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7" r:id="rId2"/>
    <p:sldId id="261" r:id="rId3"/>
    <p:sldId id="262" r:id="rId4"/>
    <p:sldId id="263" r:id="rId5"/>
    <p:sldId id="266" r:id="rId6"/>
    <p:sldId id="271" r:id="rId7"/>
    <p:sldId id="272" r:id="rId8"/>
    <p:sldId id="273" r:id="rId9"/>
    <p:sldId id="274" r:id="rId10"/>
    <p:sldId id="275" r:id="rId11"/>
    <p:sldId id="276" r:id="rId12"/>
    <p:sldId id="264" r:id="rId13"/>
    <p:sldId id="267" r:id="rId14"/>
    <p:sldId id="268" r:id="rId15"/>
    <p:sldId id="269" r:id="rId16"/>
    <p:sldId id="270" r:id="rId17"/>
    <p:sldId id="296" r:id="rId18"/>
    <p:sldId id="292" r:id="rId19"/>
    <p:sldId id="265" r:id="rId20"/>
    <p:sldId id="293" r:id="rId21"/>
    <p:sldId id="295" r:id="rId22"/>
    <p:sldId id="291" r:id="rId23"/>
    <p:sldId id="297" r:id="rId24"/>
    <p:sldId id="298" r:id="rId25"/>
    <p:sldId id="299" r:id="rId26"/>
    <p:sldId id="300" r:id="rId27"/>
    <p:sldId id="301" r:id="rId28"/>
    <p:sldId id="302" r:id="rId29"/>
    <p:sldId id="277" r:id="rId30"/>
    <p:sldId id="278" r:id="rId31"/>
    <p:sldId id="279" r:id="rId32"/>
    <p:sldId id="280" r:id="rId33"/>
    <p:sldId id="281" r:id="rId34"/>
    <p:sldId id="294" r:id="rId35"/>
    <p:sldId id="283" r:id="rId36"/>
    <p:sldId id="284" r:id="rId37"/>
    <p:sldId id="285" r:id="rId38"/>
    <p:sldId id="287" r:id="rId39"/>
    <p:sldId id="288" r:id="rId40"/>
    <p:sldId id="286" r:id="rId41"/>
  </p:sldIdLst>
  <p:sldSz cx="9144000" cy="6858000" type="screen4x3"/>
  <p:notesSz cx="6797675" cy="9872663"/>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651" autoAdjust="0"/>
  </p:normalViewPr>
  <p:slideViewPr>
    <p:cSldViewPr showGuides="1">
      <p:cViewPr varScale="1">
        <p:scale>
          <a:sx n="66" d="100"/>
          <a:sy n="66" d="100"/>
        </p:scale>
        <p:origin x="744"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45659" cy="493634"/>
          </a:xfrm>
          <a:prstGeom prst="rect">
            <a:avLst/>
          </a:prstGeom>
        </p:spPr>
        <p:txBody>
          <a:bodyPr vert="horz" lIns="90142" tIns="45071" rIns="90142" bIns="45071" rtlCol="0"/>
          <a:lstStyle>
            <a:lvl1pPr algn="l">
              <a:defRPr sz="1200"/>
            </a:lvl1pPr>
          </a:lstStyle>
          <a:p>
            <a:endParaRPr lang="el-GR"/>
          </a:p>
        </p:txBody>
      </p:sp>
      <p:sp>
        <p:nvSpPr>
          <p:cNvPr id="3" name="Θέση ημερομηνίας 2"/>
          <p:cNvSpPr>
            <a:spLocks noGrp="1"/>
          </p:cNvSpPr>
          <p:nvPr>
            <p:ph type="dt" idx="1"/>
          </p:nvPr>
        </p:nvSpPr>
        <p:spPr>
          <a:xfrm>
            <a:off x="3850443" y="0"/>
            <a:ext cx="2945659" cy="493634"/>
          </a:xfrm>
          <a:prstGeom prst="rect">
            <a:avLst/>
          </a:prstGeom>
        </p:spPr>
        <p:txBody>
          <a:bodyPr vert="horz" lIns="90142" tIns="45071" rIns="90142" bIns="45071" rtlCol="0"/>
          <a:lstStyle>
            <a:lvl1pPr algn="r">
              <a:defRPr sz="1200"/>
            </a:lvl1pPr>
          </a:lstStyle>
          <a:p>
            <a:fld id="{80DCE617-FFE5-481D-93D7-9CB6C76BD841}" type="datetimeFigureOut">
              <a:rPr lang="el-GR" smtClean="0"/>
              <a:t>13/1/2021</a:t>
            </a:fld>
            <a:endParaRPr lang="el-GR"/>
          </a:p>
        </p:txBody>
      </p:sp>
      <p:sp>
        <p:nvSpPr>
          <p:cNvPr id="4" name="Θέση εικόνας διαφάνειας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0142" tIns="45071" rIns="90142" bIns="45071" rtlCol="0" anchor="ctr"/>
          <a:lstStyle/>
          <a:p>
            <a:endParaRPr lang="el-GR"/>
          </a:p>
        </p:txBody>
      </p:sp>
      <p:sp>
        <p:nvSpPr>
          <p:cNvPr id="5" name="Θέση σημειώσεων 4"/>
          <p:cNvSpPr>
            <a:spLocks noGrp="1"/>
          </p:cNvSpPr>
          <p:nvPr>
            <p:ph type="body" sz="quarter" idx="3"/>
          </p:nvPr>
        </p:nvSpPr>
        <p:spPr>
          <a:xfrm>
            <a:off x="679768" y="4689516"/>
            <a:ext cx="5438140" cy="4442699"/>
          </a:xfrm>
          <a:prstGeom prst="rect">
            <a:avLst/>
          </a:prstGeom>
        </p:spPr>
        <p:txBody>
          <a:bodyPr vert="horz" lIns="90142" tIns="45071" rIns="90142" bIns="45071"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9377317"/>
            <a:ext cx="2945659" cy="493634"/>
          </a:xfrm>
          <a:prstGeom prst="rect">
            <a:avLst/>
          </a:prstGeom>
        </p:spPr>
        <p:txBody>
          <a:bodyPr vert="horz" lIns="90142" tIns="45071" rIns="90142" bIns="45071"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50443" y="9377317"/>
            <a:ext cx="2945659" cy="493634"/>
          </a:xfrm>
          <a:prstGeom prst="rect">
            <a:avLst/>
          </a:prstGeom>
        </p:spPr>
        <p:txBody>
          <a:bodyPr vert="horz" lIns="90142" tIns="45071" rIns="90142" bIns="45071" rtlCol="0" anchor="b"/>
          <a:lstStyle>
            <a:lvl1pPr algn="r">
              <a:defRPr sz="1200"/>
            </a:lvl1pPr>
          </a:lstStyle>
          <a:p>
            <a:fld id="{B141215A-E5BC-4665-918F-2AEA2ACBAF10}" type="slidenum">
              <a:rPr lang="el-GR" smtClean="0"/>
              <a:t>‹#›</a:t>
            </a:fld>
            <a:endParaRPr lang="el-GR"/>
          </a:p>
        </p:txBody>
      </p:sp>
    </p:spTree>
    <p:extLst>
      <p:ext uri="{BB962C8B-B14F-4D97-AF65-F5344CB8AC3E}">
        <p14:creationId xmlns:p14="http://schemas.microsoft.com/office/powerpoint/2010/main" val="1509888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1ABBD649-8687-4233-B12A-918B5773FB43}" type="slidenum">
              <a:rPr lang="el-GR">
                <a:solidFill>
                  <a:prstClr val="black"/>
                </a:solidFill>
              </a:rPr>
              <a:pPr/>
              <a:t>1</a:t>
            </a:fld>
            <a:endParaRPr lang="el-GR">
              <a:solidFill>
                <a:prstClr val="black"/>
              </a:solidFill>
            </a:endParaRPr>
          </a:p>
        </p:txBody>
      </p:sp>
    </p:spTree>
    <p:extLst>
      <p:ext uri="{BB962C8B-B14F-4D97-AF65-F5344CB8AC3E}">
        <p14:creationId xmlns:p14="http://schemas.microsoft.com/office/powerpoint/2010/main" val="2505065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10</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11</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12</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13</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14</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15</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16</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18</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extLst>
      <p:ext uri="{BB962C8B-B14F-4D97-AF65-F5344CB8AC3E}">
        <p14:creationId xmlns:p14="http://schemas.microsoft.com/office/powerpoint/2010/main" val="30345213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19</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20</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extLst>
      <p:ext uri="{BB962C8B-B14F-4D97-AF65-F5344CB8AC3E}">
        <p14:creationId xmlns:p14="http://schemas.microsoft.com/office/powerpoint/2010/main" val="143944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2</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23</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extLst>
      <p:ext uri="{BB962C8B-B14F-4D97-AF65-F5344CB8AC3E}">
        <p14:creationId xmlns:p14="http://schemas.microsoft.com/office/powerpoint/2010/main" val="36216165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24</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extLst>
      <p:ext uri="{BB962C8B-B14F-4D97-AF65-F5344CB8AC3E}">
        <p14:creationId xmlns:p14="http://schemas.microsoft.com/office/powerpoint/2010/main" val="6168716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25</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extLst>
      <p:ext uri="{BB962C8B-B14F-4D97-AF65-F5344CB8AC3E}">
        <p14:creationId xmlns:p14="http://schemas.microsoft.com/office/powerpoint/2010/main" val="33759995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26</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extLst>
      <p:ext uri="{BB962C8B-B14F-4D97-AF65-F5344CB8AC3E}">
        <p14:creationId xmlns:p14="http://schemas.microsoft.com/office/powerpoint/2010/main" val="3001041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27</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extLst>
      <p:ext uri="{BB962C8B-B14F-4D97-AF65-F5344CB8AC3E}">
        <p14:creationId xmlns:p14="http://schemas.microsoft.com/office/powerpoint/2010/main" val="26316134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eaLnBrk="0" hangingPunct="0">
              <a:defRPr sz="800">
                <a:solidFill>
                  <a:schemeClr val="tx1"/>
                </a:solidFill>
                <a:latin typeface="Garamond" pitchFamily="18" charset="0"/>
                <a:cs typeface="Arial" pitchFamily="34" charset="0"/>
              </a:defRPr>
            </a:lvl1pPr>
            <a:lvl2pPr marL="742950" indent="-285750" eaLnBrk="0" hangingPunct="0">
              <a:defRPr sz="800">
                <a:solidFill>
                  <a:schemeClr val="tx1"/>
                </a:solidFill>
                <a:latin typeface="Garamond" pitchFamily="18" charset="0"/>
                <a:cs typeface="Arial" pitchFamily="34" charset="0"/>
              </a:defRPr>
            </a:lvl2pPr>
            <a:lvl3pPr marL="1143000" indent="-228600" eaLnBrk="0" hangingPunct="0">
              <a:defRPr sz="800">
                <a:solidFill>
                  <a:schemeClr val="tx1"/>
                </a:solidFill>
                <a:latin typeface="Garamond" pitchFamily="18" charset="0"/>
                <a:cs typeface="Arial" pitchFamily="34" charset="0"/>
              </a:defRPr>
            </a:lvl3pPr>
            <a:lvl4pPr marL="1600200" indent="-228600" eaLnBrk="0" hangingPunct="0">
              <a:defRPr sz="800">
                <a:solidFill>
                  <a:schemeClr val="tx1"/>
                </a:solidFill>
                <a:latin typeface="Garamond" pitchFamily="18" charset="0"/>
                <a:cs typeface="Arial" pitchFamily="34" charset="0"/>
              </a:defRPr>
            </a:lvl4pPr>
            <a:lvl5pPr marL="2057400" indent="-228600" eaLnBrk="0" hangingPunct="0">
              <a:defRPr sz="800">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sz="800">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sz="800">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sz="800">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sz="800">
                <a:solidFill>
                  <a:schemeClr val="tx1"/>
                </a:solidFill>
                <a:latin typeface="Garamond" pitchFamily="18" charset="0"/>
                <a:cs typeface="Arial" pitchFamily="34" charset="0"/>
              </a:defRPr>
            </a:lvl9pPr>
          </a:lstStyle>
          <a:p>
            <a:pPr eaLnBrk="1" hangingPunct="1"/>
            <a:fld id="{DAA1E0B4-3965-444A-88C4-12FD718A7C05}" type="slidenum">
              <a:rPr lang="el-GR" altLang="el-GR" sz="1200" smtClean="0">
                <a:latin typeface="Arial" pitchFamily="34" charset="0"/>
              </a:rPr>
              <a:pPr eaLnBrk="1" hangingPunct="1"/>
              <a:t>28</a:t>
            </a:fld>
            <a:endParaRPr lang="el-GR" altLang="el-GR" sz="120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en-GB" altLang="el-GR">
              <a:latin typeface="Arial" pitchFamily="34" charset="0"/>
              <a:cs typeface="Arial" pitchFamily="34" charset="0"/>
            </a:endParaRPr>
          </a:p>
        </p:txBody>
      </p:sp>
    </p:spTree>
    <p:extLst>
      <p:ext uri="{BB962C8B-B14F-4D97-AF65-F5344CB8AC3E}">
        <p14:creationId xmlns:p14="http://schemas.microsoft.com/office/powerpoint/2010/main" val="36521326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29</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30</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31</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32</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33</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34</a:t>
            </a:fld>
            <a:endParaRPr lang="el-GR"/>
          </a:p>
        </p:txBody>
      </p:sp>
    </p:spTree>
    <p:extLst>
      <p:ext uri="{BB962C8B-B14F-4D97-AF65-F5344CB8AC3E}">
        <p14:creationId xmlns:p14="http://schemas.microsoft.com/office/powerpoint/2010/main" val="16507083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35</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36</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37</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38</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39</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40</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4</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5</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6</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7</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8</a:t>
            </a:fld>
            <a:endParaRPr lang="el-GR"/>
          </a:p>
        </p:txBody>
      </p:sp>
    </p:spTree>
    <p:extLst>
      <p:ext uri="{BB962C8B-B14F-4D97-AF65-F5344CB8AC3E}">
        <p14:creationId xmlns:p14="http://schemas.microsoft.com/office/powerpoint/2010/main" val="2451440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B141215A-E5BC-4665-918F-2AEA2ACBAF10}" type="slidenum">
              <a:rPr lang="el-GR" smtClean="0"/>
              <a:t>9</a:t>
            </a:fld>
            <a:endParaRPr lang="el-GR"/>
          </a:p>
        </p:txBody>
      </p:sp>
    </p:spTree>
    <p:extLst>
      <p:ext uri="{BB962C8B-B14F-4D97-AF65-F5344CB8AC3E}">
        <p14:creationId xmlns:p14="http://schemas.microsoft.com/office/powerpoint/2010/main" val="2451440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lvl1pPr>
              <a:defRPr/>
            </a:lvl1pPr>
          </a:lstStyle>
          <a:p>
            <a:endParaRPr 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66989102-6CF0-4C9A-B815-7E38F1933A93}"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2832960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endParaRPr 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814B13B9-E3B2-4CD9-8939-28D275084A69}"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47477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endParaRPr 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AA8DEAE7-CA6B-4A1B-BCE6-46ED214E0968}"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3279286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lvl1pPr>
              <a:defRPr/>
            </a:lvl1pPr>
          </a:lstStyle>
          <a:p>
            <a:endParaRPr 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A9523526-DA5D-4C5B-8204-5AC3C8D9FEFD}"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442969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lvl1pPr>
              <a:defRPr/>
            </a:lvl1pPr>
          </a:lstStyle>
          <a:p>
            <a:endParaRPr lang="el-GR">
              <a:solidFill>
                <a:srgbClr val="000000"/>
              </a:solidFill>
            </a:endParaRPr>
          </a:p>
        </p:txBody>
      </p:sp>
      <p:sp>
        <p:nvSpPr>
          <p:cNvPr id="5" name="Θέση υποσέλιδου 4"/>
          <p:cNvSpPr>
            <a:spLocks noGrp="1"/>
          </p:cNvSpPr>
          <p:nvPr>
            <p:ph type="ftr" sz="quarter" idx="11"/>
          </p:nvPr>
        </p:nvSpPr>
        <p:spPr/>
        <p:txBody>
          <a:bodyPr/>
          <a:lstStyle>
            <a:lvl1pPr>
              <a:defRPr/>
            </a:lvl1pPr>
          </a:lstStyle>
          <a:p>
            <a:endParaRPr lang="el-GR">
              <a:solidFill>
                <a:srgbClr val="000000"/>
              </a:solidFill>
            </a:endParaRPr>
          </a:p>
        </p:txBody>
      </p:sp>
      <p:sp>
        <p:nvSpPr>
          <p:cNvPr id="6" name="Θέση αριθμού διαφάνειας 5"/>
          <p:cNvSpPr>
            <a:spLocks noGrp="1"/>
          </p:cNvSpPr>
          <p:nvPr>
            <p:ph type="sldNum" sz="quarter" idx="12"/>
          </p:nvPr>
        </p:nvSpPr>
        <p:spPr/>
        <p:txBody>
          <a:bodyPr/>
          <a:lstStyle>
            <a:lvl1pPr>
              <a:defRPr/>
            </a:lvl1pPr>
          </a:lstStyle>
          <a:p>
            <a:fld id="{24D96F09-6FF2-4CF7-9DF2-0FC456081B34}"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2123705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lvl1pPr>
              <a:defRPr/>
            </a:lvl1pPr>
          </a:lstStyle>
          <a:p>
            <a:endParaRPr lang="el-GR">
              <a:solidFill>
                <a:srgbClr val="000000"/>
              </a:solidFill>
            </a:endParaRPr>
          </a:p>
        </p:txBody>
      </p:sp>
      <p:sp>
        <p:nvSpPr>
          <p:cNvPr id="6" name="Θέση υποσέλιδου 5"/>
          <p:cNvSpPr>
            <a:spLocks noGrp="1"/>
          </p:cNvSpPr>
          <p:nvPr>
            <p:ph type="ftr" sz="quarter" idx="11"/>
          </p:nvPr>
        </p:nvSpPr>
        <p:spPr/>
        <p:txBody>
          <a:bodyPr/>
          <a:lstStyle>
            <a:lvl1pPr>
              <a:defRPr/>
            </a:lvl1pPr>
          </a:lstStyle>
          <a:p>
            <a:endParaRPr lang="el-GR">
              <a:solidFill>
                <a:srgbClr val="000000"/>
              </a:solidFill>
            </a:endParaRPr>
          </a:p>
        </p:txBody>
      </p:sp>
      <p:sp>
        <p:nvSpPr>
          <p:cNvPr id="7" name="Θέση αριθμού διαφάνειας 6"/>
          <p:cNvSpPr>
            <a:spLocks noGrp="1"/>
          </p:cNvSpPr>
          <p:nvPr>
            <p:ph type="sldNum" sz="quarter" idx="12"/>
          </p:nvPr>
        </p:nvSpPr>
        <p:spPr/>
        <p:txBody>
          <a:bodyPr/>
          <a:lstStyle>
            <a:lvl1pPr>
              <a:defRPr/>
            </a:lvl1pPr>
          </a:lstStyle>
          <a:p>
            <a:fld id="{4F765EE2-1485-434F-8CC4-91BE8640AA31}"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177564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lvl1pPr>
              <a:defRPr/>
            </a:lvl1pPr>
          </a:lstStyle>
          <a:p>
            <a:endParaRPr lang="el-GR">
              <a:solidFill>
                <a:srgbClr val="000000"/>
              </a:solidFill>
            </a:endParaRPr>
          </a:p>
        </p:txBody>
      </p:sp>
      <p:sp>
        <p:nvSpPr>
          <p:cNvPr id="8" name="Θέση υποσέλιδου 7"/>
          <p:cNvSpPr>
            <a:spLocks noGrp="1"/>
          </p:cNvSpPr>
          <p:nvPr>
            <p:ph type="ftr" sz="quarter" idx="11"/>
          </p:nvPr>
        </p:nvSpPr>
        <p:spPr/>
        <p:txBody>
          <a:bodyPr/>
          <a:lstStyle>
            <a:lvl1pPr>
              <a:defRPr/>
            </a:lvl1pPr>
          </a:lstStyle>
          <a:p>
            <a:endParaRPr lang="el-GR">
              <a:solidFill>
                <a:srgbClr val="000000"/>
              </a:solidFill>
            </a:endParaRPr>
          </a:p>
        </p:txBody>
      </p:sp>
      <p:sp>
        <p:nvSpPr>
          <p:cNvPr id="9" name="Θέση αριθμού διαφάνειας 8"/>
          <p:cNvSpPr>
            <a:spLocks noGrp="1"/>
          </p:cNvSpPr>
          <p:nvPr>
            <p:ph type="sldNum" sz="quarter" idx="12"/>
          </p:nvPr>
        </p:nvSpPr>
        <p:spPr/>
        <p:txBody>
          <a:bodyPr/>
          <a:lstStyle>
            <a:lvl1pPr>
              <a:defRPr/>
            </a:lvl1pPr>
          </a:lstStyle>
          <a:p>
            <a:fld id="{2EB3EDBA-3F06-4565-8DA9-5F5D5584D31E}"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2584572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lvl1pPr>
              <a:defRPr/>
            </a:lvl1pPr>
          </a:lstStyle>
          <a:p>
            <a:endParaRPr lang="el-GR">
              <a:solidFill>
                <a:srgbClr val="000000"/>
              </a:solidFill>
            </a:endParaRPr>
          </a:p>
        </p:txBody>
      </p:sp>
      <p:sp>
        <p:nvSpPr>
          <p:cNvPr id="4" name="Θέση υποσέλιδου 3"/>
          <p:cNvSpPr>
            <a:spLocks noGrp="1"/>
          </p:cNvSpPr>
          <p:nvPr>
            <p:ph type="ftr" sz="quarter" idx="11"/>
          </p:nvPr>
        </p:nvSpPr>
        <p:spPr/>
        <p:txBody>
          <a:bodyPr/>
          <a:lstStyle>
            <a:lvl1pPr>
              <a:defRPr/>
            </a:lvl1pPr>
          </a:lstStyle>
          <a:p>
            <a:endParaRPr lang="el-GR">
              <a:solidFill>
                <a:srgbClr val="000000"/>
              </a:solidFill>
            </a:endParaRPr>
          </a:p>
        </p:txBody>
      </p:sp>
      <p:sp>
        <p:nvSpPr>
          <p:cNvPr id="5" name="Θέση αριθμού διαφάνειας 4"/>
          <p:cNvSpPr>
            <a:spLocks noGrp="1"/>
          </p:cNvSpPr>
          <p:nvPr>
            <p:ph type="sldNum" sz="quarter" idx="12"/>
          </p:nvPr>
        </p:nvSpPr>
        <p:spPr/>
        <p:txBody>
          <a:bodyPr/>
          <a:lstStyle>
            <a:lvl1pPr>
              <a:defRPr/>
            </a:lvl1pPr>
          </a:lstStyle>
          <a:p>
            <a:fld id="{508CB918-6E3A-4628-8793-33B2824B5D01}"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3351697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lvl1pPr>
          </a:lstStyle>
          <a:p>
            <a:endParaRPr lang="el-GR">
              <a:solidFill>
                <a:srgbClr val="000000"/>
              </a:solidFill>
            </a:endParaRPr>
          </a:p>
        </p:txBody>
      </p:sp>
      <p:sp>
        <p:nvSpPr>
          <p:cNvPr id="3" name="Θέση υποσέλιδου 2"/>
          <p:cNvSpPr>
            <a:spLocks noGrp="1"/>
          </p:cNvSpPr>
          <p:nvPr>
            <p:ph type="ftr" sz="quarter" idx="11"/>
          </p:nvPr>
        </p:nvSpPr>
        <p:spPr/>
        <p:txBody>
          <a:bodyPr/>
          <a:lstStyle>
            <a:lvl1pPr>
              <a:defRPr/>
            </a:lvl1pPr>
          </a:lstStyle>
          <a:p>
            <a:endParaRPr lang="el-GR">
              <a:solidFill>
                <a:srgbClr val="000000"/>
              </a:solidFill>
            </a:endParaRPr>
          </a:p>
        </p:txBody>
      </p:sp>
      <p:sp>
        <p:nvSpPr>
          <p:cNvPr id="4" name="Θέση αριθμού διαφάνειας 3"/>
          <p:cNvSpPr>
            <a:spLocks noGrp="1"/>
          </p:cNvSpPr>
          <p:nvPr>
            <p:ph type="sldNum" sz="quarter" idx="12"/>
          </p:nvPr>
        </p:nvSpPr>
        <p:spPr/>
        <p:txBody>
          <a:bodyPr/>
          <a:lstStyle>
            <a:lvl1pPr>
              <a:defRPr/>
            </a:lvl1pPr>
          </a:lstStyle>
          <a:p>
            <a:fld id="{FC2C1D68-8B07-426A-B0E1-07C61444D29B}"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1401215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solidFill>
                <a:srgbClr val="000000"/>
              </a:solidFill>
            </a:endParaRPr>
          </a:p>
        </p:txBody>
      </p:sp>
      <p:sp>
        <p:nvSpPr>
          <p:cNvPr id="6" name="Θέση υποσέλιδου 5"/>
          <p:cNvSpPr>
            <a:spLocks noGrp="1"/>
          </p:cNvSpPr>
          <p:nvPr>
            <p:ph type="ftr" sz="quarter" idx="11"/>
          </p:nvPr>
        </p:nvSpPr>
        <p:spPr/>
        <p:txBody>
          <a:bodyPr/>
          <a:lstStyle>
            <a:lvl1pPr>
              <a:defRPr/>
            </a:lvl1pPr>
          </a:lstStyle>
          <a:p>
            <a:endParaRPr lang="el-GR">
              <a:solidFill>
                <a:srgbClr val="000000"/>
              </a:solidFill>
            </a:endParaRPr>
          </a:p>
        </p:txBody>
      </p:sp>
      <p:sp>
        <p:nvSpPr>
          <p:cNvPr id="7" name="Θέση αριθμού διαφάνειας 6"/>
          <p:cNvSpPr>
            <a:spLocks noGrp="1"/>
          </p:cNvSpPr>
          <p:nvPr>
            <p:ph type="sldNum" sz="quarter" idx="12"/>
          </p:nvPr>
        </p:nvSpPr>
        <p:spPr/>
        <p:txBody>
          <a:bodyPr/>
          <a:lstStyle>
            <a:lvl1pPr>
              <a:defRPr/>
            </a:lvl1pPr>
          </a:lstStyle>
          <a:p>
            <a:fld id="{2A6C7516-C284-4672-B22D-268C4BC3E653}"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3115220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lvl1pPr>
              <a:defRPr/>
            </a:lvl1pPr>
          </a:lstStyle>
          <a:p>
            <a:endParaRPr lang="el-GR">
              <a:solidFill>
                <a:srgbClr val="000000"/>
              </a:solidFill>
            </a:endParaRPr>
          </a:p>
        </p:txBody>
      </p:sp>
      <p:sp>
        <p:nvSpPr>
          <p:cNvPr id="6" name="Θέση υποσέλιδου 5"/>
          <p:cNvSpPr>
            <a:spLocks noGrp="1"/>
          </p:cNvSpPr>
          <p:nvPr>
            <p:ph type="ftr" sz="quarter" idx="11"/>
          </p:nvPr>
        </p:nvSpPr>
        <p:spPr/>
        <p:txBody>
          <a:bodyPr/>
          <a:lstStyle>
            <a:lvl1pPr>
              <a:defRPr/>
            </a:lvl1pPr>
          </a:lstStyle>
          <a:p>
            <a:endParaRPr lang="el-GR">
              <a:solidFill>
                <a:srgbClr val="000000"/>
              </a:solidFill>
            </a:endParaRPr>
          </a:p>
        </p:txBody>
      </p:sp>
      <p:sp>
        <p:nvSpPr>
          <p:cNvPr id="7" name="Θέση αριθμού διαφάνειας 6"/>
          <p:cNvSpPr>
            <a:spLocks noGrp="1"/>
          </p:cNvSpPr>
          <p:nvPr>
            <p:ph type="sldNum" sz="quarter" idx="12"/>
          </p:nvPr>
        </p:nvSpPr>
        <p:spPr/>
        <p:txBody>
          <a:bodyPr/>
          <a:lstStyle>
            <a:lvl1pPr>
              <a:defRPr/>
            </a:lvl1pPr>
          </a:lstStyle>
          <a:p>
            <a:fld id="{F386585A-01C0-4FE8-9D9F-A1901429C1A7}" type="slidenum">
              <a:rPr lang="el-GR">
                <a:solidFill>
                  <a:srgbClr val="000000"/>
                </a:solidFill>
              </a:rPr>
              <a:pPr/>
              <a:t>‹#›</a:t>
            </a:fld>
            <a:endParaRPr lang="el-GR">
              <a:solidFill>
                <a:srgbClr val="000000"/>
              </a:solidFill>
            </a:endParaRPr>
          </a:p>
        </p:txBody>
      </p:sp>
    </p:spTree>
    <p:extLst>
      <p:ext uri="{BB962C8B-B14F-4D97-AF65-F5344CB8AC3E}">
        <p14:creationId xmlns:p14="http://schemas.microsoft.com/office/powerpoint/2010/main" val="2680983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l-GR"/>
              <a:t>Κάντε κλικ για να επεξεργαστείτε τον τίτλο</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pPr fontAlgn="base">
              <a:spcBef>
                <a:spcPct val="0"/>
              </a:spcBef>
              <a:spcAft>
                <a:spcPct val="0"/>
              </a:spcAft>
            </a:pPr>
            <a:endParaRPr lang="el-GR">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pPr fontAlgn="base">
              <a:spcBef>
                <a:spcPct val="0"/>
              </a:spcBef>
              <a:spcAft>
                <a:spcPct val="0"/>
              </a:spcAft>
            </a:pPr>
            <a:endParaRPr lang="el-GR">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pPr fontAlgn="base">
              <a:spcBef>
                <a:spcPct val="0"/>
              </a:spcBef>
              <a:spcAft>
                <a:spcPct val="0"/>
              </a:spcAft>
            </a:pPr>
            <a:fld id="{FAF89EEB-5EFD-400E-B266-819BB674F718}" type="slidenum">
              <a:rPr lang="el-GR">
                <a:solidFill>
                  <a:srgbClr val="000000"/>
                </a:solidFill>
              </a:rPr>
              <a:pPr fontAlgn="base">
                <a:spcBef>
                  <a:spcPct val="0"/>
                </a:spcBef>
                <a:spcAft>
                  <a:spcPct val="0"/>
                </a:spcAft>
              </a:pPr>
              <a:t>‹#›</a:t>
            </a:fld>
            <a:endParaRPr lang="el-GR">
              <a:solidFill>
                <a:srgbClr val="000000"/>
              </a:solidFill>
            </a:endParaRPr>
          </a:p>
        </p:txBody>
      </p:sp>
    </p:spTree>
    <p:extLst>
      <p:ext uri="{BB962C8B-B14F-4D97-AF65-F5344CB8AC3E}">
        <p14:creationId xmlns:p14="http://schemas.microsoft.com/office/powerpoint/2010/main" val="15406948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7" name="Text Box 15"/>
          <p:cNvSpPr txBox="1">
            <a:spLocks noChangeArrowheads="1"/>
          </p:cNvSpPr>
          <p:nvPr/>
        </p:nvSpPr>
        <p:spPr bwMode="auto">
          <a:xfrm>
            <a:off x="746150" y="765175"/>
            <a:ext cx="7561263" cy="954107"/>
          </a:xfrm>
          <a:prstGeom prst="rect">
            <a:avLst/>
          </a:prstGeom>
          <a:noFill/>
          <a:ln w="57150" cmpd="thinThick">
            <a:solidFill>
              <a:srgbClr val="00008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el-GR" sz="2800" b="1" dirty="0">
                <a:solidFill>
                  <a:srgbClr val="800000"/>
                </a:solidFill>
              </a:rPr>
              <a:t>Περιβαλλοντικός Σχεδιασμός και Διαχείριση Φυσικών Περιοχών</a:t>
            </a:r>
            <a:endParaRPr lang="el-GR" sz="2600" b="1" dirty="0">
              <a:solidFill>
                <a:srgbClr val="800000"/>
              </a:solidFill>
            </a:endParaRPr>
          </a:p>
        </p:txBody>
      </p:sp>
      <p:sp>
        <p:nvSpPr>
          <p:cNvPr id="59408" name="Text Box 16"/>
          <p:cNvSpPr txBox="1">
            <a:spLocks noChangeArrowheads="1"/>
          </p:cNvSpPr>
          <p:nvPr/>
        </p:nvSpPr>
        <p:spPr bwMode="auto">
          <a:xfrm>
            <a:off x="1013831" y="2906941"/>
            <a:ext cx="7116339"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lnSpc>
                <a:spcPct val="125000"/>
              </a:lnSpc>
              <a:spcAft>
                <a:spcPct val="0"/>
              </a:spcAft>
            </a:pPr>
            <a:r>
              <a:rPr lang="el-GR" sz="2800" b="1" dirty="0">
                <a:solidFill>
                  <a:schemeClr val="accent2">
                    <a:lumMod val="75000"/>
                  </a:schemeClr>
                </a:solidFill>
              </a:rPr>
              <a:t>Οργάνωση &amp; λειτουργία των Φορέων Διαχείρισης των Προστατευόμενων Περιοχών στην</a:t>
            </a:r>
            <a:r>
              <a:rPr lang="en-US" sz="2800" b="1" dirty="0">
                <a:solidFill>
                  <a:schemeClr val="accent2">
                    <a:lumMod val="75000"/>
                  </a:schemeClr>
                </a:solidFill>
              </a:rPr>
              <a:t> </a:t>
            </a:r>
            <a:r>
              <a:rPr lang="el-GR" sz="2800" b="1" dirty="0">
                <a:solidFill>
                  <a:schemeClr val="accent2">
                    <a:lumMod val="75000"/>
                  </a:schemeClr>
                </a:solidFill>
              </a:rPr>
              <a:t>Ελλάδα (ΦΔΠΠ</a:t>
            </a:r>
            <a:r>
              <a:rPr lang="el-GR" sz="2800" b="1" dirty="0" smtClean="0">
                <a:solidFill>
                  <a:schemeClr val="accent2">
                    <a:lumMod val="75000"/>
                  </a:schemeClr>
                </a:solidFill>
              </a:rPr>
              <a:t>).ΜΔΠΠ</a:t>
            </a:r>
            <a:endParaRPr lang="el-GR" sz="2800" b="1" dirty="0">
              <a:solidFill>
                <a:schemeClr val="accent2">
                  <a:lumMod val="75000"/>
                </a:schemeClr>
              </a:solidFill>
            </a:endParaRPr>
          </a:p>
        </p:txBody>
      </p:sp>
      <p:sp>
        <p:nvSpPr>
          <p:cNvPr id="4" name="Text Box 15"/>
          <p:cNvSpPr txBox="1">
            <a:spLocks noChangeArrowheads="1"/>
          </p:cNvSpPr>
          <p:nvPr/>
        </p:nvSpPr>
        <p:spPr bwMode="auto">
          <a:xfrm>
            <a:off x="2123728" y="5622339"/>
            <a:ext cx="4752528" cy="830997"/>
          </a:xfrm>
          <a:prstGeom prst="rect">
            <a:avLst/>
          </a:prstGeom>
          <a:noFill/>
          <a:ln w="57150" cmpd="thinThick">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Aft>
                <a:spcPct val="0"/>
              </a:spcAft>
            </a:pPr>
            <a:r>
              <a:rPr lang="el-GR" sz="2400" b="1" dirty="0">
                <a:solidFill>
                  <a:srgbClr val="800000"/>
                </a:solidFill>
              </a:rPr>
              <a:t>Γεώργιος Μήτσαινας</a:t>
            </a:r>
          </a:p>
          <a:p>
            <a:pPr algn="ctr" fontAlgn="base">
              <a:spcAft>
                <a:spcPct val="0"/>
              </a:spcAft>
            </a:pPr>
            <a:r>
              <a:rPr lang="el-GR" sz="2400" b="1" dirty="0">
                <a:solidFill>
                  <a:srgbClr val="800000"/>
                </a:solidFill>
              </a:rPr>
              <a:t>Λέκτορας</a:t>
            </a:r>
          </a:p>
        </p:txBody>
      </p:sp>
    </p:spTree>
    <p:extLst>
      <p:ext uri="{BB962C8B-B14F-4D97-AF65-F5344CB8AC3E}">
        <p14:creationId xmlns:p14="http://schemas.microsoft.com/office/powerpoint/2010/main" val="715498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Κανονισμός Λειτουργίας Υπηρεσιών και Οικονομικής Διαχείρισης ΦΔ</a:t>
            </a:r>
          </a:p>
        </p:txBody>
      </p:sp>
      <p:sp>
        <p:nvSpPr>
          <p:cNvPr id="8" name="TextBox 7"/>
          <p:cNvSpPr txBox="1"/>
          <p:nvPr/>
        </p:nvSpPr>
        <p:spPr>
          <a:xfrm>
            <a:off x="702280" y="1340768"/>
            <a:ext cx="831596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Τέσσερα επιμέρους τμήματα:</a:t>
            </a:r>
          </a:p>
        </p:txBody>
      </p:sp>
      <p:sp>
        <p:nvSpPr>
          <p:cNvPr id="11" name="TextBox 10"/>
          <p:cNvSpPr txBox="1"/>
          <p:nvPr/>
        </p:nvSpPr>
        <p:spPr>
          <a:xfrm>
            <a:off x="854680" y="1701969"/>
            <a:ext cx="8163560" cy="769441"/>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Καθορισμός Διεύθυνσης, Τμημάτων και Γραφείων ΦΔ και καθορισμός αρμοδιοτήτων αυτών.</a:t>
            </a:r>
          </a:p>
        </p:txBody>
      </p:sp>
      <p:sp>
        <p:nvSpPr>
          <p:cNvPr id="18" name="TextBox 17"/>
          <p:cNvSpPr txBox="1"/>
          <p:nvPr/>
        </p:nvSpPr>
        <p:spPr>
          <a:xfrm>
            <a:off x="856159" y="2420888"/>
            <a:ext cx="8162081"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Καθορισμός κατηγοριών, θέσεων και προσόντων προσωπικού.</a:t>
            </a:r>
          </a:p>
        </p:txBody>
      </p:sp>
      <p:sp>
        <p:nvSpPr>
          <p:cNvPr id="26" name="TextBox 25"/>
          <p:cNvSpPr txBox="1"/>
          <p:nvPr/>
        </p:nvSpPr>
        <p:spPr>
          <a:xfrm>
            <a:off x="874415" y="4149080"/>
            <a:ext cx="8162081"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Προβλέπει τη στελέχωση των φορέων με τακτικό προσωπικό (με συμβάσεις ιδιωτικού δικαίου αορίστου χρόνου-ΙΔΑΧ) για την κάλυψη παγίων και διαρκών αναγκών και έκτακτου προσωπικού με ΙΔΟΧ.</a:t>
            </a:r>
          </a:p>
        </p:txBody>
      </p:sp>
      <p:sp>
        <p:nvSpPr>
          <p:cNvPr id="20" name="TextBox 19"/>
          <p:cNvSpPr txBox="1"/>
          <p:nvPr/>
        </p:nvSpPr>
        <p:spPr>
          <a:xfrm>
            <a:off x="856159" y="2803575"/>
            <a:ext cx="8162081"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Διαδικασία πλήρωσης θέσεων εργασίας.</a:t>
            </a:r>
          </a:p>
        </p:txBody>
      </p:sp>
      <p:sp>
        <p:nvSpPr>
          <p:cNvPr id="12" name="TextBox 11"/>
          <p:cNvSpPr txBox="1"/>
          <p:nvPr/>
        </p:nvSpPr>
        <p:spPr>
          <a:xfrm>
            <a:off x="845840" y="3286145"/>
            <a:ext cx="8162081" cy="769441"/>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Θέματα διοίκησης προσωπικού (Σύστημα αξιολόγησης, καθορισμός ύψους αποδοχών, πειθαρχικός έλεγχος κ.λπ.)</a:t>
            </a:r>
          </a:p>
        </p:txBody>
      </p:sp>
    </p:spTree>
    <p:extLst>
      <p:ext uri="{BB962C8B-B14F-4D97-AF65-F5344CB8AC3E}">
        <p14:creationId xmlns:p14="http://schemas.microsoft.com/office/powerpoint/2010/main" val="3432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8" grpId="0"/>
      <p:bldP spid="26" grpId="0"/>
      <p:bldP spid="20"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Κανονισμός για την εκτέλεση έργων</a:t>
            </a:r>
          </a:p>
        </p:txBody>
      </p:sp>
      <p:sp>
        <p:nvSpPr>
          <p:cNvPr id="8" name="TextBox 7"/>
          <p:cNvSpPr txBox="1"/>
          <p:nvPr/>
        </p:nvSpPr>
        <p:spPr>
          <a:xfrm>
            <a:off x="702280" y="1340768"/>
            <a:ext cx="831596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Παραθέτει την μέχρι τότε υφιστάμενη νομοθεσία που διέπει τις διαδικασίες για την επιλογή αναδόχων για την υλοποίηση προμηθειών, παροχών υπηρεσιών, μελετών κ.λπ.</a:t>
            </a:r>
          </a:p>
        </p:txBody>
      </p:sp>
      <p:sp>
        <p:nvSpPr>
          <p:cNvPr id="13" name="TextBox 12"/>
          <p:cNvSpPr txBox="1"/>
          <p:nvPr/>
        </p:nvSpPr>
        <p:spPr>
          <a:xfrm>
            <a:off x="712143" y="2465020"/>
            <a:ext cx="8315960"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Αποσκοπεί στο να διασφαλίζει τη διαφάνεια, του ελεύθερου ανταγωνισμού και το δικαίωμα ισότιμης συμμετοχής υποψηφίων στις ανωτέρω διαδικασίες, με την ταυτόχρονη εξασφάλιση της προστασίας του περιβάλλοντος.</a:t>
            </a:r>
          </a:p>
        </p:txBody>
      </p:sp>
      <p:sp>
        <p:nvSpPr>
          <p:cNvPr id="14" name="TextBox 13"/>
          <p:cNvSpPr txBox="1"/>
          <p:nvPr/>
        </p:nvSpPr>
        <p:spPr>
          <a:xfrm>
            <a:off x="727001" y="4049196"/>
            <a:ext cx="831596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Ορίζει και περιγράφει τη λειτουργία των αρμοδίων οργάνων του ΦΔ για την πραγματοποίηση των ανωτέρω διαδικασιών και την  παρακολούθηση και παραλαβή των παραδοτέων (Επιτροπές).</a:t>
            </a:r>
          </a:p>
        </p:txBody>
      </p:sp>
    </p:spTree>
    <p:extLst>
      <p:ext uri="{BB962C8B-B14F-4D97-AF65-F5344CB8AC3E}">
        <p14:creationId xmlns:p14="http://schemas.microsoft.com/office/powerpoint/2010/main" val="143427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Ίδρυση Φ.Δ.</a:t>
            </a:r>
          </a:p>
        </p:txBody>
      </p:sp>
      <p:sp>
        <p:nvSpPr>
          <p:cNvPr id="8" name="TextBox 7"/>
          <p:cNvSpPr txBox="1"/>
          <p:nvPr/>
        </p:nvSpPr>
        <p:spPr>
          <a:xfrm>
            <a:off x="269776" y="999683"/>
            <a:ext cx="8495472" cy="769441"/>
          </a:xfrm>
          <a:prstGeom prst="rect">
            <a:avLst/>
          </a:prstGeom>
          <a:noFill/>
        </p:spPr>
        <p:txBody>
          <a:bodyPr wrap="square" rtlCol="0">
            <a:spAutoFit/>
          </a:bodyPr>
          <a:lstStyle/>
          <a:p>
            <a:pPr algn="just"/>
            <a:r>
              <a:rPr lang="el-GR" sz="2200" b="1" dirty="0">
                <a:solidFill>
                  <a:schemeClr val="accent2">
                    <a:lumMod val="75000"/>
                  </a:schemeClr>
                </a:solidFill>
                <a:latin typeface="Times New Roman" panose="02020603050405020304" pitchFamily="18" charset="0"/>
                <a:cs typeface="Times New Roman" panose="02020603050405020304" pitchFamily="18" charset="0"/>
              </a:rPr>
              <a:t>Ο</a:t>
            </a:r>
            <a:r>
              <a:rPr lang="el-GR" sz="2200" b="1" dirty="0">
                <a:solidFill>
                  <a:srgbClr val="C00000"/>
                </a:solidFill>
                <a:latin typeface="Times New Roman" panose="02020603050405020304" pitchFamily="18" charset="0"/>
                <a:cs typeface="Times New Roman" panose="02020603050405020304" pitchFamily="18" charset="0"/>
              </a:rPr>
              <a:t> </a:t>
            </a:r>
            <a:r>
              <a:rPr lang="el-GR" sz="2200" b="1" dirty="0">
                <a:solidFill>
                  <a:srgbClr val="002060"/>
                </a:solidFill>
                <a:latin typeface="Times New Roman" panose="02020603050405020304" pitchFamily="18" charset="0"/>
                <a:cs typeface="Times New Roman" panose="02020603050405020304" pitchFamily="18" charset="0"/>
              </a:rPr>
              <a:t>πρώτος</a:t>
            </a:r>
            <a:r>
              <a:rPr lang="el-GR" sz="2200" b="1" dirty="0">
                <a:solidFill>
                  <a:srgbClr val="C00000"/>
                </a:solidFill>
                <a:latin typeface="Times New Roman" panose="02020603050405020304" pitchFamily="18" charset="0"/>
                <a:cs typeface="Times New Roman" panose="02020603050405020304" pitchFamily="18" charset="0"/>
              </a:rPr>
              <a:t> ΦΔ  που ιδρύεται το </a:t>
            </a:r>
            <a:r>
              <a:rPr lang="el-GR" sz="2200" b="1" dirty="0">
                <a:solidFill>
                  <a:srgbClr val="002060"/>
                </a:solidFill>
                <a:latin typeface="Times New Roman" panose="02020603050405020304" pitchFamily="18" charset="0"/>
                <a:cs typeface="Times New Roman" panose="02020603050405020304" pitchFamily="18" charset="0"/>
              </a:rPr>
              <a:t>1999</a:t>
            </a:r>
            <a:r>
              <a:rPr lang="el-GR" sz="2200" b="1" dirty="0">
                <a:solidFill>
                  <a:srgbClr val="C00000"/>
                </a:solidFill>
                <a:latin typeface="Times New Roman" panose="02020603050405020304" pitchFamily="18" charset="0"/>
                <a:cs typeface="Times New Roman" panose="02020603050405020304" pitchFamily="18" charset="0"/>
              </a:rPr>
              <a:t> είναι του </a:t>
            </a:r>
            <a:r>
              <a:rPr lang="el-GR" sz="2200" b="1" dirty="0">
                <a:solidFill>
                  <a:srgbClr val="002060"/>
                </a:solidFill>
                <a:latin typeface="Times New Roman" panose="02020603050405020304" pitchFamily="18" charset="0"/>
                <a:cs typeface="Times New Roman" panose="02020603050405020304" pitchFamily="18" charset="0"/>
              </a:rPr>
              <a:t>Εθνικού Θαλασσίου Πάρκου Ζακύνθου </a:t>
            </a:r>
            <a:r>
              <a:rPr lang="el-GR" sz="2200" b="1" dirty="0">
                <a:solidFill>
                  <a:srgbClr val="C00000"/>
                </a:solidFill>
                <a:latin typeface="Times New Roman" panose="02020603050405020304" pitchFamily="18" charset="0"/>
                <a:cs typeface="Times New Roman" panose="02020603050405020304" pitchFamily="18" charset="0"/>
              </a:rPr>
              <a:t>(ΦΕΚ 906/Δ/22.12.99).</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323528" y="1982824"/>
            <a:ext cx="8441720" cy="1107996"/>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Με το Αρ. 13 του Ν.3044/2002 </a:t>
            </a:r>
            <a:r>
              <a:rPr lang="el-GR" sz="2200" b="1" dirty="0">
                <a:solidFill>
                  <a:srgbClr val="C00000"/>
                </a:solidFill>
                <a:latin typeface="Times New Roman" panose="02020603050405020304" pitchFamily="18" charset="0"/>
                <a:cs typeface="Times New Roman" panose="02020603050405020304" pitchFamily="18" charset="0"/>
              </a:rPr>
              <a:t>(‘</a:t>
            </a:r>
            <a:r>
              <a:rPr lang="el-GR" sz="2200" b="1" i="1" dirty="0">
                <a:solidFill>
                  <a:srgbClr val="C00000"/>
                </a:solidFill>
                <a:latin typeface="Times New Roman" panose="02020603050405020304" pitchFamily="18" charset="0"/>
                <a:cs typeface="Times New Roman" panose="02020603050405020304" pitchFamily="18" charset="0"/>
              </a:rPr>
              <a:t>Μεταφορά Συντελεστή Δόμησης και ρυθμίσεις άλλων θεμάτων αρμοδιότητας ΥΠΕΧΩΔΕ’</a:t>
            </a:r>
            <a:r>
              <a:rPr lang="el-GR" sz="2200" b="1" dirty="0">
                <a:solidFill>
                  <a:srgbClr val="C00000"/>
                </a:solidFill>
                <a:latin typeface="Times New Roman" panose="02020603050405020304" pitchFamily="18" charset="0"/>
                <a:cs typeface="Times New Roman" panose="02020603050405020304" pitchFamily="18" charset="0"/>
              </a:rPr>
              <a:t>) </a:t>
            </a:r>
            <a:r>
              <a:rPr lang="el-GR" sz="2200" b="1" dirty="0">
                <a:solidFill>
                  <a:srgbClr val="002060"/>
                </a:solidFill>
                <a:latin typeface="Times New Roman" panose="02020603050405020304" pitchFamily="18" charset="0"/>
                <a:cs typeface="Times New Roman" panose="02020603050405020304" pitchFamily="18" charset="0"/>
              </a:rPr>
              <a:t>ιδρύονται 25 Φ.Δ.</a:t>
            </a:r>
            <a:endParaRPr lang="el-GR" sz="2200" b="1" i="1" dirty="0">
              <a:solidFill>
                <a:srgbClr val="00206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323528" y="5270802"/>
            <a:ext cx="844172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Ο 29</a:t>
            </a:r>
            <a:r>
              <a:rPr lang="el-GR" sz="2200" b="1" baseline="30000" dirty="0">
                <a:solidFill>
                  <a:srgbClr val="C00000"/>
                </a:solidFill>
                <a:latin typeface="Times New Roman" panose="02020603050405020304" pitchFamily="18" charset="0"/>
                <a:cs typeface="Times New Roman" panose="02020603050405020304" pitchFamily="18" charset="0"/>
              </a:rPr>
              <a:t>ος</a:t>
            </a:r>
            <a:r>
              <a:rPr lang="el-GR" sz="2200" b="1" dirty="0">
                <a:solidFill>
                  <a:srgbClr val="C00000"/>
                </a:solidFill>
                <a:latin typeface="Times New Roman" panose="02020603050405020304" pitchFamily="18" charset="0"/>
                <a:cs typeface="Times New Roman" panose="02020603050405020304" pitchFamily="18" charset="0"/>
              </a:rPr>
              <a:t> ΦΔ </a:t>
            </a:r>
            <a:r>
              <a:rPr lang="en-US" sz="2200" b="1" dirty="0">
                <a:solidFill>
                  <a:srgbClr val="C00000"/>
                </a:solidFill>
                <a:latin typeface="Times New Roman" panose="02020603050405020304" pitchFamily="18" charset="0"/>
                <a:cs typeface="Times New Roman" panose="02020603050405020304" pitchFamily="18" charset="0"/>
              </a:rPr>
              <a:t> </a:t>
            </a:r>
            <a:r>
              <a:rPr lang="el-GR" sz="2200" b="1" dirty="0">
                <a:solidFill>
                  <a:srgbClr val="002060"/>
                </a:solidFill>
                <a:latin typeface="Times New Roman" panose="02020603050405020304" pitchFamily="18" charset="0"/>
                <a:cs typeface="Times New Roman" panose="02020603050405020304" pitchFamily="18" charset="0"/>
              </a:rPr>
              <a:t>της Περιοχής Προστασίας της Φύσης Υγροτόπου Λίμνης Καστοριάς</a:t>
            </a:r>
            <a:r>
              <a:rPr lang="el-GR" sz="2200" b="1" dirty="0">
                <a:solidFill>
                  <a:srgbClr val="C00000"/>
                </a:solidFill>
                <a:latin typeface="Times New Roman" panose="02020603050405020304" pitchFamily="18" charset="0"/>
                <a:cs typeface="Times New Roman" panose="02020603050405020304" pitchFamily="18" charset="0"/>
              </a:rPr>
              <a:t>) έμενε στα χαρτιά (</a:t>
            </a:r>
            <a:r>
              <a:rPr lang="el-GR" sz="2200" b="1" dirty="0">
                <a:solidFill>
                  <a:srgbClr val="002060"/>
                </a:solidFill>
                <a:latin typeface="Times New Roman" panose="02020603050405020304" pitchFamily="18" charset="0"/>
                <a:cs typeface="Times New Roman" panose="02020603050405020304" pitchFamily="18" charset="0"/>
              </a:rPr>
              <a:t>ΦΕΚ </a:t>
            </a:r>
            <a:r>
              <a:rPr lang="el-GR" sz="2200" b="1" dirty="0" smtClean="0">
                <a:solidFill>
                  <a:srgbClr val="002060"/>
                </a:solidFill>
                <a:latin typeface="Times New Roman" panose="02020603050405020304" pitchFamily="18" charset="0"/>
                <a:cs typeface="Times New Roman" panose="02020603050405020304" pitchFamily="18" charset="0"/>
              </a:rPr>
              <a:t>226/ΑΑΠ/19.06.2012</a:t>
            </a:r>
            <a:r>
              <a:rPr lang="el-GR" sz="2200" b="1" dirty="0" smtClean="0">
                <a:solidFill>
                  <a:srgbClr val="C00000"/>
                </a:solidFill>
                <a:latin typeface="Times New Roman" panose="02020603050405020304" pitchFamily="18" charset="0"/>
                <a:cs typeface="Times New Roman" panose="02020603050405020304" pitchFamily="18" charset="0"/>
              </a:rPr>
              <a:t>).</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323528" y="3304520"/>
            <a:ext cx="844172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Ακολουθεί εντός το </a:t>
            </a:r>
            <a:r>
              <a:rPr lang="el-GR" sz="2200" b="1" dirty="0">
                <a:solidFill>
                  <a:srgbClr val="002060"/>
                </a:solidFill>
                <a:latin typeface="Times New Roman" panose="02020603050405020304" pitchFamily="18" charset="0"/>
                <a:cs typeface="Times New Roman" panose="02020603050405020304" pitchFamily="18" charset="0"/>
              </a:rPr>
              <a:t>2002</a:t>
            </a:r>
            <a:r>
              <a:rPr lang="el-GR" sz="2200" b="1" dirty="0">
                <a:solidFill>
                  <a:srgbClr val="C00000"/>
                </a:solidFill>
                <a:latin typeface="Times New Roman" panose="02020603050405020304" pitchFamily="18" charset="0"/>
                <a:cs typeface="Times New Roman" panose="02020603050405020304" pitchFamily="18" charset="0"/>
              </a:rPr>
              <a:t> επίσης, η ίδρυση του </a:t>
            </a:r>
            <a:r>
              <a:rPr lang="el-GR" sz="2200" b="1" dirty="0">
                <a:solidFill>
                  <a:srgbClr val="002060"/>
                </a:solidFill>
                <a:latin typeface="Times New Roman" panose="02020603050405020304" pitchFamily="18" charset="0"/>
                <a:cs typeface="Times New Roman" panose="02020603050405020304" pitchFamily="18" charset="0"/>
              </a:rPr>
              <a:t>ΦΔ Εθνικού Πάρκου </a:t>
            </a:r>
            <a:r>
              <a:rPr lang="el-GR" sz="2200" b="1" dirty="0" err="1">
                <a:solidFill>
                  <a:srgbClr val="002060"/>
                </a:solidFill>
                <a:latin typeface="Times New Roman" panose="02020603050405020304" pitchFamily="18" charset="0"/>
                <a:cs typeface="Times New Roman" panose="02020603050405020304" pitchFamily="18" charset="0"/>
              </a:rPr>
              <a:t>Σχινιά</a:t>
            </a:r>
            <a:r>
              <a:rPr lang="el-GR" sz="2200" b="1" dirty="0">
                <a:solidFill>
                  <a:srgbClr val="002060"/>
                </a:solidFill>
                <a:latin typeface="Times New Roman" panose="02020603050405020304" pitchFamily="18" charset="0"/>
                <a:cs typeface="Times New Roman" panose="02020603050405020304" pitchFamily="18" charset="0"/>
              </a:rPr>
              <a:t>-Μαραθώνα </a:t>
            </a:r>
            <a:r>
              <a:rPr lang="el-GR" sz="2200" b="1" dirty="0">
                <a:solidFill>
                  <a:srgbClr val="C00000"/>
                </a:solidFill>
                <a:latin typeface="Times New Roman" panose="02020603050405020304" pitchFamily="18" charset="0"/>
                <a:cs typeface="Times New Roman" panose="02020603050405020304" pitchFamily="18" charset="0"/>
              </a:rPr>
              <a:t>(ΦΕΚ 793/Δ/13.09.02).</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323528" y="4287661"/>
            <a:ext cx="844172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Πολύ αργότερα, ήτοι το </a:t>
            </a:r>
            <a:r>
              <a:rPr lang="el-GR" sz="2200" b="1" dirty="0">
                <a:solidFill>
                  <a:srgbClr val="002060"/>
                </a:solidFill>
                <a:latin typeface="Times New Roman" panose="02020603050405020304" pitchFamily="18" charset="0"/>
                <a:cs typeface="Times New Roman" panose="02020603050405020304" pitchFamily="18" charset="0"/>
              </a:rPr>
              <a:t>2009</a:t>
            </a:r>
            <a:r>
              <a:rPr lang="el-GR" sz="2200" b="1" dirty="0">
                <a:solidFill>
                  <a:srgbClr val="C00000"/>
                </a:solidFill>
                <a:latin typeface="Times New Roman" panose="02020603050405020304" pitchFamily="18" charset="0"/>
                <a:cs typeface="Times New Roman" panose="02020603050405020304" pitchFamily="18" charset="0"/>
              </a:rPr>
              <a:t> ιδρύεται ο </a:t>
            </a:r>
            <a:r>
              <a:rPr lang="el-GR" sz="2200" b="1" dirty="0">
                <a:solidFill>
                  <a:srgbClr val="002060"/>
                </a:solidFill>
                <a:latin typeface="Times New Roman" panose="02020603050405020304" pitchFamily="18" charset="0"/>
                <a:cs typeface="Times New Roman" panose="02020603050405020304" pitchFamily="18" charset="0"/>
              </a:rPr>
              <a:t>ΦΔ Εθνικού Πάρκου Τζουμέρκων, Περιστερίου και χαράδρας Αράχθου</a:t>
            </a:r>
            <a:r>
              <a:rPr lang="el-GR" sz="2200" b="1" dirty="0">
                <a:solidFill>
                  <a:srgbClr val="C0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7347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6" grpId="0"/>
      <p:bldP spid="12"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60152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Ορισμός ΔΣ ΦΔ</a:t>
            </a:r>
          </a:p>
        </p:txBody>
      </p:sp>
      <p:sp>
        <p:nvSpPr>
          <p:cNvPr id="8" name="TextBox 7"/>
          <p:cNvSpPr txBox="1"/>
          <p:nvPr/>
        </p:nvSpPr>
        <p:spPr>
          <a:xfrm>
            <a:off x="162728" y="1340768"/>
            <a:ext cx="8855512"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Στις περισσότερες περιπτώσεις, εντός του 2003 γίνεται ο καθορισμός των ΔΣ: ορίζεται ο αριθμός των μελών του ΔΣ κάθε ΦΔ, οι φορείς που θα εκπροσωπούνται σε καθένα από αυτά και το ποιος θα αποτελεί τον Πρόεδρο.</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315128" y="2875003"/>
            <a:ext cx="8703112" cy="1446550"/>
          </a:xfrm>
          <a:prstGeom prst="rect">
            <a:avLst/>
          </a:prstGeom>
          <a:noFill/>
        </p:spPr>
        <p:txBody>
          <a:bodyPr wrap="square" rtlCol="0">
            <a:spAutoFit/>
          </a:bodyPr>
          <a:lstStyle/>
          <a:p>
            <a:pPr algn="just"/>
            <a:r>
              <a:rPr lang="el-GR" sz="2200" b="1" dirty="0">
                <a:solidFill>
                  <a:schemeClr val="accent2">
                    <a:lumMod val="75000"/>
                  </a:schemeClr>
                </a:solidFill>
                <a:latin typeface="Times New Roman" panose="02020603050405020304" pitchFamily="18" charset="0"/>
                <a:cs typeface="Times New Roman" panose="02020603050405020304" pitchFamily="18" charset="0"/>
              </a:rPr>
              <a:t>Κυρίως κατά τα έτη 2003, 2006 και 2009 συγκροτούνται και ανανεώνονται αντίστοιχα τα ΔΣ των περισσοτέρων ΦΔ</a:t>
            </a:r>
            <a:r>
              <a:rPr lang="el-GR" sz="2200" b="1" dirty="0" smtClean="0">
                <a:solidFill>
                  <a:schemeClr val="accent2">
                    <a:lumMod val="75000"/>
                  </a:schemeClr>
                </a:solidFill>
                <a:latin typeface="Times New Roman" panose="02020603050405020304" pitchFamily="18" charset="0"/>
                <a:cs typeface="Times New Roman" panose="02020603050405020304" pitchFamily="18" charset="0"/>
              </a:rPr>
              <a:t>. Έκτοτε και άλλες ανανεώσεις.</a:t>
            </a:r>
          </a:p>
          <a:p>
            <a:pPr algn="just"/>
            <a:endParaRPr lang="el-GR" sz="22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8" name="TextBox 17"/>
          <p:cNvSpPr txBox="1"/>
          <p:nvPr/>
        </p:nvSpPr>
        <p:spPr>
          <a:xfrm>
            <a:off x="238928" y="4149080"/>
            <a:ext cx="8703112" cy="1785104"/>
          </a:xfrm>
          <a:prstGeom prst="rect">
            <a:avLst/>
          </a:prstGeom>
          <a:noFill/>
        </p:spPr>
        <p:txBody>
          <a:bodyPr wrap="square" rtlCol="0">
            <a:spAutoFit/>
          </a:bodyPr>
          <a:lstStyle/>
          <a:p>
            <a:pPr algn="just"/>
            <a:r>
              <a:rPr lang="el-GR" sz="2200" b="1" dirty="0">
                <a:solidFill>
                  <a:schemeClr val="accent2">
                    <a:lumMod val="75000"/>
                  </a:schemeClr>
                </a:solidFill>
                <a:latin typeface="Times New Roman" panose="02020603050405020304" pitchFamily="18" charset="0"/>
                <a:cs typeface="Times New Roman" panose="02020603050405020304" pitchFamily="18" charset="0"/>
              </a:rPr>
              <a:t>Επιπλέον, με κατά περίπτωση τροποποιήσεις των σχετικών Υπουργικών Αποφάσεων (ΥΑ), ορίζονται νέα μέλη σε υφιστάμενα ΔΣ, λόγω παραιτήσεων ή συνταξιοδοτήσεων παλαιών μελών, αλλαγή εκπροσώπων τοπικών αρχών, κατόπιν εκλογών κ.λπ. αναδιαρθρώσεων (Καποδίστριας, Καλλικράτης) κ.ά. </a:t>
            </a:r>
          </a:p>
        </p:txBody>
      </p:sp>
    </p:spTree>
    <p:extLst>
      <p:ext uri="{BB962C8B-B14F-4D97-AF65-F5344CB8AC3E}">
        <p14:creationId xmlns:p14="http://schemas.microsoft.com/office/powerpoint/2010/main" val="1918437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4" grpId="0"/>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490220" y="601523"/>
            <a:ext cx="8163560"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Ν. 4109/2013 περί συγχώνευσης/κατάργησης ΦΔ</a:t>
            </a:r>
          </a:p>
        </p:txBody>
      </p:sp>
      <p:sp>
        <p:nvSpPr>
          <p:cNvPr id="8" name="TextBox 7"/>
          <p:cNvSpPr txBox="1"/>
          <p:nvPr/>
        </p:nvSpPr>
        <p:spPr>
          <a:xfrm>
            <a:off x="450760" y="1196752"/>
            <a:ext cx="844172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Με τον Ν. 4109/2013 αποφασίζεται η συγχώνευση ή κατάργηση ορισμένων Φορέων του Δημοσίου και του Ευρύτερου Δημόσιου Τομέα.</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432048" y="2311423"/>
            <a:ext cx="8424936" cy="2539157"/>
          </a:xfrm>
          <a:prstGeom prst="rect">
            <a:avLst/>
          </a:prstGeom>
          <a:noFill/>
        </p:spPr>
        <p:txBody>
          <a:bodyPr wrap="square" rtlCol="0">
            <a:spAutoFit/>
          </a:bodyPr>
          <a:lstStyle>
            <a:defPPr>
              <a:defRPr lang="el-GR"/>
            </a:defPPr>
            <a:lvl1pPr algn="just">
              <a:defRPr sz="2200" b="1">
                <a:solidFill>
                  <a:srgbClr val="C00000"/>
                </a:solidFill>
                <a:latin typeface="Times New Roman" panose="02020603050405020304" pitchFamily="18" charset="0"/>
                <a:cs typeface="Times New Roman" panose="02020603050405020304" pitchFamily="18" charset="0"/>
              </a:defRPr>
            </a:lvl1pPr>
          </a:lstStyle>
          <a:p>
            <a:pPr>
              <a:spcAft>
                <a:spcPts val="600"/>
              </a:spcAft>
            </a:pPr>
            <a:r>
              <a:rPr lang="el-GR" dirty="0"/>
              <a:t>Η επιλογή των Φορέων έγινε με το σκεπτικό ότι:</a:t>
            </a:r>
          </a:p>
          <a:p>
            <a:pPr>
              <a:spcAft>
                <a:spcPts val="600"/>
              </a:spcAft>
            </a:pPr>
            <a:r>
              <a:rPr lang="el-GR" i="1" dirty="0"/>
              <a:t>Η κατάργηση παρωχημένων φορέων και νομικών προσώπων του δημοσίου, των οποίων η αποστολή δεν ανταποκρίνεται σε σύγχρονες κοινωνικές ανάγκες, αλλά αντιθέτως επιβαρύνει δίχως όφελος τον έλληνα φορολογούμενο συνιστά ένα σημαντικό δείγμα γραφής για τον εξορθολογισμό του δημοσίου και τη δημιουργία μιας αποτελεσματικής και λειτουργικής διοίκησης.</a:t>
            </a:r>
          </a:p>
        </p:txBody>
      </p:sp>
      <p:sp>
        <p:nvSpPr>
          <p:cNvPr id="11" name="TextBox 10"/>
          <p:cNvSpPr txBox="1"/>
          <p:nvPr/>
        </p:nvSpPr>
        <p:spPr>
          <a:xfrm>
            <a:off x="432048" y="4857255"/>
            <a:ext cx="844172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Σύμφωνα με το </a:t>
            </a:r>
            <a:r>
              <a:rPr lang="el-GR" sz="2200" b="1" dirty="0" err="1">
                <a:solidFill>
                  <a:srgbClr val="C00000"/>
                </a:solidFill>
                <a:latin typeface="Times New Roman" panose="02020603050405020304" pitchFamily="18" charset="0"/>
                <a:cs typeface="Times New Roman" panose="02020603050405020304" pitchFamily="18" charset="0"/>
              </a:rPr>
              <a:t>Άρ</a:t>
            </a:r>
            <a:r>
              <a:rPr lang="el-GR" sz="2200" b="1" dirty="0">
                <a:solidFill>
                  <a:srgbClr val="C00000"/>
                </a:solidFill>
                <a:latin typeface="Times New Roman" panose="02020603050405020304" pitchFamily="18" charset="0"/>
                <a:cs typeface="Times New Roman" panose="02020603050405020304" pitchFamily="18" charset="0"/>
              </a:rPr>
              <a:t>. 8 του  Ν. 4109, οι 29 ΦΔ </a:t>
            </a:r>
            <a:r>
              <a:rPr lang="el-GR" sz="2200" b="1" dirty="0" smtClean="0">
                <a:solidFill>
                  <a:srgbClr val="C00000"/>
                </a:solidFill>
                <a:latin typeface="Times New Roman" panose="02020603050405020304" pitchFamily="18" charset="0"/>
                <a:cs typeface="Times New Roman" panose="02020603050405020304" pitchFamily="18" charset="0"/>
              </a:rPr>
              <a:t>μετέπιτπαν σε </a:t>
            </a:r>
            <a:r>
              <a:rPr lang="el-GR" sz="2200" b="1" dirty="0">
                <a:solidFill>
                  <a:srgbClr val="C00000"/>
                </a:solidFill>
                <a:latin typeface="Times New Roman" panose="02020603050405020304" pitchFamily="18" charset="0"/>
                <a:cs typeface="Times New Roman" panose="02020603050405020304" pitchFamily="18" charset="0"/>
              </a:rPr>
              <a:t>14, μέσω της συγχώνευσης των περισσοτέρων, της κατάργησης τριών και της παραμονής πέντε με τη σημερινή τους υπόσταση.</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415264" y="5971927"/>
            <a:ext cx="844172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Έναρξη ισχύος </a:t>
            </a:r>
            <a:r>
              <a:rPr lang="el-GR" sz="2200" b="1" dirty="0" smtClean="0">
                <a:solidFill>
                  <a:srgbClr val="C00000"/>
                </a:solidFill>
                <a:latin typeface="Times New Roman" panose="02020603050405020304" pitchFamily="18" charset="0"/>
                <a:cs typeface="Times New Roman" panose="02020603050405020304" pitchFamily="18" charset="0"/>
              </a:rPr>
              <a:t>ορίσθηκε </a:t>
            </a:r>
            <a:r>
              <a:rPr lang="el-GR" sz="2200" b="1" dirty="0">
                <a:solidFill>
                  <a:srgbClr val="C00000"/>
                </a:solidFill>
                <a:latin typeface="Times New Roman" panose="02020603050405020304" pitchFamily="18" charset="0"/>
                <a:cs typeface="Times New Roman" panose="02020603050405020304" pitchFamily="18" charset="0"/>
              </a:rPr>
              <a:t>η 23.1.2014 και μέχρι τότε </a:t>
            </a:r>
            <a:r>
              <a:rPr lang="el-GR" sz="2200" b="1" dirty="0" smtClean="0">
                <a:solidFill>
                  <a:srgbClr val="C00000"/>
                </a:solidFill>
                <a:latin typeface="Times New Roman" panose="02020603050405020304" pitchFamily="18" charset="0"/>
                <a:cs typeface="Times New Roman" panose="02020603050405020304" pitchFamily="18" charset="0"/>
              </a:rPr>
              <a:t>είχε παραταθεί η </a:t>
            </a:r>
            <a:r>
              <a:rPr lang="el-GR" sz="2200" b="1" dirty="0">
                <a:solidFill>
                  <a:srgbClr val="C00000"/>
                </a:solidFill>
                <a:latin typeface="Times New Roman" panose="02020603050405020304" pitchFamily="18" charset="0"/>
                <a:cs typeface="Times New Roman" panose="02020603050405020304" pitchFamily="18" charset="0"/>
              </a:rPr>
              <a:t>λειτουργία των υφιστάμενων ΔΣ.</a:t>
            </a:r>
            <a:endParaRPr lang="el-GR" sz="22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860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4" grpId="0"/>
      <p:bldP spid="11"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490220" y="601523"/>
            <a:ext cx="8163560"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Ν. 4109/2013 περί συγχώνευσης/κατάργησης ΦΔ</a:t>
            </a:r>
          </a:p>
        </p:txBody>
      </p:sp>
      <p:sp>
        <p:nvSpPr>
          <p:cNvPr id="8" name="TextBox 7"/>
          <p:cNvSpPr txBox="1"/>
          <p:nvPr/>
        </p:nvSpPr>
        <p:spPr>
          <a:xfrm>
            <a:off x="702280" y="1646191"/>
            <a:ext cx="844172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Φορείς που </a:t>
            </a:r>
            <a:r>
              <a:rPr lang="el-GR" sz="2200" b="1" dirty="0" smtClean="0">
                <a:solidFill>
                  <a:srgbClr val="C00000"/>
                </a:solidFill>
                <a:latin typeface="Times New Roman" panose="02020603050405020304" pitchFamily="18" charset="0"/>
                <a:cs typeface="Times New Roman" panose="02020603050405020304" pitchFamily="18" charset="0"/>
              </a:rPr>
              <a:t>καταργούντα</a:t>
            </a:r>
            <a:r>
              <a:rPr lang="el-GR" sz="2200" b="1" dirty="0">
                <a:solidFill>
                  <a:srgbClr val="C00000"/>
                </a:solidFill>
                <a:latin typeface="Times New Roman" panose="02020603050405020304" pitchFamily="18" charset="0"/>
                <a:cs typeface="Times New Roman" panose="02020603050405020304" pitchFamily="18" charset="0"/>
              </a:rPr>
              <a:t>ν</a:t>
            </a:r>
            <a:r>
              <a:rPr lang="el-GR" sz="2200" b="1" dirty="0" smtClean="0">
                <a:solidFill>
                  <a:srgbClr val="C00000"/>
                </a:solidFill>
                <a:latin typeface="Times New Roman" panose="02020603050405020304" pitchFamily="18" charset="0"/>
                <a:cs typeface="Times New Roman" panose="02020603050405020304" pitchFamily="18" charset="0"/>
              </a:rPr>
              <a:t>:</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998696" y="2023100"/>
            <a:ext cx="8181816" cy="1261884"/>
          </a:xfrm>
          <a:prstGeom prst="rect">
            <a:avLst/>
          </a:prstGeom>
          <a:noFill/>
        </p:spPr>
        <p:txBody>
          <a:bodyPr wrap="square" rtlCol="0">
            <a:spAutoFit/>
          </a:bodyPr>
          <a:lstStyle>
            <a:defPPr>
              <a:defRPr lang="el-GR"/>
            </a:defPPr>
            <a:lvl1pPr algn="just">
              <a:defRPr sz="2200" b="1">
                <a:solidFill>
                  <a:srgbClr val="C00000"/>
                </a:solidFill>
                <a:latin typeface="Times New Roman" panose="02020603050405020304" pitchFamily="18" charset="0"/>
                <a:cs typeface="Times New Roman" panose="02020603050405020304" pitchFamily="18" charset="0"/>
              </a:defRPr>
            </a:lvl1pPr>
          </a:lstStyle>
          <a:p>
            <a:pPr>
              <a:spcAft>
                <a:spcPts val="600"/>
              </a:spcAft>
            </a:pPr>
            <a:r>
              <a:rPr lang="el-GR" dirty="0">
                <a:solidFill>
                  <a:srgbClr val="002060"/>
                </a:solidFill>
              </a:rPr>
              <a:t>ΦΔ Λίμνης Καστοριάς</a:t>
            </a:r>
          </a:p>
          <a:p>
            <a:pPr>
              <a:spcAft>
                <a:spcPts val="600"/>
              </a:spcAft>
            </a:pPr>
            <a:r>
              <a:rPr lang="el-GR" dirty="0">
                <a:solidFill>
                  <a:srgbClr val="002060"/>
                </a:solidFill>
              </a:rPr>
              <a:t>ΦΔ Λίμνης Παμβώτιδας</a:t>
            </a:r>
          </a:p>
          <a:p>
            <a:pPr>
              <a:spcAft>
                <a:spcPts val="600"/>
              </a:spcAft>
            </a:pPr>
            <a:r>
              <a:rPr lang="el-GR" dirty="0">
                <a:solidFill>
                  <a:srgbClr val="002060"/>
                </a:solidFill>
              </a:rPr>
              <a:t>ΦΔ Κάρλας-Μαυροβουνίου-Κεφαλόβρυσου</a:t>
            </a:r>
          </a:p>
        </p:txBody>
      </p:sp>
      <p:sp>
        <p:nvSpPr>
          <p:cNvPr id="10" name="TextBox 9"/>
          <p:cNvSpPr txBox="1"/>
          <p:nvPr/>
        </p:nvSpPr>
        <p:spPr>
          <a:xfrm>
            <a:off x="702280" y="3568048"/>
            <a:ext cx="844172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Φορείς που </a:t>
            </a:r>
            <a:r>
              <a:rPr lang="el-GR" sz="2200" b="1" dirty="0" smtClean="0">
                <a:solidFill>
                  <a:srgbClr val="C00000"/>
                </a:solidFill>
                <a:latin typeface="Times New Roman" panose="02020603050405020304" pitchFamily="18" charset="0"/>
                <a:cs typeface="Times New Roman" panose="02020603050405020304" pitchFamily="18" charset="0"/>
              </a:rPr>
              <a:t>παρέμεναν ως είχαν:</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998696" y="3944957"/>
            <a:ext cx="8181816" cy="2508379"/>
          </a:xfrm>
          <a:prstGeom prst="rect">
            <a:avLst/>
          </a:prstGeom>
          <a:noFill/>
        </p:spPr>
        <p:txBody>
          <a:bodyPr wrap="square" rtlCol="0">
            <a:spAutoFit/>
          </a:bodyPr>
          <a:lstStyle>
            <a:defPPr>
              <a:defRPr lang="el-GR"/>
            </a:defPPr>
            <a:lvl1pPr algn="just">
              <a:defRPr sz="2200" b="1">
                <a:solidFill>
                  <a:srgbClr val="C00000"/>
                </a:solidFill>
                <a:latin typeface="Times New Roman" panose="02020603050405020304" pitchFamily="18" charset="0"/>
                <a:cs typeface="Times New Roman" panose="02020603050405020304" pitchFamily="18" charset="0"/>
              </a:defRPr>
            </a:lvl1pPr>
          </a:lstStyle>
          <a:p>
            <a:pPr>
              <a:spcAft>
                <a:spcPts val="600"/>
              </a:spcAft>
            </a:pPr>
            <a:r>
              <a:rPr lang="el-GR" dirty="0">
                <a:solidFill>
                  <a:srgbClr val="002060"/>
                </a:solidFill>
              </a:rPr>
              <a:t>ΦΔ Εθνικού Θαλάσσιου Πάρκου Ζακύνθου</a:t>
            </a:r>
          </a:p>
          <a:p>
            <a:pPr>
              <a:spcAft>
                <a:spcPts val="600"/>
              </a:spcAft>
            </a:pPr>
            <a:r>
              <a:rPr lang="el-GR" dirty="0">
                <a:solidFill>
                  <a:srgbClr val="002060"/>
                </a:solidFill>
              </a:rPr>
              <a:t>ΦΔ Εθνικού Θαλάσσιου Πάρκου Αλοννήσου – Β. Σποράδων</a:t>
            </a:r>
          </a:p>
          <a:p>
            <a:pPr>
              <a:spcAft>
                <a:spcPts val="600"/>
              </a:spcAft>
            </a:pPr>
            <a:r>
              <a:rPr lang="el-GR" dirty="0">
                <a:solidFill>
                  <a:srgbClr val="002060"/>
                </a:solidFill>
              </a:rPr>
              <a:t>ΦΔ </a:t>
            </a:r>
            <a:r>
              <a:rPr lang="el-GR" dirty="0" err="1">
                <a:solidFill>
                  <a:srgbClr val="002060"/>
                </a:solidFill>
              </a:rPr>
              <a:t>Πρεσπών</a:t>
            </a:r>
            <a:endParaRPr lang="el-GR" dirty="0">
              <a:solidFill>
                <a:srgbClr val="002060"/>
              </a:solidFill>
            </a:endParaRPr>
          </a:p>
          <a:p>
            <a:pPr>
              <a:spcAft>
                <a:spcPts val="600"/>
              </a:spcAft>
            </a:pPr>
            <a:r>
              <a:rPr lang="el-GR" dirty="0">
                <a:solidFill>
                  <a:srgbClr val="002060"/>
                </a:solidFill>
              </a:rPr>
              <a:t>ΦΔ Εθνικού Δρυμού Ολύμπου</a:t>
            </a:r>
          </a:p>
          <a:p>
            <a:pPr>
              <a:spcAft>
                <a:spcPts val="600"/>
              </a:spcAft>
            </a:pPr>
            <a:r>
              <a:rPr lang="el-GR" dirty="0">
                <a:solidFill>
                  <a:srgbClr val="002060"/>
                </a:solidFill>
              </a:rPr>
              <a:t>ΦΔ Όρους Πάρνωνα και Υγροτόπου </a:t>
            </a:r>
            <a:r>
              <a:rPr lang="el-GR" dirty="0" err="1">
                <a:solidFill>
                  <a:srgbClr val="002060"/>
                </a:solidFill>
              </a:rPr>
              <a:t>Μουστού</a:t>
            </a:r>
            <a:r>
              <a:rPr lang="el-GR" dirty="0">
                <a:solidFill>
                  <a:srgbClr val="002060"/>
                </a:solidFill>
              </a:rPr>
              <a:t>.</a:t>
            </a:r>
          </a:p>
          <a:p>
            <a:pPr>
              <a:spcAft>
                <a:spcPts val="600"/>
              </a:spcAft>
            </a:pPr>
            <a:endParaRPr lang="el-GR" dirty="0">
              <a:solidFill>
                <a:srgbClr val="002060"/>
              </a:solidFill>
            </a:endParaRPr>
          </a:p>
        </p:txBody>
      </p:sp>
    </p:spTree>
    <p:extLst>
      <p:ext uri="{BB962C8B-B14F-4D97-AF65-F5344CB8AC3E}">
        <p14:creationId xmlns:p14="http://schemas.microsoft.com/office/powerpoint/2010/main" val="2049747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4" grpId="0"/>
      <p:bldP spid="10" grpId="0"/>
      <p:bldP spid="1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490220" y="601523"/>
            <a:ext cx="8163560"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Ν.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4219/2013 </a:t>
            </a:r>
            <a:r>
              <a:rPr lang="el-GR" sz="2800" b="1" dirty="0">
                <a:solidFill>
                  <a:schemeClr val="accent2">
                    <a:lumMod val="75000"/>
                  </a:schemeClr>
                </a:solidFill>
                <a:latin typeface="Times New Roman" panose="02020603050405020304" pitchFamily="18" charset="0"/>
                <a:cs typeface="Times New Roman" panose="02020603050405020304" pitchFamily="18" charset="0"/>
              </a:rPr>
              <a:t>(ΦΕΚ 269/Α/11.12.2013)</a:t>
            </a:r>
          </a:p>
        </p:txBody>
      </p:sp>
      <p:sp>
        <p:nvSpPr>
          <p:cNvPr id="8" name="TextBox 7"/>
          <p:cNvSpPr txBox="1"/>
          <p:nvPr/>
        </p:nvSpPr>
        <p:spPr>
          <a:xfrm>
            <a:off x="567417" y="1196752"/>
            <a:ext cx="8441720" cy="830997"/>
          </a:xfrm>
          <a:prstGeom prst="rect">
            <a:avLst/>
          </a:prstGeom>
          <a:noFill/>
        </p:spPr>
        <p:txBody>
          <a:bodyPr wrap="square" rtlCol="0">
            <a:spAutoFit/>
          </a:bodyPr>
          <a:lstStyle/>
          <a:p>
            <a:pPr algn="just"/>
            <a:r>
              <a:rPr lang="el-GR" sz="2400" b="1" dirty="0">
                <a:solidFill>
                  <a:srgbClr val="C00000"/>
                </a:solidFill>
                <a:latin typeface="Times New Roman" panose="02020603050405020304" pitchFamily="18" charset="0"/>
                <a:cs typeface="Times New Roman" panose="02020603050405020304" pitchFamily="18" charset="0"/>
              </a:rPr>
              <a:t>Σύμφωνα με το Αρ. 6, </a:t>
            </a:r>
            <a:r>
              <a:rPr lang="el-GR" sz="2400" b="1" dirty="0" smtClean="0">
                <a:solidFill>
                  <a:srgbClr val="C00000"/>
                </a:solidFill>
                <a:latin typeface="Times New Roman" panose="02020603050405020304" pitchFamily="18" charset="0"/>
                <a:cs typeface="Times New Roman" panose="02020603050405020304" pitchFamily="18" charset="0"/>
              </a:rPr>
              <a:t>παρατάθηκε </a:t>
            </a:r>
            <a:r>
              <a:rPr lang="el-GR" sz="2400" b="1" dirty="0">
                <a:solidFill>
                  <a:srgbClr val="C00000"/>
                </a:solidFill>
                <a:latin typeface="Times New Roman" panose="02020603050405020304" pitchFamily="18" charset="0"/>
                <a:cs typeface="Times New Roman" panose="02020603050405020304" pitchFamily="18" charset="0"/>
              </a:rPr>
              <a:t>η έναρξη ισχύος του Ν. 4109/2013, όσον αφορά στους ΦΔ για τις 31.12.2015. </a:t>
            </a:r>
            <a:endParaRPr lang="el-GR" sz="2400" b="1" i="1" dirty="0">
              <a:solidFill>
                <a:srgbClr val="00B05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467544" y="4266385"/>
            <a:ext cx="8441720" cy="461665"/>
          </a:xfrm>
          <a:prstGeom prst="rect">
            <a:avLst/>
          </a:prstGeom>
          <a:noFill/>
        </p:spPr>
        <p:txBody>
          <a:bodyPr wrap="square" rtlCol="0">
            <a:spAutoFit/>
          </a:bodyPr>
          <a:lstStyle/>
          <a:p>
            <a:pPr algn="just"/>
            <a:r>
              <a:rPr lang="el-GR" sz="2400" b="1" dirty="0">
                <a:solidFill>
                  <a:srgbClr val="C00000"/>
                </a:solidFill>
                <a:latin typeface="Times New Roman" panose="02020603050405020304" pitchFamily="18" charset="0"/>
                <a:cs typeface="Times New Roman" panose="02020603050405020304" pitchFamily="18" charset="0"/>
              </a:rPr>
              <a:t>Αντίστοιχη παράταση έλαβαν και τα υφιστάμενα ΔΣ των ΦΔ.</a:t>
            </a:r>
            <a:endParaRPr lang="el-GR" sz="2400" b="1" i="1" dirty="0">
              <a:solidFill>
                <a:srgbClr val="00B05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539552" y="1992905"/>
            <a:ext cx="8441720" cy="2308324"/>
          </a:xfrm>
          <a:prstGeom prst="rect">
            <a:avLst/>
          </a:prstGeom>
          <a:noFill/>
        </p:spPr>
        <p:txBody>
          <a:bodyPr wrap="square" rtlCol="0">
            <a:spAutoFit/>
          </a:bodyPr>
          <a:lstStyle/>
          <a:p>
            <a:pPr algn="just"/>
            <a:r>
              <a:rPr lang="el-GR" sz="2400" b="1" dirty="0">
                <a:solidFill>
                  <a:srgbClr val="C00000"/>
                </a:solidFill>
                <a:latin typeface="Times New Roman" panose="02020603050405020304" pitchFamily="18" charset="0"/>
                <a:cs typeface="Times New Roman" panose="02020603050405020304" pitchFamily="18" charset="0"/>
              </a:rPr>
              <a:t>Λόγος για την παράταση είναι το αυτονόητο:</a:t>
            </a:r>
          </a:p>
          <a:p>
            <a:pPr algn="just"/>
            <a:r>
              <a:rPr lang="el-GR" sz="2400" b="1" i="1" dirty="0">
                <a:solidFill>
                  <a:srgbClr val="002060"/>
                </a:solidFill>
                <a:latin typeface="Times New Roman" panose="02020603050405020304" pitchFamily="18" charset="0"/>
                <a:cs typeface="Times New Roman" panose="02020603050405020304" pitchFamily="18" charset="0"/>
              </a:rPr>
              <a:t>Να δοθεί η δυνατότητα στους ΦΔ να ολοκληρώσουν τα εγκεκριμένα Τεχνικά Δελτία των Πράξεων που υλοποιούν και για τα οποία έχουν δεσμευτεί με την υπογραφή των σχετικών συμφώνων αποδοχής όρων και έχουν λάβει χρηματοδότηση από το ΕΣΠΑ.</a:t>
            </a:r>
          </a:p>
        </p:txBody>
      </p:sp>
    </p:spTree>
    <p:extLst>
      <p:ext uri="{BB962C8B-B14F-4D97-AF65-F5344CB8AC3E}">
        <p14:creationId xmlns:p14="http://schemas.microsoft.com/office/powerpoint/2010/main" val="250995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0" grpId="0"/>
      <p:bldP spid="1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490220" y="601523"/>
            <a:ext cx="8163560"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Ν.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4343/2015-Αρ. 36</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8" name="Rectangle 7"/>
          <p:cNvSpPr/>
          <p:nvPr/>
        </p:nvSpPr>
        <p:spPr>
          <a:xfrm>
            <a:off x="730910" y="1196752"/>
            <a:ext cx="7682180" cy="2677656"/>
          </a:xfrm>
          <a:prstGeom prst="rect">
            <a:avLst/>
          </a:prstGeom>
        </p:spPr>
        <p:txBody>
          <a:bodyPr wrap="square">
            <a:spAutoFit/>
          </a:bodyPr>
          <a:lstStyle/>
          <a:p>
            <a:pPr algn="just"/>
            <a:r>
              <a:rPr lang="el-GR" sz="2400" b="1" i="1" dirty="0">
                <a:solidFill>
                  <a:srgbClr val="C00000"/>
                </a:solidFill>
                <a:latin typeface="Times New Roman" panose="02020603050405020304" pitchFamily="18" charset="0"/>
                <a:cs typeface="Times New Roman" panose="02020603050405020304" pitchFamily="18" charset="0"/>
              </a:rPr>
              <a:t>Ορίζεται μεταβατικό διάστημα λειτουργίας </a:t>
            </a:r>
            <a:r>
              <a:rPr lang="el-GR" sz="2400" b="1" i="1" dirty="0" smtClean="0">
                <a:solidFill>
                  <a:srgbClr val="C00000"/>
                </a:solidFill>
                <a:latin typeface="Times New Roman" panose="02020603050405020304" pitchFamily="18" charset="0"/>
                <a:cs typeface="Times New Roman" panose="02020603050405020304" pitchFamily="18" charset="0"/>
              </a:rPr>
              <a:t>των καταργούμενων </a:t>
            </a:r>
            <a:r>
              <a:rPr lang="el-GR" sz="2400" b="1" i="1" dirty="0">
                <a:solidFill>
                  <a:srgbClr val="C00000"/>
                </a:solidFill>
                <a:latin typeface="Times New Roman" panose="02020603050405020304" pitchFamily="18" charset="0"/>
                <a:cs typeface="Times New Roman" panose="02020603050405020304" pitchFamily="18" charset="0"/>
              </a:rPr>
              <a:t>και συγχωνευόμενων φορέων </a:t>
            </a:r>
            <a:r>
              <a:rPr lang="el-GR" sz="2400" b="1" i="1" dirty="0" smtClean="0">
                <a:solidFill>
                  <a:srgbClr val="C00000"/>
                </a:solidFill>
                <a:latin typeface="Times New Roman" panose="02020603050405020304" pitchFamily="18" charset="0"/>
                <a:cs typeface="Times New Roman" panose="02020603050405020304" pitchFamily="18" charset="0"/>
              </a:rPr>
              <a:t>έως 31.12.2016</a:t>
            </a:r>
            <a:r>
              <a:rPr lang="el-GR" sz="2400" b="1" i="1" dirty="0">
                <a:solidFill>
                  <a:srgbClr val="C00000"/>
                </a:solidFill>
                <a:latin typeface="Times New Roman" panose="02020603050405020304" pitchFamily="18" charset="0"/>
                <a:cs typeface="Times New Roman" panose="02020603050405020304" pitchFamily="18" charset="0"/>
              </a:rPr>
              <a:t>, για λόγους εξασφάλισης της </a:t>
            </a:r>
            <a:r>
              <a:rPr lang="el-GR" sz="2400" b="1" i="1" dirty="0" smtClean="0">
                <a:solidFill>
                  <a:srgbClr val="C00000"/>
                </a:solidFill>
                <a:latin typeface="Times New Roman" panose="02020603050405020304" pitchFamily="18" charset="0"/>
                <a:cs typeface="Times New Roman" panose="02020603050405020304" pitchFamily="18" charset="0"/>
              </a:rPr>
              <a:t>δυνατότητας υλοποίησης </a:t>
            </a:r>
            <a:r>
              <a:rPr lang="el-GR" sz="2400" b="1" i="1" dirty="0">
                <a:solidFill>
                  <a:srgbClr val="C00000"/>
                </a:solidFill>
                <a:latin typeface="Times New Roman" panose="02020603050405020304" pitchFamily="18" charset="0"/>
                <a:cs typeface="Times New Roman" panose="02020603050405020304" pitchFamily="18" charset="0"/>
              </a:rPr>
              <a:t>των συγχρηματοδοτούμενων Πράξεων </a:t>
            </a:r>
            <a:r>
              <a:rPr lang="el-GR" sz="2400" b="1" i="1" dirty="0" smtClean="0">
                <a:solidFill>
                  <a:srgbClr val="C00000"/>
                </a:solidFill>
                <a:latin typeface="Times New Roman" panose="02020603050405020304" pitchFamily="18" charset="0"/>
                <a:cs typeface="Times New Roman" panose="02020603050405020304" pitchFamily="18" charset="0"/>
              </a:rPr>
              <a:t>της τρέχουσας </a:t>
            </a:r>
            <a:r>
              <a:rPr lang="el-GR" sz="2400" b="1" i="1" dirty="0">
                <a:solidFill>
                  <a:srgbClr val="C00000"/>
                </a:solidFill>
                <a:latin typeface="Times New Roman" panose="02020603050405020304" pitchFamily="18" charset="0"/>
                <a:cs typeface="Times New Roman" panose="02020603050405020304" pitchFamily="18" charset="0"/>
              </a:rPr>
              <a:t>προγραμματικής περιόδου του ΕΣΠΑ 2007</a:t>
            </a:r>
            <a:r>
              <a:rPr lang="el-GR" sz="2400" b="1" i="1" dirty="0" smtClean="0">
                <a:solidFill>
                  <a:srgbClr val="C00000"/>
                </a:solidFill>
                <a:latin typeface="Times New Roman" panose="02020603050405020304" pitchFamily="18" charset="0"/>
                <a:cs typeface="Times New Roman" panose="02020603050405020304" pitchFamily="18" charset="0"/>
              </a:rPr>
              <a:t>−2013</a:t>
            </a:r>
            <a:r>
              <a:rPr lang="el-GR" sz="2400" b="1" i="1" dirty="0">
                <a:solidFill>
                  <a:srgbClr val="C00000"/>
                </a:solidFill>
                <a:latin typeface="Times New Roman" panose="02020603050405020304" pitchFamily="18" charset="0"/>
                <a:cs typeface="Times New Roman" panose="02020603050405020304" pitchFamily="18" charset="0"/>
              </a:rPr>
              <a:t>. Για ισόχρονο διάστημα παρατείνεται και η </a:t>
            </a:r>
            <a:r>
              <a:rPr lang="el-GR" sz="2400" b="1" i="1" dirty="0" smtClean="0">
                <a:solidFill>
                  <a:srgbClr val="C00000"/>
                </a:solidFill>
                <a:latin typeface="Times New Roman" panose="02020603050405020304" pitchFamily="18" charset="0"/>
                <a:cs typeface="Times New Roman" panose="02020603050405020304" pitchFamily="18" charset="0"/>
              </a:rPr>
              <a:t>διάρκεια </a:t>
            </a:r>
            <a:r>
              <a:rPr lang="el-GR" sz="2400" b="1" i="1" dirty="0">
                <a:solidFill>
                  <a:srgbClr val="C00000"/>
                </a:solidFill>
                <a:latin typeface="Times New Roman" panose="02020603050405020304" pitchFamily="18" charset="0"/>
                <a:cs typeface="Times New Roman" panose="02020603050405020304" pitchFamily="18" charset="0"/>
              </a:rPr>
              <a:t>θητείας των Διοικητικών </a:t>
            </a:r>
            <a:r>
              <a:rPr lang="el-GR" sz="2400" b="1" i="1" dirty="0" smtClean="0">
                <a:solidFill>
                  <a:srgbClr val="C00000"/>
                </a:solidFill>
                <a:latin typeface="Times New Roman" panose="02020603050405020304" pitchFamily="18" charset="0"/>
                <a:cs typeface="Times New Roman" panose="02020603050405020304" pitchFamily="18" charset="0"/>
              </a:rPr>
              <a:t>Συμβουλίων.....</a:t>
            </a:r>
            <a:endParaRPr lang="el-GR" sz="2400" b="1" i="1" dirty="0">
              <a:solidFill>
                <a:srgbClr val="C00000"/>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493646" y="3900531"/>
            <a:ext cx="8163560"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Ν.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4447/2016-Αρ.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16</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0" name="Rectangle 9"/>
          <p:cNvSpPr/>
          <p:nvPr/>
        </p:nvSpPr>
        <p:spPr>
          <a:xfrm>
            <a:off x="734336" y="4495760"/>
            <a:ext cx="7682180" cy="1200329"/>
          </a:xfrm>
          <a:prstGeom prst="rect">
            <a:avLst/>
          </a:prstGeom>
        </p:spPr>
        <p:txBody>
          <a:bodyPr wrap="square">
            <a:spAutoFit/>
          </a:bodyPr>
          <a:lstStyle/>
          <a:p>
            <a:pPr algn="just"/>
            <a:r>
              <a:rPr lang="el-GR" sz="2400" b="1" i="1" dirty="0" smtClean="0">
                <a:solidFill>
                  <a:srgbClr val="C00000"/>
                </a:solidFill>
                <a:latin typeface="Times New Roman" panose="02020603050405020304" pitchFamily="18" charset="0"/>
                <a:cs typeface="Times New Roman" panose="02020603050405020304" pitchFamily="18" charset="0"/>
              </a:rPr>
              <a:t>Παρατείνεται το μεταβατικό </a:t>
            </a:r>
            <a:r>
              <a:rPr lang="el-GR" sz="2400" b="1" i="1" dirty="0">
                <a:solidFill>
                  <a:srgbClr val="C00000"/>
                </a:solidFill>
                <a:latin typeface="Times New Roman" panose="02020603050405020304" pitchFamily="18" charset="0"/>
                <a:cs typeface="Times New Roman" panose="02020603050405020304" pitchFamily="18" charset="0"/>
              </a:rPr>
              <a:t>διάστημα λειτουργίας </a:t>
            </a:r>
            <a:r>
              <a:rPr lang="el-GR" sz="2400" b="1" i="1" dirty="0" smtClean="0">
                <a:solidFill>
                  <a:srgbClr val="C00000"/>
                </a:solidFill>
                <a:latin typeface="Times New Roman" panose="02020603050405020304" pitchFamily="18" charset="0"/>
                <a:cs typeface="Times New Roman" panose="02020603050405020304" pitchFamily="18" charset="0"/>
              </a:rPr>
              <a:t>των καταργούμενων </a:t>
            </a:r>
            <a:r>
              <a:rPr lang="el-GR" sz="2400" b="1" i="1" dirty="0">
                <a:solidFill>
                  <a:srgbClr val="C00000"/>
                </a:solidFill>
                <a:latin typeface="Times New Roman" panose="02020603050405020304" pitchFamily="18" charset="0"/>
                <a:cs typeface="Times New Roman" panose="02020603050405020304" pitchFamily="18" charset="0"/>
              </a:rPr>
              <a:t>και συγχωνευόμενων φορέων </a:t>
            </a:r>
            <a:r>
              <a:rPr lang="el-GR" sz="2400" b="1" i="1" dirty="0" smtClean="0">
                <a:solidFill>
                  <a:srgbClr val="C00000"/>
                </a:solidFill>
                <a:latin typeface="Times New Roman" panose="02020603050405020304" pitchFamily="18" charset="0"/>
                <a:cs typeface="Times New Roman" panose="02020603050405020304" pitchFamily="18" charset="0"/>
              </a:rPr>
              <a:t>έως 31.12.2017.....</a:t>
            </a:r>
            <a:endParaRPr lang="el-GR" sz="2400" b="1"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8266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body" idx="1"/>
          </p:nvPr>
        </p:nvSpPr>
        <p:spPr>
          <a:xfrm>
            <a:off x="71438" y="1196752"/>
            <a:ext cx="8893175" cy="5256436"/>
          </a:xfrm>
        </p:spPr>
        <p:txBody>
          <a:bodyPr/>
          <a:lstStyle/>
          <a:p>
            <a:pPr algn="just"/>
            <a:r>
              <a:rPr lang="el-GR" sz="2200" b="1" kern="1200" dirty="0" smtClean="0">
                <a:solidFill>
                  <a:srgbClr val="002060"/>
                </a:solidFill>
                <a:latin typeface="Times New Roman" panose="02020603050405020304" pitchFamily="18" charset="0"/>
                <a:cs typeface="Times New Roman" panose="02020603050405020304" pitchFamily="18" charset="0"/>
              </a:rPr>
              <a:t>καθορίστηκε </a:t>
            </a:r>
            <a:r>
              <a:rPr lang="el-GR" sz="2200" b="1" kern="1200" dirty="0">
                <a:solidFill>
                  <a:srgbClr val="002060"/>
                </a:solidFill>
                <a:latin typeface="Times New Roman" panose="02020603050405020304" pitchFamily="18" charset="0"/>
                <a:cs typeface="Times New Roman" panose="02020603050405020304" pitchFamily="18" charset="0"/>
              </a:rPr>
              <a:t>η νομική μορφή των ΦΔΠΠ, οι οποίοι είναι κοινωφελή Νομικά Πρόσωπα Ιδιωτικού Δικαίου (ΝΠΙΔ), δεν έχουν κερδοσκοπικό χαρακτήρα και τελούν υπό την εποπτεία του Υπουργείου Περιβάλλοντος και Ενέργειας (άρθρο 1),</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προσδιορίστηκε </a:t>
            </a:r>
            <a:r>
              <a:rPr lang="el-GR" sz="2200" b="1" kern="1200" dirty="0">
                <a:solidFill>
                  <a:srgbClr val="002060"/>
                </a:solidFill>
                <a:latin typeface="Times New Roman" panose="02020603050405020304" pitchFamily="18" charset="0"/>
                <a:cs typeface="Times New Roman" panose="02020603050405020304" pitchFamily="18" charset="0"/>
              </a:rPr>
              <a:t>η τοπική αρμοδιότητα των ήδη υφιστάμενων ΦΔΠΠ καθώς και η τοπική αρμοδιότητα οκτώ (8) νέων ΦΔΠΠ (άρθρο 2) </a:t>
            </a:r>
            <a:r>
              <a:rPr lang="el-GR" sz="2200" b="1" kern="1200" dirty="0">
                <a:solidFill>
                  <a:srgbClr val="FF0000"/>
                </a:solidFill>
                <a:latin typeface="Times New Roman" panose="02020603050405020304" pitchFamily="18" charset="0"/>
                <a:cs typeface="Times New Roman" panose="02020603050405020304" pitchFamily="18" charset="0"/>
              </a:rPr>
              <a:t>(36 Φ.Δ.)</a:t>
            </a:r>
            <a:r>
              <a:rPr lang="el-GR" sz="2200" b="1" kern="1200" dirty="0">
                <a:solidFill>
                  <a:srgbClr val="002060"/>
                </a:solidFill>
                <a:latin typeface="Times New Roman" panose="02020603050405020304" pitchFamily="18" charset="0"/>
                <a:cs typeface="Times New Roman" panose="02020603050405020304" pitchFamily="18" charset="0"/>
              </a:rPr>
              <a:t>,</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ρυθμίστηκαν</a:t>
            </a:r>
            <a:r>
              <a:rPr lang="el-GR" sz="2200" b="1" kern="1200" dirty="0" smtClean="0">
                <a:solidFill>
                  <a:srgbClr val="002060"/>
                </a:solidFill>
                <a:latin typeface="Times New Roman" panose="02020603050405020304" pitchFamily="18" charset="0"/>
                <a:cs typeface="Times New Roman" panose="02020603050405020304" pitchFamily="18" charset="0"/>
              </a:rPr>
              <a:t> </a:t>
            </a:r>
            <a:r>
              <a:rPr lang="el-GR" sz="2200" b="1" kern="1200" dirty="0">
                <a:solidFill>
                  <a:srgbClr val="002060"/>
                </a:solidFill>
                <a:latin typeface="Times New Roman" panose="02020603050405020304" pitchFamily="18" charset="0"/>
                <a:cs typeface="Times New Roman" panose="02020603050405020304" pitchFamily="18" charset="0"/>
              </a:rPr>
              <a:t>ζητήματα σχετικά με την έδρα, τα παραρτήματα και την αρμοδιότητα των ΦΔΠΠ (άρθρα 3 και 4),</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περιγράφηκε </a:t>
            </a:r>
            <a:r>
              <a:rPr lang="el-GR" sz="2200" b="1" kern="1200" dirty="0">
                <a:solidFill>
                  <a:srgbClr val="002060"/>
                </a:solidFill>
                <a:latin typeface="Times New Roman" panose="02020603050405020304" pitchFamily="18" charset="0"/>
                <a:cs typeface="Times New Roman" panose="02020603050405020304" pitchFamily="18" charset="0"/>
              </a:rPr>
              <a:t>η σύνθεση του Διοικητικού Συμβουλίου εκάστου ΦΔΠΠ, </a:t>
            </a:r>
            <a:r>
              <a:rPr lang="el-GR" sz="2200" b="1" kern="1200" dirty="0" smtClean="0">
                <a:solidFill>
                  <a:srgbClr val="002060"/>
                </a:solidFill>
                <a:latin typeface="Times New Roman" panose="02020603050405020304" pitchFamily="18" charset="0"/>
                <a:cs typeface="Times New Roman" panose="02020603050405020304" pitchFamily="18" charset="0"/>
              </a:rPr>
              <a:t>περιέχει </a:t>
            </a:r>
            <a:r>
              <a:rPr lang="el-GR" sz="2200" b="1" kern="1200" dirty="0">
                <a:solidFill>
                  <a:srgbClr val="002060"/>
                </a:solidFill>
                <a:latin typeface="Times New Roman" panose="02020603050405020304" pitchFamily="18" charset="0"/>
                <a:cs typeface="Times New Roman" panose="02020603050405020304" pitchFamily="18" charset="0"/>
              </a:rPr>
              <a:t>επιμέρους ρυθμίσεις σχετικά με τις συνεδριάσεις του και </a:t>
            </a:r>
            <a:r>
              <a:rPr lang="el-GR" sz="2200" b="1" kern="1200" dirty="0" smtClean="0">
                <a:solidFill>
                  <a:srgbClr val="002060"/>
                </a:solidFill>
                <a:latin typeface="Times New Roman" panose="02020603050405020304" pitchFamily="18" charset="0"/>
                <a:cs typeface="Times New Roman" panose="02020603050405020304" pitchFamily="18" charset="0"/>
              </a:rPr>
              <a:t>ρυθμίσεις για τις αρμοδιότητές </a:t>
            </a:r>
            <a:r>
              <a:rPr lang="el-GR" sz="2200" b="1" kern="1200" dirty="0">
                <a:solidFill>
                  <a:srgbClr val="002060"/>
                </a:solidFill>
                <a:latin typeface="Times New Roman" panose="02020603050405020304" pitchFamily="18" charset="0"/>
                <a:cs typeface="Times New Roman" panose="02020603050405020304" pitchFamily="18" charset="0"/>
              </a:rPr>
              <a:t>του (άρθρα 5 και 6),</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προσδιορίσθηκε </a:t>
            </a:r>
            <a:r>
              <a:rPr lang="el-GR" sz="2200" b="1" kern="1200" dirty="0">
                <a:solidFill>
                  <a:srgbClr val="002060"/>
                </a:solidFill>
                <a:latin typeface="Times New Roman" panose="02020603050405020304" pitchFamily="18" charset="0"/>
                <a:cs typeface="Times New Roman" panose="02020603050405020304" pitchFamily="18" charset="0"/>
              </a:rPr>
              <a:t>η στελέχωσή τους και </a:t>
            </a:r>
            <a:r>
              <a:rPr lang="el-GR" sz="2200" b="1" kern="1200" dirty="0" smtClean="0">
                <a:solidFill>
                  <a:srgbClr val="002060"/>
                </a:solidFill>
                <a:latin typeface="Times New Roman" panose="02020603050405020304" pitchFamily="18" charset="0"/>
                <a:cs typeface="Times New Roman" panose="02020603050405020304" pitchFamily="18" charset="0"/>
              </a:rPr>
              <a:t>περιγράφηκε </a:t>
            </a:r>
            <a:r>
              <a:rPr lang="el-GR" sz="2200" b="1" kern="1200" dirty="0">
                <a:solidFill>
                  <a:srgbClr val="002060"/>
                </a:solidFill>
                <a:latin typeface="Times New Roman" panose="02020603050405020304" pitchFamily="18" charset="0"/>
                <a:cs typeface="Times New Roman" panose="02020603050405020304" pitchFamily="18" charset="0"/>
              </a:rPr>
              <a:t>η διαδικασία πρόσληψης του απαραίτητου προσωπικού (άρθρο 7),</a:t>
            </a:r>
          </a:p>
          <a:p>
            <a:pPr marL="457200" indent="-457200" algn="just" eaLnBrk="1" hangingPunct="1">
              <a:lnSpc>
                <a:spcPct val="80000"/>
              </a:lnSpc>
            </a:pPr>
            <a:endParaRPr lang="el-GR" altLang="el-GR" sz="2200" b="1" kern="1200" dirty="0">
              <a:solidFill>
                <a:srgbClr val="002060"/>
              </a:solidFill>
              <a:latin typeface="Times New Roman" panose="02020603050405020304" pitchFamily="18" charset="0"/>
              <a:cs typeface="Times New Roman" panose="02020603050405020304" pitchFamily="18" charset="0"/>
            </a:endParaRPr>
          </a:p>
          <a:p>
            <a:pPr marL="457200" indent="-457200" algn="just" eaLnBrk="1" hangingPunct="1">
              <a:lnSpc>
                <a:spcPct val="80000"/>
              </a:lnSpc>
              <a:buFont typeface="Wingdings" pitchFamily="2" charset="2"/>
              <a:buNone/>
            </a:pPr>
            <a:endParaRPr lang="el-GR" altLang="el-GR" sz="2400" b="1" dirty="0">
              <a:solidFill>
                <a:schemeClr val="accent2">
                  <a:lumMod val="75000"/>
                </a:schemeClr>
              </a:solidFill>
              <a:latin typeface="Arial" pitchFamily="34" charset="0"/>
            </a:endParaRPr>
          </a:p>
          <a:p>
            <a:pPr marL="457200" indent="-457200" algn="just" eaLnBrk="1" hangingPunct="1">
              <a:lnSpc>
                <a:spcPct val="80000"/>
              </a:lnSpc>
              <a:buFont typeface="Wingdings" pitchFamily="2" charset="2"/>
              <a:buNone/>
            </a:pPr>
            <a:endParaRPr lang="el-GR" altLang="el-GR" sz="2400" b="1" dirty="0">
              <a:solidFill>
                <a:srgbClr val="33CC33"/>
              </a:solidFill>
              <a:latin typeface="Arial" pitchFamily="34" charset="0"/>
            </a:endParaRPr>
          </a:p>
          <a:p>
            <a:pPr marL="457200" indent="-457200" algn="just" eaLnBrk="1" hangingPunct="1">
              <a:lnSpc>
                <a:spcPct val="80000"/>
              </a:lnSpc>
            </a:pPr>
            <a:endParaRPr lang="el-GR" altLang="el-GR" sz="2400" b="1" dirty="0">
              <a:solidFill>
                <a:srgbClr val="99FF33"/>
              </a:solidFill>
              <a:latin typeface="Arial" pitchFamily="34" charset="0"/>
            </a:endParaRPr>
          </a:p>
        </p:txBody>
      </p:sp>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7" name="TextBox 6"/>
          <p:cNvSpPr txBox="1"/>
          <p:nvPr/>
        </p:nvSpPr>
        <p:spPr>
          <a:xfrm>
            <a:off x="1115616" y="459115"/>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4519/201</a:t>
            </a:r>
            <a:r>
              <a:rPr lang="el-GR" sz="2800" b="1" dirty="0">
                <a:solidFill>
                  <a:schemeClr val="accent2">
                    <a:lumMod val="75000"/>
                  </a:schemeClr>
                </a:solidFill>
                <a:latin typeface="Times New Roman" panose="02020603050405020304" pitchFamily="18" charset="0"/>
                <a:cs typeface="Times New Roman" panose="02020603050405020304" pitchFamily="18" charset="0"/>
              </a:rPr>
              <a:t>8: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Επόμενος </a:t>
            </a:r>
            <a:r>
              <a:rPr lang="el-GR" sz="2800" b="1" dirty="0">
                <a:solidFill>
                  <a:schemeClr val="accent2">
                    <a:lumMod val="75000"/>
                  </a:schemeClr>
                </a:solidFill>
                <a:latin typeface="Times New Roman" panose="02020603050405020304" pitchFamily="18" charset="0"/>
                <a:cs typeface="Times New Roman" panose="02020603050405020304" pitchFamily="18" charset="0"/>
              </a:rPr>
              <a:t>νόμος για τους Φ.Δ.</a:t>
            </a:r>
          </a:p>
        </p:txBody>
      </p:sp>
    </p:spTree>
    <p:extLst>
      <p:ext uri="{BB962C8B-B14F-4D97-AF65-F5344CB8AC3E}">
        <p14:creationId xmlns:p14="http://schemas.microsoft.com/office/powerpoint/2010/main" val="348698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9986">
                                            <p:txEl>
                                              <p:pRg st="0" end="0"/>
                                            </p:txEl>
                                          </p:spTgt>
                                        </p:tgtEl>
                                        <p:attrNameLst>
                                          <p:attrName>style.visibility</p:attrName>
                                        </p:attrNameLst>
                                      </p:cBhvr>
                                      <p:to>
                                        <p:strVal val="visible"/>
                                      </p:to>
                                    </p:set>
                                    <p:animEffect transition="in" filter="fade">
                                      <p:cBhvr>
                                        <p:cTn id="7" dur="500"/>
                                        <p:tgtEl>
                                          <p:spTgt spid="1699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986">
                                            <p:txEl>
                                              <p:pRg st="1" end="1"/>
                                            </p:txEl>
                                          </p:spTgt>
                                        </p:tgtEl>
                                        <p:attrNameLst>
                                          <p:attrName>style.visibility</p:attrName>
                                        </p:attrNameLst>
                                      </p:cBhvr>
                                      <p:to>
                                        <p:strVal val="visible"/>
                                      </p:to>
                                    </p:set>
                                    <p:animEffect transition="in" filter="fade">
                                      <p:cBhvr>
                                        <p:cTn id="12" dur="500"/>
                                        <p:tgtEl>
                                          <p:spTgt spid="16998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986">
                                            <p:txEl>
                                              <p:pRg st="2" end="2"/>
                                            </p:txEl>
                                          </p:spTgt>
                                        </p:tgtEl>
                                        <p:attrNameLst>
                                          <p:attrName>style.visibility</p:attrName>
                                        </p:attrNameLst>
                                      </p:cBhvr>
                                      <p:to>
                                        <p:strVal val="visible"/>
                                      </p:to>
                                    </p:set>
                                    <p:animEffect transition="in" filter="fade">
                                      <p:cBhvr>
                                        <p:cTn id="17" dur="500"/>
                                        <p:tgtEl>
                                          <p:spTgt spid="16998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9986">
                                            <p:txEl>
                                              <p:pRg st="3" end="3"/>
                                            </p:txEl>
                                          </p:spTgt>
                                        </p:tgtEl>
                                        <p:attrNameLst>
                                          <p:attrName>style.visibility</p:attrName>
                                        </p:attrNameLst>
                                      </p:cBhvr>
                                      <p:to>
                                        <p:strVal val="visible"/>
                                      </p:to>
                                    </p:set>
                                    <p:animEffect transition="in" filter="fade">
                                      <p:cBhvr>
                                        <p:cTn id="22" dur="500"/>
                                        <p:tgtEl>
                                          <p:spTgt spid="16998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9986">
                                            <p:txEl>
                                              <p:pRg st="4" end="4"/>
                                            </p:txEl>
                                          </p:spTgt>
                                        </p:tgtEl>
                                        <p:attrNameLst>
                                          <p:attrName>style.visibility</p:attrName>
                                        </p:attrNameLst>
                                      </p:cBhvr>
                                      <p:to>
                                        <p:strVal val="visible"/>
                                      </p:to>
                                    </p:set>
                                    <p:animEffect transition="in" filter="fade">
                                      <p:cBhvr>
                                        <p:cTn id="27" dur="500"/>
                                        <p:tgtEl>
                                          <p:spTgt spid="1699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body" idx="1"/>
          </p:nvPr>
        </p:nvSpPr>
        <p:spPr>
          <a:xfrm>
            <a:off x="71438" y="1196752"/>
            <a:ext cx="8893175" cy="5256436"/>
          </a:xfrm>
        </p:spPr>
        <p:txBody>
          <a:bodyPr/>
          <a:lstStyle/>
          <a:p>
            <a:pPr algn="just"/>
            <a:r>
              <a:rPr lang="el-GR" sz="2200" b="1" kern="1200" dirty="0" smtClean="0">
                <a:solidFill>
                  <a:srgbClr val="002060"/>
                </a:solidFill>
                <a:latin typeface="Times New Roman" panose="02020603050405020304" pitchFamily="18" charset="0"/>
                <a:cs typeface="Times New Roman" panose="02020603050405020304" pitchFamily="18" charset="0"/>
              </a:rPr>
              <a:t>προσδιορίσθηκαν </a:t>
            </a:r>
            <a:r>
              <a:rPr lang="el-GR" sz="2200" b="1" kern="1200" dirty="0">
                <a:solidFill>
                  <a:srgbClr val="002060"/>
                </a:solidFill>
                <a:latin typeface="Times New Roman" panose="02020603050405020304" pitchFamily="18" charset="0"/>
                <a:cs typeface="Times New Roman" panose="02020603050405020304" pitchFamily="18" charset="0"/>
              </a:rPr>
              <a:t>οι οικονομικοί πόροι για τη λειτουργία τους και </a:t>
            </a:r>
            <a:r>
              <a:rPr lang="el-GR" sz="2200" b="1" kern="1200" dirty="0" smtClean="0">
                <a:solidFill>
                  <a:srgbClr val="002060"/>
                </a:solidFill>
                <a:latin typeface="Times New Roman" panose="02020603050405020304" pitchFamily="18" charset="0"/>
                <a:cs typeface="Times New Roman" panose="02020603050405020304" pitchFamily="18" charset="0"/>
              </a:rPr>
              <a:t>περιγράφηκε </a:t>
            </a:r>
            <a:r>
              <a:rPr lang="el-GR" sz="2200" b="1" kern="1200" dirty="0">
                <a:solidFill>
                  <a:srgbClr val="002060"/>
                </a:solidFill>
                <a:latin typeface="Times New Roman" panose="02020603050405020304" pitchFamily="18" charset="0"/>
                <a:cs typeface="Times New Roman" panose="02020603050405020304" pitchFamily="18" charset="0"/>
              </a:rPr>
              <a:t>η διαδικασία αξιολόγησης και ελέγχου του έργου τους (άρθρα 8 και 9),</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ρυθμίστηκαν </a:t>
            </a:r>
            <a:r>
              <a:rPr lang="el-GR" sz="2200" b="1" kern="1200" dirty="0">
                <a:solidFill>
                  <a:srgbClr val="002060"/>
                </a:solidFill>
                <a:latin typeface="Times New Roman" panose="02020603050405020304" pitchFamily="18" charset="0"/>
                <a:cs typeface="Times New Roman" panose="02020603050405020304" pitchFamily="18" charset="0"/>
              </a:rPr>
              <a:t>λειτουργικά θέματα καθώς και μεταβατικές και καταργούμενες διατάξεις (άρθρα 10-12).</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ορίσθηκε </a:t>
            </a:r>
            <a:r>
              <a:rPr lang="el-GR" sz="2200" b="1" kern="1200" dirty="0">
                <a:solidFill>
                  <a:srgbClr val="002060"/>
                </a:solidFill>
                <a:latin typeface="Times New Roman" panose="02020603050405020304" pitchFamily="18" charset="0"/>
                <a:cs typeface="Times New Roman" panose="02020603050405020304" pitchFamily="18" charset="0"/>
              </a:rPr>
              <a:t>ότι χιονοδρομικά κέντρα και υφιστάμενες εγκαταστάσεις που εξυπηρετούν τη λειτουργία τους, τα οποία λειτουργούν σε δάση και δασικές εκτάσεις με ιδιαίτερο επιστημονικό, αισθητικό, οικολογικό και γεωμορφολογικό ενδιαφέρον, οφείλουν να λαμβάνουν εντός συγκεκριμένης προθεσμίας την απαιτούμενη έγκριση επέμβασης υπό τις προϋποθέσεις τήρησης της περιβαλλοντικής νομοθεσίας. Με όμοιο τρόπο </a:t>
            </a:r>
            <a:r>
              <a:rPr lang="el-GR" sz="2200" b="1" kern="1200" dirty="0" smtClean="0">
                <a:solidFill>
                  <a:srgbClr val="002060"/>
                </a:solidFill>
                <a:latin typeface="Times New Roman" panose="02020603050405020304" pitchFamily="18" charset="0"/>
                <a:cs typeface="Times New Roman" panose="02020603050405020304" pitchFamily="18" charset="0"/>
              </a:rPr>
              <a:t>ρυθμίστηκε </a:t>
            </a:r>
            <a:r>
              <a:rPr lang="el-GR" sz="2200" b="1" kern="1200" dirty="0">
                <a:solidFill>
                  <a:srgbClr val="002060"/>
                </a:solidFill>
                <a:latin typeface="Times New Roman" panose="02020603050405020304" pitchFamily="18" charset="0"/>
                <a:cs typeface="Times New Roman" panose="02020603050405020304" pitchFamily="18" charset="0"/>
              </a:rPr>
              <a:t>και η έγκριση επέμβασης αναφορικώς προς υφιστάμενες οργανωμένες τουριστικές κατασκηνώσεις (κάμπινγκ) που λειτουργούν σε δασικές εκτάσεις, χωρίς την προβλεπόμενη έγκριση (άρθρα 13 και 14),</a:t>
            </a:r>
          </a:p>
          <a:p>
            <a:pPr marL="457200" indent="-457200" eaLnBrk="1" hangingPunct="1">
              <a:lnSpc>
                <a:spcPct val="80000"/>
              </a:lnSpc>
            </a:pPr>
            <a:endParaRPr lang="el-GR" altLang="el-GR" sz="2200" b="1" kern="1200" dirty="0">
              <a:solidFill>
                <a:srgbClr val="002060"/>
              </a:solidFill>
              <a:latin typeface="Times New Roman" panose="02020603050405020304" pitchFamily="18" charset="0"/>
              <a:cs typeface="Times New Roman" panose="02020603050405020304" pitchFamily="18" charset="0"/>
            </a:endParaRPr>
          </a:p>
          <a:p>
            <a:pPr marL="457200" indent="-457200" eaLnBrk="1" hangingPunct="1">
              <a:lnSpc>
                <a:spcPct val="80000"/>
              </a:lnSpc>
              <a:buFont typeface="Wingdings" pitchFamily="2" charset="2"/>
              <a:buNone/>
            </a:pPr>
            <a:endParaRPr lang="el-GR" altLang="el-GR" sz="2400" b="1" dirty="0">
              <a:solidFill>
                <a:schemeClr val="accent2">
                  <a:lumMod val="75000"/>
                </a:schemeClr>
              </a:solidFill>
              <a:latin typeface="Arial" pitchFamily="34" charset="0"/>
            </a:endParaRPr>
          </a:p>
          <a:p>
            <a:pPr marL="457200" indent="-457200" eaLnBrk="1" hangingPunct="1">
              <a:lnSpc>
                <a:spcPct val="80000"/>
              </a:lnSpc>
              <a:buFont typeface="Wingdings" pitchFamily="2" charset="2"/>
              <a:buNone/>
            </a:pPr>
            <a:endParaRPr lang="el-GR" altLang="el-GR" sz="2400" b="1" dirty="0">
              <a:solidFill>
                <a:srgbClr val="33CC33"/>
              </a:solidFill>
              <a:latin typeface="Arial" pitchFamily="34" charset="0"/>
            </a:endParaRPr>
          </a:p>
          <a:p>
            <a:pPr marL="457200" indent="-457200" eaLnBrk="1" hangingPunct="1">
              <a:lnSpc>
                <a:spcPct val="80000"/>
              </a:lnSpc>
            </a:pPr>
            <a:endParaRPr lang="el-GR" altLang="el-GR" sz="2400" b="1" dirty="0">
              <a:solidFill>
                <a:srgbClr val="99FF33"/>
              </a:solidFill>
              <a:latin typeface="Arial" pitchFamily="34" charset="0"/>
            </a:endParaRPr>
          </a:p>
        </p:txBody>
      </p:sp>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1115616" y="459115"/>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4519/201</a:t>
            </a:r>
            <a:r>
              <a:rPr lang="el-GR" sz="2800" b="1" dirty="0">
                <a:solidFill>
                  <a:schemeClr val="accent2">
                    <a:lumMod val="75000"/>
                  </a:schemeClr>
                </a:solidFill>
                <a:latin typeface="Times New Roman" panose="02020603050405020304" pitchFamily="18" charset="0"/>
                <a:cs typeface="Times New Roman" panose="02020603050405020304" pitchFamily="18" charset="0"/>
              </a:rPr>
              <a:t>8: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Επόμενος </a:t>
            </a:r>
            <a:r>
              <a:rPr lang="el-GR" sz="2800" b="1" dirty="0">
                <a:solidFill>
                  <a:schemeClr val="accent2">
                    <a:lumMod val="75000"/>
                  </a:schemeClr>
                </a:solidFill>
                <a:latin typeface="Times New Roman" panose="02020603050405020304" pitchFamily="18" charset="0"/>
                <a:cs typeface="Times New Roman" panose="02020603050405020304" pitchFamily="18" charset="0"/>
              </a:rPr>
              <a:t>νόμος για τους Φ.Δ.</a:t>
            </a:r>
          </a:p>
        </p:txBody>
      </p:sp>
    </p:spTree>
    <p:extLst>
      <p:ext uri="{BB962C8B-B14F-4D97-AF65-F5344CB8AC3E}">
        <p14:creationId xmlns:p14="http://schemas.microsoft.com/office/powerpoint/2010/main" val="415119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9986">
                                            <p:txEl>
                                              <p:pRg st="0" end="0"/>
                                            </p:txEl>
                                          </p:spTgt>
                                        </p:tgtEl>
                                        <p:attrNameLst>
                                          <p:attrName>style.visibility</p:attrName>
                                        </p:attrNameLst>
                                      </p:cBhvr>
                                      <p:to>
                                        <p:strVal val="visible"/>
                                      </p:to>
                                    </p:set>
                                    <p:animEffect transition="in" filter="fade">
                                      <p:cBhvr>
                                        <p:cTn id="7" dur="500"/>
                                        <p:tgtEl>
                                          <p:spTgt spid="1699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986">
                                            <p:txEl>
                                              <p:pRg st="1" end="1"/>
                                            </p:txEl>
                                          </p:spTgt>
                                        </p:tgtEl>
                                        <p:attrNameLst>
                                          <p:attrName>style.visibility</p:attrName>
                                        </p:attrNameLst>
                                      </p:cBhvr>
                                      <p:to>
                                        <p:strVal val="visible"/>
                                      </p:to>
                                    </p:set>
                                    <p:animEffect transition="in" filter="fade">
                                      <p:cBhvr>
                                        <p:cTn id="12" dur="500"/>
                                        <p:tgtEl>
                                          <p:spTgt spid="16998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986">
                                            <p:txEl>
                                              <p:pRg st="2" end="2"/>
                                            </p:txEl>
                                          </p:spTgt>
                                        </p:tgtEl>
                                        <p:attrNameLst>
                                          <p:attrName>style.visibility</p:attrName>
                                        </p:attrNameLst>
                                      </p:cBhvr>
                                      <p:to>
                                        <p:strVal val="visible"/>
                                      </p:to>
                                    </p:set>
                                    <p:animEffect transition="in" filter="fade">
                                      <p:cBhvr>
                                        <p:cTn id="17" dur="500"/>
                                        <p:tgtEl>
                                          <p:spTgt spid="1699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954107"/>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Νομοθετήματα που προετοίμασαν το έδαφος για την ίδρυση των ΦΔΠΠ</a:t>
            </a:r>
          </a:p>
        </p:txBody>
      </p:sp>
      <p:sp>
        <p:nvSpPr>
          <p:cNvPr id="10" name="TextBox 9"/>
          <p:cNvSpPr txBox="1"/>
          <p:nvPr/>
        </p:nvSpPr>
        <p:spPr>
          <a:xfrm>
            <a:off x="260876" y="1340768"/>
            <a:ext cx="8748464" cy="1446550"/>
          </a:xfrm>
          <a:prstGeom prst="rect">
            <a:avLst/>
          </a:prstGeom>
          <a:noFill/>
        </p:spPr>
        <p:txBody>
          <a:bodyPr wrap="square" rtlCol="0">
            <a:spAutoFit/>
          </a:bodyPr>
          <a:lstStyle/>
          <a:p>
            <a:r>
              <a:rPr lang="el-GR" sz="2200" b="1" dirty="0">
                <a:solidFill>
                  <a:srgbClr val="C00000"/>
                </a:solidFill>
                <a:latin typeface="Times New Roman" panose="02020603050405020304" pitchFamily="18" charset="0"/>
                <a:cs typeface="Times New Roman" panose="02020603050405020304" pitchFamily="18" charset="0"/>
              </a:rPr>
              <a:t>Ν. 1650/86: </a:t>
            </a:r>
            <a:r>
              <a:rPr lang="el-GR" sz="2200" b="1" dirty="0">
                <a:solidFill>
                  <a:schemeClr val="accent6">
                    <a:lumMod val="75000"/>
                  </a:schemeClr>
                </a:solidFill>
                <a:latin typeface="Times New Roman" panose="02020603050405020304" pitchFamily="18" charset="0"/>
                <a:cs typeface="Times New Roman" panose="02020603050405020304" pitchFamily="18" charset="0"/>
              </a:rPr>
              <a:t>‘</a:t>
            </a:r>
            <a:r>
              <a:rPr lang="el-GR" sz="2200" b="1" i="1" dirty="0">
                <a:solidFill>
                  <a:schemeClr val="accent6">
                    <a:lumMod val="75000"/>
                  </a:schemeClr>
                </a:solidFill>
                <a:latin typeface="Times New Roman" panose="02020603050405020304" pitchFamily="18" charset="0"/>
                <a:cs typeface="Times New Roman" panose="02020603050405020304" pitchFamily="18" charset="0"/>
              </a:rPr>
              <a:t>Για την προστασία του περιβάλλοντος’.</a:t>
            </a:r>
          </a:p>
          <a:p>
            <a:pPr algn="just"/>
            <a:r>
              <a:rPr lang="el-GR" sz="2200" b="1" dirty="0">
                <a:solidFill>
                  <a:srgbClr val="C00000"/>
                </a:solidFill>
                <a:latin typeface="Times New Roman" panose="02020603050405020304" pitchFamily="18" charset="0"/>
                <a:cs typeface="Times New Roman" panose="02020603050405020304" pitchFamily="18" charset="0"/>
              </a:rPr>
              <a:t>Με το Αρ. 21, παρ. 2 προβλέπεται η σύσταση ειδικών υπηρεσιών που έχουν την έδρα τους κοντά στα προστατευόμενα αντικείμενα, με σκοπό την αποτελεσματικότερη προστασία και διατήρησή τους.  </a:t>
            </a:r>
          </a:p>
        </p:txBody>
      </p:sp>
      <p:sp>
        <p:nvSpPr>
          <p:cNvPr id="8" name="TextBox 7"/>
          <p:cNvSpPr txBox="1"/>
          <p:nvPr/>
        </p:nvSpPr>
        <p:spPr>
          <a:xfrm>
            <a:off x="260876" y="2770185"/>
            <a:ext cx="8622248"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Ν. 2742/99: </a:t>
            </a:r>
            <a:r>
              <a:rPr lang="el-GR" sz="2200" b="1" dirty="0">
                <a:solidFill>
                  <a:schemeClr val="accent6">
                    <a:lumMod val="75000"/>
                  </a:schemeClr>
                </a:solidFill>
                <a:latin typeface="Times New Roman" panose="02020603050405020304" pitchFamily="18" charset="0"/>
                <a:cs typeface="Times New Roman" panose="02020603050405020304" pitchFamily="18" charset="0"/>
              </a:rPr>
              <a:t>‘</a:t>
            </a:r>
            <a:r>
              <a:rPr lang="el-GR" sz="2200" b="1" i="1" dirty="0">
                <a:solidFill>
                  <a:schemeClr val="accent6">
                    <a:lumMod val="75000"/>
                  </a:schemeClr>
                </a:solidFill>
                <a:latin typeface="Times New Roman" panose="02020603050405020304" pitchFamily="18" charset="0"/>
                <a:cs typeface="Times New Roman" panose="02020603050405020304" pitchFamily="18" charset="0"/>
              </a:rPr>
              <a:t>Χωροταξικός σχεδιασμός και αειφόρος ανάπτυξη και άλλες διατάξεις’.</a:t>
            </a:r>
            <a:r>
              <a:rPr lang="el-GR" sz="2200" b="1" dirty="0">
                <a:solidFill>
                  <a:schemeClr val="accent6">
                    <a:lumMod val="75000"/>
                  </a:schemeClr>
                </a:solidFill>
                <a:latin typeface="Times New Roman" panose="02020603050405020304" pitchFamily="18" charset="0"/>
                <a:cs typeface="Times New Roman" panose="02020603050405020304" pitchFamily="18" charset="0"/>
              </a:rPr>
              <a:t> </a:t>
            </a:r>
          </a:p>
          <a:p>
            <a:pPr algn="just"/>
            <a:r>
              <a:rPr lang="el-GR" sz="2200" b="1" dirty="0">
                <a:solidFill>
                  <a:schemeClr val="accent6">
                    <a:lumMod val="75000"/>
                  </a:schemeClr>
                </a:solidFill>
                <a:latin typeface="Times New Roman" panose="02020603050405020304" pitchFamily="18" charset="0"/>
                <a:cs typeface="Times New Roman" panose="02020603050405020304" pitchFamily="18" charset="0"/>
              </a:rPr>
              <a:t>Με το Κεφ. Ε’ Αρ. 15. ορίζεται για πρώτη φορά το θεσμικό πλαίσιο οργάνωσης και λειτουργίας των ΦΔΠΠ.</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260876" y="4199602"/>
            <a:ext cx="8622248"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Συγκεκριμένα, ορίζεται ότι ως ΝΠΙΔ για τη διοίκηση και προστασία των ΠΠ και των ΕΖΔ (ΚΥΑ 33318/28.12.1998), δύνανται να συστήνονται ΦΔ με μορφή κοινωφελούς χαρακτήρα και εποπτεία από το τ. ΥΠΕΧΩΔΕ. </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260876" y="5629019"/>
            <a:ext cx="8622248"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Προβλέπει επίσης άλλα σχήματα διαχείρισης ΠΠ, στις περιπτώσεις που για διαφόρους λόγους δεν έχουν συσταθεί για αυτές ΦΔ.</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7" name="TextBox 16"/>
          <p:cNvSpPr txBox="1"/>
          <p:nvPr/>
        </p:nvSpPr>
        <p:spPr>
          <a:xfrm>
            <a:off x="260876" y="6381328"/>
            <a:ext cx="8748464" cy="430887"/>
          </a:xfrm>
          <a:prstGeom prst="rect">
            <a:avLst/>
          </a:prstGeom>
          <a:noFill/>
        </p:spPr>
        <p:txBody>
          <a:bodyPr wrap="square" rtlCol="0">
            <a:spAutoFit/>
          </a:bodyPr>
          <a:lstStyle/>
          <a:p>
            <a:r>
              <a:rPr lang="el-GR" sz="2200" b="1" dirty="0">
                <a:solidFill>
                  <a:srgbClr val="C00000"/>
                </a:solidFill>
                <a:latin typeface="Times New Roman" panose="02020603050405020304" pitchFamily="18" charset="0"/>
                <a:cs typeface="Times New Roman" panose="02020603050405020304" pitchFamily="18" charset="0"/>
              </a:rPr>
              <a:t>Η ίδρυση ΦΔ είναι υποχρεωτική για τα θεσμοθετημένα Εθνικά Πάρκα.</a:t>
            </a:r>
            <a:endParaRPr lang="el-GR" sz="2200" b="1" i="1" dirty="0">
              <a:solidFill>
                <a:schemeClr val="accent6">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545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8" grpId="0"/>
      <p:bldP spid="13" grpId="0"/>
      <p:bldP spid="16" grpId="0"/>
      <p:bldP spid="1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body" idx="1"/>
          </p:nvPr>
        </p:nvSpPr>
        <p:spPr>
          <a:xfrm>
            <a:off x="0" y="1772816"/>
            <a:ext cx="8893175" cy="5256436"/>
          </a:xfrm>
        </p:spPr>
        <p:txBody>
          <a:bodyPr/>
          <a:lstStyle/>
          <a:p>
            <a:pPr algn="just"/>
            <a:r>
              <a:rPr lang="el-GR" sz="2200" b="1" kern="1200" dirty="0" smtClean="0">
                <a:solidFill>
                  <a:srgbClr val="002060"/>
                </a:solidFill>
                <a:latin typeface="Times New Roman" panose="02020603050405020304" pitchFamily="18" charset="0"/>
                <a:cs typeface="Times New Roman" panose="02020603050405020304" pitchFamily="18" charset="0"/>
              </a:rPr>
              <a:t>προβλέφθηκαν </a:t>
            </a:r>
            <a:r>
              <a:rPr lang="el-GR" sz="2200" b="1" kern="1200" dirty="0">
                <a:solidFill>
                  <a:srgbClr val="002060"/>
                </a:solidFill>
                <a:latin typeface="Times New Roman" panose="02020603050405020304" pitchFamily="18" charset="0"/>
                <a:cs typeface="Times New Roman" panose="02020603050405020304" pitchFamily="18" charset="0"/>
              </a:rPr>
              <a:t>συγκεκριμένες παρεμβάσεις έργων υποδομής σε περιοχές του Δικτύου NATURA 2000 (άρθρο 15</a:t>
            </a:r>
            <a:r>
              <a:rPr lang="el-GR" sz="2200" b="1" kern="1200" dirty="0" smtClean="0">
                <a:solidFill>
                  <a:srgbClr val="002060"/>
                </a:solidFill>
                <a:latin typeface="Times New Roman" panose="02020603050405020304" pitchFamily="18" charset="0"/>
                <a:cs typeface="Times New Roman" panose="02020603050405020304" pitchFamily="18" charset="0"/>
              </a:rPr>
              <a:t>),</a:t>
            </a:r>
            <a:endParaRPr lang="el-GR" sz="2200" b="1" kern="1200" dirty="0">
              <a:solidFill>
                <a:srgbClr val="002060"/>
              </a:solidFill>
              <a:latin typeface="Times New Roman" panose="02020603050405020304" pitchFamily="18" charset="0"/>
              <a:cs typeface="Times New Roman" panose="02020603050405020304" pitchFamily="18" charset="0"/>
            </a:endParaRPr>
          </a:p>
          <a:p>
            <a:pPr algn="just"/>
            <a:endParaRPr lang="el-GR" sz="2200" b="1" kern="1200" dirty="0">
              <a:solidFill>
                <a:srgbClr val="002060"/>
              </a:solidFill>
              <a:latin typeface="Times New Roman" panose="02020603050405020304" pitchFamily="18" charset="0"/>
              <a:cs typeface="Times New Roman" panose="02020603050405020304" pitchFamily="18" charset="0"/>
            </a:endParaRP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ρυθμίστηκαν </a:t>
            </a:r>
            <a:r>
              <a:rPr lang="el-GR" sz="2200" b="1" kern="1200" dirty="0">
                <a:solidFill>
                  <a:srgbClr val="002060"/>
                </a:solidFill>
                <a:latin typeface="Times New Roman" panose="02020603050405020304" pitchFamily="18" charset="0"/>
                <a:cs typeface="Times New Roman" panose="02020603050405020304" pitchFamily="18" charset="0"/>
              </a:rPr>
              <a:t>συγκεκριμένες επιτρεπόμενες παρεμβάσεις αναφορικά με τα ορειβατικά καταφύγια και τις γεωργικές εκμεταλλεύσεις που βρίσκονται εντός προστατευόμενων περιοχών (άρθρα 17 και 18),</a:t>
            </a:r>
          </a:p>
          <a:p>
            <a:pPr marL="0" indent="0" algn="just">
              <a:buNone/>
            </a:pPr>
            <a:endParaRPr lang="el-GR" sz="2200" b="1" kern="1200" dirty="0">
              <a:solidFill>
                <a:srgbClr val="002060"/>
              </a:solidFill>
              <a:latin typeface="Times New Roman" panose="02020603050405020304" pitchFamily="18" charset="0"/>
              <a:cs typeface="Times New Roman" panose="02020603050405020304" pitchFamily="18" charset="0"/>
            </a:endParaRP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καθορίστηκαν </a:t>
            </a:r>
            <a:r>
              <a:rPr lang="el-GR" sz="2200" b="1" kern="1200" dirty="0">
                <a:solidFill>
                  <a:srgbClr val="002060"/>
                </a:solidFill>
                <a:latin typeface="Times New Roman" panose="02020603050405020304" pitchFamily="18" charset="0"/>
                <a:cs typeface="Times New Roman" panose="02020603050405020304" pitchFamily="18" charset="0"/>
              </a:rPr>
              <a:t>οι προϋποθέσεις και η διαδικασία χορήγησης νόμιμης άδειας σε υφιστάμενα ορειβατικά καταφύγια (άρθρο 23),</a:t>
            </a:r>
          </a:p>
          <a:p>
            <a:pPr marL="457200" indent="-457200" algn="just" eaLnBrk="1" hangingPunct="1">
              <a:lnSpc>
                <a:spcPct val="80000"/>
              </a:lnSpc>
            </a:pPr>
            <a:endParaRPr lang="el-GR" altLang="el-GR" sz="2200" b="1" kern="1200" dirty="0">
              <a:solidFill>
                <a:srgbClr val="002060"/>
              </a:solidFill>
              <a:latin typeface="Times New Roman" panose="02020603050405020304" pitchFamily="18" charset="0"/>
              <a:cs typeface="Times New Roman" panose="02020603050405020304" pitchFamily="18" charset="0"/>
            </a:endParaRPr>
          </a:p>
          <a:p>
            <a:pPr marL="457200" indent="-457200" algn="just" eaLnBrk="1" hangingPunct="1">
              <a:lnSpc>
                <a:spcPct val="80000"/>
              </a:lnSpc>
              <a:buFont typeface="Wingdings" pitchFamily="2" charset="2"/>
              <a:buNone/>
            </a:pPr>
            <a:endParaRPr lang="el-GR" altLang="el-GR" sz="2400" b="1" dirty="0">
              <a:solidFill>
                <a:schemeClr val="accent2">
                  <a:lumMod val="75000"/>
                </a:schemeClr>
              </a:solidFill>
              <a:latin typeface="Arial" pitchFamily="34" charset="0"/>
            </a:endParaRPr>
          </a:p>
          <a:p>
            <a:pPr marL="457200" indent="-457200" eaLnBrk="1" hangingPunct="1">
              <a:lnSpc>
                <a:spcPct val="80000"/>
              </a:lnSpc>
              <a:buFont typeface="Wingdings" pitchFamily="2" charset="2"/>
              <a:buNone/>
            </a:pPr>
            <a:endParaRPr lang="el-GR" altLang="el-GR" sz="2400" b="1" dirty="0">
              <a:solidFill>
                <a:srgbClr val="33CC33"/>
              </a:solidFill>
              <a:latin typeface="Arial" pitchFamily="34" charset="0"/>
            </a:endParaRPr>
          </a:p>
          <a:p>
            <a:pPr marL="457200" indent="-457200" eaLnBrk="1" hangingPunct="1">
              <a:lnSpc>
                <a:spcPct val="80000"/>
              </a:lnSpc>
            </a:pPr>
            <a:endParaRPr lang="el-GR" altLang="el-GR" sz="2400" b="1" dirty="0">
              <a:solidFill>
                <a:srgbClr val="99FF33"/>
              </a:solidFill>
              <a:latin typeface="Arial" pitchFamily="34" charset="0"/>
            </a:endParaRPr>
          </a:p>
        </p:txBody>
      </p:sp>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1115616" y="459115"/>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4519/201</a:t>
            </a:r>
            <a:r>
              <a:rPr lang="el-GR" sz="2800" b="1" dirty="0">
                <a:solidFill>
                  <a:schemeClr val="accent2">
                    <a:lumMod val="75000"/>
                  </a:schemeClr>
                </a:solidFill>
                <a:latin typeface="Times New Roman" panose="02020603050405020304" pitchFamily="18" charset="0"/>
                <a:cs typeface="Times New Roman" panose="02020603050405020304" pitchFamily="18" charset="0"/>
              </a:rPr>
              <a:t>8: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Επόμενος </a:t>
            </a:r>
            <a:r>
              <a:rPr lang="el-GR" sz="2800" b="1" dirty="0">
                <a:solidFill>
                  <a:schemeClr val="accent2">
                    <a:lumMod val="75000"/>
                  </a:schemeClr>
                </a:solidFill>
                <a:latin typeface="Times New Roman" panose="02020603050405020304" pitchFamily="18" charset="0"/>
                <a:cs typeface="Times New Roman" panose="02020603050405020304" pitchFamily="18" charset="0"/>
              </a:rPr>
              <a:t>νόμος για τους Φ.Δ.</a:t>
            </a:r>
          </a:p>
        </p:txBody>
      </p:sp>
    </p:spTree>
    <p:extLst>
      <p:ext uri="{BB962C8B-B14F-4D97-AF65-F5344CB8AC3E}">
        <p14:creationId xmlns:p14="http://schemas.microsoft.com/office/powerpoint/2010/main" val="2485121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9986">
                                            <p:txEl>
                                              <p:pRg st="0" end="0"/>
                                            </p:txEl>
                                          </p:spTgt>
                                        </p:tgtEl>
                                        <p:attrNameLst>
                                          <p:attrName>style.visibility</p:attrName>
                                        </p:attrNameLst>
                                      </p:cBhvr>
                                      <p:to>
                                        <p:strVal val="visible"/>
                                      </p:to>
                                    </p:set>
                                    <p:animEffect transition="in" filter="fade">
                                      <p:cBhvr>
                                        <p:cTn id="7" dur="500"/>
                                        <p:tgtEl>
                                          <p:spTgt spid="1699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986">
                                            <p:txEl>
                                              <p:pRg st="2" end="2"/>
                                            </p:txEl>
                                          </p:spTgt>
                                        </p:tgtEl>
                                        <p:attrNameLst>
                                          <p:attrName>style.visibility</p:attrName>
                                        </p:attrNameLst>
                                      </p:cBhvr>
                                      <p:to>
                                        <p:strVal val="visible"/>
                                      </p:to>
                                    </p:set>
                                    <p:animEffect transition="in" filter="fade">
                                      <p:cBhvr>
                                        <p:cTn id="12" dur="500"/>
                                        <p:tgtEl>
                                          <p:spTgt spid="16998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986">
                                            <p:txEl>
                                              <p:pRg st="4" end="4"/>
                                            </p:txEl>
                                          </p:spTgt>
                                        </p:tgtEl>
                                        <p:attrNameLst>
                                          <p:attrName>style.visibility</p:attrName>
                                        </p:attrNameLst>
                                      </p:cBhvr>
                                      <p:to>
                                        <p:strVal val="visible"/>
                                      </p:to>
                                    </p:set>
                                    <p:animEffect transition="in" filter="fade">
                                      <p:cBhvr>
                                        <p:cTn id="17" dur="500"/>
                                        <p:tgtEl>
                                          <p:spTgt spid="16998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6" name="TextBox 5"/>
          <p:cNvSpPr txBox="1"/>
          <p:nvPr/>
        </p:nvSpPr>
        <p:spPr>
          <a:xfrm>
            <a:off x="702280" y="1646191"/>
            <a:ext cx="8441720" cy="430887"/>
          </a:xfrm>
          <a:prstGeom prst="rect">
            <a:avLst/>
          </a:prstGeom>
          <a:noFill/>
        </p:spPr>
        <p:txBody>
          <a:bodyPr wrap="square" rtlCol="0">
            <a:spAutoFit/>
          </a:bodyPr>
          <a:lstStyle/>
          <a:p>
            <a:pPr algn="just"/>
            <a:r>
              <a:rPr lang="el-GR" sz="2200" b="1" dirty="0" smtClean="0">
                <a:solidFill>
                  <a:srgbClr val="C00000"/>
                </a:solidFill>
                <a:latin typeface="Times New Roman" panose="02020603050405020304" pitchFamily="18" charset="0"/>
                <a:cs typeface="Times New Roman" panose="02020603050405020304" pitchFamily="18" charset="0"/>
              </a:rPr>
              <a:t>Νέοι Φ.Δ. που ιδρύθηκαν:</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998696" y="2023100"/>
            <a:ext cx="8181816" cy="3339376"/>
          </a:xfrm>
          <a:prstGeom prst="rect">
            <a:avLst/>
          </a:prstGeom>
          <a:noFill/>
        </p:spPr>
        <p:txBody>
          <a:bodyPr wrap="square" rtlCol="0">
            <a:spAutoFit/>
          </a:bodyPr>
          <a:lstStyle>
            <a:defPPr>
              <a:defRPr lang="el-GR"/>
            </a:defPPr>
            <a:lvl1pPr algn="just">
              <a:defRPr sz="2200" b="1">
                <a:solidFill>
                  <a:srgbClr val="C00000"/>
                </a:solidFill>
                <a:latin typeface="Times New Roman" panose="02020603050405020304" pitchFamily="18" charset="0"/>
                <a:cs typeface="Times New Roman" panose="02020603050405020304" pitchFamily="18" charset="0"/>
              </a:defRPr>
            </a:lvl1pPr>
          </a:lstStyle>
          <a:p>
            <a:pPr>
              <a:spcAft>
                <a:spcPts val="600"/>
              </a:spcAft>
            </a:pPr>
            <a:r>
              <a:rPr lang="el-GR" dirty="0" smtClean="0">
                <a:solidFill>
                  <a:srgbClr val="002060"/>
                </a:solidFill>
              </a:rPr>
              <a:t>ΦΔΠΠ Βόρα </a:t>
            </a:r>
            <a:r>
              <a:rPr lang="el-GR" dirty="0">
                <a:solidFill>
                  <a:srgbClr val="002060"/>
                </a:solidFill>
              </a:rPr>
              <a:t>– Πάικου – </a:t>
            </a:r>
            <a:r>
              <a:rPr lang="el-GR" dirty="0" smtClean="0">
                <a:solidFill>
                  <a:srgbClr val="002060"/>
                </a:solidFill>
              </a:rPr>
              <a:t>Βερμίου </a:t>
            </a:r>
          </a:p>
          <a:p>
            <a:pPr>
              <a:spcAft>
                <a:spcPts val="600"/>
              </a:spcAft>
            </a:pPr>
            <a:r>
              <a:rPr lang="el-GR" dirty="0" smtClean="0">
                <a:solidFill>
                  <a:srgbClr val="002060"/>
                </a:solidFill>
              </a:rPr>
              <a:t>ΦΔΠΠ </a:t>
            </a:r>
            <a:r>
              <a:rPr lang="el-GR" dirty="0">
                <a:solidFill>
                  <a:srgbClr val="002060"/>
                </a:solidFill>
              </a:rPr>
              <a:t>Περιοχών Δυτικής </a:t>
            </a:r>
            <a:r>
              <a:rPr lang="el-GR" dirty="0" smtClean="0">
                <a:solidFill>
                  <a:srgbClr val="002060"/>
                </a:solidFill>
              </a:rPr>
              <a:t>Μακεδονίας</a:t>
            </a:r>
            <a:endParaRPr lang="el-GR" dirty="0">
              <a:solidFill>
                <a:srgbClr val="002060"/>
              </a:solidFill>
            </a:endParaRPr>
          </a:p>
          <a:p>
            <a:pPr>
              <a:spcAft>
                <a:spcPts val="600"/>
              </a:spcAft>
            </a:pPr>
            <a:r>
              <a:rPr lang="el-GR" dirty="0" smtClean="0">
                <a:solidFill>
                  <a:srgbClr val="002060"/>
                </a:solidFill>
              </a:rPr>
              <a:t>ΦΔΠΠ Κορινθιακού Κόλπου</a:t>
            </a:r>
          </a:p>
          <a:p>
            <a:pPr>
              <a:spcAft>
                <a:spcPts val="600"/>
              </a:spcAft>
            </a:pPr>
            <a:r>
              <a:rPr lang="el-GR" dirty="0" smtClean="0">
                <a:solidFill>
                  <a:srgbClr val="002060"/>
                </a:solidFill>
              </a:rPr>
              <a:t>ΦΔΠΠ Περιοχών Ευβοίας</a:t>
            </a:r>
          </a:p>
          <a:p>
            <a:pPr>
              <a:spcAft>
                <a:spcPts val="600"/>
              </a:spcAft>
            </a:pPr>
            <a:r>
              <a:rPr lang="el-GR" dirty="0">
                <a:solidFill>
                  <a:srgbClr val="002060"/>
                </a:solidFill>
              </a:rPr>
              <a:t>ΦΔΠΠ Νότιας Πελοποννήσου – </a:t>
            </a:r>
            <a:r>
              <a:rPr lang="el-GR" dirty="0" smtClean="0">
                <a:solidFill>
                  <a:srgbClr val="002060"/>
                </a:solidFill>
              </a:rPr>
              <a:t>Κυθήρων</a:t>
            </a:r>
            <a:endParaRPr lang="el-GR" dirty="0" smtClean="0">
              <a:solidFill>
                <a:srgbClr val="002060"/>
              </a:solidFill>
            </a:endParaRPr>
          </a:p>
          <a:p>
            <a:pPr>
              <a:spcAft>
                <a:spcPts val="600"/>
              </a:spcAft>
            </a:pPr>
            <a:r>
              <a:rPr lang="el-GR" dirty="0" smtClean="0">
                <a:solidFill>
                  <a:srgbClr val="002060"/>
                </a:solidFill>
              </a:rPr>
              <a:t>ΦΔΠΠ Κυκλάδων</a:t>
            </a:r>
          </a:p>
          <a:p>
            <a:pPr>
              <a:spcAft>
                <a:spcPts val="600"/>
              </a:spcAft>
            </a:pPr>
            <a:r>
              <a:rPr lang="el-GR" dirty="0" smtClean="0">
                <a:solidFill>
                  <a:srgbClr val="002060"/>
                </a:solidFill>
              </a:rPr>
              <a:t>ΦΔΠΠ Βορείου Αιγαίου</a:t>
            </a:r>
          </a:p>
          <a:p>
            <a:pPr>
              <a:spcAft>
                <a:spcPts val="600"/>
              </a:spcAft>
            </a:pPr>
            <a:r>
              <a:rPr lang="el-GR" dirty="0" smtClean="0">
                <a:solidFill>
                  <a:srgbClr val="002060"/>
                </a:solidFill>
              </a:rPr>
              <a:t>ΦΔΠΠ Κεντρικής </a:t>
            </a:r>
            <a:r>
              <a:rPr lang="el-GR" dirty="0">
                <a:solidFill>
                  <a:srgbClr val="002060"/>
                </a:solidFill>
              </a:rPr>
              <a:t>και Ανατολικής </a:t>
            </a:r>
            <a:r>
              <a:rPr lang="el-GR" dirty="0" smtClean="0">
                <a:solidFill>
                  <a:srgbClr val="002060"/>
                </a:solidFill>
              </a:rPr>
              <a:t>Κρήτης</a:t>
            </a:r>
            <a:endParaRPr lang="el-GR" dirty="0">
              <a:solidFill>
                <a:srgbClr val="002060"/>
              </a:solidFill>
            </a:endParaRPr>
          </a:p>
        </p:txBody>
      </p:sp>
      <p:sp>
        <p:nvSpPr>
          <p:cNvPr id="10" name="TextBox 9"/>
          <p:cNvSpPr txBox="1"/>
          <p:nvPr/>
        </p:nvSpPr>
        <p:spPr>
          <a:xfrm>
            <a:off x="1115616" y="459115"/>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4519/201</a:t>
            </a:r>
            <a:r>
              <a:rPr lang="el-GR" sz="2800" b="1" dirty="0">
                <a:solidFill>
                  <a:schemeClr val="accent2">
                    <a:lumMod val="75000"/>
                  </a:schemeClr>
                </a:solidFill>
                <a:latin typeface="Times New Roman" panose="02020603050405020304" pitchFamily="18" charset="0"/>
                <a:cs typeface="Times New Roman" panose="02020603050405020304" pitchFamily="18" charset="0"/>
              </a:rPr>
              <a:t>8: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Επόμενος </a:t>
            </a:r>
            <a:r>
              <a:rPr lang="el-GR" sz="2800" b="1" dirty="0">
                <a:solidFill>
                  <a:schemeClr val="accent2">
                    <a:lumMod val="75000"/>
                  </a:schemeClr>
                </a:solidFill>
                <a:latin typeface="Times New Roman" panose="02020603050405020304" pitchFamily="18" charset="0"/>
                <a:cs typeface="Times New Roman" panose="02020603050405020304" pitchFamily="18" charset="0"/>
              </a:rPr>
              <a:t>νόμος για τους Φ.Δ.</a:t>
            </a:r>
          </a:p>
        </p:txBody>
      </p:sp>
    </p:spTree>
    <p:extLst>
      <p:ext uri="{BB962C8B-B14F-4D97-AF65-F5344CB8AC3E}">
        <p14:creationId xmlns:p14="http://schemas.microsoft.com/office/powerpoint/2010/main" val="1874960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lum contrast="10000"/>
            <a:extLst>
              <a:ext uri="{28A0092B-C50C-407E-A947-70E740481C1C}">
                <a14:useLocalDpi xmlns:a14="http://schemas.microsoft.com/office/drawing/2010/main" val="0"/>
              </a:ext>
            </a:extLst>
          </a:blip>
          <a:srcRect l="1189" t="337" r="1189" b="337"/>
          <a:stretch>
            <a:fillRect/>
          </a:stretch>
        </p:blipFill>
        <p:spPr bwMode="auto">
          <a:xfrm>
            <a:off x="683346" y="908720"/>
            <a:ext cx="7777308" cy="5831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6" name="TextBox 5"/>
          <p:cNvSpPr txBox="1"/>
          <p:nvPr/>
        </p:nvSpPr>
        <p:spPr>
          <a:xfrm>
            <a:off x="904102" y="404664"/>
            <a:ext cx="7335797" cy="523220"/>
          </a:xfrm>
          <a:prstGeom prst="rect">
            <a:avLst/>
          </a:prstGeom>
          <a:noFill/>
        </p:spPr>
        <p:txBody>
          <a:bodyPr wrap="square" rtlCol="0">
            <a:spAutoFit/>
          </a:bodyPr>
          <a:lstStyle/>
          <a:p>
            <a:pPr algn="ct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Φ.Δ.Π.Π., σύμφωνα με τον 4519/2018</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80724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body" idx="1"/>
          </p:nvPr>
        </p:nvSpPr>
        <p:spPr>
          <a:xfrm>
            <a:off x="0" y="1772816"/>
            <a:ext cx="8893175" cy="5256436"/>
          </a:xfrm>
        </p:spPr>
        <p:txBody>
          <a:bodyPr/>
          <a:lstStyle/>
          <a:p>
            <a:pPr algn="just"/>
            <a:r>
              <a:rPr lang="el-GR" sz="2200" b="1" kern="1200" dirty="0" smtClean="0">
                <a:solidFill>
                  <a:srgbClr val="002060"/>
                </a:solidFill>
                <a:latin typeface="Times New Roman" panose="02020603050405020304" pitchFamily="18" charset="0"/>
                <a:cs typeface="Times New Roman" panose="02020603050405020304" pitchFamily="18" charset="0"/>
              </a:rPr>
              <a:t>Καθορισμός ενός νέου </a:t>
            </a:r>
            <a:r>
              <a:rPr lang="el-GR" sz="2200" b="1" kern="1200" dirty="0" smtClean="0">
                <a:solidFill>
                  <a:srgbClr val="C00000"/>
                </a:solidFill>
                <a:latin typeface="Times New Roman" panose="02020603050405020304" pitchFamily="18" charset="0"/>
                <a:cs typeface="Times New Roman" panose="02020603050405020304" pitchFamily="18" charset="0"/>
              </a:rPr>
              <a:t>Εθνικού Συστήματος Διακυβέρνησης της πολιτικής για τις Προστατευόμενες Περιοχές με διάρθρωση σε κεντρικό και περιεφεριακό επίπεδο </a:t>
            </a:r>
            <a:r>
              <a:rPr lang="el-GR" sz="2200" b="1" kern="1200" dirty="0" smtClean="0">
                <a:solidFill>
                  <a:srgbClr val="C00000"/>
                </a:solidFill>
                <a:latin typeface="Times New Roman" panose="02020603050405020304" pitchFamily="18" charset="0"/>
                <a:cs typeface="Times New Roman" panose="02020603050405020304" pitchFamily="18" charset="0"/>
              </a:rPr>
              <a:t>και ορισμός συστημικών σχέσεων και συναρμοδιοτήτων </a:t>
            </a:r>
            <a:r>
              <a:rPr lang="el-GR" sz="2200" b="1" kern="1200" dirty="0">
                <a:solidFill>
                  <a:schemeClr val="accent2">
                    <a:lumMod val="75000"/>
                  </a:schemeClr>
                </a:solidFill>
                <a:latin typeface="Times New Roman" panose="02020603050405020304" pitchFamily="18" charset="0"/>
                <a:cs typeface="Times New Roman" panose="02020603050405020304" pitchFamily="18" charset="0"/>
              </a:rPr>
              <a:t>(Αρ. 26</a:t>
            </a:r>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a:t>
            </a:r>
            <a:endPar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endParaRP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Δημιουργία κεντρικής δομής διοίκησης ΠΠ</a:t>
            </a:r>
            <a:r>
              <a:rPr lang="el-GR" sz="2200" b="1" kern="1200" dirty="0">
                <a:solidFill>
                  <a:srgbClr val="002060"/>
                </a:solidFill>
                <a:latin typeface="Times New Roman" panose="02020603050405020304" pitchFamily="18" charset="0"/>
                <a:cs typeface="Times New Roman" panose="02020603050405020304" pitchFamily="18" charset="0"/>
              </a:rPr>
              <a:t>: </a:t>
            </a:r>
            <a:r>
              <a:rPr lang="el-GR" sz="2200" b="1" kern="1200" dirty="0" smtClean="0">
                <a:solidFill>
                  <a:srgbClr val="C00000"/>
                </a:solidFill>
                <a:latin typeface="Times New Roman" panose="02020603050405020304" pitchFamily="18" charset="0"/>
                <a:cs typeface="Times New Roman" panose="02020603050405020304" pitchFamily="18" charset="0"/>
              </a:rPr>
              <a:t>Οργανισμός </a:t>
            </a:r>
            <a:r>
              <a:rPr lang="el-GR" sz="2200" b="1" kern="1200" dirty="0">
                <a:solidFill>
                  <a:srgbClr val="C00000"/>
                </a:solidFill>
                <a:latin typeface="Times New Roman" panose="02020603050405020304" pitchFamily="18" charset="0"/>
                <a:cs typeface="Times New Roman" panose="02020603050405020304" pitchFamily="18" charset="0"/>
              </a:rPr>
              <a:t>Φυσικού Περιβάλλοντος και </a:t>
            </a:r>
            <a:r>
              <a:rPr lang="el-GR" sz="2200" b="1" kern="1200" dirty="0" smtClean="0">
                <a:solidFill>
                  <a:srgbClr val="C00000"/>
                </a:solidFill>
                <a:latin typeface="Times New Roman" panose="02020603050405020304" pitchFamily="18" charset="0"/>
                <a:cs typeface="Times New Roman" panose="02020603050405020304" pitchFamily="18" charset="0"/>
              </a:rPr>
              <a:t>Κλιματικής Αλλαγής </a:t>
            </a:r>
            <a:r>
              <a:rPr lang="el-GR" sz="2200" b="1" kern="1200" dirty="0" smtClean="0">
                <a:solidFill>
                  <a:srgbClr val="002060"/>
                </a:solidFill>
                <a:latin typeface="Times New Roman" panose="02020603050405020304" pitchFamily="18" charset="0"/>
                <a:cs typeface="Times New Roman" panose="02020603050405020304" pitchFamily="18" charset="0"/>
              </a:rPr>
              <a:t>(</a:t>
            </a:r>
            <a:r>
              <a:rPr lang="el-GR" sz="2200" b="1" kern="1200" dirty="0">
                <a:solidFill>
                  <a:srgbClr val="002060"/>
                </a:solidFill>
                <a:latin typeface="Times New Roman" panose="02020603050405020304" pitchFamily="18" charset="0"/>
                <a:cs typeface="Times New Roman" panose="02020603050405020304" pitchFamily="18" charset="0"/>
              </a:rPr>
              <a:t>Αρ. 27-36</a:t>
            </a:r>
            <a:r>
              <a:rPr lang="el-GR" sz="2200" b="1" kern="1200" dirty="0" smtClean="0">
                <a:solidFill>
                  <a:srgbClr val="002060"/>
                </a:solidFill>
                <a:latin typeface="Times New Roman" panose="02020603050405020304" pitchFamily="18" charset="0"/>
                <a:cs typeface="Times New Roman" panose="02020603050405020304" pitchFamily="18" charset="0"/>
              </a:rPr>
              <a:t>).</a:t>
            </a:r>
            <a:endParaRPr lang="el-GR" sz="2200" b="1" kern="1200" dirty="0">
              <a:solidFill>
                <a:srgbClr val="002060"/>
              </a:solidFill>
              <a:latin typeface="Times New Roman" panose="02020603050405020304" pitchFamily="18" charset="0"/>
              <a:cs typeface="Times New Roman" panose="02020603050405020304" pitchFamily="18" charset="0"/>
            </a:endParaRP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Αντικατάσταση των Φορέων Διαχείρισης με </a:t>
            </a:r>
            <a:r>
              <a:rPr lang="el-GR" sz="2200" b="1" kern="1200" dirty="0" smtClean="0">
                <a:solidFill>
                  <a:srgbClr val="C00000"/>
                </a:solidFill>
                <a:latin typeface="Times New Roman" panose="02020603050405020304" pitchFamily="18" charset="0"/>
                <a:cs typeface="Times New Roman" panose="02020603050405020304" pitchFamily="18" charset="0"/>
              </a:rPr>
              <a:t>Μονάδες Διαχείρισης Προστατευόμενων Περιοχών</a:t>
            </a:r>
            <a:r>
              <a:rPr lang="el-GR" sz="2200" b="1" kern="1200" dirty="0">
                <a:solidFill>
                  <a:srgbClr val="002060"/>
                </a:solidFill>
                <a:latin typeface="Times New Roman" panose="02020603050405020304" pitchFamily="18" charset="0"/>
                <a:cs typeface="Times New Roman" panose="02020603050405020304" pitchFamily="18" charset="0"/>
              </a:rPr>
              <a:t> </a:t>
            </a:r>
            <a:r>
              <a:rPr lang="el-GR" sz="2200" b="1" kern="1200" dirty="0" smtClean="0">
                <a:solidFill>
                  <a:srgbClr val="002060"/>
                </a:solidFill>
                <a:latin typeface="Times New Roman" panose="02020603050405020304" pitchFamily="18" charset="0"/>
                <a:cs typeface="Times New Roman" panose="02020603050405020304" pitchFamily="18" charset="0"/>
              </a:rPr>
              <a:t>(Αρ. 37+)</a:t>
            </a:r>
            <a:endParaRPr lang="el-GR" sz="2200" b="1" kern="1200" dirty="0">
              <a:solidFill>
                <a:srgbClr val="002060"/>
              </a:solidFill>
              <a:latin typeface="Times New Roman" panose="02020603050405020304" pitchFamily="18" charset="0"/>
              <a:cs typeface="Times New Roman" panose="02020603050405020304" pitchFamily="18" charset="0"/>
            </a:endParaRPr>
          </a:p>
          <a:p>
            <a:pPr marL="457200" indent="-457200" eaLnBrk="1" hangingPunct="1">
              <a:lnSpc>
                <a:spcPct val="80000"/>
              </a:lnSpc>
              <a:buFont typeface="Wingdings" pitchFamily="2" charset="2"/>
              <a:buNone/>
            </a:pPr>
            <a:endParaRPr lang="el-GR" altLang="el-GR" sz="2400" b="1" dirty="0">
              <a:solidFill>
                <a:srgbClr val="33CC33"/>
              </a:solidFill>
              <a:latin typeface="Arial" pitchFamily="34" charset="0"/>
            </a:endParaRPr>
          </a:p>
          <a:p>
            <a:pPr marL="457200" indent="-457200" eaLnBrk="1" hangingPunct="1">
              <a:lnSpc>
                <a:spcPct val="80000"/>
              </a:lnSpc>
            </a:pPr>
            <a:endParaRPr lang="el-GR" altLang="el-GR" sz="2400" b="1" dirty="0">
              <a:solidFill>
                <a:srgbClr val="99FF33"/>
              </a:solidFill>
              <a:latin typeface="Arial" pitchFamily="34" charset="0"/>
            </a:endParaRPr>
          </a:p>
        </p:txBody>
      </p:sp>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1115616" y="459115"/>
            <a:ext cx="7335797" cy="954107"/>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4685/2020: Νέος νόμος </a:t>
            </a:r>
            <a:r>
              <a:rPr lang="el-GR" sz="2800" b="1" dirty="0">
                <a:solidFill>
                  <a:schemeClr val="accent2">
                    <a:lumMod val="75000"/>
                  </a:schemeClr>
                </a:solidFill>
                <a:latin typeface="Times New Roman" panose="02020603050405020304" pitchFamily="18" charset="0"/>
                <a:cs typeface="Times New Roman" panose="02020603050405020304" pitchFamily="18" charset="0"/>
              </a:rPr>
              <a:t>για τους Φ.Δ</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a:t>
            </a:r>
          </a:p>
          <a:p>
            <a:pPr algn="ct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(Κεφ. Γ’-Αρ.26-43)</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107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9986">
                                            <p:txEl>
                                              <p:pRg st="0" end="0"/>
                                            </p:txEl>
                                          </p:spTgt>
                                        </p:tgtEl>
                                        <p:attrNameLst>
                                          <p:attrName>style.visibility</p:attrName>
                                        </p:attrNameLst>
                                      </p:cBhvr>
                                      <p:to>
                                        <p:strVal val="visible"/>
                                      </p:to>
                                    </p:set>
                                    <p:animEffect transition="in" filter="fade">
                                      <p:cBhvr>
                                        <p:cTn id="7" dur="500"/>
                                        <p:tgtEl>
                                          <p:spTgt spid="1699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986">
                                            <p:txEl>
                                              <p:pRg st="1" end="1"/>
                                            </p:txEl>
                                          </p:spTgt>
                                        </p:tgtEl>
                                        <p:attrNameLst>
                                          <p:attrName>style.visibility</p:attrName>
                                        </p:attrNameLst>
                                      </p:cBhvr>
                                      <p:to>
                                        <p:strVal val="visible"/>
                                      </p:to>
                                    </p:set>
                                    <p:animEffect transition="in" filter="fade">
                                      <p:cBhvr>
                                        <p:cTn id="12" dur="500"/>
                                        <p:tgtEl>
                                          <p:spTgt spid="16998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986">
                                            <p:txEl>
                                              <p:pRg st="2" end="2"/>
                                            </p:txEl>
                                          </p:spTgt>
                                        </p:tgtEl>
                                        <p:attrNameLst>
                                          <p:attrName>style.visibility</p:attrName>
                                        </p:attrNameLst>
                                      </p:cBhvr>
                                      <p:to>
                                        <p:strVal val="visible"/>
                                      </p:to>
                                    </p:set>
                                    <p:animEffect transition="in" filter="fade">
                                      <p:cBhvr>
                                        <p:cTn id="17" dur="500"/>
                                        <p:tgtEl>
                                          <p:spTgt spid="1699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1115616" y="459115"/>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4685/2020: Ίδρυση ΟΦΥΠΕΚΑ</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7" name="Rectangle 2"/>
          <p:cNvSpPr>
            <a:spLocks noGrp="1" noChangeArrowheads="1"/>
          </p:cNvSpPr>
          <p:nvPr>
            <p:ph idx="1"/>
          </p:nvPr>
        </p:nvSpPr>
        <p:spPr>
          <a:xfrm>
            <a:off x="457200" y="1268760"/>
            <a:ext cx="8229600" cy="4525963"/>
          </a:xfrm>
        </p:spPr>
        <p:txBody>
          <a:bodyPr/>
          <a:lstStyle/>
          <a:p>
            <a:pPr algn="just"/>
            <a:r>
              <a:rPr lang="el-GR" sz="2200" b="1" kern="1200" dirty="0" smtClean="0">
                <a:solidFill>
                  <a:srgbClr val="002060"/>
                </a:solidFill>
                <a:latin typeface="Times New Roman" panose="02020603050405020304" pitchFamily="18" charset="0"/>
                <a:cs typeface="Times New Roman" panose="02020603050405020304" pitchFamily="18" charset="0"/>
              </a:rPr>
              <a:t>Αποτελεί ΝΠΙΔ με έδρα την Αθήνα. Εποπτεύεται από το ΥΠΕΝ. Αντικαθιστά πλήρως το Εθνικό Κέντρο Περιβάλλοντος και Αειφόρου Ανάπτυξης (ΦΕΚ. 177</a:t>
            </a:r>
            <a:r>
              <a:rPr lang="el-GR" sz="2200" b="1" kern="1200" baseline="30000" dirty="0" smtClean="0">
                <a:solidFill>
                  <a:srgbClr val="002060"/>
                </a:solidFill>
                <a:latin typeface="Times New Roman" panose="02020603050405020304" pitchFamily="18" charset="0"/>
                <a:cs typeface="Times New Roman" panose="02020603050405020304" pitchFamily="18" charset="0"/>
              </a:rPr>
              <a:t>Α</a:t>
            </a:r>
            <a:r>
              <a:rPr lang="el-GR" sz="2200" b="1" kern="1200" dirty="0" smtClean="0">
                <a:solidFill>
                  <a:srgbClr val="002060"/>
                </a:solidFill>
                <a:latin typeface="Times New Roman" panose="02020603050405020304" pitchFamily="18" charset="0"/>
                <a:cs typeface="Times New Roman" panose="02020603050405020304" pitchFamily="18" charset="0"/>
              </a:rPr>
              <a:t>/2020).</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Σκοπός</a:t>
            </a:r>
            <a:r>
              <a:rPr lang="el-GR" sz="2200" b="1" kern="1200" dirty="0">
                <a:solidFill>
                  <a:srgbClr val="002060"/>
                </a:solidFill>
                <a:latin typeface="Times New Roman" panose="02020603050405020304" pitchFamily="18" charset="0"/>
                <a:cs typeface="Times New Roman" panose="02020603050405020304" pitchFamily="18" charset="0"/>
              </a:rPr>
              <a:t>: </a:t>
            </a:r>
            <a:r>
              <a:rPr lang="el-GR" sz="2200" b="1" i="1" kern="1200" dirty="0">
                <a:solidFill>
                  <a:srgbClr val="C00000"/>
                </a:solidFill>
                <a:latin typeface="Times New Roman" panose="02020603050405020304" pitchFamily="18" charset="0"/>
                <a:cs typeface="Times New Roman" panose="02020603050405020304" pitchFamily="18" charset="0"/>
              </a:rPr>
              <a:t>εφαρμογή της </a:t>
            </a:r>
            <a:r>
              <a:rPr lang="el-GR" sz="2200" b="1" i="1" kern="1200" dirty="0" smtClean="0">
                <a:solidFill>
                  <a:srgbClr val="C00000"/>
                </a:solidFill>
                <a:latin typeface="Times New Roman" panose="02020603050405020304" pitchFamily="18" charset="0"/>
                <a:cs typeface="Times New Roman" panose="02020603050405020304" pitchFamily="18" charset="0"/>
              </a:rPr>
              <a:t>πολιτικής </a:t>
            </a:r>
            <a:r>
              <a:rPr lang="el-GR" sz="2200" b="1" i="1" kern="1200" dirty="0">
                <a:solidFill>
                  <a:srgbClr val="C00000"/>
                </a:solidFill>
                <a:latin typeface="Times New Roman" panose="02020603050405020304" pitchFamily="18" charset="0"/>
                <a:cs typeface="Times New Roman" panose="02020603050405020304" pitchFamily="18" charset="0"/>
              </a:rPr>
              <a:t>που χαράσσει το </a:t>
            </a:r>
            <a:r>
              <a:rPr lang="el-GR" sz="2200" b="1" i="1" kern="1200" dirty="0" smtClean="0">
                <a:solidFill>
                  <a:srgbClr val="C00000"/>
                </a:solidFill>
                <a:latin typeface="Times New Roman" panose="02020603050405020304" pitchFamily="18" charset="0"/>
                <a:cs typeface="Times New Roman" panose="02020603050405020304" pitchFamily="18" charset="0"/>
              </a:rPr>
              <a:t>ΥΠΕΝ για </a:t>
            </a:r>
            <a:r>
              <a:rPr lang="el-GR" sz="2200" b="1" i="1" kern="1200" dirty="0">
                <a:solidFill>
                  <a:srgbClr val="C00000"/>
                </a:solidFill>
                <a:latin typeface="Times New Roman" panose="02020603050405020304" pitchFamily="18" charset="0"/>
                <a:cs typeface="Times New Roman" panose="02020603050405020304" pitchFamily="18" charset="0"/>
              </a:rPr>
              <a:t>τη διαχείριση των προστατευόμενων </a:t>
            </a:r>
            <a:r>
              <a:rPr lang="el-GR" sz="2200" b="1" i="1" kern="1200" dirty="0" smtClean="0">
                <a:solidFill>
                  <a:srgbClr val="C00000"/>
                </a:solidFill>
                <a:latin typeface="Times New Roman" panose="02020603050405020304" pitchFamily="18" charset="0"/>
                <a:cs typeface="Times New Roman" panose="02020603050405020304" pitchFamily="18" charset="0"/>
              </a:rPr>
              <a:t>περιοχών </a:t>
            </a:r>
            <a:r>
              <a:rPr lang="el-GR" sz="2200" b="1" i="1" kern="1200" dirty="0">
                <a:solidFill>
                  <a:srgbClr val="C00000"/>
                </a:solidFill>
                <a:latin typeface="Times New Roman" panose="02020603050405020304" pitchFamily="18" charset="0"/>
                <a:cs typeface="Times New Roman" panose="02020603050405020304" pitchFamily="18" charset="0"/>
              </a:rPr>
              <a:t>στην Ελλάδα, τη διατήρηση της </a:t>
            </a:r>
            <a:r>
              <a:rPr lang="el-GR" sz="2200" b="1" i="1" kern="1200" dirty="0" smtClean="0">
                <a:solidFill>
                  <a:srgbClr val="C00000"/>
                </a:solidFill>
                <a:latin typeface="Times New Roman" panose="02020603050405020304" pitchFamily="18" charset="0"/>
                <a:cs typeface="Times New Roman" panose="02020603050405020304" pitchFamily="18" charset="0"/>
              </a:rPr>
              <a:t>βιοποικιλότητας, την </a:t>
            </a:r>
            <a:r>
              <a:rPr lang="el-GR" sz="2200" b="1" i="1" kern="1200" dirty="0">
                <a:solidFill>
                  <a:srgbClr val="C00000"/>
                </a:solidFill>
                <a:latin typeface="Times New Roman" panose="02020603050405020304" pitchFamily="18" charset="0"/>
                <a:cs typeface="Times New Roman" panose="02020603050405020304" pitchFamily="18" charset="0"/>
              </a:rPr>
              <a:t>προώθηση και υλοποίηση δράσεων αειφόρου </a:t>
            </a:r>
            <a:r>
              <a:rPr lang="el-GR" sz="2200" b="1" i="1" kern="1200" dirty="0" smtClean="0">
                <a:solidFill>
                  <a:srgbClr val="C00000"/>
                </a:solidFill>
                <a:latin typeface="Times New Roman" panose="02020603050405020304" pitchFamily="18" charset="0"/>
                <a:cs typeface="Times New Roman" panose="02020603050405020304" pitchFamily="18" charset="0"/>
              </a:rPr>
              <a:t>ανάπτυξης </a:t>
            </a:r>
            <a:r>
              <a:rPr lang="el-GR" sz="2200" b="1" i="1" kern="1200" dirty="0">
                <a:solidFill>
                  <a:srgbClr val="C00000"/>
                </a:solidFill>
                <a:latin typeface="Times New Roman" panose="02020603050405020304" pitchFamily="18" charset="0"/>
                <a:cs typeface="Times New Roman" panose="02020603050405020304" pitchFamily="18" charset="0"/>
              </a:rPr>
              <a:t>και την αντιμετώπιση της κλιματικής αλλαγής</a:t>
            </a:r>
            <a:r>
              <a:rPr lang="el-GR" sz="2200" b="1" i="1" kern="1200" dirty="0" smtClean="0">
                <a:solidFill>
                  <a:srgbClr val="C00000"/>
                </a:solidFill>
                <a:latin typeface="Times New Roman" panose="02020603050405020304" pitchFamily="18" charset="0"/>
                <a:cs typeface="Times New Roman" panose="02020603050405020304" pitchFamily="18" charset="0"/>
              </a:rPr>
              <a:t>.</a:t>
            </a: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Ορίζονται οι λειτουργίες του νέου οργανισμού. Ενδεικτικά:</a:t>
            </a: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Συντονίζει εφαρμογή πολιτικής για ΠΠ με στόχο την ενιαία αντιμετώπιση της συλλογής/τεκμηρίωσης περιβαλλοντικών δεδομένων</a:t>
            </a: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Διενεργεί επιστημονικές έρευνες.</a:t>
            </a: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Εκπονεί πενταετές σχέδιο δράσης και παρακολούθηση υλοποίησης αυτού.</a:t>
            </a:r>
            <a:endPar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130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1115616" y="459115"/>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4685/2020: Ίδρυση ΟΦΥΠΕΚΑ</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8" name="Rectangle 2"/>
          <p:cNvSpPr>
            <a:spLocks noGrp="1" noChangeArrowheads="1"/>
          </p:cNvSpPr>
          <p:nvPr>
            <p:ph idx="1"/>
          </p:nvPr>
        </p:nvSpPr>
        <p:spPr>
          <a:xfrm>
            <a:off x="457200" y="1268760"/>
            <a:ext cx="8229600" cy="4525963"/>
          </a:xfrm>
        </p:spPr>
        <p:txBody>
          <a:bodyPr/>
          <a:lstStyle/>
          <a:p>
            <a:pPr algn="just"/>
            <a:r>
              <a:rPr lang="el-GR" sz="2200" b="1" kern="1200" dirty="0" smtClean="0">
                <a:solidFill>
                  <a:srgbClr val="002060"/>
                </a:solidFill>
                <a:latin typeface="Times New Roman" panose="02020603050405020304" pitchFamily="18" charset="0"/>
                <a:cs typeface="Times New Roman" panose="02020603050405020304" pitchFamily="18" charset="0"/>
              </a:rPr>
              <a:t>Καταρτίζει-Παρακολουθεί την εφαρμογή </a:t>
            </a:r>
            <a:r>
              <a:rPr lang="el-GR" sz="2200" b="1" kern="1200" dirty="0" smtClean="0">
                <a:solidFill>
                  <a:srgbClr val="C00000"/>
                </a:solidFill>
                <a:latin typeface="Times New Roman" panose="02020603050405020304" pitchFamily="18" charset="0"/>
                <a:cs typeface="Times New Roman" panose="02020603050405020304" pitchFamily="18" charset="0"/>
              </a:rPr>
              <a:t>Πλαισίου Δράσεων Προτεραιότητας (ΠΔΠ) </a:t>
            </a:r>
            <a:r>
              <a:rPr lang="el-GR" sz="2200" b="1" kern="1200" dirty="0" smtClean="0">
                <a:solidFill>
                  <a:srgbClr val="002060"/>
                </a:solidFill>
                <a:latin typeface="Times New Roman" panose="02020603050405020304" pitchFamily="18" charset="0"/>
                <a:cs typeface="Times New Roman" panose="02020603050405020304" pitchFamily="18" charset="0"/>
              </a:rPr>
              <a:t>που καθορίζει ανάγκες και προτεραιότητες χρηματοδότησης για τη διαχείριση των ΠΠ.</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Διαδικτυακή πύλη για κατάσταση διατήρησης και καθεστώς προστασίας της ελληνικής βιοποικιλότητας (εκκρεμότητα από Ν. 3937/2011-αρ.18).</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Αναζητά πόρους χρηματοδότησης, συνάπτει συμφωνίες, μνημόνια συνεργασίας με </a:t>
            </a:r>
            <a:r>
              <a:rPr lang="en-US" sz="2200" b="1" kern="1200" dirty="0" smtClean="0">
                <a:solidFill>
                  <a:srgbClr val="002060"/>
                </a:solidFill>
                <a:latin typeface="Times New Roman" panose="02020603050405020304" pitchFamily="18" charset="0"/>
                <a:cs typeface="Times New Roman" panose="02020603050405020304" pitchFamily="18" charset="0"/>
              </a:rPr>
              <a:t>stakeholders </a:t>
            </a:r>
            <a:r>
              <a:rPr lang="el-GR" sz="2200" b="1" kern="1200" dirty="0" smtClean="0">
                <a:solidFill>
                  <a:srgbClr val="002060"/>
                </a:solidFill>
                <a:latin typeface="Times New Roman" panose="02020603050405020304" pitchFamily="18" charset="0"/>
                <a:cs typeface="Times New Roman" panose="02020603050405020304" pitchFamily="18" charset="0"/>
              </a:rPr>
              <a:t>κ.λπ.</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Οργανώνει συνέδρια κ.λπ. Επιμορφωτικές εκδηλώσεις.</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Γνωμοδοτεί και εισηγείται για χορήγηση αδειών</a:t>
            </a: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Υλοποιεί υποστηρικτικές δράσεις για την αντιμετώπιση της Κλιματικής Αλλαγής</a:t>
            </a:r>
            <a:endPar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59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1115616" y="459115"/>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4685/2020: Διοίκηση ΟΦΥΠΕΚΑ</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8" name="Rectangle 2"/>
          <p:cNvSpPr>
            <a:spLocks noGrp="1" noChangeArrowheads="1"/>
          </p:cNvSpPr>
          <p:nvPr>
            <p:ph idx="1"/>
          </p:nvPr>
        </p:nvSpPr>
        <p:spPr>
          <a:xfrm>
            <a:off x="457200" y="1071605"/>
            <a:ext cx="8229600" cy="4525963"/>
          </a:xfrm>
        </p:spPr>
        <p:txBody>
          <a:bodyPr/>
          <a:lstStyle/>
          <a:p>
            <a:pPr algn="just"/>
            <a:r>
              <a:rPr lang="el-GR" sz="2200" b="1" kern="1200" dirty="0" smtClean="0">
                <a:solidFill>
                  <a:srgbClr val="002060"/>
                </a:solidFill>
                <a:latin typeface="Times New Roman" panose="02020603050405020304" pitchFamily="18" charset="0"/>
                <a:cs typeface="Times New Roman" panose="02020603050405020304" pitchFamily="18" charset="0"/>
              </a:rPr>
              <a:t>Πρόεδρος-Διευθύνων Σύμβουλος-πέντε μέλη ΔΣ. Ορίζεται από ΥΠΕΝ. Πενταετής θητεία (Νέο ΔΣ: ΦΕΚ ΥΟΔΔ 581/3.8.2020).</a:t>
            </a:r>
          </a:p>
          <a:p>
            <a:pPr algn="just"/>
            <a:r>
              <a:rPr lang="el-GR" sz="2200" b="1" kern="1200" dirty="0">
                <a:solidFill>
                  <a:srgbClr val="002060"/>
                </a:solidFill>
                <a:latin typeface="Times New Roman" panose="02020603050405020304" pitchFamily="18" charset="0"/>
                <a:cs typeface="Times New Roman" panose="02020603050405020304" pitchFamily="18" charset="0"/>
              </a:rPr>
              <a:t>Πρόεδρος</a:t>
            </a:r>
            <a:r>
              <a:rPr lang="el-GR" sz="2200" b="1" kern="1200" dirty="0" smtClean="0">
                <a:solidFill>
                  <a:srgbClr val="002060"/>
                </a:solidFill>
                <a:latin typeface="Times New Roman" panose="02020603050405020304" pitchFamily="18" charset="0"/>
                <a:cs typeface="Times New Roman" panose="02020603050405020304" pitchFamily="18" charset="0"/>
              </a:rPr>
              <a:t>: </a:t>
            </a:r>
            <a:r>
              <a:rPr lang="el-GR" sz="2200" b="1" kern="1200" dirty="0" smtClean="0">
                <a:solidFill>
                  <a:srgbClr val="C00000"/>
                </a:solidFill>
                <a:latin typeface="Times New Roman" panose="02020603050405020304" pitchFamily="18" charset="0"/>
                <a:cs typeface="Times New Roman" panose="02020603050405020304" pitchFamily="18" charset="0"/>
              </a:rPr>
              <a:t>Μαρία </a:t>
            </a:r>
            <a:r>
              <a:rPr lang="el-GR" sz="2200" b="1" kern="1200" dirty="0">
                <a:solidFill>
                  <a:srgbClr val="C00000"/>
                </a:solidFill>
                <a:latin typeface="Times New Roman" panose="02020603050405020304" pitchFamily="18" charset="0"/>
                <a:cs typeface="Times New Roman" panose="02020603050405020304" pitchFamily="18" charset="0"/>
              </a:rPr>
              <a:t>Π. Παπαδοπούλου, </a:t>
            </a:r>
            <a:r>
              <a:rPr lang="el-GR" sz="2200" b="1" kern="1200" dirty="0" smtClean="0">
                <a:solidFill>
                  <a:srgbClr val="C00000"/>
                </a:solidFill>
                <a:latin typeface="Times New Roman" panose="02020603050405020304" pitchFamily="18" charset="0"/>
                <a:cs typeface="Times New Roman" panose="02020603050405020304" pitchFamily="18" charset="0"/>
              </a:rPr>
              <a:t>Καθηγήτρια, </a:t>
            </a:r>
            <a:r>
              <a:rPr lang="el-GR" sz="2200" b="1" kern="1200" dirty="0">
                <a:solidFill>
                  <a:srgbClr val="C00000"/>
                </a:solidFill>
                <a:latin typeface="Times New Roman" panose="02020603050405020304" pitchFamily="18" charset="0"/>
                <a:cs typeface="Times New Roman" panose="02020603050405020304" pitchFamily="18" charset="0"/>
              </a:rPr>
              <a:t>Σχολή Αγρονόμων Τοπογράφων </a:t>
            </a:r>
            <a:r>
              <a:rPr lang="el-GR" sz="2200" b="1" kern="1200" dirty="0" smtClean="0">
                <a:solidFill>
                  <a:srgbClr val="C00000"/>
                </a:solidFill>
                <a:latin typeface="Times New Roman" panose="02020603050405020304" pitchFamily="18" charset="0"/>
                <a:cs typeface="Times New Roman" panose="02020603050405020304" pitchFamily="18" charset="0"/>
              </a:rPr>
              <a:t>Μηχανικών, ΕΠΜ.</a:t>
            </a:r>
          </a:p>
          <a:p>
            <a:pPr algn="just"/>
            <a:r>
              <a:rPr lang="el-GR" sz="2200" b="1" kern="1200" dirty="0">
                <a:solidFill>
                  <a:srgbClr val="002060"/>
                </a:solidFill>
                <a:latin typeface="Times New Roman" panose="02020603050405020304" pitchFamily="18" charset="0"/>
                <a:cs typeface="Times New Roman" panose="02020603050405020304" pitchFamily="18" charset="0"/>
              </a:rPr>
              <a:t>Διευθύνων </a:t>
            </a:r>
            <a:r>
              <a:rPr lang="el-GR" sz="2200" b="1" kern="1200" dirty="0" smtClean="0">
                <a:solidFill>
                  <a:srgbClr val="002060"/>
                </a:solidFill>
                <a:latin typeface="Times New Roman" panose="02020603050405020304" pitchFamily="18" charset="0"/>
                <a:cs typeface="Times New Roman" panose="02020603050405020304" pitchFamily="18" charset="0"/>
              </a:rPr>
              <a:t>Σύμβουλος</a:t>
            </a:r>
            <a:r>
              <a:rPr lang="el-GR" sz="2200" b="1" kern="1200" dirty="0">
                <a:solidFill>
                  <a:srgbClr val="002060"/>
                </a:solidFill>
                <a:latin typeface="Times New Roman" panose="02020603050405020304" pitchFamily="18" charset="0"/>
                <a:cs typeface="Times New Roman" panose="02020603050405020304" pitchFamily="18" charset="0"/>
              </a:rPr>
              <a:t>: </a:t>
            </a:r>
            <a:r>
              <a:rPr lang="el-GR" sz="2200" b="1" kern="1200" dirty="0" smtClean="0">
                <a:solidFill>
                  <a:srgbClr val="C00000"/>
                </a:solidFill>
                <a:latin typeface="Times New Roman" panose="02020603050405020304" pitchFamily="18" charset="0"/>
                <a:cs typeface="Times New Roman" panose="02020603050405020304" pitchFamily="18" charset="0"/>
              </a:rPr>
              <a:t>Κώστας Τριάντης</a:t>
            </a:r>
            <a:r>
              <a:rPr lang="el-GR" sz="2200" b="1" kern="1200" dirty="0">
                <a:solidFill>
                  <a:srgbClr val="C00000"/>
                </a:solidFill>
                <a:latin typeface="Times New Roman" panose="02020603050405020304" pitchFamily="18" charset="0"/>
                <a:cs typeface="Times New Roman" panose="02020603050405020304" pitchFamily="18" charset="0"/>
              </a:rPr>
              <a:t>, Αναπληρωτής </a:t>
            </a:r>
            <a:r>
              <a:rPr lang="el-GR" sz="2200" b="1" kern="1200" dirty="0" smtClean="0">
                <a:solidFill>
                  <a:srgbClr val="C00000"/>
                </a:solidFill>
                <a:latin typeface="Times New Roman" panose="02020603050405020304" pitchFamily="18" charset="0"/>
                <a:cs typeface="Times New Roman" panose="02020603050405020304" pitchFamily="18" charset="0"/>
              </a:rPr>
              <a:t>Καθηγητής, Τμήμα Βιολογίας, ΕΚΠΑ. </a:t>
            </a:r>
            <a:r>
              <a:rPr lang="el-GR" sz="2200" b="1" kern="1200" dirty="0" smtClean="0">
                <a:solidFill>
                  <a:srgbClr val="00B0F0"/>
                </a:solidFill>
                <a:latin typeface="Times New Roman" panose="02020603050405020304" pitchFamily="18" charset="0"/>
                <a:cs typeface="Times New Roman" panose="02020603050405020304" pitchFamily="18" charset="0"/>
              </a:rPr>
              <a:t>Πλήρους-αποκλειστικής απασχόλησης</a:t>
            </a: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Μέλη ΔΣ:</a:t>
            </a:r>
          </a:p>
          <a:p>
            <a:pPr marL="457200" indent="-457200" algn="just">
              <a:buFont typeface="+mj-lt"/>
              <a:buAutoNum type="arabicPeriod"/>
            </a:pPr>
            <a:r>
              <a:rPr lang="el-GR" sz="2200" b="1" kern="1200" dirty="0">
                <a:solidFill>
                  <a:srgbClr val="00B0F0"/>
                </a:solidFill>
                <a:latin typeface="Times New Roman" panose="02020603050405020304" pitchFamily="18" charset="0"/>
                <a:cs typeface="Times New Roman" panose="02020603050405020304" pitchFamily="18" charset="0"/>
              </a:rPr>
              <a:t>Παναγιώτης Δημόπουλος, Πρόεδρος της Επιτροπής Φύση 2000 </a:t>
            </a:r>
            <a:r>
              <a:rPr lang="el-GR" sz="2200" b="1" kern="1200" dirty="0" smtClean="0">
                <a:solidFill>
                  <a:srgbClr val="00B0F0"/>
                </a:solidFill>
                <a:latin typeface="Times New Roman" panose="02020603050405020304" pitchFamily="18" charset="0"/>
                <a:cs typeface="Times New Roman" panose="02020603050405020304" pitchFamily="18" charset="0"/>
              </a:rPr>
              <a:t>(υποχρεωτικό μέλος)</a:t>
            </a:r>
            <a:endParaRPr lang="el-GR" sz="2200" b="1" kern="1200" dirty="0">
              <a:solidFill>
                <a:srgbClr val="00B0F0"/>
              </a:solidFill>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l-GR" sz="2200" b="1" kern="1200" dirty="0">
                <a:solidFill>
                  <a:srgbClr val="00B0F0"/>
                </a:solidFill>
                <a:latin typeface="Times New Roman" panose="02020603050405020304" pitchFamily="18" charset="0"/>
                <a:cs typeface="Times New Roman" panose="02020603050405020304" pitchFamily="18" charset="0"/>
              </a:rPr>
              <a:t>Κώστας Δημόπουλος, Προϊστάμενος Γενικής Διεύθυνσης Περιβαλλοντικής Πολιτικής του </a:t>
            </a:r>
            <a:r>
              <a:rPr lang="el-GR" sz="2200" b="1" kern="1200" dirty="0" smtClean="0">
                <a:solidFill>
                  <a:srgbClr val="00B0F0"/>
                </a:solidFill>
                <a:latin typeface="Times New Roman" panose="02020603050405020304" pitchFamily="18" charset="0"/>
                <a:cs typeface="Times New Roman" panose="02020603050405020304" pitchFamily="18" charset="0"/>
              </a:rPr>
              <a:t>ΥΠΕΝ (υποχρεωτικό μέλος) </a:t>
            </a:r>
            <a:endParaRPr lang="el-GR" sz="2200" b="1" kern="1200" dirty="0">
              <a:solidFill>
                <a:srgbClr val="00B0F0"/>
              </a:solidFill>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l-GR" sz="2200" b="1" kern="1200" dirty="0">
                <a:solidFill>
                  <a:srgbClr val="C00000"/>
                </a:solidFill>
                <a:latin typeface="Times New Roman" panose="02020603050405020304" pitchFamily="18" charset="0"/>
                <a:cs typeface="Times New Roman" panose="02020603050405020304" pitchFamily="18" charset="0"/>
              </a:rPr>
              <a:t>Δημήτριος Σμυρνής, Δικηγόρος </a:t>
            </a:r>
          </a:p>
          <a:p>
            <a:pPr marL="457200" indent="-457200" algn="just">
              <a:buFont typeface="+mj-lt"/>
              <a:buAutoNum type="arabicPeriod"/>
            </a:pPr>
            <a:r>
              <a:rPr lang="el-GR" sz="2200" b="1" kern="1200" dirty="0">
                <a:solidFill>
                  <a:srgbClr val="C00000"/>
                </a:solidFill>
                <a:latin typeface="Times New Roman" panose="02020603050405020304" pitchFamily="18" charset="0"/>
                <a:cs typeface="Times New Roman" panose="02020603050405020304" pitchFamily="18" charset="0"/>
              </a:rPr>
              <a:t>Αλεξάνδρα-Σοφία Τόγια, Οικονομολόγος </a:t>
            </a:r>
          </a:p>
          <a:p>
            <a:pPr marL="457200" indent="-457200" algn="just">
              <a:buFont typeface="+mj-lt"/>
              <a:buAutoNum type="arabicPeriod"/>
            </a:pPr>
            <a:r>
              <a:rPr lang="el-GR" sz="2200" b="1" kern="1200" dirty="0">
                <a:solidFill>
                  <a:srgbClr val="C00000"/>
                </a:solidFill>
                <a:latin typeface="Times New Roman" panose="02020603050405020304" pitchFamily="18" charset="0"/>
                <a:cs typeface="Times New Roman" panose="02020603050405020304" pitchFamily="18" charset="0"/>
              </a:rPr>
              <a:t>Ελευθερία Κλώντζα, Περιβαλλοντολόγος</a:t>
            </a:r>
            <a:endParaRPr lang="el-GR" sz="2200" b="1" kern="1200" dirty="0" smtClean="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59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8">
                                            <p:txEl>
                                              <p:pRg st="5" end="5"/>
                                            </p:txEl>
                                          </p:spTgt>
                                        </p:tgtEl>
                                        <p:attrNameLst>
                                          <p:attrName>style.visibility</p:attrName>
                                        </p:attrNameLst>
                                      </p:cBhvr>
                                      <p:to>
                                        <p:strVal val="visible"/>
                                      </p:to>
                                    </p:set>
                                    <p:animEffect transition="in" filter="fade">
                                      <p:cBhvr>
                                        <p:cTn id="30" dur="500"/>
                                        <p:tgtEl>
                                          <p:spTgt spid="8">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8">
                                            <p:txEl>
                                              <p:pRg st="6" end="6"/>
                                            </p:txEl>
                                          </p:spTgt>
                                        </p:tgtEl>
                                        <p:attrNameLst>
                                          <p:attrName>style.visibility</p:attrName>
                                        </p:attrNameLst>
                                      </p:cBhvr>
                                      <p:to>
                                        <p:strVal val="visible"/>
                                      </p:to>
                                    </p:set>
                                    <p:animEffect transition="in" filter="fade">
                                      <p:cBhvr>
                                        <p:cTn id="33" dur="500"/>
                                        <p:tgtEl>
                                          <p:spTgt spid="8">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8">
                                            <p:txEl>
                                              <p:pRg st="7" end="7"/>
                                            </p:txEl>
                                          </p:spTgt>
                                        </p:tgtEl>
                                        <p:attrNameLst>
                                          <p:attrName>style.visibility</p:attrName>
                                        </p:attrNameLst>
                                      </p:cBhvr>
                                      <p:to>
                                        <p:strVal val="visible"/>
                                      </p:to>
                                    </p:set>
                                    <p:animEffect transition="in" filter="fade">
                                      <p:cBhvr>
                                        <p:cTn id="36" dur="500"/>
                                        <p:tgtEl>
                                          <p:spTgt spid="8">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8">
                                            <p:txEl>
                                              <p:pRg st="8" end="8"/>
                                            </p:txEl>
                                          </p:spTgt>
                                        </p:tgtEl>
                                        <p:attrNameLst>
                                          <p:attrName>style.visibility</p:attrName>
                                        </p:attrNameLst>
                                      </p:cBhvr>
                                      <p:to>
                                        <p:strVal val="visible"/>
                                      </p:to>
                                    </p:set>
                                    <p:animEffect transition="in" filter="fade">
                                      <p:cBhvr>
                                        <p:cTn id="39"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1115616" y="459115"/>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4685/2020: Διάρθρωση ΟΦΥΠΕΚΑ</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8" name="Rectangle 2"/>
          <p:cNvSpPr>
            <a:spLocks noGrp="1" noChangeArrowheads="1"/>
          </p:cNvSpPr>
          <p:nvPr>
            <p:ph idx="1"/>
          </p:nvPr>
        </p:nvSpPr>
        <p:spPr>
          <a:xfrm>
            <a:off x="457200" y="1268760"/>
            <a:ext cx="8229600" cy="4525963"/>
          </a:xfrm>
        </p:spPr>
        <p:txBody>
          <a:bodyPr/>
          <a:lstStyle/>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Γενική Διεύθυνση με τις κάτωθι υποδιευθύνσεις:</a:t>
            </a:r>
          </a:p>
          <a:p>
            <a:pPr marL="808038"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Διεύθυνση </a:t>
            </a:r>
            <a:r>
              <a:rPr lang="el-GR" sz="2200" b="1" kern="1200" dirty="0">
                <a:solidFill>
                  <a:schemeClr val="accent2">
                    <a:lumMod val="75000"/>
                  </a:schemeClr>
                </a:solidFill>
                <a:latin typeface="Times New Roman" panose="02020603050405020304" pitchFamily="18" charset="0"/>
                <a:cs typeface="Times New Roman" panose="02020603050405020304" pitchFamily="18" charset="0"/>
              </a:rPr>
              <a:t>Αειφόρου Ανάπτυξης και </a:t>
            </a:r>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Κλιματικής Αλλαγής</a:t>
            </a:r>
          </a:p>
          <a:p>
            <a:pPr marL="1077913" algn="just"/>
            <a:r>
              <a:rPr lang="el-GR" sz="2200" b="1" kern="1200" dirty="0">
                <a:solidFill>
                  <a:schemeClr val="accent2">
                    <a:lumMod val="75000"/>
                  </a:schemeClr>
                </a:solidFill>
                <a:latin typeface="Times New Roman" panose="02020603050405020304" pitchFamily="18" charset="0"/>
                <a:cs typeface="Times New Roman" panose="02020603050405020304" pitchFamily="18" charset="0"/>
              </a:rPr>
              <a:t>Τμήμα </a:t>
            </a:r>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Αειφόρου Ανάπτυξης</a:t>
            </a:r>
          </a:p>
          <a:p>
            <a:pPr marL="1077913" algn="just"/>
            <a:r>
              <a:rPr lang="el-GR" sz="2200" b="1" kern="1200" dirty="0">
                <a:solidFill>
                  <a:schemeClr val="accent2">
                    <a:lumMod val="75000"/>
                  </a:schemeClr>
                </a:solidFill>
                <a:latin typeface="Times New Roman" panose="02020603050405020304" pitchFamily="18" charset="0"/>
                <a:cs typeface="Times New Roman" panose="02020603050405020304" pitchFamily="18" charset="0"/>
              </a:rPr>
              <a:t>Τμήμα Κλιματικής </a:t>
            </a:r>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Αλλαγής</a:t>
            </a:r>
            <a:endParaRPr lang="el-GR" sz="2200" b="1" kern="1200" dirty="0">
              <a:solidFill>
                <a:schemeClr val="accent2">
                  <a:lumMod val="75000"/>
                </a:schemeClr>
              </a:solidFill>
              <a:latin typeface="Times New Roman" panose="02020603050405020304" pitchFamily="18" charset="0"/>
              <a:cs typeface="Times New Roman" panose="02020603050405020304" pitchFamily="18" charset="0"/>
            </a:endParaRP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2 </a:t>
            </a:r>
            <a:r>
              <a:rPr lang="el-GR" sz="2200" b="1" kern="1200" dirty="0">
                <a:solidFill>
                  <a:schemeClr val="accent2">
                    <a:lumMod val="75000"/>
                  </a:schemeClr>
                </a:solidFill>
                <a:latin typeface="Times New Roman" panose="02020603050405020304" pitchFamily="18" charset="0"/>
                <a:cs typeface="Times New Roman" panose="02020603050405020304" pitchFamily="18" charset="0"/>
              </a:rPr>
              <a:t>Διευθύνσεις Διαχείρισης </a:t>
            </a:r>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Προστατευόμενων Περιοχών</a:t>
            </a:r>
          </a:p>
          <a:p>
            <a:pPr marL="722313" algn="just"/>
            <a:r>
              <a:rPr lang="el-GR" sz="2200" b="1" kern="1200" dirty="0" smtClean="0">
                <a:solidFill>
                  <a:srgbClr val="800000"/>
                </a:solidFill>
                <a:latin typeface="Times New Roman" panose="02020603050405020304" pitchFamily="18" charset="0"/>
                <a:cs typeface="Times New Roman" panose="02020603050405020304" pitchFamily="18" charset="0"/>
              </a:rPr>
              <a:t>Μονάδες Διαχείρισης </a:t>
            </a:r>
            <a:r>
              <a:rPr lang="el-GR" sz="2200" b="1" kern="1200" dirty="0">
                <a:solidFill>
                  <a:srgbClr val="800000"/>
                </a:solidFill>
                <a:latin typeface="Times New Roman" panose="02020603050405020304" pitchFamily="18" charset="0"/>
                <a:cs typeface="Times New Roman" panose="02020603050405020304" pitchFamily="18" charset="0"/>
              </a:rPr>
              <a:t>Προστατευόμενων </a:t>
            </a:r>
            <a:r>
              <a:rPr lang="el-GR" sz="2200" b="1" kern="1200" dirty="0" smtClean="0">
                <a:solidFill>
                  <a:srgbClr val="800000"/>
                </a:solidFill>
                <a:latin typeface="Times New Roman" panose="02020603050405020304" pitchFamily="18" charset="0"/>
                <a:cs typeface="Times New Roman" panose="02020603050405020304" pitchFamily="18" charset="0"/>
              </a:rPr>
              <a:t>Περιοχών</a:t>
            </a:r>
          </a:p>
          <a:p>
            <a:pPr algn="just"/>
            <a:r>
              <a:rPr lang="el-GR" sz="2200" b="1" kern="1200" dirty="0">
                <a:solidFill>
                  <a:schemeClr val="accent2">
                    <a:lumMod val="75000"/>
                  </a:schemeClr>
                </a:solidFill>
                <a:latin typeface="Times New Roman" panose="02020603050405020304" pitchFamily="18" charset="0"/>
                <a:cs typeface="Times New Roman" panose="02020603050405020304" pitchFamily="18" charset="0"/>
              </a:rPr>
              <a:t>Τμήμα Διαχείρισης Γεωχωρικών Δεδομένων και </a:t>
            </a:r>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Τεχνολογιών Πληροφορικής</a:t>
            </a:r>
          </a:p>
          <a:p>
            <a:pPr algn="just"/>
            <a:r>
              <a:rPr lang="el-GR" sz="2200" b="1" kern="1200" dirty="0">
                <a:solidFill>
                  <a:schemeClr val="accent2">
                    <a:lumMod val="75000"/>
                  </a:schemeClr>
                </a:solidFill>
                <a:latin typeface="Times New Roman" panose="02020603050405020304" pitchFamily="18" charset="0"/>
                <a:cs typeface="Times New Roman" panose="02020603050405020304" pitchFamily="18" charset="0"/>
              </a:rPr>
              <a:t>Τμήμα Διαχείρισης Ερευνητικών Έργων και </a:t>
            </a:r>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Αναπτυξιακών </a:t>
            </a:r>
            <a:r>
              <a:rPr lang="el-GR" sz="2200" b="1" kern="1200" dirty="0">
                <a:solidFill>
                  <a:schemeClr val="accent2">
                    <a:lumMod val="75000"/>
                  </a:schemeClr>
                </a:solidFill>
                <a:latin typeface="Times New Roman" panose="02020603050405020304" pitchFamily="18" charset="0"/>
                <a:cs typeface="Times New Roman" panose="02020603050405020304" pitchFamily="18" charset="0"/>
              </a:rPr>
              <a:t>Προγραμμάτων</a:t>
            </a:r>
            <a:endPar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endParaRPr>
          </a:p>
          <a:p>
            <a:pPr algn="just"/>
            <a:endParaRPr lang="el-GR" sz="2200" b="1" kern="1200"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082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fade">
                                      <p:cBhvr>
                                        <p:cTn id="18" dur="500"/>
                                        <p:tgtEl>
                                          <p:spTgt spid="8">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fade">
                                      <p:cBhvr>
                                        <p:cTn id="23" dur="500"/>
                                        <p:tgtEl>
                                          <p:spTgt spid="8">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8">
                                            <p:txEl>
                                              <p:pRg st="5" end="5"/>
                                            </p:txEl>
                                          </p:spTgt>
                                        </p:tgtEl>
                                        <p:attrNameLst>
                                          <p:attrName>style.visibility</p:attrName>
                                        </p:attrNameLst>
                                      </p:cBhvr>
                                      <p:to>
                                        <p:strVal val="visible"/>
                                      </p:to>
                                    </p:set>
                                    <p:animEffect transition="in" filter="fade">
                                      <p:cBhvr>
                                        <p:cTn id="28" dur="500"/>
                                        <p:tgtEl>
                                          <p:spTgt spid="8">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8">
                                            <p:txEl>
                                              <p:pRg st="6" end="6"/>
                                            </p:txEl>
                                          </p:spTgt>
                                        </p:tgtEl>
                                        <p:attrNameLst>
                                          <p:attrName>style.visibility</p:attrName>
                                        </p:attrNameLst>
                                      </p:cBhvr>
                                      <p:to>
                                        <p:strVal val="visible"/>
                                      </p:to>
                                    </p:set>
                                    <p:animEffect transition="in" filter="fade">
                                      <p:cBhvr>
                                        <p:cTn id="33" dur="500"/>
                                        <p:tgtEl>
                                          <p:spTgt spid="8">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8">
                                            <p:txEl>
                                              <p:pRg st="7" end="7"/>
                                            </p:txEl>
                                          </p:spTgt>
                                        </p:tgtEl>
                                        <p:attrNameLst>
                                          <p:attrName>style.visibility</p:attrName>
                                        </p:attrNameLst>
                                      </p:cBhvr>
                                      <p:to>
                                        <p:strVal val="visible"/>
                                      </p:to>
                                    </p:set>
                                    <p:animEffect transition="in" filter="fade">
                                      <p:cBhvr>
                                        <p:cTn id="38"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5" name="TextBox 4"/>
          <p:cNvSpPr txBox="1"/>
          <p:nvPr/>
        </p:nvSpPr>
        <p:spPr>
          <a:xfrm>
            <a:off x="1187624" y="476672"/>
            <a:ext cx="7335797" cy="523220"/>
          </a:xfrm>
          <a:prstGeom prst="rect">
            <a:avLst/>
          </a:prstGeom>
          <a:noFill/>
        </p:spPr>
        <p:txBody>
          <a:bodyPr wrap="square" rtlCol="0">
            <a:spAutoFit/>
          </a:bodyPr>
          <a:lstStyle/>
          <a:p>
            <a:pPr algn="ctr"/>
            <a:r>
              <a:rPr lang="en-US" sz="2800" b="1" dirty="0">
                <a:solidFill>
                  <a:schemeClr val="accent2">
                    <a:lumMod val="75000"/>
                  </a:schemeClr>
                </a:solidFill>
                <a:latin typeface="Times New Roman" panose="02020603050405020304" pitchFamily="18" charset="0"/>
                <a:cs typeface="Times New Roman" panose="02020603050405020304" pitchFamily="18" charset="0"/>
              </a:rPr>
              <a:t>N. </a:t>
            </a:r>
            <a:r>
              <a:rPr lang="el-GR" sz="2800" b="1" dirty="0" smtClean="0">
                <a:solidFill>
                  <a:schemeClr val="accent2">
                    <a:lumMod val="75000"/>
                  </a:schemeClr>
                </a:solidFill>
                <a:latin typeface="Times New Roman" panose="02020603050405020304" pitchFamily="18" charset="0"/>
                <a:cs typeface="Times New Roman" panose="02020603050405020304" pitchFamily="18" charset="0"/>
              </a:rPr>
              <a:t>4685/2020: ΜΔΠΠ-Μεταβατικές διατάξεις</a:t>
            </a:r>
            <a:endParaRPr lang="el-GR" sz="28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8" name="Rectangle 2"/>
          <p:cNvSpPr>
            <a:spLocks noGrp="1" noChangeArrowheads="1"/>
          </p:cNvSpPr>
          <p:nvPr>
            <p:ph idx="1"/>
          </p:nvPr>
        </p:nvSpPr>
        <p:spPr>
          <a:xfrm>
            <a:off x="457200" y="1268760"/>
            <a:ext cx="8229600" cy="4525963"/>
          </a:xfrm>
        </p:spPr>
        <p:txBody>
          <a:bodyPr/>
          <a:lstStyle/>
          <a:p>
            <a:pPr algn="just"/>
            <a:r>
              <a:rPr lang="el-GR" sz="2200" b="1" kern="1200" dirty="0" smtClean="0">
                <a:solidFill>
                  <a:srgbClr val="002060"/>
                </a:solidFill>
                <a:latin typeface="Times New Roman" panose="02020603050405020304" pitchFamily="18" charset="0"/>
                <a:cs typeface="Times New Roman" panose="02020603050405020304" pitchFamily="18" charset="0"/>
              </a:rPr>
              <a:t>Σύσταση 24 Μονάδων Διαχείρισης Προστατευόμενων Περιοχών.</a:t>
            </a: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Αντικατάσταση Διοικητικών Συμβουλίων με Επιτροπές Διαχείρισης με 5-11 μέλη.</a:t>
            </a:r>
            <a:endParaRPr lang="el-GR" sz="2200" b="1" kern="1200" dirty="0" smtClean="0">
              <a:solidFill>
                <a:srgbClr val="C00000"/>
              </a:solidFill>
              <a:latin typeface="Times New Roman" panose="02020603050405020304" pitchFamily="18" charset="0"/>
              <a:cs typeface="Times New Roman" panose="02020603050405020304" pitchFamily="18" charset="0"/>
            </a:endParaRPr>
          </a:p>
          <a:p>
            <a:pPr algn="just"/>
            <a:r>
              <a:rPr lang="el-GR" sz="2200" b="1" kern="1200" dirty="0" smtClean="0">
                <a:solidFill>
                  <a:srgbClr val="002060"/>
                </a:solidFill>
                <a:latin typeface="Times New Roman" panose="02020603050405020304" pitchFamily="18" charset="0"/>
                <a:cs typeface="Times New Roman" panose="02020603050405020304" pitchFamily="18" charset="0"/>
              </a:rPr>
              <a:t>Επόμενο βήμα: Διαπιστωτική πράξη ΥΠΕΝ έναρξης άσκησης αρμοδιοτήτων ΟΦΥΠΕΚΑ και έκδοση κανονισμού λειτουργίας.</a:t>
            </a:r>
            <a:endParaRPr lang="el-GR" sz="2200" b="1" kern="1200" dirty="0" smtClean="0">
              <a:solidFill>
                <a:srgbClr val="00B0F0"/>
              </a:solidFill>
              <a:latin typeface="Times New Roman" panose="02020603050405020304" pitchFamily="18" charset="0"/>
              <a:cs typeface="Times New Roman" panose="02020603050405020304" pitchFamily="18" charset="0"/>
            </a:endParaRP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Με την έκδοση της διαπιστωτικής πράξης οι ΦΔ μετάπίπτουν αυτόματα σε ΜΔΠΠ και το υφιστάμενο προσωπικό τους μεταφέρεται σε αυτούς. Το ΟΦΥΠΕΚΑ ορίζει προϊσταμένους στις ΜΔΠΠ 6μηνης θητείας με δυνατότητα ανανέωσης.</a:t>
            </a:r>
            <a:endParaRPr lang="el-GR" sz="2200" b="1" kern="1200" dirty="0">
              <a:solidFill>
                <a:schemeClr val="accent2">
                  <a:lumMod val="75000"/>
                </a:schemeClr>
              </a:solidFill>
              <a:latin typeface="Times New Roman" panose="02020603050405020304" pitchFamily="18" charset="0"/>
              <a:cs typeface="Times New Roman" panose="02020603050405020304" pitchFamily="18" charset="0"/>
            </a:endParaRPr>
          </a:p>
          <a:p>
            <a:pPr algn="just"/>
            <a:r>
              <a:rPr lang="el-GR" sz="2200" b="1" kern="1200" dirty="0" smtClean="0">
                <a:solidFill>
                  <a:schemeClr val="accent2">
                    <a:lumMod val="75000"/>
                  </a:schemeClr>
                </a:solidFill>
                <a:latin typeface="Times New Roman" panose="02020603050405020304" pitchFamily="18" charset="0"/>
                <a:cs typeface="Times New Roman" panose="02020603050405020304" pitchFamily="18" charset="0"/>
              </a:rPr>
              <a:t>Για όσα έργα τρέχουν οι ΦΔ ο ΟΦΥΠΕΚΑ καθίσταται καθολικός διάδοχος ως προς δικαιώματα-υποχρεώσεις.</a:t>
            </a:r>
            <a:endParaRPr lang="el-GR" sz="2200" b="1" kern="1200" dirty="0" smtClean="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280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fade">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fade">
                                      <p:cBhvr>
                                        <p:cTn id="27"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Πρόσληψη προσωπικού μέσω ΑΣΕΠ</a:t>
            </a:r>
          </a:p>
        </p:txBody>
      </p:sp>
      <p:sp>
        <p:nvSpPr>
          <p:cNvPr id="8" name="TextBox 7"/>
          <p:cNvSpPr txBox="1"/>
          <p:nvPr/>
        </p:nvSpPr>
        <p:spPr>
          <a:xfrm>
            <a:off x="558264" y="1052736"/>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Βασίζεται στα αναγραφόμενα στον Κανονισμό Λειτουργίας του προσωπικού και στο ΤΔ της Πράξης που υλοποιεί ο Φορέας.</a:t>
            </a:r>
          </a:p>
        </p:txBody>
      </p:sp>
      <p:sp>
        <p:nvSpPr>
          <p:cNvPr id="13" name="TextBox 12"/>
          <p:cNvSpPr txBox="1"/>
          <p:nvPr/>
        </p:nvSpPr>
        <p:spPr>
          <a:xfrm>
            <a:off x="568127" y="1889248"/>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Σχέδιο ανακοίνωσης συντάσσεται από τον ΦΔ και αποστέλλεται στο ΑΣΕΠ για έγκριση.</a:t>
            </a:r>
          </a:p>
        </p:txBody>
      </p:sp>
      <p:sp>
        <p:nvSpPr>
          <p:cNvPr id="14" name="TextBox 13"/>
          <p:cNvSpPr txBox="1"/>
          <p:nvPr/>
        </p:nvSpPr>
        <p:spPr>
          <a:xfrm>
            <a:off x="582985" y="3900827"/>
            <a:ext cx="831596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Προβλήματα:</a:t>
            </a:r>
          </a:p>
        </p:txBody>
      </p:sp>
      <p:sp>
        <p:nvSpPr>
          <p:cNvPr id="11" name="TextBox 10"/>
          <p:cNvSpPr txBox="1"/>
          <p:nvPr/>
        </p:nvSpPr>
        <p:spPr>
          <a:xfrm>
            <a:off x="539552" y="2725760"/>
            <a:ext cx="831596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Μετά την έγκριση ακολουθεί η προκήρυξη, η υποβολή υποψηφιοτήτων, η αξιολόγησή τους και η τελική επιλογή, μέσα από διαδικασίες που περιγράφουν σαφώς οι σχετικές οδηγίες του ΑΣΕΠ.</a:t>
            </a:r>
          </a:p>
        </p:txBody>
      </p:sp>
      <p:sp>
        <p:nvSpPr>
          <p:cNvPr id="12" name="TextBox 11"/>
          <p:cNvSpPr txBox="1"/>
          <p:nvPr/>
        </p:nvSpPr>
        <p:spPr>
          <a:xfrm>
            <a:off x="936560" y="4398785"/>
            <a:ext cx="7918952" cy="430887"/>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Η αντιμετώπιση του προσωπικού των ΦΔ ως εποχιακού.</a:t>
            </a:r>
          </a:p>
        </p:txBody>
      </p:sp>
      <p:sp>
        <p:nvSpPr>
          <p:cNvPr id="15" name="TextBox 14"/>
          <p:cNvSpPr txBox="1"/>
          <p:nvPr/>
        </p:nvSpPr>
        <p:spPr>
          <a:xfrm>
            <a:off x="928167" y="4896743"/>
            <a:ext cx="7927345"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Η έλλειψη ελαστικότητας και οι γραφειοκρατικές αγκυλώσεις από μέρους του ΑΣΕΠ.</a:t>
            </a:r>
          </a:p>
        </p:txBody>
      </p:sp>
      <p:sp>
        <p:nvSpPr>
          <p:cNvPr id="16" name="TextBox 15"/>
          <p:cNvSpPr txBox="1"/>
          <p:nvPr/>
        </p:nvSpPr>
        <p:spPr>
          <a:xfrm>
            <a:off x="611560" y="5733256"/>
            <a:ext cx="8243952" cy="769441"/>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Το περισσότερο από το υφιστάμενο προσωπικό των ΦΔ διορίσθηκε κατά τα έτη 2006-2008.</a:t>
            </a:r>
          </a:p>
        </p:txBody>
      </p:sp>
    </p:spTree>
    <p:extLst>
      <p:ext uri="{BB962C8B-B14F-4D97-AF65-F5344CB8AC3E}">
        <p14:creationId xmlns:p14="http://schemas.microsoft.com/office/powerpoint/2010/main" val="342064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1" grpId="0"/>
      <p:bldP spid="12" grpId="0"/>
      <p:bldP spid="15" grpId="0"/>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Αρμοδιότητες Φ.Δ.</a:t>
            </a:r>
          </a:p>
        </p:txBody>
      </p:sp>
      <p:sp>
        <p:nvSpPr>
          <p:cNvPr id="8" name="TextBox 7"/>
          <p:cNvSpPr txBox="1"/>
          <p:nvPr/>
        </p:nvSpPr>
        <p:spPr>
          <a:xfrm>
            <a:off x="126216" y="1340768"/>
            <a:ext cx="8892024"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Κατάρτιση και ευθύνη εφαρμογής των κανονισμών διοίκησης και λειτουργίας των ΠΠ καθώς και των Σχεδίων Διαχείρισης (ΣΔ).</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107504" y="4512838"/>
            <a:ext cx="8892024"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Παροχή γνωμοδοτήσεων.</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107504" y="5950441"/>
            <a:ext cx="8892024"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Υλοποίηση μελετών, ερευνών, έργων, συντήρησης </a:t>
            </a:r>
            <a:r>
              <a:rPr lang="el-GR" sz="2200" b="1">
                <a:solidFill>
                  <a:srgbClr val="C00000"/>
                </a:solidFill>
                <a:latin typeface="Times New Roman" panose="02020603050405020304" pitchFamily="18" charset="0"/>
                <a:cs typeface="Times New Roman" panose="02020603050405020304" pitchFamily="18" charset="0"/>
              </a:rPr>
              <a:t>και επισκευής </a:t>
            </a:r>
            <a:r>
              <a:rPr lang="el-GR" sz="2200" b="1" dirty="0">
                <a:solidFill>
                  <a:srgbClr val="C00000"/>
                </a:solidFill>
                <a:latin typeface="Times New Roman" panose="02020603050405020304" pitchFamily="18" charset="0"/>
                <a:cs typeface="Times New Roman" panose="02020603050405020304" pitchFamily="18" charset="0"/>
              </a:rPr>
              <a:t>υποδομών κ.λπ. που προβλέπονται στα ΣΔ.</a:t>
            </a:r>
          </a:p>
        </p:txBody>
      </p:sp>
      <p:sp>
        <p:nvSpPr>
          <p:cNvPr id="16" name="TextBox 15"/>
          <p:cNvSpPr txBox="1"/>
          <p:nvPr/>
        </p:nvSpPr>
        <p:spPr>
          <a:xfrm>
            <a:off x="107504" y="4893086"/>
            <a:ext cx="8892024"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Παροχή συνεργασίας και βοήθειας στις συναρμόδιες διοικητικές (π.χ. δασικές υπηρεσίες) και δικαστικές αρχές για την τήρηση της κείμενης περιβαλλοντικής νομοθεσίας.</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107504" y="2059570"/>
            <a:ext cx="8892024"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Παρακολούθηση και αξιολόγηση των κανονιστικών όρων και περιορισμών και των κανονισμών διοίκησης και λειτουργίας των ΠΠ καθώς και των Σχεδίων Διαχείρισης.</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259903" y="3116927"/>
            <a:ext cx="8751205" cy="1446550"/>
          </a:xfrm>
          <a:prstGeom prst="rect">
            <a:avLst/>
          </a:prstGeom>
          <a:noFill/>
        </p:spPr>
        <p:txBody>
          <a:bodyPr wrap="square" rtlCol="0">
            <a:spAutoFit/>
          </a:bodyPr>
          <a:lstStyle/>
          <a:p>
            <a:pPr algn="just"/>
            <a:r>
              <a:rPr lang="el-GR" sz="2200" b="1" dirty="0">
                <a:solidFill>
                  <a:schemeClr val="accent2">
                    <a:lumMod val="75000"/>
                  </a:schemeClr>
                </a:solidFill>
                <a:latin typeface="Times New Roman" panose="02020603050405020304" pitchFamily="18" charset="0"/>
                <a:cs typeface="Times New Roman" panose="02020603050405020304" pitchFamily="18" charset="0"/>
              </a:rPr>
              <a:t>Τρόπος: αναλαμβάνουν μόνοι τους ή σε συνεργασία με ειδικούς τη συλλογή, ταξινόμηση και οργάνωση περιβαλλοντικών στοιχείων και δεδομένων  (για την πανίδα, τη χλωρίδα κ.λπ.) για τις περιοχές ευθύνης τους.</a:t>
            </a:r>
            <a:endParaRPr lang="el-GR" sz="2200" b="1" i="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644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8" grpId="0"/>
      <p:bldP spid="13" grpId="0"/>
      <p:bldP spid="15" grpId="0"/>
      <p:bldP spid="16" grpId="0"/>
      <p:bldP spid="11"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Πηγές χρηματοδότησης των Φ.Δ.</a:t>
            </a:r>
          </a:p>
        </p:txBody>
      </p:sp>
      <p:sp>
        <p:nvSpPr>
          <p:cNvPr id="8" name="TextBox 7"/>
          <p:cNvSpPr txBox="1"/>
          <p:nvPr/>
        </p:nvSpPr>
        <p:spPr>
          <a:xfrm>
            <a:off x="702280" y="1340768"/>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Προβλέπονται από τον Ν. 2742/99 και τους Κανονισμούς Οικονομικής Διαχείρισης των ΦΔ:</a:t>
            </a:r>
          </a:p>
        </p:txBody>
      </p:sp>
      <p:sp>
        <p:nvSpPr>
          <p:cNvPr id="13" name="TextBox 12"/>
          <p:cNvSpPr txBox="1"/>
          <p:nvPr/>
        </p:nvSpPr>
        <p:spPr>
          <a:xfrm>
            <a:off x="936560" y="2204864"/>
            <a:ext cx="8207440"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Επιχορηγήσεις από τον Τακτικό Προϋπολογισμό, μέσω Υπουργείων, από το ΕΤΕΡΠΣ-Πράσινο Ταμείο, ΟΤΑ κλπ. </a:t>
            </a:r>
          </a:p>
        </p:txBody>
      </p:sp>
      <p:sp>
        <p:nvSpPr>
          <p:cNvPr id="11" name="TextBox 10"/>
          <p:cNvSpPr txBox="1"/>
          <p:nvPr/>
        </p:nvSpPr>
        <p:spPr>
          <a:xfrm>
            <a:off x="907985" y="2953979"/>
            <a:ext cx="8207440" cy="1107996"/>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Κοινοτικοί και Εθνικοί Πόροι για την εκπόνηση προγραμμάτων, μελετών και ερευνών, σχετικών με τους σκοπούς και τις δράσεις του ΦΔ.</a:t>
            </a:r>
          </a:p>
        </p:txBody>
      </p:sp>
      <p:sp>
        <p:nvSpPr>
          <p:cNvPr id="17" name="TextBox 16"/>
          <p:cNvSpPr txBox="1"/>
          <p:nvPr/>
        </p:nvSpPr>
        <p:spPr>
          <a:xfrm>
            <a:off x="899592" y="4041649"/>
            <a:ext cx="8207440"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Έσοδα από εκμετάλλευση περιουσιακών στοιχείων, επιχορηγήσεις, χορηγίες κ.λπ.</a:t>
            </a:r>
          </a:p>
        </p:txBody>
      </p:sp>
      <p:sp>
        <p:nvSpPr>
          <p:cNvPr id="18" name="TextBox 17"/>
          <p:cNvSpPr txBox="1"/>
          <p:nvPr/>
        </p:nvSpPr>
        <p:spPr>
          <a:xfrm>
            <a:off x="899592" y="4790764"/>
            <a:ext cx="8207440" cy="1107996"/>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Έσοδα από εκμετάλλευση την πώληση αγαθών, εκδιδόμενου υλικού, υλοποίηση ερευνών και μελετών, εισιτήρια,  ξεναγήσεις κ.λπ.</a:t>
            </a:r>
          </a:p>
        </p:txBody>
      </p:sp>
      <p:sp>
        <p:nvSpPr>
          <p:cNvPr id="19" name="TextBox 18"/>
          <p:cNvSpPr txBox="1"/>
          <p:nvPr/>
        </p:nvSpPr>
        <p:spPr>
          <a:xfrm>
            <a:off x="901064" y="5878433"/>
            <a:ext cx="8207440" cy="430887"/>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Επιχορηγήσεις από άλλες πηγές.</a:t>
            </a:r>
          </a:p>
        </p:txBody>
      </p:sp>
    </p:spTree>
    <p:extLst>
      <p:ext uri="{BB962C8B-B14F-4D97-AF65-F5344CB8AC3E}">
        <p14:creationId xmlns:p14="http://schemas.microsoft.com/office/powerpoint/2010/main" val="1124591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1" grpId="0"/>
      <p:bldP spid="17" grpId="0"/>
      <p:bldP spid="18" grpId="0"/>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Πηγές χρηματοδότησης των Φ.Δ.</a:t>
            </a:r>
          </a:p>
        </p:txBody>
      </p:sp>
      <p:sp>
        <p:nvSpPr>
          <p:cNvPr id="8" name="TextBox 7"/>
          <p:cNvSpPr txBox="1"/>
          <p:nvPr/>
        </p:nvSpPr>
        <p:spPr>
          <a:xfrm>
            <a:off x="702280" y="1274372"/>
            <a:ext cx="8315960"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Δυστυχώς, μέχρι σήμερα δεν έχει ικανοποιηθεί το πάγιο αίτημα των ΦΔ για την οικονομική κάλυψη των πάγιων και ανελαστικών δαπανών τους από τον Τακτικό Προϋπολογισμό (μισθοδοσίες, οφειλές προς ΔΕΚΟ. Καύσιμα κίνησης και θέρμανσης κ.λπ.</a:t>
            </a:r>
          </a:p>
        </p:txBody>
      </p:sp>
      <p:sp>
        <p:nvSpPr>
          <p:cNvPr id="17" name="TextBox 16"/>
          <p:cNvSpPr txBox="1"/>
          <p:nvPr/>
        </p:nvSpPr>
        <p:spPr>
          <a:xfrm>
            <a:off x="755576" y="2655687"/>
            <a:ext cx="8207440" cy="1846659"/>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Η μόνη μορφή τακτικής επιχορήγησης υπήρξε αρχικά μέσω του ΕΤΕΡΠΣ (Ειδικό Ταμείο Εφαρμογής Ρυθμιστικών και Πολεοδομικών Σχεδίων), και δόθηκε για λίγα έτη (ύψος 10.000-15000 €). Το ποσό παρεχόταν για την υλοποίηση ‘έργων και δράσεων του ΦΔ’.</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Τακτικός προϋπολογισμός</a:t>
            </a:r>
          </a:p>
        </p:txBody>
      </p:sp>
      <p:sp>
        <p:nvSpPr>
          <p:cNvPr id="12" name="TextBox 11"/>
          <p:cNvSpPr txBox="1"/>
          <p:nvPr/>
        </p:nvSpPr>
        <p:spPr>
          <a:xfrm>
            <a:off x="757048" y="4437112"/>
            <a:ext cx="8207440" cy="2462213"/>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Με την αντικατάσταση του ΕΤΕΡΠΣ από το Πράσινο Ταμείο (Ν. 3889/2010), δημοσιεύονταν Προσκλήσεις με Τελικούς Δικαιούχους τους ΦΔ, στο πλαίσιο των οποίων αυτοί υποβάλλουν λεπτομερές κοστολογημένο σχέδιο δράσεων προς χρηματοδότηση. Απαραίτητη προϋπόθεση ήταν οι δράσεις να μην χρηματοδοτούνται από άλλη πηγή. Το ετήσιο ποσό χρηματοδότησης δεν υπερέβαινε τις 40.000 € ανά Φορέα.</a:t>
            </a:r>
          </a:p>
        </p:txBody>
      </p:sp>
    </p:spTree>
    <p:extLst>
      <p:ext uri="{BB962C8B-B14F-4D97-AF65-F5344CB8AC3E}">
        <p14:creationId xmlns:p14="http://schemas.microsoft.com/office/powerpoint/2010/main" val="7352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p:bldP spid="1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Πηγές χρηματοδότησης των Φ.Δ.</a:t>
            </a:r>
          </a:p>
        </p:txBody>
      </p:sp>
      <p:sp>
        <p:nvSpPr>
          <p:cNvPr id="8" name="TextBox 7"/>
          <p:cNvSpPr txBox="1"/>
          <p:nvPr/>
        </p:nvSpPr>
        <p:spPr>
          <a:xfrm>
            <a:off x="702280" y="1274372"/>
            <a:ext cx="8315960" cy="1446550"/>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Γ’ ΚΠΣ – ΕΠΠΕΡ 2000-2006 (Επιχειρησιακό Πρόγραμμα Περιβάλλον)</a:t>
            </a:r>
            <a:r>
              <a:rPr lang="el-GR" sz="2200" b="1" dirty="0">
                <a:solidFill>
                  <a:srgbClr val="C00000"/>
                </a:solidFill>
                <a:latin typeface="Times New Roman" panose="02020603050405020304" pitchFamily="18" charset="0"/>
                <a:cs typeface="Times New Roman" panose="02020603050405020304" pitchFamily="18" charset="0"/>
              </a:rPr>
              <a:t>: Χρηματοδότησε τους ΦΔ κατά τη πρώτη φάση λειτουργίας τους (κυρίως από το 2007 και μετά και μέχρι και το 2009). </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Κοινοτικά Πλαίσια Στήριξης</a:t>
            </a:r>
          </a:p>
        </p:txBody>
      </p:sp>
      <p:sp>
        <p:nvSpPr>
          <p:cNvPr id="11" name="TextBox 10"/>
          <p:cNvSpPr txBox="1"/>
          <p:nvPr/>
        </p:nvSpPr>
        <p:spPr>
          <a:xfrm>
            <a:off x="683568" y="2585486"/>
            <a:ext cx="831596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Η χρηματοδότηση αφορούσε εγκεκριμένα ΤΔ που περιείχαν Υποέργα, η υλοποίηση των οποίων αποσκοπούσε στην ‘Οργάνωση και Λειτουργία των ΠΠ και των ΦΔ τους’.</a:t>
            </a:r>
          </a:p>
        </p:txBody>
      </p:sp>
      <p:sp>
        <p:nvSpPr>
          <p:cNvPr id="13" name="TextBox 12"/>
          <p:cNvSpPr txBox="1"/>
          <p:nvPr/>
        </p:nvSpPr>
        <p:spPr>
          <a:xfrm>
            <a:off x="683568" y="3558046"/>
            <a:ext cx="8315960"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Ουσιαστικά χρηματοδότησε τη στελέχωση των ΦΔ με προσωπικό και την δημιουργία των πρώτων υποδομών για την οργάνωση και λειτουργία τους (απόκτηση εξοπλισμού γραφείων και μηχανοργάνωσης, οχημάτων, επιστημονικού εξοπλισμού,  κ.ά.)</a:t>
            </a:r>
          </a:p>
        </p:txBody>
      </p:sp>
      <p:sp>
        <p:nvSpPr>
          <p:cNvPr id="14" name="TextBox 13"/>
          <p:cNvSpPr txBox="1"/>
          <p:nvPr/>
        </p:nvSpPr>
        <p:spPr>
          <a:xfrm>
            <a:off x="683568" y="4869160"/>
            <a:ext cx="8315960" cy="1785104"/>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Χρηματοδότησε επίσης την υλοποίηση οργανωμένων δράσεων που ικανοποιούσαν τους βασικούς σκοπούς λειτουργίας των ΦΔ: Επόπτευση-Φύλαξη, Επιστημονική Καταγραφή και Παρακολούθηση, Ενημέρωση Ευαισθητοποίηση (κυρίως χωρίς αυτεπιστασία).</a:t>
            </a:r>
          </a:p>
        </p:txBody>
      </p:sp>
    </p:spTree>
    <p:extLst>
      <p:ext uri="{BB962C8B-B14F-4D97-AF65-F5344CB8AC3E}">
        <p14:creationId xmlns:p14="http://schemas.microsoft.com/office/powerpoint/2010/main" val="12553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Πηγές χρηματοδότησης των Φ.Δ.</a:t>
            </a:r>
          </a:p>
        </p:txBody>
      </p:sp>
      <p:sp>
        <p:nvSpPr>
          <p:cNvPr id="8" name="TextBox 7"/>
          <p:cNvSpPr txBox="1"/>
          <p:nvPr/>
        </p:nvSpPr>
        <p:spPr>
          <a:xfrm>
            <a:off x="702280" y="1274372"/>
            <a:ext cx="8315960" cy="1107996"/>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ΕΣΠΑ– ΕΠΠΕΡΑΑ 2007-2013 (Επιχειρησιακό Πρόγραμμα Περιβάλλον και Αειφόρος Ανάπτυξη)</a:t>
            </a:r>
            <a:r>
              <a:rPr lang="el-GR" sz="2200" b="1" dirty="0">
                <a:solidFill>
                  <a:srgbClr val="C00000"/>
                </a:solidFill>
                <a:latin typeface="Times New Roman" panose="02020603050405020304" pitchFamily="18" charset="0"/>
                <a:cs typeface="Times New Roman" panose="02020603050405020304" pitchFamily="18" charset="0"/>
              </a:rPr>
              <a:t>: Χρηματοδοτεί τους περισσότερους ΦΔ μέχρι και το 2015. Οι υπόλοιποι από ΠΕΠ.</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Κοινοτικά Πλαίσια Στήριξης</a:t>
            </a:r>
          </a:p>
        </p:txBody>
      </p:sp>
      <p:sp>
        <p:nvSpPr>
          <p:cNvPr id="11" name="TextBox 10"/>
          <p:cNvSpPr txBox="1"/>
          <p:nvPr/>
        </p:nvSpPr>
        <p:spPr>
          <a:xfrm>
            <a:off x="683568" y="2305868"/>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Η ένταξη των Προτεινόμενων Πράξεων για χρηματοδότηση γίνεται μέσα από πολύ πιο πολύπλοκα ΤΔ και διαδικασίες:</a:t>
            </a:r>
          </a:p>
        </p:txBody>
      </p:sp>
      <p:sp>
        <p:nvSpPr>
          <p:cNvPr id="13" name="TextBox 12"/>
          <p:cNvSpPr txBox="1"/>
          <p:nvPr/>
        </p:nvSpPr>
        <p:spPr>
          <a:xfrm>
            <a:off x="1080576" y="2998809"/>
            <a:ext cx="7937664"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Υλοποίηση σημαντικού τμήματος με αυτεπιστασία (Υποέργο 1): Το ΤΔ συνοδεύεται από ανάλυση υλοποίησης με αυτεπιστασία:</a:t>
            </a:r>
          </a:p>
        </p:txBody>
      </p:sp>
      <p:sp>
        <p:nvSpPr>
          <p:cNvPr id="15" name="TextBox 14"/>
          <p:cNvSpPr txBox="1"/>
          <p:nvPr/>
        </p:nvSpPr>
        <p:spPr>
          <a:xfrm>
            <a:off x="1232976" y="3691750"/>
            <a:ext cx="7937664" cy="2123658"/>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Πολύ λεπτομερές κείμενο όπου ορίζονται οι άξονες δράσεων, περιγράφονται αναλυτικά οι επιμέρους δράσεις, η κατανομή των υφιστάμενων υποδομών και ανθρώπινων πόρων, οι διαδικασίες μέσα από τις οποίες θα αναζητηθεί η συνδρομή εξωτερικών συνεργατών, το χρονοδιάγραμμα υλοποίησης και η κοστολόγηση όλων των δράσεων κ.ά. Σύμφωνο Αποδοχής Όρων.</a:t>
            </a:r>
          </a:p>
        </p:txBody>
      </p:sp>
      <p:sp>
        <p:nvSpPr>
          <p:cNvPr id="16" name="TextBox 15"/>
          <p:cNvSpPr txBox="1"/>
          <p:nvPr/>
        </p:nvSpPr>
        <p:spPr>
          <a:xfrm>
            <a:off x="1070257" y="5738908"/>
            <a:ext cx="7937664" cy="430887"/>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Βεβαίωση διαχειριστικής Επάρκειας (Τύπου Β΄) – Περιορισμοί.</a:t>
            </a:r>
          </a:p>
        </p:txBody>
      </p:sp>
      <p:sp>
        <p:nvSpPr>
          <p:cNvPr id="17" name="TextBox 16"/>
          <p:cNvSpPr txBox="1"/>
          <p:nvPr/>
        </p:nvSpPr>
        <p:spPr>
          <a:xfrm>
            <a:off x="1072183" y="6093296"/>
            <a:ext cx="7937664"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Τήρηση προβλεπόμενων στην ΥΠΑΣΥΔ (</a:t>
            </a:r>
            <a:r>
              <a:rPr lang="el-GR" sz="2200" b="1" u="sng" dirty="0" err="1">
                <a:solidFill>
                  <a:srgbClr val="002060"/>
                </a:solidFill>
                <a:latin typeface="Times New Roman" panose="02020603050405020304" pitchFamily="18" charset="0"/>
                <a:cs typeface="Times New Roman" panose="02020603050405020304" pitchFamily="18" charset="0"/>
              </a:rPr>
              <a:t>ΥΠ</a:t>
            </a:r>
            <a:r>
              <a:rPr lang="el-GR" sz="2200" b="1" dirty="0" err="1">
                <a:solidFill>
                  <a:srgbClr val="002060"/>
                </a:solidFill>
                <a:latin typeface="Times New Roman" panose="02020603050405020304" pitchFamily="18" charset="0"/>
                <a:cs typeface="Times New Roman" panose="02020603050405020304" pitchFamily="18" charset="0"/>
              </a:rPr>
              <a:t>ουργική</a:t>
            </a:r>
            <a:r>
              <a:rPr lang="el-GR" sz="2200" b="1" dirty="0">
                <a:solidFill>
                  <a:srgbClr val="002060"/>
                </a:solidFill>
                <a:latin typeface="Times New Roman" panose="02020603050405020304" pitchFamily="18" charset="0"/>
                <a:cs typeface="Times New Roman" panose="02020603050405020304" pitchFamily="18" charset="0"/>
              </a:rPr>
              <a:t> </a:t>
            </a:r>
            <a:r>
              <a:rPr lang="el-GR" sz="2200" b="1" u="sng" dirty="0">
                <a:solidFill>
                  <a:srgbClr val="002060"/>
                </a:solidFill>
                <a:latin typeface="Times New Roman" panose="02020603050405020304" pitchFamily="18" charset="0"/>
                <a:cs typeface="Times New Roman" panose="02020603050405020304" pitchFamily="18" charset="0"/>
              </a:rPr>
              <a:t>Α</a:t>
            </a:r>
            <a:r>
              <a:rPr lang="el-GR" sz="2200" b="1" dirty="0">
                <a:solidFill>
                  <a:srgbClr val="002060"/>
                </a:solidFill>
                <a:latin typeface="Times New Roman" panose="02020603050405020304" pitchFamily="18" charset="0"/>
                <a:cs typeface="Times New Roman" panose="02020603050405020304" pitchFamily="18" charset="0"/>
              </a:rPr>
              <a:t>πόφαση </a:t>
            </a:r>
            <a:r>
              <a:rPr lang="el-GR" sz="2200" b="1" u="sng" dirty="0" err="1">
                <a:solidFill>
                  <a:srgbClr val="002060"/>
                </a:solidFill>
                <a:latin typeface="Times New Roman" panose="02020603050405020304" pitchFamily="18" charset="0"/>
                <a:cs typeface="Times New Roman" panose="02020603050405020304" pitchFamily="18" charset="0"/>
              </a:rPr>
              <a:t>ΣΥ</a:t>
            </a:r>
            <a:r>
              <a:rPr lang="el-GR" sz="2200" b="1" dirty="0" err="1">
                <a:solidFill>
                  <a:srgbClr val="002060"/>
                </a:solidFill>
                <a:latin typeface="Times New Roman" panose="02020603050405020304" pitchFamily="18" charset="0"/>
                <a:cs typeface="Times New Roman" panose="02020603050405020304" pitchFamily="18" charset="0"/>
              </a:rPr>
              <a:t>στήματος</a:t>
            </a:r>
            <a:r>
              <a:rPr lang="el-GR" sz="2200" b="1" dirty="0">
                <a:solidFill>
                  <a:srgbClr val="002060"/>
                </a:solidFill>
                <a:latin typeface="Times New Roman" panose="02020603050405020304" pitchFamily="18" charset="0"/>
                <a:cs typeface="Times New Roman" panose="02020603050405020304" pitchFamily="18" charset="0"/>
              </a:rPr>
              <a:t> </a:t>
            </a:r>
            <a:r>
              <a:rPr lang="el-GR" sz="2200" b="1" u="sng" dirty="0">
                <a:solidFill>
                  <a:srgbClr val="002060"/>
                </a:solidFill>
                <a:latin typeface="Times New Roman" panose="02020603050405020304" pitchFamily="18" charset="0"/>
                <a:cs typeface="Times New Roman" panose="02020603050405020304" pitchFamily="18" charset="0"/>
              </a:rPr>
              <a:t>Δ</a:t>
            </a:r>
            <a:r>
              <a:rPr lang="el-GR" sz="2200" b="1" dirty="0">
                <a:solidFill>
                  <a:srgbClr val="002060"/>
                </a:solidFill>
                <a:latin typeface="Times New Roman" panose="02020603050405020304" pitchFamily="18" charset="0"/>
                <a:cs typeface="Times New Roman" panose="02020603050405020304" pitchFamily="18" charset="0"/>
              </a:rPr>
              <a:t>ιαχείρισης.</a:t>
            </a:r>
          </a:p>
        </p:txBody>
      </p:sp>
    </p:spTree>
    <p:extLst>
      <p:ext uri="{BB962C8B-B14F-4D97-AF65-F5344CB8AC3E}">
        <p14:creationId xmlns:p14="http://schemas.microsoft.com/office/powerpoint/2010/main" val="132695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3" grpId="0"/>
      <p:bldP spid="15" grpId="0"/>
      <p:bldP spid="16" grpId="0"/>
      <p:bldP spid="1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Πηγές χρηματοδότησης των Φ.Δ.</a:t>
            </a:r>
          </a:p>
        </p:txBody>
      </p:sp>
      <p:sp>
        <p:nvSpPr>
          <p:cNvPr id="8" name="TextBox 7"/>
          <p:cNvSpPr txBox="1"/>
          <p:nvPr/>
        </p:nvSpPr>
        <p:spPr>
          <a:xfrm>
            <a:off x="702280" y="1274372"/>
            <a:ext cx="8315960"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ΕΣΠΑ– ΥΜΕΠΠΕΡΑΑ 2013-2020 (Επιχειρησιακό Πρόγραμμα Υποδομές Μεταφορών, Περιβάλλον και Αειφόρος Ανάπτυξη):</a:t>
            </a:r>
            <a:endParaRPr lang="el-GR" sz="2200" b="1" dirty="0">
              <a:solidFill>
                <a:srgbClr val="C0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Κοινοτικά Πλαίσια Στήριξης</a:t>
            </a:r>
          </a:p>
        </p:txBody>
      </p:sp>
      <p:sp>
        <p:nvSpPr>
          <p:cNvPr id="11" name="TextBox 10"/>
          <p:cNvSpPr txBox="1"/>
          <p:nvPr/>
        </p:nvSpPr>
        <p:spPr>
          <a:xfrm>
            <a:off x="683568" y="2305868"/>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Επιχορήγηση των Φορέων Διαχείρισης για δράσεις διαχείρισης προστατευόμενων περιοχών, ειδών και οικοτόπων.</a:t>
            </a:r>
          </a:p>
        </p:txBody>
      </p:sp>
      <p:sp>
        <p:nvSpPr>
          <p:cNvPr id="14" name="TextBox 13">
            <a:extLst>
              <a:ext uri="{FF2B5EF4-FFF2-40B4-BE49-F238E27FC236}">
                <a16:creationId xmlns:a16="http://schemas.microsoft.com/office/drawing/2014/main" id="{8BD67D08-1DBE-4A73-91F5-58B3B354F491}"/>
              </a:ext>
            </a:extLst>
          </p:cNvPr>
          <p:cNvSpPr txBox="1"/>
          <p:nvPr/>
        </p:nvSpPr>
        <p:spPr>
          <a:xfrm>
            <a:off x="683568" y="3272129"/>
            <a:ext cx="831596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Εγκρίσεις μέσα στο </a:t>
            </a:r>
            <a:r>
              <a:rPr lang="el-GR" sz="2200" b="1" dirty="0" smtClean="0">
                <a:solidFill>
                  <a:srgbClr val="C00000"/>
                </a:solidFill>
                <a:latin typeface="Times New Roman" panose="02020603050405020304" pitchFamily="18" charset="0"/>
                <a:cs typeface="Times New Roman" panose="02020603050405020304" pitchFamily="18" charset="0"/>
              </a:rPr>
              <a:t>2019-2020.</a:t>
            </a:r>
            <a:endParaRPr lang="el-GR" sz="2200" b="1" dirty="0">
              <a:solidFill>
                <a:srgbClr val="C00000"/>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42F47D8A-743E-4FC5-96DC-2F5FFB134828}"/>
              </a:ext>
            </a:extLst>
          </p:cNvPr>
          <p:cNvSpPr txBox="1"/>
          <p:nvPr/>
        </p:nvSpPr>
        <p:spPr>
          <a:xfrm>
            <a:off x="683568" y="3926412"/>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Ποσό χρηματοδότησης έως 1 εκατομμύριο </a:t>
            </a:r>
            <a:r>
              <a:rPr lang="el-GR" sz="2200" b="1" dirty="0" smtClean="0">
                <a:solidFill>
                  <a:srgbClr val="C00000"/>
                </a:solidFill>
                <a:latin typeface="Times New Roman" panose="02020603050405020304" pitchFamily="18" charset="0"/>
                <a:cs typeface="Times New Roman" panose="02020603050405020304" pitchFamily="18" charset="0"/>
              </a:rPr>
              <a:t>€ ανά ΦΔ. Η υλοποίηση βρίσκεται σε εξέλιξη.</a:t>
            </a:r>
            <a:endParaRPr lang="el-GR" sz="2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402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4" grpId="0"/>
      <p:bldP spid="1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524287" y="601524"/>
            <a:ext cx="809542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Διενέργεια διαγωνισμών για τη σύναψη συμβάσεων.</a:t>
            </a:r>
          </a:p>
        </p:txBody>
      </p:sp>
      <p:sp>
        <p:nvSpPr>
          <p:cNvPr id="8" name="TextBox 7"/>
          <p:cNvSpPr txBox="1"/>
          <p:nvPr/>
        </p:nvSpPr>
        <p:spPr>
          <a:xfrm>
            <a:off x="702280" y="1124744"/>
            <a:ext cx="8315960"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Σύμφωνα με τον σχετικό κανονισμό λειτουργίας, οι ΦΔ  οφείλουν να εφαρμόζουν πλήρως τις υφιστάμενες διατάξεις, αναφορικά με τη διενέργεια διαγωνισμών και τη σύναψη συμβάσεων (ΦΕΚ 1291/Β΄/11-8-2010). </a:t>
            </a:r>
          </a:p>
        </p:txBody>
      </p:sp>
      <p:sp>
        <p:nvSpPr>
          <p:cNvPr id="14" name="TextBox 13"/>
          <p:cNvSpPr txBox="1"/>
          <p:nvPr/>
        </p:nvSpPr>
        <p:spPr>
          <a:xfrm>
            <a:off x="720536" y="2590456"/>
            <a:ext cx="8315960"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Απευθείας ανάθεση, μέσω Πρόσκλησης Εκδήλωσης Ενδιαφέροντος και ανάρτηση για 1 εβδομάδα (μέχρι 20.000 € χωρίς ΦΠΑ).</a:t>
            </a:r>
            <a:endParaRPr lang="el-GR" sz="2200" b="1" dirty="0">
              <a:solidFill>
                <a:srgbClr val="C0000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677103" y="3379059"/>
            <a:ext cx="8315960"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Πρόχειρος, εθνικός Διαγωνισμός και ανάρτηση για 15  ημέρες (μέχρι 60.000 € χωρίς ΦΠΑ).</a:t>
            </a:r>
            <a:endParaRPr lang="el-GR" sz="2200" b="1" dirty="0">
              <a:solidFill>
                <a:srgbClr val="C00000"/>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683568" y="4167662"/>
            <a:ext cx="8315960" cy="1785104"/>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Τακτικός Εθνικός ή Διεθνής Διαγωνισμός για ποσά μεγαλύτερα των ανωτέρω με μεγάλη διάρκεια διενέργειας και αυστηρούς κανόνες δημοσιότητας και υλοποίησης των επιμέρους σταδίων του διαγωνισμού. Απαιτούν προέγκριση των Τευχών Δημοπράτησης και των σχεδίων συμβάσεων. </a:t>
            </a:r>
            <a:endParaRPr lang="el-GR" sz="2200" b="1" dirty="0">
              <a:solidFill>
                <a:srgbClr val="C0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683568" y="5971927"/>
            <a:ext cx="8315960"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Υλοποίηση μελετών και έργων με βάση τα προβλεπόμενα στον Ν.3316/2005.</a:t>
            </a:r>
            <a:endParaRPr lang="el-GR" sz="22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80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3" grpId="0"/>
      <p:bldP spid="15" grpId="0"/>
      <p:bldP spid="1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Υποστηρικτικές δομές του ΥΠΕΝ</a:t>
            </a:r>
          </a:p>
        </p:txBody>
      </p:sp>
      <p:sp>
        <p:nvSpPr>
          <p:cNvPr id="8" name="TextBox 7"/>
          <p:cNvSpPr txBox="1"/>
          <p:nvPr/>
        </p:nvSpPr>
        <p:spPr>
          <a:xfrm>
            <a:off x="683568" y="908720"/>
            <a:ext cx="8315960"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Ειδική Υπηρεσία Διαχείρισης (ΕΥΔ) ΕΠΠΕΡΑΑ. </a:t>
            </a:r>
            <a:r>
              <a:rPr lang="el-GR" sz="2200" b="1" dirty="0">
                <a:solidFill>
                  <a:srgbClr val="C00000"/>
                </a:solidFill>
                <a:latin typeface="Times New Roman" panose="02020603050405020304" pitchFamily="18" charset="0"/>
                <a:cs typeface="Times New Roman" panose="02020603050405020304" pitchFamily="18" charset="0"/>
              </a:rPr>
              <a:t>Ό,τι έχει να κάνει με την ένταξη Πράξεων, και την παρακολούθηση υλοποίησής τους.   </a:t>
            </a:r>
          </a:p>
        </p:txBody>
      </p:sp>
      <p:sp>
        <p:nvSpPr>
          <p:cNvPr id="14" name="TextBox 13"/>
          <p:cNvSpPr txBox="1"/>
          <p:nvPr/>
        </p:nvSpPr>
        <p:spPr>
          <a:xfrm>
            <a:off x="683568" y="1621249"/>
            <a:ext cx="8315960" cy="2800767"/>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Τμήμα Διαχείρισης Φυσικού Περιβάλλοντος – πλέον: Τμήμα Βιοποικιλότητας και Προστατευόμενων Περιοχών: </a:t>
            </a:r>
            <a:r>
              <a:rPr lang="el-GR" sz="2200" b="1" dirty="0">
                <a:solidFill>
                  <a:srgbClr val="C00000"/>
                </a:solidFill>
                <a:latin typeface="Times New Roman" panose="02020603050405020304" pitchFamily="18" charset="0"/>
                <a:cs typeface="Times New Roman" panose="02020603050405020304" pitchFamily="18" charset="0"/>
              </a:rPr>
              <a:t>Έχει μία μάλλον επιστημονική υποστήριξη. Γνωμοδοτεί επί του φυσικού αντικειμένου των ΤΔ, στο πλαίσιο της διαδικασίας ένταξης των Πράξεων, συνδράμει στην σύνταξη των ΚΥΑ και των ΠΔ των ΠΠ, συνέβαλε σε σημαντικό βαθμό στη σύνταξη των προδιαγραφών, με βάση τις οποίες καταρτίστηκαν οι διαγωνισμοί για την Επιστημονική Παρακολούθηση κ.λπ.</a:t>
            </a:r>
          </a:p>
        </p:txBody>
      </p:sp>
      <p:sp>
        <p:nvSpPr>
          <p:cNvPr id="20" name="TextBox 19"/>
          <p:cNvSpPr txBox="1"/>
          <p:nvPr/>
        </p:nvSpPr>
        <p:spPr>
          <a:xfrm>
            <a:off x="683568" y="4365104"/>
            <a:ext cx="8315960" cy="2462213"/>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Ειδική Υπηρεσία Συντονισμού Περιβαλλοντικών Δράσεων (ΕΥΣΠΕΔ) -  πλέον: Επιτελική δομή ΕΣΠΑ: </a:t>
            </a:r>
            <a:r>
              <a:rPr lang="el-GR" sz="2200" b="1" dirty="0">
                <a:solidFill>
                  <a:srgbClr val="C00000"/>
                </a:solidFill>
                <a:latin typeface="Times New Roman" panose="02020603050405020304" pitchFamily="18" charset="0"/>
                <a:cs typeface="Times New Roman" panose="02020603050405020304" pitchFamily="18" charset="0"/>
              </a:rPr>
              <a:t>Λειτουργεί σαν υποστηρικτική δομή ομπρέλα, έχοντας πολλές φορές διευκολύνει διαδικασίες και δώσει λύσεις. Συνδράμει ενεργά στην κατάρτιση μελλοντικών πολιτικών και των προτεραιοτήτων του ΥΠΕΚΑ για το περιβάλλον, όπως στο πλαίσιο του </a:t>
            </a:r>
            <a:r>
              <a:rPr lang="en-US" sz="2200" b="1" dirty="0">
                <a:solidFill>
                  <a:srgbClr val="C00000"/>
                </a:solidFill>
                <a:latin typeface="Times New Roman" panose="02020603050405020304" pitchFamily="18" charset="0"/>
                <a:cs typeface="Times New Roman" panose="02020603050405020304" pitchFamily="18" charset="0"/>
              </a:rPr>
              <a:t>HORIZON</a:t>
            </a:r>
            <a:r>
              <a:rPr lang="el-GR" sz="2200" b="1" dirty="0">
                <a:solidFill>
                  <a:srgbClr val="C00000"/>
                </a:solidFill>
                <a:latin typeface="Times New Roman" panose="02020603050405020304" pitchFamily="18" charset="0"/>
                <a:cs typeface="Times New Roman" panose="02020603050405020304" pitchFamily="18" charset="0"/>
              </a:rPr>
              <a:t> 2020. Συντόνισε το διάλογο για το Εθνικό Σύστημα  Προστατευόμενων Περιοχών.</a:t>
            </a:r>
          </a:p>
        </p:txBody>
      </p:sp>
    </p:spTree>
    <p:extLst>
      <p:ext uri="{BB962C8B-B14F-4D97-AF65-F5344CB8AC3E}">
        <p14:creationId xmlns:p14="http://schemas.microsoft.com/office/powerpoint/2010/main" val="190368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2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8" name="TextBox 7"/>
          <p:cNvSpPr txBox="1"/>
          <p:nvPr/>
        </p:nvSpPr>
        <p:spPr>
          <a:xfrm>
            <a:off x="702280" y="1124744"/>
            <a:ext cx="8315960" cy="1446550"/>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Τμήμα Εποπτείας Νομικών Προσώπων</a:t>
            </a:r>
            <a:r>
              <a:rPr lang="el-GR" sz="2200" b="1" dirty="0">
                <a:solidFill>
                  <a:srgbClr val="C00000"/>
                </a:solidFill>
                <a:latin typeface="Times New Roman" panose="02020603050405020304" pitchFamily="18" charset="0"/>
                <a:cs typeface="Times New Roman" panose="02020603050405020304" pitchFamily="18" charset="0"/>
              </a:rPr>
              <a:t>. Συνδράμει στην τροποποίηση της σύνθεσης των ΔΣ, στην αλλαγή των κανονισμών λειτουργίας, στην ανταλλαγή αλληλογραφίας νομικού περιεχομένου, π.χ. ερωτημάτων Βουλευτών κ.λπ. </a:t>
            </a:r>
          </a:p>
        </p:txBody>
      </p:sp>
      <p:sp>
        <p:nvSpPr>
          <p:cNvPr id="19" name="TextBox 18"/>
          <p:cNvSpPr txBox="1"/>
          <p:nvPr/>
        </p:nvSpPr>
        <p:spPr>
          <a:xfrm>
            <a:off x="683568" y="4167728"/>
            <a:ext cx="8315960" cy="769441"/>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Επιτροπή ‘Φύση 2000’.</a:t>
            </a:r>
            <a:r>
              <a:rPr lang="el-GR" sz="2200" b="1" dirty="0">
                <a:solidFill>
                  <a:srgbClr val="C00000"/>
                </a:solidFill>
                <a:latin typeface="Times New Roman" panose="02020603050405020304" pitchFamily="18" charset="0"/>
                <a:cs typeface="Times New Roman" panose="02020603050405020304" pitchFamily="18" charset="0"/>
              </a:rPr>
              <a:t> Επιστημονικό Γνωμοδοτικό Όργανο του ΥΠΕΚΑ.</a:t>
            </a:r>
          </a:p>
        </p:txBody>
      </p:sp>
      <p:sp>
        <p:nvSpPr>
          <p:cNvPr id="20" name="TextBox 19"/>
          <p:cNvSpPr txBox="1"/>
          <p:nvPr/>
        </p:nvSpPr>
        <p:spPr>
          <a:xfrm>
            <a:off x="683568" y="5181389"/>
            <a:ext cx="831596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Οι αρμοδιότητες των ΦΔ σε πολιτικό επίπεδο έχουν μοιρασθεί μεταξύ της Γ.Γ. ΥΠΕΚΑ και του Γ.Γ. Χωρικού Σχεδιασμού και Αστικού Περιβάλλοντος.</a:t>
            </a:r>
          </a:p>
        </p:txBody>
      </p:sp>
      <p:sp>
        <p:nvSpPr>
          <p:cNvPr id="11" name="TextBox 10"/>
          <p:cNvSpPr txBox="1"/>
          <p:nvPr/>
        </p:nvSpPr>
        <p:spPr>
          <a:xfrm>
            <a:off x="720536" y="2815513"/>
            <a:ext cx="8315960" cy="1107996"/>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Δ/</a:t>
            </a:r>
            <a:r>
              <a:rPr lang="el-GR" sz="2200" b="1" dirty="0" err="1">
                <a:solidFill>
                  <a:srgbClr val="002060"/>
                </a:solidFill>
                <a:latin typeface="Times New Roman" panose="02020603050405020304" pitchFamily="18" charset="0"/>
                <a:cs typeface="Times New Roman" panose="02020603050405020304" pitchFamily="18" charset="0"/>
              </a:rPr>
              <a:t>νση</a:t>
            </a:r>
            <a:r>
              <a:rPr lang="el-GR" sz="2200" b="1" dirty="0">
                <a:solidFill>
                  <a:srgbClr val="002060"/>
                </a:solidFill>
                <a:latin typeface="Times New Roman" panose="02020603050405020304" pitchFamily="18" charset="0"/>
                <a:cs typeface="Times New Roman" panose="02020603050405020304" pitchFamily="18" charset="0"/>
              </a:rPr>
              <a:t> Οικονομικού - Υπόλογοι. </a:t>
            </a:r>
            <a:r>
              <a:rPr lang="el-GR" sz="2200" b="1" dirty="0">
                <a:solidFill>
                  <a:srgbClr val="C00000"/>
                </a:solidFill>
                <a:latin typeface="Times New Roman" panose="02020603050405020304" pitchFamily="18" charset="0"/>
                <a:cs typeface="Times New Roman" panose="02020603050405020304" pitchFamily="18" charset="0"/>
              </a:rPr>
              <a:t>Αποστολή πληθώρας στοιχείων που αφορούν στην υλοποίηση του οικονομικού αντικειμένου της Πράξης. Αποδέσμευση χρηματοδοτήσεων.</a:t>
            </a:r>
          </a:p>
        </p:txBody>
      </p:sp>
      <p:sp>
        <p:nvSpPr>
          <p:cNvPr id="12" name="TextBox 11"/>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Υποστηρικτικές δομές του ΥΠΕΝ</a:t>
            </a:r>
          </a:p>
        </p:txBody>
      </p:sp>
    </p:spTree>
    <p:extLst>
      <p:ext uri="{BB962C8B-B14F-4D97-AF65-F5344CB8AC3E}">
        <p14:creationId xmlns:p14="http://schemas.microsoft.com/office/powerpoint/2010/main" val="55951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p:bldP spid="20" grpId="0"/>
      <p:bldP spid="11"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8" name="TextBox 7"/>
          <p:cNvSpPr txBox="1"/>
          <p:nvPr/>
        </p:nvSpPr>
        <p:spPr>
          <a:xfrm>
            <a:off x="702280" y="1124744"/>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Ιδρύεται με την ΚΥΑ 33318/1998, όπως τροποποιήθηκε με τους Ν. 2742/1999, 3044/2003, 3937/2011 &amp; </a:t>
            </a:r>
            <a:r>
              <a:rPr lang="el-GR" sz="2200" b="1">
                <a:solidFill>
                  <a:srgbClr val="C00000"/>
                </a:solidFill>
                <a:latin typeface="Times New Roman" panose="02020603050405020304" pitchFamily="18" charset="0"/>
                <a:cs typeface="Times New Roman" panose="02020603050405020304" pitchFamily="18" charset="0"/>
              </a:rPr>
              <a:t>την ΚΥΑ 37338/2010</a:t>
            </a:r>
            <a:r>
              <a:rPr lang="el-GR" sz="2200" b="1" dirty="0">
                <a:solidFill>
                  <a:srgbClr val="C00000"/>
                </a:solidFill>
                <a:latin typeface="Times New Roman" panose="02020603050405020304" pitchFamily="18" charset="0"/>
                <a:cs typeface="Times New Roman" panose="02020603050405020304" pitchFamily="18" charset="0"/>
              </a:rPr>
              <a:t>.</a:t>
            </a:r>
          </a:p>
        </p:txBody>
      </p:sp>
      <p:sp>
        <p:nvSpPr>
          <p:cNvPr id="19" name="TextBox 18"/>
          <p:cNvSpPr txBox="1"/>
          <p:nvPr/>
        </p:nvSpPr>
        <p:spPr>
          <a:xfrm>
            <a:off x="683568" y="4891807"/>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Συγκροτήθηκε για πρώτη φορά το 2002,  ενώ η τωρινή σύσταση καθορίσθηκε </a:t>
            </a:r>
            <a:r>
              <a:rPr lang="el-GR" sz="2200" b="1" dirty="0" smtClean="0">
                <a:solidFill>
                  <a:srgbClr val="C00000"/>
                </a:solidFill>
                <a:latin typeface="Times New Roman" panose="02020603050405020304" pitchFamily="18" charset="0"/>
                <a:cs typeface="Times New Roman" panose="02020603050405020304" pitchFamily="18" charset="0"/>
              </a:rPr>
              <a:t>τον 5.2020. Πρόεδρος: Π. Δημόπουλος.</a:t>
            </a:r>
            <a:endParaRPr lang="el-GR" sz="2200" b="1" dirty="0">
              <a:solidFill>
                <a:srgbClr val="C0000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Επιτροπή ‘Φύση 2000’</a:t>
            </a:r>
          </a:p>
        </p:txBody>
      </p:sp>
      <p:sp>
        <p:nvSpPr>
          <p:cNvPr id="9" name="TextBox 8"/>
          <p:cNvSpPr txBox="1"/>
          <p:nvPr/>
        </p:nvSpPr>
        <p:spPr>
          <a:xfrm>
            <a:off x="720536" y="1939479"/>
            <a:ext cx="8315960" cy="2800767"/>
          </a:xfrm>
          <a:prstGeom prst="rect">
            <a:avLst/>
          </a:prstGeom>
          <a:noFill/>
        </p:spPr>
        <p:txBody>
          <a:bodyPr wrap="square" rtlCol="0">
            <a:spAutoFit/>
          </a:bodyPr>
          <a:lstStyle>
            <a:defPPr>
              <a:defRPr lang="el-GR"/>
            </a:defPPr>
            <a:lvl1pPr algn="just">
              <a:defRPr sz="2200" b="1">
                <a:solidFill>
                  <a:srgbClr val="002060"/>
                </a:solidFill>
                <a:latin typeface="Times New Roman" panose="02020603050405020304" pitchFamily="18" charset="0"/>
                <a:cs typeface="Times New Roman" panose="02020603050405020304" pitchFamily="18" charset="0"/>
              </a:defRPr>
            </a:lvl1pPr>
          </a:lstStyle>
          <a:p>
            <a:r>
              <a:rPr lang="el-GR" dirty="0">
                <a:solidFill>
                  <a:srgbClr val="C00000"/>
                </a:solidFill>
              </a:rPr>
              <a:t>Αποτελείται από τακτικά και αναπληρωματικά μέλη που εκπροσωπούν την επιστημονική κοινότητα (Οικολογία, Βοτανική, Ζωολογία, Θαλάσσια Βιολογία, Δασοπονία, Εδαφολογία) τη Διοίκηση και τις περιβαλλοντικές μη κυβερνητικές οργανώσεις (ΜΚΟ). Στη σημερινή της σύνθεση (2014), συμμετέχουν επτά ειδικοί επιστήμονες, εμπειρογνώμονες σε επιμέρους γνωστικά πεδία, εκπρόσωποι έξι Υπουργείων, καθώς και δύο εκπρόσωποι περιβαλλοντικών ΜΚΟ.</a:t>
            </a:r>
          </a:p>
        </p:txBody>
      </p:sp>
    </p:spTree>
    <p:extLst>
      <p:ext uri="{BB962C8B-B14F-4D97-AF65-F5344CB8AC3E}">
        <p14:creationId xmlns:p14="http://schemas.microsoft.com/office/powerpoint/2010/main" val="5066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p:bldP spid="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8" name="TextBox 7"/>
          <p:cNvSpPr txBox="1"/>
          <p:nvPr/>
        </p:nvSpPr>
        <p:spPr>
          <a:xfrm>
            <a:off x="702280" y="1124744"/>
            <a:ext cx="8315960" cy="430887"/>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Αρμοδιότητες (ενδεικτικά):</a:t>
            </a:r>
          </a:p>
        </p:txBody>
      </p:sp>
      <p:sp>
        <p:nvSpPr>
          <p:cNvPr id="12" name="TextBox 11"/>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Επιτροπή ‘Φύση 2000’</a:t>
            </a:r>
          </a:p>
        </p:txBody>
      </p:sp>
      <p:sp>
        <p:nvSpPr>
          <p:cNvPr id="9" name="TextBox 8"/>
          <p:cNvSpPr txBox="1"/>
          <p:nvPr/>
        </p:nvSpPr>
        <p:spPr>
          <a:xfrm>
            <a:off x="1008568" y="1538092"/>
            <a:ext cx="7990960" cy="769441"/>
          </a:xfrm>
          <a:prstGeom prst="rect">
            <a:avLst/>
          </a:prstGeom>
          <a:noFill/>
        </p:spPr>
        <p:txBody>
          <a:bodyPr wrap="square" rtlCol="0">
            <a:spAutoFit/>
          </a:bodyPr>
          <a:lstStyle>
            <a:defPPr>
              <a:defRPr lang="el-GR"/>
            </a:defPPr>
            <a:lvl1pPr algn="just">
              <a:defRPr sz="2200" b="1">
                <a:solidFill>
                  <a:srgbClr val="002060"/>
                </a:solidFill>
                <a:latin typeface="Times New Roman" panose="02020603050405020304" pitchFamily="18" charset="0"/>
                <a:cs typeface="Times New Roman" panose="02020603050405020304" pitchFamily="18" charset="0"/>
              </a:defRPr>
            </a:lvl1pPr>
          </a:lstStyle>
          <a:p>
            <a:r>
              <a:rPr lang="el-GR" dirty="0">
                <a:solidFill>
                  <a:srgbClr val="C00000"/>
                </a:solidFill>
              </a:rPr>
              <a:t>Ελέγχει την τήρηση και την εφαρμογή των διατάξεων της Οδ. 92/43/ΕΟΚ, για τις περιοχές του δικτύου </a:t>
            </a:r>
            <a:r>
              <a:rPr lang="en-US" dirty="0">
                <a:solidFill>
                  <a:srgbClr val="C00000"/>
                </a:solidFill>
              </a:rPr>
              <a:t>NATURA 2000.</a:t>
            </a:r>
            <a:endParaRPr lang="el-GR" dirty="0">
              <a:solidFill>
                <a:srgbClr val="C00000"/>
              </a:solidFill>
            </a:endParaRPr>
          </a:p>
        </p:txBody>
      </p:sp>
      <p:sp>
        <p:nvSpPr>
          <p:cNvPr id="10" name="TextBox 9"/>
          <p:cNvSpPr txBox="1"/>
          <p:nvPr/>
        </p:nvSpPr>
        <p:spPr>
          <a:xfrm>
            <a:off x="1016961" y="2289994"/>
            <a:ext cx="7990960" cy="1446550"/>
          </a:xfrm>
          <a:prstGeom prst="rect">
            <a:avLst/>
          </a:prstGeom>
          <a:noFill/>
        </p:spPr>
        <p:txBody>
          <a:bodyPr wrap="square" rtlCol="0">
            <a:spAutoFit/>
          </a:bodyPr>
          <a:lstStyle>
            <a:defPPr>
              <a:defRPr lang="el-GR"/>
            </a:defPPr>
            <a:lvl1pPr algn="just">
              <a:defRPr sz="2200" b="1">
                <a:solidFill>
                  <a:srgbClr val="002060"/>
                </a:solidFill>
                <a:latin typeface="Times New Roman" panose="02020603050405020304" pitchFamily="18" charset="0"/>
                <a:cs typeface="Times New Roman" panose="02020603050405020304" pitchFamily="18" charset="0"/>
              </a:defRPr>
            </a:lvl1pPr>
          </a:lstStyle>
          <a:p>
            <a:r>
              <a:rPr lang="el-GR" dirty="0">
                <a:solidFill>
                  <a:srgbClr val="C00000"/>
                </a:solidFill>
              </a:rPr>
              <a:t>Ενεργεί ως Εθνική Επιτροπή Προστατευόμενων Περιοχών με σκοπό το συντονισμό, την παρακολούθηση και αξιολόγηση του προγραμματισμού, της οργάνωσης και λειτουργίας του Εθνικού Συστήματος Διαχείρισης ΠΠ.</a:t>
            </a:r>
          </a:p>
        </p:txBody>
      </p:sp>
      <p:sp>
        <p:nvSpPr>
          <p:cNvPr id="11" name="TextBox 10"/>
          <p:cNvSpPr txBox="1"/>
          <p:nvPr/>
        </p:nvSpPr>
        <p:spPr>
          <a:xfrm>
            <a:off x="1449009" y="3719005"/>
            <a:ext cx="7515479" cy="769441"/>
          </a:xfrm>
          <a:prstGeom prst="rect">
            <a:avLst/>
          </a:prstGeom>
          <a:noFill/>
        </p:spPr>
        <p:txBody>
          <a:bodyPr wrap="square" rtlCol="0">
            <a:spAutoFit/>
          </a:bodyPr>
          <a:lstStyle>
            <a:defPPr>
              <a:defRPr lang="el-GR"/>
            </a:defPPr>
            <a:lvl1pPr algn="just">
              <a:defRPr sz="2200" b="1">
                <a:solidFill>
                  <a:srgbClr val="002060"/>
                </a:solidFill>
                <a:latin typeface="Times New Roman" panose="02020603050405020304" pitchFamily="18" charset="0"/>
                <a:cs typeface="Times New Roman" panose="02020603050405020304" pitchFamily="18" charset="0"/>
              </a:defRPr>
            </a:lvl1pPr>
          </a:lstStyle>
          <a:p>
            <a:r>
              <a:rPr lang="el-GR" dirty="0"/>
              <a:t>Για το σκοπό αυτό, καταγράφει, συντονίζει, ελέγχει και αξιολογεί το έργο των ΦΔ.</a:t>
            </a:r>
          </a:p>
        </p:txBody>
      </p:sp>
      <p:sp>
        <p:nvSpPr>
          <p:cNvPr id="13" name="TextBox 12"/>
          <p:cNvSpPr txBox="1"/>
          <p:nvPr/>
        </p:nvSpPr>
        <p:spPr>
          <a:xfrm>
            <a:off x="1440625" y="4470907"/>
            <a:ext cx="7515479" cy="1107996"/>
          </a:xfrm>
          <a:prstGeom prst="rect">
            <a:avLst/>
          </a:prstGeom>
          <a:noFill/>
        </p:spPr>
        <p:txBody>
          <a:bodyPr wrap="square" rtlCol="0">
            <a:spAutoFit/>
          </a:bodyPr>
          <a:lstStyle>
            <a:defPPr>
              <a:defRPr lang="el-GR"/>
            </a:defPPr>
            <a:lvl1pPr algn="just">
              <a:defRPr sz="2200" b="1">
                <a:solidFill>
                  <a:srgbClr val="002060"/>
                </a:solidFill>
                <a:latin typeface="Times New Roman" panose="02020603050405020304" pitchFamily="18" charset="0"/>
                <a:cs typeface="Times New Roman" panose="02020603050405020304" pitchFamily="18" charset="0"/>
              </a:defRPr>
            </a:lvl1pPr>
          </a:lstStyle>
          <a:p>
            <a:r>
              <a:rPr lang="el-GR" dirty="0"/>
              <a:t>Εισηγείται στα αρμόδια Υπουργεία τα μέτρα και τις δράσεις που πρέπει να ληφθούν για την προστασία και αειφορική διαχείριση των ΠΠ.</a:t>
            </a:r>
          </a:p>
        </p:txBody>
      </p:sp>
      <p:sp>
        <p:nvSpPr>
          <p:cNvPr id="14" name="TextBox 13"/>
          <p:cNvSpPr txBox="1"/>
          <p:nvPr/>
        </p:nvSpPr>
        <p:spPr>
          <a:xfrm>
            <a:off x="1438697" y="5561364"/>
            <a:ext cx="7515479" cy="769441"/>
          </a:xfrm>
          <a:prstGeom prst="rect">
            <a:avLst/>
          </a:prstGeom>
          <a:noFill/>
        </p:spPr>
        <p:txBody>
          <a:bodyPr wrap="square" rtlCol="0">
            <a:spAutoFit/>
          </a:bodyPr>
          <a:lstStyle>
            <a:defPPr>
              <a:defRPr lang="el-GR"/>
            </a:defPPr>
            <a:lvl1pPr algn="just">
              <a:defRPr sz="2200" b="1">
                <a:solidFill>
                  <a:srgbClr val="002060"/>
                </a:solidFill>
                <a:latin typeface="Times New Roman" panose="02020603050405020304" pitchFamily="18" charset="0"/>
                <a:cs typeface="Times New Roman" panose="02020603050405020304" pitchFamily="18" charset="0"/>
              </a:defRPr>
            </a:lvl1pPr>
          </a:lstStyle>
          <a:p>
            <a:r>
              <a:rPr lang="el-GR" dirty="0"/>
              <a:t>Εισηγείται την κατανομή των πόρων στους ΦΔ για την επίτευξη των στόχων τους.</a:t>
            </a:r>
          </a:p>
        </p:txBody>
      </p:sp>
    </p:spTree>
    <p:extLst>
      <p:ext uri="{BB962C8B-B14F-4D97-AF65-F5344CB8AC3E}">
        <p14:creationId xmlns:p14="http://schemas.microsoft.com/office/powerpoint/2010/main" val="3948447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Αρμοδιότητες Φ.Δ.</a:t>
            </a:r>
          </a:p>
        </p:txBody>
      </p:sp>
      <p:sp>
        <p:nvSpPr>
          <p:cNvPr id="8" name="TextBox 7"/>
          <p:cNvSpPr txBox="1"/>
          <p:nvPr/>
        </p:nvSpPr>
        <p:spPr>
          <a:xfrm>
            <a:off x="198224" y="1340768"/>
            <a:ext cx="8820016"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Εκπόνηση εθνικών ή ευρωπαϊκών ερευνητικών προγραμμάτων </a:t>
            </a:r>
            <a:r>
              <a:rPr lang="en-US" sz="2200" b="1" dirty="0">
                <a:solidFill>
                  <a:srgbClr val="C00000"/>
                </a:solidFill>
                <a:latin typeface="Times New Roman" panose="02020603050405020304" pitchFamily="18" charset="0"/>
                <a:cs typeface="Times New Roman" panose="02020603050405020304" pitchFamily="18" charset="0"/>
              </a:rPr>
              <a:t>(LIFE, INTERREG</a:t>
            </a:r>
            <a:r>
              <a:rPr lang="el-GR" sz="2200" b="1" dirty="0">
                <a:solidFill>
                  <a:srgbClr val="C00000"/>
                </a:solidFill>
                <a:latin typeface="Times New Roman" panose="02020603050405020304" pitchFamily="18" charset="0"/>
                <a:cs typeface="Times New Roman" panose="02020603050405020304" pitchFamily="18" charset="0"/>
              </a:rPr>
              <a:t> κ.λπ.</a:t>
            </a:r>
            <a:r>
              <a:rPr lang="en-US" sz="2200" b="1" dirty="0">
                <a:solidFill>
                  <a:srgbClr val="C00000"/>
                </a:solidFill>
                <a:latin typeface="Times New Roman" panose="02020603050405020304" pitchFamily="18" charset="0"/>
                <a:cs typeface="Times New Roman" panose="02020603050405020304" pitchFamily="18" charset="0"/>
              </a:rPr>
              <a:t>)</a:t>
            </a:r>
            <a:r>
              <a:rPr lang="el-GR" sz="2200" b="1" dirty="0">
                <a:solidFill>
                  <a:srgbClr val="C00000"/>
                </a:solidFill>
                <a:latin typeface="Times New Roman" panose="02020603050405020304" pitchFamily="18" charset="0"/>
                <a:cs typeface="Times New Roman" panose="02020603050405020304" pitchFamily="18" charset="0"/>
              </a:rPr>
              <a:t>, για την προαγωγή, προστασία και διαχείριση των ΠΠ.</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179511" y="2727116"/>
            <a:ext cx="8839863" cy="1446550"/>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Υλοποίηση οργανωμένων δράσεων περιβαλλοντικής ενημέρωσης, εκπαίδευσης/κατάρτισης του κοινού (Λειτουργία Κέντρων Πληροφόρησης, υλοποίηση συνεδρίων, ημερίδων, σεμιναρίων, εκδοτική δραστηριότητα σε έντυπη ή ηλεκτρονική μορφή κ.λπ.).</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5" name="TextBox 14"/>
          <p:cNvSpPr txBox="1"/>
          <p:nvPr/>
        </p:nvSpPr>
        <p:spPr>
          <a:xfrm>
            <a:off x="179511" y="5838366"/>
            <a:ext cx="8839863"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Διαχείριση δημόσιων ή ιδιωτικών εκτάσεων  (με παραχώρηση ή μίσθωση)  για την πραγματοποίηση αναγκαίων παρεμβάσεων.</a:t>
            </a:r>
          </a:p>
        </p:txBody>
      </p:sp>
      <p:sp>
        <p:nvSpPr>
          <p:cNvPr id="16" name="TextBox 15"/>
          <p:cNvSpPr txBox="1"/>
          <p:nvPr/>
        </p:nvSpPr>
        <p:spPr>
          <a:xfrm>
            <a:off x="179511" y="4452018"/>
            <a:ext cx="8839863"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Προώθηση, οργάνωση κ.λπ. οικοτουριστικών προγραμμάτων, έκδοση αδειών ξενάγησης, χορήγηση αδειών επιστημονικής έρευνας εντός της περιοχής ευθύνης.</a:t>
            </a:r>
            <a:endParaRPr lang="el-GR" sz="22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100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5" grpId="0"/>
      <p:bldP spid="1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Προβλήματα στους ΦΔ</a:t>
            </a:r>
          </a:p>
        </p:txBody>
      </p:sp>
      <p:sp>
        <p:nvSpPr>
          <p:cNvPr id="8" name="TextBox 7"/>
          <p:cNvSpPr txBox="1"/>
          <p:nvPr/>
        </p:nvSpPr>
        <p:spPr>
          <a:xfrm>
            <a:off x="395536" y="908720"/>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Έλλειψη κάλυψης παγίων χρηματοδοτικών αναγκών από τον Τακτικό Προϋπολογισμό.</a:t>
            </a:r>
          </a:p>
        </p:txBody>
      </p:sp>
      <p:sp>
        <p:nvSpPr>
          <p:cNvPr id="14" name="TextBox 13"/>
          <p:cNvSpPr txBox="1"/>
          <p:nvPr/>
        </p:nvSpPr>
        <p:spPr>
          <a:xfrm>
            <a:off x="395536" y="1796189"/>
            <a:ext cx="831596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Ακανόνιστη χρηματοδότηση για διαφόρους λόγους (δημοσιονομικούς, πολιτικούς κ.λπ.).</a:t>
            </a:r>
          </a:p>
        </p:txBody>
      </p:sp>
      <p:sp>
        <p:nvSpPr>
          <p:cNvPr id="18" name="TextBox 17"/>
          <p:cNvSpPr txBox="1"/>
          <p:nvPr/>
        </p:nvSpPr>
        <p:spPr>
          <a:xfrm>
            <a:off x="395536" y="2683658"/>
            <a:ext cx="831596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Έλλειψη θεσμικής θωράκισης σε ρόλους που καλείται να καλύψει ο ΦΔ, π.χ. στην  Επόπτευση/Φύλαξη. Ασαφής καθορισμός ρόλων, με αποτέλεσμα την επικάλυψη με συναρμόδιες υπηρεσίες. </a:t>
            </a:r>
            <a:endParaRPr lang="el-GR" sz="2200" b="1" dirty="0" smtClean="0">
              <a:solidFill>
                <a:srgbClr val="C00000"/>
              </a:solidFill>
              <a:latin typeface="Times New Roman" panose="02020603050405020304" pitchFamily="18" charset="0"/>
              <a:cs typeface="Times New Roman" panose="02020603050405020304" pitchFamily="18" charset="0"/>
            </a:endParaRPr>
          </a:p>
        </p:txBody>
      </p:sp>
      <p:sp>
        <p:nvSpPr>
          <p:cNvPr id="10" name="TextBox 9"/>
          <p:cNvSpPr txBox="1"/>
          <p:nvPr/>
        </p:nvSpPr>
        <p:spPr>
          <a:xfrm>
            <a:off x="395536" y="3909682"/>
            <a:ext cx="8315960" cy="430887"/>
          </a:xfrm>
          <a:prstGeom prst="rect">
            <a:avLst/>
          </a:prstGeom>
          <a:noFill/>
        </p:spPr>
        <p:txBody>
          <a:bodyPr wrap="square" rtlCol="0">
            <a:spAutoFit/>
          </a:bodyPr>
          <a:lstStyle/>
          <a:p>
            <a:pPr algn="just"/>
            <a:r>
              <a:rPr lang="el-GR" sz="2200" b="1" dirty="0" smtClean="0">
                <a:solidFill>
                  <a:srgbClr val="C00000"/>
                </a:solidFill>
                <a:latin typeface="Times New Roman" panose="02020603050405020304" pitchFamily="18" charset="0"/>
                <a:cs typeface="Times New Roman" panose="02020603050405020304" pitchFamily="18" charset="0"/>
              </a:rPr>
              <a:t>Ασαφές Μέλλον!</a:t>
            </a:r>
          </a:p>
        </p:txBody>
      </p:sp>
    </p:spTree>
    <p:extLst>
      <p:ext uri="{BB962C8B-B14F-4D97-AF65-F5344CB8AC3E}">
        <p14:creationId xmlns:p14="http://schemas.microsoft.com/office/powerpoint/2010/main" val="55951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4" grpId="0"/>
      <p:bldP spid="1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Διοικητικά συμβούλια</a:t>
            </a:r>
          </a:p>
        </p:txBody>
      </p:sp>
      <p:sp>
        <p:nvSpPr>
          <p:cNvPr id="8" name="TextBox 7"/>
          <p:cNvSpPr txBox="1"/>
          <p:nvPr/>
        </p:nvSpPr>
        <p:spPr>
          <a:xfrm>
            <a:off x="161712" y="1364273"/>
            <a:ext cx="8662750"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Διοίκηση των ΦΔ από επταμελή-</a:t>
            </a:r>
            <a:r>
              <a:rPr lang="el-GR" sz="2200" b="1" dirty="0" err="1">
                <a:solidFill>
                  <a:srgbClr val="C00000"/>
                </a:solidFill>
                <a:latin typeface="Times New Roman" panose="02020603050405020304" pitchFamily="18" charset="0"/>
                <a:cs typeface="Times New Roman" panose="02020603050405020304" pitchFamily="18" charset="0"/>
              </a:rPr>
              <a:t>εντεκαμελή</a:t>
            </a:r>
            <a:r>
              <a:rPr lang="el-GR" sz="2200" b="1" dirty="0">
                <a:solidFill>
                  <a:srgbClr val="C00000"/>
                </a:solidFill>
                <a:latin typeface="Times New Roman" panose="02020603050405020304" pitchFamily="18" charset="0"/>
                <a:cs typeface="Times New Roman" panose="02020603050405020304" pitchFamily="18" charset="0"/>
              </a:rPr>
              <a:t> Διοικητικά Συμβούλια (ΔΣ), στα οποία εκπροσωπούνται διάφοροι φορείς:</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143000" y="4807107"/>
            <a:ext cx="8681952"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Επίσης συμμετέχουν σε αυτό 1-2 Ειδικοί Επιστήμονες, από τους οποίους ορίζεται με απόφαση υπουργού ΠΕΚΑ ο Πρόεδρος του ΔΣ.</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295400" y="2120550"/>
            <a:ext cx="8506360" cy="769441"/>
          </a:xfrm>
          <a:prstGeom prst="rect">
            <a:avLst/>
          </a:prstGeom>
          <a:noFill/>
        </p:spPr>
        <p:txBody>
          <a:bodyPr wrap="square" rtlCol="0">
            <a:spAutoFit/>
          </a:bodyPr>
          <a:lstStyle/>
          <a:p>
            <a:pPr algn="just"/>
            <a:r>
              <a:rPr lang="el-GR" sz="2200" b="1" dirty="0">
                <a:solidFill>
                  <a:schemeClr val="accent2">
                    <a:lumMod val="75000"/>
                  </a:schemeClr>
                </a:solidFill>
                <a:latin typeface="Times New Roman" panose="02020603050405020304" pitchFamily="18" charset="0"/>
                <a:cs typeface="Times New Roman" panose="02020603050405020304" pitchFamily="18" charset="0"/>
              </a:rPr>
              <a:t>ΥΠΕΚΑ, Υπ. Αγροτικής Ανάπτυξης. Υπ. Ανάπτυξης κ.ά. συναρμόδια υπουργεία.</a:t>
            </a:r>
            <a:endParaRPr lang="el-GR" sz="2200" b="1" i="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14" name="TextBox 13"/>
          <p:cNvSpPr txBox="1"/>
          <p:nvPr/>
        </p:nvSpPr>
        <p:spPr>
          <a:xfrm>
            <a:off x="314112" y="2876827"/>
            <a:ext cx="8506360" cy="769441"/>
          </a:xfrm>
          <a:prstGeom prst="rect">
            <a:avLst/>
          </a:prstGeom>
          <a:noFill/>
        </p:spPr>
        <p:txBody>
          <a:bodyPr wrap="square" rtlCol="0">
            <a:spAutoFit/>
          </a:bodyPr>
          <a:lstStyle/>
          <a:p>
            <a:pPr algn="just"/>
            <a:r>
              <a:rPr lang="el-GR" sz="2200" b="1" dirty="0">
                <a:solidFill>
                  <a:schemeClr val="accent2">
                    <a:lumMod val="75000"/>
                  </a:schemeClr>
                </a:solidFill>
                <a:latin typeface="Times New Roman" panose="02020603050405020304" pitchFamily="18" charset="0"/>
                <a:cs typeface="Times New Roman" panose="02020603050405020304" pitchFamily="18" charset="0"/>
              </a:rPr>
              <a:t>Τοπικές αρχές (πλέον Αποκεντρωμένη Διοίκηση, Περιφέρειες και  Δήμοι).</a:t>
            </a:r>
          </a:p>
        </p:txBody>
      </p:sp>
      <p:sp>
        <p:nvSpPr>
          <p:cNvPr id="18" name="TextBox 17"/>
          <p:cNvSpPr txBox="1"/>
          <p:nvPr/>
        </p:nvSpPr>
        <p:spPr>
          <a:xfrm>
            <a:off x="314112" y="3622763"/>
            <a:ext cx="8506360" cy="430887"/>
          </a:xfrm>
          <a:prstGeom prst="rect">
            <a:avLst/>
          </a:prstGeom>
          <a:noFill/>
        </p:spPr>
        <p:txBody>
          <a:bodyPr wrap="square" rtlCol="0">
            <a:spAutoFit/>
          </a:bodyPr>
          <a:lstStyle/>
          <a:p>
            <a:pPr algn="just"/>
            <a:r>
              <a:rPr lang="el-GR" sz="2200" b="1" dirty="0">
                <a:solidFill>
                  <a:schemeClr val="accent2">
                    <a:lumMod val="75000"/>
                  </a:schemeClr>
                </a:solidFill>
                <a:latin typeface="Times New Roman" panose="02020603050405020304" pitchFamily="18" charset="0"/>
                <a:cs typeface="Times New Roman" panose="02020603050405020304" pitchFamily="18" charset="0"/>
              </a:rPr>
              <a:t>Περιβαλλοντικές ΜΚΟ.</a:t>
            </a:r>
          </a:p>
        </p:txBody>
      </p:sp>
      <p:sp>
        <p:nvSpPr>
          <p:cNvPr id="19" name="TextBox 18"/>
          <p:cNvSpPr txBox="1"/>
          <p:nvPr/>
        </p:nvSpPr>
        <p:spPr>
          <a:xfrm>
            <a:off x="308224" y="4050829"/>
            <a:ext cx="8512402" cy="769441"/>
          </a:xfrm>
          <a:prstGeom prst="rect">
            <a:avLst/>
          </a:prstGeom>
          <a:noFill/>
        </p:spPr>
        <p:txBody>
          <a:bodyPr wrap="square" rtlCol="0">
            <a:spAutoFit/>
          </a:bodyPr>
          <a:lstStyle/>
          <a:p>
            <a:pPr algn="just"/>
            <a:r>
              <a:rPr lang="el-GR" sz="2200" b="1" dirty="0">
                <a:solidFill>
                  <a:schemeClr val="accent2">
                    <a:lumMod val="75000"/>
                  </a:schemeClr>
                </a:solidFill>
                <a:latin typeface="Times New Roman" panose="02020603050405020304" pitchFamily="18" charset="0"/>
                <a:cs typeface="Times New Roman" panose="02020603050405020304" pitchFamily="18" charset="0"/>
              </a:rPr>
              <a:t>Κοινωνικές, επιστημονικές και παραγωγικές ομάδες που δραστηριοποιούνται εντός ή γύρω από την Π.Π.</a:t>
            </a:r>
          </a:p>
        </p:txBody>
      </p:sp>
      <p:sp>
        <p:nvSpPr>
          <p:cNvPr id="20" name="TextBox 19"/>
          <p:cNvSpPr txBox="1"/>
          <p:nvPr/>
        </p:nvSpPr>
        <p:spPr>
          <a:xfrm>
            <a:off x="107504" y="5553042"/>
            <a:ext cx="8718378"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Τριετής θητεία των ΔΣ με δυνατότητα ανανέωσης.</a:t>
            </a:r>
            <a:endParaRPr lang="el-GR" sz="2200" b="1" i="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3290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8" grpId="0"/>
      <p:bldP spid="13" grpId="0"/>
      <p:bldP spid="12" grpId="0"/>
      <p:bldP spid="14" grpId="0"/>
      <p:bldP spid="18"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Κανονισμοί Λειτουργίας Φορέων</a:t>
            </a:r>
          </a:p>
        </p:txBody>
      </p:sp>
      <p:sp>
        <p:nvSpPr>
          <p:cNvPr id="8" name="TextBox 7"/>
          <p:cNvSpPr txBox="1"/>
          <p:nvPr/>
        </p:nvSpPr>
        <p:spPr>
          <a:xfrm>
            <a:off x="702280" y="1340768"/>
            <a:ext cx="8441720"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Σύμφωνα με το Αρ. 15, παρ. 8, προβλέπεται η έκδοση ΥΑ που θα εγκρίνει τους κάτωθι κανονισμούς που διέπουν την οργάνωση και λειτουργία των ΦΔ:</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683568" y="5230361"/>
            <a:ext cx="8334672" cy="769441"/>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Μέσα στα έτη 2004-2005 εγκρίνονται οι Κανονισμοί Λειτουργίας για τους περισσότερους ΦΔ.</a:t>
            </a:r>
            <a:endParaRPr lang="el-GR" sz="2200" b="1" i="1" dirty="0">
              <a:solidFill>
                <a:srgbClr val="00B05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926688" y="2486506"/>
            <a:ext cx="8181816" cy="430887"/>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Κανονισμός λειτουργίας ΔΣ του ΦΔ</a:t>
            </a:r>
          </a:p>
        </p:txBody>
      </p:sp>
      <p:sp>
        <p:nvSpPr>
          <p:cNvPr id="14" name="TextBox 13"/>
          <p:cNvSpPr txBox="1"/>
          <p:nvPr/>
        </p:nvSpPr>
        <p:spPr>
          <a:xfrm>
            <a:off x="926688" y="2822543"/>
            <a:ext cx="8181816" cy="430887"/>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Κανονισμός Οικονομικής Διαχείρισης του ΦΔ</a:t>
            </a:r>
          </a:p>
        </p:txBody>
      </p:sp>
      <p:sp>
        <p:nvSpPr>
          <p:cNvPr id="17" name="TextBox 16"/>
          <p:cNvSpPr txBox="1"/>
          <p:nvPr/>
        </p:nvSpPr>
        <p:spPr>
          <a:xfrm>
            <a:off x="926688" y="3158580"/>
            <a:ext cx="8181816" cy="1446550"/>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Κανονισμός για την εκτέλεση έργων, για την ανάθεση, παρακολούθηση και παραλαβή μελετών και υπηρεσιών, την προμήθεια, παράδοση και παραλαβή αγαθών, υλικών και προϊόντων και για τη σύναψη συμβάσεων του ΦΔ.</a:t>
            </a:r>
          </a:p>
        </p:txBody>
      </p:sp>
      <p:sp>
        <p:nvSpPr>
          <p:cNvPr id="18" name="TextBox 17"/>
          <p:cNvSpPr txBox="1"/>
          <p:nvPr/>
        </p:nvSpPr>
        <p:spPr>
          <a:xfrm>
            <a:off x="926688" y="4510281"/>
            <a:ext cx="8181816" cy="430887"/>
          </a:xfrm>
          <a:prstGeom prst="rect">
            <a:avLst/>
          </a:prstGeom>
          <a:noFill/>
        </p:spPr>
        <p:txBody>
          <a:bodyPr wrap="square" rtlCol="0">
            <a:spAutoFit/>
          </a:bodyPr>
          <a:lstStyle/>
          <a:p>
            <a:pPr algn="just"/>
            <a:r>
              <a:rPr lang="el-GR" sz="2200" b="1" dirty="0">
                <a:solidFill>
                  <a:srgbClr val="002060"/>
                </a:solidFill>
                <a:latin typeface="Times New Roman" panose="02020603050405020304" pitchFamily="18" charset="0"/>
                <a:cs typeface="Times New Roman" panose="02020603050405020304" pitchFamily="18" charset="0"/>
              </a:rPr>
              <a:t>Κανονισμός Λειτουργίας Υπηρεσιών και Προσωπικού του ΦΔ</a:t>
            </a:r>
          </a:p>
        </p:txBody>
      </p:sp>
    </p:spTree>
    <p:extLst>
      <p:ext uri="{BB962C8B-B14F-4D97-AF65-F5344CB8AC3E}">
        <p14:creationId xmlns:p14="http://schemas.microsoft.com/office/powerpoint/2010/main" val="33477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8" grpId="0"/>
      <p:bldP spid="13" grpId="0"/>
      <p:bldP spid="12" grpId="0"/>
      <p:bldP spid="14"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Κανονισμός Λειτουργίας ΔΣ</a:t>
            </a:r>
          </a:p>
        </p:txBody>
      </p:sp>
      <p:sp>
        <p:nvSpPr>
          <p:cNvPr id="8" name="TextBox 7"/>
          <p:cNvSpPr txBox="1"/>
          <p:nvPr/>
        </p:nvSpPr>
        <p:spPr>
          <a:xfrm>
            <a:off x="702280" y="1340768"/>
            <a:ext cx="844172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Περιγράφει τα κάτωθι:</a:t>
            </a:r>
          </a:p>
        </p:txBody>
      </p:sp>
      <p:sp>
        <p:nvSpPr>
          <p:cNvPr id="16" name="TextBox 15"/>
          <p:cNvSpPr txBox="1"/>
          <p:nvPr/>
        </p:nvSpPr>
        <p:spPr>
          <a:xfrm>
            <a:off x="1008559" y="2350041"/>
            <a:ext cx="844172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Ενδεικτικά:  </a:t>
            </a:r>
          </a:p>
        </p:txBody>
      </p:sp>
      <p:sp>
        <p:nvSpPr>
          <p:cNvPr id="19" name="TextBox 18"/>
          <p:cNvSpPr txBox="1"/>
          <p:nvPr/>
        </p:nvSpPr>
        <p:spPr>
          <a:xfrm>
            <a:off x="1026824" y="2710081"/>
            <a:ext cx="8441720" cy="430887"/>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Εισήγηση στο ΥΠΕΚΑ των 5ετών ΣΔ.  </a:t>
            </a:r>
          </a:p>
        </p:txBody>
      </p:sp>
      <p:sp>
        <p:nvSpPr>
          <p:cNvPr id="20" name="TextBox 19"/>
          <p:cNvSpPr txBox="1"/>
          <p:nvPr/>
        </p:nvSpPr>
        <p:spPr>
          <a:xfrm>
            <a:off x="1015033" y="3017082"/>
            <a:ext cx="8003207" cy="1446550"/>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Έγκριση ετήσιων εκθέσεων αξιολόγησης εφαρμογής των όρων προστασίας  της  ΠΠ που προβλέπονται από τον Κανονισμό Λειτουργίας και το ΣΔ της ΠΠ που συντάσσονται από τις υπηρεσίες των ΦΔ .</a:t>
            </a:r>
          </a:p>
        </p:txBody>
      </p:sp>
      <p:sp>
        <p:nvSpPr>
          <p:cNvPr id="21" name="TextBox 20"/>
          <p:cNvSpPr txBox="1"/>
          <p:nvPr/>
        </p:nvSpPr>
        <p:spPr>
          <a:xfrm>
            <a:off x="1005559" y="4339746"/>
            <a:ext cx="8012681" cy="1107996"/>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Έγκριση εισήγησης για την τροποποίηση του κανονισμού λειτουργίας και του ΣΔ της ΠΠ, πριν την ολοκλήρωση της πενταετίας.</a:t>
            </a:r>
          </a:p>
        </p:txBody>
      </p:sp>
      <p:sp>
        <p:nvSpPr>
          <p:cNvPr id="22" name="TextBox 21"/>
          <p:cNvSpPr txBox="1"/>
          <p:nvPr/>
        </p:nvSpPr>
        <p:spPr>
          <a:xfrm>
            <a:off x="1043608" y="5323855"/>
            <a:ext cx="8012681" cy="769441"/>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Έγκριση ετήσιου προγράμματος και απολογισμού δράσεων, οικονομικού προϋπολογισμού και απολογισμού κ.λπ.</a:t>
            </a:r>
          </a:p>
        </p:txBody>
      </p:sp>
      <p:sp>
        <p:nvSpPr>
          <p:cNvPr id="23" name="TextBox 22"/>
          <p:cNvSpPr txBox="1"/>
          <p:nvPr/>
        </p:nvSpPr>
        <p:spPr>
          <a:xfrm>
            <a:off x="1043608" y="6022449"/>
            <a:ext cx="8012681" cy="430887"/>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Πρόσληψη και απόλυση προσωπικού.</a:t>
            </a:r>
          </a:p>
        </p:txBody>
      </p:sp>
      <p:sp>
        <p:nvSpPr>
          <p:cNvPr id="24" name="TextBox 23"/>
          <p:cNvSpPr txBox="1"/>
          <p:nvPr/>
        </p:nvSpPr>
        <p:spPr>
          <a:xfrm>
            <a:off x="1043608" y="6382489"/>
            <a:ext cx="8012681" cy="430887"/>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Γνωμοδοτεί όποτε του ζητηθεί.</a:t>
            </a:r>
          </a:p>
        </p:txBody>
      </p:sp>
      <p:sp>
        <p:nvSpPr>
          <p:cNvPr id="25" name="TextBox 24"/>
          <p:cNvSpPr txBox="1"/>
          <p:nvPr/>
        </p:nvSpPr>
        <p:spPr>
          <a:xfrm>
            <a:off x="854680" y="1701969"/>
            <a:ext cx="8441720"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Διαδικασία συγκρότησης Δ.Σ.</a:t>
            </a:r>
          </a:p>
        </p:txBody>
      </p:sp>
      <p:sp>
        <p:nvSpPr>
          <p:cNvPr id="26" name="TextBox 25"/>
          <p:cNvSpPr txBox="1"/>
          <p:nvPr/>
        </p:nvSpPr>
        <p:spPr>
          <a:xfrm>
            <a:off x="856159" y="2062009"/>
            <a:ext cx="8441720"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Αρμοδιότητες Δ.Σ.</a:t>
            </a:r>
          </a:p>
        </p:txBody>
      </p:sp>
    </p:spTree>
    <p:extLst>
      <p:ext uri="{BB962C8B-B14F-4D97-AF65-F5344CB8AC3E}">
        <p14:creationId xmlns:p14="http://schemas.microsoft.com/office/powerpoint/2010/main" val="2142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8" grpId="0"/>
      <p:bldP spid="16" grpId="0"/>
      <p:bldP spid="19" grpId="0"/>
      <p:bldP spid="20" grpId="0"/>
      <p:bldP spid="21" grpId="0"/>
      <p:bldP spid="22" grpId="0"/>
      <p:bldP spid="23" grpId="0"/>
      <p:bldP spid="24" grpId="0"/>
      <p:bldP spid="25"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Κανονισμός Λειτουργίας ΔΣ</a:t>
            </a:r>
          </a:p>
        </p:txBody>
      </p:sp>
      <p:sp>
        <p:nvSpPr>
          <p:cNvPr id="8" name="TextBox 7"/>
          <p:cNvSpPr txBox="1"/>
          <p:nvPr/>
        </p:nvSpPr>
        <p:spPr>
          <a:xfrm>
            <a:off x="702280" y="1340768"/>
            <a:ext cx="844172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Περιγράφει τα κάτωθι:</a:t>
            </a:r>
          </a:p>
        </p:txBody>
      </p:sp>
      <p:sp>
        <p:nvSpPr>
          <p:cNvPr id="11" name="TextBox 10"/>
          <p:cNvSpPr txBox="1"/>
          <p:nvPr/>
        </p:nvSpPr>
        <p:spPr>
          <a:xfrm>
            <a:off x="854680" y="1701969"/>
            <a:ext cx="8441720"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Διαδικασία συγκρότησης Δ.Σ.</a:t>
            </a:r>
          </a:p>
        </p:txBody>
      </p:sp>
      <p:sp>
        <p:nvSpPr>
          <p:cNvPr id="15" name="TextBox 14"/>
          <p:cNvSpPr txBox="1"/>
          <p:nvPr/>
        </p:nvSpPr>
        <p:spPr>
          <a:xfrm>
            <a:off x="856159" y="2062009"/>
            <a:ext cx="8441720"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Αρμοδιότητες Δ.Σ.</a:t>
            </a:r>
          </a:p>
        </p:txBody>
      </p:sp>
      <p:sp>
        <p:nvSpPr>
          <p:cNvPr id="16" name="TextBox 15"/>
          <p:cNvSpPr txBox="1"/>
          <p:nvPr/>
        </p:nvSpPr>
        <p:spPr>
          <a:xfrm>
            <a:off x="1008559" y="2350041"/>
            <a:ext cx="844172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Ενδεικτικά:  </a:t>
            </a:r>
          </a:p>
        </p:txBody>
      </p:sp>
      <p:sp>
        <p:nvSpPr>
          <p:cNvPr id="19" name="TextBox 18"/>
          <p:cNvSpPr txBox="1"/>
          <p:nvPr/>
        </p:nvSpPr>
        <p:spPr>
          <a:xfrm>
            <a:off x="1026824" y="2710081"/>
            <a:ext cx="7991416" cy="769441"/>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Ορίζει εκπροσώπους σε επιτροπές, συστήνει ομάδες εργασίας κ.λπ.</a:t>
            </a:r>
          </a:p>
        </p:txBody>
      </p:sp>
      <p:sp>
        <p:nvSpPr>
          <p:cNvPr id="17" name="TextBox 16"/>
          <p:cNvSpPr txBox="1"/>
          <p:nvPr/>
        </p:nvSpPr>
        <p:spPr>
          <a:xfrm>
            <a:off x="1015033" y="3447873"/>
            <a:ext cx="7991416" cy="1107996"/>
          </a:xfrm>
          <a:prstGeom prst="rect">
            <a:avLst/>
          </a:prstGeom>
          <a:noFill/>
        </p:spPr>
        <p:txBody>
          <a:bodyPr wrap="square" rtlCol="0">
            <a:spAutoFit/>
          </a:bodyPr>
          <a:lstStyle/>
          <a:p>
            <a:pPr algn="just"/>
            <a:r>
              <a:rPr lang="el-GR" sz="2200" b="1" dirty="0">
                <a:solidFill>
                  <a:srgbClr val="7030A0"/>
                </a:solidFill>
                <a:latin typeface="Times New Roman" panose="02020603050405020304" pitchFamily="18" charset="0"/>
                <a:cs typeface="Times New Roman" panose="02020603050405020304" pitchFamily="18" charset="0"/>
              </a:rPr>
              <a:t>Μεταβιβάζει σειρά αρμοδιοτήτων στον Πρόεδρο, όπως η υπογραφή συμβάσεων, εγγράφων αλληλογραφίας του Φ.Δ., δημοσιευμάτων κ.λπ., η υλοποίηση οικονομικών συναλλαγών κ.ά.</a:t>
            </a:r>
          </a:p>
        </p:txBody>
      </p:sp>
      <p:sp>
        <p:nvSpPr>
          <p:cNvPr id="18" name="TextBox 17"/>
          <p:cNvSpPr txBox="1"/>
          <p:nvPr/>
        </p:nvSpPr>
        <p:spPr>
          <a:xfrm>
            <a:off x="856159" y="4524219"/>
            <a:ext cx="8162081" cy="769441"/>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Τις αρμοδιότητες του Προέδρου, του Αντιπροέδρου, του Γραμματέα και των Μελών του ΔΣ.</a:t>
            </a:r>
          </a:p>
        </p:txBody>
      </p:sp>
      <p:sp>
        <p:nvSpPr>
          <p:cNvPr id="25" name="TextBox 24"/>
          <p:cNvSpPr txBox="1"/>
          <p:nvPr/>
        </p:nvSpPr>
        <p:spPr>
          <a:xfrm>
            <a:off x="874415" y="5262010"/>
            <a:ext cx="8162081"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Τη διαδικασία αντικατάστασης μελών του ΔΣ.</a:t>
            </a:r>
          </a:p>
        </p:txBody>
      </p:sp>
      <p:sp>
        <p:nvSpPr>
          <p:cNvPr id="26" name="TextBox 25"/>
          <p:cNvSpPr txBox="1"/>
          <p:nvPr/>
        </p:nvSpPr>
        <p:spPr>
          <a:xfrm>
            <a:off x="874415" y="5661248"/>
            <a:ext cx="8162081" cy="1107996"/>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Τη διαδικασία Σύγκλησης ΔΣ, τον τρόπο διεξαγωγής των συνεδριάσεων, της λήψης αποφάσεων, της σύνταξης πρακτικών κ.λπ.</a:t>
            </a:r>
          </a:p>
        </p:txBody>
      </p:sp>
    </p:spTree>
    <p:extLst>
      <p:ext uri="{BB962C8B-B14F-4D97-AF65-F5344CB8AC3E}">
        <p14:creationId xmlns:p14="http://schemas.microsoft.com/office/powerpoint/2010/main" val="406323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17" grpId="0"/>
      <p:bldP spid="18" grpId="0"/>
      <p:bldP spid="25" grpId="0"/>
      <p:bldP spid="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25760" y="0"/>
            <a:ext cx="8892480" cy="369845"/>
          </a:xfrm>
          <a:prstGeom prst="rect">
            <a:avLst/>
          </a:prstGeom>
          <a:noFill/>
        </p:spPr>
        <p:txBody>
          <a:bodyPr wrap="square" rtlCol="0">
            <a:spAutoFit/>
          </a:bodyPr>
          <a:lstStyle/>
          <a:p>
            <a:pPr algn="ctr" fontAlgn="base">
              <a:lnSpc>
                <a:spcPct val="125000"/>
              </a:lnSpc>
              <a:spcAft>
                <a:spcPct val="0"/>
              </a:spcAft>
            </a:pPr>
            <a:r>
              <a:rPr lang="el-GR" sz="1600" b="1" i="1" dirty="0">
                <a:solidFill>
                  <a:schemeClr val="accent2">
                    <a:lumMod val="75000"/>
                  </a:schemeClr>
                </a:solidFill>
              </a:rPr>
              <a:t>Περιβαλλοντικός Σχεδιασμός και Διαχείριση Φυσικών Περιοχών</a:t>
            </a:r>
          </a:p>
        </p:txBody>
      </p:sp>
      <p:sp>
        <p:nvSpPr>
          <p:cNvPr id="9" name="TextBox 8"/>
          <p:cNvSpPr txBox="1"/>
          <p:nvPr/>
        </p:nvSpPr>
        <p:spPr>
          <a:xfrm>
            <a:off x="904102" y="404664"/>
            <a:ext cx="7335797" cy="523220"/>
          </a:xfrm>
          <a:prstGeom prst="rect">
            <a:avLst/>
          </a:prstGeom>
          <a:noFill/>
        </p:spPr>
        <p:txBody>
          <a:bodyPr wrap="square" rtlCol="0">
            <a:spAutoFit/>
          </a:bodyPr>
          <a:lstStyle/>
          <a:p>
            <a:pPr algn="ctr"/>
            <a:r>
              <a:rPr lang="el-GR" sz="2800" b="1" dirty="0">
                <a:solidFill>
                  <a:schemeClr val="accent2">
                    <a:lumMod val="75000"/>
                  </a:schemeClr>
                </a:solidFill>
                <a:latin typeface="Times New Roman" panose="02020603050405020304" pitchFamily="18" charset="0"/>
                <a:cs typeface="Times New Roman" panose="02020603050405020304" pitchFamily="18" charset="0"/>
              </a:rPr>
              <a:t>Προβλέψεις Ν. 2742/99</a:t>
            </a:r>
          </a:p>
        </p:txBody>
      </p:sp>
      <p:sp>
        <p:nvSpPr>
          <p:cNvPr id="10" name="TextBox 9"/>
          <p:cNvSpPr txBox="1"/>
          <p:nvPr/>
        </p:nvSpPr>
        <p:spPr>
          <a:xfrm>
            <a:off x="395536" y="908720"/>
            <a:ext cx="8748464" cy="430887"/>
          </a:xfrm>
          <a:prstGeom prst="rect">
            <a:avLst/>
          </a:prstGeom>
          <a:noFill/>
        </p:spPr>
        <p:txBody>
          <a:bodyPr wrap="square" rtlCol="0">
            <a:spAutoFit/>
          </a:bodyPr>
          <a:lstStyle/>
          <a:p>
            <a:pPr algn="ctr"/>
            <a:r>
              <a:rPr lang="el-GR" sz="2200" b="1" i="1" dirty="0">
                <a:solidFill>
                  <a:srgbClr val="00B050"/>
                </a:solidFill>
                <a:latin typeface="Times New Roman" panose="02020603050405020304" pitchFamily="18" charset="0"/>
                <a:cs typeface="Times New Roman" panose="02020603050405020304" pitchFamily="18" charset="0"/>
              </a:rPr>
              <a:t>Κανονισμός Οικονομικής Διαχείρισης ΦΔ</a:t>
            </a:r>
          </a:p>
        </p:txBody>
      </p:sp>
      <p:sp>
        <p:nvSpPr>
          <p:cNvPr id="8" name="TextBox 7"/>
          <p:cNvSpPr txBox="1"/>
          <p:nvPr/>
        </p:nvSpPr>
        <p:spPr>
          <a:xfrm>
            <a:off x="702280" y="1340768"/>
            <a:ext cx="8315960" cy="430887"/>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Περιγράφει τα κάτωθι:</a:t>
            </a:r>
          </a:p>
        </p:txBody>
      </p:sp>
      <p:sp>
        <p:nvSpPr>
          <p:cNvPr id="11" name="TextBox 10"/>
          <p:cNvSpPr txBox="1"/>
          <p:nvPr/>
        </p:nvSpPr>
        <p:spPr>
          <a:xfrm>
            <a:off x="854680" y="1701969"/>
            <a:ext cx="8163560"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Οικονομικούς Πόρους  - Έσοδα Φ.Δ.</a:t>
            </a:r>
          </a:p>
        </p:txBody>
      </p:sp>
      <p:sp>
        <p:nvSpPr>
          <p:cNvPr id="15" name="TextBox 14"/>
          <p:cNvSpPr txBox="1"/>
          <p:nvPr/>
        </p:nvSpPr>
        <p:spPr>
          <a:xfrm>
            <a:off x="856159" y="2062009"/>
            <a:ext cx="8162081"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Διαδικασία τήρησης λογιστικών στοιχείων.</a:t>
            </a:r>
          </a:p>
        </p:txBody>
      </p:sp>
      <p:sp>
        <p:nvSpPr>
          <p:cNvPr id="18" name="TextBox 17"/>
          <p:cNvSpPr txBox="1"/>
          <p:nvPr/>
        </p:nvSpPr>
        <p:spPr>
          <a:xfrm>
            <a:off x="856159" y="2420888"/>
            <a:ext cx="8162081" cy="430887"/>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Κατάρτιση προϋπολογισμού.</a:t>
            </a:r>
          </a:p>
        </p:txBody>
      </p:sp>
      <p:sp>
        <p:nvSpPr>
          <p:cNvPr id="25" name="TextBox 24"/>
          <p:cNvSpPr txBox="1"/>
          <p:nvPr/>
        </p:nvSpPr>
        <p:spPr>
          <a:xfrm>
            <a:off x="874415" y="3862209"/>
            <a:ext cx="8162081" cy="769441"/>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Οικονομικός ισολογισμός-απολογισμός και αναλυτική έκθεση πεπραγμένων του ΔΣ.</a:t>
            </a:r>
          </a:p>
        </p:txBody>
      </p:sp>
      <p:sp>
        <p:nvSpPr>
          <p:cNvPr id="26" name="TextBox 25"/>
          <p:cNvSpPr txBox="1"/>
          <p:nvPr/>
        </p:nvSpPr>
        <p:spPr>
          <a:xfrm>
            <a:off x="874415" y="4697268"/>
            <a:ext cx="8162081" cy="1107996"/>
          </a:xfrm>
          <a:prstGeom prst="rect">
            <a:avLst/>
          </a:prstGeom>
          <a:noFill/>
        </p:spPr>
        <p:txBody>
          <a:bodyPr wrap="square" rtlCol="0">
            <a:spAutoFit/>
          </a:bodyPr>
          <a:lstStyle/>
          <a:p>
            <a:pPr algn="just"/>
            <a:r>
              <a:rPr lang="el-GR" sz="2200" b="1" dirty="0">
                <a:solidFill>
                  <a:srgbClr val="C00000"/>
                </a:solidFill>
                <a:latin typeface="Times New Roman" panose="02020603050405020304" pitchFamily="18" charset="0"/>
                <a:cs typeface="Times New Roman" panose="02020603050405020304" pitchFamily="18" charset="0"/>
              </a:rPr>
              <a:t>Προβλέπει τη διενέργεια ετήσιου οικονομικού ελέγχου από Ορκωτό Ελεγκτή, η οποία πρέπει να υποβάλλεται απευθείας στους Υπουργούς ΠΕΚΑ και Οικονομικών.</a:t>
            </a:r>
          </a:p>
        </p:txBody>
      </p:sp>
      <p:sp>
        <p:nvSpPr>
          <p:cNvPr id="20" name="TextBox 19"/>
          <p:cNvSpPr txBox="1"/>
          <p:nvPr/>
        </p:nvSpPr>
        <p:spPr>
          <a:xfrm>
            <a:off x="856159" y="2803575"/>
            <a:ext cx="8162081" cy="1107996"/>
          </a:xfrm>
          <a:prstGeom prst="rect">
            <a:avLst/>
          </a:prstGeom>
          <a:noFill/>
        </p:spPr>
        <p:txBody>
          <a:bodyPr wrap="square" rtlCol="0">
            <a:spAutoFit/>
          </a:bodyPr>
          <a:lstStyle/>
          <a:p>
            <a:pPr marL="342900" indent="-342900" algn="just">
              <a:buFont typeface="Arial" panose="020B0604020202020204" pitchFamily="34" charset="0"/>
              <a:buChar char="•"/>
            </a:pPr>
            <a:r>
              <a:rPr lang="el-GR" sz="2200" b="1" dirty="0">
                <a:solidFill>
                  <a:srgbClr val="002060"/>
                </a:solidFill>
                <a:latin typeface="Times New Roman" panose="02020603050405020304" pitchFamily="18" charset="0"/>
                <a:cs typeface="Times New Roman" panose="02020603050405020304" pitchFamily="18" charset="0"/>
              </a:rPr>
              <a:t>Διαδικασία έγκρισης δαπανών (Δελτία έγκρισης δαπανών, εντάλματα πληρωμής, συμψηφιστικές εγγραφές, απαιτούμενα δικαιολογητικά πληρωμών κ.λπ.).</a:t>
            </a:r>
          </a:p>
        </p:txBody>
      </p:sp>
    </p:spTree>
    <p:extLst>
      <p:ext uri="{BB962C8B-B14F-4D97-AF65-F5344CB8AC3E}">
        <p14:creationId xmlns:p14="http://schemas.microsoft.com/office/powerpoint/2010/main" val="1040585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5" grpId="0"/>
      <p:bldP spid="18" grpId="0"/>
      <p:bldP spid="25" grpId="0"/>
      <p:bldP spid="26" grpId="0"/>
      <p:bldP spid="20" grpId="0"/>
    </p:bldLst>
  </p:timing>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l-GR" sz="1800" b="1" i="0" u="none" strike="noStrike" cap="none" normalizeH="0" baseline="0" smtClean="0">
            <a:ln>
              <a:noFill/>
            </a:ln>
            <a:solidFill>
              <a:schemeClr val="tx1"/>
            </a:solidFill>
            <a:effectLst/>
            <a:latin typeface="Arial" charset="0"/>
          </a:defRPr>
        </a:defPPr>
      </a:lstStyle>
    </a:lnDef>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5768</TotalTime>
  <Words>4082</Words>
  <Application>Microsoft Office PowerPoint</Application>
  <PresentationFormat>On-screen Show (4:3)</PresentationFormat>
  <Paragraphs>348</Paragraphs>
  <Slides>40</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Times New Roman</vt:lpstr>
      <vt:lpstr>Wingdings</vt:lpstr>
      <vt:lpstr>Προεπιλεγμένη σχεδίαση</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Γιώργος Μήτσαινας</dc:creator>
  <cp:lastModifiedBy>George</cp:lastModifiedBy>
  <cp:revision>308</cp:revision>
  <dcterms:created xsi:type="dcterms:W3CDTF">2014-04-08T09:10:10Z</dcterms:created>
  <dcterms:modified xsi:type="dcterms:W3CDTF">2021-01-13T12:51:42Z</dcterms:modified>
</cp:coreProperties>
</file>