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90" r:id="rId2"/>
    <p:sldId id="291" r:id="rId3"/>
    <p:sldId id="257" r:id="rId4"/>
    <p:sldId id="259" r:id="rId5"/>
    <p:sldId id="260" r:id="rId6"/>
    <p:sldId id="261" r:id="rId7"/>
    <p:sldId id="262" r:id="rId8"/>
    <p:sldId id="263" r:id="rId9"/>
    <p:sldId id="294" r:id="rId10"/>
    <p:sldId id="265" r:id="rId11"/>
    <p:sldId id="266" r:id="rId12"/>
    <p:sldId id="267" r:id="rId13"/>
    <p:sldId id="268" r:id="rId14"/>
    <p:sldId id="270" r:id="rId15"/>
    <p:sldId id="292" r:id="rId16"/>
    <p:sldId id="295" r:id="rId17"/>
    <p:sldId id="272" r:id="rId18"/>
    <p:sldId id="273" r:id="rId19"/>
    <p:sldId id="274" r:id="rId20"/>
    <p:sldId id="275" r:id="rId21"/>
    <p:sldId id="276" r:id="rId22"/>
    <p:sldId id="280" r:id="rId23"/>
    <p:sldId id="282" r:id="rId24"/>
    <p:sldId id="283" r:id="rId25"/>
    <p:sldId id="284" r:id="rId26"/>
    <p:sldId id="285" r:id="rId27"/>
    <p:sldId id="287" r:id="rId28"/>
    <p:sldId id="288" r:id="rId29"/>
    <p:sldId id="297" r:id="rId30"/>
    <p:sldId id="289" r:id="rId3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9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DD29F60-967B-4719-802C-BB2734AD006C}" type="datetimeFigureOut">
              <a:rPr lang="el-GR" smtClean="0"/>
              <a:pPr/>
              <a:t>18/5/2023</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A07050-E8D5-45C6-A62C-08376A80AFFA}"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DA984143-9EB3-4B41-94B4-7AF57688B37D}" type="slidenum">
              <a:rPr lang="el-GR" smtClean="0"/>
              <a:pPr/>
              <a:t>1</a:t>
            </a:fld>
            <a:endParaRPr lang="el-G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3D41AB-4FE3-401C-88D4-78C21EFF53CE}" type="slidenum">
              <a:rPr lang="el-GR" altLang="en-US" smtClean="0"/>
              <a:pPr/>
              <a:t>2</a:t>
            </a:fld>
            <a:endParaRPr lang="el-GR" altLang="en-US"/>
          </a:p>
        </p:txBody>
      </p:sp>
    </p:spTree>
    <p:extLst>
      <p:ext uri="{BB962C8B-B14F-4D97-AF65-F5344CB8AC3E}">
        <p14:creationId xmlns:p14="http://schemas.microsoft.com/office/powerpoint/2010/main" val="19145470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3D41AB-4FE3-401C-88D4-78C21EFF53CE}" type="slidenum">
              <a:rPr lang="el-GR" altLang="en-US" smtClean="0"/>
              <a:pPr/>
              <a:t>3</a:t>
            </a:fld>
            <a:endParaRPr lang="el-GR" altLang="en-US"/>
          </a:p>
        </p:txBody>
      </p:sp>
    </p:spTree>
    <p:extLst>
      <p:ext uri="{BB962C8B-B14F-4D97-AF65-F5344CB8AC3E}">
        <p14:creationId xmlns:p14="http://schemas.microsoft.com/office/powerpoint/2010/main" val="36203776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3D41AB-4FE3-401C-88D4-78C21EFF53CE}" type="slidenum">
              <a:rPr lang="el-GR" altLang="en-US" smtClean="0"/>
              <a:pPr/>
              <a:t>4</a:t>
            </a:fld>
            <a:endParaRPr lang="el-GR" altLang="en-US"/>
          </a:p>
        </p:txBody>
      </p:sp>
    </p:spTree>
    <p:extLst>
      <p:ext uri="{BB962C8B-B14F-4D97-AF65-F5344CB8AC3E}">
        <p14:creationId xmlns:p14="http://schemas.microsoft.com/office/powerpoint/2010/main" val="9910630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3D41AB-4FE3-401C-88D4-78C21EFF53CE}" type="slidenum">
              <a:rPr lang="el-GR" altLang="en-US" smtClean="0"/>
              <a:pPr/>
              <a:t>5</a:t>
            </a:fld>
            <a:endParaRPr lang="el-GR" altLang="en-US"/>
          </a:p>
        </p:txBody>
      </p:sp>
    </p:spTree>
    <p:extLst>
      <p:ext uri="{BB962C8B-B14F-4D97-AF65-F5344CB8AC3E}">
        <p14:creationId xmlns:p14="http://schemas.microsoft.com/office/powerpoint/2010/main" val="24903262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79E87AA-BBD4-4DD2-A86F-D0AFEB0B6C0E}" type="slidenum">
              <a:rPr lang="en-US" smtClean="0"/>
              <a:pPr/>
              <a:t>14</a:t>
            </a:fld>
            <a:endParaRPr lang="en-US"/>
          </a:p>
        </p:txBody>
      </p:sp>
    </p:spTree>
    <p:extLst>
      <p:ext uri="{BB962C8B-B14F-4D97-AF65-F5344CB8AC3E}">
        <p14:creationId xmlns:p14="http://schemas.microsoft.com/office/powerpoint/2010/main" val="16888400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l-GR"/>
          </a:p>
        </p:txBody>
      </p:sp>
      <p:sp>
        <p:nvSpPr>
          <p:cNvPr id="4" name="Date Placeholder 3"/>
          <p:cNvSpPr>
            <a:spLocks noGrp="1"/>
          </p:cNvSpPr>
          <p:nvPr>
            <p:ph type="dt" sz="half" idx="10"/>
          </p:nvPr>
        </p:nvSpPr>
        <p:spPr/>
        <p:txBody>
          <a:bodyPr/>
          <a:lstStyle/>
          <a:p>
            <a:fld id="{8A0CE283-1FA3-4871-9ED2-5E06D98EFE48}" type="datetimeFigureOut">
              <a:rPr lang="el-GR" smtClean="0"/>
              <a:pPr/>
              <a:t>18/5/2023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BB1D0E0-DE3D-4D2C-BF58-AC4392117189}"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8A0CE283-1FA3-4871-9ED2-5E06D98EFE48}" type="datetimeFigureOut">
              <a:rPr lang="el-GR" smtClean="0"/>
              <a:pPr/>
              <a:t>18/5/2023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BB1D0E0-DE3D-4D2C-BF58-AC4392117189}"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8A0CE283-1FA3-4871-9ED2-5E06D98EFE48}" type="datetimeFigureOut">
              <a:rPr lang="el-GR" smtClean="0"/>
              <a:pPr/>
              <a:t>18/5/2023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BB1D0E0-DE3D-4D2C-BF58-AC4392117189}"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8A0CE283-1FA3-4871-9ED2-5E06D98EFE48}" type="datetimeFigureOut">
              <a:rPr lang="el-GR" smtClean="0"/>
              <a:pPr/>
              <a:t>18/5/2023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BB1D0E0-DE3D-4D2C-BF58-AC4392117189}"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0CE283-1FA3-4871-9ED2-5E06D98EFE48}" type="datetimeFigureOut">
              <a:rPr lang="el-GR" smtClean="0"/>
              <a:pPr/>
              <a:t>18/5/2023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BB1D0E0-DE3D-4D2C-BF58-AC4392117189}"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fld id="{8A0CE283-1FA3-4871-9ED2-5E06D98EFE48}" type="datetimeFigureOut">
              <a:rPr lang="el-GR" smtClean="0"/>
              <a:pPr/>
              <a:t>18/5/2023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BB1D0E0-DE3D-4D2C-BF58-AC4392117189}"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fld id="{8A0CE283-1FA3-4871-9ED2-5E06D98EFE48}" type="datetimeFigureOut">
              <a:rPr lang="el-GR" smtClean="0"/>
              <a:pPr/>
              <a:t>18/5/2023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8BB1D0E0-DE3D-4D2C-BF58-AC4392117189}"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fld id="{8A0CE283-1FA3-4871-9ED2-5E06D98EFE48}" type="datetimeFigureOut">
              <a:rPr lang="el-GR" smtClean="0"/>
              <a:pPr/>
              <a:t>18/5/2023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8BB1D0E0-DE3D-4D2C-BF58-AC4392117189}"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0CE283-1FA3-4871-9ED2-5E06D98EFE48}" type="datetimeFigureOut">
              <a:rPr lang="el-GR" smtClean="0"/>
              <a:pPr/>
              <a:t>18/5/2023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8BB1D0E0-DE3D-4D2C-BF58-AC4392117189}"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0CE283-1FA3-4871-9ED2-5E06D98EFE48}" type="datetimeFigureOut">
              <a:rPr lang="el-GR" smtClean="0"/>
              <a:pPr/>
              <a:t>18/5/2023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BB1D0E0-DE3D-4D2C-BF58-AC4392117189}"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0CE283-1FA3-4871-9ED2-5E06D98EFE48}" type="datetimeFigureOut">
              <a:rPr lang="el-GR" smtClean="0"/>
              <a:pPr/>
              <a:t>18/5/2023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BB1D0E0-DE3D-4D2C-BF58-AC4392117189}"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0CE283-1FA3-4871-9ED2-5E06D98EFE48}" type="datetimeFigureOut">
              <a:rPr lang="el-GR" smtClean="0"/>
              <a:pPr/>
              <a:t>18/5/2023</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B1D0E0-DE3D-4D2C-BF58-AC4392117189}"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ctrTitle"/>
          </p:nvPr>
        </p:nvSpPr>
        <p:spPr>
          <a:xfrm>
            <a:off x="684213" y="1268413"/>
            <a:ext cx="7772400" cy="1920875"/>
          </a:xfrm>
        </p:spPr>
        <p:txBody>
          <a:bodyPr/>
          <a:lstStyle/>
          <a:p>
            <a:pPr eaLnBrk="1" hangingPunct="1">
              <a:defRPr/>
            </a:pPr>
            <a:r>
              <a:rPr lang="el-GR" dirty="0">
                <a:solidFill>
                  <a:srgbClr val="FF0000"/>
                </a:solidFill>
              </a:rPr>
              <a:t>Σύνδρομο </a:t>
            </a:r>
            <a:r>
              <a:rPr lang="en-US" dirty="0" err="1">
                <a:solidFill>
                  <a:srgbClr val="FF0000"/>
                </a:solidFill>
              </a:rPr>
              <a:t>Sjogren</a:t>
            </a:r>
            <a:endParaRPr lang="el-GR" sz="4400" dirty="0">
              <a:solidFill>
                <a:srgbClr val="FF0000"/>
              </a:solidFill>
            </a:endParaRPr>
          </a:p>
        </p:txBody>
      </p:sp>
      <p:sp>
        <p:nvSpPr>
          <p:cNvPr id="83972" name="Rectangle 4"/>
          <p:cNvSpPr>
            <a:spLocks noChangeArrowheads="1"/>
          </p:cNvSpPr>
          <p:nvPr/>
        </p:nvSpPr>
        <p:spPr bwMode="auto">
          <a:xfrm>
            <a:off x="5076056" y="4941888"/>
            <a:ext cx="4067944" cy="1200329"/>
          </a:xfrm>
          <a:prstGeom prst="rect">
            <a:avLst/>
          </a:prstGeom>
          <a:noFill/>
          <a:ln w="9525">
            <a:noFill/>
            <a:miter lim="800000"/>
            <a:headEnd/>
            <a:tailEnd/>
          </a:ln>
          <a:effectLst/>
        </p:spPr>
        <p:txBody>
          <a:bodyPr wrap="square">
            <a:spAutoFit/>
          </a:bodyPr>
          <a:lstStyle/>
          <a:p>
            <a:pPr>
              <a:defRPr/>
            </a:pPr>
            <a:r>
              <a:rPr lang="el-GR" dirty="0">
                <a:effectLst>
                  <a:outerShdw blurRad="38100" dist="38100" dir="2700000" algn="tl">
                    <a:srgbClr val="000000"/>
                  </a:outerShdw>
                </a:effectLst>
              </a:rPr>
              <a:t>Δαούσης Δημήτριος</a:t>
            </a:r>
          </a:p>
          <a:p>
            <a:pPr>
              <a:defRPr/>
            </a:pPr>
            <a:r>
              <a:rPr lang="el-GR" dirty="0" err="1">
                <a:effectLst>
                  <a:outerShdw blurRad="38100" dist="38100" dir="2700000" algn="tl">
                    <a:srgbClr val="000000"/>
                  </a:outerShdw>
                </a:effectLst>
              </a:rPr>
              <a:t>Αναπλ</a:t>
            </a:r>
            <a:r>
              <a:rPr lang="el-GR" dirty="0">
                <a:effectLst>
                  <a:outerShdw blurRad="38100" dist="38100" dir="2700000" algn="tl">
                    <a:srgbClr val="000000"/>
                  </a:outerShdw>
                </a:effectLst>
              </a:rPr>
              <a:t> Καθηγητής Παθολογίας/Ρευματολογίας</a:t>
            </a:r>
          </a:p>
          <a:p>
            <a:pPr>
              <a:defRPr/>
            </a:pPr>
            <a:r>
              <a:rPr lang="el-GR" dirty="0">
                <a:effectLst>
                  <a:outerShdw blurRad="38100" dist="38100" dir="2700000" algn="tl">
                    <a:srgbClr val="000000"/>
                  </a:outerShdw>
                </a:effectLst>
              </a:rPr>
              <a:t>Ιατρική Σχολή Πανεπιστημίου Πατρών</a:t>
            </a:r>
          </a:p>
        </p:txBody>
      </p:sp>
      <p:pic>
        <p:nvPicPr>
          <p:cNvPr id="5125" name="Εικόνα 1" descr="Περιγραφή: Logo_Ag_Andreas"/>
          <p:cNvPicPr>
            <a:picLocks noChangeAspect="1" noChangeArrowheads="1"/>
          </p:cNvPicPr>
          <p:nvPr/>
        </p:nvPicPr>
        <p:blipFill>
          <a:blip r:embed="rId3" cstate="print"/>
          <a:srcRect/>
          <a:stretch>
            <a:fillRect/>
          </a:stretch>
        </p:blipFill>
        <p:spPr bwMode="auto">
          <a:xfrm>
            <a:off x="468313" y="4076700"/>
            <a:ext cx="2232025" cy="2232025"/>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p:txBody>
          <a:bodyPr/>
          <a:lstStyle/>
          <a:p>
            <a:pPr eaLnBrk="1" hangingPunct="1"/>
            <a:r>
              <a:rPr lang="el-GR" altLang="en-US" b="1" dirty="0">
                <a:solidFill>
                  <a:srgbClr val="FF0000"/>
                </a:solidFill>
              </a:rPr>
              <a:t>ΚΛΙΝΙΚΗ ΕΙΚΟΝΑ</a:t>
            </a:r>
            <a:endParaRPr lang="en-US" altLang="en-US" b="1" dirty="0">
              <a:solidFill>
                <a:srgbClr val="FF0000"/>
              </a:solidFill>
            </a:endParaRPr>
          </a:p>
        </p:txBody>
      </p:sp>
      <p:sp>
        <p:nvSpPr>
          <p:cNvPr id="430083" name="Rectangle 3"/>
          <p:cNvSpPr>
            <a:spLocks noGrp="1" noChangeArrowheads="1"/>
          </p:cNvSpPr>
          <p:nvPr>
            <p:ph idx="1"/>
          </p:nvPr>
        </p:nvSpPr>
        <p:spPr/>
        <p:txBody>
          <a:bodyPr/>
          <a:lstStyle/>
          <a:p>
            <a:pPr eaLnBrk="1" hangingPunct="1"/>
            <a:r>
              <a:rPr lang="el-GR" altLang="en-US" b="1" dirty="0"/>
              <a:t>Χρόνια πορεία</a:t>
            </a:r>
          </a:p>
          <a:p>
            <a:pPr eaLnBrk="1" hangingPunct="1"/>
            <a:r>
              <a:rPr lang="el-GR" altLang="en-US" b="1" dirty="0"/>
              <a:t>Αδενικές εκδηλώσεις (Εξωκρινοπάθεια)</a:t>
            </a:r>
          </a:p>
          <a:p>
            <a:pPr eaLnBrk="1" hangingPunct="1"/>
            <a:r>
              <a:rPr lang="el-GR" altLang="en-US" b="1" dirty="0"/>
              <a:t>Εξωαδενικές εκδηλώσεις</a:t>
            </a:r>
          </a:p>
          <a:p>
            <a:pPr eaLnBrk="1" hangingPunct="1"/>
            <a:r>
              <a:rPr lang="el-GR" altLang="en-US" b="1" dirty="0"/>
              <a:t>Φάσμα εκτεινόμενο από εξωκρινοπάθεια, συστηματική νόσο μέχρι νεοπλασματική εκτροπή σε μη-</a:t>
            </a:r>
            <a:r>
              <a:rPr lang="en-US" altLang="en-US" b="1" dirty="0"/>
              <a:t>Hodgkin </a:t>
            </a:r>
            <a:r>
              <a:rPr lang="el-GR" altLang="en-US" b="1" dirty="0"/>
              <a:t>λέμφωμα (</a:t>
            </a:r>
            <a:r>
              <a:rPr lang="en-US" altLang="en-US" b="1" dirty="0"/>
              <a:t>NHL</a:t>
            </a:r>
            <a:r>
              <a:rPr lang="el-GR" altLang="en-US" b="1" dirty="0"/>
              <a:t>)</a:t>
            </a:r>
          </a:p>
          <a:p>
            <a:pPr eaLnBrk="1" hangingPunct="1"/>
            <a:r>
              <a:rPr lang="el-GR" altLang="en-US" b="1" dirty="0"/>
              <a:t>Σχετικός κίνδυνος για ανάπτυξη </a:t>
            </a:r>
            <a:r>
              <a:rPr lang="en-US" altLang="en-US" b="1" dirty="0"/>
              <a:t>NHL </a:t>
            </a:r>
            <a:r>
              <a:rPr lang="el-GR" altLang="en-US" b="1" dirty="0"/>
              <a:t>στο πρωτοπαθές σύνδρομο 44πλάσιος</a:t>
            </a:r>
            <a:endParaRPr lang="en-US" altLang="en-US" b="1" dirty="0"/>
          </a:p>
        </p:txBody>
      </p:sp>
    </p:spTree>
    <p:extLst>
      <p:ext uri="{BB962C8B-B14F-4D97-AF65-F5344CB8AC3E}">
        <p14:creationId xmlns:p14="http://schemas.microsoft.com/office/powerpoint/2010/main" val="25047909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1106" name="Rectangle 2"/>
          <p:cNvSpPr>
            <a:spLocks noGrp="1" noChangeArrowheads="1"/>
          </p:cNvSpPr>
          <p:nvPr>
            <p:ph type="title"/>
          </p:nvPr>
        </p:nvSpPr>
        <p:spPr/>
        <p:txBody>
          <a:bodyPr/>
          <a:lstStyle/>
          <a:p>
            <a:pPr eaLnBrk="1" hangingPunct="1"/>
            <a:r>
              <a:rPr lang="el-GR" altLang="en-US" sz="3000" b="1" dirty="0">
                <a:solidFill>
                  <a:srgbClr val="FF0000"/>
                </a:solidFill>
              </a:rPr>
              <a:t>ΟΦΘΑΛΜΙΚΗ ΠΡΟΣΒΟΛΗ</a:t>
            </a:r>
            <a:br>
              <a:rPr lang="el-GR" altLang="en-US" sz="3000" b="1" dirty="0">
                <a:solidFill>
                  <a:srgbClr val="FF0000"/>
                </a:solidFill>
              </a:rPr>
            </a:br>
            <a:r>
              <a:rPr lang="el-GR" altLang="en-US" sz="3000" b="1" dirty="0">
                <a:solidFill>
                  <a:srgbClr val="FF0000"/>
                </a:solidFill>
              </a:rPr>
              <a:t>(Ξηροφθαλμία)</a:t>
            </a:r>
            <a:endParaRPr lang="en-US" altLang="en-US" sz="3000" b="1" dirty="0">
              <a:solidFill>
                <a:srgbClr val="FF0000"/>
              </a:solidFill>
            </a:endParaRPr>
          </a:p>
        </p:txBody>
      </p:sp>
      <p:sp>
        <p:nvSpPr>
          <p:cNvPr id="431107" name="Rectangle 3"/>
          <p:cNvSpPr>
            <a:spLocks noGrp="1" noChangeArrowheads="1"/>
          </p:cNvSpPr>
          <p:nvPr>
            <p:ph idx="1"/>
          </p:nvPr>
        </p:nvSpPr>
        <p:spPr/>
        <p:txBody>
          <a:bodyPr/>
          <a:lstStyle/>
          <a:p>
            <a:pPr eaLnBrk="1" hangingPunct="1">
              <a:lnSpc>
                <a:spcPct val="90000"/>
              </a:lnSpc>
              <a:buFontTx/>
              <a:buNone/>
            </a:pPr>
            <a:r>
              <a:rPr lang="en-US" altLang="en-US" b="1" dirty="0"/>
              <a:t>   </a:t>
            </a:r>
            <a:r>
              <a:rPr lang="el-GR" altLang="en-US" b="1" u="sng" dirty="0"/>
              <a:t>Ξηρά κερατοεπιπεφυκίτιδα </a:t>
            </a:r>
            <a:r>
              <a:rPr lang="en-US" altLang="en-US" b="1" u="sng" dirty="0"/>
              <a:t>(KCS)</a:t>
            </a:r>
          </a:p>
          <a:p>
            <a:pPr eaLnBrk="1" hangingPunct="1">
              <a:lnSpc>
                <a:spcPct val="90000"/>
              </a:lnSpc>
            </a:pPr>
            <a:r>
              <a:rPr lang="el-GR" altLang="en-US" b="1" dirty="0"/>
              <a:t>Ελάττωση της παραγωγής δακρύων και βλάβη του επιθηλίου</a:t>
            </a:r>
          </a:p>
          <a:p>
            <a:pPr eaLnBrk="1" hangingPunct="1">
              <a:lnSpc>
                <a:spcPct val="90000"/>
              </a:lnSpc>
            </a:pPr>
            <a:r>
              <a:rPr lang="el-GR" altLang="en-US" b="1" dirty="0"/>
              <a:t>Αίσθημα καύσου, άμμου ή κνησμός στα μάτια, ερυθρότητα και φωτοευαισθησία</a:t>
            </a:r>
          </a:p>
          <a:p>
            <a:pPr eaLnBrk="1" hangingPunct="1">
              <a:lnSpc>
                <a:spcPct val="90000"/>
              </a:lnSpc>
            </a:pPr>
            <a:r>
              <a:rPr lang="el-GR" altLang="en-US" b="1" dirty="0"/>
              <a:t>Αντικειμενικά διάταση των αγγείων του βολβικού επιπεφυκότα και ένεση περί τον κερατοειδή</a:t>
            </a:r>
            <a:endParaRPr lang="el-GR" altLang="en-US" b="1" dirty="0">
              <a:cs typeface="Times New Roman" panose="02020603050405020304" pitchFamily="18" charset="0"/>
            </a:endParaRPr>
          </a:p>
          <a:p>
            <a:pPr eaLnBrk="1" hangingPunct="1">
              <a:lnSpc>
                <a:spcPct val="90000"/>
              </a:lnSpc>
            </a:pPr>
            <a:endParaRPr lang="el-GR" altLang="en-US" b="1" dirty="0">
              <a:cs typeface="Times New Roman" panose="02020603050405020304" pitchFamily="18" charset="0"/>
            </a:endParaRPr>
          </a:p>
        </p:txBody>
      </p:sp>
    </p:spTree>
    <p:extLst>
      <p:ext uri="{BB962C8B-B14F-4D97-AF65-F5344CB8AC3E}">
        <p14:creationId xmlns:p14="http://schemas.microsoft.com/office/powerpoint/2010/main" val="7102951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130" name="Rectangle 2"/>
          <p:cNvSpPr>
            <a:spLocks noGrp="1" noChangeArrowheads="1"/>
          </p:cNvSpPr>
          <p:nvPr>
            <p:ph type="title"/>
          </p:nvPr>
        </p:nvSpPr>
        <p:spPr/>
        <p:txBody>
          <a:bodyPr/>
          <a:lstStyle/>
          <a:p>
            <a:pPr eaLnBrk="1" hangingPunct="1"/>
            <a:r>
              <a:rPr lang="el-GR" altLang="en-US" sz="3000" b="1" dirty="0">
                <a:solidFill>
                  <a:srgbClr val="FF0000"/>
                </a:solidFill>
              </a:rPr>
              <a:t>ΣΤΟΜΑΤΟΦΑΡΥΓΓΙΚΗ ΠΡΟΣΒΟΛΗ (Ξηροστομία)</a:t>
            </a:r>
            <a:endParaRPr lang="en-US" altLang="en-US" sz="3000" b="1" dirty="0">
              <a:solidFill>
                <a:srgbClr val="FF0000"/>
              </a:solidFill>
            </a:endParaRPr>
          </a:p>
        </p:txBody>
      </p:sp>
      <p:sp>
        <p:nvSpPr>
          <p:cNvPr id="432131" name="Rectangle 3"/>
          <p:cNvSpPr>
            <a:spLocks noGrp="1" noChangeArrowheads="1"/>
          </p:cNvSpPr>
          <p:nvPr>
            <p:ph idx="1"/>
          </p:nvPr>
        </p:nvSpPr>
        <p:spPr>
          <a:xfrm>
            <a:off x="827584" y="1412776"/>
            <a:ext cx="7272808" cy="4968552"/>
          </a:xfrm>
        </p:spPr>
        <p:txBody>
          <a:bodyPr>
            <a:normAutofit/>
          </a:bodyPr>
          <a:lstStyle/>
          <a:p>
            <a:pPr eaLnBrk="1" hangingPunct="1">
              <a:lnSpc>
                <a:spcPct val="90000"/>
              </a:lnSpc>
            </a:pPr>
            <a:r>
              <a:rPr lang="el-GR" altLang="en-US" b="1" dirty="0"/>
              <a:t>Ξηροστομία, δυσχέρεια στην κατάποση ξηράς τροφής, καύσος στο στόμα, τερηδόνα</a:t>
            </a:r>
          </a:p>
          <a:p>
            <a:pPr eaLnBrk="1" hangingPunct="1">
              <a:lnSpc>
                <a:spcPct val="90000"/>
              </a:lnSpc>
            </a:pPr>
            <a:r>
              <a:rPr lang="el-GR" altLang="en-US" b="1" dirty="0"/>
              <a:t>Αντικειμενικά ξηρότητα, ερυθρός και κολλώδης βλεννογόνος, πηχτό σάλιο κατά τόπους, ατροφία των θηλών της γλώσσας, τερηδόνα, μυκητιάσεις</a:t>
            </a:r>
          </a:p>
          <a:p>
            <a:pPr eaLnBrk="1" hangingPunct="1">
              <a:lnSpc>
                <a:spcPct val="90000"/>
              </a:lnSpc>
            </a:pPr>
            <a:r>
              <a:rPr lang="el-GR" altLang="en-US" b="1" dirty="0"/>
              <a:t>Διόγκωση παρωτίδων μονόπλευρη ή συνήθως αμφοτερόπλευρη, επεισοδιακή ή χρόνια</a:t>
            </a:r>
            <a:endParaRPr lang="en-US" altLang="en-US" b="1" dirty="0"/>
          </a:p>
        </p:txBody>
      </p:sp>
    </p:spTree>
    <p:extLst>
      <p:ext uri="{BB962C8B-B14F-4D97-AF65-F5344CB8AC3E}">
        <p14:creationId xmlns:p14="http://schemas.microsoft.com/office/powerpoint/2010/main" val="466904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3154" name="Picture 2" descr="RA_PICTURE_74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332656"/>
            <a:ext cx="9164846" cy="6192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436400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5202" name="Rectangle 2"/>
          <p:cNvSpPr>
            <a:spLocks noGrp="1" noChangeArrowheads="1"/>
          </p:cNvSpPr>
          <p:nvPr>
            <p:ph type="title"/>
          </p:nvPr>
        </p:nvSpPr>
        <p:spPr/>
        <p:txBody>
          <a:bodyPr/>
          <a:lstStyle/>
          <a:p>
            <a:pPr eaLnBrk="1" hangingPunct="1"/>
            <a:r>
              <a:rPr lang="el-GR" altLang="en-US" sz="3000" b="1" dirty="0">
                <a:solidFill>
                  <a:srgbClr val="FF0000"/>
                </a:solidFill>
              </a:rPr>
              <a:t>ΑΛΛΕΣ ΑΔΕΝΙΚΕΣ ΕΚΔΗΛΩΣΕΙΣ</a:t>
            </a:r>
            <a:endParaRPr lang="en-US" altLang="en-US" sz="3000" b="1" dirty="0">
              <a:solidFill>
                <a:srgbClr val="FF0000"/>
              </a:solidFill>
            </a:endParaRPr>
          </a:p>
        </p:txBody>
      </p:sp>
      <p:sp>
        <p:nvSpPr>
          <p:cNvPr id="435203" name="Rectangle 3"/>
          <p:cNvSpPr>
            <a:spLocks noGrp="1" noChangeArrowheads="1"/>
          </p:cNvSpPr>
          <p:nvPr>
            <p:ph idx="1"/>
          </p:nvPr>
        </p:nvSpPr>
        <p:spPr/>
        <p:txBody>
          <a:bodyPr/>
          <a:lstStyle/>
          <a:p>
            <a:pPr eaLnBrk="1" hangingPunct="1"/>
            <a:r>
              <a:rPr lang="el-GR" altLang="en-US" b="1" dirty="0"/>
              <a:t>Βράγχος, ξηροτραχεία με βήχα, βρογχίτιδες</a:t>
            </a:r>
          </a:p>
          <a:p>
            <a:pPr eaLnBrk="1" hangingPunct="1"/>
            <a:r>
              <a:rPr lang="el-GR" altLang="en-US" b="1" dirty="0"/>
              <a:t>Υποχλωρυδρία</a:t>
            </a:r>
          </a:p>
          <a:p>
            <a:pPr eaLnBrk="1" hangingPunct="1"/>
            <a:r>
              <a:rPr lang="el-GR" altLang="en-US" b="1" dirty="0"/>
              <a:t>Μείωση των παγκρεατικών εκκρίσεων</a:t>
            </a:r>
          </a:p>
          <a:p>
            <a:pPr eaLnBrk="1" hangingPunct="1"/>
            <a:r>
              <a:rPr lang="el-GR" altLang="en-US" b="1" dirty="0"/>
              <a:t>Ξηρότητα δέρματος, κνησμός</a:t>
            </a:r>
          </a:p>
          <a:p>
            <a:pPr eaLnBrk="1" hangingPunct="1"/>
            <a:r>
              <a:rPr lang="el-GR" altLang="en-US" b="1" dirty="0"/>
              <a:t>Ξηρότητα κόλπου, δυσπαρεύνεια</a:t>
            </a:r>
            <a:endParaRPr lang="en-US" altLang="en-US" b="1" dirty="0"/>
          </a:p>
        </p:txBody>
      </p:sp>
    </p:spTree>
    <p:extLst>
      <p:ext uri="{BB962C8B-B14F-4D97-AF65-F5344CB8AC3E}">
        <p14:creationId xmlns:p14="http://schemas.microsoft.com/office/powerpoint/2010/main" val="1951967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endParaRPr lang="el-GR"/>
          </a:p>
        </p:txBody>
      </p:sp>
      <p:pic>
        <p:nvPicPr>
          <p:cNvPr id="57346" name="Picture 2" descr="http://ocw.tufts.edu/data/37/487871/487939_xlarge.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endParaRPr lang="el-GR"/>
          </a:p>
        </p:txBody>
      </p:sp>
      <p:pic>
        <p:nvPicPr>
          <p:cNvPr id="61442" name="Picture 2" descr="http://ocw.tufts.edu/data/37/487871/487938_xlarge.jpg"/>
          <p:cNvPicPr>
            <a:picLocks noChangeAspect="1" noChangeArrowheads="1"/>
          </p:cNvPicPr>
          <p:nvPr/>
        </p:nvPicPr>
        <p:blipFill>
          <a:blip r:embed="rId2" cstate="print"/>
          <a:srcRect/>
          <a:stretch>
            <a:fillRect/>
          </a:stretch>
        </p:blipFill>
        <p:spPr bwMode="auto">
          <a:xfrm>
            <a:off x="0" y="0"/>
            <a:ext cx="9144000" cy="666936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7250" name="Rectangle 2"/>
          <p:cNvSpPr>
            <a:spLocks noGrp="1" noChangeArrowheads="1"/>
          </p:cNvSpPr>
          <p:nvPr>
            <p:ph type="title"/>
          </p:nvPr>
        </p:nvSpPr>
        <p:spPr/>
        <p:txBody>
          <a:bodyPr/>
          <a:lstStyle/>
          <a:p>
            <a:pPr eaLnBrk="1" hangingPunct="1"/>
            <a:r>
              <a:rPr lang="el-GR" altLang="en-US" b="1" dirty="0">
                <a:solidFill>
                  <a:srgbClr val="FF0000"/>
                </a:solidFill>
              </a:rPr>
              <a:t>ΑΡΘΡΙΚΗ ΠΡΟΣΒΟΛΗ</a:t>
            </a:r>
            <a:endParaRPr lang="en-US" altLang="en-US" b="1" dirty="0">
              <a:solidFill>
                <a:srgbClr val="FF0000"/>
              </a:solidFill>
            </a:endParaRPr>
          </a:p>
        </p:txBody>
      </p:sp>
      <p:sp>
        <p:nvSpPr>
          <p:cNvPr id="437251" name="Rectangle 3"/>
          <p:cNvSpPr>
            <a:spLocks noGrp="1" noChangeArrowheads="1"/>
          </p:cNvSpPr>
          <p:nvPr>
            <p:ph idx="1"/>
          </p:nvPr>
        </p:nvSpPr>
        <p:spPr/>
        <p:txBody>
          <a:bodyPr/>
          <a:lstStyle/>
          <a:p>
            <a:pPr eaLnBrk="1" hangingPunct="1"/>
            <a:r>
              <a:rPr lang="el-GR" altLang="en-US" b="1" dirty="0"/>
              <a:t>50% στο πρωτοπαθές σύνδρομο</a:t>
            </a:r>
          </a:p>
          <a:p>
            <a:pPr eaLnBrk="1" hangingPunct="1"/>
            <a:r>
              <a:rPr lang="el-GR" altLang="en-US" b="1" dirty="0"/>
              <a:t>Αρθραλγίες, δυσκαμψία, διαλείπουσα αρθρίτιδα, χρόνια πολυαρθρίτιδα</a:t>
            </a:r>
          </a:p>
          <a:p>
            <a:pPr eaLnBrk="1" hangingPunct="1"/>
            <a:r>
              <a:rPr lang="el-GR" altLang="en-US" b="1" dirty="0"/>
              <a:t>Ενίοτε </a:t>
            </a:r>
            <a:r>
              <a:rPr lang="en-US" altLang="en-US" b="1" dirty="0" err="1"/>
              <a:t>Jaccoud</a:t>
            </a:r>
            <a:endParaRPr lang="en-US" altLang="en-US" b="1" dirty="0"/>
          </a:p>
          <a:p>
            <a:pPr eaLnBrk="1" hangingPunct="1"/>
            <a:r>
              <a:rPr lang="el-GR" altLang="en-US" b="1" dirty="0"/>
              <a:t>Σε αντίθεση με τη </a:t>
            </a:r>
            <a:r>
              <a:rPr lang="en-US" altLang="en-US" b="1" dirty="0"/>
              <a:t>RA, </a:t>
            </a:r>
            <a:r>
              <a:rPr lang="el-GR" altLang="en-US" b="1" dirty="0"/>
              <a:t>όχι διαβρώσεις συνήθως</a:t>
            </a:r>
            <a:endParaRPr lang="en-US" altLang="en-US" b="1" dirty="0"/>
          </a:p>
        </p:txBody>
      </p:sp>
    </p:spTree>
    <p:extLst>
      <p:ext uri="{BB962C8B-B14F-4D97-AF65-F5344CB8AC3E}">
        <p14:creationId xmlns:p14="http://schemas.microsoft.com/office/powerpoint/2010/main" val="4532746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8274" name="Rectangle 2"/>
          <p:cNvSpPr>
            <a:spLocks noGrp="1" noChangeArrowheads="1"/>
          </p:cNvSpPr>
          <p:nvPr>
            <p:ph type="title"/>
          </p:nvPr>
        </p:nvSpPr>
        <p:spPr/>
        <p:txBody>
          <a:bodyPr/>
          <a:lstStyle/>
          <a:p>
            <a:pPr eaLnBrk="1" hangingPunct="1"/>
            <a:r>
              <a:rPr lang="el-GR" altLang="en-US" b="1" dirty="0">
                <a:solidFill>
                  <a:srgbClr val="FF0000"/>
                </a:solidFill>
              </a:rPr>
              <a:t>ΔΕΡΜΑΤΙΚΗ ΠΡΟΣΒΟΛΗ</a:t>
            </a:r>
            <a:endParaRPr lang="en-US" altLang="en-US" b="1" dirty="0">
              <a:solidFill>
                <a:srgbClr val="FF0000"/>
              </a:solidFill>
            </a:endParaRPr>
          </a:p>
        </p:txBody>
      </p:sp>
      <p:sp>
        <p:nvSpPr>
          <p:cNvPr id="438275" name="Rectangle 3"/>
          <p:cNvSpPr>
            <a:spLocks noGrp="1" noChangeArrowheads="1"/>
          </p:cNvSpPr>
          <p:nvPr>
            <p:ph sz="half" idx="1"/>
          </p:nvPr>
        </p:nvSpPr>
        <p:spPr>
          <a:xfrm>
            <a:off x="457200" y="1600200"/>
            <a:ext cx="5266928" cy="4525963"/>
          </a:xfrm>
        </p:spPr>
        <p:txBody>
          <a:bodyPr/>
          <a:lstStyle/>
          <a:p>
            <a:pPr eaLnBrk="1" hangingPunct="1"/>
            <a:r>
              <a:rPr lang="el-GR" altLang="en-US" b="1" dirty="0"/>
              <a:t>Φαινόμενο </a:t>
            </a:r>
            <a:r>
              <a:rPr lang="en-US" altLang="en-US" b="1" dirty="0"/>
              <a:t>Raynaud</a:t>
            </a:r>
            <a:endParaRPr lang="el-GR" altLang="en-US" b="1" dirty="0"/>
          </a:p>
          <a:p>
            <a:pPr eaLnBrk="1" hangingPunct="1"/>
            <a:r>
              <a:rPr lang="el-GR" altLang="en-US" b="1" dirty="0"/>
              <a:t>Πορφύρα ψηλαφητή </a:t>
            </a:r>
            <a:r>
              <a:rPr lang="en-US" altLang="en-US" b="1" dirty="0"/>
              <a:t>-</a:t>
            </a:r>
            <a:r>
              <a:rPr lang="el-GR" altLang="en-US" b="1" dirty="0"/>
              <a:t>στα πλαίσια αγγει</a:t>
            </a:r>
            <a:r>
              <a:rPr lang="el-GR" altLang="en-US" b="1" dirty="0">
                <a:cs typeface="Times New Roman" panose="02020603050405020304" pitchFamily="18" charset="0"/>
              </a:rPr>
              <a:t>ΐτιδας μικροσκοπικών αγγείων</a:t>
            </a:r>
          </a:p>
        </p:txBody>
      </p:sp>
      <p:sp>
        <p:nvSpPr>
          <p:cNvPr id="4" name="Content Placeholder 3"/>
          <p:cNvSpPr>
            <a:spLocks noGrp="1"/>
          </p:cNvSpPr>
          <p:nvPr>
            <p:ph sz="half" idx="2"/>
          </p:nvPr>
        </p:nvSpPr>
        <p:spPr>
          <a:xfrm>
            <a:off x="5436096" y="1600200"/>
            <a:ext cx="3250704" cy="4525963"/>
          </a:xfrm>
        </p:spPr>
        <p:txBody>
          <a:bodyPr/>
          <a:lstStyle/>
          <a:p>
            <a:endParaRPr lang="el-GR" dirty="0"/>
          </a:p>
        </p:txBody>
      </p:sp>
      <p:sp>
        <p:nvSpPr>
          <p:cNvPr id="19458" name="AutoShape 2" descr="data:image/jpeg;base64,/9j/4AAQSkZJRgABAQAAAQABAAD/2wCEAAkGBxQTEhQUEhQWFRUVGBUZFhcXFRUXFhcYGhQXFxcWFxcYHCggGBolHBcUITEhJSkrLi4uFx8zODMsNygtLisBCgoKDg0OGxAQGCwkICQsLCwsLCwsLCwsLCwsLCwsLCwsLCwsLCwsLCwsLCwsLCwsLCwsLCwsLCwsLCwsLCwsLP/AABEIARUAtgMBIgACEQEDEQH/xAAcAAABBQEBAQAAAAAAAAAAAAAFAAEDBAYCBwj/xABEEAABAwIDBAYHBQcDAwUAAAABAAIRAyEEEjEFBkFREyJhcYGRMlKhscHR8AcUI0JiJDNykqKy4VOCwhfT8UNjc4Oj/8QAGQEAAgMBAAAAAAAAAAAAAAAAAwQAAQIF/8QAIxEAAgICAQUAAwEAAAAAAAAAAAECEQMhMQQSIjJBUWGBE//aAAwDAQACEQMRAD8A2tR7gD1j5lVJdeXOj+Iq3UEqM00+LGVwlZ9MZOkfDC5t3OJ6riNZ5AIVtja1RoMVHy6QOsbAE317vYiu0BFWrF8xBA7SIjzaT4rHY2ifvL82pY0gagXNgqyy7cdokFcjvCYus8tb0tQCZd+I+8aDXRanA1KjTdziIEuznMTPKbDistg2OGct9MG3gNO5EtjsqPqNztNhmdcgFxPwjRcmXJ1sMU0bCliHEElzgNLk8OMzog21K9XVr3ZI4OdPmDpCM4evmzNDfR56EqhiA1v4VgYNuzs5hZbN9v6AdPE1AQ4VH6Qeu4+yVafi3OaWl77/AK3fOyhwNOHPae2Oev15LiswtJCuwPaR4BuJpRU6Z9SkTdjnvJaM35STcdiK74OdTr0ix7mh1M2D3ASHcp7UW2Fs/pKAmAB85VTf6nfDn+MeYB+CfyJLHr8IUh77BNDGVD+d/P03fNRYvGvuekeIHru+a5wpUO0aYykTMwkO7Y64l/Y2KqOuXvN+LnfNaLBPec0l0DQ5nXt3oFsZkAdi12Eo2WU9mtJAbGOe38zog/md80B2jVqaio/we75rXYjBuzOJMtIADe28n3LObUwsAnTsUT2VNKizulVeXPl7jAbq5x4ntWsLnesfMrLbpMl749Vvtla0sXTw+iOdkXkyo2q+/Wd5lSZ3R6R8yunU4MpyxGBEOd3rHzKSlNNJUQkAXNezVYsq2M0gcVZAY3Zgf15giRpqJ/8APmsJvHQNLGc/w/8AkfmvUmMhi8w3yefvYOsNP90oeZ+DRvGvIpYGk+oHdGQHFxv43W72Zg8oFuGvNZndykAJi/zutDgsc9tOo+szI1k5eZAXLlydPGvEJ4jECnTe5oBLRJCDbNcKxfUeZc2QOQaQOHeD7VH033nDu6FxD7vdTcbubpDSeA1VPYYILKjBJnoy0WtEz8fNW9IZjDxf5GxFItq2/MuceyQCiu2KUOBA0Q/FO6lvJCvYGjU7mt/ZvE+9U9/6M0abo9F49rXD5IjuZT/ZgeZP9xXe+eHzYOp+nK7+VwJ9krpc4/4c/if9PP8ACDinqMkEkeS6wreqVcoUpIP1qubezoUXdn7NbUZldOo0JEFaejhDTw5ZTdcNgF1/NCsB1YRyjUBF1qLKk2UsJQe1gFR2Z3EjRCdtUrI9UNzcwYgckJ2k2QqbKewXueSaxGkt9xW16NYXd/q4qAYmf8r0BjbLpYX4HOyexWqMTBisuZYrhgRrBkORJWAxJSyqOS2LqrUbJCu5SVCGTU7BZXZCQ07ALzPfjDBuLbH5mH3gL1NwheYb6PDsWOxnvJ+SHk9WbjycbBJzRHVjxn5QtjRphzYIBBtB0WQ2SLhaXFuqimOhALrekbRx8VzJex0YLSLmz9jUqb3VGNALhEcAIiw4LhmDp05yMAkkzHEiJU+DruJgiIAM8CeIC6rU/FZbs221ywbimZpQPFsixWhroHj2hxjQmPNV9IbLdellw7B2T53+KJYnDh7HNdo4EHuIhLZtLLTA5WVqF1VpUc5u2eOspljnU3atJae9pj4Ixg8NLZnWI7O1cb2UcmMfH5w13n1T7lawLpAEclzcsak0P45XGy3TpkHT65q/h3EWiyjyA6W8VPh8OQeNuaxRqyeoLHnwQvHuht0VfTmOCp46n1SoUZjZZ/aKZNuvE85sPgvRmheZVmlrrcCCPC69LwNbPTa7gQCPFP8ATvxoRzLY4Gq5YxTgLljbpgCRFiSncElCiIiAo8My8qatonoMstEI8ToYuvKN42n706dYZPZr8165VflBXlO8Ds+KqGOI9jQhZX4m4LyLGzG3C1bXNAAJALrC9yeQWWwJykcYWs2expAc4A5esLXBjgOa5r2zoR4JMFSeHOzAZeHrds8I0UmLFurqruGriowPaCA6/WEHxlVMQBdRqkXe9gqtdptflKEvvVpx6zf7kZxgPAIVTANWmeT2/wBwVR9kSXB6Fgx1BKnhcYQdUKaF1BAwf2g4YCpRqRrmafY4e5ypYIdX6stHv7QnDh3qvafM5f8AkshhKsCOMT2JLqF5DeDcTR0eEe1XqLjI7vfohOCccoBRWgJGntiT8kFBGXZlD8fYQrrW3+Sp4wG8q5FIyOOoTMceK126FWaABuWEt+XshZ7FsvCK7mEh9Rp7HD3I3TyqVAcy1ZqiFw5t1NCTmp0UOCEl2WpKFFV4UrG2XLWqVrVpkIquhXkVZ5dXqk3l779ziF7BV0K8kDMtWoBwqVR/W5BzeoTH7FrCXBk/+OC12x6lh8Fl8K2AIWi2NUywDxSH0dXAeHM+9D8Uzjx+tURny+tFWrDw7Z1WpFRAmLa68GII7ZE3QgnjoZ/yjmJab2sg2MbxH1dCsJ8PRNm1c1NpHEA+YlWQEK3UrZsMzm2WnwNvZCLkLpp2rOe1Tozu/B/ZXfxU/wC8LE4K62e/jv2cDm9o8pPwWM2e2OF5P+Up1PI10/AcpGIB0+oRWgDMIZh7+5T1NoMY+mx5OZxsAJPjHBAQftb4C9FpiIt7VUxrOaJUmQFRxtKbaLcloGnsAVWay2IPgeRCm3edkxDf1gj2T8FLVZqoMH1a9M/qA87fFXjdSRnIrizbkJ4TtYu4XQEjgJLuEyhCrTClATMau4WjJE8WXkuNoluIrAX/ABahPcSXAdmoXrhC8y21SLcbiOALmEeLAZQs3qEx8iw7YE8Yv9fWi0OzSLctEJwtIOAm6N7NZcdiRrY58C4pE6W75UVRpuDEhXw4WF5I+rqrim8RrzHuWpIpMEVmWkTI4FB8TSsfFHqw/wA/H67UIx7eA43HmLe1BCoN7iViaT2n8r/e0fJadZHcQ/ve9pHjK166GJ+CEsnszMb+D8BvI1G/2uWO2c/s4G3G8Qtnv2P2cHk9ntt8VksGIg8CWi3nPvS/U+wx0/AYwdKGifar2GwbS7pC0F0QDF7aQqjCQAQM17yYhvFyM4dvggxQaTaLdBsqpjG3V6kLQgG8e220KjGFpdmi44SY8URrQKKbdIr49+QZnQGjU8jIAPcoaR67CL9ZvvCI4ikHNIcJBsQePYqNRwYQeALfKQqjySXBtWCy7hcsXafEjnMknKSsohhJOkrKOSF59vfRyYufXptPi1xafe1ehQshv7h/3FTtez+Zuce2mPNZmriajpgvBPFgjuB1CyWznE4gyDAZ1eVyJ8bLYbOPNIfR2tGhpN6qrV2hWMMbKPEtRHwYXIIxwIMzb6+CB41t5Hj8o8UfxFcTkdYxpy4AjxCDYltz3T9fXFAkGQR3IMmr/t+K1iym5BP4vD0YHgVq07i9EJ5fdmd37ZOFdHB1M/1tWT2cNPD671ud56ebC1hH5HEd463wWD2fUifrSSg9QtoNgemHsPrdFqVhdCcHUkgQbm9uXMoxQEa3QYoLItUOZVbaeDY8tLmhxbcEi4KuUgocSZCK1oGnvQKrKhVplzwBAktEkfqCJ4g20VPDszVGB3rNNu9Yitmnwa9oTwnASTwkNCdIJ1CiqEl0ktlDQge+WHzYSoeNPLUH+xwcfNocPFHSFHXohzS03DgQe4iCqLPMMQX5AKepc0SOAm57lqMAs7s4Zfw3ekwuYe0scWE+JE+K0Gz6oIBBBHNITVMdg7iabBukBc16jc+WetExxiYnuTbOqg6KziaY1i/NE5RnhgvHN0ty96BbQp6wbGQe76K0NUrO7SJ7zqIOswCgzCxCu5jOq883mO4AfNaZAN06MMJ4Fxj3LQJyHqhOfsyvjaOZjhzBHmIXmGEpxHPQ9h0PxXq1Rshec7Ro5MTVbEAPJH+7r+9x8kPOriEwvdBbBwB2BWqNfy1B9iDYmi6rTdTaYkQD3yrOycCaLGtJznXjFuHml4jdKrs0GznOOtrKXEhNst8tBLYJFxqB2TxSqjXv+gjS4AvkCbVx3Rmm3KT0jokCw713s6nNVk858gSn2lWazKXkCTAnmdFZ2KwGpPJpj3LONeRMnpwaAJQkF0mhMZMnCZQhAUyRSWyh0xCUJ1CGA25Q6PF1AdKmWozuLcjx5sn/AHKt93dSwr20pJvHO5uR4StDvrhf3FX1X5HHk2oIH9bWDxQzD1SHNaGk5pBPAQOKVzLdjWCXwJ7kD9np9on5m61NUWBQTZtoA9gR03Ysw2jWR3KwZWbqgO0KUEx9CP8AC0FcaoNtWkTpqBZDkaiw5sCnFJvciaqbGvRYeYCuJz4KPkYrFb40Mtdr/XYR4sNvGHHyW2Wc33pfgtd6j2/1Sz/kPJZkri0XB1JAjAu0+uCJudxiSg+GdERwRrDnmlFyOsv7PeSAYiVHWmTKlwgJPYo6p+KK+Af0GbVwbarQ14mCCPBENgUIc93MNHlKhqq/sFsMdPrH/HvV4l5GcrfbQSCSdKEcVOUk6SshVISSTLZk6lKU2VPkULKG3sKa2HrUxdzmOy/xgSz+oNWM2XXzMY7m0GOUi4716HlWExlHo8RWpgQA/O3+Gp1/7+kHgg5lcQuJ0w7gX6IzhaQBc68uiZNrCLLP7Nej+FqWQIDEiOuEF2m6BME3Atc3MeSO1yg2JGo5Gfl8VUiRDmx/3Te5XlU2T+6Z3K4mRV8nKo7bw3SUKrebHR3wYPnCvpiFZR53g3yAeYB80awtYGBxCztTFCjUNN2gc5g8HloEdwC0GF80m1THl6phzC81Tpvc4HO3KQTAmbc1apVQGybINgNuitUe3KW5Y14grb4Mxi2m0ifEAz2I1s2nFNvbfzWV27iHNNLJ+ao0HuK2NFmVoHIAexbw/WCzcI7Tpk8IouMknlJWQqEJJJiEQyd5k2ZIBLKoWJZDfjDkPpVWyMwdScRr67D4RU81sMqEb1YbNhqh4sioP/rIcfMBw8Vlq0XF07MRu7tapUrPYbCCWy025e9bvCY1mYMLhnIkNm/ksts6GkREfUK/0dBlXp6joeALTwE3jxSa0zoamaTEtELP7Ze5uVzQTBgtGhBtJ7tVe2dthuIa4tDhlMdYRPIhCt4NoGkGHLILoJ5WUfJUYyTqjVbFeHUmHvHk4j4K+qGwyDRYW6GSPEk/FEEyJS5EUxSSKhR51tjD5cZVDvzOzN8WtNu4k+SKYIQABwgfRUG9NP8Aa5/Q2PHMD/anwWJbIE3IkDjHPuSuT2HcbuASx+zRXaA4kZbiOa5w2BbSFgC46mLld1NpU6YGdwbNhJiSsvvBtM06oLaxJIMNAEX0Jjl8FAkIzku34amlSDntkfmHhdaOFkt1sQ+oKTqnpG57bGCtYEfH6iebUqOkkklsCJJIJKiFRKU65KMZO0guZSuqLO5UWIp5mubrmaRfS4Iuu5SzKEPK9nvcKLQQM4lpaTo9riHNnsIPkhO8W0c1cAhwLbWOsS6e6ER3nolmJrxYMqOe0cSXsZU073OWQOINSoXvIBJmwOvBKyjUjqdLuNnpzcRXOEpnDgNcPSEAkxIFiecSrL67TSYKuVrzGZpOjpvE9pXnFHHVWOHRvJiOJv4clqxgqT6jatSc72hxpwS2TAzIbDTx6PQd2ng0AB+UlscuzyIRWVnd0qoioBxId7Mp9zVoZTMdo5M1UmOmKSZaMmH38b+KL5c1ICeXWePiqmDIGUgSQA2eMDtU/wBoFLPVY2TZjSY4gufb2BC9l06hotvkdPG5iffCVzcj2D05O9t4ZmIqhmch7RJadI1J71lX03NzmQclhcc+A4rf16LQHVIGbKRPFeb0WZ6sF0Am55dpUiN45ao9N3FxAeykeIabdwIW1C81+z+u0YhzAbcOXokW79V6SEeHqczqFU2dJJApLQASSSShCpKYp0yKZOk65SVFnRShMkSoQ8o3/e1mKrOBuDTt+o0mi/hlWDqV75j7PetDvtiS/FVjETUdaZsw9GPMMnxQN2EhuZwsdLIM+R/p3USbZ9aLtNwQVrqWKa1xr06rQagg03T6UXA5HksPRLhmIAgaWN+9arZODFTDVXVOHWbBAcCBcGOGiDMeUk4m73SxsvYSIL2w4dpGYe72raArxzdHarhVa1ziQC0tnUZTp5e5ewtKNi4o5nUx7ZnUpSkmKILmA3wxA+8uvo1jfYXf81T2LjOkztLS3IYk/mtwUO8VTNiax/8Acd/SGs/4oK7edzWvAZDmxHZwk+xJ5NyZ0MEbhov7X2pWD3sgNpwRce2VkQ2XZRFzzV7a+LxDg01jAPojSe2ypUWnx5grURytcGt3Vp9HUY4n8RriI7iCW+Ur1xpXlWwMpp5nelPWJ4kDXvg6r03Z9SabD+kfJGxnM6nktgpJgUlsVOklykqIVU8rmUgEUydFJNCchQsS5qPgEngCfJdIHvhj+iwryNX9Qf7tT4NzKEPH8UXVHZoJJ95EuK5xdc9EGFwIHv8A0/p+KJOwlRwtEcpgnvKu4nYWdgytbntN4HalJzVnRwpJAPZWzn1gcgtzJtPJXXbL6LqvqFoez0Wz1iOA4SDFuK0WH2QRSDZLOqQ4M0JPHnKF4ml0dPI5zqjWOOaRoORJvaZB7ELutjKl8INjbNdSqB7iIcDl4TMEW4L2nDulre4e5eOYOk5gaH367ss8DDh4gwCvX8F6DP4W+4JnH9EOodtFhMU6YooseSbQf+NV/wDmrj/9Xf4QHadMXiXOgiCCZJIMk9kozt3q4vFM0/FcfB7Q4fFR08B0lQOJMAEQLTOqTyakdDp5UgO/HFzGNdlLheeqQ1vL+LhHYje7dMEkOMjVrSOEyHd6hZswCo93QteA5rWhpEttcuRxmBDA3IDmExJ0B4fw9iG2huUlVDViWvIzjLElujm9o/ytzu3VBogcp8jce9YjDtJPXLHRx4g8R3LR7rV8rnMOhHVHKOHlKPhlsQ6iOjVAroKNpXaOxIcpk6SohTKcKPOE4eimSQpSuC9MXqUQ6lYPf3HZ6jKTb5NeWYjj3D3rXbU2gKNJ1Q3j0RzdwHmvOXvJc6o4y4klxPbcoeWaiguKHcysMRkcwEyT+VoRynUDQS4ho5nQeaq4TCt9IAda88T5q62kZyuylpFhEmeM8I0XNlK2dJJFum4RIvP1KEbbbnpuggQQQZtbUHkiFHDvaD1gb9WQAGj1baqrtpo6N3eOzz5rePkp6BmE1638UeqbiPCF6zg3h1NhHFoPsC8pw9G1rCB7r3Xou7FWcOyeEjyJTeJ7aFMy1YYhMQlKRcii55nvzgw3EVXjV7aZ/laQgeF2gKbGm5c4nKBqTJR37QauXEPn1GOHdBHvBWTwbZqMd+UAzaTpJHZr7Uvk22N4eEazYFGKZmcxcSZIJvzhW8fUe1ssaCfH4KDYAaaQLGFgMmDrrqUWLIF9ErLkYb8rAL6hbLSA0uuI1J427FfwVYtcx09ZsE8E2Iw7X5XTYGRGhUZptP4jTOuhstwlRWSpI9Bw9YOaHDQiQpQVkt2NsdY0nAgatJ0niPrkVozie1PxfcrOdOPa6ZclJUDjRzSV9piwbi8HiS0im5gdaCQSBe9ksPg8SCcz2kT1bXA5GBB8gtDmHb5FR1azWiTPkVO5kpAj7vW5t8ik9lRoJcWgAEk3gAalEfv9PmfJYzbG8LaxcASaI0AsH9rjxngO5VPJ2rZvHj73SBm29omsQXGGNJyjSf1GfcqFUlgZacxv2DmrIweYiB1ibN4Ad6fG7PNMZ6h04GISE5OTtj2OKjomoVRxsOEnW3BEKbWuh1jGh5WvCCt2cSM4Ej8rbZY4AfNGti0A1zo0cJI4SOIQ+0IdE6zAFg03JJ7QNFR2qQ0CSCCQL6KviK73vdFQMaNABJ8SpWO6oDjm5mNfDgtppEZd3d2DUqUnPblgvdEkzAA5DvWy2ZgjSpNZEkC55kmT7Sqe4rh90bHr1P7jHshaHME3DWxHJJt0VMp5JoPJXMwTZgt9zB0YL7S9jGrhzWb1X0A4kk2czUtI74IWEwxc1tMNJGmaBeSOJNrBepfaNi2s2fW/WAz+YrzajixAAEiB7feg5HsYwmtwLmhlnAn6ultPFs6MNzR0ktDgJvHYg+EojL6BEjgTHvU2FwEUHBry1oJlv5pMXB4QgaYzHm2W9n4dtKiynckWsJmTrA0Cnp0Wt6rQAL2AjvQqnRc1oDHONomb+fNXGTkBDnZhrNjbmskdskGG9TUGR2IlszZ9WuzOa51ILWtDCCOBJDuzgg2HdDzUY4mTdp4dgPJHdj7UDKskQx9n9h4HwR8WTtF82O9iq7r1Xa1YHY55PiTbyASWvDwknP8AWQm4I+ax9pe1KjgBiSC4gdWnSFyY9RVto754/pHtfiajsr3tgkFtnEaRHBex/wDTrBZg/IZaQRpqDI4Lo/Z5g8zn5DmcSSerqTJ4c0Ms8Ofvbiz/AOq4dzW/JFt1tv5iyk4XkkEmAYBgcgbr1ip9nGCdq13mPkqdb7J8EfRdVYeEOb8WrEo2EhLtYK2bjZrvBcGuaQCCTOgNgNAru1GNrv6KoQWgAkZgJuY430VDHfZNWnNRxgkaZ6ZaY4Aua4+5YulsbaYquaKVZz2HK4hsgFvDN6Js4EcwUL/NjMeoSPVMc7LQysAhrQBETPL3Kg/EnD0hmLTVfYCdOZnjHZzQHZO7W1iQ99MxPoPqMaSeE9bRU9rVK9PGtp4poY5tMOa3MHCHE3kGJ6vsVSg2aWWLNHhaTsogxaYa2bc7iVA5+oLLzqND230V7BbepUwMxHLu7J4KhtDb1OpUayi0PqvIa0NuSSexV2KjbaX0yeN34xeHqvpUX5WNcYETfU+1RD7TMf8A6g/lXrjPs7oG7y5zj6R6tzxOi7H2d4b9X9PyR0hFu2eQn7Tcf/qD+VdD7S8dlJ6QTaBlsvXP+neH7fJvyTf9OsP2/wBPyV1+zJ4btXfXGYhuSrVzNmcuVsT5LQ7l1+lZJIkHjzC9Exf2UYV+pcDzGWfcvO9v7MqbIxJblc6g69N/rAgZgYtmB4ePFDnGw2KST2bfC0qtUTTdlAkaA90k/JNjG1GAh5kGxIaBbtg8Cs/gN/qQb28rBS1t4fvRbSpQ6pVOVrA4EknhPx7ENw0NXH8lrZz6hqPwzpa5uh/SfRcOaLfc3UwOuX8yYuPALJ4va9bBYxn32k6n+EAJyukBxuC0kEaonit9cKWdV4HKJn3XWezRFNNBvE4EFrXHmDymLrurQa12aZEXHCEDr7z0Oj/fsByiNCPGLrvd7GjFuZSo5n653hpyMHaYieAE3VKP6JKSX0Cby784vC1jRovHRtazKC0GARpKS9I2js3BYSkx9eiyoSQzMaTXvNiZMzoBCSaUXQjJ2wyKqfpEklowOKi6FRJJQg/SKvXxBpua8XDnMY5vAhxgHsInxFuUJJRFEmH2hnfWbEdE8MmZzTTY+dLenHgsrv3uTTx5ZVNR1KpTaWyGhwc2ZAIkaEnjxTJKizCYb7NC52U4sxP+kf8AuL0jdPc3D4DrUwX1SINV8F0cQ0CzR3J0lCWzTisU/TlJJQsX3gpfeCnSVkG+8FVdpYWnXpmnWY2ow6tcJHf2HtSSUKMRjPsowLzLelp9jXgj+oFFt2Nx8LganS0g51WCA97pLQbHKAABI4pJKiwlvDsOhjWhuJp58s5TJDmzrDhdA8F9nGz6ZJ6HpJBH4j3OA7hwPakkoQtbP3GwFF4qMw7cwMguc54B5gOJC0jHwIAgdkBJJQhHT2h+IaZaDDQ6T2mIiEkklqiH/9k="/>
          <p:cNvSpPr>
            <a:spLocks noChangeAspect="1" noChangeArrowheads="1"/>
          </p:cNvSpPr>
          <p:nvPr/>
        </p:nvSpPr>
        <p:spPr bwMode="auto">
          <a:xfrm>
            <a:off x="155575" y="-1790700"/>
            <a:ext cx="2466975" cy="3743325"/>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9460" name="AutoShape 4" descr="data:image/jpeg;base64,/9j/4AAQSkZJRgABAQAAAQABAAD/2wCEAAkGBxQTEhQUEhQWFRUVGBUZFhcXFRUXFhcYGhQXFxcWFxcYHCggGBolHBcUITEhJSkrLi4uFx8zODMsNygtLisBCgoKDg0OGxAQGCwkICQsLCwsLCwsLCwsLCwsLCwsLCwsLCwsLCwsLCwsLCwsLCwsLCwsLCwsLCwsLCwsLCwsLP/AABEIARUAtgMBIgACEQEDEQH/xAAcAAABBQEBAQAAAAAAAAAAAAAFAAEDBAYCBwj/xABEEAABAwIDBAYHBQcDAwUAAAABAAIRAyEEEjEFBkFREyJhcYGRMlKhscHR8AcUI0JiJDNykqKy4VOCwhfT8UNjc4Oj/8QAGQEAAgMBAAAAAAAAAAAAAAAAAwQAAQIF/8QAIxEAAgICAQUAAwEAAAAAAAAAAAECEQMhMQQSIjJBUWGBE//aAAwDAQACEQMRAD8A2tR7gD1j5lVJdeXOj+Iq3UEqM00+LGVwlZ9MZOkfDC5t3OJ6riNZ5AIVtja1RoMVHy6QOsbAE317vYiu0BFWrF8xBA7SIjzaT4rHY2ifvL82pY0gagXNgqyy7cdokFcjvCYus8tb0tQCZd+I+8aDXRanA1KjTdziIEuznMTPKbDistg2OGct9MG3gNO5EtjsqPqNztNhmdcgFxPwjRcmXJ1sMU0bCliHEElzgNLk8OMzog21K9XVr3ZI4OdPmDpCM4evmzNDfR56EqhiA1v4VgYNuzs5hZbN9v6AdPE1AQ4VH6Qeu4+yVafi3OaWl77/AK3fOyhwNOHPae2Oev15LiswtJCuwPaR4BuJpRU6Z9SkTdjnvJaM35STcdiK74OdTr0ix7mh1M2D3ASHcp7UW2Fs/pKAmAB85VTf6nfDn+MeYB+CfyJLHr8IUh77BNDGVD+d/P03fNRYvGvuekeIHru+a5wpUO0aYykTMwkO7Y64l/Y2KqOuXvN+LnfNaLBPec0l0DQ5nXt3oFsZkAdi12Eo2WU9mtJAbGOe38zog/md80B2jVqaio/we75rXYjBuzOJMtIADe28n3LObUwsAnTsUT2VNKizulVeXPl7jAbq5x4ntWsLnesfMrLbpMl749Vvtla0sXTw+iOdkXkyo2q+/Wd5lSZ3R6R8yunU4MpyxGBEOd3rHzKSlNNJUQkAXNezVYsq2M0gcVZAY3Zgf15giRpqJ/8APmsJvHQNLGc/w/8AkfmvUmMhi8w3yefvYOsNP90oeZ+DRvGvIpYGk+oHdGQHFxv43W72Zg8oFuGvNZndykAJi/zutDgsc9tOo+szI1k5eZAXLlydPGvEJ4jECnTe5oBLRJCDbNcKxfUeZc2QOQaQOHeD7VH033nDu6FxD7vdTcbubpDSeA1VPYYILKjBJnoy0WtEz8fNW9IZjDxf5GxFItq2/MuceyQCiu2KUOBA0Q/FO6lvJCvYGjU7mt/ZvE+9U9/6M0abo9F49rXD5IjuZT/ZgeZP9xXe+eHzYOp+nK7+VwJ9krpc4/4c/if9PP8ACDinqMkEkeS6wreqVcoUpIP1qubezoUXdn7NbUZldOo0JEFaejhDTw5ZTdcNgF1/NCsB1YRyjUBF1qLKk2UsJQe1gFR2Z3EjRCdtUrI9UNzcwYgckJ2k2QqbKewXueSaxGkt9xW16NYXd/q4qAYmf8r0BjbLpYX4HOyexWqMTBisuZYrhgRrBkORJWAxJSyqOS2LqrUbJCu5SVCGTU7BZXZCQ07ALzPfjDBuLbH5mH3gL1NwheYb6PDsWOxnvJ+SHk9WbjycbBJzRHVjxn5QtjRphzYIBBtB0WQ2SLhaXFuqimOhALrekbRx8VzJex0YLSLmz9jUqb3VGNALhEcAIiw4LhmDp05yMAkkzHEiJU+DruJgiIAM8CeIC6rU/FZbs221ywbimZpQPFsixWhroHj2hxjQmPNV9IbLdellw7B2T53+KJYnDh7HNdo4EHuIhLZtLLTA5WVqF1VpUc5u2eOspljnU3atJae9pj4Ixg8NLZnWI7O1cb2UcmMfH5w13n1T7lawLpAEclzcsak0P45XGy3TpkHT65q/h3EWiyjyA6W8VPh8OQeNuaxRqyeoLHnwQvHuht0VfTmOCp46n1SoUZjZZ/aKZNuvE85sPgvRmheZVmlrrcCCPC69LwNbPTa7gQCPFP8ATvxoRzLY4Gq5YxTgLljbpgCRFiSncElCiIiAo8My8qatonoMstEI8ToYuvKN42n706dYZPZr8165VflBXlO8Ds+KqGOI9jQhZX4m4LyLGzG3C1bXNAAJALrC9yeQWWwJykcYWs2expAc4A5esLXBjgOa5r2zoR4JMFSeHOzAZeHrds8I0UmLFurqruGriowPaCA6/WEHxlVMQBdRqkXe9gqtdptflKEvvVpx6zf7kZxgPAIVTANWmeT2/wBwVR9kSXB6Fgx1BKnhcYQdUKaF1BAwf2g4YCpRqRrmafY4e5ypYIdX6stHv7QnDh3qvafM5f8AkshhKsCOMT2JLqF5DeDcTR0eEe1XqLjI7vfohOCccoBRWgJGntiT8kFBGXZlD8fYQrrW3+Sp4wG8q5FIyOOoTMceK126FWaABuWEt+XshZ7FsvCK7mEh9Rp7HD3I3TyqVAcy1ZqiFw5t1NCTmp0UOCEl2WpKFFV4UrG2XLWqVrVpkIquhXkVZ5dXqk3l779ziF7BV0K8kDMtWoBwqVR/W5BzeoTH7FrCXBk/+OC12x6lh8Fl8K2AIWi2NUywDxSH0dXAeHM+9D8Uzjx+tURny+tFWrDw7Z1WpFRAmLa68GII7ZE3QgnjoZ/yjmJab2sg2MbxH1dCsJ8PRNm1c1NpHEA+YlWQEK3UrZsMzm2WnwNvZCLkLpp2rOe1Tozu/B/ZXfxU/wC8LE4K62e/jv2cDm9o8pPwWM2e2OF5P+Up1PI10/AcpGIB0+oRWgDMIZh7+5T1NoMY+mx5OZxsAJPjHBAQftb4C9FpiIt7VUxrOaJUmQFRxtKbaLcloGnsAVWay2IPgeRCm3edkxDf1gj2T8FLVZqoMH1a9M/qA87fFXjdSRnIrizbkJ4TtYu4XQEjgJLuEyhCrTClATMau4WjJE8WXkuNoluIrAX/ABahPcSXAdmoXrhC8y21SLcbiOALmEeLAZQs3qEx8iw7YE8Yv9fWi0OzSLctEJwtIOAm6N7NZcdiRrY58C4pE6W75UVRpuDEhXw4WF5I+rqrim8RrzHuWpIpMEVmWkTI4FB8TSsfFHqw/wA/H67UIx7eA43HmLe1BCoN7iViaT2n8r/e0fJadZHcQ/ve9pHjK166GJ+CEsnszMb+D8BvI1G/2uWO2c/s4G3G8Qtnv2P2cHk9ntt8VksGIg8CWi3nPvS/U+wx0/AYwdKGifar2GwbS7pC0F0QDF7aQqjCQAQM17yYhvFyM4dvggxQaTaLdBsqpjG3V6kLQgG8e220KjGFpdmi44SY8URrQKKbdIr49+QZnQGjU8jIAPcoaR67CL9ZvvCI4ikHNIcJBsQePYqNRwYQeALfKQqjySXBtWCy7hcsXafEjnMknKSsohhJOkrKOSF59vfRyYufXptPi1xafe1ehQshv7h/3FTtez+Zuce2mPNZmriajpgvBPFgjuB1CyWznE4gyDAZ1eVyJ8bLYbOPNIfR2tGhpN6qrV2hWMMbKPEtRHwYXIIxwIMzb6+CB41t5Hj8o8UfxFcTkdYxpy4AjxCDYltz3T9fXFAkGQR3IMmr/t+K1iym5BP4vD0YHgVq07i9EJ5fdmd37ZOFdHB1M/1tWT2cNPD671ud56ebC1hH5HEd463wWD2fUifrSSg9QtoNgemHsPrdFqVhdCcHUkgQbm9uXMoxQEa3QYoLItUOZVbaeDY8tLmhxbcEi4KuUgocSZCK1oGnvQKrKhVplzwBAktEkfqCJ4g20VPDszVGB3rNNu9Yitmnwa9oTwnASTwkNCdIJ1CiqEl0ktlDQge+WHzYSoeNPLUH+xwcfNocPFHSFHXohzS03DgQe4iCqLPMMQX5AKepc0SOAm57lqMAs7s4Zfw3ekwuYe0scWE+JE+K0Gz6oIBBBHNITVMdg7iabBukBc16jc+WetExxiYnuTbOqg6KziaY1i/NE5RnhgvHN0ty96BbQp6wbGQe76K0NUrO7SJ7zqIOswCgzCxCu5jOq883mO4AfNaZAN06MMJ4Fxj3LQJyHqhOfsyvjaOZjhzBHmIXmGEpxHPQ9h0PxXq1Rshec7Ro5MTVbEAPJH+7r+9x8kPOriEwvdBbBwB2BWqNfy1B9iDYmi6rTdTaYkQD3yrOycCaLGtJznXjFuHml4jdKrs0GznOOtrKXEhNst8tBLYJFxqB2TxSqjXv+gjS4AvkCbVx3Rmm3KT0jokCw713s6nNVk858gSn2lWazKXkCTAnmdFZ2KwGpPJpj3LONeRMnpwaAJQkF0mhMZMnCZQhAUyRSWyh0xCUJ1CGA25Q6PF1AdKmWozuLcjx5sn/AHKt93dSwr20pJvHO5uR4StDvrhf3FX1X5HHk2oIH9bWDxQzD1SHNaGk5pBPAQOKVzLdjWCXwJ7kD9np9on5m61NUWBQTZtoA9gR03Ysw2jWR3KwZWbqgO0KUEx9CP8AC0FcaoNtWkTpqBZDkaiw5sCnFJvciaqbGvRYeYCuJz4KPkYrFb40Mtdr/XYR4sNvGHHyW2Wc33pfgtd6j2/1Sz/kPJZkri0XB1JAjAu0+uCJudxiSg+GdERwRrDnmlFyOsv7PeSAYiVHWmTKlwgJPYo6p+KK+Af0GbVwbarQ14mCCPBENgUIc93MNHlKhqq/sFsMdPrH/HvV4l5GcrfbQSCSdKEcVOUk6SshVISSTLZk6lKU2VPkULKG3sKa2HrUxdzmOy/xgSz+oNWM2XXzMY7m0GOUi4716HlWExlHo8RWpgQA/O3+Gp1/7+kHgg5lcQuJ0w7gX6IzhaQBc68uiZNrCLLP7Nej+FqWQIDEiOuEF2m6BME3Atc3MeSO1yg2JGo5Gfl8VUiRDmx/3Te5XlU2T+6Z3K4mRV8nKo7bw3SUKrebHR3wYPnCvpiFZR53g3yAeYB80awtYGBxCztTFCjUNN2gc5g8HloEdwC0GF80m1THl6phzC81Tpvc4HO3KQTAmbc1apVQGybINgNuitUe3KW5Y14grb4Mxi2m0ifEAz2I1s2nFNvbfzWV27iHNNLJ+ao0HuK2NFmVoHIAexbw/WCzcI7Tpk8IouMknlJWQqEJJJiEQyd5k2ZIBLKoWJZDfjDkPpVWyMwdScRr67D4RU81sMqEb1YbNhqh4sioP/rIcfMBw8Vlq0XF07MRu7tapUrPYbCCWy025e9bvCY1mYMLhnIkNm/ksts6GkREfUK/0dBlXp6joeALTwE3jxSa0zoamaTEtELP7Ze5uVzQTBgtGhBtJ7tVe2dthuIa4tDhlMdYRPIhCt4NoGkGHLILoJ5WUfJUYyTqjVbFeHUmHvHk4j4K+qGwyDRYW6GSPEk/FEEyJS5EUxSSKhR51tjD5cZVDvzOzN8WtNu4k+SKYIQABwgfRUG9NP8Aa5/Q2PHMD/anwWJbIE3IkDjHPuSuT2HcbuASx+zRXaA4kZbiOa5w2BbSFgC46mLld1NpU6YGdwbNhJiSsvvBtM06oLaxJIMNAEX0Jjl8FAkIzku34amlSDntkfmHhdaOFkt1sQ+oKTqnpG57bGCtYEfH6iebUqOkkklsCJJIJKiFRKU65KMZO0guZSuqLO5UWIp5mubrmaRfS4Iuu5SzKEPK9nvcKLQQM4lpaTo9riHNnsIPkhO8W0c1cAhwLbWOsS6e6ER3nolmJrxYMqOe0cSXsZU073OWQOINSoXvIBJmwOvBKyjUjqdLuNnpzcRXOEpnDgNcPSEAkxIFiecSrL67TSYKuVrzGZpOjpvE9pXnFHHVWOHRvJiOJv4clqxgqT6jatSc72hxpwS2TAzIbDTx6PQd2ng0AB+UlscuzyIRWVnd0qoioBxId7Mp9zVoZTMdo5M1UmOmKSZaMmH38b+KL5c1ICeXWePiqmDIGUgSQA2eMDtU/wBoFLPVY2TZjSY4gufb2BC9l06hotvkdPG5iffCVzcj2D05O9t4ZmIqhmch7RJadI1J71lX03NzmQclhcc+A4rf16LQHVIGbKRPFeb0WZ6sF0Am55dpUiN45ao9N3FxAeykeIabdwIW1C81+z+u0YhzAbcOXokW79V6SEeHqczqFU2dJJApLQASSSShCpKYp0yKZOk65SVFnRShMkSoQ8o3/e1mKrOBuDTt+o0mi/hlWDqV75j7PetDvtiS/FVjETUdaZsw9GPMMnxQN2EhuZwsdLIM+R/p3USbZ9aLtNwQVrqWKa1xr06rQagg03T6UXA5HksPRLhmIAgaWN+9arZODFTDVXVOHWbBAcCBcGOGiDMeUk4m73SxsvYSIL2w4dpGYe72raArxzdHarhVa1ziQC0tnUZTp5e5ewtKNi4o5nUx7ZnUpSkmKILmA3wxA+8uvo1jfYXf81T2LjOkztLS3IYk/mtwUO8VTNiax/8Acd/SGs/4oK7edzWvAZDmxHZwk+xJ5NyZ0MEbhov7X2pWD3sgNpwRce2VkQ2XZRFzzV7a+LxDg01jAPojSe2ypUWnx5grURytcGt3Vp9HUY4n8RriI7iCW+Ur1xpXlWwMpp5nelPWJ4kDXvg6r03Z9SabD+kfJGxnM6nktgpJgUlsVOklykqIVU8rmUgEUydFJNCchQsS5qPgEngCfJdIHvhj+iwryNX9Qf7tT4NzKEPH8UXVHZoJJ95EuK5xdc9EGFwIHv8A0/p+KJOwlRwtEcpgnvKu4nYWdgytbntN4HalJzVnRwpJAPZWzn1gcgtzJtPJXXbL6LqvqFoez0Wz1iOA4SDFuK0WH2QRSDZLOqQ4M0JPHnKF4ml0dPI5zqjWOOaRoORJvaZB7ELutjKl8INjbNdSqB7iIcDl4TMEW4L2nDulre4e5eOYOk5gaH367ss8DDh4gwCvX8F6DP4W+4JnH9EOodtFhMU6YooseSbQf+NV/wDmrj/9Xf4QHadMXiXOgiCCZJIMk9kozt3q4vFM0/FcfB7Q4fFR08B0lQOJMAEQLTOqTyakdDp5UgO/HFzGNdlLheeqQ1vL+LhHYje7dMEkOMjVrSOEyHd6hZswCo93QteA5rWhpEttcuRxmBDA3IDmExJ0B4fw9iG2huUlVDViWvIzjLElujm9o/ytzu3VBogcp8jce9YjDtJPXLHRx4g8R3LR7rV8rnMOhHVHKOHlKPhlsQ6iOjVAroKNpXaOxIcpk6SohTKcKPOE4eimSQpSuC9MXqUQ6lYPf3HZ6jKTb5NeWYjj3D3rXbU2gKNJ1Q3j0RzdwHmvOXvJc6o4y4klxPbcoeWaiguKHcysMRkcwEyT+VoRynUDQS4ho5nQeaq4TCt9IAda88T5q62kZyuylpFhEmeM8I0XNlK2dJJFum4RIvP1KEbbbnpuggQQQZtbUHkiFHDvaD1gb9WQAGj1baqrtpo6N3eOzz5rePkp6BmE1638UeqbiPCF6zg3h1NhHFoPsC8pw9G1rCB7r3Xou7FWcOyeEjyJTeJ7aFMy1YYhMQlKRcii55nvzgw3EVXjV7aZ/laQgeF2gKbGm5c4nKBqTJR37QauXEPn1GOHdBHvBWTwbZqMd+UAzaTpJHZr7Uvk22N4eEazYFGKZmcxcSZIJvzhW8fUe1ssaCfH4KDYAaaQLGFgMmDrrqUWLIF9ErLkYb8rAL6hbLSA0uuI1J427FfwVYtcx09ZsE8E2Iw7X5XTYGRGhUZptP4jTOuhstwlRWSpI9Bw9YOaHDQiQpQVkt2NsdY0nAgatJ0niPrkVozie1PxfcrOdOPa6ZclJUDjRzSV9piwbi8HiS0im5gdaCQSBe9ksPg8SCcz2kT1bXA5GBB8gtDmHb5FR1azWiTPkVO5kpAj7vW5t8ik9lRoJcWgAEk3gAalEfv9PmfJYzbG8LaxcASaI0AsH9rjxngO5VPJ2rZvHj73SBm29omsQXGGNJyjSf1GfcqFUlgZacxv2DmrIweYiB1ibN4Ad6fG7PNMZ6h04GISE5OTtj2OKjomoVRxsOEnW3BEKbWuh1jGh5WvCCt2cSM4Ej8rbZY4AfNGti0A1zo0cJI4SOIQ+0IdE6zAFg03JJ7QNFR2qQ0CSCCQL6KviK73vdFQMaNABJ8SpWO6oDjm5mNfDgtppEZd3d2DUqUnPblgvdEkzAA5DvWy2ZgjSpNZEkC55kmT7Sqe4rh90bHr1P7jHshaHME3DWxHJJt0VMp5JoPJXMwTZgt9zB0YL7S9jGrhzWb1X0A4kk2czUtI74IWEwxc1tMNJGmaBeSOJNrBepfaNi2s2fW/WAz+YrzajixAAEiB7feg5HsYwmtwLmhlnAn6ultPFs6MNzR0ktDgJvHYg+EojL6BEjgTHvU2FwEUHBry1oJlv5pMXB4QgaYzHm2W9n4dtKiynckWsJmTrA0Cnp0Wt6rQAL2AjvQqnRc1oDHONomb+fNXGTkBDnZhrNjbmskdskGG9TUGR2IlszZ9WuzOa51ILWtDCCOBJDuzgg2HdDzUY4mTdp4dgPJHdj7UDKskQx9n9h4HwR8WTtF82O9iq7r1Xa1YHY55PiTbyASWvDwknP8AWQm4I+ax9pe1KjgBiSC4gdWnSFyY9RVto754/pHtfiajsr3tgkFtnEaRHBex/wDTrBZg/IZaQRpqDI4Lo/Z5g8zn5DmcSSerqTJ4c0Ms8Ofvbiz/AOq4dzW/JFt1tv5iyk4XkkEmAYBgcgbr1ip9nGCdq13mPkqdb7J8EfRdVYeEOb8WrEo2EhLtYK2bjZrvBcGuaQCCTOgNgNAru1GNrv6KoQWgAkZgJuY430VDHfZNWnNRxgkaZ6ZaY4Aua4+5YulsbaYquaKVZz2HK4hsgFvDN6Js4EcwUL/NjMeoSPVMc7LQysAhrQBETPL3Kg/EnD0hmLTVfYCdOZnjHZzQHZO7W1iQ99MxPoPqMaSeE9bRU9rVK9PGtp4poY5tMOa3MHCHE3kGJ6vsVSg2aWWLNHhaTsogxaYa2bc7iVA5+oLLzqND230V7BbepUwMxHLu7J4KhtDb1OpUayi0PqvIa0NuSSexV2KjbaX0yeN34xeHqvpUX5WNcYETfU+1RD7TMf8A6g/lXrjPs7oG7y5zj6R6tzxOi7H2d4b9X9PyR0hFu2eQn7Tcf/qD+VdD7S8dlJ6QTaBlsvXP+neH7fJvyTf9OsP2/wBPyV1+zJ4btXfXGYhuSrVzNmcuVsT5LQ7l1+lZJIkHjzC9Exf2UYV+pcDzGWfcvO9v7MqbIxJblc6g69N/rAgZgYtmB4ePFDnGw2KST2bfC0qtUTTdlAkaA90k/JNjG1GAh5kGxIaBbtg8Cs/gN/qQb28rBS1t4fvRbSpQ6pVOVrA4EknhPx7ENw0NXH8lrZz6hqPwzpa5uh/SfRcOaLfc3UwOuX8yYuPALJ4va9bBYxn32k6n+EAJyukBxuC0kEaonit9cKWdV4HKJn3XWezRFNNBvE4EFrXHmDymLrurQa12aZEXHCEDr7z0Oj/fsByiNCPGLrvd7GjFuZSo5n653hpyMHaYieAE3VKP6JKSX0Cby784vC1jRovHRtazKC0GARpKS9I2js3BYSkx9eiyoSQzMaTXvNiZMzoBCSaUXQjJ2wyKqfpEklowOKi6FRJJQg/SKvXxBpua8XDnMY5vAhxgHsInxFuUJJRFEmH2hnfWbEdE8MmZzTTY+dLenHgsrv3uTTx5ZVNR1KpTaWyGhwc2ZAIkaEnjxTJKizCYb7NC52U4sxP+kf8AuL0jdPc3D4DrUwX1SINV8F0cQ0CzR3J0lCWzTisU/TlJJQsX3gpfeCnSVkG+8FVdpYWnXpmnWY2ow6tcJHf2HtSSUKMRjPsowLzLelp9jXgj+oFFt2Nx8LganS0g51WCA97pLQbHKAABI4pJKiwlvDsOhjWhuJp58s5TJDmzrDhdA8F9nGz6ZJ6HpJBH4j3OA7hwPakkoQtbP3GwFF4qMw7cwMguc54B5gOJC0jHwIAgdkBJJQhHT2h+IaZaDDQ6T2mIiEkklqiH/9k="/>
          <p:cNvSpPr>
            <a:spLocks noChangeAspect="1" noChangeArrowheads="1"/>
          </p:cNvSpPr>
          <p:nvPr/>
        </p:nvSpPr>
        <p:spPr bwMode="auto">
          <a:xfrm>
            <a:off x="155575" y="-1790700"/>
            <a:ext cx="2466975" cy="3743325"/>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19462" name="Picture 6" descr="http://cdn.lifeinthefastlane.com/wp-content/uploads/2011/08/Palpable-Purpura-Legs.jpg"/>
          <p:cNvPicPr>
            <a:picLocks noChangeAspect="1" noChangeArrowheads="1"/>
          </p:cNvPicPr>
          <p:nvPr/>
        </p:nvPicPr>
        <p:blipFill>
          <a:blip r:embed="rId2" cstate="print"/>
          <a:srcRect/>
          <a:stretch>
            <a:fillRect/>
          </a:stretch>
        </p:blipFill>
        <p:spPr bwMode="auto">
          <a:xfrm>
            <a:off x="6012160" y="1988840"/>
            <a:ext cx="2466975" cy="3743325"/>
          </a:xfrm>
          <a:prstGeom prst="rect">
            <a:avLst/>
          </a:prstGeom>
          <a:noFill/>
        </p:spPr>
      </p:pic>
    </p:spTree>
    <p:extLst>
      <p:ext uri="{BB962C8B-B14F-4D97-AF65-F5344CB8AC3E}">
        <p14:creationId xmlns:p14="http://schemas.microsoft.com/office/powerpoint/2010/main" val="30722224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9298" name="Rectangle 2"/>
          <p:cNvSpPr>
            <a:spLocks noGrp="1" noChangeArrowheads="1"/>
          </p:cNvSpPr>
          <p:nvPr>
            <p:ph type="title"/>
          </p:nvPr>
        </p:nvSpPr>
        <p:spPr/>
        <p:txBody>
          <a:bodyPr/>
          <a:lstStyle/>
          <a:p>
            <a:pPr eaLnBrk="1" hangingPunct="1"/>
            <a:r>
              <a:rPr lang="el-GR" altLang="en-US" b="1" dirty="0">
                <a:solidFill>
                  <a:srgbClr val="FF0000"/>
                </a:solidFill>
              </a:rPr>
              <a:t>ΠΝΕΥΜΟΝΙΚΗ ΠΡΟΣΒΟΛΗ</a:t>
            </a:r>
            <a:endParaRPr lang="en-US" altLang="en-US" b="1" dirty="0">
              <a:solidFill>
                <a:srgbClr val="FF0000"/>
              </a:solidFill>
            </a:endParaRPr>
          </a:p>
        </p:txBody>
      </p:sp>
      <p:sp>
        <p:nvSpPr>
          <p:cNvPr id="439299" name="Rectangle 3"/>
          <p:cNvSpPr>
            <a:spLocks noGrp="1" noChangeArrowheads="1"/>
          </p:cNvSpPr>
          <p:nvPr>
            <p:ph idx="1"/>
          </p:nvPr>
        </p:nvSpPr>
        <p:spPr>
          <a:xfrm>
            <a:off x="395536" y="2132856"/>
            <a:ext cx="4464496" cy="4392488"/>
          </a:xfrm>
        </p:spPr>
        <p:txBody>
          <a:bodyPr>
            <a:normAutofit/>
          </a:bodyPr>
          <a:lstStyle/>
          <a:p>
            <a:pPr eaLnBrk="1" hangingPunct="1">
              <a:lnSpc>
                <a:spcPct val="90000"/>
              </a:lnSpc>
            </a:pPr>
            <a:r>
              <a:rPr lang="el-GR" altLang="en-US" b="1" dirty="0"/>
              <a:t>Ξηροτραχεία με ξηρό βήχα</a:t>
            </a:r>
          </a:p>
          <a:p>
            <a:pPr eaLnBrk="1" hangingPunct="1">
              <a:lnSpc>
                <a:spcPct val="90000"/>
              </a:lnSpc>
            </a:pPr>
            <a:r>
              <a:rPr lang="el-GR" altLang="en-US" b="1" dirty="0"/>
              <a:t>Σπάνια διάμεση πνευμονοπάθεια (λεμφοκυτταρική διάμεση πνευμονίτιδα)</a:t>
            </a:r>
          </a:p>
        </p:txBody>
      </p:sp>
      <p:pic>
        <p:nvPicPr>
          <p:cNvPr id="12290" name="Picture 2" descr="lymphocytic interstitial pneumonia"/>
          <p:cNvPicPr>
            <a:picLocks noChangeAspect="1" noChangeArrowheads="1"/>
          </p:cNvPicPr>
          <p:nvPr/>
        </p:nvPicPr>
        <p:blipFill>
          <a:blip r:embed="rId2" cstate="print"/>
          <a:srcRect/>
          <a:stretch>
            <a:fillRect/>
          </a:stretch>
        </p:blipFill>
        <p:spPr bwMode="auto">
          <a:xfrm>
            <a:off x="4788023" y="1916832"/>
            <a:ext cx="4219577" cy="3312368"/>
          </a:xfrm>
          <a:prstGeom prst="rect">
            <a:avLst/>
          </a:prstGeom>
          <a:noFill/>
        </p:spPr>
      </p:pic>
    </p:spTree>
    <p:extLst>
      <p:ext uri="{BB962C8B-B14F-4D97-AF65-F5344CB8AC3E}">
        <p14:creationId xmlns:p14="http://schemas.microsoft.com/office/powerpoint/2010/main" val="1531645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6" name="Rectangle 2"/>
          <p:cNvSpPr>
            <a:spLocks noGrp="1" noChangeArrowheads="1"/>
          </p:cNvSpPr>
          <p:nvPr>
            <p:ph type="title"/>
          </p:nvPr>
        </p:nvSpPr>
        <p:spPr/>
        <p:txBody>
          <a:bodyPr/>
          <a:lstStyle/>
          <a:p>
            <a:pPr eaLnBrk="1" hangingPunct="1"/>
            <a:r>
              <a:rPr lang="el-GR" altLang="en-US" b="1"/>
              <a:t>Κυρία Ι.Κ.</a:t>
            </a:r>
            <a:endParaRPr lang="en-US" altLang="en-US" b="1"/>
          </a:p>
        </p:txBody>
      </p:sp>
      <p:sp>
        <p:nvSpPr>
          <p:cNvPr id="420867" name="Rectangle 3"/>
          <p:cNvSpPr>
            <a:spLocks noGrp="1" noChangeArrowheads="1"/>
          </p:cNvSpPr>
          <p:nvPr>
            <p:ph idx="1"/>
          </p:nvPr>
        </p:nvSpPr>
        <p:spPr>
          <a:xfrm>
            <a:off x="467544" y="1340768"/>
            <a:ext cx="8229600" cy="4968552"/>
          </a:xfrm>
        </p:spPr>
        <p:txBody>
          <a:bodyPr>
            <a:normAutofit/>
          </a:bodyPr>
          <a:lstStyle/>
          <a:p>
            <a:pPr eaLnBrk="1" hangingPunct="1"/>
            <a:r>
              <a:rPr lang="el-GR" altLang="en-US" b="1" dirty="0"/>
              <a:t>Γυναίκα 55 ετών παραπονείται για από 6μήνου αίσθημα άμμου και κνησμό στα μάτια της καθώς και δυσκολία στην κατάποση ξηράς τροφής με αίσθημα κολλώδους πηχτού σιέλου στο στόμα. Επίσης για πόνους στις μικρές αρθρώσεις των χεριών με ήπια δυσκαμψία τα πρωινά.</a:t>
            </a:r>
          </a:p>
        </p:txBody>
      </p:sp>
    </p:spTree>
    <p:extLst>
      <p:ext uri="{BB962C8B-B14F-4D97-AF65-F5344CB8AC3E}">
        <p14:creationId xmlns:p14="http://schemas.microsoft.com/office/powerpoint/2010/main" val="19422845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22" name="Rectangle 2"/>
          <p:cNvSpPr>
            <a:spLocks noGrp="1" noChangeArrowheads="1"/>
          </p:cNvSpPr>
          <p:nvPr>
            <p:ph type="title"/>
          </p:nvPr>
        </p:nvSpPr>
        <p:spPr>
          <a:xfrm>
            <a:off x="611560" y="332656"/>
            <a:ext cx="7920880" cy="1224136"/>
          </a:xfrm>
        </p:spPr>
        <p:txBody>
          <a:bodyPr>
            <a:normAutofit/>
          </a:bodyPr>
          <a:lstStyle/>
          <a:p>
            <a:pPr eaLnBrk="1" hangingPunct="1"/>
            <a:r>
              <a:rPr lang="el-GR" altLang="en-US" sz="3600" b="1" dirty="0">
                <a:solidFill>
                  <a:srgbClr val="FF0000"/>
                </a:solidFill>
              </a:rPr>
              <a:t>ΓΑΣΤΡΕΝΤΕΡΙΚΕΣ ΕΚΔΗΛΩΣΕΙΣ</a:t>
            </a:r>
            <a:endParaRPr lang="en-US" altLang="en-US" sz="3600" b="1" dirty="0">
              <a:solidFill>
                <a:srgbClr val="FF0000"/>
              </a:solidFill>
            </a:endParaRPr>
          </a:p>
        </p:txBody>
      </p:sp>
      <p:sp>
        <p:nvSpPr>
          <p:cNvPr id="440323" name="Rectangle 3"/>
          <p:cNvSpPr>
            <a:spLocks noGrp="1" noChangeArrowheads="1"/>
          </p:cNvSpPr>
          <p:nvPr>
            <p:ph idx="1"/>
          </p:nvPr>
        </p:nvSpPr>
        <p:spPr>
          <a:xfrm>
            <a:off x="251520" y="1412776"/>
            <a:ext cx="8568952" cy="5112568"/>
          </a:xfrm>
        </p:spPr>
        <p:txBody>
          <a:bodyPr>
            <a:normAutofit/>
          </a:bodyPr>
          <a:lstStyle/>
          <a:p>
            <a:pPr eaLnBrk="1" hangingPunct="1">
              <a:lnSpc>
                <a:spcPct val="90000"/>
              </a:lnSpc>
            </a:pPr>
            <a:r>
              <a:rPr lang="el-GR" altLang="en-US" b="1" dirty="0"/>
              <a:t>Χρόνια ατροφική γαστρίτιδα</a:t>
            </a:r>
          </a:p>
          <a:p>
            <a:pPr eaLnBrk="1" hangingPunct="1">
              <a:lnSpc>
                <a:spcPct val="90000"/>
              </a:lnSpc>
            </a:pPr>
            <a:r>
              <a:rPr lang="el-GR" altLang="en-US" b="1" dirty="0"/>
              <a:t>Υποκλινική παγκρεατίτιδα συχνή (υψηλή αμυλάση στο 25%), σπάνια συμπτωματική</a:t>
            </a:r>
          </a:p>
          <a:p>
            <a:pPr eaLnBrk="1" hangingPunct="1">
              <a:lnSpc>
                <a:spcPct val="90000"/>
              </a:lnSpc>
            </a:pPr>
            <a:r>
              <a:rPr lang="el-GR" altLang="en-US" b="1" dirty="0"/>
              <a:t>Ηπατομεγαλία (25%)</a:t>
            </a:r>
          </a:p>
          <a:p>
            <a:pPr eaLnBrk="1" hangingPunct="1">
              <a:lnSpc>
                <a:spcPct val="90000"/>
              </a:lnSpc>
            </a:pPr>
            <a:r>
              <a:rPr lang="el-GR" altLang="en-US" b="1" dirty="0"/>
              <a:t>(+) ΑΜΑ στο 5% με υψηλά ηπατικά ένζυμα</a:t>
            </a:r>
          </a:p>
          <a:p>
            <a:pPr eaLnBrk="1" hangingPunct="1">
              <a:lnSpc>
                <a:spcPct val="90000"/>
              </a:lnSpc>
            </a:pPr>
            <a:r>
              <a:rPr lang="el-GR" altLang="en-US" b="1" u="sng" dirty="0">
                <a:solidFill>
                  <a:srgbClr val="FF0000"/>
                </a:solidFill>
              </a:rPr>
              <a:t>50% των ασθενών με πρωτοπαθή χολική κίρρωση έχουν δευτεροπαθές </a:t>
            </a:r>
            <a:r>
              <a:rPr lang="en-US" altLang="en-US" b="1" u="sng" dirty="0" err="1">
                <a:solidFill>
                  <a:srgbClr val="FF0000"/>
                </a:solidFill>
              </a:rPr>
              <a:t>Sj</a:t>
            </a:r>
            <a:r>
              <a:rPr lang="en-US" altLang="en-US" b="1" u="sng" dirty="0" err="1">
                <a:solidFill>
                  <a:srgbClr val="FF0000"/>
                </a:solidFill>
                <a:cs typeface="Times New Roman" panose="02020603050405020304" pitchFamily="18" charset="0"/>
              </a:rPr>
              <a:t>ögren</a:t>
            </a:r>
            <a:endParaRPr lang="en-US" altLang="en-US" b="1" u="sng"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36899331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1346" name="Rectangle 2"/>
          <p:cNvSpPr>
            <a:spLocks noGrp="1" noChangeArrowheads="1"/>
          </p:cNvSpPr>
          <p:nvPr>
            <p:ph type="title"/>
          </p:nvPr>
        </p:nvSpPr>
        <p:spPr>
          <a:xfrm>
            <a:off x="467544" y="260648"/>
            <a:ext cx="8208912" cy="864096"/>
          </a:xfrm>
        </p:spPr>
        <p:txBody>
          <a:bodyPr>
            <a:normAutofit/>
          </a:bodyPr>
          <a:lstStyle/>
          <a:p>
            <a:pPr eaLnBrk="1" hangingPunct="1"/>
            <a:r>
              <a:rPr lang="el-GR" altLang="en-US" sz="3600" b="1" dirty="0">
                <a:solidFill>
                  <a:srgbClr val="FF0000"/>
                </a:solidFill>
              </a:rPr>
              <a:t>ΝΕΦΡΙΚΗ ΠΡΟΣΒΟΛΗ</a:t>
            </a:r>
            <a:endParaRPr lang="en-US" altLang="en-US" sz="3600" b="1" dirty="0">
              <a:solidFill>
                <a:srgbClr val="FF0000"/>
              </a:solidFill>
            </a:endParaRPr>
          </a:p>
        </p:txBody>
      </p:sp>
      <p:sp>
        <p:nvSpPr>
          <p:cNvPr id="441347" name="Rectangle 3"/>
          <p:cNvSpPr>
            <a:spLocks noGrp="1" noChangeArrowheads="1"/>
          </p:cNvSpPr>
          <p:nvPr>
            <p:ph idx="1"/>
          </p:nvPr>
        </p:nvSpPr>
        <p:spPr>
          <a:xfrm>
            <a:off x="395536" y="1268760"/>
            <a:ext cx="4968552" cy="4680520"/>
          </a:xfrm>
        </p:spPr>
        <p:txBody>
          <a:bodyPr>
            <a:normAutofit lnSpcReduction="10000"/>
          </a:bodyPr>
          <a:lstStyle/>
          <a:p>
            <a:pPr eaLnBrk="1" hangingPunct="1">
              <a:lnSpc>
                <a:spcPct val="90000"/>
              </a:lnSpc>
            </a:pPr>
            <a:r>
              <a:rPr lang="el-GR" altLang="en-US" b="1" dirty="0"/>
              <a:t>Υποκλινική διάμεση νεφροπάθεια στο 30% </a:t>
            </a:r>
          </a:p>
          <a:p>
            <a:pPr eaLnBrk="1" hangingPunct="1">
              <a:lnSpc>
                <a:spcPct val="90000"/>
              </a:lnSpc>
            </a:pPr>
            <a:r>
              <a:rPr lang="el-GR" altLang="en-US" b="1" dirty="0"/>
              <a:t>Υποκλινική </a:t>
            </a:r>
            <a:r>
              <a:rPr lang="en-US" altLang="en-US" b="1" dirty="0"/>
              <a:t>RTA </a:t>
            </a:r>
            <a:r>
              <a:rPr lang="el-GR" altLang="en-US" b="1" dirty="0"/>
              <a:t>τύπου Ι (άπω). </a:t>
            </a:r>
            <a:r>
              <a:rPr lang="en-US" altLang="en-US" b="1" dirty="0"/>
              <a:t> </a:t>
            </a:r>
            <a:r>
              <a:rPr lang="el-GR" altLang="en-US" b="1" dirty="0"/>
              <a:t>Αδυναμία απέκκρισης ιόντων υδρογόνου.  Άν σοβαρή, κίνδυνος νεφρολιθίασης ή νεφρασβέστωσης</a:t>
            </a:r>
            <a:endParaRPr lang="el-GR" altLang="en-US" b="1" dirty="0">
              <a:cs typeface="Times New Roman" panose="02020603050405020304" pitchFamily="18" charset="0"/>
            </a:endParaRPr>
          </a:p>
          <a:p>
            <a:pPr eaLnBrk="1" hangingPunct="1">
              <a:lnSpc>
                <a:spcPct val="90000"/>
              </a:lnSpc>
            </a:pPr>
            <a:r>
              <a:rPr lang="el-GR" altLang="en-US" b="1" dirty="0">
                <a:cs typeface="Times New Roman" panose="02020603050405020304" pitchFamily="18" charset="0"/>
              </a:rPr>
              <a:t>Σπάνια διάμεση κυστίτιδα με πόνο και νυκτουρία</a:t>
            </a:r>
          </a:p>
        </p:txBody>
      </p:sp>
      <p:sp>
        <p:nvSpPr>
          <p:cNvPr id="4" name="Rectangle 3" descr="130FF5"/>
          <p:cNvSpPr>
            <a:spLocks noGrp="1" noChangeAspect="1" noChangeArrowheads="1"/>
          </p:cNvSpPr>
          <p:nvPr isPhoto="1"/>
        </p:nvSpPr>
        <p:spPr bwMode="auto">
          <a:xfrm>
            <a:off x="5580112" y="1124744"/>
            <a:ext cx="3148013" cy="5143500"/>
          </a:xfrm>
          <a:prstGeom prst="rect">
            <a:avLst/>
          </a:prstGeom>
          <a:blipFill dpi="0" rotWithShape="1">
            <a:blip r:embed="rId2" cstate="print"/>
            <a:srcRect/>
            <a:stretch>
              <a:fillRect/>
            </a:stretch>
          </a:blipFill>
          <a:ln w="9525">
            <a:solidFill>
              <a:schemeClr val="tx1"/>
            </a:solidFill>
            <a:miter lim="800000"/>
            <a:headEnd/>
            <a:tailEnd/>
          </a:ln>
        </p:spPr>
        <p:txBody>
          <a:bodyPr/>
          <a:lstStyle>
            <a:lvl1pPr eaLnBrk="0" hangingPunct="0">
              <a:defRPr sz="2400" b="1">
                <a:solidFill>
                  <a:schemeClr val="tx1"/>
                </a:solidFill>
                <a:latin typeface="Times New Roman" panose="02020603050405020304" pitchFamily="18" charset="0"/>
              </a:defRPr>
            </a:lvl1pPr>
            <a:lvl2pPr marL="742950" indent="-285750" eaLnBrk="0" hangingPunct="0">
              <a:defRPr sz="2400" b="1">
                <a:solidFill>
                  <a:schemeClr val="tx1"/>
                </a:solidFill>
                <a:latin typeface="Times New Roman" panose="02020603050405020304" pitchFamily="18" charset="0"/>
              </a:defRPr>
            </a:lvl2pPr>
            <a:lvl3pPr marL="1143000" indent="-228600" eaLnBrk="0" hangingPunct="0">
              <a:defRPr sz="2400" b="1">
                <a:solidFill>
                  <a:schemeClr val="tx1"/>
                </a:solidFill>
                <a:latin typeface="Times New Roman" panose="02020603050405020304" pitchFamily="18" charset="0"/>
              </a:defRPr>
            </a:lvl3pPr>
            <a:lvl4pPr marL="1600200" indent="-228600" eaLnBrk="0" hangingPunct="0">
              <a:defRPr sz="2400" b="1">
                <a:solidFill>
                  <a:schemeClr val="tx1"/>
                </a:solidFill>
                <a:latin typeface="Times New Roman" panose="02020603050405020304" pitchFamily="18" charset="0"/>
              </a:defRPr>
            </a:lvl4pPr>
            <a:lvl5pPr marL="2057400" indent="-228600" eaLnBrk="0" hangingPunct="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eaLnBrk="1" hangingPunct="1"/>
            <a:endParaRPr lang="en-US" altLang="en-US" sz="1800"/>
          </a:p>
        </p:txBody>
      </p:sp>
    </p:spTree>
    <p:extLst>
      <p:ext uri="{BB962C8B-B14F-4D97-AF65-F5344CB8AC3E}">
        <p14:creationId xmlns:p14="http://schemas.microsoft.com/office/powerpoint/2010/main" val="17313693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442" name="Rectangle 2"/>
          <p:cNvSpPr>
            <a:spLocks noGrp="1" noChangeArrowheads="1"/>
          </p:cNvSpPr>
          <p:nvPr>
            <p:ph type="title"/>
          </p:nvPr>
        </p:nvSpPr>
        <p:spPr/>
        <p:txBody>
          <a:bodyPr>
            <a:normAutofit/>
          </a:bodyPr>
          <a:lstStyle/>
          <a:p>
            <a:pPr eaLnBrk="1" hangingPunct="1"/>
            <a:r>
              <a:rPr lang="el-GR" altLang="en-US" sz="3600" b="1" dirty="0">
                <a:solidFill>
                  <a:srgbClr val="FF0000"/>
                </a:solidFill>
              </a:rPr>
              <a:t>ΝΕΥΡΟΜΥ</a:t>
            </a:r>
            <a:r>
              <a:rPr lang="el-GR" altLang="en-US" sz="3600" b="1" dirty="0">
                <a:solidFill>
                  <a:srgbClr val="FF0000"/>
                </a:solidFill>
                <a:cs typeface="Times New Roman" panose="02020603050405020304" pitchFamily="18" charset="0"/>
              </a:rPr>
              <a:t>ΪΚΕΣ ΕΚΔΗΛΩΣΕΙΣ</a:t>
            </a:r>
          </a:p>
        </p:txBody>
      </p:sp>
      <p:sp>
        <p:nvSpPr>
          <p:cNvPr id="445443" name="Rectangle 3"/>
          <p:cNvSpPr>
            <a:spLocks noGrp="1" noChangeArrowheads="1"/>
          </p:cNvSpPr>
          <p:nvPr>
            <p:ph idx="1"/>
          </p:nvPr>
        </p:nvSpPr>
        <p:spPr/>
        <p:txBody>
          <a:bodyPr/>
          <a:lstStyle/>
          <a:p>
            <a:pPr eaLnBrk="1" hangingPunct="1"/>
            <a:r>
              <a:rPr lang="el-GR" altLang="en-US" b="1" dirty="0"/>
              <a:t>Περιφερική αισθητικοκινητική νευροπάθεια σαν συνέπεια αγγει</a:t>
            </a:r>
            <a:r>
              <a:rPr lang="el-GR" altLang="en-US" b="1" dirty="0">
                <a:cs typeface="Times New Roman" panose="02020603050405020304" pitchFamily="18" charset="0"/>
              </a:rPr>
              <a:t>ΐτιδας</a:t>
            </a:r>
          </a:p>
          <a:p>
            <a:pPr eaLnBrk="1" hangingPunct="1"/>
            <a:r>
              <a:rPr lang="el-GR" altLang="en-US" b="1" dirty="0">
                <a:cs typeface="Times New Roman" panose="02020603050405020304" pitchFamily="18" charset="0"/>
              </a:rPr>
              <a:t>Πολλαπλή μονονευρίτιδα από </a:t>
            </a:r>
            <a:r>
              <a:rPr lang="el-GR" altLang="en-US" b="1" dirty="0"/>
              <a:t>αγγει</a:t>
            </a:r>
            <a:r>
              <a:rPr lang="el-GR" altLang="en-US" b="1" dirty="0">
                <a:cs typeface="Times New Roman" panose="02020603050405020304" pitchFamily="18" charset="0"/>
              </a:rPr>
              <a:t>ΐτιδα</a:t>
            </a:r>
          </a:p>
          <a:p>
            <a:pPr eaLnBrk="1" hangingPunct="1"/>
            <a:r>
              <a:rPr lang="el-GR" altLang="en-US" b="1" dirty="0">
                <a:cs typeface="Times New Roman" panose="02020603050405020304" pitchFamily="18" charset="0"/>
              </a:rPr>
              <a:t>Μυαλγίες, υποκλινική μυοσίτιδα, σπάνια κλινική μυοσίτιδα</a:t>
            </a:r>
          </a:p>
        </p:txBody>
      </p:sp>
    </p:spTree>
    <p:extLst>
      <p:ext uri="{BB962C8B-B14F-4D97-AF65-F5344CB8AC3E}">
        <p14:creationId xmlns:p14="http://schemas.microsoft.com/office/powerpoint/2010/main" val="34229397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7490" name="Rectangle 2"/>
          <p:cNvSpPr>
            <a:spLocks noGrp="1" noChangeArrowheads="1"/>
          </p:cNvSpPr>
          <p:nvPr>
            <p:ph type="title"/>
          </p:nvPr>
        </p:nvSpPr>
        <p:spPr>
          <a:xfrm>
            <a:off x="179512" y="274638"/>
            <a:ext cx="8507288" cy="1143000"/>
          </a:xfrm>
        </p:spPr>
        <p:txBody>
          <a:bodyPr/>
          <a:lstStyle/>
          <a:p>
            <a:pPr eaLnBrk="1" hangingPunct="1"/>
            <a:r>
              <a:rPr lang="el-GR" altLang="en-US" sz="3000" b="1" dirty="0">
                <a:solidFill>
                  <a:srgbClr val="FF0000"/>
                </a:solidFill>
              </a:rPr>
              <a:t>ΛΕΜΦΟ</a:t>
            </a:r>
            <a:r>
              <a:rPr lang="el-GR" altLang="en-US" sz="3000" b="1" dirty="0">
                <a:solidFill>
                  <a:srgbClr val="FF0000"/>
                </a:solidFill>
                <a:cs typeface="Times New Roman" panose="02020603050405020304" pitchFamily="18" charset="0"/>
              </a:rPr>
              <a:t>ΫΠΕΡΠΛΑΣΤΙΚΗ ΝΟΣΟΣ</a:t>
            </a:r>
          </a:p>
        </p:txBody>
      </p:sp>
      <p:sp>
        <p:nvSpPr>
          <p:cNvPr id="447491" name="Rectangle 3"/>
          <p:cNvSpPr>
            <a:spLocks noGrp="1" noChangeArrowheads="1"/>
          </p:cNvSpPr>
          <p:nvPr>
            <p:ph idx="1"/>
          </p:nvPr>
        </p:nvSpPr>
        <p:spPr>
          <a:xfrm>
            <a:off x="395536" y="1196752"/>
            <a:ext cx="8748464" cy="5661248"/>
          </a:xfrm>
        </p:spPr>
        <p:txBody>
          <a:bodyPr>
            <a:normAutofit/>
          </a:bodyPr>
          <a:lstStyle/>
          <a:p>
            <a:pPr eaLnBrk="1" hangingPunct="1"/>
            <a:r>
              <a:rPr lang="el-GR" altLang="en-US" b="1" dirty="0"/>
              <a:t>Συχνότητα ανάπτυξης </a:t>
            </a:r>
            <a:r>
              <a:rPr lang="en-US" altLang="en-US" b="1" dirty="0"/>
              <a:t>NHL </a:t>
            </a:r>
            <a:r>
              <a:rPr lang="el-GR" altLang="en-US" b="1" dirty="0"/>
              <a:t>44πλάσια στο πρωτοπαθές σύνδρομο</a:t>
            </a:r>
          </a:p>
          <a:p>
            <a:pPr eaLnBrk="1" hangingPunct="1"/>
            <a:r>
              <a:rPr lang="en-US" altLang="en-US" b="1" dirty="0"/>
              <a:t>B cell </a:t>
            </a:r>
            <a:r>
              <a:rPr lang="el-GR" altLang="en-US" b="1" dirty="0"/>
              <a:t>λέμφωμα, με μονοκλωνική έκφραση </a:t>
            </a:r>
            <a:r>
              <a:rPr lang="en-US" altLang="en-US" b="1" dirty="0" err="1"/>
              <a:t>IgM</a:t>
            </a:r>
            <a:r>
              <a:rPr lang="el-GR" altLang="en-US" b="1" dirty="0"/>
              <a:t>κ</a:t>
            </a:r>
          </a:p>
          <a:p>
            <a:pPr eaLnBrk="1" hangingPunct="1"/>
            <a:r>
              <a:rPr lang="el-GR" altLang="en-US" b="1" dirty="0"/>
              <a:t>Στην πλειονότητα με εξωαδενική εντόπιση, τύπου </a:t>
            </a:r>
            <a:r>
              <a:rPr lang="en-US" altLang="en-US" b="1" dirty="0"/>
              <a:t>MALT</a:t>
            </a:r>
          </a:p>
          <a:p>
            <a:pPr eaLnBrk="1" hangingPunct="1"/>
            <a:r>
              <a:rPr lang="el-GR" altLang="en-US" b="1" dirty="0">
                <a:solidFill>
                  <a:srgbClr val="FF0000"/>
                </a:solidFill>
              </a:rPr>
              <a:t>Προδιαθέτουν επιμένουσα παρωτιδική διόγκωση, σπληνομεγαλία, χαμηλό συμπλήρωμα, λεμφαδενοπάθεια, μονοκλωνική γαμμοπάθεια και αγγειίτιδα </a:t>
            </a:r>
            <a:endParaRPr lang="en-US" altLang="en-US" b="1" dirty="0">
              <a:solidFill>
                <a:srgbClr val="FF0000"/>
              </a:solidFill>
            </a:endParaRPr>
          </a:p>
        </p:txBody>
      </p:sp>
    </p:spTree>
    <p:extLst>
      <p:ext uri="{BB962C8B-B14F-4D97-AF65-F5344CB8AC3E}">
        <p14:creationId xmlns:p14="http://schemas.microsoft.com/office/powerpoint/2010/main" val="39211477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514" name="Rectangle 2"/>
          <p:cNvSpPr>
            <a:spLocks noGrp="1" noChangeArrowheads="1"/>
          </p:cNvSpPr>
          <p:nvPr>
            <p:ph type="title"/>
          </p:nvPr>
        </p:nvSpPr>
        <p:spPr/>
        <p:txBody>
          <a:bodyPr/>
          <a:lstStyle/>
          <a:p>
            <a:pPr eaLnBrk="1" hangingPunct="1"/>
            <a:r>
              <a:rPr lang="el-GR" altLang="en-US" b="1" dirty="0">
                <a:solidFill>
                  <a:srgbClr val="FF0000"/>
                </a:solidFill>
              </a:rPr>
              <a:t>ΕΡΓΑΣΤΗΡΙΑΚΑ ΕΥΡΗΜΑΤΑ</a:t>
            </a:r>
            <a:endParaRPr lang="en-US" altLang="en-US" b="1" dirty="0">
              <a:solidFill>
                <a:srgbClr val="FF0000"/>
              </a:solidFill>
            </a:endParaRPr>
          </a:p>
        </p:txBody>
      </p:sp>
      <p:sp>
        <p:nvSpPr>
          <p:cNvPr id="448515" name="Rectangle 3"/>
          <p:cNvSpPr>
            <a:spLocks noGrp="1" noChangeArrowheads="1"/>
          </p:cNvSpPr>
          <p:nvPr>
            <p:ph idx="1"/>
          </p:nvPr>
        </p:nvSpPr>
        <p:spPr/>
        <p:txBody>
          <a:bodyPr/>
          <a:lstStyle/>
          <a:p>
            <a:pPr eaLnBrk="1" hangingPunct="1"/>
            <a:r>
              <a:rPr lang="el-GR" altLang="en-US" b="1" dirty="0"/>
              <a:t>Αναιμία χρόνιας νόσου στο 25%, λευκοπενία στο 10%</a:t>
            </a:r>
          </a:p>
          <a:p>
            <a:pPr eaLnBrk="1" hangingPunct="1"/>
            <a:r>
              <a:rPr lang="el-GR" altLang="en-US" b="1" dirty="0"/>
              <a:t>Υψηλή ΤΚΕ αλλά φυσιολογική </a:t>
            </a:r>
            <a:r>
              <a:rPr lang="en-US" altLang="en-US" b="1" dirty="0"/>
              <a:t>CRP</a:t>
            </a:r>
          </a:p>
          <a:p>
            <a:pPr eaLnBrk="1" hangingPunct="1"/>
            <a:r>
              <a:rPr lang="el-GR" altLang="en-US" b="1" dirty="0"/>
              <a:t>Υπεργαμμασφαιριναιμία</a:t>
            </a:r>
          </a:p>
          <a:p>
            <a:pPr eaLnBrk="1" hangingPunct="1"/>
            <a:r>
              <a:rPr lang="el-GR" altLang="en-US" b="1" dirty="0"/>
              <a:t>Στη πλειονότητα (+) </a:t>
            </a:r>
            <a:r>
              <a:rPr lang="en-US" altLang="en-US" b="1" dirty="0"/>
              <a:t>RF, ANA, </a:t>
            </a:r>
            <a:r>
              <a:rPr lang="el-GR" altLang="en-US" b="1" dirty="0"/>
              <a:t>αντι-</a:t>
            </a:r>
            <a:r>
              <a:rPr lang="en-US" altLang="en-US" b="1" dirty="0"/>
              <a:t>Ro </a:t>
            </a:r>
            <a:r>
              <a:rPr lang="el-GR" altLang="en-US" b="1" dirty="0"/>
              <a:t>και αντι</a:t>
            </a:r>
            <a:r>
              <a:rPr lang="en-US" altLang="en-US" b="1" dirty="0"/>
              <a:t>-La </a:t>
            </a:r>
            <a:r>
              <a:rPr lang="el-GR" altLang="en-US" b="1" dirty="0"/>
              <a:t>αντισώματα</a:t>
            </a:r>
            <a:endParaRPr lang="en-US" altLang="en-US" b="1" dirty="0"/>
          </a:p>
        </p:txBody>
      </p:sp>
    </p:spTree>
    <p:extLst>
      <p:ext uri="{BB962C8B-B14F-4D97-AF65-F5344CB8AC3E}">
        <p14:creationId xmlns:p14="http://schemas.microsoft.com/office/powerpoint/2010/main" val="31954424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538" name="Rectangle 2"/>
          <p:cNvSpPr>
            <a:spLocks noGrp="1" noChangeArrowheads="1"/>
          </p:cNvSpPr>
          <p:nvPr>
            <p:ph type="title"/>
          </p:nvPr>
        </p:nvSpPr>
        <p:spPr/>
        <p:txBody>
          <a:bodyPr/>
          <a:lstStyle/>
          <a:p>
            <a:pPr eaLnBrk="1" hangingPunct="1"/>
            <a:r>
              <a:rPr lang="el-GR" altLang="en-US" sz="3000" b="1" dirty="0">
                <a:solidFill>
                  <a:srgbClr val="FF0000"/>
                </a:solidFill>
              </a:rPr>
              <a:t>ΑΝΤΙΚΕΙΜΕΝΙΚΕΣ ΔΟΚΙΜΑΣΙΕΣ ΞΗΡΟΤΗΤΑΣ</a:t>
            </a:r>
            <a:endParaRPr lang="en-US" altLang="en-US" sz="3000" b="1" dirty="0">
              <a:solidFill>
                <a:srgbClr val="FF0000"/>
              </a:solidFill>
            </a:endParaRPr>
          </a:p>
        </p:txBody>
      </p:sp>
      <p:sp>
        <p:nvSpPr>
          <p:cNvPr id="449539" name="Rectangle 3"/>
          <p:cNvSpPr>
            <a:spLocks noGrp="1" noChangeArrowheads="1"/>
          </p:cNvSpPr>
          <p:nvPr>
            <p:ph idx="1"/>
          </p:nvPr>
        </p:nvSpPr>
        <p:spPr>
          <a:xfrm>
            <a:off x="457200" y="1600200"/>
            <a:ext cx="8723312" cy="4525963"/>
          </a:xfrm>
        </p:spPr>
        <p:txBody>
          <a:bodyPr>
            <a:normAutofit fontScale="92500" lnSpcReduction="10000"/>
          </a:bodyPr>
          <a:lstStyle/>
          <a:p>
            <a:pPr eaLnBrk="1" hangingPunct="1">
              <a:lnSpc>
                <a:spcPct val="90000"/>
              </a:lnSpc>
              <a:buFontTx/>
              <a:buNone/>
            </a:pPr>
            <a:r>
              <a:rPr lang="el-GR" altLang="en-US" b="1" dirty="0"/>
              <a:t>-Για ξηροφθαλμία</a:t>
            </a:r>
            <a:r>
              <a:rPr lang="en-US" altLang="en-US" b="1" dirty="0"/>
              <a:t>:</a:t>
            </a:r>
          </a:p>
          <a:p>
            <a:pPr eaLnBrk="1" hangingPunct="1">
              <a:lnSpc>
                <a:spcPct val="90000"/>
              </a:lnSpc>
            </a:pPr>
            <a:r>
              <a:rPr lang="en-US" altLang="en-US" b="1" dirty="0" err="1"/>
              <a:t>Schirmer</a:t>
            </a:r>
            <a:r>
              <a:rPr lang="el-GR" altLang="en-US" b="1" dirty="0"/>
              <a:t>:</a:t>
            </a:r>
            <a:r>
              <a:rPr lang="en-US" altLang="en-US" b="1" dirty="0"/>
              <a:t> </a:t>
            </a:r>
            <a:r>
              <a:rPr lang="el-GR" altLang="en-US" b="1" dirty="0"/>
              <a:t>εκτιμά την ποσότητα των δακρύων</a:t>
            </a:r>
          </a:p>
          <a:p>
            <a:pPr>
              <a:lnSpc>
                <a:spcPct val="90000"/>
              </a:lnSpc>
            </a:pPr>
            <a:r>
              <a:rPr lang="en-US" altLang="en-US" b="1" dirty="0"/>
              <a:t>Break up time (BUT)</a:t>
            </a:r>
            <a:r>
              <a:rPr lang="el-GR" altLang="en-US" b="1" dirty="0"/>
              <a:t>:</a:t>
            </a:r>
            <a:r>
              <a:rPr lang="en-US" altLang="en-US" b="1" dirty="0"/>
              <a:t> </a:t>
            </a:r>
            <a:r>
              <a:rPr lang="el-GR" altLang="en-US" b="1" dirty="0"/>
              <a:t>εκτιμά την ποιότητα των δακρύων</a:t>
            </a:r>
            <a:endParaRPr lang="en-US" altLang="en-US" b="1" dirty="0"/>
          </a:p>
          <a:p>
            <a:pPr eaLnBrk="1" hangingPunct="1">
              <a:lnSpc>
                <a:spcPct val="90000"/>
              </a:lnSpc>
            </a:pPr>
            <a:r>
              <a:rPr lang="en-US" altLang="en-US" b="1" dirty="0"/>
              <a:t>Rose Bengal</a:t>
            </a:r>
            <a:r>
              <a:rPr lang="el-GR" altLang="en-US" b="1" dirty="0"/>
              <a:t>, </a:t>
            </a:r>
            <a:r>
              <a:rPr lang="en-US" altLang="en-US" b="1" dirty="0" err="1"/>
              <a:t>lyssamine</a:t>
            </a:r>
            <a:r>
              <a:rPr lang="en-US" altLang="en-US" b="1" dirty="0"/>
              <a:t> green</a:t>
            </a:r>
            <a:r>
              <a:rPr lang="el-GR" altLang="en-US" b="1" dirty="0"/>
              <a:t>: εκτιμά τις βλάβες στον κερατοειδή</a:t>
            </a:r>
            <a:endParaRPr lang="en-US" altLang="en-US" b="1" dirty="0"/>
          </a:p>
          <a:p>
            <a:pPr eaLnBrk="1" hangingPunct="1">
              <a:lnSpc>
                <a:spcPct val="90000"/>
              </a:lnSpc>
              <a:buFontTx/>
              <a:buNone/>
            </a:pPr>
            <a:r>
              <a:rPr lang="en-US" altLang="en-US" b="1" dirty="0"/>
              <a:t>-</a:t>
            </a:r>
            <a:r>
              <a:rPr lang="el-GR" altLang="en-US" b="1" dirty="0"/>
              <a:t>Για ξηροστομία</a:t>
            </a:r>
            <a:r>
              <a:rPr lang="en-US" altLang="en-US" b="1" dirty="0"/>
              <a:t>:</a:t>
            </a:r>
          </a:p>
          <a:p>
            <a:pPr eaLnBrk="1" hangingPunct="1">
              <a:lnSpc>
                <a:spcPct val="90000"/>
              </a:lnSpc>
            </a:pPr>
            <a:r>
              <a:rPr lang="el-GR" altLang="en-US" b="1" dirty="0"/>
              <a:t>Σιαλομετρία</a:t>
            </a:r>
          </a:p>
          <a:p>
            <a:pPr eaLnBrk="1" hangingPunct="1">
              <a:lnSpc>
                <a:spcPct val="90000"/>
              </a:lnSpc>
            </a:pPr>
            <a:r>
              <a:rPr lang="el-GR" altLang="en-US" b="1" dirty="0"/>
              <a:t>Σιαλογραφία</a:t>
            </a:r>
          </a:p>
          <a:p>
            <a:pPr eaLnBrk="1" hangingPunct="1">
              <a:lnSpc>
                <a:spcPct val="90000"/>
              </a:lnSpc>
              <a:buFontTx/>
              <a:buNone/>
            </a:pPr>
            <a:r>
              <a:rPr lang="el-GR" altLang="en-US" b="1" dirty="0"/>
              <a:t>-</a:t>
            </a:r>
            <a:r>
              <a:rPr lang="el-GR" altLang="en-US" b="1" u="sng" dirty="0"/>
              <a:t>Βιοψία ελασσόνων σιελογόνων αδένων χείλους</a:t>
            </a:r>
            <a:endParaRPr lang="en-US" altLang="en-US" b="1" u="sng" dirty="0"/>
          </a:p>
        </p:txBody>
      </p:sp>
    </p:spTree>
    <p:extLst>
      <p:ext uri="{BB962C8B-B14F-4D97-AF65-F5344CB8AC3E}">
        <p14:creationId xmlns:p14="http://schemas.microsoft.com/office/powerpoint/2010/main" val="23336933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62" name="Rectangle 2" hidden="1"/>
          <p:cNvSpPr>
            <a:spLocks noGrp="1" noChangeArrowheads="1"/>
          </p:cNvSpPr>
          <p:nvPr>
            <p:ph type="title"/>
          </p:nvPr>
        </p:nvSpPr>
        <p:spPr/>
        <p:txBody>
          <a:bodyPr/>
          <a:lstStyle/>
          <a:p>
            <a:pPr eaLnBrk="1" hangingPunct="1"/>
            <a:endParaRPr lang="en-US" altLang="en-US"/>
          </a:p>
        </p:txBody>
      </p:sp>
      <p:sp>
        <p:nvSpPr>
          <p:cNvPr id="450563" name="Rectangle 3" descr="130FF1"/>
          <p:cNvSpPr>
            <a:spLocks noGrp="1" noChangeAspect="1" noChangeArrowheads="1"/>
          </p:cNvSpPr>
          <p:nvPr isPhoto="1"/>
        </p:nvSpPr>
        <p:spPr bwMode="auto">
          <a:xfrm>
            <a:off x="1143000" y="876300"/>
            <a:ext cx="6858000" cy="5105400"/>
          </a:xfrm>
          <a:prstGeom prst="rect">
            <a:avLst/>
          </a:prstGeom>
          <a:blipFill dpi="0" rotWithShape="1">
            <a:blip r:embed="rId2" cstate="print"/>
            <a:srcRect/>
            <a:stretch>
              <a:fillRect/>
            </a:stretch>
          </a:blipFill>
          <a:ln w="9525">
            <a:solidFill>
              <a:schemeClr val="tx1"/>
            </a:solidFill>
            <a:miter lim="800000"/>
            <a:headEnd/>
            <a:tailEnd/>
          </a:ln>
        </p:spPr>
        <p:txBody>
          <a:bodyPr/>
          <a:lstStyle>
            <a:lvl1pPr eaLnBrk="0" hangingPunct="0">
              <a:defRPr sz="2400" b="1">
                <a:solidFill>
                  <a:schemeClr val="tx1"/>
                </a:solidFill>
                <a:latin typeface="Times New Roman" panose="02020603050405020304" pitchFamily="18" charset="0"/>
              </a:defRPr>
            </a:lvl1pPr>
            <a:lvl2pPr marL="742950" indent="-285750" eaLnBrk="0" hangingPunct="0">
              <a:defRPr sz="2400" b="1">
                <a:solidFill>
                  <a:schemeClr val="tx1"/>
                </a:solidFill>
                <a:latin typeface="Times New Roman" panose="02020603050405020304" pitchFamily="18" charset="0"/>
              </a:defRPr>
            </a:lvl2pPr>
            <a:lvl3pPr marL="1143000" indent="-228600" eaLnBrk="0" hangingPunct="0">
              <a:defRPr sz="2400" b="1">
                <a:solidFill>
                  <a:schemeClr val="tx1"/>
                </a:solidFill>
                <a:latin typeface="Times New Roman" panose="02020603050405020304" pitchFamily="18" charset="0"/>
              </a:defRPr>
            </a:lvl3pPr>
            <a:lvl4pPr marL="1600200" indent="-228600" eaLnBrk="0" hangingPunct="0">
              <a:defRPr sz="2400" b="1">
                <a:solidFill>
                  <a:schemeClr val="tx1"/>
                </a:solidFill>
                <a:latin typeface="Times New Roman" panose="02020603050405020304" pitchFamily="18" charset="0"/>
              </a:defRPr>
            </a:lvl4pPr>
            <a:lvl5pPr marL="2057400" indent="-228600" eaLnBrk="0" hangingPunct="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eaLnBrk="1" hangingPunct="1"/>
            <a:endParaRPr lang="en-US" altLang="en-US" sz="1800"/>
          </a:p>
        </p:txBody>
      </p:sp>
    </p:spTree>
    <p:extLst>
      <p:ext uri="{BB962C8B-B14F-4D97-AF65-F5344CB8AC3E}">
        <p14:creationId xmlns:p14="http://schemas.microsoft.com/office/powerpoint/2010/main" val="32090792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2610" name="Rectangle 2" hidden="1"/>
          <p:cNvSpPr>
            <a:spLocks noGrp="1" noChangeArrowheads="1"/>
          </p:cNvSpPr>
          <p:nvPr>
            <p:ph type="title"/>
          </p:nvPr>
        </p:nvSpPr>
        <p:spPr/>
        <p:txBody>
          <a:bodyPr/>
          <a:lstStyle/>
          <a:p>
            <a:pPr eaLnBrk="1" hangingPunct="1"/>
            <a:endParaRPr lang="en-US" altLang="en-US"/>
          </a:p>
        </p:txBody>
      </p:sp>
      <p:pic>
        <p:nvPicPr>
          <p:cNvPr id="3074" name="Picture 2" descr="http://www.cyberounds.com/assets/06/55/655/sjogren.jpg"/>
          <p:cNvPicPr>
            <a:picLocks noChangeAspect="1" noChangeArrowheads="1"/>
          </p:cNvPicPr>
          <p:nvPr/>
        </p:nvPicPr>
        <p:blipFill>
          <a:blip r:embed="rId2" cstate="print"/>
          <a:srcRect/>
          <a:stretch>
            <a:fillRect/>
          </a:stretch>
        </p:blipFill>
        <p:spPr bwMode="auto">
          <a:xfrm>
            <a:off x="251520" y="0"/>
            <a:ext cx="8496944" cy="6858000"/>
          </a:xfrm>
          <a:prstGeom prst="rect">
            <a:avLst/>
          </a:prstGeom>
          <a:noFill/>
        </p:spPr>
      </p:pic>
    </p:spTree>
    <p:extLst>
      <p:ext uri="{BB962C8B-B14F-4D97-AF65-F5344CB8AC3E}">
        <p14:creationId xmlns:p14="http://schemas.microsoft.com/office/powerpoint/2010/main" val="13899544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3634" name="Rectangle 2"/>
          <p:cNvSpPr>
            <a:spLocks noGrp="1" noChangeArrowheads="1"/>
          </p:cNvSpPr>
          <p:nvPr>
            <p:ph type="title"/>
          </p:nvPr>
        </p:nvSpPr>
        <p:spPr/>
        <p:txBody>
          <a:bodyPr/>
          <a:lstStyle/>
          <a:p>
            <a:pPr eaLnBrk="1" hangingPunct="1"/>
            <a:r>
              <a:rPr lang="el-GR" altLang="en-US" sz="3000" b="1" dirty="0">
                <a:solidFill>
                  <a:srgbClr val="FF0000"/>
                </a:solidFill>
              </a:rPr>
              <a:t>ΒΙΟΨΙΑ ΕΛΑΣΣΟΝΩΝ ΣΙΕΛΟΓΟΝΩΝ ΑΔΕΝΩΝ</a:t>
            </a:r>
            <a:endParaRPr lang="en-US" altLang="en-US" sz="3000" b="1" dirty="0">
              <a:solidFill>
                <a:srgbClr val="FF0000"/>
              </a:solidFill>
            </a:endParaRPr>
          </a:p>
        </p:txBody>
      </p:sp>
      <p:sp>
        <p:nvSpPr>
          <p:cNvPr id="453635" name="Rectangle 3"/>
          <p:cNvSpPr>
            <a:spLocks noGrp="1" noChangeArrowheads="1"/>
          </p:cNvSpPr>
          <p:nvPr>
            <p:ph idx="1"/>
          </p:nvPr>
        </p:nvSpPr>
        <p:spPr/>
        <p:txBody>
          <a:bodyPr/>
          <a:lstStyle/>
          <a:p>
            <a:pPr eaLnBrk="1" hangingPunct="1"/>
            <a:r>
              <a:rPr lang="el-GR" altLang="en-US" b="1" dirty="0"/>
              <a:t>Εφ’ όσον γίνει </a:t>
            </a:r>
            <a:r>
              <a:rPr lang="en-US" altLang="en-US" b="1" dirty="0" err="1"/>
              <a:t>lege</a:t>
            </a:r>
            <a:r>
              <a:rPr lang="en-US" altLang="en-US" b="1" dirty="0"/>
              <a:t> </a:t>
            </a:r>
            <a:r>
              <a:rPr lang="en-US" altLang="en-US" b="1" dirty="0" err="1"/>
              <a:t>artis</a:t>
            </a:r>
            <a:r>
              <a:rPr lang="el-GR" altLang="en-US" b="1" dirty="0"/>
              <a:t> (ώστε να περιέχει 5-10 αδένες)</a:t>
            </a:r>
            <a:r>
              <a:rPr lang="en-US" altLang="en-US" b="1" dirty="0"/>
              <a:t>, </a:t>
            </a:r>
            <a:r>
              <a:rPr lang="el-GR" altLang="en-US" b="1" dirty="0"/>
              <a:t>θεωρείται θετική εάν</a:t>
            </a:r>
            <a:r>
              <a:rPr lang="en-US" altLang="en-US" b="1" dirty="0"/>
              <a:t>:  </a:t>
            </a:r>
            <a:r>
              <a:rPr lang="el-GR" altLang="en-US" b="1" dirty="0"/>
              <a:t>Υπάρχει τουλάχιστον μία εστία ανά </a:t>
            </a:r>
            <a:r>
              <a:rPr lang="en-US" altLang="en-US" b="1" dirty="0"/>
              <a:t>4mm</a:t>
            </a:r>
            <a:r>
              <a:rPr lang="en-US" altLang="en-US" b="1" baseline="30000" dirty="0"/>
              <a:t>2 </a:t>
            </a:r>
            <a:r>
              <a:rPr lang="el-GR" altLang="en-US" b="1" baseline="30000" dirty="0"/>
              <a:t> </a:t>
            </a:r>
            <a:r>
              <a:rPr lang="el-GR" altLang="en-US" b="1" dirty="0"/>
              <a:t>ιστού, που περιέχει</a:t>
            </a:r>
            <a:r>
              <a:rPr lang="en-US" altLang="en-US" b="1" dirty="0"/>
              <a:t> </a:t>
            </a:r>
            <a:r>
              <a:rPr lang="el-GR" altLang="en-US" b="1" dirty="0"/>
              <a:t>τουλάχιστον 50 μονοπύρηνα</a:t>
            </a:r>
            <a:r>
              <a:rPr lang="en-US" altLang="en-US" b="1" dirty="0"/>
              <a:t>  </a:t>
            </a:r>
            <a:r>
              <a:rPr lang="el-GR" altLang="en-US" b="1" dirty="0"/>
              <a:t>κύτταρα (λεμφοκύτταρα, πλασματοκύτταρα και μακροφάγα), παρά τους πόρους. </a:t>
            </a:r>
            <a:r>
              <a:rPr lang="en-US" altLang="en-US" b="1" dirty="0"/>
              <a:t>                                                            </a:t>
            </a:r>
          </a:p>
        </p:txBody>
      </p:sp>
    </p:spTree>
    <p:extLst>
      <p:ext uri="{BB962C8B-B14F-4D97-AF65-F5344CB8AC3E}">
        <p14:creationId xmlns:p14="http://schemas.microsoft.com/office/powerpoint/2010/main" val="14150565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Image result for sjogren criteria 2016"/>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4444" y="230452"/>
            <a:ext cx="8516027" cy="58957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353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1891" name="Rectangle 3"/>
          <p:cNvSpPr>
            <a:spLocks noGrp="1" noChangeArrowheads="1"/>
          </p:cNvSpPr>
          <p:nvPr>
            <p:ph idx="1"/>
          </p:nvPr>
        </p:nvSpPr>
        <p:spPr>
          <a:xfrm>
            <a:off x="683568" y="620688"/>
            <a:ext cx="7704856" cy="5832648"/>
          </a:xfrm>
        </p:spPr>
        <p:txBody>
          <a:bodyPr>
            <a:normAutofit/>
          </a:bodyPr>
          <a:lstStyle/>
          <a:p>
            <a:pPr eaLnBrk="1" hangingPunct="1">
              <a:lnSpc>
                <a:spcPct val="90000"/>
              </a:lnSpc>
            </a:pPr>
            <a:r>
              <a:rPr lang="el-GR" altLang="en-US" b="1" dirty="0"/>
              <a:t>Δεν υπάρχει ιστορικό Σ.Δ., υπερλιπιδαιμίας, ηπατικής νόσου ή λήψης συστηματικά φαρμάκων.</a:t>
            </a:r>
          </a:p>
          <a:p>
            <a:pPr eaLnBrk="1" hangingPunct="1">
              <a:lnSpc>
                <a:spcPct val="90000"/>
              </a:lnSpc>
            </a:pPr>
            <a:r>
              <a:rPr lang="el-GR" altLang="en-US" b="1" dirty="0"/>
              <a:t>Η φυσική εξέταση είναι φυσιολογική εκτός από ψηλαφητές, μέτρια διογκωμένες, ανώδυνες παρωτίδες και ήπια ευαισθησία στις </a:t>
            </a:r>
            <a:r>
              <a:rPr lang="en-US" altLang="en-US" b="1" dirty="0"/>
              <a:t>PIPs.</a:t>
            </a:r>
            <a:endParaRPr lang="el-GR" altLang="en-US" b="1" dirty="0"/>
          </a:p>
          <a:p>
            <a:pPr eaLnBrk="1" hangingPunct="1">
              <a:lnSpc>
                <a:spcPct val="90000"/>
              </a:lnSpc>
            </a:pPr>
            <a:r>
              <a:rPr lang="el-GR" altLang="en-US" b="1" dirty="0"/>
              <a:t>Εργαστηριακά ανευρίσκονται ήπια πολυκλωνική υπεργαμμασφαιριναιμία, (+) </a:t>
            </a:r>
            <a:r>
              <a:rPr lang="en-US" altLang="en-US" b="1" dirty="0"/>
              <a:t>RF </a:t>
            </a:r>
            <a:r>
              <a:rPr lang="el-GR" altLang="en-US" b="1" dirty="0"/>
              <a:t>και ΑΝΑ 1</a:t>
            </a:r>
            <a:r>
              <a:rPr lang="en-US" altLang="en-US" b="1" dirty="0"/>
              <a:t>:320</a:t>
            </a:r>
            <a:r>
              <a:rPr lang="el-GR" altLang="en-US" b="1" dirty="0"/>
              <a:t>ΛΣ με (+) αντι-</a:t>
            </a:r>
            <a:r>
              <a:rPr lang="en-US" altLang="en-US" b="1" dirty="0"/>
              <a:t>Ro(SSA) </a:t>
            </a:r>
            <a:r>
              <a:rPr lang="el-GR" altLang="en-US" b="1" dirty="0"/>
              <a:t>αντισώματα</a:t>
            </a:r>
            <a:endParaRPr lang="en-US" altLang="en-US" b="1" dirty="0"/>
          </a:p>
        </p:txBody>
      </p:sp>
    </p:spTree>
    <p:extLst>
      <p:ext uri="{BB962C8B-B14F-4D97-AF65-F5344CB8AC3E}">
        <p14:creationId xmlns:p14="http://schemas.microsoft.com/office/powerpoint/2010/main" val="10234010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4658" name="Rectangle 2"/>
          <p:cNvSpPr>
            <a:spLocks noGrp="1" noChangeArrowheads="1"/>
          </p:cNvSpPr>
          <p:nvPr>
            <p:ph type="title"/>
          </p:nvPr>
        </p:nvSpPr>
        <p:spPr/>
        <p:txBody>
          <a:bodyPr/>
          <a:lstStyle/>
          <a:p>
            <a:pPr eaLnBrk="1" hangingPunct="1"/>
            <a:r>
              <a:rPr lang="el-GR" altLang="en-US" b="1" dirty="0">
                <a:solidFill>
                  <a:srgbClr val="FF0000"/>
                </a:solidFill>
              </a:rPr>
              <a:t>ΘΕΡΑΠΕΙΑ</a:t>
            </a:r>
            <a:endParaRPr lang="en-US" altLang="en-US" b="1" dirty="0">
              <a:solidFill>
                <a:srgbClr val="FF0000"/>
              </a:solidFill>
            </a:endParaRPr>
          </a:p>
        </p:txBody>
      </p:sp>
      <p:sp>
        <p:nvSpPr>
          <p:cNvPr id="454659" name="Rectangle 3"/>
          <p:cNvSpPr>
            <a:spLocks noGrp="1" noChangeArrowheads="1"/>
          </p:cNvSpPr>
          <p:nvPr>
            <p:ph idx="1"/>
          </p:nvPr>
        </p:nvSpPr>
        <p:spPr>
          <a:xfrm>
            <a:off x="0" y="1268760"/>
            <a:ext cx="9144000" cy="5589240"/>
          </a:xfrm>
        </p:spPr>
        <p:txBody>
          <a:bodyPr>
            <a:normAutofit lnSpcReduction="10000"/>
          </a:bodyPr>
          <a:lstStyle/>
          <a:p>
            <a:pPr eaLnBrk="1" hangingPunct="1">
              <a:lnSpc>
                <a:spcPct val="90000"/>
              </a:lnSpc>
            </a:pPr>
            <a:r>
              <a:rPr lang="el-GR" altLang="en-US" b="1" dirty="0"/>
              <a:t>Υποκατάστατα δακρύων σε κολλύρια και κολλύρια κυκλοσπορίνης Α</a:t>
            </a:r>
          </a:p>
          <a:p>
            <a:pPr eaLnBrk="1" hangingPunct="1">
              <a:lnSpc>
                <a:spcPct val="90000"/>
              </a:lnSpc>
            </a:pPr>
            <a:r>
              <a:rPr lang="el-GR" altLang="en-US" b="1" dirty="0"/>
              <a:t>Χορήγηση υγρών και τοπικά ερεθιστικά της έκκρισης σιέλου</a:t>
            </a:r>
          </a:p>
          <a:p>
            <a:pPr eaLnBrk="1" hangingPunct="1">
              <a:lnSpc>
                <a:spcPct val="90000"/>
              </a:lnSpc>
            </a:pPr>
            <a:r>
              <a:rPr lang="el-GR" altLang="en-US" b="1" dirty="0"/>
              <a:t>Πιλοκαρπίνη </a:t>
            </a:r>
            <a:r>
              <a:rPr lang="en-US" altLang="en-US" b="1" dirty="0"/>
              <a:t>per </a:t>
            </a:r>
            <a:r>
              <a:rPr lang="en-US" altLang="en-US" b="1" dirty="0" err="1"/>
              <a:t>os</a:t>
            </a:r>
            <a:r>
              <a:rPr lang="en-US" altLang="en-US" b="1" dirty="0"/>
              <a:t> (</a:t>
            </a:r>
            <a:r>
              <a:rPr lang="el-GR" altLang="en-US" b="1" dirty="0"/>
              <a:t>αγωνιστής των Μ3 μουσκαρινικών υποδοχέων) για έντονη ξηροστομία</a:t>
            </a:r>
          </a:p>
          <a:p>
            <a:pPr eaLnBrk="1" hangingPunct="1">
              <a:lnSpc>
                <a:spcPct val="90000"/>
              </a:lnSpc>
            </a:pPr>
            <a:r>
              <a:rPr lang="el-GR" altLang="en-US" b="1" dirty="0"/>
              <a:t>Για μυοσκελετικές εκδηλώσεις μικρή δόση στεροειδούς και διυδροξυχλωροκίνη</a:t>
            </a:r>
          </a:p>
          <a:p>
            <a:pPr eaLnBrk="1" hangingPunct="1">
              <a:lnSpc>
                <a:spcPct val="90000"/>
              </a:lnSpc>
            </a:pPr>
            <a:r>
              <a:rPr lang="el-GR" altLang="en-US" b="1" dirty="0"/>
              <a:t>Κορτικοειδή και κυκλοφωσφαμίδη για αγγει</a:t>
            </a:r>
            <a:r>
              <a:rPr lang="el-GR" altLang="en-US" b="1" dirty="0">
                <a:cs typeface="Times New Roman" panose="02020603050405020304" pitchFamily="18" charset="0"/>
              </a:rPr>
              <a:t>ΐτιδα, πολλαπλή μονονευρίτιδα και άλλες σοβαρές εξωαδενικές εκδηλώσεις</a:t>
            </a:r>
          </a:p>
        </p:txBody>
      </p:sp>
    </p:spTree>
    <p:extLst>
      <p:ext uri="{BB962C8B-B14F-4D97-AF65-F5344CB8AC3E}">
        <p14:creationId xmlns:p14="http://schemas.microsoft.com/office/powerpoint/2010/main" val="11226081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3938" name="Rectangle 2"/>
          <p:cNvSpPr>
            <a:spLocks noGrp="1" noChangeArrowheads="1"/>
          </p:cNvSpPr>
          <p:nvPr>
            <p:ph type="ctrTitle"/>
          </p:nvPr>
        </p:nvSpPr>
        <p:spPr>
          <a:xfrm>
            <a:off x="1657350" y="1428750"/>
            <a:ext cx="5829300" cy="1143000"/>
          </a:xfrm>
        </p:spPr>
        <p:txBody>
          <a:bodyPr>
            <a:normAutofit/>
          </a:bodyPr>
          <a:lstStyle/>
          <a:p>
            <a:pPr eaLnBrk="1" hangingPunct="1"/>
            <a:r>
              <a:rPr lang="el-GR" altLang="en-US" b="1"/>
              <a:t>ΣΥΝΔΡΟΜΟ </a:t>
            </a:r>
            <a:r>
              <a:rPr lang="en-US" altLang="en-US" b="1"/>
              <a:t>SJ</a:t>
            </a:r>
            <a:r>
              <a:rPr lang="en-US" altLang="en-US" b="1">
                <a:cs typeface="Times New Roman" panose="02020603050405020304" pitchFamily="18" charset="0"/>
              </a:rPr>
              <a:t>ÖGREN</a:t>
            </a:r>
          </a:p>
        </p:txBody>
      </p:sp>
      <p:sp>
        <p:nvSpPr>
          <p:cNvPr id="423939" name="Rectangle 3"/>
          <p:cNvSpPr>
            <a:spLocks noGrp="1" noChangeArrowheads="1"/>
          </p:cNvSpPr>
          <p:nvPr>
            <p:ph type="subTitle" idx="1"/>
          </p:nvPr>
        </p:nvSpPr>
        <p:spPr>
          <a:xfrm>
            <a:off x="683568" y="2636912"/>
            <a:ext cx="7632848" cy="3672408"/>
          </a:xfrm>
        </p:spPr>
        <p:txBody>
          <a:bodyPr>
            <a:normAutofit/>
          </a:bodyPr>
          <a:lstStyle/>
          <a:p>
            <a:pPr algn="l" eaLnBrk="1" hangingPunct="1"/>
            <a:r>
              <a:rPr lang="el-GR" altLang="en-US" b="1" dirty="0"/>
              <a:t>Χρόνια εξελικτική φλεγμονώδης αυτοάνοση νόσος, που προσβάλλει τους εξωκρινείς αδένες</a:t>
            </a:r>
            <a:endParaRPr lang="en-US" altLang="en-US" b="1" dirty="0"/>
          </a:p>
        </p:txBody>
      </p:sp>
    </p:spTree>
    <p:extLst>
      <p:ext uri="{BB962C8B-B14F-4D97-AF65-F5344CB8AC3E}">
        <p14:creationId xmlns:p14="http://schemas.microsoft.com/office/powerpoint/2010/main" val="671639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4962" name="Rectangle 2"/>
          <p:cNvSpPr>
            <a:spLocks noGrp="1" noChangeArrowheads="1"/>
          </p:cNvSpPr>
          <p:nvPr>
            <p:ph type="title"/>
          </p:nvPr>
        </p:nvSpPr>
        <p:spPr/>
        <p:txBody>
          <a:bodyPr/>
          <a:lstStyle/>
          <a:p>
            <a:pPr eaLnBrk="1" hangingPunct="1"/>
            <a:r>
              <a:rPr lang="el-GR" altLang="en-US" b="1" dirty="0">
                <a:solidFill>
                  <a:srgbClr val="FF0000"/>
                </a:solidFill>
              </a:rPr>
              <a:t>ΣΥΝΔΡΟΜΟ </a:t>
            </a:r>
            <a:r>
              <a:rPr lang="en-US" altLang="en-US" b="1" dirty="0">
                <a:solidFill>
                  <a:srgbClr val="FF0000"/>
                </a:solidFill>
              </a:rPr>
              <a:t>SJ</a:t>
            </a:r>
            <a:r>
              <a:rPr lang="en-US" altLang="en-US" b="1" dirty="0">
                <a:solidFill>
                  <a:srgbClr val="FF0000"/>
                </a:solidFill>
                <a:cs typeface="Times New Roman" panose="02020603050405020304" pitchFamily="18" charset="0"/>
              </a:rPr>
              <a:t>ÖGREN</a:t>
            </a:r>
          </a:p>
        </p:txBody>
      </p:sp>
      <p:sp>
        <p:nvSpPr>
          <p:cNvPr id="424963" name="Rectangle 3"/>
          <p:cNvSpPr>
            <a:spLocks noGrp="1" noChangeArrowheads="1"/>
          </p:cNvSpPr>
          <p:nvPr>
            <p:ph idx="1"/>
          </p:nvPr>
        </p:nvSpPr>
        <p:spPr/>
        <p:txBody>
          <a:bodyPr/>
          <a:lstStyle/>
          <a:p>
            <a:pPr eaLnBrk="1" hangingPunct="1"/>
            <a:r>
              <a:rPr lang="el-GR" altLang="en-US" b="1" dirty="0"/>
              <a:t>Πρωτοπαθές</a:t>
            </a:r>
            <a:r>
              <a:rPr lang="en-US" altLang="en-US" b="1" dirty="0"/>
              <a:t>:</a:t>
            </a:r>
            <a:r>
              <a:rPr lang="el-GR" altLang="en-US" b="1" dirty="0"/>
              <a:t> Συμβαίνει σαν ανεξάρτητη νόσος</a:t>
            </a:r>
          </a:p>
          <a:p>
            <a:pPr eaLnBrk="1" hangingPunct="1"/>
            <a:r>
              <a:rPr lang="el-GR" altLang="en-US" b="1" dirty="0"/>
              <a:t>Δευτεροπαθές</a:t>
            </a:r>
            <a:r>
              <a:rPr lang="en-US" altLang="en-US" b="1" dirty="0"/>
              <a:t>: </a:t>
            </a:r>
            <a:r>
              <a:rPr lang="el-GR" altLang="en-US" b="1" dirty="0"/>
              <a:t>Συμβαίνει στα πλαίσια άλλων αυτοανόσων νοσημάτων, συστηματικών ή μη, όπως κυρίως </a:t>
            </a:r>
            <a:r>
              <a:rPr lang="en-US" altLang="en-US" b="1" dirty="0"/>
              <a:t>RA, SLE,</a:t>
            </a:r>
            <a:r>
              <a:rPr lang="el-GR" altLang="en-US" b="1" dirty="0"/>
              <a:t> συστηματική σκληροδερμία, πολυ-δερματο-μυοσίτιδα</a:t>
            </a:r>
            <a:r>
              <a:rPr lang="en-US" altLang="en-US" b="1" dirty="0"/>
              <a:t>, </a:t>
            </a:r>
            <a:r>
              <a:rPr lang="el-GR" altLang="en-US" b="1" dirty="0"/>
              <a:t>πρωτοπαθής χολική κίρρωση κ.ά.</a:t>
            </a:r>
            <a:endParaRPr lang="en-US" altLang="en-US" b="1" dirty="0"/>
          </a:p>
        </p:txBody>
      </p:sp>
    </p:spTree>
    <p:extLst>
      <p:ext uri="{BB962C8B-B14F-4D97-AF65-F5344CB8AC3E}">
        <p14:creationId xmlns:p14="http://schemas.microsoft.com/office/powerpoint/2010/main" val="3968275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5986" name="Rectangle 2"/>
          <p:cNvSpPr>
            <a:spLocks noGrp="1" noChangeArrowheads="1"/>
          </p:cNvSpPr>
          <p:nvPr>
            <p:ph type="title"/>
          </p:nvPr>
        </p:nvSpPr>
        <p:spPr/>
        <p:txBody>
          <a:bodyPr/>
          <a:lstStyle/>
          <a:p>
            <a:pPr eaLnBrk="1" hangingPunct="1"/>
            <a:r>
              <a:rPr lang="el-GR" altLang="en-US" b="1" dirty="0">
                <a:solidFill>
                  <a:srgbClr val="FF0000"/>
                </a:solidFill>
              </a:rPr>
              <a:t>ΕΠΙΔΗΜΙΟΛΟΓΙΑ</a:t>
            </a:r>
            <a:endParaRPr lang="en-US" altLang="en-US" b="1" dirty="0">
              <a:solidFill>
                <a:srgbClr val="FF0000"/>
              </a:solidFill>
            </a:endParaRPr>
          </a:p>
        </p:txBody>
      </p:sp>
      <p:sp>
        <p:nvSpPr>
          <p:cNvPr id="425987" name="Rectangle 3"/>
          <p:cNvSpPr>
            <a:spLocks noGrp="1" noChangeArrowheads="1"/>
          </p:cNvSpPr>
          <p:nvPr>
            <p:ph idx="1"/>
          </p:nvPr>
        </p:nvSpPr>
        <p:spPr/>
        <p:txBody>
          <a:bodyPr/>
          <a:lstStyle/>
          <a:p>
            <a:pPr eaLnBrk="1" hangingPunct="1"/>
            <a:r>
              <a:rPr lang="el-GR" altLang="en-US" b="1" dirty="0"/>
              <a:t>Προσβάλλει όλες τις ηλικίες, κυρίως όμως γυναίκες μέσης ηλικίας (40-50 ετών)</a:t>
            </a:r>
          </a:p>
          <a:p>
            <a:pPr eaLnBrk="1" hangingPunct="1"/>
            <a:r>
              <a:rPr lang="el-GR" altLang="en-US" b="1" dirty="0"/>
              <a:t>Γυναίκες/άνδρες</a:t>
            </a:r>
            <a:r>
              <a:rPr lang="en-US" altLang="en-US" b="1" dirty="0"/>
              <a:t>:</a:t>
            </a:r>
            <a:r>
              <a:rPr lang="el-GR" altLang="en-US" b="1" dirty="0"/>
              <a:t>9/1</a:t>
            </a:r>
          </a:p>
          <a:p>
            <a:pPr eaLnBrk="1" hangingPunct="1"/>
            <a:r>
              <a:rPr lang="el-GR" altLang="en-US" b="1" dirty="0"/>
              <a:t>Επιπολασμός υπολογίζεται περίπου στο </a:t>
            </a:r>
          </a:p>
          <a:p>
            <a:pPr eaLnBrk="1" hangingPunct="1">
              <a:buFontTx/>
              <a:buNone/>
            </a:pPr>
            <a:r>
              <a:rPr lang="el-GR" altLang="en-US" b="1" dirty="0"/>
              <a:t>    1-2%, όσον αφορά στο πρωτοπαθές, αυξανόμενος με την ηλικία</a:t>
            </a:r>
          </a:p>
          <a:p>
            <a:pPr eaLnBrk="1" hangingPunct="1"/>
            <a:endParaRPr lang="en-US" altLang="en-US" b="1" dirty="0"/>
          </a:p>
        </p:txBody>
      </p:sp>
    </p:spTree>
    <p:extLst>
      <p:ext uri="{BB962C8B-B14F-4D97-AF65-F5344CB8AC3E}">
        <p14:creationId xmlns:p14="http://schemas.microsoft.com/office/powerpoint/2010/main" val="4222377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a:xfrm>
            <a:off x="1331640" y="260648"/>
            <a:ext cx="6696744" cy="720080"/>
          </a:xfrm>
        </p:spPr>
        <p:txBody>
          <a:bodyPr>
            <a:normAutofit fontScale="90000"/>
          </a:bodyPr>
          <a:lstStyle/>
          <a:p>
            <a:pPr eaLnBrk="1" hangingPunct="1"/>
            <a:r>
              <a:rPr lang="el-GR" altLang="en-US" b="1" dirty="0">
                <a:solidFill>
                  <a:srgbClr val="FF0000"/>
                </a:solidFill>
              </a:rPr>
              <a:t>ΠΑΘΟΓΕΝΕΙΑ</a:t>
            </a:r>
            <a:r>
              <a:rPr lang="en-US" altLang="en-US" b="1" dirty="0">
                <a:solidFill>
                  <a:srgbClr val="FF0000"/>
                </a:solidFill>
              </a:rPr>
              <a:t> (I)</a:t>
            </a:r>
          </a:p>
        </p:txBody>
      </p:sp>
      <p:sp>
        <p:nvSpPr>
          <p:cNvPr id="427011" name="Rectangle 3"/>
          <p:cNvSpPr>
            <a:spLocks noGrp="1" noChangeArrowheads="1"/>
          </p:cNvSpPr>
          <p:nvPr>
            <p:ph idx="1"/>
          </p:nvPr>
        </p:nvSpPr>
        <p:spPr>
          <a:xfrm>
            <a:off x="683568" y="1052736"/>
            <a:ext cx="8136904" cy="5472608"/>
          </a:xfrm>
        </p:spPr>
        <p:txBody>
          <a:bodyPr>
            <a:normAutofit/>
          </a:bodyPr>
          <a:lstStyle/>
          <a:p>
            <a:pPr eaLnBrk="1" hangingPunct="1">
              <a:lnSpc>
                <a:spcPct val="90000"/>
              </a:lnSpc>
            </a:pPr>
            <a:r>
              <a:rPr lang="el-GR" altLang="en-US" b="1" dirty="0"/>
              <a:t>Ανοσολογικής αρχής</a:t>
            </a:r>
          </a:p>
          <a:p>
            <a:pPr eaLnBrk="1" hangingPunct="1">
              <a:lnSpc>
                <a:spcPct val="90000"/>
              </a:lnSpc>
            </a:pPr>
            <a:r>
              <a:rPr lang="el-GR" altLang="en-US" b="1" dirty="0"/>
              <a:t>1)Χρόνια λεμφοκυτταρική διήθηση των εξωκρινών αδένων από κυρίως Τ4 λεμφοκύτταρα και </a:t>
            </a:r>
            <a:endParaRPr lang="en-US" altLang="en-US" b="1" dirty="0"/>
          </a:p>
          <a:p>
            <a:pPr eaLnBrk="1" hangingPunct="1">
              <a:lnSpc>
                <a:spcPct val="90000"/>
              </a:lnSpc>
            </a:pPr>
            <a:r>
              <a:rPr lang="el-GR" altLang="en-US" b="1" dirty="0"/>
              <a:t>2) Πολυ-κλωνική ενεργοποίηση του Β κυττάρου με αποτέλεσμα υπερπαραγωγή </a:t>
            </a:r>
            <a:r>
              <a:rPr lang="en-US" altLang="en-US" b="1" dirty="0" err="1"/>
              <a:t>Igs</a:t>
            </a:r>
            <a:r>
              <a:rPr lang="en-US" altLang="en-US" b="1" dirty="0"/>
              <a:t> </a:t>
            </a:r>
            <a:r>
              <a:rPr lang="el-GR" altLang="en-US" b="1" dirty="0"/>
              <a:t>και αυτο-αντισωμάτων. Η τελευταία μπορεί να εκτραπεί σε μονοκλωνική και ανάπτυξη </a:t>
            </a:r>
            <a:r>
              <a:rPr lang="en-US" altLang="en-US" b="1" dirty="0"/>
              <a:t>NHL</a:t>
            </a:r>
          </a:p>
        </p:txBody>
      </p:sp>
    </p:spTree>
    <p:extLst>
      <p:ext uri="{BB962C8B-B14F-4D97-AF65-F5344CB8AC3E}">
        <p14:creationId xmlns:p14="http://schemas.microsoft.com/office/powerpoint/2010/main" val="1196031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8034" name="Rectangle 2"/>
          <p:cNvSpPr>
            <a:spLocks noGrp="1" noChangeArrowheads="1"/>
          </p:cNvSpPr>
          <p:nvPr>
            <p:ph type="title"/>
          </p:nvPr>
        </p:nvSpPr>
        <p:spPr/>
        <p:txBody>
          <a:bodyPr/>
          <a:lstStyle/>
          <a:p>
            <a:pPr eaLnBrk="1" hangingPunct="1"/>
            <a:r>
              <a:rPr lang="el-GR" altLang="en-US" b="1" dirty="0">
                <a:solidFill>
                  <a:srgbClr val="FF0000"/>
                </a:solidFill>
              </a:rPr>
              <a:t>ΠΑΘΟΓΕΝΕΙΑ</a:t>
            </a:r>
            <a:r>
              <a:rPr lang="en-US" altLang="en-US" b="1" dirty="0">
                <a:solidFill>
                  <a:srgbClr val="FF0000"/>
                </a:solidFill>
              </a:rPr>
              <a:t> (II)</a:t>
            </a:r>
          </a:p>
        </p:txBody>
      </p:sp>
      <p:sp>
        <p:nvSpPr>
          <p:cNvPr id="428035" name="Rectangle 3"/>
          <p:cNvSpPr>
            <a:spLocks noGrp="1" noChangeArrowheads="1"/>
          </p:cNvSpPr>
          <p:nvPr>
            <p:ph idx="1"/>
          </p:nvPr>
        </p:nvSpPr>
        <p:spPr/>
        <p:txBody>
          <a:bodyPr>
            <a:normAutofit fontScale="92500"/>
          </a:bodyPr>
          <a:lstStyle/>
          <a:p>
            <a:pPr eaLnBrk="1" hangingPunct="1"/>
            <a:r>
              <a:rPr lang="el-GR" altLang="en-US" b="1"/>
              <a:t>Ενδείξεις για ιογενή αιτιολογία </a:t>
            </a:r>
            <a:r>
              <a:rPr lang="en-US" altLang="en-US" b="1"/>
              <a:t>(</a:t>
            </a:r>
            <a:r>
              <a:rPr lang="el-GR" altLang="en-US" b="1"/>
              <a:t>ιοί </a:t>
            </a:r>
            <a:r>
              <a:rPr lang="en-US" altLang="en-US" b="1"/>
              <a:t>Coxsackie)</a:t>
            </a:r>
          </a:p>
          <a:p>
            <a:pPr eaLnBrk="1" hangingPunct="1"/>
            <a:r>
              <a:rPr lang="en-US" altLang="en-US" b="1"/>
              <a:t>To </a:t>
            </a:r>
            <a:r>
              <a:rPr lang="el-GR" altLang="en-US" b="1"/>
              <a:t>επιθηλιακό κύτταρο των πόρων (των σιελογόνων αδένων), υπό την επίδραση </a:t>
            </a:r>
            <a:r>
              <a:rPr lang="en-US" altLang="en-US" b="1"/>
              <a:t>IFN </a:t>
            </a:r>
            <a:r>
              <a:rPr lang="el-GR" altLang="en-US" b="1"/>
              <a:t>από τον ιό, εκφράζει απρόσφορα στην επιφάνειά του </a:t>
            </a:r>
            <a:r>
              <a:rPr lang="en-US" altLang="en-US" b="1"/>
              <a:t>MHC </a:t>
            </a:r>
            <a:r>
              <a:rPr lang="el-GR" altLang="en-US" b="1"/>
              <a:t>τάξεως ΙΙ και λειτουργεί σαν αντιγονοπαρουσιαστικό κύτταρο</a:t>
            </a:r>
          </a:p>
          <a:p>
            <a:pPr eaLnBrk="1" hangingPunct="1"/>
            <a:r>
              <a:rPr lang="el-GR" altLang="en-US" b="1"/>
              <a:t>Το Τ4 κύτταρο, σε απάντηση, διεγείρει το Β για παραγωγή πληθώρας αυτοαντισωμάτων (</a:t>
            </a:r>
            <a:r>
              <a:rPr lang="en-US" altLang="en-US" b="1"/>
              <a:t>RF, ANA, </a:t>
            </a:r>
            <a:r>
              <a:rPr lang="el-GR" altLang="en-US" b="1"/>
              <a:t>αντι-</a:t>
            </a:r>
            <a:r>
              <a:rPr lang="en-US" altLang="en-US" b="1"/>
              <a:t>Ro, </a:t>
            </a:r>
            <a:r>
              <a:rPr lang="el-GR" altLang="en-US" b="1"/>
              <a:t>αντι-</a:t>
            </a:r>
            <a:r>
              <a:rPr lang="en-US" altLang="en-US" b="1"/>
              <a:t>La </a:t>
            </a:r>
            <a:r>
              <a:rPr lang="el-GR" altLang="en-US" b="1"/>
              <a:t>κλπ)</a:t>
            </a:r>
            <a:endParaRPr lang="en-US" altLang="en-US" b="1"/>
          </a:p>
        </p:txBody>
      </p:sp>
    </p:spTree>
    <p:extLst>
      <p:ext uri="{BB962C8B-B14F-4D97-AF65-F5344CB8AC3E}">
        <p14:creationId xmlns:p14="http://schemas.microsoft.com/office/powerpoint/2010/main" val="903675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endParaRPr lang="el-GR" dirty="0"/>
          </a:p>
        </p:txBody>
      </p:sp>
      <p:pic>
        <p:nvPicPr>
          <p:cNvPr id="60418" name="Picture 2" descr="http://www.nature.com/nrrheum/journal/v6/n9/images/nrrheum.2010.118-f2.jpg"/>
          <p:cNvPicPr>
            <a:picLocks noChangeAspect="1" noChangeArrowheads="1"/>
          </p:cNvPicPr>
          <p:nvPr/>
        </p:nvPicPr>
        <p:blipFill>
          <a:blip r:embed="rId2" cstate="print"/>
          <a:srcRect/>
          <a:stretch>
            <a:fillRect/>
          </a:stretch>
        </p:blipFill>
        <p:spPr bwMode="auto">
          <a:xfrm>
            <a:off x="24749" y="188640"/>
            <a:ext cx="9083755" cy="6552728"/>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TotalTime>
  <Words>845</Words>
  <Application>Microsoft Office PowerPoint</Application>
  <PresentationFormat>On-screen Show (4:3)</PresentationFormat>
  <Paragraphs>106</Paragraphs>
  <Slides>30</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Times New Roman</vt:lpstr>
      <vt:lpstr>Office Theme</vt:lpstr>
      <vt:lpstr>Σύνδρομο Sjogren</vt:lpstr>
      <vt:lpstr>Κυρία Ι.Κ.</vt:lpstr>
      <vt:lpstr>PowerPoint Presentation</vt:lpstr>
      <vt:lpstr>ΣΥΝΔΡΟΜΟ SJÖGREN</vt:lpstr>
      <vt:lpstr>ΣΥΝΔΡΟΜΟ SJÖGREN</vt:lpstr>
      <vt:lpstr>ΕΠΙΔΗΜΙΟΛΟΓΙΑ</vt:lpstr>
      <vt:lpstr>ΠΑΘΟΓΕΝΕΙΑ (I)</vt:lpstr>
      <vt:lpstr>ΠΑΘΟΓΕΝΕΙΑ (II)</vt:lpstr>
      <vt:lpstr>PowerPoint Presentation</vt:lpstr>
      <vt:lpstr>ΚΛΙΝΙΚΗ ΕΙΚΟΝΑ</vt:lpstr>
      <vt:lpstr>ΟΦΘΑΛΜΙΚΗ ΠΡΟΣΒΟΛΗ (Ξηροφθαλμία)</vt:lpstr>
      <vt:lpstr>ΣΤΟΜΑΤΟΦΑΡΥΓΓΙΚΗ ΠΡΟΣΒΟΛΗ (Ξηροστομία)</vt:lpstr>
      <vt:lpstr>PowerPoint Presentation</vt:lpstr>
      <vt:lpstr>ΑΛΛΕΣ ΑΔΕΝΙΚΕΣ ΕΚΔΗΛΩΣΕΙΣ</vt:lpstr>
      <vt:lpstr>PowerPoint Presentation</vt:lpstr>
      <vt:lpstr>PowerPoint Presentation</vt:lpstr>
      <vt:lpstr>ΑΡΘΡΙΚΗ ΠΡΟΣΒΟΛΗ</vt:lpstr>
      <vt:lpstr>ΔΕΡΜΑΤΙΚΗ ΠΡΟΣΒΟΛΗ</vt:lpstr>
      <vt:lpstr>ΠΝΕΥΜΟΝΙΚΗ ΠΡΟΣΒΟΛΗ</vt:lpstr>
      <vt:lpstr>ΓΑΣΤΡΕΝΤΕΡΙΚΕΣ ΕΚΔΗΛΩΣΕΙΣ</vt:lpstr>
      <vt:lpstr>ΝΕΦΡΙΚΗ ΠΡΟΣΒΟΛΗ</vt:lpstr>
      <vt:lpstr>ΝΕΥΡΟΜΥΪΚΕΣ ΕΚΔΗΛΩΣΕΙΣ</vt:lpstr>
      <vt:lpstr>ΛΕΜΦΟΫΠΕΡΠΛΑΣΤΙΚΗ ΝΟΣΟΣ</vt:lpstr>
      <vt:lpstr>ΕΡΓΑΣΤΗΡΙΑΚΑ ΕΥΡΗΜΑΤΑ</vt:lpstr>
      <vt:lpstr>ΑΝΤΙΚΕΙΜΕΝΙΚΕΣ ΔΟΚΙΜΑΣΙΕΣ ΞΗΡΟΤΗΤΑΣ</vt:lpstr>
      <vt:lpstr>PowerPoint Presentation</vt:lpstr>
      <vt:lpstr>PowerPoint Presentation</vt:lpstr>
      <vt:lpstr>ΒΙΟΨΙΑ ΕΛΑΣΣΟΝΩΝ ΣΙΕΛΟΓΟΝΩΝ ΑΔΕΝΩΝ</vt:lpstr>
      <vt:lpstr>PowerPoint Presentation</vt:lpstr>
      <vt:lpstr>ΘΕΡΑΠΕΙΑ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Σύνδρομο Sjogren</dc:title>
  <dc:creator>dimitris</dc:creator>
  <cp:lastModifiedBy>Dimitrios Daoussis</cp:lastModifiedBy>
  <cp:revision>14</cp:revision>
  <dcterms:created xsi:type="dcterms:W3CDTF">2015-04-29T21:48:09Z</dcterms:created>
  <dcterms:modified xsi:type="dcterms:W3CDTF">2023-05-18T11:12:01Z</dcterms:modified>
</cp:coreProperties>
</file>