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8" r:id="rId2"/>
    <p:sldId id="1015" r:id="rId3"/>
    <p:sldId id="1014" r:id="rId4"/>
    <p:sldId id="1278" r:id="rId5"/>
    <p:sldId id="1109" r:id="rId6"/>
    <p:sldId id="1191" r:id="rId7"/>
    <p:sldId id="1195" r:id="rId8"/>
    <p:sldId id="1192" r:id="rId9"/>
    <p:sldId id="1193" r:id="rId10"/>
    <p:sldId id="1279" r:id="rId11"/>
    <p:sldId id="1194" r:id="rId12"/>
    <p:sldId id="1281" r:id="rId13"/>
    <p:sldId id="1280" r:id="rId14"/>
    <p:sldId id="1197" r:id="rId15"/>
    <p:sldId id="1282" r:id="rId16"/>
    <p:sldId id="1198" r:id="rId17"/>
    <p:sldId id="1199" r:id="rId18"/>
    <p:sldId id="1200" r:id="rId19"/>
    <p:sldId id="1201" r:id="rId20"/>
    <p:sldId id="1283" r:id="rId21"/>
    <p:sldId id="1202" r:id="rId22"/>
    <p:sldId id="1203" r:id="rId23"/>
    <p:sldId id="1204" r:id="rId24"/>
    <p:sldId id="1205" r:id="rId25"/>
    <p:sldId id="1206" r:id="rId26"/>
    <p:sldId id="1207" r:id="rId27"/>
    <p:sldId id="1208" r:id="rId28"/>
    <p:sldId id="1284" r:id="rId29"/>
    <p:sldId id="1252" r:id="rId30"/>
    <p:sldId id="1246" r:id="rId31"/>
    <p:sldId id="1210" r:id="rId32"/>
    <p:sldId id="1211" r:id="rId33"/>
    <p:sldId id="1212" r:id="rId34"/>
    <p:sldId id="1227" r:id="rId35"/>
    <p:sldId id="1213" r:id="rId36"/>
    <p:sldId id="1214" r:id="rId37"/>
    <p:sldId id="1216" r:id="rId38"/>
    <p:sldId id="1228" r:id="rId39"/>
    <p:sldId id="1218" r:id="rId40"/>
    <p:sldId id="1220" r:id="rId41"/>
    <p:sldId id="1221" r:id="rId42"/>
    <p:sldId id="1219" r:id="rId43"/>
    <p:sldId id="1215" r:id="rId44"/>
    <p:sldId id="1229" r:id="rId45"/>
    <p:sldId id="1253" r:id="rId46"/>
    <p:sldId id="1217" r:id="rId47"/>
    <p:sldId id="1222" r:id="rId48"/>
    <p:sldId id="1230" r:id="rId49"/>
    <p:sldId id="1223" r:id="rId50"/>
    <p:sldId id="1224" r:id="rId51"/>
    <p:sldId id="1231" r:id="rId52"/>
    <p:sldId id="1232" r:id="rId53"/>
    <p:sldId id="1225" r:id="rId54"/>
    <p:sldId id="1233" r:id="rId55"/>
    <p:sldId id="1285" r:id="rId56"/>
    <p:sldId id="1234" r:id="rId57"/>
    <p:sldId id="1235" r:id="rId58"/>
    <p:sldId id="1236" r:id="rId59"/>
    <p:sldId id="1287" r:id="rId60"/>
    <p:sldId id="1286" r:id="rId61"/>
    <p:sldId id="1247" r:id="rId62"/>
    <p:sldId id="1240" r:id="rId63"/>
    <p:sldId id="1288" r:id="rId64"/>
    <p:sldId id="1241" r:id="rId65"/>
    <p:sldId id="1289" r:id="rId66"/>
    <p:sldId id="1244" r:id="rId67"/>
    <p:sldId id="1242" r:id="rId68"/>
    <p:sldId id="1245" r:id="rId69"/>
    <p:sldId id="1290" r:id="rId70"/>
    <p:sldId id="1273" r:id="rId71"/>
    <p:sldId id="1243" r:id="rId72"/>
    <p:sldId id="1190" r:id="rId73"/>
  </p:sldIdLst>
  <p:sldSz cx="9144000" cy="6858000" type="screen4x3"/>
  <p:notesSz cx="7315200" cy="9601200"/>
  <p:defaultTextStyle>
    <a:defPPr>
      <a:defRPr lang="el-GR"/>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33"/>
    <a:srgbClr val="FFCC00"/>
    <a:srgbClr val="FFFF00"/>
    <a:srgbClr val="996633"/>
    <a:srgbClr val="FF3300"/>
    <a:srgbClr val="CC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77442" autoAdjust="0"/>
  </p:normalViewPr>
  <p:slideViewPr>
    <p:cSldViewPr>
      <p:cViewPr varScale="1">
        <p:scale>
          <a:sx n="66" d="100"/>
          <a:sy n="66" d="100"/>
        </p:scale>
        <p:origin x="160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1396"/>
    </p:cViewPr>
  </p:sorterViewPr>
  <p:notesViewPr>
    <p:cSldViewPr>
      <p:cViewPr varScale="1">
        <p:scale>
          <a:sx n="46" d="100"/>
          <a:sy n="46" d="100"/>
        </p:scale>
        <p:origin x="-1488" y="-108"/>
      </p:cViewPr>
      <p:guideLst>
        <p:guide orient="horz" pos="3025"/>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18ED6-089F-4229-B7AA-739354D7FB2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l-GR"/>
        </a:p>
      </dgm:t>
    </dgm:pt>
    <dgm:pt modelId="{3C4CF153-7E8C-4129-A4FE-49DB894B9A1F}">
      <dgm:prSet phldrT="[Text]" custT="1"/>
      <dgm:spPr/>
      <dgm:t>
        <a:bodyPr/>
        <a:lstStyle/>
        <a:p>
          <a:r>
            <a:rPr lang="el-GR" sz="2000" b="1" dirty="0" smtClean="0">
              <a:solidFill>
                <a:srgbClr val="FF0000"/>
              </a:solidFill>
            </a:rPr>
            <a:t>Αυτονομία</a:t>
          </a:r>
          <a:endParaRPr lang="en-US" sz="2000" b="1" dirty="0">
            <a:solidFill>
              <a:srgbClr val="FF0000"/>
            </a:solidFill>
          </a:endParaRPr>
        </a:p>
      </dgm:t>
    </dgm:pt>
    <dgm:pt modelId="{425003DC-503D-4856-9B45-A4086B403AFF}" type="parTrans" cxnId="{679229DE-FAB0-4503-9C17-F2CDAD589E0C}">
      <dgm:prSet/>
      <dgm:spPr/>
      <dgm:t>
        <a:bodyPr/>
        <a:lstStyle/>
        <a:p>
          <a:endParaRPr lang="en-US"/>
        </a:p>
      </dgm:t>
    </dgm:pt>
    <dgm:pt modelId="{B76570BB-5602-4AE0-8B77-6996E5E8667E}" type="sibTrans" cxnId="{679229DE-FAB0-4503-9C17-F2CDAD589E0C}">
      <dgm:prSet/>
      <dgm:spPr/>
      <dgm:t>
        <a:bodyPr/>
        <a:lstStyle/>
        <a:p>
          <a:endParaRPr lang="en-US"/>
        </a:p>
      </dgm:t>
    </dgm:pt>
    <dgm:pt modelId="{4DC47090-B826-4182-923B-AA877DC26C95}">
      <dgm:prSet phldrT="[Text]" custT="1"/>
      <dgm:spPr/>
      <dgm:t>
        <a:bodyPr/>
        <a:lstStyle/>
        <a:p>
          <a:r>
            <a:rPr lang="en-US" sz="2000" b="1" dirty="0" smtClean="0">
              <a:solidFill>
                <a:srgbClr val="FF0000"/>
              </a:solidFill>
            </a:rPr>
            <a:t>AD</a:t>
          </a:r>
        </a:p>
        <a:p>
          <a:endParaRPr lang="en-US" sz="2200" b="1" dirty="0" smtClean="0">
            <a:solidFill>
              <a:srgbClr val="00B050"/>
            </a:solidFill>
          </a:endParaRPr>
        </a:p>
        <a:p>
          <a:endParaRPr lang="en-US" sz="2800" b="1" dirty="0" smtClean="0">
            <a:solidFill>
              <a:srgbClr val="FFFF00"/>
            </a:solidFill>
          </a:endParaRPr>
        </a:p>
      </dgm:t>
    </dgm:pt>
    <dgm:pt modelId="{743F4A8B-1FEE-4D20-81FF-84BDE571411C}" type="parTrans" cxnId="{8F537A87-7BFB-4450-BA37-10C03AD28B1D}">
      <dgm:prSet/>
      <dgm:spPr/>
      <dgm:t>
        <a:bodyPr/>
        <a:lstStyle/>
        <a:p>
          <a:endParaRPr lang="en-US"/>
        </a:p>
      </dgm:t>
    </dgm:pt>
    <dgm:pt modelId="{178418F3-C7BF-4F6B-A7B3-8D795251A7C9}" type="sibTrans" cxnId="{8F537A87-7BFB-4450-BA37-10C03AD28B1D}">
      <dgm:prSet/>
      <dgm:spPr/>
      <dgm:t>
        <a:bodyPr/>
        <a:lstStyle/>
        <a:p>
          <a:endParaRPr lang="en-US"/>
        </a:p>
      </dgm:t>
    </dgm:pt>
    <dgm:pt modelId="{7B101227-7E16-41B8-92A6-2621CD15B6FE}">
      <dgm:prSet phldrT="[Text]" custT="1"/>
      <dgm:spPr/>
      <dgm:t>
        <a:bodyPr/>
        <a:lstStyle/>
        <a:p>
          <a:r>
            <a:rPr lang="el-GR" sz="2000" b="1" dirty="0" smtClean="0">
              <a:solidFill>
                <a:srgbClr val="FF0000"/>
              </a:solidFill>
            </a:rPr>
            <a:t>Κηδεμονία</a:t>
          </a:r>
          <a:endParaRPr lang="en-US" sz="2000" b="1" dirty="0">
            <a:solidFill>
              <a:srgbClr val="FF0000"/>
            </a:solidFill>
          </a:endParaRPr>
        </a:p>
      </dgm:t>
    </dgm:pt>
    <dgm:pt modelId="{6898BE61-195B-45F9-B7F5-167695102CB8}" type="sibTrans" cxnId="{974B09CA-CFE4-482B-BB33-BFC162E561D9}">
      <dgm:prSet/>
      <dgm:spPr/>
      <dgm:t>
        <a:bodyPr/>
        <a:lstStyle/>
        <a:p>
          <a:endParaRPr lang="en-US"/>
        </a:p>
      </dgm:t>
    </dgm:pt>
    <dgm:pt modelId="{D535D1D3-3E66-44FC-B9A8-56E3AA6905A4}" type="parTrans" cxnId="{974B09CA-CFE4-482B-BB33-BFC162E561D9}">
      <dgm:prSet/>
      <dgm:spPr/>
      <dgm:t>
        <a:bodyPr/>
        <a:lstStyle/>
        <a:p>
          <a:endParaRPr lang="en-US"/>
        </a:p>
      </dgm:t>
    </dgm:pt>
    <dgm:pt modelId="{EC0445EE-053E-4B2F-AF9E-98868DD03FB6}">
      <dgm:prSet custT="1"/>
      <dgm:spPr/>
      <dgm:t>
        <a:bodyPr/>
        <a:lstStyle/>
        <a:p>
          <a:r>
            <a:rPr lang="el-GR" sz="2000" b="1" u="sng" dirty="0" smtClean="0">
              <a:solidFill>
                <a:schemeClr val="bg1"/>
              </a:solidFill>
            </a:rPr>
            <a:t>Προβλήματα με τις </a:t>
          </a:r>
          <a:r>
            <a:rPr lang="en-US" sz="2000" b="1" u="sng" dirty="0" smtClean="0">
              <a:solidFill>
                <a:schemeClr val="bg1"/>
              </a:solidFill>
            </a:rPr>
            <a:t>AD</a:t>
          </a:r>
          <a:endParaRPr lang="en-US" sz="2000" b="1" u="sng" dirty="0">
            <a:solidFill>
              <a:schemeClr val="bg1"/>
            </a:solidFill>
          </a:endParaRPr>
        </a:p>
      </dgm:t>
    </dgm:pt>
    <dgm:pt modelId="{972409D9-3800-4E4C-8812-BCA3A891959D}" type="parTrans" cxnId="{2DFBA5FF-1982-4F7D-B114-400632F2297D}">
      <dgm:prSet/>
      <dgm:spPr/>
      <dgm:t>
        <a:bodyPr/>
        <a:lstStyle/>
        <a:p>
          <a:endParaRPr lang="el-GR"/>
        </a:p>
      </dgm:t>
    </dgm:pt>
    <dgm:pt modelId="{EE4700AB-56B9-4A00-83C7-F7C6DD92A2A4}" type="sibTrans" cxnId="{2DFBA5FF-1982-4F7D-B114-400632F2297D}">
      <dgm:prSet/>
      <dgm:spPr/>
      <dgm:t>
        <a:bodyPr/>
        <a:lstStyle/>
        <a:p>
          <a:endParaRPr lang="el-GR"/>
        </a:p>
      </dgm:t>
    </dgm:pt>
    <dgm:pt modelId="{75CE53F8-955F-4840-85F8-E7AF0616F45D}">
      <dgm:prSet custT="1"/>
      <dgm:spPr/>
      <dgm:t>
        <a:bodyPr/>
        <a:lstStyle/>
        <a:p>
          <a:endParaRPr lang="el-GR" sz="2000" u="sng" dirty="0" smtClean="0">
            <a:solidFill>
              <a:schemeClr val="bg1"/>
            </a:solidFill>
          </a:endParaRPr>
        </a:p>
      </dgm:t>
    </dgm:pt>
    <dgm:pt modelId="{6FFE1828-F4AB-4821-8F1C-D81BDFCE3E7A}" type="parTrans" cxnId="{676C3BC8-D4B6-40E7-99B8-0465E7020CC1}">
      <dgm:prSet/>
      <dgm:spPr/>
      <dgm:t>
        <a:bodyPr/>
        <a:lstStyle/>
        <a:p>
          <a:endParaRPr lang="el-GR"/>
        </a:p>
      </dgm:t>
    </dgm:pt>
    <dgm:pt modelId="{31B82006-23AD-442E-AE5C-5433BB6B298C}" type="sibTrans" cxnId="{676C3BC8-D4B6-40E7-99B8-0465E7020CC1}">
      <dgm:prSet/>
      <dgm:spPr/>
      <dgm:t>
        <a:bodyPr/>
        <a:lstStyle/>
        <a:p>
          <a:endParaRPr lang="el-GR"/>
        </a:p>
      </dgm:t>
    </dgm:pt>
    <dgm:pt modelId="{E65EECCC-2319-46F1-92E1-E76A2AA45167}">
      <dgm:prSet custT="1"/>
      <dgm:spPr/>
      <dgm:t>
        <a:bodyPr/>
        <a:lstStyle/>
        <a:p>
          <a:r>
            <a:rPr lang="el-GR" sz="2000" dirty="0" smtClean="0">
              <a:solidFill>
                <a:schemeClr val="bg1"/>
              </a:solidFill>
            </a:rPr>
            <a:t>Ασάφεια στην διατύπωση </a:t>
          </a:r>
          <a:endParaRPr lang="en-US" sz="2000" dirty="0">
            <a:solidFill>
              <a:schemeClr val="bg1"/>
            </a:solidFill>
          </a:endParaRPr>
        </a:p>
      </dgm:t>
    </dgm:pt>
    <dgm:pt modelId="{2257224E-3A40-468A-99BB-A93D547A2111}" type="parTrans" cxnId="{DD42AD33-0A4E-4C25-B763-B27BA7E359BD}">
      <dgm:prSet/>
      <dgm:spPr/>
      <dgm:t>
        <a:bodyPr/>
        <a:lstStyle/>
        <a:p>
          <a:endParaRPr lang="el-GR"/>
        </a:p>
      </dgm:t>
    </dgm:pt>
    <dgm:pt modelId="{A5722685-E411-4F57-A3AD-277C847AD0AC}" type="sibTrans" cxnId="{DD42AD33-0A4E-4C25-B763-B27BA7E359BD}">
      <dgm:prSet/>
      <dgm:spPr/>
      <dgm:t>
        <a:bodyPr/>
        <a:lstStyle/>
        <a:p>
          <a:endParaRPr lang="el-GR"/>
        </a:p>
      </dgm:t>
    </dgm:pt>
    <dgm:pt modelId="{4753FB66-E04D-450E-A17D-8EB002FD40D9}">
      <dgm:prSet custT="1"/>
      <dgm:spPr/>
      <dgm:t>
        <a:bodyPr/>
        <a:lstStyle/>
        <a:p>
          <a:r>
            <a:rPr lang="el-GR" sz="2000" dirty="0" smtClean="0">
              <a:solidFill>
                <a:schemeClr val="bg1"/>
              </a:solidFill>
            </a:rPr>
            <a:t>Δυσκολία στην πρόβλεψη μελλοντικών ιατρικών καταστάσεων</a:t>
          </a:r>
          <a:endParaRPr lang="el-GR" sz="2000" dirty="0">
            <a:solidFill>
              <a:schemeClr val="bg1"/>
            </a:solidFill>
          </a:endParaRPr>
        </a:p>
      </dgm:t>
    </dgm:pt>
    <dgm:pt modelId="{AFDF76F3-D614-4535-AA06-228CD1A47FA9}" type="parTrans" cxnId="{51345401-F912-46F3-B3A7-A4C5A06982F0}">
      <dgm:prSet/>
      <dgm:spPr/>
      <dgm:t>
        <a:bodyPr/>
        <a:lstStyle/>
        <a:p>
          <a:endParaRPr lang="el-GR"/>
        </a:p>
      </dgm:t>
    </dgm:pt>
    <dgm:pt modelId="{FD54F71C-6847-4398-AF45-A868BA07142D}" type="sibTrans" cxnId="{51345401-F912-46F3-B3A7-A4C5A06982F0}">
      <dgm:prSet/>
      <dgm:spPr/>
      <dgm:t>
        <a:bodyPr/>
        <a:lstStyle/>
        <a:p>
          <a:endParaRPr lang="el-GR"/>
        </a:p>
      </dgm:t>
    </dgm:pt>
    <dgm:pt modelId="{73A47F5F-562E-4AD4-8821-18742B0012DC}">
      <dgm:prSet custT="1"/>
      <dgm:spPr/>
      <dgm:t>
        <a:bodyPr/>
        <a:lstStyle/>
        <a:p>
          <a:r>
            <a:rPr lang="el-GR" sz="2000" dirty="0" smtClean="0">
              <a:solidFill>
                <a:schemeClr val="bg1"/>
              </a:solidFill>
            </a:rPr>
            <a:t>Αλλαγή απόφασης</a:t>
          </a:r>
          <a:endParaRPr lang="el-GR" sz="2000" dirty="0">
            <a:solidFill>
              <a:schemeClr val="bg1"/>
            </a:solidFill>
          </a:endParaRPr>
        </a:p>
      </dgm:t>
    </dgm:pt>
    <dgm:pt modelId="{553564FC-3FC2-4EC0-8BA3-168E47D8D6B2}" type="parTrans" cxnId="{4B0DCE78-DD46-4758-BE0E-7FE518D9E02A}">
      <dgm:prSet/>
      <dgm:spPr/>
      <dgm:t>
        <a:bodyPr/>
        <a:lstStyle/>
        <a:p>
          <a:endParaRPr lang="el-GR"/>
        </a:p>
      </dgm:t>
    </dgm:pt>
    <dgm:pt modelId="{8A4A921A-B1FF-4E47-A698-4CD816544D63}" type="sibTrans" cxnId="{4B0DCE78-DD46-4758-BE0E-7FE518D9E02A}">
      <dgm:prSet/>
      <dgm:spPr/>
      <dgm:t>
        <a:bodyPr/>
        <a:lstStyle/>
        <a:p>
          <a:endParaRPr lang="el-GR"/>
        </a:p>
      </dgm:t>
    </dgm:pt>
    <dgm:pt modelId="{D8934AD1-3D03-4D41-A6D2-D73F0B03CFE3}">
      <dgm:prSet custT="1"/>
      <dgm:spPr/>
      <dgm:t>
        <a:bodyPr/>
        <a:lstStyle/>
        <a:p>
          <a:r>
            <a:rPr lang="el-GR" sz="2000" dirty="0" smtClean="0">
              <a:solidFill>
                <a:schemeClr val="bg1"/>
              </a:solidFill>
            </a:rPr>
            <a:t>Διαθεσιμότητα</a:t>
          </a:r>
          <a:endParaRPr lang="el-GR" sz="2000" i="1" dirty="0">
            <a:solidFill>
              <a:schemeClr val="bg1"/>
            </a:solidFill>
          </a:endParaRPr>
        </a:p>
      </dgm:t>
    </dgm:pt>
    <dgm:pt modelId="{2BAC6B54-F317-49AC-9ED8-70749651E11A}" type="parTrans" cxnId="{366E3D98-B1CB-4A57-8324-FA3241818D8E}">
      <dgm:prSet/>
      <dgm:spPr/>
      <dgm:t>
        <a:bodyPr/>
        <a:lstStyle/>
        <a:p>
          <a:endParaRPr lang="el-GR"/>
        </a:p>
      </dgm:t>
    </dgm:pt>
    <dgm:pt modelId="{B55A1F0B-B940-417D-88D9-592ADF917B94}" type="sibTrans" cxnId="{366E3D98-B1CB-4A57-8324-FA3241818D8E}">
      <dgm:prSet/>
      <dgm:spPr/>
      <dgm:t>
        <a:bodyPr/>
        <a:lstStyle/>
        <a:p>
          <a:endParaRPr lang="el-GR"/>
        </a:p>
      </dgm:t>
    </dgm:pt>
    <dgm:pt modelId="{BFF165DF-4213-4AB8-B068-016136C5EA48}">
      <dgm:prSet custT="1"/>
      <dgm:spPr/>
      <dgm:t>
        <a:bodyPr/>
        <a:lstStyle/>
        <a:p>
          <a:endParaRPr lang="el-GR" sz="2000" dirty="0">
            <a:solidFill>
              <a:schemeClr val="bg1"/>
            </a:solidFill>
          </a:endParaRPr>
        </a:p>
      </dgm:t>
    </dgm:pt>
    <dgm:pt modelId="{77A7F91E-D7CE-4E25-910B-88484077FBA3}" type="parTrans" cxnId="{A4798C83-8A6E-420B-82B8-31B431C9B712}">
      <dgm:prSet/>
      <dgm:spPr/>
      <dgm:t>
        <a:bodyPr/>
        <a:lstStyle/>
        <a:p>
          <a:endParaRPr lang="el-GR"/>
        </a:p>
      </dgm:t>
    </dgm:pt>
    <dgm:pt modelId="{7AF3F890-E048-4ABC-8663-70374246741F}" type="sibTrans" cxnId="{A4798C83-8A6E-420B-82B8-31B431C9B712}">
      <dgm:prSet/>
      <dgm:spPr/>
      <dgm:t>
        <a:bodyPr/>
        <a:lstStyle/>
        <a:p>
          <a:endParaRPr lang="el-GR"/>
        </a:p>
      </dgm:t>
    </dgm:pt>
    <dgm:pt modelId="{6575A7CE-8610-476A-81AD-98E288F51556}">
      <dgm:prSet custT="1"/>
      <dgm:spPr/>
      <dgm:t>
        <a:bodyPr/>
        <a:lstStyle/>
        <a:p>
          <a:endParaRPr lang="el-GR" sz="2000" dirty="0">
            <a:solidFill>
              <a:schemeClr val="bg1"/>
            </a:solidFill>
          </a:endParaRPr>
        </a:p>
      </dgm:t>
    </dgm:pt>
    <dgm:pt modelId="{1EE63C3E-BC1B-4491-8A5C-AD0C96F5651F}" type="parTrans" cxnId="{CEA2186C-50A9-44A0-A042-E0314E75961F}">
      <dgm:prSet/>
      <dgm:spPr/>
      <dgm:t>
        <a:bodyPr/>
        <a:lstStyle/>
        <a:p>
          <a:endParaRPr lang="el-GR"/>
        </a:p>
      </dgm:t>
    </dgm:pt>
    <dgm:pt modelId="{E4F95AA4-06AE-4B0D-AE17-3B067C361F28}" type="sibTrans" cxnId="{CEA2186C-50A9-44A0-A042-E0314E75961F}">
      <dgm:prSet/>
      <dgm:spPr/>
      <dgm:t>
        <a:bodyPr/>
        <a:lstStyle/>
        <a:p>
          <a:endParaRPr lang="el-GR"/>
        </a:p>
      </dgm:t>
    </dgm:pt>
    <dgm:pt modelId="{17DA5BAA-B469-4ECE-89F6-6B4F18997877}">
      <dgm:prSet custT="1"/>
      <dgm:spPr/>
      <dgm:t>
        <a:bodyPr/>
        <a:lstStyle/>
        <a:p>
          <a:endParaRPr lang="el-GR" sz="2000" i="1" dirty="0">
            <a:solidFill>
              <a:schemeClr val="bg1"/>
            </a:solidFill>
          </a:endParaRPr>
        </a:p>
      </dgm:t>
    </dgm:pt>
    <dgm:pt modelId="{88D1E40A-5743-465D-8A76-8A011D25B8BC}" type="parTrans" cxnId="{C376192C-9218-4E42-96D5-50E6C0BDEA4A}">
      <dgm:prSet/>
      <dgm:spPr/>
      <dgm:t>
        <a:bodyPr/>
        <a:lstStyle/>
        <a:p>
          <a:endParaRPr lang="el-GR"/>
        </a:p>
      </dgm:t>
    </dgm:pt>
    <dgm:pt modelId="{54B1CDBA-F3B0-4255-96A7-AA687E262922}" type="sibTrans" cxnId="{C376192C-9218-4E42-96D5-50E6C0BDEA4A}">
      <dgm:prSet/>
      <dgm:spPr/>
      <dgm:t>
        <a:bodyPr/>
        <a:lstStyle/>
        <a:p>
          <a:endParaRPr lang="el-GR"/>
        </a:p>
      </dgm:t>
    </dgm:pt>
    <dgm:pt modelId="{9887ED87-5182-4D90-B524-AC6A8FBD3FC9}" type="pres">
      <dgm:prSet presAssocID="{3AB18ED6-089F-4229-B7AA-739354D7FB29}" presName="arrowDiagram" presStyleCnt="0">
        <dgm:presLayoutVars>
          <dgm:chMax val="5"/>
          <dgm:dir/>
          <dgm:resizeHandles val="exact"/>
        </dgm:presLayoutVars>
      </dgm:prSet>
      <dgm:spPr/>
      <dgm:t>
        <a:bodyPr/>
        <a:lstStyle/>
        <a:p>
          <a:endParaRPr lang="el-GR"/>
        </a:p>
      </dgm:t>
    </dgm:pt>
    <dgm:pt modelId="{3790C5EC-E728-47C9-AF4C-2396D85D35BE}" type="pres">
      <dgm:prSet presAssocID="{3AB18ED6-089F-4229-B7AA-739354D7FB29}" presName="arrow" presStyleLbl="bgShp" presStyleIdx="0" presStyleCnt="1" custScaleX="45521" custScaleY="50897" custLinFactNeighborX="25698" custLinFactNeighborY="7285"/>
      <dgm:spPr/>
    </dgm:pt>
    <dgm:pt modelId="{6014F206-5446-474E-84EC-3B645C732521}" type="pres">
      <dgm:prSet presAssocID="{3AB18ED6-089F-4229-B7AA-739354D7FB29}" presName="arrowDiagram4" presStyleCnt="0"/>
      <dgm:spPr/>
    </dgm:pt>
    <dgm:pt modelId="{AD7A5CBD-D9B0-44BB-9336-1AE479489553}" type="pres">
      <dgm:prSet presAssocID="{3C4CF153-7E8C-4129-A4FE-49DB894B9A1F}" presName="bullet4a" presStyleLbl="node1" presStyleIdx="0" presStyleCnt="4" custLinFactX="1000000" custLinFactY="-68370" custLinFactNeighborX="1063194" custLinFactNeighborY="-100000"/>
      <dgm:spPr/>
    </dgm:pt>
    <dgm:pt modelId="{04810E09-73D7-4359-802C-7B56641DD552}" type="pres">
      <dgm:prSet presAssocID="{3C4CF153-7E8C-4129-A4FE-49DB894B9A1F}" presName="textBox4a" presStyleLbl="revTx" presStyleIdx="0" presStyleCnt="4" custLinFactX="100000" custLinFactNeighborX="186101" custLinFactNeighborY="-27894">
        <dgm:presLayoutVars>
          <dgm:bulletEnabled val="1"/>
        </dgm:presLayoutVars>
      </dgm:prSet>
      <dgm:spPr/>
      <dgm:t>
        <a:bodyPr/>
        <a:lstStyle/>
        <a:p>
          <a:endParaRPr lang="el-GR"/>
        </a:p>
      </dgm:t>
    </dgm:pt>
    <dgm:pt modelId="{709F0CB9-6093-4389-B3BF-373115E443F4}" type="pres">
      <dgm:prSet presAssocID="{4DC47090-B826-4182-923B-AA877DC26C95}" presName="bullet4b" presStyleLbl="node1" presStyleIdx="1" presStyleCnt="4" custScaleX="62967" custScaleY="83948" custLinFactX="500000" custLinFactNeighborX="589040" custLinFactNeighborY="0"/>
      <dgm:spPr/>
    </dgm:pt>
    <dgm:pt modelId="{A65F607C-BC83-4B57-AA30-A714EB3C44CA}" type="pres">
      <dgm:prSet presAssocID="{4DC47090-B826-4182-923B-AA877DC26C95}" presName="textBox4b" presStyleLbl="revTx" presStyleIdx="1" presStyleCnt="4" custLinFactX="100000" custLinFactNeighborX="113914" custLinFactNeighborY="2821">
        <dgm:presLayoutVars>
          <dgm:bulletEnabled val="1"/>
        </dgm:presLayoutVars>
      </dgm:prSet>
      <dgm:spPr/>
      <dgm:t>
        <a:bodyPr/>
        <a:lstStyle/>
        <a:p>
          <a:endParaRPr lang="el-GR"/>
        </a:p>
      </dgm:t>
    </dgm:pt>
    <dgm:pt modelId="{67BF3DB8-CBCC-4523-B630-87FECF148EE9}" type="pres">
      <dgm:prSet presAssocID="{7B101227-7E16-41B8-92A6-2621CD15B6FE}" presName="bullet4c" presStyleLbl="node1" presStyleIdx="2" presStyleCnt="4" custFlipVert="0" custFlipHor="0" custScaleX="23067" custScaleY="20003" custLinFactX="75245" custLinFactY="179827" custLinFactNeighborX="100000" custLinFactNeighborY="200000"/>
      <dgm:spPr/>
    </dgm:pt>
    <dgm:pt modelId="{E22719CB-2936-405A-8B47-84DC005069EB}" type="pres">
      <dgm:prSet presAssocID="{7B101227-7E16-41B8-92A6-2621CD15B6FE}" presName="textBox4c" presStyleLbl="revTx" presStyleIdx="2" presStyleCnt="4" custLinFactX="85210" custLinFactNeighborX="100000" custLinFactNeighborY="16834">
        <dgm:presLayoutVars>
          <dgm:bulletEnabled val="1"/>
        </dgm:presLayoutVars>
      </dgm:prSet>
      <dgm:spPr/>
      <dgm:t>
        <a:bodyPr/>
        <a:lstStyle/>
        <a:p>
          <a:endParaRPr lang="el-GR"/>
        </a:p>
      </dgm:t>
    </dgm:pt>
    <dgm:pt modelId="{D28D4484-83F5-44E2-B93B-F3EF79B5630B}" type="pres">
      <dgm:prSet presAssocID="{EC0445EE-053E-4B2F-AF9E-98868DD03FB6}" presName="bullet4d" presStyleLbl="node1" presStyleIdx="3" presStyleCnt="4" custScaleX="74417" custScaleY="53133" custLinFactX="100000" custLinFactY="68393" custLinFactNeighborX="122009" custLinFactNeighborY="100000"/>
      <dgm:spPr/>
    </dgm:pt>
    <dgm:pt modelId="{D2AA18BD-8FEE-4322-B528-95165B9E7982}" type="pres">
      <dgm:prSet presAssocID="{EC0445EE-053E-4B2F-AF9E-98868DD03FB6}" presName="textBox4d" presStyleLbl="revTx" presStyleIdx="3" presStyleCnt="4" custScaleX="194130" custLinFactX="-100000" custLinFactNeighborX="-160548" custLinFactNeighborY="-10657">
        <dgm:presLayoutVars>
          <dgm:bulletEnabled val="1"/>
        </dgm:presLayoutVars>
      </dgm:prSet>
      <dgm:spPr/>
      <dgm:t>
        <a:bodyPr/>
        <a:lstStyle/>
        <a:p>
          <a:endParaRPr lang="el-GR"/>
        </a:p>
      </dgm:t>
    </dgm:pt>
  </dgm:ptLst>
  <dgm:cxnLst>
    <dgm:cxn modelId="{33C37DB4-7304-46A8-88A8-C42A478300D1}" type="presOf" srcId="{E65EECCC-2319-46F1-92E1-E76A2AA45167}" destId="{D2AA18BD-8FEE-4322-B528-95165B9E7982}" srcOrd="0" destOrd="2" presId="urn:microsoft.com/office/officeart/2005/8/layout/arrow2"/>
    <dgm:cxn modelId="{6D4453D4-2359-4BCF-A182-D0052EAA7FF8}" type="presOf" srcId="{BFF165DF-4213-4AB8-B068-016136C5EA48}" destId="{D2AA18BD-8FEE-4322-B528-95165B9E7982}" srcOrd="0" destOrd="3" presId="urn:microsoft.com/office/officeart/2005/8/layout/arrow2"/>
    <dgm:cxn modelId="{CEA2186C-50A9-44A0-A042-E0314E75961F}" srcId="{EC0445EE-053E-4B2F-AF9E-98868DD03FB6}" destId="{6575A7CE-8610-476A-81AD-98E288F51556}" srcOrd="4" destOrd="0" parTransId="{1EE63C3E-BC1B-4491-8A5C-AD0C96F5651F}" sibTransId="{E4F95AA4-06AE-4B0D-AE17-3B067C361F28}"/>
    <dgm:cxn modelId="{974B09CA-CFE4-482B-BB33-BFC162E561D9}" srcId="{3AB18ED6-089F-4229-B7AA-739354D7FB29}" destId="{7B101227-7E16-41B8-92A6-2621CD15B6FE}" srcOrd="2" destOrd="0" parTransId="{D535D1D3-3E66-44FC-B9A8-56E3AA6905A4}" sibTransId="{6898BE61-195B-45F9-B7F5-167695102CB8}"/>
    <dgm:cxn modelId="{DD42AD33-0A4E-4C25-B763-B27BA7E359BD}" srcId="{EC0445EE-053E-4B2F-AF9E-98868DD03FB6}" destId="{E65EECCC-2319-46F1-92E1-E76A2AA45167}" srcOrd="1" destOrd="0" parTransId="{2257224E-3A40-468A-99BB-A93D547A2111}" sibTransId="{A5722685-E411-4F57-A3AD-277C847AD0AC}"/>
    <dgm:cxn modelId="{2DFBA5FF-1982-4F7D-B114-400632F2297D}" srcId="{3AB18ED6-089F-4229-B7AA-739354D7FB29}" destId="{EC0445EE-053E-4B2F-AF9E-98868DD03FB6}" srcOrd="3" destOrd="0" parTransId="{972409D9-3800-4E4C-8812-BCA3A891959D}" sibTransId="{EE4700AB-56B9-4A00-83C7-F7C6DD92A2A4}"/>
    <dgm:cxn modelId="{D33F322A-7A54-47C8-9643-02D8A4686DC8}" type="presOf" srcId="{17DA5BAA-B469-4ECE-89F6-6B4F18997877}" destId="{D2AA18BD-8FEE-4322-B528-95165B9E7982}" srcOrd="0" destOrd="7" presId="urn:microsoft.com/office/officeart/2005/8/layout/arrow2"/>
    <dgm:cxn modelId="{A4798C83-8A6E-420B-82B8-31B431C9B712}" srcId="{EC0445EE-053E-4B2F-AF9E-98868DD03FB6}" destId="{BFF165DF-4213-4AB8-B068-016136C5EA48}" srcOrd="2" destOrd="0" parTransId="{77A7F91E-D7CE-4E25-910B-88484077FBA3}" sibTransId="{7AF3F890-E048-4ABC-8663-70374246741F}"/>
    <dgm:cxn modelId="{6D2592D9-900A-4921-8F98-94AA452E15AB}" type="presOf" srcId="{6575A7CE-8610-476A-81AD-98E288F51556}" destId="{D2AA18BD-8FEE-4322-B528-95165B9E7982}" srcOrd="0" destOrd="5" presId="urn:microsoft.com/office/officeart/2005/8/layout/arrow2"/>
    <dgm:cxn modelId="{4B0DCE78-DD46-4758-BE0E-7FE518D9E02A}" srcId="{EC0445EE-053E-4B2F-AF9E-98868DD03FB6}" destId="{73A47F5F-562E-4AD4-8821-18742B0012DC}" srcOrd="5" destOrd="0" parTransId="{553564FC-3FC2-4EC0-8BA3-168E47D8D6B2}" sibTransId="{8A4A921A-B1FF-4E47-A698-4CD816544D63}"/>
    <dgm:cxn modelId="{05359BF4-34B7-4D79-8266-86AF1A122C48}" type="presOf" srcId="{75CE53F8-955F-4840-85F8-E7AF0616F45D}" destId="{D2AA18BD-8FEE-4322-B528-95165B9E7982}" srcOrd="0" destOrd="1" presId="urn:microsoft.com/office/officeart/2005/8/layout/arrow2"/>
    <dgm:cxn modelId="{68CFEB6D-70B3-40F4-A411-5F085C85BD5E}" type="presOf" srcId="{4753FB66-E04D-450E-A17D-8EB002FD40D9}" destId="{D2AA18BD-8FEE-4322-B528-95165B9E7982}" srcOrd="0" destOrd="4" presId="urn:microsoft.com/office/officeart/2005/8/layout/arrow2"/>
    <dgm:cxn modelId="{C376192C-9218-4E42-96D5-50E6C0BDEA4A}" srcId="{EC0445EE-053E-4B2F-AF9E-98868DD03FB6}" destId="{17DA5BAA-B469-4ECE-89F6-6B4F18997877}" srcOrd="6" destOrd="0" parTransId="{88D1E40A-5743-465D-8A76-8A011D25B8BC}" sibTransId="{54B1CDBA-F3B0-4255-96A7-AA687E262922}"/>
    <dgm:cxn modelId="{B7D816EE-ED15-4045-ABA1-B1830A581B52}" type="presOf" srcId="{EC0445EE-053E-4B2F-AF9E-98868DD03FB6}" destId="{D2AA18BD-8FEE-4322-B528-95165B9E7982}" srcOrd="0" destOrd="0" presId="urn:microsoft.com/office/officeart/2005/8/layout/arrow2"/>
    <dgm:cxn modelId="{8F537A87-7BFB-4450-BA37-10C03AD28B1D}" srcId="{3AB18ED6-089F-4229-B7AA-739354D7FB29}" destId="{4DC47090-B826-4182-923B-AA877DC26C95}" srcOrd="1" destOrd="0" parTransId="{743F4A8B-1FEE-4D20-81FF-84BDE571411C}" sibTransId="{178418F3-C7BF-4F6B-A7B3-8D795251A7C9}"/>
    <dgm:cxn modelId="{AF8C16B4-AEC3-4B79-B06C-6586F7C7BB6F}" type="presOf" srcId="{3AB18ED6-089F-4229-B7AA-739354D7FB29}" destId="{9887ED87-5182-4D90-B524-AC6A8FBD3FC9}" srcOrd="0" destOrd="0" presId="urn:microsoft.com/office/officeart/2005/8/layout/arrow2"/>
    <dgm:cxn modelId="{7585CCEE-1A4B-4583-A9A0-B0413C98ACAA}" type="presOf" srcId="{4DC47090-B826-4182-923B-AA877DC26C95}" destId="{A65F607C-BC83-4B57-AA30-A714EB3C44CA}" srcOrd="0" destOrd="0" presId="urn:microsoft.com/office/officeart/2005/8/layout/arrow2"/>
    <dgm:cxn modelId="{679229DE-FAB0-4503-9C17-F2CDAD589E0C}" srcId="{3AB18ED6-089F-4229-B7AA-739354D7FB29}" destId="{3C4CF153-7E8C-4129-A4FE-49DB894B9A1F}" srcOrd="0" destOrd="0" parTransId="{425003DC-503D-4856-9B45-A4086B403AFF}" sibTransId="{B76570BB-5602-4AE0-8B77-6996E5E8667E}"/>
    <dgm:cxn modelId="{676C3BC8-D4B6-40E7-99B8-0465E7020CC1}" srcId="{EC0445EE-053E-4B2F-AF9E-98868DD03FB6}" destId="{75CE53F8-955F-4840-85F8-E7AF0616F45D}" srcOrd="0" destOrd="0" parTransId="{6FFE1828-F4AB-4821-8F1C-D81BDFCE3E7A}" sibTransId="{31B82006-23AD-442E-AE5C-5433BB6B298C}"/>
    <dgm:cxn modelId="{2BA25116-5E80-4C55-9D33-DC84C1034EC9}" type="presOf" srcId="{3C4CF153-7E8C-4129-A4FE-49DB894B9A1F}" destId="{04810E09-73D7-4359-802C-7B56641DD552}" srcOrd="0" destOrd="0" presId="urn:microsoft.com/office/officeart/2005/8/layout/arrow2"/>
    <dgm:cxn modelId="{92A55821-2B89-4B51-8927-CB14DBCC2B94}" type="presOf" srcId="{D8934AD1-3D03-4D41-A6D2-D73F0B03CFE3}" destId="{D2AA18BD-8FEE-4322-B528-95165B9E7982}" srcOrd="0" destOrd="8" presId="urn:microsoft.com/office/officeart/2005/8/layout/arrow2"/>
    <dgm:cxn modelId="{55076244-E9BA-4914-874C-7316371C344C}" type="presOf" srcId="{7B101227-7E16-41B8-92A6-2621CD15B6FE}" destId="{E22719CB-2936-405A-8B47-84DC005069EB}" srcOrd="0" destOrd="0" presId="urn:microsoft.com/office/officeart/2005/8/layout/arrow2"/>
    <dgm:cxn modelId="{366E3D98-B1CB-4A57-8324-FA3241818D8E}" srcId="{EC0445EE-053E-4B2F-AF9E-98868DD03FB6}" destId="{D8934AD1-3D03-4D41-A6D2-D73F0B03CFE3}" srcOrd="7" destOrd="0" parTransId="{2BAC6B54-F317-49AC-9ED8-70749651E11A}" sibTransId="{B55A1F0B-B940-417D-88D9-592ADF917B94}"/>
    <dgm:cxn modelId="{51345401-F912-46F3-B3A7-A4C5A06982F0}" srcId="{EC0445EE-053E-4B2F-AF9E-98868DD03FB6}" destId="{4753FB66-E04D-450E-A17D-8EB002FD40D9}" srcOrd="3" destOrd="0" parTransId="{AFDF76F3-D614-4535-AA06-228CD1A47FA9}" sibTransId="{FD54F71C-6847-4398-AF45-A868BA07142D}"/>
    <dgm:cxn modelId="{F570A21D-619B-4434-8FA8-D2014BA83AD2}" type="presOf" srcId="{73A47F5F-562E-4AD4-8821-18742B0012DC}" destId="{D2AA18BD-8FEE-4322-B528-95165B9E7982}" srcOrd="0" destOrd="6" presId="urn:microsoft.com/office/officeart/2005/8/layout/arrow2"/>
    <dgm:cxn modelId="{14D37A46-ECF2-46AD-9E8E-3BFD6CA1B3FF}" type="presParOf" srcId="{9887ED87-5182-4D90-B524-AC6A8FBD3FC9}" destId="{3790C5EC-E728-47C9-AF4C-2396D85D35BE}" srcOrd="0" destOrd="0" presId="urn:microsoft.com/office/officeart/2005/8/layout/arrow2"/>
    <dgm:cxn modelId="{8F22BD81-2C45-421E-8D0F-24494A7C3178}" type="presParOf" srcId="{9887ED87-5182-4D90-B524-AC6A8FBD3FC9}" destId="{6014F206-5446-474E-84EC-3B645C732521}" srcOrd="1" destOrd="0" presId="urn:microsoft.com/office/officeart/2005/8/layout/arrow2"/>
    <dgm:cxn modelId="{2D6A03EB-638B-4268-9C8A-074E4EFAA029}" type="presParOf" srcId="{6014F206-5446-474E-84EC-3B645C732521}" destId="{AD7A5CBD-D9B0-44BB-9336-1AE479489553}" srcOrd="0" destOrd="0" presId="urn:microsoft.com/office/officeart/2005/8/layout/arrow2"/>
    <dgm:cxn modelId="{1A63632E-414C-441C-8026-821BDB05204E}" type="presParOf" srcId="{6014F206-5446-474E-84EC-3B645C732521}" destId="{04810E09-73D7-4359-802C-7B56641DD552}" srcOrd="1" destOrd="0" presId="urn:microsoft.com/office/officeart/2005/8/layout/arrow2"/>
    <dgm:cxn modelId="{AC1D964D-FA90-4604-B795-2EC744D6BFA0}" type="presParOf" srcId="{6014F206-5446-474E-84EC-3B645C732521}" destId="{709F0CB9-6093-4389-B3BF-373115E443F4}" srcOrd="2" destOrd="0" presId="urn:microsoft.com/office/officeart/2005/8/layout/arrow2"/>
    <dgm:cxn modelId="{B4553C61-4553-42A7-B915-F2616091B2F7}" type="presParOf" srcId="{6014F206-5446-474E-84EC-3B645C732521}" destId="{A65F607C-BC83-4B57-AA30-A714EB3C44CA}" srcOrd="3" destOrd="0" presId="urn:microsoft.com/office/officeart/2005/8/layout/arrow2"/>
    <dgm:cxn modelId="{5731ACCB-0939-4EFA-9C43-9B45F0E87739}" type="presParOf" srcId="{6014F206-5446-474E-84EC-3B645C732521}" destId="{67BF3DB8-CBCC-4523-B630-87FECF148EE9}" srcOrd="4" destOrd="0" presId="urn:microsoft.com/office/officeart/2005/8/layout/arrow2"/>
    <dgm:cxn modelId="{2833FCA6-15E4-4061-AD14-B0555DF8308B}" type="presParOf" srcId="{6014F206-5446-474E-84EC-3B645C732521}" destId="{E22719CB-2936-405A-8B47-84DC005069EB}" srcOrd="5" destOrd="0" presId="urn:microsoft.com/office/officeart/2005/8/layout/arrow2"/>
    <dgm:cxn modelId="{27C9EDAC-718F-42A2-A372-59C5D941CE8B}" type="presParOf" srcId="{6014F206-5446-474E-84EC-3B645C732521}" destId="{D28D4484-83F5-44E2-B93B-F3EF79B5630B}" srcOrd="6" destOrd="0" presId="urn:microsoft.com/office/officeart/2005/8/layout/arrow2"/>
    <dgm:cxn modelId="{034A5C87-145A-4FA7-92AD-0283B0121555}" type="presParOf" srcId="{6014F206-5446-474E-84EC-3B645C732521}" destId="{D2AA18BD-8FEE-4322-B528-95165B9E7982}"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C5EC-E728-47C9-AF4C-2396D85D35BE}">
      <dsp:nvSpPr>
        <dsp:cNvPr id="0" name=""/>
        <dsp:cNvSpPr/>
      </dsp:nvSpPr>
      <dsp:spPr>
        <a:xfrm>
          <a:off x="4419627" y="1066793"/>
          <a:ext cx="3972157" cy="277579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A5CBD-D9B0-44BB-9336-1AE479489553}">
      <dsp:nvSpPr>
        <dsp:cNvPr id="0" name=""/>
        <dsp:cNvSpPr/>
      </dsp:nvSpPr>
      <dsp:spPr>
        <a:xfrm>
          <a:off x="4800600" y="3048000"/>
          <a:ext cx="200697" cy="200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10E09-73D7-4359-802C-7B56641DD552}">
      <dsp:nvSpPr>
        <dsp:cNvPr id="0" name=""/>
        <dsp:cNvSpPr/>
      </dsp:nvSpPr>
      <dsp:spPr>
        <a:xfrm>
          <a:off x="5029205" y="3124202"/>
          <a:ext cx="1492144" cy="129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46" tIns="0" rIns="0" bIns="0" numCol="1" spcCol="1270" anchor="t" anchorCtr="0">
          <a:noAutofit/>
        </a:bodyPr>
        <a:lstStyle/>
        <a:p>
          <a:pPr lvl="0" algn="l" defTabSz="889000">
            <a:lnSpc>
              <a:spcPct val="90000"/>
            </a:lnSpc>
            <a:spcBef>
              <a:spcPct val="0"/>
            </a:spcBef>
            <a:spcAft>
              <a:spcPct val="35000"/>
            </a:spcAft>
          </a:pPr>
          <a:r>
            <a:rPr lang="el-GR" sz="2000" b="1" kern="1200" dirty="0" smtClean="0">
              <a:solidFill>
                <a:srgbClr val="FF0000"/>
              </a:solidFill>
            </a:rPr>
            <a:t>Αυτονομία</a:t>
          </a:r>
          <a:endParaRPr lang="en-US" sz="2000" b="1" kern="1200" dirty="0">
            <a:solidFill>
              <a:srgbClr val="FF0000"/>
            </a:solidFill>
          </a:endParaRPr>
        </a:p>
      </dsp:txBody>
      <dsp:txXfrm>
        <a:off x="5029205" y="3124202"/>
        <a:ext cx="1492144" cy="1297990"/>
      </dsp:txXfrm>
    </dsp:sp>
    <dsp:sp modelId="{709F0CB9-6093-4389-B3BF-373115E443F4}">
      <dsp:nvSpPr>
        <dsp:cNvPr id="0" name=""/>
        <dsp:cNvSpPr/>
      </dsp:nvSpPr>
      <dsp:spPr>
        <a:xfrm>
          <a:off x="5943600" y="2145388"/>
          <a:ext cx="219779" cy="2930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F607C-BC83-4B57-AA30-A714EB3C44CA}">
      <dsp:nvSpPr>
        <dsp:cNvPr id="0" name=""/>
        <dsp:cNvSpPr/>
      </dsp:nvSpPr>
      <dsp:spPr>
        <a:xfrm>
          <a:off x="6172193" y="2362204"/>
          <a:ext cx="1832457" cy="249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49" tIns="0" rIns="0" bIns="0" numCol="1" spcCol="1270" anchor="t" anchorCtr="0">
          <a:noAutofit/>
        </a:bodyPr>
        <a:lstStyle/>
        <a:p>
          <a:pPr lvl="0" algn="l" defTabSz="889000">
            <a:lnSpc>
              <a:spcPct val="90000"/>
            </a:lnSpc>
            <a:spcBef>
              <a:spcPct val="0"/>
            </a:spcBef>
            <a:spcAft>
              <a:spcPct val="35000"/>
            </a:spcAft>
          </a:pPr>
          <a:r>
            <a:rPr lang="en-US" sz="2000" b="1" kern="1200" dirty="0" smtClean="0">
              <a:solidFill>
                <a:srgbClr val="FF0000"/>
              </a:solidFill>
            </a:rPr>
            <a:t>AD</a:t>
          </a:r>
        </a:p>
        <a:p>
          <a:pPr lvl="0" algn="l" defTabSz="889000">
            <a:lnSpc>
              <a:spcPct val="90000"/>
            </a:lnSpc>
            <a:spcBef>
              <a:spcPct val="0"/>
            </a:spcBef>
            <a:spcAft>
              <a:spcPct val="35000"/>
            </a:spcAft>
          </a:pPr>
          <a:endParaRPr lang="en-US" sz="2200" b="1" kern="1200" dirty="0" smtClean="0">
            <a:solidFill>
              <a:srgbClr val="00B050"/>
            </a:solidFill>
          </a:endParaRPr>
        </a:p>
        <a:p>
          <a:pPr lvl="0" algn="l" defTabSz="889000">
            <a:lnSpc>
              <a:spcPct val="90000"/>
            </a:lnSpc>
            <a:spcBef>
              <a:spcPct val="0"/>
            </a:spcBef>
            <a:spcAft>
              <a:spcPct val="35000"/>
            </a:spcAft>
          </a:pPr>
          <a:endParaRPr lang="en-US" sz="2800" b="1" kern="1200" dirty="0" smtClean="0">
            <a:solidFill>
              <a:srgbClr val="FFFF00"/>
            </a:solidFill>
          </a:endParaRPr>
        </a:p>
      </dsp:txBody>
      <dsp:txXfrm>
        <a:off x="6172193" y="2362204"/>
        <a:ext cx="1832457" cy="2492360"/>
      </dsp:txXfrm>
    </dsp:sp>
    <dsp:sp modelId="{67BF3DB8-CBCC-4523-B630-87FECF148EE9}">
      <dsp:nvSpPr>
        <dsp:cNvPr id="0" name=""/>
        <dsp:cNvSpPr/>
      </dsp:nvSpPr>
      <dsp:spPr>
        <a:xfrm>
          <a:off x="4876800" y="3124201"/>
          <a:ext cx="106679" cy="92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719CB-2936-405A-8B47-84DC005069EB}">
      <dsp:nvSpPr>
        <dsp:cNvPr id="0" name=""/>
        <dsp:cNvSpPr/>
      </dsp:nvSpPr>
      <dsp:spPr>
        <a:xfrm>
          <a:off x="7513566" y="1981217"/>
          <a:ext cx="1832457" cy="337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57" tIns="0" rIns="0" bIns="0" numCol="1" spcCol="1270" anchor="t" anchorCtr="0">
          <a:noAutofit/>
        </a:bodyPr>
        <a:lstStyle/>
        <a:p>
          <a:pPr lvl="0" algn="l" defTabSz="889000">
            <a:lnSpc>
              <a:spcPct val="90000"/>
            </a:lnSpc>
            <a:spcBef>
              <a:spcPct val="0"/>
            </a:spcBef>
            <a:spcAft>
              <a:spcPct val="35000"/>
            </a:spcAft>
          </a:pPr>
          <a:r>
            <a:rPr lang="el-GR" sz="2000" b="1" kern="1200" dirty="0" smtClean="0">
              <a:solidFill>
                <a:srgbClr val="FF0000"/>
              </a:solidFill>
            </a:rPr>
            <a:t>Κηδεμονία</a:t>
          </a:r>
          <a:endParaRPr lang="en-US" sz="2000" b="1" kern="1200" dirty="0">
            <a:solidFill>
              <a:srgbClr val="FF0000"/>
            </a:solidFill>
          </a:endParaRPr>
        </a:p>
      </dsp:txBody>
      <dsp:txXfrm>
        <a:off x="7513566" y="1981217"/>
        <a:ext cx="1832457" cy="3370413"/>
      </dsp:txXfrm>
    </dsp:sp>
    <dsp:sp modelId="{D28D4484-83F5-44E2-B93B-F3EF79B5630B}">
      <dsp:nvSpPr>
        <dsp:cNvPr id="0" name=""/>
        <dsp:cNvSpPr/>
      </dsp:nvSpPr>
      <dsp:spPr>
        <a:xfrm>
          <a:off x="7315201" y="1752600"/>
          <a:ext cx="461046" cy="329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A18BD-8FEE-4322-B528-95165B9E7982}">
      <dsp:nvSpPr>
        <dsp:cNvPr id="0" name=""/>
        <dsp:cNvSpPr/>
      </dsp:nvSpPr>
      <dsp:spPr>
        <a:xfrm>
          <a:off x="533401" y="457197"/>
          <a:ext cx="3557350" cy="391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284" tIns="0" rIns="0" bIns="0" numCol="1" spcCol="1270" anchor="t" anchorCtr="0">
          <a:noAutofit/>
        </a:bodyPr>
        <a:lstStyle/>
        <a:p>
          <a:pPr lvl="0" algn="l" defTabSz="889000">
            <a:lnSpc>
              <a:spcPct val="90000"/>
            </a:lnSpc>
            <a:spcBef>
              <a:spcPct val="0"/>
            </a:spcBef>
            <a:spcAft>
              <a:spcPct val="35000"/>
            </a:spcAft>
          </a:pPr>
          <a:r>
            <a:rPr lang="el-GR" sz="2000" b="1" u="sng" kern="1200" dirty="0" smtClean="0">
              <a:solidFill>
                <a:schemeClr val="bg1"/>
              </a:solidFill>
            </a:rPr>
            <a:t>Προβλήματα με τις </a:t>
          </a:r>
          <a:r>
            <a:rPr lang="en-US" sz="2000" b="1" u="sng" kern="1200" dirty="0" smtClean="0">
              <a:solidFill>
                <a:schemeClr val="bg1"/>
              </a:solidFill>
            </a:rPr>
            <a:t>AD</a:t>
          </a:r>
          <a:endParaRPr lang="en-US" sz="2000" b="1" u="sng" kern="1200" dirty="0">
            <a:solidFill>
              <a:schemeClr val="bg1"/>
            </a:solidFill>
          </a:endParaRPr>
        </a:p>
        <a:p>
          <a:pPr marL="228600" lvl="1" indent="-228600" algn="l" defTabSz="889000">
            <a:lnSpc>
              <a:spcPct val="90000"/>
            </a:lnSpc>
            <a:spcBef>
              <a:spcPct val="0"/>
            </a:spcBef>
            <a:spcAft>
              <a:spcPct val="15000"/>
            </a:spcAft>
            <a:buChar char="••"/>
          </a:pPr>
          <a:endParaRPr lang="el-GR" sz="2000" u="sng" kern="1200" dirty="0" smtClean="0">
            <a:solidFill>
              <a:schemeClr val="bg1"/>
            </a:solidFill>
          </a:endParaRPr>
        </a:p>
        <a:p>
          <a:pPr marL="228600" lvl="1" indent="-228600" algn="l" defTabSz="889000">
            <a:lnSpc>
              <a:spcPct val="90000"/>
            </a:lnSpc>
            <a:spcBef>
              <a:spcPct val="0"/>
            </a:spcBef>
            <a:spcAft>
              <a:spcPct val="15000"/>
            </a:spcAft>
            <a:buChar char="••"/>
          </a:pPr>
          <a:r>
            <a:rPr lang="el-GR" sz="2000" kern="1200" dirty="0" smtClean="0">
              <a:solidFill>
                <a:schemeClr val="bg1"/>
              </a:solidFill>
            </a:rPr>
            <a:t>Ασάφεια στην διατύπωση </a:t>
          </a:r>
          <a:endParaRPr lang="en-US" sz="2000" kern="1200" dirty="0">
            <a:solidFill>
              <a:schemeClr val="bg1"/>
            </a:solidFill>
          </a:endParaRPr>
        </a:p>
        <a:p>
          <a:pPr marL="228600" lvl="1" indent="-228600" algn="l" defTabSz="889000">
            <a:lnSpc>
              <a:spcPct val="90000"/>
            </a:lnSpc>
            <a:spcBef>
              <a:spcPct val="0"/>
            </a:spcBef>
            <a:spcAft>
              <a:spcPct val="15000"/>
            </a:spcAft>
            <a:buChar char="••"/>
          </a:pPr>
          <a:endParaRPr lang="el-GR" sz="2000" kern="1200" dirty="0">
            <a:solidFill>
              <a:schemeClr val="bg1"/>
            </a:solidFill>
          </a:endParaRPr>
        </a:p>
        <a:p>
          <a:pPr marL="228600" lvl="1" indent="-228600" algn="l" defTabSz="889000">
            <a:lnSpc>
              <a:spcPct val="90000"/>
            </a:lnSpc>
            <a:spcBef>
              <a:spcPct val="0"/>
            </a:spcBef>
            <a:spcAft>
              <a:spcPct val="15000"/>
            </a:spcAft>
            <a:buChar char="••"/>
          </a:pPr>
          <a:r>
            <a:rPr lang="el-GR" sz="2000" kern="1200" dirty="0" smtClean="0">
              <a:solidFill>
                <a:schemeClr val="bg1"/>
              </a:solidFill>
            </a:rPr>
            <a:t>Δυσκολία στην πρόβλεψη μελλοντικών ιατρικών καταστάσεων</a:t>
          </a:r>
          <a:endParaRPr lang="el-GR" sz="2000" kern="1200" dirty="0">
            <a:solidFill>
              <a:schemeClr val="bg1"/>
            </a:solidFill>
          </a:endParaRPr>
        </a:p>
        <a:p>
          <a:pPr marL="228600" lvl="1" indent="-228600" algn="l" defTabSz="889000">
            <a:lnSpc>
              <a:spcPct val="90000"/>
            </a:lnSpc>
            <a:spcBef>
              <a:spcPct val="0"/>
            </a:spcBef>
            <a:spcAft>
              <a:spcPct val="15000"/>
            </a:spcAft>
            <a:buChar char="••"/>
          </a:pPr>
          <a:endParaRPr lang="el-GR" sz="2000" kern="1200" dirty="0">
            <a:solidFill>
              <a:schemeClr val="bg1"/>
            </a:solidFill>
          </a:endParaRPr>
        </a:p>
        <a:p>
          <a:pPr marL="228600" lvl="1" indent="-228600" algn="l" defTabSz="889000">
            <a:lnSpc>
              <a:spcPct val="90000"/>
            </a:lnSpc>
            <a:spcBef>
              <a:spcPct val="0"/>
            </a:spcBef>
            <a:spcAft>
              <a:spcPct val="15000"/>
            </a:spcAft>
            <a:buChar char="••"/>
          </a:pPr>
          <a:r>
            <a:rPr lang="el-GR" sz="2000" kern="1200" dirty="0" smtClean="0">
              <a:solidFill>
                <a:schemeClr val="bg1"/>
              </a:solidFill>
            </a:rPr>
            <a:t>Αλλαγή απόφασης</a:t>
          </a:r>
          <a:endParaRPr lang="el-GR" sz="2000" kern="1200" dirty="0">
            <a:solidFill>
              <a:schemeClr val="bg1"/>
            </a:solidFill>
          </a:endParaRPr>
        </a:p>
        <a:p>
          <a:pPr marL="228600" lvl="1" indent="-228600" algn="l" defTabSz="889000">
            <a:lnSpc>
              <a:spcPct val="90000"/>
            </a:lnSpc>
            <a:spcBef>
              <a:spcPct val="0"/>
            </a:spcBef>
            <a:spcAft>
              <a:spcPct val="15000"/>
            </a:spcAft>
            <a:buChar char="••"/>
          </a:pPr>
          <a:endParaRPr lang="el-GR" sz="2000" i="1" kern="1200" dirty="0">
            <a:solidFill>
              <a:schemeClr val="bg1"/>
            </a:solidFill>
          </a:endParaRPr>
        </a:p>
        <a:p>
          <a:pPr marL="228600" lvl="1" indent="-228600" algn="l" defTabSz="889000">
            <a:lnSpc>
              <a:spcPct val="90000"/>
            </a:lnSpc>
            <a:spcBef>
              <a:spcPct val="0"/>
            </a:spcBef>
            <a:spcAft>
              <a:spcPct val="15000"/>
            </a:spcAft>
            <a:buChar char="••"/>
          </a:pPr>
          <a:r>
            <a:rPr lang="el-GR" sz="2000" kern="1200" dirty="0" smtClean="0">
              <a:solidFill>
                <a:schemeClr val="bg1"/>
              </a:solidFill>
            </a:rPr>
            <a:t>Διαθεσιμότητα</a:t>
          </a:r>
          <a:endParaRPr lang="el-GR" sz="2000" i="1" kern="1200" dirty="0">
            <a:solidFill>
              <a:schemeClr val="bg1"/>
            </a:solidFill>
          </a:endParaRPr>
        </a:p>
      </dsp:txBody>
      <dsp:txXfrm>
        <a:off x="533401" y="457197"/>
        <a:ext cx="3557350" cy="391033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0914" name="Rectangle 2"/>
          <p:cNvSpPr>
            <a:spLocks noGrp="1" noChangeArrowheads="1"/>
          </p:cNvSpPr>
          <p:nvPr>
            <p:ph type="hdr" sz="quarter"/>
          </p:nvPr>
        </p:nvSpPr>
        <p:spPr bwMode="auto">
          <a:xfrm>
            <a:off x="0" y="0"/>
            <a:ext cx="3168650" cy="4810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550915" name="Rectangle 3"/>
          <p:cNvSpPr>
            <a:spLocks noGrp="1" noChangeArrowheads="1"/>
          </p:cNvSpPr>
          <p:nvPr>
            <p:ph type="dt" sz="quarter" idx="1"/>
          </p:nvPr>
        </p:nvSpPr>
        <p:spPr bwMode="auto">
          <a:xfrm>
            <a:off x="4144963" y="0"/>
            <a:ext cx="3168650" cy="4810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50916" name="Rectangle 4"/>
          <p:cNvSpPr>
            <a:spLocks noGrp="1" noChangeArrowheads="1"/>
          </p:cNvSpPr>
          <p:nvPr>
            <p:ph type="ftr" sz="quarter" idx="2"/>
          </p:nvPr>
        </p:nvSpPr>
        <p:spPr bwMode="auto">
          <a:xfrm>
            <a:off x="2078038" y="9118600"/>
            <a:ext cx="3168650" cy="4810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800" b="0" i="1">
                <a:solidFill>
                  <a:schemeClr val="bg2"/>
                </a:solidFill>
              </a:defRPr>
            </a:lvl1pPr>
          </a:lstStyle>
          <a:p>
            <a:pPr>
              <a:defRPr/>
            </a:pPr>
            <a:r>
              <a:rPr lang="el-GR"/>
              <a:t>Εκπαιδευτικό υλικό, αποκλειστικά για εσωτερική χρήση</a:t>
            </a:r>
            <a:endParaRPr lang="en-US"/>
          </a:p>
        </p:txBody>
      </p:sp>
    </p:spTree>
    <p:extLst>
      <p:ext uri="{BB962C8B-B14F-4D97-AF65-F5344CB8AC3E}">
        <p14:creationId xmlns:p14="http://schemas.microsoft.com/office/powerpoint/2010/main" val="3412958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810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l-GR"/>
          </a:p>
        </p:txBody>
      </p:sp>
      <p:sp>
        <p:nvSpPr>
          <p:cNvPr id="6147" name="Rectangle 3"/>
          <p:cNvSpPr>
            <a:spLocks noGrp="1" noChangeArrowheads="1"/>
          </p:cNvSpPr>
          <p:nvPr>
            <p:ph type="dt" idx="1"/>
          </p:nvPr>
        </p:nvSpPr>
        <p:spPr bwMode="auto">
          <a:xfrm>
            <a:off x="4144963" y="0"/>
            <a:ext cx="3168650" cy="4810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l-GR"/>
          </a:p>
        </p:txBody>
      </p:sp>
      <p:sp>
        <p:nvSpPr>
          <p:cNvPr id="71684"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6150" name="Rectangle 6"/>
          <p:cNvSpPr>
            <a:spLocks noGrp="1" noChangeArrowheads="1"/>
          </p:cNvSpPr>
          <p:nvPr>
            <p:ph type="ftr" sz="quarter" idx="4"/>
          </p:nvPr>
        </p:nvSpPr>
        <p:spPr bwMode="auto">
          <a:xfrm>
            <a:off x="0" y="9118600"/>
            <a:ext cx="3168650" cy="4810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l-GR"/>
          </a:p>
        </p:txBody>
      </p:sp>
      <p:sp>
        <p:nvSpPr>
          <p:cNvPr id="6151" name="Rectangle 7"/>
          <p:cNvSpPr>
            <a:spLocks noGrp="1" noChangeArrowheads="1"/>
          </p:cNvSpPr>
          <p:nvPr>
            <p:ph type="sldNum" sz="quarter" idx="5"/>
          </p:nvPr>
        </p:nvSpPr>
        <p:spPr bwMode="auto">
          <a:xfrm>
            <a:off x="4144963" y="9118600"/>
            <a:ext cx="3168650" cy="4810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39ABBB76-D51F-4AB0-89EC-C1A58964ADB0}" type="slidenum">
              <a:rPr lang="el-GR"/>
              <a:pPr>
                <a:defRPr/>
              </a:pPr>
              <a:t>‹#›</a:t>
            </a:fld>
            <a:endParaRPr lang="el-GR"/>
          </a:p>
        </p:txBody>
      </p:sp>
    </p:spTree>
    <p:extLst>
      <p:ext uri="{BB962C8B-B14F-4D97-AF65-F5344CB8AC3E}">
        <p14:creationId xmlns:p14="http://schemas.microsoft.com/office/powerpoint/2010/main" val="732658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67F861A4-C586-4114-A59F-EF9C98F99794}" type="slidenum">
              <a:rPr lang="el-GR" b="0" smtClean="0"/>
              <a:pPr eaLnBrk="1" hangingPunct="1"/>
              <a:t>1</a:t>
            </a:fld>
            <a:endParaRPr lang="el-GR" b="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smtClean="0">
              <a:latin typeface="Tahoma" pitchFamily="34" charset="0"/>
            </a:endParaRPr>
          </a:p>
        </p:txBody>
      </p:sp>
    </p:spTree>
    <p:extLst>
      <p:ext uri="{BB962C8B-B14F-4D97-AF65-F5344CB8AC3E}">
        <p14:creationId xmlns:p14="http://schemas.microsoft.com/office/powerpoint/2010/main" val="111316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9043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3462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77700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21728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0333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43156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4011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5859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05830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7209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7266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418876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2111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049479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0123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224966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1949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435151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485355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485355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688"/>
            <a:fld id="{02B85513-CB86-49D9-859A-FB9A5D4EBF36}" type="slidenum">
              <a:rPr lang="en-US" smtClean="0"/>
              <a:pPr defTabSz="928688"/>
              <a:t>29</a:t>
            </a:fld>
            <a:endParaRPr lang="en-US" smtClean="0"/>
          </a:p>
        </p:txBody>
      </p:sp>
    </p:spTree>
    <p:extLst>
      <p:ext uri="{BB962C8B-B14F-4D97-AF65-F5344CB8AC3E}">
        <p14:creationId xmlns:p14="http://schemas.microsoft.com/office/powerpoint/2010/main" val="250747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5B3C79D0-4318-4C02-8D11-31A4C1F3C3D5}" type="slidenum">
              <a:rPr lang="el-GR" b="0" smtClean="0"/>
              <a:pPr eaLnBrk="1" hangingPunct="1"/>
              <a:t>3</a:t>
            </a:fld>
            <a:endParaRPr lang="el-GR" b="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78973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9839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747091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71276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2189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229068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925708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58034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58753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58753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91561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5B3C79D0-4318-4C02-8D11-31A4C1F3C3D5}" type="slidenum">
              <a:rPr lang="el-GR" b="0" smtClean="0"/>
              <a:pPr eaLnBrk="1" hangingPunct="1"/>
              <a:t>4</a:t>
            </a:fld>
            <a:endParaRPr lang="el-GR" b="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38832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05581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74858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414473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696073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696073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3FA8A0-EF40-42E6-AAB5-3AECD306D2CD}" type="slidenum">
              <a:rPr lang="en-US" smtClean="0"/>
              <a:pPr/>
              <a:t>45</a:t>
            </a:fld>
            <a:endParaRPr lang="en-US" smtClean="0"/>
          </a:p>
        </p:txBody>
      </p:sp>
    </p:spTree>
    <p:extLst>
      <p:ext uri="{BB962C8B-B14F-4D97-AF65-F5344CB8AC3E}">
        <p14:creationId xmlns:p14="http://schemas.microsoft.com/office/powerpoint/2010/main" val="650984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30874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16138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16138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8218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34629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12858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27633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234688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9034388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557195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76570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19741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93643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0966422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850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346294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80883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979269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10718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238399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858179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399189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828694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215628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2352028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03729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00482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7298866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FBEBE49E-D76E-4332-85D6-1C97AE6B59DB}" type="slidenum">
              <a:rPr lang="el-GR" b="0" smtClean="0"/>
              <a:pPr eaLnBrk="1" hangingPunct="1"/>
              <a:t>72</a:t>
            </a:fld>
            <a:endParaRPr lang="el-GR" b="0" smtClean="0"/>
          </a:p>
        </p:txBody>
      </p:sp>
      <p:sp>
        <p:nvSpPr>
          <p:cNvPr id="75779" name="1 - Θέση εικόνας διαφάνειας"/>
          <p:cNvSpPr>
            <a:spLocks noGrp="1" noRot="1" noChangeAspect="1" noTextEdit="1"/>
          </p:cNvSpPr>
          <p:nvPr>
            <p:ph type="sldImg"/>
          </p:nvPr>
        </p:nvSpPr>
        <p:spPr>
          <a:ln/>
        </p:spPr>
      </p:sp>
      <p:sp>
        <p:nvSpPr>
          <p:cNvPr id="75780" name="2 - Θέση σημειώσεων"/>
          <p:cNvSpPr>
            <a:spLocks noGrp="1"/>
          </p:cNvSpPr>
          <p:nvPr>
            <p:ph type="body" idx="1"/>
          </p:nvPr>
        </p:nvSpPr>
        <p:spPr>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5781" name="3 - Θέση αριθμού διαφάνειας"/>
          <p:cNvSpPr txBox="1">
            <a:spLocks noGrp="1"/>
          </p:cNvSpPr>
          <p:nvPr/>
        </p:nvSpPr>
        <p:spPr bwMode="auto">
          <a:xfrm>
            <a:off x="4146550" y="9120188"/>
            <a:ext cx="31686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42243511-4F53-468D-BBA7-E23E5E3F968D}" type="slidenum">
              <a:rPr lang="el-GR" sz="1200" b="0">
                <a:latin typeface="Times New Roman" pitchFamily="18" charset="0"/>
              </a:rPr>
              <a:pPr algn="r" eaLnBrk="1" hangingPunct="1"/>
              <a:t>72</a:t>
            </a:fld>
            <a:endParaRPr lang="el-GR" sz="1200" b="0">
              <a:latin typeface="Times New Roman" pitchFamily="18" charset="0"/>
            </a:endParaRPr>
          </a:p>
        </p:txBody>
      </p:sp>
    </p:spTree>
    <p:extLst>
      <p:ext uri="{BB962C8B-B14F-4D97-AF65-F5344CB8AC3E}">
        <p14:creationId xmlns:p14="http://schemas.microsoft.com/office/powerpoint/2010/main" val="169687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3462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3462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A10E60A-5677-4C30-9409-59DF509416EB}" type="slidenum">
              <a:rPr lang="el-GR"/>
              <a:pPr>
                <a:defRPr/>
              </a:pPr>
              <a:t>‹#›</a:t>
            </a:fld>
            <a:endParaRPr lang="el-GR"/>
          </a:p>
        </p:txBody>
      </p:sp>
    </p:spTree>
    <p:extLst>
      <p:ext uri="{BB962C8B-B14F-4D97-AF65-F5344CB8AC3E}">
        <p14:creationId xmlns:p14="http://schemas.microsoft.com/office/powerpoint/2010/main" val="29275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E9B5C1E-FBE4-4945-9E36-57E5E44A35DC}" type="slidenum">
              <a:rPr lang="el-GR"/>
              <a:pPr>
                <a:defRPr/>
              </a:pPr>
              <a:t>‹#›</a:t>
            </a:fld>
            <a:endParaRPr lang="el-GR"/>
          </a:p>
        </p:txBody>
      </p:sp>
    </p:spTree>
    <p:extLst>
      <p:ext uri="{BB962C8B-B14F-4D97-AF65-F5344CB8AC3E}">
        <p14:creationId xmlns:p14="http://schemas.microsoft.com/office/powerpoint/2010/main" val="129455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9F7B334-0208-4170-B370-5C8B90249090}" type="slidenum">
              <a:rPr lang="el-GR"/>
              <a:pPr>
                <a:defRPr/>
              </a:pPr>
              <a:t>‹#›</a:t>
            </a:fld>
            <a:endParaRPr lang="el-GR"/>
          </a:p>
        </p:txBody>
      </p:sp>
    </p:spTree>
    <p:extLst>
      <p:ext uri="{BB962C8B-B14F-4D97-AF65-F5344CB8AC3E}">
        <p14:creationId xmlns:p14="http://schemas.microsoft.com/office/powerpoint/2010/main" val="398763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ED1F1D5C-251A-45A8-83BC-FE2F5ED5FE99}" type="slidenum">
              <a:rPr lang="el-GR"/>
              <a:pPr>
                <a:defRPr/>
              </a:pPr>
              <a:t>‹#›</a:t>
            </a:fld>
            <a:endParaRPr lang="el-GR"/>
          </a:p>
        </p:txBody>
      </p:sp>
    </p:spTree>
    <p:extLst>
      <p:ext uri="{BB962C8B-B14F-4D97-AF65-F5344CB8AC3E}">
        <p14:creationId xmlns:p14="http://schemas.microsoft.com/office/powerpoint/2010/main" val="416297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0A3A3B6-0B14-4C66-94BA-A2EF948829EF}" type="slidenum">
              <a:rPr lang="el-GR"/>
              <a:pPr>
                <a:defRPr/>
              </a:pPr>
              <a:t>‹#›</a:t>
            </a:fld>
            <a:endParaRPr lang="el-GR"/>
          </a:p>
        </p:txBody>
      </p:sp>
    </p:spTree>
    <p:extLst>
      <p:ext uri="{BB962C8B-B14F-4D97-AF65-F5344CB8AC3E}">
        <p14:creationId xmlns:p14="http://schemas.microsoft.com/office/powerpoint/2010/main" val="33792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299ACB1-5B52-4E4E-A8B2-08EE1CA0AB95}" type="slidenum">
              <a:rPr lang="el-GR"/>
              <a:pPr>
                <a:defRPr/>
              </a:pPr>
              <a:t>‹#›</a:t>
            </a:fld>
            <a:endParaRPr lang="el-GR"/>
          </a:p>
        </p:txBody>
      </p:sp>
    </p:spTree>
    <p:extLst>
      <p:ext uri="{BB962C8B-B14F-4D97-AF65-F5344CB8AC3E}">
        <p14:creationId xmlns:p14="http://schemas.microsoft.com/office/powerpoint/2010/main" val="60287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DA672BF9-6A14-43CA-98E0-12DB736AA852}" type="slidenum">
              <a:rPr lang="el-GR"/>
              <a:pPr>
                <a:defRPr/>
              </a:pPr>
              <a:t>‹#›</a:t>
            </a:fld>
            <a:endParaRPr lang="el-GR"/>
          </a:p>
        </p:txBody>
      </p:sp>
    </p:spTree>
    <p:extLst>
      <p:ext uri="{BB962C8B-B14F-4D97-AF65-F5344CB8AC3E}">
        <p14:creationId xmlns:p14="http://schemas.microsoft.com/office/powerpoint/2010/main" val="29032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3B71AB0-2BE3-47EB-9853-D5912A86F614}" type="slidenum">
              <a:rPr lang="el-GR"/>
              <a:pPr>
                <a:defRPr/>
              </a:pPr>
              <a:t>‹#›</a:t>
            </a:fld>
            <a:endParaRPr lang="el-GR"/>
          </a:p>
        </p:txBody>
      </p:sp>
    </p:spTree>
    <p:extLst>
      <p:ext uri="{BB962C8B-B14F-4D97-AF65-F5344CB8AC3E}">
        <p14:creationId xmlns:p14="http://schemas.microsoft.com/office/powerpoint/2010/main" val="424736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5EBA376-64A1-4D46-919B-BA1BBBCC2668}" type="slidenum">
              <a:rPr lang="el-GR"/>
              <a:pPr>
                <a:defRPr/>
              </a:pPr>
              <a:t>‹#›</a:t>
            </a:fld>
            <a:endParaRPr lang="el-GR"/>
          </a:p>
        </p:txBody>
      </p:sp>
    </p:spTree>
    <p:extLst>
      <p:ext uri="{BB962C8B-B14F-4D97-AF65-F5344CB8AC3E}">
        <p14:creationId xmlns:p14="http://schemas.microsoft.com/office/powerpoint/2010/main" val="149022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8126A46-1896-46AA-98DC-F423AAF112FB}" type="slidenum">
              <a:rPr lang="el-GR"/>
              <a:pPr>
                <a:defRPr/>
              </a:pPr>
              <a:t>‹#›</a:t>
            </a:fld>
            <a:endParaRPr lang="el-GR"/>
          </a:p>
        </p:txBody>
      </p:sp>
    </p:spTree>
    <p:extLst>
      <p:ext uri="{BB962C8B-B14F-4D97-AF65-F5344CB8AC3E}">
        <p14:creationId xmlns:p14="http://schemas.microsoft.com/office/powerpoint/2010/main" val="62882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EB4A84F7-3815-47C4-B389-ADC508BF03C8}" type="slidenum">
              <a:rPr lang="el-GR"/>
              <a:pPr>
                <a:defRPr/>
              </a:pPr>
              <a:t>‹#›</a:t>
            </a:fld>
            <a:endParaRPr lang="el-GR"/>
          </a:p>
        </p:txBody>
      </p:sp>
    </p:spTree>
    <p:extLst>
      <p:ext uri="{BB962C8B-B14F-4D97-AF65-F5344CB8AC3E}">
        <p14:creationId xmlns:p14="http://schemas.microsoft.com/office/powerpoint/2010/main" val="235237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3EC3CF9F-F9C0-43D8-97C0-B84BAF18A80C}" type="slidenum">
              <a:rPr lang="el-GR"/>
              <a:pPr>
                <a:defRPr/>
              </a:pPr>
              <a:t>‹#›</a:t>
            </a:fld>
            <a:endParaRPr lang="el-GR"/>
          </a:p>
        </p:txBody>
      </p:sp>
    </p:spTree>
    <p:extLst>
      <p:ext uri="{BB962C8B-B14F-4D97-AF65-F5344CB8AC3E}">
        <p14:creationId xmlns:p14="http://schemas.microsoft.com/office/powerpoint/2010/main" val="415338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7242F02-EC19-41D4-86C4-851C46D4E15B}" type="slidenum">
              <a:rPr lang="el-GR"/>
              <a:pPr>
                <a:defRPr/>
              </a:pPr>
              <a:t>‹#›</a:t>
            </a:fld>
            <a:endParaRPr lang="el-GR"/>
          </a:p>
        </p:txBody>
      </p:sp>
    </p:spTree>
    <p:extLst>
      <p:ext uri="{BB962C8B-B14F-4D97-AF65-F5344CB8AC3E}">
        <p14:creationId xmlns:p14="http://schemas.microsoft.com/office/powerpoint/2010/main" val="347148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3C74F53-ED32-4762-9F4F-650B4B16300B}" type="slidenum">
              <a:rPr lang="el-GR"/>
              <a:pPr>
                <a:defRPr/>
              </a:pPr>
              <a:t>‹#›</a:t>
            </a:fld>
            <a:endParaRPr lang="el-GR"/>
          </a:p>
        </p:txBody>
      </p:sp>
    </p:spTree>
    <p:extLst>
      <p:ext uri="{BB962C8B-B14F-4D97-AF65-F5344CB8AC3E}">
        <p14:creationId xmlns:p14="http://schemas.microsoft.com/office/powerpoint/2010/main" val="206480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9EE55C9-BF43-4262-A83E-8D61A90521C6}" type="slidenum">
              <a:rPr lang="el-GR"/>
              <a:pPr>
                <a:defRPr/>
              </a:pPr>
              <a:t>‹#›</a:t>
            </a:fld>
            <a:endParaRPr lang="el-GR"/>
          </a:p>
        </p:txBody>
      </p:sp>
    </p:spTree>
    <p:extLst>
      <p:ext uri="{BB962C8B-B14F-4D97-AF65-F5344CB8AC3E}">
        <p14:creationId xmlns:p14="http://schemas.microsoft.com/office/powerpoint/2010/main" val="37353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chemeClr val="bg1"/>
                </a:solidFill>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bg1"/>
                </a:solidFill>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bg1"/>
                </a:solidFill>
              </a:defRPr>
            </a:lvl1pPr>
          </a:lstStyle>
          <a:p>
            <a:pPr>
              <a:defRPr/>
            </a:pPr>
            <a:fld id="{DE944F9A-A50F-43DA-93B4-3A01CFF7A8D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2800">
          <a:solidFill>
            <a:srgbClr val="FFFF66"/>
          </a:solidFill>
          <a:latin typeface="+mj-lt"/>
          <a:ea typeface="+mj-ea"/>
          <a:cs typeface="+mj-cs"/>
        </a:defRPr>
      </a:lvl1pPr>
      <a:lvl2pPr algn="ctr" rtl="0" eaLnBrk="0" fontAlgn="base" hangingPunct="0">
        <a:spcBef>
          <a:spcPct val="0"/>
        </a:spcBef>
        <a:spcAft>
          <a:spcPct val="0"/>
        </a:spcAft>
        <a:defRPr sz="2800">
          <a:solidFill>
            <a:srgbClr val="FFFF66"/>
          </a:solidFill>
          <a:latin typeface="Tahoma" pitchFamily="34" charset="0"/>
        </a:defRPr>
      </a:lvl2pPr>
      <a:lvl3pPr algn="ctr" rtl="0" eaLnBrk="0" fontAlgn="base" hangingPunct="0">
        <a:spcBef>
          <a:spcPct val="0"/>
        </a:spcBef>
        <a:spcAft>
          <a:spcPct val="0"/>
        </a:spcAft>
        <a:defRPr sz="2800">
          <a:solidFill>
            <a:srgbClr val="FFFF66"/>
          </a:solidFill>
          <a:latin typeface="Tahoma" pitchFamily="34" charset="0"/>
        </a:defRPr>
      </a:lvl3pPr>
      <a:lvl4pPr algn="ctr" rtl="0" eaLnBrk="0" fontAlgn="base" hangingPunct="0">
        <a:spcBef>
          <a:spcPct val="0"/>
        </a:spcBef>
        <a:spcAft>
          <a:spcPct val="0"/>
        </a:spcAft>
        <a:defRPr sz="2800">
          <a:solidFill>
            <a:srgbClr val="FFFF66"/>
          </a:solidFill>
          <a:latin typeface="Tahoma" pitchFamily="34" charset="0"/>
        </a:defRPr>
      </a:lvl4pPr>
      <a:lvl5pPr algn="ctr" rtl="0" eaLnBrk="0" fontAlgn="base" hangingPunct="0">
        <a:spcBef>
          <a:spcPct val="0"/>
        </a:spcBef>
        <a:spcAft>
          <a:spcPct val="0"/>
        </a:spcAft>
        <a:defRPr sz="2800">
          <a:solidFill>
            <a:srgbClr val="FFFF66"/>
          </a:solidFill>
          <a:latin typeface="Tahoma" pitchFamily="34" charset="0"/>
        </a:defRPr>
      </a:lvl5pPr>
      <a:lvl6pPr marL="457200" algn="ctr" rtl="0" fontAlgn="base">
        <a:spcBef>
          <a:spcPct val="0"/>
        </a:spcBef>
        <a:spcAft>
          <a:spcPct val="0"/>
        </a:spcAft>
        <a:defRPr sz="2800">
          <a:solidFill>
            <a:srgbClr val="FFFF66"/>
          </a:solidFill>
          <a:latin typeface="Tahoma" pitchFamily="34" charset="0"/>
        </a:defRPr>
      </a:lvl6pPr>
      <a:lvl7pPr marL="914400" algn="ctr" rtl="0" fontAlgn="base">
        <a:spcBef>
          <a:spcPct val="0"/>
        </a:spcBef>
        <a:spcAft>
          <a:spcPct val="0"/>
        </a:spcAft>
        <a:defRPr sz="2800">
          <a:solidFill>
            <a:srgbClr val="FFFF66"/>
          </a:solidFill>
          <a:latin typeface="Tahoma" pitchFamily="34" charset="0"/>
        </a:defRPr>
      </a:lvl7pPr>
      <a:lvl8pPr marL="1371600" algn="ctr" rtl="0" fontAlgn="base">
        <a:spcBef>
          <a:spcPct val="0"/>
        </a:spcBef>
        <a:spcAft>
          <a:spcPct val="0"/>
        </a:spcAft>
        <a:defRPr sz="2800">
          <a:solidFill>
            <a:srgbClr val="FFFF66"/>
          </a:solidFill>
          <a:latin typeface="Tahoma" pitchFamily="34" charset="0"/>
        </a:defRPr>
      </a:lvl8pPr>
      <a:lvl9pPr marL="1828800" algn="ctr" rtl="0" fontAlgn="base">
        <a:spcBef>
          <a:spcPct val="0"/>
        </a:spcBef>
        <a:spcAft>
          <a:spcPct val="0"/>
        </a:spcAft>
        <a:defRPr sz="2800">
          <a:solidFill>
            <a:srgbClr val="FFFF66"/>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hyperlink" Target="http://www.lifespan-roch.org/documents/UndertheRadar051211.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828800" y="609600"/>
            <a:ext cx="54102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3600" dirty="0" smtClean="0">
                <a:solidFill>
                  <a:srgbClr val="EDE651"/>
                </a:solidFill>
                <a:latin typeface="Tahoma" pitchFamily="34" charset="0"/>
              </a:rPr>
              <a:t>ΒΙΟΗΘΙΚΗ ΚΑΙ ΓΗΡΑΣ</a:t>
            </a:r>
            <a:endParaRPr lang="el-GR" sz="3600" dirty="0">
              <a:solidFill>
                <a:srgbClr val="EDE651"/>
              </a:solidFill>
              <a:latin typeface="Tahoma" pitchFamily="34" charset="0"/>
            </a:endParaRPr>
          </a:p>
          <a:p>
            <a:endParaRPr lang="el-GR" sz="2800" b="0" dirty="0">
              <a:solidFill>
                <a:srgbClr val="EDE651"/>
              </a:solidFill>
              <a:latin typeface="Tahoma" pitchFamily="34" charset="0"/>
            </a:endParaRPr>
          </a:p>
          <a:p>
            <a:endParaRPr lang="el-GR" sz="2800" b="0" dirty="0">
              <a:solidFill>
                <a:srgbClr val="EDE651"/>
              </a:solidFill>
              <a:latin typeface="Tahoma" pitchFamily="34" charset="0"/>
            </a:endParaRPr>
          </a:p>
          <a:p>
            <a:endParaRPr lang="el-GR" sz="2800" b="0" dirty="0" smtClean="0">
              <a:solidFill>
                <a:srgbClr val="EDE651"/>
              </a:solidFill>
              <a:latin typeface="Tahoma" pitchFamily="34" charset="0"/>
            </a:endParaRPr>
          </a:p>
          <a:p>
            <a:endParaRPr lang="el-GR" sz="2800" b="0" dirty="0">
              <a:solidFill>
                <a:srgbClr val="EDE651"/>
              </a:solidFill>
              <a:latin typeface="Tahoma" pitchFamily="34" charset="0"/>
            </a:endParaRPr>
          </a:p>
          <a:p>
            <a:endParaRPr lang="el-GR" sz="2800" b="0" dirty="0" smtClean="0">
              <a:solidFill>
                <a:srgbClr val="EDE651"/>
              </a:solidFill>
              <a:latin typeface="Tahoma" pitchFamily="34" charset="0"/>
            </a:endParaRPr>
          </a:p>
          <a:p>
            <a:endParaRPr lang="el-GR" sz="2800" b="0" dirty="0">
              <a:solidFill>
                <a:srgbClr val="EDE651"/>
              </a:solidFill>
              <a:latin typeface="Tahoma" pitchFamily="34" charset="0"/>
            </a:endParaRPr>
          </a:p>
          <a:p>
            <a:endParaRPr lang="el-GR" sz="2800" b="0" dirty="0" smtClean="0">
              <a:solidFill>
                <a:srgbClr val="EDE651"/>
              </a:solidFill>
              <a:latin typeface="Tahoma" pitchFamily="34" charset="0"/>
            </a:endParaRPr>
          </a:p>
          <a:p>
            <a:endParaRPr lang="el-GR" sz="2800" b="0" dirty="0" smtClean="0">
              <a:solidFill>
                <a:srgbClr val="EDE651"/>
              </a:solidFill>
              <a:latin typeface="Tahoma" pitchFamily="34" charset="0"/>
            </a:endParaRPr>
          </a:p>
          <a:p>
            <a:endParaRPr lang="el-GR" sz="2800" b="0" dirty="0" smtClean="0">
              <a:solidFill>
                <a:srgbClr val="EDE651"/>
              </a:solidFill>
              <a:latin typeface="Tahoma" pitchFamily="34" charset="0"/>
            </a:endParaRPr>
          </a:p>
          <a:p>
            <a:r>
              <a:rPr lang="el-GR" sz="2400" dirty="0" smtClean="0">
                <a:solidFill>
                  <a:srgbClr val="EDE651"/>
                </a:solidFill>
                <a:latin typeface="Tahoma" pitchFamily="34" charset="0"/>
              </a:rPr>
              <a:t>ΝΙΚΟΛΑΟΣ Σ</a:t>
            </a:r>
            <a:r>
              <a:rPr lang="el-GR" sz="2400" dirty="0">
                <a:solidFill>
                  <a:srgbClr val="EDE651"/>
                </a:solidFill>
                <a:latin typeface="Tahoma" pitchFamily="34" charset="0"/>
              </a:rPr>
              <a:t>. </a:t>
            </a:r>
            <a:r>
              <a:rPr lang="el-GR" sz="2400" dirty="0" smtClean="0">
                <a:solidFill>
                  <a:srgbClr val="EDE651"/>
                </a:solidFill>
                <a:latin typeface="Tahoma" pitchFamily="34" charset="0"/>
              </a:rPr>
              <a:t>ΜΑΣΤΡΟΝΙΚΟΛΗΣ</a:t>
            </a:r>
            <a:endParaRPr lang="el-GR" sz="2400" dirty="0">
              <a:solidFill>
                <a:srgbClr val="EDE651"/>
              </a:solidFill>
              <a:latin typeface="Tahoma" pitchFamily="34" charset="0"/>
            </a:endParaRPr>
          </a:p>
          <a:p>
            <a:r>
              <a:rPr lang="el-GR" sz="2400" b="0" dirty="0" smtClean="0">
                <a:solidFill>
                  <a:srgbClr val="EDE651"/>
                </a:solidFill>
                <a:latin typeface="Tahoma" pitchFamily="34" charset="0"/>
              </a:rPr>
              <a:t>ΑΝ. ΚΑΘΗΓΗΤΗΣ</a:t>
            </a:r>
            <a:r>
              <a:rPr lang="en-US" sz="2400" b="0" dirty="0" smtClean="0">
                <a:solidFill>
                  <a:srgbClr val="EDE651"/>
                </a:solidFill>
                <a:latin typeface="Tahoma" pitchFamily="34" charset="0"/>
              </a:rPr>
              <a:t> </a:t>
            </a:r>
            <a:r>
              <a:rPr lang="el-GR" sz="2400" b="0" dirty="0" smtClean="0">
                <a:solidFill>
                  <a:srgbClr val="EDE651"/>
                </a:solidFill>
                <a:latin typeface="Tahoma" pitchFamily="34" charset="0"/>
              </a:rPr>
              <a:t>ΩΡΛ</a:t>
            </a:r>
            <a:endParaRPr lang="el-GR" sz="2400" b="0" dirty="0">
              <a:solidFill>
                <a:srgbClr val="EDE651"/>
              </a:solidFill>
              <a:latin typeface="Tahoma" pitchFamily="34" charset="0"/>
            </a:endParaRPr>
          </a:p>
          <a:p>
            <a:r>
              <a:rPr lang="el-GR" sz="2400" b="0" dirty="0">
                <a:solidFill>
                  <a:srgbClr val="EDE651"/>
                </a:solidFill>
                <a:latin typeface="Tahoma" pitchFamily="34" charset="0"/>
              </a:rPr>
              <a:t>ΠΑΝ/ΜΙΟΥ ΠΑΤΡΩΝ</a:t>
            </a:r>
          </a:p>
          <a:p>
            <a:endParaRPr lang="el-GR" sz="2800" b="0" dirty="0">
              <a:solidFill>
                <a:srgbClr val="EDE651"/>
              </a:solidFill>
              <a:latin typeface="Tahoma" pitchFamily="34" charset="0"/>
            </a:endParaRP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2783" y="1524000"/>
            <a:ext cx="5782233"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70115" y="1066800"/>
            <a:ext cx="8445285" cy="4876800"/>
          </a:xfrm>
        </p:spPr>
        <p:txBody>
          <a:bodyPr/>
          <a:lstStyle/>
          <a:p>
            <a:r>
              <a:rPr lang="el-GR" sz="2000" dirty="0" smtClean="0"/>
              <a:t>Δεν </a:t>
            </a:r>
            <a:r>
              <a:rPr lang="el-GR" sz="2000" dirty="0"/>
              <a:t>είναι το ζήτημα της </a:t>
            </a:r>
            <a:r>
              <a:rPr lang="el-GR" sz="2000" dirty="0" smtClean="0"/>
              <a:t>Δικαιοσύνης </a:t>
            </a:r>
            <a:r>
              <a:rPr lang="el-GR" sz="2000" dirty="0"/>
              <a:t>το </a:t>
            </a:r>
            <a:r>
              <a:rPr lang="el-GR" sz="2000" dirty="0" smtClean="0"/>
              <a:t>σημαντικότερο </a:t>
            </a:r>
            <a:r>
              <a:rPr lang="el-GR" sz="2000" dirty="0"/>
              <a:t>για την </a:t>
            </a:r>
            <a:r>
              <a:rPr lang="el-GR" sz="2000" dirty="0" smtClean="0"/>
              <a:t>περίθαλψη των ηλικιωμένων? Είναι </a:t>
            </a:r>
            <a:r>
              <a:rPr lang="el-GR" sz="2000" dirty="0"/>
              <a:t>η καθήλωση των ηλικιωμένων στο κρεβάτι </a:t>
            </a:r>
            <a:r>
              <a:rPr lang="el-GR" sz="2000" dirty="0" smtClean="0"/>
              <a:t>μια </a:t>
            </a:r>
            <a:r>
              <a:rPr lang="el-GR" sz="2000" dirty="0"/>
              <a:t>ανήθικη και αποτρόπαια </a:t>
            </a:r>
            <a:r>
              <a:rPr lang="el-GR" sz="2000" dirty="0" smtClean="0"/>
              <a:t>ιδέα</a:t>
            </a:r>
            <a:r>
              <a:rPr lang="el-GR" sz="2000" dirty="0"/>
              <a:t>?</a:t>
            </a:r>
          </a:p>
          <a:p>
            <a:endParaRPr lang="el-GR" sz="2000" dirty="0" smtClean="0"/>
          </a:p>
          <a:p>
            <a:r>
              <a:rPr lang="el-GR" sz="2000" dirty="0" smtClean="0"/>
              <a:t>Ενίοτε</a:t>
            </a:r>
            <a:r>
              <a:rPr lang="el-GR" sz="2000" b="1" dirty="0" smtClean="0"/>
              <a:t> </a:t>
            </a:r>
            <a:r>
              <a:rPr lang="el-GR" sz="2000" b="1" dirty="0"/>
              <a:t>οι αρχές αυτές </a:t>
            </a:r>
            <a:r>
              <a:rPr lang="el-GR" sz="2000" b="1" dirty="0" smtClean="0"/>
              <a:t>βρίσκονται σε αντίθεση</a:t>
            </a:r>
            <a:r>
              <a:rPr lang="el-GR" sz="2000" dirty="0" smtClean="0"/>
              <a:t>, π.χ. ο σεβασμός </a:t>
            </a:r>
            <a:r>
              <a:rPr lang="el-GR" sz="2000" dirty="0"/>
              <a:t>στην αυτονομία του ασθενούς μπορεί να βρίσκεται σε αντίθεση με την επιθυμία του ιατρού να κάνει το καλό ή να προφυλάξει από κάποιον </a:t>
            </a:r>
            <a:r>
              <a:rPr lang="el-GR" sz="2000" dirty="0" smtClean="0"/>
              <a:t>κίνδυνο</a:t>
            </a:r>
            <a:endParaRPr lang="el-GR" sz="2000" dirty="0"/>
          </a:p>
          <a:p>
            <a:endParaRPr lang="el-GR" dirty="0"/>
          </a:p>
        </p:txBody>
      </p:sp>
      <p:sp>
        <p:nvSpPr>
          <p:cNvPr id="3" name="Rectangle 2"/>
          <p:cNvSpPr>
            <a:spLocks noGrp="1"/>
          </p:cNvSpPr>
          <p:nvPr>
            <p:ph type="title"/>
          </p:nvPr>
        </p:nvSpPr>
        <p:spPr>
          <a:xfrm>
            <a:off x="457200" y="0"/>
            <a:ext cx="8229600" cy="1143000"/>
          </a:xfrm>
        </p:spPr>
        <p:txBody>
          <a:bodyPr/>
          <a:lstStyle/>
          <a:p>
            <a:r>
              <a:rPr lang="el-GR" b="1" dirty="0" smtClean="0">
                <a:solidFill>
                  <a:srgbClr val="FFFF00"/>
                </a:solidFill>
                <a:latin typeface="+mn-lt"/>
              </a:rPr>
              <a:t>Αρχές ηθικής</a:t>
            </a:r>
            <a:r>
              <a:rPr lang="el-GR" dirty="0" smtClean="0">
                <a:solidFill>
                  <a:srgbClr val="FFFF00"/>
                </a:solidFill>
                <a:latin typeface="+mn-lt"/>
              </a:rPr>
              <a:t> </a:t>
            </a:r>
            <a:endParaRPr lang="en-IN" dirty="0">
              <a:solidFill>
                <a:srgbClr val="FFFF00"/>
              </a:solidFill>
              <a:latin typeface="+mn-lt"/>
            </a:endParaRPr>
          </a:p>
        </p:txBody>
      </p:sp>
      <p:pic>
        <p:nvPicPr>
          <p:cNvPr id="5122" name="Picture 2" descr="Image result for justice in medic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733800"/>
            <a:ext cx="3862328" cy="2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277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8458200" cy="4876800"/>
          </a:xfrm>
        </p:spPr>
        <p:txBody>
          <a:bodyPr/>
          <a:lstStyle/>
          <a:p>
            <a:pPr marL="0" indent="0">
              <a:buNone/>
            </a:pPr>
            <a:r>
              <a:rPr lang="el-GR" sz="2400" b="1" i="1" u="sng" dirty="0"/>
              <a:t>1.  Εξασφάλιση της συγκατάθεσης του ασθενούς</a:t>
            </a:r>
            <a:endParaRPr lang="el-GR" sz="2400" dirty="0"/>
          </a:p>
          <a:p>
            <a:endParaRPr lang="el-GR" sz="2400" i="1" dirty="0" smtClean="0"/>
          </a:p>
          <a:p>
            <a:pPr marL="0" indent="0">
              <a:buNone/>
            </a:pPr>
            <a:r>
              <a:rPr lang="el-GR" sz="2400" i="1" dirty="0" smtClean="0"/>
              <a:t>Γυναίκα </a:t>
            </a:r>
            <a:r>
              <a:rPr lang="el-GR" sz="2400" i="1" dirty="0"/>
              <a:t>82 ετών με </a:t>
            </a:r>
            <a:r>
              <a:rPr lang="en-US" sz="2400" i="1" dirty="0"/>
              <a:t>Ca</a:t>
            </a:r>
            <a:r>
              <a:rPr lang="el-GR" sz="2400" i="1" dirty="0"/>
              <a:t> μαστού επισκέπτεται χειρουργό </a:t>
            </a:r>
            <a:r>
              <a:rPr lang="el-GR" sz="2400" i="1" dirty="0" smtClean="0"/>
              <a:t>που </a:t>
            </a:r>
            <a:r>
              <a:rPr lang="el-GR" sz="2400" i="1" dirty="0"/>
              <a:t>αφού της ανακοινώνει ότι απαιτείται χειρουργείο για την πάθησή της, της δίνει ένα έντυπο συγκατάθεσης για την επέμβαση, της ζητά να το διαβάσει και να το υπογράψει και φεύγει από το εξεταστήριο. </a:t>
            </a:r>
            <a:r>
              <a:rPr lang="el-GR" sz="2400" i="1" dirty="0" smtClean="0"/>
              <a:t>Λίγο </a:t>
            </a:r>
            <a:r>
              <a:rPr lang="el-GR" sz="2400" i="1" dirty="0"/>
              <a:t>αργότερα ένας βοηθός την επισκέπτεται προκειμένου να παραλάβει το </a:t>
            </a:r>
            <a:r>
              <a:rPr lang="el-GR" sz="2400" i="1" dirty="0" smtClean="0"/>
              <a:t>υπογεγραμμένο έγγραφο  </a:t>
            </a:r>
            <a:endParaRPr lang="el-GR" sz="2400" dirty="0"/>
          </a:p>
          <a:p>
            <a:pPr marL="0" indent="0">
              <a:buNone/>
            </a:pPr>
            <a:endParaRPr lang="el-GR" sz="2000" dirty="0" smtClean="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5350834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447800"/>
            <a:ext cx="3733800" cy="4876800"/>
          </a:xfrm>
        </p:spPr>
        <p:txBody>
          <a:bodyPr/>
          <a:lstStyle/>
          <a:p>
            <a:r>
              <a:rPr lang="el-GR" sz="2000" dirty="0"/>
              <a:t>Ο σεβασμός της </a:t>
            </a:r>
            <a:r>
              <a:rPr lang="el-GR" sz="2000" dirty="0" smtClean="0"/>
              <a:t>Αυτονομίας </a:t>
            </a:r>
            <a:r>
              <a:rPr lang="el-GR" sz="2000" dirty="0"/>
              <a:t>του ασθενούς είναι η ηθική αρχή που διακατέχει την ενυπόγραφη συγκατάθεσή </a:t>
            </a:r>
            <a:r>
              <a:rPr lang="el-GR" sz="2000" dirty="0" smtClean="0"/>
              <a:t>του</a:t>
            </a:r>
          </a:p>
          <a:p>
            <a:endParaRPr lang="el-GR" sz="2000" dirty="0" smtClean="0"/>
          </a:p>
          <a:p>
            <a:r>
              <a:rPr lang="el-GR" sz="2000" dirty="0" smtClean="0"/>
              <a:t>Η Αυτονομία απαιτεί πλήρη ενημέρωση των ασθενών για την νόσο τους, τις θεραπευτικές επιλογές με </a:t>
            </a:r>
            <a:r>
              <a:rPr lang="el-GR" sz="2000" dirty="0"/>
              <a:t>τα </a:t>
            </a:r>
            <a:r>
              <a:rPr lang="el-GR" sz="2000" dirty="0" smtClean="0"/>
              <a:t>ωφέλη και τις </a:t>
            </a:r>
            <a:r>
              <a:rPr lang="el-GR" sz="2000" dirty="0"/>
              <a:t>πιθανές επιπλοκές </a:t>
            </a:r>
            <a:r>
              <a:rPr lang="el-GR" sz="2000" dirty="0" smtClean="0"/>
              <a:t>και τις όποιες εναλλακτικές παρεμβάσεις</a:t>
            </a:r>
          </a:p>
          <a:p>
            <a:endParaRPr lang="el-GR" sz="2000" dirty="0" smtClean="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6148" name="Picture 4" descr="Image result for informed cons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774" y="2057400"/>
            <a:ext cx="4723052" cy="31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541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152400" y="1295400"/>
            <a:ext cx="3505200" cy="4876800"/>
          </a:xfrm>
        </p:spPr>
        <p:txBody>
          <a:bodyPr/>
          <a:lstStyle/>
          <a:p>
            <a:endParaRPr lang="el-GR" sz="2000" dirty="0" smtClean="0"/>
          </a:p>
          <a:p>
            <a:r>
              <a:rPr lang="el-GR" sz="2000" dirty="0" smtClean="0"/>
              <a:t>Απαιτείται επίσης επιβεβαίωση της ικανότητας </a:t>
            </a:r>
            <a:r>
              <a:rPr lang="el-GR" sz="2000" dirty="0"/>
              <a:t>του ασθενούς να λαμβάνει αποφάσεις, να κατανοεί την πληροφορία και να συγκαταθέτει εκούσια για την </a:t>
            </a:r>
            <a:r>
              <a:rPr lang="el-GR" sz="2000" dirty="0" smtClean="0"/>
              <a:t>θεραπεία</a:t>
            </a:r>
          </a:p>
          <a:p>
            <a:endParaRPr lang="el-GR" sz="2000" dirty="0" smtClean="0"/>
          </a:p>
          <a:p>
            <a:r>
              <a:rPr lang="el-GR" sz="2000" dirty="0" smtClean="0"/>
              <a:t>Το έντυπο συγκατάθεσης δεν </a:t>
            </a:r>
            <a:r>
              <a:rPr lang="el-GR" sz="2000" dirty="0"/>
              <a:t>αποτελεί μια σε βάθος και τεκμηριωμένη ενημέρωση </a:t>
            </a:r>
            <a:r>
              <a:rPr lang="el-GR" sz="2000" dirty="0" smtClean="0"/>
              <a:t>του ασθενούς </a:t>
            </a:r>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6152" name="Picture 8" descr="Image result for informed cons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093" y="1905000"/>
            <a:ext cx="47625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850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15433" y="1272494"/>
            <a:ext cx="4191000" cy="4876800"/>
          </a:xfrm>
        </p:spPr>
        <p:txBody>
          <a:bodyPr/>
          <a:lstStyle/>
          <a:p>
            <a:r>
              <a:rPr lang="el-GR" sz="2000" dirty="0"/>
              <a:t>Η </a:t>
            </a:r>
            <a:r>
              <a:rPr lang="el-GR" sz="2000" dirty="0" smtClean="0"/>
              <a:t>ασθενής</a:t>
            </a:r>
            <a:r>
              <a:rPr lang="en-US" sz="2000" dirty="0" smtClean="0"/>
              <a:t> </a:t>
            </a:r>
            <a:r>
              <a:rPr lang="el-GR" sz="2000" dirty="0" smtClean="0"/>
              <a:t>αν και υπέγραψε ίσως να μην </a:t>
            </a:r>
            <a:r>
              <a:rPr lang="el-GR" sz="2000" dirty="0"/>
              <a:t>κατανόησε τις θεραπευτικές επιλογές </a:t>
            </a:r>
            <a:r>
              <a:rPr lang="el-GR" sz="2000" dirty="0" smtClean="0"/>
              <a:t>(όπως και το να </a:t>
            </a:r>
            <a:r>
              <a:rPr lang="el-GR" sz="2000" dirty="0"/>
              <a:t>μη κάνει τίποτε απολύτως) </a:t>
            </a:r>
            <a:r>
              <a:rPr lang="el-GR" sz="2000" dirty="0" smtClean="0"/>
              <a:t>- Άρα ο </a:t>
            </a:r>
            <a:r>
              <a:rPr lang="el-GR" sz="2000" dirty="0"/>
              <a:t>χειρουργός </a:t>
            </a:r>
            <a:r>
              <a:rPr lang="el-GR" sz="2000" dirty="0" smtClean="0"/>
              <a:t>δεν </a:t>
            </a:r>
            <a:r>
              <a:rPr lang="el-GR" sz="2000" dirty="0"/>
              <a:t>έλαβε </a:t>
            </a:r>
            <a:r>
              <a:rPr lang="el-GR" sz="2000" dirty="0" smtClean="0"/>
              <a:t>‘πραγματική’ </a:t>
            </a:r>
            <a:r>
              <a:rPr lang="el-GR" sz="2000" dirty="0"/>
              <a:t>ενυπόγραφη </a:t>
            </a:r>
            <a:r>
              <a:rPr lang="el-GR" sz="2000" dirty="0" smtClean="0"/>
              <a:t>συγκατάθεση</a:t>
            </a:r>
          </a:p>
          <a:p>
            <a:endParaRPr lang="el-GR" sz="2000" dirty="0" smtClean="0"/>
          </a:p>
          <a:p>
            <a:r>
              <a:rPr lang="el-GR" sz="2000" dirty="0" smtClean="0"/>
              <a:t>Ενίοτε δεν </a:t>
            </a:r>
            <a:r>
              <a:rPr lang="el-GR" sz="2000" dirty="0"/>
              <a:t>μπορεί να ληφθεί </a:t>
            </a:r>
            <a:r>
              <a:rPr lang="el-GR" sz="2000" dirty="0" smtClean="0"/>
              <a:t>συγκατάθεση</a:t>
            </a:r>
            <a:r>
              <a:rPr lang="el-GR" sz="2000" dirty="0"/>
              <a:t>, π.χ. </a:t>
            </a:r>
            <a:r>
              <a:rPr lang="el-GR" sz="2000" dirty="0" smtClean="0"/>
              <a:t>ασθενής χωρίς ικανότητα </a:t>
            </a:r>
            <a:r>
              <a:rPr lang="el-GR" sz="2000" dirty="0"/>
              <a:t>λήψης </a:t>
            </a:r>
            <a:r>
              <a:rPr lang="el-GR" sz="2000" dirty="0" smtClean="0"/>
              <a:t>αποφάσεων – αναζήτηση συγγενούς ή πληρεξούσιου – εξαίρεση οι επείγουσες περιπτώσεις</a:t>
            </a:r>
            <a:endParaRPr lang="el-GR" sz="2000" i="1" dirty="0"/>
          </a:p>
          <a:p>
            <a:endParaRPr lang="el-GR" sz="2000" dirty="0" smtClean="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4" name="Picture 6" descr="Image result for informed cons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05000"/>
            <a:ext cx="4431643" cy="361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3959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342571"/>
            <a:ext cx="3200400" cy="4876800"/>
          </a:xfrm>
        </p:spPr>
        <p:txBody>
          <a:bodyPr/>
          <a:lstStyle/>
          <a:p>
            <a:r>
              <a:rPr lang="el-GR" sz="2000" dirty="0" smtClean="0"/>
              <a:t>Ηθικά </a:t>
            </a:r>
            <a:r>
              <a:rPr lang="el-GR" sz="2000" dirty="0"/>
              <a:t>και νομικά </a:t>
            </a:r>
            <a:r>
              <a:rPr lang="el-GR" sz="2000" dirty="0" smtClean="0"/>
              <a:t>είναι επιτρεπτό </a:t>
            </a:r>
            <a:r>
              <a:rPr lang="el-GR" sz="2000" dirty="0"/>
              <a:t>σε </a:t>
            </a:r>
            <a:r>
              <a:rPr lang="el-GR" sz="2000" dirty="0" smtClean="0"/>
              <a:t>ασθενή να </a:t>
            </a:r>
            <a:r>
              <a:rPr lang="el-GR" sz="2000" dirty="0"/>
              <a:t>αρνηθεί </a:t>
            </a:r>
            <a:r>
              <a:rPr lang="el-GR" sz="2000" dirty="0" smtClean="0"/>
              <a:t>ανεπιθύμητη </a:t>
            </a:r>
            <a:r>
              <a:rPr lang="el-GR" sz="2000" dirty="0"/>
              <a:t>ιατρική </a:t>
            </a:r>
            <a:r>
              <a:rPr lang="el-GR" sz="2000" dirty="0" smtClean="0"/>
              <a:t>παρέμβαση</a:t>
            </a:r>
          </a:p>
          <a:p>
            <a:endParaRPr lang="el-GR" sz="2000" dirty="0" smtClean="0"/>
          </a:p>
          <a:p>
            <a:r>
              <a:rPr lang="el-GR" sz="2000" dirty="0" smtClean="0"/>
              <a:t>Οι </a:t>
            </a:r>
            <a:r>
              <a:rPr lang="el-GR" sz="2000" dirty="0"/>
              <a:t>ιατροί </a:t>
            </a:r>
            <a:r>
              <a:rPr lang="el-GR" sz="2000" dirty="0" smtClean="0"/>
              <a:t>υποχρεούνται να </a:t>
            </a:r>
            <a:r>
              <a:rPr lang="el-GR" sz="2000" dirty="0"/>
              <a:t>σεβαστούν αυτή την </a:t>
            </a:r>
            <a:r>
              <a:rPr lang="el-GR" sz="2000" dirty="0" smtClean="0"/>
              <a:t>απόφαση και να μην την εκλαμβάνουν ως παράλογη, αν αφορά την επιθυμία </a:t>
            </a:r>
            <a:r>
              <a:rPr lang="el-GR" sz="2000" dirty="0"/>
              <a:t>ενός καλά πληροφορημένου </a:t>
            </a:r>
            <a:r>
              <a:rPr lang="el-GR" sz="2000" dirty="0" smtClean="0"/>
              <a:t>ασθενούς </a:t>
            </a:r>
            <a:endParaRPr lang="el-GR" sz="2000" i="1"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8194" name="Picture 2" descr="Image result for informed cons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016" y="1905000"/>
            <a:ext cx="463378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920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45576" y="1676400"/>
            <a:ext cx="8458200" cy="4876800"/>
          </a:xfrm>
        </p:spPr>
        <p:txBody>
          <a:bodyPr/>
          <a:lstStyle/>
          <a:p>
            <a:pPr marL="0" indent="0">
              <a:buNone/>
            </a:pPr>
            <a:r>
              <a:rPr lang="el-GR" sz="2400" b="1" i="1" u="sng" dirty="0"/>
              <a:t>2. Εξασφάλιση της εμπιστοσύνης του ασθενούς</a:t>
            </a:r>
            <a:endParaRPr lang="el-GR" sz="2400" b="1" i="1" dirty="0"/>
          </a:p>
          <a:p>
            <a:pPr marL="0" indent="0">
              <a:buNone/>
            </a:pPr>
            <a:endParaRPr lang="el-GR" sz="2400" i="1" dirty="0" smtClean="0"/>
          </a:p>
          <a:p>
            <a:pPr marL="0" indent="0">
              <a:buNone/>
            </a:pPr>
            <a:r>
              <a:rPr lang="el-GR" sz="2400" i="1" dirty="0" smtClean="0"/>
              <a:t>Ασθενής </a:t>
            </a:r>
            <a:r>
              <a:rPr lang="el-GR" sz="2400" i="1" dirty="0"/>
              <a:t>81 ετών, </a:t>
            </a:r>
            <a:r>
              <a:rPr lang="el-GR" sz="2400" i="1" dirty="0" smtClean="0"/>
              <a:t>αρκετά </a:t>
            </a:r>
            <a:r>
              <a:rPr lang="el-GR" sz="2400" i="1" dirty="0"/>
              <a:t>γνωστό δημόσιο πρόσωπο, παρουσιάζεται για φυσική εξέταση. Κατά την διάρκειά της, ο ασθενής παρουσιάζει μιαν ουσιαστική γνωστική δυσλειτουργία. Συγγενής παρών στην εξέταση επιβεβαιώνει ότι η μνήμη του </a:t>
            </a:r>
            <a:r>
              <a:rPr lang="el-GR" sz="2400" i="1" dirty="0" smtClean="0"/>
              <a:t>ασθενούς </a:t>
            </a:r>
            <a:r>
              <a:rPr lang="el-GR" sz="2400" i="1" dirty="0"/>
              <a:t>είναι μειωμένη εδώ και πολλά </a:t>
            </a:r>
            <a:r>
              <a:rPr lang="el-GR" sz="2400" i="1" dirty="0" smtClean="0"/>
              <a:t>χρόνια  </a:t>
            </a:r>
            <a:endParaRPr lang="el-GR" sz="24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3797533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143000"/>
            <a:ext cx="3886200" cy="4876800"/>
          </a:xfrm>
        </p:spPr>
        <p:txBody>
          <a:bodyPr/>
          <a:lstStyle/>
          <a:p>
            <a:r>
              <a:rPr lang="el-GR" sz="2000" dirty="0"/>
              <a:t>Η </a:t>
            </a:r>
            <a:r>
              <a:rPr lang="el-GR" sz="2000" dirty="0" smtClean="0"/>
              <a:t>αυτονομία </a:t>
            </a:r>
            <a:r>
              <a:rPr lang="el-GR" sz="2000" dirty="0"/>
              <a:t>του ασθενούς προϋποθέτει </a:t>
            </a:r>
            <a:r>
              <a:rPr lang="el-GR" sz="2000" dirty="0" smtClean="0"/>
              <a:t>έλεγχο </a:t>
            </a:r>
            <a:r>
              <a:rPr lang="el-GR" sz="2000" dirty="0"/>
              <a:t>των </a:t>
            </a:r>
            <a:r>
              <a:rPr lang="el-GR" sz="2000" dirty="0" smtClean="0"/>
              <a:t>προσωπικών </a:t>
            </a:r>
            <a:r>
              <a:rPr lang="el-GR" sz="2000" dirty="0"/>
              <a:t>του πληροφοριών </a:t>
            </a:r>
            <a:endParaRPr lang="el-GR" sz="2000" dirty="0" smtClean="0"/>
          </a:p>
          <a:p>
            <a:endParaRPr lang="el-GR" sz="2000" dirty="0" smtClean="0"/>
          </a:p>
          <a:p>
            <a:r>
              <a:rPr lang="el-GR" sz="2000" dirty="0" smtClean="0"/>
              <a:t>Η αρχή </a:t>
            </a:r>
            <a:r>
              <a:rPr lang="el-GR" sz="2000" dirty="0"/>
              <a:t>της </a:t>
            </a:r>
            <a:r>
              <a:rPr lang="el-GR" sz="2000" dirty="0" smtClean="0"/>
              <a:t>Αυτονομίας </a:t>
            </a:r>
            <a:r>
              <a:rPr lang="el-GR" sz="2000" dirty="0"/>
              <a:t>απαιτεί </a:t>
            </a:r>
            <a:r>
              <a:rPr lang="el-GR" sz="2000" dirty="0" smtClean="0"/>
              <a:t>σχέση εμπιστοσύνης ιατρού – ασθενούς, για </a:t>
            </a:r>
            <a:r>
              <a:rPr lang="el-GR" sz="2000" dirty="0"/>
              <a:t>την κατάλληλη αξιολόγηση και θεραπεία </a:t>
            </a:r>
            <a:endParaRPr lang="el-GR" sz="2000" dirty="0" smtClean="0"/>
          </a:p>
          <a:p>
            <a:endParaRPr lang="el-GR" sz="2000" dirty="0" smtClean="0"/>
          </a:p>
          <a:p>
            <a:r>
              <a:rPr lang="el-GR" sz="2000" dirty="0" smtClean="0"/>
              <a:t>Ο </a:t>
            </a:r>
            <a:r>
              <a:rPr lang="el-GR" sz="2000" dirty="0"/>
              <a:t>ιατρός πρέπει </a:t>
            </a:r>
            <a:r>
              <a:rPr lang="el-GR" sz="2000" dirty="0" smtClean="0"/>
              <a:t>ελεύθερα </a:t>
            </a:r>
            <a:r>
              <a:rPr lang="el-GR" sz="2000" dirty="0"/>
              <a:t>να </a:t>
            </a:r>
            <a:r>
              <a:rPr lang="el-GR" sz="2000" dirty="0" smtClean="0"/>
              <a:t>λαμβάνει το ιστορικό του ασθενούς ώστε </a:t>
            </a:r>
            <a:r>
              <a:rPr lang="el-GR" sz="2000" dirty="0"/>
              <a:t>να προσεγγίσει </a:t>
            </a:r>
            <a:r>
              <a:rPr lang="el-GR" sz="2000" dirty="0" smtClean="0"/>
              <a:t>κατάλληλα το πρόβλημά </a:t>
            </a:r>
            <a:r>
              <a:rPr lang="el-GR" sz="2000" dirty="0"/>
              <a:t>του </a:t>
            </a:r>
            <a:endParaRPr lang="el-GR" sz="2000" dirty="0" smtClean="0"/>
          </a:p>
        </p:txBody>
      </p:sp>
      <p:sp>
        <p:nvSpPr>
          <p:cNvPr id="3" name="Rectangle 2"/>
          <p:cNvSpPr>
            <a:spLocks noGrp="1"/>
          </p:cNvSpPr>
          <p:nvPr>
            <p:ph type="title"/>
          </p:nvPr>
        </p:nvSpPr>
        <p:spPr>
          <a:xfrm>
            <a:off x="457200" y="762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0242" name="Picture 2" descr="Image result for medical confidenti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09800"/>
            <a:ext cx="4361865" cy="284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731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295400"/>
            <a:ext cx="4495800" cy="4876800"/>
          </a:xfrm>
        </p:spPr>
        <p:txBody>
          <a:bodyPr/>
          <a:lstStyle/>
          <a:p>
            <a:r>
              <a:rPr lang="el-GR" sz="2000" dirty="0"/>
              <a:t>Ασθενής και συγγενής πρέπει να πεισθούν ότι ο ιατρός θα τηρήσει το </a:t>
            </a:r>
            <a:r>
              <a:rPr lang="el-GR" sz="2000" b="1" dirty="0"/>
              <a:t>ιατρικό απόρρητο</a:t>
            </a:r>
          </a:p>
          <a:p>
            <a:endParaRPr lang="el-GR" sz="2000" dirty="0" smtClean="0"/>
          </a:p>
          <a:p>
            <a:r>
              <a:rPr lang="el-GR" sz="2000" dirty="0" smtClean="0"/>
              <a:t>Ενίοτε ο ιατρός αίρει το απόρρητο υποχρεωτικά και δια νόμου π.χ. σε υποψία κακοποίησης ηλικιωμένου</a:t>
            </a:r>
          </a:p>
          <a:p>
            <a:endParaRPr lang="el-GR" sz="2000" dirty="0" smtClean="0"/>
          </a:p>
          <a:p>
            <a:r>
              <a:rPr lang="el-GR" sz="2000" dirty="0" smtClean="0"/>
              <a:t>Άρση επίσης του απορρήτου σε ηλικιωμένο με </a:t>
            </a:r>
            <a:r>
              <a:rPr lang="el-GR" sz="2000" dirty="0"/>
              <a:t>μειωμένη ικανότητα ληψης αποφάσεων </a:t>
            </a:r>
            <a:r>
              <a:rPr lang="el-GR" sz="2000" dirty="0" smtClean="0"/>
              <a:t>που θέτει </a:t>
            </a:r>
            <a:r>
              <a:rPr lang="el-GR" sz="2000" dirty="0"/>
              <a:t>σε κίνδυνο τον εαυτό του ή τους άλλους (π.χ. οδηγώντας)</a:t>
            </a:r>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1266" name="Picture 2" descr="Image result for medical confidenti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281691"/>
            <a:ext cx="3890749"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387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8458200" cy="4876800"/>
          </a:xfrm>
        </p:spPr>
        <p:txBody>
          <a:bodyPr/>
          <a:lstStyle/>
          <a:p>
            <a:pPr marL="0" indent="0">
              <a:buNone/>
            </a:pPr>
            <a:r>
              <a:rPr lang="el-GR" sz="2400" b="1" u="sng" dirty="0"/>
              <a:t>3. Προσδιορίζοντας την ικανότητα λήψης αποφάσεων</a:t>
            </a:r>
            <a:endParaRPr lang="el-GR" sz="2400" dirty="0"/>
          </a:p>
          <a:p>
            <a:endParaRPr lang="el-GR" sz="2400" b="1" i="1" dirty="0"/>
          </a:p>
          <a:p>
            <a:pPr marL="0" indent="0">
              <a:buNone/>
            </a:pPr>
            <a:r>
              <a:rPr lang="el-GR" sz="2400" i="1" dirty="0" smtClean="0"/>
              <a:t>Ασθενής </a:t>
            </a:r>
            <a:r>
              <a:rPr lang="el-GR" sz="2400" i="1" dirty="0"/>
              <a:t>79 ετών με ήπια νοητική δυσλειτουργία παρουσιάζει θετικά αποτελέσματα στην δοκιμασία κοπράνων (</a:t>
            </a:r>
            <a:r>
              <a:rPr lang="en-US" sz="2400" i="1" dirty="0" err="1"/>
              <a:t>Hemoccult</a:t>
            </a:r>
            <a:r>
              <a:rPr lang="en-US" sz="2400" i="1" dirty="0"/>
              <a:t> testing</a:t>
            </a:r>
            <a:r>
              <a:rPr lang="el-GR" sz="2400" i="1" dirty="0"/>
              <a:t>). Ο ιατρός του συνιστά κολονοσκόπιση. Ο ασθενής καταλαβαίνει και μπορεί να επαναλάβει με απλά λόγια την αναγκαιότητα της εξέτασης, καθώς επίσης τους κινδύνους και τα κέρδη από </a:t>
            </a:r>
            <a:r>
              <a:rPr lang="el-GR" sz="2400" i="1" dirty="0" smtClean="0"/>
              <a:t>αυτήν</a:t>
            </a:r>
            <a:endParaRPr lang="el-GR" sz="2400" b="1" i="1"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14339079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0"/>
            <a:ext cx="8229600" cy="1143000"/>
          </a:xfrm>
        </p:spPr>
        <p:txBody>
          <a:bodyPr/>
          <a:lstStyle/>
          <a:p>
            <a:r>
              <a:rPr lang="el-GR" b="1" dirty="0" smtClean="0">
                <a:solidFill>
                  <a:srgbClr val="FFFF00"/>
                </a:solidFill>
                <a:latin typeface="+mn-lt"/>
              </a:rPr>
              <a:t>Εισαγωγή</a:t>
            </a:r>
            <a:r>
              <a:rPr lang="el-GR" dirty="0" smtClean="0">
                <a:solidFill>
                  <a:srgbClr val="FFFF00"/>
                </a:solidFill>
                <a:latin typeface="+mn-lt"/>
              </a:rPr>
              <a:t> </a:t>
            </a:r>
            <a:endParaRPr lang="en-IN" dirty="0">
              <a:solidFill>
                <a:srgbClr val="FFFF00"/>
              </a:solidFill>
              <a:latin typeface="+mn-lt"/>
            </a:endParaRPr>
          </a:p>
        </p:txBody>
      </p:sp>
      <p:sp>
        <p:nvSpPr>
          <p:cNvPr id="3075" name="Rectangle 3"/>
          <p:cNvSpPr>
            <a:spLocks noGrp="1"/>
          </p:cNvSpPr>
          <p:nvPr>
            <p:ph type="body" sz="half" idx="2"/>
          </p:nvPr>
        </p:nvSpPr>
        <p:spPr>
          <a:xfrm>
            <a:off x="152400" y="1143000"/>
            <a:ext cx="8686800" cy="4876800"/>
          </a:xfrm>
        </p:spPr>
        <p:txBody>
          <a:bodyPr/>
          <a:lstStyle/>
          <a:p>
            <a:r>
              <a:rPr lang="en-US" sz="2000" dirty="0" smtClean="0"/>
              <a:t>H </a:t>
            </a:r>
            <a:r>
              <a:rPr lang="el-GR" sz="2000" dirty="0" smtClean="0"/>
              <a:t>διαδικασία </a:t>
            </a:r>
            <a:r>
              <a:rPr lang="el-GR" sz="2000" dirty="0"/>
              <a:t>της γήρανσης είναι </a:t>
            </a:r>
            <a:r>
              <a:rPr lang="el-GR" sz="2000" dirty="0" smtClean="0"/>
              <a:t>μια </a:t>
            </a:r>
            <a:r>
              <a:rPr lang="el-GR" sz="2000" dirty="0"/>
              <a:t>βιολογική πραγματικότητα </a:t>
            </a:r>
            <a:r>
              <a:rPr lang="el-GR" sz="2000" dirty="0" smtClean="0"/>
              <a:t>με δική </a:t>
            </a:r>
            <a:r>
              <a:rPr lang="el-GR" sz="2000" dirty="0"/>
              <a:t>της δυναμική, </a:t>
            </a:r>
            <a:r>
              <a:rPr lang="el-GR" sz="2000" dirty="0" smtClean="0"/>
              <a:t>πέρα </a:t>
            </a:r>
            <a:r>
              <a:rPr lang="el-GR" sz="2000" dirty="0"/>
              <a:t>από τον ανθρώπινο </a:t>
            </a:r>
            <a:r>
              <a:rPr lang="el-GR" sz="2000" dirty="0" smtClean="0"/>
              <a:t>έλεγχο </a:t>
            </a:r>
          </a:p>
          <a:p>
            <a:r>
              <a:rPr lang="el-GR" sz="2000" dirty="0" smtClean="0"/>
              <a:t>Διαφορετικές ερμηνείες ανάλογες με την εκάστοτε κοινωνία </a:t>
            </a:r>
          </a:p>
          <a:p>
            <a:r>
              <a:rPr lang="el-GR" sz="2000" dirty="0" smtClean="0"/>
              <a:t>Στον ανεπτυγμένο </a:t>
            </a:r>
            <a:r>
              <a:rPr lang="el-GR" sz="2000" dirty="0"/>
              <a:t>κόσμο η χρονολογική ηλικία </a:t>
            </a:r>
            <a:r>
              <a:rPr lang="el-GR" sz="2000" dirty="0" smtClean="0"/>
              <a:t>των 60-65 αποτελεί </a:t>
            </a:r>
            <a:r>
              <a:rPr lang="el-GR" sz="2000" dirty="0"/>
              <a:t>την έναρξη του </a:t>
            </a:r>
            <a:r>
              <a:rPr lang="el-GR" sz="2000" dirty="0" smtClean="0"/>
              <a:t>γήρατος</a:t>
            </a:r>
          </a:p>
          <a:p>
            <a:r>
              <a:rPr lang="el-GR" sz="2000" dirty="0" smtClean="0"/>
              <a:t>Σε άλλες κοινωνίες σημαντικότερες οι αρμοδιότητες που δίνονται - η απώλειά τους που </a:t>
            </a:r>
            <a:r>
              <a:rPr lang="el-GR" sz="2000" dirty="0"/>
              <a:t>συνοδεύει την φυσική </a:t>
            </a:r>
            <a:r>
              <a:rPr lang="el-GR" sz="2000" dirty="0" smtClean="0"/>
              <a:t>έκπτωση ορίζει το γήρας ως το σημείο όπου </a:t>
            </a:r>
            <a:r>
              <a:rPr lang="el-GR" sz="2000" dirty="0"/>
              <a:t>η ενεργός συμβολή δεν είναι πλέον </a:t>
            </a:r>
            <a:r>
              <a:rPr lang="el-GR" sz="2000" dirty="0" smtClean="0"/>
              <a:t>δυνατή </a:t>
            </a:r>
            <a:endParaRPr lang="el-GR" sz="2000" dirty="0"/>
          </a:p>
        </p:txBody>
      </p:sp>
      <p:pic>
        <p:nvPicPr>
          <p:cNvPr id="1026" name="Picture 2" descr="Image result for γηρ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14800"/>
            <a:ext cx="4841875" cy="24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570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447800"/>
            <a:ext cx="3124200" cy="4876800"/>
          </a:xfrm>
        </p:spPr>
        <p:txBody>
          <a:bodyPr/>
          <a:lstStyle/>
          <a:p>
            <a:r>
              <a:rPr lang="el-GR" sz="2000" dirty="0" smtClean="0"/>
              <a:t>Συχνά οι ηλικιωμένοι ασθενείς πάσχουν από παθήσεις π.χ</a:t>
            </a:r>
            <a:r>
              <a:rPr lang="el-GR" sz="2000" dirty="0"/>
              <a:t>. </a:t>
            </a:r>
            <a:r>
              <a:rPr lang="el-GR" sz="2000" dirty="0" smtClean="0"/>
              <a:t>άνοια </a:t>
            </a:r>
            <a:r>
              <a:rPr lang="el-GR" sz="2000" dirty="0"/>
              <a:t>που </a:t>
            </a:r>
            <a:r>
              <a:rPr lang="el-GR" sz="2000" dirty="0" smtClean="0"/>
              <a:t>↓ </a:t>
            </a:r>
            <a:r>
              <a:rPr lang="el-GR" sz="2000" dirty="0"/>
              <a:t>την </a:t>
            </a:r>
            <a:r>
              <a:rPr lang="el-GR" sz="2000" dirty="0" smtClean="0"/>
              <a:t>ικανότητά τους στην λήψη αποφάσεων</a:t>
            </a:r>
          </a:p>
          <a:p>
            <a:endParaRPr lang="el-GR" sz="2000" dirty="0" smtClean="0"/>
          </a:p>
          <a:p>
            <a:r>
              <a:rPr lang="el-GR" sz="2000" dirty="0" smtClean="0"/>
              <a:t>Οι ασθενείς </a:t>
            </a:r>
            <a:r>
              <a:rPr lang="el-GR" sz="2000" dirty="0"/>
              <a:t>πρέπει να </a:t>
            </a:r>
            <a:r>
              <a:rPr lang="el-GR" sz="2000" dirty="0" smtClean="0"/>
              <a:t>διαθέτουν τέτοια ικανότητα ώστε </a:t>
            </a:r>
            <a:r>
              <a:rPr lang="el-GR" sz="2000" dirty="0"/>
              <a:t>να είναι αυτόνομοι και να υπογράφουν έντυπο </a:t>
            </a:r>
            <a:r>
              <a:rPr lang="el-GR" sz="2000" dirty="0" smtClean="0"/>
              <a:t>συγκατάθεσης</a:t>
            </a:r>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2290" name="Picture 2" descr="Image result for patient decision making capa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265" y="2133600"/>
            <a:ext cx="485182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9793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228600" y="1219200"/>
            <a:ext cx="8458200" cy="4876800"/>
          </a:xfrm>
        </p:spPr>
        <p:txBody>
          <a:bodyPr/>
          <a:lstStyle/>
          <a:p>
            <a:r>
              <a:rPr lang="el-GR" sz="2000" b="1" dirty="0" smtClean="0"/>
              <a:t>Ικανότητα λήψης αποφάσεων </a:t>
            </a:r>
            <a:r>
              <a:rPr lang="el-GR" sz="2000" dirty="0" smtClean="0"/>
              <a:t>σημαίνει</a:t>
            </a:r>
            <a:r>
              <a:rPr lang="el-GR" sz="2000" b="1" dirty="0" smtClean="0"/>
              <a:t> :</a:t>
            </a:r>
          </a:p>
          <a:p>
            <a:pPr marL="0" indent="0">
              <a:buNone/>
            </a:pPr>
            <a:r>
              <a:rPr lang="el-GR" sz="2000" dirty="0" smtClean="0"/>
              <a:t>	- να </a:t>
            </a:r>
            <a:r>
              <a:rPr lang="el-GR" sz="2000" dirty="0"/>
              <a:t>μπορείς να κάνεις </a:t>
            </a:r>
            <a:r>
              <a:rPr lang="el-GR" sz="2000" dirty="0" smtClean="0"/>
              <a:t>μια επιλογή</a:t>
            </a:r>
          </a:p>
          <a:p>
            <a:pPr marL="0" indent="0">
              <a:buNone/>
            </a:pPr>
            <a:r>
              <a:rPr lang="el-GR" sz="2000" dirty="0" smtClean="0"/>
              <a:t>	- να </a:t>
            </a:r>
            <a:r>
              <a:rPr lang="el-GR" sz="2000" dirty="0"/>
              <a:t>κατανοείς </a:t>
            </a:r>
            <a:r>
              <a:rPr lang="el-GR" sz="2000" dirty="0" smtClean="0"/>
              <a:t>την φύση της και </a:t>
            </a:r>
            <a:r>
              <a:rPr lang="el-GR" sz="2000" dirty="0"/>
              <a:t>τις </a:t>
            </a:r>
            <a:r>
              <a:rPr lang="el-GR" sz="2000" dirty="0" smtClean="0"/>
              <a:t>συνέπειές της</a:t>
            </a:r>
          </a:p>
          <a:p>
            <a:pPr marL="0" indent="0">
              <a:buNone/>
            </a:pPr>
            <a:r>
              <a:rPr lang="el-GR" sz="2000" dirty="0"/>
              <a:t>	</a:t>
            </a:r>
            <a:r>
              <a:rPr lang="el-GR" sz="2000" dirty="0" smtClean="0"/>
              <a:t>- να </a:t>
            </a:r>
            <a:r>
              <a:rPr lang="el-GR" sz="2000" dirty="0"/>
              <a:t>αντιλαμβάνεσαι </a:t>
            </a:r>
            <a:r>
              <a:rPr lang="el-GR" sz="2000" dirty="0" smtClean="0"/>
              <a:t>τις </a:t>
            </a:r>
            <a:r>
              <a:rPr lang="el-GR" sz="2000" dirty="0"/>
              <a:t>πληροφορίες </a:t>
            </a:r>
            <a:r>
              <a:rPr lang="el-GR" sz="2000" dirty="0" smtClean="0"/>
              <a:t>γι’ αυτήν </a:t>
            </a:r>
          </a:p>
          <a:p>
            <a:pPr marL="0" indent="0">
              <a:buNone/>
            </a:pPr>
            <a:r>
              <a:rPr lang="el-GR" sz="2000" dirty="0"/>
              <a:t>	</a:t>
            </a:r>
            <a:r>
              <a:rPr lang="el-GR" sz="2000" dirty="0" smtClean="0"/>
              <a:t>- η </a:t>
            </a:r>
            <a:r>
              <a:rPr lang="el-GR" sz="2000" dirty="0"/>
              <a:t>επιλογή </a:t>
            </a:r>
            <a:r>
              <a:rPr lang="el-GR" sz="2000" dirty="0" smtClean="0"/>
              <a:t>να </a:t>
            </a:r>
            <a:r>
              <a:rPr lang="el-GR" sz="2000" dirty="0"/>
              <a:t>είναι σύμφωνη με </a:t>
            </a:r>
            <a:r>
              <a:rPr lang="el-GR" sz="2000" dirty="0" smtClean="0"/>
              <a:t>τις αρχές, </a:t>
            </a:r>
            <a:r>
              <a:rPr lang="el-GR" sz="2000" dirty="0"/>
              <a:t>αξίες και </a:t>
            </a:r>
            <a:r>
              <a:rPr lang="el-GR" sz="2000" dirty="0" smtClean="0"/>
              <a:t>στόχους σου</a:t>
            </a:r>
          </a:p>
          <a:p>
            <a:pPr>
              <a:buFont typeface="Arial" panose="020B0604020202020204" pitchFamily="34" charset="0"/>
              <a:buChar char="•"/>
            </a:pPr>
            <a:endParaRPr lang="el-GR" sz="2000" dirty="0" smtClean="0"/>
          </a:p>
          <a:p>
            <a:pPr>
              <a:buFont typeface="Arial" panose="020B0604020202020204" pitchFamily="34" charset="0"/>
              <a:buChar char="•"/>
            </a:pPr>
            <a:r>
              <a:rPr lang="el-GR" sz="2000" dirty="0" smtClean="0"/>
              <a:t>Το </a:t>
            </a:r>
            <a:r>
              <a:rPr lang="el-GR" sz="2000" dirty="0"/>
              <a:t>επίπεδο της ικανότητας λήψης αποφάσεων να είναι σε συμφωνία με τους κινδύνους και τα κέρδη της απόφασης που πρέπει να ληφθεί</a:t>
            </a:r>
          </a:p>
          <a:p>
            <a:pPr marL="0" indent="0">
              <a:buNone/>
            </a:pPr>
            <a:endParaRPr lang="el-GR" sz="2000" i="1"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3314" name="Picture 2" descr="Image result for decision making capa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343400"/>
            <a:ext cx="56388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376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752600"/>
            <a:ext cx="8458200" cy="4876800"/>
          </a:xfrm>
        </p:spPr>
        <p:txBody>
          <a:bodyPr/>
          <a:lstStyle/>
          <a:p>
            <a:r>
              <a:rPr lang="el-GR" sz="2200" dirty="0" smtClean="0"/>
              <a:t>Ο </a:t>
            </a:r>
            <a:r>
              <a:rPr lang="el-GR" sz="2200" dirty="0"/>
              <a:t>ιατρός </a:t>
            </a:r>
            <a:r>
              <a:rPr lang="el-GR" sz="2200" dirty="0" smtClean="0"/>
              <a:t>να είναι βέβαιος </a:t>
            </a:r>
            <a:r>
              <a:rPr lang="el-GR" sz="2200" dirty="0"/>
              <a:t>ότι ο ασθενής </a:t>
            </a:r>
            <a:r>
              <a:rPr lang="el-GR" sz="2200" dirty="0" smtClean="0"/>
              <a:t>έχει </a:t>
            </a:r>
            <a:r>
              <a:rPr lang="el-GR" sz="2200" dirty="0"/>
              <a:t>επαρκή ικανότητα λήψης μιας </a:t>
            </a:r>
            <a:r>
              <a:rPr lang="el-GR" sz="2200" dirty="0" smtClean="0"/>
              <a:t>απόφασης</a:t>
            </a:r>
            <a:endParaRPr lang="el-GR" sz="2200" dirty="0"/>
          </a:p>
          <a:p>
            <a:endParaRPr lang="el-GR" sz="2200" dirty="0" smtClean="0"/>
          </a:p>
          <a:p>
            <a:r>
              <a:rPr lang="el-GR" sz="2200" dirty="0" smtClean="0"/>
              <a:t>Σε </a:t>
            </a:r>
            <a:r>
              <a:rPr lang="el-GR" sz="2200" dirty="0"/>
              <a:t>πολλές περιπτώσεις ασθενείς με </a:t>
            </a:r>
            <a:r>
              <a:rPr lang="el-GR" sz="2200" dirty="0" smtClean="0"/>
              <a:t>↓ </a:t>
            </a:r>
            <a:r>
              <a:rPr lang="el-GR" sz="2200" dirty="0"/>
              <a:t>γνωστική λειτουργία έχουν επαρκή ικανότητα λήψης μιας </a:t>
            </a:r>
            <a:r>
              <a:rPr lang="el-GR" sz="2200" dirty="0" smtClean="0"/>
              <a:t>απόφασης</a:t>
            </a:r>
          </a:p>
          <a:p>
            <a:endParaRPr lang="el-GR" sz="2200" dirty="0" smtClean="0"/>
          </a:p>
          <a:p>
            <a:r>
              <a:rPr lang="el-GR" sz="2200" dirty="0" smtClean="0"/>
              <a:t>Στην ανωτέρω περίπτωση ο </a:t>
            </a:r>
            <a:r>
              <a:rPr lang="el-GR" sz="2200" dirty="0"/>
              <a:t>ασθενής </a:t>
            </a:r>
            <a:r>
              <a:rPr lang="el-GR" sz="2200" dirty="0" smtClean="0"/>
              <a:t>έχει </a:t>
            </a:r>
            <a:r>
              <a:rPr lang="el-GR" sz="2200" dirty="0"/>
              <a:t>επαρκή ικανότητα ώστε να συγκαταθέσει για </a:t>
            </a:r>
            <a:r>
              <a:rPr lang="el-GR" sz="2200" dirty="0" smtClean="0"/>
              <a:t>κολονοσκόπιση - καταλαβαίνει την </a:t>
            </a:r>
            <a:r>
              <a:rPr lang="el-GR" sz="2200" dirty="0"/>
              <a:t>εξέταση, τα κέρδη και τους κινδύνους </a:t>
            </a:r>
            <a:r>
              <a:rPr lang="el-GR" sz="2200" dirty="0" smtClean="0"/>
              <a:t>της</a:t>
            </a:r>
            <a:endParaRPr lang="el-GR" sz="22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302799884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447800"/>
            <a:ext cx="8229600" cy="4876800"/>
          </a:xfrm>
        </p:spPr>
        <p:txBody>
          <a:bodyPr/>
          <a:lstStyle/>
          <a:p>
            <a:r>
              <a:rPr lang="el-GR" sz="2200" dirty="0"/>
              <a:t>Ενίοτε, ο προσδιορισμός </a:t>
            </a:r>
            <a:r>
              <a:rPr lang="el-GR" sz="2200" dirty="0" smtClean="0"/>
              <a:t>τέτοιας ικανότητας είναι δύσκολος γιατί ο ασθενής:</a:t>
            </a:r>
          </a:p>
          <a:p>
            <a:pPr lvl="1"/>
            <a:r>
              <a:rPr lang="el-GR" sz="2200" dirty="0" smtClean="0"/>
              <a:t>ή </a:t>
            </a:r>
            <a:r>
              <a:rPr lang="el-GR" sz="2200" dirty="0"/>
              <a:t>η </a:t>
            </a:r>
            <a:r>
              <a:rPr lang="el-GR" sz="2200" dirty="0" smtClean="0"/>
              <a:t>οικογένειά </a:t>
            </a:r>
            <a:r>
              <a:rPr lang="el-GR" sz="2200" dirty="0" smtClean="0"/>
              <a:t>του</a:t>
            </a:r>
            <a:r>
              <a:rPr lang="en-US" sz="2200" dirty="0" smtClean="0"/>
              <a:t>,</a:t>
            </a:r>
            <a:r>
              <a:rPr lang="el-GR" sz="2200" dirty="0" smtClean="0"/>
              <a:t> </a:t>
            </a:r>
            <a:r>
              <a:rPr lang="el-GR" sz="2200" dirty="0"/>
              <a:t>διαφωνούν </a:t>
            </a:r>
            <a:r>
              <a:rPr lang="el-GR" sz="2200" dirty="0" smtClean="0"/>
              <a:t>με την αξιολόγηση </a:t>
            </a:r>
            <a:r>
              <a:rPr lang="el-GR" sz="2200" dirty="0"/>
              <a:t>κάποιας </a:t>
            </a:r>
            <a:r>
              <a:rPr lang="el-GR" sz="2200" dirty="0" smtClean="0"/>
              <a:t>εξετασης </a:t>
            </a:r>
          </a:p>
          <a:p>
            <a:pPr lvl="1"/>
            <a:r>
              <a:rPr lang="el-GR" sz="2200" dirty="0" smtClean="0"/>
              <a:t>έχει </a:t>
            </a:r>
            <a:r>
              <a:rPr lang="el-GR" sz="2200" dirty="0"/>
              <a:t>κριτήρια και πεποιθήσεις διαφορετικές από τον θεράποντα ιατρό </a:t>
            </a:r>
            <a:endParaRPr lang="el-GR" sz="2200" dirty="0" smtClean="0"/>
          </a:p>
          <a:p>
            <a:pPr lvl="1"/>
            <a:r>
              <a:rPr lang="el-GR" sz="2200" dirty="0" smtClean="0"/>
              <a:t>έχει </a:t>
            </a:r>
            <a:r>
              <a:rPr lang="el-GR" sz="2200" dirty="0"/>
              <a:t>μια </a:t>
            </a:r>
            <a:r>
              <a:rPr lang="el-GR" sz="2200" dirty="0" smtClean="0"/>
              <a:t>δύσκολα θεραπεύσιμη ψυχιατρική </a:t>
            </a:r>
            <a:r>
              <a:rPr lang="el-GR" sz="2200" dirty="0"/>
              <a:t>νόσο </a:t>
            </a:r>
            <a:endParaRPr lang="el-GR" sz="2200" dirty="0" smtClean="0"/>
          </a:p>
          <a:p>
            <a:endParaRPr lang="el-GR" sz="2200" dirty="0" smtClean="0"/>
          </a:p>
          <a:p>
            <a:r>
              <a:rPr lang="el-GR" sz="2200" dirty="0" smtClean="0"/>
              <a:t>Η ικανότητα λήψης </a:t>
            </a:r>
            <a:r>
              <a:rPr lang="el-GR" sz="2200" dirty="0"/>
              <a:t>αποφάσεων </a:t>
            </a:r>
            <a:r>
              <a:rPr lang="el-GR" sz="2200" dirty="0" smtClean="0"/>
              <a:t>μπορεί να αξιολογηθεί από ψυχίατρους, γηρίατρους, </a:t>
            </a:r>
            <a:r>
              <a:rPr lang="el-GR" sz="2200" dirty="0"/>
              <a:t>ιερείς, </a:t>
            </a:r>
            <a:r>
              <a:rPr lang="el-GR" sz="2200" dirty="0" smtClean="0"/>
              <a:t>κοινωνικούς λειτουργούς </a:t>
            </a:r>
            <a:r>
              <a:rPr lang="el-GR" sz="2200" dirty="0"/>
              <a:t>και </a:t>
            </a:r>
            <a:r>
              <a:rPr lang="el-GR" sz="2200" dirty="0" smtClean="0"/>
              <a:t>σύμβουλους ηθικής</a:t>
            </a:r>
            <a:endParaRPr lang="el-GR" sz="22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14789506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600200"/>
            <a:ext cx="8458200" cy="4876800"/>
          </a:xfrm>
        </p:spPr>
        <p:txBody>
          <a:bodyPr/>
          <a:lstStyle/>
          <a:p>
            <a:r>
              <a:rPr lang="el-GR" sz="2200" dirty="0"/>
              <a:t>Ο ιατρός έχει </a:t>
            </a:r>
            <a:r>
              <a:rPr lang="el-GR" sz="2200" dirty="0" smtClean="0"/>
              <a:t>υποχρέωση να </a:t>
            </a:r>
            <a:r>
              <a:rPr lang="el-GR" sz="2200" dirty="0"/>
              <a:t>προστατεύσει όσους ασθενείς δεν έχουν ικανότητα λήψης </a:t>
            </a:r>
            <a:r>
              <a:rPr lang="el-GR" sz="2200" dirty="0" smtClean="0"/>
              <a:t>αποφάσεων ώστε να μην λάβουν </a:t>
            </a:r>
            <a:r>
              <a:rPr lang="el-GR" sz="2200" dirty="0"/>
              <a:t>μια ακατάλληλη απόφαση για την υγεία </a:t>
            </a:r>
            <a:r>
              <a:rPr lang="el-GR" sz="2200" dirty="0" smtClean="0"/>
              <a:t>τους</a:t>
            </a:r>
          </a:p>
          <a:p>
            <a:endParaRPr lang="el-GR" sz="2200" dirty="0" smtClean="0"/>
          </a:p>
          <a:p>
            <a:r>
              <a:rPr lang="el-GR" sz="2200" dirty="0" smtClean="0"/>
              <a:t>Ο </a:t>
            </a:r>
            <a:r>
              <a:rPr lang="el-GR" sz="2200" dirty="0"/>
              <a:t>ιατρός δεν φέρεται κατά της αυτονομίας του ασθενούς </a:t>
            </a:r>
            <a:r>
              <a:rPr lang="el-GR" sz="2200" dirty="0" smtClean="0"/>
              <a:t>όταν αυτός </a:t>
            </a:r>
            <a:r>
              <a:rPr lang="el-GR" sz="2200" dirty="0"/>
              <a:t>δεν μπορεί να </a:t>
            </a:r>
            <a:r>
              <a:rPr lang="el-GR" sz="2200" dirty="0" smtClean="0"/>
              <a:t>λάβει αυτόνομες </a:t>
            </a:r>
            <a:r>
              <a:rPr lang="el-GR" sz="2200" dirty="0"/>
              <a:t>αποφάσεις από μόνος </a:t>
            </a:r>
            <a:r>
              <a:rPr lang="el-GR" sz="2200" dirty="0" smtClean="0"/>
              <a:t>του</a:t>
            </a:r>
          </a:p>
          <a:p>
            <a:endParaRPr lang="el-GR" sz="2200" dirty="0" smtClean="0"/>
          </a:p>
          <a:p>
            <a:r>
              <a:rPr lang="el-GR" sz="2200" dirty="0" smtClean="0"/>
              <a:t>Ενίοτε ο </a:t>
            </a:r>
            <a:r>
              <a:rPr lang="el-GR" sz="2200" dirty="0"/>
              <a:t>ιατρός πρέπει να αναζητά κάποιον συγγενή ή πληρεξούσιο που να μπορεί να αποφασίσει για τον </a:t>
            </a:r>
            <a:r>
              <a:rPr lang="el-GR" sz="2200" dirty="0" smtClean="0"/>
              <a:t>ασθενή</a:t>
            </a:r>
            <a:endParaRPr lang="el-GR" sz="22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34330847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447800"/>
            <a:ext cx="8458200" cy="4876800"/>
          </a:xfrm>
        </p:spPr>
        <p:txBody>
          <a:bodyPr/>
          <a:lstStyle/>
          <a:p>
            <a:pPr marL="0" indent="0">
              <a:buNone/>
            </a:pPr>
            <a:r>
              <a:rPr lang="el-GR" sz="2400" b="1" i="1" u="sng" dirty="0" smtClean="0"/>
              <a:t>4. Προγραμματισμός </a:t>
            </a:r>
            <a:r>
              <a:rPr lang="el-GR" sz="2400" b="1" i="1" u="sng" dirty="0"/>
              <a:t>φροντίδας </a:t>
            </a:r>
            <a:r>
              <a:rPr lang="el-GR" sz="2400" b="1" i="1" u="sng" dirty="0" smtClean="0"/>
              <a:t>με την χρήση εκ </a:t>
            </a:r>
            <a:r>
              <a:rPr lang="el-GR" sz="2400" b="1" i="1" u="sng" dirty="0"/>
              <a:t>των προτέρων </a:t>
            </a:r>
            <a:r>
              <a:rPr lang="el-GR" sz="2400" b="1" i="1" u="sng" dirty="0" smtClean="0"/>
              <a:t>οδηγιών (Α</a:t>
            </a:r>
            <a:r>
              <a:rPr lang="en-US" sz="2400" b="1" i="1" u="sng" dirty="0" smtClean="0"/>
              <a:t>D </a:t>
            </a:r>
            <a:r>
              <a:rPr lang="el-GR" sz="2400" b="1" i="1" u="sng" dirty="0" smtClean="0"/>
              <a:t>- </a:t>
            </a:r>
            <a:r>
              <a:rPr lang="en-US" sz="2400" b="1" i="1" u="sng" dirty="0" smtClean="0"/>
              <a:t>advance directive</a:t>
            </a:r>
            <a:r>
              <a:rPr lang="el-GR" sz="2400" b="1" i="1" u="sng" dirty="0" smtClean="0"/>
              <a:t>)</a:t>
            </a:r>
            <a:endParaRPr lang="el-GR" sz="2400" i="1" dirty="0"/>
          </a:p>
          <a:p>
            <a:pPr marL="0" indent="0">
              <a:buNone/>
            </a:pPr>
            <a:endParaRPr lang="el-GR" sz="2400" i="1" dirty="0" smtClean="0"/>
          </a:p>
          <a:p>
            <a:pPr marL="0" indent="0">
              <a:buNone/>
            </a:pPr>
            <a:r>
              <a:rPr lang="el-GR" sz="2400" i="1" dirty="0" smtClean="0"/>
              <a:t>Γυναίκα 86 </a:t>
            </a:r>
            <a:r>
              <a:rPr lang="el-GR" sz="2400" i="1" dirty="0"/>
              <a:t>ετών σε χηρεία, με 3 ενήλικα τέκνα, νοσηλεύεται για πνευμονία. Παρά την </a:t>
            </a:r>
            <a:r>
              <a:rPr lang="el-GR" sz="2400" i="1" dirty="0" smtClean="0"/>
              <a:t>θεραπεία, </a:t>
            </a:r>
            <a:r>
              <a:rPr lang="el-GR" sz="2400" i="1" dirty="0"/>
              <a:t>η πνευμονία δεν υποχωρεί και η ασθενής αναπτύσσει υποξαιμία και παραλήρημα.Ο ιατρός </a:t>
            </a:r>
            <a:r>
              <a:rPr lang="el-GR" sz="2400" i="1" dirty="0" smtClean="0"/>
              <a:t>συστήνει </a:t>
            </a:r>
            <a:r>
              <a:rPr lang="el-GR" sz="2400" i="1" dirty="0"/>
              <a:t>μηχανική υποστήριξη της αναπνοής και βρίσκει την νεότερη κόρη της ασθενούς, μια νοσηλεύτρια, ως πληρεξούσια της ασθενούς στην λήψη αυτής της </a:t>
            </a:r>
            <a:r>
              <a:rPr lang="el-GR" sz="2400" i="1" dirty="0" smtClean="0"/>
              <a:t>απόφασης</a:t>
            </a:r>
            <a:endParaRPr lang="el-GR" sz="2400" i="1"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42120946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447800"/>
            <a:ext cx="4662714" cy="4876800"/>
          </a:xfrm>
        </p:spPr>
        <p:txBody>
          <a:bodyPr/>
          <a:lstStyle/>
          <a:p>
            <a:r>
              <a:rPr lang="el-GR" sz="2000" dirty="0"/>
              <a:t>Στα επείγοντα, η συγκατάθεση </a:t>
            </a:r>
            <a:r>
              <a:rPr lang="el-GR" sz="2000" dirty="0" smtClean="0"/>
              <a:t>προϋποτίθεται</a:t>
            </a:r>
            <a:r>
              <a:rPr lang="en-US" sz="2000" dirty="0" smtClean="0"/>
              <a:t> - </a:t>
            </a:r>
            <a:r>
              <a:rPr lang="el-GR" sz="2000" dirty="0" smtClean="0"/>
              <a:t>η </a:t>
            </a:r>
            <a:r>
              <a:rPr lang="el-GR" sz="2000" dirty="0"/>
              <a:t>πλειοψηφία των περιστατικών δεν είναι </a:t>
            </a:r>
            <a:r>
              <a:rPr lang="el-GR" sz="2000" dirty="0" smtClean="0"/>
              <a:t>επείγοντα</a:t>
            </a:r>
            <a:endParaRPr lang="en-US" sz="2000" dirty="0" smtClean="0"/>
          </a:p>
          <a:p>
            <a:endParaRPr lang="el-GR" sz="2000" dirty="0" smtClean="0"/>
          </a:p>
          <a:p>
            <a:r>
              <a:rPr lang="el-GR" sz="2000" dirty="0" smtClean="0"/>
              <a:t>Ο </a:t>
            </a:r>
            <a:r>
              <a:rPr lang="el-GR" sz="2000" dirty="0"/>
              <a:t>εκ των προτέρων σχεδιασμός </a:t>
            </a:r>
            <a:r>
              <a:rPr lang="el-GR" sz="2000" dirty="0" smtClean="0"/>
              <a:t>επιτρέπει θεραπευτικές επιλογές ή ορισμό πληρεξούσιου για έναν ασθενή που δεν </a:t>
            </a:r>
            <a:r>
              <a:rPr lang="el-GR" sz="2000" dirty="0"/>
              <a:t>θα είναι σε θέση να </a:t>
            </a:r>
            <a:r>
              <a:rPr lang="el-GR" sz="2000" dirty="0" smtClean="0"/>
              <a:t>αποφασίσει</a:t>
            </a:r>
          </a:p>
          <a:p>
            <a:endParaRPr lang="el-GR" sz="2000" dirty="0" smtClean="0"/>
          </a:p>
          <a:p>
            <a:r>
              <a:rPr lang="el-GR" sz="2000" dirty="0" smtClean="0"/>
              <a:t>Συζήτηση ασθενούς - </a:t>
            </a:r>
            <a:r>
              <a:rPr lang="el-GR" sz="2000" dirty="0"/>
              <a:t>ιατρού για πιθανές </a:t>
            </a:r>
            <a:r>
              <a:rPr lang="el-GR" sz="2000" dirty="0" smtClean="0"/>
              <a:t>τέτοιες καταστάσεις </a:t>
            </a:r>
            <a:r>
              <a:rPr lang="el-GR" sz="2000" dirty="0"/>
              <a:t>και </a:t>
            </a:r>
            <a:r>
              <a:rPr lang="el-GR" sz="2000" dirty="0" smtClean="0"/>
              <a:t>την </a:t>
            </a:r>
            <a:r>
              <a:rPr lang="el-GR" sz="2000" dirty="0"/>
              <a:t>συμπλήρωση </a:t>
            </a:r>
            <a:r>
              <a:rPr lang="el-GR" sz="2000" dirty="0" smtClean="0"/>
              <a:t>φόρμας </a:t>
            </a:r>
            <a:r>
              <a:rPr lang="en-US" sz="2000" dirty="0" smtClean="0"/>
              <a:t>AD</a:t>
            </a:r>
            <a:r>
              <a:rPr lang="el-GR" sz="2000" dirty="0" smtClean="0"/>
              <a:t>   </a:t>
            </a:r>
            <a:endParaRPr lang="el-GR" sz="2000" dirty="0"/>
          </a:p>
        </p:txBody>
      </p:sp>
      <p:sp>
        <p:nvSpPr>
          <p:cNvPr id="3" name="Rectangle 2"/>
          <p:cNvSpPr>
            <a:spLocks noGrp="1"/>
          </p:cNvSpPr>
          <p:nvPr>
            <p:ph type="title"/>
          </p:nvPr>
        </p:nvSpPr>
        <p:spPr>
          <a:xfrm>
            <a:off x="457200" y="2286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4338" name="Picture 2" descr="Image result for advance direct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28800"/>
            <a:ext cx="3660868" cy="376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28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39057" y="1447800"/>
            <a:ext cx="3751943" cy="4876800"/>
          </a:xfrm>
        </p:spPr>
        <p:txBody>
          <a:bodyPr/>
          <a:lstStyle/>
          <a:p>
            <a:r>
              <a:rPr lang="el-GR" sz="2000" dirty="0"/>
              <a:t>Η </a:t>
            </a:r>
            <a:r>
              <a:rPr lang="en-US" sz="2000" dirty="0"/>
              <a:t>AD </a:t>
            </a:r>
            <a:r>
              <a:rPr lang="el-GR" sz="2000" dirty="0"/>
              <a:t>προωθεί την αυτονομία ασθενών που δεν </a:t>
            </a:r>
            <a:r>
              <a:rPr lang="el-GR" sz="2000" dirty="0" smtClean="0"/>
              <a:t>έχουν την ικανότητα </a:t>
            </a:r>
            <a:r>
              <a:rPr lang="el-GR" sz="2000" dirty="0"/>
              <a:t>λήψης </a:t>
            </a:r>
            <a:r>
              <a:rPr lang="el-GR" sz="2000" dirty="0" smtClean="0"/>
              <a:t>αποφάσεων</a:t>
            </a:r>
          </a:p>
          <a:p>
            <a:endParaRPr lang="el-GR" sz="2000" dirty="0"/>
          </a:p>
          <a:p>
            <a:r>
              <a:rPr lang="el-GR" sz="2000" dirty="0" smtClean="0"/>
              <a:t>2 κύριες μορφές : </a:t>
            </a:r>
            <a:r>
              <a:rPr lang="el-GR" sz="2000" dirty="0"/>
              <a:t>οι διαθήκες </a:t>
            </a:r>
            <a:r>
              <a:rPr lang="el-GR" sz="2000" dirty="0" smtClean="0"/>
              <a:t>και </a:t>
            </a:r>
            <a:r>
              <a:rPr lang="el-GR" sz="2000" dirty="0"/>
              <a:t>η </a:t>
            </a:r>
            <a:r>
              <a:rPr lang="el-GR" sz="2000" dirty="0" smtClean="0"/>
              <a:t>διαρκής πληρεξουσιότητα για </a:t>
            </a:r>
            <a:r>
              <a:rPr lang="el-GR" sz="2000" dirty="0"/>
              <a:t>φροντίδα </a:t>
            </a:r>
            <a:r>
              <a:rPr lang="el-GR" sz="2000" dirty="0" smtClean="0"/>
              <a:t>υγείας</a:t>
            </a:r>
          </a:p>
          <a:p>
            <a:endParaRPr lang="el-GR" sz="2000" dirty="0" smtClean="0"/>
          </a:p>
          <a:p>
            <a:r>
              <a:rPr lang="el-GR" sz="2000" dirty="0" smtClean="0"/>
              <a:t>Στις </a:t>
            </a:r>
            <a:r>
              <a:rPr lang="el-GR" sz="2000" dirty="0"/>
              <a:t>ΗΠΑ οι περισσότεροι ασθενείς ενθαρρύνονται στην χρήση </a:t>
            </a:r>
            <a:r>
              <a:rPr lang="en-US" sz="2000" dirty="0"/>
              <a:t>AD</a:t>
            </a:r>
            <a:r>
              <a:rPr lang="el-GR" sz="2000" dirty="0"/>
              <a:t>, αν και μόνο ένα 10% τις κάνει </a:t>
            </a:r>
          </a:p>
          <a:p>
            <a:endParaRPr lang="el-GR" sz="2000" dirty="0" smtClean="0"/>
          </a:p>
          <a:p>
            <a:endParaRPr lang="el-GR" sz="2000" dirty="0" smtClean="0"/>
          </a:p>
          <a:p>
            <a:pPr eaLnBrk="1" hangingPunct="1">
              <a:buClr>
                <a:srgbClr val="FFFF00"/>
              </a:buClr>
              <a:buFont typeface="Arial" pitchFamily="34" charset="0"/>
              <a:buChar char="•"/>
            </a:pPr>
            <a:endParaRPr lang="el-GR" sz="2000" dirty="0" smtClean="0"/>
          </a:p>
          <a:p>
            <a:pPr eaLnBrk="1" hangingPunct="1">
              <a:buClr>
                <a:srgbClr val="FFFF00"/>
              </a:buClr>
              <a:buFont typeface="Arial" pitchFamily="34" charset="0"/>
              <a:buChar char="•"/>
            </a:pPr>
            <a:endParaRPr lang="el-GR" sz="2000" dirty="0" smtClean="0"/>
          </a:p>
          <a:p>
            <a:endParaRPr lang="el-GR" sz="2000" dirty="0" smtClean="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4" name="Picture 2" descr="Image result for advance directives probl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383" y="1828800"/>
            <a:ext cx="4219172"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320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81000" y="1524000"/>
            <a:ext cx="8458200" cy="4876800"/>
          </a:xfrm>
        </p:spPr>
        <p:txBody>
          <a:bodyPr/>
          <a:lstStyle/>
          <a:p>
            <a:pPr eaLnBrk="1" hangingPunct="1">
              <a:buClr>
                <a:srgbClr val="FFFF00"/>
              </a:buClr>
              <a:buFont typeface="Arial" pitchFamily="34" charset="0"/>
              <a:buChar char="•"/>
            </a:pPr>
            <a:r>
              <a:rPr lang="el-GR" sz="2000" dirty="0"/>
              <a:t>Οι </a:t>
            </a:r>
            <a:r>
              <a:rPr lang="el-GR" sz="2000" b="1" i="1" dirty="0"/>
              <a:t>διαθήκες</a:t>
            </a:r>
            <a:r>
              <a:rPr lang="el-GR" sz="2000" dirty="0"/>
              <a:t> καταγράφουν παρεμβάσεις και άλλες ενέργειες </a:t>
            </a:r>
            <a:r>
              <a:rPr lang="el-GR" sz="2000" dirty="0" smtClean="0"/>
              <a:t>και </a:t>
            </a:r>
            <a:r>
              <a:rPr lang="el-GR" sz="2000" dirty="0"/>
              <a:t>θα μπορούσαν </a:t>
            </a:r>
            <a:r>
              <a:rPr lang="el-GR" sz="2000" dirty="0" smtClean="0"/>
              <a:t>π.χ. να </a:t>
            </a:r>
            <a:r>
              <a:rPr lang="el-GR" sz="2000" dirty="0" smtClean="0"/>
              <a:t>λαμβάνονται </a:t>
            </a:r>
            <a:r>
              <a:rPr lang="el-GR" sz="2000" dirty="0"/>
              <a:t>σε : καρδιο-αναπνευστική ανάνηψη, μηχανική υποστήριξη </a:t>
            </a:r>
            <a:r>
              <a:rPr lang="el-GR" sz="2000" dirty="0" smtClean="0"/>
              <a:t>αναπνοής</a:t>
            </a:r>
            <a:r>
              <a:rPr lang="el-GR" sz="2000" dirty="0"/>
              <a:t>, τεχνητή διατροφή, μεταγγίσεις, επεμβατικές εξετάσεις, αιμοκάθαρση, αντιβιοτικά </a:t>
            </a:r>
          </a:p>
          <a:p>
            <a:endParaRPr lang="el-GR" sz="2000" dirty="0" smtClean="0"/>
          </a:p>
          <a:p>
            <a:pPr eaLnBrk="1" hangingPunct="1">
              <a:buClr>
                <a:srgbClr val="FFFF00"/>
              </a:buClr>
              <a:buFont typeface="Arial" pitchFamily="34" charset="0"/>
              <a:buChar char="•"/>
            </a:pPr>
            <a:r>
              <a:rPr lang="el-GR" sz="2000" dirty="0" smtClean="0"/>
              <a:t>Η </a:t>
            </a:r>
            <a:r>
              <a:rPr lang="el-GR" sz="2000" b="1" i="1" dirty="0" smtClean="0"/>
              <a:t>διαρκής πληρεξουσιότητα </a:t>
            </a:r>
            <a:r>
              <a:rPr lang="el-GR" sz="2000" dirty="0" smtClean="0"/>
              <a:t>για φροντίδα </a:t>
            </a:r>
            <a:r>
              <a:rPr lang="el-GR" sz="2000" dirty="0"/>
              <a:t>υγείας αναγνωρίζει </a:t>
            </a:r>
            <a:r>
              <a:rPr lang="el-GR" sz="2000" dirty="0" smtClean="0"/>
              <a:t>αναπληρωτή </a:t>
            </a:r>
            <a:r>
              <a:rPr lang="el-GR" sz="2000" dirty="0"/>
              <a:t>λήψης αποφάσεων </a:t>
            </a:r>
            <a:r>
              <a:rPr lang="el-GR" sz="2000" dirty="0" smtClean="0"/>
              <a:t>όταν ο </a:t>
            </a:r>
            <a:r>
              <a:rPr lang="el-GR" sz="2000" dirty="0"/>
              <a:t>ασθενής δεν </a:t>
            </a:r>
            <a:r>
              <a:rPr lang="el-GR" sz="2000" dirty="0" smtClean="0"/>
              <a:t>δύναται (π.χ. η κόρη της ασθενούς) </a:t>
            </a:r>
          </a:p>
          <a:p>
            <a:pPr eaLnBrk="1" hangingPunct="1">
              <a:buClr>
                <a:srgbClr val="FFFF00"/>
              </a:buClr>
              <a:buFont typeface="Arial" pitchFamily="34" charset="0"/>
              <a:buChar char="•"/>
            </a:pPr>
            <a:endParaRPr lang="el-GR" sz="2000" dirty="0"/>
          </a:p>
          <a:p>
            <a:pPr eaLnBrk="1" hangingPunct="1">
              <a:buClr>
                <a:srgbClr val="FFFF00"/>
              </a:buClr>
              <a:buFont typeface="Arial" pitchFamily="34" charset="0"/>
              <a:buChar char="•"/>
            </a:pPr>
            <a:r>
              <a:rPr lang="el-GR" sz="2000" i="1" dirty="0" smtClean="0"/>
              <a:t>Κατάσταση κηδεμονίας</a:t>
            </a:r>
            <a:r>
              <a:rPr lang="el-GR" sz="2000" dirty="0" smtClean="0"/>
              <a:t>: αφορά κάποιο </a:t>
            </a:r>
            <a:r>
              <a:rPr lang="el-GR" sz="2000" i="1" dirty="0" smtClean="0"/>
              <a:t>πρόσωπο που έχει </a:t>
            </a:r>
            <a:r>
              <a:rPr lang="el-GR" sz="2000" i="1" dirty="0"/>
              <a:t>απαλλαγεί από όλα τα δικαιώματά του και έχει κηρυχθεί ανίκανο από το δικαστήριο</a:t>
            </a:r>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15086404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600200" y="1524000"/>
            <a:ext cx="8229600" cy="1143000"/>
          </a:xfrm>
        </p:spPr>
        <p:txBody>
          <a:bodyPr/>
          <a:lstStyle/>
          <a:p>
            <a:pPr marL="53975" eaLnBrk="1" hangingPunct="1"/>
            <a:r>
              <a:rPr lang="el-GR" sz="2000" dirty="0" smtClean="0"/>
              <a:t>Φάσμα της Αυτονομίας</a:t>
            </a:r>
            <a:endParaRPr lang="en-US" sz="20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034179"/>
              </p:ext>
            </p:extLst>
          </p:nvPr>
        </p:nvGraphicFramePr>
        <p:xfrm>
          <a:off x="-228600" y="1143000"/>
          <a:ext cx="9525000" cy="5453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FFFF66"/>
                </a:solidFill>
                <a:latin typeface="+mj-lt"/>
                <a:ea typeface="+mj-ea"/>
                <a:cs typeface="+mj-cs"/>
              </a:defRPr>
            </a:lvl1pPr>
            <a:lvl2pPr algn="ctr" rtl="0" eaLnBrk="0" fontAlgn="base" hangingPunct="0">
              <a:spcBef>
                <a:spcPct val="0"/>
              </a:spcBef>
              <a:spcAft>
                <a:spcPct val="0"/>
              </a:spcAft>
              <a:defRPr sz="2800">
                <a:solidFill>
                  <a:srgbClr val="FFFF66"/>
                </a:solidFill>
                <a:latin typeface="Tahoma" pitchFamily="34" charset="0"/>
              </a:defRPr>
            </a:lvl2pPr>
            <a:lvl3pPr algn="ctr" rtl="0" eaLnBrk="0" fontAlgn="base" hangingPunct="0">
              <a:spcBef>
                <a:spcPct val="0"/>
              </a:spcBef>
              <a:spcAft>
                <a:spcPct val="0"/>
              </a:spcAft>
              <a:defRPr sz="2800">
                <a:solidFill>
                  <a:srgbClr val="FFFF66"/>
                </a:solidFill>
                <a:latin typeface="Tahoma" pitchFamily="34" charset="0"/>
              </a:defRPr>
            </a:lvl3pPr>
            <a:lvl4pPr algn="ctr" rtl="0" eaLnBrk="0" fontAlgn="base" hangingPunct="0">
              <a:spcBef>
                <a:spcPct val="0"/>
              </a:spcBef>
              <a:spcAft>
                <a:spcPct val="0"/>
              </a:spcAft>
              <a:defRPr sz="2800">
                <a:solidFill>
                  <a:srgbClr val="FFFF66"/>
                </a:solidFill>
                <a:latin typeface="Tahoma" pitchFamily="34" charset="0"/>
              </a:defRPr>
            </a:lvl4pPr>
            <a:lvl5pPr algn="ctr" rtl="0" eaLnBrk="0" fontAlgn="base" hangingPunct="0">
              <a:spcBef>
                <a:spcPct val="0"/>
              </a:spcBef>
              <a:spcAft>
                <a:spcPct val="0"/>
              </a:spcAft>
              <a:defRPr sz="2800">
                <a:solidFill>
                  <a:srgbClr val="FFFF66"/>
                </a:solidFill>
                <a:latin typeface="Tahoma" pitchFamily="34" charset="0"/>
              </a:defRPr>
            </a:lvl5pPr>
            <a:lvl6pPr marL="457200" algn="ctr" rtl="0" fontAlgn="base">
              <a:spcBef>
                <a:spcPct val="0"/>
              </a:spcBef>
              <a:spcAft>
                <a:spcPct val="0"/>
              </a:spcAft>
              <a:defRPr sz="2800">
                <a:solidFill>
                  <a:srgbClr val="FFFF66"/>
                </a:solidFill>
                <a:latin typeface="Tahoma" pitchFamily="34" charset="0"/>
              </a:defRPr>
            </a:lvl6pPr>
            <a:lvl7pPr marL="914400" algn="ctr" rtl="0" fontAlgn="base">
              <a:spcBef>
                <a:spcPct val="0"/>
              </a:spcBef>
              <a:spcAft>
                <a:spcPct val="0"/>
              </a:spcAft>
              <a:defRPr sz="2800">
                <a:solidFill>
                  <a:srgbClr val="FFFF66"/>
                </a:solidFill>
                <a:latin typeface="Tahoma" pitchFamily="34" charset="0"/>
              </a:defRPr>
            </a:lvl7pPr>
            <a:lvl8pPr marL="1371600" algn="ctr" rtl="0" fontAlgn="base">
              <a:spcBef>
                <a:spcPct val="0"/>
              </a:spcBef>
              <a:spcAft>
                <a:spcPct val="0"/>
              </a:spcAft>
              <a:defRPr sz="2800">
                <a:solidFill>
                  <a:srgbClr val="FFFF66"/>
                </a:solidFill>
                <a:latin typeface="Tahoma" pitchFamily="34" charset="0"/>
              </a:defRPr>
            </a:lvl8pPr>
            <a:lvl9pPr marL="1828800" algn="ctr" rtl="0" fontAlgn="base">
              <a:spcBef>
                <a:spcPct val="0"/>
              </a:spcBef>
              <a:spcAft>
                <a:spcPct val="0"/>
              </a:spcAft>
              <a:defRPr sz="2800">
                <a:solidFill>
                  <a:srgbClr val="FFFF66"/>
                </a:solidFill>
                <a:latin typeface="Tahoma" pitchFamily="34" charset="0"/>
              </a:defRPr>
            </a:lvl9pPr>
          </a:lstStyle>
          <a:p>
            <a:r>
              <a:rPr lang="el-GR" b="1" kern="0" smtClean="0">
                <a:solidFill>
                  <a:srgbClr val="FFFF00"/>
                </a:solidFill>
                <a:latin typeface="+mn-lt"/>
              </a:rPr>
              <a:t>Ηθικά Διλήμματα στην Γηριατρική</a:t>
            </a:r>
            <a:r>
              <a:rPr lang="el-GR" b="0" kern="0" smtClean="0">
                <a:solidFill>
                  <a:srgbClr val="FFFF00"/>
                </a:solidFill>
                <a:latin typeface="+mn-lt"/>
              </a:rPr>
              <a:t> </a:t>
            </a:r>
            <a:endParaRPr lang="en-IN" b="0" kern="0" dirty="0">
              <a:solidFill>
                <a:srgbClr val="FFFF00"/>
              </a:solidFill>
              <a:latin typeface="+mn-lt"/>
            </a:endParaRPr>
          </a:p>
        </p:txBody>
      </p:sp>
    </p:spTree>
    <p:extLst>
      <p:ext uri="{BB962C8B-B14F-4D97-AF65-F5344CB8AC3E}">
        <p14:creationId xmlns:p14="http://schemas.microsoft.com/office/powerpoint/2010/main" val="1880677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3400" y="381000"/>
            <a:ext cx="3581400" cy="3687763"/>
          </a:xfrm>
        </p:spPr>
        <p:txBody>
          <a:bodyPr/>
          <a:lstStyle/>
          <a:p>
            <a:pPr marL="0" indent="0">
              <a:buNone/>
            </a:pPr>
            <a:r>
              <a:rPr lang="el-GR" sz="2000" b="1" dirty="0" smtClean="0">
                <a:solidFill>
                  <a:srgbClr val="FFFF00"/>
                </a:solidFill>
              </a:rPr>
              <a:t>			</a:t>
            </a:r>
            <a:r>
              <a:rPr lang="el-GR" sz="2800" b="1" dirty="0" smtClean="0">
                <a:solidFill>
                  <a:srgbClr val="FFFF00"/>
                </a:solidFill>
              </a:rPr>
              <a:t>Εισαγωγή</a:t>
            </a:r>
            <a:r>
              <a:rPr lang="el-GR" sz="2800" dirty="0" smtClean="0">
                <a:solidFill>
                  <a:srgbClr val="FFFF00"/>
                </a:solidFill>
              </a:rPr>
              <a:t> </a:t>
            </a:r>
          </a:p>
          <a:p>
            <a:pPr marL="0" indent="0">
              <a:buNone/>
            </a:pPr>
            <a:endParaRPr lang="el-GR" sz="2800" dirty="0" smtClean="0">
              <a:solidFill>
                <a:srgbClr val="FFFF00"/>
              </a:solidFill>
            </a:endParaRPr>
          </a:p>
          <a:p>
            <a:r>
              <a:rPr lang="el-GR" sz="2000" dirty="0" smtClean="0"/>
              <a:t>Παγκόσμιος πληθυσμός &gt; </a:t>
            </a:r>
            <a:r>
              <a:rPr lang="el-GR" sz="2000" dirty="0"/>
              <a:t>65 </a:t>
            </a:r>
            <a:r>
              <a:rPr lang="el-GR" sz="2000" dirty="0" smtClean="0"/>
              <a:t>ετών περίπου 420 </a:t>
            </a:r>
            <a:r>
              <a:rPr lang="el-GR" sz="2000" dirty="0"/>
              <a:t>εκ</a:t>
            </a:r>
            <a:r>
              <a:rPr lang="el-GR" sz="2000" dirty="0" smtClean="0"/>
              <a:t>. </a:t>
            </a:r>
          </a:p>
          <a:p>
            <a:r>
              <a:rPr lang="el-GR" sz="2000" dirty="0" smtClean="0"/>
              <a:t>ΗΠΑ &gt; 65 ετών το 2020 περίπου </a:t>
            </a:r>
            <a:r>
              <a:rPr lang="el-GR" sz="2000" dirty="0"/>
              <a:t>53,7 </a:t>
            </a:r>
            <a:r>
              <a:rPr lang="el-GR" sz="2000" dirty="0" smtClean="0"/>
              <a:t>εκ. - το </a:t>
            </a:r>
            <a:r>
              <a:rPr lang="el-GR" sz="2000" dirty="0"/>
              <a:t>2050 </a:t>
            </a:r>
            <a:r>
              <a:rPr lang="el-GR" sz="2000" dirty="0" smtClean="0"/>
              <a:t>&gt; </a:t>
            </a:r>
            <a:r>
              <a:rPr lang="el-GR" sz="2000" dirty="0"/>
              <a:t>82 </a:t>
            </a:r>
            <a:r>
              <a:rPr lang="el-GR" sz="2000" dirty="0" smtClean="0"/>
              <a:t>εκ.</a:t>
            </a:r>
          </a:p>
          <a:p>
            <a:r>
              <a:rPr lang="el-GR" sz="2000" dirty="0" smtClean="0"/>
              <a:t>Βελτίωση βιοτικού </a:t>
            </a:r>
            <a:r>
              <a:rPr lang="el-GR" sz="2000" dirty="0"/>
              <a:t>επιπέδου, </a:t>
            </a:r>
            <a:r>
              <a:rPr lang="el-GR" sz="2000" dirty="0" smtClean="0"/>
              <a:t>πρόοδοι </a:t>
            </a:r>
            <a:r>
              <a:rPr lang="el-GR" sz="2000" dirty="0"/>
              <a:t>της ιατρικής και </a:t>
            </a:r>
            <a:r>
              <a:rPr lang="el-GR" sz="2000" dirty="0" smtClean="0"/>
              <a:t>εφαρμογή </a:t>
            </a:r>
            <a:r>
              <a:rPr lang="el-GR" sz="2000" dirty="0"/>
              <a:t>δημόσιων συστημάτων υγείας </a:t>
            </a:r>
            <a:r>
              <a:rPr lang="el-GR" sz="2000" dirty="0" smtClean="0"/>
              <a:t>↑ το </a:t>
            </a:r>
            <a:r>
              <a:rPr lang="el-GR" sz="2000" dirty="0"/>
              <a:t>όριο </a:t>
            </a:r>
            <a:r>
              <a:rPr lang="el-GR" sz="2000" dirty="0" smtClean="0"/>
              <a:t>ηλικίας </a:t>
            </a:r>
          </a:p>
          <a:p>
            <a:r>
              <a:rPr lang="el-GR" sz="2000" dirty="0" smtClean="0"/>
              <a:t>Ανάγκη </a:t>
            </a:r>
            <a:r>
              <a:rPr lang="el-GR" sz="2000" dirty="0"/>
              <a:t>για </a:t>
            </a:r>
            <a:r>
              <a:rPr lang="el-GR" sz="2000" dirty="0" smtClean="0"/>
              <a:t>εντατική </a:t>
            </a:r>
            <a:r>
              <a:rPr lang="el-GR" sz="2000" dirty="0"/>
              <a:t>και </a:t>
            </a:r>
            <a:r>
              <a:rPr lang="el-GR" sz="2000" dirty="0" smtClean="0"/>
              <a:t>πολύ-παραγοντική </a:t>
            </a:r>
            <a:r>
              <a:rPr lang="el-GR" sz="2000" dirty="0"/>
              <a:t>φροντίδα των </a:t>
            </a:r>
            <a:r>
              <a:rPr lang="el-GR" sz="2000" dirty="0" smtClean="0"/>
              <a:t>ηλικιωμένων </a:t>
            </a:r>
          </a:p>
          <a:p>
            <a:pPr marL="0" indent="0">
              <a:buNone/>
            </a:pPr>
            <a:r>
              <a:rPr lang="el-GR" sz="2000" dirty="0" smtClean="0"/>
              <a:t> </a:t>
            </a:r>
            <a:endParaRPr lang="el-GR" sz="2800" b="1" dirty="0">
              <a:solidFill>
                <a:srgbClr val="FFFF00"/>
              </a:solidFill>
            </a:endParaRPr>
          </a:p>
          <a:p>
            <a:pPr marL="0" indent="0">
              <a:buNone/>
            </a:pPr>
            <a:r>
              <a:rPr lang="el-GR" sz="1600" dirty="0"/>
              <a:t/>
            </a:r>
            <a:br>
              <a:rPr lang="el-GR" sz="1600" dirty="0"/>
            </a:br>
            <a:endParaRPr lang="en-IN" dirty="0"/>
          </a:p>
        </p:txBody>
      </p:sp>
      <p:pic>
        <p:nvPicPr>
          <p:cNvPr id="205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362199"/>
            <a:ext cx="4419600" cy="329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075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371600"/>
            <a:ext cx="4800600" cy="4876800"/>
          </a:xfrm>
        </p:spPr>
        <p:txBody>
          <a:bodyPr/>
          <a:lstStyle/>
          <a:p>
            <a:r>
              <a:rPr lang="el-GR" sz="2000" dirty="0"/>
              <a:t>Οι </a:t>
            </a:r>
            <a:r>
              <a:rPr lang="en-US" sz="2000" dirty="0"/>
              <a:t>AD</a:t>
            </a:r>
            <a:r>
              <a:rPr lang="el-GR" sz="2000" dirty="0"/>
              <a:t> χρησιμοποιούνται και στον προγραμματισμό του τέλους της ζωής κάποιου ασθενούς</a:t>
            </a:r>
          </a:p>
          <a:p>
            <a:endParaRPr lang="el-GR" sz="2000" dirty="0" smtClean="0"/>
          </a:p>
          <a:p>
            <a:r>
              <a:rPr lang="el-GR" sz="2000" dirty="0" smtClean="0"/>
              <a:t>Λίγοι </a:t>
            </a:r>
            <a:r>
              <a:rPr lang="el-GR" sz="2000" dirty="0"/>
              <a:t>ασθενείς συζητούν το τέλος της ζωής τους – αυτό δεν σημαίνει απαραίτητα ότι οι επιθυμίες τους θα πραγματοποιηθούν ή ότι η φροντίδα τελικού σταδίου θα βελτιωθεί</a:t>
            </a:r>
          </a:p>
          <a:p>
            <a:endParaRPr lang="el-GR" sz="2000" dirty="0" smtClean="0"/>
          </a:p>
          <a:p>
            <a:r>
              <a:rPr lang="el-GR" sz="2000" dirty="0" smtClean="0"/>
              <a:t>Υπευθυνότητα </a:t>
            </a:r>
            <a:r>
              <a:rPr lang="el-GR" sz="2000" dirty="0"/>
              <a:t>των ιατρών στην συζήτηση, την τεκμηρίωση και τον σεβασμό των προσδοκιών των ασθενών για το τέλος της ζωής </a:t>
            </a:r>
            <a:r>
              <a:rPr lang="el-GR" sz="2000" dirty="0" smtClean="0"/>
              <a:t>τους</a:t>
            </a:r>
            <a:endParaRPr lang="el-GR" sz="2000" i="1"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5362"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057400"/>
            <a:ext cx="3143250" cy="340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307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676400"/>
            <a:ext cx="8458200" cy="4876800"/>
          </a:xfrm>
        </p:spPr>
        <p:txBody>
          <a:bodyPr/>
          <a:lstStyle/>
          <a:p>
            <a:pPr marL="0" indent="0">
              <a:buNone/>
            </a:pPr>
            <a:r>
              <a:rPr lang="el-GR" sz="2400" b="1" u="sng" dirty="0"/>
              <a:t>5. Πότε και πως μπορούν να χρησιμοποιηθούν οι αναπληρωτές στην λήψη </a:t>
            </a:r>
            <a:r>
              <a:rPr lang="el-GR" sz="2400" b="1" u="sng" dirty="0" smtClean="0"/>
              <a:t>αποφάσεων ? </a:t>
            </a:r>
            <a:endParaRPr lang="el-GR" sz="2400" dirty="0"/>
          </a:p>
          <a:p>
            <a:pPr marL="0" indent="0">
              <a:buNone/>
            </a:pPr>
            <a:endParaRPr lang="el-GR" sz="2400" i="1" dirty="0" smtClean="0"/>
          </a:p>
          <a:p>
            <a:pPr marL="0" indent="0">
              <a:buNone/>
            </a:pPr>
            <a:r>
              <a:rPr lang="el-GR" sz="2400" i="1" dirty="0" smtClean="0"/>
              <a:t>Άνδρας </a:t>
            </a:r>
            <a:r>
              <a:rPr lang="el-GR" sz="2400" i="1" dirty="0"/>
              <a:t>68 ετών, αλκοολικός, εισάγεται στο νοσοκομείο με αιματέμεση και εγκεφαλοπάθεια. Ο ιατρός του προτείνει ενδοσκόπιση του ανώτερου πεπτικού. Ο ασθενής όμως δεν έχει την ικανότητα να λάβει μια τέτοια απόφαση και δεν έχει </a:t>
            </a:r>
            <a:r>
              <a:rPr lang="en-US" sz="2400" i="1" dirty="0" smtClean="0"/>
              <a:t>AD</a:t>
            </a:r>
            <a:endParaRPr lang="el-GR" sz="24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5349673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31800" y="1371600"/>
            <a:ext cx="8458200" cy="4876800"/>
          </a:xfrm>
        </p:spPr>
        <p:txBody>
          <a:bodyPr/>
          <a:lstStyle/>
          <a:p>
            <a:r>
              <a:rPr lang="el-GR" sz="2000" dirty="0" smtClean="0"/>
              <a:t>Αναζήτηση αναπληρωτή για συγκατάθεση (ιδίως αν υποδεικνύεται </a:t>
            </a:r>
            <a:r>
              <a:rPr lang="el-GR" sz="2000" dirty="0"/>
              <a:t>από μιαν </a:t>
            </a:r>
            <a:r>
              <a:rPr lang="en-US" sz="2000" dirty="0" smtClean="0"/>
              <a:t>AD</a:t>
            </a:r>
            <a:r>
              <a:rPr lang="el-GR" sz="2000" dirty="0" smtClean="0"/>
              <a:t>)</a:t>
            </a:r>
          </a:p>
          <a:p>
            <a:endParaRPr lang="el-GR" sz="2000" dirty="0" smtClean="0"/>
          </a:p>
          <a:p>
            <a:r>
              <a:rPr lang="el-GR" sz="2000" dirty="0" smtClean="0"/>
              <a:t>Χωρίς </a:t>
            </a:r>
            <a:r>
              <a:rPr lang="en-US" sz="2000" dirty="0" smtClean="0"/>
              <a:t>AD</a:t>
            </a:r>
            <a:r>
              <a:rPr lang="el-GR" sz="2000" dirty="0" smtClean="0"/>
              <a:t> ή αναπληρωτή, αναζήτηση μέλους </a:t>
            </a:r>
            <a:r>
              <a:rPr lang="el-GR" sz="2000" dirty="0"/>
              <a:t>της </a:t>
            </a:r>
            <a:r>
              <a:rPr lang="el-GR" sz="2000" dirty="0" smtClean="0"/>
              <a:t>οικογένειας ή στενού φίλου </a:t>
            </a:r>
            <a:r>
              <a:rPr lang="el-GR" sz="2000" dirty="0"/>
              <a:t>του ασθενούς </a:t>
            </a:r>
            <a:endParaRPr lang="el-GR" sz="2000" dirty="0" smtClean="0"/>
          </a:p>
          <a:p>
            <a:endParaRPr lang="el-GR" sz="2000" dirty="0" smtClean="0"/>
          </a:p>
          <a:p>
            <a:r>
              <a:rPr lang="el-GR" sz="2000" dirty="0" smtClean="0"/>
              <a:t>Στην ανωτέρω περίπτωση ο </a:t>
            </a:r>
            <a:r>
              <a:rPr lang="el-GR" sz="2000" dirty="0"/>
              <a:t>ιατρός </a:t>
            </a:r>
            <a:r>
              <a:rPr lang="el-GR" sz="2000" dirty="0" smtClean="0"/>
              <a:t>αναζητά αναπληρωτή, προσπαθώντας επίσης να βελτιώσει </a:t>
            </a:r>
            <a:r>
              <a:rPr lang="el-GR" sz="2000" dirty="0"/>
              <a:t>την εγκεφαλοπάθεια </a:t>
            </a:r>
            <a:r>
              <a:rPr lang="el-GR" sz="2000" dirty="0" smtClean="0"/>
              <a:t>και </a:t>
            </a:r>
            <a:r>
              <a:rPr lang="el-GR" sz="2000" dirty="0"/>
              <a:t>την ικανότητα λήψης αποφάσεων </a:t>
            </a:r>
            <a:r>
              <a:rPr lang="el-GR" sz="2000" dirty="0" smtClean="0"/>
              <a:t>του ασθενή</a:t>
            </a:r>
          </a:p>
          <a:p>
            <a:endParaRPr lang="el-GR" sz="2000" dirty="0" smtClean="0"/>
          </a:p>
          <a:p>
            <a:r>
              <a:rPr lang="el-GR" sz="2000" dirty="0" smtClean="0"/>
              <a:t>Ενίοτε οι </a:t>
            </a:r>
            <a:r>
              <a:rPr lang="el-GR" sz="2000" dirty="0"/>
              <a:t>αναπληρωτές </a:t>
            </a:r>
            <a:r>
              <a:rPr lang="el-GR" sz="2000" dirty="0" smtClean="0"/>
              <a:t>όχι ενήμεροι ή ανακριβείς, στις επιθυμίες του </a:t>
            </a:r>
            <a:r>
              <a:rPr lang="el-GR" sz="2000" dirty="0"/>
              <a:t>ασθενούς </a:t>
            </a:r>
            <a:r>
              <a:rPr lang="el-GR" sz="2000" dirty="0" smtClean="0"/>
              <a:t>– ενεργούν αυτοβούλως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39076516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447800"/>
            <a:ext cx="8458200" cy="4876800"/>
          </a:xfrm>
        </p:spPr>
        <p:txBody>
          <a:bodyPr/>
          <a:lstStyle/>
          <a:p>
            <a:pPr marL="0" indent="0">
              <a:buNone/>
            </a:pPr>
            <a:r>
              <a:rPr lang="el-GR" sz="2400" b="1" u="sng" dirty="0" smtClean="0"/>
              <a:t>6. </a:t>
            </a:r>
            <a:r>
              <a:rPr lang="el-GR" sz="2400" b="1" u="sng" dirty="0"/>
              <a:t>Όταν είναι απαραίτητες διάφορες παρεμβάσεις υποστήριξης ή διακοπής λειτουργίας της </a:t>
            </a:r>
            <a:r>
              <a:rPr lang="el-GR" sz="2400" b="1" u="sng" dirty="0" smtClean="0"/>
              <a:t>ζωής</a:t>
            </a:r>
            <a:endParaRPr lang="el-GR" sz="2400" dirty="0"/>
          </a:p>
          <a:p>
            <a:pPr marL="0" indent="0">
              <a:buNone/>
            </a:pPr>
            <a:endParaRPr lang="el-GR" sz="2400" i="1" dirty="0" smtClean="0"/>
          </a:p>
          <a:p>
            <a:pPr marL="0" indent="0">
              <a:buNone/>
            </a:pPr>
            <a:endParaRPr lang="el-GR" sz="2400" i="1" dirty="0" smtClean="0"/>
          </a:p>
          <a:p>
            <a:pPr marL="0" indent="0">
              <a:buNone/>
            </a:pPr>
            <a:r>
              <a:rPr lang="el-GR" sz="2400" i="1" dirty="0" smtClean="0"/>
              <a:t>Γυναίκα </a:t>
            </a:r>
            <a:r>
              <a:rPr lang="el-GR" sz="2400" i="1" dirty="0"/>
              <a:t>72 ετών με μεταστατικό καρκίνο του παχέος εντέρου βρίσκεται σε άσυλο (ξενώνα) και φέρει απινιδωτή για κοιλιακές αρρυθμίες. </a:t>
            </a:r>
            <a:r>
              <a:rPr lang="el-GR" sz="2400" i="1" dirty="0" smtClean="0"/>
              <a:t>Ενώ </a:t>
            </a:r>
            <a:r>
              <a:rPr lang="el-GR" sz="2400" i="1" dirty="0"/>
              <a:t>είναι νοσηλευόμενη ζητά από τον καρδιολόγο της να κλείσει τον </a:t>
            </a:r>
            <a:r>
              <a:rPr lang="el-GR" sz="2400" i="1" dirty="0" smtClean="0"/>
              <a:t>απινιδωτή </a:t>
            </a:r>
            <a:endParaRPr lang="el-GR" sz="24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41050092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600200"/>
            <a:ext cx="8458200" cy="4876800"/>
          </a:xfrm>
        </p:spPr>
        <p:txBody>
          <a:bodyPr/>
          <a:lstStyle/>
          <a:p>
            <a:r>
              <a:rPr lang="el-GR" sz="2000" dirty="0"/>
              <a:t>Γιατροί και </a:t>
            </a:r>
            <a:r>
              <a:rPr lang="el-GR" sz="2000" dirty="0" smtClean="0"/>
              <a:t>ασθενείς επιθυμούν </a:t>
            </a:r>
            <a:r>
              <a:rPr lang="el-GR" sz="2000" dirty="0"/>
              <a:t>βελτίωση στην φροντίδα του τελικού </a:t>
            </a:r>
            <a:r>
              <a:rPr lang="el-GR" sz="2000" dirty="0" smtClean="0"/>
              <a:t>σταδίου</a:t>
            </a:r>
          </a:p>
          <a:p>
            <a:endParaRPr lang="el-GR" sz="2000" dirty="0" smtClean="0"/>
          </a:p>
          <a:p>
            <a:r>
              <a:rPr lang="el-GR" sz="2000" dirty="0" smtClean="0"/>
              <a:t>Για τους ασθενείς αυτό σημαίνει :</a:t>
            </a:r>
          </a:p>
          <a:p>
            <a:pPr lvl="1"/>
            <a:r>
              <a:rPr lang="el-GR" sz="2000" dirty="0" smtClean="0"/>
              <a:t>αντιμετώπιση πόνου </a:t>
            </a:r>
            <a:r>
              <a:rPr lang="el-GR" sz="2000" dirty="0"/>
              <a:t>και </a:t>
            </a:r>
            <a:r>
              <a:rPr lang="el-GR" sz="2000" dirty="0" smtClean="0"/>
              <a:t>συμπτωμάτων</a:t>
            </a:r>
          </a:p>
          <a:p>
            <a:pPr lvl="1"/>
            <a:r>
              <a:rPr lang="el-GR" sz="2000" dirty="0" smtClean="0"/>
              <a:t>αποφυγή </a:t>
            </a:r>
            <a:r>
              <a:rPr lang="el-GR" sz="2000" dirty="0"/>
              <a:t>παρατεταμένης διαδικασίας </a:t>
            </a:r>
            <a:r>
              <a:rPr lang="el-GR" sz="2000" dirty="0" smtClean="0"/>
              <a:t>θανάτου</a:t>
            </a:r>
          </a:p>
          <a:p>
            <a:pPr lvl="1"/>
            <a:r>
              <a:rPr lang="el-GR" sz="2000" dirty="0" smtClean="0"/>
              <a:t>απόκτηση αίσθησης ελέγχου</a:t>
            </a:r>
          </a:p>
          <a:p>
            <a:pPr lvl="1"/>
            <a:r>
              <a:rPr lang="el-GR" sz="2000" dirty="0" smtClean="0"/>
              <a:t>ανακούφιση </a:t>
            </a:r>
            <a:r>
              <a:rPr lang="el-GR" sz="2000" dirty="0"/>
              <a:t>του </a:t>
            </a:r>
            <a:r>
              <a:rPr lang="el-GR" sz="2000" dirty="0" smtClean="0"/>
              <a:t>σωματικού</a:t>
            </a:r>
            <a:r>
              <a:rPr lang="el-GR" sz="2000" dirty="0"/>
              <a:t>, </a:t>
            </a:r>
            <a:r>
              <a:rPr lang="el-GR" sz="2000" dirty="0" smtClean="0"/>
              <a:t>ψυχικού και συναισθηματικού φορτίου</a:t>
            </a:r>
          </a:p>
          <a:p>
            <a:pPr lvl="1"/>
            <a:r>
              <a:rPr lang="el-GR" sz="2000" dirty="0" smtClean="0"/>
              <a:t>ενίσχυση </a:t>
            </a:r>
            <a:r>
              <a:rPr lang="el-GR" sz="2000" dirty="0"/>
              <a:t>των σχέσεων με αγαπημένα </a:t>
            </a:r>
            <a:r>
              <a:rPr lang="el-GR" sz="2000" dirty="0" smtClean="0"/>
              <a:t>πρόσωπα</a:t>
            </a:r>
            <a:endParaRPr lang="el-GR" sz="2000" dirty="0"/>
          </a:p>
          <a:p>
            <a:endParaRPr lang="el-GR" sz="24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44636543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228600" y="1371600"/>
            <a:ext cx="4800600" cy="4876800"/>
          </a:xfrm>
        </p:spPr>
        <p:txBody>
          <a:bodyPr/>
          <a:lstStyle/>
          <a:p>
            <a:r>
              <a:rPr lang="el-GR" sz="2000" dirty="0" smtClean="0"/>
              <a:t>Ασθενείς </a:t>
            </a:r>
            <a:r>
              <a:rPr lang="el-GR" sz="2000" dirty="0"/>
              <a:t>που πεθαίνουν </a:t>
            </a:r>
            <a:r>
              <a:rPr lang="el-GR" sz="2000" dirty="0" smtClean="0"/>
              <a:t>έχουν ηθικό και νόμιμο δικαίωμα να μπορούν </a:t>
            </a:r>
            <a:r>
              <a:rPr lang="el-GR" sz="2000" dirty="0"/>
              <a:t>να αρνηθούν ή να μην ζητήσουν οποιαδήποτε </a:t>
            </a:r>
            <a:r>
              <a:rPr lang="el-GR" sz="2000" dirty="0" smtClean="0"/>
              <a:t>υποστηρικτική παρέμβαση </a:t>
            </a:r>
          </a:p>
          <a:p>
            <a:endParaRPr lang="el-GR" sz="2000" dirty="0" smtClean="0"/>
          </a:p>
          <a:p>
            <a:r>
              <a:rPr lang="el-GR" sz="2000" dirty="0" smtClean="0"/>
              <a:t>Η διακοπή π.χ. μηχανικού αερισμού, αιμοδιάλυσης </a:t>
            </a:r>
            <a:r>
              <a:rPr lang="el-GR" sz="2000" dirty="0"/>
              <a:t>και </a:t>
            </a:r>
            <a:r>
              <a:rPr lang="el-GR" sz="2000" dirty="0" smtClean="0"/>
              <a:t>τεχνητής διατροφής </a:t>
            </a:r>
            <a:r>
              <a:rPr lang="el-GR" sz="2000" dirty="0"/>
              <a:t>είναι διαδεδομένη </a:t>
            </a:r>
            <a:r>
              <a:rPr lang="el-GR" sz="2000" dirty="0" smtClean="0"/>
              <a:t>τακτική </a:t>
            </a:r>
            <a:endParaRPr lang="el-GR" sz="2000" dirty="0"/>
          </a:p>
          <a:p>
            <a:endParaRPr lang="el-GR" sz="2000" dirty="0" smtClean="0"/>
          </a:p>
          <a:p>
            <a:r>
              <a:rPr lang="el-GR" sz="2000" dirty="0" smtClean="0"/>
              <a:t>Παραταύτα, οι </a:t>
            </a:r>
            <a:r>
              <a:rPr lang="el-GR" sz="2000" dirty="0"/>
              <a:t>ιατροί πρέπει να </a:t>
            </a:r>
            <a:r>
              <a:rPr lang="el-GR" sz="2000" dirty="0" smtClean="0"/>
              <a:t>είναι προσεκτικοί για </a:t>
            </a:r>
            <a:r>
              <a:rPr lang="el-GR" sz="2000" dirty="0"/>
              <a:t>τον φόβο ποινικής δίωξης ή </a:t>
            </a:r>
            <a:r>
              <a:rPr lang="el-GR" sz="2000" dirty="0" smtClean="0"/>
              <a:t>δίκης </a:t>
            </a:r>
            <a:r>
              <a:rPr lang="el-GR" sz="2000" dirty="0"/>
              <a:t>για παράνομο </a:t>
            </a:r>
            <a:r>
              <a:rPr lang="el-GR" sz="2000" dirty="0" smtClean="0"/>
              <a:t>θάνατο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2" name="Picture 1"/>
          <p:cNvPicPr>
            <a:picLocks noChangeAspect="1"/>
          </p:cNvPicPr>
          <p:nvPr/>
        </p:nvPicPr>
        <p:blipFill>
          <a:blip r:embed="rId3" cstate="print"/>
          <a:stretch>
            <a:fillRect/>
          </a:stretch>
        </p:blipFill>
        <p:spPr>
          <a:xfrm>
            <a:off x="5181600" y="1981200"/>
            <a:ext cx="3826717" cy="2871042"/>
          </a:xfrm>
          <a:prstGeom prst="rect">
            <a:avLst/>
          </a:prstGeom>
        </p:spPr>
      </p:pic>
    </p:spTree>
    <p:extLst>
      <p:ext uri="{BB962C8B-B14F-4D97-AF65-F5344CB8AC3E}">
        <p14:creationId xmlns:p14="http://schemas.microsoft.com/office/powerpoint/2010/main" val="3790388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600200"/>
            <a:ext cx="8458200" cy="4876800"/>
          </a:xfrm>
        </p:spPr>
        <p:txBody>
          <a:bodyPr/>
          <a:lstStyle/>
          <a:p>
            <a:r>
              <a:rPr lang="el-GR" sz="2200" dirty="0"/>
              <a:t>Η αρχή της </a:t>
            </a:r>
            <a:r>
              <a:rPr lang="el-GR" sz="2200" dirty="0" smtClean="0"/>
              <a:t>Αυτονομίας περιλαμβάνει και το δικαίωμα </a:t>
            </a:r>
            <a:r>
              <a:rPr lang="el-GR" sz="2200" dirty="0"/>
              <a:t>να αρνηθείς ή να ζητήσεις </a:t>
            </a:r>
            <a:r>
              <a:rPr lang="el-GR" sz="2200" dirty="0" smtClean="0"/>
              <a:t>διακοπή </a:t>
            </a:r>
            <a:r>
              <a:rPr lang="el-GR" sz="2200" dirty="0"/>
              <a:t>σε μη-επιθυμητές ιατρικές </a:t>
            </a:r>
            <a:r>
              <a:rPr lang="el-GR" sz="2200" dirty="0" smtClean="0"/>
              <a:t>παρεμβάσεις</a:t>
            </a:r>
          </a:p>
          <a:p>
            <a:endParaRPr lang="el-GR" sz="2200" dirty="0" smtClean="0"/>
          </a:p>
          <a:p>
            <a:r>
              <a:rPr lang="el-GR" sz="2200" dirty="0" smtClean="0"/>
              <a:t>Οι </a:t>
            </a:r>
            <a:r>
              <a:rPr lang="el-GR" sz="2200" dirty="0"/>
              <a:t>ασθενείς </a:t>
            </a:r>
            <a:r>
              <a:rPr lang="el-GR" sz="2200" dirty="0" smtClean="0"/>
              <a:t>έχουν </a:t>
            </a:r>
            <a:r>
              <a:rPr lang="el-GR" sz="2200" dirty="0"/>
              <a:t>το δικαίωμα να αρνηθούν παρεμβάσεις </a:t>
            </a:r>
            <a:r>
              <a:rPr lang="el-GR" sz="2200" dirty="0" smtClean="0"/>
              <a:t>αν </a:t>
            </a:r>
            <a:r>
              <a:rPr lang="el-GR" sz="2200" dirty="0"/>
              <a:t>έχουν αλλάξει οι επιθυμίες και προσδοκίες </a:t>
            </a:r>
            <a:r>
              <a:rPr lang="el-GR" sz="2200" dirty="0" smtClean="0"/>
              <a:t>τους</a:t>
            </a:r>
          </a:p>
          <a:p>
            <a:endParaRPr lang="el-GR" sz="2200" dirty="0" smtClean="0"/>
          </a:p>
          <a:p>
            <a:r>
              <a:rPr lang="el-GR" sz="2200" dirty="0" smtClean="0"/>
              <a:t>Αν ο </a:t>
            </a:r>
            <a:r>
              <a:rPr lang="el-GR" sz="2200" dirty="0"/>
              <a:t>ιατρός </a:t>
            </a:r>
            <a:r>
              <a:rPr lang="el-GR" sz="2200" dirty="0" smtClean="0"/>
              <a:t>εφαρμόζει παρέμβαση </a:t>
            </a:r>
            <a:r>
              <a:rPr lang="el-GR" sz="2200" dirty="0"/>
              <a:t>την οποία ο ασθενής </a:t>
            </a:r>
            <a:r>
              <a:rPr lang="el-GR" sz="2200" dirty="0" smtClean="0"/>
              <a:t>αρνείται τότε διαπράττει </a:t>
            </a:r>
            <a:r>
              <a:rPr lang="el-GR" sz="2200" dirty="0"/>
              <a:t>αδίκημα, </a:t>
            </a:r>
            <a:r>
              <a:rPr lang="el-GR" sz="2200" dirty="0" smtClean="0"/>
              <a:t>ανεξάρτητα </a:t>
            </a:r>
            <a:r>
              <a:rPr lang="el-GR" sz="2200" dirty="0"/>
              <a:t>από τον σκοπό </a:t>
            </a:r>
            <a:r>
              <a:rPr lang="el-GR" sz="2200" dirty="0" smtClean="0"/>
              <a:t>του </a:t>
            </a:r>
            <a:endParaRPr lang="el-GR" sz="22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8301641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228600" y="1295400"/>
            <a:ext cx="5181600" cy="4876800"/>
          </a:xfrm>
        </p:spPr>
        <p:txBody>
          <a:bodyPr/>
          <a:lstStyle/>
          <a:p>
            <a:r>
              <a:rPr lang="el-GR" sz="2000" dirty="0"/>
              <a:t>Η αποδοχή της άρνησης του ασθενούς ή το αίτημά του για διακοπή </a:t>
            </a:r>
            <a:r>
              <a:rPr lang="el-GR" sz="2000" dirty="0" smtClean="0"/>
              <a:t>παρέμβασης ή θεραπείας δεν συνιστά υποβοηθούμενη </a:t>
            </a:r>
            <a:r>
              <a:rPr lang="el-GR" sz="2000" dirty="0"/>
              <a:t>αυτοκτονία </a:t>
            </a:r>
            <a:r>
              <a:rPr lang="el-GR" sz="2000" dirty="0" smtClean="0"/>
              <a:t>(</a:t>
            </a:r>
            <a:r>
              <a:rPr lang="en-US" sz="2000" dirty="0" smtClean="0"/>
              <a:t>PAS</a:t>
            </a:r>
            <a:r>
              <a:rPr lang="el-GR" sz="2000" dirty="0"/>
              <a:t>) ή </a:t>
            </a:r>
            <a:r>
              <a:rPr lang="el-GR" sz="2000" dirty="0" smtClean="0"/>
              <a:t>ευθανασία</a:t>
            </a:r>
          </a:p>
          <a:p>
            <a:endParaRPr lang="el-GR" sz="2000" dirty="0" smtClean="0"/>
          </a:p>
          <a:p>
            <a:r>
              <a:rPr lang="el-GR" sz="2000" dirty="0" smtClean="0"/>
              <a:t>Στην </a:t>
            </a:r>
            <a:r>
              <a:rPr lang="en-US" sz="2000" b="1" dirty="0"/>
              <a:t>PAS</a:t>
            </a:r>
            <a:r>
              <a:rPr lang="en-US" sz="2000" dirty="0"/>
              <a:t> </a:t>
            </a:r>
            <a:r>
              <a:rPr lang="el-GR" sz="2000" dirty="0"/>
              <a:t>ο ασθενής τερματίζει ο ίδιος την ζωή του με την χρήση εξωτερικών μέσων που του παρέχει ο ιατρός </a:t>
            </a:r>
            <a:endParaRPr lang="el-GR" sz="2000" dirty="0" smtClean="0"/>
          </a:p>
          <a:p>
            <a:endParaRPr lang="el-GR" sz="2000" dirty="0" smtClean="0"/>
          </a:p>
          <a:p>
            <a:r>
              <a:rPr lang="el-GR" sz="2000" dirty="0" smtClean="0"/>
              <a:t>Στην </a:t>
            </a:r>
            <a:r>
              <a:rPr lang="el-GR" sz="2000" b="1" dirty="0"/>
              <a:t>ευθανασία</a:t>
            </a:r>
            <a:r>
              <a:rPr lang="el-GR" sz="2000" dirty="0"/>
              <a:t> ο ιατρός άμεσα τερματίζει την ζωή του ασθενούς </a:t>
            </a:r>
            <a:endParaRPr lang="el-GR" sz="2000" dirty="0" smtClean="0"/>
          </a:p>
          <a:p>
            <a:endParaRPr lang="el-GR" sz="2000" dirty="0" smtClean="0"/>
          </a:p>
          <a:p>
            <a:r>
              <a:rPr lang="el-GR" sz="2000" dirty="0" smtClean="0"/>
              <a:t>Σε αμφότερες εισάγεται π.χ</a:t>
            </a:r>
            <a:r>
              <a:rPr lang="el-GR" sz="2000" dirty="0"/>
              <a:t>. ένα φάρμακο, </a:t>
            </a:r>
            <a:r>
              <a:rPr lang="el-GR" sz="2000" dirty="0" smtClean="0"/>
              <a:t>με σκοπό τον θάνατο του ασθενούς</a:t>
            </a:r>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2050" name="Picture 2" descr="Image result for physician assisted suic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3716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uthanas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581" y="3868479"/>
            <a:ext cx="298871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0143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371600"/>
            <a:ext cx="8458200" cy="4876800"/>
          </a:xfrm>
        </p:spPr>
        <p:txBody>
          <a:bodyPr/>
          <a:lstStyle/>
          <a:p>
            <a:r>
              <a:rPr lang="el-GR" sz="2000" dirty="0" smtClean="0"/>
              <a:t>Όταν ο </a:t>
            </a:r>
            <a:r>
              <a:rPr lang="el-GR" sz="2000" dirty="0"/>
              <a:t>ασθενής πεθαίνει λόγω άρνησης ή διακοπής μιας θεραπείας, τότε αιτία θανάτου είναι η υποκείμενη </a:t>
            </a:r>
            <a:r>
              <a:rPr lang="el-GR" sz="2000" dirty="0" smtClean="0"/>
              <a:t>νόσος</a:t>
            </a:r>
          </a:p>
          <a:p>
            <a:endParaRPr lang="el-GR" sz="2000" dirty="0" smtClean="0"/>
          </a:p>
          <a:p>
            <a:r>
              <a:rPr lang="el-GR" sz="2000" dirty="0" smtClean="0"/>
              <a:t>Στόχος η </a:t>
            </a:r>
            <a:r>
              <a:rPr lang="el-GR" sz="2000" dirty="0"/>
              <a:t>αποδέσμευση από μια παρέμβαση ή θεραπεία που είναι επαχθής ή </a:t>
            </a:r>
            <a:r>
              <a:rPr lang="el-GR" sz="2000" dirty="0" smtClean="0"/>
              <a:t>επώδυνη</a:t>
            </a:r>
          </a:p>
          <a:p>
            <a:endParaRPr lang="el-GR" sz="2000" dirty="0" smtClean="0"/>
          </a:p>
          <a:p>
            <a:r>
              <a:rPr lang="el-GR" sz="2000" dirty="0" smtClean="0"/>
              <a:t>Στο </a:t>
            </a:r>
            <a:r>
              <a:rPr lang="el-GR" sz="2000" dirty="0"/>
              <a:t>παράδειγμά μας ο </a:t>
            </a:r>
            <a:r>
              <a:rPr lang="el-GR" sz="2000" dirty="0" smtClean="0"/>
              <a:t>ιατρός μπορεί να </a:t>
            </a:r>
            <a:r>
              <a:rPr lang="el-GR" sz="2000" dirty="0"/>
              <a:t>συνηγορήσει στην </a:t>
            </a:r>
            <a:r>
              <a:rPr lang="el-GR" sz="2000" dirty="0" smtClean="0"/>
              <a:t>διακοπή του </a:t>
            </a:r>
            <a:r>
              <a:rPr lang="el-GR" sz="2000" dirty="0" err="1" smtClean="0"/>
              <a:t>απινιδωτή</a:t>
            </a:r>
            <a:r>
              <a:rPr lang="el-GR" sz="2000" dirty="0" smtClean="0"/>
              <a:t> αφού ο </a:t>
            </a:r>
            <a:r>
              <a:rPr lang="el-GR" sz="2000" dirty="0"/>
              <a:t>τερματισμός του είναι ανώδυνος και </a:t>
            </a:r>
            <a:r>
              <a:rPr lang="el-GR" sz="2000" dirty="0" smtClean="0"/>
              <a:t>μπορεί να αποτρέψει </a:t>
            </a:r>
            <a:r>
              <a:rPr lang="el-GR" sz="2000" dirty="0"/>
              <a:t>δυσάρεστες </a:t>
            </a:r>
            <a:r>
              <a:rPr lang="el-GR" sz="2000" dirty="0" smtClean="0"/>
              <a:t>καταστάσεις στις τελευταίες μέρες </a:t>
            </a:r>
            <a:r>
              <a:rPr lang="el-GR" sz="2000" dirty="0"/>
              <a:t>της ζωής </a:t>
            </a:r>
            <a:r>
              <a:rPr lang="el-GR" sz="2000" dirty="0" smtClean="0"/>
              <a:t>της ασθενούς</a:t>
            </a:r>
          </a:p>
          <a:p>
            <a:endParaRPr lang="el-GR" sz="2000" dirty="0" smtClean="0"/>
          </a:p>
          <a:p>
            <a:r>
              <a:rPr lang="el-GR" sz="2000" dirty="0" smtClean="0"/>
              <a:t>Η </a:t>
            </a:r>
            <a:r>
              <a:rPr lang="el-GR" sz="2000" dirty="0"/>
              <a:t>νόσος του ασθενούς και όχι ο από-προγραμματισμός του απινιδωτή, είναι η αιτία </a:t>
            </a:r>
            <a:r>
              <a:rPr lang="el-GR" sz="2000" dirty="0" smtClean="0"/>
              <a:t>θανάτου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68501431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24543" y="1600200"/>
            <a:ext cx="8458200" cy="4876800"/>
          </a:xfrm>
        </p:spPr>
        <p:txBody>
          <a:bodyPr/>
          <a:lstStyle/>
          <a:p>
            <a:r>
              <a:rPr lang="el-GR" sz="2000" dirty="0" smtClean="0"/>
              <a:t>Οι ασθενείς πρέπει να είναι ικανοί </a:t>
            </a:r>
            <a:r>
              <a:rPr lang="el-GR" sz="2000" dirty="0"/>
              <a:t>στην λήψη </a:t>
            </a:r>
            <a:r>
              <a:rPr lang="el-GR" sz="2000" dirty="0" smtClean="0"/>
              <a:t>τέτοιων αποφάσεων </a:t>
            </a:r>
            <a:r>
              <a:rPr lang="el-GR" sz="2000" dirty="0"/>
              <a:t>και </a:t>
            </a:r>
            <a:r>
              <a:rPr lang="el-GR" sz="2000" dirty="0" smtClean="0"/>
              <a:t>ενήμεροι </a:t>
            </a:r>
            <a:r>
              <a:rPr lang="el-GR" sz="2000" dirty="0"/>
              <a:t>για τις </a:t>
            </a:r>
            <a:r>
              <a:rPr lang="el-GR" sz="2000" dirty="0" smtClean="0"/>
              <a:t>συνέπειές τους</a:t>
            </a:r>
          </a:p>
          <a:p>
            <a:endParaRPr lang="el-GR" sz="2000" dirty="0" smtClean="0"/>
          </a:p>
          <a:p>
            <a:r>
              <a:rPr lang="el-GR" sz="2000" dirty="0" smtClean="0"/>
              <a:t>Μελέτες έχουν </a:t>
            </a:r>
            <a:r>
              <a:rPr lang="el-GR" sz="2000" dirty="0"/>
              <a:t>δείξει </a:t>
            </a:r>
            <a:r>
              <a:rPr lang="el-GR" sz="2000" dirty="0" smtClean="0"/>
              <a:t>ότι πολλοί ηλικιωμένοι ή άτομα λόγω συγκεκριμένης πάθησης δεν </a:t>
            </a:r>
            <a:r>
              <a:rPr lang="el-GR" sz="2000" dirty="0"/>
              <a:t>διαθέτουν </a:t>
            </a:r>
            <a:r>
              <a:rPr lang="el-GR" sz="2000" dirty="0" smtClean="0"/>
              <a:t>τέτοια ικανότητα</a:t>
            </a:r>
          </a:p>
          <a:p>
            <a:endParaRPr lang="el-GR" sz="2000" dirty="0" smtClean="0"/>
          </a:p>
          <a:p>
            <a:r>
              <a:rPr lang="el-GR" sz="2000" dirty="0" smtClean="0"/>
              <a:t>Σημαντική η </a:t>
            </a:r>
            <a:r>
              <a:rPr lang="el-GR" sz="2000" dirty="0"/>
              <a:t>συμβολή των ιατρών στο να συζητήσουν </a:t>
            </a:r>
            <a:r>
              <a:rPr lang="el-GR" sz="2000" dirty="0" smtClean="0"/>
              <a:t>τους </a:t>
            </a:r>
            <a:r>
              <a:rPr lang="el-GR" sz="2000" dirty="0"/>
              <a:t>στόχους και τις προσδοκίες των ασθενών τελικού </a:t>
            </a:r>
            <a:r>
              <a:rPr lang="el-GR" sz="2000" dirty="0" smtClean="0"/>
              <a:t>σταδίου</a:t>
            </a:r>
          </a:p>
          <a:p>
            <a:endParaRPr lang="el-GR" sz="2000" dirty="0" smtClean="0"/>
          </a:p>
          <a:p>
            <a:r>
              <a:rPr lang="el-GR" sz="2000" dirty="0" smtClean="0"/>
              <a:t>Παρότρυνση των ηλικιωμένων για συζήτηση με τους πληρεξούσιούς τους και συμπλήρωση </a:t>
            </a:r>
            <a:r>
              <a:rPr lang="en-US" sz="2000" dirty="0" smtClean="0"/>
              <a:t>AD </a:t>
            </a:r>
            <a:r>
              <a:rPr lang="el-GR" sz="2000" dirty="0" smtClean="0"/>
              <a:t>εντύπου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8173496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3400" y="304800"/>
            <a:ext cx="3429000" cy="3687763"/>
          </a:xfrm>
        </p:spPr>
        <p:txBody>
          <a:bodyPr/>
          <a:lstStyle/>
          <a:p>
            <a:pPr marL="0" indent="0">
              <a:buNone/>
            </a:pPr>
            <a:r>
              <a:rPr lang="el-GR" sz="2000" b="1" dirty="0" smtClean="0">
                <a:solidFill>
                  <a:srgbClr val="FFFF00"/>
                </a:solidFill>
              </a:rPr>
              <a:t>			</a:t>
            </a:r>
            <a:r>
              <a:rPr lang="el-GR" sz="2800" b="1" dirty="0" smtClean="0">
                <a:solidFill>
                  <a:srgbClr val="FFFF00"/>
                </a:solidFill>
              </a:rPr>
              <a:t>Εισαγωγή</a:t>
            </a:r>
            <a:r>
              <a:rPr lang="el-GR" sz="2800" dirty="0" smtClean="0">
                <a:solidFill>
                  <a:srgbClr val="FFFF00"/>
                </a:solidFill>
              </a:rPr>
              <a:t> </a:t>
            </a:r>
          </a:p>
          <a:p>
            <a:pPr marL="0" indent="0">
              <a:buNone/>
            </a:pPr>
            <a:endParaRPr lang="el-GR" sz="2800" dirty="0" smtClean="0">
              <a:solidFill>
                <a:srgbClr val="FFFF00"/>
              </a:solidFill>
            </a:endParaRPr>
          </a:p>
          <a:p>
            <a:r>
              <a:rPr lang="el-GR" sz="2000" dirty="0" smtClean="0"/>
              <a:t>↑ κόστους υγείας - </a:t>
            </a:r>
            <a:r>
              <a:rPr lang="el-GR" sz="2000" dirty="0"/>
              <a:t>↑ χρόνιων νοσημάτων - 20% ετήσιος κίνδυνος εισαγωγής στο νοσοκομείο - περισσότεροι θάνατοι</a:t>
            </a:r>
          </a:p>
          <a:p>
            <a:r>
              <a:rPr lang="el-GR" sz="2000" dirty="0" smtClean="0"/>
              <a:t>Ηλικιωμένοι: ↓ ικανότητα </a:t>
            </a:r>
            <a:r>
              <a:rPr lang="el-GR" sz="2000" dirty="0"/>
              <a:t>λήψης </a:t>
            </a:r>
            <a:r>
              <a:rPr lang="el-GR" sz="2000" dirty="0" smtClean="0"/>
              <a:t>αποφάσεων, ανεπαρκής </a:t>
            </a:r>
            <a:r>
              <a:rPr lang="el-GR" sz="2000" dirty="0"/>
              <a:t>κοινωνική στήριξη και </a:t>
            </a:r>
            <a:r>
              <a:rPr lang="el-GR" sz="2000" dirty="0" smtClean="0"/>
              <a:t>οικονομικοί πόροι</a:t>
            </a:r>
          </a:p>
          <a:p>
            <a:r>
              <a:rPr lang="el-GR" sz="2000" dirty="0" smtClean="0"/>
              <a:t>Ιατροί: ↑ </a:t>
            </a:r>
            <a:r>
              <a:rPr lang="el-GR" sz="2000" dirty="0"/>
              <a:t>ηθικές προκλήσεις, υποχρεώσεις  και διλήμματα</a:t>
            </a:r>
          </a:p>
          <a:p>
            <a:pPr marL="0" indent="0">
              <a:buNone/>
            </a:pPr>
            <a:r>
              <a:rPr lang="el-GR" sz="2000" dirty="0" smtClean="0"/>
              <a:t> </a:t>
            </a:r>
            <a:endParaRPr lang="el-GR" sz="2800" b="1" dirty="0">
              <a:solidFill>
                <a:srgbClr val="FFFF00"/>
              </a:solidFill>
            </a:endParaRPr>
          </a:p>
          <a:p>
            <a:pPr marL="0" indent="0">
              <a:buNone/>
            </a:pPr>
            <a:r>
              <a:rPr lang="el-GR" sz="1600" dirty="0"/>
              <a:t/>
            </a:r>
            <a:br>
              <a:rPr lang="el-GR" sz="1600" dirty="0"/>
            </a:br>
            <a:endParaRPr lang="en-IN" dirty="0"/>
          </a:p>
        </p:txBody>
      </p:sp>
      <p:pic>
        <p:nvPicPr>
          <p:cNvPr id="3076" name="Picture 4" descr="Image result for geriatric population and health econo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981200"/>
            <a:ext cx="4053681" cy="405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31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152400" y="1295400"/>
            <a:ext cx="4191000" cy="4876800"/>
          </a:xfrm>
        </p:spPr>
        <p:txBody>
          <a:bodyPr/>
          <a:lstStyle/>
          <a:p>
            <a:r>
              <a:rPr lang="el-GR" sz="2000" dirty="0"/>
              <a:t>Ενίοτε ο ιατρός μπορεί ενσυνειδήτως να απορρίπτει τις αιτιάσεις τους ασθενούς </a:t>
            </a:r>
            <a:endParaRPr lang="el-GR" sz="2000" dirty="0" smtClean="0"/>
          </a:p>
          <a:p>
            <a:endParaRPr lang="el-GR" sz="2000" dirty="0" smtClean="0"/>
          </a:p>
          <a:p>
            <a:r>
              <a:rPr lang="el-GR" sz="2000" dirty="0" err="1" smtClean="0"/>
              <a:t>Παραταύτα</a:t>
            </a:r>
            <a:r>
              <a:rPr lang="el-GR" sz="2000" dirty="0"/>
              <a:t>, πρέπει να </a:t>
            </a:r>
            <a:r>
              <a:rPr lang="el-GR" sz="2000" dirty="0" smtClean="0"/>
              <a:t>αποδέχεται το δικαίωμά </a:t>
            </a:r>
            <a:r>
              <a:rPr lang="el-GR" sz="2000" dirty="0"/>
              <a:t>του ασθενούς πάνω στο σώμα </a:t>
            </a:r>
            <a:r>
              <a:rPr lang="el-GR" sz="2000" dirty="0" smtClean="0"/>
              <a:t>του και την άρνησή του σε ανεπιθύμητες παρεμβάσεις</a:t>
            </a:r>
          </a:p>
          <a:p>
            <a:endParaRPr lang="el-GR" sz="2000" dirty="0" smtClean="0"/>
          </a:p>
          <a:p>
            <a:r>
              <a:rPr lang="el-GR" sz="2000" dirty="0" smtClean="0"/>
              <a:t>Αν δεν υπάρχει συμφωνία ιατρού – ασθενούς, τότε </a:t>
            </a:r>
            <a:r>
              <a:rPr lang="el-GR" sz="2000" dirty="0"/>
              <a:t>θα πρέπει να </a:t>
            </a:r>
            <a:r>
              <a:rPr lang="el-GR" sz="2000" dirty="0" smtClean="0"/>
              <a:t>συστήνεται άλλος ιατρός για την </a:t>
            </a:r>
            <a:r>
              <a:rPr lang="el-GR" sz="2000" dirty="0"/>
              <a:t>φροντίδα του ασθενούς </a:t>
            </a:r>
            <a:r>
              <a:rPr lang="el-GR" sz="2000" dirty="0" smtClean="0"/>
              <a:t>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3074" name="Picture 2" descr="Image result for right at my dea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057400"/>
            <a:ext cx="414569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4715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8458200" cy="4876800"/>
          </a:xfrm>
        </p:spPr>
        <p:txBody>
          <a:bodyPr/>
          <a:lstStyle/>
          <a:p>
            <a:pPr>
              <a:buNone/>
            </a:pPr>
            <a:r>
              <a:rPr lang="el-GR" b="1" u="sng" dirty="0" smtClean="0"/>
              <a:t>7. Χρήση </a:t>
            </a:r>
            <a:r>
              <a:rPr lang="el-GR" b="1" u="sng" dirty="0" err="1" smtClean="0"/>
              <a:t>καρδιοαναπνευστικής</a:t>
            </a:r>
            <a:r>
              <a:rPr lang="el-GR" b="1" u="sng" dirty="0" smtClean="0"/>
              <a:t> </a:t>
            </a:r>
            <a:r>
              <a:rPr lang="el-GR" b="1" u="sng" dirty="0" err="1" smtClean="0"/>
              <a:t>αναζωoγόνησης</a:t>
            </a:r>
            <a:r>
              <a:rPr lang="el-GR" b="1" u="sng" dirty="0" smtClean="0"/>
              <a:t> και εντολής μη-αναζωογόνησης</a:t>
            </a:r>
            <a:endParaRPr lang="el-GR" dirty="0" smtClean="0"/>
          </a:p>
          <a:p>
            <a:pPr>
              <a:buNone/>
            </a:pPr>
            <a:endParaRPr lang="el-GR" i="1" dirty="0" smtClean="0"/>
          </a:p>
          <a:p>
            <a:pPr>
              <a:buNone/>
            </a:pPr>
            <a:r>
              <a:rPr lang="el-GR" i="1" dirty="0" smtClean="0"/>
              <a:t>Άνδρας 82 ετών εισάγεται με πόνο στο θώρακα</a:t>
            </a:r>
          </a:p>
          <a:p>
            <a:pPr>
              <a:buNone/>
            </a:pPr>
            <a:r>
              <a:rPr lang="el-GR" i="1" dirty="0" smtClean="0"/>
              <a:t>λόγω εμφράγματος του μυοκαρδίου. Ο ιατρός ρωτάει</a:t>
            </a:r>
          </a:p>
          <a:p>
            <a:pPr>
              <a:buNone/>
            </a:pPr>
            <a:r>
              <a:rPr lang="el-GR" i="1" dirty="0" smtClean="0"/>
              <a:t>τον ασθενή αν επιθυμεί </a:t>
            </a:r>
            <a:r>
              <a:rPr lang="en-US" i="1" dirty="0" smtClean="0"/>
              <a:t>CPR </a:t>
            </a:r>
            <a:r>
              <a:rPr lang="el-GR" i="1" dirty="0" smtClean="0"/>
              <a:t>αν επέλθει ανακοπή. </a:t>
            </a:r>
          </a:p>
          <a:p>
            <a:pPr>
              <a:buNone/>
            </a:pPr>
            <a:r>
              <a:rPr lang="el-GR" i="1" dirty="0" smtClean="0"/>
              <a:t>Ο ασθενής απαντά ότι να γίνει ότι είναι δυνατόν.</a:t>
            </a:r>
            <a:endParaRPr lang="el-GR"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43686027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81000" y="1164265"/>
            <a:ext cx="8458200" cy="4876800"/>
          </a:xfrm>
        </p:spPr>
        <p:txBody>
          <a:bodyPr/>
          <a:lstStyle/>
          <a:p>
            <a:r>
              <a:rPr lang="el-GR" sz="2000" dirty="0" smtClean="0"/>
              <a:t>Στην πράξη, η συγκατάθεση για </a:t>
            </a:r>
            <a:r>
              <a:rPr lang="en-US" sz="2000" dirty="0" smtClean="0"/>
              <a:t>CPR</a:t>
            </a:r>
            <a:r>
              <a:rPr lang="el-GR" sz="2000" dirty="0" smtClean="0"/>
              <a:t> υποτίθεται, και οι ιατροί πρέπει να την εκτελούν εκτός αν υπάρχει εντολή μη εκτέλεσης</a:t>
            </a:r>
          </a:p>
          <a:p>
            <a:endParaRPr lang="el-GR" sz="2000" dirty="0" smtClean="0"/>
          </a:p>
          <a:p>
            <a:r>
              <a:rPr lang="el-GR" sz="2000" dirty="0" smtClean="0"/>
              <a:t>Προσπάθειες ατελούς </a:t>
            </a:r>
            <a:r>
              <a:rPr lang="en-US" sz="2000" dirty="0" smtClean="0"/>
              <a:t>CPR </a:t>
            </a:r>
            <a:r>
              <a:rPr lang="el-GR" sz="2000" dirty="0" smtClean="0"/>
              <a:t>είναι ηθικώς αδικαιολόγητες</a:t>
            </a:r>
          </a:p>
          <a:p>
            <a:endParaRPr lang="el-GR" sz="2000" dirty="0" smtClean="0"/>
          </a:p>
          <a:p>
            <a:r>
              <a:rPr lang="el-GR" sz="2000" dirty="0" smtClean="0"/>
              <a:t>Η </a:t>
            </a:r>
            <a:r>
              <a:rPr lang="en-US" sz="2000" dirty="0" smtClean="0"/>
              <a:t>CPR </a:t>
            </a:r>
            <a:r>
              <a:rPr lang="el-GR" sz="2000" dirty="0" smtClean="0"/>
              <a:t>είναι μια ‘χαμηλής απόδοσης’ διαδικασία: άμεσα επιβιώνει το 41% και μόνο το 13% παίρνει εξιτήριο</a:t>
            </a:r>
          </a:p>
          <a:p>
            <a:endParaRPr lang="el-GR" sz="2000" dirty="0" smtClean="0"/>
          </a:p>
          <a:p>
            <a:r>
              <a:rPr lang="el-GR" sz="2000" dirty="0" smtClean="0"/>
              <a:t>Η ηλικία δεν είναι προγνωστικός δείκτης επιβίωσης μετά από </a:t>
            </a:r>
            <a:r>
              <a:rPr lang="en-US" sz="2000" dirty="0" smtClean="0"/>
              <a:t>CPR</a:t>
            </a:r>
            <a:r>
              <a:rPr lang="el-GR" sz="2000" dirty="0" smtClean="0"/>
              <a:t>   </a:t>
            </a:r>
            <a:endParaRPr lang="el-GR" sz="2000" dirty="0"/>
          </a:p>
        </p:txBody>
      </p:sp>
      <p:sp>
        <p:nvSpPr>
          <p:cNvPr id="3" name="Rectangle 2"/>
          <p:cNvSpPr>
            <a:spLocks noGrp="1"/>
          </p:cNvSpPr>
          <p:nvPr>
            <p:ph type="title"/>
          </p:nvPr>
        </p:nvSpPr>
        <p:spPr>
          <a:xfrm>
            <a:off x="457200" y="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4098" name="Picture 2" descr="Image result for CPR IN HOSP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572000"/>
            <a:ext cx="480312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3876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152400" y="1371600"/>
            <a:ext cx="4648200" cy="4876800"/>
          </a:xfrm>
        </p:spPr>
        <p:txBody>
          <a:bodyPr/>
          <a:lstStyle/>
          <a:p>
            <a:r>
              <a:rPr lang="el-GR" sz="2000" dirty="0" smtClean="0"/>
              <a:t>Στους ηλικιωμένους η </a:t>
            </a:r>
            <a:r>
              <a:rPr lang="en-US" sz="2000" dirty="0" smtClean="0"/>
              <a:t>CPR </a:t>
            </a:r>
            <a:r>
              <a:rPr lang="el-GR" sz="2000" dirty="0" smtClean="0"/>
              <a:t>εκτός νοσοκομείου είναι λιγότερο αποτελεσματική </a:t>
            </a:r>
          </a:p>
          <a:p>
            <a:endParaRPr lang="el-GR" sz="2000" dirty="0" smtClean="0"/>
          </a:p>
          <a:p>
            <a:r>
              <a:rPr lang="el-GR" sz="2000" dirty="0" smtClean="0"/>
              <a:t>Οι </a:t>
            </a:r>
            <a:r>
              <a:rPr lang="el-GR" sz="2000" dirty="0"/>
              <a:t>εντολές μη-αναζωογόνησης </a:t>
            </a:r>
            <a:r>
              <a:rPr lang="el-GR" sz="2000" dirty="0" smtClean="0"/>
              <a:t>↑ </a:t>
            </a:r>
            <a:r>
              <a:rPr lang="el-GR" sz="2000" dirty="0"/>
              <a:t>με την </a:t>
            </a:r>
            <a:r>
              <a:rPr lang="el-GR" sz="2000" dirty="0" smtClean="0"/>
              <a:t>ηλικία και με την βαρύτητα της νόσου</a:t>
            </a:r>
          </a:p>
          <a:p>
            <a:endParaRPr lang="el-GR" sz="2000" dirty="0" smtClean="0"/>
          </a:p>
          <a:p>
            <a:r>
              <a:rPr lang="el-GR" sz="2000" dirty="0" smtClean="0"/>
              <a:t>Οι ηλικιωμένοι συνήθως δεν γνωρίζουν την </a:t>
            </a:r>
            <a:r>
              <a:rPr lang="en-US" sz="2000" dirty="0" smtClean="0"/>
              <a:t>CPR</a:t>
            </a:r>
            <a:r>
              <a:rPr lang="el-GR" sz="2000" dirty="0" smtClean="0"/>
              <a:t> και υπερεκτιμούν την επιτυχία της, κατόπιν όμως ενημέρωσης η πλειοψηφία απορρίπτει την διαδικασία</a:t>
            </a:r>
          </a:p>
        </p:txBody>
      </p:sp>
      <p:sp>
        <p:nvSpPr>
          <p:cNvPr id="3" name="Rectangle 2"/>
          <p:cNvSpPr>
            <a:spLocks noGrp="1"/>
          </p:cNvSpPr>
          <p:nvPr>
            <p:ph type="title"/>
          </p:nvPr>
        </p:nvSpPr>
        <p:spPr>
          <a:xfrm>
            <a:off x="457200" y="2286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5122" name="Picture 2" descr="Image result for CPR IN ELDER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81200"/>
            <a:ext cx="3886200"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952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676400"/>
            <a:ext cx="8458200" cy="4876800"/>
          </a:xfrm>
        </p:spPr>
        <p:txBody>
          <a:bodyPr/>
          <a:lstStyle/>
          <a:p>
            <a:r>
              <a:rPr lang="el-GR" sz="2200" dirty="0" smtClean="0"/>
              <a:t>Ενίοτε ιατροί και πληρεξούσιοι προδικάζουν εσφαλμένα τις προτιμήσεις των ασθενών</a:t>
            </a:r>
            <a:r>
              <a:rPr lang="en-US" sz="2200" dirty="0" smtClean="0"/>
              <a:t> </a:t>
            </a:r>
            <a:r>
              <a:rPr lang="el-GR" sz="2200" dirty="0" smtClean="0"/>
              <a:t>για την </a:t>
            </a:r>
            <a:r>
              <a:rPr lang="en-US" sz="2200" dirty="0" smtClean="0"/>
              <a:t>CRP</a:t>
            </a:r>
          </a:p>
          <a:p>
            <a:endParaRPr lang="el-GR" sz="2200" dirty="0" smtClean="0"/>
          </a:p>
          <a:p>
            <a:r>
              <a:rPr lang="el-GR" sz="2200" dirty="0" smtClean="0"/>
              <a:t>Στο παράδειγμά μας, ο ιατρός έπρεπε να συζητήσει διεξοδικά με τον ασθενή για την φύση της παρέμβασης, </a:t>
            </a:r>
            <a:r>
              <a:rPr lang="el-GR" sz="2200" dirty="0"/>
              <a:t>τους </a:t>
            </a:r>
            <a:r>
              <a:rPr lang="el-GR" sz="2200" dirty="0" smtClean="0"/>
              <a:t>κινδύνους, </a:t>
            </a:r>
            <a:r>
              <a:rPr lang="el-GR" sz="2200" dirty="0"/>
              <a:t>τα </a:t>
            </a:r>
            <a:r>
              <a:rPr lang="el-GR" sz="2200" dirty="0" smtClean="0"/>
              <a:t>κέρδη </a:t>
            </a:r>
            <a:r>
              <a:rPr lang="el-GR" sz="2200" dirty="0"/>
              <a:t>και την αναμενόμενη </a:t>
            </a:r>
            <a:r>
              <a:rPr lang="el-GR" sz="2200" dirty="0" smtClean="0"/>
              <a:t>έκβαση</a:t>
            </a:r>
          </a:p>
          <a:p>
            <a:endParaRPr lang="el-GR" sz="2200" dirty="0"/>
          </a:p>
          <a:p>
            <a:r>
              <a:rPr lang="el-GR" sz="2200" dirty="0" smtClean="0"/>
              <a:t>Η απόφαση του ασθενούς για την </a:t>
            </a:r>
            <a:r>
              <a:rPr lang="en-US" sz="2200" dirty="0" smtClean="0"/>
              <a:t>CRP </a:t>
            </a:r>
            <a:r>
              <a:rPr lang="el-GR" sz="2200" dirty="0" smtClean="0"/>
              <a:t>πρέπει να γίνεται σεβαστή </a:t>
            </a:r>
            <a:endParaRPr lang="el-GR" sz="2200" dirty="0"/>
          </a:p>
        </p:txBody>
      </p:sp>
      <p:sp>
        <p:nvSpPr>
          <p:cNvPr id="3" name="Rectangle 2"/>
          <p:cNvSpPr>
            <a:spLocks noGrp="1"/>
          </p:cNvSpPr>
          <p:nvPr>
            <p:ph type="title"/>
          </p:nvPr>
        </p:nvSpPr>
        <p:spPr>
          <a:xfrm>
            <a:off x="457200" y="2286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1422471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eaLnBrk="1" hangingPunct="1">
              <a:buClr>
                <a:srgbClr val="FFFF00"/>
              </a:buClr>
              <a:buFont typeface="Arial" pitchFamily="34" charset="0"/>
              <a:buChar char="•"/>
            </a:pPr>
            <a:r>
              <a:rPr lang="el-GR" sz="2000" b="1" u="sng" dirty="0" smtClean="0"/>
              <a:t>Εντολές μη αναζωογόνησης – μη διασωλήνωσης (</a:t>
            </a:r>
            <a:r>
              <a:rPr lang="en-US" sz="2000" b="1" u="sng" dirty="0" smtClean="0"/>
              <a:t>DNR – DNI)</a:t>
            </a:r>
            <a:endParaRPr lang="el-GR" sz="2000" b="1" u="sng" dirty="0" smtClean="0"/>
          </a:p>
          <a:p>
            <a:pPr eaLnBrk="1" hangingPunct="1">
              <a:buClr>
                <a:srgbClr val="FFFF00"/>
              </a:buClr>
              <a:buFont typeface="Arial" pitchFamily="34" charset="0"/>
              <a:buChar char="•"/>
            </a:pPr>
            <a:endParaRPr lang="el-GR" sz="2000" dirty="0" smtClean="0"/>
          </a:p>
          <a:p>
            <a:pPr eaLnBrk="1" hangingPunct="1">
              <a:buClr>
                <a:srgbClr val="FFFF00"/>
              </a:buClr>
              <a:buFont typeface="Arial" pitchFamily="34" charset="0"/>
              <a:buChar char="•"/>
            </a:pPr>
            <a:r>
              <a:rPr lang="el-GR" sz="2000" dirty="0" smtClean="0"/>
              <a:t>Πρόκειται για εντολές που δίνονται από έναν ιατρό ώστε να μην ακολουθηθεί πρωτόκολλο ανάνηψης ή διασωλήνωσης σε ασθενή με </a:t>
            </a:r>
            <a:r>
              <a:rPr lang="el-GR" sz="2000" dirty="0" err="1" smtClean="0"/>
              <a:t>καρδιο</a:t>
            </a:r>
            <a:r>
              <a:rPr lang="el-GR" sz="2000" dirty="0" smtClean="0"/>
              <a:t>-αναπνευστική ανεπάρκεια</a:t>
            </a:r>
            <a:endParaRPr lang="en-US" sz="2000" dirty="0" smtClean="0"/>
          </a:p>
          <a:p>
            <a:pPr eaLnBrk="1" hangingPunct="1">
              <a:buClr>
                <a:srgbClr val="FFFF00"/>
              </a:buClr>
              <a:buFont typeface="Arial" pitchFamily="34" charset="0"/>
              <a:buChar char="•"/>
            </a:pPr>
            <a:endParaRPr lang="en-US" sz="2000" dirty="0" smtClean="0"/>
          </a:p>
          <a:p>
            <a:pPr eaLnBrk="1" hangingPunct="1">
              <a:buClr>
                <a:srgbClr val="FFFF00"/>
              </a:buClr>
              <a:buFont typeface="Arial" pitchFamily="34" charset="0"/>
              <a:buChar char="•"/>
            </a:pPr>
            <a:r>
              <a:rPr lang="el-GR" sz="2000" dirty="0" smtClean="0"/>
              <a:t>Έχει προηγηθεί </a:t>
            </a:r>
            <a:r>
              <a:rPr lang="el-GR" sz="2000" dirty="0" smtClean="0"/>
              <a:t>πρώτα συζήτηση με τον ασθενή ή </a:t>
            </a:r>
            <a:r>
              <a:rPr lang="el-GR" sz="2000" dirty="0" smtClean="0"/>
              <a:t>σε περίπτωση ανικανότητάς του, με τον πληρεξούσιό του </a:t>
            </a:r>
            <a:endParaRPr lang="en-US" sz="2000" dirty="0" smtClean="0"/>
          </a:p>
          <a:p>
            <a:pPr eaLnBrk="1" hangingPunct="1">
              <a:buClr>
                <a:srgbClr val="FFFF00"/>
              </a:buClr>
              <a:buFont typeface="Arial" pitchFamily="34" charset="0"/>
              <a:buChar char="•"/>
            </a:pPr>
            <a:endParaRPr lang="en-US" sz="2000" dirty="0" smtClean="0"/>
          </a:p>
          <a:p>
            <a:pPr eaLnBrk="1" hangingPunct="1">
              <a:buClr>
                <a:srgbClr val="FFFF00"/>
              </a:buClr>
              <a:buFont typeface="Arial" pitchFamily="34" charset="0"/>
              <a:buChar char="•"/>
            </a:pPr>
            <a:r>
              <a:rPr lang="en-US" sz="2000" b="1" i="1" dirty="0" smtClean="0"/>
              <a:t>DNR </a:t>
            </a:r>
            <a:r>
              <a:rPr lang="en-US" sz="2000" b="1" i="1" dirty="0">
                <a:latin typeface="Calibri" pitchFamily="34" charset="0"/>
                <a:cs typeface="Calibri" pitchFamily="34" charset="0"/>
              </a:rPr>
              <a:t>≠ </a:t>
            </a:r>
            <a:r>
              <a:rPr lang="en-US" sz="2000" b="1" i="1" dirty="0">
                <a:cs typeface="Calibri" pitchFamily="34" charset="0"/>
              </a:rPr>
              <a:t>Do not </a:t>
            </a:r>
            <a:r>
              <a:rPr lang="en-US" sz="2000" b="1" i="1" dirty="0" smtClean="0">
                <a:cs typeface="Calibri" pitchFamily="34" charset="0"/>
              </a:rPr>
              <a:t>treat </a:t>
            </a:r>
            <a:r>
              <a:rPr lang="en-US" sz="2000" dirty="0" smtClean="0">
                <a:cs typeface="Calibri" pitchFamily="34" charset="0"/>
              </a:rPr>
              <a:t>(</a:t>
            </a:r>
            <a:r>
              <a:rPr lang="el-GR" sz="2000" dirty="0" smtClean="0">
                <a:cs typeface="Calibri" pitchFamily="34" charset="0"/>
              </a:rPr>
              <a:t>αν και μελέτες έχουν δείξει ότι οι </a:t>
            </a:r>
            <a:r>
              <a:rPr lang="en-US" sz="2000" dirty="0" smtClean="0">
                <a:cs typeface="Calibri" pitchFamily="34" charset="0"/>
              </a:rPr>
              <a:t>DNR </a:t>
            </a:r>
            <a:r>
              <a:rPr lang="el-GR" sz="2000" dirty="0" smtClean="0">
                <a:cs typeface="Calibri" pitchFamily="34" charset="0"/>
              </a:rPr>
              <a:t>ασθενείς</a:t>
            </a:r>
            <a:r>
              <a:rPr lang="en-US" sz="2000" dirty="0" smtClean="0">
                <a:cs typeface="Calibri" pitchFamily="34" charset="0"/>
              </a:rPr>
              <a:t> </a:t>
            </a:r>
            <a:r>
              <a:rPr lang="el-GR" sz="2000" dirty="0" smtClean="0">
                <a:cs typeface="Calibri" pitchFamily="34" charset="0"/>
              </a:rPr>
              <a:t>λαμβάνουν </a:t>
            </a:r>
            <a:r>
              <a:rPr lang="el-GR" sz="2000" dirty="0" smtClean="0">
                <a:cs typeface="Calibri" pitchFamily="34" charset="0"/>
              </a:rPr>
              <a:t>μια λιγότερο </a:t>
            </a:r>
            <a:r>
              <a:rPr lang="el-GR" sz="2000" dirty="0" smtClean="0">
                <a:cs typeface="Calibri" pitchFamily="34" charset="0"/>
              </a:rPr>
              <a:t>επιθετική φροντίδα και θεραπεία, παρά τις αντίθετες συστάσεις)</a:t>
            </a:r>
            <a:endParaRPr lang="en-US" sz="2000" dirty="0">
              <a:cs typeface="Calibri" pitchFamily="34" charset="0"/>
            </a:endParaRPr>
          </a:p>
          <a:p>
            <a:pPr eaLnBrk="1" hangingPunct="1">
              <a:buClr>
                <a:srgbClr val="FFFF00"/>
              </a:buClr>
              <a:buFont typeface="Arial" pitchFamily="34" charset="0"/>
              <a:buChar char="•"/>
            </a:pPr>
            <a:endParaRPr lang="en-US" sz="2000" dirty="0" smtClean="0"/>
          </a:p>
          <a:p>
            <a:pPr lvl="1" eaLnBrk="1" hangingPunct="1">
              <a:buClr>
                <a:srgbClr val="FF6600"/>
              </a:buClr>
              <a:buFont typeface="Courier New" pitchFamily="49" charset="0"/>
              <a:buChar char="o"/>
            </a:pPr>
            <a:endParaRPr lang="en-US" dirty="0" smtClean="0"/>
          </a:p>
          <a:p>
            <a:pPr eaLnBrk="1" hangingPunct="1">
              <a:buClr>
                <a:srgbClr val="FF6600"/>
              </a:buClr>
              <a:buFont typeface="Courier New" pitchFamily="49" charset="0"/>
              <a:buChar char="o"/>
            </a:pPr>
            <a:endParaRPr lang="en-US" sz="2800" i="1" dirty="0" smtClean="0"/>
          </a:p>
          <a:p>
            <a:pPr eaLnBrk="1" hangingPunct="1">
              <a:buFont typeface="Wingdings 2" pitchFamily="18" charset="2"/>
              <a:buNone/>
            </a:pPr>
            <a:endParaRPr lang="en-US" i="1" dirty="0" smtClean="0"/>
          </a:p>
          <a:p>
            <a:pPr eaLnBrk="1" hangingPunct="1"/>
            <a:endParaRPr lang="en-US" dirty="0" smtClean="0"/>
          </a:p>
        </p:txBody>
      </p:sp>
      <p:sp>
        <p:nvSpPr>
          <p:cNvPr id="4" name="Rectangle 2"/>
          <p:cNvSpPr txBox="1">
            <a:spLocks/>
          </p:cNvSpPr>
          <p:nvPr/>
        </p:nvSpPr>
        <p:spPr bwMode="auto">
          <a:xfrm>
            <a:off x="3048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FFFF66"/>
                </a:solidFill>
                <a:latin typeface="+mj-lt"/>
                <a:ea typeface="+mj-ea"/>
                <a:cs typeface="+mj-cs"/>
              </a:defRPr>
            </a:lvl1pPr>
            <a:lvl2pPr algn="ctr" rtl="0" eaLnBrk="0" fontAlgn="base" hangingPunct="0">
              <a:spcBef>
                <a:spcPct val="0"/>
              </a:spcBef>
              <a:spcAft>
                <a:spcPct val="0"/>
              </a:spcAft>
              <a:defRPr sz="2800">
                <a:solidFill>
                  <a:srgbClr val="FFFF66"/>
                </a:solidFill>
                <a:latin typeface="Tahoma" pitchFamily="34" charset="0"/>
              </a:defRPr>
            </a:lvl2pPr>
            <a:lvl3pPr algn="ctr" rtl="0" eaLnBrk="0" fontAlgn="base" hangingPunct="0">
              <a:spcBef>
                <a:spcPct val="0"/>
              </a:spcBef>
              <a:spcAft>
                <a:spcPct val="0"/>
              </a:spcAft>
              <a:defRPr sz="2800">
                <a:solidFill>
                  <a:srgbClr val="FFFF66"/>
                </a:solidFill>
                <a:latin typeface="Tahoma" pitchFamily="34" charset="0"/>
              </a:defRPr>
            </a:lvl3pPr>
            <a:lvl4pPr algn="ctr" rtl="0" eaLnBrk="0" fontAlgn="base" hangingPunct="0">
              <a:spcBef>
                <a:spcPct val="0"/>
              </a:spcBef>
              <a:spcAft>
                <a:spcPct val="0"/>
              </a:spcAft>
              <a:defRPr sz="2800">
                <a:solidFill>
                  <a:srgbClr val="FFFF66"/>
                </a:solidFill>
                <a:latin typeface="Tahoma" pitchFamily="34" charset="0"/>
              </a:defRPr>
            </a:lvl4pPr>
            <a:lvl5pPr algn="ctr" rtl="0" eaLnBrk="0" fontAlgn="base" hangingPunct="0">
              <a:spcBef>
                <a:spcPct val="0"/>
              </a:spcBef>
              <a:spcAft>
                <a:spcPct val="0"/>
              </a:spcAft>
              <a:defRPr sz="2800">
                <a:solidFill>
                  <a:srgbClr val="FFFF66"/>
                </a:solidFill>
                <a:latin typeface="Tahoma" pitchFamily="34" charset="0"/>
              </a:defRPr>
            </a:lvl5pPr>
            <a:lvl6pPr marL="457200" algn="ctr" rtl="0" fontAlgn="base">
              <a:spcBef>
                <a:spcPct val="0"/>
              </a:spcBef>
              <a:spcAft>
                <a:spcPct val="0"/>
              </a:spcAft>
              <a:defRPr sz="2800">
                <a:solidFill>
                  <a:srgbClr val="FFFF66"/>
                </a:solidFill>
                <a:latin typeface="Tahoma" pitchFamily="34" charset="0"/>
              </a:defRPr>
            </a:lvl6pPr>
            <a:lvl7pPr marL="914400" algn="ctr" rtl="0" fontAlgn="base">
              <a:spcBef>
                <a:spcPct val="0"/>
              </a:spcBef>
              <a:spcAft>
                <a:spcPct val="0"/>
              </a:spcAft>
              <a:defRPr sz="2800">
                <a:solidFill>
                  <a:srgbClr val="FFFF66"/>
                </a:solidFill>
                <a:latin typeface="Tahoma" pitchFamily="34" charset="0"/>
              </a:defRPr>
            </a:lvl7pPr>
            <a:lvl8pPr marL="1371600" algn="ctr" rtl="0" fontAlgn="base">
              <a:spcBef>
                <a:spcPct val="0"/>
              </a:spcBef>
              <a:spcAft>
                <a:spcPct val="0"/>
              </a:spcAft>
              <a:defRPr sz="2800">
                <a:solidFill>
                  <a:srgbClr val="FFFF66"/>
                </a:solidFill>
                <a:latin typeface="Tahoma" pitchFamily="34" charset="0"/>
              </a:defRPr>
            </a:lvl8pPr>
            <a:lvl9pPr marL="1828800" algn="ctr" rtl="0" fontAlgn="base">
              <a:spcBef>
                <a:spcPct val="0"/>
              </a:spcBef>
              <a:spcAft>
                <a:spcPct val="0"/>
              </a:spcAft>
              <a:defRPr sz="2800">
                <a:solidFill>
                  <a:srgbClr val="FFFF66"/>
                </a:solidFill>
                <a:latin typeface="Tahoma" pitchFamily="34" charset="0"/>
              </a:defRPr>
            </a:lvl9p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38846580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676400"/>
            <a:ext cx="8458200" cy="4876800"/>
          </a:xfrm>
        </p:spPr>
        <p:txBody>
          <a:bodyPr/>
          <a:lstStyle/>
          <a:p>
            <a:pPr marL="0" indent="0">
              <a:buNone/>
            </a:pPr>
            <a:r>
              <a:rPr lang="el-GR" b="1" u="sng" dirty="0"/>
              <a:t>8. Ανταπόκριση σε αιτιάσεις για </a:t>
            </a:r>
            <a:r>
              <a:rPr lang="el-GR" b="1" u="sng" dirty="0" smtClean="0"/>
              <a:t>παρεμβάσεις -</a:t>
            </a:r>
            <a:r>
              <a:rPr lang="el-GR" b="1" u="sng" dirty="0" smtClean="0"/>
              <a:t>εξετάσεις</a:t>
            </a:r>
            <a:endParaRPr lang="el-GR" dirty="0"/>
          </a:p>
          <a:p>
            <a:pPr marL="0" indent="0">
              <a:buNone/>
            </a:pPr>
            <a:endParaRPr lang="el-GR" i="1" dirty="0" smtClean="0"/>
          </a:p>
          <a:p>
            <a:pPr marL="0" indent="0">
              <a:buNone/>
            </a:pPr>
            <a:r>
              <a:rPr lang="el-GR" i="1" dirty="0" smtClean="0"/>
              <a:t>Υγιής </a:t>
            </a:r>
            <a:r>
              <a:rPr lang="el-GR" i="1" dirty="0"/>
              <a:t>άνδρας 77 ετών ζητά να εξεταστεί το </a:t>
            </a:r>
            <a:r>
              <a:rPr lang="en-US" i="1" dirty="0"/>
              <a:t>PSA </a:t>
            </a:r>
            <a:r>
              <a:rPr lang="el-GR" i="1" dirty="0"/>
              <a:t>του ως </a:t>
            </a:r>
            <a:r>
              <a:rPr lang="en-US" i="1" dirty="0"/>
              <a:t>screening test </a:t>
            </a:r>
            <a:r>
              <a:rPr lang="el-GR" i="1" dirty="0"/>
              <a:t>για καρκίνο του προστάτη. Πρόσφατα, ένας από τους φίλους του πέθανε από τέτοιο </a:t>
            </a:r>
            <a:r>
              <a:rPr lang="el-GR" i="1" dirty="0" smtClean="0"/>
              <a:t>καρκίνο</a:t>
            </a:r>
            <a:endParaRPr lang="el-GR"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1285229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752600"/>
            <a:ext cx="8458200" cy="4876800"/>
          </a:xfrm>
        </p:spPr>
        <p:txBody>
          <a:bodyPr/>
          <a:lstStyle/>
          <a:p>
            <a:r>
              <a:rPr lang="el-GR" sz="2000" dirty="0" smtClean="0"/>
              <a:t>Συχνά οι </a:t>
            </a:r>
            <a:r>
              <a:rPr lang="el-GR" sz="2000" dirty="0"/>
              <a:t>ασθενείς ζητούν </a:t>
            </a:r>
            <a:r>
              <a:rPr lang="el-GR" sz="2000" dirty="0" smtClean="0"/>
              <a:t>εξετάσεις ως </a:t>
            </a:r>
            <a:r>
              <a:rPr lang="el-GR" sz="2000" dirty="0"/>
              <a:t>μέρος μιας </a:t>
            </a:r>
            <a:r>
              <a:rPr lang="el-GR" sz="2000" dirty="0" smtClean="0"/>
              <a:t>τυπικής παρακολούθησης της υγείας τους</a:t>
            </a:r>
          </a:p>
          <a:p>
            <a:endParaRPr lang="el-GR" sz="2000" dirty="0" smtClean="0"/>
          </a:p>
          <a:p>
            <a:r>
              <a:rPr lang="el-GR" sz="2000" dirty="0" smtClean="0"/>
              <a:t>Οι ιατροί </a:t>
            </a:r>
            <a:r>
              <a:rPr lang="el-GR" sz="2000" dirty="0"/>
              <a:t>δεν </a:t>
            </a:r>
            <a:r>
              <a:rPr lang="el-GR" sz="2000" dirty="0" smtClean="0"/>
              <a:t>υποχρεούνται να </a:t>
            </a:r>
            <a:r>
              <a:rPr lang="el-GR" sz="2000" dirty="0"/>
              <a:t>ικανοποιούν απαιτήσεις </a:t>
            </a:r>
            <a:r>
              <a:rPr lang="el-GR" sz="2000" dirty="0" smtClean="0"/>
              <a:t>αδικαιολόγητες, </a:t>
            </a:r>
            <a:r>
              <a:rPr lang="el-GR" sz="2000" dirty="0"/>
              <a:t>μη αποτελεσματικές ή </a:t>
            </a:r>
            <a:r>
              <a:rPr lang="el-GR" sz="2000" dirty="0" smtClean="0"/>
              <a:t>ενάντια </a:t>
            </a:r>
            <a:r>
              <a:rPr lang="el-GR" sz="2000" dirty="0"/>
              <a:t>στην συνείδησή </a:t>
            </a:r>
            <a:r>
              <a:rPr lang="el-GR" sz="2000" dirty="0" smtClean="0"/>
              <a:t>τους</a:t>
            </a:r>
            <a:endParaRPr lang="el-GR" sz="2000" dirty="0"/>
          </a:p>
          <a:p>
            <a:endParaRPr lang="el-GR" sz="2000" dirty="0" smtClean="0"/>
          </a:p>
          <a:p>
            <a:r>
              <a:rPr lang="el-GR" sz="2000" dirty="0" smtClean="0"/>
              <a:t>Οι αντιρρήσεις στις </a:t>
            </a:r>
            <a:r>
              <a:rPr lang="el-GR" sz="2000" dirty="0"/>
              <a:t>αιτιάσεις των ασθενών </a:t>
            </a:r>
            <a:r>
              <a:rPr lang="el-GR" sz="2000" dirty="0" smtClean="0"/>
              <a:t>συχνά οφείλονται στην αμφίβολη αποτελεσματικότητά </a:t>
            </a:r>
            <a:r>
              <a:rPr lang="el-GR" sz="2000" dirty="0"/>
              <a:t>τους </a:t>
            </a:r>
            <a:r>
              <a:rPr lang="el-GR" sz="2000" dirty="0" smtClean="0"/>
              <a:t>και αντανακλούν </a:t>
            </a:r>
            <a:r>
              <a:rPr lang="el-GR" sz="2000" dirty="0"/>
              <a:t>το χάσμα μεταξύ κλινικής ένδειξης και </a:t>
            </a:r>
            <a:r>
              <a:rPr lang="el-GR" sz="2000" dirty="0" smtClean="0"/>
              <a:t>πράξης</a:t>
            </a:r>
            <a:endParaRPr lang="el-GR" sz="2000" dirty="0"/>
          </a:p>
        </p:txBody>
      </p:sp>
      <p:sp>
        <p:nvSpPr>
          <p:cNvPr id="3" name="Rectangle 2"/>
          <p:cNvSpPr>
            <a:spLocks noGrp="1"/>
          </p:cNvSpPr>
          <p:nvPr>
            <p:ph type="title"/>
          </p:nvPr>
        </p:nvSpPr>
        <p:spPr>
          <a:xfrm>
            <a:off x="457200" y="2286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30427062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143000"/>
            <a:ext cx="4495800" cy="4876800"/>
          </a:xfrm>
        </p:spPr>
        <p:txBody>
          <a:bodyPr/>
          <a:lstStyle/>
          <a:p>
            <a:r>
              <a:rPr lang="el-GR" sz="2200" dirty="0" smtClean="0"/>
              <a:t>Συχνά </a:t>
            </a:r>
            <a:r>
              <a:rPr lang="el-GR" sz="2200" dirty="0"/>
              <a:t>οι </a:t>
            </a:r>
            <a:r>
              <a:rPr lang="el-GR" sz="2200" dirty="0" smtClean="0"/>
              <a:t>εμπειρίες των </a:t>
            </a:r>
            <a:r>
              <a:rPr lang="el-GR" sz="2200" dirty="0"/>
              <a:t>ασθενών </a:t>
            </a:r>
            <a:r>
              <a:rPr lang="el-GR" sz="2200" dirty="0" smtClean="0"/>
              <a:t>παρακινούν για τέτοιες αιτιάσεις, ο </a:t>
            </a:r>
            <a:r>
              <a:rPr lang="el-GR" sz="2200" dirty="0"/>
              <a:t>ιατρός </a:t>
            </a:r>
            <a:r>
              <a:rPr lang="el-GR" sz="2200" dirty="0" smtClean="0"/>
              <a:t>όμως λόγω </a:t>
            </a:r>
            <a:r>
              <a:rPr lang="el-GR" sz="2200" dirty="0"/>
              <a:t>ανεπαρκών ενδείξεων δεν μπορεί να </a:t>
            </a:r>
            <a:r>
              <a:rPr lang="el-GR" sz="2200" dirty="0" smtClean="0"/>
              <a:t>παροτρύνει π.χ. υπέρ </a:t>
            </a:r>
            <a:r>
              <a:rPr lang="el-GR" sz="2200" dirty="0"/>
              <a:t>ή κατά </a:t>
            </a:r>
            <a:r>
              <a:rPr lang="el-GR" sz="2200" dirty="0" smtClean="0"/>
              <a:t>μιας εξέτασης </a:t>
            </a:r>
          </a:p>
          <a:p>
            <a:endParaRPr lang="el-GR" sz="2200" dirty="0" smtClean="0"/>
          </a:p>
          <a:p>
            <a:r>
              <a:rPr lang="el-GR" sz="2200" dirty="0" smtClean="0"/>
              <a:t>Απαιτείται συζήτηση με </a:t>
            </a:r>
            <a:r>
              <a:rPr lang="el-GR" sz="2200" dirty="0"/>
              <a:t>τον ασθενή για τις αξίες, </a:t>
            </a:r>
            <a:r>
              <a:rPr lang="el-GR" sz="2200" dirty="0" smtClean="0"/>
              <a:t>τους στόχους </a:t>
            </a:r>
            <a:r>
              <a:rPr lang="el-GR" sz="2200" dirty="0"/>
              <a:t>και </a:t>
            </a:r>
            <a:r>
              <a:rPr lang="el-GR" sz="2200" dirty="0" smtClean="0"/>
              <a:t>τις εμπειρίες που στηρίζουν τις αιτιάσεις του και πληροφόρησή του για τα κέρδη </a:t>
            </a:r>
            <a:r>
              <a:rPr lang="el-GR" sz="2200" dirty="0"/>
              <a:t>και τους δυνητικούς κινδύνους μιας παρέμβασης ή </a:t>
            </a:r>
            <a:r>
              <a:rPr lang="el-GR" sz="2200" dirty="0" smtClean="0"/>
              <a:t>εξέτασης</a:t>
            </a:r>
          </a:p>
          <a:p>
            <a:pPr marL="0" indent="0">
              <a:buNone/>
            </a:pPr>
            <a:endParaRPr lang="el-GR" sz="2400" dirty="0" smtClean="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6146" name="Picture 2" descr="Image result for useless medical interven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28800"/>
            <a:ext cx="3962400" cy="314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0763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600200"/>
            <a:ext cx="8458200" cy="4876800"/>
          </a:xfrm>
        </p:spPr>
        <p:txBody>
          <a:bodyPr/>
          <a:lstStyle/>
          <a:p>
            <a:r>
              <a:rPr lang="el-GR" sz="2000" dirty="0"/>
              <a:t>Ενίοτε, </a:t>
            </a:r>
            <a:r>
              <a:rPr lang="el-GR" sz="2000" dirty="0" smtClean="0"/>
              <a:t>ασθενείς ή συγγενείς απαιτούν παρεμβάσεις που ενώ είναι αποτελεσματικές οδηγούν σε ένα αμφιλεγόμενο στόχο   </a:t>
            </a:r>
          </a:p>
          <a:p>
            <a:endParaRPr lang="el-GR" sz="2000" dirty="0" smtClean="0"/>
          </a:p>
          <a:p>
            <a:r>
              <a:rPr lang="el-GR" sz="2000" b="1" i="1" dirty="0" smtClean="0"/>
              <a:t>Παράδειγμα</a:t>
            </a:r>
            <a:r>
              <a:rPr lang="el-GR" sz="2000" dirty="0" smtClean="0"/>
              <a:t>: συγγενής ηλικιωμένου </a:t>
            </a:r>
            <a:r>
              <a:rPr lang="el-GR" sz="2000" dirty="0"/>
              <a:t>ασθενούς με </a:t>
            </a:r>
            <a:r>
              <a:rPr lang="el-GR" sz="2000" dirty="0" err="1" smtClean="0"/>
              <a:t>πολυ</a:t>
            </a:r>
            <a:r>
              <a:rPr lang="el-GR" sz="2000" dirty="0" smtClean="0"/>
              <a:t>-οργανική ανεπάρκεια </a:t>
            </a:r>
            <a:r>
              <a:rPr lang="el-GR" sz="2000" dirty="0"/>
              <a:t>και μειωμένη ικανότητα λήψης αποφάσεων </a:t>
            </a:r>
            <a:r>
              <a:rPr lang="el-GR" sz="2000" dirty="0" smtClean="0"/>
              <a:t>απαιτεί </a:t>
            </a:r>
            <a:r>
              <a:rPr lang="el-GR" sz="2000" dirty="0"/>
              <a:t>συνεχή υποστήριξη με τεχνητά μέσα </a:t>
            </a:r>
            <a:r>
              <a:rPr lang="el-GR" sz="2000" dirty="0" smtClean="0"/>
              <a:t>επειδή ο επιθυμητός στόχος </a:t>
            </a:r>
            <a:r>
              <a:rPr lang="el-GR" sz="2000" dirty="0"/>
              <a:t>είναι να κρατιέται ο ασθενής </a:t>
            </a:r>
            <a:r>
              <a:rPr lang="el-GR" sz="2000" dirty="0" smtClean="0"/>
              <a:t>ζωντανός</a:t>
            </a:r>
          </a:p>
          <a:p>
            <a:endParaRPr lang="el-GR" sz="2000" dirty="0" smtClean="0"/>
          </a:p>
          <a:p>
            <a:r>
              <a:rPr lang="el-GR" sz="2000" dirty="0" smtClean="0"/>
              <a:t>Ο ιατρός θεωρεί </a:t>
            </a:r>
            <a:r>
              <a:rPr lang="el-GR" sz="2000" dirty="0"/>
              <a:t>όλα αυτά </a:t>
            </a:r>
            <a:r>
              <a:rPr lang="el-GR" sz="2000" dirty="0" smtClean="0"/>
              <a:t>μάταια </a:t>
            </a:r>
            <a:r>
              <a:rPr lang="el-GR" sz="2000" dirty="0"/>
              <a:t>και αναποτελεσματικά, </a:t>
            </a:r>
            <a:r>
              <a:rPr lang="el-GR" sz="2000" dirty="0" smtClean="0"/>
              <a:t>γιατί δεν επιφέρουν ουσιαστική </a:t>
            </a:r>
            <a:r>
              <a:rPr lang="el-GR" sz="2000" dirty="0"/>
              <a:t>ανάρρωση του ασθενούς </a:t>
            </a:r>
            <a:r>
              <a:rPr lang="el-GR" sz="2000" dirty="0" smtClean="0"/>
              <a:t>που είναι ο επιθυμητός στόχος </a:t>
            </a:r>
            <a:r>
              <a:rPr lang="el-GR" sz="2000" dirty="0"/>
              <a:t>για τον </a:t>
            </a:r>
            <a:r>
              <a:rPr lang="el-GR" sz="2000" dirty="0" smtClean="0"/>
              <a:t>ιατρό</a:t>
            </a:r>
          </a:p>
          <a:p>
            <a:endParaRPr lang="el-GR" sz="2000" dirty="0" smtClean="0"/>
          </a:p>
          <a:p>
            <a:pPr marL="0" indent="0">
              <a:buNone/>
            </a:pPr>
            <a:endParaRPr lang="el-GR"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18466120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74133" y="1447800"/>
            <a:ext cx="8458200" cy="4876800"/>
          </a:xfrm>
        </p:spPr>
        <p:txBody>
          <a:bodyPr/>
          <a:lstStyle/>
          <a:p>
            <a:r>
              <a:rPr lang="el-GR" sz="2400" b="1" dirty="0" smtClean="0"/>
              <a:t>Κλινική ηθική</a:t>
            </a:r>
            <a:r>
              <a:rPr lang="el-GR" sz="2400" dirty="0" smtClean="0"/>
              <a:t>: αφορά </a:t>
            </a:r>
            <a:r>
              <a:rPr lang="el-GR" sz="2400" dirty="0"/>
              <a:t>την αναγνώριση, ανάλυση και η επίλυση των ηθικών προβλημάτων που προκύπτουν από την φροντίδα των </a:t>
            </a:r>
            <a:r>
              <a:rPr lang="el-GR" sz="2400" dirty="0" smtClean="0"/>
              <a:t>ασθενών</a:t>
            </a:r>
          </a:p>
          <a:p>
            <a:endParaRPr lang="el-GR" sz="2400" dirty="0" smtClean="0"/>
          </a:p>
          <a:p>
            <a:r>
              <a:rPr lang="el-GR" sz="2400" dirty="0" smtClean="0"/>
              <a:t>4 ηθικές </a:t>
            </a:r>
            <a:r>
              <a:rPr lang="el-GR" sz="2400" dirty="0"/>
              <a:t>αρχές </a:t>
            </a:r>
            <a:r>
              <a:rPr lang="el-GR" sz="2400" dirty="0" smtClean="0"/>
              <a:t>πρέπει να λαμβάνονται υπ’ όψιν στην ιατρική </a:t>
            </a:r>
            <a:r>
              <a:rPr lang="el-GR" sz="2400" dirty="0"/>
              <a:t>περίθαλψη των </a:t>
            </a:r>
            <a:r>
              <a:rPr lang="el-GR" sz="2400" dirty="0" smtClean="0"/>
              <a:t>ηλικιωμένων: </a:t>
            </a:r>
            <a:r>
              <a:rPr lang="en-US" sz="2400" dirty="0" smtClean="0"/>
              <a:t>	</a:t>
            </a:r>
            <a:endParaRPr lang="el-GR" sz="2400" dirty="0" smtClean="0"/>
          </a:p>
          <a:p>
            <a:pPr marL="914400" lvl="2" indent="0">
              <a:buNone/>
            </a:pPr>
            <a:r>
              <a:rPr lang="en-US" sz="1600" dirty="0" smtClean="0"/>
              <a:t>- </a:t>
            </a:r>
            <a:r>
              <a:rPr lang="el-GR" sz="1600" dirty="0" smtClean="0"/>
              <a:t> </a:t>
            </a:r>
            <a:r>
              <a:rPr lang="el-GR" sz="2400" dirty="0" smtClean="0"/>
              <a:t>Ευεργεσία</a:t>
            </a:r>
            <a:endParaRPr lang="en-US" sz="2400" dirty="0" smtClean="0"/>
          </a:p>
          <a:p>
            <a:pPr marL="0" indent="0">
              <a:buNone/>
            </a:pPr>
            <a:r>
              <a:rPr lang="en-US" sz="2400" dirty="0" smtClean="0"/>
              <a:t>	- </a:t>
            </a:r>
            <a:r>
              <a:rPr lang="el-GR" sz="2400" dirty="0" smtClean="0"/>
              <a:t>Μη-Κακοποίηση</a:t>
            </a:r>
            <a:endParaRPr lang="en-US" sz="2400" dirty="0"/>
          </a:p>
          <a:p>
            <a:pPr marL="0" indent="0">
              <a:buNone/>
            </a:pPr>
            <a:r>
              <a:rPr lang="en-US" sz="2400" dirty="0"/>
              <a:t>	</a:t>
            </a:r>
            <a:r>
              <a:rPr lang="en-US" sz="2400" dirty="0" smtClean="0"/>
              <a:t>- </a:t>
            </a:r>
            <a:r>
              <a:rPr lang="el-GR" sz="2400" dirty="0" smtClean="0"/>
              <a:t>Αυτονομία</a:t>
            </a:r>
            <a:endParaRPr lang="en-US" sz="2400" dirty="0" smtClean="0"/>
          </a:p>
          <a:p>
            <a:pPr marL="0" indent="0">
              <a:buNone/>
            </a:pPr>
            <a:r>
              <a:rPr lang="en-US" sz="2400" dirty="0"/>
              <a:t>	</a:t>
            </a:r>
            <a:r>
              <a:rPr lang="en-US" sz="2400" dirty="0" smtClean="0"/>
              <a:t>- </a:t>
            </a:r>
            <a:r>
              <a:rPr lang="el-GR" sz="2400" dirty="0" smtClean="0"/>
              <a:t>Δικαιοσύνη </a:t>
            </a:r>
            <a:endParaRPr lang="el-GR" sz="24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Αρχές ηθικής</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5231086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299029"/>
            <a:ext cx="3886200" cy="4876800"/>
          </a:xfrm>
        </p:spPr>
        <p:txBody>
          <a:bodyPr/>
          <a:lstStyle/>
          <a:p>
            <a:r>
              <a:rPr lang="el-GR" sz="2000" dirty="0"/>
              <a:t>Η </a:t>
            </a:r>
            <a:r>
              <a:rPr lang="en-US" sz="2000" dirty="0" smtClean="0"/>
              <a:t>‘</a:t>
            </a:r>
            <a:r>
              <a:rPr lang="el-GR" sz="2000" b="1" dirty="0" smtClean="0"/>
              <a:t>ιατρική ματαιότητα</a:t>
            </a:r>
            <a:r>
              <a:rPr lang="el-GR" sz="2000" dirty="0" smtClean="0"/>
              <a:t>’ (</a:t>
            </a:r>
            <a:r>
              <a:rPr lang="en-US" sz="2000" dirty="0" smtClean="0"/>
              <a:t>medical futility) </a:t>
            </a:r>
            <a:r>
              <a:rPr lang="el-GR" sz="2000" dirty="0" smtClean="0"/>
              <a:t>είναι </a:t>
            </a:r>
            <a:r>
              <a:rPr lang="el-GR" sz="2000" dirty="0"/>
              <a:t>δύσκολο να </a:t>
            </a:r>
            <a:r>
              <a:rPr lang="el-GR" sz="2000" dirty="0" smtClean="0"/>
              <a:t>ορισθεί  </a:t>
            </a:r>
            <a:endParaRPr lang="en-US" sz="2000" dirty="0" smtClean="0"/>
          </a:p>
          <a:p>
            <a:endParaRPr lang="el-GR" sz="2000" b="1" i="1" dirty="0" smtClean="0"/>
          </a:p>
          <a:p>
            <a:r>
              <a:rPr lang="el-GR" sz="2000" b="1" i="1" dirty="0" smtClean="0"/>
              <a:t>Παράδειγμα</a:t>
            </a:r>
            <a:r>
              <a:rPr lang="el-GR" sz="2000" b="1" dirty="0" smtClean="0"/>
              <a:t>:</a:t>
            </a:r>
            <a:r>
              <a:rPr lang="en-US" sz="2000" b="1" dirty="0" smtClean="0"/>
              <a:t> </a:t>
            </a:r>
            <a:r>
              <a:rPr lang="el-GR" sz="2000" dirty="0" smtClean="0"/>
              <a:t>Άνδρας</a:t>
            </a:r>
            <a:r>
              <a:rPr lang="el-GR" sz="2000" b="1" dirty="0" smtClean="0"/>
              <a:t> </a:t>
            </a:r>
            <a:r>
              <a:rPr lang="el-GR" sz="2000" dirty="0" smtClean="0"/>
              <a:t>86 </a:t>
            </a:r>
            <a:r>
              <a:rPr lang="el-GR" sz="2000" dirty="0"/>
              <a:t>ετών </a:t>
            </a:r>
            <a:r>
              <a:rPr lang="el-GR" sz="2000" dirty="0" smtClean="0"/>
              <a:t>εξαρτημένος </a:t>
            </a:r>
            <a:r>
              <a:rPr lang="el-GR" sz="2000" dirty="0"/>
              <a:t>από μηχανική υποστήριξη για </a:t>
            </a:r>
            <a:r>
              <a:rPr lang="el-GR" sz="2000" dirty="0" smtClean="0"/>
              <a:t>&gt; 1 έτος – προτάθηκε διακοπή επειδή </a:t>
            </a:r>
            <a:r>
              <a:rPr lang="el-GR" sz="2000" dirty="0"/>
              <a:t>οι </a:t>
            </a:r>
            <a:r>
              <a:rPr lang="el-GR" sz="2000" dirty="0" smtClean="0"/>
              <a:t>ιατροί δεν μπορούσαν </a:t>
            </a:r>
            <a:r>
              <a:rPr lang="el-GR" sz="2000" dirty="0"/>
              <a:t>να επαναφέρουν το επίπεδο </a:t>
            </a:r>
            <a:r>
              <a:rPr lang="el-GR" sz="2000" dirty="0" smtClean="0"/>
              <a:t>συνείδησής του - η οικογένειά ισχυριζόταν </a:t>
            </a:r>
            <a:r>
              <a:rPr lang="el-GR" sz="2000" dirty="0"/>
              <a:t>ότι η </a:t>
            </a:r>
            <a:r>
              <a:rPr lang="el-GR" sz="2000" dirty="0" smtClean="0"/>
              <a:t>διατήρησή του σε </a:t>
            </a:r>
            <a:r>
              <a:rPr lang="el-GR" sz="2000" dirty="0"/>
              <a:t>μια τέτοια κατάσταση θα </a:t>
            </a:r>
            <a:r>
              <a:rPr lang="el-GR" sz="2000" dirty="0" smtClean="0"/>
              <a:t>του έδινε </a:t>
            </a:r>
            <a:r>
              <a:rPr lang="el-GR" sz="2000" dirty="0"/>
              <a:t>ένα τέλος με </a:t>
            </a:r>
            <a:r>
              <a:rPr lang="el-GR" sz="2000" dirty="0" smtClean="0"/>
              <a:t>αξία</a:t>
            </a:r>
          </a:p>
          <a:p>
            <a:endParaRPr lang="el-GR" sz="2000" dirty="0" smtClean="0"/>
          </a:p>
          <a:p>
            <a:pPr marL="0" indent="0">
              <a:buNone/>
            </a:pPr>
            <a:r>
              <a:rPr lang="el-GR" sz="2000" dirty="0" smtClean="0"/>
              <a:t>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026" name="Picture 2" descr="Image result for mechanical venti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57400"/>
            <a:ext cx="445168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9156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291771"/>
            <a:ext cx="8458200" cy="4876800"/>
          </a:xfrm>
        </p:spPr>
        <p:txBody>
          <a:bodyPr/>
          <a:lstStyle/>
          <a:p>
            <a:r>
              <a:rPr lang="el-GR" sz="2000" dirty="0"/>
              <a:t>Το νοσοκομείο επιδίωξε κηδεμονία, το δικαστήριο όμως την απέρριψε </a:t>
            </a:r>
            <a:r>
              <a:rPr lang="el-GR" sz="2000" dirty="0" smtClean="0"/>
              <a:t>επιβεβαιώνοντας το </a:t>
            </a:r>
            <a:r>
              <a:rPr lang="el-GR" sz="2000" dirty="0"/>
              <a:t>δικαίωμα της οικογένειας να </a:t>
            </a:r>
            <a:r>
              <a:rPr lang="el-GR" sz="2000" dirty="0" smtClean="0"/>
              <a:t>παίρνει </a:t>
            </a:r>
            <a:r>
              <a:rPr lang="el-GR" sz="2000" dirty="0"/>
              <a:t>αποφάσεις </a:t>
            </a:r>
            <a:r>
              <a:rPr lang="el-GR" sz="2000" dirty="0" smtClean="0"/>
              <a:t>όταν </a:t>
            </a:r>
            <a:r>
              <a:rPr lang="el-GR" sz="2000" dirty="0"/>
              <a:t>δεν μπορεί ο ασθενής και εφόσον </a:t>
            </a:r>
            <a:r>
              <a:rPr lang="el-GR" sz="2000" dirty="0" smtClean="0"/>
              <a:t>είναι σύμφωνες </a:t>
            </a:r>
            <a:r>
              <a:rPr lang="el-GR" sz="2000" dirty="0"/>
              <a:t>με τις επιθυμίες </a:t>
            </a:r>
            <a:r>
              <a:rPr lang="el-GR" sz="2000" dirty="0" smtClean="0"/>
              <a:t>του   </a:t>
            </a:r>
            <a:endParaRPr lang="el-GR" sz="2000" dirty="0"/>
          </a:p>
          <a:p>
            <a:endParaRPr lang="el-GR" sz="2000" dirty="0" smtClean="0"/>
          </a:p>
          <a:p>
            <a:r>
              <a:rPr lang="el-GR" sz="2000" dirty="0" smtClean="0"/>
              <a:t>Οι </a:t>
            </a:r>
            <a:r>
              <a:rPr lang="el-GR" sz="2000" dirty="0"/>
              <a:t>ιατροί </a:t>
            </a:r>
            <a:r>
              <a:rPr lang="el-GR" sz="2000" dirty="0" smtClean="0"/>
              <a:t>πρέπει </a:t>
            </a:r>
            <a:r>
              <a:rPr lang="el-GR" sz="2000" dirty="0"/>
              <a:t>να </a:t>
            </a:r>
            <a:r>
              <a:rPr lang="el-GR" sz="2000" dirty="0" smtClean="0"/>
              <a:t>διακρίνουν </a:t>
            </a:r>
            <a:r>
              <a:rPr lang="el-GR" sz="2000" dirty="0"/>
              <a:t>τις αξίες και τους στόχους που έχει η έννοια της φροντίδας υγείας για τους </a:t>
            </a:r>
            <a:r>
              <a:rPr lang="el-GR" sz="2000" dirty="0" smtClean="0"/>
              <a:t>ασθενείς</a:t>
            </a:r>
          </a:p>
          <a:p>
            <a:endParaRPr lang="el-GR" sz="2000" dirty="0" smtClean="0"/>
          </a:p>
          <a:p>
            <a:r>
              <a:rPr lang="el-GR" sz="2000" dirty="0" smtClean="0"/>
              <a:t>Αν </a:t>
            </a:r>
            <a:r>
              <a:rPr lang="el-GR" sz="2000" dirty="0"/>
              <a:t>ο ασθενής παραμένει σταθερός στην άποψη του και η </a:t>
            </a:r>
            <a:r>
              <a:rPr lang="el-GR" sz="2000" dirty="0" smtClean="0"/>
              <a:t>παρέμβαση </a:t>
            </a:r>
            <a:r>
              <a:rPr lang="el-GR" sz="2000" dirty="0"/>
              <a:t>στηρίζει τις επιθυμίες του, τότε πρέπει να γίνεται </a:t>
            </a:r>
            <a:r>
              <a:rPr lang="el-GR" sz="2000" dirty="0" smtClean="0"/>
              <a:t>αποδεκτή</a:t>
            </a:r>
          </a:p>
          <a:p>
            <a:endParaRPr lang="el-GR" sz="2000" dirty="0" smtClean="0"/>
          </a:p>
          <a:p>
            <a:r>
              <a:rPr lang="el-GR" sz="2000" dirty="0" smtClean="0"/>
              <a:t>Αν η </a:t>
            </a:r>
            <a:r>
              <a:rPr lang="el-GR" sz="2000" dirty="0"/>
              <a:t>υλοποίησή της έρχεται σε αντίθεση με την συνείδηση και τις αρχές του </a:t>
            </a:r>
            <a:r>
              <a:rPr lang="el-GR" sz="2000" dirty="0" smtClean="0"/>
              <a:t>ιατρού, </a:t>
            </a:r>
            <a:r>
              <a:rPr lang="el-GR" sz="2000" dirty="0"/>
              <a:t>τότε αυτός μπορεί να </a:t>
            </a:r>
            <a:r>
              <a:rPr lang="el-GR" sz="2000" dirty="0" smtClean="0"/>
              <a:t>συστήσει άλλον </a:t>
            </a:r>
            <a:r>
              <a:rPr lang="el-GR" sz="2000" dirty="0"/>
              <a:t>ιατρό ή </a:t>
            </a:r>
            <a:r>
              <a:rPr lang="el-GR" sz="2000" dirty="0" smtClean="0"/>
              <a:t>νοσοκομείο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62922477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93486" y="1676400"/>
            <a:ext cx="8458200" cy="4876800"/>
          </a:xfrm>
        </p:spPr>
        <p:txBody>
          <a:bodyPr/>
          <a:lstStyle/>
          <a:p>
            <a:pPr marL="0" indent="0">
              <a:buNone/>
            </a:pPr>
            <a:r>
              <a:rPr lang="el-GR" b="1" u="sng" dirty="0"/>
              <a:t>9. Κατανομή πόρων υγείας</a:t>
            </a:r>
            <a:endParaRPr lang="el-GR" dirty="0"/>
          </a:p>
          <a:p>
            <a:pPr marL="0" indent="0">
              <a:buNone/>
            </a:pPr>
            <a:endParaRPr lang="en-US" i="1" dirty="0" smtClean="0"/>
          </a:p>
          <a:p>
            <a:pPr marL="0" indent="0">
              <a:buNone/>
            </a:pPr>
            <a:r>
              <a:rPr lang="el-GR" i="1" dirty="0" smtClean="0"/>
              <a:t>Γυναίκα </a:t>
            </a:r>
            <a:r>
              <a:rPr lang="el-GR" i="1" dirty="0"/>
              <a:t>80 ετών παρουσιάζεται με πόνο προσπαθείας στο στήθος. Η στεφανιογραφία αναδεικνύει </a:t>
            </a:r>
            <a:r>
              <a:rPr lang="el-GR" i="1" dirty="0" smtClean="0"/>
              <a:t>νόσο </a:t>
            </a:r>
            <a:r>
              <a:rPr lang="el-GR" i="1" dirty="0"/>
              <a:t>3 αγγείων και 90% στένωση της </a:t>
            </a:r>
            <a:r>
              <a:rPr lang="el-GR" i="1" dirty="0" smtClean="0"/>
              <a:t>αρ</a:t>
            </a:r>
            <a:r>
              <a:rPr lang="en-US" i="1" dirty="0" smtClean="0"/>
              <a:t>.</a:t>
            </a:r>
            <a:r>
              <a:rPr lang="el-GR" i="1" dirty="0" smtClean="0"/>
              <a:t> </a:t>
            </a:r>
            <a:r>
              <a:rPr lang="el-GR" i="1" dirty="0"/>
              <a:t>κύριας στεφανιαίας αρτηρίας. Ο καρδιολόγος της συνιστά συντηρητική αγωγή παρά χειρουργείο.</a:t>
            </a:r>
            <a:r>
              <a:rPr lang="el-GR" dirty="0"/>
              <a:t> </a:t>
            </a:r>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343513712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8458200" cy="4876800"/>
          </a:xfrm>
        </p:spPr>
        <p:txBody>
          <a:bodyPr/>
          <a:lstStyle/>
          <a:p>
            <a:r>
              <a:rPr lang="el-GR" sz="2000" dirty="0" smtClean="0"/>
              <a:t>Ο ηλικιωμένος </a:t>
            </a:r>
            <a:r>
              <a:rPr lang="el-GR" sz="2000" dirty="0"/>
              <a:t>πληθυσμός δημιουργεί </a:t>
            </a:r>
            <a:r>
              <a:rPr lang="el-GR" sz="2000" dirty="0" smtClean="0">
                <a:latin typeface="Arial" panose="020B0604020202020204" pitchFamily="34" charset="0"/>
                <a:cs typeface="Arial" panose="020B0604020202020204" pitchFamily="34" charset="0"/>
              </a:rPr>
              <a:t>↑ έ</a:t>
            </a:r>
            <a:r>
              <a:rPr lang="el-GR" sz="2000" dirty="0" smtClean="0"/>
              <a:t>ξοδα φροντίδας υγείας</a:t>
            </a:r>
          </a:p>
          <a:p>
            <a:endParaRPr lang="el-GR" sz="2000" dirty="0" smtClean="0"/>
          </a:p>
          <a:p>
            <a:r>
              <a:rPr lang="el-GR" sz="2000" dirty="0" smtClean="0"/>
              <a:t>Εξορθολογισμός εξόδων </a:t>
            </a:r>
            <a:r>
              <a:rPr lang="el-GR" sz="2000" dirty="0"/>
              <a:t>με βάση την </a:t>
            </a:r>
            <a:r>
              <a:rPr lang="el-GR" sz="2000" dirty="0" smtClean="0"/>
              <a:t>ηλικία ? Οι </a:t>
            </a:r>
            <a:r>
              <a:rPr lang="el-GR" sz="2000" dirty="0"/>
              <a:t>ιατροί </a:t>
            </a:r>
            <a:r>
              <a:rPr lang="el-GR" sz="2000" dirty="0" smtClean="0"/>
              <a:t>σε </a:t>
            </a:r>
            <a:r>
              <a:rPr lang="el-GR" sz="2000" dirty="0"/>
              <a:t>διαρκή πίεση </a:t>
            </a:r>
            <a:r>
              <a:rPr lang="el-GR" sz="2000" dirty="0" smtClean="0"/>
              <a:t>ώστε </a:t>
            </a:r>
            <a:r>
              <a:rPr lang="el-GR" sz="2000" dirty="0"/>
              <a:t>να </a:t>
            </a:r>
            <a:r>
              <a:rPr lang="el-GR" sz="2000" dirty="0" smtClean="0"/>
              <a:t>↓ τα εξόδα </a:t>
            </a:r>
            <a:r>
              <a:rPr lang="el-GR" sz="2000" dirty="0"/>
              <a:t>φροντίδας </a:t>
            </a:r>
            <a:r>
              <a:rPr lang="el-GR" sz="2000" dirty="0" smtClean="0"/>
              <a:t>υγείας </a:t>
            </a:r>
          </a:p>
          <a:p>
            <a:endParaRPr lang="el-GR" sz="2000" dirty="0" smtClean="0"/>
          </a:p>
          <a:p>
            <a:r>
              <a:rPr lang="el-GR" sz="2000" dirty="0" smtClean="0"/>
              <a:t>‘Οι </a:t>
            </a:r>
            <a:r>
              <a:rPr lang="el-GR" sz="2000" dirty="0"/>
              <a:t>ηλικιωμένοι </a:t>
            </a:r>
            <a:r>
              <a:rPr lang="el-GR" sz="2000" dirty="0" smtClean="0"/>
              <a:t>ωφελούνται </a:t>
            </a:r>
            <a:r>
              <a:rPr lang="el-GR" sz="2000" dirty="0"/>
              <a:t>λιγότερο από κάποια </a:t>
            </a:r>
            <a:r>
              <a:rPr lang="el-GR" sz="2000" dirty="0" smtClean="0"/>
              <a:t>παρέμβαση </a:t>
            </a:r>
            <a:r>
              <a:rPr lang="el-GR" sz="2000" dirty="0"/>
              <a:t>σε σχέση με νεότερους </a:t>
            </a:r>
            <a:r>
              <a:rPr lang="el-GR" sz="2000" dirty="0" smtClean="0"/>
              <a:t>ασθενείς’</a:t>
            </a:r>
          </a:p>
          <a:p>
            <a:endParaRPr lang="el-GR" sz="2000" dirty="0" smtClean="0"/>
          </a:p>
          <a:p>
            <a:r>
              <a:rPr lang="el-GR" sz="2000" dirty="0" smtClean="0"/>
              <a:t>Η </a:t>
            </a:r>
            <a:r>
              <a:rPr lang="el-GR" sz="2000" dirty="0"/>
              <a:t>χρονολογική ηλικία </a:t>
            </a:r>
            <a:r>
              <a:rPr lang="el-GR" sz="2000" dirty="0" smtClean="0"/>
              <a:t>όχι τόσο σημαντική στον προσδιορισμό της έκβασης ιατρικών πράξεων (π.χ. </a:t>
            </a:r>
            <a:r>
              <a:rPr lang="el-GR" sz="2000" dirty="0"/>
              <a:t>χειρουργείο, </a:t>
            </a:r>
            <a:r>
              <a:rPr lang="el-GR" sz="2000" dirty="0" smtClean="0"/>
              <a:t>ΧΜΘ κλπ) - Η φυσική </a:t>
            </a:r>
            <a:r>
              <a:rPr lang="el-GR" sz="2000" dirty="0"/>
              <a:t>κατάσταση, </a:t>
            </a:r>
            <a:r>
              <a:rPr lang="el-GR" sz="2000" dirty="0" smtClean="0"/>
              <a:t>συνοδές παθήσεις, κλπ, σημαντικότερα </a:t>
            </a:r>
            <a:r>
              <a:rPr lang="el-GR" sz="2000" dirty="0"/>
              <a:t>στην </a:t>
            </a:r>
            <a:r>
              <a:rPr lang="el-GR" sz="2000" dirty="0" smtClean="0"/>
              <a:t>πρόγνωση</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159822938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240972"/>
            <a:ext cx="4072164" cy="4876800"/>
          </a:xfrm>
        </p:spPr>
        <p:txBody>
          <a:bodyPr/>
          <a:lstStyle/>
          <a:p>
            <a:r>
              <a:rPr lang="el-GR" sz="2200" dirty="0" smtClean="0"/>
              <a:t>‘Η κοινωνία </a:t>
            </a:r>
            <a:r>
              <a:rPr lang="el-GR" sz="2200" dirty="0"/>
              <a:t>κερδίζει λίγα από την θεραπεία του μη-εργαζόμενου </a:t>
            </a:r>
            <a:r>
              <a:rPr lang="el-GR" sz="2200" dirty="0" smtClean="0"/>
              <a:t>ηλικιωμένου’ (αλλά και πολλά </a:t>
            </a:r>
            <a:r>
              <a:rPr lang="el-GR" sz="2200" dirty="0"/>
              <a:t>νέα άτομα δεν </a:t>
            </a:r>
            <a:r>
              <a:rPr lang="el-GR" sz="2200" dirty="0" smtClean="0"/>
              <a:t>εργάζονται, π.χ</a:t>
            </a:r>
            <a:r>
              <a:rPr lang="el-GR" sz="2200" dirty="0"/>
              <a:t>. </a:t>
            </a:r>
            <a:r>
              <a:rPr lang="el-GR" sz="2200" dirty="0" smtClean="0"/>
              <a:t>με </a:t>
            </a:r>
            <a:r>
              <a:rPr lang="el-GR" sz="2200" dirty="0"/>
              <a:t>αναπηρίες</a:t>
            </a:r>
            <a:r>
              <a:rPr lang="el-GR" sz="2200" dirty="0" smtClean="0"/>
              <a:t>)</a:t>
            </a:r>
          </a:p>
          <a:p>
            <a:endParaRPr lang="el-GR" sz="2200" dirty="0" smtClean="0"/>
          </a:p>
          <a:p>
            <a:r>
              <a:rPr lang="el-GR" sz="2200" dirty="0" smtClean="0"/>
              <a:t>Οι </a:t>
            </a:r>
            <a:r>
              <a:rPr lang="el-GR" sz="2200" dirty="0"/>
              <a:t>ηλικωμένοι συνεισφέρουν στην κοινωνία με τρόπους που δεν </a:t>
            </a:r>
            <a:r>
              <a:rPr lang="el-GR" sz="2200" dirty="0" smtClean="0"/>
              <a:t>είναι πάντα </a:t>
            </a:r>
            <a:r>
              <a:rPr lang="el-GR" sz="2200" dirty="0"/>
              <a:t>εύκολο να μετρηθούν (π.χ. </a:t>
            </a:r>
            <a:r>
              <a:rPr lang="el-GR" sz="2200" dirty="0" smtClean="0"/>
              <a:t>οικογενειακές </a:t>
            </a:r>
            <a:r>
              <a:rPr lang="el-GR" sz="2200" dirty="0"/>
              <a:t>σχέσεις</a:t>
            </a:r>
            <a:r>
              <a:rPr lang="el-GR" sz="2200" dirty="0" smtClean="0"/>
              <a:t>)</a:t>
            </a:r>
          </a:p>
          <a:p>
            <a:endParaRPr lang="el-GR" sz="2000" dirty="0" smtClean="0"/>
          </a:p>
          <a:p>
            <a:pPr marL="0" indent="0">
              <a:buNone/>
            </a:pPr>
            <a:r>
              <a:rPr lang="el-GR" dirty="0" smtClean="0"/>
              <a:t> </a:t>
            </a:r>
            <a:endParaRPr lang="el-GR" dirty="0"/>
          </a:p>
        </p:txBody>
      </p:sp>
      <p:sp>
        <p:nvSpPr>
          <p:cNvPr id="3" name="Rectangle 2"/>
          <p:cNvSpPr>
            <a:spLocks noGrp="1"/>
          </p:cNvSpPr>
          <p:nvPr>
            <p:ph type="title"/>
          </p:nvPr>
        </p:nvSpPr>
        <p:spPr>
          <a:xfrm>
            <a:off x="533400" y="36286"/>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2050" name="Picture 2" descr="Image result for elderly people take care k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606867"/>
            <a:ext cx="4057650" cy="358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7631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81000" y="1447800"/>
            <a:ext cx="3581400" cy="4876800"/>
          </a:xfrm>
        </p:spPr>
        <p:txBody>
          <a:bodyPr/>
          <a:lstStyle/>
          <a:p>
            <a:r>
              <a:rPr lang="el-GR" sz="2000" dirty="0" smtClean="0"/>
              <a:t>‘Οι </a:t>
            </a:r>
            <a:r>
              <a:rPr lang="el-GR" sz="2000" dirty="0"/>
              <a:t>ηλικωμένοι έχουν </a:t>
            </a:r>
            <a:r>
              <a:rPr lang="el-GR" sz="2000" dirty="0" smtClean="0"/>
              <a:t>ζήσει </a:t>
            </a:r>
            <a:r>
              <a:rPr lang="el-GR" sz="2000" dirty="0"/>
              <a:t>το μεγαλύτερο μέρος της ζωής </a:t>
            </a:r>
            <a:r>
              <a:rPr lang="el-GR" sz="2000" dirty="0" smtClean="0"/>
              <a:t>τους – οι </a:t>
            </a:r>
            <a:r>
              <a:rPr lang="el-GR" sz="2000" dirty="0"/>
              <a:t>δαπάνες </a:t>
            </a:r>
            <a:r>
              <a:rPr lang="el-GR" sz="2000" dirty="0" smtClean="0"/>
              <a:t>υγείας να </a:t>
            </a:r>
            <a:r>
              <a:rPr lang="el-GR" sz="2000" dirty="0"/>
              <a:t>στρέφονται </a:t>
            </a:r>
            <a:r>
              <a:rPr lang="el-GR" sz="2000" dirty="0" smtClean="0"/>
              <a:t>στους νέους’</a:t>
            </a:r>
          </a:p>
          <a:p>
            <a:endParaRPr lang="el-GR" sz="2000" dirty="0" smtClean="0"/>
          </a:p>
          <a:p>
            <a:r>
              <a:rPr lang="el-GR" sz="2000" dirty="0" smtClean="0"/>
              <a:t>Αυτό δεν </a:t>
            </a:r>
            <a:r>
              <a:rPr lang="el-GR" sz="2000" dirty="0"/>
              <a:t>προδικάζει </a:t>
            </a:r>
            <a:r>
              <a:rPr lang="el-GR" sz="2000" dirty="0" smtClean="0"/>
              <a:t>ότι οι δαπάνες </a:t>
            </a:r>
            <a:r>
              <a:rPr lang="el-GR" sz="2000" dirty="0"/>
              <a:t>θα χρησιμοποιηθούν </a:t>
            </a:r>
            <a:r>
              <a:rPr lang="el-GR" sz="2000" dirty="0" smtClean="0"/>
              <a:t>σωστά, π.χ. νέοι με ασθένειες όπου η θεραπεία </a:t>
            </a:r>
            <a:r>
              <a:rPr lang="el-GR" sz="2000" dirty="0"/>
              <a:t>είναι οριακά </a:t>
            </a:r>
            <a:r>
              <a:rPr lang="el-GR" sz="2000" dirty="0" smtClean="0"/>
              <a:t>ωφέλιμη (αλλά χρησιμότερη για κάποιους ηλικωμένους) </a:t>
            </a:r>
            <a:endParaRPr lang="el-GR" sz="2000" dirty="0"/>
          </a:p>
          <a:p>
            <a:pPr marL="0" indent="0">
              <a:buNone/>
            </a:pPr>
            <a:r>
              <a:rPr lang="el-GR" dirty="0" smtClean="0"/>
              <a:t> </a:t>
            </a:r>
            <a:endParaRPr lang="el-GR" dirty="0"/>
          </a:p>
        </p:txBody>
      </p:sp>
      <p:sp>
        <p:nvSpPr>
          <p:cNvPr id="3" name="Rectangle 2"/>
          <p:cNvSpPr>
            <a:spLocks noGrp="1"/>
          </p:cNvSpPr>
          <p:nvPr>
            <p:ph type="title"/>
          </p:nvPr>
        </p:nvSpPr>
        <p:spPr>
          <a:xfrm>
            <a:off x="533400" y="36286"/>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828800"/>
            <a:ext cx="4572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332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152400" y="1295400"/>
            <a:ext cx="4800600" cy="4876800"/>
          </a:xfrm>
        </p:spPr>
        <p:txBody>
          <a:bodyPr/>
          <a:lstStyle/>
          <a:p>
            <a:r>
              <a:rPr lang="el-GR" sz="2000" dirty="0"/>
              <a:t>Η ηθική αρχή της </a:t>
            </a:r>
            <a:r>
              <a:rPr lang="el-GR" sz="2000" dirty="0" smtClean="0"/>
              <a:t>Δικαιοσύνης συνίσταται στο να θεραπεύονται όλοι </a:t>
            </a:r>
            <a:r>
              <a:rPr lang="el-GR" sz="2000" dirty="0"/>
              <a:t>δίκαια </a:t>
            </a:r>
            <a:r>
              <a:rPr lang="el-GR" sz="2000" dirty="0" smtClean="0"/>
              <a:t>και αμερόληπτα με </a:t>
            </a:r>
            <a:r>
              <a:rPr lang="el-GR" sz="2000" dirty="0"/>
              <a:t>βάση τις ιατρικές </a:t>
            </a:r>
            <a:r>
              <a:rPr lang="el-GR" sz="2000" dirty="0" smtClean="0"/>
              <a:t>ανάγκες</a:t>
            </a:r>
          </a:p>
          <a:p>
            <a:endParaRPr lang="el-GR" sz="2000" dirty="0" smtClean="0"/>
          </a:p>
          <a:p>
            <a:r>
              <a:rPr lang="el-GR" sz="2000" dirty="0" smtClean="0"/>
              <a:t>Δεν πρέπει οι </a:t>
            </a:r>
            <a:r>
              <a:rPr lang="el-GR" sz="2000" dirty="0"/>
              <a:t>ιατρικές αποφάσεις </a:t>
            </a:r>
            <a:r>
              <a:rPr lang="el-GR" sz="2000" dirty="0" smtClean="0"/>
              <a:t>να βασίζονται </a:t>
            </a:r>
            <a:r>
              <a:rPr lang="el-GR" sz="2000" dirty="0"/>
              <a:t>σε άσχετους με τον ασθενή παράγοντες (π.χ. ηλικία) παρά στην ιατρική </a:t>
            </a:r>
            <a:r>
              <a:rPr lang="el-GR" sz="2000" dirty="0" smtClean="0"/>
              <a:t>αναγκαιότητα</a:t>
            </a:r>
          </a:p>
          <a:p>
            <a:endParaRPr lang="el-GR" sz="2000" dirty="0" smtClean="0"/>
          </a:p>
          <a:p>
            <a:r>
              <a:rPr lang="el-GR" sz="2000" dirty="0" smtClean="0"/>
              <a:t>Στο παράδειγμά μας, αν </a:t>
            </a:r>
            <a:r>
              <a:rPr lang="el-GR" sz="2000" dirty="0"/>
              <a:t>η </a:t>
            </a:r>
            <a:r>
              <a:rPr lang="el-GR" sz="2000" dirty="0" smtClean="0"/>
              <a:t>σωστή θεραπεία </a:t>
            </a:r>
            <a:r>
              <a:rPr lang="el-GR" sz="2000" dirty="0"/>
              <a:t>για την </a:t>
            </a:r>
            <a:r>
              <a:rPr lang="el-GR" sz="2000" dirty="0" smtClean="0"/>
              <a:t>ασθενή </a:t>
            </a:r>
            <a:r>
              <a:rPr lang="el-GR" sz="2000" dirty="0"/>
              <a:t>είναι η χειρουργική και δεν υπάρχουν </a:t>
            </a:r>
            <a:r>
              <a:rPr lang="el-GR" sz="2000" dirty="0" smtClean="0"/>
              <a:t>αντενδείξεις</a:t>
            </a:r>
            <a:r>
              <a:rPr lang="el-GR" sz="2000" dirty="0"/>
              <a:t>, τότε </a:t>
            </a:r>
            <a:r>
              <a:rPr lang="el-GR" sz="2000" dirty="0" smtClean="0"/>
              <a:t>πρέπει </a:t>
            </a:r>
            <a:r>
              <a:rPr lang="el-GR" sz="2000" dirty="0"/>
              <a:t>να υποβληθεί σε </a:t>
            </a:r>
            <a:r>
              <a:rPr lang="el-GR" sz="2000" dirty="0" smtClean="0"/>
              <a:t>αυτήν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4098" name="Picture 2" descr="Image result for the right treat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7145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63097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8458200" cy="4876800"/>
          </a:xfrm>
        </p:spPr>
        <p:txBody>
          <a:bodyPr/>
          <a:lstStyle/>
          <a:p>
            <a:pPr marL="0" indent="0">
              <a:buNone/>
            </a:pPr>
            <a:r>
              <a:rPr lang="el-GR" b="1" u="sng" dirty="0"/>
              <a:t>10. Σύσταση για φροντίδα σε οίκο ευγηρίας</a:t>
            </a:r>
            <a:endParaRPr lang="el-GR" dirty="0"/>
          </a:p>
          <a:p>
            <a:pPr marL="0" indent="0">
              <a:buNone/>
            </a:pPr>
            <a:endParaRPr lang="el-GR" i="1" dirty="0" smtClean="0"/>
          </a:p>
          <a:p>
            <a:pPr marL="0" indent="0">
              <a:buNone/>
            </a:pPr>
            <a:r>
              <a:rPr lang="el-GR" i="1" dirty="0" smtClean="0"/>
              <a:t>Γυναίκα</a:t>
            </a:r>
            <a:r>
              <a:rPr lang="en-US" i="1" dirty="0" smtClean="0"/>
              <a:t> </a:t>
            </a:r>
            <a:r>
              <a:rPr lang="el-GR" i="1" dirty="0" smtClean="0"/>
              <a:t>79 </a:t>
            </a:r>
            <a:r>
              <a:rPr lang="el-GR" i="1" dirty="0"/>
              <a:t>ετών σε χηρεία, εισάγεται στο νοσοκομείο έπειτα από εγκεφαλικό επεισόδιο. Έχει πλήρη αριστερή ημιπληγία και απαιτεί εξειδικευμένη νοσηλευτική φροντίδα. Ο θεράπων ιατρός </a:t>
            </a:r>
            <a:r>
              <a:rPr lang="el-GR" i="1" dirty="0" smtClean="0"/>
              <a:t>συστήνει </a:t>
            </a:r>
            <a:r>
              <a:rPr lang="el-GR" i="1" dirty="0"/>
              <a:t>μακροχρόνια φροντίδα και παραμονή σε οίκο </a:t>
            </a:r>
            <a:r>
              <a:rPr lang="el-GR" i="1" dirty="0" smtClean="0"/>
              <a:t>ευγηρίας, </a:t>
            </a:r>
            <a:r>
              <a:rPr lang="el-GR" i="1" dirty="0" smtClean="0"/>
              <a:t>ενώ η </a:t>
            </a:r>
            <a:r>
              <a:rPr lang="el-GR" i="1" dirty="0"/>
              <a:t>ασθενής επιθυμεί να πάει σπίτι </a:t>
            </a:r>
            <a:r>
              <a:rPr lang="el-GR" i="1" dirty="0" smtClean="0"/>
              <a:t>της   </a:t>
            </a:r>
            <a:endParaRPr lang="el-GR"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90719258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313543"/>
            <a:ext cx="3581400" cy="4876800"/>
          </a:xfrm>
        </p:spPr>
        <p:txBody>
          <a:bodyPr/>
          <a:lstStyle/>
          <a:p>
            <a:r>
              <a:rPr lang="el-GR" sz="2000" dirty="0"/>
              <a:t>Οι </a:t>
            </a:r>
            <a:r>
              <a:rPr lang="el-GR" sz="2000" dirty="0" smtClean="0"/>
              <a:t>ηλικιωμένοι στους οίκους ευγηρίας είναι συνήθως πτωχοί</a:t>
            </a:r>
            <a:r>
              <a:rPr lang="el-GR" sz="2000" dirty="0"/>
              <a:t>, με σωματικές αναπηρίες και νοητικά </a:t>
            </a:r>
            <a:r>
              <a:rPr lang="el-GR" sz="2000" dirty="0" smtClean="0"/>
              <a:t>προβλήματα</a:t>
            </a:r>
            <a:r>
              <a:rPr lang="en-US" sz="2000" dirty="0" smtClean="0"/>
              <a:t>, </a:t>
            </a:r>
            <a:r>
              <a:rPr lang="el-GR" sz="2000" dirty="0" smtClean="0"/>
              <a:t>χωρίς κοινωνική  </a:t>
            </a:r>
            <a:r>
              <a:rPr lang="el-GR" sz="2000" dirty="0"/>
              <a:t>στήριξη (π.χ. απώλεια συζύγου</a:t>
            </a:r>
            <a:r>
              <a:rPr lang="el-GR" sz="2000" dirty="0" smtClean="0"/>
              <a:t>)</a:t>
            </a:r>
          </a:p>
          <a:p>
            <a:endParaRPr lang="el-GR" sz="2000" dirty="0" smtClean="0"/>
          </a:p>
          <a:p>
            <a:r>
              <a:rPr lang="el-GR" sz="2000" dirty="0" smtClean="0"/>
              <a:t>Η αυτονομία τους μπορεί </a:t>
            </a:r>
            <a:r>
              <a:rPr lang="el-GR" sz="2000" dirty="0"/>
              <a:t>να </a:t>
            </a:r>
            <a:r>
              <a:rPr lang="el-GR" sz="2000" dirty="0" smtClean="0"/>
              <a:t>επηρεάζεται από περιορισμούς στις δραστηριότητες, την συνάθροιση ή πολιτικές ρυθμίσεις</a:t>
            </a:r>
          </a:p>
          <a:p>
            <a:endParaRPr lang="el-GR" sz="2000" dirty="0" smtClean="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5122" name="Picture 2" descr="Image result for nursing 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981200"/>
            <a:ext cx="4901216" cy="294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8032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2819400" cy="4876800"/>
          </a:xfrm>
        </p:spPr>
        <p:txBody>
          <a:bodyPr/>
          <a:lstStyle/>
          <a:p>
            <a:r>
              <a:rPr lang="el-GR" sz="2000" dirty="0" smtClean="0"/>
              <a:t>Η ποιότητα φροντίδας </a:t>
            </a:r>
            <a:r>
              <a:rPr lang="el-GR" sz="2000" dirty="0"/>
              <a:t>και η επάρκεια του προσωπικού στους οίκους ευγηρίας </a:t>
            </a:r>
            <a:r>
              <a:rPr lang="el-GR" sz="2000" dirty="0" smtClean="0"/>
              <a:t>αποτελούν χρόνια προβλήματα</a:t>
            </a:r>
          </a:p>
          <a:p>
            <a:endParaRPr lang="el-GR" sz="2000" dirty="0" smtClean="0"/>
          </a:p>
          <a:p>
            <a:r>
              <a:rPr lang="el-GR" sz="2000" dirty="0" smtClean="0"/>
              <a:t>Ενίοτε σοβαρά </a:t>
            </a:r>
            <a:r>
              <a:rPr lang="el-GR" sz="2000" dirty="0"/>
              <a:t>πάσχοντες </a:t>
            </a:r>
            <a:r>
              <a:rPr lang="el-GR" sz="2000" dirty="0" smtClean="0"/>
              <a:t>καλύτερα </a:t>
            </a:r>
            <a:r>
              <a:rPr lang="el-GR" sz="2000" dirty="0"/>
              <a:t>να πεθαίνουν παρά να νοσηλεύονται σε οίκους </a:t>
            </a:r>
            <a:r>
              <a:rPr lang="el-GR" sz="2000" dirty="0" smtClean="0"/>
              <a:t>ευγηρίας</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6146" name="Picture 2" descr="Image result for nursing 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8314" y="1981200"/>
            <a:ext cx="4931229"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554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8458200" cy="4876800"/>
          </a:xfrm>
        </p:spPr>
        <p:txBody>
          <a:bodyPr/>
          <a:lstStyle/>
          <a:p>
            <a:r>
              <a:rPr lang="el-GR" sz="2000" b="1" u="sng" dirty="0" smtClean="0"/>
              <a:t>Ευεργεσία</a:t>
            </a:r>
            <a:r>
              <a:rPr lang="el-GR" sz="2000" b="1" dirty="0" smtClean="0"/>
              <a:t> </a:t>
            </a:r>
            <a:r>
              <a:rPr lang="el-GR" sz="2000" b="1" dirty="0"/>
              <a:t>(</a:t>
            </a:r>
            <a:r>
              <a:rPr lang="en-US" sz="2000" b="1" dirty="0"/>
              <a:t>Beneficence</a:t>
            </a:r>
            <a:r>
              <a:rPr lang="el-GR" sz="2000" b="1" dirty="0" smtClean="0"/>
              <a:t>)</a:t>
            </a:r>
            <a:r>
              <a:rPr lang="en-US" sz="2000" b="1" dirty="0" smtClean="0"/>
              <a:t>:</a:t>
            </a:r>
            <a:r>
              <a:rPr lang="en-US" sz="2000" dirty="0" smtClean="0"/>
              <a:t> </a:t>
            </a:r>
            <a:r>
              <a:rPr lang="el-GR" sz="2000" dirty="0" smtClean="0"/>
              <a:t>η </a:t>
            </a:r>
            <a:r>
              <a:rPr lang="el-GR" sz="2000" dirty="0"/>
              <a:t>υποχρέωσή μας να πράττουμε το </a:t>
            </a:r>
            <a:r>
              <a:rPr lang="el-GR" sz="2000" dirty="0" smtClean="0"/>
              <a:t>καλό</a:t>
            </a:r>
          </a:p>
          <a:p>
            <a:endParaRPr lang="el-GR" sz="2000" b="1" dirty="0" smtClean="0"/>
          </a:p>
          <a:p>
            <a:r>
              <a:rPr lang="el-GR" sz="2000" b="1" u="sng" dirty="0" smtClean="0"/>
              <a:t>Μη-Κακοποίηση</a:t>
            </a:r>
            <a:r>
              <a:rPr lang="el-GR" sz="2000" b="1" dirty="0" smtClean="0"/>
              <a:t> </a:t>
            </a:r>
            <a:r>
              <a:rPr lang="el-GR" sz="2000" b="1" dirty="0"/>
              <a:t>(</a:t>
            </a:r>
            <a:r>
              <a:rPr lang="en-US" sz="2000" b="1" dirty="0"/>
              <a:t>Non</a:t>
            </a:r>
            <a:r>
              <a:rPr lang="el-GR" sz="2000" b="1" dirty="0"/>
              <a:t>-</a:t>
            </a:r>
            <a:r>
              <a:rPr lang="en-US" sz="2000" b="1" dirty="0"/>
              <a:t>maleficence</a:t>
            </a:r>
            <a:r>
              <a:rPr lang="el-GR" sz="2000" b="1" dirty="0" smtClean="0"/>
              <a:t>): </a:t>
            </a:r>
            <a:r>
              <a:rPr lang="el-GR" sz="2000" dirty="0" smtClean="0"/>
              <a:t>η υποχρέωσή </a:t>
            </a:r>
            <a:r>
              <a:rPr lang="el-GR" sz="2000" dirty="0"/>
              <a:t>μας να προλαμβάνουμε ή να μην κάνουμε </a:t>
            </a:r>
            <a:r>
              <a:rPr lang="el-GR" sz="2000" dirty="0" smtClean="0"/>
              <a:t>κακό</a:t>
            </a:r>
          </a:p>
          <a:p>
            <a:endParaRPr lang="el-GR" sz="2000" dirty="0" smtClean="0"/>
          </a:p>
          <a:p>
            <a:r>
              <a:rPr lang="el-GR" sz="2000" dirty="0" smtClean="0"/>
              <a:t>Οι </a:t>
            </a:r>
            <a:r>
              <a:rPr lang="el-GR" sz="2000" dirty="0"/>
              <a:t>ιατροί απαιτείται </a:t>
            </a:r>
            <a:r>
              <a:rPr lang="el-GR" sz="2000" dirty="0" smtClean="0"/>
              <a:t>να </a:t>
            </a:r>
            <a:r>
              <a:rPr lang="el-GR" sz="2000" dirty="0"/>
              <a:t>τηρούν </a:t>
            </a:r>
            <a:r>
              <a:rPr lang="el-GR" sz="2000" dirty="0" smtClean="0"/>
              <a:t>και τις 2 αρχές </a:t>
            </a:r>
          </a:p>
          <a:p>
            <a:endParaRPr lang="el-GR" sz="2000" i="1" u="sng" dirty="0" smtClean="0"/>
          </a:p>
          <a:p>
            <a:r>
              <a:rPr lang="el-GR" sz="2000" dirty="0" smtClean="0"/>
              <a:t>Τι </a:t>
            </a:r>
            <a:r>
              <a:rPr lang="el-GR" sz="2000" dirty="0"/>
              <a:t>σημαίνουν </a:t>
            </a:r>
            <a:r>
              <a:rPr lang="el-GR" sz="2000" dirty="0" smtClean="0"/>
              <a:t>στην πράξη?</a:t>
            </a:r>
          </a:p>
          <a:p>
            <a:r>
              <a:rPr lang="el-GR" sz="2000" dirty="0" smtClean="0"/>
              <a:t>Είναι </a:t>
            </a:r>
            <a:r>
              <a:rPr lang="el-GR" sz="2000" dirty="0"/>
              <a:t>διαφορετικές μεταξύ </a:t>
            </a:r>
            <a:r>
              <a:rPr lang="el-GR" sz="2000" dirty="0" smtClean="0"/>
              <a:t>ηλικιωμένων </a:t>
            </a:r>
            <a:r>
              <a:rPr lang="el-GR" sz="2000" dirty="0"/>
              <a:t>και </a:t>
            </a:r>
            <a:r>
              <a:rPr lang="el-GR" sz="2000" dirty="0" smtClean="0"/>
              <a:t>νεότερων ασθενών? </a:t>
            </a:r>
          </a:p>
          <a:p>
            <a:r>
              <a:rPr lang="el-GR" sz="2000" dirty="0" smtClean="0"/>
              <a:t>Ποιός τις χαρακτηρίζει : </a:t>
            </a:r>
            <a:r>
              <a:rPr lang="el-GR" sz="2000" dirty="0"/>
              <a:t>ο </a:t>
            </a:r>
            <a:r>
              <a:rPr lang="el-GR" sz="2000" dirty="0" smtClean="0"/>
              <a:t>γιατρός</a:t>
            </a:r>
            <a:r>
              <a:rPr lang="el-GR" sz="2000" dirty="0"/>
              <a:t>, ο ασθενής, η επιστήμη </a:t>
            </a:r>
            <a:r>
              <a:rPr lang="el-GR" sz="2000" dirty="0" smtClean="0"/>
              <a:t>ή </a:t>
            </a:r>
            <a:r>
              <a:rPr lang="el-GR" sz="2000" dirty="0"/>
              <a:t>η </a:t>
            </a:r>
            <a:r>
              <a:rPr lang="el-GR" sz="2000" dirty="0" smtClean="0"/>
              <a:t>κοινωνία? </a:t>
            </a:r>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Αρχές ηθικής</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53508342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524000"/>
            <a:ext cx="8458200" cy="4876800"/>
          </a:xfrm>
        </p:spPr>
        <p:txBody>
          <a:bodyPr/>
          <a:lstStyle/>
          <a:p>
            <a:r>
              <a:rPr lang="el-GR" sz="2000" dirty="0" smtClean="0"/>
              <a:t>Η ασφάλεια ο κυριότερος λόγος διαμονής σε οίκο ευγηρίας – </a:t>
            </a:r>
          </a:p>
          <a:p>
            <a:pPr>
              <a:buNone/>
            </a:pPr>
            <a:r>
              <a:rPr lang="el-GR" sz="2000" dirty="0" smtClean="0"/>
              <a:t>	Δίλημμα: αυτονομία </a:t>
            </a:r>
            <a:r>
              <a:rPr lang="el-GR" sz="2000" dirty="0"/>
              <a:t>έναντι </a:t>
            </a:r>
            <a:r>
              <a:rPr lang="el-GR" sz="2000" dirty="0" smtClean="0"/>
              <a:t>ασφάλειας </a:t>
            </a:r>
            <a:r>
              <a:rPr lang="el-GR" sz="2000" dirty="0" smtClean="0"/>
              <a:t>?</a:t>
            </a:r>
            <a:endParaRPr lang="el-GR" sz="2000" dirty="0" smtClean="0"/>
          </a:p>
          <a:p>
            <a:endParaRPr lang="el-GR" sz="2000" dirty="0" smtClean="0"/>
          </a:p>
          <a:p>
            <a:r>
              <a:rPr lang="el-GR" sz="2000" dirty="0" smtClean="0"/>
              <a:t>Στο </a:t>
            </a:r>
            <a:r>
              <a:rPr lang="el-GR" sz="2000" dirty="0"/>
              <a:t>παράδειγμά μας, ο ιατρός σταθμίζει τα </a:t>
            </a:r>
            <a:r>
              <a:rPr lang="el-GR" sz="2000" dirty="0" smtClean="0"/>
              <a:t>κέρδη (</a:t>
            </a:r>
            <a:r>
              <a:rPr lang="el-GR" sz="2000" dirty="0"/>
              <a:t>π.χ. ασφάλεια και </a:t>
            </a:r>
            <a:r>
              <a:rPr lang="el-GR" sz="2000" dirty="0" smtClean="0"/>
              <a:t>νοσηλευτική </a:t>
            </a:r>
            <a:r>
              <a:rPr lang="el-GR" sz="2000" dirty="0"/>
              <a:t>φροντίδα) ως μεγαλύτερα από τους κινδύνους </a:t>
            </a:r>
            <a:r>
              <a:rPr lang="el-GR" sz="2000" dirty="0" smtClean="0"/>
              <a:t>μιας έστω και περιορισμένης αυτονομίας</a:t>
            </a:r>
            <a:endParaRPr lang="el-GR" sz="2000" dirty="0" smtClean="0"/>
          </a:p>
          <a:p>
            <a:endParaRPr lang="el-GR" sz="2000" dirty="0" smtClean="0"/>
          </a:p>
          <a:p>
            <a:r>
              <a:rPr lang="el-GR" sz="2000" dirty="0" smtClean="0"/>
              <a:t>Αν </a:t>
            </a:r>
            <a:r>
              <a:rPr lang="el-GR" sz="2000" dirty="0"/>
              <a:t>το εξιτήριο </a:t>
            </a:r>
            <a:r>
              <a:rPr lang="el-GR" sz="2000" dirty="0" smtClean="0"/>
              <a:t>ενέχει κινδύνους, ο </a:t>
            </a:r>
            <a:r>
              <a:rPr lang="el-GR" sz="2000" dirty="0"/>
              <a:t>ιατρός έχει </a:t>
            </a:r>
            <a:r>
              <a:rPr lang="el-GR" sz="2000" dirty="0" smtClean="0"/>
              <a:t>ηθική </a:t>
            </a:r>
            <a:r>
              <a:rPr lang="el-GR" sz="2000" dirty="0"/>
              <a:t>και πιθανώς νομική υποχρέωση </a:t>
            </a:r>
            <a:r>
              <a:rPr lang="el-GR" sz="2000" dirty="0" smtClean="0"/>
              <a:t>να </a:t>
            </a:r>
            <a:r>
              <a:rPr lang="el-GR" sz="2000" dirty="0"/>
              <a:t>προστατεύσει τον ασθενή με </a:t>
            </a:r>
            <a:r>
              <a:rPr lang="el-GR" sz="2000" dirty="0" smtClean="0"/>
              <a:t>παραμονή </a:t>
            </a:r>
            <a:r>
              <a:rPr lang="el-GR" sz="2000" dirty="0"/>
              <a:t>σε </a:t>
            </a:r>
            <a:r>
              <a:rPr lang="el-GR" sz="2000" dirty="0" smtClean="0"/>
              <a:t>ίδρυμα</a:t>
            </a:r>
          </a:p>
          <a:p>
            <a:endParaRPr lang="el-GR" sz="2000" dirty="0" smtClean="0"/>
          </a:p>
          <a:p>
            <a:r>
              <a:rPr lang="el-GR" sz="2000" dirty="0" smtClean="0"/>
              <a:t>Αν </a:t>
            </a:r>
            <a:r>
              <a:rPr lang="el-GR" sz="2000" dirty="0"/>
              <a:t>ο κίνδυνος </a:t>
            </a:r>
            <a:r>
              <a:rPr lang="el-GR" sz="2000" dirty="0" smtClean="0"/>
              <a:t>είναι </a:t>
            </a:r>
            <a:r>
              <a:rPr lang="el-GR" sz="2000" dirty="0"/>
              <a:t>αμφιλεγόμενος, τότε </a:t>
            </a:r>
            <a:r>
              <a:rPr lang="el-GR" sz="2000" dirty="0" smtClean="0"/>
              <a:t>η παραμονή στο </a:t>
            </a:r>
            <a:r>
              <a:rPr lang="el-GR" sz="2000" dirty="0"/>
              <a:t>σπίτι με </a:t>
            </a:r>
            <a:r>
              <a:rPr lang="el-GR" sz="2000" dirty="0" smtClean="0"/>
              <a:t>κατάλληλη </a:t>
            </a:r>
            <a:r>
              <a:rPr lang="el-GR" sz="2000" dirty="0"/>
              <a:t>παρακολούθηση </a:t>
            </a:r>
            <a:r>
              <a:rPr lang="el-GR" sz="2000" dirty="0" smtClean="0"/>
              <a:t>είναι πιθανή </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188073054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676400"/>
            <a:ext cx="8458200" cy="4876800"/>
          </a:xfrm>
        </p:spPr>
        <p:txBody>
          <a:bodyPr/>
          <a:lstStyle/>
          <a:p>
            <a:r>
              <a:rPr lang="el-GR" sz="2000" dirty="0" smtClean="0"/>
              <a:t>Οι </a:t>
            </a:r>
            <a:r>
              <a:rPr lang="el-GR" sz="2000" dirty="0"/>
              <a:t>ιατροί πρέπει </a:t>
            </a:r>
            <a:r>
              <a:rPr lang="el-GR" sz="2000" dirty="0" smtClean="0"/>
              <a:t>να εξασφαλίζουν την </a:t>
            </a:r>
            <a:r>
              <a:rPr lang="el-GR" sz="2000" dirty="0"/>
              <a:t>αυτονομία </a:t>
            </a:r>
            <a:r>
              <a:rPr lang="el-GR" sz="2000" dirty="0" smtClean="0"/>
              <a:t>και την ασφάλεια των ασθενών τροφίμων των οίκων ευγηρίας </a:t>
            </a:r>
          </a:p>
          <a:p>
            <a:endParaRPr lang="el-GR" sz="2000" dirty="0" smtClean="0"/>
          </a:p>
          <a:p>
            <a:r>
              <a:rPr lang="el-GR" sz="2000" dirty="0" smtClean="0"/>
              <a:t>Η </a:t>
            </a:r>
            <a:r>
              <a:rPr lang="el-GR" sz="2000" dirty="0"/>
              <a:t>μεγιστοποίηση της αυτονομίας </a:t>
            </a:r>
            <a:r>
              <a:rPr lang="el-GR" sz="2000" dirty="0" smtClean="0"/>
              <a:t>επιτυγχάνεται με σεβασμό στους </a:t>
            </a:r>
            <a:r>
              <a:rPr lang="el-GR" sz="2000" dirty="0"/>
              <a:t>στόχους και τις επιθυμίες </a:t>
            </a:r>
            <a:r>
              <a:rPr lang="el-GR" sz="2000" dirty="0" smtClean="0"/>
              <a:t>τους και την </a:t>
            </a:r>
            <a:r>
              <a:rPr lang="el-GR" sz="2000" dirty="0"/>
              <a:t>δυνατότητα να συμμετέχουν στις αποφάσεις (π.χ. </a:t>
            </a:r>
            <a:r>
              <a:rPr lang="el-GR" sz="2000" dirty="0" smtClean="0"/>
              <a:t>θεραπείας, προσωπικής φροντίδας, επικοινωνίας)</a:t>
            </a:r>
          </a:p>
          <a:p>
            <a:endParaRPr lang="el-GR" sz="2000" dirty="0" smtClean="0"/>
          </a:p>
          <a:p>
            <a:r>
              <a:rPr lang="el-GR" sz="2000" dirty="0" smtClean="0"/>
              <a:t>Αποφυγή φυσικών περιορισμών γιατί </a:t>
            </a:r>
            <a:r>
              <a:rPr lang="el-GR" sz="2000" dirty="0"/>
              <a:t>περιορίζουν σοβαρά </a:t>
            </a:r>
            <a:r>
              <a:rPr lang="el-GR" sz="2000" dirty="0" smtClean="0"/>
              <a:t>την αυτονομία και προκαλούν </a:t>
            </a:r>
            <a:r>
              <a:rPr lang="el-GR" sz="2000" dirty="0"/>
              <a:t>περισσότερο κακό από </a:t>
            </a:r>
            <a:r>
              <a:rPr lang="el-GR" sz="2000" dirty="0" smtClean="0"/>
              <a:t>καλό</a:t>
            </a:r>
            <a:r>
              <a:rPr lang="el-GR" dirty="0" smtClean="0"/>
              <a:t> </a:t>
            </a:r>
            <a:endParaRPr lang="el-GR" dirty="0"/>
          </a:p>
        </p:txBody>
      </p:sp>
      <p:sp>
        <p:nvSpPr>
          <p:cNvPr id="3" name="Rectangle 2"/>
          <p:cNvSpPr>
            <a:spLocks noGrp="1"/>
          </p:cNvSpPr>
          <p:nvPr>
            <p:ph type="title"/>
          </p:nvPr>
        </p:nvSpPr>
        <p:spPr>
          <a:xfrm>
            <a:off x="457200" y="2286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86921875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295400"/>
            <a:ext cx="4267200" cy="4876800"/>
          </a:xfrm>
        </p:spPr>
        <p:txBody>
          <a:bodyPr/>
          <a:lstStyle/>
          <a:p>
            <a:r>
              <a:rPr lang="el-GR" sz="2000" dirty="0" smtClean="0"/>
              <a:t>Η </a:t>
            </a:r>
            <a:r>
              <a:rPr lang="el-GR" sz="2400" b="1" dirty="0"/>
              <a:t>αποτελεσματική επικοινωνία </a:t>
            </a:r>
            <a:r>
              <a:rPr lang="el-GR" sz="2000" dirty="0"/>
              <a:t>ιατρού-ασθενούς μεγιστοποιεί την αυτονομία του </a:t>
            </a:r>
            <a:r>
              <a:rPr lang="el-GR" sz="2000" dirty="0" smtClean="0"/>
              <a:t>ασθενούς και </a:t>
            </a:r>
            <a:r>
              <a:rPr lang="el-GR" sz="2000" b="1" dirty="0" smtClean="0"/>
              <a:t>αποφεύγει τα ηθικά διλήμματα</a:t>
            </a:r>
          </a:p>
          <a:p>
            <a:endParaRPr lang="el-GR" sz="2000" dirty="0" smtClean="0"/>
          </a:p>
          <a:p>
            <a:r>
              <a:rPr lang="el-GR" sz="2000" dirty="0" smtClean="0"/>
              <a:t>Οι </a:t>
            </a:r>
            <a:r>
              <a:rPr lang="el-GR" sz="2000" dirty="0"/>
              <a:t>ιατροί έχουν ηθική υποχρέωση να θεραπεύουν ασθενείς με αξιοπρεπή, ευγενή και αξιοσέβαστο </a:t>
            </a:r>
            <a:r>
              <a:rPr lang="el-GR" sz="2000" dirty="0" smtClean="0"/>
              <a:t>τρόπο</a:t>
            </a:r>
            <a:endParaRPr lang="el-GR" sz="2000" dirty="0"/>
          </a:p>
          <a:p>
            <a:endParaRPr lang="el-GR" sz="2000" dirty="0" smtClean="0"/>
          </a:p>
          <a:p>
            <a:r>
              <a:rPr lang="el-GR" sz="2000" dirty="0" smtClean="0"/>
              <a:t>Συχνά </a:t>
            </a:r>
            <a:r>
              <a:rPr lang="el-GR" sz="2000" dirty="0"/>
              <a:t>οι ιατροί αποτυγχάνουν να </a:t>
            </a:r>
            <a:r>
              <a:rPr lang="el-GR" sz="2000" dirty="0" smtClean="0"/>
              <a:t>αντιληφθούν τις </a:t>
            </a:r>
            <a:r>
              <a:rPr lang="el-GR" sz="2000" dirty="0"/>
              <a:t>επιθυμίες και τα ενδιαφέροντα των </a:t>
            </a:r>
            <a:r>
              <a:rPr lang="el-GR" sz="2000" dirty="0" smtClean="0"/>
              <a:t>ασθενών</a:t>
            </a:r>
          </a:p>
          <a:p>
            <a:pPr marL="0" indent="0">
              <a:buNone/>
            </a:pPr>
            <a:endParaRPr lang="el-GR" sz="2000" dirty="0" smtClean="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7170" name="Picture 2" descr="Image result for doctor - patient 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828800"/>
            <a:ext cx="4222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7928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228600" y="1295400"/>
            <a:ext cx="3429000" cy="4876800"/>
          </a:xfrm>
        </p:spPr>
        <p:txBody>
          <a:bodyPr/>
          <a:lstStyle/>
          <a:p>
            <a:r>
              <a:rPr lang="el-GR" sz="2000" dirty="0" smtClean="0"/>
              <a:t>Προγραμματισμός </a:t>
            </a:r>
            <a:r>
              <a:rPr lang="el-GR" sz="2000" dirty="0"/>
              <a:t>για </a:t>
            </a:r>
            <a:r>
              <a:rPr lang="el-GR" sz="2000" dirty="0" smtClean="0"/>
              <a:t>εξειδικευμένη φροντίδα </a:t>
            </a:r>
            <a:r>
              <a:rPr lang="el-GR" sz="2000" dirty="0"/>
              <a:t>και συζήτηση για το τέλος της ζωής σπάνια γίνονται διεξοδικά με τον </a:t>
            </a:r>
            <a:r>
              <a:rPr lang="el-GR" sz="2000" dirty="0" smtClean="0"/>
              <a:t>ασθενή</a:t>
            </a:r>
          </a:p>
          <a:p>
            <a:endParaRPr lang="el-GR" sz="2000" dirty="0" smtClean="0"/>
          </a:p>
          <a:p>
            <a:r>
              <a:rPr lang="el-GR" sz="2000" dirty="0" smtClean="0"/>
              <a:t>Με καλή επικοινωνία υπάρχει καλύτερη </a:t>
            </a:r>
            <a:r>
              <a:rPr lang="el-GR" sz="2000" dirty="0"/>
              <a:t>ικανοποίηση, συμμόρφωση και πρόγνωση των </a:t>
            </a:r>
            <a:r>
              <a:rPr lang="el-GR" sz="2000" dirty="0" smtClean="0"/>
              <a:t>ασθενών, λιγότερα </a:t>
            </a:r>
            <a:r>
              <a:rPr lang="el-GR" sz="2000" dirty="0"/>
              <a:t>παράπονα από κακή </a:t>
            </a:r>
            <a:r>
              <a:rPr lang="el-GR" sz="2000" dirty="0" smtClean="0"/>
              <a:t>ιατρική </a:t>
            </a:r>
            <a:r>
              <a:rPr lang="el-GR" sz="2000" dirty="0"/>
              <a:t>και </a:t>
            </a:r>
            <a:r>
              <a:rPr lang="el-GR" sz="2000" dirty="0" smtClean="0"/>
              <a:t>αποφυγή ηθικών διλημμάτων</a:t>
            </a: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8194" name="Picture 2" descr="Image result for doctor - patient 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828800"/>
            <a:ext cx="49149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6457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04800" y="1295400"/>
            <a:ext cx="3886200" cy="4876800"/>
          </a:xfrm>
        </p:spPr>
        <p:txBody>
          <a:bodyPr/>
          <a:lstStyle/>
          <a:p>
            <a:r>
              <a:rPr lang="el-GR" sz="2000" dirty="0" smtClean="0"/>
              <a:t>Με κατάλληλη συνέντευξη ιατρού-ασθενούς βελτιώνεται η </a:t>
            </a:r>
            <a:r>
              <a:rPr lang="el-GR" sz="2000" dirty="0"/>
              <a:t>επικοινωνία </a:t>
            </a:r>
            <a:r>
              <a:rPr lang="el-GR" sz="2000" dirty="0" smtClean="0"/>
              <a:t>συλλέγονται πληροφορίες και αναπτύσσονται σχέσεις</a:t>
            </a:r>
          </a:p>
          <a:p>
            <a:endParaRPr lang="el-GR" sz="2000" dirty="0" smtClean="0"/>
          </a:p>
          <a:p>
            <a:r>
              <a:rPr lang="el-GR" sz="2000" dirty="0" smtClean="0"/>
              <a:t>Ο </a:t>
            </a:r>
            <a:r>
              <a:rPr lang="el-GR" sz="2000" dirty="0"/>
              <a:t>ιατρός </a:t>
            </a:r>
            <a:r>
              <a:rPr lang="el-GR" sz="2000" dirty="0" smtClean="0"/>
              <a:t>μπορεί να μάθει λεπτομέρειες </a:t>
            </a:r>
            <a:r>
              <a:rPr lang="el-GR" sz="2000" dirty="0"/>
              <a:t>για τον ασθενή </a:t>
            </a:r>
            <a:r>
              <a:rPr lang="el-GR" sz="2000" dirty="0" smtClean="0"/>
              <a:t>(ποιός </a:t>
            </a:r>
            <a:r>
              <a:rPr lang="el-GR" sz="2000" dirty="0"/>
              <a:t>είναι, </a:t>
            </a:r>
            <a:r>
              <a:rPr lang="el-GR" sz="2000" dirty="0" smtClean="0"/>
              <a:t>στόχους και επιθυμίες) και γιατί ζητά ιατρική συμβουλή </a:t>
            </a:r>
          </a:p>
          <a:p>
            <a:endParaRPr lang="el-GR" sz="2000" dirty="0" smtClean="0"/>
          </a:p>
          <a:p>
            <a:r>
              <a:rPr lang="el-GR" sz="2000" dirty="0" smtClean="0"/>
              <a:t>Ταξινόμηση προβλημάτων κατά προτεραιότητα </a:t>
            </a:r>
          </a:p>
          <a:p>
            <a:endParaRPr lang="el-GR" sz="2000" dirty="0" smtClean="0"/>
          </a:p>
          <a:p>
            <a:pPr marL="0" indent="0">
              <a:buNone/>
            </a:pP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9220" name="Picture 4" descr="Image result for doctor - patient non 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487" y="1339412"/>
            <a:ext cx="3693756" cy="23943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doctor - patient non communi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962400"/>
            <a:ext cx="4457530" cy="250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0974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28171" y="1295400"/>
            <a:ext cx="3429000" cy="4876800"/>
          </a:xfrm>
        </p:spPr>
        <p:txBody>
          <a:bodyPr/>
          <a:lstStyle/>
          <a:p>
            <a:pPr marL="0" indent="0">
              <a:buNone/>
            </a:pPr>
            <a:endParaRPr lang="el-GR" sz="2000" dirty="0" smtClean="0"/>
          </a:p>
          <a:p>
            <a:r>
              <a:rPr lang="el-GR" sz="2000" dirty="0" smtClean="0"/>
              <a:t>Χρήση απλής φρασεολογίας και συχνός έλεγχος της κατανόησής της από τον ασθενή (‘Γίνομαι </a:t>
            </a:r>
            <a:r>
              <a:rPr lang="el-GR" sz="2000" dirty="0"/>
              <a:t>αντιληπτός με αυτά που λέω</a:t>
            </a:r>
            <a:r>
              <a:rPr lang="el-GR" sz="2000" dirty="0" smtClean="0"/>
              <a:t>?) </a:t>
            </a:r>
          </a:p>
          <a:p>
            <a:endParaRPr lang="el-GR" sz="2000" dirty="0" smtClean="0"/>
          </a:p>
          <a:p>
            <a:r>
              <a:rPr lang="el-GR" sz="2000" dirty="0" smtClean="0"/>
              <a:t>Να λαμβάνονται υπ’ όψιν καταστάσεις </a:t>
            </a:r>
            <a:r>
              <a:rPr lang="el-GR" sz="2000" dirty="0"/>
              <a:t>που μπορεί να εμποδίζουν την </a:t>
            </a:r>
            <a:r>
              <a:rPr lang="el-GR" sz="2000" dirty="0" smtClean="0"/>
              <a:t>επικοινωνία π.χ. βαρηκοϊα, </a:t>
            </a:r>
            <a:r>
              <a:rPr lang="el-GR" sz="2000" dirty="0"/>
              <a:t>νοητική έκπτωση </a:t>
            </a:r>
            <a:r>
              <a:rPr lang="el-GR" sz="2000" dirty="0" smtClean="0"/>
              <a:t>ή κοινωνική απομόνωση </a:t>
            </a:r>
            <a:endParaRPr lang="el-GR" sz="2000" i="1" dirty="0"/>
          </a:p>
          <a:p>
            <a:pPr marL="0" indent="0">
              <a:buNone/>
            </a:pPr>
            <a:r>
              <a:rPr lang="el-GR" sz="2000" dirty="0"/>
              <a:t> </a:t>
            </a:r>
          </a:p>
          <a:p>
            <a:pPr marL="0" indent="0">
              <a:buNone/>
            </a:pP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pic>
        <p:nvPicPr>
          <p:cNvPr id="10242" name="Picture 2" descr="Image result for doctor - patient non 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286000"/>
            <a:ext cx="4471783" cy="326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8114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
            <a:ext cx="7086600" cy="6477000"/>
          </a:xfrm>
          <a:prstGeom prst="rect">
            <a:avLst/>
          </a:prstGeom>
          <a:noFill/>
          <a:ln>
            <a:noFill/>
          </a:ln>
        </p:spPr>
      </p:pic>
    </p:spTree>
    <p:extLst>
      <p:ext uri="{BB962C8B-B14F-4D97-AF65-F5344CB8AC3E}">
        <p14:creationId xmlns:p14="http://schemas.microsoft.com/office/powerpoint/2010/main" val="161159063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78971" y="1197428"/>
            <a:ext cx="8458200" cy="4876800"/>
          </a:xfrm>
        </p:spPr>
        <p:txBody>
          <a:bodyPr/>
          <a:lstStyle/>
          <a:p>
            <a:pPr marL="0" indent="0">
              <a:buNone/>
            </a:pPr>
            <a:r>
              <a:rPr lang="el-GR" sz="2000" b="1" u="sng" dirty="0"/>
              <a:t>Προσεγγίζοντας τα ηθικά διλήμματα</a:t>
            </a:r>
            <a:endParaRPr lang="el-GR" sz="2000" dirty="0"/>
          </a:p>
          <a:p>
            <a:r>
              <a:rPr lang="el-GR" sz="2000" dirty="0" smtClean="0"/>
              <a:t>Πολλοί </a:t>
            </a:r>
            <a:r>
              <a:rPr lang="el-GR" sz="2000" dirty="0"/>
              <a:t>ιατροί </a:t>
            </a:r>
            <a:r>
              <a:rPr lang="el-GR" sz="2000" dirty="0" smtClean="0"/>
              <a:t>αντιμετωπίζουν </a:t>
            </a:r>
            <a:r>
              <a:rPr lang="el-GR" sz="2000" dirty="0"/>
              <a:t>ηθικά διλήμματα που δεν </a:t>
            </a:r>
            <a:r>
              <a:rPr lang="el-GR" sz="2000" dirty="0" smtClean="0"/>
              <a:t>μπορούν </a:t>
            </a:r>
            <a:r>
              <a:rPr lang="el-GR" sz="2000" dirty="0"/>
              <a:t>να επιλύσουν </a:t>
            </a:r>
            <a:r>
              <a:rPr lang="el-GR" sz="2000" dirty="0" smtClean="0"/>
              <a:t>άμεσα</a:t>
            </a:r>
          </a:p>
          <a:p>
            <a:endParaRPr lang="el-GR" sz="2000" b="1" dirty="0" smtClean="0"/>
          </a:p>
          <a:p>
            <a:r>
              <a:rPr lang="en-US" sz="2000" b="1" dirty="0" smtClean="0"/>
              <a:t>Mayo </a:t>
            </a:r>
            <a:r>
              <a:rPr lang="en-US" sz="2000" b="1" dirty="0"/>
              <a:t>Clinic Ethics Consultation Service </a:t>
            </a:r>
            <a:r>
              <a:rPr lang="el-GR" sz="2000" dirty="0" smtClean="0"/>
              <a:t>(</a:t>
            </a:r>
            <a:r>
              <a:rPr lang="en-US" sz="2000" dirty="0" err="1" smtClean="0"/>
              <a:t>Jonsen</a:t>
            </a:r>
            <a:r>
              <a:rPr lang="en-US" sz="2000" dirty="0" smtClean="0"/>
              <a:t> </a:t>
            </a:r>
            <a:r>
              <a:rPr lang="en-US" sz="2000" dirty="0"/>
              <a:t>et </a:t>
            </a:r>
            <a:r>
              <a:rPr lang="en-US" sz="2000" dirty="0" smtClean="0"/>
              <a:t>al</a:t>
            </a:r>
            <a:r>
              <a:rPr lang="el-GR" sz="2000" dirty="0" smtClean="0"/>
              <a:t>)</a:t>
            </a:r>
            <a:r>
              <a:rPr lang="en-US" sz="2000" dirty="0" smtClean="0"/>
              <a:t> </a:t>
            </a:r>
            <a:r>
              <a:rPr lang="el-GR" sz="2000" dirty="0" smtClean="0"/>
              <a:t>- προσέγγιση ανά ασθενή με ανασκόπηση </a:t>
            </a:r>
            <a:r>
              <a:rPr lang="el-GR" sz="2000" dirty="0"/>
              <a:t>4 σημείων</a:t>
            </a:r>
            <a:r>
              <a:rPr lang="el-GR" sz="2000" b="1" dirty="0"/>
              <a:t>: ιατρικές ενδείξεις, προτιμήσεις </a:t>
            </a:r>
            <a:r>
              <a:rPr lang="el-GR" sz="2000" b="1" dirty="0" smtClean="0"/>
              <a:t>ασθενούς</a:t>
            </a:r>
            <a:r>
              <a:rPr lang="el-GR" sz="2000" b="1" dirty="0"/>
              <a:t>, ποιότητα </a:t>
            </a:r>
            <a:r>
              <a:rPr lang="el-GR" sz="2000" b="1" dirty="0" smtClean="0"/>
              <a:t>ζωής</a:t>
            </a:r>
            <a:r>
              <a:rPr lang="el-GR" sz="2000" b="1" dirty="0"/>
              <a:t> </a:t>
            </a:r>
            <a:r>
              <a:rPr lang="el-GR" sz="2000" b="1" dirty="0" smtClean="0"/>
              <a:t>και συναφή </a:t>
            </a:r>
            <a:r>
              <a:rPr lang="el-GR" sz="2000" b="1" dirty="0"/>
              <a:t>ευρήματα </a:t>
            </a:r>
            <a:endParaRPr lang="el-GR" sz="2000" b="1" dirty="0" smtClean="0"/>
          </a:p>
          <a:p>
            <a:endParaRPr lang="el-GR" sz="2000" dirty="0" smtClean="0"/>
          </a:p>
          <a:p>
            <a:r>
              <a:rPr lang="el-GR" sz="2000" dirty="0" smtClean="0"/>
              <a:t>Καταλληλότερη </a:t>
            </a:r>
            <a:r>
              <a:rPr lang="el-GR" sz="2000" dirty="0"/>
              <a:t>έκθεση, </a:t>
            </a:r>
            <a:r>
              <a:rPr lang="el-GR" sz="2000" dirty="0" smtClean="0"/>
              <a:t>οργάνωση </a:t>
            </a:r>
            <a:r>
              <a:rPr lang="el-GR" sz="2000" dirty="0"/>
              <a:t>και ανάλυση </a:t>
            </a:r>
            <a:r>
              <a:rPr lang="el-GR" sz="2000" dirty="0" smtClean="0"/>
              <a:t>των γεγονότων με βάση τις </a:t>
            </a:r>
            <a:r>
              <a:rPr lang="el-GR" sz="2000" dirty="0"/>
              <a:t>4 </a:t>
            </a:r>
            <a:r>
              <a:rPr lang="el-GR" sz="2000" dirty="0" smtClean="0"/>
              <a:t>ηθικές αρχές - καθορίζει το πρόβλημα και προτείνει λύση</a:t>
            </a:r>
            <a:endParaRPr lang="el-GR" sz="2000" dirty="0"/>
          </a:p>
          <a:p>
            <a:endParaRPr lang="el-GR" sz="2000" dirty="0" smtClean="0"/>
          </a:p>
          <a:p>
            <a:r>
              <a:rPr lang="el-GR" sz="2000" dirty="0" smtClean="0"/>
              <a:t>Ενίοτε τα </a:t>
            </a:r>
            <a:r>
              <a:rPr lang="el-GR" sz="2000" dirty="0"/>
              <a:t>ηθικά προβλήματα παραμένουν </a:t>
            </a:r>
            <a:r>
              <a:rPr lang="el-GR" sz="2000" dirty="0" smtClean="0"/>
              <a:t>άλυτα και απαιτείται </a:t>
            </a:r>
            <a:r>
              <a:rPr lang="el-GR" sz="2000" dirty="0"/>
              <a:t>διαμεσολάβηση </a:t>
            </a:r>
            <a:r>
              <a:rPr lang="el-GR" sz="2000" dirty="0" smtClean="0"/>
              <a:t>τρίτου </a:t>
            </a:r>
            <a:r>
              <a:rPr lang="el-GR" sz="2000" dirty="0"/>
              <a:t>για να βγούμε από το </a:t>
            </a:r>
            <a:r>
              <a:rPr lang="el-GR" sz="2000" dirty="0" smtClean="0"/>
              <a:t>αδιέξοδο</a:t>
            </a:r>
          </a:p>
          <a:p>
            <a:pPr marL="0" indent="0">
              <a:buNone/>
            </a:pPr>
            <a:endParaRPr lang="el-GR" sz="2000" dirty="0"/>
          </a:p>
        </p:txBody>
      </p:sp>
      <p:sp>
        <p:nvSpPr>
          <p:cNvPr id="3" name="Rectangle 2"/>
          <p:cNvSpPr>
            <a:spLocks noGrp="1"/>
          </p:cNvSpPr>
          <p:nvPr>
            <p:ph type="title"/>
          </p:nvPr>
        </p:nvSpPr>
        <p:spPr>
          <a:xfrm>
            <a:off x="478971" y="7257"/>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385487237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0"/>
            <a:ext cx="5486400" cy="6858000"/>
          </a:xfrm>
          <a:prstGeom prst="rect">
            <a:avLst/>
          </a:prstGeom>
          <a:noFill/>
          <a:ln>
            <a:noFill/>
          </a:ln>
        </p:spPr>
      </p:pic>
    </p:spTree>
    <p:extLst>
      <p:ext uri="{BB962C8B-B14F-4D97-AF65-F5344CB8AC3E}">
        <p14:creationId xmlns:p14="http://schemas.microsoft.com/office/powerpoint/2010/main" val="49967774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64457" y="1066800"/>
            <a:ext cx="8458200" cy="4876800"/>
          </a:xfrm>
        </p:spPr>
        <p:txBody>
          <a:bodyPr/>
          <a:lstStyle/>
          <a:p>
            <a:pPr marL="0" indent="0">
              <a:buNone/>
            </a:pPr>
            <a:r>
              <a:rPr lang="el-GR" sz="2000" b="1" dirty="0"/>
              <a:t>ΣΥΜΠΕΡΑΣΜΑΤΑ</a:t>
            </a:r>
            <a:endParaRPr lang="el-GR" sz="2000" dirty="0"/>
          </a:p>
          <a:p>
            <a:r>
              <a:rPr lang="el-GR" sz="2000" dirty="0" smtClean="0"/>
              <a:t>Η φροντίδα των ηλικιωμένων δημιουργεί ποικίλα </a:t>
            </a:r>
            <a:r>
              <a:rPr lang="el-GR" sz="2000" dirty="0"/>
              <a:t>ιατρικά και ψυχοκοινωνικά </a:t>
            </a:r>
            <a:r>
              <a:rPr lang="el-GR" sz="2000" dirty="0" smtClean="0"/>
              <a:t>προβλήματα που ενίοτε οδηγούν </a:t>
            </a:r>
            <a:r>
              <a:rPr lang="el-GR" sz="2000" dirty="0"/>
              <a:t>σε </a:t>
            </a:r>
            <a:r>
              <a:rPr lang="el-GR" sz="2000" dirty="0" smtClean="0"/>
              <a:t>δυσεπίλυτα </a:t>
            </a:r>
            <a:r>
              <a:rPr lang="el-GR" sz="2000" dirty="0"/>
              <a:t>ηθικά </a:t>
            </a:r>
            <a:r>
              <a:rPr lang="el-GR" sz="2000" dirty="0" smtClean="0"/>
              <a:t>διλήμματα</a:t>
            </a:r>
          </a:p>
          <a:p>
            <a:endParaRPr lang="el-GR" sz="2000" dirty="0" smtClean="0"/>
          </a:p>
          <a:p>
            <a:r>
              <a:rPr lang="el-GR" sz="2000" dirty="0" smtClean="0"/>
              <a:t>Τα διλήμματα προκύπτουν λόγω </a:t>
            </a:r>
            <a:r>
              <a:rPr lang="el-GR" sz="2000" dirty="0"/>
              <a:t>ανεπαρκούς επικοινωνίας </a:t>
            </a:r>
            <a:r>
              <a:rPr lang="el-GR" sz="2000" dirty="0" smtClean="0"/>
              <a:t>ιατρού -ασθενούς, αν και μπορούν να υπάρξουν ακόμα </a:t>
            </a:r>
            <a:r>
              <a:rPr lang="el-GR" sz="2000" dirty="0"/>
              <a:t>και </a:t>
            </a:r>
            <a:r>
              <a:rPr lang="el-GR" sz="2000" dirty="0" smtClean="0"/>
              <a:t>με τις </a:t>
            </a:r>
            <a:r>
              <a:rPr lang="el-GR" sz="2000" dirty="0"/>
              <a:t>καλύτερες </a:t>
            </a:r>
            <a:r>
              <a:rPr lang="el-GR" sz="2000" dirty="0" smtClean="0"/>
              <a:t>προϋποθέσεις</a:t>
            </a:r>
          </a:p>
          <a:p>
            <a:endParaRPr lang="el-GR" sz="2000" dirty="0" smtClean="0"/>
          </a:p>
          <a:p>
            <a:r>
              <a:rPr lang="el-GR" sz="2000" dirty="0" smtClean="0"/>
              <a:t>Χρήσιμη η ανασκόπηση </a:t>
            </a:r>
            <a:r>
              <a:rPr lang="el-GR" sz="2000" dirty="0"/>
              <a:t>των ιατρικών </a:t>
            </a:r>
            <a:r>
              <a:rPr lang="el-GR" sz="2000" dirty="0" smtClean="0"/>
              <a:t>ενδείξεων, των προτιμήσεων, της </a:t>
            </a:r>
            <a:r>
              <a:rPr lang="el-GR" sz="2000" dirty="0"/>
              <a:t>ποιότητας ζωής </a:t>
            </a:r>
            <a:r>
              <a:rPr lang="el-GR" sz="2000" dirty="0" smtClean="0"/>
              <a:t>και άλλων συναφών </a:t>
            </a:r>
            <a:r>
              <a:rPr lang="el-GR" sz="2000" dirty="0"/>
              <a:t>συμβαμάτων </a:t>
            </a:r>
            <a:r>
              <a:rPr lang="el-GR" sz="2000" dirty="0" smtClean="0"/>
              <a:t>που σχετίζονται με κάποιον ασθενή </a:t>
            </a:r>
          </a:p>
          <a:p>
            <a:endParaRPr lang="el-GR" sz="2000" dirty="0" smtClean="0"/>
          </a:p>
          <a:p>
            <a:r>
              <a:rPr lang="el-GR" sz="2000" dirty="0" smtClean="0"/>
              <a:t>Η </a:t>
            </a:r>
            <a:r>
              <a:rPr lang="el-GR" sz="2000" dirty="0"/>
              <a:t>προσέγγιση </a:t>
            </a:r>
            <a:r>
              <a:rPr lang="el-GR" sz="2000" dirty="0" smtClean="0"/>
              <a:t>αυτή καθιστά </a:t>
            </a:r>
            <a:r>
              <a:rPr lang="el-GR" sz="2000" dirty="0"/>
              <a:t>τους ιατρούς ικανούς να αναγνωρίσουν και </a:t>
            </a:r>
            <a:r>
              <a:rPr lang="el-GR" sz="2000" dirty="0" smtClean="0"/>
              <a:t>αναλύσουν </a:t>
            </a:r>
            <a:r>
              <a:rPr lang="el-GR" sz="2000" dirty="0"/>
              <a:t>τα </a:t>
            </a:r>
            <a:r>
              <a:rPr lang="el-GR" sz="2000" dirty="0" smtClean="0"/>
              <a:t>γεγονότα, </a:t>
            </a:r>
            <a:r>
              <a:rPr lang="el-GR" sz="2000" dirty="0"/>
              <a:t>να καθορίσουν το ηθικό πρόβλημα και να προτείνουν μια </a:t>
            </a:r>
            <a:r>
              <a:rPr lang="el-GR" sz="2000" dirty="0" smtClean="0"/>
              <a:t>λύση</a:t>
            </a:r>
            <a:endParaRPr lang="el-GR" sz="2000" dirty="0"/>
          </a:p>
        </p:txBody>
      </p:sp>
      <p:sp>
        <p:nvSpPr>
          <p:cNvPr id="3" name="Rectangle 2"/>
          <p:cNvSpPr>
            <a:spLocks noGrp="1"/>
          </p:cNvSpPr>
          <p:nvPr>
            <p:ph type="title"/>
          </p:nvPr>
        </p:nvSpPr>
        <p:spPr>
          <a:xfrm>
            <a:off x="464457" y="36286"/>
            <a:ext cx="8229600" cy="1143000"/>
          </a:xfrm>
        </p:spPr>
        <p:txBody>
          <a:bodyPr/>
          <a:lstStyle/>
          <a:p>
            <a:r>
              <a:rPr lang="el-GR" b="1" dirty="0" smtClean="0">
                <a:solidFill>
                  <a:srgbClr val="FFFF00"/>
                </a:solidFill>
                <a:latin typeface="+mn-lt"/>
              </a:rPr>
              <a:t>Ηθικά Διλήμματα στην Γηριατρική</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3705666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81000" y="990600"/>
            <a:ext cx="8458200" cy="4876800"/>
          </a:xfrm>
        </p:spPr>
        <p:txBody>
          <a:bodyPr/>
          <a:lstStyle/>
          <a:p>
            <a:pPr marL="0" indent="0">
              <a:buNone/>
            </a:pPr>
            <a:r>
              <a:rPr lang="el-GR" sz="2000" b="1" u="sng" dirty="0" smtClean="0"/>
              <a:t>Ερωτήματα</a:t>
            </a:r>
            <a:r>
              <a:rPr lang="el-GR" sz="2000" b="1" dirty="0" smtClean="0"/>
              <a:t>: </a:t>
            </a:r>
          </a:p>
          <a:p>
            <a:r>
              <a:rPr lang="el-GR" sz="2000" dirty="0" smtClean="0"/>
              <a:t>Μπορεί </a:t>
            </a:r>
            <a:r>
              <a:rPr lang="el-GR" sz="2000" dirty="0"/>
              <a:t>η χορήγηση ΧΜΘ σε ηλικιωμένο </a:t>
            </a:r>
            <a:r>
              <a:rPr lang="el-GR" sz="2000" dirty="0" smtClean="0"/>
              <a:t>με </a:t>
            </a:r>
            <a:r>
              <a:rPr lang="el-GR" sz="2000" dirty="0"/>
              <a:t>σημαντικές παρενέργειες να μην θεωρείται θετική αλλά επιβλαβής πράξη? </a:t>
            </a:r>
            <a:endParaRPr lang="el-GR" sz="2000" dirty="0" smtClean="0"/>
          </a:p>
          <a:p>
            <a:endParaRPr lang="el-GR" sz="2000" dirty="0" smtClean="0"/>
          </a:p>
          <a:p>
            <a:r>
              <a:rPr lang="el-GR" sz="2000" dirty="0" smtClean="0"/>
              <a:t>Η </a:t>
            </a:r>
            <a:r>
              <a:rPr lang="el-GR" sz="2000" dirty="0"/>
              <a:t>ίδια χορήγηση θα γίνονταν πιο εύκολα σε νεότερο? </a:t>
            </a:r>
            <a:endParaRPr lang="el-GR" sz="2000" dirty="0" smtClean="0"/>
          </a:p>
          <a:p>
            <a:endParaRPr lang="el-GR" sz="2000" dirty="0" smtClean="0"/>
          </a:p>
          <a:p>
            <a:r>
              <a:rPr lang="el-GR" sz="2000" dirty="0" smtClean="0"/>
              <a:t>Η </a:t>
            </a:r>
            <a:r>
              <a:rPr lang="el-GR" sz="2000" dirty="0"/>
              <a:t>χρήση ΧΜΘ σε ηλικιωμένο που παρατείνει τη ζωή του κατά μερικούς μήνες, αλλά δεν του απαλύνει τα συμπτώματα μπορεί να θεωρηθεί ως μη θετική ιατρική πράξη? </a:t>
            </a:r>
            <a:endParaRPr lang="el-GR" sz="2000" dirty="0" smtClean="0"/>
          </a:p>
          <a:p>
            <a:endParaRPr lang="el-GR" sz="2000" dirty="0" smtClean="0"/>
          </a:p>
          <a:p>
            <a:r>
              <a:rPr lang="el-GR" sz="2000" dirty="0" smtClean="0"/>
              <a:t>Η </a:t>
            </a:r>
            <a:r>
              <a:rPr lang="el-GR" sz="2000" dirty="0"/>
              <a:t>χρήση </a:t>
            </a:r>
            <a:r>
              <a:rPr lang="el-GR" sz="2000" dirty="0" smtClean="0"/>
              <a:t>αυτής της ΧΜΘ θα ήταν </a:t>
            </a:r>
            <a:r>
              <a:rPr lang="el-GR" sz="2000" dirty="0"/>
              <a:t>η ίδια σε έναν πολύ νεότερο ασθενή</a:t>
            </a:r>
            <a:r>
              <a:rPr lang="el-GR" sz="2000" dirty="0" smtClean="0"/>
              <a:t>?</a:t>
            </a:r>
          </a:p>
          <a:p>
            <a:endParaRPr lang="el-GR" sz="2000" dirty="0" smtClean="0"/>
          </a:p>
          <a:p>
            <a:r>
              <a:rPr lang="el-GR" sz="2000" dirty="0" smtClean="0"/>
              <a:t>Η </a:t>
            </a:r>
            <a:r>
              <a:rPr lang="el-GR" sz="2000" dirty="0"/>
              <a:t>απόφαση για μια θεραπεία πρέπει να βασίζεται μόνον στον ιατρό ή μόνον στον ασθενή ή και στους δύο? </a:t>
            </a:r>
          </a:p>
        </p:txBody>
      </p:sp>
      <p:sp>
        <p:nvSpPr>
          <p:cNvPr id="3" name="Rectangle 2"/>
          <p:cNvSpPr>
            <a:spLocks noGrp="1"/>
          </p:cNvSpPr>
          <p:nvPr>
            <p:ph type="title"/>
          </p:nvPr>
        </p:nvSpPr>
        <p:spPr>
          <a:xfrm>
            <a:off x="457200" y="0"/>
            <a:ext cx="8229600" cy="1143000"/>
          </a:xfrm>
        </p:spPr>
        <p:txBody>
          <a:bodyPr/>
          <a:lstStyle/>
          <a:p>
            <a:r>
              <a:rPr lang="el-GR" b="1" dirty="0" smtClean="0">
                <a:solidFill>
                  <a:srgbClr val="FFFF00"/>
                </a:solidFill>
                <a:latin typeface="+mn-lt"/>
              </a:rPr>
              <a:t>Αρχές ηθικής</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79281384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143000"/>
          </a:xfrm>
        </p:spPr>
        <p:txBody>
          <a:bodyPr/>
          <a:lstStyle/>
          <a:p>
            <a:pPr eaLnBrk="1" hangingPunct="1"/>
            <a:r>
              <a:rPr lang="en-US" dirty="0" smtClean="0"/>
              <a:t>References</a:t>
            </a:r>
          </a:p>
        </p:txBody>
      </p:sp>
      <p:sp>
        <p:nvSpPr>
          <p:cNvPr id="49155" name="Content Placeholder 2"/>
          <p:cNvSpPr>
            <a:spLocks noGrp="1"/>
          </p:cNvSpPr>
          <p:nvPr>
            <p:ph idx="1"/>
          </p:nvPr>
        </p:nvSpPr>
        <p:spPr>
          <a:xfrm>
            <a:off x="457200" y="914400"/>
            <a:ext cx="8229600" cy="4525963"/>
          </a:xfrm>
        </p:spPr>
        <p:txBody>
          <a:bodyPr/>
          <a:lstStyle/>
          <a:p>
            <a:pPr eaLnBrk="1" hangingPunct="1">
              <a:buClr>
                <a:srgbClr val="FF6600"/>
              </a:buClr>
              <a:buNone/>
            </a:pPr>
            <a:r>
              <a:rPr lang="en-US" sz="1000" dirty="0" smtClean="0"/>
              <a:t>1. American College of Legal Medicine Textbook Committee.  </a:t>
            </a:r>
            <a:r>
              <a:rPr lang="en-US" sz="1000" i="1" dirty="0" smtClean="0"/>
              <a:t>Legal Medicine, 7</a:t>
            </a:r>
            <a:r>
              <a:rPr lang="en-US" sz="1000" i="1" baseline="30000" dirty="0" smtClean="0"/>
              <a:t>th</a:t>
            </a:r>
            <a:r>
              <a:rPr lang="en-US" sz="1000" i="1" dirty="0" smtClean="0"/>
              <a:t> ed.  </a:t>
            </a:r>
            <a:r>
              <a:rPr lang="en-US" sz="1000" dirty="0" smtClean="0"/>
              <a:t>Philadelphia, PA:  Mosby-Elsevier, 2007:165-173.  </a:t>
            </a:r>
          </a:p>
          <a:p>
            <a:pPr eaLnBrk="1" hangingPunct="1">
              <a:buClr>
                <a:srgbClr val="FF6600"/>
              </a:buClr>
              <a:buNone/>
            </a:pPr>
            <a:r>
              <a:rPr lang="en-US" sz="1000" dirty="0" smtClean="0"/>
              <a:t>2.  </a:t>
            </a:r>
            <a:r>
              <a:rPr lang="en-US" sz="1000" i="1" dirty="0" err="1" smtClean="0"/>
              <a:t>Malette</a:t>
            </a:r>
            <a:r>
              <a:rPr lang="en-US" sz="1000" i="1" dirty="0" smtClean="0"/>
              <a:t> v. </a:t>
            </a:r>
            <a:r>
              <a:rPr lang="en-US" sz="1000" i="1" dirty="0" err="1" smtClean="0"/>
              <a:t>Shulman</a:t>
            </a:r>
            <a:r>
              <a:rPr lang="en-US" sz="1000" i="1" dirty="0" smtClean="0"/>
              <a:t>, </a:t>
            </a:r>
            <a:r>
              <a:rPr lang="en-US" sz="1000" dirty="0" smtClean="0"/>
              <a:t>630. R. 2d, 243, 720. R. 2d, 417 (OCA).</a:t>
            </a:r>
          </a:p>
          <a:p>
            <a:pPr eaLnBrk="1" hangingPunct="1">
              <a:buClr>
                <a:srgbClr val="FF6600"/>
              </a:buClr>
              <a:buNone/>
            </a:pPr>
            <a:r>
              <a:rPr lang="en-US" sz="1000" dirty="0" smtClean="0"/>
              <a:t>3.  Supra Note 1, 337.</a:t>
            </a:r>
          </a:p>
          <a:p>
            <a:pPr eaLnBrk="1" hangingPunct="1">
              <a:buClr>
                <a:srgbClr val="FF6600"/>
              </a:buClr>
              <a:buNone/>
            </a:pPr>
            <a:r>
              <a:rPr lang="en-US" sz="1000" dirty="0" smtClean="0"/>
              <a:t>4.  </a:t>
            </a:r>
            <a:r>
              <a:rPr lang="en-US" sz="1000" i="1" dirty="0" err="1" smtClean="0"/>
              <a:t>Schoendorf</a:t>
            </a:r>
            <a:r>
              <a:rPr lang="en-US" sz="1000" i="1" dirty="0" smtClean="0"/>
              <a:t> v. Society of New York Hospital, </a:t>
            </a:r>
            <a:r>
              <a:rPr lang="en-US" sz="1000" dirty="0" smtClean="0"/>
              <a:t>1914, 105 N.E.  92  (N.Y.C.A.).</a:t>
            </a:r>
          </a:p>
          <a:p>
            <a:pPr eaLnBrk="1" hangingPunct="1">
              <a:buClr>
                <a:srgbClr val="FF6600"/>
              </a:buClr>
              <a:buAutoNum type="arabicPeriod" startAt="5"/>
            </a:pPr>
            <a:r>
              <a:rPr lang="en-US" sz="1000" i="1" dirty="0" err="1" smtClean="0"/>
              <a:t>Salgo</a:t>
            </a:r>
            <a:r>
              <a:rPr lang="en-US" sz="1000" i="1" dirty="0" smtClean="0"/>
              <a:t> v. Leland Stanford, Jr., Univ. Bd. Of Trustees, </a:t>
            </a:r>
            <a:r>
              <a:rPr lang="en-US" sz="1000" dirty="0" smtClean="0"/>
              <a:t>317 P. 2d 170, 181 (Cal. App. Ct. 1957).</a:t>
            </a:r>
            <a:endParaRPr lang="el-GR" sz="1000" dirty="0" smtClean="0"/>
          </a:p>
          <a:p>
            <a:pPr eaLnBrk="1" hangingPunct="1">
              <a:buClr>
                <a:srgbClr val="FF6600"/>
              </a:buClr>
              <a:buNone/>
            </a:pPr>
            <a:r>
              <a:rPr lang="en-US" sz="1000" dirty="0"/>
              <a:t>6.  Supra Note 1, 338.</a:t>
            </a:r>
          </a:p>
          <a:p>
            <a:pPr eaLnBrk="1" hangingPunct="1">
              <a:buClr>
                <a:srgbClr val="FF6600"/>
              </a:buClr>
              <a:buNone/>
            </a:pPr>
            <a:r>
              <a:rPr lang="en-US" sz="1000" dirty="0"/>
              <a:t>7.  </a:t>
            </a:r>
            <a:r>
              <a:rPr lang="en-US" sz="1000" i="1" dirty="0" err="1"/>
              <a:t>Natanson</a:t>
            </a:r>
            <a:r>
              <a:rPr lang="en-US" sz="1000" i="1" dirty="0"/>
              <a:t> v. Kline, </a:t>
            </a:r>
            <a:r>
              <a:rPr lang="en-US" sz="1000" dirty="0"/>
              <a:t>350 P. 2d 1093 (Kan.  1960).</a:t>
            </a:r>
          </a:p>
          <a:p>
            <a:pPr eaLnBrk="1" hangingPunct="1">
              <a:buClr>
                <a:srgbClr val="FF6600"/>
              </a:buClr>
              <a:buNone/>
            </a:pPr>
            <a:r>
              <a:rPr lang="en-US" sz="1000" dirty="0"/>
              <a:t>8.  </a:t>
            </a:r>
            <a:r>
              <a:rPr lang="en-US" sz="1000" i="1" dirty="0"/>
              <a:t>Canterbury v. Spence, </a:t>
            </a:r>
            <a:r>
              <a:rPr lang="en-US" sz="1000" dirty="0"/>
              <a:t>464 F. 2d 772 (D.C. Cir. 1972).</a:t>
            </a:r>
          </a:p>
          <a:p>
            <a:pPr eaLnBrk="1" hangingPunct="1">
              <a:buClr>
                <a:srgbClr val="FF6600"/>
              </a:buClr>
              <a:buNone/>
            </a:pPr>
            <a:r>
              <a:rPr lang="en-US" sz="1000" dirty="0"/>
              <a:t>9.  Supra Note 1, 344-345.</a:t>
            </a:r>
          </a:p>
          <a:p>
            <a:pPr eaLnBrk="1" hangingPunct="1">
              <a:buClr>
                <a:srgbClr val="FF6600"/>
              </a:buClr>
              <a:buNone/>
            </a:pPr>
            <a:r>
              <a:rPr lang="en-US" sz="1000" dirty="0"/>
              <a:t>10.  Supra Note 1, 240-241.</a:t>
            </a:r>
          </a:p>
          <a:p>
            <a:pPr eaLnBrk="1" hangingPunct="1">
              <a:buClr>
                <a:srgbClr val="FF6600"/>
              </a:buClr>
              <a:buNone/>
            </a:pPr>
            <a:r>
              <a:rPr lang="en-US" sz="1000" dirty="0"/>
              <a:t>11. </a:t>
            </a:r>
            <a:r>
              <a:rPr lang="en-US" sz="1000" dirty="0" err="1"/>
              <a:t>Mirarchi</a:t>
            </a:r>
            <a:r>
              <a:rPr lang="en-US" sz="1000" dirty="0"/>
              <a:t> FL.  Does a living will equal a DNR?  Are living wills compromising patient safety?  </a:t>
            </a:r>
            <a:r>
              <a:rPr lang="en-US" sz="1000" i="1" dirty="0"/>
              <a:t>J </a:t>
            </a:r>
            <a:r>
              <a:rPr lang="en-US" sz="1000" i="1" dirty="0" err="1"/>
              <a:t>Emerg</a:t>
            </a:r>
            <a:r>
              <a:rPr lang="en-US" sz="1000" i="1" dirty="0"/>
              <a:t> Med</a:t>
            </a:r>
            <a:r>
              <a:rPr lang="en-US" sz="1000" dirty="0"/>
              <a:t> 2007:33(3):299-305</a:t>
            </a:r>
            <a:r>
              <a:rPr lang="en-US" sz="1000" dirty="0" smtClean="0"/>
              <a:t>.</a:t>
            </a:r>
            <a:endParaRPr lang="el-GR" sz="1000" dirty="0" smtClean="0"/>
          </a:p>
          <a:p>
            <a:pPr eaLnBrk="1" hangingPunct="1">
              <a:buClr>
                <a:srgbClr val="FF6600"/>
              </a:buClr>
              <a:buNone/>
            </a:pPr>
            <a:r>
              <a:rPr lang="en-US" sz="1000" dirty="0"/>
              <a:t>12. </a:t>
            </a:r>
            <a:r>
              <a:rPr lang="en-US" sz="1000" dirty="0" err="1"/>
              <a:t>Magauran</a:t>
            </a:r>
            <a:r>
              <a:rPr lang="en-US" sz="1000" dirty="0"/>
              <a:t> BG.  Risk management for the emergency physician: Competency and decision-making capacity, informed consent, and refusal of care against medical advice.  </a:t>
            </a:r>
            <a:r>
              <a:rPr lang="en-US" sz="1000" i="1" dirty="0" err="1"/>
              <a:t>Emerg</a:t>
            </a:r>
            <a:r>
              <a:rPr lang="en-US" sz="1000" i="1" dirty="0"/>
              <a:t> Med </a:t>
            </a:r>
            <a:r>
              <a:rPr lang="en-US" sz="1000" i="1" dirty="0" err="1"/>
              <a:t>Clin</a:t>
            </a:r>
            <a:r>
              <a:rPr lang="en-US" sz="1000" i="1" dirty="0"/>
              <a:t> N Am</a:t>
            </a:r>
            <a:r>
              <a:rPr lang="en-US" sz="1000" dirty="0"/>
              <a:t> 2009;27(4):605-614.</a:t>
            </a:r>
          </a:p>
          <a:p>
            <a:pPr eaLnBrk="1" hangingPunct="1">
              <a:buClr>
                <a:srgbClr val="FF6600"/>
              </a:buClr>
              <a:buNone/>
            </a:pPr>
            <a:r>
              <a:rPr lang="en-US" sz="1000" dirty="0"/>
              <a:t>13. </a:t>
            </a:r>
            <a:r>
              <a:rPr lang="en-US" sz="1000" dirty="0" err="1"/>
              <a:t>Gillick</a:t>
            </a:r>
            <a:r>
              <a:rPr lang="en-US" sz="1000" dirty="0"/>
              <a:t> MR.  Reversing the code status of advance directives?  </a:t>
            </a:r>
            <a:r>
              <a:rPr lang="en-US" sz="1000" i="1" dirty="0"/>
              <a:t>N </a:t>
            </a:r>
            <a:r>
              <a:rPr lang="en-US" sz="1000" i="1" dirty="0" err="1"/>
              <a:t>Engl</a:t>
            </a:r>
            <a:r>
              <a:rPr lang="en-US" sz="1000" i="1" dirty="0"/>
              <a:t> J Med</a:t>
            </a:r>
            <a:r>
              <a:rPr lang="en-US" sz="1000" dirty="0"/>
              <a:t> 2010;362(13):1239-1240.</a:t>
            </a:r>
          </a:p>
          <a:p>
            <a:pPr eaLnBrk="1" hangingPunct="1">
              <a:buClr>
                <a:srgbClr val="FF6600"/>
              </a:buClr>
              <a:buNone/>
            </a:pPr>
            <a:r>
              <a:rPr lang="en-US" sz="1000" dirty="0"/>
              <a:t>14.  Supra Note 1, 241.</a:t>
            </a:r>
          </a:p>
          <a:p>
            <a:pPr marL="514350" indent="-514350" eaLnBrk="1" hangingPunct="1">
              <a:buClr>
                <a:srgbClr val="FFFF99"/>
              </a:buClr>
              <a:buAutoNum type="arabicPeriod" startAt="15"/>
            </a:pPr>
            <a:r>
              <a:rPr lang="en-US" sz="1000" dirty="0"/>
              <a:t>Supra Note 11, 300.</a:t>
            </a:r>
          </a:p>
          <a:p>
            <a:pPr marL="514350" indent="-514350" eaLnBrk="1" hangingPunct="1">
              <a:buClr>
                <a:srgbClr val="FF6600"/>
              </a:buClr>
              <a:buNone/>
            </a:pPr>
            <a:r>
              <a:rPr lang="en-US" sz="1000" dirty="0"/>
              <a:t>16.  Supra Note 11, 301.</a:t>
            </a:r>
          </a:p>
          <a:p>
            <a:pPr eaLnBrk="1" hangingPunct="1">
              <a:buClr>
                <a:srgbClr val="FF6600"/>
              </a:buClr>
              <a:buAutoNum type="arabicPeriod" startAt="17"/>
            </a:pPr>
            <a:r>
              <a:rPr lang="en-US" sz="1000" dirty="0" smtClean="0"/>
              <a:t>Supra </a:t>
            </a:r>
            <a:r>
              <a:rPr lang="en-US" sz="1000" dirty="0"/>
              <a:t>Note 1, 241</a:t>
            </a:r>
            <a:r>
              <a:rPr lang="en-US" sz="1000" dirty="0" smtClean="0"/>
              <a:t>.</a:t>
            </a:r>
            <a:endParaRPr lang="el-GR" sz="1000" dirty="0" smtClean="0"/>
          </a:p>
          <a:p>
            <a:pPr eaLnBrk="1" hangingPunct="1">
              <a:buClr>
                <a:srgbClr val="FF6600"/>
              </a:buClr>
              <a:buNone/>
            </a:pPr>
            <a:r>
              <a:rPr lang="en-US" sz="1000" dirty="0"/>
              <a:t>18.  Supra Note 1, 560-1.</a:t>
            </a:r>
          </a:p>
          <a:p>
            <a:pPr eaLnBrk="1" hangingPunct="1">
              <a:buClr>
                <a:srgbClr val="FF6600"/>
              </a:buClr>
              <a:buNone/>
            </a:pPr>
            <a:r>
              <a:rPr lang="en-US" sz="1000" dirty="0"/>
              <a:t>19.  Supra Note 1, 339.</a:t>
            </a:r>
          </a:p>
          <a:p>
            <a:pPr eaLnBrk="1" hangingPunct="1">
              <a:buClr>
                <a:srgbClr val="FF6600"/>
              </a:buClr>
              <a:buNone/>
            </a:pPr>
            <a:r>
              <a:rPr lang="en-US" sz="1000" dirty="0"/>
              <a:t>20.  </a:t>
            </a:r>
            <a:r>
              <a:rPr lang="en-US" sz="1000" i="1" dirty="0"/>
              <a:t>Kennedy v. Parrott, </a:t>
            </a:r>
            <a:r>
              <a:rPr lang="en-US" sz="1000" dirty="0"/>
              <a:t>90 S.E. 2d 754 (N.C. 1956).</a:t>
            </a:r>
          </a:p>
          <a:p>
            <a:pPr eaLnBrk="1" hangingPunct="1">
              <a:buClr>
                <a:srgbClr val="FF6600"/>
              </a:buClr>
              <a:buNone/>
            </a:pPr>
            <a:r>
              <a:rPr lang="en-US" sz="1000" dirty="0"/>
              <a:t>21.  </a:t>
            </a:r>
            <a:r>
              <a:rPr lang="en-US" sz="1000" i="1" dirty="0"/>
              <a:t>Canterbury, </a:t>
            </a:r>
            <a:r>
              <a:rPr lang="en-US" sz="1000" dirty="0"/>
              <a:t>464 F. 2d at 783.</a:t>
            </a:r>
          </a:p>
          <a:p>
            <a:pPr eaLnBrk="1" hangingPunct="1">
              <a:buClr>
                <a:srgbClr val="FF6600"/>
              </a:buClr>
              <a:buNone/>
            </a:pPr>
            <a:r>
              <a:rPr lang="en-US" sz="1000" dirty="0"/>
              <a:t>22.  Supra Note 1, 339.</a:t>
            </a:r>
          </a:p>
          <a:p>
            <a:pPr eaLnBrk="1" hangingPunct="1">
              <a:buClr>
                <a:srgbClr val="FF6600"/>
              </a:buClr>
              <a:buNone/>
            </a:pPr>
            <a:r>
              <a:rPr lang="en-US" sz="1000" dirty="0"/>
              <a:t>23.  </a:t>
            </a:r>
            <a:r>
              <a:rPr lang="en-US" sz="1000" i="1" dirty="0"/>
              <a:t>Truman v. Thomas, </a:t>
            </a:r>
            <a:r>
              <a:rPr lang="en-US" sz="1000" dirty="0"/>
              <a:t>611 P. 2d 902 (Cal. 1980).</a:t>
            </a:r>
          </a:p>
          <a:p>
            <a:pPr eaLnBrk="1" hangingPunct="1">
              <a:buClr>
                <a:srgbClr val="FF6600"/>
              </a:buClr>
              <a:buNone/>
            </a:pPr>
            <a:r>
              <a:rPr lang="en-US" sz="1000" dirty="0"/>
              <a:t>24.  Supra Note 1, 341-2.</a:t>
            </a:r>
          </a:p>
          <a:p>
            <a:pPr eaLnBrk="1" hangingPunct="1">
              <a:buClr>
                <a:srgbClr val="FF6600"/>
              </a:buClr>
              <a:buAutoNum type="arabicPeriod" startAt="25"/>
            </a:pPr>
            <a:r>
              <a:rPr lang="en-US" sz="1000" i="1" dirty="0" smtClean="0"/>
              <a:t>Bergman </a:t>
            </a:r>
            <a:r>
              <a:rPr lang="en-US" sz="1000" i="1" dirty="0"/>
              <a:t>v. Chin, </a:t>
            </a:r>
            <a:r>
              <a:rPr lang="en-US" sz="1000" dirty="0"/>
              <a:t>No. H205732-1 (Super. Ct. Alameda Co. Feb. 16, 1999</a:t>
            </a:r>
            <a:r>
              <a:rPr lang="en-US" sz="1000" dirty="0" smtClean="0"/>
              <a:t>).</a:t>
            </a:r>
            <a:endParaRPr lang="el-GR" sz="1000" dirty="0" smtClean="0"/>
          </a:p>
          <a:p>
            <a:pPr eaLnBrk="1" hangingPunct="1">
              <a:buClr>
                <a:srgbClr val="FF6600"/>
              </a:buClr>
              <a:buNone/>
            </a:pPr>
            <a:r>
              <a:rPr lang="en-US" sz="1000" dirty="0"/>
              <a:t>26. Fulmer T, </a:t>
            </a:r>
            <a:r>
              <a:rPr lang="en-US" sz="1000" dirty="0" err="1"/>
              <a:t>Paveza</a:t>
            </a:r>
            <a:r>
              <a:rPr lang="en-US" sz="1000" dirty="0"/>
              <a:t> G, </a:t>
            </a:r>
            <a:r>
              <a:rPr lang="en-US" sz="1000" dirty="0" err="1"/>
              <a:t>Vandeweerd</a:t>
            </a:r>
            <a:r>
              <a:rPr lang="en-US" sz="1000" dirty="0"/>
              <a:t> C, et al.  Neglect assessment in urban emergency departments and confirmation by an expert clinical team.  </a:t>
            </a:r>
            <a:r>
              <a:rPr lang="en-US" sz="1000" i="1" dirty="0"/>
              <a:t>J </a:t>
            </a:r>
            <a:r>
              <a:rPr lang="en-US" sz="1000" i="1" dirty="0" err="1"/>
              <a:t>Gerontol</a:t>
            </a:r>
            <a:r>
              <a:rPr lang="en-US" sz="1000" i="1" dirty="0"/>
              <a:t> A </a:t>
            </a:r>
            <a:r>
              <a:rPr lang="en-US" sz="1000" i="1" dirty="0" err="1"/>
              <a:t>Biol</a:t>
            </a:r>
            <a:r>
              <a:rPr lang="en-US" sz="1000" i="1" dirty="0"/>
              <a:t> </a:t>
            </a:r>
            <a:r>
              <a:rPr lang="en-US" sz="1000" i="1" dirty="0" err="1"/>
              <a:t>Sci</a:t>
            </a:r>
            <a:r>
              <a:rPr lang="en-US" sz="1000" i="1" dirty="0"/>
              <a:t> Med </a:t>
            </a:r>
            <a:r>
              <a:rPr lang="en-US" sz="1000" i="1" dirty="0" err="1"/>
              <a:t>Sci</a:t>
            </a:r>
            <a:r>
              <a:rPr lang="en-US" sz="1000" dirty="0"/>
              <a:t> 2005;60(8):1002-1006.</a:t>
            </a:r>
          </a:p>
          <a:p>
            <a:pPr eaLnBrk="1" hangingPunct="1">
              <a:buClr>
                <a:srgbClr val="FF6600"/>
              </a:buClr>
              <a:buNone/>
            </a:pPr>
            <a:r>
              <a:rPr lang="en-US" sz="1000" dirty="0"/>
              <a:t>27. Lifespan of Greater Rochester, Inc.  </a:t>
            </a:r>
            <a:r>
              <a:rPr lang="en-US" sz="1000" i="1" dirty="0"/>
              <a:t>Under the Radar: New York State Elder Abuse Prevalence Study Final Report, Self-Reported Prevalence and Documented Case Surveys Final Report.</a:t>
            </a:r>
            <a:r>
              <a:rPr lang="en-US" sz="1000" dirty="0"/>
              <a:t>  New York, NY: Weill Cornell Medical Center of Cornell University and New York City Department for the Aging, 2011. </a:t>
            </a:r>
            <a:r>
              <a:rPr lang="en-US" sz="1000" dirty="0">
                <a:hlinkClick r:id="rId2"/>
              </a:rPr>
              <a:t>http://www.lifespan-roch.org/documents/UndertheRadar051211.pdf</a:t>
            </a:r>
            <a:r>
              <a:rPr lang="en-US" sz="1000" dirty="0"/>
              <a:t>.  Accessed 11/14/11</a:t>
            </a:r>
          </a:p>
          <a:p>
            <a:pPr eaLnBrk="1" hangingPunct="1">
              <a:buClr>
                <a:srgbClr val="FF6600"/>
              </a:buClr>
              <a:buAutoNum type="arabicPeriod" startAt="17"/>
            </a:pPr>
            <a:endParaRPr lang="en-US" sz="1000" dirty="0"/>
          </a:p>
          <a:p>
            <a:pPr eaLnBrk="1" hangingPunct="1">
              <a:buClr>
                <a:srgbClr val="FF6600"/>
              </a:buClr>
              <a:buFontTx/>
              <a:buNone/>
            </a:pPr>
            <a:r>
              <a:rPr lang="en-US" sz="1200" dirty="0"/>
              <a:t>       </a:t>
            </a:r>
          </a:p>
          <a:p>
            <a:pPr eaLnBrk="1" hangingPunct="1">
              <a:buClr>
                <a:srgbClr val="FF6600"/>
              </a:buClr>
              <a:buNone/>
            </a:pPr>
            <a:endParaRPr lang="en-US" sz="1200" dirty="0" smtClean="0"/>
          </a:p>
          <a:p>
            <a:pPr eaLnBrk="1" hangingPunct="1">
              <a:buClr>
                <a:srgbClr val="FF6600"/>
              </a:buClr>
              <a:buNone/>
            </a:pPr>
            <a:r>
              <a:rPr lang="en-US" sz="1200" i="1" dirty="0" smtClean="0"/>
              <a:t>  </a:t>
            </a:r>
            <a:r>
              <a:rPr lang="en-US" sz="1200" dirty="0" smtClean="0"/>
              <a:t>   </a:t>
            </a:r>
            <a:endParaRPr lang="en-US" sz="1200" dirty="0"/>
          </a:p>
          <a:p>
            <a:pPr eaLnBrk="1" hangingPunct="1">
              <a:buClr>
                <a:srgbClr val="FF6600"/>
              </a:buClr>
              <a:buFontTx/>
              <a:buNone/>
            </a:pPr>
            <a:endParaRPr lang="en-US" sz="1200" dirty="0"/>
          </a:p>
          <a:p>
            <a:pPr eaLnBrk="1" hangingPunct="1">
              <a:buClr>
                <a:srgbClr val="FF6600"/>
              </a:buClr>
              <a:buAutoNum type="arabicPeriod" startAt="5"/>
            </a:pPr>
            <a:endParaRPr lang="en-US" sz="1200" i="1" dirty="0" smtClean="0"/>
          </a:p>
        </p:txBody>
      </p:sp>
    </p:spTree>
    <p:extLst>
      <p:ext uri="{BB962C8B-B14F-4D97-AF65-F5344CB8AC3E}">
        <p14:creationId xmlns:p14="http://schemas.microsoft.com/office/powerpoint/2010/main" val="737258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elderly 100 y birth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327" y="3581400"/>
            <a:ext cx="5543073" cy="31564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5119425" cy="321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8609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 Τίτλος"/>
          <p:cNvSpPr>
            <a:spLocks noGrp="1"/>
          </p:cNvSpPr>
          <p:nvPr>
            <p:ph type="title" idx="4294967295"/>
          </p:nvPr>
        </p:nvSpPr>
        <p:spPr>
          <a:xfrm>
            <a:off x="372533" y="2880365"/>
            <a:ext cx="8153400" cy="990600"/>
          </a:xfrm>
        </p:spPr>
        <p:txBody>
          <a:bodyPr/>
          <a:lstStyle/>
          <a:p>
            <a:r>
              <a:rPr lang="el-GR" b="1" i="1" dirty="0" smtClean="0">
                <a:solidFill>
                  <a:srgbClr val="FFFF00"/>
                </a:solidFill>
                <a:latin typeface="+mn-lt"/>
              </a:rPr>
              <a:t>Ευχαριστώ για την προσοχή σας </a:t>
            </a:r>
            <a:endParaRPr lang="en-US" b="1" i="1" dirty="0">
              <a:solidFill>
                <a:srgbClr val="FFFF00"/>
              </a:solidFill>
              <a:latin typeface="+mn-lt"/>
            </a:endParaRPr>
          </a:p>
        </p:txBody>
      </p:sp>
      <p:pic>
        <p:nvPicPr>
          <p:cNvPr id="2" name="Picture 1"/>
          <p:cNvPicPr>
            <a:picLocks noChangeAspect="1"/>
          </p:cNvPicPr>
          <p:nvPr/>
        </p:nvPicPr>
        <p:blipFill>
          <a:blip r:embed="rId3" cstate="print"/>
          <a:stretch>
            <a:fillRect/>
          </a:stretch>
        </p:blipFill>
        <p:spPr>
          <a:xfrm>
            <a:off x="372533" y="381000"/>
            <a:ext cx="8390467" cy="2651765"/>
          </a:xfrm>
          <a:prstGeom prst="rect">
            <a:avLst/>
          </a:prstGeom>
        </p:spPr>
      </p:pic>
      <p:pic>
        <p:nvPicPr>
          <p:cNvPr id="8196" name="Picture 4" descr="Image result for γεφυρα ριου αντιριου νυχτ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845565"/>
            <a:ext cx="8382000" cy="283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16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457200" y="1143000"/>
            <a:ext cx="8458200" cy="4876800"/>
          </a:xfrm>
        </p:spPr>
        <p:txBody>
          <a:bodyPr/>
          <a:lstStyle/>
          <a:p>
            <a:r>
              <a:rPr lang="el-GR" sz="2000" b="1" u="sng" dirty="0" smtClean="0"/>
              <a:t>Αυτονομία</a:t>
            </a:r>
            <a:r>
              <a:rPr lang="el-GR" sz="2000" dirty="0" smtClean="0"/>
              <a:t>: η </a:t>
            </a:r>
            <a:r>
              <a:rPr lang="el-GR" sz="2000" dirty="0"/>
              <a:t>υποχρέωσή μας να σεβόμαστε τους ασθενείς και </a:t>
            </a:r>
            <a:r>
              <a:rPr lang="el-GR" sz="2000" dirty="0" smtClean="0"/>
              <a:t>το δικαιώμα </a:t>
            </a:r>
            <a:r>
              <a:rPr lang="el-GR" sz="2000" dirty="0"/>
              <a:t>του </a:t>
            </a:r>
            <a:r>
              <a:rPr lang="el-GR" sz="2000" dirty="0" smtClean="0"/>
              <a:t>αυτοπροσδιορισμού τους</a:t>
            </a:r>
          </a:p>
          <a:p>
            <a:endParaRPr lang="el-GR" sz="2000" dirty="0" smtClean="0"/>
          </a:p>
          <a:p>
            <a:r>
              <a:rPr lang="el-GR" sz="2000" dirty="0" smtClean="0"/>
              <a:t>Το </a:t>
            </a:r>
            <a:r>
              <a:rPr lang="el-GR" sz="2000" dirty="0"/>
              <a:t>δικαίωμα των ασθενών να μιλούν από μόνοι τους για </a:t>
            </a:r>
            <a:r>
              <a:rPr lang="el-GR" sz="2000" dirty="0" smtClean="0"/>
              <a:t>την θεραπεία τους είναι σημαντικό για τον </a:t>
            </a:r>
            <a:r>
              <a:rPr lang="el-GR" sz="2000" dirty="0"/>
              <a:t>τρόπο με τον οποίο </a:t>
            </a:r>
            <a:r>
              <a:rPr lang="el-GR" sz="2000" dirty="0" smtClean="0"/>
              <a:t>κρίνουν την ευεργεσία </a:t>
            </a:r>
            <a:r>
              <a:rPr lang="el-GR" sz="2000" dirty="0"/>
              <a:t>και </a:t>
            </a:r>
            <a:r>
              <a:rPr lang="el-GR" sz="2000" dirty="0" smtClean="0"/>
              <a:t>την μη-κακοποίηση</a:t>
            </a:r>
          </a:p>
          <a:p>
            <a:endParaRPr lang="el-GR" sz="2000" dirty="0" smtClean="0"/>
          </a:p>
          <a:p>
            <a:r>
              <a:rPr lang="el-GR" sz="2000" dirty="0" smtClean="0"/>
              <a:t>Πολλές </a:t>
            </a:r>
            <a:r>
              <a:rPr lang="el-GR" sz="2000" dirty="0"/>
              <a:t>φορές οι ηλικιωμένοι </a:t>
            </a:r>
            <a:r>
              <a:rPr lang="el-GR" sz="2000" dirty="0" smtClean="0"/>
              <a:t>δεν έχουν </a:t>
            </a:r>
            <a:r>
              <a:rPr lang="el-GR" sz="2000" dirty="0"/>
              <a:t>την ικανότητα να πάρουν ιατρικές αποφάσεις που αφορούν την υγεία </a:t>
            </a:r>
            <a:r>
              <a:rPr lang="el-GR" sz="2000" dirty="0" smtClean="0"/>
              <a:t>τους</a:t>
            </a:r>
          </a:p>
          <a:p>
            <a:endParaRPr lang="el-GR" sz="2000" dirty="0" smtClean="0"/>
          </a:p>
          <a:p>
            <a:r>
              <a:rPr lang="el-GR" sz="2000" dirty="0" smtClean="0"/>
              <a:t>Η ευθύνη της </a:t>
            </a:r>
            <a:r>
              <a:rPr lang="el-GR" sz="2000" dirty="0"/>
              <a:t>θεραπείας </a:t>
            </a:r>
            <a:r>
              <a:rPr lang="el-GR" sz="2000" dirty="0" smtClean="0"/>
              <a:t>ενίοτε αφορά αποκλειστικά τον θεράποντα ιατρό </a:t>
            </a:r>
            <a:r>
              <a:rPr lang="el-GR" sz="2000" dirty="0"/>
              <a:t>ή </a:t>
            </a:r>
            <a:r>
              <a:rPr lang="el-GR" sz="2000" dirty="0" smtClean="0"/>
              <a:t>κάποιον συγγενή</a:t>
            </a:r>
          </a:p>
          <a:p>
            <a:endParaRPr lang="el-GR" sz="2000" dirty="0" smtClean="0"/>
          </a:p>
          <a:p>
            <a:r>
              <a:rPr lang="el-GR" sz="2000" dirty="0" smtClean="0"/>
              <a:t>Είναι </a:t>
            </a:r>
            <a:r>
              <a:rPr lang="el-GR" sz="2000" dirty="0"/>
              <a:t>η αρχή της αυτονομίας εξίσου έγκυρη ως ηθική αρχή στους ηλικιωμένους όπως και στους νεότερους </a:t>
            </a:r>
            <a:r>
              <a:rPr lang="el-GR" sz="2000" dirty="0" smtClean="0"/>
              <a:t>ασθενείς?</a:t>
            </a:r>
          </a:p>
          <a:p>
            <a:pPr marL="0" indent="0">
              <a:buNone/>
            </a:pPr>
            <a:endParaRPr lang="el-GR" sz="2000" dirty="0"/>
          </a:p>
        </p:txBody>
      </p:sp>
      <p:sp>
        <p:nvSpPr>
          <p:cNvPr id="3" name="Rectangle 2"/>
          <p:cNvSpPr>
            <a:spLocks noGrp="1"/>
          </p:cNvSpPr>
          <p:nvPr>
            <p:ph type="title"/>
          </p:nvPr>
        </p:nvSpPr>
        <p:spPr>
          <a:xfrm>
            <a:off x="457200" y="152400"/>
            <a:ext cx="8229600" cy="1143000"/>
          </a:xfrm>
        </p:spPr>
        <p:txBody>
          <a:bodyPr/>
          <a:lstStyle/>
          <a:p>
            <a:r>
              <a:rPr lang="el-GR" b="1" dirty="0" smtClean="0">
                <a:solidFill>
                  <a:srgbClr val="FFFF00"/>
                </a:solidFill>
                <a:latin typeface="+mn-lt"/>
              </a:rPr>
              <a:t>Αρχές ηθικής</a:t>
            </a:r>
            <a:r>
              <a:rPr lang="el-GR" dirty="0" smtClean="0">
                <a:solidFill>
                  <a:srgbClr val="FFFF00"/>
                </a:solidFill>
                <a:latin typeface="+mn-lt"/>
              </a:rPr>
              <a:t> </a:t>
            </a:r>
            <a:endParaRPr lang="en-IN" dirty="0">
              <a:solidFill>
                <a:srgbClr val="FFFF00"/>
              </a:solidFill>
              <a:latin typeface="+mn-lt"/>
            </a:endParaRPr>
          </a:p>
        </p:txBody>
      </p:sp>
    </p:spTree>
    <p:extLst>
      <p:ext uri="{BB962C8B-B14F-4D97-AF65-F5344CB8AC3E}">
        <p14:creationId xmlns:p14="http://schemas.microsoft.com/office/powerpoint/2010/main" val="25350834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sz="half" idx="2"/>
          </p:nvPr>
        </p:nvSpPr>
        <p:spPr>
          <a:xfrm>
            <a:off x="368085" y="1143000"/>
            <a:ext cx="3746715" cy="4876800"/>
          </a:xfrm>
        </p:spPr>
        <p:txBody>
          <a:bodyPr/>
          <a:lstStyle/>
          <a:p>
            <a:r>
              <a:rPr lang="el-GR" sz="2000" b="1" u="sng" dirty="0" smtClean="0"/>
              <a:t>Δικαιοσύνη</a:t>
            </a:r>
            <a:r>
              <a:rPr lang="el-GR" sz="2000" dirty="0" smtClean="0"/>
              <a:t>: η υποχρέωσή μας να θεραπεύουμε δίκαια, αμερόληπτα και </a:t>
            </a:r>
            <a:r>
              <a:rPr lang="el-GR" sz="2000" dirty="0"/>
              <a:t>χωρίς </a:t>
            </a:r>
            <a:r>
              <a:rPr lang="el-GR" sz="2000" dirty="0" smtClean="0"/>
              <a:t>προκατάληψη, με </a:t>
            </a:r>
            <a:r>
              <a:rPr lang="el-GR" sz="2000" dirty="0"/>
              <a:t>γνώμονα τις </a:t>
            </a:r>
            <a:r>
              <a:rPr lang="el-GR" sz="2000" dirty="0" smtClean="0"/>
              <a:t>ανάγκες </a:t>
            </a:r>
            <a:r>
              <a:rPr lang="el-GR" sz="2000" dirty="0"/>
              <a:t>του </a:t>
            </a:r>
            <a:r>
              <a:rPr lang="el-GR" sz="2000" dirty="0" smtClean="0"/>
              <a:t>ασθενούς</a:t>
            </a:r>
          </a:p>
          <a:p>
            <a:endParaRPr lang="el-GR" sz="2000" dirty="0" smtClean="0"/>
          </a:p>
          <a:p>
            <a:r>
              <a:rPr lang="el-GR" sz="2000" dirty="0" smtClean="0"/>
              <a:t>Ενίοτε </a:t>
            </a:r>
            <a:r>
              <a:rPr lang="el-GR" sz="2000" dirty="0" smtClean="0">
                <a:latin typeface="Arial" panose="020B0604020202020204" pitchFamily="34" charset="0"/>
                <a:cs typeface="Arial" panose="020B0604020202020204" pitchFamily="34" charset="0"/>
              </a:rPr>
              <a:t>↑ δαπάνες </a:t>
            </a:r>
            <a:r>
              <a:rPr lang="el-GR" sz="2000" dirty="0" smtClean="0"/>
              <a:t>για ασθενείς </a:t>
            </a:r>
            <a:r>
              <a:rPr lang="el-GR" sz="2000" dirty="0"/>
              <a:t>που </a:t>
            </a:r>
            <a:r>
              <a:rPr lang="el-GR" sz="2000" dirty="0" smtClean="0"/>
              <a:t>βρίσκονται στο τέλος τους χωρίς ουσιαστική θεραπεία  - είναι </a:t>
            </a:r>
            <a:r>
              <a:rPr lang="el-GR" sz="2000" dirty="0"/>
              <a:t>δίκαιο </a:t>
            </a:r>
            <a:r>
              <a:rPr lang="el-GR" sz="2000" dirty="0" smtClean="0"/>
              <a:t>αυτό έναντι ασθενών με μεγαλύτερο προσδόκιμο </a:t>
            </a:r>
            <a:r>
              <a:rPr lang="el-GR" sz="2000" dirty="0"/>
              <a:t>επιβίωσης </a:t>
            </a:r>
            <a:r>
              <a:rPr lang="el-GR" sz="2000" dirty="0" smtClean="0"/>
              <a:t>που μπορεί να είναι πιο ωφέλιμοι στην κοινωνία?</a:t>
            </a:r>
          </a:p>
          <a:p>
            <a:endParaRPr lang="el-GR" sz="2000" dirty="0" smtClean="0"/>
          </a:p>
          <a:p>
            <a:endParaRPr lang="el-GR" dirty="0"/>
          </a:p>
        </p:txBody>
      </p:sp>
      <p:sp>
        <p:nvSpPr>
          <p:cNvPr id="3" name="Rectangle 2"/>
          <p:cNvSpPr>
            <a:spLocks noGrp="1"/>
          </p:cNvSpPr>
          <p:nvPr>
            <p:ph type="title"/>
          </p:nvPr>
        </p:nvSpPr>
        <p:spPr>
          <a:xfrm>
            <a:off x="457200" y="0"/>
            <a:ext cx="8229600" cy="1143000"/>
          </a:xfrm>
        </p:spPr>
        <p:txBody>
          <a:bodyPr/>
          <a:lstStyle/>
          <a:p>
            <a:r>
              <a:rPr lang="el-GR" b="1" dirty="0" smtClean="0">
                <a:solidFill>
                  <a:srgbClr val="FFFF00"/>
                </a:solidFill>
                <a:latin typeface="+mn-lt"/>
              </a:rPr>
              <a:t>Αρχές ηθικής</a:t>
            </a:r>
            <a:r>
              <a:rPr lang="el-GR" dirty="0" smtClean="0">
                <a:solidFill>
                  <a:srgbClr val="FFFF00"/>
                </a:solidFill>
                <a:latin typeface="+mn-lt"/>
              </a:rPr>
              <a:t> </a:t>
            </a:r>
            <a:endParaRPr lang="en-IN" dirty="0">
              <a:solidFill>
                <a:srgbClr val="FFFF00"/>
              </a:solidFill>
              <a:latin typeface="+mn-lt"/>
            </a:endParaRPr>
          </a:p>
        </p:txBody>
      </p:sp>
      <p:pic>
        <p:nvPicPr>
          <p:cNvPr id="4098" name="Picture 2" descr="Image result for justice in medic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28800"/>
            <a:ext cx="438318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834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36660</TotalTime>
  <Words>4198</Words>
  <Application>Microsoft Office PowerPoint</Application>
  <PresentationFormat>On-screen Show (4:3)</PresentationFormat>
  <Paragraphs>469</Paragraphs>
  <Slides>72</Slides>
  <Notes>71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Courier New</vt:lpstr>
      <vt:lpstr>Tahoma</vt:lpstr>
      <vt:lpstr>Times New Roman</vt:lpstr>
      <vt:lpstr>Wingdings 2</vt:lpstr>
      <vt:lpstr>Default Design</vt:lpstr>
      <vt:lpstr>PowerPoint Presentation</vt:lpstr>
      <vt:lpstr>Εισαγωγή </vt:lpstr>
      <vt:lpstr>PowerPoint Presentation</vt:lpstr>
      <vt:lpstr>PowerPoint Presentation</vt:lpstr>
      <vt:lpstr>Αρχές ηθικής </vt:lpstr>
      <vt:lpstr>Αρχές ηθικής </vt:lpstr>
      <vt:lpstr>Αρχές ηθικής </vt:lpstr>
      <vt:lpstr>Αρχές ηθικής </vt:lpstr>
      <vt:lpstr>Αρχές ηθικής </vt:lpstr>
      <vt:lpstr>Αρχές ηθικής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Φάσμα της Αυτονομίας</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PowerPoint Presentation</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Ηθικά Διλήμματα στην Γηριατρική </vt:lpstr>
      <vt:lpstr>PowerPoint Presentation</vt:lpstr>
      <vt:lpstr>Ηθικά Διλήμματα στην Γηριατρική </vt:lpstr>
      <vt:lpstr>PowerPoint Presentation</vt:lpstr>
      <vt:lpstr>Ηθικά Διλήμματα στην Γηριατρική </vt:lpstr>
      <vt:lpstr>References</vt:lpstr>
      <vt:lpstr>PowerPoint Presentation</vt:lpstr>
      <vt:lpstr>Ευχαριστώ για την προσοχή σας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Saliaka, Magda</dc:creator>
  <cp:lastModifiedBy>Nikos</cp:lastModifiedBy>
  <cp:revision>1428</cp:revision>
  <cp:lastPrinted>1601-01-01T00:00:00Z</cp:lastPrinted>
  <dcterms:created xsi:type="dcterms:W3CDTF">1601-01-01T00:00:00Z</dcterms:created>
  <dcterms:modified xsi:type="dcterms:W3CDTF">2017-11-25T22:56:00Z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