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410" r:id="rId2"/>
    <p:sldId id="430" r:id="rId3"/>
    <p:sldId id="413" r:id="rId4"/>
    <p:sldId id="414" r:id="rId5"/>
    <p:sldId id="416" r:id="rId6"/>
    <p:sldId id="417" r:id="rId7"/>
    <p:sldId id="478" r:id="rId8"/>
    <p:sldId id="419" r:id="rId9"/>
    <p:sldId id="420" r:id="rId10"/>
    <p:sldId id="428" r:id="rId11"/>
    <p:sldId id="429" r:id="rId12"/>
    <p:sldId id="451" r:id="rId13"/>
    <p:sldId id="262" r:id="rId14"/>
    <p:sldId id="263" r:id="rId15"/>
    <p:sldId id="270" r:id="rId16"/>
    <p:sldId id="453" r:id="rId17"/>
    <p:sldId id="454" r:id="rId18"/>
    <p:sldId id="455" r:id="rId19"/>
    <p:sldId id="456" r:id="rId20"/>
    <p:sldId id="25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6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63F36-1EF3-4E25-817F-F70565572A26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17B09-A36C-4226-AA43-F1CBA89A87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9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0FE87D-D440-4E2F-9752-850FAAEC55CE}" type="datetime1">
              <a:rPr kumimoji="0"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10/30/2023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B25692-3569-4123-9072-C13EF4D78445}" type="slidenum">
              <a:rPr kumimoji="0" lang="en-AU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065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A7B9BD-00D6-4718-863D-87659B7B6E58}" type="datetime1">
              <a:rPr kumimoji="0"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10/30/2023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C96971-472A-4FB2-8A11-BF1DFA924573}" type="slidenum">
              <a:rPr kumimoji="0" lang="en-AU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Can set up a discussion session – present them with a slide similar to this but with 3 or 4 curves and ask a series of question regarding the implications of the curves for </a:t>
            </a:r>
          </a:p>
        </p:txBody>
      </p:sp>
    </p:spTree>
    <p:extLst>
      <p:ext uri="{BB962C8B-B14F-4D97-AF65-F5344CB8AC3E}">
        <p14:creationId xmlns:p14="http://schemas.microsoft.com/office/powerpoint/2010/main" val="1617499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F783CA-81C4-45F5-8B25-30DC2DA285F2}" type="datetime1">
              <a:rPr kumimoji="0"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10/30/2023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D9F8E1-164B-49F8-BBB9-0FA47F8CF6A7}" type="slidenum">
              <a:rPr kumimoji="0" lang="en-AU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Can set up a discussion session – present them with a slide similar to this but with 3 or 4 curves and ask a series of question regarding the implications of the curves for </a:t>
            </a:r>
          </a:p>
        </p:txBody>
      </p:sp>
    </p:spTree>
    <p:extLst>
      <p:ext uri="{BB962C8B-B14F-4D97-AF65-F5344CB8AC3E}">
        <p14:creationId xmlns:p14="http://schemas.microsoft.com/office/powerpoint/2010/main" val="782643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ABADC7-CAD2-43C8-ABEE-9A8ABEC17D64}" type="datetime1">
              <a:rPr kumimoji="0"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10/30/2023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19112-9DDB-4D0E-9841-3958E5D7ED3B}" type="slidenum">
              <a:rPr kumimoji="0" lang="en-AU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282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757CB7-A08A-4D41-BA39-CF618775A413}" type="datetime1">
              <a:rPr kumimoji="0"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10/30/2023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38" indent="-309553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12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497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781" indent="-247642" defTabSz="1028404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06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351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636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920" indent="-247642" defTabSz="1028404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9FDAAD-CCE4-4FC4-AEB7-0840FD2ADC81}" type="slidenum">
              <a:rPr kumimoji="0" lang="en-AU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11</a:t>
            </a:fld>
            <a:endParaRPr kumimoji="0" lang="en-AU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06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4838" indent="-309553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38212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33497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28781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2406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19351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1463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09920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6C558A1-FE17-437D-84FE-742621BDBEEA}" type="datetime1">
              <a:rPr lang="en-US" altLang="el-GR" sz="1300" b="0"/>
              <a:pPr eaLnBrk="1" hangingPunct="1"/>
              <a:t>10/30/2023</a:t>
            </a:fld>
            <a:endParaRPr lang="en-AU" altLang="el-GR" sz="1300" b="0" dirty="0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4838" indent="-309553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38212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33497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28781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2406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19351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1463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09920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B3E72F8-5F83-4484-8D8A-9C6635E37A94}" type="slidenum">
              <a:rPr lang="en-AU" altLang="el-GR" sz="1300" b="0"/>
              <a:pPr eaLnBrk="1" hangingPunct="1"/>
              <a:t>13</a:t>
            </a:fld>
            <a:endParaRPr lang="en-AU" altLang="el-GR" sz="1300" b="0" dirty="0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47642" indent="-247642"/>
            <a:endParaRPr lang="en-US" altLang="el-GR" b="1" dirty="0"/>
          </a:p>
        </p:txBody>
      </p:sp>
    </p:spTree>
    <p:extLst>
      <p:ext uri="{BB962C8B-B14F-4D97-AF65-F5344CB8AC3E}">
        <p14:creationId xmlns:p14="http://schemas.microsoft.com/office/powerpoint/2010/main" val="2921195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4838" indent="-309553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38212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33497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28781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2406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19351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1463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09920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7A0AF2E-8A60-4A12-A16C-9ABDB38B9DB8}" type="datetime1">
              <a:rPr lang="en-US" altLang="el-GR" sz="1300" b="0"/>
              <a:pPr eaLnBrk="1" hangingPunct="1"/>
              <a:t>10/30/2023</a:t>
            </a:fld>
            <a:endParaRPr lang="en-AU" altLang="el-GR" sz="1300" b="0" dirty="0"/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4838" indent="-309553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38212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33497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28781" indent="-247642" defTabSz="995729" eaLnBrk="0" hangingPunct="0"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2406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19351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14636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09920" indent="-247642" defTabSz="995729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F12BCE6-9EDE-4944-926F-BDC2885E9A51}" type="slidenum">
              <a:rPr lang="en-AU" altLang="el-GR" sz="1300" b="0"/>
              <a:pPr eaLnBrk="1" hangingPunct="1"/>
              <a:t>14</a:t>
            </a:fld>
            <a:endParaRPr lang="en-AU" altLang="el-GR" sz="1300" b="0" dirty="0"/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47642" indent="-247642"/>
            <a:endParaRPr lang="en-US" altLang="el-GR" b="1" dirty="0"/>
          </a:p>
        </p:txBody>
      </p:sp>
    </p:spTree>
    <p:extLst>
      <p:ext uri="{BB962C8B-B14F-4D97-AF65-F5344CB8AC3E}">
        <p14:creationId xmlns:p14="http://schemas.microsoft.com/office/powerpoint/2010/main" val="4072334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C44B34-4A94-4830-A964-BFEC6DB5796A}" type="slidenum">
              <a:rPr lang="en-AU" altLang="en-US" sz="1200" b="0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AU" altLang="en-US" sz="1200" b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7813" cy="3729038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alt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23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3215551-98F4-4C6C-B066-09A4A2AC0A32}" type="slidenum">
              <a:rPr lang="en-AU" altLang="en-US" sz="1200" b="0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17</a:t>
            </a:fld>
            <a:endParaRPr lang="en-AU" altLang="en-US" sz="1200" b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7813" cy="3729038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alt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91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1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2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16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6000" y="381000"/>
            <a:ext cx="10871200" cy="601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62263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2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1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40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7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6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59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8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F49333E-6118-46E2-8493-FD1C2D0BD47C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8EFBA24F-EBA5-4E8C-AF1C-BC8C5AA63F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390304" y="315603"/>
            <a:ext cx="5752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χέση αποθεμάτ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ος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νεοσυλλογής (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SR)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7772" y="1103964"/>
            <a:ext cx="313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Μοντέλο Beverton-Holt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74866" y="1868558"/>
            <a:ext cx="7454741" cy="4351338"/>
          </a:xfrm>
        </p:spPr>
        <p:txBody>
          <a:bodyPr>
            <a:noAutofit/>
          </a:bodyPr>
          <a:lstStyle/>
          <a:p>
            <a:pPr lvl="1"/>
            <a:r>
              <a:rPr lang="en-US" sz="2200" dirty="0"/>
              <a:t>To </a:t>
            </a:r>
            <a:r>
              <a:rPr lang="el-GR" sz="2200" b="1" i="1" dirty="0">
                <a:solidFill>
                  <a:srgbClr val="00B050"/>
                </a:solidFill>
              </a:rPr>
              <a:t>α</a:t>
            </a:r>
            <a:r>
              <a:rPr lang="en-US" sz="2200" dirty="0"/>
              <a:t> είναι η παράμετρος</a:t>
            </a:r>
            <a:r>
              <a:rPr lang="el-GR" sz="2200" dirty="0"/>
              <a:t> «</a:t>
            </a:r>
            <a:r>
              <a:rPr lang="en-US" sz="2200" dirty="0"/>
              <a:t>ανεξάρτητη</a:t>
            </a:r>
            <a:r>
              <a:rPr lang="el-GR" sz="2200" dirty="0"/>
              <a:t> της </a:t>
            </a:r>
            <a:r>
              <a:rPr lang="en-US" sz="2200" dirty="0"/>
              <a:t>πυκνότητ</a:t>
            </a:r>
            <a:r>
              <a:rPr lang="el-GR" sz="2200" dirty="0"/>
              <a:t>ας</a:t>
            </a:r>
            <a:r>
              <a:rPr lang="en-US" sz="2200" dirty="0"/>
              <a:t>»</a:t>
            </a:r>
          </a:p>
          <a:p>
            <a:pPr marL="457200" lvl="1" indent="0">
              <a:buNone/>
            </a:pPr>
            <a:r>
              <a:rPr lang="el-GR" sz="2200" dirty="0"/>
              <a:t>αντιστοιχεί στο </a:t>
            </a:r>
            <a:r>
              <a:rPr lang="el-GR" sz="2200" u="sng" dirty="0"/>
              <a:t>μέγιστο</a:t>
            </a:r>
            <a:r>
              <a:rPr lang="en-US" sz="2200" u="sng" dirty="0"/>
              <a:t> </a:t>
            </a:r>
            <a:r>
              <a:rPr lang="el-GR" sz="2200" u="sng" dirty="0"/>
              <a:t>ρυθμό παραγωγής</a:t>
            </a:r>
            <a:r>
              <a:rPr lang="el-GR" sz="2200" dirty="0"/>
              <a:t> </a:t>
            </a:r>
            <a:r>
              <a:rPr lang="en-US" sz="2200" dirty="0"/>
              <a:t>R </a:t>
            </a:r>
            <a:r>
              <a:rPr lang="el-GR" sz="2200" dirty="0"/>
              <a:t>από </a:t>
            </a:r>
            <a:r>
              <a:rPr lang="en-US" sz="2200" dirty="0"/>
              <a:t>S (</a:t>
            </a:r>
            <a:r>
              <a:rPr lang="el-GR" sz="2200" dirty="0"/>
              <a:t>όταν το </a:t>
            </a:r>
            <a:r>
              <a:rPr lang="en-US" sz="2200" dirty="0"/>
              <a:t>S </a:t>
            </a:r>
            <a:r>
              <a:rPr lang="el-GR" sz="2200" dirty="0"/>
              <a:t>είναι χαμηλό)</a:t>
            </a:r>
            <a:endParaRPr lang="en-US" sz="2200" dirty="0"/>
          </a:p>
          <a:p>
            <a:pPr marL="457200" lvl="1" indent="0">
              <a:buNone/>
            </a:pPr>
            <a:r>
              <a:rPr lang="el-GR" sz="2200" dirty="0"/>
              <a:t>Είναι ενδεικτικό της γονιμότητας και της επιβίωσης των νεαρών σταδίων (χωρίς πυκνοεξάρτηση)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To </a:t>
            </a:r>
            <a:r>
              <a:rPr lang="en-US" sz="2200" b="1" i="1" dirty="0">
                <a:solidFill>
                  <a:srgbClr val="00B050"/>
                </a:solidFill>
              </a:rPr>
              <a:t>b</a:t>
            </a:r>
            <a:r>
              <a:rPr lang="en-US" sz="2200" dirty="0"/>
              <a:t> είναι η παράμετρος</a:t>
            </a:r>
            <a:r>
              <a:rPr lang="el-GR" sz="2200" dirty="0"/>
              <a:t> </a:t>
            </a:r>
            <a:r>
              <a:rPr lang="el-GR" sz="2200" u="sng" dirty="0"/>
              <a:t>«</a:t>
            </a:r>
            <a:r>
              <a:rPr lang="en-US" sz="2200" u="sng" dirty="0"/>
              <a:t>εξαρτώμενη </a:t>
            </a:r>
            <a:r>
              <a:rPr lang="el-GR" sz="2200" u="sng" dirty="0"/>
              <a:t>από την </a:t>
            </a:r>
            <a:r>
              <a:rPr lang="en-US" sz="2200" u="sng" dirty="0"/>
              <a:t>πυκνότητα»</a:t>
            </a:r>
            <a:endParaRPr lang="el-GR" sz="2200" u="sng" dirty="0"/>
          </a:p>
          <a:p>
            <a:pPr marL="457200" lvl="1" indent="0">
              <a:buNone/>
            </a:pPr>
            <a:r>
              <a:rPr lang="el-GR" sz="2200" dirty="0"/>
              <a:t>Σε υψηλότερες τιμές του </a:t>
            </a:r>
            <a:r>
              <a:rPr lang="en-US" sz="2200" dirty="0"/>
              <a:t>b, </a:t>
            </a:r>
            <a:r>
              <a:rPr lang="el-GR" sz="2200" dirty="0"/>
              <a:t>το μοντέλο φθάνει νωρίτερα στην ασύμπτωτη</a:t>
            </a:r>
            <a:endParaRPr lang="en-US" sz="2200" dirty="0"/>
          </a:p>
          <a:p>
            <a:pPr lvl="2"/>
            <a:r>
              <a:rPr lang="en-US" sz="2200" dirty="0"/>
              <a:t>Τι θα συμβεί αν </a:t>
            </a:r>
            <a:r>
              <a:rPr lang="en-US" sz="2200" b="1" i="1" dirty="0">
                <a:solidFill>
                  <a:srgbClr val="00B050"/>
                </a:solidFill>
              </a:rPr>
              <a:t>b</a:t>
            </a:r>
            <a:r>
              <a:rPr lang="en-US" sz="2200" dirty="0"/>
              <a:t> = 0;</a:t>
            </a:r>
            <a:endParaRPr lang="el-GR" sz="2200" dirty="0"/>
          </a:p>
          <a:p>
            <a:pPr marL="914400" lvl="2" indent="0">
              <a:buNone/>
            </a:pPr>
            <a:r>
              <a:rPr lang="el-GR" sz="2200" i="1" dirty="0">
                <a:solidFill>
                  <a:schemeClr val="bg2">
                    <a:lumMod val="50000"/>
                  </a:schemeClr>
                </a:solidFill>
              </a:rPr>
              <a:t> Το μοντέλο παίρνει τη μορφή </a:t>
            </a:r>
            <a:r>
              <a:rPr lang="en-US" sz="2200" i="1" dirty="0">
                <a:solidFill>
                  <a:schemeClr val="bg2">
                    <a:lumMod val="50000"/>
                  </a:schemeClr>
                </a:solidFill>
              </a:rPr>
              <a:t>R=aS (</a:t>
            </a:r>
            <a:r>
              <a:rPr lang="el-GR" sz="2200" i="1" dirty="0">
                <a:solidFill>
                  <a:schemeClr val="bg2">
                    <a:lumMod val="50000"/>
                  </a:schemeClr>
                </a:solidFill>
              </a:rPr>
              <a:t>χωρίς πυκνοεξάρτηση)</a:t>
            </a:r>
            <a:endParaRPr lang="en-US" sz="2200" i="1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1579" y="838823"/>
            <a:ext cx="3227569" cy="5915480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6306329" y="994416"/>
            <a:ext cx="1954031" cy="718548"/>
            <a:chOff x="7856586" y="841204"/>
            <a:chExt cx="2572509" cy="1241768"/>
          </a:xfrm>
        </p:grpSpPr>
        <p:grpSp>
          <p:nvGrpSpPr>
            <p:cNvPr id="30" name="Group 29"/>
            <p:cNvGrpSpPr/>
            <p:nvPr/>
          </p:nvGrpSpPr>
          <p:grpSpPr>
            <a:xfrm>
              <a:off x="7924800" y="914401"/>
              <a:ext cx="2438400" cy="1095375"/>
              <a:chOff x="3148013" y="2881313"/>
              <a:chExt cx="2438400" cy="1095375"/>
            </a:xfrm>
          </p:grpSpPr>
          <p:pic>
            <p:nvPicPr>
              <p:cNvPr id="32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7588" y="2886075"/>
                <a:ext cx="2028825" cy="1085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3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8013" y="2881313"/>
                <a:ext cx="409575" cy="109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1" name="Rounded Rectangle 30"/>
            <p:cNvSpPr/>
            <p:nvPr/>
          </p:nvSpPr>
          <p:spPr>
            <a:xfrm>
              <a:off x="7856586" y="841204"/>
              <a:ext cx="2572509" cy="1241768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1499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622852" y="4460876"/>
            <a:ext cx="975939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Σε π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οια απόθεμα θα μπορούσε να μειώ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θει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η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βιομάζα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κατά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μεγαλύτερο ποσό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στο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πριν γίνει αντικείμενο υπεραλίευσης; Εξηγήστε τους λόγους για την απάντησή σας.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Ποια απόθεμα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θα χρειαστεί περισσότερο χρόνο να ανακάμψει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από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την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υπεραλίευση; Γιατί;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Μπορείτε να σκεφτείτε ένα λόγο για τον οποίο το σύνολο των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νεοσυλλέκτων σ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το «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γκρι»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απόθεμα μει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ώνεται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σε πολύ υψηλά μεγέθη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αποθέματος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57600" y="954156"/>
            <a:ext cx="4867276" cy="3396535"/>
            <a:chOff x="2939535" y="428624"/>
            <a:chExt cx="5585341" cy="3957210"/>
          </a:xfrm>
        </p:grpSpPr>
        <p:sp>
          <p:nvSpPr>
            <p:cNvPr id="68612" name="Freeform 10"/>
            <p:cNvSpPr>
              <a:spLocks/>
            </p:cNvSpPr>
            <p:nvPr/>
          </p:nvSpPr>
          <p:spPr bwMode="auto">
            <a:xfrm>
              <a:off x="3822701" y="428626"/>
              <a:ext cx="4702175" cy="3395663"/>
            </a:xfrm>
            <a:custGeom>
              <a:avLst/>
              <a:gdLst>
                <a:gd name="T0" fmla="*/ 0 w 1996"/>
                <a:gd name="T1" fmla="*/ 0 h 1497"/>
                <a:gd name="T2" fmla="*/ 0 w 1996"/>
                <a:gd name="T3" fmla="*/ 2147483646 h 1497"/>
                <a:gd name="T4" fmla="*/ 2147483646 w 1996"/>
                <a:gd name="T5" fmla="*/ 2147483646 h 1497"/>
                <a:gd name="T6" fmla="*/ 2147483646 w 1996"/>
                <a:gd name="T7" fmla="*/ 2147483646 h 14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96"/>
                <a:gd name="T13" fmla="*/ 0 h 1497"/>
                <a:gd name="T14" fmla="*/ 1996 w 1996"/>
                <a:gd name="T15" fmla="*/ 1497 h 14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96" h="1497">
                  <a:moveTo>
                    <a:pt x="0" y="0"/>
                  </a:moveTo>
                  <a:lnTo>
                    <a:pt x="0" y="1497"/>
                  </a:lnTo>
                  <a:lnTo>
                    <a:pt x="1951" y="1497"/>
                  </a:lnTo>
                  <a:lnTo>
                    <a:pt x="1996" y="1497"/>
                  </a:ln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8613" name="Text Box 11"/>
            <p:cNvSpPr txBox="1">
              <a:spLocks noChangeArrowheads="1"/>
            </p:cNvSpPr>
            <p:nvPr/>
          </p:nvSpPr>
          <p:spPr bwMode="auto">
            <a:xfrm>
              <a:off x="5084347" y="3955535"/>
              <a:ext cx="3071276" cy="430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l-GR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αφθονία </a:t>
              </a:r>
              <a:r>
                <a:rPr lang="en-US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αποθέματος</a:t>
              </a:r>
            </a:p>
          </p:txBody>
        </p:sp>
        <p:sp>
          <p:nvSpPr>
            <p:cNvPr id="68614" name="Text Box 12"/>
            <p:cNvSpPr txBox="1">
              <a:spLocks noChangeArrowheads="1"/>
            </p:cNvSpPr>
            <p:nvPr/>
          </p:nvSpPr>
          <p:spPr bwMode="auto">
            <a:xfrm rot="-5400000">
              <a:off x="1691482" y="1676677"/>
              <a:ext cx="28654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Σύνολο </a:t>
              </a:r>
              <a:r>
                <a:rPr lang="el-GR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νεοσυλλογής</a:t>
              </a:r>
              <a:endParaRPr lang="en-US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8615" name="Freeform 17"/>
            <p:cNvSpPr>
              <a:spLocks/>
            </p:cNvSpPr>
            <p:nvPr/>
          </p:nvSpPr>
          <p:spPr bwMode="auto">
            <a:xfrm>
              <a:off x="3814764" y="1214439"/>
              <a:ext cx="4624387" cy="2638425"/>
            </a:xfrm>
            <a:custGeom>
              <a:avLst/>
              <a:gdLst>
                <a:gd name="T0" fmla="*/ 0 w 1957"/>
                <a:gd name="T1" fmla="*/ 2147483646 h 875"/>
                <a:gd name="T2" fmla="*/ 2147483646 w 1957"/>
                <a:gd name="T3" fmla="*/ 2147483646 h 875"/>
                <a:gd name="T4" fmla="*/ 2147483646 w 1957"/>
                <a:gd name="T5" fmla="*/ 2147483646 h 875"/>
                <a:gd name="T6" fmla="*/ 0 60000 65536"/>
                <a:gd name="T7" fmla="*/ 0 60000 65536"/>
                <a:gd name="T8" fmla="*/ 0 60000 65536"/>
                <a:gd name="T9" fmla="*/ 0 w 1957"/>
                <a:gd name="T10" fmla="*/ 0 h 875"/>
                <a:gd name="T11" fmla="*/ 1957 w 1957"/>
                <a:gd name="T12" fmla="*/ 875 h 8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7" h="875">
                  <a:moveTo>
                    <a:pt x="0" y="875"/>
                  </a:moveTo>
                  <a:cubicBezTo>
                    <a:pt x="141" y="752"/>
                    <a:pt x="522" y="278"/>
                    <a:pt x="848" y="139"/>
                  </a:cubicBezTo>
                  <a:cubicBezTo>
                    <a:pt x="1174" y="0"/>
                    <a:pt x="1726" y="64"/>
                    <a:pt x="1957" y="44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Freeform 18"/>
            <p:cNvSpPr>
              <a:spLocks/>
            </p:cNvSpPr>
            <p:nvPr/>
          </p:nvSpPr>
          <p:spPr bwMode="auto">
            <a:xfrm>
              <a:off x="3848101" y="1903414"/>
              <a:ext cx="4608513" cy="1919287"/>
            </a:xfrm>
            <a:custGeom>
              <a:avLst/>
              <a:gdLst>
                <a:gd name="T0" fmla="*/ 0 w 1950"/>
                <a:gd name="T1" fmla="*/ 2147483647 h 871"/>
                <a:gd name="T2" fmla="*/ 2147483647 w 1950"/>
                <a:gd name="T3" fmla="*/ 2147483647 h 871"/>
                <a:gd name="T4" fmla="*/ 2147483647 w 1950"/>
                <a:gd name="T5" fmla="*/ 2147483647 h 871"/>
                <a:gd name="T6" fmla="*/ 0 60000 65536"/>
                <a:gd name="T7" fmla="*/ 0 60000 65536"/>
                <a:gd name="T8" fmla="*/ 0 60000 65536"/>
                <a:gd name="T9" fmla="*/ 0 w 1950"/>
                <a:gd name="T10" fmla="*/ 0 h 871"/>
                <a:gd name="T11" fmla="*/ 1950 w 1950"/>
                <a:gd name="T12" fmla="*/ 871 h 8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0" h="871">
                  <a:moveTo>
                    <a:pt x="0" y="871"/>
                  </a:moveTo>
                  <a:cubicBezTo>
                    <a:pt x="73" y="749"/>
                    <a:pt x="115" y="272"/>
                    <a:pt x="440" y="136"/>
                  </a:cubicBezTo>
                  <a:cubicBezTo>
                    <a:pt x="765" y="0"/>
                    <a:pt x="1635" y="71"/>
                    <a:pt x="1950" y="54"/>
                  </a:cubicBezTo>
                </a:path>
              </a:pathLst>
            </a:custGeom>
            <a:noFill/>
            <a:ln w="38100">
              <a:solidFill>
                <a:schemeClr val="accent6">
                  <a:lumMod val="10000"/>
                </a:schemeClr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810000" y="1585913"/>
              <a:ext cx="4624388" cy="2266950"/>
            </a:xfrm>
            <a:custGeom>
              <a:avLst/>
              <a:gdLst>
                <a:gd name="T0" fmla="*/ 0 w 1957"/>
                <a:gd name="T1" fmla="*/ 2147483647 h 875"/>
                <a:gd name="T2" fmla="*/ 2147483647 w 1957"/>
                <a:gd name="T3" fmla="*/ 2147483647 h 875"/>
                <a:gd name="T4" fmla="*/ 2147483647 w 1957"/>
                <a:gd name="T5" fmla="*/ 2147483647 h 875"/>
                <a:gd name="T6" fmla="*/ 0 60000 65536"/>
                <a:gd name="T7" fmla="*/ 0 60000 65536"/>
                <a:gd name="T8" fmla="*/ 0 60000 65536"/>
                <a:gd name="T9" fmla="*/ 0 w 1957"/>
                <a:gd name="T10" fmla="*/ 0 h 875"/>
                <a:gd name="T11" fmla="*/ 1957 w 1957"/>
                <a:gd name="T12" fmla="*/ 875 h 875"/>
                <a:gd name="connsiteX0" fmla="*/ 0 w 1957"/>
                <a:gd name="connsiteY0" fmla="*/ 843 h 843"/>
                <a:gd name="connsiteX1" fmla="*/ 848 w 1957"/>
                <a:gd name="connsiteY1" fmla="*/ 107 h 843"/>
                <a:gd name="connsiteX2" fmla="*/ 1957 w 1957"/>
                <a:gd name="connsiteY2" fmla="*/ 201 h 843"/>
                <a:gd name="connsiteX0" fmla="*/ 0 w 1957"/>
                <a:gd name="connsiteY0" fmla="*/ 772 h 772"/>
                <a:gd name="connsiteX1" fmla="*/ 848 w 1957"/>
                <a:gd name="connsiteY1" fmla="*/ 107 h 772"/>
                <a:gd name="connsiteX2" fmla="*/ 1957 w 1957"/>
                <a:gd name="connsiteY2" fmla="*/ 130 h 772"/>
                <a:gd name="connsiteX0" fmla="*/ 0 w 1957"/>
                <a:gd name="connsiteY0" fmla="*/ 752 h 752"/>
                <a:gd name="connsiteX1" fmla="*/ 848 w 1957"/>
                <a:gd name="connsiteY1" fmla="*/ 87 h 752"/>
                <a:gd name="connsiteX2" fmla="*/ 1957 w 1957"/>
                <a:gd name="connsiteY2" fmla="*/ 228 h 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7" h="752">
                  <a:moveTo>
                    <a:pt x="0" y="752"/>
                  </a:moveTo>
                  <a:cubicBezTo>
                    <a:pt x="141" y="629"/>
                    <a:pt x="522" y="174"/>
                    <a:pt x="848" y="87"/>
                  </a:cubicBezTo>
                  <a:cubicBezTo>
                    <a:pt x="1174" y="0"/>
                    <a:pt x="1726" y="248"/>
                    <a:pt x="1957" y="228"/>
                  </a:cubicBezTo>
                </a:path>
              </a:pathLst>
            </a:custGeom>
            <a:noFill/>
            <a:ln w="38100">
              <a:solidFill>
                <a:schemeClr val="tx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424114" y="115889"/>
            <a:ext cx="7343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l-GR" alt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Ερωτήσεις</a:t>
            </a:r>
            <a:endParaRPr lang="en-US" altLang="en-US" sz="32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31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9"/>
          <p:cNvSpPr txBox="1">
            <a:spLocks noChangeArrowheads="1"/>
          </p:cNvSpPr>
          <p:nvPr/>
        </p:nvSpPr>
        <p:spPr bwMode="auto">
          <a:xfrm>
            <a:off x="2524125" y="4572000"/>
            <a:ext cx="771525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</a:pP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Με βάση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το παραπάνω γράφημα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για ποιο από τα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είδη νομίζετε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ότι η επιβίωση των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νυμφών και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των νεαρών ατόμων μέχρι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την ηλικία 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της νεοσυλλογής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θα μπορούσε να είναι υψηλότερ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η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; Γιατί;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 startAt="4"/>
            </a:pP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Ποι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είδ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ος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είναι </a:t>
            </a:r>
            <a:r>
              <a:rPr lang="en-US" alt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πιθανό</a:t>
            </a:r>
            <a:r>
              <a:rPr lang="el-GR" alt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να παράγ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ει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τα περισσότερα αυγά ανά ψάρι; Γιατί;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Arial Rounded MT Bold" panose="020F0704030504030204" pitchFamily="34" charset="0"/>
              <a:buAutoNum type="arabicPeriod" startAt="4"/>
            </a:pP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Π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οίο είδος ενδέχεται να είναι λιγότερο ευαίσθητ</a:t>
            </a:r>
            <a:r>
              <a:rPr lang="el-GR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</a:t>
            </a:r>
            <a:r>
              <a:rPr lang="en-US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στην υπεραλίευση; Γιατί;</a:t>
            </a:r>
          </a:p>
        </p:txBody>
      </p:sp>
      <p:sp>
        <p:nvSpPr>
          <p:cNvPr id="70661" name="Freeform 14"/>
          <p:cNvSpPr>
            <a:spLocks/>
          </p:cNvSpPr>
          <p:nvPr/>
        </p:nvSpPr>
        <p:spPr bwMode="auto">
          <a:xfrm>
            <a:off x="2273301" y="1103313"/>
            <a:ext cx="4322763" cy="2908300"/>
          </a:xfrm>
          <a:custGeom>
            <a:avLst/>
            <a:gdLst>
              <a:gd name="T0" fmla="*/ 0 w 1996"/>
              <a:gd name="T1" fmla="*/ 0 h 1497"/>
              <a:gd name="T2" fmla="*/ 0 w 1996"/>
              <a:gd name="T3" fmla="*/ 2147483646 h 1497"/>
              <a:gd name="T4" fmla="*/ 2147483646 w 1996"/>
              <a:gd name="T5" fmla="*/ 2147483646 h 1497"/>
              <a:gd name="T6" fmla="*/ 2147483646 w 1996"/>
              <a:gd name="T7" fmla="*/ 2147483646 h 1497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497"/>
              <a:gd name="T14" fmla="*/ 1996 w 1996"/>
              <a:gd name="T15" fmla="*/ 1497 h 14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497">
                <a:moveTo>
                  <a:pt x="0" y="0"/>
                </a:moveTo>
                <a:lnTo>
                  <a:pt x="0" y="1497"/>
                </a:lnTo>
                <a:lnTo>
                  <a:pt x="1951" y="1497"/>
                </a:lnTo>
                <a:lnTo>
                  <a:pt x="1996" y="1497"/>
                </a:ln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2" name="Text Box 15"/>
          <p:cNvSpPr txBox="1">
            <a:spLocks noChangeArrowheads="1"/>
          </p:cNvSpPr>
          <p:nvPr/>
        </p:nvSpPr>
        <p:spPr bwMode="auto">
          <a:xfrm>
            <a:off x="2997201" y="4071939"/>
            <a:ext cx="33575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l-GR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αφθονία </a:t>
            </a:r>
            <a:r>
              <a:rPr lang="en-US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αποθέματος</a:t>
            </a:r>
          </a:p>
        </p:txBody>
      </p:sp>
      <p:sp>
        <p:nvSpPr>
          <p:cNvPr id="70663" name="Text Box 16"/>
          <p:cNvSpPr txBox="1">
            <a:spLocks noChangeArrowheads="1"/>
          </p:cNvSpPr>
          <p:nvPr/>
        </p:nvSpPr>
        <p:spPr bwMode="auto">
          <a:xfrm rot="-5400000">
            <a:off x="689770" y="2042596"/>
            <a:ext cx="2454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Στρατολόγηση</a:t>
            </a:r>
          </a:p>
        </p:txBody>
      </p:sp>
      <p:sp>
        <p:nvSpPr>
          <p:cNvPr id="70664" name="Oval 19"/>
          <p:cNvSpPr>
            <a:spLocks noChangeArrowheads="1"/>
          </p:cNvSpPr>
          <p:nvPr/>
        </p:nvSpPr>
        <p:spPr bwMode="auto">
          <a:xfrm>
            <a:off x="3095625" y="2928938"/>
            <a:ext cx="115888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5" name="Oval 20"/>
          <p:cNvSpPr>
            <a:spLocks noChangeArrowheads="1"/>
          </p:cNvSpPr>
          <p:nvPr/>
        </p:nvSpPr>
        <p:spPr bwMode="auto">
          <a:xfrm>
            <a:off x="2773363" y="3436938"/>
            <a:ext cx="119062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6" name="Oval 21"/>
          <p:cNvSpPr>
            <a:spLocks noChangeArrowheads="1"/>
          </p:cNvSpPr>
          <p:nvPr/>
        </p:nvSpPr>
        <p:spPr bwMode="auto">
          <a:xfrm>
            <a:off x="3238500" y="3143250"/>
            <a:ext cx="115888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7" name="Oval 22"/>
          <p:cNvSpPr>
            <a:spLocks noChangeArrowheads="1"/>
          </p:cNvSpPr>
          <p:nvPr/>
        </p:nvSpPr>
        <p:spPr bwMode="auto">
          <a:xfrm>
            <a:off x="3309938" y="2500313"/>
            <a:ext cx="119062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8" name="Oval 23"/>
          <p:cNvSpPr>
            <a:spLocks noChangeArrowheads="1"/>
          </p:cNvSpPr>
          <p:nvPr/>
        </p:nvSpPr>
        <p:spPr bwMode="auto">
          <a:xfrm>
            <a:off x="4024313" y="2214563"/>
            <a:ext cx="119062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9" name="Oval 24"/>
          <p:cNvSpPr>
            <a:spLocks noChangeArrowheads="1"/>
          </p:cNvSpPr>
          <p:nvPr/>
        </p:nvSpPr>
        <p:spPr bwMode="auto">
          <a:xfrm>
            <a:off x="4095750" y="2643188"/>
            <a:ext cx="115888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0" name="Oval 25"/>
          <p:cNvSpPr>
            <a:spLocks noChangeArrowheads="1"/>
          </p:cNvSpPr>
          <p:nvPr/>
        </p:nvSpPr>
        <p:spPr bwMode="auto">
          <a:xfrm>
            <a:off x="2598739" y="3698876"/>
            <a:ext cx="117475" cy="61913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1" name="Oval 26"/>
          <p:cNvSpPr>
            <a:spLocks noChangeArrowheads="1"/>
          </p:cNvSpPr>
          <p:nvPr/>
        </p:nvSpPr>
        <p:spPr bwMode="auto">
          <a:xfrm>
            <a:off x="2363789" y="3795713"/>
            <a:ext cx="117475" cy="63500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2" name="Oval 27"/>
          <p:cNvSpPr>
            <a:spLocks noChangeArrowheads="1"/>
          </p:cNvSpPr>
          <p:nvPr/>
        </p:nvSpPr>
        <p:spPr bwMode="auto">
          <a:xfrm>
            <a:off x="3738564" y="2857501"/>
            <a:ext cx="115887" cy="61913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3" name="Oval 28"/>
          <p:cNvSpPr>
            <a:spLocks noChangeArrowheads="1"/>
          </p:cNvSpPr>
          <p:nvPr/>
        </p:nvSpPr>
        <p:spPr bwMode="auto">
          <a:xfrm>
            <a:off x="6167439" y="1571626"/>
            <a:ext cx="115887" cy="61913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4" name="Oval 29"/>
          <p:cNvSpPr>
            <a:spLocks noChangeArrowheads="1"/>
          </p:cNvSpPr>
          <p:nvPr/>
        </p:nvSpPr>
        <p:spPr bwMode="auto">
          <a:xfrm>
            <a:off x="6010275" y="2917826"/>
            <a:ext cx="115888" cy="60325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5" name="Oval 30"/>
          <p:cNvSpPr>
            <a:spLocks noChangeArrowheads="1"/>
          </p:cNvSpPr>
          <p:nvPr/>
        </p:nvSpPr>
        <p:spPr bwMode="auto">
          <a:xfrm>
            <a:off x="6010275" y="2038351"/>
            <a:ext cx="115888" cy="61913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6" name="Oval 31"/>
          <p:cNvSpPr>
            <a:spLocks noChangeArrowheads="1"/>
          </p:cNvSpPr>
          <p:nvPr/>
        </p:nvSpPr>
        <p:spPr bwMode="auto">
          <a:xfrm>
            <a:off x="5891213" y="3503613"/>
            <a:ext cx="119062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7" name="Oval 32"/>
          <p:cNvSpPr>
            <a:spLocks noChangeArrowheads="1"/>
          </p:cNvSpPr>
          <p:nvPr/>
        </p:nvSpPr>
        <p:spPr bwMode="auto">
          <a:xfrm>
            <a:off x="6126163" y="3111500"/>
            <a:ext cx="119062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8" name="Oval 33"/>
          <p:cNvSpPr>
            <a:spLocks noChangeArrowheads="1"/>
          </p:cNvSpPr>
          <p:nvPr/>
        </p:nvSpPr>
        <p:spPr bwMode="auto">
          <a:xfrm>
            <a:off x="5421314" y="2427288"/>
            <a:ext cx="115887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79" name="Oval 34"/>
          <p:cNvSpPr>
            <a:spLocks noChangeArrowheads="1"/>
          </p:cNvSpPr>
          <p:nvPr/>
        </p:nvSpPr>
        <p:spPr bwMode="auto">
          <a:xfrm>
            <a:off x="4891089" y="3602039"/>
            <a:ext cx="115887" cy="60325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0" name="Oval 35"/>
          <p:cNvSpPr>
            <a:spLocks noChangeArrowheads="1"/>
          </p:cNvSpPr>
          <p:nvPr/>
        </p:nvSpPr>
        <p:spPr bwMode="auto">
          <a:xfrm>
            <a:off x="4832351" y="1549401"/>
            <a:ext cx="119063" cy="61913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1" name="Oval 36"/>
          <p:cNvSpPr>
            <a:spLocks noChangeArrowheads="1"/>
          </p:cNvSpPr>
          <p:nvPr/>
        </p:nvSpPr>
        <p:spPr bwMode="auto">
          <a:xfrm>
            <a:off x="4832351" y="2624138"/>
            <a:ext cx="119063" cy="61912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2" name="Oval 37"/>
          <p:cNvSpPr>
            <a:spLocks noChangeArrowheads="1"/>
          </p:cNvSpPr>
          <p:nvPr/>
        </p:nvSpPr>
        <p:spPr bwMode="auto">
          <a:xfrm>
            <a:off x="3657600" y="1939926"/>
            <a:ext cx="115888" cy="61913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3" name="Oval 38"/>
          <p:cNvSpPr>
            <a:spLocks noChangeArrowheads="1"/>
          </p:cNvSpPr>
          <p:nvPr/>
        </p:nvSpPr>
        <p:spPr bwMode="auto">
          <a:xfrm>
            <a:off x="3773488" y="2624138"/>
            <a:ext cx="119062" cy="61912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4" name="Oval 39"/>
          <p:cNvSpPr>
            <a:spLocks noChangeArrowheads="1"/>
          </p:cNvSpPr>
          <p:nvPr/>
        </p:nvSpPr>
        <p:spPr bwMode="auto">
          <a:xfrm>
            <a:off x="4481514" y="3405188"/>
            <a:ext cx="115887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5" name="Oval 40"/>
          <p:cNvSpPr>
            <a:spLocks noChangeArrowheads="1"/>
          </p:cNvSpPr>
          <p:nvPr/>
        </p:nvSpPr>
        <p:spPr bwMode="auto">
          <a:xfrm>
            <a:off x="3303588" y="2720975"/>
            <a:ext cx="119062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6" name="Oval 41"/>
          <p:cNvSpPr>
            <a:spLocks noChangeArrowheads="1"/>
          </p:cNvSpPr>
          <p:nvPr/>
        </p:nvSpPr>
        <p:spPr bwMode="auto">
          <a:xfrm>
            <a:off x="4008438" y="3602039"/>
            <a:ext cx="119062" cy="60325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7" name="Oval 42"/>
          <p:cNvSpPr>
            <a:spLocks noChangeArrowheads="1"/>
          </p:cNvSpPr>
          <p:nvPr/>
        </p:nvSpPr>
        <p:spPr bwMode="auto">
          <a:xfrm>
            <a:off x="2738439" y="3143250"/>
            <a:ext cx="115887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8" name="Oval 43"/>
          <p:cNvSpPr>
            <a:spLocks noChangeArrowheads="1"/>
          </p:cNvSpPr>
          <p:nvPr/>
        </p:nvSpPr>
        <p:spPr bwMode="auto">
          <a:xfrm>
            <a:off x="3187700" y="3602039"/>
            <a:ext cx="115888" cy="60325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89" name="Oval 48"/>
          <p:cNvSpPr>
            <a:spLocks noChangeArrowheads="1"/>
          </p:cNvSpPr>
          <p:nvPr/>
        </p:nvSpPr>
        <p:spPr bwMode="auto">
          <a:xfrm>
            <a:off x="4524375" y="2214563"/>
            <a:ext cx="115888" cy="61912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90" name="Oval 49"/>
          <p:cNvSpPr>
            <a:spLocks noChangeArrowheads="1"/>
          </p:cNvSpPr>
          <p:nvPr/>
        </p:nvSpPr>
        <p:spPr bwMode="auto">
          <a:xfrm>
            <a:off x="6238875" y="2286001"/>
            <a:ext cx="115888" cy="61913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91" name="Oval 50"/>
          <p:cNvSpPr>
            <a:spLocks noChangeArrowheads="1"/>
          </p:cNvSpPr>
          <p:nvPr/>
        </p:nvSpPr>
        <p:spPr bwMode="auto">
          <a:xfrm>
            <a:off x="5667375" y="1714501"/>
            <a:ext cx="115888" cy="61913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92" name="Oval 51"/>
          <p:cNvSpPr>
            <a:spLocks noChangeArrowheads="1"/>
          </p:cNvSpPr>
          <p:nvPr/>
        </p:nvSpPr>
        <p:spPr bwMode="auto">
          <a:xfrm>
            <a:off x="5095875" y="2143126"/>
            <a:ext cx="115888" cy="61913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93" name="Oval 52"/>
          <p:cNvSpPr>
            <a:spLocks noChangeArrowheads="1"/>
          </p:cNvSpPr>
          <p:nvPr/>
        </p:nvSpPr>
        <p:spPr bwMode="auto">
          <a:xfrm>
            <a:off x="4667250" y="1643063"/>
            <a:ext cx="115888" cy="61912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94" name="Text Box 9"/>
          <p:cNvSpPr txBox="1">
            <a:spLocks noChangeArrowheads="1"/>
          </p:cNvSpPr>
          <p:nvPr/>
        </p:nvSpPr>
        <p:spPr bwMode="auto">
          <a:xfrm>
            <a:off x="6881814" y="1571625"/>
            <a:ext cx="386569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Ο ετησί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ο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ς αριθμός των 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νεοσυλλέκτων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 υπολογίστηκ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ε 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για τα αποθέματα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 (κόκκινο και πράσινο)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 των δύο ειδών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(και τα δύο 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έχουν υψηλό 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βαθμό εκμετάλλευσης), και συναρτήσει 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του 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μέγεθο</a:t>
            </a:r>
            <a:r>
              <a:rPr lang="el-GR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υ</a:t>
            </a:r>
            <a:r>
              <a:rPr lang="en-US" altLang="en-US" sz="1800" dirty="0">
                <a:solidFill>
                  <a:srgbClr val="0000FF"/>
                </a:solidFill>
                <a:latin typeface="Calibri" panose="020F0502020204030204" pitchFamily="34" charset="0"/>
              </a:rPr>
              <a:t>ς των αποθεμάτων. </a:t>
            </a:r>
          </a:p>
        </p:txBody>
      </p:sp>
      <p:sp>
        <p:nvSpPr>
          <p:cNvPr id="70695" name="Oval 54"/>
          <p:cNvSpPr>
            <a:spLocks noChangeArrowheads="1"/>
          </p:cNvSpPr>
          <p:nvPr/>
        </p:nvSpPr>
        <p:spPr bwMode="auto">
          <a:xfrm>
            <a:off x="2881314" y="2143125"/>
            <a:ext cx="115887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2424114" y="115889"/>
            <a:ext cx="7343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l-GR" alt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Ερωτήσεις</a:t>
            </a:r>
            <a:endParaRPr lang="en-US" altLang="en-US" sz="32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961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6"/>
          <p:cNvSpPr>
            <a:spLocks noChangeArrowheads="1"/>
          </p:cNvSpPr>
          <p:nvPr/>
        </p:nvSpPr>
        <p:spPr bwMode="auto">
          <a:xfrm>
            <a:off x="1815824" y="220842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l-GR" sz="2400" b="1" dirty="0">
                <a:latin typeface="Calibri" panose="020F0502020204030204" pitchFamily="34" charset="0"/>
              </a:rPr>
              <a:t>Βασικές αρχές εκτίμησης αποθέματος</a:t>
            </a:r>
            <a:endParaRPr lang="en-US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27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554163" y="714071"/>
            <a:ext cx="8358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sz="3200" dirty="0">
                <a:solidFill>
                  <a:srgbClr val="0070C0"/>
                </a:solidFill>
                <a:latin typeface="+mn-lt"/>
              </a:rPr>
              <a:t>Μοντέλα εκτίμησης αποθέματος</a:t>
            </a:r>
            <a:endParaRPr lang="en-US" altLang="el-GR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424114" y="1125538"/>
            <a:ext cx="74882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l-GR" dirty="0">
              <a:latin typeface="+mn-lt"/>
            </a:endParaRPr>
          </a:p>
        </p:txBody>
      </p:sp>
      <p:sp>
        <p:nvSpPr>
          <p:cNvPr id="5" name="Ορθογώνιο 3"/>
          <p:cNvSpPr/>
          <p:nvPr/>
        </p:nvSpPr>
        <p:spPr>
          <a:xfrm>
            <a:off x="912422" y="1989138"/>
            <a:ext cx="929412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400" dirty="0"/>
              <a:t>Ένα μοντέλο εκτίμησης των αποθεμάτων αποτελεί </a:t>
            </a:r>
            <a:r>
              <a:rPr lang="el-GR" sz="2400" u="sng" dirty="0"/>
              <a:t>απλούστευση</a:t>
            </a:r>
            <a:r>
              <a:rPr lang="el-GR" sz="2400" dirty="0"/>
              <a:t> για ένα πολύ πολύπλοκο σύστημα (αλιευτικό απόθεμα και τα αλιεία), για να μας βοηθήσει να εκτιμήσουμε τις αλλαγές του πληθυσμού την πάροδο του χρόνου σε απάντηση στην αλιεία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l-GR" sz="240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400" dirty="0"/>
              <a:t>Οι διακυμάνσεις των αποθεμάτων μπορούν να εκτιμηθούν με βάση τέσσερις βασικές διαδικασίες (</a:t>
            </a:r>
            <a:r>
              <a:rPr lang="el-GR" sz="2400" u="sng" dirty="0"/>
              <a:t>αύξηση, στρατολόγηση, αλιευτική θνησιμότητα, φυσική θνησιμότητα</a:t>
            </a:r>
            <a:r>
              <a:rPr lang="el-G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5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 descr="Logo"/>
          <p:cNvPicPr>
            <a:picLocks noGrp="1" noChangeAspect="1" noChangeArrowheads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469" y="1928323"/>
            <a:ext cx="996114" cy="996114"/>
          </a:xfrm>
          <a:noFill/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640588" y="913550"/>
            <a:ext cx="914115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1" lang="el-GR" altLang="el-GR" sz="2400" u="sng" dirty="0">
                <a:latin typeface="+mn-lt"/>
              </a:rPr>
              <a:t>Τι είναι μοντέλο;</a:t>
            </a:r>
            <a:endParaRPr kumimoji="1" lang="en-US" altLang="el-GR" sz="2400" u="sng" dirty="0">
              <a:latin typeface="+mn-lt"/>
            </a:endParaRPr>
          </a:p>
          <a:p>
            <a:pPr eaLnBrk="1" hangingPunct="1"/>
            <a:endParaRPr kumimoji="1" lang="en-US" altLang="el-GR" sz="1000" b="0" dirty="0">
              <a:latin typeface="+mn-lt"/>
            </a:endParaRPr>
          </a:p>
          <a:p>
            <a:pPr eaLnBrk="1" hangingPunct="1"/>
            <a:endParaRPr kumimoji="1" lang="en-US" altLang="el-GR" sz="2000" b="0" dirty="0">
              <a:latin typeface="+mn-lt"/>
            </a:endParaRPr>
          </a:p>
          <a:p>
            <a:pPr eaLnBrk="1" hangingPunct="1"/>
            <a:endParaRPr kumimoji="1" lang="en-US" altLang="el-GR" sz="2000" dirty="0">
              <a:latin typeface="+mn-lt"/>
            </a:endParaRPr>
          </a:p>
          <a:p>
            <a:pPr eaLnBrk="1" hangingPunct="1"/>
            <a:r>
              <a:rPr lang="en-US" altLang="el-GR" sz="2000" dirty="0">
                <a:latin typeface="+mn-lt"/>
                <a:cs typeface="Tahoma" panose="020B0604030504040204" pitchFamily="34" charset="0"/>
              </a:rPr>
              <a:t>Bt+1=Bt+R+G-M-C</a:t>
            </a:r>
          </a:p>
          <a:p>
            <a:pPr eaLnBrk="1" hangingPunct="1"/>
            <a:endParaRPr lang="en-US" altLang="el-GR" sz="2000" b="0" dirty="0">
              <a:latin typeface="+mn-lt"/>
            </a:endParaRPr>
          </a:p>
          <a:p>
            <a:pPr eaLnBrk="1" hangingPunct="1"/>
            <a:endParaRPr lang="en-US" altLang="el-GR" sz="2000" b="0" dirty="0">
              <a:latin typeface="+mn-lt"/>
            </a:endParaRPr>
          </a:p>
          <a:p>
            <a:pPr eaLnBrk="1" hangingPunct="1"/>
            <a:endParaRPr lang="en-US" altLang="el-GR" sz="2000" b="0" dirty="0">
              <a:latin typeface="+mn-lt"/>
            </a:endParaRPr>
          </a:p>
          <a:p>
            <a:pPr eaLnBrk="1" hangingPunct="1"/>
            <a:endParaRPr lang="en-US" altLang="el-GR" sz="2000" b="0" dirty="0">
              <a:latin typeface="+mn-lt"/>
            </a:endParaRPr>
          </a:p>
          <a:p>
            <a:pPr eaLnBrk="1" hangingPunct="1"/>
            <a:endParaRPr lang="en-US" altLang="el-GR" sz="2000" b="0" dirty="0">
              <a:latin typeface="+mn-lt"/>
            </a:endParaRPr>
          </a:p>
          <a:p>
            <a:pPr eaLnBrk="1" hangingPunct="1"/>
            <a:r>
              <a:rPr lang="el-GR" altLang="el-GR" sz="2000" b="0" dirty="0">
                <a:latin typeface="+mn-lt"/>
              </a:rPr>
              <a:t>Αυτό είναι ένα απλό μαθηματικό μοντέλο του πληθυσμού των ψαριών μας ...  Περιγράφει ένα σύστημα (πληθυσμός των ψαριών) και τους μηχανισμούς που το επηρεάζουν (αναπαραγωγή, ανάπτυξη, θνησιμότητα) ...</a:t>
            </a:r>
          </a:p>
          <a:p>
            <a:pPr eaLnBrk="1" hangingPunct="1"/>
            <a:endParaRPr lang="el-GR" altLang="el-GR" sz="2000" b="0" dirty="0">
              <a:latin typeface="+mn-lt"/>
            </a:endParaRPr>
          </a:p>
          <a:p>
            <a:pPr eaLnBrk="1" hangingPunct="1"/>
            <a:r>
              <a:rPr lang="el-GR" altLang="el-GR" sz="2000" b="0" dirty="0">
                <a:latin typeface="+mn-lt"/>
              </a:rPr>
              <a:t>Μας παρέχει μια απλοποίηση του πολύπλοκου συστήματος για να μας βοηθήσει να </a:t>
            </a:r>
            <a:r>
              <a:rPr lang="el-GR" altLang="el-GR" sz="2000" b="0" u="sng" dirty="0">
                <a:latin typeface="+mn-lt"/>
              </a:rPr>
              <a:t>κατανοήσουμε</a:t>
            </a:r>
            <a:r>
              <a:rPr lang="el-GR" altLang="el-GR" sz="2000" b="0" dirty="0">
                <a:latin typeface="+mn-lt"/>
              </a:rPr>
              <a:t> αυτό το σύστημα , να </a:t>
            </a:r>
            <a:r>
              <a:rPr lang="el-GR" altLang="el-GR" sz="2000" b="0" u="sng" dirty="0">
                <a:latin typeface="+mn-lt"/>
              </a:rPr>
              <a:t>προβλέψουμε</a:t>
            </a:r>
            <a:r>
              <a:rPr lang="el-GR" altLang="el-GR" sz="2000" b="0" dirty="0">
                <a:latin typeface="+mn-lt"/>
              </a:rPr>
              <a:t> πώς θα αντιδράσει σε διαφορετικές συνθήκες, ώστε να μπορούμε να λάβουμε αποφάσεις σχετικά με την ορθολογική/ αειφορική </a:t>
            </a:r>
            <a:r>
              <a:rPr lang="el-GR" altLang="el-GR" sz="2000" b="0" u="sng" dirty="0">
                <a:latin typeface="+mn-lt"/>
              </a:rPr>
              <a:t>διαχείρισή</a:t>
            </a:r>
            <a:r>
              <a:rPr lang="el-GR" altLang="el-GR" sz="2000" b="0" dirty="0">
                <a:latin typeface="+mn-lt"/>
              </a:rPr>
              <a:t> του.</a:t>
            </a:r>
            <a:endParaRPr kumimoji="1" lang="en-US" altLang="el-GR" sz="2000" b="0" dirty="0">
              <a:latin typeface="+mn-lt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424114" y="953262"/>
            <a:ext cx="74882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l-GR" dirty="0"/>
          </a:p>
        </p:txBody>
      </p:sp>
      <p:grpSp>
        <p:nvGrpSpPr>
          <p:cNvPr id="3" name="Group 2"/>
          <p:cNvGrpSpPr/>
          <p:nvPr/>
        </p:nvGrpSpPr>
        <p:grpSpPr>
          <a:xfrm>
            <a:off x="5447466" y="909360"/>
            <a:ext cx="5207282" cy="2841006"/>
            <a:chOff x="5447466" y="949116"/>
            <a:chExt cx="5620868" cy="3106250"/>
          </a:xfrm>
        </p:grpSpPr>
        <p:sp>
          <p:nvSpPr>
            <p:cNvPr id="2" name="Ορθογώνιο 1"/>
            <p:cNvSpPr/>
            <p:nvPr/>
          </p:nvSpPr>
          <p:spPr>
            <a:xfrm>
              <a:off x="5447466" y="949116"/>
              <a:ext cx="5620868" cy="31062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grpSp>
          <p:nvGrpSpPr>
            <p:cNvPr id="1031" name="Group 154"/>
            <p:cNvGrpSpPr>
              <a:grpSpLocks/>
            </p:cNvGrpSpPr>
            <p:nvPr/>
          </p:nvGrpSpPr>
          <p:grpSpPr bwMode="auto">
            <a:xfrm>
              <a:off x="5581933" y="1046925"/>
              <a:ext cx="5317971" cy="2747964"/>
              <a:chOff x="538" y="1607"/>
              <a:chExt cx="5280" cy="2690"/>
            </a:xfrm>
          </p:grpSpPr>
          <p:grpSp>
            <p:nvGrpSpPr>
              <p:cNvPr id="1032" name="Group 7"/>
              <p:cNvGrpSpPr>
                <a:grpSpLocks noChangeAspect="1"/>
              </p:cNvGrpSpPr>
              <p:nvPr/>
            </p:nvGrpSpPr>
            <p:grpSpPr bwMode="auto">
              <a:xfrm>
                <a:off x="2170" y="2233"/>
                <a:ext cx="478" cy="161"/>
                <a:chOff x="1440" y="2968"/>
                <a:chExt cx="640" cy="216"/>
              </a:xfrm>
            </p:grpSpPr>
            <p:sp>
              <p:nvSpPr>
                <p:cNvPr id="1176" name="Freeform 8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77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3" name="Group 10"/>
              <p:cNvGrpSpPr>
                <a:grpSpLocks noChangeAspect="1"/>
              </p:cNvGrpSpPr>
              <p:nvPr/>
            </p:nvGrpSpPr>
            <p:grpSpPr bwMode="auto">
              <a:xfrm>
                <a:off x="2410" y="2377"/>
                <a:ext cx="478" cy="161"/>
                <a:chOff x="1440" y="2968"/>
                <a:chExt cx="640" cy="216"/>
              </a:xfrm>
            </p:grpSpPr>
            <p:sp>
              <p:nvSpPr>
                <p:cNvPr id="1174" name="Freeform 11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75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4" name="Group 13"/>
              <p:cNvGrpSpPr>
                <a:grpSpLocks noChangeAspect="1"/>
              </p:cNvGrpSpPr>
              <p:nvPr/>
            </p:nvGrpSpPr>
            <p:grpSpPr bwMode="auto">
              <a:xfrm>
                <a:off x="2554" y="2569"/>
                <a:ext cx="478" cy="161"/>
                <a:chOff x="1440" y="2968"/>
                <a:chExt cx="640" cy="216"/>
              </a:xfrm>
            </p:grpSpPr>
            <p:sp>
              <p:nvSpPr>
                <p:cNvPr id="1172" name="Freeform 14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73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5" name="Group 16"/>
              <p:cNvGrpSpPr>
                <a:grpSpLocks noChangeAspect="1"/>
              </p:cNvGrpSpPr>
              <p:nvPr/>
            </p:nvGrpSpPr>
            <p:grpSpPr bwMode="auto">
              <a:xfrm>
                <a:off x="2698" y="2761"/>
                <a:ext cx="478" cy="161"/>
                <a:chOff x="1440" y="2968"/>
                <a:chExt cx="640" cy="216"/>
              </a:xfrm>
            </p:grpSpPr>
            <p:sp>
              <p:nvSpPr>
                <p:cNvPr id="1170" name="Freeform 17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71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6" name="Group 19"/>
              <p:cNvGrpSpPr>
                <a:grpSpLocks noChangeAspect="1"/>
              </p:cNvGrpSpPr>
              <p:nvPr/>
            </p:nvGrpSpPr>
            <p:grpSpPr bwMode="auto">
              <a:xfrm>
                <a:off x="3178" y="2713"/>
                <a:ext cx="478" cy="161"/>
                <a:chOff x="1440" y="2968"/>
                <a:chExt cx="640" cy="216"/>
              </a:xfrm>
            </p:grpSpPr>
            <p:sp>
              <p:nvSpPr>
                <p:cNvPr id="1168" name="Freeform 20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69" name="Oval 2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7" name="Group 22"/>
              <p:cNvGrpSpPr>
                <a:grpSpLocks noChangeAspect="1"/>
              </p:cNvGrpSpPr>
              <p:nvPr/>
            </p:nvGrpSpPr>
            <p:grpSpPr bwMode="auto">
              <a:xfrm>
                <a:off x="3034" y="2521"/>
                <a:ext cx="478" cy="161"/>
                <a:chOff x="1440" y="2968"/>
                <a:chExt cx="640" cy="216"/>
              </a:xfrm>
            </p:grpSpPr>
            <p:sp>
              <p:nvSpPr>
                <p:cNvPr id="1166" name="Freeform 23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67" name="Oval 24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8" name="Group 25"/>
              <p:cNvGrpSpPr>
                <a:grpSpLocks noChangeAspect="1"/>
              </p:cNvGrpSpPr>
              <p:nvPr/>
            </p:nvGrpSpPr>
            <p:grpSpPr bwMode="auto">
              <a:xfrm>
                <a:off x="2938" y="2377"/>
                <a:ext cx="478" cy="161"/>
                <a:chOff x="1440" y="2968"/>
                <a:chExt cx="640" cy="216"/>
              </a:xfrm>
            </p:grpSpPr>
            <p:sp>
              <p:nvSpPr>
                <p:cNvPr id="1164" name="Freeform 26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65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39" name="Group 28"/>
              <p:cNvGrpSpPr>
                <a:grpSpLocks noChangeAspect="1"/>
              </p:cNvGrpSpPr>
              <p:nvPr/>
            </p:nvGrpSpPr>
            <p:grpSpPr bwMode="auto">
              <a:xfrm>
                <a:off x="2746" y="2233"/>
                <a:ext cx="478" cy="161"/>
                <a:chOff x="1440" y="2968"/>
                <a:chExt cx="640" cy="216"/>
              </a:xfrm>
            </p:grpSpPr>
            <p:sp>
              <p:nvSpPr>
                <p:cNvPr id="1162" name="Freeform 29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63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0" name="Group 31"/>
              <p:cNvGrpSpPr>
                <a:grpSpLocks noChangeAspect="1"/>
              </p:cNvGrpSpPr>
              <p:nvPr/>
            </p:nvGrpSpPr>
            <p:grpSpPr bwMode="auto">
              <a:xfrm>
                <a:off x="2650" y="2041"/>
                <a:ext cx="478" cy="161"/>
                <a:chOff x="1440" y="2968"/>
                <a:chExt cx="640" cy="216"/>
              </a:xfrm>
            </p:grpSpPr>
            <p:sp>
              <p:nvSpPr>
                <p:cNvPr id="1160" name="Freeform 32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61" name="Oval 33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1" name="Group 34"/>
              <p:cNvGrpSpPr>
                <a:grpSpLocks noChangeAspect="1"/>
              </p:cNvGrpSpPr>
              <p:nvPr/>
            </p:nvGrpSpPr>
            <p:grpSpPr bwMode="auto">
              <a:xfrm>
                <a:off x="2074" y="2521"/>
                <a:ext cx="478" cy="161"/>
                <a:chOff x="1440" y="2968"/>
                <a:chExt cx="640" cy="216"/>
              </a:xfrm>
            </p:grpSpPr>
            <p:sp>
              <p:nvSpPr>
                <p:cNvPr id="1158" name="Freeform 35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59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2" name="Group 37"/>
              <p:cNvGrpSpPr>
                <a:grpSpLocks noChangeAspect="1"/>
              </p:cNvGrpSpPr>
              <p:nvPr/>
            </p:nvGrpSpPr>
            <p:grpSpPr bwMode="auto">
              <a:xfrm>
                <a:off x="2122" y="2713"/>
                <a:ext cx="478" cy="161"/>
                <a:chOff x="1440" y="2968"/>
                <a:chExt cx="640" cy="216"/>
              </a:xfrm>
            </p:grpSpPr>
            <p:sp>
              <p:nvSpPr>
                <p:cNvPr id="1156" name="Freeform 38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57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3" name="Group 40"/>
              <p:cNvGrpSpPr>
                <a:grpSpLocks noChangeAspect="1"/>
              </p:cNvGrpSpPr>
              <p:nvPr/>
            </p:nvGrpSpPr>
            <p:grpSpPr bwMode="auto">
              <a:xfrm>
                <a:off x="2890" y="2953"/>
                <a:ext cx="478" cy="161"/>
                <a:chOff x="1440" y="2968"/>
                <a:chExt cx="640" cy="216"/>
              </a:xfrm>
            </p:grpSpPr>
            <p:sp>
              <p:nvSpPr>
                <p:cNvPr id="1154" name="Freeform 41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55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4" name="Group 43"/>
              <p:cNvGrpSpPr>
                <a:grpSpLocks noChangeAspect="1"/>
              </p:cNvGrpSpPr>
              <p:nvPr/>
            </p:nvGrpSpPr>
            <p:grpSpPr bwMode="auto">
              <a:xfrm>
                <a:off x="2266" y="2905"/>
                <a:ext cx="478" cy="161"/>
                <a:chOff x="1440" y="2968"/>
                <a:chExt cx="640" cy="216"/>
              </a:xfrm>
            </p:grpSpPr>
            <p:sp>
              <p:nvSpPr>
                <p:cNvPr id="1152" name="Freeform 44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53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sp>
            <p:nvSpPr>
              <p:cNvPr id="1045" name="Rectangle 46"/>
              <p:cNvSpPr>
                <a:spLocks noChangeArrowheads="1"/>
              </p:cNvSpPr>
              <p:nvPr/>
            </p:nvSpPr>
            <p:spPr bwMode="auto">
              <a:xfrm>
                <a:off x="1978" y="1897"/>
                <a:ext cx="1776" cy="1296"/>
              </a:xfrm>
              <a:prstGeom prst="rect">
                <a:avLst/>
              </a:prstGeom>
              <a:noFill/>
              <a:ln w="50800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l-GR" dirty="0"/>
              </a:p>
            </p:txBody>
          </p:sp>
          <p:grpSp>
            <p:nvGrpSpPr>
              <p:cNvPr id="1046" name="Group 47"/>
              <p:cNvGrpSpPr>
                <a:grpSpLocks noChangeAspect="1"/>
              </p:cNvGrpSpPr>
              <p:nvPr/>
            </p:nvGrpSpPr>
            <p:grpSpPr bwMode="auto">
              <a:xfrm>
                <a:off x="3226" y="2233"/>
                <a:ext cx="478" cy="161"/>
                <a:chOff x="1440" y="2968"/>
                <a:chExt cx="640" cy="216"/>
              </a:xfrm>
            </p:grpSpPr>
            <p:sp>
              <p:nvSpPr>
                <p:cNvPr id="1150" name="Freeform 48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51" name="Oval 49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7" name="Group 50"/>
              <p:cNvGrpSpPr>
                <a:grpSpLocks noChangeAspect="1"/>
              </p:cNvGrpSpPr>
              <p:nvPr/>
            </p:nvGrpSpPr>
            <p:grpSpPr bwMode="auto">
              <a:xfrm>
                <a:off x="2122" y="2041"/>
                <a:ext cx="478" cy="161"/>
                <a:chOff x="1440" y="2968"/>
                <a:chExt cx="640" cy="216"/>
              </a:xfrm>
            </p:grpSpPr>
            <p:sp>
              <p:nvSpPr>
                <p:cNvPr id="1148" name="Freeform 51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49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48" name="Group 53"/>
              <p:cNvGrpSpPr>
                <a:grpSpLocks noChangeAspect="1"/>
              </p:cNvGrpSpPr>
              <p:nvPr/>
            </p:nvGrpSpPr>
            <p:grpSpPr bwMode="auto">
              <a:xfrm>
                <a:off x="3130" y="2041"/>
                <a:ext cx="478" cy="161"/>
                <a:chOff x="1440" y="2968"/>
                <a:chExt cx="640" cy="216"/>
              </a:xfrm>
            </p:grpSpPr>
            <p:sp>
              <p:nvSpPr>
                <p:cNvPr id="1146" name="Freeform 54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47" name="Oval 55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sp>
            <p:nvSpPr>
              <p:cNvPr id="1049" name="Text Box 56"/>
              <p:cNvSpPr txBox="1">
                <a:spLocks noChangeArrowheads="1"/>
              </p:cNvSpPr>
              <p:nvPr/>
            </p:nvSpPr>
            <p:spPr bwMode="auto">
              <a:xfrm>
                <a:off x="585" y="2905"/>
                <a:ext cx="817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Growth</a:t>
                </a:r>
              </a:p>
            </p:txBody>
          </p:sp>
          <p:sp>
            <p:nvSpPr>
              <p:cNvPr id="1050" name="Line 57"/>
              <p:cNvSpPr>
                <a:spLocks noChangeShapeType="1"/>
              </p:cNvSpPr>
              <p:nvPr/>
            </p:nvSpPr>
            <p:spPr bwMode="auto">
              <a:xfrm flipV="1">
                <a:off x="1546" y="2905"/>
                <a:ext cx="336" cy="240"/>
              </a:xfrm>
              <a:prstGeom prst="line">
                <a:avLst/>
              </a:prstGeom>
              <a:noFill/>
              <a:ln w="50800">
                <a:solidFill>
                  <a:srgbClr val="33CC33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p:sp>
            <p:nvSpPr>
              <p:cNvPr id="1051" name="Text Box 58"/>
              <p:cNvSpPr txBox="1">
                <a:spLocks noChangeArrowheads="1"/>
              </p:cNvSpPr>
              <p:nvPr/>
            </p:nvSpPr>
            <p:spPr bwMode="auto">
              <a:xfrm>
                <a:off x="611" y="1668"/>
                <a:ext cx="1251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Recruitment</a:t>
                </a:r>
              </a:p>
            </p:txBody>
          </p:sp>
          <p:grpSp>
            <p:nvGrpSpPr>
              <p:cNvPr id="1053" name="Group 60"/>
              <p:cNvGrpSpPr>
                <a:grpSpLocks noChangeAspect="1"/>
              </p:cNvGrpSpPr>
              <p:nvPr/>
            </p:nvGrpSpPr>
            <p:grpSpPr bwMode="auto">
              <a:xfrm>
                <a:off x="660" y="2004"/>
                <a:ext cx="288" cy="97"/>
                <a:chOff x="1440" y="2968"/>
                <a:chExt cx="640" cy="216"/>
              </a:xfrm>
            </p:grpSpPr>
            <p:sp>
              <p:nvSpPr>
                <p:cNvPr id="1144" name="Freeform 61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45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54" name="Group 63"/>
              <p:cNvGrpSpPr>
                <a:grpSpLocks noChangeAspect="1"/>
              </p:cNvGrpSpPr>
              <p:nvPr/>
            </p:nvGrpSpPr>
            <p:grpSpPr bwMode="auto">
              <a:xfrm>
                <a:off x="756" y="2100"/>
                <a:ext cx="288" cy="97"/>
                <a:chOff x="1440" y="2968"/>
                <a:chExt cx="640" cy="216"/>
              </a:xfrm>
            </p:grpSpPr>
            <p:sp>
              <p:nvSpPr>
                <p:cNvPr id="1142" name="Freeform 64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43" name="Oval 65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55" name="Group 66"/>
              <p:cNvGrpSpPr>
                <a:grpSpLocks noChangeAspect="1"/>
              </p:cNvGrpSpPr>
              <p:nvPr/>
            </p:nvGrpSpPr>
            <p:grpSpPr bwMode="auto">
              <a:xfrm>
                <a:off x="1044" y="2100"/>
                <a:ext cx="288" cy="97"/>
                <a:chOff x="1440" y="2968"/>
                <a:chExt cx="640" cy="216"/>
              </a:xfrm>
            </p:grpSpPr>
            <p:sp>
              <p:nvSpPr>
                <p:cNvPr id="1140" name="Freeform 67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41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56" name="Group 69"/>
              <p:cNvGrpSpPr>
                <a:grpSpLocks noChangeAspect="1"/>
              </p:cNvGrpSpPr>
              <p:nvPr/>
            </p:nvGrpSpPr>
            <p:grpSpPr bwMode="auto">
              <a:xfrm>
                <a:off x="900" y="2244"/>
                <a:ext cx="288" cy="97"/>
                <a:chOff x="1440" y="2968"/>
                <a:chExt cx="640" cy="216"/>
              </a:xfrm>
            </p:grpSpPr>
            <p:sp>
              <p:nvSpPr>
                <p:cNvPr id="1138" name="Freeform 70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39" name="Oval 7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57" name="Group 72"/>
              <p:cNvGrpSpPr>
                <a:grpSpLocks noChangeAspect="1"/>
              </p:cNvGrpSpPr>
              <p:nvPr/>
            </p:nvGrpSpPr>
            <p:grpSpPr bwMode="auto">
              <a:xfrm>
                <a:off x="996" y="1956"/>
                <a:ext cx="288" cy="97"/>
                <a:chOff x="1440" y="2968"/>
                <a:chExt cx="640" cy="216"/>
              </a:xfrm>
            </p:grpSpPr>
            <p:sp>
              <p:nvSpPr>
                <p:cNvPr id="1136" name="Freeform 73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37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sp>
            <p:nvSpPr>
              <p:cNvPr id="1058" name="Text Box 75"/>
              <p:cNvSpPr txBox="1">
                <a:spLocks noChangeArrowheads="1"/>
              </p:cNvSpPr>
              <p:nvPr/>
            </p:nvSpPr>
            <p:spPr bwMode="auto">
              <a:xfrm>
                <a:off x="4283" y="1607"/>
                <a:ext cx="1488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1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Death</a:t>
                </a:r>
              </a:p>
              <a:p>
                <a:pPr eaLnBrk="1" hangingPunct="1">
                  <a:spcBef>
                    <a:spcPct val="1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(Natural mortality)</a:t>
                </a:r>
              </a:p>
            </p:txBody>
          </p:sp>
          <p:grpSp>
            <p:nvGrpSpPr>
              <p:cNvPr id="1059" name="Group 76"/>
              <p:cNvGrpSpPr>
                <a:grpSpLocks noChangeAspect="1"/>
              </p:cNvGrpSpPr>
              <p:nvPr/>
            </p:nvGrpSpPr>
            <p:grpSpPr bwMode="auto">
              <a:xfrm rot="10646694">
                <a:off x="4522" y="2135"/>
                <a:ext cx="478" cy="161"/>
                <a:chOff x="1440" y="2968"/>
                <a:chExt cx="640" cy="216"/>
              </a:xfrm>
            </p:grpSpPr>
            <p:sp>
              <p:nvSpPr>
                <p:cNvPr id="1134" name="Freeform 77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35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60" name="Group 79"/>
              <p:cNvGrpSpPr>
                <a:grpSpLocks noChangeAspect="1"/>
              </p:cNvGrpSpPr>
              <p:nvPr/>
            </p:nvGrpSpPr>
            <p:grpSpPr bwMode="auto">
              <a:xfrm rot="10646694">
                <a:off x="5002" y="2135"/>
                <a:ext cx="478" cy="161"/>
                <a:chOff x="1440" y="2968"/>
                <a:chExt cx="640" cy="216"/>
              </a:xfrm>
            </p:grpSpPr>
            <p:sp>
              <p:nvSpPr>
                <p:cNvPr id="1132" name="Freeform 80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33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sp>
            <p:nvSpPr>
              <p:cNvPr id="1061" name="Line 82"/>
              <p:cNvSpPr>
                <a:spLocks noChangeShapeType="1"/>
              </p:cNvSpPr>
              <p:nvPr/>
            </p:nvSpPr>
            <p:spPr bwMode="auto">
              <a:xfrm flipV="1">
                <a:off x="3898" y="1991"/>
                <a:ext cx="336" cy="24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p:sp>
            <p:nvSpPr>
              <p:cNvPr id="1062" name="Line 83"/>
              <p:cNvSpPr>
                <a:spLocks noChangeShapeType="1"/>
              </p:cNvSpPr>
              <p:nvPr/>
            </p:nvSpPr>
            <p:spPr bwMode="auto">
              <a:xfrm rot="2145261" flipV="1">
                <a:off x="3946" y="2617"/>
                <a:ext cx="336" cy="24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p:sp>
            <p:nvSpPr>
              <p:cNvPr id="1063" name="Text Box 84"/>
              <p:cNvSpPr txBox="1">
                <a:spLocks noChangeArrowheads="1"/>
              </p:cNvSpPr>
              <p:nvPr/>
            </p:nvSpPr>
            <p:spPr bwMode="auto">
              <a:xfrm>
                <a:off x="4328" y="2521"/>
                <a:ext cx="1490" cy="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1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Catch</a:t>
                </a:r>
              </a:p>
              <a:p>
                <a:pPr eaLnBrk="1" hangingPunct="1">
                  <a:spcBef>
                    <a:spcPct val="1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(Fishing mortality)</a:t>
                </a:r>
              </a:p>
            </p:txBody>
          </p:sp>
          <p:sp>
            <p:nvSpPr>
              <p:cNvPr id="1064" name="Rectangle 85"/>
              <p:cNvSpPr>
                <a:spLocks noChangeArrowheads="1"/>
              </p:cNvSpPr>
              <p:nvPr/>
            </p:nvSpPr>
            <p:spPr bwMode="auto">
              <a:xfrm>
                <a:off x="1978" y="3913"/>
                <a:ext cx="1776" cy="384"/>
              </a:xfrm>
              <a:prstGeom prst="rect">
                <a:avLst/>
              </a:prstGeom>
              <a:noFill/>
              <a:ln w="50800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l-GR" dirty="0"/>
              </a:p>
            </p:txBody>
          </p:sp>
          <p:sp>
            <p:nvSpPr>
              <p:cNvPr id="1065" name="Line 86"/>
              <p:cNvSpPr>
                <a:spLocks noChangeShapeType="1"/>
              </p:cNvSpPr>
              <p:nvPr/>
            </p:nvSpPr>
            <p:spPr bwMode="auto">
              <a:xfrm rot="18420000" flipV="1">
                <a:off x="2218" y="3433"/>
                <a:ext cx="384" cy="288"/>
              </a:xfrm>
              <a:prstGeom prst="line">
                <a:avLst/>
              </a:prstGeom>
              <a:noFill/>
              <a:ln w="508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p:grpSp>
            <p:nvGrpSpPr>
              <p:cNvPr id="1066" name="Group 87"/>
              <p:cNvGrpSpPr>
                <a:grpSpLocks noChangeAspect="1"/>
              </p:cNvGrpSpPr>
              <p:nvPr/>
            </p:nvGrpSpPr>
            <p:grpSpPr bwMode="auto">
              <a:xfrm>
                <a:off x="3178" y="4009"/>
                <a:ext cx="478" cy="161"/>
                <a:chOff x="1440" y="2968"/>
                <a:chExt cx="640" cy="216"/>
              </a:xfrm>
            </p:grpSpPr>
            <p:sp>
              <p:nvSpPr>
                <p:cNvPr id="1130" name="Freeform 88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31" name="Oval 89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67" name="Group 90"/>
              <p:cNvGrpSpPr>
                <a:grpSpLocks noChangeAspect="1"/>
              </p:cNvGrpSpPr>
              <p:nvPr/>
            </p:nvGrpSpPr>
            <p:grpSpPr bwMode="auto">
              <a:xfrm>
                <a:off x="2650" y="4009"/>
                <a:ext cx="478" cy="161"/>
                <a:chOff x="1440" y="2968"/>
                <a:chExt cx="640" cy="216"/>
              </a:xfrm>
            </p:grpSpPr>
            <p:sp>
              <p:nvSpPr>
                <p:cNvPr id="1128" name="Freeform 91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29" name="Oval 9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68" name="Group 93"/>
              <p:cNvGrpSpPr>
                <a:grpSpLocks noChangeAspect="1"/>
              </p:cNvGrpSpPr>
              <p:nvPr/>
            </p:nvGrpSpPr>
            <p:grpSpPr bwMode="auto">
              <a:xfrm>
                <a:off x="2074" y="4009"/>
                <a:ext cx="478" cy="161"/>
                <a:chOff x="1440" y="2968"/>
                <a:chExt cx="640" cy="216"/>
              </a:xfrm>
            </p:grpSpPr>
            <p:sp>
              <p:nvSpPr>
                <p:cNvPr id="1126" name="Freeform 94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27" name="Oval 95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69" name="Group 96"/>
              <p:cNvGrpSpPr>
                <a:grpSpLocks noChangeAspect="1"/>
              </p:cNvGrpSpPr>
              <p:nvPr/>
            </p:nvGrpSpPr>
            <p:grpSpPr bwMode="auto">
              <a:xfrm>
                <a:off x="3130" y="4057"/>
                <a:ext cx="478" cy="161"/>
                <a:chOff x="1440" y="2968"/>
                <a:chExt cx="640" cy="216"/>
              </a:xfrm>
            </p:grpSpPr>
            <p:sp>
              <p:nvSpPr>
                <p:cNvPr id="1124" name="Freeform 97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25" name="Oval 9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0" name="Group 99"/>
              <p:cNvGrpSpPr>
                <a:grpSpLocks noChangeAspect="1"/>
              </p:cNvGrpSpPr>
              <p:nvPr/>
            </p:nvGrpSpPr>
            <p:grpSpPr bwMode="auto">
              <a:xfrm>
                <a:off x="2746" y="4057"/>
                <a:ext cx="478" cy="161"/>
                <a:chOff x="1440" y="2968"/>
                <a:chExt cx="640" cy="216"/>
              </a:xfrm>
            </p:grpSpPr>
            <p:sp>
              <p:nvSpPr>
                <p:cNvPr id="1122" name="Freeform 100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23" name="Oval 10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1" name="Group 102"/>
              <p:cNvGrpSpPr>
                <a:grpSpLocks noChangeAspect="1"/>
              </p:cNvGrpSpPr>
              <p:nvPr/>
            </p:nvGrpSpPr>
            <p:grpSpPr bwMode="auto">
              <a:xfrm>
                <a:off x="2218" y="4057"/>
                <a:ext cx="478" cy="161"/>
                <a:chOff x="1440" y="2968"/>
                <a:chExt cx="640" cy="216"/>
              </a:xfrm>
            </p:grpSpPr>
            <p:sp>
              <p:nvSpPr>
                <p:cNvPr id="1120" name="Freeform 103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21" name="Oval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sp>
            <p:nvSpPr>
              <p:cNvPr id="1072" name="Text Box 105"/>
              <p:cNvSpPr txBox="1">
                <a:spLocks noChangeArrowheads="1"/>
              </p:cNvSpPr>
              <p:nvPr/>
            </p:nvSpPr>
            <p:spPr bwMode="auto">
              <a:xfrm>
                <a:off x="2602" y="3433"/>
                <a:ext cx="1105" cy="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800" dirty="0">
                    <a:solidFill>
                      <a:srgbClr val="0033CC"/>
                    </a:solidFill>
                    <a:latin typeface="Arial Unicode MS" panose="020B0604020202020204" pitchFamily="34" charset="-128"/>
                  </a:rPr>
                  <a:t>Internal Movement</a:t>
                </a:r>
              </a:p>
            </p:txBody>
          </p:sp>
          <p:grpSp>
            <p:nvGrpSpPr>
              <p:cNvPr id="1073" name="Group 106"/>
              <p:cNvGrpSpPr>
                <a:grpSpLocks noChangeAspect="1"/>
              </p:cNvGrpSpPr>
              <p:nvPr/>
            </p:nvGrpSpPr>
            <p:grpSpPr bwMode="auto">
              <a:xfrm>
                <a:off x="4618" y="3625"/>
                <a:ext cx="478" cy="161"/>
                <a:chOff x="1440" y="2968"/>
                <a:chExt cx="640" cy="216"/>
              </a:xfrm>
            </p:grpSpPr>
            <p:sp>
              <p:nvSpPr>
                <p:cNvPr id="1118" name="Freeform 107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19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4" name="Group 109"/>
              <p:cNvGrpSpPr>
                <a:grpSpLocks noChangeAspect="1"/>
              </p:cNvGrpSpPr>
              <p:nvPr/>
            </p:nvGrpSpPr>
            <p:grpSpPr bwMode="auto">
              <a:xfrm>
                <a:off x="4570" y="3289"/>
                <a:ext cx="478" cy="161"/>
                <a:chOff x="1440" y="2968"/>
                <a:chExt cx="640" cy="216"/>
              </a:xfrm>
            </p:grpSpPr>
            <p:sp>
              <p:nvSpPr>
                <p:cNvPr id="1116" name="Freeform 110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17" name="Oval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5" name="Group 112"/>
              <p:cNvGrpSpPr>
                <a:grpSpLocks noChangeAspect="1"/>
              </p:cNvGrpSpPr>
              <p:nvPr/>
            </p:nvGrpSpPr>
            <p:grpSpPr bwMode="auto">
              <a:xfrm>
                <a:off x="4906" y="3241"/>
                <a:ext cx="478" cy="161"/>
                <a:chOff x="1440" y="2968"/>
                <a:chExt cx="640" cy="216"/>
              </a:xfrm>
            </p:grpSpPr>
            <p:sp>
              <p:nvSpPr>
                <p:cNvPr id="1114" name="Freeform 113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15" name="Oval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6" name="Group 115"/>
              <p:cNvGrpSpPr>
                <a:grpSpLocks noChangeAspect="1"/>
              </p:cNvGrpSpPr>
              <p:nvPr/>
            </p:nvGrpSpPr>
            <p:grpSpPr bwMode="auto">
              <a:xfrm>
                <a:off x="4858" y="3145"/>
                <a:ext cx="478" cy="161"/>
                <a:chOff x="1440" y="2968"/>
                <a:chExt cx="640" cy="216"/>
              </a:xfrm>
            </p:grpSpPr>
            <p:sp>
              <p:nvSpPr>
                <p:cNvPr id="1112" name="Freeform 116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13" name="Oval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7" name="Group 118"/>
              <p:cNvGrpSpPr>
                <a:grpSpLocks noChangeAspect="1"/>
              </p:cNvGrpSpPr>
              <p:nvPr/>
            </p:nvGrpSpPr>
            <p:grpSpPr bwMode="auto">
              <a:xfrm>
                <a:off x="4570" y="3145"/>
                <a:ext cx="478" cy="161"/>
                <a:chOff x="1440" y="2968"/>
                <a:chExt cx="640" cy="216"/>
              </a:xfrm>
            </p:grpSpPr>
            <p:sp>
              <p:nvSpPr>
                <p:cNvPr id="1110" name="Freeform 119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11" name="Oval 120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8" name="Group 121"/>
              <p:cNvGrpSpPr>
                <a:grpSpLocks noChangeAspect="1"/>
              </p:cNvGrpSpPr>
              <p:nvPr/>
            </p:nvGrpSpPr>
            <p:grpSpPr bwMode="auto">
              <a:xfrm>
                <a:off x="4810" y="3385"/>
                <a:ext cx="478" cy="161"/>
                <a:chOff x="1440" y="2968"/>
                <a:chExt cx="640" cy="216"/>
              </a:xfrm>
            </p:grpSpPr>
            <p:sp>
              <p:nvSpPr>
                <p:cNvPr id="1108" name="Freeform 122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09" name="Oval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79" name="Group 124"/>
              <p:cNvGrpSpPr>
                <a:grpSpLocks noChangeAspect="1"/>
              </p:cNvGrpSpPr>
              <p:nvPr/>
            </p:nvGrpSpPr>
            <p:grpSpPr bwMode="auto">
              <a:xfrm>
                <a:off x="4522" y="3433"/>
                <a:ext cx="478" cy="161"/>
                <a:chOff x="1440" y="2968"/>
                <a:chExt cx="640" cy="216"/>
              </a:xfrm>
            </p:grpSpPr>
            <p:sp>
              <p:nvSpPr>
                <p:cNvPr id="1106" name="Freeform 125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07" name="Oval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pic>
            <p:nvPicPr>
              <p:cNvPr id="1080" name="Picture 127" descr="Purse seini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0" y="3001"/>
                <a:ext cx="1192" cy="1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81" name="Group 128"/>
              <p:cNvGrpSpPr>
                <a:grpSpLocks noChangeAspect="1"/>
              </p:cNvGrpSpPr>
              <p:nvPr/>
            </p:nvGrpSpPr>
            <p:grpSpPr bwMode="auto">
              <a:xfrm>
                <a:off x="4426" y="3817"/>
                <a:ext cx="478" cy="161"/>
                <a:chOff x="1440" y="2968"/>
                <a:chExt cx="640" cy="216"/>
              </a:xfrm>
            </p:grpSpPr>
            <p:sp>
              <p:nvSpPr>
                <p:cNvPr id="1104" name="Freeform 129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05" name="Oval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2" name="Group 131"/>
              <p:cNvGrpSpPr>
                <a:grpSpLocks noChangeAspect="1"/>
              </p:cNvGrpSpPr>
              <p:nvPr/>
            </p:nvGrpSpPr>
            <p:grpSpPr bwMode="auto">
              <a:xfrm>
                <a:off x="4522" y="3913"/>
                <a:ext cx="478" cy="161"/>
                <a:chOff x="1440" y="2968"/>
                <a:chExt cx="640" cy="216"/>
              </a:xfrm>
            </p:grpSpPr>
            <p:sp>
              <p:nvSpPr>
                <p:cNvPr id="1102" name="Freeform 132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03" name="Oval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3" name="Group 134"/>
              <p:cNvGrpSpPr>
                <a:grpSpLocks noChangeAspect="1"/>
              </p:cNvGrpSpPr>
              <p:nvPr/>
            </p:nvGrpSpPr>
            <p:grpSpPr bwMode="auto">
              <a:xfrm>
                <a:off x="4618" y="4009"/>
                <a:ext cx="478" cy="161"/>
                <a:chOff x="1440" y="2968"/>
                <a:chExt cx="640" cy="216"/>
              </a:xfrm>
            </p:grpSpPr>
            <p:sp>
              <p:nvSpPr>
                <p:cNvPr id="1100" name="Freeform 135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101" name="Oval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4" name="Group 137"/>
              <p:cNvGrpSpPr>
                <a:grpSpLocks noChangeAspect="1"/>
              </p:cNvGrpSpPr>
              <p:nvPr/>
            </p:nvGrpSpPr>
            <p:grpSpPr bwMode="auto">
              <a:xfrm>
                <a:off x="4858" y="3961"/>
                <a:ext cx="478" cy="161"/>
                <a:chOff x="1440" y="2968"/>
                <a:chExt cx="640" cy="216"/>
              </a:xfrm>
            </p:grpSpPr>
            <p:sp>
              <p:nvSpPr>
                <p:cNvPr id="1098" name="Freeform 138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099" name="Oval 139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5" name="Group 140"/>
              <p:cNvGrpSpPr>
                <a:grpSpLocks noChangeAspect="1"/>
              </p:cNvGrpSpPr>
              <p:nvPr/>
            </p:nvGrpSpPr>
            <p:grpSpPr bwMode="auto">
              <a:xfrm>
                <a:off x="4762" y="3817"/>
                <a:ext cx="478" cy="161"/>
                <a:chOff x="1440" y="2968"/>
                <a:chExt cx="640" cy="216"/>
              </a:xfrm>
            </p:grpSpPr>
            <p:sp>
              <p:nvSpPr>
                <p:cNvPr id="1096" name="Freeform 141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097" name="Oval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6" name="Group 143"/>
              <p:cNvGrpSpPr>
                <a:grpSpLocks noChangeAspect="1"/>
              </p:cNvGrpSpPr>
              <p:nvPr/>
            </p:nvGrpSpPr>
            <p:grpSpPr bwMode="auto">
              <a:xfrm>
                <a:off x="4474" y="3673"/>
                <a:ext cx="478" cy="161"/>
                <a:chOff x="1440" y="2968"/>
                <a:chExt cx="640" cy="216"/>
              </a:xfrm>
            </p:grpSpPr>
            <p:sp>
              <p:nvSpPr>
                <p:cNvPr id="1094" name="Freeform 144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095" name="Oval 145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7" name="Group 146"/>
              <p:cNvGrpSpPr>
                <a:grpSpLocks noChangeAspect="1"/>
              </p:cNvGrpSpPr>
              <p:nvPr/>
            </p:nvGrpSpPr>
            <p:grpSpPr bwMode="auto">
              <a:xfrm>
                <a:off x="4906" y="3817"/>
                <a:ext cx="478" cy="161"/>
                <a:chOff x="1440" y="2968"/>
                <a:chExt cx="640" cy="216"/>
              </a:xfrm>
            </p:grpSpPr>
            <p:sp>
              <p:nvSpPr>
                <p:cNvPr id="1092" name="Freeform 147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093" name="Oval 14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pSp>
            <p:nvGrpSpPr>
              <p:cNvPr id="1088" name="Group 149"/>
              <p:cNvGrpSpPr>
                <a:grpSpLocks noChangeAspect="1"/>
              </p:cNvGrpSpPr>
              <p:nvPr/>
            </p:nvGrpSpPr>
            <p:grpSpPr bwMode="auto">
              <a:xfrm>
                <a:off x="4810" y="3673"/>
                <a:ext cx="478" cy="161"/>
                <a:chOff x="1440" y="2968"/>
                <a:chExt cx="640" cy="216"/>
              </a:xfrm>
            </p:grpSpPr>
            <p:sp>
              <p:nvSpPr>
                <p:cNvPr id="1090" name="Freeform 150"/>
                <p:cNvSpPr>
                  <a:spLocks noChangeAspect="1"/>
                </p:cNvSpPr>
                <p:nvPr/>
              </p:nvSpPr>
              <p:spPr bwMode="auto">
                <a:xfrm>
                  <a:off x="1440" y="2968"/>
                  <a:ext cx="640" cy="216"/>
                </a:xfrm>
                <a:custGeom>
                  <a:avLst/>
                  <a:gdLst>
                    <a:gd name="T0" fmla="*/ 48 w 640"/>
                    <a:gd name="T1" fmla="*/ 8 h 216"/>
                    <a:gd name="T2" fmla="*/ 48 w 640"/>
                    <a:gd name="T3" fmla="*/ 200 h 216"/>
                    <a:gd name="T4" fmla="*/ 192 w 640"/>
                    <a:gd name="T5" fmla="*/ 56 h 216"/>
                    <a:gd name="T6" fmla="*/ 432 w 640"/>
                    <a:gd name="T7" fmla="*/ 8 h 216"/>
                    <a:gd name="T8" fmla="*/ 624 w 640"/>
                    <a:gd name="T9" fmla="*/ 104 h 216"/>
                    <a:gd name="T10" fmla="*/ 336 w 640"/>
                    <a:gd name="T11" fmla="*/ 200 h 216"/>
                    <a:gd name="T12" fmla="*/ 48 w 640"/>
                    <a:gd name="T13" fmla="*/ 8 h 2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0"/>
                    <a:gd name="T22" fmla="*/ 0 h 216"/>
                    <a:gd name="T23" fmla="*/ 640 w 640"/>
                    <a:gd name="T24" fmla="*/ 216 h 2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0" h="216">
                      <a:moveTo>
                        <a:pt x="48" y="8"/>
                      </a:moveTo>
                      <a:cubicBezTo>
                        <a:pt x="0" y="8"/>
                        <a:pt x="24" y="192"/>
                        <a:pt x="48" y="200"/>
                      </a:cubicBezTo>
                      <a:cubicBezTo>
                        <a:pt x="72" y="208"/>
                        <a:pt x="128" y="88"/>
                        <a:pt x="192" y="56"/>
                      </a:cubicBezTo>
                      <a:cubicBezTo>
                        <a:pt x="256" y="24"/>
                        <a:pt x="360" y="0"/>
                        <a:pt x="432" y="8"/>
                      </a:cubicBezTo>
                      <a:cubicBezTo>
                        <a:pt x="504" y="16"/>
                        <a:pt x="640" y="72"/>
                        <a:pt x="624" y="104"/>
                      </a:cubicBezTo>
                      <a:cubicBezTo>
                        <a:pt x="608" y="136"/>
                        <a:pt x="432" y="216"/>
                        <a:pt x="336" y="200"/>
                      </a:cubicBezTo>
                      <a:cubicBezTo>
                        <a:pt x="240" y="184"/>
                        <a:pt x="96" y="8"/>
                        <a:pt x="48" y="8"/>
                      </a:cubicBez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  <p:sp>
              <p:nvSpPr>
                <p:cNvPr id="1091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302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l-GR" dirty="0"/>
                </a:p>
              </p:txBody>
            </p:sp>
          </p:grpSp>
          <p:graphicFrame>
            <p:nvGraphicFramePr>
              <p:cNvPr id="1026" name="Object 152"/>
              <p:cNvGraphicFramePr>
                <a:graphicFrameLocks noChangeAspect="1"/>
              </p:cNvGraphicFramePr>
              <p:nvPr/>
            </p:nvGraphicFramePr>
            <p:xfrm>
              <a:off x="538" y="3241"/>
              <a:ext cx="942" cy="4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2" name="Photo Editor Photo" r:id="rId6" imgW="2534004" imgH="1333333" progId="MSPhotoEd.3">
                      <p:embed/>
                    </p:oleObj>
                  </mc:Choice>
                  <mc:Fallback>
                    <p:oleObj name="Photo Editor Photo" r:id="rId6" imgW="2534004" imgH="1333333" progId="MSPhotoEd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8" y="3241"/>
                            <a:ext cx="942" cy="4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89" name="Line 153"/>
              <p:cNvSpPr>
                <a:spLocks noChangeShapeType="1"/>
              </p:cNvSpPr>
              <p:nvPr/>
            </p:nvSpPr>
            <p:spPr bwMode="auto">
              <a:xfrm rot="4535616" flipV="1">
                <a:off x="1428" y="1956"/>
                <a:ext cx="336" cy="240"/>
              </a:xfrm>
              <a:prstGeom prst="line">
                <a:avLst/>
              </a:prstGeom>
              <a:noFill/>
              <a:ln w="50800">
                <a:solidFill>
                  <a:srgbClr val="33CC33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</p:grpSp>
      </p:grpSp>
      <p:sp>
        <p:nvSpPr>
          <p:cNvPr id="154" name="Text Box 3"/>
          <p:cNvSpPr txBox="1">
            <a:spLocks noChangeArrowheads="1"/>
          </p:cNvSpPr>
          <p:nvPr/>
        </p:nvSpPr>
        <p:spPr bwMode="auto">
          <a:xfrm>
            <a:off x="2017628" y="49416"/>
            <a:ext cx="8358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sz="3200" dirty="0">
                <a:solidFill>
                  <a:srgbClr val="0070C0"/>
                </a:solidFill>
                <a:latin typeface="+mn-lt"/>
              </a:rPr>
              <a:t>Μοντέλα εκτίμησης αποθέματος</a:t>
            </a:r>
            <a:endParaRPr lang="en-US" altLang="el-GR" sz="32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658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DF4CF-EA71-4CCF-B695-1B6D4D0CDE76}" type="slidenum">
              <a:rPr lang="el-GR" smtClean="0"/>
              <a:t>15</a:t>
            </a:fld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484243" y="1696279"/>
            <a:ext cx="92367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Ιστορία Ζωής και Βιολογία (άτομο):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Ανάπτυξη –Σωματική αύξηση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Διατροφή- Τροφικό πλέγμα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Αναπαραγωγή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Ενδιαίτημα και Μεταναστευτικό πρότυπο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Φυσική θνησιμότητα</a:t>
            </a:r>
          </a:p>
          <a:p>
            <a:endParaRPr lang="el-GR" dirty="0"/>
          </a:p>
          <a:p>
            <a:r>
              <a:rPr lang="el-GR" b="1" dirty="0">
                <a:solidFill>
                  <a:srgbClr val="0070C0"/>
                </a:solidFill>
              </a:rPr>
              <a:t>Μηχανισμοί σε επίπεδο Πληθυσμού: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Θνησιμότητα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Αύξηση βιομάζας</a:t>
            </a:r>
          </a:p>
          <a:p>
            <a:pPr marL="450850" indent="-265113">
              <a:buFont typeface="Arial" panose="020B0604020202020204" pitchFamily="34" charset="0"/>
              <a:buChar char="•"/>
            </a:pPr>
            <a:r>
              <a:rPr lang="el-GR" dirty="0"/>
              <a:t>Στρατολόγηση (</a:t>
            </a:r>
            <a:r>
              <a:rPr lang="en-US" dirty="0"/>
              <a:t>recruitment)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662609"/>
            <a:ext cx="7827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Απαραίτητο γνωστικό υπόβαθρο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6277" y="1915560"/>
            <a:ext cx="37909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1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117726" y="115888"/>
            <a:ext cx="8621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70C0"/>
                </a:solidFill>
                <a:latin typeface="Calibri" panose="020F0502020204030204" pitchFamily="34" charset="0"/>
              </a:rPr>
              <a:t>Ποι</a:t>
            </a:r>
            <a:r>
              <a:rPr lang="en-US" altLang="en-US" sz="3200" dirty="0">
                <a:solidFill>
                  <a:srgbClr val="0070C0"/>
                </a:solidFill>
                <a:latin typeface="Calibri" panose="020F0502020204030204" pitchFamily="34" charset="0"/>
              </a:rPr>
              <a:t>α είναι τα βιολογικά σημεία αναφοράς;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839913" y="1225550"/>
            <a:ext cx="866775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Ε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να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β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ιολογικό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σημείο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ανα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φοράς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είν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αι μέτρο 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(δείκτης)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της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κατάστασης των αποθεμάτων από βιολογική άποψη, 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που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οι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διαχειριστές της αλιείας επιθυμούν είτε να 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επιτευχθεί 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ή να απ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οφευχθ</a:t>
            </a:r>
            <a:r>
              <a:rPr lang="el-GR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εί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</a:p>
          <a:p>
            <a:pPr eaLnBrk="1" hangingPunct="1"/>
            <a:endParaRPr lang="en-US" altLang="en-US" sz="2400" b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Τα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Βιολογικ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ά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σημεί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ανα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φοράς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συχνά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α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ντικ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ατοπτρίζουν τον συνδυασμό των διαφόρων συνιστωσών της δυναμικής των αποθεμάτων (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αύξηση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στρατολόγηση 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και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θνησιμότητ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α) σε ένα ενιαίο δείκτη. </a:t>
            </a:r>
          </a:p>
          <a:p>
            <a:pPr eaLnBrk="1" hangingPunct="1"/>
            <a:endParaRPr lang="en-US" altLang="en-US" sz="2400" b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Το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σημείο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ανα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φοράς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εκφράζετ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αι συχνά ως </a:t>
            </a:r>
            <a:r>
              <a:rPr lang="el-GR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σχετικό 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π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οσοστό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0" dirty="0" err="1">
                <a:solidFill>
                  <a:srgbClr val="002060"/>
                </a:solidFill>
                <a:latin typeface="Calibri" panose="020F0502020204030204" pitchFamily="34" charset="0"/>
              </a:rPr>
              <a:t>θνησιμότητ</a:t>
            </a:r>
            <a:r>
              <a:rPr lang="en-US" altLang="en-US" sz="2400" b="0" dirty="0">
                <a:solidFill>
                  <a:srgbClr val="002060"/>
                </a:solidFill>
                <a:latin typeface="Calibri" panose="020F0502020204030204" pitchFamily="34" charset="0"/>
              </a:rPr>
              <a:t>ας ή ένα επίπεδο βιομάζας.</a:t>
            </a:r>
          </a:p>
          <a:p>
            <a:pPr eaLnBrk="1" hangingPunct="1"/>
            <a:endParaRPr lang="en-US" altLang="en-US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π.χ.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</a:t>
            </a:r>
            <a:r>
              <a:rPr lang="en-US" altLang="en-US" sz="2400" baseline="-25000" dirty="0" err="1">
                <a:solidFill>
                  <a:srgbClr val="002060"/>
                </a:solidFill>
                <a:latin typeface="Arial" panose="020B0604020202020204" pitchFamily="34" charset="0"/>
              </a:rPr>
              <a:t>current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/B</a:t>
            </a:r>
            <a:r>
              <a:rPr lang="en-US" altLang="en-US" sz="24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MSY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4013519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993901" y="1143000"/>
            <a:ext cx="858202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Τα βιολογικά σημεία αναφοράς χρησιμοποι</a:t>
            </a:r>
            <a:r>
              <a:rPr lang="el-GR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ούν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ται για την παροχή πληροφοριών αλιείας </a:t>
            </a:r>
            <a:r>
              <a:rPr lang="el-GR" sz="2400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τους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δι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αχειριστές :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el-GR" sz="2400" dirty="0">
                <a:solidFill>
                  <a:srgbClr val="002060"/>
                </a:solidFill>
                <a:latin typeface="Calibri" panose="020F0502020204030204" pitchFamily="34" charset="0"/>
              </a:rPr>
              <a:t>Κ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α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τάστ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αση (υγεία) ενός αποθέματος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Οι επιπτώσεις της αλιείας σε ένα απόθεμα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... .και </a:t>
            </a:r>
            <a:r>
              <a:rPr lang="el-GR" sz="2400" dirty="0">
                <a:solidFill>
                  <a:srgbClr val="002060"/>
                </a:solidFill>
                <a:latin typeface="Calibri" panose="020F0502020204030204" pitchFamily="34" charset="0"/>
              </a:rPr>
              <a:t>μ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ε αυτόν τον τρόπο, </a:t>
            </a:r>
            <a:r>
              <a:rPr lang="el-GR" sz="2400" dirty="0">
                <a:solidFill>
                  <a:srgbClr val="002060"/>
                </a:solidFill>
                <a:latin typeface="Calibri" panose="020F0502020204030204" pitchFamily="34" charset="0"/>
              </a:rPr>
              <a:t>βοηθούν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στην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 παροχή συμβουλών για τη διαχείριση </a:t>
            </a:r>
            <a:r>
              <a:rPr lang="el-GR" sz="2400" dirty="0">
                <a:solidFill>
                  <a:srgbClr val="002060"/>
                </a:solidFill>
                <a:latin typeface="Calibri" panose="020F0502020204030204" pitchFamily="34" charset="0"/>
              </a:rPr>
              <a:t>βάσει των αποτελεσμάτων των μοντέλων εκτίμησης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των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 απ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οθεμάτων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17726" y="115888"/>
            <a:ext cx="8621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70C0"/>
                </a:solidFill>
                <a:latin typeface="Calibri" panose="020F0502020204030204" pitchFamily="34" charset="0"/>
              </a:rPr>
              <a:t>Ποι</a:t>
            </a:r>
            <a:r>
              <a:rPr lang="en-US" altLang="en-US" sz="3200" dirty="0">
                <a:solidFill>
                  <a:srgbClr val="0070C0"/>
                </a:solidFill>
                <a:latin typeface="Calibri" panose="020F0502020204030204" pitchFamily="34" charset="0"/>
              </a:rPr>
              <a:t>α είναι τα βιολογικά σημεία αναφοράς;</a:t>
            </a:r>
          </a:p>
        </p:txBody>
      </p:sp>
    </p:spTree>
    <p:extLst>
      <p:ext uri="{BB962C8B-B14F-4D97-AF65-F5344CB8AC3E}">
        <p14:creationId xmlns:p14="http://schemas.microsoft.com/office/powerpoint/2010/main" val="1648105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5978" y="518034"/>
            <a:ext cx="123189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400" dirty="0">
                <a:solidFill>
                  <a:srgbClr val="FFFFFF"/>
                </a:solidFill>
                <a:latin typeface="Calibri" panose="020F0502020204030204" pitchFamily="34" charset="0"/>
                <a:cs typeface="Tahoma"/>
              </a:rPr>
              <a:t>7</a:t>
            </a:r>
            <a:endParaRPr sz="1400" dirty="0">
              <a:solidFill>
                <a:prstClr val="black"/>
              </a:solidFill>
              <a:latin typeface="Calibri" panose="020F0502020204030204" pitchFamily="34" charset="0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3360" y="454649"/>
            <a:ext cx="10515600" cy="387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0830"/>
            <a:r>
              <a:rPr sz="2800" b="1" spc="-10" dirty="0" err="1">
                <a:solidFill>
                  <a:srgbClr val="002060"/>
                </a:solidFill>
              </a:rPr>
              <a:t>Πλεόν</a:t>
            </a:r>
            <a:r>
              <a:rPr sz="2800" b="1" spc="-10" dirty="0">
                <a:solidFill>
                  <a:srgbClr val="002060"/>
                </a:solidFill>
              </a:rPr>
              <a:t>α</a:t>
            </a:r>
            <a:r>
              <a:rPr lang="el-GR" sz="2800" b="1" spc="-10" dirty="0">
                <a:solidFill>
                  <a:srgbClr val="002060"/>
                </a:solidFill>
              </a:rPr>
              <a:t>ζουσα</a:t>
            </a:r>
            <a:r>
              <a:rPr sz="2800" b="1" spc="-10" dirty="0">
                <a:solidFill>
                  <a:srgbClr val="002060"/>
                </a:solidFill>
              </a:rPr>
              <a:t> </a:t>
            </a:r>
            <a:r>
              <a:rPr sz="2800" b="1" spc="-5" dirty="0">
                <a:solidFill>
                  <a:srgbClr val="002060"/>
                </a:solidFill>
              </a:rPr>
              <a:t>παραγωγή ως συνάρτηση </a:t>
            </a:r>
            <a:r>
              <a:rPr sz="2800" b="1" spc="-5" dirty="0" err="1">
                <a:solidFill>
                  <a:srgbClr val="002060"/>
                </a:solidFill>
              </a:rPr>
              <a:t>του</a:t>
            </a:r>
            <a:r>
              <a:rPr sz="2800" b="1" spc="-5" dirty="0">
                <a:solidFill>
                  <a:srgbClr val="002060"/>
                </a:solidFill>
              </a:rPr>
              <a:t> απ</a:t>
            </a:r>
            <a:r>
              <a:rPr sz="2800" b="1" spc="-5" dirty="0" err="1">
                <a:solidFill>
                  <a:srgbClr val="002060"/>
                </a:solidFill>
              </a:rPr>
              <a:t>οθέμ</a:t>
            </a:r>
            <a:r>
              <a:rPr sz="2800" b="1" spc="-5" dirty="0">
                <a:solidFill>
                  <a:srgbClr val="002060"/>
                </a:solidFill>
              </a:rPr>
              <a:t>ατος</a:t>
            </a:r>
            <a:endParaRPr sz="2800" b="1" spc="-10" dirty="0">
              <a:solidFill>
                <a:srgbClr val="002060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268187" y="911929"/>
            <a:ext cx="8180941" cy="5731654"/>
            <a:chOff x="2055978" y="518034"/>
            <a:chExt cx="8180941" cy="5731654"/>
          </a:xfrm>
        </p:grpSpPr>
        <p:sp>
          <p:nvSpPr>
            <p:cNvPr id="74" name="object 2"/>
            <p:cNvSpPr txBox="1"/>
            <p:nvPr/>
          </p:nvSpPr>
          <p:spPr>
            <a:xfrm>
              <a:off x="2055978" y="518034"/>
              <a:ext cx="123189" cy="22161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 dirty="0">
                  <a:solidFill>
                    <a:srgbClr val="FFFFFF"/>
                  </a:solidFill>
                  <a:latin typeface="Tahoma"/>
                  <a:cs typeface="Tahoma"/>
                </a:rPr>
                <a:t>7</a:t>
              </a:r>
              <a:endParaRPr sz="140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75" name="object 4"/>
            <p:cNvSpPr/>
            <p:nvPr/>
          </p:nvSpPr>
          <p:spPr>
            <a:xfrm>
              <a:off x="3353524" y="1640456"/>
              <a:ext cx="0" cy="3657600"/>
            </a:xfrm>
            <a:custGeom>
              <a:avLst/>
              <a:gdLst/>
              <a:ahLst/>
              <a:cxnLst/>
              <a:rect l="l" t="t" r="r" b="b"/>
              <a:pathLst>
                <a:path h="3657600">
                  <a:moveTo>
                    <a:pt x="0" y="0"/>
                  </a:moveTo>
                  <a:lnTo>
                    <a:pt x="0" y="3657346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6" name="object 5"/>
            <p:cNvSpPr/>
            <p:nvPr/>
          </p:nvSpPr>
          <p:spPr>
            <a:xfrm>
              <a:off x="3269787" y="5308261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7" name="object 6"/>
            <p:cNvSpPr/>
            <p:nvPr/>
          </p:nvSpPr>
          <p:spPr>
            <a:xfrm>
              <a:off x="3269787" y="4784265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8" name="object 7"/>
            <p:cNvSpPr/>
            <p:nvPr/>
          </p:nvSpPr>
          <p:spPr>
            <a:xfrm>
              <a:off x="3269787" y="4260367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9" name="object 8"/>
            <p:cNvSpPr/>
            <p:nvPr/>
          </p:nvSpPr>
          <p:spPr>
            <a:xfrm>
              <a:off x="3269787" y="3736329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0" name="object 9"/>
            <p:cNvSpPr/>
            <p:nvPr/>
          </p:nvSpPr>
          <p:spPr>
            <a:xfrm>
              <a:off x="3269787" y="3212431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1" name="object 10"/>
            <p:cNvSpPr/>
            <p:nvPr/>
          </p:nvSpPr>
          <p:spPr>
            <a:xfrm>
              <a:off x="3269787" y="2688393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2" name="object 11"/>
            <p:cNvSpPr/>
            <p:nvPr/>
          </p:nvSpPr>
          <p:spPr>
            <a:xfrm>
              <a:off x="3269787" y="2164494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69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3" name="object 12"/>
            <p:cNvSpPr/>
            <p:nvPr/>
          </p:nvSpPr>
          <p:spPr>
            <a:xfrm>
              <a:off x="3353524" y="5308261"/>
              <a:ext cx="6623684" cy="0"/>
            </a:xfrm>
            <a:custGeom>
              <a:avLst/>
              <a:gdLst/>
              <a:ahLst/>
              <a:cxnLst/>
              <a:rect l="l" t="t" r="r" b="b"/>
              <a:pathLst>
                <a:path w="6623684">
                  <a:moveTo>
                    <a:pt x="0" y="0"/>
                  </a:moveTo>
                  <a:lnTo>
                    <a:pt x="6623663" y="0"/>
                  </a:lnTo>
                </a:path>
              </a:pathLst>
            </a:custGeom>
            <a:ln w="104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4" name="object 13"/>
            <p:cNvSpPr/>
            <p:nvPr/>
          </p:nvSpPr>
          <p:spPr>
            <a:xfrm>
              <a:off x="3353524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5" name="object 14"/>
            <p:cNvSpPr/>
            <p:nvPr/>
          </p:nvSpPr>
          <p:spPr>
            <a:xfrm>
              <a:off x="4014000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6" name="object 15"/>
            <p:cNvSpPr/>
            <p:nvPr/>
          </p:nvSpPr>
          <p:spPr>
            <a:xfrm>
              <a:off x="4684593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7" name="object 16"/>
            <p:cNvSpPr/>
            <p:nvPr/>
          </p:nvSpPr>
          <p:spPr>
            <a:xfrm>
              <a:off x="5344719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8" name="object 17"/>
            <p:cNvSpPr/>
            <p:nvPr/>
          </p:nvSpPr>
          <p:spPr>
            <a:xfrm>
              <a:off x="6005264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9" name="object 18"/>
            <p:cNvSpPr/>
            <p:nvPr/>
          </p:nvSpPr>
          <p:spPr>
            <a:xfrm>
              <a:off x="6675718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0" name="object 19"/>
            <p:cNvSpPr/>
            <p:nvPr/>
          </p:nvSpPr>
          <p:spPr>
            <a:xfrm>
              <a:off x="7336263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1" name="object 20"/>
            <p:cNvSpPr/>
            <p:nvPr/>
          </p:nvSpPr>
          <p:spPr>
            <a:xfrm>
              <a:off x="7996390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2" name="object 21"/>
            <p:cNvSpPr/>
            <p:nvPr/>
          </p:nvSpPr>
          <p:spPr>
            <a:xfrm>
              <a:off x="8656935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3" name="object 22"/>
            <p:cNvSpPr/>
            <p:nvPr/>
          </p:nvSpPr>
          <p:spPr>
            <a:xfrm>
              <a:off x="9327389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4" name="object 23"/>
            <p:cNvSpPr/>
            <p:nvPr/>
          </p:nvSpPr>
          <p:spPr>
            <a:xfrm>
              <a:off x="9987655" y="5318720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60">
                  <a:moveTo>
                    <a:pt x="0" y="73209"/>
                  </a:moveTo>
                  <a:lnTo>
                    <a:pt x="0" y="0"/>
                  </a:lnTo>
                </a:path>
              </a:pathLst>
            </a:custGeom>
            <a:ln w="104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5" name="object 24"/>
            <p:cNvSpPr/>
            <p:nvPr/>
          </p:nvSpPr>
          <p:spPr>
            <a:xfrm>
              <a:off x="3411093" y="5114433"/>
              <a:ext cx="31750" cy="62865"/>
            </a:xfrm>
            <a:custGeom>
              <a:avLst/>
              <a:gdLst/>
              <a:ahLst/>
              <a:cxnLst/>
              <a:rect l="l" t="t" r="r" b="b"/>
              <a:pathLst>
                <a:path w="31750" h="62864">
                  <a:moveTo>
                    <a:pt x="0" y="62750"/>
                  </a:moveTo>
                  <a:lnTo>
                    <a:pt x="10467" y="31375"/>
                  </a:lnTo>
                  <a:lnTo>
                    <a:pt x="31750" y="0"/>
                  </a:lnTo>
                </a:path>
              </a:pathLst>
            </a:custGeom>
            <a:ln w="313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6" name="object 25"/>
            <p:cNvSpPr/>
            <p:nvPr/>
          </p:nvSpPr>
          <p:spPr>
            <a:xfrm>
              <a:off x="3442845" y="5019930"/>
              <a:ext cx="52705" cy="94615"/>
            </a:xfrm>
            <a:custGeom>
              <a:avLst/>
              <a:gdLst/>
              <a:ahLst/>
              <a:cxnLst/>
              <a:rect l="l" t="t" r="r" b="b"/>
              <a:pathLst>
                <a:path w="52705" h="94614">
                  <a:moveTo>
                    <a:pt x="0" y="94502"/>
                  </a:moveTo>
                  <a:lnTo>
                    <a:pt x="20934" y="52710"/>
                  </a:lnTo>
                  <a:lnTo>
                    <a:pt x="52335" y="0"/>
                  </a:lnTo>
                </a:path>
              </a:pathLst>
            </a:custGeom>
            <a:ln w="3139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7" name="object 26"/>
            <p:cNvSpPr/>
            <p:nvPr/>
          </p:nvSpPr>
          <p:spPr>
            <a:xfrm>
              <a:off x="3495179" y="4883691"/>
              <a:ext cx="73660" cy="136525"/>
            </a:xfrm>
            <a:custGeom>
              <a:avLst/>
              <a:gdLst/>
              <a:ahLst/>
              <a:cxnLst/>
              <a:rect l="l" t="t" r="r" b="b"/>
              <a:pathLst>
                <a:path w="73660" h="136525">
                  <a:moveTo>
                    <a:pt x="0" y="136238"/>
                  </a:moveTo>
                  <a:lnTo>
                    <a:pt x="31401" y="73488"/>
                  </a:lnTo>
                  <a:lnTo>
                    <a:pt x="73269" y="0"/>
                  </a:lnTo>
                </a:path>
              </a:pathLst>
            </a:custGeom>
            <a:ln w="3139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8" name="object 27"/>
            <p:cNvSpPr/>
            <p:nvPr/>
          </p:nvSpPr>
          <p:spPr>
            <a:xfrm>
              <a:off x="3568450" y="4695020"/>
              <a:ext cx="104775" cy="189230"/>
            </a:xfrm>
            <a:custGeom>
              <a:avLst/>
              <a:gdLst/>
              <a:ahLst/>
              <a:cxnLst/>
              <a:rect l="l" t="t" r="r" b="b"/>
              <a:pathLst>
                <a:path w="104775" h="189229">
                  <a:moveTo>
                    <a:pt x="0" y="188670"/>
                  </a:moveTo>
                  <a:lnTo>
                    <a:pt x="52265" y="105002"/>
                  </a:lnTo>
                  <a:lnTo>
                    <a:pt x="104601" y="0"/>
                  </a:lnTo>
                </a:path>
              </a:pathLst>
            </a:custGeom>
            <a:ln w="3139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9" name="object 28"/>
            <p:cNvSpPr/>
            <p:nvPr/>
          </p:nvSpPr>
          <p:spPr>
            <a:xfrm>
              <a:off x="3673051" y="4422822"/>
              <a:ext cx="157480" cy="272415"/>
            </a:xfrm>
            <a:custGeom>
              <a:avLst/>
              <a:gdLst/>
              <a:ahLst/>
              <a:cxnLst/>
              <a:rect l="l" t="t" r="r" b="b"/>
              <a:pathLst>
                <a:path w="157480" h="272414">
                  <a:moveTo>
                    <a:pt x="0" y="272198"/>
                  </a:moveTo>
                  <a:lnTo>
                    <a:pt x="73688" y="146697"/>
                  </a:lnTo>
                  <a:lnTo>
                    <a:pt x="157425" y="0"/>
                  </a:lnTo>
                </a:path>
              </a:pathLst>
            </a:custGeom>
            <a:ln w="3139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0" name="object 29"/>
            <p:cNvSpPr/>
            <p:nvPr/>
          </p:nvSpPr>
          <p:spPr>
            <a:xfrm>
              <a:off x="3830477" y="4056078"/>
              <a:ext cx="220345" cy="367030"/>
            </a:xfrm>
            <a:custGeom>
              <a:avLst/>
              <a:gdLst/>
              <a:ahLst/>
              <a:cxnLst/>
              <a:rect l="l" t="t" r="r" b="b"/>
              <a:pathLst>
                <a:path w="220344" h="367029">
                  <a:moveTo>
                    <a:pt x="0" y="366742"/>
                  </a:moveTo>
                  <a:lnTo>
                    <a:pt x="104671" y="198989"/>
                  </a:lnTo>
                  <a:lnTo>
                    <a:pt x="220228" y="0"/>
                  </a:lnTo>
                </a:path>
              </a:pathLst>
            </a:custGeom>
            <a:ln w="3139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1" name="object 30"/>
            <p:cNvSpPr/>
            <p:nvPr/>
          </p:nvSpPr>
          <p:spPr>
            <a:xfrm>
              <a:off x="4050705" y="3594792"/>
              <a:ext cx="314325" cy="461645"/>
            </a:xfrm>
            <a:custGeom>
              <a:avLst/>
              <a:gdLst/>
              <a:ahLst/>
              <a:cxnLst/>
              <a:rect l="l" t="t" r="r" b="b"/>
              <a:pathLst>
                <a:path w="314325" h="461645">
                  <a:moveTo>
                    <a:pt x="0" y="461287"/>
                  </a:moveTo>
                  <a:lnTo>
                    <a:pt x="146539" y="241241"/>
                  </a:lnTo>
                  <a:lnTo>
                    <a:pt x="220088" y="125919"/>
                  </a:lnTo>
                  <a:lnTo>
                    <a:pt x="314292" y="0"/>
                  </a:lnTo>
                </a:path>
              </a:pathLst>
            </a:custGeom>
            <a:ln w="3139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2" name="object 31"/>
            <p:cNvSpPr/>
            <p:nvPr/>
          </p:nvSpPr>
          <p:spPr>
            <a:xfrm>
              <a:off x="4364997" y="3060434"/>
              <a:ext cx="440690" cy="534670"/>
            </a:xfrm>
            <a:custGeom>
              <a:avLst/>
              <a:gdLst/>
              <a:ahLst/>
              <a:cxnLst/>
              <a:rect l="l" t="t" r="r" b="b"/>
              <a:pathLst>
                <a:path w="440689" h="534670">
                  <a:moveTo>
                    <a:pt x="0" y="534356"/>
                  </a:moveTo>
                  <a:lnTo>
                    <a:pt x="94204" y="408576"/>
                  </a:lnTo>
                  <a:lnTo>
                    <a:pt x="199293" y="272616"/>
                  </a:lnTo>
                  <a:lnTo>
                    <a:pt x="314432" y="136238"/>
                  </a:lnTo>
                  <a:lnTo>
                    <a:pt x="440316" y="0"/>
                  </a:lnTo>
                </a:path>
              </a:pathLst>
            </a:custGeom>
            <a:ln w="313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3" name="object 32"/>
            <p:cNvSpPr/>
            <p:nvPr/>
          </p:nvSpPr>
          <p:spPr>
            <a:xfrm>
              <a:off x="4805314" y="2525938"/>
              <a:ext cx="566420" cy="534670"/>
            </a:xfrm>
            <a:custGeom>
              <a:avLst/>
              <a:gdLst/>
              <a:ahLst/>
              <a:cxnLst/>
              <a:rect l="l" t="t" r="r" b="b"/>
              <a:pathLst>
                <a:path w="566420" h="534669">
                  <a:moveTo>
                    <a:pt x="0" y="534496"/>
                  </a:moveTo>
                  <a:lnTo>
                    <a:pt x="125605" y="398118"/>
                  </a:lnTo>
                  <a:lnTo>
                    <a:pt x="261677" y="262158"/>
                  </a:lnTo>
                  <a:lnTo>
                    <a:pt x="408636" y="125919"/>
                  </a:lnTo>
                  <a:lnTo>
                    <a:pt x="565922" y="0"/>
                  </a:lnTo>
                </a:path>
              </a:pathLst>
            </a:custGeom>
            <a:ln w="3138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4" name="object 33"/>
            <p:cNvSpPr/>
            <p:nvPr/>
          </p:nvSpPr>
          <p:spPr>
            <a:xfrm>
              <a:off x="5371236" y="2138279"/>
              <a:ext cx="702310" cy="387985"/>
            </a:xfrm>
            <a:custGeom>
              <a:avLst/>
              <a:gdLst/>
              <a:ahLst/>
              <a:cxnLst/>
              <a:rect l="l" t="t" r="r" b="b"/>
              <a:pathLst>
                <a:path w="702310" h="387985">
                  <a:moveTo>
                    <a:pt x="0" y="387659"/>
                  </a:moveTo>
                  <a:lnTo>
                    <a:pt x="167473" y="272337"/>
                  </a:lnTo>
                  <a:lnTo>
                    <a:pt x="335366" y="167753"/>
                  </a:lnTo>
                  <a:lnTo>
                    <a:pt x="513307" y="73209"/>
                  </a:lnTo>
                  <a:lnTo>
                    <a:pt x="701994" y="0"/>
                  </a:lnTo>
                </a:path>
              </a:pathLst>
            </a:custGeom>
            <a:ln w="3138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5" name="object 34"/>
            <p:cNvSpPr/>
            <p:nvPr/>
          </p:nvSpPr>
          <p:spPr>
            <a:xfrm>
              <a:off x="6073232" y="2033415"/>
              <a:ext cx="796925" cy="105410"/>
            </a:xfrm>
            <a:custGeom>
              <a:avLst/>
              <a:gdLst/>
              <a:ahLst/>
              <a:cxnLst/>
              <a:rect l="l" t="t" r="r" b="b"/>
              <a:pathLst>
                <a:path w="796925" h="105410">
                  <a:moveTo>
                    <a:pt x="0" y="104863"/>
                  </a:moveTo>
                  <a:lnTo>
                    <a:pt x="188826" y="52571"/>
                  </a:lnTo>
                  <a:lnTo>
                    <a:pt x="387981" y="10458"/>
                  </a:lnTo>
                  <a:lnTo>
                    <a:pt x="597323" y="0"/>
                  </a:lnTo>
                  <a:lnTo>
                    <a:pt x="796617" y="10458"/>
                  </a:lnTo>
                </a:path>
              </a:pathLst>
            </a:custGeom>
            <a:ln w="313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6" name="object 35"/>
            <p:cNvSpPr/>
            <p:nvPr/>
          </p:nvSpPr>
          <p:spPr>
            <a:xfrm>
              <a:off x="6869848" y="2043874"/>
              <a:ext cx="828040" cy="304165"/>
            </a:xfrm>
            <a:custGeom>
              <a:avLst/>
              <a:gdLst/>
              <a:ahLst/>
              <a:cxnLst/>
              <a:rect l="l" t="t" r="r" b="b"/>
              <a:pathLst>
                <a:path w="828039" h="304164">
                  <a:moveTo>
                    <a:pt x="0" y="0"/>
                  </a:moveTo>
                  <a:lnTo>
                    <a:pt x="209621" y="42112"/>
                  </a:lnTo>
                  <a:lnTo>
                    <a:pt x="419382" y="104863"/>
                  </a:lnTo>
                  <a:lnTo>
                    <a:pt x="628724" y="199407"/>
                  </a:lnTo>
                  <a:lnTo>
                    <a:pt x="827879" y="303992"/>
                  </a:lnTo>
                </a:path>
              </a:pathLst>
            </a:custGeom>
            <a:ln w="3137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7" name="object 36"/>
            <p:cNvSpPr/>
            <p:nvPr/>
          </p:nvSpPr>
          <p:spPr>
            <a:xfrm>
              <a:off x="7697729" y="2347867"/>
              <a:ext cx="755015" cy="629285"/>
            </a:xfrm>
            <a:custGeom>
              <a:avLst/>
              <a:gdLst/>
              <a:ahLst/>
              <a:cxnLst/>
              <a:rect l="l" t="t" r="r" b="b"/>
              <a:pathLst>
                <a:path w="755015" h="629285">
                  <a:moveTo>
                    <a:pt x="0" y="0"/>
                  </a:moveTo>
                  <a:lnTo>
                    <a:pt x="94204" y="62750"/>
                  </a:lnTo>
                  <a:lnTo>
                    <a:pt x="199154" y="136238"/>
                  </a:lnTo>
                  <a:lnTo>
                    <a:pt x="387981" y="283075"/>
                  </a:lnTo>
                  <a:lnTo>
                    <a:pt x="576389" y="461147"/>
                  </a:lnTo>
                  <a:lnTo>
                    <a:pt x="754749" y="628901"/>
                  </a:lnTo>
                </a:path>
              </a:pathLst>
            </a:custGeom>
            <a:ln w="3138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8" name="object 37"/>
            <p:cNvSpPr/>
            <p:nvPr/>
          </p:nvSpPr>
          <p:spPr>
            <a:xfrm>
              <a:off x="8452478" y="2976767"/>
              <a:ext cx="587375" cy="734060"/>
            </a:xfrm>
            <a:custGeom>
              <a:avLst/>
              <a:gdLst/>
              <a:ahLst/>
              <a:cxnLst/>
              <a:rect l="l" t="t" r="r" b="b"/>
              <a:pathLst>
                <a:path w="587375" h="734060">
                  <a:moveTo>
                    <a:pt x="0" y="0"/>
                  </a:moveTo>
                  <a:lnTo>
                    <a:pt x="167473" y="178072"/>
                  </a:lnTo>
                  <a:lnTo>
                    <a:pt x="314292" y="366742"/>
                  </a:lnTo>
                  <a:lnTo>
                    <a:pt x="461251" y="555273"/>
                  </a:lnTo>
                  <a:lnTo>
                    <a:pt x="586856" y="733485"/>
                  </a:lnTo>
                </a:path>
              </a:pathLst>
            </a:custGeom>
            <a:ln w="3139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9" name="object 38"/>
            <p:cNvSpPr/>
            <p:nvPr/>
          </p:nvSpPr>
          <p:spPr>
            <a:xfrm>
              <a:off x="9039334" y="3710252"/>
              <a:ext cx="408940" cy="618490"/>
            </a:xfrm>
            <a:custGeom>
              <a:avLst/>
              <a:gdLst/>
              <a:ahLst/>
              <a:cxnLst/>
              <a:rect l="l" t="t" r="r" b="b"/>
              <a:pathLst>
                <a:path w="408940" h="618489">
                  <a:moveTo>
                    <a:pt x="0" y="0"/>
                  </a:moveTo>
                  <a:lnTo>
                    <a:pt x="115138" y="167614"/>
                  </a:lnTo>
                  <a:lnTo>
                    <a:pt x="230555" y="324909"/>
                  </a:lnTo>
                  <a:lnTo>
                    <a:pt x="324759" y="482064"/>
                  </a:lnTo>
                  <a:lnTo>
                    <a:pt x="408496" y="618024"/>
                  </a:lnTo>
                </a:path>
              </a:pathLst>
            </a:custGeom>
            <a:ln w="3139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0" name="object 39"/>
            <p:cNvSpPr/>
            <p:nvPr/>
          </p:nvSpPr>
          <p:spPr>
            <a:xfrm>
              <a:off x="9447831" y="4328277"/>
              <a:ext cx="241300" cy="430530"/>
            </a:xfrm>
            <a:custGeom>
              <a:avLst/>
              <a:gdLst/>
              <a:ahLst/>
              <a:cxnLst/>
              <a:rect l="l" t="t" r="r" b="b"/>
              <a:pathLst>
                <a:path w="241300" h="430529">
                  <a:moveTo>
                    <a:pt x="0" y="0"/>
                  </a:moveTo>
                  <a:lnTo>
                    <a:pt x="73548" y="125919"/>
                  </a:lnTo>
                  <a:lnTo>
                    <a:pt x="136351" y="241241"/>
                  </a:lnTo>
                  <a:lnTo>
                    <a:pt x="188687" y="335367"/>
                  </a:lnTo>
                  <a:lnTo>
                    <a:pt x="241022" y="429911"/>
                  </a:lnTo>
                </a:path>
              </a:pathLst>
            </a:custGeom>
            <a:ln w="3139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1" name="object 40"/>
            <p:cNvSpPr/>
            <p:nvPr/>
          </p:nvSpPr>
          <p:spPr>
            <a:xfrm>
              <a:off x="9688853" y="4758189"/>
              <a:ext cx="147320" cy="251460"/>
            </a:xfrm>
            <a:custGeom>
              <a:avLst/>
              <a:gdLst/>
              <a:ahLst/>
              <a:cxnLst/>
              <a:rect l="l" t="t" r="r" b="b"/>
              <a:pathLst>
                <a:path w="147320" h="251460">
                  <a:moveTo>
                    <a:pt x="0" y="0"/>
                  </a:moveTo>
                  <a:lnTo>
                    <a:pt x="42287" y="73209"/>
                  </a:lnTo>
                  <a:lnTo>
                    <a:pt x="84155" y="146697"/>
                  </a:lnTo>
                  <a:lnTo>
                    <a:pt x="115557" y="198989"/>
                  </a:lnTo>
                  <a:lnTo>
                    <a:pt x="146958" y="251281"/>
                  </a:lnTo>
                </a:path>
              </a:pathLst>
            </a:custGeom>
            <a:ln w="3139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2" name="object 41"/>
            <p:cNvSpPr/>
            <p:nvPr/>
          </p:nvSpPr>
          <p:spPr>
            <a:xfrm>
              <a:off x="9835812" y="5009470"/>
              <a:ext cx="73660" cy="147320"/>
            </a:xfrm>
            <a:custGeom>
              <a:avLst/>
              <a:gdLst/>
              <a:ahLst/>
              <a:cxnLst/>
              <a:rect l="l" t="t" r="r" b="b"/>
              <a:pathLst>
                <a:path w="73659" h="147320">
                  <a:moveTo>
                    <a:pt x="0" y="0"/>
                  </a:moveTo>
                  <a:lnTo>
                    <a:pt x="20934" y="41833"/>
                  </a:lnTo>
                  <a:lnTo>
                    <a:pt x="41868" y="84044"/>
                  </a:lnTo>
                  <a:lnTo>
                    <a:pt x="73269" y="146794"/>
                  </a:lnTo>
                </a:path>
              </a:pathLst>
            </a:custGeom>
            <a:ln w="313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3" name="object 42"/>
            <p:cNvSpPr/>
            <p:nvPr/>
          </p:nvSpPr>
          <p:spPr>
            <a:xfrm>
              <a:off x="9909081" y="5156265"/>
              <a:ext cx="31750" cy="73660"/>
            </a:xfrm>
            <a:custGeom>
              <a:avLst/>
              <a:gdLst/>
              <a:ahLst/>
              <a:cxnLst/>
              <a:rect l="l" t="t" r="r" b="b"/>
              <a:pathLst>
                <a:path w="31750" h="73660">
                  <a:moveTo>
                    <a:pt x="0" y="0"/>
                  </a:moveTo>
                  <a:lnTo>
                    <a:pt x="20934" y="41833"/>
                  </a:lnTo>
                  <a:lnTo>
                    <a:pt x="31401" y="73209"/>
                  </a:lnTo>
                </a:path>
              </a:pathLst>
            </a:custGeom>
            <a:ln w="313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4" name="object 43"/>
            <p:cNvSpPr/>
            <p:nvPr/>
          </p:nvSpPr>
          <p:spPr>
            <a:xfrm>
              <a:off x="9940484" y="5229474"/>
              <a:ext cx="20955" cy="31750"/>
            </a:xfrm>
            <a:custGeom>
              <a:avLst/>
              <a:gdLst/>
              <a:ahLst/>
              <a:cxnLst/>
              <a:rect l="l" t="t" r="r" b="b"/>
              <a:pathLst>
                <a:path w="20954" h="31750">
                  <a:moveTo>
                    <a:pt x="0" y="0"/>
                  </a:moveTo>
                  <a:lnTo>
                    <a:pt x="10467" y="21265"/>
                  </a:lnTo>
                  <a:lnTo>
                    <a:pt x="20934" y="31723"/>
                  </a:lnTo>
                </a:path>
              </a:pathLst>
            </a:custGeom>
            <a:ln w="3139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5" name="object 44"/>
            <p:cNvSpPr/>
            <p:nvPr/>
          </p:nvSpPr>
          <p:spPr>
            <a:xfrm>
              <a:off x="9961418" y="5261199"/>
              <a:ext cx="10795" cy="20955"/>
            </a:xfrm>
            <a:custGeom>
              <a:avLst/>
              <a:gdLst/>
              <a:ahLst/>
              <a:cxnLst/>
              <a:rect l="l" t="t" r="r" b="b"/>
              <a:pathLst>
                <a:path w="10795" h="20954">
                  <a:moveTo>
                    <a:pt x="0" y="0"/>
                  </a:moveTo>
                  <a:lnTo>
                    <a:pt x="10467" y="20916"/>
                  </a:lnTo>
                </a:path>
              </a:pathLst>
            </a:custGeom>
            <a:ln w="313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6" name="object 45"/>
            <p:cNvSpPr/>
            <p:nvPr/>
          </p:nvSpPr>
          <p:spPr>
            <a:xfrm>
              <a:off x="9971885" y="5282116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0" y="0"/>
                  </a:moveTo>
                  <a:lnTo>
                    <a:pt x="10467" y="10458"/>
                  </a:lnTo>
                </a:path>
              </a:pathLst>
            </a:custGeom>
            <a:ln w="3138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7" name="object 46"/>
            <p:cNvSpPr/>
            <p:nvPr/>
          </p:nvSpPr>
          <p:spPr>
            <a:xfrm>
              <a:off x="9982351" y="5292574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-15700" y="5229"/>
                  </a:moveTo>
                  <a:lnTo>
                    <a:pt x="15700" y="5229"/>
                  </a:lnTo>
                </a:path>
              </a:pathLst>
            </a:custGeom>
            <a:ln w="1045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8" name="object 47"/>
            <p:cNvSpPr/>
            <p:nvPr/>
          </p:nvSpPr>
          <p:spPr>
            <a:xfrm>
              <a:off x="9982351" y="530303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3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9" name="object 48"/>
            <p:cNvSpPr txBox="1"/>
            <p:nvPr/>
          </p:nvSpPr>
          <p:spPr>
            <a:xfrm>
              <a:off x="2968894" y="5149508"/>
              <a:ext cx="186055" cy="30353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0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0" name="object 49"/>
            <p:cNvSpPr txBox="1"/>
            <p:nvPr/>
          </p:nvSpPr>
          <p:spPr>
            <a:xfrm>
              <a:off x="2968894" y="4625582"/>
              <a:ext cx="186055" cy="30353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2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1" name="object 50"/>
            <p:cNvSpPr txBox="1"/>
            <p:nvPr/>
          </p:nvSpPr>
          <p:spPr>
            <a:xfrm>
              <a:off x="2968894" y="4101544"/>
              <a:ext cx="186055" cy="30353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4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2" name="object 51"/>
            <p:cNvSpPr txBox="1"/>
            <p:nvPr/>
          </p:nvSpPr>
          <p:spPr>
            <a:xfrm>
              <a:off x="2811538" y="2006091"/>
              <a:ext cx="343535" cy="18751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12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  <a:p>
              <a:pPr marL="12700">
                <a:spcBef>
                  <a:spcPts val="1785"/>
                </a:spcBef>
              </a:pP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10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  <a:p>
              <a:pPr marL="169545">
                <a:spcBef>
                  <a:spcPts val="1785"/>
                </a:spcBef>
              </a:pPr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8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  <a:p>
              <a:pPr marL="169545">
                <a:spcBef>
                  <a:spcPts val="1780"/>
                </a:spcBef>
              </a:pPr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6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3" name="object 52"/>
            <p:cNvSpPr txBox="1"/>
            <p:nvPr/>
          </p:nvSpPr>
          <p:spPr>
            <a:xfrm>
              <a:off x="2063750" y="1374776"/>
              <a:ext cx="1098550" cy="408445"/>
            </a:xfrm>
            <a:prstGeom prst="rect">
              <a:avLst/>
            </a:prstGeom>
          </p:spPr>
          <p:txBody>
            <a:bodyPr vert="horz" wrap="square" lIns="0" tIns="107315" rIns="0" bIns="0" rtlCol="0">
              <a:spAutoFit/>
            </a:bodyPr>
            <a:lstStyle/>
            <a:p>
              <a:pPr marR="15240" algn="r">
                <a:spcBef>
                  <a:spcPts val="845"/>
                </a:spcBef>
              </a:pP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14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4" name="object 53"/>
            <p:cNvSpPr txBox="1"/>
            <p:nvPr/>
          </p:nvSpPr>
          <p:spPr>
            <a:xfrm>
              <a:off x="7821379" y="5527058"/>
              <a:ext cx="2415540" cy="30353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tabLst>
                  <a:tab pos="672465" algn="l"/>
                  <a:tab pos="1343025" algn="l"/>
                  <a:tab pos="1930400" algn="l"/>
                </a:tabLst>
              </a:pP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7</a:t>
              </a:r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0</a:t>
              </a:r>
              <a:r>
                <a:rPr sz="1950" b="1" dirty="0">
                  <a:solidFill>
                    <a:prstClr val="black"/>
                  </a:solidFill>
                  <a:latin typeface="Tahoma"/>
                  <a:cs typeface="Tahoma"/>
                </a:rPr>
                <a:t>	</a:t>
              </a: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8</a:t>
              </a:r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0</a:t>
              </a:r>
              <a:r>
                <a:rPr sz="1950" b="1" dirty="0">
                  <a:solidFill>
                    <a:prstClr val="black"/>
                  </a:solidFill>
                  <a:latin typeface="Tahoma"/>
                  <a:cs typeface="Tahoma"/>
                </a:rPr>
                <a:t>	</a:t>
              </a: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9</a:t>
              </a:r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0</a:t>
              </a:r>
              <a:r>
                <a:rPr sz="1950" b="1" dirty="0">
                  <a:solidFill>
                    <a:prstClr val="black"/>
                  </a:solidFill>
                  <a:latin typeface="Tahoma"/>
                  <a:cs typeface="Tahoma"/>
                </a:rPr>
                <a:t>	</a:t>
              </a: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100</a:t>
              </a:r>
              <a:endParaRPr sz="195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5" name="object 54"/>
            <p:cNvSpPr txBox="1"/>
            <p:nvPr/>
          </p:nvSpPr>
          <p:spPr>
            <a:xfrm>
              <a:off x="3262321" y="5527058"/>
              <a:ext cx="4489450" cy="72263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tabLst>
                  <a:tab pos="588645" algn="l"/>
                  <a:tab pos="1259205" algn="l"/>
                  <a:tab pos="1919605" algn="l"/>
                  <a:tab pos="2580005" algn="l"/>
                  <a:tab pos="3250565" algn="l"/>
                  <a:tab pos="3910965" algn="l"/>
                </a:tabLst>
              </a:pPr>
              <a:r>
                <a:rPr sz="1950" b="1" spc="15" dirty="0">
                  <a:solidFill>
                    <a:prstClr val="black"/>
                  </a:solidFill>
                  <a:latin typeface="Tahoma"/>
                  <a:cs typeface="Tahoma"/>
                </a:rPr>
                <a:t>0	</a:t>
              </a:r>
              <a:r>
                <a:rPr sz="1950" b="1" spc="5" dirty="0">
                  <a:solidFill>
                    <a:prstClr val="black"/>
                  </a:solidFill>
                  <a:latin typeface="Tahoma"/>
                  <a:cs typeface="Tahoma"/>
                </a:rPr>
                <a:t>10	20	30	40	50	</a:t>
              </a:r>
              <a:r>
                <a:rPr sz="1950" b="1" spc="-10" dirty="0">
                  <a:solidFill>
                    <a:prstClr val="black"/>
                  </a:solidFill>
                  <a:latin typeface="Tahoma"/>
                  <a:cs typeface="Tahoma"/>
                </a:rPr>
                <a:t>60</a:t>
              </a:r>
              <a:endParaRPr sz="1950" dirty="0">
                <a:solidFill>
                  <a:prstClr val="black"/>
                </a:solidFill>
                <a:latin typeface="Tahoma"/>
                <a:cs typeface="Tahoma"/>
              </a:endParaRPr>
            </a:p>
            <a:p>
              <a:pPr marL="2328545">
                <a:spcBef>
                  <a:spcPts val="960"/>
                </a:spcBef>
              </a:pPr>
              <a:r>
                <a:rPr lang="el-GR" sz="1950" b="1" spc="20" dirty="0">
                  <a:solidFill>
                    <a:srgbClr val="00B0F0"/>
                  </a:solidFill>
                  <a:latin typeface="Tahoma"/>
                  <a:cs typeface="Tahoma"/>
                </a:rPr>
                <a:t>Βιομάζα </a:t>
              </a:r>
              <a:r>
                <a:rPr sz="1950" b="1" spc="-10" dirty="0" err="1">
                  <a:solidFill>
                    <a:srgbClr val="00B0F0"/>
                  </a:solidFill>
                  <a:latin typeface="Tahoma"/>
                  <a:cs typeface="Tahoma"/>
                </a:rPr>
                <a:t>Bt</a:t>
              </a:r>
              <a:endParaRPr sz="1950" dirty="0">
                <a:solidFill>
                  <a:srgbClr val="00B0F0"/>
                </a:solidFill>
                <a:latin typeface="Tahoma"/>
                <a:cs typeface="Tahoma"/>
              </a:endParaRPr>
            </a:p>
          </p:txBody>
        </p:sp>
        <p:sp>
          <p:nvSpPr>
            <p:cNvPr id="126" name="object 55"/>
            <p:cNvSpPr txBox="1"/>
            <p:nvPr/>
          </p:nvSpPr>
          <p:spPr>
            <a:xfrm>
              <a:off x="2220931" y="2372022"/>
              <a:ext cx="538609" cy="2396490"/>
            </a:xfrm>
            <a:prstGeom prst="rect">
              <a:avLst/>
            </a:prstGeom>
          </p:spPr>
          <p:txBody>
            <a:bodyPr vert="vert270" wrap="square" lIns="0" tIns="0" rIns="0" bIns="0" rtlCol="0">
              <a:spAutoFit/>
            </a:bodyPr>
            <a:lstStyle/>
            <a:p>
              <a:pPr marL="12700">
                <a:lnSpc>
                  <a:spcPts val="2130"/>
                </a:lnSpc>
              </a:pPr>
              <a:r>
                <a:rPr lang="el-GR" sz="1950" b="1" spc="-15" dirty="0">
                  <a:solidFill>
                    <a:srgbClr val="00B0F0"/>
                  </a:solidFill>
                  <a:latin typeface="Tahoma"/>
                  <a:cs typeface="Tahoma"/>
                </a:rPr>
                <a:t>Πλεονάζουσα παραγωγή</a:t>
              </a:r>
              <a:endParaRPr sz="1950" dirty="0">
                <a:solidFill>
                  <a:srgbClr val="00B0F0"/>
                </a:solidFill>
                <a:latin typeface="Tahoma"/>
                <a:cs typeface="Tahoma"/>
              </a:endParaRPr>
            </a:p>
          </p:txBody>
        </p:sp>
        <p:sp>
          <p:nvSpPr>
            <p:cNvPr id="127" name="object 56"/>
            <p:cNvSpPr txBox="1"/>
            <p:nvPr/>
          </p:nvSpPr>
          <p:spPr>
            <a:xfrm>
              <a:off x="9847833" y="3883915"/>
              <a:ext cx="203200" cy="31051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2000" b="1" dirty="0">
                  <a:solidFill>
                    <a:prstClr val="black"/>
                  </a:solidFill>
                  <a:latin typeface="Tahoma"/>
                  <a:cs typeface="Tahoma"/>
                </a:rPr>
                <a:t>K</a:t>
              </a:r>
              <a:endParaRPr sz="200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28" name="object 57"/>
            <p:cNvSpPr/>
            <p:nvPr/>
          </p:nvSpPr>
          <p:spPr>
            <a:xfrm>
              <a:off x="9945623" y="4221098"/>
              <a:ext cx="76200" cy="1079500"/>
            </a:xfrm>
            <a:custGeom>
              <a:avLst/>
              <a:gdLst/>
              <a:ahLst/>
              <a:cxnLst/>
              <a:rect l="l" t="t" r="r" b="b"/>
              <a:pathLst>
                <a:path w="76200" h="1079500">
                  <a:moveTo>
                    <a:pt x="25400" y="1003300"/>
                  </a:moveTo>
                  <a:lnTo>
                    <a:pt x="0" y="1003300"/>
                  </a:lnTo>
                  <a:lnTo>
                    <a:pt x="38100" y="1079500"/>
                  </a:lnTo>
                  <a:lnTo>
                    <a:pt x="69850" y="1016000"/>
                  </a:lnTo>
                  <a:lnTo>
                    <a:pt x="25400" y="1016000"/>
                  </a:lnTo>
                  <a:lnTo>
                    <a:pt x="25400" y="1003300"/>
                  </a:lnTo>
                  <a:close/>
                </a:path>
                <a:path w="76200" h="1079500">
                  <a:moveTo>
                    <a:pt x="50800" y="0"/>
                  </a:moveTo>
                  <a:lnTo>
                    <a:pt x="25400" y="0"/>
                  </a:lnTo>
                  <a:lnTo>
                    <a:pt x="25400" y="1016000"/>
                  </a:lnTo>
                  <a:lnTo>
                    <a:pt x="50800" y="1016000"/>
                  </a:lnTo>
                  <a:lnTo>
                    <a:pt x="50800" y="0"/>
                  </a:lnTo>
                  <a:close/>
                </a:path>
                <a:path w="76200" h="1079500">
                  <a:moveTo>
                    <a:pt x="76200" y="1003300"/>
                  </a:moveTo>
                  <a:lnTo>
                    <a:pt x="50800" y="1003300"/>
                  </a:lnTo>
                  <a:lnTo>
                    <a:pt x="50800" y="1016000"/>
                  </a:lnTo>
                  <a:lnTo>
                    <a:pt x="69850" y="1016000"/>
                  </a:lnTo>
                  <a:lnTo>
                    <a:pt x="76200" y="1003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9" name="object 58"/>
            <p:cNvSpPr/>
            <p:nvPr/>
          </p:nvSpPr>
          <p:spPr>
            <a:xfrm>
              <a:off x="6634098" y="1989074"/>
              <a:ext cx="76200" cy="3311525"/>
            </a:xfrm>
            <a:custGeom>
              <a:avLst/>
              <a:gdLst/>
              <a:ahLst/>
              <a:cxnLst/>
              <a:rect l="l" t="t" r="r" b="b"/>
              <a:pathLst>
                <a:path w="76200" h="3311525">
                  <a:moveTo>
                    <a:pt x="47625" y="63500"/>
                  </a:moveTo>
                  <a:lnTo>
                    <a:pt x="28575" y="63500"/>
                  </a:lnTo>
                  <a:lnTo>
                    <a:pt x="28575" y="3311525"/>
                  </a:lnTo>
                  <a:lnTo>
                    <a:pt x="47625" y="3311525"/>
                  </a:lnTo>
                  <a:lnTo>
                    <a:pt x="47625" y="63500"/>
                  </a:lnTo>
                  <a:close/>
                </a:path>
                <a:path w="76200" h="3311525">
                  <a:moveTo>
                    <a:pt x="38100" y="0"/>
                  </a:moveTo>
                  <a:lnTo>
                    <a:pt x="0" y="76200"/>
                  </a:lnTo>
                  <a:lnTo>
                    <a:pt x="28575" y="76200"/>
                  </a:lnTo>
                  <a:lnTo>
                    <a:pt x="28575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3311525">
                  <a:moveTo>
                    <a:pt x="69850" y="63500"/>
                  </a:moveTo>
                  <a:lnTo>
                    <a:pt x="47625" y="63500"/>
                  </a:lnTo>
                  <a:lnTo>
                    <a:pt x="47625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0" name="object 59"/>
            <p:cNvSpPr/>
            <p:nvPr/>
          </p:nvSpPr>
          <p:spPr>
            <a:xfrm>
              <a:off x="6048376" y="4532248"/>
              <a:ext cx="790575" cy="457200"/>
            </a:xfrm>
            <a:custGeom>
              <a:avLst/>
              <a:gdLst/>
              <a:ahLst/>
              <a:cxnLst/>
              <a:rect l="l" t="t" r="r" b="b"/>
              <a:pathLst>
                <a:path w="790575" h="457200">
                  <a:moveTo>
                    <a:pt x="0" y="457200"/>
                  </a:moveTo>
                  <a:lnTo>
                    <a:pt x="790575" y="457200"/>
                  </a:lnTo>
                  <a:lnTo>
                    <a:pt x="79057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1" name="object 60"/>
            <p:cNvSpPr txBox="1"/>
            <p:nvPr/>
          </p:nvSpPr>
          <p:spPr>
            <a:xfrm>
              <a:off x="6127751" y="4577461"/>
              <a:ext cx="629285" cy="37020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2000" b="1" dirty="0">
                  <a:solidFill>
                    <a:prstClr val="black"/>
                  </a:solidFill>
                  <a:latin typeface="Tahoma"/>
                  <a:cs typeface="Tahoma"/>
                </a:rPr>
                <a:t>K</a:t>
              </a:r>
              <a:r>
                <a:rPr sz="2000" b="1" spc="-235" dirty="0">
                  <a:solidFill>
                    <a:prstClr val="black"/>
                  </a:solidFill>
                  <a:latin typeface="Tahoma"/>
                  <a:cs typeface="Tahoma"/>
                </a:rPr>
                <a:t> </a:t>
              </a:r>
              <a:r>
                <a:rPr sz="2400" b="1" spc="-10" dirty="0">
                  <a:solidFill>
                    <a:prstClr val="black"/>
                  </a:solidFill>
                  <a:latin typeface="Tahoma"/>
                  <a:cs typeface="Tahoma"/>
                </a:rPr>
                <a:t>/2</a:t>
              </a:r>
              <a:endParaRPr sz="2400">
                <a:solidFill>
                  <a:prstClr val="black"/>
                </a:solidFill>
                <a:latin typeface="Tahoma"/>
                <a:cs typeface="Tahoma"/>
              </a:endParaRPr>
            </a:p>
          </p:txBody>
        </p:sp>
        <p:sp>
          <p:nvSpPr>
            <p:cNvPr id="132" name="object 61"/>
            <p:cNvSpPr/>
            <p:nvPr/>
          </p:nvSpPr>
          <p:spPr>
            <a:xfrm>
              <a:off x="3359151" y="1990725"/>
              <a:ext cx="3313429" cy="76200"/>
            </a:xfrm>
            <a:custGeom>
              <a:avLst/>
              <a:gdLst/>
              <a:ahLst/>
              <a:cxnLst/>
              <a:rect l="l" t="t" r="r" b="b"/>
              <a:pathLst>
                <a:path w="3313429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7625"/>
                  </a:lnTo>
                  <a:lnTo>
                    <a:pt x="63500" y="47625"/>
                  </a:lnTo>
                  <a:lnTo>
                    <a:pt x="63500" y="28575"/>
                  </a:lnTo>
                  <a:lnTo>
                    <a:pt x="76200" y="28575"/>
                  </a:lnTo>
                  <a:lnTo>
                    <a:pt x="76200" y="0"/>
                  </a:lnTo>
                  <a:close/>
                </a:path>
                <a:path w="3313429" h="76200">
                  <a:moveTo>
                    <a:pt x="76200" y="28575"/>
                  </a:moveTo>
                  <a:lnTo>
                    <a:pt x="63500" y="28575"/>
                  </a:lnTo>
                  <a:lnTo>
                    <a:pt x="63500" y="47625"/>
                  </a:lnTo>
                  <a:lnTo>
                    <a:pt x="76200" y="47625"/>
                  </a:lnTo>
                  <a:lnTo>
                    <a:pt x="76200" y="28575"/>
                  </a:lnTo>
                  <a:close/>
                </a:path>
                <a:path w="3313429" h="76200">
                  <a:moveTo>
                    <a:pt x="3313049" y="28575"/>
                  </a:moveTo>
                  <a:lnTo>
                    <a:pt x="76200" y="28575"/>
                  </a:lnTo>
                  <a:lnTo>
                    <a:pt x="76200" y="47625"/>
                  </a:lnTo>
                  <a:lnTo>
                    <a:pt x="3313049" y="47625"/>
                  </a:lnTo>
                  <a:lnTo>
                    <a:pt x="3313049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3" name="object 62"/>
            <p:cNvSpPr txBox="1"/>
            <p:nvPr/>
          </p:nvSpPr>
          <p:spPr>
            <a:xfrm>
              <a:off x="3894531" y="1081376"/>
              <a:ext cx="3029734" cy="92333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el-GR" sz="2000" b="1" dirty="0">
                  <a:solidFill>
                    <a:srgbClr val="C00000"/>
                  </a:solidFill>
                  <a:latin typeface="Tahoma"/>
                  <a:cs typeface="Tahoma"/>
                </a:rPr>
                <a:t>Μέγιστη </a:t>
              </a:r>
              <a:r>
                <a:rPr lang="en-US" sz="2000" b="1" dirty="0">
                  <a:solidFill>
                    <a:srgbClr val="C00000"/>
                  </a:solidFill>
                  <a:latin typeface="Tahoma"/>
                  <a:cs typeface="Tahoma"/>
                </a:rPr>
                <a:t> </a:t>
              </a:r>
              <a:r>
                <a:rPr lang="el-GR" sz="2000" b="1" dirty="0">
                  <a:solidFill>
                    <a:srgbClr val="C00000"/>
                  </a:solidFill>
                  <a:latin typeface="Tahoma"/>
                  <a:cs typeface="Tahoma"/>
                </a:rPr>
                <a:t>βιώσιμη παραγωγή</a:t>
              </a:r>
            </a:p>
            <a:p>
              <a:pPr marL="12700"/>
              <a:r>
                <a:rPr lang="en-US" sz="2000" b="1" dirty="0">
                  <a:solidFill>
                    <a:srgbClr val="C00000"/>
                  </a:solidFill>
                  <a:latin typeface="Tahoma"/>
                  <a:cs typeface="Tahoma"/>
                </a:rPr>
                <a:t> MSY</a:t>
              </a:r>
              <a:r>
                <a:rPr lang="el-GR" sz="2000" b="1" dirty="0">
                  <a:solidFill>
                    <a:srgbClr val="C00000"/>
                  </a:solidFill>
                  <a:latin typeface="Tahoma"/>
                  <a:cs typeface="Tahoma"/>
                </a:rPr>
                <a:t>= </a:t>
              </a:r>
              <a:r>
                <a:rPr lang="en-US" sz="2000" b="1" dirty="0" err="1">
                  <a:solidFill>
                    <a:srgbClr val="C00000"/>
                  </a:solidFill>
                  <a:latin typeface="Tahoma"/>
                  <a:cs typeface="Tahoma"/>
                </a:rPr>
                <a:t>rK</a:t>
              </a:r>
              <a:r>
                <a:rPr lang="en-US" sz="2000" b="1" dirty="0">
                  <a:solidFill>
                    <a:srgbClr val="C00000"/>
                  </a:solidFill>
                  <a:latin typeface="Tahoma"/>
                  <a:cs typeface="Tahoma"/>
                </a:rPr>
                <a:t>/4</a:t>
              </a:r>
              <a:endParaRPr sz="2000" dirty="0">
                <a:solidFill>
                  <a:srgbClr val="C00000"/>
                </a:solidFill>
                <a:latin typeface="Tahoma"/>
                <a:cs typeface="Tahoma"/>
              </a:endParaRPr>
            </a:p>
          </p:txBody>
        </p:sp>
        <p:sp>
          <p:nvSpPr>
            <p:cNvPr id="134" name="object 63"/>
            <p:cNvSpPr/>
            <p:nvPr/>
          </p:nvSpPr>
          <p:spPr>
            <a:xfrm>
              <a:off x="2063750" y="1374776"/>
              <a:ext cx="1098550" cy="619125"/>
            </a:xfrm>
            <a:custGeom>
              <a:avLst/>
              <a:gdLst/>
              <a:ahLst/>
              <a:cxnLst/>
              <a:rect l="l" t="t" r="r" b="b"/>
              <a:pathLst>
                <a:path w="1098550" h="619125">
                  <a:moveTo>
                    <a:pt x="0" y="619125"/>
                  </a:moveTo>
                  <a:lnTo>
                    <a:pt x="1098550" y="619125"/>
                  </a:lnTo>
                  <a:lnTo>
                    <a:pt x="1098550" y="0"/>
                  </a:lnTo>
                  <a:lnTo>
                    <a:pt x="0" y="0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5" name="object 64"/>
            <p:cNvSpPr/>
            <p:nvPr/>
          </p:nvSpPr>
          <p:spPr>
            <a:xfrm>
              <a:off x="2795719" y="1683221"/>
              <a:ext cx="232410" cy="0"/>
            </a:xfrm>
            <a:custGeom>
              <a:avLst/>
              <a:gdLst/>
              <a:ahLst/>
              <a:cxnLst/>
              <a:rect l="l" t="t" r="r" b="b"/>
              <a:pathLst>
                <a:path w="232409">
                  <a:moveTo>
                    <a:pt x="0" y="0"/>
                  </a:moveTo>
                  <a:lnTo>
                    <a:pt x="231988" y="0"/>
                  </a:lnTo>
                </a:path>
              </a:pathLst>
            </a:custGeom>
            <a:ln w="115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6" name="object 65"/>
            <p:cNvSpPr txBox="1"/>
            <p:nvPr/>
          </p:nvSpPr>
          <p:spPr>
            <a:xfrm>
              <a:off x="3257087" y="1522423"/>
              <a:ext cx="130810" cy="16158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050" i="1" u="sng" dirty="0">
                  <a:solidFill>
                    <a:prstClr val="black"/>
                  </a:solidFill>
                  <a:latin typeface="Times New Roman"/>
                  <a:cs typeface="Times New Roman"/>
                </a:rPr>
                <a:t> </a:t>
              </a:r>
              <a:r>
                <a:rPr sz="1050" i="1" u="sng" spc="35" dirty="0">
                  <a:solidFill>
                    <a:prstClr val="black"/>
                  </a:solidFill>
                  <a:latin typeface="Times New Roman"/>
                  <a:cs typeface="Times New Roman"/>
                </a:rPr>
                <a:t> </a:t>
              </a:r>
              <a:endParaRPr sz="1050"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7" name="object 66"/>
            <p:cNvSpPr txBox="1"/>
            <p:nvPr/>
          </p:nvSpPr>
          <p:spPr>
            <a:xfrm>
              <a:off x="2287705" y="1668614"/>
              <a:ext cx="63500" cy="16158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050" i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t</a:t>
              </a:r>
              <a:endParaRPr sz="1050"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8" name="object 67"/>
            <p:cNvSpPr txBox="1"/>
            <p:nvPr/>
          </p:nvSpPr>
          <p:spPr>
            <a:xfrm>
              <a:off x="2064084" y="1512973"/>
              <a:ext cx="548640" cy="2870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tabLst>
                  <a:tab pos="418465" algn="l"/>
                </a:tabLst>
              </a:pPr>
              <a:r>
                <a:rPr i="1" spc="20" dirty="0">
                  <a:solidFill>
                    <a:prstClr val="black"/>
                  </a:solidFill>
                  <a:latin typeface="Times New Roman"/>
                  <a:cs typeface="Times New Roman"/>
                </a:rPr>
                <a:t>rB</a:t>
              </a:r>
              <a:r>
                <a:rPr i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	</a:t>
              </a:r>
              <a:r>
                <a:rPr spc="20" dirty="0">
                  <a:solidFill>
                    <a:prstClr val="black"/>
                  </a:solidFill>
                  <a:latin typeface="Times New Roman"/>
                  <a:cs typeface="Times New Roman"/>
                </a:rPr>
                <a:t>1</a:t>
              </a:r>
              <a:endParaRPr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9" name="object 68"/>
            <p:cNvSpPr txBox="1"/>
            <p:nvPr/>
          </p:nvSpPr>
          <p:spPr>
            <a:xfrm>
              <a:off x="2805423" y="1313839"/>
              <a:ext cx="194945" cy="66738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21590" marR="5080" indent="-9525">
                <a:lnSpc>
                  <a:spcPct val="119300"/>
                </a:lnSpc>
              </a:pPr>
              <a:r>
                <a:rPr i="1" spc="-65" dirty="0">
                  <a:solidFill>
                    <a:prstClr val="black"/>
                  </a:solidFill>
                  <a:latin typeface="Times New Roman"/>
                  <a:cs typeface="Times New Roman"/>
                </a:rPr>
                <a:t>B</a:t>
              </a:r>
              <a:r>
                <a:rPr sz="1575" i="1" baseline="-26455" dirty="0">
                  <a:solidFill>
                    <a:prstClr val="black"/>
                  </a:solidFill>
                  <a:latin typeface="Times New Roman"/>
                  <a:cs typeface="Times New Roman"/>
                </a:rPr>
                <a:t>t  </a:t>
              </a:r>
              <a:r>
                <a:rPr i="1" spc="25" dirty="0">
                  <a:solidFill>
                    <a:prstClr val="black"/>
                  </a:solidFill>
                  <a:latin typeface="Times New Roman"/>
                  <a:cs typeface="Times New Roman"/>
                </a:rPr>
                <a:t>K</a:t>
              </a:r>
              <a:endParaRPr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0" name="object 69"/>
            <p:cNvSpPr/>
            <p:nvPr/>
          </p:nvSpPr>
          <p:spPr>
            <a:xfrm>
              <a:off x="2386358" y="1378641"/>
              <a:ext cx="775950" cy="2860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41" name="object 70"/>
            <p:cNvSpPr/>
            <p:nvPr/>
          </p:nvSpPr>
          <p:spPr>
            <a:xfrm>
              <a:off x="2621180" y="1506943"/>
              <a:ext cx="541128" cy="2860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42" name="object 71"/>
            <p:cNvSpPr/>
            <p:nvPr/>
          </p:nvSpPr>
          <p:spPr>
            <a:xfrm>
              <a:off x="2386358" y="1568340"/>
              <a:ext cx="775950" cy="2860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43" name="object 72"/>
            <p:cNvSpPr/>
            <p:nvPr/>
          </p:nvSpPr>
          <p:spPr>
            <a:xfrm>
              <a:off x="2386358" y="1715145"/>
              <a:ext cx="775950" cy="27875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302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5978" y="518034"/>
            <a:ext cx="123189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400" dirty="0">
                <a:solidFill>
                  <a:srgbClr val="FFFFFF"/>
                </a:solidFill>
                <a:latin typeface="Calibri" panose="020F0502020204030204" pitchFamily="34" charset="0"/>
                <a:cs typeface="Tahoma"/>
              </a:rPr>
              <a:t>8</a:t>
            </a:r>
            <a:endParaRPr sz="1400" dirty="0">
              <a:solidFill>
                <a:prstClr val="black"/>
              </a:solidFill>
              <a:latin typeface="Calibri" panose="020F0502020204030204" pitchFamily="34" charset="0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76124" y="1965365"/>
            <a:ext cx="516445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buClr>
                <a:srgbClr val="FF0000"/>
              </a:buClr>
              <a:buSzPct val="55000"/>
              <a:buFont typeface="Wingdings"/>
              <a:buChar char=""/>
              <a:tabLst>
                <a:tab pos="299085" algn="l"/>
                <a:tab pos="299720" algn="l"/>
              </a:tabLst>
            </a:pPr>
            <a:r>
              <a:rPr lang="en-US" sz="2000" dirty="0" err="1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B</a:t>
            </a:r>
            <a:r>
              <a:rPr sz="2000" dirty="0" err="1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ιομάζ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α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κατά τη </a:t>
            </a:r>
            <a:r>
              <a:rPr sz="2000" dirty="0" err="1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μέγιστη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 β</a:t>
            </a:r>
            <a:r>
              <a:rPr sz="2000" dirty="0" err="1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ιώσιμη</a:t>
            </a:r>
            <a:r>
              <a:rPr sz="2000" spc="-165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παραγωγή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76123" y="2697266"/>
            <a:ext cx="340487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buClr>
                <a:srgbClr val="FF0000"/>
              </a:buClr>
              <a:buSzPct val="55000"/>
              <a:buFont typeface="Wingdings"/>
              <a:buChar char=""/>
              <a:tabLst>
                <a:tab pos="299085" algn="l"/>
                <a:tab pos="299720" algn="l"/>
              </a:tabLst>
            </a:pPr>
            <a:r>
              <a:rPr lang="el-GR" sz="2000" spc="-5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Μέγιστη βιώσιμη παραγωγή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876124" y="3428785"/>
            <a:ext cx="376999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buClr>
                <a:srgbClr val="FF0000"/>
              </a:buClr>
              <a:buSzPct val="55000"/>
              <a:buFont typeface="Wingdings"/>
              <a:buChar char=""/>
              <a:tabLst>
                <a:tab pos="299085" algn="l"/>
                <a:tab pos="299720" algn="l"/>
              </a:tabLs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Αλιευτική π</a:t>
            </a:r>
            <a:r>
              <a:rPr sz="2000" dirty="0" err="1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ροσ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πάθεια </a:t>
            </a:r>
            <a:r>
              <a:rPr lang="el-GR" sz="2000" spc="-5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για να επιτευχθεί η </a:t>
            </a:r>
            <a:r>
              <a:rPr lang="en-US" sz="2000" spc="-5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MSY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876124" y="4160559"/>
            <a:ext cx="364299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buClr>
                <a:srgbClr val="FF0000"/>
              </a:buClr>
              <a:buSzPct val="55000"/>
              <a:buFont typeface="Wingdings"/>
              <a:buChar char=""/>
              <a:tabLst>
                <a:tab pos="299085" algn="l"/>
                <a:tab pos="299720" algn="l"/>
              </a:tabLst>
            </a:pPr>
            <a:r>
              <a:rPr lang="el-GR" sz="2000" spc="-5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Αλιευτική </a:t>
            </a:r>
            <a:r>
              <a:rPr sz="2000" dirty="0" err="1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θνησιμότητ</a:t>
            </a:r>
            <a:r>
              <a:rPr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α </a:t>
            </a:r>
            <a:r>
              <a:rPr lang="el-GR" sz="2000" spc="-5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για να επιτευχθεί η MSY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  <a:cs typeface="Tahoma"/>
              </a:rPr>
              <a:t>:</a:t>
            </a:r>
            <a:endParaRPr sz="2000" dirty="0">
              <a:solidFill>
                <a:prstClr val="black"/>
              </a:solidFill>
              <a:latin typeface="Calibri" panose="020F0502020204030204" pitchFamily="34" charset="0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68503" y="2693957"/>
            <a:ext cx="1019945" cy="400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58514" y="1864049"/>
            <a:ext cx="624205" cy="438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429895" algn="l"/>
              </a:tabLst>
            </a:pPr>
            <a:r>
              <a:rPr sz="2800" i="1" spc="25" dirty="0">
                <a:solidFill>
                  <a:prstClr val="black"/>
                </a:solidFill>
                <a:latin typeface="Times New Roman"/>
                <a:cs typeface="Times New Roman"/>
              </a:rPr>
              <a:t>Κ	</a:t>
            </a:r>
            <a:r>
              <a:rPr sz="2800" spc="20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482236" y="1914564"/>
            <a:ext cx="895353" cy="397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30849" y="3354364"/>
            <a:ext cx="962418" cy="3969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47821" y="1956121"/>
            <a:ext cx="2208530" cy="25186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/>
            <a:r>
              <a:rPr lang="el-GR" sz="4200" i="1" spc="-104" baseline="13888" dirty="0">
                <a:solidFill>
                  <a:prstClr val="black"/>
                </a:solidFill>
                <a:latin typeface="Times New Roman"/>
                <a:cs typeface="Times New Roman"/>
              </a:rPr>
              <a:t>Β</a:t>
            </a:r>
            <a:r>
              <a:rPr sz="1600" i="1" dirty="0">
                <a:solidFill>
                  <a:prstClr val="black"/>
                </a:solidFill>
                <a:latin typeface="Times New Roman"/>
                <a:cs typeface="Times New Roman"/>
              </a:rPr>
              <a:t>Μ</a:t>
            </a:r>
            <a:r>
              <a:rPr sz="1600" i="1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00" i="1" spc="25" dirty="0">
                <a:solidFill>
                  <a:prstClr val="black"/>
                </a:solidFill>
                <a:latin typeface="Times New Roman"/>
                <a:cs typeface="Times New Roman"/>
              </a:rPr>
              <a:t>Υ</a:t>
            </a:r>
            <a:endParaRPr sz="1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765">
              <a:spcBef>
                <a:spcPts val="2070"/>
              </a:spcBef>
              <a:tabLst>
                <a:tab pos="1098550" algn="l"/>
                <a:tab pos="1656080" algn="l"/>
              </a:tabLst>
            </a:pPr>
            <a:r>
              <a:rPr sz="2800" i="1" spc="10" dirty="0">
                <a:solidFill>
                  <a:prstClr val="black"/>
                </a:solidFill>
                <a:latin typeface="Times New Roman"/>
                <a:cs typeface="Times New Roman"/>
              </a:rPr>
              <a:t>Μ</a:t>
            </a:r>
            <a:r>
              <a:rPr lang="en-US" sz="2800" i="1" spc="10" dirty="0">
                <a:solidFill>
                  <a:prstClr val="black"/>
                </a:solidFill>
                <a:latin typeface="Times New Roman"/>
                <a:cs typeface="Times New Roman"/>
              </a:rPr>
              <a:t>SY</a:t>
            </a:r>
            <a:r>
              <a:rPr sz="2800" i="1" spc="1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i="1" spc="30" dirty="0">
                <a:solidFill>
                  <a:prstClr val="black"/>
                </a:solidFill>
                <a:latin typeface="Times New Roman"/>
                <a:cs typeface="Times New Roman"/>
              </a:rPr>
              <a:t>rK	</a:t>
            </a:r>
            <a:r>
              <a:rPr sz="2800" spc="45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endParaRPr sz="2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195">
              <a:spcBef>
                <a:spcPts val="1820"/>
              </a:spcBef>
              <a:tabLst>
                <a:tab pos="1059815" algn="l"/>
                <a:tab pos="1359535" algn="l"/>
              </a:tabLst>
            </a:pPr>
            <a:r>
              <a:rPr sz="2800" i="1" spc="10" dirty="0">
                <a:solidFill>
                  <a:prstClr val="black"/>
                </a:solidFill>
                <a:latin typeface="Times New Roman"/>
                <a:cs typeface="Times New Roman"/>
              </a:rPr>
              <a:t>Ε</a:t>
            </a:r>
            <a:r>
              <a:rPr sz="2400" i="1" spc="15" baseline="-24305" dirty="0">
                <a:solidFill>
                  <a:prstClr val="black"/>
                </a:solidFill>
                <a:latin typeface="Times New Roman"/>
                <a:cs typeface="Times New Roman"/>
              </a:rPr>
              <a:t>Μ</a:t>
            </a:r>
            <a:r>
              <a:rPr lang="en-US" sz="2400" i="1" spc="15" baseline="-24305" dirty="0">
                <a:solidFill>
                  <a:prstClr val="black"/>
                </a:solidFill>
                <a:latin typeface="Times New Roman"/>
                <a:cs typeface="Times New Roman"/>
              </a:rPr>
              <a:t>SY</a:t>
            </a:r>
            <a:r>
              <a:rPr sz="2400" i="1" spc="15" baseline="-2430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i="1" spc="15" dirty="0">
                <a:solidFill>
                  <a:prstClr val="black"/>
                </a:solidFill>
                <a:latin typeface="Times New Roman"/>
                <a:cs typeface="Times New Roman"/>
              </a:rPr>
              <a:t>r	</a:t>
            </a:r>
            <a:r>
              <a:rPr sz="2800" spc="30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800" i="1" spc="30" dirty="0">
                <a:solidFill>
                  <a:prstClr val="black"/>
                </a:solidFill>
                <a:latin typeface="Times New Roman"/>
                <a:cs typeface="Times New Roman"/>
              </a:rPr>
              <a:t>q</a:t>
            </a:r>
            <a:endParaRPr sz="2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2315"/>
              </a:spcBef>
              <a:tabLst>
                <a:tab pos="1008380" algn="l"/>
                <a:tab pos="1308100" algn="l"/>
              </a:tabLst>
            </a:pPr>
            <a:r>
              <a:rPr sz="2800" i="1" spc="-4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2400" i="1" spc="-67" baseline="-24305" dirty="0">
                <a:solidFill>
                  <a:prstClr val="black"/>
                </a:solidFill>
                <a:latin typeface="Times New Roman"/>
                <a:cs typeface="Times New Roman"/>
              </a:rPr>
              <a:t>Μ</a:t>
            </a:r>
            <a:r>
              <a:rPr lang="en-US" sz="2400" i="1" spc="-67" baseline="-24305" dirty="0">
                <a:solidFill>
                  <a:prstClr val="black"/>
                </a:solidFill>
                <a:latin typeface="Times New Roman"/>
                <a:cs typeface="Times New Roman"/>
              </a:rPr>
              <a:t>SY</a:t>
            </a:r>
            <a:r>
              <a:rPr sz="2400" i="1" spc="-67" baseline="-2430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i="1" spc="15" dirty="0">
                <a:solidFill>
                  <a:prstClr val="black"/>
                </a:solidFill>
                <a:latin typeface="Times New Roman"/>
                <a:cs typeface="Times New Roman"/>
              </a:rPr>
              <a:t>r	</a:t>
            </a:r>
            <a:r>
              <a:rPr sz="2800" spc="25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endParaRPr sz="2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78947" y="4075089"/>
            <a:ext cx="774666" cy="396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546" y="261074"/>
            <a:ext cx="49619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 err="1">
                <a:solidFill>
                  <a:srgbClr val="0070C0"/>
                </a:solidFill>
                <a:latin typeface="Calibri" panose="020F0502020204030204" pitchFamily="34" charset="0"/>
              </a:rPr>
              <a:t>Bιολογικά</a:t>
            </a:r>
            <a:r>
              <a:rPr lang="en-US" altLang="en-US" sz="32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200" dirty="0" err="1">
                <a:solidFill>
                  <a:srgbClr val="0070C0"/>
                </a:solidFill>
                <a:latin typeface="Calibri" panose="020F0502020204030204" pitchFamily="34" charset="0"/>
              </a:rPr>
              <a:t>σημεί</a:t>
            </a:r>
            <a:r>
              <a:rPr lang="en-US" altLang="en-US" sz="3200" dirty="0">
                <a:solidFill>
                  <a:srgbClr val="0070C0"/>
                </a:solidFill>
                <a:latin typeface="Calibri" panose="020F0502020204030204" pitchFamily="34" charset="0"/>
              </a:rPr>
              <a:t>α αναφοράς</a:t>
            </a:r>
          </a:p>
          <a:p>
            <a:r>
              <a:rPr lang="el-GR" sz="3200" dirty="0">
                <a:solidFill>
                  <a:srgbClr val="0070C0"/>
                </a:solidFill>
                <a:latin typeface="Calibri" panose="020F0502020204030204" pitchFamily="34" charset="0"/>
              </a:rPr>
              <a:t>από το λογιστικό μοντέλο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64964" y="1419950"/>
            <a:ext cx="4019094" cy="4172623"/>
            <a:chOff x="1961020" y="2362201"/>
            <a:chExt cx="4019094" cy="4172623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330451" y="2362201"/>
              <a:ext cx="3649663" cy="3649663"/>
            </a:xfrm>
            <a:prstGeom prst="rect">
              <a:avLst/>
            </a:pr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579813" y="6103937"/>
              <a:ext cx="16511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70C0"/>
                  </a:solidFill>
                  <a:cs typeface="Arial" pitchFamily="34" charset="0"/>
                </a:rPr>
                <a:t>S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 rot="16200000">
              <a:off x="2078681" y="3971590"/>
              <a:ext cx="19556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70C0"/>
                  </a:solidFill>
                  <a:cs typeface="Arial" pitchFamily="34" charset="0"/>
                </a:rPr>
                <a:t>R</a:t>
              </a: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2465388" y="4751387"/>
              <a:ext cx="3379788" cy="1125538"/>
            </a:xfrm>
            <a:custGeom>
              <a:avLst/>
              <a:gdLst>
                <a:gd name="T0" fmla="*/ 8 w 552"/>
                <a:gd name="T1" fmla="*/ 168 h 184"/>
                <a:gd name="T2" fmla="*/ 17 w 552"/>
                <a:gd name="T3" fmla="*/ 154 h 184"/>
                <a:gd name="T4" fmla="*/ 26 w 552"/>
                <a:gd name="T5" fmla="*/ 142 h 184"/>
                <a:gd name="T6" fmla="*/ 35 w 552"/>
                <a:gd name="T7" fmla="*/ 131 h 184"/>
                <a:gd name="T8" fmla="*/ 44 w 552"/>
                <a:gd name="T9" fmla="*/ 121 h 184"/>
                <a:gd name="T10" fmla="*/ 53 w 552"/>
                <a:gd name="T11" fmla="*/ 113 h 184"/>
                <a:gd name="T12" fmla="*/ 61 w 552"/>
                <a:gd name="T13" fmla="*/ 105 h 184"/>
                <a:gd name="T14" fmla="*/ 70 w 552"/>
                <a:gd name="T15" fmla="*/ 98 h 184"/>
                <a:gd name="T16" fmla="*/ 79 w 552"/>
                <a:gd name="T17" fmla="*/ 92 h 184"/>
                <a:gd name="T18" fmla="*/ 88 w 552"/>
                <a:gd name="T19" fmla="*/ 86 h 184"/>
                <a:gd name="T20" fmla="*/ 97 w 552"/>
                <a:gd name="T21" fmla="*/ 81 h 184"/>
                <a:gd name="T22" fmla="*/ 106 w 552"/>
                <a:gd name="T23" fmla="*/ 76 h 184"/>
                <a:gd name="T24" fmla="*/ 114 w 552"/>
                <a:gd name="T25" fmla="*/ 72 h 184"/>
                <a:gd name="T26" fmla="*/ 123 w 552"/>
                <a:gd name="T27" fmla="*/ 67 h 184"/>
                <a:gd name="T28" fmla="*/ 132 w 552"/>
                <a:gd name="T29" fmla="*/ 64 h 184"/>
                <a:gd name="T30" fmla="*/ 141 w 552"/>
                <a:gd name="T31" fmla="*/ 60 h 184"/>
                <a:gd name="T32" fmla="*/ 150 w 552"/>
                <a:gd name="T33" fmla="*/ 57 h 184"/>
                <a:gd name="T34" fmla="*/ 159 w 552"/>
                <a:gd name="T35" fmla="*/ 54 h 184"/>
                <a:gd name="T36" fmla="*/ 167 w 552"/>
                <a:gd name="T37" fmla="*/ 51 h 184"/>
                <a:gd name="T38" fmla="*/ 176 w 552"/>
                <a:gd name="T39" fmla="*/ 48 h 184"/>
                <a:gd name="T40" fmla="*/ 185 w 552"/>
                <a:gd name="T41" fmla="*/ 46 h 184"/>
                <a:gd name="T42" fmla="*/ 194 w 552"/>
                <a:gd name="T43" fmla="*/ 43 h 184"/>
                <a:gd name="T44" fmla="*/ 203 w 552"/>
                <a:gd name="T45" fmla="*/ 41 h 184"/>
                <a:gd name="T46" fmla="*/ 212 w 552"/>
                <a:gd name="T47" fmla="*/ 39 h 184"/>
                <a:gd name="T48" fmla="*/ 220 w 552"/>
                <a:gd name="T49" fmla="*/ 37 h 184"/>
                <a:gd name="T50" fmla="*/ 229 w 552"/>
                <a:gd name="T51" fmla="*/ 35 h 184"/>
                <a:gd name="T52" fmla="*/ 238 w 552"/>
                <a:gd name="T53" fmla="*/ 33 h 184"/>
                <a:gd name="T54" fmla="*/ 247 w 552"/>
                <a:gd name="T55" fmla="*/ 31 h 184"/>
                <a:gd name="T56" fmla="*/ 256 w 552"/>
                <a:gd name="T57" fmla="*/ 30 h 184"/>
                <a:gd name="T58" fmla="*/ 265 w 552"/>
                <a:gd name="T59" fmla="*/ 28 h 184"/>
                <a:gd name="T60" fmla="*/ 273 w 552"/>
                <a:gd name="T61" fmla="*/ 27 h 184"/>
                <a:gd name="T62" fmla="*/ 282 w 552"/>
                <a:gd name="T63" fmla="*/ 25 h 184"/>
                <a:gd name="T64" fmla="*/ 291 w 552"/>
                <a:gd name="T65" fmla="*/ 24 h 184"/>
                <a:gd name="T66" fmla="*/ 300 w 552"/>
                <a:gd name="T67" fmla="*/ 22 h 184"/>
                <a:gd name="T68" fmla="*/ 309 w 552"/>
                <a:gd name="T69" fmla="*/ 21 h 184"/>
                <a:gd name="T70" fmla="*/ 318 w 552"/>
                <a:gd name="T71" fmla="*/ 20 h 184"/>
                <a:gd name="T72" fmla="*/ 326 w 552"/>
                <a:gd name="T73" fmla="*/ 19 h 184"/>
                <a:gd name="T74" fmla="*/ 335 w 552"/>
                <a:gd name="T75" fmla="*/ 18 h 184"/>
                <a:gd name="T76" fmla="*/ 344 w 552"/>
                <a:gd name="T77" fmla="*/ 17 h 184"/>
                <a:gd name="T78" fmla="*/ 353 w 552"/>
                <a:gd name="T79" fmla="*/ 16 h 184"/>
                <a:gd name="T80" fmla="*/ 362 w 552"/>
                <a:gd name="T81" fmla="*/ 15 h 184"/>
                <a:gd name="T82" fmla="*/ 371 w 552"/>
                <a:gd name="T83" fmla="*/ 14 h 184"/>
                <a:gd name="T84" fmla="*/ 379 w 552"/>
                <a:gd name="T85" fmla="*/ 13 h 184"/>
                <a:gd name="T86" fmla="*/ 388 w 552"/>
                <a:gd name="T87" fmla="*/ 12 h 184"/>
                <a:gd name="T88" fmla="*/ 397 w 552"/>
                <a:gd name="T89" fmla="*/ 11 h 184"/>
                <a:gd name="T90" fmla="*/ 406 w 552"/>
                <a:gd name="T91" fmla="*/ 10 h 184"/>
                <a:gd name="T92" fmla="*/ 415 w 552"/>
                <a:gd name="T93" fmla="*/ 9 h 184"/>
                <a:gd name="T94" fmla="*/ 424 w 552"/>
                <a:gd name="T95" fmla="*/ 9 h 184"/>
                <a:gd name="T96" fmla="*/ 432 w 552"/>
                <a:gd name="T97" fmla="*/ 8 h 184"/>
                <a:gd name="T98" fmla="*/ 441 w 552"/>
                <a:gd name="T99" fmla="*/ 7 h 184"/>
                <a:gd name="T100" fmla="*/ 450 w 552"/>
                <a:gd name="T101" fmla="*/ 7 h 184"/>
                <a:gd name="T102" fmla="*/ 459 w 552"/>
                <a:gd name="T103" fmla="*/ 6 h 184"/>
                <a:gd name="T104" fmla="*/ 468 w 552"/>
                <a:gd name="T105" fmla="*/ 5 h 184"/>
                <a:gd name="T106" fmla="*/ 477 w 552"/>
                <a:gd name="T107" fmla="*/ 5 h 184"/>
                <a:gd name="T108" fmla="*/ 485 w 552"/>
                <a:gd name="T109" fmla="*/ 4 h 184"/>
                <a:gd name="T110" fmla="*/ 494 w 552"/>
                <a:gd name="T111" fmla="*/ 3 h 184"/>
                <a:gd name="T112" fmla="*/ 503 w 552"/>
                <a:gd name="T113" fmla="*/ 3 h 184"/>
                <a:gd name="T114" fmla="*/ 512 w 552"/>
                <a:gd name="T115" fmla="*/ 2 h 184"/>
                <a:gd name="T116" fmla="*/ 521 w 552"/>
                <a:gd name="T117" fmla="*/ 2 h 184"/>
                <a:gd name="T118" fmla="*/ 530 w 552"/>
                <a:gd name="T119" fmla="*/ 1 h 184"/>
                <a:gd name="T120" fmla="*/ 538 w 552"/>
                <a:gd name="T121" fmla="*/ 1 h 184"/>
                <a:gd name="T122" fmla="*/ 547 w 552"/>
                <a:gd name="T123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52" h="184">
                  <a:moveTo>
                    <a:pt x="0" y="184"/>
                  </a:moveTo>
                  <a:lnTo>
                    <a:pt x="1" y="183"/>
                  </a:lnTo>
                  <a:lnTo>
                    <a:pt x="1" y="182"/>
                  </a:lnTo>
                  <a:lnTo>
                    <a:pt x="2" y="181"/>
                  </a:lnTo>
                  <a:lnTo>
                    <a:pt x="2" y="179"/>
                  </a:lnTo>
                  <a:lnTo>
                    <a:pt x="3" y="178"/>
                  </a:lnTo>
                  <a:lnTo>
                    <a:pt x="3" y="177"/>
                  </a:lnTo>
                  <a:lnTo>
                    <a:pt x="4" y="176"/>
                  </a:lnTo>
                  <a:lnTo>
                    <a:pt x="5" y="175"/>
                  </a:lnTo>
                  <a:lnTo>
                    <a:pt x="5" y="174"/>
                  </a:lnTo>
                  <a:lnTo>
                    <a:pt x="6" y="173"/>
                  </a:lnTo>
                  <a:lnTo>
                    <a:pt x="6" y="172"/>
                  </a:lnTo>
                  <a:lnTo>
                    <a:pt x="7" y="171"/>
                  </a:lnTo>
                  <a:lnTo>
                    <a:pt x="7" y="170"/>
                  </a:lnTo>
                  <a:lnTo>
                    <a:pt x="8" y="169"/>
                  </a:lnTo>
                  <a:lnTo>
                    <a:pt x="8" y="168"/>
                  </a:lnTo>
                  <a:lnTo>
                    <a:pt x="9" y="167"/>
                  </a:lnTo>
                  <a:lnTo>
                    <a:pt x="10" y="167"/>
                  </a:lnTo>
                  <a:lnTo>
                    <a:pt x="10" y="166"/>
                  </a:lnTo>
                  <a:lnTo>
                    <a:pt x="11" y="165"/>
                  </a:lnTo>
                  <a:lnTo>
                    <a:pt x="11" y="164"/>
                  </a:lnTo>
                  <a:lnTo>
                    <a:pt x="12" y="163"/>
                  </a:lnTo>
                  <a:lnTo>
                    <a:pt x="12" y="162"/>
                  </a:lnTo>
                  <a:lnTo>
                    <a:pt x="13" y="161"/>
                  </a:lnTo>
                  <a:lnTo>
                    <a:pt x="13" y="160"/>
                  </a:lnTo>
                  <a:lnTo>
                    <a:pt x="14" y="159"/>
                  </a:lnTo>
                  <a:lnTo>
                    <a:pt x="15" y="158"/>
                  </a:lnTo>
                  <a:lnTo>
                    <a:pt x="15" y="158"/>
                  </a:lnTo>
                  <a:lnTo>
                    <a:pt x="16" y="157"/>
                  </a:lnTo>
                  <a:lnTo>
                    <a:pt x="16" y="156"/>
                  </a:lnTo>
                  <a:lnTo>
                    <a:pt x="17" y="155"/>
                  </a:lnTo>
                  <a:lnTo>
                    <a:pt x="17" y="154"/>
                  </a:lnTo>
                  <a:lnTo>
                    <a:pt x="18" y="153"/>
                  </a:lnTo>
                  <a:lnTo>
                    <a:pt x="18" y="153"/>
                  </a:lnTo>
                  <a:lnTo>
                    <a:pt x="19" y="152"/>
                  </a:lnTo>
                  <a:lnTo>
                    <a:pt x="20" y="151"/>
                  </a:lnTo>
                  <a:lnTo>
                    <a:pt x="20" y="150"/>
                  </a:lnTo>
                  <a:lnTo>
                    <a:pt x="21" y="149"/>
                  </a:lnTo>
                  <a:lnTo>
                    <a:pt x="21" y="149"/>
                  </a:lnTo>
                  <a:lnTo>
                    <a:pt x="22" y="148"/>
                  </a:lnTo>
                  <a:lnTo>
                    <a:pt x="22" y="147"/>
                  </a:lnTo>
                  <a:lnTo>
                    <a:pt x="23" y="146"/>
                  </a:lnTo>
                  <a:lnTo>
                    <a:pt x="23" y="145"/>
                  </a:lnTo>
                  <a:lnTo>
                    <a:pt x="24" y="145"/>
                  </a:lnTo>
                  <a:lnTo>
                    <a:pt x="24" y="144"/>
                  </a:lnTo>
                  <a:lnTo>
                    <a:pt x="25" y="143"/>
                  </a:lnTo>
                  <a:lnTo>
                    <a:pt x="26" y="143"/>
                  </a:lnTo>
                  <a:lnTo>
                    <a:pt x="26" y="142"/>
                  </a:lnTo>
                  <a:lnTo>
                    <a:pt x="27" y="141"/>
                  </a:lnTo>
                  <a:lnTo>
                    <a:pt x="27" y="140"/>
                  </a:lnTo>
                  <a:lnTo>
                    <a:pt x="28" y="140"/>
                  </a:lnTo>
                  <a:lnTo>
                    <a:pt x="28" y="139"/>
                  </a:lnTo>
                  <a:lnTo>
                    <a:pt x="29" y="138"/>
                  </a:lnTo>
                  <a:lnTo>
                    <a:pt x="29" y="138"/>
                  </a:lnTo>
                  <a:lnTo>
                    <a:pt x="30" y="137"/>
                  </a:lnTo>
                  <a:lnTo>
                    <a:pt x="31" y="136"/>
                  </a:lnTo>
                  <a:lnTo>
                    <a:pt x="31" y="136"/>
                  </a:lnTo>
                  <a:lnTo>
                    <a:pt x="32" y="135"/>
                  </a:lnTo>
                  <a:lnTo>
                    <a:pt x="32" y="134"/>
                  </a:lnTo>
                  <a:lnTo>
                    <a:pt x="33" y="134"/>
                  </a:lnTo>
                  <a:lnTo>
                    <a:pt x="33" y="133"/>
                  </a:lnTo>
                  <a:lnTo>
                    <a:pt x="34" y="132"/>
                  </a:lnTo>
                  <a:lnTo>
                    <a:pt x="34" y="132"/>
                  </a:lnTo>
                  <a:lnTo>
                    <a:pt x="35" y="131"/>
                  </a:lnTo>
                  <a:lnTo>
                    <a:pt x="36" y="130"/>
                  </a:lnTo>
                  <a:lnTo>
                    <a:pt x="36" y="130"/>
                  </a:lnTo>
                  <a:lnTo>
                    <a:pt x="37" y="129"/>
                  </a:lnTo>
                  <a:lnTo>
                    <a:pt x="37" y="128"/>
                  </a:lnTo>
                  <a:lnTo>
                    <a:pt x="38" y="128"/>
                  </a:lnTo>
                  <a:lnTo>
                    <a:pt x="38" y="127"/>
                  </a:lnTo>
                  <a:lnTo>
                    <a:pt x="39" y="127"/>
                  </a:lnTo>
                  <a:lnTo>
                    <a:pt x="39" y="126"/>
                  </a:lnTo>
                  <a:lnTo>
                    <a:pt x="40" y="125"/>
                  </a:lnTo>
                  <a:lnTo>
                    <a:pt x="40" y="125"/>
                  </a:lnTo>
                  <a:lnTo>
                    <a:pt x="41" y="124"/>
                  </a:lnTo>
                  <a:lnTo>
                    <a:pt x="42" y="124"/>
                  </a:lnTo>
                  <a:lnTo>
                    <a:pt x="42" y="123"/>
                  </a:lnTo>
                  <a:lnTo>
                    <a:pt x="43" y="122"/>
                  </a:lnTo>
                  <a:lnTo>
                    <a:pt x="43" y="122"/>
                  </a:lnTo>
                  <a:lnTo>
                    <a:pt x="44" y="121"/>
                  </a:lnTo>
                  <a:lnTo>
                    <a:pt x="44" y="121"/>
                  </a:lnTo>
                  <a:lnTo>
                    <a:pt x="45" y="120"/>
                  </a:lnTo>
                  <a:lnTo>
                    <a:pt x="45" y="120"/>
                  </a:lnTo>
                  <a:lnTo>
                    <a:pt x="46" y="119"/>
                  </a:lnTo>
                  <a:lnTo>
                    <a:pt x="47" y="119"/>
                  </a:lnTo>
                  <a:lnTo>
                    <a:pt x="47" y="118"/>
                  </a:lnTo>
                  <a:lnTo>
                    <a:pt x="48" y="117"/>
                  </a:lnTo>
                  <a:lnTo>
                    <a:pt x="48" y="117"/>
                  </a:lnTo>
                  <a:lnTo>
                    <a:pt x="49" y="116"/>
                  </a:lnTo>
                  <a:lnTo>
                    <a:pt x="49" y="116"/>
                  </a:lnTo>
                  <a:lnTo>
                    <a:pt x="50" y="115"/>
                  </a:lnTo>
                  <a:lnTo>
                    <a:pt x="50" y="115"/>
                  </a:lnTo>
                  <a:lnTo>
                    <a:pt x="51" y="114"/>
                  </a:lnTo>
                  <a:lnTo>
                    <a:pt x="52" y="114"/>
                  </a:lnTo>
                  <a:lnTo>
                    <a:pt x="52" y="113"/>
                  </a:lnTo>
                  <a:lnTo>
                    <a:pt x="53" y="113"/>
                  </a:lnTo>
                  <a:lnTo>
                    <a:pt x="53" y="112"/>
                  </a:lnTo>
                  <a:lnTo>
                    <a:pt x="54" y="112"/>
                  </a:lnTo>
                  <a:lnTo>
                    <a:pt x="54" y="111"/>
                  </a:lnTo>
                  <a:lnTo>
                    <a:pt x="55" y="111"/>
                  </a:lnTo>
                  <a:lnTo>
                    <a:pt x="55" y="110"/>
                  </a:lnTo>
                  <a:lnTo>
                    <a:pt x="56" y="110"/>
                  </a:lnTo>
                  <a:lnTo>
                    <a:pt x="56" y="109"/>
                  </a:lnTo>
                  <a:lnTo>
                    <a:pt x="57" y="109"/>
                  </a:lnTo>
                  <a:lnTo>
                    <a:pt x="58" y="108"/>
                  </a:lnTo>
                  <a:lnTo>
                    <a:pt x="58" y="108"/>
                  </a:lnTo>
                  <a:lnTo>
                    <a:pt x="59" y="107"/>
                  </a:lnTo>
                  <a:lnTo>
                    <a:pt x="59" y="107"/>
                  </a:lnTo>
                  <a:lnTo>
                    <a:pt x="60" y="106"/>
                  </a:lnTo>
                  <a:lnTo>
                    <a:pt x="60" y="106"/>
                  </a:lnTo>
                  <a:lnTo>
                    <a:pt x="61" y="105"/>
                  </a:lnTo>
                  <a:lnTo>
                    <a:pt x="61" y="105"/>
                  </a:lnTo>
                  <a:lnTo>
                    <a:pt x="62" y="105"/>
                  </a:lnTo>
                  <a:lnTo>
                    <a:pt x="63" y="104"/>
                  </a:lnTo>
                  <a:lnTo>
                    <a:pt x="63" y="104"/>
                  </a:lnTo>
                  <a:lnTo>
                    <a:pt x="64" y="103"/>
                  </a:lnTo>
                  <a:lnTo>
                    <a:pt x="64" y="103"/>
                  </a:lnTo>
                  <a:lnTo>
                    <a:pt x="65" y="102"/>
                  </a:lnTo>
                  <a:lnTo>
                    <a:pt x="65" y="102"/>
                  </a:lnTo>
                  <a:lnTo>
                    <a:pt x="66" y="101"/>
                  </a:lnTo>
                  <a:lnTo>
                    <a:pt x="66" y="101"/>
                  </a:lnTo>
                  <a:lnTo>
                    <a:pt x="67" y="101"/>
                  </a:lnTo>
                  <a:lnTo>
                    <a:pt x="68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9" y="99"/>
                  </a:lnTo>
                  <a:lnTo>
                    <a:pt x="70" y="98"/>
                  </a:lnTo>
                  <a:lnTo>
                    <a:pt x="70" y="98"/>
                  </a:lnTo>
                  <a:lnTo>
                    <a:pt x="71" y="98"/>
                  </a:lnTo>
                  <a:lnTo>
                    <a:pt x="71" y="97"/>
                  </a:lnTo>
                  <a:lnTo>
                    <a:pt x="72" y="97"/>
                  </a:lnTo>
                  <a:lnTo>
                    <a:pt x="72" y="96"/>
                  </a:lnTo>
                  <a:lnTo>
                    <a:pt x="73" y="96"/>
                  </a:lnTo>
                  <a:lnTo>
                    <a:pt x="74" y="96"/>
                  </a:lnTo>
                  <a:lnTo>
                    <a:pt x="74" y="95"/>
                  </a:lnTo>
                  <a:lnTo>
                    <a:pt x="75" y="95"/>
                  </a:lnTo>
                  <a:lnTo>
                    <a:pt x="75" y="94"/>
                  </a:lnTo>
                  <a:lnTo>
                    <a:pt x="76" y="94"/>
                  </a:lnTo>
                  <a:lnTo>
                    <a:pt x="76" y="94"/>
                  </a:lnTo>
                  <a:lnTo>
                    <a:pt x="77" y="93"/>
                  </a:lnTo>
                  <a:lnTo>
                    <a:pt x="77" y="93"/>
                  </a:lnTo>
                  <a:lnTo>
                    <a:pt x="78" y="93"/>
                  </a:lnTo>
                  <a:lnTo>
                    <a:pt x="79" y="92"/>
                  </a:lnTo>
                  <a:lnTo>
                    <a:pt x="79" y="92"/>
                  </a:lnTo>
                  <a:lnTo>
                    <a:pt x="80" y="91"/>
                  </a:lnTo>
                  <a:lnTo>
                    <a:pt x="80" y="91"/>
                  </a:lnTo>
                  <a:lnTo>
                    <a:pt x="81" y="91"/>
                  </a:lnTo>
                  <a:lnTo>
                    <a:pt x="81" y="90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83" y="89"/>
                  </a:lnTo>
                  <a:lnTo>
                    <a:pt x="84" y="89"/>
                  </a:lnTo>
                  <a:lnTo>
                    <a:pt x="84" y="88"/>
                  </a:lnTo>
                  <a:lnTo>
                    <a:pt x="85" y="88"/>
                  </a:lnTo>
                  <a:lnTo>
                    <a:pt x="85" y="88"/>
                  </a:lnTo>
                  <a:lnTo>
                    <a:pt x="86" y="87"/>
                  </a:lnTo>
                  <a:lnTo>
                    <a:pt x="86" y="87"/>
                  </a:lnTo>
                  <a:lnTo>
                    <a:pt x="87" y="87"/>
                  </a:lnTo>
                  <a:lnTo>
                    <a:pt x="87" y="86"/>
                  </a:lnTo>
                  <a:lnTo>
                    <a:pt x="88" y="86"/>
                  </a:lnTo>
                  <a:lnTo>
                    <a:pt x="89" y="86"/>
                  </a:lnTo>
                  <a:lnTo>
                    <a:pt x="89" y="85"/>
                  </a:lnTo>
                  <a:lnTo>
                    <a:pt x="90" y="85"/>
                  </a:lnTo>
                  <a:lnTo>
                    <a:pt x="90" y="85"/>
                  </a:lnTo>
                  <a:lnTo>
                    <a:pt x="91" y="84"/>
                  </a:lnTo>
                  <a:lnTo>
                    <a:pt x="91" y="84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3" y="83"/>
                  </a:lnTo>
                  <a:lnTo>
                    <a:pt x="93" y="83"/>
                  </a:lnTo>
                  <a:lnTo>
                    <a:pt x="94" y="82"/>
                  </a:lnTo>
                  <a:lnTo>
                    <a:pt x="95" y="82"/>
                  </a:lnTo>
                  <a:lnTo>
                    <a:pt x="95" y="82"/>
                  </a:lnTo>
                  <a:lnTo>
                    <a:pt x="96" y="81"/>
                  </a:lnTo>
                  <a:lnTo>
                    <a:pt x="96" y="81"/>
                  </a:lnTo>
                  <a:lnTo>
                    <a:pt x="97" y="81"/>
                  </a:lnTo>
                  <a:lnTo>
                    <a:pt x="97" y="80"/>
                  </a:lnTo>
                  <a:lnTo>
                    <a:pt x="98" y="80"/>
                  </a:lnTo>
                  <a:lnTo>
                    <a:pt x="98" y="80"/>
                  </a:lnTo>
                  <a:lnTo>
                    <a:pt x="99" y="80"/>
                  </a:lnTo>
                  <a:lnTo>
                    <a:pt x="100" y="79"/>
                  </a:lnTo>
                  <a:lnTo>
                    <a:pt x="100" y="79"/>
                  </a:lnTo>
                  <a:lnTo>
                    <a:pt x="101" y="79"/>
                  </a:lnTo>
                  <a:lnTo>
                    <a:pt x="101" y="78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103" y="77"/>
                  </a:lnTo>
                  <a:lnTo>
                    <a:pt x="103" y="77"/>
                  </a:lnTo>
                  <a:lnTo>
                    <a:pt x="104" y="77"/>
                  </a:lnTo>
                  <a:lnTo>
                    <a:pt x="105" y="77"/>
                  </a:lnTo>
                  <a:lnTo>
                    <a:pt x="105" y="76"/>
                  </a:lnTo>
                  <a:lnTo>
                    <a:pt x="106" y="76"/>
                  </a:lnTo>
                  <a:lnTo>
                    <a:pt x="106" y="76"/>
                  </a:lnTo>
                  <a:lnTo>
                    <a:pt x="107" y="75"/>
                  </a:lnTo>
                  <a:lnTo>
                    <a:pt x="107" y="75"/>
                  </a:lnTo>
                  <a:lnTo>
                    <a:pt x="108" y="75"/>
                  </a:lnTo>
                  <a:lnTo>
                    <a:pt x="108" y="75"/>
                  </a:lnTo>
                  <a:lnTo>
                    <a:pt x="109" y="74"/>
                  </a:lnTo>
                  <a:lnTo>
                    <a:pt x="109" y="74"/>
                  </a:lnTo>
                  <a:lnTo>
                    <a:pt x="110" y="74"/>
                  </a:lnTo>
                  <a:lnTo>
                    <a:pt x="111" y="73"/>
                  </a:lnTo>
                  <a:lnTo>
                    <a:pt x="111" y="73"/>
                  </a:lnTo>
                  <a:lnTo>
                    <a:pt x="112" y="73"/>
                  </a:lnTo>
                  <a:lnTo>
                    <a:pt x="112" y="73"/>
                  </a:lnTo>
                  <a:lnTo>
                    <a:pt x="113" y="72"/>
                  </a:lnTo>
                  <a:lnTo>
                    <a:pt x="113" y="72"/>
                  </a:lnTo>
                  <a:lnTo>
                    <a:pt x="114" y="72"/>
                  </a:lnTo>
                  <a:lnTo>
                    <a:pt x="114" y="72"/>
                  </a:lnTo>
                  <a:lnTo>
                    <a:pt x="115" y="71"/>
                  </a:lnTo>
                  <a:lnTo>
                    <a:pt x="116" y="71"/>
                  </a:lnTo>
                  <a:lnTo>
                    <a:pt x="116" y="71"/>
                  </a:lnTo>
                  <a:lnTo>
                    <a:pt x="117" y="70"/>
                  </a:lnTo>
                  <a:lnTo>
                    <a:pt x="117" y="70"/>
                  </a:lnTo>
                  <a:lnTo>
                    <a:pt x="118" y="70"/>
                  </a:lnTo>
                  <a:lnTo>
                    <a:pt x="118" y="70"/>
                  </a:lnTo>
                  <a:lnTo>
                    <a:pt x="119" y="69"/>
                  </a:lnTo>
                  <a:lnTo>
                    <a:pt x="119" y="69"/>
                  </a:lnTo>
                  <a:lnTo>
                    <a:pt x="120" y="69"/>
                  </a:lnTo>
                  <a:lnTo>
                    <a:pt x="121" y="69"/>
                  </a:lnTo>
                  <a:lnTo>
                    <a:pt x="121" y="68"/>
                  </a:lnTo>
                  <a:lnTo>
                    <a:pt x="122" y="68"/>
                  </a:lnTo>
                  <a:lnTo>
                    <a:pt x="122" y="68"/>
                  </a:lnTo>
                  <a:lnTo>
                    <a:pt x="123" y="68"/>
                  </a:lnTo>
                  <a:lnTo>
                    <a:pt x="123" y="67"/>
                  </a:lnTo>
                  <a:lnTo>
                    <a:pt x="124" y="67"/>
                  </a:lnTo>
                  <a:lnTo>
                    <a:pt x="124" y="67"/>
                  </a:lnTo>
                  <a:lnTo>
                    <a:pt x="125" y="67"/>
                  </a:lnTo>
                  <a:lnTo>
                    <a:pt x="125" y="66"/>
                  </a:lnTo>
                  <a:lnTo>
                    <a:pt x="126" y="66"/>
                  </a:lnTo>
                  <a:lnTo>
                    <a:pt x="127" y="66"/>
                  </a:lnTo>
                  <a:lnTo>
                    <a:pt x="127" y="66"/>
                  </a:lnTo>
                  <a:lnTo>
                    <a:pt x="128" y="65"/>
                  </a:lnTo>
                  <a:lnTo>
                    <a:pt x="128" y="65"/>
                  </a:lnTo>
                  <a:lnTo>
                    <a:pt x="129" y="65"/>
                  </a:lnTo>
                  <a:lnTo>
                    <a:pt x="129" y="65"/>
                  </a:lnTo>
                  <a:lnTo>
                    <a:pt x="130" y="65"/>
                  </a:lnTo>
                  <a:lnTo>
                    <a:pt x="130" y="64"/>
                  </a:lnTo>
                  <a:lnTo>
                    <a:pt x="131" y="64"/>
                  </a:lnTo>
                  <a:lnTo>
                    <a:pt x="132" y="64"/>
                  </a:lnTo>
                  <a:lnTo>
                    <a:pt x="132" y="64"/>
                  </a:lnTo>
                  <a:lnTo>
                    <a:pt x="133" y="63"/>
                  </a:lnTo>
                  <a:lnTo>
                    <a:pt x="133" y="63"/>
                  </a:lnTo>
                  <a:lnTo>
                    <a:pt x="134" y="63"/>
                  </a:lnTo>
                  <a:lnTo>
                    <a:pt x="134" y="63"/>
                  </a:lnTo>
                  <a:lnTo>
                    <a:pt x="135" y="62"/>
                  </a:lnTo>
                  <a:lnTo>
                    <a:pt x="135" y="62"/>
                  </a:lnTo>
                  <a:lnTo>
                    <a:pt x="136" y="62"/>
                  </a:lnTo>
                  <a:lnTo>
                    <a:pt x="137" y="62"/>
                  </a:lnTo>
                  <a:lnTo>
                    <a:pt x="137" y="62"/>
                  </a:lnTo>
                  <a:lnTo>
                    <a:pt x="138" y="61"/>
                  </a:lnTo>
                  <a:lnTo>
                    <a:pt x="138" y="61"/>
                  </a:lnTo>
                  <a:lnTo>
                    <a:pt x="139" y="61"/>
                  </a:lnTo>
                  <a:lnTo>
                    <a:pt x="139" y="61"/>
                  </a:lnTo>
                  <a:lnTo>
                    <a:pt x="140" y="60"/>
                  </a:lnTo>
                  <a:lnTo>
                    <a:pt x="140" y="60"/>
                  </a:lnTo>
                  <a:lnTo>
                    <a:pt x="141" y="60"/>
                  </a:lnTo>
                  <a:lnTo>
                    <a:pt x="142" y="60"/>
                  </a:lnTo>
                  <a:lnTo>
                    <a:pt x="142" y="60"/>
                  </a:lnTo>
                  <a:lnTo>
                    <a:pt x="143" y="59"/>
                  </a:lnTo>
                  <a:lnTo>
                    <a:pt x="143" y="59"/>
                  </a:lnTo>
                  <a:lnTo>
                    <a:pt x="144" y="59"/>
                  </a:lnTo>
                  <a:lnTo>
                    <a:pt x="144" y="59"/>
                  </a:lnTo>
                  <a:lnTo>
                    <a:pt x="145" y="59"/>
                  </a:lnTo>
                  <a:lnTo>
                    <a:pt x="145" y="58"/>
                  </a:lnTo>
                  <a:lnTo>
                    <a:pt x="146" y="58"/>
                  </a:lnTo>
                  <a:lnTo>
                    <a:pt x="146" y="58"/>
                  </a:lnTo>
                  <a:lnTo>
                    <a:pt x="147" y="58"/>
                  </a:lnTo>
                  <a:lnTo>
                    <a:pt x="148" y="58"/>
                  </a:lnTo>
                  <a:lnTo>
                    <a:pt x="148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50" y="57"/>
                  </a:lnTo>
                  <a:lnTo>
                    <a:pt x="150" y="57"/>
                  </a:lnTo>
                  <a:lnTo>
                    <a:pt x="151" y="56"/>
                  </a:lnTo>
                  <a:lnTo>
                    <a:pt x="151" y="56"/>
                  </a:lnTo>
                  <a:lnTo>
                    <a:pt x="152" y="56"/>
                  </a:lnTo>
                  <a:lnTo>
                    <a:pt x="153" y="56"/>
                  </a:lnTo>
                  <a:lnTo>
                    <a:pt x="153" y="56"/>
                  </a:lnTo>
                  <a:lnTo>
                    <a:pt x="154" y="55"/>
                  </a:lnTo>
                  <a:lnTo>
                    <a:pt x="154" y="55"/>
                  </a:lnTo>
                  <a:lnTo>
                    <a:pt x="155" y="55"/>
                  </a:lnTo>
                  <a:lnTo>
                    <a:pt x="155" y="55"/>
                  </a:lnTo>
                  <a:lnTo>
                    <a:pt x="156" y="55"/>
                  </a:lnTo>
                  <a:lnTo>
                    <a:pt x="156" y="54"/>
                  </a:lnTo>
                  <a:lnTo>
                    <a:pt x="157" y="54"/>
                  </a:lnTo>
                  <a:lnTo>
                    <a:pt x="158" y="54"/>
                  </a:lnTo>
                  <a:lnTo>
                    <a:pt x="158" y="54"/>
                  </a:lnTo>
                  <a:lnTo>
                    <a:pt x="159" y="54"/>
                  </a:lnTo>
                  <a:lnTo>
                    <a:pt x="159" y="54"/>
                  </a:lnTo>
                  <a:lnTo>
                    <a:pt x="160" y="53"/>
                  </a:lnTo>
                  <a:lnTo>
                    <a:pt x="160" y="53"/>
                  </a:lnTo>
                  <a:lnTo>
                    <a:pt x="161" y="53"/>
                  </a:lnTo>
                  <a:lnTo>
                    <a:pt x="161" y="53"/>
                  </a:lnTo>
                  <a:lnTo>
                    <a:pt x="162" y="53"/>
                  </a:lnTo>
                  <a:lnTo>
                    <a:pt x="162" y="52"/>
                  </a:lnTo>
                  <a:lnTo>
                    <a:pt x="163" y="52"/>
                  </a:lnTo>
                  <a:lnTo>
                    <a:pt x="164" y="52"/>
                  </a:lnTo>
                  <a:lnTo>
                    <a:pt x="164" y="52"/>
                  </a:lnTo>
                  <a:lnTo>
                    <a:pt x="165" y="52"/>
                  </a:lnTo>
                  <a:lnTo>
                    <a:pt x="165" y="52"/>
                  </a:lnTo>
                  <a:lnTo>
                    <a:pt x="166" y="51"/>
                  </a:lnTo>
                  <a:lnTo>
                    <a:pt x="166" y="51"/>
                  </a:lnTo>
                  <a:lnTo>
                    <a:pt x="167" y="51"/>
                  </a:lnTo>
                  <a:lnTo>
                    <a:pt x="167" y="51"/>
                  </a:lnTo>
                  <a:lnTo>
                    <a:pt x="168" y="51"/>
                  </a:lnTo>
                  <a:lnTo>
                    <a:pt x="169" y="50"/>
                  </a:lnTo>
                  <a:lnTo>
                    <a:pt x="169" y="50"/>
                  </a:lnTo>
                  <a:lnTo>
                    <a:pt x="170" y="50"/>
                  </a:lnTo>
                  <a:lnTo>
                    <a:pt x="170" y="50"/>
                  </a:lnTo>
                  <a:lnTo>
                    <a:pt x="171" y="50"/>
                  </a:lnTo>
                  <a:lnTo>
                    <a:pt x="171" y="50"/>
                  </a:lnTo>
                  <a:lnTo>
                    <a:pt x="172" y="49"/>
                  </a:lnTo>
                  <a:lnTo>
                    <a:pt x="172" y="49"/>
                  </a:lnTo>
                  <a:lnTo>
                    <a:pt x="173" y="49"/>
                  </a:lnTo>
                  <a:lnTo>
                    <a:pt x="174" y="49"/>
                  </a:lnTo>
                  <a:lnTo>
                    <a:pt x="174" y="49"/>
                  </a:lnTo>
                  <a:lnTo>
                    <a:pt x="175" y="49"/>
                  </a:lnTo>
                  <a:lnTo>
                    <a:pt x="175" y="48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7" y="48"/>
                  </a:lnTo>
                  <a:lnTo>
                    <a:pt x="177" y="48"/>
                  </a:lnTo>
                  <a:lnTo>
                    <a:pt x="178" y="48"/>
                  </a:lnTo>
                  <a:lnTo>
                    <a:pt x="178" y="47"/>
                  </a:lnTo>
                  <a:lnTo>
                    <a:pt x="179" y="47"/>
                  </a:lnTo>
                  <a:lnTo>
                    <a:pt x="180" y="47"/>
                  </a:lnTo>
                  <a:lnTo>
                    <a:pt x="180" y="47"/>
                  </a:lnTo>
                  <a:lnTo>
                    <a:pt x="181" y="47"/>
                  </a:lnTo>
                  <a:lnTo>
                    <a:pt x="181" y="47"/>
                  </a:lnTo>
                  <a:lnTo>
                    <a:pt x="182" y="46"/>
                  </a:lnTo>
                  <a:lnTo>
                    <a:pt x="182" y="46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184" y="46"/>
                  </a:lnTo>
                  <a:lnTo>
                    <a:pt x="185" y="46"/>
                  </a:lnTo>
                  <a:lnTo>
                    <a:pt x="185" y="46"/>
                  </a:lnTo>
                  <a:lnTo>
                    <a:pt x="186" y="45"/>
                  </a:lnTo>
                  <a:lnTo>
                    <a:pt x="186" y="45"/>
                  </a:lnTo>
                  <a:lnTo>
                    <a:pt x="187" y="45"/>
                  </a:lnTo>
                  <a:lnTo>
                    <a:pt x="187" y="45"/>
                  </a:lnTo>
                  <a:lnTo>
                    <a:pt x="188" y="45"/>
                  </a:lnTo>
                  <a:lnTo>
                    <a:pt x="188" y="45"/>
                  </a:lnTo>
                  <a:lnTo>
                    <a:pt x="189" y="44"/>
                  </a:lnTo>
                  <a:lnTo>
                    <a:pt x="190" y="44"/>
                  </a:lnTo>
                  <a:lnTo>
                    <a:pt x="190" y="44"/>
                  </a:lnTo>
                  <a:lnTo>
                    <a:pt x="191" y="44"/>
                  </a:lnTo>
                  <a:lnTo>
                    <a:pt x="191" y="44"/>
                  </a:lnTo>
                  <a:lnTo>
                    <a:pt x="192" y="44"/>
                  </a:lnTo>
                  <a:lnTo>
                    <a:pt x="192" y="44"/>
                  </a:lnTo>
                  <a:lnTo>
                    <a:pt x="193" y="43"/>
                  </a:lnTo>
                  <a:lnTo>
                    <a:pt x="193" y="43"/>
                  </a:lnTo>
                  <a:lnTo>
                    <a:pt x="194" y="43"/>
                  </a:lnTo>
                  <a:lnTo>
                    <a:pt x="194" y="43"/>
                  </a:lnTo>
                  <a:lnTo>
                    <a:pt x="195" y="43"/>
                  </a:lnTo>
                  <a:lnTo>
                    <a:pt x="196" y="43"/>
                  </a:lnTo>
                  <a:lnTo>
                    <a:pt x="196" y="43"/>
                  </a:lnTo>
                  <a:lnTo>
                    <a:pt x="197" y="42"/>
                  </a:lnTo>
                  <a:lnTo>
                    <a:pt x="197" y="42"/>
                  </a:lnTo>
                  <a:lnTo>
                    <a:pt x="198" y="42"/>
                  </a:lnTo>
                  <a:lnTo>
                    <a:pt x="198" y="42"/>
                  </a:lnTo>
                  <a:lnTo>
                    <a:pt x="199" y="42"/>
                  </a:lnTo>
                  <a:lnTo>
                    <a:pt x="199" y="42"/>
                  </a:lnTo>
                  <a:lnTo>
                    <a:pt x="200" y="42"/>
                  </a:lnTo>
                  <a:lnTo>
                    <a:pt x="201" y="41"/>
                  </a:lnTo>
                  <a:lnTo>
                    <a:pt x="201" y="41"/>
                  </a:lnTo>
                  <a:lnTo>
                    <a:pt x="202" y="41"/>
                  </a:lnTo>
                  <a:lnTo>
                    <a:pt x="202" y="41"/>
                  </a:lnTo>
                  <a:lnTo>
                    <a:pt x="203" y="41"/>
                  </a:lnTo>
                  <a:lnTo>
                    <a:pt x="203" y="41"/>
                  </a:lnTo>
                  <a:lnTo>
                    <a:pt x="204" y="41"/>
                  </a:lnTo>
                  <a:lnTo>
                    <a:pt x="204" y="40"/>
                  </a:lnTo>
                  <a:lnTo>
                    <a:pt x="205" y="40"/>
                  </a:lnTo>
                  <a:lnTo>
                    <a:pt x="206" y="40"/>
                  </a:lnTo>
                  <a:lnTo>
                    <a:pt x="206" y="40"/>
                  </a:lnTo>
                  <a:lnTo>
                    <a:pt x="207" y="40"/>
                  </a:lnTo>
                  <a:lnTo>
                    <a:pt x="207" y="40"/>
                  </a:lnTo>
                  <a:lnTo>
                    <a:pt x="208" y="40"/>
                  </a:lnTo>
                  <a:lnTo>
                    <a:pt x="208" y="40"/>
                  </a:lnTo>
                  <a:lnTo>
                    <a:pt x="209" y="39"/>
                  </a:lnTo>
                  <a:lnTo>
                    <a:pt x="209" y="39"/>
                  </a:lnTo>
                  <a:lnTo>
                    <a:pt x="210" y="39"/>
                  </a:lnTo>
                  <a:lnTo>
                    <a:pt x="211" y="39"/>
                  </a:lnTo>
                  <a:lnTo>
                    <a:pt x="211" y="39"/>
                  </a:lnTo>
                  <a:lnTo>
                    <a:pt x="212" y="39"/>
                  </a:lnTo>
                  <a:lnTo>
                    <a:pt x="212" y="39"/>
                  </a:lnTo>
                  <a:lnTo>
                    <a:pt x="213" y="38"/>
                  </a:lnTo>
                  <a:lnTo>
                    <a:pt x="213" y="38"/>
                  </a:lnTo>
                  <a:lnTo>
                    <a:pt x="214" y="38"/>
                  </a:lnTo>
                  <a:lnTo>
                    <a:pt x="214" y="38"/>
                  </a:lnTo>
                  <a:lnTo>
                    <a:pt x="215" y="38"/>
                  </a:lnTo>
                  <a:lnTo>
                    <a:pt x="215" y="38"/>
                  </a:lnTo>
                  <a:lnTo>
                    <a:pt x="216" y="38"/>
                  </a:lnTo>
                  <a:lnTo>
                    <a:pt x="217" y="38"/>
                  </a:lnTo>
                  <a:lnTo>
                    <a:pt x="217" y="37"/>
                  </a:lnTo>
                  <a:lnTo>
                    <a:pt x="218" y="37"/>
                  </a:lnTo>
                  <a:lnTo>
                    <a:pt x="218" y="37"/>
                  </a:lnTo>
                  <a:lnTo>
                    <a:pt x="219" y="37"/>
                  </a:lnTo>
                  <a:lnTo>
                    <a:pt x="219" y="37"/>
                  </a:lnTo>
                  <a:lnTo>
                    <a:pt x="220" y="37"/>
                  </a:lnTo>
                  <a:lnTo>
                    <a:pt x="220" y="37"/>
                  </a:lnTo>
                  <a:lnTo>
                    <a:pt x="221" y="37"/>
                  </a:lnTo>
                  <a:lnTo>
                    <a:pt x="222" y="36"/>
                  </a:lnTo>
                  <a:lnTo>
                    <a:pt x="222" y="36"/>
                  </a:lnTo>
                  <a:lnTo>
                    <a:pt x="223" y="36"/>
                  </a:lnTo>
                  <a:lnTo>
                    <a:pt x="223" y="36"/>
                  </a:lnTo>
                  <a:lnTo>
                    <a:pt x="224" y="36"/>
                  </a:lnTo>
                  <a:lnTo>
                    <a:pt x="224" y="36"/>
                  </a:lnTo>
                  <a:lnTo>
                    <a:pt x="225" y="36"/>
                  </a:lnTo>
                  <a:lnTo>
                    <a:pt x="225" y="36"/>
                  </a:lnTo>
                  <a:lnTo>
                    <a:pt x="226" y="36"/>
                  </a:lnTo>
                  <a:lnTo>
                    <a:pt x="227" y="35"/>
                  </a:lnTo>
                  <a:lnTo>
                    <a:pt x="227" y="35"/>
                  </a:lnTo>
                  <a:lnTo>
                    <a:pt x="228" y="35"/>
                  </a:lnTo>
                  <a:lnTo>
                    <a:pt x="228" y="35"/>
                  </a:lnTo>
                  <a:lnTo>
                    <a:pt x="229" y="35"/>
                  </a:lnTo>
                  <a:lnTo>
                    <a:pt x="229" y="35"/>
                  </a:lnTo>
                  <a:lnTo>
                    <a:pt x="230" y="35"/>
                  </a:lnTo>
                  <a:lnTo>
                    <a:pt x="230" y="35"/>
                  </a:lnTo>
                  <a:lnTo>
                    <a:pt x="231" y="34"/>
                  </a:lnTo>
                  <a:lnTo>
                    <a:pt x="231" y="34"/>
                  </a:lnTo>
                  <a:lnTo>
                    <a:pt x="232" y="34"/>
                  </a:lnTo>
                  <a:lnTo>
                    <a:pt x="233" y="34"/>
                  </a:lnTo>
                  <a:lnTo>
                    <a:pt x="233" y="34"/>
                  </a:lnTo>
                  <a:lnTo>
                    <a:pt x="234" y="34"/>
                  </a:lnTo>
                  <a:lnTo>
                    <a:pt x="234" y="34"/>
                  </a:lnTo>
                  <a:lnTo>
                    <a:pt x="235" y="34"/>
                  </a:lnTo>
                  <a:lnTo>
                    <a:pt x="235" y="34"/>
                  </a:lnTo>
                  <a:lnTo>
                    <a:pt x="236" y="33"/>
                  </a:lnTo>
                  <a:lnTo>
                    <a:pt x="236" y="33"/>
                  </a:lnTo>
                  <a:lnTo>
                    <a:pt x="237" y="33"/>
                  </a:lnTo>
                  <a:lnTo>
                    <a:pt x="238" y="33"/>
                  </a:lnTo>
                  <a:lnTo>
                    <a:pt x="238" y="33"/>
                  </a:lnTo>
                  <a:lnTo>
                    <a:pt x="239" y="33"/>
                  </a:lnTo>
                  <a:lnTo>
                    <a:pt x="239" y="33"/>
                  </a:lnTo>
                  <a:lnTo>
                    <a:pt x="240" y="33"/>
                  </a:lnTo>
                  <a:lnTo>
                    <a:pt x="240" y="33"/>
                  </a:lnTo>
                  <a:lnTo>
                    <a:pt x="241" y="32"/>
                  </a:lnTo>
                  <a:lnTo>
                    <a:pt x="241" y="32"/>
                  </a:lnTo>
                  <a:lnTo>
                    <a:pt x="242" y="32"/>
                  </a:lnTo>
                  <a:lnTo>
                    <a:pt x="243" y="32"/>
                  </a:lnTo>
                  <a:lnTo>
                    <a:pt x="243" y="32"/>
                  </a:lnTo>
                  <a:lnTo>
                    <a:pt x="244" y="32"/>
                  </a:lnTo>
                  <a:lnTo>
                    <a:pt x="244" y="32"/>
                  </a:lnTo>
                  <a:lnTo>
                    <a:pt x="245" y="32"/>
                  </a:lnTo>
                  <a:lnTo>
                    <a:pt x="245" y="32"/>
                  </a:lnTo>
                  <a:lnTo>
                    <a:pt x="246" y="31"/>
                  </a:lnTo>
                  <a:lnTo>
                    <a:pt x="246" y="31"/>
                  </a:lnTo>
                  <a:lnTo>
                    <a:pt x="247" y="31"/>
                  </a:lnTo>
                  <a:lnTo>
                    <a:pt x="247" y="31"/>
                  </a:lnTo>
                  <a:lnTo>
                    <a:pt x="248" y="31"/>
                  </a:lnTo>
                  <a:lnTo>
                    <a:pt x="249" y="31"/>
                  </a:lnTo>
                  <a:lnTo>
                    <a:pt x="249" y="31"/>
                  </a:lnTo>
                  <a:lnTo>
                    <a:pt x="250" y="31"/>
                  </a:lnTo>
                  <a:lnTo>
                    <a:pt x="250" y="31"/>
                  </a:lnTo>
                  <a:lnTo>
                    <a:pt x="251" y="31"/>
                  </a:lnTo>
                  <a:lnTo>
                    <a:pt x="251" y="30"/>
                  </a:lnTo>
                  <a:lnTo>
                    <a:pt x="252" y="30"/>
                  </a:lnTo>
                  <a:lnTo>
                    <a:pt x="252" y="30"/>
                  </a:lnTo>
                  <a:lnTo>
                    <a:pt x="253" y="30"/>
                  </a:lnTo>
                  <a:lnTo>
                    <a:pt x="254" y="30"/>
                  </a:lnTo>
                  <a:lnTo>
                    <a:pt x="254" y="30"/>
                  </a:lnTo>
                  <a:lnTo>
                    <a:pt x="255" y="30"/>
                  </a:lnTo>
                  <a:lnTo>
                    <a:pt x="255" y="30"/>
                  </a:lnTo>
                  <a:lnTo>
                    <a:pt x="256" y="30"/>
                  </a:lnTo>
                  <a:lnTo>
                    <a:pt x="256" y="30"/>
                  </a:lnTo>
                  <a:lnTo>
                    <a:pt x="257" y="29"/>
                  </a:lnTo>
                  <a:lnTo>
                    <a:pt x="257" y="29"/>
                  </a:lnTo>
                  <a:lnTo>
                    <a:pt x="258" y="29"/>
                  </a:lnTo>
                  <a:lnTo>
                    <a:pt x="259" y="29"/>
                  </a:lnTo>
                  <a:lnTo>
                    <a:pt x="259" y="29"/>
                  </a:lnTo>
                  <a:lnTo>
                    <a:pt x="260" y="29"/>
                  </a:lnTo>
                  <a:lnTo>
                    <a:pt x="260" y="29"/>
                  </a:lnTo>
                  <a:lnTo>
                    <a:pt x="261" y="29"/>
                  </a:lnTo>
                  <a:lnTo>
                    <a:pt x="261" y="29"/>
                  </a:lnTo>
                  <a:lnTo>
                    <a:pt x="262" y="29"/>
                  </a:lnTo>
                  <a:lnTo>
                    <a:pt x="262" y="28"/>
                  </a:lnTo>
                  <a:lnTo>
                    <a:pt x="263" y="28"/>
                  </a:lnTo>
                  <a:lnTo>
                    <a:pt x="264" y="28"/>
                  </a:lnTo>
                  <a:lnTo>
                    <a:pt x="264" y="28"/>
                  </a:lnTo>
                  <a:lnTo>
                    <a:pt x="265" y="28"/>
                  </a:lnTo>
                  <a:lnTo>
                    <a:pt x="265" y="28"/>
                  </a:lnTo>
                  <a:lnTo>
                    <a:pt x="266" y="28"/>
                  </a:lnTo>
                  <a:lnTo>
                    <a:pt x="266" y="28"/>
                  </a:lnTo>
                  <a:lnTo>
                    <a:pt x="267" y="28"/>
                  </a:lnTo>
                  <a:lnTo>
                    <a:pt x="267" y="28"/>
                  </a:lnTo>
                  <a:lnTo>
                    <a:pt x="268" y="27"/>
                  </a:lnTo>
                  <a:lnTo>
                    <a:pt x="268" y="27"/>
                  </a:lnTo>
                  <a:lnTo>
                    <a:pt x="269" y="27"/>
                  </a:lnTo>
                  <a:lnTo>
                    <a:pt x="270" y="27"/>
                  </a:lnTo>
                  <a:lnTo>
                    <a:pt x="270" y="27"/>
                  </a:lnTo>
                  <a:lnTo>
                    <a:pt x="271" y="27"/>
                  </a:lnTo>
                  <a:lnTo>
                    <a:pt x="271" y="27"/>
                  </a:lnTo>
                  <a:lnTo>
                    <a:pt x="272" y="27"/>
                  </a:lnTo>
                  <a:lnTo>
                    <a:pt x="272" y="27"/>
                  </a:lnTo>
                  <a:lnTo>
                    <a:pt x="273" y="27"/>
                  </a:lnTo>
                  <a:lnTo>
                    <a:pt x="273" y="27"/>
                  </a:lnTo>
                  <a:lnTo>
                    <a:pt x="274" y="26"/>
                  </a:lnTo>
                  <a:lnTo>
                    <a:pt x="275" y="26"/>
                  </a:lnTo>
                  <a:lnTo>
                    <a:pt x="275" y="26"/>
                  </a:lnTo>
                  <a:lnTo>
                    <a:pt x="276" y="26"/>
                  </a:lnTo>
                  <a:lnTo>
                    <a:pt x="276" y="26"/>
                  </a:lnTo>
                  <a:lnTo>
                    <a:pt x="277" y="26"/>
                  </a:lnTo>
                  <a:lnTo>
                    <a:pt x="277" y="26"/>
                  </a:lnTo>
                  <a:lnTo>
                    <a:pt x="278" y="26"/>
                  </a:lnTo>
                  <a:lnTo>
                    <a:pt x="278" y="26"/>
                  </a:lnTo>
                  <a:lnTo>
                    <a:pt x="279" y="26"/>
                  </a:lnTo>
                  <a:lnTo>
                    <a:pt x="280" y="26"/>
                  </a:lnTo>
                  <a:lnTo>
                    <a:pt x="280" y="25"/>
                  </a:lnTo>
                  <a:lnTo>
                    <a:pt x="281" y="25"/>
                  </a:lnTo>
                  <a:lnTo>
                    <a:pt x="281" y="25"/>
                  </a:lnTo>
                  <a:lnTo>
                    <a:pt x="282" y="25"/>
                  </a:lnTo>
                  <a:lnTo>
                    <a:pt x="282" y="25"/>
                  </a:lnTo>
                  <a:lnTo>
                    <a:pt x="283" y="25"/>
                  </a:lnTo>
                  <a:lnTo>
                    <a:pt x="283" y="25"/>
                  </a:lnTo>
                  <a:lnTo>
                    <a:pt x="284" y="25"/>
                  </a:lnTo>
                  <a:lnTo>
                    <a:pt x="284" y="25"/>
                  </a:lnTo>
                  <a:lnTo>
                    <a:pt x="285" y="25"/>
                  </a:lnTo>
                  <a:lnTo>
                    <a:pt x="286" y="25"/>
                  </a:lnTo>
                  <a:lnTo>
                    <a:pt x="286" y="25"/>
                  </a:lnTo>
                  <a:lnTo>
                    <a:pt x="287" y="24"/>
                  </a:lnTo>
                  <a:lnTo>
                    <a:pt x="287" y="24"/>
                  </a:lnTo>
                  <a:lnTo>
                    <a:pt x="288" y="24"/>
                  </a:lnTo>
                  <a:lnTo>
                    <a:pt x="288" y="24"/>
                  </a:lnTo>
                  <a:lnTo>
                    <a:pt x="289" y="24"/>
                  </a:lnTo>
                  <a:lnTo>
                    <a:pt x="289" y="24"/>
                  </a:lnTo>
                  <a:lnTo>
                    <a:pt x="290" y="24"/>
                  </a:lnTo>
                  <a:lnTo>
                    <a:pt x="291" y="24"/>
                  </a:lnTo>
                  <a:lnTo>
                    <a:pt x="291" y="24"/>
                  </a:lnTo>
                  <a:lnTo>
                    <a:pt x="292" y="24"/>
                  </a:lnTo>
                  <a:lnTo>
                    <a:pt x="292" y="24"/>
                  </a:lnTo>
                  <a:lnTo>
                    <a:pt x="293" y="24"/>
                  </a:lnTo>
                  <a:lnTo>
                    <a:pt x="293" y="23"/>
                  </a:lnTo>
                  <a:lnTo>
                    <a:pt x="294" y="23"/>
                  </a:lnTo>
                  <a:lnTo>
                    <a:pt x="294" y="23"/>
                  </a:lnTo>
                  <a:lnTo>
                    <a:pt x="295" y="23"/>
                  </a:lnTo>
                  <a:lnTo>
                    <a:pt x="296" y="23"/>
                  </a:lnTo>
                  <a:lnTo>
                    <a:pt x="296" y="23"/>
                  </a:lnTo>
                  <a:lnTo>
                    <a:pt x="297" y="23"/>
                  </a:lnTo>
                  <a:lnTo>
                    <a:pt x="297" y="23"/>
                  </a:lnTo>
                  <a:lnTo>
                    <a:pt x="298" y="23"/>
                  </a:lnTo>
                  <a:lnTo>
                    <a:pt x="298" y="23"/>
                  </a:lnTo>
                  <a:lnTo>
                    <a:pt x="299" y="23"/>
                  </a:lnTo>
                  <a:lnTo>
                    <a:pt x="299" y="23"/>
                  </a:lnTo>
                  <a:lnTo>
                    <a:pt x="300" y="22"/>
                  </a:lnTo>
                  <a:lnTo>
                    <a:pt x="300" y="22"/>
                  </a:lnTo>
                  <a:lnTo>
                    <a:pt x="301" y="22"/>
                  </a:lnTo>
                  <a:lnTo>
                    <a:pt x="302" y="22"/>
                  </a:lnTo>
                  <a:lnTo>
                    <a:pt x="302" y="22"/>
                  </a:lnTo>
                  <a:lnTo>
                    <a:pt x="303" y="22"/>
                  </a:lnTo>
                  <a:lnTo>
                    <a:pt x="303" y="22"/>
                  </a:lnTo>
                  <a:lnTo>
                    <a:pt x="304" y="22"/>
                  </a:lnTo>
                  <a:lnTo>
                    <a:pt x="304" y="22"/>
                  </a:lnTo>
                  <a:lnTo>
                    <a:pt x="305" y="22"/>
                  </a:lnTo>
                  <a:lnTo>
                    <a:pt x="305" y="22"/>
                  </a:lnTo>
                  <a:lnTo>
                    <a:pt x="306" y="22"/>
                  </a:lnTo>
                  <a:lnTo>
                    <a:pt x="307" y="21"/>
                  </a:lnTo>
                  <a:lnTo>
                    <a:pt x="307" y="21"/>
                  </a:lnTo>
                  <a:lnTo>
                    <a:pt x="308" y="21"/>
                  </a:lnTo>
                  <a:lnTo>
                    <a:pt x="308" y="21"/>
                  </a:lnTo>
                  <a:lnTo>
                    <a:pt x="309" y="21"/>
                  </a:lnTo>
                  <a:lnTo>
                    <a:pt x="309" y="21"/>
                  </a:lnTo>
                  <a:lnTo>
                    <a:pt x="310" y="21"/>
                  </a:lnTo>
                  <a:lnTo>
                    <a:pt x="310" y="21"/>
                  </a:lnTo>
                  <a:lnTo>
                    <a:pt x="311" y="21"/>
                  </a:lnTo>
                  <a:lnTo>
                    <a:pt x="312" y="21"/>
                  </a:lnTo>
                  <a:lnTo>
                    <a:pt x="312" y="21"/>
                  </a:lnTo>
                  <a:lnTo>
                    <a:pt x="313" y="21"/>
                  </a:lnTo>
                  <a:lnTo>
                    <a:pt x="313" y="21"/>
                  </a:lnTo>
                  <a:lnTo>
                    <a:pt x="314" y="21"/>
                  </a:lnTo>
                  <a:lnTo>
                    <a:pt x="314" y="20"/>
                  </a:lnTo>
                  <a:lnTo>
                    <a:pt x="315" y="20"/>
                  </a:lnTo>
                  <a:lnTo>
                    <a:pt x="315" y="20"/>
                  </a:lnTo>
                  <a:lnTo>
                    <a:pt x="316" y="20"/>
                  </a:lnTo>
                  <a:lnTo>
                    <a:pt x="316" y="20"/>
                  </a:lnTo>
                  <a:lnTo>
                    <a:pt x="317" y="20"/>
                  </a:lnTo>
                  <a:lnTo>
                    <a:pt x="318" y="20"/>
                  </a:lnTo>
                  <a:lnTo>
                    <a:pt x="318" y="20"/>
                  </a:lnTo>
                  <a:lnTo>
                    <a:pt x="319" y="20"/>
                  </a:lnTo>
                  <a:lnTo>
                    <a:pt x="319" y="20"/>
                  </a:lnTo>
                  <a:lnTo>
                    <a:pt x="320" y="20"/>
                  </a:lnTo>
                  <a:lnTo>
                    <a:pt x="320" y="20"/>
                  </a:lnTo>
                  <a:lnTo>
                    <a:pt x="321" y="20"/>
                  </a:lnTo>
                  <a:lnTo>
                    <a:pt x="321" y="19"/>
                  </a:lnTo>
                  <a:lnTo>
                    <a:pt x="322" y="19"/>
                  </a:lnTo>
                  <a:lnTo>
                    <a:pt x="323" y="19"/>
                  </a:lnTo>
                  <a:lnTo>
                    <a:pt x="323" y="19"/>
                  </a:lnTo>
                  <a:lnTo>
                    <a:pt x="324" y="19"/>
                  </a:lnTo>
                  <a:lnTo>
                    <a:pt x="324" y="19"/>
                  </a:lnTo>
                  <a:lnTo>
                    <a:pt x="325" y="19"/>
                  </a:lnTo>
                  <a:lnTo>
                    <a:pt x="325" y="19"/>
                  </a:lnTo>
                  <a:lnTo>
                    <a:pt x="326" y="19"/>
                  </a:lnTo>
                  <a:lnTo>
                    <a:pt x="326" y="19"/>
                  </a:lnTo>
                  <a:lnTo>
                    <a:pt x="327" y="19"/>
                  </a:lnTo>
                  <a:lnTo>
                    <a:pt x="328" y="19"/>
                  </a:lnTo>
                  <a:lnTo>
                    <a:pt x="328" y="19"/>
                  </a:lnTo>
                  <a:lnTo>
                    <a:pt x="329" y="19"/>
                  </a:lnTo>
                  <a:lnTo>
                    <a:pt x="329" y="18"/>
                  </a:lnTo>
                  <a:lnTo>
                    <a:pt x="330" y="18"/>
                  </a:lnTo>
                  <a:lnTo>
                    <a:pt x="330" y="18"/>
                  </a:lnTo>
                  <a:lnTo>
                    <a:pt x="331" y="18"/>
                  </a:lnTo>
                  <a:lnTo>
                    <a:pt x="331" y="18"/>
                  </a:lnTo>
                  <a:lnTo>
                    <a:pt x="332" y="18"/>
                  </a:lnTo>
                  <a:lnTo>
                    <a:pt x="333" y="18"/>
                  </a:lnTo>
                  <a:lnTo>
                    <a:pt x="333" y="18"/>
                  </a:lnTo>
                  <a:lnTo>
                    <a:pt x="334" y="18"/>
                  </a:lnTo>
                  <a:lnTo>
                    <a:pt x="334" y="18"/>
                  </a:lnTo>
                  <a:lnTo>
                    <a:pt x="335" y="18"/>
                  </a:lnTo>
                  <a:lnTo>
                    <a:pt x="335" y="18"/>
                  </a:lnTo>
                  <a:lnTo>
                    <a:pt x="336" y="18"/>
                  </a:lnTo>
                  <a:lnTo>
                    <a:pt x="336" y="18"/>
                  </a:lnTo>
                  <a:lnTo>
                    <a:pt x="337" y="18"/>
                  </a:lnTo>
                  <a:lnTo>
                    <a:pt x="337" y="17"/>
                  </a:lnTo>
                  <a:lnTo>
                    <a:pt x="338" y="17"/>
                  </a:lnTo>
                  <a:lnTo>
                    <a:pt x="339" y="17"/>
                  </a:lnTo>
                  <a:lnTo>
                    <a:pt x="339" y="17"/>
                  </a:lnTo>
                  <a:lnTo>
                    <a:pt x="340" y="17"/>
                  </a:lnTo>
                  <a:lnTo>
                    <a:pt x="340" y="17"/>
                  </a:lnTo>
                  <a:lnTo>
                    <a:pt x="341" y="17"/>
                  </a:lnTo>
                  <a:lnTo>
                    <a:pt x="341" y="17"/>
                  </a:lnTo>
                  <a:lnTo>
                    <a:pt x="342" y="17"/>
                  </a:lnTo>
                  <a:lnTo>
                    <a:pt x="342" y="17"/>
                  </a:lnTo>
                  <a:lnTo>
                    <a:pt x="343" y="17"/>
                  </a:lnTo>
                  <a:lnTo>
                    <a:pt x="344" y="17"/>
                  </a:lnTo>
                  <a:lnTo>
                    <a:pt x="344" y="17"/>
                  </a:lnTo>
                  <a:lnTo>
                    <a:pt x="345" y="17"/>
                  </a:lnTo>
                  <a:lnTo>
                    <a:pt x="345" y="17"/>
                  </a:lnTo>
                  <a:lnTo>
                    <a:pt x="346" y="16"/>
                  </a:lnTo>
                  <a:lnTo>
                    <a:pt x="346" y="16"/>
                  </a:lnTo>
                  <a:lnTo>
                    <a:pt x="347" y="16"/>
                  </a:lnTo>
                  <a:lnTo>
                    <a:pt x="347" y="16"/>
                  </a:lnTo>
                  <a:lnTo>
                    <a:pt x="348" y="16"/>
                  </a:lnTo>
                  <a:lnTo>
                    <a:pt x="349" y="16"/>
                  </a:lnTo>
                  <a:lnTo>
                    <a:pt x="349" y="16"/>
                  </a:lnTo>
                  <a:lnTo>
                    <a:pt x="350" y="16"/>
                  </a:lnTo>
                  <a:lnTo>
                    <a:pt x="350" y="16"/>
                  </a:lnTo>
                  <a:lnTo>
                    <a:pt x="351" y="16"/>
                  </a:lnTo>
                  <a:lnTo>
                    <a:pt x="351" y="16"/>
                  </a:lnTo>
                  <a:lnTo>
                    <a:pt x="352" y="16"/>
                  </a:lnTo>
                  <a:lnTo>
                    <a:pt x="352" y="16"/>
                  </a:lnTo>
                  <a:lnTo>
                    <a:pt x="353" y="16"/>
                  </a:lnTo>
                  <a:lnTo>
                    <a:pt x="353" y="16"/>
                  </a:lnTo>
                  <a:lnTo>
                    <a:pt x="354" y="16"/>
                  </a:lnTo>
                  <a:lnTo>
                    <a:pt x="355" y="15"/>
                  </a:lnTo>
                  <a:lnTo>
                    <a:pt x="355" y="15"/>
                  </a:lnTo>
                  <a:lnTo>
                    <a:pt x="356" y="15"/>
                  </a:lnTo>
                  <a:lnTo>
                    <a:pt x="356" y="15"/>
                  </a:lnTo>
                  <a:lnTo>
                    <a:pt x="357" y="15"/>
                  </a:lnTo>
                  <a:lnTo>
                    <a:pt x="357" y="15"/>
                  </a:lnTo>
                  <a:lnTo>
                    <a:pt x="358" y="15"/>
                  </a:lnTo>
                  <a:lnTo>
                    <a:pt x="358" y="15"/>
                  </a:lnTo>
                  <a:lnTo>
                    <a:pt x="359" y="15"/>
                  </a:lnTo>
                  <a:lnTo>
                    <a:pt x="360" y="15"/>
                  </a:lnTo>
                  <a:lnTo>
                    <a:pt x="360" y="15"/>
                  </a:lnTo>
                  <a:lnTo>
                    <a:pt x="361" y="15"/>
                  </a:lnTo>
                  <a:lnTo>
                    <a:pt x="361" y="15"/>
                  </a:lnTo>
                  <a:lnTo>
                    <a:pt x="362" y="15"/>
                  </a:lnTo>
                  <a:lnTo>
                    <a:pt x="362" y="15"/>
                  </a:lnTo>
                  <a:lnTo>
                    <a:pt x="363" y="15"/>
                  </a:lnTo>
                  <a:lnTo>
                    <a:pt x="363" y="14"/>
                  </a:lnTo>
                  <a:lnTo>
                    <a:pt x="364" y="14"/>
                  </a:lnTo>
                  <a:lnTo>
                    <a:pt x="365" y="14"/>
                  </a:lnTo>
                  <a:lnTo>
                    <a:pt x="365" y="14"/>
                  </a:lnTo>
                  <a:lnTo>
                    <a:pt x="366" y="14"/>
                  </a:lnTo>
                  <a:lnTo>
                    <a:pt x="366" y="14"/>
                  </a:lnTo>
                  <a:lnTo>
                    <a:pt x="367" y="14"/>
                  </a:lnTo>
                  <a:lnTo>
                    <a:pt x="367" y="14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69" y="14"/>
                  </a:lnTo>
                  <a:lnTo>
                    <a:pt x="369" y="14"/>
                  </a:lnTo>
                  <a:lnTo>
                    <a:pt x="370" y="14"/>
                  </a:lnTo>
                  <a:lnTo>
                    <a:pt x="371" y="14"/>
                  </a:lnTo>
                  <a:lnTo>
                    <a:pt x="371" y="14"/>
                  </a:lnTo>
                  <a:lnTo>
                    <a:pt x="372" y="14"/>
                  </a:lnTo>
                  <a:lnTo>
                    <a:pt x="372" y="14"/>
                  </a:lnTo>
                  <a:lnTo>
                    <a:pt x="373" y="13"/>
                  </a:lnTo>
                  <a:lnTo>
                    <a:pt x="373" y="13"/>
                  </a:lnTo>
                  <a:lnTo>
                    <a:pt x="374" y="13"/>
                  </a:lnTo>
                  <a:lnTo>
                    <a:pt x="374" y="13"/>
                  </a:lnTo>
                  <a:lnTo>
                    <a:pt x="375" y="13"/>
                  </a:lnTo>
                  <a:lnTo>
                    <a:pt x="376" y="13"/>
                  </a:lnTo>
                  <a:lnTo>
                    <a:pt x="376" y="13"/>
                  </a:lnTo>
                  <a:lnTo>
                    <a:pt x="377" y="13"/>
                  </a:lnTo>
                  <a:lnTo>
                    <a:pt x="377" y="13"/>
                  </a:lnTo>
                  <a:lnTo>
                    <a:pt x="378" y="13"/>
                  </a:lnTo>
                  <a:lnTo>
                    <a:pt x="378" y="13"/>
                  </a:lnTo>
                  <a:lnTo>
                    <a:pt x="379" y="13"/>
                  </a:lnTo>
                  <a:lnTo>
                    <a:pt x="379" y="13"/>
                  </a:lnTo>
                  <a:lnTo>
                    <a:pt x="380" y="13"/>
                  </a:lnTo>
                  <a:lnTo>
                    <a:pt x="381" y="13"/>
                  </a:lnTo>
                  <a:lnTo>
                    <a:pt x="381" y="13"/>
                  </a:lnTo>
                  <a:lnTo>
                    <a:pt x="382" y="13"/>
                  </a:lnTo>
                  <a:lnTo>
                    <a:pt x="382" y="13"/>
                  </a:lnTo>
                  <a:lnTo>
                    <a:pt x="383" y="12"/>
                  </a:lnTo>
                  <a:lnTo>
                    <a:pt x="383" y="12"/>
                  </a:lnTo>
                  <a:lnTo>
                    <a:pt x="384" y="12"/>
                  </a:lnTo>
                  <a:lnTo>
                    <a:pt x="384" y="12"/>
                  </a:lnTo>
                  <a:lnTo>
                    <a:pt x="385" y="12"/>
                  </a:lnTo>
                  <a:lnTo>
                    <a:pt x="386" y="12"/>
                  </a:lnTo>
                  <a:lnTo>
                    <a:pt x="386" y="12"/>
                  </a:lnTo>
                  <a:lnTo>
                    <a:pt x="387" y="12"/>
                  </a:lnTo>
                  <a:lnTo>
                    <a:pt x="387" y="12"/>
                  </a:lnTo>
                  <a:lnTo>
                    <a:pt x="388" y="12"/>
                  </a:lnTo>
                  <a:lnTo>
                    <a:pt x="388" y="12"/>
                  </a:lnTo>
                  <a:lnTo>
                    <a:pt x="389" y="12"/>
                  </a:lnTo>
                  <a:lnTo>
                    <a:pt x="389" y="12"/>
                  </a:lnTo>
                  <a:lnTo>
                    <a:pt x="390" y="12"/>
                  </a:lnTo>
                  <a:lnTo>
                    <a:pt x="390" y="12"/>
                  </a:lnTo>
                  <a:lnTo>
                    <a:pt x="391" y="12"/>
                  </a:lnTo>
                  <a:lnTo>
                    <a:pt x="392" y="12"/>
                  </a:lnTo>
                  <a:lnTo>
                    <a:pt x="392" y="12"/>
                  </a:lnTo>
                  <a:lnTo>
                    <a:pt x="393" y="11"/>
                  </a:lnTo>
                  <a:lnTo>
                    <a:pt x="393" y="11"/>
                  </a:lnTo>
                  <a:lnTo>
                    <a:pt x="394" y="11"/>
                  </a:lnTo>
                  <a:lnTo>
                    <a:pt x="394" y="11"/>
                  </a:lnTo>
                  <a:lnTo>
                    <a:pt x="395" y="11"/>
                  </a:lnTo>
                  <a:lnTo>
                    <a:pt x="395" y="11"/>
                  </a:lnTo>
                  <a:lnTo>
                    <a:pt x="396" y="11"/>
                  </a:lnTo>
                  <a:lnTo>
                    <a:pt x="397" y="11"/>
                  </a:lnTo>
                  <a:lnTo>
                    <a:pt x="397" y="11"/>
                  </a:lnTo>
                  <a:lnTo>
                    <a:pt x="398" y="11"/>
                  </a:lnTo>
                  <a:lnTo>
                    <a:pt x="398" y="11"/>
                  </a:lnTo>
                  <a:lnTo>
                    <a:pt x="399" y="11"/>
                  </a:lnTo>
                  <a:lnTo>
                    <a:pt x="399" y="11"/>
                  </a:lnTo>
                  <a:lnTo>
                    <a:pt x="400" y="11"/>
                  </a:lnTo>
                  <a:lnTo>
                    <a:pt x="400" y="11"/>
                  </a:lnTo>
                  <a:lnTo>
                    <a:pt x="401" y="11"/>
                  </a:lnTo>
                  <a:lnTo>
                    <a:pt x="402" y="11"/>
                  </a:lnTo>
                  <a:lnTo>
                    <a:pt x="402" y="11"/>
                  </a:lnTo>
                  <a:lnTo>
                    <a:pt x="403" y="11"/>
                  </a:lnTo>
                  <a:lnTo>
                    <a:pt x="403" y="10"/>
                  </a:lnTo>
                  <a:lnTo>
                    <a:pt x="404" y="10"/>
                  </a:lnTo>
                  <a:lnTo>
                    <a:pt x="404" y="10"/>
                  </a:lnTo>
                  <a:lnTo>
                    <a:pt x="405" y="10"/>
                  </a:lnTo>
                  <a:lnTo>
                    <a:pt x="405" y="10"/>
                  </a:lnTo>
                  <a:lnTo>
                    <a:pt x="406" y="10"/>
                  </a:lnTo>
                  <a:lnTo>
                    <a:pt x="406" y="10"/>
                  </a:lnTo>
                  <a:lnTo>
                    <a:pt x="407" y="10"/>
                  </a:lnTo>
                  <a:lnTo>
                    <a:pt x="408" y="10"/>
                  </a:lnTo>
                  <a:lnTo>
                    <a:pt x="408" y="10"/>
                  </a:lnTo>
                  <a:lnTo>
                    <a:pt x="409" y="10"/>
                  </a:lnTo>
                  <a:lnTo>
                    <a:pt x="409" y="10"/>
                  </a:lnTo>
                  <a:lnTo>
                    <a:pt x="410" y="10"/>
                  </a:lnTo>
                  <a:lnTo>
                    <a:pt x="410" y="10"/>
                  </a:lnTo>
                  <a:lnTo>
                    <a:pt x="411" y="10"/>
                  </a:lnTo>
                  <a:lnTo>
                    <a:pt x="411" y="10"/>
                  </a:lnTo>
                  <a:lnTo>
                    <a:pt x="412" y="10"/>
                  </a:lnTo>
                  <a:lnTo>
                    <a:pt x="413" y="10"/>
                  </a:lnTo>
                  <a:lnTo>
                    <a:pt x="413" y="10"/>
                  </a:lnTo>
                  <a:lnTo>
                    <a:pt x="414" y="10"/>
                  </a:lnTo>
                  <a:lnTo>
                    <a:pt x="414" y="9"/>
                  </a:lnTo>
                  <a:lnTo>
                    <a:pt x="415" y="9"/>
                  </a:lnTo>
                  <a:lnTo>
                    <a:pt x="415" y="9"/>
                  </a:lnTo>
                  <a:lnTo>
                    <a:pt x="416" y="9"/>
                  </a:lnTo>
                  <a:lnTo>
                    <a:pt x="416" y="9"/>
                  </a:lnTo>
                  <a:lnTo>
                    <a:pt x="417" y="9"/>
                  </a:lnTo>
                  <a:lnTo>
                    <a:pt x="418" y="9"/>
                  </a:lnTo>
                  <a:lnTo>
                    <a:pt x="418" y="9"/>
                  </a:lnTo>
                  <a:lnTo>
                    <a:pt x="419" y="9"/>
                  </a:lnTo>
                  <a:lnTo>
                    <a:pt x="419" y="9"/>
                  </a:lnTo>
                  <a:lnTo>
                    <a:pt x="420" y="9"/>
                  </a:lnTo>
                  <a:lnTo>
                    <a:pt x="420" y="9"/>
                  </a:lnTo>
                  <a:lnTo>
                    <a:pt x="421" y="9"/>
                  </a:lnTo>
                  <a:lnTo>
                    <a:pt x="421" y="9"/>
                  </a:lnTo>
                  <a:lnTo>
                    <a:pt x="422" y="9"/>
                  </a:lnTo>
                  <a:lnTo>
                    <a:pt x="422" y="9"/>
                  </a:lnTo>
                  <a:lnTo>
                    <a:pt x="423" y="9"/>
                  </a:lnTo>
                  <a:lnTo>
                    <a:pt x="424" y="9"/>
                  </a:lnTo>
                  <a:lnTo>
                    <a:pt x="424" y="9"/>
                  </a:lnTo>
                  <a:lnTo>
                    <a:pt x="425" y="9"/>
                  </a:lnTo>
                  <a:lnTo>
                    <a:pt x="425" y="9"/>
                  </a:lnTo>
                  <a:lnTo>
                    <a:pt x="426" y="8"/>
                  </a:lnTo>
                  <a:lnTo>
                    <a:pt x="426" y="8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8" y="8"/>
                  </a:lnTo>
                  <a:lnTo>
                    <a:pt x="429" y="8"/>
                  </a:lnTo>
                  <a:lnTo>
                    <a:pt x="429" y="8"/>
                  </a:lnTo>
                  <a:lnTo>
                    <a:pt x="430" y="8"/>
                  </a:lnTo>
                  <a:lnTo>
                    <a:pt x="430" y="8"/>
                  </a:lnTo>
                  <a:lnTo>
                    <a:pt x="431" y="8"/>
                  </a:lnTo>
                  <a:lnTo>
                    <a:pt x="431" y="8"/>
                  </a:lnTo>
                  <a:lnTo>
                    <a:pt x="432" y="8"/>
                  </a:lnTo>
                  <a:lnTo>
                    <a:pt x="432" y="8"/>
                  </a:lnTo>
                  <a:lnTo>
                    <a:pt x="433" y="8"/>
                  </a:lnTo>
                  <a:lnTo>
                    <a:pt x="434" y="8"/>
                  </a:lnTo>
                  <a:lnTo>
                    <a:pt x="434" y="8"/>
                  </a:lnTo>
                  <a:lnTo>
                    <a:pt x="435" y="8"/>
                  </a:lnTo>
                  <a:lnTo>
                    <a:pt x="435" y="8"/>
                  </a:lnTo>
                  <a:lnTo>
                    <a:pt x="436" y="8"/>
                  </a:lnTo>
                  <a:lnTo>
                    <a:pt x="436" y="8"/>
                  </a:lnTo>
                  <a:lnTo>
                    <a:pt x="437" y="8"/>
                  </a:lnTo>
                  <a:lnTo>
                    <a:pt x="437" y="8"/>
                  </a:lnTo>
                  <a:lnTo>
                    <a:pt x="438" y="7"/>
                  </a:lnTo>
                  <a:lnTo>
                    <a:pt x="438" y="7"/>
                  </a:lnTo>
                  <a:lnTo>
                    <a:pt x="439" y="7"/>
                  </a:lnTo>
                  <a:lnTo>
                    <a:pt x="440" y="7"/>
                  </a:lnTo>
                  <a:lnTo>
                    <a:pt x="440" y="7"/>
                  </a:lnTo>
                  <a:lnTo>
                    <a:pt x="441" y="7"/>
                  </a:lnTo>
                  <a:lnTo>
                    <a:pt x="441" y="7"/>
                  </a:lnTo>
                  <a:lnTo>
                    <a:pt x="442" y="7"/>
                  </a:lnTo>
                  <a:lnTo>
                    <a:pt x="442" y="7"/>
                  </a:lnTo>
                  <a:lnTo>
                    <a:pt x="443" y="7"/>
                  </a:lnTo>
                  <a:lnTo>
                    <a:pt x="443" y="7"/>
                  </a:lnTo>
                  <a:lnTo>
                    <a:pt x="444" y="7"/>
                  </a:lnTo>
                  <a:lnTo>
                    <a:pt x="445" y="7"/>
                  </a:lnTo>
                  <a:lnTo>
                    <a:pt x="445" y="7"/>
                  </a:lnTo>
                  <a:lnTo>
                    <a:pt x="446" y="7"/>
                  </a:lnTo>
                  <a:lnTo>
                    <a:pt x="446" y="7"/>
                  </a:lnTo>
                  <a:lnTo>
                    <a:pt x="447" y="7"/>
                  </a:lnTo>
                  <a:lnTo>
                    <a:pt x="447" y="7"/>
                  </a:lnTo>
                  <a:lnTo>
                    <a:pt x="448" y="7"/>
                  </a:lnTo>
                  <a:lnTo>
                    <a:pt x="448" y="7"/>
                  </a:lnTo>
                  <a:lnTo>
                    <a:pt x="449" y="7"/>
                  </a:lnTo>
                  <a:lnTo>
                    <a:pt x="450" y="7"/>
                  </a:lnTo>
                  <a:lnTo>
                    <a:pt x="450" y="7"/>
                  </a:lnTo>
                  <a:lnTo>
                    <a:pt x="451" y="6"/>
                  </a:lnTo>
                  <a:lnTo>
                    <a:pt x="451" y="6"/>
                  </a:lnTo>
                  <a:lnTo>
                    <a:pt x="452" y="6"/>
                  </a:lnTo>
                  <a:lnTo>
                    <a:pt x="452" y="6"/>
                  </a:lnTo>
                  <a:lnTo>
                    <a:pt x="453" y="6"/>
                  </a:lnTo>
                  <a:lnTo>
                    <a:pt x="453" y="6"/>
                  </a:lnTo>
                  <a:lnTo>
                    <a:pt x="454" y="6"/>
                  </a:lnTo>
                  <a:lnTo>
                    <a:pt x="455" y="6"/>
                  </a:lnTo>
                  <a:lnTo>
                    <a:pt x="455" y="6"/>
                  </a:lnTo>
                  <a:lnTo>
                    <a:pt x="456" y="6"/>
                  </a:lnTo>
                  <a:lnTo>
                    <a:pt x="456" y="6"/>
                  </a:lnTo>
                  <a:lnTo>
                    <a:pt x="457" y="6"/>
                  </a:lnTo>
                  <a:lnTo>
                    <a:pt x="457" y="6"/>
                  </a:lnTo>
                  <a:lnTo>
                    <a:pt x="458" y="6"/>
                  </a:lnTo>
                  <a:lnTo>
                    <a:pt x="458" y="6"/>
                  </a:lnTo>
                  <a:lnTo>
                    <a:pt x="459" y="6"/>
                  </a:lnTo>
                  <a:lnTo>
                    <a:pt x="459" y="6"/>
                  </a:lnTo>
                  <a:lnTo>
                    <a:pt x="460" y="6"/>
                  </a:lnTo>
                  <a:lnTo>
                    <a:pt x="461" y="6"/>
                  </a:lnTo>
                  <a:lnTo>
                    <a:pt x="461" y="6"/>
                  </a:lnTo>
                  <a:lnTo>
                    <a:pt x="462" y="6"/>
                  </a:lnTo>
                  <a:lnTo>
                    <a:pt x="462" y="6"/>
                  </a:lnTo>
                  <a:lnTo>
                    <a:pt x="463" y="6"/>
                  </a:lnTo>
                  <a:lnTo>
                    <a:pt x="463" y="6"/>
                  </a:lnTo>
                  <a:lnTo>
                    <a:pt x="464" y="5"/>
                  </a:lnTo>
                  <a:lnTo>
                    <a:pt x="464" y="5"/>
                  </a:lnTo>
                  <a:lnTo>
                    <a:pt x="465" y="5"/>
                  </a:lnTo>
                  <a:lnTo>
                    <a:pt x="466" y="5"/>
                  </a:lnTo>
                  <a:lnTo>
                    <a:pt x="466" y="5"/>
                  </a:lnTo>
                  <a:lnTo>
                    <a:pt x="467" y="5"/>
                  </a:lnTo>
                  <a:lnTo>
                    <a:pt x="467" y="5"/>
                  </a:lnTo>
                  <a:lnTo>
                    <a:pt x="468" y="5"/>
                  </a:lnTo>
                  <a:lnTo>
                    <a:pt x="468" y="5"/>
                  </a:lnTo>
                  <a:lnTo>
                    <a:pt x="469" y="5"/>
                  </a:lnTo>
                  <a:lnTo>
                    <a:pt x="469" y="5"/>
                  </a:lnTo>
                  <a:lnTo>
                    <a:pt x="470" y="5"/>
                  </a:lnTo>
                  <a:lnTo>
                    <a:pt x="471" y="5"/>
                  </a:lnTo>
                  <a:lnTo>
                    <a:pt x="471" y="5"/>
                  </a:lnTo>
                  <a:lnTo>
                    <a:pt x="472" y="5"/>
                  </a:lnTo>
                  <a:lnTo>
                    <a:pt x="472" y="5"/>
                  </a:lnTo>
                  <a:lnTo>
                    <a:pt x="473" y="5"/>
                  </a:lnTo>
                  <a:lnTo>
                    <a:pt x="473" y="5"/>
                  </a:lnTo>
                  <a:lnTo>
                    <a:pt x="474" y="5"/>
                  </a:lnTo>
                  <a:lnTo>
                    <a:pt x="474" y="5"/>
                  </a:lnTo>
                  <a:lnTo>
                    <a:pt x="475" y="5"/>
                  </a:lnTo>
                  <a:lnTo>
                    <a:pt x="475" y="5"/>
                  </a:lnTo>
                  <a:lnTo>
                    <a:pt x="476" y="5"/>
                  </a:lnTo>
                  <a:lnTo>
                    <a:pt x="477" y="5"/>
                  </a:lnTo>
                  <a:lnTo>
                    <a:pt x="477" y="5"/>
                  </a:lnTo>
                  <a:lnTo>
                    <a:pt x="478" y="4"/>
                  </a:lnTo>
                  <a:lnTo>
                    <a:pt x="478" y="4"/>
                  </a:lnTo>
                  <a:lnTo>
                    <a:pt x="479" y="4"/>
                  </a:lnTo>
                  <a:lnTo>
                    <a:pt x="479" y="4"/>
                  </a:lnTo>
                  <a:lnTo>
                    <a:pt x="480" y="4"/>
                  </a:lnTo>
                  <a:lnTo>
                    <a:pt x="480" y="4"/>
                  </a:lnTo>
                  <a:lnTo>
                    <a:pt x="481" y="4"/>
                  </a:lnTo>
                  <a:lnTo>
                    <a:pt x="482" y="4"/>
                  </a:lnTo>
                  <a:lnTo>
                    <a:pt x="482" y="4"/>
                  </a:lnTo>
                  <a:lnTo>
                    <a:pt x="483" y="4"/>
                  </a:lnTo>
                  <a:lnTo>
                    <a:pt x="483" y="4"/>
                  </a:lnTo>
                  <a:lnTo>
                    <a:pt x="484" y="4"/>
                  </a:lnTo>
                  <a:lnTo>
                    <a:pt x="484" y="4"/>
                  </a:lnTo>
                  <a:lnTo>
                    <a:pt x="485" y="4"/>
                  </a:lnTo>
                  <a:lnTo>
                    <a:pt x="485" y="4"/>
                  </a:lnTo>
                  <a:lnTo>
                    <a:pt x="486" y="4"/>
                  </a:lnTo>
                  <a:lnTo>
                    <a:pt x="487" y="4"/>
                  </a:lnTo>
                  <a:lnTo>
                    <a:pt x="487" y="4"/>
                  </a:lnTo>
                  <a:lnTo>
                    <a:pt x="488" y="4"/>
                  </a:lnTo>
                  <a:lnTo>
                    <a:pt x="488" y="4"/>
                  </a:lnTo>
                  <a:lnTo>
                    <a:pt x="489" y="4"/>
                  </a:lnTo>
                  <a:lnTo>
                    <a:pt x="489" y="4"/>
                  </a:lnTo>
                  <a:lnTo>
                    <a:pt x="490" y="4"/>
                  </a:lnTo>
                  <a:lnTo>
                    <a:pt x="490" y="4"/>
                  </a:lnTo>
                  <a:lnTo>
                    <a:pt x="491" y="4"/>
                  </a:lnTo>
                  <a:lnTo>
                    <a:pt x="491" y="4"/>
                  </a:lnTo>
                  <a:lnTo>
                    <a:pt x="492" y="3"/>
                  </a:lnTo>
                  <a:lnTo>
                    <a:pt x="493" y="3"/>
                  </a:lnTo>
                  <a:lnTo>
                    <a:pt x="493" y="3"/>
                  </a:lnTo>
                  <a:lnTo>
                    <a:pt x="494" y="3"/>
                  </a:lnTo>
                  <a:lnTo>
                    <a:pt x="494" y="3"/>
                  </a:lnTo>
                  <a:lnTo>
                    <a:pt x="495" y="3"/>
                  </a:lnTo>
                  <a:lnTo>
                    <a:pt x="495" y="3"/>
                  </a:lnTo>
                  <a:lnTo>
                    <a:pt x="496" y="3"/>
                  </a:lnTo>
                  <a:lnTo>
                    <a:pt x="496" y="3"/>
                  </a:lnTo>
                  <a:lnTo>
                    <a:pt x="497" y="3"/>
                  </a:lnTo>
                  <a:lnTo>
                    <a:pt x="498" y="3"/>
                  </a:lnTo>
                  <a:lnTo>
                    <a:pt x="498" y="3"/>
                  </a:lnTo>
                  <a:lnTo>
                    <a:pt x="499" y="3"/>
                  </a:lnTo>
                  <a:lnTo>
                    <a:pt x="499" y="3"/>
                  </a:lnTo>
                  <a:lnTo>
                    <a:pt x="500" y="3"/>
                  </a:lnTo>
                  <a:lnTo>
                    <a:pt x="500" y="3"/>
                  </a:lnTo>
                  <a:lnTo>
                    <a:pt x="501" y="3"/>
                  </a:lnTo>
                  <a:lnTo>
                    <a:pt x="501" y="3"/>
                  </a:lnTo>
                  <a:lnTo>
                    <a:pt x="502" y="3"/>
                  </a:lnTo>
                  <a:lnTo>
                    <a:pt x="503" y="3"/>
                  </a:lnTo>
                  <a:lnTo>
                    <a:pt x="503" y="3"/>
                  </a:lnTo>
                  <a:lnTo>
                    <a:pt x="504" y="3"/>
                  </a:lnTo>
                  <a:lnTo>
                    <a:pt x="504" y="3"/>
                  </a:lnTo>
                  <a:lnTo>
                    <a:pt x="505" y="3"/>
                  </a:lnTo>
                  <a:lnTo>
                    <a:pt x="505" y="3"/>
                  </a:lnTo>
                  <a:lnTo>
                    <a:pt x="506" y="3"/>
                  </a:lnTo>
                  <a:lnTo>
                    <a:pt x="506" y="3"/>
                  </a:lnTo>
                  <a:lnTo>
                    <a:pt x="507" y="3"/>
                  </a:lnTo>
                  <a:lnTo>
                    <a:pt x="508" y="2"/>
                  </a:lnTo>
                  <a:lnTo>
                    <a:pt x="508" y="2"/>
                  </a:lnTo>
                  <a:lnTo>
                    <a:pt x="509" y="2"/>
                  </a:lnTo>
                  <a:lnTo>
                    <a:pt x="509" y="2"/>
                  </a:lnTo>
                  <a:lnTo>
                    <a:pt x="510" y="2"/>
                  </a:lnTo>
                  <a:lnTo>
                    <a:pt x="510" y="2"/>
                  </a:lnTo>
                  <a:lnTo>
                    <a:pt x="511" y="2"/>
                  </a:lnTo>
                  <a:lnTo>
                    <a:pt x="511" y="2"/>
                  </a:lnTo>
                  <a:lnTo>
                    <a:pt x="512" y="2"/>
                  </a:lnTo>
                  <a:lnTo>
                    <a:pt x="512" y="2"/>
                  </a:lnTo>
                  <a:lnTo>
                    <a:pt x="513" y="2"/>
                  </a:lnTo>
                  <a:lnTo>
                    <a:pt x="514" y="2"/>
                  </a:lnTo>
                  <a:lnTo>
                    <a:pt x="514" y="2"/>
                  </a:lnTo>
                  <a:lnTo>
                    <a:pt x="515" y="2"/>
                  </a:lnTo>
                  <a:lnTo>
                    <a:pt x="515" y="2"/>
                  </a:lnTo>
                  <a:lnTo>
                    <a:pt x="516" y="2"/>
                  </a:lnTo>
                  <a:lnTo>
                    <a:pt x="516" y="2"/>
                  </a:lnTo>
                  <a:lnTo>
                    <a:pt x="517" y="2"/>
                  </a:lnTo>
                  <a:lnTo>
                    <a:pt x="517" y="2"/>
                  </a:lnTo>
                  <a:lnTo>
                    <a:pt x="518" y="2"/>
                  </a:lnTo>
                  <a:lnTo>
                    <a:pt x="519" y="2"/>
                  </a:lnTo>
                  <a:lnTo>
                    <a:pt x="519" y="2"/>
                  </a:lnTo>
                  <a:lnTo>
                    <a:pt x="520" y="2"/>
                  </a:lnTo>
                  <a:lnTo>
                    <a:pt x="520" y="2"/>
                  </a:lnTo>
                  <a:lnTo>
                    <a:pt x="521" y="2"/>
                  </a:lnTo>
                  <a:lnTo>
                    <a:pt x="521" y="2"/>
                  </a:lnTo>
                  <a:lnTo>
                    <a:pt x="522" y="2"/>
                  </a:lnTo>
                  <a:lnTo>
                    <a:pt x="522" y="2"/>
                  </a:lnTo>
                  <a:lnTo>
                    <a:pt x="523" y="2"/>
                  </a:lnTo>
                  <a:lnTo>
                    <a:pt x="524" y="1"/>
                  </a:lnTo>
                  <a:lnTo>
                    <a:pt x="524" y="1"/>
                  </a:lnTo>
                  <a:lnTo>
                    <a:pt x="525" y="1"/>
                  </a:lnTo>
                  <a:lnTo>
                    <a:pt x="525" y="1"/>
                  </a:lnTo>
                  <a:lnTo>
                    <a:pt x="526" y="1"/>
                  </a:lnTo>
                  <a:lnTo>
                    <a:pt x="526" y="1"/>
                  </a:lnTo>
                  <a:lnTo>
                    <a:pt x="527" y="1"/>
                  </a:lnTo>
                  <a:lnTo>
                    <a:pt x="527" y="1"/>
                  </a:lnTo>
                  <a:lnTo>
                    <a:pt x="528" y="1"/>
                  </a:lnTo>
                  <a:lnTo>
                    <a:pt x="528" y="1"/>
                  </a:lnTo>
                  <a:lnTo>
                    <a:pt x="529" y="1"/>
                  </a:lnTo>
                  <a:lnTo>
                    <a:pt x="530" y="1"/>
                  </a:lnTo>
                  <a:lnTo>
                    <a:pt x="530" y="1"/>
                  </a:lnTo>
                  <a:lnTo>
                    <a:pt x="531" y="1"/>
                  </a:lnTo>
                  <a:lnTo>
                    <a:pt x="531" y="1"/>
                  </a:lnTo>
                  <a:lnTo>
                    <a:pt x="532" y="1"/>
                  </a:lnTo>
                  <a:lnTo>
                    <a:pt x="532" y="1"/>
                  </a:lnTo>
                  <a:lnTo>
                    <a:pt x="533" y="1"/>
                  </a:lnTo>
                  <a:lnTo>
                    <a:pt x="533" y="1"/>
                  </a:lnTo>
                  <a:lnTo>
                    <a:pt x="534" y="1"/>
                  </a:lnTo>
                  <a:lnTo>
                    <a:pt x="535" y="1"/>
                  </a:lnTo>
                  <a:lnTo>
                    <a:pt x="535" y="1"/>
                  </a:lnTo>
                  <a:lnTo>
                    <a:pt x="536" y="1"/>
                  </a:lnTo>
                  <a:lnTo>
                    <a:pt x="536" y="1"/>
                  </a:lnTo>
                  <a:lnTo>
                    <a:pt x="537" y="1"/>
                  </a:lnTo>
                  <a:lnTo>
                    <a:pt x="537" y="1"/>
                  </a:lnTo>
                  <a:lnTo>
                    <a:pt x="538" y="1"/>
                  </a:lnTo>
                  <a:lnTo>
                    <a:pt x="538" y="1"/>
                  </a:lnTo>
                  <a:lnTo>
                    <a:pt x="539" y="1"/>
                  </a:lnTo>
                  <a:lnTo>
                    <a:pt x="540" y="1"/>
                  </a:lnTo>
                  <a:lnTo>
                    <a:pt x="540" y="0"/>
                  </a:lnTo>
                  <a:lnTo>
                    <a:pt x="541" y="0"/>
                  </a:lnTo>
                  <a:lnTo>
                    <a:pt x="541" y="0"/>
                  </a:lnTo>
                  <a:lnTo>
                    <a:pt x="542" y="0"/>
                  </a:lnTo>
                  <a:lnTo>
                    <a:pt x="542" y="0"/>
                  </a:lnTo>
                  <a:lnTo>
                    <a:pt x="543" y="0"/>
                  </a:lnTo>
                  <a:lnTo>
                    <a:pt x="543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5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7" y="0"/>
                  </a:lnTo>
                  <a:lnTo>
                    <a:pt x="547" y="0"/>
                  </a:lnTo>
                  <a:lnTo>
                    <a:pt x="548" y="0"/>
                  </a:lnTo>
                  <a:lnTo>
                    <a:pt x="548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50" y="0"/>
                  </a:lnTo>
                  <a:lnTo>
                    <a:pt x="551" y="0"/>
                  </a:lnTo>
                  <a:lnTo>
                    <a:pt x="551" y="0"/>
                  </a:lnTo>
                  <a:lnTo>
                    <a:pt x="552" y="0"/>
                  </a:lnTo>
                  <a:lnTo>
                    <a:pt x="552" y="0"/>
                  </a:lnTo>
                </a:path>
              </a:pathLst>
            </a:custGeom>
            <a:noFill/>
            <a:ln w="25400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90304" y="315603"/>
            <a:ext cx="5752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χέση αποθεμάτ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ος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νεοσυλλογής (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SR)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372971" y="1795361"/>
            <a:ext cx="2572509" cy="1241768"/>
            <a:chOff x="7856586" y="841204"/>
            <a:chExt cx="2572509" cy="1241768"/>
          </a:xfrm>
        </p:grpSpPr>
        <p:grpSp>
          <p:nvGrpSpPr>
            <p:cNvPr id="23" name="Group 22"/>
            <p:cNvGrpSpPr/>
            <p:nvPr/>
          </p:nvGrpSpPr>
          <p:grpSpPr>
            <a:xfrm>
              <a:off x="7924800" y="914401"/>
              <a:ext cx="2438400" cy="1095375"/>
              <a:chOff x="3148013" y="2881313"/>
              <a:chExt cx="2438400" cy="1095375"/>
            </a:xfrm>
          </p:grpSpPr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7588" y="2886075"/>
                <a:ext cx="2028825" cy="1085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8013" y="2881313"/>
                <a:ext cx="409575" cy="109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Rounded Rectangle 6"/>
            <p:cNvSpPr/>
            <p:nvPr/>
          </p:nvSpPr>
          <p:spPr>
            <a:xfrm>
              <a:off x="7856586" y="841204"/>
              <a:ext cx="2572509" cy="1241768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1367772" y="1103964"/>
            <a:ext cx="313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Μοντέλο Beverton-Holt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6901909" y="1032190"/>
            <a:ext cx="5514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Πυκνό</a:t>
            </a:r>
            <a:r>
              <a:rPr lang="el-GR" altLang="en-US" sz="2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εξαρτηση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</a:t>
            </a:r>
            <a:r>
              <a:rPr lang="el-GR" altLang="en-US" sz="2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Αντιστάθμιση 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(Compensation)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721173" y="1930292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" lvl="1">
              <a:spcAft>
                <a:spcPts val="600"/>
              </a:spcAft>
            </a:pPr>
            <a:r>
              <a:rPr lang="el-GR" sz="2000" b="1" dirty="0"/>
              <a:t>Β</a:t>
            </a:r>
            <a:r>
              <a:rPr lang="en-US" sz="2000" b="1" dirty="0"/>
              <a:t>άση το</a:t>
            </a:r>
            <a:r>
              <a:rPr lang="el-GR" sz="2000" b="1" dirty="0"/>
              <a:t>υ</a:t>
            </a:r>
            <a:r>
              <a:rPr lang="en-US" sz="2000" b="1" dirty="0"/>
              <a:t> μοντέλο</a:t>
            </a:r>
            <a:r>
              <a:rPr lang="el-GR" sz="2000" b="1" dirty="0"/>
              <a:t>υ:</a:t>
            </a:r>
            <a:endParaRPr lang="en-US" sz="2000" b="1" dirty="0"/>
          </a:p>
          <a:p>
            <a:pPr marL="36000" lvl="2" indent="-26511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000" dirty="0"/>
              <a:t>Ο </a:t>
            </a:r>
            <a:r>
              <a:rPr lang="en-US" sz="2000" dirty="0"/>
              <a:t>ανταγωνισμ</a:t>
            </a:r>
            <a:r>
              <a:rPr lang="el-GR" sz="2000" dirty="0"/>
              <a:t>ος </a:t>
            </a:r>
            <a:r>
              <a:rPr lang="el-GR" sz="2000" u="sng" dirty="0"/>
              <a:t>μεταξύ των νεαρών ατόμων </a:t>
            </a:r>
            <a:r>
              <a:rPr lang="el-GR" sz="2000" dirty="0"/>
              <a:t>για τροφή και χώρο (ενδιαίτημα) έχει ως αποτέλεσμα </a:t>
            </a:r>
            <a:r>
              <a:rPr lang="en-US" sz="2000" dirty="0"/>
              <a:t>ένα ποσοστό θνησιμότητας που εξαρτάται </a:t>
            </a:r>
            <a:r>
              <a:rPr lang="el-GR" sz="2000" dirty="0"/>
              <a:t>αναλογικά</a:t>
            </a:r>
            <a:r>
              <a:rPr lang="en-US" sz="2000" dirty="0"/>
              <a:t> από τον αριθμό των ψαριών </a:t>
            </a:r>
            <a:r>
              <a:rPr lang="el-GR" sz="2000" dirty="0"/>
              <a:t>αυτής της γενεάς </a:t>
            </a:r>
            <a:r>
              <a:rPr lang="en-US" sz="2000" dirty="0"/>
              <a:t>ανά πάσα στιγμή</a:t>
            </a:r>
          </a:p>
          <a:p>
            <a:pPr marL="36000" lvl="2" indent="-26511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000" dirty="0"/>
              <a:t>Η θήρευση είναι συνεχής</a:t>
            </a:r>
          </a:p>
          <a:p>
            <a:pPr marL="36000" lvl="1">
              <a:spcAft>
                <a:spcPts val="600"/>
              </a:spcAft>
            </a:pPr>
            <a:endParaRPr lang="el-GR" sz="2000" dirty="0"/>
          </a:p>
          <a:p>
            <a:pPr marL="36000" lvl="1">
              <a:spcAft>
                <a:spcPts val="600"/>
              </a:spcAft>
            </a:pPr>
            <a:r>
              <a:rPr lang="el-GR" sz="2000" dirty="0"/>
              <a:t>Το μοντέλο είναι κ</a:t>
            </a:r>
            <a:r>
              <a:rPr lang="en-US" sz="2000" dirty="0"/>
              <a:t>ατάλληλ</a:t>
            </a:r>
            <a:r>
              <a:rPr lang="el-GR" sz="2000" dirty="0"/>
              <a:t>ο</a:t>
            </a:r>
            <a:r>
              <a:rPr lang="en-US" sz="2000" dirty="0"/>
              <a:t> "εάν υπάρχει μια μέγιστη αφθονία που επιβάλλ</a:t>
            </a:r>
            <a:r>
              <a:rPr lang="el-GR" sz="2000" dirty="0"/>
              <a:t>εται</a:t>
            </a:r>
            <a:r>
              <a:rPr lang="en-US" sz="2000" dirty="0"/>
              <a:t> από τη </a:t>
            </a:r>
            <a:r>
              <a:rPr lang="en-US" sz="2000" u="sng" dirty="0"/>
              <a:t>διαθεσιμότητα τροφής ή του χώρου</a:t>
            </a:r>
            <a:r>
              <a:rPr lang="en-US" sz="2000" dirty="0"/>
              <a:t>, ή αν </a:t>
            </a:r>
            <a:r>
              <a:rPr lang="el-GR" sz="2000" dirty="0"/>
              <a:t>η θήρευση προσαρμόζεται α</a:t>
            </a:r>
            <a:r>
              <a:rPr lang="en-US" sz="2000" dirty="0"/>
              <a:t>μέσως σε αλλαγές </a:t>
            </a:r>
            <a:r>
              <a:rPr lang="el-GR" sz="2000" dirty="0"/>
              <a:t>στην </a:t>
            </a:r>
            <a:r>
              <a:rPr lang="en-US" sz="2000" dirty="0"/>
              <a:t>αφθονία</a:t>
            </a:r>
            <a:r>
              <a:rPr lang="el-GR" sz="2000" dirty="0"/>
              <a:t> του θηράματος</a:t>
            </a:r>
            <a:r>
              <a:rPr lang="en-US" sz="2000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8803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3624" y="1819493"/>
            <a:ext cx="7922746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Βιβλίο </a:t>
            </a:r>
            <a:r>
              <a:rPr kumimoji="0" lang="el-GR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"Αλιευτική βιολογία και αλιεία"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n-US" sz="2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r>
              <a:rPr kumimoji="0" lang="el-GR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Κεφάλαια</a:t>
            </a:r>
            <a:r>
              <a:rPr kumimoji="0" lang="el-GR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kumimoji="0" lang="el-GR" altLang="en-US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l-GR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,6,7,8 &amp; 10</a:t>
            </a:r>
            <a:endParaRPr lang="el-GR" altLang="en-US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n-US" altLang="en-US" u="sng">
                <a:solidFill>
                  <a:srgbClr val="002060"/>
                </a:solidFill>
                <a:latin typeface="Calibri" panose="020F0502020204030204" pitchFamily="34" charset="0"/>
              </a:rPr>
              <a:t>https</a:t>
            </a:r>
            <a:r>
              <a:rPr lang="en-US" altLang="en-US" u="sng" dirty="0">
                <a:solidFill>
                  <a:srgbClr val="002060"/>
                </a:solidFill>
                <a:latin typeface="Calibri" panose="020F0502020204030204" pitchFamily="34" charset="0"/>
              </a:rPr>
              <a:t>://repository.kallipos.gr/bitstream/11419/2685/1/Stergiou%26Tsikliras.pdf     </a:t>
            </a:r>
          </a:p>
          <a:p>
            <a:pPr lvl="0"/>
            <a:br>
              <a:rPr lang="en-US" altLang="en-US" sz="40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kumimoji="0" lang="el-GR" altLang="en-US" sz="4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692" y="86415"/>
            <a:ext cx="3112009" cy="382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6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434" y="1058374"/>
            <a:ext cx="8763000" cy="74136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Μοντέλο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Ricker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90304" y="315603"/>
            <a:ext cx="5752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χέση αποθεμάτ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ος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νεοσυλλογής (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SR)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480388" y="969745"/>
            <a:ext cx="3078697" cy="942353"/>
            <a:chOff x="7315199" y="990911"/>
            <a:chExt cx="3078697" cy="942353"/>
          </a:xfrm>
        </p:grpSpPr>
        <p:grpSp>
          <p:nvGrpSpPr>
            <p:cNvPr id="7" name="Group 6"/>
            <p:cNvGrpSpPr/>
            <p:nvPr/>
          </p:nvGrpSpPr>
          <p:grpSpPr>
            <a:xfrm>
              <a:off x="7543800" y="1143001"/>
              <a:ext cx="2490228" cy="638175"/>
              <a:chOff x="3115235" y="3109913"/>
              <a:chExt cx="2490228" cy="638175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538" y="3109913"/>
                <a:ext cx="2066925" cy="638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15235" y="3109913"/>
                <a:ext cx="419100" cy="638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1" name="Rounded Rectangle 10"/>
            <p:cNvSpPr/>
            <p:nvPr/>
          </p:nvSpPr>
          <p:spPr>
            <a:xfrm>
              <a:off x="7315199" y="990911"/>
              <a:ext cx="3078697" cy="942353"/>
            </a:xfrm>
            <a:prstGeom prst="roundRect">
              <a:avLst/>
            </a:prstGeom>
            <a:noFill/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11124" y="2535546"/>
            <a:ext cx="8331717" cy="4111068"/>
            <a:chOff x="1991797" y="2630489"/>
            <a:chExt cx="8331717" cy="4111068"/>
          </a:xfrm>
        </p:grpSpPr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330451" y="2630489"/>
              <a:ext cx="3649663" cy="3649663"/>
            </a:xfrm>
            <a:prstGeom prst="rect">
              <a:avLst/>
            </a:pr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579813" y="6372225"/>
              <a:ext cx="1410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S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 rot="16200000">
              <a:off x="2093107" y="4270654"/>
              <a:ext cx="1667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R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2465388" y="5521325"/>
              <a:ext cx="3379788" cy="623888"/>
            </a:xfrm>
            <a:custGeom>
              <a:avLst/>
              <a:gdLst>
                <a:gd name="T0" fmla="*/ 8 w 552"/>
                <a:gd name="T1" fmla="*/ 86 h 102"/>
                <a:gd name="T2" fmla="*/ 17 w 552"/>
                <a:gd name="T3" fmla="*/ 72 h 102"/>
                <a:gd name="T4" fmla="*/ 26 w 552"/>
                <a:gd name="T5" fmla="*/ 59 h 102"/>
                <a:gd name="T6" fmla="*/ 35 w 552"/>
                <a:gd name="T7" fmla="*/ 48 h 102"/>
                <a:gd name="T8" fmla="*/ 44 w 552"/>
                <a:gd name="T9" fmla="*/ 38 h 102"/>
                <a:gd name="T10" fmla="*/ 53 w 552"/>
                <a:gd name="T11" fmla="*/ 30 h 102"/>
                <a:gd name="T12" fmla="*/ 61 w 552"/>
                <a:gd name="T13" fmla="*/ 23 h 102"/>
                <a:gd name="T14" fmla="*/ 70 w 552"/>
                <a:gd name="T15" fmla="*/ 17 h 102"/>
                <a:gd name="T16" fmla="*/ 79 w 552"/>
                <a:gd name="T17" fmla="*/ 13 h 102"/>
                <a:gd name="T18" fmla="*/ 88 w 552"/>
                <a:gd name="T19" fmla="*/ 9 h 102"/>
                <a:gd name="T20" fmla="*/ 97 w 552"/>
                <a:gd name="T21" fmla="*/ 6 h 102"/>
                <a:gd name="T22" fmla="*/ 106 w 552"/>
                <a:gd name="T23" fmla="*/ 4 h 102"/>
                <a:gd name="T24" fmla="*/ 114 w 552"/>
                <a:gd name="T25" fmla="*/ 2 h 102"/>
                <a:gd name="T26" fmla="*/ 123 w 552"/>
                <a:gd name="T27" fmla="*/ 1 h 102"/>
                <a:gd name="T28" fmla="*/ 132 w 552"/>
                <a:gd name="T29" fmla="*/ 0 h 102"/>
                <a:gd name="T30" fmla="*/ 141 w 552"/>
                <a:gd name="T31" fmla="*/ 0 h 102"/>
                <a:gd name="T32" fmla="*/ 150 w 552"/>
                <a:gd name="T33" fmla="*/ 1 h 102"/>
                <a:gd name="T34" fmla="*/ 159 w 552"/>
                <a:gd name="T35" fmla="*/ 1 h 102"/>
                <a:gd name="T36" fmla="*/ 167 w 552"/>
                <a:gd name="T37" fmla="*/ 2 h 102"/>
                <a:gd name="T38" fmla="*/ 176 w 552"/>
                <a:gd name="T39" fmla="*/ 4 h 102"/>
                <a:gd name="T40" fmla="*/ 185 w 552"/>
                <a:gd name="T41" fmla="*/ 5 h 102"/>
                <a:gd name="T42" fmla="*/ 194 w 552"/>
                <a:gd name="T43" fmla="*/ 7 h 102"/>
                <a:gd name="T44" fmla="*/ 203 w 552"/>
                <a:gd name="T45" fmla="*/ 8 h 102"/>
                <a:gd name="T46" fmla="*/ 212 w 552"/>
                <a:gd name="T47" fmla="*/ 10 h 102"/>
                <a:gd name="T48" fmla="*/ 220 w 552"/>
                <a:gd name="T49" fmla="*/ 13 h 102"/>
                <a:gd name="T50" fmla="*/ 229 w 552"/>
                <a:gd name="T51" fmla="*/ 15 h 102"/>
                <a:gd name="T52" fmla="*/ 238 w 552"/>
                <a:gd name="T53" fmla="*/ 17 h 102"/>
                <a:gd name="T54" fmla="*/ 247 w 552"/>
                <a:gd name="T55" fmla="*/ 19 h 102"/>
                <a:gd name="T56" fmla="*/ 256 w 552"/>
                <a:gd name="T57" fmla="*/ 22 h 102"/>
                <a:gd name="T58" fmla="*/ 265 w 552"/>
                <a:gd name="T59" fmla="*/ 24 h 102"/>
                <a:gd name="T60" fmla="*/ 273 w 552"/>
                <a:gd name="T61" fmla="*/ 26 h 102"/>
                <a:gd name="T62" fmla="*/ 282 w 552"/>
                <a:gd name="T63" fmla="*/ 29 h 102"/>
                <a:gd name="T64" fmla="*/ 291 w 552"/>
                <a:gd name="T65" fmla="*/ 31 h 102"/>
                <a:gd name="T66" fmla="*/ 300 w 552"/>
                <a:gd name="T67" fmla="*/ 34 h 102"/>
                <a:gd name="T68" fmla="*/ 309 w 552"/>
                <a:gd name="T69" fmla="*/ 36 h 102"/>
                <a:gd name="T70" fmla="*/ 318 w 552"/>
                <a:gd name="T71" fmla="*/ 38 h 102"/>
                <a:gd name="T72" fmla="*/ 326 w 552"/>
                <a:gd name="T73" fmla="*/ 40 h 102"/>
                <a:gd name="T74" fmla="*/ 335 w 552"/>
                <a:gd name="T75" fmla="*/ 43 h 102"/>
                <a:gd name="T76" fmla="*/ 344 w 552"/>
                <a:gd name="T77" fmla="*/ 45 h 102"/>
                <a:gd name="T78" fmla="*/ 353 w 552"/>
                <a:gd name="T79" fmla="*/ 47 h 102"/>
                <a:gd name="T80" fmla="*/ 362 w 552"/>
                <a:gd name="T81" fmla="*/ 49 h 102"/>
                <a:gd name="T82" fmla="*/ 371 w 552"/>
                <a:gd name="T83" fmla="*/ 51 h 102"/>
                <a:gd name="T84" fmla="*/ 379 w 552"/>
                <a:gd name="T85" fmla="*/ 53 h 102"/>
                <a:gd name="T86" fmla="*/ 388 w 552"/>
                <a:gd name="T87" fmla="*/ 55 h 102"/>
                <a:gd name="T88" fmla="*/ 397 w 552"/>
                <a:gd name="T89" fmla="*/ 57 h 102"/>
                <a:gd name="T90" fmla="*/ 406 w 552"/>
                <a:gd name="T91" fmla="*/ 59 h 102"/>
                <a:gd name="T92" fmla="*/ 415 w 552"/>
                <a:gd name="T93" fmla="*/ 61 h 102"/>
                <a:gd name="T94" fmla="*/ 424 w 552"/>
                <a:gd name="T95" fmla="*/ 62 h 102"/>
                <a:gd name="T96" fmla="*/ 432 w 552"/>
                <a:gd name="T97" fmla="*/ 64 h 102"/>
                <a:gd name="T98" fmla="*/ 441 w 552"/>
                <a:gd name="T99" fmla="*/ 66 h 102"/>
                <a:gd name="T100" fmla="*/ 450 w 552"/>
                <a:gd name="T101" fmla="*/ 67 h 102"/>
                <a:gd name="T102" fmla="*/ 459 w 552"/>
                <a:gd name="T103" fmla="*/ 69 h 102"/>
                <a:gd name="T104" fmla="*/ 468 w 552"/>
                <a:gd name="T105" fmla="*/ 70 h 102"/>
                <a:gd name="T106" fmla="*/ 477 w 552"/>
                <a:gd name="T107" fmla="*/ 72 h 102"/>
                <a:gd name="T108" fmla="*/ 485 w 552"/>
                <a:gd name="T109" fmla="*/ 73 h 102"/>
                <a:gd name="T110" fmla="*/ 494 w 552"/>
                <a:gd name="T111" fmla="*/ 74 h 102"/>
                <a:gd name="T112" fmla="*/ 503 w 552"/>
                <a:gd name="T113" fmla="*/ 76 h 102"/>
                <a:gd name="T114" fmla="*/ 512 w 552"/>
                <a:gd name="T115" fmla="*/ 77 h 102"/>
                <a:gd name="T116" fmla="*/ 521 w 552"/>
                <a:gd name="T117" fmla="*/ 78 h 102"/>
                <a:gd name="T118" fmla="*/ 530 w 552"/>
                <a:gd name="T119" fmla="*/ 79 h 102"/>
                <a:gd name="T120" fmla="*/ 538 w 552"/>
                <a:gd name="T121" fmla="*/ 80 h 102"/>
                <a:gd name="T122" fmla="*/ 547 w 552"/>
                <a:gd name="T123" fmla="*/ 8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52" h="102">
                  <a:moveTo>
                    <a:pt x="0" y="102"/>
                  </a:moveTo>
                  <a:lnTo>
                    <a:pt x="1" y="101"/>
                  </a:lnTo>
                  <a:lnTo>
                    <a:pt x="1" y="100"/>
                  </a:lnTo>
                  <a:lnTo>
                    <a:pt x="2" y="99"/>
                  </a:lnTo>
                  <a:lnTo>
                    <a:pt x="2" y="97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4" y="94"/>
                  </a:lnTo>
                  <a:lnTo>
                    <a:pt x="5" y="93"/>
                  </a:lnTo>
                  <a:lnTo>
                    <a:pt x="5" y="92"/>
                  </a:lnTo>
                  <a:lnTo>
                    <a:pt x="6" y="91"/>
                  </a:lnTo>
                  <a:lnTo>
                    <a:pt x="6" y="90"/>
                  </a:lnTo>
                  <a:lnTo>
                    <a:pt x="7" y="89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9" y="85"/>
                  </a:lnTo>
                  <a:lnTo>
                    <a:pt x="10" y="84"/>
                  </a:lnTo>
                  <a:lnTo>
                    <a:pt x="10" y="83"/>
                  </a:lnTo>
                  <a:lnTo>
                    <a:pt x="11" y="82"/>
                  </a:lnTo>
                  <a:lnTo>
                    <a:pt x="11" y="81"/>
                  </a:lnTo>
                  <a:lnTo>
                    <a:pt x="12" y="81"/>
                  </a:lnTo>
                  <a:lnTo>
                    <a:pt x="12" y="80"/>
                  </a:lnTo>
                  <a:lnTo>
                    <a:pt x="13" y="79"/>
                  </a:lnTo>
                  <a:lnTo>
                    <a:pt x="13" y="78"/>
                  </a:lnTo>
                  <a:lnTo>
                    <a:pt x="14" y="77"/>
                  </a:lnTo>
                  <a:lnTo>
                    <a:pt x="15" y="76"/>
                  </a:lnTo>
                  <a:lnTo>
                    <a:pt x="15" y="75"/>
                  </a:lnTo>
                  <a:lnTo>
                    <a:pt x="16" y="74"/>
                  </a:lnTo>
                  <a:lnTo>
                    <a:pt x="16" y="73"/>
                  </a:lnTo>
                  <a:lnTo>
                    <a:pt x="17" y="72"/>
                  </a:lnTo>
                  <a:lnTo>
                    <a:pt x="17" y="72"/>
                  </a:lnTo>
                  <a:lnTo>
                    <a:pt x="18" y="71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8"/>
                  </a:lnTo>
                  <a:lnTo>
                    <a:pt x="20" y="67"/>
                  </a:lnTo>
                  <a:lnTo>
                    <a:pt x="21" y="67"/>
                  </a:lnTo>
                  <a:lnTo>
                    <a:pt x="21" y="66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4" y="62"/>
                  </a:lnTo>
                  <a:lnTo>
                    <a:pt x="24" y="61"/>
                  </a:lnTo>
                  <a:lnTo>
                    <a:pt x="25" y="60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8"/>
                  </a:lnTo>
                  <a:lnTo>
                    <a:pt x="27" y="57"/>
                  </a:lnTo>
                  <a:lnTo>
                    <a:pt x="28" y="57"/>
                  </a:lnTo>
                  <a:lnTo>
                    <a:pt x="28" y="56"/>
                  </a:lnTo>
                  <a:lnTo>
                    <a:pt x="29" y="55"/>
                  </a:lnTo>
                  <a:lnTo>
                    <a:pt x="29" y="54"/>
                  </a:lnTo>
                  <a:lnTo>
                    <a:pt x="30" y="54"/>
                  </a:lnTo>
                  <a:lnTo>
                    <a:pt x="31" y="53"/>
                  </a:lnTo>
                  <a:lnTo>
                    <a:pt x="31" y="52"/>
                  </a:lnTo>
                  <a:lnTo>
                    <a:pt x="32" y="52"/>
                  </a:lnTo>
                  <a:lnTo>
                    <a:pt x="32" y="51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4" y="49"/>
                  </a:lnTo>
                  <a:lnTo>
                    <a:pt x="34" y="48"/>
                  </a:lnTo>
                  <a:lnTo>
                    <a:pt x="35" y="48"/>
                  </a:lnTo>
                  <a:lnTo>
                    <a:pt x="36" y="47"/>
                  </a:lnTo>
                  <a:lnTo>
                    <a:pt x="36" y="46"/>
                  </a:lnTo>
                  <a:lnTo>
                    <a:pt x="37" y="46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1" y="41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6" y="36"/>
                  </a:lnTo>
                  <a:lnTo>
                    <a:pt x="47" y="36"/>
                  </a:lnTo>
                  <a:lnTo>
                    <a:pt x="47" y="35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1" y="32"/>
                  </a:lnTo>
                  <a:lnTo>
                    <a:pt x="52" y="31"/>
                  </a:lnTo>
                  <a:lnTo>
                    <a:pt x="52" y="31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4" y="29"/>
                  </a:lnTo>
                  <a:lnTo>
                    <a:pt x="54" y="29"/>
                  </a:lnTo>
                  <a:lnTo>
                    <a:pt x="55" y="28"/>
                  </a:lnTo>
                  <a:lnTo>
                    <a:pt x="55" y="28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7" y="26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1" y="24"/>
                  </a:lnTo>
                  <a:lnTo>
                    <a:pt x="61" y="23"/>
                  </a:lnTo>
                  <a:lnTo>
                    <a:pt x="62" y="23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5" y="21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67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70" y="18"/>
                  </a:lnTo>
                  <a:lnTo>
                    <a:pt x="70" y="17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73" y="16"/>
                  </a:lnTo>
                  <a:lnTo>
                    <a:pt x="74" y="16"/>
                  </a:lnTo>
                  <a:lnTo>
                    <a:pt x="74" y="15"/>
                  </a:lnTo>
                  <a:lnTo>
                    <a:pt x="75" y="15"/>
                  </a:lnTo>
                  <a:lnTo>
                    <a:pt x="75" y="15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7" y="14"/>
                  </a:lnTo>
                  <a:lnTo>
                    <a:pt x="77" y="14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79" y="13"/>
                  </a:lnTo>
                  <a:lnTo>
                    <a:pt x="80" y="12"/>
                  </a:lnTo>
                  <a:lnTo>
                    <a:pt x="80" y="12"/>
                  </a:lnTo>
                  <a:lnTo>
                    <a:pt x="81" y="12"/>
                  </a:lnTo>
                  <a:lnTo>
                    <a:pt x="81" y="12"/>
                  </a:lnTo>
                  <a:lnTo>
                    <a:pt x="82" y="11"/>
                  </a:lnTo>
                  <a:lnTo>
                    <a:pt x="82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4" y="10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87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9" y="9"/>
                  </a:lnTo>
                  <a:lnTo>
                    <a:pt x="89" y="8"/>
                  </a:lnTo>
                  <a:lnTo>
                    <a:pt x="90" y="8"/>
                  </a:lnTo>
                  <a:lnTo>
                    <a:pt x="90" y="8"/>
                  </a:lnTo>
                  <a:lnTo>
                    <a:pt x="91" y="8"/>
                  </a:lnTo>
                  <a:lnTo>
                    <a:pt x="91" y="8"/>
                  </a:lnTo>
                  <a:lnTo>
                    <a:pt x="92" y="7"/>
                  </a:lnTo>
                  <a:lnTo>
                    <a:pt x="92" y="7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94" y="7"/>
                  </a:lnTo>
                  <a:lnTo>
                    <a:pt x="95" y="7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96" y="6"/>
                  </a:lnTo>
                  <a:lnTo>
                    <a:pt x="97" y="6"/>
                  </a:lnTo>
                  <a:lnTo>
                    <a:pt x="97" y="6"/>
                  </a:lnTo>
                  <a:lnTo>
                    <a:pt x="98" y="6"/>
                  </a:lnTo>
                  <a:lnTo>
                    <a:pt x="98" y="5"/>
                  </a:lnTo>
                  <a:lnTo>
                    <a:pt x="99" y="5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2" y="5"/>
                  </a:lnTo>
                  <a:lnTo>
                    <a:pt x="102" y="4"/>
                  </a:lnTo>
                  <a:lnTo>
                    <a:pt x="103" y="4"/>
                  </a:lnTo>
                  <a:lnTo>
                    <a:pt x="103" y="4"/>
                  </a:lnTo>
                  <a:lnTo>
                    <a:pt x="104" y="4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06" y="4"/>
                  </a:lnTo>
                  <a:lnTo>
                    <a:pt x="106" y="3"/>
                  </a:lnTo>
                  <a:lnTo>
                    <a:pt x="107" y="3"/>
                  </a:lnTo>
                  <a:lnTo>
                    <a:pt x="107" y="3"/>
                  </a:lnTo>
                  <a:lnTo>
                    <a:pt x="108" y="3"/>
                  </a:lnTo>
                  <a:lnTo>
                    <a:pt x="108" y="3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10" y="3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13" y="2"/>
                  </a:lnTo>
                  <a:lnTo>
                    <a:pt x="113" y="2"/>
                  </a:lnTo>
                  <a:lnTo>
                    <a:pt x="114" y="2"/>
                  </a:lnTo>
                  <a:lnTo>
                    <a:pt x="114" y="2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17" y="2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18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20" y="1"/>
                  </a:lnTo>
                  <a:lnTo>
                    <a:pt x="121" y="1"/>
                  </a:lnTo>
                  <a:lnTo>
                    <a:pt x="121" y="1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4" y="1"/>
                  </a:lnTo>
                  <a:lnTo>
                    <a:pt x="124" y="1"/>
                  </a:lnTo>
                  <a:lnTo>
                    <a:pt x="125" y="1"/>
                  </a:lnTo>
                  <a:lnTo>
                    <a:pt x="125" y="1"/>
                  </a:lnTo>
                  <a:lnTo>
                    <a:pt x="126" y="1"/>
                  </a:lnTo>
                  <a:lnTo>
                    <a:pt x="127" y="1"/>
                  </a:lnTo>
                  <a:lnTo>
                    <a:pt x="127" y="1"/>
                  </a:lnTo>
                  <a:lnTo>
                    <a:pt x="128" y="1"/>
                  </a:lnTo>
                  <a:lnTo>
                    <a:pt x="128" y="1"/>
                  </a:lnTo>
                  <a:lnTo>
                    <a:pt x="129" y="1"/>
                  </a:lnTo>
                  <a:lnTo>
                    <a:pt x="129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3" y="0"/>
                  </a:lnTo>
                  <a:lnTo>
                    <a:pt x="133" y="0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36" y="0"/>
                  </a:lnTo>
                  <a:lnTo>
                    <a:pt x="137" y="0"/>
                  </a:lnTo>
                  <a:lnTo>
                    <a:pt x="13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39" y="0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41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43" y="0"/>
                  </a:lnTo>
                  <a:lnTo>
                    <a:pt x="143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47" y="0"/>
                  </a:lnTo>
                  <a:lnTo>
                    <a:pt x="148" y="1"/>
                  </a:lnTo>
                  <a:lnTo>
                    <a:pt x="148" y="1"/>
                  </a:lnTo>
                  <a:lnTo>
                    <a:pt x="149" y="1"/>
                  </a:lnTo>
                  <a:lnTo>
                    <a:pt x="149" y="1"/>
                  </a:lnTo>
                  <a:lnTo>
                    <a:pt x="150" y="1"/>
                  </a:lnTo>
                  <a:lnTo>
                    <a:pt x="150" y="1"/>
                  </a:lnTo>
                  <a:lnTo>
                    <a:pt x="151" y="1"/>
                  </a:lnTo>
                  <a:lnTo>
                    <a:pt x="151" y="1"/>
                  </a:lnTo>
                  <a:lnTo>
                    <a:pt x="152" y="1"/>
                  </a:lnTo>
                  <a:lnTo>
                    <a:pt x="153" y="1"/>
                  </a:lnTo>
                  <a:lnTo>
                    <a:pt x="153" y="1"/>
                  </a:lnTo>
                  <a:lnTo>
                    <a:pt x="154" y="1"/>
                  </a:lnTo>
                  <a:lnTo>
                    <a:pt x="154" y="1"/>
                  </a:lnTo>
                  <a:lnTo>
                    <a:pt x="155" y="1"/>
                  </a:lnTo>
                  <a:lnTo>
                    <a:pt x="155" y="1"/>
                  </a:lnTo>
                  <a:lnTo>
                    <a:pt x="156" y="1"/>
                  </a:lnTo>
                  <a:lnTo>
                    <a:pt x="156" y="1"/>
                  </a:lnTo>
                  <a:lnTo>
                    <a:pt x="157" y="1"/>
                  </a:lnTo>
                  <a:lnTo>
                    <a:pt x="158" y="1"/>
                  </a:lnTo>
                  <a:lnTo>
                    <a:pt x="158" y="1"/>
                  </a:lnTo>
                  <a:lnTo>
                    <a:pt x="159" y="1"/>
                  </a:lnTo>
                  <a:lnTo>
                    <a:pt x="159" y="1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1" y="2"/>
                  </a:lnTo>
                  <a:lnTo>
                    <a:pt x="161" y="2"/>
                  </a:lnTo>
                  <a:lnTo>
                    <a:pt x="162" y="2"/>
                  </a:lnTo>
                  <a:lnTo>
                    <a:pt x="162" y="2"/>
                  </a:lnTo>
                  <a:lnTo>
                    <a:pt x="163" y="2"/>
                  </a:lnTo>
                  <a:lnTo>
                    <a:pt x="164" y="2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66" y="2"/>
                  </a:lnTo>
                  <a:lnTo>
                    <a:pt x="167" y="2"/>
                  </a:lnTo>
                  <a:lnTo>
                    <a:pt x="167" y="2"/>
                  </a:lnTo>
                  <a:lnTo>
                    <a:pt x="168" y="2"/>
                  </a:lnTo>
                  <a:lnTo>
                    <a:pt x="169" y="2"/>
                  </a:lnTo>
                  <a:lnTo>
                    <a:pt x="169" y="2"/>
                  </a:lnTo>
                  <a:lnTo>
                    <a:pt x="170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1" y="3"/>
                  </a:lnTo>
                  <a:lnTo>
                    <a:pt x="172" y="3"/>
                  </a:lnTo>
                  <a:lnTo>
                    <a:pt x="172" y="3"/>
                  </a:lnTo>
                  <a:lnTo>
                    <a:pt x="173" y="3"/>
                  </a:lnTo>
                  <a:lnTo>
                    <a:pt x="174" y="3"/>
                  </a:lnTo>
                  <a:lnTo>
                    <a:pt x="174" y="3"/>
                  </a:lnTo>
                  <a:lnTo>
                    <a:pt x="175" y="3"/>
                  </a:lnTo>
                  <a:lnTo>
                    <a:pt x="175" y="3"/>
                  </a:lnTo>
                  <a:lnTo>
                    <a:pt x="176" y="3"/>
                  </a:lnTo>
                  <a:lnTo>
                    <a:pt x="176" y="4"/>
                  </a:lnTo>
                  <a:lnTo>
                    <a:pt x="177" y="4"/>
                  </a:lnTo>
                  <a:lnTo>
                    <a:pt x="177" y="4"/>
                  </a:lnTo>
                  <a:lnTo>
                    <a:pt x="178" y="4"/>
                  </a:lnTo>
                  <a:lnTo>
                    <a:pt x="178" y="4"/>
                  </a:lnTo>
                  <a:lnTo>
                    <a:pt x="179" y="4"/>
                  </a:lnTo>
                  <a:lnTo>
                    <a:pt x="180" y="4"/>
                  </a:lnTo>
                  <a:lnTo>
                    <a:pt x="180" y="4"/>
                  </a:lnTo>
                  <a:lnTo>
                    <a:pt x="181" y="4"/>
                  </a:lnTo>
                  <a:lnTo>
                    <a:pt x="181" y="4"/>
                  </a:lnTo>
                  <a:lnTo>
                    <a:pt x="182" y="4"/>
                  </a:lnTo>
                  <a:lnTo>
                    <a:pt x="182" y="4"/>
                  </a:lnTo>
                  <a:lnTo>
                    <a:pt x="183" y="5"/>
                  </a:lnTo>
                  <a:lnTo>
                    <a:pt x="183" y="5"/>
                  </a:lnTo>
                  <a:lnTo>
                    <a:pt x="184" y="5"/>
                  </a:lnTo>
                  <a:lnTo>
                    <a:pt x="185" y="5"/>
                  </a:lnTo>
                  <a:lnTo>
                    <a:pt x="185" y="5"/>
                  </a:lnTo>
                  <a:lnTo>
                    <a:pt x="186" y="5"/>
                  </a:lnTo>
                  <a:lnTo>
                    <a:pt x="186" y="5"/>
                  </a:lnTo>
                  <a:lnTo>
                    <a:pt x="187" y="5"/>
                  </a:lnTo>
                  <a:lnTo>
                    <a:pt x="187" y="5"/>
                  </a:lnTo>
                  <a:lnTo>
                    <a:pt x="188" y="5"/>
                  </a:lnTo>
                  <a:lnTo>
                    <a:pt x="188" y="6"/>
                  </a:lnTo>
                  <a:lnTo>
                    <a:pt x="189" y="6"/>
                  </a:lnTo>
                  <a:lnTo>
                    <a:pt x="190" y="6"/>
                  </a:lnTo>
                  <a:lnTo>
                    <a:pt x="190" y="6"/>
                  </a:lnTo>
                  <a:lnTo>
                    <a:pt x="191" y="6"/>
                  </a:lnTo>
                  <a:lnTo>
                    <a:pt x="191" y="6"/>
                  </a:lnTo>
                  <a:lnTo>
                    <a:pt x="192" y="6"/>
                  </a:lnTo>
                  <a:lnTo>
                    <a:pt x="192" y="6"/>
                  </a:lnTo>
                  <a:lnTo>
                    <a:pt x="193" y="6"/>
                  </a:lnTo>
                  <a:lnTo>
                    <a:pt x="193" y="7"/>
                  </a:lnTo>
                  <a:lnTo>
                    <a:pt x="194" y="7"/>
                  </a:lnTo>
                  <a:lnTo>
                    <a:pt x="194" y="7"/>
                  </a:lnTo>
                  <a:lnTo>
                    <a:pt x="195" y="7"/>
                  </a:lnTo>
                  <a:lnTo>
                    <a:pt x="196" y="7"/>
                  </a:lnTo>
                  <a:lnTo>
                    <a:pt x="196" y="7"/>
                  </a:lnTo>
                  <a:lnTo>
                    <a:pt x="197" y="7"/>
                  </a:lnTo>
                  <a:lnTo>
                    <a:pt x="197" y="7"/>
                  </a:lnTo>
                  <a:lnTo>
                    <a:pt x="198" y="7"/>
                  </a:lnTo>
                  <a:lnTo>
                    <a:pt x="198" y="8"/>
                  </a:lnTo>
                  <a:lnTo>
                    <a:pt x="199" y="8"/>
                  </a:lnTo>
                  <a:lnTo>
                    <a:pt x="199" y="8"/>
                  </a:lnTo>
                  <a:lnTo>
                    <a:pt x="200" y="8"/>
                  </a:lnTo>
                  <a:lnTo>
                    <a:pt x="201" y="8"/>
                  </a:lnTo>
                  <a:lnTo>
                    <a:pt x="201" y="8"/>
                  </a:lnTo>
                  <a:lnTo>
                    <a:pt x="202" y="8"/>
                  </a:lnTo>
                  <a:lnTo>
                    <a:pt x="202" y="8"/>
                  </a:lnTo>
                  <a:lnTo>
                    <a:pt x="203" y="8"/>
                  </a:lnTo>
                  <a:lnTo>
                    <a:pt x="203" y="9"/>
                  </a:lnTo>
                  <a:lnTo>
                    <a:pt x="204" y="9"/>
                  </a:lnTo>
                  <a:lnTo>
                    <a:pt x="204" y="9"/>
                  </a:lnTo>
                  <a:lnTo>
                    <a:pt x="205" y="9"/>
                  </a:lnTo>
                  <a:lnTo>
                    <a:pt x="206" y="9"/>
                  </a:lnTo>
                  <a:lnTo>
                    <a:pt x="206" y="9"/>
                  </a:lnTo>
                  <a:lnTo>
                    <a:pt x="207" y="9"/>
                  </a:lnTo>
                  <a:lnTo>
                    <a:pt x="207" y="9"/>
                  </a:lnTo>
                  <a:lnTo>
                    <a:pt x="208" y="10"/>
                  </a:lnTo>
                  <a:lnTo>
                    <a:pt x="208" y="10"/>
                  </a:lnTo>
                  <a:lnTo>
                    <a:pt x="209" y="10"/>
                  </a:lnTo>
                  <a:lnTo>
                    <a:pt x="209" y="10"/>
                  </a:lnTo>
                  <a:lnTo>
                    <a:pt x="210" y="10"/>
                  </a:lnTo>
                  <a:lnTo>
                    <a:pt x="211" y="10"/>
                  </a:lnTo>
                  <a:lnTo>
                    <a:pt x="211" y="10"/>
                  </a:lnTo>
                  <a:lnTo>
                    <a:pt x="212" y="10"/>
                  </a:lnTo>
                  <a:lnTo>
                    <a:pt x="212" y="11"/>
                  </a:lnTo>
                  <a:lnTo>
                    <a:pt x="213" y="11"/>
                  </a:lnTo>
                  <a:lnTo>
                    <a:pt x="213" y="11"/>
                  </a:lnTo>
                  <a:lnTo>
                    <a:pt x="214" y="11"/>
                  </a:lnTo>
                  <a:lnTo>
                    <a:pt x="214" y="11"/>
                  </a:lnTo>
                  <a:lnTo>
                    <a:pt x="215" y="11"/>
                  </a:lnTo>
                  <a:lnTo>
                    <a:pt x="215" y="11"/>
                  </a:lnTo>
                  <a:lnTo>
                    <a:pt x="216" y="11"/>
                  </a:lnTo>
                  <a:lnTo>
                    <a:pt x="217" y="12"/>
                  </a:lnTo>
                  <a:lnTo>
                    <a:pt x="217" y="12"/>
                  </a:lnTo>
                  <a:lnTo>
                    <a:pt x="218" y="12"/>
                  </a:lnTo>
                  <a:lnTo>
                    <a:pt x="218" y="12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20" y="12"/>
                  </a:lnTo>
                  <a:lnTo>
                    <a:pt x="220" y="13"/>
                  </a:lnTo>
                  <a:lnTo>
                    <a:pt x="221" y="13"/>
                  </a:lnTo>
                  <a:lnTo>
                    <a:pt x="222" y="13"/>
                  </a:lnTo>
                  <a:lnTo>
                    <a:pt x="222" y="13"/>
                  </a:lnTo>
                  <a:lnTo>
                    <a:pt x="223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4" y="13"/>
                  </a:lnTo>
                  <a:lnTo>
                    <a:pt x="225" y="14"/>
                  </a:lnTo>
                  <a:lnTo>
                    <a:pt x="225" y="14"/>
                  </a:lnTo>
                  <a:lnTo>
                    <a:pt x="226" y="14"/>
                  </a:lnTo>
                  <a:lnTo>
                    <a:pt x="227" y="14"/>
                  </a:lnTo>
                  <a:lnTo>
                    <a:pt x="227" y="14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29" y="15"/>
                  </a:lnTo>
                  <a:lnTo>
                    <a:pt x="229" y="15"/>
                  </a:lnTo>
                  <a:lnTo>
                    <a:pt x="230" y="15"/>
                  </a:lnTo>
                  <a:lnTo>
                    <a:pt x="230" y="15"/>
                  </a:lnTo>
                  <a:lnTo>
                    <a:pt x="231" y="15"/>
                  </a:lnTo>
                  <a:lnTo>
                    <a:pt x="231" y="15"/>
                  </a:lnTo>
                  <a:lnTo>
                    <a:pt x="232" y="15"/>
                  </a:lnTo>
                  <a:lnTo>
                    <a:pt x="233" y="16"/>
                  </a:lnTo>
                  <a:lnTo>
                    <a:pt x="233" y="16"/>
                  </a:lnTo>
                  <a:lnTo>
                    <a:pt x="234" y="16"/>
                  </a:lnTo>
                  <a:lnTo>
                    <a:pt x="234" y="16"/>
                  </a:lnTo>
                  <a:lnTo>
                    <a:pt x="235" y="16"/>
                  </a:lnTo>
                  <a:lnTo>
                    <a:pt x="235" y="16"/>
                  </a:lnTo>
                  <a:lnTo>
                    <a:pt x="236" y="16"/>
                  </a:lnTo>
                  <a:lnTo>
                    <a:pt x="236" y="17"/>
                  </a:lnTo>
                  <a:lnTo>
                    <a:pt x="237" y="17"/>
                  </a:lnTo>
                  <a:lnTo>
                    <a:pt x="238" y="17"/>
                  </a:lnTo>
                  <a:lnTo>
                    <a:pt x="238" y="17"/>
                  </a:lnTo>
                  <a:lnTo>
                    <a:pt x="239" y="17"/>
                  </a:lnTo>
                  <a:lnTo>
                    <a:pt x="239" y="17"/>
                  </a:lnTo>
                  <a:lnTo>
                    <a:pt x="240" y="17"/>
                  </a:lnTo>
                  <a:lnTo>
                    <a:pt x="240" y="18"/>
                  </a:lnTo>
                  <a:lnTo>
                    <a:pt x="241" y="18"/>
                  </a:lnTo>
                  <a:lnTo>
                    <a:pt x="241" y="18"/>
                  </a:lnTo>
                  <a:lnTo>
                    <a:pt x="242" y="18"/>
                  </a:lnTo>
                  <a:lnTo>
                    <a:pt x="243" y="18"/>
                  </a:lnTo>
                  <a:lnTo>
                    <a:pt x="243" y="18"/>
                  </a:lnTo>
                  <a:lnTo>
                    <a:pt x="244" y="18"/>
                  </a:lnTo>
                  <a:lnTo>
                    <a:pt x="244" y="19"/>
                  </a:lnTo>
                  <a:lnTo>
                    <a:pt x="245" y="19"/>
                  </a:lnTo>
                  <a:lnTo>
                    <a:pt x="245" y="19"/>
                  </a:lnTo>
                  <a:lnTo>
                    <a:pt x="246" y="19"/>
                  </a:lnTo>
                  <a:lnTo>
                    <a:pt x="246" y="19"/>
                  </a:lnTo>
                  <a:lnTo>
                    <a:pt x="247" y="19"/>
                  </a:lnTo>
                  <a:lnTo>
                    <a:pt x="247" y="19"/>
                  </a:lnTo>
                  <a:lnTo>
                    <a:pt x="248" y="20"/>
                  </a:lnTo>
                  <a:lnTo>
                    <a:pt x="249" y="20"/>
                  </a:lnTo>
                  <a:lnTo>
                    <a:pt x="249" y="20"/>
                  </a:lnTo>
                  <a:lnTo>
                    <a:pt x="250" y="20"/>
                  </a:lnTo>
                  <a:lnTo>
                    <a:pt x="250" y="20"/>
                  </a:lnTo>
                  <a:lnTo>
                    <a:pt x="251" y="20"/>
                  </a:lnTo>
                  <a:lnTo>
                    <a:pt x="251" y="20"/>
                  </a:lnTo>
                  <a:lnTo>
                    <a:pt x="252" y="21"/>
                  </a:lnTo>
                  <a:lnTo>
                    <a:pt x="252" y="21"/>
                  </a:lnTo>
                  <a:lnTo>
                    <a:pt x="253" y="21"/>
                  </a:lnTo>
                  <a:lnTo>
                    <a:pt x="254" y="21"/>
                  </a:lnTo>
                  <a:lnTo>
                    <a:pt x="254" y="21"/>
                  </a:lnTo>
                  <a:lnTo>
                    <a:pt x="255" y="21"/>
                  </a:lnTo>
                  <a:lnTo>
                    <a:pt x="255" y="21"/>
                  </a:lnTo>
                  <a:lnTo>
                    <a:pt x="256" y="22"/>
                  </a:lnTo>
                  <a:lnTo>
                    <a:pt x="256" y="22"/>
                  </a:lnTo>
                  <a:lnTo>
                    <a:pt x="257" y="22"/>
                  </a:lnTo>
                  <a:lnTo>
                    <a:pt x="257" y="22"/>
                  </a:lnTo>
                  <a:lnTo>
                    <a:pt x="258" y="22"/>
                  </a:lnTo>
                  <a:lnTo>
                    <a:pt x="259" y="22"/>
                  </a:lnTo>
                  <a:lnTo>
                    <a:pt x="259" y="22"/>
                  </a:lnTo>
                  <a:lnTo>
                    <a:pt x="260" y="23"/>
                  </a:lnTo>
                  <a:lnTo>
                    <a:pt x="260" y="23"/>
                  </a:lnTo>
                  <a:lnTo>
                    <a:pt x="261" y="23"/>
                  </a:lnTo>
                  <a:lnTo>
                    <a:pt x="261" y="23"/>
                  </a:lnTo>
                  <a:lnTo>
                    <a:pt x="262" y="23"/>
                  </a:lnTo>
                  <a:lnTo>
                    <a:pt x="262" y="23"/>
                  </a:lnTo>
                  <a:lnTo>
                    <a:pt x="263" y="24"/>
                  </a:lnTo>
                  <a:lnTo>
                    <a:pt x="264" y="24"/>
                  </a:lnTo>
                  <a:lnTo>
                    <a:pt x="264" y="24"/>
                  </a:lnTo>
                  <a:lnTo>
                    <a:pt x="265" y="24"/>
                  </a:lnTo>
                  <a:lnTo>
                    <a:pt x="265" y="24"/>
                  </a:lnTo>
                  <a:lnTo>
                    <a:pt x="266" y="24"/>
                  </a:lnTo>
                  <a:lnTo>
                    <a:pt x="266" y="24"/>
                  </a:lnTo>
                  <a:lnTo>
                    <a:pt x="267" y="25"/>
                  </a:lnTo>
                  <a:lnTo>
                    <a:pt x="267" y="25"/>
                  </a:lnTo>
                  <a:lnTo>
                    <a:pt x="268" y="25"/>
                  </a:lnTo>
                  <a:lnTo>
                    <a:pt x="268" y="25"/>
                  </a:lnTo>
                  <a:lnTo>
                    <a:pt x="269" y="25"/>
                  </a:lnTo>
                  <a:lnTo>
                    <a:pt x="270" y="25"/>
                  </a:lnTo>
                  <a:lnTo>
                    <a:pt x="270" y="25"/>
                  </a:lnTo>
                  <a:lnTo>
                    <a:pt x="271" y="26"/>
                  </a:lnTo>
                  <a:lnTo>
                    <a:pt x="271" y="26"/>
                  </a:lnTo>
                  <a:lnTo>
                    <a:pt x="272" y="26"/>
                  </a:lnTo>
                  <a:lnTo>
                    <a:pt x="272" y="26"/>
                  </a:lnTo>
                  <a:lnTo>
                    <a:pt x="273" y="26"/>
                  </a:lnTo>
                  <a:lnTo>
                    <a:pt x="273" y="26"/>
                  </a:lnTo>
                  <a:lnTo>
                    <a:pt x="274" y="27"/>
                  </a:lnTo>
                  <a:lnTo>
                    <a:pt x="275" y="27"/>
                  </a:lnTo>
                  <a:lnTo>
                    <a:pt x="275" y="27"/>
                  </a:lnTo>
                  <a:lnTo>
                    <a:pt x="276" y="27"/>
                  </a:lnTo>
                  <a:lnTo>
                    <a:pt x="276" y="27"/>
                  </a:lnTo>
                  <a:lnTo>
                    <a:pt x="277" y="27"/>
                  </a:lnTo>
                  <a:lnTo>
                    <a:pt x="277" y="27"/>
                  </a:lnTo>
                  <a:lnTo>
                    <a:pt x="278" y="28"/>
                  </a:lnTo>
                  <a:lnTo>
                    <a:pt x="278" y="28"/>
                  </a:lnTo>
                  <a:lnTo>
                    <a:pt x="279" y="28"/>
                  </a:lnTo>
                  <a:lnTo>
                    <a:pt x="280" y="28"/>
                  </a:lnTo>
                  <a:lnTo>
                    <a:pt x="280" y="28"/>
                  </a:lnTo>
                  <a:lnTo>
                    <a:pt x="281" y="28"/>
                  </a:lnTo>
                  <a:lnTo>
                    <a:pt x="281" y="28"/>
                  </a:lnTo>
                  <a:lnTo>
                    <a:pt x="282" y="29"/>
                  </a:lnTo>
                  <a:lnTo>
                    <a:pt x="282" y="29"/>
                  </a:lnTo>
                  <a:lnTo>
                    <a:pt x="283" y="29"/>
                  </a:lnTo>
                  <a:lnTo>
                    <a:pt x="283" y="29"/>
                  </a:lnTo>
                  <a:lnTo>
                    <a:pt x="284" y="29"/>
                  </a:lnTo>
                  <a:lnTo>
                    <a:pt x="284" y="29"/>
                  </a:lnTo>
                  <a:lnTo>
                    <a:pt x="285" y="29"/>
                  </a:lnTo>
                  <a:lnTo>
                    <a:pt x="286" y="30"/>
                  </a:lnTo>
                  <a:lnTo>
                    <a:pt x="286" y="30"/>
                  </a:lnTo>
                  <a:lnTo>
                    <a:pt x="287" y="30"/>
                  </a:lnTo>
                  <a:lnTo>
                    <a:pt x="287" y="30"/>
                  </a:lnTo>
                  <a:lnTo>
                    <a:pt x="288" y="30"/>
                  </a:lnTo>
                  <a:lnTo>
                    <a:pt x="288" y="30"/>
                  </a:lnTo>
                  <a:lnTo>
                    <a:pt x="289" y="31"/>
                  </a:lnTo>
                  <a:lnTo>
                    <a:pt x="289" y="31"/>
                  </a:lnTo>
                  <a:lnTo>
                    <a:pt x="290" y="31"/>
                  </a:lnTo>
                  <a:lnTo>
                    <a:pt x="291" y="31"/>
                  </a:lnTo>
                  <a:lnTo>
                    <a:pt x="291" y="31"/>
                  </a:lnTo>
                  <a:lnTo>
                    <a:pt x="292" y="31"/>
                  </a:lnTo>
                  <a:lnTo>
                    <a:pt x="292" y="31"/>
                  </a:lnTo>
                  <a:lnTo>
                    <a:pt x="293" y="32"/>
                  </a:lnTo>
                  <a:lnTo>
                    <a:pt x="293" y="32"/>
                  </a:lnTo>
                  <a:lnTo>
                    <a:pt x="294" y="32"/>
                  </a:lnTo>
                  <a:lnTo>
                    <a:pt x="294" y="32"/>
                  </a:lnTo>
                  <a:lnTo>
                    <a:pt x="295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7" y="33"/>
                  </a:lnTo>
                  <a:lnTo>
                    <a:pt x="297" y="33"/>
                  </a:lnTo>
                  <a:lnTo>
                    <a:pt x="298" y="33"/>
                  </a:lnTo>
                  <a:lnTo>
                    <a:pt x="298" y="33"/>
                  </a:lnTo>
                  <a:lnTo>
                    <a:pt x="299" y="33"/>
                  </a:lnTo>
                  <a:lnTo>
                    <a:pt x="299" y="33"/>
                  </a:lnTo>
                  <a:lnTo>
                    <a:pt x="300" y="34"/>
                  </a:lnTo>
                  <a:lnTo>
                    <a:pt x="300" y="34"/>
                  </a:lnTo>
                  <a:lnTo>
                    <a:pt x="301" y="34"/>
                  </a:lnTo>
                  <a:lnTo>
                    <a:pt x="302" y="34"/>
                  </a:lnTo>
                  <a:lnTo>
                    <a:pt x="302" y="34"/>
                  </a:lnTo>
                  <a:lnTo>
                    <a:pt x="303" y="34"/>
                  </a:lnTo>
                  <a:lnTo>
                    <a:pt x="303" y="34"/>
                  </a:lnTo>
                  <a:lnTo>
                    <a:pt x="304" y="35"/>
                  </a:lnTo>
                  <a:lnTo>
                    <a:pt x="304" y="35"/>
                  </a:lnTo>
                  <a:lnTo>
                    <a:pt x="305" y="35"/>
                  </a:lnTo>
                  <a:lnTo>
                    <a:pt x="305" y="35"/>
                  </a:lnTo>
                  <a:lnTo>
                    <a:pt x="306" y="35"/>
                  </a:lnTo>
                  <a:lnTo>
                    <a:pt x="307" y="35"/>
                  </a:lnTo>
                  <a:lnTo>
                    <a:pt x="307" y="35"/>
                  </a:lnTo>
                  <a:lnTo>
                    <a:pt x="308" y="36"/>
                  </a:lnTo>
                  <a:lnTo>
                    <a:pt x="308" y="36"/>
                  </a:lnTo>
                  <a:lnTo>
                    <a:pt x="309" y="36"/>
                  </a:lnTo>
                  <a:lnTo>
                    <a:pt x="309" y="36"/>
                  </a:lnTo>
                  <a:lnTo>
                    <a:pt x="310" y="36"/>
                  </a:lnTo>
                  <a:lnTo>
                    <a:pt x="310" y="36"/>
                  </a:lnTo>
                  <a:lnTo>
                    <a:pt x="311" y="36"/>
                  </a:lnTo>
                  <a:lnTo>
                    <a:pt x="312" y="37"/>
                  </a:lnTo>
                  <a:lnTo>
                    <a:pt x="312" y="37"/>
                  </a:lnTo>
                  <a:lnTo>
                    <a:pt x="313" y="37"/>
                  </a:lnTo>
                  <a:lnTo>
                    <a:pt x="313" y="37"/>
                  </a:lnTo>
                  <a:lnTo>
                    <a:pt x="314" y="37"/>
                  </a:lnTo>
                  <a:lnTo>
                    <a:pt x="314" y="37"/>
                  </a:lnTo>
                  <a:lnTo>
                    <a:pt x="315" y="37"/>
                  </a:lnTo>
                  <a:lnTo>
                    <a:pt x="315" y="38"/>
                  </a:lnTo>
                  <a:lnTo>
                    <a:pt x="316" y="38"/>
                  </a:lnTo>
                  <a:lnTo>
                    <a:pt x="316" y="38"/>
                  </a:lnTo>
                  <a:lnTo>
                    <a:pt x="317" y="38"/>
                  </a:lnTo>
                  <a:lnTo>
                    <a:pt x="318" y="38"/>
                  </a:lnTo>
                  <a:lnTo>
                    <a:pt x="318" y="38"/>
                  </a:lnTo>
                  <a:lnTo>
                    <a:pt x="319" y="38"/>
                  </a:lnTo>
                  <a:lnTo>
                    <a:pt x="319" y="39"/>
                  </a:lnTo>
                  <a:lnTo>
                    <a:pt x="320" y="39"/>
                  </a:lnTo>
                  <a:lnTo>
                    <a:pt x="320" y="39"/>
                  </a:lnTo>
                  <a:lnTo>
                    <a:pt x="321" y="39"/>
                  </a:lnTo>
                  <a:lnTo>
                    <a:pt x="321" y="39"/>
                  </a:lnTo>
                  <a:lnTo>
                    <a:pt x="322" y="39"/>
                  </a:lnTo>
                  <a:lnTo>
                    <a:pt x="323" y="39"/>
                  </a:lnTo>
                  <a:lnTo>
                    <a:pt x="323" y="40"/>
                  </a:lnTo>
                  <a:lnTo>
                    <a:pt x="324" y="40"/>
                  </a:lnTo>
                  <a:lnTo>
                    <a:pt x="324" y="40"/>
                  </a:lnTo>
                  <a:lnTo>
                    <a:pt x="325" y="40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6" y="40"/>
                  </a:lnTo>
                  <a:lnTo>
                    <a:pt x="327" y="41"/>
                  </a:lnTo>
                  <a:lnTo>
                    <a:pt x="328" y="41"/>
                  </a:lnTo>
                  <a:lnTo>
                    <a:pt x="328" y="41"/>
                  </a:lnTo>
                  <a:lnTo>
                    <a:pt x="329" y="41"/>
                  </a:lnTo>
                  <a:lnTo>
                    <a:pt x="329" y="41"/>
                  </a:lnTo>
                  <a:lnTo>
                    <a:pt x="330" y="41"/>
                  </a:lnTo>
                  <a:lnTo>
                    <a:pt x="330" y="41"/>
                  </a:lnTo>
                  <a:lnTo>
                    <a:pt x="331" y="42"/>
                  </a:lnTo>
                  <a:lnTo>
                    <a:pt x="331" y="42"/>
                  </a:lnTo>
                  <a:lnTo>
                    <a:pt x="332" y="42"/>
                  </a:lnTo>
                  <a:lnTo>
                    <a:pt x="333" y="42"/>
                  </a:lnTo>
                  <a:lnTo>
                    <a:pt x="333" y="42"/>
                  </a:lnTo>
                  <a:lnTo>
                    <a:pt x="334" y="42"/>
                  </a:lnTo>
                  <a:lnTo>
                    <a:pt x="334" y="42"/>
                  </a:lnTo>
                  <a:lnTo>
                    <a:pt x="335" y="43"/>
                  </a:lnTo>
                  <a:lnTo>
                    <a:pt x="335" y="43"/>
                  </a:lnTo>
                  <a:lnTo>
                    <a:pt x="336" y="43"/>
                  </a:lnTo>
                  <a:lnTo>
                    <a:pt x="336" y="43"/>
                  </a:lnTo>
                  <a:lnTo>
                    <a:pt x="337" y="43"/>
                  </a:lnTo>
                  <a:lnTo>
                    <a:pt x="337" y="43"/>
                  </a:lnTo>
                  <a:lnTo>
                    <a:pt x="338" y="43"/>
                  </a:lnTo>
                  <a:lnTo>
                    <a:pt x="339" y="44"/>
                  </a:lnTo>
                  <a:lnTo>
                    <a:pt x="339" y="44"/>
                  </a:lnTo>
                  <a:lnTo>
                    <a:pt x="340" y="44"/>
                  </a:lnTo>
                  <a:lnTo>
                    <a:pt x="340" y="44"/>
                  </a:lnTo>
                  <a:lnTo>
                    <a:pt x="341" y="44"/>
                  </a:lnTo>
                  <a:lnTo>
                    <a:pt x="341" y="44"/>
                  </a:lnTo>
                  <a:lnTo>
                    <a:pt x="342" y="44"/>
                  </a:lnTo>
                  <a:lnTo>
                    <a:pt x="342" y="44"/>
                  </a:lnTo>
                  <a:lnTo>
                    <a:pt x="343" y="45"/>
                  </a:lnTo>
                  <a:lnTo>
                    <a:pt x="344" y="45"/>
                  </a:lnTo>
                  <a:lnTo>
                    <a:pt x="344" y="45"/>
                  </a:lnTo>
                  <a:lnTo>
                    <a:pt x="345" y="45"/>
                  </a:lnTo>
                  <a:lnTo>
                    <a:pt x="345" y="45"/>
                  </a:lnTo>
                  <a:lnTo>
                    <a:pt x="346" y="45"/>
                  </a:lnTo>
                  <a:lnTo>
                    <a:pt x="346" y="45"/>
                  </a:lnTo>
                  <a:lnTo>
                    <a:pt x="347" y="46"/>
                  </a:lnTo>
                  <a:lnTo>
                    <a:pt x="347" y="46"/>
                  </a:lnTo>
                  <a:lnTo>
                    <a:pt x="348" y="46"/>
                  </a:lnTo>
                  <a:lnTo>
                    <a:pt x="349" y="46"/>
                  </a:lnTo>
                  <a:lnTo>
                    <a:pt x="349" y="46"/>
                  </a:lnTo>
                  <a:lnTo>
                    <a:pt x="350" y="46"/>
                  </a:lnTo>
                  <a:lnTo>
                    <a:pt x="350" y="46"/>
                  </a:lnTo>
                  <a:lnTo>
                    <a:pt x="351" y="47"/>
                  </a:lnTo>
                  <a:lnTo>
                    <a:pt x="351" y="47"/>
                  </a:lnTo>
                  <a:lnTo>
                    <a:pt x="352" y="47"/>
                  </a:lnTo>
                  <a:lnTo>
                    <a:pt x="352" y="47"/>
                  </a:lnTo>
                  <a:lnTo>
                    <a:pt x="353" y="47"/>
                  </a:lnTo>
                  <a:lnTo>
                    <a:pt x="353" y="47"/>
                  </a:lnTo>
                  <a:lnTo>
                    <a:pt x="354" y="47"/>
                  </a:lnTo>
                  <a:lnTo>
                    <a:pt x="355" y="47"/>
                  </a:lnTo>
                  <a:lnTo>
                    <a:pt x="355" y="48"/>
                  </a:lnTo>
                  <a:lnTo>
                    <a:pt x="356" y="48"/>
                  </a:lnTo>
                  <a:lnTo>
                    <a:pt x="356" y="48"/>
                  </a:lnTo>
                  <a:lnTo>
                    <a:pt x="357" y="48"/>
                  </a:lnTo>
                  <a:lnTo>
                    <a:pt x="357" y="48"/>
                  </a:lnTo>
                  <a:lnTo>
                    <a:pt x="358" y="48"/>
                  </a:lnTo>
                  <a:lnTo>
                    <a:pt x="358" y="48"/>
                  </a:lnTo>
                  <a:lnTo>
                    <a:pt x="359" y="49"/>
                  </a:lnTo>
                  <a:lnTo>
                    <a:pt x="360" y="49"/>
                  </a:lnTo>
                  <a:lnTo>
                    <a:pt x="360" y="49"/>
                  </a:lnTo>
                  <a:lnTo>
                    <a:pt x="361" y="49"/>
                  </a:lnTo>
                  <a:lnTo>
                    <a:pt x="361" y="49"/>
                  </a:lnTo>
                  <a:lnTo>
                    <a:pt x="362" y="49"/>
                  </a:lnTo>
                  <a:lnTo>
                    <a:pt x="362" y="49"/>
                  </a:lnTo>
                  <a:lnTo>
                    <a:pt x="363" y="49"/>
                  </a:lnTo>
                  <a:lnTo>
                    <a:pt x="363" y="50"/>
                  </a:lnTo>
                  <a:lnTo>
                    <a:pt x="364" y="50"/>
                  </a:lnTo>
                  <a:lnTo>
                    <a:pt x="365" y="50"/>
                  </a:lnTo>
                  <a:lnTo>
                    <a:pt x="365" y="50"/>
                  </a:lnTo>
                  <a:lnTo>
                    <a:pt x="366" y="50"/>
                  </a:lnTo>
                  <a:lnTo>
                    <a:pt x="366" y="50"/>
                  </a:lnTo>
                  <a:lnTo>
                    <a:pt x="367" y="50"/>
                  </a:lnTo>
                  <a:lnTo>
                    <a:pt x="367" y="50"/>
                  </a:lnTo>
                  <a:lnTo>
                    <a:pt x="368" y="51"/>
                  </a:lnTo>
                  <a:lnTo>
                    <a:pt x="368" y="51"/>
                  </a:lnTo>
                  <a:lnTo>
                    <a:pt x="369" y="51"/>
                  </a:lnTo>
                  <a:lnTo>
                    <a:pt x="369" y="51"/>
                  </a:lnTo>
                  <a:lnTo>
                    <a:pt x="370" y="51"/>
                  </a:lnTo>
                  <a:lnTo>
                    <a:pt x="371" y="51"/>
                  </a:lnTo>
                  <a:lnTo>
                    <a:pt x="371" y="51"/>
                  </a:lnTo>
                  <a:lnTo>
                    <a:pt x="372" y="51"/>
                  </a:lnTo>
                  <a:lnTo>
                    <a:pt x="372" y="52"/>
                  </a:lnTo>
                  <a:lnTo>
                    <a:pt x="373" y="52"/>
                  </a:lnTo>
                  <a:lnTo>
                    <a:pt x="373" y="52"/>
                  </a:lnTo>
                  <a:lnTo>
                    <a:pt x="374" y="52"/>
                  </a:lnTo>
                  <a:lnTo>
                    <a:pt x="374" y="52"/>
                  </a:lnTo>
                  <a:lnTo>
                    <a:pt x="375" y="52"/>
                  </a:lnTo>
                  <a:lnTo>
                    <a:pt x="376" y="52"/>
                  </a:lnTo>
                  <a:lnTo>
                    <a:pt x="376" y="52"/>
                  </a:lnTo>
                  <a:lnTo>
                    <a:pt x="377" y="53"/>
                  </a:lnTo>
                  <a:lnTo>
                    <a:pt x="377" y="53"/>
                  </a:lnTo>
                  <a:lnTo>
                    <a:pt x="378" y="53"/>
                  </a:lnTo>
                  <a:lnTo>
                    <a:pt x="378" y="53"/>
                  </a:lnTo>
                  <a:lnTo>
                    <a:pt x="379" y="53"/>
                  </a:lnTo>
                  <a:lnTo>
                    <a:pt x="379" y="53"/>
                  </a:lnTo>
                  <a:lnTo>
                    <a:pt x="380" y="53"/>
                  </a:lnTo>
                  <a:lnTo>
                    <a:pt x="381" y="53"/>
                  </a:lnTo>
                  <a:lnTo>
                    <a:pt x="381" y="54"/>
                  </a:lnTo>
                  <a:lnTo>
                    <a:pt x="382" y="54"/>
                  </a:lnTo>
                  <a:lnTo>
                    <a:pt x="382" y="54"/>
                  </a:lnTo>
                  <a:lnTo>
                    <a:pt x="383" y="54"/>
                  </a:lnTo>
                  <a:lnTo>
                    <a:pt x="383" y="54"/>
                  </a:lnTo>
                  <a:lnTo>
                    <a:pt x="384" y="54"/>
                  </a:lnTo>
                  <a:lnTo>
                    <a:pt x="384" y="54"/>
                  </a:lnTo>
                  <a:lnTo>
                    <a:pt x="385" y="54"/>
                  </a:lnTo>
                  <a:lnTo>
                    <a:pt x="386" y="55"/>
                  </a:lnTo>
                  <a:lnTo>
                    <a:pt x="386" y="55"/>
                  </a:lnTo>
                  <a:lnTo>
                    <a:pt x="387" y="55"/>
                  </a:lnTo>
                  <a:lnTo>
                    <a:pt x="387" y="55"/>
                  </a:lnTo>
                  <a:lnTo>
                    <a:pt x="388" y="55"/>
                  </a:lnTo>
                  <a:lnTo>
                    <a:pt x="388" y="55"/>
                  </a:lnTo>
                  <a:lnTo>
                    <a:pt x="389" y="55"/>
                  </a:lnTo>
                  <a:lnTo>
                    <a:pt x="389" y="55"/>
                  </a:lnTo>
                  <a:lnTo>
                    <a:pt x="390" y="56"/>
                  </a:lnTo>
                  <a:lnTo>
                    <a:pt x="390" y="56"/>
                  </a:lnTo>
                  <a:lnTo>
                    <a:pt x="391" y="56"/>
                  </a:lnTo>
                  <a:lnTo>
                    <a:pt x="392" y="56"/>
                  </a:lnTo>
                  <a:lnTo>
                    <a:pt x="392" y="56"/>
                  </a:lnTo>
                  <a:lnTo>
                    <a:pt x="393" y="56"/>
                  </a:lnTo>
                  <a:lnTo>
                    <a:pt x="393" y="56"/>
                  </a:lnTo>
                  <a:lnTo>
                    <a:pt x="394" y="56"/>
                  </a:lnTo>
                  <a:lnTo>
                    <a:pt x="394" y="56"/>
                  </a:lnTo>
                  <a:lnTo>
                    <a:pt x="395" y="57"/>
                  </a:lnTo>
                  <a:lnTo>
                    <a:pt x="395" y="57"/>
                  </a:lnTo>
                  <a:lnTo>
                    <a:pt x="396" y="57"/>
                  </a:lnTo>
                  <a:lnTo>
                    <a:pt x="397" y="57"/>
                  </a:lnTo>
                  <a:lnTo>
                    <a:pt x="397" y="57"/>
                  </a:lnTo>
                  <a:lnTo>
                    <a:pt x="398" y="57"/>
                  </a:lnTo>
                  <a:lnTo>
                    <a:pt x="398" y="57"/>
                  </a:lnTo>
                  <a:lnTo>
                    <a:pt x="399" y="57"/>
                  </a:lnTo>
                  <a:lnTo>
                    <a:pt x="399" y="58"/>
                  </a:lnTo>
                  <a:lnTo>
                    <a:pt x="400" y="58"/>
                  </a:lnTo>
                  <a:lnTo>
                    <a:pt x="400" y="58"/>
                  </a:lnTo>
                  <a:lnTo>
                    <a:pt x="401" y="58"/>
                  </a:lnTo>
                  <a:lnTo>
                    <a:pt x="402" y="58"/>
                  </a:lnTo>
                  <a:lnTo>
                    <a:pt x="402" y="58"/>
                  </a:lnTo>
                  <a:lnTo>
                    <a:pt x="403" y="58"/>
                  </a:lnTo>
                  <a:lnTo>
                    <a:pt x="403" y="58"/>
                  </a:lnTo>
                  <a:lnTo>
                    <a:pt x="404" y="58"/>
                  </a:lnTo>
                  <a:lnTo>
                    <a:pt x="404" y="59"/>
                  </a:lnTo>
                  <a:lnTo>
                    <a:pt x="405" y="59"/>
                  </a:lnTo>
                  <a:lnTo>
                    <a:pt x="405" y="59"/>
                  </a:lnTo>
                  <a:lnTo>
                    <a:pt x="406" y="59"/>
                  </a:lnTo>
                  <a:lnTo>
                    <a:pt x="406" y="59"/>
                  </a:lnTo>
                  <a:lnTo>
                    <a:pt x="407" y="59"/>
                  </a:lnTo>
                  <a:lnTo>
                    <a:pt x="408" y="59"/>
                  </a:lnTo>
                  <a:lnTo>
                    <a:pt x="408" y="59"/>
                  </a:lnTo>
                  <a:lnTo>
                    <a:pt x="409" y="59"/>
                  </a:lnTo>
                  <a:lnTo>
                    <a:pt x="409" y="60"/>
                  </a:lnTo>
                  <a:lnTo>
                    <a:pt x="410" y="60"/>
                  </a:lnTo>
                  <a:lnTo>
                    <a:pt x="410" y="60"/>
                  </a:lnTo>
                  <a:lnTo>
                    <a:pt x="411" y="60"/>
                  </a:lnTo>
                  <a:lnTo>
                    <a:pt x="411" y="60"/>
                  </a:lnTo>
                  <a:lnTo>
                    <a:pt x="412" y="60"/>
                  </a:lnTo>
                  <a:lnTo>
                    <a:pt x="413" y="60"/>
                  </a:lnTo>
                  <a:lnTo>
                    <a:pt x="413" y="60"/>
                  </a:lnTo>
                  <a:lnTo>
                    <a:pt x="414" y="60"/>
                  </a:lnTo>
                  <a:lnTo>
                    <a:pt x="414" y="61"/>
                  </a:lnTo>
                  <a:lnTo>
                    <a:pt x="415" y="61"/>
                  </a:lnTo>
                  <a:lnTo>
                    <a:pt x="415" y="61"/>
                  </a:lnTo>
                  <a:lnTo>
                    <a:pt x="416" y="61"/>
                  </a:lnTo>
                  <a:lnTo>
                    <a:pt x="416" y="61"/>
                  </a:lnTo>
                  <a:lnTo>
                    <a:pt x="417" y="61"/>
                  </a:lnTo>
                  <a:lnTo>
                    <a:pt x="418" y="61"/>
                  </a:lnTo>
                  <a:lnTo>
                    <a:pt x="418" y="61"/>
                  </a:lnTo>
                  <a:lnTo>
                    <a:pt x="419" y="61"/>
                  </a:lnTo>
                  <a:lnTo>
                    <a:pt x="419" y="62"/>
                  </a:lnTo>
                  <a:lnTo>
                    <a:pt x="420" y="62"/>
                  </a:lnTo>
                  <a:lnTo>
                    <a:pt x="420" y="62"/>
                  </a:lnTo>
                  <a:lnTo>
                    <a:pt x="421" y="62"/>
                  </a:lnTo>
                  <a:lnTo>
                    <a:pt x="421" y="62"/>
                  </a:lnTo>
                  <a:lnTo>
                    <a:pt x="422" y="62"/>
                  </a:lnTo>
                  <a:lnTo>
                    <a:pt x="422" y="62"/>
                  </a:lnTo>
                  <a:lnTo>
                    <a:pt x="423" y="62"/>
                  </a:lnTo>
                  <a:lnTo>
                    <a:pt x="424" y="62"/>
                  </a:lnTo>
                  <a:lnTo>
                    <a:pt x="424" y="63"/>
                  </a:lnTo>
                  <a:lnTo>
                    <a:pt x="425" y="63"/>
                  </a:lnTo>
                  <a:lnTo>
                    <a:pt x="425" y="63"/>
                  </a:lnTo>
                  <a:lnTo>
                    <a:pt x="426" y="63"/>
                  </a:lnTo>
                  <a:lnTo>
                    <a:pt x="426" y="63"/>
                  </a:lnTo>
                  <a:lnTo>
                    <a:pt x="427" y="63"/>
                  </a:lnTo>
                  <a:lnTo>
                    <a:pt x="427" y="63"/>
                  </a:lnTo>
                  <a:lnTo>
                    <a:pt x="428" y="63"/>
                  </a:lnTo>
                  <a:lnTo>
                    <a:pt x="429" y="63"/>
                  </a:lnTo>
                  <a:lnTo>
                    <a:pt x="429" y="63"/>
                  </a:lnTo>
                  <a:lnTo>
                    <a:pt x="430" y="64"/>
                  </a:lnTo>
                  <a:lnTo>
                    <a:pt x="430" y="64"/>
                  </a:lnTo>
                  <a:lnTo>
                    <a:pt x="431" y="64"/>
                  </a:lnTo>
                  <a:lnTo>
                    <a:pt x="431" y="64"/>
                  </a:lnTo>
                  <a:lnTo>
                    <a:pt x="432" y="64"/>
                  </a:lnTo>
                  <a:lnTo>
                    <a:pt x="432" y="64"/>
                  </a:lnTo>
                  <a:lnTo>
                    <a:pt x="433" y="64"/>
                  </a:lnTo>
                  <a:lnTo>
                    <a:pt x="434" y="64"/>
                  </a:lnTo>
                  <a:lnTo>
                    <a:pt x="434" y="64"/>
                  </a:lnTo>
                  <a:lnTo>
                    <a:pt x="435" y="65"/>
                  </a:lnTo>
                  <a:lnTo>
                    <a:pt x="435" y="65"/>
                  </a:lnTo>
                  <a:lnTo>
                    <a:pt x="436" y="65"/>
                  </a:lnTo>
                  <a:lnTo>
                    <a:pt x="436" y="65"/>
                  </a:lnTo>
                  <a:lnTo>
                    <a:pt x="437" y="65"/>
                  </a:lnTo>
                  <a:lnTo>
                    <a:pt x="437" y="65"/>
                  </a:lnTo>
                  <a:lnTo>
                    <a:pt x="438" y="65"/>
                  </a:lnTo>
                  <a:lnTo>
                    <a:pt x="438" y="65"/>
                  </a:lnTo>
                  <a:lnTo>
                    <a:pt x="439" y="65"/>
                  </a:lnTo>
                  <a:lnTo>
                    <a:pt x="440" y="65"/>
                  </a:lnTo>
                  <a:lnTo>
                    <a:pt x="440" y="66"/>
                  </a:lnTo>
                  <a:lnTo>
                    <a:pt x="441" y="66"/>
                  </a:lnTo>
                  <a:lnTo>
                    <a:pt x="441" y="66"/>
                  </a:lnTo>
                  <a:lnTo>
                    <a:pt x="442" y="66"/>
                  </a:lnTo>
                  <a:lnTo>
                    <a:pt x="442" y="66"/>
                  </a:lnTo>
                  <a:lnTo>
                    <a:pt x="443" y="66"/>
                  </a:lnTo>
                  <a:lnTo>
                    <a:pt x="443" y="66"/>
                  </a:lnTo>
                  <a:lnTo>
                    <a:pt x="444" y="66"/>
                  </a:lnTo>
                  <a:lnTo>
                    <a:pt x="445" y="66"/>
                  </a:lnTo>
                  <a:lnTo>
                    <a:pt x="445" y="66"/>
                  </a:lnTo>
                  <a:lnTo>
                    <a:pt x="446" y="67"/>
                  </a:lnTo>
                  <a:lnTo>
                    <a:pt x="446" y="67"/>
                  </a:lnTo>
                  <a:lnTo>
                    <a:pt x="447" y="67"/>
                  </a:lnTo>
                  <a:lnTo>
                    <a:pt x="447" y="67"/>
                  </a:lnTo>
                  <a:lnTo>
                    <a:pt x="448" y="67"/>
                  </a:lnTo>
                  <a:lnTo>
                    <a:pt x="448" y="67"/>
                  </a:lnTo>
                  <a:lnTo>
                    <a:pt x="449" y="67"/>
                  </a:lnTo>
                  <a:lnTo>
                    <a:pt x="450" y="67"/>
                  </a:lnTo>
                  <a:lnTo>
                    <a:pt x="450" y="67"/>
                  </a:lnTo>
                  <a:lnTo>
                    <a:pt x="451" y="67"/>
                  </a:lnTo>
                  <a:lnTo>
                    <a:pt x="451" y="67"/>
                  </a:lnTo>
                  <a:lnTo>
                    <a:pt x="452" y="68"/>
                  </a:lnTo>
                  <a:lnTo>
                    <a:pt x="452" y="68"/>
                  </a:lnTo>
                  <a:lnTo>
                    <a:pt x="453" y="68"/>
                  </a:lnTo>
                  <a:lnTo>
                    <a:pt x="453" y="68"/>
                  </a:lnTo>
                  <a:lnTo>
                    <a:pt x="454" y="68"/>
                  </a:lnTo>
                  <a:lnTo>
                    <a:pt x="455" y="68"/>
                  </a:lnTo>
                  <a:lnTo>
                    <a:pt x="455" y="68"/>
                  </a:lnTo>
                  <a:lnTo>
                    <a:pt x="456" y="68"/>
                  </a:lnTo>
                  <a:lnTo>
                    <a:pt x="456" y="68"/>
                  </a:lnTo>
                  <a:lnTo>
                    <a:pt x="457" y="68"/>
                  </a:lnTo>
                  <a:lnTo>
                    <a:pt x="457" y="69"/>
                  </a:lnTo>
                  <a:lnTo>
                    <a:pt x="458" y="69"/>
                  </a:lnTo>
                  <a:lnTo>
                    <a:pt x="458" y="69"/>
                  </a:lnTo>
                  <a:lnTo>
                    <a:pt x="459" y="69"/>
                  </a:lnTo>
                  <a:lnTo>
                    <a:pt x="459" y="69"/>
                  </a:lnTo>
                  <a:lnTo>
                    <a:pt x="460" y="69"/>
                  </a:lnTo>
                  <a:lnTo>
                    <a:pt x="461" y="69"/>
                  </a:lnTo>
                  <a:lnTo>
                    <a:pt x="461" y="69"/>
                  </a:lnTo>
                  <a:lnTo>
                    <a:pt x="462" y="69"/>
                  </a:lnTo>
                  <a:lnTo>
                    <a:pt x="462" y="69"/>
                  </a:lnTo>
                  <a:lnTo>
                    <a:pt x="463" y="69"/>
                  </a:lnTo>
                  <a:lnTo>
                    <a:pt x="463" y="70"/>
                  </a:lnTo>
                  <a:lnTo>
                    <a:pt x="464" y="70"/>
                  </a:lnTo>
                  <a:lnTo>
                    <a:pt x="464" y="70"/>
                  </a:lnTo>
                  <a:lnTo>
                    <a:pt x="465" y="70"/>
                  </a:lnTo>
                  <a:lnTo>
                    <a:pt x="466" y="70"/>
                  </a:lnTo>
                  <a:lnTo>
                    <a:pt x="466" y="70"/>
                  </a:lnTo>
                  <a:lnTo>
                    <a:pt x="467" y="70"/>
                  </a:lnTo>
                  <a:lnTo>
                    <a:pt x="467" y="70"/>
                  </a:lnTo>
                  <a:lnTo>
                    <a:pt x="468" y="70"/>
                  </a:lnTo>
                  <a:lnTo>
                    <a:pt x="468" y="70"/>
                  </a:lnTo>
                  <a:lnTo>
                    <a:pt x="469" y="70"/>
                  </a:lnTo>
                  <a:lnTo>
                    <a:pt x="469" y="70"/>
                  </a:lnTo>
                  <a:lnTo>
                    <a:pt x="470" y="71"/>
                  </a:lnTo>
                  <a:lnTo>
                    <a:pt x="471" y="71"/>
                  </a:lnTo>
                  <a:lnTo>
                    <a:pt x="471" y="71"/>
                  </a:lnTo>
                  <a:lnTo>
                    <a:pt x="472" y="71"/>
                  </a:lnTo>
                  <a:lnTo>
                    <a:pt x="472" y="71"/>
                  </a:lnTo>
                  <a:lnTo>
                    <a:pt x="473" y="71"/>
                  </a:lnTo>
                  <a:lnTo>
                    <a:pt x="473" y="71"/>
                  </a:lnTo>
                  <a:lnTo>
                    <a:pt x="474" y="71"/>
                  </a:lnTo>
                  <a:lnTo>
                    <a:pt x="474" y="71"/>
                  </a:lnTo>
                  <a:lnTo>
                    <a:pt x="475" y="71"/>
                  </a:lnTo>
                  <a:lnTo>
                    <a:pt x="475" y="71"/>
                  </a:lnTo>
                  <a:lnTo>
                    <a:pt x="476" y="72"/>
                  </a:lnTo>
                  <a:lnTo>
                    <a:pt x="477" y="72"/>
                  </a:lnTo>
                  <a:lnTo>
                    <a:pt x="477" y="72"/>
                  </a:lnTo>
                  <a:lnTo>
                    <a:pt x="478" y="72"/>
                  </a:lnTo>
                  <a:lnTo>
                    <a:pt x="478" y="72"/>
                  </a:lnTo>
                  <a:lnTo>
                    <a:pt x="479" y="72"/>
                  </a:lnTo>
                  <a:lnTo>
                    <a:pt x="479" y="72"/>
                  </a:lnTo>
                  <a:lnTo>
                    <a:pt x="480" y="72"/>
                  </a:lnTo>
                  <a:lnTo>
                    <a:pt x="480" y="72"/>
                  </a:lnTo>
                  <a:lnTo>
                    <a:pt x="481" y="72"/>
                  </a:lnTo>
                  <a:lnTo>
                    <a:pt x="482" y="72"/>
                  </a:lnTo>
                  <a:lnTo>
                    <a:pt x="482" y="72"/>
                  </a:lnTo>
                  <a:lnTo>
                    <a:pt x="483" y="73"/>
                  </a:lnTo>
                  <a:lnTo>
                    <a:pt x="483" y="73"/>
                  </a:lnTo>
                  <a:lnTo>
                    <a:pt x="484" y="73"/>
                  </a:lnTo>
                  <a:lnTo>
                    <a:pt x="484" y="73"/>
                  </a:lnTo>
                  <a:lnTo>
                    <a:pt x="485" y="73"/>
                  </a:lnTo>
                  <a:lnTo>
                    <a:pt x="485" y="73"/>
                  </a:lnTo>
                  <a:lnTo>
                    <a:pt x="486" y="73"/>
                  </a:lnTo>
                  <a:lnTo>
                    <a:pt x="487" y="73"/>
                  </a:lnTo>
                  <a:lnTo>
                    <a:pt x="487" y="73"/>
                  </a:lnTo>
                  <a:lnTo>
                    <a:pt x="488" y="73"/>
                  </a:lnTo>
                  <a:lnTo>
                    <a:pt x="488" y="73"/>
                  </a:lnTo>
                  <a:lnTo>
                    <a:pt x="489" y="73"/>
                  </a:lnTo>
                  <a:lnTo>
                    <a:pt x="489" y="74"/>
                  </a:lnTo>
                  <a:lnTo>
                    <a:pt x="490" y="74"/>
                  </a:lnTo>
                  <a:lnTo>
                    <a:pt x="490" y="74"/>
                  </a:lnTo>
                  <a:lnTo>
                    <a:pt x="491" y="74"/>
                  </a:lnTo>
                  <a:lnTo>
                    <a:pt x="491" y="74"/>
                  </a:lnTo>
                  <a:lnTo>
                    <a:pt x="492" y="74"/>
                  </a:lnTo>
                  <a:lnTo>
                    <a:pt x="493" y="74"/>
                  </a:lnTo>
                  <a:lnTo>
                    <a:pt x="493" y="74"/>
                  </a:lnTo>
                  <a:lnTo>
                    <a:pt x="494" y="74"/>
                  </a:lnTo>
                  <a:lnTo>
                    <a:pt x="494" y="74"/>
                  </a:lnTo>
                  <a:lnTo>
                    <a:pt x="495" y="74"/>
                  </a:lnTo>
                  <a:lnTo>
                    <a:pt x="495" y="74"/>
                  </a:lnTo>
                  <a:lnTo>
                    <a:pt x="496" y="75"/>
                  </a:lnTo>
                  <a:lnTo>
                    <a:pt x="496" y="75"/>
                  </a:lnTo>
                  <a:lnTo>
                    <a:pt x="497" y="75"/>
                  </a:lnTo>
                  <a:lnTo>
                    <a:pt x="498" y="75"/>
                  </a:lnTo>
                  <a:lnTo>
                    <a:pt x="498" y="75"/>
                  </a:lnTo>
                  <a:lnTo>
                    <a:pt x="499" y="75"/>
                  </a:lnTo>
                  <a:lnTo>
                    <a:pt x="499" y="75"/>
                  </a:lnTo>
                  <a:lnTo>
                    <a:pt x="500" y="75"/>
                  </a:lnTo>
                  <a:lnTo>
                    <a:pt x="500" y="75"/>
                  </a:lnTo>
                  <a:lnTo>
                    <a:pt x="501" y="75"/>
                  </a:lnTo>
                  <a:lnTo>
                    <a:pt x="501" y="75"/>
                  </a:lnTo>
                  <a:lnTo>
                    <a:pt x="502" y="75"/>
                  </a:lnTo>
                  <a:lnTo>
                    <a:pt x="503" y="75"/>
                  </a:lnTo>
                  <a:lnTo>
                    <a:pt x="503" y="76"/>
                  </a:lnTo>
                  <a:lnTo>
                    <a:pt x="504" y="76"/>
                  </a:lnTo>
                  <a:lnTo>
                    <a:pt x="504" y="76"/>
                  </a:lnTo>
                  <a:lnTo>
                    <a:pt x="505" y="76"/>
                  </a:lnTo>
                  <a:lnTo>
                    <a:pt x="505" y="76"/>
                  </a:lnTo>
                  <a:lnTo>
                    <a:pt x="506" y="76"/>
                  </a:lnTo>
                  <a:lnTo>
                    <a:pt x="506" y="76"/>
                  </a:lnTo>
                  <a:lnTo>
                    <a:pt x="507" y="76"/>
                  </a:lnTo>
                  <a:lnTo>
                    <a:pt x="508" y="76"/>
                  </a:lnTo>
                  <a:lnTo>
                    <a:pt x="508" y="76"/>
                  </a:lnTo>
                  <a:lnTo>
                    <a:pt x="509" y="76"/>
                  </a:lnTo>
                  <a:lnTo>
                    <a:pt x="509" y="76"/>
                  </a:lnTo>
                  <a:lnTo>
                    <a:pt x="510" y="76"/>
                  </a:lnTo>
                  <a:lnTo>
                    <a:pt x="510" y="76"/>
                  </a:lnTo>
                  <a:lnTo>
                    <a:pt x="511" y="77"/>
                  </a:lnTo>
                  <a:lnTo>
                    <a:pt x="511" y="77"/>
                  </a:lnTo>
                  <a:lnTo>
                    <a:pt x="512" y="77"/>
                  </a:lnTo>
                  <a:lnTo>
                    <a:pt x="512" y="77"/>
                  </a:lnTo>
                  <a:lnTo>
                    <a:pt x="513" y="77"/>
                  </a:lnTo>
                  <a:lnTo>
                    <a:pt x="514" y="77"/>
                  </a:lnTo>
                  <a:lnTo>
                    <a:pt x="514" y="77"/>
                  </a:lnTo>
                  <a:lnTo>
                    <a:pt x="515" y="77"/>
                  </a:lnTo>
                  <a:lnTo>
                    <a:pt x="515" y="77"/>
                  </a:lnTo>
                  <a:lnTo>
                    <a:pt x="516" y="77"/>
                  </a:lnTo>
                  <a:lnTo>
                    <a:pt x="516" y="77"/>
                  </a:lnTo>
                  <a:lnTo>
                    <a:pt x="517" y="77"/>
                  </a:lnTo>
                  <a:lnTo>
                    <a:pt x="517" y="77"/>
                  </a:lnTo>
                  <a:lnTo>
                    <a:pt x="518" y="78"/>
                  </a:lnTo>
                  <a:lnTo>
                    <a:pt x="519" y="78"/>
                  </a:lnTo>
                  <a:lnTo>
                    <a:pt x="519" y="78"/>
                  </a:lnTo>
                  <a:lnTo>
                    <a:pt x="520" y="78"/>
                  </a:lnTo>
                  <a:lnTo>
                    <a:pt x="520" y="78"/>
                  </a:lnTo>
                  <a:lnTo>
                    <a:pt x="521" y="78"/>
                  </a:lnTo>
                  <a:lnTo>
                    <a:pt x="521" y="78"/>
                  </a:lnTo>
                  <a:lnTo>
                    <a:pt x="522" y="78"/>
                  </a:lnTo>
                  <a:lnTo>
                    <a:pt x="522" y="78"/>
                  </a:lnTo>
                  <a:lnTo>
                    <a:pt x="523" y="78"/>
                  </a:lnTo>
                  <a:lnTo>
                    <a:pt x="524" y="78"/>
                  </a:lnTo>
                  <a:lnTo>
                    <a:pt x="524" y="78"/>
                  </a:lnTo>
                  <a:lnTo>
                    <a:pt x="525" y="78"/>
                  </a:lnTo>
                  <a:lnTo>
                    <a:pt x="525" y="78"/>
                  </a:lnTo>
                  <a:lnTo>
                    <a:pt x="526" y="78"/>
                  </a:lnTo>
                  <a:lnTo>
                    <a:pt x="526" y="79"/>
                  </a:lnTo>
                  <a:lnTo>
                    <a:pt x="527" y="79"/>
                  </a:lnTo>
                  <a:lnTo>
                    <a:pt x="527" y="79"/>
                  </a:lnTo>
                  <a:lnTo>
                    <a:pt x="528" y="79"/>
                  </a:lnTo>
                  <a:lnTo>
                    <a:pt x="528" y="79"/>
                  </a:lnTo>
                  <a:lnTo>
                    <a:pt x="529" y="79"/>
                  </a:lnTo>
                  <a:lnTo>
                    <a:pt x="530" y="79"/>
                  </a:lnTo>
                  <a:lnTo>
                    <a:pt x="530" y="79"/>
                  </a:lnTo>
                  <a:lnTo>
                    <a:pt x="531" y="79"/>
                  </a:lnTo>
                  <a:lnTo>
                    <a:pt x="531" y="79"/>
                  </a:lnTo>
                  <a:lnTo>
                    <a:pt x="532" y="79"/>
                  </a:lnTo>
                  <a:lnTo>
                    <a:pt x="532" y="79"/>
                  </a:lnTo>
                  <a:lnTo>
                    <a:pt x="533" y="79"/>
                  </a:lnTo>
                  <a:lnTo>
                    <a:pt x="533" y="79"/>
                  </a:lnTo>
                  <a:lnTo>
                    <a:pt x="534" y="80"/>
                  </a:lnTo>
                  <a:lnTo>
                    <a:pt x="535" y="80"/>
                  </a:lnTo>
                  <a:lnTo>
                    <a:pt x="535" y="80"/>
                  </a:lnTo>
                  <a:lnTo>
                    <a:pt x="536" y="80"/>
                  </a:lnTo>
                  <a:lnTo>
                    <a:pt x="536" y="80"/>
                  </a:lnTo>
                  <a:lnTo>
                    <a:pt x="537" y="80"/>
                  </a:lnTo>
                  <a:lnTo>
                    <a:pt x="537" y="80"/>
                  </a:lnTo>
                  <a:lnTo>
                    <a:pt x="538" y="80"/>
                  </a:lnTo>
                  <a:lnTo>
                    <a:pt x="538" y="80"/>
                  </a:lnTo>
                  <a:lnTo>
                    <a:pt x="539" y="80"/>
                  </a:lnTo>
                  <a:lnTo>
                    <a:pt x="540" y="80"/>
                  </a:lnTo>
                  <a:lnTo>
                    <a:pt x="540" y="80"/>
                  </a:lnTo>
                  <a:lnTo>
                    <a:pt x="541" y="80"/>
                  </a:lnTo>
                  <a:lnTo>
                    <a:pt x="541" y="80"/>
                  </a:lnTo>
                  <a:lnTo>
                    <a:pt x="542" y="80"/>
                  </a:lnTo>
                  <a:lnTo>
                    <a:pt x="542" y="80"/>
                  </a:lnTo>
                  <a:lnTo>
                    <a:pt x="543" y="81"/>
                  </a:lnTo>
                  <a:lnTo>
                    <a:pt x="543" y="81"/>
                  </a:lnTo>
                  <a:lnTo>
                    <a:pt x="544" y="81"/>
                  </a:lnTo>
                  <a:lnTo>
                    <a:pt x="544" y="81"/>
                  </a:lnTo>
                  <a:lnTo>
                    <a:pt x="545" y="81"/>
                  </a:lnTo>
                  <a:lnTo>
                    <a:pt x="546" y="81"/>
                  </a:lnTo>
                  <a:lnTo>
                    <a:pt x="546" y="81"/>
                  </a:lnTo>
                  <a:lnTo>
                    <a:pt x="547" y="81"/>
                  </a:lnTo>
                  <a:lnTo>
                    <a:pt x="547" y="81"/>
                  </a:lnTo>
                  <a:lnTo>
                    <a:pt x="548" y="81"/>
                  </a:lnTo>
                  <a:lnTo>
                    <a:pt x="548" y="81"/>
                  </a:lnTo>
                  <a:lnTo>
                    <a:pt x="549" y="81"/>
                  </a:lnTo>
                  <a:lnTo>
                    <a:pt x="549" y="81"/>
                  </a:lnTo>
                  <a:lnTo>
                    <a:pt x="550" y="81"/>
                  </a:lnTo>
                  <a:lnTo>
                    <a:pt x="551" y="81"/>
                  </a:lnTo>
                  <a:lnTo>
                    <a:pt x="551" y="81"/>
                  </a:lnTo>
                  <a:lnTo>
                    <a:pt x="552" y="82"/>
                  </a:lnTo>
                  <a:lnTo>
                    <a:pt x="552" y="82"/>
                  </a:lnTo>
                </a:path>
              </a:pathLst>
            </a:custGeom>
            <a:noFill/>
            <a:ln w="2540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6673851" y="2630489"/>
              <a:ext cx="3649663" cy="3649663"/>
            </a:xfrm>
            <a:prstGeom prst="rect">
              <a:avLst/>
            </a:pr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923213" y="6372225"/>
              <a:ext cx="1410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S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 rot="16200000">
              <a:off x="6308252" y="4269066"/>
              <a:ext cx="4263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R/S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6815138" y="2778126"/>
              <a:ext cx="3373438" cy="3306763"/>
            </a:xfrm>
            <a:custGeom>
              <a:avLst/>
              <a:gdLst>
                <a:gd name="T0" fmla="*/ 8 w 551"/>
                <a:gd name="T1" fmla="*/ 32 h 540"/>
                <a:gd name="T2" fmla="*/ 17 w 551"/>
                <a:gd name="T3" fmla="*/ 64 h 540"/>
                <a:gd name="T4" fmla="*/ 26 w 551"/>
                <a:gd name="T5" fmla="*/ 94 h 540"/>
                <a:gd name="T6" fmla="*/ 35 w 551"/>
                <a:gd name="T7" fmla="*/ 122 h 540"/>
                <a:gd name="T8" fmla="*/ 43 w 551"/>
                <a:gd name="T9" fmla="*/ 149 h 540"/>
                <a:gd name="T10" fmla="*/ 52 w 551"/>
                <a:gd name="T11" fmla="*/ 174 h 540"/>
                <a:gd name="T12" fmla="*/ 61 w 551"/>
                <a:gd name="T13" fmla="*/ 197 h 540"/>
                <a:gd name="T14" fmla="*/ 70 w 551"/>
                <a:gd name="T15" fmla="*/ 219 h 540"/>
                <a:gd name="T16" fmla="*/ 79 w 551"/>
                <a:gd name="T17" fmla="*/ 239 h 540"/>
                <a:gd name="T18" fmla="*/ 88 w 551"/>
                <a:gd name="T19" fmla="*/ 259 h 540"/>
                <a:gd name="T20" fmla="*/ 96 w 551"/>
                <a:gd name="T21" fmla="*/ 277 h 540"/>
                <a:gd name="T22" fmla="*/ 105 w 551"/>
                <a:gd name="T23" fmla="*/ 294 h 540"/>
                <a:gd name="T24" fmla="*/ 114 w 551"/>
                <a:gd name="T25" fmla="*/ 310 h 540"/>
                <a:gd name="T26" fmla="*/ 123 w 551"/>
                <a:gd name="T27" fmla="*/ 324 h 540"/>
                <a:gd name="T28" fmla="*/ 132 w 551"/>
                <a:gd name="T29" fmla="*/ 338 h 540"/>
                <a:gd name="T30" fmla="*/ 141 w 551"/>
                <a:gd name="T31" fmla="*/ 352 h 540"/>
                <a:gd name="T32" fmla="*/ 149 w 551"/>
                <a:gd name="T33" fmla="*/ 364 h 540"/>
                <a:gd name="T34" fmla="*/ 158 w 551"/>
                <a:gd name="T35" fmla="*/ 375 h 540"/>
                <a:gd name="T36" fmla="*/ 167 w 551"/>
                <a:gd name="T37" fmla="*/ 386 h 540"/>
                <a:gd name="T38" fmla="*/ 176 w 551"/>
                <a:gd name="T39" fmla="*/ 396 h 540"/>
                <a:gd name="T40" fmla="*/ 185 w 551"/>
                <a:gd name="T41" fmla="*/ 406 h 540"/>
                <a:gd name="T42" fmla="*/ 193 w 551"/>
                <a:gd name="T43" fmla="*/ 415 h 540"/>
                <a:gd name="T44" fmla="*/ 202 w 551"/>
                <a:gd name="T45" fmla="*/ 423 h 540"/>
                <a:gd name="T46" fmla="*/ 211 w 551"/>
                <a:gd name="T47" fmla="*/ 431 h 540"/>
                <a:gd name="T48" fmla="*/ 220 w 551"/>
                <a:gd name="T49" fmla="*/ 438 h 540"/>
                <a:gd name="T50" fmla="*/ 229 w 551"/>
                <a:gd name="T51" fmla="*/ 445 h 540"/>
                <a:gd name="T52" fmla="*/ 238 w 551"/>
                <a:gd name="T53" fmla="*/ 452 h 540"/>
                <a:gd name="T54" fmla="*/ 246 w 551"/>
                <a:gd name="T55" fmla="*/ 458 h 540"/>
                <a:gd name="T56" fmla="*/ 255 w 551"/>
                <a:gd name="T57" fmla="*/ 464 h 540"/>
                <a:gd name="T58" fmla="*/ 264 w 551"/>
                <a:gd name="T59" fmla="*/ 469 h 540"/>
                <a:gd name="T60" fmla="*/ 273 w 551"/>
                <a:gd name="T61" fmla="*/ 474 h 540"/>
                <a:gd name="T62" fmla="*/ 282 w 551"/>
                <a:gd name="T63" fmla="*/ 479 h 540"/>
                <a:gd name="T64" fmla="*/ 291 w 551"/>
                <a:gd name="T65" fmla="*/ 483 h 540"/>
                <a:gd name="T66" fmla="*/ 299 w 551"/>
                <a:gd name="T67" fmla="*/ 487 h 540"/>
                <a:gd name="T68" fmla="*/ 308 w 551"/>
                <a:gd name="T69" fmla="*/ 491 h 540"/>
                <a:gd name="T70" fmla="*/ 317 w 551"/>
                <a:gd name="T71" fmla="*/ 495 h 540"/>
                <a:gd name="T72" fmla="*/ 326 w 551"/>
                <a:gd name="T73" fmla="*/ 498 h 540"/>
                <a:gd name="T74" fmla="*/ 335 w 551"/>
                <a:gd name="T75" fmla="*/ 501 h 540"/>
                <a:gd name="T76" fmla="*/ 344 w 551"/>
                <a:gd name="T77" fmla="*/ 504 h 540"/>
                <a:gd name="T78" fmla="*/ 352 w 551"/>
                <a:gd name="T79" fmla="*/ 507 h 540"/>
                <a:gd name="T80" fmla="*/ 361 w 551"/>
                <a:gd name="T81" fmla="*/ 510 h 540"/>
                <a:gd name="T82" fmla="*/ 370 w 551"/>
                <a:gd name="T83" fmla="*/ 512 h 540"/>
                <a:gd name="T84" fmla="*/ 379 w 551"/>
                <a:gd name="T85" fmla="*/ 515 h 540"/>
                <a:gd name="T86" fmla="*/ 388 w 551"/>
                <a:gd name="T87" fmla="*/ 517 h 540"/>
                <a:gd name="T88" fmla="*/ 397 w 551"/>
                <a:gd name="T89" fmla="*/ 519 h 540"/>
                <a:gd name="T90" fmla="*/ 405 w 551"/>
                <a:gd name="T91" fmla="*/ 521 h 540"/>
                <a:gd name="T92" fmla="*/ 414 w 551"/>
                <a:gd name="T93" fmla="*/ 523 h 540"/>
                <a:gd name="T94" fmla="*/ 423 w 551"/>
                <a:gd name="T95" fmla="*/ 524 h 540"/>
                <a:gd name="T96" fmla="*/ 432 w 551"/>
                <a:gd name="T97" fmla="*/ 526 h 540"/>
                <a:gd name="T98" fmla="*/ 441 w 551"/>
                <a:gd name="T99" fmla="*/ 527 h 540"/>
                <a:gd name="T100" fmla="*/ 450 w 551"/>
                <a:gd name="T101" fmla="*/ 529 h 540"/>
                <a:gd name="T102" fmla="*/ 458 w 551"/>
                <a:gd name="T103" fmla="*/ 530 h 540"/>
                <a:gd name="T104" fmla="*/ 467 w 551"/>
                <a:gd name="T105" fmla="*/ 531 h 540"/>
                <a:gd name="T106" fmla="*/ 476 w 551"/>
                <a:gd name="T107" fmla="*/ 532 h 540"/>
                <a:gd name="T108" fmla="*/ 485 w 551"/>
                <a:gd name="T109" fmla="*/ 533 h 540"/>
                <a:gd name="T110" fmla="*/ 494 w 551"/>
                <a:gd name="T111" fmla="*/ 534 h 540"/>
                <a:gd name="T112" fmla="*/ 503 w 551"/>
                <a:gd name="T113" fmla="*/ 535 h 540"/>
                <a:gd name="T114" fmla="*/ 511 w 551"/>
                <a:gd name="T115" fmla="*/ 536 h 540"/>
                <a:gd name="T116" fmla="*/ 520 w 551"/>
                <a:gd name="T117" fmla="*/ 537 h 540"/>
                <a:gd name="T118" fmla="*/ 529 w 551"/>
                <a:gd name="T119" fmla="*/ 538 h 540"/>
                <a:gd name="T120" fmla="*/ 538 w 551"/>
                <a:gd name="T121" fmla="*/ 539 h 540"/>
                <a:gd name="T122" fmla="*/ 547 w 551"/>
                <a:gd name="T123" fmla="*/ 539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51" h="540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1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4" y="15"/>
                  </a:lnTo>
                  <a:lnTo>
                    <a:pt x="4" y="17"/>
                  </a:lnTo>
                  <a:lnTo>
                    <a:pt x="5" y="19"/>
                  </a:lnTo>
                  <a:lnTo>
                    <a:pt x="5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7" y="28"/>
                  </a:lnTo>
                  <a:lnTo>
                    <a:pt x="7" y="30"/>
                  </a:lnTo>
                  <a:lnTo>
                    <a:pt x="8" y="32"/>
                  </a:lnTo>
                  <a:lnTo>
                    <a:pt x="9" y="34"/>
                  </a:lnTo>
                  <a:lnTo>
                    <a:pt x="9" y="36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1" y="42"/>
                  </a:lnTo>
                  <a:lnTo>
                    <a:pt x="11" y="44"/>
                  </a:lnTo>
                  <a:lnTo>
                    <a:pt x="12" y="46"/>
                  </a:lnTo>
                  <a:lnTo>
                    <a:pt x="12" y="48"/>
                  </a:lnTo>
                  <a:lnTo>
                    <a:pt x="13" y="50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5" y="56"/>
                  </a:lnTo>
                  <a:lnTo>
                    <a:pt x="15" y="58"/>
                  </a:lnTo>
                  <a:lnTo>
                    <a:pt x="16" y="60"/>
                  </a:lnTo>
                  <a:lnTo>
                    <a:pt x="16" y="62"/>
                  </a:lnTo>
                  <a:lnTo>
                    <a:pt x="17" y="64"/>
                  </a:lnTo>
                  <a:lnTo>
                    <a:pt x="17" y="66"/>
                  </a:lnTo>
                  <a:lnTo>
                    <a:pt x="18" y="68"/>
                  </a:lnTo>
                  <a:lnTo>
                    <a:pt x="19" y="70"/>
                  </a:lnTo>
                  <a:lnTo>
                    <a:pt x="19" y="72"/>
                  </a:lnTo>
                  <a:lnTo>
                    <a:pt x="20" y="74"/>
                  </a:lnTo>
                  <a:lnTo>
                    <a:pt x="20" y="76"/>
                  </a:lnTo>
                  <a:lnTo>
                    <a:pt x="21" y="78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2" y="83"/>
                  </a:lnTo>
                  <a:lnTo>
                    <a:pt x="23" y="85"/>
                  </a:lnTo>
                  <a:lnTo>
                    <a:pt x="23" y="87"/>
                  </a:lnTo>
                  <a:lnTo>
                    <a:pt x="24" y="89"/>
                  </a:lnTo>
                  <a:lnTo>
                    <a:pt x="25" y="91"/>
                  </a:lnTo>
                  <a:lnTo>
                    <a:pt x="25" y="92"/>
                  </a:lnTo>
                  <a:lnTo>
                    <a:pt x="26" y="94"/>
                  </a:lnTo>
                  <a:lnTo>
                    <a:pt x="26" y="96"/>
                  </a:lnTo>
                  <a:lnTo>
                    <a:pt x="27" y="98"/>
                  </a:lnTo>
                  <a:lnTo>
                    <a:pt x="27" y="100"/>
                  </a:lnTo>
                  <a:lnTo>
                    <a:pt x="28" y="101"/>
                  </a:lnTo>
                  <a:lnTo>
                    <a:pt x="28" y="103"/>
                  </a:lnTo>
                  <a:lnTo>
                    <a:pt x="29" y="105"/>
                  </a:lnTo>
                  <a:lnTo>
                    <a:pt x="30" y="107"/>
                  </a:lnTo>
                  <a:lnTo>
                    <a:pt x="30" y="109"/>
                  </a:lnTo>
                  <a:lnTo>
                    <a:pt x="31" y="110"/>
                  </a:lnTo>
                  <a:lnTo>
                    <a:pt x="31" y="112"/>
                  </a:lnTo>
                  <a:lnTo>
                    <a:pt x="32" y="114"/>
                  </a:lnTo>
                  <a:lnTo>
                    <a:pt x="32" y="116"/>
                  </a:lnTo>
                  <a:lnTo>
                    <a:pt x="33" y="117"/>
                  </a:lnTo>
                  <a:lnTo>
                    <a:pt x="33" y="119"/>
                  </a:lnTo>
                  <a:lnTo>
                    <a:pt x="34" y="121"/>
                  </a:lnTo>
                  <a:lnTo>
                    <a:pt x="35" y="122"/>
                  </a:lnTo>
                  <a:lnTo>
                    <a:pt x="35" y="124"/>
                  </a:lnTo>
                  <a:lnTo>
                    <a:pt x="36" y="126"/>
                  </a:lnTo>
                  <a:lnTo>
                    <a:pt x="36" y="128"/>
                  </a:lnTo>
                  <a:lnTo>
                    <a:pt x="37" y="129"/>
                  </a:lnTo>
                  <a:lnTo>
                    <a:pt x="37" y="131"/>
                  </a:lnTo>
                  <a:lnTo>
                    <a:pt x="38" y="133"/>
                  </a:lnTo>
                  <a:lnTo>
                    <a:pt x="38" y="134"/>
                  </a:lnTo>
                  <a:lnTo>
                    <a:pt x="39" y="136"/>
                  </a:lnTo>
                  <a:lnTo>
                    <a:pt x="39" y="138"/>
                  </a:lnTo>
                  <a:lnTo>
                    <a:pt x="40" y="139"/>
                  </a:lnTo>
                  <a:lnTo>
                    <a:pt x="41" y="141"/>
                  </a:lnTo>
                  <a:lnTo>
                    <a:pt x="41" y="142"/>
                  </a:lnTo>
                  <a:lnTo>
                    <a:pt x="42" y="144"/>
                  </a:lnTo>
                  <a:lnTo>
                    <a:pt x="42" y="146"/>
                  </a:lnTo>
                  <a:lnTo>
                    <a:pt x="43" y="147"/>
                  </a:lnTo>
                  <a:lnTo>
                    <a:pt x="43" y="149"/>
                  </a:lnTo>
                  <a:lnTo>
                    <a:pt x="44" y="151"/>
                  </a:lnTo>
                  <a:lnTo>
                    <a:pt x="44" y="152"/>
                  </a:lnTo>
                  <a:lnTo>
                    <a:pt x="45" y="154"/>
                  </a:lnTo>
                  <a:lnTo>
                    <a:pt x="46" y="155"/>
                  </a:lnTo>
                  <a:lnTo>
                    <a:pt x="46" y="157"/>
                  </a:lnTo>
                  <a:lnTo>
                    <a:pt x="47" y="158"/>
                  </a:lnTo>
                  <a:lnTo>
                    <a:pt x="47" y="160"/>
                  </a:lnTo>
                  <a:lnTo>
                    <a:pt x="48" y="162"/>
                  </a:lnTo>
                  <a:lnTo>
                    <a:pt x="48" y="163"/>
                  </a:lnTo>
                  <a:lnTo>
                    <a:pt x="49" y="165"/>
                  </a:lnTo>
                  <a:lnTo>
                    <a:pt x="49" y="166"/>
                  </a:lnTo>
                  <a:lnTo>
                    <a:pt x="50" y="168"/>
                  </a:lnTo>
                  <a:lnTo>
                    <a:pt x="51" y="169"/>
                  </a:lnTo>
                  <a:lnTo>
                    <a:pt x="51" y="171"/>
                  </a:lnTo>
                  <a:lnTo>
                    <a:pt x="52" y="172"/>
                  </a:lnTo>
                  <a:lnTo>
                    <a:pt x="52" y="174"/>
                  </a:lnTo>
                  <a:lnTo>
                    <a:pt x="53" y="175"/>
                  </a:lnTo>
                  <a:lnTo>
                    <a:pt x="53" y="177"/>
                  </a:lnTo>
                  <a:lnTo>
                    <a:pt x="54" y="178"/>
                  </a:lnTo>
                  <a:lnTo>
                    <a:pt x="54" y="180"/>
                  </a:lnTo>
                  <a:lnTo>
                    <a:pt x="55" y="181"/>
                  </a:lnTo>
                  <a:lnTo>
                    <a:pt x="55" y="183"/>
                  </a:lnTo>
                  <a:lnTo>
                    <a:pt x="56" y="184"/>
                  </a:lnTo>
                  <a:lnTo>
                    <a:pt x="57" y="186"/>
                  </a:lnTo>
                  <a:lnTo>
                    <a:pt x="57" y="187"/>
                  </a:lnTo>
                  <a:lnTo>
                    <a:pt x="58" y="189"/>
                  </a:lnTo>
                  <a:lnTo>
                    <a:pt x="58" y="190"/>
                  </a:lnTo>
                  <a:lnTo>
                    <a:pt x="59" y="191"/>
                  </a:lnTo>
                  <a:lnTo>
                    <a:pt x="59" y="193"/>
                  </a:lnTo>
                  <a:lnTo>
                    <a:pt x="60" y="194"/>
                  </a:lnTo>
                  <a:lnTo>
                    <a:pt x="60" y="196"/>
                  </a:lnTo>
                  <a:lnTo>
                    <a:pt x="61" y="197"/>
                  </a:lnTo>
                  <a:lnTo>
                    <a:pt x="62" y="199"/>
                  </a:lnTo>
                  <a:lnTo>
                    <a:pt x="62" y="200"/>
                  </a:lnTo>
                  <a:lnTo>
                    <a:pt x="63" y="201"/>
                  </a:lnTo>
                  <a:lnTo>
                    <a:pt x="63" y="203"/>
                  </a:lnTo>
                  <a:lnTo>
                    <a:pt x="64" y="204"/>
                  </a:lnTo>
                  <a:lnTo>
                    <a:pt x="64" y="205"/>
                  </a:lnTo>
                  <a:lnTo>
                    <a:pt x="65" y="207"/>
                  </a:lnTo>
                  <a:lnTo>
                    <a:pt x="65" y="208"/>
                  </a:lnTo>
                  <a:lnTo>
                    <a:pt x="66" y="210"/>
                  </a:lnTo>
                  <a:lnTo>
                    <a:pt x="67" y="211"/>
                  </a:lnTo>
                  <a:lnTo>
                    <a:pt x="67" y="212"/>
                  </a:lnTo>
                  <a:lnTo>
                    <a:pt x="68" y="214"/>
                  </a:lnTo>
                  <a:lnTo>
                    <a:pt x="68" y="215"/>
                  </a:lnTo>
                  <a:lnTo>
                    <a:pt x="69" y="216"/>
                  </a:lnTo>
                  <a:lnTo>
                    <a:pt x="69" y="218"/>
                  </a:lnTo>
                  <a:lnTo>
                    <a:pt x="70" y="219"/>
                  </a:lnTo>
                  <a:lnTo>
                    <a:pt x="70" y="220"/>
                  </a:lnTo>
                  <a:lnTo>
                    <a:pt x="71" y="222"/>
                  </a:lnTo>
                  <a:lnTo>
                    <a:pt x="71" y="223"/>
                  </a:lnTo>
                  <a:lnTo>
                    <a:pt x="72" y="224"/>
                  </a:lnTo>
                  <a:lnTo>
                    <a:pt x="73" y="226"/>
                  </a:lnTo>
                  <a:lnTo>
                    <a:pt x="73" y="227"/>
                  </a:lnTo>
                  <a:lnTo>
                    <a:pt x="74" y="228"/>
                  </a:lnTo>
                  <a:lnTo>
                    <a:pt x="74" y="229"/>
                  </a:lnTo>
                  <a:lnTo>
                    <a:pt x="75" y="231"/>
                  </a:lnTo>
                  <a:lnTo>
                    <a:pt x="75" y="232"/>
                  </a:lnTo>
                  <a:lnTo>
                    <a:pt x="76" y="233"/>
                  </a:lnTo>
                  <a:lnTo>
                    <a:pt x="76" y="234"/>
                  </a:lnTo>
                  <a:lnTo>
                    <a:pt x="77" y="236"/>
                  </a:lnTo>
                  <a:lnTo>
                    <a:pt x="78" y="237"/>
                  </a:lnTo>
                  <a:lnTo>
                    <a:pt x="78" y="238"/>
                  </a:lnTo>
                  <a:lnTo>
                    <a:pt x="79" y="239"/>
                  </a:lnTo>
                  <a:lnTo>
                    <a:pt x="79" y="241"/>
                  </a:lnTo>
                  <a:lnTo>
                    <a:pt x="80" y="242"/>
                  </a:lnTo>
                  <a:lnTo>
                    <a:pt x="80" y="243"/>
                  </a:lnTo>
                  <a:lnTo>
                    <a:pt x="81" y="244"/>
                  </a:lnTo>
                  <a:lnTo>
                    <a:pt x="81" y="246"/>
                  </a:lnTo>
                  <a:lnTo>
                    <a:pt x="82" y="247"/>
                  </a:lnTo>
                  <a:lnTo>
                    <a:pt x="83" y="248"/>
                  </a:lnTo>
                  <a:lnTo>
                    <a:pt x="83" y="249"/>
                  </a:lnTo>
                  <a:lnTo>
                    <a:pt x="84" y="250"/>
                  </a:lnTo>
                  <a:lnTo>
                    <a:pt x="84" y="252"/>
                  </a:lnTo>
                  <a:lnTo>
                    <a:pt x="85" y="253"/>
                  </a:lnTo>
                  <a:lnTo>
                    <a:pt x="85" y="254"/>
                  </a:lnTo>
                  <a:lnTo>
                    <a:pt x="86" y="255"/>
                  </a:lnTo>
                  <a:lnTo>
                    <a:pt x="86" y="256"/>
                  </a:lnTo>
                  <a:lnTo>
                    <a:pt x="87" y="258"/>
                  </a:lnTo>
                  <a:lnTo>
                    <a:pt x="88" y="259"/>
                  </a:lnTo>
                  <a:lnTo>
                    <a:pt x="88" y="260"/>
                  </a:lnTo>
                  <a:lnTo>
                    <a:pt x="89" y="261"/>
                  </a:lnTo>
                  <a:lnTo>
                    <a:pt x="89" y="262"/>
                  </a:lnTo>
                  <a:lnTo>
                    <a:pt x="90" y="263"/>
                  </a:lnTo>
                  <a:lnTo>
                    <a:pt x="90" y="264"/>
                  </a:lnTo>
                  <a:lnTo>
                    <a:pt x="91" y="266"/>
                  </a:lnTo>
                  <a:lnTo>
                    <a:pt x="91" y="267"/>
                  </a:lnTo>
                  <a:lnTo>
                    <a:pt x="92" y="268"/>
                  </a:lnTo>
                  <a:lnTo>
                    <a:pt x="92" y="269"/>
                  </a:lnTo>
                  <a:lnTo>
                    <a:pt x="93" y="270"/>
                  </a:lnTo>
                  <a:lnTo>
                    <a:pt x="94" y="271"/>
                  </a:lnTo>
                  <a:lnTo>
                    <a:pt x="94" y="272"/>
                  </a:lnTo>
                  <a:lnTo>
                    <a:pt x="95" y="273"/>
                  </a:lnTo>
                  <a:lnTo>
                    <a:pt x="95" y="275"/>
                  </a:lnTo>
                  <a:lnTo>
                    <a:pt x="96" y="276"/>
                  </a:lnTo>
                  <a:lnTo>
                    <a:pt x="96" y="277"/>
                  </a:lnTo>
                  <a:lnTo>
                    <a:pt x="97" y="278"/>
                  </a:lnTo>
                  <a:lnTo>
                    <a:pt x="97" y="279"/>
                  </a:lnTo>
                  <a:lnTo>
                    <a:pt x="98" y="280"/>
                  </a:lnTo>
                  <a:lnTo>
                    <a:pt x="99" y="281"/>
                  </a:lnTo>
                  <a:lnTo>
                    <a:pt x="99" y="282"/>
                  </a:lnTo>
                  <a:lnTo>
                    <a:pt x="100" y="283"/>
                  </a:lnTo>
                  <a:lnTo>
                    <a:pt x="100" y="284"/>
                  </a:lnTo>
                  <a:lnTo>
                    <a:pt x="101" y="285"/>
                  </a:lnTo>
                  <a:lnTo>
                    <a:pt x="101" y="286"/>
                  </a:lnTo>
                  <a:lnTo>
                    <a:pt x="102" y="287"/>
                  </a:lnTo>
                  <a:lnTo>
                    <a:pt x="102" y="289"/>
                  </a:lnTo>
                  <a:lnTo>
                    <a:pt x="103" y="290"/>
                  </a:lnTo>
                  <a:lnTo>
                    <a:pt x="104" y="291"/>
                  </a:lnTo>
                  <a:lnTo>
                    <a:pt x="104" y="292"/>
                  </a:lnTo>
                  <a:lnTo>
                    <a:pt x="105" y="293"/>
                  </a:lnTo>
                  <a:lnTo>
                    <a:pt x="105" y="294"/>
                  </a:lnTo>
                  <a:lnTo>
                    <a:pt x="106" y="295"/>
                  </a:lnTo>
                  <a:lnTo>
                    <a:pt x="106" y="296"/>
                  </a:lnTo>
                  <a:lnTo>
                    <a:pt x="107" y="297"/>
                  </a:lnTo>
                  <a:lnTo>
                    <a:pt x="107" y="298"/>
                  </a:lnTo>
                  <a:lnTo>
                    <a:pt x="108" y="299"/>
                  </a:lnTo>
                  <a:lnTo>
                    <a:pt x="108" y="300"/>
                  </a:lnTo>
                  <a:lnTo>
                    <a:pt x="109" y="301"/>
                  </a:lnTo>
                  <a:lnTo>
                    <a:pt x="110" y="302"/>
                  </a:lnTo>
                  <a:lnTo>
                    <a:pt x="110" y="303"/>
                  </a:lnTo>
                  <a:lnTo>
                    <a:pt x="111" y="304"/>
                  </a:lnTo>
                  <a:lnTo>
                    <a:pt x="111" y="305"/>
                  </a:lnTo>
                  <a:lnTo>
                    <a:pt x="112" y="306"/>
                  </a:lnTo>
                  <a:lnTo>
                    <a:pt x="112" y="307"/>
                  </a:lnTo>
                  <a:lnTo>
                    <a:pt x="113" y="308"/>
                  </a:lnTo>
                  <a:lnTo>
                    <a:pt x="113" y="309"/>
                  </a:lnTo>
                  <a:lnTo>
                    <a:pt x="114" y="310"/>
                  </a:lnTo>
                  <a:lnTo>
                    <a:pt x="115" y="311"/>
                  </a:lnTo>
                  <a:lnTo>
                    <a:pt x="115" y="311"/>
                  </a:lnTo>
                  <a:lnTo>
                    <a:pt x="116" y="312"/>
                  </a:lnTo>
                  <a:lnTo>
                    <a:pt x="116" y="313"/>
                  </a:lnTo>
                  <a:lnTo>
                    <a:pt x="117" y="314"/>
                  </a:lnTo>
                  <a:lnTo>
                    <a:pt x="117" y="315"/>
                  </a:lnTo>
                  <a:lnTo>
                    <a:pt x="118" y="316"/>
                  </a:lnTo>
                  <a:lnTo>
                    <a:pt x="118" y="317"/>
                  </a:lnTo>
                  <a:lnTo>
                    <a:pt x="119" y="318"/>
                  </a:lnTo>
                  <a:lnTo>
                    <a:pt x="120" y="319"/>
                  </a:lnTo>
                  <a:lnTo>
                    <a:pt x="120" y="320"/>
                  </a:lnTo>
                  <a:lnTo>
                    <a:pt x="121" y="321"/>
                  </a:lnTo>
                  <a:lnTo>
                    <a:pt x="121" y="322"/>
                  </a:lnTo>
                  <a:lnTo>
                    <a:pt x="122" y="323"/>
                  </a:lnTo>
                  <a:lnTo>
                    <a:pt x="122" y="324"/>
                  </a:lnTo>
                  <a:lnTo>
                    <a:pt x="123" y="324"/>
                  </a:lnTo>
                  <a:lnTo>
                    <a:pt x="123" y="325"/>
                  </a:lnTo>
                  <a:lnTo>
                    <a:pt x="124" y="326"/>
                  </a:lnTo>
                  <a:lnTo>
                    <a:pt x="124" y="327"/>
                  </a:lnTo>
                  <a:lnTo>
                    <a:pt x="125" y="328"/>
                  </a:lnTo>
                  <a:lnTo>
                    <a:pt x="126" y="329"/>
                  </a:lnTo>
                  <a:lnTo>
                    <a:pt x="126" y="330"/>
                  </a:lnTo>
                  <a:lnTo>
                    <a:pt x="127" y="331"/>
                  </a:lnTo>
                  <a:lnTo>
                    <a:pt x="127" y="332"/>
                  </a:lnTo>
                  <a:lnTo>
                    <a:pt x="128" y="332"/>
                  </a:lnTo>
                  <a:lnTo>
                    <a:pt x="128" y="333"/>
                  </a:lnTo>
                  <a:lnTo>
                    <a:pt x="129" y="334"/>
                  </a:lnTo>
                  <a:lnTo>
                    <a:pt x="129" y="335"/>
                  </a:lnTo>
                  <a:lnTo>
                    <a:pt x="130" y="336"/>
                  </a:lnTo>
                  <a:lnTo>
                    <a:pt x="131" y="337"/>
                  </a:lnTo>
                  <a:lnTo>
                    <a:pt x="131" y="338"/>
                  </a:lnTo>
                  <a:lnTo>
                    <a:pt x="132" y="338"/>
                  </a:lnTo>
                  <a:lnTo>
                    <a:pt x="132" y="339"/>
                  </a:lnTo>
                  <a:lnTo>
                    <a:pt x="133" y="340"/>
                  </a:lnTo>
                  <a:lnTo>
                    <a:pt x="133" y="341"/>
                  </a:lnTo>
                  <a:lnTo>
                    <a:pt x="134" y="342"/>
                  </a:lnTo>
                  <a:lnTo>
                    <a:pt x="134" y="343"/>
                  </a:lnTo>
                  <a:lnTo>
                    <a:pt x="135" y="343"/>
                  </a:lnTo>
                  <a:lnTo>
                    <a:pt x="136" y="344"/>
                  </a:lnTo>
                  <a:lnTo>
                    <a:pt x="136" y="345"/>
                  </a:lnTo>
                  <a:lnTo>
                    <a:pt x="137" y="346"/>
                  </a:lnTo>
                  <a:lnTo>
                    <a:pt x="137" y="347"/>
                  </a:lnTo>
                  <a:lnTo>
                    <a:pt x="138" y="348"/>
                  </a:lnTo>
                  <a:lnTo>
                    <a:pt x="138" y="348"/>
                  </a:lnTo>
                  <a:lnTo>
                    <a:pt x="139" y="349"/>
                  </a:lnTo>
                  <a:lnTo>
                    <a:pt x="139" y="350"/>
                  </a:lnTo>
                  <a:lnTo>
                    <a:pt x="140" y="351"/>
                  </a:lnTo>
                  <a:lnTo>
                    <a:pt x="141" y="352"/>
                  </a:lnTo>
                  <a:lnTo>
                    <a:pt x="141" y="352"/>
                  </a:lnTo>
                  <a:lnTo>
                    <a:pt x="142" y="353"/>
                  </a:lnTo>
                  <a:lnTo>
                    <a:pt x="142" y="354"/>
                  </a:lnTo>
                  <a:lnTo>
                    <a:pt x="143" y="355"/>
                  </a:lnTo>
                  <a:lnTo>
                    <a:pt x="143" y="355"/>
                  </a:lnTo>
                  <a:lnTo>
                    <a:pt x="144" y="356"/>
                  </a:lnTo>
                  <a:lnTo>
                    <a:pt x="144" y="357"/>
                  </a:lnTo>
                  <a:lnTo>
                    <a:pt x="145" y="358"/>
                  </a:lnTo>
                  <a:lnTo>
                    <a:pt x="145" y="359"/>
                  </a:lnTo>
                  <a:lnTo>
                    <a:pt x="146" y="359"/>
                  </a:lnTo>
                  <a:lnTo>
                    <a:pt x="147" y="360"/>
                  </a:lnTo>
                  <a:lnTo>
                    <a:pt x="147" y="361"/>
                  </a:lnTo>
                  <a:lnTo>
                    <a:pt x="148" y="362"/>
                  </a:lnTo>
                  <a:lnTo>
                    <a:pt x="148" y="362"/>
                  </a:lnTo>
                  <a:lnTo>
                    <a:pt x="149" y="363"/>
                  </a:lnTo>
                  <a:lnTo>
                    <a:pt x="149" y="364"/>
                  </a:lnTo>
                  <a:lnTo>
                    <a:pt x="150" y="365"/>
                  </a:lnTo>
                  <a:lnTo>
                    <a:pt x="150" y="365"/>
                  </a:lnTo>
                  <a:lnTo>
                    <a:pt x="151" y="366"/>
                  </a:lnTo>
                  <a:lnTo>
                    <a:pt x="152" y="367"/>
                  </a:lnTo>
                  <a:lnTo>
                    <a:pt x="152" y="368"/>
                  </a:lnTo>
                  <a:lnTo>
                    <a:pt x="153" y="368"/>
                  </a:lnTo>
                  <a:lnTo>
                    <a:pt x="153" y="369"/>
                  </a:lnTo>
                  <a:lnTo>
                    <a:pt x="154" y="370"/>
                  </a:lnTo>
                  <a:lnTo>
                    <a:pt x="154" y="370"/>
                  </a:lnTo>
                  <a:lnTo>
                    <a:pt x="155" y="371"/>
                  </a:lnTo>
                  <a:lnTo>
                    <a:pt x="155" y="372"/>
                  </a:lnTo>
                  <a:lnTo>
                    <a:pt x="156" y="373"/>
                  </a:lnTo>
                  <a:lnTo>
                    <a:pt x="157" y="373"/>
                  </a:lnTo>
                  <a:lnTo>
                    <a:pt x="157" y="374"/>
                  </a:lnTo>
                  <a:lnTo>
                    <a:pt x="158" y="375"/>
                  </a:lnTo>
                  <a:lnTo>
                    <a:pt x="158" y="375"/>
                  </a:lnTo>
                  <a:lnTo>
                    <a:pt x="159" y="376"/>
                  </a:lnTo>
                  <a:lnTo>
                    <a:pt x="159" y="377"/>
                  </a:lnTo>
                  <a:lnTo>
                    <a:pt x="160" y="377"/>
                  </a:lnTo>
                  <a:lnTo>
                    <a:pt x="160" y="378"/>
                  </a:lnTo>
                  <a:lnTo>
                    <a:pt x="161" y="379"/>
                  </a:lnTo>
                  <a:lnTo>
                    <a:pt x="161" y="380"/>
                  </a:lnTo>
                  <a:lnTo>
                    <a:pt x="162" y="380"/>
                  </a:lnTo>
                  <a:lnTo>
                    <a:pt x="163" y="381"/>
                  </a:lnTo>
                  <a:lnTo>
                    <a:pt x="163" y="382"/>
                  </a:lnTo>
                  <a:lnTo>
                    <a:pt x="164" y="382"/>
                  </a:lnTo>
                  <a:lnTo>
                    <a:pt x="164" y="383"/>
                  </a:lnTo>
                  <a:lnTo>
                    <a:pt x="165" y="384"/>
                  </a:lnTo>
                  <a:lnTo>
                    <a:pt x="165" y="384"/>
                  </a:lnTo>
                  <a:lnTo>
                    <a:pt x="166" y="385"/>
                  </a:lnTo>
                  <a:lnTo>
                    <a:pt x="166" y="386"/>
                  </a:lnTo>
                  <a:lnTo>
                    <a:pt x="167" y="386"/>
                  </a:lnTo>
                  <a:lnTo>
                    <a:pt x="168" y="387"/>
                  </a:lnTo>
                  <a:lnTo>
                    <a:pt x="168" y="387"/>
                  </a:lnTo>
                  <a:lnTo>
                    <a:pt x="169" y="388"/>
                  </a:lnTo>
                  <a:lnTo>
                    <a:pt x="169" y="389"/>
                  </a:lnTo>
                  <a:lnTo>
                    <a:pt x="170" y="389"/>
                  </a:lnTo>
                  <a:lnTo>
                    <a:pt x="170" y="390"/>
                  </a:lnTo>
                  <a:lnTo>
                    <a:pt x="171" y="391"/>
                  </a:lnTo>
                  <a:lnTo>
                    <a:pt x="171" y="391"/>
                  </a:lnTo>
                  <a:lnTo>
                    <a:pt x="172" y="392"/>
                  </a:lnTo>
                  <a:lnTo>
                    <a:pt x="173" y="393"/>
                  </a:lnTo>
                  <a:lnTo>
                    <a:pt x="173" y="393"/>
                  </a:lnTo>
                  <a:lnTo>
                    <a:pt x="174" y="394"/>
                  </a:lnTo>
                  <a:lnTo>
                    <a:pt x="174" y="394"/>
                  </a:lnTo>
                  <a:lnTo>
                    <a:pt x="175" y="395"/>
                  </a:lnTo>
                  <a:lnTo>
                    <a:pt x="175" y="396"/>
                  </a:lnTo>
                  <a:lnTo>
                    <a:pt x="176" y="396"/>
                  </a:lnTo>
                  <a:lnTo>
                    <a:pt x="176" y="397"/>
                  </a:lnTo>
                  <a:lnTo>
                    <a:pt x="177" y="398"/>
                  </a:lnTo>
                  <a:lnTo>
                    <a:pt x="177" y="398"/>
                  </a:lnTo>
                  <a:lnTo>
                    <a:pt x="178" y="399"/>
                  </a:lnTo>
                  <a:lnTo>
                    <a:pt x="179" y="399"/>
                  </a:lnTo>
                  <a:lnTo>
                    <a:pt x="179" y="400"/>
                  </a:lnTo>
                  <a:lnTo>
                    <a:pt x="180" y="401"/>
                  </a:lnTo>
                  <a:lnTo>
                    <a:pt x="180" y="401"/>
                  </a:lnTo>
                  <a:lnTo>
                    <a:pt x="181" y="402"/>
                  </a:lnTo>
                  <a:lnTo>
                    <a:pt x="181" y="402"/>
                  </a:lnTo>
                  <a:lnTo>
                    <a:pt x="182" y="403"/>
                  </a:lnTo>
                  <a:lnTo>
                    <a:pt x="182" y="404"/>
                  </a:lnTo>
                  <a:lnTo>
                    <a:pt x="183" y="404"/>
                  </a:lnTo>
                  <a:lnTo>
                    <a:pt x="184" y="405"/>
                  </a:lnTo>
                  <a:lnTo>
                    <a:pt x="184" y="405"/>
                  </a:lnTo>
                  <a:lnTo>
                    <a:pt x="185" y="406"/>
                  </a:lnTo>
                  <a:lnTo>
                    <a:pt x="185" y="406"/>
                  </a:lnTo>
                  <a:lnTo>
                    <a:pt x="186" y="407"/>
                  </a:lnTo>
                  <a:lnTo>
                    <a:pt x="186" y="408"/>
                  </a:lnTo>
                  <a:lnTo>
                    <a:pt x="187" y="408"/>
                  </a:lnTo>
                  <a:lnTo>
                    <a:pt x="187" y="409"/>
                  </a:lnTo>
                  <a:lnTo>
                    <a:pt x="188" y="409"/>
                  </a:lnTo>
                  <a:lnTo>
                    <a:pt x="189" y="410"/>
                  </a:lnTo>
                  <a:lnTo>
                    <a:pt x="189" y="410"/>
                  </a:lnTo>
                  <a:lnTo>
                    <a:pt x="190" y="411"/>
                  </a:lnTo>
                  <a:lnTo>
                    <a:pt x="190" y="411"/>
                  </a:lnTo>
                  <a:lnTo>
                    <a:pt x="191" y="412"/>
                  </a:lnTo>
                  <a:lnTo>
                    <a:pt x="191" y="413"/>
                  </a:lnTo>
                  <a:lnTo>
                    <a:pt x="192" y="413"/>
                  </a:lnTo>
                  <a:lnTo>
                    <a:pt x="192" y="414"/>
                  </a:lnTo>
                  <a:lnTo>
                    <a:pt x="193" y="414"/>
                  </a:lnTo>
                  <a:lnTo>
                    <a:pt x="193" y="415"/>
                  </a:lnTo>
                  <a:lnTo>
                    <a:pt x="194" y="415"/>
                  </a:lnTo>
                  <a:lnTo>
                    <a:pt x="195" y="416"/>
                  </a:lnTo>
                  <a:lnTo>
                    <a:pt x="195" y="416"/>
                  </a:lnTo>
                  <a:lnTo>
                    <a:pt x="196" y="417"/>
                  </a:lnTo>
                  <a:lnTo>
                    <a:pt x="196" y="417"/>
                  </a:lnTo>
                  <a:lnTo>
                    <a:pt x="197" y="418"/>
                  </a:lnTo>
                  <a:lnTo>
                    <a:pt x="197" y="419"/>
                  </a:lnTo>
                  <a:lnTo>
                    <a:pt x="198" y="419"/>
                  </a:lnTo>
                  <a:lnTo>
                    <a:pt x="198" y="420"/>
                  </a:lnTo>
                  <a:lnTo>
                    <a:pt x="199" y="420"/>
                  </a:lnTo>
                  <a:lnTo>
                    <a:pt x="200" y="421"/>
                  </a:lnTo>
                  <a:lnTo>
                    <a:pt x="200" y="421"/>
                  </a:lnTo>
                  <a:lnTo>
                    <a:pt x="201" y="422"/>
                  </a:lnTo>
                  <a:lnTo>
                    <a:pt x="201" y="422"/>
                  </a:lnTo>
                  <a:lnTo>
                    <a:pt x="202" y="423"/>
                  </a:lnTo>
                  <a:lnTo>
                    <a:pt x="202" y="423"/>
                  </a:lnTo>
                  <a:lnTo>
                    <a:pt x="203" y="424"/>
                  </a:lnTo>
                  <a:lnTo>
                    <a:pt x="203" y="424"/>
                  </a:lnTo>
                  <a:lnTo>
                    <a:pt x="204" y="425"/>
                  </a:lnTo>
                  <a:lnTo>
                    <a:pt x="205" y="425"/>
                  </a:lnTo>
                  <a:lnTo>
                    <a:pt x="205" y="426"/>
                  </a:lnTo>
                  <a:lnTo>
                    <a:pt x="206" y="426"/>
                  </a:lnTo>
                  <a:lnTo>
                    <a:pt x="206" y="427"/>
                  </a:lnTo>
                  <a:lnTo>
                    <a:pt x="207" y="427"/>
                  </a:lnTo>
                  <a:lnTo>
                    <a:pt x="207" y="428"/>
                  </a:lnTo>
                  <a:lnTo>
                    <a:pt x="208" y="428"/>
                  </a:lnTo>
                  <a:lnTo>
                    <a:pt x="208" y="429"/>
                  </a:lnTo>
                  <a:lnTo>
                    <a:pt x="209" y="429"/>
                  </a:lnTo>
                  <a:lnTo>
                    <a:pt x="210" y="430"/>
                  </a:lnTo>
                  <a:lnTo>
                    <a:pt x="210" y="430"/>
                  </a:lnTo>
                  <a:lnTo>
                    <a:pt x="211" y="431"/>
                  </a:lnTo>
                  <a:lnTo>
                    <a:pt x="211" y="431"/>
                  </a:lnTo>
                  <a:lnTo>
                    <a:pt x="212" y="431"/>
                  </a:lnTo>
                  <a:lnTo>
                    <a:pt x="212" y="432"/>
                  </a:lnTo>
                  <a:lnTo>
                    <a:pt x="213" y="432"/>
                  </a:lnTo>
                  <a:lnTo>
                    <a:pt x="213" y="433"/>
                  </a:lnTo>
                  <a:lnTo>
                    <a:pt x="214" y="433"/>
                  </a:lnTo>
                  <a:lnTo>
                    <a:pt x="214" y="434"/>
                  </a:lnTo>
                  <a:lnTo>
                    <a:pt x="215" y="434"/>
                  </a:lnTo>
                  <a:lnTo>
                    <a:pt x="216" y="435"/>
                  </a:lnTo>
                  <a:lnTo>
                    <a:pt x="216" y="435"/>
                  </a:lnTo>
                  <a:lnTo>
                    <a:pt x="217" y="436"/>
                  </a:lnTo>
                  <a:lnTo>
                    <a:pt x="217" y="436"/>
                  </a:lnTo>
                  <a:lnTo>
                    <a:pt x="218" y="437"/>
                  </a:lnTo>
                  <a:lnTo>
                    <a:pt x="218" y="437"/>
                  </a:lnTo>
                  <a:lnTo>
                    <a:pt x="219" y="437"/>
                  </a:lnTo>
                  <a:lnTo>
                    <a:pt x="219" y="438"/>
                  </a:lnTo>
                  <a:lnTo>
                    <a:pt x="220" y="438"/>
                  </a:lnTo>
                  <a:lnTo>
                    <a:pt x="221" y="439"/>
                  </a:lnTo>
                  <a:lnTo>
                    <a:pt x="221" y="439"/>
                  </a:lnTo>
                  <a:lnTo>
                    <a:pt x="222" y="440"/>
                  </a:lnTo>
                  <a:lnTo>
                    <a:pt x="222" y="440"/>
                  </a:lnTo>
                  <a:lnTo>
                    <a:pt x="223" y="441"/>
                  </a:lnTo>
                  <a:lnTo>
                    <a:pt x="223" y="441"/>
                  </a:lnTo>
                  <a:lnTo>
                    <a:pt x="224" y="441"/>
                  </a:lnTo>
                  <a:lnTo>
                    <a:pt x="224" y="442"/>
                  </a:lnTo>
                  <a:lnTo>
                    <a:pt x="225" y="442"/>
                  </a:lnTo>
                  <a:lnTo>
                    <a:pt x="226" y="443"/>
                  </a:lnTo>
                  <a:lnTo>
                    <a:pt x="226" y="443"/>
                  </a:lnTo>
                  <a:lnTo>
                    <a:pt x="227" y="444"/>
                  </a:lnTo>
                  <a:lnTo>
                    <a:pt x="227" y="444"/>
                  </a:lnTo>
                  <a:lnTo>
                    <a:pt x="228" y="444"/>
                  </a:lnTo>
                  <a:lnTo>
                    <a:pt x="228" y="445"/>
                  </a:lnTo>
                  <a:lnTo>
                    <a:pt x="229" y="445"/>
                  </a:lnTo>
                  <a:lnTo>
                    <a:pt x="229" y="446"/>
                  </a:lnTo>
                  <a:lnTo>
                    <a:pt x="230" y="446"/>
                  </a:lnTo>
                  <a:lnTo>
                    <a:pt x="230" y="447"/>
                  </a:lnTo>
                  <a:lnTo>
                    <a:pt x="231" y="447"/>
                  </a:lnTo>
                  <a:lnTo>
                    <a:pt x="232" y="447"/>
                  </a:lnTo>
                  <a:lnTo>
                    <a:pt x="232" y="448"/>
                  </a:lnTo>
                  <a:lnTo>
                    <a:pt x="233" y="448"/>
                  </a:lnTo>
                  <a:lnTo>
                    <a:pt x="233" y="449"/>
                  </a:lnTo>
                  <a:lnTo>
                    <a:pt x="234" y="449"/>
                  </a:lnTo>
                  <a:lnTo>
                    <a:pt x="234" y="449"/>
                  </a:lnTo>
                  <a:lnTo>
                    <a:pt x="235" y="450"/>
                  </a:lnTo>
                  <a:lnTo>
                    <a:pt x="235" y="450"/>
                  </a:lnTo>
                  <a:lnTo>
                    <a:pt x="236" y="451"/>
                  </a:lnTo>
                  <a:lnTo>
                    <a:pt x="237" y="451"/>
                  </a:lnTo>
                  <a:lnTo>
                    <a:pt x="237" y="451"/>
                  </a:lnTo>
                  <a:lnTo>
                    <a:pt x="238" y="452"/>
                  </a:lnTo>
                  <a:lnTo>
                    <a:pt x="238" y="452"/>
                  </a:lnTo>
                  <a:lnTo>
                    <a:pt x="239" y="453"/>
                  </a:lnTo>
                  <a:lnTo>
                    <a:pt x="239" y="453"/>
                  </a:lnTo>
                  <a:lnTo>
                    <a:pt x="240" y="453"/>
                  </a:lnTo>
                  <a:lnTo>
                    <a:pt x="240" y="454"/>
                  </a:lnTo>
                  <a:lnTo>
                    <a:pt x="241" y="454"/>
                  </a:lnTo>
                  <a:lnTo>
                    <a:pt x="242" y="454"/>
                  </a:lnTo>
                  <a:lnTo>
                    <a:pt x="242" y="455"/>
                  </a:lnTo>
                  <a:lnTo>
                    <a:pt x="243" y="455"/>
                  </a:lnTo>
                  <a:lnTo>
                    <a:pt x="243" y="456"/>
                  </a:lnTo>
                  <a:lnTo>
                    <a:pt x="244" y="456"/>
                  </a:lnTo>
                  <a:lnTo>
                    <a:pt x="244" y="456"/>
                  </a:lnTo>
                  <a:lnTo>
                    <a:pt x="245" y="457"/>
                  </a:lnTo>
                  <a:lnTo>
                    <a:pt x="245" y="457"/>
                  </a:lnTo>
                  <a:lnTo>
                    <a:pt x="246" y="457"/>
                  </a:lnTo>
                  <a:lnTo>
                    <a:pt x="246" y="458"/>
                  </a:lnTo>
                  <a:lnTo>
                    <a:pt x="247" y="458"/>
                  </a:lnTo>
                  <a:lnTo>
                    <a:pt x="248" y="459"/>
                  </a:lnTo>
                  <a:lnTo>
                    <a:pt x="248" y="459"/>
                  </a:lnTo>
                  <a:lnTo>
                    <a:pt x="249" y="459"/>
                  </a:lnTo>
                  <a:lnTo>
                    <a:pt x="249" y="460"/>
                  </a:lnTo>
                  <a:lnTo>
                    <a:pt x="250" y="460"/>
                  </a:lnTo>
                  <a:lnTo>
                    <a:pt x="250" y="460"/>
                  </a:lnTo>
                  <a:lnTo>
                    <a:pt x="251" y="461"/>
                  </a:lnTo>
                  <a:lnTo>
                    <a:pt x="251" y="461"/>
                  </a:lnTo>
                  <a:lnTo>
                    <a:pt x="252" y="461"/>
                  </a:lnTo>
                  <a:lnTo>
                    <a:pt x="253" y="462"/>
                  </a:lnTo>
                  <a:lnTo>
                    <a:pt x="253" y="462"/>
                  </a:lnTo>
                  <a:lnTo>
                    <a:pt x="254" y="462"/>
                  </a:lnTo>
                  <a:lnTo>
                    <a:pt x="254" y="463"/>
                  </a:lnTo>
                  <a:lnTo>
                    <a:pt x="255" y="463"/>
                  </a:lnTo>
                  <a:lnTo>
                    <a:pt x="255" y="464"/>
                  </a:lnTo>
                  <a:lnTo>
                    <a:pt x="256" y="464"/>
                  </a:lnTo>
                  <a:lnTo>
                    <a:pt x="256" y="464"/>
                  </a:lnTo>
                  <a:lnTo>
                    <a:pt x="257" y="465"/>
                  </a:lnTo>
                  <a:lnTo>
                    <a:pt x="258" y="465"/>
                  </a:lnTo>
                  <a:lnTo>
                    <a:pt x="258" y="465"/>
                  </a:lnTo>
                  <a:lnTo>
                    <a:pt x="259" y="466"/>
                  </a:lnTo>
                  <a:lnTo>
                    <a:pt x="259" y="466"/>
                  </a:lnTo>
                  <a:lnTo>
                    <a:pt x="260" y="466"/>
                  </a:lnTo>
                  <a:lnTo>
                    <a:pt x="260" y="467"/>
                  </a:lnTo>
                  <a:lnTo>
                    <a:pt x="261" y="467"/>
                  </a:lnTo>
                  <a:lnTo>
                    <a:pt x="261" y="467"/>
                  </a:lnTo>
                  <a:lnTo>
                    <a:pt x="262" y="468"/>
                  </a:lnTo>
                  <a:lnTo>
                    <a:pt x="263" y="468"/>
                  </a:lnTo>
                  <a:lnTo>
                    <a:pt x="263" y="468"/>
                  </a:lnTo>
                  <a:lnTo>
                    <a:pt x="264" y="469"/>
                  </a:lnTo>
                  <a:lnTo>
                    <a:pt x="264" y="469"/>
                  </a:lnTo>
                  <a:lnTo>
                    <a:pt x="265" y="469"/>
                  </a:lnTo>
                  <a:lnTo>
                    <a:pt x="265" y="470"/>
                  </a:lnTo>
                  <a:lnTo>
                    <a:pt x="266" y="470"/>
                  </a:lnTo>
                  <a:lnTo>
                    <a:pt x="266" y="470"/>
                  </a:lnTo>
                  <a:lnTo>
                    <a:pt x="267" y="470"/>
                  </a:lnTo>
                  <a:lnTo>
                    <a:pt x="267" y="471"/>
                  </a:lnTo>
                  <a:lnTo>
                    <a:pt x="268" y="471"/>
                  </a:lnTo>
                  <a:lnTo>
                    <a:pt x="269" y="471"/>
                  </a:lnTo>
                  <a:lnTo>
                    <a:pt x="269" y="472"/>
                  </a:lnTo>
                  <a:lnTo>
                    <a:pt x="270" y="472"/>
                  </a:lnTo>
                  <a:lnTo>
                    <a:pt x="270" y="472"/>
                  </a:lnTo>
                  <a:lnTo>
                    <a:pt x="271" y="473"/>
                  </a:lnTo>
                  <a:lnTo>
                    <a:pt x="271" y="473"/>
                  </a:lnTo>
                  <a:lnTo>
                    <a:pt x="272" y="473"/>
                  </a:lnTo>
                  <a:lnTo>
                    <a:pt x="272" y="474"/>
                  </a:lnTo>
                  <a:lnTo>
                    <a:pt x="273" y="474"/>
                  </a:lnTo>
                  <a:lnTo>
                    <a:pt x="274" y="474"/>
                  </a:lnTo>
                  <a:lnTo>
                    <a:pt x="274" y="475"/>
                  </a:lnTo>
                  <a:lnTo>
                    <a:pt x="275" y="475"/>
                  </a:lnTo>
                  <a:lnTo>
                    <a:pt x="275" y="475"/>
                  </a:lnTo>
                  <a:lnTo>
                    <a:pt x="276" y="475"/>
                  </a:lnTo>
                  <a:lnTo>
                    <a:pt x="276" y="476"/>
                  </a:lnTo>
                  <a:lnTo>
                    <a:pt x="277" y="476"/>
                  </a:lnTo>
                  <a:lnTo>
                    <a:pt x="277" y="476"/>
                  </a:lnTo>
                  <a:lnTo>
                    <a:pt x="278" y="477"/>
                  </a:lnTo>
                  <a:lnTo>
                    <a:pt x="279" y="477"/>
                  </a:lnTo>
                  <a:lnTo>
                    <a:pt x="279" y="477"/>
                  </a:lnTo>
                  <a:lnTo>
                    <a:pt x="280" y="477"/>
                  </a:lnTo>
                  <a:lnTo>
                    <a:pt x="280" y="478"/>
                  </a:lnTo>
                  <a:lnTo>
                    <a:pt x="281" y="478"/>
                  </a:lnTo>
                  <a:lnTo>
                    <a:pt x="281" y="478"/>
                  </a:lnTo>
                  <a:lnTo>
                    <a:pt x="282" y="479"/>
                  </a:lnTo>
                  <a:lnTo>
                    <a:pt x="282" y="479"/>
                  </a:lnTo>
                  <a:lnTo>
                    <a:pt x="283" y="479"/>
                  </a:lnTo>
                  <a:lnTo>
                    <a:pt x="283" y="479"/>
                  </a:lnTo>
                  <a:lnTo>
                    <a:pt x="284" y="480"/>
                  </a:lnTo>
                  <a:lnTo>
                    <a:pt x="285" y="480"/>
                  </a:lnTo>
                  <a:lnTo>
                    <a:pt x="285" y="480"/>
                  </a:lnTo>
                  <a:lnTo>
                    <a:pt x="286" y="481"/>
                  </a:lnTo>
                  <a:lnTo>
                    <a:pt x="286" y="481"/>
                  </a:lnTo>
                  <a:lnTo>
                    <a:pt x="287" y="481"/>
                  </a:lnTo>
                  <a:lnTo>
                    <a:pt x="287" y="481"/>
                  </a:lnTo>
                  <a:lnTo>
                    <a:pt x="288" y="482"/>
                  </a:lnTo>
                  <a:lnTo>
                    <a:pt x="288" y="482"/>
                  </a:lnTo>
                  <a:lnTo>
                    <a:pt x="289" y="482"/>
                  </a:lnTo>
                  <a:lnTo>
                    <a:pt x="290" y="482"/>
                  </a:lnTo>
                  <a:lnTo>
                    <a:pt x="290" y="483"/>
                  </a:lnTo>
                  <a:lnTo>
                    <a:pt x="291" y="483"/>
                  </a:lnTo>
                  <a:lnTo>
                    <a:pt x="291" y="483"/>
                  </a:lnTo>
                  <a:lnTo>
                    <a:pt x="292" y="484"/>
                  </a:lnTo>
                  <a:lnTo>
                    <a:pt x="292" y="484"/>
                  </a:lnTo>
                  <a:lnTo>
                    <a:pt x="293" y="484"/>
                  </a:lnTo>
                  <a:lnTo>
                    <a:pt x="293" y="484"/>
                  </a:lnTo>
                  <a:lnTo>
                    <a:pt x="294" y="485"/>
                  </a:lnTo>
                  <a:lnTo>
                    <a:pt x="295" y="485"/>
                  </a:lnTo>
                  <a:lnTo>
                    <a:pt x="295" y="485"/>
                  </a:lnTo>
                  <a:lnTo>
                    <a:pt x="296" y="485"/>
                  </a:lnTo>
                  <a:lnTo>
                    <a:pt x="296" y="486"/>
                  </a:lnTo>
                  <a:lnTo>
                    <a:pt x="297" y="486"/>
                  </a:lnTo>
                  <a:lnTo>
                    <a:pt x="297" y="486"/>
                  </a:lnTo>
                  <a:lnTo>
                    <a:pt x="298" y="486"/>
                  </a:lnTo>
                  <a:lnTo>
                    <a:pt x="298" y="487"/>
                  </a:lnTo>
                  <a:lnTo>
                    <a:pt x="299" y="487"/>
                  </a:lnTo>
                  <a:lnTo>
                    <a:pt x="299" y="487"/>
                  </a:lnTo>
                  <a:lnTo>
                    <a:pt x="300" y="487"/>
                  </a:lnTo>
                  <a:lnTo>
                    <a:pt x="301" y="488"/>
                  </a:lnTo>
                  <a:lnTo>
                    <a:pt x="301" y="488"/>
                  </a:lnTo>
                  <a:lnTo>
                    <a:pt x="302" y="488"/>
                  </a:lnTo>
                  <a:lnTo>
                    <a:pt x="302" y="488"/>
                  </a:lnTo>
                  <a:lnTo>
                    <a:pt x="303" y="489"/>
                  </a:lnTo>
                  <a:lnTo>
                    <a:pt x="303" y="489"/>
                  </a:lnTo>
                  <a:lnTo>
                    <a:pt x="304" y="489"/>
                  </a:lnTo>
                  <a:lnTo>
                    <a:pt x="304" y="489"/>
                  </a:lnTo>
                  <a:lnTo>
                    <a:pt x="305" y="490"/>
                  </a:lnTo>
                  <a:lnTo>
                    <a:pt x="306" y="490"/>
                  </a:lnTo>
                  <a:lnTo>
                    <a:pt x="306" y="490"/>
                  </a:lnTo>
                  <a:lnTo>
                    <a:pt x="307" y="490"/>
                  </a:lnTo>
                  <a:lnTo>
                    <a:pt x="307" y="491"/>
                  </a:lnTo>
                  <a:lnTo>
                    <a:pt x="308" y="491"/>
                  </a:lnTo>
                  <a:lnTo>
                    <a:pt x="308" y="491"/>
                  </a:lnTo>
                  <a:lnTo>
                    <a:pt x="309" y="491"/>
                  </a:lnTo>
                  <a:lnTo>
                    <a:pt x="309" y="492"/>
                  </a:lnTo>
                  <a:lnTo>
                    <a:pt x="310" y="492"/>
                  </a:lnTo>
                  <a:lnTo>
                    <a:pt x="311" y="492"/>
                  </a:lnTo>
                  <a:lnTo>
                    <a:pt x="311" y="492"/>
                  </a:lnTo>
                  <a:lnTo>
                    <a:pt x="312" y="492"/>
                  </a:lnTo>
                  <a:lnTo>
                    <a:pt x="312" y="493"/>
                  </a:lnTo>
                  <a:lnTo>
                    <a:pt x="313" y="493"/>
                  </a:lnTo>
                  <a:lnTo>
                    <a:pt x="313" y="493"/>
                  </a:lnTo>
                  <a:lnTo>
                    <a:pt x="314" y="493"/>
                  </a:lnTo>
                  <a:lnTo>
                    <a:pt x="314" y="494"/>
                  </a:lnTo>
                  <a:lnTo>
                    <a:pt x="315" y="494"/>
                  </a:lnTo>
                  <a:lnTo>
                    <a:pt x="315" y="494"/>
                  </a:lnTo>
                  <a:lnTo>
                    <a:pt x="316" y="494"/>
                  </a:lnTo>
                  <a:lnTo>
                    <a:pt x="317" y="494"/>
                  </a:lnTo>
                  <a:lnTo>
                    <a:pt x="317" y="495"/>
                  </a:lnTo>
                  <a:lnTo>
                    <a:pt x="318" y="495"/>
                  </a:lnTo>
                  <a:lnTo>
                    <a:pt x="318" y="495"/>
                  </a:lnTo>
                  <a:lnTo>
                    <a:pt x="319" y="495"/>
                  </a:lnTo>
                  <a:lnTo>
                    <a:pt x="319" y="496"/>
                  </a:lnTo>
                  <a:lnTo>
                    <a:pt x="320" y="496"/>
                  </a:lnTo>
                  <a:lnTo>
                    <a:pt x="320" y="496"/>
                  </a:lnTo>
                  <a:lnTo>
                    <a:pt x="321" y="496"/>
                  </a:lnTo>
                  <a:lnTo>
                    <a:pt x="322" y="496"/>
                  </a:lnTo>
                  <a:lnTo>
                    <a:pt x="322" y="497"/>
                  </a:lnTo>
                  <a:lnTo>
                    <a:pt x="323" y="497"/>
                  </a:lnTo>
                  <a:lnTo>
                    <a:pt x="323" y="497"/>
                  </a:lnTo>
                  <a:lnTo>
                    <a:pt x="324" y="497"/>
                  </a:lnTo>
                  <a:lnTo>
                    <a:pt x="324" y="497"/>
                  </a:lnTo>
                  <a:lnTo>
                    <a:pt x="325" y="498"/>
                  </a:lnTo>
                  <a:lnTo>
                    <a:pt x="325" y="498"/>
                  </a:lnTo>
                  <a:lnTo>
                    <a:pt x="326" y="498"/>
                  </a:lnTo>
                  <a:lnTo>
                    <a:pt x="327" y="498"/>
                  </a:lnTo>
                  <a:lnTo>
                    <a:pt x="327" y="499"/>
                  </a:lnTo>
                  <a:lnTo>
                    <a:pt x="328" y="499"/>
                  </a:lnTo>
                  <a:lnTo>
                    <a:pt x="328" y="499"/>
                  </a:lnTo>
                  <a:lnTo>
                    <a:pt x="329" y="499"/>
                  </a:lnTo>
                  <a:lnTo>
                    <a:pt x="329" y="499"/>
                  </a:lnTo>
                  <a:lnTo>
                    <a:pt x="330" y="500"/>
                  </a:lnTo>
                  <a:lnTo>
                    <a:pt x="330" y="500"/>
                  </a:lnTo>
                  <a:lnTo>
                    <a:pt x="331" y="500"/>
                  </a:lnTo>
                  <a:lnTo>
                    <a:pt x="332" y="500"/>
                  </a:lnTo>
                  <a:lnTo>
                    <a:pt x="332" y="500"/>
                  </a:lnTo>
                  <a:lnTo>
                    <a:pt x="333" y="501"/>
                  </a:lnTo>
                  <a:lnTo>
                    <a:pt x="333" y="501"/>
                  </a:lnTo>
                  <a:lnTo>
                    <a:pt x="334" y="501"/>
                  </a:lnTo>
                  <a:lnTo>
                    <a:pt x="334" y="501"/>
                  </a:lnTo>
                  <a:lnTo>
                    <a:pt x="335" y="501"/>
                  </a:lnTo>
                  <a:lnTo>
                    <a:pt x="335" y="502"/>
                  </a:lnTo>
                  <a:lnTo>
                    <a:pt x="336" y="502"/>
                  </a:lnTo>
                  <a:lnTo>
                    <a:pt x="336" y="502"/>
                  </a:lnTo>
                  <a:lnTo>
                    <a:pt x="337" y="502"/>
                  </a:lnTo>
                  <a:lnTo>
                    <a:pt x="338" y="502"/>
                  </a:lnTo>
                  <a:lnTo>
                    <a:pt x="338" y="502"/>
                  </a:lnTo>
                  <a:lnTo>
                    <a:pt x="339" y="503"/>
                  </a:lnTo>
                  <a:lnTo>
                    <a:pt x="339" y="503"/>
                  </a:lnTo>
                  <a:lnTo>
                    <a:pt x="340" y="503"/>
                  </a:lnTo>
                  <a:lnTo>
                    <a:pt x="340" y="503"/>
                  </a:lnTo>
                  <a:lnTo>
                    <a:pt x="341" y="503"/>
                  </a:lnTo>
                  <a:lnTo>
                    <a:pt x="341" y="504"/>
                  </a:lnTo>
                  <a:lnTo>
                    <a:pt x="342" y="504"/>
                  </a:lnTo>
                  <a:lnTo>
                    <a:pt x="343" y="504"/>
                  </a:lnTo>
                  <a:lnTo>
                    <a:pt x="343" y="504"/>
                  </a:lnTo>
                  <a:lnTo>
                    <a:pt x="344" y="504"/>
                  </a:lnTo>
                  <a:lnTo>
                    <a:pt x="344" y="505"/>
                  </a:lnTo>
                  <a:lnTo>
                    <a:pt x="345" y="505"/>
                  </a:lnTo>
                  <a:lnTo>
                    <a:pt x="345" y="505"/>
                  </a:lnTo>
                  <a:lnTo>
                    <a:pt x="346" y="505"/>
                  </a:lnTo>
                  <a:lnTo>
                    <a:pt x="346" y="505"/>
                  </a:lnTo>
                  <a:lnTo>
                    <a:pt x="347" y="505"/>
                  </a:lnTo>
                  <a:lnTo>
                    <a:pt x="348" y="506"/>
                  </a:lnTo>
                  <a:lnTo>
                    <a:pt x="348" y="506"/>
                  </a:lnTo>
                  <a:lnTo>
                    <a:pt x="349" y="506"/>
                  </a:lnTo>
                  <a:lnTo>
                    <a:pt x="349" y="506"/>
                  </a:lnTo>
                  <a:lnTo>
                    <a:pt x="350" y="506"/>
                  </a:lnTo>
                  <a:lnTo>
                    <a:pt x="350" y="506"/>
                  </a:lnTo>
                  <a:lnTo>
                    <a:pt x="351" y="507"/>
                  </a:lnTo>
                  <a:lnTo>
                    <a:pt x="351" y="507"/>
                  </a:lnTo>
                  <a:lnTo>
                    <a:pt x="352" y="507"/>
                  </a:lnTo>
                  <a:lnTo>
                    <a:pt x="352" y="507"/>
                  </a:lnTo>
                  <a:lnTo>
                    <a:pt x="353" y="507"/>
                  </a:lnTo>
                  <a:lnTo>
                    <a:pt x="354" y="507"/>
                  </a:lnTo>
                  <a:lnTo>
                    <a:pt x="354" y="508"/>
                  </a:lnTo>
                  <a:lnTo>
                    <a:pt x="355" y="508"/>
                  </a:lnTo>
                  <a:lnTo>
                    <a:pt x="355" y="508"/>
                  </a:lnTo>
                  <a:lnTo>
                    <a:pt x="356" y="508"/>
                  </a:lnTo>
                  <a:lnTo>
                    <a:pt x="356" y="508"/>
                  </a:lnTo>
                  <a:lnTo>
                    <a:pt x="357" y="508"/>
                  </a:lnTo>
                  <a:lnTo>
                    <a:pt x="357" y="509"/>
                  </a:lnTo>
                  <a:lnTo>
                    <a:pt x="358" y="509"/>
                  </a:lnTo>
                  <a:lnTo>
                    <a:pt x="359" y="509"/>
                  </a:lnTo>
                  <a:lnTo>
                    <a:pt x="359" y="509"/>
                  </a:lnTo>
                  <a:lnTo>
                    <a:pt x="360" y="509"/>
                  </a:lnTo>
                  <a:lnTo>
                    <a:pt x="360" y="509"/>
                  </a:lnTo>
                  <a:lnTo>
                    <a:pt x="361" y="510"/>
                  </a:lnTo>
                  <a:lnTo>
                    <a:pt x="361" y="510"/>
                  </a:lnTo>
                  <a:lnTo>
                    <a:pt x="362" y="510"/>
                  </a:lnTo>
                  <a:lnTo>
                    <a:pt x="362" y="510"/>
                  </a:lnTo>
                  <a:lnTo>
                    <a:pt x="363" y="510"/>
                  </a:lnTo>
                  <a:lnTo>
                    <a:pt x="364" y="510"/>
                  </a:lnTo>
                  <a:lnTo>
                    <a:pt x="364" y="511"/>
                  </a:lnTo>
                  <a:lnTo>
                    <a:pt x="365" y="511"/>
                  </a:lnTo>
                  <a:lnTo>
                    <a:pt x="365" y="511"/>
                  </a:lnTo>
                  <a:lnTo>
                    <a:pt x="366" y="511"/>
                  </a:lnTo>
                  <a:lnTo>
                    <a:pt x="366" y="511"/>
                  </a:lnTo>
                  <a:lnTo>
                    <a:pt x="367" y="511"/>
                  </a:lnTo>
                  <a:lnTo>
                    <a:pt x="367" y="512"/>
                  </a:lnTo>
                  <a:lnTo>
                    <a:pt x="368" y="512"/>
                  </a:lnTo>
                  <a:lnTo>
                    <a:pt x="368" y="512"/>
                  </a:lnTo>
                  <a:lnTo>
                    <a:pt x="369" y="512"/>
                  </a:lnTo>
                  <a:lnTo>
                    <a:pt x="370" y="512"/>
                  </a:lnTo>
                  <a:lnTo>
                    <a:pt x="370" y="512"/>
                  </a:lnTo>
                  <a:lnTo>
                    <a:pt x="371" y="512"/>
                  </a:lnTo>
                  <a:lnTo>
                    <a:pt x="371" y="513"/>
                  </a:lnTo>
                  <a:lnTo>
                    <a:pt x="372" y="513"/>
                  </a:lnTo>
                  <a:lnTo>
                    <a:pt x="372" y="513"/>
                  </a:lnTo>
                  <a:lnTo>
                    <a:pt x="373" y="513"/>
                  </a:lnTo>
                  <a:lnTo>
                    <a:pt x="373" y="513"/>
                  </a:lnTo>
                  <a:lnTo>
                    <a:pt x="374" y="513"/>
                  </a:lnTo>
                  <a:lnTo>
                    <a:pt x="375" y="513"/>
                  </a:lnTo>
                  <a:lnTo>
                    <a:pt x="375" y="514"/>
                  </a:lnTo>
                  <a:lnTo>
                    <a:pt x="376" y="514"/>
                  </a:lnTo>
                  <a:lnTo>
                    <a:pt x="376" y="514"/>
                  </a:lnTo>
                  <a:lnTo>
                    <a:pt x="377" y="514"/>
                  </a:lnTo>
                  <a:lnTo>
                    <a:pt x="377" y="514"/>
                  </a:lnTo>
                  <a:lnTo>
                    <a:pt x="378" y="514"/>
                  </a:lnTo>
                  <a:lnTo>
                    <a:pt x="378" y="514"/>
                  </a:lnTo>
                  <a:lnTo>
                    <a:pt x="379" y="515"/>
                  </a:lnTo>
                  <a:lnTo>
                    <a:pt x="380" y="515"/>
                  </a:lnTo>
                  <a:lnTo>
                    <a:pt x="380" y="515"/>
                  </a:lnTo>
                  <a:lnTo>
                    <a:pt x="381" y="515"/>
                  </a:lnTo>
                  <a:lnTo>
                    <a:pt x="381" y="515"/>
                  </a:lnTo>
                  <a:lnTo>
                    <a:pt x="382" y="515"/>
                  </a:lnTo>
                  <a:lnTo>
                    <a:pt x="382" y="515"/>
                  </a:lnTo>
                  <a:lnTo>
                    <a:pt x="383" y="516"/>
                  </a:lnTo>
                  <a:lnTo>
                    <a:pt x="383" y="516"/>
                  </a:lnTo>
                  <a:lnTo>
                    <a:pt x="384" y="516"/>
                  </a:lnTo>
                  <a:lnTo>
                    <a:pt x="385" y="516"/>
                  </a:lnTo>
                  <a:lnTo>
                    <a:pt x="385" y="516"/>
                  </a:lnTo>
                  <a:lnTo>
                    <a:pt x="386" y="516"/>
                  </a:lnTo>
                  <a:lnTo>
                    <a:pt x="386" y="516"/>
                  </a:lnTo>
                  <a:lnTo>
                    <a:pt x="387" y="517"/>
                  </a:lnTo>
                  <a:lnTo>
                    <a:pt x="387" y="517"/>
                  </a:lnTo>
                  <a:lnTo>
                    <a:pt x="388" y="517"/>
                  </a:lnTo>
                  <a:lnTo>
                    <a:pt x="388" y="517"/>
                  </a:lnTo>
                  <a:lnTo>
                    <a:pt x="389" y="517"/>
                  </a:lnTo>
                  <a:lnTo>
                    <a:pt x="389" y="517"/>
                  </a:lnTo>
                  <a:lnTo>
                    <a:pt x="390" y="517"/>
                  </a:lnTo>
                  <a:lnTo>
                    <a:pt x="391" y="517"/>
                  </a:lnTo>
                  <a:lnTo>
                    <a:pt x="391" y="518"/>
                  </a:lnTo>
                  <a:lnTo>
                    <a:pt x="392" y="518"/>
                  </a:lnTo>
                  <a:lnTo>
                    <a:pt x="392" y="518"/>
                  </a:lnTo>
                  <a:lnTo>
                    <a:pt x="393" y="518"/>
                  </a:lnTo>
                  <a:lnTo>
                    <a:pt x="393" y="518"/>
                  </a:lnTo>
                  <a:lnTo>
                    <a:pt x="394" y="518"/>
                  </a:lnTo>
                  <a:lnTo>
                    <a:pt x="394" y="518"/>
                  </a:lnTo>
                  <a:lnTo>
                    <a:pt x="395" y="518"/>
                  </a:lnTo>
                  <a:lnTo>
                    <a:pt x="396" y="519"/>
                  </a:lnTo>
                  <a:lnTo>
                    <a:pt x="396" y="519"/>
                  </a:lnTo>
                  <a:lnTo>
                    <a:pt x="397" y="519"/>
                  </a:lnTo>
                  <a:lnTo>
                    <a:pt x="397" y="519"/>
                  </a:lnTo>
                  <a:lnTo>
                    <a:pt x="398" y="519"/>
                  </a:lnTo>
                  <a:lnTo>
                    <a:pt x="398" y="519"/>
                  </a:lnTo>
                  <a:lnTo>
                    <a:pt x="399" y="519"/>
                  </a:lnTo>
                  <a:lnTo>
                    <a:pt x="399" y="519"/>
                  </a:lnTo>
                  <a:lnTo>
                    <a:pt x="400" y="520"/>
                  </a:lnTo>
                  <a:lnTo>
                    <a:pt x="401" y="520"/>
                  </a:lnTo>
                  <a:lnTo>
                    <a:pt x="401" y="520"/>
                  </a:lnTo>
                  <a:lnTo>
                    <a:pt x="402" y="520"/>
                  </a:lnTo>
                  <a:lnTo>
                    <a:pt x="402" y="520"/>
                  </a:lnTo>
                  <a:lnTo>
                    <a:pt x="403" y="520"/>
                  </a:lnTo>
                  <a:lnTo>
                    <a:pt x="403" y="520"/>
                  </a:lnTo>
                  <a:lnTo>
                    <a:pt x="404" y="520"/>
                  </a:lnTo>
                  <a:lnTo>
                    <a:pt x="404" y="521"/>
                  </a:lnTo>
                  <a:lnTo>
                    <a:pt x="405" y="521"/>
                  </a:lnTo>
                  <a:lnTo>
                    <a:pt x="405" y="521"/>
                  </a:lnTo>
                  <a:lnTo>
                    <a:pt x="406" y="521"/>
                  </a:lnTo>
                  <a:lnTo>
                    <a:pt x="407" y="521"/>
                  </a:lnTo>
                  <a:lnTo>
                    <a:pt x="407" y="521"/>
                  </a:lnTo>
                  <a:lnTo>
                    <a:pt x="408" y="521"/>
                  </a:lnTo>
                  <a:lnTo>
                    <a:pt x="408" y="521"/>
                  </a:lnTo>
                  <a:lnTo>
                    <a:pt x="409" y="521"/>
                  </a:lnTo>
                  <a:lnTo>
                    <a:pt x="409" y="522"/>
                  </a:lnTo>
                  <a:lnTo>
                    <a:pt x="410" y="522"/>
                  </a:lnTo>
                  <a:lnTo>
                    <a:pt x="410" y="522"/>
                  </a:lnTo>
                  <a:lnTo>
                    <a:pt x="411" y="522"/>
                  </a:lnTo>
                  <a:lnTo>
                    <a:pt x="412" y="522"/>
                  </a:lnTo>
                  <a:lnTo>
                    <a:pt x="412" y="522"/>
                  </a:lnTo>
                  <a:lnTo>
                    <a:pt x="413" y="522"/>
                  </a:lnTo>
                  <a:lnTo>
                    <a:pt x="413" y="522"/>
                  </a:lnTo>
                  <a:lnTo>
                    <a:pt x="414" y="522"/>
                  </a:lnTo>
                  <a:lnTo>
                    <a:pt x="414" y="523"/>
                  </a:lnTo>
                  <a:lnTo>
                    <a:pt x="415" y="523"/>
                  </a:lnTo>
                  <a:lnTo>
                    <a:pt x="415" y="523"/>
                  </a:lnTo>
                  <a:lnTo>
                    <a:pt x="416" y="523"/>
                  </a:lnTo>
                  <a:lnTo>
                    <a:pt x="417" y="523"/>
                  </a:lnTo>
                  <a:lnTo>
                    <a:pt x="417" y="523"/>
                  </a:lnTo>
                  <a:lnTo>
                    <a:pt x="418" y="523"/>
                  </a:lnTo>
                  <a:lnTo>
                    <a:pt x="418" y="523"/>
                  </a:lnTo>
                  <a:lnTo>
                    <a:pt x="419" y="523"/>
                  </a:lnTo>
                  <a:lnTo>
                    <a:pt x="419" y="524"/>
                  </a:lnTo>
                  <a:lnTo>
                    <a:pt x="420" y="524"/>
                  </a:lnTo>
                  <a:lnTo>
                    <a:pt x="420" y="524"/>
                  </a:lnTo>
                  <a:lnTo>
                    <a:pt x="421" y="524"/>
                  </a:lnTo>
                  <a:lnTo>
                    <a:pt x="421" y="524"/>
                  </a:lnTo>
                  <a:lnTo>
                    <a:pt x="422" y="524"/>
                  </a:lnTo>
                  <a:lnTo>
                    <a:pt x="423" y="524"/>
                  </a:lnTo>
                  <a:lnTo>
                    <a:pt x="423" y="524"/>
                  </a:lnTo>
                  <a:lnTo>
                    <a:pt x="424" y="524"/>
                  </a:lnTo>
                  <a:lnTo>
                    <a:pt x="424" y="524"/>
                  </a:lnTo>
                  <a:lnTo>
                    <a:pt x="425" y="525"/>
                  </a:lnTo>
                  <a:lnTo>
                    <a:pt x="425" y="525"/>
                  </a:lnTo>
                  <a:lnTo>
                    <a:pt x="426" y="525"/>
                  </a:lnTo>
                  <a:lnTo>
                    <a:pt x="426" y="525"/>
                  </a:lnTo>
                  <a:lnTo>
                    <a:pt x="427" y="525"/>
                  </a:lnTo>
                  <a:lnTo>
                    <a:pt x="428" y="525"/>
                  </a:lnTo>
                  <a:lnTo>
                    <a:pt x="428" y="525"/>
                  </a:lnTo>
                  <a:lnTo>
                    <a:pt x="429" y="525"/>
                  </a:lnTo>
                  <a:lnTo>
                    <a:pt x="429" y="525"/>
                  </a:lnTo>
                  <a:lnTo>
                    <a:pt x="430" y="525"/>
                  </a:lnTo>
                  <a:lnTo>
                    <a:pt x="430" y="526"/>
                  </a:lnTo>
                  <a:lnTo>
                    <a:pt x="431" y="526"/>
                  </a:lnTo>
                  <a:lnTo>
                    <a:pt x="431" y="526"/>
                  </a:lnTo>
                  <a:lnTo>
                    <a:pt x="432" y="526"/>
                  </a:lnTo>
                  <a:lnTo>
                    <a:pt x="433" y="526"/>
                  </a:lnTo>
                  <a:lnTo>
                    <a:pt x="433" y="526"/>
                  </a:lnTo>
                  <a:lnTo>
                    <a:pt x="434" y="526"/>
                  </a:lnTo>
                  <a:lnTo>
                    <a:pt x="434" y="526"/>
                  </a:lnTo>
                  <a:lnTo>
                    <a:pt x="435" y="526"/>
                  </a:lnTo>
                  <a:lnTo>
                    <a:pt x="435" y="526"/>
                  </a:lnTo>
                  <a:lnTo>
                    <a:pt x="436" y="526"/>
                  </a:lnTo>
                  <a:lnTo>
                    <a:pt x="436" y="527"/>
                  </a:lnTo>
                  <a:lnTo>
                    <a:pt x="437" y="527"/>
                  </a:lnTo>
                  <a:lnTo>
                    <a:pt x="437" y="527"/>
                  </a:lnTo>
                  <a:lnTo>
                    <a:pt x="438" y="527"/>
                  </a:lnTo>
                  <a:lnTo>
                    <a:pt x="439" y="527"/>
                  </a:lnTo>
                  <a:lnTo>
                    <a:pt x="439" y="527"/>
                  </a:lnTo>
                  <a:lnTo>
                    <a:pt x="440" y="527"/>
                  </a:lnTo>
                  <a:lnTo>
                    <a:pt x="440" y="527"/>
                  </a:lnTo>
                  <a:lnTo>
                    <a:pt x="441" y="527"/>
                  </a:lnTo>
                  <a:lnTo>
                    <a:pt x="441" y="527"/>
                  </a:lnTo>
                  <a:lnTo>
                    <a:pt x="442" y="527"/>
                  </a:lnTo>
                  <a:lnTo>
                    <a:pt x="442" y="528"/>
                  </a:lnTo>
                  <a:lnTo>
                    <a:pt x="443" y="528"/>
                  </a:lnTo>
                  <a:lnTo>
                    <a:pt x="444" y="528"/>
                  </a:lnTo>
                  <a:lnTo>
                    <a:pt x="444" y="528"/>
                  </a:lnTo>
                  <a:lnTo>
                    <a:pt x="445" y="528"/>
                  </a:lnTo>
                  <a:lnTo>
                    <a:pt x="445" y="528"/>
                  </a:lnTo>
                  <a:lnTo>
                    <a:pt x="446" y="528"/>
                  </a:lnTo>
                  <a:lnTo>
                    <a:pt x="446" y="528"/>
                  </a:lnTo>
                  <a:lnTo>
                    <a:pt x="447" y="528"/>
                  </a:lnTo>
                  <a:lnTo>
                    <a:pt x="447" y="528"/>
                  </a:lnTo>
                  <a:lnTo>
                    <a:pt x="448" y="528"/>
                  </a:lnTo>
                  <a:lnTo>
                    <a:pt x="449" y="529"/>
                  </a:lnTo>
                  <a:lnTo>
                    <a:pt x="449" y="529"/>
                  </a:lnTo>
                  <a:lnTo>
                    <a:pt x="450" y="529"/>
                  </a:lnTo>
                  <a:lnTo>
                    <a:pt x="450" y="529"/>
                  </a:lnTo>
                  <a:lnTo>
                    <a:pt x="451" y="529"/>
                  </a:lnTo>
                  <a:lnTo>
                    <a:pt x="451" y="529"/>
                  </a:lnTo>
                  <a:lnTo>
                    <a:pt x="452" y="529"/>
                  </a:lnTo>
                  <a:lnTo>
                    <a:pt x="452" y="529"/>
                  </a:lnTo>
                  <a:lnTo>
                    <a:pt x="453" y="529"/>
                  </a:lnTo>
                  <a:lnTo>
                    <a:pt x="454" y="529"/>
                  </a:lnTo>
                  <a:lnTo>
                    <a:pt x="454" y="529"/>
                  </a:lnTo>
                  <a:lnTo>
                    <a:pt x="455" y="529"/>
                  </a:lnTo>
                  <a:lnTo>
                    <a:pt x="455" y="530"/>
                  </a:lnTo>
                  <a:lnTo>
                    <a:pt x="456" y="530"/>
                  </a:lnTo>
                  <a:lnTo>
                    <a:pt x="456" y="530"/>
                  </a:lnTo>
                  <a:lnTo>
                    <a:pt x="457" y="530"/>
                  </a:lnTo>
                  <a:lnTo>
                    <a:pt x="457" y="530"/>
                  </a:lnTo>
                  <a:lnTo>
                    <a:pt x="458" y="530"/>
                  </a:lnTo>
                  <a:lnTo>
                    <a:pt x="458" y="530"/>
                  </a:lnTo>
                  <a:lnTo>
                    <a:pt x="459" y="530"/>
                  </a:lnTo>
                  <a:lnTo>
                    <a:pt x="460" y="530"/>
                  </a:lnTo>
                  <a:lnTo>
                    <a:pt x="460" y="530"/>
                  </a:lnTo>
                  <a:lnTo>
                    <a:pt x="461" y="530"/>
                  </a:lnTo>
                  <a:lnTo>
                    <a:pt x="461" y="530"/>
                  </a:lnTo>
                  <a:lnTo>
                    <a:pt x="462" y="530"/>
                  </a:lnTo>
                  <a:lnTo>
                    <a:pt x="462" y="531"/>
                  </a:lnTo>
                  <a:lnTo>
                    <a:pt x="463" y="531"/>
                  </a:lnTo>
                  <a:lnTo>
                    <a:pt x="463" y="531"/>
                  </a:lnTo>
                  <a:lnTo>
                    <a:pt x="464" y="531"/>
                  </a:lnTo>
                  <a:lnTo>
                    <a:pt x="465" y="531"/>
                  </a:lnTo>
                  <a:lnTo>
                    <a:pt x="465" y="531"/>
                  </a:lnTo>
                  <a:lnTo>
                    <a:pt x="466" y="531"/>
                  </a:lnTo>
                  <a:lnTo>
                    <a:pt x="466" y="531"/>
                  </a:lnTo>
                  <a:lnTo>
                    <a:pt x="467" y="531"/>
                  </a:lnTo>
                  <a:lnTo>
                    <a:pt x="467" y="531"/>
                  </a:lnTo>
                  <a:lnTo>
                    <a:pt x="468" y="531"/>
                  </a:lnTo>
                  <a:lnTo>
                    <a:pt x="468" y="531"/>
                  </a:lnTo>
                  <a:lnTo>
                    <a:pt x="469" y="531"/>
                  </a:lnTo>
                  <a:lnTo>
                    <a:pt x="470" y="532"/>
                  </a:lnTo>
                  <a:lnTo>
                    <a:pt x="470" y="532"/>
                  </a:lnTo>
                  <a:lnTo>
                    <a:pt x="471" y="532"/>
                  </a:lnTo>
                  <a:lnTo>
                    <a:pt x="471" y="532"/>
                  </a:lnTo>
                  <a:lnTo>
                    <a:pt x="472" y="532"/>
                  </a:lnTo>
                  <a:lnTo>
                    <a:pt x="472" y="532"/>
                  </a:lnTo>
                  <a:lnTo>
                    <a:pt x="473" y="532"/>
                  </a:lnTo>
                  <a:lnTo>
                    <a:pt x="473" y="532"/>
                  </a:lnTo>
                  <a:lnTo>
                    <a:pt x="474" y="532"/>
                  </a:lnTo>
                  <a:lnTo>
                    <a:pt x="474" y="532"/>
                  </a:lnTo>
                  <a:lnTo>
                    <a:pt x="475" y="532"/>
                  </a:lnTo>
                  <a:lnTo>
                    <a:pt x="476" y="532"/>
                  </a:lnTo>
                  <a:lnTo>
                    <a:pt x="476" y="532"/>
                  </a:lnTo>
                  <a:lnTo>
                    <a:pt x="477" y="532"/>
                  </a:lnTo>
                  <a:lnTo>
                    <a:pt x="477" y="533"/>
                  </a:lnTo>
                  <a:lnTo>
                    <a:pt x="478" y="533"/>
                  </a:lnTo>
                  <a:lnTo>
                    <a:pt x="478" y="533"/>
                  </a:lnTo>
                  <a:lnTo>
                    <a:pt x="479" y="533"/>
                  </a:lnTo>
                  <a:lnTo>
                    <a:pt x="479" y="533"/>
                  </a:lnTo>
                  <a:lnTo>
                    <a:pt x="480" y="533"/>
                  </a:lnTo>
                  <a:lnTo>
                    <a:pt x="481" y="533"/>
                  </a:lnTo>
                  <a:lnTo>
                    <a:pt x="481" y="533"/>
                  </a:lnTo>
                  <a:lnTo>
                    <a:pt x="482" y="533"/>
                  </a:lnTo>
                  <a:lnTo>
                    <a:pt x="482" y="533"/>
                  </a:lnTo>
                  <a:lnTo>
                    <a:pt x="483" y="533"/>
                  </a:lnTo>
                  <a:lnTo>
                    <a:pt x="483" y="533"/>
                  </a:lnTo>
                  <a:lnTo>
                    <a:pt x="484" y="533"/>
                  </a:lnTo>
                  <a:lnTo>
                    <a:pt x="484" y="533"/>
                  </a:lnTo>
                  <a:lnTo>
                    <a:pt x="485" y="533"/>
                  </a:lnTo>
                  <a:lnTo>
                    <a:pt x="486" y="534"/>
                  </a:lnTo>
                  <a:lnTo>
                    <a:pt x="486" y="534"/>
                  </a:lnTo>
                  <a:lnTo>
                    <a:pt x="487" y="534"/>
                  </a:lnTo>
                  <a:lnTo>
                    <a:pt x="487" y="534"/>
                  </a:lnTo>
                  <a:lnTo>
                    <a:pt x="488" y="534"/>
                  </a:lnTo>
                  <a:lnTo>
                    <a:pt x="488" y="534"/>
                  </a:lnTo>
                  <a:lnTo>
                    <a:pt x="489" y="534"/>
                  </a:lnTo>
                  <a:lnTo>
                    <a:pt x="489" y="534"/>
                  </a:lnTo>
                  <a:lnTo>
                    <a:pt x="490" y="534"/>
                  </a:lnTo>
                  <a:lnTo>
                    <a:pt x="490" y="534"/>
                  </a:lnTo>
                  <a:lnTo>
                    <a:pt x="491" y="534"/>
                  </a:lnTo>
                  <a:lnTo>
                    <a:pt x="492" y="534"/>
                  </a:lnTo>
                  <a:lnTo>
                    <a:pt x="492" y="534"/>
                  </a:lnTo>
                  <a:lnTo>
                    <a:pt x="493" y="534"/>
                  </a:lnTo>
                  <a:lnTo>
                    <a:pt x="493" y="534"/>
                  </a:lnTo>
                  <a:lnTo>
                    <a:pt x="494" y="534"/>
                  </a:lnTo>
                  <a:lnTo>
                    <a:pt x="494" y="535"/>
                  </a:lnTo>
                  <a:lnTo>
                    <a:pt x="495" y="535"/>
                  </a:lnTo>
                  <a:lnTo>
                    <a:pt x="495" y="535"/>
                  </a:lnTo>
                  <a:lnTo>
                    <a:pt x="496" y="535"/>
                  </a:lnTo>
                  <a:lnTo>
                    <a:pt x="497" y="535"/>
                  </a:lnTo>
                  <a:lnTo>
                    <a:pt x="497" y="535"/>
                  </a:lnTo>
                  <a:lnTo>
                    <a:pt x="498" y="535"/>
                  </a:lnTo>
                  <a:lnTo>
                    <a:pt x="498" y="535"/>
                  </a:lnTo>
                  <a:lnTo>
                    <a:pt x="499" y="535"/>
                  </a:lnTo>
                  <a:lnTo>
                    <a:pt x="499" y="535"/>
                  </a:lnTo>
                  <a:lnTo>
                    <a:pt x="500" y="535"/>
                  </a:lnTo>
                  <a:lnTo>
                    <a:pt x="500" y="535"/>
                  </a:lnTo>
                  <a:lnTo>
                    <a:pt x="501" y="535"/>
                  </a:lnTo>
                  <a:lnTo>
                    <a:pt x="502" y="535"/>
                  </a:lnTo>
                  <a:lnTo>
                    <a:pt x="502" y="535"/>
                  </a:lnTo>
                  <a:lnTo>
                    <a:pt x="503" y="535"/>
                  </a:lnTo>
                  <a:lnTo>
                    <a:pt x="503" y="535"/>
                  </a:lnTo>
                  <a:lnTo>
                    <a:pt x="504" y="536"/>
                  </a:lnTo>
                  <a:lnTo>
                    <a:pt x="504" y="536"/>
                  </a:lnTo>
                  <a:lnTo>
                    <a:pt x="505" y="536"/>
                  </a:lnTo>
                  <a:lnTo>
                    <a:pt x="505" y="536"/>
                  </a:lnTo>
                  <a:lnTo>
                    <a:pt x="506" y="536"/>
                  </a:lnTo>
                  <a:lnTo>
                    <a:pt x="507" y="536"/>
                  </a:lnTo>
                  <a:lnTo>
                    <a:pt x="507" y="536"/>
                  </a:lnTo>
                  <a:lnTo>
                    <a:pt x="508" y="536"/>
                  </a:lnTo>
                  <a:lnTo>
                    <a:pt x="508" y="536"/>
                  </a:lnTo>
                  <a:lnTo>
                    <a:pt x="509" y="536"/>
                  </a:lnTo>
                  <a:lnTo>
                    <a:pt x="509" y="536"/>
                  </a:lnTo>
                  <a:lnTo>
                    <a:pt x="510" y="536"/>
                  </a:lnTo>
                  <a:lnTo>
                    <a:pt x="510" y="536"/>
                  </a:lnTo>
                  <a:lnTo>
                    <a:pt x="511" y="536"/>
                  </a:lnTo>
                  <a:lnTo>
                    <a:pt x="511" y="536"/>
                  </a:lnTo>
                  <a:lnTo>
                    <a:pt x="512" y="536"/>
                  </a:lnTo>
                  <a:lnTo>
                    <a:pt x="513" y="536"/>
                  </a:lnTo>
                  <a:lnTo>
                    <a:pt x="513" y="536"/>
                  </a:lnTo>
                  <a:lnTo>
                    <a:pt x="514" y="537"/>
                  </a:lnTo>
                  <a:lnTo>
                    <a:pt x="514" y="537"/>
                  </a:lnTo>
                  <a:lnTo>
                    <a:pt x="515" y="537"/>
                  </a:lnTo>
                  <a:lnTo>
                    <a:pt x="515" y="537"/>
                  </a:lnTo>
                  <a:lnTo>
                    <a:pt x="516" y="537"/>
                  </a:lnTo>
                  <a:lnTo>
                    <a:pt x="516" y="537"/>
                  </a:lnTo>
                  <a:lnTo>
                    <a:pt x="517" y="537"/>
                  </a:lnTo>
                  <a:lnTo>
                    <a:pt x="518" y="537"/>
                  </a:lnTo>
                  <a:lnTo>
                    <a:pt x="518" y="537"/>
                  </a:lnTo>
                  <a:lnTo>
                    <a:pt x="519" y="537"/>
                  </a:lnTo>
                  <a:lnTo>
                    <a:pt x="519" y="537"/>
                  </a:lnTo>
                  <a:lnTo>
                    <a:pt x="520" y="537"/>
                  </a:lnTo>
                  <a:lnTo>
                    <a:pt x="520" y="537"/>
                  </a:lnTo>
                  <a:lnTo>
                    <a:pt x="521" y="537"/>
                  </a:lnTo>
                  <a:lnTo>
                    <a:pt x="521" y="537"/>
                  </a:lnTo>
                  <a:lnTo>
                    <a:pt x="522" y="537"/>
                  </a:lnTo>
                  <a:lnTo>
                    <a:pt x="523" y="537"/>
                  </a:lnTo>
                  <a:lnTo>
                    <a:pt x="523" y="537"/>
                  </a:lnTo>
                  <a:lnTo>
                    <a:pt x="524" y="537"/>
                  </a:lnTo>
                  <a:lnTo>
                    <a:pt x="524" y="538"/>
                  </a:lnTo>
                  <a:lnTo>
                    <a:pt x="525" y="538"/>
                  </a:lnTo>
                  <a:lnTo>
                    <a:pt x="525" y="538"/>
                  </a:lnTo>
                  <a:lnTo>
                    <a:pt x="526" y="538"/>
                  </a:lnTo>
                  <a:lnTo>
                    <a:pt x="526" y="538"/>
                  </a:lnTo>
                  <a:lnTo>
                    <a:pt x="527" y="538"/>
                  </a:lnTo>
                  <a:lnTo>
                    <a:pt x="527" y="538"/>
                  </a:lnTo>
                  <a:lnTo>
                    <a:pt x="528" y="538"/>
                  </a:lnTo>
                  <a:lnTo>
                    <a:pt x="529" y="538"/>
                  </a:lnTo>
                  <a:lnTo>
                    <a:pt x="529" y="538"/>
                  </a:lnTo>
                  <a:lnTo>
                    <a:pt x="530" y="538"/>
                  </a:lnTo>
                  <a:lnTo>
                    <a:pt x="530" y="538"/>
                  </a:lnTo>
                  <a:lnTo>
                    <a:pt x="531" y="538"/>
                  </a:lnTo>
                  <a:lnTo>
                    <a:pt x="531" y="538"/>
                  </a:lnTo>
                  <a:lnTo>
                    <a:pt x="532" y="538"/>
                  </a:lnTo>
                  <a:lnTo>
                    <a:pt x="532" y="538"/>
                  </a:lnTo>
                  <a:lnTo>
                    <a:pt x="533" y="538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5" y="538"/>
                  </a:lnTo>
                  <a:lnTo>
                    <a:pt x="535" y="538"/>
                  </a:lnTo>
                  <a:lnTo>
                    <a:pt x="536" y="539"/>
                  </a:lnTo>
                  <a:lnTo>
                    <a:pt x="536" y="539"/>
                  </a:lnTo>
                  <a:lnTo>
                    <a:pt x="537" y="539"/>
                  </a:lnTo>
                  <a:lnTo>
                    <a:pt x="537" y="539"/>
                  </a:lnTo>
                  <a:lnTo>
                    <a:pt x="538" y="539"/>
                  </a:lnTo>
                  <a:lnTo>
                    <a:pt x="539" y="539"/>
                  </a:lnTo>
                  <a:lnTo>
                    <a:pt x="539" y="539"/>
                  </a:lnTo>
                  <a:lnTo>
                    <a:pt x="540" y="539"/>
                  </a:lnTo>
                  <a:lnTo>
                    <a:pt x="540" y="539"/>
                  </a:lnTo>
                  <a:lnTo>
                    <a:pt x="541" y="539"/>
                  </a:lnTo>
                  <a:lnTo>
                    <a:pt x="541" y="539"/>
                  </a:lnTo>
                  <a:lnTo>
                    <a:pt x="542" y="539"/>
                  </a:lnTo>
                  <a:lnTo>
                    <a:pt x="542" y="539"/>
                  </a:lnTo>
                  <a:lnTo>
                    <a:pt x="543" y="539"/>
                  </a:lnTo>
                  <a:lnTo>
                    <a:pt x="543" y="539"/>
                  </a:lnTo>
                  <a:lnTo>
                    <a:pt x="544" y="539"/>
                  </a:lnTo>
                  <a:lnTo>
                    <a:pt x="545" y="539"/>
                  </a:lnTo>
                  <a:lnTo>
                    <a:pt x="545" y="539"/>
                  </a:lnTo>
                  <a:lnTo>
                    <a:pt x="546" y="539"/>
                  </a:lnTo>
                  <a:lnTo>
                    <a:pt x="546" y="539"/>
                  </a:lnTo>
                  <a:lnTo>
                    <a:pt x="547" y="539"/>
                  </a:lnTo>
                  <a:lnTo>
                    <a:pt x="547" y="539"/>
                  </a:lnTo>
                  <a:lnTo>
                    <a:pt x="548" y="539"/>
                  </a:lnTo>
                  <a:lnTo>
                    <a:pt x="548" y="540"/>
                  </a:lnTo>
                  <a:lnTo>
                    <a:pt x="549" y="540"/>
                  </a:lnTo>
                  <a:lnTo>
                    <a:pt x="550" y="540"/>
                  </a:lnTo>
                  <a:lnTo>
                    <a:pt x="550" y="540"/>
                  </a:lnTo>
                  <a:lnTo>
                    <a:pt x="551" y="540"/>
                  </a:lnTo>
                  <a:lnTo>
                    <a:pt x="551" y="540"/>
                  </a:lnTo>
                </a:path>
              </a:pathLst>
            </a:custGeom>
            <a:noFill/>
            <a:ln w="2540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6576716" y="2839724"/>
            <a:ext cx="2102228" cy="178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 αριθμός των 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νεοσύλλεκτ</a:t>
            </a:r>
            <a:r>
              <a:rPr lang="el-GR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ων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ανά </a:t>
            </a:r>
            <a:r>
              <a:rPr lang="el-GR" alt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(αναπαραγωγικό) ενήλικο 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μειώνεται καθώς το απόθεμα </a:t>
            </a:r>
            <a:r>
              <a:rPr lang="el-G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αυξάνεται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658107" y="2770444"/>
            <a:ext cx="22131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Η σ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υνολική </a:t>
            </a:r>
            <a:r>
              <a:rPr lang="el-GR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νεοσυλλογή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αυξάνει με το 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 </a:t>
            </a:r>
            <a:r>
              <a:rPr lang="el-GR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μέχρι ένα σημείο και κατόπιν μειώνεται σε υψηλές τιμές του 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7830" y="2005017"/>
            <a:ext cx="3049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</a:t>
            </a:r>
            <a:r>
              <a:rPr lang="el-GR" sz="1600" dirty="0"/>
              <a:t> </a:t>
            </a:r>
            <a:r>
              <a:rPr lang="en-US" sz="1600" dirty="0"/>
              <a:t>=</a:t>
            </a:r>
            <a:r>
              <a:rPr lang="el-GR" sz="1600" dirty="0"/>
              <a:t> ο</a:t>
            </a:r>
            <a:r>
              <a:rPr lang="en-US" sz="1600" dirty="0"/>
              <a:t> </a:t>
            </a:r>
            <a:r>
              <a:rPr lang="el-GR" sz="1600" dirty="0"/>
              <a:t>αριθμός του </a:t>
            </a:r>
            <a:r>
              <a:rPr lang="en-US" sz="1600" dirty="0"/>
              <a:t>Euler</a:t>
            </a:r>
            <a:r>
              <a:rPr lang="el-GR" sz="1600" dirty="0"/>
              <a:t> (2,71)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7606748" y="885336"/>
            <a:ext cx="4357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S= </a:t>
            </a:r>
            <a:r>
              <a:rPr lang="el-GR" alt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βιομάζα του αναπαραγωγικού αποθέματος </a:t>
            </a:r>
            <a:endParaRPr lang="en-US" altLang="en-US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R= </a:t>
            </a:r>
            <a:r>
              <a:rPr lang="el-GR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νεοεισερχόμενα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άτομα (νεοσυλλογή/ στρατολόγηση)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9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0000"/>
                </a:solidFill>
              </a:rPr>
              <a:t>απόθεμα</a:t>
            </a:r>
            <a:r>
              <a:rPr lang="en-US" dirty="0">
                <a:solidFill>
                  <a:srgbClr val="000000"/>
                </a:solidFill>
              </a:rPr>
              <a:t>-</a:t>
            </a:r>
            <a:r>
              <a:rPr lang="el-GR" dirty="0">
                <a:solidFill>
                  <a:srgbClr val="000000"/>
                </a:solidFill>
              </a:rPr>
              <a:t>νεοσυλλογή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32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543800" y="1143001"/>
            <a:ext cx="2490228" cy="638175"/>
            <a:chOff x="3115235" y="3109913"/>
            <a:chExt cx="2490228" cy="63817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538" y="3109913"/>
              <a:ext cx="206692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5235" y="3109913"/>
              <a:ext cx="419100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3390304" y="315603"/>
            <a:ext cx="5752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χέση αποθεμάτ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ος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νεοσυλλογής (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SR)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82679" y="990911"/>
            <a:ext cx="3286539" cy="942353"/>
          </a:xfrm>
          <a:prstGeom prst="roundRect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84010" y="1104563"/>
            <a:ext cx="8763000" cy="741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Μοντέλο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Ricker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74866" y="1868558"/>
            <a:ext cx="7454741" cy="4351338"/>
          </a:xfrm>
        </p:spPr>
        <p:txBody>
          <a:bodyPr>
            <a:noAutofit/>
          </a:bodyPr>
          <a:lstStyle/>
          <a:p>
            <a:pPr lvl="1"/>
            <a:r>
              <a:rPr lang="en-US" sz="2200" dirty="0"/>
              <a:t>To </a:t>
            </a:r>
            <a:r>
              <a:rPr lang="el-GR" sz="2200" b="1" i="1" dirty="0">
                <a:solidFill>
                  <a:srgbClr val="00B050"/>
                </a:solidFill>
              </a:rPr>
              <a:t>α</a:t>
            </a:r>
            <a:r>
              <a:rPr lang="en-US" sz="2200" dirty="0"/>
              <a:t> είναι η παράμετρος</a:t>
            </a:r>
            <a:r>
              <a:rPr lang="el-GR" sz="2200" dirty="0"/>
              <a:t> «</a:t>
            </a:r>
            <a:r>
              <a:rPr lang="en-US" sz="2200" dirty="0"/>
              <a:t>ανεξάρτητη</a:t>
            </a:r>
            <a:r>
              <a:rPr lang="el-GR" sz="2200" dirty="0"/>
              <a:t> της </a:t>
            </a:r>
            <a:r>
              <a:rPr lang="en-US" sz="2200" dirty="0"/>
              <a:t>πυκνότητ</a:t>
            </a:r>
            <a:r>
              <a:rPr lang="el-GR" sz="2200" dirty="0"/>
              <a:t>ας</a:t>
            </a:r>
            <a:r>
              <a:rPr lang="en-US" sz="2200" dirty="0"/>
              <a:t>»</a:t>
            </a:r>
          </a:p>
          <a:p>
            <a:pPr marL="457200" lvl="1" indent="0">
              <a:buNone/>
            </a:pPr>
            <a:r>
              <a:rPr lang="el-GR" sz="2200" dirty="0"/>
              <a:t>αντιστοιχεί στο </a:t>
            </a:r>
            <a:r>
              <a:rPr lang="el-GR" sz="2200" u="sng" dirty="0"/>
              <a:t>μέγιστο</a:t>
            </a:r>
            <a:r>
              <a:rPr lang="en-US" sz="2200" u="sng" dirty="0"/>
              <a:t> </a:t>
            </a:r>
            <a:r>
              <a:rPr lang="el-GR" sz="2200" u="sng" dirty="0"/>
              <a:t>ρυθμό παραγωγής</a:t>
            </a:r>
            <a:r>
              <a:rPr lang="el-GR" sz="2200" dirty="0"/>
              <a:t> </a:t>
            </a:r>
            <a:r>
              <a:rPr lang="en-US" sz="2200" dirty="0"/>
              <a:t>R </a:t>
            </a:r>
            <a:r>
              <a:rPr lang="el-GR" sz="2200" dirty="0"/>
              <a:t>από </a:t>
            </a:r>
            <a:r>
              <a:rPr lang="en-US" sz="2200" dirty="0"/>
              <a:t>S (</a:t>
            </a:r>
            <a:r>
              <a:rPr lang="el-GR" sz="2200" dirty="0"/>
              <a:t>όταν το </a:t>
            </a:r>
            <a:r>
              <a:rPr lang="en-US" sz="2200" dirty="0"/>
              <a:t>S </a:t>
            </a:r>
            <a:r>
              <a:rPr lang="el-GR" sz="2200" dirty="0"/>
              <a:t>είναι χαμηλό)</a:t>
            </a:r>
            <a:endParaRPr lang="en-US" sz="2200" dirty="0"/>
          </a:p>
          <a:p>
            <a:pPr marL="457200" lvl="1" indent="0">
              <a:buNone/>
            </a:pPr>
            <a:r>
              <a:rPr lang="el-GR" sz="2200" dirty="0"/>
              <a:t>Είναι ενδεικτικό της γονιμότητας και της επιβίωσης των νεαρών σταδίων (χωρίς πυκνοεξάρτηση)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To </a:t>
            </a:r>
            <a:r>
              <a:rPr lang="en-US" sz="2200" b="1" i="1" dirty="0">
                <a:solidFill>
                  <a:srgbClr val="00B050"/>
                </a:solidFill>
              </a:rPr>
              <a:t>b</a:t>
            </a:r>
            <a:r>
              <a:rPr lang="en-US" sz="2200" dirty="0"/>
              <a:t> είναι η παράμετρος</a:t>
            </a:r>
            <a:r>
              <a:rPr lang="el-GR" sz="2200" dirty="0"/>
              <a:t> </a:t>
            </a:r>
            <a:r>
              <a:rPr lang="el-GR" sz="2200" u="sng" dirty="0"/>
              <a:t>«</a:t>
            </a:r>
            <a:r>
              <a:rPr lang="en-US" sz="2200" u="sng" dirty="0"/>
              <a:t>εξαρτώμενη </a:t>
            </a:r>
            <a:r>
              <a:rPr lang="el-GR" sz="2200" u="sng" dirty="0"/>
              <a:t>από την </a:t>
            </a:r>
            <a:r>
              <a:rPr lang="en-US" sz="2200" u="sng" dirty="0"/>
              <a:t>πυκνότητα»</a:t>
            </a:r>
          </a:p>
          <a:p>
            <a:pPr marL="457200" lvl="1" indent="0">
              <a:buNone/>
            </a:pPr>
            <a:r>
              <a:rPr lang="el-GR" sz="2200" dirty="0"/>
              <a:t>Επηρεάζει το ρυθμό μείωσης της νεοσυλλογης σε υψηλό </a:t>
            </a:r>
            <a:r>
              <a:rPr lang="en-US" sz="2200" dirty="0"/>
              <a:t>S</a:t>
            </a:r>
            <a:endParaRPr lang="el-GR" sz="2200" dirty="0"/>
          </a:p>
          <a:p>
            <a:pPr marL="457200" lvl="1" indent="0">
              <a:buNone/>
            </a:pPr>
            <a:r>
              <a:rPr lang="el-GR" sz="2200" dirty="0"/>
              <a:t>Το μέγιστο </a:t>
            </a:r>
            <a:r>
              <a:rPr lang="en-US" sz="2200" dirty="0"/>
              <a:t>R (</a:t>
            </a:r>
            <a:r>
              <a:rPr lang="en-US" sz="2200" b="1" i="1" dirty="0"/>
              <a:t>Rmax= a/(b*e)</a:t>
            </a:r>
            <a:r>
              <a:rPr lang="en-US" sz="2200" dirty="0"/>
              <a:t>) </a:t>
            </a:r>
            <a:r>
              <a:rPr lang="el-GR" sz="2200" dirty="0"/>
              <a:t>αντιστοιχεί σε </a:t>
            </a:r>
            <a:r>
              <a:rPr lang="en-US" sz="2200" b="1" i="1" dirty="0"/>
              <a:t>S=1/b</a:t>
            </a:r>
          </a:p>
          <a:p>
            <a:pPr lvl="2"/>
            <a:endParaRPr lang="en-US" sz="2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7365483" y="2157945"/>
            <a:ext cx="3988317" cy="4111068"/>
            <a:chOff x="1382197" y="2177738"/>
            <a:chExt cx="3988317" cy="4111068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720851" y="2177738"/>
              <a:ext cx="3649663" cy="3649663"/>
            </a:xfrm>
            <a:prstGeom prst="rect">
              <a:avLst/>
            </a:pr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970213" y="5919474"/>
              <a:ext cx="1410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S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 rot="16200000">
              <a:off x="1483507" y="3817903"/>
              <a:ext cx="1667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R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1855788" y="5068574"/>
              <a:ext cx="3379788" cy="623888"/>
            </a:xfrm>
            <a:custGeom>
              <a:avLst/>
              <a:gdLst>
                <a:gd name="T0" fmla="*/ 8 w 552"/>
                <a:gd name="T1" fmla="*/ 86 h 102"/>
                <a:gd name="T2" fmla="*/ 17 w 552"/>
                <a:gd name="T3" fmla="*/ 72 h 102"/>
                <a:gd name="T4" fmla="*/ 26 w 552"/>
                <a:gd name="T5" fmla="*/ 59 h 102"/>
                <a:gd name="T6" fmla="*/ 35 w 552"/>
                <a:gd name="T7" fmla="*/ 48 h 102"/>
                <a:gd name="T8" fmla="*/ 44 w 552"/>
                <a:gd name="T9" fmla="*/ 38 h 102"/>
                <a:gd name="T10" fmla="*/ 53 w 552"/>
                <a:gd name="T11" fmla="*/ 30 h 102"/>
                <a:gd name="T12" fmla="*/ 61 w 552"/>
                <a:gd name="T13" fmla="*/ 23 h 102"/>
                <a:gd name="T14" fmla="*/ 70 w 552"/>
                <a:gd name="T15" fmla="*/ 17 h 102"/>
                <a:gd name="T16" fmla="*/ 79 w 552"/>
                <a:gd name="T17" fmla="*/ 13 h 102"/>
                <a:gd name="T18" fmla="*/ 88 w 552"/>
                <a:gd name="T19" fmla="*/ 9 h 102"/>
                <a:gd name="T20" fmla="*/ 97 w 552"/>
                <a:gd name="T21" fmla="*/ 6 h 102"/>
                <a:gd name="T22" fmla="*/ 106 w 552"/>
                <a:gd name="T23" fmla="*/ 4 h 102"/>
                <a:gd name="T24" fmla="*/ 114 w 552"/>
                <a:gd name="T25" fmla="*/ 2 h 102"/>
                <a:gd name="T26" fmla="*/ 123 w 552"/>
                <a:gd name="T27" fmla="*/ 1 h 102"/>
                <a:gd name="T28" fmla="*/ 132 w 552"/>
                <a:gd name="T29" fmla="*/ 0 h 102"/>
                <a:gd name="T30" fmla="*/ 141 w 552"/>
                <a:gd name="T31" fmla="*/ 0 h 102"/>
                <a:gd name="T32" fmla="*/ 150 w 552"/>
                <a:gd name="T33" fmla="*/ 1 h 102"/>
                <a:gd name="T34" fmla="*/ 159 w 552"/>
                <a:gd name="T35" fmla="*/ 1 h 102"/>
                <a:gd name="T36" fmla="*/ 167 w 552"/>
                <a:gd name="T37" fmla="*/ 2 h 102"/>
                <a:gd name="T38" fmla="*/ 176 w 552"/>
                <a:gd name="T39" fmla="*/ 4 h 102"/>
                <a:gd name="T40" fmla="*/ 185 w 552"/>
                <a:gd name="T41" fmla="*/ 5 h 102"/>
                <a:gd name="T42" fmla="*/ 194 w 552"/>
                <a:gd name="T43" fmla="*/ 7 h 102"/>
                <a:gd name="T44" fmla="*/ 203 w 552"/>
                <a:gd name="T45" fmla="*/ 8 h 102"/>
                <a:gd name="T46" fmla="*/ 212 w 552"/>
                <a:gd name="T47" fmla="*/ 10 h 102"/>
                <a:gd name="T48" fmla="*/ 220 w 552"/>
                <a:gd name="T49" fmla="*/ 13 h 102"/>
                <a:gd name="T50" fmla="*/ 229 w 552"/>
                <a:gd name="T51" fmla="*/ 15 h 102"/>
                <a:gd name="T52" fmla="*/ 238 w 552"/>
                <a:gd name="T53" fmla="*/ 17 h 102"/>
                <a:gd name="T54" fmla="*/ 247 w 552"/>
                <a:gd name="T55" fmla="*/ 19 h 102"/>
                <a:gd name="T56" fmla="*/ 256 w 552"/>
                <a:gd name="T57" fmla="*/ 22 h 102"/>
                <a:gd name="T58" fmla="*/ 265 w 552"/>
                <a:gd name="T59" fmla="*/ 24 h 102"/>
                <a:gd name="T60" fmla="*/ 273 w 552"/>
                <a:gd name="T61" fmla="*/ 26 h 102"/>
                <a:gd name="T62" fmla="*/ 282 w 552"/>
                <a:gd name="T63" fmla="*/ 29 h 102"/>
                <a:gd name="T64" fmla="*/ 291 w 552"/>
                <a:gd name="T65" fmla="*/ 31 h 102"/>
                <a:gd name="T66" fmla="*/ 300 w 552"/>
                <a:gd name="T67" fmla="*/ 34 h 102"/>
                <a:gd name="T68" fmla="*/ 309 w 552"/>
                <a:gd name="T69" fmla="*/ 36 h 102"/>
                <a:gd name="T70" fmla="*/ 318 w 552"/>
                <a:gd name="T71" fmla="*/ 38 h 102"/>
                <a:gd name="T72" fmla="*/ 326 w 552"/>
                <a:gd name="T73" fmla="*/ 40 h 102"/>
                <a:gd name="T74" fmla="*/ 335 w 552"/>
                <a:gd name="T75" fmla="*/ 43 h 102"/>
                <a:gd name="T76" fmla="*/ 344 w 552"/>
                <a:gd name="T77" fmla="*/ 45 h 102"/>
                <a:gd name="T78" fmla="*/ 353 w 552"/>
                <a:gd name="T79" fmla="*/ 47 h 102"/>
                <a:gd name="T80" fmla="*/ 362 w 552"/>
                <a:gd name="T81" fmla="*/ 49 h 102"/>
                <a:gd name="T82" fmla="*/ 371 w 552"/>
                <a:gd name="T83" fmla="*/ 51 h 102"/>
                <a:gd name="T84" fmla="*/ 379 w 552"/>
                <a:gd name="T85" fmla="*/ 53 h 102"/>
                <a:gd name="T86" fmla="*/ 388 w 552"/>
                <a:gd name="T87" fmla="*/ 55 h 102"/>
                <a:gd name="T88" fmla="*/ 397 w 552"/>
                <a:gd name="T89" fmla="*/ 57 h 102"/>
                <a:gd name="T90" fmla="*/ 406 w 552"/>
                <a:gd name="T91" fmla="*/ 59 h 102"/>
                <a:gd name="T92" fmla="*/ 415 w 552"/>
                <a:gd name="T93" fmla="*/ 61 h 102"/>
                <a:gd name="T94" fmla="*/ 424 w 552"/>
                <a:gd name="T95" fmla="*/ 62 h 102"/>
                <a:gd name="T96" fmla="*/ 432 w 552"/>
                <a:gd name="T97" fmla="*/ 64 h 102"/>
                <a:gd name="T98" fmla="*/ 441 w 552"/>
                <a:gd name="T99" fmla="*/ 66 h 102"/>
                <a:gd name="T100" fmla="*/ 450 w 552"/>
                <a:gd name="T101" fmla="*/ 67 h 102"/>
                <a:gd name="T102" fmla="*/ 459 w 552"/>
                <a:gd name="T103" fmla="*/ 69 h 102"/>
                <a:gd name="T104" fmla="*/ 468 w 552"/>
                <a:gd name="T105" fmla="*/ 70 h 102"/>
                <a:gd name="T106" fmla="*/ 477 w 552"/>
                <a:gd name="T107" fmla="*/ 72 h 102"/>
                <a:gd name="T108" fmla="*/ 485 w 552"/>
                <a:gd name="T109" fmla="*/ 73 h 102"/>
                <a:gd name="T110" fmla="*/ 494 w 552"/>
                <a:gd name="T111" fmla="*/ 74 h 102"/>
                <a:gd name="T112" fmla="*/ 503 w 552"/>
                <a:gd name="T113" fmla="*/ 76 h 102"/>
                <a:gd name="T114" fmla="*/ 512 w 552"/>
                <a:gd name="T115" fmla="*/ 77 h 102"/>
                <a:gd name="T116" fmla="*/ 521 w 552"/>
                <a:gd name="T117" fmla="*/ 78 h 102"/>
                <a:gd name="T118" fmla="*/ 530 w 552"/>
                <a:gd name="T119" fmla="*/ 79 h 102"/>
                <a:gd name="T120" fmla="*/ 538 w 552"/>
                <a:gd name="T121" fmla="*/ 80 h 102"/>
                <a:gd name="T122" fmla="*/ 547 w 552"/>
                <a:gd name="T123" fmla="*/ 8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52" h="102">
                  <a:moveTo>
                    <a:pt x="0" y="102"/>
                  </a:moveTo>
                  <a:lnTo>
                    <a:pt x="1" y="101"/>
                  </a:lnTo>
                  <a:lnTo>
                    <a:pt x="1" y="100"/>
                  </a:lnTo>
                  <a:lnTo>
                    <a:pt x="2" y="99"/>
                  </a:lnTo>
                  <a:lnTo>
                    <a:pt x="2" y="97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4" y="94"/>
                  </a:lnTo>
                  <a:lnTo>
                    <a:pt x="5" y="93"/>
                  </a:lnTo>
                  <a:lnTo>
                    <a:pt x="5" y="92"/>
                  </a:lnTo>
                  <a:lnTo>
                    <a:pt x="6" y="91"/>
                  </a:lnTo>
                  <a:lnTo>
                    <a:pt x="6" y="90"/>
                  </a:lnTo>
                  <a:lnTo>
                    <a:pt x="7" y="89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9" y="85"/>
                  </a:lnTo>
                  <a:lnTo>
                    <a:pt x="10" y="84"/>
                  </a:lnTo>
                  <a:lnTo>
                    <a:pt x="10" y="83"/>
                  </a:lnTo>
                  <a:lnTo>
                    <a:pt x="11" y="82"/>
                  </a:lnTo>
                  <a:lnTo>
                    <a:pt x="11" y="81"/>
                  </a:lnTo>
                  <a:lnTo>
                    <a:pt x="12" y="81"/>
                  </a:lnTo>
                  <a:lnTo>
                    <a:pt x="12" y="80"/>
                  </a:lnTo>
                  <a:lnTo>
                    <a:pt x="13" y="79"/>
                  </a:lnTo>
                  <a:lnTo>
                    <a:pt x="13" y="78"/>
                  </a:lnTo>
                  <a:lnTo>
                    <a:pt x="14" y="77"/>
                  </a:lnTo>
                  <a:lnTo>
                    <a:pt x="15" y="76"/>
                  </a:lnTo>
                  <a:lnTo>
                    <a:pt x="15" y="75"/>
                  </a:lnTo>
                  <a:lnTo>
                    <a:pt x="16" y="74"/>
                  </a:lnTo>
                  <a:lnTo>
                    <a:pt x="16" y="73"/>
                  </a:lnTo>
                  <a:lnTo>
                    <a:pt x="17" y="72"/>
                  </a:lnTo>
                  <a:lnTo>
                    <a:pt x="17" y="72"/>
                  </a:lnTo>
                  <a:lnTo>
                    <a:pt x="18" y="71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8"/>
                  </a:lnTo>
                  <a:lnTo>
                    <a:pt x="20" y="67"/>
                  </a:lnTo>
                  <a:lnTo>
                    <a:pt x="21" y="67"/>
                  </a:lnTo>
                  <a:lnTo>
                    <a:pt x="21" y="66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4" y="62"/>
                  </a:lnTo>
                  <a:lnTo>
                    <a:pt x="24" y="61"/>
                  </a:lnTo>
                  <a:lnTo>
                    <a:pt x="25" y="60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8"/>
                  </a:lnTo>
                  <a:lnTo>
                    <a:pt x="27" y="57"/>
                  </a:lnTo>
                  <a:lnTo>
                    <a:pt x="28" y="57"/>
                  </a:lnTo>
                  <a:lnTo>
                    <a:pt x="28" y="56"/>
                  </a:lnTo>
                  <a:lnTo>
                    <a:pt x="29" y="55"/>
                  </a:lnTo>
                  <a:lnTo>
                    <a:pt x="29" y="54"/>
                  </a:lnTo>
                  <a:lnTo>
                    <a:pt x="30" y="54"/>
                  </a:lnTo>
                  <a:lnTo>
                    <a:pt x="31" y="53"/>
                  </a:lnTo>
                  <a:lnTo>
                    <a:pt x="31" y="52"/>
                  </a:lnTo>
                  <a:lnTo>
                    <a:pt x="32" y="52"/>
                  </a:lnTo>
                  <a:lnTo>
                    <a:pt x="32" y="51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4" y="49"/>
                  </a:lnTo>
                  <a:lnTo>
                    <a:pt x="34" y="48"/>
                  </a:lnTo>
                  <a:lnTo>
                    <a:pt x="35" y="48"/>
                  </a:lnTo>
                  <a:lnTo>
                    <a:pt x="36" y="47"/>
                  </a:lnTo>
                  <a:lnTo>
                    <a:pt x="36" y="46"/>
                  </a:lnTo>
                  <a:lnTo>
                    <a:pt x="37" y="46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1" y="41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6" y="36"/>
                  </a:lnTo>
                  <a:lnTo>
                    <a:pt x="47" y="36"/>
                  </a:lnTo>
                  <a:lnTo>
                    <a:pt x="47" y="35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1" y="32"/>
                  </a:lnTo>
                  <a:lnTo>
                    <a:pt x="52" y="31"/>
                  </a:lnTo>
                  <a:lnTo>
                    <a:pt x="52" y="31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4" y="29"/>
                  </a:lnTo>
                  <a:lnTo>
                    <a:pt x="54" y="29"/>
                  </a:lnTo>
                  <a:lnTo>
                    <a:pt x="55" y="28"/>
                  </a:lnTo>
                  <a:lnTo>
                    <a:pt x="55" y="28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7" y="26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1" y="24"/>
                  </a:lnTo>
                  <a:lnTo>
                    <a:pt x="61" y="23"/>
                  </a:lnTo>
                  <a:lnTo>
                    <a:pt x="62" y="23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5" y="21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67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70" y="18"/>
                  </a:lnTo>
                  <a:lnTo>
                    <a:pt x="70" y="17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73" y="16"/>
                  </a:lnTo>
                  <a:lnTo>
                    <a:pt x="74" y="16"/>
                  </a:lnTo>
                  <a:lnTo>
                    <a:pt x="74" y="15"/>
                  </a:lnTo>
                  <a:lnTo>
                    <a:pt x="75" y="15"/>
                  </a:lnTo>
                  <a:lnTo>
                    <a:pt x="75" y="15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7" y="14"/>
                  </a:lnTo>
                  <a:lnTo>
                    <a:pt x="77" y="14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79" y="13"/>
                  </a:lnTo>
                  <a:lnTo>
                    <a:pt x="80" y="12"/>
                  </a:lnTo>
                  <a:lnTo>
                    <a:pt x="80" y="12"/>
                  </a:lnTo>
                  <a:lnTo>
                    <a:pt x="81" y="12"/>
                  </a:lnTo>
                  <a:lnTo>
                    <a:pt x="81" y="12"/>
                  </a:lnTo>
                  <a:lnTo>
                    <a:pt x="82" y="11"/>
                  </a:lnTo>
                  <a:lnTo>
                    <a:pt x="82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4" y="10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87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9" y="9"/>
                  </a:lnTo>
                  <a:lnTo>
                    <a:pt x="89" y="8"/>
                  </a:lnTo>
                  <a:lnTo>
                    <a:pt x="90" y="8"/>
                  </a:lnTo>
                  <a:lnTo>
                    <a:pt x="90" y="8"/>
                  </a:lnTo>
                  <a:lnTo>
                    <a:pt x="91" y="8"/>
                  </a:lnTo>
                  <a:lnTo>
                    <a:pt x="91" y="8"/>
                  </a:lnTo>
                  <a:lnTo>
                    <a:pt x="92" y="7"/>
                  </a:lnTo>
                  <a:lnTo>
                    <a:pt x="92" y="7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94" y="7"/>
                  </a:lnTo>
                  <a:lnTo>
                    <a:pt x="95" y="7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96" y="6"/>
                  </a:lnTo>
                  <a:lnTo>
                    <a:pt x="97" y="6"/>
                  </a:lnTo>
                  <a:lnTo>
                    <a:pt x="97" y="6"/>
                  </a:lnTo>
                  <a:lnTo>
                    <a:pt x="98" y="6"/>
                  </a:lnTo>
                  <a:lnTo>
                    <a:pt x="98" y="5"/>
                  </a:lnTo>
                  <a:lnTo>
                    <a:pt x="99" y="5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2" y="5"/>
                  </a:lnTo>
                  <a:lnTo>
                    <a:pt x="102" y="4"/>
                  </a:lnTo>
                  <a:lnTo>
                    <a:pt x="103" y="4"/>
                  </a:lnTo>
                  <a:lnTo>
                    <a:pt x="103" y="4"/>
                  </a:lnTo>
                  <a:lnTo>
                    <a:pt x="104" y="4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06" y="4"/>
                  </a:lnTo>
                  <a:lnTo>
                    <a:pt x="106" y="3"/>
                  </a:lnTo>
                  <a:lnTo>
                    <a:pt x="107" y="3"/>
                  </a:lnTo>
                  <a:lnTo>
                    <a:pt x="107" y="3"/>
                  </a:lnTo>
                  <a:lnTo>
                    <a:pt x="108" y="3"/>
                  </a:lnTo>
                  <a:lnTo>
                    <a:pt x="108" y="3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10" y="3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13" y="2"/>
                  </a:lnTo>
                  <a:lnTo>
                    <a:pt x="113" y="2"/>
                  </a:lnTo>
                  <a:lnTo>
                    <a:pt x="114" y="2"/>
                  </a:lnTo>
                  <a:lnTo>
                    <a:pt x="114" y="2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17" y="2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18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20" y="1"/>
                  </a:lnTo>
                  <a:lnTo>
                    <a:pt x="121" y="1"/>
                  </a:lnTo>
                  <a:lnTo>
                    <a:pt x="121" y="1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4" y="1"/>
                  </a:lnTo>
                  <a:lnTo>
                    <a:pt x="124" y="1"/>
                  </a:lnTo>
                  <a:lnTo>
                    <a:pt x="125" y="1"/>
                  </a:lnTo>
                  <a:lnTo>
                    <a:pt x="125" y="1"/>
                  </a:lnTo>
                  <a:lnTo>
                    <a:pt x="126" y="1"/>
                  </a:lnTo>
                  <a:lnTo>
                    <a:pt x="127" y="1"/>
                  </a:lnTo>
                  <a:lnTo>
                    <a:pt x="127" y="1"/>
                  </a:lnTo>
                  <a:lnTo>
                    <a:pt x="128" y="1"/>
                  </a:lnTo>
                  <a:lnTo>
                    <a:pt x="128" y="1"/>
                  </a:lnTo>
                  <a:lnTo>
                    <a:pt x="129" y="1"/>
                  </a:lnTo>
                  <a:lnTo>
                    <a:pt x="129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3" y="0"/>
                  </a:lnTo>
                  <a:lnTo>
                    <a:pt x="133" y="0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36" y="0"/>
                  </a:lnTo>
                  <a:lnTo>
                    <a:pt x="137" y="0"/>
                  </a:lnTo>
                  <a:lnTo>
                    <a:pt x="13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39" y="0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41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43" y="0"/>
                  </a:lnTo>
                  <a:lnTo>
                    <a:pt x="143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47" y="0"/>
                  </a:lnTo>
                  <a:lnTo>
                    <a:pt x="148" y="1"/>
                  </a:lnTo>
                  <a:lnTo>
                    <a:pt x="148" y="1"/>
                  </a:lnTo>
                  <a:lnTo>
                    <a:pt x="149" y="1"/>
                  </a:lnTo>
                  <a:lnTo>
                    <a:pt x="149" y="1"/>
                  </a:lnTo>
                  <a:lnTo>
                    <a:pt x="150" y="1"/>
                  </a:lnTo>
                  <a:lnTo>
                    <a:pt x="150" y="1"/>
                  </a:lnTo>
                  <a:lnTo>
                    <a:pt x="151" y="1"/>
                  </a:lnTo>
                  <a:lnTo>
                    <a:pt x="151" y="1"/>
                  </a:lnTo>
                  <a:lnTo>
                    <a:pt x="152" y="1"/>
                  </a:lnTo>
                  <a:lnTo>
                    <a:pt x="153" y="1"/>
                  </a:lnTo>
                  <a:lnTo>
                    <a:pt x="153" y="1"/>
                  </a:lnTo>
                  <a:lnTo>
                    <a:pt x="154" y="1"/>
                  </a:lnTo>
                  <a:lnTo>
                    <a:pt x="154" y="1"/>
                  </a:lnTo>
                  <a:lnTo>
                    <a:pt x="155" y="1"/>
                  </a:lnTo>
                  <a:lnTo>
                    <a:pt x="155" y="1"/>
                  </a:lnTo>
                  <a:lnTo>
                    <a:pt x="156" y="1"/>
                  </a:lnTo>
                  <a:lnTo>
                    <a:pt x="156" y="1"/>
                  </a:lnTo>
                  <a:lnTo>
                    <a:pt x="157" y="1"/>
                  </a:lnTo>
                  <a:lnTo>
                    <a:pt x="158" y="1"/>
                  </a:lnTo>
                  <a:lnTo>
                    <a:pt x="158" y="1"/>
                  </a:lnTo>
                  <a:lnTo>
                    <a:pt x="159" y="1"/>
                  </a:lnTo>
                  <a:lnTo>
                    <a:pt x="159" y="1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1" y="2"/>
                  </a:lnTo>
                  <a:lnTo>
                    <a:pt x="161" y="2"/>
                  </a:lnTo>
                  <a:lnTo>
                    <a:pt x="162" y="2"/>
                  </a:lnTo>
                  <a:lnTo>
                    <a:pt x="162" y="2"/>
                  </a:lnTo>
                  <a:lnTo>
                    <a:pt x="163" y="2"/>
                  </a:lnTo>
                  <a:lnTo>
                    <a:pt x="164" y="2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66" y="2"/>
                  </a:lnTo>
                  <a:lnTo>
                    <a:pt x="167" y="2"/>
                  </a:lnTo>
                  <a:lnTo>
                    <a:pt x="167" y="2"/>
                  </a:lnTo>
                  <a:lnTo>
                    <a:pt x="168" y="2"/>
                  </a:lnTo>
                  <a:lnTo>
                    <a:pt x="169" y="2"/>
                  </a:lnTo>
                  <a:lnTo>
                    <a:pt x="169" y="2"/>
                  </a:lnTo>
                  <a:lnTo>
                    <a:pt x="170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1" y="3"/>
                  </a:lnTo>
                  <a:lnTo>
                    <a:pt x="172" y="3"/>
                  </a:lnTo>
                  <a:lnTo>
                    <a:pt x="172" y="3"/>
                  </a:lnTo>
                  <a:lnTo>
                    <a:pt x="173" y="3"/>
                  </a:lnTo>
                  <a:lnTo>
                    <a:pt x="174" y="3"/>
                  </a:lnTo>
                  <a:lnTo>
                    <a:pt x="174" y="3"/>
                  </a:lnTo>
                  <a:lnTo>
                    <a:pt x="175" y="3"/>
                  </a:lnTo>
                  <a:lnTo>
                    <a:pt x="175" y="3"/>
                  </a:lnTo>
                  <a:lnTo>
                    <a:pt x="176" y="3"/>
                  </a:lnTo>
                  <a:lnTo>
                    <a:pt x="176" y="4"/>
                  </a:lnTo>
                  <a:lnTo>
                    <a:pt x="177" y="4"/>
                  </a:lnTo>
                  <a:lnTo>
                    <a:pt x="177" y="4"/>
                  </a:lnTo>
                  <a:lnTo>
                    <a:pt x="178" y="4"/>
                  </a:lnTo>
                  <a:lnTo>
                    <a:pt x="178" y="4"/>
                  </a:lnTo>
                  <a:lnTo>
                    <a:pt x="179" y="4"/>
                  </a:lnTo>
                  <a:lnTo>
                    <a:pt x="180" y="4"/>
                  </a:lnTo>
                  <a:lnTo>
                    <a:pt x="180" y="4"/>
                  </a:lnTo>
                  <a:lnTo>
                    <a:pt x="181" y="4"/>
                  </a:lnTo>
                  <a:lnTo>
                    <a:pt x="181" y="4"/>
                  </a:lnTo>
                  <a:lnTo>
                    <a:pt x="182" y="4"/>
                  </a:lnTo>
                  <a:lnTo>
                    <a:pt x="182" y="4"/>
                  </a:lnTo>
                  <a:lnTo>
                    <a:pt x="183" y="5"/>
                  </a:lnTo>
                  <a:lnTo>
                    <a:pt x="183" y="5"/>
                  </a:lnTo>
                  <a:lnTo>
                    <a:pt x="184" y="5"/>
                  </a:lnTo>
                  <a:lnTo>
                    <a:pt x="185" y="5"/>
                  </a:lnTo>
                  <a:lnTo>
                    <a:pt x="185" y="5"/>
                  </a:lnTo>
                  <a:lnTo>
                    <a:pt x="186" y="5"/>
                  </a:lnTo>
                  <a:lnTo>
                    <a:pt x="186" y="5"/>
                  </a:lnTo>
                  <a:lnTo>
                    <a:pt x="187" y="5"/>
                  </a:lnTo>
                  <a:lnTo>
                    <a:pt x="187" y="5"/>
                  </a:lnTo>
                  <a:lnTo>
                    <a:pt x="188" y="5"/>
                  </a:lnTo>
                  <a:lnTo>
                    <a:pt x="188" y="6"/>
                  </a:lnTo>
                  <a:lnTo>
                    <a:pt x="189" y="6"/>
                  </a:lnTo>
                  <a:lnTo>
                    <a:pt x="190" y="6"/>
                  </a:lnTo>
                  <a:lnTo>
                    <a:pt x="190" y="6"/>
                  </a:lnTo>
                  <a:lnTo>
                    <a:pt x="191" y="6"/>
                  </a:lnTo>
                  <a:lnTo>
                    <a:pt x="191" y="6"/>
                  </a:lnTo>
                  <a:lnTo>
                    <a:pt x="192" y="6"/>
                  </a:lnTo>
                  <a:lnTo>
                    <a:pt x="192" y="6"/>
                  </a:lnTo>
                  <a:lnTo>
                    <a:pt x="193" y="6"/>
                  </a:lnTo>
                  <a:lnTo>
                    <a:pt x="193" y="7"/>
                  </a:lnTo>
                  <a:lnTo>
                    <a:pt x="194" y="7"/>
                  </a:lnTo>
                  <a:lnTo>
                    <a:pt x="194" y="7"/>
                  </a:lnTo>
                  <a:lnTo>
                    <a:pt x="195" y="7"/>
                  </a:lnTo>
                  <a:lnTo>
                    <a:pt x="196" y="7"/>
                  </a:lnTo>
                  <a:lnTo>
                    <a:pt x="196" y="7"/>
                  </a:lnTo>
                  <a:lnTo>
                    <a:pt x="197" y="7"/>
                  </a:lnTo>
                  <a:lnTo>
                    <a:pt x="197" y="7"/>
                  </a:lnTo>
                  <a:lnTo>
                    <a:pt x="198" y="7"/>
                  </a:lnTo>
                  <a:lnTo>
                    <a:pt x="198" y="8"/>
                  </a:lnTo>
                  <a:lnTo>
                    <a:pt x="199" y="8"/>
                  </a:lnTo>
                  <a:lnTo>
                    <a:pt x="199" y="8"/>
                  </a:lnTo>
                  <a:lnTo>
                    <a:pt x="200" y="8"/>
                  </a:lnTo>
                  <a:lnTo>
                    <a:pt x="201" y="8"/>
                  </a:lnTo>
                  <a:lnTo>
                    <a:pt x="201" y="8"/>
                  </a:lnTo>
                  <a:lnTo>
                    <a:pt x="202" y="8"/>
                  </a:lnTo>
                  <a:lnTo>
                    <a:pt x="202" y="8"/>
                  </a:lnTo>
                  <a:lnTo>
                    <a:pt x="203" y="8"/>
                  </a:lnTo>
                  <a:lnTo>
                    <a:pt x="203" y="9"/>
                  </a:lnTo>
                  <a:lnTo>
                    <a:pt x="204" y="9"/>
                  </a:lnTo>
                  <a:lnTo>
                    <a:pt x="204" y="9"/>
                  </a:lnTo>
                  <a:lnTo>
                    <a:pt x="205" y="9"/>
                  </a:lnTo>
                  <a:lnTo>
                    <a:pt x="206" y="9"/>
                  </a:lnTo>
                  <a:lnTo>
                    <a:pt x="206" y="9"/>
                  </a:lnTo>
                  <a:lnTo>
                    <a:pt x="207" y="9"/>
                  </a:lnTo>
                  <a:lnTo>
                    <a:pt x="207" y="9"/>
                  </a:lnTo>
                  <a:lnTo>
                    <a:pt x="208" y="10"/>
                  </a:lnTo>
                  <a:lnTo>
                    <a:pt x="208" y="10"/>
                  </a:lnTo>
                  <a:lnTo>
                    <a:pt x="209" y="10"/>
                  </a:lnTo>
                  <a:lnTo>
                    <a:pt x="209" y="10"/>
                  </a:lnTo>
                  <a:lnTo>
                    <a:pt x="210" y="10"/>
                  </a:lnTo>
                  <a:lnTo>
                    <a:pt x="211" y="10"/>
                  </a:lnTo>
                  <a:lnTo>
                    <a:pt x="211" y="10"/>
                  </a:lnTo>
                  <a:lnTo>
                    <a:pt x="212" y="10"/>
                  </a:lnTo>
                  <a:lnTo>
                    <a:pt x="212" y="11"/>
                  </a:lnTo>
                  <a:lnTo>
                    <a:pt x="213" y="11"/>
                  </a:lnTo>
                  <a:lnTo>
                    <a:pt x="213" y="11"/>
                  </a:lnTo>
                  <a:lnTo>
                    <a:pt x="214" y="11"/>
                  </a:lnTo>
                  <a:lnTo>
                    <a:pt x="214" y="11"/>
                  </a:lnTo>
                  <a:lnTo>
                    <a:pt x="215" y="11"/>
                  </a:lnTo>
                  <a:lnTo>
                    <a:pt x="215" y="11"/>
                  </a:lnTo>
                  <a:lnTo>
                    <a:pt x="216" y="11"/>
                  </a:lnTo>
                  <a:lnTo>
                    <a:pt x="217" y="12"/>
                  </a:lnTo>
                  <a:lnTo>
                    <a:pt x="217" y="12"/>
                  </a:lnTo>
                  <a:lnTo>
                    <a:pt x="218" y="12"/>
                  </a:lnTo>
                  <a:lnTo>
                    <a:pt x="218" y="12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20" y="12"/>
                  </a:lnTo>
                  <a:lnTo>
                    <a:pt x="220" y="13"/>
                  </a:lnTo>
                  <a:lnTo>
                    <a:pt x="221" y="13"/>
                  </a:lnTo>
                  <a:lnTo>
                    <a:pt x="222" y="13"/>
                  </a:lnTo>
                  <a:lnTo>
                    <a:pt x="222" y="13"/>
                  </a:lnTo>
                  <a:lnTo>
                    <a:pt x="223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4" y="13"/>
                  </a:lnTo>
                  <a:lnTo>
                    <a:pt x="225" y="14"/>
                  </a:lnTo>
                  <a:lnTo>
                    <a:pt x="225" y="14"/>
                  </a:lnTo>
                  <a:lnTo>
                    <a:pt x="226" y="14"/>
                  </a:lnTo>
                  <a:lnTo>
                    <a:pt x="227" y="14"/>
                  </a:lnTo>
                  <a:lnTo>
                    <a:pt x="227" y="14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29" y="15"/>
                  </a:lnTo>
                  <a:lnTo>
                    <a:pt x="229" y="15"/>
                  </a:lnTo>
                  <a:lnTo>
                    <a:pt x="230" y="15"/>
                  </a:lnTo>
                  <a:lnTo>
                    <a:pt x="230" y="15"/>
                  </a:lnTo>
                  <a:lnTo>
                    <a:pt x="231" y="15"/>
                  </a:lnTo>
                  <a:lnTo>
                    <a:pt x="231" y="15"/>
                  </a:lnTo>
                  <a:lnTo>
                    <a:pt x="232" y="15"/>
                  </a:lnTo>
                  <a:lnTo>
                    <a:pt x="233" y="16"/>
                  </a:lnTo>
                  <a:lnTo>
                    <a:pt x="233" y="16"/>
                  </a:lnTo>
                  <a:lnTo>
                    <a:pt x="234" y="16"/>
                  </a:lnTo>
                  <a:lnTo>
                    <a:pt x="234" y="16"/>
                  </a:lnTo>
                  <a:lnTo>
                    <a:pt x="235" y="16"/>
                  </a:lnTo>
                  <a:lnTo>
                    <a:pt x="235" y="16"/>
                  </a:lnTo>
                  <a:lnTo>
                    <a:pt x="236" y="16"/>
                  </a:lnTo>
                  <a:lnTo>
                    <a:pt x="236" y="17"/>
                  </a:lnTo>
                  <a:lnTo>
                    <a:pt x="237" y="17"/>
                  </a:lnTo>
                  <a:lnTo>
                    <a:pt x="238" y="17"/>
                  </a:lnTo>
                  <a:lnTo>
                    <a:pt x="238" y="17"/>
                  </a:lnTo>
                  <a:lnTo>
                    <a:pt x="239" y="17"/>
                  </a:lnTo>
                  <a:lnTo>
                    <a:pt x="239" y="17"/>
                  </a:lnTo>
                  <a:lnTo>
                    <a:pt x="240" y="17"/>
                  </a:lnTo>
                  <a:lnTo>
                    <a:pt x="240" y="18"/>
                  </a:lnTo>
                  <a:lnTo>
                    <a:pt x="241" y="18"/>
                  </a:lnTo>
                  <a:lnTo>
                    <a:pt x="241" y="18"/>
                  </a:lnTo>
                  <a:lnTo>
                    <a:pt x="242" y="18"/>
                  </a:lnTo>
                  <a:lnTo>
                    <a:pt x="243" y="18"/>
                  </a:lnTo>
                  <a:lnTo>
                    <a:pt x="243" y="18"/>
                  </a:lnTo>
                  <a:lnTo>
                    <a:pt x="244" y="18"/>
                  </a:lnTo>
                  <a:lnTo>
                    <a:pt x="244" y="19"/>
                  </a:lnTo>
                  <a:lnTo>
                    <a:pt x="245" y="19"/>
                  </a:lnTo>
                  <a:lnTo>
                    <a:pt x="245" y="19"/>
                  </a:lnTo>
                  <a:lnTo>
                    <a:pt x="246" y="19"/>
                  </a:lnTo>
                  <a:lnTo>
                    <a:pt x="246" y="19"/>
                  </a:lnTo>
                  <a:lnTo>
                    <a:pt x="247" y="19"/>
                  </a:lnTo>
                  <a:lnTo>
                    <a:pt x="247" y="19"/>
                  </a:lnTo>
                  <a:lnTo>
                    <a:pt x="248" y="20"/>
                  </a:lnTo>
                  <a:lnTo>
                    <a:pt x="249" y="20"/>
                  </a:lnTo>
                  <a:lnTo>
                    <a:pt x="249" y="20"/>
                  </a:lnTo>
                  <a:lnTo>
                    <a:pt x="250" y="20"/>
                  </a:lnTo>
                  <a:lnTo>
                    <a:pt x="250" y="20"/>
                  </a:lnTo>
                  <a:lnTo>
                    <a:pt x="251" y="20"/>
                  </a:lnTo>
                  <a:lnTo>
                    <a:pt x="251" y="20"/>
                  </a:lnTo>
                  <a:lnTo>
                    <a:pt x="252" y="21"/>
                  </a:lnTo>
                  <a:lnTo>
                    <a:pt x="252" y="21"/>
                  </a:lnTo>
                  <a:lnTo>
                    <a:pt x="253" y="21"/>
                  </a:lnTo>
                  <a:lnTo>
                    <a:pt x="254" y="21"/>
                  </a:lnTo>
                  <a:lnTo>
                    <a:pt x="254" y="21"/>
                  </a:lnTo>
                  <a:lnTo>
                    <a:pt x="255" y="21"/>
                  </a:lnTo>
                  <a:lnTo>
                    <a:pt x="255" y="21"/>
                  </a:lnTo>
                  <a:lnTo>
                    <a:pt x="256" y="22"/>
                  </a:lnTo>
                  <a:lnTo>
                    <a:pt x="256" y="22"/>
                  </a:lnTo>
                  <a:lnTo>
                    <a:pt x="257" y="22"/>
                  </a:lnTo>
                  <a:lnTo>
                    <a:pt x="257" y="22"/>
                  </a:lnTo>
                  <a:lnTo>
                    <a:pt x="258" y="22"/>
                  </a:lnTo>
                  <a:lnTo>
                    <a:pt x="259" y="22"/>
                  </a:lnTo>
                  <a:lnTo>
                    <a:pt x="259" y="22"/>
                  </a:lnTo>
                  <a:lnTo>
                    <a:pt x="260" y="23"/>
                  </a:lnTo>
                  <a:lnTo>
                    <a:pt x="260" y="23"/>
                  </a:lnTo>
                  <a:lnTo>
                    <a:pt x="261" y="23"/>
                  </a:lnTo>
                  <a:lnTo>
                    <a:pt x="261" y="23"/>
                  </a:lnTo>
                  <a:lnTo>
                    <a:pt x="262" y="23"/>
                  </a:lnTo>
                  <a:lnTo>
                    <a:pt x="262" y="23"/>
                  </a:lnTo>
                  <a:lnTo>
                    <a:pt x="263" y="24"/>
                  </a:lnTo>
                  <a:lnTo>
                    <a:pt x="264" y="24"/>
                  </a:lnTo>
                  <a:lnTo>
                    <a:pt x="264" y="24"/>
                  </a:lnTo>
                  <a:lnTo>
                    <a:pt x="265" y="24"/>
                  </a:lnTo>
                  <a:lnTo>
                    <a:pt x="265" y="24"/>
                  </a:lnTo>
                  <a:lnTo>
                    <a:pt x="266" y="24"/>
                  </a:lnTo>
                  <a:lnTo>
                    <a:pt x="266" y="24"/>
                  </a:lnTo>
                  <a:lnTo>
                    <a:pt x="267" y="25"/>
                  </a:lnTo>
                  <a:lnTo>
                    <a:pt x="267" y="25"/>
                  </a:lnTo>
                  <a:lnTo>
                    <a:pt x="268" y="25"/>
                  </a:lnTo>
                  <a:lnTo>
                    <a:pt x="268" y="25"/>
                  </a:lnTo>
                  <a:lnTo>
                    <a:pt x="269" y="25"/>
                  </a:lnTo>
                  <a:lnTo>
                    <a:pt x="270" y="25"/>
                  </a:lnTo>
                  <a:lnTo>
                    <a:pt x="270" y="25"/>
                  </a:lnTo>
                  <a:lnTo>
                    <a:pt x="271" y="26"/>
                  </a:lnTo>
                  <a:lnTo>
                    <a:pt x="271" y="26"/>
                  </a:lnTo>
                  <a:lnTo>
                    <a:pt x="272" y="26"/>
                  </a:lnTo>
                  <a:lnTo>
                    <a:pt x="272" y="26"/>
                  </a:lnTo>
                  <a:lnTo>
                    <a:pt x="273" y="26"/>
                  </a:lnTo>
                  <a:lnTo>
                    <a:pt x="273" y="26"/>
                  </a:lnTo>
                  <a:lnTo>
                    <a:pt x="274" y="27"/>
                  </a:lnTo>
                  <a:lnTo>
                    <a:pt x="275" y="27"/>
                  </a:lnTo>
                  <a:lnTo>
                    <a:pt x="275" y="27"/>
                  </a:lnTo>
                  <a:lnTo>
                    <a:pt x="276" y="27"/>
                  </a:lnTo>
                  <a:lnTo>
                    <a:pt x="276" y="27"/>
                  </a:lnTo>
                  <a:lnTo>
                    <a:pt x="277" y="27"/>
                  </a:lnTo>
                  <a:lnTo>
                    <a:pt x="277" y="27"/>
                  </a:lnTo>
                  <a:lnTo>
                    <a:pt x="278" y="28"/>
                  </a:lnTo>
                  <a:lnTo>
                    <a:pt x="278" y="28"/>
                  </a:lnTo>
                  <a:lnTo>
                    <a:pt x="279" y="28"/>
                  </a:lnTo>
                  <a:lnTo>
                    <a:pt x="280" y="28"/>
                  </a:lnTo>
                  <a:lnTo>
                    <a:pt x="280" y="28"/>
                  </a:lnTo>
                  <a:lnTo>
                    <a:pt x="281" y="28"/>
                  </a:lnTo>
                  <a:lnTo>
                    <a:pt x="281" y="28"/>
                  </a:lnTo>
                  <a:lnTo>
                    <a:pt x="282" y="29"/>
                  </a:lnTo>
                  <a:lnTo>
                    <a:pt x="282" y="29"/>
                  </a:lnTo>
                  <a:lnTo>
                    <a:pt x="283" y="29"/>
                  </a:lnTo>
                  <a:lnTo>
                    <a:pt x="283" y="29"/>
                  </a:lnTo>
                  <a:lnTo>
                    <a:pt x="284" y="29"/>
                  </a:lnTo>
                  <a:lnTo>
                    <a:pt x="284" y="29"/>
                  </a:lnTo>
                  <a:lnTo>
                    <a:pt x="285" y="29"/>
                  </a:lnTo>
                  <a:lnTo>
                    <a:pt x="286" y="30"/>
                  </a:lnTo>
                  <a:lnTo>
                    <a:pt x="286" y="30"/>
                  </a:lnTo>
                  <a:lnTo>
                    <a:pt x="287" y="30"/>
                  </a:lnTo>
                  <a:lnTo>
                    <a:pt x="287" y="30"/>
                  </a:lnTo>
                  <a:lnTo>
                    <a:pt x="288" y="30"/>
                  </a:lnTo>
                  <a:lnTo>
                    <a:pt x="288" y="30"/>
                  </a:lnTo>
                  <a:lnTo>
                    <a:pt x="289" y="31"/>
                  </a:lnTo>
                  <a:lnTo>
                    <a:pt x="289" y="31"/>
                  </a:lnTo>
                  <a:lnTo>
                    <a:pt x="290" y="31"/>
                  </a:lnTo>
                  <a:lnTo>
                    <a:pt x="291" y="31"/>
                  </a:lnTo>
                  <a:lnTo>
                    <a:pt x="291" y="31"/>
                  </a:lnTo>
                  <a:lnTo>
                    <a:pt x="292" y="31"/>
                  </a:lnTo>
                  <a:lnTo>
                    <a:pt x="292" y="31"/>
                  </a:lnTo>
                  <a:lnTo>
                    <a:pt x="293" y="32"/>
                  </a:lnTo>
                  <a:lnTo>
                    <a:pt x="293" y="32"/>
                  </a:lnTo>
                  <a:lnTo>
                    <a:pt x="294" y="32"/>
                  </a:lnTo>
                  <a:lnTo>
                    <a:pt x="294" y="32"/>
                  </a:lnTo>
                  <a:lnTo>
                    <a:pt x="295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7" y="33"/>
                  </a:lnTo>
                  <a:lnTo>
                    <a:pt x="297" y="33"/>
                  </a:lnTo>
                  <a:lnTo>
                    <a:pt x="298" y="33"/>
                  </a:lnTo>
                  <a:lnTo>
                    <a:pt x="298" y="33"/>
                  </a:lnTo>
                  <a:lnTo>
                    <a:pt x="299" y="33"/>
                  </a:lnTo>
                  <a:lnTo>
                    <a:pt x="299" y="33"/>
                  </a:lnTo>
                  <a:lnTo>
                    <a:pt x="300" y="34"/>
                  </a:lnTo>
                  <a:lnTo>
                    <a:pt x="300" y="34"/>
                  </a:lnTo>
                  <a:lnTo>
                    <a:pt x="301" y="34"/>
                  </a:lnTo>
                  <a:lnTo>
                    <a:pt x="302" y="34"/>
                  </a:lnTo>
                  <a:lnTo>
                    <a:pt x="302" y="34"/>
                  </a:lnTo>
                  <a:lnTo>
                    <a:pt x="303" y="34"/>
                  </a:lnTo>
                  <a:lnTo>
                    <a:pt x="303" y="34"/>
                  </a:lnTo>
                  <a:lnTo>
                    <a:pt x="304" y="35"/>
                  </a:lnTo>
                  <a:lnTo>
                    <a:pt x="304" y="35"/>
                  </a:lnTo>
                  <a:lnTo>
                    <a:pt x="305" y="35"/>
                  </a:lnTo>
                  <a:lnTo>
                    <a:pt x="305" y="35"/>
                  </a:lnTo>
                  <a:lnTo>
                    <a:pt x="306" y="35"/>
                  </a:lnTo>
                  <a:lnTo>
                    <a:pt x="307" y="35"/>
                  </a:lnTo>
                  <a:lnTo>
                    <a:pt x="307" y="35"/>
                  </a:lnTo>
                  <a:lnTo>
                    <a:pt x="308" y="36"/>
                  </a:lnTo>
                  <a:lnTo>
                    <a:pt x="308" y="36"/>
                  </a:lnTo>
                  <a:lnTo>
                    <a:pt x="309" y="36"/>
                  </a:lnTo>
                  <a:lnTo>
                    <a:pt x="309" y="36"/>
                  </a:lnTo>
                  <a:lnTo>
                    <a:pt x="310" y="36"/>
                  </a:lnTo>
                  <a:lnTo>
                    <a:pt x="310" y="36"/>
                  </a:lnTo>
                  <a:lnTo>
                    <a:pt x="311" y="36"/>
                  </a:lnTo>
                  <a:lnTo>
                    <a:pt x="312" y="37"/>
                  </a:lnTo>
                  <a:lnTo>
                    <a:pt x="312" y="37"/>
                  </a:lnTo>
                  <a:lnTo>
                    <a:pt x="313" y="37"/>
                  </a:lnTo>
                  <a:lnTo>
                    <a:pt x="313" y="37"/>
                  </a:lnTo>
                  <a:lnTo>
                    <a:pt x="314" y="37"/>
                  </a:lnTo>
                  <a:lnTo>
                    <a:pt x="314" y="37"/>
                  </a:lnTo>
                  <a:lnTo>
                    <a:pt x="315" y="37"/>
                  </a:lnTo>
                  <a:lnTo>
                    <a:pt x="315" y="38"/>
                  </a:lnTo>
                  <a:lnTo>
                    <a:pt x="316" y="38"/>
                  </a:lnTo>
                  <a:lnTo>
                    <a:pt x="316" y="38"/>
                  </a:lnTo>
                  <a:lnTo>
                    <a:pt x="317" y="38"/>
                  </a:lnTo>
                  <a:lnTo>
                    <a:pt x="318" y="38"/>
                  </a:lnTo>
                  <a:lnTo>
                    <a:pt x="318" y="38"/>
                  </a:lnTo>
                  <a:lnTo>
                    <a:pt x="319" y="38"/>
                  </a:lnTo>
                  <a:lnTo>
                    <a:pt x="319" y="39"/>
                  </a:lnTo>
                  <a:lnTo>
                    <a:pt x="320" y="39"/>
                  </a:lnTo>
                  <a:lnTo>
                    <a:pt x="320" y="39"/>
                  </a:lnTo>
                  <a:lnTo>
                    <a:pt x="321" y="39"/>
                  </a:lnTo>
                  <a:lnTo>
                    <a:pt x="321" y="39"/>
                  </a:lnTo>
                  <a:lnTo>
                    <a:pt x="322" y="39"/>
                  </a:lnTo>
                  <a:lnTo>
                    <a:pt x="323" y="39"/>
                  </a:lnTo>
                  <a:lnTo>
                    <a:pt x="323" y="40"/>
                  </a:lnTo>
                  <a:lnTo>
                    <a:pt x="324" y="40"/>
                  </a:lnTo>
                  <a:lnTo>
                    <a:pt x="324" y="40"/>
                  </a:lnTo>
                  <a:lnTo>
                    <a:pt x="325" y="40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6" y="40"/>
                  </a:lnTo>
                  <a:lnTo>
                    <a:pt x="327" y="41"/>
                  </a:lnTo>
                  <a:lnTo>
                    <a:pt x="328" y="41"/>
                  </a:lnTo>
                  <a:lnTo>
                    <a:pt x="328" y="41"/>
                  </a:lnTo>
                  <a:lnTo>
                    <a:pt x="329" y="41"/>
                  </a:lnTo>
                  <a:lnTo>
                    <a:pt x="329" y="41"/>
                  </a:lnTo>
                  <a:lnTo>
                    <a:pt x="330" y="41"/>
                  </a:lnTo>
                  <a:lnTo>
                    <a:pt x="330" y="41"/>
                  </a:lnTo>
                  <a:lnTo>
                    <a:pt x="331" y="42"/>
                  </a:lnTo>
                  <a:lnTo>
                    <a:pt x="331" y="42"/>
                  </a:lnTo>
                  <a:lnTo>
                    <a:pt x="332" y="42"/>
                  </a:lnTo>
                  <a:lnTo>
                    <a:pt x="333" y="42"/>
                  </a:lnTo>
                  <a:lnTo>
                    <a:pt x="333" y="42"/>
                  </a:lnTo>
                  <a:lnTo>
                    <a:pt x="334" y="42"/>
                  </a:lnTo>
                  <a:lnTo>
                    <a:pt x="334" y="42"/>
                  </a:lnTo>
                  <a:lnTo>
                    <a:pt x="335" y="43"/>
                  </a:lnTo>
                  <a:lnTo>
                    <a:pt x="335" y="43"/>
                  </a:lnTo>
                  <a:lnTo>
                    <a:pt x="336" y="43"/>
                  </a:lnTo>
                  <a:lnTo>
                    <a:pt x="336" y="43"/>
                  </a:lnTo>
                  <a:lnTo>
                    <a:pt x="337" y="43"/>
                  </a:lnTo>
                  <a:lnTo>
                    <a:pt x="337" y="43"/>
                  </a:lnTo>
                  <a:lnTo>
                    <a:pt x="338" y="43"/>
                  </a:lnTo>
                  <a:lnTo>
                    <a:pt x="339" y="44"/>
                  </a:lnTo>
                  <a:lnTo>
                    <a:pt x="339" y="44"/>
                  </a:lnTo>
                  <a:lnTo>
                    <a:pt x="340" y="44"/>
                  </a:lnTo>
                  <a:lnTo>
                    <a:pt x="340" y="44"/>
                  </a:lnTo>
                  <a:lnTo>
                    <a:pt x="341" y="44"/>
                  </a:lnTo>
                  <a:lnTo>
                    <a:pt x="341" y="44"/>
                  </a:lnTo>
                  <a:lnTo>
                    <a:pt x="342" y="44"/>
                  </a:lnTo>
                  <a:lnTo>
                    <a:pt x="342" y="44"/>
                  </a:lnTo>
                  <a:lnTo>
                    <a:pt x="343" y="45"/>
                  </a:lnTo>
                  <a:lnTo>
                    <a:pt x="344" y="45"/>
                  </a:lnTo>
                  <a:lnTo>
                    <a:pt x="344" y="45"/>
                  </a:lnTo>
                  <a:lnTo>
                    <a:pt x="345" y="45"/>
                  </a:lnTo>
                  <a:lnTo>
                    <a:pt x="345" y="45"/>
                  </a:lnTo>
                  <a:lnTo>
                    <a:pt x="346" y="45"/>
                  </a:lnTo>
                  <a:lnTo>
                    <a:pt x="346" y="45"/>
                  </a:lnTo>
                  <a:lnTo>
                    <a:pt x="347" y="46"/>
                  </a:lnTo>
                  <a:lnTo>
                    <a:pt x="347" y="46"/>
                  </a:lnTo>
                  <a:lnTo>
                    <a:pt x="348" y="46"/>
                  </a:lnTo>
                  <a:lnTo>
                    <a:pt x="349" y="46"/>
                  </a:lnTo>
                  <a:lnTo>
                    <a:pt x="349" y="46"/>
                  </a:lnTo>
                  <a:lnTo>
                    <a:pt x="350" y="46"/>
                  </a:lnTo>
                  <a:lnTo>
                    <a:pt x="350" y="46"/>
                  </a:lnTo>
                  <a:lnTo>
                    <a:pt x="351" y="47"/>
                  </a:lnTo>
                  <a:lnTo>
                    <a:pt x="351" y="47"/>
                  </a:lnTo>
                  <a:lnTo>
                    <a:pt x="352" y="47"/>
                  </a:lnTo>
                  <a:lnTo>
                    <a:pt x="352" y="47"/>
                  </a:lnTo>
                  <a:lnTo>
                    <a:pt x="353" y="47"/>
                  </a:lnTo>
                  <a:lnTo>
                    <a:pt x="353" y="47"/>
                  </a:lnTo>
                  <a:lnTo>
                    <a:pt x="354" y="47"/>
                  </a:lnTo>
                  <a:lnTo>
                    <a:pt x="355" y="47"/>
                  </a:lnTo>
                  <a:lnTo>
                    <a:pt x="355" y="48"/>
                  </a:lnTo>
                  <a:lnTo>
                    <a:pt x="356" y="48"/>
                  </a:lnTo>
                  <a:lnTo>
                    <a:pt x="356" y="48"/>
                  </a:lnTo>
                  <a:lnTo>
                    <a:pt x="357" y="48"/>
                  </a:lnTo>
                  <a:lnTo>
                    <a:pt x="357" y="48"/>
                  </a:lnTo>
                  <a:lnTo>
                    <a:pt x="358" y="48"/>
                  </a:lnTo>
                  <a:lnTo>
                    <a:pt x="358" y="48"/>
                  </a:lnTo>
                  <a:lnTo>
                    <a:pt x="359" y="49"/>
                  </a:lnTo>
                  <a:lnTo>
                    <a:pt x="360" y="49"/>
                  </a:lnTo>
                  <a:lnTo>
                    <a:pt x="360" y="49"/>
                  </a:lnTo>
                  <a:lnTo>
                    <a:pt x="361" y="49"/>
                  </a:lnTo>
                  <a:lnTo>
                    <a:pt x="361" y="49"/>
                  </a:lnTo>
                  <a:lnTo>
                    <a:pt x="362" y="49"/>
                  </a:lnTo>
                  <a:lnTo>
                    <a:pt x="362" y="49"/>
                  </a:lnTo>
                  <a:lnTo>
                    <a:pt x="363" y="49"/>
                  </a:lnTo>
                  <a:lnTo>
                    <a:pt x="363" y="50"/>
                  </a:lnTo>
                  <a:lnTo>
                    <a:pt x="364" y="50"/>
                  </a:lnTo>
                  <a:lnTo>
                    <a:pt x="365" y="50"/>
                  </a:lnTo>
                  <a:lnTo>
                    <a:pt x="365" y="50"/>
                  </a:lnTo>
                  <a:lnTo>
                    <a:pt x="366" y="50"/>
                  </a:lnTo>
                  <a:lnTo>
                    <a:pt x="366" y="50"/>
                  </a:lnTo>
                  <a:lnTo>
                    <a:pt x="367" y="50"/>
                  </a:lnTo>
                  <a:lnTo>
                    <a:pt x="367" y="50"/>
                  </a:lnTo>
                  <a:lnTo>
                    <a:pt x="368" y="51"/>
                  </a:lnTo>
                  <a:lnTo>
                    <a:pt x="368" y="51"/>
                  </a:lnTo>
                  <a:lnTo>
                    <a:pt x="369" y="51"/>
                  </a:lnTo>
                  <a:lnTo>
                    <a:pt x="369" y="51"/>
                  </a:lnTo>
                  <a:lnTo>
                    <a:pt x="370" y="51"/>
                  </a:lnTo>
                  <a:lnTo>
                    <a:pt x="371" y="51"/>
                  </a:lnTo>
                  <a:lnTo>
                    <a:pt x="371" y="51"/>
                  </a:lnTo>
                  <a:lnTo>
                    <a:pt x="372" y="51"/>
                  </a:lnTo>
                  <a:lnTo>
                    <a:pt x="372" y="52"/>
                  </a:lnTo>
                  <a:lnTo>
                    <a:pt x="373" y="52"/>
                  </a:lnTo>
                  <a:lnTo>
                    <a:pt x="373" y="52"/>
                  </a:lnTo>
                  <a:lnTo>
                    <a:pt x="374" y="52"/>
                  </a:lnTo>
                  <a:lnTo>
                    <a:pt x="374" y="52"/>
                  </a:lnTo>
                  <a:lnTo>
                    <a:pt x="375" y="52"/>
                  </a:lnTo>
                  <a:lnTo>
                    <a:pt x="376" y="52"/>
                  </a:lnTo>
                  <a:lnTo>
                    <a:pt x="376" y="52"/>
                  </a:lnTo>
                  <a:lnTo>
                    <a:pt x="377" y="53"/>
                  </a:lnTo>
                  <a:lnTo>
                    <a:pt x="377" y="53"/>
                  </a:lnTo>
                  <a:lnTo>
                    <a:pt x="378" y="53"/>
                  </a:lnTo>
                  <a:lnTo>
                    <a:pt x="378" y="53"/>
                  </a:lnTo>
                  <a:lnTo>
                    <a:pt x="379" y="53"/>
                  </a:lnTo>
                  <a:lnTo>
                    <a:pt x="379" y="53"/>
                  </a:lnTo>
                  <a:lnTo>
                    <a:pt x="380" y="53"/>
                  </a:lnTo>
                  <a:lnTo>
                    <a:pt x="381" y="53"/>
                  </a:lnTo>
                  <a:lnTo>
                    <a:pt x="381" y="54"/>
                  </a:lnTo>
                  <a:lnTo>
                    <a:pt x="382" y="54"/>
                  </a:lnTo>
                  <a:lnTo>
                    <a:pt x="382" y="54"/>
                  </a:lnTo>
                  <a:lnTo>
                    <a:pt x="383" y="54"/>
                  </a:lnTo>
                  <a:lnTo>
                    <a:pt x="383" y="54"/>
                  </a:lnTo>
                  <a:lnTo>
                    <a:pt x="384" y="54"/>
                  </a:lnTo>
                  <a:lnTo>
                    <a:pt x="384" y="54"/>
                  </a:lnTo>
                  <a:lnTo>
                    <a:pt x="385" y="54"/>
                  </a:lnTo>
                  <a:lnTo>
                    <a:pt x="386" y="55"/>
                  </a:lnTo>
                  <a:lnTo>
                    <a:pt x="386" y="55"/>
                  </a:lnTo>
                  <a:lnTo>
                    <a:pt x="387" y="55"/>
                  </a:lnTo>
                  <a:lnTo>
                    <a:pt x="387" y="55"/>
                  </a:lnTo>
                  <a:lnTo>
                    <a:pt x="388" y="55"/>
                  </a:lnTo>
                  <a:lnTo>
                    <a:pt x="388" y="55"/>
                  </a:lnTo>
                  <a:lnTo>
                    <a:pt x="389" y="55"/>
                  </a:lnTo>
                  <a:lnTo>
                    <a:pt x="389" y="55"/>
                  </a:lnTo>
                  <a:lnTo>
                    <a:pt x="390" y="56"/>
                  </a:lnTo>
                  <a:lnTo>
                    <a:pt x="390" y="56"/>
                  </a:lnTo>
                  <a:lnTo>
                    <a:pt x="391" y="56"/>
                  </a:lnTo>
                  <a:lnTo>
                    <a:pt x="392" y="56"/>
                  </a:lnTo>
                  <a:lnTo>
                    <a:pt x="392" y="56"/>
                  </a:lnTo>
                  <a:lnTo>
                    <a:pt x="393" y="56"/>
                  </a:lnTo>
                  <a:lnTo>
                    <a:pt x="393" y="56"/>
                  </a:lnTo>
                  <a:lnTo>
                    <a:pt x="394" y="56"/>
                  </a:lnTo>
                  <a:lnTo>
                    <a:pt x="394" y="56"/>
                  </a:lnTo>
                  <a:lnTo>
                    <a:pt x="395" y="57"/>
                  </a:lnTo>
                  <a:lnTo>
                    <a:pt x="395" y="57"/>
                  </a:lnTo>
                  <a:lnTo>
                    <a:pt x="396" y="57"/>
                  </a:lnTo>
                  <a:lnTo>
                    <a:pt x="397" y="57"/>
                  </a:lnTo>
                  <a:lnTo>
                    <a:pt x="397" y="57"/>
                  </a:lnTo>
                  <a:lnTo>
                    <a:pt x="398" y="57"/>
                  </a:lnTo>
                  <a:lnTo>
                    <a:pt x="398" y="57"/>
                  </a:lnTo>
                  <a:lnTo>
                    <a:pt x="399" y="57"/>
                  </a:lnTo>
                  <a:lnTo>
                    <a:pt x="399" y="58"/>
                  </a:lnTo>
                  <a:lnTo>
                    <a:pt x="400" y="58"/>
                  </a:lnTo>
                  <a:lnTo>
                    <a:pt x="400" y="58"/>
                  </a:lnTo>
                  <a:lnTo>
                    <a:pt x="401" y="58"/>
                  </a:lnTo>
                  <a:lnTo>
                    <a:pt x="402" y="58"/>
                  </a:lnTo>
                  <a:lnTo>
                    <a:pt x="402" y="58"/>
                  </a:lnTo>
                  <a:lnTo>
                    <a:pt x="403" y="58"/>
                  </a:lnTo>
                  <a:lnTo>
                    <a:pt x="403" y="58"/>
                  </a:lnTo>
                  <a:lnTo>
                    <a:pt x="404" y="58"/>
                  </a:lnTo>
                  <a:lnTo>
                    <a:pt x="404" y="59"/>
                  </a:lnTo>
                  <a:lnTo>
                    <a:pt x="405" y="59"/>
                  </a:lnTo>
                  <a:lnTo>
                    <a:pt x="405" y="59"/>
                  </a:lnTo>
                  <a:lnTo>
                    <a:pt x="406" y="59"/>
                  </a:lnTo>
                  <a:lnTo>
                    <a:pt x="406" y="59"/>
                  </a:lnTo>
                  <a:lnTo>
                    <a:pt x="407" y="59"/>
                  </a:lnTo>
                  <a:lnTo>
                    <a:pt x="408" y="59"/>
                  </a:lnTo>
                  <a:lnTo>
                    <a:pt x="408" y="59"/>
                  </a:lnTo>
                  <a:lnTo>
                    <a:pt x="409" y="59"/>
                  </a:lnTo>
                  <a:lnTo>
                    <a:pt x="409" y="60"/>
                  </a:lnTo>
                  <a:lnTo>
                    <a:pt x="410" y="60"/>
                  </a:lnTo>
                  <a:lnTo>
                    <a:pt x="410" y="60"/>
                  </a:lnTo>
                  <a:lnTo>
                    <a:pt x="411" y="60"/>
                  </a:lnTo>
                  <a:lnTo>
                    <a:pt x="411" y="60"/>
                  </a:lnTo>
                  <a:lnTo>
                    <a:pt x="412" y="60"/>
                  </a:lnTo>
                  <a:lnTo>
                    <a:pt x="413" y="60"/>
                  </a:lnTo>
                  <a:lnTo>
                    <a:pt x="413" y="60"/>
                  </a:lnTo>
                  <a:lnTo>
                    <a:pt x="414" y="60"/>
                  </a:lnTo>
                  <a:lnTo>
                    <a:pt x="414" y="61"/>
                  </a:lnTo>
                  <a:lnTo>
                    <a:pt x="415" y="61"/>
                  </a:lnTo>
                  <a:lnTo>
                    <a:pt x="415" y="61"/>
                  </a:lnTo>
                  <a:lnTo>
                    <a:pt x="416" y="61"/>
                  </a:lnTo>
                  <a:lnTo>
                    <a:pt x="416" y="61"/>
                  </a:lnTo>
                  <a:lnTo>
                    <a:pt x="417" y="61"/>
                  </a:lnTo>
                  <a:lnTo>
                    <a:pt x="418" y="61"/>
                  </a:lnTo>
                  <a:lnTo>
                    <a:pt x="418" y="61"/>
                  </a:lnTo>
                  <a:lnTo>
                    <a:pt x="419" y="61"/>
                  </a:lnTo>
                  <a:lnTo>
                    <a:pt x="419" y="62"/>
                  </a:lnTo>
                  <a:lnTo>
                    <a:pt x="420" y="62"/>
                  </a:lnTo>
                  <a:lnTo>
                    <a:pt x="420" y="62"/>
                  </a:lnTo>
                  <a:lnTo>
                    <a:pt x="421" y="62"/>
                  </a:lnTo>
                  <a:lnTo>
                    <a:pt x="421" y="62"/>
                  </a:lnTo>
                  <a:lnTo>
                    <a:pt x="422" y="62"/>
                  </a:lnTo>
                  <a:lnTo>
                    <a:pt x="422" y="62"/>
                  </a:lnTo>
                  <a:lnTo>
                    <a:pt x="423" y="62"/>
                  </a:lnTo>
                  <a:lnTo>
                    <a:pt x="424" y="62"/>
                  </a:lnTo>
                  <a:lnTo>
                    <a:pt x="424" y="63"/>
                  </a:lnTo>
                  <a:lnTo>
                    <a:pt x="425" y="63"/>
                  </a:lnTo>
                  <a:lnTo>
                    <a:pt x="425" y="63"/>
                  </a:lnTo>
                  <a:lnTo>
                    <a:pt x="426" y="63"/>
                  </a:lnTo>
                  <a:lnTo>
                    <a:pt x="426" y="63"/>
                  </a:lnTo>
                  <a:lnTo>
                    <a:pt x="427" y="63"/>
                  </a:lnTo>
                  <a:lnTo>
                    <a:pt x="427" y="63"/>
                  </a:lnTo>
                  <a:lnTo>
                    <a:pt x="428" y="63"/>
                  </a:lnTo>
                  <a:lnTo>
                    <a:pt x="429" y="63"/>
                  </a:lnTo>
                  <a:lnTo>
                    <a:pt x="429" y="63"/>
                  </a:lnTo>
                  <a:lnTo>
                    <a:pt x="430" y="64"/>
                  </a:lnTo>
                  <a:lnTo>
                    <a:pt x="430" y="64"/>
                  </a:lnTo>
                  <a:lnTo>
                    <a:pt x="431" y="64"/>
                  </a:lnTo>
                  <a:lnTo>
                    <a:pt x="431" y="64"/>
                  </a:lnTo>
                  <a:lnTo>
                    <a:pt x="432" y="64"/>
                  </a:lnTo>
                  <a:lnTo>
                    <a:pt x="432" y="64"/>
                  </a:lnTo>
                  <a:lnTo>
                    <a:pt x="433" y="64"/>
                  </a:lnTo>
                  <a:lnTo>
                    <a:pt x="434" y="64"/>
                  </a:lnTo>
                  <a:lnTo>
                    <a:pt x="434" y="64"/>
                  </a:lnTo>
                  <a:lnTo>
                    <a:pt x="435" y="65"/>
                  </a:lnTo>
                  <a:lnTo>
                    <a:pt x="435" y="65"/>
                  </a:lnTo>
                  <a:lnTo>
                    <a:pt x="436" y="65"/>
                  </a:lnTo>
                  <a:lnTo>
                    <a:pt x="436" y="65"/>
                  </a:lnTo>
                  <a:lnTo>
                    <a:pt x="437" y="65"/>
                  </a:lnTo>
                  <a:lnTo>
                    <a:pt x="437" y="65"/>
                  </a:lnTo>
                  <a:lnTo>
                    <a:pt x="438" y="65"/>
                  </a:lnTo>
                  <a:lnTo>
                    <a:pt x="438" y="65"/>
                  </a:lnTo>
                  <a:lnTo>
                    <a:pt x="439" y="65"/>
                  </a:lnTo>
                  <a:lnTo>
                    <a:pt x="440" y="65"/>
                  </a:lnTo>
                  <a:lnTo>
                    <a:pt x="440" y="66"/>
                  </a:lnTo>
                  <a:lnTo>
                    <a:pt x="441" y="66"/>
                  </a:lnTo>
                  <a:lnTo>
                    <a:pt x="441" y="66"/>
                  </a:lnTo>
                  <a:lnTo>
                    <a:pt x="442" y="66"/>
                  </a:lnTo>
                  <a:lnTo>
                    <a:pt x="442" y="66"/>
                  </a:lnTo>
                  <a:lnTo>
                    <a:pt x="443" y="66"/>
                  </a:lnTo>
                  <a:lnTo>
                    <a:pt x="443" y="66"/>
                  </a:lnTo>
                  <a:lnTo>
                    <a:pt x="444" y="66"/>
                  </a:lnTo>
                  <a:lnTo>
                    <a:pt x="445" y="66"/>
                  </a:lnTo>
                  <a:lnTo>
                    <a:pt x="445" y="66"/>
                  </a:lnTo>
                  <a:lnTo>
                    <a:pt x="446" y="67"/>
                  </a:lnTo>
                  <a:lnTo>
                    <a:pt x="446" y="67"/>
                  </a:lnTo>
                  <a:lnTo>
                    <a:pt x="447" y="67"/>
                  </a:lnTo>
                  <a:lnTo>
                    <a:pt x="447" y="67"/>
                  </a:lnTo>
                  <a:lnTo>
                    <a:pt x="448" y="67"/>
                  </a:lnTo>
                  <a:lnTo>
                    <a:pt x="448" y="67"/>
                  </a:lnTo>
                  <a:lnTo>
                    <a:pt x="449" y="67"/>
                  </a:lnTo>
                  <a:lnTo>
                    <a:pt x="450" y="67"/>
                  </a:lnTo>
                  <a:lnTo>
                    <a:pt x="450" y="67"/>
                  </a:lnTo>
                  <a:lnTo>
                    <a:pt x="451" y="67"/>
                  </a:lnTo>
                  <a:lnTo>
                    <a:pt x="451" y="67"/>
                  </a:lnTo>
                  <a:lnTo>
                    <a:pt x="452" y="68"/>
                  </a:lnTo>
                  <a:lnTo>
                    <a:pt x="452" y="68"/>
                  </a:lnTo>
                  <a:lnTo>
                    <a:pt x="453" y="68"/>
                  </a:lnTo>
                  <a:lnTo>
                    <a:pt x="453" y="68"/>
                  </a:lnTo>
                  <a:lnTo>
                    <a:pt x="454" y="68"/>
                  </a:lnTo>
                  <a:lnTo>
                    <a:pt x="455" y="68"/>
                  </a:lnTo>
                  <a:lnTo>
                    <a:pt x="455" y="68"/>
                  </a:lnTo>
                  <a:lnTo>
                    <a:pt x="456" y="68"/>
                  </a:lnTo>
                  <a:lnTo>
                    <a:pt x="456" y="68"/>
                  </a:lnTo>
                  <a:lnTo>
                    <a:pt x="457" y="68"/>
                  </a:lnTo>
                  <a:lnTo>
                    <a:pt x="457" y="69"/>
                  </a:lnTo>
                  <a:lnTo>
                    <a:pt x="458" y="69"/>
                  </a:lnTo>
                  <a:lnTo>
                    <a:pt x="458" y="69"/>
                  </a:lnTo>
                  <a:lnTo>
                    <a:pt x="459" y="69"/>
                  </a:lnTo>
                  <a:lnTo>
                    <a:pt x="459" y="69"/>
                  </a:lnTo>
                  <a:lnTo>
                    <a:pt x="460" y="69"/>
                  </a:lnTo>
                  <a:lnTo>
                    <a:pt x="461" y="69"/>
                  </a:lnTo>
                  <a:lnTo>
                    <a:pt x="461" y="69"/>
                  </a:lnTo>
                  <a:lnTo>
                    <a:pt x="462" y="69"/>
                  </a:lnTo>
                  <a:lnTo>
                    <a:pt x="462" y="69"/>
                  </a:lnTo>
                  <a:lnTo>
                    <a:pt x="463" y="69"/>
                  </a:lnTo>
                  <a:lnTo>
                    <a:pt x="463" y="70"/>
                  </a:lnTo>
                  <a:lnTo>
                    <a:pt x="464" y="70"/>
                  </a:lnTo>
                  <a:lnTo>
                    <a:pt x="464" y="70"/>
                  </a:lnTo>
                  <a:lnTo>
                    <a:pt x="465" y="70"/>
                  </a:lnTo>
                  <a:lnTo>
                    <a:pt x="466" y="70"/>
                  </a:lnTo>
                  <a:lnTo>
                    <a:pt x="466" y="70"/>
                  </a:lnTo>
                  <a:lnTo>
                    <a:pt x="467" y="70"/>
                  </a:lnTo>
                  <a:lnTo>
                    <a:pt x="467" y="70"/>
                  </a:lnTo>
                  <a:lnTo>
                    <a:pt x="468" y="70"/>
                  </a:lnTo>
                  <a:lnTo>
                    <a:pt x="468" y="70"/>
                  </a:lnTo>
                  <a:lnTo>
                    <a:pt x="469" y="70"/>
                  </a:lnTo>
                  <a:lnTo>
                    <a:pt x="469" y="70"/>
                  </a:lnTo>
                  <a:lnTo>
                    <a:pt x="470" y="71"/>
                  </a:lnTo>
                  <a:lnTo>
                    <a:pt x="471" y="71"/>
                  </a:lnTo>
                  <a:lnTo>
                    <a:pt x="471" y="71"/>
                  </a:lnTo>
                  <a:lnTo>
                    <a:pt x="472" y="71"/>
                  </a:lnTo>
                  <a:lnTo>
                    <a:pt x="472" y="71"/>
                  </a:lnTo>
                  <a:lnTo>
                    <a:pt x="473" y="71"/>
                  </a:lnTo>
                  <a:lnTo>
                    <a:pt x="473" y="71"/>
                  </a:lnTo>
                  <a:lnTo>
                    <a:pt x="474" y="71"/>
                  </a:lnTo>
                  <a:lnTo>
                    <a:pt x="474" y="71"/>
                  </a:lnTo>
                  <a:lnTo>
                    <a:pt x="475" y="71"/>
                  </a:lnTo>
                  <a:lnTo>
                    <a:pt x="475" y="71"/>
                  </a:lnTo>
                  <a:lnTo>
                    <a:pt x="476" y="72"/>
                  </a:lnTo>
                  <a:lnTo>
                    <a:pt x="477" y="72"/>
                  </a:lnTo>
                  <a:lnTo>
                    <a:pt x="477" y="72"/>
                  </a:lnTo>
                  <a:lnTo>
                    <a:pt x="478" y="72"/>
                  </a:lnTo>
                  <a:lnTo>
                    <a:pt x="478" y="72"/>
                  </a:lnTo>
                  <a:lnTo>
                    <a:pt x="479" y="72"/>
                  </a:lnTo>
                  <a:lnTo>
                    <a:pt x="479" y="72"/>
                  </a:lnTo>
                  <a:lnTo>
                    <a:pt x="480" y="72"/>
                  </a:lnTo>
                  <a:lnTo>
                    <a:pt x="480" y="72"/>
                  </a:lnTo>
                  <a:lnTo>
                    <a:pt x="481" y="72"/>
                  </a:lnTo>
                  <a:lnTo>
                    <a:pt x="482" y="72"/>
                  </a:lnTo>
                  <a:lnTo>
                    <a:pt x="482" y="72"/>
                  </a:lnTo>
                  <a:lnTo>
                    <a:pt x="483" y="73"/>
                  </a:lnTo>
                  <a:lnTo>
                    <a:pt x="483" y="73"/>
                  </a:lnTo>
                  <a:lnTo>
                    <a:pt x="484" y="73"/>
                  </a:lnTo>
                  <a:lnTo>
                    <a:pt x="484" y="73"/>
                  </a:lnTo>
                  <a:lnTo>
                    <a:pt x="485" y="73"/>
                  </a:lnTo>
                  <a:lnTo>
                    <a:pt x="485" y="73"/>
                  </a:lnTo>
                  <a:lnTo>
                    <a:pt x="486" y="73"/>
                  </a:lnTo>
                  <a:lnTo>
                    <a:pt x="487" y="73"/>
                  </a:lnTo>
                  <a:lnTo>
                    <a:pt x="487" y="73"/>
                  </a:lnTo>
                  <a:lnTo>
                    <a:pt x="488" y="73"/>
                  </a:lnTo>
                  <a:lnTo>
                    <a:pt x="488" y="73"/>
                  </a:lnTo>
                  <a:lnTo>
                    <a:pt x="489" y="73"/>
                  </a:lnTo>
                  <a:lnTo>
                    <a:pt x="489" y="74"/>
                  </a:lnTo>
                  <a:lnTo>
                    <a:pt x="490" y="74"/>
                  </a:lnTo>
                  <a:lnTo>
                    <a:pt x="490" y="74"/>
                  </a:lnTo>
                  <a:lnTo>
                    <a:pt x="491" y="74"/>
                  </a:lnTo>
                  <a:lnTo>
                    <a:pt x="491" y="74"/>
                  </a:lnTo>
                  <a:lnTo>
                    <a:pt x="492" y="74"/>
                  </a:lnTo>
                  <a:lnTo>
                    <a:pt x="493" y="74"/>
                  </a:lnTo>
                  <a:lnTo>
                    <a:pt x="493" y="74"/>
                  </a:lnTo>
                  <a:lnTo>
                    <a:pt x="494" y="74"/>
                  </a:lnTo>
                  <a:lnTo>
                    <a:pt x="494" y="74"/>
                  </a:lnTo>
                  <a:lnTo>
                    <a:pt x="495" y="74"/>
                  </a:lnTo>
                  <a:lnTo>
                    <a:pt x="495" y="74"/>
                  </a:lnTo>
                  <a:lnTo>
                    <a:pt x="496" y="75"/>
                  </a:lnTo>
                  <a:lnTo>
                    <a:pt x="496" y="75"/>
                  </a:lnTo>
                  <a:lnTo>
                    <a:pt x="497" y="75"/>
                  </a:lnTo>
                  <a:lnTo>
                    <a:pt x="498" y="75"/>
                  </a:lnTo>
                  <a:lnTo>
                    <a:pt x="498" y="75"/>
                  </a:lnTo>
                  <a:lnTo>
                    <a:pt x="499" y="75"/>
                  </a:lnTo>
                  <a:lnTo>
                    <a:pt x="499" y="75"/>
                  </a:lnTo>
                  <a:lnTo>
                    <a:pt x="500" y="75"/>
                  </a:lnTo>
                  <a:lnTo>
                    <a:pt x="500" y="75"/>
                  </a:lnTo>
                  <a:lnTo>
                    <a:pt x="501" y="75"/>
                  </a:lnTo>
                  <a:lnTo>
                    <a:pt x="501" y="75"/>
                  </a:lnTo>
                  <a:lnTo>
                    <a:pt x="502" y="75"/>
                  </a:lnTo>
                  <a:lnTo>
                    <a:pt x="503" y="75"/>
                  </a:lnTo>
                  <a:lnTo>
                    <a:pt x="503" y="76"/>
                  </a:lnTo>
                  <a:lnTo>
                    <a:pt x="504" y="76"/>
                  </a:lnTo>
                  <a:lnTo>
                    <a:pt x="504" y="76"/>
                  </a:lnTo>
                  <a:lnTo>
                    <a:pt x="505" y="76"/>
                  </a:lnTo>
                  <a:lnTo>
                    <a:pt x="505" y="76"/>
                  </a:lnTo>
                  <a:lnTo>
                    <a:pt x="506" y="76"/>
                  </a:lnTo>
                  <a:lnTo>
                    <a:pt x="506" y="76"/>
                  </a:lnTo>
                  <a:lnTo>
                    <a:pt x="507" y="76"/>
                  </a:lnTo>
                  <a:lnTo>
                    <a:pt x="508" y="76"/>
                  </a:lnTo>
                  <a:lnTo>
                    <a:pt x="508" y="76"/>
                  </a:lnTo>
                  <a:lnTo>
                    <a:pt x="509" y="76"/>
                  </a:lnTo>
                  <a:lnTo>
                    <a:pt x="509" y="76"/>
                  </a:lnTo>
                  <a:lnTo>
                    <a:pt x="510" y="76"/>
                  </a:lnTo>
                  <a:lnTo>
                    <a:pt x="510" y="76"/>
                  </a:lnTo>
                  <a:lnTo>
                    <a:pt x="511" y="77"/>
                  </a:lnTo>
                  <a:lnTo>
                    <a:pt x="511" y="77"/>
                  </a:lnTo>
                  <a:lnTo>
                    <a:pt x="512" y="77"/>
                  </a:lnTo>
                  <a:lnTo>
                    <a:pt x="512" y="77"/>
                  </a:lnTo>
                  <a:lnTo>
                    <a:pt x="513" y="77"/>
                  </a:lnTo>
                  <a:lnTo>
                    <a:pt x="514" y="77"/>
                  </a:lnTo>
                  <a:lnTo>
                    <a:pt x="514" y="77"/>
                  </a:lnTo>
                  <a:lnTo>
                    <a:pt x="515" y="77"/>
                  </a:lnTo>
                  <a:lnTo>
                    <a:pt x="515" y="77"/>
                  </a:lnTo>
                  <a:lnTo>
                    <a:pt x="516" y="77"/>
                  </a:lnTo>
                  <a:lnTo>
                    <a:pt x="516" y="77"/>
                  </a:lnTo>
                  <a:lnTo>
                    <a:pt x="517" y="77"/>
                  </a:lnTo>
                  <a:lnTo>
                    <a:pt x="517" y="77"/>
                  </a:lnTo>
                  <a:lnTo>
                    <a:pt x="518" y="78"/>
                  </a:lnTo>
                  <a:lnTo>
                    <a:pt x="519" y="78"/>
                  </a:lnTo>
                  <a:lnTo>
                    <a:pt x="519" y="78"/>
                  </a:lnTo>
                  <a:lnTo>
                    <a:pt x="520" y="78"/>
                  </a:lnTo>
                  <a:lnTo>
                    <a:pt x="520" y="78"/>
                  </a:lnTo>
                  <a:lnTo>
                    <a:pt x="521" y="78"/>
                  </a:lnTo>
                  <a:lnTo>
                    <a:pt x="521" y="78"/>
                  </a:lnTo>
                  <a:lnTo>
                    <a:pt x="522" y="78"/>
                  </a:lnTo>
                  <a:lnTo>
                    <a:pt x="522" y="78"/>
                  </a:lnTo>
                  <a:lnTo>
                    <a:pt x="523" y="78"/>
                  </a:lnTo>
                  <a:lnTo>
                    <a:pt x="524" y="78"/>
                  </a:lnTo>
                  <a:lnTo>
                    <a:pt x="524" y="78"/>
                  </a:lnTo>
                  <a:lnTo>
                    <a:pt x="525" y="78"/>
                  </a:lnTo>
                  <a:lnTo>
                    <a:pt x="525" y="78"/>
                  </a:lnTo>
                  <a:lnTo>
                    <a:pt x="526" y="78"/>
                  </a:lnTo>
                  <a:lnTo>
                    <a:pt x="526" y="79"/>
                  </a:lnTo>
                  <a:lnTo>
                    <a:pt x="527" y="79"/>
                  </a:lnTo>
                  <a:lnTo>
                    <a:pt x="527" y="79"/>
                  </a:lnTo>
                  <a:lnTo>
                    <a:pt x="528" y="79"/>
                  </a:lnTo>
                  <a:lnTo>
                    <a:pt x="528" y="79"/>
                  </a:lnTo>
                  <a:lnTo>
                    <a:pt x="529" y="79"/>
                  </a:lnTo>
                  <a:lnTo>
                    <a:pt x="530" y="79"/>
                  </a:lnTo>
                  <a:lnTo>
                    <a:pt x="530" y="79"/>
                  </a:lnTo>
                  <a:lnTo>
                    <a:pt x="531" y="79"/>
                  </a:lnTo>
                  <a:lnTo>
                    <a:pt x="531" y="79"/>
                  </a:lnTo>
                  <a:lnTo>
                    <a:pt x="532" y="79"/>
                  </a:lnTo>
                  <a:lnTo>
                    <a:pt x="532" y="79"/>
                  </a:lnTo>
                  <a:lnTo>
                    <a:pt x="533" y="79"/>
                  </a:lnTo>
                  <a:lnTo>
                    <a:pt x="533" y="79"/>
                  </a:lnTo>
                  <a:lnTo>
                    <a:pt x="534" y="80"/>
                  </a:lnTo>
                  <a:lnTo>
                    <a:pt x="535" y="80"/>
                  </a:lnTo>
                  <a:lnTo>
                    <a:pt x="535" y="80"/>
                  </a:lnTo>
                  <a:lnTo>
                    <a:pt x="536" y="80"/>
                  </a:lnTo>
                  <a:lnTo>
                    <a:pt x="536" y="80"/>
                  </a:lnTo>
                  <a:lnTo>
                    <a:pt x="537" y="80"/>
                  </a:lnTo>
                  <a:lnTo>
                    <a:pt x="537" y="80"/>
                  </a:lnTo>
                  <a:lnTo>
                    <a:pt x="538" y="80"/>
                  </a:lnTo>
                  <a:lnTo>
                    <a:pt x="538" y="80"/>
                  </a:lnTo>
                  <a:lnTo>
                    <a:pt x="539" y="80"/>
                  </a:lnTo>
                  <a:lnTo>
                    <a:pt x="540" y="80"/>
                  </a:lnTo>
                  <a:lnTo>
                    <a:pt x="540" y="80"/>
                  </a:lnTo>
                  <a:lnTo>
                    <a:pt x="541" y="80"/>
                  </a:lnTo>
                  <a:lnTo>
                    <a:pt x="541" y="80"/>
                  </a:lnTo>
                  <a:lnTo>
                    <a:pt x="542" y="80"/>
                  </a:lnTo>
                  <a:lnTo>
                    <a:pt x="542" y="80"/>
                  </a:lnTo>
                  <a:lnTo>
                    <a:pt x="543" y="81"/>
                  </a:lnTo>
                  <a:lnTo>
                    <a:pt x="543" y="81"/>
                  </a:lnTo>
                  <a:lnTo>
                    <a:pt x="544" y="81"/>
                  </a:lnTo>
                  <a:lnTo>
                    <a:pt x="544" y="81"/>
                  </a:lnTo>
                  <a:lnTo>
                    <a:pt x="545" y="81"/>
                  </a:lnTo>
                  <a:lnTo>
                    <a:pt x="546" y="81"/>
                  </a:lnTo>
                  <a:lnTo>
                    <a:pt x="546" y="81"/>
                  </a:lnTo>
                  <a:lnTo>
                    <a:pt x="547" y="81"/>
                  </a:lnTo>
                  <a:lnTo>
                    <a:pt x="547" y="81"/>
                  </a:lnTo>
                  <a:lnTo>
                    <a:pt x="548" y="81"/>
                  </a:lnTo>
                  <a:lnTo>
                    <a:pt x="548" y="81"/>
                  </a:lnTo>
                  <a:lnTo>
                    <a:pt x="549" y="81"/>
                  </a:lnTo>
                  <a:lnTo>
                    <a:pt x="549" y="81"/>
                  </a:lnTo>
                  <a:lnTo>
                    <a:pt x="550" y="81"/>
                  </a:lnTo>
                  <a:lnTo>
                    <a:pt x="551" y="81"/>
                  </a:lnTo>
                  <a:lnTo>
                    <a:pt x="551" y="81"/>
                  </a:lnTo>
                  <a:lnTo>
                    <a:pt x="552" y="82"/>
                  </a:lnTo>
                  <a:lnTo>
                    <a:pt x="552" y="82"/>
                  </a:lnTo>
                </a:path>
              </a:pathLst>
            </a:custGeom>
            <a:noFill/>
            <a:ln w="2540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29180" y="2412636"/>
              <a:ext cx="2213113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Η σ</a:t>
              </a:r>
              <a:r>
                <a:rPr lang="en-US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υνολική </a:t>
              </a:r>
              <a:r>
                <a:rPr lang="el-GR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νεοσυλλογή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αυξάνει με το 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S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μέχρι ένα σημείο και κατόπιν μειώνεται σε υψηλές τιμές του 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279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390304" y="315603"/>
            <a:ext cx="5752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χέση αποθεμάτ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ος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el-GR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νεοσυλλογής (</a:t>
            </a:r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SR)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270" y="1930292"/>
            <a:ext cx="711127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l-GR" sz="2400" b="1" dirty="0"/>
              <a:t>Β</a:t>
            </a:r>
            <a:r>
              <a:rPr lang="en-US" sz="2400" b="1" dirty="0"/>
              <a:t>άση το</a:t>
            </a:r>
            <a:r>
              <a:rPr lang="el-GR" sz="2400" b="1" dirty="0"/>
              <a:t>υ</a:t>
            </a:r>
            <a:r>
              <a:rPr lang="en-US" sz="2400" b="1" dirty="0"/>
              <a:t> μοντέλο</a:t>
            </a:r>
            <a:r>
              <a:rPr lang="el-GR" sz="2400" b="1" dirty="0"/>
              <a:t>υ:</a:t>
            </a:r>
            <a:endParaRPr lang="en-US" sz="2400" b="1" dirty="0"/>
          </a:p>
          <a:p>
            <a:pPr lvl="1">
              <a:spcBef>
                <a:spcPts val="600"/>
              </a:spcBef>
            </a:pPr>
            <a:r>
              <a:rPr lang="en-US" sz="2000" dirty="0"/>
              <a:t>To ποσοστό θνησιμότητας των αβγών και ιχθυδίων είναι ανάλογo με το </a:t>
            </a:r>
            <a:r>
              <a:rPr lang="en-US" sz="2000" u="sng" dirty="0"/>
              <a:t>αρχικό μέγεθος (</a:t>
            </a:r>
            <a:r>
              <a:rPr lang="el-GR" sz="2000" u="sng" dirty="0"/>
              <a:t>αφθονία) του αποθέματος</a:t>
            </a:r>
            <a:r>
              <a:rPr lang="el-GR" sz="2000" dirty="0"/>
              <a:t>:</a:t>
            </a:r>
            <a:endParaRPr lang="en-US" sz="2000" dirty="0"/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κανιβαλισμ</a:t>
            </a:r>
            <a:r>
              <a:rPr lang="el-GR" sz="2000" dirty="0"/>
              <a:t>ός</a:t>
            </a:r>
            <a:r>
              <a:rPr lang="en-US" sz="2000" dirty="0"/>
              <a:t> των νεαρών </a:t>
            </a:r>
            <a:r>
              <a:rPr lang="el-GR" sz="2000" dirty="0"/>
              <a:t>από </a:t>
            </a:r>
            <a:r>
              <a:rPr lang="en-US" sz="2000" dirty="0"/>
              <a:t>τους ενήλικες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μετάδοσης </a:t>
            </a:r>
            <a:r>
              <a:rPr lang="el-GR" sz="2000" dirty="0"/>
              <a:t>ασθενειών</a:t>
            </a:r>
            <a:endParaRPr lang="en-US" sz="2000" dirty="0"/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βλάβες από τους ενήλικες </a:t>
            </a:r>
            <a:r>
              <a:rPr lang="el-GR" sz="2000" dirty="0"/>
              <a:t>στις </a:t>
            </a:r>
            <a:r>
              <a:rPr lang="en-US" sz="2000" dirty="0">
                <a:solidFill>
                  <a:srgbClr val="0070C0"/>
                </a:solidFill>
              </a:rPr>
              <a:t>περιοχές ωοτοκίας 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πυκνοεξαρτώμενη </a:t>
            </a:r>
            <a:r>
              <a:rPr lang="el-GR" sz="2000" dirty="0"/>
              <a:t>αύξηση </a:t>
            </a:r>
            <a:r>
              <a:rPr lang="en-US" sz="2000" dirty="0"/>
              <a:t>σε συνδυασμό </a:t>
            </a:r>
            <a:r>
              <a:rPr lang="el-GR" sz="2000" dirty="0"/>
              <a:t>μ</a:t>
            </a:r>
            <a:r>
              <a:rPr lang="en-US" sz="2000" dirty="0"/>
              <a:t>ε </a:t>
            </a:r>
            <a:r>
              <a:rPr lang="en-US" sz="2000" dirty="0">
                <a:solidFill>
                  <a:srgbClr val="0070C0"/>
                </a:solidFill>
              </a:rPr>
              <a:t>θήρευση</a:t>
            </a:r>
            <a:r>
              <a:rPr lang="el-GR" sz="2000" dirty="0">
                <a:solidFill>
                  <a:srgbClr val="0070C0"/>
                </a:solidFill>
              </a:rPr>
              <a:t> που εξαρτάται από το μέγεθος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(π.χ., αύξηση του χρόνου που απαιτείται για τ</a:t>
            </a:r>
            <a:r>
              <a:rPr lang="el-GR" sz="2000" dirty="0"/>
              <a:t>α</a:t>
            </a:r>
            <a:r>
              <a:rPr lang="en-US" sz="2000" dirty="0"/>
              <a:t> νεαρά ψάρια να </a:t>
            </a:r>
            <a:r>
              <a:rPr lang="el-GR" sz="2000" dirty="0"/>
              <a:t>φθάσουν σε μεγαλύτερο μέγεθος </a:t>
            </a:r>
            <a:r>
              <a:rPr lang="en-US" sz="2000" dirty="0"/>
              <a:t> </a:t>
            </a:r>
            <a:r>
              <a:rPr lang="el-GR" sz="2000" dirty="0"/>
              <a:t>ώστε να είναι λιγότερο </a:t>
            </a:r>
            <a:r>
              <a:rPr lang="en-US" sz="2000" dirty="0"/>
              <a:t>ευάλωτα σε θήρευση)</a:t>
            </a:r>
          </a:p>
          <a:p>
            <a:pPr marL="265113" lvl="2" indent="-265113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7885698" y="2661010"/>
            <a:ext cx="3286539" cy="942353"/>
            <a:chOff x="7182679" y="990911"/>
            <a:chExt cx="3286539" cy="942353"/>
          </a:xfrm>
        </p:grpSpPr>
        <p:grpSp>
          <p:nvGrpSpPr>
            <p:cNvPr id="16" name="Group 15"/>
            <p:cNvGrpSpPr/>
            <p:nvPr/>
          </p:nvGrpSpPr>
          <p:grpSpPr>
            <a:xfrm>
              <a:off x="7543800" y="1143001"/>
              <a:ext cx="2490228" cy="638175"/>
              <a:chOff x="3115235" y="3109913"/>
              <a:chExt cx="2490228" cy="638175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538" y="3109913"/>
                <a:ext cx="2066925" cy="638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15235" y="3109913"/>
                <a:ext cx="419100" cy="638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9" name="Rounded Rectangle 18"/>
            <p:cNvSpPr/>
            <p:nvPr/>
          </p:nvSpPr>
          <p:spPr>
            <a:xfrm>
              <a:off x="7182679" y="990911"/>
              <a:ext cx="3286539" cy="942353"/>
            </a:xfrm>
            <a:prstGeom prst="roundRect">
              <a:avLst/>
            </a:prstGeom>
            <a:noFill/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784010" y="1104563"/>
            <a:ext cx="8763000" cy="741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Μοντέλο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Ricker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365483" y="2157945"/>
            <a:ext cx="3988317" cy="4111068"/>
            <a:chOff x="1382197" y="2177738"/>
            <a:chExt cx="3988317" cy="4111068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1720851" y="2177738"/>
              <a:ext cx="3649663" cy="3649663"/>
            </a:xfrm>
            <a:prstGeom prst="rect">
              <a:avLst/>
            </a:pr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2970213" y="5919474"/>
              <a:ext cx="1410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S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 rot="16200000">
              <a:off x="1483507" y="3817903"/>
              <a:ext cx="1667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cs typeface="Arial" pitchFamily="34" charset="0"/>
                </a:rPr>
                <a:t>R</a:t>
              </a:r>
              <a:endParaRPr lang="en-US" sz="36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30" name="Freeform 10"/>
            <p:cNvSpPr>
              <a:spLocks/>
            </p:cNvSpPr>
            <p:nvPr/>
          </p:nvSpPr>
          <p:spPr bwMode="auto">
            <a:xfrm>
              <a:off x="1855788" y="5068574"/>
              <a:ext cx="3379788" cy="623888"/>
            </a:xfrm>
            <a:custGeom>
              <a:avLst/>
              <a:gdLst>
                <a:gd name="T0" fmla="*/ 8 w 552"/>
                <a:gd name="T1" fmla="*/ 86 h 102"/>
                <a:gd name="T2" fmla="*/ 17 w 552"/>
                <a:gd name="T3" fmla="*/ 72 h 102"/>
                <a:gd name="T4" fmla="*/ 26 w 552"/>
                <a:gd name="T5" fmla="*/ 59 h 102"/>
                <a:gd name="T6" fmla="*/ 35 w 552"/>
                <a:gd name="T7" fmla="*/ 48 h 102"/>
                <a:gd name="T8" fmla="*/ 44 w 552"/>
                <a:gd name="T9" fmla="*/ 38 h 102"/>
                <a:gd name="T10" fmla="*/ 53 w 552"/>
                <a:gd name="T11" fmla="*/ 30 h 102"/>
                <a:gd name="T12" fmla="*/ 61 w 552"/>
                <a:gd name="T13" fmla="*/ 23 h 102"/>
                <a:gd name="T14" fmla="*/ 70 w 552"/>
                <a:gd name="T15" fmla="*/ 17 h 102"/>
                <a:gd name="T16" fmla="*/ 79 w 552"/>
                <a:gd name="T17" fmla="*/ 13 h 102"/>
                <a:gd name="T18" fmla="*/ 88 w 552"/>
                <a:gd name="T19" fmla="*/ 9 h 102"/>
                <a:gd name="T20" fmla="*/ 97 w 552"/>
                <a:gd name="T21" fmla="*/ 6 h 102"/>
                <a:gd name="T22" fmla="*/ 106 w 552"/>
                <a:gd name="T23" fmla="*/ 4 h 102"/>
                <a:gd name="T24" fmla="*/ 114 w 552"/>
                <a:gd name="T25" fmla="*/ 2 h 102"/>
                <a:gd name="T26" fmla="*/ 123 w 552"/>
                <a:gd name="T27" fmla="*/ 1 h 102"/>
                <a:gd name="T28" fmla="*/ 132 w 552"/>
                <a:gd name="T29" fmla="*/ 0 h 102"/>
                <a:gd name="T30" fmla="*/ 141 w 552"/>
                <a:gd name="T31" fmla="*/ 0 h 102"/>
                <a:gd name="T32" fmla="*/ 150 w 552"/>
                <a:gd name="T33" fmla="*/ 1 h 102"/>
                <a:gd name="T34" fmla="*/ 159 w 552"/>
                <a:gd name="T35" fmla="*/ 1 h 102"/>
                <a:gd name="T36" fmla="*/ 167 w 552"/>
                <a:gd name="T37" fmla="*/ 2 h 102"/>
                <a:gd name="T38" fmla="*/ 176 w 552"/>
                <a:gd name="T39" fmla="*/ 4 h 102"/>
                <a:gd name="T40" fmla="*/ 185 w 552"/>
                <a:gd name="T41" fmla="*/ 5 h 102"/>
                <a:gd name="T42" fmla="*/ 194 w 552"/>
                <a:gd name="T43" fmla="*/ 7 h 102"/>
                <a:gd name="T44" fmla="*/ 203 w 552"/>
                <a:gd name="T45" fmla="*/ 8 h 102"/>
                <a:gd name="T46" fmla="*/ 212 w 552"/>
                <a:gd name="T47" fmla="*/ 10 h 102"/>
                <a:gd name="T48" fmla="*/ 220 w 552"/>
                <a:gd name="T49" fmla="*/ 13 h 102"/>
                <a:gd name="T50" fmla="*/ 229 w 552"/>
                <a:gd name="T51" fmla="*/ 15 h 102"/>
                <a:gd name="T52" fmla="*/ 238 w 552"/>
                <a:gd name="T53" fmla="*/ 17 h 102"/>
                <a:gd name="T54" fmla="*/ 247 w 552"/>
                <a:gd name="T55" fmla="*/ 19 h 102"/>
                <a:gd name="T56" fmla="*/ 256 w 552"/>
                <a:gd name="T57" fmla="*/ 22 h 102"/>
                <a:gd name="T58" fmla="*/ 265 w 552"/>
                <a:gd name="T59" fmla="*/ 24 h 102"/>
                <a:gd name="T60" fmla="*/ 273 w 552"/>
                <a:gd name="T61" fmla="*/ 26 h 102"/>
                <a:gd name="T62" fmla="*/ 282 w 552"/>
                <a:gd name="T63" fmla="*/ 29 h 102"/>
                <a:gd name="T64" fmla="*/ 291 w 552"/>
                <a:gd name="T65" fmla="*/ 31 h 102"/>
                <a:gd name="T66" fmla="*/ 300 w 552"/>
                <a:gd name="T67" fmla="*/ 34 h 102"/>
                <a:gd name="T68" fmla="*/ 309 w 552"/>
                <a:gd name="T69" fmla="*/ 36 h 102"/>
                <a:gd name="T70" fmla="*/ 318 w 552"/>
                <a:gd name="T71" fmla="*/ 38 h 102"/>
                <a:gd name="T72" fmla="*/ 326 w 552"/>
                <a:gd name="T73" fmla="*/ 40 h 102"/>
                <a:gd name="T74" fmla="*/ 335 w 552"/>
                <a:gd name="T75" fmla="*/ 43 h 102"/>
                <a:gd name="T76" fmla="*/ 344 w 552"/>
                <a:gd name="T77" fmla="*/ 45 h 102"/>
                <a:gd name="T78" fmla="*/ 353 w 552"/>
                <a:gd name="T79" fmla="*/ 47 h 102"/>
                <a:gd name="T80" fmla="*/ 362 w 552"/>
                <a:gd name="T81" fmla="*/ 49 h 102"/>
                <a:gd name="T82" fmla="*/ 371 w 552"/>
                <a:gd name="T83" fmla="*/ 51 h 102"/>
                <a:gd name="T84" fmla="*/ 379 w 552"/>
                <a:gd name="T85" fmla="*/ 53 h 102"/>
                <a:gd name="T86" fmla="*/ 388 w 552"/>
                <a:gd name="T87" fmla="*/ 55 h 102"/>
                <a:gd name="T88" fmla="*/ 397 w 552"/>
                <a:gd name="T89" fmla="*/ 57 h 102"/>
                <a:gd name="T90" fmla="*/ 406 w 552"/>
                <a:gd name="T91" fmla="*/ 59 h 102"/>
                <a:gd name="T92" fmla="*/ 415 w 552"/>
                <a:gd name="T93" fmla="*/ 61 h 102"/>
                <a:gd name="T94" fmla="*/ 424 w 552"/>
                <a:gd name="T95" fmla="*/ 62 h 102"/>
                <a:gd name="T96" fmla="*/ 432 w 552"/>
                <a:gd name="T97" fmla="*/ 64 h 102"/>
                <a:gd name="T98" fmla="*/ 441 w 552"/>
                <a:gd name="T99" fmla="*/ 66 h 102"/>
                <a:gd name="T100" fmla="*/ 450 w 552"/>
                <a:gd name="T101" fmla="*/ 67 h 102"/>
                <a:gd name="T102" fmla="*/ 459 w 552"/>
                <a:gd name="T103" fmla="*/ 69 h 102"/>
                <a:gd name="T104" fmla="*/ 468 w 552"/>
                <a:gd name="T105" fmla="*/ 70 h 102"/>
                <a:gd name="T106" fmla="*/ 477 w 552"/>
                <a:gd name="T107" fmla="*/ 72 h 102"/>
                <a:gd name="T108" fmla="*/ 485 w 552"/>
                <a:gd name="T109" fmla="*/ 73 h 102"/>
                <a:gd name="T110" fmla="*/ 494 w 552"/>
                <a:gd name="T111" fmla="*/ 74 h 102"/>
                <a:gd name="T112" fmla="*/ 503 w 552"/>
                <a:gd name="T113" fmla="*/ 76 h 102"/>
                <a:gd name="T114" fmla="*/ 512 w 552"/>
                <a:gd name="T115" fmla="*/ 77 h 102"/>
                <a:gd name="T116" fmla="*/ 521 w 552"/>
                <a:gd name="T117" fmla="*/ 78 h 102"/>
                <a:gd name="T118" fmla="*/ 530 w 552"/>
                <a:gd name="T119" fmla="*/ 79 h 102"/>
                <a:gd name="T120" fmla="*/ 538 w 552"/>
                <a:gd name="T121" fmla="*/ 80 h 102"/>
                <a:gd name="T122" fmla="*/ 547 w 552"/>
                <a:gd name="T123" fmla="*/ 8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52" h="102">
                  <a:moveTo>
                    <a:pt x="0" y="102"/>
                  </a:moveTo>
                  <a:lnTo>
                    <a:pt x="1" y="101"/>
                  </a:lnTo>
                  <a:lnTo>
                    <a:pt x="1" y="100"/>
                  </a:lnTo>
                  <a:lnTo>
                    <a:pt x="2" y="99"/>
                  </a:lnTo>
                  <a:lnTo>
                    <a:pt x="2" y="97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4" y="94"/>
                  </a:lnTo>
                  <a:lnTo>
                    <a:pt x="5" y="93"/>
                  </a:lnTo>
                  <a:lnTo>
                    <a:pt x="5" y="92"/>
                  </a:lnTo>
                  <a:lnTo>
                    <a:pt x="6" y="91"/>
                  </a:lnTo>
                  <a:lnTo>
                    <a:pt x="6" y="90"/>
                  </a:lnTo>
                  <a:lnTo>
                    <a:pt x="7" y="89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9" y="85"/>
                  </a:lnTo>
                  <a:lnTo>
                    <a:pt x="10" y="84"/>
                  </a:lnTo>
                  <a:lnTo>
                    <a:pt x="10" y="83"/>
                  </a:lnTo>
                  <a:lnTo>
                    <a:pt x="11" y="82"/>
                  </a:lnTo>
                  <a:lnTo>
                    <a:pt x="11" y="81"/>
                  </a:lnTo>
                  <a:lnTo>
                    <a:pt x="12" y="81"/>
                  </a:lnTo>
                  <a:lnTo>
                    <a:pt x="12" y="80"/>
                  </a:lnTo>
                  <a:lnTo>
                    <a:pt x="13" y="79"/>
                  </a:lnTo>
                  <a:lnTo>
                    <a:pt x="13" y="78"/>
                  </a:lnTo>
                  <a:lnTo>
                    <a:pt x="14" y="77"/>
                  </a:lnTo>
                  <a:lnTo>
                    <a:pt x="15" y="76"/>
                  </a:lnTo>
                  <a:lnTo>
                    <a:pt x="15" y="75"/>
                  </a:lnTo>
                  <a:lnTo>
                    <a:pt x="16" y="74"/>
                  </a:lnTo>
                  <a:lnTo>
                    <a:pt x="16" y="73"/>
                  </a:lnTo>
                  <a:lnTo>
                    <a:pt x="17" y="72"/>
                  </a:lnTo>
                  <a:lnTo>
                    <a:pt x="17" y="72"/>
                  </a:lnTo>
                  <a:lnTo>
                    <a:pt x="18" y="71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8"/>
                  </a:lnTo>
                  <a:lnTo>
                    <a:pt x="20" y="67"/>
                  </a:lnTo>
                  <a:lnTo>
                    <a:pt x="21" y="67"/>
                  </a:lnTo>
                  <a:lnTo>
                    <a:pt x="21" y="66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4" y="62"/>
                  </a:lnTo>
                  <a:lnTo>
                    <a:pt x="24" y="61"/>
                  </a:lnTo>
                  <a:lnTo>
                    <a:pt x="25" y="60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8"/>
                  </a:lnTo>
                  <a:lnTo>
                    <a:pt x="27" y="57"/>
                  </a:lnTo>
                  <a:lnTo>
                    <a:pt x="28" y="57"/>
                  </a:lnTo>
                  <a:lnTo>
                    <a:pt x="28" y="56"/>
                  </a:lnTo>
                  <a:lnTo>
                    <a:pt x="29" y="55"/>
                  </a:lnTo>
                  <a:lnTo>
                    <a:pt x="29" y="54"/>
                  </a:lnTo>
                  <a:lnTo>
                    <a:pt x="30" y="54"/>
                  </a:lnTo>
                  <a:lnTo>
                    <a:pt x="31" y="53"/>
                  </a:lnTo>
                  <a:lnTo>
                    <a:pt x="31" y="52"/>
                  </a:lnTo>
                  <a:lnTo>
                    <a:pt x="32" y="52"/>
                  </a:lnTo>
                  <a:lnTo>
                    <a:pt x="32" y="51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4" y="49"/>
                  </a:lnTo>
                  <a:lnTo>
                    <a:pt x="34" y="48"/>
                  </a:lnTo>
                  <a:lnTo>
                    <a:pt x="35" y="48"/>
                  </a:lnTo>
                  <a:lnTo>
                    <a:pt x="36" y="47"/>
                  </a:lnTo>
                  <a:lnTo>
                    <a:pt x="36" y="46"/>
                  </a:lnTo>
                  <a:lnTo>
                    <a:pt x="37" y="46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1" y="41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6" y="36"/>
                  </a:lnTo>
                  <a:lnTo>
                    <a:pt x="47" y="36"/>
                  </a:lnTo>
                  <a:lnTo>
                    <a:pt x="47" y="35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1" y="32"/>
                  </a:lnTo>
                  <a:lnTo>
                    <a:pt x="52" y="31"/>
                  </a:lnTo>
                  <a:lnTo>
                    <a:pt x="52" y="31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4" y="29"/>
                  </a:lnTo>
                  <a:lnTo>
                    <a:pt x="54" y="29"/>
                  </a:lnTo>
                  <a:lnTo>
                    <a:pt x="55" y="28"/>
                  </a:lnTo>
                  <a:lnTo>
                    <a:pt x="55" y="28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7" y="26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1" y="24"/>
                  </a:lnTo>
                  <a:lnTo>
                    <a:pt x="61" y="23"/>
                  </a:lnTo>
                  <a:lnTo>
                    <a:pt x="62" y="23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5" y="21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67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70" y="18"/>
                  </a:lnTo>
                  <a:lnTo>
                    <a:pt x="70" y="17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73" y="16"/>
                  </a:lnTo>
                  <a:lnTo>
                    <a:pt x="74" y="16"/>
                  </a:lnTo>
                  <a:lnTo>
                    <a:pt x="74" y="15"/>
                  </a:lnTo>
                  <a:lnTo>
                    <a:pt x="75" y="15"/>
                  </a:lnTo>
                  <a:lnTo>
                    <a:pt x="75" y="15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7" y="14"/>
                  </a:lnTo>
                  <a:lnTo>
                    <a:pt x="77" y="14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79" y="13"/>
                  </a:lnTo>
                  <a:lnTo>
                    <a:pt x="80" y="12"/>
                  </a:lnTo>
                  <a:lnTo>
                    <a:pt x="80" y="12"/>
                  </a:lnTo>
                  <a:lnTo>
                    <a:pt x="81" y="12"/>
                  </a:lnTo>
                  <a:lnTo>
                    <a:pt x="81" y="12"/>
                  </a:lnTo>
                  <a:lnTo>
                    <a:pt x="82" y="11"/>
                  </a:lnTo>
                  <a:lnTo>
                    <a:pt x="82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4" y="10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87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9" y="9"/>
                  </a:lnTo>
                  <a:lnTo>
                    <a:pt x="89" y="8"/>
                  </a:lnTo>
                  <a:lnTo>
                    <a:pt x="90" y="8"/>
                  </a:lnTo>
                  <a:lnTo>
                    <a:pt x="90" y="8"/>
                  </a:lnTo>
                  <a:lnTo>
                    <a:pt x="91" y="8"/>
                  </a:lnTo>
                  <a:lnTo>
                    <a:pt x="91" y="8"/>
                  </a:lnTo>
                  <a:lnTo>
                    <a:pt x="92" y="7"/>
                  </a:lnTo>
                  <a:lnTo>
                    <a:pt x="92" y="7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94" y="7"/>
                  </a:lnTo>
                  <a:lnTo>
                    <a:pt x="95" y="7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96" y="6"/>
                  </a:lnTo>
                  <a:lnTo>
                    <a:pt x="97" y="6"/>
                  </a:lnTo>
                  <a:lnTo>
                    <a:pt x="97" y="6"/>
                  </a:lnTo>
                  <a:lnTo>
                    <a:pt x="98" y="6"/>
                  </a:lnTo>
                  <a:lnTo>
                    <a:pt x="98" y="5"/>
                  </a:lnTo>
                  <a:lnTo>
                    <a:pt x="99" y="5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2" y="5"/>
                  </a:lnTo>
                  <a:lnTo>
                    <a:pt x="102" y="4"/>
                  </a:lnTo>
                  <a:lnTo>
                    <a:pt x="103" y="4"/>
                  </a:lnTo>
                  <a:lnTo>
                    <a:pt x="103" y="4"/>
                  </a:lnTo>
                  <a:lnTo>
                    <a:pt x="104" y="4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06" y="4"/>
                  </a:lnTo>
                  <a:lnTo>
                    <a:pt x="106" y="3"/>
                  </a:lnTo>
                  <a:lnTo>
                    <a:pt x="107" y="3"/>
                  </a:lnTo>
                  <a:lnTo>
                    <a:pt x="107" y="3"/>
                  </a:lnTo>
                  <a:lnTo>
                    <a:pt x="108" y="3"/>
                  </a:lnTo>
                  <a:lnTo>
                    <a:pt x="108" y="3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10" y="3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13" y="2"/>
                  </a:lnTo>
                  <a:lnTo>
                    <a:pt x="113" y="2"/>
                  </a:lnTo>
                  <a:lnTo>
                    <a:pt x="114" y="2"/>
                  </a:lnTo>
                  <a:lnTo>
                    <a:pt x="114" y="2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17" y="2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18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20" y="1"/>
                  </a:lnTo>
                  <a:lnTo>
                    <a:pt x="121" y="1"/>
                  </a:lnTo>
                  <a:lnTo>
                    <a:pt x="121" y="1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4" y="1"/>
                  </a:lnTo>
                  <a:lnTo>
                    <a:pt x="124" y="1"/>
                  </a:lnTo>
                  <a:lnTo>
                    <a:pt x="125" y="1"/>
                  </a:lnTo>
                  <a:lnTo>
                    <a:pt x="125" y="1"/>
                  </a:lnTo>
                  <a:lnTo>
                    <a:pt x="126" y="1"/>
                  </a:lnTo>
                  <a:lnTo>
                    <a:pt x="127" y="1"/>
                  </a:lnTo>
                  <a:lnTo>
                    <a:pt x="127" y="1"/>
                  </a:lnTo>
                  <a:lnTo>
                    <a:pt x="128" y="1"/>
                  </a:lnTo>
                  <a:lnTo>
                    <a:pt x="128" y="1"/>
                  </a:lnTo>
                  <a:lnTo>
                    <a:pt x="129" y="1"/>
                  </a:lnTo>
                  <a:lnTo>
                    <a:pt x="129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3" y="0"/>
                  </a:lnTo>
                  <a:lnTo>
                    <a:pt x="133" y="0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36" y="0"/>
                  </a:lnTo>
                  <a:lnTo>
                    <a:pt x="137" y="0"/>
                  </a:lnTo>
                  <a:lnTo>
                    <a:pt x="13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39" y="0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41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43" y="0"/>
                  </a:lnTo>
                  <a:lnTo>
                    <a:pt x="143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47" y="0"/>
                  </a:lnTo>
                  <a:lnTo>
                    <a:pt x="148" y="1"/>
                  </a:lnTo>
                  <a:lnTo>
                    <a:pt x="148" y="1"/>
                  </a:lnTo>
                  <a:lnTo>
                    <a:pt x="149" y="1"/>
                  </a:lnTo>
                  <a:lnTo>
                    <a:pt x="149" y="1"/>
                  </a:lnTo>
                  <a:lnTo>
                    <a:pt x="150" y="1"/>
                  </a:lnTo>
                  <a:lnTo>
                    <a:pt x="150" y="1"/>
                  </a:lnTo>
                  <a:lnTo>
                    <a:pt x="151" y="1"/>
                  </a:lnTo>
                  <a:lnTo>
                    <a:pt x="151" y="1"/>
                  </a:lnTo>
                  <a:lnTo>
                    <a:pt x="152" y="1"/>
                  </a:lnTo>
                  <a:lnTo>
                    <a:pt x="153" y="1"/>
                  </a:lnTo>
                  <a:lnTo>
                    <a:pt x="153" y="1"/>
                  </a:lnTo>
                  <a:lnTo>
                    <a:pt x="154" y="1"/>
                  </a:lnTo>
                  <a:lnTo>
                    <a:pt x="154" y="1"/>
                  </a:lnTo>
                  <a:lnTo>
                    <a:pt x="155" y="1"/>
                  </a:lnTo>
                  <a:lnTo>
                    <a:pt x="155" y="1"/>
                  </a:lnTo>
                  <a:lnTo>
                    <a:pt x="156" y="1"/>
                  </a:lnTo>
                  <a:lnTo>
                    <a:pt x="156" y="1"/>
                  </a:lnTo>
                  <a:lnTo>
                    <a:pt x="157" y="1"/>
                  </a:lnTo>
                  <a:lnTo>
                    <a:pt x="158" y="1"/>
                  </a:lnTo>
                  <a:lnTo>
                    <a:pt x="158" y="1"/>
                  </a:lnTo>
                  <a:lnTo>
                    <a:pt x="159" y="1"/>
                  </a:lnTo>
                  <a:lnTo>
                    <a:pt x="159" y="1"/>
                  </a:lnTo>
                  <a:lnTo>
                    <a:pt x="160" y="1"/>
                  </a:lnTo>
                  <a:lnTo>
                    <a:pt x="160" y="1"/>
                  </a:lnTo>
                  <a:lnTo>
                    <a:pt x="161" y="2"/>
                  </a:lnTo>
                  <a:lnTo>
                    <a:pt x="161" y="2"/>
                  </a:lnTo>
                  <a:lnTo>
                    <a:pt x="162" y="2"/>
                  </a:lnTo>
                  <a:lnTo>
                    <a:pt x="162" y="2"/>
                  </a:lnTo>
                  <a:lnTo>
                    <a:pt x="163" y="2"/>
                  </a:lnTo>
                  <a:lnTo>
                    <a:pt x="164" y="2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66" y="2"/>
                  </a:lnTo>
                  <a:lnTo>
                    <a:pt x="167" y="2"/>
                  </a:lnTo>
                  <a:lnTo>
                    <a:pt x="167" y="2"/>
                  </a:lnTo>
                  <a:lnTo>
                    <a:pt x="168" y="2"/>
                  </a:lnTo>
                  <a:lnTo>
                    <a:pt x="169" y="2"/>
                  </a:lnTo>
                  <a:lnTo>
                    <a:pt x="169" y="2"/>
                  </a:lnTo>
                  <a:lnTo>
                    <a:pt x="170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1" y="3"/>
                  </a:lnTo>
                  <a:lnTo>
                    <a:pt x="172" y="3"/>
                  </a:lnTo>
                  <a:lnTo>
                    <a:pt x="172" y="3"/>
                  </a:lnTo>
                  <a:lnTo>
                    <a:pt x="173" y="3"/>
                  </a:lnTo>
                  <a:lnTo>
                    <a:pt x="174" y="3"/>
                  </a:lnTo>
                  <a:lnTo>
                    <a:pt x="174" y="3"/>
                  </a:lnTo>
                  <a:lnTo>
                    <a:pt x="175" y="3"/>
                  </a:lnTo>
                  <a:lnTo>
                    <a:pt x="175" y="3"/>
                  </a:lnTo>
                  <a:lnTo>
                    <a:pt x="176" y="3"/>
                  </a:lnTo>
                  <a:lnTo>
                    <a:pt x="176" y="4"/>
                  </a:lnTo>
                  <a:lnTo>
                    <a:pt x="177" y="4"/>
                  </a:lnTo>
                  <a:lnTo>
                    <a:pt x="177" y="4"/>
                  </a:lnTo>
                  <a:lnTo>
                    <a:pt x="178" y="4"/>
                  </a:lnTo>
                  <a:lnTo>
                    <a:pt x="178" y="4"/>
                  </a:lnTo>
                  <a:lnTo>
                    <a:pt x="179" y="4"/>
                  </a:lnTo>
                  <a:lnTo>
                    <a:pt x="180" y="4"/>
                  </a:lnTo>
                  <a:lnTo>
                    <a:pt x="180" y="4"/>
                  </a:lnTo>
                  <a:lnTo>
                    <a:pt x="181" y="4"/>
                  </a:lnTo>
                  <a:lnTo>
                    <a:pt x="181" y="4"/>
                  </a:lnTo>
                  <a:lnTo>
                    <a:pt x="182" y="4"/>
                  </a:lnTo>
                  <a:lnTo>
                    <a:pt x="182" y="4"/>
                  </a:lnTo>
                  <a:lnTo>
                    <a:pt x="183" y="5"/>
                  </a:lnTo>
                  <a:lnTo>
                    <a:pt x="183" y="5"/>
                  </a:lnTo>
                  <a:lnTo>
                    <a:pt x="184" y="5"/>
                  </a:lnTo>
                  <a:lnTo>
                    <a:pt x="185" y="5"/>
                  </a:lnTo>
                  <a:lnTo>
                    <a:pt x="185" y="5"/>
                  </a:lnTo>
                  <a:lnTo>
                    <a:pt x="186" y="5"/>
                  </a:lnTo>
                  <a:lnTo>
                    <a:pt x="186" y="5"/>
                  </a:lnTo>
                  <a:lnTo>
                    <a:pt x="187" y="5"/>
                  </a:lnTo>
                  <a:lnTo>
                    <a:pt x="187" y="5"/>
                  </a:lnTo>
                  <a:lnTo>
                    <a:pt x="188" y="5"/>
                  </a:lnTo>
                  <a:lnTo>
                    <a:pt x="188" y="6"/>
                  </a:lnTo>
                  <a:lnTo>
                    <a:pt x="189" y="6"/>
                  </a:lnTo>
                  <a:lnTo>
                    <a:pt x="190" y="6"/>
                  </a:lnTo>
                  <a:lnTo>
                    <a:pt x="190" y="6"/>
                  </a:lnTo>
                  <a:lnTo>
                    <a:pt x="191" y="6"/>
                  </a:lnTo>
                  <a:lnTo>
                    <a:pt x="191" y="6"/>
                  </a:lnTo>
                  <a:lnTo>
                    <a:pt x="192" y="6"/>
                  </a:lnTo>
                  <a:lnTo>
                    <a:pt x="192" y="6"/>
                  </a:lnTo>
                  <a:lnTo>
                    <a:pt x="193" y="6"/>
                  </a:lnTo>
                  <a:lnTo>
                    <a:pt x="193" y="7"/>
                  </a:lnTo>
                  <a:lnTo>
                    <a:pt x="194" y="7"/>
                  </a:lnTo>
                  <a:lnTo>
                    <a:pt x="194" y="7"/>
                  </a:lnTo>
                  <a:lnTo>
                    <a:pt x="195" y="7"/>
                  </a:lnTo>
                  <a:lnTo>
                    <a:pt x="196" y="7"/>
                  </a:lnTo>
                  <a:lnTo>
                    <a:pt x="196" y="7"/>
                  </a:lnTo>
                  <a:lnTo>
                    <a:pt x="197" y="7"/>
                  </a:lnTo>
                  <a:lnTo>
                    <a:pt x="197" y="7"/>
                  </a:lnTo>
                  <a:lnTo>
                    <a:pt x="198" y="7"/>
                  </a:lnTo>
                  <a:lnTo>
                    <a:pt x="198" y="8"/>
                  </a:lnTo>
                  <a:lnTo>
                    <a:pt x="199" y="8"/>
                  </a:lnTo>
                  <a:lnTo>
                    <a:pt x="199" y="8"/>
                  </a:lnTo>
                  <a:lnTo>
                    <a:pt x="200" y="8"/>
                  </a:lnTo>
                  <a:lnTo>
                    <a:pt x="201" y="8"/>
                  </a:lnTo>
                  <a:lnTo>
                    <a:pt x="201" y="8"/>
                  </a:lnTo>
                  <a:lnTo>
                    <a:pt x="202" y="8"/>
                  </a:lnTo>
                  <a:lnTo>
                    <a:pt x="202" y="8"/>
                  </a:lnTo>
                  <a:lnTo>
                    <a:pt x="203" y="8"/>
                  </a:lnTo>
                  <a:lnTo>
                    <a:pt x="203" y="9"/>
                  </a:lnTo>
                  <a:lnTo>
                    <a:pt x="204" y="9"/>
                  </a:lnTo>
                  <a:lnTo>
                    <a:pt x="204" y="9"/>
                  </a:lnTo>
                  <a:lnTo>
                    <a:pt x="205" y="9"/>
                  </a:lnTo>
                  <a:lnTo>
                    <a:pt x="206" y="9"/>
                  </a:lnTo>
                  <a:lnTo>
                    <a:pt x="206" y="9"/>
                  </a:lnTo>
                  <a:lnTo>
                    <a:pt x="207" y="9"/>
                  </a:lnTo>
                  <a:lnTo>
                    <a:pt x="207" y="9"/>
                  </a:lnTo>
                  <a:lnTo>
                    <a:pt x="208" y="10"/>
                  </a:lnTo>
                  <a:lnTo>
                    <a:pt x="208" y="10"/>
                  </a:lnTo>
                  <a:lnTo>
                    <a:pt x="209" y="10"/>
                  </a:lnTo>
                  <a:lnTo>
                    <a:pt x="209" y="10"/>
                  </a:lnTo>
                  <a:lnTo>
                    <a:pt x="210" y="10"/>
                  </a:lnTo>
                  <a:lnTo>
                    <a:pt x="211" y="10"/>
                  </a:lnTo>
                  <a:lnTo>
                    <a:pt x="211" y="10"/>
                  </a:lnTo>
                  <a:lnTo>
                    <a:pt x="212" y="10"/>
                  </a:lnTo>
                  <a:lnTo>
                    <a:pt x="212" y="11"/>
                  </a:lnTo>
                  <a:lnTo>
                    <a:pt x="213" y="11"/>
                  </a:lnTo>
                  <a:lnTo>
                    <a:pt x="213" y="11"/>
                  </a:lnTo>
                  <a:lnTo>
                    <a:pt x="214" y="11"/>
                  </a:lnTo>
                  <a:lnTo>
                    <a:pt x="214" y="11"/>
                  </a:lnTo>
                  <a:lnTo>
                    <a:pt x="215" y="11"/>
                  </a:lnTo>
                  <a:lnTo>
                    <a:pt x="215" y="11"/>
                  </a:lnTo>
                  <a:lnTo>
                    <a:pt x="216" y="11"/>
                  </a:lnTo>
                  <a:lnTo>
                    <a:pt x="217" y="12"/>
                  </a:lnTo>
                  <a:lnTo>
                    <a:pt x="217" y="12"/>
                  </a:lnTo>
                  <a:lnTo>
                    <a:pt x="218" y="12"/>
                  </a:lnTo>
                  <a:lnTo>
                    <a:pt x="218" y="12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20" y="12"/>
                  </a:lnTo>
                  <a:lnTo>
                    <a:pt x="220" y="13"/>
                  </a:lnTo>
                  <a:lnTo>
                    <a:pt x="221" y="13"/>
                  </a:lnTo>
                  <a:lnTo>
                    <a:pt x="222" y="13"/>
                  </a:lnTo>
                  <a:lnTo>
                    <a:pt x="222" y="13"/>
                  </a:lnTo>
                  <a:lnTo>
                    <a:pt x="223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4" y="13"/>
                  </a:lnTo>
                  <a:lnTo>
                    <a:pt x="225" y="14"/>
                  </a:lnTo>
                  <a:lnTo>
                    <a:pt x="225" y="14"/>
                  </a:lnTo>
                  <a:lnTo>
                    <a:pt x="226" y="14"/>
                  </a:lnTo>
                  <a:lnTo>
                    <a:pt x="227" y="14"/>
                  </a:lnTo>
                  <a:lnTo>
                    <a:pt x="227" y="14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29" y="15"/>
                  </a:lnTo>
                  <a:lnTo>
                    <a:pt x="229" y="15"/>
                  </a:lnTo>
                  <a:lnTo>
                    <a:pt x="230" y="15"/>
                  </a:lnTo>
                  <a:lnTo>
                    <a:pt x="230" y="15"/>
                  </a:lnTo>
                  <a:lnTo>
                    <a:pt x="231" y="15"/>
                  </a:lnTo>
                  <a:lnTo>
                    <a:pt x="231" y="15"/>
                  </a:lnTo>
                  <a:lnTo>
                    <a:pt x="232" y="15"/>
                  </a:lnTo>
                  <a:lnTo>
                    <a:pt x="233" y="16"/>
                  </a:lnTo>
                  <a:lnTo>
                    <a:pt x="233" y="16"/>
                  </a:lnTo>
                  <a:lnTo>
                    <a:pt x="234" y="16"/>
                  </a:lnTo>
                  <a:lnTo>
                    <a:pt x="234" y="16"/>
                  </a:lnTo>
                  <a:lnTo>
                    <a:pt x="235" y="16"/>
                  </a:lnTo>
                  <a:lnTo>
                    <a:pt x="235" y="16"/>
                  </a:lnTo>
                  <a:lnTo>
                    <a:pt x="236" y="16"/>
                  </a:lnTo>
                  <a:lnTo>
                    <a:pt x="236" y="17"/>
                  </a:lnTo>
                  <a:lnTo>
                    <a:pt x="237" y="17"/>
                  </a:lnTo>
                  <a:lnTo>
                    <a:pt x="238" y="17"/>
                  </a:lnTo>
                  <a:lnTo>
                    <a:pt x="238" y="17"/>
                  </a:lnTo>
                  <a:lnTo>
                    <a:pt x="239" y="17"/>
                  </a:lnTo>
                  <a:lnTo>
                    <a:pt x="239" y="17"/>
                  </a:lnTo>
                  <a:lnTo>
                    <a:pt x="240" y="17"/>
                  </a:lnTo>
                  <a:lnTo>
                    <a:pt x="240" y="18"/>
                  </a:lnTo>
                  <a:lnTo>
                    <a:pt x="241" y="18"/>
                  </a:lnTo>
                  <a:lnTo>
                    <a:pt x="241" y="18"/>
                  </a:lnTo>
                  <a:lnTo>
                    <a:pt x="242" y="18"/>
                  </a:lnTo>
                  <a:lnTo>
                    <a:pt x="243" y="18"/>
                  </a:lnTo>
                  <a:lnTo>
                    <a:pt x="243" y="18"/>
                  </a:lnTo>
                  <a:lnTo>
                    <a:pt x="244" y="18"/>
                  </a:lnTo>
                  <a:lnTo>
                    <a:pt x="244" y="19"/>
                  </a:lnTo>
                  <a:lnTo>
                    <a:pt x="245" y="19"/>
                  </a:lnTo>
                  <a:lnTo>
                    <a:pt x="245" y="19"/>
                  </a:lnTo>
                  <a:lnTo>
                    <a:pt x="246" y="19"/>
                  </a:lnTo>
                  <a:lnTo>
                    <a:pt x="246" y="19"/>
                  </a:lnTo>
                  <a:lnTo>
                    <a:pt x="247" y="19"/>
                  </a:lnTo>
                  <a:lnTo>
                    <a:pt x="247" y="19"/>
                  </a:lnTo>
                  <a:lnTo>
                    <a:pt x="248" y="20"/>
                  </a:lnTo>
                  <a:lnTo>
                    <a:pt x="249" y="20"/>
                  </a:lnTo>
                  <a:lnTo>
                    <a:pt x="249" y="20"/>
                  </a:lnTo>
                  <a:lnTo>
                    <a:pt x="250" y="20"/>
                  </a:lnTo>
                  <a:lnTo>
                    <a:pt x="250" y="20"/>
                  </a:lnTo>
                  <a:lnTo>
                    <a:pt x="251" y="20"/>
                  </a:lnTo>
                  <a:lnTo>
                    <a:pt x="251" y="20"/>
                  </a:lnTo>
                  <a:lnTo>
                    <a:pt x="252" y="21"/>
                  </a:lnTo>
                  <a:lnTo>
                    <a:pt x="252" y="21"/>
                  </a:lnTo>
                  <a:lnTo>
                    <a:pt x="253" y="21"/>
                  </a:lnTo>
                  <a:lnTo>
                    <a:pt x="254" y="21"/>
                  </a:lnTo>
                  <a:lnTo>
                    <a:pt x="254" y="21"/>
                  </a:lnTo>
                  <a:lnTo>
                    <a:pt x="255" y="21"/>
                  </a:lnTo>
                  <a:lnTo>
                    <a:pt x="255" y="21"/>
                  </a:lnTo>
                  <a:lnTo>
                    <a:pt x="256" y="22"/>
                  </a:lnTo>
                  <a:lnTo>
                    <a:pt x="256" y="22"/>
                  </a:lnTo>
                  <a:lnTo>
                    <a:pt x="257" y="22"/>
                  </a:lnTo>
                  <a:lnTo>
                    <a:pt x="257" y="22"/>
                  </a:lnTo>
                  <a:lnTo>
                    <a:pt x="258" y="22"/>
                  </a:lnTo>
                  <a:lnTo>
                    <a:pt x="259" y="22"/>
                  </a:lnTo>
                  <a:lnTo>
                    <a:pt x="259" y="22"/>
                  </a:lnTo>
                  <a:lnTo>
                    <a:pt x="260" y="23"/>
                  </a:lnTo>
                  <a:lnTo>
                    <a:pt x="260" y="23"/>
                  </a:lnTo>
                  <a:lnTo>
                    <a:pt x="261" y="23"/>
                  </a:lnTo>
                  <a:lnTo>
                    <a:pt x="261" y="23"/>
                  </a:lnTo>
                  <a:lnTo>
                    <a:pt x="262" y="23"/>
                  </a:lnTo>
                  <a:lnTo>
                    <a:pt x="262" y="23"/>
                  </a:lnTo>
                  <a:lnTo>
                    <a:pt x="263" y="24"/>
                  </a:lnTo>
                  <a:lnTo>
                    <a:pt x="264" y="24"/>
                  </a:lnTo>
                  <a:lnTo>
                    <a:pt x="264" y="24"/>
                  </a:lnTo>
                  <a:lnTo>
                    <a:pt x="265" y="24"/>
                  </a:lnTo>
                  <a:lnTo>
                    <a:pt x="265" y="24"/>
                  </a:lnTo>
                  <a:lnTo>
                    <a:pt x="266" y="24"/>
                  </a:lnTo>
                  <a:lnTo>
                    <a:pt x="266" y="24"/>
                  </a:lnTo>
                  <a:lnTo>
                    <a:pt x="267" y="25"/>
                  </a:lnTo>
                  <a:lnTo>
                    <a:pt x="267" y="25"/>
                  </a:lnTo>
                  <a:lnTo>
                    <a:pt x="268" y="25"/>
                  </a:lnTo>
                  <a:lnTo>
                    <a:pt x="268" y="25"/>
                  </a:lnTo>
                  <a:lnTo>
                    <a:pt x="269" y="25"/>
                  </a:lnTo>
                  <a:lnTo>
                    <a:pt x="270" y="25"/>
                  </a:lnTo>
                  <a:lnTo>
                    <a:pt x="270" y="25"/>
                  </a:lnTo>
                  <a:lnTo>
                    <a:pt x="271" y="26"/>
                  </a:lnTo>
                  <a:lnTo>
                    <a:pt x="271" y="26"/>
                  </a:lnTo>
                  <a:lnTo>
                    <a:pt x="272" y="26"/>
                  </a:lnTo>
                  <a:lnTo>
                    <a:pt x="272" y="26"/>
                  </a:lnTo>
                  <a:lnTo>
                    <a:pt x="273" y="26"/>
                  </a:lnTo>
                  <a:lnTo>
                    <a:pt x="273" y="26"/>
                  </a:lnTo>
                  <a:lnTo>
                    <a:pt x="274" y="27"/>
                  </a:lnTo>
                  <a:lnTo>
                    <a:pt x="275" y="27"/>
                  </a:lnTo>
                  <a:lnTo>
                    <a:pt x="275" y="27"/>
                  </a:lnTo>
                  <a:lnTo>
                    <a:pt x="276" y="27"/>
                  </a:lnTo>
                  <a:lnTo>
                    <a:pt x="276" y="27"/>
                  </a:lnTo>
                  <a:lnTo>
                    <a:pt x="277" y="27"/>
                  </a:lnTo>
                  <a:lnTo>
                    <a:pt x="277" y="27"/>
                  </a:lnTo>
                  <a:lnTo>
                    <a:pt x="278" y="28"/>
                  </a:lnTo>
                  <a:lnTo>
                    <a:pt x="278" y="28"/>
                  </a:lnTo>
                  <a:lnTo>
                    <a:pt x="279" y="28"/>
                  </a:lnTo>
                  <a:lnTo>
                    <a:pt x="280" y="28"/>
                  </a:lnTo>
                  <a:lnTo>
                    <a:pt x="280" y="28"/>
                  </a:lnTo>
                  <a:lnTo>
                    <a:pt x="281" y="28"/>
                  </a:lnTo>
                  <a:lnTo>
                    <a:pt x="281" y="28"/>
                  </a:lnTo>
                  <a:lnTo>
                    <a:pt x="282" y="29"/>
                  </a:lnTo>
                  <a:lnTo>
                    <a:pt x="282" y="29"/>
                  </a:lnTo>
                  <a:lnTo>
                    <a:pt x="283" y="29"/>
                  </a:lnTo>
                  <a:lnTo>
                    <a:pt x="283" y="29"/>
                  </a:lnTo>
                  <a:lnTo>
                    <a:pt x="284" y="29"/>
                  </a:lnTo>
                  <a:lnTo>
                    <a:pt x="284" y="29"/>
                  </a:lnTo>
                  <a:lnTo>
                    <a:pt x="285" y="29"/>
                  </a:lnTo>
                  <a:lnTo>
                    <a:pt x="286" y="30"/>
                  </a:lnTo>
                  <a:lnTo>
                    <a:pt x="286" y="30"/>
                  </a:lnTo>
                  <a:lnTo>
                    <a:pt x="287" y="30"/>
                  </a:lnTo>
                  <a:lnTo>
                    <a:pt x="287" y="30"/>
                  </a:lnTo>
                  <a:lnTo>
                    <a:pt x="288" y="30"/>
                  </a:lnTo>
                  <a:lnTo>
                    <a:pt x="288" y="30"/>
                  </a:lnTo>
                  <a:lnTo>
                    <a:pt x="289" y="31"/>
                  </a:lnTo>
                  <a:lnTo>
                    <a:pt x="289" y="31"/>
                  </a:lnTo>
                  <a:lnTo>
                    <a:pt x="290" y="31"/>
                  </a:lnTo>
                  <a:lnTo>
                    <a:pt x="291" y="31"/>
                  </a:lnTo>
                  <a:lnTo>
                    <a:pt x="291" y="31"/>
                  </a:lnTo>
                  <a:lnTo>
                    <a:pt x="292" y="31"/>
                  </a:lnTo>
                  <a:lnTo>
                    <a:pt x="292" y="31"/>
                  </a:lnTo>
                  <a:lnTo>
                    <a:pt x="293" y="32"/>
                  </a:lnTo>
                  <a:lnTo>
                    <a:pt x="293" y="32"/>
                  </a:lnTo>
                  <a:lnTo>
                    <a:pt x="294" y="32"/>
                  </a:lnTo>
                  <a:lnTo>
                    <a:pt x="294" y="32"/>
                  </a:lnTo>
                  <a:lnTo>
                    <a:pt x="295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7" y="33"/>
                  </a:lnTo>
                  <a:lnTo>
                    <a:pt x="297" y="33"/>
                  </a:lnTo>
                  <a:lnTo>
                    <a:pt x="298" y="33"/>
                  </a:lnTo>
                  <a:lnTo>
                    <a:pt x="298" y="33"/>
                  </a:lnTo>
                  <a:lnTo>
                    <a:pt x="299" y="33"/>
                  </a:lnTo>
                  <a:lnTo>
                    <a:pt x="299" y="33"/>
                  </a:lnTo>
                  <a:lnTo>
                    <a:pt x="300" y="34"/>
                  </a:lnTo>
                  <a:lnTo>
                    <a:pt x="300" y="34"/>
                  </a:lnTo>
                  <a:lnTo>
                    <a:pt x="301" y="34"/>
                  </a:lnTo>
                  <a:lnTo>
                    <a:pt x="302" y="34"/>
                  </a:lnTo>
                  <a:lnTo>
                    <a:pt x="302" y="34"/>
                  </a:lnTo>
                  <a:lnTo>
                    <a:pt x="303" y="34"/>
                  </a:lnTo>
                  <a:lnTo>
                    <a:pt x="303" y="34"/>
                  </a:lnTo>
                  <a:lnTo>
                    <a:pt x="304" y="35"/>
                  </a:lnTo>
                  <a:lnTo>
                    <a:pt x="304" y="35"/>
                  </a:lnTo>
                  <a:lnTo>
                    <a:pt x="305" y="35"/>
                  </a:lnTo>
                  <a:lnTo>
                    <a:pt x="305" y="35"/>
                  </a:lnTo>
                  <a:lnTo>
                    <a:pt x="306" y="35"/>
                  </a:lnTo>
                  <a:lnTo>
                    <a:pt x="307" y="35"/>
                  </a:lnTo>
                  <a:lnTo>
                    <a:pt x="307" y="35"/>
                  </a:lnTo>
                  <a:lnTo>
                    <a:pt x="308" y="36"/>
                  </a:lnTo>
                  <a:lnTo>
                    <a:pt x="308" y="36"/>
                  </a:lnTo>
                  <a:lnTo>
                    <a:pt x="309" y="36"/>
                  </a:lnTo>
                  <a:lnTo>
                    <a:pt x="309" y="36"/>
                  </a:lnTo>
                  <a:lnTo>
                    <a:pt x="310" y="36"/>
                  </a:lnTo>
                  <a:lnTo>
                    <a:pt x="310" y="36"/>
                  </a:lnTo>
                  <a:lnTo>
                    <a:pt x="311" y="36"/>
                  </a:lnTo>
                  <a:lnTo>
                    <a:pt x="312" y="37"/>
                  </a:lnTo>
                  <a:lnTo>
                    <a:pt x="312" y="37"/>
                  </a:lnTo>
                  <a:lnTo>
                    <a:pt x="313" y="37"/>
                  </a:lnTo>
                  <a:lnTo>
                    <a:pt x="313" y="37"/>
                  </a:lnTo>
                  <a:lnTo>
                    <a:pt x="314" y="37"/>
                  </a:lnTo>
                  <a:lnTo>
                    <a:pt x="314" y="37"/>
                  </a:lnTo>
                  <a:lnTo>
                    <a:pt x="315" y="37"/>
                  </a:lnTo>
                  <a:lnTo>
                    <a:pt x="315" y="38"/>
                  </a:lnTo>
                  <a:lnTo>
                    <a:pt x="316" y="38"/>
                  </a:lnTo>
                  <a:lnTo>
                    <a:pt x="316" y="38"/>
                  </a:lnTo>
                  <a:lnTo>
                    <a:pt x="317" y="38"/>
                  </a:lnTo>
                  <a:lnTo>
                    <a:pt x="318" y="38"/>
                  </a:lnTo>
                  <a:lnTo>
                    <a:pt x="318" y="38"/>
                  </a:lnTo>
                  <a:lnTo>
                    <a:pt x="319" y="38"/>
                  </a:lnTo>
                  <a:lnTo>
                    <a:pt x="319" y="39"/>
                  </a:lnTo>
                  <a:lnTo>
                    <a:pt x="320" y="39"/>
                  </a:lnTo>
                  <a:lnTo>
                    <a:pt x="320" y="39"/>
                  </a:lnTo>
                  <a:lnTo>
                    <a:pt x="321" y="39"/>
                  </a:lnTo>
                  <a:lnTo>
                    <a:pt x="321" y="39"/>
                  </a:lnTo>
                  <a:lnTo>
                    <a:pt x="322" y="39"/>
                  </a:lnTo>
                  <a:lnTo>
                    <a:pt x="323" y="39"/>
                  </a:lnTo>
                  <a:lnTo>
                    <a:pt x="323" y="40"/>
                  </a:lnTo>
                  <a:lnTo>
                    <a:pt x="324" y="40"/>
                  </a:lnTo>
                  <a:lnTo>
                    <a:pt x="324" y="40"/>
                  </a:lnTo>
                  <a:lnTo>
                    <a:pt x="325" y="40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6" y="40"/>
                  </a:lnTo>
                  <a:lnTo>
                    <a:pt x="327" y="41"/>
                  </a:lnTo>
                  <a:lnTo>
                    <a:pt x="328" y="41"/>
                  </a:lnTo>
                  <a:lnTo>
                    <a:pt x="328" y="41"/>
                  </a:lnTo>
                  <a:lnTo>
                    <a:pt x="329" y="41"/>
                  </a:lnTo>
                  <a:lnTo>
                    <a:pt x="329" y="41"/>
                  </a:lnTo>
                  <a:lnTo>
                    <a:pt x="330" y="41"/>
                  </a:lnTo>
                  <a:lnTo>
                    <a:pt x="330" y="41"/>
                  </a:lnTo>
                  <a:lnTo>
                    <a:pt x="331" y="42"/>
                  </a:lnTo>
                  <a:lnTo>
                    <a:pt x="331" y="42"/>
                  </a:lnTo>
                  <a:lnTo>
                    <a:pt x="332" y="42"/>
                  </a:lnTo>
                  <a:lnTo>
                    <a:pt x="333" y="42"/>
                  </a:lnTo>
                  <a:lnTo>
                    <a:pt x="333" y="42"/>
                  </a:lnTo>
                  <a:lnTo>
                    <a:pt x="334" y="42"/>
                  </a:lnTo>
                  <a:lnTo>
                    <a:pt x="334" y="42"/>
                  </a:lnTo>
                  <a:lnTo>
                    <a:pt x="335" y="43"/>
                  </a:lnTo>
                  <a:lnTo>
                    <a:pt x="335" y="43"/>
                  </a:lnTo>
                  <a:lnTo>
                    <a:pt x="336" y="43"/>
                  </a:lnTo>
                  <a:lnTo>
                    <a:pt x="336" y="43"/>
                  </a:lnTo>
                  <a:lnTo>
                    <a:pt x="337" y="43"/>
                  </a:lnTo>
                  <a:lnTo>
                    <a:pt x="337" y="43"/>
                  </a:lnTo>
                  <a:lnTo>
                    <a:pt x="338" y="43"/>
                  </a:lnTo>
                  <a:lnTo>
                    <a:pt x="339" y="44"/>
                  </a:lnTo>
                  <a:lnTo>
                    <a:pt x="339" y="44"/>
                  </a:lnTo>
                  <a:lnTo>
                    <a:pt x="340" y="44"/>
                  </a:lnTo>
                  <a:lnTo>
                    <a:pt x="340" y="44"/>
                  </a:lnTo>
                  <a:lnTo>
                    <a:pt x="341" y="44"/>
                  </a:lnTo>
                  <a:lnTo>
                    <a:pt x="341" y="44"/>
                  </a:lnTo>
                  <a:lnTo>
                    <a:pt x="342" y="44"/>
                  </a:lnTo>
                  <a:lnTo>
                    <a:pt x="342" y="44"/>
                  </a:lnTo>
                  <a:lnTo>
                    <a:pt x="343" y="45"/>
                  </a:lnTo>
                  <a:lnTo>
                    <a:pt x="344" y="45"/>
                  </a:lnTo>
                  <a:lnTo>
                    <a:pt x="344" y="45"/>
                  </a:lnTo>
                  <a:lnTo>
                    <a:pt x="345" y="45"/>
                  </a:lnTo>
                  <a:lnTo>
                    <a:pt x="345" y="45"/>
                  </a:lnTo>
                  <a:lnTo>
                    <a:pt x="346" y="45"/>
                  </a:lnTo>
                  <a:lnTo>
                    <a:pt x="346" y="45"/>
                  </a:lnTo>
                  <a:lnTo>
                    <a:pt x="347" y="46"/>
                  </a:lnTo>
                  <a:lnTo>
                    <a:pt x="347" y="46"/>
                  </a:lnTo>
                  <a:lnTo>
                    <a:pt x="348" y="46"/>
                  </a:lnTo>
                  <a:lnTo>
                    <a:pt x="349" y="46"/>
                  </a:lnTo>
                  <a:lnTo>
                    <a:pt x="349" y="46"/>
                  </a:lnTo>
                  <a:lnTo>
                    <a:pt x="350" y="46"/>
                  </a:lnTo>
                  <a:lnTo>
                    <a:pt x="350" y="46"/>
                  </a:lnTo>
                  <a:lnTo>
                    <a:pt x="351" y="47"/>
                  </a:lnTo>
                  <a:lnTo>
                    <a:pt x="351" y="47"/>
                  </a:lnTo>
                  <a:lnTo>
                    <a:pt x="352" y="47"/>
                  </a:lnTo>
                  <a:lnTo>
                    <a:pt x="352" y="47"/>
                  </a:lnTo>
                  <a:lnTo>
                    <a:pt x="353" y="47"/>
                  </a:lnTo>
                  <a:lnTo>
                    <a:pt x="353" y="47"/>
                  </a:lnTo>
                  <a:lnTo>
                    <a:pt x="354" y="47"/>
                  </a:lnTo>
                  <a:lnTo>
                    <a:pt x="355" y="47"/>
                  </a:lnTo>
                  <a:lnTo>
                    <a:pt x="355" y="48"/>
                  </a:lnTo>
                  <a:lnTo>
                    <a:pt x="356" y="48"/>
                  </a:lnTo>
                  <a:lnTo>
                    <a:pt x="356" y="48"/>
                  </a:lnTo>
                  <a:lnTo>
                    <a:pt x="357" y="48"/>
                  </a:lnTo>
                  <a:lnTo>
                    <a:pt x="357" y="48"/>
                  </a:lnTo>
                  <a:lnTo>
                    <a:pt x="358" y="48"/>
                  </a:lnTo>
                  <a:lnTo>
                    <a:pt x="358" y="48"/>
                  </a:lnTo>
                  <a:lnTo>
                    <a:pt x="359" y="49"/>
                  </a:lnTo>
                  <a:lnTo>
                    <a:pt x="360" y="49"/>
                  </a:lnTo>
                  <a:lnTo>
                    <a:pt x="360" y="49"/>
                  </a:lnTo>
                  <a:lnTo>
                    <a:pt x="361" y="49"/>
                  </a:lnTo>
                  <a:lnTo>
                    <a:pt x="361" y="49"/>
                  </a:lnTo>
                  <a:lnTo>
                    <a:pt x="362" y="49"/>
                  </a:lnTo>
                  <a:lnTo>
                    <a:pt x="362" y="49"/>
                  </a:lnTo>
                  <a:lnTo>
                    <a:pt x="363" y="49"/>
                  </a:lnTo>
                  <a:lnTo>
                    <a:pt x="363" y="50"/>
                  </a:lnTo>
                  <a:lnTo>
                    <a:pt x="364" y="50"/>
                  </a:lnTo>
                  <a:lnTo>
                    <a:pt x="365" y="50"/>
                  </a:lnTo>
                  <a:lnTo>
                    <a:pt x="365" y="50"/>
                  </a:lnTo>
                  <a:lnTo>
                    <a:pt x="366" y="50"/>
                  </a:lnTo>
                  <a:lnTo>
                    <a:pt x="366" y="50"/>
                  </a:lnTo>
                  <a:lnTo>
                    <a:pt x="367" y="50"/>
                  </a:lnTo>
                  <a:lnTo>
                    <a:pt x="367" y="50"/>
                  </a:lnTo>
                  <a:lnTo>
                    <a:pt x="368" y="51"/>
                  </a:lnTo>
                  <a:lnTo>
                    <a:pt x="368" y="51"/>
                  </a:lnTo>
                  <a:lnTo>
                    <a:pt x="369" y="51"/>
                  </a:lnTo>
                  <a:lnTo>
                    <a:pt x="369" y="51"/>
                  </a:lnTo>
                  <a:lnTo>
                    <a:pt x="370" y="51"/>
                  </a:lnTo>
                  <a:lnTo>
                    <a:pt x="371" y="51"/>
                  </a:lnTo>
                  <a:lnTo>
                    <a:pt x="371" y="51"/>
                  </a:lnTo>
                  <a:lnTo>
                    <a:pt x="372" y="51"/>
                  </a:lnTo>
                  <a:lnTo>
                    <a:pt x="372" y="52"/>
                  </a:lnTo>
                  <a:lnTo>
                    <a:pt x="373" y="52"/>
                  </a:lnTo>
                  <a:lnTo>
                    <a:pt x="373" y="52"/>
                  </a:lnTo>
                  <a:lnTo>
                    <a:pt x="374" y="52"/>
                  </a:lnTo>
                  <a:lnTo>
                    <a:pt x="374" y="52"/>
                  </a:lnTo>
                  <a:lnTo>
                    <a:pt x="375" y="52"/>
                  </a:lnTo>
                  <a:lnTo>
                    <a:pt x="376" y="52"/>
                  </a:lnTo>
                  <a:lnTo>
                    <a:pt x="376" y="52"/>
                  </a:lnTo>
                  <a:lnTo>
                    <a:pt x="377" y="53"/>
                  </a:lnTo>
                  <a:lnTo>
                    <a:pt x="377" y="53"/>
                  </a:lnTo>
                  <a:lnTo>
                    <a:pt x="378" y="53"/>
                  </a:lnTo>
                  <a:lnTo>
                    <a:pt x="378" y="53"/>
                  </a:lnTo>
                  <a:lnTo>
                    <a:pt x="379" y="53"/>
                  </a:lnTo>
                  <a:lnTo>
                    <a:pt x="379" y="53"/>
                  </a:lnTo>
                  <a:lnTo>
                    <a:pt x="380" y="53"/>
                  </a:lnTo>
                  <a:lnTo>
                    <a:pt x="381" y="53"/>
                  </a:lnTo>
                  <a:lnTo>
                    <a:pt x="381" y="54"/>
                  </a:lnTo>
                  <a:lnTo>
                    <a:pt x="382" y="54"/>
                  </a:lnTo>
                  <a:lnTo>
                    <a:pt x="382" y="54"/>
                  </a:lnTo>
                  <a:lnTo>
                    <a:pt x="383" y="54"/>
                  </a:lnTo>
                  <a:lnTo>
                    <a:pt x="383" y="54"/>
                  </a:lnTo>
                  <a:lnTo>
                    <a:pt x="384" y="54"/>
                  </a:lnTo>
                  <a:lnTo>
                    <a:pt x="384" y="54"/>
                  </a:lnTo>
                  <a:lnTo>
                    <a:pt x="385" y="54"/>
                  </a:lnTo>
                  <a:lnTo>
                    <a:pt x="386" y="55"/>
                  </a:lnTo>
                  <a:lnTo>
                    <a:pt x="386" y="55"/>
                  </a:lnTo>
                  <a:lnTo>
                    <a:pt x="387" y="55"/>
                  </a:lnTo>
                  <a:lnTo>
                    <a:pt x="387" y="55"/>
                  </a:lnTo>
                  <a:lnTo>
                    <a:pt x="388" y="55"/>
                  </a:lnTo>
                  <a:lnTo>
                    <a:pt x="388" y="55"/>
                  </a:lnTo>
                  <a:lnTo>
                    <a:pt x="389" y="55"/>
                  </a:lnTo>
                  <a:lnTo>
                    <a:pt x="389" y="55"/>
                  </a:lnTo>
                  <a:lnTo>
                    <a:pt x="390" y="56"/>
                  </a:lnTo>
                  <a:lnTo>
                    <a:pt x="390" y="56"/>
                  </a:lnTo>
                  <a:lnTo>
                    <a:pt x="391" y="56"/>
                  </a:lnTo>
                  <a:lnTo>
                    <a:pt x="392" y="56"/>
                  </a:lnTo>
                  <a:lnTo>
                    <a:pt x="392" y="56"/>
                  </a:lnTo>
                  <a:lnTo>
                    <a:pt x="393" y="56"/>
                  </a:lnTo>
                  <a:lnTo>
                    <a:pt x="393" y="56"/>
                  </a:lnTo>
                  <a:lnTo>
                    <a:pt x="394" y="56"/>
                  </a:lnTo>
                  <a:lnTo>
                    <a:pt x="394" y="56"/>
                  </a:lnTo>
                  <a:lnTo>
                    <a:pt x="395" y="57"/>
                  </a:lnTo>
                  <a:lnTo>
                    <a:pt x="395" y="57"/>
                  </a:lnTo>
                  <a:lnTo>
                    <a:pt x="396" y="57"/>
                  </a:lnTo>
                  <a:lnTo>
                    <a:pt x="397" y="57"/>
                  </a:lnTo>
                  <a:lnTo>
                    <a:pt x="397" y="57"/>
                  </a:lnTo>
                  <a:lnTo>
                    <a:pt x="398" y="57"/>
                  </a:lnTo>
                  <a:lnTo>
                    <a:pt x="398" y="57"/>
                  </a:lnTo>
                  <a:lnTo>
                    <a:pt x="399" y="57"/>
                  </a:lnTo>
                  <a:lnTo>
                    <a:pt x="399" y="58"/>
                  </a:lnTo>
                  <a:lnTo>
                    <a:pt x="400" y="58"/>
                  </a:lnTo>
                  <a:lnTo>
                    <a:pt x="400" y="58"/>
                  </a:lnTo>
                  <a:lnTo>
                    <a:pt x="401" y="58"/>
                  </a:lnTo>
                  <a:lnTo>
                    <a:pt x="402" y="58"/>
                  </a:lnTo>
                  <a:lnTo>
                    <a:pt x="402" y="58"/>
                  </a:lnTo>
                  <a:lnTo>
                    <a:pt x="403" y="58"/>
                  </a:lnTo>
                  <a:lnTo>
                    <a:pt x="403" y="58"/>
                  </a:lnTo>
                  <a:lnTo>
                    <a:pt x="404" y="58"/>
                  </a:lnTo>
                  <a:lnTo>
                    <a:pt x="404" y="59"/>
                  </a:lnTo>
                  <a:lnTo>
                    <a:pt x="405" y="59"/>
                  </a:lnTo>
                  <a:lnTo>
                    <a:pt x="405" y="59"/>
                  </a:lnTo>
                  <a:lnTo>
                    <a:pt x="406" y="59"/>
                  </a:lnTo>
                  <a:lnTo>
                    <a:pt x="406" y="59"/>
                  </a:lnTo>
                  <a:lnTo>
                    <a:pt x="407" y="59"/>
                  </a:lnTo>
                  <a:lnTo>
                    <a:pt x="408" y="59"/>
                  </a:lnTo>
                  <a:lnTo>
                    <a:pt x="408" y="59"/>
                  </a:lnTo>
                  <a:lnTo>
                    <a:pt x="409" y="59"/>
                  </a:lnTo>
                  <a:lnTo>
                    <a:pt x="409" y="60"/>
                  </a:lnTo>
                  <a:lnTo>
                    <a:pt x="410" y="60"/>
                  </a:lnTo>
                  <a:lnTo>
                    <a:pt x="410" y="60"/>
                  </a:lnTo>
                  <a:lnTo>
                    <a:pt x="411" y="60"/>
                  </a:lnTo>
                  <a:lnTo>
                    <a:pt x="411" y="60"/>
                  </a:lnTo>
                  <a:lnTo>
                    <a:pt x="412" y="60"/>
                  </a:lnTo>
                  <a:lnTo>
                    <a:pt x="413" y="60"/>
                  </a:lnTo>
                  <a:lnTo>
                    <a:pt x="413" y="60"/>
                  </a:lnTo>
                  <a:lnTo>
                    <a:pt x="414" y="60"/>
                  </a:lnTo>
                  <a:lnTo>
                    <a:pt x="414" y="61"/>
                  </a:lnTo>
                  <a:lnTo>
                    <a:pt x="415" y="61"/>
                  </a:lnTo>
                  <a:lnTo>
                    <a:pt x="415" y="61"/>
                  </a:lnTo>
                  <a:lnTo>
                    <a:pt x="416" y="61"/>
                  </a:lnTo>
                  <a:lnTo>
                    <a:pt x="416" y="61"/>
                  </a:lnTo>
                  <a:lnTo>
                    <a:pt x="417" y="61"/>
                  </a:lnTo>
                  <a:lnTo>
                    <a:pt x="418" y="61"/>
                  </a:lnTo>
                  <a:lnTo>
                    <a:pt x="418" y="61"/>
                  </a:lnTo>
                  <a:lnTo>
                    <a:pt x="419" y="61"/>
                  </a:lnTo>
                  <a:lnTo>
                    <a:pt x="419" y="62"/>
                  </a:lnTo>
                  <a:lnTo>
                    <a:pt x="420" y="62"/>
                  </a:lnTo>
                  <a:lnTo>
                    <a:pt x="420" y="62"/>
                  </a:lnTo>
                  <a:lnTo>
                    <a:pt x="421" y="62"/>
                  </a:lnTo>
                  <a:lnTo>
                    <a:pt x="421" y="62"/>
                  </a:lnTo>
                  <a:lnTo>
                    <a:pt x="422" y="62"/>
                  </a:lnTo>
                  <a:lnTo>
                    <a:pt x="422" y="62"/>
                  </a:lnTo>
                  <a:lnTo>
                    <a:pt x="423" y="62"/>
                  </a:lnTo>
                  <a:lnTo>
                    <a:pt x="424" y="62"/>
                  </a:lnTo>
                  <a:lnTo>
                    <a:pt x="424" y="63"/>
                  </a:lnTo>
                  <a:lnTo>
                    <a:pt x="425" y="63"/>
                  </a:lnTo>
                  <a:lnTo>
                    <a:pt x="425" y="63"/>
                  </a:lnTo>
                  <a:lnTo>
                    <a:pt x="426" y="63"/>
                  </a:lnTo>
                  <a:lnTo>
                    <a:pt x="426" y="63"/>
                  </a:lnTo>
                  <a:lnTo>
                    <a:pt x="427" y="63"/>
                  </a:lnTo>
                  <a:lnTo>
                    <a:pt x="427" y="63"/>
                  </a:lnTo>
                  <a:lnTo>
                    <a:pt x="428" y="63"/>
                  </a:lnTo>
                  <a:lnTo>
                    <a:pt x="429" y="63"/>
                  </a:lnTo>
                  <a:lnTo>
                    <a:pt x="429" y="63"/>
                  </a:lnTo>
                  <a:lnTo>
                    <a:pt x="430" y="64"/>
                  </a:lnTo>
                  <a:lnTo>
                    <a:pt x="430" y="64"/>
                  </a:lnTo>
                  <a:lnTo>
                    <a:pt x="431" y="64"/>
                  </a:lnTo>
                  <a:lnTo>
                    <a:pt x="431" y="64"/>
                  </a:lnTo>
                  <a:lnTo>
                    <a:pt x="432" y="64"/>
                  </a:lnTo>
                  <a:lnTo>
                    <a:pt x="432" y="64"/>
                  </a:lnTo>
                  <a:lnTo>
                    <a:pt x="433" y="64"/>
                  </a:lnTo>
                  <a:lnTo>
                    <a:pt x="434" y="64"/>
                  </a:lnTo>
                  <a:lnTo>
                    <a:pt x="434" y="64"/>
                  </a:lnTo>
                  <a:lnTo>
                    <a:pt x="435" y="65"/>
                  </a:lnTo>
                  <a:lnTo>
                    <a:pt x="435" y="65"/>
                  </a:lnTo>
                  <a:lnTo>
                    <a:pt x="436" y="65"/>
                  </a:lnTo>
                  <a:lnTo>
                    <a:pt x="436" y="65"/>
                  </a:lnTo>
                  <a:lnTo>
                    <a:pt x="437" y="65"/>
                  </a:lnTo>
                  <a:lnTo>
                    <a:pt x="437" y="65"/>
                  </a:lnTo>
                  <a:lnTo>
                    <a:pt x="438" y="65"/>
                  </a:lnTo>
                  <a:lnTo>
                    <a:pt x="438" y="65"/>
                  </a:lnTo>
                  <a:lnTo>
                    <a:pt x="439" y="65"/>
                  </a:lnTo>
                  <a:lnTo>
                    <a:pt x="440" y="65"/>
                  </a:lnTo>
                  <a:lnTo>
                    <a:pt x="440" y="66"/>
                  </a:lnTo>
                  <a:lnTo>
                    <a:pt x="441" y="66"/>
                  </a:lnTo>
                  <a:lnTo>
                    <a:pt x="441" y="66"/>
                  </a:lnTo>
                  <a:lnTo>
                    <a:pt x="442" y="66"/>
                  </a:lnTo>
                  <a:lnTo>
                    <a:pt x="442" y="66"/>
                  </a:lnTo>
                  <a:lnTo>
                    <a:pt x="443" y="66"/>
                  </a:lnTo>
                  <a:lnTo>
                    <a:pt x="443" y="66"/>
                  </a:lnTo>
                  <a:lnTo>
                    <a:pt x="444" y="66"/>
                  </a:lnTo>
                  <a:lnTo>
                    <a:pt x="445" y="66"/>
                  </a:lnTo>
                  <a:lnTo>
                    <a:pt x="445" y="66"/>
                  </a:lnTo>
                  <a:lnTo>
                    <a:pt x="446" y="67"/>
                  </a:lnTo>
                  <a:lnTo>
                    <a:pt x="446" y="67"/>
                  </a:lnTo>
                  <a:lnTo>
                    <a:pt x="447" y="67"/>
                  </a:lnTo>
                  <a:lnTo>
                    <a:pt x="447" y="67"/>
                  </a:lnTo>
                  <a:lnTo>
                    <a:pt x="448" y="67"/>
                  </a:lnTo>
                  <a:lnTo>
                    <a:pt x="448" y="67"/>
                  </a:lnTo>
                  <a:lnTo>
                    <a:pt x="449" y="67"/>
                  </a:lnTo>
                  <a:lnTo>
                    <a:pt x="450" y="67"/>
                  </a:lnTo>
                  <a:lnTo>
                    <a:pt x="450" y="67"/>
                  </a:lnTo>
                  <a:lnTo>
                    <a:pt x="451" y="67"/>
                  </a:lnTo>
                  <a:lnTo>
                    <a:pt x="451" y="67"/>
                  </a:lnTo>
                  <a:lnTo>
                    <a:pt x="452" y="68"/>
                  </a:lnTo>
                  <a:lnTo>
                    <a:pt x="452" y="68"/>
                  </a:lnTo>
                  <a:lnTo>
                    <a:pt x="453" y="68"/>
                  </a:lnTo>
                  <a:lnTo>
                    <a:pt x="453" y="68"/>
                  </a:lnTo>
                  <a:lnTo>
                    <a:pt x="454" y="68"/>
                  </a:lnTo>
                  <a:lnTo>
                    <a:pt x="455" y="68"/>
                  </a:lnTo>
                  <a:lnTo>
                    <a:pt x="455" y="68"/>
                  </a:lnTo>
                  <a:lnTo>
                    <a:pt x="456" y="68"/>
                  </a:lnTo>
                  <a:lnTo>
                    <a:pt x="456" y="68"/>
                  </a:lnTo>
                  <a:lnTo>
                    <a:pt x="457" y="68"/>
                  </a:lnTo>
                  <a:lnTo>
                    <a:pt x="457" y="69"/>
                  </a:lnTo>
                  <a:lnTo>
                    <a:pt x="458" y="69"/>
                  </a:lnTo>
                  <a:lnTo>
                    <a:pt x="458" y="69"/>
                  </a:lnTo>
                  <a:lnTo>
                    <a:pt x="459" y="69"/>
                  </a:lnTo>
                  <a:lnTo>
                    <a:pt x="459" y="69"/>
                  </a:lnTo>
                  <a:lnTo>
                    <a:pt x="460" y="69"/>
                  </a:lnTo>
                  <a:lnTo>
                    <a:pt x="461" y="69"/>
                  </a:lnTo>
                  <a:lnTo>
                    <a:pt x="461" y="69"/>
                  </a:lnTo>
                  <a:lnTo>
                    <a:pt x="462" y="69"/>
                  </a:lnTo>
                  <a:lnTo>
                    <a:pt x="462" y="69"/>
                  </a:lnTo>
                  <a:lnTo>
                    <a:pt x="463" y="69"/>
                  </a:lnTo>
                  <a:lnTo>
                    <a:pt x="463" y="70"/>
                  </a:lnTo>
                  <a:lnTo>
                    <a:pt x="464" y="70"/>
                  </a:lnTo>
                  <a:lnTo>
                    <a:pt x="464" y="70"/>
                  </a:lnTo>
                  <a:lnTo>
                    <a:pt x="465" y="70"/>
                  </a:lnTo>
                  <a:lnTo>
                    <a:pt x="466" y="70"/>
                  </a:lnTo>
                  <a:lnTo>
                    <a:pt x="466" y="70"/>
                  </a:lnTo>
                  <a:lnTo>
                    <a:pt x="467" y="70"/>
                  </a:lnTo>
                  <a:lnTo>
                    <a:pt x="467" y="70"/>
                  </a:lnTo>
                  <a:lnTo>
                    <a:pt x="468" y="70"/>
                  </a:lnTo>
                  <a:lnTo>
                    <a:pt x="468" y="70"/>
                  </a:lnTo>
                  <a:lnTo>
                    <a:pt x="469" y="70"/>
                  </a:lnTo>
                  <a:lnTo>
                    <a:pt x="469" y="70"/>
                  </a:lnTo>
                  <a:lnTo>
                    <a:pt x="470" y="71"/>
                  </a:lnTo>
                  <a:lnTo>
                    <a:pt x="471" y="71"/>
                  </a:lnTo>
                  <a:lnTo>
                    <a:pt x="471" y="71"/>
                  </a:lnTo>
                  <a:lnTo>
                    <a:pt x="472" y="71"/>
                  </a:lnTo>
                  <a:lnTo>
                    <a:pt x="472" y="71"/>
                  </a:lnTo>
                  <a:lnTo>
                    <a:pt x="473" y="71"/>
                  </a:lnTo>
                  <a:lnTo>
                    <a:pt x="473" y="71"/>
                  </a:lnTo>
                  <a:lnTo>
                    <a:pt x="474" y="71"/>
                  </a:lnTo>
                  <a:lnTo>
                    <a:pt x="474" y="71"/>
                  </a:lnTo>
                  <a:lnTo>
                    <a:pt x="475" y="71"/>
                  </a:lnTo>
                  <a:lnTo>
                    <a:pt x="475" y="71"/>
                  </a:lnTo>
                  <a:lnTo>
                    <a:pt x="476" y="72"/>
                  </a:lnTo>
                  <a:lnTo>
                    <a:pt x="477" y="72"/>
                  </a:lnTo>
                  <a:lnTo>
                    <a:pt x="477" y="72"/>
                  </a:lnTo>
                  <a:lnTo>
                    <a:pt x="478" y="72"/>
                  </a:lnTo>
                  <a:lnTo>
                    <a:pt x="478" y="72"/>
                  </a:lnTo>
                  <a:lnTo>
                    <a:pt x="479" y="72"/>
                  </a:lnTo>
                  <a:lnTo>
                    <a:pt x="479" y="72"/>
                  </a:lnTo>
                  <a:lnTo>
                    <a:pt x="480" y="72"/>
                  </a:lnTo>
                  <a:lnTo>
                    <a:pt x="480" y="72"/>
                  </a:lnTo>
                  <a:lnTo>
                    <a:pt x="481" y="72"/>
                  </a:lnTo>
                  <a:lnTo>
                    <a:pt x="482" y="72"/>
                  </a:lnTo>
                  <a:lnTo>
                    <a:pt x="482" y="72"/>
                  </a:lnTo>
                  <a:lnTo>
                    <a:pt x="483" y="73"/>
                  </a:lnTo>
                  <a:lnTo>
                    <a:pt x="483" y="73"/>
                  </a:lnTo>
                  <a:lnTo>
                    <a:pt x="484" y="73"/>
                  </a:lnTo>
                  <a:lnTo>
                    <a:pt x="484" y="73"/>
                  </a:lnTo>
                  <a:lnTo>
                    <a:pt x="485" y="73"/>
                  </a:lnTo>
                  <a:lnTo>
                    <a:pt x="485" y="73"/>
                  </a:lnTo>
                  <a:lnTo>
                    <a:pt x="486" y="73"/>
                  </a:lnTo>
                  <a:lnTo>
                    <a:pt x="487" y="73"/>
                  </a:lnTo>
                  <a:lnTo>
                    <a:pt x="487" y="73"/>
                  </a:lnTo>
                  <a:lnTo>
                    <a:pt x="488" y="73"/>
                  </a:lnTo>
                  <a:lnTo>
                    <a:pt x="488" y="73"/>
                  </a:lnTo>
                  <a:lnTo>
                    <a:pt x="489" y="73"/>
                  </a:lnTo>
                  <a:lnTo>
                    <a:pt x="489" y="74"/>
                  </a:lnTo>
                  <a:lnTo>
                    <a:pt x="490" y="74"/>
                  </a:lnTo>
                  <a:lnTo>
                    <a:pt x="490" y="74"/>
                  </a:lnTo>
                  <a:lnTo>
                    <a:pt x="491" y="74"/>
                  </a:lnTo>
                  <a:lnTo>
                    <a:pt x="491" y="74"/>
                  </a:lnTo>
                  <a:lnTo>
                    <a:pt x="492" y="74"/>
                  </a:lnTo>
                  <a:lnTo>
                    <a:pt x="493" y="74"/>
                  </a:lnTo>
                  <a:lnTo>
                    <a:pt x="493" y="74"/>
                  </a:lnTo>
                  <a:lnTo>
                    <a:pt x="494" y="74"/>
                  </a:lnTo>
                  <a:lnTo>
                    <a:pt x="494" y="74"/>
                  </a:lnTo>
                  <a:lnTo>
                    <a:pt x="495" y="74"/>
                  </a:lnTo>
                  <a:lnTo>
                    <a:pt x="495" y="74"/>
                  </a:lnTo>
                  <a:lnTo>
                    <a:pt x="496" y="75"/>
                  </a:lnTo>
                  <a:lnTo>
                    <a:pt x="496" y="75"/>
                  </a:lnTo>
                  <a:lnTo>
                    <a:pt x="497" y="75"/>
                  </a:lnTo>
                  <a:lnTo>
                    <a:pt x="498" y="75"/>
                  </a:lnTo>
                  <a:lnTo>
                    <a:pt x="498" y="75"/>
                  </a:lnTo>
                  <a:lnTo>
                    <a:pt x="499" y="75"/>
                  </a:lnTo>
                  <a:lnTo>
                    <a:pt x="499" y="75"/>
                  </a:lnTo>
                  <a:lnTo>
                    <a:pt x="500" y="75"/>
                  </a:lnTo>
                  <a:lnTo>
                    <a:pt x="500" y="75"/>
                  </a:lnTo>
                  <a:lnTo>
                    <a:pt x="501" y="75"/>
                  </a:lnTo>
                  <a:lnTo>
                    <a:pt x="501" y="75"/>
                  </a:lnTo>
                  <a:lnTo>
                    <a:pt x="502" y="75"/>
                  </a:lnTo>
                  <a:lnTo>
                    <a:pt x="503" y="75"/>
                  </a:lnTo>
                  <a:lnTo>
                    <a:pt x="503" y="76"/>
                  </a:lnTo>
                  <a:lnTo>
                    <a:pt x="504" y="76"/>
                  </a:lnTo>
                  <a:lnTo>
                    <a:pt x="504" y="76"/>
                  </a:lnTo>
                  <a:lnTo>
                    <a:pt x="505" y="76"/>
                  </a:lnTo>
                  <a:lnTo>
                    <a:pt x="505" y="76"/>
                  </a:lnTo>
                  <a:lnTo>
                    <a:pt x="506" y="76"/>
                  </a:lnTo>
                  <a:lnTo>
                    <a:pt x="506" y="76"/>
                  </a:lnTo>
                  <a:lnTo>
                    <a:pt x="507" y="76"/>
                  </a:lnTo>
                  <a:lnTo>
                    <a:pt x="508" y="76"/>
                  </a:lnTo>
                  <a:lnTo>
                    <a:pt x="508" y="76"/>
                  </a:lnTo>
                  <a:lnTo>
                    <a:pt x="509" y="76"/>
                  </a:lnTo>
                  <a:lnTo>
                    <a:pt x="509" y="76"/>
                  </a:lnTo>
                  <a:lnTo>
                    <a:pt x="510" y="76"/>
                  </a:lnTo>
                  <a:lnTo>
                    <a:pt x="510" y="76"/>
                  </a:lnTo>
                  <a:lnTo>
                    <a:pt x="511" y="77"/>
                  </a:lnTo>
                  <a:lnTo>
                    <a:pt x="511" y="77"/>
                  </a:lnTo>
                  <a:lnTo>
                    <a:pt x="512" y="77"/>
                  </a:lnTo>
                  <a:lnTo>
                    <a:pt x="512" y="77"/>
                  </a:lnTo>
                  <a:lnTo>
                    <a:pt x="513" y="77"/>
                  </a:lnTo>
                  <a:lnTo>
                    <a:pt x="514" y="77"/>
                  </a:lnTo>
                  <a:lnTo>
                    <a:pt x="514" y="77"/>
                  </a:lnTo>
                  <a:lnTo>
                    <a:pt x="515" y="77"/>
                  </a:lnTo>
                  <a:lnTo>
                    <a:pt x="515" y="77"/>
                  </a:lnTo>
                  <a:lnTo>
                    <a:pt x="516" y="77"/>
                  </a:lnTo>
                  <a:lnTo>
                    <a:pt x="516" y="77"/>
                  </a:lnTo>
                  <a:lnTo>
                    <a:pt x="517" y="77"/>
                  </a:lnTo>
                  <a:lnTo>
                    <a:pt x="517" y="77"/>
                  </a:lnTo>
                  <a:lnTo>
                    <a:pt x="518" y="78"/>
                  </a:lnTo>
                  <a:lnTo>
                    <a:pt x="519" y="78"/>
                  </a:lnTo>
                  <a:lnTo>
                    <a:pt x="519" y="78"/>
                  </a:lnTo>
                  <a:lnTo>
                    <a:pt x="520" y="78"/>
                  </a:lnTo>
                  <a:lnTo>
                    <a:pt x="520" y="78"/>
                  </a:lnTo>
                  <a:lnTo>
                    <a:pt x="521" y="78"/>
                  </a:lnTo>
                  <a:lnTo>
                    <a:pt x="521" y="78"/>
                  </a:lnTo>
                  <a:lnTo>
                    <a:pt x="522" y="78"/>
                  </a:lnTo>
                  <a:lnTo>
                    <a:pt x="522" y="78"/>
                  </a:lnTo>
                  <a:lnTo>
                    <a:pt x="523" y="78"/>
                  </a:lnTo>
                  <a:lnTo>
                    <a:pt x="524" y="78"/>
                  </a:lnTo>
                  <a:lnTo>
                    <a:pt x="524" y="78"/>
                  </a:lnTo>
                  <a:lnTo>
                    <a:pt x="525" y="78"/>
                  </a:lnTo>
                  <a:lnTo>
                    <a:pt x="525" y="78"/>
                  </a:lnTo>
                  <a:lnTo>
                    <a:pt x="526" y="78"/>
                  </a:lnTo>
                  <a:lnTo>
                    <a:pt x="526" y="79"/>
                  </a:lnTo>
                  <a:lnTo>
                    <a:pt x="527" y="79"/>
                  </a:lnTo>
                  <a:lnTo>
                    <a:pt x="527" y="79"/>
                  </a:lnTo>
                  <a:lnTo>
                    <a:pt x="528" y="79"/>
                  </a:lnTo>
                  <a:lnTo>
                    <a:pt x="528" y="79"/>
                  </a:lnTo>
                  <a:lnTo>
                    <a:pt x="529" y="79"/>
                  </a:lnTo>
                  <a:lnTo>
                    <a:pt x="530" y="79"/>
                  </a:lnTo>
                  <a:lnTo>
                    <a:pt x="530" y="79"/>
                  </a:lnTo>
                  <a:lnTo>
                    <a:pt x="531" y="79"/>
                  </a:lnTo>
                  <a:lnTo>
                    <a:pt x="531" y="79"/>
                  </a:lnTo>
                  <a:lnTo>
                    <a:pt x="532" y="79"/>
                  </a:lnTo>
                  <a:lnTo>
                    <a:pt x="532" y="79"/>
                  </a:lnTo>
                  <a:lnTo>
                    <a:pt x="533" y="79"/>
                  </a:lnTo>
                  <a:lnTo>
                    <a:pt x="533" y="79"/>
                  </a:lnTo>
                  <a:lnTo>
                    <a:pt x="534" y="80"/>
                  </a:lnTo>
                  <a:lnTo>
                    <a:pt x="535" y="80"/>
                  </a:lnTo>
                  <a:lnTo>
                    <a:pt x="535" y="80"/>
                  </a:lnTo>
                  <a:lnTo>
                    <a:pt x="536" y="80"/>
                  </a:lnTo>
                  <a:lnTo>
                    <a:pt x="536" y="80"/>
                  </a:lnTo>
                  <a:lnTo>
                    <a:pt x="537" y="80"/>
                  </a:lnTo>
                  <a:lnTo>
                    <a:pt x="537" y="80"/>
                  </a:lnTo>
                  <a:lnTo>
                    <a:pt x="538" y="80"/>
                  </a:lnTo>
                  <a:lnTo>
                    <a:pt x="538" y="80"/>
                  </a:lnTo>
                  <a:lnTo>
                    <a:pt x="539" y="80"/>
                  </a:lnTo>
                  <a:lnTo>
                    <a:pt x="540" y="80"/>
                  </a:lnTo>
                  <a:lnTo>
                    <a:pt x="540" y="80"/>
                  </a:lnTo>
                  <a:lnTo>
                    <a:pt x="541" y="80"/>
                  </a:lnTo>
                  <a:lnTo>
                    <a:pt x="541" y="80"/>
                  </a:lnTo>
                  <a:lnTo>
                    <a:pt x="542" y="80"/>
                  </a:lnTo>
                  <a:lnTo>
                    <a:pt x="542" y="80"/>
                  </a:lnTo>
                  <a:lnTo>
                    <a:pt x="543" y="81"/>
                  </a:lnTo>
                  <a:lnTo>
                    <a:pt x="543" y="81"/>
                  </a:lnTo>
                  <a:lnTo>
                    <a:pt x="544" y="81"/>
                  </a:lnTo>
                  <a:lnTo>
                    <a:pt x="544" y="81"/>
                  </a:lnTo>
                  <a:lnTo>
                    <a:pt x="545" y="81"/>
                  </a:lnTo>
                  <a:lnTo>
                    <a:pt x="546" y="81"/>
                  </a:lnTo>
                  <a:lnTo>
                    <a:pt x="546" y="81"/>
                  </a:lnTo>
                  <a:lnTo>
                    <a:pt x="547" y="81"/>
                  </a:lnTo>
                  <a:lnTo>
                    <a:pt x="547" y="81"/>
                  </a:lnTo>
                  <a:lnTo>
                    <a:pt x="548" y="81"/>
                  </a:lnTo>
                  <a:lnTo>
                    <a:pt x="548" y="81"/>
                  </a:lnTo>
                  <a:lnTo>
                    <a:pt x="549" y="81"/>
                  </a:lnTo>
                  <a:lnTo>
                    <a:pt x="549" y="81"/>
                  </a:lnTo>
                  <a:lnTo>
                    <a:pt x="550" y="81"/>
                  </a:lnTo>
                  <a:lnTo>
                    <a:pt x="551" y="81"/>
                  </a:lnTo>
                  <a:lnTo>
                    <a:pt x="551" y="81"/>
                  </a:lnTo>
                  <a:lnTo>
                    <a:pt x="552" y="82"/>
                  </a:lnTo>
                  <a:lnTo>
                    <a:pt x="552" y="82"/>
                  </a:lnTo>
                </a:path>
              </a:pathLst>
            </a:custGeom>
            <a:noFill/>
            <a:ln w="2540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079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2424114" y="288165"/>
            <a:ext cx="73437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Υπολογίζοντας</a:t>
            </a:r>
            <a:r>
              <a:rPr lang="el-GR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τη</a:t>
            </a: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νεοσυλλογή</a:t>
            </a:r>
            <a:endParaRPr lang="en-US" alt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56" name="Straight Arrow Connector 55"/>
          <p:cNvCxnSpPr>
            <a:cxnSpLocks noChangeShapeType="1"/>
          </p:cNvCxnSpPr>
          <p:nvPr/>
        </p:nvCxnSpPr>
        <p:spPr bwMode="auto">
          <a:xfrm rot="10800000">
            <a:off x="4960926" y="2006469"/>
            <a:ext cx="21367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1747201" y="1092070"/>
            <a:ext cx="4108226" cy="3473098"/>
            <a:chOff x="3037112" y="1357313"/>
            <a:chExt cx="4108226" cy="3473098"/>
          </a:xfrm>
        </p:grpSpPr>
        <p:grpSp>
          <p:nvGrpSpPr>
            <p:cNvPr id="39945" name="Group 54"/>
            <p:cNvGrpSpPr>
              <a:grpSpLocks/>
            </p:cNvGrpSpPr>
            <p:nvPr/>
          </p:nvGrpSpPr>
          <p:grpSpPr bwMode="auto">
            <a:xfrm>
              <a:off x="3037112" y="1357313"/>
              <a:ext cx="4108226" cy="3473098"/>
              <a:chOff x="1513112" y="1357313"/>
              <a:chExt cx="4108226" cy="3473098"/>
            </a:xfrm>
          </p:grpSpPr>
          <p:sp>
            <p:nvSpPr>
              <p:cNvPr id="39955" name="Text Box 17"/>
              <p:cNvSpPr txBox="1">
                <a:spLocks noChangeArrowheads="1"/>
              </p:cNvSpPr>
              <p:nvPr/>
            </p:nvSpPr>
            <p:spPr bwMode="auto">
              <a:xfrm>
                <a:off x="2614613" y="1357313"/>
                <a:ext cx="270351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39956" name="Group 45"/>
              <p:cNvGrpSpPr>
                <a:grpSpLocks/>
              </p:cNvGrpSpPr>
              <p:nvPr/>
            </p:nvGrpSpPr>
            <p:grpSpPr bwMode="auto">
              <a:xfrm>
                <a:off x="1513112" y="1839913"/>
                <a:ext cx="4108226" cy="2990498"/>
                <a:chOff x="4010433" y="1746254"/>
                <a:chExt cx="3158708" cy="2408875"/>
              </a:xfrm>
            </p:grpSpPr>
            <p:sp>
              <p:nvSpPr>
                <p:cNvPr id="39982" name="Freeform 14"/>
                <p:cNvSpPr>
                  <a:spLocks/>
                </p:cNvSpPr>
                <p:nvPr/>
              </p:nvSpPr>
              <p:spPr bwMode="auto">
                <a:xfrm>
                  <a:off x="4543072" y="1746254"/>
                  <a:ext cx="2626069" cy="2125891"/>
                </a:xfrm>
                <a:custGeom>
                  <a:avLst/>
                  <a:gdLst>
                    <a:gd name="T0" fmla="*/ 0 w 1996"/>
                    <a:gd name="T1" fmla="*/ 0 h 1497"/>
                    <a:gd name="T2" fmla="*/ 0 w 1996"/>
                    <a:gd name="T3" fmla="*/ 2147483646 h 1497"/>
                    <a:gd name="T4" fmla="*/ 2147483646 w 1996"/>
                    <a:gd name="T5" fmla="*/ 2147483646 h 1497"/>
                    <a:gd name="T6" fmla="*/ 2147483646 w 1996"/>
                    <a:gd name="T7" fmla="*/ 2147483646 h 149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96"/>
                    <a:gd name="T13" fmla="*/ 0 h 1497"/>
                    <a:gd name="T14" fmla="*/ 1996 w 1996"/>
                    <a:gd name="T15" fmla="*/ 1497 h 149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96" h="1497">
                      <a:moveTo>
                        <a:pt x="0" y="0"/>
                      </a:moveTo>
                      <a:lnTo>
                        <a:pt x="0" y="1497"/>
                      </a:lnTo>
                      <a:lnTo>
                        <a:pt x="1951" y="1497"/>
                      </a:lnTo>
                      <a:lnTo>
                        <a:pt x="1996" y="1497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 dirty="0">
                    <a:solidFill>
                      <a:srgbClr val="000066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998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500694" y="3857628"/>
                  <a:ext cx="983872" cy="2975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el-GR" altLang="en-US" sz="1800" b="1" dirty="0">
                      <a:solidFill>
                        <a:srgbClr val="000066"/>
                      </a:solidFill>
                      <a:latin typeface="Times New Roman" panose="02020603050405020304" pitchFamily="18" charset="0"/>
                    </a:rPr>
                    <a:t>Απόθεμα</a:t>
                  </a:r>
                  <a:endParaRPr lang="en-US" altLang="en-US" sz="1800" b="1" dirty="0">
                    <a:solidFill>
                      <a:srgbClr val="000066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9984" name="Text Box 16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3255624" y="2501063"/>
                  <a:ext cx="1793587" cy="283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en-US" altLang="en-US" sz="1800" b="1" dirty="0">
                      <a:solidFill>
                        <a:srgbClr val="000066"/>
                      </a:solidFill>
                      <a:latin typeface="Times New Roman" panose="02020603050405020304" pitchFamily="18" charset="0"/>
                    </a:rPr>
                    <a:t>Στρατολόγηση</a:t>
                  </a:r>
                </a:p>
              </p:txBody>
            </p:sp>
            <p:sp>
              <p:nvSpPr>
                <p:cNvPr id="39985" name="Arc 18"/>
                <p:cNvSpPr>
                  <a:spLocks/>
                </p:cNvSpPr>
                <p:nvPr/>
              </p:nvSpPr>
              <p:spPr bwMode="auto">
                <a:xfrm rot="10800000" flipV="1">
                  <a:off x="4540661" y="3120202"/>
                  <a:ext cx="2626069" cy="77750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114" y="0"/>
                      </a:moveTo>
                      <a:cubicBezTo>
                        <a:pt x="11999" y="63"/>
                        <a:pt x="21600" y="9715"/>
                        <a:pt x="21600" y="21600"/>
                      </a:cubicBezTo>
                    </a:path>
                    <a:path w="21600" h="21600" stroke="0" extrusionOk="0">
                      <a:moveTo>
                        <a:pt x="114" y="0"/>
                      </a:moveTo>
                      <a:cubicBezTo>
                        <a:pt x="11999" y="63"/>
                        <a:pt x="21600" y="9715"/>
                        <a:pt x="21600" y="21600"/>
                      </a:cubicBezTo>
                      <a:lnTo>
                        <a:pt x="0" y="21600"/>
                      </a:lnTo>
                      <a:lnTo>
                        <a:pt x="114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prstDash val="dash"/>
                  <a:miter lim="800000"/>
                  <a:headEnd type="arrow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 dirty="0">
                    <a:solidFill>
                      <a:srgbClr val="000066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9957" name="Oval 20"/>
              <p:cNvSpPr>
                <a:spLocks noChangeArrowheads="1"/>
              </p:cNvSpPr>
              <p:nvPr/>
            </p:nvSpPr>
            <p:spPr bwMode="auto">
              <a:xfrm>
                <a:off x="2927350" y="3929063"/>
                <a:ext cx="92075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58" name="Oval 21"/>
              <p:cNvSpPr>
                <a:spLocks noChangeArrowheads="1"/>
              </p:cNvSpPr>
              <p:nvPr/>
            </p:nvSpPr>
            <p:spPr bwMode="auto">
              <a:xfrm>
                <a:off x="2600325" y="3957638"/>
                <a:ext cx="93663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59" name="Oval 22"/>
              <p:cNvSpPr>
                <a:spLocks noChangeArrowheads="1"/>
              </p:cNvSpPr>
              <p:nvPr/>
            </p:nvSpPr>
            <p:spPr bwMode="auto">
              <a:xfrm>
                <a:off x="3298825" y="3751263"/>
                <a:ext cx="92075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0" name="Oval 23"/>
              <p:cNvSpPr>
                <a:spLocks noChangeArrowheads="1"/>
              </p:cNvSpPr>
              <p:nvPr/>
            </p:nvSpPr>
            <p:spPr bwMode="auto">
              <a:xfrm>
                <a:off x="3049588" y="3779838"/>
                <a:ext cx="93662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1" name="Oval 24"/>
              <p:cNvSpPr>
                <a:spLocks noChangeArrowheads="1"/>
              </p:cNvSpPr>
              <p:nvPr/>
            </p:nvSpPr>
            <p:spPr bwMode="auto">
              <a:xfrm>
                <a:off x="3670300" y="3662363"/>
                <a:ext cx="93663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2" name="Oval 25"/>
              <p:cNvSpPr>
                <a:spLocks noChangeArrowheads="1"/>
              </p:cNvSpPr>
              <p:nvPr/>
            </p:nvSpPr>
            <p:spPr bwMode="auto">
              <a:xfrm>
                <a:off x="4135438" y="3557588"/>
                <a:ext cx="92075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3" name="Oval 27"/>
              <p:cNvSpPr>
                <a:spLocks noChangeArrowheads="1"/>
              </p:cNvSpPr>
              <p:nvPr/>
            </p:nvSpPr>
            <p:spPr bwMode="auto">
              <a:xfrm>
                <a:off x="2462213" y="4195763"/>
                <a:ext cx="93662" cy="55562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4" name="Oval 28"/>
              <p:cNvSpPr>
                <a:spLocks noChangeArrowheads="1"/>
              </p:cNvSpPr>
              <p:nvPr/>
            </p:nvSpPr>
            <p:spPr bwMode="auto">
              <a:xfrm>
                <a:off x="2276475" y="4283075"/>
                <a:ext cx="93663" cy="5715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5" name="Oval 29"/>
              <p:cNvSpPr>
                <a:spLocks noChangeArrowheads="1"/>
              </p:cNvSpPr>
              <p:nvPr/>
            </p:nvSpPr>
            <p:spPr bwMode="auto">
              <a:xfrm>
                <a:off x="4506913" y="3575050"/>
                <a:ext cx="92075" cy="55563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6" name="Oval 30"/>
              <p:cNvSpPr>
                <a:spLocks noChangeArrowheads="1"/>
              </p:cNvSpPr>
              <p:nvPr/>
            </p:nvSpPr>
            <p:spPr bwMode="auto">
              <a:xfrm>
                <a:off x="4878388" y="3575050"/>
                <a:ext cx="92075" cy="55563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7" name="Oval 31"/>
              <p:cNvSpPr>
                <a:spLocks noChangeArrowheads="1"/>
              </p:cNvSpPr>
              <p:nvPr/>
            </p:nvSpPr>
            <p:spPr bwMode="auto">
              <a:xfrm>
                <a:off x="5157788" y="3486150"/>
                <a:ext cx="92075" cy="55563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8" name="Oval 38"/>
              <p:cNvSpPr>
                <a:spLocks noChangeArrowheads="1"/>
              </p:cNvSpPr>
              <p:nvPr/>
            </p:nvSpPr>
            <p:spPr bwMode="auto">
              <a:xfrm>
                <a:off x="5157788" y="2687638"/>
                <a:ext cx="92075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9" name="Oval 39"/>
              <p:cNvSpPr>
                <a:spLocks noChangeArrowheads="1"/>
              </p:cNvSpPr>
              <p:nvPr/>
            </p:nvSpPr>
            <p:spPr bwMode="auto">
              <a:xfrm>
                <a:off x="5064125" y="4017963"/>
                <a:ext cx="93663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0" name="Oval 40"/>
              <p:cNvSpPr>
                <a:spLocks noChangeArrowheads="1"/>
              </p:cNvSpPr>
              <p:nvPr/>
            </p:nvSpPr>
            <p:spPr bwMode="auto">
              <a:xfrm>
                <a:off x="5249863" y="3662363"/>
                <a:ext cx="93662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1" name="Oval 41"/>
              <p:cNvSpPr>
                <a:spLocks noChangeArrowheads="1"/>
              </p:cNvSpPr>
              <p:nvPr/>
            </p:nvSpPr>
            <p:spPr bwMode="auto">
              <a:xfrm>
                <a:off x="4692650" y="3041650"/>
                <a:ext cx="92075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2" name="Oval 43"/>
              <p:cNvSpPr>
                <a:spLocks noChangeArrowheads="1"/>
              </p:cNvSpPr>
              <p:nvPr/>
            </p:nvSpPr>
            <p:spPr bwMode="auto">
              <a:xfrm>
                <a:off x="4273550" y="4106863"/>
                <a:ext cx="92075" cy="55562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3" name="Oval 44"/>
              <p:cNvSpPr>
                <a:spLocks noChangeArrowheads="1"/>
              </p:cNvSpPr>
              <p:nvPr/>
            </p:nvSpPr>
            <p:spPr bwMode="auto">
              <a:xfrm>
                <a:off x="4227513" y="2244725"/>
                <a:ext cx="93662" cy="55563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4" name="Oval 45"/>
              <p:cNvSpPr>
                <a:spLocks noChangeArrowheads="1"/>
              </p:cNvSpPr>
              <p:nvPr/>
            </p:nvSpPr>
            <p:spPr bwMode="auto">
              <a:xfrm>
                <a:off x="4227513" y="3219450"/>
                <a:ext cx="93662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5" name="Oval 46"/>
              <p:cNvSpPr>
                <a:spLocks noChangeArrowheads="1"/>
              </p:cNvSpPr>
              <p:nvPr/>
            </p:nvSpPr>
            <p:spPr bwMode="auto">
              <a:xfrm>
                <a:off x="3298825" y="2598738"/>
                <a:ext cx="92075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6" name="Oval 47"/>
              <p:cNvSpPr>
                <a:spLocks noChangeArrowheads="1"/>
              </p:cNvSpPr>
              <p:nvPr/>
            </p:nvSpPr>
            <p:spPr bwMode="auto">
              <a:xfrm>
                <a:off x="3390900" y="3219450"/>
                <a:ext cx="93663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7" name="Oval 48"/>
              <p:cNvSpPr>
                <a:spLocks noChangeArrowheads="1"/>
              </p:cNvSpPr>
              <p:nvPr/>
            </p:nvSpPr>
            <p:spPr bwMode="auto">
              <a:xfrm>
                <a:off x="3949700" y="3929063"/>
                <a:ext cx="92075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8" name="Oval 49"/>
              <p:cNvSpPr>
                <a:spLocks noChangeArrowheads="1"/>
              </p:cNvSpPr>
              <p:nvPr/>
            </p:nvSpPr>
            <p:spPr bwMode="auto">
              <a:xfrm>
                <a:off x="3019425" y="3308350"/>
                <a:ext cx="93663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9" name="Oval 50"/>
              <p:cNvSpPr>
                <a:spLocks noChangeArrowheads="1"/>
              </p:cNvSpPr>
              <p:nvPr/>
            </p:nvSpPr>
            <p:spPr bwMode="auto">
              <a:xfrm>
                <a:off x="3576638" y="4106863"/>
                <a:ext cx="93662" cy="55562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80" name="Oval 51"/>
              <p:cNvSpPr>
                <a:spLocks noChangeArrowheads="1"/>
              </p:cNvSpPr>
              <p:nvPr/>
            </p:nvSpPr>
            <p:spPr bwMode="auto">
              <a:xfrm>
                <a:off x="2741613" y="3662363"/>
                <a:ext cx="92075" cy="57150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81" name="Oval 52"/>
              <p:cNvSpPr>
                <a:spLocks noChangeArrowheads="1"/>
              </p:cNvSpPr>
              <p:nvPr/>
            </p:nvSpPr>
            <p:spPr bwMode="auto">
              <a:xfrm>
                <a:off x="2927350" y="4106863"/>
                <a:ext cx="92075" cy="55562"/>
              </a:xfrm>
              <a:prstGeom prst="ellipse">
                <a:avLst/>
              </a:prstGeom>
              <a:solidFill>
                <a:srgbClr val="0033CC"/>
              </a:solidFill>
              <a:ln w="9525" algn="ctr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5659438" y="2155826"/>
              <a:ext cx="277812" cy="26511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" name="Oval 59"/>
            <p:cNvSpPr>
              <a:spLocks noChangeArrowheads="1"/>
            </p:cNvSpPr>
            <p:nvPr/>
          </p:nvSpPr>
          <p:spPr bwMode="auto">
            <a:xfrm>
              <a:off x="5719763" y="4017963"/>
              <a:ext cx="277812" cy="26511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61" name="Straight Arrow Connector 60"/>
          <p:cNvCxnSpPr>
            <a:cxnSpLocks noChangeShapeType="1"/>
          </p:cNvCxnSpPr>
          <p:nvPr/>
        </p:nvCxnSpPr>
        <p:spPr bwMode="auto">
          <a:xfrm rot="10800000" flipV="1">
            <a:off x="4891854" y="2159045"/>
            <a:ext cx="2136775" cy="1685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7342216" y="1344748"/>
            <a:ext cx="42269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Περιβαλλοντικές επιπτώσεις 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σ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την 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νεοσυλλογή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 μπορεί να οδηγήσ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ουν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 σε πολύ υψηλ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ά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 ή χαμηλ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ά επίπεδα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νεοσυλλογής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el-GR" dirty="0">
                <a:solidFill>
                  <a:srgbClr val="0033CC"/>
                </a:solidFill>
                <a:latin typeface="Calibri" panose="020F0502020204030204" pitchFamily="34" charset="0"/>
              </a:rPr>
              <a:t>για το </a:t>
            </a:r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</a:rPr>
              <a:t>ίδιο μέγεθος του αποθέματος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657153" y="3002007"/>
            <a:ext cx="5137282" cy="2145962"/>
            <a:chOff x="8241679" y="3143250"/>
            <a:chExt cx="2140571" cy="1699981"/>
          </a:xfrm>
        </p:grpSpPr>
        <p:sp>
          <p:nvSpPr>
            <p:cNvPr id="65" name="Oval 64"/>
            <p:cNvSpPr>
              <a:spLocks noChangeArrowheads="1"/>
            </p:cNvSpPr>
            <p:nvPr/>
          </p:nvSpPr>
          <p:spPr bwMode="auto">
            <a:xfrm>
              <a:off x="8241679" y="3214689"/>
              <a:ext cx="68885" cy="1447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6" name="Text Box 15"/>
            <p:cNvSpPr txBox="1">
              <a:spLocks noChangeArrowheads="1"/>
            </p:cNvSpPr>
            <p:nvPr/>
          </p:nvSpPr>
          <p:spPr bwMode="auto">
            <a:xfrm>
              <a:off x="8382000" y="3143250"/>
              <a:ext cx="2000250" cy="950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Κόκκινες κουκίδες – </a:t>
              </a:r>
              <a:r>
                <a:rPr lang="el-GR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η νεοσυλλογή 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καθορίζεται κυρίως από το μέγεθος </a:t>
              </a:r>
              <a:r>
                <a:rPr lang="el-GR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του αποθέματος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l-GR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 (πχ καρχαρίες)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7" name="Oval 66"/>
            <p:cNvSpPr>
              <a:spLocks noChangeArrowheads="1"/>
            </p:cNvSpPr>
            <p:nvPr/>
          </p:nvSpPr>
          <p:spPr bwMode="auto">
            <a:xfrm>
              <a:off x="8258517" y="4156755"/>
              <a:ext cx="62932" cy="141902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8" name="Text Box 15"/>
            <p:cNvSpPr txBox="1">
              <a:spLocks noChangeArrowheads="1"/>
            </p:cNvSpPr>
            <p:nvPr/>
          </p:nvSpPr>
          <p:spPr bwMode="auto">
            <a:xfrm>
              <a:off x="8382000" y="4111790"/>
              <a:ext cx="2000250" cy="731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Μπλε κουκίδες – </a:t>
              </a:r>
              <a:r>
                <a:rPr lang="el-GR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η νεοσυλλογή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 κα</a:t>
              </a:r>
              <a:r>
                <a:rPr lang="en-US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θορίζετ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αι </a:t>
              </a:r>
              <a:r>
                <a:rPr lang="el-GR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κυρίως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 από τις περιβαλλοντικές επιπτώσεις </a:t>
              </a:r>
              <a:r>
                <a:rPr lang="el-GR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στα νεαρά στάδια </a:t>
              </a:r>
              <a:r>
                <a: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</a:rPr>
                <a:t>(π.χ. είδη τόνου)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86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24068" y="162961"/>
            <a:ext cx="10787269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Για εξαιρετικά γόνιμ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θαλάσσια είδη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συνήθως μόνο ένα μικρό κλάσμα των νυμφών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θα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επιβιώσει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ως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το στάδιο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νεοσυλλογή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ς. Η θνησιμότητα είναι εξαιρετικά υψηλή κατά τις πρώτες ημέρες και εβδομάδες,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και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οφείλεται σε παράγοντες όπως η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έλλειψη τροφής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και η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θήρευση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Γι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α τα είδη τα οποία παράγουν πολλά ωάρια (π.χ.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δεκάδες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χιλιάδες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έως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εκ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ατομμύρια) και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εκκολάπτονται ως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νύμφες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, η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σχέση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SR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είν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αι συνήθως λιγότερο εμφανής, διότι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οι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π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ερι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βαλλοντικοί παράγοντες ( διαθεσιμότητα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τροφής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θήρευση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θερμοκρ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ασίες κλπ) καθορίζουν τα ποσοστά επιβίωσης, και αυτοί οι περιβαλλοντικοί παράγοντες είναι εξαιρετικά μεταβλητ</a:t>
            </a:r>
            <a:r>
              <a:rPr lang="el-GR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οί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σ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την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π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άροδο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του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χρόνου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. Άρα η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επιβ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ίωση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των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ν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υμφών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,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και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επομένως η νεοσυλλογή,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είν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αι επίσης εξαιρετικά μεταβλητή.</a:t>
            </a: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Γι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 τα είδη που παράγουν λίγα ωάρια και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αναπτύσσονται ως το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νεανικό στάδιο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μέσα στο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αυγό, ή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τη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μήτρα (π.χ. καρχαρίες), ή τα οποία παρέχουν τη γονική μέριμνα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στα νεαρά στάδια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η SR είναι συνήθως πιο εμφανής, διότι η επιβίωση αυτών των νεαρών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σταδίων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είναι σχετικά υψηλή και επηρεάζ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ται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λιγότερο από περιβαλλοντικούς παράγοντες</a:t>
            </a:r>
          </a:p>
        </p:txBody>
      </p:sp>
    </p:spTree>
    <p:extLst>
      <p:ext uri="{BB962C8B-B14F-4D97-AF65-F5344CB8AC3E}">
        <p14:creationId xmlns:p14="http://schemas.microsoft.com/office/powerpoint/2010/main" val="356601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8"/>
          <p:cNvSpPr txBox="1">
            <a:spLocks noChangeArrowheads="1"/>
          </p:cNvSpPr>
          <p:nvPr/>
        </p:nvSpPr>
        <p:spPr bwMode="auto">
          <a:xfrm>
            <a:off x="636104" y="1357314"/>
            <a:ext cx="1049572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Κρίσιμος παράγοντας σε μια σχέση SR: </a:t>
            </a:r>
            <a:r>
              <a:rPr lang="el-GR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η </a:t>
            </a:r>
            <a:r>
              <a:rPr lang="en-US" altLang="en-US" sz="2000" b="1" i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κλίση της καμπύλης </a:t>
            </a:r>
            <a:r>
              <a:rPr lang="en-US" altLang="en-US" sz="2000" i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l-GR" altLang="en-US" sz="2000" i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παράμετρος </a:t>
            </a:r>
            <a:r>
              <a:rPr lang="en-US" altLang="en-US" sz="2000" i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a)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!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Αυτό θα σχετίζεται με</a:t>
            </a:r>
            <a:r>
              <a:rPr lang="en-US" altLang="en-US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το</a:t>
            </a:r>
            <a:r>
              <a:rPr lang="en-US" altLang="en-US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 C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l-GR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τ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ο μέγεθος του αποθέματος</a:t>
            </a:r>
            <a:r>
              <a:rPr lang="el-GR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 στο οποίο η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νεοσυλλογή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 είναι η μισή της μέγιστης  </a:t>
            </a:r>
          </a:p>
        </p:txBody>
      </p:sp>
      <p:grpSp>
        <p:nvGrpSpPr>
          <p:cNvPr id="48132" name="Group 22"/>
          <p:cNvGrpSpPr>
            <a:grpSpLocks/>
          </p:cNvGrpSpPr>
          <p:nvPr/>
        </p:nvGrpSpPr>
        <p:grpSpPr bwMode="auto">
          <a:xfrm>
            <a:off x="2825162" y="2801939"/>
            <a:ext cx="4769769" cy="2968184"/>
            <a:chOff x="312943" y="2185988"/>
            <a:chExt cx="4211143" cy="2706102"/>
          </a:xfrm>
        </p:grpSpPr>
        <p:sp>
          <p:nvSpPr>
            <p:cNvPr id="48145" name="Freeform 10"/>
            <p:cNvSpPr>
              <a:spLocks/>
            </p:cNvSpPr>
            <p:nvPr/>
          </p:nvSpPr>
          <p:spPr bwMode="auto">
            <a:xfrm>
              <a:off x="1120775" y="2185988"/>
              <a:ext cx="3159125" cy="2446337"/>
            </a:xfrm>
            <a:custGeom>
              <a:avLst/>
              <a:gdLst>
                <a:gd name="T0" fmla="*/ 0 w 1996"/>
                <a:gd name="T1" fmla="*/ 0 h 1497"/>
                <a:gd name="T2" fmla="*/ 0 w 1996"/>
                <a:gd name="T3" fmla="*/ 2147483646 h 1497"/>
                <a:gd name="T4" fmla="*/ 2147483646 w 1996"/>
                <a:gd name="T5" fmla="*/ 2147483646 h 1497"/>
                <a:gd name="T6" fmla="*/ 2147483646 w 1996"/>
                <a:gd name="T7" fmla="*/ 2147483646 h 14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96"/>
                <a:gd name="T13" fmla="*/ 0 h 1497"/>
                <a:gd name="T14" fmla="*/ 1996 w 1996"/>
                <a:gd name="T15" fmla="*/ 1497 h 14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96" h="1497">
                  <a:moveTo>
                    <a:pt x="0" y="0"/>
                  </a:moveTo>
                  <a:lnTo>
                    <a:pt x="0" y="1497"/>
                  </a:lnTo>
                  <a:lnTo>
                    <a:pt x="1951" y="1497"/>
                  </a:lnTo>
                  <a:lnTo>
                    <a:pt x="1996" y="1497"/>
                  </a:ln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8146" name="Text Box 11"/>
            <p:cNvSpPr txBox="1">
              <a:spLocks noChangeArrowheads="1"/>
            </p:cNvSpPr>
            <p:nvPr/>
          </p:nvSpPr>
          <p:spPr bwMode="auto">
            <a:xfrm>
              <a:off x="1266803" y="4611489"/>
              <a:ext cx="3257283" cy="280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1400" b="1" dirty="0">
                  <a:solidFill>
                    <a:srgbClr val="000066"/>
                  </a:solidFill>
                  <a:latin typeface="+mn-lt"/>
                </a:rPr>
                <a:t>μέγεθος αποθέματος (% του μέγιστου)</a:t>
              </a:r>
            </a:p>
          </p:txBody>
        </p:sp>
        <p:sp>
          <p:nvSpPr>
            <p:cNvPr id="48147" name="Text Box 12"/>
            <p:cNvSpPr txBox="1">
              <a:spLocks noChangeArrowheads="1"/>
            </p:cNvSpPr>
            <p:nvPr/>
          </p:nvSpPr>
          <p:spPr bwMode="auto">
            <a:xfrm rot="16200000">
              <a:off x="-555924" y="3085016"/>
              <a:ext cx="2063752" cy="326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l-GR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Νεοσυλλογή</a:t>
              </a:r>
              <a:endParaRPr lang="en-US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8148" name="Freeform 17"/>
            <p:cNvSpPr>
              <a:spLocks/>
            </p:cNvSpPr>
            <p:nvPr/>
          </p:nvSpPr>
          <p:spPr bwMode="auto">
            <a:xfrm>
              <a:off x="1116013" y="3263900"/>
              <a:ext cx="3106737" cy="1389063"/>
            </a:xfrm>
            <a:custGeom>
              <a:avLst/>
              <a:gdLst>
                <a:gd name="T0" fmla="*/ 0 w 1957"/>
                <a:gd name="T1" fmla="*/ 2147483646 h 875"/>
                <a:gd name="T2" fmla="*/ 2147483646 w 1957"/>
                <a:gd name="T3" fmla="*/ 2147483646 h 875"/>
                <a:gd name="T4" fmla="*/ 2147483646 w 1957"/>
                <a:gd name="T5" fmla="*/ 2147483646 h 875"/>
                <a:gd name="T6" fmla="*/ 0 60000 65536"/>
                <a:gd name="T7" fmla="*/ 0 60000 65536"/>
                <a:gd name="T8" fmla="*/ 0 60000 65536"/>
                <a:gd name="T9" fmla="*/ 0 w 1957"/>
                <a:gd name="T10" fmla="*/ 0 h 875"/>
                <a:gd name="T11" fmla="*/ 1957 w 1957"/>
                <a:gd name="T12" fmla="*/ 875 h 8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7" h="875">
                  <a:moveTo>
                    <a:pt x="0" y="875"/>
                  </a:moveTo>
                  <a:cubicBezTo>
                    <a:pt x="141" y="752"/>
                    <a:pt x="522" y="278"/>
                    <a:pt x="848" y="139"/>
                  </a:cubicBezTo>
                  <a:cubicBezTo>
                    <a:pt x="1174" y="0"/>
                    <a:pt x="1726" y="64"/>
                    <a:pt x="1957" y="44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8149" name="Freeform 18"/>
            <p:cNvSpPr>
              <a:spLocks/>
            </p:cNvSpPr>
            <p:nvPr/>
          </p:nvSpPr>
          <p:spPr bwMode="auto">
            <a:xfrm>
              <a:off x="1138238" y="3248025"/>
              <a:ext cx="3095625" cy="1382713"/>
            </a:xfrm>
            <a:custGeom>
              <a:avLst/>
              <a:gdLst>
                <a:gd name="T0" fmla="*/ 0 w 1950"/>
                <a:gd name="T1" fmla="*/ 2147483646 h 871"/>
                <a:gd name="T2" fmla="*/ 2147483646 w 1950"/>
                <a:gd name="T3" fmla="*/ 2147483646 h 871"/>
                <a:gd name="T4" fmla="*/ 2147483646 w 1950"/>
                <a:gd name="T5" fmla="*/ 2147483646 h 871"/>
                <a:gd name="T6" fmla="*/ 0 60000 65536"/>
                <a:gd name="T7" fmla="*/ 0 60000 65536"/>
                <a:gd name="T8" fmla="*/ 0 60000 65536"/>
                <a:gd name="T9" fmla="*/ 0 w 1950"/>
                <a:gd name="T10" fmla="*/ 0 h 871"/>
                <a:gd name="T11" fmla="*/ 1950 w 1950"/>
                <a:gd name="T12" fmla="*/ 871 h 8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0" h="871">
                  <a:moveTo>
                    <a:pt x="0" y="871"/>
                  </a:moveTo>
                  <a:cubicBezTo>
                    <a:pt x="73" y="749"/>
                    <a:pt x="115" y="272"/>
                    <a:pt x="440" y="136"/>
                  </a:cubicBezTo>
                  <a:cubicBezTo>
                    <a:pt x="765" y="0"/>
                    <a:pt x="1635" y="71"/>
                    <a:pt x="1950" y="54"/>
                  </a:cubicBezTo>
                </a:path>
              </a:pathLst>
            </a:custGeom>
            <a:ln w="38100"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 dirty="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>
            <a:off x="3738563" y="4824414"/>
            <a:ext cx="28575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sys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>
            <a:off x="3738564" y="4822825"/>
            <a:ext cx="731837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prstDash val="sys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347620" y="4688399"/>
            <a:ext cx="265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C</a:t>
            </a: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>
            <a:off x="3738564" y="4043364"/>
            <a:ext cx="35718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sys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167063" y="3869898"/>
            <a:ext cx="714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max</a:t>
            </a: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rot="5400000" flipH="1" flipV="1">
            <a:off x="2236788" y="3613150"/>
            <a:ext cx="3840162" cy="16462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flipV="1">
            <a:off x="3048001" y="3516313"/>
            <a:ext cx="2786063" cy="2571750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595688" y="2229291"/>
            <a:ext cx="753613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258888" indent="-1258888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l-GR" altLang="en-US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Υψηλή </a:t>
            </a: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κλίση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=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το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Απόθεμα Α μπορεί να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μειωθεί (λόγω αλιείας) σε μεγαλύτερο βαθμό χωρίς να επηρεαστεί σημαντικά η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νεοσυλλογή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και μπορεί να ανακάμψει πιο γρηγορά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από την υπεραλίευση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(μετά από περιορισμό της αλιείας)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6527942" y="4102604"/>
            <a:ext cx="5643563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l-GR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Μικρή 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κλίση 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= </a:t>
            </a:r>
            <a:r>
              <a:rPr lang="el-GR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 στο 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Απόθεμα Β </a:t>
            </a:r>
            <a:r>
              <a:rPr lang="el-GR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η νεοσυλλογή επηρεάζεται από μικρότερη αλιευτική πίεση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, και το απόθεμα θα ανακάμψει με πιο αργούς ρυθμούς από την υπεραλίευση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952626" y="115889"/>
            <a:ext cx="85010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Γιατί η σχέση </a:t>
            </a:r>
            <a:r>
              <a:rPr lang="el-GR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νεοσυλλογής-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απόθεμα</a:t>
            </a:r>
            <a:r>
              <a:rPr lang="el-GR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τος 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(SR) είναι τόσο κρίσιμη για την αξιολόγηση των αποθεμάτων;</a:t>
            </a:r>
          </a:p>
        </p:txBody>
      </p:sp>
    </p:spTree>
    <p:extLst>
      <p:ext uri="{BB962C8B-B14F-4D97-AF65-F5344CB8AC3E}">
        <p14:creationId xmlns:p14="http://schemas.microsoft.com/office/powerpoint/2010/main" val="20369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8"/>
          <p:cNvSpPr txBox="1">
            <a:spLocks noChangeArrowheads="1"/>
          </p:cNvSpPr>
          <p:nvPr/>
        </p:nvSpPr>
        <p:spPr bwMode="auto">
          <a:xfrm>
            <a:off x="2024064" y="5153856"/>
            <a:ext cx="81359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l-GR" altLang="en-US" sz="1800" b="1" dirty="0">
                <a:solidFill>
                  <a:srgbClr val="0033CC"/>
                </a:solidFill>
                <a:latin typeface="Calibri" panose="020F0502020204030204" pitchFamily="34" charset="0"/>
              </a:rPr>
              <a:t>Υπεραλίευση νεοσυλλογης: 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δεν υπάρχουν πλέον αρκετά ενήλικ</a:t>
            </a:r>
            <a:r>
              <a:rPr lang="el-GR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α άτομα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 να παράγουν επαρκ</a:t>
            </a:r>
            <a:r>
              <a:rPr lang="el-GR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ή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νεοσυλλογή</a:t>
            </a:r>
            <a:r>
              <a:rPr lang="en-US" altLang="en-US" sz="1800" dirty="0">
                <a:solidFill>
                  <a:srgbClr val="0033CC"/>
                </a:solidFill>
                <a:latin typeface="Calibri" panose="020F0502020204030204" pitchFamily="34" charset="0"/>
              </a:rPr>
              <a:t> για να αντικατασταθούν τα ψάρια που πεθαίνουν</a:t>
            </a:r>
          </a:p>
        </p:txBody>
      </p:sp>
      <p:sp>
        <p:nvSpPr>
          <p:cNvPr id="46086" name="Text Box 8"/>
          <p:cNvSpPr txBox="1">
            <a:spLocks noChangeArrowheads="1"/>
          </p:cNvSpPr>
          <p:nvPr/>
        </p:nvSpPr>
        <p:spPr bwMode="auto">
          <a:xfrm>
            <a:off x="7024689" y="1170296"/>
            <a:ext cx="416169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Παράδειγμα: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Για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το απόθεμα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Α (</a:t>
            </a:r>
            <a:r>
              <a:rPr lang="el-GR" altLang="en-US" sz="1800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γκρι </a:t>
            </a:r>
            <a:r>
              <a:rPr lang="en-US" altLang="en-US" sz="1800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γραμμή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),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η σ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υνολική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νεοσυλλογή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αρχίζει να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μειώνεται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, όταν το απόθεμα των ενηλίκων έχει μειωθεί κατά 70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%</a:t>
            </a:r>
            <a:endParaRPr lang="en-US" altLang="en-US" sz="18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Για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το απόθεμα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Β (</a:t>
            </a:r>
            <a:r>
              <a:rPr lang="en-US" altLang="en-US" sz="1800" u="sng" dirty="0">
                <a:solidFill>
                  <a:srgbClr val="FF0000"/>
                </a:solidFill>
                <a:latin typeface="Calibri" panose="020F0502020204030204" pitchFamily="34" charset="0"/>
              </a:rPr>
              <a:t>κόκκινη γραμμή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)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η νεοσυλλογή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μειώνεται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όταν το απόθεμα έχει μειωθεί μόνο κατά 40%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952626" y="115889"/>
            <a:ext cx="85010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Γιατί η σχέση </a:t>
            </a:r>
            <a:r>
              <a:rPr lang="el-GR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νεοσυλλογής-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απόθεμα</a:t>
            </a:r>
            <a:r>
              <a:rPr lang="el-GR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τος 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(SR) είναι τόσο κρίσιμη για την αξιολόγηση των αποθεμάτων;</a:t>
            </a: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2095501" y="1428751"/>
            <a:ext cx="4619625" cy="3292475"/>
            <a:chOff x="571500" y="1428750"/>
            <a:chExt cx="4619625" cy="3292475"/>
          </a:xfrm>
        </p:grpSpPr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571500" y="1428750"/>
              <a:ext cx="4333875" cy="3292475"/>
              <a:chOff x="488660" y="2185988"/>
              <a:chExt cx="3826300" cy="3001760"/>
            </a:xfrm>
          </p:grpSpPr>
          <p:sp>
            <p:nvSpPr>
              <p:cNvPr id="23" name="Freeform 10"/>
              <p:cNvSpPr>
                <a:spLocks/>
              </p:cNvSpPr>
              <p:nvPr/>
            </p:nvSpPr>
            <p:spPr bwMode="auto">
              <a:xfrm>
                <a:off x="1120775" y="2185988"/>
                <a:ext cx="3159125" cy="2446337"/>
              </a:xfrm>
              <a:custGeom>
                <a:avLst/>
                <a:gdLst>
                  <a:gd name="T0" fmla="*/ 0 w 1996"/>
                  <a:gd name="T1" fmla="*/ 0 h 1497"/>
                  <a:gd name="T2" fmla="*/ 0 w 1996"/>
                  <a:gd name="T3" fmla="*/ 2147483646 h 1497"/>
                  <a:gd name="T4" fmla="*/ 2147483646 w 1996"/>
                  <a:gd name="T5" fmla="*/ 2147483646 h 1497"/>
                  <a:gd name="T6" fmla="*/ 2147483646 w 1996"/>
                  <a:gd name="T7" fmla="*/ 2147483646 h 14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96"/>
                  <a:gd name="T13" fmla="*/ 0 h 1497"/>
                  <a:gd name="T14" fmla="*/ 1996 w 1996"/>
                  <a:gd name="T15" fmla="*/ 1497 h 14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96" h="1497">
                    <a:moveTo>
                      <a:pt x="0" y="0"/>
                    </a:moveTo>
                    <a:lnTo>
                      <a:pt x="0" y="1497"/>
                    </a:lnTo>
                    <a:lnTo>
                      <a:pt x="1951" y="1497"/>
                    </a:lnTo>
                    <a:lnTo>
                      <a:pt x="1996" y="1497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414210" y="4851035"/>
                <a:ext cx="2900750" cy="33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l-GR" altLang="en-US" sz="18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Απόθεμα </a:t>
                </a:r>
                <a:r>
                  <a:rPr lang="en-US" altLang="en-US" sz="18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(%  of maximum)</a:t>
                </a:r>
              </a:p>
            </p:txBody>
          </p:sp>
          <p:sp>
            <p:nvSpPr>
              <p:cNvPr id="25" name="Text Box 12"/>
              <p:cNvSpPr txBox="1">
                <a:spLocks noChangeArrowheads="1"/>
              </p:cNvSpPr>
              <p:nvPr/>
            </p:nvSpPr>
            <p:spPr bwMode="auto">
              <a:xfrm rot="-5400000">
                <a:off x="-380207" y="3054856"/>
                <a:ext cx="2063752" cy="3260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l-GR" altLang="en-US" sz="18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Νεοσυλλογή</a:t>
                </a:r>
                <a:endParaRPr lang="en-US" altLang="en-US" sz="1800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" name="Freeform 17"/>
              <p:cNvSpPr>
                <a:spLocks/>
              </p:cNvSpPr>
              <p:nvPr/>
            </p:nvSpPr>
            <p:spPr bwMode="auto">
              <a:xfrm>
                <a:off x="1116013" y="3263900"/>
                <a:ext cx="3106737" cy="1389063"/>
              </a:xfrm>
              <a:custGeom>
                <a:avLst/>
                <a:gdLst>
                  <a:gd name="T0" fmla="*/ 0 w 1957"/>
                  <a:gd name="T1" fmla="*/ 2147483646 h 875"/>
                  <a:gd name="T2" fmla="*/ 2147483646 w 1957"/>
                  <a:gd name="T3" fmla="*/ 2147483646 h 875"/>
                  <a:gd name="T4" fmla="*/ 2147483646 w 1957"/>
                  <a:gd name="T5" fmla="*/ 2147483646 h 875"/>
                  <a:gd name="T6" fmla="*/ 0 60000 65536"/>
                  <a:gd name="T7" fmla="*/ 0 60000 65536"/>
                  <a:gd name="T8" fmla="*/ 0 60000 65536"/>
                  <a:gd name="T9" fmla="*/ 0 w 1957"/>
                  <a:gd name="T10" fmla="*/ 0 h 875"/>
                  <a:gd name="T11" fmla="*/ 1957 w 1957"/>
                  <a:gd name="T12" fmla="*/ 875 h 8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57" h="875">
                    <a:moveTo>
                      <a:pt x="0" y="875"/>
                    </a:moveTo>
                    <a:cubicBezTo>
                      <a:pt x="141" y="752"/>
                      <a:pt x="522" y="278"/>
                      <a:pt x="848" y="139"/>
                    </a:cubicBezTo>
                    <a:cubicBezTo>
                      <a:pt x="1174" y="0"/>
                      <a:pt x="1726" y="64"/>
                      <a:pt x="1957" y="44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Freeform 18"/>
              <p:cNvSpPr>
                <a:spLocks/>
              </p:cNvSpPr>
              <p:nvPr/>
            </p:nvSpPr>
            <p:spPr bwMode="auto">
              <a:xfrm>
                <a:off x="1138238" y="3248025"/>
                <a:ext cx="3095625" cy="1382713"/>
              </a:xfrm>
              <a:custGeom>
                <a:avLst/>
                <a:gdLst>
                  <a:gd name="T0" fmla="*/ 0 w 1950"/>
                  <a:gd name="T1" fmla="*/ 2147483646 h 871"/>
                  <a:gd name="T2" fmla="*/ 2147483646 w 1950"/>
                  <a:gd name="T3" fmla="*/ 2147483646 h 871"/>
                  <a:gd name="T4" fmla="*/ 2147483646 w 1950"/>
                  <a:gd name="T5" fmla="*/ 2147483646 h 871"/>
                  <a:gd name="T6" fmla="*/ 0 60000 65536"/>
                  <a:gd name="T7" fmla="*/ 0 60000 65536"/>
                  <a:gd name="T8" fmla="*/ 0 60000 65536"/>
                  <a:gd name="T9" fmla="*/ 0 w 1950"/>
                  <a:gd name="T10" fmla="*/ 0 h 871"/>
                  <a:gd name="T11" fmla="*/ 1950 w 1950"/>
                  <a:gd name="T12" fmla="*/ 871 h 8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50" h="871">
                    <a:moveTo>
                      <a:pt x="0" y="871"/>
                    </a:moveTo>
                    <a:cubicBezTo>
                      <a:pt x="73" y="749"/>
                      <a:pt x="115" y="272"/>
                      <a:pt x="440" y="136"/>
                    </a:cubicBezTo>
                    <a:cubicBezTo>
                      <a:pt x="765" y="0"/>
                      <a:pt x="1635" y="71"/>
                      <a:pt x="1950" y="54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endParaRPr>
              </a:p>
            </p:txBody>
          </p:sp>
        </p:grpSp>
        <p:cxnSp>
          <p:nvCxnSpPr>
            <p:cNvPr id="20" name="Straight Arrow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1654175" y="3417888"/>
              <a:ext cx="13589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Arrow Connector 27"/>
            <p:cNvCxnSpPr>
              <a:cxnSpLocks noChangeShapeType="1"/>
            </p:cNvCxnSpPr>
            <p:nvPr/>
          </p:nvCxnSpPr>
          <p:spPr bwMode="auto">
            <a:xfrm rot="5400000" flipH="1" flipV="1">
              <a:off x="2651919" y="3417094"/>
              <a:ext cx="1357312" cy="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1154113" y="4095750"/>
              <a:ext cx="403701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12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0      10     20     30     40     50     60     70      80      90      100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73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1740</TotalTime>
  <Words>1753</Words>
  <Application>Microsoft Office PowerPoint</Application>
  <PresentationFormat>Ευρεία οθόνη</PresentationFormat>
  <Paragraphs>211</Paragraphs>
  <Slides>20</Slides>
  <Notes>9</Notes>
  <HiddenSlides>8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31" baseType="lpstr">
      <vt:lpstr>Arial</vt:lpstr>
      <vt:lpstr>Arial Rounded MT Bold</vt:lpstr>
      <vt:lpstr>Arial Unicode MS</vt:lpstr>
      <vt:lpstr>Calibri</vt:lpstr>
      <vt:lpstr>Georgia</vt:lpstr>
      <vt:lpstr>Tahoma</vt:lpstr>
      <vt:lpstr>Times New Roman</vt:lpstr>
      <vt:lpstr>Trebuchet MS</vt:lpstr>
      <vt:lpstr>Wingdings</vt:lpstr>
      <vt:lpstr>Wood Type</vt:lpstr>
      <vt:lpstr>Photo Editor Photo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Πλεόναζουσα παραγωγή ως συνάρτηση του αποθέματος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Eirin Mantzouni</dc:creator>
  <cp:lastModifiedBy>user</cp:lastModifiedBy>
  <cp:revision>65</cp:revision>
  <dcterms:created xsi:type="dcterms:W3CDTF">2017-01-19T15:27:41Z</dcterms:created>
  <dcterms:modified xsi:type="dcterms:W3CDTF">2023-10-30T18:37:30Z</dcterms:modified>
</cp:coreProperties>
</file>