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1" r:id="rId3"/>
    <p:sldId id="262" r:id="rId4"/>
    <p:sldId id="265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280" r:id="rId30"/>
    <p:sldId id="290" r:id="rId31"/>
    <p:sldId id="295" r:id="rId32"/>
    <p:sldId id="299" r:id="rId33"/>
    <p:sldId id="292" r:id="rId34"/>
    <p:sldId id="291" r:id="rId35"/>
    <p:sldId id="294" r:id="rId36"/>
    <p:sldId id="293" r:id="rId37"/>
    <p:sldId id="300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5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4" autoAdjust="0"/>
    <p:restoredTop sz="50000" autoAdjust="0"/>
  </p:normalViewPr>
  <p:slideViewPr>
    <p:cSldViewPr>
      <p:cViewPr varScale="1">
        <p:scale>
          <a:sx n="113" d="100"/>
          <a:sy n="113" d="100"/>
        </p:scale>
        <p:origin x="17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gr/url?sa=i&amp;rct=j&amp;q=&amp;esrc=s&amp;source=images&amp;cd=&amp;ved=0CAYQjB0&amp;url=http://en.wikipedia.org/wiki/Gravitational_constant&amp;ei=2wpjVdaoEMnTUaL3guAF&amp;psig=AFQjCNE_BEfrQrzDMuArafmaO5MN7aqtUQ&amp;ust=1432640578427386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hyperlink" Target="https://www.google.gr/url?sa=i&amp;rct=j&amp;q=&amp;esrc=s&amp;source=images&amp;cd=&amp;ved=0CAYQjB0&amp;url=http://en.wikipedia.org/wiki/Gravitational_constant&amp;ei=2wpjVdaoEMnTUaL3guAF&amp;psig=AFQjCNE_BEfrQrzDMuArafmaO5MN7aqtUQ&amp;ust=143264057842738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google.gr/url?sa=i&amp;rct=j&amp;q=&amp;esrc=s&amp;source=images&amp;cd=&amp;cad=rja&amp;uact=8&amp;ved=0CAYQjB0&amp;url=http://farside.ph.utexas.edu/teaching/302l/lectures/node71.html&amp;ei=WChjVeyzMoOrU4qogtgH&amp;bvm=bv.93990622,d.d24&amp;psig=AFQjCNHStdQHULU6yn_U8ysS0yoSNgSV3A&amp;ust=1432648108039146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emf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gr/url?sa=i&amp;rct=j&amp;q=&amp;esrc=s&amp;source=images&amp;cd=&amp;cad=rja&amp;uact=8&amp;ved=0CAYQjB0&amp;url=http://commons.wikimedia.org/wiki/File:EM_Spectrum_Properties_edit.svg&amp;ei=fVRjVcOMCYX1UvzFgcgD&amp;psig=AFQjCNFYCm60IG5bugojJsNAWMP1Rc67rw&amp;ust=1432659264147516" TargetMode="Externa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Ηλεκτρομαγνητικά πεδία ΙΙ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Ηλεκτρομαγνητισμός</a:t>
            </a:r>
            <a:endParaRPr lang="en-US" sz="2800" dirty="0"/>
          </a:p>
          <a:p>
            <a:r>
              <a:rPr lang="en-US" sz="2800" dirty="0"/>
              <a:t>----</a:t>
            </a:r>
            <a:r>
              <a:rPr lang="el-GR" sz="2800" dirty="0"/>
              <a:t>κενή γραμμή</a:t>
            </a:r>
            <a:r>
              <a:rPr lang="en-US" sz="2800" dirty="0"/>
              <a:t>----</a:t>
            </a:r>
          </a:p>
          <a:p>
            <a:r>
              <a:rPr lang="el-GR" sz="2800" dirty="0"/>
              <a:t>Σταύρος Κουλουρίδης</a:t>
            </a:r>
          </a:p>
          <a:p>
            <a:r>
              <a:rPr lang="el-GR" sz="2800" dirty="0"/>
              <a:t>Σχολή Πολυτεχνική</a:t>
            </a:r>
          </a:p>
          <a:p>
            <a:r>
              <a:rPr lang="el-GR" sz="2800" dirty="0"/>
              <a:t>Τμήμα Ηλεκτρολόγων Μηχανικών</a:t>
            </a:r>
            <a:endParaRPr lang="en-US" sz="2800" dirty="0"/>
          </a:p>
          <a:p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kern="0" dirty="0"/>
              <a:t>Μονάδες (2)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Δευτερεύουσες (παράγωγα των κύριων)</a:t>
            </a:r>
          </a:p>
          <a:p>
            <a:pPr lvl="1"/>
            <a:r>
              <a:rPr lang="el-GR" sz="2000" dirty="0"/>
              <a:t>Ποσότητα διαφοράς δυναμικού: </a:t>
            </a:r>
            <a:r>
              <a:rPr lang="en-US" sz="2000" dirty="0"/>
              <a:t>V </a:t>
            </a:r>
            <a:r>
              <a:rPr lang="el-GR" sz="2000" dirty="0"/>
              <a:t>(</a:t>
            </a:r>
            <a:r>
              <a:rPr lang="en-US" sz="2000" dirty="0"/>
              <a:t>=kg*m</a:t>
            </a:r>
            <a:r>
              <a:rPr lang="en-US" sz="2000" baseline="30000" dirty="0"/>
              <a:t>2</a:t>
            </a:r>
            <a:r>
              <a:rPr lang="en-US" sz="2000" dirty="0"/>
              <a:t>/A/s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pPr lvl="1"/>
            <a:r>
              <a:rPr lang="el-GR" sz="2000" dirty="0"/>
              <a:t>Ένταση μαγνητικού πεδίου: Α/</a:t>
            </a:r>
            <a:r>
              <a:rPr lang="en-US" sz="2000" dirty="0"/>
              <a:t>m</a:t>
            </a:r>
          </a:p>
          <a:p>
            <a:pPr lvl="1"/>
            <a:r>
              <a:rPr lang="el-GR" sz="2000" dirty="0"/>
              <a:t>Ένταση Ηλεκτρικού Πεδίο (Ηλεκτρικό Πεδίο): </a:t>
            </a:r>
            <a:r>
              <a:rPr lang="en-US" sz="2000" dirty="0"/>
              <a:t>V/m</a:t>
            </a:r>
          </a:p>
          <a:p>
            <a:pPr lvl="1"/>
            <a:r>
              <a:rPr lang="en-US" sz="2000" dirty="0"/>
              <a:t>…………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9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Φυσικά Δυναμικά Πεδία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Πυρηνικές δυνάμεις (το ισχυρότερο πεδίο – περιορίζεται σε υποατομική κλίμακα)</a:t>
            </a:r>
          </a:p>
          <a:p>
            <a:r>
              <a:rPr lang="el-GR" sz="2400" dirty="0"/>
              <a:t>Ηλεκτρομαγνητικές Δυνάμεις (Δυνάμεις μεταξύ φορτισμένων φορτίων. Κυρίαρχο πεδίο σε μικροσκοπική κλίμακα. Δυνάμεις περίπου 10</a:t>
            </a:r>
            <a:r>
              <a:rPr lang="el-GR" sz="2400" baseline="30000" dirty="0"/>
              <a:t>-2</a:t>
            </a:r>
            <a:r>
              <a:rPr lang="el-GR" sz="2400" baseline="-25000" dirty="0"/>
              <a:t> </a:t>
            </a:r>
            <a:r>
              <a:rPr lang="el-GR" sz="2400" dirty="0"/>
              <a:t>των πυρηνικών)</a:t>
            </a:r>
          </a:p>
          <a:p>
            <a:r>
              <a:rPr lang="el-GR" sz="2400" dirty="0"/>
              <a:t>Οι ασθενείς δυνάμεις αλληλεπίδρασης (Είναι περίπου 10</a:t>
            </a:r>
            <a:r>
              <a:rPr lang="el-GR" sz="2400" baseline="30000" dirty="0"/>
              <a:t>-14 </a:t>
            </a:r>
            <a:r>
              <a:rPr lang="el-GR" sz="2400" dirty="0"/>
              <a:t>των πυρηνικών δυνάμεων. Πεδίο που περιγράφει αλληλεπιδράσεις ορισμένων ραδιενεργών σωματιδίων)</a:t>
            </a:r>
          </a:p>
          <a:p>
            <a:r>
              <a:rPr lang="el-GR" sz="2400" dirty="0"/>
              <a:t>Βαρυτικές δυνάμεις (Το λιγότερο ισχυρό πεδίο. Περίπου 10</a:t>
            </a:r>
            <a:r>
              <a:rPr lang="el-GR" sz="2400" baseline="30000" dirty="0"/>
              <a:t>-41</a:t>
            </a:r>
            <a:r>
              <a:rPr lang="en-US" sz="2400" baseline="30000" dirty="0"/>
              <a:t> </a:t>
            </a:r>
            <a:r>
              <a:rPr lang="el-GR" sz="2400" dirty="0"/>
              <a:t>των πυρηνικών δυνάμεων. Κυρίαρχο πεδίο στο μακροσκοπικό επίπεδο) 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1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Φυσικά Δυναμικά Πεδία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Πυρηνικές δυνάμεις (το ισχυρότερο πεδίο – περιορίζεται σε υποατομική κλίμακα)</a:t>
            </a:r>
          </a:p>
          <a:p>
            <a:r>
              <a:rPr lang="el-GR" sz="2400" dirty="0"/>
              <a:t>Ηλεκτρομαγνητικές Δυνάμεις (Δυνάμεις μεταξύ φορτισμένων φορτίων. Κυρίαρχο πεδίο σε μικροσκοπική κλίμακα. Δυνάμεις περίπου 10</a:t>
            </a:r>
            <a:r>
              <a:rPr lang="el-GR" sz="2400" baseline="30000" dirty="0"/>
              <a:t>-2</a:t>
            </a:r>
            <a:r>
              <a:rPr lang="el-GR" sz="2400" baseline="-25000" dirty="0"/>
              <a:t> </a:t>
            </a:r>
            <a:r>
              <a:rPr lang="el-GR" sz="2400" dirty="0"/>
              <a:t>των πυρηνικών)</a:t>
            </a:r>
          </a:p>
          <a:p>
            <a:r>
              <a:rPr lang="el-GR" sz="2400" dirty="0"/>
              <a:t>Οι ασθενείς δυνάμεις αλληλεπίδρασης (Είναι περίπου 10</a:t>
            </a:r>
            <a:r>
              <a:rPr lang="el-GR" sz="2400" baseline="30000" dirty="0"/>
              <a:t>-14 </a:t>
            </a:r>
            <a:r>
              <a:rPr lang="el-GR" sz="2400" dirty="0"/>
              <a:t>των πυρηνικών δυνάμεων. Πεδίο που περιγράφει αλληλεπιδράσεις ορισμένων ραδιενεργών σωματιδίων)</a:t>
            </a:r>
          </a:p>
          <a:p>
            <a:r>
              <a:rPr lang="el-GR" sz="2400" dirty="0"/>
              <a:t>Βαρυτικές δυνάμεις (Το λιγότερο ισχυρό πεδίο. Περίπου 10</a:t>
            </a:r>
            <a:r>
              <a:rPr lang="el-GR" sz="2400" baseline="30000" dirty="0"/>
              <a:t>-41</a:t>
            </a:r>
            <a:r>
              <a:rPr lang="en-US" sz="2400" baseline="30000" dirty="0"/>
              <a:t> </a:t>
            </a:r>
            <a:r>
              <a:rPr lang="el-GR" sz="2400" dirty="0"/>
              <a:t>των πυρηνικών δυνάμεων. Κυρίαρχο πεδίο στο μακροσκοπικό επίπεδο) 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3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Βαρυτικό πεδίο-Βαρυτική δύναμη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3497532" cy="2448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4365104"/>
            <a:ext cx="2808312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/>
              <a:t>[Πηγή: </a:t>
            </a:r>
            <a:r>
              <a:rPr lang="en-US" dirty="0">
                <a:hlinkClick r:id="rId5"/>
              </a:rPr>
              <a:t>en.wikipedia.org</a:t>
            </a:r>
            <a:r>
              <a:rPr lang="el-GR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8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Ηλεκτρικό πεδίο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429000"/>
            <a:ext cx="5400600" cy="20252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3744416" cy="161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7984" y="2364903"/>
                <a:ext cx="385304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kumimoji="0" 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=8.854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36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(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364903"/>
                <a:ext cx="3853042" cy="520463"/>
              </a:xfrm>
              <a:prstGeom prst="rect">
                <a:avLst/>
              </a:prstGeom>
              <a:blipFill rotWithShape="1">
                <a:blip r:embed="rId6"/>
                <a:stretch>
                  <a:fillRect r="-3797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86831" y="1844824"/>
                <a:ext cx="2991332" cy="623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21</m:t>
                            </m:r>
                          </m:sub>
                        </m:sSub>
                      </m:sub>
                    </m:sSub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12</m:t>
                        </m:r>
                      </m:sub>
                    </m:sSub>
                    <m:f>
                      <m:f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4</m:t>
                            </m:r>
                            <m:r>
                              <a:rPr kumimoji="0" lang="el-G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kumimoji="0" lang="el-G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0" lang="el-G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12</m:t>
                            </m:r>
                          </m:sub>
                          <m:sup>
                            <m:sSup>
                              <m:sSup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2</m:t>
                                </m:r>
                              </m:e>
                              <m:sup/>
                            </m:sSup>
                          </m:sup>
                        </m:sSubSup>
                      </m:den>
                    </m:f>
                  </m:oMath>
                </a14:m>
                <a: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(Ν)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31" y="1844824"/>
                <a:ext cx="2991332" cy="623953"/>
              </a:xfrm>
              <a:prstGeom prst="rect">
                <a:avLst/>
              </a:prstGeom>
              <a:blipFill rotWithShape="1">
                <a:blip r:embed="rId7"/>
                <a:stretch>
                  <a:fillRect l="-2648" t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9688" y="3034514"/>
                <a:ext cx="4202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kumimoji="0" 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: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𝛿𝜄𝜂𝜆𝜀𝜅𝜏𝜌𝜄</m:t>
                      </m:r>
                      <m:r>
                        <m:rPr>
                          <m:sty m:val="p"/>
                        </m:rPr>
                        <a:rPr kumimoji="0" lang="el-G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κή</m:t>
                      </m:r>
                      <m:r>
                        <a:rPr kumimoji="0" lang="el-G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διαπερατότητα</m:t>
                      </m:r>
                      <m:r>
                        <a:rPr kumimoji="0" lang="el-G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του</m:t>
                      </m:r>
                      <m:r>
                        <a:rPr kumimoji="0" lang="el-G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κενού</m:t>
                      </m:r>
                    </m:oMath>
                  </m:oMathPara>
                </a14:m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88" y="3034514"/>
                <a:ext cx="4202176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145" t="-28889" r="-3338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32140" y="3717032"/>
                <a:ext cx="3787062" cy="540084"/>
              </a:xfrm>
              <a:prstGeom prst="rect">
                <a:avLst/>
              </a:prstGeom>
              <a:noFill/>
              <a:ln>
                <a:solidFill>
                  <a:srgbClr val="3399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𝑬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𝑹</m:t>
                        </m:r>
                      </m:e>
                    </m:acc>
                    <m:f>
                      <m:f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𝑞</m:t>
                            </m:r>
                          </m:e>
                          <m:sub/>
                        </m:sSub>
                      </m:num>
                      <m:den>
                        <m:sSup>
                          <m:sSup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4</m:t>
                            </m:r>
                            <m:r>
                              <a:rPr kumimoji="0" lang="el-GR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kumimoji="0" lang="el-GR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0" lang="el-GR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(V</a:t>
                </a:r>
                <a: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/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 (=N/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Cb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))</a:t>
                </a: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40" y="3717032"/>
                <a:ext cx="3787062" cy="540084"/>
              </a:xfrm>
              <a:prstGeom prst="rect">
                <a:avLst/>
              </a:prstGeom>
              <a:blipFill rotWithShape="1">
                <a:blip r:embed="rId9"/>
                <a:stretch>
                  <a:fillRect l="-2087" t="-6667"/>
                </a:stretch>
              </a:blipFill>
              <a:ln>
                <a:solidFill>
                  <a:srgbClr val="33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68144" y="4440383"/>
                <a:ext cx="1950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𝑭</m:t>
                        </m:r>
                      </m:e>
                      <m:sub/>
                    </m:sSub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𝑞</m:t>
                    </m:r>
                    <m:r>
                      <a:rPr kumimoji="0" lang="el-G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′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(Ν)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440383"/>
                <a:ext cx="195014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4375" t="-1967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12040" y="4941168"/>
                <a:ext cx="1140279" cy="565219"/>
              </a:xfrm>
              <a:prstGeom prst="rect">
                <a:avLst/>
              </a:prstGeom>
              <a:noFill/>
              <a:ln>
                <a:solidFill>
                  <a:srgbClr val="3399FF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𝑬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𝑞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40" y="4941168"/>
                <a:ext cx="1140279" cy="56521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33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7624" y="5454225"/>
            <a:ext cx="4104456" cy="2790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/>
              <a:t>Πηγή: [</a:t>
            </a:r>
            <a:r>
              <a:rPr lang="en-US" dirty="0">
                <a:hlinkClick r:id="rId12"/>
              </a:rPr>
              <a:t>en.wikipedia.org</a:t>
            </a:r>
            <a:r>
              <a:rPr lang="el-GR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1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Ηλεκτρικό φορτίο- Ιδιότητες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Νόμος διατήρησης του ηλεκτρικού φορτίου. Το συνολικό ηλεκτρικό φορτίο ούτε δημιουργείται ούτε καταστρέφεται (παραμένει αναλλοίωτο)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 Αρχή της υπέρθεσης: Το συνολικό ηλεκτρικό πεδίο σε ένα σημείο στο χώρο λόγω συστήματος φορτίων είναι ίσο με το διανυσματικό άθροισμα των ηλεκτρικών πεδίων που δημιουργεί κάθε φορτίο ξεχωριστά στο ίδιο σημείο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Ηλεκτρική ροή (ή πυκνότητα ηλεκτρικής ροής)</a:t>
            </a:r>
            <a:endParaRPr lang="en-GB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lvl="0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/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𝜋𝜀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l-GR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)</m:t>
                      </m:r>
                    </m:oMath>
                  </m:oMathPara>
                </a14:m>
                <a:endParaRPr lang="el-GR" sz="24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pPr marL="0" lvl="0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solidFill>
                            <a:srgbClr val="000000"/>
                          </a:solidFill>
                          <a:latin typeface="Cambria Math"/>
                        </a:rPr>
                        <m:t>𝜀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)</m:t>
                      </m:r>
                    </m:oMath>
                  </m:oMathPara>
                </a14:m>
                <a:endParaRPr lang="el-GR" sz="24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pPr marL="0" lvl="0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2400" i="1">
                          <a:solidFill>
                            <a:srgbClr val="000000"/>
                          </a:solidFill>
                          <a:latin typeface="Cambria Math"/>
                        </a:rPr>
                        <m:t>𝜀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𝑬</m:t>
                      </m:r>
                      <m:r>
                        <m:rPr>
                          <m:nor/>
                        </m:rPr>
                        <a:rPr lang="el-GR" sz="24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/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  (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4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pPr marL="0" lvl="0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l-GR" sz="24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pPr marL="0" lvl="0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l-GR" sz="24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endParaRPr lang="el-GR" sz="2000" dirty="0"/>
              </a:p>
              <a:p>
                <a:endParaRPr lang="el-GR" sz="2000" dirty="0"/>
              </a:p>
              <a:p>
                <a:endParaRPr lang="el-GR" sz="2000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Μαγνητικό πεδίο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788024" y="1628800"/>
            <a:ext cx="4038600" cy="4525963"/>
          </a:xfrm>
        </p:spPr>
        <p:txBody>
          <a:bodyPr>
            <a:noAutofit/>
          </a:bodyPr>
          <a:lstStyle/>
          <a:p>
            <a:endParaRPr lang="el-GR" sz="24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16" y="2636913"/>
            <a:ext cx="3325899" cy="2232247"/>
          </a:xfrm>
        </p:spPr>
      </p:pic>
      <p:sp>
        <p:nvSpPr>
          <p:cNvPr id="11" name="TextBox 10"/>
          <p:cNvSpPr txBox="1"/>
          <p:nvPr/>
        </p:nvSpPr>
        <p:spPr>
          <a:xfrm>
            <a:off x="5580112" y="1916832"/>
            <a:ext cx="25922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000" b="1" dirty="0"/>
              <a:t>Μόνιμο μαγνητικό πεδίο</a:t>
            </a:r>
            <a:endParaRPr lang="en-US" sz="20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014765"/>
              </p:ext>
            </p:extLst>
          </p:nvPr>
        </p:nvGraphicFramePr>
        <p:xfrm>
          <a:off x="-578520" y="1454006"/>
          <a:ext cx="6124575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Visio" r:id="rId6" imgW="6124454" imgH="4092660" progId="Visio.Drawing.11">
                  <p:embed/>
                </p:oleObj>
              </mc:Choice>
              <mc:Fallback>
                <p:oleObj name="Visio" r:id="rId6" imgW="6124454" imgH="40926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578520" y="1454006"/>
                        <a:ext cx="6124575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71600" y="1817204"/>
            <a:ext cx="302433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000" b="1" dirty="0"/>
              <a:t>Μαγνητικό πεδίο από ρευματοφόρο αγωγό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59968" y="3212976"/>
                <a:ext cx="185199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62500" lnSpcReduction="20000"/>
              </a:bodyPr>
              <a:lstStyle/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>
                          <a:solidFill>
                            <a:srgbClr val="000000"/>
                          </a:solidFill>
                          <a:latin typeface="Cambria Math"/>
                        </a:rPr>
                        <m:t>𝚩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acc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GR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Ι</m:t>
                          </m:r>
                        </m:num>
                        <m:den>
                          <m:r>
                            <a:rPr lang="el-GR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l-GR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l-GR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den>
                      </m:f>
                      <m:r>
                        <m:rPr>
                          <m:nor/>
                        </m:rPr>
                        <a:rPr lang="el-GR" sz="32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l-GR" sz="32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)</m:t>
                      </m:r>
                    </m:oMath>
                  </m:oMathPara>
                </a14:m>
                <a:endParaRPr lang="el-GR" sz="32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68" y="3212976"/>
                <a:ext cx="1851992" cy="720080"/>
              </a:xfrm>
              <a:prstGeom prst="rect">
                <a:avLst/>
              </a:prstGeom>
              <a:blipFill rotWithShape="1">
                <a:blip r:embed="rId8"/>
                <a:stretch>
                  <a:fillRect r="-6579" b="-1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59968" y="3789040"/>
                <a:ext cx="2284040" cy="86409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25000" lnSpcReduction="20000"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l-GR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8000" i="1">
                          <a:solidFill>
                            <a:srgbClr val="000000"/>
                          </a:solidFill>
                          <a:latin typeface="Cambria Math"/>
                        </a:rPr>
                        <m:t>4</m:t>
                      </m:r>
                      <m:r>
                        <a:rPr lang="el-GR" sz="8000" i="1">
                          <a:solidFill>
                            <a:srgbClr val="00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l-GR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 (</m:t>
                      </m:r>
                      <m:f>
                        <m:fPr>
                          <m:ctrlP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80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Η</m:t>
                          </m:r>
                        </m:num>
                        <m:den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80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68" y="3789040"/>
                <a:ext cx="2284040" cy="864096"/>
              </a:xfrm>
              <a:prstGeom prst="rect">
                <a:avLst/>
              </a:prstGeom>
              <a:blipFill rotWithShape="1">
                <a:blip r:embed="rId9"/>
                <a:stretch>
                  <a:fillRect r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684584" y="4869160"/>
                <a:ext cx="6769599" cy="57606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l-GR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000" i="1">
                          <a:solidFill>
                            <a:srgbClr val="000000"/>
                          </a:solidFill>
                          <a:latin typeface="Cambria Math"/>
                        </a:rPr>
                        <m:t>:</m:t>
                      </m:r>
                      <m:r>
                        <a:rPr lang="el-GR" sz="2000" i="1">
                          <a:solidFill>
                            <a:srgbClr val="000000"/>
                          </a:solidFill>
                          <a:latin typeface="Cambria Math"/>
                        </a:rPr>
                        <m:t>𝜇𝛼𝛾𝜈𝜂𝜏𝜄𝜅</m:t>
                      </m:r>
                      <m:r>
                        <m:rPr>
                          <m:sty m:val="p"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ή</m:t>
                      </m:r>
                      <m: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επιτρεπτότητα</m:t>
                      </m:r>
                      <m: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του</m:t>
                      </m:r>
                      <m: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κενού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4584" y="4869160"/>
                <a:ext cx="6769599" cy="576064"/>
              </a:xfrm>
              <a:prstGeom prst="rect">
                <a:avLst/>
              </a:prstGeom>
              <a:blipFill rotWithShape="1">
                <a:blip r:embed="rId10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70506" y="5373216"/>
            <a:ext cx="3738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latin typeface="Tahoma" pitchFamily="34" charset="0"/>
              </a:rPr>
              <a:t>Β: Πυκνότητα Μαγνητικής Ροής</a:t>
            </a:r>
          </a:p>
        </p:txBody>
      </p:sp>
    </p:spTree>
    <p:extLst>
      <p:ext uri="{BB962C8B-B14F-4D97-AF65-F5344CB8AC3E}">
        <p14:creationId xmlns:p14="http://schemas.microsoft.com/office/powerpoint/2010/main" val="361967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Μαγνητικές δυνάμεις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3568" y="1489439"/>
            <a:ext cx="4038600" cy="4525963"/>
          </a:xfrm>
        </p:spPr>
        <p:txBody>
          <a:bodyPr/>
          <a:lstStyle/>
          <a:p>
            <a:r>
              <a:rPr lang="el-GR" dirty="0"/>
              <a:t>Αγωγοί που διαρρέονται από ρεύμα ίδιας κατέυθυνσης έλκονται</a:t>
            </a:r>
          </a:p>
          <a:p>
            <a:r>
              <a:rPr lang="el-GR" dirty="0"/>
              <a:t>Αγωγοί που διαρρέονται από ρεύμα αντίθετης κατεύθυνσης απωθούνται</a:t>
            </a:r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8573"/>
            <a:ext cx="4290219" cy="2818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0152" y="5373216"/>
            <a:ext cx="2088232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r>
              <a:rPr lang="el-GR" dirty="0"/>
              <a:t>Πηγή: [</a:t>
            </a:r>
            <a:r>
              <a:rPr lang="en-US" dirty="0">
                <a:hlinkClick r:id="rId5"/>
              </a:rPr>
              <a:t>farside.ph.utexas.edu</a:t>
            </a:r>
            <a:r>
              <a:rPr lang="el-GR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0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Μαγνητικό πεδίο σε υλικά (Μαγνητικά υλικά)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788024" y="1628800"/>
            <a:ext cx="4038600" cy="4525963"/>
          </a:xfrm>
        </p:spPr>
        <p:txBody>
          <a:bodyPr>
            <a:noAutofit/>
          </a:bodyPr>
          <a:lstStyle/>
          <a:p>
            <a:endParaRPr lang="el-GR" sz="24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42" y="2524845"/>
            <a:ext cx="3325899" cy="2232247"/>
          </a:xfrm>
        </p:spPr>
      </p:pic>
      <p:sp>
        <p:nvSpPr>
          <p:cNvPr id="11" name="TextBox 10"/>
          <p:cNvSpPr txBox="1"/>
          <p:nvPr/>
        </p:nvSpPr>
        <p:spPr>
          <a:xfrm>
            <a:off x="5580112" y="1916832"/>
            <a:ext cx="25922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000" b="1" dirty="0"/>
              <a:t>Μόνιμο μαγνητικό πεδίο</a:t>
            </a:r>
            <a:endParaRPr lang="en-US" sz="20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44901"/>
              </p:ext>
            </p:extLst>
          </p:nvPr>
        </p:nvGraphicFramePr>
        <p:xfrm>
          <a:off x="-578520" y="1454006"/>
          <a:ext cx="6124575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isio" r:id="rId6" imgW="6124454" imgH="4092660" progId="Visio.Drawing.11">
                  <p:embed/>
                </p:oleObj>
              </mc:Choice>
              <mc:Fallback>
                <p:oleObj name="Visio" r:id="rId6" imgW="6124454" imgH="40926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578520" y="1454006"/>
                        <a:ext cx="6124575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71600" y="1817204"/>
            <a:ext cx="302433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000" b="1" dirty="0"/>
              <a:t>Μαγνητικό πεδίο από ρευματοφόρο αγωγό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59968" y="2855987"/>
                <a:ext cx="185199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62500" lnSpcReduction="20000"/>
              </a:bodyPr>
              <a:lstStyle/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smtClean="0">
                          <a:solidFill>
                            <a:srgbClr val="000000"/>
                          </a:solidFill>
                          <a:latin typeface="Cambria Math"/>
                        </a:rPr>
                        <m:t>𝚩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acc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μ</m:t>
                          </m:r>
                          <m:r>
                            <m:rPr>
                              <m:sty m:val="p"/>
                            </m:rPr>
                            <a:rPr lang="el-GR" sz="32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Ι</m:t>
                          </m:r>
                        </m:num>
                        <m:den>
                          <m:r>
                            <a:rPr lang="el-GR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l-GR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l-GR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den>
                      </m:f>
                      <m:r>
                        <m:rPr>
                          <m:nor/>
                        </m:rPr>
                        <a:rPr lang="el-GR" sz="32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l-GR" sz="32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)</m:t>
                      </m:r>
                    </m:oMath>
                  </m:oMathPara>
                </a14:m>
                <a:endParaRPr lang="el-GR" sz="32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68" y="2855987"/>
                <a:ext cx="1851992" cy="720080"/>
              </a:xfrm>
              <a:prstGeom prst="rect">
                <a:avLst/>
              </a:prstGeom>
              <a:blipFill rotWithShape="1">
                <a:blip r:embed="rId8"/>
                <a:stretch>
                  <a:fillRect r="-6579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59807" y="3284984"/>
                <a:ext cx="2284040" cy="86409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25000" lnSpcReduction="20000"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l-GR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8000" i="1">
                          <a:solidFill>
                            <a:srgbClr val="000000"/>
                          </a:solidFill>
                          <a:latin typeface="Cambria Math"/>
                        </a:rPr>
                        <m:t>4</m:t>
                      </m:r>
                      <m:r>
                        <a:rPr lang="el-GR" sz="8000" i="1">
                          <a:solidFill>
                            <a:srgbClr val="00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l-GR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 (</m:t>
                      </m:r>
                      <m:f>
                        <m:fPr>
                          <m:ctrlP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80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Η</m:t>
                          </m:r>
                        </m:num>
                        <m:den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80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807" y="3284984"/>
                <a:ext cx="2284040" cy="864096"/>
              </a:xfrm>
              <a:prstGeom prst="rect">
                <a:avLst/>
              </a:prstGeom>
              <a:blipFill rotWithShape="1">
                <a:blip r:embed="rId9"/>
                <a:stretch>
                  <a:fillRect r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844513" y="4884340"/>
                <a:ext cx="10692680" cy="57606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>
                          <a:solidFill>
                            <a:srgbClr val="000000"/>
                          </a:solidFill>
                          <a:latin typeface="Cambria Math"/>
                        </a:rPr>
                        <m:t>𝜇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l-G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l-GR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l-GR" sz="20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Η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m:t>)</m:t>
                      </m:r>
                      <m:r>
                        <a:rPr lang="el-GR" sz="2000" i="1">
                          <a:solidFill>
                            <a:srgbClr val="000000"/>
                          </a:solidFill>
                          <a:latin typeface="Cambria Math"/>
                        </a:rPr>
                        <m:t>:</m:t>
                      </m:r>
                      <m:r>
                        <a:rPr lang="el-GR" sz="2000" i="1">
                          <a:solidFill>
                            <a:srgbClr val="000000"/>
                          </a:solidFill>
                          <a:latin typeface="Cambria Math"/>
                        </a:rPr>
                        <m:t>𝜇𝛼𝛾𝜈𝜂𝜏𝜄𝜅</m:t>
                      </m:r>
                      <m:r>
                        <m:rPr>
                          <m:sty m:val="p"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ή</m:t>
                      </m:r>
                      <m: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επιτρεπτότητα</m:t>
                      </m:r>
                      <m: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του</m:t>
                      </m:r>
                      <m:r>
                        <a:rPr lang="el-GR" sz="20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υλικού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4513" y="4884340"/>
                <a:ext cx="10692680" cy="576064"/>
              </a:xfrm>
              <a:prstGeom prst="rect">
                <a:avLst/>
              </a:prstGeom>
              <a:blipFill rotWithShape="1">
                <a:blip r:embed="rId10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70506" y="5373216"/>
            <a:ext cx="347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/>
              <a:t>Β</a:t>
            </a:r>
            <a:r>
              <a:rPr lang="el-GR" sz="2000" dirty="0"/>
              <a:t>: Πυκνότητα Μαγνητικής Ροής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91039" y="4026121"/>
                <a:ext cx="1789849" cy="443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l-GR" sz="2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𝚮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l-GR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𝝋</m:t>
                        </m:r>
                      </m:e>
                    </m:acc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sz="2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Ι</m:t>
                        </m:r>
                      </m:num>
                      <m:den>
                        <m:r>
                          <a:rPr kumimoji="0" lang="el-G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  <m:r>
                          <a:rPr kumimoji="0" lang="el-G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R</m:t>
                        </m:r>
                      </m:den>
                    </m:f>
                  </m:oMath>
                </a14:m>
                <a:r>
                  <a: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(Α/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m)</a:t>
                </a:r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039" y="4026121"/>
                <a:ext cx="1789849" cy="443263"/>
              </a:xfrm>
              <a:prstGeom prst="rect">
                <a:avLst/>
              </a:prstGeom>
              <a:blipFill rotWithShape="1">
                <a:blip r:embed="rId11"/>
                <a:stretch>
                  <a:fillRect r="-12245"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5368" y="4581128"/>
                <a:ext cx="55964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000000"/>
                        </a:solidFill>
                        <a:latin typeface="Cambria Math"/>
                      </a:rPr>
                      <m:t>𝚮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l-GR" sz="2400" b="1">
                        <a:solidFill>
                          <a:srgbClr val="000000"/>
                        </a:solidFill>
                        <a:latin typeface="Cambria Math"/>
                      </a:rPr>
                      <m:t>𝚩</m:t>
                    </m:r>
                    <m:r>
                      <a:rPr lang="el-GR" sz="2400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l-GR" sz="2400">
                        <a:solidFill>
                          <a:srgbClr val="000000"/>
                        </a:solidFill>
                        <a:latin typeface="Cambria Math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ahoma" pitchFamily="34" charset="0"/>
                  </a:rPr>
                  <a:t> (A/m)</a:t>
                </a:r>
                <a:r>
                  <a:rPr kumimoji="0" lang="el-GR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: Ένταση μαγνητικού πεδίου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68" y="4581128"/>
                <a:ext cx="5596468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1842" r="-2288" b="-276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Η εξοικοίωση με τα βασικά ηλεκτρομαγνητικά φαινόμενα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Στατικά και δυναμικά Πεδία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85830" y="1124744"/>
            <a:ext cx="8407926" cy="4958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O </a:t>
            </a:r>
            <a:r>
              <a:rPr lang="el-GR" sz="2000" dirty="0"/>
              <a:t>χρόνος (</a:t>
            </a:r>
            <a:r>
              <a:rPr lang="en-US" sz="2000" dirty="0"/>
              <a:t>t) </a:t>
            </a:r>
            <a:r>
              <a:rPr lang="el-GR" sz="2000" dirty="0"/>
              <a:t>ή πως μεταβάλλονται τα μεγέθη με το χρόνο παίζει πολύ σημαντικό ρόλο στα ΗΜ πεδία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Όροι:</a:t>
            </a:r>
          </a:p>
          <a:p>
            <a:pPr lvl="1">
              <a:spcBef>
                <a:spcPts val="0"/>
              </a:spcBef>
            </a:pPr>
            <a:r>
              <a:rPr lang="el-GR" sz="2000" dirty="0"/>
              <a:t>Στατικό. Περιγράφει ποσότητα που δε μεταβάλλεται με το χρόνο. Ο όρος </a:t>
            </a:r>
            <a:r>
              <a:rPr lang="en-US" sz="2000" dirty="0"/>
              <a:t>dc </a:t>
            </a:r>
            <a:r>
              <a:rPr lang="el-GR" sz="2000" dirty="0"/>
              <a:t>ή συνεχές ρεύμα είναι συνώνυμο του στατικού και περιγράφει μεγέθη που δε μεταβάλλονται με το χρόνο</a:t>
            </a:r>
          </a:p>
          <a:p>
            <a:pPr lvl="1">
              <a:spcBef>
                <a:spcPts val="0"/>
              </a:spcBef>
            </a:pPr>
            <a:r>
              <a:rPr lang="el-GR" sz="2000" dirty="0"/>
              <a:t>Δυναμικό. Περιγράφει μεγέθη που μεταβάλλονται με το χρόνο</a:t>
            </a:r>
          </a:p>
          <a:p>
            <a:pPr lvl="1">
              <a:spcBef>
                <a:spcPts val="0"/>
              </a:spcBef>
            </a:pPr>
            <a:r>
              <a:rPr lang="el-GR" sz="2000" dirty="0"/>
              <a:t>Κυματομορφή. Αναφέρεται σε περιγραφή πλάτους ποσότητας με το χρόνο</a:t>
            </a:r>
          </a:p>
          <a:p>
            <a:pPr lvl="1">
              <a:spcBef>
                <a:spcPts val="0"/>
              </a:spcBef>
            </a:pPr>
            <a:r>
              <a:rPr lang="el-GR" sz="2000" dirty="0"/>
              <a:t>Περιοδικό. Μία ποσότητα είναι περιοδική αν η κυματομορφή της επαναλαμβάνεται σε τακτά χρονικά διαστήματα (ανά περίοδο Τ). Πχ. Ημιτονοειδές κύμα. Οποιαδήποτε περιοδική μορφή μέσω </a:t>
            </a:r>
            <a:r>
              <a:rPr lang="en-US" sz="2000" dirty="0"/>
              <a:t>Fourier </a:t>
            </a:r>
            <a:r>
              <a:rPr lang="el-GR" sz="2000" dirty="0"/>
              <a:t>μπορεί να περιγραφεί από ένα άθροισμα άπειρων ημιτονοειδών όρων</a:t>
            </a:r>
          </a:p>
          <a:p>
            <a:pPr lvl="1">
              <a:spcBef>
                <a:spcPts val="0"/>
              </a:spcBef>
            </a:pPr>
            <a:r>
              <a:rPr lang="el-GR" sz="2000" dirty="0"/>
              <a:t>Ημιτονοειδές: Καλείται επίσης και εναλλασσόμενο ρεύμα (</a:t>
            </a:r>
            <a:r>
              <a:rPr lang="en-US" sz="2000" dirty="0"/>
              <a:t>ac). </a:t>
            </a:r>
            <a:r>
              <a:rPr lang="el-GR" sz="2000" dirty="0"/>
              <a:t>Περιγράφει οποιαδήποτε ποσότητα μεταβάλλεται ημιτονοειδώς ή συνημιτονοειδώς με το χρόνο</a:t>
            </a:r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1835696" y="764704"/>
            <a:ext cx="5486400" cy="3456384"/>
          </a:xfrm>
        </p:spPr>
      </p:sp>
      <p:sp>
        <p:nvSpPr>
          <p:cNvPr id="5" name="Θέση περιεχομένου 4"/>
          <p:cNvSpPr>
            <a:spLocks noGrp="1"/>
          </p:cNvSpPr>
          <p:nvPr>
            <p:ph type="body" sz="half" idx="2"/>
          </p:nvPr>
        </p:nvSpPr>
        <p:spPr>
          <a:xfrm>
            <a:off x="1755098" y="4869160"/>
            <a:ext cx="5486400" cy="1015008"/>
          </a:xfrm>
        </p:spPr>
        <p:txBody>
          <a:bodyPr>
            <a:noAutofit/>
          </a:bodyPr>
          <a:lstStyle/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Τρεις κλάδοι ηλεκτρομαγνητισμού</a:t>
            </a:r>
            <a:endParaRPr lang="en-GB" kern="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3" y="1268760"/>
            <a:ext cx="8247583" cy="28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77" y="4265998"/>
            <a:ext cx="5472608" cy="8640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b="1" dirty="0"/>
              <a:t>Παράμετροι περιγραφής ιδοτήτων υλικών: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95736" y="4809279"/>
                <a:ext cx="38472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Ηλεκτρική</m:t>
                    </m:r>
                    <m: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διαπερατότητα</m:t>
                    </m:r>
                    <m: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ε</m:t>
                    </m:r>
                    <m: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F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m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</a:t>
                </a:r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809279"/>
                <a:ext cx="3847207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170" t="-26000" r="-475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62361" y="5133018"/>
                <a:ext cx="38007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αγνητική</m:t>
                    </m:r>
                    <m: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επιτρεπτότητα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μ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(H/m)</a:t>
                </a:r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361" y="5133018"/>
                <a:ext cx="3800720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408" t="-23529" r="-4815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93605" y="5491850"/>
                <a:ext cx="3539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Ηλεκτρική</m:t>
                    </m:r>
                    <m: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Αγωγιμότητα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l-G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σ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(S/m)</a:t>
                </a:r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05" y="5491850"/>
                <a:ext cx="3539430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3621" t="-26000" r="-534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82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Ημιτονοειδή μονοδιάστατα κύματα χωρίς απώλειες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11760" y="1941253"/>
                <a:ext cx="515275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𝐴𝑐𝑜𝑠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  <m: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𝜋</m:t>
                              </m:r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el-GR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Τ</m:t>
                              </m:r>
                            </m:den>
                          </m:f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  <m:r>
                                <a:rPr kumimoji="0" lang="el-GR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𝜋</m:t>
                              </m:r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𝜆</m:t>
                              </m:r>
                            </m:den>
                          </m:f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𝑚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941253"/>
                <a:ext cx="5152757" cy="8298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77546" y="2955762"/>
                <a:ext cx="36211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𝐴𝑐𝑜𝑠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𝜑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 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𝑚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46" y="2955762"/>
                <a:ext cx="362118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1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6179" y="3837345"/>
                <a:ext cx="4003917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φ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𝑥</m:t>
                        </m:r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  <m:r>
                          <a:rPr kumimoji="0" lang="el-G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𝜋</m:t>
                        </m:r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l-GR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Τ</m:t>
                        </m:r>
                      </m:den>
                    </m:f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kumimoji="0" lang="el-G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  <m:r>
                          <a:rPr kumimoji="0" lang="el-G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𝜋</m:t>
                        </m:r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kumimoji="0" lang="el-G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l-G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kumimoji="0" lang="el-G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(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𝑟𝑎𝑑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)</m:t>
                    </m:r>
                  </m:oMath>
                </a14:m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179" y="3837345"/>
                <a:ext cx="4003917" cy="524311"/>
              </a:xfrm>
              <a:prstGeom prst="rect">
                <a:avLst/>
              </a:prstGeom>
              <a:blipFill rotWithShape="1">
                <a:blip r:embed="rId6"/>
                <a:stretch>
                  <a:fillRect l="-3653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2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Κυματομορφή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85830" y="1124744"/>
            <a:ext cx="8407926" cy="4958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1640" y="1196752"/>
                <a:ext cx="4538871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𝐴𝑐𝑜𝑠</m:t>
                      </m:r>
                      <m:d>
                        <m:d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  <m:r>
                                <a:rPr kumimoji="0" lang="el-GR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𝜋</m:t>
                              </m:r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el-GR" sz="20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Τ</m:t>
                              </m:r>
                            </m:den>
                          </m:f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l-GR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  <m:r>
                                <a:rPr kumimoji="0" lang="el-GR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𝜋</m:t>
                              </m:r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kumimoji="0" lang="el-GR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  </m:t>
                      </m:r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𝜑</m:t>
                      </m:r>
                      <m:r>
                        <a:rPr kumimoji="0" lang="el-GR" sz="2000" b="0" i="1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0</m:t>
                      </m:r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196752"/>
                <a:ext cx="4538871" cy="691536"/>
              </a:xfrm>
              <a:prstGeom prst="rect">
                <a:avLst/>
              </a:prstGeom>
              <a:blipFill rotWithShape="1">
                <a:blip r:embed="rId4"/>
                <a:stretch>
                  <a:fillRect r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72"/>
          <a:stretch/>
        </p:blipFill>
        <p:spPr bwMode="auto">
          <a:xfrm>
            <a:off x="652877" y="1960296"/>
            <a:ext cx="3864496" cy="153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1"/>
          <a:stretch/>
        </p:blipFill>
        <p:spPr bwMode="auto">
          <a:xfrm>
            <a:off x="652877" y="3494799"/>
            <a:ext cx="3864496" cy="15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79" y="1340768"/>
            <a:ext cx="300212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0080" y="5301208"/>
                <a:ext cx="6131871" cy="584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𝜋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Τ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𝜋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σταθερά</m:t>
                      </m:r>
                      <m:r>
                        <a:rPr kumimoji="0" lang="el-GR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 </m:t>
                      </m:r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Τ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𝑑𝑡</m:t>
                      </m:r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𝑑𝑥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=0</m:t>
                      </m:r>
                      <m:r>
                        <a:rPr kumimoji="0" lang="el-GR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20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Τ</m:t>
                          </m:r>
                        </m:den>
                      </m:f>
                    </m:oMath>
                  </m:oMathPara>
                </a14:m>
                <a:endParaRPr kumimoji="0" lang="el-GR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80" y="5301208"/>
                <a:ext cx="6131871" cy="584455"/>
              </a:xfrm>
              <a:prstGeom prst="rect">
                <a:avLst/>
              </a:prstGeom>
              <a:blipFill rotWithShape="1">
                <a:blip r:embed="rId7"/>
                <a:stretch>
                  <a:fillRect r="-1392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76256" y="5414871"/>
                <a:ext cx="1704826" cy="582467"/>
              </a:xfrm>
              <a:prstGeom prst="rect">
                <a:avLst/>
              </a:prstGeom>
              <a:noFill/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𝑣</m:t>
                      </m:r>
                      <m:r>
                        <a:rPr kumimoji="0" lang="en-US" sz="2000" b="0" i="1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20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Τ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m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s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  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414871"/>
                <a:ext cx="1704826" cy="582467"/>
              </a:xfrm>
              <a:prstGeom prst="rect">
                <a:avLst/>
              </a:prstGeom>
              <a:blipFill rotWithShape="1">
                <a:blip r:embed="rId8"/>
                <a:stretch>
                  <a:fillRect r="-5674" b="-5102"/>
                </a:stretch>
              </a:blipFill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34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Χαρακτηριστικά κύματος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85830" y="1124744"/>
            <a:ext cx="8407926" cy="4958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44969" y="1916832"/>
            <a:ext cx="20201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Φασική ταχύτητα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3509" y="2721004"/>
            <a:ext cx="2223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Συχνότητα κύματος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33508" y="3278167"/>
            <a:ext cx="2089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Γωνιακή ταχύτητα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3509" y="3861048"/>
            <a:ext cx="36760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Φασική σταθερά (</a:t>
            </a:r>
            <a:r>
              <a:rPr kumimoji="0" lang="el-GR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κυματαριθμός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28442" y="1825653"/>
                <a:ext cx="1704826" cy="582467"/>
              </a:xfrm>
              <a:prstGeom prst="rect">
                <a:avLst/>
              </a:prstGeom>
              <a:noFill/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𝑣</m:t>
                      </m:r>
                      <m:r>
                        <a:rPr kumimoji="0" lang="en-US" sz="2000" b="0" i="1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20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Τ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m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s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  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42" y="1825653"/>
                <a:ext cx="1704826" cy="582467"/>
              </a:xfrm>
              <a:prstGeom prst="rect">
                <a:avLst/>
              </a:prstGeom>
              <a:blipFill rotWithShape="1">
                <a:blip r:embed="rId4"/>
                <a:stretch>
                  <a:fillRect r="-6028" b="-5102"/>
                </a:stretch>
              </a:blipFill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80112" y="1966556"/>
                <a:ext cx="906530" cy="300660"/>
              </a:xfrm>
              <a:prstGeom prst="rect">
                <a:avLst/>
              </a:prstGeom>
              <a:noFill/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𝑣</m:t>
                      </m:r>
                      <m:r>
                        <a:rPr kumimoji="0" lang="en-US" sz="2000" b="0" i="1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𝜆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66556"/>
                <a:ext cx="906530" cy="300660"/>
              </a:xfrm>
              <a:prstGeom prst="rect">
                <a:avLst/>
              </a:prstGeom>
              <a:blipFill rotWithShape="1">
                <a:blip r:embed="rId5"/>
                <a:stretch>
                  <a:fillRect l="-2649" r="-11921" b="-47059"/>
                </a:stretch>
              </a:blipFill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28442" y="3324334"/>
                <a:ext cx="1938223" cy="307777"/>
              </a:xfrm>
              <a:prstGeom prst="rect">
                <a:avLst/>
              </a:prstGeom>
              <a:noFill/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ω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a:rPr kumimoji="0" lang="el-GR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2</m:t>
                    </m:r>
                    <m:r>
                      <a:rPr kumimoji="0" lang="el-GR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𝜋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𝑓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rad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s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)  </m:t>
                    </m:r>
                  </m:oMath>
                </a14:m>
                <a:endParaRPr kumimoji="0" lang="el-GR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42" y="3324334"/>
                <a:ext cx="1938223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7500" t="-20755" r="-5938" b="-45283"/>
                </a:stretch>
              </a:blipFill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66665" y="3703402"/>
                <a:ext cx="1909177" cy="578172"/>
              </a:xfrm>
              <a:prstGeom prst="rect">
                <a:avLst/>
              </a:prstGeom>
              <a:noFill/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β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rad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m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  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665" y="3703402"/>
                <a:ext cx="1909177" cy="578172"/>
              </a:xfrm>
              <a:prstGeom prst="rect">
                <a:avLst/>
              </a:prstGeom>
              <a:blipFill rotWithShape="1">
                <a:blip r:embed="rId7"/>
                <a:stretch>
                  <a:fillRect r="-5397" b="-5208"/>
                </a:stretch>
              </a:blipFill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28442" y="2632968"/>
                <a:ext cx="1554015" cy="576183"/>
              </a:xfrm>
              <a:prstGeom prst="rect">
                <a:avLst/>
              </a:prstGeom>
              <a:noFill/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𝑓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20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Τ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(</m:t>
                      </m:r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  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42" y="2632968"/>
                <a:ext cx="1554015" cy="576183"/>
              </a:xfrm>
              <a:prstGeom prst="rect">
                <a:avLst/>
              </a:prstGeom>
              <a:blipFill rotWithShape="1">
                <a:blip r:embed="rId8"/>
                <a:stretch>
                  <a:fillRect r="-6615" b="-5208"/>
                </a:stretch>
              </a:blipFill>
              <a:ln>
                <a:solidFill>
                  <a:srgbClr val="3399FF">
                    <a:lumMod val="75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3509" y="4581128"/>
                <a:ext cx="5180072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𝐴𝑐𝑜𝑠</m:t>
                      </m:r>
                      <m:d>
                        <m:d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  <m:r>
                                <a:rPr kumimoji="0" lang="el-GR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𝜋</m:t>
                              </m:r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el-GR" sz="20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Τ</m:t>
                              </m:r>
                            </m:den>
                          </m:f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l-GR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  <m:r>
                                <a:rPr kumimoji="0" lang="el-GR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𝜋</m:t>
                              </m:r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kumimoji="0" lang="el-GR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𝐴𝑐𝑜𝑠</m:t>
                      </m:r>
                      <m:d>
                        <m:d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𝜔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09" y="4581128"/>
                <a:ext cx="5180072" cy="691536"/>
              </a:xfrm>
              <a:prstGeom prst="rect">
                <a:avLst/>
              </a:prstGeom>
              <a:blipFill rotWithShape="1">
                <a:blip r:embed="rId9"/>
                <a:stretch>
                  <a:fillRect r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61844" y="1966556"/>
            <a:ext cx="1325718" cy="3522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46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Κατεύθυνση κύματος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85830" y="1124744"/>
            <a:ext cx="8407926" cy="4958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8966" y="1854746"/>
                <a:ext cx="28123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𝐴𝑐𝑜𝑠</m:t>
                      </m:r>
                      <m:d>
                        <m:d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𝜔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966" y="1854746"/>
                <a:ext cx="2812373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2386" t="-23529" r="-5857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87624" y="1786081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Κίνηση προς τα θετικά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48966" y="3840013"/>
                <a:ext cx="28123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𝐴𝑐𝑜𝑠</m:t>
                      </m:r>
                      <m:d>
                        <m:d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l-GR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𝜔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  <m:r>
                            <a:rPr kumimoji="0" lang="el-G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966" y="3840013"/>
                <a:ext cx="2812373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2386" t="-26000" r="-585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73470" y="3793846"/>
            <a:ext cx="2975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Κίνηση προς τα αρνητικά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7935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Φάση αναφοράς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85830" y="1124744"/>
            <a:ext cx="8407926" cy="4958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61119" y="1844824"/>
                <a:ext cx="46743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𝐴𝑐𝑜𝑠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𝜔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r>
                            <a:rPr kumimoji="0" 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𝑚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119" y="1844824"/>
                <a:ext cx="467435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1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5878"/>
            <a:ext cx="6190477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40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Κύματα με απώλειες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85830" y="1124744"/>
            <a:ext cx="8407926" cy="4958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68488" y="1438171"/>
                <a:ext cx="545643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𝑎𝑥</m:t>
                          </m:r>
                        </m:sup>
                      </m:sSup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𝜔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r>
                            <a:rPr kumimoji="0" 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𝑚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88" y="1438171"/>
                <a:ext cx="5456430" cy="381258"/>
              </a:xfrm>
              <a:prstGeom prst="rect">
                <a:avLst/>
              </a:prstGeom>
              <a:blipFill rotWithShape="1">
                <a:blip r:embed="rId4"/>
                <a:stretch>
                  <a:fillRect t="-2096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27624" y="1690539"/>
            <a:ext cx="3741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α: σταθερά απωλειών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Np/m)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61" y="2205878"/>
            <a:ext cx="6190477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32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Ιδιότητες ηλεκτρομαγνητικού φάσματος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40768"/>
            <a:ext cx="8298220" cy="48139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1"/>
            <a:ext cx="7365038" cy="4367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6093296"/>
            <a:ext cx="331236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/>
              <a:t>Πηγή:[</a:t>
            </a:r>
            <a:r>
              <a:rPr lang="en-US" dirty="0">
                <a:hlinkClick r:id="rId5"/>
              </a:rPr>
              <a:t>commons.wikimedia.org</a:t>
            </a:r>
            <a:r>
              <a:rPr lang="el-GR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20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l-GR" sz="2000" dirty="0">
                <a:solidFill>
                  <a:srgbClr val="FF0000"/>
                </a:solidFill>
              </a:rPr>
              <a:t>Χ.ΥΖ</a:t>
            </a:r>
            <a:r>
              <a:rPr lang="el-GR" sz="2000" dirty="0"/>
              <a:t>.  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Χ1.Υ1Ζ1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Χ2.Υ2Ζ2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Χ3.Υ3Ζ3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/>
              <a:t> </a:t>
            </a:r>
            <a:r>
              <a:rPr lang="el-GR" sz="2000" dirty="0">
                <a:solidFill>
                  <a:srgbClr val="FF0000"/>
                </a:solidFill>
              </a:rPr>
              <a:t>2014</a:t>
            </a:r>
            <a:r>
              <a:rPr lang="el-GR" sz="2000" dirty="0"/>
              <a:t>. </a:t>
            </a:r>
            <a:r>
              <a:rPr lang="el-GR" sz="2000" dirty="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dirty="0"/>
              <a:t>. «</a:t>
            </a:r>
            <a:r>
              <a:rPr lang="el-GR" sz="2000" dirty="0">
                <a:solidFill>
                  <a:srgbClr val="FF0000"/>
                </a:solidFill>
              </a:rPr>
              <a:t>Τίτλος Μαθήματος. Τίτλος ενότητας</a:t>
            </a:r>
            <a:r>
              <a:rPr lang="el-GR" sz="2000" dirty="0"/>
              <a:t>». Έκδοση: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>
                <a:solidFill>
                  <a:srgbClr val="FF0000"/>
                </a:solidFill>
              </a:rPr>
              <a:t>2014</a:t>
            </a:r>
            <a:r>
              <a:rPr lang="el-GR" sz="2000" dirty="0"/>
              <a:t>. Διαθέσιμο από τη δικτυακή διεύθυνση: </a:t>
            </a:r>
            <a:r>
              <a:rPr lang="el-GR" sz="2000" dirty="0">
                <a:solidFill>
                  <a:srgbClr val="FF0000"/>
                </a:solidFill>
              </a:rPr>
              <a:t>σύνδεσμο μαθήματος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  <a:r>
              <a:rPr lang="en-US" dirty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/>
              <a:t>Φωτογραφίες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1: &lt;αναφορά&gt;&lt;άδεια με την οποία διατίθεται&gt; &lt;σύνδεσμος&gt;&lt;πηγή&gt;&lt;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2: &lt;αναφορά&gt;&lt;άδεια με την οποία διατίθεται&gt; &lt;σύνδεσμος&gt;&lt;πηγή&gt;&lt;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3: &lt;αναφορά&gt;&lt;άδεια με την οποία διατίθεται&gt; &lt;σύνδεσμος&gt;&lt;πηγή&gt;&lt;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4: &lt;αναφορά&gt;&lt;άδεια με την οποία διατίθεται&gt; &lt;σύνδεσμος&gt;&lt;πηγή&gt;&lt;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5: &lt;αναφορά&gt;&lt;άδεια με την οποία διατίθεται&gt; &lt;σύνδεσμος&gt;&lt;πηγή&gt;&lt;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6: &lt;αναφορά&gt;&lt;άδεια με την οποία διατίθεται&gt; &lt;σύνδεσμος&gt;&lt;πηγή&gt;&lt;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7: &lt;αναφορά&gt;&lt;άδεια με την οποία διατίθεται&gt; &lt;σύνδεσμος&gt;&lt; 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  <a:r>
              <a:rPr lang="en-US" dirty="0"/>
              <a:t> (2/2)</a:t>
            </a:r>
            <a:r>
              <a:rPr lang="el-G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Πίνακες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Πίνακας 1: &lt;αναφορά&gt;&lt;άδεια με την οποία διατίθεται&gt; &lt;σύνδεσμος&gt;&lt;πηγή&gt;&lt;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Πίνακας 2: &lt;αναφορά&gt;&lt;άδεια με την οποία διατίθεται&gt; &lt;σύνδεσμος&gt;&lt;πηγή&gt;&lt;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Πίνακας 3: &lt;αναφορά&gt;&lt;άδεια με την οποία διατίθεται&gt; &lt;σύνδεσμος&gt;&lt;πηγή&gt;&lt;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kern="0" dirty="0"/>
              <a:t>Ηλεκτρομαγνητισμός Κλασσικός. Εξέλιξη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/>
              <a:t>900 </a:t>
            </a:r>
            <a:r>
              <a:rPr lang="el-GR" sz="2000" b="1" u="sng" dirty="0"/>
              <a:t>π.Χ.  </a:t>
            </a:r>
            <a:r>
              <a:rPr lang="el-GR" sz="2000" dirty="0"/>
              <a:t>«Βοσκός» ονόματι Μάγνητας ανακαλύπτει μαγνητίτη ή περιοχή Μαγνησία Μικράς Ασίας</a:t>
            </a:r>
          </a:p>
          <a:p>
            <a:r>
              <a:rPr lang="el-GR" sz="2000" b="1" u="sng" dirty="0"/>
              <a:t>600 π.Χ. </a:t>
            </a:r>
            <a:r>
              <a:rPr lang="el-GR" sz="2000" dirty="0"/>
              <a:t>Θαλής ανακαλύπτει στατικό ηλεκτρισμό από Κεχριμπάρι (μέσω τριβής)</a:t>
            </a:r>
          </a:p>
          <a:p>
            <a:r>
              <a:rPr lang="el-GR" sz="2000" b="1" u="sng" dirty="0"/>
              <a:t>1000</a:t>
            </a:r>
            <a:r>
              <a:rPr lang="el-GR" sz="2000" dirty="0"/>
              <a:t>  (;) Χρήση πυξίδας</a:t>
            </a:r>
          </a:p>
          <a:p>
            <a:r>
              <a:rPr lang="el-GR" sz="2000" b="1" u="sng" dirty="0"/>
              <a:t>1600</a:t>
            </a:r>
            <a:r>
              <a:rPr lang="el-GR" sz="2000" dirty="0"/>
              <a:t>  </a:t>
            </a:r>
            <a:r>
              <a:rPr lang="en-US" sz="2000" dirty="0"/>
              <a:t>W. Gilbert </a:t>
            </a:r>
            <a:r>
              <a:rPr lang="el-GR" sz="2000" dirty="0"/>
              <a:t>εισάγει τον όρο ηλεκτρισμός (από το ήλεκτρο) και παρατηρεί ότι η γη είναι ένας πελώριος μαγνήτης (Πυξίδα Βοράς – Νότος)</a:t>
            </a:r>
          </a:p>
          <a:p>
            <a:r>
              <a:rPr lang="el-GR" sz="2000" b="1" u="sng" dirty="0"/>
              <a:t>1700</a:t>
            </a:r>
            <a:r>
              <a:rPr lang="el-GR" sz="2000" dirty="0"/>
              <a:t>  Νεύτωνας δείχνει ότι το λευκό φως παράγεται από το συνδυασμό όλων των άλλων χρωμάτων (πρίσμα)</a:t>
            </a:r>
          </a:p>
          <a:p>
            <a:r>
              <a:rPr lang="el-GR" sz="2000" b="1" u="sng" dirty="0"/>
              <a:t>1733</a:t>
            </a:r>
            <a:r>
              <a:rPr lang="el-GR" sz="2000" dirty="0"/>
              <a:t> </a:t>
            </a:r>
            <a:r>
              <a:rPr lang="en-US" sz="2000" dirty="0"/>
              <a:t>C.-F. Fay </a:t>
            </a:r>
            <a:r>
              <a:rPr lang="el-GR" sz="2000" dirty="0"/>
              <a:t>Ανακαλύπτει τα δύο είδη φορτίου (θετικό – αρνητικό και έλξη μεταξύ τους)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kern="0" dirty="0"/>
              <a:t>Ηλεκτρομαγνητισμός Κλασσικός. Εξέλιξη (2)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u="sng" dirty="0"/>
              <a:t>1745</a:t>
            </a:r>
            <a:r>
              <a:rPr lang="el-GR" sz="2000" dirty="0"/>
              <a:t> </a:t>
            </a:r>
            <a:r>
              <a:rPr lang="en-US" sz="2000" dirty="0"/>
              <a:t>P. v. </a:t>
            </a:r>
            <a:r>
              <a:rPr lang="en-US" sz="2000" dirty="0" err="1"/>
              <a:t>Musschenbroek</a:t>
            </a:r>
            <a:r>
              <a:rPr lang="en-US" sz="2000" dirty="0"/>
              <a:t> </a:t>
            </a:r>
            <a:r>
              <a:rPr lang="el-GR" sz="2000" dirty="0"/>
              <a:t>Πρώτος πυκνωτής </a:t>
            </a:r>
          </a:p>
          <a:p>
            <a:r>
              <a:rPr lang="el-GR" sz="2000" b="1" u="sng" dirty="0"/>
              <a:t>1752</a:t>
            </a:r>
            <a:r>
              <a:rPr lang="el-GR" sz="2000" dirty="0"/>
              <a:t> Β. </a:t>
            </a:r>
            <a:r>
              <a:rPr lang="en-US" sz="2000" dirty="0"/>
              <a:t>Franklin </a:t>
            </a:r>
            <a:r>
              <a:rPr lang="el-GR" sz="2000" dirty="0"/>
              <a:t>Αλεξικέραυνο και σύνδεση κεραυνού με ηλεκτρισμό.</a:t>
            </a:r>
          </a:p>
          <a:p>
            <a:r>
              <a:rPr lang="en-US" sz="2000" b="1" u="sng" dirty="0"/>
              <a:t>1785</a:t>
            </a:r>
            <a:r>
              <a:rPr lang="en-US" sz="2000" dirty="0"/>
              <a:t> </a:t>
            </a:r>
            <a:r>
              <a:rPr lang="el-GR" sz="2000" dirty="0"/>
              <a:t> </a:t>
            </a:r>
            <a:r>
              <a:rPr lang="en-US" sz="2000" dirty="0"/>
              <a:t>Coulomb. </a:t>
            </a:r>
            <a:r>
              <a:rPr lang="el-GR" sz="2000" dirty="0"/>
              <a:t>Νόμος </a:t>
            </a:r>
            <a:r>
              <a:rPr lang="en-US" sz="2000" dirty="0"/>
              <a:t>Coulomb</a:t>
            </a:r>
          </a:p>
          <a:p>
            <a:pPr>
              <a:tabLst>
                <a:tab pos="1709738" algn="l"/>
              </a:tabLst>
            </a:pPr>
            <a:r>
              <a:rPr lang="en-US" sz="2000" b="1" u="sng" dirty="0"/>
              <a:t>1800</a:t>
            </a:r>
            <a:r>
              <a:rPr lang="en-US" sz="2000" dirty="0"/>
              <a:t> A. Volta. </a:t>
            </a:r>
            <a:r>
              <a:rPr lang="el-GR" sz="2000" dirty="0"/>
              <a:t>1</a:t>
            </a:r>
            <a:r>
              <a:rPr lang="el-GR" sz="2000" baseline="30000" dirty="0"/>
              <a:t>η</a:t>
            </a:r>
            <a:r>
              <a:rPr lang="el-GR" sz="2000" dirty="0"/>
              <a:t> μπαταρία </a:t>
            </a:r>
          </a:p>
          <a:p>
            <a:pPr>
              <a:tabLst>
                <a:tab pos="1709738" algn="l"/>
              </a:tabLst>
            </a:pPr>
            <a:r>
              <a:rPr lang="el-GR" sz="2000" b="1" u="sng" dirty="0"/>
              <a:t>1820</a:t>
            </a:r>
            <a:r>
              <a:rPr lang="el-GR" sz="2000" dirty="0"/>
              <a:t> </a:t>
            </a:r>
            <a:r>
              <a:rPr lang="en-US" sz="2000" dirty="0"/>
              <a:t>H. C. </a:t>
            </a:r>
            <a:r>
              <a:rPr lang="en-US" sz="2000" dirty="0" err="1"/>
              <a:t>Oersted</a:t>
            </a:r>
            <a:r>
              <a:rPr lang="el-GR" sz="2000" dirty="0"/>
              <a:t>  (ρευματοφόρος αγωγός </a:t>
            </a:r>
            <a:r>
              <a:rPr lang="el-GR" sz="2000" dirty="0">
                <a:sym typeface="Wingdings" panose="05000000000000000000" pitchFamily="2" charset="2"/>
              </a:rPr>
              <a:t> μαγνητικά φαινόμενα – επηρεάζει πυξίδα)</a:t>
            </a:r>
          </a:p>
          <a:p>
            <a:pPr>
              <a:tabLst>
                <a:tab pos="1709738" algn="l"/>
              </a:tabLst>
            </a:pPr>
            <a:r>
              <a:rPr lang="el-GR" sz="2000" b="1" u="sng" dirty="0"/>
              <a:t>1820</a:t>
            </a:r>
            <a:r>
              <a:rPr lang="el-GR" sz="2000" dirty="0"/>
              <a:t> Α. Μ. </a:t>
            </a:r>
            <a:r>
              <a:rPr lang="en-US" sz="2000" dirty="0"/>
              <a:t>Ampere</a:t>
            </a:r>
            <a:r>
              <a:rPr lang="el-GR" sz="2000" dirty="0"/>
              <a:t> Ρευματοφόροι παράλληλοι αγωγοί έλκονται ή απωθούνται ανάλογα με τη ροή</a:t>
            </a:r>
          </a:p>
          <a:p>
            <a:pPr>
              <a:tabLst>
                <a:tab pos="1709738" algn="l"/>
              </a:tabLst>
            </a:pPr>
            <a:r>
              <a:rPr lang="el-GR" sz="2000" b="1" u="sng" dirty="0"/>
              <a:t>1820</a:t>
            </a:r>
            <a:r>
              <a:rPr lang="el-GR" sz="2000" dirty="0"/>
              <a:t> </a:t>
            </a:r>
            <a:r>
              <a:rPr lang="en-US" sz="2000" dirty="0"/>
              <a:t>J-B </a:t>
            </a:r>
            <a:r>
              <a:rPr lang="en-US" sz="2000" dirty="0" err="1"/>
              <a:t>Biot</a:t>
            </a:r>
            <a:r>
              <a:rPr lang="en-US" sz="2000" dirty="0"/>
              <a:t> &amp; F. </a:t>
            </a:r>
            <a:r>
              <a:rPr lang="en-US" sz="2000" dirty="0" err="1"/>
              <a:t>Savart</a:t>
            </a:r>
            <a:r>
              <a:rPr lang="en-US" sz="2000" dirty="0"/>
              <a:t> </a:t>
            </a:r>
            <a:r>
              <a:rPr lang="el-GR" sz="2000" dirty="0"/>
              <a:t>αναπτύσσουν το νόμο </a:t>
            </a:r>
            <a:r>
              <a:rPr lang="en-US" sz="2000" dirty="0" err="1"/>
              <a:t>Biot-Savart</a:t>
            </a:r>
            <a:r>
              <a:rPr lang="el-GR" sz="2000" dirty="0"/>
              <a:t> (υπολογισμός μαγνητικού πεδίου από ρευματοφόρο αγωγό)</a:t>
            </a:r>
          </a:p>
          <a:p>
            <a:pPr>
              <a:tabLst>
                <a:tab pos="1709738" algn="l"/>
              </a:tabLst>
            </a:pPr>
            <a:r>
              <a:rPr lang="el-GR" sz="2000" b="1" u="sng" dirty="0"/>
              <a:t>1827</a:t>
            </a:r>
            <a:r>
              <a:rPr lang="el-GR" sz="2000" dirty="0"/>
              <a:t> </a:t>
            </a:r>
            <a:r>
              <a:rPr lang="en-US" sz="2000" dirty="0"/>
              <a:t>G. S. Ohm </a:t>
            </a:r>
            <a:r>
              <a:rPr lang="el-GR" sz="2000" dirty="0"/>
              <a:t>Νόμος του </a:t>
            </a:r>
            <a:r>
              <a:rPr lang="en-US" sz="2000" dirty="0"/>
              <a:t>Ohm</a:t>
            </a:r>
          </a:p>
          <a:p>
            <a:pPr>
              <a:tabLst>
                <a:tab pos="1709738" algn="l"/>
              </a:tabLst>
            </a:pP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kern="0" dirty="0"/>
              <a:t>Ηλεκτρομαγνητισμός Κλασσικός. Εξέλιξη (3)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1709738" algn="l"/>
              </a:tabLst>
            </a:pPr>
            <a:r>
              <a:rPr lang="en-US" sz="2000" b="1" u="sng" dirty="0"/>
              <a:t>1831</a:t>
            </a:r>
            <a:r>
              <a:rPr lang="en-US" sz="2000" dirty="0"/>
              <a:t> </a:t>
            </a:r>
            <a:r>
              <a:rPr lang="el-GR" sz="2000" dirty="0"/>
              <a:t>Μ. </a:t>
            </a:r>
            <a:r>
              <a:rPr lang="en-US" sz="2000" dirty="0"/>
              <a:t>Faraday </a:t>
            </a:r>
            <a:r>
              <a:rPr lang="el-GR" sz="2000" dirty="0"/>
              <a:t>Συνδέει μεταβολή μαγνητικής ροής με ανάπτυξη δύναμης</a:t>
            </a:r>
          </a:p>
          <a:p>
            <a:pPr>
              <a:tabLst>
                <a:tab pos="1709738" algn="l"/>
              </a:tabLst>
            </a:pPr>
            <a:r>
              <a:rPr lang="en-US" sz="2000" b="1" u="sng" dirty="0"/>
              <a:t>1835</a:t>
            </a:r>
            <a:r>
              <a:rPr lang="en-US" sz="2000" dirty="0"/>
              <a:t> C.F. Gauss </a:t>
            </a:r>
            <a:r>
              <a:rPr lang="el-GR" sz="2000" dirty="0"/>
              <a:t>Νόμος </a:t>
            </a:r>
            <a:r>
              <a:rPr lang="en-US" sz="2000" dirty="0"/>
              <a:t>Gauss </a:t>
            </a:r>
            <a:r>
              <a:rPr lang="el-GR" sz="2000" dirty="0"/>
              <a:t>για το ηλεκτρικό πεδίο</a:t>
            </a:r>
          </a:p>
          <a:p>
            <a:pPr>
              <a:tabLst>
                <a:tab pos="1709738" algn="l"/>
              </a:tabLst>
            </a:pPr>
            <a:r>
              <a:rPr lang="el-GR" sz="2000" b="1" u="sng" dirty="0"/>
              <a:t>1873</a:t>
            </a:r>
            <a:r>
              <a:rPr lang="el-GR" sz="2000" dirty="0"/>
              <a:t> </a:t>
            </a:r>
            <a:r>
              <a:rPr lang="en-US" sz="2000" dirty="0"/>
              <a:t>J. C. Maxwell</a:t>
            </a:r>
            <a:r>
              <a:rPr lang="el-GR" sz="2000" dirty="0"/>
              <a:t>. Εξίσωσεις </a:t>
            </a:r>
            <a:r>
              <a:rPr lang="en-US" sz="2000" dirty="0"/>
              <a:t>Maxwell (</a:t>
            </a:r>
            <a:r>
              <a:rPr lang="el-GR" sz="2000" dirty="0"/>
              <a:t>Ενοποίηση – Επέκταση Αμπερ σε χρονομεταβαλλόμενα μεγέθη)</a:t>
            </a:r>
            <a:endParaRPr lang="en-US" sz="2000" dirty="0"/>
          </a:p>
          <a:p>
            <a:pPr>
              <a:tabLst>
                <a:tab pos="1709738" algn="l"/>
              </a:tabLst>
            </a:pPr>
            <a:r>
              <a:rPr lang="en-US" sz="2000" b="1" u="sng" dirty="0"/>
              <a:t>1887</a:t>
            </a:r>
            <a:r>
              <a:rPr lang="en-US" sz="2000" dirty="0"/>
              <a:t> H. Hertz </a:t>
            </a:r>
            <a:r>
              <a:rPr lang="el-GR" sz="2000" dirty="0"/>
              <a:t>Σύστημα για την παραγωγή ΗΜ κυμάτων (ραδιοκυμάτων) και ανίχνευσή τους</a:t>
            </a:r>
          </a:p>
          <a:p>
            <a:pPr>
              <a:tabLst>
                <a:tab pos="1709738" algn="l"/>
              </a:tabLst>
            </a:pPr>
            <a:r>
              <a:rPr lang="el-GR" sz="2000" b="1" u="sng" dirty="0"/>
              <a:t>1888</a:t>
            </a:r>
            <a:r>
              <a:rPr lang="el-GR" sz="2000" dirty="0"/>
              <a:t> Ν. </a:t>
            </a:r>
            <a:r>
              <a:rPr lang="en-US" sz="2000" dirty="0"/>
              <a:t>Tesla AC </a:t>
            </a:r>
            <a:r>
              <a:rPr lang="el-GR" sz="2000" dirty="0"/>
              <a:t>Κινητήρας</a:t>
            </a:r>
          </a:p>
          <a:p>
            <a:pPr>
              <a:tabLst>
                <a:tab pos="1709738" algn="l"/>
              </a:tabLst>
            </a:pPr>
            <a:r>
              <a:rPr lang="el-GR" sz="2000" b="1" u="sng" dirty="0"/>
              <a:t>1895</a:t>
            </a:r>
            <a:r>
              <a:rPr lang="el-GR" sz="2000" dirty="0"/>
              <a:t> </a:t>
            </a:r>
            <a:r>
              <a:rPr lang="en-US" sz="2000" dirty="0"/>
              <a:t>W. Rontgen </a:t>
            </a:r>
            <a:r>
              <a:rPr lang="el-GR" sz="2000" dirty="0"/>
              <a:t>Ανακάλυψη ακτίνων Χ</a:t>
            </a:r>
          </a:p>
          <a:p>
            <a:pPr>
              <a:tabLst>
                <a:tab pos="1709738" algn="l"/>
              </a:tabLst>
            </a:pPr>
            <a:r>
              <a:rPr lang="el-GR" sz="2000" b="1" u="sng" dirty="0"/>
              <a:t>1897</a:t>
            </a:r>
            <a:r>
              <a:rPr lang="el-GR" sz="2000" dirty="0"/>
              <a:t> </a:t>
            </a:r>
            <a:r>
              <a:rPr lang="en-US" sz="2000" dirty="0"/>
              <a:t>J. J. Thomson </a:t>
            </a:r>
            <a:r>
              <a:rPr lang="el-GR" sz="2000" dirty="0"/>
              <a:t>Ανακαλύπτει το ηλεκτρόνιο και μετράει το λόγο φορτίου προς μάζα (1906 Βραβείο Νόμπελ)</a:t>
            </a:r>
          </a:p>
          <a:p>
            <a:pPr>
              <a:tabLst>
                <a:tab pos="1709738" algn="l"/>
              </a:tabLst>
            </a:pP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kern="0" dirty="0"/>
              <a:t>Ηλεκτρομαγνητισμός Κλασσικός. Εξέλιξη (4)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1709738" algn="l"/>
              </a:tabLst>
            </a:pPr>
            <a:r>
              <a:rPr lang="el-GR" sz="2000" b="1" u="sng" dirty="0"/>
              <a:t>1905</a:t>
            </a:r>
            <a:r>
              <a:rPr lang="el-GR" sz="2000" dirty="0"/>
              <a:t> Α. </a:t>
            </a:r>
            <a:r>
              <a:rPr lang="en-US" sz="2000" dirty="0"/>
              <a:t>Einstein </a:t>
            </a:r>
            <a:r>
              <a:rPr lang="el-GR" sz="2000" dirty="0"/>
              <a:t>Εξηγεί το φωτοηλεκτρικό φαινόμενο </a:t>
            </a:r>
          </a:p>
          <a:p>
            <a:pPr marL="0" indent="0">
              <a:buNone/>
              <a:tabLst>
                <a:tab pos="1709738" algn="l"/>
              </a:tabLst>
            </a:pP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4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kern="0" dirty="0"/>
              <a:t>Συμβολισμοί</a:t>
            </a:r>
            <a:endParaRPr lang="en-GB" kern="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3812982"/>
              </p:ext>
            </p:extLst>
          </p:nvPr>
        </p:nvGraphicFramePr>
        <p:xfrm>
          <a:off x="3650014" y="1772816"/>
          <a:ext cx="486251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2424648" imgH="469696" progId="Equation.DSMT4">
                  <p:embed/>
                </p:oleObj>
              </mc:Choice>
              <mc:Fallback>
                <p:oleObj name="Equation" r:id="rId5" imgW="2424648" imgH="469696" progId="Equation.DSMT4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014" y="1772816"/>
                        <a:ext cx="4862512" cy="9413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83202"/>
              </p:ext>
            </p:extLst>
          </p:nvPr>
        </p:nvGraphicFramePr>
        <p:xfrm>
          <a:off x="3851920" y="2852936"/>
          <a:ext cx="487521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7" imgW="2120900" imgH="444500" progId="Equation.DSMT4">
                  <p:embed/>
                </p:oleObj>
              </mc:Choice>
              <mc:Fallback>
                <p:oleObj name="Equation" r:id="rId7" imgW="21209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852936"/>
                        <a:ext cx="4875212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851920" y="4005064"/>
            <a:ext cx="4003675" cy="1420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7664" y="2996952"/>
            <a:ext cx="23042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2996952"/>
            <a:ext cx="1872208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dirty="0"/>
              <a:t>Τσιμπούκης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9562" y="4427438"/>
            <a:ext cx="1872208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dirty="0"/>
              <a:t>Griffiths</a:t>
            </a:r>
          </a:p>
        </p:txBody>
      </p:sp>
    </p:spTree>
    <p:extLst>
      <p:ext uri="{BB962C8B-B14F-4D97-AF65-F5344CB8AC3E}">
        <p14:creationId xmlns:p14="http://schemas.microsoft.com/office/powerpoint/2010/main" val="305453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kern="0" dirty="0"/>
              <a:t>Μονάδες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Κύριες (</a:t>
            </a:r>
            <a:r>
              <a:rPr lang="en-US" sz="2400" dirty="0"/>
              <a:t>SI)</a:t>
            </a:r>
          </a:p>
          <a:p>
            <a:pPr lvl="1"/>
            <a:r>
              <a:rPr lang="el-GR" sz="2000" dirty="0"/>
              <a:t>Μήκος: μέτρο </a:t>
            </a:r>
            <a:r>
              <a:rPr lang="en-US" sz="2000" dirty="0"/>
              <a:t>(m)</a:t>
            </a:r>
            <a:endParaRPr lang="el-GR" sz="2000" dirty="0"/>
          </a:p>
          <a:p>
            <a:pPr lvl="1"/>
            <a:r>
              <a:rPr lang="el-GR" sz="2000" dirty="0"/>
              <a:t>Χρόνος: δευτερόλεπτο </a:t>
            </a:r>
            <a:r>
              <a:rPr lang="en-US" sz="2000" dirty="0"/>
              <a:t>(s)</a:t>
            </a:r>
          </a:p>
          <a:p>
            <a:pPr lvl="1"/>
            <a:r>
              <a:rPr lang="el-GR" sz="2000" dirty="0"/>
              <a:t>Μάζα: χιλιόγραμμο (</a:t>
            </a:r>
            <a:r>
              <a:rPr lang="en-US" sz="2000" dirty="0"/>
              <a:t>kg)</a:t>
            </a:r>
          </a:p>
          <a:p>
            <a:pPr lvl="1"/>
            <a:r>
              <a:rPr lang="el-GR" sz="2000" dirty="0"/>
              <a:t>Ρεύμα: Αμπέρ (Α)</a:t>
            </a:r>
            <a:endParaRPr lang="en-US" sz="2000" dirty="0"/>
          </a:p>
          <a:p>
            <a:pPr lvl="1"/>
            <a:r>
              <a:rPr lang="el-GR" sz="2000" dirty="0"/>
              <a:t>Θερμοκρασία: Κέλβιν (Κ)</a:t>
            </a:r>
          </a:p>
          <a:p>
            <a:pPr lvl="1"/>
            <a:r>
              <a:rPr lang="el-GR" sz="2000" dirty="0"/>
              <a:t>Ποσότητα ύλης: Γραμμόμοριο (</a:t>
            </a:r>
            <a:r>
              <a:rPr lang="en-US" sz="2000" dirty="0" err="1"/>
              <a:t>mol</a:t>
            </a:r>
            <a:r>
              <a:rPr lang="en-US" sz="2000" dirty="0"/>
              <a:t>)</a:t>
            </a:r>
          </a:p>
          <a:p>
            <a:pPr lvl="1"/>
            <a:r>
              <a:rPr lang="el-GR" sz="2000" dirty="0"/>
              <a:t>Ένταση φωτός: Καντέλα (Κηρίο) (</a:t>
            </a:r>
            <a:r>
              <a:rPr lang="en-US" sz="2000" dirty="0"/>
              <a:t>cd)</a:t>
            </a: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04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1931</Words>
  <Application>Microsoft Macintosh PowerPoint</Application>
  <PresentationFormat>On-screen Show (4:3)</PresentationFormat>
  <Paragraphs>286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Calibri</vt:lpstr>
      <vt:lpstr>Cambria Math</vt:lpstr>
      <vt:lpstr>Tahoma</vt:lpstr>
      <vt:lpstr>Wingdings</vt:lpstr>
      <vt:lpstr>Θέμα του Office</vt:lpstr>
      <vt:lpstr>Equation</vt:lpstr>
      <vt:lpstr>Visio</vt:lpstr>
      <vt:lpstr>Ηλεκτρομαγνητικά πεδία ΙΙ</vt:lpstr>
      <vt:lpstr>Σκοποί  ενότητας</vt:lpstr>
      <vt:lpstr>Περιεχόμενα ενότητας</vt:lpstr>
      <vt:lpstr>Ηλεκτρομαγνητισμός Κλασσικός. Εξέλιξη</vt:lpstr>
      <vt:lpstr>Ηλεκτρομαγνητισμός Κλασσικός. Εξέλιξη (2)</vt:lpstr>
      <vt:lpstr>Ηλεκτρομαγνητισμός Κλασσικός. Εξέλιξη (3)</vt:lpstr>
      <vt:lpstr>Ηλεκτρομαγνητισμός Κλασσικός. Εξέλιξη (4)</vt:lpstr>
      <vt:lpstr>Συμβολισμοί</vt:lpstr>
      <vt:lpstr>Μονάδες</vt:lpstr>
      <vt:lpstr>Μονάδες (2)</vt:lpstr>
      <vt:lpstr>Φυσικά Δυναμικά Πεδία</vt:lpstr>
      <vt:lpstr>Φυσικά Δυναμικά Πεδία</vt:lpstr>
      <vt:lpstr>Βαρυτικό πεδίο-Βαρυτική δύναμη</vt:lpstr>
      <vt:lpstr>Ηλεκτρικό πεδίο</vt:lpstr>
      <vt:lpstr>Ηλεκτρικό φορτίο- Ιδιότητες</vt:lpstr>
      <vt:lpstr>Ηλεκτρική ροή (ή πυκνότητα ηλεκτρικής ροής)</vt:lpstr>
      <vt:lpstr>Μαγνητικό πεδίο</vt:lpstr>
      <vt:lpstr>Μαγνητικές δυνάμεις</vt:lpstr>
      <vt:lpstr>Μαγνητικό πεδίο σε υλικά (Μαγνητικά υλικά)</vt:lpstr>
      <vt:lpstr>Στατικά και δυναμικά Πεδία</vt:lpstr>
      <vt:lpstr>Τρεις κλάδοι ηλεκτρομαγνητισμού</vt:lpstr>
      <vt:lpstr>Ημιτονοειδή μονοδιάστατα κύματα χωρίς απώλειες</vt:lpstr>
      <vt:lpstr>Κυματομορφή</vt:lpstr>
      <vt:lpstr>Χαρακτηριστικά κύματος</vt:lpstr>
      <vt:lpstr>Κατεύθυνση κύματος</vt:lpstr>
      <vt:lpstr>Φάση αναφοράς</vt:lpstr>
      <vt:lpstr>Κύματα με απώλειες</vt:lpstr>
      <vt:lpstr>Ιδιότητες ηλεκτρομαγνητικού φάσματος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Stavros Koul</cp:lastModifiedBy>
  <cp:revision>207</cp:revision>
  <dcterms:created xsi:type="dcterms:W3CDTF">2012-09-06T09:03:05Z</dcterms:created>
  <dcterms:modified xsi:type="dcterms:W3CDTF">2018-02-01T10:21:50Z</dcterms:modified>
</cp:coreProperties>
</file>