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9" r:id="rId2"/>
    <p:sldId id="280" r:id="rId3"/>
    <p:sldId id="281" r:id="rId4"/>
    <p:sldId id="28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3" r:id="rId28"/>
    <p:sldId id="284" r:id="rId29"/>
    <p:sldId id="285"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BE1D63-81B5-41BE-A58D-D25D57F658A8}" type="datetimeFigureOut">
              <a:rPr lang="el-GR" smtClean="0"/>
              <a:t>18/5/2015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5819AE-7E69-467F-8056-5AA676815E65}" type="slidenum">
              <a:rPr lang="el-GR" smtClean="0"/>
              <a:t>‹#›</a:t>
            </a:fld>
            <a:endParaRPr lang="el-GR"/>
          </a:p>
        </p:txBody>
      </p:sp>
    </p:spTree>
    <p:extLst>
      <p:ext uri="{BB962C8B-B14F-4D97-AF65-F5344CB8AC3E}">
        <p14:creationId xmlns:p14="http://schemas.microsoft.com/office/powerpoint/2010/main" val="31215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1838C-E9EE-4CB2-A5D8-C73E1162B4F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eclass.upatras.gr/courses/PHA161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Πληροφορική</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smtClean="0">
                <a:solidFill>
                  <a:schemeClr val="tx1"/>
                </a:solidFill>
              </a:rPr>
              <a:t>Κεφάλαιο </a:t>
            </a:r>
            <a:r>
              <a:rPr lang="en-US" sz="2800" b="1" dirty="0" smtClean="0">
                <a:solidFill>
                  <a:schemeClr val="tx1"/>
                </a:solidFill>
              </a:rPr>
              <a:t>6</a:t>
            </a:r>
            <a:r>
              <a:rPr lang="el-GR" sz="2800" b="1" baseline="30000" dirty="0" smtClean="0">
                <a:solidFill>
                  <a:schemeClr val="tx1"/>
                </a:solidFill>
              </a:rPr>
              <a:t>ο</a:t>
            </a:r>
            <a:r>
              <a:rPr lang="el-GR" sz="2800" b="1" dirty="0" smtClean="0">
                <a:solidFill>
                  <a:schemeClr val="tx1"/>
                </a:solidFill>
              </a:rPr>
              <a:t>:</a:t>
            </a:r>
            <a:r>
              <a:rPr lang="en-US" sz="2800" dirty="0" smtClean="0">
                <a:solidFill>
                  <a:schemeClr val="tx1"/>
                </a:solidFill>
              </a:rPr>
              <a:t> </a:t>
            </a:r>
            <a:r>
              <a:rPr lang="el-GR" sz="2800" dirty="0" smtClean="0">
                <a:solidFill>
                  <a:schemeClr val="tx1"/>
                </a:solidFill>
              </a:rPr>
              <a:t>Δίκτυα Υπολογιστών</a:t>
            </a:r>
            <a:endParaRPr lang="en-US" sz="2800" dirty="0" smtClean="0">
              <a:solidFill>
                <a:schemeClr val="tx1"/>
              </a:solidFill>
            </a:endParaRPr>
          </a:p>
          <a:p>
            <a:r>
              <a:rPr lang="el-GR" sz="2800" dirty="0" smtClean="0">
                <a:solidFill>
                  <a:schemeClr val="tx1"/>
                </a:solidFill>
              </a:rPr>
              <a:t>Κλεπετσάνης Παύλος, Επίκουρος Καθηγητής</a:t>
            </a:r>
          </a:p>
          <a:p>
            <a:r>
              <a:rPr lang="el-GR" sz="2800" dirty="0" smtClean="0">
                <a:solidFill>
                  <a:schemeClr val="tx1"/>
                </a:solidFill>
              </a:rPr>
              <a:t>Τμήμα Φαρμακευτικής</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91694"/>
            <a:ext cx="4310289" cy="1025873"/>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709667"/>
            <a:ext cx="4437830" cy="919133"/>
          </a:xfrm>
          <a:prstGeom prst="rect">
            <a:avLst/>
          </a:prstGeom>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603" y="5681912"/>
            <a:ext cx="2416384" cy="84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421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Τοπικό δίκτυο</a:t>
            </a:r>
            <a:r>
              <a:rPr lang="en-US" sz="2800" b="1" dirty="0"/>
              <a:t> (LAN - Local Area Network</a:t>
            </a:r>
            <a:r>
              <a:rPr lang="en-US" sz="2800" b="1" dirty="0" smtClean="0"/>
              <a:t>)</a:t>
            </a:r>
            <a:r>
              <a:rPr lang="el-GR" sz="2800" b="1" dirty="0" smtClean="0"/>
              <a:t> - 1</a:t>
            </a:r>
            <a:endParaRPr lang="el-GR" sz="2800" b="1" dirty="0"/>
          </a:p>
        </p:txBody>
      </p:sp>
      <p:pic>
        <p:nvPicPr>
          <p:cNvPr id="4" name="Picture 1"/>
          <p:cNvPicPr/>
          <p:nvPr/>
        </p:nvPicPr>
        <p:blipFill>
          <a:blip r:embed="rId2" cstate="print"/>
          <a:srcRect/>
          <a:stretch>
            <a:fillRect/>
          </a:stretch>
        </p:blipFill>
        <p:spPr bwMode="auto">
          <a:xfrm>
            <a:off x="2123728" y="1340768"/>
            <a:ext cx="4824536" cy="3456384"/>
          </a:xfrm>
          <a:prstGeom prst="rect">
            <a:avLst/>
          </a:prstGeom>
          <a:noFill/>
          <a:ln w="9525">
            <a:noFill/>
            <a:miter lim="800000"/>
            <a:headEnd/>
            <a:tailEnd/>
          </a:ln>
        </p:spPr>
      </p:pic>
      <p:sp>
        <p:nvSpPr>
          <p:cNvPr id="5" name="4 - Ορθογώνιο"/>
          <p:cNvSpPr/>
          <p:nvPr/>
        </p:nvSpPr>
        <p:spPr>
          <a:xfrm>
            <a:off x="1187624" y="5013176"/>
            <a:ext cx="7272808" cy="923330"/>
          </a:xfrm>
          <a:prstGeom prst="rect">
            <a:avLst/>
          </a:prstGeom>
        </p:spPr>
        <p:txBody>
          <a:bodyPr wrap="square">
            <a:spAutoFit/>
          </a:bodyPr>
          <a:lstStyle/>
          <a:p>
            <a:r>
              <a:rPr lang="el-GR" dirty="0"/>
              <a:t>Μια μικρή ομάδα Ηλεκτρονικών Υπολογιστών, συνδεδεμένοι μεταξύ τους με ειδικά καλώδια δικτύου (καλώδια UTP), σε περιορισμένη γεωγραφική εμβέλεια αποτελεί ένα τοπικό δίκτυο.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229600" cy="4929411"/>
          </a:xfrm>
        </p:spPr>
        <p:txBody>
          <a:bodyPr>
            <a:normAutofit/>
          </a:bodyPr>
          <a:lstStyle/>
          <a:p>
            <a:pPr marL="0" indent="0">
              <a:buNone/>
            </a:pPr>
            <a:r>
              <a:rPr lang="el-GR" sz="1800" dirty="0"/>
              <a:t>Τα LAN διακρίνονται από τα αλλά είδη δικτύων με βάση </a:t>
            </a:r>
            <a:r>
              <a:rPr lang="el-GR" sz="1800" dirty="0" smtClean="0"/>
              <a:t>τρία </a:t>
            </a:r>
            <a:r>
              <a:rPr lang="el-GR" sz="1800" dirty="0"/>
              <a:t>χαρακτηριστικά: </a:t>
            </a:r>
            <a:endParaRPr lang="el-GR" sz="1800" dirty="0" smtClean="0"/>
          </a:p>
          <a:p>
            <a:pPr lvl="1">
              <a:buNone/>
            </a:pPr>
            <a:r>
              <a:rPr lang="el-GR" sz="1800" dirty="0" smtClean="0"/>
              <a:t>Α) το </a:t>
            </a:r>
            <a:r>
              <a:rPr lang="el-GR" sz="1800" dirty="0"/>
              <a:t>μέγεθος, </a:t>
            </a:r>
            <a:endParaRPr lang="el-GR" sz="1800" dirty="0" smtClean="0"/>
          </a:p>
          <a:p>
            <a:pPr lvl="1">
              <a:buNone/>
            </a:pPr>
            <a:r>
              <a:rPr lang="el-GR" sz="1800" dirty="0" smtClean="0"/>
              <a:t>Β) την </a:t>
            </a:r>
            <a:r>
              <a:rPr lang="el-GR" sz="1800" dirty="0"/>
              <a:t>τεχνολογία μετάδοσης και </a:t>
            </a:r>
            <a:endParaRPr lang="el-GR" sz="1800" dirty="0" smtClean="0"/>
          </a:p>
          <a:p>
            <a:pPr lvl="1">
              <a:buNone/>
            </a:pPr>
            <a:r>
              <a:rPr lang="el-GR" sz="1800" dirty="0" smtClean="0"/>
              <a:t>Γ) την </a:t>
            </a:r>
            <a:r>
              <a:rPr lang="el-GR" sz="1800" dirty="0"/>
              <a:t>τοπολογία τους.</a:t>
            </a:r>
            <a:r>
              <a:rPr lang="el-GR" sz="1400" dirty="0"/>
              <a:t/>
            </a:r>
            <a:br>
              <a:rPr lang="el-GR" sz="1400" dirty="0"/>
            </a:br>
            <a:endParaRPr lang="el-GR" sz="1400" dirty="0" smtClean="0"/>
          </a:p>
          <a:p>
            <a:pPr marL="0" lvl="1" indent="0">
              <a:buNone/>
            </a:pPr>
            <a:r>
              <a:rPr lang="el-GR" sz="1800" dirty="0" smtClean="0"/>
              <a:t>Τα </a:t>
            </a:r>
            <a:r>
              <a:rPr lang="el-GR" sz="1800" dirty="0"/>
              <a:t>LAN είναι περιορισμένου μεγέθους, που σημαίνει ότι ο χρόνος μετάδοσης στη χειρότερη περίπτωση είναι φραγμένος και γνωστός εκ των προτέρων. Η γνώση του ορίου αυτού επιτρέπει τη χρήση συγκεκριμένων τεχνικών που αλλιώς θα ήταν ανέφικτες. Επίσης απλοποιεί τη διαχείριση του δικτύου.</a:t>
            </a:r>
            <a:br>
              <a:rPr lang="el-GR" sz="1800" dirty="0"/>
            </a:br>
            <a:r>
              <a:rPr lang="el-GR" sz="1800" dirty="0"/>
              <a:t>Τα LAN χρησιμοποιούν συχνά μια τεχνολογία μετάδοσης που αποτελείται από ένα απλό καλώδιο, στο οποίο έχουν συνδεθεί όλες οι μηχανές, όπως στις ομαδικές γραμμές που κάποτε χρησιμοποιούσαν οι τηλεφωνικές εταιρείες. Τα παραδοσιακά LAN που λειτουργούν σε ταχύτητες των 10 έως 100 </a:t>
            </a:r>
            <a:r>
              <a:rPr lang="el-GR" sz="1800" dirty="0" err="1"/>
              <a:t>Μbps</a:t>
            </a:r>
            <a:r>
              <a:rPr lang="el-GR" sz="1800" dirty="0"/>
              <a:t>, παρουσιάζουν χαμηλή καθυστέρηση (δεκάδες </a:t>
            </a:r>
            <a:r>
              <a:rPr lang="el-GR" sz="1800" dirty="0" err="1"/>
              <a:t>μικροδευτερολέπτων</a:t>
            </a:r>
            <a:r>
              <a:rPr lang="el-GR" sz="1800" dirty="0"/>
              <a:t>) και εμφανίζουν πολύ λίγα λάθη. </a:t>
            </a:r>
            <a:endParaRPr lang="el-GR" sz="1800" dirty="0" smtClean="0"/>
          </a:p>
          <a:p>
            <a:pPr marL="0" lvl="1" indent="0">
              <a:buNone/>
            </a:pPr>
            <a:r>
              <a:rPr lang="el-GR" sz="1800" dirty="0" smtClean="0"/>
              <a:t>Τα </a:t>
            </a:r>
            <a:r>
              <a:rPr lang="el-GR" sz="1800" dirty="0"/>
              <a:t>νεότερα LAN μπορούν να λειτουργούν σε υψηλότερες ταχύτητες, έως και εκατοντάδες </a:t>
            </a:r>
            <a:r>
              <a:rPr lang="el-GR" sz="1800" dirty="0" err="1"/>
              <a:t>megabit</a:t>
            </a:r>
            <a:r>
              <a:rPr lang="el-GR" sz="1800" dirty="0"/>
              <a:t> </a:t>
            </a:r>
            <a:r>
              <a:rPr lang="el-GR" sz="1800" dirty="0" smtClean="0"/>
              <a:t>/ </a:t>
            </a:r>
            <a:r>
              <a:rPr lang="en-US" sz="1800" dirty="0" smtClean="0"/>
              <a:t>sec</a:t>
            </a:r>
            <a:r>
              <a:rPr lang="el-GR" sz="1800" dirty="0" smtClean="0"/>
              <a:t>.</a:t>
            </a:r>
            <a:endParaRPr lang="el-GR" sz="1800" dirty="0"/>
          </a:p>
        </p:txBody>
      </p:sp>
      <p:sp>
        <p:nvSpPr>
          <p:cNvPr id="4" name="1 - Τίτλος"/>
          <p:cNvSpPr>
            <a:spLocks noGrp="1"/>
          </p:cNvSpPr>
          <p:nvPr>
            <p:ph type="title"/>
          </p:nvPr>
        </p:nvSpPr>
        <p:spPr>
          <a:xfrm>
            <a:off x="457200" y="274638"/>
            <a:ext cx="8229600" cy="994122"/>
          </a:xfrm>
        </p:spPr>
        <p:txBody>
          <a:bodyPr>
            <a:normAutofit/>
          </a:bodyPr>
          <a:lstStyle/>
          <a:p>
            <a:r>
              <a:rPr lang="el-GR" sz="2800" b="1" dirty="0"/>
              <a:t>Τοπικό δίκτυο</a:t>
            </a:r>
            <a:r>
              <a:rPr lang="en-US" sz="2800" b="1" dirty="0"/>
              <a:t> (LAN - Local Area Network</a:t>
            </a:r>
            <a:r>
              <a:rPr lang="en-US" sz="2800" b="1" dirty="0" smtClean="0"/>
              <a:t>)</a:t>
            </a:r>
            <a:r>
              <a:rPr lang="el-GR" sz="2800" b="1" dirty="0" smtClean="0"/>
              <a:t> - 2</a:t>
            </a:r>
            <a:endParaRPr lang="el-GR"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496944" cy="1143000"/>
          </a:xfrm>
        </p:spPr>
        <p:txBody>
          <a:bodyPr>
            <a:normAutofit/>
          </a:bodyPr>
          <a:lstStyle/>
          <a:p>
            <a:r>
              <a:rPr lang="el-GR" sz="2800" b="1" dirty="0"/>
              <a:t>Δίκτυο Ευρείας Περιοχής (WAN - </a:t>
            </a:r>
            <a:r>
              <a:rPr lang="el-GR" sz="2800" b="1" dirty="0" err="1"/>
              <a:t>Wide</a:t>
            </a:r>
            <a:r>
              <a:rPr lang="el-GR" sz="2800" b="1" dirty="0"/>
              <a:t> </a:t>
            </a:r>
            <a:r>
              <a:rPr lang="el-GR" sz="2800" b="1" dirty="0" err="1"/>
              <a:t>Area</a:t>
            </a:r>
            <a:r>
              <a:rPr lang="el-GR" sz="2800" b="1" dirty="0"/>
              <a:t> </a:t>
            </a:r>
            <a:r>
              <a:rPr lang="el-GR" sz="2800" b="1" dirty="0" err="1"/>
              <a:t>Network</a:t>
            </a:r>
            <a:r>
              <a:rPr lang="el-GR" sz="2800" b="1" dirty="0" smtClean="0"/>
              <a:t>)</a:t>
            </a:r>
            <a:r>
              <a:rPr lang="en-US" sz="2800" b="1" dirty="0" smtClean="0"/>
              <a:t> - 1</a:t>
            </a:r>
            <a:endParaRPr lang="el-GR" sz="2800" b="1" dirty="0"/>
          </a:p>
        </p:txBody>
      </p:sp>
      <p:pic>
        <p:nvPicPr>
          <p:cNvPr id="4" name="Picture 2" descr="http://www.ap-comp.com/images/WAN.jpg"/>
          <p:cNvPicPr/>
          <p:nvPr/>
        </p:nvPicPr>
        <p:blipFill>
          <a:blip r:embed="rId2" cstate="print"/>
          <a:srcRect/>
          <a:stretch>
            <a:fillRect/>
          </a:stretch>
        </p:blipFill>
        <p:spPr bwMode="auto">
          <a:xfrm>
            <a:off x="2339752" y="1340768"/>
            <a:ext cx="4464496" cy="3816424"/>
          </a:xfrm>
          <a:prstGeom prst="rect">
            <a:avLst/>
          </a:prstGeom>
          <a:noFill/>
          <a:ln w="9525">
            <a:noFill/>
            <a:miter lim="800000"/>
            <a:headEnd/>
            <a:tailEnd/>
          </a:ln>
        </p:spPr>
      </p:pic>
      <p:sp>
        <p:nvSpPr>
          <p:cNvPr id="5" name="4 - Ορθογώνιο"/>
          <p:cNvSpPr/>
          <p:nvPr/>
        </p:nvSpPr>
        <p:spPr>
          <a:xfrm>
            <a:off x="323528" y="5301208"/>
            <a:ext cx="8424936" cy="923330"/>
          </a:xfrm>
          <a:prstGeom prst="rect">
            <a:avLst/>
          </a:prstGeom>
        </p:spPr>
        <p:txBody>
          <a:bodyPr wrap="square">
            <a:spAutoFit/>
          </a:bodyPr>
          <a:lstStyle/>
          <a:p>
            <a:r>
              <a:rPr lang="el-GR" dirty="0"/>
              <a:t>Ένα Δίκτυο Ευρείας Περιοχής (</a:t>
            </a:r>
            <a:r>
              <a:rPr lang="el-GR" dirty="0" err="1"/>
              <a:t>Wide</a:t>
            </a:r>
            <a:r>
              <a:rPr lang="el-GR" dirty="0"/>
              <a:t> </a:t>
            </a:r>
            <a:r>
              <a:rPr lang="el-GR" dirty="0" err="1"/>
              <a:t>Area</a:t>
            </a:r>
            <a:r>
              <a:rPr lang="el-GR" dirty="0"/>
              <a:t> </a:t>
            </a:r>
            <a:r>
              <a:rPr lang="el-GR" dirty="0" err="1"/>
              <a:t>NetWork</a:t>
            </a:r>
            <a:r>
              <a:rPr lang="el-GR" dirty="0"/>
              <a:t>) ή αλλιώς WAN, καλύπτει μια μεγάλη γεωγραφική περιοχή, συχνά μια χώρα ή μια ήπειρο. Περιλαμβάνει μια συλλογή από μηχανές που προορίζονται να τρέχουν εφαρμογές (προγράμματα) χρηστών.</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340768"/>
            <a:ext cx="8435280" cy="4929411"/>
          </a:xfrm>
        </p:spPr>
        <p:txBody>
          <a:bodyPr>
            <a:normAutofit/>
          </a:bodyPr>
          <a:lstStyle/>
          <a:p>
            <a:pPr marL="0" indent="0">
              <a:buNone/>
            </a:pPr>
            <a:r>
              <a:rPr lang="el-GR" sz="1800" dirty="0"/>
              <a:t>Στα περισσότερα δίκτυα ευρείας περιοχής, το </a:t>
            </a:r>
            <a:r>
              <a:rPr lang="el-GR" sz="1800" dirty="0" err="1"/>
              <a:t>υποδίκτυο</a:t>
            </a:r>
            <a:r>
              <a:rPr lang="el-GR" sz="1800" dirty="0"/>
              <a:t> απαρτίζεται από δυο διακριτά στοιχεία: </a:t>
            </a:r>
            <a:endParaRPr lang="en-US" sz="1800" dirty="0" smtClean="0"/>
          </a:p>
          <a:p>
            <a:pPr marL="0" indent="0">
              <a:buNone/>
            </a:pPr>
            <a:r>
              <a:rPr lang="en-US" sz="1800" dirty="0" smtClean="0"/>
              <a:t>	</a:t>
            </a:r>
            <a:r>
              <a:rPr lang="el-GR" sz="1800" dirty="0" smtClean="0"/>
              <a:t>τις </a:t>
            </a:r>
            <a:r>
              <a:rPr lang="el-GR" sz="1800" dirty="0"/>
              <a:t>γραμμές μετάδοσης και </a:t>
            </a:r>
            <a:endParaRPr lang="en-US" sz="1800" dirty="0" smtClean="0"/>
          </a:p>
          <a:p>
            <a:pPr marL="0" indent="0">
              <a:buNone/>
            </a:pPr>
            <a:r>
              <a:rPr lang="en-US" sz="1800" dirty="0" smtClean="0"/>
              <a:t>	</a:t>
            </a:r>
            <a:r>
              <a:rPr lang="el-GR" sz="1800" dirty="0" smtClean="0"/>
              <a:t>τα </a:t>
            </a:r>
            <a:r>
              <a:rPr lang="el-GR" sz="1800" dirty="0"/>
              <a:t>στοιχεία μεταγωγής. </a:t>
            </a:r>
            <a:endParaRPr lang="en-US" sz="1800" dirty="0" smtClean="0"/>
          </a:p>
          <a:p>
            <a:pPr marL="0" indent="0">
              <a:buNone/>
            </a:pPr>
            <a:r>
              <a:rPr lang="el-GR" sz="1800" dirty="0" smtClean="0"/>
              <a:t>Οι </a:t>
            </a:r>
            <a:r>
              <a:rPr lang="el-GR" sz="1800" dirty="0"/>
              <a:t>γραμμές μετάδοσης (αποκαλούμενες επίσης και ζεύξεις, κυκλώματα </a:t>
            </a:r>
            <a:r>
              <a:rPr lang="el-GR" sz="1800" dirty="0" smtClean="0"/>
              <a:t>ή δίαυλοι</a:t>
            </a:r>
            <a:r>
              <a:rPr lang="el-GR" sz="1800" dirty="0"/>
              <a:t>) μεταφέρουν τα bit μεταξύ των δομικών στοιχείων του δικτύου (συνήθως υπολογιστών).</a:t>
            </a:r>
          </a:p>
          <a:p>
            <a:pPr marL="0" indent="0">
              <a:buNone/>
            </a:pPr>
            <a:r>
              <a:rPr lang="el-GR" sz="1800" dirty="0"/>
              <a:t>Τα στοιχεία μεταγωγής είναι εξειδικευμένοι υπολογιστές που συνδέουν δύο ή περισσότερες γραμμές μετάδοσης. Όταν τα δεδομένα φθάνουν σε μια εισερχόμενη γραμμή, το στοιχείο μεταγωγής πρέπει να επιλέξει μια εξερχόμενη γραμμή για να τα προωθήσει. </a:t>
            </a:r>
            <a:endParaRPr lang="en-US" sz="1800" dirty="0" smtClean="0"/>
          </a:p>
          <a:p>
            <a:pPr marL="0" indent="0">
              <a:buNone/>
            </a:pPr>
            <a:r>
              <a:rPr lang="el-GR" sz="1800" dirty="0" smtClean="0"/>
              <a:t>Δεν υπάρχει </a:t>
            </a:r>
            <a:r>
              <a:rPr lang="el-GR" sz="1800" dirty="0"/>
              <a:t>τυποποιημένη ορολογία γι' αυτούς τους υπολογιστές. </a:t>
            </a:r>
            <a:endParaRPr lang="en-US" sz="1800" dirty="0" smtClean="0"/>
          </a:p>
          <a:p>
            <a:pPr marL="0" indent="0">
              <a:buNone/>
            </a:pPr>
            <a:r>
              <a:rPr lang="el-GR" sz="1800" dirty="0" smtClean="0"/>
              <a:t>Αποκαλούνται </a:t>
            </a:r>
            <a:r>
              <a:rPr lang="el-GR" sz="1800" dirty="0"/>
              <a:t>μεταξύ άλλων, κόμβοι μεταγωγής πακέτων (</a:t>
            </a:r>
            <a:r>
              <a:rPr lang="el-GR" sz="1800" dirty="0" err="1"/>
              <a:t>packet</a:t>
            </a:r>
            <a:r>
              <a:rPr lang="el-GR" sz="1800" dirty="0"/>
              <a:t> </a:t>
            </a:r>
            <a:r>
              <a:rPr lang="el-GR" sz="1800" dirty="0" err="1"/>
              <a:t>switching</a:t>
            </a:r>
            <a:r>
              <a:rPr lang="el-GR" sz="1800" dirty="0"/>
              <a:t> </a:t>
            </a:r>
            <a:r>
              <a:rPr lang="el-GR" sz="1800" dirty="0" err="1"/>
              <a:t>nodes</a:t>
            </a:r>
            <a:r>
              <a:rPr lang="el-GR" sz="1800" dirty="0"/>
              <a:t>), ενδιάμεσα</a:t>
            </a:r>
            <a:r>
              <a:rPr lang="el-GR" sz="1800" b="1" dirty="0"/>
              <a:t> </a:t>
            </a:r>
            <a:r>
              <a:rPr lang="el-GR" sz="1800" dirty="0"/>
              <a:t>συστήματα (</a:t>
            </a:r>
            <a:r>
              <a:rPr lang="el-GR" sz="1800" dirty="0" err="1"/>
              <a:t>intermediate</a:t>
            </a:r>
            <a:r>
              <a:rPr lang="el-GR" sz="1800" dirty="0"/>
              <a:t> </a:t>
            </a:r>
            <a:r>
              <a:rPr lang="el-GR" sz="1800" dirty="0" err="1"/>
              <a:t>systems</a:t>
            </a:r>
            <a:r>
              <a:rPr lang="el-GR" sz="1800" dirty="0"/>
              <a:t>) και κέντρα μεταγωγής δεδομένων (</a:t>
            </a:r>
            <a:r>
              <a:rPr lang="el-GR" sz="1800" dirty="0" err="1"/>
              <a:t>data</a:t>
            </a:r>
            <a:r>
              <a:rPr lang="el-GR" sz="1800" dirty="0"/>
              <a:t> </a:t>
            </a:r>
            <a:r>
              <a:rPr lang="el-GR" sz="1800" dirty="0" err="1"/>
              <a:t>switching</a:t>
            </a:r>
            <a:r>
              <a:rPr lang="el-GR" sz="1800" dirty="0"/>
              <a:t> </a:t>
            </a:r>
            <a:r>
              <a:rPr lang="el-GR" sz="1800" dirty="0" err="1"/>
              <a:t>exchanges</a:t>
            </a:r>
            <a:r>
              <a:rPr lang="el-GR" sz="1800" dirty="0"/>
              <a:t>). </a:t>
            </a:r>
            <a:endParaRPr lang="en-US" sz="1800" dirty="0" smtClean="0"/>
          </a:p>
          <a:p>
            <a:pPr marL="0" indent="0">
              <a:buNone/>
            </a:pPr>
            <a:r>
              <a:rPr lang="el-GR" sz="1800" dirty="0" smtClean="0"/>
              <a:t>Ως </a:t>
            </a:r>
            <a:r>
              <a:rPr lang="el-GR" sz="1800" dirty="0"/>
              <a:t>γενικό όρο για τους υπολογιστές μεταγωγής χρησιμοποιείται η λέξη δρομολογητής (</a:t>
            </a:r>
            <a:r>
              <a:rPr lang="el-GR" sz="1800" dirty="0" err="1"/>
              <a:t>router</a:t>
            </a:r>
            <a:r>
              <a:rPr lang="el-GR" sz="1800" dirty="0"/>
              <a:t>)</a:t>
            </a:r>
          </a:p>
        </p:txBody>
      </p:sp>
      <p:sp>
        <p:nvSpPr>
          <p:cNvPr id="4" name="1 - Τίτλος"/>
          <p:cNvSpPr>
            <a:spLocks noGrp="1"/>
          </p:cNvSpPr>
          <p:nvPr>
            <p:ph type="title"/>
          </p:nvPr>
        </p:nvSpPr>
        <p:spPr>
          <a:xfrm>
            <a:off x="457200" y="274638"/>
            <a:ext cx="8435280" cy="1143000"/>
          </a:xfrm>
        </p:spPr>
        <p:txBody>
          <a:bodyPr>
            <a:normAutofit/>
          </a:bodyPr>
          <a:lstStyle/>
          <a:p>
            <a:r>
              <a:rPr lang="el-GR" sz="2800" b="1" dirty="0"/>
              <a:t>Δίκτυο Ευρείας Περιοχής (WAN - </a:t>
            </a:r>
            <a:r>
              <a:rPr lang="el-GR" sz="2800" b="1" dirty="0" err="1"/>
              <a:t>Wide</a:t>
            </a:r>
            <a:r>
              <a:rPr lang="el-GR" sz="2800" b="1" dirty="0"/>
              <a:t> </a:t>
            </a:r>
            <a:r>
              <a:rPr lang="el-GR" sz="2800" b="1" dirty="0" err="1"/>
              <a:t>Area</a:t>
            </a:r>
            <a:r>
              <a:rPr lang="el-GR" sz="2800" b="1" dirty="0"/>
              <a:t> </a:t>
            </a:r>
            <a:r>
              <a:rPr lang="el-GR" sz="2800" b="1" dirty="0" err="1"/>
              <a:t>Network</a:t>
            </a:r>
            <a:r>
              <a:rPr lang="el-GR" sz="2800" b="1" dirty="0" smtClean="0"/>
              <a:t>)</a:t>
            </a:r>
            <a:r>
              <a:rPr lang="en-US" sz="2800" b="1" dirty="0" smtClean="0"/>
              <a:t> - 2</a:t>
            </a:r>
            <a:endParaRPr lang="el-GR" sz="2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628800"/>
            <a:ext cx="8229600" cy="4032448"/>
          </a:xfrm>
        </p:spPr>
        <p:txBody>
          <a:bodyPr>
            <a:normAutofit/>
          </a:bodyPr>
          <a:lstStyle/>
          <a:p>
            <a:pPr marL="0" indent="0">
              <a:spcBef>
                <a:spcPts val="1200"/>
              </a:spcBef>
              <a:buNone/>
            </a:pPr>
            <a:r>
              <a:rPr lang="el-GR" sz="1800" dirty="0"/>
              <a:t>Δίκτυα Εκτεταμένης Εμβέλειας ή Δίκτυα Ευρείας Περιοχής, χρησιμοποιούνται συνήθως από μεγάλες </a:t>
            </a:r>
            <a:r>
              <a:rPr lang="el-GR" sz="1800" dirty="0" smtClean="0"/>
              <a:t>επιχειρήσεις</a:t>
            </a:r>
            <a:r>
              <a:rPr lang="el-GR" sz="1800" dirty="0"/>
              <a:t>, που έχουν παραρτήματα σε διαφορετικές πόλεις ή από πολυεθνικές </a:t>
            </a:r>
            <a:r>
              <a:rPr lang="el-GR" sz="1800" dirty="0" smtClean="0"/>
              <a:t>επιχειρήσεις</a:t>
            </a:r>
            <a:r>
              <a:rPr lang="el-GR" sz="1800" dirty="0"/>
              <a:t>, που δραστηριοποιούνται σε διαφορετικές χώρες. </a:t>
            </a:r>
            <a:endParaRPr lang="el-GR" sz="1800" dirty="0" smtClean="0"/>
          </a:p>
          <a:p>
            <a:pPr marL="0" indent="0">
              <a:spcBef>
                <a:spcPts val="1200"/>
              </a:spcBef>
              <a:buNone/>
            </a:pPr>
            <a:r>
              <a:rPr lang="el-GR" sz="1800" dirty="0" smtClean="0"/>
              <a:t>Οι </a:t>
            </a:r>
            <a:r>
              <a:rPr lang="el-GR" sz="1800" dirty="0"/>
              <a:t>συνδέσεις γίνονται με καλώδια υψηλής ταχύτητας, οπτικές </a:t>
            </a:r>
            <a:r>
              <a:rPr lang="el-GR" sz="1800" dirty="0" smtClean="0"/>
              <a:t>ίνες </a:t>
            </a:r>
            <a:r>
              <a:rPr lang="el-GR" sz="1800" dirty="0"/>
              <a:t>ή δορυφορικά. </a:t>
            </a:r>
            <a:endParaRPr lang="el-GR" sz="1800" dirty="0" smtClean="0"/>
          </a:p>
          <a:p>
            <a:pPr marL="0" indent="0">
              <a:spcBef>
                <a:spcPts val="1200"/>
              </a:spcBef>
              <a:buNone/>
            </a:pPr>
            <a:r>
              <a:rPr lang="el-GR" sz="1800" dirty="0" smtClean="0"/>
              <a:t>Το </a:t>
            </a:r>
            <a:r>
              <a:rPr lang="el-GR" sz="1800" dirty="0"/>
              <a:t>Διαδίκτυο (</a:t>
            </a:r>
            <a:r>
              <a:rPr lang="en-US" sz="1800" dirty="0"/>
              <a:t>Internet</a:t>
            </a:r>
            <a:r>
              <a:rPr lang="el-GR" sz="1800" dirty="0"/>
              <a:t>), θεωρείται το μεγαλύτερο Δίκτυο Εκτεταμένης Εμβέλειας.</a:t>
            </a:r>
          </a:p>
          <a:p>
            <a:pPr marL="0" indent="0">
              <a:spcBef>
                <a:spcPts val="1200"/>
              </a:spcBef>
              <a:buNone/>
            </a:pPr>
            <a:r>
              <a:rPr lang="el-GR" sz="1800" dirty="0"/>
              <a:t>Ως προς τη δυνατότητα πρόσβασης σε αυτά, τα δίκτυα χωρίζονται στις ακόλουθες κατηγορίες:</a:t>
            </a:r>
          </a:p>
          <a:p>
            <a:pPr marL="0" indent="0">
              <a:spcBef>
                <a:spcPts val="1200"/>
              </a:spcBef>
              <a:buNone/>
            </a:pPr>
            <a:r>
              <a:rPr lang="el-GR" sz="1800" dirty="0"/>
              <a:t>   1. Ιδιωτικά </a:t>
            </a:r>
            <a:r>
              <a:rPr lang="el-GR" sz="1800" dirty="0" smtClean="0"/>
              <a:t>Δίκτυα (</a:t>
            </a:r>
            <a:r>
              <a:rPr lang="en-US" sz="1800" dirty="0"/>
              <a:t>Private</a:t>
            </a:r>
            <a:r>
              <a:rPr lang="el-GR" sz="1800" dirty="0"/>
              <a:t>)</a:t>
            </a:r>
            <a:r>
              <a:rPr lang="en-US" sz="1800" dirty="0"/>
              <a:t> </a:t>
            </a:r>
            <a:r>
              <a:rPr lang="el-GR" sz="1800" dirty="0"/>
              <a:t/>
            </a:r>
            <a:br>
              <a:rPr lang="el-GR" sz="1800" dirty="0"/>
            </a:br>
            <a:r>
              <a:rPr lang="en-US" sz="1800" dirty="0"/>
              <a:t>  </a:t>
            </a:r>
            <a:r>
              <a:rPr lang="el-GR" sz="1800" dirty="0"/>
              <a:t> 2. Δίκτυο Εκτεταμένης Εμβέλειας (</a:t>
            </a:r>
            <a:r>
              <a:rPr lang="en-US" sz="1800" dirty="0"/>
              <a:t>Public</a:t>
            </a:r>
            <a:r>
              <a:rPr lang="el-GR" sz="1800" dirty="0"/>
              <a:t>)</a:t>
            </a:r>
          </a:p>
          <a:p>
            <a:pPr marL="0" indent="0">
              <a:buNone/>
            </a:pPr>
            <a:r>
              <a:rPr lang="el-GR" sz="1800" dirty="0" smtClean="0"/>
              <a:t> </a:t>
            </a:r>
            <a:endParaRPr lang="el-GR" sz="1800" dirty="0"/>
          </a:p>
        </p:txBody>
      </p:sp>
      <p:sp>
        <p:nvSpPr>
          <p:cNvPr id="4" name="1 - Τίτλος"/>
          <p:cNvSpPr>
            <a:spLocks noGrp="1"/>
          </p:cNvSpPr>
          <p:nvPr>
            <p:ph type="title"/>
          </p:nvPr>
        </p:nvSpPr>
        <p:spPr>
          <a:xfrm>
            <a:off x="323528" y="274638"/>
            <a:ext cx="8496944" cy="1143000"/>
          </a:xfrm>
        </p:spPr>
        <p:txBody>
          <a:bodyPr>
            <a:normAutofit/>
          </a:bodyPr>
          <a:lstStyle/>
          <a:p>
            <a:r>
              <a:rPr lang="el-GR" sz="2800" b="1" dirty="0"/>
              <a:t>Δίκτυο Ευρείας Περιοχής (WAN - </a:t>
            </a:r>
            <a:r>
              <a:rPr lang="el-GR" sz="2800" b="1" dirty="0" err="1"/>
              <a:t>Wide</a:t>
            </a:r>
            <a:r>
              <a:rPr lang="el-GR" sz="2800" b="1" dirty="0"/>
              <a:t> </a:t>
            </a:r>
            <a:r>
              <a:rPr lang="el-GR" sz="2800" b="1" dirty="0" err="1"/>
              <a:t>Area</a:t>
            </a:r>
            <a:r>
              <a:rPr lang="el-GR" sz="2800" b="1" dirty="0"/>
              <a:t> </a:t>
            </a:r>
            <a:r>
              <a:rPr lang="el-GR" sz="2800" b="1" dirty="0" err="1"/>
              <a:t>Network</a:t>
            </a:r>
            <a:r>
              <a:rPr lang="el-GR" sz="2800" b="1" dirty="0" smtClean="0"/>
              <a:t>)</a:t>
            </a:r>
            <a:r>
              <a:rPr lang="en-US" sz="2800" b="1" dirty="0" smtClean="0"/>
              <a:t> - </a:t>
            </a:r>
            <a:r>
              <a:rPr lang="el-GR" sz="2800" b="1" dirty="0" smtClean="0"/>
              <a:t>3</a:t>
            </a:r>
            <a:endParaRPr lang="el-GR" sz="28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Τοπολογία Δικτύων</a:t>
            </a:r>
            <a:endParaRPr lang="el-GR" sz="2800" b="1" dirty="0"/>
          </a:p>
        </p:txBody>
      </p:sp>
      <p:sp>
        <p:nvSpPr>
          <p:cNvPr id="3" name="2 - Θέση περιεχομένου"/>
          <p:cNvSpPr>
            <a:spLocks noGrp="1"/>
          </p:cNvSpPr>
          <p:nvPr>
            <p:ph idx="1"/>
          </p:nvPr>
        </p:nvSpPr>
        <p:spPr>
          <a:xfrm>
            <a:off x="457200" y="1600200"/>
            <a:ext cx="8363272" cy="4525963"/>
          </a:xfrm>
        </p:spPr>
        <p:txBody>
          <a:bodyPr>
            <a:normAutofit/>
          </a:bodyPr>
          <a:lstStyle/>
          <a:p>
            <a:pPr marL="0" indent="0">
              <a:buNone/>
            </a:pPr>
            <a:r>
              <a:rPr lang="el-GR" sz="2000" i="1" dirty="0"/>
              <a:t>Ως </a:t>
            </a:r>
            <a:r>
              <a:rPr lang="el-GR" sz="2000" b="1" i="1" dirty="0"/>
              <a:t>τοπολογία δικτύου </a:t>
            </a:r>
            <a:r>
              <a:rPr lang="el-GR" sz="2000" i="1" dirty="0"/>
              <a:t>ορίζουμε την γεωμετρική αναπαράσταση των γραμμών και των συνδεδεμένων συσκευών του δικτύου</a:t>
            </a:r>
            <a:r>
              <a:rPr lang="el-GR" sz="2000" i="1" dirty="0" smtClean="0"/>
              <a:t>.</a:t>
            </a:r>
          </a:p>
          <a:p>
            <a:pPr marL="0" indent="0">
              <a:buNone/>
            </a:pPr>
            <a:endParaRPr lang="el-GR" sz="2000" dirty="0"/>
          </a:p>
          <a:p>
            <a:pPr marL="0" indent="0">
              <a:buNone/>
            </a:pPr>
            <a:r>
              <a:rPr lang="el-GR" sz="2000" dirty="0" smtClean="0"/>
              <a:t>Τοπολογίες Δικτύων :</a:t>
            </a:r>
          </a:p>
          <a:p>
            <a:pPr lvl="0"/>
            <a:r>
              <a:rPr lang="el-GR" sz="2000" dirty="0"/>
              <a:t>Τοπολογία αστέρα </a:t>
            </a:r>
            <a:r>
              <a:rPr lang="en-US" sz="2000" dirty="0"/>
              <a:t>(Star  Topology)</a:t>
            </a:r>
            <a:endParaRPr lang="el-GR" sz="2000" dirty="0"/>
          </a:p>
          <a:p>
            <a:pPr lvl="0"/>
            <a:r>
              <a:rPr lang="el-GR" sz="2000" dirty="0"/>
              <a:t>Τοπολογία διαύλου</a:t>
            </a:r>
            <a:r>
              <a:rPr lang="en-US" sz="2000" dirty="0"/>
              <a:t> (Bus Topology)</a:t>
            </a:r>
            <a:endParaRPr lang="el-GR" sz="2000" dirty="0"/>
          </a:p>
          <a:p>
            <a:pPr lvl="0"/>
            <a:r>
              <a:rPr lang="el-GR" sz="2000" dirty="0"/>
              <a:t>Τοπολογία δακτυλίου</a:t>
            </a:r>
            <a:r>
              <a:rPr lang="en-US" sz="2000" dirty="0"/>
              <a:t> (Ring Topology)</a:t>
            </a:r>
            <a:endParaRPr lang="el-GR" sz="2000" dirty="0"/>
          </a:p>
          <a:p>
            <a:pPr lvl="0"/>
            <a:r>
              <a:rPr lang="el-GR" sz="2000" dirty="0"/>
              <a:t>Τοπολογία δέντρου</a:t>
            </a:r>
            <a:r>
              <a:rPr lang="en-US" sz="2000" dirty="0"/>
              <a:t> (Tree Topology)</a:t>
            </a:r>
            <a:endParaRPr lang="el-GR" sz="2000" dirty="0"/>
          </a:p>
          <a:p>
            <a:pPr lvl="0"/>
            <a:r>
              <a:rPr lang="el-GR" sz="2000" dirty="0"/>
              <a:t>Τοπολογία πλέγματος </a:t>
            </a:r>
            <a:r>
              <a:rPr lang="en-US" sz="2000" dirty="0"/>
              <a:t> (Mesh Topology)</a:t>
            </a:r>
            <a:endParaRPr lang="el-GR" sz="2000" dirty="0"/>
          </a:p>
          <a:p>
            <a:pPr marL="0" indent="0">
              <a:buNone/>
            </a:pPr>
            <a:endParaRPr lang="el-G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normAutofit/>
          </a:bodyPr>
          <a:lstStyle/>
          <a:p>
            <a:r>
              <a:rPr lang="el-GR" sz="2800" b="1" dirty="0"/>
              <a:t>Τοπολογία </a:t>
            </a:r>
            <a:r>
              <a:rPr lang="el-GR" sz="2800" b="1" dirty="0" smtClean="0"/>
              <a:t>αστέρα - 1</a:t>
            </a:r>
            <a:endParaRPr lang="el-GR" sz="2800" b="1" dirty="0"/>
          </a:p>
        </p:txBody>
      </p:sp>
      <p:pic>
        <p:nvPicPr>
          <p:cNvPr id="4" name="Picture 5" descr="http://bellsouthpwp.net/c/_/c_jeremy/Images/Star_Network.gif"/>
          <p:cNvPicPr/>
          <p:nvPr/>
        </p:nvPicPr>
        <p:blipFill>
          <a:blip r:embed="rId2" cstate="print"/>
          <a:srcRect/>
          <a:stretch>
            <a:fillRect/>
          </a:stretch>
        </p:blipFill>
        <p:spPr bwMode="auto">
          <a:xfrm>
            <a:off x="2699792" y="1196752"/>
            <a:ext cx="3749199" cy="3800951"/>
          </a:xfrm>
          <a:prstGeom prst="rect">
            <a:avLst/>
          </a:prstGeom>
          <a:noFill/>
          <a:ln w="9525">
            <a:noFill/>
            <a:miter lim="800000"/>
            <a:headEnd/>
            <a:tailEnd/>
          </a:ln>
        </p:spPr>
      </p:pic>
      <p:sp>
        <p:nvSpPr>
          <p:cNvPr id="5" name="4 - Ορθογώνιο"/>
          <p:cNvSpPr/>
          <p:nvPr/>
        </p:nvSpPr>
        <p:spPr>
          <a:xfrm>
            <a:off x="323528" y="5301208"/>
            <a:ext cx="8640960" cy="1200329"/>
          </a:xfrm>
          <a:prstGeom prst="rect">
            <a:avLst/>
          </a:prstGeom>
        </p:spPr>
        <p:txBody>
          <a:bodyPr wrap="square">
            <a:spAutoFit/>
          </a:bodyPr>
          <a:lstStyle/>
          <a:p>
            <a:r>
              <a:rPr lang="el-GR" dirty="0"/>
              <a:t> Στην τοπολογία αστέρα υπάρχει μια κεντρική συσκευή (υπολογιστής ή δρομολογητής) η οποία καλείται και κεντρικός κόμβος η οποία είναι συνδεμένη με όλες τις συσκευές του δικτύου (Σταθμούς εργασίας (</a:t>
            </a:r>
            <a:r>
              <a:rPr lang="en-US" dirty="0"/>
              <a:t>Workstations</a:t>
            </a:r>
            <a:r>
              <a:rPr lang="el-GR" dirty="0"/>
              <a:t>), </a:t>
            </a:r>
            <a:r>
              <a:rPr lang="el-GR" dirty="0" err="1"/>
              <a:t>Διακομίστες</a:t>
            </a:r>
            <a:r>
              <a:rPr lang="el-GR" dirty="0"/>
              <a:t> (</a:t>
            </a:r>
            <a:r>
              <a:rPr lang="en-US" dirty="0"/>
              <a:t>Servers</a:t>
            </a:r>
            <a:r>
              <a:rPr lang="el-GR" dirty="0"/>
              <a:t>) , εκτυπωτές κλπ) </a:t>
            </a:r>
            <a:r>
              <a:rPr lang="el-GR" dirty="0" smtClean="0"/>
              <a:t>και </a:t>
            </a:r>
            <a:r>
              <a:rPr lang="el-GR" dirty="0"/>
              <a:t>ελέγχει την επικοινωνία αυτών.</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363272" cy="4525963"/>
          </a:xfrm>
        </p:spPr>
        <p:txBody>
          <a:bodyPr>
            <a:normAutofit/>
          </a:bodyPr>
          <a:lstStyle/>
          <a:p>
            <a:pPr marL="0" indent="0">
              <a:buNone/>
            </a:pPr>
            <a:r>
              <a:rPr lang="el-GR" sz="2000" b="1" dirty="0"/>
              <a:t>Πλεονεκτήματα</a:t>
            </a:r>
            <a:r>
              <a:rPr lang="el-GR" sz="2000" dirty="0"/>
              <a:t> της τοπολογίας αυτής είναι:</a:t>
            </a:r>
          </a:p>
          <a:p>
            <a:pPr marL="0" lvl="0" indent="0">
              <a:buNone/>
            </a:pPr>
            <a:r>
              <a:rPr lang="el-GR" sz="2000" dirty="0" smtClean="0"/>
              <a:t>	Μικρό </a:t>
            </a:r>
            <a:r>
              <a:rPr lang="el-GR" sz="2000" dirty="0"/>
              <a:t>κόστος υλοποίησης και λίγες καλωδιώσεις</a:t>
            </a:r>
          </a:p>
          <a:p>
            <a:pPr marL="0" lvl="0" indent="0">
              <a:buNone/>
            </a:pPr>
            <a:r>
              <a:rPr lang="el-GR" sz="2000" dirty="0" smtClean="0"/>
              <a:t>	Ευκολία </a:t>
            </a:r>
            <a:r>
              <a:rPr lang="el-GR" sz="2000" dirty="0"/>
              <a:t>στην αναγνώριση και απομόνωση </a:t>
            </a:r>
            <a:r>
              <a:rPr lang="el-GR" sz="2000" dirty="0" smtClean="0"/>
              <a:t>σφαλμάτων</a:t>
            </a:r>
          </a:p>
          <a:p>
            <a:pPr marL="0" lvl="0" indent="0">
              <a:buNone/>
            </a:pPr>
            <a:endParaRPr lang="el-GR" sz="2000" dirty="0"/>
          </a:p>
          <a:p>
            <a:pPr marL="0" indent="0">
              <a:buNone/>
            </a:pPr>
            <a:r>
              <a:rPr lang="el-GR" sz="2000" b="1" dirty="0" smtClean="0"/>
              <a:t>Μειονέκτημα</a:t>
            </a:r>
            <a:r>
              <a:rPr lang="el-GR" sz="2000" dirty="0" smtClean="0"/>
              <a:t> </a:t>
            </a:r>
            <a:r>
              <a:rPr lang="el-GR" sz="2000" dirty="0"/>
              <a:t>της τοπολογίας αυτής είναι </a:t>
            </a:r>
            <a:r>
              <a:rPr lang="el-GR" sz="2000" dirty="0" smtClean="0"/>
              <a:t>ότι </a:t>
            </a:r>
            <a:r>
              <a:rPr lang="el-GR" sz="2000" dirty="0"/>
              <a:t>ενδεχόμενη δυσλειτουργία του κεντρικού κόμβου έχει ως συνέπεια την δυσλειτουργία όλου του δικτύου. </a:t>
            </a:r>
          </a:p>
        </p:txBody>
      </p:sp>
      <p:sp>
        <p:nvSpPr>
          <p:cNvPr id="4" name="1 - Τίτλος"/>
          <p:cNvSpPr>
            <a:spLocks noGrp="1"/>
          </p:cNvSpPr>
          <p:nvPr>
            <p:ph type="title"/>
          </p:nvPr>
        </p:nvSpPr>
        <p:spPr/>
        <p:txBody>
          <a:bodyPr>
            <a:normAutofit/>
          </a:bodyPr>
          <a:lstStyle/>
          <a:p>
            <a:r>
              <a:rPr lang="el-GR" sz="2800" b="1" dirty="0"/>
              <a:t>Τοπολογία </a:t>
            </a:r>
            <a:r>
              <a:rPr lang="el-GR" sz="2800" b="1" dirty="0" smtClean="0"/>
              <a:t>αστέρα - 2</a:t>
            </a:r>
            <a:endParaRPr lang="el-GR"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Τοπολογία </a:t>
            </a:r>
            <a:r>
              <a:rPr lang="el-GR" sz="2800" b="1" dirty="0" smtClean="0"/>
              <a:t>διαύλου - 1</a:t>
            </a:r>
            <a:endParaRPr lang="el-GR" sz="2800" b="1" dirty="0"/>
          </a:p>
        </p:txBody>
      </p:sp>
      <p:pic>
        <p:nvPicPr>
          <p:cNvPr id="4" name="Picture 8" descr="http://bellsouthpwp.net/c/_/c_jeremy/Images/Bus_Network.gif"/>
          <p:cNvPicPr/>
          <p:nvPr/>
        </p:nvPicPr>
        <p:blipFill>
          <a:blip r:embed="rId2" cstate="print"/>
          <a:srcRect/>
          <a:stretch>
            <a:fillRect/>
          </a:stretch>
        </p:blipFill>
        <p:spPr bwMode="auto">
          <a:xfrm>
            <a:off x="1979712" y="1340768"/>
            <a:ext cx="5040560" cy="2520280"/>
          </a:xfrm>
          <a:prstGeom prst="rect">
            <a:avLst/>
          </a:prstGeom>
          <a:noFill/>
          <a:ln w="9525">
            <a:noFill/>
            <a:miter lim="800000"/>
            <a:headEnd/>
            <a:tailEnd/>
          </a:ln>
        </p:spPr>
      </p:pic>
      <p:sp>
        <p:nvSpPr>
          <p:cNvPr id="5" name="4 - Ορθογώνιο"/>
          <p:cNvSpPr/>
          <p:nvPr/>
        </p:nvSpPr>
        <p:spPr>
          <a:xfrm>
            <a:off x="539552" y="4653136"/>
            <a:ext cx="8208912" cy="923330"/>
          </a:xfrm>
          <a:prstGeom prst="rect">
            <a:avLst/>
          </a:prstGeom>
        </p:spPr>
        <p:txBody>
          <a:bodyPr wrap="square">
            <a:spAutoFit/>
          </a:bodyPr>
          <a:lstStyle/>
          <a:p>
            <a:r>
              <a:rPr lang="el-GR" dirty="0"/>
              <a:t>Στην τοπολογία αυτή υπάρχει μια γραμμή (ένα κανάλι) που αποτελεί τη ραχοκοκαλιά του δικτύου και ονομάζεται δίαυλος. Όλες οι συσκευές είναι συνδεδεμένες πάνω σε αυτό το κανάλι και επικοινωνούν μεταξύ τους αποκλειστικά μέσω αυτού.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268760"/>
            <a:ext cx="8568952" cy="4785395"/>
          </a:xfrm>
        </p:spPr>
        <p:txBody>
          <a:bodyPr>
            <a:normAutofit/>
          </a:bodyPr>
          <a:lstStyle/>
          <a:p>
            <a:pPr marL="0" indent="0">
              <a:buNone/>
            </a:pPr>
            <a:r>
              <a:rPr lang="el-GR" sz="2000" b="1" dirty="0"/>
              <a:t>Πλεονεκτήματα</a:t>
            </a:r>
            <a:r>
              <a:rPr lang="el-GR" sz="2000" dirty="0"/>
              <a:t> </a:t>
            </a:r>
            <a:r>
              <a:rPr lang="el-GR" sz="2000" dirty="0" smtClean="0"/>
              <a:t>:</a:t>
            </a:r>
            <a:endParaRPr lang="el-GR" sz="2000" dirty="0"/>
          </a:p>
          <a:p>
            <a:pPr marL="0" lvl="0" indent="0">
              <a:buNone/>
            </a:pPr>
            <a:r>
              <a:rPr lang="el-GR" sz="2000" dirty="0"/>
              <a:t>Απαιτείται μικρός αριθμός καλωδιώσεων</a:t>
            </a:r>
          </a:p>
          <a:p>
            <a:pPr marL="0" lvl="0" indent="0">
              <a:buNone/>
            </a:pPr>
            <a:r>
              <a:rPr lang="el-GR" sz="2000" dirty="0"/>
              <a:t>Η προσθήκη </a:t>
            </a:r>
            <a:r>
              <a:rPr lang="el-GR" sz="2000" dirty="0" smtClean="0"/>
              <a:t>ή </a:t>
            </a:r>
            <a:r>
              <a:rPr lang="el-GR" sz="2000" dirty="0"/>
              <a:t>απομάκρυνση μιας συσκευής στο δίκτυο είναι πολύ </a:t>
            </a:r>
            <a:r>
              <a:rPr lang="el-GR" sz="2000" dirty="0" smtClean="0"/>
              <a:t>εύκολη</a:t>
            </a:r>
          </a:p>
          <a:p>
            <a:pPr marL="0" lvl="0" indent="0">
              <a:buNone/>
            </a:pPr>
            <a:endParaRPr lang="el-GR" sz="2000" dirty="0"/>
          </a:p>
          <a:p>
            <a:pPr marL="0" indent="0">
              <a:buNone/>
            </a:pPr>
            <a:r>
              <a:rPr lang="el-GR" sz="2000" b="1" dirty="0" smtClean="0"/>
              <a:t>Μειονεκτήματα :</a:t>
            </a:r>
            <a:r>
              <a:rPr lang="el-GR" sz="2000" dirty="0" smtClean="0"/>
              <a:t> </a:t>
            </a:r>
            <a:endParaRPr lang="el-GR" sz="2000" dirty="0"/>
          </a:p>
          <a:p>
            <a:pPr marL="0" lvl="0" indent="0">
              <a:buNone/>
            </a:pPr>
            <a:r>
              <a:rPr lang="el-GR" sz="2000" dirty="0"/>
              <a:t>Υπάρχει η δυνατότητα διασύνδεσης περιορισμένου αριθμού συσκευών αφού κατά μήκος του διαύλου εμφανίζονται μεγάλες αποσβέσεις. Η εξασθένιση του σήματος είναι ανάλογη του μήκους του κεντρικού δίαυλου</a:t>
            </a:r>
          </a:p>
          <a:p>
            <a:pPr marL="0" lvl="0" indent="0">
              <a:buNone/>
            </a:pPr>
            <a:r>
              <a:rPr lang="el-GR" sz="2000" dirty="0"/>
              <a:t>Δυσκολίες στην απομόνωση και τον εντοπισμό σφαλμάτων αφού όλα τα δεδομένα διαδίδονται από το ίδιο κανάλι μεταφοράς</a:t>
            </a:r>
          </a:p>
          <a:p>
            <a:pPr marL="0" lvl="0" indent="0">
              <a:buNone/>
            </a:pPr>
            <a:r>
              <a:rPr lang="el-GR" sz="2000" dirty="0"/>
              <a:t>Κάθε φορά το κανάλι μπορεί να χρησιμοποιείται αποκλειστικά και μόνο από δύο συσκευές γεγονός που συνολικά έχει ως αποτέλεσμα τη μικρότερη ταχύτητα στην μετάδοση δεδομένων</a:t>
            </a:r>
          </a:p>
          <a:p>
            <a:pPr>
              <a:buNone/>
            </a:pPr>
            <a:endParaRPr lang="el-GR" sz="2000" dirty="0"/>
          </a:p>
        </p:txBody>
      </p:sp>
      <p:sp>
        <p:nvSpPr>
          <p:cNvPr id="4" name="1 - Τίτλος"/>
          <p:cNvSpPr>
            <a:spLocks noGrp="1"/>
          </p:cNvSpPr>
          <p:nvPr>
            <p:ph type="title"/>
          </p:nvPr>
        </p:nvSpPr>
        <p:spPr>
          <a:xfrm>
            <a:off x="457200" y="274638"/>
            <a:ext cx="8229600" cy="994122"/>
          </a:xfrm>
        </p:spPr>
        <p:txBody>
          <a:bodyPr>
            <a:normAutofit/>
          </a:bodyPr>
          <a:lstStyle/>
          <a:p>
            <a:r>
              <a:rPr lang="el-GR" sz="2800" b="1" dirty="0"/>
              <a:t>Τοπολογία </a:t>
            </a:r>
            <a:r>
              <a:rPr lang="el-GR" sz="2800" b="1" dirty="0" smtClean="0"/>
              <a:t>διαύλου - 2</a:t>
            </a:r>
            <a:endParaRPr lang="el-GR"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smtClean="0"/>
              <a:t>Άδειες Χρήσης</a:t>
            </a:r>
            <a:endParaRPr lang="el-GR" b="1"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endParaRPr lang="en-US" sz="2800" dirty="0" smtClean="0"/>
          </a:p>
          <a:p>
            <a:r>
              <a:rPr lang="el-GR" sz="2800" dirty="0"/>
              <a:t>Αναφορά-Μη-Εμπορική Χρήση-Παρόμοια Διανομή </a:t>
            </a:r>
            <a:endParaRPr lang="el-GR" sz="2800" dirty="0" smtClean="0"/>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5229200"/>
            <a:ext cx="2639367" cy="92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817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Τοπολογία </a:t>
            </a:r>
            <a:r>
              <a:rPr lang="el-GR" sz="2800" b="1" dirty="0" smtClean="0"/>
              <a:t>δακτυλίου - 1</a:t>
            </a:r>
            <a:endParaRPr lang="el-GR" sz="2800" b="1" dirty="0"/>
          </a:p>
        </p:txBody>
      </p:sp>
      <p:pic>
        <p:nvPicPr>
          <p:cNvPr id="4" name="Picture 11" descr="http://bellsouthpwp.net/c/_/c_jeremy/Images/Ring_Network.gif"/>
          <p:cNvPicPr/>
          <p:nvPr/>
        </p:nvPicPr>
        <p:blipFill>
          <a:blip r:embed="rId2" cstate="print"/>
          <a:srcRect/>
          <a:stretch>
            <a:fillRect/>
          </a:stretch>
        </p:blipFill>
        <p:spPr bwMode="auto">
          <a:xfrm>
            <a:off x="3203848" y="1412776"/>
            <a:ext cx="2880320" cy="2808312"/>
          </a:xfrm>
          <a:prstGeom prst="rect">
            <a:avLst/>
          </a:prstGeom>
          <a:noFill/>
          <a:ln w="9525">
            <a:noFill/>
            <a:miter lim="800000"/>
            <a:headEnd/>
            <a:tailEnd/>
          </a:ln>
        </p:spPr>
      </p:pic>
      <p:sp>
        <p:nvSpPr>
          <p:cNvPr id="5" name="4 - Ορθογώνιο"/>
          <p:cNvSpPr/>
          <p:nvPr/>
        </p:nvSpPr>
        <p:spPr>
          <a:xfrm>
            <a:off x="611560" y="4797152"/>
            <a:ext cx="8136904" cy="646331"/>
          </a:xfrm>
          <a:prstGeom prst="rect">
            <a:avLst/>
          </a:prstGeom>
        </p:spPr>
        <p:txBody>
          <a:bodyPr wrap="square">
            <a:spAutoFit/>
          </a:bodyPr>
          <a:lstStyle/>
          <a:p>
            <a:r>
              <a:rPr lang="el-GR" dirty="0"/>
              <a:t>Σε αυτή τη τοπολογία κάθε συσκευή συνδέεται άμεσα μέσω κάποιου καναλιού με τις δύο γειτονικές της.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0" indent="0">
              <a:buNone/>
            </a:pPr>
            <a:r>
              <a:rPr lang="el-GR" sz="2000" b="1" dirty="0" smtClean="0"/>
              <a:t>Πλεονεκτήματα :</a:t>
            </a:r>
            <a:endParaRPr lang="el-GR" sz="2000" b="1" dirty="0"/>
          </a:p>
          <a:p>
            <a:pPr marL="0" lvl="0" indent="0">
              <a:buNone/>
            </a:pPr>
            <a:r>
              <a:rPr lang="el-GR" sz="2000" dirty="0" smtClean="0"/>
              <a:t>Α) η </a:t>
            </a:r>
            <a:r>
              <a:rPr lang="el-GR" sz="2000" dirty="0"/>
              <a:t>εύκολη  εγκατάσταση και αναβάθμιση του δικτύου</a:t>
            </a:r>
          </a:p>
          <a:p>
            <a:pPr marL="0" lvl="0" indent="0">
              <a:buNone/>
            </a:pPr>
            <a:r>
              <a:rPr lang="el-GR" sz="2000" dirty="0" smtClean="0"/>
              <a:t>Β) η </a:t>
            </a:r>
            <a:r>
              <a:rPr lang="el-GR" sz="2000" dirty="0"/>
              <a:t>εύκολη </a:t>
            </a:r>
            <a:r>
              <a:rPr lang="el-GR" sz="2000" dirty="0" smtClean="0"/>
              <a:t>ανίχνευση </a:t>
            </a:r>
            <a:r>
              <a:rPr lang="el-GR" sz="2000" dirty="0"/>
              <a:t>και κατ' επέκταση η απομόνωση των σφαλμάτων</a:t>
            </a:r>
          </a:p>
          <a:p>
            <a:pPr marL="0" indent="0">
              <a:buNone/>
            </a:pPr>
            <a:endParaRPr lang="el-GR" sz="2000" dirty="0" smtClean="0"/>
          </a:p>
          <a:p>
            <a:pPr marL="0" indent="0">
              <a:buNone/>
            </a:pPr>
            <a:r>
              <a:rPr lang="el-GR" sz="2000" b="1" dirty="0" smtClean="0"/>
              <a:t>Μειονεκτήματα :</a:t>
            </a:r>
            <a:endParaRPr lang="el-GR" sz="2000" b="1" dirty="0"/>
          </a:p>
          <a:p>
            <a:pPr marL="0" lvl="0" indent="0">
              <a:buNone/>
            </a:pPr>
            <a:r>
              <a:rPr lang="el-GR" sz="2000" dirty="0" smtClean="0"/>
              <a:t>Α) Περιορισμός </a:t>
            </a:r>
            <a:r>
              <a:rPr lang="el-GR" sz="2000" dirty="0"/>
              <a:t>στον αριθμό των συνδεδεμένων συσκευών</a:t>
            </a:r>
          </a:p>
          <a:p>
            <a:pPr marL="0" indent="0">
              <a:buNone/>
            </a:pPr>
            <a:r>
              <a:rPr lang="el-GR" sz="2000" dirty="0" smtClean="0"/>
              <a:t>Β) Κατάρρευση μιας </a:t>
            </a:r>
            <a:r>
              <a:rPr lang="el-GR" sz="2000" dirty="0"/>
              <a:t>συσκευή συνεπάγεται κατάρρευση μέρους ή και ολόκληρου του δικτύου.</a:t>
            </a:r>
          </a:p>
        </p:txBody>
      </p:sp>
      <p:sp>
        <p:nvSpPr>
          <p:cNvPr id="4" name="1 - Τίτλος"/>
          <p:cNvSpPr>
            <a:spLocks noGrp="1"/>
          </p:cNvSpPr>
          <p:nvPr>
            <p:ph type="title"/>
          </p:nvPr>
        </p:nvSpPr>
        <p:spPr/>
        <p:txBody>
          <a:bodyPr>
            <a:normAutofit/>
          </a:bodyPr>
          <a:lstStyle/>
          <a:p>
            <a:r>
              <a:rPr lang="el-GR" sz="2800" b="1" dirty="0"/>
              <a:t>Τοπολογία </a:t>
            </a:r>
            <a:r>
              <a:rPr lang="el-GR" sz="2800" b="1" dirty="0" smtClean="0"/>
              <a:t>δακτυλίου - 2</a:t>
            </a:r>
            <a:endParaRPr lang="el-GR"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8229600" cy="850106"/>
          </a:xfrm>
        </p:spPr>
        <p:txBody>
          <a:bodyPr>
            <a:normAutofit/>
          </a:bodyPr>
          <a:lstStyle/>
          <a:p>
            <a:r>
              <a:rPr lang="el-GR" sz="2800" b="1" dirty="0"/>
              <a:t>Τοπολογία </a:t>
            </a:r>
            <a:r>
              <a:rPr lang="el-GR" sz="2800" b="1" dirty="0" smtClean="0"/>
              <a:t>δέντρου - 1</a:t>
            </a:r>
            <a:endParaRPr lang="el-GR" sz="2800" b="1" dirty="0"/>
          </a:p>
        </p:txBody>
      </p:sp>
      <p:pic>
        <p:nvPicPr>
          <p:cNvPr id="4" name="Picture 14" descr="http://bellsouthpwp.net/c/_/c_jeremy/Images/Tree_network.gif"/>
          <p:cNvPicPr/>
          <p:nvPr/>
        </p:nvPicPr>
        <p:blipFill>
          <a:blip r:embed="rId2" cstate="print"/>
          <a:srcRect/>
          <a:stretch>
            <a:fillRect/>
          </a:stretch>
        </p:blipFill>
        <p:spPr bwMode="auto">
          <a:xfrm>
            <a:off x="1979712" y="980728"/>
            <a:ext cx="5544616" cy="4176464"/>
          </a:xfrm>
          <a:prstGeom prst="rect">
            <a:avLst/>
          </a:prstGeom>
          <a:noFill/>
          <a:ln w="9525">
            <a:noFill/>
            <a:miter lim="800000"/>
            <a:headEnd/>
            <a:tailEnd/>
          </a:ln>
        </p:spPr>
      </p:pic>
      <p:sp>
        <p:nvSpPr>
          <p:cNvPr id="5" name="4 - Ορθογώνιο"/>
          <p:cNvSpPr/>
          <p:nvPr/>
        </p:nvSpPr>
        <p:spPr>
          <a:xfrm>
            <a:off x="251520" y="5445224"/>
            <a:ext cx="8496944" cy="1200329"/>
          </a:xfrm>
          <a:prstGeom prst="rect">
            <a:avLst/>
          </a:prstGeom>
        </p:spPr>
        <p:txBody>
          <a:bodyPr wrap="square">
            <a:spAutoFit/>
          </a:bodyPr>
          <a:lstStyle/>
          <a:p>
            <a:r>
              <a:rPr lang="el-GR" dirty="0"/>
              <a:t>Η τοπολογία δέντρου αποτελεί συνδυασμό της δύο τουλάχιστον δικτύων της τοπολογίας αστέρα ή της τοπολογίας διαύλου. Στην τοπολογία αυτή υπάρχουν μικρότερα δίκτυα που χρησιμοποιούν την τοπολογία αστέρα. Οι κεντρικοί κόμβοι των δικτύων αυτών συνδέονται μεταξύ τους μέσω κάποιου διαύλου.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340768"/>
            <a:ext cx="8568952" cy="4785395"/>
          </a:xfrm>
        </p:spPr>
        <p:txBody>
          <a:bodyPr>
            <a:normAutofit/>
          </a:bodyPr>
          <a:lstStyle/>
          <a:p>
            <a:pPr marL="0" indent="0">
              <a:buNone/>
            </a:pPr>
            <a:r>
              <a:rPr lang="el-GR" sz="2000" dirty="0"/>
              <a:t>Τα πλεονεκτήματα και τα μειονεκτήματα της τοπολογίας αυτής προκύπτουν από το αποτελεί ο συνδυασμό των πλεονεκτημάτων και μειονεκτημάτων των τοπολογιών αστέρα και διαύλου. </a:t>
            </a:r>
            <a:endParaRPr lang="el-GR" sz="2000" dirty="0" smtClean="0"/>
          </a:p>
          <a:p>
            <a:pPr marL="0" indent="0">
              <a:spcBef>
                <a:spcPts val="1200"/>
              </a:spcBef>
              <a:buNone/>
            </a:pPr>
            <a:r>
              <a:rPr lang="el-GR" sz="2000" dirty="0" smtClean="0"/>
              <a:t>Πρόσθετα πλεονεκτήματα </a:t>
            </a:r>
          </a:p>
          <a:p>
            <a:pPr marL="0" indent="0">
              <a:spcBef>
                <a:spcPts val="1200"/>
              </a:spcBef>
              <a:buNone/>
            </a:pPr>
            <a:r>
              <a:rPr lang="el-GR" sz="2000" dirty="0" smtClean="0"/>
              <a:t>Α) </a:t>
            </a:r>
            <a:r>
              <a:rPr lang="el-GR" sz="2000" dirty="0"/>
              <a:t>η δυνατότητα σύνδεσης περισσότερων συσκευών σε μεγαλύτερες αποστάσεις, </a:t>
            </a:r>
            <a:endParaRPr lang="el-GR" sz="2000" dirty="0" smtClean="0"/>
          </a:p>
          <a:p>
            <a:pPr marL="0" indent="0">
              <a:spcBef>
                <a:spcPts val="1200"/>
              </a:spcBef>
              <a:buNone/>
            </a:pPr>
            <a:r>
              <a:rPr lang="el-GR" sz="2000" dirty="0" smtClean="0"/>
              <a:t>Β) η δυνατότητα </a:t>
            </a:r>
            <a:r>
              <a:rPr lang="el-GR" sz="2000" dirty="0"/>
              <a:t>καθορισμού </a:t>
            </a:r>
            <a:r>
              <a:rPr lang="el-GR" sz="2000" dirty="0" smtClean="0"/>
              <a:t>προτεραιότητας </a:t>
            </a:r>
            <a:r>
              <a:rPr lang="el-GR" sz="2000" dirty="0"/>
              <a:t>στην αποστολή πληροφοριών και </a:t>
            </a:r>
            <a:endParaRPr lang="el-GR" sz="2000" dirty="0" smtClean="0"/>
          </a:p>
          <a:p>
            <a:pPr marL="0" indent="0">
              <a:spcBef>
                <a:spcPts val="1200"/>
              </a:spcBef>
              <a:buNone/>
            </a:pPr>
            <a:r>
              <a:rPr lang="el-GR" sz="2000" dirty="0" smtClean="0"/>
              <a:t>Γ) η υποστήριξη της </a:t>
            </a:r>
            <a:r>
              <a:rPr lang="el-GR" sz="2000" dirty="0"/>
              <a:t>τοπολογίας από πολλούς κατασκευαστές υλικού και </a:t>
            </a:r>
            <a:r>
              <a:rPr lang="el-GR" sz="2000" dirty="0" smtClean="0"/>
              <a:t>λογισμικού.</a:t>
            </a:r>
            <a:endParaRPr lang="el-GR" sz="2000" dirty="0"/>
          </a:p>
        </p:txBody>
      </p:sp>
      <p:sp>
        <p:nvSpPr>
          <p:cNvPr id="4" name="1 - Τίτλος"/>
          <p:cNvSpPr>
            <a:spLocks noGrp="1"/>
          </p:cNvSpPr>
          <p:nvPr>
            <p:ph type="title"/>
          </p:nvPr>
        </p:nvSpPr>
        <p:spPr/>
        <p:txBody>
          <a:bodyPr>
            <a:normAutofit/>
          </a:bodyPr>
          <a:lstStyle/>
          <a:p>
            <a:r>
              <a:rPr lang="el-GR" sz="2800" b="1" dirty="0"/>
              <a:t>Τοπολογία </a:t>
            </a:r>
            <a:r>
              <a:rPr lang="el-GR" sz="2800" b="1" dirty="0" smtClean="0"/>
              <a:t>δέντρου - 2</a:t>
            </a:r>
            <a:endParaRPr lang="el-GR" sz="2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Τοπολογία </a:t>
            </a:r>
            <a:r>
              <a:rPr lang="el-GR" sz="2800" b="1" dirty="0" smtClean="0"/>
              <a:t>πλέγματος - 1</a:t>
            </a:r>
            <a:endParaRPr lang="el-GR" sz="2800" b="1" dirty="0"/>
          </a:p>
        </p:txBody>
      </p:sp>
      <p:pic>
        <p:nvPicPr>
          <p:cNvPr id="4" name="Picture 17" descr="http://bellsouthpwp.net/c/_/c_jeremy/Images/Mesh_Network.gif"/>
          <p:cNvPicPr/>
          <p:nvPr/>
        </p:nvPicPr>
        <p:blipFill>
          <a:blip r:embed="rId2" cstate="print"/>
          <a:srcRect/>
          <a:stretch>
            <a:fillRect/>
          </a:stretch>
        </p:blipFill>
        <p:spPr bwMode="auto">
          <a:xfrm>
            <a:off x="2915816" y="1340768"/>
            <a:ext cx="3312368" cy="2736304"/>
          </a:xfrm>
          <a:prstGeom prst="rect">
            <a:avLst/>
          </a:prstGeom>
          <a:noFill/>
          <a:ln w="9525">
            <a:noFill/>
            <a:miter lim="800000"/>
            <a:headEnd/>
            <a:tailEnd/>
          </a:ln>
        </p:spPr>
      </p:pic>
      <p:sp>
        <p:nvSpPr>
          <p:cNvPr id="5" name="4 - Ορθογώνιο"/>
          <p:cNvSpPr/>
          <p:nvPr/>
        </p:nvSpPr>
        <p:spPr>
          <a:xfrm>
            <a:off x="323528" y="4653136"/>
            <a:ext cx="8640960" cy="1200329"/>
          </a:xfrm>
          <a:prstGeom prst="rect">
            <a:avLst/>
          </a:prstGeom>
        </p:spPr>
        <p:txBody>
          <a:bodyPr wrap="square">
            <a:spAutoFit/>
          </a:bodyPr>
          <a:lstStyle/>
          <a:p>
            <a:r>
              <a:rPr lang="el-GR" dirty="0"/>
              <a:t>Σε αυτή τη τοπολογία, για κάθε ζεύγος συσκευών στο δίκτυο, υπάρχει και ένα κανάλι που να τις συνδέει. </a:t>
            </a:r>
            <a:endParaRPr lang="el-GR" dirty="0" smtClean="0"/>
          </a:p>
          <a:p>
            <a:r>
              <a:rPr lang="el-GR" dirty="0" smtClean="0"/>
              <a:t>Εάν υπάρχουν </a:t>
            </a:r>
            <a:r>
              <a:rPr lang="el-GR" dirty="0"/>
              <a:t>n συσκευές στο δίκτυο, κάθε συσκευή θα έχει n-1 συνδέσεις, και συνεπώς θα υπάρχουν συνολικά n*(n-1)/2 κανάλια επικοινωνίας.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4713387"/>
          </a:xfrm>
        </p:spPr>
        <p:txBody>
          <a:bodyPr>
            <a:normAutofit/>
          </a:bodyPr>
          <a:lstStyle/>
          <a:p>
            <a:pPr>
              <a:buNone/>
            </a:pPr>
            <a:r>
              <a:rPr lang="el-GR" sz="2000" b="1" dirty="0" smtClean="0"/>
              <a:t>Πλεονεκτήματα :</a:t>
            </a:r>
            <a:endParaRPr lang="el-GR" sz="2000" b="1" dirty="0"/>
          </a:p>
          <a:p>
            <a:pPr lvl="0">
              <a:buNone/>
            </a:pPr>
            <a:r>
              <a:rPr lang="el-GR" sz="2000" dirty="0" smtClean="0"/>
              <a:t>Α) Μηδαμινά </a:t>
            </a:r>
            <a:r>
              <a:rPr lang="el-GR" sz="2000" dirty="0"/>
              <a:t>έως ελάχιστα προβλήματα κυκλοφορίας</a:t>
            </a:r>
          </a:p>
          <a:p>
            <a:pPr lvl="0">
              <a:buNone/>
            </a:pPr>
            <a:r>
              <a:rPr lang="el-GR" sz="2000" dirty="0" smtClean="0"/>
              <a:t>Β) Μέγιστη </a:t>
            </a:r>
            <a:r>
              <a:rPr lang="el-GR" sz="2000" dirty="0"/>
              <a:t>ασφάλεια</a:t>
            </a:r>
          </a:p>
          <a:p>
            <a:pPr marL="0" lvl="0" indent="0">
              <a:buNone/>
            </a:pPr>
            <a:r>
              <a:rPr lang="el-GR" sz="2000" dirty="0" smtClean="0"/>
              <a:t>Γ) Πιθανή </a:t>
            </a:r>
            <a:r>
              <a:rPr lang="el-GR" sz="2000" dirty="0"/>
              <a:t>αστοχία  ενός καναλιού δεν οδηγεί στην αχρήστευση του ολόκληρου του δικτύου</a:t>
            </a:r>
          </a:p>
          <a:p>
            <a:pPr lvl="0">
              <a:buNone/>
            </a:pPr>
            <a:r>
              <a:rPr lang="el-GR" sz="2000" dirty="0" smtClean="0"/>
              <a:t>Δ) Εύκολη </a:t>
            </a:r>
            <a:r>
              <a:rPr lang="el-GR" sz="2000" dirty="0"/>
              <a:t>ανίχνευση σφαλμάτων</a:t>
            </a:r>
          </a:p>
          <a:p>
            <a:pPr>
              <a:buNone/>
            </a:pPr>
            <a:r>
              <a:rPr lang="el-GR" sz="2000" b="1" dirty="0" smtClean="0"/>
              <a:t>Μειονεκτήματα :</a:t>
            </a:r>
            <a:endParaRPr lang="el-GR" sz="2000" b="1" dirty="0"/>
          </a:p>
          <a:p>
            <a:pPr marL="0" lvl="0" indent="0">
              <a:buNone/>
            </a:pPr>
            <a:r>
              <a:rPr lang="el-GR" sz="2000" dirty="0" smtClean="0"/>
              <a:t>Α) Υπερβολικά </a:t>
            </a:r>
            <a:r>
              <a:rPr lang="el-GR" sz="2000" dirty="0"/>
              <a:t>υψηλό κόστος υλοποίησης, ανάλογο του αριθμού των συσκευών στο δίκτυο</a:t>
            </a:r>
          </a:p>
          <a:p>
            <a:pPr>
              <a:buNone/>
            </a:pPr>
            <a:r>
              <a:rPr lang="el-GR" sz="2000" dirty="0" smtClean="0"/>
              <a:t>Β) Δυσκολία </a:t>
            </a:r>
            <a:r>
              <a:rPr lang="el-GR" sz="2000" dirty="0"/>
              <a:t>στην εγκατάσταση του δικτύου λόγω των πολλών καλωδιώσεων</a:t>
            </a:r>
          </a:p>
        </p:txBody>
      </p:sp>
      <p:sp>
        <p:nvSpPr>
          <p:cNvPr id="4" name="1 - Τίτλος"/>
          <p:cNvSpPr>
            <a:spLocks noGrp="1"/>
          </p:cNvSpPr>
          <p:nvPr>
            <p:ph type="title"/>
          </p:nvPr>
        </p:nvSpPr>
        <p:spPr/>
        <p:txBody>
          <a:bodyPr>
            <a:normAutofit/>
          </a:bodyPr>
          <a:lstStyle/>
          <a:p>
            <a:r>
              <a:rPr lang="el-GR" sz="2800" b="1" dirty="0"/>
              <a:t>Τοπολογία </a:t>
            </a:r>
            <a:r>
              <a:rPr lang="el-GR" sz="2800" b="1" dirty="0" smtClean="0"/>
              <a:t>πλέγματος - 2</a:t>
            </a:r>
            <a:endParaRPr lang="el-GR" sz="28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Πλεονεκτήματα χρήσης Δικτύων</a:t>
            </a:r>
          </a:p>
        </p:txBody>
      </p:sp>
      <p:sp>
        <p:nvSpPr>
          <p:cNvPr id="3" name="2 - Θέση περιεχομένου"/>
          <p:cNvSpPr>
            <a:spLocks noGrp="1"/>
          </p:cNvSpPr>
          <p:nvPr>
            <p:ph idx="1"/>
          </p:nvPr>
        </p:nvSpPr>
        <p:spPr>
          <a:xfrm>
            <a:off x="323528" y="1412776"/>
            <a:ext cx="8640960" cy="4525963"/>
          </a:xfrm>
        </p:spPr>
        <p:txBody>
          <a:bodyPr>
            <a:normAutofit/>
          </a:bodyPr>
          <a:lstStyle/>
          <a:p>
            <a:pPr marL="0" indent="0">
              <a:spcBef>
                <a:spcPts val="1200"/>
              </a:spcBef>
              <a:buNone/>
            </a:pPr>
            <a:r>
              <a:rPr lang="el-GR" sz="2000" dirty="0"/>
              <a:t>α) Διαμοιρασμός των ψηφιακών πόρων του συστήματος, </a:t>
            </a:r>
            <a:r>
              <a:rPr lang="el-GR" sz="2000" dirty="0" smtClean="0"/>
              <a:t>όπως </a:t>
            </a:r>
            <a:r>
              <a:rPr lang="el-GR" sz="2000" dirty="0"/>
              <a:t>προγραμμάτων, φακέλων, αρχείων κ.λπ. </a:t>
            </a:r>
            <a:endParaRPr lang="el-GR" sz="2000" dirty="0" smtClean="0"/>
          </a:p>
          <a:p>
            <a:pPr marL="0" indent="0">
              <a:spcBef>
                <a:spcPts val="1200"/>
              </a:spcBef>
              <a:buNone/>
            </a:pPr>
            <a:r>
              <a:rPr lang="el-GR" sz="2000" dirty="0"/>
              <a:t>β) Κοινή χρήση περιφερειακών συσκευών. Αυτό σημαίνει ότι τα μέλη </a:t>
            </a:r>
            <a:r>
              <a:rPr lang="el-GR" sz="2000" dirty="0" smtClean="0"/>
              <a:t>του δικτύου </a:t>
            </a:r>
            <a:r>
              <a:rPr lang="el-GR" sz="2000" dirty="0"/>
              <a:t>μπορούν να χρησιμοποιούν από κοινού τις ίδιες περιφερειακές συσκευές. </a:t>
            </a:r>
            <a:endParaRPr lang="el-GR" sz="2000" dirty="0" smtClean="0"/>
          </a:p>
          <a:p>
            <a:pPr marL="0" indent="0">
              <a:spcBef>
                <a:spcPts val="1200"/>
              </a:spcBef>
              <a:buNone/>
            </a:pPr>
            <a:r>
              <a:rPr lang="el-GR" sz="2000" dirty="0"/>
              <a:t>γ) Διαμοιρασμός μιας σύνδεσης Internet σε όλους τους υπολογιστές του δικτύου. Αυτό σημαίνει ότι η ύπαρξη μιας και μοναδικής σύνδεσης με το Διαδίκτυο αρκεί για να παράσχει πρόσβαση σε όλους τους υπολογιστές του τοπικού δικτύου. </a:t>
            </a:r>
            <a:endParaRPr lang="el-GR" sz="2000" dirty="0" smtClean="0"/>
          </a:p>
          <a:p>
            <a:pPr marL="0" indent="0">
              <a:spcBef>
                <a:spcPts val="1200"/>
              </a:spcBef>
              <a:buNone/>
            </a:pPr>
            <a:r>
              <a:rPr lang="el-GR" sz="2000" dirty="0"/>
              <a:t>δ) Αξιοποίηση υπολογιστών περιορισμένων δυνατοτήτων ή παλαιότερης τεχνολογίας.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548680"/>
            <a:ext cx="5328592" cy="794352"/>
          </a:xfrm>
        </p:spPr>
        <p:txBody>
          <a:bodyPr>
            <a:normAutofit/>
          </a:bodyPr>
          <a:lstStyle/>
          <a:p>
            <a:r>
              <a:rPr lang="el-GR" sz="4400" b="1" dirty="0" smtClean="0"/>
              <a:t>Σημείωμα Αναφοράς</a:t>
            </a:r>
            <a:endParaRPr lang="el-GR" sz="4400" b="1" dirty="0"/>
          </a:p>
        </p:txBody>
      </p:sp>
      <p:sp>
        <p:nvSpPr>
          <p:cNvPr id="3" name="2 - Θέση περιεχομένου"/>
          <p:cNvSpPr>
            <a:spLocks noGrp="1"/>
          </p:cNvSpPr>
          <p:nvPr>
            <p:ph idx="1"/>
          </p:nvPr>
        </p:nvSpPr>
        <p:spPr>
          <a:xfrm>
            <a:off x="251520" y="1700808"/>
            <a:ext cx="8568952" cy="4248472"/>
          </a:xfrm>
        </p:spPr>
        <p:txBody>
          <a:bodyPr>
            <a:normAutofit/>
          </a:bodyPr>
          <a:lstStyle/>
          <a:p>
            <a:pPr>
              <a:buNone/>
              <a:defRPr/>
            </a:pPr>
            <a:r>
              <a:rPr lang="el-GR" dirty="0" smtClean="0"/>
              <a:t>   Copyright </a:t>
            </a:r>
            <a:r>
              <a:rPr lang="el-GR" dirty="0"/>
              <a:t>Πανεπιστήμιο Πατρών</a:t>
            </a:r>
            <a:r>
              <a:rPr lang="en-US" dirty="0" smtClean="0"/>
              <a:t>,</a:t>
            </a:r>
            <a:r>
              <a:rPr lang="el-GR" dirty="0" smtClean="0"/>
              <a:t> Κλεπετσάνης Παύλος </a:t>
            </a:r>
            <a:br>
              <a:rPr lang="el-GR" dirty="0" smtClean="0"/>
            </a:br>
            <a:r>
              <a:rPr lang="el-GR" dirty="0" smtClean="0"/>
              <a:t>«Δίκτυα Υπολογιστών». </a:t>
            </a:r>
            <a:r>
              <a:rPr lang="el-GR" dirty="0" smtClean="0"/>
              <a:t/>
            </a:r>
            <a:br>
              <a:rPr lang="el-GR" dirty="0" smtClean="0"/>
            </a:br>
            <a:r>
              <a:rPr lang="el-GR" dirty="0" smtClean="0"/>
              <a:t>Έκδοση</a:t>
            </a:r>
            <a:r>
              <a:rPr lang="el-GR" dirty="0"/>
              <a:t>: 1.0. Πάτρα </a:t>
            </a:r>
            <a:r>
              <a:rPr lang="el-GR" dirty="0" smtClean="0"/>
              <a:t>2015. </a:t>
            </a:r>
          </a:p>
          <a:p>
            <a:pPr>
              <a:buNone/>
              <a:defRPr/>
            </a:pPr>
            <a:endParaRPr lang="el-GR" dirty="0"/>
          </a:p>
          <a:p>
            <a:pPr>
              <a:buNone/>
              <a:defRPr/>
            </a:pPr>
            <a:r>
              <a:rPr lang="el-GR" dirty="0" smtClean="0"/>
              <a:t>   Διαθέσιμο </a:t>
            </a:r>
            <a:r>
              <a:rPr lang="el-GR" dirty="0"/>
              <a:t>από τη δικτυακή </a:t>
            </a:r>
            <a:r>
              <a:rPr lang="el-GR" dirty="0" smtClean="0"/>
              <a:t>διεύθυνση:</a:t>
            </a:r>
            <a:endParaRPr lang="en-US" dirty="0" smtClean="0"/>
          </a:p>
          <a:p>
            <a:pPr>
              <a:buNone/>
              <a:defRPr/>
            </a:pPr>
            <a:r>
              <a:rPr lang="en-US" dirty="0" smtClean="0">
                <a:hlinkClick r:id="rId2"/>
              </a:rPr>
              <a:t>https</a:t>
            </a:r>
            <a:r>
              <a:rPr lang="en-US" dirty="0">
                <a:hlinkClick r:id="rId2"/>
              </a:rPr>
              <a:t>://</a:t>
            </a:r>
            <a:r>
              <a:rPr lang="en-US" dirty="0" smtClean="0">
                <a:hlinkClick r:id="rId2"/>
              </a:rPr>
              <a:t>eclass.upatras.gr/courses/PHA1612/</a:t>
            </a:r>
            <a:r>
              <a:rPr lang="en-US" dirty="0" smtClean="0"/>
              <a:t> </a:t>
            </a:r>
            <a:endParaRPr lang="el-GR" dirty="0"/>
          </a:p>
        </p:txBody>
      </p:sp>
    </p:spTree>
    <p:extLst>
      <p:ext uri="{BB962C8B-B14F-4D97-AF65-F5344CB8AC3E}">
        <p14:creationId xmlns:p14="http://schemas.microsoft.com/office/powerpoint/2010/main" val="3646627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720080"/>
          </a:xfrm>
        </p:spPr>
        <p:txBody>
          <a:bodyPr>
            <a:normAutofit fontScale="90000"/>
          </a:bodyPr>
          <a:lstStyle/>
          <a:p>
            <a:r>
              <a:rPr lang="el-GR" b="1" dirty="0"/>
              <a:t>Σημείωμα </a:t>
            </a:r>
            <a:r>
              <a:rPr lang="el-GR" b="1" dirty="0" smtClean="0"/>
              <a:t>Αδειοδότησης</a:t>
            </a:r>
            <a:endParaRPr lang="el-GR" dirty="0"/>
          </a:p>
        </p:txBody>
      </p:sp>
      <p:sp>
        <p:nvSpPr>
          <p:cNvPr id="3" name="Content Placeholder 2"/>
          <p:cNvSpPr>
            <a:spLocks noGrp="1"/>
          </p:cNvSpPr>
          <p:nvPr>
            <p:ph idx="1"/>
          </p:nvPr>
        </p:nvSpPr>
        <p:spPr>
          <a:xfrm>
            <a:off x="457200" y="1340768"/>
            <a:ext cx="8229600" cy="4968552"/>
          </a:xfrm>
        </p:spPr>
        <p:txBody>
          <a:bodyPr/>
          <a:lstStyle/>
          <a:p>
            <a:pPr algn="just">
              <a:buNone/>
              <a:defRPr/>
            </a:pPr>
            <a:r>
              <a:rPr lang="el-GR" sz="1600" dirty="0">
                <a:solidFill>
                  <a:prstClr val="black"/>
                </a:solidFill>
              </a:rPr>
              <a:t>Το παρόν υλικό διατίθεται με τους όρους της άδειας χρήσης Creative </a:t>
            </a:r>
            <a:r>
              <a:rPr lang="el-GR" sz="1600" dirty="0" smtClean="0">
                <a:solidFill>
                  <a:prstClr val="black"/>
                </a:solidFill>
              </a:rPr>
              <a:t>Commons</a:t>
            </a:r>
          </a:p>
          <a:p>
            <a:pPr algn="just">
              <a:buNone/>
              <a:defRPr/>
            </a:pPr>
            <a:r>
              <a:rPr lang="el-GR" sz="1600" dirty="0" smtClean="0">
                <a:solidFill>
                  <a:prstClr val="black"/>
                </a:solidFill>
              </a:rPr>
              <a:t>Αναφορά</a:t>
            </a:r>
            <a:r>
              <a:rPr lang="el-GR" sz="1600" dirty="0">
                <a:solidFill>
                  <a:prstClr val="black"/>
                </a:solidFill>
              </a:rPr>
              <a:t>, Μη Εμπορική Χρήση Παρόμοια Διανομή 4.0 [1] ή μεταγενέστερη, </a:t>
            </a:r>
            <a:r>
              <a:rPr lang="el-GR" sz="1600" dirty="0" smtClean="0">
                <a:solidFill>
                  <a:prstClr val="black"/>
                </a:solidFill>
              </a:rPr>
              <a:t>Διεθνής</a:t>
            </a:r>
          </a:p>
          <a:p>
            <a:pPr algn="just">
              <a:buNone/>
              <a:defRPr/>
            </a:pPr>
            <a:r>
              <a:rPr lang="el-GR" sz="1600" dirty="0" smtClean="0">
                <a:solidFill>
                  <a:prstClr val="black"/>
                </a:solidFill>
              </a:rPr>
              <a:t>Έκδοση</a:t>
            </a:r>
            <a:r>
              <a:rPr lang="el-GR" sz="1600" dirty="0">
                <a:solidFill>
                  <a:prstClr val="black"/>
                </a:solidFill>
              </a:rPr>
              <a:t>.   Εξαιρούνται τα αυτοτελή έργα τρίτων π.χ. φωτογραφίες, διαγράμματα κ.λ.π</a:t>
            </a:r>
            <a:r>
              <a:rPr lang="el-GR" sz="1600" dirty="0" smtClean="0">
                <a:solidFill>
                  <a:prstClr val="black"/>
                </a:solidFill>
              </a:rPr>
              <a:t>.,</a:t>
            </a:r>
          </a:p>
          <a:p>
            <a:pPr algn="just">
              <a:buNone/>
              <a:defRPr/>
            </a:pPr>
            <a:r>
              <a:rPr lang="el-GR" sz="1600" dirty="0" smtClean="0">
                <a:solidFill>
                  <a:prstClr val="black"/>
                </a:solidFill>
              </a:rPr>
              <a:t>τα </a:t>
            </a:r>
            <a:r>
              <a:rPr lang="el-GR" sz="1600" dirty="0">
                <a:solidFill>
                  <a:prstClr val="black"/>
                </a:solidFill>
              </a:rPr>
              <a:t>οποία εμπεριέχονται σε αυτό και τα οποία αναφέρονται μαζί με τους όρους </a:t>
            </a:r>
            <a:r>
              <a:rPr lang="el-GR" sz="1600" dirty="0" smtClean="0">
                <a:solidFill>
                  <a:prstClr val="black"/>
                </a:solidFill>
              </a:rPr>
              <a:t>χρήσης</a:t>
            </a:r>
          </a:p>
          <a:p>
            <a:pPr algn="just">
              <a:buNone/>
              <a:defRPr/>
            </a:pPr>
            <a:r>
              <a:rPr lang="el-GR" sz="1600" dirty="0" smtClean="0">
                <a:solidFill>
                  <a:prstClr val="black"/>
                </a:solidFill>
              </a:rPr>
              <a:t>τους </a:t>
            </a:r>
            <a:r>
              <a:rPr lang="el-GR" sz="1600" dirty="0">
                <a:solidFill>
                  <a:prstClr val="black"/>
                </a:solidFill>
              </a:rPr>
              <a:t>στο «Σημείωμα Χρήσης Έργων Τρίτων».    </a:t>
            </a:r>
          </a:p>
          <a:p>
            <a:pPr>
              <a:buNone/>
              <a:defRPr/>
            </a:pPr>
            <a:endParaRPr lang="en-US" sz="1600" dirty="0" smtClean="0">
              <a:solidFill>
                <a:prstClr val="black"/>
              </a:solidFill>
            </a:endParaRPr>
          </a:p>
          <a:p>
            <a:pPr>
              <a:buNone/>
              <a:defRPr/>
            </a:pPr>
            <a:r>
              <a:rPr lang="el-GR" sz="1600" dirty="0" smtClean="0">
                <a:solidFill>
                  <a:prstClr val="black"/>
                </a:solidFill>
              </a:rPr>
              <a:t> [</a:t>
            </a:r>
            <a:r>
              <a:rPr lang="el-GR" sz="1600" dirty="0">
                <a:solidFill>
                  <a:prstClr val="black"/>
                </a:solidFill>
              </a:rPr>
              <a:t>1] http://creativecommons.org/licenses/by-nc-sa/4.0/ </a:t>
            </a:r>
            <a:endParaRPr lang="en-US" sz="1600" dirty="0">
              <a:solidFill>
                <a:prstClr val="black"/>
              </a:solidFill>
            </a:endParaRPr>
          </a:p>
          <a:p>
            <a:pPr marL="0" indent="0">
              <a:buNone/>
              <a:defRPr/>
            </a:pPr>
            <a:endParaRPr lang="en-US" sz="1600" dirty="0" smtClean="0">
              <a:solidFill>
                <a:prstClr val="black"/>
              </a:solidFill>
            </a:endParaRPr>
          </a:p>
          <a:p>
            <a:pPr marL="0" indent="0">
              <a:buNone/>
              <a:defRPr/>
            </a:pPr>
            <a:r>
              <a:rPr lang="el-GR" sz="1600" dirty="0" smtClean="0">
                <a:solidFill>
                  <a:prstClr val="black"/>
                </a:solidFill>
              </a:rPr>
              <a:t>Ως </a:t>
            </a:r>
            <a:r>
              <a:rPr lang="el-GR" sz="1600" b="1" dirty="0">
                <a:solidFill>
                  <a:prstClr val="black"/>
                </a:solidFill>
              </a:rPr>
              <a:t>Μη Εμπορική</a:t>
            </a:r>
            <a:r>
              <a:rPr lang="el-GR" sz="1600" dirty="0">
                <a:solidFill>
                  <a:prstClr val="black"/>
                </a:solidFill>
              </a:rPr>
              <a:t> ορίζεται η χρήση:</a:t>
            </a:r>
          </a:p>
          <a:p>
            <a:pPr>
              <a:buFont typeface="Arial" panose="020B0604020202020204" pitchFamily="34" charset="0"/>
              <a:buChar char="•"/>
              <a:defRPr/>
            </a:pPr>
            <a:r>
              <a:rPr lang="el-GR" sz="1600"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περιλαμβάνει οικονομική συναλλαγή ως προϋπόθεση για τη χρήση ή πρόσβαση στο έργο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προσπορίζει στο διανομέα του έργου και</a:t>
            </a:r>
            <a:r>
              <a:rPr lang="en-GB" sz="1600" dirty="0">
                <a:solidFill>
                  <a:prstClr val="black"/>
                </a:solidFill>
              </a:rPr>
              <a:t> </a:t>
            </a:r>
            <a:r>
              <a:rPr lang="el-GR" sz="1600" dirty="0">
                <a:solidFill>
                  <a:prstClr val="black"/>
                </a:solidFill>
              </a:rPr>
              <a:t>αδειοδόχο</a:t>
            </a:r>
            <a:r>
              <a:rPr lang="en-GB" sz="1600" dirty="0">
                <a:solidFill>
                  <a:prstClr val="black"/>
                </a:solidFill>
              </a:rPr>
              <a:t> </a:t>
            </a:r>
            <a:r>
              <a:rPr lang="el-GR" sz="1600" dirty="0">
                <a:solidFill>
                  <a:prstClr val="black"/>
                </a:solidFill>
              </a:rPr>
              <a:t>έμμεσο οικονομικό όφελος (π.χ. διαφημίσεις) από την προβολή του έργου σε διαδικτυακό </a:t>
            </a:r>
            <a:r>
              <a:rPr lang="el-GR" sz="1600" dirty="0" smtClean="0">
                <a:solidFill>
                  <a:prstClr val="black"/>
                </a:solidFill>
              </a:rPr>
              <a:t>τόπο</a:t>
            </a:r>
            <a:endParaRPr lang="el-GR" sz="1600" dirty="0">
              <a:solidFill>
                <a:prstClr val="black"/>
              </a:solidFill>
            </a:endParaRPr>
          </a:p>
          <a:p>
            <a:pPr>
              <a:defRPr/>
            </a:pPr>
            <a:r>
              <a:rPr lang="el-GR" sz="1600" dirty="0">
                <a:solidFill>
                  <a:prstClr val="black"/>
                </a:solidFill>
              </a:rPr>
              <a:t>Ο δικαιούχος μπορεί να παρέχει στον αδειοδόχο ξεχωριστή άδεια να χρησιμοποιεί το έργο για εμπορική χρήση, εφόσον αυτό του ζητηθεί</a:t>
            </a:r>
          </a:p>
          <a:p>
            <a:pPr marL="0" indent="0">
              <a:buNone/>
            </a:pPr>
            <a:endParaRPr lang="el-GR" sz="1600" dirty="0"/>
          </a:p>
        </p:txBody>
      </p:sp>
      <p:pic>
        <p:nvPicPr>
          <p:cNvPr id="8" name="Picture 22" descr="Λογότυπο για Άδειες χρήσης Creative Commons BY-NC-ND">
            <a:hlinkClick r:id="rId2"/>
          </p:cNvPr>
          <p:cNvPicPr>
            <a:picLocks noChangeAspect="1" noChangeArrowheads="1"/>
          </p:cNvPicPr>
          <p:nvPr/>
        </p:nvPicPr>
        <p:blipFill>
          <a:blip r:embed="rId3" cstate="print"/>
          <a:srcRect/>
          <a:stretch>
            <a:fillRect/>
          </a:stretch>
        </p:blipFill>
        <p:spPr bwMode="auto">
          <a:xfrm>
            <a:off x="6156176" y="2705787"/>
            <a:ext cx="1237059" cy="576263"/>
          </a:xfrm>
          <a:prstGeom prst="rect">
            <a:avLst/>
          </a:prstGeom>
          <a:noFill/>
          <a:ln w="9525">
            <a:noFill/>
            <a:miter lim="800000"/>
            <a:headEnd/>
            <a:tailEnd/>
          </a:ln>
        </p:spPr>
      </p:pic>
    </p:spTree>
    <p:extLst>
      <p:ext uri="{BB962C8B-B14F-4D97-AF65-F5344CB8AC3E}">
        <p14:creationId xmlns:p14="http://schemas.microsoft.com/office/powerpoint/2010/main" val="1319285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715766"/>
            <a:ext cx="2304256" cy="80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455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val="3192564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Περιεχόμενα ενότητας</a:t>
            </a:r>
            <a:endParaRPr lang="el-GR" b="1" dirty="0"/>
          </a:p>
        </p:txBody>
      </p:sp>
      <p:sp>
        <p:nvSpPr>
          <p:cNvPr id="3" name="Content Placeholder 2"/>
          <p:cNvSpPr>
            <a:spLocks noGrp="1"/>
          </p:cNvSpPr>
          <p:nvPr>
            <p:ph idx="1"/>
          </p:nvPr>
        </p:nvSpPr>
        <p:spPr/>
        <p:txBody>
          <a:bodyPr>
            <a:normAutofit fontScale="92500" lnSpcReduction="10000"/>
          </a:bodyPr>
          <a:lstStyle/>
          <a:p>
            <a:r>
              <a:rPr lang="el-GR" dirty="0" smtClean="0"/>
              <a:t>Ιστορική Αναδρομή</a:t>
            </a:r>
          </a:p>
          <a:p>
            <a:r>
              <a:rPr lang="el-GR" dirty="0" smtClean="0"/>
              <a:t>Κατηγορίες Δικτύων</a:t>
            </a:r>
            <a:br>
              <a:rPr lang="el-GR" dirty="0" smtClean="0"/>
            </a:br>
            <a:r>
              <a:rPr lang="el-GR" dirty="0" smtClean="0"/>
              <a:t>Τοπικό δίκτυο</a:t>
            </a:r>
            <a:br>
              <a:rPr lang="el-GR" dirty="0" smtClean="0"/>
            </a:br>
            <a:r>
              <a:rPr lang="el-GR" dirty="0" smtClean="0"/>
              <a:t>Δίκτυο Ευρείας Περιοχής (</a:t>
            </a:r>
            <a:r>
              <a:rPr lang="en-US" dirty="0" smtClean="0"/>
              <a:t>WAN)</a:t>
            </a:r>
            <a:r>
              <a:rPr lang="el-GR" dirty="0" smtClean="0"/>
              <a:t/>
            </a:r>
            <a:br>
              <a:rPr lang="el-GR" dirty="0" smtClean="0"/>
            </a:br>
            <a:r>
              <a:rPr lang="el-GR" dirty="0" smtClean="0"/>
              <a:t>Ιδιωτικά δίκτυα</a:t>
            </a:r>
            <a:br>
              <a:rPr lang="el-GR" dirty="0" smtClean="0"/>
            </a:br>
            <a:r>
              <a:rPr lang="el-GR" dirty="0" smtClean="0"/>
              <a:t>Δημόσια δίκτυα</a:t>
            </a:r>
          </a:p>
          <a:p>
            <a:r>
              <a:rPr lang="el-GR" dirty="0" smtClean="0"/>
              <a:t>Τοπολογίες Δικτύων</a:t>
            </a:r>
            <a:r>
              <a:rPr lang="el-GR" dirty="0"/>
              <a:t/>
            </a:r>
            <a:br>
              <a:rPr lang="el-GR" dirty="0"/>
            </a:br>
            <a:r>
              <a:rPr lang="el-GR" dirty="0" smtClean="0"/>
              <a:t>Τοπολογία αστέρα, διαύλου, δακτυλίου, δακτυλίου, δέντρου, πλέγματος.</a:t>
            </a:r>
          </a:p>
          <a:p>
            <a:r>
              <a:rPr lang="el-GR" dirty="0" smtClean="0"/>
              <a:t>Πλεονεκτήματα χρήσης Δικτύων</a:t>
            </a:r>
          </a:p>
        </p:txBody>
      </p:sp>
    </p:spTree>
    <p:extLst>
      <p:ext uri="{BB962C8B-B14F-4D97-AF65-F5344CB8AC3E}">
        <p14:creationId xmlns:p14="http://schemas.microsoft.com/office/powerpoint/2010/main" val="513607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Δίκτυο Υπολογιστών - Γενικά</a:t>
            </a:r>
            <a:endParaRPr lang="el-GR" sz="2800" b="1" dirty="0"/>
          </a:p>
        </p:txBody>
      </p:sp>
      <p:sp>
        <p:nvSpPr>
          <p:cNvPr id="3" name="2 - Θέση περιεχομένου"/>
          <p:cNvSpPr>
            <a:spLocks noGrp="1"/>
          </p:cNvSpPr>
          <p:nvPr>
            <p:ph idx="1"/>
          </p:nvPr>
        </p:nvSpPr>
        <p:spPr/>
        <p:txBody>
          <a:bodyPr>
            <a:normAutofit/>
          </a:bodyPr>
          <a:lstStyle/>
          <a:p>
            <a:pPr marL="0" indent="0">
              <a:buNone/>
            </a:pPr>
            <a:r>
              <a:rPr lang="el-GR" sz="2000" b="1" i="1" dirty="0"/>
              <a:t>Δίκτυο</a:t>
            </a:r>
            <a:r>
              <a:rPr lang="el-GR" sz="2000" i="1" dirty="0"/>
              <a:t> ηλεκτρονικών συσκευών ή απλά δίκτυο είναι ένα σύνολο συσκευών (υπολογιστές, τερματικά, κινητές συσκευές, εκτυπωτές κλπ) που είναι συνδεδεμένες μεταξύ </a:t>
            </a:r>
            <a:r>
              <a:rPr lang="el-GR" sz="2000" i="1" dirty="0" smtClean="0"/>
              <a:t>τους </a:t>
            </a:r>
            <a:r>
              <a:rPr lang="el-GR" sz="2000" i="1" dirty="0"/>
              <a:t>με κάποιο φυσικό μέσο</a:t>
            </a:r>
            <a:r>
              <a:rPr lang="el-GR" sz="2000" i="1" dirty="0" smtClean="0"/>
              <a:t>.</a:t>
            </a:r>
          </a:p>
          <a:p>
            <a:pPr marL="0" indent="0">
              <a:spcBef>
                <a:spcPts val="1200"/>
              </a:spcBef>
              <a:buNone/>
            </a:pPr>
            <a:r>
              <a:rPr lang="el-GR" sz="1800" dirty="0"/>
              <a:t>Το φυσικό μέσο είναι αυτό που συνδέει τα δομικά στοιχεία του δικτύου </a:t>
            </a:r>
            <a:r>
              <a:rPr lang="el-GR" sz="1800" dirty="0" smtClean="0"/>
              <a:t>(καλώδιο για την </a:t>
            </a:r>
            <a:r>
              <a:rPr lang="el-GR" sz="1800" dirty="0"/>
              <a:t>ενσύρματη σύνδεση ή κενό για </a:t>
            </a:r>
            <a:r>
              <a:rPr lang="el-GR" sz="1800" dirty="0" smtClean="0"/>
              <a:t>την ασύρματη</a:t>
            </a:r>
            <a:r>
              <a:rPr lang="el-GR" sz="1800" dirty="0"/>
              <a:t>), </a:t>
            </a:r>
            <a:r>
              <a:rPr lang="el-GR" sz="1800" dirty="0" smtClean="0"/>
              <a:t>καλείται </a:t>
            </a:r>
            <a:r>
              <a:rPr lang="el-GR" sz="1800" b="1" dirty="0" smtClean="0"/>
              <a:t>κανάλι </a:t>
            </a:r>
            <a:r>
              <a:rPr lang="el-GR" sz="1800" b="1" dirty="0"/>
              <a:t>επικοινωνίας</a:t>
            </a:r>
            <a:r>
              <a:rPr lang="el-GR" sz="1800" dirty="0" smtClean="0"/>
              <a:t>.</a:t>
            </a:r>
          </a:p>
          <a:p>
            <a:pPr marL="0" indent="0">
              <a:spcBef>
                <a:spcPts val="1200"/>
              </a:spcBef>
              <a:buNone/>
            </a:pPr>
            <a:r>
              <a:rPr lang="el-GR" sz="1800" dirty="0"/>
              <a:t>Σε μερικές περιπτώσεις η μία συσκευή είναι υπολογιστής (που μπορεί να ονομάζεται και εξυπηρετητής) και η άλλη είναι μια απλή συσκευή Εισόδου/Εξόδου (που μπορεί να ονομάζεται και πελάτης).</a:t>
            </a:r>
          </a:p>
          <a:p>
            <a:pPr marL="0" indent="0">
              <a:buNone/>
            </a:pPr>
            <a:endParaRPr lang="el-G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err="1"/>
              <a:t>Διακομιστής</a:t>
            </a:r>
            <a:r>
              <a:rPr lang="el-GR" sz="2800" b="1" dirty="0"/>
              <a:t> (Server) </a:t>
            </a:r>
          </a:p>
        </p:txBody>
      </p:sp>
      <p:sp>
        <p:nvSpPr>
          <p:cNvPr id="3" name="2 - Θέση περιεχομένου"/>
          <p:cNvSpPr>
            <a:spLocks noGrp="1"/>
          </p:cNvSpPr>
          <p:nvPr>
            <p:ph idx="1"/>
          </p:nvPr>
        </p:nvSpPr>
        <p:spPr>
          <a:xfrm>
            <a:off x="251520" y="1412776"/>
            <a:ext cx="8568952" cy="4525963"/>
          </a:xfrm>
        </p:spPr>
        <p:txBody>
          <a:bodyPr>
            <a:normAutofit/>
          </a:bodyPr>
          <a:lstStyle/>
          <a:p>
            <a:pPr marL="0" indent="0">
              <a:spcBef>
                <a:spcPts val="1200"/>
              </a:spcBef>
              <a:buNone/>
            </a:pPr>
            <a:r>
              <a:rPr lang="el-GR" sz="1800" dirty="0"/>
              <a:t>Είναι ένας πολύ ισχυρός Ηλεκτρονικός Υπολογιστής, με γρήγορο Επεξεργαστή, μεγάλης χωρητικότητας Μνήμες και Σκληρούς Δίσκους. Αυτός ο ηλεκτρονικός υπολογιστής, είναι ο "εγκέφαλος" σε ένα τοπικό δίκτυο</a:t>
            </a:r>
            <a:r>
              <a:rPr lang="el-GR" sz="1800" dirty="0" smtClean="0"/>
              <a:t>.</a:t>
            </a:r>
          </a:p>
          <a:p>
            <a:pPr marL="0" indent="0">
              <a:spcBef>
                <a:spcPts val="1200"/>
              </a:spcBef>
              <a:buNone/>
            </a:pPr>
            <a:r>
              <a:rPr lang="el-GR" sz="1000" dirty="0"/>
              <a:t/>
            </a:r>
            <a:br>
              <a:rPr lang="el-GR" sz="1000" dirty="0"/>
            </a:br>
            <a:r>
              <a:rPr lang="el-GR" sz="1800" dirty="0"/>
              <a:t>α) Είναι συνδεδεμένες σε αυτόν όλες οι συσκευές που απαρτίζουν ένα γραφείο, όπως εκτυπωτές, σαρωτές, </a:t>
            </a:r>
            <a:r>
              <a:rPr lang="el-GR" sz="1800" dirty="0" err="1"/>
              <a:t>modem</a:t>
            </a:r>
            <a:r>
              <a:rPr lang="el-GR" sz="1800" dirty="0"/>
              <a:t>, </a:t>
            </a:r>
            <a:r>
              <a:rPr lang="el-GR" sz="1800" dirty="0" err="1"/>
              <a:t>router</a:t>
            </a:r>
            <a:r>
              <a:rPr lang="el-GR" sz="1800" dirty="0"/>
              <a:t>, γενικά συσκευές επικοινωνίας κτλ. </a:t>
            </a:r>
            <a:br>
              <a:rPr lang="el-GR" sz="1800" dirty="0"/>
            </a:br>
            <a:r>
              <a:rPr lang="el-GR" sz="1800" dirty="0"/>
              <a:t>β) Είναι εγκατεστημένες όλες οι εφαρμογές και προγράμματα, που χρησιμοποιεί μια επιχείρηση, εκτός του Λειτουργικού.</a:t>
            </a:r>
            <a:br>
              <a:rPr lang="el-GR" sz="1800" dirty="0"/>
            </a:br>
            <a:r>
              <a:rPr lang="el-GR" sz="1800" dirty="0"/>
              <a:t>γ) Είναι αποθηκευμένα στους Σκληρούς του Δίσκους, όλα τα αρχεία που χρησιμοποιεί μια </a:t>
            </a:r>
            <a:r>
              <a:rPr lang="el-GR" sz="1800" dirty="0" smtClean="0"/>
              <a:t>επιχείρηση</a:t>
            </a:r>
            <a:r>
              <a:rPr lang="el-GR" sz="1800" dirty="0"/>
              <a:t>.</a:t>
            </a:r>
          </a:p>
          <a:p>
            <a:pPr marL="0" indent="0">
              <a:spcBef>
                <a:spcPts val="1200"/>
              </a:spcBef>
              <a:buNone/>
            </a:pPr>
            <a:r>
              <a:rPr lang="el-GR" sz="1800" dirty="0"/>
              <a:t> Ο </a:t>
            </a:r>
            <a:r>
              <a:rPr lang="el-GR" sz="1800" dirty="0" err="1"/>
              <a:t>Διακομιστής</a:t>
            </a:r>
            <a:r>
              <a:rPr lang="el-GR" sz="1800" dirty="0"/>
              <a:t> (Server), συνήθως δουλεύει συνεχώς και αδιάκοπα. Εξυπηρετεί όλους τους Πελάτες (</a:t>
            </a:r>
            <a:r>
              <a:rPr lang="el-GR" sz="1800" dirty="0" err="1"/>
              <a:t>Clients</a:t>
            </a:r>
            <a:r>
              <a:rPr lang="el-GR" sz="1800" dirty="0"/>
              <a:t>). Είναι τοποθετημένος σε ειδικό μεταλλικό κουτί (</a:t>
            </a:r>
            <a:r>
              <a:rPr lang="el-GR" sz="1800" dirty="0" err="1"/>
              <a:t>Rack</a:t>
            </a:r>
            <a:r>
              <a:rPr lang="el-GR" sz="1800" dirty="0"/>
              <a:t>), με παροχή εξαερισμού και ψύξης. Είναι επίσης πάντα συνδεδεμένος με μια συσκευή αδιάλειπτης πηγής ρεύματος (UPS - </a:t>
            </a:r>
            <a:r>
              <a:rPr lang="el-GR" sz="1800" dirty="0" err="1"/>
              <a:t>Uninterruptible</a:t>
            </a:r>
            <a:r>
              <a:rPr lang="el-GR" sz="1800" dirty="0"/>
              <a:t> </a:t>
            </a:r>
            <a:r>
              <a:rPr lang="el-GR" sz="1800" dirty="0" err="1"/>
              <a:t>Power</a:t>
            </a:r>
            <a:r>
              <a:rPr lang="el-GR" sz="1800" dirty="0"/>
              <a:t> </a:t>
            </a:r>
            <a:r>
              <a:rPr lang="el-GR" sz="1800" dirty="0" err="1"/>
              <a:t>Supplies</a:t>
            </a:r>
            <a:r>
              <a:rPr lang="el-GR" sz="1800" dirty="0"/>
              <a:t>), για να εξακολουθεί να βρίσκεται σε λειτουργία, σε περίπτωση διακοπής παροχής ρεύματος.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Πελάτες (</a:t>
            </a:r>
            <a:r>
              <a:rPr lang="el-GR" sz="2800" b="1" dirty="0" err="1"/>
              <a:t>Clients</a:t>
            </a:r>
            <a:r>
              <a:rPr lang="el-GR" sz="2800" b="1" dirty="0"/>
              <a:t>)</a:t>
            </a:r>
          </a:p>
        </p:txBody>
      </p:sp>
      <p:sp>
        <p:nvSpPr>
          <p:cNvPr id="3" name="2 - Θέση περιεχομένου"/>
          <p:cNvSpPr>
            <a:spLocks noGrp="1"/>
          </p:cNvSpPr>
          <p:nvPr>
            <p:ph idx="1"/>
          </p:nvPr>
        </p:nvSpPr>
        <p:spPr/>
        <p:txBody>
          <a:bodyPr>
            <a:normAutofit/>
          </a:bodyPr>
          <a:lstStyle/>
          <a:p>
            <a:pPr marL="0" indent="0">
              <a:buNone/>
            </a:pPr>
            <a:r>
              <a:rPr lang="el-GR" sz="2000" dirty="0"/>
              <a:t>Είναι κοινοί ηλεκτρονικοί υπολογιστές, μικρότερης ισχύος και απόδοσης σε σχέση με τον </a:t>
            </a:r>
            <a:r>
              <a:rPr lang="el-GR" sz="2000" dirty="0" err="1"/>
              <a:t>Διακομιστή</a:t>
            </a:r>
            <a:r>
              <a:rPr lang="el-GR" sz="2000" dirty="0"/>
              <a:t>. </a:t>
            </a:r>
            <a:endParaRPr lang="el-GR" sz="2000" dirty="0" smtClean="0"/>
          </a:p>
          <a:p>
            <a:pPr marL="0" indent="0">
              <a:buNone/>
            </a:pPr>
            <a:r>
              <a:rPr lang="el-GR" sz="2000" dirty="0" smtClean="0"/>
              <a:t>Οι υπολογιστές-Πελάτες</a:t>
            </a:r>
            <a:r>
              <a:rPr lang="el-GR" sz="2000" dirty="0"/>
              <a:t>, συνδέονται με τον </a:t>
            </a:r>
            <a:r>
              <a:rPr lang="el-GR" sz="2000" dirty="0" err="1"/>
              <a:t>Διακομιστή</a:t>
            </a:r>
            <a:r>
              <a:rPr lang="el-GR" sz="2000" dirty="0"/>
              <a:t>, για να "φορτώσουν" προγράμματα, για να μεταφέρουν αρχεία, για να χρησιμοποιήσουν τον εκτυπωτή, για να συνδεθούν στο διαδίκτυο</a:t>
            </a:r>
          </a:p>
          <a:p>
            <a:pPr>
              <a:buNone/>
            </a:pPr>
            <a:endParaRPr lang="el-G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normAutofit/>
          </a:bodyPr>
          <a:lstStyle/>
          <a:p>
            <a:r>
              <a:rPr lang="el-GR" sz="2800" b="1" dirty="0" smtClean="0"/>
              <a:t>Ιστορική Αναδρομή</a:t>
            </a:r>
            <a:endParaRPr lang="el-GR" sz="2800" b="1" dirty="0"/>
          </a:p>
        </p:txBody>
      </p:sp>
      <p:sp>
        <p:nvSpPr>
          <p:cNvPr id="3" name="2 - Θέση περιεχομένου"/>
          <p:cNvSpPr>
            <a:spLocks noGrp="1"/>
          </p:cNvSpPr>
          <p:nvPr>
            <p:ph idx="1"/>
          </p:nvPr>
        </p:nvSpPr>
        <p:spPr>
          <a:xfrm>
            <a:off x="323528" y="1196752"/>
            <a:ext cx="8496944" cy="4929411"/>
          </a:xfrm>
        </p:spPr>
        <p:txBody>
          <a:bodyPr>
            <a:normAutofit/>
          </a:bodyPr>
          <a:lstStyle/>
          <a:p>
            <a:pPr marL="0" indent="0">
              <a:buNone/>
            </a:pPr>
            <a:r>
              <a:rPr lang="el-GR" sz="1800" dirty="0" smtClean="0"/>
              <a:t>1968 : Εθνικό </a:t>
            </a:r>
            <a:r>
              <a:rPr lang="el-GR" sz="1800" dirty="0"/>
              <a:t>Εργαστήριο </a:t>
            </a:r>
            <a:r>
              <a:rPr lang="el-GR" sz="1800" dirty="0" smtClean="0"/>
              <a:t>Φυσικής, Μ</a:t>
            </a:r>
            <a:r>
              <a:rPr lang="el-GR" sz="1800" dirty="0"/>
              <a:t>. </a:t>
            </a:r>
            <a:r>
              <a:rPr lang="el-GR" sz="1800" dirty="0" smtClean="0"/>
              <a:t>Βρετανία</a:t>
            </a:r>
          </a:p>
          <a:p>
            <a:pPr marL="0" indent="0">
              <a:buNone/>
            </a:pPr>
            <a:r>
              <a:rPr lang="el-GR" sz="1800" dirty="0" smtClean="0"/>
              <a:t>δημιουργήθηκε </a:t>
            </a:r>
            <a:r>
              <a:rPr lang="el-GR" sz="1800" dirty="0"/>
              <a:t>το πρώτο δοκιμαστικό δίκτυο μεταξύ δύο υπολογιστών για δοκιμαστική </a:t>
            </a:r>
            <a:r>
              <a:rPr lang="el-GR" sz="1800" dirty="0" smtClean="0"/>
              <a:t>ανταλλαγή </a:t>
            </a:r>
            <a:r>
              <a:rPr lang="el-GR" sz="1800" dirty="0"/>
              <a:t>μικρού όγκου </a:t>
            </a:r>
            <a:r>
              <a:rPr lang="el-GR" sz="1800" dirty="0" smtClean="0"/>
              <a:t>δεδομένων, </a:t>
            </a:r>
          </a:p>
          <a:p>
            <a:pPr marL="0" indent="0">
              <a:buNone/>
            </a:pPr>
            <a:r>
              <a:rPr lang="el-GR" sz="1800" dirty="0" smtClean="0"/>
              <a:t>1969 : Αμερικάνικη </a:t>
            </a:r>
            <a:r>
              <a:rPr lang="el-GR" sz="1800" dirty="0"/>
              <a:t>υπηρεσία ARPA (</a:t>
            </a:r>
            <a:r>
              <a:rPr lang="el-GR" sz="1800" dirty="0" err="1"/>
              <a:t>Advanced</a:t>
            </a:r>
            <a:r>
              <a:rPr lang="el-GR" sz="1800" dirty="0"/>
              <a:t> </a:t>
            </a:r>
            <a:r>
              <a:rPr lang="el-GR" sz="1800" dirty="0" err="1"/>
              <a:t>Research</a:t>
            </a:r>
            <a:r>
              <a:rPr lang="el-GR" sz="1800" dirty="0"/>
              <a:t> </a:t>
            </a:r>
            <a:r>
              <a:rPr lang="el-GR" sz="1800" dirty="0" err="1"/>
              <a:t>Projects</a:t>
            </a:r>
            <a:r>
              <a:rPr lang="el-GR" sz="1800" dirty="0"/>
              <a:t> </a:t>
            </a:r>
            <a:r>
              <a:rPr lang="el-GR" sz="1800" dirty="0" err="1" smtClean="0"/>
              <a:t>Agency</a:t>
            </a:r>
            <a:r>
              <a:rPr lang="el-GR" sz="1800" dirty="0" smtClean="0"/>
              <a:t>) δημιούργησε </a:t>
            </a:r>
            <a:r>
              <a:rPr lang="el-GR" sz="1800" dirty="0"/>
              <a:t>ένα μεγαλύτερο </a:t>
            </a:r>
            <a:r>
              <a:rPr lang="el-GR" sz="1800" dirty="0" smtClean="0"/>
              <a:t>δίκτυο </a:t>
            </a:r>
          </a:p>
          <a:p>
            <a:pPr marL="0" indent="0">
              <a:buNone/>
            </a:pPr>
            <a:r>
              <a:rPr lang="el-GR" sz="1800" dirty="0" smtClean="0"/>
              <a:t>1969 : ο </a:t>
            </a:r>
            <a:r>
              <a:rPr lang="el-GR" sz="1800" dirty="0"/>
              <a:t>πρώτος κόμβος στο UCLA (University of California at Los-Angeles) και τον Δεκέμβριο του 1969, δημιουργήθηκαν και προστέθηκαν στο υπάρχον δίκτυο άλλοι τέσσερις </a:t>
            </a:r>
            <a:r>
              <a:rPr lang="el-GR" sz="1800" dirty="0" smtClean="0"/>
              <a:t>κόμβοι</a:t>
            </a:r>
            <a:r>
              <a:rPr lang="el-GR" sz="1800" dirty="0"/>
              <a:t> </a:t>
            </a:r>
            <a:r>
              <a:rPr lang="el-GR" sz="1800" dirty="0" smtClean="0"/>
              <a:t>(ARPANET </a:t>
            </a:r>
            <a:r>
              <a:rPr lang="el-GR" sz="1800" dirty="0"/>
              <a:t>και θεωρείται ο </a:t>
            </a:r>
            <a:r>
              <a:rPr lang="el-GR" sz="1800" dirty="0" smtClean="0"/>
              <a:t>πρόδρομος </a:t>
            </a:r>
            <a:r>
              <a:rPr lang="el-GR" sz="1800" dirty="0"/>
              <a:t>του </a:t>
            </a:r>
            <a:r>
              <a:rPr lang="el-GR" sz="1800" dirty="0" smtClean="0"/>
              <a:t>Internet). </a:t>
            </a:r>
          </a:p>
          <a:p>
            <a:pPr marL="0" indent="0">
              <a:buNone/>
            </a:pPr>
            <a:r>
              <a:rPr lang="el-GR" sz="1800" dirty="0" smtClean="0"/>
              <a:t>Τη </a:t>
            </a:r>
            <a:r>
              <a:rPr lang="el-GR" sz="1800" dirty="0"/>
              <a:t>δεκαετία του '70 οι κόμβοι του δικτύου, αυξήθηκαν σε 37. </a:t>
            </a:r>
            <a:endParaRPr lang="el-GR" sz="1800" dirty="0" smtClean="0"/>
          </a:p>
          <a:p>
            <a:pPr marL="0" indent="0">
              <a:buNone/>
            </a:pPr>
            <a:r>
              <a:rPr lang="el-GR" sz="1800" dirty="0" smtClean="0"/>
              <a:t>Μετά </a:t>
            </a:r>
            <a:r>
              <a:rPr lang="el-GR" sz="1800" dirty="0"/>
              <a:t>τη δεκαετία '70, το δίκτυο ARPANET μεγάλωσε, με περισσότερους κόμβους και χρήστες. </a:t>
            </a:r>
            <a:endParaRPr lang="el-GR" sz="1800" dirty="0" smtClean="0"/>
          </a:p>
          <a:p>
            <a:pPr marL="0" indent="0">
              <a:buNone/>
            </a:pPr>
            <a:r>
              <a:rPr lang="el-GR" sz="1800" dirty="0" smtClean="0"/>
              <a:t>Αρχές </a:t>
            </a:r>
            <a:r>
              <a:rPr lang="el-GR" sz="1800" dirty="0"/>
              <a:t>του 1980, το ARPANET, χωρίστηκε σε δύο τμήματα, συνδεδεμένα μεταξύ τους.. Το ένα τμήμα ήταν αφιερωμένο σε στρατιωτικές χρήσεις. Το άλλο τμήμα το οποίο περιλάμβανε όλες τις λοιπές χρήσεις, ονομάστηκε DAPRA INTERNET και αργότερα Internet</a:t>
            </a:r>
            <a:r>
              <a:rPr lang="el-GR" sz="1800" dirty="0" smtClean="0"/>
              <a:t>.</a:t>
            </a:r>
            <a:endParaRPr lang="el-G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Κατηγορίες Δικτύων</a:t>
            </a:r>
            <a:endParaRPr lang="el-GR" sz="2800" b="1" dirty="0"/>
          </a:p>
        </p:txBody>
      </p:sp>
      <p:sp>
        <p:nvSpPr>
          <p:cNvPr id="3" name="2 - Θέση περιεχομένου"/>
          <p:cNvSpPr>
            <a:spLocks noGrp="1"/>
          </p:cNvSpPr>
          <p:nvPr>
            <p:ph idx="1"/>
          </p:nvPr>
        </p:nvSpPr>
        <p:spPr>
          <a:xfrm>
            <a:off x="251520" y="1600200"/>
            <a:ext cx="8640960" cy="4525963"/>
          </a:xfrm>
        </p:spPr>
        <p:txBody>
          <a:bodyPr>
            <a:normAutofit/>
          </a:bodyPr>
          <a:lstStyle/>
          <a:p>
            <a:pPr marL="0" indent="0">
              <a:buNone/>
            </a:pPr>
            <a:r>
              <a:rPr lang="el-GR" sz="2000" dirty="0"/>
              <a:t>Υπάρχουν δύο βασικές κατηγοριοποιήσεις των  </a:t>
            </a:r>
            <a:r>
              <a:rPr lang="el-GR" sz="2000" dirty="0" smtClean="0"/>
              <a:t>δικτύων :</a:t>
            </a:r>
          </a:p>
          <a:p>
            <a:pPr marL="0" indent="0">
              <a:buNone/>
            </a:pPr>
            <a:r>
              <a:rPr lang="el-GR" sz="2000" dirty="0" smtClean="0"/>
              <a:t>η </a:t>
            </a:r>
            <a:r>
              <a:rPr lang="el-GR" sz="2000" dirty="0"/>
              <a:t>πρώτη </a:t>
            </a:r>
            <a:r>
              <a:rPr lang="el-GR" sz="2000" dirty="0" smtClean="0"/>
              <a:t>αφορά την </a:t>
            </a:r>
            <a:r>
              <a:rPr lang="el-GR" sz="2000" dirty="0"/>
              <a:t>γεωγραφική θέση των δομικών στοιχείων του δικτύου και </a:t>
            </a:r>
            <a:endParaRPr lang="el-GR" sz="2000" dirty="0" smtClean="0"/>
          </a:p>
          <a:p>
            <a:pPr marL="0" indent="0">
              <a:buNone/>
            </a:pPr>
            <a:r>
              <a:rPr lang="el-GR" sz="2000" dirty="0" smtClean="0"/>
              <a:t>η </a:t>
            </a:r>
            <a:r>
              <a:rPr lang="el-GR" sz="2000" dirty="0"/>
              <a:t>δεύτερη </a:t>
            </a:r>
            <a:r>
              <a:rPr lang="el-GR" sz="2000" dirty="0" smtClean="0"/>
              <a:t>αφορά την </a:t>
            </a:r>
            <a:r>
              <a:rPr lang="el-GR" sz="2000" dirty="0"/>
              <a:t>δυνατότητα πρόσβασης σε αυτό.</a:t>
            </a:r>
          </a:p>
          <a:p>
            <a:pPr marL="0" indent="0">
              <a:spcBef>
                <a:spcPts val="1200"/>
              </a:spcBef>
              <a:buNone/>
            </a:pPr>
            <a:r>
              <a:rPr lang="el-GR" sz="2000" dirty="0"/>
              <a:t>Ως προς τη γεωγραφική τους θέση τα δίκτυα χωρίζονται στις ακόλουθες κατηγορίες:</a:t>
            </a:r>
          </a:p>
          <a:p>
            <a:pPr marL="0" indent="0">
              <a:spcBef>
                <a:spcPts val="1200"/>
              </a:spcBef>
              <a:buNone/>
            </a:pPr>
            <a:r>
              <a:rPr lang="el-GR" sz="2000" dirty="0"/>
              <a:t>   </a:t>
            </a:r>
            <a:r>
              <a:rPr lang="el-GR" sz="2000" dirty="0" smtClean="0"/>
              <a:t>    </a:t>
            </a:r>
            <a:r>
              <a:rPr lang="en-US" sz="2000" dirty="0" smtClean="0"/>
              <a:t>1</a:t>
            </a:r>
            <a:r>
              <a:rPr lang="en-US" sz="2000" dirty="0"/>
              <a:t>. </a:t>
            </a:r>
            <a:r>
              <a:rPr lang="el-GR" sz="2000" dirty="0"/>
              <a:t>Δίκτυο Τοπικής Εμβέλειας</a:t>
            </a:r>
            <a:r>
              <a:rPr lang="en-US" sz="2000" dirty="0"/>
              <a:t> (</a:t>
            </a:r>
            <a:r>
              <a:rPr lang="en-US" sz="2000" b="1" dirty="0"/>
              <a:t>LAN</a:t>
            </a:r>
            <a:r>
              <a:rPr lang="en-US" sz="2000" dirty="0"/>
              <a:t> - Local Area Network) </a:t>
            </a:r>
            <a:br>
              <a:rPr lang="en-US" sz="2000" dirty="0"/>
            </a:br>
            <a:r>
              <a:rPr lang="en-US" sz="2000" dirty="0"/>
              <a:t>   </a:t>
            </a:r>
            <a:r>
              <a:rPr lang="el-GR" sz="2000" dirty="0" smtClean="0"/>
              <a:t>    </a:t>
            </a:r>
            <a:r>
              <a:rPr lang="en-US" sz="2000" dirty="0" smtClean="0"/>
              <a:t>2</a:t>
            </a:r>
            <a:r>
              <a:rPr lang="en-US" sz="2000" dirty="0"/>
              <a:t>. </a:t>
            </a:r>
            <a:r>
              <a:rPr lang="el-GR" sz="2000" dirty="0"/>
              <a:t>Δίκτυο Εκτεταμένης Εμβέλειας</a:t>
            </a:r>
            <a:r>
              <a:rPr lang="en-US" sz="2000" dirty="0"/>
              <a:t> (</a:t>
            </a:r>
            <a:r>
              <a:rPr lang="en-US" sz="2000" b="1" dirty="0"/>
              <a:t>WAN</a:t>
            </a:r>
            <a:r>
              <a:rPr lang="en-US" sz="2000" dirty="0"/>
              <a:t> - Wide Area Network)</a:t>
            </a:r>
            <a:endParaRPr lang="el-GR" sz="2000" dirty="0"/>
          </a:p>
          <a:p>
            <a:pPr>
              <a:buNone/>
            </a:pPr>
            <a:endParaRPr lang="el-GR" sz="20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1456</Words>
  <Application>Microsoft Office PowerPoint</Application>
  <PresentationFormat>On-screen Show (4:3)</PresentationFormat>
  <Paragraphs>159</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Θέμα του Office</vt:lpstr>
      <vt:lpstr>Πληροφορική</vt:lpstr>
      <vt:lpstr>Άδειες Χρήσης</vt:lpstr>
      <vt:lpstr>Χρηματοδότηση</vt:lpstr>
      <vt:lpstr>Περιεχόμενα ενότητας</vt:lpstr>
      <vt:lpstr>Δίκτυο Υπολογιστών - Γενικά</vt:lpstr>
      <vt:lpstr>Διακομιστής (Server) </vt:lpstr>
      <vt:lpstr>Πελάτες (Clients)</vt:lpstr>
      <vt:lpstr>Ιστορική Αναδρομή</vt:lpstr>
      <vt:lpstr>Κατηγορίες Δικτύων</vt:lpstr>
      <vt:lpstr>Τοπικό δίκτυο (LAN - Local Area Network) - 1</vt:lpstr>
      <vt:lpstr>Τοπικό δίκτυο (LAN - Local Area Network) - 2</vt:lpstr>
      <vt:lpstr>Δίκτυο Ευρείας Περιοχής (WAN - Wide Area Network) - 1</vt:lpstr>
      <vt:lpstr>Δίκτυο Ευρείας Περιοχής (WAN - Wide Area Network) - 2</vt:lpstr>
      <vt:lpstr>Δίκτυο Ευρείας Περιοχής (WAN - Wide Area Network) - 3</vt:lpstr>
      <vt:lpstr>Τοπολογία Δικτύων</vt:lpstr>
      <vt:lpstr>Τοπολογία αστέρα - 1</vt:lpstr>
      <vt:lpstr>Τοπολογία αστέρα - 2</vt:lpstr>
      <vt:lpstr>Τοπολογία διαύλου - 1</vt:lpstr>
      <vt:lpstr>Τοπολογία διαύλου - 2</vt:lpstr>
      <vt:lpstr>Τοπολογία δακτυλίου - 1</vt:lpstr>
      <vt:lpstr>Τοπολογία δακτυλίου - 2</vt:lpstr>
      <vt:lpstr>Τοπολογία δέντρου - 1</vt:lpstr>
      <vt:lpstr>Τοπολογία δέντρου - 2</vt:lpstr>
      <vt:lpstr>Τοπολογία πλέγματος - 1</vt:lpstr>
      <vt:lpstr>Τοπολογία πλέγματος - 2</vt:lpstr>
      <vt:lpstr>Πλεονεκτήματα χρήσης Δικτύων</vt:lpstr>
      <vt:lpstr>Σημείωμα Αναφοράς</vt:lpstr>
      <vt:lpstr>Σημείωμα Αδειοδότησης</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ΔΙΚΤΥΑ ΥΠΟΛΟΓΙΣΤΩΝ</dc:title>
  <dc:creator>Pavlos</dc:creator>
  <cp:lastModifiedBy>admin</cp:lastModifiedBy>
  <cp:revision>46</cp:revision>
  <dcterms:created xsi:type="dcterms:W3CDTF">2013-11-21T19:21:14Z</dcterms:created>
  <dcterms:modified xsi:type="dcterms:W3CDTF">2015-05-18T08:52:08Z</dcterms:modified>
</cp:coreProperties>
</file>