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4"/>
  </p:notesMasterIdLst>
  <p:sldIdLst>
    <p:sldId id="257" r:id="rId3"/>
    <p:sldId id="301" r:id="rId4"/>
    <p:sldId id="259" r:id="rId5"/>
    <p:sldId id="29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0" r:id="rId39"/>
    <p:sldId id="298" r:id="rId40"/>
    <p:sldId id="294" r:id="rId41"/>
    <p:sldId id="299" r:id="rId42"/>
    <p:sldId id="295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6436C-38BC-4328-938E-8240A675F603}" type="datetimeFigureOut">
              <a:rPr lang="el-GR" smtClean="0"/>
              <a:pPr/>
              <a:t>28/5/2015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1BD86-AAD8-474D-8C02-5521E80CE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6507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74755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7EEB47-B67F-4DEB-A0A8-79D8911B7417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747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0595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B8E492-BA51-4DE9-9890-D330DAD61FB0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1619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02DFA0-D7DE-4E9A-BEFD-FC5FF1C675B3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16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2643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803668-35DF-4203-8DB0-259AB3592B26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26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3667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41CC32-C753-4397-8252-5BF7A1D75F7D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36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4691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B47B93-744E-41AB-84F7-5F1C945900D7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46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5715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E0096B-84E4-4451-956E-17EAEE1D2CB7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57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6739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B90167-2225-41E1-8806-057CDF9C74E1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67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7763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D50199-12F2-4023-978C-6E97FE0FFA27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77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8787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DBAAD6-2B37-4EE2-AFEB-5F2D38F77F55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87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19811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B93D2A-7D42-4B5A-819E-036639373291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198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20835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DD9DA6-4AE3-449D-B196-E2D0AA46684A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208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21859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6770F1-9876-4E8E-93F2-8CC9403D0E31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218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22883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0F5A38-477F-425E-8D2E-8E5599FD38E7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228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23907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46585E-5861-4B31-89E7-E7AE3159939D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239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24931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AC5625-BD79-4CDD-8475-EF6A73868CEC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249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25955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2385D9-9075-4CBF-8EE7-E77C357F1FA0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259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26979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E1CC15-81DC-4D6B-8D01-9CFCC0ABD8D5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269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28003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D044F3-8F77-4D51-AB3F-A2FA787F049A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280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29027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45C67A-EA6F-42ED-AA3A-5F3F22ED2042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290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30051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CEAF2-6158-4979-B99D-D90AB6C9722D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300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75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80F980-AA9C-489F-9E0F-AD51E30D1FAF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31075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EBDC50-F350-4A29-9CB7-1B364AE379ED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310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32099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DDE0D8-9020-4C66-941E-4F316A56822E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321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938229-A974-45D8-8B54-2878200CFB12}" type="slidenum">
              <a:rPr lang="el-GR" smtClean="0">
                <a:latin typeface="Times New Roman" pitchFamily="16" charset="0"/>
              </a:rPr>
              <a:pPr/>
              <a:t>37</a:t>
            </a:fld>
            <a:endParaRPr lang="el-G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FBC005-B024-436F-8549-2DE23B13D815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04451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B5DD6C-FA08-4DC5-B8F0-D64EB4FC5AF7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044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05475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A1460-5D94-470F-AC90-B293D26F67F8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054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06499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BE5B23-CC77-43C8-BB04-9B546DE484A1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07523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6FCCB6-8168-4559-9847-7206FCD26DAF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075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08547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C13FB7-FEFE-4310-910F-8B5245CB2E0E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085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t>ΨΗΦΙΑΚΑ ΜΟΝΤΕΛΑ ΑΝΑΓΛΥΦΟΥ</a:t>
            </a:r>
          </a:p>
        </p:txBody>
      </p:sp>
      <p:sp>
        <p:nvSpPr>
          <p:cNvPr id="109571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F6B80A-060D-44AB-B03D-5825DFBD3928}" type="slidenum">
              <a:rPr lang="el-GR" altLang="el-GR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l-GR" altLang="el-GR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4F44-7344-438C-B569-D481F6EDE5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8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2405-3E2E-45B4-943E-434961D3282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94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3C0D-141F-4983-83D1-4858FF461A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70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4F44-7344-438C-B569-D481F6EDE5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10A9-433F-401F-A9AB-731538F3A3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29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EEB7-B209-4038-9570-CA9E4FCE03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301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48FC-2CE7-4A7C-8414-66985262806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571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C7FB-73C8-4E9D-9944-C57178EC64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57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3189-3880-431C-9F78-D1BE81A7BA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319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2D5A-D039-44DB-AE8B-55B6635E09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826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4058-D496-40CC-9E48-AB76E3586E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66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10A9-433F-401F-A9AB-731538F3A3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569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0CD1-F592-4908-A9BD-6BE97577AD0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040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2405-3E2E-45B4-943E-434961D3282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176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3C0D-141F-4983-83D1-4858FF461A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14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EEB7-B209-4038-9570-CA9E4FCE03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4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48FC-2CE7-4A7C-8414-66985262806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6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C7FB-73C8-4E9D-9944-C57178EC64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9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3189-3880-431C-9F78-D1BE81A7BA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78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2D5A-D039-44DB-AE8B-55B6635E09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2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4058-D496-40CC-9E48-AB76E3586E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02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0CD1-F592-4908-A9BD-6BE97577AD0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75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Times New Roman" pitchFamily="16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Times New Roman" pitchFamily="16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2DDBE-B7B2-4C9A-B1E1-52CD701B5C80}" type="slidenum">
              <a:rPr lang="en-GB">
                <a:solidFill>
                  <a:prstClr val="black">
                    <a:tint val="75000"/>
                  </a:prstClr>
                </a:solidFill>
                <a:latin typeface="Times New Roman" pitchFamily="1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3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Times New Roman" pitchFamily="16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Times New Roman" pitchFamily="16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2DDBE-B7B2-4C9A-B1E1-52CD701B5C80}" type="slidenum">
              <a:rPr lang="en-GB">
                <a:solidFill>
                  <a:prstClr val="black">
                    <a:tint val="75000"/>
                  </a:prstClr>
                </a:solidFill>
                <a:latin typeface="Times New Roman" pitchFamily="1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65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74638"/>
            <a:ext cx="40513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95250"/>
            <a:ext cx="33131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Ορθογώνιο 1"/>
          <p:cNvSpPr>
            <a:spLocks noChangeArrowheads="1"/>
          </p:cNvSpPr>
          <p:nvPr/>
        </p:nvSpPr>
        <p:spPr bwMode="auto">
          <a:xfrm>
            <a:off x="0" y="328453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3000" b="1" dirty="0">
                <a:solidFill>
                  <a:prstClr val="black"/>
                </a:solidFill>
                <a:latin typeface="Arial" charset="0"/>
                <a:cs typeface="Arial" charset="0"/>
              </a:rPr>
              <a:t>Ενότητα </a:t>
            </a:r>
            <a:r>
              <a:rPr lang="el-GR" altLang="el-GR" sz="3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  <a:r>
              <a:rPr lang="el-GR" altLang="el-G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 </a:t>
            </a:r>
            <a:r>
              <a:rPr lang="el-GR" altLang="el-GR" sz="3000" dirty="0">
                <a:solidFill>
                  <a:prstClr val="black"/>
                </a:solidFill>
                <a:latin typeface="Arial" charset="0"/>
                <a:cs typeface="Arial" charset="0"/>
              </a:rPr>
              <a:t>Γεωγραφικά Συστήματα Πληροφοριών-Βασικές Έννοιες</a:t>
            </a:r>
            <a:r>
              <a:rPr lang="en-US" altLang="el-GR" sz="3000" dirty="0">
                <a:solidFill>
                  <a:prstClr val="black"/>
                </a:solidFill>
                <a:latin typeface="Arial" charset="0"/>
                <a:cs typeface="Arial" charset="0"/>
              </a:rPr>
              <a:t> (</a:t>
            </a:r>
            <a:r>
              <a:rPr lang="el-GR" altLang="el-GR" sz="3000" dirty="0">
                <a:solidFill>
                  <a:prstClr val="black"/>
                </a:solidFill>
                <a:latin typeface="Arial" charset="0"/>
                <a:cs typeface="Arial" charset="0"/>
              </a:rPr>
              <a:t>Μέρος </a:t>
            </a:r>
            <a:r>
              <a:rPr lang="el-GR" altLang="el-GR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el-GR" altLang="el-GR" sz="3000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ο</a:t>
            </a:r>
            <a:r>
              <a:rPr lang="el-GR" altLang="el-GR" sz="3000" dirty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prstClr val="black"/>
                </a:solidFill>
                <a:latin typeface="Arial" charset="0"/>
                <a:cs typeface="Arial" charset="0"/>
              </a:rPr>
              <a:t>Νικολακόπουλος Κωνσταντίνος, Επίκουρος Καθηγητής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prstClr val="black"/>
                </a:solidFill>
                <a:latin typeface="Arial" charset="0"/>
                <a:cs typeface="Arial" charset="0"/>
              </a:rPr>
              <a:t>Σχολή Θετικών Επιστημών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prstClr val="black"/>
                </a:solidFill>
                <a:latin typeface="Arial" charset="0"/>
                <a:cs typeface="Arial" charset="0"/>
              </a:rPr>
              <a:t>Τμήμα Γεωλογίας</a:t>
            </a:r>
          </a:p>
        </p:txBody>
      </p:sp>
      <p:pic>
        <p:nvPicPr>
          <p:cNvPr id="205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000750"/>
            <a:ext cx="3413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C:\Users\eorfanou\Downloads\by-nc-sa.e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102350"/>
            <a:ext cx="203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2"/>
          <p:cNvSpPr>
            <a:spLocks noGrp="1"/>
          </p:cNvSpPr>
          <p:nvPr>
            <p:ph type="title"/>
          </p:nvPr>
        </p:nvSpPr>
        <p:spPr>
          <a:xfrm>
            <a:off x="-107950" y="1341438"/>
            <a:ext cx="9251950" cy="2087562"/>
          </a:xfrm>
        </p:spPr>
        <p:txBody>
          <a:bodyPr/>
          <a:lstStyle/>
          <a:p>
            <a:pPr eaLnBrk="1" hangingPunct="1"/>
            <a:r>
              <a:rPr lang="el-GR" altLang="el-G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ΧΡΗΣΗ ΓΕΩΓΡΑΦΙΚΩΝ ΣΥΣΤΗΜΑΤΩΝ</a:t>
            </a:r>
            <a:r>
              <a:rPr lang="en-US" altLang="el-G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ΠΛΗΡΟΦΟΡΙΩΝ</a:t>
            </a:r>
            <a:r>
              <a:rPr lang="en-US" altLang="el-G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ΚΑΙ</a:t>
            </a:r>
            <a:r>
              <a:rPr lang="en-US" altLang="el-G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ΤΗΛΕΠΙΣΚΟΠΗΣΗΣ </a:t>
            </a:r>
            <a:br>
              <a:rPr lang="el-GR" altLang="el-G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l-GR" altLang="el-G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ΣΤΗΝ ΕΦΑΡΜΟΣΜΕΝΗ ΓΕΩΛΟΓΙΑ</a:t>
            </a:r>
            <a:r>
              <a:rPr lang="el-GR" altLang="el-GR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</a:t>
            </a:r>
            <a:endParaRPr lang="el-GR" altLang="el-GR" sz="3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519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006575"/>
            <a:ext cx="8640763" cy="3222625"/>
          </a:xfrm>
        </p:spPr>
        <p:txBody>
          <a:bodyPr/>
          <a:lstStyle/>
          <a:p>
            <a:pPr marL="323850" indent="-323850" eaLnBrk="1" hangingPunct="1">
              <a:spcBef>
                <a:spcPts val="613"/>
              </a:spcBef>
              <a:buSzPct val="80000"/>
              <a:buFont typeface="Wingdings" charset="2"/>
              <a:buChar char="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b="1" dirty="0" smtClean="0">
                <a:latin typeface="Arial" charset="0"/>
                <a:cs typeface="Arial" charset="0"/>
              </a:rPr>
              <a:t>Κατά την Διαχείριση των Δεδομένων</a:t>
            </a:r>
          </a:p>
          <a:p>
            <a:pPr marL="323850" indent="-323850" eaLnBrk="1" hangingPunct="1">
              <a:spcBef>
                <a:spcPts val="700"/>
              </a:spcBef>
              <a:buSzPct val="80000"/>
              <a:buFontTx/>
              <a:buNone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endParaRPr lang="el-GR" altLang="el-GR" sz="2400" dirty="0" smtClean="0">
              <a:latin typeface="Arial" charset="0"/>
              <a:cs typeface="Arial" charset="0"/>
            </a:endParaRPr>
          </a:p>
          <a:p>
            <a:pPr marL="323850" indent="-323850" eaLnBrk="1" hangingPunct="1">
              <a:spcBef>
                <a:spcPts val="613"/>
              </a:spcBef>
              <a:buSzPct val="80000"/>
              <a:buFont typeface="Arial" charset="0"/>
              <a:buNone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Δυνατότητα δημιουργίας μοντέλων: 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Πως θα εξαπλωθεί η φωτιά αν φυσάει δυτικός άνεμος.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Αν δημιουργηθεί ένα φράγμα πόσα χωριά θα κατακλυσθούν και πόσοι άνθρωποι πρέπει να μετακινηθούν.</a:t>
            </a:r>
          </a:p>
          <a:p>
            <a:pPr marL="323850" indent="-323850" eaLnBrk="1" hangingPunct="1">
              <a:spcBef>
                <a:spcPts val="613"/>
              </a:spcBef>
              <a:buSzPct val="80000"/>
              <a:buFontTx/>
              <a:buNone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500" dirty="0" smtClean="0"/>
              <a:t>	</a:t>
            </a:r>
          </a:p>
        </p:txBody>
      </p:sp>
      <p:sp>
        <p:nvSpPr>
          <p:cNvPr id="4198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smtClean="0">
                <a:latin typeface="Arial" charset="0"/>
                <a:cs typeface="Arial" charset="0"/>
              </a:rPr>
              <a:t>Δυνατότητες των ΓΣΠ </a:t>
            </a:r>
            <a:r>
              <a:rPr lang="el-GR" altLang="el-GR" sz="3200" b="1" smtClean="0">
                <a:latin typeface="Arial" charset="0"/>
                <a:cs typeface="Arial" charset="0"/>
              </a:rPr>
              <a:t>(6)</a:t>
            </a:r>
            <a:endParaRPr lang="el-GR" altLang="el-GR" sz="4000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998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982241"/>
            <a:ext cx="8713663" cy="4183063"/>
          </a:xfrm>
        </p:spPr>
        <p:txBody>
          <a:bodyPr/>
          <a:lstStyle/>
          <a:p>
            <a:pPr marL="323850" indent="-323850" eaLnBrk="1" hangingPunct="1">
              <a:spcBef>
                <a:spcPts val="613"/>
              </a:spcBef>
              <a:buSzPct val="80000"/>
              <a:buFont typeface="Wingdings" charset="2"/>
              <a:buChar char="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b="1" dirty="0" smtClean="0">
                <a:latin typeface="Arial" charset="0"/>
                <a:cs typeface="Arial" charset="0"/>
              </a:rPr>
              <a:t>Κατά την Διάχυση των Δεδομένων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endParaRPr lang="el-GR" altLang="el-GR" sz="2400" dirty="0" smtClean="0">
              <a:latin typeface="Arial" charset="0"/>
              <a:cs typeface="Arial" charset="0"/>
            </a:endParaRPr>
          </a:p>
          <a:p>
            <a:pPr marL="323850" indent="-323850" eaLnBrk="1" hangingPunct="1">
              <a:spcBef>
                <a:spcPts val="613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Δημιουργία και εκτύπωση χαρτών σε οποιαδήποτε κλίμακα : 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Διανομή ψηφιακών χαρτών στις υπηρεσίες</a:t>
            </a:r>
          </a:p>
          <a:p>
            <a:pPr marL="323850" indent="-323850" eaLnBrk="1" hangingPunct="1">
              <a:spcBef>
                <a:spcPts val="613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Διανομή αναλογικών χαρτών στους πολίτες	</a:t>
            </a:r>
          </a:p>
          <a:p>
            <a:pPr marL="323850" indent="-323850" eaLnBrk="1" hangingPunct="1">
              <a:spcBef>
                <a:spcPts val="613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Διάχυση της πληροφορίας μέσω </a:t>
            </a:r>
            <a:r>
              <a:rPr lang="en-US" altLang="el-GR" sz="2400" dirty="0" smtClean="0">
                <a:latin typeface="Arial" charset="0"/>
                <a:cs typeface="Arial" charset="0"/>
              </a:rPr>
              <a:t>Internet</a:t>
            </a:r>
            <a:r>
              <a:rPr lang="el-GR" altLang="el-GR" sz="2400" dirty="0" smtClean="0">
                <a:latin typeface="Arial" charset="0"/>
                <a:cs typeface="Arial" charset="0"/>
              </a:rPr>
              <a:t> :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n-US" altLang="el-GR" sz="2400" dirty="0" smtClean="0">
                <a:latin typeface="Arial" charset="0"/>
                <a:cs typeface="Arial" charset="0"/>
              </a:rPr>
              <a:t>Drive me </a:t>
            </a:r>
            <a:r>
              <a:rPr lang="el-GR" altLang="el-GR" sz="2400" dirty="0" smtClean="0">
                <a:latin typeface="Arial" charset="0"/>
                <a:cs typeface="Arial" charset="0"/>
              </a:rPr>
              <a:t>(</a:t>
            </a:r>
            <a:r>
              <a:rPr lang="en-US" altLang="el-GR" sz="2400" dirty="0" smtClean="0">
                <a:latin typeface="Arial" charset="0"/>
                <a:cs typeface="Arial" charset="0"/>
              </a:rPr>
              <a:t>internet)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err="1" smtClean="0">
                <a:latin typeface="Arial" charset="0"/>
                <a:cs typeface="Arial" charset="0"/>
              </a:rPr>
              <a:t>Οδόραμα</a:t>
            </a:r>
            <a:r>
              <a:rPr lang="el-GR" altLang="el-GR" sz="2400" dirty="0" smtClean="0">
                <a:latin typeface="Arial" charset="0"/>
                <a:cs typeface="Arial" charset="0"/>
              </a:rPr>
              <a:t> (</a:t>
            </a:r>
            <a:r>
              <a:rPr lang="en-US" altLang="el-GR" sz="2400" dirty="0" smtClean="0">
                <a:latin typeface="Arial" charset="0"/>
                <a:cs typeface="Arial" charset="0"/>
              </a:rPr>
              <a:t>internet)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n-US" altLang="el-GR" sz="2400" dirty="0" err="1" smtClean="0">
                <a:latin typeface="Arial" charset="0"/>
                <a:cs typeface="Arial" charset="0"/>
              </a:rPr>
              <a:t>Mycosmos</a:t>
            </a:r>
            <a:r>
              <a:rPr lang="en-US" altLang="el-GR" sz="2400" dirty="0" smtClean="0">
                <a:latin typeface="Arial" charset="0"/>
                <a:cs typeface="Arial" charset="0"/>
              </a:rPr>
              <a:t> (</a:t>
            </a:r>
            <a:r>
              <a:rPr lang="el-GR" altLang="el-GR" sz="2400" dirty="0" smtClean="0">
                <a:latin typeface="Arial" charset="0"/>
                <a:cs typeface="Arial" charset="0"/>
              </a:rPr>
              <a:t>κινητή τηλεφωνία)</a:t>
            </a: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smtClean="0">
                <a:latin typeface="Arial" charset="0"/>
                <a:cs typeface="Arial" charset="0"/>
              </a:rPr>
              <a:t>Δυνατότητες των ΓΣΠ </a:t>
            </a:r>
            <a:r>
              <a:rPr lang="el-GR" altLang="el-GR" sz="3200" b="1" smtClean="0">
                <a:latin typeface="Arial" charset="0"/>
                <a:cs typeface="Arial" charset="0"/>
              </a:rPr>
              <a:t>(7)</a:t>
            </a:r>
            <a:endParaRPr lang="el-GR" altLang="el-GR" sz="4000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11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547688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smtClean="0">
                <a:latin typeface="Arial" charset="0"/>
                <a:cs typeface="Arial" charset="0"/>
              </a:rPr>
              <a:t>Τα πλεονεκτήματα των ΓΣΠ </a:t>
            </a:r>
            <a:r>
              <a:rPr lang="el-GR" altLang="el-GR" sz="3200" b="1" smtClean="0">
                <a:latin typeface="Arial" charset="0"/>
                <a:cs typeface="Arial" charset="0"/>
              </a:rPr>
              <a:t>(1)</a:t>
            </a:r>
            <a:endParaRPr lang="el-GR" altLang="el-GR" sz="4000" b="1" smtClean="0"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024063"/>
            <a:ext cx="8785225" cy="4645025"/>
          </a:xfrm>
        </p:spPr>
        <p:txBody>
          <a:bodyPr/>
          <a:lstStyle/>
          <a:p>
            <a:pPr marL="327025" indent="-323850" eaLnBrk="1" hangingPunct="1">
              <a:spcBef>
                <a:spcPts val="525"/>
              </a:spcBef>
              <a:buSzPct val="80000"/>
              <a:buFontTx/>
              <a:buNone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Τα πλεονεκτήματα των ΓΣΠ γενικά, συνοψίζονται στα εξής :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buFontTx/>
              <a:buNone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 </a:t>
            </a:r>
          </a:p>
          <a:p>
            <a:pPr marL="327025" indent="-323850" algn="just" eaLnBrk="1" hangingPunct="1">
              <a:spcBef>
                <a:spcPts val="700"/>
              </a:spcBef>
              <a:buSzPct val="80000"/>
              <a:buFont typeface="Wingdings" charset="2"/>
              <a:buChar char="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Βελτιώνουν την ικανότητα επεξεργασίας και ανάλυσης ποιοτικών και ποσοτικών δεδομένων.</a:t>
            </a:r>
          </a:p>
          <a:p>
            <a:pPr marL="327025" indent="-323850" algn="just" eaLnBrk="1" hangingPunct="1">
              <a:spcBef>
                <a:spcPts val="700"/>
              </a:spcBef>
              <a:buSzPct val="80000"/>
              <a:buFont typeface="Wingdings" charset="2"/>
              <a:buChar char="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Παρέχουν τη δυνατότητα απόδοσης των αποτελεσμάτων σε διαγράμματα, χάρτες, κ.λπ., με μεγάλη ευκολία αλλά και ικανοποιητική ακρίβεια.</a:t>
            </a:r>
          </a:p>
          <a:p>
            <a:pPr marL="327025" indent="-323850" algn="just" eaLnBrk="1" hangingPunct="1">
              <a:spcBef>
                <a:spcPts val="700"/>
              </a:spcBef>
              <a:buSzPct val="80000"/>
              <a:buFont typeface="Wingdings" charset="2"/>
              <a:buChar char="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dirty="0" err="1" smtClean="0">
                <a:latin typeface="Arial" charset="0"/>
                <a:cs typeface="Arial" charset="0"/>
              </a:rPr>
              <a:t>Διεκολύνουν</a:t>
            </a:r>
            <a:r>
              <a:rPr lang="el-GR" altLang="el-GR" sz="2400" dirty="0" smtClean="0">
                <a:latin typeface="Arial" charset="0"/>
                <a:cs typeface="Arial" charset="0"/>
              </a:rPr>
              <a:t> το χρήστη στην ανάπτυξη νέων τεχνικών και ιδεών, αφού τον </a:t>
            </a:r>
            <a:r>
              <a:rPr lang="el-GR" altLang="el-GR" sz="2400" dirty="0" err="1" smtClean="0">
                <a:latin typeface="Arial" charset="0"/>
                <a:cs typeface="Arial" charset="0"/>
              </a:rPr>
              <a:t>απαλάσσουν</a:t>
            </a:r>
            <a:r>
              <a:rPr lang="el-GR" altLang="el-GR" sz="2400" dirty="0" smtClean="0">
                <a:latin typeface="Arial" charset="0"/>
                <a:cs typeface="Arial" charset="0"/>
              </a:rPr>
              <a:t> από ανιαρές και χρονοβόρες διαδικασίες που εκτελούνται πια πολύ γρήγορα και αξιόπιστα από τον Η/Υ.</a:t>
            </a:r>
          </a:p>
        </p:txBody>
      </p:sp>
    </p:spTree>
    <p:extLst>
      <p:ext uri="{BB962C8B-B14F-4D97-AF65-F5344CB8AC3E}">
        <p14:creationId xmlns:p14="http://schemas.microsoft.com/office/powerpoint/2010/main" xmlns="" val="4193699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988840"/>
            <a:ext cx="8785101" cy="4752975"/>
          </a:xfrm>
        </p:spPr>
        <p:txBody>
          <a:bodyPr/>
          <a:lstStyle/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Επιτρέπουν τον ταχύ έλεγχο εναλλακτικών λύσεων.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buNone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endParaRPr lang="el-GR" altLang="el-GR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Δημιουργούν ένα κοινό πλαίσιο δραστηριοτήτων και έναν κοινό τρόπο επικοινωνίας μεταξύ των χρηστών και των επιστημόνων που ασχολούνται με τα Γ.Σ.Π.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buNone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endParaRPr lang="el-GR" altLang="el-GR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Παρέχουν ψηφιακή μορφή δεδομένων, συμβατή με πολλά συστήματα. 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buNone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endParaRPr lang="el-GR" altLang="el-GR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Το υπάρχον </a:t>
            </a:r>
            <a:r>
              <a:rPr lang="el-GR" altLang="el-GR" sz="2400" dirty="0" err="1" smtClean="0">
                <a:latin typeface="Arial" charset="0"/>
                <a:cs typeface="Arial" charset="0"/>
              </a:rPr>
              <a:t>hardware</a:t>
            </a:r>
            <a:r>
              <a:rPr lang="el-GR" altLang="el-GR" sz="2400" dirty="0" smtClean="0">
                <a:latin typeface="Arial" charset="0"/>
                <a:cs typeface="Arial" charset="0"/>
              </a:rPr>
              <a:t> (υλικό) και </a:t>
            </a:r>
            <a:r>
              <a:rPr lang="el-GR" altLang="el-GR" sz="2400" dirty="0" err="1" smtClean="0">
                <a:latin typeface="Arial" charset="0"/>
                <a:cs typeface="Arial" charset="0"/>
              </a:rPr>
              <a:t>software</a:t>
            </a:r>
            <a:r>
              <a:rPr lang="el-GR" altLang="el-GR" sz="2400" dirty="0" smtClean="0">
                <a:latin typeface="Arial" charset="0"/>
                <a:cs typeface="Arial" charset="0"/>
              </a:rPr>
              <a:t> (λογισμικό) επιτρέπουν ποικίλες μορφές και πολλαπλούς τρόπους επεξεργασίας.</a:t>
            </a:r>
          </a:p>
        </p:txBody>
      </p:sp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547688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smtClean="0">
                <a:latin typeface="Arial" charset="0"/>
                <a:cs typeface="Arial" charset="0"/>
              </a:rPr>
              <a:t>Τα πλεονεκτήματα των ΓΣΠ </a:t>
            </a:r>
            <a:r>
              <a:rPr lang="el-GR" altLang="el-GR" sz="3200" b="1" smtClean="0">
                <a:latin typeface="Arial" charset="0"/>
                <a:cs typeface="Arial" charset="0"/>
              </a:rPr>
              <a:t>(2)</a:t>
            </a:r>
            <a:endParaRPr lang="el-GR" altLang="el-GR" sz="4000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4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349054"/>
            <a:ext cx="8785225" cy="4464322"/>
          </a:xfrm>
        </p:spPr>
        <p:txBody>
          <a:bodyPr/>
          <a:lstStyle/>
          <a:p>
            <a:pPr marL="323850" indent="-323850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Έχουν τη δυνατότητα εύκολης ενημέρωσης της βάσης δεδομένων και της ενσωμάτωσης και χρήσης νεότερων μεθοδολογιών επεξεργασία (δυναμικά συστήματα).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buNone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endParaRPr lang="el-GR" altLang="el-GR" sz="1800" dirty="0" smtClean="0">
              <a:latin typeface="Arial" charset="0"/>
              <a:cs typeface="Arial" charset="0"/>
            </a:endParaRPr>
          </a:p>
          <a:p>
            <a:pPr marL="323850" indent="-323850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Έχουν σχετικά μικρό κόστος για τις σύνθετες μορφές ανάλυσης που προσφέρουν (π.χ. συνδυασμός θεματικών χαρτών).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buNone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endParaRPr lang="el-GR" altLang="el-GR" sz="1800" dirty="0" smtClean="0">
              <a:latin typeface="Arial" charset="0"/>
              <a:cs typeface="Arial" charset="0"/>
            </a:endParaRPr>
          </a:p>
          <a:p>
            <a:pPr marL="323850" indent="-323850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Παρέχουν έναν αντικειμενικό και κοινό τρόπο αναλύσεων και παρουσίασης αποτελεσμάτων. </a:t>
            </a:r>
          </a:p>
          <a:p>
            <a:pPr marL="323850" indent="-323850" algn="just" eaLnBrk="1" hangingPunct="1">
              <a:spcBef>
                <a:spcPts val="525"/>
              </a:spcBef>
              <a:buSzPct val="80000"/>
              <a:buFontTx/>
              <a:buNone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endParaRPr lang="el-GR" altLang="el-GR" sz="2100" dirty="0" smtClean="0"/>
          </a:p>
        </p:txBody>
      </p:sp>
      <p:sp>
        <p:nvSpPr>
          <p:cNvPr id="46083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547688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dirty="0" smtClean="0">
                <a:latin typeface="Arial" charset="0"/>
                <a:cs typeface="Arial" charset="0"/>
              </a:rPr>
              <a:t>Τα πλεονεκτήματα των ΓΣΠ </a:t>
            </a:r>
            <a:r>
              <a:rPr lang="el-GR" altLang="el-GR" sz="3200" b="1" dirty="0" smtClean="0">
                <a:latin typeface="Arial" charset="0"/>
                <a:cs typeface="Arial" charset="0"/>
              </a:rPr>
              <a:t>(3)</a:t>
            </a:r>
            <a:endParaRPr lang="el-GR" altLang="el-GR" sz="4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394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204864"/>
            <a:ext cx="8785225" cy="3976688"/>
          </a:xfrm>
        </p:spPr>
        <p:txBody>
          <a:bodyPr/>
          <a:lstStyle/>
          <a:p>
            <a:pPr marL="327025" indent="-323850" algn="just" eaLnBrk="1" hangingPunct="1">
              <a:spcBef>
                <a:spcPts val="525"/>
              </a:spcBef>
              <a:buSzPct val="80000"/>
              <a:buFontTx/>
              <a:buNone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100" dirty="0" smtClean="0">
              <a:cs typeface="Times New Roman" pitchFamily="16" charset="0"/>
            </a:endParaRPr>
          </a:p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Το μεγάλο αρχικό κόστος απόκτησης του Γ.Σ.Π., όλου του αντίστοιχου εξοπλισμού, της τεχνικής υποστήριξης και της συντήρησης.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400" dirty="0" smtClean="0">
              <a:latin typeface="Arial" pitchFamily="34" charset="0"/>
              <a:cs typeface="Arial" pitchFamily="34" charset="0"/>
            </a:endParaRPr>
          </a:p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Η απαίτηση πολύ καλής εκπαίδευσης των χρηστών.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400" dirty="0" smtClean="0">
              <a:latin typeface="Arial" pitchFamily="34" charset="0"/>
              <a:cs typeface="Arial" pitchFamily="34" charset="0"/>
            </a:endParaRPr>
          </a:p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Η δυσκολία της μετατροπής των υπαρχόντων δεδομένων σε ψηφιακή μορφή. 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buFontTx/>
              <a:buNone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100" dirty="0" smtClean="0"/>
          </a:p>
          <a:p>
            <a:pPr marL="327025" indent="-323850" algn="just" eaLnBrk="1" hangingPunct="1">
              <a:spcBef>
                <a:spcPts val="525"/>
              </a:spcBef>
              <a:buSzPct val="80000"/>
              <a:buFontTx/>
              <a:buNone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100" dirty="0" smtClean="0"/>
          </a:p>
        </p:txBody>
      </p:sp>
      <p:sp>
        <p:nvSpPr>
          <p:cNvPr id="4710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547688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smtClean="0">
                <a:latin typeface="Arial" charset="0"/>
                <a:cs typeface="Arial" charset="0"/>
              </a:rPr>
              <a:t>Τα μειονεκτήματα των ΓΣΠ</a:t>
            </a:r>
          </a:p>
        </p:txBody>
      </p:sp>
    </p:spTree>
    <p:extLst>
      <p:ext uri="{BB962C8B-B14F-4D97-AF65-F5344CB8AC3E}">
        <p14:creationId xmlns:p14="http://schemas.microsoft.com/office/powerpoint/2010/main" xmlns="" val="317843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2400300"/>
            <a:ext cx="8966076" cy="3976688"/>
          </a:xfrm>
        </p:spPr>
        <p:txBody>
          <a:bodyPr/>
          <a:lstStyle/>
          <a:p>
            <a:pPr marL="327025" indent="-323850" algn="just" eaLnBrk="1" hangingPunct="1">
              <a:spcBef>
                <a:spcPts val="525"/>
              </a:spcBef>
              <a:buSzPct val="80000"/>
              <a:buFontTx/>
              <a:buNone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100" dirty="0" smtClean="0">
              <a:latin typeface="HellasArial" charset="0"/>
              <a:cs typeface="Times New Roman" pitchFamily="16" charset="0"/>
            </a:endParaRPr>
          </a:p>
          <a:p>
            <a:pPr marL="327025" indent="-323850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n-US" altLang="el-GR" sz="2400" dirty="0" smtClean="0">
                <a:latin typeface="Arial" charset="0"/>
                <a:cs typeface="Arial" charset="0"/>
              </a:rPr>
              <a:t>MARKETING </a:t>
            </a:r>
            <a:r>
              <a:rPr lang="el-GR" altLang="el-GR" sz="2400" dirty="0" smtClean="0">
                <a:latin typeface="Arial" charset="0"/>
                <a:cs typeface="Arial" charset="0"/>
              </a:rPr>
              <a:t>ΚΑΙ ΑΝΑΛΥΣΗ ΑΓΟΡΩΝ</a:t>
            </a:r>
          </a:p>
          <a:p>
            <a:pPr marL="327025" indent="-323850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400" dirty="0" smtClean="0">
              <a:latin typeface="Arial" charset="0"/>
              <a:cs typeface="Arial" charset="0"/>
            </a:endParaRPr>
          </a:p>
          <a:p>
            <a:pPr marL="327025" indent="-323850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ΔΙΑΧΕΙΡΗΣΗ ΣΤΟΛΟΥ ΟΧΗΜΑΤΩΝ</a:t>
            </a:r>
          </a:p>
          <a:p>
            <a:pPr marL="327025" indent="-323850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400" dirty="0" smtClean="0">
              <a:latin typeface="Arial" charset="0"/>
              <a:cs typeface="Arial" charset="0"/>
            </a:endParaRPr>
          </a:p>
          <a:p>
            <a:pPr marL="327025" indent="-323850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ΕΝΤΟΠΙΣΜΟΣ ΠΕΡΙΟΧΩΝ ΠΟΥ ΚΙΝΔΥΝΕΥΟΥΝ ΜΕ ΕΡΗΜΟΠΟΙΗΣΗ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buFontTx/>
              <a:buNone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100" dirty="0" smtClean="0"/>
          </a:p>
        </p:txBody>
      </p:sp>
      <p:sp>
        <p:nvSpPr>
          <p:cNvPr id="48131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547688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smtClean="0">
                <a:latin typeface="Arial" charset="0"/>
                <a:cs typeface="Arial" charset="0"/>
              </a:rPr>
              <a:t>Παραδείγματα χρήσης ΓΣΠ</a:t>
            </a:r>
          </a:p>
        </p:txBody>
      </p:sp>
    </p:spTree>
    <p:extLst>
      <p:ext uri="{BB962C8B-B14F-4D97-AF65-F5344CB8AC3E}">
        <p14:creationId xmlns:p14="http://schemas.microsoft.com/office/powerpoint/2010/main" xmlns="" val="2339485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629346"/>
            <a:ext cx="8964612" cy="5112022"/>
          </a:xfrm>
        </p:spPr>
        <p:txBody>
          <a:bodyPr/>
          <a:lstStyle/>
          <a:p>
            <a:pPr marL="327025" indent="-323850" algn="just" eaLnBrk="1" hangingPunct="1">
              <a:spcBef>
                <a:spcPts val="525"/>
              </a:spcBef>
              <a:buSzPct val="80000"/>
              <a:buFontTx/>
              <a:buNone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endParaRPr lang="el-GR" altLang="el-GR" sz="2100" dirty="0" smtClean="0">
              <a:latin typeface="HellasArial" charset="0"/>
              <a:cs typeface="Times New Roman" pitchFamily="16" charset="0"/>
            </a:endParaRPr>
          </a:p>
          <a:p>
            <a:pPr marL="327025" indent="-323850" algn="just" eaLnBrk="1" hangingPunct="1">
              <a:spcBef>
                <a:spcPts val="525"/>
              </a:spcBef>
              <a:buSzPct val="80000"/>
              <a:buFont typeface="Wingdings" charset="2"/>
              <a:buChar char="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Η ανάπτυξη ενός ΓΣΠ για το </a:t>
            </a:r>
            <a:r>
              <a:rPr lang="en-US" altLang="el-GR" sz="2400" b="1" dirty="0" smtClean="0">
                <a:latin typeface="Arial" charset="0"/>
                <a:cs typeface="Arial" charset="0"/>
              </a:rPr>
              <a:t>MARKETING </a:t>
            </a:r>
            <a:r>
              <a:rPr lang="el-GR" altLang="el-GR" sz="2400" b="1" dirty="0" smtClean="0">
                <a:latin typeface="Arial" charset="0"/>
                <a:cs typeface="Arial" charset="0"/>
              </a:rPr>
              <a:t>και την Ανάλυση Αγορών</a:t>
            </a:r>
            <a:r>
              <a:rPr lang="el-GR" altLang="el-GR" sz="2400" dirty="0" smtClean="0">
                <a:latin typeface="Arial" charset="0"/>
                <a:cs typeface="Arial" charset="0"/>
              </a:rPr>
              <a:t> περιλαμβάνει τα ακόλουθα: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Ψηφιοποίηση διοικητικών ορίων νομών και δήμων και συγκέντρωση Πληθυσμιακών στοιχείων.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err="1" smtClean="0">
                <a:latin typeface="Arial" charset="0"/>
                <a:cs typeface="Arial" charset="0"/>
              </a:rPr>
              <a:t>Γεωκωδικοποίηση</a:t>
            </a:r>
            <a:r>
              <a:rPr lang="el-GR" altLang="el-GR" sz="2400" dirty="0" smtClean="0">
                <a:latin typeface="Arial" charset="0"/>
                <a:cs typeface="Arial" charset="0"/>
              </a:rPr>
              <a:t> των </a:t>
            </a:r>
            <a:r>
              <a:rPr lang="en-US" altLang="el-GR" sz="2400" dirty="0" smtClean="0">
                <a:latin typeface="Arial" charset="0"/>
                <a:cs typeface="Arial" charset="0"/>
              </a:rPr>
              <a:t>super market </a:t>
            </a:r>
            <a:r>
              <a:rPr lang="el-GR" altLang="el-GR" sz="2400" dirty="0" smtClean="0">
                <a:latin typeface="Arial" charset="0"/>
                <a:cs typeface="Arial" charset="0"/>
              </a:rPr>
              <a:t>συγκεκριμένης αλυσίδας 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Σύνδεση με πληθυσμιακά δεδομένα.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Ανάλυση πληθυσμιακών δεδομένων (αναλογία εργαζομένων κατοίκων ανά οικοδομικό τετράγωνο).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Ανάλυση πελατείας ανά οικοδομικό τετράγωνο.</a:t>
            </a:r>
          </a:p>
          <a:p>
            <a:pPr marL="327025" indent="-323850" algn="just" eaLnBrk="1" hangingPunct="1">
              <a:spcBef>
                <a:spcPts val="525"/>
              </a:spcBef>
              <a:buSzPct val="80000"/>
              <a:tabLst>
                <a:tab pos="327025" algn="l"/>
                <a:tab pos="419100" algn="l"/>
                <a:tab pos="811213" algn="l"/>
                <a:tab pos="1204913" algn="l"/>
                <a:tab pos="1598613" algn="l"/>
                <a:tab pos="1990725" algn="l"/>
                <a:tab pos="2384425" algn="l"/>
                <a:tab pos="2778125" algn="l"/>
                <a:tab pos="3170238" algn="l"/>
                <a:tab pos="3563938" algn="l"/>
                <a:tab pos="3956050" algn="l"/>
                <a:tab pos="4349750" algn="l"/>
                <a:tab pos="4743450" algn="l"/>
                <a:tab pos="5135563" algn="l"/>
                <a:tab pos="5529263" algn="l"/>
                <a:tab pos="5922963" algn="l"/>
                <a:tab pos="6315075" algn="l"/>
                <a:tab pos="6708775" algn="l"/>
                <a:tab pos="7100888" algn="l"/>
                <a:tab pos="7494588" algn="l"/>
                <a:tab pos="7888288" algn="l"/>
                <a:tab pos="8234363" algn="l"/>
              </a:tabLst>
            </a:pPr>
            <a:r>
              <a:rPr lang="el-GR" altLang="el-GR" sz="2400" dirty="0" smtClean="0">
                <a:latin typeface="Arial" charset="0"/>
                <a:cs typeface="Arial" charset="0"/>
              </a:rPr>
              <a:t>Αναζήτηση πελατών σε χ ακτίνα από κάποιο </a:t>
            </a:r>
            <a:r>
              <a:rPr lang="en-US" altLang="el-GR" sz="2400" dirty="0" smtClean="0">
                <a:latin typeface="Arial" charset="0"/>
                <a:cs typeface="Arial" charset="0"/>
              </a:rPr>
              <a:t>super market </a:t>
            </a:r>
            <a:r>
              <a:rPr lang="el-GR" altLang="el-GR" sz="2400" dirty="0" smtClean="0">
                <a:latin typeface="Arial" charset="0"/>
                <a:cs typeface="Arial" charset="0"/>
              </a:rPr>
              <a:t> και αναλογία εργαζομένων μόνιμων κατοίκων.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98438" y="476672"/>
            <a:ext cx="87471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  <a:defRPr/>
            </a:pPr>
            <a:r>
              <a:rPr lang="en-US" altLang="el-GR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Marketing</a:t>
            </a:r>
            <a:r>
              <a:rPr lang="el-GR" altLang="el-GR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και ανάλυση αγορών</a:t>
            </a:r>
          </a:p>
        </p:txBody>
      </p:sp>
    </p:spTree>
    <p:extLst>
      <p:ext uri="{BB962C8B-B14F-4D97-AF65-F5344CB8AC3E}">
        <p14:creationId xmlns:p14="http://schemas.microsoft.com/office/powerpoint/2010/main" xmlns="" val="233647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0825" y="2063204"/>
            <a:ext cx="875347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45" tIns="43780" rIns="87245" bIns="43780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525"/>
              </a:spcBef>
              <a:spcAft>
                <a:spcPct val="0"/>
              </a:spcAft>
              <a:buSzPct val="90000"/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Η δυνατότητα υλοποίησης στηρίχθηκε στην ανάπτυξη και διάδοση των </a:t>
            </a:r>
            <a:r>
              <a:rPr lang="en-US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GPS </a:t>
            </a: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και στην ανάπτυξη των τηλεπικοινωνιών και του </a:t>
            </a:r>
            <a:r>
              <a:rPr lang="en-US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Wireless GIS</a:t>
            </a: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.</a:t>
            </a:r>
            <a:endParaRPr lang="en-US" altLang="el-GR" sz="2400" dirty="0">
              <a:solidFill>
                <a:prstClr val="black"/>
              </a:solidFill>
              <a:latin typeface="Arial" charset="0"/>
              <a:ea typeface="Microsoft YaHei" charset="-122"/>
              <a:cs typeface="Arial" charset="0"/>
            </a:endParaRPr>
          </a:p>
          <a:p>
            <a:pPr eaLnBrk="1" fontAlgn="base" hangingPunct="1">
              <a:spcBef>
                <a:spcPts val="525"/>
              </a:spcBef>
              <a:spcAft>
                <a:spcPct val="0"/>
              </a:spcAft>
              <a:buSzPct val="90000"/>
              <a:buFontTx/>
              <a:buNone/>
            </a:pP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Κάθε σύστημα διαχείρισης στόλου οχημάτων μας δίνει τις παρακάτω δυνατότητες:</a:t>
            </a:r>
          </a:p>
          <a:p>
            <a:pPr eaLnBrk="1" fontAlgn="base" hangingPunct="1">
              <a:spcBef>
                <a:spcPts val="525"/>
              </a:spcBef>
              <a:spcAft>
                <a:spcPct val="0"/>
              </a:spcAft>
              <a:buSzPct val="90000"/>
            </a:pP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Παρακολούθηση στόλου οχημάτων σε πραγματικό χρόνο</a:t>
            </a:r>
          </a:p>
          <a:p>
            <a:pPr eaLnBrk="1" fontAlgn="base" hangingPunct="1">
              <a:spcBef>
                <a:spcPts val="525"/>
              </a:spcBef>
              <a:spcAft>
                <a:spcPct val="0"/>
              </a:spcAft>
              <a:buSzPct val="90000"/>
            </a:pP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Ιστορική αναδρομή κίνησης όλων των οχημάτων στο στόλο</a:t>
            </a:r>
          </a:p>
          <a:p>
            <a:pPr eaLnBrk="1" fontAlgn="base" hangingPunct="1">
              <a:spcBef>
                <a:spcPts val="525"/>
              </a:spcBef>
              <a:spcAft>
                <a:spcPct val="0"/>
              </a:spcAft>
              <a:buSzPct val="90000"/>
            </a:pP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Χρήση </a:t>
            </a:r>
            <a:r>
              <a:rPr lang="en-US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GIS </a:t>
            </a: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υποβάθρου για την απεικόνιση των θέσεων των οχημάτων.</a:t>
            </a:r>
          </a:p>
          <a:p>
            <a:pPr eaLnBrk="1" fontAlgn="base" hangingPunct="1">
              <a:spcBef>
                <a:spcPts val="525"/>
              </a:spcBef>
              <a:spcAft>
                <a:spcPct val="0"/>
              </a:spcAft>
              <a:buSzPct val="90000"/>
            </a:pP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Χρήση </a:t>
            </a:r>
            <a:r>
              <a:rPr lang="en-US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GIS </a:t>
            </a:r>
            <a:r>
              <a:rPr lang="el-GR" altLang="el-GR" sz="2400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λειτουργιών (αναζήτηση, μέτρηση κ.α.).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95288" y="476672"/>
            <a:ext cx="83534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  <a:defRPr/>
            </a:pPr>
            <a:r>
              <a:rPr lang="el-GR" altLang="el-G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Διαχείριση στόλου οχημάτων </a:t>
            </a:r>
            <a:r>
              <a:rPr lang="el-GR" altLang="el-G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l-GR" altLang="el-G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562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2143125"/>
            <a:ext cx="8642350" cy="4525963"/>
          </a:xfrm>
        </p:spPr>
        <p:txBody>
          <a:bodyPr/>
          <a:lstStyle/>
          <a:p>
            <a:pPr marL="457200" indent="-457200" eaLnBrk="1" hangingPunct="1">
              <a:spcBef>
                <a:spcPts val="525"/>
              </a:spcBef>
              <a:buSzPct val="80000"/>
              <a:buFont typeface="Arial" charset="0"/>
              <a:buNone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</a:pPr>
            <a:r>
              <a:rPr lang="el-GR" altLang="el-GR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Επιπλέον δυνατότητες ιδιαίτερα σημαντικές για μία επιχείρηση ή μία υπηρεσία:</a:t>
            </a:r>
          </a:p>
          <a:p>
            <a:pPr marL="457200" indent="-457200" eaLnBrk="1" hangingPunct="1">
              <a:spcBef>
                <a:spcPts val="525"/>
              </a:spcBef>
              <a:buSzPct val="80000"/>
              <a:buFont typeface="Wingdings" charset="2"/>
              <a:buChar char="Ø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</a:pPr>
            <a:r>
              <a:rPr lang="el-GR" altLang="el-GR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Βελτιστοποίηση διαδρομών και μείωση του κόστους λειτουργίας</a:t>
            </a:r>
          </a:p>
          <a:p>
            <a:pPr marL="457200" indent="-457200" eaLnBrk="1" hangingPunct="1">
              <a:spcBef>
                <a:spcPts val="525"/>
              </a:spcBef>
              <a:buSzPct val="80000"/>
              <a:buFont typeface="Wingdings" charset="2"/>
              <a:buChar char="Ø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</a:pPr>
            <a:r>
              <a:rPr lang="el-GR" altLang="el-GR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Η δυνατότητα σύνδεσης του συστήματος με τα υπόλοιπα μηχανογραφημένα συστήματα της επιχείρησης (αποθήκης, παραγγελιών, λογιστηρίου,</a:t>
            </a:r>
            <a:r>
              <a:rPr lang="en-US" altLang="el-GR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κ.α.). </a:t>
            </a:r>
          </a:p>
          <a:p>
            <a:pPr marL="457200" indent="-457200" eaLnBrk="1" hangingPunct="1">
              <a:spcBef>
                <a:spcPts val="525"/>
              </a:spcBef>
              <a:buSzPct val="80000"/>
              <a:buFont typeface="Wingdings" charset="2"/>
              <a:buChar char="Ø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</a:pPr>
            <a:r>
              <a:rPr lang="el-GR" altLang="el-GR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Η βελτίωση μιας σειράς διαδικασιών στη διαχείριση του στόλου των οχημάτων όπως:</a:t>
            </a:r>
          </a:p>
          <a:p>
            <a:pPr marL="457200" indent="-457200" algn="r" eaLnBrk="1" hangingPunct="1">
              <a:spcBef>
                <a:spcPts val="525"/>
              </a:spcBef>
              <a:buSzPct val="80000"/>
              <a:buFont typeface="Arial" charset="0"/>
              <a:buNone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</a:pPr>
            <a:endParaRPr lang="el-GR" altLang="el-GR" sz="2400" smtClean="0">
              <a:latin typeface="Arial" charset="0"/>
              <a:cs typeface="Arial" charset="0"/>
            </a:endParaRPr>
          </a:p>
          <a:p>
            <a:pPr marL="457200" indent="-457200" algn="r" eaLnBrk="1" hangingPunct="1">
              <a:spcBef>
                <a:spcPts val="525"/>
              </a:spcBef>
              <a:buSzPct val="80000"/>
              <a:buFont typeface="Arial" charset="0"/>
              <a:buNone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(συνέχεια)</a:t>
            </a:r>
          </a:p>
          <a:p>
            <a:pPr marL="457200" indent="-457200" algn="r" eaLnBrk="1" hangingPunct="1">
              <a:spcBef>
                <a:spcPts val="525"/>
              </a:spcBef>
              <a:buSzPct val="80000"/>
              <a:buFont typeface="Wingdings" charset="2"/>
              <a:buChar char="Ø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</a:pPr>
            <a:endParaRPr lang="el-GR" altLang="el-GR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95288" y="476672"/>
            <a:ext cx="83534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  <a:defRPr/>
            </a:pPr>
            <a:r>
              <a:rPr lang="el-GR" altLang="el-G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Διαχείριση στόλου οχημάτων </a:t>
            </a:r>
            <a:r>
              <a:rPr lang="el-GR" altLang="el-G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l-GR" altLang="el-G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4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Άδειες Χρήσης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κ.λ.π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27" y="2573946"/>
            <a:ext cx="2034947" cy="711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212976"/>
            <a:ext cx="9036496" cy="3645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800" dirty="0">
                <a:latin typeface="Arial" pitchFamily="34" charset="0"/>
                <a:cs typeface="Arial" pitchFamily="34" charset="0"/>
              </a:rPr>
              <a:t>[1] http://creativecommons.org/licenses/by-nc-sa/4.0/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>
                <a:latin typeface="Arial" pitchFamily="34" charset="0"/>
                <a:cs typeface="Arial" pitchFamily="34" charset="0"/>
              </a:rPr>
              <a:t>Ως </a:t>
            </a:r>
            <a:r>
              <a:rPr lang="el-GR" sz="1800" b="1" dirty="0">
                <a:latin typeface="Arial" pitchFamily="34" charset="0"/>
                <a:cs typeface="Arial" pitchFamily="34" charset="0"/>
              </a:rPr>
              <a:t>Μη Εμπορική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αδειοδόχο</a:t>
            </a:r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που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που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δεν προσπορίζει στο διανομέα του έργου και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αδειοδόχο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τόπο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δικαιούχος μπορεί να παρέχει στον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αδειοδόχο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>
          <a:xfrm>
            <a:off x="250824" y="1988840"/>
            <a:ext cx="8893175" cy="4752975"/>
          </a:xfrm>
        </p:spPr>
        <p:txBody>
          <a:bodyPr/>
          <a:lstStyle/>
          <a:p>
            <a:pPr marL="458787" indent="-457200" algn="just" eaLnBrk="1" hangingPunct="1">
              <a:spcBef>
                <a:spcPts val="525"/>
              </a:spcBef>
              <a:buSzPct val="80000"/>
              <a:buFont typeface="Arial" charset="0"/>
              <a:buNone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  <a:defRPr/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(συνέχεια)</a:t>
            </a:r>
          </a:p>
          <a:p>
            <a:pPr marL="458787" indent="-457200" algn="just" eaLnBrk="1" hangingPunct="1">
              <a:spcBef>
                <a:spcPts val="525"/>
              </a:spcBef>
              <a:buSzPct val="80000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  <a:defRPr/>
            </a:pPr>
            <a:endParaRPr lang="el-GR" altLang="el-GR" sz="2400" dirty="0" smtClean="0">
              <a:latin typeface="Arial" pitchFamily="34" charset="0"/>
              <a:cs typeface="Arial" pitchFamily="34" charset="0"/>
            </a:endParaRPr>
          </a:p>
          <a:p>
            <a:pPr marL="458787" indent="-457200" algn="just" eaLnBrk="1" hangingPunct="1">
              <a:spcBef>
                <a:spcPts val="525"/>
              </a:spcBef>
              <a:buSzPct val="80000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  <a:defRPr/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Έμμεση επικοινωνία οδηγών με το Κέντρο Διαχείρισης.</a:t>
            </a:r>
          </a:p>
          <a:p>
            <a:pPr marL="458787" indent="-457200" eaLnBrk="1" hangingPunct="1">
              <a:spcBef>
                <a:spcPts val="525"/>
              </a:spcBef>
              <a:buSzPct val="80000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  <a:defRPr/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Βελτίωση της ακρίβειας και της κανονικότητας εκτέλεσης των δρομολογίων των οχημάτων.                                                                                    </a:t>
            </a:r>
          </a:p>
          <a:p>
            <a:pPr marL="458787" indent="-457200" eaLnBrk="1" hangingPunct="1">
              <a:spcBef>
                <a:spcPts val="525"/>
              </a:spcBef>
              <a:buSzPct val="80000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  <a:defRPr/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Βελτίωση της ακρίβειας και της διαθεσιμότητας της πληροφορίας.</a:t>
            </a:r>
          </a:p>
          <a:p>
            <a:pPr marL="458787" indent="-457200" eaLnBrk="1" hangingPunct="1">
              <a:spcBef>
                <a:spcPts val="525"/>
              </a:spcBef>
              <a:buSzPct val="80000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  <a:defRPr/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Αύξηση της ασφάλειας με ανταλλαγή πληροφοριών σε πραγματικό</a:t>
            </a:r>
            <a:r>
              <a:rPr lang="en-US" alt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χρόνο.</a:t>
            </a:r>
          </a:p>
          <a:p>
            <a:pPr marL="458787" indent="-457200" eaLnBrk="1" hangingPunct="1">
              <a:spcBef>
                <a:spcPts val="525"/>
              </a:spcBef>
              <a:buSzPct val="80000"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  <a:defRPr/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Βελτίωση των χρόνων απόκρισης σε ατυχήματα και σε έκτακτες καταστάσεις.</a:t>
            </a:r>
          </a:p>
          <a:p>
            <a:pPr marL="168275" indent="-166688" eaLnBrk="1" hangingPunct="1">
              <a:lnSpc>
                <a:spcPct val="90000"/>
              </a:lnSpc>
              <a:spcBef>
                <a:spcPts val="525"/>
              </a:spcBef>
              <a:buSzPct val="80000"/>
              <a:buFontTx/>
              <a:buNone/>
              <a:tabLst>
                <a:tab pos="168275" algn="l"/>
                <a:tab pos="260350" algn="l"/>
                <a:tab pos="654050" algn="l"/>
                <a:tab pos="1046163" algn="l"/>
                <a:tab pos="1439863" algn="l"/>
                <a:tab pos="1833563" algn="l"/>
                <a:tab pos="2225675" algn="l"/>
                <a:tab pos="2619375" algn="l"/>
                <a:tab pos="3011488" algn="l"/>
                <a:tab pos="3405188" algn="l"/>
                <a:tab pos="3798888" algn="l"/>
                <a:tab pos="4191000" algn="l"/>
                <a:tab pos="4584700" algn="l"/>
                <a:tab pos="4978400" algn="l"/>
                <a:tab pos="5370513" algn="l"/>
                <a:tab pos="5764213" algn="l"/>
                <a:tab pos="6156325" algn="l"/>
                <a:tab pos="6550025" algn="l"/>
                <a:tab pos="6943725" algn="l"/>
                <a:tab pos="7335838" algn="l"/>
                <a:tab pos="7729538" algn="l"/>
                <a:tab pos="8234363" algn="l"/>
              </a:tabLst>
              <a:defRPr/>
            </a:pPr>
            <a:endParaRPr lang="el-GR" altLang="el-GR" sz="2100" dirty="0" smtClean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5288" y="476672"/>
            <a:ext cx="83534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  <a:defRPr/>
            </a:pPr>
            <a:r>
              <a:rPr lang="el-GR" altLang="el-G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Διαχείριση στόλου οχημάτων </a:t>
            </a:r>
            <a:r>
              <a:rPr lang="el-GR" altLang="el-G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l-GR" altLang="el-G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382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245866"/>
            <a:ext cx="8964612" cy="4423494"/>
          </a:xfrm>
        </p:spPr>
        <p:txBody>
          <a:bodyPr/>
          <a:lstStyle/>
          <a:p>
            <a:pPr marL="0" indent="0" eaLnBrk="1" hangingPunct="1">
              <a:spcBef>
                <a:spcPts val="525"/>
              </a:spcBef>
              <a:buSzPct val="80000"/>
              <a:buFontTx/>
              <a:buNone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r>
              <a:rPr lang="el-GR" altLang="el-GR" sz="2400" b="1" dirty="0" smtClean="0">
                <a:latin typeface="Arial" pitchFamily="34" charset="0"/>
                <a:cs typeface="Arial" pitchFamily="34" charset="0"/>
              </a:rPr>
              <a:t>Το σύστημα αποτελείται από τα παρακάτω στοιχεία:</a:t>
            </a:r>
          </a:p>
          <a:p>
            <a:pPr marL="0" indent="0" eaLnBrk="1" hangingPunct="1">
              <a:spcBef>
                <a:spcPts val="438"/>
              </a:spcBef>
              <a:buSzPct val="80000"/>
              <a:buFontTx/>
              <a:buNone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eaLnBrk="1" hangingPunct="1">
              <a:spcBef>
                <a:spcPts val="438"/>
              </a:spcBef>
              <a:buSzPct val="80000"/>
              <a:buFont typeface="Wingdings" pitchFamily="2" charset="2"/>
              <a:buChar char="Ø"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Μία μονάδα ελέγχου ανά όχημα που λαμβάνει δεδομένα από το Σύστημα Προσδιορισμού Θέσης (</a:t>
            </a:r>
            <a:r>
              <a:rPr lang="en-US" altLang="el-GR" sz="2400" dirty="0" smtClean="0">
                <a:latin typeface="Arial" pitchFamily="34" charset="0"/>
                <a:cs typeface="Arial" pitchFamily="34" charset="0"/>
              </a:rPr>
              <a:t>GPS</a:t>
            </a: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) και τα στέλνει μέσω </a:t>
            </a:r>
            <a:r>
              <a:rPr lang="en-US" altLang="el-GR" sz="2400" dirty="0" smtClean="0">
                <a:latin typeface="Arial" pitchFamily="34" charset="0"/>
                <a:cs typeface="Arial" pitchFamily="34" charset="0"/>
              </a:rPr>
              <a:t>GSM </a:t>
            </a: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στον Κεντρικό </a:t>
            </a:r>
            <a:r>
              <a:rPr lang="el-GR" altLang="el-GR" sz="2400" dirty="0" err="1" smtClean="0">
                <a:latin typeface="Arial" pitchFamily="34" charset="0"/>
                <a:cs typeface="Arial" pitchFamily="34" charset="0"/>
              </a:rPr>
              <a:t>Διακομιστή</a:t>
            </a: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1" hangingPunct="1">
              <a:spcBef>
                <a:spcPts val="438"/>
              </a:spcBef>
              <a:buSzPct val="80000"/>
              <a:buNone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endParaRPr lang="el-GR" altLang="el-GR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spcBef>
                <a:spcPts val="438"/>
              </a:spcBef>
              <a:buSzPct val="80000"/>
              <a:buFont typeface="Wingdings" pitchFamily="2" charset="2"/>
              <a:buChar char="Ø"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	Ο Κεντρικός </a:t>
            </a:r>
            <a:r>
              <a:rPr lang="el-GR" altLang="el-GR" sz="2400" dirty="0" err="1" smtClean="0">
                <a:latin typeface="Arial" pitchFamily="34" charset="0"/>
                <a:cs typeface="Arial" pitchFamily="34" charset="0"/>
              </a:rPr>
              <a:t>Διακομιστής</a:t>
            </a:r>
            <a:r>
              <a:rPr lang="el-GR" altLang="el-GR" sz="2400" dirty="0" smtClean="0">
                <a:latin typeface="Arial" pitchFamily="34" charset="0"/>
                <a:cs typeface="Arial" pitchFamily="34" charset="0"/>
              </a:rPr>
              <a:t>(ΚΔ) είναι ένας Η/Υ υψηλής απόδοσης που βρίσκεται μόνιμα συνδεδεμένος στο διαδίκτυο. Ο ΚΔ παραλαμβάνει όλα τα στοιχεία από τα οχήματα, τα επεξεργάζεται και τα αποθηκεύει σε μία βάση δεδομένων. 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5288" y="476672"/>
            <a:ext cx="83534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  <a:defRPr/>
            </a:pPr>
            <a:r>
              <a:rPr lang="el-GR" altLang="el-G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Διαχείριση στόλου οχημάτων </a:t>
            </a:r>
            <a:r>
              <a:rPr lang="el-GR" altLang="el-G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(4)</a:t>
            </a:r>
            <a:endParaRPr lang="el-GR" altLang="el-G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232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1772816"/>
            <a:ext cx="8964612" cy="5085184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438"/>
              </a:spcBef>
              <a:buSzPct val="80000"/>
              <a:buFont typeface="Wingdings" pitchFamily="2" charset="2"/>
              <a:buChar char="Ø"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r>
              <a:rPr lang="el-GR" altLang="el-G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Έναν ή περισσότερους σταθμούς εργασίας:</a:t>
            </a:r>
          </a:p>
          <a:p>
            <a:pPr marL="457200" indent="-457200" eaLnBrk="1" hangingPunct="1">
              <a:spcBef>
                <a:spcPts val="438"/>
              </a:spcBef>
              <a:buSzPct val="80000"/>
              <a:buFont typeface="Arial" charset="0"/>
              <a:buNone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endParaRPr lang="el-GR" altLang="el-G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spcBef>
                <a:spcPts val="438"/>
              </a:spcBef>
              <a:buSzPct val="80000"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r>
              <a:rPr lang="el-GR" altLang="el-G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Στους Η/Υ αυτούς μπορούν οι χρήστες του συστήματος να απεικονίσουν τις τρέχουσες</a:t>
            </a:r>
            <a:r>
              <a:rPr lang="en-US" altLang="el-G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θέσεις  των οχημάτων καθώς και άλλες πληροφορίες σχετικές με αυτά.</a:t>
            </a:r>
          </a:p>
          <a:p>
            <a:pPr marL="457200" indent="-457200" eaLnBrk="1" hangingPunct="1">
              <a:spcBef>
                <a:spcPts val="438"/>
              </a:spcBef>
              <a:buSzPct val="80000"/>
              <a:buNone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endParaRPr lang="el-GR" altLang="el-GR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spcBef>
                <a:spcPts val="438"/>
              </a:spcBef>
              <a:buSzPct val="80000"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r>
              <a:rPr lang="el-GR" altLang="el-G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Στους σταθμούς αυτούς μπορούν επίσης να προβληθούν παλαιότερες διαδρομές των οχημάτων  που έχουν αποθηκευτεί στην βάση δεδομένων του ΚΔ.</a:t>
            </a:r>
          </a:p>
          <a:p>
            <a:pPr marL="457200" indent="-457200" eaLnBrk="1" hangingPunct="1">
              <a:spcBef>
                <a:spcPts val="438"/>
              </a:spcBef>
              <a:buSzPct val="80000"/>
              <a:buNone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endParaRPr lang="el-GR" altLang="el-GR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spcBef>
                <a:spcPts val="438"/>
              </a:spcBef>
              <a:buSzPct val="80000"/>
              <a:tabLst>
                <a:tab pos="0" algn="l"/>
                <a:tab pos="90488" algn="l"/>
                <a:tab pos="484188" algn="l"/>
                <a:tab pos="877888" algn="l"/>
                <a:tab pos="1270000" algn="l"/>
                <a:tab pos="1663700" algn="l"/>
                <a:tab pos="2055813" algn="l"/>
                <a:tab pos="2449513" algn="l"/>
                <a:tab pos="2843213" algn="l"/>
                <a:tab pos="3235325" algn="l"/>
                <a:tab pos="3629025" algn="l"/>
                <a:tab pos="4022725" algn="l"/>
                <a:tab pos="4414838" algn="l"/>
                <a:tab pos="4808538" algn="l"/>
                <a:tab pos="5200650" algn="l"/>
                <a:tab pos="5594350" algn="l"/>
                <a:tab pos="5988050" algn="l"/>
                <a:tab pos="6380163" algn="l"/>
                <a:tab pos="6773863" algn="l"/>
                <a:tab pos="7167563" algn="l"/>
                <a:tab pos="7559675" algn="l"/>
                <a:tab pos="7600950" algn="l"/>
                <a:tab pos="8234363" algn="l"/>
              </a:tabLst>
              <a:defRPr/>
            </a:pPr>
            <a:r>
              <a:rPr lang="el-GR" altLang="el-G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Επίσης είναι δυνατή η εξαγωγή στατιστικών αναφορών καθώς και αλληλοεπίδραση με τις άλλες</a:t>
            </a:r>
            <a:r>
              <a:rPr lang="en-US" altLang="el-G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εφαρμογές(αποθήκη, παραγγελίες, κ.α.) της εταιρίας.</a:t>
            </a:r>
          </a:p>
          <a:p>
            <a:pPr>
              <a:buFont typeface="Arial" charset="0"/>
              <a:buNone/>
              <a:defRPr/>
            </a:pPr>
            <a:endParaRPr lang="el-GR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95288" y="476672"/>
            <a:ext cx="83534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  <a:defRPr/>
            </a:pPr>
            <a:r>
              <a:rPr lang="el-GR" altLang="el-G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Διαχείριση στόλου οχημάτων </a:t>
            </a:r>
            <a:r>
              <a:rPr lang="el-GR" altLang="el-G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l-GR" altLang="el-G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0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77121" y="845840"/>
            <a:ext cx="2178050" cy="1143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5313" name="Text Box 25"/>
          <p:cNvSpPr txBox="1">
            <a:spLocks noChangeArrowheads="1"/>
          </p:cNvSpPr>
          <p:nvPr/>
        </p:nvSpPr>
        <p:spPr bwMode="auto">
          <a:xfrm>
            <a:off x="4144963" y="6294264"/>
            <a:ext cx="950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45" tIns="43780" rIns="87245" bIns="4378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1750"/>
              </a:spcBef>
              <a:spcAft>
                <a:spcPct val="0"/>
              </a:spcAft>
              <a:buSzPct val="80000"/>
              <a:buFontTx/>
              <a:buNone/>
            </a:pPr>
            <a:r>
              <a:rPr lang="el-GR" altLang="el-GR" sz="2800" b="1" dirty="0">
                <a:solidFill>
                  <a:prstClr val="black"/>
                </a:solidFill>
                <a:latin typeface="Arial" charset="0"/>
                <a:ea typeface="Microsoft YaHei" charset="-122"/>
                <a:cs typeface="Arial" charset="0"/>
              </a:rPr>
              <a:t>Κ.Δ.</a:t>
            </a:r>
          </a:p>
        </p:txBody>
      </p:sp>
      <p:grpSp>
        <p:nvGrpSpPr>
          <p:cNvPr id="40" name="39 - Ομάδα"/>
          <p:cNvGrpSpPr/>
          <p:nvPr/>
        </p:nvGrpSpPr>
        <p:grpSpPr>
          <a:xfrm>
            <a:off x="85725" y="1386606"/>
            <a:ext cx="9058275" cy="5138738"/>
            <a:chOff x="85725" y="1174750"/>
            <a:chExt cx="9058275" cy="5138738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3657600" y="2971800"/>
              <a:ext cx="179705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7245" tIns="43780" rIns="87245" bIns="4378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l-GR" altLang="el-GR" sz="3100">
                  <a:solidFill>
                    <a:prstClr val="black"/>
                  </a:solidFill>
                  <a:latin typeface="Webdings" pitchFamily="16" charset="2"/>
                </a:rPr>
                <a:t></a:t>
              </a:r>
            </a:p>
          </p:txBody>
        </p:sp>
        <p:grpSp>
          <p:nvGrpSpPr>
            <p:cNvPr id="55300" name="Ομάδα 10"/>
            <p:cNvGrpSpPr>
              <a:grpSpLocks/>
            </p:cNvGrpSpPr>
            <p:nvPr/>
          </p:nvGrpSpPr>
          <p:grpSpPr bwMode="auto">
            <a:xfrm>
              <a:off x="4017963" y="1577975"/>
              <a:ext cx="1058862" cy="1468438"/>
              <a:chOff x="4018409" y="960438"/>
              <a:chExt cx="1057647" cy="2085975"/>
            </a:xfrm>
          </p:grpSpPr>
          <p:sp>
            <p:nvSpPr>
              <p:cNvPr id="55330" name="Line 4"/>
              <p:cNvSpPr>
                <a:spLocks noChangeShapeType="1"/>
              </p:cNvSpPr>
              <p:nvPr/>
            </p:nvSpPr>
            <p:spPr bwMode="auto">
              <a:xfrm flipH="1">
                <a:off x="4018409" y="960438"/>
                <a:ext cx="409575" cy="2055812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80001" tIns="40000" rIns="80001" bIns="40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prstClr val="black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5331" name="Line 5"/>
              <p:cNvSpPr>
                <a:spLocks noChangeShapeType="1"/>
              </p:cNvSpPr>
              <p:nvPr/>
            </p:nvSpPr>
            <p:spPr bwMode="auto">
              <a:xfrm flipH="1">
                <a:off x="4369247" y="990600"/>
                <a:ext cx="58737" cy="2055813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80001" tIns="40000" rIns="80001" bIns="40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prstClr val="black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5332" name="Line 6"/>
              <p:cNvSpPr>
                <a:spLocks noChangeShapeType="1"/>
              </p:cNvSpPr>
              <p:nvPr/>
            </p:nvSpPr>
            <p:spPr bwMode="auto">
              <a:xfrm>
                <a:off x="4415978" y="990600"/>
                <a:ext cx="300038" cy="2055813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80001" tIns="40000" rIns="80001" bIns="40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prstClr val="black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5333" name="Line 7"/>
              <p:cNvSpPr>
                <a:spLocks noChangeShapeType="1"/>
              </p:cNvSpPr>
              <p:nvPr/>
            </p:nvSpPr>
            <p:spPr bwMode="auto">
              <a:xfrm>
                <a:off x="4425181" y="990600"/>
                <a:ext cx="650875" cy="2055813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80001" tIns="40000" rIns="80001" bIns="40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prstClr val="black"/>
                  </a:solidFill>
                  <a:latin typeface="Times New Roman" pitchFamily="16" charset="0"/>
                </a:endParaRPr>
              </a:p>
            </p:txBody>
          </p:sp>
        </p:grpSp>
        <p:sp>
          <p:nvSpPr>
            <p:cNvPr id="55301" name="Rectangle 8"/>
            <p:cNvSpPr>
              <a:spLocks noChangeArrowheads="1"/>
            </p:cNvSpPr>
            <p:nvPr/>
          </p:nvSpPr>
          <p:spPr bwMode="auto">
            <a:xfrm>
              <a:off x="107950" y="5332413"/>
              <a:ext cx="94615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7245" tIns="43780" rIns="87245" bIns="4378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5700">
                  <a:solidFill>
                    <a:prstClr val="black"/>
                  </a:solidFill>
                  <a:latin typeface="Webdings" pitchFamily="16" charset="2"/>
                </a:rPr>
                <a:t></a:t>
              </a:r>
            </a:p>
          </p:txBody>
        </p:sp>
        <p:sp>
          <p:nvSpPr>
            <p:cNvPr id="55302" name="Rectangle 9"/>
            <p:cNvSpPr>
              <a:spLocks noChangeArrowheads="1"/>
            </p:cNvSpPr>
            <p:nvPr/>
          </p:nvSpPr>
          <p:spPr bwMode="auto">
            <a:xfrm>
              <a:off x="8129588" y="5332413"/>
              <a:ext cx="906462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7245" tIns="43780" rIns="87245" bIns="4378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5700">
                  <a:solidFill>
                    <a:prstClr val="black"/>
                  </a:solidFill>
                  <a:latin typeface="Webdings" pitchFamily="16" charset="2"/>
                </a:rPr>
                <a:t></a:t>
              </a:r>
            </a:p>
          </p:txBody>
        </p:sp>
        <p:sp>
          <p:nvSpPr>
            <p:cNvPr id="55303" name="Text Box 11"/>
            <p:cNvSpPr txBox="1">
              <a:spLocks noChangeArrowheads="1"/>
            </p:cNvSpPr>
            <p:nvPr/>
          </p:nvSpPr>
          <p:spPr bwMode="auto">
            <a:xfrm>
              <a:off x="3375025" y="4333875"/>
              <a:ext cx="21129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0001" tIns="40000" rIns="80001" bIns="400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l-GR" altLang="el-GR" sz="2400">
                <a:solidFill>
                  <a:prstClr val="black"/>
                </a:solidFill>
                <a:latin typeface="Times New Roman" pitchFamily="16" charset="0"/>
              </a:endParaRPr>
            </a:p>
          </p:txBody>
        </p:sp>
        <p:sp>
          <p:nvSpPr>
            <p:cNvPr id="46096" name="Line 12"/>
            <p:cNvSpPr>
              <a:spLocks noChangeShapeType="1"/>
            </p:cNvSpPr>
            <p:nvPr/>
          </p:nvSpPr>
          <p:spPr bwMode="auto">
            <a:xfrm flipV="1">
              <a:off x="5346700" y="2587625"/>
              <a:ext cx="2212975" cy="614363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/>
          </p:spPr>
          <p:txBody>
            <a:bodyPr lIns="80001" tIns="40000" rIns="80001" bIns="4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6" charset="0"/>
              </a:endParaRPr>
            </a:p>
          </p:txBody>
        </p:sp>
        <p:sp>
          <p:nvSpPr>
            <p:cNvPr id="46097" name="Line 13"/>
            <p:cNvSpPr>
              <a:spLocks noChangeShapeType="1"/>
            </p:cNvSpPr>
            <p:nvPr/>
          </p:nvSpPr>
          <p:spPr bwMode="auto">
            <a:xfrm flipH="1" flipV="1">
              <a:off x="1476375" y="2587625"/>
              <a:ext cx="2044700" cy="614363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/>
          </p:spPr>
          <p:txBody>
            <a:bodyPr lIns="80001" tIns="40000" rIns="80001" bIns="4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6" charset="0"/>
              </a:endParaRPr>
            </a:p>
          </p:txBody>
        </p:sp>
        <p:sp>
          <p:nvSpPr>
            <p:cNvPr id="55306" name="Line 14"/>
            <p:cNvSpPr>
              <a:spLocks noChangeShapeType="1"/>
            </p:cNvSpPr>
            <p:nvPr/>
          </p:nvSpPr>
          <p:spPr bwMode="auto">
            <a:xfrm>
              <a:off x="1273175" y="2971800"/>
              <a:ext cx="2667000" cy="2589213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001" tIns="40000" rIns="80001" bIns="4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prstClr val="black"/>
                </a:solidFill>
                <a:latin typeface="Times New Roman" pitchFamily="16" charset="0"/>
              </a:endParaRPr>
            </a:p>
          </p:txBody>
        </p:sp>
        <p:sp>
          <p:nvSpPr>
            <p:cNvPr id="55307" name="Line 15"/>
            <p:cNvSpPr>
              <a:spLocks noChangeShapeType="1"/>
            </p:cNvSpPr>
            <p:nvPr/>
          </p:nvSpPr>
          <p:spPr bwMode="auto">
            <a:xfrm flipH="1">
              <a:off x="4991100" y="2894013"/>
              <a:ext cx="2965450" cy="2667000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001" tIns="40000" rIns="80001" bIns="4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prstClr val="black"/>
                </a:solidFill>
                <a:latin typeface="Times New Roman" pitchFamily="16" charset="0"/>
              </a:endParaRPr>
            </a:p>
          </p:txBody>
        </p:sp>
        <p:sp>
          <p:nvSpPr>
            <p:cNvPr id="46100" name="Line 16">
              <a:hlinkClick r:id="" action="ppaction://hlinkshowjump?jump=previousslide"/>
            </p:cNvPr>
            <p:cNvSpPr>
              <a:spLocks noChangeShapeType="1"/>
            </p:cNvSpPr>
            <p:nvPr/>
          </p:nvSpPr>
          <p:spPr bwMode="auto">
            <a:xfrm flipH="1">
              <a:off x="1054100" y="5978525"/>
              <a:ext cx="3022600" cy="0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/>
          </p:spPr>
          <p:txBody>
            <a:bodyPr lIns="80001" tIns="40000" rIns="80001" bIns="4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6" charset="0"/>
              </a:endParaRPr>
            </a:p>
          </p:txBody>
        </p:sp>
        <p:sp>
          <p:nvSpPr>
            <p:cNvPr id="55309" name="Text Box 18"/>
            <p:cNvSpPr txBox="1">
              <a:spLocks noChangeArrowheads="1"/>
            </p:cNvSpPr>
            <p:nvPr/>
          </p:nvSpPr>
          <p:spPr bwMode="auto">
            <a:xfrm>
              <a:off x="4846638" y="1789113"/>
              <a:ext cx="2795587" cy="70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7245" tIns="43780" rIns="87245" bIns="4378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ts val="713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prstClr val="black"/>
                  </a:solidFill>
                  <a:latin typeface="Arial" charset="0"/>
                  <a:ea typeface="Microsoft YaHei" charset="-122"/>
                  <a:cs typeface="Arial" charset="0"/>
                </a:rPr>
                <a:t>Ψηφιακά πακέτα δεδομένων μέσω </a:t>
              </a:r>
              <a:r>
                <a:rPr lang="en-US" altLang="el-GR" sz="2000">
                  <a:solidFill>
                    <a:prstClr val="black"/>
                  </a:solidFill>
                  <a:latin typeface="Arial" charset="0"/>
                  <a:ea typeface="Microsoft YaHei" charset="-122"/>
                  <a:cs typeface="Arial" charset="0"/>
                </a:rPr>
                <a:t>GSM</a:t>
              </a:r>
            </a:p>
          </p:txBody>
        </p:sp>
        <p:sp>
          <p:nvSpPr>
            <p:cNvPr id="55310" name="Text Box 19"/>
            <p:cNvSpPr txBox="1">
              <a:spLocks noChangeArrowheads="1"/>
            </p:cNvSpPr>
            <p:nvPr/>
          </p:nvSpPr>
          <p:spPr bwMode="auto">
            <a:xfrm>
              <a:off x="1331913" y="1844675"/>
              <a:ext cx="283051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7245" tIns="43780" rIns="87245" bIns="4378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ts val="713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prstClr val="black"/>
                  </a:solidFill>
                  <a:latin typeface="Arial" charset="0"/>
                  <a:ea typeface="Microsoft YaHei" charset="-122"/>
                  <a:cs typeface="Arial" charset="0"/>
                </a:rPr>
                <a:t>Ψηφιακά πακέτα δεδομένων μέσω </a:t>
              </a:r>
              <a:r>
                <a:rPr lang="en-US" altLang="el-GR" sz="2000">
                  <a:solidFill>
                    <a:prstClr val="black"/>
                  </a:solidFill>
                  <a:latin typeface="Arial" charset="0"/>
                  <a:ea typeface="Microsoft YaHei" charset="-122"/>
                  <a:cs typeface="Arial" charset="0"/>
                </a:rPr>
                <a:t>GSM</a:t>
              </a:r>
            </a:p>
          </p:txBody>
        </p:sp>
        <p:sp>
          <p:nvSpPr>
            <p:cNvPr id="55311" name="Text Box 20"/>
            <p:cNvSpPr txBox="1">
              <a:spLocks noChangeArrowheads="1"/>
            </p:cNvSpPr>
            <p:nvPr/>
          </p:nvSpPr>
          <p:spPr bwMode="auto">
            <a:xfrm>
              <a:off x="2771775" y="4219575"/>
              <a:ext cx="1470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7245" tIns="43780" rIns="87245" bIns="43780">
              <a:spAutoFit/>
            </a:bodyPr>
            <a:lstStyle>
              <a:lvl1pPr marL="374650" indent="-371475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ts val="925"/>
                </a:spcBef>
                <a:spcAft>
                  <a:spcPct val="0"/>
                </a:spcAft>
                <a:buSzPct val="115000"/>
                <a:buFontTx/>
                <a:buNone/>
              </a:pPr>
              <a:r>
                <a:rPr lang="el-GR" altLang="el-GR" sz="2000" b="1">
                  <a:solidFill>
                    <a:prstClr val="black"/>
                  </a:solidFill>
                  <a:latin typeface="Arial" charset="0"/>
                  <a:ea typeface="Microsoft YaHei" charset="-122"/>
                  <a:cs typeface="Arial" charset="0"/>
                </a:rPr>
                <a:t>Διαδίκτυο</a:t>
              </a:r>
            </a:p>
          </p:txBody>
        </p:sp>
        <p:sp>
          <p:nvSpPr>
            <p:cNvPr id="55312" name="Rectangle 24"/>
            <p:cNvSpPr>
              <a:spLocks noChangeArrowheads="1"/>
            </p:cNvSpPr>
            <p:nvPr/>
          </p:nvSpPr>
          <p:spPr bwMode="auto">
            <a:xfrm>
              <a:off x="6767513" y="4976813"/>
              <a:ext cx="2376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7245" tIns="43780" rIns="87245" bIns="4378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ts val="713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prstClr val="black"/>
                  </a:solidFill>
                  <a:latin typeface="Arial" charset="0"/>
                  <a:cs typeface="Arial" charset="0"/>
                </a:rPr>
                <a:t>Σταθμοί</a:t>
              </a:r>
              <a:r>
                <a:rPr lang="en-US" altLang="el-GR" sz="2000">
                  <a:solidFill>
                    <a:prstClr val="black"/>
                  </a:solidFill>
                  <a:latin typeface="Arial" charset="0"/>
                  <a:cs typeface="Arial" charset="0"/>
                </a:rPr>
                <a:t> </a:t>
              </a:r>
              <a:r>
                <a:rPr lang="el-GR" altLang="el-GR" sz="2000">
                  <a:solidFill>
                    <a:prstClr val="black"/>
                  </a:solidFill>
                  <a:latin typeface="Arial" charset="0"/>
                  <a:cs typeface="Arial" charset="0"/>
                </a:rPr>
                <a:t>Εργασίας</a:t>
              </a:r>
            </a:p>
          </p:txBody>
        </p:sp>
        <p:pic>
          <p:nvPicPr>
            <p:cNvPr id="55314" name="Εικόνα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204913"/>
              <a:ext cx="1282700" cy="162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5" name="Εικόνα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913" y="1174750"/>
              <a:ext cx="12827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316" name="Ομάδα 5"/>
            <p:cNvGrpSpPr>
              <a:grpSpLocks/>
            </p:cNvGrpSpPr>
            <p:nvPr/>
          </p:nvGrpSpPr>
          <p:grpSpPr bwMode="auto">
            <a:xfrm>
              <a:off x="4249738" y="5502275"/>
              <a:ext cx="579437" cy="576263"/>
              <a:chOff x="314374" y="4219574"/>
              <a:chExt cx="580976" cy="577578"/>
            </a:xfrm>
          </p:grpSpPr>
          <p:sp>
            <p:nvSpPr>
              <p:cNvPr id="36" name="Ορθογώνιο 35"/>
              <p:cNvSpPr/>
              <p:nvPr/>
            </p:nvSpPr>
            <p:spPr>
              <a:xfrm>
                <a:off x="314374" y="4219574"/>
                <a:ext cx="179863" cy="3755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Ορθογώνιο τρίγωνο 36"/>
              <p:cNvSpPr/>
              <p:nvPr/>
            </p:nvSpPr>
            <p:spPr>
              <a:xfrm rot="16200000">
                <a:off x="316019" y="4305441"/>
                <a:ext cx="287993" cy="291284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Ορθογώνιο τρίγωνο 37"/>
              <p:cNvSpPr/>
              <p:nvPr/>
            </p:nvSpPr>
            <p:spPr>
              <a:xfrm rot="16200000">
                <a:off x="459273" y="4305441"/>
                <a:ext cx="287993" cy="291284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Ορθογώνιο τρίγωνο 38"/>
              <p:cNvSpPr/>
              <p:nvPr/>
            </p:nvSpPr>
            <p:spPr>
              <a:xfrm rot="16200000">
                <a:off x="606507" y="4306236"/>
                <a:ext cx="287993" cy="289692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Ορθογώνιο 2"/>
              <p:cNvSpPr/>
              <p:nvPr/>
            </p:nvSpPr>
            <p:spPr>
              <a:xfrm>
                <a:off x="314374" y="4595079"/>
                <a:ext cx="580976" cy="20207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Ορθογώνιο 3"/>
              <p:cNvSpPr/>
              <p:nvPr/>
            </p:nvSpPr>
            <p:spPr>
              <a:xfrm>
                <a:off x="672510" y="4523479"/>
                <a:ext cx="154397" cy="143201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Ορθογώνιο 42"/>
              <p:cNvSpPr/>
              <p:nvPr/>
            </p:nvSpPr>
            <p:spPr>
              <a:xfrm>
                <a:off x="358942" y="4509158"/>
                <a:ext cx="144846" cy="287994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317" name="Text Box 20"/>
            <p:cNvSpPr txBox="1">
              <a:spLocks noChangeArrowheads="1"/>
            </p:cNvSpPr>
            <p:nvPr/>
          </p:nvSpPr>
          <p:spPr bwMode="auto">
            <a:xfrm>
              <a:off x="4830763" y="4219575"/>
              <a:ext cx="1470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7245" tIns="43780" rIns="87245" bIns="43780">
              <a:spAutoFit/>
            </a:bodyPr>
            <a:lstStyle>
              <a:lvl1pPr marL="374650" indent="-371475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374650" algn="l"/>
                  <a:tab pos="822325" algn="l"/>
                  <a:tab pos="1271588" algn="l"/>
                  <a:tab pos="1720850" algn="l"/>
                  <a:tab pos="2170113" algn="l"/>
                  <a:tab pos="2619375" algn="l"/>
                  <a:tab pos="3068638" algn="l"/>
                  <a:tab pos="3517900" algn="l"/>
                  <a:tab pos="3967163" algn="l"/>
                  <a:tab pos="4416425" algn="l"/>
                  <a:tab pos="4865688" algn="l"/>
                  <a:tab pos="5314950" algn="l"/>
                  <a:tab pos="5764213" algn="l"/>
                  <a:tab pos="6213475" algn="l"/>
                  <a:tab pos="6662738" algn="l"/>
                  <a:tab pos="7112000" algn="l"/>
                  <a:tab pos="7561263" algn="l"/>
                  <a:tab pos="8010525" algn="l"/>
                  <a:tab pos="8459788" algn="l"/>
                  <a:tab pos="8909050" algn="l"/>
                  <a:tab pos="93583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ts val="925"/>
                </a:spcBef>
                <a:spcAft>
                  <a:spcPct val="0"/>
                </a:spcAft>
                <a:buSzPct val="115000"/>
                <a:buFontTx/>
                <a:buNone/>
              </a:pPr>
              <a:r>
                <a:rPr lang="el-GR" altLang="el-GR" sz="2000" b="1">
                  <a:solidFill>
                    <a:prstClr val="black"/>
                  </a:solidFill>
                  <a:latin typeface="Arial" charset="0"/>
                  <a:ea typeface="Microsoft YaHei" charset="-122"/>
                  <a:cs typeface="Arial" charset="0"/>
                </a:rPr>
                <a:t>Διαδίκτυο</a:t>
              </a:r>
            </a:p>
          </p:txBody>
        </p:sp>
        <p:sp>
          <p:nvSpPr>
            <p:cNvPr id="55318" name="Rectangle 24"/>
            <p:cNvSpPr>
              <a:spLocks noChangeArrowheads="1"/>
            </p:cNvSpPr>
            <p:nvPr/>
          </p:nvSpPr>
          <p:spPr bwMode="auto">
            <a:xfrm>
              <a:off x="85725" y="4973638"/>
              <a:ext cx="2374900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7245" tIns="43780" rIns="87245" bIns="4378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390525" algn="l"/>
                  <a:tab pos="784225" algn="l"/>
                  <a:tab pos="1177925" algn="l"/>
                  <a:tab pos="1570038" algn="l"/>
                  <a:tab pos="1963738" algn="l"/>
                  <a:tab pos="2355850" algn="l"/>
                  <a:tab pos="2749550" algn="l"/>
                  <a:tab pos="3143250" algn="l"/>
                  <a:tab pos="3535363" algn="l"/>
                  <a:tab pos="3929063" algn="l"/>
                  <a:tab pos="4322763" algn="l"/>
                  <a:tab pos="4714875" algn="l"/>
                  <a:tab pos="5108575" algn="l"/>
                  <a:tab pos="5500688" algn="l"/>
                  <a:tab pos="5894388" algn="l"/>
                  <a:tab pos="6288088" algn="l"/>
                  <a:tab pos="6680200" algn="l"/>
                  <a:tab pos="7073900" algn="l"/>
                  <a:tab pos="7467600" algn="l"/>
                  <a:tab pos="785971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ts val="713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prstClr val="black"/>
                  </a:solidFill>
                  <a:latin typeface="Arial" charset="0"/>
                  <a:cs typeface="Arial" charset="0"/>
                </a:rPr>
                <a:t>Σταθμοί</a:t>
              </a:r>
              <a:r>
                <a:rPr lang="en-US" altLang="el-GR" sz="2000">
                  <a:solidFill>
                    <a:prstClr val="black"/>
                  </a:solidFill>
                  <a:latin typeface="Arial" charset="0"/>
                  <a:cs typeface="Arial" charset="0"/>
                </a:rPr>
                <a:t> </a:t>
              </a:r>
              <a:r>
                <a:rPr lang="el-GR" altLang="el-GR" sz="2000">
                  <a:solidFill>
                    <a:prstClr val="black"/>
                  </a:solidFill>
                  <a:latin typeface="Arial" charset="0"/>
                  <a:cs typeface="Arial" charset="0"/>
                </a:rPr>
                <a:t>Εργασίας</a:t>
              </a:r>
            </a:p>
          </p:txBody>
        </p:sp>
        <p:sp>
          <p:nvSpPr>
            <p:cNvPr id="55319" name="Ορθογώνιο 6"/>
            <p:cNvSpPr>
              <a:spLocks noChangeArrowheads="1"/>
            </p:cNvSpPr>
            <p:nvPr/>
          </p:nvSpPr>
          <p:spPr bwMode="auto">
            <a:xfrm>
              <a:off x="971550" y="5476875"/>
              <a:ext cx="30813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ts val="925"/>
                </a:spcBef>
                <a:spcAft>
                  <a:spcPct val="0"/>
                </a:spcAft>
                <a:buSzPct val="115000"/>
                <a:buFontTx/>
                <a:buNone/>
              </a:pPr>
              <a:r>
                <a:rPr lang="el-GR" altLang="el-GR" sz="2000">
                  <a:solidFill>
                    <a:prstClr val="black"/>
                  </a:solidFill>
                  <a:latin typeface="Arial" charset="0"/>
                  <a:cs typeface="Arial" charset="0"/>
                </a:rPr>
                <a:t>Διαδίκτυο ή τοπικό δίκτυο</a:t>
              </a:r>
            </a:p>
          </p:txBody>
        </p:sp>
        <p:sp>
          <p:nvSpPr>
            <p:cNvPr id="55320" name="Ορθογώνιο 7"/>
            <p:cNvSpPr>
              <a:spLocks noChangeArrowheads="1"/>
            </p:cNvSpPr>
            <p:nvPr/>
          </p:nvSpPr>
          <p:spPr bwMode="auto">
            <a:xfrm>
              <a:off x="5003800" y="5476875"/>
              <a:ext cx="3082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ts val="925"/>
                </a:spcBef>
                <a:spcAft>
                  <a:spcPct val="0"/>
                </a:spcAft>
                <a:buSzPct val="115000"/>
                <a:buFontTx/>
                <a:buNone/>
              </a:pPr>
              <a:r>
                <a:rPr lang="el-GR" altLang="el-GR" sz="2000">
                  <a:solidFill>
                    <a:prstClr val="black"/>
                  </a:solidFill>
                  <a:latin typeface="Arial" charset="0"/>
                  <a:cs typeface="Arial" charset="0"/>
                </a:rPr>
                <a:t>Διαδίκτυο ή τοπικό δίκτυο</a:t>
              </a:r>
            </a:p>
          </p:txBody>
        </p:sp>
        <p:sp>
          <p:nvSpPr>
            <p:cNvPr id="52" name="Line 16">
              <a:hlinkClick r:id="" action="ppaction://hlinkshowjump?jump=previousslide"/>
            </p:cNvPr>
            <p:cNvSpPr>
              <a:spLocks noChangeShapeType="1"/>
            </p:cNvSpPr>
            <p:nvPr/>
          </p:nvSpPr>
          <p:spPr bwMode="auto">
            <a:xfrm flipH="1">
              <a:off x="5033963" y="5978525"/>
              <a:ext cx="3022600" cy="0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/>
          </p:spPr>
          <p:txBody>
            <a:bodyPr lIns="80001" tIns="40000" rIns="80001" bIns="4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6" charset="0"/>
              </a:endParaRPr>
            </a:p>
          </p:txBody>
        </p:sp>
      </p:grpSp>
      <p:sp>
        <p:nvSpPr>
          <p:cNvPr id="41" name="Rectangle 1"/>
          <p:cNvSpPr txBox="1">
            <a:spLocks noChangeArrowheads="1"/>
          </p:cNvSpPr>
          <p:nvPr/>
        </p:nvSpPr>
        <p:spPr bwMode="auto">
          <a:xfrm>
            <a:off x="395288" y="260648"/>
            <a:ext cx="83534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  <a:defRPr/>
            </a:pPr>
            <a:r>
              <a:rPr lang="el-GR" altLang="el-G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Διαχείριση στόλου οχημάτων </a:t>
            </a:r>
            <a:r>
              <a:rPr lang="el-GR" altLang="el-G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(6)</a:t>
            </a:r>
            <a:endParaRPr lang="el-GR" altLang="el-G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254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773238"/>
            <a:ext cx="63976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(1)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56324" name="3 - TextBox"/>
          <p:cNvSpPr txBox="1">
            <a:spLocks noChangeArrowheads="1"/>
          </p:cNvSpPr>
          <p:nvPr/>
        </p:nvSpPr>
        <p:spPr bwMode="auto">
          <a:xfrm>
            <a:off x="3887788" y="626903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38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000" y="1701800"/>
            <a:ext cx="64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(2)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57348" name="3 - TextBox"/>
          <p:cNvSpPr txBox="1">
            <a:spLocks noChangeArrowheads="1"/>
          </p:cNvSpPr>
          <p:nvPr/>
        </p:nvSpPr>
        <p:spPr bwMode="auto">
          <a:xfrm>
            <a:off x="3887788" y="626903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743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700213"/>
            <a:ext cx="64452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1" name="2 - TextBox"/>
          <p:cNvSpPr txBox="1">
            <a:spLocks noChangeArrowheads="1"/>
          </p:cNvSpPr>
          <p:nvPr/>
        </p:nvSpPr>
        <p:spPr bwMode="auto">
          <a:xfrm>
            <a:off x="3887788" y="626903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(3)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</p:spTree>
    <p:extLst>
      <p:ext uri="{BB962C8B-B14F-4D97-AF65-F5344CB8AC3E}">
        <p14:creationId xmlns:p14="http://schemas.microsoft.com/office/powerpoint/2010/main" xmlns="" val="1622362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000" y="1701800"/>
            <a:ext cx="64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(4)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59396" name="3 - TextBox"/>
          <p:cNvSpPr txBox="1">
            <a:spLocks noChangeArrowheads="1"/>
          </p:cNvSpPr>
          <p:nvPr/>
        </p:nvSpPr>
        <p:spPr bwMode="auto">
          <a:xfrm>
            <a:off x="3887788" y="626903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5.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522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757" y="1714500"/>
            <a:ext cx="644048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(5)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60420" name="3 - TextBox"/>
          <p:cNvSpPr txBox="1">
            <a:spLocks noChangeArrowheads="1"/>
          </p:cNvSpPr>
          <p:nvPr/>
        </p:nvSpPr>
        <p:spPr bwMode="auto">
          <a:xfrm>
            <a:off x="3833813" y="626903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69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000" y="1702271"/>
            <a:ext cx="64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(6)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61444" name="3 - TextBox"/>
          <p:cNvSpPr txBox="1">
            <a:spLocks noChangeArrowheads="1"/>
          </p:cNvSpPr>
          <p:nvPr/>
        </p:nvSpPr>
        <p:spPr bwMode="auto">
          <a:xfrm>
            <a:off x="3833813" y="626903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7.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520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2232025" y="333375"/>
            <a:ext cx="4681538" cy="79375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Arial" charset="0"/>
                <a:cs typeface="Arial" charset="0"/>
              </a:rPr>
              <a:t>Χρηματοδότηση</a:t>
            </a:r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>
          <a:xfrm>
            <a:off x="179388" y="1412875"/>
            <a:ext cx="8713787" cy="3600450"/>
          </a:xfrm>
        </p:spPr>
        <p:txBody>
          <a:bodyPr/>
          <a:lstStyle/>
          <a:p>
            <a:pPr eaLnBrk="1" hangingPunct="1"/>
            <a:r>
              <a:rPr lang="el-GR" altLang="el-GR" sz="2400" smtClean="0">
                <a:latin typeface="Arial" charset="0"/>
                <a:cs typeface="Arial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l-GR" altLang="el-GR" sz="2400" smtClean="0">
                <a:latin typeface="Arial" charset="0"/>
                <a:cs typeface="Arial" charset="0"/>
              </a:rPr>
              <a:t>Το έργο «</a:t>
            </a:r>
            <a:r>
              <a:rPr lang="el-GR" altLang="el-GR" sz="2400" b="1" smtClean="0">
                <a:latin typeface="Arial" charset="0"/>
                <a:cs typeface="Arial" charset="0"/>
              </a:rPr>
              <a:t>Ανοικτά Ακαδημαϊκά Μαθήματα στο Πανεπιστήμιο Πατρών</a:t>
            </a:r>
            <a:r>
              <a:rPr lang="el-GR" altLang="el-GR" sz="2400" smtClean="0">
                <a:latin typeface="Arial" charset="0"/>
                <a:cs typeface="Arial" charset="0"/>
              </a:rPr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l-GR" sz="2400" smtClean="0">
                <a:latin typeface="Arial" charset="0"/>
                <a:cs typeface="Arial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smtClean="0"/>
          </a:p>
        </p:txBody>
      </p:sp>
      <p:pic>
        <p:nvPicPr>
          <p:cNvPr id="410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127625"/>
            <a:ext cx="648017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11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689443"/>
            <a:ext cx="6480000" cy="44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(7)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62468" name="3 - TextBox"/>
          <p:cNvSpPr txBox="1">
            <a:spLocks noChangeArrowheads="1"/>
          </p:cNvSpPr>
          <p:nvPr/>
        </p:nvSpPr>
        <p:spPr bwMode="auto">
          <a:xfrm>
            <a:off x="3833813" y="626903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8.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058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773238"/>
            <a:ext cx="64516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(8)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63492" name="3 - TextBox"/>
          <p:cNvSpPr txBox="1">
            <a:spLocks noChangeArrowheads="1"/>
          </p:cNvSpPr>
          <p:nvPr/>
        </p:nvSpPr>
        <p:spPr bwMode="auto">
          <a:xfrm>
            <a:off x="3833813" y="626903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9.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450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000" y="1773238"/>
            <a:ext cx="64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(9)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64516" name="3 - TextBox"/>
          <p:cNvSpPr txBox="1">
            <a:spLocks noChangeArrowheads="1"/>
          </p:cNvSpPr>
          <p:nvPr/>
        </p:nvSpPr>
        <p:spPr bwMode="auto">
          <a:xfrm>
            <a:off x="3833813" y="626903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10.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746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000" y="1773238"/>
            <a:ext cx="6444000" cy="441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(10)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65540" name="3 - TextBox"/>
          <p:cNvSpPr txBox="1">
            <a:spLocks noChangeArrowheads="1"/>
          </p:cNvSpPr>
          <p:nvPr/>
        </p:nvSpPr>
        <p:spPr bwMode="auto">
          <a:xfrm>
            <a:off x="3833813" y="626903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11.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693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000" y="1773238"/>
            <a:ext cx="64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(11)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66564" name="3 - TextBox"/>
          <p:cNvSpPr txBox="1">
            <a:spLocks noChangeArrowheads="1"/>
          </p:cNvSpPr>
          <p:nvPr/>
        </p:nvSpPr>
        <p:spPr bwMode="auto">
          <a:xfrm>
            <a:off x="3833813" y="626903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12.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748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000" y="1773238"/>
            <a:ext cx="64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(12)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67588" name="3 - TextBox"/>
          <p:cNvSpPr txBox="1">
            <a:spLocks noChangeArrowheads="1"/>
          </p:cNvSpPr>
          <p:nvPr/>
        </p:nvSpPr>
        <p:spPr bwMode="auto">
          <a:xfrm>
            <a:off x="3833813" y="626903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13.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472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53" y="1789112"/>
            <a:ext cx="6429494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144000" cy="1322388"/>
          </a:xfrm>
        </p:spPr>
        <p:txBody>
          <a:bodyPr lIns="78741" tIns="40945" rIns="78741" bIns="40945"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  <a:tab pos="8234363" algn="l"/>
                <a:tab pos="8867775" algn="l"/>
              </a:tabLst>
            </a:pPr>
            <a:r>
              <a:rPr lang="el-GR" altLang="el-GR" sz="3200" b="1" smtClean="0"/>
              <a:t>Παράδειγμα χρήσης ΓΣΠ για τον εντοπισμό περιοχών που κινδυνεύουν από ερημοποίηση </a:t>
            </a:r>
            <a:r>
              <a:rPr lang="el-GR" altLang="el-GR" sz="2400" b="1" smtClean="0"/>
              <a:t>(13)</a:t>
            </a:r>
            <a:r>
              <a:rPr lang="el-GR" altLang="el-GR" sz="3200" b="1" smtClean="0"/>
              <a:t> </a:t>
            </a:r>
            <a:endParaRPr lang="el-GR" altLang="el-GR" sz="4000" b="1" smtClean="0"/>
          </a:p>
        </p:txBody>
      </p:sp>
      <p:sp>
        <p:nvSpPr>
          <p:cNvPr id="68612" name="3 - TextBox"/>
          <p:cNvSpPr txBox="1">
            <a:spLocks noChangeArrowheads="1"/>
          </p:cNvSpPr>
          <p:nvPr/>
        </p:nvSpPr>
        <p:spPr bwMode="auto">
          <a:xfrm>
            <a:off x="3833813" y="626903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14.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276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>
          <a:xfrm>
            <a:off x="936625" y="333375"/>
            <a:ext cx="7272338" cy="793750"/>
          </a:xfrm>
        </p:spPr>
        <p:txBody>
          <a:bodyPr/>
          <a:lstStyle/>
          <a:p>
            <a:r>
              <a:rPr lang="el-GR" altLang="el-GR" b="1" smtClean="0">
                <a:latin typeface="Arial" charset="0"/>
                <a:cs typeface="Arial" charset="0"/>
              </a:rPr>
              <a:t>Σημείωμα Αναφοράς</a:t>
            </a:r>
            <a:endParaRPr lang="el-GR" altLang="el-GR" sz="3600" b="1" smtClean="0">
              <a:latin typeface="Arial" charset="0"/>
              <a:cs typeface="Arial" charset="0"/>
            </a:endParaRPr>
          </a:p>
        </p:txBody>
      </p:sp>
      <p:sp>
        <p:nvSpPr>
          <p:cNvPr id="56323" name="2 - Θέση περιεχομένου"/>
          <p:cNvSpPr>
            <a:spLocks noGrp="1"/>
          </p:cNvSpPr>
          <p:nvPr>
            <p:ph idx="1"/>
          </p:nvPr>
        </p:nvSpPr>
        <p:spPr>
          <a:xfrm>
            <a:off x="125413" y="1935163"/>
            <a:ext cx="8893175" cy="2987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dirty="0" smtClean="0"/>
              <a:t>	</a:t>
            </a:r>
            <a:r>
              <a:rPr lang="en-US" altLang="el-GR" sz="2800" dirty="0" smtClean="0">
                <a:latin typeface="Arial" charset="0"/>
                <a:cs typeface="Arial" charset="0"/>
              </a:rPr>
              <a:t>Copyright, </a:t>
            </a:r>
            <a:r>
              <a:rPr lang="el-GR" sz="2800" dirty="0" smtClean="0">
                <a:latin typeface="Arial" charset="0"/>
                <a:cs typeface="Arial" charset="0"/>
              </a:rPr>
              <a:t>Πανεπιστήμιο Πατρών</a:t>
            </a:r>
            <a:r>
              <a:rPr lang="el-GR" altLang="el-GR" sz="2800" dirty="0" smtClean="0">
                <a:latin typeface="Arial" charset="0"/>
                <a:cs typeface="Arial" charset="0"/>
              </a:rPr>
              <a:t>, Κωνσταντίνος Νικολακόπουλος. «Χρήση Γεωγραφικών Συστημάτων Πληροφοριών και Τηλεπισκόπησης στην Εφαρμοσμένη Γεωλογία». Έκδοση: </a:t>
            </a:r>
            <a:r>
              <a:rPr lang="en-US" altLang="el-GR" sz="2800" dirty="0" smtClean="0">
                <a:latin typeface="Arial" charset="0"/>
                <a:cs typeface="Arial" charset="0"/>
              </a:rPr>
              <a:t>1</a:t>
            </a:r>
            <a:r>
              <a:rPr lang="el-GR" altLang="el-GR" sz="2800" dirty="0" smtClean="0">
                <a:latin typeface="Arial" charset="0"/>
                <a:cs typeface="Arial" charset="0"/>
              </a:rPr>
              <a:t>.0. Πάτρα 2015.</a:t>
            </a:r>
            <a:r>
              <a:rPr lang="el-GR" sz="2800" dirty="0" smtClean="0"/>
              <a:t> </a:t>
            </a:r>
            <a:r>
              <a:rPr lang="el-GR" altLang="el-GR" sz="2800" dirty="0" smtClean="0">
                <a:latin typeface="Arial" charset="0"/>
                <a:cs typeface="Arial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Arial" charset="0"/>
                <a:cs typeface="Arial" charset="0"/>
              </a:rPr>
              <a:t>https://eclass.upatras.gr/courses/GEO307/</a:t>
            </a:r>
            <a:endParaRPr lang="el-GR" altLang="el-GR" sz="2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2465816"/>
            <a:ext cx="8893175" cy="2115312"/>
          </a:xfrm>
        </p:spPr>
        <p:txBody>
          <a:bodyPr/>
          <a:lstStyle/>
          <a:p>
            <a:pPr>
              <a:buNone/>
            </a:pPr>
            <a:r>
              <a:rPr lang="el-GR" altLang="el-GR" dirty="0" smtClean="0"/>
              <a:t>	</a:t>
            </a:r>
            <a:r>
              <a:rPr lang="en-US" altLang="el-GR" sz="3000" dirty="0" smtClean="0">
                <a:latin typeface="Arial" pitchFamily="34" charset="0"/>
                <a:cs typeface="Arial" pitchFamily="34" charset="0"/>
              </a:rPr>
              <a:t>ʻ</a:t>
            </a:r>
            <a:r>
              <a:rPr lang="el-GR" altLang="el-GR" sz="3000" b="1" dirty="0" smtClean="0">
                <a:latin typeface="Arial" pitchFamily="34" charset="0"/>
                <a:cs typeface="Arial" pitchFamily="34" charset="0"/>
              </a:rPr>
              <a:t>Τηλεπισκόπηση</a:t>
            </a:r>
            <a:r>
              <a:rPr lang="en-US" altLang="el-GR" sz="3000" dirty="0" smtClean="0">
                <a:latin typeface="Arial" pitchFamily="34" charset="0"/>
                <a:cs typeface="Arial" pitchFamily="34" charset="0"/>
              </a:rPr>
              <a:t>ʼ</a:t>
            </a:r>
            <a:endParaRPr lang="el-GR" altLang="el-GR" sz="3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altLang="el-GR" sz="3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l-GR" altLang="el-GR" sz="3000" dirty="0" smtClean="0">
                <a:latin typeface="Arial" pitchFamily="34" charset="0"/>
                <a:cs typeface="Arial" pitchFamily="34" charset="0"/>
              </a:rPr>
              <a:t>Γ. </a:t>
            </a:r>
            <a:r>
              <a:rPr lang="el-GR" altLang="el-GR" sz="3000" dirty="0" err="1" smtClean="0">
                <a:latin typeface="Arial" pitchFamily="34" charset="0"/>
                <a:cs typeface="Arial" pitchFamily="34" charset="0"/>
              </a:rPr>
              <a:t>Σκιάνης</a:t>
            </a:r>
            <a:r>
              <a:rPr lang="el-GR" altLang="el-GR" sz="3000" dirty="0" smtClean="0">
                <a:latin typeface="Arial" pitchFamily="34" charset="0"/>
                <a:cs typeface="Arial" pitchFamily="34" charset="0"/>
              </a:rPr>
              <a:t>, Κ. Νικολακόπουλος, Δ. </a:t>
            </a:r>
            <a:r>
              <a:rPr lang="el-GR" altLang="el-GR" sz="3000" dirty="0" err="1" smtClean="0">
                <a:latin typeface="Arial" pitchFamily="34" charset="0"/>
                <a:cs typeface="Arial" pitchFamily="34" charset="0"/>
              </a:rPr>
              <a:t>Βαϊόπουλος</a:t>
            </a:r>
            <a:r>
              <a:rPr lang="el-GR" altLang="el-GR" sz="3000" dirty="0" smtClean="0">
                <a:latin typeface="Arial" pitchFamily="34" charset="0"/>
                <a:cs typeface="Arial" pitchFamily="34" charset="0"/>
              </a:rPr>
              <a:t>. Εκδόσεις Ίων. Έκδοση: 1.0. Αθήνα 2012.</a:t>
            </a:r>
          </a:p>
          <a:p>
            <a:pPr>
              <a:buFont typeface="Arial" charset="0"/>
              <a:buNone/>
            </a:pPr>
            <a:endParaRPr lang="el-GR" altLang="el-GR" dirty="0" smtClean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936625" y="333375"/>
            <a:ext cx="7272338" cy="793750"/>
          </a:xfrm>
        </p:spPr>
        <p:txBody>
          <a:bodyPr/>
          <a:lstStyle/>
          <a:p>
            <a:r>
              <a:rPr lang="el-GR" altLang="el-GR" b="1" dirty="0" smtClean="0">
                <a:latin typeface="Arial" charset="0"/>
                <a:cs typeface="Arial" charset="0"/>
              </a:rPr>
              <a:t>Αναφορές </a:t>
            </a:r>
            <a:r>
              <a:rPr lang="el-GR" altLang="el-GR" sz="3600" b="1" dirty="0" smtClean="0">
                <a:latin typeface="Arial" charset="0"/>
                <a:cs typeface="Arial" charset="0"/>
              </a:rPr>
              <a:t>(1)</a:t>
            </a:r>
            <a:endParaRPr lang="el-GR" altLang="el-GR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2 - Θέση περιεχομένου"/>
          <p:cNvSpPr>
            <a:spLocks noGrp="1"/>
          </p:cNvSpPr>
          <p:nvPr>
            <p:ph idx="1"/>
          </p:nvPr>
        </p:nvSpPr>
        <p:spPr>
          <a:xfrm>
            <a:off x="359917" y="1988567"/>
            <a:ext cx="8424167" cy="3384649"/>
          </a:xfrm>
        </p:spPr>
        <p:txBody>
          <a:bodyPr/>
          <a:lstStyle/>
          <a:p>
            <a:pPr lvl="0" eaLnBrk="1" hangingPunct="1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D. VAIOPOULOS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NIKOLAKOPOULOS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SKIANIS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KOROMPILIS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&amp;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ANTONAKAKIS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2002, “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Erosion Risk and Desertification Risk at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Pyrgos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Greece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Management Information System 2002: Incorporating GIS and Remote Sensing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WIT press, Editors: C. A.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Brebbia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P.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Pascolo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p. 235-243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936625" y="333375"/>
            <a:ext cx="7272338" cy="793750"/>
          </a:xfrm>
        </p:spPr>
        <p:txBody>
          <a:bodyPr/>
          <a:lstStyle/>
          <a:p>
            <a:r>
              <a:rPr lang="el-GR" altLang="el-GR" b="1" dirty="0" smtClean="0">
                <a:latin typeface="Arial" charset="0"/>
                <a:cs typeface="Arial" charset="0"/>
              </a:rPr>
              <a:t>Αναφορές </a:t>
            </a:r>
            <a:r>
              <a:rPr lang="el-GR" altLang="el-GR" sz="3600" b="1" dirty="0" smtClean="0">
                <a:latin typeface="Arial" charset="0"/>
                <a:cs typeface="Arial" charset="0"/>
              </a:rPr>
              <a:t>(2)</a:t>
            </a:r>
            <a:endParaRPr lang="el-GR" altLang="el-GR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14313" y="314325"/>
            <a:ext cx="87153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b="1" smtClean="0">
                <a:latin typeface="Arial" charset="0"/>
                <a:cs typeface="Arial" charset="0"/>
              </a:rPr>
              <a:t>Σκοποί Ενότητας</a:t>
            </a:r>
            <a:endParaRPr lang="en-US" altLang="el-GR" b="1" smtClean="0">
              <a:latin typeface="Arial" charset="0"/>
              <a:cs typeface="Arial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03549" y="2107882"/>
            <a:ext cx="813690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el-GR" altLang="el-GR" sz="2800" dirty="0" smtClean="0">
                <a:latin typeface="Arial" pitchFamily="34" charset="0"/>
                <a:cs typeface="Arial" pitchFamily="34" charset="0"/>
              </a:rPr>
              <a:t>Κατανόηση του τι προσφέρουν τα ΓΣΠ μέσω</a:t>
            </a:r>
            <a:r>
              <a:rPr lang="en-US" alt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 sz="2800" dirty="0" smtClean="0">
                <a:latin typeface="Arial" pitchFamily="34" charset="0"/>
                <a:cs typeface="Arial" pitchFamily="34" charset="0"/>
              </a:rPr>
              <a:t>παραδειγμάτων από την καθημερινή ζωή</a:t>
            </a:r>
          </a:p>
          <a:p>
            <a:pPr eaLnBrk="1" hangingPunct="1"/>
            <a:endParaRPr lang="en-US" altLang="el-G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l-GR" altLang="el-GR" sz="2800" dirty="0" smtClean="0">
                <a:latin typeface="Arial" pitchFamily="34" charset="0"/>
                <a:cs typeface="Arial" pitchFamily="34" charset="0"/>
              </a:rPr>
              <a:t>Κατανόηση των δυνατοτήτων των ΓΣΠ για εφαρμογές στη Γεωλογία μέσω παραδειγμάτων </a:t>
            </a:r>
            <a:endParaRPr lang="el-GR" altLang="el-GR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39659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- Θέση περιεχομένου"/>
          <p:cNvSpPr>
            <a:spLocks noGrp="1"/>
          </p:cNvSpPr>
          <p:nvPr>
            <p:ph idx="1"/>
          </p:nvPr>
        </p:nvSpPr>
        <p:spPr>
          <a:xfrm>
            <a:off x="125413" y="2335213"/>
            <a:ext cx="8893175" cy="2187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dirty="0" smtClean="0"/>
              <a:t>	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Όλες οι εικόνες που περιέχονται στην ενότητα 3 προέρχονται από το προσωπικό αρχείο του κ. Νικολακόπουλου Κωνσταντίνου.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936625" y="333375"/>
            <a:ext cx="7272338" cy="793750"/>
          </a:xfrm>
        </p:spPr>
        <p:txBody>
          <a:bodyPr/>
          <a:lstStyle/>
          <a:p>
            <a:r>
              <a:rPr lang="el-GR" altLang="el-GR" b="1" dirty="0" smtClean="0">
                <a:latin typeface="Arial" charset="0"/>
                <a:cs typeface="Arial" charset="0"/>
              </a:rPr>
              <a:t>Αναφορές </a:t>
            </a:r>
            <a:r>
              <a:rPr lang="el-GR" altLang="el-GR" sz="3600" b="1" dirty="0" smtClean="0">
                <a:latin typeface="Arial" charset="0"/>
                <a:cs typeface="Arial" charset="0"/>
              </a:rPr>
              <a:t>(3)</a:t>
            </a:r>
            <a:endParaRPr lang="el-GR" altLang="el-GR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Τίτλος"/>
          <p:cNvSpPr>
            <a:spLocks noGrp="1"/>
          </p:cNvSpPr>
          <p:nvPr>
            <p:ph type="title"/>
          </p:nvPr>
        </p:nvSpPr>
        <p:spPr>
          <a:xfrm>
            <a:off x="2124075" y="2420938"/>
            <a:ext cx="4475163" cy="938212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Arial" charset="0"/>
                <a:cs typeface="Arial" charset="0"/>
              </a:rPr>
              <a:t>Τέλος Ενότητας</a:t>
            </a:r>
          </a:p>
        </p:txBody>
      </p:sp>
      <p:pic>
        <p:nvPicPr>
          <p:cNvPr id="7270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589588"/>
            <a:ext cx="431006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2" descr="C:\Users\eorfanou\Downloads\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715000"/>
            <a:ext cx="23145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91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dirty="0" smtClean="0">
                <a:latin typeface="Arial" charset="0"/>
                <a:cs typeface="Arial" charset="0"/>
              </a:rPr>
              <a:t>Δυνατότητες των ΓΣΠ </a:t>
            </a:r>
            <a:r>
              <a:rPr lang="el-GR" altLang="el-GR" sz="3200" b="1" dirty="0" smtClean="0">
                <a:latin typeface="Arial" charset="0"/>
                <a:cs typeface="Arial" charset="0"/>
              </a:rPr>
              <a:t>(1)</a:t>
            </a:r>
            <a:endParaRPr lang="el-GR" altLang="el-G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>
          <a:xfrm>
            <a:off x="125413" y="2276475"/>
            <a:ext cx="8893175" cy="3455988"/>
          </a:xfrm>
        </p:spPr>
        <p:txBody>
          <a:bodyPr/>
          <a:lstStyle/>
          <a:p>
            <a:pPr marL="327025" indent="-323850" eaLnBrk="1" hangingPunct="1">
              <a:spcBef>
                <a:spcPts val="613"/>
              </a:spcBef>
              <a:buSzPct val="80000"/>
              <a:buFontTx/>
              <a:buNone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Οι δυνατότητες των ΓΣΠ στα διάφορα στάδια εργασιών :</a:t>
            </a:r>
          </a:p>
          <a:p>
            <a:pPr marL="327025" indent="-323850" eaLnBrk="1" hangingPunct="1">
              <a:spcBef>
                <a:spcPts val="613"/>
              </a:spcBef>
              <a:buSzPct val="80000"/>
              <a:buFontTx/>
              <a:buNone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endParaRPr lang="el-GR" altLang="el-GR" sz="2400" smtClean="0">
              <a:latin typeface="Arial" charset="0"/>
              <a:cs typeface="Arial" charset="0"/>
            </a:endParaRPr>
          </a:p>
          <a:p>
            <a:pPr marL="327025" indent="-323850" eaLnBrk="1" hangingPunct="1">
              <a:spcBef>
                <a:spcPts val="613"/>
              </a:spcBef>
              <a:buSzPct val="80000"/>
              <a:buFont typeface="Wingdings" charset="2"/>
              <a:buChar char="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b="1" smtClean="0">
                <a:latin typeface="Arial" charset="0"/>
                <a:cs typeface="Arial" charset="0"/>
              </a:rPr>
              <a:t>Κατά την Εισαγωγή των Δεδομένων</a:t>
            </a:r>
          </a:p>
          <a:p>
            <a:pPr marL="327025" indent="-323850" eaLnBrk="1" hangingPunct="1">
              <a:spcBef>
                <a:spcPts val="525"/>
              </a:spcBef>
              <a:buSzPct val="80000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Πολλοί τρόποι εισαγωγής: Ψηφιοποίηση, σάρωση ή απευθείας πληκτρολόγηση.</a:t>
            </a:r>
          </a:p>
          <a:p>
            <a:pPr marL="327025" indent="-323850" eaLnBrk="1" hangingPunct="1">
              <a:spcBef>
                <a:spcPts val="525"/>
              </a:spcBef>
              <a:buSzPct val="80000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Τα δεδομένα μπορούν να διορθωθούν και να εμπλουτιστούν</a:t>
            </a:r>
          </a:p>
          <a:p>
            <a:pPr marL="327025" indent="-323850" eaLnBrk="1" hangingPunct="1">
              <a:spcBef>
                <a:spcPts val="525"/>
              </a:spcBef>
              <a:buSzPct val="80000"/>
              <a:tabLst>
                <a:tab pos="327025" algn="l"/>
                <a:tab pos="868363" algn="l"/>
                <a:tab pos="1741488" algn="l"/>
                <a:tab pos="2613025" algn="l"/>
                <a:tab pos="3486150" algn="l"/>
                <a:tab pos="4357688" algn="l"/>
                <a:tab pos="5230813" algn="l"/>
                <a:tab pos="6102350" algn="l"/>
                <a:tab pos="6975475" algn="l"/>
                <a:tab pos="7847013" algn="l"/>
                <a:tab pos="8720138" algn="l"/>
                <a:tab pos="9591675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Η κωδικοποίηση</a:t>
            </a:r>
            <a:r>
              <a:rPr lang="el-GR" altLang="el-GR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2400" smtClean="0">
                <a:latin typeface="Arial" charset="0"/>
                <a:cs typeface="Arial" charset="0"/>
              </a:rPr>
              <a:t>επιτρέπει την εύκολη διαχείριση.</a:t>
            </a:r>
          </a:p>
        </p:txBody>
      </p:sp>
    </p:spTree>
    <p:extLst>
      <p:ext uri="{BB962C8B-B14F-4D97-AF65-F5344CB8AC3E}">
        <p14:creationId xmlns:p14="http://schemas.microsoft.com/office/powerpoint/2010/main" xmlns="" val="3761776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smtClean="0">
                <a:latin typeface="Arial" charset="0"/>
                <a:cs typeface="Arial" charset="0"/>
              </a:rPr>
              <a:t>Δυνατότητες των ΓΣΠ </a:t>
            </a:r>
            <a:r>
              <a:rPr lang="el-GR" altLang="el-GR" sz="3200" b="1" smtClean="0">
                <a:latin typeface="Arial" charset="0"/>
                <a:cs typeface="Arial" charset="0"/>
              </a:rPr>
              <a:t>(2)</a:t>
            </a:r>
            <a:endParaRPr lang="el-GR" altLang="el-GR" sz="4000" b="1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8964612" cy="4176713"/>
          </a:xfrm>
        </p:spPr>
        <p:txBody>
          <a:bodyPr/>
          <a:lstStyle/>
          <a:p>
            <a:pPr marL="323850" indent="-323850" eaLnBrk="1" hangingPunct="1">
              <a:spcBef>
                <a:spcPts val="613"/>
              </a:spcBef>
              <a:buSzPct val="80000"/>
              <a:buFont typeface="Wingdings" charset="2"/>
              <a:buChar char="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b="1" smtClean="0">
                <a:latin typeface="Arial" charset="0"/>
                <a:cs typeface="Arial" charset="0"/>
              </a:rPr>
              <a:t>Κατά την Διαχείριση των Δεδομένων</a:t>
            </a:r>
          </a:p>
          <a:p>
            <a:pPr marL="323850" indent="-323850" eaLnBrk="1" hangingPunct="1">
              <a:spcBef>
                <a:spcPts val="613"/>
              </a:spcBef>
              <a:buSzPct val="80000"/>
              <a:buFontTx/>
              <a:buNone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endParaRPr lang="el-GR" altLang="el-GR" sz="2400" smtClean="0">
              <a:latin typeface="Arial" charset="0"/>
              <a:cs typeface="Arial" charset="0"/>
            </a:endParaRP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Σύνδεση περιγραφικής πληροφορίας και γεωγραφικών ενοτήτων.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Σύνδεση με εξωτερικές βάσεις δεδομένων.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Διαχείριση πολλαπλών βάσεων δεδομένων.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Διαχείριση χαρτών υπό διαφορετικές κλίμακες.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Μετατροπή συντεταγμένων.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Αλλαγή προβολικών συστημάτων.</a:t>
            </a:r>
          </a:p>
        </p:txBody>
      </p:sp>
    </p:spTree>
    <p:extLst>
      <p:ext uri="{BB962C8B-B14F-4D97-AF65-F5344CB8AC3E}">
        <p14:creationId xmlns:p14="http://schemas.microsoft.com/office/powerpoint/2010/main" xmlns="" val="2532996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966200" cy="5373687"/>
          </a:xfrm>
        </p:spPr>
        <p:txBody>
          <a:bodyPr/>
          <a:lstStyle/>
          <a:p>
            <a:pPr marL="323850" indent="-323850" eaLnBrk="1" hangingPunct="1">
              <a:spcBef>
                <a:spcPts val="613"/>
              </a:spcBef>
              <a:buSzPct val="80000"/>
              <a:buFont typeface="Wingdings" charset="2"/>
              <a:buChar char="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b="1" smtClean="0">
                <a:latin typeface="Arial" charset="0"/>
                <a:cs typeface="Arial" charset="0"/>
              </a:rPr>
              <a:t>Κατά την Ανάλυση των Δεδομένων</a:t>
            </a:r>
          </a:p>
          <a:p>
            <a:pPr marL="323850" indent="-323850" eaLnBrk="1" hangingPunct="1">
              <a:spcBef>
                <a:spcPts val="613"/>
              </a:spcBef>
              <a:buSzPct val="80000"/>
              <a:buFontTx/>
              <a:buNone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endParaRPr lang="el-GR" altLang="el-GR" sz="1800" smtClean="0">
              <a:latin typeface="Arial" charset="0"/>
              <a:cs typeface="Arial" charset="0"/>
            </a:endParaRPr>
          </a:p>
          <a:p>
            <a:pPr marL="323850" indent="-323850" eaLnBrk="1" hangingPunct="1">
              <a:spcBef>
                <a:spcPts val="525"/>
              </a:spcBef>
              <a:buSzPct val="80000"/>
              <a:buFont typeface="Arial" charset="0"/>
              <a:buNone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Αναζήτηση δεδομένων με βάση τα χαρακτηριστικά τους: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Εντόπισέ μου συνοικίες με ποσοστό αναλφαβητισμού μεγαλύτερο του 30%.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Αναζήτηση δεδομένων με βάση γεωγραφικά χαρακτηριστικά: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Εντόπισέ μου τα νοσοκομεία στο Χ δήμο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Σύνθετη Αναζήτηση δεδομένων: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Εντόπισε μου όλα τα χωριά με πληθυσμό άνω των 500 κατοίκων σε ακτίνα 50 χιλιομέτρων από το νομαρχιακό νοσοκομείο.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Εντόπισε μου κρούσματα αναπνευστικών προβλημάτων σε ακτίνα 15 χιλιομέτρων από το Χ εργοστάσιο.</a:t>
            </a:r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04664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dirty="0" smtClean="0">
                <a:latin typeface="Arial" charset="0"/>
                <a:cs typeface="Arial" charset="0"/>
              </a:rPr>
              <a:t>Δυνατότητες των ΓΣΠ </a:t>
            </a:r>
            <a:r>
              <a:rPr lang="el-GR" altLang="el-GR" sz="3200" b="1" dirty="0" smtClean="0">
                <a:latin typeface="Arial" charset="0"/>
                <a:cs typeface="Arial" charset="0"/>
              </a:rPr>
              <a:t>(3)</a:t>
            </a:r>
            <a:endParaRPr lang="el-GR" altLang="el-GR" sz="4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298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103 - Ομάδα"/>
          <p:cNvGrpSpPr/>
          <p:nvPr/>
        </p:nvGrpSpPr>
        <p:grpSpPr>
          <a:xfrm>
            <a:off x="222250" y="2132856"/>
            <a:ext cx="8804275" cy="3889375"/>
            <a:chOff x="222250" y="2203450"/>
            <a:chExt cx="8804275" cy="3889375"/>
          </a:xfrm>
        </p:grpSpPr>
        <p:sp>
          <p:nvSpPr>
            <p:cNvPr id="39949" name="Text Box 7"/>
            <p:cNvSpPr txBox="1">
              <a:spLocks noChangeArrowheads="1"/>
            </p:cNvSpPr>
            <p:nvPr/>
          </p:nvSpPr>
          <p:spPr bwMode="auto">
            <a:xfrm>
              <a:off x="2751138" y="5265738"/>
              <a:ext cx="4052887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7245" tIns="43780" rIns="87245" bIns="4378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ts val="613"/>
                </a:spcBef>
                <a:spcAft>
                  <a:spcPct val="0"/>
                </a:spcAft>
                <a:buSzPct val="80000"/>
                <a:buFontTx/>
                <a:buNone/>
              </a:pPr>
              <a:r>
                <a:rPr lang="el-GR" altLang="el-GR" sz="2400">
                  <a:solidFill>
                    <a:prstClr val="black"/>
                  </a:solidFill>
                  <a:latin typeface="Arial" charset="0"/>
                  <a:ea typeface="Microsoft YaHei" charset="-122"/>
                  <a:cs typeface="Arial" charset="0"/>
                </a:rPr>
                <a:t>Κρούσματα Αναπνευστικών</a:t>
              </a:r>
              <a:r>
                <a:rPr lang="en-US" altLang="el-GR" sz="2400">
                  <a:solidFill>
                    <a:prstClr val="black"/>
                  </a:solidFill>
                  <a:latin typeface="Arial" charset="0"/>
                  <a:ea typeface="Microsoft YaHei" charset="-122"/>
                  <a:cs typeface="Arial" charset="0"/>
                </a:rPr>
                <a:t> </a:t>
              </a:r>
              <a:r>
                <a:rPr lang="el-GR" altLang="el-GR" sz="2400">
                  <a:solidFill>
                    <a:prstClr val="black"/>
                  </a:solidFill>
                  <a:latin typeface="Arial" charset="0"/>
                  <a:ea typeface="Microsoft YaHei" charset="-122"/>
                  <a:cs typeface="Arial" charset="0"/>
                </a:rPr>
                <a:t>Προβλημάτων</a:t>
              </a:r>
            </a:p>
          </p:txBody>
        </p:sp>
        <p:grpSp>
          <p:nvGrpSpPr>
            <p:cNvPr id="80" name="79 - Ομάδα"/>
            <p:cNvGrpSpPr/>
            <p:nvPr/>
          </p:nvGrpSpPr>
          <p:grpSpPr>
            <a:xfrm>
              <a:off x="222250" y="2203450"/>
              <a:ext cx="8804275" cy="3519488"/>
              <a:chOff x="222250" y="2203450"/>
              <a:chExt cx="8804275" cy="3519488"/>
            </a:xfrm>
          </p:grpSpPr>
          <p:grpSp>
            <p:nvGrpSpPr>
              <p:cNvPr id="39938" name="Ομάδα 10"/>
              <p:cNvGrpSpPr>
                <a:grpSpLocks/>
              </p:cNvGrpSpPr>
              <p:nvPr/>
            </p:nvGrpSpPr>
            <p:grpSpPr bwMode="auto">
              <a:xfrm>
                <a:off x="6659563" y="2305050"/>
                <a:ext cx="654050" cy="1008063"/>
                <a:chOff x="4499992" y="1052736"/>
                <a:chExt cx="652984" cy="1008112"/>
              </a:xfrm>
            </p:grpSpPr>
            <p:sp>
              <p:nvSpPr>
                <p:cNvPr id="5" name="Ορθογώνιο 4"/>
                <p:cNvSpPr/>
                <p:nvPr/>
              </p:nvSpPr>
              <p:spPr>
                <a:xfrm>
                  <a:off x="4571313" y="1484557"/>
                  <a:ext cx="144228" cy="57629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Ορθογώνιο τρίγωνο 5"/>
                <p:cNvSpPr/>
                <p:nvPr/>
              </p:nvSpPr>
              <p:spPr>
                <a:xfrm rot="16200000">
                  <a:off x="4573449" y="1771360"/>
                  <a:ext cx="287352" cy="291624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Ορθογώνιο τρίγωνο 6"/>
                <p:cNvSpPr/>
                <p:nvPr/>
              </p:nvSpPr>
              <p:spPr>
                <a:xfrm rot="16200000">
                  <a:off x="4717676" y="1771360"/>
                  <a:ext cx="287352" cy="291624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Ορθογώνιο τρίγωνο 7"/>
                <p:cNvSpPr/>
                <p:nvPr/>
              </p:nvSpPr>
              <p:spPr>
                <a:xfrm rot="16200000">
                  <a:off x="4864281" y="1772152"/>
                  <a:ext cx="287352" cy="290040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Σύννεφο 8"/>
                <p:cNvSpPr/>
                <p:nvPr/>
              </p:nvSpPr>
              <p:spPr>
                <a:xfrm>
                  <a:off x="4499992" y="1052736"/>
                  <a:ext cx="652984" cy="360381"/>
                </a:xfrm>
                <a:prstGeom prst="cloud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939" name="Ομάδα 11"/>
              <p:cNvGrpSpPr>
                <a:grpSpLocks/>
              </p:cNvGrpSpPr>
              <p:nvPr/>
            </p:nvGrpSpPr>
            <p:grpSpPr bwMode="auto">
              <a:xfrm>
                <a:off x="1331913" y="3554413"/>
                <a:ext cx="652462" cy="1008062"/>
                <a:chOff x="4499992" y="1052736"/>
                <a:chExt cx="652984" cy="1008112"/>
              </a:xfrm>
            </p:grpSpPr>
            <p:sp>
              <p:nvSpPr>
                <p:cNvPr id="13" name="Ορθογώνιο 12"/>
                <p:cNvSpPr/>
                <p:nvPr/>
              </p:nvSpPr>
              <p:spPr>
                <a:xfrm>
                  <a:off x="4571486" y="1484557"/>
                  <a:ext cx="144579" cy="57629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Ορθογώνιο τρίγωνο 13"/>
                <p:cNvSpPr/>
                <p:nvPr/>
              </p:nvSpPr>
              <p:spPr>
                <a:xfrm rot="16200000">
                  <a:off x="4573183" y="1771800"/>
                  <a:ext cx="287351" cy="290745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Ορθογώνιο τρίγωνο 14"/>
                <p:cNvSpPr/>
                <p:nvPr/>
              </p:nvSpPr>
              <p:spPr>
                <a:xfrm rot="16200000">
                  <a:off x="4717761" y="1771801"/>
                  <a:ext cx="287351" cy="290744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Ορθογώνιο τρίγωνο 15"/>
                <p:cNvSpPr/>
                <p:nvPr/>
              </p:nvSpPr>
              <p:spPr>
                <a:xfrm rot="16200000">
                  <a:off x="4863928" y="1771801"/>
                  <a:ext cx="287351" cy="290744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Σύννεφο 16"/>
                <p:cNvSpPr/>
                <p:nvPr/>
              </p:nvSpPr>
              <p:spPr>
                <a:xfrm>
                  <a:off x="4499992" y="1052736"/>
                  <a:ext cx="652984" cy="360380"/>
                </a:xfrm>
                <a:prstGeom prst="cloud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2" name="Συν 41"/>
              <p:cNvSpPr/>
              <p:nvPr/>
            </p:nvSpPr>
            <p:spPr>
              <a:xfrm>
                <a:off x="2195513" y="3022600"/>
                <a:ext cx="539750" cy="541338"/>
              </a:xfrm>
              <a:prstGeom prst="mathPlu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Δεξιό βέλος 42"/>
              <p:cNvSpPr/>
              <p:nvPr/>
            </p:nvSpPr>
            <p:spPr>
              <a:xfrm>
                <a:off x="5724525" y="3221038"/>
                <a:ext cx="647700" cy="269875"/>
              </a:xfrm>
              <a:prstGeom prst="rightArrow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9942" name="Ομάδα 43"/>
              <p:cNvGrpSpPr>
                <a:grpSpLocks/>
              </p:cNvGrpSpPr>
              <p:nvPr/>
            </p:nvGrpSpPr>
            <p:grpSpPr bwMode="auto">
              <a:xfrm>
                <a:off x="395288" y="2274888"/>
                <a:ext cx="652462" cy="1008062"/>
                <a:chOff x="4499992" y="1052736"/>
                <a:chExt cx="652984" cy="1008112"/>
              </a:xfrm>
            </p:grpSpPr>
            <p:sp>
              <p:nvSpPr>
                <p:cNvPr id="45" name="Ορθογώνιο 44"/>
                <p:cNvSpPr/>
                <p:nvPr/>
              </p:nvSpPr>
              <p:spPr>
                <a:xfrm>
                  <a:off x="4571486" y="1484557"/>
                  <a:ext cx="144579" cy="57629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Ορθογώνιο τρίγωνο 45"/>
                <p:cNvSpPr/>
                <p:nvPr/>
              </p:nvSpPr>
              <p:spPr>
                <a:xfrm rot="16200000">
                  <a:off x="4573183" y="1771800"/>
                  <a:ext cx="287351" cy="290745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Ορθογώνιο τρίγωνο 46"/>
                <p:cNvSpPr/>
                <p:nvPr/>
              </p:nvSpPr>
              <p:spPr>
                <a:xfrm rot="16200000">
                  <a:off x="4717761" y="1771801"/>
                  <a:ext cx="287351" cy="290744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Ορθογώνιο τρίγωνο 47"/>
                <p:cNvSpPr/>
                <p:nvPr/>
              </p:nvSpPr>
              <p:spPr>
                <a:xfrm rot="16200000">
                  <a:off x="4863928" y="1771801"/>
                  <a:ext cx="287351" cy="290744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Σύννεφο 48"/>
                <p:cNvSpPr/>
                <p:nvPr/>
              </p:nvSpPr>
              <p:spPr>
                <a:xfrm>
                  <a:off x="4499992" y="1052736"/>
                  <a:ext cx="652984" cy="360380"/>
                </a:xfrm>
                <a:prstGeom prst="cloud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943" name="Ομάδα 49"/>
              <p:cNvGrpSpPr>
                <a:grpSpLocks/>
              </p:cNvGrpSpPr>
              <p:nvPr/>
            </p:nvGrpSpPr>
            <p:grpSpPr bwMode="auto">
              <a:xfrm>
                <a:off x="7667625" y="3554413"/>
                <a:ext cx="654050" cy="1008062"/>
                <a:chOff x="4499992" y="1052736"/>
                <a:chExt cx="652984" cy="1008112"/>
              </a:xfrm>
            </p:grpSpPr>
            <p:sp>
              <p:nvSpPr>
                <p:cNvPr id="51" name="Ορθογώνιο 50"/>
                <p:cNvSpPr/>
                <p:nvPr/>
              </p:nvSpPr>
              <p:spPr>
                <a:xfrm>
                  <a:off x="4571314" y="1484557"/>
                  <a:ext cx="144227" cy="57629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Ορθογώνιο τρίγωνο 51"/>
                <p:cNvSpPr/>
                <p:nvPr/>
              </p:nvSpPr>
              <p:spPr>
                <a:xfrm rot="16200000">
                  <a:off x="4573449" y="1771361"/>
                  <a:ext cx="287351" cy="291624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Ορθογώνιο τρίγωνο 52"/>
                <p:cNvSpPr/>
                <p:nvPr/>
              </p:nvSpPr>
              <p:spPr>
                <a:xfrm rot="16200000">
                  <a:off x="4717676" y="1771361"/>
                  <a:ext cx="287351" cy="291624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Ορθογώνιο τρίγωνο 53"/>
                <p:cNvSpPr/>
                <p:nvPr/>
              </p:nvSpPr>
              <p:spPr>
                <a:xfrm rot="16200000">
                  <a:off x="4864281" y="1772154"/>
                  <a:ext cx="287351" cy="290039"/>
                </a:xfrm>
                <a:prstGeom prst="rtTriangl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Σύννεφο 54"/>
                <p:cNvSpPr/>
                <p:nvPr/>
              </p:nvSpPr>
              <p:spPr>
                <a:xfrm>
                  <a:off x="4499992" y="1052736"/>
                  <a:ext cx="652984" cy="360380"/>
                </a:xfrm>
                <a:prstGeom prst="cloud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944" name="Ομάδα 55"/>
              <p:cNvGrpSpPr>
                <a:grpSpLocks/>
              </p:cNvGrpSpPr>
              <p:nvPr/>
            </p:nvGrpSpPr>
            <p:grpSpPr bwMode="auto">
              <a:xfrm>
                <a:off x="6732588" y="2284413"/>
                <a:ext cx="1514475" cy="1065212"/>
                <a:chOff x="3869952" y="1235978"/>
                <a:chExt cx="1602128" cy="1133413"/>
              </a:xfrm>
            </p:grpSpPr>
            <p:sp>
              <p:nvSpPr>
                <p:cNvPr id="57" name="Έλλειψη 56"/>
                <p:cNvSpPr/>
                <p:nvPr/>
              </p:nvSpPr>
              <p:spPr>
                <a:xfrm>
                  <a:off x="4140332" y="1305232"/>
                  <a:ext cx="179694" cy="1790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Έλλειψη 57"/>
                <p:cNvSpPr/>
                <p:nvPr/>
              </p:nvSpPr>
              <p:spPr>
                <a:xfrm>
                  <a:off x="4553459" y="1235978"/>
                  <a:ext cx="179694" cy="18073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Έλλειψη 58"/>
                <p:cNvSpPr/>
                <p:nvPr/>
              </p:nvSpPr>
              <p:spPr>
                <a:xfrm>
                  <a:off x="4049645" y="1761300"/>
                  <a:ext cx="179694" cy="18073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Έλλειψη 59"/>
                <p:cNvSpPr/>
                <p:nvPr/>
              </p:nvSpPr>
              <p:spPr>
                <a:xfrm>
                  <a:off x="4372086" y="1754544"/>
                  <a:ext cx="181373" cy="18073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Έλλειψη 60"/>
                <p:cNvSpPr/>
                <p:nvPr/>
              </p:nvSpPr>
              <p:spPr>
                <a:xfrm>
                  <a:off x="4642467" y="1607589"/>
                  <a:ext cx="179693" cy="18073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Έλλειψη 61"/>
                <p:cNvSpPr/>
                <p:nvPr/>
              </p:nvSpPr>
              <p:spPr>
                <a:xfrm>
                  <a:off x="4229339" y="2067035"/>
                  <a:ext cx="181373" cy="1790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Έλλειψη 62"/>
                <p:cNvSpPr/>
                <p:nvPr/>
              </p:nvSpPr>
              <p:spPr>
                <a:xfrm>
                  <a:off x="4566894" y="2009605"/>
                  <a:ext cx="179694" cy="1790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Έλλειψη 63"/>
                <p:cNvSpPr/>
                <p:nvPr/>
              </p:nvSpPr>
              <p:spPr>
                <a:xfrm>
                  <a:off x="3990867" y="2188653"/>
                  <a:ext cx="179693" cy="18073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Έλλειψη 64"/>
                <p:cNvSpPr/>
                <p:nvPr/>
              </p:nvSpPr>
              <p:spPr>
                <a:xfrm>
                  <a:off x="5292386" y="1305232"/>
                  <a:ext cx="179694" cy="1790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Έλλειψη 65"/>
                <p:cNvSpPr/>
                <p:nvPr/>
              </p:nvSpPr>
              <p:spPr>
                <a:xfrm>
                  <a:off x="4427506" y="1484281"/>
                  <a:ext cx="179693" cy="18073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Έλλειψη 66"/>
                <p:cNvSpPr/>
                <p:nvPr/>
              </p:nvSpPr>
              <p:spPr>
                <a:xfrm>
                  <a:off x="3869952" y="1484281"/>
                  <a:ext cx="179693" cy="18073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945" name="Ομάδα 67"/>
              <p:cNvGrpSpPr>
                <a:grpSpLocks/>
              </p:cNvGrpSpPr>
              <p:nvPr/>
            </p:nvGrpSpPr>
            <p:grpSpPr bwMode="auto">
              <a:xfrm>
                <a:off x="4067175" y="3017838"/>
                <a:ext cx="1189038" cy="1614487"/>
                <a:chOff x="5202080" y="2172339"/>
                <a:chExt cx="1278112" cy="1697108"/>
              </a:xfrm>
            </p:grpSpPr>
            <p:sp>
              <p:nvSpPr>
                <p:cNvPr id="69" name="Έλλειψη 68"/>
                <p:cNvSpPr/>
                <p:nvPr/>
              </p:nvSpPr>
              <p:spPr>
                <a:xfrm>
                  <a:off x="5860760" y="2172339"/>
                  <a:ext cx="180881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Έλλειψη 69"/>
                <p:cNvSpPr/>
                <p:nvPr/>
              </p:nvSpPr>
              <p:spPr>
                <a:xfrm>
                  <a:off x="5381255" y="3313757"/>
                  <a:ext cx="180881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Έλλειψη 70"/>
                <p:cNvSpPr/>
                <p:nvPr/>
              </p:nvSpPr>
              <p:spPr>
                <a:xfrm>
                  <a:off x="5567255" y="3071789"/>
                  <a:ext cx="179175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Έλλειψη 71"/>
                <p:cNvSpPr/>
                <p:nvPr/>
              </p:nvSpPr>
              <p:spPr>
                <a:xfrm>
                  <a:off x="5529713" y="2763073"/>
                  <a:ext cx="179175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Έλλειψη 72"/>
                <p:cNvSpPr/>
                <p:nvPr/>
              </p:nvSpPr>
              <p:spPr>
                <a:xfrm>
                  <a:off x="5954613" y="3267032"/>
                  <a:ext cx="180881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Έλλειψη 73"/>
                <p:cNvSpPr/>
                <p:nvPr/>
              </p:nvSpPr>
              <p:spPr>
                <a:xfrm>
                  <a:off x="5998980" y="2919934"/>
                  <a:ext cx="179174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Έλλειψη 74"/>
                <p:cNvSpPr/>
                <p:nvPr/>
              </p:nvSpPr>
              <p:spPr>
                <a:xfrm>
                  <a:off x="6301017" y="3176920"/>
                  <a:ext cx="179175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Έλλειψη 75"/>
                <p:cNvSpPr/>
                <p:nvPr/>
              </p:nvSpPr>
              <p:spPr>
                <a:xfrm>
                  <a:off x="6210577" y="3547381"/>
                  <a:ext cx="179174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Έλλειψη 76"/>
                <p:cNvSpPr/>
                <p:nvPr/>
              </p:nvSpPr>
              <p:spPr>
                <a:xfrm>
                  <a:off x="5476815" y="3689223"/>
                  <a:ext cx="179174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Έλλειψη 77"/>
                <p:cNvSpPr/>
                <p:nvPr/>
              </p:nvSpPr>
              <p:spPr>
                <a:xfrm>
                  <a:off x="5202080" y="3015052"/>
                  <a:ext cx="179175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Έλλειψη 78"/>
                <p:cNvSpPr/>
                <p:nvPr/>
              </p:nvSpPr>
              <p:spPr>
                <a:xfrm>
                  <a:off x="5708888" y="3457269"/>
                  <a:ext cx="180881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946" name="Ομάδα 79"/>
              <p:cNvGrpSpPr>
                <a:grpSpLocks/>
              </p:cNvGrpSpPr>
              <p:nvPr/>
            </p:nvGrpSpPr>
            <p:grpSpPr bwMode="auto">
              <a:xfrm>
                <a:off x="3122613" y="2203450"/>
                <a:ext cx="1514475" cy="1065213"/>
                <a:chOff x="3869952" y="1235978"/>
                <a:chExt cx="1602128" cy="1133413"/>
              </a:xfrm>
            </p:grpSpPr>
            <p:sp>
              <p:nvSpPr>
                <p:cNvPr id="81" name="Έλλειψη 80"/>
                <p:cNvSpPr/>
                <p:nvPr/>
              </p:nvSpPr>
              <p:spPr>
                <a:xfrm>
                  <a:off x="4140332" y="1305233"/>
                  <a:ext cx="179694" cy="1790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Έλλειψη 81"/>
                <p:cNvSpPr/>
                <p:nvPr/>
              </p:nvSpPr>
              <p:spPr>
                <a:xfrm>
                  <a:off x="4553459" y="1235978"/>
                  <a:ext cx="179694" cy="18073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Έλλειψη 82"/>
                <p:cNvSpPr/>
                <p:nvPr/>
              </p:nvSpPr>
              <p:spPr>
                <a:xfrm>
                  <a:off x="4049645" y="1761301"/>
                  <a:ext cx="179694" cy="1807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Έλλειψη 83"/>
                <p:cNvSpPr/>
                <p:nvPr/>
              </p:nvSpPr>
              <p:spPr>
                <a:xfrm>
                  <a:off x="4372086" y="1754544"/>
                  <a:ext cx="181373" cy="1807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Έλλειψη 84"/>
                <p:cNvSpPr/>
                <p:nvPr/>
              </p:nvSpPr>
              <p:spPr>
                <a:xfrm>
                  <a:off x="4642467" y="1607589"/>
                  <a:ext cx="179693" cy="18073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Έλλειψη 85"/>
                <p:cNvSpPr/>
                <p:nvPr/>
              </p:nvSpPr>
              <p:spPr>
                <a:xfrm>
                  <a:off x="4229339" y="2067035"/>
                  <a:ext cx="181373" cy="1790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Έλλειψη 86"/>
                <p:cNvSpPr/>
                <p:nvPr/>
              </p:nvSpPr>
              <p:spPr>
                <a:xfrm>
                  <a:off x="4566894" y="2009604"/>
                  <a:ext cx="179694" cy="1790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Έλλειψη 87"/>
                <p:cNvSpPr/>
                <p:nvPr/>
              </p:nvSpPr>
              <p:spPr>
                <a:xfrm>
                  <a:off x="3990867" y="2188653"/>
                  <a:ext cx="179693" cy="18073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Έλλειψη 88"/>
                <p:cNvSpPr/>
                <p:nvPr/>
              </p:nvSpPr>
              <p:spPr>
                <a:xfrm>
                  <a:off x="5292386" y="1305233"/>
                  <a:ext cx="179694" cy="1790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Έλλειψη 89"/>
                <p:cNvSpPr/>
                <p:nvPr/>
              </p:nvSpPr>
              <p:spPr>
                <a:xfrm>
                  <a:off x="4427506" y="1484282"/>
                  <a:ext cx="179693" cy="1807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Έλλειψη 90"/>
                <p:cNvSpPr/>
                <p:nvPr/>
              </p:nvSpPr>
              <p:spPr>
                <a:xfrm>
                  <a:off x="3869952" y="1484282"/>
                  <a:ext cx="179693" cy="1807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947" name="Ομάδα 91"/>
              <p:cNvGrpSpPr>
                <a:grpSpLocks/>
              </p:cNvGrpSpPr>
              <p:nvPr/>
            </p:nvGrpSpPr>
            <p:grpSpPr bwMode="auto">
              <a:xfrm>
                <a:off x="7632700" y="3130550"/>
                <a:ext cx="1187450" cy="1614488"/>
                <a:chOff x="5202080" y="2172339"/>
                <a:chExt cx="1278112" cy="1697108"/>
              </a:xfrm>
            </p:grpSpPr>
            <p:sp>
              <p:nvSpPr>
                <p:cNvPr id="93" name="Έλλειψη 92"/>
                <p:cNvSpPr/>
                <p:nvPr/>
              </p:nvSpPr>
              <p:spPr>
                <a:xfrm>
                  <a:off x="5861640" y="2172339"/>
                  <a:ext cx="179415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Έλλειψη 93"/>
                <p:cNvSpPr/>
                <p:nvPr/>
              </p:nvSpPr>
              <p:spPr>
                <a:xfrm>
                  <a:off x="5381495" y="3313756"/>
                  <a:ext cx="181123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Έλλειψη 94"/>
                <p:cNvSpPr/>
                <p:nvPr/>
              </p:nvSpPr>
              <p:spPr>
                <a:xfrm>
                  <a:off x="5566035" y="3071790"/>
                  <a:ext cx="181123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Έλλειψη 95"/>
                <p:cNvSpPr/>
                <p:nvPr/>
              </p:nvSpPr>
              <p:spPr>
                <a:xfrm>
                  <a:off x="5530152" y="2763073"/>
                  <a:ext cx="179415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Έλλειψη 96"/>
                <p:cNvSpPr/>
                <p:nvPr/>
              </p:nvSpPr>
              <p:spPr>
                <a:xfrm>
                  <a:off x="5955620" y="3267032"/>
                  <a:ext cx="179414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Έλλειψη 97"/>
                <p:cNvSpPr/>
                <p:nvPr/>
              </p:nvSpPr>
              <p:spPr>
                <a:xfrm>
                  <a:off x="5998337" y="2919934"/>
                  <a:ext cx="179415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Έλλειψη 98"/>
                <p:cNvSpPr/>
                <p:nvPr/>
              </p:nvSpPr>
              <p:spPr>
                <a:xfrm>
                  <a:off x="6300778" y="3176920"/>
                  <a:ext cx="179414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Έλλειψη 99"/>
                <p:cNvSpPr/>
                <p:nvPr/>
              </p:nvSpPr>
              <p:spPr>
                <a:xfrm>
                  <a:off x="6210216" y="3547380"/>
                  <a:ext cx="179415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Έλλειψη 100"/>
                <p:cNvSpPr/>
                <p:nvPr/>
              </p:nvSpPr>
              <p:spPr>
                <a:xfrm>
                  <a:off x="5477182" y="3689223"/>
                  <a:ext cx="179414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Έλλειψη 101"/>
                <p:cNvSpPr/>
                <p:nvPr/>
              </p:nvSpPr>
              <p:spPr>
                <a:xfrm>
                  <a:off x="5202080" y="3015053"/>
                  <a:ext cx="179415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Έλλειψη 102"/>
                <p:cNvSpPr/>
                <p:nvPr/>
              </p:nvSpPr>
              <p:spPr>
                <a:xfrm>
                  <a:off x="5709566" y="3457268"/>
                  <a:ext cx="179414" cy="18022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9948" name="Text Box 6"/>
              <p:cNvSpPr txBox="1">
                <a:spLocks noChangeArrowheads="1"/>
              </p:cNvSpPr>
              <p:nvPr/>
            </p:nvSpPr>
            <p:spPr bwMode="auto">
              <a:xfrm>
                <a:off x="222250" y="5265738"/>
                <a:ext cx="18049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7245" tIns="43780" rIns="87245" bIns="4378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ts val="613"/>
                  </a:spcBef>
                  <a:spcAft>
                    <a:spcPct val="0"/>
                  </a:spcAft>
                  <a:buSzPct val="80000"/>
                  <a:buFontTx/>
                  <a:buNone/>
                </a:pPr>
                <a:r>
                  <a:rPr lang="el-GR" altLang="el-GR" sz="2400">
                    <a:solidFill>
                      <a:prstClr val="black"/>
                    </a:solidFill>
                    <a:latin typeface="Arial" charset="0"/>
                    <a:ea typeface="Microsoft YaHei" charset="-122"/>
                    <a:cs typeface="Arial" charset="0"/>
                  </a:rPr>
                  <a:t>Εργοστάσια</a:t>
                </a:r>
              </a:p>
            </p:txBody>
          </p:sp>
          <p:sp>
            <p:nvSpPr>
              <p:cNvPr id="39950" name="Text Box 8"/>
              <p:cNvSpPr txBox="1">
                <a:spLocks noChangeArrowheads="1"/>
              </p:cNvSpPr>
              <p:nvPr/>
            </p:nvSpPr>
            <p:spPr bwMode="auto">
              <a:xfrm>
                <a:off x="7119938" y="5257800"/>
                <a:ext cx="1906587" cy="45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7245" tIns="43780" rIns="87245" bIns="4378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ts val="613"/>
                  </a:spcBef>
                  <a:spcAft>
                    <a:spcPct val="0"/>
                  </a:spcAft>
                  <a:buSzPct val="80000"/>
                  <a:buFontTx/>
                  <a:buNone/>
                </a:pPr>
                <a:r>
                  <a:rPr lang="el-GR" altLang="el-GR" sz="2400">
                    <a:solidFill>
                      <a:prstClr val="black"/>
                    </a:solidFill>
                    <a:latin typeface="Arial" charset="0"/>
                    <a:ea typeface="Microsoft YaHei" charset="-122"/>
                    <a:cs typeface="Arial" charset="0"/>
                  </a:rPr>
                  <a:t>Συσχετισμός</a:t>
                </a:r>
              </a:p>
            </p:txBody>
          </p:sp>
        </p:grpSp>
      </p:grpSp>
      <p:sp>
        <p:nvSpPr>
          <p:cNvPr id="39951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387350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smtClean="0">
                <a:latin typeface="Arial" charset="0"/>
                <a:cs typeface="Arial" charset="0"/>
              </a:rPr>
              <a:t>Δυνατότητες των ΓΣΠ </a:t>
            </a:r>
            <a:r>
              <a:rPr lang="el-GR" altLang="el-GR" sz="3200" b="1" smtClean="0">
                <a:latin typeface="Arial" charset="0"/>
                <a:cs typeface="Arial" charset="0"/>
              </a:rPr>
              <a:t>(4)</a:t>
            </a:r>
            <a:endParaRPr lang="el-GR" altLang="el-GR" sz="4000" b="1" smtClean="0">
              <a:latin typeface="Arial" charset="0"/>
              <a:cs typeface="Arial" charset="0"/>
            </a:endParaRPr>
          </a:p>
        </p:txBody>
      </p:sp>
      <p:sp>
        <p:nvSpPr>
          <p:cNvPr id="92" name="3 - TextBox"/>
          <p:cNvSpPr txBox="1">
            <a:spLocks noChangeArrowheads="1"/>
          </p:cNvSpPr>
          <p:nvPr/>
        </p:nvSpPr>
        <p:spPr bwMode="auto">
          <a:xfrm>
            <a:off x="3887788" y="634131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Arial" charset="0"/>
                <a:cs typeface="Arial" charset="0"/>
              </a:rPr>
              <a:t>Εικόνα </a:t>
            </a:r>
            <a:r>
              <a:rPr lang="el-GR" altLang="el-GR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1.</a:t>
            </a:r>
            <a:endParaRPr lang="el-GR" altLang="el-G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6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989138"/>
            <a:ext cx="8966200" cy="4868862"/>
          </a:xfrm>
        </p:spPr>
        <p:txBody>
          <a:bodyPr/>
          <a:lstStyle/>
          <a:p>
            <a:pPr marL="323850" indent="-323850" eaLnBrk="1" hangingPunct="1">
              <a:spcBef>
                <a:spcPts val="613"/>
              </a:spcBef>
              <a:buSzPct val="80000"/>
              <a:buFont typeface="Wingdings" charset="2"/>
              <a:buChar char="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b="1" smtClean="0">
                <a:latin typeface="Arial" charset="0"/>
                <a:cs typeface="Arial" charset="0"/>
              </a:rPr>
              <a:t>Κατά την Ανάλυση των Δεδομένων</a:t>
            </a:r>
          </a:p>
          <a:p>
            <a:pPr marL="323850" indent="-323850" eaLnBrk="1" hangingPunct="1">
              <a:spcBef>
                <a:spcPts val="613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endParaRPr lang="el-GR" altLang="el-GR" sz="2400" smtClean="0">
              <a:latin typeface="Arial" charset="0"/>
              <a:cs typeface="Arial" charset="0"/>
            </a:endParaRP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Δημιουργία Ζωνών: Εντόπισέ μου όλα τα οικήματα σε απόσταση 10 χιλιομέτρων από τον ΧΥΤΑ.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Αναζήτηση Ζωνών: Παρουσίασέ μου για όλα τα οικήματα σε ποια ζώνη αντικειμενικών αξιών ανήκουν.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Σύνθετη Αναζήτηση Πληροφοριών από διαφορετικά θεματικά επίπεδα: Βρες μου το συντομότερο δρόμο από το τάδε σημείο προς κάποιο νοσοκομείο.</a:t>
            </a:r>
          </a:p>
          <a:p>
            <a:pPr marL="323850" indent="-323850" eaLnBrk="1" hangingPunct="1">
              <a:spcBef>
                <a:spcPts val="525"/>
              </a:spcBef>
              <a:buSzPct val="80000"/>
              <a:tabLst>
                <a:tab pos="323850" algn="l"/>
                <a:tab pos="415925" algn="l"/>
                <a:tab pos="809625" algn="l"/>
                <a:tab pos="1201738" algn="l"/>
                <a:tab pos="1595438" algn="l"/>
                <a:tab pos="1989138" algn="l"/>
                <a:tab pos="2381250" algn="l"/>
                <a:tab pos="2774950" algn="l"/>
                <a:tab pos="3167063" algn="l"/>
                <a:tab pos="3560763" algn="l"/>
                <a:tab pos="3954463" algn="l"/>
                <a:tab pos="4346575" algn="l"/>
                <a:tab pos="4740275" algn="l"/>
                <a:tab pos="5133975" algn="l"/>
                <a:tab pos="5526088" algn="l"/>
                <a:tab pos="5919788" algn="l"/>
                <a:tab pos="6311900" algn="l"/>
                <a:tab pos="6705600" algn="l"/>
                <a:tab pos="7099300" algn="l"/>
                <a:tab pos="7491413" algn="l"/>
                <a:tab pos="7885113" algn="l"/>
                <a:tab pos="8234363" algn="l"/>
              </a:tabLst>
            </a:pPr>
            <a:r>
              <a:rPr lang="el-GR" altLang="el-GR" sz="2400" smtClean="0">
                <a:latin typeface="Arial" charset="0"/>
                <a:cs typeface="Arial" charset="0"/>
              </a:rPr>
              <a:t>Γεωκωδικοποίηση: Αντιστοίχηση οδού και αριθμού σε κάθε κτίριο.</a:t>
            </a: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5575" cy="593725"/>
          </a:xfrm>
        </p:spPr>
        <p:txBody>
          <a:bodyPr/>
          <a:lstStyle/>
          <a:p>
            <a:pPr eaLnBrk="1" hangingPunct="1">
              <a:tabLst>
                <a:tab pos="0" algn="l"/>
                <a:tab pos="390525" algn="l"/>
                <a:tab pos="784225" algn="l"/>
                <a:tab pos="1177925" algn="l"/>
                <a:tab pos="1570038" algn="l"/>
                <a:tab pos="1963738" algn="l"/>
                <a:tab pos="2355850" algn="l"/>
                <a:tab pos="2749550" algn="l"/>
                <a:tab pos="3143250" algn="l"/>
                <a:tab pos="3535363" algn="l"/>
                <a:tab pos="3929063" algn="l"/>
                <a:tab pos="4322763" algn="l"/>
                <a:tab pos="4714875" algn="l"/>
                <a:tab pos="5108575" algn="l"/>
                <a:tab pos="5500688" algn="l"/>
                <a:tab pos="5894388" algn="l"/>
                <a:tab pos="6288088" algn="l"/>
                <a:tab pos="6680200" algn="l"/>
                <a:tab pos="7073900" algn="l"/>
                <a:tab pos="7467600" algn="l"/>
                <a:tab pos="7859713" algn="l"/>
              </a:tabLst>
            </a:pPr>
            <a:r>
              <a:rPr lang="el-GR" altLang="el-GR" sz="4000" b="1" smtClean="0">
                <a:latin typeface="Arial" charset="0"/>
                <a:cs typeface="Arial" charset="0"/>
              </a:rPr>
              <a:t>Δυνατότητες των ΓΣΠ </a:t>
            </a:r>
            <a:r>
              <a:rPr lang="el-GR" altLang="el-GR" sz="3200" b="1" smtClean="0">
                <a:latin typeface="Arial" charset="0"/>
                <a:cs typeface="Arial" charset="0"/>
              </a:rPr>
              <a:t>(5)</a:t>
            </a:r>
            <a:endParaRPr lang="el-GR" altLang="el-GR" sz="4000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555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1323</Words>
  <Application>Microsoft Office PowerPoint</Application>
  <PresentationFormat>Προβολή στην οθόνη (4:3)</PresentationFormat>
  <Paragraphs>269</Paragraphs>
  <Slides>41</Slides>
  <Notes>33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41</vt:i4>
      </vt:variant>
    </vt:vector>
  </HeadingPairs>
  <TitlesOfParts>
    <vt:vector size="43" baseType="lpstr">
      <vt:lpstr>1_Θέμα του Office</vt:lpstr>
      <vt:lpstr>Θέμα του Office</vt:lpstr>
      <vt:lpstr>ΧΡΗΣΗ ΓΕΩΓΡΑΦΙΚΩΝ ΣΥΣΤΗΜΑΤΩΝ ΠΛΗΡΟΦΟΡΙΩΝ ΚΑΙ ΤΗΛΕΠΙΣΚΟΠΗΣΗΣ  ΣΤΗΝ ΕΦΑΡΜΟΣΜΕΝΗ ΓΕΩΛΟΓΙΑ  </vt:lpstr>
      <vt:lpstr>Άδειες Χρήσης</vt:lpstr>
      <vt:lpstr>Χρηματοδότηση</vt:lpstr>
      <vt:lpstr>Σκοποί Ενότητας</vt:lpstr>
      <vt:lpstr>Δυνατότητες των ΓΣΠ (1)</vt:lpstr>
      <vt:lpstr>Δυνατότητες των ΓΣΠ (2)</vt:lpstr>
      <vt:lpstr>Δυνατότητες των ΓΣΠ (3)</vt:lpstr>
      <vt:lpstr>Δυνατότητες των ΓΣΠ (4)</vt:lpstr>
      <vt:lpstr>Δυνατότητες των ΓΣΠ (5)</vt:lpstr>
      <vt:lpstr>Δυνατότητες των ΓΣΠ (6)</vt:lpstr>
      <vt:lpstr>Δυνατότητες των ΓΣΠ (7)</vt:lpstr>
      <vt:lpstr>Τα πλεονεκτήματα των ΓΣΠ (1)</vt:lpstr>
      <vt:lpstr>Τα πλεονεκτήματα των ΓΣΠ (2)</vt:lpstr>
      <vt:lpstr>Τα πλεονεκτήματα των ΓΣΠ (3)</vt:lpstr>
      <vt:lpstr>Τα μειονεκτήματα των ΓΣΠ</vt:lpstr>
      <vt:lpstr>Παραδείγματα χρήσης ΓΣΠ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Παράδειγμα χρήσης ΓΣΠ για τον εντοπισμό περιοχών που κινδυνεύουν από ερημοποίηση (1) </vt:lpstr>
      <vt:lpstr>Παράδειγμα χρήσης ΓΣΠ για τον εντοπισμό περιοχών που κινδυνεύουν από ερημοποίηση (2) </vt:lpstr>
      <vt:lpstr>Παράδειγμα χρήσης ΓΣΠ για τον εντοπισμό περιοχών που κινδυνεύουν από ερημοποίηση (3) </vt:lpstr>
      <vt:lpstr>Παράδειγμα χρήσης ΓΣΠ για τον εντοπισμό περιοχών που κινδυνεύουν από ερημοποίηση (4) </vt:lpstr>
      <vt:lpstr>Παράδειγμα χρήσης ΓΣΠ για τον εντοπισμό περιοχών που κινδυνεύουν από ερημοποίηση (5) </vt:lpstr>
      <vt:lpstr>Παράδειγμα χρήσης ΓΣΠ για τον εντοπισμό περιοχών που κινδυνεύουν από ερημοποίηση (6) </vt:lpstr>
      <vt:lpstr>Παράδειγμα χρήσης ΓΣΠ για τον εντοπισμό περιοχών που κινδυνεύουν από ερημοποίηση (7) </vt:lpstr>
      <vt:lpstr>Παράδειγμα χρήσης ΓΣΠ για τον εντοπισμό περιοχών που κινδυνεύουν από ερημοποίηση (8) </vt:lpstr>
      <vt:lpstr>Παράδειγμα χρήσης ΓΣΠ για τον εντοπισμό περιοχών που κινδυνεύουν από ερημοποίηση (9) </vt:lpstr>
      <vt:lpstr>Παράδειγμα χρήσης ΓΣΠ για τον εντοπισμό περιοχών που κινδυνεύουν από ερημοποίηση (10) </vt:lpstr>
      <vt:lpstr>Παράδειγμα χρήσης ΓΣΠ για τον εντοπισμό περιοχών που κινδυνεύουν από ερημοποίηση (11) </vt:lpstr>
      <vt:lpstr>Παράδειγμα χρήσης ΓΣΠ για τον εντοπισμό περιοχών που κινδυνεύουν από ερημοποίηση (12) </vt:lpstr>
      <vt:lpstr>Παράδειγμα χρήσης ΓΣΠ για τον εντοπισμό περιοχών που κινδυνεύουν από ερημοποίηση (13) </vt:lpstr>
      <vt:lpstr>Σημείωμα Αναφοράς</vt:lpstr>
      <vt:lpstr>Αναφορές (1)</vt:lpstr>
      <vt:lpstr>Αναφορές (2)</vt:lpstr>
      <vt:lpstr>Αναφορές (3)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ΓΕΩΓΡΑΦΙΚΑ ΣΥΣΤΗΜΑΤΑ ΠΛΗΡΟΦΟΡΙΩΝ ΚΑΙ ΤΗΛΕΠΙΣΚΟΠΗΣΗ  ΣΤΗΝ ΕΦΑΡΜΟΣΜΕΝΗ ΓΕΩΛΟΓΙΑ  </dc:title>
  <dc:creator>aspasia</dc:creator>
  <cp:lastModifiedBy>user</cp:lastModifiedBy>
  <cp:revision>11</cp:revision>
  <dcterms:created xsi:type="dcterms:W3CDTF">2014-12-03T18:11:38Z</dcterms:created>
  <dcterms:modified xsi:type="dcterms:W3CDTF">2015-05-28T08:30:54Z</dcterms:modified>
</cp:coreProperties>
</file>