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5"/>
  </p:notesMasterIdLst>
  <p:sldIdLst>
    <p:sldId id="257" r:id="rId2"/>
    <p:sldId id="317" r:id="rId3"/>
    <p:sldId id="311" r:id="rId4"/>
    <p:sldId id="306" r:id="rId5"/>
    <p:sldId id="305" r:id="rId6"/>
    <p:sldId id="300" r:id="rId7"/>
    <p:sldId id="299" r:id="rId8"/>
    <p:sldId id="294" r:id="rId9"/>
    <p:sldId id="288" r:id="rId10"/>
    <p:sldId id="282" r:id="rId11"/>
    <p:sldId id="281" r:id="rId12"/>
    <p:sldId id="277" r:id="rId13"/>
    <p:sldId id="31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43" autoAdjust="0"/>
  </p:normalViewPr>
  <p:slideViewPr>
    <p:cSldViewPr snapToGrid="0">
      <p:cViewPr varScale="1">
        <p:scale>
          <a:sx n="43" d="100"/>
          <a:sy n="43" d="100"/>
        </p:scale>
        <p:origin x="1073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yros Sioutas" userId="85976355e7f43e1c" providerId="LiveId" clId="{1EF21823-A96D-4BA9-A31F-02855861AE05}"/>
    <pc:docChg chg="delSld">
      <pc:chgData name="Spyros Sioutas" userId="85976355e7f43e1c" providerId="LiveId" clId="{1EF21823-A96D-4BA9-A31F-02855861AE05}" dt="2023-12-13T20:18:01.382" v="2" actId="47"/>
      <pc:docMkLst>
        <pc:docMk/>
      </pc:docMkLst>
      <pc:sldChg chg="del">
        <pc:chgData name="Spyros Sioutas" userId="85976355e7f43e1c" providerId="LiveId" clId="{1EF21823-A96D-4BA9-A31F-02855861AE05}" dt="2023-12-13T20:17:50.032" v="1" actId="47"/>
        <pc:sldMkLst>
          <pc:docMk/>
          <pc:sldMk cId="2757621938" sldId="256"/>
        </pc:sldMkLst>
      </pc:sldChg>
      <pc:sldChg chg="del">
        <pc:chgData name="Spyros Sioutas" userId="85976355e7f43e1c" providerId="LiveId" clId="{1EF21823-A96D-4BA9-A31F-02855861AE05}" dt="2023-12-13T20:18:01.382" v="2" actId="47"/>
        <pc:sldMkLst>
          <pc:docMk/>
          <pc:sldMk cId="2009622669" sldId="262"/>
        </pc:sldMkLst>
      </pc:sldChg>
      <pc:sldChg chg="del">
        <pc:chgData name="Spyros Sioutas" userId="85976355e7f43e1c" providerId="LiveId" clId="{1EF21823-A96D-4BA9-A31F-02855861AE05}" dt="2023-12-13T20:18:01.382" v="2" actId="47"/>
        <pc:sldMkLst>
          <pc:docMk/>
          <pc:sldMk cId="3038220621" sldId="267"/>
        </pc:sldMkLst>
      </pc:sldChg>
      <pc:sldChg chg="del">
        <pc:chgData name="Spyros Sioutas" userId="85976355e7f43e1c" providerId="LiveId" clId="{1EF21823-A96D-4BA9-A31F-02855861AE05}" dt="2023-12-13T20:18:01.382" v="2" actId="47"/>
        <pc:sldMkLst>
          <pc:docMk/>
          <pc:sldMk cId="3947475929" sldId="270"/>
        </pc:sldMkLst>
      </pc:sldChg>
      <pc:sldChg chg="del">
        <pc:chgData name="Spyros Sioutas" userId="85976355e7f43e1c" providerId="LiveId" clId="{1EF21823-A96D-4BA9-A31F-02855861AE05}" dt="2023-12-13T20:18:01.382" v="2" actId="47"/>
        <pc:sldMkLst>
          <pc:docMk/>
          <pc:sldMk cId="2330080664" sldId="271"/>
        </pc:sldMkLst>
      </pc:sldChg>
      <pc:sldChg chg="del">
        <pc:chgData name="Spyros Sioutas" userId="85976355e7f43e1c" providerId="LiveId" clId="{1EF21823-A96D-4BA9-A31F-02855861AE05}" dt="2023-12-13T20:18:01.382" v="2" actId="47"/>
        <pc:sldMkLst>
          <pc:docMk/>
          <pc:sldMk cId="2068395958" sldId="672"/>
        </pc:sldMkLst>
      </pc:sldChg>
      <pc:sldChg chg="del">
        <pc:chgData name="Spyros Sioutas" userId="85976355e7f43e1c" providerId="LiveId" clId="{1EF21823-A96D-4BA9-A31F-02855861AE05}" dt="2023-12-13T20:18:01.382" v="2" actId="47"/>
        <pc:sldMkLst>
          <pc:docMk/>
          <pc:sldMk cId="3202169139" sldId="709"/>
        </pc:sldMkLst>
      </pc:sldChg>
      <pc:sldChg chg="del">
        <pc:chgData name="Spyros Sioutas" userId="85976355e7f43e1c" providerId="LiveId" clId="{1EF21823-A96D-4BA9-A31F-02855861AE05}" dt="2023-12-13T20:18:01.382" v="2" actId="47"/>
        <pc:sldMkLst>
          <pc:docMk/>
          <pc:sldMk cId="231361166" sldId="711"/>
        </pc:sldMkLst>
      </pc:sldChg>
      <pc:sldChg chg="del">
        <pc:chgData name="Spyros Sioutas" userId="85976355e7f43e1c" providerId="LiveId" clId="{1EF21823-A96D-4BA9-A31F-02855861AE05}" dt="2023-12-13T20:18:01.382" v="2" actId="47"/>
        <pc:sldMkLst>
          <pc:docMk/>
          <pc:sldMk cId="1999231628" sldId="713"/>
        </pc:sldMkLst>
      </pc:sldChg>
      <pc:sldChg chg="del">
        <pc:chgData name="Spyros Sioutas" userId="85976355e7f43e1c" providerId="LiveId" clId="{1EF21823-A96D-4BA9-A31F-02855861AE05}" dt="2023-12-13T20:17:48.131" v="0" actId="47"/>
        <pc:sldMkLst>
          <pc:docMk/>
          <pc:sldMk cId="537859039" sldId="714"/>
        </pc:sldMkLst>
      </pc:sldChg>
    </pc:docChg>
  </pc:docChgLst>
  <pc:docChgLst>
    <pc:chgData name="Spyros Sioutas" userId="85976355e7f43e1c" providerId="LiveId" clId="{741968AF-B075-4195-A360-DB4F92F9594A}"/>
    <pc:docChg chg="custSel delSld modSld">
      <pc:chgData name="Spyros Sioutas" userId="85976355e7f43e1c" providerId="LiveId" clId="{741968AF-B075-4195-A360-DB4F92F9594A}" dt="2023-12-04T13:25:18.496" v="548" actId="20577"/>
      <pc:docMkLst>
        <pc:docMk/>
      </pc:docMkLst>
      <pc:sldChg chg="modSp">
        <pc:chgData name="Spyros Sioutas" userId="85976355e7f43e1c" providerId="LiveId" clId="{741968AF-B075-4195-A360-DB4F92F9594A}" dt="2023-12-04T13:05:09.744" v="5" actId="113"/>
        <pc:sldMkLst>
          <pc:docMk/>
          <pc:sldMk cId="2009622669" sldId="262"/>
        </pc:sldMkLst>
        <pc:spChg chg="mod">
          <ac:chgData name="Spyros Sioutas" userId="85976355e7f43e1c" providerId="LiveId" clId="{741968AF-B075-4195-A360-DB4F92F9594A}" dt="2023-12-04T13:05:09.744" v="5" actId="113"/>
          <ac:spMkLst>
            <pc:docMk/>
            <pc:sldMk cId="2009622669" sldId="262"/>
            <ac:spMk id="2" creationId="{76F4114A-F196-4C71-8E2C-0207AE2D7E50}"/>
          </ac:spMkLst>
        </pc:spChg>
      </pc:sldChg>
      <pc:sldChg chg="modSp">
        <pc:chgData name="Spyros Sioutas" userId="85976355e7f43e1c" providerId="LiveId" clId="{741968AF-B075-4195-A360-DB4F92F9594A}" dt="2023-12-04T13:05:27.577" v="7" actId="113"/>
        <pc:sldMkLst>
          <pc:docMk/>
          <pc:sldMk cId="3038220621" sldId="267"/>
        </pc:sldMkLst>
        <pc:spChg chg="mod">
          <ac:chgData name="Spyros Sioutas" userId="85976355e7f43e1c" providerId="LiveId" clId="{741968AF-B075-4195-A360-DB4F92F9594A}" dt="2023-12-04T13:05:27.577" v="7" actId="113"/>
          <ac:spMkLst>
            <pc:docMk/>
            <pc:sldMk cId="3038220621" sldId="267"/>
            <ac:spMk id="2" creationId="{00E70C39-B736-4BA0-9A6D-04AEB688D3A9}"/>
          </ac:spMkLst>
        </pc:spChg>
      </pc:sldChg>
      <pc:sldChg chg="modSp">
        <pc:chgData name="Spyros Sioutas" userId="85976355e7f43e1c" providerId="LiveId" clId="{741968AF-B075-4195-A360-DB4F92F9594A}" dt="2023-12-04T13:05:40.651" v="9" actId="113"/>
        <pc:sldMkLst>
          <pc:docMk/>
          <pc:sldMk cId="3947475929" sldId="270"/>
        </pc:sldMkLst>
        <pc:spChg chg="mod">
          <ac:chgData name="Spyros Sioutas" userId="85976355e7f43e1c" providerId="LiveId" clId="{741968AF-B075-4195-A360-DB4F92F9594A}" dt="2023-12-04T13:05:40.651" v="9" actId="113"/>
          <ac:spMkLst>
            <pc:docMk/>
            <pc:sldMk cId="3947475929" sldId="270"/>
            <ac:spMk id="2" creationId="{5F6EA0E8-79A0-442B-ACD3-9842C2F6FB3D}"/>
          </ac:spMkLst>
        </pc:spChg>
      </pc:sldChg>
      <pc:sldChg chg="modSp">
        <pc:chgData name="Spyros Sioutas" userId="85976355e7f43e1c" providerId="LiveId" clId="{741968AF-B075-4195-A360-DB4F92F9594A}" dt="2023-12-04T13:06:12.496" v="12" actId="13926"/>
        <pc:sldMkLst>
          <pc:docMk/>
          <pc:sldMk cId="2330080664" sldId="271"/>
        </pc:sldMkLst>
        <pc:spChg chg="mod">
          <ac:chgData name="Spyros Sioutas" userId="85976355e7f43e1c" providerId="LiveId" clId="{741968AF-B075-4195-A360-DB4F92F9594A}" dt="2023-12-04T13:06:12.496" v="12" actId="13926"/>
          <ac:spMkLst>
            <pc:docMk/>
            <pc:sldMk cId="2330080664" sldId="271"/>
            <ac:spMk id="2" creationId="{667E3C73-DB58-4584-AE2F-B808C4ED3749}"/>
          </ac:spMkLst>
        </pc:spChg>
      </pc:sldChg>
      <pc:sldChg chg="modSp mod">
        <pc:chgData name="Spyros Sioutas" userId="85976355e7f43e1c" providerId="LiveId" clId="{741968AF-B075-4195-A360-DB4F92F9594A}" dt="2023-12-04T13:25:18.496" v="548" actId="20577"/>
        <pc:sldMkLst>
          <pc:docMk/>
          <pc:sldMk cId="1345696236" sldId="306"/>
        </pc:sldMkLst>
        <pc:spChg chg="mod">
          <ac:chgData name="Spyros Sioutas" userId="85976355e7f43e1c" providerId="LiveId" clId="{741968AF-B075-4195-A360-DB4F92F9594A}" dt="2023-12-04T13:25:18.496" v="548" actId="20577"/>
          <ac:spMkLst>
            <pc:docMk/>
            <pc:sldMk cId="1345696236" sldId="306"/>
            <ac:spMk id="2" creationId="{C005DA6F-432E-482B-BA38-1AE2C5C02BB1}"/>
          </ac:spMkLst>
        </pc:spChg>
        <pc:spChg chg="mod">
          <ac:chgData name="Spyros Sioutas" userId="85976355e7f43e1c" providerId="LiveId" clId="{741968AF-B075-4195-A360-DB4F92F9594A}" dt="2023-12-04T13:22:53.686" v="307" actId="27636"/>
          <ac:spMkLst>
            <pc:docMk/>
            <pc:sldMk cId="1345696236" sldId="306"/>
            <ac:spMk id="3" creationId="{D65E1FAA-BB1D-4C5C-8624-76BE19E6CF0A}"/>
          </ac:spMkLst>
        </pc:spChg>
      </pc:sldChg>
      <pc:sldChg chg="del">
        <pc:chgData name="Spyros Sioutas" userId="85976355e7f43e1c" providerId="LiveId" clId="{741968AF-B075-4195-A360-DB4F92F9594A}" dt="2023-12-04T13:13:05.864" v="16" actId="47"/>
        <pc:sldMkLst>
          <pc:docMk/>
          <pc:sldMk cId="3976494403" sldId="307"/>
        </pc:sldMkLst>
      </pc:sldChg>
      <pc:sldChg chg="del">
        <pc:chgData name="Spyros Sioutas" userId="85976355e7f43e1c" providerId="LiveId" clId="{741968AF-B075-4195-A360-DB4F92F9594A}" dt="2023-12-04T13:08:02.509" v="14" actId="47"/>
        <pc:sldMkLst>
          <pc:docMk/>
          <pc:sldMk cId="294657153" sldId="597"/>
        </pc:sldMkLst>
      </pc:sldChg>
      <pc:sldChg chg="del">
        <pc:chgData name="Spyros Sioutas" userId="85976355e7f43e1c" providerId="LiveId" clId="{741968AF-B075-4195-A360-DB4F92F9594A}" dt="2023-12-04T13:08:03.968" v="15" actId="47"/>
        <pc:sldMkLst>
          <pc:docMk/>
          <pc:sldMk cId="3658624534" sldId="673"/>
        </pc:sldMkLst>
      </pc:sldChg>
      <pc:sldChg chg="del">
        <pc:chgData name="Spyros Sioutas" userId="85976355e7f43e1c" providerId="LiveId" clId="{741968AF-B075-4195-A360-DB4F92F9594A}" dt="2023-12-04T13:07:59.989" v="13" actId="47"/>
        <pc:sldMkLst>
          <pc:docMk/>
          <pc:sldMk cId="2375295963" sldId="712"/>
        </pc:sldMkLst>
      </pc:sldChg>
      <pc:sldChg chg="modSp mod">
        <pc:chgData name="Spyros Sioutas" userId="85976355e7f43e1c" providerId="LiveId" clId="{741968AF-B075-4195-A360-DB4F92F9594A}" dt="2023-12-04T13:04:42.731" v="2" actId="113"/>
        <pc:sldMkLst>
          <pc:docMk/>
          <pc:sldMk cId="537859039" sldId="714"/>
        </pc:sldMkLst>
        <pc:spChg chg="mod">
          <ac:chgData name="Spyros Sioutas" userId="85976355e7f43e1c" providerId="LiveId" clId="{741968AF-B075-4195-A360-DB4F92F9594A}" dt="2023-12-04T13:04:42.731" v="2" actId="113"/>
          <ac:spMkLst>
            <pc:docMk/>
            <pc:sldMk cId="537859039" sldId="714"/>
            <ac:spMk id="7" creationId="{F6786973-1D64-4D2A-9438-DBE6037CDB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3A50-91D1-4FB0-8A20-5427E1132903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4BEBA-CE6E-45A5-B028-88E96BEC6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20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Ελαχιστοποίηση της προμήθειας υλικών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προμήθεια θα αγόραζε την πρώτη ύλη με όχι τις καλύτερες αποδόσεις με το χαμηλότερο κόστος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34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Audit -&gt; </a:t>
            </a:r>
            <a:r>
              <a:rPr lang="el-GR" dirty="0"/>
              <a:t>έλεγχος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0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01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8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2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15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4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77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287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7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7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5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7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F3275E-8046-4045-BAC6-40383F3B342E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lack, column&#10;&#10;Description automatically generated">
            <a:extLst>
              <a:ext uri="{FF2B5EF4-FFF2-40B4-BE49-F238E27FC236}">
                <a16:creationId xmlns:a16="http://schemas.microsoft.com/office/drawing/2014/main" id="{3D5CDA88-4CA9-4828-A119-6F72DA83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071" y="1803718"/>
            <a:ext cx="6780700" cy="4916008"/>
          </a:xfrm>
          <a:prstGeom prst="rect">
            <a:avLst/>
          </a:prstGeom>
        </p:spPr>
      </p:pic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66F928E-C2B0-4337-A4CD-E76C7D908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8" t="28358" r="16418" b="27239"/>
          <a:stretch/>
        </p:blipFill>
        <p:spPr>
          <a:xfrm>
            <a:off x="8866582" y="286603"/>
            <a:ext cx="3189843" cy="21185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16F117-CBE0-4459-B378-F80E473E4225}"/>
              </a:ext>
            </a:extLst>
          </p:cNvPr>
          <p:cNvSpPr/>
          <p:nvPr/>
        </p:nvSpPr>
        <p:spPr>
          <a:xfrm>
            <a:off x="4962166" y="3301581"/>
            <a:ext cx="2027206" cy="159588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Calibri"/>
              </a:rPr>
              <a:t>Distributed Systems</a:t>
            </a:r>
            <a:endParaRPr lang="en-US" sz="2800"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60CA81-A7EE-4284-A778-E5BB7622AA9D}"/>
              </a:ext>
            </a:extLst>
          </p:cNvPr>
          <p:cNvSpPr/>
          <p:nvPr/>
        </p:nvSpPr>
        <p:spPr>
          <a:xfrm>
            <a:off x="7190656" y="3344712"/>
            <a:ext cx="2027206" cy="15958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cs typeface="Calibri"/>
              </a:rPr>
              <a:t>Crypto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055827-3631-4861-9BF7-F18C21CE1104}"/>
              </a:ext>
            </a:extLst>
          </p:cNvPr>
          <p:cNvSpPr/>
          <p:nvPr/>
        </p:nvSpPr>
        <p:spPr>
          <a:xfrm>
            <a:off x="9447901" y="3344711"/>
            <a:ext cx="2027206" cy="15958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cs typeface="Calibri"/>
              </a:rPr>
              <a:t>Economic Models</a:t>
            </a:r>
            <a:endParaRPr lang="en-US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F7A1FB9-0560-4060-AC76-64553956D9B8}"/>
              </a:ext>
            </a:extLst>
          </p:cNvPr>
          <p:cNvSpPr/>
          <p:nvPr/>
        </p:nvSpPr>
        <p:spPr>
          <a:xfrm>
            <a:off x="839191" y="2674337"/>
            <a:ext cx="3508131" cy="29366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Three Pillars</a:t>
            </a:r>
            <a:endParaRPr lang="el-GR" sz="44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B0B6F70-081F-416F-A7B1-1CA858B9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Decentralization &amp; Blockchains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40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105AE-C0AD-F64E-8F16-55302517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“Blockchain”?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4CDEF9-0F73-8242-8768-CCCB1E9F9E15}"/>
              </a:ext>
            </a:extLst>
          </p:cNvPr>
          <p:cNvSpPr txBox="1"/>
          <p:nvPr/>
        </p:nvSpPr>
        <p:spPr>
          <a:xfrm>
            <a:off x="7301753" y="2353235"/>
            <a:ext cx="4585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 decentralized and multi-authority networked information data storage and access system</a:t>
            </a:r>
          </a:p>
        </p:txBody>
      </p:sp>
      <p:pic>
        <p:nvPicPr>
          <p:cNvPr id="2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8E4AF311-40D5-477E-A3F0-28D32E318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1" y="4320662"/>
            <a:ext cx="2760675" cy="2024099"/>
          </a:xfrm>
          <a:prstGeom prst="rect">
            <a:avLst/>
          </a:prstGeom>
        </p:spPr>
      </p:pic>
      <p:pic>
        <p:nvPicPr>
          <p:cNvPr id="15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DA0CD291-48F5-4918-9328-1BE2CB37C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11" t="-1430" r="18033" b="-302"/>
          <a:stretch/>
        </p:blipFill>
        <p:spPr>
          <a:xfrm>
            <a:off x="184181" y="1900285"/>
            <a:ext cx="2100946" cy="2257452"/>
          </a:xfrm>
          <a:prstGeom prst="rect">
            <a:avLst/>
          </a:prstGeom>
        </p:spPr>
      </p:pic>
      <p:pic>
        <p:nvPicPr>
          <p:cNvPr id="8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6EE222C9-B092-40F8-9DDB-A459BCA1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38" y="4033811"/>
            <a:ext cx="2451805" cy="21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AA15A651-C020-4202-9D40-DFE4003E9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02" y="2116032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8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0AAED10A-B8D4-457A-AC65-ADC3766E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56" y="2209287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4105AE-C0AD-F64E-8F16-55302517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“Blockchain”?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B07B7-F7B9-1447-A567-EF14ABD22D6B}"/>
              </a:ext>
            </a:extLst>
          </p:cNvPr>
          <p:cNvSpPr txBox="1"/>
          <p:nvPr/>
        </p:nvSpPr>
        <p:spPr>
          <a:xfrm>
            <a:off x="8052179" y="2966525"/>
            <a:ext cx="3926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No one is the sole-owner of the data, but everyone has a copy of the data - there is no central database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Everyone holds exactly the same copy of the data at the same instance of the time</a:t>
            </a:r>
          </a:p>
        </p:txBody>
      </p:sp>
      <p:pic>
        <p:nvPicPr>
          <p:cNvPr id="2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065F04E3-C1B9-4238-A054-924F98F7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1" y="4320662"/>
            <a:ext cx="2760675" cy="2024099"/>
          </a:xfrm>
          <a:prstGeom prst="rect">
            <a:avLst/>
          </a:prstGeom>
        </p:spPr>
      </p:pic>
      <p:pic>
        <p:nvPicPr>
          <p:cNvPr id="19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C245564-F8E2-4256-AE9F-A678D9E2F9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1" t="-1430" r="18033" b="-302"/>
          <a:stretch/>
        </p:blipFill>
        <p:spPr>
          <a:xfrm>
            <a:off x="133878" y="1776359"/>
            <a:ext cx="2100946" cy="2257452"/>
          </a:xfrm>
          <a:prstGeom prst="rect">
            <a:avLst/>
          </a:prstGeom>
        </p:spPr>
      </p:pic>
      <p:pic>
        <p:nvPicPr>
          <p:cNvPr id="14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62F96AF2-D2BD-43FE-AE21-FA7809E2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11" y="4171102"/>
            <a:ext cx="2451805" cy="21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ACEDD4F-B68F-4A79-A263-A1BB35658D7D}"/>
              </a:ext>
            </a:extLst>
          </p:cNvPr>
          <p:cNvGrpSpPr/>
          <p:nvPr/>
        </p:nvGrpSpPr>
        <p:grpSpPr>
          <a:xfrm>
            <a:off x="5769824" y="5587898"/>
            <a:ext cx="1935983" cy="1245611"/>
            <a:chOff x="5429259" y="2021918"/>
            <a:chExt cx="4887685" cy="3477245"/>
          </a:xfrm>
        </p:grpSpPr>
        <p:pic>
          <p:nvPicPr>
            <p:cNvPr id="15" name="Picture 5" descr="A picture containing indoor, sitting, wooden, monitor&#10;&#10;Description automatically generated">
              <a:extLst>
                <a:ext uri="{FF2B5EF4-FFF2-40B4-BE49-F238E27FC236}">
                  <a16:creationId xmlns:a16="http://schemas.microsoft.com/office/drawing/2014/main" id="{968DBD8D-F3E9-45F5-AA4A-1A3CA3EBC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9259" y="2021918"/>
              <a:ext cx="4887685" cy="347724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9B5F98-1C8B-42DF-80B9-3DF8E9B3F8A1}"/>
                </a:ext>
              </a:extLst>
            </p:cNvPr>
            <p:cNvSpPr txBox="1"/>
            <p:nvPr/>
          </p:nvSpPr>
          <p:spPr>
            <a:xfrm>
              <a:off x="5962660" y="251412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- 10432 barrels produced in Thasos on Dec 26, 2022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7597C9-DC27-4346-9B56-AD2557FE2B63}"/>
                </a:ext>
              </a:extLst>
            </p:cNvPr>
            <p:cNvSpPr txBox="1"/>
            <p:nvPr/>
          </p:nvSpPr>
          <p:spPr>
            <a:xfrm>
              <a:off x="5962660" y="3112841"/>
              <a:ext cx="3559629" cy="10310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- 6327 barrels transported from Thasos to ELPE Refinery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2:30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5C3245-0621-40AB-8D63-E8E70D1F09A3}"/>
                </a:ext>
              </a:extLst>
            </p:cNvPr>
            <p:cNvSpPr txBox="1"/>
            <p:nvPr/>
          </p:nvSpPr>
          <p:spPr>
            <a:xfrm>
              <a:off x="5919117" y="398369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Received 6327 barrels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8:48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640E0D-4979-41B0-848D-597649755A18}"/>
              </a:ext>
            </a:extLst>
          </p:cNvPr>
          <p:cNvGrpSpPr/>
          <p:nvPr/>
        </p:nvGrpSpPr>
        <p:grpSpPr>
          <a:xfrm>
            <a:off x="6169423" y="1908545"/>
            <a:ext cx="1935983" cy="1245611"/>
            <a:chOff x="5429259" y="2021918"/>
            <a:chExt cx="4887685" cy="3477245"/>
          </a:xfrm>
        </p:grpSpPr>
        <p:pic>
          <p:nvPicPr>
            <p:cNvPr id="25" name="Picture 5" descr="A picture containing indoor, sitting, wooden, monitor&#10;&#10;Description automatically generated">
              <a:extLst>
                <a:ext uri="{FF2B5EF4-FFF2-40B4-BE49-F238E27FC236}">
                  <a16:creationId xmlns:a16="http://schemas.microsoft.com/office/drawing/2014/main" id="{9FD92CF7-6674-47B5-92A7-546260DC3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9259" y="2021918"/>
              <a:ext cx="4887685" cy="347724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1E5AB9-FDCC-40AF-8DAD-44762D1F5935}"/>
                </a:ext>
              </a:extLst>
            </p:cNvPr>
            <p:cNvSpPr txBox="1"/>
            <p:nvPr/>
          </p:nvSpPr>
          <p:spPr>
            <a:xfrm>
              <a:off x="5962660" y="251412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- 10432 barrels produced in Thasos on Dec 26, 2022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EE248B-A16D-4C2D-A484-54EDD9D41C09}"/>
                </a:ext>
              </a:extLst>
            </p:cNvPr>
            <p:cNvSpPr txBox="1"/>
            <p:nvPr/>
          </p:nvSpPr>
          <p:spPr>
            <a:xfrm>
              <a:off x="5962660" y="3112841"/>
              <a:ext cx="3559629" cy="10310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- 6327 barrels transported from Thasos to ELPE Refinery on Dec 26, 20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2:30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6DF0FC-FEE2-4408-A5ED-9761B1E9E229}"/>
                </a:ext>
              </a:extLst>
            </p:cNvPr>
            <p:cNvSpPr txBox="1"/>
            <p:nvPr/>
          </p:nvSpPr>
          <p:spPr>
            <a:xfrm>
              <a:off x="5919117" y="398369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Received 6327 barrels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8:48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878022-2F9C-4C4E-BD00-6D25EEC5C8D5}"/>
              </a:ext>
            </a:extLst>
          </p:cNvPr>
          <p:cNvGrpSpPr/>
          <p:nvPr/>
        </p:nvGrpSpPr>
        <p:grpSpPr>
          <a:xfrm>
            <a:off x="1790392" y="1737360"/>
            <a:ext cx="1935983" cy="1245611"/>
            <a:chOff x="5429259" y="2021918"/>
            <a:chExt cx="4887685" cy="3477245"/>
          </a:xfrm>
        </p:grpSpPr>
        <p:pic>
          <p:nvPicPr>
            <p:cNvPr id="30" name="Picture 5" descr="A picture containing indoor, sitting, wooden, monitor&#10;&#10;Description automatically generated">
              <a:extLst>
                <a:ext uri="{FF2B5EF4-FFF2-40B4-BE49-F238E27FC236}">
                  <a16:creationId xmlns:a16="http://schemas.microsoft.com/office/drawing/2014/main" id="{DCA3F3E8-DBBB-48A4-A93F-8017C93E0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9259" y="2021918"/>
              <a:ext cx="4887685" cy="347724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F9990D-CF74-4D1D-B061-5B116C836094}"/>
                </a:ext>
              </a:extLst>
            </p:cNvPr>
            <p:cNvSpPr txBox="1"/>
            <p:nvPr/>
          </p:nvSpPr>
          <p:spPr>
            <a:xfrm>
              <a:off x="5962660" y="251412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- 10432 barrels produced in Thasos on Dec 26, 2022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D18525-E9FC-4450-90D9-750AC0E45A17}"/>
                </a:ext>
              </a:extLst>
            </p:cNvPr>
            <p:cNvSpPr txBox="1"/>
            <p:nvPr/>
          </p:nvSpPr>
          <p:spPr>
            <a:xfrm>
              <a:off x="5962660" y="3112841"/>
              <a:ext cx="3559629" cy="10310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- 6327 barrels transported from Thasos to ELPE Refinery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2:30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230A64-0E96-4305-907B-B9F23856748F}"/>
                </a:ext>
              </a:extLst>
            </p:cNvPr>
            <p:cNvSpPr txBox="1"/>
            <p:nvPr/>
          </p:nvSpPr>
          <p:spPr>
            <a:xfrm>
              <a:off x="5919117" y="398369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Received 6327 barrels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8:48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82E95F-E2CE-49F6-BC99-9F8C75F65806}"/>
              </a:ext>
            </a:extLst>
          </p:cNvPr>
          <p:cNvGrpSpPr/>
          <p:nvPr/>
        </p:nvGrpSpPr>
        <p:grpSpPr>
          <a:xfrm>
            <a:off x="1915775" y="5584664"/>
            <a:ext cx="1935983" cy="1245611"/>
            <a:chOff x="5429259" y="2021918"/>
            <a:chExt cx="4887685" cy="3477245"/>
          </a:xfrm>
        </p:grpSpPr>
        <p:pic>
          <p:nvPicPr>
            <p:cNvPr id="35" name="Picture 5" descr="A picture containing indoor, sitting, wooden, monitor&#10;&#10;Description automatically generated">
              <a:extLst>
                <a:ext uri="{FF2B5EF4-FFF2-40B4-BE49-F238E27FC236}">
                  <a16:creationId xmlns:a16="http://schemas.microsoft.com/office/drawing/2014/main" id="{CF8B7473-D091-4DD3-AF01-592A9CDA7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9259" y="2021918"/>
              <a:ext cx="4887685" cy="347724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3FA4B2-8576-40B5-8708-53E6EF30F887}"/>
                </a:ext>
              </a:extLst>
            </p:cNvPr>
            <p:cNvSpPr txBox="1"/>
            <p:nvPr/>
          </p:nvSpPr>
          <p:spPr>
            <a:xfrm>
              <a:off x="5962660" y="251412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- 10432 barrels produced in Thasos on Dec 26, 2022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40831D-FA7D-41B1-9694-789A5204FDBD}"/>
                </a:ext>
              </a:extLst>
            </p:cNvPr>
            <p:cNvSpPr txBox="1"/>
            <p:nvPr/>
          </p:nvSpPr>
          <p:spPr>
            <a:xfrm>
              <a:off x="5962660" y="3112841"/>
              <a:ext cx="3559629" cy="10310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- 6327 barrels transported from Thasos to ELPE Refinery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2:30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9A3194-58E7-4E1A-8ADA-BD18AA1735C1}"/>
                </a:ext>
              </a:extLst>
            </p:cNvPr>
            <p:cNvSpPr txBox="1"/>
            <p:nvPr/>
          </p:nvSpPr>
          <p:spPr>
            <a:xfrm>
              <a:off x="5919117" y="398369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Received 6327 barrels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8:48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6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105AE-C0AD-F64E-8F16-55302517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“Blockchain”?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B07B7-F7B9-1447-A567-EF14ABD22D6B}"/>
              </a:ext>
            </a:extLst>
          </p:cNvPr>
          <p:cNvSpPr txBox="1"/>
          <p:nvPr/>
        </p:nvSpPr>
        <p:spPr>
          <a:xfrm>
            <a:off x="7844034" y="2153096"/>
            <a:ext cx="4056813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 immutable append-only ever-growing chain of data. Data once added cannot be deleted or modified later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Once something is added in the blockchain, it cannot be denied later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The information is transparent to all - everyone can see what is going on in the system 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No-one can make any change without others to notice it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2CC84-790F-4C1B-9B41-2A31468C04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438" y="1737360"/>
            <a:ext cx="420812" cy="474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8F76B-05D9-461B-B32C-A97E18645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438" y="2443169"/>
            <a:ext cx="420812" cy="474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D8E75-53BF-44B9-BC62-BA57516A7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081" y="3176381"/>
            <a:ext cx="420812" cy="47490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70ABE3-BF9A-464D-849E-6F3FF238BF4E}"/>
              </a:ext>
            </a:extLst>
          </p:cNvPr>
          <p:cNvCxnSpPr>
            <a:cxnSpLocks/>
          </p:cNvCxnSpPr>
          <p:nvPr/>
        </p:nvCxnSpPr>
        <p:spPr>
          <a:xfrm flipV="1">
            <a:off x="2427844" y="2212262"/>
            <a:ext cx="0" cy="230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9A6279-AAA3-4ACE-BE70-1026AF14991C}"/>
              </a:ext>
            </a:extLst>
          </p:cNvPr>
          <p:cNvCxnSpPr>
            <a:cxnSpLocks/>
          </p:cNvCxnSpPr>
          <p:nvPr/>
        </p:nvCxnSpPr>
        <p:spPr>
          <a:xfrm flipH="1" flipV="1">
            <a:off x="2427844" y="2918071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9380510-D200-4FED-BDBF-876AA6D1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487" y="4231724"/>
            <a:ext cx="420812" cy="474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4133E2-9810-4D3C-B36A-2A3116525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487" y="4937533"/>
            <a:ext cx="420812" cy="4749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4AEF7F4-34E0-4B90-99E0-05A714F0C6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5130" y="5670745"/>
            <a:ext cx="420812" cy="474902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05DAA0C-476F-4C31-9226-93513F46BB82}"/>
              </a:ext>
            </a:extLst>
          </p:cNvPr>
          <p:cNvCxnSpPr>
            <a:cxnSpLocks/>
          </p:cNvCxnSpPr>
          <p:nvPr/>
        </p:nvCxnSpPr>
        <p:spPr>
          <a:xfrm flipV="1">
            <a:off x="3040893" y="4706626"/>
            <a:ext cx="0" cy="230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589B2B1-4F36-4A7F-941E-823B23A73928}"/>
              </a:ext>
            </a:extLst>
          </p:cNvPr>
          <p:cNvCxnSpPr/>
          <p:nvPr/>
        </p:nvCxnSpPr>
        <p:spPr>
          <a:xfrm flipH="1" flipV="1">
            <a:off x="3040893" y="5412435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E44125E4-8648-461F-B349-4121701F4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437" y="1768518"/>
            <a:ext cx="420812" cy="47490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8D7A6AE-0240-4339-8662-80362DB79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437" y="2474327"/>
            <a:ext cx="420812" cy="47490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4C494AB-FD24-4DE7-B0D4-6BFEBEB7EC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8080" y="3207539"/>
            <a:ext cx="420812" cy="474902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A18E3C-CDCA-4E9B-AAFA-1C2D4784B399}"/>
              </a:ext>
            </a:extLst>
          </p:cNvPr>
          <p:cNvCxnSpPr>
            <a:cxnSpLocks/>
          </p:cNvCxnSpPr>
          <p:nvPr/>
        </p:nvCxnSpPr>
        <p:spPr>
          <a:xfrm flipV="1">
            <a:off x="7223843" y="2243420"/>
            <a:ext cx="0" cy="230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4D84EB4-478E-48A2-B0BB-B98E53C5ED3D}"/>
              </a:ext>
            </a:extLst>
          </p:cNvPr>
          <p:cNvCxnSpPr>
            <a:cxnSpLocks/>
          </p:cNvCxnSpPr>
          <p:nvPr/>
        </p:nvCxnSpPr>
        <p:spPr>
          <a:xfrm flipH="1" flipV="1">
            <a:off x="7223843" y="2949229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4C813DF5-27F0-4348-86A2-A9AF8FC37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817" y="4171102"/>
            <a:ext cx="420812" cy="47490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A6286F1-7FB7-4760-9816-8A568AD086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817" y="4876911"/>
            <a:ext cx="420812" cy="47490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7E93A20-1C92-4E17-8042-202E1DD92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460" y="5610123"/>
            <a:ext cx="420812" cy="474902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B9FCE88-DA7D-4B6F-A42E-46B88F986871}"/>
              </a:ext>
            </a:extLst>
          </p:cNvPr>
          <p:cNvCxnSpPr>
            <a:cxnSpLocks/>
          </p:cNvCxnSpPr>
          <p:nvPr/>
        </p:nvCxnSpPr>
        <p:spPr>
          <a:xfrm flipV="1">
            <a:off x="6656223" y="4646004"/>
            <a:ext cx="0" cy="230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0BBA0FD-84D4-43E4-9819-2FEFD6E1FBA9}"/>
              </a:ext>
            </a:extLst>
          </p:cNvPr>
          <p:cNvCxnSpPr>
            <a:cxnSpLocks/>
          </p:cNvCxnSpPr>
          <p:nvPr/>
        </p:nvCxnSpPr>
        <p:spPr>
          <a:xfrm flipH="1" flipV="1">
            <a:off x="6656223" y="5351813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4E35225A-3772-400B-BAFE-4D7554D18B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438" y="3888734"/>
            <a:ext cx="420812" cy="474902"/>
          </a:xfrm>
          <a:prstGeom prst="rect">
            <a:avLst/>
          </a:prstGeom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DFC3E5C-F663-41F3-B48A-E0673BB3C3C4}"/>
              </a:ext>
            </a:extLst>
          </p:cNvPr>
          <p:cNvCxnSpPr>
            <a:cxnSpLocks/>
          </p:cNvCxnSpPr>
          <p:nvPr/>
        </p:nvCxnSpPr>
        <p:spPr>
          <a:xfrm flipH="1" flipV="1">
            <a:off x="2423201" y="3630424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03ECD37F-8B54-4197-AAAF-F3E8F9350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020" y="3911805"/>
            <a:ext cx="420812" cy="474902"/>
          </a:xfrm>
          <a:prstGeom prst="rect">
            <a:avLst/>
          </a:prstGeom>
        </p:spPr>
      </p:pic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CED407-3F4B-4488-B509-1ECE4CC35C5D}"/>
              </a:ext>
            </a:extLst>
          </p:cNvPr>
          <p:cNvCxnSpPr>
            <a:cxnSpLocks/>
          </p:cNvCxnSpPr>
          <p:nvPr/>
        </p:nvCxnSpPr>
        <p:spPr>
          <a:xfrm flipH="1" flipV="1">
            <a:off x="7210783" y="3653495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A59609FB-F482-4D6A-B656-F5B98A586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487" y="6383098"/>
            <a:ext cx="420812" cy="474902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4ACA633-B082-4D21-894F-E7B762328B3C}"/>
              </a:ext>
            </a:extLst>
          </p:cNvPr>
          <p:cNvCxnSpPr/>
          <p:nvPr/>
        </p:nvCxnSpPr>
        <p:spPr>
          <a:xfrm flipH="1" flipV="1">
            <a:off x="3036250" y="6124788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61F70C7F-7A7B-4960-AACD-64AA0CAAE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817" y="6343335"/>
            <a:ext cx="420812" cy="474902"/>
          </a:xfrm>
          <a:prstGeom prst="rect">
            <a:avLst/>
          </a:prstGeom>
        </p:spPr>
      </p:pic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5E0609E-D3FD-4BC5-916E-121654E4766C}"/>
              </a:ext>
            </a:extLst>
          </p:cNvPr>
          <p:cNvCxnSpPr>
            <a:cxnSpLocks/>
          </p:cNvCxnSpPr>
          <p:nvPr/>
        </p:nvCxnSpPr>
        <p:spPr>
          <a:xfrm flipH="1" flipV="1">
            <a:off x="6651580" y="6085025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4B13D7E3-6E99-4968-B816-C55A1A83E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1" y="4320662"/>
            <a:ext cx="2760675" cy="2024099"/>
          </a:xfrm>
          <a:prstGeom prst="rect">
            <a:avLst/>
          </a:prstGeom>
        </p:spPr>
      </p:pic>
      <p:pic>
        <p:nvPicPr>
          <p:cNvPr id="100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9D727085-C101-4FDF-8858-B99FA3621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11" t="-1430" r="18033" b="-302"/>
          <a:stretch/>
        </p:blipFill>
        <p:spPr>
          <a:xfrm>
            <a:off x="24784" y="1695857"/>
            <a:ext cx="2100946" cy="2257452"/>
          </a:xfrm>
          <a:prstGeom prst="rect">
            <a:avLst/>
          </a:prstGeom>
        </p:spPr>
      </p:pic>
      <p:pic>
        <p:nvPicPr>
          <p:cNvPr id="37" name="Picture 4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94A2A359-0567-45E3-B27A-E7AEDB53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11" y="1758561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DC5A549E-8516-4030-8249-F00FBB83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11" y="4171102"/>
            <a:ext cx="2451805" cy="21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A05C68-AA57-466F-8D89-8E33F6DB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So, </a:t>
            </a:r>
            <a:r>
              <a:rPr lang="en-US" sz="4000" dirty="0">
                <a:solidFill>
                  <a:schemeClr val="tx2"/>
                </a:solidFill>
              </a:rPr>
              <a:t>What is 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Definition of a "Blockchain"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E672F-0F88-44E1-92F0-F97D2D308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40" y="4921792"/>
            <a:ext cx="11133455" cy="139935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 decentralized immutable append-only public ledger</a:t>
            </a:r>
          </a:p>
        </p:txBody>
      </p:sp>
      <p:pic>
        <p:nvPicPr>
          <p:cNvPr id="4" name="Picture 4" descr="A picture containing text, metalware, key&#10;&#10;Description automatically generated">
            <a:extLst>
              <a:ext uri="{FF2B5EF4-FFF2-40B4-BE49-F238E27FC236}">
                <a16:creationId xmlns:a16="http://schemas.microsoft.com/office/drawing/2014/main" id="{C90DA70D-7468-4986-BE63-469631AC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3" y="3929"/>
            <a:ext cx="9489340" cy="2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3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D7BCCB22-6F50-401F-8C32-40CF3E988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C008DA-42DE-A34D-9A32-37C931A1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66" y="4055729"/>
            <a:ext cx="9902881" cy="1325563"/>
          </a:xfrm>
          <a:solidFill>
            <a:schemeClr val="accent1">
              <a:alpha val="7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Supply Chain Management: The Players and the Game </a:t>
            </a:r>
          </a:p>
        </p:txBody>
      </p:sp>
    </p:spTree>
    <p:extLst>
      <p:ext uri="{BB962C8B-B14F-4D97-AF65-F5344CB8AC3E}">
        <p14:creationId xmlns:p14="http://schemas.microsoft.com/office/powerpoint/2010/main" val="104300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E5D1BF-45E3-AC45-BFEE-ECE2BB38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Supply Chain in Petroleum Industry</a:t>
            </a:r>
            <a:endParaRPr lang="en-US" dirty="0"/>
          </a:p>
        </p:txBody>
      </p:sp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998449E1-2DE4-4ED3-AACE-35E4457AD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1882871"/>
            <a:ext cx="1698172" cy="1702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C4A1D4-1730-494C-89F4-EFD5857F86E5}"/>
              </a:ext>
            </a:extLst>
          </p:cNvPr>
          <p:cNvSpPr txBox="1"/>
          <p:nvPr/>
        </p:nvSpPr>
        <p:spPr>
          <a:xfrm>
            <a:off x="0" y="3517855"/>
            <a:ext cx="25907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Crude Purchase</a:t>
            </a:r>
            <a:endParaRPr lang="en-US" sz="2800">
              <a:cs typeface="Calibri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A24CA1C-C823-4C62-877D-C67CEB4325BD}"/>
              </a:ext>
            </a:extLst>
          </p:cNvPr>
          <p:cNvSpPr/>
          <p:nvPr/>
        </p:nvSpPr>
        <p:spPr>
          <a:xfrm>
            <a:off x="2025396" y="2491766"/>
            <a:ext cx="2460171" cy="5769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464A2DC0-88F8-42D7-969C-EABF94DEC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71" y="1957300"/>
            <a:ext cx="1959429" cy="1444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6FC0E0-8A64-42BA-A7F0-59725B2F19BE}"/>
              </a:ext>
            </a:extLst>
          </p:cNvPr>
          <p:cNvSpPr txBox="1"/>
          <p:nvPr/>
        </p:nvSpPr>
        <p:spPr>
          <a:xfrm>
            <a:off x="4191000" y="3398112"/>
            <a:ext cx="3516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Crude Transportation</a:t>
            </a:r>
            <a:endParaRPr lang="en-US" sz="2800" dirty="0">
              <a:cs typeface="Calibri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C5D1B10-6BF3-450B-B178-90B9AFE4E240}"/>
              </a:ext>
            </a:extLst>
          </p:cNvPr>
          <p:cNvSpPr/>
          <p:nvPr/>
        </p:nvSpPr>
        <p:spPr>
          <a:xfrm>
            <a:off x="7000167" y="2448223"/>
            <a:ext cx="2460171" cy="5769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DD89F680-72F5-49EB-BA44-E5DF21B27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029" y="1737360"/>
            <a:ext cx="2177143" cy="1579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6EED4-95B9-4E7B-A2FB-65C2E34ED032}"/>
              </a:ext>
            </a:extLst>
          </p:cNvPr>
          <p:cNvSpPr txBox="1"/>
          <p:nvPr/>
        </p:nvSpPr>
        <p:spPr>
          <a:xfrm>
            <a:off x="9677399" y="3289255"/>
            <a:ext cx="23077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Crude Storage</a:t>
            </a:r>
            <a:endParaRPr lang="en-US" sz="2800" dirty="0">
              <a:cs typeface="Calibri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5E356B0-7447-49B4-9D44-DFB8DC98AB67}"/>
              </a:ext>
            </a:extLst>
          </p:cNvPr>
          <p:cNvSpPr/>
          <p:nvPr/>
        </p:nvSpPr>
        <p:spPr>
          <a:xfrm>
            <a:off x="10654283" y="3725337"/>
            <a:ext cx="489857" cy="97971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D0408FA4-EA07-437C-AD0C-75346B0DD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914" y="4856797"/>
            <a:ext cx="2166258" cy="144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8DE144-8DAC-4BA3-9E36-31B4121EB3E3}"/>
              </a:ext>
            </a:extLst>
          </p:cNvPr>
          <p:cNvSpPr txBox="1"/>
          <p:nvPr/>
        </p:nvSpPr>
        <p:spPr>
          <a:xfrm>
            <a:off x="10221685" y="6369912"/>
            <a:ext cx="15348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Refining</a:t>
            </a:r>
            <a:endParaRPr lang="en-US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15CBB37-B18C-4500-AFB6-C60CF7FAD19B}"/>
              </a:ext>
            </a:extLst>
          </p:cNvPr>
          <p:cNvSpPr/>
          <p:nvPr/>
        </p:nvSpPr>
        <p:spPr>
          <a:xfrm>
            <a:off x="7926815" y="5301641"/>
            <a:ext cx="1785256" cy="48985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748614-3A06-4D94-B322-F1952A934043}"/>
              </a:ext>
            </a:extLst>
          </p:cNvPr>
          <p:cNvSpPr txBox="1"/>
          <p:nvPr/>
        </p:nvSpPr>
        <p:spPr>
          <a:xfrm>
            <a:off x="5671456" y="6435226"/>
            <a:ext cx="21335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Distribution</a:t>
            </a:r>
            <a:endParaRPr lang="en-US" dirty="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16BA5D34-BC88-450A-ABDE-3FA8B2356855}"/>
              </a:ext>
            </a:extLst>
          </p:cNvPr>
          <p:cNvSpPr/>
          <p:nvPr/>
        </p:nvSpPr>
        <p:spPr>
          <a:xfrm>
            <a:off x="3115329" y="5486698"/>
            <a:ext cx="1785256" cy="48985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2C76AD-1CE9-4ADB-9863-3D3F79C1D657}"/>
              </a:ext>
            </a:extLst>
          </p:cNvPr>
          <p:cNvSpPr txBox="1"/>
          <p:nvPr/>
        </p:nvSpPr>
        <p:spPr>
          <a:xfrm>
            <a:off x="990599" y="6304597"/>
            <a:ext cx="1208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Retail</a:t>
            </a:r>
            <a:endParaRPr lang="en-US" dirty="0"/>
          </a:p>
        </p:txBody>
      </p:sp>
      <p:pic>
        <p:nvPicPr>
          <p:cNvPr id="2050" name="Picture 2" descr="EG | Πρατήριο ΕΚΟ (Πρατήριο Βενζίνης) [ΚΥΚΛΑΔΕΣ, ΘΗΡΑ]">
            <a:extLst>
              <a:ext uri="{FF2B5EF4-FFF2-40B4-BE49-F238E27FC236}">
                <a16:creationId xmlns:a16="http://schemas.microsoft.com/office/drawing/2014/main" id="{0029E354-D176-4D33-AFCB-584327F6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4376551"/>
            <a:ext cx="2661240" cy="19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1F92E8B4-C85F-4A6D-A402-F2084A5E0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10" y="4903612"/>
            <a:ext cx="2712862" cy="13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/>
      <p:bldP spid="11" grpId="0" animBg="1"/>
      <p:bldP spid="13" grpId="0"/>
      <p:bldP spid="14" grpId="0" animBg="1"/>
      <p:bldP spid="16" grpId="0"/>
      <p:bldP spid="18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05DA6F-432E-482B-BA38-1AE2C5C0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900"/>
            <a:ext cx="10058400" cy="4510194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chemeClr val="tx1"/>
                </a:solidFill>
                <a:cs typeface="Calibri"/>
              </a:rPr>
              <a:t>Minimization of material procurement (</a:t>
            </a:r>
            <a:r>
              <a:rPr lang="el-GR" dirty="0">
                <a:solidFill>
                  <a:schemeClr val="tx1"/>
                </a:solidFill>
                <a:cs typeface="Calibri"/>
              </a:rPr>
              <a:t>ελαχιστοποίηση της προμήθειας από μεσάζοντες)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Maximization of manufacturing capacity and sales</a:t>
            </a:r>
            <a:r>
              <a:rPr lang="el-GR" dirty="0">
                <a:solidFill>
                  <a:schemeClr val="tx1"/>
                </a:solidFill>
                <a:cs typeface="Calibri"/>
              </a:rPr>
              <a:t> (μεγιστοποίηση βιομηχανικής χωρητικότητας και κερδών)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Meet demand numbers</a:t>
            </a:r>
            <a:r>
              <a:rPr lang="el-GR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dirty="0">
                <a:solidFill>
                  <a:schemeClr val="tx1"/>
                </a:solidFill>
                <a:cs typeface="Calibri"/>
              </a:rPr>
              <a:t>(</a:t>
            </a:r>
            <a:r>
              <a:rPr lang="el-GR" dirty="0">
                <a:solidFill>
                  <a:schemeClr val="tx1"/>
                </a:solidFill>
                <a:cs typeface="Calibri"/>
              </a:rPr>
              <a:t>συνατάει – προλαβαίνει...τη ζήτηση)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Respond quickly to market opportunity by purchasing the production shortfall from other players</a:t>
            </a:r>
            <a:r>
              <a:rPr lang="el-GR" dirty="0">
                <a:solidFill>
                  <a:schemeClr val="tx1"/>
                </a:solidFill>
                <a:cs typeface="Calibri"/>
              </a:rPr>
              <a:t> (αποκρίνεται γρήγορα αγοράζοντας την πτώση του προϊόντος από άλλους παίχτες)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Objective of each production unit would be to maximize the throughput and its margin</a:t>
            </a:r>
            <a:endParaRPr lang="el-GR" dirty="0">
              <a:solidFill>
                <a:schemeClr val="tx1"/>
              </a:solidFill>
              <a:cs typeface="Calibri"/>
            </a:endParaRPr>
          </a:p>
          <a:p>
            <a:r>
              <a:rPr lang="el-GR" dirty="0">
                <a:solidFill>
                  <a:schemeClr val="tx1"/>
                </a:solidFill>
                <a:cs typeface="Calibri"/>
              </a:rPr>
              <a:t>(Στόχος κάθε μονάδας προϊόντος είναι να μεγιστοποιήσει τη διακίνηση και τα περιθώριά του)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Procurement would purchase the feedstock with not the best yields at lowest cost </a:t>
            </a:r>
            <a:endParaRPr lang="el-GR" dirty="0">
              <a:solidFill>
                <a:schemeClr val="tx1"/>
              </a:solidFill>
              <a:cs typeface="Calibri"/>
            </a:endParaRPr>
          </a:p>
          <a:p>
            <a:r>
              <a:rPr lang="el-GR" dirty="0">
                <a:solidFill>
                  <a:schemeClr val="tx1"/>
                </a:solidFill>
                <a:cs typeface="Calibri"/>
              </a:rPr>
              <a:t>(Η προμήθεια θα μπορούσε να αγοράσει την πρώτη ύλή χωρις τις καλύτερες αποδόσεις στη χαμηλότερη τιμή)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E1FAA-BB1D-4C5C-8624-76BE19E6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229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/>
              </a:rPr>
              <a:t>Requirements of a Successful Supply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9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E1FAA-BB1D-4C5C-8624-76BE19E6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Requirements of a Successful Supply Chain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B6E4C-E4FD-4B0F-941E-4A0EDFBA0B5E}"/>
              </a:ext>
            </a:extLst>
          </p:cNvPr>
          <p:cNvSpPr/>
          <p:nvPr/>
        </p:nvSpPr>
        <p:spPr>
          <a:xfrm>
            <a:off x="438867" y="2911642"/>
            <a:ext cx="11377861" cy="97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Calibri"/>
              </a:rPr>
              <a:t>Needs Strong Coordination among the Players</a:t>
            </a:r>
            <a:endParaRPr lang="en-US" sz="3200" dirty="0"/>
          </a:p>
        </p:txBody>
      </p:sp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9BEC28C1-6062-45C6-B0B6-D4870072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9" y="1595156"/>
            <a:ext cx="1959429" cy="1444709"/>
          </a:xfrm>
          <a:prstGeom prst="rect">
            <a:avLst/>
          </a:prstGeom>
        </p:spPr>
      </p:pic>
      <p:pic>
        <p:nvPicPr>
          <p:cNvPr id="9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3539094B-F5FB-4EF4-8A45-9D7C7CF0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766" y="1555690"/>
            <a:ext cx="1846275" cy="1349185"/>
          </a:xfrm>
          <a:prstGeom prst="rect">
            <a:avLst/>
          </a:prstGeom>
        </p:spPr>
      </p:pic>
      <p:pic>
        <p:nvPicPr>
          <p:cNvPr id="11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D8B22B26-2C5D-42DB-ADD7-552E570CB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019" y="1556943"/>
            <a:ext cx="2005837" cy="1347537"/>
          </a:xfrm>
          <a:prstGeom prst="rect">
            <a:avLst/>
          </a:prstGeom>
        </p:spPr>
      </p:pic>
      <p:pic>
        <p:nvPicPr>
          <p:cNvPr id="16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30717974-EFF5-4B06-8EE5-6A395B7177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1" t="-1430" r="18033" b="-302"/>
          <a:stretch/>
        </p:blipFill>
        <p:spPr>
          <a:xfrm>
            <a:off x="500743" y="1596374"/>
            <a:ext cx="1208319" cy="13103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D33837-50E4-4B3F-AB5B-EE258B0359FB}"/>
              </a:ext>
            </a:extLst>
          </p:cNvPr>
          <p:cNvSpPr/>
          <p:nvPr/>
        </p:nvSpPr>
        <p:spPr>
          <a:xfrm>
            <a:off x="438867" y="3936330"/>
            <a:ext cx="11377861" cy="97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cs typeface="Calibri"/>
              </a:rPr>
              <a:t>How do we obtain Real-time Information from the Stakeholders? </a:t>
            </a:r>
            <a:endParaRPr lang="en-US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3CD73D6-6389-495C-9F70-1A453D58CF67}"/>
              </a:ext>
            </a:extLst>
          </p:cNvPr>
          <p:cNvSpPr/>
          <p:nvPr/>
        </p:nvSpPr>
        <p:spPr>
          <a:xfrm>
            <a:off x="3383722" y="5031409"/>
            <a:ext cx="3944730" cy="972552"/>
          </a:xfrm>
          <a:prstGeom prst="wedgeRectCallout">
            <a:avLst>
              <a:gd name="adj1" fmla="val 91597"/>
              <a:gd name="adj2" fmla="val -919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Calibri"/>
              </a:rPr>
              <a:t>A web-based portal?</a:t>
            </a:r>
          </a:p>
        </p:txBody>
      </p:sp>
      <p:pic>
        <p:nvPicPr>
          <p:cNvPr id="4098" name="Picture 2" descr="EG | Πρατήριο ΕΚΟ (Πρατήριο Βενζίνης) [ΚΥΚΛΑΔΕΣ, ΘΗΡΑ]">
            <a:extLst>
              <a:ext uri="{FF2B5EF4-FFF2-40B4-BE49-F238E27FC236}">
                <a16:creationId xmlns:a16="http://schemas.microsoft.com/office/drawing/2014/main" id="{B6ECC704-C0D3-4DD7-A95F-13B37EF4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891" y="1500829"/>
            <a:ext cx="1791131" cy="13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F490D544-E729-44B0-90E6-2C072E74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75" y="1789496"/>
            <a:ext cx="1945102" cy="9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E1FAA-BB1D-4C5C-8624-76BE19E6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Requirements of a Successful Supply Chain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B6E4C-E4FD-4B0F-941E-4A0EDFBA0B5E}"/>
              </a:ext>
            </a:extLst>
          </p:cNvPr>
          <p:cNvSpPr/>
          <p:nvPr/>
        </p:nvSpPr>
        <p:spPr>
          <a:xfrm>
            <a:off x="438867" y="2911642"/>
            <a:ext cx="11377861" cy="211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cs typeface="Calibri"/>
              </a:rPr>
              <a:t>How do we obtain Real-time Information from the Stakeholders?</a:t>
            </a:r>
            <a:endParaRPr lang="en-US" dirty="0">
              <a:cs typeface="Calibri"/>
            </a:endParaRPr>
          </a:p>
          <a:p>
            <a:pPr algn="ctr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What is the guarantee that the information submitted is correct?</a:t>
            </a:r>
          </a:p>
          <a:p>
            <a:pPr algn="ctr"/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What if someone denies the information later on?</a:t>
            </a:r>
            <a:endParaRPr lang="en-US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9BEC28C1-6062-45C6-B0B6-D4870072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9" y="1595156"/>
            <a:ext cx="1959429" cy="1444709"/>
          </a:xfrm>
          <a:prstGeom prst="rect">
            <a:avLst/>
          </a:prstGeom>
        </p:spPr>
      </p:pic>
      <p:pic>
        <p:nvPicPr>
          <p:cNvPr id="9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3539094B-F5FB-4EF4-8A45-9D7C7CF0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766" y="1555690"/>
            <a:ext cx="1846275" cy="1349185"/>
          </a:xfrm>
          <a:prstGeom prst="rect">
            <a:avLst/>
          </a:prstGeom>
        </p:spPr>
      </p:pic>
      <p:pic>
        <p:nvPicPr>
          <p:cNvPr id="11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D8B22B26-2C5D-42DB-ADD7-552E570CB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019" y="1556943"/>
            <a:ext cx="2005837" cy="1347537"/>
          </a:xfrm>
          <a:prstGeom prst="rect">
            <a:avLst/>
          </a:prstGeom>
        </p:spPr>
      </p:pic>
      <p:pic>
        <p:nvPicPr>
          <p:cNvPr id="16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30717974-EFF5-4B06-8EE5-6A395B7177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1" t="-1430" r="18033" b="-302"/>
          <a:stretch/>
        </p:blipFill>
        <p:spPr>
          <a:xfrm>
            <a:off x="500743" y="1596374"/>
            <a:ext cx="1208319" cy="13103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F77B99-EB1E-4C0B-9FBD-749AC6F962D9}"/>
              </a:ext>
            </a:extLst>
          </p:cNvPr>
          <p:cNvSpPr/>
          <p:nvPr/>
        </p:nvSpPr>
        <p:spPr>
          <a:xfrm>
            <a:off x="2064848" y="5191381"/>
            <a:ext cx="796834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Calibri"/>
              </a:rPr>
              <a:t>Blockchain is the answer !!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7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8E63E69C-400D-4444-BA8D-325AA565B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4" y="1248749"/>
            <a:ext cx="1846276" cy="16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1B60ADE2-33BA-444A-B495-84657E48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45" y="1595155"/>
            <a:ext cx="2132606" cy="10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4E193-7B0C-40E2-9CE0-3D21F5C1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Rounded MT Bold"/>
              </a:rPr>
              <a:t>How Can We Obtain Real Time Information?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6A012D1-F642-41D4-A7D0-A0BCF09D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5" y="3929590"/>
            <a:ext cx="1959429" cy="1444709"/>
          </a:xfrm>
          <a:prstGeom prst="rect">
            <a:avLst/>
          </a:prstGeom>
        </p:spPr>
      </p:pic>
      <p:pic>
        <p:nvPicPr>
          <p:cNvPr id="7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13D26A2E-EA26-4A9F-ABB3-5719922F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92" y="4359728"/>
            <a:ext cx="2760675" cy="2024099"/>
          </a:xfrm>
          <a:prstGeom prst="rect">
            <a:avLst/>
          </a:prstGeom>
        </p:spPr>
      </p:pic>
      <p:pic>
        <p:nvPicPr>
          <p:cNvPr id="9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0FA10A38-05AD-4D8E-81E9-B0F82B102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547" y="4436751"/>
            <a:ext cx="2789608" cy="1870051"/>
          </a:xfrm>
          <a:prstGeom prst="rect">
            <a:avLst/>
          </a:prstGeom>
        </p:spPr>
      </p:pic>
      <p:pic>
        <p:nvPicPr>
          <p:cNvPr id="15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F437C007-4090-4BF0-9C0B-DB32C2917E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1" t="-1430" r="18033" b="-302"/>
          <a:stretch/>
        </p:blipFill>
        <p:spPr>
          <a:xfrm>
            <a:off x="170069" y="1805096"/>
            <a:ext cx="1665519" cy="1800252"/>
          </a:xfrm>
          <a:prstGeom prst="rect">
            <a:avLst/>
          </a:prstGeom>
        </p:spPr>
      </p:pic>
      <p:pic>
        <p:nvPicPr>
          <p:cNvPr id="1028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7E1D1A9D-291D-45ED-A2EF-FDFF480B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51" y="3757495"/>
            <a:ext cx="2357184" cy="20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0AEE388F-26B2-406C-B5F1-D3974CE9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30" y="2029071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3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4E193-7B0C-40E2-9CE0-3D21F5C1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Use a Public Bulletin Board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6A012D1-F642-41D4-A7D0-A0BCF09D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145" y="4307683"/>
            <a:ext cx="1543855" cy="1138302"/>
          </a:xfrm>
          <a:prstGeom prst="rect">
            <a:avLst/>
          </a:prstGeom>
        </p:spPr>
      </p:pic>
      <p:pic>
        <p:nvPicPr>
          <p:cNvPr id="7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13D26A2E-EA26-4A9F-ABB3-5719922F0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223" y="3154369"/>
            <a:ext cx="1497697" cy="1098096"/>
          </a:xfrm>
          <a:prstGeom prst="rect">
            <a:avLst/>
          </a:prstGeom>
        </p:spPr>
      </p:pic>
      <p:pic>
        <p:nvPicPr>
          <p:cNvPr id="9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0FA10A38-05AD-4D8E-81E9-B0F82B102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874" y="2195666"/>
            <a:ext cx="1448031" cy="970707"/>
          </a:xfrm>
          <a:prstGeom prst="rect">
            <a:avLst/>
          </a:prstGeom>
        </p:spPr>
      </p:pic>
      <p:pic>
        <p:nvPicPr>
          <p:cNvPr id="15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F437C007-4090-4BF0-9C0B-DB32C2917E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1" t="-1430" r="18033" b="-302"/>
          <a:stretch/>
        </p:blipFill>
        <p:spPr>
          <a:xfrm>
            <a:off x="10824140" y="5379486"/>
            <a:ext cx="1367860" cy="1478514"/>
          </a:xfrm>
          <a:prstGeom prst="rect">
            <a:avLst/>
          </a:prstGeom>
        </p:spPr>
      </p:pic>
      <p:pic>
        <p:nvPicPr>
          <p:cNvPr id="4" name="Picture 5" descr="A picture containing indoor, sitting, wooden, monitor&#10;&#10;Description automatically generated">
            <a:extLst>
              <a:ext uri="{FF2B5EF4-FFF2-40B4-BE49-F238E27FC236}">
                <a16:creationId xmlns:a16="http://schemas.microsoft.com/office/drawing/2014/main" id="{A3F3FE05-1189-44B9-AEE9-041A49D08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9" y="2021918"/>
            <a:ext cx="4887685" cy="3477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F7A049-3CA8-4EE5-B72E-09ED2D0FBA4E}"/>
              </a:ext>
            </a:extLst>
          </p:cNvPr>
          <p:cNvSpPr txBox="1"/>
          <p:nvPr/>
        </p:nvSpPr>
        <p:spPr>
          <a:xfrm>
            <a:off x="5962660" y="2514127"/>
            <a:ext cx="35596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Berlin Sans FB Demi"/>
                <a:cs typeface="Calibri"/>
              </a:rPr>
              <a:t>- 10432 barrels produced in Thasos on Dec 26, 2022</a:t>
            </a:r>
            <a:endParaRPr lang="en-US" dirty="0">
              <a:solidFill>
                <a:schemeClr val="bg2"/>
              </a:solidFill>
              <a:latin typeface="Berlin Sans FB Dem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28241F-8F7C-4F07-9C06-8EDDFBD5377B}"/>
              </a:ext>
            </a:extLst>
          </p:cNvPr>
          <p:cNvSpPr txBox="1"/>
          <p:nvPr/>
        </p:nvSpPr>
        <p:spPr>
          <a:xfrm>
            <a:off x="5962660" y="3112841"/>
            <a:ext cx="355962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Berlin Sans FB Demi"/>
                <a:cs typeface="Calibri"/>
              </a:rPr>
              <a:t>- 6327 barrels transported from Thasos to ELPE Refinery on Dec 26, 2022 at 2:30 pm</a:t>
            </a:r>
            <a:endParaRPr lang="en-US" dirty="0">
              <a:solidFill>
                <a:schemeClr val="bg2"/>
              </a:solidFill>
              <a:latin typeface="Berlin Sans FB Dem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1A8E0-D1B6-45CA-BCF0-441819B7A8AE}"/>
              </a:ext>
            </a:extLst>
          </p:cNvPr>
          <p:cNvSpPr txBox="1"/>
          <p:nvPr/>
        </p:nvSpPr>
        <p:spPr>
          <a:xfrm>
            <a:off x="5919117" y="3983698"/>
            <a:ext cx="35596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Berlin Sans FB Demi"/>
                <a:cs typeface="Calibri"/>
              </a:rPr>
              <a:t>- Received 6327 barrels on Dec 26, 2022 at 8:48 pm</a:t>
            </a:r>
            <a:endParaRPr lang="en-US" dirty="0">
              <a:solidFill>
                <a:schemeClr val="bg2"/>
              </a:solidFill>
              <a:latin typeface="Berlin Sans FB Dem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879ED-6E4F-4B25-BAB8-9DA8CD0C3FED}"/>
              </a:ext>
            </a:extLst>
          </p:cNvPr>
          <p:cNvSpPr txBox="1"/>
          <p:nvPr/>
        </p:nvSpPr>
        <p:spPr>
          <a:xfrm>
            <a:off x="157654" y="1906554"/>
            <a:ext cx="5381076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u="sng" dirty="0">
                <a:solidFill>
                  <a:srgbClr val="C00000"/>
                </a:solidFill>
                <a:cs typeface="Calibri"/>
              </a:rPr>
              <a:t>Advantages: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cs typeface="Calibri"/>
              </a:rPr>
              <a:t>Everyone can see all the logs and verify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cs typeface="Calibri"/>
              </a:rPr>
              <a:t>Any change in information is visible to everyone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cs typeface="Calibri"/>
              </a:rPr>
              <a:t>The board is not erasable, no one can deny later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cs typeface="Calibri"/>
              </a:rPr>
              <a:t>Simple one-step auditing</a:t>
            </a:r>
          </a:p>
        </p:txBody>
      </p:sp>
      <p:pic>
        <p:nvPicPr>
          <p:cNvPr id="16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5CE23F62-3A57-48B9-AF0C-8B51F08C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303" y="0"/>
            <a:ext cx="1497697" cy="13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A63EB9C8-614A-434E-A25E-388FC13E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6" y="1321462"/>
            <a:ext cx="1741714" cy="87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4E193-7B0C-40E2-9CE0-3D21F5C1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Use a Public Bulletin Board - Challenges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296558-111A-41B3-B5EA-5DD48C53F18A}"/>
              </a:ext>
            </a:extLst>
          </p:cNvPr>
          <p:cNvSpPr/>
          <p:nvPr/>
        </p:nvSpPr>
        <p:spPr>
          <a:xfrm>
            <a:off x="23080" y="1737360"/>
            <a:ext cx="10537371" cy="45633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Calibri"/>
              </a:rPr>
              <a:t>Who will maintain this bulletin board?</a:t>
            </a:r>
            <a:endParaRPr lang="en-US" sz="2800" dirty="0">
              <a:solidFill>
                <a:srgbClr val="0070C0"/>
              </a:solidFill>
              <a:cs typeface="Calibri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cs typeface="Calibri"/>
              </a:rPr>
              <a:t>-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Buy Cloud from amazon</a:t>
            </a:r>
          </a:p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Who will manage it and provide the cost?</a:t>
            </a:r>
          </a:p>
          <a:p>
            <a:pPr algn="ctr"/>
            <a:endParaRPr lang="en-US" sz="2800" b="1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cs typeface="Calibri"/>
              </a:rPr>
              <a:t>-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One of the enterprises maintain a private cloud</a:t>
            </a:r>
            <a:endParaRPr lang="en-US" sz="2800" dirty="0">
              <a:ea typeface="+mn-lt"/>
              <a:cs typeface="+mn-lt"/>
            </a:endParaRPr>
          </a:p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What is the guarantee that it is not a fraud?</a:t>
            </a:r>
          </a:p>
          <a:p>
            <a:pPr algn="ctr"/>
            <a:endParaRPr lang="en-US" sz="2800" b="1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2800" b="1" dirty="0">
                <a:solidFill>
                  <a:schemeClr val="accent6"/>
                </a:solidFill>
                <a:ea typeface="+mn-lt"/>
                <a:cs typeface="+mn-lt"/>
              </a:rPr>
              <a:t>Let everyone maintain the same copy of the board individually and independently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  <a:ea typeface="+mn-lt"/>
                <a:cs typeface="+mn-lt"/>
              </a:rPr>
              <a:t>– </a:t>
            </a:r>
            <a:r>
              <a:rPr lang="en-US" sz="2800" b="1" dirty="0">
                <a:solidFill>
                  <a:srgbClr val="FF0000"/>
                </a:solidFill>
                <a:ea typeface="+mn-lt"/>
                <a:cs typeface="+mn-lt"/>
              </a:rPr>
              <a:t>BUT HOW?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7" name="Picture 17" descr="Shape, icon&#10;&#10;Description automatically generated">
            <a:extLst>
              <a:ext uri="{FF2B5EF4-FFF2-40B4-BE49-F238E27FC236}">
                <a16:creationId xmlns:a16="http://schemas.microsoft.com/office/drawing/2014/main" id="{ED0CEE03-7788-4A1C-831D-22948763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24" y="2270142"/>
            <a:ext cx="787672" cy="756866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A77DD57-8C8D-4AAE-9C16-FE48D1249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145" y="4307683"/>
            <a:ext cx="1543855" cy="1138302"/>
          </a:xfrm>
          <a:prstGeom prst="rect">
            <a:avLst/>
          </a:prstGeom>
        </p:spPr>
      </p:pic>
      <p:pic>
        <p:nvPicPr>
          <p:cNvPr id="18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E708E59B-F777-40CA-A147-C595BFB35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223" y="3154369"/>
            <a:ext cx="1497697" cy="1098096"/>
          </a:xfrm>
          <a:prstGeom prst="rect">
            <a:avLst/>
          </a:prstGeom>
        </p:spPr>
      </p:pic>
      <p:pic>
        <p:nvPicPr>
          <p:cNvPr id="19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F03467F1-0E6B-49C4-B13F-50A2455F2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874" y="2195666"/>
            <a:ext cx="1448031" cy="970707"/>
          </a:xfrm>
          <a:prstGeom prst="rect">
            <a:avLst/>
          </a:prstGeom>
        </p:spPr>
      </p:pic>
      <p:pic>
        <p:nvPicPr>
          <p:cNvPr id="21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EE8395C9-3401-48E5-B852-7EF7F65402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1" t="-1430" r="18033" b="-302"/>
          <a:stretch/>
        </p:blipFill>
        <p:spPr>
          <a:xfrm>
            <a:off x="10824140" y="5379486"/>
            <a:ext cx="1367860" cy="1478514"/>
          </a:xfrm>
          <a:prstGeom prst="rect">
            <a:avLst/>
          </a:prstGeom>
        </p:spPr>
      </p:pic>
      <p:pic>
        <p:nvPicPr>
          <p:cNvPr id="22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9B74491D-085D-4DDD-BC92-3EEF4EE6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303" y="0"/>
            <a:ext cx="1497697" cy="13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Shape, icon&#10;&#10;Description automatically generated">
            <a:extLst>
              <a:ext uri="{FF2B5EF4-FFF2-40B4-BE49-F238E27FC236}">
                <a16:creationId xmlns:a16="http://schemas.microsoft.com/office/drawing/2014/main" id="{091DEEA9-CAD2-4894-ABAA-E9649BAB1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697" y="3566675"/>
            <a:ext cx="787672" cy="756866"/>
          </a:xfrm>
          <a:prstGeom prst="rect">
            <a:avLst/>
          </a:prstGeom>
        </p:spPr>
      </p:pic>
      <p:pic>
        <p:nvPicPr>
          <p:cNvPr id="24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ACBB65B0-290D-4D1D-A97A-D4FDB3B580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56" y="5212456"/>
            <a:ext cx="1312304" cy="833191"/>
          </a:xfrm>
          <a:prstGeom prst="rect">
            <a:avLst/>
          </a:prstGeom>
        </p:spPr>
      </p:pic>
      <p:pic>
        <p:nvPicPr>
          <p:cNvPr id="25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D0DF1B7F-2484-4AEF-B419-AE3526690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9039" y="5445985"/>
            <a:ext cx="1014658" cy="833192"/>
          </a:xfrm>
          <a:prstGeom prst="rect">
            <a:avLst/>
          </a:prstGeom>
        </p:spPr>
      </p:pic>
      <p:pic>
        <p:nvPicPr>
          <p:cNvPr id="3074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2F2A8350-92F9-4E2B-BB25-636E3E2C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11" y="1327790"/>
            <a:ext cx="1741694" cy="87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616</TotalTime>
  <Words>712</Words>
  <Application>Microsoft Office PowerPoint</Application>
  <PresentationFormat>Widescreen</PresentationFormat>
  <Paragraphs>85</Paragraphs>
  <Slides>13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Berlin Sans FB Demi</vt:lpstr>
      <vt:lpstr>Calibri</vt:lpstr>
      <vt:lpstr>Calibri Light</vt:lpstr>
      <vt:lpstr>Retrospect</vt:lpstr>
      <vt:lpstr>Decentralization &amp; Blockchains</vt:lpstr>
      <vt:lpstr>Supply Chain Management: The Players and the Game </vt:lpstr>
      <vt:lpstr>Supply Chain in Petroleum Industry</vt:lpstr>
      <vt:lpstr>Requirements of a Successful Supply Chain</vt:lpstr>
      <vt:lpstr>Requirements of a Successful Supply Chain</vt:lpstr>
      <vt:lpstr>Requirements of a Successful Supply Chain</vt:lpstr>
      <vt:lpstr>How Can We Obtain Real Time Information?</vt:lpstr>
      <vt:lpstr>Use a Public Bulletin Board</vt:lpstr>
      <vt:lpstr>Use a Public Bulletin Board - Challenges</vt:lpstr>
      <vt:lpstr>What is this “Blockchain”?</vt:lpstr>
      <vt:lpstr>What is this “Blockchain”?</vt:lpstr>
      <vt:lpstr>What is this “Blockchain”?</vt:lpstr>
      <vt:lpstr>So, What is the Definition of a "Blockchain"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Τσίχλας Κωνσταντινος</dc:creator>
  <cp:lastModifiedBy>Spyros Sioutas</cp:lastModifiedBy>
  <cp:revision>39</cp:revision>
  <dcterms:created xsi:type="dcterms:W3CDTF">2022-12-10T09:45:12Z</dcterms:created>
  <dcterms:modified xsi:type="dcterms:W3CDTF">2023-12-13T20:18:02Z</dcterms:modified>
</cp:coreProperties>
</file>