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91" r:id="rId1"/>
  </p:sldMasterIdLst>
  <p:notesMasterIdLst>
    <p:notesMasterId r:id="rId94"/>
  </p:notesMasterIdLst>
  <p:sldIdLst>
    <p:sldId id="256" r:id="rId2"/>
    <p:sldId id="297" r:id="rId3"/>
    <p:sldId id="298" r:id="rId4"/>
    <p:sldId id="299" r:id="rId5"/>
    <p:sldId id="300" r:id="rId6"/>
    <p:sldId id="362" r:id="rId7"/>
    <p:sldId id="364" r:id="rId8"/>
    <p:sldId id="363" r:id="rId9"/>
    <p:sldId id="301" r:id="rId10"/>
    <p:sldId id="302" r:id="rId11"/>
    <p:sldId id="365" r:id="rId12"/>
    <p:sldId id="366" r:id="rId13"/>
    <p:sldId id="312" r:id="rId14"/>
    <p:sldId id="303" r:id="rId15"/>
    <p:sldId id="367" r:id="rId16"/>
    <p:sldId id="304" r:id="rId17"/>
    <p:sldId id="305" r:id="rId18"/>
    <p:sldId id="306" r:id="rId19"/>
    <p:sldId id="307" r:id="rId20"/>
    <p:sldId id="308" r:id="rId21"/>
    <p:sldId id="309" r:id="rId22"/>
    <p:sldId id="310" r:id="rId23"/>
    <p:sldId id="311" r:id="rId24"/>
    <p:sldId id="313" r:id="rId25"/>
    <p:sldId id="314" r:id="rId26"/>
    <p:sldId id="318" r:id="rId27"/>
    <p:sldId id="350" r:id="rId28"/>
    <p:sldId id="351" r:id="rId29"/>
    <p:sldId id="369" r:id="rId30"/>
    <p:sldId id="347" r:id="rId31"/>
    <p:sldId id="348" r:id="rId32"/>
    <p:sldId id="349" r:id="rId33"/>
    <p:sldId id="373" r:id="rId34"/>
    <p:sldId id="368" r:id="rId35"/>
    <p:sldId id="374" r:id="rId36"/>
    <p:sldId id="371" r:id="rId37"/>
    <p:sldId id="372" r:id="rId38"/>
    <p:sldId id="315" r:id="rId39"/>
    <p:sldId id="316" r:id="rId40"/>
    <p:sldId id="317" r:id="rId41"/>
    <p:sldId id="375" r:id="rId42"/>
    <p:sldId id="376" r:id="rId43"/>
    <p:sldId id="377" r:id="rId44"/>
    <p:sldId id="319" r:id="rId45"/>
    <p:sldId id="379" r:id="rId46"/>
    <p:sldId id="380" r:id="rId47"/>
    <p:sldId id="385" r:id="rId48"/>
    <p:sldId id="378" r:id="rId49"/>
    <p:sldId id="381" r:id="rId50"/>
    <p:sldId id="383" r:id="rId51"/>
    <p:sldId id="386" r:id="rId52"/>
    <p:sldId id="387" r:id="rId53"/>
    <p:sldId id="388" r:id="rId54"/>
    <p:sldId id="328" r:id="rId55"/>
    <p:sldId id="382" r:id="rId56"/>
    <p:sldId id="390" r:id="rId57"/>
    <p:sldId id="389" r:id="rId58"/>
    <p:sldId id="391" r:id="rId59"/>
    <p:sldId id="393" r:id="rId60"/>
    <p:sldId id="392" r:id="rId61"/>
    <p:sldId id="394" r:id="rId62"/>
    <p:sldId id="339" r:id="rId63"/>
    <p:sldId id="340" r:id="rId64"/>
    <p:sldId id="341" r:id="rId65"/>
    <p:sldId id="257" r:id="rId66"/>
    <p:sldId id="258" r:id="rId67"/>
    <p:sldId id="259" r:id="rId68"/>
    <p:sldId id="322" r:id="rId69"/>
    <p:sldId id="324" r:id="rId70"/>
    <p:sldId id="325" r:id="rId71"/>
    <p:sldId id="329" r:id="rId72"/>
    <p:sldId id="331" r:id="rId73"/>
    <p:sldId id="332" r:id="rId74"/>
    <p:sldId id="333" r:id="rId75"/>
    <p:sldId id="359" r:id="rId76"/>
    <p:sldId id="334" r:id="rId77"/>
    <p:sldId id="327" r:id="rId78"/>
    <p:sldId id="395" r:id="rId79"/>
    <p:sldId id="396" r:id="rId80"/>
    <p:sldId id="330" r:id="rId81"/>
    <p:sldId id="335" r:id="rId82"/>
    <p:sldId id="336" r:id="rId83"/>
    <p:sldId id="337" r:id="rId84"/>
    <p:sldId id="338" r:id="rId85"/>
    <p:sldId id="356" r:id="rId86"/>
    <p:sldId id="357" r:id="rId87"/>
    <p:sldId id="361" r:id="rId88"/>
    <p:sldId id="352" r:id="rId89"/>
    <p:sldId id="353" r:id="rId90"/>
    <p:sldId id="354" r:id="rId91"/>
    <p:sldId id="355" r:id="rId92"/>
    <p:sldId id="360"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418"/>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8" name="PlaceHolder 1"/>
          <p:cNvSpPr>
            <a:spLocks noGrp="1" noRot="1" noChangeAspect="1"/>
          </p:cNvSpPr>
          <p:nvPr>
            <p:ph type="sldImg"/>
          </p:nvPr>
        </p:nvSpPr>
        <p:spPr>
          <a:xfrm>
            <a:off x="216000" y="812520"/>
            <a:ext cx="7127280" cy="4008960"/>
          </a:xfrm>
          <a:prstGeom prst="rect">
            <a:avLst/>
          </a:prstGeom>
        </p:spPr>
        <p:txBody>
          <a:bodyPr lIns="0" tIns="0" rIns="0" bIns="0" anchor="ctr"/>
          <a:lstStyle/>
          <a:p>
            <a:r>
              <a:rPr lang="el-GR" sz="1800" b="0" strike="noStrike" spc="-1">
                <a:solidFill>
                  <a:srgbClr val="000000"/>
                </a:solidFill>
                <a:latin typeface="Trebuchet MS"/>
              </a:rPr>
              <a:t>Πατήστε για μετακίνηση της διαφάνειας</a:t>
            </a:r>
          </a:p>
        </p:txBody>
      </p:sp>
      <p:sp>
        <p:nvSpPr>
          <p:cNvPr id="129" name="PlaceHolder 2"/>
          <p:cNvSpPr>
            <a:spLocks noGrp="1"/>
          </p:cNvSpPr>
          <p:nvPr>
            <p:ph type="body"/>
          </p:nvPr>
        </p:nvSpPr>
        <p:spPr>
          <a:xfrm>
            <a:off x="756000" y="5078520"/>
            <a:ext cx="6047640" cy="4811040"/>
          </a:xfrm>
          <a:prstGeom prst="rect">
            <a:avLst/>
          </a:prstGeom>
        </p:spPr>
        <p:txBody>
          <a:bodyPr lIns="0" tIns="0" rIns="0" bIns="0"/>
          <a:lstStyle/>
          <a:p>
            <a:r>
              <a:rPr lang="el-GR" sz="2000" b="0" strike="noStrike" spc="-1">
                <a:latin typeface="Arial"/>
              </a:rPr>
              <a:t>Πατήστε για επεξεργασία της μορφής των σημειώσεων</a:t>
            </a:r>
          </a:p>
        </p:txBody>
      </p:sp>
      <p:sp>
        <p:nvSpPr>
          <p:cNvPr id="130" name="PlaceHolder 3"/>
          <p:cNvSpPr>
            <a:spLocks noGrp="1"/>
          </p:cNvSpPr>
          <p:nvPr>
            <p:ph type="hdr"/>
          </p:nvPr>
        </p:nvSpPr>
        <p:spPr>
          <a:xfrm>
            <a:off x="0" y="0"/>
            <a:ext cx="3280680" cy="534240"/>
          </a:xfrm>
          <a:prstGeom prst="rect">
            <a:avLst/>
          </a:prstGeom>
        </p:spPr>
        <p:txBody>
          <a:bodyPr lIns="0" tIns="0" rIns="0" bIns="0"/>
          <a:lstStyle/>
          <a:p>
            <a:r>
              <a:rPr lang="el-GR" sz="1400" b="0" strike="noStrike" spc="-1">
                <a:latin typeface="Times New Roman"/>
              </a:rPr>
              <a:t> </a:t>
            </a:r>
          </a:p>
        </p:txBody>
      </p:sp>
      <p:sp>
        <p:nvSpPr>
          <p:cNvPr id="131" name="PlaceHolder 4"/>
          <p:cNvSpPr>
            <a:spLocks noGrp="1"/>
          </p:cNvSpPr>
          <p:nvPr>
            <p:ph type="dt"/>
          </p:nvPr>
        </p:nvSpPr>
        <p:spPr>
          <a:xfrm>
            <a:off x="4278960" y="0"/>
            <a:ext cx="3280680" cy="534240"/>
          </a:xfrm>
          <a:prstGeom prst="rect">
            <a:avLst/>
          </a:prstGeom>
        </p:spPr>
        <p:txBody>
          <a:bodyPr lIns="0" tIns="0" rIns="0" bIns="0"/>
          <a:lstStyle/>
          <a:p>
            <a:pPr algn="r"/>
            <a:r>
              <a:rPr lang="el-GR" sz="1400" b="0" strike="noStrike" spc="-1">
                <a:latin typeface="Times New Roman"/>
              </a:rPr>
              <a:t> </a:t>
            </a:r>
          </a:p>
        </p:txBody>
      </p:sp>
      <p:sp>
        <p:nvSpPr>
          <p:cNvPr id="132" name="PlaceHolder 5"/>
          <p:cNvSpPr>
            <a:spLocks noGrp="1"/>
          </p:cNvSpPr>
          <p:nvPr>
            <p:ph type="ftr"/>
          </p:nvPr>
        </p:nvSpPr>
        <p:spPr>
          <a:xfrm>
            <a:off x="0" y="10157400"/>
            <a:ext cx="3280680" cy="534240"/>
          </a:xfrm>
          <a:prstGeom prst="rect">
            <a:avLst/>
          </a:prstGeom>
        </p:spPr>
        <p:txBody>
          <a:bodyPr lIns="0" tIns="0" rIns="0" bIns="0" anchor="b"/>
          <a:lstStyle/>
          <a:p>
            <a:r>
              <a:rPr lang="el-GR" sz="1400" b="0" strike="noStrike" spc="-1">
                <a:latin typeface="Times New Roman"/>
              </a:rPr>
              <a:t> </a:t>
            </a:r>
          </a:p>
        </p:txBody>
      </p:sp>
      <p:sp>
        <p:nvSpPr>
          <p:cNvPr id="133" name="PlaceHolder 6"/>
          <p:cNvSpPr>
            <a:spLocks noGrp="1"/>
          </p:cNvSpPr>
          <p:nvPr>
            <p:ph type="sldNum"/>
          </p:nvPr>
        </p:nvSpPr>
        <p:spPr>
          <a:xfrm>
            <a:off x="4278960" y="10157400"/>
            <a:ext cx="3280680" cy="534240"/>
          </a:xfrm>
          <a:prstGeom prst="rect">
            <a:avLst/>
          </a:prstGeom>
        </p:spPr>
        <p:txBody>
          <a:bodyPr lIns="0" tIns="0" rIns="0" bIns="0" anchor="b"/>
          <a:lstStyle/>
          <a:p>
            <a:pPr algn="r"/>
            <a:fld id="{A71A34B3-55AE-4785-B723-00E52447D2B7}" type="slidenum">
              <a:rPr lang="el-GR" sz="1400" b="0" strike="noStrike" spc="-1">
                <a:latin typeface="Times New Roman"/>
              </a:rPr>
              <a:pPr algn="r"/>
              <a:t>‹#›</a:t>
            </a:fld>
            <a:endParaRPr lang="el-G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PlaceHolder 1"/>
          <p:cNvSpPr>
            <a:spLocks noGrp="1" noRot="1" noChangeAspect="1"/>
          </p:cNvSpPr>
          <p:nvPr>
            <p:ph type="sldImg"/>
          </p:nvPr>
        </p:nvSpPr>
        <p:spPr>
          <a:xfrm>
            <a:off x="1143000" y="685800"/>
            <a:ext cx="4572000" cy="3429000"/>
          </a:xfrm>
          <a:prstGeom prst="rect">
            <a:avLst/>
          </a:prstGeom>
        </p:spPr>
      </p:sp>
      <p:sp>
        <p:nvSpPr>
          <p:cNvPr id="337" name="PlaceHolder 2"/>
          <p:cNvSpPr>
            <a:spLocks noGrp="1"/>
          </p:cNvSpPr>
          <p:nvPr>
            <p:ph type="body"/>
          </p:nvPr>
        </p:nvSpPr>
        <p:spPr>
          <a:xfrm>
            <a:off x="685800" y="4343400"/>
            <a:ext cx="5486040" cy="4114440"/>
          </a:xfrm>
          <a:prstGeom prst="rect">
            <a:avLst/>
          </a:prstGeom>
        </p:spPr>
        <p:txBody>
          <a:bodyPr>
            <a:normAutofit/>
          </a:bodyPr>
          <a:lstStyle/>
          <a:p>
            <a:endParaRPr lang="el-GR" sz="2000" b="0" strike="noStrike" spc="-1">
              <a:latin typeface="Arial"/>
            </a:endParaRPr>
          </a:p>
        </p:txBody>
      </p:sp>
      <p:sp>
        <p:nvSpPr>
          <p:cNvPr id="338" name="TextShape 3"/>
          <p:cNvSpPr txBox="1"/>
          <p:nvPr/>
        </p:nvSpPr>
        <p:spPr>
          <a:xfrm>
            <a:off x="3884760" y="8685360"/>
            <a:ext cx="2971440" cy="456840"/>
          </a:xfrm>
          <a:prstGeom prst="rect">
            <a:avLst/>
          </a:prstGeom>
          <a:noFill/>
          <a:ln>
            <a:noFill/>
          </a:ln>
        </p:spPr>
        <p:txBody>
          <a:bodyPr anchor="b"/>
          <a:lstStyle/>
          <a:p>
            <a:pPr algn="r">
              <a:lnSpc>
                <a:spcPct val="100000"/>
              </a:lnSpc>
            </a:pPr>
            <a:fld id="{AAB014F5-91A8-44B7-B455-8F4B97B6122D}" type="slidenum">
              <a:rPr lang="el-GR" sz="1200" b="0" strike="noStrike" spc="-1">
                <a:solidFill>
                  <a:srgbClr val="000000"/>
                </a:solidFill>
                <a:latin typeface="+mn-lt"/>
                <a:ea typeface="+mn-ea"/>
              </a:rPr>
              <a:pPr algn="r">
                <a:lnSpc>
                  <a:spcPct val="100000"/>
                </a:lnSpc>
              </a:pPr>
              <a:t>66</a:t>
            </a:fld>
            <a:endParaRPr lang="el-GR"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pPr>
              <a:lnSpc>
                <a:spcPct val="100000"/>
              </a:lnSpc>
            </a:pPr>
            <a:fld id="{553E9391-DC8D-4A2E-9E5A-2EE6AB1DFA55}" type="datetime">
              <a:rPr lang="el-GR" sz="1000" b="0" strike="noStrike" spc="-1" smtClean="0">
                <a:solidFill>
                  <a:srgbClr val="B13F9A"/>
                </a:solidFill>
                <a:latin typeface="Trebuchet MS"/>
              </a:rPr>
              <a:pPr>
                <a:lnSpc>
                  <a:spcPct val="100000"/>
                </a:lnSpc>
              </a:pPr>
              <a:t>24/11/2021</a:t>
            </a:fld>
            <a:endParaRPr lang="el-GR" sz="1000" b="0" strike="noStrike" spc="-1">
              <a:latin typeface="Times New Roman"/>
            </a:endParaRP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sz="2400" b="0" strike="noStrike" spc="-1">
              <a:latin typeface="Times New Roman"/>
            </a:endParaRP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lgn="r">
              <a:lnSpc>
                <a:spcPct val="100000"/>
              </a:lnSpc>
            </a:pPr>
            <a:fld id="{3F6B8828-BC0C-43B8-A659-A166469C16A8}" type="slidenum">
              <a:rPr lang="el-GR" sz="1100" b="0" strike="noStrike" spc="-1" smtClean="0">
                <a:solidFill>
                  <a:srgbClr val="B13F9A"/>
                </a:solidFill>
                <a:latin typeface="Trebuchet MS"/>
              </a:rPr>
              <a:pPr algn="r">
                <a:lnSpc>
                  <a:spcPct val="100000"/>
                </a:lnSpc>
              </a:pPr>
              <a:t>‹#›</a:t>
            </a:fld>
            <a:endParaRPr lang="el-GR" sz="1100" b="0" strike="noStrike" spc="-1">
              <a:latin typeface="Times New Roma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lnSpc>
                <a:spcPct val="100000"/>
              </a:lnSpc>
            </a:pPr>
            <a:fld id="{553E9391-DC8D-4A2E-9E5A-2EE6AB1DFA55}" type="datetime">
              <a:rPr lang="el-GR" sz="1000" b="0" strike="noStrike" spc="-1" smtClean="0">
                <a:solidFill>
                  <a:srgbClr val="B13F9A"/>
                </a:solidFill>
                <a:latin typeface="Trebuchet MS"/>
              </a:rPr>
              <a:pPr>
                <a:lnSpc>
                  <a:spcPct val="100000"/>
                </a:lnSpc>
              </a:pPr>
              <a:t>24/11/2021</a:t>
            </a:fld>
            <a:endParaRPr lang="el-GR" sz="1000" b="0" strike="noStrike" spc="-1">
              <a:latin typeface="Times New Roman"/>
            </a:endParaRPr>
          </a:p>
        </p:txBody>
      </p:sp>
      <p:sp>
        <p:nvSpPr>
          <p:cNvPr id="5" name="4 - Θέση υποσέλιδου"/>
          <p:cNvSpPr>
            <a:spLocks noGrp="1"/>
          </p:cNvSpPr>
          <p:nvPr>
            <p:ph type="ftr" sz="quarter" idx="11"/>
          </p:nvPr>
        </p:nvSpPr>
        <p:spPr/>
        <p:txBody>
          <a:bodyPr/>
          <a:lstStyle/>
          <a:p>
            <a:endParaRPr lang="el-GR" sz="2400" b="0" strike="noStrike" spc="-1">
              <a:latin typeface="Times New Roman"/>
            </a:endParaRPr>
          </a:p>
        </p:txBody>
      </p:sp>
      <p:sp>
        <p:nvSpPr>
          <p:cNvPr id="6" name="5 - Θέση αριθμού διαφάνειας"/>
          <p:cNvSpPr>
            <a:spLocks noGrp="1"/>
          </p:cNvSpPr>
          <p:nvPr>
            <p:ph type="sldNum" sz="quarter" idx="12"/>
          </p:nvPr>
        </p:nvSpPr>
        <p:spPr/>
        <p:txBody>
          <a:bodyPr/>
          <a:lstStyle/>
          <a:p>
            <a:pPr algn="r">
              <a:lnSpc>
                <a:spcPct val="100000"/>
              </a:lnSpc>
            </a:pPr>
            <a:fld id="{3F6B8828-BC0C-43B8-A659-A166469C16A8}" type="slidenum">
              <a:rPr lang="el-GR" sz="1100" b="0" strike="noStrike" spc="-1" smtClean="0">
                <a:solidFill>
                  <a:srgbClr val="B13F9A"/>
                </a:solidFill>
                <a:latin typeface="Trebuchet MS"/>
              </a:rPr>
              <a:pPr algn="r">
                <a:lnSpc>
                  <a:spcPct val="100000"/>
                </a:lnSpc>
              </a:pPr>
              <a:t>‹#›</a:t>
            </a:fld>
            <a:endParaRPr lang="el-GR" sz="1100" b="0" strike="noStrike" spc="-1">
              <a:latin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lnSpc>
                <a:spcPct val="100000"/>
              </a:lnSpc>
            </a:pPr>
            <a:fld id="{553E9391-DC8D-4A2E-9E5A-2EE6AB1DFA55}" type="datetime">
              <a:rPr lang="el-GR" sz="1000" b="0" strike="noStrike" spc="-1" smtClean="0">
                <a:solidFill>
                  <a:srgbClr val="B13F9A"/>
                </a:solidFill>
                <a:latin typeface="Trebuchet MS"/>
              </a:rPr>
              <a:pPr>
                <a:lnSpc>
                  <a:spcPct val="100000"/>
                </a:lnSpc>
              </a:pPr>
              <a:t>24/11/2021</a:t>
            </a:fld>
            <a:endParaRPr lang="el-GR" sz="1000" b="0" strike="noStrike" spc="-1">
              <a:latin typeface="Times New Roman"/>
            </a:endParaRPr>
          </a:p>
        </p:txBody>
      </p:sp>
      <p:sp>
        <p:nvSpPr>
          <p:cNvPr id="5" name="4 - Θέση υποσέλιδου"/>
          <p:cNvSpPr>
            <a:spLocks noGrp="1"/>
          </p:cNvSpPr>
          <p:nvPr>
            <p:ph type="ftr" sz="quarter" idx="11"/>
          </p:nvPr>
        </p:nvSpPr>
        <p:spPr/>
        <p:txBody>
          <a:bodyPr/>
          <a:lstStyle/>
          <a:p>
            <a:endParaRPr lang="el-GR" sz="2400" b="0" strike="noStrike" spc="-1">
              <a:latin typeface="Times New Roman"/>
            </a:endParaRPr>
          </a:p>
        </p:txBody>
      </p:sp>
      <p:sp>
        <p:nvSpPr>
          <p:cNvPr id="6" name="5 - Θέση αριθμού διαφάνειας"/>
          <p:cNvSpPr>
            <a:spLocks noGrp="1"/>
          </p:cNvSpPr>
          <p:nvPr>
            <p:ph type="sldNum" sz="quarter" idx="12"/>
          </p:nvPr>
        </p:nvSpPr>
        <p:spPr/>
        <p:txBody>
          <a:bodyPr/>
          <a:lstStyle/>
          <a:p>
            <a:pPr algn="r">
              <a:lnSpc>
                <a:spcPct val="100000"/>
              </a:lnSpc>
            </a:pPr>
            <a:fld id="{3F6B8828-BC0C-43B8-A659-A166469C16A8}" type="slidenum">
              <a:rPr lang="el-GR" sz="1100" b="0" strike="noStrike" spc="-1" smtClean="0">
                <a:solidFill>
                  <a:srgbClr val="B13F9A"/>
                </a:solidFill>
                <a:latin typeface="Trebuchet MS"/>
              </a:rPr>
              <a:pPr algn="r">
                <a:lnSpc>
                  <a:spcPct val="100000"/>
                </a:lnSpc>
              </a:pPr>
              <a:t>‹#›</a:t>
            </a:fld>
            <a:endParaRPr lang="el-GR" sz="1100" b="0" strike="noStrike" spc="-1">
              <a:latin typeface="Times New Roma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320040"/>
            <a:ext cx="7238520" cy="1142640"/>
          </a:xfrm>
          <a:prstGeom prst="rect">
            <a:avLst/>
          </a:prstGeom>
        </p:spPr>
        <p:txBody>
          <a:bodyPr lIns="0" tIns="0" rIns="0" bIns="0" anchor="ctr"/>
          <a:lstStyle/>
          <a:p>
            <a:endParaRPr lang="el-GR" sz="1800" b="0" strike="noStrike" spc="-1">
              <a:solidFill>
                <a:srgbClr val="000000"/>
              </a:solidFill>
              <a:latin typeface="Trebuchet MS"/>
            </a:endParaRPr>
          </a:p>
        </p:txBody>
      </p:sp>
      <p:sp>
        <p:nvSpPr>
          <p:cNvPr id="93" name="PlaceHolder 2"/>
          <p:cNvSpPr>
            <a:spLocks noGrp="1"/>
          </p:cNvSpPr>
          <p:nvPr>
            <p:ph type="subTitle"/>
          </p:nvPr>
        </p:nvSpPr>
        <p:spPr>
          <a:xfrm>
            <a:off x="457200" y="1609560"/>
            <a:ext cx="7238520" cy="4845960"/>
          </a:xfrm>
          <a:prstGeom prst="rect">
            <a:avLst/>
          </a:prstGeom>
        </p:spPr>
        <p:txBody>
          <a:bodyPr lIns="0" tIns="0" rIns="0" bIns="0" anchor="ctr"/>
          <a:lstStyle/>
          <a:p>
            <a:pPr algn="ctr"/>
            <a:endParaRPr lang="el-G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lnSpc>
                <a:spcPct val="100000"/>
              </a:lnSpc>
            </a:pPr>
            <a:fld id="{553E9391-DC8D-4A2E-9E5A-2EE6AB1DFA55}" type="datetime">
              <a:rPr lang="el-GR" sz="1000" b="0" strike="noStrike" spc="-1" smtClean="0">
                <a:solidFill>
                  <a:srgbClr val="B13F9A"/>
                </a:solidFill>
                <a:latin typeface="Trebuchet MS"/>
              </a:rPr>
              <a:pPr>
                <a:lnSpc>
                  <a:spcPct val="100000"/>
                </a:lnSpc>
              </a:pPr>
              <a:t>24/11/2021</a:t>
            </a:fld>
            <a:endParaRPr lang="el-GR" sz="1000" b="0" strike="noStrike" spc="-1">
              <a:latin typeface="Times New Roman"/>
            </a:endParaRPr>
          </a:p>
        </p:txBody>
      </p:sp>
      <p:sp>
        <p:nvSpPr>
          <p:cNvPr id="5" name="4 - Θέση υποσέλιδου"/>
          <p:cNvSpPr>
            <a:spLocks noGrp="1"/>
          </p:cNvSpPr>
          <p:nvPr>
            <p:ph type="ftr" sz="quarter" idx="11"/>
          </p:nvPr>
        </p:nvSpPr>
        <p:spPr/>
        <p:txBody>
          <a:bodyPr/>
          <a:lstStyle/>
          <a:p>
            <a:endParaRPr lang="el-GR" sz="2400" b="0" strike="noStrike" spc="-1">
              <a:latin typeface="Times New Roman"/>
            </a:endParaRPr>
          </a:p>
        </p:txBody>
      </p:sp>
      <p:sp>
        <p:nvSpPr>
          <p:cNvPr id="6" name="5 - Θέση αριθμού διαφάνειας"/>
          <p:cNvSpPr>
            <a:spLocks noGrp="1"/>
          </p:cNvSpPr>
          <p:nvPr>
            <p:ph type="sldNum" sz="quarter" idx="12"/>
          </p:nvPr>
        </p:nvSpPr>
        <p:spPr/>
        <p:txBody>
          <a:bodyPr/>
          <a:lstStyle/>
          <a:p>
            <a:pPr algn="r">
              <a:lnSpc>
                <a:spcPct val="100000"/>
              </a:lnSpc>
            </a:pPr>
            <a:fld id="{3F6B8828-BC0C-43B8-A659-A166469C16A8}" type="slidenum">
              <a:rPr lang="el-GR" sz="1100" b="0" strike="noStrike" spc="-1" smtClean="0">
                <a:solidFill>
                  <a:srgbClr val="B13F9A"/>
                </a:solidFill>
                <a:latin typeface="Trebuchet MS"/>
              </a:rPr>
              <a:pPr algn="r">
                <a:lnSpc>
                  <a:spcPct val="100000"/>
                </a:lnSpc>
              </a:pPr>
              <a:t>‹#›</a:t>
            </a:fld>
            <a:endParaRPr lang="el-GR" sz="1100" b="0" strike="noStrike" spc="-1">
              <a:latin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pPr>
              <a:lnSpc>
                <a:spcPct val="100000"/>
              </a:lnSpc>
            </a:pPr>
            <a:fld id="{553E9391-DC8D-4A2E-9E5A-2EE6AB1DFA55}" type="datetime">
              <a:rPr lang="el-GR" sz="1000" b="0" strike="noStrike" spc="-1" smtClean="0">
                <a:solidFill>
                  <a:srgbClr val="B13F9A"/>
                </a:solidFill>
                <a:latin typeface="Trebuchet MS"/>
              </a:rPr>
              <a:pPr>
                <a:lnSpc>
                  <a:spcPct val="100000"/>
                </a:lnSpc>
              </a:pPr>
              <a:t>24/11/2021</a:t>
            </a:fld>
            <a:endParaRPr lang="el-GR" sz="1000" b="0" strike="noStrike" spc="-1">
              <a:latin typeface="Times New Roman"/>
            </a:endParaRPr>
          </a:p>
        </p:txBody>
      </p:sp>
      <p:sp>
        <p:nvSpPr>
          <p:cNvPr id="5" name="4 - Θέση υποσέλιδου"/>
          <p:cNvSpPr>
            <a:spLocks noGrp="1"/>
          </p:cNvSpPr>
          <p:nvPr>
            <p:ph type="ftr" sz="quarter" idx="11"/>
          </p:nvPr>
        </p:nvSpPr>
        <p:spPr/>
        <p:txBody>
          <a:bodyPr/>
          <a:lstStyle/>
          <a:p>
            <a:endParaRPr lang="el-GR" sz="2400" b="0" strike="noStrike" spc="-1">
              <a:latin typeface="Times New Roman"/>
            </a:endParaRPr>
          </a:p>
        </p:txBody>
      </p:sp>
      <p:sp>
        <p:nvSpPr>
          <p:cNvPr id="6" name="5 - Θέση αριθμού διαφάνειας"/>
          <p:cNvSpPr>
            <a:spLocks noGrp="1"/>
          </p:cNvSpPr>
          <p:nvPr>
            <p:ph type="sldNum" sz="quarter" idx="12"/>
          </p:nvPr>
        </p:nvSpPr>
        <p:spPr/>
        <p:txBody>
          <a:bodyPr/>
          <a:lstStyle/>
          <a:p>
            <a:pPr algn="r">
              <a:lnSpc>
                <a:spcPct val="100000"/>
              </a:lnSpc>
            </a:pPr>
            <a:fld id="{3F6B8828-BC0C-43B8-A659-A166469C16A8}" type="slidenum">
              <a:rPr lang="el-GR" sz="1100" b="0" strike="noStrike" spc="-1" smtClean="0">
                <a:solidFill>
                  <a:srgbClr val="B13F9A"/>
                </a:solidFill>
                <a:latin typeface="Trebuchet MS"/>
              </a:rPr>
              <a:pPr algn="r">
                <a:lnSpc>
                  <a:spcPct val="100000"/>
                </a:lnSpc>
              </a:pPr>
              <a:t>‹#›</a:t>
            </a:fld>
            <a:endParaRPr lang="el-GR" sz="1100" b="0" strike="noStrike" spc="-1">
              <a:latin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pPr>
              <a:lnSpc>
                <a:spcPct val="100000"/>
              </a:lnSpc>
            </a:pPr>
            <a:fld id="{553E9391-DC8D-4A2E-9E5A-2EE6AB1DFA55}" type="datetime">
              <a:rPr lang="el-GR" sz="1000" b="0" strike="noStrike" spc="-1" smtClean="0">
                <a:solidFill>
                  <a:srgbClr val="B13F9A"/>
                </a:solidFill>
                <a:latin typeface="Trebuchet MS"/>
              </a:rPr>
              <a:pPr>
                <a:lnSpc>
                  <a:spcPct val="100000"/>
                </a:lnSpc>
              </a:pPr>
              <a:t>24/11/2021</a:t>
            </a:fld>
            <a:endParaRPr lang="el-GR" sz="1000" b="0" strike="noStrike" spc="-1">
              <a:latin typeface="Times New Roman"/>
            </a:endParaRPr>
          </a:p>
        </p:txBody>
      </p:sp>
      <p:sp>
        <p:nvSpPr>
          <p:cNvPr id="6" name="5 - Θέση υποσέλιδου"/>
          <p:cNvSpPr>
            <a:spLocks noGrp="1"/>
          </p:cNvSpPr>
          <p:nvPr>
            <p:ph type="ftr" sz="quarter" idx="11"/>
          </p:nvPr>
        </p:nvSpPr>
        <p:spPr/>
        <p:txBody>
          <a:bodyPr/>
          <a:lstStyle/>
          <a:p>
            <a:endParaRPr lang="el-GR" sz="2400" b="0" strike="noStrike" spc="-1">
              <a:latin typeface="Times New Roman"/>
            </a:endParaRPr>
          </a:p>
        </p:txBody>
      </p:sp>
      <p:sp>
        <p:nvSpPr>
          <p:cNvPr id="7" name="6 - Θέση αριθμού διαφάνειας"/>
          <p:cNvSpPr>
            <a:spLocks noGrp="1"/>
          </p:cNvSpPr>
          <p:nvPr>
            <p:ph type="sldNum" sz="quarter" idx="12"/>
          </p:nvPr>
        </p:nvSpPr>
        <p:spPr/>
        <p:txBody>
          <a:bodyPr/>
          <a:lstStyle/>
          <a:p>
            <a:pPr algn="r">
              <a:lnSpc>
                <a:spcPct val="100000"/>
              </a:lnSpc>
            </a:pPr>
            <a:fld id="{3F6B8828-BC0C-43B8-A659-A166469C16A8}" type="slidenum">
              <a:rPr lang="el-GR" sz="1100" b="0" strike="noStrike" spc="-1" smtClean="0">
                <a:solidFill>
                  <a:srgbClr val="B13F9A"/>
                </a:solidFill>
                <a:latin typeface="Trebuchet MS"/>
              </a:rPr>
              <a:pPr algn="r">
                <a:lnSpc>
                  <a:spcPct val="100000"/>
                </a:lnSpc>
              </a:pPr>
              <a:t>‹#›</a:t>
            </a:fld>
            <a:endParaRPr lang="el-GR" sz="1100" b="0" strike="noStrike" spc="-1">
              <a:latin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pPr>
              <a:lnSpc>
                <a:spcPct val="100000"/>
              </a:lnSpc>
            </a:pPr>
            <a:fld id="{553E9391-DC8D-4A2E-9E5A-2EE6AB1DFA55}" type="datetime">
              <a:rPr lang="el-GR" sz="1000" b="0" strike="noStrike" spc="-1" smtClean="0">
                <a:solidFill>
                  <a:srgbClr val="B13F9A"/>
                </a:solidFill>
                <a:latin typeface="Trebuchet MS"/>
              </a:rPr>
              <a:pPr>
                <a:lnSpc>
                  <a:spcPct val="100000"/>
                </a:lnSpc>
              </a:pPr>
              <a:t>24/11/2021</a:t>
            </a:fld>
            <a:endParaRPr lang="el-GR" sz="1000" b="0" strike="noStrike" spc="-1">
              <a:latin typeface="Times New Roman"/>
            </a:endParaRPr>
          </a:p>
        </p:txBody>
      </p:sp>
      <p:sp>
        <p:nvSpPr>
          <p:cNvPr id="27" name="26 - Θέση αριθμού διαφάνειας"/>
          <p:cNvSpPr>
            <a:spLocks noGrp="1"/>
          </p:cNvSpPr>
          <p:nvPr>
            <p:ph type="sldNum" sz="quarter" idx="11"/>
          </p:nvPr>
        </p:nvSpPr>
        <p:spPr/>
        <p:txBody>
          <a:bodyPr rtlCol="0"/>
          <a:lstStyle/>
          <a:p>
            <a:pPr algn="r">
              <a:lnSpc>
                <a:spcPct val="100000"/>
              </a:lnSpc>
            </a:pPr>
            <a:fld id="{3F6B8828-BC0C-43B8-A659-A166469C16A8}" type="slidenum">
              <a:rPr lang="el-GR" sz="1100" b="0" strike="noStrike" spc="-1" smtClean="0">
                <a:solidFill>
                  <a:srgbClr val="B13F9A"/>
                </a:solidFill>
                <a:latin typeface="Trebuchet MS"/>
              </a:rPr>
              <a:pPr algn="r">
                <a:lnSpc>
                  <a:spcPct val="100000"/>
                </a:lnSpc>
              </a:pPr>
              <a:t>‹#›</a:t>
            </a:fld>
            <a:endParaRPr lang="el-GR" sz="1100" b="0" strike="noStrike" spc="-1">
              <a:latin typeface="Times New Roman"/>
            </a:endParaRPr>
          </a:p>
        </p:txBody>
      </p:sp>
      <p:sp>
        <p:nvSpPr>
          <p:cNvPr id="28" name="27 - Θέση υποσέλιδου"/>
          <p:cNvSpPr>
            <a:spLocks noGrp="1"/>
          </p:cNvSpPr>
          <p:nvPr>
            <p:ph type="ftr" sz="quarter" idx="12"/>
          </p:nvPr>
        </p:nvSpPr>
        <p:spPr/>
        <p:txBody>
          <a:bodyPr rtlCol="0"/>
          <a:lstStyle/>
          <a:p>
            <a:endParaRPr lang="el-GR" sz="2400" b="0" strike="noStrike" spc="-1">
              <a:latin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pPr>
              <a:lnSpc>
                <a:spcPct val="100000"/>
              </a:lnSpc>
            </a:pPr>
            <a:fld id="{553E9391-DC8D-4A2E-9E5A-2EE6AB1DFA55}" type="datetime">
              <a:rPr lang="el-GR" sz="1000" b="0" strike="noStrike" spc="-1" smtClean="0">
                <a:solidFill>
                  <a:srgbClr val="B13F9A"/>
                </a:solidFill>
                <a:latin typeface="Trebuchet MS"/>
              </a:rPr>
              <a:pPr>
                <a:lnSpc>
                  <a:spcPct val="100000"/>
                </a:lnSpc>
              </a:pPr>
              <a:t>24/11/2021</a:t>
            </a:fld>
            <a:endParaRPr lang="el-GR" sz="1000" b="0" strike="noStrike" spc="-1">
              <a:latin typeface="Times New Roman"/>
            </a:endParaRPr>
          </a:p>
        </p:txBody>
      </p:sp>
      <p:sp>
        <p:nvSpPr>
          <p:cNvPr id="4" name="3 - Θέση υποσέλιδου"/>
          <p:cNvSpPr>
            <a:spLocks noGrp="1"/>
          </p:cNvSpPr>
          <p:nvPr>
            <p:ph type="ftr" sz="quarter" idx="11"/>
          </p:nvPr>
        </p:nvSpPr>
        <p:spPr>
          <a:xfrm>
            <a:off x="5257800" y="612648"/>
            <a:ext cx="1325880" cy="457200"/>
          </a:xfrm>
        </p:spPr>
        <p:txBody>
          <a:bodyPr/>
          <a:lstStyle/>
          <a:p>
            <a:endParaRPr lang="el-GR" sz="2400" b="0" strike="noStrike" spc="-1">
              <a:latin typeface="Times New Roman"/>
            </a:endParaRPr>
          </a:p>
        </p:txBody>
      </p:sp>
      <p:sp>
        <p:nvSpPr>
          <p:cNvPr id="5" name="4 - Θέση αριθμού διαφάνειας"/>
          <p:cNvSpPr>
            <a:spLocks noGrp="1"/>
          </p:cNvSpPr>
          <p:nvPr>
            <p:ph type="sldNum" sz="quarter" idx="12"/>
          </p:nvPr>
        </p:nvSpPr>
        <p:spPr>
          <a:xfrm>
            <a:off x="8174736" y="2272"/>
            <a:ext cx="762000" cy="365760"/>
          </a:xfrm>
        </p:spPr>
        <p:txBody>
          <a:bodyPr/>
          <a:lstStyle/>
          <a:p>
            <a:pPr algn="r">
              <a:lnSpc>
                <a:spcPct val="100000"/>
              </a:lnSpc>
            </a:pPr>
            <a:fld id="{3F6B8828-BC0C-43B8-A659-A166469C16A8}" type="slidenum">
              <a:rPr lang="el-GR" sz="1100" b="0" strike="noStrike" spc="-1" smtClean="0">
                <a:solidFill>
                  <a:srgbClr val="B13F9A"/>
                </a:solidFill>
                <a:latin typeface="Trebuchet MS"/>
              </a:rPr>
              <a:pPr algn="r">
                <a:lnSpc>
                  <a:spcPct val="100000"/>
                </a:lnSpc>
              </a:pPr>
              <a:t>‹#›</a:t>
            </a:fld>
            <a:endParaRPr lang="el-GR" sz="1100" b="0" strike="noStrike" spc="-1">
              <a:latin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pPr>
              <a:lnSpc>
                <a:spcPct val="100000"/>
              </a:lnSpc>
            </a:pPr>
            <a:fld id="{553E9391-DC8D-4A2E-9E5A-2EE6AB1DFA55}" type="datetime">
              <a:rPr lang="el-GR" sz="1000" b="0" strike="noStrike" spc="-1" smtClean="0">
                <a:solidFill>
                  <a:srgbClr val="B13F9A"/>
                </a:solidFill>
                <a:latin typeface="Trebuchet MS"/>
              </a:rPr>
              <a:pPr>
                <a:lnSpc>
                  <a:spcPct val="100000"/>
                </a:lnSpc>
              </a:pPr>
              <a:t>24/11/2021</a:t>
            </a:fld>
            <a:endParaRPr lang="el-GR" sz="1000" b="0" strike="noStrike" spc="-1">
              <a:latin typeface="Times New Roman"/>
            </a:endParaRPr>
          </a:p>
        </p:txBody>
      </p:sp>
      <p:sp>
        <p:nvSpPr>
          <p:cNvPr id="3" name="2 - Θέση υποσέλιδου"/>
          <p:cNvSpPr>
            <a:spLocks noGrp="1"/>
          </p:cNvSpPr>
          <p:nvPr>
            <p:ph type="ftr" sz="quarter" idx="11"/>
          </p:nvPr>
        </p:nvSpPr>
        <p:spPr/>
        <p:txBody>
          <a:bodyPr/>
          <a:lstStyle/>
          <a:p>
            <a:endParaRPr lang="el-GR" sz="2400" b="0" strike="noStrike" spc="-1">
              <a:latin typeface="Times New Roman"/>
            </a:endParaRPr>
          </a:p>
        </p:txBody>
      </p:sp>
      <p:sp>
        <p:nvSpPr>
          <p:cNvPr id="4" name="3 - Θέση αριθμού διαφάνειας"/>
          <p:cNvSpPr>
            <a:spLocks noGrp="1"/>
          </p:cNvSpPr>
          <p:nvPr>
            <p:ph type="sldNum" sz="quarter" idx="12"/>
          </p:nvPr>
        </p:nvSpPr>
        <p:spPr/>
        <p:txBody>
          <a:bodyPr/>
          <a:lstStyle/>
          <a:p>
            <a:pPr algn="r">
              <a:lnSpc>
                <a:spcPct val="100000"/>
              </a:lnSpc>
            </a:pPr>
            <a:fld id="{3F6B8828-BC0C-43B8-A659-A166469C16A8}" type="slidenum">
              <a:rPr lang="el-GR" sz="1100" b="0" strike="noStrike" spc="-1" smtClean="0">
                <a:solidFill>
                  <a:srgbClr val="B13F9A"/>
                </a:solidFill>
                <a:latin typeface="Trebuchet MS"/>
              </a:rPr>
              <a:pPr algn="r">
                <a:lnSpc>
                  <a:spcPct val="100000"/>
                </a:lnSpc>
              </a:pPr>
              <a:t>‹#›</a:t>
            </a:fld>
            <a:endParaRPr lang="el-GR" sz="1100" b="0" strike="noStrike" spc="-1">
              <a:latin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pPr>
              <a:lnSpc>
                <a:spcPct val="100000"/>
              </a:lnSpc>
            </a:pPr>
            <a:fld id="{553E9391-DC8D-4A2E-9E5A-2EE6AB1DFA55}" type="datetime">
              <a:rPr lang="el-GR" sz="1000" b="0" strike="noStrike" spc="-1" smtClean="0">
                <a:solidFill>
                  <a:srgbClr val="B13F9A"/>
                </a:solidFill>
                <a:latin typeface="Trebuchet MS"/>
              </a:rPr>
              <a:pPr>
                <a:lnSpc>
                  <a:spcPct val="100000"/>
                </a:lnSpc>
              </a:pPr>
              <a:t>24/11/2021</a:t>
            </a:fld>
            <a:endParaRPr lang="el-GR" sz="1000" b="0" strike="noStrike" spc="-1">
              <a:latin typeface="Times New Roman"/>
            </a:endParaRPr>
          </a:p>
        </p:txBody>
      </p:sp>
      <p:sp>
        <p:nvSpPr>
          <p:cNvPr id="6" name="5 - Θέση υποσέλιδου"/>
          <p:cNvSpPr>
            <a:spLocks noGrp="1"/>
          </p:cNvSpPr>
          <p:nvPr>
            <p:ph type="ftr" sz="quarter" idx="11"/>
          </p:nvPr>
        </p:nvSpPr>
        <p:spPr/>
        <p:txBody>
          <a:bodyPr/>
          <a:lstStyle/>
          <a:p>
            <a:endParaRPr lang="el-GR" sz="2400" b="0" strike="noStrike" spc="-1">
              <a:latin typeface="Times New Roman"/>
            </a:endParaRPr>
          </a:p>
        </p:txBody>
      </p:sp>
      <p:sp>
        <p:nvSpPr>
          <p:cNvPr id="7" name="6 - Θέση αριθμού διαφάνειας"/>
          <p:cNvSpPr>
            <a:spLocks noGrp="1"/>
          </p:cNvSpPr>
          <p:nvPr>
            <p:ph type="sldNum" sz="quarter" idx="12"/>
          </p:nvPr>
        </p:nvSpPr>
        <p:spPr/>
        <p:txBody>
          <a:bodyPr/>
          <a:lstStyle/>
          <a:p>
            <a:pPr algn="r">
              <a:lnSpc>
                <a:spcPct val="100000"/>
              </a:lnSpc>
            </a:pPr>
            <a:fld id="{3F6B8828-BC0C-43B8-A659-A166469C16A8}" type="slidenum">
              <a:rPr lang="el-GR" sz="1100" b="0" strike="noStrike" spc="-1" smtClean="0">
                <a:solidFill>
                  <a:srgbClr val="B13F9A"/>
                </a:solidFill>
                <a:latin typeface="Trebuchet MS"/>
              </a:rPr>
              <a:pPr algn="r">
                <a:lnSpc>
                  <a:spcPct val="100000"/>
                </a:lnSpc>
              </a:pPr>
              <a:t>‹#›</a:t>
            </a:fld>
            <a:endParaRPr lang="el-GR" sz="1100" b="0" strike="noStrike" spc="-1">
              <a:latin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pPr>
              <a:lnSpc>
                <a:spcPct val="100000"/>
              </a:lnSpc>
            </a:pPr>
            <a:fld id="{553E9391-DC8D-4A2E-9E5A-2EE6AB1DFA55}" type="datetime">
              <a:rPr lang="el-GR" sz="1000" b="0" strike="noStrike" spc="-1" smtClean="0">
                <a:solidFill>
                  <a:srgbClr val="B13F9A"/>
                </a:solidFill>
                <a:latin typeface="Trebuchet MS"/>
              </a:rPr>
              <a:pPr>
                <a:lnSpc>
                  <a:spcPct val="100000"/>
                </a:lnSpc>
              </a:pPr>
              <a:t>24/11/2021</a:t>
            </a:fld>
            <a:endParaRPr lang="el-GR" sz="1000" b="0" strike="noStrike" spc="-1">
              <a:latin typeface="Times New Roman"/>
            </a:endParaRPr>
          </a:p>
        </p:txBody>
      </p:sp>
      <p:sp>
        <p:nvSpPr>
          <p:cNvPr id="6" name="5 - Θέση υποσέλιδου"/>
          <p:cNvSpPr>
            <a:spLocks noGrp="1"/>
          </p:cNvSpPr>
          <p:nvPr>
            <p:ph type="ftr" sz="quarter" idx="11"/>
          </p:nvPr>
        </p:nvSpPr>
        <p:spPr/>
        <p:txBody>
          <a:bodyPr/>
          <a:lstStyle/>
          <a:p>
            <a:endParaRPr lang="el-GR" sz="2400" b="0" strike="noStrike" spc="-1">
              <a:latin typeface="Times New Roman"/>
            </a:endParaRPr>
          </a:p>
        </p:txBody>
      </p:sp>
      <p:sp>
        <p:nvSpPr>
          <p:cNvPr id="7" name="6 - Θέση αριθμού διαφάνειας"/>
          <p:cNvSpPr>
            <a:spLocks noGrp="1"/>
          </p:cNvSpPr>
          <p:nvPr>
            <p:ph type="sldNum" sz="quarter" idx="12"/>
          </p:nvPr>
        </p:nvSpPr>
        <p:spPr/>
        <p:txBody>
          <a:bodyPr/>
          <a:lstStyle/>
          <a:p>
            <a:pPr algn="r">
              <a:lnSpc>
                <a:spcPct val="100000"/>
              </a:lnSpc>
            </a:pPr>
            <a:fld id="{3F6B8828-BC0C-43B8-A659-A166469C16A8}" type="slidenum">
              <a:rPr lang="el-GR" sz="1100" b="0" strike="noStrike" spc="-1" smtClean="0">
                <a:solidFill>
                  <a:srgbClr val="B13F9A"/>
                </a:solidFill>
                <a:latin typeface="Trebuchet MS"/>
              </a:rPr>
              <a:pPr algn="r">
                <a:lnSpc>
                  <a:spcPct val="100000"/>
                </a:lnSpc>
              </a:pPr>
              <a:t>‹#›</a:t>
            </a:fld>
            <a:endParaRPr lang="el-GR" sz="1100" b="0" strike="noStrike" spc="-1">
              <a:latin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lnSpc>
                <a:spcPct val="100000"/>
              </a:lnSpc>
            </a:pPr>
            <a:fld id="{553E9391-DC8D-4A2E-9E5A-2EE6AB1DFA55}" type="datetime">
              <a:rPr lang="el-GR" sz="1000" b="0" strike="noStrike" spc="-1" smtClean="0">
                <a:solidFill>
                  <a:srgbClr val="B13F9A"/>
                </a:solidFill>
                <a:latin typeface="Trebuchet MS"/>
              </a:rPr>
              <a:pPr>
                <a:lnSpc>
                  <a:spcPct val="100000"/>
                </a:lnSpc>
              </a:pPr>
              <a:t>24/11/2021</a:t>
            </a:fld>
            <a:endParaRPr lang="el-GR" sz="1000" b="0" strike="noStrike" spc="-1">
              <a:latin typeface="Times New Roman"/>
            </a:endParaRP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sz="2400" b="0" strike="noStrike" spc="-1">
              <a:latin typeface="Times New Roman"/>
            </a:endParaRP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lgn="r">
              <a:lnSpc>
                <a:spcPct val="100000"/>
              </a:lnSpc>
            </a:pPr>
            <a:fld id="{3F6B8828-BC0C-43B8-A659-A166469C16A8}" type="slidenum">
              <a:rPr lang="el-GR" sz="1100" b="0" strike="noStrike" spc="-1" smtClean="0">
                <a:solidFill>
                  <a:srgbClr val="B13F9A"/>
                </a:solidFill>
                <a:latin typeface="Trebuchet MS"/>
              </a:rPr>
              <a:pPr algn="r">
                <a:lnSpc>
                  <a:spcPct val="100000"/>
                </a:lnSpc>
              </a:pPr>
              <a:t>‹#›</a:t>
            </a:fld>
            <a:endParaRPr lang="el-GR" sz="11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el.wikipedia.org/wiki/%CE%92%CE%B7%CE%BC%CE%B1%CF%84%CE%BF%CE%B4%CF%8C%CF%84%CE%B7%CF%82"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3366720" y="533520"/>
            <a:ext cx="5105160" cy="2867760"/>
          </a:xfrm>
          <a:prstGeom prst="rect">
            <a:avLst/>
          </a:prstGeom>
          <a:noFill/>
          <a:ln>
            <a:noFill/>
          </a:ln>
        </p:spPr>
        <p:txBody>
          <a:bodyPr lIns="45720" tIns="0" rIns="45720" bIns="0" anchor="b"/>
          <a:lstStyle/>
          <a:p>
            <a:pPr algn="r">
              <a:lnSpc>
                <a:spcPct val="100000"/>
              </a:lnSpc>
            </a:pPr>
            <a:r>
              <a:rPr lang="el-GR" sz="4200" b="1" strike="noStrike" cap="all" spc="-1" dirty="0">
                <a:solidFill>
                  <a:srgbClr val="FF0000"/>
                </a:solidFill>
                <a:latin typeface="Trebuchet MS"/>
              </a:rPr>
              <a:t>ΦΥΣΙΟΛΟΓΙΑ I </a:t>
            </a:r>
            <a:endParaRPr lang="el-GR" sz="4200" b="0" strike="noStrike" spc="-1" dirty="0">
              <a:solidFill>
                <a:srgbClr val="FF0000"/>
              </a:solidFill>
              <a:latin typeface="Trebuchet MS"/>
            </a:endParaRPr>
          </a:p>
        </p:txBody>
      </p:sp>
      <p:sp>
        <p:nvSpPr>
          <p:cNvPr id="135" name="TextShape 2"/>
          <p:cNvSpPr txBox="1"/>
          <p:nvPr/>
        </p:nvSpPr>
        <p:spPr>
          <a:xfrm>
            <a:off x="3354480" y="3539880"/>
            <a:ext cx="5114520" cy="2265120"/>
          </a:xfrm>
          <a:prstGeom prst="rect">
            <a:avLst/>
          </a:prstGeom>
          <a:noFill/>
          <a:ln>
            <a:noFill/>
          </a:ln>
        </p:spPr>
        <p:txBody>
          <a:bodyPr lIns="45720" tIns="0" rIns="45720" bIns="0">
            <a:normAutofit fontScale="96000"/>
          </a:bodyPr>
          <a:lstStyle/>
          <a:p>
            <a:pPr algn="r">
              <a:lnSpc>
                <a:spcPct val="100000"/>
              </a:lnSpc>
              <a:spcBef>
                <a:spcPts val="601"/>
              </a:spcBef>
            </a:pPr>
            <a:r>
              <a:rPr lang="el-GR" sz="2200" b="1" strike="noStrike" spc="-1" dirty="0" smtClean="0">
                <a:latin typeface="Trebuchet MS"/>
              </a:rPr>
              <a:t> </a:t>
            </a:r>
            <a:endParaRPr lang="el-GR" sz="2200" b="1" strike="noStrike" spc="-1" dirty="0">
              <a:latin typeface="Arial"/>
            </a:endParaRPr>
          </a:p>
          <a:p>
            <a:pPr algn="r">
              <a:lnSpc>
                <a:spcPct val="100000"/>
              </a:lnSpc>
              <a:spcBef>
                <a:spcPts val="601"/>
              </a:spcBef>
            </a:pPr>
            <a:r>
              <a:rPr lang="el-GR" sz="2200" b="1" strike="noStrike" spc="-1" dirty="0">
                <a:latin typeface="Trebuchet MS"/>
              </a:rPr>
              <a:t>ΜΑΡΙΑ ΛΑΓΚΑΔΙΝΟΥ</a:t>
            </a:r>
            <a:endParaRPr lang="el-GR" sz="2200" b="1" strike="noStrike" spc="-1" dirty="0">
              <a:latin typeface="Arial"/>
            </a:endParaRPr>
          </a:p>
          <a:p>
            <a:pPr algn="r">
              <a:lnSpc>
                <a:spcPct val="100000"/>
              </a:lnSpc>
              <a:spcBef>
                <a:spcPts val="601"/>
              </a:spcBef>
            </a:pPr>
            <a:r>
              <a:rPr lang="el-GR" sz="2200" b="1" strike="noStrike" spc="-1" dirty="0" smtClean="0">
                <a:latin typeface="Trebuchet MS"/>
              </a:rPr>
              <a:t>ΠΑΘΟΛΟΓΟΣ-ΛΟΙΜΩΞΙΟΛΟΓΟΣ </a:t>
            </a:r>
            <a:endParaRPr lang="el-GR" sz="2200" b="1" spc="-1" dirty="0" smtClean="0">
              <a:latin typeface="Trebuchet MS"/>
            </a:endParaRPr>
          </a:p>
          <a:p>
            <a:pPr algn="r">
              <a:lnSpc>
                <a:spcPct val="100000"/>
              </a:lnSpc>
              <a:spcBef>
                <a:spcPts val="601"/>
              </a:spcBef>
            </a:pPr>
            <a:r>
              <a:rPr lang="el-GR" sz="2200" b="1" strike="noStrike" spc="-1" dirty="0" err="1" smtClean="0">
                <a:latin typeface="Trebuchet MS"/>
              </a:rPr>
              <a:t>Επικ.Καθ</a:t>
            </a:r>
            <a:r>
              <a:rPr lang="el-GR" sz="2200" b="1" strike="noStrike" spc="-1" dirty="0" smtClean="0">
                <a:latin typeface="Trebuchet MS"/>
              </a:rPr>
              <a:t>. Παθολογίας</a:t>
            </a:r>
          </a:p>
          <a:p>
            <a:pPr algn="r">
              <a:lnSpc>
                <a:spcPct val="100000"/>
              </a:lnSpc>
              <a:spcBef>
                <a:spcPts val="601"/>
              </a:spcBef>
            </a:pPr>
            <a:r>
              <a:rPr lang="el-GR" sz="2200" b="1" spc="-1" dirty="0" smtClean="0">
                <a:latin typeface="Trebuchet MS"/>
              </a:rPr>
              <a:t>Τμήμα Νοσηλευτικής Πανεπιστήμιο Πατρών</a:t>
            </a:r>
            <a:endParaRPr lang="el-GR" sz="2200" b="1" strike="noStrike" spc="-1" dirty="0">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TextShape 1"/>
          <p:cNvSpPr txBox="1"/>
          <p:nvPr/>
        </p:nvSpPr>
        <p:spPr>
          <a:xfrm>
            <a:off x="457200" y="1609560"/>
            <a:ext cx="7238520" cy="4845960"/>
          </a:xfrm>
          <a:prstGeom prst="rect">
            <a:avLst/>
          </a:prstGeom>
          <a:noFill/>
          <a:ln>
            <a:noFill/>
          </a:ln>
        </p:spPr>
        <p:txBody>
          <a:bodyPr lIns="90000" tIns="45000" rIns="90000" bIns="45000">
            <a:normAutofit/>
          </a:bodyPr>
          <a:lstStyle/>
          <a:p>
            <a:pPr marL="274320" indent="-273960">
              <a:lnSpc>
                <a:spcPct val="100000"/>
              </a:lnSpc>
              <a:spcBef>
                <a:spcPts val="601"/>
              </a:spcBef>
              <a:buClr>
                <a:srgbClr val="B13F9A"/>
              </a:buClr>
              <a:buSzPct val="73000"/>
              <a:buFont typeface="Wingdings 2" charset="2"/>
              <a:buChar char=""/>
            </a:pPr>
            <a:r>
              <a:rPr lang="el-GR" sz="2400" b="0" strike="noStrike" spc="-1">
                <a:solidFill>
                  <a:srgbClr val="000000"/>
                </a:solidFill>
                <a:latin typeface="Trebuchet MS"/>
              </a:rPr>
              <a:t>Οι πνεύμονες μπορούν να </a:t>
            </a:r>
            <a:r>
              <a:rPr lang="el-GR" sz="2400" b="0" strike="noStrike" spc="-1">
                <a:solidFill>
                  <a:srgbClr val="FF0000"/>
                </a:solidFill>
                <a:latin typeface="Trebuchet MS"/>
              </a:rPr>
              <a:t>εκπτύσσονται</a:t>
            </a:r>
            <a:r>
              <a:rPr lang="el-GR" sz="2400" b="0" strike="noStrike" spc="-1">
                <a:solidFill>
                  <a:srgbClr val="000000"/>
                </a:solidFill>
                <a:latin typeface="Trebuchet MS"/>
              </a:rPr>
              <a:t> και να </a:t>
            </a:r>
            <a:r>
              <a:rPr lang="el-GR" sz="2400" b="0" strike="noStrike" spc="-1">
                <a:solidFill>
                  <a:srgbClr val="FF0000"/>
                </a:solidFill>
                <a:latin typeface="Trebuchet MS"/>
              </a:rPr>
              <a:t>συμπτύσσονται</a:t>
            </a:r>
            <a:r>
              <a:rPr lang="el-GR" sz="2400" b="0" strike="noStrike" spc="-1">
                <a:solidFill>
                  <a:srgbClr val="000000"/>
                </a:solidFill>
                <a:latin typeface="Trebuchet MS"/>
              </a:rPr>
              <a:t> με κίνηση του </a:t>
            </a:r>
            <a:r>
              <a:rPr lang="el-GR" sz="2400" b="0" strike="noStrike" spc="-1">
                <a:solidFill>
                  <a:srgbClr val="FF0000"/>
                </a:solidFill>
                <a:latin typeface="Trebuchet MS"/>
              </a:rPr>
              <a:t>διαφράγματος</a:t>
            </a:r>
            <a:r>
              <a:rPr lang="el-GR" sz="2400" b="0" strike="noStrike" spc="-1">
                <a:solidFill>
                  <a:srgbClr val="000000"/>
                </a:solidFill>
                <a:latin typeface="Trebuchet MS"/>
              </a:rPr>
              <a:t> προς τα κάτω και προς τα πάνω.</a:t>
            </a:r>
          </a:p>
          <a:p>
            <a:pPr marL="274320" indent="-273960">
              <a:lnSpc>
                <a:spcPct val="100000"/>
              </a:lnSpc>
              <a:spcBef>
                <a:spcPts val="601"/>
              </a:spcBef>
            </a:pPr>
            <a:endParaRPr lang="el-GR" sz="24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400" b="0" strike="noStrike" spc="-1">
                <a:solidFill>
                  <a:srgbClr val="000000"/>
                </a:solidFill>
                <a:latin typeface="Trebuchet MS"/>
              </a:rPr>
              <a:t>Και με </a:t>
            </a:r>
            <a:r>
              <a:rPr lang="el-GR" sz="2400" b="0" strike="noStrike" spc="-1">
                <a:solidFill>
                  <a:srgbClr val="FF0000"/>
                </a:solidFill>
                <a:latin typeface="Trebuchet MS"/>
              </a:rPr>
              <a:t>ανύψωση </a:t>
            </a:r>
            <a:r>
              <a:rPr lang="el-GR" sz="2400" b="0" strike="noStrike" spc="-1">
                <a:solidFill>
                  <a:srgbClr val="000000"/>
                </a:solidFill>
                <a:latin typeface="Trebuchet MS"/>
              </a:rPr>
              <a:t>ή </a:t>
            </a:r>
            <a:r>
              <a:rPr lang="el-GR" sz="2400" b="0" strike="noStrike" spc="-1">
                <a:solidFill>
                  <a:srgbClr val="FF0000"/>
                </a:solidFill>
                <a:latin typeface="Trebuchet MS"/>
              </a:rPr>
              <a:t>κατάσπαση</a:t>
            </a:r>
            <a:r>
              <a:rPr lang="el-GR" sz="2400" b="0" strike="noStrike" spc="-1">
                <a:solidFill>
                  <a:srgbClr val="000000"/>
                </a:solidFill>
                <a:latin typeface="Trebuchet MS"/>
              </a:rPr>
              <a:t> των πλευρων (έκτυξη ή σύμπτυξη θωρακικού τοιχώματος)</a:t>
            </a:r>
          </a:p>
          <a:p>
            <a:pPr marL="274320" indent="-273960">
              <a:lnSpc>
                <a:spcPct val="100000"/>
              </a:lnSpc>
              <a:spcBef>
                <a:spcPts val="601"/>
              </a:spcBef>
            </a:pPr>
            <a:endParaRPr lang="el-GR" sz="24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400" b="1" i="1" strike="noStrike" spc="-1">
                <a:solidFill>
                  <a:srgbClr val="000000"/>
                </a:solidFill>
                <a:latin typeface="Trebuchet MS"/>
              </a:rPr>
              <a:t>Κατά την διάρκεια της εισπνοής </a:t>
            </a:r>
            <a:r>
              <a:rPr lang="el-GR" sz="2400" b="0" strike="noStrike" spc="-1">
                <a:solidFill>
                  <a:srgbClr val="000000"/>
                </a:solidFill>
                <a:latin typeface="Trebuchet MS"/>
              </a:rPr>
              <a:t>το διάφραγμα έλκει τις κάτω επιφάνειες των πνευμόνων προς τα κάτω.</a:t>
            </a:r>
          </a:p>
        </p:txBody>
      </p:sp>
      <p:sp>
        <p:nvSpPr>
          <p:cNvPr id="231" name="TextShape 2"/>
          <p:cNvSpPr txBox="1"/>
          <p:nvPr/>
        </p:nvSpPr>
        <p:spPr>
          <a:xfrm>
            <a:off x="457200" y="320040"/>
            <a:ext cx="7238520" cy="1142640"/>
          </a:xfrm>
          <a:prstGeom prst="rect">
            <a:avLst/>
          </a:prstGeom>
          <a:noFill/>
          <a:ln>
            <a:noFill/>
          </a:ln>
        </p:spPr>
        <p:txBody>
          <a:bodyPr lIns="45720" tIns="0" rIns="45720" bIns="0" anchor="b">
            <a:normAutofit lnSpcReduction="10000"/>
          </a:bodyPr>
          <a:lstStyle/>
          <a:p>
            <a:pPr>
              <a:lnSpc>
                <a:spcPct val="100000"/>
              </a:lnSpc>
            </a:pPr>
            <a:r>
              <a:rPr lang="el-GR" sz="3800" b="1" strike="noStrike" cap="all" spc="-1" dirty="0">
                <a:solidFill>
                  <a:srgbClr val="FF0000"/>
                </a:solidFill>
                <a:latin typeface="Trebuchet MS"/>
                <a:ea typeface="ＭＳ Ｐゴシック"/>
              </a:rPr>
              <a:t> </a:t>
            </a:r>
            <a:r>
              <a:rPr lang="el-GR" sz="3800" b="1" strike="noStrike" cap="all" spc="-1" dirty="0" err="1">
                <a:solidFill>
                  <a:srgbClr val="FF0000"/>
                </a:solidFill>
                <a:latin typeface="Trebuchet MS"/>
                <a:ea typeface="ＭＳ Ｐゴシック"/>
              </a:rPr>
              <a:t>Μηχανικη</a:t>
            </a:r>
            <a:r>
              <a:rPr lang="el-GR" sz="3800" b="1" strike="noStrike" cap="all" spc="-1" dirty="0">
                <a:solidFill>
                  <a:srgbClr val="FF0000"/>
                </a:solidFill>
                <a:latin typeface="Trebuchet MS"/>
                <a:ea typeface="ＭＳ Ｐゴシック"/>
              </a:rPr>
              <a:t> </a:t>
            </a:r>
            <a:r>
              <a:rPr lang="el-GR" sz="3800" b="1" strike="noStrike" cap="all" spc="-1" dirty="0" err="1">
                <a:solidFill>
                  <a:srgbClr val="FF0000"/>
                </a:solidFill>
                <a:latin typeface="Trebuchet MS"/>
                <a:ea typeface="ＭＳ Ｐゴシック"/>
              </a:rPr>
              <a:t>πνευμονικου</a:t>
            </a:r>
            <a:r>
              <a:rPr lang="el-GR" sz="3800" b="1" strike="noStrike" cap="all" spc="-1" dirty="0">
                <a:solidFill>
                  <a:srgbClr val="FF0000"/>
                </a:solidFill>
                <a:latin typeface="Trebuchet MS"/>
                <a:ea typeface="ＭＳ Ｐゴシック"/>
              </a:rPr>
              <a:t> </a:t>
            </a:r>
            <a:r>
              <a:rPr lang="el-GR" sz="3800" b="1" strike="noStrike" cap="all" spc="-1" dirty="0" err="1">
                <a:solidFill>
                  <a:srgbClr val="FF0000"/>
                </a:solidFill>
                <a:latin typeface="Trebuchet MS"/>
                <a:ea typeface="ＭＳ Ｐゴシック"/>
              </a:rPr>
              <a:t>αερισμου</a:t>
            </a:r>
            <a:endParaRPr lang="el-GR" sz="3800" b="0" strike="noStrike" spc="-1" dirty="0">
              <a:solidFill>
                <a:srgbClr val="FF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FF0000"/>
                </a:solidFill>
              </a:rPr>
              <a:t>ΕΙΣΠΝΟΗ-ΕΙΣΠΝΕΥΣΤΙΚΟΙ ΜΥΕΣ</a:t>
            </a:r>
            <a:endParaRPr lang="el-GR" b="1" dirty="0">
              <a:solidFill>
                <a:srgbClr val="FF0000"/>
              </a:solidFill>
            </a:endParaRPr>
          </a:p>
        </p:txBody>
      </p:sp>
      <p:sp>
        <p:nvSpPr>
          <p:cNvPr id="3" name="2 - Θέση περιεχομένου"/>
          <p:cNvSpPr>
            <a:spLocks noGrp="1"/>
          </p:cNvSpPr>
          <p:nvPr>
            <p:ph idx="1"/>
          </p:nvPr>
        </p:nvSpPr>
        <p:spPr/>
        <p:txBody>
          <a:bodyPr>
            <a:normAutofit fontScale="85000" lnSpcReduction="20000"/>
          </a:bodyPr>
          <a:lstStyle/>
          <a:p>
            <a:pPr algn="just"/>
            <a:r>
              <a:rPr lang="el-GR" dirty="0" smtClean="0"/>
              <a:t>Κατά την εισπνοή, η ενεργοποίηση των εισπνευστικών μυών αναγείρει τις πλευρές και το στέρνο, αυξάνοντας, έτσι, την πλάγια και </a:t>
            </a:r>
            <a:r>
              <a:rPr lang="el-GR" dirty="0" err="1" smtClean="0"/>
              <a:t>προσθιοπίσθια</a:t>
            </a:r>
            <a:r>
              <a:rPr lang="el-GR" dirty="0" smtClean="0"/>
              <a:t> διάμετρο του θώρακα, </a:t>
            </a:r>
          </a:p>
          <a:p>
            <a:pPr algn="just"/>
            <a:r>
              <a:rPr lang="el-GR" dirty="0" smtClean="0"/>
              <a:t>Με τη σύσπαση του διαφράγματος επιπεδώνονται οι θόλοι και ανασπώνται οι κατώτερες πλευρές. </a:t>
            </a:r>
          </a:p>
          <a:p>
            <a:pPr algn="just"/>
            <a:r>
              <a:rPr lang="el-GR" dirty="0" smtClean="0"/>
              <a:t>Ο όγκος του θωρακικού κλωβού αυξάνεται και η ενδοθωρακική πίεση ( </a:t>
            </a:r>
            <a:r>
              <a:rPr lang="el-GR" dirty="0" err="1" smtClean="0"/>
              <a:t>Ppl</a:t>
            </a:r>
            <a:r>
              <a:rPr lang="el-GR" dirty="0" smtClean="0"/>
              <a:t> ) γίνεται περισσότερο </a:t>
            </a:r>
            <a:r>
              <a:rPr lang="el-GR" dirty="0" err="1" smtClean="0"/>
              <a:t>υποατμοσφαιρική</a:t>
            </a:r>
            <a:r>
              <a:rPr lang="el-GR" dirty="0" smtClean="0"/>
              <a:t> (αρνητική) (</a:t>
            </a:r>
            <a:r>
              <a:rPr lang="el-GR" dirty="0" err="1" smtClean="0"/>
              <a:t>Patm</a:t>
            </a:r>
            <a:r>
              <a:rPr lang="el-GR" dirty="0" smtClean="0"/>
              <a:t> &gt; </a:t>
            </a:r>
            <a:r>
              <a:rPr lang="el-GR" dirty="0" err="1" smtClean="0"/>
              <a:t>Ppl</a:t>
            </a:r>
            <a:r>
              <a:rPr lang="el-GR" dirty="0" smtClean="0"/>
              <a:t>), έτσι, που προκαλεί την εισροή αέρος στους αεραγωγούς και τις κυψελίδες, που διαρκεί όσο η διαφορά της ενδοθωρακικής από την ατμοσφαιρική πίεση είναι θετική. </a:t>
            </a: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ΕΙΣΠΝΕΥΣΤΙΚΟΙ ΜΥΕΣ </a:t>
            </a:r>
            <a:endParaRPr lang="el-GR" dirty="0">
              <a:solidFill>
                <a:srgbClr val="FF0000"/>
              </a:solidFill>
            </a:endParaRPr>
          </a:p>
        </p:txBody>
      </p:sp>
      <p:sp>
        <p:nvSpPr>
          <p:cNvPr id="3" name="2 - Θέση περιεχομένου"/>
          <p:cNvSpPr>
            <a:spLocks noGrp="1"/>
          </p:cNvSpPr>
          <p:nvPr>
            <p:ph idx="1"/>
          </p:nvPr>
        </p:nvSpPr>
        <p:spPr/>
        <p:txBody>
          <a:bodyPr/>
          <a:lstStyle/>
          <a:p>
            <a:r>
              <a:rPr lang="el-GR" dirty="0" smtClean="0"/>
              <a:t> </a:t>
            </a:r>
          </a:p>
          <a:p>
            <a:endParaRPr lang="el-GR" dirty="0" smtClean="0"/>
          </a:p>
          <a:p>
            <a:r>
              <a:rPr lang="el-GR" dirty="0" smtClean="0"/>
              <a:t>Σε </a:t>
            </a:r>
            <a:r>
              <a:rPr lang="el-GR" dirty="0" err="1" smtClean="0"/>
              <a:t>ορθία</a:t>
            </a:r>
            <a:r>
              <a:rPr lang="el-GR" dirty="0" smtClean="0"/>
              <a:t> θέση, το διάφραγμα εισφέρει το 70% της ήρεμης εισπνοής και οι έξω μεσοπλεύριοι, το 30%. Σε ύπτια θέση, η εισφορά του διαφράγματος αυξάνεται στο 90%</a:t>
            </a: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TextShape 1"/>
          <p:cNvSpPr txBox="1"/>
          <p:nvPr/>
        </p:nvSpPr>
        <p:spPr>
          <a:xfrm>
            <a:off x="457200" y="1609560"/>
            <a:ext cx="7238520" cy="4845960"/>
          </a:xfrm>
          <a:prstGeom prst="rect">
            <a:avLst/>
          </a:prstGeom>
          <a:noFill/>
          <a:ln>
            <a:noFill/>
          </a:ln>
        </p:spPr>
        <p:txBody>
          <a:bodyPr lIns="90000" tIns="45000" rIns="90000" bIns="45000"/>
          <a:lstStyle/>
          <a:p>
            <a:pPr marL="274320" indent="-273960">
              <a:lnSpc>
                <a:spcPct val="80000"/>
              </a:lnSpc>
              <a:spcBef>
                <a:spcPts val="601"/>
              </a:spcBef>
              <a:buClr>
                <a:srgbClr val="B13F9A"/>
              </a:buClr>
              <a:buSzPct val="73000"/>
              <a:buFont typeface="Wingdings 2" charset="2"/>
              <a:buChar char=""/>
            </a:pPr>
            <a:r>
              <a:rPr lang="el-GR" sz="2800" b="0" strike="noStrike" spc="-1">
                <a:solidFill>
                  <a:srgbClr val="000000"/>
                </a:solidFill>
                <a:latin typeface="Trebuchet MS"/>
              </a:rPr>
              <a:t>Είναι ενας </a:t>
            </a:r>
            <a:r>
              <a:rPr lang="el-GR" sz="2800" b="0" strike="noStrike" spc="-1">
                <a:solidFill>
                  <a:srgbClr val="FF0000"/>
                </a:solidFill>
                <a:latin typeface="Trebuchet MS"/>
              </a:rPr>
              <a:t>μεγάλος μυς</a:t>
            </a:r>
            <a:r>
              <a:rPr lang="el-GR" sz="2800" b="0" strike="noStrike" spc="-1">
                <a:solidFill>
                  <a:srgbClr val="000000"/>
                </a:solidFill>
                <a:latin typeface="Trebuchet MS"/>
              </a:rPr>
              <a:t>. Βρισκεται μεταξυ του </a:t>
            </a:r>
            <a:r>
              <a:rPr lang="el-GR" sz="2800" b="0" strike="noStrike" spc="-1">
                <a:solidFill>
                  <a:srgbClr val="FF0000"/>
                </a:solidFill>
                <a:latin typeface="Trebuchet MS"/>
              </a:rPr>
              <a:t>θώρακα και της κοιλιάς</a:t>
            </a:r>
            <a:r>
              <a:rPr lang="el-GR" sz="2800" b="0" strike="noStrike" spc="-1">
                <a:solidFill>
                  <a:srgbClr val="000000"/>
                </a:solidFill>
                <a:latin typeface="Trebuchet MS"/>
              </a:rPr>
              <a:t> και χωρίζει τις δυο κοιλότητες.</a:t>
            </a:r>
          </a:p>
          <a:p>
            <a:pPr marL="274320" indent="-273960">
              <a:lnSpc>
                <a:spcPct val="80000"/>
              </a:lnSpc>
              <a:spcBef>
                <a:spcPts val="601"/>
              </a:spcBef>
            </a:pPr>
            <a:endParaRPr lang="el-GR" sz="2800" b="0" strike="noStrike" spc="-1">
              <a:solidFill>
                <a:srgbClr val="000000"/>
              </a:solidFill>
              <a:latin typeface="Trebuchet MS"/>
            </a:endParaRPr>
          </a:p>
          <a:p>
            <a:pPr marL="274320" indent="-273960">
              <a:lnSpc>
                <a:spcPct val="80000"/>
              </a:lnSpc>
              <a:spcBef>
                <a:spcPts val="601"/>
              </a:spcBef>
              <a:buClr>
                <a:srgbClr val="B13F9A"/>
              </a:buClr>
              <a:buSzPct val="73000"/>
              <a:buFont typeface="Wingdings 2" charset="2"/>
              <a:buChar char=""/>
            </a:pPr>
            <a:r>
              <a:rPr lang="el-GR" sz="2800" b="0" strike="noStrike" spc="-1">
                <a:solidFill>
                  <a:srgbClr val="000000"/>
                </a:solidFill>
                <a:latin typeface="Trebuchet MS"/>
              </a:rPr>
              <a:t>Είναι φτιαγμενο από μια κεντρική πλάκα τενόντων με μυικές ίνες στα ακρα και εχει 3 προελευσεις –</a:t>
            </a:r>
            <a:r>
              <a:rPr lang="el-GR" sz="2800" b="0" strike="noStrike" spc="-1">
                <a:solidFill>
                  <a:srgbClr val="FF0000"/>
                </a:solidFill>
                <a:latin typeface="Trebuchet MS"/>
              </a:rPr>
              <a:t>οπισθια,εξω και προσθια</a:t>
            </a:r>
            <a:r>
              <a:rPr lang="el-GR" sz="2800" b="0" strike="noStrike" spc="-1">
                <a:solidFill>
                  <a:srgbClr val="000000"/>
                </a:solidFill>
                <a:latin typeface="Trebuchet MS"/>
              </a:rPr>
              <a:t>.</a:t>
            </a:r>
          </a:p>
          <a:p>
            <a:pPr marL="274320" indent="-273960">
              <a:lnSpc>
                <a:spcPct val="80000"/>
              </a:lnSpc>
              <a:spcBef>
                <a:spcPts val="601"/>
              </a:spcBef>
            </a:pPr>
            <a:endParaRPr lang="el-GR" sz="2800" b="0" strike="noStrike" spc="-1">
              <a:solidFill>
                <a:srgbClr val="000000"/>
              </a:solidFill>
              <a:latin typeface="Trebuchet MS"/>
            </a:endParaRPr>
          </a:p>
          <a:p>
            <a:pPr marL="274320" indent="-273960">
              <a:lnSpc>
                <a:spcPct val="80000"/>
              </a:lnSpc>
              <a:spcBef>
                <a:spcPts val="601"/>
              </a:spcBef>
              <a:buClr>
                <a:srgbClr val="B13F9A"/>
              </a:buClr>
              <a:buSzPct val="73000"/>
              <a:buFont typeface="Wingdings 2" charset="2"/>
              <a:buChar char=""/>
            </a:pPr>
            <a:r>
              <a:rPr lang="el-GR" sz="2800" b="0" strike="noStrike" spc="-1">
                <a:solidFill>
                  <a:srgbClr val="000000"/>
                </a:solidFill>
                <a:latin typeface="Trebuchet MS"/>
              </a:rPr>
              <a:t>Όταν είναι χαλαρό έχει </a:t>
            </a:r>
            <a:r>
              <a:rPr lang="el-GR" sz="2800" b="0" strike="noStrike" spc="-1">
                <a:solidFill>
                  <a:srgbClr val="FF0000"/>
                </a:solidFill>
                <a:latin typeface="Trebuchet MS"/>
              </a:rPr>
              <a:t>θολωτό σχήμα</a:t>
            </a:r>
            <a:r>
              <a:rPr lang="el-GR" sz="2800" b="0" strike="noStrike" spc="-1">
                <a:solidFill>
                  <a:srgbClr val="000000"/>
                </a:solidFill>
                <a:latin typeface="Trebuchet MS"/>
              </a:rPr>
              <a:t>, όταν συστέλλεται γίνεται </a:t>
            </a:r>
            <a:r>
              <a:rPr lang="el-GR" sz="2800" b="0" strike="noStrike" spc="-1">
                <a:solidFill>
                  <a:srgbClr val="FF0000"/>
                </a:solidFill>
                <a:latin typeface="Trebuchet MS"/>
              </a:rPr>
              <a:t>επίπεδο</a:t>
            </a:r>
            <a:r>
              <a:rPr lang="el-GR" sz="2800" b="0" strike="noStrike" spc="-1">
                <a:solidFill>
                  <a:srgbClr val="000000"/>
                </a:solidFill>
                <a:latin typeface="Trebuchet MS"/>
              </a:rPr>
              <a:t>.</a:t>
            </a:r>
          </a:p>
        </p:txBody>
      </p:sp>
      <p:sp>
        <p:nvSpPr>
          <p:cNvPr id="251" name="TextShape 2"/>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u="sng" strike="noStrike" cap="all" spc="-1">
                <a:solidFill>
                  <a:srgbClr val="FF0000"/>
                </a:solidFill>
                <a:uFillTx/>
                <a:latin typeface="Trebuchet MS"/>
              </a:rPr>
              <a:t>ΤΙ ΕΙΝΑΙ ΤΟ ΔΙΑΦΡΑΓΜΑ</a:t>
            </a:r>
            <a:endParaRPr lang="el-GR" sz="3800" b="0" strike="noStrike" spc="-1">
              <a:solidFill>
                <a:srgbClr val="00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extShape 1"/>
          <p:cNvSpPr txBox="1"/>
          <p:nvPr/>
        </p:nvSpPr>
        <p:spPr>
          <a:xfrm>
            <a:off x="457200" y="1609560"/>
            <a:ext cx="7238520" cy="4845960"/>
          </a:xfrm>
          <a:prstGeom prst="rect">
            <a:avLst/>
          </a:prstGeom>
          <a:noFill/>
          <a:ln>
            <a:noFill/>
          </a:ln>
        </p:spPr>
        <p:txBody>
          <a:bodyPr lIns="90000" tIns="45000" rIns="90000" bIns="45000">
            <a:normAutofit fontScale="97000"/>
          </a:bodyPr>
          <a:lstStyle/>
          <a:p>
            <a:pPr marL="274320" indent="-273960" algn="just">
              <a:lnSpc>
                <a:spcPct val="100000"/>
              </a:lnSpc>
              <a:spcBef>
                <a:spcPts val="601"/>
              </a:spcBef>
              <a:buClr>
                <a:srgbClr val="B13F9A"/>
              </a:buClr>
              <a:buSzPct val="73000"/>
              <a:buFont typeface="Wingdings 2" charset="2"/>
              <a:buChar char=""/>
            </a:pPr>
            <a:r>
              <a:rPr lang="el-GR" sz="2600" b="1" i="1" strike="noStrike" spc="-1" dirty="0">
                <a:solidFill>
                  <a:srgbClr val="000000"/>
                </a:solidFill>
                <a:latin typeface="Trebuchet MS"/>
              </a:rPr>
              <a:t>Στην εκπνοή </a:t>
            </a:r>
            <a:r>
              <a:rPr lang="el-GR" sz="2600" b="0" strike="noStrike" spc="-1" dirty="0">
                <a:solidFill>
                  <a:srgbClr val="000000"/>
                </a:solidFill>
                <a:latin typeface="Trebuchet MS"/>
              </a:rPr>
              <a:t>το </a:t>
            </a:r>
            <a:r>
              <a:rPr lang="el-GR" sz="2600" b="0" strike="noStrike" spc="-1" dirty="0">
                <a:solidFill>
                  <a:srgbClr val="FF0000"/>
                </a:solidFill>
                <a:latin typeface="Trebuchet MS"/>
              </a:rPr>
              <a:t>διάφραγμα</a:t>
            </a:r>
            <a:r>
              <a:rPr lang="el-GR" sz="2600" b="0" strike="noStrike" spc="-1" dirty="0">
                <a:solidFill>
                  <a:srgbClr val="000000"/>
                </a:solidFill>
                <a:latin typeface="Trebuchet MS"/>
              </a:rPr>
              <a:t> απλά </a:t>
            </a:r>
            <a:r>
              <a:rPr lang="el-GR" sz="2600" b="0" strike="noStrike" spc="-1" dirty="0">
                <a:solidFill>
                  <a:srgbClr val="FF0000"/>
                </a:solidFill>
                <a:latin typeface="Trebuchet MS"/>
              </a:rPr>
              <a:t>χαλαρώνει</a:t>
            </a:r>
            <a:r>
              <a:rPr lang="el-GR" sz="2600" b="0" strike="noStrike" spc="-1" dirty="0">
                <a:solidFill>
                  <a:srgbClr val="000000"/>
                </a:solidFill>
                <a:latin typeface="Trebuchet MS"/>
              </a:rPr>
              <a:t> και η ελαστική σύμπτυξη των πνευμόνων, του θωρακικού τοιχώματος και των κοιλιακών οργάνων συμπιέζει τους πνεύμονες (η εκπνοή είναι παθητική διαδικασία)</a:t>
            </a:r>
          </a:p>
          <a:p>
            <a:pPr marL="274320" indent="-273960">
              <a:lnSpc>
                <a:spcPct val="100000"/>
              </a:lnSpc>
              <a:spcBef>
                <a:spcPts val="601"/>
              </a:spcBef>
            </a:pPr>
            <a:endParaRPr lang="el-GR" sz="2600" b="0" strike="noStrike" spc="-1" dirty="0">
              <a:solidFill>
                <a:srgbClr val="000000"/>
              </a:solidFill>
              <a:latin typeface="Trebuchet MS"/>
            </a:endParaRPr>
          </a:p>
          <a:p>
            <a:pPr marL="274320" indent="-273960" algn="just">
              <a:lnSpc>
                <a:spcPct val="100000"/>
              </a:lnSpc>
              <a:spcBef>
                <a:spcPts val="601"/>
              </a:spcBef>
              <a:buClr>
                <a:srgbClr val="B13F9A"/>
              </a:buClr>
              <a:buSzPct val="73000"/>
              <a:buFont typeface="Wingdings 2" charset="2"/>
              <a:buChar char=""/>
            </a:pPr>
            <a:r>
              <a:rPr lang="el-GR" sz="2600" b="1" i="1" strike="noStrike" spc="-1" dirty="0">
                <a:solidFill>
                  <a:srgbClr val="000000"/>
                </a:solidFill>
                <a:latin typeface="Trebuchet MS"/>
              </a:rPr>
              <a:t>Κατά την έντονη αναπνοή</a:t>
            </a:r>
            <a:r>
              <a:rPr lang="el-GR" sz="2600" b="0" i="1" strike="noStrike" spc="-1" dirty="0">
                <a:solidFill>
                  <a:srgbClr val="FF0000"/>
                </a:solidFill>
                <a:latin typeface="Trebuchet MS"/>
              </a:rPr>
              <a:t> </a:t>
            </a:r>
            <a:r>
              <a:rPr lang="el-GR" sz="2600" b="0" strike="noStrike" spc="-1" dirty="0">
                <a:solidFill>
                  <a:srgbClr val="000000"/>
                </a:solidFill>
                <a:latin typeface="Trebuchet MS"/>
              </a:rPr>
              <a:t>οι ελαστικές δυνάμεις δεν είναι αρκετά ισχυρές για να προκαλέσουν την απαραίτητη ταχεία </a:t>
            </a:r>
            <a:r>
              <a:rPr lang="el-GR" sz="2600" b="0" strike="noStrike" spc="-1" dirty="0">
                <a:solidFill>
                  <a:srgbClr val="FF0000"/>
                </a:solidFill>
                <a:latin typeface="Trebuchet MS"/>
              </a:rPr>
              <a:t>εκπνοή </a:t>
            </a:r>
            <a:r>
              <a:rPr lang="el-GR" sz="2600" b="0" strike="noStrike" spc="-1" dirty="0">
                <a:solidFill>
                  <a:srgbClr val="000000"/>
                </a:solidFill>
                <a:latin typeface="Trebuchet MS"/>
              </a:rPr>
              <a:t>και έτσι η </a:t>
            </a:r>
            <a:r>
              <a:rPr lang="el-GR" sz="2600" b="0" strike="noStrike" spc="-1" dirty="0">
                <a:solidFill>
                  <a:srgbClr val="FF0000"/>
                </a:solidFill>
                <a:latin typeface="Trebuchet MS"/>
              </a:rPr>
              <a:t>εκπνοή</a:t>
            </a:r>
            <a:r>
              <a:rPr lang="el-GR" sz="2600" b="0" strike="noStrike" spc="-1" dirty="0">
                <a:solidFill>
                  <a:srgbClr val="000000"/>
                </a:solidFill>
                <a:latin typeface="Trebuchet MS"/>
              </a:rPr>
              <a:t> επιτυγχάνεται με τη συστολή των κοιλιακών μυών.</a:t>
            </a:r>
          </a:p>
        </p:txBody>
      </p:sp>
      <p:sp>
        <p:nvSpPr>
          <p:cNvPr id="233" name="TextShape 2"/>
          <p:cNvSpPr txBox="1"/>
          <p:nvPr/>
        </p:nvSpPr>
        <p:spPr>
          <a:xfrm>
            <a:off x="457200" y="320040"/>
            <a:ext cx="7238520" cy="1142640"/>
          </a:xfrm>
          <a:prstGeom prst="rect">
            <a:avLst/>
          </a:prstGeom>
          <a:noFill/>
          <a:ln>
            <a:noFill/>
          </a:ln>
        </p:spPr>
        <p:txBody>
          <a:bodyPr lIns="45720" tIns="0" rIns="45720" bIns="0" anchor="b"/>
          <a:lstStyle/>
          <a:p>
            <a:r>
              <a:rPr lang="el-GR" sz="4000" b="1" strike="noStrike" spc="-1" dirty="0" smtClean="0">
                <a:solidFill>
                  <a:srgbClr val="FF0000"/>
                </a:solidFill>
                <a:latin typeface="Trebuchet MS"/>
              </a:rPr>
              <a:t>ΕΚΠΝΟΗ</a:t>
            </a:r>
            <a:endParaRPr lang="el-GR" sz="4000" b="1" strike="noStrike" spc="-1" dirty="0">
              <a:solidFill>
                <a:srgbClr val="FF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FF0000"/>
                </a:solidFill>
              </a:rPr>
              <a:t>ΕΚΠΝΟΗ</a:t>
            </a:r>
            <a:endParaRPr lang="el-GR" b="1" dirty="0">
              <a:solidFill>
                <a:srgbClr val="FF0000"/>
              </a:solidFill>
            </a:endParaRPr>
          </a:p>
        </p:txBody>
      </p:sp>
      <p:sp>
        <p:nvSpPr>
          <p:cNvPr id="3" name="2 - Θέση περιεχομένου"/>
          <p:cNvSpPr>
            <a:spLocks noGrp="1"/>
          </p:cNvSpPr>
          <p:nvPr>
            <p:ph idx="1"/>
          </p:nvPr>
        </p:nvSpPr>
        <p:spPr/>
        <p:txBody>
          <a:bodyPr>
            <a:normAutofit/>
          </a:bodyPr>
          <a:lstStyle/>
          <a:p>
            <a:pPr algn="just"/>
            <a:r>
              <a:rPr lang="el-GR" dirty="0" smtClean="0"/>
              <a:t>Η εκπνοή είναι παθητική λειτουργία, χωρίς σύσπαση αναπνευστικών μυών. το παρέγχυμα επανέρχεται στη θέση ισορροπίας,  με καταβολή έργου που παρέχεται από την αποκατάσταση της ελαστικής παραμορφώσεως</a:t>
            </a:r>
          </a:p>
          <a:p>
            <a:pPr algn="just"/>
            <a:r>
              <a:rPr lang="el-GR" dirty="0" smtClean="0"/>
              <a:t>Η βίαιη εκπνοή </a:t>
            </a:r>
            <a:r>
              <a:rPr lang="el-GR" dirty="0" err="1" smtClean="0"/>
              <a:t>ενσχύεται</a:t>
            </a:r>
            <a:r>
              <a:rPr lang="el-GR" dirty="0" smtClean="0"/>
              <a:t> από τους επικουρικούς </a:t>
            </a:r>
            <a:r>
              <a:rPr lang="el-GR" dirty="0" err="1" smtClean="0"/>
              <a:t>εκπνευστικούς</a:t>
            </a:r>
            <a:r>
              <a:rPr lang="el-GR" dirty="0" smtClean="0"/>
              <a:t> μύες, που είναι οι κοιλιακοί και οι έσω μεσοπλεύριοι.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TextShape 1"/>
          <p:cNvSpPr txBox="1"/>
          <p:nvPr/>
        </p:nvSpPr>
        <p:spPr>
          <a:xfrm>
            <a:off x="457200" y="457200"/>
            <a:ext cx="7238520" cy="1219200"/>
          </a:xfrm>
          <a:prstGeom prst="rect">
            <a:avLst/>
          </a:prstGeom>
          <a:noFill/>
          <a:ln>
            <a:noFill/>
          </a:ln>
        </p:spPr>
        <p:txBody>
          <a:bodyPr lIns="45720" tIns="0" rIns="45720" bIns="0" anchor="b">
            <a:normAutofit/>
          </a:bodyPr>
          <a:lstStyle/>
          <a:p>
            <a:pPr>
              <a:lnSpc>
                <a:spcPct val="100000"/>
              </a:lnSpc>
            </a:pPr>
            <a:r>
              <a:rPr lang="el-GR" sz="3800" b="1" strike="noStrike" cap="all" spc="-1" dirty="0" smtClean="0">
                <a:solidFill>
                  <a:srgbClr val="FF0000"/>
                </a:solidFill>
                <a:latin typeface="Trebuchet MS"/>
              </a:rPr>
              <a:t>Η </a:t>
            </a:r>
            <a:r>
              <a:rPr lang="el-GR" sz="3800" b="1" strike="noStrike" cap="all" spc="-1" dirty="0" err="1">
                <a:solidFill>
                  <a:srgbClr val="FF0000"/>
                </a:solidFill>
                <a:latin typeface="Trebuchet MS"/>
              </a:rPr>
              <a:t>διοδοσ</a:t>
            </a:r>
            <a:r>
              <a:rPr lang="el-GR" sz="3800" b="1" strike="noStrike" cap="all" spc="-1" dirty="0">
                <a:solidFill>
                  <a:srgbClr val="FF0000"/>
                </a:solidFill>
                <a:latin typeface="Trebuchet MS"/>
              </a:rPr>
              <a:t> του </a:t>
            </a:r>
            <a:r>
              <a:rPr lang="el-GR" sz="3800" b="1" strike="noStrike" cap="all" spc="-1" dirty="0" err="1">
                <a:solidFill>
                  <a:srgbClr val="FF0000"/>
                </a:solidFill>
                <a:latin typeface="Trebuchet MS"/>
              </a:rPr>
              <a:t>αερα</a:t>
            </a:r>
            <a:r>
              <a:rPr lang="el-GR" sz="3800" b="1" strike="noStrike" cap="all" spc="-1" dirty="0">
                <a:solidFill>
                  <a:srgbClr val="FF0000"/>
                </a:solidFill>
                <a:latin typeface="Trebuchet MS"/>
              </a:rPr>
              <a:t> </a:t>
            </a:r>
            <a:r>
              <a:rPr lang="el-GR" sz="3800" b="1" strike="noStrike" cap="all" spc="-1" dirty="0" err="1">
                <a:solidFill>
                  <a:srgbClr val="FF0000"/>
                </a:solidFill>
                <a:latin typeface="Trebuchet MS"/>
              </a:rPr>
              <a:t>στουΣ</a:t>
            </a:r>
            <a:r>
              <a:rPr lang="el-GR" sz="3800" b="1" strike="noStrike" cap="all" spc="-1" dirty="0">
                <a:solidFill>
                  <a:srgbClr val="FF0000"/>
                </a:solidFill>
                <a:latin typeface="Trebuchet MS"/>
              </a:rPr>
              <a:t> ΠΝΕΥΜΟΝΕΣ</a:t>
            </a:r>
            <a:endParaRPr lang="el-GR" sz="3800" b="0" strike="noStrike" spc="-1" dirty="0">
              <a:solidFill>
                <a:srgbClr val="FF0000"/>
              </a:solidFill>
              <a:latin typeface="Trebuchet MS"/>
            </a:endParaRPr>
          </a:p>
        </p:txBody>
      </p:sp>
      <p:sp>
        <p:nvSpPr>
          <p:cNvPr id="235" name="TextShape 2"/>
          <p:cNvSpPr txBox="1"/>
          <p:nvPr/>
        </p:nvSpPr>
        <p:spPr>
          <a:xfrm>
            <a:off x="457200" y="1609560"/>
            <a:ext cx="7238520" cy="4845960"/>
          </a:xfrm>
          <a:prstGeom prst="rect">
            <a:avLst/>
          </a:prstGeom>
          <a:noFill/>
          <a:ln>
            <a:noFill/>
          </a:ln>
        </p:spPr>
        <p:txBody>
          <a:bodyPr lIns="90000" tIns="45000" rIns="90000" bIns="45000">
            <a:normAutofit/>
          </a:bodyPr>
          <a:lstStyle/>
          <a:p>
            <a:pPr marL="274320" indent="-273960">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Ο αέρας περνά από την ρινική ή την στοματική κοιλότητα και το φάρυγγα, όπου θερμαίνεται και </a:t>
            </a:r>
            <a:r>
              <a:rPr lang="el-GR" sz="2600" b="0" strike="noStrike" spc="-1" dirty="0" err="1">
                <a:solidFill>
                  <a:srgbClr val="000000"/>
                </a:solidFill>
                <a:latin typeface="Trebuchet MS"/>
              </a:rPr>
              <a:t>εφυγραίνεται</a:t>
            </a:r>
            <a:endParaRPr lang="el-GR" sz="2600" b="0" strike="noStrike" spc="-1" dirty="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Από το φάρυγγα οδηγείται στο λάρυγγα και στη συνέχεια στο σύστημα των αεραγωγών που αποτελείται από την τραχεία, τους δύο </a:t>
            </a:r>
            <a:r>
              <a:rPr lang="el-GR" sz="2600" b="0" strike="noStrike" spc="-1" dirty="0" err="1">
                <a:solidFill>
                  <a:srgbClr val="000000"/>
                </a:solidFill>
                <a:latin typeface="Trebuchet MS"/>
              </a:rPr>
              <a:t>στελεχιαίους</a:t>
            </a:r>
            <a:r>
              <a:rPr lang="el-GR" sz="2600" b="0" strike="noStrike" spc="-1" dirty="0">
                <a:solidFill>
                  <a:srgbClr val="000000"/>
                </a:solidFill>
                <a:latin typeface="Trebuchet MS"/>
              </a:rPr>
              <a:t> βρόχους, τους </a:t>
            </a:r>
            <a:r>
              <a:rPr lang="el-GR" sz="2600" b="0" strike="noStrike" spc="-1" dirty="0" err="1">
                <a:solidFill>
                  <a:srgbClr val="000000"/>
                </a:solidFill>
                <a:latin typeface="Trebuchet MS"/>
              </a:rPr>
              <a:t>λοβαίους</a:t>
            </a:r>
            <a:r>
              <a:rPr lang="el-GR" sz="2600" b="0" strike="noStrike" spc="-1" dirty="0">
                <a:solidFill>
                  <a:srgbClr val="000000"/>
                </a:solidFill>
                <a:latin typeface="Trebuchet MS"/>
              </a:rPr>
              <a:t> βρόχους, τους τμηματικούς βρόγχους και ακολουθούν τα αναπνευστικά </a:t>
            </a:r>
            <a:r>
              <a:rPr lang="el-GR" sz="2600" b="0" strike="noStrike" spc="-1" dirty="0" err="1">
                <a:solidFill>
                  <a:srgbClr val="000000"/>
                </a:solidFill>
                <a:latin typeface="Trebuchet MS"/>
              </a:rPr>
              <a:t>βρογχιόλια</a:t>
            </a:r>
            <a:r>
              <a:rPr lang="el-GR" sz="2600" b="0" strike="noStrike" spc="-1" dirty="0">
                <a:solidFill>
                  <a:srgbClr val="000000"/>
                </a:solidFill>
                <a:latin typeface="Trebuchet MS"/>
              </a:rPr>
              <a:t>, οι </a:t>
            </a:r>
            <a:r>
              <a:rPr lang="el-GR" sz="2600" b="0" strike="noStrike" spc="-1" dirty="0" err="1">
                <a:solidFill>
                  <a:srgbClr val="000000"/>
                </a:solidFill>
                <a:latin typeface="Trebuchet MS"/>
              </a:rPr>
              <a:t>κυψελικοί</a:t>
            </a:r>
            <a:r>
              <a:rPr lang="el-GR" sz="2600" b="0" strike="noStrike" spc="-1" dirty="0">
                <a:solidFill>
                  <a:srgbClr val="000000"/>
                </a:solidFill>
                <a:latin typeface="Trebuchet MS"/>
              </a:rPr>
              <a:t> πόροι και ακολούθως οι κυψελίδες</a:t>
            </a:r>
          </a:p>
          <a:p>
            <a:pPr>
              <a:lnSpc>
                <a:spcPct val="100000"/>
              </a:lnSpc>
              <a:spcBef>
                <a:spcPts val="601"/>
              </a:spcBef>
            </a:pPr>
            <a:endParaRPr lang="el-GR" sz="2600" b="0" strike="noStrike" spc="-1" dirty="0">
              <a:solidFill>
                <a:srgbClr val="00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TextShape 1"/>
          <p:cNvSpPr txBox="1"/>
          <p:nvPr/>
        </p:nvSpPr>
        <p:spPr>
          <a:xfrm>
            <a:off x="457200" y="1609560"/>
            <a:ext cx="7238520" cy="4845960"/>
          </a:xfrm>
          <a:prstGeom prst="rect">
            <a:avLst/>
          </a:prstGeom>
          <a:noFill/>
          <a:ln>
            <a:noFill/>
          </a:ln>
        </p:spPr>
        <p:txBody>
          <a:bodyPr lIns="90000" tIns="45000" rIns="90000" bIns="45000"/>
          <a:lstStyle/>
          <a:p>
            <a:pPr marL="274320" indent="-273960">
              <a:lnSpc>
                <a:spcPct val="80000"/>
              </a:lnSpc>
              <a:spcBef>
                <a:spcPts val="601"/>
              </a:spcBef>
              <a:buClr>
                <a:srgbClr val="B13F9A"/>
              </a:buClr>
              <a:buSzPct val="73000"/>
              <a:buFont typeface="Wingdings 2" charset="2"/>
              <a:buChar char=""/>
            </a:pPr>
            <a:r>
              <a:rPr lang="el-GR" sz="2400" b="0" strike="noStrike" spc="-1">
                <a:solidFill>
                  <a:srgbClr val="000000"/>
                </a:solidFill>
                <a:latin typeface="Trebuchet MS"/>
              </a:rPr>
              <a:t>Λειτουργεί ως όργανο της όσφρησης</a:t>
            </a:r>
          </a:p>
          <a:p>
            <a:pPr marL="274320" indent="-273960">
              <a:lnSpc>
                <a:spcPct val="80000"/>
              </a:lnSpc>
              <a:spcBef>
                <a:spcPts val="601"/>
              </a:spcBef>
            </a:pPr>
            <a:endParaRPr lang="el-GR" sz="2400" b="0" strike="noStrike" spc="-1">
              <a:solidFill>
                <a:srgbClr val="000000"/>
              </a:solidFill>
              <a:latin typeface="Trebuchet MS"/>
            </a:endParaRPr>
          </a:p>
          <a:p>
            <a:pPr marL="274320" indent="-273960">
              <a:lnSpc>
                <a:spcPct val="80000"/>
              </a:lnSpc>
              <a:spcBef>
                <a:spcPts val="601"/>
              </a:spcBef>
              <a:buClr>
                <a:srgbClr val="B13F9A"/>
              </a:buClr>
              <a:buSzPct val="73000"/>
              <a:buFont typeface="Wingdings 2" charset="2"/>
              <a:buChar char=""/>
            </a:pPr>
            <a:r>
              <a:rPr lang="el-GR" sz="2400" b="0" strike="noStrike" spc="-1">
                <a:solidFill>
                  <a:srgbClr val="000000"/>
                </a:solidFill>
                <a:latin typeface="Trebuchet MS"/>
              </a:rPr>
              <a:t>Υγραίνει και θερμαίνει και καθαρίζει τον αέρα από την σκόνη, τα βακτήρια και άλλες ξένες ουσίες</a:t>
            </a:r>
          </a:p>
          <a:p>
            <a:pPr marL="274320" indent="-273960">
              <a:lnSpc>
                <a:spcPct val="80000"/>
              </a:lnSpc>
              <a:spcBef>
                <a:spcPts val="601"/>
              </a:spcBef>
            </a:pPr>
            <a:endParaRPr lang="el-GR" sz="2400" b="0" strike="noStrike" spc="-1">
              <a:solidFill>
                <a:srgbClr val="000000"/>
              </a:solidFill>
              <a:latin typeface="Trebuchet MS"/>
            </a:endParaRPr>
          </a:p>
          <a:p>
            <a:pPr marL="274320" indent="-273960">
              <a:lnSpc>
                <a:spcPct val="80000"/>
              </a:lnSpc>
              <a:spcBef>
                <a:spcPts val="601"/>
              </a:spcBef>
              <a:buClr>
                <a:srgbClr val="B13F9A"/>
              </a:buClr>
              <a:buSzPct val="73000"/>
              <a:buFont typeface="Wingdings 2" charset="2"/>
              <a:buChar char=""/>
            </a:pPr>
            <a:r>
              <a:rPr lang="el-GR" sz="2400" b="0" strike="noStrike" spc="-1">
                <a:solidFill>
                  <a:srgbClr val="000000"/>
                </a:solidFill>
                <a:latin typeface="Trebuchet MS"/>
              </a:rPr>
              <a:t>Η βλέννη είναι αυτή που μαζεύει την ακαθαρσία και τα βακτήρια εμποδίζοντάς τα να περάσουν στους πνεύμονες.</a:t>
            </a:r>
          </a:p>
          <a:p>
            <a:pPr marL="274320" indent="-273960">
              <a:lnSpc>
                <a:spcPct val="80000"/>
              </a:lnSpc>
              <a:spcBef>
                <a:spcPts val="601"/>
              </a:spcBef>
            </a:pPr>
            <a:endParaRPr lang="el-GR" sz="2400" b="0" strike="noStrike" spc="-1">
              <a:solidFill>
                <a:srgbClr val="000000"/>
              </a:solidFill>
              <a:latin typeface="Trebuchet MS"/>
            </a:endParaRPr>
          </a:p>
          <a:p>
            <a:pPr marL="274320" indent="-273960">
              <a:lnSpc>
                <a:spcPct val="80000"/>
              </a:lnSpc>
              <a:spcBef>
                <a:spcPts val="601"/>
              </a:spcBef>
              <a:buClr>
                <a:srgbClr val="B13F9A"/>
              </a:buClr>
              <a:buSzPct val="73000"/>
              <a:buFont typeface="Wingdings 2" charset="2"/>
              <a:buChar char=""/>
            </a:pPr>
            <a:r>
              <a:rPr lang="el-GR" sz="2400" b="0" strike="noStrike" spc="-1">
                <a:solidFill>
                  <a:srgbClr val="000000"/>
                </a:solidFill>
                <a:latin typeface="Trebuchet MS"/>
              </a:rPr>
              <a:t>Οι τρίχες (κροσσοί) σπρώχνουν τη βλέννη  πρός το λαιμό. Από εκεί καταπίνεται και πάει στο στομάχι όπου τα γαστρικά υγρά εξουδετερώνουν οποιαδήποτε βακτήρια, σκόνη ή ξένα σωματίδια.</a:t>
            </a:r>
          </a:p>
        </p:txBody>
      </p:sp>
      <p:sp>
        <p:nvSpPr>
          <p:cNvPr id="237" name="TextShape 2"/>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u="sng" strike="noStrike" cap="all" spc="-1">
                <a:solidFill>
                  <a:srgbClr val="FF0000"/>
                </a:solidFill>
                <a:uFillTx/>
                <a:latin typeface="Trebuchet MS"/>
              </a:rPr>
              <a:t> ΜΥΤΗ-ΛΕΙΤΟΥΡΓΙΕΣ</a:t>
            </a:r>
            <a:endParaRPr lang="el-GR" sz="3800" b="0" strike="noStrike" spc="-1">
              <a:solidFill>
                <a:srgbClr val="00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TextShape 1"/>
          <p:cNvSpPr txBox="1"/>
          <p:nvPr/>
        </p:nvSpPr>
        <p:spPr>
          <a:xfrm>
            <a:off x="457200" y="1609560"/>
            <a:ext cx="7238520" cy="4845960"/>
          </a:xfrm>
          <a:prstGeom prst="rect">
            <a:avLst/>
          </a:prstGeom>
          <a:noFill/>
          <a:ln>
            <a:noFill/>
          </a:ln>
        </p:spPr>
        <p:txBody>
          <a:bodyPr lIns="90000" tIns="45000" rIns="90000" bIns="45000">
            <a:normAutofit/>
          </a:bodyPr>
          <a:lstStyle/>
          <a:p>
            <a:pPr marL="274320" indent="-273960">
              <a:lnSpc>
                <a:spcPct val="100000"/>
              </a:lnSpc>
              <a:spcBef>
                <a:spcPts val="601"/>
              </a:spcBef>
              <a:buClr>
                <a:srgbClr val="B13F9A"/>
              </a:buClr>
              <a:buSzPct val="73000"/>
              <a:buFont typeface="Wingdings 2" charset="2"/>
              <a:buChar char=""/>
            </a:pPr>
            <a:r>
              <a:rPr lang="el-GR" sz="2400" b="0" strike="noStrike" spc="-1">
                <a:solidFill>
                  <a:srgbClr val="000000"/>
                </a:solidFill>
                <a:latin typeface="Trebuchet MS"/>
              </a:rPr>
              <a:t>Έχει μήκος 12.5 εκ. Αποτελεί όργανο του πεπτικού και του αναπνευστικού συστήματος</a:t>
            </a:r>
          </a:p>
          <a:p>
            <a:pPr marL="274320" indent="-273960">
              <a:lnSpc>
                <a:spcPct val="100000"/>
              </a:lnSpc>
              <a:spcBef>
                <a:spcPts val="601"/>
              </a:spcBef>
            </a:pPr>
            <a:endParaRPr lang="el-GR" sz="24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400" b="0" strike="noStrike" spc="-1">
                <a:solidFill>
                  <a:srgbClr val="000000"/>
                </a:solidFill>
                <a:latin typeface="Trebuchet MS"/>
              </a:rPr>
              <a:t>Αποτελείται από μυικό και ινώδη ιστό</a:t>
            </a:r>
          </a:p>
          <a:p>
            <a:pPr marL="274320" indent="-273960">
              <a:lnSpc>
                <a:spcPct val="100000"/>
              </a:lnSpc>
              <a:spcBef>
                <a:spcPts val="601"/>
              </a:spcBef>
            </a:pPr>
            <a:endParaRPr lang="el-GR" sz="24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400" b="0" strike="noStrike" spc="-1">
                <a:solidFill>
                  <a:srgbClr val="000000"/>
                </a:solidFill>
                <a:latin typeface="Trebuchet MS"/>
              </a:rPr>
              <a:t>Στο πίσω μέρος του φαρυγγα που συνδέεται με την μύτη υπάρχουν μικρές μάζες, οι φαρυγγικές αμυγδαλές, που φιλτράρουν τα βακτήρια.</a:t>
            </a:r>
          </a:p>
          <a:p>
            <a:pPr marL="274320" indent="-273960">
              <a:lnSpc>
                <a:spcPct val="100000"/>
              </a:lnSpc>
              <a:spcBef>
                <a:spcPts val="601"/>
              </a:spcBef>
            </a:pPr>
            <a:endParaRPr lang="el-GR" sz="24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400" b="0" strike="noStrike" spc="-1">
                <a:solidFill>
                  <a:srgbClr val="000000"/>
                </a:solidFill>
                <a:latin typeface="Trebuchet MS"/>
              </a:rPr>
              <a:t>Ο φάρυγγας ενεργεί ως αεραγωγός και επίσης θερμαίνει και υγραίνει τον αέρα.</a:t>
            </a:r>
          </a:p>
        </p:txBody>
      </p:sp>
      <p:sp>
        <p:nvSpPr>
          <p:cNvPr id="239" name="TextShape 2"/>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dirty="0">
                <a:solidFill>
                  <a:srgbClr val="FF0000"/>
                </a:solidFill>
                <a:latin typeface="Trebuchet MS"/>
              </a:rPr>
              <a:t>ΦΑΡΥΓΓΑΣ</a:t>
            </a:r>
            <a:endParaRPr lang="el-GR" sz="3800" b="0" strike="noStrike" spc="-1" dirty="0">
              <a:solidFill>
                <a:srgbClr val="FF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TextShape 1"/>
          <p:cNvSpPr txBox="1"/>
          <p:nvPr/>
        </p:nvSpPr>
        <p:spPr>
          <a:xfrm>
            <a:off x="457200" y="1609560"/>
            <a:ext cx="7238520" cy="4845960"/>
          </a:xfrm>
          <a:prstGeom prst="rect">
            <a:avLst/>
          </a:prstGeom>
          <a:noFill/>
          <a:ln>
            <a:noFill/>
          </a:ln>
        </p:spPr>
        <p:txBody>
          <a:bodyPr lIns="90000" tIns="45000" rIns="90000" bIns="45000"/>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Ο </a:t>
            </a:r>
            <a:r>
              <a:rPr lang="el-GR" sz="2600" b="0" strike="noStrike" spc="-1">
                <a:solidFill>
                  <a:srgbClr val="FF0000"/>
                </a:solidFill>
                <a:latin typeface="Trebuchet MS"/>
              </a:rPr>
              <a:t>λάρυγγας</a:t>
            </a:r>
            <a:r>
              <a:rPr lang="el-GR" sz="2600" b="0" strike="noStrike" spc="-1">
                <a:solidFill>
                  <a:srgbClr val="000000"/>
                </a:solidFill>
                <a:latin typeface="Trebuchet MS"/>
              </a:rPr>
              <a:t> είναι μια δίοδος για τον αέρα μεταξύ του </a:t>
            </a:r>
            <a:r>
              <a:rPr lang="el-GR" sz="2600" b="0" strike="noStrike" spc="-1">
                <a:solidFill>
                  <a:srgbClr val="FF0000"/>
                </a:solidFill>
                <a:latin typeface="Trebuchet MS"/>
              </a:rPr>
              <a:t>φάρυγγα </a:t>
            </a:r>
            <a:r>
              <a:rPr lang="el-GR" sz="2600" b="0" strike="noStrike" spc="-1">
                <a:solidFill>
                  <a:srgbClr val="000000"/>
                </a:solidFill>
                <a:latin typeface="Trebuchet MS"/>
              </a:rPr>
              <a:t>και της </a:t>
            </a:r>
            <a:r>
              <a:rPr lang="el-GR" sz="2600" b="0" strike="noStrike" spc="-1">
                <a:solidFill>
                  <a:srgbClr val="FF0000"/>
                </a:solidFill>
                <a:latin typeface="Trebuchet MS"/>
              </a:rPr>
              <a:t>τραχείας</a:t>
            </a:r>
            <a:r>
              <a:rPr lang="el-GR" sz="2600" b="0" strike="noStrike" spc="-1">
                <a:solidFill>
                  <a:srgbClr val="000000"/>
                </a:solidFill>
                <a:latin typeface="Trebuchet MS"/>
              </a:rPr>
              <a:t>.</a:t>
            </a:r>
          </a:p>
          <a:p>
            <a:pPr marL="274320" indent="-273960">
              <a:lnSpc>
                <a:spcPct val="100000"/>
              </a:lnSpc>
              <a:spcBef>
                <a:spcPts val="601"/>
              </a:spcBef>
            </a:pP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Φιλτράρει τα βακτήρια, βοηθά στην </a:t>
            </a:r>
            <a:r>
              <a:rPr lang="el-GR" sz="2600" b="0" strike="noStrike" spc="-1">
                <a:solidFill>
                  <a:srgbClr val="FF0000"/>
                </a:solidFill>
                <a:latin typeface="Trebuchet MS"/>
              </a:rPr>
              <a:t>παραγωγή </a:t>
            </a:r>
            <a:r>
              <a:rPr lang="el-GR" sz="2600" b="0" strike="noStrike" spc="-1">
                <a:solidFill>
                  <a:srgbClr val="000000"/>
                </a:solidFill>
                <a:latin typeface="Trebuchet MS"/>
              </a:rPr>
              <a:t>της φωνής και </a:t>
            </a:r>
            <a:r>
              <a:rPr lang="el-GR" sz="2600" b="0" strike="noStrike" spc="-1">
                <a:solidFill>
                  <a:srgbClr val="FF0000"/>
                </a:solidFill>
                <a:latin typeface="Trebuchet MS"/>
              </a:rPr>
              <a:t>θερμαίνει</a:t>
            </a:r>
            <a:r>
              <a:rPr lang="el-GR" sz="2600" b="0" strike="noStrike" spc="-1">
                <a:solidFill>
                  <a:srgbClr val="000000"/>
                </a:solidFill>
                <a:latin typeface="Trebuchet MS"/>
              </a:rPr>
              <a:t> και </a:t>
            </a:r>
            <a:r>
              <a:rPr lang="el-GR" sz="2600" b="0" strike="noStrike" spc="-1">
                <a:solidFill>
                  <a:srgbClr val="FF0000"/>
                </a:solidFill>
                <a:latin typeface="Trebuchet MS"/>
              </a:rPr>
              <a:t>υγραίνει</a:t>
            </a:r>
            <a:r>
              <a:rPr lang="el-GR" sz="2600" b="0" strike="noStrike" spc="-1">
                <a:solidFill>
                  <a:srgbClr val="000000"/>
                </a:solidFill>
                <a:latin typeface="Trebuchet MS"/>
              </a:rPr>
              <a:t> τον αέρα.</a:t>
            </a:r>
          </a:p>
        </p:txBody>
      </p:sp>
      <p:sp>
        <p:nvSpPr>
          <p:cNvPr id="241" name="TextShape 2"/>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dirty="0" err="1">
                <a:solidFill>
                  <a:srgbClr val="FF0000"/>
                </a:solidFill>
                <a:latin typeface="Trebuchet MS"/>
              </a:rPr>
              <a:t>Λαρυγγασ</a:t>
            </a:r>
            <a:endParaRPr lang="el-GR" sz="3800" b="0" strike="noStrike" spc="-1" dirty="0">
              <a:solidFill>
                <a:srgbClr val="FF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extShape 1"/>
          <p:cNvSpPr txBox="1"/>
          <p:nvPr/>
        </p:nvSpPr>
        <p:spPr>
          <a:xfrm>
            <a:off x="457200" y="1609560"/>
            <a:ext cx="7238520" cy="4845960"/>
          </a:xfrm>
          <a:prstGeom prst="rect">
            <a:avLst/>
          </a:prstGeom>
          <a:noFill/>
          <a:ln>
            <a:noFill/>
          </a:ln>
        </p:spPr>
        <p:txBody>
          <a:bodyPr lIns="90000" tIns="45000" rIns="90000" bIns="45000">
            <a:normAutofit fontScale="97000"/>
          </a:bodyPr>
          <a:lstStyle/>
          <a:p>
            <a:pPr marL="274320" indent="-273960">
              <a:lnSpc>
                <a:spcPct val="90000"/>
              </a:lnSpc>
              <a:spcBef>
                <a:spcPts val="601"/>
              </a:spcBef>
              <a:buClr>
                <a:srgbClr val="B13F9A"/>
              </a:buClr>
              <a:buSzPct val="73000"/>
              <a:buFont typeface="Wingdings 2" charset="2"/>
              <a:buChar char=""/>
            </a:pPr>
            <a:r>
              <a:rPr lang="el-GR" sz="2800" b="0" strike="noStrike" spc="-1">
                <a:solidFill>
                  <a:srgbClr val="000000"/>
                </a:solidFill>
                <a:latin typeface="Trebuchet MS"/>
              </a:rPr>
              <a:t>Το αναπνευστικό σύστημα αποτελείται από τη </a:t>
            </a:r>
            <a:r>
              <a:rPr lang="el-GR" sz="2800" b="0" strike="noStrike" spc="-1">
                <a:solidFill>
                  <a:srgbClr val="FF0000"/>
                </a:solidFill>
                <a:latin typeface="Trebuchet MS"/>
              </a:rPr>
              <a:t>μύτη,το φάρυγγα,το λάρυγγα,το διάφραγμα, τους πνεύμονες και την αναπνευστική οδό</a:t>
            </a:r>
            <a:r>
              <a:rPr lang="el-GR" sz="2800" b="0" strike="noStrike" spc="-1">
                <a:solidFill>
                  <a:srgbClr val="000000"/>
                </a:solidFill>
                <a:latin typeface="Trebuchet MS"/>
              </a:rPr>
              <a:t>: τραχεία, βρόγχοι, βρογχιόλια και κυψελίδες.</a:t>
            </a:r>
          </a:p>
          <a:p>
            <a:pPr marL="274320" indent="-273960">
              <a:lnSpc>
                <a:spcPct val="90000"/>
              </a:lnSpc>
              <a:spcBef>
                <a:spcPts val="601"/>
              </a:spcBef>
            </a:pPr>
            <a:endParaRPr lang="el-GR" sz="2800" b="0" strike="noStrike" spc="-1">
              <a:solidFill>
                <a:srgbClr val="000000"/>
              </a:solidFill>
              <a:latin typeface="Trebuchet MS"/>
            </a:endParaRPr>
          </a:p>
          <a:p>
            <a:pPr marL="274320" indent="-273960">
              <a:lnSpc>
                <a:spcPct val="90000"/>
              </a:lnSpc>
              <a:spcBef>
                <a:spcPts val="601"/>
              </a:spcBef>
              <a:buClr>
                <a:srgbClr val="B13F9A"/>
              </a:buClr>
              <a:buSzPct val="73000"/>
              <a:buFont typeface="Wingdings 2" charset="2"/>
              <a:buChar char=""/>
            </a:pPr>
            <a:r>
              <a:rPr lang="el-GR" sz="2800" b="0" strike="noStrike" spc="-1">
                <a:solidFill>
                  <a:srgbClr val="000000"/>
                </a:solidFill>
                <a:latin typeface="Trebuchet MS"/>
              </a:rPr>
              <a:t>Είναι ο αναπνευστικός εξοπλισμός του σώματος.</a:t>
            </a:r>
          </a:p>
          <a:p>
            <a:pPr marL="274320" indent="-273960">
              <a:lnSpc>
                <a:spcPct val="90000"/>
              </a:lnSpc>
              <a:spcBef>
                <a:spcPts val="601"/>
              </a:spcBef>
            </a:pPr>
            <a:endParaRPr lang="el-GR" sz="2800" b="0" strike="noStrike" spc="-1">
              <a:solidFill>
                <a:srgbClr val="000000"/>
              </a:solidFill>
              <a:latin typeface="Trebuchet MS"/>
            </a:endParaRPr>
          </a:p>
          <a:p>
            <a:pPr marL="274320" indent="-273960">
              <a:lnSpc>
                <a:spcPct val="90000"/>
              </a:lnSpc>
              <a:spcBef>
                <a:spcPts val="601"/>
              </a:spcBef>
              <a:buClr>
                <a:srgbClr val="B13F9A"/>
              </a:buClr>
              <a:buSzPct val="73000"/>
              <a:buFont typeface="Wingdings 2" charset="2"/>
              <a:buChar char=""/>
            </a:pPr>
            <a:r>
              <a:rPr lang="el-GR" sz="2800" b="0" strike="noStrike" spc="-1">
                <a:solidFill>
                  <a:srgbClr val="000000"/>
                </a:solidFill>
                <a:latin typeface="Trebuchet MS"/>
              </a:rPr>
              <a:t>Το </a:t>
            </a:r>
            <a:r>
              <a:rPr lang="el-GR" sz="2800" b="0" strike="noStrike" spc="-1">
                <a:solidFill>
                  <a:srgbClr val="FF0000"/>
                </a:solidFill>
                <a:latin typeface="Trebuchet MS"/>
              </a:rPr>
              <a:t>οξυγόνο</a:t>
            </a:r>
            <a:r>
              <a:rPr lang="el-GR" sz="2800" b="0" strike="noStrike" spc="-1">
                <a:solidFill>
                  <a:srgbClr val="000000"/>
                </a:solidFill>
                <a:latin typeface="Trebuchet MS"/>
              </a:rPr>
              <a:t> είναι η τροφή του αναπνευστικού συστήματος και το </a:t>
            </a:r>
            <a:r>
              <a:rPr lang="el-GR" sz="2800" b="0" strike="noStrike" spc="-1">
                <a:solidFill>
                  <a:srgbClr val="FF0000"/>
                </a:solidFill>
                <a:latin typeface="Trebuchet MS"/>
              </a:rPr>
              <a:t>διοξείδιο</a:t>
            </a:r>
            <a:r>
              <a:rPr lang="el-GR" sz="2800" b="0" strike="noStrike" spc="-1">
                <a:solidFill>
                  <a:srgbClr val="000000"/>
                </a:solidFill>
                <a:latin typeface="Trebuchet MS"/>
              </a:rPr>
              <a:t> του </a:t>
            </a:r>
            <a:r>
              <a:rPr lang="el-GR" sz="2800" b="0" strike="noStrike" spc="-1">
                <a:solidFill>
                  <a:srgbClr val="FF0000"/>
                </a:solidFill>
                <a:latin typeface="Trebuchet MS"/>
              </a:rPr>
              <a:t>άνθρακα</a:t>
            </a:r>
            <a:r>
              <a:rPr lang="el-GR" sz="2800" b="0" strike="noStrike" spc="-1">
                <a:solidFill>
                  <a:srgbClr val="000000"/>
                </a:solidFill>
                <a:latin typeface="Trebuchet MS"/>
              </a:rPr>
              <a:t> το άχρηστο προιόν.</a:t>
            </a:r>
          </a:p>
        </p:txBody>
      </p:sp>
      <p:sp>
        <p:nvSpPr>
          <p:cNvPr id="221" name="TextShape 2"/>
          <p:cNvSpPr txBox="1"/>
          <p:nvPr/>
        </p:nvSpPr>
        <p:spPr>
          <a:xfrm>
            <a:off x="457200" y="320040"/>
            <a:ext cx="7238520" cy="1142640"/>
          </a:xfrm>
          <a:prstGeom prst="rect">
            <a:avLst/>
          </a:prstGeom>
          <a:noFill/>
          <a:ln>
            <a:noFill/>
          </a:ln>
        </p:spPr>
        <p:txBody>
          <a:bodyPr lIns="45720" tIns="0" rIns="45720" bIns="0" anchor="b">
            <a:normAutofit lnSpcReduction="10000"/>
          </a:bodyPr>
          <a:lstStyle/>
          <a:p>
            <a:pPr>
              <a:lnSpc>
                <a:spcPct val="100000"/>
              </a:lnSpc>
            </a:pPr>
            <a:r>
              <a:rPr lang="el-GR" sz="3800" b="1" strike="noStrike" cap="all" spc="-1" dirty="0">
                <a:solidFill>
                  <a:srgbClr val="FF0000"/>
                </a:solidFill>
                <a:latin typeface="Trebuchet MS"/>
              </a:rPr>
              <a:t>ΑΝΑΠΝΕΥΣΤΙΚΟ ΣΥΣΤΗΜΑ-ΑΝΑΤΟΜΙΑ</a:t>
            </a:r>
            <a:endParaRPr lang="el-GR" sz="3800" b="0" strike="noStrike" spc="-1" dirty="0">
              <a:solidFill>
                <a:srgbClr val="FF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TextShape 1"/>
          <p:cNvSpPr txBox="1"/>
          <p:nvPr/>
        </p:nvSpPr>
        <p:spPr>
          <a:xfrm>
            <a:off x="457200" y="1609560"/>
            <a:ext cx="7238520" cy="4845960"/>
          </a:xfrm>
          <a:prstGeom prst="rect">
            <a:avLst/>
          </a:prstGeom>
          <a:noFill/>
          <a:ln>
            <a:noFill/>
          </a:ln>
        </p:spPr>
        <p:txBody>
          <a:bodyPr lIns="90000" tIns="45000" rIns="90000" bIns="45000"/>
          <a:lstStyle/>
          <a:p>
            <a:pPr marL="274320" indent="-273960">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Είναι μια </a:t>
            </a:r>
            <a:r>
              <a:rPr lang="el-GR" sz="2600" b="0" strike="noStrike" spc="-1" dirty="0">
                <a:solidFill>
                  <a:srgbClr val="FF0000"/>
                </a:solidFill>
                <a:latin typeface="Trebuchet MS"/>
              </a:rPr>
              <a:t>αεροφόρος οδός </a:t>
            </a:r>
            <a:r>
              <a:rPr lang="el-GR" sz="2600" b="0" strike="noStrike" spc="-1" dirty="0" err="1">
                <a:solidFill>
                  <a:srgbClr val="000000"/>
                </a:solidFill>
                <a:latin typeface="Trebuchet MS"/>
              </a:rPr>
              <a:t>μεταξυ</a:t>
            </a:r>
            <a:r>
              <a:rPr lang="el-GR" sz="2600" b="0" strike="noStrike" spc="-1" dirty="0">
                <a:solidFill>
                  <a:srgbClr val="000000"/>
                </a:solidFill>
                <a:latin typeface="Trebuchet MS"/>
              </a:rPr>
              <a:t> του λάρυγγα και των βρόγχων.</a:t>
            </a:r>
          </a:p>
          <a:p>
            <a:pPr marL="274320" indent="-273960">
              <a:lnSpc>
                <a:spcPct val="100000"/>
              </a:lnSpc>
              <a:spcBef>
                <a:spcPts val="601"/>
              </a:spcBef>
            </a:pPr>
            <a:endParaRPr lang="el-GR" sz="2600" b="0" strike="noStrike" spc="-1" dirty="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Τα </a:t>
            </a:r>
            <a:r>
              <a:rPr lang="el-GR" sz="2600" b="0" strike="noStrike" spc="-1" dirty="0">
                <a:solidFill>
                  <a:srgbClr val="FF0000"/>
                </a:solidFill>
                <a:latin typeface="Trebuchet MS"/>
              </a:rPr>
              <a:t>καλυκοειδή εκκριτικά κύτταρα </a:t>
            </a:r>
            <a:r>
              <a:rPr lang="el-GR" sz="2600" b="0" strike="noStrike" spc="-1" dirty="0">
                <a:solidFill>
                  <a:srgbClr val="000000"/>
                </a:solidFill>
                <a:latin typeface="Trebuchet MS"/>
              </a:rPr>
              <a:t>των τοιχωμάτων της εκκρίνουν </a:t>
            </a:r>
            <a:r>
              <a:rPr lang="el-GR" sz="2600" b="0" strike="noStrike" spc="-1" dirty="0" err="1">
                <a:solidFill>
                  <a:srgbClr val="FF0000"/>
                </a:solidFill>
                <a:latin typeface="Trebuchet MS"/>
              </a:rPr>
              <a:t>βλέννη</a:t>
            </a:r>
            <a:r>
              <a:rPr lang="el-GR" sz="2600" b="0" strike="noStrike" spc="-1" dirty="0">
                <a:solidFill>
                  <a:srgbClr val="000000"/>
                </a:solidFill>
                <a:latin typeface="Trebuchet MS"/>
              </a:rPr>
              <a:t> η οποία συλλέγει οποιαδήποτε ξένη ύλη ή βακτήρια.</a:t>
            </a:r>
          </a:p>
        </p:txBody>
      </p:sp>
      <p:sp>
        <p:nvSpPr>
          <p:cNvPr id="243" name="TextShape 2"/>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dirty="0" err="1">
                <a:solidFill>
                  <a:srgbClr val="FF0000"/>
                </a:solidFill>
                <a:latin typeface="Trebuchet MS"/>
              </a:rPr>
              <a:t>τραχεια</a:t>
            </a:r>
            <a:endParaRPr lang="el-GR" sz="3800" b="0" strike="noStrike" spc="-1" dirty="0">
              <a:solidFill>
                <a:srgbClr val="FF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extShape 1"/>
          <p:cNvSpPr txBox="1"/>
          <p:nvPr/>
        </p:nvSpPr>
        <p:spPr>
          <a:xfrm>
            <a:off x="457200" y="1609560"/>
            <a:ext cx="7238520" cy="4845960"/>
          </a:xfrm>
          <a:prstGeom prst="rect">
            <a:avLst/>
          </a:prstGeom>
          <a:noFill/>
          <a:ln>
            <a:noFill/>
          </a:ln>
        </p:spPr>
        <p:txBody>
          <a:bodyPr lIns="90000" tIns="45000" rIns="90000" bIns="45000"/>
          <a:lstStyle/>
          <a:p>
            <a:pPr marL="274320" indent="-273960">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Είναι φτιαγμένοι από </a:t>
            </a:r>
            <a:r>
              <a:rPr lang="el-GR" sz="2600" b="0" strike="noStrike" spc="-1" dirty="0">
                <a:solidFill>
                  <a:srgbClr val="FF0000"/>
                </a:solidFill>
                <a:latin typeface="Trebuchet MS"/>
              </a:rPr>
              <a:t>υαλοειδή χόνδρο, μυ </a:t>
            </a:r>
            <a:r>
              <a:rPr lang="el-GR" sz="2600" b="0" strike="noStrike" spc="-1" dirty="0">
                <a:solidFill>
                  <a:srgbClr val="000000"/>
                </a:solidFill>
                <a:latin typeface="Trebuchet MS"/>
              </a:rPr>
              <a:t>και </a:t>
            </a:r>
            <a:r>
              <a:rPr lang="el-GR" sz="2600" b="0" strike="noStrike" spc="-1" dirty="0">
                <a:solidFill>
                  <a:srgbClr val="FF0000"/>
                </a:solidFill>
                <a:latin typeface="Trebuchet MS"/>
              </a:rPr>
              <a:t>συνδετικό ιστό </a:t>
            </a:r>
            <a:r>
              <a:rPr lang="el-GR" sz="2600" b="0" strike="noStrike" spc="-1" dirty="0">
                <a:solidFill>
                  <a:srgbClr val="000000"/>
                </a:solidFill>
                <a:latin typeface="Trebuchet MS"/>
              </a:rPr>
              <a:t>και το τοίχωμά τους καλύπτεται από επιθήλιο.</a:t>
            </a:r>
          </a:p>
          <a:p>
            <a:pPr marL="274320" indent="-273960">
              <a:lnSpc>
                <a:spcPct val="100000"/>
              </a:lnSpc>
              <a:spcBef>
                <a:spcPts val="601"/>
              </a:spcBef>
            </a:pPr>
            <a:endParaRPr lang="el-GR" sz="2600" b="0" strike="noStrike" spc="-1" dirty="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Περνούν </a:t>
            </a:r>
            <a:r>
              <a:rPr lang="el-GR" sz="2600" b="0" strike="noStrike" spc="-1" dirty="0">
                <a:solidFill>
                  <a:srgbClr val="FF0000"/>
                </a:solidFill>
                <a:latin typeface="Trebuchet MS"/>
              </a:rPr>
              <a:t>αέρα </a:t>
            </a:r>
            <a:r>
              <a:rPr lang="el-GR" sz="2600" b="0" strike="noStrike" spc="-1" dirty="0">
                <a:solidFill>
                  <a:srgbClr val="000000"/>
                </a:solidFill>
                <a:latin typeface="Trebuchet MS"/>
              </a:rPr>
              <a:t>από την </a:t>
            </a:r>
            <a:r>
              <a:rPr lang="el-GR" sz="2600" b="0" strike="noStrike" spc="-1" dirty="0">
                <a:solidFill>
                  <a:srgbClr val="FF0000"/>
                </a:solidFill>
                <a:latin typeface="Trebuchet MS"/>
              </a:rPr>
              <a:t>τραχεία</a:t>
            </a:r>
            <a:r>
              <a:rPr lang="el-GR" sz="2600" b="0" strike="noStrike" spc="-1" dirty="0">
                <a:solidFill>
                  <a:srgbClr val="000000"/>
                </a:solidFill>
                <a:latin typeface="Trebuchet MS"/>
              </a:rPr>
              <a:t> στα </a:t>
            </a:r>
            <a:r>
              <a:rPr lang="el-GR" sz="2600" b="0" strike="noStrike" spc="-1" dirty="0" err="1">
                <a:solidFill>
                  <a:srgbClr val="FF0000"/>
                </a:solidFill>
                <a:latin typeface="Trebuchet MS"/>
              </a:rPr>
              <a:t>βρογχιόλια</a:t>
            </a:r>
            <a:r>
              <a:rPr lang="el-GR" sz="2600" b="0" strike="noStrike" spc="-1" dirty="0">
                <a:solidFill>
                  <a:srgbClr val="000000"/>
                </a:solidFill>
                <a:latin typeface="Trebuchet MS"/>
              </a:rPr>
              <a:t> κι από εκεί στις κυψελίδες.</a:t>
            </a:r>
          </a:p>
        </p:txBody>
      </p:sp>
      <p:sp>
        <p:nvSpPr>
          <p:cNvPr id="245" name="TextShape 2"/>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dirty="0" err="1">
                <a:solidFill>
                  <a:srgbClr val="FF0000"/>
                </a:solidFill>
                <a:latin typeface="Trebuchet MS"/>
              </a:rPr>
              <a:t>βρογχοι</a:t>
            </a:r>
            <a:endParaRPr lang="el-GR" sz="3800" b="0" strike="noStrike" spc="-1" dirty="0">
              <a:solidFill>
                <a:srgbClr val="FF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extShape 1"/>
          <p:cNvSpPr txBox="1"/>
          <p:nvPr/>
        </p:nvSpPr>
        <p:spPr>
          <a:xfrm>
            <a:off x="457200" y="1413000"/>
            <a:ext cx="8229240" cy="4682880"/>
          </a:xfrm>
          <a:prstGeom prst="rect">
            <a:avLst/>
          </a:prstGeom>
          <a:noFill/>
          <a:ln>
            <a:noFill/>
          </a:ln>
        </p:spPr>
        <p:txBody>
          <a:bodyPr lIns="90000" tIns="45000" rIns="90000" bIns="45000"/>
          <a:lstStyle/>
          <a:p>
            <a:pPr marL="274320" indent="-273960">
              <a:lnSpc>
                <a:spcPct val="80000"/>
              </a:lnSpc>
              <a:spcBef>
                <a:spcPts val="601"/>
              </a:spcBef>
              <a:buClr>
                <a:srgbClr val="B13F9A"/>
              </a:buClr>
              <a:buSzPct val="73000"/>
              <a:buFont typeface="Wingdings 2" charset="2"/>
              <a:buChar char=""/>
            </a:pPr>
            <a:r>
              <a:rPr lang="el-GR" sz="2200" b="0" strike="noStrike" spc="-1">
                <a:solidFill>
                  <a:srgbClr val="000000"/>
                </a:solidFill>
                <a:latin typeface="Trebuchet MS"/>
              </a:rPr>
              <a:t>Οι </a:t>
            </a:r>
            <a:r>
              <a:rPr lang="el-GR" sz="2200" b="0" strike="noStrike" spc="-1">
                <a:solidFill>
                  <a:srgbClr val="FF0000"/>
                </a:solidFill>
                <a:latin typeface="Trebuchet MS"/>
              </a:rPr>
              <a:t>τελικοι</a:t>
            </a:r>
            <a:r>
              <a:rPr lang="el-GR" sz="2200" b="0" strike="noStrike" spc="-1">
                <a:solidFill>
                  <a:srgbClr val="000000"/>
                </a:solidFill>
                <a:latin typeface="Trebuchet MS"/>
              </a:rPr>
              <a:t> και πιο </a:t>
            </a:r>
            <a:r>
              <a:rPr lang="el-GR" sz="2200" b="0" strike="noStrike" spc="-1">
                <a:solidFill>
                  <a:srgbClr val="FF0000"/>
                </a:solidFill>
                <a:latin typeface="Trebuchet MS"/>
              </a:rPr>
              <a:t>λεπτοι</a:t>
            </a:r>
            <a:r>
              <a:rPr lang="el-GR" sz="2200" b="0" strike="noStrike" spc="-1">
                <a:solidFill>
                  <a:srgbClr val="000000"/>
                </a:solidFill>
                <a:latin typeface="Trebuchet MS"/>
              </a:rPr>
              <a:t> σωληνες της διελευσης του αερα από την μυτη στους πνευμονες είναι τα βρογχιολια.</a:t>
            </a:r>
          </a:p>
          <a:p>
            <a:pPr>
              <a:lnSpc>
                <a:spcPct val="80000"/>
              </a:lnSpc>
              <a:spcBef>
                <a:spcPts val="601"/>
              </a:spcBef>
            </a:pPr>
            <a:endParaRPr lang="el-GR" sz="2200" b="0" strike="noStrike" spc="-1">
              <a:solidFill>
                <a:srgbClr val="000000"/>
              </a:solidFill>
              <a:latin typeface="Trebuchet MS"/>
            </a:endParaRPr>
          </a:p>
          <a:p>
            <a:pPr marL="274320" indent="-273960">
              <a:lnSpc>
                <a:spcPct val="80000"/>
              </a:lnSpc>
              <a:spcBef>
                <a:spcPts val="601"/>
              </a:spcBef>
              <a:buClr>
                <a:srgbClr val="B13F9A"/>
              </a:buClr>
              <a:buSzPct val="73000"/>
              <a:buFont typeface="Wingdings 2" charset="2"/>
              <a:buChar char=""/>
            </a:pPr>
            <a:r>
              <a:rPr lang="el-GR" sz="2200" b="0" strike="noStrike" spc="-1">
                <a:solidFill>
                  <a:srgbClr val="000000"/>
                </a:solidFill>
                <a:latin typeface="Trebuchet MS"/>
              </a:rPr>
              <a:t>Είναι φτιαγμενα από </a:t>
            </a:r>
            <a:r>
              <a:rPr lang="el-GR" sz="2200" b="0" strike="noStrike" spc="-1">
                <a:solidFill>
                  <a:srgbClr val="FF0000"/>
                </a:solidFill>
                <a:latin typeface="Trebuchet MS"/>
              </a:rPr>
              <a:t>μυικό</a:t>
            </a:r>
            <a:r>
              <a:rPr lang="el-GR" sz="2200" b="0" strike="noStrike" spc="-1">
                <a:solidFill>
                  <a:srgbClr val="000000"/>
                </a:solidFill>
                <a:latin typeface="Trebuchet MS"/>
              </a:rPr>
              <a:t>, </a:t>
            </a:r>
            <a:r>
              <a:rPr lang="el-GR" sz="2200" b="0" strike="noStrike" spc="-1">
                <a:solidFill>
                  <a:srgbClr val="FF0000"/>
                </a:solidFill>
                <a:latin typeface="Trebuchet MS"/>
              </a:rPr>
              <a:t>ινώδη </a:t>
            </a:r>
            <a:r>
              <a:rPr lang="el-GR" sz="2200" b="0" strike="noStrike" spc="-1">
                <a:solidFill>
                  <a:srgbClr val="000000"/>
                </a:solidFill>
                <a:latin typeface="Trebuchet MS"/>
              </a:rPr>
              <a:t>και </a:t>
            </a:r>
            <a:r>
              <a:rPr lang="el-GR" sz="2200" b="0" strike="noStrike" spc="-1">
                <a:solidFill>
                  <a:srgbClr val="FF0000"/>
                </a:solidFill>
                <a:latin typeface="Trebuchet MS"/>
              </a:rPr>
              <a:t>ελαστικό ιστό</a:t>
            </a:r>
            <a:r>
              <a:rPr lang="el-GR" sz="2200" b="0" strike="noStrike" spc="-1">
                <a:solidFill>
                  <a:srgbClr val="000000"/>
                </a:solidFill>
                <a:latin typeface="Trebuchet MS"/>
              </a:rPr>
              <a:t>.</a:t>
            </a:r>
          </a:p>
          <a:p>
            <a:pPr>
              <a:lnSpc>
                <a:spcPct val="80000"/>
              </a:lnSpc>
              <a:spcBef>
                <a:spcPts val="601"/>
              </a:spcBef>
            </a:pPr>
            <a:endParaRPr lang="el-GR" sz="2200" b="0" strike="noStrike" spc="-1">
              <a:solidFill>
                <a:srgbClr val="000000"/>
              </a:solidFill>
              <a:latin typeface="Trebuchet MS"/>
            </a:endParaRPr>
          </a:p>
          <a:p>
            <a:pPr marL="274320" indent="-273960">
              <a:lnSpc>
                <a:spcPct val="80000"/>
              </a:lnSpc>
              <a:spcBef>
                <a:spcPts val="601"/>
              </a:spcBef>
              <a:buClr>
                <a:srgbClr val="B13F9A"/>
              </a:buClr>
              <a:buSzPct val="73000"/>
              <a:buFont typeface="Wingdings 2" charset="2"/>
              <a:buChar char=""/>
            </a:pPr>
            <a:r>
              <a:rPr lang="el-GR" sz="2200" b="0" strike="noStrike" spc="-1">
                <a:solidFill>
                  <a:srgbClr val="000000"/>
                </a:solidFill>
                <a:latin typeface="Trebuchet MS"/>
              </a:rPr>
              <a:t>Μικραίνουν προοδευτικά καθώς απλώνονται μακρύτερα στους πνεύμονες μέχρι που δεν είναι παρά ένα μ’ονο</a:t>
            </a:r>
          </a:p>
          <a:p>
            <a:pPr marL="274320" indent="-273960">
              <a:lnSpc>
                <a:spcPct val="80000"/>
              </a:lnSpc>
              <a:spcBef>
                <a:spcPts val="601"/>
              </a:spcBef>
            </a:pPr>
            <a:r>
              <a:rPr lang="el-GR" sz="2200" b="0" strike="noStrike" spc="-1">
                <a:solidFill>
                  <a:srgbClr val="000000"/>
                </a:solidFill>
                <a:latin typeface="Trebuchet MS"/>
              </a:rPr>
              <a:t>   στρώμα από </a:t>
            </a:r>
            <a:r>
              <a:rPr lang="el-GR" sz="2200" b="0" strike="noStrike" spc="-1">
                <a:solidFill>
                  <a:srgbClr val="FF0000"/>
                </a:solidFill>
                <a:latin typeface="Trebuchet MS"/>
              </a:rPr>
              <a:t>πεπλατυσμένα επιθηλιακά κύτταρα</a:t>
            </a:r>
            <a:r>
              <a:rPr lang="el-GR" sz="2200" b="0" strike="noStrike" spc="-1">
                <a:solidFill>
                  <a:srgbClr val="000000"/>
                </a:solidFill>
                <a:latin typeface="Trebuchet MS"/>
              </a:rPr>
              <a:t>.</a:t>
            </a:r>
          </a:p>
          <a:p>
            <a:pPr marL="274320" indent="-273960">
              <a:lnSpc>
                <a:spcPct val="80000"/>
              </a:lnSpc>
              <a:spcBef>
                <a:spcPts val="601"/>
              </a:spcBef>
            </a:pPr>
            <a:endParaRPr lang="el-GR" sz="2200" b="0" strike="noStrike" spc="-1">
              <a:solidFill>
                <a:srgbClr val="000000"/>
              </a:solidFill>
              <a:latin typeface="Trebuchet MS"/>
            </a:endParaRPr>
          </a:p>
          <a:p>
            <a:pPr marL="274320" indent="-273960">
              <a:lnSpc>
                <a:spcPct val="80000"/>
              </a:lnSpc>
              <a:spcBef>
                <a:spcPts val="601"/>
              </a:spcBef>
              <a:buClr>
                <a:srgbClr val="B13F9A"/>
              </a:buClr>
              <a:buSzPct val="73000"/>
              <a:buFont typeface="Wingdings 2" charset="2"/>
              <a:buChar char=""/>
            </a:pPr>
            <a:r>
              <a:rPr lang="el-GR" sz="2200" b="0" strike="noStrike" spc="-1">
                <a:solidFill>
                  <a:srgbClr val="000000"/>
                </a:solidFill>
                <a:latin typeface="Trebuchet MS"/>
              </a:rPr>
              <a:t>Αυτοι οι μικροσκοπικοι σωληνες ονομαζονται </a:t>
            </a:r>
            <a:r>
              <a:rPr lang="el-GR" sz="2200" b="0" strike="noStrike" spc="-1">
                <a:solidFill>
                  <a:srgbClr val="FF0000"/>
                </a:solidFill>
                <a:latin typeface="Trebuchet MS"/>
              </a:rPr>
              <a:t>τερματικα βρογχιολια</a:t>
            </a:r>
            <a:r>
              <a:rPr lang="el-GR" sz="2200" b="0" strike="noStrike" spc="-1">
                <a:solidFill>
                  <a:srgbClr val="000000"/>
                </a:solidFill>
                <a:latin typeface="Trebuchet MS"/>
              </a:rPr>
              <a:t>.</a:t>
            </a:r>
          </a:p>
          <a:p>
            <a:pPr marL="274320" indent="-273960">
              <a:lnSpc>
                <a:spcPct val="80000"/>
              </a:lnSpc>
              <a:spcBef>
                <a:spcPts val="601"/>
              </a:spcBef>
            </a:pPr>
            <a:endParaRPr lang="el-GR" sz="2200" b="0" strike="noStrike" spc="-1">
              <a:solidFill>
                <a:srgbClr val="000000"/>
              </a:solidFill>
              <a:latin typeface="Trebuchet MS"/>
            </a:endParaRPr>
          </a:p>
          <a:p>
            <a:pPr marL="274320" indent="-273960">
              <a:lnSpc>
                <a:spcPct val="80000"/>
              </a:lnSpc>
              <a:spcBef>
                <a:spcPts val="601"/>
              </a:spcBef>
              <a:buClr>
                <a:srgbClr val="B13F9A"/>
              </a:buClr>
              <a:buSzPct val="73000"/>
              <a:buFont typeface="Wingdings 2" charset="2"/>
              <a:buChar char=""/>
            </a:pPr>
            <a:r>
              <a:rPr lang="el-GR" sz="2200" b="0" strike="noStrike" spc="-1">
                <a:solidFill>
                  <a:srgbClr val="000000"/>
                </a:solidFill>
                <a:latin typeface="Trebuchet MS"/>
              </a:rPr>
              <a:t>Περνούν </a:t>
            </a:r>
            <a:r>
              <a:rPr lang="el-GR" sz="2200" b="0" strike="noStrike" spc="-1">
                <a:solidFill>
                  <a:srgbClr val="FF0000"/>
                </a:solidFill>
                <a:latin typeface="Trebuchet MS"/>
              </a:rPr>
              <a:t>αερα</a:t>
            </a:r>
            <a:r>
              <a:rPr lang="el-GR" sz="2200" b="0" strike="noStrike" spc="-1">
                <a:solidFill>
                  <a:srgbClr val="000000"/>
                </a:solidFill>
                <a:latin typeface="Trebuchet MS"/>
              </a:rPr>
              <a:t> στις </a:t>
            </a:r>
            <a:r>
              <a:rPr lang="el-GR" sz="2200" b="0" strike="noStrike" spc="-1">
                <a:solidFill>
                  <a:srgbClr val="FF0000"/>
                </a:solidFill>
                <a:latin typeface="Trebuchet MS"/>
              </a:rPr>
              <a:t>κυψελιδες</a:t>
            </a:r>
            <a:r>
              <a:rPr lang="el-GR" sz="2200" b="0" strike="noStrike" spc="-1">
                <a:solidFill>
                  <a:srgbClr val="000000"/>
                </a:solidFill>
                <a:latin typeface="Trebuchet MS"/>
              </a:rPr>
              <a:t> των </a:t>
            </a:r>
            <a:r>
              <a:rPr lang="el-GR" sz="2200" b="0" strike="noStrike" spc="-1">
                <a:solidFill>
                  <a:srgbClr val="FF0000"/>
                </a:solidFill>
                <a:latin typeface="Trebuchet MS"/>
              </a:rPr>
              <a:t>πνευμονων</a:t>
            </a:r>
            <a:r>
              <a:rPr lang="el-GR" sz="2200" b="0" strike="noStrike" spc="-1">
                <a:solidFill>
                  <a:srgbClr val="000000"/>
                </a:solidFill>
                <a:latin typeface="Trebuchet MS"/>
              </a:rPr>
              <a:t>.</a:t>
            </a:r>
          </a:p>
        </p:txBody>
      </p:sp>
      <p:sp>
        <p:nvSpPr>
          <p:cNvPr id="247" name="TextShape 2"/>
          <p:cNvSpPr txBox="1"/>
          <p:nvPr/>
        </p:nvSpPr>
        <p:spPr>
          <a:xfrm>
            <a:off x="457200" y="380880"/>
            <a:ext cx="8229240" cy="1031400"/>
          </a:xfrm>
          <a:prstGeom prst="rect">
            <a:avLst/>
          </a:prstGeom>
          <a:noFill/>
          <a:ln>
            <a:noFill/>
          </a:ln>
        </p:spPr>
        <p:txBody>
          <a:bodyPr lIns="45720" tIns="0" rIns="45720" bIns="0" anchor="b"/>
          <a:lstStyle/>
          <a:p>
            <a:pPr>
              <a:lnSpc>
                <a:spcPct val="100000"/>
              </a:lnSpc>
            </a:pPr>
            <a:r>
              <a:rPr lang="el-GR" sz="3800" b="1" u="sng" strike="noStrike" cap="all" spc="-1">
                <a:solidFill>
                  <a:srgbClr val="FF0000"/>
                </a:solidFill>
                <a:uFillTx/>
                <a:latin typeface="Trebuchet MS"/>
              </a:rPr>
              <a:t>ΒΡΟΓΧΙΟΛΙΑ</a:t>
            </a:r>
            <a:endParaRPr lang="el-GR" sz="3800" b="0" strike="noStrike" spc="-1">
              <a:solidFill>
                <a:srgbClr val="00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TextShape 1"/>
          <p:cNvSpPr txBox="1"/>
          <p:nvPr/>
        </p:nvSpPr>
        <p:spPr>
          <a:xfrm>
            <a:off x="457200" y="320040"/>
            <a:ext cx="7238520" cy="1142640"/>
          </a:xfrm>
          <a:prstGeom prst="rect">
            <a:avLst/>
          </a:prstGeom>
          <a:noFill/>
          <a:ln>
            <a:noFill/>
          </a:ln>
        </p:spPr>
        <p:txBody>
          <a:bodyPr lIns="45720" tIns="0" rIns="45720" bIns="0" anchor="b">
            <a:normAutofit/>
          </a:bodyPr>
          <a:lstStyle/>
          <a:p>
            <a:pPr>
              <a:lnSpc>
                <a:spcPct val="100000"/>
              </a:lnSpc>
            </a:pPr>
            <a:r>
              <a:rPr lang="el-GR" sz="3800" b="1" strike="noStrike" cap="all" spc="-1" dirty="0" err="1">
                <a:solidFill>
                  <a:srgbClr val="FF0000"/>
                </a:solidFill>
                <a:latin typeface="Trebuchet MS"/>
              </a:rPr>
              <a:t>κυψελιδεσ</a:t>
            </a:r>
            <a:endParaRPr lang="el-GR" sz="3800" b="0" strike="noStrike" spc="-1" dirty="0">
              <a:solidFill>
                <a:srgbClr val="FF0000"/>
              </a:solidFill>
              <a:latin typeface="Trebuchet MS"/>
            </a:endParaRPr>
          </a:p>
        </p:txBody>
      </p:sp>
      <p:sp>
        <p:nvSpPr>
          <p:cNvPr id="249" name="TextShape 2"/>
          <p:cNvSpPr txBox="1"/>
          <p:nvPr/>
        </p:nvSpPr>
        <p:spPr>
          <a:xfrm>
            <a:off x="457200" y="1609560"/>
            <a:ext cx="7238520" cy="4845960"/>
          </a:xfrm>
          <a:prstGeom prst="rect">
            <a:avLst/>
          </a:prstGeom>
          <a:noFill/>
          <a:ln>
            <a:noFill/>
          </a:ln>
        </p:spPr>
        <p:txBody>
          <a:bodyPr lIns="90000" tIns="45000" rIns="90000" bIns="45000">
            <a:normAutofit/>
          </a:bodyPr>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Οι κυψελίδες επενδύονται από μονόστιβο επιθήλιο που περιέχει δύο τύπους επιθηλιακών κυττάρων: </a:t>
            </a:r>
          </a:p>
          <a:p>
            <a:pPr marL="274320" indent="-273960">
              <a:lnSpc>
                <a:spcPct val="100000"/>
              </a:lnSpc>
              <a:spcBef>
                <a:spcPts val="601"/>
              </a:spcBef>
            </a:pPr>
            <a:r>
              <a:rPr lang="el-GR" sz="2600" b="0" strike="noStrike" spc="-1">
                <a:solidFill>
                  <a:srgbClr val="000000"/>
                </a:solidFill>
                <a:latin typeface="Trebuchet MS"/>
              </a:rPr>
              <a:t>   Τα πνευμονοκύτταρα τύπου Ι και ΙΙ</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Τα τελευταία είναι σημαντικά για την αναδόμηση των κυψελίδων, καθώς επίσης και για την φυσιολογία άλλων κυττάρων</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Βασική τους λειτουργία είναι η παραγωγή του επιφανειοδραστικού παράγοντα</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Οι κυψελίδες περιβάλλονται από πνευμονικά τριχοειδή</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TextShape 1"/>
          <p:cNvSpPr txBox="1"/>
          <p:nvPr/>
        </p:nvSpPr>
        <p:spPr>
          <a:xfrm>
            <a:off x="457200" y="320040"/>
            <a:ext cx="7238520" cy="1142640"/>
          </a:xfrm>
          <a:prstGeom prst="rect">
            <a:avLst/>
          </a:prstGeom>
          <a:noFill/>
          <a:ln>
            <a:noFill/>
          </a:ln>
        </p:spPr>
        <p:txBody>
          <a:bodyPr lIns="45720" tIns="0" rIns="45720" bIns="0" anchor="b">
            <a:normAutofit fontScale="92500"/>
          </a:bodyPr>
          <a:lstStyle/>
          <a:p>
            <a:pPr>
              <a:lnSpc>
                <a:spcPct val="100000"/>
              </a:lnSpc>
            </a:pPr>
            <a:r>
              <a:rPr lang="el-GR" sz="3800" strike="noStrike" cap="all" spc="-1" dirty="0">
                <a:solidFill>
                  <a:srgbClr val="FF0000"/>
                </a:solidFill>
                <a:latin typeface="Trebuchet MS"/>
              </a:rPr>
              <a:t>ΜΕΤΑΦΟΡΑ ΑΕΡΙΩΝ ΑΠΌ ΤΗΝ ΑΤΜΟΣΦΑΙΡΑ ΣΤΟΥΣ ΠΝΕΥΜΟΝΕΣ</a:t>
            </a:r>
            <a:endParaRPr lang="el-GR" sz="3800" strike="noStrike" spc="-1" dirty="0">
              <a:solidFill>
                <a:srgbClr val="FF0000"/>
              </a:solidFill>
              <a:latin typeface="Trebuchet MS"/>
            </a:endParaRPr>
          </a:p>
        </p:txBody>
      </p:sp>
      <p:sp>
        <p:nvSpPr>
          <p:cNvPr id="253" name="TextShape 2"/>
          <p:cNvSpPr txBox="1"/>
          <p:nvPr/>
        </p:nvSpPr>
        <p:spPr>
          <a:xfrm>
            <a:off x="457200" y="1609560"/>
            <a:ext cx="7238520" cy="4845960"/>
          </a:xfrm>
          <a:prstGeom prst="rect">
            <a:avLst/>
          </a:prstGeom>
          <a:noFill/>
          <a:ln>
            <a:noFill/>
          </a:ln>
        </p:spPr>
        <p:txBody>
          <a:bodyPr lIns="90000" tIns="45000" rIns="90000" bIns="45000">
            <a:normAutofit/>
          </a:bodyPr>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Το οξυγόνο αποτελεί περίπου το 20% του ατμοσφαιρικού αέρα</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Με την εισπνοή, διαμέσου των αεραγωγών, φθάνει στις κυψελίδες</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Εκεί έρχεται σε πολύ στενή επαφή με το αίμα των πνευμονικών τριχοειδών</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Η διάχυση αερίων μεταξύ κυψελιδικού αέρα </a:t>
            </a:r>
          </a:p>
          <a:p>
            <a:pPr marL="274320" indent="-273960">
              <a:lnSpc>
                <a:spcPct val="100000"/>
              </a:lnSpc>
              <a:spcBef>
                <a:spcPts val="601"/>
              </a:spcBef>
            </a:pPr>
            <a:r>
              <a:rPr lang="el-GR" sz="2600" b="0" strike="noStrike" spc="-1">
                <a:solidFill>
                  <a:srgbClr val="000000"/>
                </a:solidFill>
                <a:latin typeface="Trebuchet MS"/>
              </a:rPr>
              <a:t>   και τριχοειδικού αίματος εξαρτάται από τη διαφορά πιέσεων και γίνεται με διάχυση</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dirty="0">
                <a:solidFill>
                  <a:srgbClr val="FF0000"/>
                </a:solidFill>
                <a:latin typeface="Trebuchet MS"/>
              </a:rPr>
              <a:t>ΣΠΙΡΟΜΕΤΡΗΣΗ</a:t>
            </a:r>
            <a:endParaRPr lang="el-GR" sz="3800" b="0" strike="noStrike" spc="-1" dirty="0">
              <a:solidFill>
                <a:srgbClr val="FF0000"/>
              </a:solidFill>
              <a:latin typeface="Trebuchet MS"/>
            </a:endParaRPr>
          </a:p>
        </p:txBody>
      </p:sp>
      <p:sp>
        <p:nvSpPr>
          <p:cNvPr id="255" name="TextShape 2"/>
          <p:cNvSpPr txBox="1"/>
          <p:nvPr/>
        </p:nvSpPr>
        <p:spPr>
          <a:xfrm>
            <a:off x="457200" y="1609560"/>
            <a:ext cx="7238520" cy="4845960"/>
          </a:xfrm>
          <a:prstGeom prst="rect">
            <a:avLst/>
          </a:prstGeom>
          <a:noFill/>
          <a:ln>
            <a:noFill/>
          </a:ln>
        </p:spPr>
        <p:txBody>
          <a:bodyPr lIns="90000" tIns="45000" rIns="90000" bIns="45000"/>
          <a:lstStyle/>
          <a:p>
            <a:pPr>
              <a:lnSpc>
                <a:spcPct val="100000"/>
              </a:lnSpc>
              <a:spcBef>
                <a:spcPts val="601"/>
              </a:spcBef>
            </a:pPr>
            <a:endParaRPr lang="el-GR" sz="2600" b="0" strike="noStrike" spc="-1">
              <a:solidFill>
                <a:srgbClr val="000000"/>
              </a:solidFill>
              <a:latin typeface="Trebuchet MS"/>
            </a:endParaRPr>
          </a:p>
          <a:p>
            <a:pPr marL="274320" indent="-273960">
              <a:lnSpc>
                <a:spcPct val="100000"/>
              </a:lnSpc>
              <a:spcBef>
                <a:spcPts val="601"/>
              </a:spcBef>
            </a:pPr>
            <a:endParaRPr lang="el-GR" sz="2600" b="0" strike="noStrike" spc="-1">
              <a:solidFill>
                <a:srgbClr val="000000"/>
              </a:solidFill>
              <a:latin typeface="Trebuchet MS"/>
            </a:endParaRPr>
          </a:p>
        </p:txBody>
      </p:sp>
      <p:sp>
        <p:nvSpPr>
          <p:cNvPr id="256" name="CustomShape 3"/>
          <p:cNvSpPr/>
          <p:nvPr/>
        </p:nvSpPr>
        <p:spPr>
          <a:xfrm>
            <a:off x="467640" y="1700640"/>
            <a:ext cx="7128360" cy="4616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indent="-216000">
              <a:lnSpc>
                <a:spcPct val="150000"/>
              </a:lnSpc>
              <a:buClr>
                <a:srgbClr val="000000"/>
              </a:buClr>
              <a:buFont typeface="Arial"/>
              <a:buChar char="•"/>
            </a:pPr>
            <a:r>
              <a:rPr lang="el-GR" sz="1800" b="0" strike="noStrike" spc="-1">
                <a:solidFill>
                  <a:srgbClr val="000000"/>
                </a:solidFill>
                <a:latin typeface="Trebuchet MS"/>
              </a:rPr>
              <a:t>Αποτελεί εργαστηριακή εξέταση ελέγχου της αναπνευστικής λειτουργίας</a:t>
            </a:r>
            <a:endParaRPr lang="el-GR" sz="1800" b="0" strike="noStrike" spc="-1">
              <a:latin typeface="Arial"/>
            </a:endParaRPr>
          </a:p>
          <a:p>
            <a:pPr>
              <a:lnSpc>
                <a:spcPct val="150000"/>
              </a:lnSpc>
            </a:pPr>
            <a:r>
              <a:rPr lang="el-GR" sz="1800" b="0" strike="noStrike" spc="-1">
                <a:solidFill>
                  <a:srgbClr val="000000"/>
                </a:solidFill>
                <a:latin typeface="Trebuchet MS"/>
              </a:rPr>
              <a:t>Οι σημαντικότερες παράμετροι που ελέγχονται είναι:</a:t>
            </a:r>
            <a:endParaRPr lang="el-GR" sz="1800" b="0" strike="noStrike" spc="-1">
              <a:latin typeface="Arial"/>
            </a:endParaRPr>
          </a:p>
          <a:p>
            <a:pPr indent="-216000">
              <a:lnSpc>
                <a:spcPct val="150000"/>
              </a:lnSpc>
              <a:buClr>
                <a:srgbClr val="000000"/>
              </a:buClr>
              <a:buFont typeface="Arial"/>
              <a:buChar char="•"/>
            </a:pPr>
            <a:r>
              <a:rPr lang="el-GR" sz="1800" b="0" strike="noStrike" spc="-1">
                <a:solidFill>
                  <a:srgbClr val="000000"/>
                </a:solidFill>
                <a:latin typeface="Trebuchet MS"/>
              </a:rPr>
              <a:t>FEV1: Είναι ο όγκος αέρα που εκπνέεται στο πρώτο δευτερόλεπτο μέγιστης βιαιότατης εκπνοής της οποίας έχει προηγηθεί μέγιστη βαθύτατη εισπνοή</a:t>
            </a:r>
            <a:endParaRPr lang="el-GR" sz="1800" b="0" strike="noStrike" spc="-1">
              <a:latin typeface="Arial"/>
            </a:endParaRPr>
          </a:p>
          <a:p>
            <a:pPr indent="-216000">
              <a:lnSpc>
                <a:spcPct val="150000"/>
              </a:lnSpc>
              <a:buClr>
                <a:srgbClr val="000000"/>
              </a:buClr>
              <a:buFont typeface="Arial"/>
              <a:buChar char="•"/>
            </a:pPr>
            <a:r>
              <a:rPr lang="el-GR" sz="1800" b="0" strike="noStrike" spc="-1">
                <a:solidFill>
                  <a:srgbClr val="000000"/>
                </a:solidFill>
                <a:latin typeface="Trebuchet MS"/>
              </a:rPr>
              <a:t>FVC: Είναι ο μέγιστος όγκος αέρα που εκπνέεται με μέγιστη βιαιότατη εκπνοή της οποίας έχει προηγηθεί μέγιστη βαθύτατη εισπνοή</a:t>
            </a:r>
            <a:endParaRPr lang="el-GR" sz="1800" b="0" strike="noStrike" spc="-1">
              <a:latin typeface="Arial"/>
            </a:endParaRPr>
          </a:p>
          <a:p>
            <a:pPr>
              <a:lnSpc>
                <a:spcPct val="150000"/>
              </a:lnSpc>
            </a:pPr>
            <a:r>
              <a:rPr lang="el-GR" sz="1800" b="0" strike="noStrike" spc="-1">
                <a:solidFill>
                  <a:srgbClr val="000000"/>
                </a:solidFill>
                <a:latin typeface="Trebuchet MS"/>
              </a:rPr>
              <a:t>Δείκτης Tiffenau: είναι το πηλίκο της FEV1 προς τη ζωτική χωρητικότητα. Η Φ.Τ. είναι 80%</a:t>
            </a:r>
            <a:endParaRPr lang="el-GR" sz="18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extShape 1"/>
          <p:cNvSpPr txBox="1"/>
          <p:nvPr/>
        </p:nvSpPr>
        <p:spPr>
          <a:xfrm>
            <a:off x="457200" y="1609560"/>
            <a:ext cx="7238520" cy="4845960"/>
          </a:xfrm>
          <a:prstGeom prst="rect">
            <a:avLst/>
          </a:prstGeom>
          <a:noFill/>
          <a:ln>
            <a:noFill/>
          </a:ln>
        </p:spPr>
        <p:txBody>
          <a:bodyPr lIns="90000" tIns="45000" rIns="90000" bIns="45000"/>
          <a:lstStyle/>
          <a:p>
            <a:pPr marL="274320" indent="-273960">
              <a:lnSpc>
                <a:spcPct val="100000"/>
              </a:lnSpc>
              <a:spcBef>
                <a:spcPts val="601"/>
              </a:spcBef>
              <a:buClr>
                <a:srgbClr val="B13F9A"/>
              </a:buClr>
              <a:buSzPct val="73000"/>
              <a:buFont typeface="Wingdings 2" charset="2"/>
              <a:buChar char=""/>
            </a:pPr>
            <a:r>
              <a:rPr lang="el-GR" sz="2800" b="0" strike="noStrike" spc="-1">
                <a:solidFill>
                  <a:srgbClr val="000000"/>
                </a:solidFill>
                <a:latin typeface="Trebuchet MS"/>
              </a:rPr>
              <a:t>Ο αέρας που εισέρχεται στο σώμα περιέχει </a:t>
            </a:r>
            <a:r>
              <a:rPr lang="el-GR" sz="2800" b="0" strike="noStrike" spc="-1">
                <a:solidFill>
                  <a:srgbClr val="FF0000"/>
                </a:solidFill>
                <a:latin typeface="Trebuchet MS"/>
              </a:rPr>
              <a:t>21% οξυγόνο και 0,04% διοξείδιο του άνθρακα</a:t>
            </a:r>
            <a:r>
              <a:rPr lang="el-GR" sz="2800" b="0" strike="noStrike" spc="-1">
                <a:solidFill>
                  <a:srgbClr val="000000"/>
                </a:solidFill>
                <a:latin typeface="Trebuchet MS"/>
              </a:rPr>
              <a:t> ενώ ο αέρας που φευγει από το σώμα περιέχει περίπου </a:t>
            </a:r>
            <a:r>
              <a:rPr lang="el-GR" sz="2800" b="0" strike="noStrike" spc="-1">
                <a:solidFill>
                  <a:srgbClr val="FF0000"/>
                </a:solidFill>
                <a:latin typeface="Trebuchet MS"/>
              </a:rPr>
              <a:t>15% οξυγονο και 4.5% διοξειδιο του ανθρακα</a:t>
            </a:r>
            <a:r>
              <a:rPr lang="el-GR" sz="2800" b="0" strike="noStrike" spc="-1">
                <a:solidFill>
                  <a:srgbClr val="000000"/>
                </a:solidFill>
                <a:latin typeface="Trebuchet MS"/>
              </a:rPr>
              <a:t>.</a:t>
            </a:r>
          </a:p>
          <a:p>
            <a:pPr marL="274320" indent="-273960">
              <a:lnSpc>
                <a:spcPct val="100000"/>
              </a:lnSpc>
              <a:spcBef>
                <a:spcPts val="601"/>
              </a:spcBef>
            </a:pPr>
            <a:endParaRPr lang="el-GR" sz="28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800" b="0" strike="noStrike" spc="-1">
                <a:solidFill>
                  <a:srgbClr val="000000"/>
                </a:solidFill>
                <a:latin typeface="Trebuchet MS"/>
              </a:rPr>
              <a:t>Ο αέρας που εκπνέουμε περιέχει </a:t>
            </a:r>
            <a:r>
              <a:rPr lang="el-GR" sz="2800" b="0" strike="noStrike" spc="-1">
                <a:solidFill>
                  <a:srgbClr val="FF0000"/>
                </a:solidFill>
                <a:latin typeface="Trebuchet MS"/>
              </a:rPr>
              <a:t>100% περισσότερο διοξείδιο του ανθρακα και 6% λιγότερο οξυγόνο από τον αέρα που εισπνέουμε.</a:t>
            </a:r>
            <a:endParaRPr lang="el-GR" sz="2800" b="0" strike="noStrike" spc="-1">
              <a:solidFill>
                <a:srgbClr val="000000"/>
              </a:solidFill>
              <a:latin typeface="Trebuchet MS"/>
            </a:endParaRPr>
          </a:p>
        </p:txBody>
      </p:sp>
      <p:sp>
        <p:nvSpPr>
          <p:cNvPr id="264" name="TextShape 2"/>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u="sng" strike="noStrike" cap="all" spc="-1">
                <a:solidFill>
                  <a:srgbClr val="FF0000"/>
                </a:solidFill>
                <a:uFillTx/>
                <a:latin typeface="Trebuchet MS"/>
              </a:rPr>
              <a:t>ΤΙ ΠΕΡΙΕΧΕΙ Ο ΑΕΡΑΣ</a:t>
            </a:r>
            <a:endParaRPr lang="el-GR" sz="3800" b="0" strike="noStrike" spc="-1">
              <a:solidFill>
                <a:srgbClr val="00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p:nvPr>
        </p:nvSpPr>
        <p:spPr/>
        <p:txBody>
          <a:bodyPr/>
          <a:lstStyle/>
          <a:p>
            <a:endParaRPr lang="en-US" dirty="0"/>
          </a:p>
        </p:txBody>
      </p:sp>
      <p:sp>
        <p:nvSpPr>
          <p:cNvPr id="2" name="1 - Τίτλος"/>
          <p:cNvSpPr>
            <a:spLocks noGrp="1"/>
          </p:cNvSpPr>
          <p:nvPr>
            <p:ph type="title"/>
          </p:nvPr>
        </p:nvSpPr>
        <p:spPr/>
        <p:txBody>
          <a:bodyPr/>
          <a:lstStyle/>
          <a:p>
            <a:endParaRPr lang="en-US"/>
          </a:p>
        </p:txBody>
      </p:sp>
      <p:pic>
        <p:nvPicPr>
          <p:cNvPr id="1026" name="Picture 2" descr="C:\Users\MANOS'MARIA\Desktop\download.png"/>
          <p:cNvPicPr>
            <a:picLocks noChangeAspect="1" noChangeArrowheads="1"/>
          </p:cNvPicPr>
          <p:nvPr/>
        </p:nvPicPr>
        <p:blipFill>
          <a:blip r:embed="rId2"/>
          <a:srcRect/>
          <a:stretch>
            <a:fillRect/>
          </a:stretch>
        </p:blipFill>
        <p:spPr bwMode="auto">
          <a:xfrm>
            <a:off x="457200" y="381000"/>
            <a:ext cx="7924800" cy="61722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p:nvPr>
        </p:nvSpPr>
        <p:spPr/>
        <p:txBody>
          <a:bodyPr/>
          <a:lstStyle/>
          <a:p>
            <a:endParaRPr lang="en-US" dirty="0"/>
          </a:p>
        </p:txBody>
      </p:sp>
      <p:sp>
        <p:nvSpPr>
          <p:cNvPr id="2" name="1 - Τίτλος"/>
          <p:cNvSpPr>
            <a:spLocks noGrp="1"/>
          </p:cNvSpPr>
          <p:nvPr>
            <p:ph type="title"/>
          </p:nvPr>
        </p:nvSpPr>
        <p:spPr/>
        <p:txBody>
          <a:bodyPr/>
          <a:lstStyle/>
          <a:p>
            <a:endParaRPr lang="en-US"/>
          </a:p>
        </p:txBody>
      </p:sp>
      <p:pic>
        <p:nvPicPr>
          <p:cNvPr id="2050" name="Picture 2" descr="C:\Users\MANOS'MARIA\Desktop\download (2).jpg"/>
          <p:cNvPicPr>
            <a:picLocks noChangeAspect="1" noChangeArrowheads="1"/>
          </p:cNvPicPr>
          <p:nvPr/>
        </p:nvPicPr>
        <p:blipFill>
          <a:blip r:embed="rId2"/>
          <a:srcRect/>
          <a:stretch>
            <a:fillRect/>
          </a:stretch>
        </p:blipFill>
        <p:spPr bwMode="auto">
          <a:xfrm>
            <a:off x="197571" y="152400"/>
            <a:ext cx="8108229" cy="67056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r>
              <a:rPr lang="el-GR" dirty="0" smtClean="0"/>
              <a:t>Η ανταλλαγή των αερίων γίνεται </a:t>
            </a:r>
            <a:r>
              <a:rPr lang="el-GR" dirty="0" err="1" smtClean="0"/>
              <a:t>επειδη</a:t>
            </a:r>
            <a:r>
              <a:rPr lang="el-GR" dirty="0" smtClean="0"/>
              <a:t>:</a:t>
            </a:r>
          </a:p>
          <a:p>
            <a:pPr lvl="1"/>
            <a:r>
              <a:rPr lang="el-GR" dirty="0" smtClean="0"/>
              <a:t>Υπάρχουν διαφορές μερικών πιέσεων</a:t>
            </a:r>
          </a:p>
          <a:p>
            <a:pPr lvl="1"/>
            <a:r>
              <a:rPr lang="el-GR" dirty="0" smtClean="0"/>
              <a:t>Οι </a:t>
            </a:r>
            <a:r>
              <a:rPr lang="el-GR" dirty="0" err="1" smtClean="0"/>
              <a:t>αποστάσεισ</a:t>
            </a:r>
            <a:r>
              <a:rPr lang="el-GR" dirty="0" smtClean="0"/>
              <a:t> είναι μικρές</a:t>
            </a:r>
          </a:p>
          <a:p>
            <a:pPr lvl="1"/>
            <a:r>
              <a:rPr lang="el-GR" dirty="0" smtClean="0"/>
              <a:t>Τα αέρια είναι διαλυτά στα υγρά</a:t>
            </a:r>
          </a:p>
          <a:p>
            <a:pPr lvl="1"/>
            <a:r>
              <a:rPr lang="el-GR" dirty="0" smtClean="0"/>
              <a:t>Η ροή του </a:t>
            </a:r>
            <a:r>
              <a:rPr lang="el-GR" dirty="0" err="1" smtClean="0"/>
              <a:t>αίματοσ</a:t>
            </a:r>
            <a:r>
              <a:rPr lang="el-GR" dirty="0" smtClean="0"/>
              <a:t> και του αέρα συντονίζονται</a:t>
            </a:r>
          </a:p>
          <a:p>
            <a:pPr lvl="1"/>
            <a:r>
              <a:rPr lang="el-GR" dirty="0" smtClean="0"/>
              <a:t>Η </a:t>
            </a:r>
            <a:r>
              <a:rPr lang="el-GR" dirty="0" err="1" smtClean="0"/>
              <a:t>συνλική</a:t>
            </a:r>
            <a:r>
              <a:rPr lang="el-GR" dirty="0" smtClean="0"/>
              <a:t> επιφάνεια ανταλλαγής </a:t>
            </a:r>
            <a:r>
              <a:rPr lang="el-GR" smtClean="0"/>
              <a:t>είναι μεγάλη </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dirty="0" err="1">
                <a:solidFill>
                  <a:srgbClr val="FF0000"/>
                </a:solidFill>
                <a:latin typeface="Trebuchet MS"/>
              </a:rPr>
              <a:t>Αναπνοη</a:t>
            </a:r>
            <a:endParaRPr lang="el-GR" sz="3800" b="0" strike="noStrike" spc="-1" dirty="0">
              <a:solidFill>
                <a:srgbClr val="FF0000"/>
              </a:solidFill>
              <a:latin typeface="Trebuchet MS"/>
            </a:endParaRPr>
          </a:p>
        </p:txBody>
      </p:sp>
      <p:sp>
        <p:nvSpPr>
          <p:cNvPr id="223" name="TextShape 2"/>
          <p:cNvSpPr txBox="1"/>
          <p:nvPr/>
        </p:nvSpPr>
        <p:spPr>
          <a:xfrm>
            <a:off x="457200" y="1609560"/>
            <a:ext cx="7238520" cy="4845960"/>
          </a:xfrm>
          <a:prstGeom prst="rect">
            <a:avLst/>
          </a:prstGeom>
          <a:noFill/>
          <a:ln>
            <a:noFill/>
          </a:ln>
        </p:spPr>
        <p:txBody>
          <a:bodyPr lIns="90000" tIns="45000" rIns="90000" bIns="45000">
            <a:normAutofit fontScale="80500" lnSpcReduction="20000"/>
          </a:bodyPr>
          <a:lstStyle/>
          <a:p>
            <a:pPr marL="274320" indent="-273960">
              <a:lnSpc>
                <a:spcPct val="100000"/>
              </a:lnSpc>
              <a:spcBef>
                <a:spcPts val="601"/>
              </a:spcBef>
            </a:pPr>
            <a:r>
              <a:rPr lang="el-GR" sz="2600" b="0" strike="noStrike" spc="-1" dirty="0">
                <a:solidFill>
                  <a:srgbClr val="000000"/>
                </a:solidFill>
                <a:latin typeface="Trebuchet MS"/>
              </a:rPr>
              <a:t>Αναπνοή: Περιλαμβάνει δύο διαδικασίες</a:t>
            </a:r>
          </a:p>
          <a:p>
            <a:pPr marL="274320" indent="-273960">
              <a:lnSpc>
                <a:spcPct val="100000"/>
              </a:lnSpc>
              <a:spcBef>
                <a:spcPts val="601"/>
              </a:spcBef>
            </a:pPr>
            <a:r>
              <a:rPr lang="el-GR" sz="2600" b="0" strike="noStrike" spc="-1" dirty="0">
                <a:solidFill>
                  <a:srgbClr val="000000"/>
                </a:solidFill>
                <a:latin typeface="Trebuchet MS"/>
              </a:rPr>
              <a:t>(α) Εξωτερική – Πρόσληψη O2 και αποβολή CO2</a:t>
            </a:r>
          </a:p>
          <a:p>
            <a:pPr marL="274320" indent="-273960">
              <a:lnSpc>
                <a:spcPct val="100000"/>
              </a:lnSpc>
              <a:spcBef>
                <a:spcPts val="601"/>
              </a:spcBef>
            </a:pPr>
            <a:endParaRPr lang="el-GR" sz="2600" b="0" strike="noStrike" spc="-1" dirty="0">
              <a:solidFill>
                <a:srgbClr val="000000"/>
              </a:solidFill>
              <a:latin typeface="Trebuchet MS"/>
            </a:endParaRPr>
          </a:p>
          <a:p>
            <a:pPr marL="274320" indent="-273960">
              <a:lnSpc>
                <a:spcPct val="100000"/>
              </a:lnSpc>
              <a:spcBef>
                <a:spcPts val="601"/>
              </a:spcBef>
            </a:pPr>
            <a:r>
              <a:rPr lang="el-GR" sz="2600" b="0" strike="noStrike" spc="-1" dirty="0">
                <a:solidFill>
                  <a:srgbClr val="000000"/>
                </a:solidFill>
                <a:latin typeface="Trebuchet MS"/>
              </a:rPr>
              <a:t>(β) Εσωτερική – Ανταλλαγή των ίδιων αερίων μεταξύ των κυττάρων των ιστών: του μεσοκυττάριου υγρού των κυψελίδων και των ερυθρών αιμοσφαιρίων των τριχοειδών αγγείων που τις περιβάλλουν</a:t>
            </a:r>
          </a:p>
          <a:p>
            <a:pPr marL="274320" indent="-273960">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Σε κατάσταση ηρεμίας ο φυσιολογικός άνθρωπος αναπνέει 12-15 φορές το λεπτό</a:t>
            </a:r>
          </a:p>
          <a:p>
            <a:pPr marL="274320" indent="-273960">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Ο εισπνεόμενος αέρας αναμειγνύεται με το κυψελιδικό αέρα και εισέρχεται στο αίμα των απλών τριχοειδών με απλή διάχυση( κινητήρια δύναμη η διαφορά πίεσης)</a:t>
            </a:r>
          </a:p>
          <a:p>
            <a:pPr marL="274320" indent="-273960">
              <a:lnSpc>
                <a:spcPct val="100000"/>
              </a:lnSpc>
              <a:spcBef>
                <a:spcPts val="601"/>
              </a:spcBef>
            </a:pPr>
            <a:endParaRPr lang="el-GR" sz="2600" b="0" strike="noStrike" spc="-1" dirty="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Ταυτόχρονα, με απλή διάχυση το CO2 εξέρχεται από τα πνευμονικά τριχοειδή προς τις κυψελίδες</a:t>
            </a:r>
          </a:p>
          <a:p>
            <a:pPr>
              <a:lnSpc>
                <a:spcPct val="100000"/>
              </a:lnSpc>
              <a:spcBef>
                <a:spcPts val="601"/>
              </a:spcBef>
            </a:pPr>
            <a:endParaRPr lang="el-GR" sz="2600" b="0" strike="noStrike" spc="-1" dirty="0">
              <a:solidFill>
                <a:srgbClr val="00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κειμένου"/>
          <p:cNvSpPr>
            <a:spLocks noGrp="1"/>
          </p:cNvSpPr>
          <p:nvPr>
            <p:ph idx="1"/>
          </p:nvPr>
        </p:nvSpPr>
        <p:spPr/>
        <p:txBody>
          <a:bodyPr/>
          <a:lstStyle/>
          <a:p>
            <a:endParaRPr lang="en-US" dirty="0"/>
          </a:p>
        </p:txBody>
      </p:sp>
      <p:pic>
        <p:nvPicPr>
          <p:cNvPr id="2050" name="Picture 2" descr="C:\Users\MANOS'MARIA\Desktop\download.jpg"/>
          <p:cNvPicPr>
            <a:picLocks noChangeAspect="1" noChangeArrowheads="1"/>
          </p:cNvPicPr>
          <p:nvPr/>
        </p:nvPicPr>
        <p:blipFill>
          <a:blip r:embed="rId2"/>
          <a:srcRect/>
          <a:stretch>
            <a:fillRect/>
          </a:stretch>
        </p:blipFill>
        <p:spPr bwMode="auto">
          <a:xfrm>
            <a:off x="228600" y="228600"/>
            <a:ext cx="8610600" cy="6278409"/>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κειμένου"/>
          <p:cNvSpPr>
            <a:spLocks noGrp="1"/>
          </p:cNvSpPr>
          <p:nvPr>
            <p:ph idx="1"/>
          </p:nvPr>
        </p:nvSpPr>
        <p:spPr/>
        <p:txBody>
          <a:bodyPr/>
          <a:lstStyle/>
          <a:p>
            <a:endParaRPr lang="en-US"/>
          </a:p>
        </p:txBody>
      </p:sp>
      <p:pic>
        <p:nvPicPr>
          <p:cNvPr id="1026" name="Picture 2" descr="C:\Users\MANOS'MARIA\Desktop\download (1).jpg"/>
          <p:cNvPicPr>
            <a:picLocks noChangeAspect="1" noChangeArrowheads="1"/>
          </p:cNvPicPr>
          <p:nvPr/>
        </p:nvPicPr>
        <p:blipFill>
          <a:blip r:embed="rId2"/>
          <a:srcRect/>
          <a:stretch>
            <a:fillRect/>
          </a:stretch>
        </p:blipFill>
        <p:spPr bwMode="auto">
          <a:xfrm>
            <a:off x="451308" y="346871"/>
            <a:ext cx="8692692" cy="6511129"/>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p:nvPr>
        </p:nvSpPr>
        <p:spPr>
          <a:xfrm>
            <a:off x="457200" y="0"/>
            <a:ext cx="7620000" cy="6455520"/>
          </a:xfrm>
        </p:spPr>
        <p:txBody>
          <a:bodyPr/>
          <a:lstStyle/>
          <a:p>
            <a:endParaRPr lang="en-US" dirty="0"/>
          </a:p>
        </p:txBody>
      </p:sp>
      <p:sp>
        <p:nvSpPr>
          <p:cNvPr id="2" name="1 - Τίτλος"/>
          <p:cNvSpPr>
            <a:spLocks noGrp="1"/>
          </p:cNvSpPr>
          <p:nvPr>
            <p:ph type="title"/>
          </p:nvPr>
        </p:nvSpPr>
        <p:spPr/>
        <p:txBody>
          <a:bodyPr/>
          <a:lstStyle/>
          <a:p>
            <a:endParaRPr lang="en-US"/>
          </a:p>
        </p:txBody>
      </p:sp>
      <p:pic>
        <p:nvPicPr>
          <p:cNvPr id="3075" name="Picture 3" descr="C:\Users\MANOS'MARIA\Desktop\images.jpg"/>
          <p:cNvPicPr>
            <a:picLocks noChangeAspect="1" noChangeArrowheads="1"/>
          </p:cNvPicPr>
          <p:nvPr/>
        </p:nvPicPr>
        <p:blipFill>
          <a:blip r:embed="rId2"/>
          <a:srcRect/>
          <a:stretch>
            <a:fillRect/>
          </a:stretch>
        </p:blipFill>
        <p:spPr bwMode="auto">
          <a:xfrm>
            <a:off x="838200" y="1676400"/>
            <a:ext cx="6716806" cy="385762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lgn="just"/>
            <a:r>
              <a:rPr lang="el-GR" dirty="0" smtClean="0"/>
              <a:t>Η μερική πίεση του οξυγόνου είναι από τους πιο καθοριστικούς παράγοντες για τον καθορισμό της σύνδεσης του οξυγόνου με την αιμοσφαιρίνη</a:t>
            </a:r>
          </a:p>
          <a:p>
            <a:pPr algn="just"/>
            <a:endParaRPr lang="el-GR" dirty="0" smtClean="0"/>
          </a:p>
          <a:p>
            <a:pPr algn="just"/>
            <a:r>
              <a:rPr lang="el-GR" dirty="0" smtClean="0"/>
              <a:t>Η μερική πίεση του διοξειδίου στα πνευμονικά τριχοειδή είναι 46</a:t>
            </a:r>
            <a:r>
              <a:rPr lang="en-US" dirty="0" smtClean="0"/>
              <a:t>mmHg </a:t>
            </a:r>
            <a:r>
              <a:rPr lang="el-GR" dirty="0" smtClean="0"/>
              <a:t>και στις κυψελίδες 40</a:t>
            </a:r>
            <a:r>
              <a:rPr lang="en-US" dirty="0" smtClean="0"/>
              <a:t>mmHg. </a:t>
            </a:r>
            <a:r>
              <a:rPr lang="el-GR" dirty="0" smtClean="0"/>
              <a:t>Αυτή η διαφορά πίεσης κάνει το διοξείδιο να διαχέεται έξω από τα ερυθρά αιμοσφαίρια και το πλάσμα στις κυψελίδες</a:t>
            </a:r>
            <a:endParaRPr lang="el-G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ΕΛΕΓΧΟΣ ΤΗΣ ΑΝΑΠΝΟΗΣ</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Τοπική ρύθμιση ανταλλαγής αερίων</a:t>
            </a:r>
          </a:p>
          <a:p>
            <a:pPr>
              <a:buNone/>
            </a:pPr>
            <a:endParaRPr lang="el-GR" dirty="0" smtClean="0"/>
          </a:p>
          <a:p>
            <a:pPr algn="just"/>
            <a:r>
              <a:rPr lang="el-GR" dirty="0" smtClean="0"/>
              <a:t>Ο ρυθμός με τον οποίο παρέχεται το οξυγόνο σε κάθε ιστό αλλά και η αποτελεσματικότητα των πνευμόνων που παραλαμβάνουν το οξυγόνο ρυθμίζονται σε μεγάλο βαθμό σε τοπικό επίπεδο</a:t>
            </a:r>
          </a:p>
          <a:p>
            <a:pPr algn="just"/>
            <a:r>
              <a:rPr lang="el-GR" dirty="0" smtClean="0"/>
              <a:t>Όταν </a:t>
            </a:r>
            <a:r>
              <a:rPr lang="el-GR" dirty="0" err="1" smtClean="0"/>
              <a:t>ενας</a:t>
            </a:r>
            <a:r>
              <a:rPr lang="el-GR" dirty="0" smtClean="0"/>
              <a:t> ιστός γίνεται πιο ενεργός, η πίεση οξυγόνου μειώνεται και αυξάνεται η πίεση διοξειδίου. Αυτό αυξάνει τη διαφορά πιέσεων μεταξύ ιστού και αίματος με </a:t>
            </a:r>
            <a:r>
              <a:rPr lang="el-GR" dirty="0" err="1" smtClean="0"/>
              <a:t>αποτελεσμα</a:t>
            </a:r>
            <a:r>
              <a:rPr lang="el-GR" dirty="0" smtClean="0"/>
              <a:t> να αποδίδεται περισσότερο οξυγόνο στους ιστούς</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ΕΛΕΓΧΟΣ ΤΗΣ ΑΝΑΠΝΟΗΣ </a:t>
            </a:r>
            <a:endParaRPr lang="el-GR" dirty="0"/>
          </a:p>
        </p:txBody>
      </p:sp>
      <p:sp>
        <p:nvSpPr>
          <p:cNvPr id="3" name="2 - Θέση περιεχομένου"/>
          <p:cNvSpPr>
            <a:spLocks noGrp="1"/>
          </p:cNvSpPr>
          <p:nvPr>
            <p:ph idx="1"/>
          </p:nvPr>
        </p:nvSpPr>
        <p:spPr/>
        <p:txBody>
          <a:bodyPr/>
          <a:lstStyle/>
          <a:p>
            <a:r>
              <a:rPr lang="el-GR" dirty="0" smtClean="0"/>
              <a:t>ΕΚΟΥΣΙΑ ΚΕΝΤΡΑ</a:t>
            </a:r>
          </a:p>
          <a:p>
            <a:r>
              <a:rPr lang="el-GR" smtClean="0"/>
              <a:t>ΑΚΟΥΣΙΑ ΚΕΝΤΡΑ</a:t>
            </a:r>
            <a:endParaRPr lang="el-G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ΕΛΕΓΧΟΣ ΑΝΑΠΝΟΗΣ</a:t>
            </a:r>
            <a:endParaRPr lang="el-GR" dirty="0"/>
          </a:p>
        </p:txBody>
      </p:sp>
      <p:sp>
        <p:nvSpPr>
          <p:cNvPr id="3" name="2 - Θέση περιεχομένου"/>
          <p:cNvSpPr>
            <a:spLocks noGrp="1"/>
          </p:cNvSpPr>
          <p:nvPr>
            <p:ph idx="1"/>
          </p:nvPr>
        </p:nvSpPr>
        <p:spPr/>
        <p:txBody>
          <a:bodyPr/>
          <a:lstStyle/>
          <a:p>
            <a:r>
              <a:rPr lang="el-GR" dirty="0" smtClean="0"/>
              <a:t>Τα ακούσια κέντρα ρυθμίζουν:</a:t>
            </a:r>
          </a:p>
          <a:p>
            <a:r>
              <a:rPr lang="el-GR" dirty="0" smtClean="0"/>
              <a:t> τις δραστηριότητες των αναπνευστικών μυών</a:t>
            </a:r>
          </a:p>
          <a:p>
            <a:r>
              <a:rPr lang="el-GR" dirty="0" smtClean="0"/>
              <a:t>Τη συχνότητα της αναπνοής</a:t>
            </a:r>
          </a:p>
          <a:p>
            <a:r>
              <a:rPr lang="el-GR" dirty="0" smtClean="0"/>
              <a:t>Το βάθος της αναπνοής</a:t>
            </a:r>
          </a:p>
          <a:p>
            <a:pPr>
              <a:buNone/>
            </a:pPr>
            <a:r>
              <a:rPr lang="el-GR" dirty="0" smtClean="0"/>
              <a:t>Ο </a:t>
            </a:r>
            <a:r>
              <a:rPr lang="el-GR" dirty="0" err="1" smtClean="0"/>
              <a:t>εκουσιοσ</a:t>
            </a:r>
            <a:r>
              <a:rPr lang="el-GR" dirty="0" smtClean="0"/>
              <a:t> </a:t>
            </a:r>
            <a:r>
              <a:rPr lang="el-GR" dirty="0" err="1" smtClean="0"/>
              <a:t>ελεγχος</a:t>
            </a:r>
            <a:r>
              <a:rPr lang="el-GR" dirty="0" smtClean="0"/>
              <a:t>: αντικατοπτρίζει τη δραστηριότητα του εγκεφαλικού φλοιού</a:t>
            </a:r>
          </a:p>
          <a:p>
            <a:pPr>
              <a:buNone/>
            </a:pPr>
            <a:r>
              <a:rPr lang="el-GR" dirty="0" smtClean="0"/>
              <a:t> </a:t>
            </a:r>
            <a:endParaRPr lang="el-G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Αναπνευστικά κέντρα</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Προμήκης</a:t>
            </a:r>
          </a:p>
          <a:p>
            <a:r>
              <a:rPr lang="el-GR" dirty="0" smtClean="0"/>
              <a:t>Γέφυρα</a:t>
            </a:r>
          </a:p>
          <a:p>
            <a:endParaRPr lang="el-GR" dirty="0" smtClean="0"/>
          </a:p>
          <a:p>
            <a:r>
              <a:rPr lang="el-GR" dirty="0" smtClean="0"/>
              <a:t>Η δραστηριότητα </a:t>
            </a:r>
            <a:r>
              <a:rPr lang="el-GR" dirty="0" err="1" smtClean="0"/>
              <a:t>τροποποιέιται</a:t>
            </a:r>
            <a:r>
              <a:rPr lang="el-GR" dirty="0" smtClean="0"/>
              <a:t> από:</a:t>
            </a:r>
          </a:p>
          <a:p>
            <a:pPr lvl="1"/>
            <a:r>
              <a:rPr lang="el-GR" dirty="0" err="1" smtClean="0"/>
              <a:t>Χημειουποδοχείς</a:t>
            </a:r>
            <a:r>
              <a:rPr lang="el-GR" dirty="0" smtClean="0"/>
              <a:t>: ευαίσθητοι στην  μερική πίεση διοξειδίου, οξυγόνου του αίματος και το </a:t>
            </a:r>
            <a:r>
              <a:rPr lang="en-US" dirty="0" smtClean="0"/>
              <a:t>PH</a:t>
            </a:r>
          </a:p>
          <a:p>
            <a:pPr lvl="1"/>
            <a:r>
              <a:rPr lang="el-GR" dirty="0" err="1" smtClean="0"/>
              <a:t>Τασεουποδοχείς</a:t>
            </a:r>
            <a:r>
              <a:rPr lang="el-GR" dirty="0" smtClean="0"/>
              <a:t> που είναι </a:t>
            </a:r>
            <a:r>
              <a:rPr lang="el-GR" dirty="0" err="1" smtClean="0"/>
              <a:t>ευεισθητοι</a:t>
            </a:r>
            <a:r>
              <a:rPr lang="el-GR" dirty="0" smtClean="0"/>
              <a:t> σε </a:t>
            </a:r>
            <a:r>
              <a:rPr lang="el-GR" dirty="0" err="1" smtClean="0"/>
              <a:t>μεταβολες</a:t>
            </a:r>
            <a:r>
              <a:rPr lang="el-GR" dirty="0" smtClean="0"/>
              <a:t> της αρτηριακής πίεσης</a:t>
            </a:r>
          </a:p>
          <a:p>
            <a:pPr lvl="1"/>
            <a:r>
              <a:rPr lang="el-GR" dirty="0" err="1" smtClean="0"/>
              <a:t>Διατατικοί</a:t>
            </a:r>
            <a:r>
              <a:rPr lang="el-GR" dirty="0" smtClean="0"/>
              <a:t> υποδοχείς που ανταποκρίνονται στη μεταβολή του όγκου των πνευμόνων</a:t>
            </a:r>
          </a:p>
          <a:p>
            <a:pPr lvl="1"/>
            <a:r>
              <a:rPr lang="el-GR" dirty="0" smtClean="0"/>
              <a:t> </a:t>
            </a:r>
          </a:p>
          <a:p>
            <a:endParaRPr lang="el-G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dirty="0" err="1">
                <a:solidFill>
                  <a:srgbClr val="FF0000"/>
                </a:solidFill>
                <a:latin typeface="Trebuchet MS"/>
              </a:rPr>
              <a:t>Ρυθμιση</a:t>
            </a:r>
            <a:r>
              <a:rPr lang="el-GR" sz="3800" b="1" strike="noStrike" cap="all" spc="-1" dirty="0">
                <a:solidFill>
                  <a:srgbClr val="FF0000"/>
                </a:solidFill>
                <a:latin typeface="Trebuchet MS"/>
              </a:rPr>
              <a:t> </a:t>
            </a:r>
            <a:r>
              <a:rPr lang="el-GR" sz="3800" b="1" strike="noStrike" cap="all" spc="-1" dirty="0" err="1">
                <a:solidFill>
                  <a:srgbClr val="FF0000"/>
                </a:solidFill>
                <a:latin typeface="Trebuchet MS"/>
              </a:rPr>
              <a:t>αναπνοησ</a:t>
            </a:r>
            <a:endParaRPr lang="el-GR" sz="3800" b="0" strike="noStrike" spc="-1" dirty="0">
              <a:solidFill>
                <a:srgbClr val="FF0000"/>
              </a:solidFill>
              <a:latin typeface="Trebuchet MS"/>
            </a:endParaRPr>
          </a:p>
        </p:txBody>
      </p:sp>
      <p:sp>
        <p:nvSpPr>
          <p:cNvPr id="258" name="TextShape 2"/>
          <p:cNvSpPr txBox="1"/>
          <p:nvPr/>
        </p:nvSpPr>
        <p:spPr>
          <a:xfrm>
            <a:off x="457200" y="1609560"/>
            <a:ext cx="7238520" cy="4845960"/>
          </a:xfrm>
          <a:prstGeom prst="rect">
            <a:avLst/>
          </a:prstGeom>
          <a:noFill/>
          <a:ln>
            <a:noFill/>
          </a:ln>
        </p:spPr>
        <p:txBody>
          <a:bodyPr lIns="90000" tIns="45000" rIns="90000" bIns="45000">
            <a:normAutofit/>
          </a:bodyPr>
          <a:lstStyle/>
          <a:p>
            <a:pPr marL="274320" indent="-273960">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Η αύξηση της PaCO2, η πτώση του PH ή η πτώση του PaO2 αυξάνει το επίπεδο δραστηριότητας των αναπνευστικών μυών</a:t>
            </a:r>
          </a:p>
          <a:p>
            <a:pPr marL="274320" indent="-273960">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Μεταβολές τα παραμέτρων αυτών προς την αντίθετη κατεύθυνση έχουν ήπια ανασταλτική επίδραση</a:t>
            </a:r>
          </a:p>
          <a:p>
            <a:pPr marL="274320" indent="-273960">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Οι χημικοί ρυθμιστικοί μηχανισμοί προσαρμόζουν τον πνευμονικό αερισμό και διατηρούν σταθερό το PH και το PaCO2 και την πίεση οξυγόνου</a:t>
            </a:r>
          </a:p>
          <a:p>
            <a:pPr>
              <a:lnSpc>
                <a:spcPct val="100000"/>
              </a:lnSpc>
              <a:spcBef>
                <a:spcPts val="601"/>
              </a:spcBef>
            </a:pPr>
            <a:endParaRPr lang="el-GR" sz="2600" b="0" strike="noStrike" spc="-1" dirty="0">
              <a:solidFill>
                <a:srgbClr val="00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TextShape 1"/>
          <p:cNvSpPr txBox="1"/>
          <p:nvPr/>
        </p:nvSpPr>
        <p:spPr>
          <a:xfrm>
            <a:off x="457200" y="1609560"/>
            <a:ext cx="7238520" cy="4845960"/>
          </a:xfrm>
          <a:prstGeom prst="rect">
            <a:avLst/>
          </a:prstGeom>
          <a:noFill/>
          <a:ln>
            <a:noFill/>
          </a:ln>
        </p:spPr>
        <p:txBody>
          <a:bodyPr lIns="90000" tIns="45000" rIns="90000" bIns="45000"/>
          <a:lstStyle/>
          <a:p>
            <a:pPr marL="274320" indent="-273960">
              <a:lnSpc>
                <a:spcPct val="100000"/>
              </a:lnSpc>
              <a:spcBef>
                <a:spcPts val="601"/>
              </a:spcBef>
              <a:buClr>
                <a:srgbClr val="B13F9A"/>
              </a:buClr>
              <a:buSzPct val="73000"/>
              <a:buFont typeface="Wingdings 2" charset="2"/>
              <a:buChar char=""/>
            </a:pPr>
            <a:r>
              <a:rPr lang="el-GR" sz="2600" b="0" strike="noStrike" spc="-1" dirty="0">
                <a:solidFill>
                  <a:srgbClr val="FF0000"/>
                </a:solidFill>
                <a:latin typeface="Trebuchet MS"/>
              </a:rPr>
              <a:t>Νευρικά κύτταρα</a:t>
            </a:r>
            <a:r>
              <a:rPr lang="el-GR" sz="2600" b="0" strike="noStrike" spc="-1" dirty="0">
                <a:solidFill>
                  <a:srgbClr val="000000"/>
                </a:solidFill>
                <a:latin typeface="Trebuchet MS"/>
              </a:rPr>
              <a:t> που ονομάζονται </a:t>
            </a:r>
            <a:r>
              <a:rPr lang="el-GR" sz="2600" b="0" strike="noStrike" spc="-1" dirty="0" err="1">
                <a:solidFill>
                  <a:srgbClr val="FF0000"/>
                </a:solidFill>
                <a:latin typeface="Trebuchet MS"/>
              </a:rPr>
              <a:t>χημειουποδοχείς</a:t>
            </a:r>
            <a:r>
              <a:rPr lang="el-GR" sz="2600" b="0" strike="noStrike" spc="-1" dirty="0">
                <a:solidFill>
                  <a:srgbClr val="000000"/>
                </a:solidFill>
                <a:latin typeface="Trebuchet MS"/>
              </a:rPr>
              <a:t> και βρίσκονται στην αορτή και στις καρωτιδικές αρτηρίες στέλνουν μήνυμα στο αναπνευστικό κέντρο που βρίσκεται στον </a:t>
            </a:r>
            <a:r>
              <a:rPr lang="el-GR" sz="2600" b="0" strike="noStrike" spc="-1" dirty="0">
                <a:solidFill>
                  <a:srgbClr val="FF0000"/>
                </a:solidFill>
                <a:latin typeface="Trebuchet MS"/>
              </a:rPr>
              <a:t>προμήκη μυελό </a:t>
            </a:r>
            <a:r>
              <a:rPr lang="el-GR" sz="2600" b="0" strike="noStrike" spc="-1" dirty="0">
                <a:solidFill>
                  <a:srgbClr val="000000"/>
                </a:solidFill>
                <a:latin typeface="Trebuchet MS"/>
              </a:rPr>
              <a:t>του εγκεφάλου σχετικά με τα επίπεδα οξυγόνου και διοξειδίου του άνθρακα</a:t>
            </a:r>
            <a:r>
              <a:rPr lang="el-GR" sz="2600" b="0" strike="noStrike" spc="-1" dirty="0" smtClean="0">
                <a:solidFill>
                  <a:srgbClr val="000000"/>
                </a:solidFill>
                <a:latin typeface="Trebuchet MS"/>
              </a:rPr>
              <a:t>.</a:t>
            </a:r>
          </a:p>
          <a:p>
            <a:pPr marL="274320" indent="-273960">
              <a:lnSpc>
                <a:spcPct val="100000"/>
              </a:lnSpc>
              <a:spcBef>
                <a:spcPts val="601"/>
              </a:spcBef>
              <a:buClr>
                <a:srgbClr val="B13F9A"/>
              </a:buClr>
              <a:buSzPct val="73000"/>
              <a:buFont typeface="Wingdings 2" charset="2"/>
              <a:buChar char=""/>
            </a:pPr>
            <a:r>
              <a:rPr lang="el-GR" sz="2600" spc="-1" dirty="0" err="1" smtClean="0">
                <a:solidFill>
                  <a:srgbClr val="000000"/>
                </a:solidFill>
                <a:latin typeface="Trebuchet MS"/>
              </a:rPr>
              <a:t>Γεφυρα</a:t>
            </a:r>
            <a:endParaRPr lang="el-GR" sz="2600" spc="-1" dirty="0" smtClean="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strike="noStrike" spc="-1" dirty="0" smtClean="0">
                <a:solidFill>
                  <a:srgbClr val="000000"/>
                </a:solidFill>
                <a:latin typeface="Trebuchet MS"/>
              </a:rPr>
              <a:t>Φλοιός</a:t>
            </a:r>
          </a:p>
          <a:p>
            <a:pPr marL="274320" indent="-273960">
              <a:lnSpc>
                <a:spcPct val="100000"/>
              </a:lnSpc>
              <a:spcBef>
                <a:spcPts val="601"/>
              </a:spcBef>
              <a:buClr>
                <a:srgbClr val="B13F9A"/>
              </a:buClr>
              <a:buSzPct val="73000"/>
              <a:buFont typeface="Wingdings 2" charset="2"/>
              <a:buChar char=""/>
            </a:pPr>
            <a:r>
              <a:rPr lang="el-GR" sz="2600" b="0" strike="noStrike" spc="-1" dirty="0" smtClean="0">
                <a:solidFill>
                  <a:srgbClr val="000000"/>
                </a:solidFill>
                <a:latin typeface="Trebuchet MS"/>
              </a:rPr>
              <a:t>Κινητικοί Νευρώνες</a:t>
            </a:r>
            <a:endParaRPr lang="el-GR" sz="2600" b="0" strike="noStrike" spc="-1" dirty="0">
              <a:solidFill>
                <a:srgbClr val="000000"/>
              </a:solidFill>
              <a:latin typeface="Trebuchet MS"/>
            </a:endParaRPr>
          </a:p>
        </p:txBody>
      </p:sp>
      <p:sp>
        <p:nvSpPr>
          <p:cNvPr id="260" name="TextShape 2"/>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2800" b="1" u="sng" strike="noStrike" cap="all" spc="-1">
                <a:solidFill>
                  <a:srgbClr val="FF0000"/>
                </a:solidFill>
                <a:uFillTx/>
                <a:latin typeface="Trebuchet MS"/>
              </a:rPr>
              <a:t>ΠΩΣ ΞΕΡΕΙ ΤΟ ΣΩΜΑ ΠΟΤΕ ΝΑ ΑΝΑΠΝΕΥΣΕΙ</a:t>
            </a:r>
            <a:endParaRPr lang="el-GR" sz="2800" b="0" strike="noStrike" spc="-1">
              <a:solidFill>
                <a:srgbClr val="00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extShape 1"/>
          <p:cNvSpPr txBox="1"/>
          <p:nvPr/>
        </p:nvSpPr>
        <p:spPr>
          <a:xfrm>
            <a:off x="457200" y="1481040"/>
            <a:ext cx="8229240" cy="4900320"/>
          </a:xfrm>
          <a:prstGeom prst="rect">
            <a:avLst/>
          </a:prstGeom>
          <a:noFill/>
          <a:ln>
            <a:noFill/>
          </a:ln>
        </p:spPr>
        <p:txBody>
          <a:bodyPr lIns="90000" tIns="45000" rIns="90000" bIns="45000"/>
          <a:lstStyle/>
          <a:p>
            <a:pPr marL="108000">
              <a:lnSpc>
                <a:spcPct val="100000"/>
              </a:lnSpc>
              <a:spcBef>
                <a:spcPts val="601"/>
              </a:spcBef>
            </a:pPr>
            <a:r>
              <a:rPr lang="el-GR" sz="2000" b="0" strike="noStrike" spc="-1">
                <a:solidFill>
                  <a:srgbClr val="FF0000"/>
                </a:solidFill>
                <a:latin typeface="Trebuchet MS"/>
              </a:rPr>
              <a:t> Η διαδικασία της αναπνοής </a:t>
            </a:r>
            <a:r>
              <a:rPr lang="el-GR" sz="2000" b="0" strike="noStrike" spc="-1">
                <a:solidFill>
                  <a:srgbClr val="000000"/>
                </a:solidFill>
                <a:latin typeface="Trebuchet MS"/>
              </a:rPr>
              <a:t>διαιρείται σε 4 φάσεις:</a:t>
            </a:r>
          </a:p>
          <a:p>
            <a:pPr marL="108000">
              <a:lnSpc>
                <a:spcPct val="100000"/>
              </a:lnSpc>
              <a:spcBef>
                <a:spcPts val="601"/>
              </a:spcBef>
            </a:pPr>
            <a:r>
              <a:rPr lang="el-GR" sz="2000" b="0" strike="noStrike" spc="-1">
                <a:solidFill>
                  <a:srgbClr val="000000"/>
                </a:solidFill>
                <a:latin typeface="Trebuchet MS"/>
              </a:rPr>
              <a:t>1)Στον </a:t>
            </a:r>
            <a:r>
              <a:rPr lang="el-GR" sz="2000" b="0" strike="noStrike" spc="-1">
                <a:solidFill>
                  <a:srgbClr val="FF0000"/>
                </a:solidFill>
                <a:latin typeface="Trebuchet MS"/>
              </a:rPr>
              <a:t>κυψελιδικό αερισμό </a:t>
            </a:r>
            <a:r>
              <a:rPr lang="el-GR" sz="2000" b="0" strike="noStrike" spc="-1">
                <a:solidFill>
                  <a:srgbClr val="000000"/>
                </a:solidFill>
                <a:latin typeface="Trebuchet MS"/>
              </a:rPr>
              <a:t>των πνευμόνων (είσοδος και έξοδος ατμοσφαιρικού αέρα στις πνευμονικές κυψελίδες)</a:t>
            </a:r>
          </a:p>
          <a:p>
            <a:pPr marL="108000">
              <a:lnSpc>
                <a:spcPct val="100000"/>
              </a:lnSpc>
              <a:spcBef>
                <a:spcPts val="601"/>
              </a:spcBef>
            </a:pPr>
            <a:endParaRPr lang="el-GR" sz="2000" b="0" strike="noStrike" spc="-1">
              <a:solidFill>
                <a:srgbClr val="000000"/>
              </a:solidFill>
              <a:latin typeface="Trebuchet MS"/>
            </a:endParaRPr>
          </a:p>
          <a:p>
            <a:pPr marL="108000">
              <a:lnSpc>
                <a:spcPct val="100000"/>
              </a:lnSpc>
              <a:spcBef>
                <a:spcPts val="601"/>
              </a:spcBef>
            </a:pPr>
            <a:r>
              <a:rPr lang="el-GR" sz="2000" b="0" strike="noStrike" spc="-1">
                <a:solidFill>
                  <a:srgbClr val="000000"/>
                </a:solidFill>
                <a:latin typeface="Trebuchet MS"/>
              </a:rPr>
              <a:t>2)Στην </a:t>
            </a:r>
            <a:r>
              <a:rPr lang="el-GR" sz="2000" b="0" strike="noStrike" spc="-1">
                <a:solidFill>
                  <a:srgbClr val="FF0000"/>
                </a:solidFill>
                <a:latin typeface="Trebuchet MS"/>
              </a:rPr>
              <a:t>διάχυση του οξυγόνου </a:t>
            </a:r>
            <a:r>
              <a:rPr lang="el-GR" sz="2000" b="0" strike="noStrike" spc="-1">
                <a:solidFill>
                  <a:srgbClr val="000000"/>
                </a:solidFill>
                <a:latin typeface="Trebuchet MS"/>
              </a:rPr>
              <a:t>και </a:t>
            </a:r>
            <a:r>
              <a:rPr lang="el-GR" sz="2000" b="0" strike="noStrike" spc="-1">
                <a:solidFill>
                  <a:srgbClr val="FF0000"/>
                </a:solidFill>
                <a:latin typeface="Trebuchet MS"/>
              </a:rPr>
              <a:t>διοξειδίου</a:t>
            </a:r>
            <a:r>
              <a:rPr lang="el-GR" sz="2000" b="0" strike="noStrike" spc="-1">
                <a:solidFill>
                  <a:srgbClr val="000000"/>
                </a:solidFill>
                <a:latin typeface="Trebuchet MS"/>
              </a:rPr>
              <a:t> </a:t>
            </a:r>
            <a:r>
              <a:rPr lang="el-GR" sz="2000" b="0" strike="noStrike" spc="-1">
                <a:solidFill>
                  <a:srgbClr val="FF0000"/>
                </a:solidFill>
                <a:latin typeface="Trebuchet MS"/>
              </a:rPr>
              <a:t>άνθρακα</a:t>
            </a:r>
            <a:r>
              <a:rPr lang="el-GR" sz="2000" b="0" strike="noStrike" spc="-1">
                <a:solidFill>
                  <a:srgbClr val="000000"/>
                </a:solidFill>
                <a:latin typeface="Trebuchet MS"/>
              </a:rPr>
              <a:t> μεταξύ  των κυψελίδων και του αίματος.</a:t>
            </a:r>
          </a:p>
          <a:p>
            <a:pPr marL="108000">
              <a:lnSpc>
                <a:spcPct val="100000"/>
              </a:lnSpc>
              <a:spcBef>
                <a:spcPts val="601"/>
              </a:spcBef>
            </a:pPr>
            <a:endParaRPr lang="el-GR" sz="2000" b="0" strike="noStrike" spc="-1">
              <a:solidFill>
                <a:srgbClr val="000000"/>
              </a:solidFill>
              <a:latin typeface="Trebuchet MS"/>
            </a:endParaRPr>
          </a:p>
          <a:p>
            <a:pPr marL="108000">
              <a:lnSpc>
                <a:spcPct val="100000"/>
              </a:lnSpc>
              <a:spcBef>
                <a:spcPts val="601"/>
              </a:spcBef>
            </a:pPr>
            <a:r>
              <a:rPr lang="el-GR" sz="2000" b="0" strike="noStrike" spc="-1">
                <a:solidFill>
                  <a:srgbClr val="000000"/>
                </a:solidFill>
                <a:latin typeface="Trebuchet MS"/>
              </a:rPr>
              <a:t>3)Στη </a:t>
            </a:r>
            <a:r>
              <a:rPr lang="el-GR" sz="2000" b="0" strike="noStrike" spc="-1">
                <a:solidFill>
                  <a:srgbClr val="FF0000"/>
                </a:solidFill>
                <a:latin typeface="Trebuchet MS"/>
              </a:rPr>
              <a:t>μεταφορά του οξυγόνου </a:t>
            </a:r>
            <a:r>
              <a:rPr lang="el-GR" sz="2000" b="0" strike="noStrike" spc="-1">
                <a:solidFill>
                  <a:srgbClr val="000000"/>
                </a:solidFill>
                <a:latin typeface="Trebuchet MS"/>
              </a:rPr>
              <a:t>και του </a:t>
            </a:r>
            <a:r>
              <a:rPr lang="el-GR" sz="2000" b="0" strike="noStrike" spc="-1">
                <a:solidFill>
                  <a:srgbClr val="FF0000"/>
                </a:solidFill>
                <a:latin typeface="Trebuchet MS"/>
              </a:rPr>
              <a:t>διοξειδίου</a:t>
            </a:r>
            <a:r>
              <a:rPr lang="el-GR" sz="2000" b="0" strike="noStrike" spc="-1">
                <a:solidFill>
                  <a:srgbClr val="000000"/>
                </a:solidFill>
                <a:latin typeface="Trebuchet MS"/>
              </a:rPr>
              <a:t> </a:t>
            </a:r>
            <a:r>
              <a:rPr lang="el-GR" sz="2000" b="0" strike="noStrike" spc="-1">
                <a:solidFill>
                  <a:srgbClr val="FF0000"/>
                </a:solidFill>
                <a:latin typeface="Trebuchet MS"/>
              </a:rPr>
              <a:t>άνθρακα</a:t>
            </a:r>
            <a:r>
              <a:rPr lang="el-GR" sz="2000" b="0" strike="noStrike" spc="-1">
                <a:solidFill>
                  <a:srgbClr val="000000"/>
                </a:solidFill>
                <a:latin typeface="Trebuchet MS"/>
              </a:rPr>
              <a:t> </a:t>
            </a:r>
          </a:p>
          <a:p>
            <a:pPr marL="108000">
              <a:lnSpc>
                <a:spcPct val="100000"/>
              </a:lnSpc>
              <a:spcBef>
                <a:spcPts val="601"/>
              </a:spcBef>
            </a:pPr>
            <a:r>
              <a:rPr lang="el-GR" sz="2000" b="0" strike="noStrike" spc="-1">
                <a:solidFill>
                  <a:srgbClr val="000000"/>
                </a:solidFill>
                <a:latin typeface="Trebuchet MS"/>
              </a:rPr>
              <a:t>με το αίμα προς και από τα κύτταρα αντίστοιχα</a:t>
            </a:r>
          </a:p>
          <a:p>
            <a:pPr marL="108000">
              <a:lnSpc>
                <a:spcPct val="100000"/>
              </a:lnSpc>
              <a:spcBef>
                <a:spcPts val="601"/>
              </a:spcBef>
            </a:pPr>
            <a:endParaRPr lang="el-GR" sz="2000" b="0" strike="noStrike" spc="-1">
              <a:solidFill>
                <a:srgbClr val="000000"/>
              </a:solidFill>
              <a:latin typeface="Trebuchet MS"/>
            </a:endParaRPr>
          </a:p>
          <a:p>
            <a:pPr marL="108000">
              <a:lnSpc>
                <a:spcPct val="100000"/>
              </a:lnSpc>
              <a:spcBef>
                <a:spcPts val="601"/>
              </a:spcBef>
            </a:pPr>
            <a:r>
              <a:rPr lang="el-GR" sz="2000" b="0" strike="noStrike" spc="-1">
                <a:solidFill>
                  <a:srgbClr val="000000"/>
                </a:solidFill>
                <a:latin typeface="Trebuchet MS"/>
              </a:rPr>
              <a:t>4)Στη </a:t>
            </a:r>
            <a:r>
              <a:rPr lang="el-GR" sz="2000" b="0" strike="noStrike" spc="-1">
                <a:solidFill>
                  <a:srgbClr val="FF0000"/>
                </a:solidFill>
                <a:latin typeface="Trebuchet MS"/>
              </a:rPr>
              <a:t>ρύθμιση </a:t>
            </a:r>
            <a:r>
              <a:rPr lang="el-GR" sz="2000" b="0" strike="noStrike" spc="-1">
                <a:solidFill>
                  <a:srgbClr val="000000"/>
                </a:solidFill>
                <a:latin typeface="Trebuchet MS"/>
              </a:rPr>
              <a:t>του </a:t>
            </a:r>
            <a:r>
              <a:rPr lang="el-GR" sz="2000" b="0" strike="noStrike" spc="-1">
                <a:solidFill>
                  <a:srgbClr val="FF0000"/>
                </a:solidFill>
                <a:latin typeface="Trebuchet MS"/>
              </a:rPr>
              <a:t>αερισμού</a:t>
            </a:r>
            <a:endParaRPr lang="el-GR" sz="2000" b="0" strike="noStrike" spc="-1">
              <a:solidFill>
                <a:srgbClr val="000000"/>
              </a:solidFill>
              <a:latin typeface="Trebuchet MS"/>
            </a:endParaRPr>
          </a:p>
        </p:txBody>
      </p:sp>
      <p:sp>
        <p:nvSpPr>
          <p:cNvPr id="225" name="TextShape 2"/>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dirty="0">
                <a:solidFill>
                  <a:srgbClr val="FF0000"/>
                </a:solidFill>
                <a:latin typeface="Trebuchet MS"/>
                <a:ea typeface="ＭＳ Ｐゴシック"/>
              </a:rPr>
              <a:t>ΑΝΑΠΝΟΗ</a:t>
            </a:r>
            <a:endParaRPr lang="el-GR" sz="3800" b="0" strike="noStrike" spc="-1" dirty="0">
              <a:solidFill>
                <a:srgbClr val="FF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TextShape 1"/>
          <p:cNvSpPr txBox="1"/>
          <p:nvPr/>
        </p:nvSpPr>
        <p:spPr>
          <a:xfrm>
            <a:off x="457200" y="1609560"/>
            <a:ext cx="7238520" cy="4845960"/>
          </a:xfrm>
          <a:prstGeom prst="rect">
            <a:avLst/>
          </a:prstGeom>
          <a:noFill/>
          <a:ln>
            <a:noFill/>
          </a:ln>
        </p:spPr>
        <p:txBody>
          <a:bodyPr lIns="90000" tIns="45000" rIns="90000" bIns="45000"/>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Όταν τα επιπεδα του </a:t>
            </a:r>
            <a:r>
              <a:rPr lang="el-GR" sz="2600" b="0" strike="noStrike" spc="-1">
                <a:solidFill>
                  <a:srgbClr val="FF0000"/>
                </a:solidFill>
                <a:latin typeface="Trebuchet MS"/>
              </a:rPr>
              <a:t>διοξειδιου</a:t>
            </a:r>
            <a:r>
              <a:rPr lang="el-GR" sz="2600" b="0" strike="noStrike" spc="-1">
                <a:solidFill>
                  <a:srgbClr val="000000"/>
                </a:solidFill>
                <a:latin typeface="Trebuchet MS"/>
              </a:rPr>
              <a:t> του </a:t>
            </a:r>
            <a:r>
              <a:rPr lang="el-GR" sz="2600" b="0" strike="noStrike" spc="-1">
                <a:solidFill>
                  <a:srgbClr val="FF0000"/>
                </a:solidFill>
                <a:latin typeface="Trebuchet MS"/>
              </a:rPr>
              <a:t>ανθρακα </a:t>
            </a:r>
            <a:r>
              <a:rPr lang="el-GR" sz="2600" b="0" strike="noStrike" spc="-1">
                <a:solidFill>
                  <a:srgbClr val="000000"/>
                </a:solidFill>
                <a:latin typeface="Trebuchet MS"/>
              </a:rPr>
              <a:t>είναι πολύ ψηλα και του </a:t>
            </a:r>
            <a:r>
              <a:rPr lang="el-GR" sz="2600" b="0" strike="noStrike" spc="-1">
                <a:solidFill>
                  <a:srgbClr val="FF0000"/>
                </a:solidFill>
                <a:latin typeface="Trebuchet MS"/>
              </a:rPr>
              <a:t>οξυγονου</a:t>
            </a:r>
            <a:r>
              <a:rPr lang="el-GR" sz="2600" b="0" strike="noStrike" spc="-1">
                <a:solidFill>
                  <a:srgbClr val="000000"/>
                </a:solidFill>
                <a:latin typeface="Trebuchet MS"/>
              </a:rPr>
              <a:t> πολύ χαμηλά ενας νευρικό ερέθισμα στέλνεται στο </a:t>
            </a:r>
            <a:r>
              <a:rPr lang="el-GR" sz="2600" b="0" strike="noStrike" spc="-1">
                <a:solidFill>
                  <a:srgbClr val="FF0000"/>
                </a:solidFill>
                <a:latin typeface="Trebuchet MS"/>
              </a:rPr>
              <a:t>διάφραγμα</a:t>
            </a:r>
            <a:r>
              <a:rPr lang="el-GR" sz="2600" b="0" strike="noStrike" spc="-1">
                <a:solidFill>
                  <a:srgbClr val="000000"/>
                </a:solidFill>
                <a:latin typeface="Trebuchet MS"/>
              </a:rPr>
              <a:t>, λέγοντάς του να συσταλεί προκαλώντας έτσι την εισπνοή.</a:t>
            </a:r>
          </a:p>
        </p:txBody>
      </p:sp>
      <p:sp>
        <p:nvSpPr>
          <p:cNvPr id="262" name="TextShape 2"/>
          <p:cNvSpPr txBox="1"/>
          <p:nvPr/>
        </p:nvSpPr>
        <p:spPr>
          <a:xfrm>
            <a:off x="457200" y="320040"/>
            <a:ext cx="7238520" cy="1142640"/>
          </a:xfrm>
          <a:prstGeom prst="rect">
            <a:avLst/>
          </a:prstGeom>
          <a:noFill/>
          <a:ln>
            <a:noFill/>
          </a:ln>
        </p:spPr>
        <p:txBody>
          <a:bodyPr lIns="45720" tIns="0" rIns="45720" bIns="0" anchor="b"/>
          <a:lstStyle/>
          <a:p>
            <a:endParaRPr lang="el-GR" sz="1800" b="0" strike="noStrike" spc="-1">
              <a:solidFill>
                <a:srgbClr val="00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ΑΕΡΙΑ ΑΙΜΑΤΟΣ</a:t>
            </a:r>
            <a:endParaRPr lang="el-GR" dirty="0"/>
          </a:p>
        </p:txBody>
      </p:sp>
      <p:sp>
        <p:nvSpPr>
          <p:cNvPr id="3" name="2 - Θέση περιεχομένου"/>
          <p:cNvSpPr>
            <a:spLocks noGrp="1"/>
          </p:cNvSpPr>
          <p:nvPr>
            <p:ph idx="1"/>
          </p:nvPr>
        </p:nvSpPr>
        <p:spPr/>
        <p:txBody>
          <a:bodyPr/>
          <a:lstStyle/>
          <a:p>
            <a:r>
              <a:rPr lang="el-GR" dirty="0" smtClean="0"/>
              <a:t>Υπάρχουν φυσιολογικές τιμές μερικών πιέσεων</a:t>
            </a:r>
          </a:p>
          <a:p>
            <a:r>
              <a:rPr lang="el-GR" dirty="0" smtClean="0"/>
              <a:t>Οι διαταραχές:</a:t>
            </a:r>
          </a:p>
          <a:p>
            <a:pPr>
              <a:buNone/>
            </a:pPr>
            <a:endParaRPr lang="el-GR" dirty="0" smtClean="0"/>
          </a:p>
          <a:p>
            <a:pPr lvl="1"/>
            <a:r>
              <a:rPr lang="el-GR" dirty="0" err="1" smtClean="0"/>
              <a:t>Υποκαπνία</a:t>
            </a:r>
            <a:r>
              <a:rPr lang="el-GR" dirty="0" smtClean="0"/>
              <a:t>(μειωμένη πίεση διοξειδίου)</a:t>
            </a:r>
          </a:p>
          <a:p>
            <a:pPr lvl="1"/>
            <a:r>
              <a:rPr lang="el-GR" dirty="0" err="1" smtClean="0"/>
              <a:t>Υπερκαπνία</a:t>
            </a:r>
            <a:r>
              <a:rPr lang="el-GR" dirty="0" smtClean="0"/>
              <a:t> (αυξημένη πίεση διοξειδίου)</a:t>
            </a:r>
          </a:p>
          <a:p>
            <a:pPr lvl="1"/>
            <a:r>
              <a:rPr lang="el-GR" dirty="0" err="1" smtClean="0"/>
              <a:t>Υποξαιμία</a:t>
            </a:r>
            <a:r>
              <a:rPr lang="el-GR" dirty="0" smtClean="0"/>
              <a:t> (μειωμένη πίεση οξυγόνου)</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p:cNvPicPr>
            <a:picLocks noGrp="1" noChangeAspect="1" noChangeArrowheads="1"/>
          </p:cNvPicPr>
          <p:nvPr>
            <p:ph idx="1"/>
          </p:nvPr>
        </p:nvPicPr>
        <p:blipFill>
          <a:blip r:embed="rId2"/>
          <a:srcRect/>
          <a:stretch>
            <a:fillRect/>
          </a:stretch>
        </p:blipFill>
        <p:spPr bwMode="auto">
          <a:xfrm>
            <a:off x="685800" y="838200"/>
            <a:ext cx="7253817" cy="54403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Κλινικά οι διαταραχές: </a:t>
            </a:r>
          </a:p>
          <a:p>
            <a:pPr lvl="1"/>
            <a:r>
              <a:rPr lang="el-GR" dirty="0" smtClean="0"/>
              <a:t>Αναπνευστική οξέωση</a:t>
            </a:r>
          </a:p>
          <a:p>
            <a:pPr lvl="1"/>
            <a:r>
              <a:rPr lang="el-GR" dirty="0" smtClean="0"/>
              <a:t>Αναπνευστική </a:t>
            </a:r>
            <a:r>
              <a:rPr lang="el-GR" smtClean="0"/>
              <a:t>αλκάλωση</a:t>
            </a:r>
            <a:endParaRPr lang="el-G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CustomShape 1"/>
          <p:cNvSpPr/>
          <p:nvPr/>
        </p:nvSpPr>
        <p:spPr>
          <a:xfrm>
            <a:off x="228600" y="76320"/>
            <a:ext cx="8838720" cy="699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l-GR" sz="4000" b="1" strike="noStrike" spc="-1">
                <a:solidFill>
                  <a:srgbClr val="FF0000"/>
                </a:solidFill>
                <a:latin typeface="Tahoma"/>
              </a:rPr>
              <a:t> Κυκλοφορικό σύστημα</a:t>
            </a:r>
            <a:r>
              <a:rPr lang="el-GR" sz="4000" b="1" strike="noStrike" spc="-1">
                <a:solidFill>
                  <a:srgbClr val="000000"/>
                </a:solidFill>
                <a:latin typeface="Tahoma"/>
              </a:rPr>
              <a:t> </a:t>
            </a:r>
            <a:endParaRPr lang="el-GR" sz="4000" b="0" strike="noStrike" spc="-1">
              <a:latin typeface="Arial"/>
            </a:endParaRPr>
          </a:p>
        </p:txBody>
      </p:sp>
      <p:sp>
        <p:nvSpPr>
          <p:cNvPr id="266" name="CustomShape 2"/>
          <p:cNvSpPr/>
          <p:nvPr/>
        </p:nvSpPr>
        <p:spPr>
          <a:xfrm>
            <a:off x="2133720" y="1066680"/>
            <a:ext cx="4082760" cy="76068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l-GR" sz="4400" b="1" strike="noStrike" spc="-1">
                <a:solidFill>
                  <a:srgbClr val="FF3300"/>
                </a:solidFill>
                <a:latin typeface="Tahoma"/>
              </a:rPr>
              <a:t>Καρδιά </a:t>
            </a:r>
            <a:r>
              <a:rPr lang="el-GR" sz="3600" b="0" strike="noStrike" spc="-1">
                <a:solidFill>
                  <a:srgbClr val="000000"/>
                </a:solidFill>
                <a:latin typeface="Tahoma"/>
              </a:rPr>
              <a:t>= Αντλία</a:t>
            </a:r>
            <a:endParaRPr lang="el-GR" sz="3600" b="0" strike="noStrike" spc="-1">
              <a:latin typeface="Arial"/>
            </a:endParaRPr>
          </a:p>
        </p:txBody>
      </p:sp>
      <p:sp>
        <p:nvSpPr>
          <p:cNvPr id="267" name="CustomShape 3"/>
          <p:cNvSpPr/>
          <p:nvPr/>
        </p:nvSpPr>
        <p:spPr>
          <a:xfrm>
            <a:off x="2591640" y="5830920"/>
            <a:ext cx="3875040" cy="76068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l-GR" sz="4400" b="1" strike="noStrike" spc="-1">
                <a:solidFill>
                  <a:srgbClr val="FF3300"/>
                </a:solidFill>
                <a:latin typeface="Tahoma"/>
              </a:rPr>
              <a:t>Αγγεία </a:t>
            </a:r>
            <a:r>
              <a:rPr lang="el-GR" sz="3600" b="0" strike="noStrike" spc="-1">
                <a:solidFill>
                  <a:srgbClr val="000000"/>
                </a:solidFill>
                <a:latin typeface="Tahoma"/>
              </a:rPr>
              <a:t> = Οδοί </a:t>
            </a:r>
            <a:endParaRPr lang="el-GR" sz="3600" b="0" strike="noStrike" spc="-1">
              <a:latin typeface="Arial"/>
            </a:endParaRPr>
          </a:p>
        </p:txBody>
      </p:sp>
      <p:sp>
        <p:nvSpPr>
          <p:cNvPr id="268" name="CustomShape 4"/>
          <p:cNvSpPr/>
          <p:nvPr/>
        </p:nvSpPr>
        <p:spPr>
          <a:xfrm>
            <a:off x="1752480" y="3087720"/>
            <a:ext cx="5530320" cy="76068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l-GR" sz="4400" b="1" strike="noStrike" spc="-1">
                <a:solidFill>
                  <a:srgbClr val="FF3300"/>
                </a:solidFill>
                <a:latin typeface="Tahoma"/>
              </a:rPr>
              <a:t>Αίμα</a:t>
            </a:r>
            <a:r>
              <a:rPr lang="el-GR" sz="3600" b="0" strike="noStrike" spc="-1">
                <a:solidFill>
                  <a:srgbClr val="000000"/>
                </a:solidFill>
                <a:latin typeface="Tahoma"/>
              </a:rPr>
              <a:t> = μεταφορικό μέσο</a:t>
            </a:r>
            <a:endParaRPr lang="el-GR" sz="3600" b="0" strike="noStrike" spc="-1">
              <a:latin typeface="Arial"/>
            </a:endParaRPr>
          </a:p>
        </p:txBody>
      </p:sp>
      <p:sp>
        <p:nvSpPr>
          <p:cNvPr id="269" name="Line 5"/>
          <p:cNvSpPr/>
          <p:nvPr/>
        </p:nvSpPr>
        <p:spPr>
          <a:xfrm>
            <a:off x="0" y="990360"/>
            <a:ext cx="9144000" cy="360"/>
          </a:xfrm>
          <a:prstGeom prst="line">
            <a:avLst/>
          </a:prstGeom>
          <a:ln w="38160">
            <a:solidFill>
              <a:srgbClr val="000080"/>
            </a:solidFill>
            <a:round/>
          </a:ln>
        </p:spPr>
        <p:style>
          <a:lnRef idx="0">
            <a:scrgbClr r="0" g="0" b="0"/>
          </a:lnRef>
          <a:fillRef idx="0">
            <a:scrgbClr r="0" g="0" b="0"/>
          </a:fillRef>
          <a:effectRef idx="0">
            <a:scrgbClr r="0" g="0" b="0"/>
          </a:effectRef>
          <a:fontRef idx="minor"/>
        </p:style>
      </p:sp>
      <p:pic>
        <p:nvPicPr>
          <p:cNvPr id="270" name="Picture 7"/>
          <p:cNvPicPr/>
          <p:nvPr/>
        </p:nvPicPr>
        <p:blipFill>
          <a:blip r:embed="rId2"/>
          <a:stretch/>
        </p:blipFill>
        <p:spPr>
          <a:xfrm>
            <a:off x="3124080" y="3962520"/>
            <a:ext cx="2590560" cy="1941120"/>
          </a:xfrm>
          <a:prstGeom prst="rect">
            <a:avLst/>
          </a:prstGeom>
          <a:ln w="9360">
            <a:noFill/>
          </a:ln>
        </p:spPr>
      </p:pic>
      <p:pic>
        <p:nvPicPr>
          <p:cNvPr id="271" name="Picture 8"/>
          <p:cNvPicPr/>
          <p:nvPr/>
        </p:nvPicPr>
        <p:blipFill>
          <a:blip r:embed="rId3"/>
          <a:stretch/>
        </p:blipFill>
        <p:spPr>
          <a:xfrm>
            <a:off x="3733920" y="1905120"/>
            <a:ext cx="914040" cy="1294920"/>
          </a:xfrm>
          <a:prstGeom prst="rect">
            <a:avLst/>
          </a:prstGeom>
          <a:ln w="936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71"/>
                                        </p:tgtEl>
                                        <p:attrNameLst>
                                          <p:attrName>style.visibility</p:attrName>
                                        </p:attrNameLst>
                                      </p:cBhvr>
                                      <p:to>
                                        <p:strVal val="visible"/>
                                      </p:to>
                                    </p:set>
                                    <p:anim calcmode="lin" valueType="num">
                                      <p:cBhvr additive="repl">
                                        <p:cTn id="7" dur="500" fill="hold"/>
                                        <p:tgtEl>
                                          <p:spTgt spid="271"/>
                                        </p:tgtEl>
                                        <p:attrNameLst>
                                          <p:attrName>ppt_w</p:attrName>
                                        </p:attrNameLst>
                                      </p:cBhvr>
                                      <p:tavLst>
                                        <p:tav tm="0">
                                          <p:val>
                                            <p:fltVal val="0"/>
                                          </p:val>
                                        </p:tav>
                                        <p:tav tm="100000">
                                          <p:val>
                                            <p:strVal val="#ppt_w"/>
                                          </p:val>
                                        </p:tav>
                                      </p:tavLst>
                                    </p:anim>
                                    <p:anim calcmode="lin" valueType="num">
                                      <p:cBhvr additive="repl">
                                        <p:cTn id="8" dur="500" fill="hold"/>
                                        <p:tgtEl>
                                          <p:spTgt spid="27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70"/>
                                        </p:tgtEl>
                                        <p:attrNameLst>
                                          <p:attrName>style.visibility</p:attrName>
                                        </p:attrNameLst>
                                      </p:cBhvr>
                                      <p:to>
                                        <p:strVal val="visible"/>
                                      </p:to>
                                    </p:set>
                                    <p:anim calcmode="lin" valueType="num">
                                      <p:cBhvr additive="repl">
                                        <p:cTn id="13" dur="500" fill="hold"/>
                                        <p:tgtEl>
                                          <p:spTgt spid="270"/>
                                        </p:tgtEl>
                                        <p:attrNameLst>
                                          <p:attrName>ppt_w</p:attrName>
                                        </p:attrNameLst>
                                      </p:cBhvr>
                                      <p:tavLst>
                                        <p:tav tm="0">
                                          <p:val>
                                            <p:fltVal val="0"/>
                                          </p:val>
                                        </p:tav>
                                        <p:tav tm="100000">
                                          <p:val>
                                            <p:strVal val="#ppt_w"/>
                                          </p:val>
                                        </p:tav>
                                      </p:tavLst>
                                    </p:anim>
                                    <p:anim calcmode="lin" valueType="num">
                                      <p:cBhvr additive="repl">
                                        <p:cTn id="14" dur="500" fill="hold"/>
                                        <p:tgtEl>
                                          <p:spTgt spid="2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ΚΑΡΔΙΑ</a:t>
            </a:r>
            <a:endParaRPr lang="el-GR" dirty="0"/>
          </a:p>
        </p:txBody>
      </p:sp>
      <p:sp>
        <p:nvSpPr>
          <p:cNvPr id="3" name="2 - Θέση περιεχομένου"/>
          <p:cNvSpPr>
            <a:spLocks noGrp="1"/>
          </p:cNvSpPr>
          <p:nvPr>
            <p:ph idx="1"/>
          </p:nvPr>
        </p:nvSpPr>
        <p:spPr/>
        <p:txBody>
          <a:bodyPr/>
          <a:lstStyle/>
          <a:p>
            <a:endParaRPr lang="el-GR" dirty="0" smtClean="0"/>
          </a:p>
          <a:p>
            <a:r>
              <a:rPr lang="el-GR" dirty="0" smtClean="0"/>
              <a:t>Μυώδες όργανο</a:t>
            </a:r>
          </a:p>
          <a:p>
            <a:r>
              <a:rPr lang="el-GR" dirty="0" smtClean="0"/>
              <a:t>Αποτελείται από 4 κοιλότητες</a:t>
            </a:r>
          </a:p>
          <a:p>
            <a:r>
              <a:rPr lang="el-GR" dirty="0" smtClean="0"/>
              <a:t>Λειτουργεί σαν αντλία</a:t>
            </a:r>
            <a:endParaRPr lang="el-G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Καρδιακός παλμός</a:t>
            </a:r>
            <a:endParaRPr lang="el-GR" dirty="0"/>
          </a:p>
        </p:txBody>
      </p:sp>
      <p:sp>
        <p:nvSpPr>
          <p:cNvPr id="3" name="2 - Θέση περιεχομένου"/>
          <p:cNvSpPr>
            <a:spLocks noGrp="1"/>
          </p:cNvSpPr>
          <p:nvPr>
            <p:ph idx="1"/>
          </p:nvPr>
        </p:nvSpPr>
        <p:spPr/>
        <p:txBody>
          <a:bodyPr>
            <a:normAutofit/>
          </a:bodyPr>
          <a:lstStyle/>
          <a:p>
            <a:r>
              <a:rPr lang="el-GR" smtClean="0"/>
              <a:t>Ο χρόνος από το τέλος μια συστολής της καρδιάς μέχρι το τέλος της επόμενης συστολής καλείται καρδιακός κύκλος</a:t>
            </a:r>
          </a:p>
          <a:p>
            <a:endParaRPr lang="el-GR" smtClean="0"/>
          </a:p>
          <a:p>
            <a:r>
              <a:rPr lang="el-GR" smtClean="0"/>
              <a:t>Αποτελείται από δυο φάσεις: </a:t>
            </a:r>
          </a:p>
          <a:p>
            <a:pPr>
              <a:buNone/>
            </a:pPr>
            <a:endParaRPr lang="el-GR" smtClean="0"/>
          </a:p>
          <a:p>
            <a:pPr lvl="1"/>
            <a:r>
              <a:rPr lang="el-GR" smtClean="0"/>
              <a:t>Συστολή: περίοδος της κοιλιακής σύσπασης</a:t>
            </a:r>
          </a:p>
          <a:p>
            <a:pPr lvl="1"/>
            <a:r>
              <a:rPr lang="el-GR" smtClean="0"/>
              <a:t>Διαστολή: περίοδος της κοιλιακής χαλάρωσης και πλήρωσης κοιλιών με αίμα</a:t>
            </a:r>
          </a:p>
          <a:p>
            <a:pPr algn="just"/>
            <a:endParaRPr lang="el-G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lgn="just"/>
            <a:r>
              <a:rPr lang="el-GR" dirty="0" smtClean="0"/>
              <a:t>Κάθε καρδιακός κύκλος ξεκινά από ένα αυτόματο δυναμικό το οποίο ξεκινά από κέντρο που ονομάζεται φλεβόκομβος</a:t>
            </a:r>
          </a:p>
          <a:p>
            <a:pPr algn="just">
              <a:buNone/>
            </a:pPr>
            <a:endParaRPr lang="el-GR" dirty="0" smtClean="0"/>
          </a:p>
          <a:p>
            <a:r>
              <a:rPr lang="el-GR" dirty="0" smtClean="0"/>
              <a:t>Η καρδιά έχει δικό της ρυθμό και παράγει τα δικά της δυναμικά ενεργείας (φορτία)</a:t>
            </a:r>
          </a:p>
          <a:p>
            <a:r>
              <a:rPr lang="el-GR" dirty="0" smtClean="0"/>
              <a:t>Για το λόγο αυτό διαθέτει </a:t>
            </a:r>
            <a:r>
              <a:rPr lang="el-GR" dirty="0" err="1" smtClean="0"/>
              <a:t>ερεθισματαγωγό</a:t>
            </a:r>
            <a:r>
              <a:rPr lang="el-GR" dirty="0" smtClean="0"/>
              <a:t> σύστημα </a:t>
            </a:r>
          </a:p>
          <a:p>
            <a:endParaRPr lang="el-G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Ερεθισματαγωγό</a:t>
            </a:r>
            <a:r>
              <a:rPr lang="el-GR" dirty="0" smtClean="0"/>
              <a:t> σύστημα </a:t>
            </a:r>
            <a:endParaRPr lang="el-GR" dirty="0"/>
          </a:p>
        </p:txBody>
      </p:sp>
      <p:sp>
        <p:nvSpPr>
          <p:cNvPr id="3" name="2 - Θέση περιεχομένου"/>
          <p:cNvSpPr>
            <a:spLocks noGrp="1"/>
          </p:cNvSpPr>
          <p:nvPr>
            <p:ph idx="1"/>
          </p:nvPr>
        </p:nvSpPr>
        <p:spPr/>
        <p:txBody>
          <a:bodyPr/>
          <a:lstStyle/>
          <a:p>
            <a:r>
              <a:rPr lang="el-GR" dirty="0" smtClean="0"/>
              <a:t>Το </a:t>
            </a:r>
            <a:r>
              <a:rPr lang="el-GR" dirty="0" err="1" smtClean="0"/>
              <a:t>ερεθισματαγωγό</a:t>
            </a:r>
            <a:r>
              <a:rPr lang="el-GR" dirty="0" smtClean="0"/>
              <a:t> σύστημα της καρδίας αποτελείται από:</a:t>
            </a:r>
          </a:p>
          <a:p>
            <a:pPr lvl="1">
              <a:buFont typeface="Wingdings" pitchFamily="2" charset="2"/>
              <a:buChar char="ü"/>
            </a:pPr>
            <a:r>
              <a:rPr lang="el-GR" dirty="0" smtClean="0"/>
              <a:t>ΦΛΕΒΌΚΟΜΒΟ</a:t>
            </a:r>
          </a:p>
          <a:p>
            <a:pPr lvl="1">
              <a:buFont typeface="Wingdings" pitchFamily="2" charset="2"/>
              <a:buChar char="ü"/>
            </a:pPr>
            <a:r>
              <a:rPr lang="el-GR" dirty="0" smtClean="0"/>
              <a:t>ΚΟΛΠΟΚΟΙΛΙΑΚΟ ΚΟΜΒΟ</a:t>
            </a:r>
          </a:p>
          <a:p>
            <a:pPr lvl="1">
              <a:buFont typeface="Wingdings" pitchFamily="2" charset="2"/>
              <a:buChar char="ü"/>
            </a:pPr>
            <a:r>
              <a:rPr lang="el-GR" dirty="0" smtClean="0"/>
              <a:t>ΔΕΜΑΤΙΟ </a:t>
            </a:r>
            <a:r>
              <a:rPr lang="en-US" dirty="0" smtClean="0"/>
              <a:t>HIS</a:t>
            </a:r>
          </a:p>
          <a:p>
            <a:pPr lvl="1">
              <a:buFont typeface="Wingdings" pitchFamily="2" charset="2"/>
              <a:buChar char="ü"/>
            </a:pPr>
            <a:r>
              <a:rPr lang="en-US" dirty="0" smtClean="0"/>
              <a:t>‘I</a:t>
            </a:r>
            <a:r>
              <a:rPr lang="el-GR" dirty="0" err="1" smtClean="0"/>
              <a:t>νες</a:t>
            </a:r>
            <a:r>
              <a:rPr lang="el-GR" dirty="0" smtClean="0"/>
              <a:t> </a:t>
            </a:r>
            <a:r>
              <a:rPr lang="en-US" dirty="0" smtClean="0"/>
              <a:t>  Purkinje </a:t>
            </a:r>
            <a:endParaRPr lang="el-G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Φλεβόκομβος</a:t>
            </a:r>
            <a:endParaRPr lang="el-GR" dirty="0"/>
          </a:p>
        </p:txBody>
      </p:sp>
      <p:sp>
        <p:nvSpPr>
          <p:cNvPr id="3" name="2 - Θέση περιεχομένου"/>
          <p:cNvSpPr>
            <a:spLocks noGrp="1"/>
          </p:cNvSpPr>
          <p:nvPr>
            <p:ph idx="1"/>
          </p:nvPr>
        </p:nvSpPr>
        <p:spPr/>
        <p:txBody>
          <a:bodyPr>
            <a:normAutofit/>
          </a:bodyPr>
          <a:lstStyle/>
          <a:p>
            <a:pPr algn="just"/>
            <a:r>
              <a:rPr lang="el-GR" dirty="0" smtClean="0"/>
              <a:t>Βρίσκεται στο πρόσθιο τμήμα του δεξιού κόλπου στο σημείο εκβολής της άνω κοίλης φλέβας</a:t>
            </a:r>
          </a:p>
          <a:p>
            <a:pPr algn="just">
              <a:buNone/>
            </a:pPr>
            <a:endParaRPr lang="el-GR" dirty="0" smtClean="0"/>
          </a:p>
          <a:p>
            <a:pPr algn="just"/>
            <a:r>
              <a:rPr lang="el-GR" dirty="0" smtClean="0"/>
              <a:t>Από το φλεβόκομβο, το δυναμικό</a:t>
            </a:r>
            <a:r>
              <a:rPr lang="en-US" dirty="0" smtClean="0"/>
              <a:t> (</a:t>
            </a:r>
            <a:r>
              <a:rPr lang="el-GR" dirty="0" smtClean="0"/>
              <a:t>ηλεκτρικό σήμα/σπίθα</a:t>
            </a:r>
            <a:r>
              <a:rPr lang="en-US" dirty="0" smtClean="0"/>
              <a:t>)</a:t>
            </a:r>
            <a:r>
              <a:rPr lang="el-GR" dirty="0" smtClean="0"/>
              <a:t> ξεκινά και επεκτείνεται στους κόλπους και στη συνέχεια στις κοιλίες και προκαλεί σύσπαση αυτών</a:t>
            </a:r>
          </a:p>
          <a:p>
            <a:pPr algn="just"/>
            <a:r>
              <a:rPr lang="el-GR" dirty="0" smtClean="0"/>
              <a:t>Υπάρχει καθυστέρηση από τους κόλπους στις κοιλίες κατά 0,1</a:t>
            </a:r>
            <a:r>
              <a:rPr lang="en-US" dirty="0" smtClean="0"/>
              <a:t>sec</a:t>
            </a:r>
          </a:p>
          <a:p>
            <a:pPr algn="just">
              <a:buNone/>
            </a:pPr>
            <a:endParaRPr lang="el-GR"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TextShape 1"/>
          <p:cNvSpPr txBox="1"/>
          <p:nvPr/>
        </p:nvSpPr>
        <p:spPr>
          <a:xfrm>
            <a:off x="457200" y="320040"/>
            <a:ext cx="7238520" cy="1142640"/>
          </a:xfrm>
          <a:prstGeom prst="rect">
            <a:avLst/>
          </a:prstGeom>
          <a:noFill/>
          <a:ln>
            <a:noFill/>
          </a:ln>
        </p:spPr>
        <p:txBody>
          <a:bodyPr lIns="45720" tIns="0" rIns="45720" bIns="0" anchor="b"/>
          <a:lstStyle/>
          <a:p>
            <a:endParaRPr lang="el-GR" sz="1800" b="0" strike="noStrike" spc="-1">
              <a:solidFill>
                <a:srgbClr val="000000"/>
              </a:solidFill>
              <a:latin typeface="Trebuchet MS"/>
            </a:endParaRPr>
          </a:p>
        </p:txBody>
      </p:sp>
      <p:sp>
        <p:nvSpPr>
          <p:cNvPr id="227" name="TextShape 2"/>
          <p:cNvSpPr txBox="1"/>
          <p:nvPr/>
        </p:nvSpPr>
        <p:spPr>
          <a:xfrm>
            <a:off x="457200" y="1609560"/>
            <a:ext cx="7238520" cy="4845960"/>
          </a:xfrm>
          <a:prstGeom prst="rect">
            <a:avLst/>
          </a:prstGeom>
          <a:noFill/>
          <a:ln>
            <a:noFill/>
          </a:ln>
        </p:spPr>
        <p:txBody>
          <a:bodyPr lIns="90000" tIns="45000" rIns="90000" bIns="45000"/>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Τα αέρια διαχέονται από τις περιοχές υψηλής προς τις περιοχές χαμηλής πίεσης</a:t>
            </a:r>
          </a:p>
          <a:p>
            <a:pPr>
              <a:lnSpc>
                <a:spcPct val="100000"/>
              </a:lnSpc>
              <a:spcBef>
                <a:spcPts val="601"/>
              </a:spcBef>
            </a:pP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Ο ρυθμός διάχυσης εξαρτάται από την εκατέρωθεν διαφορά πίεσης και από το πάχος της μεμβράνης διαχύσεως</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Κολποκοιλιακός Κόμβος</a:t>
            </a:r>
            <a:endParaRPr lang="el-GR" dirty="0"/>
          </a:p>
        </p:txBody>
      </p:sp>
      <p:sp>
        <p:nvSpPr>
          <p:cNvPr id="3" name="2 - Θέση περιεχομένου"/>
          <p:cNvSpPr>
            <a:spLocks noGrp="1"/>
          </p:cNvSpPr>
          <p:nvPr>
            <p:ph idx="1"/>
          </p:nvPr>
        </p:nvSpPr>
        <p:spPr/>
        <p:txBody>
          <a:bodyPr>
            <a:normAutofit/>
          </a:bodyPr>
          <a:lstStyle/>
          <a:p>
            <a:pPr algn="just"/>
            <a:r>
              <a:rPr lang="el-GR" dirty="0" smtClean="0"/>
              <a:t>Σύμπλεγμα κυττάρων στο κέντρο της καρδιάς ανάμεσα στους κόλπους και στις κοιλίες. </a:t>
            </a:r>
          </a:p>
          <a:p>
            <a:pPr algn="just">
              <a:buNone/>
            </a:pPr>
            <a:endParaRPr lang="el-GR" dirty="0" smtClean="0"/>
          </a:p>
          <a:p>
            <a:pPr algn="just"/>
            <a:r>
              <a:rPr lang="el-GR" dirty="0" smtClean="0"/>
              <a:t>Είναι σαν μια πύλη που επιβραδύνει το ηλεκτρικό ρεύμα πριν περάσει στις κοιλίες. Αυτή η καθυστέρηση μετάδοσης στον κολποκοιλιακό κόμβο κάνει τους κόλπους να συστέλλονται ελάχιστα πριν τη συστολή των κοιλιών, δίνοντας περισσότερο χρόνο στις κοιλίες να γεμίσουν.</a:t>
            </a:r>
            <a:endParaRPr lang="el-G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Δεμάτιο </a:t>
            </a:r>
            <a:r>
              <a:rPr lang="en-US" dirty="0" smtClean="0"/>
              <a:t>His-</a:t>
            </a:r>
            <a:r>
              <a:rPr lang="el-GR" dirty="0" smtClean="0"/>
              <a:t>Ίνες </a:t>
            </a:r>
            <a:r>
              <a:rPr lang="en-US" dirty="0" smtClean="0"/>
              <a:t>Purkinje</a:t>
            </a:r>
            <a:endParaRPr lang="el-GR" dirty="0"/>
          </a:p>
        </p:txBody>
      </p:sp>
      <p:sp>
        <p:nvSpPr>
          <p:cNvPr id="3" name="2 - Θέση περιεχομένου"/>
          <p:cNvSpPr>
            <a:spLocks noGrp="1"/>
          </p:cNvSpPr>
          <p:nvPr>
            <p:ph idx="1"/>
          </p:nvPr>
        </p:nvSpPr>
        <p:spPr/>
        <p:txBody>
          <a:bodyPr/>
          <a:lstStyle/>
          <a:p>
            <a:pPr algn="just"/>
            <a:r>
              <a:rPr lang="el-GR" dirty="0" smtClean="0"/>
              <a:t>Αφού το ερέθισμα φύγει από τον κολποκοιλιακό κόμβο, ταξιδεύει μέσα σε έναν ειδικό </a:t>
            </a:r>
            <a:r>
              <a:rPr lang="el-GR" dirty="0" err="1" smtClean="0"/>
              <a:t>ερεθισματαγωγό</a:t>
            </a:r>
            <a:r>
              <a:rPr lang="el-GR" dirty="0" smtClean="0"/>
              <a:t> ιστό που ονομάζεται σύστημα </a:t>
            </a:r>
            <a:r>
              <a:rPr lang="el-GR" b="1" dirty="0" err="1" smtClean="0"/>
              <a:t>His</a:t>
            </a:r>
            <a:r>
              <a:rPr lang="el-GR" b="1" dirty="0" smtClean="0"/>
              <a:t>-</a:t>
            </a:r>
            <a:r>
              <a:rPr lang="el-GR" b="1" dirty="0" err="1" smtClean="0"/>
              <a:t>Purkinje</a:t>
            </a:r>
            <a:r>
              <a:rPr lang="el-GR" b="1" dirty="0" smtClean="0"/>
              <a:t>. </a:t>
            </a:r>
            <a:endParaRPr lang="en-US" b="1" dirty="0" smtClean="0"/>
          </a:p>
          <a:p>
            <a:pPr algn="just"/>
            <a:r>
              <a:rPr lang="el-GR" dirty="0" smtClean="0"/>
              <a:t>Αυτό το σύστημα διακλαδωμένων διαδρομών από ειδικό </a:t>
            </a:r>
            <a:r>
              <a:rPr lang="el-GR" dirty="0" err="1" smtClean="0"/>
              <a:t>ηλεκτρ</a:t>
            </a:r>
            <a:r>
              <a:rPr lang="en-US" dirty="0" smtClean="0"/>
              <a:t>o</a:t>
            </a:r>
            <a:r>
              <a:rPr lang="el-GR" dirty="0" err="1" smtClean="0"/>
              <a:t>ρεθισματαγωγό</a:t>
            </a:r>
            <a:r>
              <a:rPr lang="el-GR" dirty="0" smtClean="0"/>
              <a:t> ιστό διανέμει ταχύτατα το δυναμικό σε όλα τα μυϊκά κύτταρα της αριστερής και δεξιάς κοιλίας.</a:t>
            </a:r>
            <a:endParaRPr lang="el-G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Πώς λειτουργεί το </a:t>
            </a:r>
            <a:r>
              <a:rPr lang="el-GR" dirty="0" err="1" smtClean="0"/>
              <a:t>ερεθισματαγωγό</a:t>
            </a:r>
            <a:r>
              <a:rPr lang="el-GR" dirty="0" smtClean="0"/>
              <a:t> σύστημα?</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Η ροή του ρεύματος από ένα κύτταρο μεταδίδεται και στα διπλανά.</a:t>
            </a:r>
          </a:p>
          <a:p>
            <a:r>
              <a:rPr lang="el-GR" dirty="0" smtClean="0"/>
              <a:t> Στα κύτταρα του καρδιακού μυός συμβαίνει το ίδιο, αλλά επιπλέον το ηλεκτρικό ρεύμα ενεργοποιεί το συσταλτικό μηχανισμό του μυϊκού κυττάρου. </a:t>
            </a:r>
          </a:p>
          <a:p>
            <a:pPr algn="just"/>
            <a:r>
              <a:rPr lang="el-GR" dirty="0" smtClean="0"/>
              <a:t>Όταν ενεργοποιείται ο συσταλτικός μηχανισμός, ξεκινά η λειτουργία άντλησης του καρδιακού μυός. </a:t>
            </a:r>
            <a:r>
              <a:rPr lang="el-GR" b="1" dirty="0" smtClean="0"/>
              <a:t>Έτσι, το </a:t>
            </a:r>
            <a:r>
              <a:rPr lang="el-GR" b="1" dirty="0" err="1" smtClean="0"/>
              <a:t>ερεθισματαγωγό</a:t>
            </a:r>
            <a:r>
              <a:rPr lang="el-GR" b="1" dirty="0" smtClean="0"/>
              <a:t> σύστημα, από το φλεβόκομβο και κάτω, ευθύνεται για τον έλεγχο της ταχύτητας και του ρυθμού των συστολών της καρδιάς</a:t>
            </a:r>
            <a:r>
              <a:rPr lang="el-GR" dirty="0" smtClean="0"/>
              <a:t>.</a:t>
            </a:r>
            <a:endParaRPr lang="el-G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Καρδιακός Ρυθμός</a:t>
            </a:r>
            <a:endParaRPr lang="el-GR" dirty="0"/>
          </a:p>
        </p:txBody>
      </p:sp>
      <p:sp>
        <p:nvSpPr>
          <p:cNvPr id="3" name="2 - Θέση περιεχομένου"/>
          <p:cNvSpPr>
            <a:spLocks noGrp="1"/>
          </p:cNvSpPr>
          <p:nvPr>
            <p:ph idx="1"/>
          </p:nvPr>
        </p:nvSpPr>
        <p:spPr/>
        <p:txBody>
          <a:bodyPr/>
          <a:lstStyle/>
          <a:p>
            <a:pPr algn="just"/>
            <a:r>
              <a:rPr lang="el-GR" dirty="0" smtClean="0"/>
              <a:t>Ο φυσιολογικός καρδιακός ρυθμός ενός ενηλίκου σε κατάσταση ηρεμίας είναι 50-100 χτύποι το λεπτό. </a:t>
            </a:r>
          </a:p>
          <a:p>
            <a:pPr algn="just">
              <a:buNone/>
            </a:pPr>
            <a:endParaRPr lang="el-GR" dirty="0" smtClean="0"/>
          </a:p>
          <a:p>
            <a:pPr algn="just"/>
            <a:r>
              <a:rPr lang="el-GR" dirty="0" smtClean="0"/>
              <a:t>Οι μικρές διακυμάνσεις εκτός των φυσιολογικών ορίων είναι συνηθισμένες και δεν αποτελούν απαραίτητα ένδειξη κάποιου προβλήματος.</a:t>
            </a:r>
            <a:endParaRPr lang="el-G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TextShape 1"/>
          <p:cNvSpPr txBox="1"/>
          <p:nvPr/>
        </p:nvSpPr>
        <p:spPr>
          <a:xfrm>
            <a:off x="457200" y="320040"/>
            <a:ext cx="7238520" cy="1142640"/>
          </a:xfrm>
          <a:prstGeom prst="rect">
            <a:avLst/>
          </a:prstGeom>
          <a:noFill/>
          <a:ln>
            <a:noFill/>
          </a:ln>
        </p:spPr>
        <p:txBody>
          <a:bodyPr lIns="45720" tIns="0" rIns="45720" bIns="0" anchor="b">
            <a:normAutofit fontScale="77500" lnSpcReduction="20000"/>
          </a:bodyPr>
          <a:lstStyle/>
          <a:p>
            <a:pPr>
              <a:lnSpc>
                <a:spcPct val="100000"/>
              </a:lnSpc>
            </a:pPr>
            <a:endParaRPr lang="el-GR" sz="3800" b="1" strike="noStrike" cap="all" spc="-1" dirty="0" smtClean="0">
              <a:solidFill>
                <a:srgbClr val="FDF2E8"/>
              </a:solidFill>
              <a:latin typeface="Trebuchet MS"/>
            </a:endParaRPr>
          </a:p>
          <a:p>
            <a:pPr>
              <a:lnSpc>
                <a:spcPct val="100000"/>
              </a:lnSpc>
            </a:pPr>
            <a:r>
              <a:rPr lang="el-GR" sz="3800" b="1" strike="noStrike" cap="all" spc="-1" dirty="0" smtClean="0">
                <a:solidFill>
                  <a:srgbClr val="FF0000"/>
                </a:solidFill>
                <a:latin typeface="Trebuchet MS"/>
              </a:rPr>
              <a:t>ΚΑΡΔΙΑΚΗ </a:t>
            </a:r>
            <a:r>
              <a:rPr lang="el-GR" sz="3800" b="1" strike="noStrike" cap="all" spc="-1" dirty="0">
                <a:solidFill>
                  <a:srgbClr val="FF0000"/>
                </a:solidFill>
                <a:latin typeface="Trebuchet MS"/>
              </a:rPr>
              <a:t>ΣΥΧΝΟΤΗΤΑ</a:t>
            </a:r>
            <a:r>
              <a:t/>
            </a:r>
            <a:br/>
            <a:endParaRPr lang="el-GR" sz="3800" b="0" strike="noStrike" spc="-1" dirty="0">
              <a:solidFill>
                <a:srgbClr val="000000"/>
              </a:solidFill>
              <a:latin typeface="Trebuchet MS"/>
            </a:endParaRPr>
          </a:p>
        </p:txBody>
      </p:sp>
      <p:sp>
        <p:nvSpPr>
          <p:cNvPr id="290" name="TextShape 2"/>
          <p:cNvSpPr txBox="1"/>
          <p:nvPr/>
        </p:nvSpPr>
        <p:spPr>
          <a:xfrm>
            <a:off x="457200" y="1609560"/>
            <a:ext cx="7238520" cy="4845960"/>
          </a:xfrm>
          <a:prstGeom prst="rect">
            <a:avLst/>
          </a:prstGeom>
          <a:noFill/>
          <a:ln>
            <a:noFill/>
          </a:ln>
        </p:spPr>
        <p:txBody>
          <a:bodyPr lIns="90000" tIns="45000" rIns="90000" bIns="45000">
            <a:normAutofit/>
          </a:bodyPr>
          <a:lstStyle/>
          <a:p>
            <a:pPr marL="274320" indent="-273960">
              <a:lnSpc>
                <a:spcPct val="100000"/>
              </a:lnSpc>
              <a:spcBef>
                <a:spcPts val="601"/>
              </a:spcBef>
            </a:pPr>
            <a:endParaRPr lang="el-GR" sz="2600" b="0" strike="noStrike" spc="-1" dirty="0">
              <a:solidFill>
                <a:srgbClr val="000000"/>
              </a:solidFill>
              <a:latin typeface="Trebuchet MS"/>
            </a:endParaRPr>
          </a:p>
          <a:p>
            <a:pPr>
              <a:lnSpc>
                <a:spcPct val="100000"/>
              </a:lnSpc>
              <a:spcBef>
                <a:spcPts val="601"/>
              </a:spcBef>
            </a:pPr>
            <a:endParaRPr lang="el-GR" sz="2600" b="0" strike="noStrike" spc="-1" dirty="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Αυξάνει ανάλογα με:</a:t>
            </a:r>
          </a:p>
          <a:p>
            <a:pPr marL="274320" indent="-273960">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την ένταση (</a:t>
            </a:r>
            <a:r>
              <a:rPr lang="el-GR" sz="2600" b="0" strike="noStrike" spc="-1" dirty="0" err="1">
                <a:solidFill>
                  <a:srgbClr val="000000"/>
                </a:solidFill>
                <a:latin typeface="Trebuchet MS"/>
              </a:rPr>
              <a:t>Max</a:t>
            </a:r>
            <a:r>
              <a:rPr lang="el-GR" sz="2600" b="0" strike="noStrike" spc="-1" dirty="0">
                <a:solidFill>
                  <a:srgbClr val="000000"/>
                </a:solidFill>
                <a:latin typeface="Trebuchet MS"/>
              </a:rPr>
              <a:t>. HR220)</a:t>
            </a:r>
          </a:p>
          <a:p>
            <a:pPr marL="274320" indent="-273960">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Ηλικία</a:t>
            </a:r>
          </a:p>
          <a:p>
            <a:pPr marL="274320" indent="-273960">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Φαρμακευτική αγωγή ή ασκήσεις του πάνω μέρους σώματος </a:t>
            </a:r>
          </a:p>
          <a:p>
            <a:pPr>
              <a:lnSpc>
                <a:spcPct val="100000"/>
              </a:lnSpc>
              <a:spcBef>
                <a:spcPts val="601"/>
              </a:spcBef>
            </a:pPr>
            <a:endParaRPr lang="el-GR" sz="2600" b="0" strike="noStrike" spc="-1" dirty="0">
              <a:solidFill>
                <a:srgbClr val="00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Καρδιακός Ρυθμός</a:t>
            </a:r>
            <a:endParaRPr lang="el-GR" dirty="0"/>
          </a:p>
        </p:txBody>
      </p:sp>
      <p:sp>
        <p:nvSpPr>
          <p:cNvPr id="3" name="2 - Θέση περιεχομένου"/>
          <p:cNvSpPr>
            <a:spLocks noGrp="1"/>
          </p:cNvSpPr>
          <p:nvPr>
            <p:ph idx="1"/>
          </p:nvPr>
        </p:nvSpPr>
        <p:spPr/>
        <p:txBody>
          <a:bodyPr/>
          <a:lstStyle/>
          <a:p>
            <a:r>
              <a:rPr lang="el-GR" dirty="0" smtClean="0"/>
              <a:t>Ο φλεβόκομβος αυτόματα αυξομειώνει τον καρδιακό ρυθμό ανάλογα με τις ανάγκες του σώματος. </a:t>
            </a:r>
          </a:p>
          <a:p>
            <a:pPr lvl="1" algn="just"/>
            <a:r>
              <a:rPr lang="el-GR" b="1" dirty="0" smtClean="0"/>
              <a:t>Για παράδειγμα κατά την διάρκεια ασκήσεως ο καρδιακός ρυθμός αυξάνεται καθώς απαιτείται μεγαλύτερη ροή αίματος στο σώμα</a:t>
            </a:r>
            <a:r>
              <a:rPr lang="el-GR" dirty="0" smtClean="0"/>
              <a:t>.</a:t>
            </a:r>
            <a:endParaRPr lang="el-G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TextShape 1"/>
          <p:cNvSpPr txBox="1"/>
          <p:nvPr/>
        </p:nvSpPr>
        <p:spPr>
          <a:xfrm>
            <a:off x="457200" y="320040"/>
            <a:ext cx="7238520" cy="1142640"/>
          </a:xfrm>
          <a:prstGeom prst="rect">
            <a:avLst/>
          </a:prstGeom>
          <a:noFill/>
          <a:ln>
            <a:noFill/>
          </a:ln>
        </p:spPr>
        <p:txBody>
          <a:bodyPr lIns="45720" tIns="0" rIns="45720" bIns="0" anchor="b">
            <a:normAutofit lnSpcReduction="10000"/>
          </a:bodyPr>
          <a:lstStyle/>
          <a:p>
            <a:pPr>
              <a:lnSpc>
                <a:spcPct val="100000"/>
              </a:lnSpc>
            </a:pPr>
            <a:r>
              <a:rPr lang="el-GR" sz="3800" b="1" strike="noStrike" cap="all" spc="-1" dirty="0">
                <a:solidFill>
                  <a:srgbClr val="FF0000"/>
                </a:solidFill>
                <a:latin typeface="Trebuchet MS"/>
              </a:rPr>
              <a:t>ΚΑΡΔΙΑΚΗ ΣΥΣΤΟΛΗ-</a:t>
            </a:r>
            <a:r>
              <a:rPr lang="el-GR" sz="3800" b="1" strike="noStrike" cap="all" spc="-1" dirty="0" err="1">
                <a:solidFill>
                  <a:srgbClr val="FF0000"/>
                </a:solidFill>
                <a:latin typeface="Trebuchet MS"/>
              </a:rPr>
              <a:t>συνοπτικα</a:t>
            </a:r>
            <a:endParaRPr lang="el-GR" sz="3800" b="0" strike="noStrike" spc="-1" dirty="0">
              <a:solidFill>
                <a:srgbClr val="FF0000"/>
              </a:solidFill>
              <a:latin typeface="Trebuchet MS"/>
            </a:endParaRPr>
          </a:p>
        </p:txBody>
      </p:sp>
      <p:sp>
        <p:nvSpPr>
          <p:cNvPr id="286" name="TextShape 2"/>
          <p:cNvSpPr txBox="1"/>
          <p:nvPr/>
        </p:nvSpPr>
        <p:spPr>
          <a:xfrm>
            <a:off x="457200" y="1609560"/>
            <a:ext cx="7238520" cy="4845960"/>
          </a:xfrm>
          <a:prstGeom prst="rect">
            <a:avLst/>
          </a:prstGeom>
          <a:noFill/>
          <a:ln>
            <a:noFill/>
          </a:ln>
        </p:spPr>
        <p:txBody>
          <a:bodyPr lIns="90000" tIns="45000" rIns="90000" bIns="45000">
            <a:normAutofit fontScale="92500"/>
          </a:bodyPr>
          <a:lstStyle/>
          <a:p>
            <a:pPr marL="274320" indent="-273960" algn="just">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Ο καρδιακός παλμός της καρδιάς προέρχεται από ένα σύστημα που λέγεται </a:t>
            </a:r>
            <a:r>
              <a:rPr lang="el-GR" sz="2600" b="1" strike="noStrike" spc="-1" dirty="0" err="1">
                <a:solidFill>
                  <a:srgbClr val="000000"/>
                </a:solidFill>
                <a:latin typeface="Trebuchet MS"/>
              </a:rPr>
              <a:t>ερεθισματαγωγό</a:t>
            </a:r>
            <a:r>
              <a:rPr lang="el-GR" sz="2600" b="1" strike="noStrike" spc="-1" dirty="0">
                <a:solidFill>
                  <a:srgbClr val="000000"/>
                </a:solidFill>
                <a:latin typeface="Trebuchet MS"/>
              </a:rPr>
              <a:t> σύστημα</a:t>
            </a:r>
            <a:r>
              <a:rPr lang="el-GR" sz="2600" b="0" strike="noStrike" spc="-1" dirty="0">
                <a:solidFill>
                  <a:srgbClr val="000000"/>
                </a:solidFill>
                <a:latin typeface="Trebuchet MS"/>
              </a:rPr>
              <a:t> και αποτελείται από:</a:t>
            </a:r>
          </a:p>
          <a:p>
            <a:pPr marL="274320" indent="-273960" algn="just">
              <a:lnSpc>
                <a:spcPct val="100000"/>
              </a:lnSpc>
              <a:spcBef>
                <a:spcPts val="601"/>
              </a:spcBef>
              <a:buClr>
                <a:srgbClr val="B13F9A"/>
              </a:buClr>
              <a:buSzPct val="73000"/>
              <a:buFont typeface="Wingdings 2" charset="2"/>
              <a:buChar char=""/>
            </a:pPr>
            <a:r>
              <a:rPr lang="el-GR" sz="2600" b="1" strike="noStrike" spc="-1" dirty="0">
                <a:solidFill>
                  <a:srgbClr val="000000"/>
                </a:solidFill>
                <a:latin typeface="Trebuchet MS"/>
              </a:rPr>
              <a:t>Φλεβόκομβο</a:t>
            </a:r>
            <a:r>
              <a:rPr lang="el-GR" sz="2600" b="0" strike="noStrike" spc="-1" dirty="0">
                <a:solidFill>
                  <a:srgbClr val="000000"/>
                </a:solidFill>
                <a:latin typeface="Trebuchet MS"/>
              </a:rPr>
              <a:t>: στο δεξιό κόλπο, αυτόματος βηματοδότης της καρδιάς</a:t>
            </a:r>
          </a:p>
          <a:p>
            <a:pPr marL="274320" indent="-273960" algn="just">
              <a:lnSpc>
                <a:spcPct val="100000"/>
              </a:lnSpc>
              <a:spcBef>
                <a:spcPts val="601"/>
              </a:spcBef>
              <a:buClr>
                <a:srgbClr val="B13F9A"/>
              </a:buClr>
              <a:buSzPct val="73000"/>
              <a:buFont typeface="Wingdings 2" charset="2"/>
              <a:buChar char=""/>
            </a:pPr>
            <a:r>
              <a:rPr lang="el-GR" sz="2600" b="1" strike="noStrike" spc="-1" dirty="0">
                <a:solidFill>
                  <a:srgbClr val="000000"/>
                </a:solidFill>
                <a:latin typeface="Trebuchet MS"/>
              </a:rPr>
              <a:t>Κολποκοιλιακό κόμβο</a:t>
            </a:r>
            <a:r>
              <a:rPr lang="el-GR" sz="2600" b="0" strike="noStrike" spc="-1" dirty="0">
                <a:solidFill>
                  <a:srgbClr val="000000"/>
                </a:solidFill>
                <a:latin typeface="Trebuchet MS"/>
              </a:rPr>
              <a:t>: μετάδοση του σήματος διαμέσου αυτού προς τις κοιλίες, με καθυστέρηση(0,1 </a:t>
            </a:r>
            <a:r>
              <a:rPr lang="el-GR" sz="2600" b="0" strike="noStrike" spc="-1" dirty="0" err="1">
                <a:solidFill>
                  <a:srgbClr val="000000"/>
                </a:solidFill>
                <a:latin typeface="Trebuchet MS"/>
              </a:rPr>
              <a:t>sec</a:t>
            </a:r>
            <a:r>
              <a:rPr lang="el-GR" sz="2600" b="0" strike="noStrike" spc="-1" dirty="0">
                <a:solidFill>
                  <a:srgbClr val="000000"/>
                </a:solidFill>
                <a:latin typeface="Trebuchet MS"/>
              </a:rPr>
              <a:t>)</a:t>
            </a:r>
          </a:p>
          <a:p>
            <a:pPr marL="274320" indent="-273960" algn="just">
              <a:lnSpc>
                <a:spcPct val="100000"/>
              </a:lnSpc>
              <a:spcBef>
                <a:spcPts val="601"/>
              </a:spcBef>
              <a:buClr>
                <a:srgbClr val="B13F9A"/>
              </a:buClr>
              <a:buSzPct val="73000"/>
              <a:buFont typeface="Wingdings 2" charset="2"/>
              <a:buChar char=""/>
            </a:pPr>
            <a:r>
              <a:rPr lang="el-GR" sz="2600" b="1" strike="noStrike" spc="-1" dirty="0">
                <a:solidFill>
                  <a:srgbClr val="000000"/>
                </a:solidFill>
                <a:latin typeface="Trebuchet MS"/>
              </a:rPr>
              <a:t>Δεμάτιο του </a:t>
            </a:r>
            <a:r>
              <a:rPr lang="el-GR" sz="2600" b="1" strike="noStrike" spc="-1" dirty="0" err="1">
                <a:solidFill>
                  <a:srgbClr val="000000"/>
                </a:solidFill>
                <a:latin typeface="Trebuchet MS"/>
              </a:rPr>
              <a:t>His</a:t>
            </a:r>
            <a:r>
              <a:rPr lang="el-GR" sz="2600" b="1" strike="noStrike" spc="-1" dirty="0">
                <a:solidFill>
                  <a:srgbClr val="000000"/>
                </a:solidFill>
                <a:latin typeface="Trebuchet MS"/>
              </a:rPr>
              <a:t> ή ίνες </a:t>
            </a:r>
            <a:r>
              <a:rPr lang="el-GR" sz="2600" b="1" strike="noStrike" spc="-1" dirty="0" err="1">
                <a:solidFill>
                  <a:srgbClr val="000000"/>
                </a:solidFill>
                <a:latin typeface="Trebuchet MS"/>
              </a:rPr>
              <a:t>Purkinje</a:t>
            </a:r>
            <a:r>
              <a:rPr lang="el-GR" sz="2600" b="0" strike="noStrike" spc="-1" dirty="0">
                <a:solidFill>
                  <a:srgbClr val="000000"/>
                </a:solidFill>
                <a:latin typeface="Trebuchet MS"/>
              </a:rPr>
              <a:t>: μετάδοση του σήματος κατά μήκος του κολποκοιλιακού διαφράγματος  και από εκεί σε όλο το μυοκάρδιο των κοιλιών </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Ερεθισματαγωγό</a:t>
            </a:r>
            <a:r>
              <a:rPr lang="el-GR" dirty="0" smtClean="0"/>
              <a:t> σύστημα</a:t>
            </a:r>
            <a:endParaRPr lang="el-GR" dirty="0"/>
          </a:p>
        </p:txBody>
      </p:sp>
      <p:pic>
        <p:nvPicPr>
          <p:cNvPr id="1026" name="Picture 2"/>
          <p:cNvPicPr>
            <a:picLocks noGrp="1" noChangeAspect="1" noChangeArrowheads="1"/>
          </p:cNvPicPr>
          <p:nvPr>
            <p:ph idx="1"/>
          </p:nvPr>
        </p:nvPicPr>
        <p:blipFill>
          <a:blip r:embed="rId2"/>
          <a:srcRect/>
          <a:stretch>
            <a:fillRect/>
          </a:stretch>
        </p:blipFill>
        <p:spPr bwMode="auto">
          <a:xfrm>
            <a:off x="1219200" y="2133600"/>
            <a:ext cx="5772150" cy="45244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Αρρυθμίες: </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διαταραχή στον καρδιακό ρυθμό Είτε δηλαδή ένα «φτερούγισμα» στην καρδιά (ταχύτερος παλμός)είτε ότι «χάνει» παλμούς (βραδύτερος ρυθμός).</a:t>
            </a:r>
          </a:p>
          <a:p>
            <a:r>
              <a:rPr lang="el-GR" dirty="0" smtClean="0"/>
              <a:t>Στις περισσότερες περιπτώσεις τα συμπτώματα είναι αθώα. </a:t>
            </a:r>
          </a:p>
          <a:p>
            <a:r>
              <a:rPr lang="el-GR" dirty="0" smtClean="0"/>
              <a:t>Εάν όμως συνοδεύονται από ξαφνική δύσπνοια ή ζάλη, τότε προκαλούν ανησυχία και χρήζουν διερεύνησης γιατί δεν είναι όλες οι αρρυθμίες ίδιες.</a:t>
            </a:r>
          </a:p>
          <a:p>
            <a:endParaRPr lang="el-G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Αρρυθμίες</a:t>
            </a:r>
            <a:endParaRPr lang="el-GR" dirty="0"/>
          </a:p>
        </p:txBody>
      </p:sp>
      <p:sp>
        <p:nvSpPr>
          <p:cNvPr id="3" name="2 - Θέση περιεχομένου"/>
          <p:cNvSpPr>
            <a:spLocks noGrp="1"/>
          </p:cNvSpPr>
          <p:nvPr>
            <p:ph idx="1"/>
          </p:nvPr>
        </p:nvSpPr>
        <p:spPr/>
        <p:txBody>
          <a:bodyPr/>
          <a:lstStyle/>
          <a:p>
            <a:r>
              <a:rPr lang="el-GR" dirty="0" smtClean="0"/>
              <a:t>Υπάρχουν τέσσερις κύριες ομάδες αρρυθμίας:</a:t>
            </a:r>
          </a:p>
          <a:p>
            <a:pPr lvl="1"/>
            <a:r>
              <a:rPr lang="el-GR" dirty="0" smtClean="0"/>
              <a:t>επιπλέον παλμοί, </a:t>
            </a:r>
          </a:p>
          <a:p>
            <a:pPr lvl="1"/>
            <a:r>
              <a:rPr lang="el-GR" dirty="0" err="1" smtClean="0"/>
              <a:t>υπερκοιλιακές</a:t>
            </a:r>
            <a:r>
              <a:rPr lang="el-GR" dirty="0" smtClean="0"/>
              <a:t> ταχυκαρδίες, </a:t>
            </a:r>
          </a:p>
          <a:p>
            <a:pPr lvl="1"/>
            <a:r>
              <a:rPr lang="el-GR" dirty="0" smtClean="0"/>
              <a:t>κοιλιακές αρρυθμίες και </a:t>
            </a:r>
          </a:p>
          <a:p>
            <a:pPr lvl="1"/>
            <a:r>
              <a:rPr lang="el-GR" dirty="0" err="1" smtClean="0"/>
              <a:t>βραδυαρρυθμίες</a:t>
            </a:r>
            <a:r>
              <a:rPr lang="el-GR" dirty="0" smtClean="0"/>
              <a:t> </a:t>
            </a: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FF0000"/>
                </a:solidFill>
              </a:rPr>
              <a:t>ΠΝΕΥΜΟΝΙΚΟΣ ΑΕΡΙΣΜΟΣ</a:t>
            </a:r>
            <a:endParaRPr lang="el-GR" b="1" dirty="0">
              <a:solidFill>
                <a:srgbClr val="FF0000"/>
              </a:solidFill>
            </a:endParaRPr>
          </a:p>
        </p:txBody>
      </p:sp>
      <p:sp>
        <p:nvSpPr>
          <p:cNvPr id="3" name="2 - Θέση περιεχομένου"/>
          <p:cNvSpPr>
            <a:spLocks noGrp="1"/>
          </p:cNvSpPr>
          <p:nvPr>
            <p:ph idx="1"/>
          </p:nvPr>
        </p:nvSpPr>
        <p:spPr/>
        <p:txBody>
          <a:bodyPr/>
          <a:lstStyle/>
          <a:p>
            <a:r>
              <a:rPr lang="el-GR" dirty="0" smtClean="0"/>
              <a:t>Η κίνηση του αέρα από και προς την αναπνευστική οδό</a:t>
            </a:r>
          </a:p>
          <a:p>
            <a:r>
              <a:rPr lang="el-GR" dirty="0" smtClean="0"/>
              <a:t>Στόχος:</a:t>
            </a:r>
          </a:p>
          <a:p>
            <a:pPr lvl="1"/>
            <a:r>
              <a:rPr lang="el-GR" dirty="0" smtClean="0"/>
              <a:t>Διατήρηση επαρκούς κυψελιδικού αερισμού, δηλαδή επαρκής κίνηση του αέρα από και προς τις κυψελίδες</a:t>
            </a:r>
          </a:p>
          <a:p>
            <a:pPr lvl="1"/>
            <a:r>
              <a:rPr lang="el-GR" dirty="0" smtClean="0"/>
              <a:t>Εξασφάλιση παροχής επαρκούς οξυγόνου στους ιστούς</a:t>
            </a:r>
          </a:p>
          <a:p>
            <a:pPr lvl="1"/>
            <a:r>
              <a:rPr lang="el-GR" dirty="0" smtClean="0"/>
              <a:t>Παρεμποδίζεται η συσσώρευση </a:t>
            </a:r>
            <a:r>
              <a:rPr lang="en-US" dirty="0" smtClean="0"/>
              <a:t>CO2</a:t>
            </a:r>
            <a:endParaRPr lang="el-GR" dirty="0" smtClean="0"/>
          </a:p>
          <a:p>
            <a:pPr lvl="1"/>
            <a:endParaRPr lang="el-GR" dirty="0" smtClean="0"/>
          </a:p>
          <a:p>
            <a:pPr lvl="1"/>
            <a:endParaRPr lang="el-GR" dirty="0" smtClean="0"/>
          </a:p>
          <a:p>
            <a:pPr lvl="1"/>
            <a:endParaRPr lang="el-G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Θεραπεία</a:t>
            </a:r>
            <a:endParaRPr lang="el-GR" dirty="0"/>
          </a:p>
        </p:txBody>
      </p:sp>
      <p:sp>
        <p:nvSpPr>
          <p:cNvPr id="3" name="2 - Θέση περιεχομένου"/>
          <p:cNvSpPr>
            <a:spLocks noGrp="1"/>
          </p:cNvSpPr>
          <p:nvPr>
            <p:ph idx="1"/>
          </p:nvPr>
        </p:nvSpPr>
        <p:spPr/>
        <p:txBody>
          <a:bodyPr/>
          <a:lstStyle/>
          <a:p>
            <a:r>
              <a:rPr lang="el-GR" dirty="0" smtClean="0"/>
              <a:t>Οι περισσότερες αρρυθμίες μπορούν να αντιμετωπιστούν αποτελεσματικά.</a:t>
            </a:r>
            <a:endParaRPr lang="el-GR" baseline="30000" dirty="0" smtClean="0"/>
          </a:p>
          <a:p>
            <a:r>
              <a:rPr lang="el-GR" dirty="0" smtClean="0"/>
              <a:t> Οι θεραπείες περιλαμβάνουν:</a:t>
            </a:r>
          </a:p>
          <a:p>
            <a:pPr lvl="1"/>
            <a:r>
              <a:rPr lang="el-GR" dirty="0" smtClean="0"/>
              <a:t> φάρμακα, </a:t>
            </a:r>
          </a:p>
          <a:p>
            <a:pPr lvl="1"/>
            <a:r>
              <a:rPr lang="el-GR" dirty="0" smtClean="0"/>
              <a:t>ιατρικές διαδικασίες όπως εισαγωγή </a:t>
            </a:r>
            <a:r>
              <a:rPr lang="el-GR" dirty="0" smtClean="0">
                <a:hlinkClick r:id="rId2" tooltip="Βηματοδότης"/>
              </a:rPr>
              <a:t>βηματοδότη</a:t>
            </a:r>
            <a:r>
              <a:rPr lang="el-GR" dirty="0" smtClean="0"/>
              <a:t> και</a:t>
            </a:r>
          </a:p>
          <a:p>
            <a:pPr lvl="1"/>
            <a:r>
              <a:rPr lang="el-GR" dirty="0" smtClean="0"/>
              <a:t> χειρουργική επέμβαση. </a:t>
            </a:r>
            <a:endParaRPr lang="el-G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Βηματοδότες</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Οι </a:t>
            </a:r>
            <a:r>
              <a:rPr lang="el-GR" dirty="0" err="1" smtClean="0"/>
              <a:t>εμφυτεύσιμοι</a:t>
            </a:r>
            <a:r>
              <a:rPr lang="el-GR" dirty="0" smtClean="0"/>
              <a:t> </a:t>
            </a:r>
            <a:r>
              <a:rPr lang="el-GR" b="1" dirty="0" smtClean="0"/>
              <a:t>βηματοδότες</a:t>
            </a:r>
            <a:r>
              <a:rPr lang="el-GR" dirty="0" smtClean="0"/>
              <a:t> είναι μικρές συσκευές που χρησιμοποιούνται για την αποκατάσταση της χαμηλής καρδιακής συχνότητας. </a:t>
            </a:r>
          </a:p>
          <a:p>
            <a:r>
              <a:rPr lang="el-GR" dirty="0" smtClean="0"/>
              <a:t>Αποτελούνται από την κυρίως συσκευή και τα ηλεκτρόδια (από 1 έως 3, ανάλογα με τον τύπο). </a:t>
            </a:r>
          </a:p>
          <a:p>
            <a:r>
              <a:rPr lang="el-GR" dirty="0" smtClean="0"/>
              <a:t>Η συσκευή τοποθετείται με μια τομή 3-4 εκατ. κάτω από το υποδόριο, ενώ τα ηλεκτρόδια εισάγονται από τις φλέβες της περιοχής και δια του φλεβικού συστήματος οδηγούνται στο εσωτερικό της καρδιάς στις κατάλληλες θέσεις.</a:t>
            </a:r>
          </a:p>
          <a:p>
            <a:r>
              <a:rPr lang="el-GR" dirty="0" smtClean="0"/>
              <a:t>Η συσκευή παράγει χαμηλής ενέργειας ηλεκτρικά ερεθίσματα, που μέσω των ηλεκτροδίων, προκαλούν διέγερση της καρδιάς και δημιουργία καρδιακών παλμών.</a:t>
            </a:r>
          </a:p>
          <a:p>
            <a:endParaRPr lang="el-GR"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dirty="0">
                <a:solidFill>
                  <a:srgbClr val="FF0000"/>
                </a:solidFill>
                <a:latin typeface="Trebuchet MS"/>
              </a:rPr>
              <a:t>ΗΛΕΚΤΡΟΚΑΡΔΙΟΓΡΑΦΗΜΑ</a:t>
            </a:r>
            <a:endParaRPr lang="el-GR" sz="3800" b="0" strike="noStrike" spc="-1" dirty="0">
              <a:solidFill>
                <a:srgbClr val="FF0000"/>
              </a:solidFill>
              <a:latin typeface="Trebuchet MS"/>
            </a:endParaRPr>
          </a:p>
        </p:txBody>
      </p:sp>
      <p:sp>
        <p:nvSpPr>
          <p:cNvPr id="330" name="TextShape 2"/>
          <p:cNvSpPr txBox="1"/>
          <p:nvPr/>
        </p:nvSpPr>
        <p:spPr>
          <a:xfrm>
            <a:off x="457200" y="1609560"/>
            <a:ext cx="7238520" cy="4845960"/>
          </a:xfrm>
          <a:prstGeom prst="rect">
            <a:avLst/>
          </a:prstGeom>
          <a:noFill/>
          <a:ln>
            <a:noFill/>
          </a:ln>
        </p:spPr>
        <p:txBody>
          <a:bodyPr lIns="90000" tIns="45000" rIns="90000" bIns="45000"/>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Το ηλεκτροκαρδιογράφημα (ΗΚΓ) καταγράφει τα ηλεκτρικά ρεύματα που παράγονται από την καρδιά, διαμέσου μεταλλικών ηλεκτροδίων, που τοποθετούνται στην επιφάνεια του σώματος - αντιβράχια , κνήμες και θωρακικό τοίχωμα</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TextShape 1"/>
          <p:cNvSpPr txBox="1"/>
          <p:nvPr/>
        </p:nvSpPr>
        <p:spPr>
          <a:xfrm>
            <a:off x="457200" y="320040"/>
            <a:ext cx="7238520" cy="1142640"/>
          </a:xfrm>
          <a:prstGeom prst="rect">
            <a:avLst/>
          </a:prstGeom>
          <a:noFill/>
          <a:ln>
            <a:noFill/>
          </a:ln>
        </p:spPr>
        <p:txBody>
          <a:bodyPr lIns="45720" tIns="0" rIns="45720" bIns="0" anchor="b"/>
          <a:lstStyle/>
          <a:p>
            <a:endParaRPr lang="el-GR" sz="1800" b="0" strike="noStrike" spc="-1">
              <a:solidFill>
                <a:srgbClr val="000000"/>
              </a:solidFill>
              <a:latin typeface="Trebuchet MS"/>
            </a:endParaRPr>
          </a:p>
        </p:txBody>
      </p:sp>
      <p:sp>
        <p:nvSpPr>
          <p:cNvPr id="332" name="TextShape 2"/>
          <p:cNvSpPr txBox="1"/>
          <p:nvPr/>
        </p:nvSpPr>
        <p:spPr>
          <a:xfrm>
            <a:off x="457200" y="1609560"/>
            <a:ext cx="7238520" cy="4845960"/>
          </a:xfrm>
          <a:prstGeom prst="rect">
            <a:avLst/>
          </a:prstGeom>
          <a:noFill/>
          <a:ln>
            <a:noFill/>
          </a:ln>
        </p:spPr>
        <p:txBody>
          <a:bodyPr lIns="90000" tIns="45000" rIns="90000" bIns="45000">
            <a:normAutofit/>
          </a:bodyPr>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Το ηλεκτρικό ρεύμα της διέγερσης των  κόλπων καταγράφεται στο ΗΚΓ σαν έπαρμα Ρ.</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Η διέγερση των κοιλιών καταγράφεται στο ΗΚΓ σαν σύμπλεγμα QRS</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Ακολουθεί η φάση ηρεμίας του καρδιακού μυός η οποία στο ΗΚΓ καταγράφεται σαν διάστημα S-Tκαι έπαρμα Τ</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TextShape 1"/>
          <p:cNvSpPr txBox="1"/>
          <p:nvPr/>
        </p:nvSpPr>
        <p:spPr>
          <a:xfrm>
            <a:off x="457200" y="320040"/>
            <a:ext cx="7238520" cy="1142640"/>
          </a:xfrm>
          <a:prstGeom prst="rect">
            <a:avLst/>
          </a:prstGeom>
          <a:noFill/>
          <a:ln>
            <a:noFill/>
          </a:ln>
        </p:spPr>
        <p:txBody>
          <a:bodyPr lIns="45720" tIns="0" rIns="45720" bIns="0" anchor="b"/>
          <a:lstStyle/>
          <a:p>
            <a:endParaRPr lang="el-GR" sz="1800" b="0" strike="noStrike" spc="-1">
              <a:solidFill>
                <a:srgbClr val="000000"/>
              </a:solidFill>
              <a:latin typeface="Trebuchet MS"/>
            </a:endParaRPr>
          </a:p>
        </p:txBody>
      </p:sp>
      <p:sp>
        <p:nvSpPr>
          <p:cNvPr id="334" name="TextShape 2"/>
          <p:cNvSpPr txBox="1"/>
          <p:nvPr/>
        </p:nvSpPr>
        <p:spPr>
          <a:xfrm>
            <a:off x="457200" y="1609560"/>
            <a:ext cx="7238520" cy="4845960"/>
          </a:xfrm>
          <a:prstGeom prst="rect">
            <a:avLst/>
          </a:prstGeom>
          <a:noFill/>
          <a:ln>
            <a:noFill/>
          </a:ln>
        </p:spPr>
        <p:txBody>
          <a:bodyPr lIns="90000" tIns="45000" rIns="90000" bIns="45000"/>
          <a:lstStyle/>
          <a:p>
            <a:endParaRPr lang="el-GR" sz="2600" b="0" strike="noStrike" spc="-1">
              <a:solidFill>
                <a:srgbClr val="000000"/>
              </a:solidFill>
              <a:latin typeface="Trebuchet MS"/>
            </a:endParaRPr>
          </a:p>
        </p:txBody>
      </p:sp>
      <p:pic>
        <p:nvPicPr>
          <p:cNvPr id="335" name="Picture 2"/>
          <p:cNvPicPr/>
          <p:nvPr/>
        </p:nvPicPr>
        <p:blipFill>
          <a:blip r:embed="rId2"/>
          <a:stretch/>
        </p:blipFill>
        <p:spPr>
          <a:xfrm>
            <a:off x="611640" y="2133000"/>
            <a:ext cx="6840360" cy="424800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dirty="0">
                <a:solidFill>
                  <a:srgbClr val="FF0000"/>
                </a:solidFill>
                <a:latin typeface="Trebuchet MS"/>
              </a:rPr>
              <a:t>ΚΥΚΛΟΦΟΡΙΚΟ ΣΥΣΤΗΜΑ</a:t>
            </a:r>
            <a:endParaRPr lang="el-GR" sz="3800" b="0" strike="noStrike" spc="-1" dirty="0">
              <a:solidFill>
                <a:srgbClr val="FF0000"/>
              </a:solidFill>
              <a:latin typeface="Trebuchet MS"/>
            </a:endParaRPr>
          </a:p>
        </p:txBody>
      </p:sp>
      <p:sp>
        <p:nvSpPr>
          <p:cNvPr id="137" name="TextShape 2"/>
          <p:cNvSpPr txBox="1"/>
          <p:nvPr/>
        </p:nvSpPr>
        <p:spPr>
          <a:xfrm>
            <a:off x="457200" y="1609560"/>
            <a:ext cx="7238520" cy="4845960"/>
          </a:xfrm>
          <a:prstGeom prst="rect">
            <a:avLst/>
          </a:prstGeom>
          <a:noFill/>
          <a:ln>
            <a:noFill/>
          </a:ln>
        </p:spPr>
        <p:txBody>
          <a:bodyPr lIns="90000" tIns="45000" rIns="90000" bIns="45000">
            <a:normAutofit fontScale="77000"/>
          </a:bodyPr>
          <a:lstStyle/>
          <a:p>
            <a:pPr marL="274320" indent="-273960">
              <a:lnSpc>
                <a:spcPct val="100000"/>
              </a:lnSpc>
              <a:spcBef>
                <a:spcPts val="601"/>
              </a:spcBef>
            </a:pPr>
            <a:r>
              <a:rPr lang="el-GR" sz="2600" b="0" strike="noStrike" spc="-1" dirty="0">
                <a:solidFill>
                  <a:srgbClr val="000000"/>
                </a:solidFill>
                <a:latin typeface="Trebuchet MS"/>
              </a:rPr>
              <a:t>                                                                                        </a:t>
            </a:r>
          </a:p>
          <a:p>
            <a:pPr marL="274320" indent="-273960" algn="just">
              <a:lnSpc>
                <a:spcPct val="100000"/>
              </a:lnSpc>
              <a:spcBef>
                <a:spcPts val="601"/>
              </a:spcBef>
              <a:buClr>
                <a:srgbClr val="B13F9A"/>
              </a:buClr>
              <a:buSzPct val="73000"/>
              <a:buFont typeface="Wingdings 2" charset="2"/>
              <a:buChar char=""/>
            </a:pPr>
            <a:r>
              <a:rPr lang="el-GR" sz="2600" b="0" strike="noStrike" spc="-1" dirty="0" smtClean="0">
                <a:solidFill>
                  <a:srgbClr val="000000"/>
                </a:solidFill>
                <a:latin typeface="Trebuchet MS"/>
              </a:rPr>
              <a:t>Αποτελεί </a:t>
            </a:r>
            <a:r>
              <a:rPr lang="el-GR" sz="2600" b="0" strike="noStrike" spc="-1" dirty="0">
                <a:solidFill>
                  <a:srgbClr val="000000"/>
                </a:solidFill>
                <a:latin typeface="Trebuchet MS"/>
              </a:rPr>
              <a:t>ένα κλειστό σύστημα μεταφοράς των αερίων Ο2,CO2 και θρεπτικών συστατικών</a:t>
            </a:r>
          </a:p>
          <a:p>
            <a:pPr marL="274320" indent="-273960" algn="just">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Μεταφέρει τα θρεπτικά συστατικά που απορροφώνται από το γαστρεντερικό σύστημα  και το 02 που προσλαμβάνεται από τις κυψελίδες και μεταφέρεται σε όλους τους ιστούς και ταυτόχρονα προσλαμβάνει από τους ιστούς το CO2 και τα άχρηστα προϊόντα του μεταβολισμού και τα μεταφέρει στα όργανα αποβολής τους από τον οργανισμό</a:t>
            </a:r>
          </a:p>
          <a:p>
            <a:pPr marL="274320" indent="-273960" algn="just">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Συμμετέχει στη θερμορύθμιση του σώματος</a:t>
            </a:r>
          </a:p>
          <a:p>
            <a:pPr algn="just">
              <a:lnSpc>
                <a:spcPct val="100000"/>
              </a:lnSpc>
              <a:spcBef>
                <a:spcPts val="601"/>
              </a:spcBef>
            </a:pPr>
            <a:endParaRPr lang="el-GR" sz="2600" b="0" strike="noStrike" spc="-1" dirty="0">
              <a:solidFill>
                <a:srgbClr val="00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dirty="0">
                <a:solidFill>
                  <a:srgbClr val="FF0000"/>
                </a:solidFill>
                <a:latin typeface="Trebuchet MS"/>
              </a:rPr>
              <a:t>ΚΥΚΛΟΦΟΡΙΚΟ ΣΥΣΤΗΜΑ</a:t>
            </a:r>
            <a:endParaRPr lang="el-GR" sz="3800" b="0" strike="noStrike" spc="-1" dirty="0">
              <a:solidFill>
                <a:srgbClr val="FF0000"/>
              </a:solidFill>
              <a:latin typeface="Trebuchet MS"/>
            </a:endParaRPr>
          </a:p>
        </p:txBody>
      </p:sp>
      <p:sp>
        <p:nvSpPr>
          <p:cNvPr id="139" name="TextShape 2"/>
          <p:cNvSpPr txBox="1"/>
          <p:nvPr/>
        </p:nvSpPr>
        <p:spPr>
          <a:xfrm>
            <a:off x="457200" y="1609560"/>
            <a:ext cx="7238520" cy="4845960"/>
          </a:xfrm>
          <a:prstGeom prst="rect">
            <a:avLst/>
          </a:prstGeom>
          <a:noFill/>
          <a:ln>
            <a:noFill/>
          </a:ln>
        </p:spPr>
        <p:txBody>
          <a:bodyPr lIns="90000" tIns="45000" rIns="90000" bIns="45000">
            <a:normAutofit/>
          </a:bodyPr>
          <a:lstStyle/>
          <a:p>
            <a:pPr marL="274320" indent="-273960" algn="just">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Η κυκλοφορία ρυθμίζεται από πολλά ρυθμιστικά  συστήματα τα οποία φροντίζουν και διατηρούν επαρκή κυκλοφορία στα αγγεία και κατά το δυνατόν σε όλα τα όργανα, αλλά ιδιαίτερα και με απόλυτη προτεραιότητα στον ΕΓΚΕΦΑΛΟ και την ΚΑΡΔΙΑ</a:t>
            </a:r>
          </a:p>
          <a:p>
            <a:pPr marL="274320" indent="-273960" algn="just">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Το Κυκλοφορικό Σύστημα διακρίνεται:  </a:t>
            </a:r>
          </a:p>
          <a:p>
            <a:pPr marL="274320" indent="-273960" algn="just">
              <a:lnSpc>
                <a:spcPct val="100000"/>
              </a:lnSpc>
              <a:spcBef>
                <a:spcPts val="601"/>
              </a:spcBef>
            </a:pPr>
            <a:r>
              <a:rPr lang="el-GR" sz="2600" b="0" strike="noStrike" spc="-1" dirty="0">
                <a:solidFill>
                  <a:srgbClr val="000000"/>
                </a:solidFill>
                <a:latin typeface="Trebuchet MS"/>
              </a:rPr>
              <a:t>            Στη μεγάλη κυκλοφορία</a:t>
            </a:r>
          </a:p>
          <a:p>
            <a:pPr marL="274320" indent="-273960" algn="just">
              <a:lnSpc>
                <a:spcPct val="100000"/>
              </a:lnSpc>
              <a:spcBef>
                <a:spcPts val="601"/>
              </a:spcBef>
            </a:pPr>
            <a:r>
              <a:rPr lang="el-GR" sz="2600" b="0" strike="noStrike" spc="-1" dirty="0">
                <a:solidFill>
                  <a:srgbClr val="000000"/>
                </a:solidFill>
                <a:latin typeface="Trebuchet MS"/>
              </a:rPr>
              <a:t>            Στη μικρή κυκλοφορία</a:t>
            </a:r>
          </a:p>
          <a:p>
            <a:pPr marL="274320" indent="-273960" algn="just">
              <a:lnSpc>
                <a:spcPct val="100000"/>
              </a:lnSpc>
              <a:spcBef>
                <a:spcPts val="601"/>
              </a:spcBef>
            </a:pPr>
            <a:r>
              <a:rPr lang="el-GR" sz="2600" b="0" strike="noStrike" spc="-1" dirty="0">
                <a:solidFill>
                  <a:srgbClr val="000000"/>
                </a:solidFill>
                <a:latin typeface="Trebuchet MS"/>
              </a:rPr>
              <a:t>            Στη λεμφική κυκλοφορία</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dirty="0">
                <a:solidFill>
                  <a:srgbClr val="FF0000"/>
                </a:solidFill>
                <a:latin typeface="Trebuchet MS"/>
              </a:rPr>
              <a:t>ΜΕΓΑΛΗ ΚΥΚΛΟΦΟΡΙΑ</a:t>
            </a:r>
            <a:endParaRPr lang="el-GR" sz="3800" b="0" strike="noStrike" spc="-1" dirty="0">
              <a:solidFill>
                <a:srgbClr val="FF0000"/>
              </a:solidFill>
              <a:latin typeface="Trebuchet MS"/>
            </a:endParaRPr>
          </a:p>
        </p:txBody>
      </p:sp>
      <p:sp>
        <p:nvSpPr>
          <p:cNvPr id="141" name="TextShape 2"/>
          <p:cNvSpPr txBox="1"/>
          <p:nvPr/>
        </p:nvSpPr>
        <p:spPr>
          <a:xfrm>
            <a:off x="457200" y="1609560"/>
            <a:ext cx="7238520" cy="4845960"/>
          </a:xfrm>
          <a:prstGeom prst="rect">
            <a:avLst/>
          </a:prstGeom>
          <a:noFill/>
          <a:ln>
            <a:noFill/>
          </a:ln>
        </p:spPr>
        <p:txBody>
          <a:bodyPr lIns="90000" tIns="45000" rIns="90000" bIns="45000">
            <a:normAutofit fontScale="90000" lnSpcReduction="10000"/>
          </a:bodyPr>
          <a:lstStyle/>
          <a:p>
            <a:pPr marL="274320" indent="-273960">
              <a:lnSpc>
                <a:spcPct val="100000"/>
              </a:lnSpc>
              <a:spcBef>
                <a:spcPts val="601"/>
              </a:spcBef>
            </a:pPr>
            <a:endParaRPr lang="el-GR" sz="2600" b="0" strike="noStrike" spc="-1" dirty="0">
              <a:solidFill>
                <a:srgbClr val="000000"/>
              </a:solidFill>
              <a:latin typeface="Trebuchet MS"/>
            </a:endParaRPr>
          </a:p>
          <a:p>
            <a:pPr marL="274320" indent="-273960" algn="just">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Το αίμα, πλήρως οξυγονωμένο, εξωθείται από την αριστερά κοιλία της καρδιάς στην ΑΟΡΤΗ</a:t>
            </a:r>
          </a:p>
          <a:p>
            <a:pPr marL="274320" indent="-273960" algn="just">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Από εκεί μεταφέρεται στο αορτικό τόξο και με το σύστημα των καρωτίδων και της σπονδυλικής αρτηρίας, μεταφέρεται στον εγκέφαλο, τη θωρακική και κοιλιακή αορτή</a:t>
            </a:r>
          </a:p>
          <a:p>
            <a:pPr marL="274320" indent="-273960" algn="just">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Μεταφέρεται με τα </a:t>
            </a:r>
            <a:r>
              <a:rPr lang="el-GR" sz="2600" b="0" strike="noStrike" spc="-1" dirty="0" err="1">
                <a:solidFill>
                  <a:srgbClr val="000000"/>
                </a:solidFill>
                <a:latin typeface="Trebuchet MS"/>
              </a:rPr>
              <a:t>αρτηριόλια</a:t>
            </a:r>
            <a:r>
              <a:rPr lang="el-GR" sz="2600" b="0" strike="noStrike" spc="-1" dirty="0">
                <a:solidFill>
                  <a:srgbClr val="000000"/>
                </a:solidFill>
                <a:latin typeface="Trebuchet MS"/>
              </a:rPr>
              <a:t>, </a:t>
            </a:r>
            <a:r>
              <a:rPr lang="el-GR" sz="2600" b="0" strike="noStrike" spc="-1" dirty="0" err="1">
                <a:solidFill>
                  <a:srgbClr val="000000"/>
                </a:solidFill>
                <a:latin typeface="Trebuchet MS"/>
              </a:rPr>
              <a:t>αρτηρίδια</a:t>
            </a:r>
            <a:r>
              <a:rPr lang="el-GR" sz="2600" b="0" strike="noStrike" spc="-1" dirty="0">
                <a:solidFill>
                  <a:srgbClr val="000000"/>
                </a:solidFill>
                <a:latin typeface="Trebuchet MS"/>
              </a:rPr>
              <a:t> και τριχοειδή</a:t>
            </a:r>
          </a:p>
          <a:p>
            <a:pPr marL="274320" indent="-273960" algn="just">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Τα </a:t>
            </a:r>
            <a:r>
              <a:rPr lang="el-GR" sz="2600" b="0" strike="noStrike" spc="-1" dirty="0" err="1">
                <a:solidFill>
                  <a:srgbClr val="000000"/>
                </a:solidFill>
                <a:latin typeface="Trebuchet MS"/>
              </a:rPr>
              <a:t>φλεβίδια</a:t>
            </a:r>
            <a:r>
              <a:rPr lang="el-GR" sz="2600" b="0" strike="noStrike" spc="-1" dirty="0">
                <a:solidFill>
                  <a:srgbClr val="000000"/>
                </a:solidFill>
                <a:latin typeface="Trebuchet MS"/>
              </a:rPr>
              <a:t> ενωμένα σχηματίζουν τις φλέβες και 2 μεγάλα τελικά στελέχη φλεβών, την άνω και κάτω κοίλη φλέβα </a:t>
            </a:r>
            <a:r>
              <a:rPr lang="el-GR" sz="2600" spc="-1" dirty="0" smtClean="0">
                <a:solidFill>
                  <a:srgbClr val="000000"/>
                </a:solidFill>
                <a:latin typeface="Trebuchet MS"/>
              </a:rPr>
              <a:t> </a:t>
            </a:r>
            <a:r>
              <a:rPr lang="el-GR" sz="2600" b="0" strike="noStrike" spc="-1" dirty="0" smtClean="0">
                <a:solidFill>
                  <a:srgbClr val="000000"/>
                </a:solidFill>
                <a:latin typeface="Trebuchet MS"/>
              </a:rPr>
              <a:t>εκβάλλουν </a:t>
            </a:r>
            <a:r>
              <a:rPr lang="el-GR" sz="2600" b="0" strike="noStrike" spc="-1" dirty="0">
                <a:solidFill>
                  <a:srgbClr val="000000"/>
                </a:solidFill>
                <a:latin typeface="Trebuchet MS"/>
              </a:rPr>
              <a:t>στο δεξιό κόλπο της καρδιάς</a:t>
            </a:r>
          </a:p>
          <a:p>
            <a:pPr marL="274320" indent="-273960">
              <a:lnSpc>
                <a:spcPct val="100000"/>
              </a:lnSpc>
              <a:spcBef>
                <a:spcPts val="601"/>
              </a:spcBef>
            </a:pPr>
            <a:endParaRPr lang="el-GR" sz="2600" b="0" strike="noStrike" spc="-1" dirty="0">
              <a:solidFill>
                <a:srgbClr val="000000"/>
              </a:solidFill>
              <a:latin typeface="Trebuchet MS"/>
            </a:endParaRPr>
          </a:p>
          <a:p>
            <a:pPr>
              <a:lnSpc>
                <a:spcPct val="100000"/>
              </a:lnSpc>
              <a:spcBef>
                <a:spcPts val="601"/>
              </a:spcBef>
            </a:pPr>
            <a:endParaRPr lang="el-GR" sz="2600" b="0" strike="noStrike" spc="-1" dirty="0">
              <a:solidFill>
                <a:srgbClr val="00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TextShape 1"/>
          <p:cNvSpPr txBox="1"/>
          <p:nvPr/>
        </p:nvSpPr>
        <p:spPr>
          <a:xfrm>
            <a:off x="457200" y="320040"/>
            <a:ext cx="7238520" cy="1142640"/>
          </a:xfrm>
          <a:prstGeom prst="rect">
            <a:avLst/>
          </a:prstGeom>
          <a:noFill/>
          <a:ln>
            <a:noFill/>
          </a:ln>
        </p:spPr>
        <p:txBody>
          <a:bodyPr lIns="45720" tIns="0" rIns="45720" bIns="0" anchor="b"/>
          <a:lstStyle/>
          <a:p>
            <a:endParaRPr lang="el-GR" sz="1800" b="0" strike="noStrike" spc="-1">
              <a:solidFill>
                <a:srgbClr val="000000"/>
              </a:solidFill>
              <a:latin typeface="Trebuchet MS"/>
            </a:endParaRPr>
          </a:p>
        </p:txBody>
      </p:sp>
      <p:pic>
        <p:nvPicPr>
          <p:cNvPr id="277" name="3 - Θέση περιεχομένου"/>
          <p:cNvPicPr/>
          <p:nvPr/>
        </p:nvPicPr>
        <p:blipFill>
          <a:blip r:embed="rId2"/>
          <a:stretch/>
        </p:blipFill>
        <p:spPr>
          <a:xfrm>
            <a:off x="611640" y="1628640"/>
            <a:ext cx="7344360" cy="460800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dirty="0">
                <a:solidFill>
                  <a:srgbClr val="FF0000"/>
                </a:solidFill>
                <a:latin typeface="Trebuchet MS"/>
              </a:rPr>
              <a:t>ΚΑΡΔΙΑΚΗ ΣΥΣΤΟΛΗ</a:t>
            </a:r>
            <a:endParaRPr lang="el-GR" sz="3800" b="0" strike="noStrike" spc="-1" dirty="0">
              <a:solidFill>
                <a:srgbClr val="FF0000"/>
              </a:solidFill>
              <a:latin typeface="Trebuchet MS"/>
            </a:endParaRPr>
          </a:p>
        </p:txBody>
      </p:sp>
      <p:sp>
        <p:nvSpPr>
          <p:cNvPr id="281" name="TextShape 2"/>
          <p:cNvSpPr txBox="1"/>
          <p:nvPr/>
        </p:nvSpPr>
        <p:spPr>
          <a:xfrm>
            <a:off x="457200" y="1609560"/>
            <a:ext cx="7238520" cy="4845960"/>
          </a:xfrm>
          <a:prstGeom prst="rect">
            <a:avLst/>
          </a:prstGeom>
          <a:noFill/>
          <a:ln>
            <a:noFill/>
          </a:ln>
        </p:spPr>
        <p:txBody>
          <a:bodyPr lIns="90000" tIns="45000" rIns="90000" bIns="45000"/>
          <a:lstStyle/>
          <a:p>
            <a:pPr marL="274320" indent="-273960">
              <a:lnSpc>
                <a:spcPct val="150000"/>
              </a:lnSpc>
              <a:spcBef>
                <a:spcPts val="601"/>
              </a:spcBef>
              <a:buClr>
                <a:srgbClr val="B13F9A"/>
              </a:buClr>
              <a:buSzPct val="73000"/>
              <a:buFont typeface="Wingdings 2" charset="2"/>
              <a:buChar char=""/>
            </a:pPr>
            <a:r>
              <a:rPr lang="el-GR" sz="2600" b="0" strike="noStrike" spc="-1" dirty="0">
                <a:solidFill>
                  <a:srgbClr val="000000"/>
                </a:solidFill>
                <a:latin typeface="Trebuchet MS"/>
              </a:rPr>
              <a:t>Ο καρδιακός κύκλος αποτελείται από μια περίοδο </a:t>
            </a:r>
            <a:r>
              <a:rPr lang="el-GR" sz="2600" b="0" strike="noStrike" spc="-1" dirty="0" err="1">
                <a:solidFill>
                  <a:srgbClr val="000000"/>
                </a:solidFill>
                <a:latin typeface="Trebuchet MS"/>
              </a:rPr>
              <a:t>χάλασης</a:t>
            </a:r>
            <a:r>
              <a:rPr lang="el-GR" sz="2600" b="0" strike="noStrike" spc="-1" dirty="0">
                <a:solidFill>
                  <a:srgbClr val="000000"/>
                </a:solidFill>
                <a:latin typeface="Trebuchet MS"/>
              </a:rPr>
              <a:t> που ονομάζεται διαστολή, κατά τη διάρκεια της οποίας η καρδιά γεμίζει με αίμα, και η οποία ακολουθείται από περίοδο σύσπασης, που ονομάζεται συστολή. </a:t>
            </a:r>
          </a:p>
          <a:p>
            <a:pPr>
              <a:lnSpc>
                <a:spcPct val="150000"/>
              </a:lnSpc>
              <a:spcBef>
                <a:spcPts val="601"/>
              </a:spcBef>
            </a:pPr>
            <a:endParaRPr lang="el-GR" sz="2600" b="0" strike="noStrike" spc="-1" dirty="0">
              <a:solidFill>
                <a:srgbClr val="00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FF0000"/>
                </a:solidFill>
              </a:rPr>
              <a:t>ΠΑΡΑΓΟΝΤΕΣ ΠΟΥ ΕΠΗΡΕΑΖΟΥΝ ΤΟΝ ΑΕΡΙΣΜΟ</a:t>
            </a:r>
            <a:endParaRPr lang="el-GR" b="1" dirty="0">
              <a:solidFill>
                <a:srgbClr val="FF0000"/>
              </a:solidFill>
            </a:endParaRPr>
          </a:p>
        </p:txBody>
      </p:sp>
      <p:sp>
        <p:nvSpPr>
          <p:cNvPr id="3" name="2 - Θέση περιεχομένου"/>
          <p:cNvSpPr>
            <a:spLocks noGrp="1"/>
          </p:cNvSpPr>
          <p:nvPr>
            <p:ph idx="1"/>
          </p:nvPr>
        </p:nvSpPr>
        <p:spPr/>
        <p:txBody>
          <a:bodyPr/>
          <a:lstStyle/>
          <a:p>
            <a:r>
              <a:rPr lang="el-GR" dirty="0" smtClean="0"/>
              <a:t>Πίεση και όγκος αερίων </a:t>
            </a:r>
          </a:p>
          <a:p>
            <a:r>
              <a:rPr lang="el-GR" dirty="0" smtClean="0"/>
              <a:t>Ροή αέρα </a:t>
            </a:r>
          </a:p>
          <a:p>
            <a:r>
              <a:rPr lang="el-GR" dirty="0" err="1" smtClean="0"/>
              <a:t>Ενδοπνευμονική</a:t>
            </a:r>
            <a:r>
              <a:rPr lang="el-GR" dirty="0" smtClean="0"/>
              <a:t> πίεση </a:t>
            </a:r>
          </a:p>
          <a:p>
            <a:r>
              <a:rPr lang="el-GR" dirty="0" err="1" smtClean="0"/>
              <a:t>Ενδοπλεύρια</a:t>
            </a:r>
            <a:r>
              <a:rPr lang="el-GR" dirty="0" smtClean="0"/>
              <a:t> πίεση</a:t>
            </a:r>
            <a:endParaRPr lang="el-G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TextShape 1"/>
          <p:cNvSpPr txBox="1"/>
          <p:nvPr/>
        </p:nvSpPr>
        <p:spPr>
          <a:xfrm>
            <a:off x="457200" y="320040"/>
            <a:ext cx="7238520" cy="1142640"/>
          </a:xfrm>
          <a:prstGeom prst="rect">
            <a:avLst/>
          </a:prstGeom>
          <a:noFill/>
          <a:ln>
            <a:noFill/>
          </a:ln>
        </p:spPr>
        <p:txBody>
          <a:bodyPr lIns="45720" tIns="0" rIns="45720" bIns="0" anchor="b"/>
          <a:lstStyle/>
          <a:p>
            <a:endParaRPr lang="el-GR" sz="1800" b="0" strike="noStrike" spc="-1">
              <a:solidFill>
                <a:srgbClr val="000000"/>
              </a:solidFill>
              <a:latin typeface="Trebuchet MS"/>
            </a:endParaRPr>
          </a:p>
        </p:txBody>
      </p:sp>
      <p:sp>
        <p:nvSpPr>
          <p:cNvPr id="283" name="TextShape 2"/>
          <p:cNvSpPr txBox="1"/>
          <p:nvPr/>
        </p:nvSpPr>
        <p:spPr>
          <a:xfrm>
            <a:off x="457200" y="1609560"/>
            <a:ext cx="7238520" cy="4845960"/>
          </a:xfrm>
          <a:prstGeom prst="rect">
            <a:avLst/>
          </a:prstGeom>
          <a:noFill/>
          <a:ln>
            <a:noFill/>
          </a:ln>
        </p:spPr>
        <p:txBody>
          <a:bodyPr lIns="90000" tIns="45000" rIns="90000" bIns="45000"/>
          <a:lstStyle/>
          <a:p>
            <a:endParaRPr lang="el-GR" sz="2600" b="0" strike="noStrike" spc="-1">
              <a:solidFill>
                <a:srgbClr val="000000"/>
              </a:solidFill>
              <a:latin typeface="Trebuchet MS"/>
            </a:endParaRPr>
          </a:p>
        </p:txBody>
      </p:sp>
      <p:sp>
        <p:nvSpPr>
          <p:cNvPr id="284" name="CustomShape 3"/>
          <p:cNvSpPr/>
          <p:nvPr/>
        </p:nvSpPr>
        <p:spPr>
          <a:xfrm>
            <a:off x="533400" y="1066800"/>
            <a:ext cx="7056360" cy="420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l-GR" sz="1800" b="1" strike="noStrike" spc="-1" dirty="0">
                <a:solidFill>
                  <a:srgbClr val="000000"/>
                </a:solidFill>
                <a:latin typeface="Trebuchet MS"/>
              </a:rPr>
              <a:t>Φάση 1η: Παθητική πλήρωση</a:t>
            </a:r>
            <a:endParaRPr lang="el-GR" sz="1800" b="0" strike="noStrike" spc="-1" dirty="0">
              <a:latin typeface="Arial"/>
            </a:endParaRPr>
          </a:p>
          <a:p>
            <a:pPr algn="just">
              <a:lnSpc>
                <a:spcPct val="100000"/>
              </a:lnSpc>
            </a:pPr>
            <a:r>
              <a:rPr lang="el-GR" sz="2000" b="0" strike="noStrike" spc="-1" dirty="0">
                <a:solidFill>
                  <a:srgbClr val="000000"/>
                </a:solidFill>
                <a:latin typeface="Trebuchet MS"/>
              </a:rPr>
              <a:t>Είναι η φάση κατά την οποία η κολποκοιλιακή βαλβίδα είναι ανοιχτή ενώ ο δεξιός κόλπος και η δεξιά κοιλία γεμίζουν με αίμα</a:t>
            </a:r>
            <a:endParaRPr lang="el-GR" sz="2000" b="0" strike="noStrike" spc="-1" dirty="0">
              <a:latin typeface="Arial"/>
            </a:endParaRPr>
          </a:p>
          <a:p>
            <a:pPr algn="just">
              <a:lnSpc>
                <a:spcPct val="100000"/>
              </a:lnSpc>
            </a:pPr>
            <a:r>
              <a:rPr lang="el-GR" sz="2000" b="1" strike="noStrike" spc="-1" dirty="0">
                <a:solidFill>
                  <a:srgbClr val="000000"/>
                </a:solidFill>
                <a:latin typeface="Trebuchet MS"/>
              </a:rPr>
              <a:t>Φάση 2η: Συστολή των κόλπων</a:t>
            </a:r>
            <a:endParaRPr lang="el-GR" sz="2000" b="0" strike="noStrike" spc="-1" dirty="0">
              <a:latin typeface="Arial"/>
            </a:endParaRPr>
          </a:p>
          <a:p>
            <a:pPr algn="just">
              <a:lnSpc>
                <a:spcPct val="100000"/>
              </a:lnSpc>
            </a:pPr>
            <a:r>
              <a:rPr lang="el-GR" sz="2000" b="0" strike="noStrike" spc="-1" dirty="0">
                <a:solidFill>
                  <a:srgbClr val="000000"/>
                </a:solidFill>
                <a:latin typeface="Trebuchet MS"/>
              </a:rPr>
              <a:t>Η συστολή του κόλπου συμβάλλει στην πλήρωση της αριστερής κοιλίας </a:t>
            </a:r>
            <a:endParaRPr lang="el-GR" sz="2000" b="0" strike="noStrike" spc="-1" dirty="0">
              <a:latin typeface="Arial"/>
            </a:endParaRPr>
          </a:p>
          <a:p>
            <a:pPr algn="just">
              <a:lnSpc>
                <a:spcPct val="100000"/>
              </a:lnSpc>
            </a:pPr>
            <a:r>
              <a:rPr lang="el-GR" sz="2000" b="1" strike="noStrike" spc="-1" dirty="0">
                <a:solidFill>
                  <a:srgbClr val="000000"/>
                </a:solidFill>
                <a:latin typeface="Trebuchet MS"/>
              </a:rPr>
              <a:t>Φάση 3η: Διέγερση και ισομετρική συστολή της κοιλίας</a:t>
            </a:r>
            <a:endParaRPr lang="el-GR" sz="2000" b="0" strike="noStrike" spc="-1" dirty="0">
              <a:latin typeface="Arial"/>
            </a:endParaRPr>
          </a:p>
          <a:p>
            <a:pPr algn="just">
              <a:lnSpc>
                <a:spcPct val="100000"/>
              </a:lnSpc>
            </a:pPr>
            <a:r>
              <a:rPr lang="el-GR" sz="2000" b="0" strike="noStrike" spc="-1" dirty="0">
                <a:solidFill>
                  <a:srgbClr val="000000"/>
                </a:solidFill>
                <a:latin typeface="Trebuchet MS"/>
              </a:rPr>
              <a:t>Το δυναμικό ενέργειας διέρχεται από τον κολποκοιλιακό κόμβο και μεταφέρεται μέσω του δεματίου του </a:t>
            </a:r>
            <a:r>
              <a:rPr lang="el-GR" sz="2000" b="0" strike="noStrike" spc="-1" dirty="0" err="1">
                <a:solidFill>
                  <a:srgbClr val="000000"/>
                </a:solidFill>
                <a:latin typeface="Trebuchet MS"/>
              </a:rPr>
              <a:t>His</a:t>
            </a:r>
            <a:r>
              <a:rPr lang="el-GR" sz="2000" b="0" strike="noStrike" spc="-1" dirty="0">
                <a:solidFill>
                  <a:srgbClr val="000000"/>
                </a:solidFill>
                <a:latin typeface="Trebuchet MS"/>
              </a:rPr>
              <a:t>  στις ίνες του </a:t>
            </a:r>
            <a:r>
              <a:rPr lang="el-GR" sz="2000" b="0" strike="noStrike" spc="-1" dirty="0" err="1">
                <a:solidFill>
                  <a:srgbClr val="000000"/>
                </a:solidFill>
                <a:latin typeface="Trebuchet MS"/>
              </a:rPr>
              <a:t>Purkinje</a:t>
            </a:r>
            <a:endParaRPr lang="el-GR" sz="2000" b="0" strike="noStrike" spc="-1" dirty="0">
              <a:latin typeface="Arial"/>
            </a:endParaRPr>
          </a:p>
          <a:p>
            <a:pPr algn="just">
              <a:lnSpc>
                <a:spcPct val="100000"/>
              </a:lnSpc>
            </a:pPr>
            <a:r>
              <a:rPr lang="el-GR" sz="2000" b="1" strike="noStrike" spc="-1" dirty="0">
                <a:solidFill>
                  <a:srgbClr val="000000"/>
                </a:solidFill>
                <a:latin typeface="Trebuchet MS"/>
              </a:rPr>
              <a:t>Φάση 4η: </a:t>
            </a:r>
            <a:r>
              <a:rPr lang="el-GR" sz="2000" b="1" strike="noStrike" spc="-1" dirty="0" err="1">
                <a:solidFill>
                  <a:srgbClr val="000000"/>
                </a:solidFill>
                <a:latin typeface="Trebuchet MS"/>
              </a:rPr>
              <a:t>Eξώθηση</a:t>
            </a:r>
            <a:endParaRPr lang="el-GR" sz="2000" b="0" strike="noStrike" spc="-1" dirty="0">
              <a:latin typeface="Arial"/>
            </a:endParaRPr>
          </a:p>
          <a:p>
            <a:pPr algn="just">
              <a:lnSpc>
                <a:spcPct val="100000"/>
              </a:lnSpc>
            </a:pPr>
            <a:r>
              <a:rPr lang="el-GR" sz="2000" b="0" strike="noStrike" spc="-1" dirty="0">
                <a:solidFill>
                  <a:srgbClr val="000000"/>
                </a:solidFill>
                <a:latin typeface="Trebuchet MS"/>
              </a:rPr>
              <a:t>το αίμα εξωθείται προς την αορτή</a:t>
            </a:r>
            <a:endParaRPr lang="el-GR" sz="2000" b="0" strike="noStrike" spc="-1" dirty="0">
              <a:latin typeface="Arial"/>
            </a:endParaRPr>
          </a:p>
          <a:p>
            <a:pPr algn="just">
              <a:lnSpc>
                <a:spcPct val="100000"/>
              </a:lnSpc>
            </a:pPr>
            <a:r>
              <a:rPr lang="el-GR" sz="2000" b="1" strike="noStrike" spc="-1" dirty="0">
                <a:solidFill>
                  <a:srgbClr val="000000"/>
                </a:solidFill>
                <a:latin typeface="Trebuchet MS"/>
              </a:rPr>
              <a:t>Φάση 5η: Ισομετρική </a:t>
            </a:r>
            <a:r>
              <a:rPr lang="el-GR" sz="2000" b="1" strike="noStrike" spc="-1" dirty="0" err="1">
                <a:solidFill>
                  <a:srgbClr val="000000"/>
                </a:solidFill>
                <a:latin typeface="Trebuchet MS"/>
              </a:rPr>
              <a:t>χάλαση</a:t>
            </a:r>
            <a:endParaRPr lang="el-GR" sz="2000" b="0" strike="noStrike" spc="-1" dirty="0">
              <a:latin typeface="Arial"/>
            </a:endParaRPr>
          </a:p>
          <a:p>
            <a:pPr algn="just">
              <a:lnSpc>
                <a:spcPct val="100000"/>
              </a:lnSpc>
            </a:pPr>
            <a:r>
              <a:rPr lang="el-GR" sz="2000" b="0" strike="noStrike" spc="-1" dirty="0">
                <a:solidFill>
                  <a:srgbClr val="000000"/>
                </a:solidFill>
                <a:latin typeface="Trebuchet MS"/>
              </a:rPr>
              <a:t>Το κλείσιμο της αορτικής (και στη συνέχεια της πνευμονικής) βαλβίδας σημαίνει το τέλος της φάσης εξώθησης και την έναρξη της ισομετρικής </a:t>
            </a:r>
            <a:r>
              <a:rPr lang="el-GR" sz="2000" b="0" strike="noStrike" spc="-1" dirty="0" err="1">
                <a:solidFill>
                  <a:srgbClr val="000000"/>
                </a:solidFill>
                <a:latin typeface="Trebuchet MS"/>
              </a:rPr>
              <a:t>χάλασης</a:t>
            </a:r>
            <a:r>
              <a:rPr lang="el-GR" sz="2000" b="0" strike="noStrike" spc="-1" dirty="0">
                <a:solidFill>
                  <a:srgbClr val="000000"/>
                </a:solidFill>
                <a:latin typeface="Trebuchet MS"/>
              </a:rPr>
              <a:t>. </a:t>
            </a:r>
            <a:endParaRPr lang="el-GR" sz="2000" b="0" strike="noStrike" spc="-1" dirty="0">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dirty="0" err="1">
                <a:solidFill>
                  <a:srgbClr val="FF0000"/>
                </a:solidFill>
                <a:latin typeface="Trebuchet MS"/>
              </a:rPr>
              <a:t>Αρτηριακη</a:t>
            </a:r>
            <a:r>
              <a:rPr lang="el-GR" sz="3800" b="1" strike="noStrike" cap="all" spc="-1" dirty="0">
                <a:solidFill>
                  <a:srgbClr val="FF0000"/>
                </a:solidFill>
                <a:latin typeface="Trebuchet MS"/>
              </a:rPr>
              <a:t> </a:t>
            </a:r>
            <a:r>
              <a:rPr lang="el-GR" sz="3800" b="1" strike="noStrike" cap="all" spc="-1" dirty="0" err="1">
                <a:solidFill>
                  <a:srgbClr val="FF0000"/>
                </a:solidFill>
                <a:latin typeface="Trebuchet MS"/>
              </a:rPr>
              <a:t>πιεση</a:t>
            </a:r>
            <a:endParaRPr lang="el-GR" sz="3800" b="0" strike="noStrike" spc="-1" dirty="0">
              <a:solidFill>
                <a:srgbClr val="FF0000"/>
              </a:solidFill>
              <a:latin typeface="Trebuchet MS"/>
            </a:endParaRPr>
          </a:p>
        </p:txBody>
      </p:sp>
      <p:sp>
        <p:nvSpPr>
          <p:cNvPr id="292" name="TextShape 2"/>
          <p:cNvSpPr txBox="1"/>
          <p:nvPr/>
        </p:nvSpPr>
        <p:spPr>
          <a:xfrm>
            <a:off x="457200" y="1609560"/>
            <a:ext cx="7238520" cy="4845960"/>
          </a:xfrm>
          <a:prstGeom prst="rect">
            <a:avLst/>
          </a:prstGeom>
          <a:noFill/>
          <a:ln>
            <a:noFill/>
          </a:ln>
        </p:spPr>
        <p:txBody>
          <a:bodyPr lIns="90000" tIns="45000" rIns="90000" bIns="45000">
            <a:normAutofit fontScale="92500" lnSpcReduction="20000"/>
          </a:bodyPr>
          <a:lstStyle/>
          <a:p>
            <a:pPr marL="274320" indent="-273960" algn="just">
              <a:lnSpc>
                <a:spcPct val="100000"/>
              </a:lnSpc>
              <a:spcBef>
                <a:spcPts val="601"/>
              </a:spcBef>
              <a:buClr>
                <a:srgbClr val="B13F9A"/>
              </a:buClr>
              <a:buSzPct val="73000"/>
              <a:buFont typeface="Wingdings 2" charset="2"/>
              <a:buChar char=""/>
            </a:pPr>
            <a:r>
              <a:rPr lang="el-GR" sz="2600" b="0" strike="noStrike" spc="-1" dirty="0" err="1">
                <a:solidFill>
                  <a:srgbClr val="000000"/>
                </a:solidFill>
                <a:latin typeface="Trebuchet MS"/>
              </a:rPr>
              <a:t>Eίναι</a:t>
            </a:r>
            <a:r>
              <a:rPr lang="el-GR" sz="2600" b="0" strike="noStrike" spc="-1" dirty="0">
                <a:solidFill>
                  <a:srgbClr val="000000"/>
                </a:solidFill>
                <a:latin typeface="Trebuchet MS"/>
              </a:rPr>
              <a:t> η δύναμη με την οποία η καρδιά προωθεί το αίμα μέσω των αρτηριών σε όλους τους ιστούς του σώματος, εξασφαλίζοντας την συνεχή κυκλοφορία του.</a:t>
            </a:r>
          </a:p>
          <a:p>
            <a:pPr marL="274320" indent="-273960" algn="just">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Η καρδιά είναι μία μικρή αλλά ισχυρή μυϊκή αντλία που κατά τη διάρκεια της ζωής μας συστέλλεται και διαστέλλεται, με ρυθμό περίπου 60-80 φορές το λεπτό, στέλνοντας 5 λίτρα αίματος το λεπτό σε όλο το σώμα.</a:t>
            </a:r>
          </a:p>
          <a:p>
            <a:pPr marL="274320" indent="-273960" algn="just">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Η πίεση του αίματος μπορεί να παρομοιασθεί με την πίεση που ασκείται μέσα σε ένα λάστιχο ποτίσματος. Για να τρέξει το νερό από την μία άκρη του λάστιχου στην άλλη, χρειάζεται η δύναμη της βρύσης που θα ωθήσει το νερό σε αυτή την κίνηση.</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TextShape 1"/>
          <p:cNvSpPr txBox="1"/>
          <p:nvPr/>
        </p:nvSpPr>
        <p:spPr>
          <a:xfrm>
            <a:off x="457200" y="320040"/>
            <a:ext cx="7238520" cy="1142640"/>
          </a:xfrm>
          <a:prstGeom prst="rect">
            <a:avLst/>
          </a:prstGeom>
          <a:noFill/>
          <a:ln>
            <a:noFill/>
          </a:ln>
        </p:spPr>
        <p:txBody>
          <a:bodyPr lIns="45720" tIns="0" rIns="45720" bIns="0" anchor="b">
            <a:normAutofit lnSpcReduction="10000"/>
          </a:bodyPr>
          <a:lstStyle/>
          <a:p>
            <a:pPr>
              <a:lnSpc>
                <a:spcPct val="100000"/>
              </a:lnSpc>
            </a:pPr>
            <a:r>
              <a:rPr lang="el-GR" sz="3800" b="1" strike="noStrike" cap="all" spc="-1" dirty="0">
                <a:solidFill>
                  <a:srgbClr val="FF0000"/>
                </a:solidFill>
                <a:latin typeface="Trebuchet MS"/>
              </a:rPr>
              <a:t>TΙ ΕΙΝΑΙ Η ΣΥΣΤΟΛΙΚΗ ΚΑΙ ΤΙ Η ΔΙΑΣΤΟΛΙΚΗ ΠΙΕΣΗ</a:t>
            </a:r>
            <a:endParaRPr lang="el-GR" sz="3800" b="0" strike="noStrike" spc="-1" dirty="0">
              <a:solidFill>
                <a:srgbClr val="FF0000"/>
              </a:solidFill>
              <a:latin typeface="Trebuchet MS"/>
            </a:endParaRPr>
          </a:p>
        </p:txBody>
      </p:sp>
      <p:sp>
        <p:nvSpPr>
          <p:cNvPr id="297" name="TextShape 2"/>
          <p:cNvSpPr txBox="1"/>
          <p:nvPr/>
        </p:nvSpPr>
        <p:spPr>
          <a:xfrm>
            <a:off x="457200" y="1609560"/>
            <a:ext cx="7238520" cy="4845960"/>
          </a:xfrm>
          <a:prstGeom prst="rect">
            <a:avLst/>
          </a:prstGeom>
          <a:noFill/>
          <a:ln>
            <a:noFill/>
          </a:ln>
        </p:spPr>
        <p:txBody>
          <a:bodyPr lIns="90000" tIns="45000" rIns="90000" bIns="45000">
            <a:normAutofit fontScale="86500" lnSpcReduction="10000"/>
          </a:bodyPr>
          <a:lstStyle/>
          <a:p>
            <a:pPr marL="274320" indent="-273960">
              <a:lnSpc>
                <a:spcPct val="100000"/>
              </a:lnSpc>
              <a:spcBef>
                <a:spcPts val="601"/>
              </a:spcBef>
            </a:pPr>
            <a:endParaRPr lang="el-GR" sz="2600" b="0" strike="noStrike" spc="-1">
              <a:solidFill>
                <a:srgbClr val="000000"/>
              </a:solidFill>
              <a:latin typeface="Trebuchet MS"/>
            </a:endParaRPr>
          </a:p>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Η αρτηριακή πίεση καταγράφεται με δύο αριθμούς, π.χ. 150/95. Ο μεγαλύτερος αριθμός είναι η «συστολική» πίεση που είναι γνωστή ως «μεγάλη » πίεση και ο μικρότερος η «διαστολική» ή «μικρή» πίεση. Συστολική είναι η πίεση που ασκείται στις αρτηρίες όταν η καρδιά συσπάται για να προωθήσει το αίμα μέσω των αρτηριών προς τα όργανα του σώματος και διαστολική όταν η καρδιά χαλαρώνει για να δεχθεί νέο αίμα. </a:t>
            </a:r>
          </a:p>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Η αρτηριακή πίεση μετριέται σε χιλιοστά στήλης υδραργύρου (mmHg). Γι΄αυτό από τα ηλεκτρονικά πιεσόμετρα καταγράφεται π.χ. ως 140/90 mmHg (αντί για 14/9, που συνηθίζεται να αναφέρεται από το κοινό).</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extShape 1"/>
          <p:cNvSpPr txBox="1"/>
          <p:nvPr/>
        </p:nvSpPr>
        <p:spPr>
          <a:xfrm>
            <a:off x="457200" y="320040"/>
            <a:ext cx="7238520" cy="1142640"/>
          </a:xfrm>
          <a:prstGeom prst="rect">
            <a:avLst/>
          </a:prstGeom>
          <a:noFill/>
          <a:ln>
            <a:noFill/>
          </a:ln>
        </p:spPr>
        <p:txBody>
          <a:bodyPr lIns="45720" tIns="0" rIns="45720" bIns="0" anchor="b"/>
          <a:lstStyle/>
          <a:p>
            <a:endParaRPr lang="el-GR" sz="1800" b="0" strike="noStrike" spc="-1">
              <a:solidFill>
                <a:srgbClr val="000000"/>
              </a:solidFill>
              <a:latin typeface="Trebuchet MS"/>
            </a:endParaRPr>
          </a:p>
        </p:txBody>
      </p:sp>
      <p:sp>
        <p:nvSpPr>
          <p:cNvPr id="299" name="TextShape 2"/>
          <p:cNvSpPr txBox="1"/>
          <p:nvPr/>
        </p:nvSpPr>
        <p:spPr>
          <a:xfrm>
            <a:off x="457200" y="1609560"/>
            <a:ext cx="7238520" cy="4845960"/>
          </a:xfrm>
          <a:prstGeom prst="rect">
            <a:avLst/>
          </a:prstGeom>
          <a:noFill/>
          <a:ln>
            <a:noFill/>
          </a:ln>
        </p:spPr>
        <p:txBody>
          <a:bodyPr lIns="90000" tIns="45000" rIns="90000" bIns="45000"/>
          <a:lstStyle/>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Η αρτηριακή πίεση εξαρτάται από τη δύναμη με την οποία η καρδιά ωθεί το αίμα και από την αντίσταση που προβάλλουν σ' αυτή την προώθηση οι μικρές αρτηρίες.</a:t>
            </a:r>
          </a:p>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 Στους νέους υπερτασικούς είναι συνήθως ισχυρότερη η δύναμη ώθησης του αίματος από την καρδιά, ενώ στους μεγαλύτερους(ηλικιωμένους) είναι αυξημένη η αντίσταση των αρτηριών στη ροή του αίματος. </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TextShape 1"/>
          <p:cNvSpPr txBox="1"/>
          <p:nvPr/>
        </p:nvSpPr>
        <p:spPr>
          <a:xfrm>
            <a:off x="0" y="764640"/>
            <a:ext cx="5060520" cy="1007640"/>
          </a:xfrm>
          <a:prstGeom prst="rect">
            <a:avLst/>
          </a:prstGeom>
          <a:noFill/>
          <a:ln>
            <a:noFill/>
          </a:ln>
        </p:spPr>
        <p:txBody>
          <a:bodyPr lIns="45720" tIns="0" rIns="45720" bIns="0" anchor="b">
            <a:normAutofit fontScale="86500" lnSpcReduction="20000"/>
          </a:bodyPr>
          <a:lstStyle/>
          <a:p>
            <a:pPr>
              <a:lnSpc>
                <a:spcPct val="100000"/>
              </a:lnSpc>
            </a:pPr>
            <a:r>
              <a:rPr lang="el-GR" sz="3600" b="1" strike="noStrike" cap="all" spc="-1" dirty="0">
                <a:solidFill>
                  <a:srgbClr val="FF0000"/>
                </a:solidFill>
                <a:latin typeface="Trebuchet MS"/>
              </a:rPr>
              <a:t>Α. Καρδιακή παροχή</a:t>
            </a:r>
            <a:r>
              <a:rPr>
                <a:solidFill>
                  <a:srgbClr val="FF0000"/>
                </a:solidFill>
              </a:rPr>
              <a:t/>
            </a:r>
            <a:br>
              <a:rPr>
                <a:solidFill>
                  <a:srgbClr val="FF0000"/>
                </a:solidFill>
              </a:rPr>
            </a:br>
            <a:r>
              <a:rPr lang="el-GR" sz="3600" b="1" strike="noStrike" cap="all" spc="-1" dirty="0">
                <a:solidFill>
                  <a:srgbClr val="FF0000"/>
                </a:solidFill>
                <a:latin typeface="Trebuchet MS"/>
              </a:rPr>
              <a:t> </a:t>
            </a:r>
            <a:r>
              <a:rPr lang="el-GR" sz="2200" b="1" strike="noStrike" cap="all" spc="-1" dirty="0">
                <a:solidFill>
                  <a:srgbClr val="FF0000"/>
                </a:solidFill>
                <a:latin typeface="Trebuchet MS"/>
              </a:rPr>
              <a:t>Β. Περιφερική αντίσταση</a:t>
            </a:r>
            <a:r>
              <a:rPr>
                <a:solidFill>
                  <a:srgbClr val="FF0000"/>
                </a:solidFill>
              </a:rPr>
              <a:t/>
            </a:r>
            <a:br>
              <a:rPr>
                <a:solidFill>
                  <a:srgbClr val="FF0000"/>
                </a:solidFill>
              </a:rPr>
            </a:br>
            <a:endParaRPr lang="el-GR" sz="2200" b="0" strike="noStrike" spc="-1" dirty="0">
              <a:solidFill>
                <a:srgbClr val="FF0000"/>
              </a:solidFill>
              <a:latin typeface="Trebuchet MS"/>
            </a:endParaRPr>
          </a:p>
        </p:txBody>
      </p:sp>
      <p:sp>
        <p:nvSpPr>
          <p:cNvPr id="301" name="CustomShape 2"/>
          <p:cNvSpPr/>
          <p:nvPr/>
        </p:nvSpPr>
        <p:spPr>
          <a:xfrm>
            <a:off x="324000" y="260280"/>
            <a:ext cx="4895640" cy="1142640"/>
          </a:xfrm>
          <a:prstGeom prst="rect">
            <a:avLst/>
          </a:prstGeom>
          <a:noFill/>
          <a:ln w="9360">
            <a:noFill/>
          </a:ln>
        </p:spPr>
        <p:style>
          <a:lnRef idx="0">
            <a:scrgbClr r="0" g="0" b="0"/>
          </a:lnRef>
          <a:fillRef idx="0">
            <a:scrgbClr r="0" g="0" b="0"/>
          </a:fillRef>
          <a:effectRef idx="0">
            <a:scrgbClr r="0" g="0" b="0"/>
          </a:effectRef>
          <a:fontRef idx="minor"/>
        </p:style>
      </p:sp>
      <p:sp>
        <p:nvSpPr>
          <p:cNvPr id="302" name="CustomShape 3"/>
          <p:cNvSpPr/>
          <p:nvPr/>
        </p:nvSpPr>
        <p:spPr>
          <a:xfrm>
            <a:off x="468360" y="2493000"/>
            <a:ext cx="7775640" cy="16563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55680" indent="-355320">
              <a:lnSpc>
                <a:spcPct val="100000"/>
              </a:lnSpc>
              <a:spcBef>
                <a:spcPts val="320"/>
              </a:spcBef>
            </a:pPr>
            <a:r>
              <a:rPr lang="el-GR" sz="1600" b="1" strike="noStrike" spc="-1">
                <a:solidFill>
                  <a:srgbClr val="000000"/>
                </a:solidFill>
                <a:latin typeface="Trebuchet MS"/>
              </a:rPr>
              <a:t>Συστηματική αρτηριακή πίεση=         Καρδιακή παροχή             X     Περιφερική     							αντίσταση</a:t>
            </a:r>
            <a:endParaRPr lang="el-GR" sz="1600" b="0" strike="noStrike" spc="-1">
              <a:latin typeface="Arial"/>
            </a:endParaRPr>
          </a:p>
        </p:txBody>
      </p:sp>
      <p:graphicFrame>
        <p:nvGraphicFramePr>
          <p:cNvPr id="303" name="Table 4"/>
          <p:cNvGraphicFramePr/>
          <p:nvPr/>
        </p:nvGraphicFramePr>
        <p:xfrm>
          <a:off x="971640" y="4005000"/>
          <a:ext cx="1023840" cy="936000"/>
        </p:xfrm>
        <a:graphic>
          <a:graphicData uri="http://schemas.openxmlformats.org/drawingml/2006/table">
            <a:tbl>
              <a:tblPr/>
              <a:tblGrid>
                <a:gridCol w="1023840"/>
              </a:tblGrid>
              <a:tr h="936000">
                <a:tc>
                  <a:txBody>
                    <a:bodyPr/>
                    <a:lstStyle/>
                    <a:p>
                      <a:pPr algn="ctr">
                        <a:lnSpc>
                          <a:spcPct val="100000"/>
                        </a:lnSpc>
                      </a:pPr>
                      <a:r>
                        <a:rPr lang="el-GR" sz="1600" b="0" strike="noStrike" spc="-1">
                          <a:solidFill>
                            <a:srgbClr val="003366"/>
                          </a:solidFill>
                          <a:latin typeface="Comic Sans MS"/>
                        </a:rPr>
                        <a:t>(BP)</a:t>
                      </a:r>
                      <a:endParaRPr lang="el-GR" sz="1600" b="0" strike="noStrike" spc="-1">
                        <a:latin typeface="Arial"/>
                      </a:endParaRPr>
                    </a:p>
                    <a:p>
                      <a:pPr algn="ctr">
                        <a:lnSpc>
                          <a:spcPct val="100000"/>
                        </a:lnSpc>
                      </a:pPr>
                      <a:r>
                        <a:rPr lang="el-GR" sz="1600" b="0" strike="noStrike" spc="-1">
                          <a:solidFill>
                            <a:srgbClr val="003366"/>
                          </a:solidFill>
                          <a:latin typeface="Comic Sans MS"/>
                        </a:rPr>
                        <a:t>Blood Pressure</a:t>
                      </a:r>
                      <a:endParaRPr lang="el-GR" sz="1600" b="0" strike="noStrike" spc="-1">
                        <a:latin typeface="Arial"/>
                      </a:endParaRPr>
                    </a:p>
                  </a:txBody>
                  <a:tcPr>
                    <a:lnL w="12240">
                      <a:solidFill>
                        <a:srgbClr val="000000"/>
                      </a:solidFill>
                    </a:lnL>
                    <a:lnR w="25200">
                      <a:solidFill>
                        <a:srgbClr val="000000"/>
                      </a:solidFill>
                    </a:lnR>
                    <a:lnT w="25200">
                      <a:solidFill>
                        <a:srgbClr val="000000"/>
                      </a:solidFill>
                    </a:lnT>
                    <a:lnB w="25200">
                      <a:solidFill>
                        <a:srgbClr val="000000"/>
                      </a:solidFill>
                    </a:lnB>
                    <a:solidFill>
                      <a:srgbClr val="FFFF99"/>
                    </a:solidFill>
                  </a:tcPr>
                </a:tc>
              </a:tr>
            </a:tbl>
          </a:graphicData>
        </a:graphic>
      </p:graphicFrame>
      <p:graphicFrame>
        <p:nvGraphicFramePr>
          <p:cNvPr id="304" name="Table 5"/>
          <p:cNvGraphicFramePr/>
          <p:nvPr/>
        </p:nvGraphicFramePr>
        <p:xfrm>
          <a:off x="3419640" y="3542040"/>
          <a:ext cx="934920" cy="822960"/>
        </p:xfrm>
        <a:graphic>
          <a:graphicData uri="http://schemas.openxmlformats.org/drawingml/2006/table">
            <a:tbl>
              <a:tblPr/>
              <a:tblGrid>
                <a:gridCol w="934920"/>
              </a:tblGrid>
              <a:tr h="720000">
                <a:tc>
                  <a:txBody>
                    <a:bodyPr/>
                    <a:lstStyle/>
                    <a:p>
                      <a:pPr algn="ctr">
                        <a:lnSpc>
                          <a:spcPct val="100000"/>
                        </a:lnSpc>
                      </a:pPr>
                      <a:r>
                        <a:rPr lang="el-GR" sz="1600" b="0" strike="noStrike" spc="-1">
                          <a:solidFill>
                            <a:srgbClr val="003366"/>
                          </a:solidFill>
                          <a:latin typeface="Comic Sans MS"/>
                        </a:rPr>
                        <a:t>(CO)</a:t>
                      </a:r>
                      <a:endParaRPr lang="el-GR" sz="1600" b="0" strike="noStrike" spc="-1">
                        <a:latin typeface="Arial"/>
                      </a:endParaRPr>
                    </a:p>
                    <a:p>
                      <a:pPr algn="ctr">
                        <a:lnSpc>
                          <a:spcPct val="100000"/>
                        </a:lnSpc>
                      </a:pPr>
                      <a:r>
                        <a:rPr lang="el-GR" sz="1600" b="0" strike="noStrike" spc="-1">
                          <a:solidFill>
                            <a:srgbClr val="003366"/>
                          </a:solidFill>
                          <a:latin typeface="Comic Sans MS"/>
                        </a:rPr>
                        <a:t>Cardiac output</a:t>
                      </a:r>
                      <a:endParaRPr lang="el-GR" sz="1600" b="0" strike="noStrike" spc="-1">
                        <a:latin typeface="Arial"/>
                      </a:endParaRPr>
                    </a:p>
                  </a:txBody>
                  <a:tcPr>
                    <a:lnL w="12240">
                      <a:solidFill>
                        <a:srgbClr val="000000"/>
                      </a:solidFill>
                    </a:lnL>
                    <a:lnR w="12240">
                      <a:solidFill>
                        <a:srgbClr val="000000"/>
                      </a:solidFill>
                    </a:lnR>
                    <a:lnT w="25200">
                      <a:solidFill>
                        <a:srgbClr val="000000"/>
                      </a:solidFill>
                    </a:lnT>
                    <a:lnB w="25200">
                      <a:solidFill>
                        <a:srgbClr val="000000"/>
                      </a:solidFill>
                    </a:lnB>
                    <a:solidFill>
                      <a:srgbClr val="FFFF99"/>
                    </a:solidFill>
                  </a:tcPr>
                </a:tc>
              </a:tr>
            </a:tbl>
          </a:graphicData>
        </a:graphic>
      </p:graphicFrame>
      <p:graphicFrame>
        <p:nvGraphicFramePr>
          <p:cNvPr id="305" name="Table 6"/>
          <p:cNvGraphicFramePr/>
          <p:nvPr/>
        </p:nvGraphicFramePr>
        <p:xfrm>
          <a:off x="6249960" y="3470040"/>
          <a:ext cx="1442880" cy="822960"/>
        </p:xfrm>
        <a:graphic>
          <a:graphicData uri="http://schemas.openxmlformats.org/drawingml/2006/table">
            <a:tbl>
              <a:tblPr/>
              <a:tblGrid>
                <a:gridCol w="1442880"/>
              </a:tblGrid>
              <a:tr h="792000">
                <a:tc>
                  <a:txBody>
                    <a:bodyPr/>
                    <a:lstStyle/>
                    <a:p>
                      <a:pPr algn="ctr">
                        <a:lnSpc>
                          <a:spcPct val="100000"/>
                        </a:lnSpc>
                      </a:pPr>
                      <a:r>
                        <a:rPr lang="el-GR" sz="1600" b="0" strike="noStrike" spc="-1">
                          <a:solidFill>
                            <a:srgbClr val="003366"/>
                          </a:solidFill>
                          <a:latin typeface="Comic Sans MS"/>
                        </a:rPr>
                        <a:t>(PR)</a:t>
                      </a:r>
                      <a:endParaRPr lang="el-GR" sz="1600" b="0" strike="noStrike" spc="-1">
                        <a:latin typeface="Arial"/>
                      </a:endParaRPr>
                    </a:p>
                    <a:p>
                      <a:pPr algn="ctr">
                        <a:lnSpc>
                          <a:spcPct val="100000"/>
                        </a:lnSpc>
                      </a:pPr>
                      <a:r>
                        <a:rPr lang="el-GR" sz="1600" b="0" strike="noStrike" spc="-1">
                          <a:solidFill>
                            <a:srgbClr val="003366"/>
                          </a:solidFill>
                          <a:latin typeface="Comic Sans MS"/>
                        </a:rPr>
                        <a:t>Peripheral Resistance</a:t>
                      </a:r>
                      <a:endParaRPr lang="el-GR" sz="1600" b="0" strike="noStrike" spc="-1">
                        <a:latin typeface="Arial"/>
                      </a:endParaRPr>
                    </a:p>
                  </a:txBody>
                  <a:tcPr>
                    <a:lnL w="25200">
                      <a:solidFill>
                        <a:srgbClr val="000000"/>
                      </a:solidFill>
                    </a:lnL>
                    <a:lnR w="12240">
                      <a:solidFill>
                        <a:srgbClr val="000000"/>
                      </a:solidFill>
                    </a:lnR>
                    <a:lnT w="25200">
                      <a:solidFill>
                        <a:srgbClr val="000000"/>
                      </a:solidFill>
                    </a:lnT>
                    <a:lnB w="25200">
                      <a:solidFill>
                        <a:srgbClr val="000000"/>
                      </a:solidFill>
                    </a:lnB>
                    <a:solidFill>
                      <a:srgbClr val="FFFF99"/>
                    </a:solidFill>
                  </a:tcPr>
                </a:tc>
              </a:tr>
            </a:tbl>
          </a:graphicData>
        </a:graphic>
      </p:graphicFrame>
      <p:sp>
        <p:nvSpPr>
          <p:cNvPr id="306" name="CustomShape 7"/>
          <p:cNvSpPr/>
          <p:nvPr/>
        </p:nvSpPr>
        <p:spPr>
          <a:xfrm>
            <a:off x="7020360" y="2925000"/>
            <a:ext cx="340920" cy="576000"/>
          </a:xfrm>
          <a:prstGeom prst="downArrow">
            <a:avLst>
              <a:gd name="adj1" fmla="val 50000"/>
              <a:gd name="adj2" fmla="val 42209"/>
            </a:avLst>
          </a:prstGeom>
          <a:solidFill>
            <a:schemeClr val="accent1"/>
          </a:solidFill>
          <a:ln w="9360">
            <a:solidFill>
              <a:schemeClr val="tx1"/>
            </a:solidFill>
            <a:miter/>
          </a:ln>
        </p:spPr>
        <p:style>
          <a:lnRef idx="0">
            <a:scrgbClr r="0" g="0" b="0"/>
          </a:lnRef>
          <a:fillRef idx="0">
            <a:scrgbClr r="0" g="0" b="0"/>
          </a:fillRef>
          <a:effectRef idx="0">
            <a:scrgbClr r="0" g="0" b="0"/>
          </a:effectRef>
          <a:fontRef idx="minor"/>
        </p:style>
      </p:sp>
      <p:sp>
        <p:nvSpPr>
          <p:cNvPr id="307" name="CustomShape 8"/>
          <p:cNvSpPr/>
          <p:nvPr/>
        </p:nvSpPr>
        <p:spPr>
          <a:xfrm>
            <a:off x="3852000" y="2853000"/>
            <a:ext cx="340920" cy="576000"/>
          </a:xfrm>
          <a:prstGeom prst="downArrow">
            <a:avLst>
              <a:gd name="adj1" fmla="val 50000"/>
              <a:gd name="adj2" fmla="val 42209"/>
            </a:avLst>
          </a:prstGeom>
          <a:solidFill>
            <a:schemeClr val="accent1"/>
          </a:solidFill>
          <a:ln w="9360">
            <a:solidFill>
              <a:schemeClr val="tx1"/>
            </a:solidFill>
            <a:miter/>
          </a:ln>
        </p:spPr>
        <p:style>
          <a:lnRef idx="0">
            <a:scrgbClr r="0" g="0" b="0"/>
          </a:lnRef>
          <a:fillRef idx="0">
            <a:scrgbClr r="0" g="0" b="0"/>
          </a:fillRef>
          <a:effectRef idx="0">
            <a:scrgbClr r="0" g="0" b="0"/>
          </a:effectRef>
          <a:fontRef idx="minor"/>
        </p:style>
      </p:sp>
      <p:sp>
        <p:nvSpPr>
          <p:cNvPr id="308" name="CustomShape 9"/>
          <p:cNvSpPr/>
          <p:nvPr/>
        </p:nvSpPr>
        <p:spPr>
          <a:xfrm>
            <a:off x="1331640" y="3357000"/>
            <a:ext cx="340920" cy="576000"/>
          </a:xfrm>
          <a:prstGeom prst="downArrow">
            <a:avLst>
              <a:gd name="adj1" fmla="val 50000"/>
              <a:gd name="adj2" fmla="val 42209"/>
            </a:avLst>
          </a:prstGeom>
          <a:solidFill>
            <a:schemeClr val="accent1"/>
          </a:solidFill>
          <a:ln w="9360">
            <a:solidFill>
              <a:schemeClr val="tx1"/>
            </a:solidFill>
            <a:miter/>
          </a:ln>
        </p:spPr>
        <p:style>
          <a:lnRef idx="0">
            <a:scrgbClr r="0" g="0" b="0"/>
          </a:lnRef>
          <a:fillRef idx="0">
            <a:scrgbClr r="0" g="0" b="0"/>
          </a:fillRef>
          <a:effectRef idx="0">
            <a:scrgbClr r="0" g="0" b="0"/>
          </a:effectRef>
          <a:fontRef idx="minor"/>
        </p:style>
      </p:sp>
      <p:sp>
        <p:nvSpPr>
          <p:cNvPr id="309" name="CustomShape 10"/>
          <p:cNvSpPr/>
          <p:nvPr/>
        </p:nvSpPr>
        <p:spPr>
          <a:xfrm>
            <a:off x="611280" y="5013000"/>
            <a:ext cx="7848360" cy="4863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800280" indent="-342720">
              <a:lnSpc>
                <a:spcPct val="100000"/>
              </a:lnSpc>
            </a:pPr>
            <a:r>
              <a:rPr lang="el-GR" sz="2600" b="0" strike="noStrike" spc="-1">
                <a:solidFill>
                  <a:srgbClr val="000000"/>
                </a:solidFill>
                <a:latin typeface="Trebuchet MS"/>
              </a:rPr>
              <a:t>                     SV X HR</a:t>
            </a:r>
            <a:endParaRPr lang="el-GR" sz="2600" b="0" strike="noStrike" spc="-1">
              <a:latin typeface="Arial"/>
            </a:endParaRPr>
          </a:p>
        </p:txBody>
      </p:sp>
      <p:sp>
        <p:nvSpPr>
          <p:cNvPr id="310" name="CustomShape 11"/>
          <p:cNvSpPr/>
          <p:nvPr/>
        </p:nvSpPr>
        <p:spPr>
          <a:xfrm>
            <a:off x="6005880" y="4869000"/>
            <a:ext cx="1919880" cy="48636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marL="343080" indent="-342720">
              <a:lnSpc>
                <a:spcPct val="100000"/>
              </a:lnSpc>
            </a:pPr>
            <a:r>
              <a:rPr lang="el-GR" sz="2600" b="0" strike="noStrike" spc="-1">
                <a:solidFill>
                  <a:srgbClr val="000000"/>
                </a:solidFill>
                <a:latin typeface="Trebuchet MS"/>
              </a:rPr>
              <a:t>8nl/πr</a:t>
            </a:r>
            <a:r>
              <a:rPr lang="el-GR" sz="2600" b="0" strike="noStrike" spc="-1" baseline="30000">
                <a:solidFill>
                  <a:srgbClr val="000000"/>
                </a:solidFill>
                <a:latin typeface="Trebuchet MS"/>
              </a:rPr>
              <a:t>4</a:t>
            </a:r>
            <a:endParaRPr lang="el-GR" sz="2600" b="0" strike="noStrike" spc="-1">
              <a:latin typeface="Arial"/>
            </a:endParaRPr>
          </a:p>
        </p:txBody>
      </p:sp>
      <p:sp>
        <p:nvSpPr>
          <p:cNvPr id="311" name="CustomShape 12"/>
          <p:cNvSpPr/>
          <p:nvPr/>
        </p:nvSpPr>
        <p:spPr>
          <a:xfrm>
            <a:off x="3636000" y="4509000"/>
            <a:ext cx="340920" cy="576000"/>
          </a:xfrm>
          <a:prstGeom prst="downArrow">
            <a:avLst>
              <a:gd name="adj1" fmla="val 50000"/>
              <a:gd name="adj2" fmla="val 42209"/>
            </a:avLst>
          </a:prstGeom>
          <a:solidFill>
            <a:schemeClr val="accent1"/>
          </a:solidFill>
          <a:ln w="9360">
            <a:solidFill>
              <a:schemeClr val="tx1"/>
            </a:solidFill>
            <a:miter/>
          </a:ln>
        </p:spPr>
        <p:style>
          <a:lnRef idx="0">
            <a:scrgbClr r="0" g="0" b="0"/>
          </a:lnRef>
          <a:fillRef idx="0">
            <a:scrgbClr r="0" g="0" b="0"/>
          </a:fillRef>
          <a:effectRef idx="0">
            <a:scrgbClr r="0" g="0" b="0"/>
          </a:effectRef>
          <a:fontRef idx="minor"/>
        </p:style>
      </p:sp>
      <p:sp>
        <p:nvSpPr>
          <p:cNvPr id="312" name="CustomShape 13"/>
          <p:cNvSpPr/>
          <p:nvPr/>
        </p:nvSpPr>
        <p:spPr>
          <a:xfrm>
            <a:off x="7164360" y="4437000"/>
            <a:ext cx="340920" cy="576000"/>
          </a:xfrm>
          <a:prstGeom prst="downArrow">
            <a:avLst>
              <a:gd name="adj1" fmla="val 50000"/>
              <a:gd name="adj2" fmla="val 42209"/>
            </a:avLst>
          </a:prstGeom>
          <a:solidFill>
            <a:schemeClr val="accent1"/>
          </a:solidFill>
          <a:ln w="9360">
            <a:solidFill>
              <a:schemeClr val="tx1"/>
            </a:solidFill>
            <a:miter/>
          </a:ln>
        </p:spPr>
        <p:style>
          <a:lnRef idx="0">
            <a:scrgbClr r="0" g="0" b="0"/>
          </a:lnRef>
          <a:fillRef idx="0">
            <a:scrgbClr r="0" g="0" b="0"/>
          </a:fillRef>
          <a:effectRef idx="0">
            <a:scrgbClr r="0" g="0" b="0"/>
          </a:effectRef>
          <a:fontRef idx="minor"/>
        </p:style>
      </p:sp>
      <p:sp>
        <p:nvSpPr>
          <p:cNvPr id="313" name="CustomShape 14"/>
          <p:cNvSpPr/>
          <p:nvPr/>
        </p:nvSpPr>
        <p:spPr>
          <a:xfrm>
            <a:off x="5076000" y="188640"/>
            <a:ext cx="3023640" cy="2284920"/>
          </a:xfrm>
          <a:prstGeom prst="rect">
            <a:avLst/>
          </a:prstGeom>
          <a:noFill/>
          <a:ln w="44280">
            <a:solidFill>
              <a:srgbClr val="FF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l-GR" sz="1800" b="1" strike="noStrike" spc="-1" dirty="0">
                <a:solidFill>
                  <a:srgbClr val="FF0000"/>
                </a:solidFill>
                <a:latin typeface="Trebuchet MS"/>
              </a:rPr>
              <a:t>Q=CO=ΔP/R</a:t>
            </a:r>
            <a:endParaRPr lang="el-GR" sz="1800" b="0" strike="noStrike" spc="-1" dirty="0">
              <a:latin typeface="Arial"/>
            </a:endParaRPr>
          </a:p>
          <a:p>
            <a:pPr>
              <a:lnSpc>
                <a:spcPct val="100000"/>
              </a:lnSpc>
            </a:pPr>
            <a:endParaRPr lang="el-GR" sz="1800" b="0" strike="noStrike" spc="-1" dirty="0">
              <a:latin typeface="Arial"/>
            </a:endParaRPr>
          </a:p>
          <a:p>
            <a:pPr>
              <a:lnSpc>
                <a:spcPct val="100000"/>
              </a:lnSpc>
            </a:pPr>
            <a:r>
              <a:rPr lang="el-GR" sz="1800" b="1" strike="noStrike" spc="-1" dirty="0">
                <a:solidFill>
                  <a:srgbClr val="FF0000"/>
                </a:solidFill>
                <a:latin typeface="Trebuchet MS"/>
              </a:rPr>
              <a:t>ΔP=P1-P2 =</a:t>
            </a:r>
            <a:r>
              <a:rPr lang="el-GR" sz="1800" b="1" strike="noStrike" spc="-1" dirty="0" err="1">
                <a:solidFill>
                  <a:srgbClr val="FF0000"/>
                </a:solidFill>
                <a:latin typeface="Trebuchet MS"/>
              </a:rPr>
              <a:t>Pαρ</a:t>
            </a:r>
            <a:r>
              <a:rPr lang="el-GR" sz="1800" b="1" strike="noStrike" spc="-1" dirty="0">
                <a:solidFill>
                  <a:srgbClr val="FF0000"/>
                </a:solidFill>
                <a:latin typeface="Trebuchet MS"/>
              </a:rPr>
              <a:t> κοιλία-P δε κόλπο</a:t>
            </a:r>
            <a:endParaRPr lang="el-GR" sz="1800" b="0" strike="noStrike" spc="-1" dirty="0">
              <a:latin typeface="Arial"/>
            </a:endParaRPr>
          </a:p>
          <a:p>
            <a:pPr>
              <a:lnSpc>
                <a:spcPct val="100000"/>
              </a:lnSpc>
            </a:pPr>
            <a:endParaRPr lang="el-GR" sz="1800" b="0" strike="noStrike" spc="-1" dirty="0">
              <a:latin typeface="Arial"/>
            </a:endParaRPr>
          </a:p>
          <a:p>
            <a:pPr>
              <a:lnSpc>
                <a:spcPct val="100000"/>
              </a:lnSpc>
            </a:pPr>
            <a:r>
              <a:rPr lang="el-GR" sz="1800" b="1" strike="noStrike" spc="-1" dirty="0">
                <a:solidFill>
                  <a:srgbClr val="FF0000"/>
                </a:solidFill>
                <a:latin typeface="Trebuchet MS"/>
              </a:rPr>
              <a:t>Επειδή P δε κόλπο 0  → </a:t>
            </a:r>
            <a:r>
              <a:rPr lang="el-GR" sz="1800" b="1" strike="noStrike" spc="-1" dirty="0" err="1">
                <a:solidFill>
                  <a:srgbClr val="FF0000"/>
                </a:solidFill>
                <a:latin typeface="Trebuchet MS"/>
              </a:rPr>
              <a:t>Pαρ</a:t>
            </a:r>
            <a:r>
              <a:rPr lang="el-GR" sz="1800" b="1" strike="noStrike" spc="-1" dirty="0">
                <a:solidFill>
                  <a:srgbClr val="FF0000"/>
                </a:solidFill>
                <a:latin typeface="Trebuchet MS"/>
              </a:rPr>
              <a:t> κοιλία ≈ Συστηματική αρτηριακή πίεση= CO X R</a:t>
            </a:r>
            <a:endParaRPr lang="el-GR" sz="1800" b="0" strike="noStrike" spc="-1" dirty="0">
              <a:latin typeface="Arial"/>
            </a:endParaRPr>
          </a:p>
        </p:txBody>
      </p:sp>
      <p:sp>
        <p:nvSpPr>
          <p:cNvPr id="314" name="CustomShape 15"/>
          <p:cNvSpPr/>
          <p:nvPr/>
        </p:nvSpPr>
        <p:spPr>
          <a:xfrm>
            <a:off x="3132000" y="5517360"/>
            <a:ext cx="340920" cy="576000"/>
          </a:xfrm>
          <a:prstGeom prst="downArrow">
            <a:avLst>
              <a:gd name="adj1" fmla="val 50000"/>
              <a:gd name="adj2" fmla="val 42209"/>
            </a:avLst>
          </a:prstGeom>
          <a:solidFill>
            <a:schemeClr val="accent1"/>
          </a:solidFill>
          <a:ln w="9360">
            <a:solidFill>
              <a:schemeClr val="tx1"/>
            </a:solidFill>
            <a:miter/>
          </a:ln>
        </p:spPr>
        <p:style>
          <a:lnRef idx="0">
            <a:scrgbClr r="0" g="0" b="0"/>
          </a:lnRef>
          <a:fillRef idx="0">
            <a:scrgbClr r="0" g="0" b="0"/>
          </a:fillRef>
          <a:effectRef idx="0">
            <a:scrgbClr r="0" g="0" b="0"/>
          </a:effectRef>
          <a:fontRef idx="minor"/>
        </p:style>
      </p:sp>
      <p:graphicFrame>
        <p:nvGraphicFramePr>
          <p:cNvPr id="315" name="Table 16"/>
          <p:cNvGraphicFramePr/>
          <p:nvPr/>
        </p:nvGraphicFramePr>
        <p:xfrm>
          <a:off x="1620000" y="6093000"/>
          <a:ext cx="2088000" cy="579120"/>
        </p:xfrm>
        <a:graphic>
          <a:graphicData uri="http://schemas.openxmlformats.org/drawingml/2006/table">
            <a:tbl>
              <a:tblPr/>
              <a:tblGrid>
                <a:gridCol w="2088000"/>
              </a:tblGrid>
              <a:tr h="431640">
                <a:tc>
                  <a:txBody>
                    <a:bodyPr/>
                    <a:lstStyle/>
                    <a:p>
                      <a:pPr algn="ctr">
                        <a:lnSpc>
                          <a:spcPct val="100000"/>
                        </a:lnSpc>
                      </a:pPr>
                      <a:r>
                        <a:rPr lang="el-GR" sz="1600" b="0" strike="noStrike" spc="-1">
                          <a:solidFill>
                            <a:srgbClr val="003366"/>
                          </a:solidFill>
                          <a:latin typeface="Comic Sans MS"/>
                        </a:rPr>
                        <a:t>Stroke volume</a:t>
                      </a:r>
                      <a:endParaRPr lang="el-GR" sz="1600" b="0" strike="noStrike" spc="-1">
                        <a:latin typeface="Arial"/>
                      </a:endParaRPr>
                    </a:p>
                    <a:p>
                      <a:pPr algn="ctr">
                        <a:lnSpc>
                          <a:spcPct val="100000"/>
                        </a:lnSpc>
                      </a:pPr>
                      <a:r>
                        <a:rPr lang="el-GR" sz="1600" b="0" strike="noStrike" spc="-1">
                          <a:solidFill>
                            <a:srgbClr val="003366"/>
                          </a:solidFill>
                          <a:latin typeface="Comic Sans MS"/>
                        </a:rPr>
                        <a:t>(όγκος παλμού)</a:t>
                      </a:r>
                      <a:endParaRPr lang="el-GR" sz="1600" b="0" strike="noStrike" spc="-1">
                        <a:latin typeface="Arial"/>
                      </a:endParaRPr>
                    </a:p>
                  </a:txBody>
                  <a:tcPr>
                    <a:lnL w="12240">
                      <a:solidFill>
                        <a:srgbClr val="000000"/>
                      </a:solidFill>
                    </a:lnL>
                    <a:lnR w="25200">
                      <a:solidFill>
                        <a:srgbClr val="000000"/>
                      </a:solidFill>
                    </a:lnR>
                    <a:lnT w="25200">
                      <a:solidFill>
                        <a:srgbClr val="000000"/>
                      </a:solidFill>
                    </a:lnT>
                    <a:lnB w="25200">
                      <a:solidFill>
                        <a:srgbClr val="000000"/>
                      </a:solidFill>
                    </a:lnB>
                    <a:solidFill>
                      <a:srgbClr val="FFFF99"/>
                    </a:solidFill>
                  </a:tcPr>
                </a:tc>
              </a:tr>
            </a:tbl>
          </a:graphicData>
        </a:graphic>
      </p:graphicFrame>
      <p:sp>
        <p:nvSpPr>
          <p:cNvPr id="316" name="CustomShape 17"/>
          <p:cNvSpPr/>
          <p:nvPr/>
        </p:nvSpPr>
        <p:spPr>
          <a:xfrm>
            <a:off x="3996000" y="5517360"/>
            <a:ext cx="340920" cy="576000"/>
          </a:xfrm>
          <a:prstGeom prst="downArrow">
            <a:avLst>
              <a:gd name="adj1" fmla="val 50000"/>
              <a:gd name="adj2" fmla="val 42209"/>
            </a:avLst>
          </a:prstGeom>
          <a:solidFill>
            <a:schemeClr val="accent1"/>
          </a:solidFill>
          <a:ln w="9360">
            <a:solidFill>
              <a:schemeClr val="tx1"/>
            </a:solidFill>
            <a:miter/>
          </a:ln>
        </p:spPr>
        <p:style>
          <a:lnRef idx="0">
            <a:scrgbClr r="0" g="0" b="0"/>
          </a:lnRef>
          <a:fillRef idx="0">
            <a:scrgbClr r="0" g="0" b="0"/>
          </a:fillRef>
          <a:effectRef idx="0">
            <a:scrgbClr r="0" g="0" b="0"/>
          </a:effectRef>
          <a:fontRef idx="minor"/>
        </p:style>
      </p:sp>
      <p:graphicFrame>
        <p:nvGraphicFramePr>
          <p:cNvPr id="317" name="Table 18"/>
          <p:cNvGraphicFramePr/>
          <p:nvPr/>
        </p:nvGraphicFramePr>
        <p:xfrm>
          <a:off x="3851280" y="6093000"/>
          <a:ext cx="2592000" cy="579120"/>
        </p:xfrm>
        <a:graphic>
          <a:graphicData uri="http://schemas.openxmlformats.org/drawingml/2006/table">
            <a:tbl>
              <a:tblPr/>
              <a:tblGrid>
                <a:gridCol w="2592000"/>
              </a:tblGrid>
              <a:tr h="431640">
                <a:tc>
                  <a:txBody>
                    <a:bodyPr/>
                    <a:lstStyle/>
                    <a:p>
                      <a:pPr algn="ctr">
                        <a:lnSpc>
                          <a:spcPct val="100000"/>
                        </a:lnSpc>
                      </a:pPr>
                      <a:r>
                        <a:rPr lang="el-GR" sz="1600" b="0" strike="noStrike" spc="-1">
                          <a:solidFill>
                            <a:srgbClr val="003366"/>
                          </a:solidFill>
                          <a:latin typeface="Comic Sans MS"/>
                        </a:rPr>
                        <a:t>Ηeart rate</a:t>
                      </a:r>
                      <a:endParaRPr lang="el-GR" sz="1600" b="0" strike="noStrike" spc="-1">
                        <a:latin typeface="Arial"/>
                      </a:endParaRPr>
                    </a:p>
                    <a:p>
                      <a:pPr algn="ctr">
                        <a:lnSpc>
                          <a:spcPct val="100000"/>
                        </a:lnSpc>
                      </a:pPr>
                      <a:r>
                        <a:rPr lang="el-GR" sz="1600" b="0" strike="noStrike" spc="-1">
                          <a:solidFill>
                            <a:srgbClr val="003366"/>
                          </a:solidFill>
                          <a:latin typeface="Comic Sans MS"/>
                        </a:rPr>
                        <a:t>(καρδιακή συχνότητα)</a:t>
                      </a:r>
                      <a:endParaRPr lang="el-GR" sz="1600" b="0" strike="noStrike" spc="-1">
                        <a:latin typeface="Arial"/>
                      </a:endParaRPr>
                    </a:p>
                  </a:txBody>
                  <a:tcPr>
                    <a:lnL w="12240">
                      <a:solidFill>
                        <a:srgbClr val="000000"/>
                      </a:solidFill>
                    </a:lnL>
                    <a:lnR w="25200">
                      <a:solidFill>
                        <a:srgbClr val="000000"/>
                      </a:solidFill>
                    </a:lnR>
                    <a:lnT w="25200">
                      <a:solidFill>
                        <a:srgbClr val="000000"/>
                      </a:solidFill>
                    </a:lnT>
                    <a:lnB w="25200">
                      <a:solidFill>
                        <a:srgbClr val="000000"/>
                      </a:solidFill>
                    </a:lnB>
                    <a:solidFill>
                      <a:srgbClr val="FFFF99"/>
                    </a:solidFill>
                  </a:tcPr>
                </a:tc>
              </a:tr>
            </a:tbl>
          </a:graphicData>
        </a:graphic>
      </p:graphicFrame>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0" presetClass="entr" fill="hold" nodeType="withEffect">
                                  <p:stCondLst>
                                    <p:cond delay="0"/>
                                  </p:stCondLst>
                                  <p:endCondLst>
                                    <p:cond delay="5000"/>
                                  </p:endCondLst>
                                  <p:childTnLst>
                                    <p:set>
                                      <p:cBhvr>
                                        <p:cTn id="6" dur="1" fill="hold">
                                          <p:stCondLst>
                                            <p:cond delay="0"/>
                                          </p:stCondLst>
                                        </p:cTn>
                                        <p:tgtEl>
                                          <p:spTgt spid="301"/>
                                        </p:tgtEl>
                                        <p:attrNameLst>
                                          <p:attrName>style.visibility</p:attrName>
                                        </p:attrNameLst>
                                      </p:cBhvr>
                                      <p:to>
                                        <p:strVal val="visible"/>
                                      </p:to>
                                    </p:set>
                                    <p:animEffect transition="in" filter="fade">
                                      <p:cBhvr additive="repl">
                                        <p:cTn id="7" dur="500"/>
                                        <p:tgtEl>
                                          <p:spTgt spid="301"/>
                                        </p:tgtEl>
                                      </p:cBhvr>
                                    </p:animEffect>
                                  </p:childTnLst>
                                </p:cTn>
                              </p:par>
                            </p:childTnLst>
                          </p:cTn>
                        </p:par>
                        <p:par>
                          <p:cTn id="8" fill="hold">
                            <p:stCondLst>
                              <p:cond delay="500"/>
                            </p:stCondLst>
                            <p:childTnLst>
                              <p:par>
                                <p:cTn id="9" presetID="10" presetClass="entr" fill="hold" nodeType="afterEffect">
                                  <p:stCondLst>
                                    <p:cond delay="0"/>
                                  </p:stCondLst>
                                  <p:childTnLst>
                                    <p:set>
                                      <p:cBhvr>
                                        <p:cTn id="10" dur="1" fill="hold">
                                          <p:stCondLst>
                                            <p:cond delay="0"/>
                                          </p:stCondLst>
                                        </p:cTn>
                                        <p:tgtEl>
                                          <p:spTgt spid="302">
                                            <p:txEl>
                                              <p:pRg st="0" end="0"/>
                                            </p:txEl>
                                          </p:spTgt>
                                        </p:tgtEl>
                                        <p:attrNameLst>
                                          <p:attrName>style.visibility</p:attrName>
                                        </p:attrNameLst>
                                      </p:cBhvr>
                                      <p:to>
                                        <p:strVal val="visible"/>
                                      </p:to>
                                    </p:set>
                                    <p:animEffect transition="in" filter="fade">
                                      <p:cBhvr additive="repl">
                                        <p:cTn id="11" dur="1000"/>
                                        <p:tgtEl>
                                          <p:spTgt spid="30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08"/>
                                        </p:tgtEl>
                                        <p:attrNameLst>
                                          <p:attrName>style.visibility</p:attrName>
                                        </p:attrNameLst>
                                      </p:cBhvr>
                                      <p:to>
                                        <p:strVal val="visible"/>
                                      </p:to>
                                    </p:set>
                                    <p:animEffect transition="in" filter="wipe(up)">
                                      <p:cBhvr additive="repl">
                                        <p:cTn id="16" dur="500"/>
                                        <p:tgtEl>
                                          <p:spTgt spid="308"/>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303"/>
                                        </p:tgtEl>
                                        <p:attrNameLst>
                                          <p:attrName>style.visibility</p:attrName>
                                        </p:attrNameLst>
                                      </p:cBhvr>
                                      <p:to>
                                        <p:strVal val="visible"/>
                                      </p:to>
                                    </p:set>
                                    <p:animEffect transition="in" filter="wipe(up)">
                                      <p:cBhvr additive="repl">
                                        <p:cTn id="20" dur="1000"/>
                                        <p:tgtEl>
                                          <p:spTgt spid="303"/>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307"/>
                                        </p:tgtEl>
                                        <p:attrNameLst>
                                          <p:attrName>style.visibility</p:attrName>
                                        </p:attrNameLst>
                                      </p:cBhvr>
                                      <p:to>
                                        <p:strVal val="visible"/>
                                      </p:to>
                                    </p:set>
                                    <p:animEffect transition="in" filter="wipe(up)">
                                      <p:cBhvr additive="repl">
                                        <p:cTn id="24" dur="500"/>
                                        <p:tgtEl>
                                          <p:spTgt spid="307"/>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304"/>
                                        </p:tgtEl>
                                        <p:attrNameLst>
                                          <p:attrName>style.visibility</p:attrName>
                                        </p:attrNameLst>
                                      </p:cBhvr>
                                      <p:to>
                                        <p:strVal val="visible"/>
                                      </p:to>
                                    </p:set>
                                    <p:animEffect transition="in" filter="wipe(up)">
                                      <p:cBhvr additive="repl">
                                        <p:cTn id="28" dur="1000"/>
                                        <p:tgtEl>
                                          <p:spTgt spid="304"/>
                                        </p:tgtEl>
                                      </p:cBhvr>
                                    </p:animEffect>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306"/>
                                        </p:tgtEl>
                                        <p:attrNameLst>
                                          <p:attrName>style.visibility</p:attrName>
                                        </p:attrNameLst>
                                      </p:cBhvr>
                                      <p:to>
                                        <p:strVal val="visible"/>
                                      </p:to>
                                    </p:set>
                                    <p:animEffect transition="in" filter="wipe(up)">
                                      <p:cBhvr additive="repl">
                                        <p:cTn id="32" dur="500"/>
                                        <p:tgtEl>
                                          <p:spTgt spid="306"/>
                                        </p:tgtEl>
                                      </p:cBhvr>
                                    </p:animEffect>
                                  </p:childTnLst>
                                </p:cTn>
                              </p:par>
                            </p:childTnLst>
                          </p:cTn>
                        </p:par>
                        <p:par>
                          <p:cTn id="33" fill="hold">
                            <p:stCondLst>
                              <p:cond delay="3500"/>
                            </p:stCondLst>
                            <p:childTnLst>
                              <p:par>
                                <p:cTn id="34" presetID="22" presetClass="entr" presetSubtype="1" fill="hold" nodeType="afterEffect">
                                  <p:stCondLst>
                                    <p:cond delay="0"/>
                                  </p:stCondLst>
                                  <p:childTnLst>
                                    <p:set>
                                      <p:cBhvr>
                                        <p:cTn id="35" dur="1" fill="hold">
                                          <p:stCondLst>
                                            <p:cond delay="0"/>
                                          </p:stCondLst>
                                        </p:cTn>
                                        <p:tgtEl>
                                          <p:spTgt spid="305"/>
                                        </p:tgtEl>
                                        <p:attrNameLst>
                                          <p:attrName>style.visibility</p:attrName>
                                        </p:attrNameLst>
                                      </p:cBhvr>
                                      <p:to>
                                        <p:strVal val="visible"/>
                                      </p:to>
                                    </p:set>
                                    <p:animEffect transition="in" filter="wipe(up)">
                                      <p:cBhvr additive="repl">
                                        <p:cTn id="36" dur="1000"/>
                                        <p:tgtEl>
                                          <p:spTgt spid="30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fill="hold" nodeType="clickEffect">
                                  <p:stCondLst>
                                    <p:cond delay="0"/>
                                  </p:stCondLst>
                                  <p:childTnLst>
                                    <p:set>
                                      <p:cBhvr>
                                        <p:cTn id="40" dur="1" fill="hold">
                                          <p:stCondLst>
                                            <p:cond delay="0"/>
                                          </p:stCondLst>
                                        </p:cTn>
                                        <p:tgtEl>
                                          <p:spTgt spid="309">
                                            <p:txEl>
                                              <p:pRg st="0" end="0"/>
                                            </p:txEl>
                                          </p:spTgt>
                                        </p:tgtEl>
                                        <p:attrNameLst>
                                          <p:attrName>style.visibility</p:attrName>
                                        </p:attrNameLst>
                                      </p:cBhvr>
                                      <p:to>
                                        <p:strVal val="visible"/>
                                      </p:to>
                                    </p:set>
                                    <p:animEffect transition="in" filter="fade">
                                      <p:cBhvr additive="repl">
                                        <p:cTn id="41" dur="500"/>
                                        <p:tgtEl>
                                          <p:spTgt spid="309">
                                            <p:txEl>
                                              <p:pRg st="0" end="0"/>
                                            </p:txEl>
                                          </p:spTgt>
                                        </p:tgtEl>
                                      </p:cBhvr>
                                    </p:animEffect>
                                  </p:childTnLst>
                                </p:cTn>
                              </p:par>
                            </p:childTnLst>
                          </p:cTn>
                        </p:par>
                        <p:par>
                          <p:cTn id="42" fill="hold">
                            <p:stCondLst>
                              <p:cond delay="500"/>
                            </p:stCondLst>
                            <p:childTnLst>
                              <p:par>
                                <p:cTn id="43" presetID="22" presetClass="entr" presetSubtype="1" fill="hold" nodeType="afterEffect">
                                  <p:stCondLst>
                                    <p:cond delay="0"/>
                                  </p:stCondLst>
                                  <p:childTnLst>
                                    <p:set>
                                      <p:cBhvr>
                                        <p:cTn id="44" dur="1" fill="hold">
                                          <p:stCondLst>
                                            <p:cond delay="0"/>
                                          </p:stCondLst>
                                        </p:cTn>
                                        <p:tgtEl>
                                          <p:spTgt spid="311"/>
                                        </p:tgtEl>
                                        <p:attrNameLst>
                                          <p:attrName>style.visibility</p:attrName>
                                        </p:attrNameLst>
                                      </p:cBhvr>
                                      <p:to>
                                        <p:strVal val="visible"/>
                                      </p:to>
                                    </p:set>
                                    <p:animEffect transition="in" filter="wipe(up)">
                                      <p:cBhvr additive="repl">
                                        <p:cTn id="45" dur="500"/>
                                        <p:tgtEl>
                                          <p:spTgt spid="311"/>
                                        </p:tgtEl>
                                      </p:cBhvr>
                                    </p:animEffect>
                                  </p:childTnLst>
                                </p:cTn>
                              </p:par>
                            </p:childTnLst>
                          </p:cTn>
                        </p:par>
                        <p:par>
                          <p:cTn id="46" fill="hold">
                            <p:stCondLst>
                              <p:cond delay="1000"/>
                            </p:stCondLst>
                            <p:childTnLst>
                              <p:par>
                                <p:cTn id="47" presetID="22" presetClass="entr" presetSubtype="1" fill="hold" nodeType="afterEffect">
                                  <p:stCondLst>
                                    <p:cond delay="0"/>
                                  </p:stCondLst>
                                  <p:childTnLst>
                                    <p:set>
                                      <p:cBhvr>
                                        <p:cTn id="48" dur="1" fill="hold">
                                          <p:stCondLst>
                                            <p:cond delay="0"/>
                                          </p:stCondLst>
                                        </p:cTn>
                                        <p:tgtEl>
                                          <p:spTgt spid="312"/>
                                        </p:tgtEl>
                                        <p:attrNameLst>
                                          <p:attrName>style.visibility</p:attrName>
                                        </p:attrNameLst>
                                      </p:cBhvr>
                                      <p:to>
                                        <p:strVal val="visible"/>
                                      </p:to>
                                    </p:set>
                                    <p:animEffect transition="in" filter="wipe(up)">
                                      <p:cBhvr additive="repl">
                                        <p:cTn id="49" dur="500"/>
                                        <p:tgtEl>
                                          <p:spTgt spid="312"/>
                                        </p:tgtEl>
                                      </p:cBhvr>
                                    </p:animEffect>
                                  </p:childTnLst>
                                </p:cTn>
                              </p:par>
                            </p:childTnLst>
                          </p:cTn>
                        </p:par>
                        <p:par>
                          <p:cTn id="50" fill="hold">
                            <p:stCondLst>
                              <p:cond delay="1500"/>
                            </p:stCondLst>
                            <p:childTnLst>
                              <p:par>
                                <p:cTn id="51" presetID="22" presetClass="entr" presetSubtype="1" fill="hold" nodeType="afterEffect">
                                  <p:stCondLst>
                                    <p:cond delay="0"/>
                                  </p:stCondLst>
                                  <p:childTnLst>
                                    <p:set>
                                      <p:cBhvr>
                                        <p:cTn id="52" dur="1" fill="hold">
                                          <p:stCondLst>
                                            <p:cond delay="0"/>
                                          </p:stCondLst>
                                        </p:cTn>
                                        <p:tgtEl>
                                          <p:spTgt spid="314"/>
                                        </p:tgtEl>
                                        <p:attrNameLst>
                                          <p:attrName>style.visibility</p:attrName>
                                        </p:attrNameLst>
                                      </p:cBhvr>
                                      <p:to>
                                        <p:strVal val="visible"/>
                                      </p:to>
                                    </p:set>
                                    <p:animEffect transition="in" filter="wipe(up)">
                                      <p:cBhvr additive="repl">
                                        <p:cTn id="53" dur="500"/>
                                        <p:tgtEl>
                                          <p:spTgt spid="314"/>
                                        </p:tgtEl>
                                      </p:cBhvr>
                                    </p:animEffect>
                                  </p:childTnLst>
                                </p:cTn>
                              </p:par>
                            </p:childTnLst>
                          </p:cTn>
                        </p:par>
                        <p:par>
                          <p:cTn id="54" fill="hold">
                            <p:stCondLst>
                              <p:cond delay="2000"/>
                            </p:stCondLst>
                            <p:childTnLst>
                              <p:par>
                                <p:cTn id="55" presetID="22" presetClass="entr" presetSubtype="1" fill="hold" nodeType="afterEffect">
                                  <p:stCondLst>
                                    <p:cond delay="0"/>
                                  </p:stCondLst>
                                  <p:childTnLst>
                                    <p:set>
                                      <p:cBhvr>
                                        <p:cTn id="56" dur="1" fill="hold">
                                          <p:stCondLst>
                                            <p:cond delay="0"/>
                                          </p:stCondLst>
                                        </p:cTn>
                                        <p:tgtEl>
                                          <p:spTgt spid="315"/>
                                        </p:tgtEl>
                                        <p:attrNameLst>
                                          <p:attrName>style.visibility</p:attrName>
                                        </p:attrNameLst>
                                      </p:cBhvr>
                                      <p:to>
                                        <p:strVal val="visible"/>
                                      </p:to>
                                    </p:set>
                                    <p:animEffect transition="in" filter="wipe(up)">
                                      <p:cBhvr additive="repl">
                                        <p:cTn id="57" dur="1000"/>
                                        <p:tgtEl>
                                          <p:spTgt spid="315"/>
                                        </p:tgtEl>
                                      </p:cBhvr>
                                    </p:animEffect>
                                  </p:childTnLst>
                                </p:cTn>
                              </p:par>
                            </p:childTnLst>
                          </p:cTn>
                        </p:par>
                        <p:par>
                          <p:cTn id="58" fill="hold">
                            <p:stCondLst>
                              <p:cond delay="3000"/>
                            </p:stCondLst>
                            <p:childTnLst>
                              <p:par>
                                <p:cTn id="59" presetID="22" presetClass="entr" presetSubtype="1" fill="hold" nodeType="afterEffect">
                                  <p:stCondLst>
                                    <p:cond delay="0"/>
                                  </p:stCondLst>
                                  <p:childTnLst>
                                    <p:set>
                                      <p:cBhvr>
                                        <p:cTn id="60" dur="1" fill="hold">
                                          <p:stCondLst>
                                            <p:cond delay="0"/>
                                          </p:stCondLst>
                                        </p:cTn>
                                        <p:tgtEl>
                                          <p:spTgt spid="316"/>
                                        </p:tgtEl>
                                        <p:attrNameLst>
                                          <p:attrName>style.visibility</p:attrName>
                                        </p:attrNameLst>
                                      </p:cBhvr>
                                      <p:to>
                                        <p:strVal val="visible"/>
                                      </p:to>
                                    </p:set>
                                    <p:animEffect transition="in" filter="wipe(up)">
                                      <p:cBhvr additive="repl">
                                        <p:cTn id="61" dur="500"/>
                                        <p:tgtEl>
                                          <p:spTgt spid="316"/>
                                        </p:tgtEl>
                                      </p:cBhvr>
                                    </p:animEffect>
                                  </p:childTnLst>
                                </p:cTn>
                              </p:par>
                            </p:childTnLst>
                          </p:cTn>
                        </p:par>
                        <p:par>
                          <p:cTn id="62" fill="hold">
                            <p:stCondLst>
                              <p:cond delay="3500"/>
                            </p:stCondLst>
                            <p:childTnLst>
                              <p:par>
                                <p:cTn id="63" presetID="22" presetClass="entr" presetSubtype="1" fill="hold" nodeType="afterEffect">
                                  <p:stCondLst>
                                    <p:cond delay="0"/>
                                  </p:stCondLst>
                                  <p:childTnLst>
                                    <p:set>
                                      <p:cBhvr>
                                        <p:cTn id="64" dur="1" fill="hold">
                                          <p:stCondLst>
                                            <p:cond delay="0"/>
                                          </p:stCondLst>
                                        </p:cTn>
                                        <p:tgtEl>
                                          <p:spTgt spid="317"/>
                                        </p:tgtEl>
                                        <p:attrNameLst>
                                          <p:attrName>style.visibility</p:attrName>
                                        </p:attrNameLst>
                                      </p:cBhvr>
                                      <p:to>
                                        <p:strVal val="visible"/>
                                      </p:to>
                                    </p:set>
                                    <p:animEffect transition="in" filter="wipe(up)">
                                      <p:cBhvr additive="repl">
                                        <p:cTn id="65" dur="1000"/>
                                        <p:tgtEl>
                                          <p:spTgt spid="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p:nvPr>
        </p:nvSpPr>
        <p:spPr/>
        <p:txBody>
          <a:bodyPr/>
          <a:lstStyle/>
          <a:p>
            <a:endParaRPr lang="en-US" dirty="0"/>
          </a:p>
        </p:txBody>
      </p:sp>
      <p:sp>
        <p:nvSpPr>
          <p:cNvPr id="2" name="1 - Τίτλος"/>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0" y="92676"/>
            <a:ext cx="8305799" cy="65367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TextShape 1"/>
          <p:cNvSpPr txBox="1"/>
          <p:nvPr/>
        </p:nvSpPr>
        <p:spPr>
          <a:xfrm>
            <a:off x="457200" y="320040"/>
            <a:ext cx="7238520" cy="1142640"/>
          </a:xfrm>
          <a:prstGeom prst="rect">
            <a:avLst/>
          </a:prstGeom>
          <a:noFill/>
          <a:ln>
            <a:noFill/>
          </a:ln>
        </p:spPr>
        <p:txBody>
          <a:bodyPr lIns="45720" tIns="0" rIns="45720" bIns="0" anchor="b">
            <a:normAutofit fontScale="80000" lnSpcReduction="10000"/>
          </a:bodyPr>
          <a:lstStyle/>
          <a:p>
            <a:pPr>
              <a:lnSpc>
                <a:spcPct val="100000"/>
              </a:lnSpc>
            </a:pPr>
            <a:r>
              <a:t/>
            </a:r>
            <a:br/>
            <a:r>
              <a:t/>
            </a:r>
            <a:br/>
            <a:r>
              <a:rPr lang="el-GR" sz="3800" b="1" i="1" strike="noStrike" cap="all" spc="-1" dirty="0">
                <a:solidFill>
                  <a:srgbClr val="FF0000"/>
                </a:solidFill>
                <a:latin typeface="Trebuchet MS"/>
              </a:rPr>
              <a:t>Από τι εξαρτάται η αρτηριακή πίεση</a:t>
            </a:r>
            <a:endParaRPr lang="el-GR" sz="3800" b="0" strike="noStrike" spc="-1" dirty="0">
              <a:solidFill>
                <a:srgbClr val="FF0000"/>
              </a:solidFill>
              <a:latin typeface="Trebuchet MS"/>
            </a:endParaRPr>
          </a:p>
        </p:txBody>
      </p:sp>
      <p:sp>
        <p:nvSpPr>
          <p:cNvPr id="319" name="TextShape 2"/>
          <p:cNvSpPr txBox="1"/>
          <p:nvPr/>
        </p:nvSpPr>
        <p:spPr>
          <a:xfrm>
            <a:off x="457200" y="1609560"/>
            <a:ext cx="7238520" cy="4845960"/>
          </a:xfrm>
          <a:prstGeom prst="rect">
            <a:avLst/>
          </a:prstGeom>
          <a:noFill/>
          <a:ln>
            <a:noFill/>
          </a:ln>
        </p:spPr>
        <p:txBody>
          <a:bodyPr lIns="90000" tIns="45000" rIns="90000" bIns="45000">
            <a:normAutofit fontScale="71500" lnSpcReduction="20000"/>
          </a:bodyPr>
          <a:lstStyle/>
          <a:p>
            <a:pPr marL="274320" indent="-273960">
              <a:lnSpc>
                <a:spcPct val="100000"/>
              </a:lnSpc>
              <a:spcBef>
                <a:spcPts val="601"/>
              </a:spcBef>
            </a:pP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Aρτηριακή πίεση = (καρδιακή παροχή) × (περιφερικές αντιστάσεις)</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Για την </a:t>
            </a:r>
            <a:r>
              <a:rPr lang="el-GR" sz="2600" b="1" strike="noStrike" spc="-1">
                <a:solidFill>
                  <a:srgbClr val="000000"/>
                </a:solidFill>
                <a:latin typeface="Trebuchet MS"/>
              </a:rPr>
              <a:t>καρδιακή παροχή</a:t>
            </a:r>
            <a:r>
              <a:rPr lang="el-GR" sz="2600" b="0" strike="noStrike" spc="-1">
                <a:solidFill>
                  <a:srgbClr val="000000"/>
                </a:solidFill>
                <a:latin typeface="Trebuchet MS"/>
              </a:rPr>
              <a:t> (που ως φυσικό μέγεθος είναι το πηλίκο του όγκου του αίματος που φεύγει από την αριστερή κοιλία της καρδιάς δια του αντιστοίχου χρόνου) ισχύει αντίστοιχα η σχέση:</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Καρδιακή παροχή = (όγκος παλμού) × (καρδιακή συχνότητα)</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Ο </a:t>
            </a:r>
            <a:r>
              <a:rPr lang="el-GR" sz="2600" b="1" strike="noStrike" spc="-1">
                <a:solidFill>
                  <a:srgbClr val="000000"/>
                </a:solidFill>
                <a:latin typeface="Trebuchet MS"/>
              </a:rPr>
              <a:t>όγκος παλμού</a:t>
            </a:r>
            <a:r>
              <a:rPr lang="el-GR" sz="2600" b="0" strike="noStrike" spc="-1">
                <a:solidFill>
                  <a:srgbClr val="000000"/>
                </a:solidFill>
                <a:latin typeface="Trebuchet MS"/>
              </a:rPr>
              <a:t> είναι ο όγκος του αίματος, που προωθείται από την καρδιά </a:t>
            </a:r>
            <a:r>
              <a:rPr lang="el-GR" sz="2600" b="1" strike="noStrike" spc="-1">
                <a:solidFill>
                  <a:srgbClr val="000000"/>
                </a:solidFill>
                <a:latin typeface="Trebuchet MS"/>
              </a:rPr>
              <a:t>κατά τη διάρκεια μιας συστολής</a:t>
            </a:r>
            <a:r>
              <a:rPr lang="el-GR" sz="2600" b="0" strike="noStrike" spc="-1">
                <a:solidFill>
                  <a:srgbClr val="000000"/>
                </a:solidFill>
                <a:latin typeface="Trebuchet MS"/>
              </a:rPr>
              <a:t>, ενώ η συχνότητα είναι ο αριθμός των καρδιακών συστoλών ανά λεπτό. Επηρεάζουν </a:t>
            </a:r>
            <a:r>
              <a:rPr lang="el-GR" sz="2600" b="0" u="sng" strike="noStrike" spc="-1">
                <a:solidFill>
                  <a:srgbClr val="000000"/>
                </a:solidFill>
                <a:uFillTx/>
                <a:latin typeface="Trebuchet MS"/>
              </a:rPr>
              <a:t>κυρίως τη συστολική αρτηριακή πίεση</a:t>
            </a:r>
            <a:r>
              <a:rPr lang="el-GR" sz="2600" b="0" strike="noStrike" spc="-1">
                <a:solidFill>
                  <a:srgbClr val="000000"/>
                </a:solidFill>
                <a:latin typeface="Trebuchet MS"/>
              </a:rPr>
              <a:t>.</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Οι </a:t>
            </a:r>
            <a:r>
              <a:rPr lang="el-GR" sz="2600" b="1" strike="noStrike" spc="-1">
                <a:solidFill>
                  <a:srgbClr val="000000"/>
                </a:solidFill>
                <a:latin typeface="Trebuchet MS"/>
              </a:rPr>
              <a:t>περιφερικές αντιστάσεις</a:t>
            </a:r>
            <a:r>
              <a:rPr lang="el-GR" sz="2600" b="0" strike="noStrike" spc="-1">
                <a:solidFill>
                  <a:srgbClr val="000000"/>
                </a:solidFill>
                <a:latin typeface="Trebuchet MS"/>
              </a:rPr>
              <a:t> έχουν σχέση με την αντίσταση, που προβάλλεται στην κίνηση του αίματος από τις (μικρές κυρίως) αρτηρίες, κυρίως </a:t>
            </a:r>
            <a:r>
              <a:rPr lang="el-GR" sz="2600" b="1" strike="noStrike" spc="-1">
                <a:solidFill>
                  <a:srgbClr val="000000"/>
                </a:solidFill>
                <a:latin typeface="Trebuchet MS"/>
              </a:rPr>
              <a:t>λόγω συσπάσεως ή (παθoλoγικής) υπερτροφίας του μυϊκού τους χιτώνα (και δευτερευόντως από το ιξώδες του αίματος).</a:t>
            </a:r>
            <a:r>
              <a:rPr lang="el-GR" sz="2600" b="0" strike="noStrike" spc="-1">
                <a:solidFill>
                  <a:srgbClr val="000000"/>
                </a:solidFill>
                <a:latin typeface="Trebuchet MS"/>
              </a:rPr>
              <a:t> Επηρεάζουν </a:t>
            </a:r>
            <a:r>
              <a:rPr lang="el-GR" sz="2600" b="0" u="sng" strike="noStrike" spc="-1">
                <a:solidFill>
                  <a:srgbClr val="000000"/>
                </a:solidFill>
                <a:uFillTx/>
                <a:latin typeface="Trebuchet MS"/>
              </a:rPr>
              <a:t>κυρίως τη διαστολική αρτηριακή πίεση</a:t>
            </a:r>
            <a:r>
              <a:rPr lang="el-GR" sz="2600" b="0" strike="noStrike" spc="-1">
                <a:solidFill>
                  <a:srgbClr val="000000"/>
                </a:solidFill>
                <a:latin typeface="Trebuchet MS"/>
              </a:rPr>
              <a:t>.</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TextShape 1"/>
          <p:cNvSpPr txBox="1"/>
          <p:nvPr/>
        </p:nvSpPr>
        <p:spPr>
          <a:xfrm>
            <a:off x="0" y="404640"/>
            <a:ext cx="7668000" cy="1142640"/>
          </a:xfrm>
          <a:prstGeom prst="rect">
            <a:avLst/>
          </a:prstGeom>
          <a:noFill/>
          <a:ln>
            <a:noFill/>
          </a:ln>
        </p:spPr>
        <p:txBody>
          <a:bodyPr lIns="45720" tIns="0" rIns="45720" bIns="0" anchor="b"/>
          <a:lstStyle/>
          <a:p>
            <a:pPr>
              <a:lnSpc>
                <a:spcPct val="100000"/>
              </a:lnSpc>
            </a:pPr>
            <a:r>
              <a:rPr lang="el-GR" sz="3800" b="1" strike="noStrike" cap="all" spc="-1" dirty="0">
                <a:solidFill>
                  <a:srgbClr val="FF0000"/>
                </a:solidFill>
                <a:latin typeface="Trebuchet MS"/>
              </a:rPr>
              <a:t>ΚΑΡΔΙΑΚΗ </a:t>
            </a:r>
            <a:r>
              <a:rPr lang="el-GR" sz="3800" b="1" strike="noStrike" cap="all" spc="-1" dirty="0" err="1">
                <a:solidFill>
                  <a:srgbClr val="FF0000"/>
                </a:solidFill>
                <a:latin typeface="Trebuchet MS"/>
              </a:rPr>
              <a:t>Παροχη</a:t>
            </a:r>
            <a:endParaRPr lang="el-GR" sz="3800" b="0" strike="noStrike" spc="-1" dirty="0">
              <a:solidFill>
                <a:srgbClr val="FF0000"/>
              </a:solidFill>
              <a:latin typeface="Trebuchet MS"/>
            </a:endParaRPr>
          </a:p>
        </p:txBody>
      </p:sp>
      <p:sp>
        <p:nvSpPr>
          <p:cNvPr id="288" name="TextShape 2"/>
          <p:cNvSpPr txBox="1"/>
          <p:nvPr/>
        </p:nvSpPr>
        <p:spPr>
          <a:xfrm>
            <a:off x="457200" y="1609560"/>
            <a:ext cx="7238520" cy="4845960"/>
          </a:xfrm>
          <a:prstGeom prst="rect">
            <a:avLst/>
          </a:prstGeom>
          <a:noFill/>
          <a:ln>
            <a:noFill/>
          </a:ln>
        </p:spPr>
        <p:txBody>
          <a:bodyPr lIns="90000" tIns="45000" rIns="90000" bIns="45000"/>
          <a:lstStyle/>
          <a:p>
            <a:pPr marL="274320" indent="-273960" algn="just">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Είναι ο όγκος του αίματος που αντλείται από κάθε κοιλία ανά </a:t>
            </a:r>
            <a:r>
              <a:rPr lang="el-GR" sz="2600" b="0" strike="noStrike" spc="-1" dirty="0" smtClean="0">
                <a:solidFill>
                  <a:srgbClr val="000000"/>
                </a:solidFill>
                <a:latin typeface="Trebuchet MS"/>
              </a:rPr>
              <a:t>λεπτό (όγκος παλμού) </a:t>
            </a:r>
            <a:r>
              <a:rPr lang="el-GR" sz="2600" b="0" strike="noStrike" spc="-1" dirty="0">
                <a:solidFill>
                  <a:srgbClr val="000000"/>
                </a:solidFill>
                <a:latin typeface="Trebuchet MS"/>
              </a:rPr>
              <a:t>και εκφράζεται συνήθως σε λίτρα ανά λεπτό</a:t>
            </a:r>
          </a:p>
          <a:p>
            <a:pPr marL="274320" indent="-273960" algn="just">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Υπολογίζεται </a:t>
            </a:r>
            <a:r>
              <a:rPr lang="el-GR" sz="2600" b="0" strike="noStrike" spc="-1" dirty="0" err="1">
                <a:solidFill>
                  <a:srgbClr val="000000"/>
                </a:solidFill>
                <a:latin typeface="Trebuchet MS"/>
              </a:rPr>
              <a:t>πολλαπλασσιάζοντας</a:t>
            </a:r>
            <a:r>
              <a:rPr lang="el-GR" sz="2600" b="0" strike="noStrike" spc="-1" dirty="0">
                <a:solidFill>
                  <a:srgbClr val="000000"/>
                </a:solidFill>
                <a:latin typeface="Trebuchet MS"/>
              </a:rPr>
              <a:t> την καρδιακή συχνότητα (αριθμό παλμών </a:t>
            </a:r>
            <a:r>
              <a:rPr lang="el-GR" sz="2600" b="0" strike="noStrike" spc="-1" dirty="0" err="1">
                <a:solidFill>
                  <a:srgbClr val="000000"/>
                </a:solidFill>
                <a:latin typeface="Trebuchet MS"/>
              </a:rPr>
              <a:t>ανα</a:t>
            </a:r>
            <a:r>
              <a:rPr lang="el-GR" sz="2600" b="0" strike="noStrike" spc="-1" dirty="0">
                <a:solidFill>
                  <a:srgbClr val="000000"/>
                </a:solidFill>
                <a:latin typeface="Trebuchet MS"/>
              </a:rPr>
              <a:t> λεπτό) με τον όγκο του αίματος που εξωθείται από την αριστερή κοιλία </a:t>
            </a:r>
            <a:r>
              <a:rPr lang="el-GR" sz="2600" b="0" strike="noStrike" spc="-1" dirty="0" err="1">
                <a:solidFill>
                  <a:srgbClr val="000000"/>
                </a:solidFill>
                <a:latin typeface="Trebuchet MS"/>
              </a:rPr>
              <a:t>ανα</a:t>
            </a:r>
            <a:r>
              <a:rPr lang="el-GR" sz="2600" b="0" strike="noStrike" spc="-1" dirty="0">
                <a:solidFill>
                  <a:srgbClr val="000000"/>
                </a:solidFill>
                <a:latin typeface="Trebuchet MS"/>
              </a:rPr>
              <a:t> λεπτό</a:t>
            </a:r>
          </a:p>
          <a:p>
            <a:pPr marL="274320" indent="-273960" algn="just">
              <a:lnSpc>
                <a:spcPct val="100000"/>
              </a:lnSpc>
              <a:spcBef>
                <a:spcPts val="601"/>
              </a:spcBef>
            </a:pPr>
            <a:r>
              <a:rPr lang="el-GR" sz="2600" b="0" strike="noStrike" spc="-1" dirty="0">
                <a:solidFill>
                  <a:srgbClr val="000000"/>
                </a:solidFill>
                <a:latin typeface="Trebuchet MS"/>
              </a:rPr>
              <a:t>          π.χ. </a:t>
            </a:r>
            <a:r>
              <a:rPr lang="el-GR" sz="2600" b="0" strike="noStrike" spc="-1" dirty="0" err="1">
                <a:solidFill>
                  <a:srgbClr val="000000"/>
                </a:solidFill>
                <a:latin typeface="Trebuchet MS"/>
              </a:rPr>
              <a:t>σφυξεις</a:t>
            </a:r>
            <a:r>
              <a:rPr lang="el-GR" sz="2600" b="0" strike="noStrike" spc="-1" dirty="0">
                <a:solidFill>
                  <a:srgbClr val="000000"/>
                </a:solidFill>
                <a:latin typeface="Trebuchet MS"/>
              </a:rPr>
              <a:t>: 72/λεπτό</a:t>
            </a:r>
          </a:p>
          <a:p>
            <a:pPr marL="274320" indent="-273960" algn="just">
              <a:lnSpc>
                <a:spcPct val="100000"/>
              </a:lnSpc>
              <a:spcBef>
                <a:spcPts val="601"/>
              </a:spcBef>
            </a:pPr>
            <a:r>
              <a:rPr lang="el-GR" sz="2600" b="0" strike="noStrike" spc="-1" dirty="0">
                <a:solidFill>
                  <a:srgbClr val="000000"/>
                </a:solidFill>
                <a:latin typeface="Trebuchet MS"/>
              </a:rPr>
              <a:t>                 όγκος αίματος ανά λεπτό:70ml</a:t>
            </a:r>
          </a:p>
          <a:p>
            <a:pPr marL="274320" indent="-273960" algn="just">
              <a:lnSpc>
                <a:spcPct val="100000"/>
              </a:lnSpc>
              <a:spcBef>
                <a:spcPts val="601"/>
              </a:spcBef>
            </a:pPr>
            <a:r>
              <a:rPr lang="el-GR" sz="2600" b="0" strike="noStrike" spc="-1" dirty="0">
                <a:solidFill>
                  <a:srgbClr val="000000"/>
                </a:solidFill>
                <a:latin typeface="Trebuchet MS"/>
              </a:rPr>
              <a:t>       Καρδιακή παροχή: 72χ70=5.0λιτρ/λεπτο</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Ογκος</a:t>
            </a:r>
            <a:r>
              <a:rPr lang="el-GR" dirty="0" smtClean="0"/>
              <a:t> παλμού</a:t>
            </a:r>
            <a:endParaRPr lang="el-GR" dirty="0"/>
          </a:p>
        </p:txBody>
      </p:sp>
      <p:sp>
        <p:nvSpPr>
          <p:cNvPr id="3" name="2 - Θέση περιεχομένου"/>
          <p:cNvSpPr>
            <a:spLocks noGrp="1"/>
          </p:cNvSpPr>
          <p:nvPr>
            <p:ph idx="1"/>
          </p:nvPr>
        </p:nvSpPr>
        <p:spPr/>
        <p:txBody>
          <a:bodyPr/>
          <a:lstStyle/>
          <a:p>
            <a:r>
              <a:rPr lang="el-GR" dirty="0" smtClean="0"/>
              <a:t>Είναι η διαφορά </a:t>
            </a:r>
            <a:r>
              <a:rPr lang="el-GR" dirty="0" err="1" smtClean="0"/>
              <a:t>μεταξυ</a:t>
            </a:r>
            <a:r>
              <a:rPr lang="el-GR" dirty="0" smtClean="0"/>
              <a:t> του </a:t>
            </a:r>
            <a:r>
              <a:rPr lang="el-GR" dirty="0" err="1" smtClean="0"/>
              <a:t>τελοδιαστολικού</a:t>
            </a:r>
            <a:r>
              <a:rPr lang="el-GR" dirty="0" smtClean="0"/>
              <a:t> και </a:t>
            </a:r>
            <a:r>
              <a:rPr lang="el-GR" dirty="0" err="1" smtClean="0"/>
              <a:t>τελοσυστολικού</a:t>
            </a:r>
            <a:r>
              <a:rPr lang="el-GR" dirty="0" smtClean="0"/>
              <a:t> όγκου της κοιλίας</a:t>
            </a:r>
          </a:p>
          <a:p>
            <a:r>
              <a:rPr lang="el-GR" dirty="0" smtClean="0"/>
              <a:t> </a:t>
            </a:r>
            <a:r>
              <a:rPr lang="el-GR" dirty="0" smtClean="0"/>
              <a:t>ο </a:t>
            </a:r>
            <a:r>
              <a:rPr lang="el-GR" b="1" dirty="0" err="1" smtClean="0"/>
              <a:t>τελοδιαστολικός</a:t>
            </a:r>
            <a:r>
              <a:rPr lang="el-GR" b="1" dirty="0" smtClean="0"/>
              <a:t> όγκος </a:t>
            </a:r>
            <a:r>
              <a:rPr lang="el-GR" dirty="0" smtClean="0"/>
              <a:t>εξαρτάται από: </a:t>
            </a:r>
          </a:p>
          <a:p>
            <a:pPr lvl="1"/>
            <a:r>
              <a:rPr lang="el-GR" dirty="0" smtClean="0"/>
              <a:t>Πίεση πλήρωσης των κοιλιών</a:t>
            </a:r>
          </a:p>
          <a:p>
            <a:pPr lvl="1"/>
            <a:r>
              <a:rPr lang="el-GR" dirty="0" smtClean="0"/>
              <a:t>Διάρκεια πλήρωσης κοιλιών</a:t>
            </a:r>
          </a:p>
          <a:p>
            <a:pPr lvl="1"/>
            <a:r>
              <a:rPr lang="el-GR" dirty="0" smtClean="0"/>
              <a:t>Κοιλιακή ενδοτικότητα</a:t>
            </a:r>
          </a:p>
          <a:p>
            <a:pPr lvl="1"/>
            <a:endParaRPr lang="el-GR" dirty="0" smtClean="0"/>
          </a:p>
          <a:p>
            <a:endParaRPr lang="el-GR"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r>
              <a:rPr lang="el-GR" dirty="0" smtClean="0"/>
              <a:t>Ο </a:t>
            </a:r>
            <a:r>
              <a:rPr lang="el-GR" dirty="0" err="1" smtClean="0"/>
              <a:t>τελοσυστολικός</a:t>
            </a:r>
            <a:r>
              <a:rPr lang="el-GR" dirty="0" smtClean="0"/>
              <a:t> όγκος εξαρτάται από:</a:t>
            </a:r>
          </a:p>
          <a:p>
            <a:pPr lvl="1"/>
            <a:r>
              <a:rPr lang="el-GR" dirty="0" err="1" smtClean="0"/>
              <a:t>Προφόρτιο</a:t>
            </a:r>
            <a:endParaRPr lang="el-GR" dirty="0" smtClean="0"/>
          </a:p>
          <a:p>
            <a:pPr lvl="1"/>
            <a:r>
              <a:rPr lang="el-GR" dirty="0" err="1" smtClean="0"/>
              <a:t>Μεταφόρτιο</a:t>
            </a:r>
            <a:r>
              <a:rPr lang="el-GR" dirty="0" smtClean="0"/>
              <a:t> (πίεση στην κοιλία για να εξωθήσει το περιεχόμενό της)</a:t>
            </a:r>
          </a:p>
          <a:p>
            <a:pPr lvl="1"/>
            <a:r>
              <a:rPr lang="el-GR" dirty="0" smtClean="0"/>
              <a:t>Καρδιακή συχνότητα</a:t>
            </a:r>
          </a:p>
          <a:p>
            <a:pPr lvl="1"/>
            <a:r>
              <a:rPr lang="el-GR" dirty="0" smtClean="0"/>
              <a:t>Σ</a:t>
            </a:r>
            <a:r>
              <a:rPr lang="el-GR" dirty="0" smtClean="0"/>
              <a:t>υσταλτικότητα</a:t>
            </a:r>
          </a:p>
          <a:p>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FF0000"/>
                </a:solidFill>
              </a:rPr>
              <a:t>ΑΝΑΠΝΕΥΣΤΙΚΟΣ ΚΥΚΛΟΣ</a:t>
            </a:r>
            <a:endParaRPr lang="el-GR" b="1" dirty="0">
              <a:solidFill>
                <a:srgbClr val="FF0000"/>
              </a:solidFill>
            </a:endParaRPr>
          </a:p>
        </p:txBody>
      </p:sp>
      <p:sp>
        <p:nvSpPr>
          <p:cNvPr id="3" name="2 - Θέση περιεχομένου"/>
          <p:cNvSpPr>
            <a:spLocks noGrp="1"/>
          </p:cNvSpPr>
          <p:nvPr>
            <p:ph idx="1"/>
          </p:nvPr>
        </p:nvSpPr>
        <p:spPr/>
        <p:txBody>
          <a:bodyPr/>
          <a:lstStyle/>
          <a:p>
            <a:r>
              <a:rPr lang="el-GR" dirty="0" smtClean="0"/>
              <a:t>ΕΙΣΠΝΟΗ: ενεργητική διαδικασία</a:t>
            </a:r>
          </a:p>
          <a:p>
            <a:r>
              <a:rPr lang="el-GR" dirty="0" smtClean="0"/>
              <a:t>ΕΚΠΝΟΗ: παθητική διαδικασία</a:t>
            </a:r>
          </a:p>
          <a:p>
            <a:endParaRPr lang="el-GR" dirty="0" smtClean="0"/>
          </a:p>
          <a:p>
            <a:r>
              <a:rPr lang="el-GR" dirty="0" smtClean="0"/>
              <a:t>1:2</a:t>
            </a:r>
            <a:endParaRPr lang="el-GR"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TextShape 1"/>
          <p:cNvSpPr txBox="1"/>
          <p:nvPr/>
        </p:nvSpPr>
        <p:spPr>
          <a:xfrm>
            <a:off x="457200" y="320040"/>
            <a:ext cx="7238520" cy="1142640"/>
          </a:xfrm>
          <a:prstGeom prst="rect">
            <a:avLst/>
          </a:prstGeom>
          <a:noFill/>
          <a:ln>
            <a:noFill/>
          </a:ln>
        </p:spPr>
        <p:txBody>
          <a:bodyPr lIns="45720" tIns="0" rIns="45720" bIns="0" anchor="b"/>
          <a:lstStyle/>
          <a:p>
            <a:endParaRPr lang="el-GR" sz="1800" b="0" strike="noStrike" spc="-1">
              <a:solidFill>
                <a:srgbClr val="000000"/>
              </a:solidFill>
              <a:latin typeface="Trebuchet MS"/>
            </a:endParaRPr>
          </a:p>
        </p:txBody>
      </p:sp>
      <p:sp>
        <p:nvSpPr>
          <p:cNvPr id="294" name="TextShape 2"/>
          <p:cNvSpPr txBox="1"/>
          <p:nvPr/>
        </p:nvSpPr>
        <p:spPr>
          <a:xfrm>
            <a:off x="457200" y="1609560"/>
            <a:ext cx="7238520" cy="4845960"/>
          </a:xfrm>
          <a:prstGeom prst="rect">
            <a:avLst/>
          </a:prstGeom>
          <a:noFill/>
          <a:ln>
            <a:noFill/>
          </a:ln>
        </p:spPr>
        <p:txBody>
          <a:bodyPr lIns="90000" tIns="45000" rIns="90000" bIns="45000"/>
          <a:lstStyle/>
          <a:p>
            <a:endParaRPr lang="el-GR" sz="2600" b="0" strike="noStrike" spc="-1">
              <a:solidFill>
                <a:srgbClr val="000000"/>
              </a:solidFill>
              <a:latin typeface="Trebuchet MS"/>
            </a:endParaRPr>
          </a:p>
        </p:txBody>
      </p:sp>
      <p:sp>
        <p:nvSpPr>
          <p:cNvPr id="295" name="CustomShape 3"/>
          <p:cNvSpPr/>
          <p:nvPr/>
        </p:nvSpPr>
        <p:spPr>
          <a:xfrm>
            <a:off x="683640" y="2133000"/>
            <a:ext cx="6174000" cy="283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l-GR" sz="1800" b="0" strike="noStrike" spc="-1">
                <a:solidFill>
                  <a:srgbClr val="000000"/>
                </a:solidFill>
                <a:latin typeface="Trebuchet MS"/>
              </a:rPr>
              <a:t>Εάν τοποθετήσουμε ένα καθετήρα μέσα στον αυλό της αρτηρίας και καταγράφουμε την πίεση αυτή σε όλη τη διάρκεια του καρδιακού κύκλου, θα διαπιστώσουμε ότι κατά τη φάση της συστολής των κοιλιών η πίεση λαμβάνει μια μέγιστη τιμή </a:t>
            </a:r>
            <a:r>
              <a:rPr lang="el-GR" sz="1800" b="1" strike="noStrike" spc="-1">
                <a:solidFill>
                  <a:srgbClr val="000000"/>
                </a:solidFill>
                <a:latin typeface="Trebuchet MS"/>
              </a:rPr>
              <a:t>(συστολική πίεση)</a:t>
            </a:r>
            <a:r>
              <a:rPr lang="el-GR" sz="1800" b="0" strike="noStrike" spc="-1">
                <a:solidFill>
                  <a:srgbClr val="000000"/>
                </a:solidFill>
                <a:latin typeface="Trebuchet MS"/>
              </a:rPr>
              <a:t> και κατά τη διάρκεια της διαστολής μια ελάχιστη τιμή (</a:t>
            </a:r>
            <a:r>
              <a:rPr lang="el-GR" sz="1800" b="1" strike="noStrike" spc="-1">
                <a:solidFill>
                  <a:srgbClr val="000000"/>
                </a:solidFill>
                <a:latin typeface="Trebuchet MS"/>
              </a:rPr>
              <a:t>διαστολική πίεση)</a:t>
            </a:r>
            <a:r>
              <a:rPr lang="el-GR" sz="1800" b="0" strike="noStrike" spc="-1">
                <a:solidFill>
                  <a:srgbClr val="000000"/>
                </a:solidFill>
                <a:latin typeface="Trebuchet MS"/>
              </a:rPr>
              <a:t>. Είναι προφανές ότι στη διάρκεια του καρδιακού κύκλου η πίεση λαμβάνει όλες τις ενδιάμεσες τιμές μεταξύ της συστολικής και της διαστολικής.</a:t>
            </a:r>
            <a:endParaRPr lang="el-GR" sz="1800" b="0" strike="noStrike" spc="-1">
              <a:latin typeface="Arial"/>
            </a:endParaRPr>
          </a:p>
          <a:p>
            <a:pPr>
              <a:lnSpc>
                <a:spcPct val="100000"/>
              </a:lnSpc>
            </a:pPr>
            <a:r>
              <a:rPr lang="el-GR" sz="1800" b="0" strike="noStrike" spc="-1">
                <a:solidFill>
                  <a:srgbClr val="000000"/>
                </a:solidFill>
                <a:latin typeface="Trebuchet MS"/>
              </a:rPr>
              <a:t> </a:t>
            </a:r>
            <a:endParaRPr lang="el-GR" sz="18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TextShape 1"/>
          <p:cNvSpPr txBox="1"/>
          <p:nvPr/>
        </p:nvSpPr>
        <p:spPr>
          <a:xfrm>
            <a:off x="381000" y="609600"/>
            <a:ext cx="7238520" cy="1462680"/>
          </a:xfrm>
          <a:prstGeom prst="rect">
            <a:avLst/>
          </a:prstGeom>
          <a:noFill/>
          <a:ln>
            <a:noFill/>
          </a:ln>
        </p:spPr>
        <p:txBody>
          <a:bodyPr lIns="45720" tIns="0" rIns="45720" bIns="0" anchor="b">
            <a:normAutofit fontScale="88500" lnSpcReduction="10000"/>
          </a:bodyPr>
          <a:lstStyle/>
          <a:p>
            <a:pPr>
              <a:lnSpc>
                <a:spcPct val="100000"/>
              </a:lnSpc>
            </a:pPr>
            <a:r>
              <a:rPr lang="el-GR" sz="3800" b="1" strike="noStrike" cap="all" spc="-1" dirty="0">
                <a:solidFill>
                  <a:srgbClr val="FF0000"/>
                </a:solidFill>
                <a:latin typeface="Trebuchet MS"/>
              </a:rPr>
              <a:t>ΠΑΡΑΓΟΝΤΕΣ ΠΟΥ ΕΠΗΡΕΑΖΟΥΝ  ΤΗΝ ΑΡΤΗΡΙΑΚΗ ΠΙΕΣΗ</a:t>
            </a:r>
            <a:r>
              <a:rPr>
                <a:solidFill>
                  <a:srgbClr val="FF0000"/>
                </a:solidFill>
              </a:rPr>
              <a:t/>
            </a:r>
            <a:br>
              <a:rPr>
                <a:solidFill>
                  <a:srgbClr val="FF0000"/>
                </a:solidFill>
              </a:rPr>
            </a:br>
            <a:endParaRPr lang="el-GR" sz="3800" b="0" strike="noStrike" spc="-1" dirty="0">
              <a:solidFill>
                <a:srgbClr val="FF0000"/>
              </a:solidFill>
              <a:latin typeface="Trebuchet MS"/>
            </a:endParaRPr>
          </a:p>
        </p:txBody>
      </p:sp>
      <p:sp>
        <p:nvSpPr>
          <p:cNvPr id="321" name="TextShape 2"/>
          <p:cNvSpPr txBox="1"/>
          <p:nvPr/>
        </p:nvSpPr>
        <p:spPr>
          <a:xfrm>
            <a:off x="457200" y="1609560"/>
            <a:ext cx="7238520" cy="4845960"/>
          </a:xfrm>
          <a:prstGeom prst="rect">
            <a:avLst/>
          </a:prstGeom>
          <a:noFill/>
          <a:ln>
            <a:noFill/>
          </a:ln>
        </p:spPr>
        <p:txBody>
          <a:bodyPr lIns="90000" tIns="45000" rIns="90000" bIns="45000">
            <a:normAutofit/>
          </a:bodyPr>
          <a:lstStyle/>
          <a:p>
            <a:pPr marL="274320" indent="-273960">
              <a:lnSpc>
                <a:spcPct val="100000"/>
              </a:lnSpc>
              <a:spcBef>
                <a:spcPts val="601"/>
              </a:spcBef>
            </a:pP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Όγκος  παλμού</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Καρδιακή συχνότητα</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Όγκος  αίματος</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Πυκνότητα του αίματος</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Περιφερειακή  αντίσταση</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600" b="1" strike="noStrike" cap="all" spc="-1" dirty="0">
                <a:solidFill>
                  <a:srgbClr val="FF0000"/>
                </a:solidFill>
                <a:latin typeface="Trebuchet MS"/>
              </a:rPr>
              <a:t>ΤΡΟΠΟΙ ΜΕΤΡΗΣΗΣ ΠΙΕΣΗΣ ΤΟΥ ΑΙΜΑΤΟΣ</a:t>
            </a:r>
            <a:endParaRPr lang="el-GR" sz="3600" b="0" strike="noStrike" spc="-1" dirty="0">
              <a:solidFill>
                <a:srgbClr val="FF0000"/>
              </a:solidFill>
              <a:latin typeface="Trebuchet MS"/>
            </a:endParaRPr>
          </a:p>
        </p:txBody>
      </p:sp>
      <p:sp>
        <p:nvSpPr>
          <p:cNvPr id="323" name="TextShape 2"/>
          <p:cNvSpPr txBox="1"/>
          <p:nvPr/>
        </p:nvSpPr>
        <p:spPr>
          <a:xfrm>
            <a:off x="457200" y="1609560"/>
            <a:ext cx="7238520" cy="4845960"/>
          </a:xfrm>
          <a:prstGeom prst="rect">
            <a:avLst/>
          </a:prstGeom>
          <a:noFill/>
          <a:ln>
            <a:noFill/>
          </a:ln>
        </p:spPr>
        <p:txBody>
          <a:bodyPr lIns="90000" tIns="45000" rIns="90000" bIns="45000"/>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AMEΣΗ (παρακέντηση του αγγείου)</a:t>
            </a:r>
          </a:p>
          <a:p>
            <a:pPr>
              <a:lnSpc>
                <a:spcPct val="100000"/>
              </a:lnSpc>
              <a:spcBef>
                <a:spcPts val="601"/>
              </a:spcBef>
            </a:pP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ΕΜΜΕΣΗ (χρήση σφυγμανομέτρου)</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TextShape 1"/>
          <p:cNvSpPr txBox="1"/>
          <p:nvPr/>
        </p:nvSpPr>
        <p:spPr>
          <a:xfrm>
            <a:off x="457200" y="320040"/>
            <a:ext cx="7238520" cy="1142640"/>
          </a:xfrm>
          <a:prstGeom prst="rect">
            <a:avLst/>
          </a:prstGeom>
          <a:noFill/>
          <a:ln>
            <a:noFill/>
          </a:ln>
        </p:spPr>
        <p:txBody>
          <a:bodyPr lIns="45720" tIns="0" rIns="45720" bIns="0" anchor="b">
            <a:normAutofit fontScale="97500"/>
          </a:bodyPr>
          <a:lstStyle/>
          <a:p>
            <a:pPr>
              <a:lnSpc>
                <a:spcPct val="100000"/>
              </a:lnSpc>
            </a:pPr>
            <a:r>
              <a:rPr lang="el-GR" sz="3600" b="1" strike="noStrike" cap="all" spc="-1" dirty="0">
                <a:solidFill>
                  <a:srgbClr val="FF0000"/>
                </a:solidFill>
                <a:latin typeface="Trebuchet MS"/>
              </a:rPr>
              <a:t>ΠΡΟΣΔΙΟΡΙΣΜΟΣ ΠΙΕΣΗΣ ΑΙΜΑΤΟΣ ΜΕ ΠΑΡΑΚΕΝΤΗΣΗ ΑΓΓΕΙΟΥ</a:t>
            </a:r>
            <a:endParaRPr lang="el-GR" sz="3600" b="0" strike="noStrike" spc="-1" dirty="0">
              <a:solidFill>
                <a:srgbClr val="FF0000"/>
              </a:solidFill>
              <a:latin typeface="Trebuchet MS"/>
            </a:endParaRPr>
          </a:p>
        </p:txBody>
      </p:sp>
      <p:pic>
        <p:nvPicPr>
          <p:cNvPr id="325" name="3 - Εικόνα"/>
          <p:cNvPicPr/>
          <p:nvPr/>
        </p:nvPicPr>
        <p:blipFill>
          <a:blip r:embed="rId2"/>
          <a:stretch/>
        </p:blipFill>
        <p:spPr>
          <a:xfrm>
            <a:off x="611280" y="2276640"/>
            <a:ext cx="3600000" cy="3239640"/>
          </a:xfrm>
          <a:prstGeom prst="rect">
            <a:avLst/>
          </a:prstGeom>
          <a:ln w="9360">
            <a:noFill/>
          </a:ln>
        </p:spPr>
      </p:pic>
      <p:pic>
        <p:nvPicPr>
          <p:cNvPr id="326" name="4 - Εικόνα"/>
          <p:cNvPicPr/>
          <p:nvPr/>
        </p:nvPicPr>
        <p:blipFill>
          <a:blip r:embed="rId3"/>
          <a:stretch/>
        </p:blipFill>
        <p:spPr>
          <a:xfrm>
            <a:off x="4788000" y="2276640"/>
            <a:ext cx="3455640" cy="3096720"/>
          </a:xfrm>
          <a:prstGeom prst="rect">
            <a:avLst/>
          </a:prstGeom>
          <a:ln w="936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TextShape 1"/>
          <p:cNvSpPr txBox="1"/>
          <p:nvPr/>
        </p:nvSpPr>
        <p:spPr>
          <a:xfrm>
            <a:off x="457200" y="320040"/>
            <a:ext cx="7238520" cy="1142640"/>
          </a:xfrm>
          <a:prstGeom prst="rect">
            <a:avLst/>
          </a:prstGeom>
          <a:noFill/>
          <a:ln>
            <a:noFill/>
          </a:ln>
        </p:spPr>
        <p:txBody>
          <a:bodyPr lIns="45720" tIns="0" rIns="45720" bIns="0" anchor="b">
            <a:normAutofit fontScale="97500"/>
          </a:bodyPr>
          <a:lstStyle/>
          <a:p>
            <a:pPr>
              <a:lnSpc>
                <a:spcPct val="100000"/>
              </a:lnSpc>
            </a:pPr>
            <a:r>
              <a:rPr lang="el-GR" sz="3600" b="1" strike="noStrike" cap="all" spc="-1" dirty="0">
                <a:solidFill>
                  <a:srgbClr val="FF0000"/>
                </a:solidFill>
                <a:latin typeface="Trebuchet MS"/>
              </a:rPr>
              <a:t>ΠΡΟΣΔΙΟΡΙΣΜΟΣ ΠΙΕΣΗΣ ΑΙΜΑΤΟΣ ΜΕ ΣΦΥΓΜΑΝΟΜΕΤΡΗΣΗ</a:t>
            </a:r>
            <a:endParaRPr lang="el-GR" sz="3600" b="0" strike="noStrike" spc="-1" dirty="0">
              <a:solidFill>
                <a:srgbClr val="FF0000"/>
              </a:solidFill>
              <a:latin typeface="Trebuchet MS"/>
            </a:endParaRPr>
          </a:p>
        </p:txBody>
      </p:sp>
      <p:pic>
        <p:nvPicPr>
          <p:cNvPr id="328" name="3 - Εικόνα"/>
          <p:cNvPicPr/>
          <p:nvPr/>
        </p:nvPicPr>
        <p:blipFill>
          <a:blip r:embed="rId2"/>
          <a:stretch/>
        </p:blipFill>
        <p:spPr>
          <a:xfrm>
            <a:off x="2916360" y="1628640"/>
            <a:ext cx="3300120" cy="4389120"/>
          </a:xfrm>
          <a:prstGeom prst="rect">
            <a:avLst/>
          </a:prstGeom>
          <a:ln w="936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p:nvPr>
        </p:nvSpPr>
        <p:spPr/>
        <p:txBody>
          <a:bodyPr/>
          <a:lstStyle/>
          <a:p>
            <a:endParaRPr lang="en-US" dirty="0"/>
          </a:p>
        </p:txBody>
      </p:sp>
      <p:sp>
        <p:nvSpPr>
          <p:cNvPr id="2" name="1 - Τίτλος"/>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304800" y="0"/>
            <a:ext cx="8458199"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p:nvPr>
        </p:nvSpPr>
        <p:spPr/>
        <p:txBody>
          <a:bodyPr/>
          <a:lstStyle/>
          <a:p>
            <a:endParaRPr lang="en-US" dirty="0"/>
          </a:p>
        </p:txBody>
      </p:sp>
      <p:sp>
        <p:nvSpPr>
          <p:cNvPr id="2" name="1 - Τίτλος"/>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304800" y="381000"/>
            <a:ext cx="7153275"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p:nvPr>
        </p:nvSpPr>
        <p:spPr/>
        <p:txBody>
          <a:bodyPr/>
          <a:lstStyle/>
          <a:p>
            <a:endParaRPr lang="en-US" dirty="0"/>
          </a:p>
        </p:txBody>
      </p:sp>
      <p:sp>
        <p:nvSpPr>
          <p:cNvPr id="2" name="1 - Τίτλος"/>
          <p:cNvSpPr>
            <a:spLocks noGrp="1"/>
          </p:cNvSpPr>
          <p:nvPr>
            <p:ph type="title"/>
          </p:nvPr>
        </p:nvSpPr>
        <p:spPr/>
        <p:txBody>
          <a:bodyPr/>
          <a:lstStyle/>
          <a:p>
            <a:endParaRPr lang="en-US"/>
          </a:p>
        </p:txBody>
      </p:sp>
      <p:pic>
        <p:nvPicPr>
          <p:cNvPr id="6146" name="Picture 2"/>
          <p:cNvPicPr>
            <a:picLocks noChangeAspect="1" noChangeArrowheads="1"/>
          </p:cNvPicPr>
          <p:nvPr/>
        </p:nvPicPr>
        <p:blipFill>
          <a:blip r:embed="rId2"/>
          <a:srcRect/>
          <a:stretch>
            <a:fillRect/>
          </a:stretch>
        </p:blipFill>
        <p:spPr bwMode="auto">
          <a:xfrm>
            <a:off x="609600" y="381000"/>
            <a:ext cx="7243763"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p:nvPr>
        </p:nvSpPr>
        <p:spPr>
          <a:xfrm>
            <a:off x="457200" y="1905000"/>
            <a:ext cx="7238520" cy="3733800"/>
          </a:xfrm>
        </p:spPr>
        <p:txBody>
          <a:bodyPr>
            <a:normAutofit/>
          </a:bodyPr>
          <a:lstStyle/>
          <a:p>
            <a:pPr algn="just">
              <a:buFont typeface="Arial" pitchFamily="34" charset="0"/>
              <a:buChar char="•"/>
            </a:pPr>
            <a:r>
              <a:rPr lang="el-GR" sz="2800" dirty="0" smtClean="0">
                <a:latin typeface="Times New Roman" pitchFamily="18" charset="0"/>
                <a:cs typeface="Times New Roman" pitchFamily="18" charset="0"/>
              </a:rPr>
              <a:t>Οδηγούν αίμα στα διάφορα όργανα </a:t>
            </a:r>
          </a:p>
          <a:p>
            <a:pPr algn="just">
              <a:buFont typeface="Arial" pitchFamily="34" charset="0"/>
              <a:buChar char="•"/>
            </a:pPr>
            <a:r>
              <a:rPr lang="el-GR" sz="2800" dirty="0" smtClean="0">
                <a:latin typeface="Times New Roman" pitchFamily="18" charset="0"/>
                <a:cs typeface="Times New Roman" pitchFamily="18" charset="0"/>
              </a:rPr>
              <a:t>Περισσότερες λείες μυϊκές ίνες στο μέσο χιτώνα και λιγότερες λιγότερες ίνες ελαστίνης </a:t>
            </a:r>
          </a:p>
          <a:p>
            <a:pPr algn="just">
              <a:buFont typeface="Arial" pitchFamily="34" charset="0"/>
              <a:buChar char="•"/>
            </a:pPr>
            <a:r>
              <a:rPr lang="el-GR" sz="2800" dirty="0" smtClean="0">
                <a:latin typeface="Times New Roman" pitchFamily="18" charset="0"/>
                <a:cs typeface="Times New Roman" pitchFamily="18" charset="0"/>
              </a:rPr>
              <a:t>Μικρές αλλαγές της διαμέτρου τους οδηγούν σε μεγάλες αλλαγές της αιματικής τους ροής και της αρτηριακής πίεσης </a:t>
            </a:r>
            <a:endParaRPr lang="en-US" sz="2800" dirty="0">
              <a:latin typeface="Times New Roman" pitchFamily="18" charset="0"/>
              <a:cs typeface="Times New Roman" pitchFamily="18" charset="0"/>
            </a:endParaRPr>
          </a:p>
        </p:txBody>
      </p:sp>
      <p:sp>
        <p:nvSpPr>
          <p:cNvPr id="2" name="1 - Τίτλος"/>
          <p:cNvSpPr>
            <a:spLocks noGrp="1"/>
          </p:cNvSpPr>
          <p:nvPr>
            <p:ph type="title"/>
          </p:nvPr>
        </p:nvSpPr>
        <p:spPr/>
        <p:txBody>
          <a:bodyPr/>
          <a:lstStyle/>
          <a:p>
            <a:r>
              <a:rPr lang="el-GR" sz="4000" dirty="0" smtClean="0"/>
              <a:t>ΕΙΔΗ ΑΡΤΗΡΙΩΝ</a:t>
            </a:r>
            <a:endParaRPr lang="en-US" sz="40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p:nvPr>
        </p:nvSpPr>
        <p:spPr>
          <a:xfrm>
            <a:off x="457200" y="1600200"/>
            <a:ext cx="7238520" cy="4267200"/>
          </a:xfrm>
        </p:spPr>
        <p:txBody>
          <a:bodyPr>
            <a:normAutofit/>
          </a:bodyPr>
          <a:lstStyle/>
          <a:p>
            <a:pPr algn="just">
              <a:buFont typeface="Arial" pitchFamily="34" charset="0"/>
              <a:buChar char="•"/>
            </a:pPr>
            <a:r>
              <a:rPr lang="el-GR" sz="2800" dirty="0" smtClean="0"/>
              <a:t>Οι ελαστικές αρτηρίες είναι κοντά στην καρδιά </a:t>
            </a:r>
          </a:p>
          <a:p>
            <a:pPr algn="just"/>
            <a:r>
              <a:rPr lang="el-GR" sz="2800" dirty="0" smtClean="0"/>
              <a:t>•Υπόκεινται σε μεγαλύτερες πιέσεις καθώς η καρδιά εξωθεί αίμα στην αορτή </a:t>
            </a:r>
          </a:p>
          <a:p>
            <a:pPr algn="just"/>
            <a:r>
              <a:rPr lang="el-GR" sz="2800" dirty="0" smtClean="0"/>
              <a:t>•Έχουν μεγαλύτερο ποσοστό ελαστίνης στο τοίχωμα τους που τους επιτρέπει να εκπτύσσονται</a:t>
            </a:r>
          </a:p>
          <a:p>
            <a:pPr algn="just"/>
            <a:r>
              <a:rPr lang="el-GR" sz="2800" dirty="0" smtClean="0"/>
              <a:t> •Όπως και η αορτή μετά την διαστολή της καρδιάς το τοίχωμα τους επανέρχεται σταδιακά στην αρχική τους διάσταση</a:t>
            </a:r>
            <a:endParaRPr lang="en-US" sz="2800" dirty="0"/>
          </a:p>
        </p:txBody>
      </p:sp>
      <p:sp>
        <p:nvSpPr>
          <p:cNvPr id="2" name="1 - Τίτλος"/>
          <p:cNvSpPr>
            <a:spLocks noGrp="1"/>
          </p:cNvSpPr>
          <p:nvPr>
            <p:ph type="title"/>
          </p:nvPr>
        </p:nvSpPr>
        <p:spPr/>
        <p:txBody>
          <a:bodyPr/>
          <a:lstStyle/>
          <a:p>
            <a:r>
              <a:rPr lang="el-GR" sz="4000" dirty="0" smtClean="0"/>
              <a:t>Ελαστικές αρτηρίες</a:t>
            </a:r>
            <a:endParaRPr lang="en-US" sz="4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dirty="0" err="1">
                <a:solidFill>
                  <a:srgbClr val="FF0000"/>
                </a:solidFill>
                <a:latin typeface="Trebuchet MS"/>
              </a:rPr>
              <a:t>Μηχανικη</a:t>
            </a:r>
            <a:r>
              <a:rPr lang="el-GR" sz="3800" b="1" strike="noStrike" cap="all" spc="-1" dirty="0">
                <a:solidFill>
                  <a:srgbClr val="FF0000"/>
                </a:solidFill>
                <a:latin typeface="Trebuchet MS"/>
              </a:rPr>
              <a:t> </a:t>
            </a:r>
            <a:r>
              <a:rPr lang="el-GR" sz="3800" b="1" strike="noStrike" cap="all" spc="-1" dirty="0" err="1">
                <a:solidFill>
                  <a:srgbClr val="FF0000"/>
                </a:solidFill>
                <a:latin typeface="Trebuchet MS"/>
              </a:rPr>
              <a:t>αερισμου</a:t>
            </a:r>
            <a:endParaRPr lang="el-GR" sz="3800" b="0" strike="noStrike" spc="-1" dirty="0">
              <a:solidFill>
                <a:srgbClr val="FF0000"/>
              </a:solidFill>
              <a:latin typeface="Trebuchet MS"/>
            </a:endParaRPr>
          </a:p>
        </p:txBody>
      </p:sp>
      <p:sp>
        <p:nvSpPr>
          <p:cNvPr id="229" name="TextShape 2"/>
          <p:cNvSpPr txBox="1"/>
          <p:nvPr/>
        </p:nvSpPr>
        <p:spPr>
          <a:xfrm>
            <a:off x="457200" y="1609560"/>
            <a:ext cx="7238520" cy="4845960"/>
          </a:xfrm>
          <a:prstGeom prst="rect">
            <a:avLst/>
          </a:prstGeom>
          <a:noFill/>
          <a:ln>
            <a:noFill/>
          </a:ln>
        </p:spPr>
        <p:txBody>
          <a:bodyPr lIns="90000" tIns="45000" rIns="90000" bIns="45000">
            <a:normAutofit/>
          </a:bodyPr>
          <a:lstStyle/>
          <a:p>
            <a:pPr marL="274320" indent="-273960">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Ο πνεύμονας και το θωρακικό τοίχωμα είναι ελαστικές κατασκευές</a:t>
            </a:r>
          </a:p>
          <a:p>
            <a:pPr>
              <a:lnSpc>
                <a:spcPct val="100000"/>
              </a:lnSpc>
              <a:spcBef>
                <a:spcPts val="601"/>
              </a:spcBef>
            </a:pPr>
            <a:endParaRPr lang="el-GR" sz="2600" b="0" strike="noStrike" spc="-1" dirty="0">
              <a:solidFill>
                <a:srgbClr val="000000"/>
              </a:solidFill>
              <a:latin typeface="Trebuchet MS"/>
            </a:endParaRPr>
          </a:p>
          <a:p>
            <a:pPr>
              <a:lnSpc>
                <a:spcPct val="100000"/>
              </a:lnSpc>
              <a:spcBef>
                <a:spcPts val="601"/>
              </a:spcBef>
            </a:pPr>
            <a:endParaRPr lang="el-GR" sz="2600" b="0" strike="noStrike" spc="-1" dirty="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Μεταξύ τους παρεμβάλλεται λεπτό στρώμα υγρού που βρίσκεται ανάμεσα στα δύο πέταλα του υπεζωκότα</a:t>
            </a:r>
          </a:p>
          <a:p>
            <a:pPr>
              <a:lnSpc>
                <a:spcPct val="100000"/>
              </a:lnSpc>
              <a:spcBef>
                <a:spcPts val="601"/>
              </a:spcBef>
            </a:pPr>
            <a:endParaRPr lang="el-GR" sz="2600" b="0" strike="noStrike" spc="-1" dirty="0">
              <a:solidFill>
                <a:srgbClr val="00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p:nvPr>
        </p:nvSpPr>
        <p:spPr>
          <a:xfrm>
            <a:off x="457200" y="1600200"/>
            <a:ext cx="7238520" cy="4495800"/>
          </a:xfrm>
        </p:spPr>
        <p:txBody>
          <a:bodyPr>
            <a:normAutofit/>
          </a:bodyPr>
          <a:lstStyle/>
          <a:p>
            <a:pPr algn="just"/>
            <a:r>
              <a:rPr lang="el-GR" sz="2800" dirty="0" smtClean="0"/>
              <a:t>Αρτηρίες :</a:t>
            </a:r>
          </a:p>
          <a:p>
            <a:pPr algn="just"/>
            <a:r>
              <a:rPr lang="el-GR" sz="2800" dirty="0" smtClean="0"/>
              <a:t>μεγάλη αντοχή σε διαφορές διατοιχωματικών πιέσεων - μικρή χωρητικότητα όγκου </a:t>
            </a:r>
          </a:p>
          <a:p>
            <a:pPr algn="just"/>
            <a:r>
              <a:rPr lang="el-GR" sz="2800" dirty="0" smtClean="0"/>
              <a:t>Φλέβες :</a:t>
            </a:r>
          </a:p>
          <a:p>
            <a:pPr algn="just"/>
            <a:r>
              <a:rPr lang="el-GR" sz="2800" dirty="0" smtClean="0"/>
              <a:t>μικρή αντοχή σε διαφορές διατοιχωματικών πιέσεων-μεγάλη χωρητικότητα όγκου(αιματαποθήκες)</a:t>
            </a:r>
            <a:endParaRPr lang="en-US" sz="2800" dirty="0"/>
          </a:p>
        </p:txBody>
      </p:sp>
      <p:sp>
        <p:nvSpPr>
          <p:cNvPr id="2" name="1 - Τίτλος"/>
          <p:cNvSpPr>
            <a:spLocks noGrp="1"/>
          </p:cNvSpPr>
          <p:nvPr>
            <p:ph type="title"/>
          </p:nvPr>
        </p:nvSpPr>
        <p:spPr/>
        <p:txBody>
          <a:bodyPr/>
          <a:lstStyle/>
          <a:p>
            <a:r>
              <a:rPr lang="el-GR" sz="3200" dirty="0" smtClean="0"/>
              <a:t>Ιδιότητες αγγείων</a:t>
            </a:r>
            <a:endParaRPr lang="en-US" sz="3200"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p:nvPr>
        </p:nvSpPr>
        <p:spPr>
          <a:xfrm>
            <a:off x="304800" y="1828800"/>
            <a:ext cx="7238520" cy="4495800"/>
          </a:xfrm>
        </p:spPr>
        <p:txBody>
          <a:bodyPr>
            <a:normAutofit/>
          </a:bodyPr>
          <a:lstStyle/>
          <a:p>
            <a:r>
              <a:rPr lang="el-GR" dirty="0" smtClean="0"/>
              <a:t>;</a:t>
            </a:r>
            <a:r>
              <a:rPr lang="el-GR"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M</a:t>
            </a:r>
            <a:r>
              <a:rPr lang="el-GR" sz="3200" dirty="0" smtClean="0">
                <a:latin typeface="Times New Roman" pitchFamily="18" charset="0"/>
                <a:cs typeface="Times New Roman" pitchFamily="18" charset="0"/>
              </a:rPr>
              <a:t>ε την παρουσία βαλβίδων</a:t>
            </a:r>
          </a:p>
          <a:p>
            <a:r>
              <a:rPr lang="el-GR" sz="3200" dirty="0" smtClean="0">
                <a:latin typeface="Times New Roman" pitchFamily="18" charset="0"/>
                <a:cs typeface="Times New Roman" pitchFamily="18" charset="0"/>
              </a:rPr>
              <a:t> • Με την διαφορά ενδοθωρακικής και ενδοκοιλιακής πίεσης κατά την εισπνοή-αναπνευστική αντλία (μείωση πίεσης στη θωρακική κοιλότητα-αύξηση πίεσης στην κοιλιακή χώρα)</a:t>
            </a:r>
          </a:p>
          <a:p>
            <a:r>
              <a:rPr lang="el-GR" sz="3200" dirty="0" smtClean="0">
                <a:latin typeface="Times New Roman" pitchFamily="18" charset="0"/>
                <a:cs typeface="Times New Roman" pitchFamily="18" charset="0"/>
              </a:rPr>
              <a:t> • Με τη </a:t>
            </a:r>
            <a:r>
              <a:rPr lang="el-GR" sz="3200" dirty="0">
                <a:latin typeface="Times New Roman" pitchFamily="18" charset="0"/>
                <a:cs typeface="Times New Roman" pitchFamily="18" charset="0"/>
              </a:rPr>
              <a:t>σ</a:t>
            </a:r>
            <a:r>
              <a:rPr lang="el-GR" sz="3200" dirty="0" smtClean="0">
                <a:latin typeface="Times New Roman" pitchFamily="18" charset="0"/>
                <a:cs typeface="Times New Roman" pitchFamily="18" charset="0"/>
              </a:rPr>
              <a:t>υστολή μυών κάτω άκρων (μυϊκή αντλία)</a:t>
            </a:r>
            <a:endParaRPr lang="en-US" sz="3200" dirty="0">
              <a:latin typeface="Times New Roman" pitchFamily="18" charset="0"/>
              <a:cs typeface="Times New Roman" pitchFamily="18" charset="0"/>
            </a:endParaRPr>
          </a:p>
        </p:txBody>
      </p:sp>
      <p:sp>
        <p:nvSpPr>
          <p:cNvPr id="2" name="1 - Τίτλος"/>
          <p:cNvSpPr>
            <a:spLocks noGrp="1"/>
          </p:cNvSpPr>
          <p:nvPr>
            <p:ph type="title"/>
          </p:nvPr>
        </p:nvSpPr>
        <p:spPr/>
        <p:txBody>
          <a:bodyPr/>
          <a:lstStyle/>
          <a:p>
            <a:r>
              <a:rPr lang="el-GR" sz="2800" dirty="0" smtClean="0"/>
              <a:t>Με ποιους τρόπους οι φλέβες προωθούν το αίμα προς την καρδιά;</a:t>
            </a:r>
            <a:endParaRPr lang="en-US" sz="2800"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p:nvPr>
        </p:nvSpPr>
        <p:spPr/>
        <p:txBody>
          <a:bodyPr/>
          <a:lstStyle/>
          <a:p>
            <a:endParaRPr lang="en-US" dirty="0"/>
          </a:p>
        </p:txBody>
      </p:sp>
      <p:sp>
        <p:nvSpPr>
          <p:cNvPr id="2" name="1 - Τίτλος"/>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152400" y="381000"/>
            <a:ext cx="7881938" cy="647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3130</TotalTime>
  <Words>3480</Words>
  <Application>LibreOffice/6.1.0.3$Windows_x86 LibreOffice_project/efb621ed25068d70781dc026f7e9c5187a4decd1</Application>
  <PresentationFormat>Προβολή στην οθόνη (4:3)</PresentationFormat>
  <Paragraphs>405</Paragraphs>
  <Slides>92</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92</vt:i4>
      </vt:variant>
    </vt:vector>
  </HeadingPairs>
  <TitlesOfParts>
    <vt:vector size="93" baseType="lpstr">
      <vt:lpstr>Αστικό</vt:lpstr>
      <vt:lpstr>Διαφάνεια 1</vt:lpstr>
      <vt:lpstr>Διαφάνεια 2</vt:lpstr>
      <vt:lpstr>Διαφάνεια 3</vt:lpstr>
      <vt:lpstr>Διαφάνεια 4</vt:lpstr>
      <vt:lpstr>Διαφάνεια 5</vt:lpstr>
      <vt:lpstr>ΠΝΕΥΜΟΝΙΚΟΣ ΑΕΡΙΣΜΟΣ</vt:lpstr>
      <vt:lpstr>ΠΑΡΑΓΟΝΤΕΣ ΠΟΥ ΕΠΗΡΕΑΖΟΥΝ ΤΟΝ ΑΕΡΙΣΜΟ</vt:lpstr>
      <vt:lpstr>ΑΝΑΠΝΕΥΣΤΙΚΟΣ ΚΥΚΛΟΣ</vt:lpstr>
      <vt:lpstr>Διαφάνεια 9</vt:lpstr>
      <vt:lpstr>Διαφάνεια 10</vt:lpstr>
      <vt:lpstr>ΕΙΣΠΝΟΗ-ΕΙΣΠΝΕΥΣΤΙΚΟΙ ΜΥΕΣ</vt:lpstr>
      <vt:lpstr>ΕΙΣΠΝΕΥΣΤΙΚΟΙ ΜΥΕΣ </vt:lpstr>
      <vt:lpstr>Διαφάνεια 13</vt:lpstr>
      <vt:lpstr>Διαφάνεια 14</vt:lpstr>
      <vt:lpstr>ΕΚΠΝΟΗ</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ΕΛΕΓΧΟΣ ΤΗΣ ΑΝΑΠΝΟΗΣ</vt:lpstr>
      <vt:lpstr>ΕΛΕΓΧΟΣ ΤΗΣ ΑΝΑΠΝΟΗΣ </vt:lpstr>
      <vt:lpstr>ΕΛΕΓΧΟΣ ΑΝΑΠΝΟΗΣ</vt:lpstr>
      <vt:lpstr>Αναπνευστικά κέντρα</vt:lpstr>
      <vt:lpstr>Διαφάνεια 38</vt:lpstr>
      <vt:lpstr>Διαφάνεια 39</vt:lpstr>
      <vt:lpstr>Διαφάνεια 40</vt:lpstr>
      <vt:lpstr>ΑΕΡΙΑ ΑΙΜΑΤΟΣ</vt:lpstr>
      <vt:lpstr>Διαφάνεια 42</vt:lpstr>
      <vt:lpstr>Διαφάνεια 43</vt:lpstr>
      <vt:lpstr>Διαφάνεια 44</vt:lpstr>
      <vt:lpstr>ΚΑΡΔΙΑ</vt:lpstr>
      <vt:lpstr>Καρδιακός παλμός</vt:lpstr>
      <vt:lpstr>Διαφάνεια 47</vt:lpstr>
      <vt:lpstr>Ερεθισματαγωγό σύστημα </vt:lpstr>
      <vt:lpstr>Φλεβόκομβος</vt:lpstr>
      <vt:lpstr>Κολποκοιλιακός Κόμβος</vt:lpstr>
      <vt:lpstr>Δεμάτιο His-Ίνες Purkinje</vt:lpstr>
      <vt:lpstr>Πώς λειτουργεί το ερεθισματαγωγό σύστημα?</vt:lpstr>
      <vt:lpstr>Καρδιακός Ρυθμός</vt:lpstr>
      <vt:lpstr>Διαφάνεια 54</vt:lpstr>
      <vt:lpstr>Καρδιακός Ρυθμός</vt:lpstr>
      <vt:lpstr>Διαφάνεια 56</vt:lpstr>
      <vt:lpstr>Ερεθισματαγωγό σύστημα</vt:lpstr>
      <vt:lpstr>Αρρυθμίες: </vt:lpstr>
      <vt:lpstr>Αρρυθμίες</vt:lpstr>
      <vt:lpstr>Θεραπεία</vt:lpstr>
      <vt:lpstr>Βηματοδότες</vt:lpstr>
      <vt:lpstr>Διαφάνεια 62</vt:lpstr>
      <vt:lpstr>Διαφάνεια 63</vt:lpstr>
      <vt:lpstr>Διαφάνεια 64</vt:lpstr>
      <vt:lpstr>Διαφάνεια 65</vt:lpstr>
      <vt:lpstr>Διαφάνεια 66</vt:lpstr>
      <vt:lpstr>Διαφάνεια 67</vt:lpstr>
      <vt:lpstr>Διαφάνεια 68</vt:lpstr>
      <vt:lpstr>Διαφάνεια 69</vt:lpstr>
      <vt:lpstr>Διαφάνεια 70</vt:lpstr>
      <vt:lpstr>Διαφάνεια 71</vt:lpstr>
      <vt:lpstr>Διαφάνεια 72</vt:lpstr>
      <vt:lpstr>Διαφάνεια 73</vt:lpstr>
      <vt:lpstr>Διαφάνεια 74</vt:lpstr>
      <vt:lpstr>Διαφάνεια 75</vt:lpstr>
      <vt:lpstr>Διαφάνεια 76</vt:lpstr>
      <vt:lpstr>Διαφάνεια 77</vt:lpstr>
      <vt:lpstr>Ογκος παλμού</vt:lpstr>
      <vt:lpstr>Διαφάνεια 79</vt:lpstr>
      <vt:lpstr>Διαφάνεια 80</vt:lpstr>
      <vt:lpstr>Διαφάνεια 81</vt:lpstr>
      <vt:lpstr>Διαφάνεια 82</vt:lpstr>
      <vt:lpstr>Διαφάνεια 83</vt:lpstr>
      <vt:lpstr>Διαφάνεια 84</vt:lpstr>
      <vt:lpstr>Διαφάνεια 85</vt:lpstr>
      <vt:lpstr>Διαφάνεια 86</vt:lpstr>
      <vt:lpstr>Διαφάνεια 87</vt:lpstr>
      <vt:lpstr>ΕΙΔΗ ΑΡΤΗΡΙΩΝ</vt:lpstr>
      <vt:lpstr>Ελαστικές αρτηρίες</vt:lpstr>
      <vt:lpstr>Ιδιότητες αγγείων</vt:lpstr>
      <vt:lpstr>Με ποιους τρόπους οι φλέβες προωθούν το αίμα προς την καρδιά;</vt:lpstr>
      <vt:lpstr>Διαφάνεια 92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ΦΥΣΙΟΛΟΓΙΑ ΑΙΜΑΤΟΣ</dc:title>
  <dc:creator>user</dc:creator>
  <cp:lastModifiedBy>LAGA</cp:lastModifiedBy>
  <cp:revision>178</cp:revision>
  <dcterms:created xsi:type="dcterms:W3CDTF">2015-10-14T20:10:41Z</dcterms:created>
  <dcterms:modified xsi:type="dcterms:W3CDTF">2021-11-24T07:45:29Z</dcterms:modified>
  <dc:language>el-GR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86</vt:i4>
  </property>
</Properties>
</file>