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258" r:id="rId4"/>
    <p:sldId id="259" r:id="rId5"/>
    <p:sldId id="260" r:id="rId6"/>
    <p:sldId id="29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92" r:id="rId36"/>
    <p:sldId id="293" r:id="rId37"/>
    <p:sldId id="291" r:id="rId3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0644DC-2B3B-499C-A2CE-81640EC4202C}" type="datetimeFigureOut">
              <a:rPr lang="el-GR" smtClean="0"/>
              <a:t>6/2/2023</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FEE2E8-77C2-4BD4-B037-4947E8BBE8BB}" type="slidenum">
              <a:rPr lang="el-GR" smtClean="0"/>
              <a:t>‹#›</a:t>
            </a:fld>
            <a:endParaRPr lang="el-GR"/>
          </a:p>
        </p:txBody>
      </p:sp>
    </p:spTree>
    <p:extLst>
      <p:ext uri="{BB962C8B-B14F-4D97-AF65-F5344CB8AC3E}">
        <p14:creationId xmlns:p14="http://schemas.microsoft.com/office/powerpoint/2010/main" val="867577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B57149-FDED-61B8-5DFB-674103D32BC2}"/>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766AAB77-93F2-FC51-5490-CC55BFB872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00766F27-C1D9-1A61-CA75-00B94D386C97}"/>
              </a:ext>
            </a:extLst>
          </p:cNvPr>
          <p:cNvSpPr>
            <a:spLocks noGrp="1"/>
          </p:cNvSpPr>
          <p:nvPr>
            <p:ph type="dt" sz="half" idx="10"/>
          </p:nvPr>
        </p:nvSpPr>
        <p:spPr/>
        <p:txBody>
          <a:bodyPr/>
          <a:lstStyle/>
          <a:p>
            <a:fld id="{DDA8E501-6AEA-4D3D-81F1-F3AE82A8869B}" type="datetime1">
              <a:rPr lang="el-GR" smtClean="0"/>
              <a:t>6/2/2023</a:t>
            </a:fld>
            <a:endParaRPr lang="el-GR"/>
          </a:p>
        </p:txBody>
      </p:sp>
      <p:sp>
        <p:nvSpPr>
          <p:cNvPr id="5" name="Θέση υποσέλιδου 4">
            <a:extLst>
              <a:ext uri="{FF2B5EF4-FFF2-40B4-BE49-F238E27FC236}">
                <a16:creationId xmlns:a16="http://schemas.microsoft.com/office/drawing/2014/main" id="{E85A9885-28FF-6E84-909C-AD3E2743B64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032D846-8D9A-967E-A187-E9D43CD038C6}"/>
              </a:ext>
            </a:extLst>
          </p:cNvPr>
          <p:cNvSpPr>
            <a:spLocks noGrp="1"/>
          </p:cNvSpPr>
          <p:nvPr>
            <p:ph type="sldNum" sz="quarter" idx="12"/>
          </p:nvPr>
        </p:nvSpPr>
        <p:spPr/>
        <p:txBody>
          <a:bodyPr/>
          <a:lstStyle/>
          <a:p>
            <a:fld id="{33EFA558-04BD-43EA-AD24-64B729D86786}" type="slidenum">
              <a:rPr lang="el-GR" smtClean="0"/>
              <a:t>‹#›</a:t>
            </a:fld>
            <a:endParaRPr lang="el-GR"/>
          </a:p>
        </p:txBody>
      </p:sp>
    </p:spTree>
    <p:extLst>
      <p:ext uri="{BB962C8B-B14F-4D97-AF65-F5344CB8AC3E}">
        <p14:creationId xmlns:p14="http://schemas.microsoft.com/office/powerpoint/2010/main" val="436514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616FE2-670E-07E3-766E-793B9B0D8E5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EC099243-56E8-12C5-D024-3CD5105E1FA3}"/>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D037E23-BD46-A850-EDBB-CDCD49D404A4}"/>
              </a:ext>
            </a:extLst>
          </p:cNvPr>
          <p:cNvSpPr>
            <a:spLocks noGrp="1"/>
          </p:cNvSpPr>
          <p:nvPr>
            <p:ph type="dt" sz="half" idx="10"/>
          </p:nvPr>
        </p:nvSpPr>
        <p:spPr/>
        <p:txBody>
          <a:bodyPr/>
          <a:lstStyle/>
          <a:p>
            <a:fld id="{7DC8037D-C792-4D5E-A128-EFF838816145}" type="datetime1">
              <a:rPr lang="el-GR" smtClean="0"/>
              <a:t>6/2/2023</a:t>
            </a:fld>
            <a:endParaRPr lang="el-GR"/>
          </a:p>
        </p:txBody>
      </p:sp>
      <p:sp>
        <p:nvSpPr>
          <p:cNvPr id="5" name="Θέση υποσέλιδου 4">
            <a:extLst>
              <a:ext uri="{FF2B5EF4-FFF2-40B4-BE49-F238E27FC236}">
                <a16:creationId xmlns:a16="http://schemas.microsoft.com/office/drawing/2014/main" id="{66D3FD6A-AAC9-A8E0-0239-A3948D0A97C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73508EC-A3A2-95A5-8761-B92EE580274F}"/>
              </a:ext>
            </a:extLst>
          </p:cNvPr>
          <p:cNvSpPr>
            <a:spLocks noGrp="1"/>
          </p:cNvSpPr>
          <p:nvPr>
            <p:ph type="sldNum" sz="quarter" idx="12"/>
          </p:nvPr>
        </p:nvSpPr>
        <p:spPr/>
        <p:txBody>
          <a:bodyPr/>
          <a:lstStyle/>
          <a:p>
            <a:fld id="{33EFA558-04BD-43EA-AD24-64B729D86786}" type="slidenum">
              <a:rPr lang="el-GR" smtClean="0"/>
              <a:t>‹#›</a:t>
            </a:fld>
            <a:endParaRPr lang="el-GR"/>
          </a:p>
        </p:txBody>
      </p:sp>
    </p:spTree>
    <p:extLst>
      <p:ext uri="{BB962C8B-B14F-4D97-AF65-F5344CB8AC3E}">
        <p14:creationId xmlns:p14="http://schemas.microsoft.com/office/powerpoint/2010/main" val="1225513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2251F0AD-421A-61BB-D8BB-643987AE082A}"/>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B09528FB-8F2B-AE36-1A70-B162F5E81962}"/>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6BA3A65-A277-2BEF-5077-73526D0FCA8F}"/>
              </a:ext>
            </a:extLst>
          </p:cNvPr>
          <p:cNvSpPr>
            <a:spLocks noGrp="1"/>
          </p:cNvSpPr>
          <p:nvPr>
            <p:ph type="dt" sz="half" idx="10"/>
          </p:nvPr>
        </p:nvSpPr>
        <p:spPr/>
        <p:txBody>
          <a:bodyPr/>
          <a:lstStyle/>
          <a:p>
            <a:fld id="{ECA72E94-405A-4130-924D-2D472F315BDE}" type="datetime1">
              <a:rPr lang="el-GR" smtClean="0"/>
              <a:t>6/2/2023</a:t>
            </a:fld>
            <a:endParaRPr lang="el-GR"/>
          </a:p>
        </p:txBody>
      </p:sp>
      <p:sp>
        <p:nvSpPr>
          <p:cNvPr id="5" name="Θέση υποσέλιδου 4">
            <a:extLst>
              <a:ext uri="{FF2B5EF4-FFF2-40B4-BE49-F238E27FC236}">
                <a16:creationId xmlns:a16="http://schemas.microsoft.com/office/drawing/2014/main" id="{5FC3845F-C22B-CAA7-770B-6F0951B3465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157C21C-61B9-44A8-60B6-222B372DA207}"/>
              </a:ext>
            </a:extLst>
          </p:cNvPr>
          <p:cNvSpPr>
            <a:spLocks noGrp="1"/>
          </p:cNvSpPr>
          <p:nvPr>
            <p:ph type="sldNum" sz="quarter" idx="12"/>
          </p:nvPr>
        </p:nvSpPr>
        <p:spPr/>
        <p:txBody>
          <a:bodyPr/>
          <a:lstStyle/>
          <a:p>
            <a:fld id="{33EFA558-04BD-43EA-AD24-64B729D86786}" type="slidenum">
              <a:rPr lang="el-GR" smtClean="0"/>
              <a:t>‹#›</a:t>
            </a:fld>
            <a:endParaRPr lang="el-GR"/>
          </a:p>
        </p:txBody>
      </p:sp>
    </p:spTree>
    <p:extLst>
      <p:ext uri="{BB962C8B-B14F-4D97-AF65-F5344CB8AC3E}">
        <p14:creationId xmlns:p14="http://schemas.microsoft.com/office/powerpoint/2010/main" val="1921923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04137E-B5AF-E05B-044A-CA0F4DB8AE9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CBA2136-0476-69AD-F190-744CA6AB29E0}"/>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3BC3398-71AA-2748-1075-849EEA3B1C19}"/>
              </a:ext>
            </a:extLst>
          </p:cNvPr>
          <p:cNvSpPr>
            <a:spLocks noGrp="1"/>
          </p:cNvSpPr>
          <p:nvPr>
            <p:ph type="dt" sz="half" idx="10"/>
          </p:nvPr>
        </p:nvSpPr>
        <p:spPr/>
        <p:txBody>
          <a:bodyPr/>
          <a:lstStyle/>
          <a:p>
            <a:fld id="{A1E1FC29-4618-4307-A2A2-9DB075F8ACFF}" type="datetime1">
              <a:rPr lang="el-GR" smtClean="0"/>
              <a:t>6/2/2023</a:t>
            </a:fld>
            <a:endParaRPr lang="el-GR"/>
          </a:p>
        </p:txBody>
      </p:sp>
      <p:sp>
        <p:nvSpPr>
          <p:cNvPr id="5" name="Θέση υποσέλιδου 4">
            <a:extLst>
              <a:ext uri="{FF2B5EF4-FFF2-40B4-BE49-F238E27FC236}">
                <a16:creationId xmlns:a16="http://schemas.microsoft.com/office/drawing/2014/main" id="{5EE5BFE3-D2FC-F567-D17D-5A569ECF4D2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DA90223-07B9-A88D-0E2A-95C98BB6FE1B}"/>
              </a:ext>
            </a:extLst>
          </p:cNvPr>
          <p:cNvSpPr>
            <a:spLocks noGrp="1"/>
          </p:cNvSpPr>
          <p:nvPr>
            <p:ph type="sldNum" sz="quarter" idx="12"/>
          </p:nvPr>
        </p:nvSpPr>
        <p:spPr/>
        <p:txBody>
          <a:bodyPr/>
          <a:lstStyle/>
          <a:p>
            <a:fld id="{33EFA558-04BD-43EA-AD24-64B729D86786}" type="slidenum">
              <a:rPr lang="el-GR" smtClean="0"/>
              <a:t>‹#›</a:t>
            </a:fld>
            <a:endParaRPr lang="el-GR"/>
          </a:p>
        </p:txBody>
      </p:sp>
    </p:spTree>
    <p:extLst>
      <p:ext uri="{BB962C8B-B14F-4D97-AF65-F5344CB8AC3E}">
        <p14:creationId xmlns:p14="http://schemas.microsoft.com/office/powerpoint/2010/main" val="1052490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960266-95A0-6C4B-4533-6ABEA1CD4D88}"/>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2947928-0D67-A9F8-EBD5-2561293556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FFBC794A-BEA7-93D9-AE68-6CF156E1732D}"/>
              </a:ext>
            </a:extLst>
          </p:cNvPr>
          <p:cNvSpPr>
            <a:spLocks noGrp="1"/>
          </p:cNvSpPr>
          <p:nvPr>
            <p:ph type="dt" sz="half" idx="10"/>
          </p:nvPr>
        </p:nvSpPr>
        <p:spPr/>
        <p:txBody>
          <a:bodyPr/>
          <a:lstStyle/>
          <a:p>
            <a:fld id="{E73C9287-3E94-4164-AEE3-3E208F50FFAC}" type="datetime1">
              <a:rPr lang="el-GR" smtClean="0"/>
              <a:t>6/2/2023</a:t>
            </a:fld>
            <a:endParaRPr lang="el-GR"/>
          </a:p>
        </p:txBody>
      </p:sp>
      <p:sp>
        <p:nvSpPr>
          <p:cNvPr id="5" name="Θέση υποσέλιδου 4">
            <a:extLst>
              <a:ext uri="{FF2B5EF4-FFF2-40B4-BE49-F238E27FC236}">
                <a16:creationId xmlns:a16="http://schemas.microsoft.com/office/drawing/2014/main" id="{612BA925-71D5-4CDB-AFEF-0B0B5801E93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97DC42A-B4D2-14F9-8687-D4012EF2E1A0}"/>
              </a:ext>
            </a:extLst>
          </p:cNvPr>
          <p:cNvSpPr>
            <a:spLocks noGrp="1"/>
          </p:cNvSpPr>
          <p:nvPr>
            <p:ph type="sldNum" sz="quarter" idx="12"/>
          </p:nvPr>
        </p:nvSpPr>
        <p:spPr/>
        <p:txBody>
          <a:bodyPr/>
          <a:lstStyle/>
          <a:p>
            <a:fld id="{33EFA558-04BD-43EA-AD24-64B729D86786}" type="slidenum">
              <a:rPr lang="el-GR" smtClean="0"/>
              <a:t>‹#›</a:t>
            </a:fld>
            <a:endParaRPr lang="el-GR"/>
          </a:p>
        </p:txBody>
      </p:sp>
    </p:spTree>
    <p:extLst>
      <p:ext uri="{BB962C8B-B14F-4D97-AF65-F5344CB8AC3E}">
        <p14:creationId xmlns:p14="http://schemas.microsoft.com/office/powerpoint/2010/main" val="1068673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14529B-0FFD-C653-E7AC-5B4DB8A4D86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FF73D5F-A0BF-9133-1C8D-EFE94C32AEC0}"/>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C4A3A076-538D-29C8-0F6D-57DE53B615D6}"/>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D2482DAE-469C-4A55-1E58-E376E47D6319}"/>
              </a:ext>
            </a:extLst>
          </p:cNvPr>
          <p:cNvSpPr>
            <a:spLocks noGrp="1"/>
          </p:cNvSpPr>
          <p:nvPr>
            <p:ph type="dt" sz="half" idx="10"/>
          </p:nvPr>
        </p:nvSpPr>
        <p:spPr/>
        <p:txBody>
          <a:bodyPr/>
          <a:lstStyle/>
          <a:p>
            <a:fld id="{C60D210D-94AB-4189-A133-EB664B354B21}" type="datetime1">
              <a:rPr lang="el-GR" smtClean="0"/>
              <a:t>6/2/2023</a:t>
            </a:fld>
            <a:endParaRPr lang="el-GR"/>
          </a:p>
        </p:txBody>
      </p:sp>
      <p:sp>
        <p:nvSpPr>
          <p:cNvPr id="6" name="Θέση υποσέλιδου 5">
            <a:extLst>
              <a:ext uri="{FF2B5EF4-FFF2-40B4-BE49-F238E27FC236}">
                <a16:creationId xmlns:a16="http://schemas.microsoft.com/office/drawing/2014/main" id="{8383BD14-0A3E-41F7-B64D-6353286F418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036C182-9263-8034-1B78-0121C1324B13}"/>
              </a:ext>
            </a:extLst>
          </p:cNvPr>
          <p:cNvSpPr>
            <a:spLocks noGrp="1"/>
          </p:cNvSpPr>
          <p:nvPr>
            <p:ph type="sldNum" sz="quarter" idx="12"/>
          </p:nvPr>
        </p:nvSpPr>
        <p:spPr/>
        <p:txBody>
          <a:bodyPr/>
          <a:lstStyle/>
          <a:p>
            <a:fld id="{33EFA558-04BD-43EA-AD24-64B729D86786}" type="slidenum">
              <a:rPr lang="el-GR" smtClean="0"/>
              <a:t>‹#›</a:t>
            </a:fld>
            <a:endParaRPr lang="el-GR"/>
          </a:p>
        </p:txBody>
      </p:sp>
    </p:spTree>
    <p:extLst>
      <p:ext uri="{BB962C8B-B14F-4D97-AF65-F5344CB8AC3E}">
        <p14:creationId xmlns:p14="http://schemas.microsoft.com/office/powerpoint/2010/main" val="479742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A5263A-74E6-F7FA-A063-81B0AB297E17}"/>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31F0E18-37F3-5DEC-3FA4-C0CC399918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D99935BC-C127-DEFE-D85C-7E807D7A0368}"/>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587A28E5-0E7D-1C9B-0389-BE2C9055FE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3EE3D81F-1A05-B286-6254-D39CB1F2522A}"/>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DE99A9BE-F171-2CA9-AF79-E43765A75A93}"/>
              </a:ext>
            </a:extLst>
          </p:cNvPr>
          <p:cNvSpPr>
            <a:spLocks noGrp="1"/>
          </p:cNvSpPr>
          <p:nvPr>
            <p:ph type="dt" sz="half" idx="10"/>
          </p:nvPr>
        </p:nvSpPr>
        <p:spPr/>
        <p:txBody>
          <a:bodyPr/>
          <a:lstStyle/>
          <a:p>
            <a:fld id="{B0036E4D-5039-4709-AD1A-42C4FC097609}" type="datetime1">
              <a:rPr lang="el-GR" smtClean="0"/>
              <a:t>6/2/2023</a:t>
            </a:fld>
            <a:endParaRPr lang="el-GR"/>
          </a:p>
        </p:txBody>
      </p:sp>
      <p:sp>
        <p:nvSpPr>
          <p:cNvPr id="8" name="Θέση υποσέλιδου 7">
            <a:extLst>
              <a:ext uri="{FF2B5EF4-FFF2-40B4-BE49-F238E27FC236}">
                <a16:creationId xmlns:a16="http://schemas.microsoft.com/office/drawing/2014/main" id="{B172CE44-F77C-1CF0-E7AF-13161A7406D5}"/>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7D62C30F-53AB-0EA3-2632-4BB898780BC1}"/>
              </a:ext>
            </a:extLst>
          </p:cNvPr>
          <p:cNvSpPr>
            <a:spLocks noGrp="1"/>
          </p:cNvSpPr>
          <p:nvPr>
            <p:ph type="sldNum" sz="quarter" idx="12"/>
          </p:nvPr>
        </p:nvSpPr>
        <p:spPr/>
        <p:txBody>
          <a:bodyPr/>
          <a:lstStyle/>
          <a:p>
            <a:fld id="{33EFA558-04BD-43EA-AD24-64B729D86786}" type="slidenum">
              <a:rPr lang="el-GR" smtClean="0"/>
              <a:t>‹#›</a:t>
            </a:fld>
            <a:endParaRPr lang="el-GR"/>
          </a:p>
        </p:txBody>
      </p:sp>
    </p:spTree>
    <p:extLst>
      <p:ext uri="{BB962C8B-B14F-4D97-AF65-F5344CB8AC3E}">
        <p14:creationId xmlns:p14="http://schemas.microsoft.com/office/powerpoint/2010/main" val="236744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38FAA4-2A15-63CB-43B5-37A227D0830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2D9568F6-084E-B06C-27ED-1591E63C0A6D}"/>
              </a:ext>
            </a:extLst>
          </p:cNvPr>
          <p:cNvSpPr>
            <a:spLocks noGrp="1"/>
          </p:cNvSpPr>
          <p:nvPr>
            <p:ph type="dt" sz="half" idx="10"/>
          </p:nvPr>
        </p:nvSpPr>
        <p:spPr/>
        <p:txBody>
          <a:bodyPr/>
          <a:lstStyle/>
          <a:p>
            <a:fld id="{FFA1891C-BF77-42D6-B35D-69A807B32CE6}" type="datetime1">
              <a:rPr lang="el-GR" smtClean="0"/>
              <a:t>6/2/2023</a:t>
            </a:fld>
            <a:endParaRPr lang="el-GR"/>
          </a:p>
        </p:txBody>
      </p:sp>
      <p:sp>
        <p:nvSpPr>
          <p:cNvPr id="4" name="Θέση υποσέλιδου 3">
            <a:extLst>
              <a:ext uri="{FF2B5EF4-FFF2-40B4-BE49-F238E27FC236}">
                <a16:creationId xmlns:a16="http://schemas.microsoft.com/office/drawing/2014/main" id="{4B31C789-F8E8-84E7-1D34-957A6B501B82}"/>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D4BDC4B5-3FA1-B9DD-43C8-5025BD7F1ADB}"/>
              </a:ext>
            </a:extLst>
          </p:cNvPr>
          <p:cNvSpPr>
            <a:spLocks noGrp="1"/>
          </p:cNvSpPr>
          <p:nvPr>
            <p:ph type="sldNum" sz="quarter" idx="12"/>
          </p:nvPr>
        </p:nvSpPr>
        <p:spPr/>
        <p:txBody>
          <a:bodyPr/>
          <a:lstStyle/>
          <a:p>
            <a:fld id="{33EFA558-04BD-43EA-AD24-64B729D86786}" type="slidenum">
              <a:rPr lang="el-GR" smtClean="0"/>
              <a:t>‹#›</a:t>
            </a:fld>
            <a:endParaRPr lang="el-GR"/>
          </a:p>
        </p:txBody>
      </p:sp>
    </p:spTree>
    <p:extLst>
      <p:ext uri="{BB962C8B-B14F-4D97-AF65-F5344CB8AC3E}">
        <p14:creationId xmlns:p14="http://schemas.microsoft.com/office/powerpoint/2010/main" val="2025864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1FD0D1A0-29D9-8B44-91CA-62122140FFAB}"/>
              </a:ext>
            </a:extLst>
          </p:cNvPr>
          <p:cNvSpPr>
            <a:spLocks noGrp="1"/>
          </p:cNvSpPr>
          <p:nvPr>
            <p:ph type="dt" sz="half" idx="10"/>
          </p:nvPr>
        </p:nvSpPr>
        <p:spPr/>
        <p:txBody>
          <a:bodyPr/>
          <a:lstStyle/>
          <a:p>
            <a:fld id="{4A0DAE19-5914-4F59-818A-A26B61EA892B}" type="datetime1">
              <a:rPr lang="el-GR" smtClean="0"/>
              <a:t>6/2/2023</a:t>
            </a:fld>
            <a:endParaRPr lang="el-GR"/>
          </a:p>
        </p:txBody>
      </p:sp>
      <p:sp>
        <p:nvSpPr>
          <p:cNvPr id="3" name="Θέση υποσέλιδου 2">
            <a:extLst>
              <a:ext uri="{FF2B5EF4-FFF2-40B4-BE49-F238E27FC236}">
                <a16:creationId xmlns:a16="http://schemas.microsoft.com/office/drawing/2014/main" id="{21375269-4640-26D7-ACE1-155806ACEB8B}"/>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150B5B1B-CC9C-C786-52F3-CF88F8F37A04}"/>
              </a:ext>
            </a:extLst>
          </p:cNvPr>
          <p:cNvSpPr>
            <a:spLocks noGrp="1"/>
          </p:cNvSpPr>
          <p:nvPr>
            <p:ph type="sldNum" sz="quarter" idx="12"/>
          </p:nvPr>
        </p:nvSpPr>
        <p:spPr/>
        <p:txBody>
          <a:bodyPr/>
          <a:lstStyle/>
          <a:p>
            <a:fld id="{33EFA558-04BD-43EA-AD24-64B729D86786}" type="slidenum">
              <a:rPr lang="el-GR" smtClean="0"/>
              <a:t>‹#›</a:t>
            </a:fld>
            <a:endParaRPr lang="el-GR"/>
          </a:p>
        </p:txBody>
      </p:sp>
    </p:spTree>
    <p:extLst>
      <p:ext uri="{BB962C8B-B14F-4D97-AF65-F5344CB8AC3E}">
        <p14:creationId xmlns:p14="http://schemas.microsoft.com/office/powerpoint/2010/main" val="3760557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6C0C036-F729-68DD-7154-664BCA059D0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0116926-A492-5F25-9F56-A41753A534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9E7DBB14-CBEF-AA4B-2B47-F9EA94C768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54DB4D12-FEEC-702D-3563-C22ED209B4C2}"/>
              </a:ext>
            </a:extLst>
          </p:cNvPr>
          <p:cNvSpPr>
            <a:spLocks noGrp="1"/>
          </p:cNvSpPr>
          <p:nvPr>
            <p:ph type="dt" sz="half" idx="10"/>
          </p:nvPr>
        </p:nvSpPr>
        <p:spPr/>
        <p:txBody>
          <a:bodyPr/>
          <a:lstStyle/>
          <a:p>
            <a:fld id="{3A569E74-93ED-4F04-9707-51152F5CDA78}" type="datetime1">
              <a:rPr lang="el-GR" smtClean="0"/>
              <a:t>6/2/2023</a:t>
            </a:fld>
            <a:endParaRPr lang="el-GR"/>
          </a:p>
        </p:txBody>
      </p:sp>
      <p:sp>
        <p:nvSpPr>
          <p:cNvPr id="6" name="Θέση υποσέλιδου 5">
            <a:extLst>
              <a:ext uri="{FF2B5EF4-FFF2-40B4-BE49-F238E27FC236}">
                <a16:creationId xmlns:a16="http://schemas.microsoft.com/office/drawing/2014/main" id="{696A3A72-4093-2812-E8B0-A67AE137B39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5DEFBDF-8BD3-4319-D2AB-D965258158F3}"/>
              </a:ext>
            </a:extLst>
          </p:cNvPr>
          <p:cNvSpPr>
            <a:spLocks noGrp="1"/>
          </p:cNvSpPr>
          <p:nvPr>
            <p:ph type="sldNum" sz="quarter" idx="12"/>
          </p:nvPr>
        </p:nvSpPr>
        <p:spPr/>
        <p:txBody>
          <a:bodyPr/>
          <a:lstStyle/>
          <a:p>
            <a:fld id="{33EFA558-04BD-43EA-AD24-64B729D86786}" type="slidenum">
              <a:rPr lang="el-GR" smtClean="0"/>
              <a:t>‹#›</a:t>
            </a:fld>
            <a:endParaRPr lang="el-GR"/>
          </a:p>
        </p:txBody>
      </p:sp>
    </p:spTree>
    <p:extLst>
      <p:ext uri="{BB962C8B-B14F-4D97-AF65-F5344CB8AC3E}">
        <p14:creationId xmlns:p14="http://schemas.microsoft.com/office/powerpoint/2010/main" val="3870724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F2E11D-A019-B275-B7A1-8DFE7ACF151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62D23E51-94B4-2703-3C00-1E56833CA2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494BA8B6-3AF8-79EE-DC17-54AC699F2A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E2A1898-6D34-F1A3-DEEB-326DA59E4809}"/>
              </a:ext>
            </a:extLst>
          </p:cNvPr>
          <p:cNvSpPr>
            <a:spLocks noGrp="1"/>
          </p:cNvSpPr>
          <p:nvPr>
            <p:ph type="dt" sz="half" idx="10"/>
          </p:nvPr>
        </p:nvSpPr>
        <p:spPr/>
        <p:txBody>
          <a:bodyPr/>
          <a:lstStyle/>
          <a:p>
            <a:fld id="{1A25A75F-3776-41E5-ABCB-66607D63E029}" type="datetime1">
              <a:rPr lang="el-GR" smtClean="0"/>
              <a:t>6/2/2023</a:t>
            </a:fld>
            <a:endParaRPr lang="el-GR"/>
          </a:p>
        </p:txBody>
      </p:sp>
      <p:sp>
        <p:nvSpPr>
          <p:cNvPr id="6" name="Θέση υποσέλιδου 5">
            <a:extLst>
              <a:ext uri="{FF2B5EF4-FFF2-40B4-BE49-F238E27FC236}">
                <a16:creationId xmlns:a16="http://schemas.microsoft.com/office/drawing/2014/main" id="{FDD8EAED-85CA-42A5-EACE-B7AA75092FB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76D55FE-8460-AC7A-6C20-1E9688667727}"/>
              </a:ext>
            </a:extLst>
          </p:cNvPr>
          <p:cNvSpPr>
            <a:spLocks noGrp="1"/>
          </p:cNvSpPr>
          <p:nvPr>
            <p:ph type="sldNum" sz="quarter" idx="12"/>
          </p:nvPr>
        </p:nvSpPr>
        <p:spPr/>
        <p:txBody>
          <a:bodyPr/>
          <a:lstStyle/>
          <a:p>
            <a:fld id="{33EFA558-04BD-43EA-AD24-64B729D86786}" type="slidenum">
              <a:rPr lang="el-GR" smtClean="0"/>
              <a:t>‹#›</a:t>
            </a:fld>
            <a:endParaRPr lang="el-GR"/>
          </a:p>
        </p:txBody>
      </p:sp>
    </p:spTree>
    <p:extLst>
      <p:ext uri="{BB962C8B-B14F-4D97-AF65-F5344CB8AC3E}">
        <p14:creationId xmlns:p14="http://schemas.microsoft.com/office/powerpoint/2010/main" val="1078887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5ECC041C-0923-42D6-18BE-E617F12222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9975779-BCD2-FA46-91FA-DC268AA7D6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549BEF0-3FD7-EB37-FB35-E1274F790B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98F5A8-943D-406E-8E85-8A0F89361FA4}" type="datetime1">
              <a:rPr lang="el-GR" smtClean="0"/>
              <a:t>6/2/2023</a:t>
            </a:fld>
            <a:endParaRPr lang="el-GR"/>
          </a:p>
        </p:txBody>
      </p:sp>
      <p:sp>
        <p:nvSpPr>
          <p:cNvPr id="5" name="Θέση υποσέλιδου 4">
            <a:extLst>
              <a:ext uri="{FF2B5EF4-FFF2-40B4-BE49-F238E27FC236}">
                <a16:creationId xmlns:a16="http://schemas.microsoft.com/office/drawing/2014/main" id="{F3F0E480-EAAE-A8FB-CCAB-456FA76D1A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2F6B2BFF-95E1-52A7-38BF-E372F67E20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EFA558-04BD-43EA-AD24-64B729D86786}" type="slidenum">
              <a:rPr lang="el-GR" smtClean="0"/>
              <a:t>‹#›</a:t>
            </a:fld>
            <a:endParaRPr lang="el-GR"/>
          </a:p>
        </p:txBody>
      </p:sp>
    </p:spTree>
    <p:extLst>
      <p:ext uri="{BB962C8B-B14F-4D97-AF65-F5344CB8AC3E}">
        <p14:creationId xmlns:p14="http://schemas.microsoft.com/office/powerpoint/2010/main" val="1402449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4DA3CF3A-87DB-25C7-6A97-3A26D2E2BEF8}"/>
              </a:ext>
            </a:extLst>
          </p:cNvPr>
          <p:cNvPicPr>
            <a:picLocks noChangeAspect="1"/>
          </p:cNvPicPr>
          <p:nvPr/>
        </p:nvPicPr>
        <p:blipFill rotWithShape="1">
          <a:blip r:embed="rId2">
            <a:alphaModFix amt="50000"/>
          </a:blip>
          <a:srcRect t="9304" b="6426"/>
          <a:stretch/>
        </p:blipFill>
        <p:spPr>
          <a:xfrm>
            <a:off x="20" y="1"/>
            <a:ext cx="12191980" cy="6857999"/>
          </a:xfrm>
          <a:prstGeom prst="rect">
            <a:avLst/>
          </a:prstGeom>
        </p:spPr>
      </p:pic>
      <p:sp>
        <p:nvSpPr>
          <p:cNvPr id="2" name="Τίτλος 1">
            <a:extLst>
              <a:ext uri="{FF2B5EF4-FFF2-40B4-BE49-F238E27FC236}">
                <a16:creationId xmlns:a16="http://schemas.microsoft.com/office/drawing/2014/main" id="{4FBFAB05-1754-7EE2-EB3B-7BC5E750D884}"/>
              </a:ext>
            </a:extLst>
          </p:cNvPr>
          <p:cNvSpPr>
            <a:spLocks noGrp="1"/>
          </p:cNvSpPr>
          <p:nvPr>
            <p:ph type="ctrTitle"/>
          </p:nvPr>
        </p:nvSpPr>
        <p:spPr>
          <a:xfrm>
            <a:off x="1524000" y="1122362"/>
            <a:ext cx="9144000" cy="2900518"/>
          </a:xfrm>
        </p:spPr>
        <p:txBody>
          <a:bodyPr>
            <a:noAutofit/>
          </a:bodyPr>
          <a:lstStyle/>
          <a:p>
            <a:pPr algn="ctr">
              <a:lnSpc>
                <a:spcPct val="107000"/>
              </a:lnSpc>
              <a:spcAft>
                <a:spcPts val="800"/>
              </a:spcAft>
            </a:pPr>
            <a:r>
              <a:rPr lang="el-GR" sz="3600" dirty="0">
                <a:effectLst/>
                <a:latin typeface="Times New Roman" panose="02020603050405020304" pitchFamily="18" charset="0"/>
                <a:ea typeface="Calibri" panose="020F0502020204030204" pitchFamily="34" charset="0"/>
                <a:cs typeface="Times New Roman" panose="02020603050405020304" pitchFamily="18" charset="0"/>
              </a:rPr>
              <a:t>«Η ανασυγκρότηση ρατσιστικών λόγων</a:t>
            </a:r>
            <a:br>
              <a:rPr lang="el-GR" sz="3600" dirty="0">
                <a:effectLst/>
                <a:latin typeface="Calibri" panose="020F0502020204030204" pitchFamily="34" charset="0"/>
                <a:ea typeface="Calibri" panose="020F0502020204030204" pitchFamily="34" charset="0"/>
                <a:cs typeface="Times New Roman" panose="02020603050405020304" pitchFamily="18" charset="0"/>
              </a:rPr>
            </a:br>
            <a:r>
              <a:rPr lang="el-GR" sz="3600" dirty="0">
                <a:effectLst/>
                <a:latin typeface="Times New Roman" panose="02020603050405020304" pitchFamily="18" charset="0"/>
                <a:ea typeface="Calibri" panose="020F0502020204030204" pitchFamily="34" charset="0"/>
                <a:cs typeface="Times New Roman" panose="02020603050405020304" pitchFamily="18" charset="0"/>
              </a:rPr>
              <a:t> μέσω της θεωρίας της ανοχής, της απόρριψης/αποβολής</a:t>
            </a:r>
            <a:br>
              <a:rPr lang="el-GR" sz="3600" dirty="0">
                <a:effectLst/>
                <a:latin typeface="Calibri" panose="020F0502020204030204" pitchFamily="34" charset="0"/>
                <a:ea typeface="Calibri" panose="020F0502020204030204" pitchFamily="34" charset="0"/>
                <a:cs typeface="Times New Roman" panose="02020603050405020304" pitchFamily="18" charset="0"/>
              </a:rPr>
            </a:br>
            <a:r>
              <a:rPr lang="el-GR" sz="3600" dirty="0">
                <a:effectLst/>
                <a:latin typeface="Times New Roman" panose="02020603050405020304" pitchFamily="18" charset="0"/>
                <a:ea typeface="Calibri" panose="020F0502020204030204" pitchFamily="34" charset="0"/>
                <a:cs typeface="Times New Roman" panose="02020603050405020304" pitchFamily="18" charset="0"/>
              </a:rPr>
              <a:t> και των αναπαραστάσεων του </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Van Leeuwen </a:t>
            </a:r>
            <a:br>
              <a:rPr lang="el-GR" sz="3600" dirty="0">
                <a:effectLst/>
                <a:latin typeface="Calibri" panose="020F0502020204030204" pitchFamily="34" charset="0"/>
                <a:ea typeface="Calibri" panose="020F0502020204030204" pitchFamily="34" charset="0"/>
                <a:cs typeface="Times New Roman" panose="02020603050405020304" pitchFamily="18" charset="0"/>
              </a:rPr>
            </a:br>
            <a:r>
              <a:rPr lang="el-GR" sz="3600" dirty="0">
                <a:effectLst/>
                <a:latin typeface="Times New Roman" panose="02020603050405020304" pitchFamily="18" charset="0"/>
                <a:ea typeface="Calibri" panose="020F0502020204030204" pitchFamily="34" charset="0"/>
                <a:cs typeface="Times New Roman" panose="02020603050405020304" pitchFamily="18" charset="0"/>
              </a:rPr>
              <a:t>σε αντιρατσιστικό κείμενο»</a:t>
            </a:r>
            <a:endParaRPr lang="el-GR"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Υπότιτλος 2">
            <a:extLst>
              <a:ext uri="{FF2B5EF4-FFF2-40B4-BE49-F238E27FC236}">
                <a16:creationId xmlns:a16="http://schemas.microsoft.com/office/drawing/2014/main" id="{BA16734A-4525-7424-33E3-FBF7BC790780}"/>
              </a:ext>
            </a:extLst>
          </p:cNvPr>
          <p:cNvSpPr>
            <a:spLocks noGrp="1"/>
          </p:cNvSpPr>
          <p:nvPr>
            <p:ph type="subTitle" idx="1"/>
          </p:nvPr>
        </p:nvSpPr>
        <p:spPr>
          <a:xfrm>
            <a:off x="1524000" y="4159404"/>
            <a:ext cx="9144000" cy="1098395"/>
          </a:xfrm>
        </p:spPr>
        <p:txBody>
          <a:bodyPr>
            <a:normAutofit fontScale="25000" lnSpcReduction="20000"/>
          </a:bodyPr>
          <a:lstStyle/>
          <a:p>
            <a:endParaRPr lang="el-GR" sz="600" dirty="0">
              <a:solidFill>
                <a:srgbClr val="FFFFFF"/>
              </a:solidFill>
              <a:latin typeface="Times New Roman" panose="02020603050405020304" pitchFamily="18" charset="0"/>
              <a:cs typeface="Times New Roman" panose="02020603050405020304" pitchFamily="18" charset="0"/>
            </a:endParaRPr>
          </a:p>
          <a:p>
            <a:r>
              <a:rPr lang="el-GR" sz="6400" dirty="0">
                <a:solidFill>
                  <a:srgbClr val="FFFFFF"/>
                </a:solidFill>
                <a:latin typeface="Times New Roman" panose="02020603050405020304" pitchFamily="18" charset="0"/>
                <a:cs typeface="Times New Roman" panose="02020603050405020304" pitchFamily="18" charset="0"/>
              </a:rPr>
              <a:t>Π.Μ.Σ: «Γλωσσολογία: Γλώσσα και Επικοινωνία»</a:t>
            </a:r>
          </a:p>
          <a:p>
            <a:r>
              <a:rPr lang="el-GR" sz="6400" dirty="0">
                <a:solidFill>
                  <a:srgbClr val="FFFFFF"/>
                </a:solidFill>
                <a:latin typeface="Times New Roman" panose="02020603050405020304" pitchFamily="18" charset="0"/>
                <a:cs typeface="Times New Roman" panose="02020603050405020304" pitchFamily="18" charset="0"/>
              </a:rPr>
              <a:t>Εφαρμοσμένη Γλωσσολογία: Μεταναστευτικές ταυτότητες και κριτική γλωσσική εκπαίδευση</a:t>
            </a:r>
          </a:p>
          <a:p>
            <a:r>
              <a:rPr lang="el-GR" sz="6400" dirty="0">
                <a:solidFill>
                  <a:srgbClr val="FFFFFF"/>
                </a:solidFill>
                <a:latin typeface="Times New Roman" panose="02020603050405020304" pitchFamily="18" charset="0"/>
                <a:cs typeface="Times New Roman" panose="02020603050405020304" pitchFamily="18" charset="0"/>
              </a:rPr>
              <a:t>Εργασία Εξαμήνου</a:t>
            </a:r>
          </a:p>
          <a:p>
            <a:r>
              <a:rPr lang="el-GR" sz="6400" dirty="0">
                <a:solidFill>
                  <a:srgbClr val="FFFFFF"/>
                </a:solidFill>
                <a:latin typeface="Times New Roman" panose="02020603050405020304" pitchFamily="18" charset="0"/>
                <a:cs typeface="Times New Roman" panose="02020603050405020304" pitchFamily="18" charset="0"/>
              </a:rPr>
              <a:t>Ισμήνη </a:t>
            </a:r>
            <a:r>
              <a:rPr lang="el-GR" sz="6400" dirty="0" err="1">
                <a:solidFill>
                  <a:srgbClr val="FFFFFF"/>
                </a:solidFill>
                <a:latin typeface="Times New Roman" panose="02020603050405020304" pitchFamily="18" charset="0"/>
                <a:cs typeface="Times New Roman" panose="02020603050405020304" pitchFamily="18" charset="0"/>
              </a:rPr>
              <a:t>Ζγολόμπη</a:t>
            </a:r>
            <a:r>
              <a:rPr lang="el-GR" sz="6400" dirty="0">
                <a:solidFill>
                  <a:srgbClr val="FFFFFF"/>
                </a:solidFill>
                <a:latin typeface="Times New Roman" panose="02020603050405020304" pitchFamily="18" charset="0"/>
                <a:cs typeface="Times New Roman" panose="02020603050405020304" pitchFamily="18" charset="0"/>
              </a:rPr>
              <a:t> (1068362)</a:t>
            </a:r>
          </a:p>
          <a:p>
            <a:r>
              <a:rPr lang="el-GR" sz="6400" dirty="0">
                <a:solidFill>
                  <a:srgbClr val="FFFFFF"/>
                </a:solidFill>
                <a:latin typeface="Times New Roman" panose="02020603050405020304" pitchFamily="18" charset="0"/>
                <a:cs typeface="Times New Roman" panose="02020603050405020304" pitchFamily="18" charset="0"/>
              </a:rPr>
              <a:t>Διδάσκων: </a:t>
            </a:r>
            <a:r>
              <a:rPr lang="el-GR" sz="6400" dirty="0" err="1">
                <a:solidFill>
                  <a:srgbClr val="FFFFFF"/>
                </a:solidFill>
                <a:latin typeface="Times New Roman" panose="02020603050405020304" pitchFamily="18" charset="0"/>
                <a:cs typeface="Times New Roman" panose="02020603050405020304" pitchFamily="18" charset="0"/>
              </a:rPr>
              <a:t>Καθ</a:t>
            </a:r>
            <a:r>
              <a:rPr lang="el-GR" sz="6400" dirty="0">
                <a:solidFill>
                  <a:srgbClr val="FFFFFF"/>
                </a:solidFill>
                <a:latin typeface="Times New Roman" panose="02020603050405020304" pitchFamily="18" charset="0"/>
                <a:cs typeface="Times New Roman" panose="02020603050405020304" pitchFamily="18" charset="0"/>
              </a:rPr>
              <a:t>. κ. Α. </a:t>
            </a:r>
            <a:r>
              <a:rPr lang="el-GR" sz="6400" dirty="0" err="1">
                <a:solidFill>
                  <a:srgbClr val="FFFFFF"/>
                </a:solidFill>
                <a:latin typeface="Times New Roman" panose="02020603050405020304" pitchFamily="18" charset="0"/>
                <a:cs typeface="Times New Roman" panose="02020603050405020304" pitchFamily="18" charset="0"/>
              </a:rPr>
              <a:t>Αρχάκης</a:t>
            </a:r>
            <a:endParaRPr lang="el-GR" sz="6400" dirty="0">
              <a:solidFill>
                <a:srgbClr val="FFFFFF"/>
              </a:solidFill>
              <a:latin typeface="Times New Roman" panose="02020603050405020304" pitchFamily="18" charset="0"/>
              <a:cs typeface="Times New Roman" panose="02020603050405020304" pitchFamily="18" charset="0"/>
            </a:endParaRPr>
          </a:p>
          <a:p>
            <a:endParaRPr lang="el-GR" sz="600" dirty="0">
              <a:solidFill>
                <a:srgbClr val="FFFFFF"/>
              </a:solidFill>
              <a:latin typeface="Times New Roman" panose="02020603050405020304" pitchFamily="18" charset="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ED1169D9-9720-EE1E-9ADD-1FC68DC10353}"/>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1</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621332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73E7C8-0396-75B7-51FC-76DD5B4212E8}"/>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Ενταξιακός αποκλεισμός </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Balibar</a:t>
            </a:r>
            <a:r>
              <a:rPr lang="en-US" dirty="0">
                <a:latin typeface="Times New Roman" panose="02020603050405020304" pitchFamily="18" charset="0"/>
                <a:cs typeface="Times New Roman" panose="02020603050405020304" pitchFamily="18" charset="0"/>
              </a:rPr>
              <a:t> 2017)</a:t>
            </a:r>
            <a:endParaRPr lang="el-GR"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34EEF5AB-24F0-603A-311C-AB0CF388B34D}"/>
              </a:ext>
            </a:extLst>
          </p:cNvPr>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r>
              <a:rPr lang="el-GR" dirty="0">
                <a:latin typeface="Times New Roman" panose="02020603050405020304" pitchFamily="18" charset="0"/>
                <a:cs typeface="Times New Roman" panose="02020603050405020304" pitchFamily="18" charset="0"/>
              </a:rPr>
              <a:t>Τα όρια του αποκλεισμού είναι πλέον συμβολικά και όχι γεωγραφικά</a:t>
            </a:r>
          </a:p>
          <a:p>
            <a:pPr algn="just"/>
            <a:r>
              <a:rPr lang="el-GR" dirty="0">
                <a:latin typeface="Times New Roman" panose="02020603050405020304" pitchFamily="18" charset="0"/>
                <a:cs typeface="Times New Roman" panose="02020603050405020304" pitchFamily="18" charset="0"/>
              </a:rPr>
              <a:t>Δεν γίνεται λόγος για γεωγραφικό εκτοπισμό ομάδων, αλλά για εκτοπισμό από τα όρια της </a:t>
            </a:r>
            <a:r>
              <a:rPr lang="el-GR" dirty="0" err="1">
                <a:latin typeface="Times New Roman" panose="02020603050405020304" pitchFamily="18" charset="0"/>
                <a:cs typeface="Times New Roman" panose="02020603050405020304" pitchFamily="18" charset="0"/>
              </a:rPr>
              <a:t>πλειονοτικής</a:t>
            </a:r>
            <a:r>
              <a:rPr lang="el-GR" dirty="0">
                <a:latin typeface="Times New Roman" panose="02020603050405020304" pitchFamily="18" charset="0"/>
                <a:cs typeface="Times New Roman" panose="02020603050405020304" pitchFamily="18" charset="0"/>
              </a:rPr>
              <a:t> – εθνικής ομάδας</a:t>
            </a:r>
          </a:p>
          <a:p>
            <a:pPr algn="just"/>
            <a:r>
              <a:rPr lang="el-GR" dirty="0">
                <a:latin typeface="Times New Roman" panose="02020603050405020304" pitchFamily="18" charset="0"/>
                <a:cs typeface="Times New Roman" panose="02020603050405020304" pitchFamily="18" charset="0"/>
              </a:rPr>
              <a:t>Στον ενταξιακό αποκλεισμό συγκροτείται μία συστηματική και ορατή ετερότητα μεταξύ των ομάδων </a:t>
            </a:r>
          </a:p>
          <a:p>
            <a:pPr algn="just"/>
            <a:r>
              <a:rPr lang="el-GR" dirty="0">
                <a:latin typeface="Times New Roman" panose="02020603050405020304" pitchFamily="18" charset="0"/>
                <a:cs typeface="Times New Roman" panose="02020603050405020304" pitchFamily="18" charset="0"/>
              </a:rPr>
              <a:t>Στόχος: Ευκολότερη διαχείριση κατώτερων ομάδων και ως εκ τούτου λιγότερη απειλή από αυτές και ευκολότερη ανοχή τους</a:t>
            </a:r>
          </a:p>
          <a:p>
            <a:pPr marL="0" indent="0" algn="just">
              <a:buNone/>
            </a:pPr>
            <a:endParaRPr lang="el-GR" dirty="0">
              <a:latin typeface="Times New Roman" panose="02020603050405020304" pitchFamily="18" charset="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B4BD09A2-DFB9-990A-129A-EB2D33DB7F9C}"/>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10</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7471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E55B41-AB67-1ADA-CBA0-E13A606A0E16}"/>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Φιλοξενία: (</a:t>
            </a:r>
            <a:r>
              <a:rPr lang="en-US" dirty="0">
                <a:effectLst/>
                <a:latin typeface="Times New Roman" panose="02020603050405020304" pitchFamily="18" charset="0"/>
                <a:ea typeface="Times New Roman" panose="02020603050405020304" pitchFamily="18" charset="0"/>
              </a:rPr>
              <a:t>Derrida</a:t>
            </a:r>
            <a:r>
              <a:rPr lang="el-GR" dirty="0">
                <a:effectLst/>
                <a:latin typeface="Times New Roman" panose="02020603050405020304" pitchFamily="18" charset="0"/>
                <a:ea typeface="Times New Roman" panose="02020603050405020304" pitchFamily="18" charset="0"/>
              </a:rPr>
              <a:t> &amp; </a:t>
            </a:r>
            <a:r>
              <a:rPr lang="en-US" dirty="0" err="1">
                <a:effectLst/>
                <a:latin typeface="Times New Roman" panose="02020603050405020304" pitchFamily="18" charset="0"/>
                <a:ea typeface="Times New Roman" panose="02020603050405020304" pitchFamily="18" charset="0"/>
              </a:rPr>
              <a:t>Durfoumantelle</a:t>
            </a:r>
            <a:r>
              <a:rPr lang="el-GR" dirty="0">
                <a:latin typeface="Times New Roman" panose="02020603050405020304" pitchFamily="18" charset="0"/>
                <a:ea typeface="Times New Roman" panose="02020603050405020304" pitchFamily="18" charset="0"/>
              </a:rPr>
              <a:t> </a:t>
            </a:r>
            <a:r>
              <a:rPr lang="el-GR" dirty="0">
                <a:effectLst/>
                <a:latin typeface="Times New Roman" panose="02020603050405020304" pitchFamily="18" charset="0"/>
                <a:ea typeface="Times New Roman" panose="02020603050405020304" pitchFamily="18" charset="0"/>
              </a:rPr>
              <a:t>2000) </a:t>
            </a:r>
            <a:endParaRPr lang="el-GR"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51958E43-2488-3C2E-12EF-105B381FD74F}"/>
              </a:ext>
            </a:extLst>
          </p:cNvPr>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r>
              <a:rPr lang="el-GR" dirty="0">
                <a:latin typeface="Times New Roman" panose="02020603050405020304" pitchFamily="18" charset="0"/>
                <a:cs typeface="Times New Roman" panose="02020603050405020304" pitchFamily="18" charset="0"/>
              </a:rPr>
              <a:t>Συστηματική συσχέτιση με εξουσία αφού επιβεβαιώνει την υπεροχή του/της οικοδεσπότη/</a:t>
            </a:r>
            <a:r>
              <a:rPr lang="el-GR" dirty="0" err="1">
                <a:latin typeface="Times New Roman" panose="02020603050405020304" pitchFamily="18" charset="0"/>
                <a:cs typeface="Times New Roman" panose="02020603050405020304" pitchFamily="18" charset="0"/>
              </a:rPr>
              <a:t>ποινας</a:t>
            </a:r>
            <a:r>
              <a:rPr lang="el-GR" dirty="0">
                <a:latin typeface="Times New Roman" panose="02020603050405020304" pitchFamily="18" charset="0"/>
                <a:cs typeface="Times New Roman" panose="02020603050405020304" pitchFamily="18" charset="0"/>
              </a:rPr>
              <a:t> (της </a:t>
            </a:r>
            <a:r>
              <a:rPr lang="el-GR" dirty="0" err="1">
                <a:latin typeface="Times New Roman" panose="02020603050405020304" pitchFamily="18" charset="0"/>
                <a:cs typeface="Times New Roman" panose="02020603050405020304" pitchFamily="18" charset="0"/>
              </a:rPr>
              <a:t>πλειονοτικής</a:t>
            </a:r>
            <a:r>
              <a:rPr lang="el-GR" dirty="0">
                <a:latin typeface="Times New Roman" panose="02020603050405020304" pitchFamily="18" charset="0"/>
                <a:cs typeface="Times New Roman" panose="02020603050405020304" pitchFamily="18" charset="0"/>
              </a:rPr>
              <a:t>/«ανώτερης» ομάδας)</a:t>
            </a:r>
          </a:p>
          <a:p>
            <a:pPr algn="just"/>
            <a:r>
              <a:rPr lang="el-GR" dirty="0">
                <a:latin typeface="Times New Roman" panose="02020603050405020304" pitchFamily="18" charset="0"/>
                <a:cs typeface="Times New Roman" panose="02020603050405020304" pitchFamily="18" charset="0"/>
              </a:rPr>
              <a:t>Οριοθέτηση του χώρου της φιλοξενίας σε </a:t>
            </a:r>
            <a:r>
              <a:rPr lang="el-GR" i="1" dirty="0">
                <a:latin typeface="Times New Roman" panose="02020603050405020304" pitchFamily="18" charset="0"/>
                <a:cs typeface="Times New Roman" panose="02020603050405020304" pitchFamily="18" charset="0"/>
              </a:rPr>
              <a:t>Εσωτερικό</a:t>
            </a:r>
            <a:r>
              <a:rPr lang="el-GR" dirty="0">
                <a:latin typeface="Times New Roman" panose="02020603050405020304" pitchFamily="18" charset="0"/>
                <a:cs typeface="Times New Roman" panose="02020603050405020304" pitchFamily="18" charset="0"/>
              </a:rPr>
              <a:t> και </a:t>
            </a:r>
            <a:r>
              <a:rPr lang="el-GR" i="1" dirty="0">
                <a:latin typeface="Times New Roman" panose="02020603050405020304" pitchFamily="18" charset="0"/>
                <a:cs typeface="Times New Roman" panose="02020603050405020304" pitchFamily="18" charset="0"/>
              </a:rPr>
              <a:t>Εξωτερικό/Άλλο </a:t>
            </a:r>
            <a:r>
              <a:rPr lang="el-GR" dirty="0">
                <a:latin typeface="Times New Roman" panose="02020603050405020304" pitchFamily="18" charset="0"/>
                <a:cs typeface="Times New Roman" panose="02020603050405020304" pitchFamily="18" charset="0"/>
              </a:rPr>
              <a:t>και διατήρηση εξουσίας του </a:t>
            </a:r>
            <a:r>
              <a:rPr lang="el-GR" i="1" dirty="0">
                <a:latin typeface="Times New Roman" panose="02020603050405020304" pitchFamily="18" charset="0"/>
                <a:cs typeface="Times New Roman" panose="02020603050405020304" pitchFamily="18" charset="0"/>
              </a:rPr>
              <a:t>Εσωτερικού</a:t>
            </a:r>
            <a:r>
              <a:rPr lang="el-GR" dirty="0">
                <a:latin typeface="Times New Roman" panose="02020603050405020304" pitchFamily="18" charset="0"/>
                <a:cs typeface="Times New Roman" panose="02020603050405020304" pitchFamily="18" charset="0"/>
              </a:rPr>
              <a:t> πάνω στο </a:t>
            </a:r>
            <a:r>
              <a:rPr lang="el-GR" i="1" dirty="0">
                <a:latin typeface="Times New Roman" panose="02020603050405020304" pitchFamily="18" charset="0"/>
                <a:cs typeface="Times New Roman" panose="02020603050405020304" pitchFamily="18" charset="0"/>
              </a:rPr>
              <a:t>Άλλο</a:t>
            </a:r>
          </a:p>
          <a:p>
            <a:pPr algn="just"/>
            <a:r>
              <a:rPr lang="el-GR" dirty="0">
                <a:latin typeface="Times New Roman" panose="02020603050405020304" pitchFamily="18" charset="0"/>
                <a:cs typeface="Times New Roman" panose="02020603050405020304" pitchFamily="18" charset="0"/>
              </a:rPr>
              <a:t>Στόχος: Ευκολότερη διαχείριση κατώτερων και «φιλοξενούμενων» ομάδων και ως εκ τούτου λιγότερη απειλή από αυτές και ευκολότερη ανοχή τους</a:t>
            </a:r>
          </a:p>
          <a:p>
            <a:endParaRPr lang="el-GR" dirty="0">
              <a:latin typeface="Times New Roman" panose="02020603050405020304" pitchFamily="18" charset="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F41A2810-C1BC-9A0E-5F62-7D36477EBB0F}"/>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11</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524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D26443-10BE-124E-DC7E-6E9948873EBA}"/>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Ετερότητα: (</a:t>
            </a:r>
            <a:r>
              <a:rPr lang="el-GR" dirty="0" err="1">
                <a:solidFill>
                  <a:srgbClr val="000000"/>
                </a:solidFill>
                <a:effectLst/>
                <a:latin typeface="Times New Roman" panose="02020603050405020304" pitchFamily="18" charset="0"/>
                <a:ea typeface="Times New Roman" panose="02020603050405020304" pitchFamily="18" charset="0"/>
              </a:rPr>
              <a:t>Παπαταξιάρχη</a:t>
            </a:r>
            <a:r>
              <a:rPr lang="el-GR" dirty="0" err="1">
                <a:solidFill>
                  <a:srgbClr val="000000"/>
                </a:solidFill>
                <a:latin typeface="Times New Roman" panose="02020603050405020304" pitchFamily="18" charset="0"/>
                <a:ea typeface="Times New Roman" panose="02020603050405020304" pitchFamily="18" charset="0"/>
              </a:rPr>
              <a:t>ς</a:t>
            </a:r>
            <a:r>
              <a:rPr lang="el-GR" dirty="0">
                <a:solidFill>
                  <a:srgbClr val="000000"/>
                </a:solidFill>
                <a:effectLst/>
                <a:latin typeface="Times New Roman" panose="02020603050405020304" pitchFamily="18" charset="0"/>
                <a:ea typeface="Times New Roman" panose="02020603050405020304" pitchFamily="18" charset="0"/>
              </a:rPr>
              <a:t> 2014)</a:t>
            </a:r>
            <a:endParaRPr lang="el-GR"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DD7CF25B-2E21-4274-8B10-F7B4235A3F8D}"/>
              </a:ext>
            </a:extLst>
          </p:cNvPr>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r>
              <a:rPr lang="el-GR" dirty="0">
                <a:latin typeface="Times New Roman" panose="02020603050405020304" pitchFamily="18" charset="0"/>
                <a:cs typeface="Times New Roman" panose="02020603050405020304" pitchFamily="18" charset="0"/>
              </a:rPr>
              <a:t>Ανοχή στις μεταναστευτικές ομάδες μόνο με την προϋπόθεση της </a:t>
            </a:r>
            <a:r>
              <a:rPr lang="el-GR" dirty="0" err="1">
                <a:latin typeface="Times New Roman" panose="02020603050405020304" pitchFamily="18" charset="0"/>
                <a:cs typeface="Times New Roman" panose="02020603050405020304" pitchFamily="18" charset="0"/>
              </a:rPr>
              <a:t>μεταστρεψιμότητας</a:t>
            </a:r>
            <a:r>
              <a:rPr lang="el-GR" dirty="0">
                <a:latin typeface="Times New Roman" panose="02020603050405020304" pitchFamily="18" charset="0"/>
                <a:cs typeface="Times New Roman" panose="02020603050405020304" pitchFamily="18" charset="0"/>
              </a:rPr>
              <a:t> των ταυτοτήτων τους και της κατάργησης της ετερότητάς τους</a:t>
            </a:r>
          </a:p>
          <a:p>
            <a:pPr algn="just"/>
            <a:r>
              <a:rPr lang="el-GR" dirty="0">
                <a:latin typeface="Times New Roman" panose="02020603050405020304" pitchFamily="18" charset="0"/>
                <a:cs typeface="Times New Roman" panose="02020603050405020304" pitchFamily="18" charset="0"/>
              </a:rPr>
              <a:t>Η ελάχιστη παρουσίαση των μεταναστευτικών ομάδων μέσα στις </a:t>
            </a:r>
            <a:r>
              <a:rPr lang="el-GR" dirty="0" err="1">
                <a:latin typeface="Times New Roman" panose="02020603050405020304" pitchFamily="18" charset="0"/>
                <a:cs typeface="Times New Roman" panose="02020603050405020304" pitchFamily="18" charset="0"/>
              </a:rPr>
              <a:t>πλειονοτικές</a:t>
            </a:r>
            <a:r>
              <a:rPr lang="el-GR" dirty="0">
                <a:latin typeface="Times New Roman" panose="02020603050405020304" pitchFamily="18" charset="0"/>
                <a:cs typeface="Times New Roman" panose="02020603050405020304" pitchFamily="18" charset="0"/>
              </a:rPr>
              <a:t> και η «προθυμία» τους για αφομοίωση των εθνικών προτύπων έχει ως στόχο να τις αναδείξει </a:t>
            </a:r>
            <a:r>
              <a:rPr lang="el-GR" dirty="0" err="1">
                <a:latin typeface="Times New Roman" panose="02020603050405020304" pitchFamily="18" charset="0"/>
                <a:cs typeface="Times New Roman" panose="02020603050405020304" pitchFamily="18" charset="0"/>
              </a:rPr>
              <a:t>μεταστρέψιμες</a:t>
            </a:r>
            <a:r>
              <a:rPr lang="el-GR" dirty="0">
                <a:latin typeface="Times New Roman" panose="02020603050405020304" pitchFamily="18" charset="0"/>
                <a:cs typeface="Times New Roman" panose="02020603050405020304" pitchFamily="18" charset="0"/>
              </a:rPr>
              <a:t> και ως εκ τούτου λιγότερο απειλητικές και ευκολότερα ανεκτές</a:t>
            </a:r>
          </a:p>
          <a:p>
            <a:endParaRPr lang="el-GR" dirty="0">
              <a:latin typeface="Times New Roman" panose="02020603050405020304" pitchFamily="18" charset="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B50974D3-4404-4577-9494-53D111D90659}"/>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12</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1785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01B264-1FDC-99BD-57B8-8D86342AD884}"/>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Εργαλεία Ανάλυσης</a:t>
            </a:r>
          </a:p>
        </p:txBody>
      </p:sp>
      <p:sp>
        <p:nvSpPr>
          <p:cNvPr id="3" name="Θέση περιεχομένου 2">
            <a:extLst>
              <a:ext uri="{FF2B5EF4-FFF2-40B4-BE49-F238E27FC236}">
                <a16:creationId xmlns:a16="http://schemas.microsoft.com/office/drawing/2014/main" id="{A36C8A6A-7E4F-E196-A266-B6AD03A40F80}"/>
              </a:ext>
            </a:extLst>
          </p:cNvPr>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r>
              <a:rPr lang="el-GR"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Στην εργασία αυτή, θα εξεταστούν οι τρόποι και οι πρακτικές έκφρασης της ανοχής μέσα από τους </a:t>
            </a:r>
            <a:r>
              <a:rPr lang="el-GR"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λόγους</a:t>
            </a:r>
            <a:r>
              <a:rPr lang="el-GR"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discourses</a:t>
            </a:r>
            <a:r>
              <a:rPr lang="el-GR"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και τις </a:t>
            </a:r>
            <a:r>
              <a:rPr lang="el-GR"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αναπαραστάσεις</a:t>
            </a:r>
            <a:r>
              <a:rPr lang="el-GR"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αλλά και τις διαστάσεις των αναπαραστ</a:t>
            </a:r>
            <a:r>
              <a:rPr lang="el-GR"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άσεων.</a:t>
            </a:r>
          </a:p>
          <a:p>
            <a:pPr algn="just"/>
            <a:r>
              <a:rPr lang="el-GR" sz="2400" b="1" dirty="0">
                <a:latin typeface="Times New Roman" panose="02020603050405020304" pitchFamily="18" charset="0"/>
                <a:cs typeface="Times New Roman" panose="02020603050405020304" pitchFamily="18" charset="0"/>
              </a:rPr>
              <a:t>Λόγοι</a:t>
            </a:r>
            <a:r>
              <a:rPr lang="el-GR" sz="2400" dirty="0">
                <a:latin typeface="Times New Roman" panose="02020603050405020304" pitchFamily="18" charset="0"/>
                <a:cs typeface="Times New Roman" panose="02020603050405020304" pitchFamily="18" charset="0"/>
              </a:rPr>
              <a:t>: Σύνολα ιδεολογικών εκφορών για ένα συγκεκριμένο θέμα σε συγκεκριμένη χρονική στιγμή </a:t>
            </a:r>
            <a:r>
              <a:rPr lang="en-US" sz="2400" dirty="0">
                <a:latin typeface="Times New Roman" panose="02020603050405020304" pitchFamily="18" charset="0"/>
                <a:cs typeface="Times New Roman" panose="02020603050405020304" pitchFamily="18" charset="0"/>
              </a:rPr>
              <a:t>(Hall 1992)</a:t>
            </a:r>
            <a:r>
              <a:rPr lang="el-GR" sz="2400" dirty="0">
                <a:latin typeface="Times New Roman" panose="02020603050405020304" pitchFamily="18" charset="0"/>
                <a:cs typeface="Times New Roman" panose="02020603050405020304" pitchFamily="18" charset="0"/>
              </a:rPr>
              <a:t>.</a:t>
            </a:r>
          </a:p>
          <a:p>
            <a:pPr algn="just"/>
            <a:r>
              <a:rPr lang="el-GR" sz="2400" dirty="0">
                <a:latin typeface="Times New Roman" panose="02020603050405020304" pitchFamily="18" charset="0"/>
                <a:cs typeface="Times New Roman" panose="02020603050405020304" pitchFamily="18" charset="0"/>
              </a:rPr>
              <a:t>Οι λόγοι χρησιμοποιούνται ως πρακτικές, δίνοντας δύναμη στην εξουσία και παράγοντας γνώση.</a:t>
            </a:r>
          </a:p>
          <a:p>
            <a:pPr algn="just"/>
            <a:r>
              <a:rPr lang="el-GR" sz="2400" b="1" dirty="0">
                <a:latin typeface="Times New Roman" panose="02020603050405020304" pitchFamily="18" charset="0"/>
                <a:cs typeface="Times New Roman" panose="02020603050405020304" pitchFamily="18" charset="0"/>
              </a:rPr>
              <a:t>Αναπαραστάσεις</a:t>
            </a:r>
            <a:r>
              <a:rPr lang="el-GR" sz="2400" dirty="0">
                <a:latin typeface="Times New Roman" panose="02020603050405020304" pitchFamily="18" charset="0"/>
                <a:cs typeface="Times New Roman" panose="02020603050405020304" pitchFamily="18" charset="0"/>
              </a:rPr>
              <a:t>: Συστατικά των λόγων που δεν απεικονίζουν τον κόσμο αλλά λειτουργούν πάνω του και τον δημιουργούν </a:t>
            </a:r>
          </a:p>
          <a:p>
            <a:pPr algn="just"/>
            <a:r>
              <a:rPr lang="el-GR" sz="2400" b="1" dirty="0">
                <a:latin typeface="Times New Roman" panose="02020603050405020304" pitchFamily="18" charset="0"/>
                <a:cs typeface="Times New Roman" panose="02020603050405020304" pitchFamily="18" charset="0"/>
              </a:rPr>
              <a:t>Διαστάσεις αναπαραστάσεων</a:t>
            </a:r>
            <a:r>
              <a:rPr lang="el-GR" sz="2400" dirty="0">
                <a:latin typeface="Times New Roman" panose="02020603050405020304" pitchFamily="18" charset="0"/>
                <a:cs typeface="Times New Roman" panose="02020603050405020304" pitchFamily="18" charset="0"/>
              </a:rPr>
              <a:t>: α) σχηματισμός ορατότητας των ομάδων β) απόρριψη/αποβολή συγκεκριμένων χαρακτηριστικών μιας ομάδας</a:t>
            </a:r>
          </a:p>
          <a:p>
            <a:endParaRPr lang="el-GR"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l-GR" dirty="0">
              <a:latin typeface="Times New Roman" panose="02020603050405020304" pitchFamily="18" charset="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EB743E46-B174-D818-CCE8-6501929264AD}"/>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13</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6754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8D785A-A904-BFC2-CB3F-73F711ED5A93}"/>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Σχηματισμός ορατότητας των ομάδων</a:t>
            </a:r>
          </a:p>
        </p:txBody>
      </p:sp>
      <p:sp>
        <p:nvSpPr>
          <p:cNvPr id="3" name="Θέση περιεχομένου 2">
            <a:extLst>
              <a:ext uri="{FF2B5EF4-FFF2-40B4-BE49-F238E27FC236}">
                <a16:creationId xmlns:a16="http://schemas.microsoft.com/office/drawing/2014/main" id="{9360C89C-D512-A991-07AD-8EC147BE67B2}"/>
              </a:ext>
            </a:extLst>
          </p:cNvPr>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r>
              <a:rPr lang="el-GR" dirty="0">
                <a:solidFill>
                  <a:srgbClr val="000000"/>
                </a:solidFill>
                <a:effectLst/>
                <a:latin typeface="Times New Roman" panose="02020603050405020304" pitchFamily="18" charset="0"/>
                <a:ea typeface="Calibri" panose="020F0502020204030204" pitchFamily="34" charset="0"/>
              </a:rPr>
              <a:t>Χρησιμοποιείται ως εργαλείο </a:t>
            </a:r>
            <a:r>
              <a:rPr lang="el-GR" dirty="0">
                <a:solidFill>
                  <a:srgbClr val="000000"/>
                </a:solidFill>
                <a:latin typeface="Times New Roman" panose="02020603050405020304" pitchFamily="18" charset="0"/>
                <a:ea typeface="Calibri" panose="020F0502020204030204" pitchFamily="34" charset="0"/>
              </a:rPr>
              <a:t>και αποτελεί</a:t>
            </a:r>
            <a:r>
              <a:rPr lang="el-GR" dirty="0">
                <a:solidFill>
                  <a:srgbClr val="000000"/>
                </a:solidFill>
                <a:effectLst/>
                <a:latin typeface="Times New Roman" panose="02020603050405020304" pitchFamily="18" charset="0"/>
                <a:ea typeface="Calibri" panose="020F0502020204030204" pitchFamily="34" charset="0"/>
              </a:rPr>
              <a:t> διευρυμένη μορφή της θεωρίας της έγκλησης (</a:t>
            </a:r>
            <a:r>
              <a:rPr lang="en-US" dirty="0">
                <a:solidFill>
                  <a:schemeClr val="tx1"/>
                </a:solidFill>
                <a:effectLst/>
                <a:latin typeface="Times New Roman" panose="02020603050405020304" pitchFamily="18" charset="0"/>
                <a:ea typeface="Calibri" panose="020F0502020204030204" pitchFamily="34" charset="0"/>
              </a:rPr>
              <a:t>Butler</a:t>
            </a:r>
            <a:r>
              <a:rPr lang="el-GR" dirty="0">
                <a:solidFill>
                  <a:schemeClr val="tx1"/>
                </a:solidFill>
                <a:effectLst/>
                <a:latin typeface="Times New Roman" panose="02020603050405020304" pitchFamily="18" charset="0"/>
                <a:ea typeface="Calibri" panose="020F0502020204030204" pitchFamily="34" charset="0"/>
              </a:rPr>
              <a:t> 1997</a:t>
            </a:r>
            <a:r>
              <a:rPr lang="el-GR" dirty="0">
                <a:effectLst/>
                <a:latin typeface="Times New Roman" panose="02020603050405020304" pitchFamily="18" charset="0"/>
                <a:ea typeface="Calibri" panose="020F0502020204030204" pitchFamily="34" charset="0"/>
              </a:rPr>
              <a:t>)</a:t>
            </a:r>
          </a:p>
          <a:p>
            <a:pPr algn="just"/>
            <a:r>
              <a:rPr lang="el-GR" dirty="0">
                <a:latin typeface="Times New Roman" panose="02020603050405020304" pitchFamily="18" charset="0"/>
                <a:ea typeface="Calibri" panose="020F0502020204030204" pitchFamily="34" charset="0"/>
              </a:rPr>
              <a:t>Θεωρία έγκλησης: </a:t>
            </a:r>
            <a:r>
              <a:rPr lang="el-GR" dirty="0">
                <a:effectLst/>
                <a:latin typeface="Times New Roman" panose="02020603050405020304" pitchFamily="18" charset="0"/>
                <a:ea typeface="Calibri" panose="020F0502020204030204" pitchFamily="34" charset="0"/>
              </a:rPr>
              <a:t>οι αναπαραστάσεις θέτουν τα όρια της ορατότητας των ομάδων, όρια που έχουν να κάνουν με την αναγνώριση, την ανέλιξη αλλά και την επιτέλεσή τους</a:t>
            </a:r>
            <a:endParaRPr lang="el-GR" dirty="0">
              <a:latin typeface="Times New Roman" panose="02020603050405020304" pitchFamily="18" charset="0"/>
              <a:ea typeface="Calibri" panose="020F0502020204030204" pitchFamily="34" charset="0"/>
            </a:endParaRPr>
          </a:p>
          <a:p>
            <a:pPr algn="just"/>
            <a:r>
              <a:rPr lang="el-GR" dirty="0">
                <a:effectLst/>
                <a:latin typeface="Times New Roman" panose="02020603050405020304" pitchFamily="18" charset="0"/>
                <a:ea typeface="Calibri" panose="020F0502020204030204" pitchFamily="34" charset="0"/>
              </a:rPr>
              <a:t>Οι αναπαραστάσεις: Δεν παρουσιάζουν την πραγματικότητα, αλλά αντίθετα τη δημιουργούν, αποτελώντας εντολές για τα υποκείμενα, ενώ η ορατότητα διάφορων ομάδων πηγάζει από αναπαραστάσεις τρίτων με </a:t>
            </a:r>
            <a:r>
              <a:rPr lang="el-GR" dirty="0" err="1">
                <a:effectLst/>
                <a:latin typeface="Times New Roman" panose="02020603050405020304" pitchFamily="18" charset="0"/>
                <a:ea typeface="Calibri" panose="020F0502020204030204" pitchFamily="34" charset="0"/>
              </a:rPr>
              <a:t>απαξιωτικό</a:t>
            </a:r>
            <a:r>
              <a:rPr lang="el-GR" dirty="0">
                <a:effectLst/>
                <a:latin typeface="Times New Roman" panose="02020603050405020304" pitchFamily="18" charset="0"/>
                <a:ea typeface="Calibri" panose="020F0502020204030204" pitchFamily="34" charset="0"/>
              </a:rPr>
              <a:t>, κατά κύριο λόγο, χαρακτήρα</a:t>
            </a:r>
            <a:r>
              <a:rPr lang="el-GR" sz="1800" dirty="0">
                <a:effectLst/>
                <a:latin typeface="Times New Roman" panose="02020603050405020304" pitchFamily="18" charset="0"/>
                <a:ea typeface="Calibri" panose="020F0502020204030204" pitchFamily="34" charset="0"/>
              </a:rPr>
              <a:t>.</a:t>
            </a:r>
          </a:p>
          <a:p>
            <a:endParaRPr lang="el-GR" sz="1800" dirty="0">
              <a:effectLst/>
              <a:latin typeface="Times New Roman" panose="02020603050405020304" pitchFamily="18" charset="0"/>
              <a:ea typeface="Calibri" panose="020F0502020204030204" pitchFamily="34" charset="0"/>
            </a:endParaRPr>
          </a:p>
          <a:p>
            <a:endParaRPr lang="el-GR" dirty="0">
              <a:latin typeface="Times New Roman" panose="02020603050405020304" pitchFamily="18" charset="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82C74867-CE44-A183-1DEF-DF98C2F60284}"/>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14</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8374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0C830B-4C7C-3CBC-ECE0-31951F9E29F7}"/>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Απόρριψη/αποβολή χαρακτηριστικών ομάδας</a:t>
            </a:r>
          </a:p>
        </p:txBody>
      </p:sp>
      <p:sp>
        <p:nvSpPr>
          <p:cNvPr id="3" name="Θέση περιεχομένου 2">
            <a:extLst>
              <a:ext uri="{FF2B5EF4-FFF2-40B4-BE49-F238E27FC236}">
                <a16:creationId xmlns:a16="http://schemas.microsoft.com/office/drawing/2014/main" id="{C53E2BE7-5AF2-E930-2DFB-F6A84AA8CBF7}"/>
              </a:ext>
            </a:extLst>
          </p:cNvPr>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r>
              <a:rPr lang="el-GR" sz="2000" dirty="0">
                <a:latin typeface="Times New Roman" panose="02020603050405020304" pitchFamily="18" charset="0"/>
                <a:ea typeface="Calibri" panose="020F0502020204030204" pitchFamily="34" charset="0"/>
              </a:rPr>
              <a:t>Ο</a:t>
            </a:r>
            <a:r>
              <a:rPr lang="el-GR" sz="2000" dirty="0">
                <a:effectLst/>
                <a:latin typeface="Times New Roman" panose="02020603050405020304" pitchFamily="18" charset="0"/>
                <a:ea typeface="Calibri" panose="020F0502020204030204" pitchFamily="34" charset="0"/>
              </a:rPr>
              <a:t>ι όροι που χρησιμοποιούνται δεν είναι εναλλακτικοί, αλλά συμπληρωματικοί, αφού αναπαριστούν την αποβολή μίας ομάδας αφού επέλθει πρώτα η απόρριψή της. </a:t>
            </a:r>
          </a:p>
          <a:p>
            <a:pPr algn="just"/>
            <a:r>
              <a:rPr lang="el-GR" sz="2000" dirty="0">
                <a:effectLst/>
                <a:latin typeface="Times New Roman" panose="02020603050405020304" pitchFamily="18" charset="0"/>
                <a:ea typeface="Calibri" panose="020F0502020204030204" pitchFamily="34" charset="0"/>
              </a:rPr>
              <a:t>Η απόρριψη/αποβολή περιγράφει τον αποκλεισμό διάφορων ομάδων εξαιτίας της αποστροφής και της απέχθειας προς αυτές. Πρόκειται για αντανακλαστική κίνηση απέναντι σε κάποιο «απειλητικό» ερέθισμα, όπως είναι η ετερότητα και εκφράζεται μέσω των λόγων.</a:t>
            </a:r>
          </a:p>
          <a:p>
            <a:pPr algn="just"/>
            <a:r>
              <a:rPr lang="el-GR" sz="2000" dirty="0">
                <a:latin typeface="Times New Roman" panose="02020603050405020304" pitchFamily="18" charset="0"/>
                <a:ea typeface="Calibri" panose="020F0502020204030204" pitchFamily="34" charset="0"/>
              </a:rPr>
              <a:t>Κατά την απόρριψη/αποβολή, </a:t>
            </a:r>
            <a:r>
              <a:rPr lang="el-GR" sz="2000" dirty="0">
                <a:effectLst/>
                <a:latin typeface="Times New Roman" panose="02020603050405020304" pitchFamily="18" charset="0"/>
                <a:ea typeface="Calibri" panose="020F0502020204030204" pitchFamily="34" charset="0"/>
              </a:rPr>
              <a:t>οποιαδήποτε αναπαράσταση δεν αντικατοπτρίζεται στο πλαίσιο των κυρίαρχων λόγων αποτελεί κάτι ξένο που επιβάλλεται να αποβληθεί ως μη βιώσιμο, ενώ παράλληλα θεωρείται μη μετρήσιμο ως υποκείμενο.</a:t>
            </a:r>
          </a:p>
          <a:p>
            <a:pPr algn="just"/>
            <a:r>
              <a:rPr lang="el-GR" sz="2000" dirty="0">
                <a:effectLst/>
                <a:latin typeface="Times New Roman" panose="02020603050405020304" pitchFamily="18" charset="0"/>
                <a:ea typeface="Calibri" panose="020F0502020204030204" pitchFamily="34" charset="0"/>
              </a:rPr>
              <a:t>Οι αναπαραστάσεις και οι διαστάσεις τους είναι και πρακτικές αποκλεισμού, καθώς παράγουν τόσο το «κανονικό» όσο και το «αποκλίνον», ενώ με βάση τα δύο αυτά άκρα εντάσσουν ή αποβάλλουν άτομα και ομάδες σε σύνολα.</a:t>
            </a:r>
          </a:p>
          <a:p>
            <a:pPr algn="just"/>
            <a:r>
              <a:rPr lang="el-GR" sz="2000" dirty="0">
                <a:latin typeface="Times New Roman" panose="02020603050405020304" pitchFamily="18" charset="0"/>
                <a:ea typeface="Times New Roman" panose="02020603050405020304" pitchFamily="18" charset="0"/>
                <a:cs typeface="Times New Roman" panose="02020603050405020304" pitchFamily="18" charset="0"/>
              </a:rPr>
              <a:t>Τ</a:t>
            </a: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ο «αποκλίνον»  μπορεί να συγκροτηθεί μέσω των αναπαραστάσεων, χωρίς καν να αναφερθεί ρητά.</a:t>
            </a:r>
            <a:endParaRPr lang="el-GR" sz="20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l-GR" sz="1800" dirty="0">
              <a:effectLst/>
              <a:latin typeface="Times New Roman" panose="02020603050405020304" pitchFamily="18" charset="0"/>
              <a:ea typeface="Calibri" panose="020F0502020204030204" pitchFamily="34" charset="0"/>
            </a:endParaRPr>
          </a:p>
          <a:p>
            <a:endParaRPr lang="el-GR" dirty="0">
              <a:latin typeface="Times New Roman" panose="02020603050405020304" pitchFamily="18" charset="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EE429F5A-99B7-8A74-C594-DFDA0785EBD3}"/>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15</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01375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573DA9-2A5E-767E-9FB8-23EF0DDB5C3B}"/>
              </a:ext>
            </a:extLst>
          </p:cNvPr>
          <p:cNvSpPr>
            <a:spLocks noGrp="1"/>
          </p:cNvSpPr>
          <p:nvPr>
            <p:ph type="title"/>
          </p:nvPr>
        </p:nvSpPr>
        <p:spPr/>
        <p:txBody>
          <a:bodyPr>
            <a:normAutofit/>
          </a:bodyPr>
          <a:lstStyle/>
          <a:p>
            <a:r>
              <a:rPr lang="el-GR" sz="4000" dirty="0">
                <a:latin typeface="Times New Roman" panose="02020603050405020304" pitchFamily="18" charset="0"/>
                <a:ea typeface="Calibri" panose="020F0502020204030204" pitchFamily="34" charset="0"/>
              </a:rPr>
              <a:t>Σ</a:t>
            </a:r>
            <a:r>
              <a:rPr lang="el-GR" sz="4000" dirty="0">
                <a:effectLst/>
                <a:latin typeface="Times New Roman" panose="02020603050405020304" pitchFamily="18" charset="0"/>
                <a:ea typeface="Calibri" panose="020F0502020204030204" pitchFamily="34" charset="0"/>
              </a:rPr>
              <a:t>τρατηγικές αναπαράστασης των ομάδων και των ατόμων (</a:t>
            </a:r>
            <a:r>
              <a:rPr lang="en-US" sz="4000" dirty="0">
                <a:effectLst/>
                <a:latin typeface="Times New Roman" panose="02020603050405020304" pitchFamily="18" charset="0"/>
                <a:ea typeface="Calibri" panose="020F0502020204030204" pitchFamily="34" charset="0"/>
              </a:rPr>
              <a:t>Van Leeuwen</a:t>
            </a:r>
            <a:r>
              <a:rPr lang="el-GR" sz="4000" dirty="0">
                <a:effectLst/>
                <a:latin typeface="Times New Roman" panose="02020603050405020304" pitchFamily="18" charset="0"/>
                <a:ea typeface="Calibri" panose="020F0502020204030204" pitchFamily="34" charset="0"/>
              </a:rPr>
              <a:t> 2008)</a:t>
            </a:r>
            <a:endParaRPr lang="el-GR" sz="4000"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208E0ACD-4402-AFEA-0D25-4C37D5903C06}"/>
              </a:ext>
            </a:extLst>
          </p:cNvPr>
          <p:cNvSpPr>
            <a:spLocks noGrp="1"/>
          </p:cNvSpPr>
          <p:nvPr>
            <p:ph idx="1"/>
          </p:nvPr>
        </p:nvSpPr>
        <p:spPr>
          <a:xfrm>
            <a:off x="735291" y="1825624"/>
            <a:ext cx="10618509" cy="4480907"/>
          </a:xfrm>
        </p:spPr>
        <p:style>
          <a:lnRef idx="1">
            <a:schemeClr val="accent3"/>
          </a:lnRef>
          <a:fillRef idx="2">
            <a:schemeClr val="accent3"/>
          </a:fillRef>
          <a:effectRef idx="1">
            <a:schemeClr val="accent3"/>
          </a:effectRef>
          <a:fontRef idx="minor">
            <a:schemeClr val="dk1"/>
          </a:fontRef>
        </p:style>
        <p:txBody>
          <a:bodyPr>
            <a:noAutofit/>
          </a:bodyPr>
          <a:lstStyle/>
          <a:p>
            <a:pPr marL="0" indent="0" algn="just">
              <a:buNone/>
            </a:pPr>
            <a:r>
              <a:rPr lang="el-GR" sz="1820" dirty="0">
                <a:latin typeface="Times New Roman" panose="02020603050405020304" pitchFamily="18" charset="0"/>
                <a:ea typeface="Calibri" panose="020F0502020204030204" pitchFamily="34" charset="0"/>
              </a:rPr>
              <a:t>Ε</a:t>
            </a:r>
            <a:r>
              <a:rPr lang="el-GR" sz="1820" dirty="0">
                <a:effectLst/>
                <a:latin typeface="Times New Roman" panose="02020603050405020304" pitchFamily="18" charset="0"/>
                <a:ea typeface="Calibri" panose="020F0502020204030204" pitchFamily="34" charset="0"/>
              </a:rPr>
              <a:t>πιλογή επτά στρατηγικών, εκ των οποίων οι πέντε έχουν να κάνουν με αναφορά σε κάτι, ενώ οι υπόλοιπες δύο έχουν να κάνουν με αναπαράσταση κάποιου ρόλου. </a:t>
            </a:r>
          </a:p>
          <a:p>
            <a:pPr marL="514350" indent="-514350" algn="just">
              <a:buFont typeface="+mj-lt"/>
              <a:buAutoNum type="arabicPeriod"/>
            </a:pPr>
            <a:r>
              <a:rPr lang="el-GR" sz="1820" dirty="0">
                <a:latin typeface="Times New Roman" panose="02020603050405020304" pitchFamily="18" charset="0"/>
                <a:cs typeface="Times New Roman" panose="02020603050405020304" pitchFamily="18" charset="0"/>
              </a:rPr>
              <a:t>Αφομοιωτική αναφορά: κάποιοι/</a:t>
            </a:r>
            <a:r>
              <a:rPr lang="el-GR" sz="1820" dirty="0" err="1">
                <a:latin typeface="Times New Roman" panose="02020603050405020304" pitchFamily="18" charset="0"/>
                <a:cs typeface="Times New Roman" panose="02020603050405020304" pitchFamily="18" charset="0"/>
              </a:rPr>
              <a:t>ες</a:t>
            </a:r>
            <a:r>
              <a:rPr lang="el-GR" sz="1820" dirty="0">
                <a:latin typeface="Times New Roman" panose="02020603050405020304" pitchFamily="18" charset="0"/>
                <a:cs typeface="Times New Roman" panose="02020603050405020304" pitchFamily="18" charset="0"/>
              </a:rPr>
              <a:t> παρουσιάζονται </a:t>
            </a:r>
            <a:r>
              <a:rPr lang="el-GR" sz="1820" dirty="0">
                <a:effectLst/>
                <a:latin typeface="Times New Roman" panose="02020603050405020304" pitchFamily="18" charset="0"/>
                <a:ea typeface="Calibri" panose="020F0502020204030204" pitchFamily="34" charset="0"/>
              </a:rPr>
              <a:t>ως αναπαριστώμενοι/</a:t>
            </a:r>
            <a:r>
              <a:rPr lang="el-GR" sz="1820" dirty="0" err="1">
                <a:effectLst/>
                <a:latin typeface="Times New Roman" panose="02020603050405020304" pitchFamily="18" charset="0"/>
                <a:ea typeface="Calibri" panose="020F0502020204030204" pitchFamily="34" charset="0"/>
              </a:rPr>
              <a:t>ες</a:t>
            </a:r>
            <a:r>
              <a:rPr lang="el-GR" sz="1820" dirty="0">
                <a:effectLst/>
                <a:latin typeface="Times New Roman" panose="02020603050405020304" pitchFamily="18" charset="0"/>
                <a:ea typeface="Calibri" panose="020F0502020204030204" pitchFamily="34" charset="0"/>
              </a:rPr>
              <a:t> ως ομάδα με τη χρήση του α΄ ή γ΄ πληθυντικού προσώπου ή με τη χρήση κάποιων λέξεων ή φράσεων, όπως, </a:t>
            </a:r>
            <a:r>
              <a:rPr lang="el-GR" sz="1820" i="1" dirty="0">
                <a:effectLst/>
                <a:latin typeface="Times New Roman" panose="02020603050405020304" pitchFamily="18" charset="0"/>
                <a:ea typeface="Calibri" panose="020F0502020204030204" pitchFamily="34" charset="0"/>
              </a:rPr>
              <a:t>αυτό το έθνος</a:t>
            </a:r>
            <a:r>
              <a:rPr lang="el-GR" sz="1820" dirty="0">
                <a:effectLst/>
                <a:latin typeface="Times New Roman" panose="02020603050405020304" pitchFamily="18" charset="0"/>
                <a:ea typeface="Calibri" panose="020F0502020204030204" pitchFamily="34" charset="0"/>
              </a:rPr>
              <a:t>/</a:t>
            </a:r>
            <a:r>
              <a:rPr lang="el-GR" sz="1820" i="1" dirty="0">
                <a:effectLst/>
                <a:latin typeface="Times New Roman" panose="02020603050405020304" pitchFamily="18" charset="0"/>
                <a:ea typeface="Calibri" panose="020F0502020204030204" pitchFamily="34" charset="0"/>
              </a:rPr>
              <a:t>κράτος</a:t>
            </a:r>
            <a:r>
              <a:rPr lang="el-GR" sz="1820" dirty="0">
                <a:effectLst/>
                <a:latin typeface="Times New Roman" panose="02020603050405020304" pitchFamily="18" charset="0"/>
                <a:ea typeface="Calibri" panose="020F0502020204030204" pitchFamily="34" charset="0"/>
              </a:rPr>
              <a:t>, </a:t>
            </a:r>
            <a:r>
              <a:rPr lang="el-GR" sz="1820" i="1" dirty="0">
                <a:effectLst/>
                <a:latin typeface="Times New Roman" panose="02020603050405020304" pitchFamily="18" charset="0"/>
                <a:ea typeface="Calibri" panose="020F0502020204030204" pitchFamily="34" charset="0"/>
              </a:rPr>
              <a:t>αυτή η ομάδα</a:t>
            </a:r>
            <a:r>
              <a:rPr lang="el-GR" sz="1820" dirty="0">
                <a:effectLst/>
                <a:latin typeface="Times New Roman" panose="02020603050405020304" pitchFamily="18" charset="0"/>
                <a:ea typeface="Calibri" panose="020F0502020204030204" pitchFamily="34" charset="0"/>
              </a:rPr>
              <a:t> κτλ.</a:t>
            </a:r>
          </a:p>
          <a:p>
            <a:pPr marL="514350" indent="-514350" algn="just">
              <a:buFont typeface="+mj-lt"/>
              <a:buAutoNum type="arabicPeriod"/>
            </a:pPr>
            <a:r>
              <a:rPr lang="el-GR" sz="1820" dirty="0">
                <a:latin typeface="Times New Roman" panose="02020603050405020304" pitchFamily="18" charset="0"/>
                <a:ea typeface="Calibri" panose="020F0502020204030204" pitchFamily="34" charset="0"/>
              </a:rPr>
              <a:t>Α</a:t>
            </a:r>
            <a:r>
              <a:rPr lang="el-GR" sz="1820" dirty="0">
                <a:effectLst/>
                <a:latin typeface="Times New Roman" panose="02020603050405020304" pitchFamily="18" charset="0"/>
                <a:ea typeface="Calibri" panose="020F0502020204030204" pitchFamily="34" charset="0"/>
              </a:rPr>
              <a:t>θροιστική αναφορά: κάποιοι/</a:t>
            </a:r>
            <a:r>
              <a:rPr lang="el-GR" sz="1820" dirty="0" err="1">
                <a:effectLst/>
                <a:latin typeface="Times New Roman" panose="02020603050405020304" pitchFamily="18" charset="0"/>
                <a:ea typeface="Calibri" panose="020F0502020204030204" pitchFamily="34" charset="0"/>
              </a:rPr>
              <a:t>ες</a:t>
            </a:r>
            <a:r>
              <a:rPr lang="el-GR" sz="1820" dirty="0">
                <a:effectLst/>
                <a:latin typeface="Times New Roman" panose="02020603050405020304" pitchFamily="18" charset="0"/>
                <a:ea typeface="Calibri" panose="020F0502020204030204" pitchFamily="34" charset="0"/>
              </a:rPr>
              <a:t> παρουσιάζονται αναπαριστώμενοι/</a:t>
            </a:r>
            <a:r>
              <a:rPr lang="el-GR" sz="1820" dirty="0" err="1">
                <a:effectLst/>
                <a:latin typeface="Times New Roman" panose="02020603050405020304" pitchFamily="18" charset="0"/>
                <a:ea typeface="Calibri" panose="020F0502020204030204" pitchFamily="34" charset="0"/>
              </a:rPr>
              <a:t>ες</a:t>
            </a:r>
            <a:r>
              <a:rPr lang="el-GR" sz="1820" dirty="0">
                <a:effectLst/>
                <a:latin typeface="Times New Roman" panose="02020603050405020304" pitchFamily="18" charset="0"/>
                <a:ea typeface="Calibri" panose="020F0502020204030204" pitchFamily="34" charset="0"/>
              </a:rPr>
              <a:t> ως αριθμοί ή στατιστικά στοιχεία.</a:t>
            </a:r>
          </a:p>
          <a:p>
            <a:pPr marL="514350" indent="-514350" algn="just">
              <a:buFont typeface="+mj-lt"/>
              <a:buAutoNum type="arabicPeriod"/>
            </a:pPr>
            <a:r>
              <a:rPr lang="el-GR" sz="1820" dirty="0">
                <a:latin typeface="Times New Roman" panose="02020603050405020304" pitchFamily="18" charset="0"/>
                <a:ea typeface="Calibri" panose="020F0502020204030204" pitchFamily="34" charset="0"/>
              </a:rPr>
              <a:t>Α</a:t>
            </a:r>
            <a:r>
              <a:rPr lang="el-GR" sz="1820" dirty="0">
                <a:effectLst/>
                <a:latin typeface="Times New Roman" panose="02020603050405020304" pitchFamily="18" charset="0"/>
                <a:ea typeface="Calibri" panose="020F0502020204030204" pitchFamily="34" charset="0"/>
              </a:rPr>
              <a:t>τομική αναφορά: ένας/μία αναπαριστώμενος/η παρουσιάζεται εξατομικευμένα συνήθως με τη χρήση κάποιας αντωνυμίας.</a:t>
            </a:r>
          </a:p>
          <a:p>
            <a:pPr marL="514350" indent="-514350" algn="just">
              <a:buFont typeface="+mj-lt"/>
              <a:buAutoNum type="arabicPeriod"/>
            </a:pPr>
            <a:r>
              <a:rPr lang="el-GR" sz="1820" dirty="0">
                <a:latin typeface="Times New Roman" panose="02020603050405020304" pitchFamily="18" charset="0"/>
                <a:ea typeface="Calibri" panose="020F0502020204030204" pitchFamily="34" charset="0"/>
              </a:rPr>
              <a:t>Ο</a:t>
            </a:r>
            <a:r>
              <a:rPr lang="el-GR" sz="1820" dirty="0">
                <a:effectLst/>
                <a:latin typeface="Times New Roman" panose="02020603050405020304" pitchFamily="18" charset="0"/>
                <a:ea typeface="Calibri" panose="020F0502020204030204" pitchFamily="34" charset="0"/>
              </a:rPr>
              <a:t>νομαστική αναφορά:  παρουσίαση ενός/μίας αναπαριστώμενου/ης με το όνομά του/της.</a:t>
            </a:r>
          </a:p>
          <a:p>
            <a:pPr marL="514350" indent="-514350" algn="just">
              <a:buFont typeface="+mj-lt"/>
              <a:buAutoNum type="arabicPeriod"/>
            </a:pPr>
            <a:r>
              <a:rPr lang="el-GR" sz="1820" dirty="0">
                <a:effectLst/>
                <a:latin typeface="Times New Roman" panose="02020603050405020304" pitchFamily="18" charset="0"/>
                <a:ea typeface="Calibri" panose="020F0502020204030204" pitchFamily="34" charset="0"/>
              </a:rPr>
              <a:t>Λειτουργική αναφορά: ένας/μία αναπαριστώμενος/η παρουσιάζεται μέσω του ρόλου ή της λειτουργίας (εργασίας) του/της.</a:t>
            </a:r>
          </a:p>
          <a:p>
            <a:pPr marL="514350" indent="-514350" algn="just">
              <a:buFont typeface="+mj-lt"/>
              <a:buAutoNum type="arabicPeriod"/>
            </a:pPr>
            <a:r>
              <a:rPr lang="el-GR" sz="1820" dirty="0">
                <a:latin typeface="Times New Roman" panose="02020603050405020304" pitchFamily="18" charset="0"/>
                <a:ea typeface="Calibri" panose="020F0502020204030204" pitchFamily="34" charset="0"/>
              </a:rPr>
              <a:t>Α</a:t>
            </a:r>
            <a:r>
              <a:rPr lang="el-GR" sz="1820" dirty="0">
                <a:effectLst/>
                <a:latin typeface="Times New Roman" panose="02020603050405020304" pitchFamily="18" charset="0"/>
                <a:ea typeface="Calibri" panose="020F0502020204030204" pitchFamily="34" charset="0"/>
              </a:rPr>
              <a:t>ναπαράσταση μέσω ενεργού ρόλου: παρουσιάζεται ένας/μία αναπαριστώμενος/η ως δρών/δρώσα.</a:t>
            </a:r>
          </a:p>
          <a:p>
            <a:pPr marL="514350" indent="-514350" algn="just">
              <a:buFont typeface="+mj-lt"/>
              <a:buAutoNum type="arabicPeriod"/>
            </a:pPr>
            <a:r>
              <a:rPr lang="el-GR" sz="1820" dirty="0">
                <a:latin typeface="Times New Roman" panose="02020603050405020304" pitchFamily="18" charset="0"/>
                <a:ea typeface="Calibri" panose="020F0502020204030204" pitchFamily="34" charset="0"/>
              </a:rPr>
              <a:t>Α</a:t>
            </a:r>
            <a:r>
              <a:rPr lang="el-GR" sz="1820" dirty="0">
                <a:effectLst/>
                <a:latin typeface="Times New Roman" panose="02020603050405020304" pitchFamily="18" charset="0"/>
                <a:ea typeface="Calibri" panose="020F0502020204030204" pitchFamily="34" charset="0"/>
              </a:rPr>
              <a:t>ναπαράσταση μέσω του παθητικού ρόλου: παρουσιάζεται ένας/μία αναπαριστώμενος/η ως αποδέκτης/</a:t>
            </a:r>
            <a:r>
              <a:rPr lang="el-GR" sz="1820" dirty="0" err="1">
                <a:effectLst/>
                <a:latin typeface="Times New Roman" panose="02020603050405020304" pitchFamily="18" charset="0"/>
                <a:ea typeface="Calibri" panose="020F0502020204030204" pitchFamily="34" charset="0"/>
              </a:rPr>
              <a:t>τρια</a:t>
            </a:r>
            <a:r>
              <a:rPr lang="el-GR" sz="1820" dirty="0">
                <a:effectLst/>
                <a:latin typeface="Times New Roman" panose="02020603050405020304" pitchFamily="18" charset="0"/>
                <a:ea typeface="Calibri" panose="020F0502020204030204" pitchFamily="34" charset="0"/>
              </a:rPr>
              <a:t> μίας δράσης.</a:t>
            </a:r>
            <a:endParaRPr lang="el-GR" sz="1820" dirty="0">
              <a:latin typeface="Times New Roman" panose="02020603050405020304" pitchFamily="18" charset="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84838F81-2DAE-1865-721E-03C02A4030D4}"/>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16</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55903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EA8668-3B2B-43DC-E27B-4DD7B77109D9}"/>
              </a:ext>
            </a:extLst>
          </p:cNvPr>
          <p:cNvSpPr>
            <a:spLocks noGrp="1"/>
          </p:cNvSpPr>
          <p:nvPr>
            <p:ph type="title"/>
          </p:nvPr>
        </p:nvSpPr>
        <p:spPr/>
        <p:txBody>
          <a:bodyPr>
            <a:normAutofit fontScale="90000"/>
          </a:bodyPr>
          <a:lstStyle/>
          <a:p>
            <a:r>
              <a:rPr lang="el-GR" sz="4400" dirty="0">
                <a:latin typeface="Times New Roman" panose="02020603050405020304" pitchFamily="18" charset="0"/>
                <a:ea typeface="Calibri" panose="020F0502020204030204" pitchFamily="34" charset="0"/>
              </a:rPr>
              <a:t>Σ</a:t>
            </a:r>
            <a:r>
              <a:rPr lang="el-GR" sz="4400" dirty="0">
                <a:effectLst/>
                <a:latin typeface="Times New Roman" panose="02020603050405020304" pitchFamily="18" charset="0"/>
                <a:ea typeface="Calibri" panose="020F0502020204030204" pitchFamily="34" charset="0"/>
              </a:rPr>
              <a:t>τρατηγικές αναπαράστασης των ομάδων ως σημαντικών ή ασήμαντων (</a:t>
            </a:r>
            <a:r>
              <a:rPr lang="en-US" sz="4400" dirty="0">
                <a:effectLst/>
                <a:latin typeface="Times New Roman" panose="02020603050405020304" pitchFamily="18" charset="0"/>
                <a:ea typeface="Calibri" panose="020F0502020204030204" pitchFamily="34" charset="0"/>
              </a:rPr>
              <a:t>Van Leeuwen</a:t>
            </a:r>
            <a:r>
              <a:rPr lang="el-GR" sz="4400" dirty="0">
                <a:effectLst/>
                <a:latin typeface="Times New Roman" panose="02020603050405020304" pitchFamily="18" charset="0"/>
                <a:ea typeface="Calibri" panose="020F0502020204030204" pitchFamily="34" charset="0"/>
              </a:rPr>
              <a:t> 2008)</a:t>
            </a:r>
            <a:endParaRPr lang="el-GR"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5E14F867-2D0B-9290-CAD7-1D57A2075E5C}"/>
              </a:ext>
            </a:extLst>
          </p:cNvPr>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pPr marL="0" indent="0" algn="just">
              <a:buNone/>
            </a:pPr>
            <a:r>
              <a:rPr lang="el-GR" dirty="0">
                <a:latin typeface="Times New Roman" panose="02020603050405020304" pitchFamily="18" charset="0"/>
                <a:ea typeface="Calibri" panose="020F0502020204030204" pitchFamily="34" charset="0"/>
              </a:rPr>
              <a:t>Α</a:t>
            </a:r>
            <a:r>
              <a:rPr lang="el-GR" dirty="0">
                <a:effectLst/>
                <a:latin typeface="Times New Roman" panose="02020603050405020304" pitchFamily="18" charset="0"/>
                <a:ea typeface="Calibri" panose="020F0502020204030204" pitchFamily="34" charset="0"/>
              </a:rPr>
              <a:t>ναπαράσταση μίας ομάδας ή πολλών ομάδων ως σημαντικών:</a:t>
            </a:r>
          </a:p>
          <a:p>
            <a:pPr marL="514350" indent="-514350" algn="just">
              <a:buFont typeface="+mj-lt"/>
              <a:buAutoNum type="arabicPeriod"/>
            </a:pPr>
            <a:r>
              <a:rPr lang="el-GR" dirty="0">
                <a:effectLst/>
                <a:latin typeface="Times New Roman" panose="02020603050405020304" pitchFamily="18" charset="0"/>
                <a:ea typeface="Calibri" panose="020F0502020204030204" pitchFamily="34" charset="0"/>
              </a:rPr>
              <a:t>Ατομική αναφορά</a:t>
            </a:r>
          </a:p>
          <a:p>
            <a:pPr marL="514350" indent="-514350" algn="just">
              <a:buFont typeface="+mj-lt"/>
              <a:buAutoNum type="arabicPeriod"/>
            </a:pPr>
            <a:r>
              <a:rPr lang="el-GR" dirty="0">
                <a:latin typeface="Times New Roman" panose="02020603050405020304" pitchFamily="18" charset="0"/>
                <a:ea typeface="Calibri" panose="020F0502020204030204" pitchFamily="34" charset="0"/>
              </a:rPr>
              <a:t>Ο</a:t>
            </a:r>
            <a:r>
              <a:rPr lang="el-GR" dirty="0">
                <a:effectLst/>
                <a:latin typeface="Times New Roman" panose="02020603050405020304" pitchFamily="18" charset="0"/>
                <a:ea typeface="Calibri" panose="020F0502020204030204" pitchFamily="34" charset="0"/>
              </a:rPr>
              <a:t>νομαστική αναφορά</a:t>
            </a:r>
          </a:p>
          <a:p>
            <a:pPr marL="514350" indent="-514350" algn="just">
              <a:buFont typeface="+mj-lt"/>
              <a:buAutoNum type="arabicPeriod"/>
            </a:pPr>
            <a:r>
              <a:rPr lang="el-GR" dirty="0">
                <a:latin typeface="Times New Roman" panose="02020603050405020304" pitchFamily="18" charset="0"/>
                <a:ea typeface="Calibri" panose="020F0502020204030204" pitchFamily="34" charset="0"/>
              </a:rPr>
              <a:t>Λ</a:t>
            </a:r>
            <a:r>
              <a:rPr lang="el-GR" dirty="0">
                <a:effectLst/>
                <a:latin typeface="Times New Roman" panose="02020603050405020304" pitchFamily="18" charset="0"/>
                <a:ea typeface="Calibri" panose="020F0502020204030204" pitchFamily="34" charset="0"/>
              </a:rPr>
              <a:t>ειτουργική αναφορά</a:t>
            </a:r>
          </a:p>
          <a:p>
            <a:pPr marL="0" indent="0" algn="just">
              <a:buNone/>
            </a:pPr>
            <a:endParaRPr lang="el-GR" dirty="0">
              <a:latin typeface="Times New Roman" panose="02020603050405020304" pitchFamily="18" charset="0"/>
              <a:cs typeface="Times New Roman" panose="02020603050405020304" pitchFamily="18" charset="0"/>
            </a:endParaRPr>
          </a:p>
          <a:p>
            <a:pPr marL="0" indent="0" algn="just">
              <a:buNone/>
            </a:pPr>
            <a:r>
              <a:rPr lang="el-GR" dirty="0">
                <a:latin typeface="Times New Roman" panose="02020603050405020304" pitchFamily="18" charset="0"/>
                <a:ea typeface="Calibri" panose="020F0502020204030204" pitchFamily="34" charset="0"/>
              </a:rPr>
              <a:t>Α</a:t>
            </a:r>
            <a:r>
              <a:rPr lang="el-GR" dirty="0">
                <a:effectLst/>
                <a:latin typeface="Times New Roman" panose="02020603050405020304" pitchFamily="18" charset="0"/>
                <a:ea typeface="Calibri" panose="020F0502020204030204" pitchFamily="34" charset="0"/>
              </a:rPr>
              <a:t>ναπαράσταση μίας ομάδας ή πολλών ομάδων ως ασήμαντων:</a:t>
            </a:r>
          </a:p>
          <a:p>
            <a:pPr marL="514350" indent="-514350" algn="just">
              <a:buFont typeface="+mj-lt"/>
              <a:buAutoNum type="arabicPeriod"/>
            </a:pPr>
            <a:r>
              <a:rPr lang="el-GR" dirty="0">
                <a:latin typeface="Times New Roman" panose="02020603050405020304" pitchFamily="18" charset="0"/>
                <a:ea typeface="Calibri" panose="020F0502020204030204" pitchFamily="34" charset="0"/>
              </a:rPr>
              <a:t>Α</a:t>
            </a:r>
            <a:r>
              <a:rPr lang="el-GR" dirty="0">
                <a:effectLst/>
                <a:latin typeface="Times New Roman" panose="02020603050405020304" pitchFamily="18" charset="0"/>
                <a:ea typeface="Calibri" panose="020F0502020204030204" pitchFamily="34" charset="0"/>
              </a:rPr>
              <a:t>θροιστική αναφορά </a:t>
            </a:r>
          </a:p>
          <a:p>
            <a:pPr marL="0" indent="0" algn="just">
              <a:buNone/>
            </a:pPr>
            <a:endParaRPr lang="el-GR" dirty="0">
              <a:latin typeface="Times New Roman" panose="02020603050405020304" pitchFamily="18" charset="0"/>
              <a:ea typeface="Calibri" panose="020F0502020204030204" pitchFamily="34" charset="0"/>
            </a:endParaRPr>
          </a:p>
          <a:p>
            <a:pPr marL="0" indent="0" algn="just">
              <a:buNone/>
            </a:pPr>
            <a:r>
              <a:rPr lang="el-GR" dirty="0">
                <a:effectLst/>
                <a:latin typeface="Times New Roman" panose="02020603050405020304" pitchFamily="18" charset="0"/>
                <a:ea typeface="Calibri" panose="020F0502020204030204" pitchFamily="34" charset="0"/>
              </a:rPr>
              <a:t>Άρα: Στρατηγικές ανάδειξης </a:t>
            </a:r>
            <a:r>
              <a:rPr lang="en-US">
                <a:latin typeface="Times New Roman" panose="02020603050405020304" pitchFamily="18" charset="0"/>
                <a:ea typeface="Calibri" panose="020F0502020204030204" pitchFamily="34" charset="0"/>
              </a:rPr>
              <a:t>vs </a:t>
            </a:r>
            <a:r>
              <a:rPr lang="el-GR">
                <a:effectLst/>
                <a:latin typeface="Times New Roman" panose="02020603050405020304" pitchFamily="18" charset="0"/>
                <a:ea typeface="Calibri" panose="020F0502020204030204" pitchFamily="34" charset="0"/>
              </a:rPr>
              <a:t>Στρατηγικές </a:t>
            </a:r>
            <a:r>
              <a:rPr lang="el-GR" dirty="0">
                <a:effectLst/>
                <a:latin typeface="Times New Roman" panose="02020603050405020304" pitchFamily="18" charset="0"/>
                <a:ea typeface="Calibri" panose="020F0502020204030204" pitchFamily="34" charset="0"/>
              </a:rPr>
              <a:t>ελαχιστοποίησης</a:t>
            </a:r>
          </a:p>
          <a:p>
            <a:pPr marL="0" indent="0" algn="just">
              <a:buNone/>
            </a:pPr>
            <a:endParaRPr lang="el-GR" dirty="0">
              <a:effectLst/>
              <a:latin typeface="Times New Roman" panose="02020603050405020304" pitchFamily="18" charset="0"/>
              <a:ea typeface="Calibri" panose="020F0502020204030204" pitchFamily="34" charset="0"/>
            </a:endParaRPr>
          </a:p>
          <a:p>
            <a:pPr marL="514350" indent="-514350">
              <a:buFont typeface="+mj-lt"/>
              <a:buAutoNum type="arabicPeriod"/>
            </a:pPr>
            <a:endParaRPr lang="el-GR" dirty="0">
              <a:latin typeface="Times New Roman" panose="02020603050405020304" pitchFamily="18" charset="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078049B2-BBCA-D8DC-433C-1546A8252635}"/>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17</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79770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5A214B-C614-191E-839D-EB7D1D50F6CA}"/>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Υλικό</a:t>
            </a:r>
          </a:p>
        </p:txBody>
      </p:sp>
      <p:sp>
        <p:nvSpPr>
          <p:cNvPr id="3" name="Θέση περιεχομένου 2">
            <a:extLst>
              <a:ext uri="{FF2B5EF4-FFF2-40B4-BE49-F238E27FC236}">
                <a16:creationId xmlns:a16="http://schemas.microsoft.com/office/drawing/2014/main" id="{AECC598A-77ED-4403-E72C-715CA2D1C5F7}"/>
              </a:ext>
            </a:extLst>
          </p:cNvPr>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r>
              <a:rPr lang="el-GR" sz="3000" dirty="0" err="1">
                <a:latin typeface="Times New Roman" panose="02020603050405020304" pitchFamily="18" charset="0"/>
                <a:ea typeface="Times New Roman" panose="02020603050405020304" pitchFamily="18" charset="0"/>
                <a:cs typeface="Times New Roman" panose="02020603050405020304" pitchFamily="18" charset="0"/>
              </a:rPr>
              <a:t>Π</a:t>
            </a:r>
            <a:r>
              <a:rPr lang="el-GR" sz="3000" dirty="0" err="1">
                <a:effectLst/>
                <a:latin typeface="Times New Roman" panose="02020603050405020304" pitchFamily="18" charset="0"/>
                <a:ea typeface="Times New Roman" panose="02020603050405020304" pitchFamily="18" charset="0"/>
                <a:cs typeface="Times New Roman" panose="02020603050405020304" pitchFamily="18" charset="0"/>
              </a:rPr>
              <a:t>ολυτροπικό</a:t>
            </a:r>
            <a:r>
              <a:rPr lang="el-GR" sz="3000" dirty="0">
                <a:effectLst/>
                <a:latin typeface="Times New Roman" panose="02020603050405020304" pitchFamily="18" charset="0"/>
                <a:ea typeface="Times New Roman" panose="02020603050405020304" pitchFamily="18" charset="0"/>
                <a:cs typeface="Times New Roman" panose="02020603050405020304" pitchFamily="18" charset="0"/>
              </a:rPr>
              <a:t> κείμενο </a:t>
            </a:r>
            <a:r>
              <a:rPr lang="el-GR" sz="3000" dirty="0">
                <a:latin typeface="Times New Roman" panose="02020603050405020304" pitchFamily="18" charset="0"/>
                <a:ea typeface="Times New Roman" panose="02020603050405020304" pitchFamily="18" charset="0"/>
                <a:cs typeface="Times New Roman" panose="02020603050405020304" pitchFamily="18" charset="0"/>
              </a:rPr>
              <a:t>από </a:t>
            </a:r>
            <a:r>
              <a:rPr lang="el-GR" sz="3000" dirty="0">
                <a:effectLst/>
                <a:latin typeface="Times New Roman" panose="02020603050405020304" pitchFamily="18" charset="0"/>
                <a:ea typeface="Times New Roman" panose="02020603050405020304" pitchFamily="18" charset="0"/>
                <a:cs typeface="Times New Roman" panose="02020603050405020304" pitchFamily="18" charset="0"/>
              </a:rPr>
              <a:t>τον τομέα της δημόσιας σφαίρας</a:t>
            </a:r>
          </a:p>
          <a:p>
            <a:pPr algn="just"/>
            <a:r>
              <a:rPr lang="el-GR" sz="3000" dirty="0">
                <a:latin typeface="Times New Roman" panose="02020603050405020304" pitchFamily="18" charset="0"/>
                <a:ea typeface="Times New Roman" panose="02020603050405020304" pitchFamily="18" charset="0"/>
                <a:cs typeface="Times New Roman" panose="02020603050405020304" pitchFamily="18" charset="0"/>
              </a:rPr>
              <a:t>Π</a:t>
            </a:r>
            <a:r>
              <a:rPr lang="el-GR" sz="3000" dirty="0">
                <a:effectLst/>
                <a:latin typeface="Times New Roman" panose="02020603050405020304" pitchFamily="18" charset="0"/>
                <a:ea typeface="Times New Roman" panose="02020603050405020304" pitchFamily="18" charset="0"/>
                <a:cs typeface="Times New Roman" panose="02020603050405020304" pitchFamily="18" charset="0"/>
              </a:rPr>
              <a:t>ροέρχεται από φορέα που ασχολείται με μεταναστευτικά και προσφυγικά θέματα με ειδησεογραφικό χαρακτήρα.  </a:t>
            </a:r>
            <a:endParaRPr lang="el-GR" sz="30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l-GR" sz="3000" dirty="0">
                <a:effectLst/>
                <a:latin typeface="Times New Roman" panose="02020603050405020304" pitchFamily="18" charset="0"/>
                <a:ea typeface="Times New Roman" panose="02020603050405020304" pitchFamily="18" charset="0"/>
                <a:cs typeface="Times New Roman" panose="02020603050405020304" pitchFamily="18" charset="0"/>
              </a:rPr>
              <a:t>Πρόκειται για δελτίο τύπου που περιλαμβάνει και μία εικόνα, αναρτημένο στο ελληνικό τμήμα του Διεθνούς Οργανισμού Μετανάστευσης (ΔΟΜ), χωρίς να αναγράφεται το όνομα του/της συγγραφέα, με ημερομηνία ανάρτησης την 6</a:t>
            </a:r>
            <a:r>
              <a:rPr lang="el-GR" sz="3000" baseline="30000" dirty="0">
                <a:effectLst/>
                <a:latin typeface="Times New Roman" panose="02020603050405020304" pitchFamily="18" charset="0"/>
                <a:ea typeface="Times New Roman" panose="02020603050405020304" pitchFamily="18" charset="0"/>
                <a:cs typeface="Times New Roman" panose="02020603050405020304" pitchFamily="18" charset="0"/>
              </a:rPr>
              <a:t>η</a:t>
            </a:r>
            <a:r>
              <a:rPr lang="el-GR" sz="3000" dirty="0">
                <a:effectLst/>
                <a:latin typeface="Times New Roman" panose="02020603050405020304" pitchFamily="18" charset="0"/>
                <a:ea typeface="Times New Roman" panose="02020603050405020304" pitchFamily="18" charset="0"/>
                <a:cs typeface="Times New Roman" panose="02020603050405020304" pitchFamily="18" charset="0"/>
              </a:rPr>
              <a:t> Δεκεμβρίου 2018.</a:t>
            </a:r>
            <a:endParaRPr lang="el-GR" sz="30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endParaRPr lang="el-GR" dirty="0">
              <a:latin typeface="Times New Roman" panose="02020603050405020304" pitchFamily="18" charset="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8DBD6CE8-64E5-FC0D-B564-FF5C7E46EA26}"/>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18</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6158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621D18-F91B-5344-81A1-0FD0A76BB93F}"/>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Πορεία Ανάλυσης</a:t>
            </a:r>
          </a:p>
        </p:txBody>
      </p:sp>
      <p:sp>
        <p:nvSpPr>
          <p:cNvPr id="3" name="Θέση περιεχομένου 2">
            <a:extLst>
              <a:ext uri="{FF2B5EF4-FFF2-40B4-BE49-F238E27FC236}">
                <a16:creationId xmlns:a16="http://schemas.microsoft.com/office/drawing/2014/main" id="{3D1C34BB-05D0-9506-FBA9-A6B09DFBBFE9}"/>
              </a:ext>
            </a:extLst>
          </p:cNvPr>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just"/>
            <a:r>
              <a:rPr lang="el-GR" sz="2400" dirty="0">
                <a:latin typeface="Times New Roman" panose="02020603050405020304" pitchFamily="18" charset="0"/>
                <a:ea typeface="Times New Roman" panose="02020603050405020304" pitchFamily="18" charset="0"/>
                <a:cs typeface="Times New Roman" panose="02020603050405020304" pitchFamily="18" charset="0"/>
              </a:rPr>
              <a:t>Θ</a:t>
            </a:r>
            <a:r>
              <a:rPr lang="el-GR" sz="2400" dirty="0">
                <a:effectLst/>
                <a:latin typeface="Times New Roman" panose="02020603050405020304" pitchFamily="18" charset="0"/>
                <a:ea typeface="Times New Roman" panose="02020603050405020304" pitchFamily="18" charset="0"/>
                <a:cs typeface="Times New Roman" panose="02020603050405020304" pitchFamily="18" charset="0"/>
              </a:rPr>
              <a:t>α χρησιμοποιηθούν τα εργαλεία που αναφέρθηκαν παραπάνω. </a:t>
            </a:r>
          </a:p>
          <a:p>
            <a:pPr algn="just"/>
            <a:r>
              <a:rPr lang="el-GR" sz="2400" dirty="0">
                <a:latin typeface="Times New Roman" panose="02020603050405020304" pitchFamily="18" charset="0"/>
                <a:ea typeface="Times New Roman" panose="02020603050405020304" pitchFamily="18" charset="0"/>
                <a:cs typeface="Times New Roman" panose="02020603050405020304" pitchFamily="18" charset="0"/>
              </a:rPr>
              <a:t>Η</a:t>
            </a:r>
            <a:r>
              <a:rPr lang="el-GR" sz="2400" dirty="0">
                <a:effectLst/>
                <a:latin typeface="Times New Roman" panose="02020603050405020304" pitchFamily="18" charset="0"/>
                <a:ea typeface="Times New Roman" panose="02020603050405020304" pitchFamily="18" charset="0"/>
                <a:cs typeface="Times New Roman" panose="02020603050405020304" pitchFamily="18" charset="0"/>
              </a:rPr>
              <a:t> έρευνα και η ανάλυση που θα γίνει, εντάσσεται στο πλαίσιο της Κριτικής Ανάλυσης Λόγου, η οποία συσχετίζει το </a:t>
            </a:r>
            <a:r>
              <a:rPr lang="el-GR" sz="2400" i="1" dirty="0" err="1">
                <a:effectLst/>
                <a:latin typeface="Times New Roman" panose="02020603050405020304" pitchFamily="18" charset="0"/>
                <a:ea typeface="Times New Roman" panose="02020603050405020304" pitchFamily="18" charset="0"/>
                <a:cs typeface="Times New Roman" panose="02020603050405020304" pitchFamily="18" charset="0"/>
              </a:rPr>
              <a:t>μικρο</a:t>
            </a:r>
            <a:r>
              <a:rPr lang="el-GR" sz="24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l-GR" sz="2400" i="1" dirty="0">
                <a:effectLst/>
                <a:latin typeface="Times New Roman" panose="02020603050405020304" pitchFamily="18" charset="0"/>
                <a:ea typeface="Times New Roman" panose="02020603050405020304" pitchFamily="18" charset="0"/>
                <a:cs typeface="Times New Roman" panose="02020603050405020304" pitchFamily="18" charset="0"/>
              </a:rPr>
              <a:t>επίπεδο</a:t>
            </a:r>
            <a:r>
              <a:rPr lang="el-GR" sz="2400" dirty="0">
                <a:effectLst/>
                <a:latin typeface="Times New Roman" panose="02020603050405020304" pitchFamily="18" charset="0"/>
                <a:ea typeface="Times New Roman" panose="02020603050405020304" pitchFamily="18" charset="0"/>
                <a:cs typeface="Times New Roman" panose="02020603050405020304" pitchFamily="18" charset="0"/>
              </a:rPr>
              <a:t>, δηλαδή τις γλωσσικές επιλογές των ατόμων, με το </a:t>
            </a:r>
            <a:r>
              <a:rPr lang="el-GR" sz="2400" i="1" dirty="0" err="1">
                <a:effectLst/>
                <a:latin typeface="Times New Roman" panose="02020603050405020304" pitchFamily="18" charset="0"/>
                <a:ea typeface="Times New Roman" panose="02020603050405020304" pitchFamily="18" charset="0"/>
                <a:cs typeface="Times New Roman" panose="02020603050405020304" pitchFamily="18" charset="0"/>
              </a:rPr>
              <a:t>μακρο</a:t>
            </a:r>
            <a:r>
              <a:rPr lang="el-GR" sz="24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l-GR" sz="2400" i="1" dirty="0">
                <a:effectLst/>
                <a:latin typeface="Times New Roman" panose="02020603050405020304" pitchFamily="18" charset="0"/>
                <a:ea typeface="Times New Roman" panose="02020603050405020304" pitchFamily="18" charset="0"/>
                <a:cs typeface="Times New Roman" panose="02020603050405020304" pitchFamily="18" charset="0"/>
              </a:rPr>
              <a:t>επίπεδο</a:t>
            </a:r>
            <a:r>
              <a:rPr lang="el-GR" sz="2400" dirty="0">
                <a:effectLst/>
                <a:latin typeface="Times New Roman" panose="02020603050405020304" pitchFamily="18" charset="0"/>
                <a:ea typeface="Times New Roman" panose="02020603050405020304" pitchFamily="18" charset="0"/>
                <a:cs typeface="Times New Roman" panose="02020603050405020304" pitchFamily="18" charset="0"/>
              </a:rPr>
              <a:t> που έχει να κάνει με τους κυρίαρχους λόγους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van Dijk</a:t>
            </a:r>
            <a:r>
              <a:rPr lang="el-GR" sz="2400" dirty="0">
                <a:effectLst/>
                <a:latin typeface="Times New Roman" panose="02020603050405020304" pitchFamily="18" charset="0"/>
                <a:ea typeface="Times New Roman" panose="02020603050405020304" pitchFamily="18" charset="0"/>
                <a:cs typeface="Times New Roman" panose="02020603050405020304" pitchFamily="18" charset="0"/>
              </a:rPr>
              <a:t> 2008· </a:t>
            </a:r>
            <a:r>
              <a:rPr lang="el-GR" sz="2400" dirty="0" err="1">
                <a:effectLst/>
                <a:latin typeface="Times New Roman" panose="02020603050405020304" pitchFamily="18" charset="0"/>
                <a:ea typeface="Times New Roman" panose="02020603050405020304" pitchFamily="18" charset="0"/>
                <a:cs typeface="Times New Roman" panose="02020603050405020304" pitchFamily="18" charset="0"/>
              </a:rPr>
              <a:t>Αρχάκης</a:t>
            </a:r>
            <a:r>
              <a:rPr lang="el-GR" sz="2400" dirty="0">
                <a:effectLst/>
                <a:latin typeface="Times New Roman" panose="02020603050405020304" pitchFamily="18" charset="0"/>
                <a:ea typeface="Times New Roman" panose="02020603050405020304" pitchFamily="18" charset="0"/>
                <a:cs typeface="Times New Roman" panose="02020603050405020304" pitchFamily="18" charset="0"/>
              </a:rPr>
              <a:t> 2020).</a:t>
            </a:r>
          </a:p>
          <a:p>
            <a:pPr algn="just"/>
            <a:r>
              <a:rPr lang="el-GR" sz="2400" dirty="0">
                <a:effectLst/>
                <a:latin typeface="Times New Roman" panose="02020603050405020304" pitchFamily="18" charset="0"/>
                <a:ea typeface="Times New Roman" panose="02020603050405020304" pitchFamily="18" charset="0"/>
                <a:cs typeface="Times New Roman" panose="02020603050405020304" pitchFamily="18" charset="0"/>
              </a:rPr>
              <a:t>Θα συνδυαστεί στο </a:t>
            </a:r>
            <a:r>
              <a:rPr lang="el-GR" sz="2400" dirty="0" err="1">
                <a:effectLst/>
                <a:latin typeface="Times New Roman" panose="02020603050405020304" pitchFamily="18" charset="0"/>
                <a:ea typeface="Times New Roman" panose="02020603050405020304" pitchFamily="18" charset="0"/>
                <a:cs typeface="Times New Roman" panose="02020603050405020304" pitchFamily="18" charset="0"/>
              </a:rPr>
              <a:t>μικρο</a:t>
            </a:r>
            <a:r>
              <a:rPr lang="el-GR" sz="2400" dirty="0">
                <a:effectLst/>
                <a:latin typeface="Times New Roman" panose="02020603050405020304" pitchFamily="18" charset="0"/>
                <a:ea typeface="Times New Roman" panose="02020603050405020304" pitchFamily="18" charset="0"/>
                <a:cs typeface="Times New Roman" panose="02020603050405020304" pitchFamily="18" charset="0"/>
              </a:rPr>
              <a:t>-επίπεδο το εργαλείο του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Van Leeuwen</a:t>
            </a:r>
            <a:r>
              <a:rPr lang="el-GR" sz="2400" dirty="0">
                <a:effectLst/>
                <a:latin typeface="Times New Roman" panose="02020603050405020304" pitchFamily="18" charset="0"/>
                <a:ea typeface="Times New Roman" panose="02020603050405020304" pitchFamily="18" charset="0"/>
                <a:cs typeface="Times New Roman" panose="02020603050405020304" pitchFamily="18" charset="0"/>
              </a:rPr>
              <a:t> (2008) με τη θεωρία της ορατότητας και της απόρριψης/αποβολής και στο </a:t>
            </a:r>
            <a:r>
              <a:rPr lang="el-GR" sz="2400" dirty="0" err="1">
                <a:effectLst/>
                <a:latin typeface="Times New Roman" panose="02020603050405020304" pitchFamily="18" charset="0"/>
                <a:ea typeface="Times New Roman" panose="02020603050405020304" pitchFamily="18" charset="0"/>
                <a:cs typeface="Times New Roman" panose="02020603050405020304" pitchFamily="18" charset="0"/>
              </a:rPr>
              <a:t>μακρο</a:t>
            </a:r>
            <a:r>
              <a:rPr lang="el-GR" sz="2400" dirty="0">
                <a:effectLst/>
                <a:latin typeface="Times New Roman" panose="02020603050405020304" pitchFamily="18" charset="0"/>
                <a:ea typeface="Times New Roman" panose="02020603050405020304" pitchFamily="18" charset="0"/>
                <a:cs typeface="Times New Roman" panose="02020603050405020304" pitchFamily="18" charset="0"/>
              </a:rPr>
              <a:t>-επίπεδο θα </a:t>
            </a:r>
            <a:r>
              <a:rPr lang="el-GR" sz="2400" dirty="0">
                <a:latin typeface="Times New Roman" panose="02020603050405020304" pitchFamily="18" charset="0"/>
                <a:ea typeface="Times New Roman" panose="02020603050405020304" pitchFamily="18" charset="0"/>
                <a:cs typeface="Times New Roman" panose="02020603050405020304" pitchFamily="18" charset="0"/>
              </a:rPr>
              <a:t>συνδυαστούν </a:t>
            </a:r>
            <a:r>
              <a:rPr lang="el-GR" sz="2400" dirty="0">
                <a:effectLst/>
                <a:latin typeface="Times New Roman" panose="02020603050405020304" pitchFamily="18" charset="0"/>
                <a:ea typeface="Times New Roman" panose="02020603050405020304" pitchFamily="18" charset="0"/>
                <a:cs typeface="Times New Roman" panose="02020603050405020304" pitchFamily="18" charset="0"/>
              </a:rPr>
              <a:t>τα ευρήματα της προηγούμενης ανάλυσης και των κυρίαρχων (ρατσιστικών) λόγων. </a:t>
            </a:r>
          </a:p>
          <a:p>
            <a:pPr algn="just"/>
            <a:r>
              <a:rPr lang="el-GR" sz="2400" dirty="0">
                <a:effectLst/>
                <a:latin typeface="Times New Roman" panose="02020603050405020304" pitchFamily="18" charset="0"/>
                <a:ea typeface="Times New Roman" panose="02020603050405020304" pitchFamily="18" charset="0"/>
                <a:cs typeface="Times New Roman" panose="02020603050405020304" pitchFamily="18" charset="0"/>
              </a:rPr>
              <a:t>Στόχος, είναι να γίνει αντιληπτή η παρουσία ρατσιστικών λόγων που έχουν να κάνουν με την ανοχή αλλά και την απειλή της ετερότητας. </a:t>
            </a:r>
          </a:p>
          <a:p>
            <a:pPr algn="just"/>
            <a:r>
              <a:rPr lang="el-GR" sz="2400" dirty="0">
                <a:latin typeface="Times New Roman" panose="02020603050405020304" pitchFamily="18" charset="0"/>
                <a:ea typeface="Times New Roman" panose="02020603050405020304" pitchFamily="18" charset="0"/>
                <a:cs typeface="Times New Roman" panose="02020603050405020304" pitchFamily="18" charset="0"/>
              </a:rPr>
              <a:t>Σ</a:t>
            </a:r>
            <a:r>
              <a:rPr lang="el-GR" sz="2400" dirty="0">
                <a:effectLst/>
                <a:latin typeface="Times New Roman" panose="02020603050405020304" pitchFamily="18" charset="0"/>
                <a:ea typeface="Times New Roman" panose="02020603050405020304" pitchFamily="18" charset="0"/>
                <a:cs typeface="Times New Roman" panose="02020603050405020304" pitchFamily="18" charset="0"/>
              </a:rPr>
              <a:t>τη συγκεκριμένη εργασία δεν θα γίνει ανάλυση της εικόνας του κειμένου.</a:t>
            </a:r>
            <a:endParaRPr lang="el-GR" sz="2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l-GR" dirty="0">
              <a:latin typeface="Times New Roman" panose="02020603050405020304" pitchFamily="18" charset="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E25EA4C1-A651-282A-2246-B5C3F5D7D3FB}"/>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19</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9933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354B87-85B7-AEB3-515F-5E0209DF4DEB}"/>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Δομή Παρουσίασης</a:t>
            </a:r>
          </a:p>
        </p:txBody>
      </p:sp>
      <p:sp>
        <p:nvSpPr>
          <p:cNvPr id="3" name="Θέση περιεχομένου 2">
            <a:extLst>
              <a:ext uri="{FF2B5EF4-FFF2-40B4-BE49-F238E27FC236}">
                <a16:creationId xmlns:a16="http://schemas.microsoft.com/office/drawing/2014/main" id="{A800A812-C24C-88CD-D9D9-907FC5C610E5}"/>
              </a:ext>
            </a:extLst>
          </p:cNvPr>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r>
              <a:rPr lang="el-GR" dirty="0">
                <a:latin typeface="Times New Roman" panose="02020603050405020304" pitchFamily="18" charset="0"/>
                <a:cs typeface="Times New Roman" panose="02020603050405020304" pitchFamily="18" charset="0"/>
              </a:rPr>
              <a:t>Εισαγωγή</a:t>
            </a:r>
          </a:p>
          <a:p>
            <a:pPr algn="just"/>
            <a:r>
              <a:rPr lang="el-GR" dirty="0">
                <a:latin typeface="Times New Roman" panose="02020603050405020304" pitchFamily="18" charset="0"/>
                <a:cs typeface="Times New Roman" panose="02020603050405020304" pitchFamily="18" charset="0"/>
              </a:rPr>
              <a:t>Στόχος</a:t>
            </a:r>
          </a:p>
          <a:p>
            <a:pPr algn="just"/>
            <a:r>
              <a:rPr lang="el-GR" dirty="0">
                <a:latin typeface="Times New Roman" panose="02020603050405020304" pitchFamily="18" charset="0"/>
                <a:cs typeface="Times New Roman" panose="02020603050405020304" pitchFamily="18" charset="0"/>
              </a:rPr>
              <a:t>Θεωρητικό Πλαίσιο</a:t>
            </a:r>
            <a:endParaRPr lang="el-GR" sz="2800" dirty="0">
              <a:latin typeface="Times New Roman" panose="02020603050405020304" pitchFamily="18" charset="0"/>
              <a:cs typeface="Times New Roman" panose="02020603050405020304" pitchFamily="18" charset="0"/>
            </a:endParaRPr>
          </a:p>
          <a:p>
            <a:pPr algn="just"/>
            <a:r>
              <a:rPr lang="el-GR" dirty="0">
                <a:latin typeface="Times New Roman" panose="02020603050405020304" pitchFamily="18" charset="0"/>
                <a:cs typeface="Times New Roman" panose="02020603050405020304" pitchFamily="18" charset="0"/>
              </a:rPr>
              <a:t>Εργαλεία ανάλυσης </a:t>
            </a:r>
          </a:p>
          <a:p>
            <a:pPr algn="just"/>
            <a:r>
              <a:rPr lang="el-GR" sz="2800" dirty="0">
                <a:latin typeface="Times New Roman" panose="02020603050405020304" pitchFamily="18" charset="0"/>
                <a:cs typeface="Times New Roman" panose="02020603050405020304" pitchFamily="18" charset="0"/>
              </a:rPr>
              <a:t>Υλικό</a:t>
            </a:r>
          </a:p>
          <a:p>
            <a:pPr algn="just"/>
            <a:r>
              <a:rPr lang="el-GR" dirty="0">
                <a:latin typeface="Times New Roman" panose="02020603050405020304" pitchFamily="18" charset="0"/>
                <a:cs typeface="Times New Roman" panose="02020603050405020304" pitchFamily="18" charset="0"/>
              </a:rPr>
              <a:t>Ανάλυση</a:t>
            </a:r>
          </a:p>
          <a:p>
            <a:pPr algn="just"/>
            <a:r>
              <a:rPr lang="el-GR" dirty="0">
                <a:latin typeface="Times New Roman" panose="02020603050405020304" pitchFamily="18" charset="0"/>
                <a:cs typeface="Times New Roman" panose="02020603050405020304" pitchFamily="18" charset="0"/>
              </a:rPr>
              <a:t>Συμπεράσματα</a:t>
            </a:r>
          </a:p>
          <a:p>
            <a:endParaRPr lang="el-GR" dirty="0">
              <a:latin typeface="Times New Roman" panose="02020603050405020304" pitchFamily="18" charset="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0C1C894C-73D7-3A2C-486A-BFAE8BF7547A}"/>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2</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89881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E4560E0-9D06-0A74-7B24-886AED250BD0}"/>
              </a:ext>
            </a:extLst>
          </p:cNvPr>
          <p:cNvSpPr>
            <a:spLocks noGrp="1"/>
          </p:cNvSpPr>
          <p:nvPr>
            <p:ph type="title"/>
          </p:nvPr>
        </p:nvSpPr>
        <p:spPr>
          <a:xfrm>
            <a:off x="838200" y="365125"/>
            <a:ext cx="10515600" cy="6073382"/>
          </a:xfrm>
        </p:spPr>
        <p:style>
          <a:lnRef idx="1">
            <a:schemeClr val="accent3"/>
          </a:lnRef>
          <a:fillRef idx="2">
            <a:schemeClr val="accent3"/>
          </a:fillRef>
          <a:effectRef idx="1">
            <a:schemeClr val="accent3"/>
          </a:effectRef>
          <a:fontRef idx="minor">
            <a:schemeClr val="dk1"/>
          </a:fontRef>
        </p:style>
        <p:txBody>
          <a:bodyPr/>
          <a:lstStyle/>
          <a:p>
            <a:pPr algn="ctr"/>
            <a:r>
              <a:rPr lang="el-GR" dirty="0">
                <a:latin typeface="Times New Roman" panose="02020603050405020304" pitchFamily="18" charset="0"/>
                <a:cs typeface="Times New Roman" panose="02020603050405020304" pitchFamily="18" charset="0"/>
              </a:rPr>
              <a:t>Ανάλυση</a:t>
            </a:r>
          </a:p>
        </p:txBody>
      </p:sp>
      <p:sp>
        <p:nvSpPr>
          <p:cNvPr id="3" name="Θέση περιεχομένου 2">
            <a:extLst>
              <a:ext uri="{FF2B5EF4-FFF2-40B4-BE49-F238E27FC236}">
                <a16:creationId xmlns:a16="http://schemas.microsoft.com/office/drawing/2014/main" id="{EE4EC90A-6F37-6B65-50CE-621EBB7304DE}"/>
              </a:ext>
            </a:extLst>
          </p:cNvPr>
          <p:cNvSpPr>
            <a:spLocks noGrp="1"/>
          </p:cNvSpPr>
          <p:nvPr>
            <p:ph idx="1"/>
          </p:nvPr>
        </p:nvSpPr>
        <p:spPr>
          <a:xfrm flipH="1">
            <a:off x="11353799" y="1825625"/>
            <a:ext cx="45719" cy="4351338"/>
          </a:xfrm>
        </p:spPr>
        <p:txBody>
          <a:bodyPr/>
          <a:lstStyle/>
          <a:p>
            <a:endParaRPr lang="el-GR" dirty="0">
              <a:latin typeface="Times New Roman" panose="02020603050405020304" pitchFamily="18" charset="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E6FB68BE-B23F-680D-3127-A99746412616}"/>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20</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74890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17839E-58F1-1144-9BA5-DA3E4283C94E}"/>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Περιπτώσεις υπό όρους ανεκτής ετερότητας</a:t>
            </a:r>
          </a:p>
        </p:txBody>
      </p:sp>
      <p:sp>
        <p:nvSpPr>
          <p:cNvPr id="3" name="Θέση περιεχομένου 2">
            <a:extLst>
              <a:ext uri="{FF2B5EF4-FFF2-40B4-BE49-F238E27FC236}">
                <a16:creationId xmlns:a16="http://schemas.microsoft.com/office/drawing/2014/main" id="{6635C714-7853-9330-DFF0-7D5B093B55B5}"/>
              </a:ext>
            </a:extLst>
          </p:cNvPr>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marL="0" indent="0" algn="just">
              <a:buNone/>
            </a:pPr>
            <a:r>
              <a:rPr lang="el-GR" dirty="0">
                <a:latin typeface="Times New Roman" panose="02020603050405020304" pitchFamily="18" charset="0"/>
                <a:cs typeface="Times New Roman" panose="02020603050405020304" pitchFamily="18" charset="0"/>
              </a:rPr>
              <a:t>3 περιπτώσεις: </a:t>
            </a:r>
          </a:p>
          <a:p>
            <a:pPr marL="514350" indent="-514350" algn="just">
              <a:buFont typeface="+mj-lt"/>
              <a:buAutoNum type="arabicPeriod"/>
            </a:pPr>
            <a:r>
              <a:rPr lang="el-GR" dirty="0">
                <a:latin typeface="Times New Roman" panose="02020603050405020304" pitchFamily="18" charset="0"/>
                <a:cs typeface="Times New Roman" panose="02020603050405020304" pitchFamily="18" charset="0"/>
              </a:rPr>
              <a:t>Περίπτωση ενταξιακού αποκλεισμού</a:t>
            </a:r>
          </a:p>
          <a:p>
            <a:pPr marL="514350" indent="-514350" algn="just">
              <a:buFont typeface="+mj-lt"/>
              <a:buAutoNum type="arabicPeriod"/>
            </a:pPr>
            <a:endParaRPr lang="el-GR" dirty="0">
              <a:latin typeface="Times New Roman" panose="02020603050405020304" pitchFamily="18" charset="0"/>
              <a:cs typeface="Times New Roman" panose="02020603050405020304" pitchFamily="18" charset="0"/>
            </a:endParaRPr>
          </a:p>
          <a:p>
            <a:pPr marL="514350" indent="-514350" algn="just">
              <a:buFont typeface="+mj-lt"/>
              <a:buAutoNum type="arabicPeriod"/>
            </a:pPr>
            <a:r>
              <a:rPr lang="el-GR" dirty="0">
                <a:latin typeface="Times New Roman" panose="02020603050405020304" pitchFamily="18" charset="0"/>
                <a:cs typeface="Times New Roman" panose="02020603050405020304" pitchFamily="18" charset="0"/>
              </a:rPr>
              <a:t>Περίπτωση φιλοξενίας</a:t>
            </a:r>
          </a:p>
          <a:p>
            <a:pPr marL="514350" indent="-514350" algn="just">
              <a:buFont typeface="+mj-lt"/>
              <a:buAutoNum type="arabicPeriod"/>
            </a:pPr>
            <a:endParaRPr lang="el-GR" dirty="0">
              <a:latin typeface="Times New Roman" panose="02020603050405020304" pitchFamily="18" charset="0"/>
              <a:cs typeface="Times New Roman" panose="02020603050405020304" pitchFamily="18" charset="0"/>
            </a:endParaRPr>
          </a:p>
          <a:p>
            <a:pPr marL="514350" indent="-514350" algn="just">
              <a:buFont typeface="+mj-lt"/>
              <a:buAutoNum type="arabicPeriod"/>
            </a:pPr>
            <a:r>
              <a:rPr lang="el-GR" dirty="0">
                <a:latin typeface="Times New Roman" panose="02020603050405020304" pitchFamily="18" charset="0"/>
                <a:cs typeface="Times New Roman" panose="02020603050405020304" pitchFamily="18" charset="0"/>
              </a:rPr>
              <a:t>Περίπτωση του/της ασήμαντου/ης Άλλου/ης</a:t>
            </a:r>
          </a:p>
          <a:p>
            <a:endParaRPr lang="el-GR" dirty="0">
              <a:latin typeface="Times New Roman" panose="02020603050405020304" pitchFamily="18" charset="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75389DFF-056E-FEC3-460A-B708FB40A8C2}"/>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21</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18180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4FCB01A-BBD9-DFE7-BF9D-FE02DA9CC248}"/>
              </a:ext>
            </a:extLst>
          </p:cNvPr>
          <p:cNvSpPr>
            <a:spLocks noGrp="1"/>
          </p:cNvSpPr>
          <p:nvPr>
            <p:ph type="title"/>
          </p:nvPr>
        </p:nvSpPr>
        <p:spPr/>
        <p:txBody>
          <a:bodyPr/>
          <a:lstStyle/>
          <a:p>
            <a:r>
              <a:rPr lang="el-GR">
                <a:latin typeface="Times New Roman" panose="02020603050405020304" pitchFamily="18" charset="0"/>
                <a:cs typeface="Times New Roman" panose="02020603050405020304" pitchFamily="18" charset="0"/>
              </a:rPr>
              <a:t>Συγκρότηση ομάδων</a:t>
            </a:r>
            <a:endParaRPr lang="el-GR" dirty="0">
              <a:latin typeface="Times New Roman" panose="02020603050405020304" pitchFamily="18" charset="0"/>
              <a:cs typeface="Times New Roman" panose="02020603050405020304" pitchFamily="18" charset="0"/>
            </a:endParaRPr>
          </a:p>
        </p:txBody>
      </p:sp>
      <p:graphicFrame>
        <p:nvGraphicFramePr>
          <p:cNvPr id="6" name="Θέση περιεχομένου 5">
            <a:extLst>
              <a:ext uri="{FF2B5EF4-FFF2-40B4-BE49-F238E27FC236}">
                <a16:creationId xmlns:a16="http://schemas.microsoft.com/office/drawing/2014/main" id="{0DEF39CF-3BE1-6B68-D1E3-54166B6F323F}"/>
              </a:ext>
            </a:extLst>
          </p:cNvPr>
          <p:cNvGraphicFramePr>
            <a:graphicFrameLocks noGrp="1"/>
          </p:cNvGraphicFramePr>
          <p:nvPr>
            <p:ph idx="1"/>
            <p:extLst>
              <p:ext uri="{D42A27DB-BD31-4B8C-83A1-F6EECF244321}">
                <p14:modId xmlns:p14="http://schemas.microsoft.com/office/powerpoint/2010/main" val="2618449753"/>
              </p:ext>
            </p:extLst>
          </p:nvPr>
        </p:nvGraphicFramePr>
        <p:xfrm>
          <a:off x="2113280" y="1930401"/>
          <a:ext cx="7975601" cy="3230880"/>
        </p:xfrm>
        <a:graphic>
          <a:graphicData uri="http://schemas.openxmlformats.org/drawingml/2006/table">
            <a:tbl>
              <a:tblPr firstRow="1" firstCol="1" bandRow="1"/>
              <a:tblGrid>
                <a:gridCol w="2658213">
                  <a:extLst>
                    <a:ext uri="{9D8B030D-6E8A-4147-A177-3AD203B41FA5}">
                      <a16:colId xmlns:a16="http://schemas.microsoft.com/office/drawing/2014/main" val="2601358611"/>
                    </a:ext>
                  </a:extLst>
                </a:gridCol>
                <a:gridCol w="2658213">
                  <a:extLst>
                    <a:ext uri="{9D8B030D-6E8A-4147-A177-3AD203B41FA5}">
                      <a16:colId xmlns:a16="http://schemas.microsoft.com/office/drawing/2014/main" val="2660503590"/>
                    </a:ext>
                  </a:extLst>
                </a:gridCol>
                <a:gridCol w="2659175">
                  <a:extLst>
                    <a:ext uri="{9D8B030D-6E8A-4147-A177-3AD203B41FA5}">
                      <a16:colId xmlns:a16="http://schemas.microsoft.com/office/drawing/2014/main" val="2250132819"/>
                    </a:ext>
                  </a:extLst>
                </a:gridCol>
              </a:tblGrid>
              <a:tr h="1312122">
                <a:tc>
                  <a:txBody>
                    <a:bodyPr/>
                    <a:lstStyle/>
                    <a:p>
                      <a:pPr algn="l">
                        <a:lnSpc>
                          <a:spcPct val="107000"/>
                        </a:lnSpc>
                        <a:spcAft>
                          <a:spcPts val="800"/>
                        </a:spcAft>
                      </a:pPr>
                      <a:r>
                        <a:rPr lang="el-GR" sz="2000" b="1" dirty="0">
                          <a:effectLst/>
                          <a:latin typeface="Times New Roman" panose="02020603050405020304" pitchFamily="18" charset="0"/>
                          <a:ea typeface="Calibri" panose="020F0502020204030204" pitchFamily="34" charset="0"/>
                          <a:cs typeface="Times New Roman" panose="02020603050405020304" pitchFamily="18" charset="0"/>
                        </a:rPr>
                        <a:t>Περιπτώσεις ανεκτής ετερότητας</a:t>
                      </a:r>
                      <a:endParaRPr lang="el-G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l-GR" sz="2000" b="1" dirty="0" err="1">
                          <a:effectLst/>
                          <a:latin typeface="Times New Roman" panose="02020603050405020304" pitchFamily="18" charset="0"/>
                          <a:ea typeface="Calibri" panose="020F0502020204030204" pitchFamily="34" charset="0"/>
                          <a:cs typeface="Times New Roman" panose="02020603050405020304" pitchFamily="18" charset="0"/>
                        </a:rPr>
                        <a:t>Πλειονοτική</a:t>
                      </a:r>
                      <a:r>
                        <a:rPr lang="el-GR" sz="2000" b="1" dirty="0">
                          <a:effectLst/>
                          <a:latin typeface="Times New Roman" panose="02020603050405020304" pitchFamily="18" charset="0"/>
                          <a:ea typeface="Calibri" panose="020F0502020204030204" pitchFamily="34" charset="0"/>
                          <a:cs typeface="Times New Roman" panose="02020603050405020304" pitchFamily="18" charset="0"/>
                        </a:rPr>
                        <a:t> ομάδα</a:t>
                      </a:r>
                      <a:endParaRPr lang="el-G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l-GR" sz="2000" b="1" dirty="0">
                          <a:effectLst/>
                          <a:latin typeface="Times New Roman" panose="02020603050405020304" pitchFamily="18" charset="0"/>
                          <a:ea typeface="Calibri" panose="020F0502020204030204" pitchFamily="34" charset="0"/>
                          <a:cs typeface="Times New Roman" panose="02020603050405020304" pitchFamily="18" charset="0"/>
                        </a:rPr>
                        <a:t>Μεταναστευτική ομάδα</a:t>
                      </a:r>
                      <a:endParaRPr lang="el-G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9532277"/>
                  </a:ext>
                </a:extLst>
              </a:tr>
              <a:tr h="639586">
                <a:tc>
                  <a:txBody>
                    <a:bodyPr/>
                    <a:lstStyle/>
                    <a:p>
                      <a:pPr algn="l">
                        <a:lnSpc>
                          <a:spcPct val="107000"/>
                        </a:lnSpc>
                        <a:spcAft>
                          <a:spcPts val="800"/>
                        </a:spcAft>
                      </a:pP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Ενταξιακός αποκλεισμός</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Εμείς</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l-GR" sz="2000">
                          <a:effectLst/>
                          <a:latin typeface="Times New Roman" panose="02020603050405020304" pitchFamily="18" charset="0"/>
                          <a:ea typeface="Calibri" panose="020F0502020204030204" pitchFamily="34" charset="0"/>
                          <a:cs typeface="Times New Roman" panose="02020603050405020304" pitchFamily="18" charset="0"/>
                        </a:rPr>
                        <a:t>Αυτοί</a:t>
                      </a:r>
                      <a:endParaRPr lang="el-G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0940373"/>
                  </a:ext>
                </a:extLst>
              </a:tr>
              <a:tr h="639586">
                <a:tc>
                  <a:txBody>
                    <a:bodyPr/>
                    <a:lstStyle/>
                    <a:p>
                      <a:pPr algn="l">
                        <a:lnSpc>
                          <a:spcPct val="107000"/>
                        </a:lnSpc>
                        <a:spcAft>
                          <a:spcPts val="800"/>
                        </a:spcAft>
                      </a:pP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Φιλοξενία</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l-GR" sz="2000">
                          <a:effectLst/>
                          <a:latin typeface="Times New Roman" panose="02020603050405020304" pitchFamily="18" charset="0"/>
                          <a:ea typeface="Calibri" panose="020F0502020204030204" pitchFamily="34" charset="0"/>
                          <a:cs typeface="Times New Roman" panose="02020603050405020304" pitchFamily="18" charset="0"/>
                        </a:rPr>
                        <a:t>Οικοδεσπότης/ποινα</a:t>
                      </a:r>
                      <a:endParaRPr lang="el-G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Φιλοξενούμενος/η</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3429319"/>
                  </a:ext>
                </a:extLst>
              </a:tr>
              <a:tr h="639586">
                <a:tc>
                  <a:txBody>
                    <a:bodyPr/>
                    <a:lstStyle/>
                    <a:p>
                      <a:pPr algn="l">
                        <a:lnSpc>
                          <a:spcPct val="107000"/>
                        </a:lnSpc>
                        <a:spcAft>
                          <a:spcPts val="800"/>
                        </a:spcAft>
                      </a:pP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Σημαντικός/ασήμαντος</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Σημαντικός/η</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Ασήμαντος/η</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8456282"/>
                  </a:ext>
                </a:extLst>
              </a:tr>
            </a:tbl>
          </a:graphicData>
        </a:graphic>
      </p:graphicFrame>
      <p:sp>
        <p:nvSpPr>
          <p:cNvPr id="3" name="Θέση αριθμού διαφάνειας 2">
            <a:extLst>
              <a:ext uri="{FF2B5EF4-FFF2-40B4-BE49-F238E27FC236}">
                <a16:creationId xmlns:a16="http://schemas.microsoft.com/office/drawing/2014/main" id="{8C18DF36-F100-9E12-457C-0238819DAEEA}"/>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22</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9540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7BDE0E-F775-6450-0DFC-650B9201AFFF}"/>
              </a:ext>
            </a:extLst>
          </p:cNvPr>
          <p:cNvSpPr>
            <a:spLocks noGrp="1"/>
          </p:cNvSpPr>
          <p:nvPr>
            <p:ph type="title"/>
          </p:nvPr>
        </p:nvSpPr>
        <p:spPr>
          <a:xfrm>
            <a:off x="838200" y="317991"/>
            <a:ext cx="10515600" cy="1325563"/>
          </a:xfrm>
        </p:spPr>
        <p:txBody>
          <a:bodyPr/>
          <a:lstStyle/>
          <a:p>
            <a:r>
              <a:rPr lang="el-GR" dirty="0">
                <a:latin typeface="Times New Roman" panose="02020603050405020304" pitchFamily="18" charset="0"/>
                <a:cs typeface="Times New Roman" panose="02020603050405020304" pitchFamily="18" charset="0"/>
              </a:rPr>
              <a:t>1) Περίπτωση ενταξιακού αποκλεισμού</a:t>
            </a:r>
          </a:p>
        </p:txBody>
      </p:sp>
      <p:sp>
        <p:nvSpPr>
          <p:cNvPr id="3" name="Θέση περιεχομένου 2">
            <a:extLst>
              <a:ext uri="{FF2B5EF4-FFF2-40B4-BE49-F238E27FC236}">
                <a16:creationId xmlns:a16="http://schemas.microsoft.com/office/drawing/2014/main" id="{2A140E23-0281-1DEC-01DC-8BB6F0158DD3}"/>
              </a:ext>
            </a:extLst>
          </p:cNvPr>
          <p:cNvSpPr>
            <a:spLocks noGrp="1"/>
          </p:cNvSpPr>
          <p:nvPr>
            <p:ph idx="1"/>
          </p:nvPr>
        </p:nvSpPr>
        <p:spPr/>
        <p:txBody>
          <a:bodyPr/>
          <a:lstStyle/>
          <a:p>
            <a:pPr marL="0" indent="0" algn="just">
              <a:buNone/>
            </a:pPr>
            <a:r>
              <a:rPr lang="el-GR" dirty="0">
                <a:latin typeface="Times New Roman" panose="02020603050405020304" pitchFamily="18" charset="0"/>
                <a:cs typeface="Times New Roman" panose="02020603050405020304" pitchFamily="18" charset="0"/>
              </a:rPr>
              <a:t>Οι ομάδες που προκύπτουν είναι:</a:t>
            </a:r>
          </a:p>
          <a:p>
            <a:pPr marL="0" indent="0" algn="just">
              <a:buNone/>
            </a:pPr>
            <a:endParaRPr lang="el-GR" dirty="0">
              <a:latin typeface="Times New Roman" panose="02020603050405020304" pitchFamily="18" charset="0"/>
              <a:cs typeface="Times New Roman" panose="02020603050405020304" pitchFamily="18" charset="0"/>
            </a:endParaRPr>
          </a:p>
        </p:txBody>
      </p:sp>
      <p:graphicFrame>
        <p:nvGraphicFramePr>
          <p:cNvPr id="5" name="Πίνακας 4">
            <a:extLst>
              <a:ext uri="{FF2B5EF4-FFF2-40B4-BE49-F238E27FC236}">
                <a16:creationId xmlns:a16="http://schemas.microsoft.com/office/drawing/2014/main" id="{D4F8D93B-DF41-9424-E569-26AA72F1A3B4}"/>
              </a:ext>
            </a:extLst>
          </p:cNvPr>
          <p:cNvGraphicFramePr>
            <a:graphicFrameLocks noGrp="1"/>
          </p:cNvGraphicFramePr>
          <p:nvPr>
            <p:extLst>
              <p:ext uri="{D42A27DB-BD31-4B8C-83A1-F6EECF244321}">
                <p14:modId xmlns:p14="http://schemas.microsoft.com/office/powerpoint/2010/main" val="3664654382"/>
              </p:ext>
            </p:extLst>
          </p:nvPr>
        </p:nvGraphicFramePr>
        <p:xfrm>
          <a:off x="1253765" y="2686639"/>
          <a:ext cx="8042634" cy="3359746"/>
        </p:xfrm>
        <a:graphic>
          <a:graphicData uri="http://schemas.openxmlformats.org/drawingml/2006/table">
            <a:tbl>
              <a:tblPr firstRow="1" firstCol="1" bandRow="1"/>
              <a:tblGrid>
                <a:gridCol w="434454">
                  <a:extLst>
                    <a:ext uri="{9D8B030D-6E8A-4147-A177-3AD203B41FA5}">
                      <a16:colId xmlns:a16="http://schemas.microsoft.com/office/drawing/2014/main" val="3132467501"/>
                    </a:ext>
                  </a:extLst>
                </a:gridCol>
                <a:gridCol w="4983230">
                  <a:extLst>
                    <a:ext uri="{9D8B030D-6E8A-4147-A177-3AD203B41FA5}">
                      <a16:colId xmlns:a16="http://schemas.microsoft.com/office/drawing/2014/main" val="3099303211"/>
                    </a:ext>
                  </a:extLst>
                </a:gridCol>
                <a:gridCol w="2624950">
                  <a:extLst>
                    <a:ext uri="{9D8B030D-6E8A-4147-A177-3AD203B41FA5}">
                      <a16:colId xmlns:a16="http://schemas.microsoft.com/office/drawing/2014/main" val="3723562365"/>
                    </a:ext>
                  </a:extLst>
                </a:gridCol>
              </a:tblGrid>
              <a:tr h="466075">
                <a:tc>
                  <a:txBody>
                    <a:bodyPr/>
                    <a:lstStyle/>
                    <a:p>
                      <a:pPr algn="just">
                        <a:lnSpc>
                          <a:spcPct val="107000"/>
                        </a:lnSpc>
                        <a:spcAft>
                          <a:spcPts val="800"/>
                        </a:spcAft>
                      </a:pPr>
                      <a:r>
                        <a:rPr lang="el-GR" sz="24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l-GR" sz="2400" b="1" dirty="0">
                          <a:effectLst/>
                          <a:latin typeface="Times New Roman" panose="02020603050405020304" pitchFamily="18" charset="0"/>
                          <a:ea typeface="Calibri" panose="020F0502020204030204" pitchFamily="34" charset="0"/>
                          <a:cs typeface="Times New Roman" panose="02020603050405020304" pitchFamily="18" charset="0"/>
                        </a:rPr>
                        <a:t>Εμείς</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l-GR" sz="2400" b="1" dirty="0">
                          <a:effectLst/>
                          <a:latin typeface="Times New Roman" panose="02020603050405020304" pitchFamily="18" charset="0"/>
                          <a:ea typeface="Calibri" panose="020F0502020204030204" pitchFamily="34" charset="0"/>
                          <a:cs typeface="Times New Roman" panose="02020603050405020304" pitchFamily="18" charset="0"/>
                        </a:rPr>
                        <a:t>Αυτοί/</a:t>
                      </a:r>
                      <a:r>
                        <a:rPr lang="el-GR" sz="2400" b="1" dirty="0" err="1">
                          <a:effectLst/>
                          <a:latin typeface="Times New Roman" panose="02020603050405020304" pitchFamily="18" charset="0"/>
                          <a:ea typeface="Calibri" panose="020F0502020204030204" pitchFamily="34" charset="0"/>
                          <a:cs typeface="Times New Roman" panose="02020603050405020304" pitchFamily="18" charset="0"/>
                        </a:rPr>
                        <a:t>ες</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6093695"/>
                  </a:ext>
                </a:extLst>
              </a:tr>
              <a:tr h="1936327">
                <a:tc>
                  <a:txBody>
                    <a:bodyPr/>
                    <a:lstStyle/>
                    <a:p>
                      <a:pPr algn="just">
                        <a:lnSpc>
                          <a:spcPct val="107000"/>
                        </a:lnSpc>
                        <a:spcAft>
                          <a:spcPts val="800"/>
                        </a:spcAft>
                      </a:pPr>
                      <a:r>
                        <a:rPr lang="el-GR" sz="2400">
                          <a:effectLst/>
                          <a:latin typeface="Times New Roman" panose="02020603050405020304" pitchFamily="18" charset="0"/>
                          <a:ea typeface="Calibri" panose="020F0502020204030204" pitchFamily="34" charset="0"/>
                          <a:cs typeface="Times New Roman" panose="02020603050405020304" pitchFamily="18" charset="0"/>
                        </a:rPr>
                        <a:t>1.</a:t>
                      </a:r>
                      <a:endParaRPr lang="el-G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Υποστηρίζουμε την ελληνική κυβέρνηση στο σχέδιο αποσυμφόρησης των νησιών από το καλοκαίρι και με τη στήριξη της Ευρωπαϊκής Επιτροπής</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Δεν αναφέρεται ρητά: (Αυτοί/</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ες</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που έχουν προκαλέσει συμφόρηση στα νησιά)</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5240608"/>
                  </a:ext>
                </a:extLst>
              </a:tr>
              <a:tr h="956159">
                <a:tc>
                  <a:txBody>
                    <a:bodyPr/>
                    <a:lstStyle/>
                    <a:p>
                      <a:pPr algn="just">
                        <a:lnSpc>
                          <a:spcPct val="107000"/>
                        </a:lnSpc>
                        <a:spcAft>
                          <a:spcPts val="800"/>
                        </a:spcAft>
                      </a:pPr>
                      <a:r>
                        <a:rPr lang="el-GR" sz="2400">
                          <a:effectLst/>
                          <a:latin typeface="Times New Roman" panose="02020603050405020304" pitchFamily="18" charset="0"/>
                          <a:ea typeface="Calibri" panose="020F0502020204030204" pitchFamily="34" charset="0"/>
                          <a:cs typeface="Times New Roman" panose="02020603050405020304" pitchFamily="18" charset="0"/>
                        </a:rPr>
                        <a:t>2.</a:t>
                      </a:r>
                      <a:endParaRPr lang="el-G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έχουμε στόχο τη δημιουργία</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6.000 προσωρινών θέσεων φιλοξενίας</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3661105"/>
                  </a:ext>
                </a:extLst>
              </a:tr>
            </a:tbl>
          </a:graphicData>
        </a:graphic>
      </p:graphicFrame>
      <p:sp>
        <p:nvSpPr>
          <p:cNvPr id="4" name="Θέση αριθμού διαφάνειας 3">
            <a:extLst>
              <a:ext uri="{FF2B5EF4-FFF2-40B4-BE49-F238E27FC236}">
                <a16:creationId xmlns:a16="http://schemas.microsoft.com/office/drawing/2014/main" id="{CF622C11-7CD2-D3FB-9A5F-952A5AA84E78}"/>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23</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76070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E02B59-8E2D-B46F-2478-8A0F37546A9C}"/>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1) Περίπτωση ενταξιακού αποκλεισμού</a:t>
            </a:r>
          </a:p>
        </p:txBody>
      </p:sp>
      <p:sp>
        <p:nvSpPr>
          <p:cNvPr id="3" name="Θέση περιεχομένου 2">
            <a:extLst>
              <a:ext uri="{FF2B5EF4-FFF2-40B4-BE49-F238E27FC236}">
                <a16:creationId xmlns:a16="http://schemas.microsoft.com/office/drawing/2014/main" id="{E437FA97-74E1-0173-8D3C-A5E2F5FC0B52}"/>
              </a:ext>
            </a:extLst>
          </p:cNvPr>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pPr marL="0" indent="0" algn="just">
              <a:buNone/>
            </a:pPr>
            <a:r>
              <a:rPr lang="el-GR" dirty="0">
                <a:latin typeface="Times New Roman" panose="02020603050405020304" pitchFamily="18" charset="0"/>
                <a:cs typeface="Times New Roman" panose="02020603050405020304" pitchFamily="18" charset="0"/>
              </a:rPr>
              <a:t>Ως προς το </a:t>
            </a:r>
            <a:r>
              <a:rPr lang="el-GR" dirty="0" err="1">
                <a:latin typeface="Times New Roman" panose="02020603050405020304" pitchFamily="18" charset="0"/>
                <a:cs typeface="Times New Roman" panose="02020603050405020304" pitchFamily="18" charset="0"/>
              </a:rPr>
              <a:t>μικρο</a:t>
            </a:r>
            <a:r>
              <a:rPr lang="el-GR" dirty="0">
                <a:latin typeface="Times New Roman" panose="02020603050405020304" pitchFamily="18" charset="0"/>
                <a:cs typeface="Times New Roman" panose="02020603050405020304" pitchFamily="18" charset="0"/>
              </a:rPr>
              <a:t>-επίπεδο: </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Van Leeuwen</a:t>
            </a:r>
            <a:r>
              <a:rPr lang="el-GR" dirty="0">
                <a:latin typeface="Times New Roman" panose="02020603050405020304" pitchFamily="18" charset="0"/>
                <a:cs typeface="Times New Roman" panose="02020603050405020304" pitchFamily="18" charset="0"/>
              </a:rPr>
              <a:t>: Αφομοιωτική αναφορά μέσω α΄ πληθυντικού προσώπου: «Εμείς». </a:t>
            </a:r>
            <a:r>
              <a:rPr lang="el-GR" dirty="0" err="1">
                <a:latin typeface="Times New Roman" panose="02020603050405020304" pitchFamily="18" charset="0"/>
                <a:cs typeface="Times New Roman" panose="02020603050405020304" pitchFamily="18" charset="0"/>
              </a:rPr>
              <a:t>Π.χ</a:t>
            </a:r>
            <a:r>
              <a:rPr lang="el-GR" dirty="0">
                <a:latin typeface="Times New Roman" panose="02020603050405020304" pitchFamily="18" charset="0"/>
                <a:cs typeface="Times New Roman" panose="02020603050405020304" pitchFamily="18" charset="0"/>
              </a:rPr>
              <a:t> </a:t>
            </a:r>
            <a:r>
              <a:rPr lang="el-GR" i="1" dirty="0">
                <a:effectLst/>
                <a:latin typeface="Times New Roman" panose="02020603050405020304" pitchFamily="18" charset="0"/>
                <a:ea typeface="Calibri" panose="020F0502020204030204" pitchFamily="34" charset="0"/>
              </a:rPr>
              <a:t>υποστηρίζουμε</a:t>
            </a:r>
            <a:r>
              <a:rPr lang="el-GR" dirty="0">
                <a:effectLst/>
                <a:latin typeface="Times New Roman" panose="02020603050405020304" pitchFamily="18" charset="0"/>
                <a:ea typeface="Calibri" panose="020F0502020204030204" pitchFamily="34" charset="0"/>
              </a:rPr>
              <a:t>, </a:t>
            </a:r>
            <a:r>
              <a:rPr lang="el-GR" i="1" dirty="0">
                <a:effectLst/>
                <a:latin typeface="Times New Roman" panose="02020603050405020304" pitchFamily="18" charset="0"/>
                <a:ea typeface="Calibri" panose="020F0502020204030204" pitchFamily="34" charset="0"/>
              </a:rPr>
              <a:t>έχουμε στόχο</a:t>
            </a:r>
            <a:r>
              <a:rPr lang="el-GR" dirty="0">
                <a:effectLst/>
                <a:latin typeface="Times New Roman" panose="02020603050405020304" pitchFamily="18" charset="0"/>
                <a:ea typeface="Calibri" panose="020F0502020204030204" pitchFamily="34" charset="0"/>
              </a:rPr>
              <a:t> και α) αθροιστική αναφορά μέσω  αριθμού ή β) μόνο έμμεση αναφορά: «Αυτοί/</a:t>
            </a:r>
            <a:r>
              <a:rPr lang="el-GR" dirty="0" err="1">
                <a:effectLst/>
                <a:latin typeface="Times New Roman" panose="02020603050405020304" pitchFamily="18" charset="0"/>
                <a:ea typeface="Calibri" panose="020F0502020204030204" pitchFamily="34" charset="0"/>
              </a:rPr>
              <a:t>ές</a:t>
            </a:r>
            <a:r>
              <a:rPr lang="el-GR" dirty="0">
                <a:effectLst/>
                <a:latin typeface="Times New Roman" panose="02020603050405020304" pitchFamily="18" charset="0"/>
                <a:ea typeface="Calibri" panose="020F0502020204030204" pitchFamily="34" charset="0"/>
              </a:rPr>
              <a:t>». </a:t>
            </a:r>
            <a:r>
              <a:rPr lang="el-GR" dirty="0" err="1">
                <a:effectLst/>
                <a:latin typeface="Times New Roman" panose="02020603050405020304" pitchFamily="18" charset="0"/>
                <a:ea typeface="Calibri" panose="020F0502020204030204" pitchFamily="34" charset="0"/>
              </a:rPr>
              <a:t>Π.χ</a:t>
            </a:r>
            <a:r>
              <a:rPr lang="el-GR" dirty="0">
                <a:effectLst/>
                <a:latin typeface="Times New Roman" panose="02020603050405020304" pitchFamily="18" charset="0"/>
                <a:ea typeface="Calibri" panose="020F0502020204030204" pitchFamily="34" charset="0"/>
              </a:rPr>
              <a:t> α) </a:t>
            </a:r>
            <a:r>
              <a:rPr lang="el-GR" sz="2800" i="1" dirty="0">
                <a:effectLst/>
                <a:latin typeface="Times New Roman" panose="02020603050405020304" pitchFamily="18" charset="0"/>
                <a:ea typeface="Calibri" panose="020F0502020204030204" pitchFamily="34" charset="0"/>
                <a:cs typeface="Times New Roman" panose="02020603050405020304" pitchFamily="18" charset="0"/>
              </a:rPr>
              <a:t>6.000 προσωρινών θέσεων φιλοξενίας </a:t>
            </a:r>
            <a:r>
              <a:rPr lang="el-GR" sz="2800" dirty="0">
                <a:effectLst/>
                <a:latin typeface="Times New Roman" panose="02020603050405020304" pitchFamily="18" charset="0"/>
                <a:ea typeface="Calibri" panose="020F0502020204030204" pitchFamily="34" charset="0"/>
                <a:cs typeface="Times New Roman" panose="02020603050405020304" pitchFamily="18" charset="0"/>
              </a:rPr>
              <a:t>β) </a:t>
            </a:r>
            <a:r>
              <a:rPr lang="el-GR" sz="2800" i="1" dirty="0">
                <a:effectLst/>
                <a:latin typeface="Times New Roman" panose="02020603050405020304" pitchFamily="18" charset="0"/>
                <a:ea typeface="Calibri" panose="020F0502020204030204" pitchFamily="34" charset="0"/>
                <a:cs typeface="Times New Roman" panose="02020603050405020304" pitchFamily="18" charset="0"/>
              </a:rPr>
              <a:t>Αυτοί/</a:t>
            </a:r>
            <a:r>
              <a:rPr lang="el-GR" sz="2800" i="1" dirty="0" err="1">
                <a:effectLst/>
                <a:latin typeface="Times New Roman" panose="02020603050405020304" pitchFamily="18" charset="0"/>
                <a:ea typeface="Calibri" panose="020F0502020204030204" pitchFamily="34" charset="0"/>
                <a:cs typeface="Times New Roman" panose="02020603050405020304" pitchFamily="18" charset="0"/>
              </a:rPr>
              <a:t>ες</a:t>
            </a:r>
            <a:r>
              <a:rPr lang="el-GR" sz="2800" i="1" dirty="0">
                <a:effectLst/>
                <a:latin typeface="Times New Roman" panose="02020603050405020304" pitchFamily="18" charset="0"/>
                <a:ea typeface="Calibri" panose="020F0502020204030204" pitchFamily="34" charset="0"/>
                <a:cs typeface="Times New Roman" panose="02020603050405020304" pitchFamily="18" charset="0"/>
              </a:rPr>
              <a:t> που έχουν προκαλέσει συμφόρηση στα νησιά</a:t>
            </a:r>
            <a:endParaRPr lang="el-GR" i="1" dirty="0">
              <a:effectLst/>
              <a:latin typeface="Times New Roman" panose="02020603050405020304" pitchFamily="18" charset="0"/>
              <a:ea typeface="Calibri" panose="020F0502020204030204" pitchFamily="34" charset="0"/>
            </a:endParaRPr>
          </a:p>
          <a:p>
            <a:pPr marL="514350" indent="-514350" algn="just">
              <a:buFont typeface="+mj-lt"/>
              <a:buAutoNum type="arabicPeriod"/>
            </a:pPr>
            <a:r>
              <a:rPr lang="el-GR" dirty="0">
                <a:latin typeface="Times New Roman" panose="02020603050405020304" pitchFamily="18" charset="0"/>
                <a:cs typeface="Times New Roman" panose="02020603050405020304" pitchFamily="18" charset="0"/>
              </a:rPr>
              <a:t>Θεωρία ορατότητας: Ο </a:t>
            </a:r>
            <a:r>
              <a:rPr lang="el-GR" dirty="0">
                <a:effectLst/>
                <a:latin typeface="Times New Roman" panose="02020603050405020304" pitchFamily="18" charset="0"/>
                <a:ea typeface="Calibri" panose="020F0502020204030204" pitchFamily="34" charset="0"/>
              </a:rPr>
              <a:t>συστηματικός διαχωρισμός των ομάδων, συγκροτεί από τη μία πλευρά, την ορατή ομάδα των </a:t>
            </a:r>
            <a:r>
              <a:rPr lang="el-GR" dirty="0" err="1">
                <a:effectLst/>
                <a:latin typeface="Times New Roman" panose="02020603050405020304" pitchFamily="18" charset="0"/>
                <a:ea typeface="Calibri" panose="020F0502020204030204" pitchFamily="34" charset="0"/>
              </a:rPr>
              <a:t>πλειονοτικών</a:t>
            </a:r>
            <a:r>
              <a:rPr lang="el-GR" dirty="0">
                <a:effectLst/>
                <a:latin typeface="Times New Roman" panose="02020603050405020304" pitchFamily="18" charset="0"/>
                <a:ea typeface="Calibri" panose="020F0502020204030204" pitchFamily="34" charset="0"/>
              </a:rPr>
              <a:t>, δηλαδή του «Εμείς» και από την άλλη, την ορατή ομάδα των μεταναστών/τριών, δηλαδή του «Αυτοί/</a:t>
            </a:r>
            <a:r>
              <a:rPr lang="el-GR" dirty="0" err="1">
                <a:effectLst/>
                <a:latin typeface="Times New Roman" panose="02020603050405020304" pitchFamily="18" charset="0"/>
                <a:ea typeface="Calibri" panose="020F0502020204030204" pitchFamily="34" charset="0"/>
              </a:rPr>
              <a:t>ές</a:t>
            </a:r>
            <a:r>
              <a:rPr lang="el-GR" dirty="0">
                <a:effectLst/>
                <a:latin typeface="Times New Roman" panose="02020603050405020304" pitchFamily="18" charset="0"/>
                <a:ea typeface="Calibri" panose="020F0502020204030204" pitchFamily="34" charset="0"/>
              </a:rPr>
              <a:t>». </a:t>
            </a:r>
            <a:r>
              <a:rPr lang="el-GR" dirty="0">
                <a:latin typeface="Times New Roman" panose="02020603050405020304" pitchFamily="18" charset="0"/>
                <a:cs typeface="Times New Roman" panose="02020603050405020304" pitchFamily="18" charset="0"/>
              </a:rPr>
              <a:t> </a:t>
            </a:r>
          </a:p>
          <a:p>
            <a:pPr marL="514350" indent="-514350" algn="just">
              <a:buFont typeface="+mj-lt"/>
              <a:buAutoNum type="arabicPeriod"/>
            </a:pPr>
            <a:r>
              <a:rPr lang="el-GR" dirty="0">
                <a:latin typeface="Times New Roman" panose="02020603050405020304" pitchFamily="18" charset="0"/>
                <a:cs typeface="Times New Roman" panose="02020603050405020304" pitchFamily="18" charset="0"/>
              </a:rPr>
              <a:t>Θεωρία απόρριψης/αποβολής: </a:t>
            </a:r>
            <a:r>
              <a:rPr lang="el-GR" dirty="0">
                <a:effectLst/>
                <a:latin typeface="Times New Roman" panose="02020603050405020304" pitchFamily="18" charset="0"/>
                <a:ea typeface="Calibri" panose="020F0502020204030204" pitchFamily="34" charset="0"/>
                <a:cs typeface="Times New Roman" panose="02020603050405020304" pitchFamily="18" charset="0"/>
              </a:rPr>
              <a:t>εξαιτίας της συστηματικής απουσίας συγχωνευμένων και μικτών αναπαραστάσεων, λογικά αναγόμενο φαίνεται να είναι το γεγονός ότι μία τέτοιου είδους (μικτή) αναπαράσταση, αποτελεί αντικείμενο απειλής και ακριβώς για αυτόν τον λόγο απορρίπτεται και αποβάλλεται.</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514350" algn="just">
              <a:buFont typeface="+mj-lt"/>
              <a:buAutoNum type="arabicPeriod"/>
            </a:pPr>
            <a:endParaRPr lang="el-GR" dirty="0">
              <a:latin typeface="Times New Roman" panose="02020603050405020304" pitchFamily="18" charset="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2F10942F-A3BC-D031-AF90-C9BD515417C2}"/>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24</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47679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324CD0-10B9-F946-E1D0-23D27F7B4B00}"/>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1) Περίπτωση ενταξιακού αποκλεισμού</a:t>
            </a:r>
          </a:p>
        </p:txBody>
      </p:sp>
      <p:sp>
        <p:nvSpPr>
          <p:cNvPr id="3" name="Θέση περιεχομένου 2">
            <a:extLst>
              <a:ext uri="{FF2B5EF4-FFF2-40B4-BE49-F238E27FC236}">
                <a16:creationId xmlns:a16="http://schemas.microsoft.com/office/drawing/2014/main" id="{4770E04A-B413-ABB5-658E-B0BC58547594}"/>
              </a:ext>
            </a:extLst>
          </p:cNvPr>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marL="0" indent="0" algn="just">
              <a:buNone/>
            </a:pPr>
            <a:r>
              <a:rPr lang="el-GR" dirty="0">
                <a:latin typeface="Times New Roman" panose="02020603050405020304" pitchFamily="18" charset="0"/>
                <a:cs typeface="Times New Roman" panose="02020603050405020304" pitchFamily="18" charset="0"/>
              </a:rPr>
              <a:t>Ως προς το </a:t>
            </a:r>
            <a:r>
              <a:rPr lang="el-GR" dirty="0" err="1">
                <a:latin typeface="Times New Roman" panose="02020603050405020304" pitchFamily="18" charset="0"/>
                <a:cs typeface="Times New Roman" panose="02020603050405020304" pitchFamily="18" charset="0"/>
              </a:rPr>
              <a:t>μακρο</a:t>
            </a:r>
            <a:r>
              <a:rPr lang="el-GR" dirty="0">
                <a:latin typeface="Times New Roman" panose="02020603050405020304" pitchFamily="18" charset="0"/>
                <a:cs typeface="Times New Roman" panose="02020603050405020304" pitchFamily="18" charset="0"/>
              </a:rPr>
              <a:t>-επίπεδο:</a:t>
            </a:r>
          </a:p>
          <a:p>
            <a:pPr marL="0" indent="0" algn="just">
              <a:buNone/>
            </a:pPr>
            <a:r>
              <a:rPr lang="el-GR" dirty="0">
                <a:latin typeface="Times New Roman" panose="02020603050405020304" pitchFamily="18" charset="0"/>
                <a:ea typeface="Calibri" panose="020F0502020204030204" pitchFamily="34" charset="0"/>
                <a:cs typeface="Times New Roman" panose="02020603050405020304" pitchFamily="18" charset="0"/>
              </a:rPr>
              <a:t>Η</a:t>
            </a:r>
            <a:r>
              <a:rPr lang="el-GR" dirty="0">
                <a:effectLst/>
                <a:latin typeface="Times New Roman" panose="02020603050405020304" pitchFamily="18" charset="0"/>
                <a:ea typeface="Calibri" panose="020F0502020204030204" pitchFamily="34" charset="0"/>
                <a:cs typeface="Times New Roman" panose="02020603050405020304" pitchFamily="18" charset="0"/>
              </a:rPr>
              <a:t> συστηματική διαχωρισμένη αναπαράσταση των ομάδων δημιουργεί μία ανοχή της ετερότητας, η οποία εγκυμονεί ρευστό ρατσισμό. </a:t>
            </a:r>
          </a:p>
          <a:p>
            <a:pPr marL="0" indent="0" algn="just">
              <a:buNone/>
            </a:pPr>
            <a:r>
              <a:rPr lang="el-GR" dirty="0">
                <a:latin typeface="Times New Roman" panose="02020603050405020304" pitchFamily="18" charset="0"/>
                <a:ea typeface="Calibri" panose="020F0502020204030204" pitchFamily="34" charset="0"/>
                <a:cs typeface="Times New Roman" panose="02020603050405020304" pitchFamily="18" charset="0"/>
              </a:rPr>
              <a:t>Άρα, ο</a:t>
            </a:r>
            <a:r>
              <a:rPr lang="el-GR" dirty="0">
                <a:effectLst/>
                <a:latin typeface="Times New Roman" panose="02020603050405020304" pitchFamily="18" charset="0"/>
                <a:ea typeface="Calibri" panose="020F0502020204030204" pitchFamily="34" charset="0"/>
                <a:cs typeface="Times New Roman" panose="02020603050405020304" pitchFamily="18" charset="0"/>
              </a:rPr>
              <a:t> ενταξιακός αποκλεισμός ως πρακτική της ανοχής, φέρει ρατσιστικά στοιχεία, αφού ουσιαστικά αποκλείει και στιγματίζει τις μεταναστευτικές ομάδες, χωρίς όμως να γίνεται εύκολα αντιληπτός, ενώ οι ομάδες αυτές, μπορούν να γίνουν ορατές μόνο εκτός της </a:t>
            </a:r>
            <a:r>
              <a:rPr lang="el-GR" dirty="0" err="1">
                <a:effectLst/>
                <a:latin typeface="Times New Roman" panose="02020603050405020304" pitchFamily="18" charset="0"/>
                <a:ea typeface="Calibri" panose="020F0502020204030204" pitchFamily="34" charset="0"/>
                <a:cs typeface="Times New Roman" panose="02020603050405020304" pitchFamily="18" charset="0"/>
              </a:rPr>
              <a:t>πλειονοτικής</a:t>
            </a:r>
            <a:r>
              <a:rPr lang="el-GR" dirty="0">
                <a:effectLst/>
                <a:latin typeface="Times New Roman" panose="02020603050405020304" pitchFamily="18" charset="0"/>
                <a:ea typeface="Calibri" panose="020F0502020204030204" pitchFamily="34" charset="0"/>
                <a:cs typeface="Times New Roman" panose="02020603050405020304" pitchFamily="18" charset="0"/>
              </a:rPr>
              <a:t>/εθνικής ομάδας.</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l-GR" dirty="0">
              <a:latin typeface="Times New Roman" panose="02020603050405020304" pitchFamily="18" charset="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31733ADC-0EAC-1441-7F23-0561E4ECE20F}"/>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25</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9280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4C2FDD-CAF4-90D5-5915-8DE49A667B02}"/>
              </a:ext>
            </a:extLst>
          </p:cNvPr>
          <p:cNvSpPr>
            <a:spLocks noGrp="1"/>
          </p:cNvSpPr>
          <p:nvPr>
            <p:ph type="title"/>
          </p:nvPr>
        </p:nvSpPr>
        <p:spPr>
          <a:xfrm>
            <a:off x="762000" y="47134"/>
            <a:ext cx="10515600" cy="1325563"/>
          </a:xfrm>
        </p:spPr>
        <p:txBody>
          <a:bodyPr/>
          <a:lstStyle/>
          <a:p>
            <a:r>
              <a:rPr lang="el-GR" dirty="0">
                <a:latin typeface="Times New Roman" panose="02020603050405020304" pitchFamily="18" charset="0"/>
                <a:cs typeface="Times New Roman" panose="02020603050405020304" pitchFamily="18" charset="0"/>
              </a:rPr>
              <a:t>2) Περίπτωση της φιλοξενίας</a:t>
            </a:r>
          </a:p>
        </p:txBody>
      </p:sp>
      <p:sp>
        <p:nvSpPr>
          <p:cNvPr id="3" name="Θέση περιεχομένου 2">
            <a:extLst>
              <a:ext uri="{FF2B5EF4-FFF2-40B4-BE49-F238E27FC236}">
                <a16:creationId xmlns:a16="http://schemas.microsoft.com/office/drawing/2014/main" id="{1E9A5471-182E-E45E-F5DF-1C0FBF2743D2}"/>
              </a:ext>
            </a:extLst>
          </p:cNvPr>
          <p:cNvSpPr>
            <a:spLocks noGrp="1"/>
          </p:cNvSpPr>
          <p:nvPr>
            <p:ph idx="1"/>
          </p:nvPr>
        </p:nvSpPr>
        <p:spPr>
          <a:xfrm>
            <a:off x="640237" y="1825625"/>
            <a:ext cx="10515600" cy="4351338"/>
          </a:xfrm>
        </p:spPr>
        <p:txBody>
          <a:bodyPr/>
          <a:lstStyle/>
          <a:p>
            <a:pPr marL="0" indent="0">
              <a:buNone/>
            </a:pPr>
            <a:endParaRPr lang="el-GR" dirty="0">
              <a:latin typeface="Times New Roman" panose="02020603050405020304" pitchFamily="18" charset="0"/>
              <a:cs typeface="Times New Roman" panose="02020603050405020304" pitchFamily="18" charset="0"/>
            </a:endParaRPr>
          </a:p>
        </p:txBody>
      </p:sp>
      <p:graphicFrame>
        <p:nvGraphicFramePr>
          <p:cNvPr id="5" name="Πίνακας 4">
            <a:extLst>
              <a:ext uri="{FF2B5EF4-FFF2-40B4-BE49-F238E27FC236}">
                <a16:creationId xmlns:a16="http://schemas.microsoft.com/office/drawing/2014/main" id="{BFDCB6FA-0D88-0008-15EA-DC1BF3310027}"/>
              </a:ext>
            </a:extLst>
          </p:cNvPr>
          <p:cNvGraphicFramePr>
            <a:graphicFrameLocks noGrp="1"/>
          </p:cNvGraphicFramePr>
          <p:nvPr>
            <p:extLst>
              <p:ext uri="{D42A27DB-BD31-4B8C-83A1-F6EECF244321}">
                <p14:modId xmlns:p14="http://schemas.microsoft.com/office/powerpoint/2010/main" val="691960564"/>
              </p:ext>
            </p:extLst>
          </p:nvPr>
        </p:nvGraphicFramePr>
        <p:xfrm>
          <a:off x="933253" y="1216058"/>
          <a:ext cx="10077253" cy="5435054"/>
        </p:xfrm>
        <a:graphic>
          <a:graphicData uri="http://schemas.openxmlformats.org/drawingml/2006/table">
            <a:tbl>
              <a:tblPr firstRow="1" firstCol="1" bandRow="1"/>
              <a:tblGrid>
                <a:gridCol w="511396">
                  <a:extLst>
                    <a:ext uri="{9D8B030D-6E8A-4147-A177-3AD203B41FA5}">
                      <a16:colId xmlns:a16="http://schemas.microsoft.com/office/drawing/2014/main" val="2685759997"/>
                    </a:ext>
                  </a:extLst>
                </a:gridCol>
                <a:gridCol w="6205962">
                  <a:extLst>
                    <a:ext uri="{9D8B030D-6E8A-4147-A177-3AD203B41FA5}">
                      <a16:colId xmlns:a16="http://schemas.microsoft.com/office/drawing/2014/main" val="2089070329"/>
                    </a:ext>
                  </a:extLst>
                </a:gridCol>
                <a:gridCol w="3359895">
                  <a:extLst>
                    <a:ext uri="{9D8B030D-6E8A-4147-A177-3AD203B41FA5}">
                      <a16:colId xmlns:a16="http://schemas.microsoft.com/office/drawing/2014/main" val="148828988"/>
                    </a:ext>
                  </a:extLst>
                </a:gridCol>
              </a:tblGrid>
              <a:tr h="213753">
                <a:tc>
                  <a:txBody>
                    <a:bodyPr/>
                    <a:lstStyle/>
                    <a:p>
                      <a:pPr algn="just">
                        <a:lnSpc>
                          <a:spcPct val="107000"/>
                        </a:lnSpc>
                        <a:spcAft>
                          <a:spcPts val="800"/>
                        </a:spcAft>
                      </a:pPr>
                      <a:r>
                        <a:rPr lang="el-GR" sz="14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40545" marR="405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l-GR" sz="1400" b="1">
                          <a:effectLst/>
                          <a:latin typeface="Times New Roman" panose="02020603050405020304" pitchFamily="18" charset="0"/>
                          <a:ea typeface="Calibri" panose="020F0502020204030204" pitchFamily="34" charset="0"/>
                          <a:cs typeface="Times New Roman" panose="02020603050405020304" pitchFamily="18" charset="0"/>
                        </a:rPr>
                        <a:t>Οικοδεσπότης/οινα</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40545" marR="405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l-GR" sz="1400" b="1" dirty="0">
                          <a:effectLst/>
                          <a:latin typeface="Times New Roman" panose="02020603050405020304" pitchFamily="18" charset="0"/>
                          <a:ea typeface="Calibri" panose="020F0502020204030204" pitchFamily="34" charset="0"/>
                          <a:cs typeface="Times New Roman" panose="02020603050405020304" pitchFamily="18" charset="0"/>
                        </a:rPr>
                        <a:t>Φιλοξενούμενος/η</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545" marR="405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4173490"/>
                  </a:ext>
                </a:extLst>
              </a:tr>
              <a:tr h="741741">
                <a:tc>
                  <a:txBody>
                    <a:bodyPr/>
                    <a:lstStyle/>
                    <a:p>
                      <a:pPr algn="just">
                        <a:lnSpc>
                          <a:spcPct val="107000"/>
                        </a:lnSpc>
                        <a:spcAft>
                          <a:spcPts val="800"/>
                        </a:spcAft>
                      </a:pPr>
                      <a:r>
                        <a:rPr lang="el-GR" sz="1400">
                          <a:effectLst/>
                          <a:latin typeface="Times New Roman" panose="02020603050405020304" pitchFamily="18" charset="0"/>
                          <a:ea typeface="Calibri" panose="020F0502020204030204" pitchFamily="34" charset="0"/>
                          <a:cs typeface="Times New Roman" panose="02020603050405020304" pitchFamily="18" charset="0"/>
                        </a:rPr>
                        <a:t>1.</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40545" marR="405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1400" dirty="0">
                          <a:effectLst/>
                          <a:latin typeface="Times New Roman" panose="02020603050405020304" pitchFamily="18" charset="0"/>
                          <a:ea typeface="Calibri" panose="020F0502020204030204" pitchFamily="34" charset="0"/>
                          <a:cs typeface="Times New Roman" panose="02020603050405020304" pitchFamily="18" charset="0"/>
                        </a:rPr>
                        <a:t>Ο Διεθνής Οργανισμός Μετανάστευσης (ΔΟΜ) παρέχει προσωρινή στέγαση και υπηρεσίες</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545" marR="405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1400" dirty="0">
                          <a:effectLst/>
                          <a:latin typeface="Times New Roman" panose="02020603050405020304" pitchFamily="18" charset="0"/>
                          <a:ea typeface="Calibri" panose="020F0502020204030204" pitchFamily="34" charset="0"/>
                          <a:cs typeface="Times New Roman" panose="02020603050405020304" pitchFamily="18" charset="0"/>
                        </a:rPr>
                        <a:t>σε 2.518 ευάλωτους μετανάστες και πρόσφυγες</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545" marR="405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3676192"/>
                  </a:ext>
                </a:extLst>
              </a:tr>
              <a:tr h="1189454">
                <a:tc>
                  <a:txBody>
                    <a:bodyPr/>
                    <a:lstStyle/>
                    <a:p>
                      <a:pPr algn="just">
                        <a:lnSpc>
                          <a:spcPct val="107000"/>
                        </a:lnSpc>
                        <a:spcAft>
                          <a:spcPts val="800"/>
                        </a:spcAft>
                      </a:pPr>
                      <a:r>
                        <a:rPr lang="el-GR" sz="1400">
                          <a:effectLst/>
                          <a:latin typeface="Times New Roman" panose="02020603050405020304" pitchFamily="18" charset="0"/>
                          <a:ea typeface="Calibri" panose="020F0502020204030204" pitchFamily="34" charset="0"/>
                          <a:cs typeface="Times New Roman" panose="02020603050405020304" pitchFamily="18" charset="0"/>
                        </a:rPr>
                        <a:t>2.</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40545" marR="405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1400" dirty="0">
                          <a:effectLst/>
                          <a:latin typeface="Times New Roman" panose="02020603050405020304" pitchFamily="18" charset="0"/>
                          <a:ea typeface="Calibri" panose="020F0502020204030204" pitchFamily="34" charset="0"/>
                          <a:cs typeface="Times New Roman" panose="02020603050405020304" pitchFamily="18" charset="0"/>
                        </a:rPr>
                        <a:t>Ο ΔΟΜ με τη στήριξη της Ευρωπαϊκής Ένωσης, παρέχει ασφαλή στέγαση και εξειδικευμένες υπηρεσίες</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545" marR="405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1400" dirty="0">
                          <a:effectLst/>
                          <a:latin typeface="Times New Roman" panose="02020603050405020304" pitchFamily="18" charset="0"/>
                          <a:ea typeface="Calibri" panose="020F0502020204030204" pitchFamily="34" charset="0"/>
                          <a:cs typeface="Times New Roman" panose="02020603050405020304" pitchFamily="18" charset="0"/>
                        </a:rPr>
                        <a:t>σε προσφυγικό και μεταναστευτικό πληθυσμό που μεταφέρθηκε από τις αντίξοες συνθήκες διαβίωσης στα νησιά της Λέσβου, της Χίου, της Κω και της Λέρου σε ξενοδοχειακές εγκαταστάσεις στην ενδοχώρα</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545" marR="405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0892951"/>
                  </a:ext>
                </a:extLst>
              </a:tr>
              <a:tr h="1074543">
                <a:tc>
                  <a:txBody>
                    <a:bodyPr/>
                    <a:lstStyle/>
                    <a:p>
                      <a:pPr algn="just">
                        <a:lnSpc>
                          <a:spcPct val="107000"/>
                        </a:lnSpc>
                        <a:spcAft>
                          <a:spcPts val="800"/>
                        </a:spcAft>
                      </a:pPr>
                      <a:r>
                        <a:rPr lang="el-GR" sz="1400">
                          <a:effectLst/>
                          <a:latin typeface="Times New Roman" panose="02020603050405020304" pitchFamily="18" charset="0"/>
                          <a:ea typeface="Calibri" panose="020F0502020204030204" pitchFamily="34" charset="0"/>
                          <a:cs typeface="Times New Roman" panose="02020603050405020304" pitchFamily="18" charset="0"/>
                        </a:rPr>
                        <a:t>3.</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40545" marR="405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l-GR"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545" marR="405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1400" dirty="0">
                          <a:effectLst/>
                          <a:latin typeface="Times New Roman" panose="02020603050405020304" pitchFamily="18" charset="0"/>
                          <a:ea typeface="Calibri" panose="020F0502020204030204" pitchFamily="34" charset="0"/>
                          <a:cs typeface="Times New Roman" panose="02020603050405020304" pitchFamily="18" charset="0"/>
                        </a:rPr>
                        <a:t>Στις δομές φιλοξενούνται σήμερα 493 οικογένειες με ανήλικα παιδιά, γυναίκες σε κατάσταση εγκυμοσύνης, μονογονεϊκές οικογένειες και άτομα με ψυχικά και σωματικά τραύματα.</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545" marR="405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1251421"/>
                  </a:ext>
                </a:extLst>
              </a:tr>
              <a:tr h="789678">
                <a:tc>
                  <a:txBody>
                    <a:bodyPr/>
                    <a:lstStyle/>
                    <a:p>
                      <a:pPr algn="just">
                        <a:lnSpc>
                          <a:spcPct val="107000"/>
                        </a:lnSpc>
                        <a:spcAft>
                          <a:spcPts val="800"/>
                        </a:spcAft>
                      </a:pPr>
                      <a:r>
                        <a:rPr lang="el-GR" sz="1400">
                          <a:effectLst/>
                          <a:latin typeface="Times New Roman" panose="02020603050405020304" pitchFamily="18" charset="0"/>
                          <a:ea typeface="Calibri" panose="020F0502020204030204" pitchFamily="34" charset="0"/>
                          <a:cs typeface="Times New Roman" panose="02020603050405020304" pitchFamily="18" charset="0"/>
                        </a:rPr>
                        <a:t>4.</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40545" marR="405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1400" dirty="0">
                          <a:effectLst/>
                          <a:latin typeface="Times New Roman" panose="02020603050405020304" pitchFamily="18" charset="0"/>
                          <a:ea typeface="Calibri" panose="020F0502020204030204" pitchFamily="34" charset="0"/>
                          <a:cs typeface="Times New Roman" panose="02020603050405020304" pitchFamily="18" charset="0"/>
                        </a:rPr>
                        <a:t>«Μέσω του προγράμματος FILOXENIA, o ΔΟΜ έχει στόχο να ανακουφίσει…»</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545" marR="405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1400" dirty="0">
                          <a:effectLst/>
                          <a:latin typeface="Times New Roman" panose="02020603050405020304" pitchFamily="18" charset="0"/>
                          <a:ea typeface="Calibri" panose="020F0502020204030204" pitchFamily="34" charset="0"/>
                          <a:cs typeface="Times New Roman" panose="02020603050405020304" pitchFamily="18" charset="0"/>
                        </a:rPr>
                        <a:t>«πρόσφυγες και μετανάστες που διαβιούν υπό αντίξοες συνθήκες σε κέντρα υποδοχής και ταυτοποίησης στα νησιά»</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545" marR="405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2061641"/>
                  </a:ext>
                </a:extLst>
              </a:tr>
              <a:tr h="423406">
                <a:tc>
                  <a:txBody>
                    <a:bodyPr/>
                    <a:lstStyle/>
                    <a:p>
                      <a:pPr algn="just">
                        <a:lnSpc>
                          <a:spcPct val="107000"/>
                        </a:lnSpc>
                        <a:spcAft>
                          <a:spcPts val="800"/>
                        </a:spcAft>
                      </a:pPr>
                      <a:r>
                        <a:rPr lang="el-GR" sz="1400">
                          <a:effectLst/>
                          <a:latin typeface="Times New Roman" panose="02020603050405020304" pitchFamily="18" charset="0"/>
                          <a:ea typeface="Calibri" panose="020F0502020204030204" pitchFamily="34" charset="0"/>
                          <a:cs typeface="Times New Roman" panose="02020603050405020304" pitchFamily="18" charset="0"/>
                        </a:rPr>
                        <a:t>5.</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40545" marR="405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1400" dirty="0">
                          <a:effectLst/>
                          <a:latin typeface="Times New Roman" panose="02020603050405020304" pitchFamily="18" charset="0"/>
                          <a:ea typeface="Calibri" panose="020F0502020204030204" pitchFamily="34" charset="0"/>
                          <a:cs typeface="Times New Roman" panose="02020603050405020304" pitchFamily="18" charset="0"/>
                        </a:rPr>
                        <a:t>έχουμε στόχο τη δημιουργία</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545" marR="405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1400" dirty="0">
                          <a:effectLst/>
                          <a:latin typeface="Times New Roman" panose="02020603050405020304" pitchFamily="18" charset="0"/>
                          <a:ea typeface="Calibri" panose="020F0502020204030204" pitchFamily="34" charset="0"/>
                          <a:cs typeface="Times New Roman" panose="02020603050405020304" pitchFamily="18" charset="0"/>
                        </a:rPr>
                        <a:t>6.000 προσωρινών θέσεων φιλοξενίας στην ελληνική ενδοχώρα»</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545" marR="405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7602990"/>
                  </a:ext>
                </a:extLst>
              </a:tr>
              <a:tr h="640451">
                <a:tc>
                  <a:txBody>
                    <a:bodyPr/>
                    <a:lstStyle/>
                    <a:p>
                      <a:pPr algn="just">
                        <a:lnSpc>
                          <a:spcPct val="107000"/>
                        </a:lnSpc>
                        <a:spcAft>
                          <a:spcPts val="800"/>
                        </a:spcAft>
                      </a:pPr>
                      <a:r>
                        <a:rPr lang="el-GR" sz="1400">
                          <a:effectLst/>
                          <a:latin typeface="Times New Roman" panose="02020603050405020304" pitchFamily="18" charset="0"/>
                          <a:ea typeface="Calibri" panose="020F0502020204030204" pitchFamily="34" charset="0"/>
                          <a:cs typeface="Times New Roman" panose="02020603050405020304" pitchFamily="18" charset="0"/>
                        </a:rPr>
                        <a:t>6.</a:t>
                      </a:r>
                      <a:endParaRPr lang="el-GR" sz="1400">
                        <a:effectLst/>
                        <a:latin typeface="Calibri" panose="020F0502020204030204" pitchFamily="34" charset="0"/>
                        <a:ea typeface="Calibri" panose="020F0502020204030204" pitchFamily="34" charset="0"/>
                        <a:cs typeface="Times New Roman" panose="02020603050405020304" pitchFamily="18" charset="0"/>
                      </a:endParaRPr>
                    </a:p>
                  </a:txBody>
                  <a:tcPr marL="40545" marR="405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l-GR"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545" marR="405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1400" dirty="0">
                          <a:effectLst/>
                          <a:latin typeface="Times New Roman" panose="02020603050405020304" pitchFamily="18" charset="0"/>
                          <a:ea typeface="Calibri" panose="020F0502020204030204" pitchFamily="34" charset="0"/>
                          <a:cs typeface="Times New Roman" panose="02020603050405020304" pitchFamily="18" charset="0"/>
                        </a:rPr>
                        <a:t>Η πλειονότητα των επωφελούμενων, φιλοξενούνται σε προσωρινή δομή στο Πόρτο Χέλι</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545" marR="405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550621"/>
                  </a:ext>
                </a:extLst>
              </a:tr>
              <a:tr h="205109">
                <a:tc>
                  <a:txBody>
                    <a:bodyPr/>
                    <a:lstStyle/>
                    <a:p>
                      <a:pPr algn="just">
                        <a:lnSpc>
                          <a:spcPct val="107000"/>
                        </a:lnSpc>
                        <a:spcAft>
                          <a:spcPts val="800"/>
                        </a:spcAft>
                      </a:pPr>
                      <a:r>
                        <a:rPr lang="el-GR" sz="1400" dirty="0">
                          <a:effectLst/>
                          <a:latin typeface="Times New Roman" panose="02020603050405020304" pitchFamily="18" charset="0"/>
                          <a:ea typeface="Calibri" panose="020F0502020204030204" pitchFamily="34" charset="0"/>
                          <a:cs typeface="Times New Roman" panose="02020603050405020304" pitchFamily="18" charset="0"/>
                        </a:rPr>
                        <a:t>7.</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545" marR="405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1400" dirty="0">
                          <a:effectLst/>
                          <a:latin typeface="Times New Roman" panose="02020603050405020304" pitchFamily="18" charset="0"/>
                          <a:ea typeface="Calibri" panose="020F0502020204030204" pitchFamily="34" charset="0"/>
                          <a:cs typeface="Times New Roman" panose="02020603050405020304" pitchFamily="18" charset="0"/>
                        </a:rPr>
                        <a:t>Ο ΔΟΜ λειτουργεί 11 ξενοδοχεία σε όλη την Ελλάδα</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545" marR="405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el-GR"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545" marR="405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1858796"/>
                  </a:ext>
                </a:extLst>
              </a:tr>
            </a:tbl>
          </a:graphicData>
        </a:graphic>
      </p:graphicFrame>
      <p:sp>
        <p:nvSpPr>
          <p:cNvPr id="4" name="Θέση αριθμού διαφάνειας 3">
            <a:extLst>
              <a:ext uri="{FF2B5EF4-FFF2-40B4-BE49-F238E27FC236}">
                <a16:creationId xmlns:a16="http://schemas.microsoft.com/office/drawing/2014/main" id="{22D1BF02-8C79-1C0A-E8EF-4B25AB7EDD95}"/>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26</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66092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041C18-E6F0-44BE-654D-53A427998569}"/>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2) Περίπτωση της φιλοξενίας</a:t>
            </a:r>
          </a:p>
        </p:txBody>
      </p:sp>
      <p:sp>
        <p:nvSpPr>
          <p:cNvPr id="3" name="Θέση περιεχομένου 2">
            <a:extLst>
              <a:ext uri="{FF2B5EF4-FFF2-40B4-BE49-F238E27FC236}">
                <a16:creationId xmlns:a16="http://schemas.microsoft.com/office/drawing/2014/main" id="{C1CB1134-76C5-E081-9771-364B9FFA59B9}"/>
              </a:ext>
            </a:extLst>
          </p:cNvPr>
          <p:cNvSpPr>
            <a:spLocks noGrp="1"/>
          </p:cNvSpPr>
          <p:nvPr>
            <p:ph idx="1"/>
          </p:nvPr>
        </p:nvSpPr>
        <p:spPr>
          <a:xfrm>
            <a:off x="838200" y="1825624"/>
            <a:ext cx="10515599" cy="4867407"/>
          </a:xfrm>
        </p:spPr>
        <p:style>
          <a:lnRef idx="1">
            <a:schemeClr val="accent3"/>
          </a:lnRef>
          <a:fillRef idx="2">
            <a:schemeClr val="accent3"/>
          </a:fillRef>
          <a:effectRef idx="1">
            <a:schemeClr val="accent3"/>
          </a:effectRef>
          <a:fontRef idx="minor">
            <a:schemeClr val="dk1"/>
          </a:fontRef>
        </p:style>
        <p:txBody>
          <a:bodyPr>
            <a:noAutofit/>
          </a:bodyPr>
          <a:lstStyle/>
          <a:p>
            <a:pPr marL="0" indent="0" algn="just">
              <a:buNone/>
            </a:pPr>
            <a:r>
              <a:rPr lang="el-GR" sz="1900" dirty="0">
                <a:latin typeface="Times New Roman" panose="02020603050405020304" pitchFamily="18" charset="0"/>
                <a:cs typeface="Times New Roman" panose="02020603050405020304" pitchFamily="18" charset="0"/>
              </a:rPr>
              <a:t>Ως προς το </a:t>
            </a:r>
            <a:r>
              <a:rPr lang="el-GR" sz="1900" dirty="0" err="1">
                <a:latin typeface="Times New Roman" panose="02020603050405020304" pitchFamily="18" charset="0"/>
                <a:cs typeface="Times New Roman" panose="02020603050405020304" pitchFamily="18" charset="0"/>
              </a:rPr>
              <a:t>μικρο</a:t>
            </a:r>
            <a:r>
              <a:rPr lang="el-GR" sz="1900" dirty="0">
                <a:latin typeface="Times New Roman" panose="02020603050405020304" pitchFamily="18" charset="0"/>
                <a:cs typeface="Times New Roman" panose="02020603050405020304" pitchFamily="18" charset="0"/>
              </a:rPr>
              <a:t>-επίπεδο:</a:t>
            </a:r>
          </a:p>
          <a:p>
            <a:pPr marL="514350" indent="-514350" algn="just">
              <a:buFont typeface="+mj-lt"/>
              <a:buAutoNum type="arabicPeriod"/>
            </a:pPr>
            <a:r>
              <a:rPr lang="en-US" sz="1900" dirty="0">
                <a:latin typeface="Times New Roman" panose="02020603050405020304" pitchFamily="18" charset="0"/>
                <a:cs typeface="Times New Roman" panose="02020603050405020304" pitchFamily="18" charset="0"/>
              </a:rPr>
              <a:t>Van Leeuwen</a:t>
            </a:r>
            <a:r>
              <a:rPr lang="el-GR" sz="1900" dirty="0">
                <a:latin typeface="Times New Roman" panose="02020603050405020304" pitchFamily="18" charset="0"/>
                <a:cs typeface="Times New Roman" panose="02020603050405020304" pitchFamily="18" charset="0"/>
              </a:rPr>
              <a:t>: </a:t>
            </a:r>
            <a:r>
              <a:rPr lang="el-GR" sz="1900" b="1" dirty="0">
                <a:latin typeface="Times New Roman" panose="02020603050405020304" pitchFamily="18" charset="0"/>
                <a:cs typeface="Times New Roman" panose="02020603050405020304" pitchFamily="18" charset="0"/>
              </a:rPr>
              <a:t>Α</a:t>
            </a:r>
            <a:r>
              <a:rPr lang="el-GR" sz="1900" b="1" dirty="0">
                <a:effectLst/>
                <a:latin typeface="Times New Roman" panose="02020603050405020304" pitchFamily="18" charset="0"/>
                <a:ea typeface="Calibri" panose="020F0502020204030204" pitchFamily="34" charset="0"/>
              </a:rPr>
              <a:t>ναπαραστάσεις του ενεργού και του παθητικού ρόλου</a:t>
            </a:r>
            <a:r>
              <a:rPr lang="el-GR" sz="1900" dirty="0">
                <a:effectLst/>
                <a:latin typeface="Times New Roman" panose="02020603050405020304" pitchFamily="18" charset="0"/>
                <a:ea typeface="Calibri" panose="020F0502020204030204" pitchFamily="34" charset="0"/>
              </a:rPr>
              <a:t>: α) </a:t>
            </a:r>
            <a:r>
              <a:rPr lang="el-GR" sz="1900" b="1" dirty="0" err="1">
                <a:effectLst/>
                <a:latin typeface="Times New Roman" panose="02020603050405020304" pitchFamily="18" charset="0"/>
                <a:ea typeface="Calibri" panose="020F0502020204030204" pitchFamily="34" charset="0"/>
              </a:rPr>
              <a:t>πλειονοτική</a:t>
            </a:r>
            <a:r>
              <a:rPr lang="el-GR" sz="1900" b="1" dirty="0">
                <a:effectLst/>
                <a:latin typeface="Times New Roman" panose="02020603050405020304" pitchFamily="18" charset="0"/>
                <a:ea typeface="Calibri" panose="020F0502020204030204" pitchFamily="34" charset="0"/>
              </a:rPr>
              <a:t> ομάδα με αναπαραστάσεις ενεργού ρόλου</a:t>
            </a:r>
            <a:r>
              <a:rPr lang="el-GR" sz="1900" dirty="0">
                <a:effectLst/>
                <a:latin typeface="Times New Roman" panose="02020603050405020304" pitchFamily="18" charset="0"/>
                <a:ea typeface="Calibri" panose="020F0502020204030204" pitchFamily="34" charset="0"/>
              </a:rPr>
              <a:t>, μέσω ονομαστικών και αφομοιωτικών αναφορών (α΄ πληθυντικό πρόσωπο), άρα και οικοδέσποινα. </a:t>
            </a:r>
            <a:r>
              <a:rPr lang="el-GR" sz="1900" dirty="0" err="1">
                <a:effectLst/>
                <a:latin typeface="Times New Roman" panose="02020603050405020304" pitchFamily="18" charset="0"/>
                <a:ea typeface="Calibri" panose="020F0502020204030204" pitchFamily="34" charset="0"/>
              </a:rPr>
              <a:t>Π.χ</a:t>
            </a:r>
            <a:r>
              <a:rPr lang="el-GR" sz="1900" dirty="0">
                <a:effectLst/>
                <a:latin typeface="Times New Roman" panose="02020603050405020304" pitchFamily="18" charset="0"/>
                <a:ea typeface="Calibri" panose="020F0502020204030204" pitchFamily="34" charset="0"/>
              </a:rPr>
              <a:t> </a:t>
            </a:r>
            <a:r>
              <a:rPr lang="el-GR" sz="1900" i="1" dirty="0">
                <a:effectLst/>
                <a:latin typeface="Times New Roman" panose="02020603050405020304" pitchFamily="18" charset="0"/>
                <a:ea typeface="Calibri" panose="020F0502020204030204" pitchFamily="34" charset="0"/>
              </a:rPr>
              <a:t>ο ΔΟΜ παρέχει</a:t>
            </a:r>
            <a:r>
              <a:rPr lang="el-GR" sz="1900" dirty="0">
                <a:effectLst/>
                <a:latin typeface="Times New Roman" panose="02020603050405020304" pitchFamily="18" charset="0"/>
                <a:ea typeface="Calibri" panose="020F0502020204030204" pitchFamily="34" charset="0"/>
              </a:rPr>
              <a:t>, </a:t>
            </a:r>
            <a:r>
              <a:rPr lang="el-GR" sz="1900" i="1" dirty="0">
                <a:effectLst/>
                <a:latin typeface="Times New Roman" panose="02020603050405020304" pitchFamily="18" charset="0"/>
                <a:ea typeface="Calibri" panose="020F0502020204030204" pitchFamily="34" charset="0"/>
              </a:rPr>
              <a:t>ο ΔΟΜ έχει στόχο</a:t>
            </a:r>
            <a:r>
              <a:rPr lang="el-GR" sz="1900" dirty="0">
                <a:effectLst/>
                <a:latin typeface="Times New Roman" panose="02020603050405020304" pitchFamily="18" charset="0"/>
                <a:ea typeface="Calibri" panose="020F0502020204030204" pitchFamily="34" charset="0"/>
              </a:rPr>
              <a:t>, </a:t>
            </a:r>
            <a:r>
              <a:rPr lang="el-GR" sz="1900" i="1" dirty="0">
                <a:effectLst/>
                <a:latin typeface="Times New Roman" panose="02020603050405020304" pitchFamily="18" charset="0"/>
                <a:ea typeface="Calibri" panose="020F0502020204030204" pitchFamily="34" charset="0"/>
              </a:rPr>
              <a:t>έχουμε στόχο</a:t>
            </a:r>
            <a:r>
              <a:rPr lang="el-GR" sz="1900" dirty="0">
                <a:effectLst/>
                <a:latin typeface="Times New Roman" panose="02020603050405020304" pitchFamily="18" charset="0"/>
                <a:ea typeface="Calibri" panose="020F0502020204030204" pitchFamily="34" charset="0"/>
              </a:rPr>
              <a:t>, </a:t>
            </a:r>
            <a:r>
              <a:rPr lang="el-GR" sz="1900" i="1" dirty="0">
                <a:effectLst/>
                <a:latin typeface="Times New Roman" panose="02020603050405020304" pitchFamily="18" charset="0"/>
                <a:ea typeface="Calibri" panose="020F0502020204030204" pitchFamily="34" charset="0"/>
              </a:rPr>
              <a:t>ο ΔΟΜ λειτουργεί. </a:t>
            </a:r>
            <a:r>
              <a:rPr lang="el-GR" sz="1900" dirty="0">
                <a:effectLst/>
                <a:latin typeface="Times New Roman" panose="02020603050405020304" pitchFamily="18" charset="0"/>
                <a:ea typeface="Calibri" panose="020F0502020204030204" pitchFamily="34" charset="0"/>
              </a:rPr>
              <a:t>β) </a:t>
            </a:r>
            <a:r>
              <a:rPr lang="el-GR" sz="1900" b="1" dirty="0">
                <a:effectLst/>
                <a:latin typeface="Times New Roman" panose="02020603050405020304" pitchFamily="18" charset="0"/>
                <a:ea typeface="Calibri" panose="020F0502020204030204" pitchFamily="34" charset="0"/>
              </a:rPr>
              <a:t>μεταναστευτική ομάδα με αναπαραστάσεις παθητικού ρόλου</a:t>
            </a:r>
            <a:r>
              <a:rPr lang="el-GR" sz="1900" dirty="0">
                <a:effectLst/>
                <a:latin typeface="Times New Roman" panose="02020603050405020304" pitchFamily="18" charset="0"/>
                <a:ea typeface="Calibri" panose="020F0502020204030204" pitchFamily="34" charset="0"/>
              </a:rPr>
              <a:t>, μέσω αθροιστικών και αφομοιωτικών αναφορών (γ</a:t>
            </a:r>
            <a:r>
              <a:rPr lang="el-GR" sz="1900" dirty="0">
                <a:latin typeface="Times New Roman" panose="02020603050405020304" pitchFamily="18" charset="0"/>
                <a:ea typeface="Calibri" panose="020F0502020204030204" pitchFamily="34" charset="0"/>
              </a:rPr>
              <a:t>΄ πληθυντικό πρόσωπο)</a:t>
            </a:r>
            <a:r>
              <a:rPr lang="el-GR" sz="1900" dirty="0">
                <a:effectLst/>
                <a:latin typeface="Times New Roman" panose="02020603050405020304" pitchFamily="18" charset="0"/>
                <a:ea typeface="Calibri" panose="020F0502020204030204" pitchFamily="34" charset="0"/>
              </a:rPr>
              <a:t> άρα και φιλοξενούμενη. </a:t>
            </a:r>
            <a:r>
              <a:rPr lang="el-GR" sz="1900" dirty="0" err="1">
                <a:effectLst/>
                <a:latin typeface="Times New Roman" panose="02020603050405020304" pitchFamily="18" charset="0"/>
                <a:ea typeface="Calibri" panose="020F0502020204030204" pitchFamily="34" charset="0"/>
              </a:rPr>
              <a:t>Π.χ</a:t>
            </a:r>
            <a:r>
              <a:rPr lang="el-GR" sz="1900" dirty="0">
                <a:effectLst/>
                <a:latin typeface="Times New Roman" panose="02020603050405020304" pitchFamily="18" charset="0"/>
                <a:ea typeface="Calibri" panose="020F0502020204030204" pitchFamily="34" charset="0"/>
              </a:rPr>
              <a:t> αθροιστικές αναφορές: </a:t>
            </a:r>
            <a:r>
              <a:rPr lang="el-GR" sz="1900" i="1" dirty="0">
                <a:effectLst/>
                <a:latin typeface="Times New Roman" panose="02020603050405020304" pitchFamily="18" charset="0"/>
                <a:ea typeface="Calibri" panose="020F0502020204030204" pitchFamily="34" charset="0"/>
              </a:rPr>
              <a:t>σε 2.518 ευάλωτους μετανάστες</a:t>
            </a:r>
            <a:r>
              <a:rPr lang="el-GR" sz="1900" dirty="0">
                <a:effectLst/>
                <a:latin typeface="Times New Roman" panose="02020603050405020304" pitchFamily="18" charset="0"/>
                <a:ea typeface="Calibri" panose="020F0502020204030204" pitchFamily="34" charset="0"/>
              </a:rPr>
              <a:t>, </a:t>
            </a:r>
            <a:r>
              <a:rPr lang="el-GR" sz="1900" i="1" dirty="0">
                <a:effectLst/>
                <a:latin typeface="Times New Roman" panose="02020603050405020304" pitchFamily="18" charset="0"/>
                <a:ea typeface="Calibri" panose="020F0502020204030204" pitchFamily="34" charset="0"/>
              </a:rPr>
              <a:t>στις δομές φιλοξενούνται σήμερα 493 οικογένειες</a:t>
            </a:r>
            <a:r>
              <a:rPr lang="el-GR" sz="1900" dirty="0">
                <a:effectLst/>
                <a:latin typeface="Times New Roman" panose="02020603050405020304" pitchFamily="18" charset="0"/>
                <a:ea typeface="Calibri" panose="020F0502020204030204" pitchFamily="34" charset="0"/>
              </a:rPr>
              <a:t>, </a:t>
            </a:r>
            <a:r>
              <a:rPr lang="el-GR" sz="1900" i="1" dirty="0">
                <a:effectLst/>
                <a:latin typeface="Times New Roman" panose="02020603050405020304" pitchFamily="18" charset="0"/>
                <a:ea typeface="Calibri" panose="020F0502020204030204" pitchFamily="34" charset="0"/>
              </a:rPr>
              <a:t>6.000 προσωρινών θέσεων φιλοξενίας</a:t>
            </a:r>
            <a:r>
              <a:rPr lang="el-GR" sz="1900" i="1" dirty="0">
                <a:latin typeface="Times New Roman" panose="02020603050405020304" pitchFamily="18" charset="0"/>
                <a:ea typeface="Calibri" panose="020F0502020204030204" pitchFamily="34" charset="0"/>
              </a:rPr>
              <a:t>. </a:t>
            </a:r>
            <a:r>
              <a:rPr lang="el-GR" sz="1900" dirty="0">
                <a:latin typeface="Times New Roman" panose="02020603050405020304" pitchFamily="18" charset="0"/>
                <a:ea typeface="Calibri" panose="020F0502020204030204" pitchFamily="34" charset="0"/>
              </a:rPr>
              <a:t>Και αφομοιωτικές αναφορές: </a:t>
            </a:r>
            <a:r>
              <a:rPr lang="el-GR" sz="1900" i="1" dirty="0">
                <a:effectLst/>
                <a:latin typeface="Times New Roman" panose="02020603050405020304" pitchFamily="18" charset="0"/>
                <a:ea typeface="Calibri" panose="020F0502020204030204" pitchFamily="34" charset="0"/>
              </a:rPr>
              <a:t>σε προσφυγικό και μεταναστευτικό πληθυσμό που μεταφέρθηκε</a:t>
            </a:r>
            <a:r>
              <a:rPr lang="el-GR" sz="1900" dirty="0">
                <a:effectLst/>
                <a:latin typeface="Times New Roman" panose="02020603050405020304" pitchFamily="18" charset="0"/>
                <a:ea typeface="Calibri" panose="020F0502020204030204" pitchFamily="34" charset="0"/>
              </a:rPr>
              <a:t>, </a:t>
            </a:r>
            <a:r>
              <a:rPr lang="el-GR" sz="1800" i="1" dirty="0">
                <a:effectLst/>
                <a:latin typeface="Times New Roman" panose="02020603050405020304" pitchFamily="18" charset="0"/>
                <a:ea typeface="Calibri" panose="020F0502020204030204" pitchFamily="34" charset="0"/>
              </a:rPr>
              <a:t>πρόσφυγες και μετανάστες που διαβιούν υπό αντίξοες συνθήκες σε κέντρα υποδοχής και ταυτοποίησης στα νησιά</a:t>
            </a:r>
            <a:r>
              <a:rPr lang="el-GR" sz="1800" dirty="0">
                <a:effectLst/>
                <a:latin typeface="Times New Roman" panose="02020603050405020304" pitchFamily="18" charset="0"/>
                <a:ea typeface="Calibri" panose="020F0502020204030204" pitchFamily="34" charset="0"/>
              </a:rPr>
              <a:t>,</a:t>
            </a:r>
            <a:r>
              <a:rPr lang="el-GR" sz="1900" i="1" dirty="0">
                <a:effectLst/>
                <a:latin typeface="Times New Roman" panose="02020603050405020304" pitchFamily="18" charset="0"/>
                <a:ea typeface="Calibri" panose="020F0502020204030204" pitchFamily="34" charset="0"/>
              </a:rPr>
              <a:t> η πλειονότητα των επωφελούμενων</a:t>
            </a:r>
            <a:r>
              <a:rPr lang="el-GR" sz="1900" dirty="0">
                <a:effectLst/>
                <a:latin typeface="Times New Roman" panose="02020603050405020304" pitchFamily="18" charset="0"/>
                <a:ea typeface="Calibri" panose="020F0502020204030204" pitchFamily="34" charset="0"/>
              </a:rPr>
              <a:t>, </a:t>
            </a:r>
            <a:r>
              <a:rPr lang="el-GR" sz="1900" i="1" dirty="0">
                <a:effectLst/>
                <a:latin typeface="Times New Roman" panose="02020603050405020304" pitchFamily="18" charset="0"/>
                <a:ea typeface="Calibri" panose="020F0502020204030204" pitchFamily="34" charset="0"/>
              </a:rPr>
              <a:t>φιλοξενούνται.</a:t>
            </a:r>
          </a:p>
          <a:p>
            <a:pPr marL="514350" indent="-514350" algn="just">
              <a:buFont typeface="+mj-lt"/>
              <a:buAutoNum type="arabicPeriod"/>
            </a:pPr>
            <a:r>
              <a:rPr lang="el-GR" sz="1900" dirty="0">
                <a:latin typeface="Times New Roman" panose="02020603050405020304" pitchFamily="18" charset="0"/>
                <a:cs typeface="Times New Roman" panose="02020603050405020304" pitchFamily="18" charset="0"/>
              </a:rPr>
              <a:t>Θεωρία ορατότητας: Η</a:t>
            </a:r>
            <a:r>
              <a:rPr lang="el-GR" sz="1900" dirty="0">
                <a:effectLst/>
                <a:latin typeface="Times New Roman" panose="02020603050405020304" pitchFamily="18" charset="0"/>
                <a:ea typeface="Calibri" panose="020F0502020204030204" pitchFamily="34" charset="0"/>
              </a:rPr>
              <a:t> φιλοξενία δομείται με πολύ συγκεκριμένους και προκαθορισμένους ρόλους, καθώς η </a:t>
            </a:r>
            <a:r>
              <a:rPr lang="el-GR" sz="1900" dirty="0" err="1">
                <a:effectLst/>
                <a:latin typeface="Times New Roman" panose="02020603050405020304" pitchFamily="18" charset="0"/>
                <a:ea typeface="Calibri" panose="020F0502020204030204" pitchFamily="34" charset="0"/>
              </a:rPr>
              <a:t>πλειονοτική</a:t>
            </a:r>
            <a:r>
              <a:rPr lang="el-GR" sz="1900" dirty="0">
                <a:effectLst/>
                <a:latin typeface="Times New Roman" panose="02020603050405020304" pitchFamily="18" charset="0"/>
                <a:ea typeface="Calibri" panose="020F0502020204030204" pitchFamily="34" charset="0"/>
              </a:rPr>
              <a:t> ομάδα γίνεται ορατή ως οικοδέσποινα, ενώ η μεταναστευτική γίνεται ορατή ως η φιλοξενούμενη.</a:t>
            </a:r>
          </a:p>
          <a:p>
            <a:pPr marL="514350" indent="-514350" algn="just">
              <a:buFont typeface="+mj-lt"/>
              <a:buAutoNum type="arabicPeriod"/>
            </a:pPr>
            <a:r>
              <a:rPr lang="el-GR" sz="1900" dirty="0">
                <a:latin typeface="Times New Roman" panose="02020603050405020304" pitchFamily="18" charset="0"/>
                <a:cs typeface="Times New Roman" panose="02020603050405020304" pitchFamily="18" charset="0"/>
              </a:rPr>
              <a:t>Θεωρία απόρριψης/αποβολής: </a:t>
            </a:r>
            <a:r>
              <a:rPr lang="el-GR" sz="1900" dirty="0">
                <a:effectLst/>
                <a:latin typeface="Times New Roman" panose="02020603050405020304" pitchFamily="18" charset="0"/>
                <a:ea typeface="Calibri" panose="020F0502020204030204" pitchFamily="34" charset="0"/>
                <a:cs typeface="Times New Roman" panose="02020603050405020304" pitchFamily="18" charset="0"/>
              </a:rPr>
              <a:t>οι ρόλοι που αναπαρίστανται είναι συστηματικοί και δεν αλλάζουν. Άρα, μία εναλλακτική αναπαράσταση όπου η μεταναστευτική ομάδα θα είχε τον ρόλο της οικοδέσποινας, δομείται στο μυαλό των </a:t>
            </a:r>
            <a:r>
              <a:rPr lang="el-GR" sz="1900" dirty="0" err="1">
                <a:effectLst/>
                <a:latin typeface="Times New Roman" panose="02020603050405020304" pitchFamily="18" charset="0"/>
                <a:ea typeface="Calibri" panose="020F0502020204030204" pitchFamily="34" charset="0"/>
                <a:cs typeface="Times New Roman" panose="02020603050405020304" pitchFamily="18" charset="0"/>
              </a:rPr>
              <a:t>πλειονοτικών</a:t>
            </a:r>
            <a:r>
              <a:rPr lang="el-GR" sz="1900" dirty="0">
                <a:effectLst/>
                <a:latin typeface="Times New Roman" panose="02020603050405020304" pitchFamily="18" charset="0"/>
                <a:ea typeface="Calibri" panose="020F0502020204030204" pitchFamily="34" charset="0"/>
                <a:cs typeface="Times New Roman" panose="02020603050405020304" pitchFamily="18" charset="0"/>
              </a:rPr>
              <a:t> ως απειλή και για αυτόν τον λόγο απορρίπτεται και αποβάλλεται.</a:t>
            </a:r>
            <a:endParaRPr lang="el-GR" sz="19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7C8CD178-D200-3539-D1EC-3133D867C32A}"/>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27</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66209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37187D-7835-6656-3453-FD6E5B1BEC77}"/>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2) Περίπτωση της φιλοξενίας</a:t>
            </a:r>
          </a:p>
        </p:txBody>
      </p:sp>
      <p:sp>
        <p:nvSpPr>
          <p:cNvPr id="3" name="Θέση περιεχομένου 2">
            <a:extLst>
              <a:ext uri="{FF2B5EF4-FFF2-40B4-BE49-F238E27FC236}">
                <a16:creationId xmlns:a16="http://schemas.microsoft.com/office/drawing/2014/main" id="{EB9456BF-FE53-C2D4-2ED0-9E4C8DAC4C37}"/>
              </a:ext>
            </a:extLst>
          </p:cNvPr>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pPr marL="0" indent="0" algn="just">
              <a:buNone/>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Ως προς το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μακρο</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-επίπεδο:</a:t>
            </a:r>
          </a:p>
          <a:p>
            <a:pPr algn="just"/>
            <a:r>
              <a:rPr lang="el-GR" sz="2400" dirty="0">
                <a:latin typeface="Times New Roman" panose="02020603050405020304" pitchFamily="18" charset="0"/>
                <a:ea typeface="Calibri" panose="020F0502020204030204" pitchFamily="34" charset="0"/>
                <a:cs typeface="Times New Roman" panose="02020603050405020304" pitchFamily="18" charset="0"/>
              </a:rPr>
              <a:t>Η</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ανοχή που δείχνουν οι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πλειονοτικές</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ομάδες προς τις μεταναστευτικές είναι οριοθετημένη, καθώς θεωρούν απαραίτητες κάποιες σημαντικές προϋποθέσεις. </a:t>
            </a:r>
          </a:p>
          <a:p>
            <a:pPr algn="just"/>
            <a:r>
              <a:rPr lang="el-GR" sz="2400" dirty="0">
                <a:latin typeface="Times New Roman" panose="02020603050405020304" pitchFamily="18" charset="0"/>
                <a:ea typeface="Calibri" panose="020F0502020204030204" pitchFamily="34" charset="0"/>
                <a:cs typeface="Times New Roman" panose="02020603050405020304" pitchFamily="18" charset="0"/>
              </a:rPr>
              <a:t>Ο</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ι μεταναστευτικές ομάδες, για να μην θεωρηθούν απειλή από τις </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πλειονοτικές</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θα πρέπει να βρίσκονται μόνο στη θέση των φιλοξενούμενων και ποτέ στη θέση των οικοδεσποινών. </a:t>
            </a:r>
          </a:p>
          <a:p>
            <a:pPr algn="just"/>
            <a:r>
              <a:rPr lang="el-GR" sz="2400" dirty="0">
                <a:latin typeface="Times New Roman" panose="02020603050405020304" pitchFamily="18" charset="0"/>
                <a:ea typeface="Calibri" panose="020F0502020204030204" pitchFamily="34" charset="0"/>
                <a:cs typeface="Times New Roman" panose="02020603050405020304" pitchFamily="18" charset="0"/>
              </a:rPr>
              <a:t>Η</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πατερναλιστική φιλοξενία, κρύβει μέσα της στοιχεία ρευστού ρατσισμού, καθώς δεν υπάρχουν εναλλακτικές αναπαραστάσεις ως προς τους ρόλους των ομάδων.</a:t>
            </a:r>
          </a:p>
          <a:p>
            <a:pPr algn="just"/>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Η φιλοξενία, λοιπόν, είναι μία πρακτική της ανοχής, η οποία τίθεται σε λειτουργία μόνο υπό τον όρο ότι οι μετανάστες/</a:t>
            </a:r>
            <a:r>
              <a:rPr lang="el-GR" sz="2400" dirty="0" err="1">
                <a:effectLst/>
                <a:latin typeface="Times New Roman" panose="02020603050405020304" pitchFamily="18" charset="0"/>
                <a:ea typeface="Calibri" panose="020F0502020204030204" pitchFamily="34" charset="0"/>
                <a:cs typeface="Times New Roman" panose="02020603050405020304" pitchFamily="18" charset="0"/>
              </a:rPr>
              <a:t>τριες</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θα συμμορφώνονται με τον ρόλο των φιλοξενούμενων.</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latin typeface="Times New Roman" panose="02020603050405020304" pitchFamily="18" charset="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0F31F3D2-749A-5499-8F6C-776B875EA667}"/>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28</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86568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53EB70-3C47-27FE-486D-1EF5AA9FAD8E}"/>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3) Περίπτωση του/της ασήμαντου/η-σημαντικού/</a:t>
            </a:r>
            <a:r>
              <a:rPr lang="el-GR" dirty="0" err="1">
                <a:latin typeface="Times New Roman" panose="02020603050405020304" pitchFamily="18" charset="0"/>
                <a:cs typeface="Times New Roman" panose="02020603050405020304" pitchFamily="18" charset="0"/>
              </a:rPr>
              <a:t>ής</a:t>
            </a:r>
            <a:r>
              <a:rPr lang="el-GR" dirty="0">
                <a:latin typeface="Times New Roman" panose="02020603050405020304" pitchFamily="18" charset="0"/>
                <a:cs typeface="Times New Roman" panose="02020603050405020304" pitchFamily="18" charset="0"/>
              </a:rPr>
              <a:t> Άλλου/ης</a:t>
            </a:r>
          </a:p>
        </p:txBody>
      </p:sp>
      <p:graphicFrame>
        <p:nvGraphicFramePr>
          <p:cNvPr id="5" name="Θέση περιεχομένου 4">
            <a:extLst>
              <a:ext uri="{FF2B5EF4-FFF2-40B4-BE49-F238E27FC236}">
                <a16:creationId xmlns:a16="http://schemas.microsoft.com/office/drawing/2014/main" id="{01D83B2C-F2F0-D751-3C0C-33554D14E453}"/>
              </a:ext>
            </a:extLst>
          </p:cNvPr>
          <p:cNvGraphicFramePr>
            <a:graphicFrameLocks noGrp="1"/>
          </p:cNvGraphicFramePr>
          <p:nvPr>
            <p:ph idx="1"/>
            <p:extLst>
              <p:ext uri="{D42A27DB-BD31-4B8C-83A1-F6EECF244321}">
                <p14:modId xmlns:p14="http://schemas.microsoft.com/office/powerpoint/2010/main" val="3464043016"/>
              </p:ext>
            </p:extLst>
          </p:nvPr>
        </p:nvGraphicFramePr>
        <p:xfrm>
          <a:off x="762000" y="1825625"/>
          <a:ext cx="9621520" cy="4834692"/>
        </p:xfrm>
        <a:graphic>
          <a:graphicData uri="http://schemas.openxmlformats.org/drawingml/2006/table">
            <a:tbl>
              <a:tblPr firstRow="1" firstCol="1" bandRow="1"/>
              <a:tblGrid>
                <a:gridCol w="488267">
                  <a:extLst>
                    <a:ext uri="{9D8B030D-6E8A-4147-A177-3AD203B41FA5}">
                      <a16:colId xmlns:a16="http://schemas.microsoft.com/office/drawing/2014/main" val="3501530080"/>
                    </a:ext>
                  </a:extLst>
                </a:gridCol>
                <a:gridCol w="5925307">
                  <a:extLst>
                    <a:ext uri="{9D8B030D-6E8A-4147-A177-3AD203B41FA5}">
                      <a16:colId xmlns:a16="http://schemas.microsoft.com/office/drawing/2014/main" val="3502434239"/>
                    </a:ext>
                  </a:extLst>
                </a:gridCol>
                <a:gridCol w="3207946">
                  <a:extLst>
                    <a:ext uri="{9D8B030D-6E8A-4147-A177-3AD203B41FA5}">
                      <a16:colId xmlns:a16="http://schemas.microsoft.com/office/drawing/2014/main" val="1268528307"/>
                    </a:ext>
                  </a:extLst>
                </a:gridCol>
              </a:tblGrid>
              <a:tr h="183445">
                <a:tc>
                  <a:txBody>
                    <a:bodyPr/>
                    <a:lstStyle/>
                    <a:p>
                      <a:pPr>
                        <a:lnSpc>
                          <a:spcPct val="107000"/>
                        </a:lnSpc>
                        <a:spcAft>
                          <a:spcPts val="80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1200" b="1">
                          <a:effectLst/>
                          <a:latin typeface="Times New Roman" panose="02020603050405020304" pitchFamily="18" charset="0"/>
                          <a:ea typeface="Calibri" panose="020F0502020204030204" pitchFamily="34" charset="0"/>
                          <a:cs typeface="Times New Roman" panose="02020603050405020304" pitchFamily="18" charset="0"/>
                        </a:rPr>
                        <a:t>Σημαντικός/ή</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1200" b="1">
                          <a:effectLst/>
                          <a:latin typeface="Times New Roman" panose="02020603050405020304" pitchFamily="18" charset="0"/>
                          <a:ea typeface="Calibri" panose="020F0502020204030204" pitchFamily="34" charset="0"/>
                          <a:cs typeface="Times New Roman" panose="02020603050405020304" pitchFamily="18" charset="0"/>
                        </a:rPr>
                        <a:t>Ασήμαντος/η</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5740602"/>
                  </a:ext>
                </a:extLst>
              </a:tr>
              <a:tr h="376391">
                <a:tc>
                  <a:txBody>
                    <a:bodyPr/>
                    <a:lstStyle/>
                    <a:p>
                      <a:pPr>
                        <a:lnSpc>
                          <a:spcPct val="107000"/>
                        </a:lnSpc>
                        <a:spcAft>
                          <a:spcPts val="80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1.</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Ο Διεθνής Οργανισμός Μετανάστευσης (ΔΟΜ) παρέχει</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στέγαση και υπηρεσίες σε 2.518 ευάλωτους μετανάστες και πρόσφυγες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092221"/>
                  </a:ext>
                </a:extLst>
              </a:tr>
              <a:tr h="183445">
                <a:tc>
                  <a:txBody>
                    <a:bodyPr/>
                    <a:lstStyle/>
                    <a:p>
                      <a:pPr>
                        <a:lnSpc>
                          <a:spcPct val="107000"/>
                        </a:lnSpc>
                        <a:spcAft>
                          <a:spcPts val="80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2.</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Ο ΔΟΜ με τη στήριξη της Ευρωπαϊκής Ένωσης, παρέχει</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1.086 γυναίκες και 818 παιδιά</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9766211"/>
                  </a:ext>
                </a:extLst>
              </a:tr>
              <a:tr h="762281">
                <a:tc>
                  <a:txBody>
                    <a:bodyPr/>
                    <a:lstStyle/>
                    <a:p>
                      <a:pPr>
                        <a:lnSpc>
                          <a:spcPct val="107000"/>
                        </a:lnSpc>
                        <a:spcAft>
                          <a:spcPts val="80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3.</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493 οικογένειες με ανήλικα παιδιά, γυναίκες σε κατάσταση εγκυμοσύνης, μονογονεϊκές οικογένειες και άτομα με ψυχικά και σωματικά τραύματα</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6101197"/>
                  </a:ext>
                </a:extLst>
              </a:tr>
              <a:tr h="183445">
                <a:tc>
                  <a:txBody>
                    <a:bodyPr/>
                    <a:lstStyle/>
                    <a:p>
                      <a:pPr>
                        <a:lnSpc>
                          <a:spcPct val="107000"/>
                        </a:lnSpc>
                        <a:spcAft>
                          <a:spcPts val="80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4.</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«Μέσω του προγράμματος FILOXENIA, o ΔΟΜ έχει στόχο…»</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0207232"/>
                  </a:ext>
                </a:extLst>
              </a:tr>
              <a:tr h="183445">
                <a:tc>
                  <a:txBody>
                    <a:bodyPr/>
                    <a:lstStyle/>
                    <a:p>
                      <a:pPr>
                        <a:lnSpc>
                          <a:spcPct val="107000"/>
                        </a:lnSpc>
                        <a:spcAft>
                          <a:spcPts val="80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5.</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ο επικεφαλής του ΔΟΜ Ελλάδας, </a:t>
                      </a:r>
                      <a:r>
                        <a:rPr lang="el-GR" sz="1200" dirty="0" err="1">
                          <a:effectLst/>
                          <a:latin typeface="Times New Roman" panose="02020603050405020304" pitchFamily="18" charset="0"/>
                          <a:ea typeface="Calibri" panose="020F0502020204030204" pitchFamily="34" charset="0"/>
                          <a:cs typeface="Times New Roman" panose="02020603050405020304" pitchFamily="18" charset="0"/>
                        </a:rPr>
                        <a:t>Gianluca</a:t>
                      </a: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200" dirty="0" err="1">
                          <a:effectLst/>
                          <a:latin typeface="Times New Roman" panose="02020603050405020304" pitchFamily="18" charset="0"/>
                          <a:ea typeface="Calibri" panose="020F0502020204030204" pitchFamily="34" charset="0"/>
                          <a:cs typeface="Times New Roman" panose="02020603050405020304" pitchFamily="18" charset="0"/>
                        </a:rPr>
                        <a:t>Rocco</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9289356"/>
                  </a:ext>
                </a:extLst>
              </a:tr>
              <a:tr h="183445">
                <a:tc>
                  <a:txBody>
                    <a:bodyPr/>
                    <a:lstStyle/>
                    <a:p>
                      <a:pPr>
                        <a:lnSpc>
                          <a:spcPct val="107000"/>
                        </a:lnSpc>
                        <a:spcAft>
                          <a:spcPts val="80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6.</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6.000 προσωρινών θέσεων φιλοξενίας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0620584"/>
                  </a:ext>
                </a:extLst>
              </a:tr>
              <a:tr h="569336">
                <a:tc>
                  <a:txBody>
                    <a:bodyPr/>
                    <a:lstStyle/>
                    <a:p>
                      <a:pPr>
                        <a:lnSpc>
                          <a:spcPct val="107000"/>
                        </a:lnSpc>
                        <a:spcAft>
                          <a:spcPts val="80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7.</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φιλοξενούνται σε προσωρινή δομή στο Πόρτο Χέλι – 520 άτομα – ενώ 417 και 386 άτομα διαμένουν σε δομές</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8935265"/>
                  </a:ext>
                </a:extLst>
              </a:tr>
              <a:tr h="638739">
                <a:tc>
                  <a:txBody>
                    <a:bodyPr/>
                    <a:lstStyle/>
                    <a:p>
                      <a:pPr>
                        <a:lnSpc>
                          <a:spcPct val="107000"/>
                        </a:lnSpc>
                        <a:spcAft>
                          <a:spcPts val="80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Οι περισσότεροι είναι από τη Συρία (711), το Ιράκ (684), το Αφγανιστάν (380), τη Σομαλία (97) και την Παλαιστίνη (79).</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869516"/>
                  </a:ext>
                </a:extLst>
              </a:tr>
              <a:tr h="569336">
                <a:tc>
                  <a:txBody>
                    <a:bodyPr/>
                    <a:lstStyle/>
                    <a:p>
                      <a:pPr>
                        <a:lnSpc>
                          <a:spcPct val="107000"/>
                        </a:lnSpc>
                        <a:spcAft>
                          <a:spcPts val="80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8.</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Ο ΔΟΜ λειτουργεί 11 ξενοδοχεία σε όλη την Ελλάδα με εξειδικευμένο προσωπικό όπως υπεύθυνους δομής, ψυχολόγους, κοινωνικούς λειτουργούς, νομικούς συμβούλους και διερμηνείς.</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7755545"/>
                  </a:ext>
                </a:extLst>
              </a:tr>
              <a:tr h="955226">
                <a:tc>
                  <a:txBody>
                    <a:bodyPr/>
                    <a:lstStyle/>
                    <a:p>
                      <a:pPr>
                        <a:lnSpc>
                          <a:spcPct val="107000"/>
                        </a:lnSpc>
                        <a:spcAft>
                          <a:spcPts val="800"/>
                        </a:spcAft>
                      </a:pPr>
                      <a:r>
                        <a:rPr lang="el-GR" sz="1200">
                          <a:effectLst/>
                          <a:latin typeface="Times New Roman" panose="02020603050405020304" pitchFamily="18" charset="0"/>
                          <a:ea typeface="Calibri" panose="020F0502020204030204" pitchFamily="34" charset="0"/>
                          <a:cs typeface="Times New Roman" panose="02020603050405020304" pitchFamily="18" charset="0"/>
                        </a:rPr>
                        <a:t>9.</a:t>
                      </a:r>
                      <a:endParaRPr lang="el-GR" sz="120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Το πρόγραμμα «FILOXENIA - Temporary </a:t>
                      </a:r>
                      <a:r>
                        <a:rPr lang="el-GR" sz="1200" dirty="0" err="1">
                          <a:effectLst/>
                          <a:latin typeface="Times New Roman" panose="02020603050405020304" pitchFamily="18" charset="0"/>
                          <a:ea typeface="Calibri" panose="020F0502020204030204" pitchFamily="34" charset="0"/>
                          <a:cs typeface="Times New Roman" panose="02020603050405020304" pitchFamily="18" charset="0"/>
                        </a:rPr>
                        <a:t>Shelter</a:t>
                      </a: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and Protection for the </a:t>
                      </a:r>
                      <a:r>
                        <a:rPr lang="el-GR" sz="1200" dirty="0" err="1">
                          <a:effectLst/>
                          <a:latin typeface="Times New Roman" panose="02020603050405020304" pitchFamily="18" charset="0"/>
                          <a:ea typeface="Calibri" panose="020F0502020204030204" pitchFamily="34" charset="0"/>
                          <a:cs typeface="Times New Roman" panose="02020603050405020304" pitchFamily="18" charset="0"/>
                        </a:rPr>
                        <a:t>Most</a:t>
                      </a: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200" dirty="0" err="1">
                          <a:effectLst/>
                          <a:latin typeface="Times New Roman" panose="02020603050405020304" pitchFamily="18" charset="0"/>
                          <a:ea typeface="Calibri" panose="020F0502020204030204" pitchFamily="34" charset="0"/>
                          <a:cs typeface="Times New Roman" panose="02020603050405020304" pitchFamily="18" charset="0"/>
                        </a:rPr>
                        <a:t>Vulnerable</a:t>
                      </a: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200" dirty="0" err="1">
                          <a:effectLst/>
                          <a:latin typeface="Times New Roman" panose="02020603050405020304" pitchFamily="18" charset="0"/>
                          <a:ea typeface="Calibri" panose="020F0502020204030204" pitchFamily="34" charset="0"/>
                          <a:cs typeface="Times New Roman" panose="02020603050405020304" pitchFamily="18" charset="0"/>
                        </a:rPr>
                        <a:t>Migrants</a:t>
                      </a: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in </a:t>
                      </a:r>
                      <a:r>
                        <a:rPr lang="el-GR" sz="1200" dirty="0" err="1">
                          <a:effectLst/>
                          <a:latin typeface="Times New Roman" panose="02020603050405020304" pitchFamily="18" charset="0"/>
                          <a:ea typeface="Calibri" panose="020F0502020204030204" pitchFamily="34" charset="0"/>
                          <a:cs typeface="Times New Roman" panose="02020603050405020304" pitchFamily="18" charset="0"/>
                        </a:rPr>
                        <a:t>Greece</a:t>
                      </a:r>
                      <a:r>
                        <a:rPr lang="el-GR" sz="1200" dirty="0">
                          <a:effectLst/>
                          <a:latin typeface="Times New Roman" panose="02020603050405020304" pitchFamily="18" charset="0"/>
                          <a:ea typeface="Calibri" panose="020F0502020204030204" pitchFamily="34" charset="0"/>
                          <a:cs typeface="Times New Roman" panose="02020603050405020304" pitchFamily="18" charset="0"/>
                        </a:rPr>
                        <a:t>», χρηματοδοτείται από το Ταμείο Ασύλου, Μετανάστευσης και Ένταξης της Ευρωπαϊκής Ένωσης, με απευθείας διαχείριση από τη Γενική Διεύθυνση Μετανάστευσης και Εσωτερικών Υποθέσεων της Ευρωπαϊκής Επιτροπής (DG HOME).</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l-GR" sz="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6777" marR="36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5606129"/>
                  </a:ext>
                </a:extLst>
              </a:tr>
            </a:tbl>
          </a:graphicData>
        </a:graphic>
      </p:graphicFrame>
      <p:sp>
        <p:nvSpPr>
          <p:cNvPr id="3" name="Θέση αριθμού διαφάνειας 2">
            <a:extLst>
              <a:ext uri="{FF2B5EF4-FFF2-40B4-BE49-F238E27FC236}">
                <a16:creationId xmlns:a16="http://schemas.microsoft.com/office/drawing/2014/main" id="{62C6D9D5-333D-966E-FC78-126B85B9ADB5}"/>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29</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7829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71A872C-EDE7-592B-755B-94D5D3590578}"/>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Εισαγωγή</a:t>
            </a:r>
          </a:p>
        </p:txBody>
      </p:sp>
      <p:sp>
        <p:nvSpPr>
          <p:cNvPr id="3" name="Θέση περιεχομένου 2">
            <a:extLst>
              <a:ext uri="{FF2B5EF4-FFF2-40B4-BE49-F238E27FC236}">
                <a16:creationId xmlns:a16="http://schemas.microsoft.com/office/drawing/2014/main" id="{6ABFA158-3EB6-45BD-09D7-92653232CFB8}"/>
              </a:ext>
            </a:extLst>
          </p:cNvPr>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just"/>
            <a:r>
              <a:rPr lang="el-GR" sz="2400" dirty="0">
                <a:effectLst/>
                <a:latin typeface="Times New Roman" panose="02020603050405020304" pitchFamily="18" charset="0"/>
                <a:ea typeface="Calibri" panose="020F0502020204030204" pitchFamily="34" charset="0"/>
              </a:rPr>
              <a:t>Οι διάφορες μεταναστευτικές αφίξεις στην Ευρώπη και στην Ελλάδα τις τελευταίες δεκαετίες προκάλεσαν  τη δημιουργία δύο «πόλων», τον ρατσιστικό και τον αντιρατσιστικό, οι οποίοι συνυπάρχουν παρά τις μεγάλες τους διαφορές.</a:t>
            </a:r>
          </a:p>
          <a:p>
            <a:pPr algn="just"/>
            <a:r>
              <a:rPr lang="el-GR" sz="2400" dirty="0">
                <a:effectLst/>
                <a:latin typeface="Times New Roman" panose="02020603050405020304" pitchFamily="18" charset="0"/>
                <a:ea typeface="Calibri" panose="020F0502020204030204" pitchFamily="34" charset="0"/>
              </a:rPr>
              <a:t>Η δυσκολία όμως, που αντιμετωπίζει ο ρατσιστικός λόγος, είναι το γεγονός ότι αντιβαίνει τον «ανθρωπιστικό» και «αλληλέγγυο» νόμο, ο οποίος προστατεύει τις μειονοτικές ομάδες που χρήζουν βοήθειας και τιμωρεί τις απροκάλυπτες και άμεσες ρατσιστικές πρακτικές. Η νομοθεσία αυτή, ήταν απαραίτητη μετά τις θηριωδίες του Β΄ Παγκοσμίου Πολέμου, για την αποφυγή μελλοντικών παρόμοιων περιστατικών.</a:t>
            </a:r>
          </a:p>
          <a:p>
            <a:pPr algn="just"/>
            <a:r>
              <a:rPr lang="el-GR" sz="2400" dirty="0">
                <a:latin typeface="Times New Roman" panose="02020603050405020304" pitchFamily="18" charset="0"/>
                <a:ea typeface="Calibri" panose="020F0502020204030204" pitchFamily="34" charset="0"/>
              </a:rPr>
              <a:t>Όμως: η διατάραξη της ομοιογένειας με την άφιξη αυτών των πληθυσμών, αποτελεί μεγάλο πρόβλημα για τις δυτικές κοινωνίες</a:t>
            </a:r>
          </a:p>
          <a:p>
            <a:pPr algn="just"/>
            <a:r>
              <a:rPr lang="el-GR" sz="2400" dirty="0">
                <a:effectLst/>
                <a:latin typeface="Times New Roman" panose="02020603050405020304" pitchFamily="18" charset="0"/>
                <a:ea typeface="Calibri" panose="020F0502020204030204" pitchFamily="34" charset="0"/>
              </a:rPr>
              <a:t>ΑΦΟΥ: Η ετερότητα εκλαμβάνεται ως απειλή της συνεκτικότητ</a:t>
            </a:r>
            <a:r>
              <a:rPr lang="el-GR" sz="2400" dirty="0">
                <a:latin typeface="Times New Roman" panose="02020603050405020304" pitchFamily="18" charset="0"/>
                <a:ea typeface="Calibri" panose="020F0502020204030204" pitchFamily="34" charset="0"/>
              </a:rPr>
              <a:t>άς τους</a:t>
            </a:r>
            <a:endParaRPr lang="el-GR" sz="2400" dirty="0">
              <a:effectLst/>
              <a:latin typeface="Times New Roman" panose="02020603050405020304" pitchFamily="18" charset="0"/>
              <a:ea typeface="Calibri" panose="020F0502020204030204" pitchFamily="34" charset="0"/>
            </a:endParaRPr>
          </a:p>
          <a:p>
            <a:pPr algn="just"/>
            <a:endParaRPr lang="el-GR" dirty="0">
              <a:latin typeface="Times New Roman" panose="02020603050405020304" pitchFamily="18" charset="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F0B7D9C5-2C03-D5DB-001B-D0A238EF34DF}"/>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3</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38681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806149-6DCF-BDCE-2D8B-E18AF28CF23A}"/>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3) Περίπτωση του/της ασήμαντου/η-σημαντικού/</a:t>
            </a:r>
            <a:r>
              <a:rPr lang="el-GR" dirty="0" err="1">
                <a:latin typeface="Times New Roman" panose="02020603050405020304" pitchFamily="18" charset="0"/>
                <a:cs typeface="Times New Roman" panose="02020603050405020304" pitchFamily="18" charset="0"/>
              </a:rPr>
              <a:t>ής</a:t>
            </a:r>
            <a:r>
              <a:rPr lang="el-GR" dirty="0">
                <a:latin typeface="Times New Roman" panose="02020603050405020304" pitchFamily="18" charset="0"/>
                <a:cs typeface="Times New Roman" panose="02020603050405020304" pitchFamily="18" charset="0"/>
              </a:rPr>
              <a:t> Άλλου/ης</a:t>
            </a:r>
          </a:p>
        </p:txBody>
      </p:sp>
      <p:sp>
        <p:nvSpPr>
          <p:cNvPr id="3" name="Θέση περιεχομένου 2">
            <a:extLst>
              <a:ext uri="{FF2B5EF4-FFF2-40B4-BE49-F238E27FC236}">
                <a16:creationId xmlns:a16="http://schemas.microsoft.com/office/drawing/2014/main" id="{5FD1F728-3AE5-441C-62E1-08CEEEEBA040}"/>
              </a:ext>
            </a:extLst>
          </p:cNvPr>
          <p:cNvSpPr>
            <a:spLocks noGrp="1"/>
          </p:cNvSpPr>
          <p:nvPr>
            <p:ph idx="1"/>
          </p:nvPr>
        </p:nvSpPr>
        <p:spPr>
          <a:xfrm>
            <a:off x="838200" y="1825624"/>
            <a:ext cx="10515600" cy="4462053"/>
          </a:xfrm>
        </p:spPr>
        <p:style>
          <a:lnRef idx="1">
            <a:schemeClr val="accent3"/>
          </a:lnRef>
          <a:fillRef idx="2">
            <a:schemeClr val="accent3"/>
          </a:fillRef>
          <a:effectRef idx="1">
            <a:schemeClr val="accent3"/>
          </a:effectRef>
          <a:fontRef idx="minor">
            <a:schemeClr val="dk1"/>
          </a:fontRef>
        </p:style>
        <p:txBody>
          <a:bodyPr>
            <a:noAutofit/>
          </a:bodyPr>
          <a:lstStyle/>
          <a:p>
            <a:pPr marL="0" indent="0">
              <a:buNone/>
            </a:pPr>
            <a:r>
              <a:rPr lang="el-GR" sz="1530" dirty="0">
                <a:latin typeface="Times New Roman" panose="02020603050405020304" pitchFamily="18" charset="0"/>
                <a:cs typeface="Times New Roman" panose="02020603050405020304" pitchFamily="18" charset="0"/>
              </a:rPr>
              <a:t>Ως προς το </a:t>
            </a:r>
            <a:r>
              <a:rPr lang="el-GR" sz="1530" dirty="0" err="1">
                <a:latin typeface="Times New Roman" panose="02020603050405020304" pitchFamily="18" charset="0"/>
                <a:cs typeface="Times New Roman" panose="02020603050405020304" pitchFamily="18" charset="0"/>
              </a:rPr>
              <a:t>μικρο</a:t>
            </a:r>
            <a:r>
              <a:rPr lang="el-GR" sz="1530" dirty="0">
                <a:latin typeface="Times New Roman" panose="02020603050405020304" pitchFamily="18" charset="0"/>
                <a:cs typeface="Times New Roman" panose="02020603050405020304" pitchFamily="18" charset="0"/>
              </a:rPr>
              <a:t>-επίπεδο:</a:t>
            </a:r>
          </a:p>
          <a:p>
            <a:pPr marL="514350" indent="-514350" algn="just">
              <a:buFont typeface="+mj-lt"/>
              <a:buAutoNum type="arabicPeriod"/>
            </a:pPr>
            <a:r>
              <a:rPr lang="en-US" sz="1530" dirty="0">
                <a:latin typeface="Times New Roman" panose="02020603050405020304" pitchFamily="18" charset="0"/>
                <a:cs typeface="Times New Roman" panose="02020603050405020304" pitchFamily="18" charset="0"/>
              </a:rPr>
              <a:t>Van Leeuwen</a:t>
            </a:r>
            <a:r>
              <a:rPr lang="el-GR" sz="1530" dirty="0">
                <a:latin typeface="Times New Roman" panose="02020603050405020304" pitchFamily="18" charset="0"/>
                <a:cs typeface="Times New Roman" panose="02020603050405020304" pitchFamily="18" charset="0"/>
              </a:rPr>
              <a:t>: </a:t>
            </a:r>
            <a:r>
              <a:rPr lang="el-GR" sz="1530" b="1" dirty="0">
                <a:latin typeface="Times New Roman" panose="02020603050405020304" pitchFamily="18" charset="0"/>
                <a:cs typeface="Times New Roman" panose="02020603050405020304" pitchFamily="18" charset="0"/>
              </a:rPr>
              <a:t>α) Σ</a:t>
            </a:r>
            <a:r>
              <a:rPr lang="el-GR" sz="1530" b="1" dirty="0">
                <a:effectLst/>
                <a:latin typeface="Times New Roman" panose="02020603050405020304" pitchFamily="18" charset="0"/>
                <a:ea typeface="Calibri" panose="020F0502020204030204" pitchFamily="34" charset="0"/>
              </a:rPr>
              <a:t>τρατηγικές αναπαράστασης των ατόμων ή ομάδων ως σημαντικών: ατομική, η </a:t>
            </a:r>
            <a:r>
              <a:rPr lang="el-GR" sz="1530" b="1" u="sng" dirty="0">
                <a:effectLst/>
                <a:latin typeface="Times New Roman" panose="02020603050405020304" pitchFamily="18" charset="0"/>
                <a:ea typeface="Calibri" panose="020F0502020204030204" pitchFamily="34" charset="0"/>
              </a:rPr>
              <a:t>ονομαστική</a:t>
            </a:r>
            <a:r>
              <a:rPr lang="el-GR" sz="1530" b="1" dirty="0">
                <a:effectLst/>
                <a:latin typeface="Times New Roman" panose="02020603050405020304" pitchFamily="18" charset="0"/>
                <a:ea typeface="Calibri" panose="020F0502020204030204" pitchFamily="34" charset="0"/>
              </a:rPr>
              <a:t> και η </a:t>
            </a:r>
            <a:r>
              <a:rPr lang="el-GR" sz="1530" b="1" u="sng" dirty="0">
                <a:effectLst/>
                <a:latin typeface="Times New Roman" panose="02020603050405020304" pitchFamily="18" charset="0"/>
                <a:ea typeface="Calibri" panose="020F0502020204030204" pitchFamily="34" charset="0"/>
              </a:rPr>
              <a:t>λειτουργική αναφορά</a:t>
            </a:r>
            <a:r>
              <a:rPr lang="el-GR" sz="1530" b="1" dirty="0">
                <a:effectLst/>
                <a:latin typeface="Times New Roman" panose="02020603050405020304" pitchFamily="18" charset="0"/>
                <a:ea typeface="Calibri" panose="020F0502020204030204" pitchFamily="34" charset="0"/>
              </a:rPr>
              <a:t> (</a:t>
            </a:r>
            <a:r>
              <a:rPr lang="el-GR" sz="1530" b="1" dirty="0" err="1">
                <a:effectLst/>
                <a:latin typeface="Times New Roman" panose="02020603050405020304" pitchFamily="18" charset="0"/>
                <a:ea typeface="Calibri" panose="020F0502020204030204" pitchFamily="34" charset="0"/>
              </a:rPr>
              <a:t>πλειονοτικές</a:t>
            </a:r>
            <a:r>
              <a:rPr lang="el-GR" sz="1530" b="1" dirty="0">
                <a:effectLst/>
                <a:latin typeface="Times New Roman" panose="02020603050405020304" pitchFamily="18" charset="0"/>
                <a:ea typeface="Calibri" panose="020F0502020204030204" pitchFamily="34" charset="0"/>
              </a:rPr>
              <a:t> ομάδες).</a:t>
            </a:r>
            <a:r>
              <a:rPr lang="el-GR" sz="1530" dirty="0">
                <a:effectLst/>
                <a:latin typeface="Times New Roman" panose="02020603050405020304" pitchFamily="18" charset="0"/>
                <a:ea typeface="Calibri" panose="020F0502020204030204" pitchFamily="34" charset="0"/>
              </a:rPr>
              <a:t> </a:t>
            </a:r>
            <a:r>
              <a:rPr lang="el-GR" sz="1530" dirty="0" err="1">
                <a:effectLst/>
                <a:latin typeface="Times New Roman" panose="02020603050405020304" pitchFamily="18" charset="0"/>
                <a:ea typeface="Calibri" panose="020F0502020204030204" pitchFamily="34" charset="0"/>
              </a:rPr>
              <a:t>Π.χ</a:t>
            </a:r>
            <a:r>
              <a:rPr lang="el-GR" sz="1530" dirty="0">
                <a:effectLst/>
                <a:latin typeface="Times New Roman" panose="02020603050405020304" pitchFamily="18" charset="0"/>
                <a:ea typeface="Calibri" panose="020F0502020204030204" pitchFamily="34" charset="0"/>
              </a:rPr>
              <a:t> </a:t>
            </a:r>
            <a:r>
              <a:rPr lang="el-GR" sz="1530" b="1" dirty="0">
                <a:effectLst/>
                <a:latin typeface="Times New Roman" panose="02020603050405020304" pitchFamily="18" charset="0"/>
                <a:ea typeface="Calibri" panose="020F0502020204030204" pitchFamily="34" charset="0"/>
              </a:rPr>
              <a:t>ονομαστική αναφορά</a:t>
            </a:r>
            <a:r>
              <a:rPr lang="el-GR" sz="1530" dirty="0">
                <a:effectLst/>
                <a:latin typeface="Times New Roman" panose="02020603050405020304" pitchFamily="18" charset="0"/>
                <a:ea typeface="Calibri" panose="020F0502020204030204" pitchFamily="34" charset="0"/>
              </a:rPr>
              <a:t>: </a:t>
            </a:r>
            <a:r>
              <a:rPr lang="el-GR" sz="1530" i="1" dirty="0">
                <a:effectLst/>
                <a:latin typeface="Times New Roman" panose="02020603050405020304" pitchFamily="18" charset="0"/>
                <a:ea typeface="Calibri" panose="020F0502020204030204" pitchFamily="34" charset="0"/>
              </a:rPr>
              <a:t>Ο Διεθνής Οργανισμός Μετανάστευσης</a:t>
            </a:r>
            <a:r>
              <a:rPr lang="el-GR" sz="1530" dirty="0">
                <a:effectLst/>
                <a:latin typeface="Times New Roman" panose="02020603050405020304" pitchFamily="18" charset="0"/>
                <a:ea typeface="Calibri" panose="020F0502020204030204" pitchFamily="34" charset="0"/>
              </a:rPr>
              <a:t>, </a:t>
            </a:r>
            <a:r>
              <a:rPr lang="el-GR" sz="1530" i="1" dirty="0">
                <a:effectLst/>
                <a:latin typeface="Times New Roman" panose="02020603050405020304" pitchFamily="18" charset="0"/>
                <a:ea typeface="Calibri" panose="020F0502020204030204" pitchFamily="34" charset="0"/>
              </a:rPr>
              <a:t>FILOXENIA</a:t>
            </a:r>
            <a:r>
              <a:rPr lang="el-GR" sz="1530" dirty="0">
                <a:effectLst/>
                <a:latin typeface="Times New Roman" panose="02020603050405020304" pitchFamily="18" charset="0"/>
                <a:ea typeface="Calibri" panose="020F0502020204030204" pitchFamily="34" charset="0"/>
              </a:rPr>
              <a:t>,  </a:t>
            </a:r>
            <a:r>
              <a:rPr lang="el-GR" sz="1530" i="1" dirty="0" err="1">
                <a:effectLst/>
                <a:latin typeface="Times New Roman" panose="02020603050405020304" pitchFamily="18" charset="0"/>
                <a:ea typeface="Calibri" panose="020F0502020204030204" pitchFamily="34" charset="0"/>
              </a:rPr>
              <a:t>Gianluca</a:t>
            </a:r>
            <a:r>
              <a:rPr lang="el-GR" sz="1530" i="1" dirty="0">
                <a:effectLst/>
                <a:latin typeface="Times New Roman" panose="02020603050405020304" pitchFamily="18" charset="0"/>
                <a:ea typeface="Calibri" panose="020F0502020204030204" pitchFamily="34" charset="0"/>
              </a:rPr>
              <a:t> </a:t>
            </a:r>
            <a:r>
              <a:rPr lang="el-GR" sz="1530" i="1" dirty="0" err="1">
                <a:effectLst/>
                <a:latin typeface="Times New Roman" panose="02020603050405020304" pitchFamily="18" charset="0"/>
                <a:ea typeface="Calibri" panose="020F0502020204030204" pitchFamily="34" charset="0"/>
              </a:rPr>
              <a:t>Rocco</a:t>
            </a:r>
            <a:r>
              <a:rPr lang="el-GR" sz="1530" dirty="0">
                <a:effectLst/>
                <a:latin typeface="Times New Roman" panose="02020603050405020304" pitchFamily="18" charset="0"/>
                <a:ea typeface="Calibri" panose="020F0502020204030204" pitchFamily="34" charset="0"/>
              </a:rPr>
              <a:t>, </a:t>
            </a:r>
            <a:r>
              <a:rPr lang="el-GR" sz="1530" i="1" dirty="0">
                <a:effectLst/>
                <a:latin typeface="Times New Roman" panose="02020603050405020304" pitchFamily="18" charset="0"/>
                <a:ea typeface="Calibri" panose="020F0502020204030204" pitchFamily="34" charset="0"/>
              </a:rPr>
              <a:t>FILOXENIA</a:t>
            </a:r>
            <a:r>
              <a:rPr lang="el-GR" sz="1530" dirty="0">
                <a:effectLst/>
                <a:latin typeface="Times New Roman" panose="02020603050405020304" pitchFamily="18" charset="0"/>
                <a:ea typeface="Calibri" panose="020F0502020204030204" pitchFamily="34" charset="0"/>
              </a:rPr>
              <a:t> - </a:t>
            </a:r>
            <a:r>
              <a:rPr lang="el-GR" sz="1530" i="1" dirty="0">
                <a:effectLst/>
                <a:latin typeface="Times New Roman" panose="02020603050405020304" pitchFamily="18" charset="0"/>
                <a:ea typeface="Calibri" panose="020F0502020204030204" pitchFamily="34" charset="0"/>
              </a:rPr>
              <a:t>Temporary </a:t>
            </a:r>
            <a:r>
              <a:rPr lang="el-GR" sz="1530" i="1" dirty="0" err="1">
                <a:effectLst/>
                <a:latin typeface="Times New Roman" panose="02020603050405020304" pitchFamily="18" charset="0"/>
                <a:ea typeface="Calibri" panose="020F0502020204030204" pitchFamily="34" charset="0"/>
              </a:rPr>
              <a:t>Shelter</a:t>
            </a:r>
            <a:r>
              <a:rPr lang="el-GR" sz="1530" i="1" dirty="0">
                <a:effectLst/>
                <a:latin typeface="Times New Roman" panose="02020603050405020304" pitchFamily="18" charset="0"/>
                <a:ea typeface="Calibri" panose="020F0502020204030204" pitchFamily="34" charset="0"/>
              </a:rPr>
              <a:t> and Protection for the </a:t>
            </a:r>
            <a:r>
              <a:rPr lang="el-GR" sz="1530" i="1" dirty="0" err="1">
                <a:effectLst/>
                <a:latin typeface="Times New Roman" panose="02020603050405020304" pitchFamily="18" charset="0"/>
                <a:ea typeface="Calibri" panose="020F0502020204030204" pitchFamily="34" charset="0"/>
              </a:rPr>
              <a:t>Most</a:t>
            </a:r>
            <a:r>
              <a:rPr lang="el-GR" sz="1530" i="1" dirty="0">
                <a:effectLst/>
                <a:latin typeface="Times New Roman" panose="02020603050405020304" pitchFamily="18" charset="0"/>
                <a:ea typeface="Calibri" panose="020F0502020204030204" pitchFamily="34" charset="0"/>
              </a:rPr>
              <a:t> </a:t>
            </a:r>
            <a:r>
              <a:rPr lang="el-GR" sz="1530" i="1" dirty="0" err="1">
                <a:effectLst/>
                <a:latin typeface="Times New Roman" panose="02020603050405020304" pitchFamily="18" charset="0"/>
                <a:ea typeface="Calibri" panose="020F0502020204030204" pitchFamily="34" charset="0"/>
              </a:rPr>
              <a:t>Vulnerable</a:t>
            </a:r>
            <a:r>
              <a:rPr lang="el-GR" sz="1530" i="1" dirty="0">
                <a:effectLst/>
                <a:latin typeface="Times New Roman" panose="02020603050405020304" pitchFamily="18" charset="0"/>
                <a:ea typeface="Calibri" panose="020F0502020204030204" pitchFamily="34" charset="0"/>
              </a:rPr>
              <a:t> </a:t>
            </a:r>
            <a:r>
              <a:rPr lang="el-GR" sz="1530" i="1" dirty="0" err="1">
                <a:effectLst/>
                <a:latin typeface="Times New Roman" panose="02020603050405020304" pitchFamily="18" charset="0"/>
                <a:ea typeface="Calibri" panose="020F0502020204030204" pitchFamily="34" charset="0"/>
              </a:rPr>
              <a:t>Migrants</a:t>
            </a:r>
            <a:r>
              <a:rPr lang="el-GR" sz="1530" i="1" dirty="0">
                <a:effectLst/>
                <a:latin typeface="Times New Roman" panose="02020603050405020304" pitchFamily="18" charset="0"/>
                <a:ea typeface="Calibri" panose="020F0502020204030204" pitchFamily="34" charset="0"/>
              </a:rPr>
              <a:t> in </a:t>
            </a:r>
            <a:r>
              <a:rPr lang="el-GR" sz="1530" i="1" dirty="0" err="1">
                <a:effectLst/>
                <a:latin typeface="Times New Roman" panose="02020603050405020304" pitchFamily="18" charset="0"/>
                <a:ea typeface="Calibri" panose="020F0502020204030204" pitchFamily="34" charset="0"/>
              </a:rPr>
              <a:t>Greece</a:t>
            </a:r>
            <a:r>
              <a:rPr lang="el-GR" sz="1530" dirty="0">
                <a:effectLst/>
                <a:latin typeface="Times New Roman" panose="02020603050405020304" pitchFamily="18" charset="0"/>
                <a:ea typeface="Calibri" panose="020F0502020204030204" pitchFamily="34" charset="0"/>
              </a:rPr>
              <a:t>, </a:t>
            </a:r>
            <a:r>
              <a:rPr lang="el-GR" sz="1530" i="1" dirty="0">
                <a:effectLst/>
                <a:latin typeface="Times New Roman" panose="02020603050405020304" pitchFamily="18" charset="0"/>
                <a:ea typeface="Calibri" panose="020F0502020204030204" pitchFamily="34" charset="0"/>
              </a:rPr>
              <a:t>Ταμείο Ασύλου</a:t>
            </a:r>
            <a:r>
              <a:rPr lang="el-GR" sz="1530" dirty="0">
                <a:effectLst/>
                <a:latin typeface="Times New Roman" panose="02020603050405020304" pitchFamily="18" charset="0"/>
                <a:ea typeface="Calibri" panose="020F0502020204030204" pitchFamily="34" charset="0"/>
              </a:rPr>
              <a:t>, </a:t>
            </a:r>
            <a:r>
              <a:rPr lang="el-GR" sz="1530" i="1" dirty="0">
                <a:effectLst/>
                <a:latin typeface="Times New Roman" panose="02020603050405020304" pitchFamily="18" charset="0"/>
                <a:ea typeface="Calibri" panose="020F0502020204030204" pitchFamily="34" charset="0"/>
              </a:rPr>
              <a:t>Μετανάστευσης και Ένταξης της Ευρωπαϊκής Ένωσης</a:t>
            </a:r>
            <a:r>
              <a:rPr lang="el-GR" sz="1530" dirty="0">
                <a:effectLst/>
                <a:latin typeface="Times New Roman" panose="02020603050405020304" pitchFamily="18" charset="0"/>
                <a:ea typeface="Calibri" panose="020F0502020204030204" pitchFamily="34" charset="0"/>
              </a:rPr>
              <a:t>, </a:t>
            </a:r>
            <a:r>
              <a:rPr lang="el-GR" sz="1530" i="1" dirty="0">
                <a:effectLst/>
                <a:latin typeface="Times New Roman" panose="02020603050405020304" pitchFamily="18" charset="0"/>
                <a:ea typeface="Calibri" panose="020F0502020204030204" pitchFamily="34" charset="0"/>
              </a:rPr>
              <a:t>Γενική Διεύθυνση Μετανάστευσης και Εσωτερικών Υποθέσεων της Ευρωπαϊκής Επιτροπής</a:t>
            </a:r>
            <a:r>
              <a:rPr lang="el-GR" sz="1530" dirty="0">
                <a:effectLst/>
                <a:latin typeface="Times New Roman" panose="02020603050405020304" pitchFamily="18" charset="0"/>
                <a:ea typeface="Calibri" panose="020F0502020204030204" pitchFamily="34" charset="0"/>
              </a:rPr>
              <a:t> </a:t>
            </a:r>
            <a:r>
              <a:rPr lang="el-GR" sz="1530" i="1" dirty="0">
                <a:effectLst/>
                <a:latin typeface="Times New Roman" panose="02020603050405020304" pitchFamily="18" charset="0"/>
                <a:ea typeface="Calibri" panose="020F0502020204030204" pitchFamily="34" charset="0"/>
              </a:rPr>
              <a:t>(DG HOME)</a:t>
            </a:r>
            <a:r>
              <a:rPr lang="el-GR" sz="1530" dirty="0">
                <a:effectLst/>
                <a:latin typeface="Times New Roman" panose="02020603050405020304" pitchFamily="18" charset="0"/>
                <a:ea typeface="Calibri" panose="020F0502020204030204" pitchFamily="34" charset="0"/>
              </a:rPr>
              <a:t> και </a:t>
            </a:r>
            <a:r>
              <a:rPr lang="el-GR" sz="1530" b="1" dirty="0">
                <a:effectLst/>
                <a:latin typeface="Times New Roman" panose="02020603050405020304" pitchFamily="18" charset="0"/>
                <a:ea typeface="Calibri" panose="020F0502020204030204" pitchFamily="34" charset="0"/>
              </a:rPr>
              <a:t>λειτουργική αναφορά</a:t>
            </a:r>
            <a:r>
              <a:rPr lang="el-GR" sz="1530" dirty="0">
                <a:effectLst/>
                <a:latin typeface="Times New Roman" panose="02020603050405020304" pitchFamily="18" charset="0"/>
                <a:ea typeface="Calibri" panose="020F0502020204030204" pitchFamily="34" charset="0"/>
              </a:rPr>
              <a:t>: </a:t>
            </a:r>
            <a:r>
              <a:rPr lang="el-GR" sz="1530" i="1" dirty="0">
                <a:effectLst/>
                <a:latin typeface="Times New Roman" panose="02020603050405020304" pitchFamily="18" charset="0"/>
                <a:ea typeface="Calibri" panose="020F0502020204030204" pitchFamily="34" charset="0"/>
              </a:rPr>
              <a:t>ο επικεφαλής του ΔΟΜ Ελλάδας</a:t>
            </a:r>
            <a:r>
              <a:rPr lang="el-GR" sz="1530" dirty="0">
                <a:effectLst/>
                <a:latin typeface="Times New Roman" panose="02020603050405020304" pitchFamily="18" charset="0"/>
                <a:ea typeface="Calibri" panose="020F0502020204030204" pitchFamily="34" charset="0"/>
              </a:rPr>
              <a:t>, </a:t>
            </a:r>
            <a:r>
              <a:rPr lang="el-GR" sz="1530" i="1" dirty="0">
                <a:effectLst/>
                <a:latin typeface="Times New Roman" panose="02020603050405020304" pitchFamily="18" charset="0"/>
                <a:ea typeface="Calibri" panose="020F0502020204030204" pitchFamily="34" charset="0"/>
              </a:rPr>
              <a:t>υπεύθυνους δομής</a:t>
            </a:r>
            <a:r>
              <a:rPr lang="el-GR" sz="1530" dirty="0">
                <a:effectLst/>
                <a:latin typeface="Times New Roman" panose="02020603050405020304" pitchFamily="18" charset="0"/>
                <a:ea typeface="Calibri" panose="020F0502020204030204" pitchFamily="34" charset="0"/>
              </a:rPr>
              <a:t>, </a:t>
            </a:r>
            <a:r>
              <a:rPr lang="el-GR" sz="1530" i="1" dirty="0">
                <a:effectLst/>
                <a:latin typeface="Times New Roman" panose="02020603050405020304" pitchFamily="18" charset="0"/>
                <a:ea typeface="Calibri" panose="020F0502020204030204" pitchFamily="34" charset="0"/>
              </a:rPr>
              <a:t>ψυχολόγους</a:t>
            </a:r>
            <a:r>
              <a:rPr lang="el-GR" sz="1530" dirty="0">
                <a:effectLst/>
                <a:latin typeface="Times New Roman" panose="02020603050405020304" pitchFamily="18" charset="0"/>
                <a:ea typeface="Calibri" panose="020F0502020204030204" pitchFamily="34" charset="0"/>
              </a:rPr>
              <a:t>, </a:t>
            </a:r>
            <a:r>
              <a:rPr lang="el-GR" sz="1530" i="1" dirty="0">
                <a:effectLst/>
                <a:latin typeface="Times New Roman" panose="02020603050405020304" pitchFamily="18" charset="0"/>
                <a:ea typeface="Calibri" panose="020F0502020204030204" pitchFamily="34" charset="0"/>
              </a:rPr>
              <a:t>κοινωνικούς λειτουργούς</a:t>
            </a:r>
            <a:r>
              <a:rPr lang="el-GR" sz="1530" dirty="0">
                <a:effectLst/>
                <a:latin typeface="Times New Roman" panose="02020603050405020304" pitchFamily="18" charset="0"/>
                <a:ea typeface="Calibri" panose="020F0502020204030204" pitchFamily="34" charset="0"/>
              </a:rPr>
              <a:t>, </a:t>
            </a:r>
            <a:r>
              <a:rPr lang="el-GR" sz="1530" i="1" dirty="0">
                <a:effectLst/>
                <a:latin typeface="Times New Roman" panose="02020603050405020304" pitchFamily="18" charset="0"/>
                <a:ea typeface="Calibri" panose="020F0502020204030204" pitchFamily="34" charset="0"/>
              </a:rPr>
              <a:t>νομικούς συμβούλους και διερμηνείς</a:t>
            </a:r>
            <a:r>
              <a:rPr lang="el-GR" sz="1530" i="1" dirty="0">
                <a:latin typeface="Times New Roman" panose="02020603050405020304" pitchFamily="18" charset="0"/>
                <a:ea typeface="Calibri" panose="020F0502020204030204" pitchFamily="34" charset="0"/>
              </a:rPr>
              <a:t> </a:t>
            </a:r>
            <a:r>
              <a:rPr lang="el-GR" sz="1530" b="1" dirty="0">
                <a:effectLst/>
                <a:latin typeface="Times New Roman" panose="02020603050405020304" pitchFamily="18" charset="0"/>
                <a:ea typeface="Calibri" panose="020F0502020204030204" pitchFamily="34" charset="0"/>
              </a:rPr>
              <a:t>β) στρατηγικές αναπαράστασης των ατόμων ή ομάδων ως ασήμαντων: αθροιστική αναφορά (μεταναστευτικές ομάδες).</a:t>
            </a:r>
            <a:r>
              <a:rPr lang="el-GR" sz="1530" dirty="0">
                <a:effectLst/>
                <a:latin typeface="Times New Roman" panose="02020603050405020304" pitchFamily="18" charset="0"/>
                <a:ea typeface="Calibri" panose="020F0502020204030204" pitchFamily="34" charset="0"/>
              </a:rPr>
              <a:t> </a:t>
            </a:r>
            <a:r>
              <a:rPr lang="el-GR" sz="1530" dirty="0" err="1">
                <a:effectLst/>
                <a:latin typeface="Times New Roman" panose="02020603050405020304" pitchFamily="18" charset="0"/>
                <a:ea typeface="Calibri" panose="020F0502020204030204" pitchFamily="34" charset="0"/>
              </a:rPr>
              <a:t>Π.χ</a:t>
            </a:r>
            <a:r>
              <a:rPr lang="el-GR" sz="1530" dirty="0">
                <a:effectLst/>
                <a:latin typeface="Times New Roman" panose="02020603050405020304" pitchFamily="18" charset="0"/>
                <a:ea typeface="Calibri" panose="020F0502020204030204" pitchFamily="34" charset="0"/>
              </a:rPr>
              <a:t> </a:t>
            </a:r>
            <a:r>
              <a:rPr lang="el-GR" sz="1530" i="1" dirty="0">
                <a:effectLst/>
                <a:latin typeface="Times New Roman" panose="02020603050405020304" pitchFamily="18" charset="0"/>
                <a:ea typeface="Calibri" panose="020F0502020204030204" pitchFamily="34" charset="0"/>
              </a:rPr>
              <a:t>2.518 ευάλωτους μετανάστες και πρόσφυγες</a:t>
            </a:r>
            <a:r>
              <a:rPr lang="el-GR" sz="1530" dirty="0">
                <a:effectLst/>
                <a:latin typeface="Times New Roman" panose="02020603050405020304" pitchFamily="18" charset="0"/>
                <a:ea typeface="Calibri" panose="020F0502020204030204" pitchFamily="34" charset="0"/>
              </a:rPr>
              <a:t>, </a:t>
            </a:r>
            <a:r>
              <a:rPr lang="el-GR" sz="1530" i="1" dirty="0">
                <a:effectLst/>
                <a:latin typeface="Times New Roman" panose="02020603050405020304" pitchFamily="18" charset="0"/>
                <a:ea typeface="Calibri" panose="020F0502020204030204" pitchFamily="34" charset="0"/>
              </a:rPr>
              <a:t>1.086 γυναίκες και 818 παιδιά</a:t>
            </a:r>
            <a:r>
              <a:rPr lang="el-GR" sz="1530" dirty="0">
                <a:effectLst/>
                <a:latin typeface="Times New Roman" panose="02020603050405020304" pitchFamily="18" charset="0"/>
                <a:ea typeface="Calibri" panose="020F0502020204030204" pitchFamily="34" charset="0"/>
              </a:rPr>
              <a:t>, </a:t>
            </a:r>
            <a:r>
              <a:rPr lang="el-GR" sz="1530" i="1" dirty="0">
                <a:effectLst/>
                <a:latin typeface="Times New Roman" panose="02020603050405020304" pitchFamily="18" charset="0"/>
                <a:ea typeface="Calibri" panose="020F0502020204030204" pitchFamily="34" charset="0"/>
              </a:rPr>
              <a:t>493 οικογένειες με ανήλικα παιδιά</a:t>
            </a:r>
            <a:r>
              <a:rPr lang="el-GR" sz="1530" dirty="0">
                <a:effectLst/>
                <a:latin typeface="Times New Roman" panose="02020603050405020304" pitchFamily="18" charset="0"/>
                <a:ea typeface="Calibri" panose="020F0502020204030204" pitchFamily="34" charset="0"/>
              </a:rPr>
              <a:t>, </a:t>
            </a:r>
            <a:r>
              <a:rPr lang="el-GR" sz="1530" i="1" dirty="0">
                <a:effectLst/>
                <a:latin typeface="Times New Roman" panose="02020603050405020304" pitchFamily="18" charset="0"/>
                <a:ea typeface="Calibri" panose="020F0502020204030204" pitchFamily="34" charset="0"/>
              </a:rPr>
              <a:t>6.000 προσωρινών θέσεων φιλοξενίας</a:t>
            </a:r>
            <a:r>
              <a:rPr lang="el-GR" sz="1530" dirty="0">
                <a:effectLst/>
                <a:latin typeface="Times New Roman" panose="02020603050405020304" pitchFamily="18" charset="0"/>
                <a:ea typeface="Calibri" panose="020F0502020204030204" pitchFamily="34" charset="0"/>
              </a:rPr>
              <a:t>, </a:t>
            </a:r>
            <a:r>
              <a:rPr lang="el-GR" sz="1530" i="1" dirty="0">
                <a:effectLst/>
                <a:latin typeface="Times New Roman" panose="02020603050405020304" pitchFamily="18" charset="0"/>
                <a:ea typeface="Calibri" panose="020F0502020204030204" pitchFamily="34" charset="0"/>
              </a:rPr>
              <a:t>520 άτομα</a:t>
            </a:r>
            <a:r>
              <a:rPr lang="el-GR" sz="1530" dirty="0">
                <a:effectLst/>
                <a:latin typeface="Times New Roman" panose="02020603050405020304" pitchFamily="18" charset="0"/>
                <a:ea typeface="Calibri" panose="020F0502020204030204" pitchFamily="34" charset="0"/>
              </a:rPr>
              <a:t> – </a:t>
            </a:r>
            <a:r>
              <a:rPr lang="el-GR" sz="1530" i="1" dirty="0">
                <a:effectLst/>
                <a:latin typeface="Times New Roman" panose="02020603050405020304" pitchFamily="18" charset="0"/>
                <a:ea typeface="Calibri" panose="020F0502020204030204" pitchFamily="34" charset="0"/>
              </a:rPr>
              <a:t>ενώ 417 και 386 άτομα διαμένουν σε δομές</a:t>
            </a:r>
            <a:r>
              <a:rPr lang="el-GR" sz="1530" dirty="0">
                <a:effectLst/>
                <a:latin typeface="Times New Roman" panose="02020603050405020304" pitchFamily="18" charset="0"/>
                <a:ea typeface="Calibri" panose="020F0502020204030204" pitchFamily="34" charset="0"/>
              </a:rPr>
              <a:t>, </a:t>
            </a:r>
            <a:r>
              <a:rPr lang="el-GR" sz="1530" i="1" dirty="0">
                <a:effectLst/>
                <a:latin typeface="Times New Roman" panose="02020603050405020304" pitchFamily="18" charset="0"/>
                <a:ea typeface="Calibri" panose="020F0502020204030204" pitchFamily="34" charset="0"/>
              </a:rPr>
              <a:t>οι περισσότεροι είναι από τη Συρία</a:t>
            </a:r>
            <a:r>
              <a:rPr lang="el-GR" sz="1530" dirty="0">
                <a:effectLst/>
                <a:latin typeface="Times New Roman" panose="02020603050405020304" pitchFamily="18" charset="0"/>
                <a:ea typeface="Calibri" panose="020F0502020204030204" pitchFamily="34" charset="0"/>
              </a:rPr>
              <a:t> </a:t>
            </a:r>
            <a:r>
              <a:rPr lang="el-GR" sz="1530" i="1" dirty="0">
                <a:effectLst/>
                <a:latin typeface="Times New Roman" panose="02020603050405020304" pitchFamily="18" charset="0"/>
                <a:ea typeface="Calibri" panose="020F0502020204030204" pitchFamily="34" charset="0"/>
              </a:rPr>
              <a:t>(711)</a:t>
            </a:r>
            <a:r>
              <a:rPr lang="el-GR" sz="1530" dirty="0">
                <a:effectLst/>
                <a:latin typeface="Times New Roman" panose="02020603050405020304" pitchFamily="18" charset="0"/>
                <a:ea typeface="Calibri" panose="020F0502020204030204" pitchFamily="34" charset="0"/>
              </a:rPr>
              <a:t>, το </a:t>
            </a:r>
            <a:r>
              <a:rPr lang="el-GR" sz="1530" i="1" dirty="0">
                <a:effectLst/>
                <a:latin typeface="Times New Roman" panose="02020603050405020304" pitchFamily="18" charset="0"/>
                <a:ea typeface="Calibri" panose="020F0502020204030204" pitchFamily="34" charset="0"/>
              </a:rPr>
              <a:t>Ιράκ (684), το Αφγανιστάν (380), τη Σομαλία (97) και την Παλαιστίνη (79).</a:t>
            </a:r>
          </a:p>
          <a:p>
            <a:pPr marL="514350" indent="-514350" algn="just">
              <a:buFont typeface="+mj-lt"/>
              <a:buAutoNum type="arabicPeriod"/>
            </a:pPr>
            <a:r>
              <a:rPr lang="el-GR" sz="1530" dirty="0">
                <a:latin typeface="Times New Roman" panose="02020603050405020304" pitchFamily="18" charset="0"/>
                <a:cs typeface="Times New Roman" panose="02020603050405020304" pitchFamily="18" charset="0"/>
              </a:rPr>
              <a:t>Θεωρία ορατότητας: Η</a:t>
            </a:r>
            <a:r>
              <a:rPr lang="el-GR" sz="1530" dirty="0">
                <a:effectLst/>
                <a:latin typeface="Times New Roman" panose="02020603050405020304" pitchFamily="18" charset="0"/>
                <a:ea typeface="Calibri" panose="020F0502020204030204" pitchFamily="34" charset="0"/>
              </a:rPr>
              <a:t> μεταναστευτική ομάδα γίνεται ορατή μέσω συστηματικών στρατηγικών ελαχιστοποίησης ως μία ασήμαντη οντότητα που στερείται της ανθρώπινης υπόστασης, αποτελώντας ένα απρόσωπο ποσοστό και κάποιον αριθμό, υποδηλώντας ένα ενιαίο σύνολο, ενώ σημαντικό είναι να αναφέρω, πως στο συγκεκριμένο κείμενο δεν υπάρχει καμία αναφορά σε σημαντικό/ή Άλλο/η, ούτε καν με την προϋπόθεση της αφομοίωσης. </a:t>
            </a:r>
          </a:p>
          <a:p>
            <a:pPr marL="514350" indent="-514350" algn="just">
              <a:buFont typeface="+mj-lt"/>
              <a:buAutoNum type="arabicPeriod"/>
            </a:pPr>
            <a:r>
              <a:rPr lang="el-GR" sz="1530" dirty="0">
                <a:latin typeface="Times New Roman" panose="02020603050405020304" pitchFamily="18" charset="0"/>
                <a:cs typeface="Times New Roman" panose="02020603050405020304" pitchFamily="18" charset="0"/>
              </a:rPr>
              <a:t>Θεωρία απόρριψης/αποβολής: Η</a:t>
            </a:r>
            <a:r>
              <a:rPr lang="el-GR" sz="1530" dirty="0">
                <a:effectLst/>
                <a:latin typeface="Times New Roman" panose="02020603050405020304" pitchFamily="18" charset="0"/>
                <a:ea typeface="Calibri" panose="020F0502020204030204" pitchFamily="34" charset="0"/>
              </a:rPr>
              <a:t> μεταναστευτική ομάδα δεν μπορεί να αποκτήσει σημαντικότητα, αφού το γεγονός αυτό </a:t>
            </a:r>
            <a:r>
              <a:rPr lang="el-GR" sz="1530" dirty="0">
                <a:latin typeface="Times New Roman" panose="02020603050405020304" pitchFamily="18" charset="0"/>
                <a:ea typeface="Calibri" panose="020F0502020204030204" pitchFamily="34" charset="0"/>
              </a:rPr>
              <a:t>είναι </a:t>
            </a:r>
            <a:r>
              <a:rPr lang="el-GR" sz="1530" dirty="0">
                <a:effectLst/>
                <a:latin typeface="Times New Roman" panose="02020603050405020304" pitchFamily="18" charset="0"/>
                <a:ea typeface="Calibri" panose="020F0502020204030204" pitchFamily="34" charset="0"/>
              </a:rPr>
              <a:t>εξαιρετικά απειλητικό για τους/τις </a:t>
            </a:r>
            <a:r>
              <a:rPr lang="el-GR" sz="1530" dirty="0" err="1">
                <a:effectLst/>
                <a:latin typeface="Times New Roman" panose="02020603050405020304" pitchFamily="18" charset="0"/>
                <a:ea typeface="Calibri" panose="020F0502020204030204" pitchFamily="34" charset="0"/>
              </a:rPr>
              <a:t>πλειονοτικούς</a:t>
            </a:r>
            <a:r>
              <a:rPr lang="el-GR" sz="1530" dirty="0">
                <a:effectLst/>
                <a:latin typeface="Times New Roman" panose="02020603050405020304" pitchFamily="18" charset="0"/>
                <a:ea typeface="Calibri" panose="020F0502020204030204" pitchFamily="34" charset="0"/>
              </a:rPr>
              <a:t>/</a:t>
            </a:r>
            <a:r>
              <a:rPr lang="el-GR" sz="1530" dirty="0" err="1">
                <a:effectLst/>
                <a:latin typeface="Times New Roman" panose="02020603050405020304" pitchFamily="18" charset="0"/>
                <a:ea typeface="Calibri" panose="020F0502020204030204" pitchFamily="34" charset="0"/>
              </a:rPr>
              <a:t>ές</a:t>
            </a:r>
            <a:r>
              <a:rPr lang="el-GR" sz="1530" dirty="0">
                <a:effectLst/>
                <a:latin typeface="Times New Roman" panose="02020603050405020304" pitchFamily="18" charset="0"/>
                <a:ea typeface="Calibri" panose="020F0502020204030204" pitchFamily="34" charset="0"/>
              </a:rPr>
              <a:t> και για αυτό απορρίπτεται και αποβάλλεται. </a:t>
            </a:r>
            <a:r>
              <a:rPr lang="el-GR" sz="1530" dirty="0">
                <a:latin typeface="Times New Roman" panose="02020603050405020304" pitchFamily="18" charset="0"/>
                <a:ea typeface="Calibri" panose="020F0502020204030204" pitchFamily="34" charset="0"/>
              </a:rPr>
              <a:t>Έτσι, </a:t>
            </a:r>
            <a:r>
              <a:rPr lang="el-GR" sz="1530" dirty="0">
                <a:effectLst/>
                <a:latin typeface="Times New Roman" panose="02020603050405020304" pitchFamily="18" charset="0"/>
                <a:ea typeface="Calibri" panose="020F0502020204030204" pitchFamily="34" charset="0"/>
              </a:rPr>
              <a:t>η μεταναστευτική ομάδα αναπαρίσταται μόνο ως ασήμαντη, διατηρώντας την εθνική ομοιογένεια και την εθνική ευημερία και συνοχή.</a:t>
            </a:r>
            <a:endParaRPr lang="el-GR" sz="1530" dirty="0">
              <a:latin typeface="Times New Roman" panose="02020603050405020304" pitchFamily="18" charset="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DBFDCF78-361D-9E7F-26B6-0299F9BDF9D7}"/>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30</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90517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28FB11-99F5-480A-9A0B-B66D113781F2}"/>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3) Περίπτωση του/της ασήμαντου/η-σημαντικού/</a:t>
            </a:r>
            <a:r>
              <a:rPr lang="el-GR" dirty="0" err="1">
                <a:latin typeface="Times New Roman" panose="02020603050405020304" pitchFamily="18" charset="0"/>
                <a:cs typeface="Times New Roman" panose="02020603050405020304" pitchFamily="18" charset="0"/>
              </a:rPr>
              <a:t>ής</a:t>
            </a:r>
            <a:r>
              <a:rPr lang="el-GR" dirty="0">
                <a:latin typeface="Times New Roman" panose="02020603050405020304" pitchFamily="18" charset="0"/>
                <a:cs typeface="Times New Roman" panose="02020603050405020304" pitchFamily="18" charset="0"/>
              </a:rPr>
              <a:t> Άλλου/ης</a:t>
            </a:r>
          </a:p>
        </p:txBody>
      </p:sp>
      <p:sp>
        <p:nvSpPr>
          <p:cNvPr id="3" name="Θέση περιεχομένου 2">
            <a:extLst>
              <a:ext uri="{FF2B5EF4-FFF2-40B4-BE49-F238E27FC236}">
                <a16:creationId xmlns:a16="http://schemas.microsoft.com/office/drawing/2014/main" id="{D432C71E-0623-3200-61F5-65CEFE72722A}"/>
              </a:ext>
            </a:extLst>
          </p:cNvPr>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marL="0" indent="0" algn="just">
              <a:buNone/>
            </a:pPr>
            <a:r>
              <a:rPr lang="el-GR" sz="2400" dirty="0">
                <a:latin typeface="Times New Roman" panose="02020603050405020304" pitchFamily="18" charset="0"/>
                <a:cs typeface="Times New Roman" panose="02020603050405020304" pitchFamily="18" charset="0"/>
              </a:rPr>
              <a:t>Ως προς το </a:t>
            </a:r>
            <a:r>
              <a:rPr lang="el-GR" sz="2400" dirty="0" err="1">
                <a:latin typeface="Times New Roman" panose="02020603050405020304" pitchFamily="18" charset="0"/>
                <a:cs typeface="Times New Roman" panose="02020603050405020304" pitchFamily="18" charset="0"/>
              </a:rPr>
              <a:t>μακρο</a:t>
            </a:r>
            <a:r>
              <a:rPr lang="el-GR" sz="2400" dirty="0">
                <a:latin typeface="Times New Roman" panose="02020603050405020304" pitchFamily="18" charset="0"/>
                <a:cs typeface="Times New Roman" panose="02020603050405020304" pitchFamily="18" charset="0"/>
              </a:rPr>
              <a:t>-επίπεδο:</a:t>
            </a:r>
          </a:p>
          <a:p>
            <a:pPr marL="0" indent="0" algn="just">
              <a:buNone/>
            </a:pPr>
            <a:r>
              <a:rPr lang="el-GR" sz="2400" dirty="0">
                <a:latin typeface="Times New Roman" panose="02020603050405020304" pitchFamily="18" charset="0"/>
                <a:ea typeface="Calibri" panose="020F0502020204030204" pitchFamily="34" charset="0"/>
                <a:cs typeface="Times New Roman" panose="02020603050405020304" pitchFamily="18" charset="0"/>
              </a:rPr>
              <a:t>Η</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 ετερότητα αποδεικνύεται εξαιρετικά απειλητική για την εθνική ομοιογένεια και για αυτό διαμορφώνεται ένας ρατσιστικός λόγος καταπίεσής της, στον οποίο τα άτομα που περιλαμβάνονται σε αυτή συγκροτούν τις ασήμαντες ομάδες, εκείνες που αποτελούν άμορφες μάζες και αριθμητικά σύνολα. </a:t>
            </a:r>
          </a:p>
          <a:p>
            <a:pPr marL="0" indent="0" algn="just">
              <a:buNone/>
            </a:pP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Ο ρατσιστικός αυτός λόγος της καταπίεσης της ετερότητας καταφέρνει τελικά να προστατεύει την επιθυμία του για εθνική ομοιογένεια, αφού αναπαριστώντας με αυτόν τον τρόπο τις μεταναστευτικές ομάδες, μειώνει το βαθμό της απειλής τους και τις διαχειρίζεται πολύ πιο εύκολα και αποτελεσματικά.</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l-GR" dirty="0">
              <a:latin typeface="Times New Roman" panose="02020603050405020304" pitchFamily="18" charset="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D10D98AD-A524-8906-5E65-686B954D02F1}"/>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31</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26760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806CF2-73BD-BAF0-E214-9BCACB6AE69C}"/>
              </a:ext>
            </a:extLst>
          </p:cNvPr>
          <p:cNvSpPr>
            <a:spLocks noGrp="1"/>
          </p:cNvSpPr>
          <p:nvPr>
            <p:ph type="title"/>
          </p:nvPr>
        </p:nvSpPr>
        <p:spPr>
          <a:xfrm>
            <a:off x="838200" y="365125"/>
            <a:ext cx="10515600" cy="6073382"/>
          </a:xfrm>
        </p:spPr>
        <p:style>
          <a:lnRef idx="1">
            <a:schemeClr val="accent3"/>
          </a:lnRef>
          <a:fillRef idx="2">
            <a:schemeClr val="accent3"/>
          </a:fillRef>
          <a:effectRef idx="1">
            <a:schemeClr val="accent3"/>
          </a:effectRef>
          <a:fontRef idx="minor">
            <a:schemeClr val="dk1"/>
          </a:fontRef>
        </p:style>
        <p:txBody>
          <a:bodyPr/>
          <a:lstStyle/>
          <a:p>
            <a:pPr algn="ctr"/>
            <a:r>
              <a:rPr lang="el-GR" dirty="0">
                <a:latin typeface="Times New Roman" panose="02020603050405020304" pitchFamily="18" charset="0"/>
                <a:cs typeface="Times New Roman" panose="02020603050405020304" pitchFamily="18" charset="0"/>
              </a:rPr>
              <a:t>Συμπεράσματα</a:t>
            </a:r>
          </a:p>
        </p:txBody>
      </p:sp>
      <p:sp>
        <p:nvSpPr>
          <p:cNvPr id="3" name="Θέση περιεχομένου 2">
            <a:extLst>
              <a:ext uri="{FF2B5EF4-FFF2-40B4-BE49-F238E27FC236}">
                <a16:creationId xmlns:a16="http://schemas.microsoft.com/office/drawing/2014/main" id="{D61D1A5F-E0D0-2564-1ECE-83D7EB7FA76E}"/>
              </a:ext>
            </a:extLst>
          </p:cNvPr>
          <p:cNvSpPr>
            <a:spLocks noGrp="1"/>
          </p:cNvSpPr>
          <p:nvPr>
            <p:ph idx="1"/>
          </p:nvPr>
        </p:nvSpPr>
        <p:spPr>
          <a:xfrm flipH="1">
            <a:off x="11353799" y="1825625"/>
            <a:ext cx="45719" cy="4351338"/>
          </a:xfrm>
        </p:spPr>
        <p:txBody>
          <a:bodyPr/>
          <a:lstStyle/>
          <a:p>
            <a:pPr algn="just"/>
            <a:endParaRPr lang="el-GR" dirty="0">
              <a:latin typeface="Times New Roman" panose="02020603050405020304" pitchFamily="18" charset="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4F6ACCBF-65C2-E165-DD6E-E6BF25498966}"/>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32</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17133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43584CC-3012-24DD-655B-40A80235344F}"/>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Συμπεράσματα</a:t>
            </a:r>
          </a:p>
        </p:txBody>
      </p:sp>
      <p:sp>
        <p:nvSpPr>
          <p:cNvPr id="3" name="Θέση περιεχομένου 2">
            <a:extLst>
              <a:ext uri="{FF2B5EF4-FFF2-40B4-BE49-F238E27FC236}">
                <a16:creationId xmlns:a16="http://schemas.microsoft.com/office/drawing/2014/main" id="{F69CF38E-DA4A-43A6-BAC3-4EC7764ED6BF}"/>
              </a:ext>
            </a:extLst>
          </p:cNvPr>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r>
              <a:rPr lang="el-GR" sz="2400" dirty="0">
                <a:effectLst/>
                <a:latin typeface="Times New Roman" panose="02020603050405020304" pitchFamily="18" charset="0"/>
                <a:ea typeface="Calibri" panose="020F0502020204030204" pitchFamily="34" charset="0"/>
                <a:cs typeface="Times New Roman" panose="02020603050405020304" pitchFamily="18" charset="0"/>
              </a:rPr>
              <a:t>Στόχος της εργασίας: η ανάδειξη ρατσιστικών πτυχών πίσω από την ανοχή και τις πρακτικές της, με τη βοήθεια των μεθοδολογικών εργαλείων του μοντέλου των αναπαραστάσεων του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Van Leeuwen </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(2008), καθώς και της θεωρίας της ορατότητας και της απόρριψης/αποβολής. </a:t>
            </a:r>
          </a:p>
          <a:p>
            <a:pPr algn="just"/>
            <a:r>
              <a:rPr lang="el-GR" sz="2400" dirty="0">
                <a:latin typeface="Times New Roman" panose="02020603050405020304" pitchFamily="18" charset="0"/>
                <a:ea typeface="Calibri" panose="020F0502020204030204" pitchFamily="34" charset="0"/>
                <a:cs typeface="Times New Roman" panose="02020603050405020304" pitchFamily="18" charset="0"/>
              </a:rPr>
              <a:t>Υ</a:t>
            </a:r>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λικό προς ανάλυση: κείμενο του ελληνικού τμήματος του ΔΟΜ, το οποίο με μία πρώτη ματιά φαίνεται να διατείνεται θετικά προς τις μεταναστευτικές ομάδες. </a:t>
            </a:r>
          </a:p>
          <a:p>
            <a:pPr algn="just"/>
            <a:r>
              <a:rPr lang="el-GR" sz="2400" dirty="0">
                <a:effectLst/>
                <a:latin typeface="Times New Roman" panose="02020603050405020304" pitchFamily="18" charset="0"/>
                <a:ea typeface="Calibri" panose="020F0502020204030204" pitchFamily="34" charset="0"/>
                <a:cs typeface="Times New Roman" panose="02020603050405020304" pitchFamily="18" charset="0"/>
              </a:rPr>
              <a:t>Μέσω της ανάλυσης: ο ρατσιστικός λόγος καλά κρατεί, ακόμα και σε τέτοιου είδους κείμενα, τα οποία θεωρούμε πως με τίποτα δεν μπορούν να είναι ρατσιστικά</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l-GR" dirty="0">
              <a:latin typeface="Times New Roman" panose="02020603050405020304" pitchFamily="18" charset="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FB53985C-DB91-4FD6-41D2-F10A2839AD30}"/>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33</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49391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D39DDF-8B9E-72AC-5FD7-6256D74AD44B}"/>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Συμπεράσματα</a:t>
            </a:r>
          </a:p>
        </p:txBody>
      </p:sp>
      <p:sp>
        <p:nvSpPr>
          <p:cNvPr id="3" name="Θέση περιεχομένου 2">
            <a:extLst>
              <a:ext uri="{FF2B5EF4-FFF2-40B4-BE49-F238E27FC236}">
                <a16:creationId xmlns:a16="http://schemas.microsoft.com/office/drawing/2014/main" id="{7D780BC4-2267-3785-8133-F3CABFE7EC19}"/>
              </a:ext>
            </a:extLst>
          </p:cNvPr>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just"/>
            <a:r>
              <a:rPr lang="el-GR" sz="2000" dirty="0">
                <a:latin typeface="Times New Roman" panose="02020603050405020304" pitchFamily="18" charset="0"/>
                <a:ea typeface="Calibri" panose="020F0502020204030204" pitchFamily="34" charset="0"/>
                <a:cs typeface="Times New Roman" panose="02020603050405020304" pitchFamily="18" charset="0"/>
              </a:rPr>
              <a:t>Η</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ανοχή πρεσβεύει εξαρχής ρατσιστικές αρχές, καθώς περιθωριοποιεί τις ομάδες που δεν ανήκουν στο «Εμείς» της εθνικής ομάδας, με το χειρότερο, όμως, να είναι το γεγονός ότι, η ανοχή θεωρείται από τις σημερινές κοινωνίες ως εξέλιξη του πολιτισμού μας.</a:t>
            </a:r>
          </a:p>
          <a:p>
            <a:pPr algn="just"/>
            <a:r>
              <a:rPr lang="el-GR" sz="2000" dirty="0">
                <a:latin typeface="Times New Roman" panose="02020603050405020304" pitchFamily="18" charset="0"/>
                <a:ea typeface="Calibri" panose="020F0502020204030204" pitchFamily="34" charset="0"/>
                <a:cs typeface="Times New Roman" panose="02020603050405020304" pitchFamily="18" charset="0"/>
              </a:rPr>
              <a:t>Κ</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αι οι πρακτικές της ανοχής φέρουν ρατσισμό, καθώς τόσο ο ενταξιακός αποκλεισμός, μέσω της δημιουργίας μίας ορατής ετερότητας μεταξύ των ομάδων, όσο και η φιλοξενία μέσω της διαιώνισης της εξουσίας των </a:t>
            </a:r>
            <a:r>
              <a:rPr lang="el-GR" sz="2000" dirty="0" err="1">
                <a:effectLst/>
                <a:latin typeface="Times New Roman" panose="02020603050405020304" pitchFamily="18" charset="0"/>
                <a:ea typeface="Calibri" panose="020F0502020204030204" pitchFamily="34" charset="0"/>
                <a:cs typeface="Times New Roman" panose="02020603050405020304" pitchFamily="18" charset="0"/>
              </a:rPr>
              <a:t>πλειονοτικών</a:t>
            </a:r>
            <a:r>
              <a:rPr lang="el-GR" sz="2000">
                <a:effectLst/>
                <a:latin typeface="Times New Roman" panose="02020603050405020304" pitchFamily="18" charset="0"/>
                <a:ea typeface="Calibri" panose="020F0502020204030204" pitchFamily="34" charset="0"/>
                <a:cs typeface="Times New Roman" panose="02020603050405020304" pitchFamily="18" charset="0"/>
              </a:rPr>
              <a:t>, </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εγκαθιδρύοντας τη συστηματική «πατερναλιστική» φιλοξενία και η ασημαντότητα των Άλλων στην οποία ανεκτοί/</a:t>
            </a:r>
            <a:r>
              <a:rPr lang="el-GR" sz="2000" dirty="0" err="1">
                <a:effectLst/>
                <a:latin typeface="Times New Roman" panose="02020603050405020304" pitchFamily="18" charset="0"/>
                <a:ea typeface="Calibri" panose="020F0502020204030204" pitchFamily="34" charset="0"/>
                <a:cs typeface="Times New Roman" panose="02020603050405020304" pitchFamily="18" charset="0"/>
              </a:rPr>
              <a:t>ές</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είναι μόνο εκείνοι/</a:t>
            </a:r>
            <a:r>
              <a:rPr lang="el-GR" sz="2000" dirty="0" err="1">
                <a:effectLst/>
                <a:latin typeface="Times New Roman" panose="02020603050405020304" pitchFamily="18" charset="0"/>
                <a:ea typeface="Calibri" panose="020F0502020204030204" pitchFamily="34" charset="0"/>
                <a:cs typeface="Times New Roman" panose="02020603050405020304" pitchFamily="18" charset="0"/>
              </a:rPr>
              <a:t>ες</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που δεν απειλούν την εθνική ομοιογένεια λαμβάνοντας ρόλους κατωτερότητας, </a:t>
            </a:r>
            <a:r>
              <a:rPr lang="el-GR" sz="2000" dirty="0" err="1">
                <a:effectLst/>
                <a:latin typeface="Times New Roman" panose="02020603050405020304" pitchFamily="18" charset="0"/>
                <a:ea typeface="Calibri" panose="020F0502020204030204" pitchFamily="34" charset="0"/>
                <a:cs typeface="Times New Roman" panose="02020603050405020304" pitchFamily="18" charset="0"/>
              </a:rPr>
              <a:t>επανασυγκροτούν</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τον ρευστό ρατσισμό με τον δικό τους τρόπο.</a:t>
            </a:r>
          </a:p>
          <a:p>
            <a:pPr algn="just"/>
            <a:r>
              <a:rPr lang="el-GR" sz="2000" dirty="0">
                <a:latin typeface="Times New Roman" panose="02020603050405020304" pitchFamily="18" charset="0"/>
                <a:ea typeface="Calibri" panose="020F0502020204030204" pitchFamily="34" charset="0"/>
                <a:cs typeface="Times New Roman" panose="02020603050405020304" pitchFamily="18" charset="0"/>
              </a:rPr>
              <a:t>ΆΡΑ: Η</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ανοχή είναι μια βαθιά ρατσιστική διαδικασία, η οποία με το γλυκό πρόσωπο της φιλοξενίας για παράδειγμα, φαίνεται ακίνδυνη. Στην πραγματικότητα όμως, κρύβει την ανάγκη των </a:t>
            </a:r>
            <a:r>
              <a:rPr lang="el-GR" sz="2000" dirty="0" err="1">
                <a:effectLst/>
                <a:latin typeface="Times New Roman" panose="02020603050405020304" pitchFamily="18" charset="0"/>
                <a:ea typeface="Calibri" panose="020F0502020204030204" pitchFamily="34" charset="0"/>
                <a:cs typeface="Times New Roman" panose="02020603050405020304" pitchFamily="18" charset="0"/>
              </a:rPr>
              <a:t>πλειονοτικών</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για διαχείριση της «απειλής» της ετερότητας των μεταναστευτικών ομάδων, κάτι που γίνεται αντιληπτό από τις αναπαραστάσεις των δεύτερων, στο κείμενο που εξετάστηκε. </a:t>
            </a:r>
          </a:p>
          <a:p>
            <a:pPr algn="just"/>
            <a:r>
              <a:rPr lang="el-GR" sz="2000" dirty="0">
                <a:effectLst/>
                <a:latin typeface="Times New Roman" panose="02020603050405020304" pitchFamily="18" charset="0"/>
                <a:ea typeface="Calibri" panose="020F0502020204030204" pitchFamily="34" charset="0"/>
                <a:cs typeface="Times New Roman" panose="02020603050405020304" pitchFamily="18" charset="0"/>
              </a:rPr>
              <a:t>Η μεταναστευτική ομάδα αναπαρίσταται συστηματικά ως η Άλλη, η φιλοξενούμενη και η απρόσωπη και ασήμαντη μάζα, όπως ακριβώς δείχνει η ανάλυση μέσω του μοντέλου των αναπαραστάσεων του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Van Leeuwen</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(2008). </a:t>
            </a:r>
          </a:p>
          <a:p>
            <a:pPr algn="just"/>
            <a:r>
              <a:rPr lang="el-GR" sz="2000" dirty="0">
                <a:latin typeface="Times New Roman" panose="02020603050405020304" pitchFamily="18" charset="0"/>
                <a:ea typeface="Calibri" panose="020F0502020204030204" pitchFamily="34" charset="0"/>
                <a:cs typeface="Times New Roman" panose="02020603050405020304" pitchFamily="18" charset="0"/>
              </a:rPr>
              <a:t>ΕΠΟΜΕΝΩΣ:</a:t>
            </a:r>
            <a:r>
              <a:rPr lang="el-GR" sz="2000" dirty="0">
                <a:effectLst/>
                <a:latin typeface="Times New Roman" panose="02020603050405020304" pitchFamily="18" charset="0"/>
                <a:ea typeface="Calibri" panose="020F0502020204030204" pitchFamily="34" charset="0"/>
                <a:cs typeface="Times New Roman" panose="02020603050405020304" pitchFamily="18" charset="0"/>
              </a:rPr>
              <a:t> ο στόχος για εξέταση ύπαρξης ρατσιστικών λόγων σε φαινομενικά αντιρατσιστικά κείμενα επετεύχθη.</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l-GR" dirty="0">
              <a:latin typeface="Times New Roman" panose="02020603050405020304" pitchFamily="18" charset="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BEA8A547-B1ED-EE31-8088-A1885D1C0B1B}"/>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34</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73744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6ED02C-47E2-9530-99EB-BD494362E66C}"/>
              </a:ext>
            </a:extLst>
          </p:cNvPr>
          <p:cNvSpPr>
            <a:spLocks noGrp="1"/>
          </p:cNvSpPr>
          <p:nvPr>
            <p:ph type="title"/>
          </p:nvPr>
        </p:nvSpPr>
        <p:spPr>
          <a:xfrm>
            <a:off x="648929" y="629266"/>
            <a:ext cx="3505495" cy="1622321"/>
          </a:xfrm>
        </p:spPr>
        <p:txBody>
          <a:bodyPr>
            <a:normAutofit/>
          </a:bodyPr>
          <a:lstStyle/>
          <a:p>
            <a:r>
              <a:rPr lang="el-GR">
                <a:latin typeface="Times New Roman" panose="02020603050405020304" pitchFamily="18" charset="0"/>
                <a:cs typeface="Times New Roman" panose="02020603050405020304" pitchFamily="18" charset="0"/>
              </a:rPr>
              <a:t>Βιβλιογραφία</a:t>
            </a:r>
            <a:endParaRPr lang="el-GR" dirty="0">
              <a:latin typeface="Times New Roman" panose="02020603050405020304" pitchFamily="18" charset="0"/>
              <a:cs typeface="Times New Roman" panose="02020603050405020304" pitchFamily="18" charset="0"/>
            </a:endParaRPr>
          </a:p>
        </p:txBody>
      </p:sp>
      <p:sp>
        <p:nvSpPr>
          <p:cNvPr id="9" name="Content Placeholder 8">
            <a:extLst>
              <a:ext uri="{FF2B5EF4-FFF2-40B4-BE49-F238E27FC236}">
                <a16:creationId xmlns:a16="http://schemas.microsoft.com/office/drawing/2014/main" id="{B6154CBA-CFD4-CEF2-D9A2-70D5159C2511}"/>
              </a:ext>
            </a:extLst>
          </p:cNvPr>
          <p:cNvSpPr>
            <a:spLocks noGrp="1"/>
          </p:cNvSpPr>
          <p:nvPr>
            <p:ph idx="1"/>
          </p:nvPr>
        </p:nvSpPr>
        <p:spPr>
          <a:xfrm>
            <a:off x="648931" y="2438400"/>
            <a:ext cx="3505494" cy="3785419"/>
          </a:xfrm>
        </p:spPr>
        <p:txBody>
          <a:bodyPr>
            <a:normAutofit/>
          </a:bodyPr>
          <a:lstStyle/>
          <a:p>
            <a:endParaRPr lang="en-US" sz="2000"/>
          </a:p>
        </p:txBody>
      </p:sp>
      <p:sp>
        <p:nvSpPr>
          <p:cNvPr id="19" name="Rectangle 18">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Θέση περιεχομένου 4">
            <a:extLst>
              <a:ext uri="{FF2B5EF4-FFF2-40B4-BE49-F238E27FC236}">
                <a16:creationId xmlns:a16="http://schemas.microsoft.com/office/drawing/2014/main" id="{62210009-B106-BD70-693F-5E15007A009F}"/>
              </a:ext>
            </a:extLst>
          </p:cNvPr>
          <p:cNvPicPr>
            <a:picLocks noChangeAspect="1"/>
          </p:cNvPicPr>
          <p:nvPr/>
        </p:nvPicPr>
        <p:blipFill>
          <a:blip r:embed="rId2"/>
          <a:stretch>
            <a:fillRect/>
          </a:stretch>
        </p:blipFill>
        <p:spPr>
          <a:xfrm>
            <a:off x="6181803" y="807593"/>
            <a:ext cx="4467448" cy="5239568"/>
          </a:xfrm>
          <a:prstGeom prst="rect">
            <a:avLst/>
          </a:prstGeom>
          <a:effectLst/>
        </p:spPr>
      </p:pic>
      <p:sp>
        <p:nvSpPr>
          <p:cNvPr id="3" name="Θέση αριθμού διαφάνειας 2">
            <a:extLst>
              <a:ext uri="{FF2B5EF4-FFF2-40B4-BE49-F238E27FC236}">
                <a16:creationId xmlns:a16="http://schemas.microsoft.com/office/drawing/2014/main" id="{A7C545A2-AFB1-DEAE-AB5C-15771B889FB4}"/>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35</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56985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7235CF-2BF2-D54E-5C23-B19DEE320B86}"/>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Παράρτημα</a:t>
            </a:r>
          </a:p>
        </p:txBody>
      </p:sp>
      <p:sp>
        <p:nvSpPr>
          <p:cNvPr id="6" name="Θέση περιεχομένου 5">
            <a:extLst>
              <a:ext uri="{FF2B5EF4-FFF2-40B4-BE49-F238E27FC236}">
                <a16:creationId xmlns:a16="http://schemas.microsoft.com/office/drawing/2014/main" id="{2E7B2232-AA29-9FA3-6CB2-7455DA8ACD55}"/>
              </a:ext>
            </a:extLst>
          </p:cNvPr>
          <p:cNvSpPr>
            <a:spLocks noGrp="1"/>
          </p:cNvSpPr>
          <p:nvPr>
            <p:ph idx="1"/>
          </p:nvPr>
        </p:nvSpPr>
        <p:spPr/>
        <p:txBody>
          <a:bodyPr>
            <a:normAutofit fontScale="85000" lnSpcReduction="10000"/>
          </a:bodyPr>
          <a:lstStyle/>
          <a:p>
            <a:pPr marL="0" indent="0" algn="just">
              <a:spcBef>
                <a:spcPts val="600"/>
              </a:spcBef>
              <a:spcAft>
                <a:spcPts val="600"/>
              </a:spcAft>
              <a:buNone/>
            </a:pPr>
            <a:r>
              <a:rPr lang="el-GR" sz="1800" dirty="0">
                <a:effectLst/>
                <a:latin typeface="Times New Roman" panose="02020603050405020304" pitchFamily="18" charset="0"/>
                <a:ea typeface="Times New Roman" panose="02020603050405020304" pitchFamily="18" charset="0"/>
              </a:rPr>
              <a:t>Αθήνα, 06 Δεκεμβρίου 2018</a:t>
            </a:r>
          </a:p>
          <a:p>
            <a:pPr marL="0" indent="0" algn="just">
              <a:spcBef>
                <a:spcPts val="600"/>
              </a:spcBef>
              <a:spcAft>
                <a:spcPts val="600"/>
              </a:spcAft>
              <a:buNone/>
            </a:pPr>
            <a:r>
              <a:rPr lang="el-GR" sz="1800" dirty="0">
                <a:effectLst/>
                <a:latin typeface="Times New Roman" panose="02020603050405020304" pitchFamily="18" charset="0"/>
                <a:ea typeface="Times New Roman" panose="02020603050405020304" pitchFamily="18" charset="0"/>
              </a:rPr>
              <a:t> </a:t>
            </a:r>
            <a:r>
              <a:rPr lang="el-GR" sz="1800" b="1" dirty="0">
                <a:effectLst/>
                <a:latin typeface="Times New Roman" panose="02020603050405020304" pitchFamily="18" charset="0"/>
                <a:ea typeface="Times New Roman" panose="02020603050405020304" pitchFamily="18" charset="0"/>
              </a:rPr>
              <a:t>ΔΕΛΤΙΟ ΤΥΠΟΥ</a:t>
            </a:r>
            <a:endParaRPr lang="el-GR" sz="1800" dirty="0">
              <a:effectLst/>
              <a:latin typeface="Times New Roman" panose="02020603050405020304" pitchFamily="18" charset="0"/>
              <a:ea typeface="Times New Roman" panose="02020603050405020304" pitchFamily="18" charset="0"/>
            </a:endParaRPr>
          </a:p>
          <a:p>
            <a:pPr marL="0" indent="0" algn="just">
              <a:spcBef>
                <a:spcPts val="0"/>
              </a:spcBef>
              <a:buNone/>
            </a:pPr>
            <a:r>
              <a:rPr lang="el-GR" sz="1800" dirty="0">
                <a:effectLst/>
                <a:latin typeface="Times New Roman" panose="02020603050405020304" pitchFamily="18" charset="0"/>
                <a:ea typeface="Times New Roman" panose="02020603050405020304" pitchFamily="18" charset="0"/>
              </a:rPr>
              <a:t>Αθήνα. Ο Διεθνής Οργανισμός Μετανάστευσης (ΔΟΜ) παρέχει προσωρινή στέγαση και υπηρεσίες σε 2.518 ευάλωτους μετανάστες και πρόσφυγες που έφτασαν στην ενδοχώρα από τα νησιά του Βορειοανατολικού Αιγαίου από τις 29 Οκτωβρίου έως και τις 3 Δεκεμβρίου.</a:t>
            </a:r>
          </a:p>
          <a:p>
            <a:pPr marL="0" indent="0" algn="just">
              <a:spcBef>
                <a:spcPts val="0"/>
              </a:spcBef>
              <a:buNone/>
            </a:pPr>
            <a:r>
              <a:rPr lang="el-GR" sz="1800" dirty="0">
                <a:effectLst/>
                <a:latin typeface="Times New Roman" panose="02020603050405020304" pitchFamily="18" charset="0"/>
                <a:ea typeface="Times New Roman" panose="02020603050405020304" pitchFamily="18" charset="0"/>
              </a:rPr>
              <a:t>Ο ΔΟΜ με τη στήριξη της Ευρωπαϊκής Ένωσης, παρέχει ασφαλή στέγαση και εξειδικευμένες υπηρεσίες σε προσφυγικό και μεταναστευτικό πληθυσμό που μεταφέρθηκε από τις αντίξοες συνθήκες διαβίωσης στα νησιά της Λέσβου, της Χίου, της Κω και της Λέρου σε ξενοδοχειακές εγκαταστάσεις στην ενδοχώρα. Μεταξύ των επωφελούμενων είναι 1.086 γυναίκες και 818 παιδιά. Στις δομές φιλοξενούνται σήμερα 493 οικογένειες με ανήλικα παιδιά, γυναίκες σε κατάσταση εγκυμοσύνης, μονογονεϊκές οικογένειες και άτομα με ψυχικά και σωματικά τραύματα.</a:t>
            </a:r>
          </a:p>
          <a:p>
            <a:pPr marL="0" indent="0" algn="just">
              <a:spcBef>
                <a:spcPts val="0"/>
              </a:spcBef>
              <a:buNone/>
            </a:pPr>
            <a:r>
              <a:rPr lang="el-GR" sz="1800" dirty="0">
                <a:effectLst/>
                <a:latin typeface="Times New Roman" panose="02020603050405020304" pitchFamily="18" charset="0"/>
                <a:ea typeface="Times New Roman" panose="02020603050405020304" pitchFamily="18" charset="0"/>
              </a:rPr>
              <a:t>«Μέσω του προγράμματος FILOXENIA, o ΔΟΜ έχει στόχο να ανακουφίσει πρόσφυγες και μετανάστες που διαβιούν υπό αντίξοες συνθήκες σε κέντρα υποδοχής και </a:t>
            </a:r>
            <a:r>
              <a:rPr lang="el-GR" sz="1800" dirty="0" err="1">
                <a:effectLst/>
                <a:latin typeface="Times New Roman" panose="02020603050405020304" pitchFamily="18" charset="0"/>
                <a:ea typeface="Times New Roman" panose="02020603050405020304" pitchFamily="18" charset="0"/>
              </a:rPr>
              <a:t>ταυτοποίσης</a:t>
            </a:r>
            <a:r>
              <a:rPr lang="el-GR" sz="1800" dirty="0">
                <a:effectLst/>
                <a:latin typeface="Times New Roman" panose="02020603050405020304" pitchFamily="18" charset="0"/>
                <a:ea typeface="Times New Roman" panose="02020603050405020304" pitchFamily="18" charset="0"/>
              </a:rPr>
              <a:t> στα νησιά», ανέφερε ο επικεφαλής του ΔΟΜ Ελλάδας, </a:t>
            </a:r>
            <a:r>
              <a:rPr lang="el-GR" sz="1800" dirty="0" err="1">
                <a:effectLst/>
                <a:latin typeface="Times New Roman" panose="02020603050405020304" pitchFamily="18" charset="0"/>
                <a:ea typeface="Times New Roman" panose="02020603050405020304" pitchFamily="18" charset="0"/>
              </a:rPr>
              <a:t>Gianluca</a:t>
            </a:r>
            <a:r>
              <a:rPr lang="el-GR" sz="1800" dirty="0">
                <a:effectLst/>
                <a:latin typeface="Times New Roman" panose="02020603050405020304" pitchFamily="18" charset="0"/>
                <a:ea typeface="Times New Roman" panose="02020603050405020304" pitchFamily="18" charset="0"/>
              </a:rPr>
              <a:t> </a:t>
            </a:r>
            <a:r>
              <a:rPr lang="el-GR" sz="1800" dirty="0" err="1">
                <a:effectLst/>
                <a:latin typeface="Times New Roman" panose="02020603050405020304" pitchFamily="18" charset="0"/>
                <a:ea typeface="Times New Roman" panose="02020603050405020304" pitchFamily="18" charset="0"/>
              </a:rPr>
              <a:t>Rocco</a:t>
            </a:r>
            <a:r>
              <a:rPr lang="el-GR" sz="1800" dirty="0">
                <a:effectLst/>
                <a:latin typeface="Times New Roman" panose="02020603050405020304" pitchFamily="18" charset="0"/>
                <a:ea typeface="Times New Roman" panose="02020603050405020304" pitchFamily="18" charset="0"/>
              </a:rPr>
              <a:t>. «Υποστηρίζουμε την ελληνική κυβέρνηση στο σχέδιο αποσυμφόρησης των νησιών από το καλοκαίρι και με τη στήριξη της Ευρωπαϊκής Επιτροπής έχουμε στόχο τη δημιουργία 6.000 προσωρινών θέσεων φιλοξενίας στην ελληνική ενδοχώρα», προσέθεσε.</a:t>
            </a:r>
          </a:p>
          <a:p>
            <a:pPr marL="0" indent="0" algn="just">
              <a:spcBef>
                <a:spcPts val="0"/>
              </a:spcBef>
              <a:buNone/>
            </a:pPr>
            <a:r>
              <a:rPr lang="el-GR" sz="1800" dirty="0">
                <a:effectLst/>
                <a:latin typeface="Times New Roman" panose="02020603050405020304" pitchFamily="18" charset="0"/>
                <a:ea typeface="Times New Roman" panose="02020603050405020304" pitchFamily="18" charset="0"/>
              </a:rPr>
              <a:t>Η πλειονότητα των επωφελούμενων, φιλοξενούνται σε προσωρινή δομή στο Πόρτο Χέλι – 520 άτομα – ενώ 417 και 386 άτομα διαμένουν σε δομές στην Κόρινθο και τον Μαραθώνα αντίστοιχα.</a:t>
            </a:r>
          </a:p>
          <a:p>
            <a:pPr marL="0" indent="0" algn="just">
              <a:spcBef>
                <a:spcPts val="0"/>
              </a:spcBef>
              <a:buNone/>
            </a:pPr>
            <a:r>
              <a:rPr lang="el-GR" sz="1800" dirty="0">
                <a:effectLst/>
                <a:latin typeface="Times New Roman" panose="02020603050405020304" pitchFamily="18" charset="0"/>
                <a:ea typeface="Times New Roman" panose="02020603050405020304" pitchFamily="18" charset="0"/>
              </a:rPr>
              <a:t>Οι περισσότεροι είναι από τη Συρία (711), το Ιράκ (684), το Αφγανιστάν (380), τη Σομαλία (97) και την Παλαιστίνη (79).</a:t>
            </a:r>
          </a:p>
          <a:p>
            <a:pPr marL="0" indent="0" algn="just">
              <a:spcBef>
                <a:spcPts val="0"/>
              </a:spcBef>
              <a:buNone/>
            </a:pPr>
            <a:r>
              <a:rPr lang="el-GR" sz="1800" dirty="0">
                <a:effectLst/>
                <a:latin typeface="Times New Roman" panose="02020603050405020304" pitchFamily="18" charset="0"/>
                <a:ea typeface="Times New Roman" panose="02020603050405020304" pitchFamily="18" charset="0"/>
              </a:rPr>
              <a:t>Ο ΔΟΜ λειτουργεί 11 ξενοδοχεία σε όλη την Ελλάδα με εξειδικευμένο προσωπικό όπως υπεύθυνους δομής, ψυχολόγους, κοινωνικούς λειτουργούς, νομικούς συμβούλους και διερμηνείς.</a:t>
            </a:r>
          </a:p>
          <a:p>
            <a:pPr marL="0" indent="0" algn="just">
              <a:spcBef>
                <a:spcPts val="0"/>
              </a:spcBef>
              <a:buNone/>
            </a:pPr>
            <a:r>
              <a:rPr lang="el-GR" sz="1800" dirty="0">
                <a:effectLst/>
                <a:latin typeface="Times New Roman" panose="02020603050405020304" pitchFamily="18" charset="0"/>
                <a:ea typeface="Times New Roman" panose="02020603050405020304" pitchFamily="18" charset="0"/>
              </a:rPr>
              <a:t>Το πρόγραμμα «FILOXENIA - Temporary </a:t>
            </a:r>
            <a:r>
              <a:rPr lang="el-GR" sz="1800" dirty="0" err="1">
                <a:effectLst/>
                <a:latin typeface="Times New Roman" panose="02020603050405020304" pitchFamily="18" charset="0"/>
                <a:ea typeface="Times New Roman" panose="02020603050405020304" pitchFamily="18" charset="0"/>
              </a:rPr>
              <a:t>Shelter</a:t>
            </a:r>
            <a:r>
              <a:rPr lang="el-GR" sz="1800" dirty="0">
                <a:effectLst/>
                <a:latin typeface="Times New Roman" panose="02020603050405020304" pitchFamily="18" charset="0"/>
                <a:ea typeface="Times New Roman" panose="02020603050405020304" pitchFamily="18" charset="0"/>
              </a:rPr>
              <a:t> and Protection for the </a:t>
            </a:r>
            <a:r>
              <a:rPr lang="el-GR" sz="1800" dirty="0" err="1">
                <a:effectLst/>
                <a:latin typeface="Times New Roman" panose="02020603050405020304" pitchFamily="18" charset="0"/>
                <a:ea typeface="Times New Roman" panose="02020603050405020304" pitchFamily="18" charset="0"/>
              </a:rPr>
              <a:t>Most</a:t>
            </a:r>
            <a:r>
              <a:rPr lang="el-GR" sz="1800" dirty="0">
                <a:effectLst/>
                <a:latin typeface="Times New Roman" panose="02020603050405020304" pitchFamily="18" charset="0"/>
                <a:ea typeface="Times New Roman" panose="02020603050405020304" pitchFamily="18" charset="0"/>
              </a:rPr>
              <a:t> </a:t>
            </a:r>
            <a:r>
              <a:rPr lang="el-GR" sz="1800" dirty="0" err="1">
                <a:effectLst/>
                <a:latin typeface="Times New Roman" panose="02020603050405020304" pitchFamily="18" charset="0"/>
                <a:ea typeface="Times New Roman" panose="02020603050405020304" pitchFamily="18" charset="0"/>
              </a:rPr>
              <a:t>Vulnerable</a:t>
            </a:r>
            <a:r>
              <a:rPr lang="el-GR" sz="1800" dirty="0">
                <a:effectLst/>
                <a:latin typeface="Times New Roman" panose="02020603050405020304" pitchFamily="18" charset="0"/>
                <a:ea typeface="Times New Roman" panose="02020603050405020304" pitchFamily="18" charset="0"/>
              </a:rPr>
              <a:t> </a:t>
            </a:r>
            <a:r>
              <a:rPr lang="el-GR" sz="1800" dirty="0" err="1">
                <a:effectLst/>
                <a:latin typeface="Times New Roman" panose="02020603050405020304" pitchFamily="18" charset="0"/>
                <a:ea typeface="Times New Roman" panose="02020603050405020304" pitchFamily="18" charset="0"/>
              </a:rPr>
              <a:t>Migrants</a:t>
            </a:r>
            <a:r>
              <a:rPr lang="el-GR" sz="1800" dirty="0">
                <a:effectLst/>
                <a:latin typeface="Times New Roman" panose="02020603050405020304" pitchFamily="18" charset="0"/>
                <a:ea typeface="Times New Roman" panose="02020603050405020304" pitchFamily="18" charset="0"/>
              </a:rPr>
              <a:t> in </a:t>
            </a:r>
            <a:r>
              <a:rPr lang="el-GR" sz="1800" dirty="0" err="1">
                <a:effectLst/>
                <a:latin typeface="Times New Roman" panose="02020603050405020304" pitchFamily="18" charset="0"/>
                <a:ea typeface="Times New Roman" panose="02020603050405020304" pitchFamily="18" charset="0"/>
              </a:rPr>
              <a:t>Greece</a:t>
            </a:r>
            <a:r>
              <a:rPr lang="el-GR" sz="1800" dirty="0">
                <a:effectLst/>
                <a:latin typeface="Times New Roman" panose="02020603050405020304" pitchFamily="18" charset="0"/>
                <a:ea typeface="Times New Roman" panose="02020603050405020304" pitchFamily="18" charset="0"/>
              </a:rPr>
              <a:t>», χρηματοδοτείται από το Ταμείο Ασύλου, Μετανάστευσης και Ένταξης της Ευρωπαϊκής Ένωσης, με απευθείας διαχείριση από τη Γενική Διεύθυνση Μετανάστευσης και Εσωτερικών Υποθέσεων της Ευρωπαϊκής Επιτροπής (DG HOME).</a:t>
            </a:r>
          </a:p>
          <a:p>
            <a:pPr marL="0" indent="0">
              <a:buNone/>
            </a:pPr>
            <a:endParaRPr lang="el-GR" dirty="0"/>
          </a:p>
        </p:txBody>
      </p:sp>
      <p:sp>
        <p:nvSpPr>
          <p:cNvPr id="3" name="Θέση αριθμού διαφάνειας 2">
            <a:extLst>
              <a:ext uri="{FF2B5EF4-FFF2-40B4-BE49-F238E27FC236}">
                <a16:creationId xmlns:a16="http://schemas.microsoft.com/office/drawing/2014/main" id="{69675235-34F4-0FCB-2619-36221F12E16D}"/>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36</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39174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top Ending Your Speeches With 'Any Questions' and End With This Instead |  Inc.com">
            <a:extLst>
              <a:ext uri="{FF2B5EF4-FFF2-40B4-BE49-F238E27FC236}">
                <a16:creationId xmlns:a16="http://schemas.microsoft.com/office/drawing/2014/main" id="{3E76E808-6FAA-16B2-3FE6-8B37B5197B61}"/>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040" name="Rectangle 1039">
            <a:extLst>
              <a:ext uri="{FF2B5EF4-FFF2-40B4-BE49-F238E27FC236}">
                <a16:creationId xmlns:a16="http://schemas.microsoft.com/office/drawing/2014/main" id="{37C89E4B-3C9F-44B9-8B86-D9E3D112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20142"/>
            <a:ext cx="12192000" cy="7365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B372D20A-01A9-6385-0582-F2C70457218D}"/>
              </a:ext>
            </a:extLst>
          </p:cNvPr>
          <p:cNvSpPr>
            <a:spLocks noGrp="1"/>
          </p:cNvSpPr>
          <p:nvPr>
            <p:ph type="title"/>
          </p:nvPr>
        </p:nvSpPr>
        <p:spPr>
          <a:xfrm>
            <a:off x="523875" y="5317240"/>
            <a:ext cx="11210925" cy="744836"/>
          </a:xfr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a:bodyPr>
          <a:lstStyle/>
          <a:p>
            <a:pPr algn="ctr"/>
            <a:r>
              <a:rPr lang="en-US" sz="3600" dirty="0" err="1">
                <a:solidFill>
                  <a:schemeClr val="tx1">
                    <a:lumMod val="85000"/>
                    <a:lumOff val="15000"/>
                  </a:schemeClr>
                </a:solidFill>
                <a:latin typeface="Times New Roman" panose="02020603050405020304" pitchFamily="18" charset="0"/>
                <a:ea typeface="+mj-ea"/>
                <a:cs typeface="Times New Roman" panose="02020603050405020304" pitchFamily="18" charset="0"/>
              </a:rPr>
              <a:t>Ευχ</a:t>
            </a:r>
            <a:r>
              <a:rPr lang="en-US" sz="3600" dirty="0">
                <a:solidFill>
                  <a:schemeClr val="tx1">
                    <a:lumMod val="85000"/>
                    <a:lumOff val="15000"/>
                  </a:schemeClr>
                </a:solidFill>
                <a:latin typeface="Times New Roman" panose="02020603050405020304" pitchFamily="18" charset="0"/>
                <a:ea typeface="+mj-ea"/>
                <a:cs typeface="Times New Roman" panose="02020603050405020304" pitchFamily="18" charset="0"/>
              </a:rPr>
              <a:t>αριστώ πολύ!</a:t>
            </a:r>
          </a:p>
        </p:txBody>
      </p:sp>
      <p:cxnSp>
        <p:nvCxnSpPr>
          <p:cNvPr id="1042" name="Straight Connector 1041">
            <a:extLst>
              <a:ext uri="{FF2B5EF4-FFF2-40B4-BE49-F238E27FC236}">
                <a16:creationId xmlns:a16="http://schemas.microsoft.com/office/drawing/2014/main" id="{AA2EAA10-076F-46BD-8F0F-B9A2FB77A8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241983"/>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1044" name="Straight Connector 1043">
            <a:extLst>
              <a:ext uri="{FF2B5EF4-FFF2-40B4-BE49-F238E27FC236}">
                <a16:creationId xmlns:a16="http://schemas.microsoft.com/office/drawing/2014/main" id="{D891E407-403B-4764-86C9-33A56D3BCA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34852"/>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sp>
        <p:nvSpPr>
          <p:cNvPr id="3" name="Θέση αριθμού διαφάνειας 2">
            <a:extLst>
              <a:ext uri="{FF2B5EF4-FFF2-40B4-BE49-F238E27FC236}">
                <a16:creationId xmlns:a16="http://schemas.microsoft.com/office/drawing/2014/main" id="{87612535-B755-CA55-9FE6-3E8734F06F8E}"/>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37</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5422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9F9380-467D-BE1F-269E-92EA632DF926}"/>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Εισαγωγή</a:t>
            </a:r>
          </a:p>
        </p:txBody>
      </p:sp>
      <p:sp>
        <p:nvSpPr>
          <p:cNvPr id="3" name="Θέση περιεχομένου 2">
            <a:extLst>
              <a:ext uri="{FF2B5EF4-FFF2-40B4-BE49-F238E27FC236}">
                <a16:creationId xmlns:a16="http://schemas.microsoft.com/office/drawing/2014/main" id="{90EF1E5A-3CA8-D704-E934-93DE98A4B21C}"/>
              </a:ext>
            </a:extLst>
          </p:cNvPr>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Autofit/>
          </a:bodyPr>
          <a:lstStyle/>
          <a:p>
            <a:pPr algn="just"/>
            <a:r>
              <a:rPr lang="el-GR" sz="2400" dirty="0">
                <a:effectLst/>
                <a:latin typeface="Times New Roman" panose="02020603050405020304" pitchFamily="18" charset="0"/>
                <a:ea typeface="Calibri" panose="020F0502020204030204" pitchFamily="34" charset="0"/>
              </a:rPr>
              <a:t>Με την απαγόρευση όμως, ρητών εκδηλώσεων μίσους από τον νόμο, οι δυτικές κοινωνίες δημιούργησαν έναν έμμεσο τρόπο δήλωσης της ανησυχίας τους, ο οποίος δεν γίνεται αντιληπτός. Αυτός ο έμμεσος και αμφίσημος ρατσισμός που κρύβεται σε φαινομενικά αντιρατσιστικά κείμενα, ονομάζεται ρευστός ρατσισμός </a:t>
            </a:r>
            <a:endParaRPr lang="el-GR" sz="2400" dirty="0">
              <a:latin typeface="Times New Roman" panose="02020603050405020304" pitchFamily="18" charset="0"/>
              <a:cs typeface="Times New Roman" panose="02020603050405020304" pitchFamily="18" charset="0"/>
            </a:endParaRPr>
          </a:p>
          <a:p>
            <a:pPr algn="just"/>
            <a:r>
              <a:rPr lang="el-GR" sz="2400" dirty="0">
                <a:latin typeface="Times New Roman" panose="02020603050405020304" pitchFamily="18" charset="0"/>
                <a:cs typeface="Times New Roman" panose="02020603050405020304" pitchFamily="18" charset="0"/>
              </a:rPr>
              <a:t>Ο ρευστός ρατσισμός</a:t>
            </a:r>
            <a:r>
              <a:rPr lang="en-US" sz="2400" dirty="0">
                <a:latin typeface="Times New Roman" panose="02020603050405020304" pitchFamily="18" charset="0"/>
                <a:cs typeface="Times New Roman" panose="02020603050405020304" pitchFamily="18" charset="0"/>
              </a:rPr>
              <a:t> (liquid racism) </a:t>
            </a:r>
            <a:r>
              <a:rPr lang="el-GR" sz="2400" dirty="0">
                <a:latin typeface="Times New Roman" panose="02020603050405020304" pitchFamily="18" charset="0"/>
                <a:cs typeface="Times New Roman" panose="02020603050405020304" pitchFamily="18" charset="0"/>
              </a:rPr>
              <a:t>σύμφωνα με τον </a:t>
            </a:r>
            <a:r>
              <a:rPr lang="en-US" sz="2400" dirty="0">
                <a:latin typeface="Times New Roman" panose="02020603050405020304" pitchFamily="18" charset="0"/>
                <a:cs typeface="Times New Roman" panose="02020603050405020304" pitchFamily="18" charset="0"/>
              </a:rPr>
              <a:t>Weaver</a:t>
            </a:r>
            <a:r>
              <a:rPr lang="el-GR" sz="2400" dirty="0">
                <a:latin typeface="Times New Roman" panose="02020603050405020304" pitchFamily="18" charset="0"/>
                <a:cs typeface="Times New Roman" panose="02020603050405020304" pitchFamily="18" charset="0"/>
              </a:rPr>
              <a:t> είναι μία καλυμμένη μορφή ρατσισμού που δρα μέσω της αμφισημίας των λόγων των ανθρώπων.</a:t>
            </a:r>
          </a:p>
          <a:p>
            <a:pPr algn="just"/>
            <a:r>
              <a:rPr lang="el-GR" sz="2400" dirty="0">
                <a:latin typeface="Times New Roman" panose="02020603050405020304" pitchFamily="18" charset="0"/>
                <a:cs typeface="Times New Roman" panose="02020603050405020304" pitchFamily="18" charset="0"/>
              </a:rPr>
              <a:t>Αυτή η μορφή ρατσισμού είναι εξαιρετικά συχνή αλλά δύσκολα αντιληπτή λόγω της έμμεσης και αμφίσημης φύσης του.</a:t>
            </a:r>
          </a:p>
          <a:p>
            <a:pPr algn="just"/>
            <a:r>
              <a:rPr lang="el-GR" sz="2400" dirty="0">
                <a:latin typeface="Times New Roman" panose="02020603050405020304" pitchFamily="18" charset="0"/>
                <a:cs typeface="Times New Roman" panose="02020603050405020304" pitchFamily="18" charset="0"/>
              </a:rPr>
              <a:t>Ο ρευστός ρατσισμός συχνά λαμβάνεται υπόψη και ως κοινή λογική.</a:t>
            </a:r>
          </a:p>
        </p:txBody>
      </p:sp>
      <p:sp>
        <p:nvSpPr>
          <p:cNvPr id="4" name="Θέση αριθμού διαφάνειας 3">
            <a:extLst>
              <a:ext uri="{FF2B5EF4-FFF2-40B4-BE49-F238E27FC236}">
                <a16:creationId xmlns:a16="http://schemas.microsoft.com/office/drawing/2014/main" id="{82C77F93-6184-DAD3-2B46-C5E0DB1BA139}"/>
              </a:ext>
            </a:extLst>
          </p:cNvPr>
          <p:cNvSpPr>
            <a:spLocks noGrp="1"/>
          </p:cNvSpPr>
          <p:nvPr>
            <p:ph type="sldNum" sz="quarter" idx="12"/>
          </p:nvPr>
        </p:nvSpPr>
        <p:spPr>
          <a:xfrm>
            <a:off x="8610600" y="6311900"/>
            <a:ext cx="2743200" cy="365125"/>
          </a:xfrm>
        </p:spPr>
        <p:txBody>
          <a:bodyPr/>
          <a:lstStyle/>
          <a:p>
            <a:fld id="{33EFA558-04BD-43EA-AD24-64B729D86786}" type="slidenum">
              <a:rPr lang="el-GR" smtClean="0">
                <a:latin typeface="Times New Roman" panose="02020603050405020304" pitchFamily="18" charset="0"/>
                <a:cs typeface="Times New Roman" panose="02020603050405020304" pitchFamily="18" charset="0"/>
              </a:rPr>
              <a:t>4</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5509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0A4166-F925-35B2-3F54-F63A83892DA4}"/>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Στόχος</a:t>
            </a:r>
          </a:p>
        </p:txBody>
      </p:sp>
      <p:sp>
        <p:nvSpPr>
          <p:cNvPr id="3" name="Θέση περιεχομένου 2">
            <a:extLst>
              <a:ext uri="{FF2B5EF4-FFF2-40B4-BE49-F238E27FC236}">
                <a16:creationId xmlns:a16="http://schemas.microsoft.com/office/drawing/2014/main" id="{48EAA95A-3C97-A8AD-02C5-96E97603D584}"/>
              </a:ext>
            </a:extLst>
          </p:cNvPr>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r>
              <a:rPr lang="el-GR" dirty="0">
                <a:effectLst/>
                <a:latin typeface="Times New Roman" panose="02020603050405020304" pitchFamily="18" charset="0"/>
                <a:ea typeface="Calibri" panose="020F0502020204030204" pitchFamily="34" charset="0"/>
                <a:cs typeface="Times New Roman" panose="02020603050405020304" pitchFamily="18" charset="0"/>
              </a:rPr>
              <a:t>Στόχος της εργασίας αυτής, είναι να αναδειχθεί η ύπαρξη ρευστού ρατσισμού σε ένα κείμενο που φαίνεται να είναι θετικά διακείμενο προς τους/τις μετανάστες/</a:t>
            </a:r>
            <a:r>
              <a:rPr lang="el-GR" dirty="0" err="1">
                <a:effectLst/>
                <a:latin typeface="Times New Roman" panose="02020603050405020304" pitchFamily="18" charset="0"/>
                <a:ea typeface="Calibri" panose="020F0502020204030204" pitchFamily="34" charset="0"/>
                <a:cs typeface="Times New Roman" panose="02020603050405020304" pitchFamily="18" charset="0"/>
              </a:rPr>
              <a:t>τριες</a:t>
            </a:r>
            <a:r>
              <a:rPr lang="el-GR" dirty="0">
                <a:effectLst/>
                <a:latin typeface="Times New Roman" panose="02020603050405020304" pitchFamily="18" charset="0"/>
                <a:ea typeface="Calibri" panose="020F0502020204030204" pitchFamily="34" charset="0"/>
                <a:cs typeface="Times New Roman" panose="02020603050405020304" pitchFamily="18" charset="0"/>
              </a:rPr>
              <a:t>, με τη βοήθεια κάποιων θεωρητικών και αναλυτικών εργαλείων, όπως η ανοχή, οι πρακτικές της, η θεωρία της ορατότητας, της απόρριψης/αποβολής αλλά και το μοντέλο των αναπαραστάσεων του </a:t>
            </a:r>
            <a:r>
              <a:rPr lang="en-US" dirty="0">
                <a:effectLst/>
                <a:latin typeface="Times New Roman" panose="02020603050405020304" pitchFamily="18" charset="0"/>
                <a:ea typeface="Calibri" panose="020F0502020204030204" pitchFamily="34" charset="0"/>
                <a:cs typeface="Times New Roman" panose="02020603050405020304" pitchFamily="18" charset="0"/>
              </a:rPr>
              <a:t>Van Leeuwen</a:t>
            </a:r>
            <a:r>
              <a:rPr lang="el-GR" dirty="0">
                <a:effectLst/>
                <a:latin typeface="Times New Roman" panose="02020603050405020304" pitchFamily="18" charset="0"/>
                <a:ea typeface="Calibri" panose="020F0502020204030204" pitchFamily="34" charset="0"/>
                <a:cs typeface="Times New Roman" panose="02020603050405020304" pitchFamily="18" charset="0"/>
              </a:rPr>
              <a:t> (2008), ενώ η έρευνα αυτή είναι μέρος της Κριτικής Ανάλυσης Λόγου.</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l-GR" dirty="0">
              <a:latin typeface="Times New Roman" panose="02020603050405020304" pitchFamily="18" charset="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36362950-F5C1-3ECD-FCE9-A2C9EA3B6BA6}"/>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5</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0732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472215-D614-0DD1-B9DF-675052BE4A92}"/>
              </a:ext>
            </a:extLst>
          </p:cNvPr>
          <p:cNvSpPr>
            <a:spLocks noGrp="1"/>
          </p:cNvSpPr>
          <p:nvPr>
            <p:ph type="title"/>
          </p:nvPr>
        </p:nvSpPr>
        <p:spPr>
          <a:xfrm>
            <a:off x="838200" y="365125"/>
            <a:ext cx="10515600" cy="5771515"/>
          </a:xfrm>
        </p:spPr>
        <p:style>
          <a:lnRef idx="1">
            <a:schemeClr val="accent3"/>
          </a:lnRef>
          <a:fillRef idx="2">
            <a:schemeClr val="accent3"/>
          </a:fillRef>
          <a:effectRef idx="1">
            <a:schemeClr val="accent3"/>
          </a:effectRef>
          <a:fontRef idx="minor">
            <a:schemeClr val="dk1"/>
          </a:fontRef>
        </p:style>
        <p:txBody>
          <a:bodyPr/>
          <a:lstStyle/>
          <a:p>
            <a:pPr algn="ctr"/>
            <a:r>
              <a:rPr lang="el-GR" dirty="0">
                <a:latin typeface="Times New Roman" panose="02020603050405020304" pitchFamily="18" charset="0"/>
                <a:cs typeface="Times New Roman" panose="02020603050405020304" pitchFamily="18" charset="0"/>
              </a:rPr>
              <a:t>Θεωρητικό πλαίσιο</a:t>
            </a:r>
          </a:p>
        </p:txBody>
      </p:sp>
      <p:sp>
        <p:nvSpPr>
          <p:cNvPr id="3" name="Θέση περιεχομένου 2">
            <a:extLst>
              <a:ext uri="{FF2B5EF4-FFF2-40B4-BE49-F238E27FC236}">
                <a16:creationId xmlns:a16="http://schemas.microsoft.com/office/drawing/2014/main" id="{C3E5471E-D8DF-0A46-5EBE-0B4E31DB0D11}"/>
              </a:ext>
            </a:extLst>
          </p:cNvPr>
          <p:cNvSpPr>
            <a:spLocks noGrp="1"/>
          </p:cNvSpPr>
          <p:nvPr>
            <p:ph idx="1"/>
          </p:nvPr>
        </p:nvSpPr>
        <p:spPr>
          <a:xfrm>
            <a:off x="11887199" y="1825625"/>
            <a:ext cx="45719" cy="4169822"/>
          </a:xfrm>
        </p:spPr>
        <p:txBody>
          <a:bodyPr/>
          <a:lstStyle/>
          <a:p>
            <a:endParaRPr lang="el-GR" dirty="0">
              <a:latin typeface="Times New Roman" panose="02020603050405020304" pitchFamily="18" charset="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4284B0FC-2F0D-B3EB-7EF3-C8343B585F25}"/>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6</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9416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D105DE-CBF4-BD70-D422-9FB024923F41}"/>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Είδη ρατσισμού και ιεραρχικές ομάδες</a:t>
            </a:r>
          </a:p>
        </p:txBody>
      </p:sp>
      <p:sp>
        <p:nvSpPr>
          <p:cNvPr id="3" name="Θέση περιεχομένου 2">
            <a:extLst>
              <a:ext uri="{FF2B5EF4-FFF2-40B4-BE49-F238E27FC236}">
                <a16:creationId xmlns:a16="http://schemas.microsoft.com/office/drawing/2014/main" id="{D6C3F557-B657-F001-7B80-AEEF4410A764}"/>
              </a:ext>
            </a:extLst>
          </p:cNvPr>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just"/>
            <a:r>
              <a:rPr lang="el-GR" dirty="0">
                <a:latin typeface="Times New Roman" panose="02020603050405020304" pitchFamily="18" charset="0"/>
                <a:cs typeface="Times New Roman" panose="02020603050405020304" pitchFamily="18" charset="0"/>
              </a:rPr>
              <a:t>Ρατσισμός: η κυριαρχία μίας ομάδας πάνω σε άλλες ομάδες, τις οποίες θεωρεί κατώτερες.</a:t>
            </a:r>
          </a:p>
          <a:p>
            <a:pPr algn="just"/>
            <a:r>
              <a:rPr lang="el-GR" dirty="0">
                <a:latin typeface="Times New Roman" panose="02020603050405020304" pitchFamily="18" charset="0"/>
                <a:cs typeface="Times New Roman" panose="02020603050405020304" pitchFamily="18" charset="0"/>
              </a:rPr>
              <a:t>Άρα: Συγκρότηση δύο ιεραρχικών ομάδων: α) «Εμείς»: </a:t>
            </a:r>
            <a:r>
              <a:rPr lang="el-GR" dirty="0" err="1">
                <a:latin typeface="Times New Roman" panose="02020603050405020304" pitchFamily="18" charset="0"/>
                <a:cs typeface="Times New Roman" panose="02020603050405020304" pitchFamily="18" charset="0"/>
              </a:rPr>
              <a:t>πλειονοτική</a:t>
            </a:r>
            <a:r>
              <a:rPr lang="el-GR" dirty="0">
                <a:latin typeface="Times New Roman" panose="02020603050405020304" pitchFamily="18" charset="0"/>
                <a:cs typeface="Times New Roman" panose="02020603050405020304" pitchFamily="18" charset="0"/>
              </a:rPr>
              <a:t>  και «κανονική» ομάδα β) «Αυτοί/</a:t>
            </a:r>
            <a:r>
              <a:rPr lang="el-GR" dirty="0" err="1">
                <a:latin typeface="Times New Roman" panose="02020603050405020304" pitchFamily="18" charset="0"/>
                <a:cs typeface="Times New Roman" panose="02020603050405020304" pitchFamily="18" charset="0"/>
              </a:rPr>
              <a:t>ές</a:t>
            </a:r>
            <a:r>
              <a:rPr lang="el-GR" dirty="0">
                <a:latin typeface="Times New Roman" panose="02020603050405020304" pitchFamily="18" charset="0"/>
                <a:cs typeface="Times New Roman" panose="02020603050405020304" pitchFamily="18" charset="0"/>
              </a:rPr>
              <a:t>»: μειονοτική και «αποκλίνουσα» ομάδα</a:t>
            </a:r>
          </a:p>
          <a:p>
            <a:pPr algn="just"/>
            <a:r>
              <a:rPr lang="el-GR" dirty="0">
                <a:latin typeface="Times New Roman" panose="02020603050405020304" pitchFamily="18" charset="0"/>
                <a:cs typeface="Times New Roman" panose="02020603050405020304" pitchFamily="18" charset="0"/>
              </a:rPr>
              <a:t>Διάφορα είδη ρατσισμού: α) θεσμικός/συστημικός ρατσισμός (άμεση και απροκάλυπτη έκφραση-εύκολα αναγνωρίσιμος) β) ρευστός ρατσισμός (έμμεση και αμφίσημη έκφραση-δύσκολα αναγνωρίσιμος)</a:t>
            </a:r>
          </a:p>
          <a:p>
            <a:pPr algn="just"/>
            <a:r>
              <a:rPr lang="el-GR" dirty="0">
                <a:latin typeface="Times New Roman" panose="02020603050405020304" pitchFamily="18" charset="0"/>
                <a:cs typeface="Times New Roman" panose="02020603050405020304" pitchFamily="18" charset="0"/>
              </a:rPr>
              <a:t>Στόχος ρευστού ρατσισμού: δεν είναι ο αποκλεισμός της ετερότητας, αλλά η αφομοίωσή της</a:t>
            </a:r>
          </a:p>
        </p:txBody>
      </p:sp>
      <p:sp>
        <p:nvSpPr>
          <p:cNvPr id="4" name="Θέση αριθμού διαφάνειας 3">
            <a:extLst>
              <a:ext uri="{FF2B5EF4-FFF2-40B4-BE49-F238E27FC236}">
                <a16:creationId xmlns:a16="http://schemas.microsoft.com/office/drawing/2014/main" id="{9E413C36-7C3F-1A27-867A-F997F9BE8142}"/>
              </a:ext>
            </a:extLst>
          </p:cNvPr>
          <p:cNvSpPr>
            <a:spLocks noGrp="1"/>
          </p:cNvSpPr>
          <p:nvPr>
            <p:ph type="sldNum" sz="quarter" idx="12"/>
          </p:nvPr>
        </p:nvSpPr>
        <p:spPr>
          <a:xfrm>
            <a:off x="8610600" y="6311900"/>
            <a:ext cx="2743200" cy="365125"/>
          </a:xfrm>
        </p:spPr>
        <p:txBody>
          <a:bodyPr/>
          <a:lstStyle/>
          <a:p>
            <a:fld id="{33EFA558-04BD-43EA-AD24-64B729D86786}" type="slidenum">
              <a:rPr lang="el-GR" smtClean="0">
                <a:latin typeface="Times New Roman" panose="02020603050405020304" pitchFamily="18" charset="0"/>
                <a:cs typeface="Times New Roman" panose="02020603050405020304" pitchFamily="18" charset="0"/>
              </a:rPr>
              <a:t>7</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2712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061B1B-B2FD-7FEA-D636-F1F88EE42BB1}"/>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Ανοχή</a:t>
            </a:r>
          </a:p>
        </p:txBody>
      </p:sp>
      <p:sp>
        <p:nvSpPr>
          <p:cNvPr id="3" name="Θέση περιεχομένου 2">
            <a:extLst>
              <a:ext uri="{FF2B5EF4-FFF2-40B4-BE49-F238E27FC236}">
                <a16:creationId xmlns:a16="http://schemas.microsoft.com/office/drawing/2014/main" id="{D0CF7277-E5A4-CAF8-BE88-F413934464F5}"/>
              </a:ext>
            </a:extLst>
          </p:cNvPr>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just"/>
            <a:r>
              <a:rPr lang="el-GR" sz="2300" dirty="0">
                <a:latin typeface="Times New Roman" panose="02020603050405020304" pitchFamily="18" charset="0"/>
                <a:ea typeface="Calibri" panose="020F0502020204030204" pitchFamily="34" charset="0"/>
              </a:rPr>
              <a:t>Η</a:t>
            </a:r>
            <a:r>
              <a:rPr lang="el-GR" sz="2300" dirty="0">
                <a:effectLst/>
                <a:latin typeface="Times New Roman" panose="02020603050405020304" pitchFamily="18" charset="0"/>
                <a:ea typeface="Calibri" panose="020F0502020204030204" pitchFamily="34" charset="0"/>
              </a:rPr>
              <a:t> «παραχωρητική» ως προς τα δικαιώματα συμπεριφορά των </a:t>
            </a:r>
            <a:r>
              <a:rPr lang="el-GR" sz="2300" dirty="0" err="1">
                <a:effectLst/>
                <a:latin typeface="Times New Roman" panose="02020603050405020304" pitchFamily="18" charset="0"/>
                <a:ea typeface="Calibri" panose="020F0502020204030204" pitchFamily="34" charset="0"/>
              </a:rPr>
              <a:t>πλειονοτικών</a:t>
            </a:r>
            <a:r>
              <a:rPr lang="el-GR" sz="2300" dirty="0">
                <a:effectLst/>
                <a:latin typeface="Times New Roman" panose="02020603050405020304" pitchFamily="18" charset="0"/>
                <a:ea typeface="Calibri" panose="020F0502020204030204" pitchFamily="34" charset="0"/>
              </a:rPr>
              <a:t> στις μέρες μας, σε συνδυασμό βέβαια με τη νομοθεσία «υπέρ» των μεταναστών/τριών, έχει οδηγήσει στην ανάδυση της </a:t>
            </a:r>
            <a:r>
              <a:rPr lang="el-GR" sz="2300" i="1" dirty="0">
                <a:effectLst/>
                <a:latin typeface="Times New Roman" panose="02020603050405020304" pitchFamily="18" charset="0"/>
                <a:ea typeface="Calibri" panose="020F0502020204030204" pitchFamily="34" charset="0"/>
              </a:rPr>
              <a:t>ανοχής</a:t>
            </a:r>
            <a:r>
              <a:rPr lang="el-GR" sz="2300" dirty="0">
                <a:effectLst/>
                <a:latin typeface="Times New Roman" panose="02020603050405020304" pitchFamily="18" charset="0"/>
                <a:ea typeface="Calibri" panose="020F0502020204030204" pitchFamily="34" charset="0"/>
              </a:rPr>
              <a:t> (</a:t>
            </a:r>
            <a:r>
              <a:rPr lang="en-US" sz="2300" dirty="0">
                <a:effectLst/>
                <a:latin typeface="Times New Roman" panose="02020603050405020304" pitchFamily="18" charset="0"/>
                <a:ea typeface="Calibri" panose="020F0502020204030204" pitchFamily="34" charset="0"/>
              </a:rPr>
              <a:t>tolerance</a:t>
            </a:r>
            <a:r>
              <a:rPr lang="el-GR" sz="2300" dirty="0">
                <a:effectLst/>
                <a:latin typeface="Times New Roman" panose="02020603050405020304" pitchFamily="18" charset="0"/>
                <a:ea typeface="Calibri" panose="020F0502020204030204" pitchFamily="34" charset="0"/>
              </a:rPr>
              <a:t>).</a:t>
            </a:r>
          </a:p>
          <a:p>
            <a:pPr algn="just"/>
            <a:r>
              <a:rPr lang="el-GR" sz="2300" dirty="0">
                <a:latin typeface="Times New Roman" panose="02020603050405020304" pitchFamily="18" charset="0"/>
                <a:cs typeface="Times New Roman" panose="02020603050405020304" pitchFamily="18" charset="0"/>
              </a:rPr>
              <a:t>Η ανοχή έχει εξαρχής αρνητική χροιά, καθώς αποτελεί έναν έμμεσο τρόπο καταπίεσης των μειονοτήτων, αφού προσπαθεί να διαχειριστεί την απειλητική τους </a:t>
            </a:r>
            <a:r>
              <a:rPr lang="el-GR" sz="2300" dirty="0" err="1">
                <a:latin typeface="Times New Roman" panose="02020603050405020304" pitchFamily="18" charset="0"/>
                <a:cs typeface="Times New Roman" panose="02020603050405020304" pitchFamily="18" charset="0"/>
              </a:rPr>
              <a:t>ετερότητητα</a:t>
            </a:r>
            <a:r>
              <a:rPr lang="el-GR" sz="2300" dirty="0">
                <a:latin typeface="Times New Roman" panose="02020603050405020304" pitchFamily="18" charset="0"/>
                <a:cs typeface="Times New Roman" panose="02020603050405020304" pitchFamily="18" charset="0"/>
              </a:rPr>
              <a:t>.</a:t>
            </a:r>
          </a:p>
          <a:p>
            <a:pPr algn="just"/>
            <a:r>
              <a:rPr lang="el-GR" sz="2300" dirty="0">
                <a:latin typeface="Times New Roman" panose="02020603050405020304" pitchFamily="18" charset="0"/>
                <a:cs typeface="Times New Roman" panose="02020603050405020304" pitchFamily="18" charset="0"/>
              </a:rPr>
              <a:t>Η ανοχή βοηθά τα συστήματα εξουσίας ανακυκλώνοντας τον ρατσισμό για τις κατώτερες ομάδες.</a:t>
            </a:r>
          </a:p>
          <a:p>
            <a:pPr algn="just"/>
            <a:r>
              <a:rPr lang="el-GR" sz="2300" dirty="0">
                <a:latin typeface="Times New Roman" panose="02020603050405020304" pitchFamily="18" charset="0"/>
                <a:cs typeface="Times New Roman" panose="02020603050405020304" pitchFamily="18" charset="0"/>
              </a:rPr>
              <a:t>Η ανοχή ΕΠΑΝΑΠΕΡΙΘΩΡΙΟΠΟΙΕΙ τις κατώτερες ομάδες αφού: σε πρώτη φάση η ανοχή μίας ομάδας σημαίνει την κατάλυση της περιθωριοποίησης, αλλά ταυτόχρονα η ανοχή αυτή καθαυτή θέτει την περιθωριοποίηση σε λειτουργία ξανά, σε νέα βάση.</a:t>
            </a:r>
          </a:p>
          <a:p>
            <a:pPr algn="just"/>
            <a:r>
              <a:rPr lang="el-GR" sz="2300" dirty="0">
                <a:latin typeface="Times New Roman" panose="02020603050405020304" pitchFamily="18" charset="0"/>
                <a:cs typeface="Times New Roman" panose="02020603050405020304" pitchFamily="18" charset="0"/>
              </a:rPr>
              <a:t>Η ανοχή αποτελεί δείγμα (ρευστού) ρατσισμού γιατί εξαρχής εκχωρείται προς κάτι «ξένο».</a:t>
            </a:r>
          </a:p>
          <a:p>
            <a:endParaRPr lang="el-GR" dirty="0">
              <a:latin typeface="Times New Roman" panose="02020603050405020304" pitchFamily="18" charset="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B924C51D-3E44-2164-D430-01F1380335AD}"/>
              </a:ext>
            </a:extLst>
          </p:cNvPr>
          <p:cNvSpPr>
            <a:spLocks noGrp="1"/>
          </p:cNvSpPr>
          <p:nvPr>
            <p:ph type="sldNum" sz="quarter" idx="12"/>
          </p:nvPr>
        </p:nvSpPr>
        <p:spPr/>
        <p:txBody>
          <a:bodyPr/>
          <a:lstStyle/>
          <a:p>
            <a:fld id="{33EFA558-04BD-43EA-AD24-64B729D86786}" type="slidenum">
              <a:rPr lang="el-GR" smtClean="0">
                <a:latin typeface="Times New Roman" panose="02020603050405020304" pitchFamily="18" charset="0"/>
                <a:cs typeface="Times New Roman" panose="02020603050405020304" pitchFamily="18" charset="0"/>
              </a:rPr>
              <a:t>8</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3593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BA0C93-326E-72F8-2A4B-F5984C1BE368}"/>
              </a:ext>
            </a:extLst>
          </p:cNvPr>
          <p:cNvSpPr>
            <a:spLocks noGrp="1"/>
          </p:cNvSpPr>
          <p:nvPr>
            <p:ph type="title"/>
          </p:nvPr>
        </p:nvSpPr>
        <p:spPr/>
        <p:txBody>
          <a:bodyPr/>
          <a:lstStyle/>
          <a:p>
            <a:r>
              <a:rPr lang="el-GR" dirty="0">
                <a:latin typeface="Times New Roman" panose="02020603050405020304" pitchFamily="18" charset="0"/>
                <a:cs typeface="Times New Roman" panose="02020603050405020304" pitchFamily="18" charset="0"/>
              </a:rPr>
              <a:t>Πρακτικές Ανοχής</a:t>
            </a:r>
          </a:p>
        </p:txBody>
      </p:sp>
      <p:sp>
        <p:nvSpPr>
          <p:cNvPr id="3" name="Θέση περιεχομένου 2">
            <a:extLst>
              <a:ext uri="{FF2B5EF4-FFF2-40B4-BE49-F238E27FC236}">
                <a16:creationId xmlns:a16="http://schemas.microsoft.com/office/drawing/2014/main" id="{D6C11662-2C28-A742-4193-67EDADA140F1}"/>
              </a:ext>
            </a:extLst>
          </p:cNvPr>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marL="0" indent="0" algn="just">
              <a:buNone/>
            </a:pPr>
            <a:r>
              <a:rPr lang="el-GR" dirty="0">
                <a:latin typeface="Times New Roman" panose="02020603050405020304" pitchFamily="18" charset="0"/>
                <a:cs typeface="Times New Roman" panose="02020603050405020304" pitchFamily="18" charset="0"/>
              </a:rPr>
              <a:t>Η ανοχή περιλαμβάνει κάποιες συγκεκριμένες πρακτικές:</a:t>
            </a:r>
          </a:p>
          <a:p>
            <a:pPr marL="514350" indent="-514350" algn="just">
              <a:buFont typeface="+mj-lt"/>
              <a:buAutoNum type="arabicPeriod"/>
            </a:pPr>
            <a:r>
              <a:rPr lang="el-GR" dirty="0">
                <a:latin typeface="Times New Roman" panose="02020603050405020304" pitchFamily="18" charset="0"/>
                <a:cs typeface="Times New Roman" panose="02020603050405020304" pitchFamily="18" charset="0"/>
              </a:rPr>
              <a:t>Ενταξιακός αποκλεισμός </a:t>
            </a:r>
            <a:r>
              <a:rPr lang="el-GR" dirty="0">
                <a:effectLst/>
                <a:latin typeface="Times New Roman" panose="02020603050405020304" pitchFamily="18" charset="0"/>
                <a:ea typeface="Times New Roman" panose="02020603050405020304" pitchFamily="18" charset="0"/>
              </a:rPr>
              <a:t>(</a:t>
            </a:r>
            <a:r>
              <a:rPr lang="en-US" dirty="0">
                <a:effectLst/>
                <a:latin typeface="Times New Roman" panose="02020603050405020304" pitchFamily="18" charset="0"/>
                <a:ea typeface="Times New Roman" panose="02020603050405020304" pitchFamily="18" charset="0"/>
              </a:rPr>
              <a:t>inclusive exclusion</a:t>
            </a:r>
            <a:r>
              <a:rPr lang="el-GR" dirty="0">
                <a:effectLst/>
                <a:latin typeface="Times New Roman" panose="02020603050405020304" pitchFamily="18" charset="0"/>
                <a:ea typeface="Times New Roman" panose="02020603050405020304" pitchFamily="18" charset="0"/>
              </a:rPr>
              <a:t>· </a:t>
            </a:r>
            <a:r>
              <a:rPr lang="en-US" dirty="0" err="1">
                <a:effectLst/>
                <a:latin typeface="Times New Roman" panose="02020603050405020304" pitchFamily="18" charset="0"/>
                <a:ea typeface="Times New Roman" panose="02020603050405020304" pitchFamily="18" charset="0"/>
              </a:rPr>
              <a:t>Balibar</a:t>
            </a:r>
            <a:r>
              <a:rPr lang="el-GR" dirty="0">
                <a:effectLst/>
                <a:latin typeface="Times New Roman" panose="02020603050405020304" pitchFamily="18" charset="0"/>
                <a:ea typeface="Times New Roman" panose="02020603050405020304" pitchFamily="18" charset="0"/>
              </a:rPr>
              <a:t> 2017: 34)</a:t>
            </a:r>
          </a:p>
          <a:p>
            <a:pPr marL="514350" indent="-514350" algn="just">
              <a:buFont typeface="+mj-lt"/>
              <a:buAutoNum type="arabicPeriod"/>
            </a:pPr>
            <a:endParaRPr lang="el-GR" dirty="0">
              <a:latin typeface="Times New Roman" panose="02020603050405020304" pitchFamily="18" charset="0"/>
              <a:cs typeface="Times New Roman" panose="02020603050405020304" pitchFamily="18" charset="0"/>
            </a:endParaRPr>
          </a:p>
          <a:p>
            <a:pPr marL="514350" indent="-514350" algn="just">
              <a:buFont typeface="+mj-lt"/>
              <a:buAutoNum type="arabicPeriod"/>
            </a:pPr>
            <a:r>
              <a:rPr lang="el-GR" dirty="0">
                <a:latin typeface="Times New Roman" panose="02020603050405020304" pitchFamily="18" charset="0"/>
                <a:cs typeface="Times New Roman" panose="02020603050405020304" pitchFamily="18" charset="0"/>
              </a:rPr>
              <a:t>Φιλοξενία </a:t>
            </a:r>
            <a:r>
              <a:rPr lang="el-GR" dirty="0">
                <a:effectLst/>
                <a:latin typeface="Times New Roman" panose="02020603050405020304" pitchFamily="18" charset="0"/>
                <a:ea typeface="Times New Roman" panose="02020603050405020304" pitchFamily="18" charset="0"/>
              </a:rPr>
              <a:t>(</a:t>
            </a:r>
            <a:r>
              <a:rPr lang="en-US" dirty="0">
                <a:effectLst/>
                <a:latin typeface="Times New Roman" panose="02020603050405020304" pitchFamily="18" charset="0"/>
                <a:ea typeface="Times New Roman" panose="02020603050405020304" pitchFamily="18" charset="0"/>
              </a:rPr>
              <a:t>hospitality</a:t>
            </a:r>
            <a:r>
              <a:rPr lang="el-GR"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Derrida</a:t>
            </a:r>
            <a:r>
              <a:rPr lang="el-GR" dirty="0">
                <a:effectLst/>
                <a:latin typeface="Times New Roman" panose="02020603050405020304" pitchFamily="18" charset="0"/>
                <a:ea typeface="Times New Roman" panose="02020603050405020304" pitchFamily="18" charset="0"/>
              </a:rPr>
              <a:t> &amp; </a:t>
            </a:r>
            <a:r>
              <a:rPr lang="en-US" dirty="0" err="1">
                <a:effectLst/>
                <a:latin typeface="Times New Roman" panose="02020603050405020304" pitchFamily="18" charset="0"/>
                <a:ea typeface="Times New Roman" panose="02020603050405020304" pitchFamily="18" charset="0"/>
              </a:rPr>
              <a:t>Durfoumantelle</a:t>
            </a:r>
            <a:r>
              <a:rPr lang="el-GR" dirty="0">
                <a:effectLst/>
                <a:latin typeface="Times New Roman" panose="02020603050405020304" pitchFamily="18" charset="0"/>
                <a:ea typeface="Times New Roman" panose="02020603050405020304" pitchFamily="18" charset="0"/>
              </a:rPr>
              <a:t> 2000)</a:t>
            </a:r>
          </a:p>
          <a:p>
            <a:pPr marL="514350" indent="-514350" algn="just">
              <a:buFont typeface="+mj-lt"/>
              <a:buAutoNum type="arabicPeriod"/>
            </a:pPr>
            <a:endParaRPr lang="el-GR" dirty="0">
              <a:latin typeface="Times New Roman" panose="02020603050405020304" pitchFamily="18" charset="0"/>
              <a:cs typeface="Times New Roman" panose="02020603050405020304" pitchFamily="18" charset="0"/>
            </a:endParaRPr>
          </a:p>
          <a:p>
            <a:pPr marL="514350" indent="-514350" algn="just">
              <a:buFont typeface="+mj-lt"/>
              <a:buAutoNum type="arabicPeriod"/>
            </a:pPr>
            <a:r>
              <a:rPr lang="el-GR" dirty="0" err="1">
                <a:latin typeface="Times New Roman" panose="02020603050405020304" pitchFamily="18" charset="0"/>
                <a:cs typeface="Times New Roman" panose="02020603050405020304" pitchFamily="18" charset="0"/>
              </a:rPr>
              <a:t>Μεταστρεψιμότητα</a:t>
            </a:r>
            <a:r>
              <a:rPr lang="el-GR" dirty="0">
                <a:latin typeface="Times New Roman" panose="02020603050405020304" pitchFamily="18" charset="0"/>
                <a:cs typeface="Times New Roman" panose="02020603050405020304" pitchFamily="18" charset="0"/>
              </a:rPr>
              <a:t> ετερότητας </a:t>
            </a:r>
            <a:r>
              <a:rPr lang="el-GR" dirty="0">
                <a:effectLst/>
                <a:latin typeface="Times New Roman" panose="02020603050405020304" pitchFamily="18" charset="0"/>
                <a:ea typeface="Times New Roman" panose="02020603050405020304" pitchFamily="18" charset="0"/>
              </a:rPr>
              <a:t>(</a:t>
            </a:r>
            <a:r>
              <a:rPr lang="el-GR" dirty="0" err="1">
                <a:effectLst/>
                <a:latin typeface="Times New Roman" panose="02020603050405020304" pitchFamily="18" charset="0"/>
                <a:ea typeface="Times New Roman" panose="02020603050405020304" pitchFamily="18" charset="0"/>
              </a:rPr>
              <a:t>Παπαταξιάρχης</a:t>
            </a:r>
            <a:r>
              <a:rPr lang="el-GR" dirty="0">
                <a:effectLst/>
                <a:latin typeface="Times New Roman" panose="02020603050405020304" pitchFamily="18" charset="0"/>
                <a:ea typeface="Times New Roman" panose="02020603050405020304" pitchFamily="18" charset="0"/>
              </a:rPr>
              <a:t> 2014)</a:t>
            </a:r>
            <a:endParaRPr lang="el-GR" dirty="0">
              <a:latin typeface="Times New Roman" panose="02020603050405020304" pitchFamily="18" charset="0"/>
              <a:cs typeface="Times New Roman" panose="02020603050405020304" pitchFamily="18" charset="0"/>
            </a:endParaRPr>
          </a:p>
          <a:p>
            <a:pPr marL="0" indent="0" algn="just">
              <a:buNone/>
            </a:pPr>
            <a:endParaRPr lang="el-GR" dirty="0">
              <a:latin typeface="Times New Roman" panose="02020603050405020304" pitchFamily="18" charset="0"/>
              <a:cs typeface="Times New Roman" panose="02020603050405020304" pitchFamily="18" charset="0"/>
            </a:endParaRPr>
          </a:p>
        </p:txBody>
      </p:sp>
      <p:sp>
        <p:nvSpPr>
          <p:cNvPr id="4" name="Θέση αριθμού διαφάνειας 3">
            <a:extLst>
              <a:ext uri="{FF2B5EF4-FFF2-40B4-BE49-F238E27FC236}">
                <a16:creationId xmlns:a16="http://schemas.microsoft.com/office/drawing/2014/main" id="{72474A8E-319C-4382-C931-BF03356F9A7C}"/>
              </a:ext>
            </a:extLst>
          </p:cNvPr>
          <p:cNvSpPr>
            <a:spLocks noGrp="1"/>
          </p:cNvSpPr>
          <p:nvPr>
            <p:ph type="sldNum" sz="quarter" idx="12"/>
          </p:nvPr>
        </p:nvSpPr>
        <p:spPr>
          <a:xfrm>
            <a:off x="8610600" y="6311900"/>
            <a:ext cx="2743200" cy="365125"/>
          </a:xfrm>
        </p:spPr>
        <p:txBody>
          <a:bodyPr/>
          <a:lstStyle/>
          <a:p>
            <a:fld id="{33EFA558-04BD-43EA-AD24-64B729D86786}" type="slidenum">
              <a:rPr lang="el-GR" smtClean="0">
                <a:latin typeface="Times New Roman" panose="02020603050405020304" pitchFamily="18" charset="0"/>
                <a:cs typeface="Times New Roman" panose="02020603050405020304" pitchFamily="18" charset="0"/>
              </a:rPr>
              <a:t>9</a:t>
            </a:fld>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795539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613</TotalTime>
  <Words>3898</Words>
  <Application>Microsoft Office PowerPoint</Application>
  <PresentationFormat>Ευρεία οθόνη</PresentationFormat>
  <Paragraphs>283</Paragraphs>
  <Slides>37</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37</vt:i4>
      </vt:variant>
    </vt:vector>
  </HeadingPairs>
  <TitlesOfParts>
    <vt:vector size="42" baseType="lpstr">
      <vt:lpstr>Arial</vt:lpstr>
      <vt:lpstr>Calibri</vt:lpstr>
      <vt:lpstr>Calibri Light</vt:lpstr>
      <vt:lpstr>Times New Roman</vt:lpstr>
      <vt:lpstr>Θέμα του Office</vt:lpstr>
      <vt:lpstr>«Η ανασυγκρότηση ρατσιστικών λόγων  μέσω της θεωρίας της ανοχής, της απόρριψης/αποβολής  και των αναπαραστάσεων του Van Leeuwen  σε αντιρατσιστικό κείμενο»</vt:lpstr>
      <vt:lpstr>Δομή Παρουσίασης</vt:lpstr>
      <vt:lpstr>Εισαγωγή</vt:lpstr>
      <vt:lpstr>Εισαγωγή</vt:lpstr>
      <vt:lpstr>Στόχος</vt:lpstr>
      <vt:lpstr>Θεωρητικό πλαίσιο</vt:lpstr>
      <vt:lpstr>Είδη ρατσισμού και ιεραρχικές ομάδες</vt:lpstr>
      <vt:lpstr>Ανοχή</vt:lpstr>
      <vt:lpstr>Πρακτικές Ανοχής</vt:lpstr>
      <vt:lpstr>Ενταξιακός αποκλεισμός (Balibar 2017)</vt:lpstr>
      <vt:lpstr>Φιλοξενία: (Derrida &amp; Durfoumantelle 2000) </vt:lpstr>
      <vt:lpstr>Ετερότητα: (Παπαταξιάρχης 2014)</vt:lpstr>
      <vt:lpstr>Εργαλεία Ανάλυσης</vt:lpstr>
      <vt:lpstr>Σχηματισμός ορατότητας των ομάδων</vt:lpstr>
      <vt:lpstr>Απόρριψη/αποβολή χαρακτηριστικών ομάδας</vt:lpstr>
      <vt:lpstr>Στρατηγικές αναπαράστασης των ομάδων και των ατόμων (Van Leeuwen 2008)</vt:lpstr>
      <vt:lpstr>Στρατηγικές αναπαράστασης των ομάδων ως σημαντικών ή ασήμαντων (Van Leeuwen 2008)</vt:lpstr>
      <vt:lpstr>Υλικό</vt:lpstr>
      <vt:lpstr>Πορεία Ανάλυσης</vt:lpstr>
      <vt:lpstr>Ανάλυση</vt:lpstr>
      <vt:lpstr>Περιπτώσεις υπό όρους ανεκτής ετερότητας</vt:lpstr>
      <vt:lpstr>Συγκρότηση ομάδων</vt:lpstr>
      <vt:lpstr>1) Περίπτωση ενταξιακού αποκλεισμού</vt:lpstr>
      <vt:lpstr>1) Περίπτωση ενταξιακού αποκλεισμού</vt:lpstr>
      <vt:lpstr>1) Περίπτωση ενταξιακού αποκλεισμού</vt:lpstr>
      <vt:lpstr>2) Περίπτωση της φιλοξενίας</vt:lpstr>
      <vt:lpstr>2) Περίπτωση της φιλοξενίας</vt:lpstr>
      <vt:lpstr>2) Περίπτωση της φιλοξενίας</vt:lpstr>
      <vt:lpstr>3) Περίπτωση του/της ασήμαντου/η-σημαντικού/ής Άλλου/ης</vt:lpstr>
      <vt:lpstr>3) Περίπτωση του/της ασήμαντου/η-σημαντικού/ής Άλλου/ης</vt:lpstr>
      <vt:lpstr>3) Περίπτωση του/της ασήμαντου/η-σημαντικού/ής Άλλου/ης</vt:lpstr>
      <vt:lpstr>Συμπεράσματα</vt:lpstr>
      <vt:lpstr>Συμπεράσματα</vt:lpstr>
      <vt:lpstr>Συμπεράσματα</vt:lpstr>
      <vt:lpstr>Βιβλιογραφία</vt:lpstr>
      <vt:lpstr>Παράρτημα</vt:lpstr>
      <vt:lpstr>Ευχαριστώ πολύ!</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 πρακτικές της ανοχής μέσα από τις αναπαραστάσεις της ορατότητας και της απόρριψης/αποβολής ως εργαλεία του ρευστού ρατσισμού</dc:title>
  <dc:creator>ΖΓΟΛΟΜΠΗ ΙΣΜΗΝΗ</dc:creator>
  <cp:lastModifiedBy>ΖΓΟΛΟΜΠΗ ΙΣΜΗΝΗ</cp:lastModifiedBy>
  <cp:revision>59</cp:revision>
  <dcterms:created xsi:type="dcterms:W3CDTF">2023-01-06T16:50:36Z</dcterms:created>
  <dcterms:modified xsi:type="dcterms:W3CDTF">2023-02-06T07:21:06Z</dcterms:modified>
</cp:coreProperties>
</file>