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81" d="100"/>
          <a:sy n="81" d="100"/>
        </p:scale>
        <p:origin x="-228"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3A95D3A-2D01-40EF-9FD6-48464B92A1CE}" type="datetimeFigureOut">
              <a:rPr lang="el-GR" smtClean="0"/>
              <a:t>19/1/2020</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379360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3A95D3A-2D01-40EF-9FD6-48464B92A1CE}" type="datetimeFigureOut">
              <a:rPr lang="el-GR" smtClean="0"/>
              <a:t>19/1/2020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50486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3A95D3A-2D01-40EF-9FD6-48464B92A1CE}" type="datetimeFigureOut">
              <a:rPr lang="el-GR" smtClean="0"/>
              <a:t>19/1/2020</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3985533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3A95D3A-2D01-40EF-9FD6-48464B92A1CE}" type="datetimeFigureOut">
              <a:rPr lang="el-GR" smtClean="0"/>
              <a:t>19/1/2020</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D8E58B60-350D-4348-AAC9-7397BD75B4F7}"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255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3A95D3A-2D01-40EF-9FD6-48464B92A1CE}" type="datetimeFigureOut">
              <a:rPr lang="el-GR" smtClean="0"/>
              <a:t>19/1/2020</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362570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73A95D3A-2D01-40EF-9FD6-48464B92A1CE}" type="datetimeFigureOut">
              <a:rPr lang="el-GR" smtClean="0"/>
              <a:t>19/1/2020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268246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73A95D3A-2D01-40EF-9FD6-48464B92A1CE}" type="datetimeFigureOut">
              <a:rPr lang="el-GR" smtClean="0"/>
              <a:t>19/1/2020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1750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3A95D3A-2D01-40EF-9FD6-48464B92A1CE}" type="datetimeFigureOut">
              <a:rPr lang="el-GR" smtClean="0"/>
              <a:t>19/1/2020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2455161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3A95D3A-2D01-40EF-9FD6-48464B92A1CE}" type="datetimeFigureOut">
              <a:rPr lang="el-GR" smtClean="0"/>
              <a:t>19/1/2020</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213679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3A95D3A-2D01-40EF-9FD6-48464B92A1CE}" type="datetimeFigureOut">
              <a:rPr lang="el-GR" smtClean="0"/>
              <a:t>19/1/2020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300243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3A95D3A-2D01-40EF-9FD6-48464B92A1CE}" type="datetimeFigureOut">
              <a:rPr lang="el-GR" smtClean="0"/>
              <a:t>19/1/2020</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168751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3A95D3A-2D01-40EF-9FD6-48464B92A1CE}" type="datetimeFigureOut">
              <a:rPr lang="el-GR" smtClean="0"/>
              <a:t>19/1/2020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249451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0" y="3132666"/>
            <a:ext cx="5311775"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3A95D3A-2D01-40EF-9FD6-48464B92A1CE}" type="datetimeFigureOut">
              <a:rPr lang="el-GR" smtClean="0"/>
              <a:t>19/1/2020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406980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3A95D3A-2D01-40EF-9FD6-48464B92A1CE}" type="datetimeFigureOut">
              <a:rPr lang="el-GR" smtClean="0"/>
              <a:t>19/1/2020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58738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95D3A-2D01-40EF-9FD6-48464B92A1CE}" type="datetimeFigureOut">
              <a:rPr lang="el-GR" smtClean="0"/>
              <a:t>19/1/2020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136717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3A95D3A-2D01-40EF-9FD6-48464B92A1CE}" type="datetimeFigureOut">
              <a:rPr lang="el-GR" smtClean="0"/>
              <a:t>19/1/2020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379892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3A95D3A-2D01-40EF-9FD6-48464B92A1CE}" type="datetimeFigureOut">
              <a:rPr lang="el-GR" smtClean="0"/>
              <a:t>19/1/2020</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E58B60-350D-4348-AAC9-7397BD75B4F7}" type="slidenum">
              <a:rPr lang="el-GR" smtClean="0"/>
              <a:t>‹#›</a:t>
            </a:fld>
            <a:endParaRPr lang="el-GR"/>
          </a:p>
        </p:txBody>
      </p:sp>
    </p:spTree>
    <p:extLst>
      <p:ext uri="{BB962C8B-B14F-4D97-AF65-F5344CB8AC3E}">
        <p14:creationId xmlns:p14="http://schemas.microsoft.com/office/powerpoint/2010/main" val="414987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A95D3A-2D01-40EF-9FD6-48464B92A1CE}" type="datetimeFigureOut">
              <a:rPr lang="el-GR" smtClean="0"/>
              <a:t>19/1/2020</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E58B60-350D-4348-AAC9-7397BD75B4F7}" type="slidenum">
              <a:rPr lang="el-GR" smtClean="0"/>
              <a:t>‹#›</a:t>
            </a:fld>
            <a:endParaRPr lang="el-GR"/>
          </a:p>
        </p:txBody>
      </p:sp>
    </p:spTree>
    <p:extLst>
      <p:ext uri="{BB962C8B-B14F-4D97-AF65-F5344CB8AC3E}">
        <p14:creationId xmlns:p14="http://schemas.microsoft.com/office/powerpoint/2010/main" val="764571077"/>
      </p:ext>
    </p:extLst>
  </p:cSld>
  <p:clrMap bg1="dk1" tx1="lt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DD69D3A-D876-4C0E-B646-5BE9EC4FC062}"/>
              </a:ext>
            </a:extLst>
          </p:cNvPr>
          <p:cNvSpPr>
            <a:spLocks noGrp="1"/>
          </p:cNvSpPr>
          <p:nvPr>
            <p:ph type="ctrTitle"/>
          </p:nvPr>
        </p:nvSpPr>
        <p:spPr/>
        <p:txBody>
          <a:bodyPr>
            <a:normAutofit fontScale="90000"/>
          </a:bodyPr>
          <a:lstStyle/>
          <a:p>
            <a:r>
              <a:rPr lang="en-US" sz="4900" i="1" dirty="0">
                <a:latin typeface="Aparajita" panose="02020603050405020304" pitchFamily="18" charset="0"/>
                <a:cs typeface="Aparajita" panose="02020603050405020304" pitchFamily="18" charset="0"/>
              </a:rPr>
              <a:t>CYPRIA</a:t>
            </a:r>
            <a:r>
              <a:rPr lang="en-US" sz="4900" dirty="0">
                <a:latin typeface="Aparajita" panose="02020603050405020304" pitchFamily="18" charset="0"/>
                <a:cs typeface="Aparajita" panose="02020603050405020304" pitchFamily="18" charset="0"/>
              </a:rPr>
              <a:t> (</a:t>
            </a:r>
            <a:r>
              <a:rPr lang="en-US" sz="4900" dirty="0" err="1">
                <a:latin typeface="Aparajita" panose="02020603050405020304" pitchFamily="18" charset="0"/>
                <a:cs typeface="Aparajita" panose="02020603050405020304" pitchFamily="18" charset="0"/>
              </a:rPr>
              <a:t>ch.</a:t>
            </a:r>
            <a:r>
              <a:rPr lang="en-US" sz="4900" dirty="0">
                <a:latin typeface="Aparajita" panose="02020603050405020304" pitchFamily="18" charset="0"/>
                <a:cs typeface="Aparajita" panose="02020603050405020304" pitchFamily="18" charset="0"/>
              </a:rPr>
              <a:t> 16)</a:t>
            </a:r>
            <a:br>
              <a:rPr lang="en-US" sz="4900" dirty="0">
                <a:latin typeface="Aparajita" panose="02020603050405020304" pitchFamily="18" charset="0"/>
                <a:cs typeface="Aparajita" panose="02020603050405020304" pitchFamily="18" charset="0"/>
              </a:rPr>
            </a:br>
            <a:r>
              <a:rPr lang="en-US" sz="4400" dirty="0">
                <a:latin typeface="Aparajita" panose="02020603050405020304" pitchFamily="18" charset="0"/>
                <a:cs typeface="Aparajita" panose="02020603050405020304" pitchFamily="18" charset="0"/>
              </a:rPr>
              <a:t>Bruno Currie </a:t>
            </a:r>
            <a:r>
              <a:rPr lang="en-US" sz="5300" dirty="0">
                <a:latin typeface="Aparajita" panose="02020603050405020304" pitchFamily="18" charset="0"/>
                <a:cs typeface="Aparajita" panose="02020603050405020304" pitchFamily="18" charset="0"/>
              </a:rPr>
              <a:t/>
            </a:r>
            <a:br>
              <a:rPr lang="en-US" sz="5300" dirty="0">
                <a:latin typeface="Aparajita" panose="02020603050405020304" pitchFamily="18" charset="0"/>
                <a:cs typeface="Aparajita" panose="02020603050405020304" pitchFamily="18" charset="0"/>
              </a:rPr>
            </a:br>
            <a:r>
              <a:rPr lang="en-US" sz="4400" i="1" dirty="0">
                <a:latin typeface="Aparajita" panose="02020603050405020304" pitchFamily="18" charset="0"/>
                <a:cs typeface="Aparajita" panose="02020603050405020304" pitchFamily="18" charset="0"/>
              </a:rPr>
              <a:t>The Greek epic cycle and its ancient reception</a:t>
            </a:r>
            <a:endParaRPr lang="el-GR" i="1" dirty="0">
              <a:cs typeface="Aparajita" panose="02020603050405020304" pitchFamily="18" charset="0"/>
            </a:endParaRPr>
          </a:p>
        </p:txBody>
      </p:sp>
      <p:sp>
        <p:nvSpPr>
          <p:cNvPr id="3" name="Υπότιτλος 2">
            <a:extLst>
              <a:ext uri="{FF2B5EF4-FFF2-40B4-BE49-F238E27FC236}">
                <a16:creationId xmlns:a16="http://schemas.microsoft.com/office/drawing/2014/main" xmlns="" id="{97C5E405-67C7-4E7A-A631-87CFBF784EA5}"/>
              </a:ext>
            </a:extLst>
          </p:cNvPr>
          <p:cNvSpPr>
            <a:spLocks noGrp="1"/>
          </p:cNvSpPr>
          <p:nvPr>
            <p:ph type="subTitle" idx="1"/>
          </p:nvPr>
        </p:nvSpPr>
        <p:spPr/>
        <p:txBody>
          <a:bodyPr>
            <a:noAutofit/>
          </a:bodyPr>
          <a:lstStyle/>
          <a:p>
            <a:r>
              <a:rPr lang="el-GR" dirty="0" err="1">
                <a:cs typeface="Aparajita" panose="02020603050405020304" pitchFamily="18" charset="0"/>
              </a:rPr>
              <a:t>Λάτα</a:t>
            </a:r>
            <a:r>
              <a:rPr lang="el-GR" dirty="0">
                <a:cs typeface="Aparajita" panose="02020603050405020304" pitchFamily="18" charset="0"/>
              </a:rPr>
              <a:t> Αριάδνη</a:t>
            </a:r>
          </a:p>
          <a:p>
            <a:r>
              <a:rPr lang="el-GR" dirty="0">
                <a:cs typeface="Aparajita" panose="02020603050405020304" pitchFamily="18" charset="0"/>
              </a:rPr>
              <a:t>ΑΜ:</a:t>
            </a:r>
          </a:p>
          <a:p>
            <a:r>
              <a:rPr lang="el-GR" dirty="0">
                <a:cs typeface="Aparajita" panose="02020603050405020304" pitchFamily="18" charset="0"/>
              </a:rPr>
              <a:t>ΠΜΣ Κλασικό</a:t>
            </a:r>
          </a:p>
          <a:p>
            <a:r>
              <a:rPr lang="el-GR" dirty="0">
                <a:cs typeface="Aparajita" panose="02020603050405020304" pitchFamily="18" charset="0"/>
              </a:rPr>
              <a:t>Επικός Κύκλος-Μενέλαος Χριστόπουλος 2019-2010</a:t>
            </a:r>
          </a:p>
        </p:txBody>
      </p:sp>
    </p:spTree>
    <p:extLst>
      <p:ext uri="{BB962C8B-B14F-4D97-AF65-F5344CB8AC3E}">
        <p14:creationId xmlns:p14="http://schemas.microsoft.com/office/powerpoint/2010/main" val="2331217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AFBEA64-770D-4A28-9E8D-32B7CE477446}"/>
              </a:ext>
            </a:extLst>
          </p:cNvPr>
          <p:cNvSpPr>
            <a:spLocks noGrp="1"/>
          </p:cNvSpPr>
          <p:nvPr>
            <p:ph type="title"/>
          </p:nvPr>
        </p:nvSpPr>
        <p:spPr/>
        <p:txBody>
          <a:bodyPr/>
          <a:lstStyle/>
          <a:p>
            <a:r>
              <a:rPr lang="el-GR" dirty="0"/>
              <a:t>ΕΜΜΕΣΗ ΠΑΡΑΔΟΣΗ</a:t>
            </a:r>
          </a:p>
        </p:txBody>
      </p:sp>
      <p:sp>
        <p:nvSpPr>
          <p:cNvPr id="3" name="Θέση περιεχομένου 2">
            <a:extLst>
              <a:ext uri="{FF2B5EF4-FFF2-40B4-BE49-F238E27FC236}">
                <a16:creationId xmlns:a16="http://schemas.microsoft.com/office/drawing/2014/main" xmlns="" id="{142771EC-B3D9-4428-B03A-DB1F952FFBF2}"/>
              </a:ext>
            </a:extLst>
          </p:cNvPr>
          <p:cNvSpPr>
            <a:spLocks noGrp="1"/>
          </p:cNvSpPr>
          <p:nvPr>
            <p:ph idx="1"/>
          </p:nvPr>
        </p:nvSpPr>
        <p:spPr>
          <a:xfrm>
            <a:off x="685800" y="2194560"/>
            <a:ext cx="10820400" cy="4470191"/>
          </a:xfrm>
        </p:spPr>
        <p:txBody>
          <a:bodyPr>
            <a:normAutofit lnSpcReduction="10000"/>
          </a:bodyPr>
          <a:lstStyle/>
          <a:p>
            <a:r>
              <a:rPr lang="el-GR" dirty="0"/>
              <a:t>Από τη μια, τα </a:t>
            </a:r>
            <a:r>
              <a:rPr lang="el-GR" i="1" dirty="0"/>
              <a:t>Κύπρια</a:t>
            </a:r>
            <a:r>
              <a:rPr lang="el-GR" dirty="0"/>
              <a:t> φαίνεται να εξηγούν «προβλήματα» που εντοπίζονται στην </a:t>
            </a:r>
            <a:r>
              <a:rPr lang="el-GR" i="1" dirty="0" err="1"/>
              <a:t>Ιλιάδα</a:t>
            </a:r>
            <a:r>
              <a:rPr lang="el-GR" dirty="0"/>
              <a:t>. Από την άλλη, η </a:t>
            </a:r>
            <a:r>
              <a:rPr lang="el-GR" i="1" dirty="0" err="1"/>
              <a:t>Ιλιάδα</a:t>
            </a:r>
            <a:r>
              <a:rPr lang="el-GR" dirty="0"/>
              <a:t> προϋποθέτει την αφήγηση των </a:t>
            </a:r>
            <a:r>
              <a:rPr lang="el-GR" i="1" dirty="0"/>
              <a:t>Κυπρίων</a:t>
            </a:r>
            <a:r>
              <a:rPr lang="el-GR" dirty="0"/>
              <a:t>.</a:t>
            </a:r>
          </a:p>
          <a:p>
            <a:r>
              <a:rPr lang="el-GR" dirty="0"/>
              <a:t>Μια πιο συγκαταβατική άποψη: Τα </a:t>
            </a:r>
            <a:r>
              <a:rPr lang="el-GR" i="1" dirty="0"/>
              <a:t>Κύπρια</a:t>
            </a:r>
            <a:r>
              <a:rPr lang="el-GR" dirty="0"/>
              <a:t> διατηρούν μια προ-ομηρική μυθολογική παράδοση διακριτή στην </a:t>
            </a:r>
            <a:r>
              <a:rPr lang="el-GR" i="1" dirty="0" err="1"/>
              <a:t>Ιλιάδα</a:t>
            </a:r>
            <a:r>
              <a:rPr lang="el-GR" dirty="0"/>
              <a:t>, αλλά ακόμη απαντούν στην </a:t>
            </a:r>
            <a:r>
              <a:rPr lang="el-GR" i="1" dirty="0" err="1"/>
              <a:t>Ιλιάδα</a:t>
            </a:r>
            <a:r>
              <a:rPr lang="el-GR" dirty="0"/>
              <a:t> ως κείμενο.</a:t>
            </a:r>
            <a:endParaRPr lang="en-US" dirty="0"/>
          </a:p>
          <a:p>
            <a:r>
              <a:rPr lang="el-GR" dirty="0"/>
              <a:t>Αξιολογήσεις του ποιήματος έχουν, ήδη, ξεκινήσει από την εποχή του Αριστοτέλη, και ιδιαίτερα συγκριτικά με τα ομηρικά έπη. Οι κριτικές ήταν αρνητικές.</a:t>
            </a:r>
          </a:p>
          <a:p>
            <a:r>
              <a:rPr lang="el-GR" dirty="0"/>
              <a:t>Τα </a:t>
            </a:r>
            <a:r>
              <a:rPr lang="el-GR" i="1" dirty="0"/>
              <a:t>Κύπρια</a:t>
            </a:r>
            <a:r>
              <a:rPr lang="el-GR" dirty="0"/>
              <a:t>, όπως και άλλα ποιήματα του Κύκλου, παρουσιάζουν στοιχεία όπως </a:t>
            </a:r>
            <a:r>
              <a:rPr lang="it-IT" i="1" dirty="0"/>
              <a:t>folktale</a:t>
            </a:r>
            <a:r>
              <a:rPr lang="el-GR" dirty="0"/>
              <a:t> μοτίβα, προφητείες, ρομαντικά στοιχεία, μεταμορφώσεις, αθανασίες.</a:t>
            </a:r>
          </a:p>
          <a:p>
            <a:r>
              <a:rPr lang="el-GR" dirty="0"/>
              <a:t>Ωστόσο, οι συγκρίσεις είναι προβληματικές ιδιαίτερα επειδή γίνονται μεταξύ της περίληψης και των επών, και όχι του ίδιου του ποιήματος των </a:t>
            </a:r>
            <a:r>
              <a:rPr lang="el-GR" i="1" dirty="0"/>
              <a:t>Κυπρίων</a:t>
            </a:r>
            <a:r>
              <a:rPr lang="el-GR" dirty="0"/>
              <a:t>.</a:t>
            </a:r>
          </a:p>
        </p:txBody>
      </p:sp>
    </p:spTree>
    <p:extLst>
      <p:ext uri="{BB962C8B-B14F-4D97-AF65-F5344CB8AC3E}">
        <p14:creationId xmlns:p14="http://schemas.microsoft.com/office/powerpoint/2010/main" val="410330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B858382-F14F-4F47-B15F-7F47B95F4E50}"/>
              </a:ext>
            </a:extLst>
          </p:cNvPr>
          <p:cNvSpPr>
            <a:spLocks noGrp="1"/>
          </p:cNvSpPr>
          <p:nvPr>
            <p:ph type="title"/>
          </p:nvPr>
        </p:nvSpPr>
        <p:spPr/>
        <p:txBody>
          <a:bodyPr/>
          <a:lstStyle/>
          <a:p>
            <a:r>
              <a:rPr lang="el-GR" dirty="0" err="1"/>
              <a:t>Διασ-θεμισ</a:t>
            </a:r>
            <a:endParaRPr lang="el-GR" dirty="0"/>
          </a:p>
        </p:txBody>
      </p:sp>
      <p:sp>
        <p:nvSpPr>
          <p:cNvPr id="3" name="Θέση περιεχομένου 2">
            <a:extLst>
              <a:ext uri="{FF2B5EF4-FFF2-40B4-BE49-F238E27FC236}">
                <a16:creationId xmlns:a16="http://schemas.microsoft.com/office/drawing/2014/main" xmlns="" id="{EFD0D290-543A-4BAF-B6E0-A1A807B2091A}"/>
              </a:ext>
            </a:extLst>
          </p:cNvPr>
          <p:cNvSpPr>
            <a:spLocks noGrp="1"/>
          </p:cNvSpPr>
          <p:nvPr>
            <p:ph idx="1"/>
          </p:nvPr>
        </p:nvSpPr>
        <p:spPr>
          <a:xfrm>
            <a:off x="685800" y="2194560"/>
            <a:ext cx="10820400" cy="4366496"/>
          </a:xfrm>
        </p:spPr>
        <p:txBody>
          <a:bodyPr>
            <a:normAutofit lnSpcReduction="10000"/>
          </a:bodyPr>
          <a:lstStyle/>
          <a:p>
            <a:r>
              <a:rPr lang="el-GR" sz="2400" dirty="0"/>
              <a:t>Ο Δίας συζητά με τη Θέμιδα σχετικά με τον Τρωικό πόλεμο (</a:t>
            </a:r>
            <a:r>
              <a:rPr lang="en-US" sz="2400" i="1" dirty="0" err="1"/>
              <a:t>Cypr</a:t>
            </a:r>
            <a:r>
              <a:rPr lang="en-US" sz="2400" dirty="0"/>
              <a:t>. arg. lines 84-5 </a:t>
            </a:r>
            <a:r>
              <a:rPr lang="en-US" sz="2400" dirty="0" err="1"/>
              <a:t>Severyns</a:t>
            </a:r>
            <a:r>
              <a:rPr lang="en-US" sz="2400" dirty="0"/>
              <a:t>). </a:t>
            </a:r>
            <a:r>
              <a:rPr lang="el-GR" sz="2400" dirty="0"/>
              <a:t>Το επεισόδιο αυτό παραδίδεται στο</a:t>
            </a:r>
            <a:r>
              <a:rPr lang="el-GR" sz="2400" i="1" dirty="0"/>
              <a:t> </a:t>
            </a:r>
            <a:r>
              <a:rPr lang="en-US" sz="2400" i="1" dirty="0"/>
              <a:t>PEG </a:t>
            </a:r>
            <a:r>
              <a:rPr lang="en-US" sz="2400" dirty="0"/>
              <a:t>F1</a:t>
            </a:r>
            <a:r>
              <a:rPr lang="el-GR" sz="2400" dirty="0"/>
              <a:t> αλλά και σε σχόλιο του Μυθογράφου Ομηρικού και του Φιλόδημου στο </a:t>
            </a:r>
            <a:r>
              <a:rPr lang="el-GR" sz="2400" i="1" dirty="0"/>
              <a:t>Περί Ευσεβείας</a:t>
            </a:r>
            <a:r>
              <a:rPr lang="el-GR" sz="2400" dirty="0"/>
              <a:t>. Οι πηγές αυτές μας μπερδεύουν στην κατανόηση του ποιήματος.</a:t>
            </a:r>
          </a:p>
          <a:p>
            <a:r>
              <a:rPr lang="el-GR" sz="2400" dirty="0"/>
              <a:t>Στην περίληψη του </a:t>
            </a:r>
            <a:r>
              <a:rPr lang="el-GR" sz="2400" dirty="0" err="1">
                <a:solidFill>
                  <a:schemeClr val="accent5">
                    <a:lumMod val="60000"/>
                    <a:lumOff val="40000"/>
                  </a:schemeClr>
                </a:solidFill>
              </a:rPr>
              <a:t>Πρόκλου</a:t>
            </a:r>
            <a:r>
              <a:rPr lang="el-GR" sz="2400" dirty="0">
                <a:solidFill>
                  <a:schemeClr val="accent5">
                    <a:lumMod val="60000"/>
                    <a:lumOff val="40000"/>
                  </a:schemeClr>
                </a:solidFill>
              </a:rPr>
              <a:t> η Θέμιδα είναι η σύμβουλος του Δία</a:t>
            </a:r>
            <a:r>
              <a:rPr lang="el-GR" sz="2400" dirty="0"/>
              <a:t>. Στην περίληψη, όπως και σε έναν πάπυρο με την περίληψη προ-ομηρικών γεγονότων (</a:t>
            </a:r>
            <a:r>
              <a:rPr lang="en-US" sz="2400" i="1" dirty="0"/>
              <a:t>P</a:t>
            </a:r>
            <a:r>
              <a:rPr lang="el-GR" sz="2400" i="1" dirty="0"/>
              <a:t>Ο</a:t>
            </a:r>
            <a:r>
              <a:rPr lang="en-US" sz="2400" i="1" dirty="0" err="1"/>
              <a:t>xy</a:t>
            </a:r>
            <a:r>
              <a:rPr lang="en-US" sz="2400" i="1" dirty="0"/>
              <a:t>. </a:t>
            </a:r>
            <a:r>
              <a:rPr lang="en-US" sz="2400" dirty="0"/>
              <a:t>3829ii.9-11), </a:t>
            </a:r>
            <a:r>
              <a:rPr lang="el-GR" sz="2400" dirty="0"/>
              <a:t>η σύσκεψη του Δία με την Θέμιδα ακολουθείται αμέσως από το γάμο της Θέτιδας και του </a:t>
            </a:r>
            <a:r>
              <a:rPr lang="el-GR" sz="2400" dirty="0" err="1"/>
              <a:t>Πηλέα</a:t>
            </a:r>
            <a:r>
              <a:rPr lang="el-GR" sz="2400" dirty="0"/>
              <a:t>. Σε πολλές μεταγενέστερες πηγές η Θέμιδα συμβουλεύει τον Δία να παντρέψει την Θέτιδα με έναν θνητό επειδή η μοίρα της τής έχει καθορίσει ότι ο γιος της θα είναι δυνατότερος από τον πατέρα του. Επομένως, είναι πολύ πιθανό στα </a:t>
            </a:r>
            <a:r>
              <a:rPr lang="el-GR" sz="2400" i="1" dirty="0"/>
              <a:t>Κύπρια</a:t>
            </a:r>
            <a:r>
              <a:rPr lang="el-GR" sz="2400" dirty="0"/>
              <a:t> η Θέμιδα να συμβούλεψε τον Δία να παντρέψει την Θέτιδα με τον </a:t>
            </a:r>
            <a:r>
              <a:rPr lang="el-GR" sz="2400" dirty="0" err="1"/>
              <a:t>Πηλέα</a:t>
            </a:r>
            <a:r>
              <a:rPr lang="el-GR" sz="2400" dirty="0"/>
              <a:t>.</a:t>
            </a:r>
          </a:p>
        </p:txBody>
      </p:sp>
    </p:spTree>
    <p:extLst>
      <p:ext uri="{BB962C8B-B14F-4D97-AF65-F5344CB8AC3E}">
        <p14:creationId xmlns:p14="http://schemas.microsoft.com/office/powerpoint/2010/main" val="362089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8298101-8C7E-4F44-AD9B-58D88CFB4707}"/>
              </a:ext>
            </a:extLst>
          </p:cNvPr>
          <p:cNvSpPr>
            <a:spLocks noGrp="1"/>
          </p:cNvSpPr>
          <p:nvPr>
            <p:ph type="title"/>
          </p:nvPr>
        </p:nvSpPr>
        <p:spPr/>
        <p:txBody>
          <a:bodyPr/>
          <a:lstStyle/>
          <a:p>
            <a:r>
              <a:rPr lang="el-GR" dirty="0" err="1"/>
              <a:t>Διασ-μωμοσ</a:t>
            </a:r>
            <a:endParaRPr lang="el-GR" dirty="0"/>
          </a:p>
        </p:txBody>
      </p:sp>
      <p:sp>
        <p:nvSpPr>
          <p:cNvPr id="3" name="Θέση περιεχομένου 2">
            <a:extLst>
              <a:ext uri="{FF2B5EF4-FFF2-40B4-BE49-F238E27FC236}">
                <a16:creationId xmlns:a16="http://schemas.microsoft.com/office/drawing/2014/main" xmlns="" id="{744CDD61-6F31-4486-A361-AE4C9A093B8B}"/>
              </a:ext>
            </a:extLst>
          </p:cNvPr>
          <p:cNvSpPr>
            <a:spLocks noGrp="1"/>
          </p:cNvSpPr>
          <p:nvPr>
            <p:ph idx="1"/>
          </p:nvPr>
        </p:nvSpPr>
        <p:spPr/>
        <p:txBody>
          <a:bodyPr>
            <a:normAutofit/>
          </a:bodyPr>
          <a:lstStyle/>
          <a:p>
            <a:r>
              <a:rPr lang="el-GR" sz="2400" dirty="0"/>
              <a:t>Σύμφωνα με τον </a:t>
            </a:r>
            <a:r>
              <a:rPr lang="el-GR" sz="2400" dirty="0">
                <a:solidFill>
                  <a:schemeClr val="accent5">
                    <a:lumMod val="60000"/>
                    <a:lumOff val="40000"/>
                  </a:schemeClr>
                </a:solidFill>
              </a:rPr>
              <a:t>Μυθογράφο Ομηρικό, ο Μώμος </a:t>
            </a:r>
            <a:r>
              <a:rPr lang="el-GR" sz="2400" dirty="0"/>
              <a:t>είναι ο σύμβουλος του Δία, ο οποίος συμβουλεύει</a:t>
            </a:r>
            <a:r>
              <a:rPr lang="en-US" sz="2400" dirty="0"/>
              <a:t> </a:t>
            </a:r>
            <a:r>
              <a:rPr lang="el-GR" sz="2400" dirty="0"/>
              <a:t>να γίνει ο Θηβαϊκός και ο Τρωικός πόλεμος για να ελαφρύνει το βάρος της γης από τον υπερπληθυσμό και για να τιμωρηθεί το ανθρώπινο γένος που ήταν ασεβές. Ο γάμος της Θέτιδας με έναν θνητό και η γέννηση της θνητής κόρης του Δία είναι τα μέσα για να επιτευχθεί ο σκοπός.</a:t>
            </a:r>
          </a:p>
          <a:p>
            <a:r>
              <a:rPr lang="el-GR" sz="2400" dirty="0"/>
              <a:t>Ο Μώμος μπορεί να παραπέμπει στον </a:t>
            </a:r>
            <a:r>
              <a:rPr lang="en-US" sz="2400" i="1" dirty="0" err="1"/>
              <a:t>Mummu</a:t>
            </a:r>
            <a:r>
              <a:rPr lang="el-GR" sz="2400" dirty="0"/>
              <a:t> του Βαβυλωνιακού έπους δημιουργίας, ο οποίος συμβουλεύει τον</a:t>
            </a:r>
            <a:r>
              <a:rPr lang="en-US" sz="2400" dirty="0"/>
              <a:t> </a:t>
            </a:r>
            <a:r>
              <a:rPr lang="en-US" sz="2400" i="1" dirty="0" err="1"/>
              <a:t>Apsu</a:t>
            </a:r>
            <a:r>
              <a:rPr lang="el-GR" sz="2400" dirty="0"/>
              <a:t> να αφανίσει ένα ανόητο νέο γένος θεών που ενοχλούσαν τη θεά </a:t>
            </a:r>
            <a:r>
              <a:rPr lang="en-US" sz="2400" i="1" dirty="0"/>
              <a:t>Tiamat</a:t>
            </a:r>
            <a:r>
              <a:rPr lang="el-GR" sz="2400" dirty="0"/>
              <a:t>.</a:t>
            </a:r>
          </a:p>
          <a:p>
            <a:r>
              <a:rPr lang="el-GR" sz="2400" dirty="0"/>
              <a:t>Οι απόψεις για το αν η εκδοχή του Μώμου ήταν μέρος των </a:t>
            </a:r>
            <a:r>
              <a:rPr lang="el-GR" sz="2400" i="1" dirty="0"/>
              <a:t>Κυπρίων</a:t>
            </a:r>
            <a:r>
              <a:rPr lang="el-GR" sz="2400" dirty="0"/>
              <a:t> διίστανται.</a:t>
            </a:r>
          </a:p>
        </p:txBody>
      </p:sp>
    </p:spTree>
    <p:extLst>
      <p:ext uri="{BB962C8B-B14F-4D97-AF65-F5344CB8AC3E}">
        <p14:creationId xmlns:p14="http://schemas.microsoft.com/office/powerpoint/2010/main" val="314695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1D733B7-A447-4683-9FA9-B70D6C850D6D}"/>
              </a:ext>
            </a:extLst>
          </p:cNvPr>
          <p:cNvSpPr>
            <a:spLocks noGrp="1"/>
          </p:cNvSpPr>
          <p:nvPr>
            <p:ph type="title"/>
          </p:nvPr>
        </p:nvSpPr>
        <p:spPr/>
        <p:txBody>
          <a:bodyPr/>
          <a:lstStyle/>
          <a:p>
            <a:r>
              <a:rPr lang="el-GR" dirty="0"/>
              <a:t>ΔΙΑΣ-ΜΩΜΟΣ</a:t>
            </a:r>
          </a:p>
        </p:txBody>
      </p:sp>
      <p:sp>
        <p:nvSpPr>
          <p:cNvPr id="3" name="Θέση περιεχομένου 2">
            <a:extLst>
              <a:ext uri="{FF2B5EF4-FFF2-40B4-BE49-F238E27FC236}">
                <a16:creationId xmlns:a16="http://schemas.microsoft.com/office/drawing/2014/main" xmlns="" id="{85CDAABB-9D38-41D7-8EB9-F6BF7EC6E5C4}"/>
              </a:ext>
            </a:extLst>
          </p:cNvPr>
          <p:cNvSpPr>
            <a:spLocks noGrp="1"/>
          </p:cNvSpPr>
          <p:nvPr>
            <p:ph idx="1"/>
          </p:nvPr>
        </p:nvSpPr>
        <p:spPr/>
        <p:txBody>
          <a:bodyPr>
            <a:normAutofit/>
          </a:bodyPr>
          <a:lstStyle/>
          <a:p>
            <a:r>
              <a:rPr lang="el-GR" sz="2400" dirty="0"/>
              <a:t>Από τη μια, ο Μώμος βρίσκεται σε ένα ποίημα που περιλαμβάνει τις προσωποποιήσεις της Νεμέσεως και της Έριδος στο ξέσπασμα του Τρωικού πολέμου. Ακόμη, αυτή η εκδοχή του Μώμου περιέχει δύο θέματα που εντοπίζονται και στα </a:t>
            </a:r>
            <a:r>
              <a:rPr lang="el-GR" sz="2400" i="1" dirty="0"/>
              <a:t>Κύπρια</a:t>
            </a:r>
            <a:r>
              <a:rPr lang="el-GR" sz="2400" dirty="0"/>
              <a:t>: η ελάφρυνση του βάρους της γης και η σύνδεση του Αχιλλέα και της Ελένης.</a:t>
            </a:r>
          </a:p>
          <a:p>
            <a:r>
              <a:rPr lang="el-GR" sz="2400" dirty="0"/>
              <a:t>Από την άλλη, ο Μυθογράφος Ομηρικός συνδέει τον Τρωικό με τον Θηβαϊκό πόλεμο</a:t>
            </a:r>
            <a:r>
              <a:rPr lang="en-US" sz="2400" dirty="0"/>
              <a:t>, </a:t>
            </a:r>
            <a:r>
              <a:rPr lang="el-GR" sz="2400" dirty="0"/>
              <a:t>κάτι που </a:t>
            </a:r>
            <a:r>
              <a:rPr lang="el-GR" sz="2400" dirty="0">
                <a:solidFill>
                  <a:schemeClr val="accent5">
                    <a:lumMod val="60000"/>
                    <a:lumOff val="40000"/>
                  </a:schemeClr>
                </a:solidFill>
              </a:rPr>
              <a:t>δεν υποστηρίζεται </a:t>
            </a:r>
            <a:r>
              <a:rPr lang="el-GR" sz="2400" dirty="0"/>
              <a:t>στα </a:t>
            </a:r>
            <a:r>
              <a:rPr lang="el-GR" sz="2400" i="1" dirty="0"/>
              <a:t>Κύπρια </a:t>
            </a:r>
            <a:r>
              <a:rPr lang="el-GR" sz="2400" dirty="0"/>
              <a:t>(</a:t>
            </a:r>
            <a:r>
              <a:rPr lang="en-US" sz="2400" i="1" dirty="0"/>
              <a:t>PEG </a:t>
            </a:r>
            <a:r>
              <a:rPr lang="en-US" sz="2400" dirty="0"/>
              <a:t>F1)</a:t>
            </a:r>
            <a:r>
              <a:rPr lang="el-GR" sz="2400" dirty="0"/>
              <a:t>.</a:t>
            </a:r>
            <a:r>
              <a:rPr lang="en-US" sz="2400" dirty="0"/>
              <a:t> </a:t>
            </a:r>
            <a:r>
              <a:rPr lang="el-GR" sz="2400" dirty="0"/>
              <a:t>Επίσης, είναι δύσκολο να απαντηθεί γιατί αυτή η εκδοχή να παραλείπεται από τον </a:t>
            </a:r>
            <a:r>
              <a:rPr lang="el-GR" sz="2400" dirty="0" err="1"/>
              <a:t>Πρόκλο</a:t>
            </a:r>
            <a:r>
              <a:rPr lang="el-GR" sz="2400" dirty="0"/>
              <a:t>.</a:t>
            </a:r>
          </a:p>
          <a:p>
            <a:r>
              <a:rPr lang="el-GR" sz="2400" dirty="0">
                <a:solidFill>
                  <a:schemeClr val="tx1">
                    <a:lumMod val="95000"/>
                  </a:schemeClr>
                </a:solidFill>
              </a:rPr>
              <a:t>Επιπλέον, το γεγονός ότι ο Μώμος συμβουλεύει το γάμο της Θέτιδας έρχεται σε αντίθεση με την Θέμιδα ως σύμβουλο του Δία.</a:t>
            </a:r>
          </a:p>
        </p:txBody>
      </p:sp>
    </p:spTree>
    <p:extLst>
      <p:ext uri="{BB962C8B-B14F-4D97-AF65-F5344CB8AC3E}">
        <p14:creationId xmlns:p14="http://schemas.microsoft.com/office/powerpoint/2010/main" val="5749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FDAE5EA-0745-4B24-9B4F-F5ED13749BA2}"/>
              </a:ext>
            </a:extLst>
          </p:cNvPr>
          <p:cNvSpPr>
            <a:spLocks noGrp="1"/>
          </p:cNvSpPr>
          <p:nvPr>
            <p:ph type="title"/>
          </p:nvPr>
        </p:nvSpPr>
        <p:spPr/>
        <p:txBody>
          <a:bodyPr/>
          <a:lstStyle/>
          <a:p>
            <a:r>
              <a:rPr lang="el-GR" dirty="0"/>
              <a:t>ΜΩΜΟΣ-ΘΕΜΙΔΑ</a:t>
            </a:r>
          </a:p>
        </p:txBody>
      </p:sp>
      <p:sp>
        <p:nvSpPr>
          <p:cNvPr id="3" name="Θέση περιεχομένου 2">
            <a:extLst>
              <a:ext uri="{FF2B5EF4-FFF2-40B4-BE49-F238E27FC236}">
                <a16:creationId xmlns:a16="http://schemas.microsoft.com/office/drawing/2014/main" xmlns="" id="{BBB0BD36-4754-4310-9692-954256693751}"/>
              </a:ext>
            </a:extLst>
          </p:cNvPr>
          <p:cNvSpPr>
            <a:spLocks noGrp="1"/>
          </p:cNvSpPr>
          <p:nvPr>
            <p:ph idx="1"/>
          </p:nvPr>
        </p:nvSpPr>
        <p:spPr>
          <a:xfrm>
            <a:off x="685800" y="2194560"/>
            <a:ext cx="10820400" cy="4460764"/>
          </a:xfrm>
        </p:spPr>
        <p:txBody>
          <a:bodyPr>
            <a:normAutofit/>
          </a:bodyPr>
          <a:lstStyle/>
          <a:p>
            <a:r>
              <a:rPr lang="el-GR" sz="2400" dirty="0"/>
              <a:t>Άλλες ασυμβατότητες είναι λιγότερο προβληματικές:</a:t>
            </a:r>
          </a:p>
          <a:p>
            <a:r>
              <a:rPr lang="el-GR" sz="2400" dirty="0"/>
              <a:t>Οι πολλές συσκέψεις του Δία από μόνες τους δεν είναι προβληματικές. Ο </a:t>
            </a:r>
            <a:r>
              <a:rPr lang="el-GR" sz="2400" dirty="0" err="1"/>
              <a:t>Πρόκλος</a:t>
            </a:r>
            <a:r>
              <a:rPr lang="el-GR" sz="2400" dirty="0"/>
              <a:t> στην περίληψή του παραθέτει δύο.</a:t>
            </a:r>
          </a:p>
          <a:p>
            <a:r>
              <a:rPr lang="el-GR" sz="2400" dirty="0"/>
              <a:t>Ακόμη και χωρίς το σχόλιο του Μυθογράφου Ομηρικού, είναι φανερό ότι τα </a:t>
            </a:r>
            <a:r>
              <a:rPr lang="el-GR" sz="2400" i="1" dirty="0"/>
              <a:t>Κύπρια</a:t>
            </a:r>
            <a:r>
              <a:rPr lang="el-GR" sz="2400" dirty="0"/>
              <a:t> </a:t>
            </a:r>
            <a:r>
              <a:rPr lang="el-GR" sz="2400" dirty="0" err="1"/>
              <a:t>περιελάμβαναν</a:t>
            </a:r>
            <a:r>
              <a:rPr lang="el-GR" sz="2400" dirty="0"/>
              <a:t> ξεκάθαρες απειλές προς τη διατάραξη της κοσμικής τάξης: τον υπερπληθυσμό του ανθρώπινου γένους και τον μελλοντικό γιο της Θέτιδας και του Δία.</a:t>
            </a:r>
          </a:p>
          <a:p>
            <a:r>
              <a:rPr lang="el-GR" sz="2400" dirty="0"/>
              <a:t>Η </a:t>
            </a:r>
            <a:r>
              <a:rPr lang="el-GR" sz="2400" dirty="0">
                <a:solidFill>
                  <a:schemeClr val="accent5">
                    <a:lumMod val="60000"/>
                    <a:lumOff val="40000"/>
                  </a:schemeClr>
                </a:solidFill>
              </a:rPr>
              <a:t>λύση και στις δύο απειλές είναι ο Τρωικός πόλεμος</a:t>
            </a:r>
            <a:r>
              <a:rPr lang="el-GR" sz="2400" dirty="0"/>
              <a:t>, αλλά στην αφήγηση δύσκολα θα διαδέχονταν ομαλά το ένα με το άλλο.</a:t>
            </a:r>
          </a:p>
          <a:p>
            <a:r>
              <a:rPr lang="el-GR" sz="2400" dirty="0"/>
              <a:t>Μήπως αυτές οι δύο απειλές χρειάζονται δύο συσκέψεις, η πρώτη με τον Μώμο και η δεύτερη με τη Θέμιδα;</a:t>
            </a:r>
          </a:p>
        </p:txBody>
      </p:sp>
    </p:spTree>
    <p:extLst>
      <p:ext uri="{BB962C8B-B14F-4D97-AF65-F5344CB8AC3E}">
        <p14:creationId xmlns:p14="http://schemas.microsoft.com/office/powerpoint/2010/main" val="393860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70E636-7ADE-4D9F-B77A-F14EC3F40B8A}"/>
              </a:ext>
            </a:extLst>
          </p:cNvPr>
          <p:cNvSpPr>
            <a:spLocks noGrp="1"/>
          </p:cNvSpPr>
          <p:nvPr>
            <p:ph type="title"/>
          </p:nvPr>
        </p:nvSpPr>
        <p:spPr/>
        <p:txBody>
          <a:bodyPr/>
          <a:lstStyle/>
          <a:p>
            <a:r>
              <a:rPr lang="el-GR" dirty="0"/>
              <a:t>ΓΑΜΟΣ ΘΕΤΙΔΑΣ</a:t>
            </a:r>
          </a:p>
        </p:txBody>
      </p:sp>
      <p:sp>
        <p:nvSpPr>
          <p:cNvPr id="3" name="Θέση περιεχομένου 2">
            <a:extLst>
              <a:ext uri="{FF2B5EF4-FFF2-40B4-BE49-F238E27FC236}">
                <a16:creationId xmlns:a16="http://schemas.microsoft.com/office/drawing/2014/main" xmlns="" id="{324FFF61-581A-4AE1-A207-82A06BB44529}"/>
              </a:ext>
            </a:extLst>
          </p:cNvPr>
          <p:cNvSpPr>
            <a:spLocks noGrp="1"/>
          </p:cNvSpPr>
          <p:nvPr>
            <p:ph idx="1"/>
          </p:nvPr>
        </p:nvSpPr>
        <p:spPr>
          <a:xfrm>
            <a:off x="685800" y="2194560"/>
            <a:ext cx="10820400" cy="4479617"/>
          </a:xfrm>
        </p:spPr>
        <p:txBody>
          <a:bodyPr>
            <a:normAutofit lnSpcReduction="10000"/>
          </a:bodyPr>
          <a:lstStyle/>
          <a:p>
            <a:r>
              <a:rPr lang="el-GR" sz="2400" dirty="0"/>
              <a:t>Σύμφωνα με τον </a:t>
            </a:r>
            <a:r>
              <a:rPr lang="el-GR" sz="2400" dirty="0">
                <a:solidFill>
                  <a:schemeClr val="accent5">
                    <a:lumMod val="60000"/>
                    <a:lumOff val="40000"/>
                  </a:schemeClr>
                </a:solidFill>
              </a:rPr>
              <a:t>Φιλόδημο</a:t>
            </a:r>
            <a:r>
              <a:rPr lang="el-GR" sz="2400" dirty="0"/>
              <a:t> (</a:t>
            </a:r>
            <a:r>
              <a:rPr lang="el-GR" sz="2400" i="1" dirty="0"/>
              <a:t>Περί Ευσεβείας</a:t>
            </a:r>
            <a:r>
              <a:rPr lang="en-US" sz="2400" i="1" dirty="0"/>
              <a:t> </a:t>
            </a:r>
            <a:r>
              <a:rPr lang="en-US" sz="2400" dirty="0"/>
              <a:t>B 7241 </a:t>
            </a:r>
            <a:r>
              <a:rPr lang="en-US" sz="2400" dirty="0" err="1"/>
              <a:t>Obbink</a:t>
            </a:r>
            <a:r>
              <a:rPr lang="en-US" sz="2400" dirty="0"/>
              <a:t>= </a:t>
            </a:r>
            <a:r>
              <a:rPr lang="en-US" sz="2400" i="1" dirty="0" err="1"/>
              <a:t>Cypria</a:t>
            </a:r>
            <a:r>
              <a:rPr lang="en-US" sz="2400" i="1" dirty="0"/>
              <a:t> PEG</a:t>
            </a:r>
            <a:r>
              <a:rPr lang="en-US" sz="2400" dirty="0"/>
              <a:t> F 2)</a:t>
            </a:r>
            <a:r>
              <a:rPr lang="el-GR" sz="2400" dirty="0"/>
              <a:t>, στα </a:t>
            </a:r>
            <a:r>
              <a:rPr lang="el-GR" sz="2400" i="1" dirty="0"/>
              <a:t>Κύπρια</a:t>
            </a:r>
            <a:r>
              <a:rPr lang="el-GR" sz="2400" dirty="0"/>
              <a:t> ο Δίας έχει αποφασίσει να παντρέψει την Θέτιδα με έναν θνητό, διότι είναι οργισμένος που η ίδια τον απέρριψε για να ικανοποιήσει την Ήρα. Είναι δύσκολο, αν και όχι απίθανο, να ταιριάξει με τη συμβουλή της Θέμιδας.</a:t>
            </a:r>
          </a:p>
          <a:p>
            <a:r>
              <a:rPr lang="el-GR" sz="2400" dirty="0"/>
              <a:t>Οι τρεις μαρτυρίες για τα </a:t>
            </a:r>
            <a:r>
              <a:rPr lang="el-GR" sz="2400" i="1" dirty="0"/>
              <a:t>Κύπρια</a:t>
            </a:r>
            <a:r>
              <a:rPr lang="el-GR" sz="2400" dirty="0"/>
              <a:t> είναι προβληματικές. Πιθανές απαντήσεις είναι:</a:t>
            </a:r>
          </a:p>
          <a:p>
            <a:r>
              <a:rPr lang="el-GR" sz="2400" dirty="0"/>
              <a:t>1) οι τρεις εκδοχές είναι συμβατές και εμφανίζονται στα </a:t>
            </a:r>
            <a:r>
              <a:rPr lang="el-GR" sz="2400" i="1" dirty="0"/>
              <a:t>Κύπρια</a:t>
            </a:r>
          </a:p>
          <a:p>
            <a:r>
              <a:rPr lang="el-GR" sz="2400" dirty="0"/>
              <a:t>2) μία ή περισσότερες πηγές παραδίδουν το ποίημα με ανακρίβειες</a:t>
            </a:r>
          </a:p>
          <a:p>
            <a:r>
              <a:rPr lang="el-GR" sz="2400" dirty="0"/>
              <a:t>3) υπήρχαν </a:t>
            </a:r>
            <a:r>
              <a:rPr lang="el-GR" sz="2400" i="1" dirty="0"/>
              <a:t>Κύπρια</a:t>
            </a:r>
            <a:r>
              <a:rPr lang="el-GR" sz="2400" dirty="0"/>
              <a:t> με διαφορετικά περιεχόμενα, είτε λόγω ενός πολυμορφικού προφορικού σχήματος, είτε λόγω των παρεμβολών της χειρόγραφης παράδοσης.</a:t>
            </a:r>
          </a:p>
        </p:txBody>
      </p:sp>
    </p:spTree>
    <p:extLst>
      <p:ext uri="{BB962C8B-B14F-4D97-AF65-F5344CB8AC3E}">
        <p14:creationId xmlns:p14="http://schemas.microsoft.com/office/powerpoint/2010/main" val="3952519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71F69D9-C89A-40D8-B436-A0C13934F76C}"/>
              </a:ext>
            </a:extLst>
          </p:cNvPr>
          <p:cNvSpPr>
            <a:spLocks noGrp="1"/>
          </p:cNvSpPr>
          <p:nvPr>
            <p:ph type="title"/>
          </p:nvPr>
        </p:nvSpPr>
        <p:spPr/>
        <p:txBody>
          <a:bodyPr/>
          <a:lstStyle/>
          <a:p>
            <a:r>
              <a:rPr lang="el-GR" dirty="0"/>
              <a:t>ΚΡΙΣΗ ΤΟΥ ΠΑΡΗ</a:t>
            </a:r>
          </a:p>
        </p:txBody>
      </p:sp>
      <p:sp>
        <p:nvSpPr>
          <p:cNvPr id="3" name="Θέση περιεχομένου 2">
            <a:extLst>
              <a:ext uri="{FF2B5EF4-FFF2-40B4-BE49-F238E27FC236}">
                <a16:creationId xmlns:a16="http://schemas.microsoft.com/office/drawing/2014/main" xmlns="" id="{8515D055-5263-420A-B838-26700E1AF276}"/>
              </a:ext>
            </a:extLst>
          </p:cNvPr>
          <p:cNvSpPr>
            <a:spLocks noGrp="1"/>
          </p:cNvSpPr>
          <p:nvPr>
            <p:ph idx="1"/>
          </p:nvPr>
        </p:nvSpPr>
        <p:spPr>
          <a:xfrm>
            <a:off x="685800" y="2194560"/>
            <a:ext cx="10820400" cy="4451337"/>
          </a:xfrm>
        </p:spPr>
        <p:txBody>
          <a:bodyPr>
            <a:normAutofit fontScale="92500" lnSpcReduction="10000"/>
          </a:bodyPr>
          <a:lstStyle/>
          <a:p>
            <a:r>
              <a:rPr lang="el-GR" sz="2800" dirty="0"/>
              <a:t>Οι θεές πλησιάζουν τον Πάρη στο βουνό της Ίδης με εντολή του Δία και με τη συνοδεία του Ερμή. Ο Πάρης γοητευμένος από την υπόσχεση της Αφροδίτης να του προσφέρει την Ελένη ως σύζυγο, διαλέγει την Αφροδίτη ως την πιο όμορφη.</a:t>
            </a:r>
          </a:p>
          <a:p>
            <a:r>
              <a:rPr lang="el-GR" sz="2800" dirty="0"/>
              <a:t>Αυτό το επεισόδιο παραδίδεται στο </a:t>
            </a:r>
            <a:r>
              <a:rPr lang="en-US" sz="2800" i="1" dirty="0"/>
              <a:t>PEG</a:t>
            </a:r>
            <a:r>
              <a:rPr lang="en-US" sz="2800" dirty="0"/>
              <a:t> F 4-5 (</a:t>
            </a:r>
            <a:r>
              <a:rPr lang="el-GR" sz="2800" dirty="0"/>
              <a:t>πβ. </a:t>
            </a:r>
            <a:r>
              <a:rPr lang="el-GR" sz="2800" dirty="0" err="1"/>
              <a:t>Ψευδο-Απολλόδ</a:t>
            </a:r>
            <a:r>
              <a:rPr lang="el-GR" sz="2800" dirty="0"/>
              <a:t>. </a:t>
            </a:r>
            <a:r>
              <a:rPr lang="el-GR" sz="2800" i="1" dirty="0" err="1"/>
              <a:t>Επιτ</a:t>
            </a:r>
            <a:r>
              <a:rPr lang="el-GR" sz="2800" dirty="0"/>
              <a:t>. 3.2.).</a:t>
            </a:r>
          </a:p>
          <a:p>
            <a:r>
              <a:rPr lang="el-GR" sz="2800" dirty="0"/>
              <a:t>Σε αγγεία του 630-620 π.Χ. απεικονίζεται με λεπτομέρειες το επεισόδιο (με τον Δία και τον Ερμή), στη λάρνακα του Κύψελου και στο Αττικό δράμα.</a:t>
            </a:r>
          </a:p>
          <a:p>
            <a:r>
              <a:rPr lang="el-GR" sz="2800" dirty="0"/>
              <a:t>Η </a:t>
            </a:r>
            <a:r>
              <a:rPr lang="el-GR" sz="2800" i="1" dirty="0" err="1"/>
              <a:t>Ιλιάδα</a:t>
            </a:r>
            <a:r>
              <a:rPr lang="el-GR" sz="2800" dirty="0"/>
              <a:t> ξέρει το επεισόδιο (24. 29-30, «</a:t>
            </a:r>
            <a:r>
              <a:rPr lang="el-GR" sz="2800" dirty="0" err="1"/>
              <a:t>καὶ</a:t>
            </a:r>
            <a:r>
              <a:rPr lang="el-GR" sz="2800" dirty="0"/>
              <a:t> </a:t>
            </a:r>
            <a:r>
              <a:rPr lang="el-GR" sz="2800" dirty="0" err="1"/>
              <a:t>Πρίαμος</a:t>
            </a:r>
            <a:r>
              <a:rPr lang="el-GR" sz="2800" dirty="0"/>
              <a:t> </a:t>
            </a:r>
            <a:r>
              <a:rPr lang="el-GR" sz="2800" dirty="0" err="1"/>
              <a:t>καὶ</a:t>
            </a:r>
            <a:r>
              <a:rPr lang="el-GR" sz="2800" dirty="0"/>
              <a:t> </a:t>
            </a:r>
            <a:r>
              <a:rPr lang="el-GR" sz="2800" dirty="0" err="1"/>
              <a:t>λαὸς</a:t>
            </a:r>
            <a:r>
              <a:rPr lang="el-GR" sz="2800" dirty="0"/>
              <a:t> </a:t>
            </a:r>
            <a:r>
              <a:rPr lang="el-GR" sz="2800" dirty="0" err="1"/>
              <a:t>Ἀλεξάνδρου</a:t>
            </a:r>
            <a:r>
              <a:rPr lang="el-GR" sz="2800" dirty="0"/>
              <a:t> </a:t>
            </a:r>
            <a:r>
              <a:rPr lang="el-GR" sz="2800" dirty="0" err="1"/>
              <a:t>ἕνεκ</a:t>
            </a:r>
            <a:r>
              <a:rPr lang="el-GR" sz="2800" dirty="0"/>
              <a:t>᾽ </a:t>
            </a:r>
            <a:r>
              <a:rPr lang="el-GR" sz="2800" dirty="0" err="1"/>
              <a:t>ἄτης</a:t>
            </a:r>
            <a:r>
              <a:rPr lang="el-GR" sz="2800" dirty="0"/>
              <a:t>,/</a:t>
            </a:r>
            <a:r>
              <a:rPr lang="el-GR" sz="2800" dirty="0" err="1"/>
              <a:t>ὃς</a:t>
            </a:r>
            <a:r>
              <a:rPr lang="el-GR" sz="2800" dirty="0"/>
              <a:t> </a:t>
            </a:r>
            <a:r>
              <a:rPr lang="el-GR" sz="2800" dirty="0" err="1"/>
              <a:t>νείκεσσε</a:t>
            </a:r>
            <a:r>
              <a:rPr lang="el-GR" sz="2800" dirty="0"/>
              <a:t> </a:t>
            </a:r>
            <a:r>
              <a:rPr lang="el-GR" sz="2800" dirty="0" err="1"/>
              <a:t>θεὰς</a:t>
            </a:r>
            <a:r>
              <a:rPr lang="el-GR" sz="2800" dirty="0"/>
              <a:t> </a:t>
            </a:r>
            <a:r>
              <a:rPr lang="el-GR" sz="2800" dirty="0" err="1"/>
              <a:t>ὅτε</a:t>
            </a:r>
            <a:r>
              <a:rPr lang="el-GR" sz="2800" dirty="0"/>
              <a:t> </a:t>
            </a:r>
            <a:r>
              <a:rPr lang="el-GR" sz="2800" dirty="0" err="1"/>
              <a:t>οἱ</a:t>
            </a:r>
            <a:r>
              <a:rPr lang="el-GR" sz="2800" dirty="0"/>
              <a:t> </a:t>
            </a:r>
            <a:r>
              <a:rPr lang="el-GR" sz="2800" dirty="0" err="1"/>
              <a:t>μέσσαυλον</a:t>
            </a:r>
            <a:r>
              <a:rPr lang="el-GR" sz="2800" dirty="0"/>
              <a:t> </a:t>
            </a:r>
            <a:r>
              <a:rPr lang="el-GR" sz="2800" dirty="0" err="1"/>
              <a:t>ἵκοντο</a:t>
            </a:r>
            <a:r>
              <a:rPr lang="el-GR" sz="2800" dirty="0"/>
              <a:t>,/ </a:t>
            </a:r>
            <a:r>
              <a:rPr lang="el-GR" sz="2800" dirty="0" err="1"/>
              <a:t>τὴν</a:t>
            </a:r>
            <a:r>
              <a:rPr lang="el-GR" sz="2800" dirty="0"/>
              <a:t> δ᾽ </a:t>
            </a:r>
            <a:r>
              <a:rPr lang="el-GR" sz="2800" dirty="0" err="1"/>
              <a:t>ᾔνησ</a:t>
            </a:r>
            <a:r>
              <a:rPr lang="el-GR" sz="2800" dirty="0"/>
              <a:t>᾽ ἥ </a:t>
            </a:r>
            <a:r>
              <a:rPr lang="el-GR" sz="2800" dirty="0" err="1"/>
              <a:t>οἱ</a:t>
            </a:r>
            <a:r>
              <a:rPr lang="el-GR" sz="2800" dirty="0"/>
              <a:t> </a:t>
            </a:r>
            <a:r>
              <a:rPr lang="el-GR" sz="2800" dirty="0" err="1"/>
              <a:t>πόρε</a:t>
            </a:r>
            <a:r>
              <a:rPr lang="el-GR" sz="2800" dirty="0"/>
              <a:t> </a:t>
            </a:r>
            <a:r>
              <a:rPr lang="el-GR" sz="2800" dirty="0" err="1"/>
              <a:t>μαχλοσύνην</a:t>
            </a:r>
            <a:r>
              <a:rPr lang="el-GR" sz="2800" dirty="0"/>
              <a:t> </a:t>
            </a:r>
            <a:r>
              <a:rPr lang="el-GR" sz="2800" dirty="0" err="1"/>
              <a:t>ἀλεγεινήν</a:t>
            </a:r>
            <a:r>
              <a:rPr lang="el-GR" sz="2800" dirty="0"/>
              <a:t>».) </a:t>
            </a:r>
          </a:p>
        </p:txBody>
      </p:sp>
    </p:spTree>
    <p:extLst>
      <p:ext uri="{BB962C8B-B14F-4D97-AF65-F5344CB8AC3E}">
        <p14:creationId xmlns:p14="http://schemas.microsoft.com/office/powerpoint/2010/main" val="41496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DA1D274-7774-4E07-AAC8-84954827AA13}"/>
              </a:ext>
            </a:extLst>
          </p:cNvPr>
          <p:cNvSpPr>
            <a:spLocks noGrp="1"/>
          </p:cNvSpPr>
          <p:nvPr>
            <p:ph type="title"/>
          </p:nvPr>
        </p:nvSpPr>
        <p:spPr/>
        <p:txBody>
          <a:bodyPr/>
          <a:lstStyle/>
          <a:p>
            <a:r>
              <a:rPr lang="el-GR" dirty="0" err="1"/>
              <a:t>Κριση</a:t>
            </a:r>
            <a:r>
              <a:rPr lang="el-GR" dirty="0"/>
              <a:t> του </a:t>
            </a:r>
            <a:r>
              <a:rPr lang="el-GR" dirty="0" err="1"/>
              <a:t>παρη</a:t>
            </a:r>
            <a:endParaRPr lang="el-GR" dirty="0"/>
          </a:p>
        </p:txBody>
      </p:sp>
      <p:pic>
        <p:nvPicPr>
          <p:cNvPr id="5" name="Θέση περιεχομένου 4">
            <a:extLst>
              <a:ext uri="{FF2B5EF4-FFF2-40B4-BE49-F238E27FC236}">
                <a16:creationId xmlns:a16="http://schemas.microsoft.com/office/drawing/2014/main" xmlns="" id="{E78B06F9-83C1-4B9C-A5BD-AFEEA073C9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9311" y="1715679"/>
            <a:ext cx="7278038" cy="5043340"/>
          </a:xfrm>
        </p:spPr>
      </p:pic>
    </p:spTree>
    <p:extLst>
      <p:ext uri="{BB962C8B-B14F-4D97-AF65-F5344CB8AC3E}">
        <p14:creationId xmlns:p14="http://schemas.microsoft.com/office/powerpoint/2010/main" val="3025506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A952FCB-56BB-432F-91E5-15709F8C672B}"/>
              </a:ext>
            </a:extLst>
          </p:cNvPr>
          <p:cNvSpPr>
            <a:spLocks noGrp="1"/>
          </p:cNvSpPr>
          <p:nvPr>
            <p:ph type="title"/>
          </p:nvPr>
        </p:nvSpPr>
        <p:spPr/>
        <p:txBody>
          <a:bodyPr/>
          <a:lstStyle/>
          <a:p>
            <a:r>
              <a:rPr lang="el-GR" dirty="0" err="1"/>
              <a:t>Κριση</a:t>
            </a:r>
            <a:r>
              <a:rPr lang="el-GR" dirty="0"/>
              <a:t> του </a:t>
            </a:r>
            <a:r>
              <a:rPr lang="el-GR" dirty="0" err="1"/>
              <a:t>παρη</a:t>
            </a:r>
            <a:r>
              <a:rPr lang="el-GR" dirty="0"/>
              <a:t>, </a:t>
            </a:r>
            <a:r>
              <a:rPr lang="en-US" dirty="0"/>
              <a:t>LOUVRE F31</a:t>
            </a:r>
            <a:endParaRPr lang="el-GR" dirty="0"/>
          </a:p>
        </p:txBody>
      </p:sp>
      <p:pic>
        <p:nvPicPr>
          <p:cNvPr id="5" name="Θέση περιεχομένου 4">
            <a:extLst>
              <a:ext uri="{FF2B5EF4-FFF2-40B4-BE49-F238E27FC236}">
                <a16:creationId xmlns:a16="http://schemas.microsoft.com/office/drawing/2014/main" xmlns="" id="{D5FE6CE7-65F1-47B9-9A17-040A879751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5873" y="1640265"/>
            <a:ext cx="6598292" cy="4577974"/>
          </a:xfrm>
        </p:spPr>
      </p:pic>
    </p:spTree>
    <p:extLst>
      <p:ext uri="{BB962C8B-B14F-4D97-AF65-F5344CB8AC3E}">
        <p14:creationId xmlns:p14="http://schemas.microsoft.com/office/powerpoint/2010/main" val="278420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739B53A-2302-48B7-8C64-BE80B8F2B068}"/>
              </a:ext>
            </a:extLst>
          </p:cNvPr>
          <p:cNvSpPr>
            <a:spLocks noGrp="1"/>
          </p:cNvSpPr>
          <p:nvPr>
            <p:ph type="title"/>
          </p:nvPr>
        </p:nvSpPr>
        <p:spPr/>
        <p:txBody>
          <a:bodyPr/>
          <a:lstStyle/>
          <a:p>
            <a:r>
              <a:rPr lang="el-GR" dirty="0" err="1"/>
              <a:t>Κριση</a:t>
            </a:r>
            <a:r>
              <a:rPr lang="el-GR" dirty="0"/>
              <a:t> του </a:t>
            </a:r>
            <a:r>
              <a:rPr lang="el-GR" dirty="0" err="1"/>
              <a:t>παρη</a:t>
            </a:r>
            <a:r>
              <a:rPr lang="en-US" dirty="0"/>
              <a:t>, GETTY VILLA.83AE.10</a:t>
            </a:r>
            <a:endParaRPr lang="el-GR" dirty="0"/>
          </a:p>
        </p:txBody>
      </p:sp>
      <p:pic>
        <p:nvPicPr>
          <p:cNvPr id="5" name="Θέση περιεχομένου 4">
            <a:extLst>
              <a:ext uri="{FF2B5EF4-FFF2-40B4-BE49-F238E27FC236}">
                <a16:creationId xmlns:a16="http://schemas.microsoft.com/office/drawing/2014/main" xmlns="" id="{A248D7A1-F40C-4D50-B2C3-75D1170540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8163" y="764373"/>
            <a:ext cx="3684230" cy="5665508"/>
          </a:xfrm>
        </p:spPr>
      </p:pic>
    </p:spTree>
    <p:extLst>
      <p:ext uri="{BB962C8B-B14F-4D97-AF65-F5344CB8AC3E}">
        <p14:creationId xmlns:p14="http://schemas.microsoft.com/office/powerpoint/2010/main" val="426202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54EC688-D3C4-4016-A18F-93FCA78346BA}"/>
              </a:ext>
            </a:extLst>
          </p:cNvPr>
          <p:cNvSpPr>
            <a:spLocks noGrp="1"/>
          </p:cNvSpPr>
          <p:nvPr>
            <p:ph type="title"/>
          </p:nvPr>
        </p:nvSpPr>
        <p:spPr/>
        <p:txBody>
          <a:bodyPr/>
          <a:lstStyle/>
          <a:p>
            <a:r>
              <a:rPr lang="el-GR" dirty="0" err="1"/>
              <a:t>ΓεΝΙΚΑ</a:t>
            </a:r>
            <a:endParaRPr lang="el-GR" dirty="0"/>
          </a:p>
        </p:txBody>
      </p:sp>
      <p:sp>
        <p:nvSpPr>
          <p:cNvPr id="3" name="Θέση περιεχομένου 2">
            <a:extLst>
              <a:ext uri="{FF2B5EF4-FFF2-40B4-BE49-F238E27FC236}">
                <a16:creationId xmlns:a16="http://schemas.microsoft.com/office/drawing/2014/main" xmlns="" id="{A8FE7924-4641-4BAD-AA3C-9F267E22D259}"/>
              </a:ext>
            </a:extLst>
          </p:cNvPr>
          <p:cNvSpPr>
            <a:spLocks noGrp="1"/>
          </p:cNvSpPr>
          <p:nvPr>
            <p:ph idx="1"/>
          </p:nvPr>
        </p:nvSpPr>
        <p:spPr/>
        <p:txBody>
          <a:bodyPr>
            <a:normAutofit fontScale="92500"/>
          </a:bodyPr>
          <a:lstStyle/>
          <a:p>
            <a:r>
              <a:rPr lang="el-GR" sz="2400" dirty="0"/>
              <a:t>Είναι το πρώτο από τα έξι ποιήματα του Τρωικού Κύκλου το οποίο χρονολογείται τον 7</a:t>
            </a:r>
            <a:r>
              <a:rPr lang="el-GR" sz="2400" baseline="30000" dirty="0"/>
              <a:t>ο</a:t>
            </a:r>
            <a:r>
              <a:rPr lang="el-GR" sz="2400" dirty="0"/>
              <a:t> ή, πιο συχνά, τον 6</a:t>
            </a:r>
            <a:r>
              <a:rPr lang="el-GR" sz="2400" baseline="30000" dirty="0"/>
              <a:t>ο</a:t>
            </a:r>
            <a:r>
              <a:rPr lang="el-GR" sz="2400" dirty="0"/>
              <a:t> αι. π.Χ.</a:t>
            </a:r>
          </a:p>
          <a:p>
            <a:r>
              <a:rPr lang="el-GR" sz="2400" dirty="0"/>
              <a:t>Η προσπάθεια να ορίσουμε το </a:t>
            </a:r>
            <a:r>
              <a:rPr lang="en-US" sz="2400" i="1" dirty="0"/>
              <a:t>terminus ante </a:t>
            </a:r>
            <a:r>
              <a:rPr lang="en-US" sz="2400" i="1" dirty="0" err="1"/>
              <a:t>quem</a:t>
            </a:r>
            <a:r>
              <a:rPr lang="en-US" sz="2400" i="1" dirty="0"/>
              <a:t> </a:t>
            </a:r>
            <a:r>
              <a:rPr lang="el-GR" sz="2400" dirty="0"/>
              <a:t>βασιζόμενοι στην επιρροή που μπορεί να άσκησαν τα </a:t>
            </a:r>
            <a:r>
              <a:rPr lang="el-GR" sz="2400" i="1" dirty="0"/>
              <a:t>Κύπρια</a:t>
            </a:r>
            <a:r>
              <a:rPr lang="el-GR" sz="2400" dirty="0"/>
              <a:t> στην τέχνη ή στην ποίηση θέτει μεθοδολογικά προβλήματα. Η δυσκολία έγκειται στην αναγνώριση ή όχι των </a:t>
            </a:r>
            <a:r>
              <a:rPr lang="el-GR" sz="2400" i="1" dirty="0"/>
              <a:t>Κυπρίων</a:t>
            </a:r>
            <a:r>
              <a:rPr lang="el-GR" sz="2400" dirty="0"/>
              <a:t> ως πηγή επιρροής, άλλων παρόμοιων επικών ποιημάτων ή της επικής παράδοσης.</a:t>
            </a:r>
          </a:p>
          <a:p>
            <a:r>
              <a:rPr lang="el-GR" sz="2400" dirty="0"/>
              <a:t>Τα </a:t>
            </a:r>
            <a:r>
              <a:rPr lang="el-GR" sz="2400" i="1" dirty="0"/>
              <a:t>Κύπρια,</a:t>
            </a:r>
            <a:r>
              <a:rPr lang="el-GR" sz="2400" dirty="0"/>
              <a:t> ή ένα ποίημα παρόμοιο μ’ αυτό, ίσως να ήταν γνωστό στον ποιητή της </a:t>
            </a:r>
            <a:r>
              <a:rPr lang="el-GR" sz="2400" i="1" dirty="0" err="1"/>
              <a:t>Ιλιάδας</a:t>
            </a:r>
            <a:r>
              <a:rPr lang="el-GR" sz="2400" dirty="0"/>
              <a:t>, στον Αρχίλοχο, στην Σαπφώ και στον Αλκαίο. Σπάνια τα αποσπάσματα μας επιτρέπουν να στηρίξουμε με βεβαιότητα ότι τα </a:t>
            </a:r>
            <a:r>
              <a:rPr lang="el-GR" sz="2400" i="1" dirty="0"/>
              <a:t>Κυπρία</a:t>
            </a:r>
            <a:r>
              <a:rPr lang="el-GR" sz="2400" dirty="0"/>
              <a:t> είναι αυτά από τα οποία άντλησαν άλλες πηγές. Οι λεκτικές νύξεις των </a:t>
            </a:r>
            <a:r>
              <a:rPr lang="el-GR" sz="2400" i="1" dirty="0"/>
              <a:t>Κυπρίων </a:t>
            </a:r>
            <a:r>
              <a:rPr lang="el-GR" sz="2400" dirty="0"/>
              <a:t>(</a:t>
            </a:r>
            <a:r>
              <a:rPr lang="en-US" sz="2400" i="1" dirty="0"/>
              <a:t>PEG</a:t>
            </a:r>
            <a:r>
              <a:rPr lang="en-US" sz="2400" dirty="0"/>
              <a:t> F1)</a:t>
            </a:r>
            <a:r>
              <a:rPr lang="el-GR" sz="2400" dirty="0"/>
              <a:t> στα έργα του Ευριπίδη είναι εξαιρετικές.</a:t>
            </a:r>
          </a:p>
        </p:txBody>
      </p:sp>
    </p:spTree>
    <p:extLst>
      <p:ext uri="{BB962C8B-B14F-4D97-AF65-F5344CB8AC3E}">
        <p14:creationId xmlns:p14="http://schemas.microsoft.com/office/powerpoint/2010/main" val="277997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BE28EFC-1C11-451E-9B22-37586231DC99}"/>
              </a:ext>
            </a:extLst>
          </p:cNvPr>
          <p:cNvSpPr>
            <a:spLocks noGrp="1"/>
          </p:cNvSpPr>
          <p:nvPr>
            <p:ph type="title"/>
          </p:nvPr>
        </p:nvSpPr>
        <p:spPr/>
        <p:txBody>
          <a:bodyPr/>
          <a:lstStyle/>
          <a:p>
            <a:r>
              <a:rPr lang="el-GR" dirty="0"/>
              <a:t>ΚΑΤΑΣΚΕΥΗ ΠΛΟΙΩΝ</a:t>
            </a:r>
          </a:p>
        </p:txBody>
      </p:sp>
      <p:sp>
        <p:nvSpPr>
          <p:cNvPr id="3" name="Θέση περιεχομένου 2">
            <a:extLst>
              <a:ext uri="{FF2B5EF4-FFF2-40B4-BE49-F238E27FC236}">
                <a16:creationId xmlns:a16="http://schemas.microsoft.com/office/drawing/2014/main" xmlns="" id="{5D998724-0795-4BA0-8341-3FAE15B8BD16}"/>
              </a:ext>
            </a:extLst>
          </p:cNvPr>
          <p:cNvSpPr>
            <a:spLocks noGrp="1"/>
          </p:cNvSpPr>
          <p:nvPr>
            <p:ph idx="1"/>
          </p:nvPr>
        </p:nvSpPr>
        <p:spPr>
          <a:xfrm>
            <a:off x="685800" y="2194560"/>
            <a:ext cx="10820400" cy="4536178"/>
          </a:xfrm>
        </p:spPr>
        <p:txBody>
          <a:bodyPr>
            <a:normAutofit lnSpcReduction="10000"/>
          </a:bodyPr>
          <a:lstStyle/>
          <a:p>
            <a:r>
              <a:rPr lang="el-GR" sz="2400" dirty="0"/>
              <a:t>Τα πλοία για τη μεταφορά του Πάρη στη Σπάρτη κατασκευάζονται με την επίβλεψη της Αφροδίτης (</a:t>
            </a:r>
            <a:r>
              <a:rPr lang="en-US" sz="2400" i="1" dirty="0" err="1"/>
              <a:t>Cypr</a:t>
            </a:r>
            <a:r>
              <a:rPr lang="en-US" sz="2400" dirty="0"/>
              <a:t>. arg. line 91 </a:t>
            </a:r>
            <a:r>
              <a:rPr lang="en-US" sz="2400" dirty="0" err="1"/>
              <a:t>Severyns</a:t>
            </a:r>
            <a:r>
              <a:rPr lang="en-US" sz="2400" dirty="0"/>
              <a:t>)</a:t>
            </a:r>
            <a:r>
              <a:rPr lang="el-GR" sz="2400" dirty="0"/>
              <a:t>. </a:t>
            </a:r>
          </a:p>
          <a:p>
            <a:r>
              <a:rPr lang="el-GR" sz="2400" dirty="0"/>
              <a:t>Ο </a:t>
            </a:r>
            <a:r>
              <a:rPr lang="el-GR" sz="2400" dirty="0" err="1"/>
              <a:t>Φέρεκλος</a:t>
            </a:r>
            <a:r>
              <a:rPr lang="el-GR" sz="2400" dirty="0"/>
              <a:t> μπορεί να κατονομάζεται στα </a:t>
            </a:r>
            <a:r>
              <a:rPr lang="el-GR" sz="2400" i="1" dirty="0"/>
              <a:t>Κύπρια</a:t>
            </a:r>
            <a:r>
              <a:rPr lang="el-GR" sz="2400" dirty="0"/>
              <a:t> ως ο κατασκευαστής των πλοίων του Πάρη (Σ </a:t>
            </a:r>
            <a:r>
              <a:rPr lang="en-US" sz="2400" dirty="0"/>
              <a:t>D</a:t>
            </a:r>
            <a:r>
              <a:rPr lang="el-GR" sz="2400" dirty="0"/>
              <a:t> </a:t>
            </a:r>
            <a:r>
              <a:rPr lang="el-GR" sz="2400" i="1" dirty="0" err="1"/>
              <a:t>Ιλ</a:t>
            </a:r>
            <a:r>
              <a:rPr lang="el-GR" sz="2400" dirty="0"/>
              <a:t>. 3.443= </a:t>
            </a:r>
            <a:r>
              <a:rPr lang="en-US" sz="2400" dirty="0"/>
              <a:t>PEG F dub 37</a:t>
            </a:r>
            <a:r>
              <a:rPr lang="el-GR" sz="2400" dirty="0"/>
              <a:t>, </a:t>
            </a:r>
            <a:r>
              <a:rPr lang="en-US" sz="2400" dirty="0"/>
              <a:t>F 8 W</a:t>
            </a:r>
            <a:r>
              <a:rPr lang="el-GR" sz="2400" dirty="0"/>
              <a:t>; δεν αποδίδεται ρητά στα </a:t>
            </a:r>
            <a:r>
              <a:rPr lang="el-GR" sz="2400" i="1" dirty="0"/>
              <a:t>Κύπρια</a:t>
            </a:r>
            <a:r>
              <a:rPr lang="en-US" sz="2400" dirty="0"/>
              <a:t>).</a:t>
            </a:r>
          </a:p>
          <a:p>
            <a:r>
              <a:rPr lang="el-GR" sz="2400" dirty="0"/>
              <a:t>Πβ. </a:t>
            </a:r>
            <a:r>
              <a:rPr lang="el-GR" sz="2400" dirty="0" err="1"/>
              <a:t>Ψευδο-Απολλοδ</a:t>
            </a:r>
            <a:r>
              <a:rPr lang="el-GR" sz="2400" dirty="0"/>
              <a:t>. </a:t>
            </a:r>
            <a:r>
              <a:rPr lang="el-GR" sz="2400" i="1" dirty="0" err="1"/>
              <a:t>Επιτ</a:t>
            </a:r>
            <a:r>
              <a:rPr lang="el-GR" sz="2400" dirty="0"/>
              <a:t>. 3.2.</a:t>
            </a:r>
          </a:p>
          <a:p>
            <a:r>
              <a:rPr lang="el-GR" sz="2400" dirty="0"/>
              <a:t>Στην </a:t>
            </a:r>
            <a:r>
              <a:rPr lang="el-GR" sz="2400" i="1" dirty="0" err="1"/>
              <a:t>Ιλιάδα</a:t>
            </a:r>
            <a:r>
              <a:rPr lang="el-GR" sz="2400" dirty="0"/>
              <a:t> είναι αμφίβολο (5.59-64) αν ο </a:t>
            </a:r>
            <a:r>
              <a:rPr lang="el-GR" sz="2400" dirty="0" err="1"/>
              <a:t>Φέρεκλος</a:t>
            </a:r>
            <a:r>
              <a:rPr lang="el-GR" sz="2400" dirty="0"/>
              <a:t> ή ο </a:t>
            </a:r>
            <a:r>
              <a:rPr lang="el-GR" sz="2400" dirty="0" err="1"/>
              <a:t>Αρμονίδης</a:t>
            </a:r>
            <a:r>
              <a:rPr lang="el-GR" sz="2400" dirty="0"/>
              <a:t> ήταν ο κατασκευαστής («</a:t>
            </a:r>
            <a:r>
              <a:rPr lang="el-GR" sz="2400" dirty="0" err="1"/>
              <a:t>Μηριόνης</a:t>
            </a:r>
            <a:r>
              <a:rPr lang="el-GR" sz="2400" dirty="0"/>
              <a:t> </a:t>
            </a:r>
            <a:r>
              <a:rPr lang="el-GR" sz="2400" dirty="0" err="1"/>
              <a:t>δὲ</a:t>
            </a:r>
            <a:r>
              <a:rPr lang="el-GR" sz="2400" dirty="0"/>
              <a:t> </a:t>
            </a:r>
            <a:r>
              <a:rPr lang="el-GR" sz="2400" dirty="0" err="1"/>
              <a:t>Φέρεκλον</a:t>
            </a:r>
            <a:r>
              <a:rPr lang="el-GR" sz="2400" dirty="0"/>
              <a:t>[….] </a:t>
            </a:r>
            <a:r>
              <a:rPr lang="el-GR" sz="2400" dirty="0" err="1"/>
              <a:t>ὃς</a:t>
            </a:r>
            <a:r>
              <a:rPr lang="el-GR" sz="2400" dirty="0"/>
              <a:t> </a:t>
            </a:r>
            <a:r>
              <a:rPr lang="el-GR" sz="2400" dirty="0" err="1"/>
              <a:t>καὶ</a:t>
            </a:r>
            <a:r>
              <a:rPr lang="el-GR" sz="2400" dirty="0"/>
              <a:t> </a:t>
            </a:r>
            <a:r>
              <a:rPr lang="el-GR" sz="2400" dirty="0" err="1"/>
              <a:t>Ἀλεξάνδρῳ</a:t>
            </a:r>
            <a:r>
              <a:rPr lang="el-GR" sz="2400" dirty="0"/>
              <a:t> </a:t>
            </a:r>
            <a:r>
              <a:rPr lang="el-GR" sz="2400" dirty="0" err="1"/>
              <a:t>τεκτήνατο</a:t>
            </a:r>
            <a:r>
              <a:rPr lang="el-GR" sz="2400" dirty="0"/>
              <a:t> </a:t>
            </a:r>
            <a:r>
              <a:rPr lang="el-GR" sz="2400" dirty="0" err="1"/>
              <a:t>νῆας</a:t>
            </a:r>
            <a:r>
              <a:rPr lang="el-GR" sz="2400" dirty="0"/>
              <a:t> </a:t>
            </a:r>
            <a:r>
              <a:rPr lang="el-GR" sz="2400" dirty="0" err="1"/>
              <a:t>ἐΐσας</a:t>
            </a:r>
            <a:r>
              <a:rPr lang="el-GR" sz="2400" dirty="0"/>
              <a:t>/</a:t>
            </a:r>
            <a:r>
              <a:rPr lang="el-GR" sz="2400" dirty="0" err="1"/>
              <a:t>ἀρχεκάκους</a:t>
            </a:r>
            <a:r>
              <a:rPr lang="el-GR" sz="2400" dirty="0"/>
              <a:t>»</a:t>
            </a:r>
          </a:p>
          <a:p>
            <a:r>
              <a:rPr lang="el-GR" sz="2400" dirty="0"/>
              <a:t>Αν τα </a:t>
            </a:r>
            <a:r>
              <a:rPr lang="el-GR" sz="2400" i="1" dirty="0"/>
              <a:t>Κύπρια</a:t>
            </a:r>
            <a:r>
              <a:rPr lang="el-GR" sz="2400" dirty="0"/>
              <a:t> διάβασαν λάθος το κείμενο της </a:t>
            </a:r>
            <a:r>
              <a:rPr lang="el-GR" sz="2400" i="1" dirty="0" err="1"/>
              <a:t>Ιλιάδας</a:t>
            </a:r>
            <a:r>
              <a:rPr lang="el-GR" sz="2400" dirty="0"/>
              <a:t> και επινόησαν μια μυθολογική λεπτομέρεια βάσει αυτού, τότε ίσως αυτή η λεπτομέρεια με τον </a:t>
            </a:r>
            <a:r>
              <a:rPr lang="el-GR" sz="2400" dirty="0" err="1"/>
              <a:t>Φερεκλέα</a:t>
            </a:r>
            <a:r>
              <a:rPr lang="el-GR" sz="2400" dirty="0"/>
              <a:t> να αντλείται από την </a:t>
            </a:r>
            <a:r>
              <a:rPr lang="el-GR" sz="2400" i="1" dirty="0" err="1"/>
              <a:t>Ιλιάδα</a:t>
            </a:r>
            <a:r>
              <a:rPr lang="el-GR" sz="2400" dirty="0"/>
              <a:t>. Ωστόσο, είναι αρκετά αμφίβολο αν έγινε έτσι.</a:t>
            </a:r>
          </a:p>
        </p:txBody>
      </p:sp>
    </p:spTree>
    <p:extLst>
      <p:ext uri="{BB962C8B-B14F-4D97-AF65-F5344CB8AC3E}">
        <p14:creationId xmlns:p14="http://schemas.microsoft.com/office/powerpoint/2010/main" val="4984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1CCC658-59E2-4C0F-A5C4-2605919412C4}"/>
              </a:ext>
            </a:extLst>
          </p:cNvPr>
          <p:cNvSpPr>
            <a:spLocks noGrp="1"/>
          </p:cNvSpPr>
          <p:nvPr>
            <p:ph type="title"/>
          </p:nvPr>
        </p:nvSpPr>
        <p:spPr/>
        <p:txBody>
          <a:bodyPr/>
          <a:lstStyle/>
          <a:p>
            <a:r>
              <a:rPr lang="el-GR" dirty="0" err="1"/>
              <a:t>καταιγιδα</a:t>
            </a:r>
            <a:endParaRPr lang="el-GR" dirty="0"/>
          </a:p>
        </p:txBody>
      </p:sp>
      <p:sp>
        <p:nvSpPr>
          <p:cNvPr id="3" name="Θέση περιεχομένου 2">
            <a:extLst>
              <a:ext uri="{FF2B5EF4-FFF2-40B4-BE49-F238E27FC236}">
                <a16:creationId xmlns:a16="http://schemas.microsoft.com/office/drawing/2014/main" xmlns="" id="{D059194E-AE34-48F3-9242-290A63FA25E3}"/>
              </a:ext>
            </a:extLst>
          </p:cNvPr>
          <p:cNvSpPr>
            <a:spLocks noGrp="1"/>
          </p:cNvSpPr>
          <p:nvPr>
            <p:ph idx="1"/>
          </p:nvPr>
        </p:nvSpPr>
        <p:spPr>
          <a:xfrm>
            <a:off x="685800" y="2194560"/>
            <a:ext cx="10820400" cy="4663440"/>
          </a:xfrm>
        </p:spPr>
        <p:txBody>
          <a:bodyPr>
            <a:normAutofit fontScale="92500" lnSpcReduction="20000"/>
          </a:bodyPr>
          <a:lstStyle/>
          <a:p>
            <a:r>
              <a:rPr lang="el-GR" sz="2400" dirty="0" err="1"/>
              <a:t>Πρόκλος</a:t>
            </a:r>
            <a:r>
              <a:rPr lang="el-GR" sz="2400" dirty="0"/>
              <a:t>: η Ήρα στέλνει καταιγίδα κατά την επιστροφή του Πάρη και της Ελένης προς την Τροία και ο Πάρης λεηλατεί τη </a:t>
            </a:r>
            <a:r>
              <a:rPr lang="el-GR" sz="2400" dirty="0" err="1"/>
              <a:t>Σιδώνα</a:t>
            </a:r>
            <a:r>
              <a:rPr lang="el-GR" sz="2400" dirty="0"/>
              <a:t> (</a:t>
            </a:r>
            <a:r>
              <a:rPr lang="en-US" sz="2400" i="1" dirty="0" err="1"/>
              <a:t>Cypr</a:t>
            </a:r>
            <a:r>
              <a:rPr lang="en-US" sz="2400" dirty="0"/>
              <a:t>.</a:t>
            </a:r>
            <a:r>
              <a:rPr lang="el-GR" sz="2400" dirty="0"/>
              <a:t> </a:t>
            </a:r>
            <a:r>
              <a:rPr lang="en-US" sz="2400" dirty="0"/>
              <a:t>arg.</a:t>
            </a:r>
            <a:r>
              <a:rPr lang="el-GR" sz="2400" dirty="0"/>
              <a:t> </a:t>
            </a:r>
            <a:r>
              <a:rPr lang="en-US" sz="2400" dirty="0"/>
              <a:t>lines lines 103-4 </a:t>
            </a:r>
            <a:r>
              <a:rPr lang="en-US" sz="2400" dirty="0" err="1"/>
              <a:t>Severyns</a:t>
            </a:r>
            <a:r>
              <a:rPr lang="en-US" sz="2400" dirty="0"/>
              <a:t>).</a:t>
            </a:r>
          </a:p>
          <a:p>
            <a:r>
              <a:rPr lang="el-GR" sz="2400" dirty="0"/>
              <a:t>Πβ. </a:t>
            </a:r>
            <a:r>
              <a:rPr lang="el-GR" sz="2400" dirty="0" err="1"/>
              <a:t>Ψευδο-Απολλοδ</a:t>
            </a:r>
            <a:r>
              <a:rPr lang="el-GR" sz="2400" dirty="0"/>
              <a:t>. </a:t>
            </a:r>
            <a:r>
              <a:rPr lang="el-GR" sz="2400" i="1" dirty="0" err="1"/>
              <a:t>Επιτ</a:t>
            </a:r>
            <a:r>
              <a:rPr lang="el-GR" sz="2400" dirty="0"/>
              <a:t>. 3.4;</a:t>
            </a:r>
          </a:p>
          <a:p>
            <a:r>
              <a:rPr lang="en-US" sz="2400" dirty="0"/>
              <a:t>H </a:t>
            </a:r>
            <a:r>
              <a:rPr lang="el-GR" sz="2400" dirty="0"/>
              <a:t>παραμονή του Πάρη και της Ελένης στη </a:t>
            </a:r>
            <a:r>
              <a:rPr lang="el-GR" sz="2400" dirty="0" err="1"/>
              <a:t>Σιδώνα</a:t>
            </a:r>
            <a:r>
              <a:rPr lang="el-GR" sz="2400" dirty="0"/>
              <a:t> προφανώς παραπέμπει στην </a:t>
            </a:r>
            <a:r>
              <a:rPr lang="el-GR" sz="2400" i="1" dirty="0" err="1"/>
              <a:t>Ιλιάδα</a:t>
            </a:r>
            <a:r>
              <a:rPr lang="el-GR" sz="2400" dirty="0"/>
              <a:t> (</a:t>
            </a:r>
            <a:r>
              <a:rPr lang="en-US" sz="2400" dirty="0"/>
              <a:t>6.289-92</a:t>
            </a:r>
            <a:r>
              <a:rPr lang="el-GR" sz="2400" dirty="0"/>
              <a:t> «</a:t>
            </a:r>
            <a:r>
              <a:rPr lang="el-GR" sz="2400" dirty="0" err="1"/>
              <a:t>Αὐτὴ</a:t>
            </a:r>
            <a:r>
              <a:rPr lang="el-GR" sz="2400" dirty="0"/>
              <a:t> δ᾽ </a:t>
            </a:r>
            <a:r>
              <a:rPr lang="el-GR" sz="2400" dirty="0" err="1"/>
              <a:t>ἐς</a:t>
            </a:r>
            <a:r>
              <a:rPr lang="el-GR" sz="2400" dirty="0"/>
              <a:t> </a:t>
            </a:r>
            <a:r>
              <a:rPr lang="el-GR" sz="2400" dirty="0" err="1"/>
              <a:t>θάλαμον</a:t>
            </a:r>
            <a:r>
              <a:rPr lang="el-GR" sz="2400" dirty="0"/>
              <a:t> </a:t>
            </a:r>
            <a:r>
              <a:rPr lang="el-GR" sz="2400" dirty="0" err="1"/>
              <a:t>κατεβήσετο</a:t>
            </a:r>
            <a:r>
              <a:rPr lang="el-GR" sz="2400" dirty="0"/>
              <a:t> </a:t>
            </a:r>
            <a:r>
              <a:rPr lang="el-GR" sz="2400" dirty="0" err="1"/>
              <a:t>κηώεντα</a:t>
            </a:r>
            <a:r>
              <a:rPr lang="el-GR" sz="2400" dirty="0"/>
              <a:t>,/</a:t>
            </a:r>
            <a:r>
              <a:rPr lang="el-GR" sz="2400" dirty="0" err="1"/>
              <a:t>ἔνθ</a:t>
            </a:r>
            <a:r>
              <a:rPr lang="el-GR" sz="2400" dirty="0"/>
              <a:t>᾽ </a:t>
            </a:r>
            <a:r>
              <a:rPr lang="el-GR" sz="2400" dirty="0" err="1"/>
              <a:t>ἔσάν</a:t>
            </a:r>
            <a:r>
              <a:rPr lang="el-GR" sz="2400" dirty="0"/>
              <a:t> </a:t>
            </a:r>
            <a:r>
              <a:rPr lang="el-GR" sz="2400" dirty="0" err="1"/>
              <a:t>οἱ</a:t>
            </a:r>
            <a:r>
              <a:rPr lang="el-GR" sz="2400" dirty="0"/>
              <a:t> </a:t>
            </a:r>
            <a:r>
              <a:rPr lang="el-GR" sz="2400" dirty="0" err="1"/>
              <a:t>πέπλοι</a:t>
            </a:r>
            <a:r>
              <a:rPr lang="el-GR" sz="2400" dirty="0"/>
              <a:t> </a:t>
            </a:r>
            <a:r>
              <a:rPr lang="el-GR" sz="2400" dirty="0" err="1"/>
              <a:t>παμποίκιλα</a:t>
            </a:r>
            <a:r>
              <a:rPr lang="el-GR" sz="2400" dirty="0"/>
              <a:t> </a:t>
            </a:r>
            <a:r>
              <a:rPr lang="el-GR" sz="2400" dirty="0" err="1"/>
              <a:t>ἔργα</a:t>
            </a:r>
            <a:r>
              <a:rPr lang="el-GR" sz="2400" dirty="0"/>
              <a:t> </a:t>
            </a:r>
            <a:r>
              <a:rPr lang="el-GR" sz="2400" dirty="0" err="1"/>
              <a:t>γυναικῶν</a:t>
            </a:r>
            <a:r>
              <a:rPr lang="el-GR" sz="2400" dirty="0"/>
              <a:t>/ </a:t>
            </a:r>
            <a:r>
              <a:rPr lang="el-GR" sz="2400" dirty="0" err="1"/>
              <a:t>τὰς</a:t>
            </a:r>
            <a:r>
              <a:rPr lang="el-GR" sz="2400" dirty="0"/>
              <a:t> </a:t>
            </a:r>
            <a:r>
              <a:rPr lang="el-GR" sz="2400" dirty="0" err="1"/>
              <a:t>αὐτὸς</a:t>
            </a:r>
            <a:r>
              <a:rPr lang="el-GR" sz="2400" dirty="0"/>
              <a:t> </a:t>
            </a:r>
            <a:r>
              <a:rPr lang="el-GR" sz="2400" dirty="0" err="1"/>
              <a:t>Ἀλέξανδρος</a:t>
            </a:r>
            <a:r>
              <a:rPr lang="el-GR" sz="2400" dirty="0"/>
              <a:t> </a:t>
            </a:r>
            <a:r>
              <a:rPr lang="el-GR" sz="2400" dirty="0" err="1"/>
              <a:t>θεοειδὴς</a:t>
            </a:r>
            <a:r>
              <a:rPr lang="el-GR" sz="2400" dirty="0"/>
              <a:t>/</a:t>
            </a:r>
            <a:r>
              <a:rPr lang="el-GR" sz="2400" dirty="0" err="1"/>
              <a:t>ἤγαγε</a:t>
            </a:r>
            <a:r>
              <a:rPr lang="el-GR" sz="2400" dirty="0"/>
              <a:t> </a:t>
            </a:r>
            <a:r>
              <a:rPr lang="el-GR" sz="2400" dirty="0" err="1"/>
              <a:t>Σιδονίηθεν</a:t>
            </a:r>
            <a:r>
              <a:rPr lang="el-GR" sz="2400" dirty="0"/>
              <a:t>[2] </a:t>
            </a:r>
            <a:r>
              <a:rPr lang="el-GR" sz="2400" dirty="0" err="1"/>
              <a:t>ἐπιπλὼς</a:t>
            </a:r>
            <a:r>
              <a:rPr lang="el-GR" sz="2400" dirty="0"/>
              <a:t> </a:t>
            </a:r>
            <a:r>
              <a:rPr lang="el-GR" sz="2400" dirty="0" err="1"/>
              <a:t>εὐρέα</a:t>
            </a:r>
            <a:r>
              <a:rPr lang="el-GR" sz="2400" dirty="0"/>
              <a:t> </a:t>
            </a:r>
            <a:r>
              <a:rPr lang="el-GR" sz="2400" dirty="0" err="1"/>
              <a:t>πόντον</a:t>
            </a:r>
            <a:r>
              <a:rPr lang="el-GR" sz="2400" dirty="0"/>
              <a:t>,/</a:t>
            </a:r>
            <a:r>
              <a:rPr lang="el-GR" sz="2400" dirty="0" err="1"/>
              <a:t>τὴν</a:t>
            </a:r>
            <a:r>
              <a:rPr lang="el-GR" sz="2400" dirty="0"/>
              <a:t> </a:t>
            </a:r>
            <a:r>
              <a:rPr lang="el-GR" sz="2400" dirty="0" err="1"/>
              <a:t>ὁδὸν</a:t>
            </a:r>
            <a:r>
              <a:rPr lang="el-GR" sz="2400" dirty="0"/>
              <a:t> </a:t>
            </a:r>
            <a:r>
              <a:rPr lang="el-GR" sz="2400" dirty="0" err="1"/>
              <a:t>ἣν</a:t>
            </a:r>
            <a:r>
              <a:rPr lang="el-GR" sz="2400" dirty="0"/>
              <a:t> </a:t>
            </a:r>
            <a:r>
              <a:rPr lang="el-GR" sz="2400" dirty="0" err="1"/>
              <a:t>Ἑλένην</a:t>
            </a:r>
            <a:r>
              <a:rPr lang="el-GR" sz="2400" dirty="0"/>
              <a:t> περ </a:t>
            </a:r>
            <a:r>
              <a:rPr lang="el-GR" sz="2400" dirty="0" err="1"/>
              <a:t>ἀνήγαγεν</a:t>
            </a:r>
            <a:r>
              <a:rPr lang="el-GR" sz="2400" dirty="0"/>
              <a:t> </a:t>
            </a:r>
            <a:r>
              <a:rPr lang="el-GR" sz="2400" dirty="0" err="1"/>
              <a:t>εὐπατέρειαν</a:t>
            </a:r>
            <a:r>
              <a:rPr lang="el-GR" sz="2400" dirty="0"/>
              <a:t>·»</a:t>
            </a:r>
            <a:r>
              <a:rPr lang="en-US" sz="2400" dirty="0"/>
              <a:t>).</a:t>
            </a:r>
            <a:endParaRPr lang="el-GR" sz="2400" dirty="0"/>
          </a:p>
          <a:p>
            <a:r>
              <a:rPr lang="el-GR" sz="2400" dirty="0"/>
              <a:t>Η περίληψη του </a:t>
            </a:r>
            <a:r>
              <a:rPr lang="el-GR" sz="2400" dirty="0" err="1"/>
              <a:t>Πρόκλου</a:t>
            </a:r>
            <a:r>
              <a:rPr lang="el-GR" sz="2400" dirty="0"/>
              <a:t> έρχεται σε αντίθεση με τη δήλωση του Ηροδότου ότι ο Πάρης και η Ελένη στα </a:t>
            </a:r>
            <a:r>
              <a:rPr lang="el-GR" sz="2400" i="1" dirty="0"/>
              <a:t>Κύπρια</a:t>
            </a:r>
            <a:r>
              <a:rPr lang="el-GR" sz="2400" dirty="0"/>
              <a:t> φτάνουν στην Τροία μετά από τρεις μέρες, απολαμβάνοντας τον ωραίο καιρό (</a:t>
            </a:r>
            <a:r>
              <a:rPr lang="el-GR" sz="2400" dirty="0" err="1"/>
              <a:t>Ηρόδ</a:t>
            </a:r>
            <a:r>
              <a:rPr lang="el-GR" sz="2400" dirty="0"/>
              <a:t>. 2.117=</a:t>
            </a:r>
            <a:r>
              <a:rPr lang="en-US" sz="2400" i="1" dirty="0" err="1"/>
              <a:t>Cypria</a:t>
            </a:r>
            <a:r>
              <a:rPr lang="en-US" sz="2400" dirty="0"/>
              <a:t> </a:t>
            </a:r>
            <a:r>
              <a:rPr lang="en-US" sz="2400" i="1" dirty="0"/>
              <a:t>PEG</a:t>
            </a:r>
            <a:r>
              <a:rPr lang="en-US" sz="2400" dirty="0"/>
              <a:t> F 14).</a:t>
            </a:r>
          </a:p>
          <a:p>
            <a:r>
              <a:rPr lang="el-GR" sz="2400" dirty="0"/>
              <a:t>Η περίληψη του </a:t>
            </a:r>
            <a:r>
              <a:rPr lang="el-GR" sz="2400" dirty="0" err="1"/>
              <a:t>Πρόκλου</a:t>
            </a:r>
            <a:r>
              <a:rPr lang="el-GR" sz="2400" dirty="0"/>
              <a:t> μπορεί να παρουσιάζει την αφήγηση με ανακρίβειες, ή το περιεχόμενο των </a:t>
            </a:r>
            <a:r>
              <a:rPr lang="el-GR" sz="2400" i="1" dirty="0"/>
              <a:t>Κυπρίων</a:t>
            </a:r>
            <a:r>
              <a:rPr lang="el-GR" sz="2400" dirty="0"/>
              <a:t> μπορεί να ποίκιλλε με τον Ηρόδοτο και τον </a:t>
            </a:r>
            <a:r>
              <a:rPr lang="el-GR" sz="2400" dirty="0" err="1"/>
              <a:t>Πρόκλο</a:t>
            </a:r>
            <a:r>
              <a:rPr lang="el-GR" sz="2400" dirty="0"/>
              <a:t> να παρουσιάζουν το ποίημα όπως το ήξεραν (πολυμορφία λόγω </a:t>
            </a:r>
            <a:r>
              <a:rPr lang="el-GR" sz="2400" dirty="0" err="1"/>
              <a:t>προφορικότητας</a:t>
            </a:r>
            <a:r>
              <a:rPr lang="el-GR" sz="2400" dirty="0"/>
              <a:t> ή παρεμβολή της χειρόγραφης παράδοσης).</a:t>
            </a:r>
          </a:p>
        </p:txBody>
      </p:sp>
    </p:spTree>
    <p:extLst>
      <p:ext uri="{BB962C8B-B14F-4D97-AF65-F5344CB8AC3E}">
        <p14:creationId xmlns:p14="http://schemas.microsoft.com/office/powerpoint/2010/main" val="2979604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A9013C5-B13D-42F3-8332-F284C792B06A}"/>
              </a:ext>
            </a:extLst>
          </p:cNvPr>
          <p:cNvSpPr>
            <a:spLocks noGrp="1"/>
          </p:cNvSpPr>
          <p:nvPr>
            <p:ph type="title"/>
          </p:nvPr>
        </p:nvSpPr>
        <p:spPr/>
        <p:txBody>
          <a:bodyPr/>
          <a:lstStyle/>
          <a:p>
            <a:r>
              <a:rPr lang="el-GR" dirty="0"/>
              <a:t>ΔΙΟΣΚΟΥΡΟΙ</a:t>
            </a:r>
          </a:p>
        </p:txBody>
      </p:sp>
      <p:sp>
        <p:nvSpPr>
          <p:cNvPr id="3" name="Θέση περιεχομένου 2">
            <a:extLst>
              <a:ext uri="{FF2B5EF4-FFF2-40B4-BE49-F238E27FC236}">
                <a16:creationId xmlns:a16="http://schemas.microsoft.com/office/drawing/2014/main" xmlns="" id="{1723B403-5EB7-46CF-A47D-2CFD785C108E}"/>
              </a:ext>
            </a:extLst>
          </p:cNvPr>
          <p:cNvSpPr>
            <a:spLocks noGrp="1"/>
          </p:cNvSpPr>
          <p:nvPr>
            <p:ph idx="1"/>
          </p:nvPr>
        </p:nvSpPr>
        <p:spPr>
          <a:xfrm>
            <a:off x="685800" y="1725105"/>
            <a:ext cx="10820400" cy="5052767"/>
          </a:xfrm>
        </p:spPr>
        <p:txBody>
          <a:bodyPr>
            <a:normAutofit fontScale="92500" lnSpcReduction="10000"/>
          </a:bodyPr>
          <a:lstStyle/>
          <a:p>
            <a:r>
              <a:rPr lang="el-GR" dirty="0"/>
              <a:t>Ο Κάστωρ και ο Πολυδεύκης κλέβουν τα βόδια του </a:t>
            </a:r>
            <a:r>
              <a:rPr lang="el-GR" dirty="0" err="1"/>
              <a:t>Ίδα</a:t>
            </a:r>
            <a:r>
              <a:rPr lang="el-GR" dirty="0"/>
              <a:t> και του </a:t>
            </a:r>
            <a:r>
              <a:rPr lang="el-GR" dirty="0" err="1"/>
              <a:t>Λυγκέα</a:t>
            </a:r>
            <a:r>
              <a:rPr lang="el-GR" dirty="0"/>
              <a:t>. Ο Κάστωρ σκοτώνεται από τον </a:t>
            </a:r>
            <a:r>
              <a:rPr lang="el-GR" dirty="0" err="1"/>
              <a:t>Ίδα</a:t>
            </a:r>
            <a:r>
              <a:rPr lang="el-GR" dirty="0"/>
              <a:t>, και ο τελευταίος μαζί με τον </a:t>
            </a:r>
            <a:r>
              <a:rPr lang="el-GR" dirty="0" err="1"/>
              <a:t>Λυγκέα</a:t>
            </a:r>
            <a:r>
              <a:rPr lang="el-GR" dirty="0"/>
              <a:t> από τον Πολυδεύκη. Ο Δίας χαρίζει την αθανασία στους Διόσκουρους σε αλληλοδιαδοχικές μέρες. (</a:t>
            </a:r>
            <a:r>
              <a:rPr lang="en-US" i="1" dirty="0" err="1"/>
              <a:t>Cypr</a:t>
            </a:r>
            <a:r>
              <a:rPr lang="en-US" dirty="0"/>
              <a:t>. arg. lines 106-9 </a:t>
            </a:r>
            <a:r>
              <a:rPr lang="en-US" dirty="0" err="1"/>
              <a:t>Severyns</a:t>
            </a:r>
            <a:r>
              <a:rPr lang="en-US" dirty="0"/>
              <a:t>)</a:t>
            </a:r>
          </a:p>
          <a:p>
            <a:r>
              <a:rPr lang="el-GR" dirty="0"/>
              <a:t>Το επεισόδιο καλύπτεται από το </a:t>
            </a:r>
            <a:r>
              <a:rPr lang="en-US" i="1" dirty="0"/>
              <a:t>PEG</a:t>
            </a:r>
            <a:r>
              <a:rPr lang="en-US" dirty="0"/>
              <a:t> F 8.</a:t>
            </a:r>
          </a:p>
          <a:p>
            <a:r>
              <a:rPr lang="el-GR" dirty="0"/>
              <a:t>πβ </a:t>
            </a:r>
            <a:r>
              <a:rPr lang="el-GR" dirty="0" err="1"/>
              <a:t>Ψευδο-Απολλοδ</a:t>
            </a:r>
            <a:r>
              <a:rPr lang="el-GR" dirty="0"/>
              <a:t>. </a:t>
            </a:r>
            <a:r>
              <a:rPr lang="el-GR" i="1" dirty="0"/>
              <a:t>Βιβλ</a:t>
            </a:r>
            <a:r>
              <a:rPr lang="el-GR" dirty="0"/>
              <a:t>. 3.11.2.</a:t>
            </a:r>
          </a:p>
          <a:p>
            <a:r>
              <a:rPr lang="el-GR" dirty="0"/>
              <a:t>Η αφήγηση των </a:t>
            </a:r>
            <a:r>
              <a:rPr lang="el-GR" i="1" dirty="0"/>
              <a:t>Κυπρίων</a:t>
            </a:r>
            <a:r>
              <a:rPr lang="el-GR" dirty="0"/>
              <a:t> πιθανόν αντανακλάται στους </a:t>
            </a:r>
            <a:r>
              <a:rPr lang="el-GR" i="1" dirty="0" err="1"/>
              <a:t>Νεμεόνικους</a:t>
            </a:r>
            <a:r>
              <a:rPr lang="el-GR" dirty="0"/>
              <a:t> του Πινδάρου (10.60-90).</a:t>
            </a:r>
          </a:p>
          <a:p>
            <a:r>
              <a:rPr lang="el-GR" dirty="0"/>
              <a:t>Η εναλλασσόμενη αθανασία των Διόσκουρων αναφέρεται και στην </a:t>
            </a:r>
            <a:r>
              <a:rPr lang="el-GR" i="1" dirty="0"/>
              <a:t>Οδύσσεια</a:t>
            </a:r>
            <a:r>
              <a:rPr lang="el-GR" dirty="0"/>
              <a:t> (11.302-4).</a:t>
            </a:r>
          </a:p>
          <a:p>
            <a:r>
              <a:rPr lang="el-GR" dirty="0"/>
              <a:t>Η αναφορά των Διόσκουρων στην αφήγηση του Τρωικού πολέμου δεν είναι άμεσα σχετική αλλά, ίσως, ήταν ανάγκη τα αδέρφια να διαγραφούν από το τοπίο για να μπορέσουν πιο εύκολα να</a:t>
            </a:r>
            <a:r>
              <a:rPr lang="en-US" dirty="0"/>
              <a:t> </a:t>
            </a:r>
            <a:r>
              <a:rPr lang="el-GR" dirty="0"/>
              <a:t>δραπετεύσουν ο Πάρης και η Ελένη. </a:t>
            </a:r>
          </a:p>
          <a:p>
            <a:r>
              <a:rPr lang="el-GR" dirty="0"/>
              <a:t>Ίσως τα </a:t>
            </a:r>
            <a:r>
              <a:rPr lang="el-GR" i="1" dirty="0"/>
              <a:t>Κύπρια</a:t>
            </a:r>
            <a:r>
              <a:rPr lang="el-GR" dirty="0"/>
              <a:t> να αφηγούνταν ένα επεισόδιο κατά το οποίο οι Διόσκουροι έσωζαν την Ελένη από την απαγωγή του Θησέα και αιχμαλώτιζαν τη μητέρα του, Αίθρα, και την αδερφή του </a:t>
            </a:r>
            <a:r>
              <a:rPr lang="el-GR" dirty="0" err="1"/>
              <a:t>Πειρίθου</a:t>
            </a:r>
            <a:r>
              <a:rPr lang="el-GR" dirty="0"/>
              <a:t>, </a:t>
            </a:r>
            <a:r>
              <a:rPr lang="el-GR" dirty="0" err="1"/>
              <a:t>Κλυμένη</a:t>
            </a:r>
            <a:r>
              <a:rPr lang="el-GR" dirty="0"/>
              <a:t> (</a:t>
            </a:r>
            <a:r>
              <a:rPr lang="en-US" i="1" dirty="0"/>
              <a:t>PEG</a:t>
            </a:r>
            <a:r>
              <a:rPr lang="en-US" dirty="0"/>
              <a:t> F 13)</a:t>
            </a:r>
            <a:r>
              <a:rPr lang="el-GR" dirty="0"/>
              <a:t>, μια παράδοση προηγούμενη από τον Όμηρο (</a:t>
            </a:r>
            <a:r>
              <a:rPr lang="el-GR" i="1" dirty="0" err="1"/>
              <a:t>Ιλ</a:t>
            </a:r>
            <a:r>
              <a:rPr lang="el-GR" dirty="0"/>
              <a:t>. 3. 143-4).</a:t>
            </a:r>
          </a:p>
          <a:p>
            <a:endParaRPr lang="el-GR" dirty="0"/>
          </a:p>
        </p:txBody>
      </p:sp>
    </p:spTree>
    <p:extLst>
      <p:ext uri="{BB962C8B-B14F-4D97-AF65-F5344CB8AC3E}">
        <p14:creationId xmlns:p14="http://schemas.microsoft.com/office/powerpoint/2010/main" val="1476974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5756ABD-AA35-41A2-B546-E8198CC23743}"/>
              </a:ext>
            </a:extLst>
          </p:cNvPr>
          <p:cNvSpPr>
            <a:spLocks noGrp="1"/>
          </p:cNvSpPr>
          <p:nvPr>
            <p:ph type="title"/>
          </p:nvPr>
        </p:nvSpPr>
        <p:spPr/>
        <p:txBody>
          <a:bodyPr/>
          <a:lstStyle/>
          <a:p>
            <a:r>
              <a:rPr lang="el-GR" dirty="0" err="1"/>
              <a:t>Νεστωρ</a:t>
            </a:r>
            <a:endParaRPr lang="el-GR" dirty="0"/>
          </a:p>
        </p:txBody>
      </p:sp>
      <p:sp>
        <p:nvSpPr>
          <p:cNvPr id="3" name="Θέση περιεχομένου 2">
            <a:extLst>
              <a:ext uri="{FF2B5EF4-FFF2-40B4-BE49-F238E27FC236}">
                <a16:creationId xmlns:a16="http://schemas.microsoft.com/office/drawing/2014/main" xmlns="" id="{499E2C30-8694-4965-BC10-260568C72859}"/>
              </a:ext>
            </a:extLst>
          </p:cNvPr>
          <p:cNvSpPr>
            <a:spLocks noGrp="1"/>
          </p:cNvSpPr>
          <p:nvPr>
            <p:ph idx="1"/>
          </p:nvPr>
        </p:nvSpPr>
        <p:spPr/>
        <p:txBody>
          <a:bodyPr>
            <a:normAutofit fontScale="92500" lnSpcReduction="10000"/>
          </a:bodyPr>
          <a:lstStyle/>
          <a:p>
            <a:r>
              <a:rPr lang="el-GR" sz="2800" dirty="0"/>
              <a:t>Ο Μενέλαος πηγαίνει στον </a:t>
            </a:r>
            <a:r>
              <a:rPr lang="el-GR" sz="2800" dirty="0" err="1"/>
              <a:t>Νέστορα</a:t>
            </a:r>
            <a:r>
              <a:rPr lang="el-GR" sz="2800" dirty="0"/>
              <a:t>, ο οποίος αφηγείται τέσσερις ιστορίες: πως ο </a:t>
            </a:r>
            <a:r>
              <a:rPr lang="el-GR" sz="2800" dirty="0" err="1"/>
              <a:t>Επωπεύς</a:t>
            </a:r>
            <a:r>
              <a:rPr lang="el-GR" sz="2800" dirty="0"/>
              <a:t> αποπλάνησε την κόρη του Λύκου, την ιστορία του </a:t>
            </a:r>
            <a:r>
              <a:rPr lang="el-GR" sz="2800" dirty="0" err="1"/>
              <a:t>Οιδίποδα</a:t>
            </a:r>
            <a:r>
              <a:rPr lang="el-GR" sz="2800" dirty="0"/>
              <a:t>, τη μανία του Ηρακλή και την ιστορία του Θησέα και της Αριάδνης (</a:t>
            </a:r>
            <a:r>
              <a:rPr lang="en-US" sz="2800" i="1" dirty="0" err="1"/>
              <a:t>Cypr</a:t>
            </a:r>
            <a:r>
              <a:rPr lang="en-US" sz="2800" dirty="0"/>
              <a:t>. </a:t>
            </a:r>
            <a:r>
              <a:rPr lang="en-US" sz="2800" dirty="0" err="1"/>
              <a:t>arg</a:t>
            </a:r>
            <a:r>
              <a:rPr lang="el-GR" sz="2800" dirty="0"/>
              <a:t>.</a:t>
            </a:r>
            <a:r>
              <a:rPr lang="en-US" sz="2800" dirty="0"/>
              <a:t> lines 114-17 </a:t>
            </a:r>
            <a:r>
              <a:rPr lang="en-US" sz="2800" dirty="0" err="1"/>
              <a:t>Severyns</a:t>
            </a:r>
            <a:r>
              <a:rPr lang="en-US" sz="2800" dirty="0"/>
              <a:t>).</a:t>
            </a:r>
          </a:p>
          <a:p>
            <a:r>
              <a:rPr lang="el-GR" sz="2800" dirty="0"/>
              <a:t>Η αφήγηση ιστοριών είναι χαρακτηριστικό του </a:t>
            </a:r>
            <a:r>
              <a:rPr lang="el-GR" sz="2800" dirty="0" err="1"/>
              <a:t>Νέστορα</a:t>
            </a:r>
            <a:r>
              <a:rPr lang="el-GR" sz="2800" dirty="0"/>
              <a:t> της </a:t>
            </a:r>
            <a:r>
              <a:rPr lang="el-GR" sz="2800" i="1" dirty="0" err="1"/>
              <a:t>Ιλιάδας</a:t>
            </a:r>
            <a:r>
              <a:rPr lang="el-GR" sz="2800" dirty="0"/>
              <a:t>. Σε αυτό το σημείο η ομοιότητα βρίσκεται μεταξύ των δύο συγκεκριμένων ποιημάτων, και όχι μόνο της μυθολογικής παράδοσης.</a:t>
            </a:r>
          </a:p>
          <a:p>
            <a:r>
              <a:rPr lang="el-GR" sz="2800" dirty="0"/>
              <a:t>Από τα τέσσερα μυθολογικά παραδείγματα του </a:t>
            </a:r>
            <a:r>
              <a:rPr lang="el-GR" sz="2800" dirty="0" err="1"/>
              <a:t>Νέστορα</a:t>
            </a:r>
            <a:r>
              <a:rPr lang="el-GR" sz="2800" dirty="0"/>
              <a:t>, το πρώτο και το τελευταίο σχετίζονται άμεσα με την ευρύτερη αφήγηση επειδή είναι ιστορίες μοιχών ή απαγωγών.</a:t>
            </a:r>
          </a:p>
        </p:txBody>
      </p:sp>
    </p:spTree>
    <p:extLst>
      <p:ext uri="{BB962C8B-B14F-4D97-AF65-F5344CB8AC3E}">
        <p14:creationId xmlns:p14="http://schemas.microsoft.com/office/powerpoint/2010/main" val="2151883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BF0A9B4-20BA-436A-8C3B-98C31905AC1E}"/>
              </a:ext>
            </a:extLst>
          </p:cNvPr>
          <p:cNvSpPr>
            <a:spLocks noGrp="1"/>
          </p:cNvSpPr>
          <p:nvPr>
            <p:ph type="title"/>
          </p:nvPr>
        </p:nvSpPr>
        <p:spPr/>
        <p:txBody>
          <a:bodyPr/>
          <a:lstStyle/>
          <a:p>
            <a:r>
              <a:rPr lang="el-GR" dirty="0"/>
              <a:t>ΠΑΡΑΦΡΟΣΥΝΗ ΟΔΥΣΣΕΑ</a:t>
            </a:r>
          </a:p>
        </p:txBody>
      </p:sp>
      <p:sp>
        <p:nvSpPr>
          <p:cNvPr id="3" name="Θέση περιεχομένου 2">
            <a:extLst>
              <a:ext uri="{FF2B5EF4-FFF2-40B4-BE49-F238E27FC236}">
                <a16:creationId xmlns:a16="http://schemas.microsoft.com/office/drawing/2014/main" xmlns="" id="{2C36D01D-D02B-435C-8055-6DC4148E3C25}"/>
              </a:ext>
            </a:extLst>
          </p:cNvPr>
          <p:cNvSpPr>
            <a:spLocks noGrp="1"/>
          </p:cNvSpPr>
          <p:nvPr>
            <p:ph idx="1"/>
          </p:nvPr>
        </p:nvSpPr>
        <p:spPr/>
        <p:txBody>
          <a:bodyPr>
            <a:normAutofit lnSpcReduction="10000"/>
          </a:bodyPr>
          <a:lstStyle/>
          <a:p>
            <a:r>
              <a:rPr lang="el-GR" sz="2400" dirty="0"/>
              <a:t>Η στρατολόγηση του Οδυσσέα, που προσποιήθηκε τον παράφρονα για να την αποφύγει, αλλά  αποκαλύφθηκε από το τέχνασμα του Παλαμήδη με την χρησιμοποίηση του μωρού Τηλέμαχου (</a:t>
            </a:r>
            <a:r>
              <a:rPr lang="en-US" sz="2400" i="1" dirty="0"/>
              <a:t>Cypr</a:t>
            </a:r>
            <a:r>
              <a:rPr lang="en-US" sz="2400" dirty="0"/>
              <a:t>.arg. lines 119-21 </a:t>
            </a:r>
            <a:r>
              <a:rPr lang="en-US" sz="2400" dirty="0" err="1"/>
              <a:t>Severyns</a:t>
            </a:r>
            <a:r>
              <a:rPr lang="en-US" sz="2400" dirty="0"/>
              <a:t>)</a:t>
            </a:r>
          </a:p>
          <a:p>
            <a:r>
              <a:rPr lang="el-GR" sz="2400" dirty="0"/>
              <a:t>πβ </a:t>
            </a:r>
            <a:r>
              <a:rPr lang="el-GR" sz="2400" dirty="0" err="1"/>
              <a:t>Ψευδο-Απολλοδ</a:t>
            </a:r>
            <a:r>
              <a:rPr lang="el-GR" sz="2400" dirty="0"/>
              <a:t>. </a:t>
            </a:r>
            <a:r>
              <a:rPr lang="el-GR" sz="2400" i="1" dirty="0" err="1"/>
              <a:t>Επιτ</a:t>
            </a:r>
            <a:r>
              <a:rPr lang="el-GR" sz="2400" dirty="0"/>
              <a:t>. 3.7.</a:t>
            </a:r>
          </a:p>
          <a:p>
            <a:r>
              <a:rPr lang="el-GR" sz="2400" dirty="0"/>
              <a:t>Η στρατολόγηση του Οδυσσέα υπονοείται στην </a:t>
            </a:r>
            <a:r>
              <a:rPr lang="el-GR" sz="2400" i="1" dirty="0"/>
              <a:t>Οδύσσεια</a:t>
            </a:r>
            <a:r>
              <a:rPr lang="el-GR" sz="2400" dirty="0"/>
              <a:t> (24. 115-19).</a:t>
            </a:r>
          </a:p>
          <a:p>
            <a:r>
              <a:rPr lang="el-GR" sz="2400" dirty="0"/>
              <a:t>Ο Παλαμήδης αργότερα στα </a:t>
            </a:r>
            <a:r>
              <a:rPr lang="el-GR" sz="2400" i="1" dirty="0"/>
              <a:t>Κύπρια</a:t>
            </a:r>
            <a:r>
              <a:rPr lang="el-GR" sz="2400" dirty="0"/>
              <a:t> σκοτώνεται από τον Οδυσσέα (</a:t>
            </a:r>
            <a:r>
              <a:rPr lang="en-US" sz="2400" i="1" dirty="0"/>
              <a:t>Cypr</a:t>
            </a:r>
            <a:r>
              <a:rPr lang="en-US" sz="2400" dirty="0"/>
              <a:t>.arg. lines 1</a:t>
            </a:r>
            <a:r>
              <a:rPr lang="el-GR" sz="2400" dirty="0"/>
              <a:t>66</a:t>
            </a:r>
            <a:r>
              <a:rPr lang="en-US" sz="2400" dirty="0"/>
              <a:t> </a:t>
            </a:r>
            <a:r>
              <a:rPr lang="en-US" sz="2400" dirty="0" err="1"/>
              <a:t>Severyns</a:t>
            </a:r>
            <a:r>
              <a:rPr lang="en-US" sz="2400" dirty="0"/>
              <a:t>)</a:t>
            </a:r>
            <a:r>
              <a:rPr lang="el-GR" sz="2400" dirty="0"/>
              <a:t>.</a:t>
            </a:r>
          </a:p>
          <a:p>
            <a:r>
              <a:rPr lang="el-GR" sz="2400" dirty="0"/>
              <a:t>Το θέμα της παραφροσύνης, το οποίο εμφανίζεται αργότερα στον </a:t>
            </a:r>
            <a:r>
              <a:rPr lang="el-GR" sz="2400" i="1" dirty="0"/>
              <a:t>Κύκλο</a:t>
            </a:r>
            <a:r>
              <a:rPr lang="el-GR" sz="2400" dirty="0"/>
              <a:t> (</a:t>
            </a:r>
            <a:r>
              <a:rPr lang="en-US" sz="2400" i="1" dirty="0" err="1"/>
              <a:t>Ilias</a:t>
            </a:r>
            <a:r>
              <a:rPr lang="en-US" sz="2400" dirty="0"/>
              <a:t> </a:t>
            </a:r>
            <a:r>
              <a:rPr lang="en-US" sz="2400" i="1" dirty="0"/>
              <a:t>parva</a:t>
            </a:r>
            <a:r>
              <a:rPr lang="en-US" sz="2400" dirty="0"/>
              <a:t> arg. line 209 </a:t>
            </a:r>
            <a:r>
              <a:rPr lang="en-US" sz="2400" dirty="0" err="1"/>
              <a:t>Severyns</a:t>
            </a:r>
            <a:r>
              <a:rPr lang="en-US" sz="2400" dirty="0"/>
              <a:t>), </a:t>
            </a:r>
            <a:r>
              <a:rPr lang="el-GR" sz="2400" dirty="0"/>
              <a:t>αποφεύγεται από τον Όμηρο, αλλά όχι από την τραγωδία.</a:t>
            </a:r>
          </a:p>
        </p:txBody>
      </p:sp>
    </p:spTree>
    <p:extLst>
      <p:ext uri="{BB962C8B-B14F-4D97-AF65-F5344CB8AC3E}">
        <p14:creationId xmlns:p14="http://schemas.microsoft.com/office/powerpoint/2010/main" val="1358428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D1B7B39-8E44-4F98-BBBE-C78D7224986C}"/>
              </a:ext>
            </a:extLst>
          </p:cNvPr>
          <p:cNvSpPr>
            <a:spLocks noGrp="1"/>
          </p:cNvSpPr>
          <p:nvPr>
            <p:ph type="title"/>
          </p:nvPr>
        </p:nvSpPr>
        <p:spPr/>
        <p:txBody>
          <a:bodyPr/>
          <a:lstStyle/>
          <a:p>
            <a:r>
              <a:rPr lang="el-GR" dirty="0" err="1"/>
              <a:t>στρατολογηση</a:t>
            </a:r>
            <a:r>
              <a:rPr lang="el-GR" dirty="0"/>
              <a:t> </a:t>
            </a:r>
            <a:r>
              <a:rPr lang="el-GR" dirty="0" err="1"/>
              <a:t>αχιλλεα</a:t>
            </a:r>
            <a:endParaRPr lang="el-GR" dirty="0"/>
          </a:p>
        </p:txBody>
      </p:sp>
      <p:sp>
        <p:nvSpPr>
          <p:cNvPr id="3" name="Θέση περιεχομένου 2">
            <a:extLst>
              <a:ext uri="{FF2B5EF4-FFF2-40B4-BE49-F238E27FC236}">
                <a16:creationId xmlns:a16="http://schemas.microsoft.com/office/drawing/2014/main" xmlns="" id="{311DF5D9-E831-4FC6-9808-5224F787DD5B}"/>
              </a:ext>
            </a:extLst>
          </p:cNvPr>
          <p:cNvSpPr>
            <a:spLocks noGrp="1"/>
          </p:cNvSpPr>
          <p:nvPr>
            <p:ph idx="1"/>
          </p:nvPr>
        </p:nvSpPr>
        <p:spPr/>
        <p:txBody>
          <a:bodyPr>
            <a:normAutofit lnSpcReduction="10000"/>
          </a:bodyPr>
          <a:lstStyle/>
          <a:p>
            <a:r>
              <a:rPr lang="el-GR" sz="2400" dirty="0"/>
              <a:t>Ο </a:t>
            </a:r>
            <a:r>
              <a:rPr lang="el-GR" sz="2400" dirty="0" err="1"/>
              <a:t>Πρόκλος</a:t>
            </a:r>
            <a:r>
              <a:rPr lang="el-GR" sz="2400" dirty="0"/>
              <a:t> δεν αναφέρει καθόλου στην περίληψή του την στρατολόγηση του Αχιλλέα. Στην </a:t>
            </a:r>
            <a:r>
              <a:rPr lang="el-GR" sz="2400" i="1" dirty="0" err="1"/>
              <a:t>Ιλιάδα</a:t>
            </a:r>
            <a:r>
              <a:rPr lang="el-GR" sz="2400" dirty="0"/>
              <a:t> </a:t>
            </a:r>
            <a:r>
              <a:rPr lang="el-GR" sz="2400" dirty="0" err="1"/>
              <a:t>στρατολογείται</a:t>
            </a:r>
            <a:r>
              <a:rPr lang="el-GR" sz="2400" dirty="0"/>
              <a:t> στη </a:t>
            </a:r>
            <a:r>
              <a:rPr lang="el-GR" sz="2400" dirty="0" err="1"/>
              <a:t>Φθία</a:t>
            </a:r>
            <a:r>
              <a:rPr lang="el-GR" sz="2400" dirty="0"/>
              <a:t> από τον Οδυσσέα και τον </a:t>
            </a:r>
            <a:r>
              <a:rPr lang="el-GR" sz="2400" dirty="0" err="1"/>
              <a:t>Νέστορα</a:t>
            </a:r>
            <a:r>
              <a:rPr lang="el-GR" sz="2400" dirty="0"/>
              <a:t> (</a:t>
            </a:r>
            <a:r>
              <a:rPr lang="el-GR" sz="2400" i="1" dirty="0" err="1"/>
              <a:t>Ιλ</a:t>
            </a:r>
            <a:r>
              <a:rPr lang="el-GR" sz="2400" dirty="0"/>
              <a:t>. 9.252-9, 11.765-90).</a:t>
            </a:r>
          </a:p>
          <a:p>
            <a:r>
              <a:rPr lang="el-GR" sz="2400" dirty="0"/>
              <a:t>Άλλη γνωστή εκδοχή: </a:t>
            </a:r>
            <a:r>
              <a:rPr lang="el-GR" sz="2400" dirty="0" err="1"/>
              <a:t>στρατολογείται</a:t>
            </a:r>
            <a:r>
              <a:rPr lang="el-GR" sz="2400" dirty="0"/>
              <a:t> στη Σκύρο. Η Θέτιδα (ή ο </a:t>
            </a:r>
            <a:r>
              <a:rPr lang="el-GR" sz="2400" dirty="0" err="1"/>
              <a:t>Πηλέας</a:t>
            </a:r>
            <a:r>
              <a:rPr lang="el-GR" sz="2400" dirty="0"/>
              <a:t>) τον είχαν στείλει (εννιά χρονών;) εκεί μεταμφιεσμένο ως κορίτσι για να αποφύγει τη στρατολόγηση στον Τρωικό πόλεμο. Ενώ ήταν στη Σκύρο (δεκαπέντε χρονών;) αποπλάνησε την Δηιδάμεια, την κόρη του βασιλιά Λυκομήδη, τη μελλοντική μητέρα του Νεοπτόλεμου. Αυτή η εκδοχή αμφιλεγόμενα αποδίδεται στα </a:t>
            </a:r>
            <a:r>
              <a:rPr lang="el-GR" sz="2400" i="1" dirty="0"/>
              <a:t>Κύπρια</a:t>
            </a:r>
            <a:r>
              <a:rPr lang="el-GR" sz="2400" dirty="0"/>
              <a:t> (</a:t>
            </a:r>
            <a:r>
              <a:rPr lang="en-US" sz="2400" i="1" dirty="0"/>
              <a:t>PEG</a:t>
            </a:r>
            <a:r>
              <a:rPr lang="en-US" sz="2400" dirty="0"/>
              <a:t> F 19).</a:t>
            </a:r>
          </a:p>
          <a:p>
            <a:r>
              <a:rPr lang="el-GR" sz="2400" dirty="0"/>
              <a:t>Το πόσο αρχαία είναι αυτή η εκδοχή δεν είναι ξεκάθαρο. Δεν υπάρχει κανένας κατηγορηματικός  λόγος να την αποκλείσουμε από την αρχαϊκή περίοδο.</a:t>
            </a:r>
          </a:p>
        </p:txBody>
      </p:sp>
    </p:spTree>
    <p:extLst>
      <p:ext uri="{BB962C8B-B14F-4D97-AF65-F5344CB8AC3E}">
        <p14:creationId xmlns:p14="http://schemas.microsoft.com/office/powerpoint/2010/main" val="3161940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ACD8EFB-B4F4-44B4-A030-FFB0B67CB6EE}"/>
              </a:ext>
            </a:extLst>
          </p:cNvPr>
          <p:cNvSpPr>
            <a:spLocks noGrp="1"/>
          </p:cNvSpPr>
          <p:nvPr>
            <p:ph type="title"/>
          </p:nvPr>
        </p:nvSpPr>
        <p:spPr/>
        <p:txBody>
          <a:bodyPr/>
          <a:lstStyle/>
          <a:p>
            <a:r>
              <a:rPr lang="el-GR" dirty="0" err="1"/>
              <a:t>Στρατολογηση</a:t>
            </a:r>
            <a:r>
              <a:rPr lang="el-GR" dirty="0"/>
              <a:t> </a:t>
            </a:r>
            <a:r>
              <a:rPr lang="el-GR" dirty="0" err="1"/>
              <a:t>αχιλλεα</a:t>
            </a:r>
            <a:endParaRPr lang="el-GR" dirty="0"/>
          </a:p>
        </p:txBody>
      </p:sp>
      <p:sp>
        <p:nvSpPr>
          <p:cNvPr id="3" name="Θέση περιεχομένου 2">
            <a:extLst>
              <a:ext uri="{FF2B5EF4-FFF2-40B4-BE49-F238E27FC236}">
                <a16:creationId xmlns:a16="http://schemas.microsoft.com/office/drawing/2014/main" xmlns="" id="{F042E2AC-1910-46D0-9BA6-734FC014F2B0}"/>
              </a:ext>
            </a:extLst>
          </p:cNvPr>
          <p:cNvSpPr>
            <a:spLocks noGrp="1"/>
          </p:cNvSpPr>
          <p:nvPr>
            <p:ph idx="1"/>
          </p:nvPr>
        </p:nvSpPr>
        <p:spPr>
          <a:xfrm>
            <a:off x="685800" y="1809946"/>
            <a:ext cx="10820400" cy="4920792"/>
          </a:xfrm>
        </p:spPr>
        <p:txBody>
          <a:bodyPr>
            <a:normAutofit lnSpcReduction="10000"/>
          </a:bodyPr>
          <a:lstStyle/>
          <a:p>
            <a:r>
              <a:rPr lang="el-GR" dirty="0"/>
              <a:t>Η μεταμφίεση ενός αγοριού σε κορίτσι</a:t>
            </a:r>
            <a:r>
              <a:rPr lang="el-GR" dirty="0">
                <a:sym typeface="Wingdings" panose="05000000000000000000" pitchFamily="2" charset="2"/>
              </a:rPr>
              <a:t></a:t>
            </a:r>
            <a:r>
              <a:rPr lang="en-US" i="1" dirty="0">
                <a:sym typeface="Wingdings" panose="05000000000000000000" pitchFamily="2" charset="2"/>
              </a:rPr>
              <a:t>folk-tale</a:t>
            </a:r>
            <a:r>
              <a:rPr lang="en-US" dirty="0">
                <a:sym typeface="Wingdings" panose="05000000000000000000" pitchFamily="2" charset="2"/>
              </a:rPr>
              <a:t> </a:t>
            </a:r>
            <a:r>
              <a:rPr lang="el-GR" dirty="0">
                <a:sym typeface="Wingdings" panose="05000000000000000000" pitchFamily="2" charset="2"/>
              </a:rPr>
              <a:t>μοτίβο.</a:t>
            </a:r>
          </a:p>
          <a:p>
            <a:r>
              <a:rPr lang="el-GR" dirty="0">
                <a:sym typeface="Wingdings" panose="05000000000000000000" pitchFamily="2" charset="2"/>
              </a:rPr>
              <a:t>Η πρόσληψη του επεισοδίου από τον 5</a:t>
            </a:r>
            <a:r>
              <a:rPr lang="el-GR" baseline="30000" dirty="0">
                <a:sym typeface="Wingdings" panose="05000000000000000000" pitchFamily="2" charset="2"/>
              </a:rPr>
              <a:t>ο</a:t>
            </a:r>
            <a:r>
              <a:rPr lang="el-GR" dirty="0">
                <a:sym typeface="Wingdings" panose="05000000000000000000" pitchFamily="2" charset="2"/>
              </a:rPr>
              <a:t> αι. π.Χ. (Πολύγνωτος, Ευριπίδης) το απέδιδαν στα </a:t>
            </a:r>
            <a:r>
              <a:rPr lang="el-GR" i="1" dirty="0">
                <a:sym typeface="Wingdings" panose="05000000000000000000" pitchFamily="2" charset="2"/>
              </a:rPr>
              <a:t>Κύπρια</a:t>
            </a:r>
            <a:r>
              <a:rPr lang="el-GR" dirty="0">
                <a:sym typeface="Wingdings" panose="05000000000000000000" pitchFamily="2" charset="2"/>
              </a:rPr>
              <a:t>.</a:t>
            </a:r>
          </a:p>
          <a:p>
            <a:r>
              <a:rPr lang="el-GR" dirty="0">
                <a:sym typeface="Wingdings" panose="05000000000000000000" pitchFamily="2" charset="2"/>
              </a:rPr>
              <a:t>Η σιωπή του </a:t>
            </a:r>
            <a:r>
              <a:rPr lang="el-GR" dirty="0" err="1">
                <a:sym typeface="Wingdings" panose="05000000000000000000" pitchFamily="2" charset="2"/>
              </a:rPr>
              <a:t>Πρόκλου</a:t>
            </a:r>
            <a:r>
              <a:rPr lang="el-GR" dirty="0">
                <a:sym typeface="Wingdings" panose="05000000000000000000" pitchFamily="2" charset="2"/>
              </a:rPr>
              <a:t> δεν είναι απαραίτητα προβληματική. Περισσότερο προβληματική είναι η σύμπνοια του επεισοδίου με ένα άλλο μεταγενέστερο επεισόδιο που αναφέρεται από τον </a:t>
            </a:r>
            <a:r>
              <a:rPr lang="el-GR" dirty="0" err="1">
                <a:sym typeface="Wingdings" panose="05000000000000000000" pitchFamily="2" charset="2"/>
              </a:rPr>
              <a:t>Πρόκλο</a:t>
            </a:r>
            <a:r>
              <a:rPr lang="el-GR" dirty="0">
                <a:sym typeface="Wingdings" panose="05000000000000000000" pitchFamily="2" charset="2"/>
              </a:rPr>
              <a:t>: ο Αχιλλέας φτάνει στη Σκύρο μετά από την εκστρατεία στην </a:t>
            </a:r>
            <a:r>
              <a:rPr lang="el-GR" dirty="0" err="1">
                <a:sym typeface="Wingdings" panose="05000000000000000000" pitchFamily="2" charset="2"/>
              </a:rPr>
              <a:t>Τευθρανία</a:t>
            </a:r>
            <a:r>
              <a:rPr lang="el-GR" dirty="0">
                <a:sym typeface="Wingdings" panose="05000000000000000000" pitchFamily="2" charset="2"/>
              </a:rPr>
              <a:t> και παντρεύεται τη Δηιδάμεια. Μπορεί να υπάρχει ταυτόχρονα ένα επεισόδιο προ </a:t>
            </a:r>
            <a:r>
              <a:rPr lang="el-GR" dirty="0" err="1">
                <a:sym typeface="Wingdings" panose="05000000000000000000" pitchFamily="2" charset="2"/>
              </a:rPr>
              <a:t>Τευθρανίας</a:t>
            </a:r>
            <a:r>
              <a:rPr lang="el-GR" dirty="0">
                <a:sym typeface="Wingdings" panose="05000000000000000000" pitchFamily="2" charset="2"/>
              </a:rPr>
              <a:t> και ένα μετά </a:t>
            </a:r>
            <a:r>
              <a:rPr lang="el-GR" dirty="0" err="1">
                <a:sym typeface="Wingdings" panose="05000000000000000000" pitchFamily="2" charset="2"/>
              </a:rPr>
              <a:t>Τευθρανίας</a:t>
            </a:r>
            <a:r>
              <a:rPr lang="el-GR" dirty="0">
                <a:sym typeface="Wingdings" panose="05000000000000000000" pitchFamily="2" charset="2"/>
              </a:rPr>
              <a:t>;</a:t>
            </a:r>
          </a:p>
          <a:p>
            <a:r>
              <a:rPr lang="el-GR" dirty="0">
                <a:sym typeface="Wingdings" panose="05000000000000000000" pitchFamily="2" charset="2"/>
              </a:rPr>
              <a:t>Αν το </a:t>
            </a:r>
            <a:r>
              <a:rPr lang="en-US" i="1" dirty="0">
                <a:sym typeface="Wingdings" panose="05000000000000000000" pitchFamily="2" charset="2"/>
              </a:rPr>
              <a:t>PEG</a:t>
            </a:r>
            <a:r>
              <a:rPr lang="en-US" dirty="0">
                <a:sym typeface="Wingdings" panose="05000000000000000000" pitchFamily="2" charset="2"/>
              </a:rPr>
              <a:t> F 19</a:t>
            </a:r>
            <a:r>
              <a:rPr lang="el-GR" dirty="0">
                <a:sym typeface="Wingdings" panose="05000000000000000000" pitchFamily="2" charset="2"/>
              </a:rPr>
              <a:t> όντως ανήκει στα </a:t>
            </a:r>
            <a:r>
              <a:rPr lang="el-GR" i="1" dirty="0">
                <a:sym typeface="Wingdings" panose="05000000000000000000" pitchFamily="2" charset="2"/>
              </a:rPr>
              <a:t>Κύπρια</a:t>
            </a:r>
            <a:r>
              <a:rPr lang="el-GR" dirty="0">
                <a:sym typeface="Wingdings" panose="05000000000000000000" pitchFamily="2" charset="2"/>
              </a:rPr>
              <a:t> τότε το ποίημα και ο Κύκλος παρουσιάζουν επιπλέον ζεύγη: </a:t>
            </a:r>
          </a:p>
          <a:p>
            <a:r>
              <a:rPr lang="el-GR" dirty="0">
                <a:sym typeface="Wingdings" panose="05000000000000000000" pitchFamily="2" charset="2"/>
              </a:rPr>
              <a:t>Οδυσσέας- Αχιλλέας </a:t>
            </a:r>
            <a:r>
              <a:rPr lang="el-GR" dirty="0" err="1">
                <a:sym typeface="Wingdings" panose="05000000000000000000" pitchFamily="2" charset="2"/>
              </a:rPr>
              <a:t>στρατολογούνται</a:t>
            </a:r>
            <a:r>
              <a:rPr lang="el-GR" dirty="0">
                <a:sym typeface="Wingdings" panose="05000000000000000000" pitchFamily="2" charset="2"/>
              </a:rPr>
              <a:t> από τέχνασμα</a:t>
            </a:r>
          </a:p>
          <a:p>
            <a:r>
              <a:rPr lang="el-GR" dirty="0">
                <a:sym typeface="Wingdings" panose="05000000000000000000" pitchFamily="2" charset="2"/>
              </a:rPr>
              <a:t>Αχιλλέας-Νεοπτόλεμος </a:t>
            </a:r>
            <a:r>
              <a:rPr lang="el-GR" dirty="0" err="1">
                <a:sym typeface="Wingdings" panose="05000000000000000000" pitchFamily="2" charset="2"/>
              </a:rPr>
              <a:t>στρατολογούνται</a:t>
            </a:r>
            <a:r>
              <a:rPr lang="el-GR" dirty="0">
                <a:sym typeface="Wingdings" panose="05000000000000000000" pitchFamily="2" charset="2"/>
              </a:rPr>
              <a:t> στη Σκύρο από νεαρή ηλικία</a:t>
            </a:r>
          </a:p>
          <a:p>
            <a:r>
              <a:rPr lang="el-GR" dirty="0">
                <a:sym typeface="Wingdings" panose="05000000000000000000" pitchFamily="2" charset="2"/>
              </a:rPr>
              <a:t>Αν ο Όμηρος γνώριζε την εκδοχή, προφανώς την παρέλειψε για μια περισσότερο ηρωική παρουσίαση του ήρωά του.</a:t>
            </a:r>
          </a:p>
          <a:p>
            <a:endParaRPr lang="el-GR" dirty="0">
              <a:sym typeface="Wingdings" panose="05000000000000000000" pitchFamily="2" charset="2"/>
            </a:endParaRPr>
          </a:p>
          <a:p>
            <a:endParaRPr lang="el-GR" dirty="0"/>
          </a:p>
        </p:txBody>
      </p:sp>
    </p:spTree>
    <p:extLst>
      <p:ext uri="{BB962C8B-B14F-4D97-AF65-F5344CB8AC3E}">
        <p14:creationId xmlns:p14="http://schemas.microsoft.com/office/powerpoint/2010/main" val="718448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1700D7D-778B-4FE4-8B67-735A451ABBAD}"/>
              </a:ext>
            </a:extLst>
          </p:cNvPr>
          <p:cNvSpPr>
            <a:spLocks noGrp="1"/>
          </p:cNvSpPr>
          <p:nvPr>
            <p:ph type="title"/>
          </p:nvPr>
        </p:nvSpPr>
        <p:spPr/>
        <p:txBody>
          <a:bodyPr/>
          <a:lstStyle/>
          <a:p>
            <a:r>
              <a:rPr lang="el-GR" dirty="0" err="1"/>
              <a:t>ΣΥΝαΘΡΟΙΣΗ</a:t>
            </a:r>
            <a:r>
              <a:rPr lang="el-GR" dirty="0"/>
              <a:t> ΚΑΙ ΘΥΣΙΑ ΣΤΗΝ ΑΥΛΙΔΑ</a:t>
            </a:r>
          </a:p>
        </p:txBody>
      </p:sp>
      <p:sp>
        <p:nvSpPr>
          <p:cNvPr id="3" name="Θέση περιεχομένου 2">
            <a:extLst>
              <a:ext uri="{FF2B5EF4-FFF2-40B4-BE49-F238E27FC236}">
                <a16:creationId xmlns:a16="http://schemas.microsoft.com/office/drawing/2014/main" xmlns="" id="{5DEA3AA5-BE25-4876-A98C-27AB6B105501}"/>
              </a:ext>
            </a:extLst>
          </p:cNvPr>
          <p:cNvSpPr>
            <a:spLocks noGrp="1"/>
          </p:cNvSpPr>
          <p:nvPr>
            <p:ph idx="1"/>
          </p:nvPr>
        </p:nvSpPr>
        <p:spPr/>
        <p:txBody>
          <a:bodyPr>
            <a:normAutofit fontScale="92500" lnSpcReduction="10000"/>
          </a:bodyPr>
          <a:lstStyle/>
          <a:p>
            <a:r>
              <a:rPr lang="el-GR" sz="2800" dirty="0"/>
              <a:t>Η συνάθροιση και η θυσία στην Αυλίδα (</a:t>
            </a:r>
            <a:r>
              <a:rPr lang="en-US" sz="2800" i="1" dirty="0" err="1"/>
              <a:t>Cypr</a:t>
            </a:r>
            <a:r>
              <a:rPr lang="en-US" sz="2800" dirty="0"/>
              <a:t>. arg. lines 122 </a:t>
            </a:r>
            <a:r>
              <a:rPr lang="en-US" sz="2800" dirty="0" err="1"/>
              <a:t>Severyns</a:t>
            </a:r>
            <a:r>
              <a:rPr lang="en-US" sz="2800" dirty="0"/>
              <a:t>).</a:t>
            </a:r>
          </a:p>
          <a:p>
            <a:r>
              <a:rPr lang="el-GR" sz="2800" dirty="0"/>
              <a:t>πβ </a:t>
            </a:r>
            <a:r>
              <a:rPr lang="el-GR" sz="2800" dirty="0" err="1"/>
              <a:t>Ψευδο-Απολλοδ</a:t>
            </a:r>
            <a:r>
              <a:rPr lang="el-GR" sz="2800" dirty="0"/>
              <a:t>. </a:t>
            </a:r>
            <a:r>
              <a:rPr lang="el-GR" sz="2800" i="1" dirty="0" err="1"/>
              <a:t>Επιτ</a:t>
            </a:r>
            <a:r>
              <a:rPr lang="el-GR" sz="2800" dirty="0"/>
              <a:t>. 3.11-14.</a:t>
            </a:r>
          </a:p>
          <a:p>
            <a:r>
              <a:rPr lang="el-GR" sz="2800" dirty="0"/>
              <a:t>Αν και δεν αναφέρεται στην περίληψη του </a:t>
            </a:r>
            <a:r>
              <a:rPr lang="el-GR" sz="2800" dirty="0" err="1"/>
              <a:t>Πρόκλου</a:t>
            </a:r>
            <a:r>
              <a:rPr lang="el-GR" sz="2800" dirty="0"/>
              <a:t>, ίσως στο σημείο αυτό το ποίημα να </a:t>
            </a:r>
            <a:r>
              <a:rPr lang="el-GR" sz="2800" dirty="0" err="1"/>
              <a:t>περιελάμβανε</a:t>
            </a:r>
            <a:r>
              <a:rPr lang="el-GR" sz="2800" dirty="0"/>
              <a:t> έναν Κατάλογο Πλοίων. Αν ναι, τότε μπορεί να παραλείφθηκε από τον </a:t>
            </a:r>
            <a:r>
              <a:rPr lang="el-GR" sz="2800" dirty="0" err="1"/>
              <a:t>Πρόκλο</a:t>
            </a:r>
            <a:r>
              <a:rPr lang="el-GR" sz="2800" dirty="0"/>
              <a:t> για να αποφύγει την αναπαραγωγή υλικού της </a:t>
            </a:r>
            <a:r>
              <a:rPr lang="el-GR" sz="2800" i="1" dirty="0" err="1"/>
              <a:t>Ιλιάδας</a:t>
            </a:r>
            <a:r>
              <a:rPr lang="en-US" sz="2800" dirty="0"/>
              <a:t>.</a:t>
            </a:r>
          </a:p>
          <a:p>
            <a:r>
              <a:rPr lang="el-GR" sz="2800" dirty="0"/>
              <a:t>Ένα παρόμοιο ζήτημα αναδύεται με τον Τρωικό κατάλογο </a:t>
            </a:r>
            <a:r>
              <a:rPr lang="en-US" sz="2800" dirty="0"/>
              <a:t>(</a:t>
            </a:r>
            <a:r>
              <a:rPr lang="en-US" sz="2800" i="1" dirty="0" err="1"/>
              <a:t>Cypr</a:t>
            </a:r>
            <a:r>
              <a:rPr lang="en-US" sz="2800" dirty="0"/>
              <a:t>. arg. line 169 </a:t>
            </a:r>
            <a:r>
              <a:rPr lang="en-US" sz="2800" dirty="0" err="1"/>
              <a:t>Severyns</a:t>
            </a:r>
            <a:r>
              <a:rPr lang="en-US" sz="2800" dirty="0"/>
              <a:t>), </a:t>
            </a:r>
            <a:r>
              <a:rPr lang="el-GR" sz="2800" dirty="0"/>
              <a:t>ο οποίος παραλείπεται από την περίληψη του </a:t>
            </a:r>
            <a:r>
              <a:rPr lang="el-GR" sz="2800" dirty="0" err="1"/>
              <a:t>Πρόκλου</a:t>
            </a:r>
            <a:r>
              <a:rPr lang="el-GR" sz="2800" dirty="0"/>
              <a:t> σε ένα χειρόγραφο μόνο.</a:t>
            </a:r>
          </a:p>
        </p:txBody>
      </p:sp>
    </p:spTree>
    <p:extLst>
      <p:ext uri="{BB962C8B-B14F-4D97-AF65-F5344CB8AC3E}">
        <p14:creationId xmlns:p14="http://schemas.microsoft.com/office/powerpoint/2010/main" val="235037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BCD94A2-7144-4B68-8EFC-968206582A8F}"/>
              </a:ext>
            </a:extLst>
          </p:cNvPr>
          <p:cNvSpPr>
            <a:spLocks noGrp="1"/>
          </p:cNvSpPr>
          <p:nvPr>
            <p:ph type="title"/>
          </p:nvPr>
        </p:nvSpPr>
        <p:spPr/>
        <p:txBody>
          <a:bodyPr/>
          <a:lstStyle/>
          <a:p>
            <a:r>
              <a:rPr lang="el-GR" dirty="0"/>
              <a:t>ΟΙΩΝΟΣ-</a:t>
            </a:r>
            <a:r>
              <a:rPr lang="el-GR" dirty="0" err="1"/>
              <a:t>προφητεια</a:t>
            </a:r>
            <a:endParaRPr lang="el-GR" dirty="0"/>
          </a:p>
        </p:txBody>
      </p:sp>
      <p:sp>
        <p:nvSpPr>
          <p:cNvPr id="3" name="Θέση περιεχομένου 2">
            <a:extLst>
              <a:ext uri="{FF2B5EF4-FFF2-40B4-BE49-F238E27FC236}">
                <a16:creationId xmlns:a16="http://schemas.microsoft.com/office/drawing/2014/main" xmlns="" id="{782F995B-BE6C-4AE6-84BF-8EBA0BCF0B47}"/>
              </a:ext>
            </a:extLst>
          </p:cNvPr>
          <p:cNvSpPr>
            <a:spLocks noGrp="1"/>
          </p:cNvSpPr>
          <p:nvPr>
            <p:ph idx="1"/>
          </p:nvPr>
        </p:nvSpPr>
        <p:spPr/>
        <p:txBody>
          <a:bodyPr>
            <a:normAutofit/>
          </a:bodyPr>
          <a:lstStyle/>
          <a:p>
            <a:r>
              <a:rPr lang="el-GR" sz="3200" dirty="0"/>
              <a:t>Ο οιωνός με τα φίδια και τα σπουργίτια στην Αυλίδα και η προφητεία του </a:t>
            </a:r>
            <a:r>
              <a:rPr lang="el-GR" sz="3200" dirty="0" err="1"/>
              <a:t>Κάλχαντα</a:t>
            </a:r>
            <a:r>
              <a:rPr lang="el-GR" sz="3200" dirty="0"/>
              <a:t> (</a:t>
            </a:r>
            <a:r>
              <a:rPr lang="en-US" sz="3200" i="1" dirty="0" err="1"/>
              <a:t>Cypr</a:t>
            </a:r>
            <a:r>
              <a:rPr lang="en-US" sz="3200" dirty="0"/>
              <a:t>. arg. lines 122-4 </a:t>
            </a:r>
            <a:r>
              <a:rPr lang="en-US" sz="3200" dirty="0" err="1"/>
              <a:t>Severyns</a:t>
            </a:r>
            <a:r>
              <a:rPr lang="en-US" sz="3200" dirty="0"/>
              <a:t>).</a:t>
            </a:r>
          </a:p>
          <a:p>
            <a:r>
              <a:rPr lang="el-GR" sz="3200" dirty="0"/>
              <a:t>πβ </a:t>
            </a:r>
            <a:r>
              <a:rPr lang="el-GR" sz="3200" dirty="0" err="1"/>
              <a:t>Ψευδο-Απολλοδ</a:t>
            </a:r>
            <a:r>
              <a:rPr lang="el-GR" sz="3200" dirty="0"/>
              <a:t>. </a:t>
            </a:r>
            <a:r>
              <a:rPr lang="el-GR" sz="3200" i="1" dirty="0" err="1"/>
              <a:t>Επιτ</a:t>
            </a:r>
            <a:r>
              <a:rPr lang="el-GR" sz="3200" dirty="0"/>
              <a:t>. 3.15, </a:t>
            </a:r>
            <a:r>
              <a:rPr lang="el-GR" sz="3200" dirty="0" err="1"/>
              <a:t>Οβιδ</a:t>
            </a:r>
            <a:r>
              <a:rPr lang="el-GR" sz="3200" dirty="0"/>
              <a:t>. </a:t>
            </a:r>
            <a:r>
              <a:rPr lang="el-GR" sz="3200" i="1" dirty="0"/>
              <a:t>Μετ</a:t>
            </a:r>
            <a:r>
              <a:rPr lang="el-GR" sz="3200" dirty="0"/>
              <a:t>. 12.11-23.</a:t>
            </a:r>
          </a:p>
          <a:p>
            <a:r>
              <a:rPr lang="el-GR" sz="3200" dirty="0"/>
              <a:t>Ο οιωνός και η προφητεία ανακαλούνται στην </a:t>
            </a:r>
            <a:r>
              <a:rPr lang="el-GR" sz="3200" i="1" dirty="0" err="1"/>
              <a:t>Ιλιάδα</a:t>
            </a:r>
            <a:r>
              <a:rPr lang="el-GR" sz="3200" dirty="0"/>
              <a:t> (2.299-330), όπου το έπος προφανώς προϋποθέτει ένα περιεχόμενο παρόμοιο με αυτό των </a:t>
            </a:r>
            <a:r>
              <a:rPr lang="el-GR" sz="3200" i="1" dirty="0"/>
              <a:t>Κυπρίων</a:t>
            </a:r>
            <a:r>
              <a:rPr lang="el-GR" sz="3200" dirty="0"/>
              <a:t>.</a:t>
            </a:r>
          </a:p>
        </p:txBody>
      </p:sp>
    </p:spTree>
    <p:extLst>
      <p:ext uri="{BB962C8B-B14F-4D97-AF65-F5344CB8AC3E}">
        <p14:creationId xmlns:p14="http://schemas.microsoft.com/office/powerpoint/2010/main" val="2601312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C6160D-4E08-474C-96A5-3B4346DCC7A7}"/>
              </a:ext>
            </a:extLst>
          </p:cNvPr>
          <p:cNvSpPr>
            <a:spLocks noGrp="1"/>
          </p:cNvSpPr>
          <p:nvPr>
            <p:ph type="title"/>
          </p:nvPr>
        </p:nvSpPr>
        <p:spPr/>
        <p:txBody>
          <a:bodyPr/>
          <a:lstStyle/>
          <a:p>
            <a:r>
              <a:rPr lang="el-GR" dirty="0"/>
              <a:t>ΕΚΣΤΡΑΤΕΙΑ ΣΤΗΝ ΤΕΥΘΡΑΝΙΑ</a:t>
            </a:r>
          </a:p>
        </p:txBody>
      </p:sp>
      <p:sp>
        <p:nvSpPr>
          <p:cNvPr id="3" name="Θέση περιεχομένου 2">
            <a:extLst>
              <a:ext uri="{FF2B5EF4-FFF2-40B4-BE49-F238E27FC236}">
                <a16:creationId xmlns:a16="http://schemas.microsoft.com/office/drawing/2014/main" xmlns="" id="{66CA1B05-C17F-4369-B8A6-753CCC3121AF}"/>
              </a:ext>
            </a:extLst>
          </p:cNvPr>
          <p:cNvSpPr>
            <a:spLocks noGrp="1"/>
          </p:cNvSpPr>
          <p:nvPr>
            <p:ph idx="1"/>
          </p:nvPr>
        </p:nvSpPr>
        <p:spPr>
          <a:xfrm>
            <a:off x="685800" y="1923068"/>
            <a:ext cx="10820400" cy="4694548"/>
          </a:xfrm>
        </p:spPr>
        <p:txBody>
          <a:bodyPr>
            <a:normAutofit fontScale="92500" lnSpcReduction="10000"/>
          </a:bodyPr>
          <a:lstStyle/>
          <a:p>
            <a:r>
              <a:rPr lang="el-GR" sz="2400" dirty="0"/>
              <a:t>Οι Έλληνες φτάνουν στην </a:t>
            </a:r>
            <a:r>
              <a:rPr lang="el-GR" sz="2400" dirty="0" err="1"/>
              <a:t>Τευθρανία</a:t>
            </a:r>
            <a:r>
              <a:rPr lang="el-GR" sz="2400" dirty="0"/>
              <a:t> την οποία αρχίζουν να λεηλατούν νομίζοντας ότι είναι η Τροία. Ο </a:t>
            </a:r>
            <a:r>
              <a:rPr lang="el-GR" sz="2400" dirty="0" err="1"/>
              <a:t>Τήλεφος</a:t>
            </a:r>
            <a:r>
              <a:rPr lang="el-GR" sz="2400" dirty="0"/>
              <a:t> έρχεται στη διάσωση, σκοτώνει τον </a:t>
            </a:r>
            <a:r>
              <a:rPr lang="el-GR" sz="2400" dirty="0" err="1"/>
              <a:t>Θέρσανδρο</a:t>
            </a:r>
            <a:r>
              <a:rPr lang="el-GR" sz="2400" dirty="0"/>
              <a:t> και  μετ’ έπειτα τραυματίζεται από τον Αχιλλέα (</a:t>
            </a:r>
            <a:r>
              <a:rPr lang="en-US" sz="2400" i="1" dirty="0" err="1"/>
              <a:t>Cypr</a:t>
            </a:r>
            <a:r>
              <a:rPr lang="en-US" sz="2400" dirty="0"/>
              <a:t>. arg. lines 125-8 </a:t>
            </a:r>
            <a:r>
              <a:rPr lang="en-US" sz="2400" dirty="0" err="1"/>
              <a:t>Severyns</a:t>
            </a:r>
            <a:r>
              <a:rPr lang="en-US" sz="2400" dirty="0"/>
              <a:t>).</a:t>
            </a:r>
          </a:p>
          <a:p>
            <a:r>
              <a:rPr lang="el-GR" sz="2400" dirty="0"/>
              <a:t>πβ. </a:t>
            </a:r>
            <a:r>
              <a:rPr lang="el-GR" sz="2400" dirty="0" err="1"/>
              <a:t>Ψευδο-Απολλοδ</a:t>
            </a:r>
            <a:r>
              <a:rPr lang="el-GR" sz="2400" dirty="0"/>
              <a:t>. </a:t>
            </a:r>
            <a:r>
              <a:rPr lang="el-GR" sz="2400" i="1" dirty="0" err="1"/>
              <a:t>Επιτ</a:t>
            </a:r>
            <a:r>
              <a:rPr lang="el-GR" sz="2400" dirty="0"/>
              <a:t>. 3.17-18, Σ </a:t>
            </a:r>
            <a:r>
              <a:rPr lang="en-US" sz="2400" dirty="0"/>
              <a:t>D</a:t>
            </a:r>
            <a:r>
              <a:rPr lang="el-GR" sz="2400" dirty="0"/>
              <a:t> </a:t>
            </a:r>
            <a:r>
              <a:rPr lang="el-GR" sz="2400" i="1" dirty="0" err="1"/>
              <a:t>Ιλ</a:t>
            </a:r>
            <a:r>
              <a:rPr lang="el-GR" sz="2400" dirty="0"/>
              <a:t>. 1.59;</a:t>
            </a:r>
          </a:p>
          <a:p>
            <a:r>
              <a:rPr lang="el-GR" sz="2400" dirty="0"/>
              <a:t>Το επεισόδιο απεικονίζεται στη ζωοφόρο του βωμού της Περγάμου.</a:t>
            </a:r>
          </a:p>
          <a:p>
            <a:r>
              <a:rPr lang="el-GR" sz="2400" dirty="0"/>
              <a:t>Το επεισόδιο </a:t>
            </a:r>
            <a:r>
              <a:rPr lang="el-GR" sz="2400" dirty="0">
                <a:solidFill>
                  <a:schemeClr val="accent5">
                    <a:lumMod val="60000"/>
                    <a:lumOff val="40000"/>
                  </a:schemeClr>
                </a:solidFill>
              </a:rPr>
              <a:t>προϋποτίθεται στην </a:t>
            </a:r>
            <a:r>
              <a:rPr lang="el-GR" sz="2400" i="1" dirty="0">
                <a:solidFill>
                  <a:schemeClr val="accent5">
                    <a:lumMod val="60000"/>
                    <a:lumOff val="40000"/>
                  </a:schemeClr>
                </a:solidFill>
              </a:rPr>
              <a:t>Οδύσσεια</a:t>
            </a:r>
            <a:r>
              <a:rPr lang="el-GR" sz="2400" dirty="0">
                <a:solidFill>
                  <a:schemeClr val="accent5">
                    <a:lumMod val="60000"/>
                    <a:lumOff val="40000"/>
                  </a:schemeClr>
                </a:solidFill>
              </a:rPr>
              <a:t> </a:t>
            </a:r>
            <a:r>
              <a:rPr lang="el-GR" sz="2400" dirty="0"/>
              <a:t>(11. 519-20). Αναφέρεται στην </a:t>
            </a:r>
            <a:r>
              <a:rPr lang="el-GR" sz="2400" i="1" dirty="0"/>
              <a:t>Μικρή </a:t>
            </a:r>
            <a:r>
              <a:rPr lang="el-GR" sz="2400" i="1" dirty="0" err="1"/>
              <a:t>Ιλιάδα</a:t>
            </a:r>
            <a:r>
              <a:rPr lang="el-GR" sz="2400" i="1" dirty="0"/>
              <a:t> </a:t>
            </a:r>
            <a:r>
              <a:rPr lang="el-GR" sz="2400" dirty="0"/>
              <a:t>και στον </a:t>
            </a:r>
            <a:r>
              <a:rPr lang="el-GR" sz="2400" i="1" dirty="0"/>
              <a:t>Κατάλογο</a:t>
            </a:r>
            <a:r>
              <a:rPr lang="el-GR" sz="2400" dirty="0"/>
              <a:t> του Ησιόδου. Η ύπαρξη του επεισοδίου στην επική ποίηση ήδη από τον 7</a:t>
            </a:r>
            <a:r>
              <a:rPr lang="el-GR" sz="2400" baseline="30000" dirty="0"/>
              <a:t>ο</a:t>
            </a:r>
            <a:r>
              <a:rPr lang="el-GR" sz="2400" dirty="0"/>
              <a:t> αι. π.Χ. επιβεβαιώνεται από την ελεγεία </a:t>
            </a:r>
            <a:r>
              <a:rPr lang="el-GR" sz="2400" i="1" dirty="0" err="1">
                <a:solidFill>
                  <a:schemeClr val="accent5">
                    <a:lumMod val="60000"/>
                    <a:lumOff val="40000"/>
                  </a:schemeClr>
                </a:solidFill>
              </a:rPr>
              <a:t>Τήλεφος</a:t>
            </a:r>
            <a:r>
              <a:rPr lang="el-GR" sz="2400" dirty="0">
                <a:solidFill>
                  <a:schemeClr val="accent5">
                    <a:lumMod val="60000"/>
                    <a:lumOff val="40000"/>
                  </a:schemeClr>
                </a:solidFill>
              </a:rPr>
              <a:t> </a:t>
            </a:r>
            <a:r>
              <a:rPr lang="el-GR" sz="2400" dirty="0"/>
              <a:t>του Αρχιλόχου, ο οποίος προφανώς άντλησε από το έπος. Ίσως, ο Πίνδαρος και οι τραγικοί να άντλησαν, επίσης, από τα </a:t>
            </a:r>
            <a:r>
              <a:rPr lang="el-GR" sz="2400" i="1" dirty="0"/>
              <a:t>Κύπρια</a:t>
            </a:r>
            <a:r>
              <a:rPr lang="el-GR" sz="2400" dirty="0"/>
              <a:t> για αυτό το επεισόδιο.</a:t>
            </a:r>
          </a:p>
          <a:p>
            <a:r>
              <a:rPr lang="el-GR" sz="2400" dirty="0"/>
              <a:t>Ομοιότητες εκστρατείας </a:t>
            </a:r>
            <a:r>
              <a:rPr lang="el-GR" sz="2400" dirty="0" err="1"/>
              <a:t>Τευθρανίας</a:t>
            </a:r>
            <a:r>
              <a:rPr lang="el-GR" sz="2400" dirty="0"/>
              <a:t>-Τροίας: στην αρχή θυσία στην Αυλίδα, διασκορπισμός των δυνάμεων από καταιγίδα στο τέλος, διάρκεια 10 χρόνια (για την </a:t>
            </a:r>
            <a:r>
              <a:rPr lang="el-GR" sz="2400" dirty="0" err="1"/>
              <a:t>Τευθρανία</a:t>
            </a:r>
            <a:r>
              <a:rPr lang="el-GR" sz="2400" dirty="0"/>
              <a:t> </a:t>
            </a:r>
            <a:r>
              <a:rPr lang="el-GR" sz="2400" dirty="0" err="1"/>
              <a:t>Ψευδ-Απολλοδ</a:t>
            </a:r>
            <a:r>
              <a:rPr lang="el-GR" sz="2400" dirty="0"/>
              <a:t>. </a:t>
            </a:r>
            <a:r>
              <a:rPr lang="el-GR" sz="2400" i="1" dirty="0" err="1"/>
              <a:t>Επιτ</a:t>
            </a:r>
            <a:r>
              <a:rPr lang="el-GR" sz="2400" dirty="0"/>
              <a:t>. 3.18-19, 2 χρόνια συνάθροιση, 8 η εκστρατεία).</a:t>
            </a:r>
          </a:p>
          <a:p>
            <a:endParaRPr lang="el-GR" dirty="0"/>
          </a:p>
        </p:txBody>
      </p:sp>
    </p:spTree>
    <p:extLst>
      <p:ext uri="{BB962C8B-B14F-4D97-AF65-F5344CB8AC3E}">
        <p14:creationId xmlns:p14="http://schemas.microsoft.com/office/powerpoint/2010/main" val="112762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D8C75D8-1D60-44C4-9E3D-D6344124C253}"/>
              </a:ext>
            </a:extLst>
          </p:cNvPr>
          <p:cNvSpPr>
            <a:spLocks noGrp="1"/>
          </p:cNvSpPr>
          <p:nvPr>
            <p:ph type="title"/>
          </p:nvPr>
        </p:nvSpPr>
        <p:spPr/>
        <p:txBody>
          <a:bodyPr/>
          <a:lstStyle/>
          <a:p>
            <a:r>
              <a:rPr lang="el-GR" dirty="0" err="1"/>
              <a:t>τιτλοσ</a:t>
            </a:r>
            <a:endParaRPr lang="el-GR" dirty="0"/>
          </a:p>
        </p:txBody>
      </p:sp>
      <p:sp>
        <p:nvSpPr>
          <p:cNvPr id="3" name="Θέση περιεχομένου 2">
            <a:extLst>
              <a:ext uri="{FF2B5EF4-FFF2-40B4-BE49-F238E27FC236}">
                <a16:creationId xmlns:a16="http://schemas.microsoft.com/office/drawing/2014/main" xmlns="" id="{75419CA3-1F8A-401B-A979-723B8EDC1FB1}"/>
              </a:ext>
            </a:extLst>
          </p:cNvPr>
          <p:cNvSpPr>
            <a:spLocks noGrp="1"/>
          </p:cNvSpPr>
          <p:nvPr>
            <p:ph idx="1"/>
          </p:nvPr>
        </p:nvSpPr>
        <p:spPr/>
        <p:txBody>
          <a:bodyPr>
            <a:normAutofit fontScale="92500"/>
          </a:bodyPr>
          <a:lstStyle/>
          <a:p>
            <a:r>
              <a:rPr lang="en-US" sz="2400" dirty="0"/>
              <a:t>O </a:t>
            </a:r>
            <a:r>
              <a:rPr lang="el-GR" sz="2400" dirty="0"/>
              <a:t>τίτλος </a:t>
            </a:r>
            <a:r>
              <a:rPr lang="el-GR" sz="2400" i="1" dirty="0"/>
              <a:t>Κύπρια</a:t>
            </a:r>
            <a:r>
              <a:rPr lang="el-GR" sz="2400" dirty="0"/>
              <a:t> μνημονεύεται τον 5</a:t>
            </a:r>
            <a:r>
              <a:rPr lang="el-GR" sz="2400" baseline="30000" dirty="0"/>
              <a:t>ο</a:t>
            </a:r>
            <a:r>
              <a:rPr lang="el-GR" sz="2400" dirty="0"/>
              <a:t> και 4</a:t>
            </a:r>
            <a:r>
              <a:rPr lang="el-GR" sz="2400" baseline="30000" dirty="0"/>
              <a:t>ο</a:t>
            </a:r>
            <a:r>
              <a:rPr lang="el-GR" sz="2400" dirty="0"/>
              <a:t> αι. π.Χ. (</a:t>
            </a:r>
            <a:r>
              <a:rPr lang="el-GR" sz="2400" dirty="0" err="1"/>
              <a:t>Ηρόδ</a:t>
            </a:r>
            <a:r>
              <a:rPr lang="el-GR" sz="2400" dirty="0"/>
              <a:t>. 2. 117, </a:t>
            </a:r>
            <a:r>
              <a:rPr lang="el-GR" sz="2400" dirty="0" err="1"/>
              <a:t>Αριστ</a:t>
            </a:r>
            <a:r>
              <a:rPr lang="el-GR" sz="2400" dirty="0"/>
              <a:t>. </a:t>
            </a:r>
            <a:r>
              <a:rPr lang="el-GR" sz="2400" i="1" dirty="0"/>
              <a:t>Ποιητ</a:t>
            </a:r>
            <a:r>
              <a:rPr lang="el-GR" sz="2400" dirty="0"/>
              <a:t>. 1459</a:t>
            </a:r>
            <a:r>
              <a:rPr lang="el-GR" sz="2400" baseline="30000" dirty="0"/>
              <a:t>α</a:t>
            </a:r>
            <a:r>
              <a:rPr lang="el-GR" sz="2400" dirty="0"/>
              <a:t>37). Ο εναλλακτικός τίτλος </a:t>
            </a:r>
            <a:r>
              <a:rPr lang="el-GR" sz="2400" i="1" dirty="0"/>
              <a:t>Κυπριακά</a:t>
            </a:r>
            <a:r>
              <a:rPr lang="el-GR" sz="2400" dirty="0"/>
              <a:t> μαρτυρείται σε μεταγενέστερη περίοδο και στην πραγματικότητα οι δύο τίτλοι δεν έχουν νοηματική διαφορά. Και στους δύο τίτλους δηλώνεται «το έπος της Κύπρου», χωρίς αυτό να σημαίνει ότι πρέπει να περιέχει ίχνη κυπριακού ιδιώματος. Παρόμοια συμβαίνει με την </a:t>
            </a:r>
            <a:r>
              <a:rPr lang="el-GR" sz="2400" i="1" dirty="0"/>
              <a:t>Ναυπακτία</a:t>
            </a:r>
            <a:r>
              <a:rPr lang="el-GR" sz="2400" dirty="0"/>
              <a:t> και τα </a:t>
            </a:r>
            <a:r>
              <a:rPr lang="el-GR" sz="2400" i="1" dirty="0" err="1"/>
              <a:t>Ναυπακτικά</a:t>
            </a:r>
            <a:r>
              <a:rPr lang="el-GR" sz="2400" dirty="0"/>
              <a:t> («το έπος της </a:t>
            </a:r>
            <a:r>
              <a:rPr lang="el-GR" sz="2400" dirty="0" err="1"/>
              <a:t>Ναυπάκτου</a:t>
            </a:r>
            <a:r>
              <a:rPr lang="el-GR" sz="2400" dirty="0"/>
              <a:t>»). Είναι πιθανό στους δύο τίτλους να φανερώνεται η περιοχή από την οποία τα ποιήματα θεωρούνταν ότι προέρχονταν.</a:t>
            </a:r>
          </a:p>
          <a:p>
            <a:r>
              <a:rPr lang="el-GR" sz="2400" dirty="0"/>
              <a:t>Είναι λιγότερο πιθανό ο τίτλος να αναφέρεται στο «έπος της θεάς Αφροδίτης».</a:t>
            </a:r>
          </a:p>
          <a:p>
            <a:r>
              <a:rPr lang="el-GR" sz="2400" dirty="0"/>
              <a:t>Επίσης, υπάρχει ο τίτλος </a:t>
            </a:r>
            <a:r>
              <a:rPr lang="el-GR" sz="2400" i="1" dirty="0" err="1"/>
              <a:t>Ἰλιακά</a:t>
            </a:r>
            <a:r>
              <a:rPr lang="en-US" sz="2400" dirty="0"/>
              <a:t> </a:t>
            </a:r>
            <a:r>
              <a:rPr lang="el-GR" sz="2400" dirty="0"/>
              <a:t>που, ίσως, είναι συντομογραφία του τίτλου </a:t>
            </a:r>
            <a:r>
              <a:rPr lang="el-GR" sz="2400" i="1" dirty="0" err="1"/>
              <a:t>Ἰλιακά</a:t>
            </a:r>
            <a:r>
              <a:rPr lang="el-GR" sz="2400" i="1" dirty="0"/>
              <a:t> Κύπρια</a:t>
            </a:r>
            <a:r>
              <a:rPr lang="el-GR" sz="2400" dirty="0"/>
              <a:t>, από το οποίο μπορεί να προκύπτει σε λατινική απόδοση το </a:t>
            </a:r>
            <a:r>
              <a:rPr lang="en-US" sz="2400" i="1" dirty="0" err="1"/>
              <a:t>Cypria</a:t>
            </a:r>
            <a:r>
              <a:rPr lang="en-US" sz="2400" i="1" dirty="0"/>
              <a:t> </a:t>
            </a:r>
            <a:r>
              <a:rPr lang="en-US" sz="2400" i="1" dirty="0" err="1"/>
              <a:t>Ilias</a:t>
            </a:r>
            <a:r>
              <a:rPr lang="en-US" sz="2400" i="1" dirty="0"/>
              <a:t> </a:t>
            </a:r>
            <a:r>
              <a:rPr lang="el-GR" sz="2400" dirty="0"/>
              <a:t>του </a:t>
            </a:r>
            <a:r>
              <a:rPr lang="el-GR" sz="2400" dirty="0" err="1"/>
              <a:t>Ναίβιου</a:t>
            </a:r>
            <a:r>
              <a:rPr lang="el-GR" sz="2400" dirty="0"/>
              <a:t>.</a:t>
            </a:r>
          </a:p>
        </p:txBody>
      </p:sp>
    </p:spTree>
    <p:extLst>
      <p:ext uri="{BB962C8B-B14F-4D97-AF65-F5344CB8AC3E}">
        <p14:creationId xmlns:p14="http://schemas.microsoft.com/office/powerpoint/2010/main" val="2297621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2972C16-ABA7-4841-A44D-ACF854765095}"/>
              </a:ext>
            </a:extLst>
          </p:cNvPr>
          <p:cNvSpPr>
            <a:spLocks noGrp="1"/>
          </p:cNvSpPr>
          <p:nvPr>
            <p:ph type="title"/>
          </p:nvPr>
        </p:nvSpPr>
        <p:spPr/>
        <p:txBody>
          <a:bodyPr/>
          <a:lstStyle/>
          <a:p>
            <a:r>
              <a:rPr lang="el-GR" dirty="0" err="1"/>
              <a:t>Γαμοσ</a:t>
            </a:r>
            <a:r>
              <a:rPr lang="el-GR" dirty="0"/>
              <a:t> </a:t>
            </a:r>
            <a:r>
              <a:rPr lang="el-GR" dirty="0" err="1"/>
              <a:t>αχιλλεα-δηιδαμειασ</a:t>
            </a:r>
            <a:endParaRPr lang="el-GR" dirty="0"/>
          </a:p>
        </p:txBody>
      </p:sp>
      <p:sp>
        <p:nvSpPr>
          <p:cNvPr id="3" name="Θέση περιεχομένου 2">
            <a:extLst>
              <a:ext uri="{FF2B5EF4-FFF2-40B4-BE49-F238E27FC236}">
                <a16:creationId xmlns:a16="http://schemas.microsoft.com/office/drawing/2014/main" xmlns="" id="{DD219DA0-A236-49FD-AB8E-3DA18144E6B3}"/>
              </a:ext>
            </a:extLst>
          </p:cNvPr>
          <p:cNvSpPr>
            <a:spLocks noGrp="1"/>
          </p:cNvSpPr>
          <p:nvPr>
            <p:ph idx="1"/>
          </p:nvPr>
        </p:nvSpPr>
        <p:spPr>
          <a:xfrm>
            <a:off x="685800" y="1734532"/>
            <a:ext cx="10820400" cy="4911365"/>
          </a:xfrm>
        </p:spPr>
        <p:txBody>
          <a:bodyPr>
            <a:normAutofit fontScale="92500" lnSpcReduction="20000"/>
          </a:bodyPr>
          <a:lstStyle/>
          <a:p>
            <a:r>
              <a:rPr lang="el-GR" sz="2400" dirty="0"/>
              <a:t>Ο Αχιλλέας φτάνει στη Σκύρο και παντρεύεται την Δηιδάμεια. Αυτό το επεισόδιο της Σκύρου μετά την εκστρατεία στη </a:t>
            </a:r>
            <a:r>
              <a:rPr lang="el-GR" sz="2400" dirty="0" err="1"/>
              <a:t>Τευθρανία</a:t>
            </a:r>
            <a:r>
              <a:rPr lang="el-GR" sz="2400" dirty="0"/>
              <a:t> είναι επίσης γνωστό στη </a:t>
            </a:r>
            <a:r>
              <a:rPr lang="el-GR" sz="2400" i="1" dirty="0"/>
              <a:t>Μικρή </a:t>
            </a:r>
            <a:r>
              <a:rPr lang="el-GR" sz="2400" i="1" dirty="0" err="1"/>
              <a:t>Ιλιάδα</a:t>
            </a:r>
            <a:r>
              <a:rPr lang="el-GR" sz="2400" i="1" dirty="0"/>
              <a:t> </a:t>
            </a:r>
            <a:r>
              <a:rPr lang="el-GR" sz="2400" dirty="0"/>
              <a:t>(</a:t>
            </a:r>
            <a:r>
              <a:rPr lang="en-US" sz="2400" i="1" dirty="0"/>
              <a:t>PEG</a:t>
            </a:r>
            <a:r>
              <a:rPr lang="en-US" sz="2400" dirty="0"/>
              <a:t> F 24)</a:t>
            </a:r>
            <a:r>
              <a:rPr lang="el-GR" sz="2400" dirty="0"/>
              <a:t> και ίσως στην </a:t>
            </a:r>
            <a:r>
              <a:rPr lang="el-GR" sz="2400" i="1" dirty="0" err="1"/>
              <a:t>Ιλιάδα</a:t>
            </a:r>
            <a:r>
              <a:rPr lang="el-GR" sz="2400" dirty="0"/>
              <a:t> (9.668)</a:t>
            </a:r>
            <a:r>
              <a:rPr lang="en-US" sz="2400" dirty="0"/>
              <a:t>.</a:t>
            </a:r>
          </a:p>
          <a:p>
            <a:r>
              <a:rPr lang="el-GR" sz="2400" dirty="0"/>
              <a:t>Χρονολογικά η </a:t>
            </a:r>
            <a:r>
              <a:rPr lang="el-GR" sz="2400" dirty="0">
                <a:solidFill>
                  <a:schemeClr val="accent5">
                    <a:lumMod val="60000"/>
                    <a:lumOff val="40000"/>
                  </a:schemeClr>
                </a:solidFill>
              </a:rPr>
              <a:t>προ-ομηρική παράδοση μάλλον γνώριζε το επεισόδιο της Σκύρου πριν την εκστρατεία στη </a:t>
            </a:r>
            <a:r>
              <a:rPr lang="el-GR" sz="2400" dirty="0" err="1">
                <a:solidFill>
                  <a:schemeClr val="accent5">
                    <a:lumMod val="60000"/>
                    <a:lumOff val="40000"/>
                  </a:schemeClr>
                </a:solidFill>
              </a:rPr>
              <a:t>Τευθρανία</a:t>
            </a:r>
            <a:r>
              <a:rPr lang="el-GR" sz="2400" dirty="0"/>
              <a:t>: η </a:t>
            </a:r>
            <a:r>
              <a:rPr lang="el-GR" sz="2400" i="1" dirty="0" err="1"/>
              <a:t>Ιλιάδα</a:t>
            </a:r>
            <a:r>
              <a:rPr lang="el-GR" sz="2400" dirty="0"/>
              <a:t> και η </a:t>
            </a:r>
            <a:r>
              <a:rPr lang="el-GR" sz="2400" i="1" dirty="0"/>
              <a:t>Οδυσσέα</a:t>
            </a:r>
            <a:r>
              <a:rPr lang="el-GR" sz="2400" dirty="0"/>
              <a:t> προϋποθέτουν:</a:t>
            </a:r>
          </a:p>
          <a:p>
            <a:r>
              <a:rPr lang="el-GR" sz="2400" dirty="0"/>
              <a:t>α) ο Αχιλλέας ήταν πολύ νέος όταν έφυγε για την εκστρατεία στην Τροία</a:t>
            </a:r>
          </a:p>
          <a:p>
            <a:r>
              <a:rPr lang="el-GR" sz="2400" dirty="0"/>
              <a:t>β) έγινε πατέρας του Νεοπτόλεμου στη Σκύρο κατά τη διάρκεια της εκστρατείας</a:t>
            </a:r>
          </a:p>
          <a:p>
            <a:r>
              <a:rPr lang="el-GR" sz="2400" dirty="0"/>
              <a:t>γ) ο Αχιλλέας σκοτώθηκε τον 9</a:t>
            </a:r>
            <a:r>
              <a:rPr lang="el-GR" sz="2400" baseline="30000" dirty="0"/>
              <a:t>ο</a:t>
            </a:r>
            <a:r>
              <a:rPr lang="el-GR" sz="2400" dirty="0"/>
              <a:t> χρόνο του πολέμου</a:t>
            </a:r>
          </a:p>
          <a:p>
            <a:r>
              <a:rPr lang="el-GR" sz="2400" dirty="0"/>
              <a:t>δ) Ο Νεοπτόλεμος (19χρ.)</a:t>
            </a:r>
            <a:r>
              <a:rPr lang="en-US" sz="2400" dirty="0"/>
              <a:t> </a:t>
            </a:r>
            <a:r>
              <a:rPr lang="el-GR" sz="2400" dirty="0"/>
              <a:t>ήρθε από τη Σκύρο στον πόλεμο και η Τροία αλώθηκε μέσα σε ένα χρόνο.</a:t>
            </a:r>
          </a:p>
          <a:p>
            <a:r>
              <a:rPr lang="el-GR" sz="2400" dirty="0"/>
              <a:t>Χωρίς το επεισόδιο της Σκύρου πριν την εκστρατεία στη </a:t>
            </a:r>
            <a:r>
              <a:rPr lang="el-GR" sz="2400" dirty="0" err="1"/>
              <a:t>Τευθρανία</a:t>
            </a:r>
            <a:r>
              <a:rPr lang="el-GR" sz="2400" dirty="0"/>
              <a:t> ο Νεοπτόλεμος είναι 9 χρονών όταν λεηλατεί την Τροία (δύσκολο να ταιριάξει με την </a:t>
            </a:r>
            <a:r>
              <a:rPr lang="el-GR" sz="2400" i="1" dirty="0" err="1"/>
              <a:t>Οδ</a:t>
            </a:r>
            <a:r>
              <a:rPr lang="el-GR" sz="2400" dirty="0"/>
              <a:t>. 11.508-37), αλλιώς θα πρέπει να δεχτούμε ότι η μυθολογική παράδοση θα έκανε τα «στραβά μάτια» στην ηλικία των ηρώων της.</a:t>
            </a:r>
          </a:p>
        </p:txBody>
      </p:sp>
    </p:spTree>
    <p:extLst>
      <p:ext uri="{BB962C8B-B14F-4D97-AF65-F5344CB8AC3E}">
        <p14:creationId xmlns:p14="http://schemas.microsoft.com/office/powerpoint/2010/main" val="1114833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06AF776-C1E6-47B6-BD07-1411DDB5A64D}"/>
              </a:ext>
            </a:extLst>
          </p:cNvPr>
          <p:cNvSpPr>
            <a:spLocks noGrp="1"/>
          </p:cNvSpPr>
          <p:nvPr>
            <p:ph type="title"/>
          </p:nvPr>
        </p:nvSpPr>
        <p:spPr/>
        <p:txBody>
          <a:bodyPr/>
          <a:lstStyle/>
          <a:p>
            <a:r>
              <a:rPr lang="el-GR" dirty="0" err="1"/>
              <a:t>Γαμοσ</a:t>
            </a:r>
            <a:r>
              <a:rPr lang="el-GR" dirty="0"/>
              <a:t> </a:t>
            </a:r>
            <a:r>
              <a:rPr lang="el-GR" dirty="0" err="1"/>
              <a:t>αχιλλεα-δηιδαμειασ</a:t>
            </a:r>
            <a:endParaRPr lang="el-GR" dirty="0"/>
          </a:p>
        </p:txBody>
      </p:sp>
      <p:sp>
        <p:nvSpPr>
          <p:cNvPr id="3" name="Θέση περιεχομένου 2">
            <a:extLst>
              <a:ext uri="{FF2B5EF4-FFF2-40B4-BE49-F238E27FC236}">
                <a16:creationId xmlns:a16="http://schemas.microsoft.com/office/drawing/2014/main" xmlns="" id="{EA8C87D7-4F4E-4538-9C97-8AE74BDA1C87}"/>
              </a:ext>
            </a:extLst>
          </p:cNvPr>
          <p:cNvSpPr>
            <a:spLocks noGrp="1"/>
          </p:cNvSpPr>
          <p:nvPr>
            <p:ph idx="1"/>
          </p:nvPr>
        </p:nvSpPr>
        <p:spPr/>
        <p:txBody>
          <a:bodyPr>
            <a:normAutofit fontScale="92500" lnSpcReduction="10000"/>
          </a:bodyPr>
          <a:lstStyle/>
          <a:p>
            <a:r>
              <a:rPr lang="el-GR" sz="2800" dirty="0"/>
              <a:t>Αν στην προ-ομηρική παράδοση η εκστρατεία στη </a:t>
            </a:r>
            <a:r>
              <a:rPr lang="el-GR" sz="2800" dirty="0" err="1"/>
              <a:t>Τευθρανία</a:t>
            </a:r>
            <a:r>
              <a:rPr lang="el-GR" sz="2800" dirty="0"/>
              <a:t> διαρκεί 10 χρόνια, τότε ο Νεοπτόλεμος όταν πολεμά είναι 19 ή 20 χρονών.</a:t>
            </a:r>
          </a:p>
          <a:p>
            <a:r>
              <a:rPr lang="el-GR" sz="2800" dirty="0"/>
              <a:t>Αν δεχτούμε ότι παρουσιάζονται στα </a:t>
            </a:r>
            <a:r>
              <a:rPr lang="el-GR" sz="2800" i="1" dirty="0"/>
              <a:t>Κύπρια</a:t>
            </a:r>
            <a:r>
              <a:rPr lang="el-GR" sz="2800" dirty="0"/>
              <a:t> και τα δύο επεισόδια, τότε θα συμπεράνουμε ότι το ένα επεισόδιο δεν αναιρεί απαραίτητα το άλλο: ο Αχιλλέας πηγαίνει στη Σκύρο, συνευρίσκεται ερωτικά με τη Δηιδάμεια, φεύγει από τη Σκύρο για τη συνάθροιση στην Αυλίδα, μετά την εκστρατεία στη </a:t>
            </a:r>
            <a:r>
              <a:rPr lang="el-GR" sz="2800" dirty="0" err="1"/>
              <a:t>Τευθρανία</a:t>
            </a:r>
            <a:r>
              <a:rPr lang="el-GR" sz="2800" dirty="0"/>
              <a:t> επιστρέφει στη Σκύρο και παντρεύεται τη Δηιδάμεια (ο γάμος που δεν έγινε στο πρώτο επεισόδιο μπορεί να δικαιολογηθεί εξαιτίας της αναχώρησης του Αχιλλέα για την επικείμενη εκστρατεία). </a:t>
            </a:r>
          </a:p>
        </p:txBody>
      </p:sp>
    </p:spTree>
    <p:extLst>
      <p:ext uri="{BB962C8B-B14F-4D97-AF65-F5344CB8AC3E}">
        <p14:creationId xmlns:p14="http://schemas.microsoft.com/office/powerpoint/2010/main" val="3937473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EDF740A-4E7D-45B9-9902-621F3B20C206}"/>
              </a:ext>
            </a:extLst>
          </p:cNvPr>
          <p:cNvSpPr>
            <a:spLocks noGrp="1"/>
          </p:cNvSpPr>
          <p:nvPr>
            <p:ph type="title"/>
          </p:nvPr>
        </p:nvSpPr>
        <p:spPr/>
        <p:txBody>
          <a:bodyPr/>
          <a:lstStyle/>
          <a:p>
            <a:r>
              <a:rPr lang="el-GR" dirty="0"/>
              <a:t>το </a:t>
            </a:r>
            <a:r>
              <a:rPr lang="el-GR" dirty="0" err="1"/>
              <a:t>ονομα</a:t>
            </a:r>
            <a:r>
              <a:rPr lang="el-GR" dirty="0"/>
              <a:t> του γιου του </a:t>
            </a:r>
            <a:r>
              <a:rPr lang="el-GR" dirty="0" err="1"/>
              <a:t>αχιλλεα</a:t>
            </a:r>
            <a:endParaRPr lang="el-GR" dirty="0"/>
          </a:p>
        </p:txBody>
      </p:sp>
      <p:sp>
        <p:nvSpPr>
          <p:cNvPr id="3" name="Θέση περιεχομένου 2">
            <a:extLst>
              <a:ext uri="{FF2B5EF4-FFF2-40B4-BE49-F238E27FC236}">
                <a16:creationId xmlns:a16="http://schemas.microsoft.com/office/drawing/2014/main" xmlns="" id="{42752038-38A8-46D6-9D2B-2395ACBCD34D}"/>
              </a:ext>
            </a:extLst>
          </p:cNvPr>
          <p:cNvSpPr>
            <a:spLocks noGrp="1"/>
          </p:cNvSpPr>
          <p:nvPr>
            <p:ph idx="1"/>
          </p:nvPr>
        </p:nvSpPr>
        <p:spPr/>
        <p:txBody>
          <a:bodyPr>
            <a:normAutofit lnSpcReduction="10000"/>
          </a:bodyPr>
          <a:lstStyle/>
          <a:p>
            <a:r>
              <a:rPr lang="el-GR" dirty="0"/>
              <a:t>Σύμφωνα με τον Παυσανία, στα </a:t>
            </a:r>
            <a:r>
              <a:rPr lang="el-GR" i="1" dirty="0"/>
              <a:t>Κύπρια</a:t>
            </a:r>
            <a:r>
              <a:rPr lang="el-GR" dirty="0"/>
              <a:t> ο γιος του Αχιλλέα και της Δηιδάμειας ονομάζεται </a:t>
            </a:r>
            <a:r>
              <a:rPr lang="el-GR" dirty="0">
                <a:solidFill>
                  <a:schemeClr val="accent5">
                    <a:lumMod val="60000"/>
                    <a:lumOff val="40000"/>
                  </a:schemeClr>
                </a:solidFill>
              </a:rPr>
              <a:t>Πύρρος</a:t>
            </a:r>
            <a:r>
              <a:rPr lang="el-GR" dirty="0"/>
              <a:t> από τον Λυκομήδη και ονομάζεται εκ νέου </a:t>
            </a:r>
            <a:r>
              <a:rPr lang="el-GR" dirty="0">
                <a:solidFill>
                  <a:schemeClr val="accent5">
                    <a:lumMod val="60000"/>
                    <a:lumOff val="40000"/>
                  </a:schemeClr>
                </a:solidFill>
              </a:rPr>
              <a:t>Νεοπτόλεμος</a:t>
            </a:r>
            <a:r>
              <a:rPr lang="el-GR" dirty="0"/>
              <a:t> από τον Φοίνικα. </a:t>
            </a:r>
          </a:p>
          <a:p>
            <a:r>
              <a:rPr lang="el-GR" dirty="0"/>
              <a:t>Μπορούμε μόνο να υποθέσουμε πότε αλλάζει ονόματα: ίσως όταν ο Αχιλλέας επιστρέφει στη Σκύρο και παντρεύεται τη Δηιδάμεια και γίνεται, έτσι, κύριος του γιου του, ή όταν ο γιος του </a:t>
            </a:r>
            <a:r>
              <a:rPr lang="el-GR" dirty="0" err="1"/>
              <a:t>στρατολογείται</a:t>
            </a:r>
            <a:r>
              <a:rPr lang="el-GR" dirty="0"/>
              <a:t> για τον πόλεμο).</a:t>
            </a:r>
          </a:p>
          <a:p>
            <a:r>
              <a:rPr lang="el-GR" dirty="0"/>
              <a:t>Δεν είναι ξεκάθαρο κατά πόσο ο </a:t>
            </a:r>
            <a:r>
              <a:rPr lang="el-GR" dirty="0">
                <a:solidFill>
                  <a:schemeClr val="accent5">
                    <a:lumMod val="60000"/>
                    <a:lumOff val="40000"/>
                  </a:schemeClr>
                </a:solidFill>
              </a:rPr>
              <a:t>Φοίνικας</a:t>
            </a:r>
            <a:r>
              <a:rPr lang="el-GR" dirty="0"/>
              <a:t> υπήρχε στην προ-ομηρική παράδοση. Είναι μέρος της πρεσβείας που στάλθηκε για την στρατολόγηση του Αχιλλέα στη Σκύρο (Σ</a:t>
            </a:r>
            <a:r>
              <a:rPr lang="en-US" dirty="0"/>
              <a:t> D</a:t>
            </a:r>
            <a:r>
              <a:rPr lang="el-GR" dirty="0"/>
              <a:t> </a:t>
            </a:r>
            <a:r>
              <a:rPr lang="el-GR" i="1" dirty="0" err="1"/>
              <a:t>Ιλ</a:t>
            </a:r>
            <a:r>
              <a:rPr lang="el-GR" dirty="0"/>
              <a:t>. 19.326), και θάβεται από τον Νεοπτόλεμο στους </a:t>
            </a:r>
            <a:r>
              <a:rPr lang="el-GR" i="1" dirty="0"/>
              <a:t>Νόστους</a:t>
            </a:r>
            <a:r>
              <a:rPr lang="el-GR" dirty="0"/>
              <a:t> (</a:t>
            </a:r>
            <a:r>
              <a:rPr lang="en-US" i="1" dirty="0" err="1"/>
              <a:t>Nost</a:t>
            </a:r>
            <a:r>
              <a:rPr lang="en-US" dirty="0"/>
              <a:t>. line 299 </a:t>
            </a:r>
            <a:r>
              <a:rPr lang="en-US" dirty="0" err="1"/>
              <a:t>Severyns</a:t>
            </a:r>
            <a:r>
              <a:rPr lang="en-US" dirty="0"/>
              <a:t>).</a:t>
            </a:r>
          </a:p>
          <a:p>
            <a:r>
              <a:rPr lang="el-GR" dirty="0"/>
              <a:t>Μπορεί να είναι προ-ομηρική φιγούρα και η </a:t>
            </a:r>
            <a:r>
              <a:rPr lang="el-GR" i="1" dirty="0" err="1"/>
              <a:t>Ιλιάδα</a:t>
            </a:r>
            <a:r>
              <a:rPr lang="el-GR" dirty="0"/>
              <a:t> καινοτόμα  τον κατέστησε δάσκαλο του Αχιλλέα, έναν ρόλο που παίζεται από τον </a:t>
            </a:r>
            <a:r>
              <a:rPr lang="el-GR" dirty="0">
                <a:solidFill>
                  <a:schemeClr val="accent5">
                    <a:lumMod val="60000"/>
                    <a:lumOff val="40000"/>
                  </a:schemeClr>
                </a:solidFill>
              </a:rPr>
              <a:t>Χείρωνα</a:t>
            </a:r>
            <a:r>
              <a:rPr lang="el-GR" dirty="0"/>
              <a:t> στα </a:t>
            </a:r>
            <a:r>
              <a:rPr lang="el-GR" i="1" dirty="0"/>
              <a:t>Κύπρια</a:t>
            </a:r>
            <a:r>
              <a:rPr lang="el-GR" dirty="0"/>
              <a:t> (</a:t>
            </a:r>
            <a:r>
              <a:rPr lang="en-US" i="1" dirty="0"/>
              <a:t>PEG</a:t>
            </a:r>
            <a:r>
              <a:rPr lang="en-US" dirty="0"/>
              <a:t> F 35-6).</a:t>
            </a:r>
            <a:endParaRPr lang="el-GR" dirty="0"/>
          </a:p>
        </p:txBody>
      </p:sp>
    </p:spTree>
    <p:extLst>
      <p:ext uri="{BB962C8B-B14F-4D97-AF65-F5344CB8AC3E}">
        <p14:creationId xmlns:p14="http://schemas.microsoft.com/office/powerpoint/2010/main" val="3598777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8311FB8-BA90-4A1E-B578-EA207E4C54DD}"/>
              </a:ext>
            </a:extLst>
          </p:cNvPr>
          <p:cNvSpPr>
            <a:spLocks noGrp="1"/>
          </p:cNvSpPr>
          <p:nvPr>
            <p:ph type="title"/>
          </p:nvPr>
        </p:nvSpPr>
        <p:spPr/>
        <p:txBody>
          <a:bodyPr/>
          <a:lstStyle/>
          <a:p>
            <a:r>
              <a:rPr lang="el-GR" dirty="0" err="1"/>
              <a:t>Συναθροιση</a:t>
            </a:r>
            <a:r>
              <a:rPr lang="el-GR" dirty="0"/>
              <a:t> στην </a:t>
            </a:r>
            <a:r>
              <a:rPr lang="el-GR" dirty="0" err="1"/>
              <a:t>αυλιδα</a:t>
            </a:r>
            <a:endParaRPr lang="el-GR" dirty="0"/>
          </a:p>
        </p:txBody>
      </p:sp>
      <p:sp>
        <p:nvSpPr>
          <p:cNvPr id="3" name="Θέση περιεχομένου 2">
            <a:extLst>
              <a:ext uri="{FF2B5EF4-FFF2-40B4-BE49-F238E27FC236}">
                <a16:creationId xmlns:a16="http://schemas.microsoft.com/office/drawing/2014/main" xmlns="" id="{125B1B5C-166A-49E1-BA66-A7887B9673C2}"/>
              </a:ext>
            </a:extLst>
          </p:cNvPr>
          <p:cNvSpPr>
            <a:spLocks noGrp="1"/>
          </p:cNvSpPr>
          <p:nvPr>
            <p:ph idx="1"/>
          </p:nvPr>
        </p:nvSpPr>
        <p:spPr>
          <a:xfrm>
            <a:off x="685800" y="2194560"/>
            <a:ext cx="10820400" cy="4498471"/>
          </a:xfrm>
        </p:spPr>
        <p:txBody>
          <a:bodyPr>
            <a:normAutofit lnSpcReduction="10000"/>
          </a:bodyPr>
          <a:lstStyle/>
          <a:p>
            <a:r>
              <a:rPr lang="el-GR" dirty="0"/>
              <a:t>Οι Έλληνες συναθροίζονται στην Αυλίδα. Ο Αγαμέμνων σκοτώνει ένα ελάφι της Αρτέμιδος και εκείνη τους εμποδίζει από το να πλεύσουν. Ο Κάλχας το ερμηνεύει ως θυμό της θεάς και συμβουλεύει τη θυσία της Ιφιγένειας. Οι Έλληνες φέρνουν την Ιφιγένεια με τη δικαιολογία γάμου με τον Αχιλλέα αλλά προσπαθούν να τη θυσιάσουν. Η Άρτεμις τη σώζει και τη μεταφέρει στην </a:t>
            </a:r>
            <a:r>
              <a:rPr lang="el-GR" dirty="0" err="1"/>
              <a:t>Ταυρία</a:t>
            </a:r>
            <a:r>
              <a:rPr lang="el-GR" dirty="0"/>
              <a:t>,</a:t>
            </a:r>
            <a:r>
              <a:rPr lang="el-GR" dirty="0">
                <a:solidFill>
                  <a:srgbClr val="FF0000"/>
                </a:solidFill>
              </a:rPr>
              <a:t> </a:t>
            </a:r>
            <a:r>
              <a:rPr lang="el-GR" dirty="0"/>
              <a:t>την καθιστά αθάνατη ενώ τοποθετεί στη θέση της στην Αυλίδα ένα ελάφι (</a:t>
            </a:r>
            <a:r>
              <a:rPr lang="en-US" i="1" dirty="0" err="1"/>
              <a:t>Cypr</a:t>
            </a:r>
            <a:r>
              <a:rPr lang="en-US" dirty="0"/>
              <a:t>. </a:t>
            </a:r>
            <a:r>
              <a:rPr lang="en-US" dirty="0" err="1"/>
              <a:t>arg</a:t>
            </a:r>
            <a:r>
              <a:rPr lang="el-GR" dirty="0"/>
              <a:t>.</a:t>
            </a:r>
            <a:r>
              <a:rPr lang="en-US" dirty="0"/>
              <a:t> Lines 135-42 </a:t>
            </a:r>
            <a:r>
              <a:rPr lang="en-US" dirty="0" err="1"/>
              <a:t>Severyns</a:t>
            </a:r>
            <a:r>
              <a:rPr lang="en-US" dirty="0"/>
              <a:t>).</a:t>
            </a:r>
            <a:endParaRPr lang="el-GR" dirty="0"/>
          </a:p>
          <a:p>
            <a:r>
              <a:rPr lang="el-GR" dirty="0"/>
              <a:t>Πβ </a:t>
            </a:r>
            <a:r>
              <a:rPr lang="el-GR" dirty="0" err="1"/>
              <a:t>Ψευδο-Απολλοδ</a:t>
            </a:r>
            <a:r>
              <a:rPr lang="el-GR" dirty="0"/>
              <a:t>. </a:t>
            </a:r>
            <a:r>
              <a:rPr lang="el-GR" i="1" dirty="0" err="1"/>
              <a:t>Επιτ</a:t>
            </a:r>
            <a:r>
              <a:rPr lang="el-GR" dirty="0"/>
              <a:t>. 3.21-2.</a:t>
            </a:r>
          </a:p>
          <a:p>
            <a:r>
              <a:rPr lang="el-GR" dirty="0"/>
              <a:t>Από τα </a:t>
            </a:r>
            <a:r>
              <a:rPr lang="el-GR" i="1" dirty="0"/>
              <a:t>Κύπρια</a:t>
            </a:r>
            <a:r>
              <a:rPr lang="el-GR" dirty="0"/>
              <a:t> μάλλον άντλησε ο Ευριπίδης για την ιστορία του έργου του </a:t>
            </a:r>
            <a:r>
              <a:rPr lang="el-GR" i="1" dirty="0"/>
              <a:t>Ιφιγένεια εν </a:t>
            </a:r>
            <a:r>
              <a:rPr lang="el-GR" i="1" dirty="0" err="1"/>
              <a:t>Αυλίδι</a:t>
            </a:r>
            <a:r>
              <a:rPr lang="el-GR" i="1" dirty="0"/>
              <a:t> </a:t>
            </a:r>
            <a:r>
              <a:rPr lang="el-GR" dirty="0"/>
              <a:t>και ο </a:t>
            </a:r>
            <a:r>
              <a:rPr lang="en-US" dirty="0"/>
              <a:t>Soph. </a:t>
            </a:r>
            <a:r>
              <a:rPr lang="en-US" i="1" dirty="0"/>
              <a:t>El</a:t>
            </a:r>
            <a:r>
              <a:rPr lang="en-US" dirty="0"/>
              <a:t> 566-74.</a:t>
            </a:r>
            <a:endParaRPr lang="el-GR" dirty="0"/>
          </a:p>
          <a:p>
            <a:r>
              <a:rPr lang="el-GR" dirty="0"/>
              <a:t>Είναι ενδιαφέρον να δούμε τους παραλληλισμούς του επεισοδίου με την </a:t>
            </a:r>
            <a:r>
              <a:rPr lang="el-GR" dirty="0">
                <a:solidFill>
                  <a:schemeClr val="accent5">
                    <a:lumMod val="60000"/>
                    <a:lumOff val="40000"/>
                  </a:schemeClr>
                </a:solidFill>
              </a:rPr>
              <a:t>πρώτη ραψωδία της </a:t>
            </a:r>
            <a:r>
              <a:rPr lang="el-GR" i="1" dirty="0" err="1">
                <a:solidFill>
                  <a:schemeClr val="accent5">
                    <a:lumMod val="60000"/>
                    <a:lumOff val="40000"/>
                  </a:schemeClr>
                </a:solidFill>
              </a:rPr>
              <a:t>Ιλιάδας</a:t>
            </a:r>
            <a:r>
              <a:rPr lang="el-GR" dirty="0">
                <a:solidFill>
                  <a:schemeClr val="accent5">
                    <a:lumMod val="60000"/>
                    <a:lumOff val="40000"/>
                  </a:schemeClr>
                </a:solidFill>
              </a:rPr>
              <a:t>: </a:t>
            </a:r>
            <a:r>
              <a:rPr lang="el-GR" dirty="0"/>
              <a:t>Ο Αγαμέμνων εξαγριώνει ένα παιδί της Λητούς, προκαλείται λοιμός στους Έλληνες ενώ η εξευμένιση του θεού προτείνεται από τον </a:t>
            </a:r>
            <a:r>
              <a:rPr lang="el-GR" dirty="0" err="1"/>
              <a:t>Κάλχαντα</a:t>
            </a:r>
            <a:r>
              <a:rPr lang="el-GR" dirty="0"/>
              <a:t>. Ο Αγαμέμνων πρέπει να στερηθεί μια γυναίκα που αγαπά (νύξη στο </a:t>
            </a:r>
            <a:r>
              <a:rPr lang="el-GR" i="1" dirty="0" err="1"/>
              <a:t>Ιλ</a:t>
            </a:r>
            <a:r>
              <a:rPr lang="el-GR" dirty="0"/>
              <a:t>. 1.106-9).</a:t>
            </a:r>
          </a:p>
        </p:txBody>
      </p:sp>
    </p:spTree>
    <p:extLst>
      <p:ext uri="{BB962C8B-B14F-4D97-AF65-F5344CB8AC3E}">
        <p14:creationId xmlns:p14="http://schemas.microsoft.com/office/powerpoint/2010/main" val="3389725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D4AC43-DA13-45B7-AB69-A586EB90834E}"/>
              </a:ext>
            </a:extLst>
          </p:cNvPr>
          <p:cNvSpPr>
            <a:spLocks noGrp="1"/>
          </p:cNvSpPr>
          <p:nvPr>
            <p:ph type="title"/>
          </p:nvPr>
        </p:nvSpPr>
        <p:spPr/>
        <p:txBody>
          <a:bodyPr/>
          <a:lstStyle/>
          <a:p>
            <a:r>
              <a:rPr lang="el-GR" dirty="0" err="1"/>
              <a:t>Συναθροιση</a:t>
            </a:r>
            <a:r>
              <a:rPr lang="el-GR" dirty="0"/>
              <a:t> στην </a:t>
            </a:r>
            <a:r>
              <a:rPr lang="el-GR" dirty="0" err="1"/>
              <a:t>αυλιδα</a:t>
            </a:r>
            <a:endParaRPr lang="el-GR" dirty="0"/>
          </a:p>
        </p:txBody>
      </p:sp>
      <p:sp>
        <p:nvSpPr>
          <p:cNvPr id="3" name="Θέση περιεχομένου 2">
            <a:extLst>
              <a:ext uri="{FF2B5EF4-FFF2-40B4-BE49-F238E27FC236}">
                <a16:creationId xmlns:a16="http://schemas.microsoft.com/office/drawing/2014/main" xmlns="" id="{7B246B81-ADBE-4E36-8D5C-D85042CF6AA4}"/>
              </a:ext>
            </a:extLst>
          </p:cNvPr>
          <p:cNvSpPr>
            <a:spLocks noGrp="1"/>
          </p:cNvSpPr>
          <p:nvPr>
            <p:ph idx="1"/>
          </p:nvPr>
        </p:nvSpPr>
        <p:spPr>
          <a:xfrm>
            <a:off x="685800" y="2194560"/>
            <a:ext cx="10820400" cy="4526751"/>
          </a:xfrm>
        </p:spPr>
        <p:txBody>
          <a:bodyPr>
            <a:normAutofit fontScale="92500" lnSpcReduction="20000"/>
          </a:bodyPr>
          <a:lstStyle/>
          <a:p>
            <a:r>
              <a:rPr lang="el-GR" sz="2400" dirty="0"/>
              <a:t>Είναι αμφισβητήσιμο αν ο Όμηρος γνώριζε τη θυσία της Ιφιγένειας. Η </a:t>
            </a:r>
            <a:r>
              <a:rPr lang="el-GR" sz="2400" i="1" dirty="0" err="1"/>
              <a:t>Ιλιάδα</a:t>
            </a:r>
            <a:r>
              <a:rPr lang="el-GR" sz="2400" dirty="0"/>
              <a:t> αγνοεί την Ιφιγένεια και στη θέση της τοποθετεί την </a:t>
            </a:r>
            <a:r>
              <a:rPr lang="el-GR" sz="2400" dirty="0" err="1"/>
              <a:t>Ιφιάνασσα</a:t>
            </a:r>
            <a:r>
              <a:rPr lang="el-GR" sz="2400" dirty="0"/>
              <a:t> μαζί με άλλες δύο κόρες του Αγαμέμνονα, τη Χρυσόθεμη και τη Λαοδίκη (</a:t>
            </a:r>
            <a:r>
              <a:rPr lang="el-GR" sz="2400" i="1" dirty="0" err="1"/>
              <a:t>Ιλ</a:t>
            </a:r>
            <a:r>
              <a:rPr lang="el-GR" sz="2400" dirty="0"/>
              <a:t>. 9.145). Τα </a:t>
            </a:r>
            <a:r>
              <a:rPr lang="el-GR" sz="2400" i="1" dirty="0"/>
              <a:t>Κύπρια</a:t>
            </a:r>
            <a:r>
              <a:rPr lang="el-GR" sz="2400" dirty="0"/>
              <a:t> προφανώς ήξεραν για την Ιφιγένεια και για τις άλλες τρεις κόρες του (</a:t>
            </a:r>
            <a:r>
              <a:rPr lang="en-US" sz="2400" i="1" dirty="0"/>
              <a:t>PEG</a:t>
            </a:r>
            <a:r>
              <a:rPr lang="en-US" sz="2400" dirty="0"/>
              <a:t> F 24)</a:t>
            </a:r>
            <a:r>
              <a:rPr lang="el-GR" sz="2400" dirty="0">
                <a:sym typeface="Wingdings" panose="05000000000000000000" pitchFamily="2" charset="2"/>
              </a:rPr>
              <a:t> ένδειξη ότι τα </a:t>
            </a:r>
            <a:r>
              <a:rPr lang="el-GR" sz="2400" i="1" dirty="0">
                <a:sym typeface="Wingdings" panose="05000000000000000000" pitchFamily="2" charset="2"/>
              </a:rPr>
              <a:t>Κύπρια</a:t>
            </a:r>
            <a:r>
              <a:rPr lang="el-GR" sz="2400" dirty="0">
                <a:sym typeface="Wingdings" panose="05000000000000000000" pitchFamily="2" charset="2"/>
              </a:rPr>
              <a:t> απαντούν στην </a:t>
            </a:r>
            <a:r>
              <a:rPr lang="el-GR" sz="2400" i="1" dirty="0" err="1">
                <a:sym typeface="Wingdings" panose="05000000000000000000" pitchFamily="2" charset="2"/>
              </a:rPr>
              <a:t>Ιλιάδα</a:t>
            </a:r>
            <a:r>
              <a:rPr lang="el-GR" sz="2400" dirty="0">
                <a:sym typeface="Wingdings" panose="05000000000000000000" pitchFamily="2" charset="2"/>
              </a:rPr>
              <a:t>.</a:t>
            </a:r>
          </a:p>
          <a:p>
            <a:r>
              <a:rPr lang="el-GR" sz="2400" dirty="0">
                <a:sym typeface="Wingdings" panose="05000000000000000000" pitchFamily="2" charset="2"/>
              </a:rPr>
              <a:t>Η Ιφιγένεια και η </a:t>
            </a:r>
            <a:r>
              <a:rPr lang="el-GR" sz="2400" dirty="0" err="1">
                <a:sym typeface="Wingdings" panose="05000000000000000000" pitchFamily="2" charset="2"/>
              </a:rPr>
              <a:t>Ιφιάνασσα</a:t>
            </a:r>
            <a:r>
              <a:rPr lang="el-GR" sz="2400" dirty="0">
                <a:sym typeface="Wingdings" panose="05000000000000000000" pitchFamily="2" charset="2"/>
              </a:rPr>
              <a:t>, ίσως, ήταν εναλλακτικά ονόματα για το ίδιο πρόσωπο (Ο </a:t>
            </a:r>
            <a:r>
              <a:rPr lang="el-GR" sz="2400" i="1" dirty="0">
                <a:sym typeface="Wingdings" panose="05000000000000000000" pitchFamily="2" charset="2"/>
              </a:rPr>
              <a:t>Κατάλογος</a:t>
            </a:r>
            <a:r>
              <a:rPr lang="el-GR" sz="2400" dirty="0">
                <a:sym typeface="Wingdings" panose="05000000000000000000" pitchFamily="2" charset="2"/>
              </a:rPr>
              <a:t> του Ησιόδου δίνει το όνομα </a:t>
            </a:r>
            <a:r>
              <a:rPr lang="el-GR" sz="2400" dirty="0" err="1">
                <a:sym typeface="Wingdings" panose="05000000000000000000" pitchFamily="2" charset="2"/>
              </a:rPr>
              <a:t>Ιφιμήδη</a:t>
            </a:r>
            <a:r>
              <a:rPr lang="el-GR" sz="2400" dirty="0">
                <a:sym typeface="Wingdings" panose="05000000000000000000" pitchFamily="2" charset="2"/>
              </a:rPr>
              <a:t>). Η συμπερίληψη και των δύο ονομάτων φανερώνει μια προσπάθεια σύνθεσης διαφορετικών εκδοχών. Αλλά αυτό δεν φανερώνει το ότι τα </a:t>
            </a:r>
            <a:r>
              <a:rPr lang="el-GR" sz="2400" i="1" dirty="0">
                <a:sym typeface="Wingdings" panose="05000000000000000000" pitchFamily="2" charset="2"/>
              </a:rPr>
              <a:t>Κύπρια</a:t>
            </a:r>
            <a:r>
              <a:rPr lang="el-GR" sz="2400" dirty="0">
                <a:sym typeface="Wingdings" panose="05000000000000000000" pitchFamily="2" charset="2"/>
              </a:rPr>
              <a:t> έπονται της </a:t>
            </a:r>
            <a:r>
              <a:rPr lang="el-GR" sz="2400" i="1" dirty="0" err="1">
                <a:sym typeface="Wingdings" panose="05000000000000000000" pitchFamily="2" charset="2"/>
              </a:rPr>
              <a:t>Ιλιάδας</a:t>
            </a:r>
            <a:r>
              <a:rPr lang="el-GR" sz="2400" dirty="0">
                <a:sym typeface="Wingdings" panose="05000000000000000000" pitchFamily="2" charset="2"/>
              </a:rPr>
              <a:t>.</a:t>
            </a:r>
            <a:endParaRPr lang="en-US" sz="2400" dirty="0">
              <a:sym typeface="Wingdings" panose="05000000000000000000" pitchFamily="2" charset="2"/>
            </a:endParaRPr>
          </a:p>
          <a:p>
            <a:r>
              <a:rPr lang="el-GR" sz="2400" dirty="0">
                <a:sym typeface="Wingdings" panose="05000000000000000000" pitchFamily="2" charset="2"/>
              </a:rPr>
              <a:t>Αυτή η εκδοχή με τα δύο ονόματα δεν είναι απαραίτητα προβληματική και μπορεί να προϋποτίθεται στην </a:t>
            </a:r>
            <a:r>
              <a:rPr lang="el-GR" sz="2400" i="1" dirty="0" err="1">
                <a:sym typeface="Wingdings" panose="05000000000000000000" pitchFamily="2" charset="2"/>
              </a:rPr>
              <a:t>Ιλιάδα</a:t>
            </a:r>
            <a:r>
              <a:rPr lang="el-GR" sz="2400" dirty="0">
                <a:solidFill>
                  <a:schemeClr val="accent5">
                    <a:lumMod val="60000"/>
                    <a:lumOff val="40000"/>
                  </a:schemeClr>
                </a:solidFill>
                <a:sym typeface="Wingdings" panose="05000000000000000000" pitchFamily="2" charset="2"/>
              </a:rPr>
              <a:t>: μετά τη θυσία της Ιφιγένειας, ο Αγαμέμνων μπορεί να ισχυριστεί ότι έχει τρεις κόρες για γάμο, τη Χρυσόθεμη, τη Λαοδίκη και την </a:t>
            </a:r>
            <a:r>
              <a:rPr lang="el-GR" sz="2400" dirty="0" err="1">
                <a:solidFill>
                  <a:schemeClr val="accent5">
                    <a:lumMod val="60000"/>
                    <a:lumOff val="40000"/>
                  </a:schemeClr>
                </a:solidFill>
                <a:sym typeface="Wingdings" panose="05000000000000000000" pitchFamily="2" charset="2"/>
              </a:rPr>
              <a:t>Ιφιάνασσα</a:t>
            </a:r>
            <a:r>
              <a:rPr lang="el-GR" sz="2400" dirty="0">
                <a:solidFill>
                  <a:schemeClr val="accent5">
                    <a:lumMod val="60000"/>
                    <a:lumOff val="40000"/>
                  </a:schemeClr>
                </a:solidFill>
                <a:sym typeface="Wingdings" panose="05000000000000000000" pitchFamily="2" charset="2"/>
              </a:rPr>
              <a:t>.</a:t>
            </a:r>
          </a:p>
          <a:p>
            <a:r>
              <a:rPr lang="el-GR" sz="2400" dirty="0"/>
              <a:t>Το μοτίβο της ανθρώπινης θυσίας αποφεύγεται από τον Όμηρο αλλά χρησιμοποιείται από τους τραγικούς.</a:t>
            </a:r>
          </a:p>
        </p:txBody>
      </p:sp>
    </p:spTree>
    <p:extLst>
      <p:ext uri="{BB962C8B-B14F-4D97-AF65-F5344CB8AC3E}">
        <p14:creationId xmlns:p14="http://schemas.microsoft.com/office/powerpoint/2010/main" val="3094630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F7A0E8B-F2BC-4222-92B2-DC735E9EC0E4}"/>
              </a:ext>
            </a:extLst>
          </p:cNvPr>
          <p:cNvSpPr>
            <a:spLocks noGrp="1"/>
          </p:cNvSpPr>
          <p:nvPr>
            <p:ph type="title"/>
          </p:nvPr>
        </p:nvSpPr>
        <p:spPr/>
        <p:txBody>
          <a:bodyPr/>
          <a:lstStyle/>
          <a:p>
            <a:r>
              <a:rPr lang="el-GR" dirty="0" err="1"/>
              <a:t>Θανατοσ</a:t>
            </a:r>
            <a:r>
              <a:rPr lang="el-GR" dirty="0"/>
              <a:t> </a:t>
            </a:r>
            <a:r>
              <a:rPr lang="el-GR" dirty="0" err="1"/>
              <a:t>πρωτεσιλαου</a:t>
            </a:r>
            <a:endParaRPr lang="el-GR" dirty="0"/>
          </a:p>
        </p:txBody>
      </p:sp>
      <p:sp>
        <p:nvSpPr>
          <p:cNvPr id="3" name="Θέση περιεχομένου 2">
            <a:extLst>
              <a:ext uri="{FF2B5EF4-FFF2-40B4-BE49-F238E27FC236}">
                <a16:creationId xmlns:a16="http://schemas.microsoft.com/office/drawing/2014/main" xmlns="" id="{CF4872EA-8EDE-4CAA-9FE8-5BA210C33101}"/>
              </a:ext>
            </a:extLst>
          </p:cNvPr>
          <p:cNvSpPr>
            <a:spLocks noGrp="1"/>
          </p:cNvSpPr>
          <p:nvPr>
            <p:ph idx="1"/>
          </p:nvPr>
        </p:nvSpPr>
        <p:spPr>
          <a:xfrm>
            <a:off x="685800" y="1894788"/>
            <a:ext cx="10820400" cy="4963212"/>
          </a:xfrm>
        </p:spPr>
        <p:txBody>
          <a:bodyPr>
            <a:normAutofit fontScale="92500"/>
          </a:bodyPr>
          <a:lstStyle/>
          <a:p>
            <a:r>
              <a:rPr lang="el-GR" dirty="0"/>
              <a:t>Οι Έλληνες αποβιβάζονται στην Τροία και ο Πρωτεσίλαος σκοτώνεται από τον Έκτορα (</a:t>
            </a:r>
            <a:r>
              <a:rPr lang="en-US" i="1" dirty="0" err="1"/>
              <a:t>Cypr</a:t>
            </a:r>
            <a:r>
              <a:rPr lang="en-US" dirty="0"/>
              <a:t>. arg. lines 148-9 </a:t>
            </a:r>
            <a:r>
              <a:rPr lang="en-US" dirty="0" err="1"/>
              <a:t>Severyns</a:t>
            </a:r>
            <a:r>
              <a:rPr lang="en-US" dirty="0"/>
              <a:t>), </a:t>
            </a:r>
            <a:r>
              <a:rPr lang="el-GR" dirty="0"/>
              <a:t>πβ.</a:t>
            </a:r>
            <a:r>
              <a:rPr lang="en-US" dirty="0"/>
              <a:t> </a:t>
            </a:r>
            <a:r>
              <a:rPr lang="en-US" i="1" dirty="0"/>
              <a:t>PEG</a:t>
            </a:r>
            <a:r>
              <a:rPr lang="en-US" dirty="0"/>
              <a:t> F 26, </a:t>
            </a:r>
            <a:r>
              <a:rPr lang="el-GR" dirty="0" err="1"/>
              <a:t>Ψευδο-Απολλοδ</a:t>
            </a:r>
            <a:r>
              <a:rPr lang="el-GR" dirty="0"/>
              <a:t>. </a:t>
            </a:r>
            <a:r>
              <a:rPr lang="el-GR" i="1" dirty="0" err="1"/>
              <a:t>Επιτ</a:t>
            </a:r>
            <a:r>
              <a:rPr lang="el-GR" dirty="0"/>
              <a:t>. 3.30.</a:t>
            </a:r>
          </a:p>
          <a:p>
            <a:r>
              <a:rPr lang="el-GR" dirty="0"/>
              <a:t>Σύμφωνα με την </a:t>
            </a:r>
            <a:r>
              <a:rPr lang="el-GR" i="1" dirty="0" err="1"/>
              <a:t>Ιλιάδα</a:t>
            </a:r>
            <a:r>
              <a:rPr lang="el-GR" dirty="0"/>
              <a:t>, ένας «</a:t>
            </a:r>
            <a:r>
              <a:rPr lang="el-GR" dirty="0" err="1"/>
              <a:t>Δαρδάνιος</a:t>
            </a:r>
            <a:r>
              <a:rPr lang="el-GR" dirty="0"/>
              <a:t> άντρας σκότωσε τον Πρωτεσίλαο» (</a:t>
            </a:r>
            <a:r>
              <a:rPr lang="el-GR" i="1" dirty="0" err="1"/>
              <a:t>Ιλ</a:t>
            </a:r>
            <a:r>
              <a:rPr lang="el-GR" dirty="0"/>
              <a:t>. 2.698-702). Εξαιτίας της ασάφειας του προσδιορισμού του άντρα κάποιοι υποστηρίζουν ότι ο Όμηρος δεν γνώριζε τον άνδρα που σκότωσε τον Πρωτεσίλαο. Κατ’ επέκταση τα </a:t>
            </a:r>
            <a:r>
              <a:rPr lang="el-GR" i="1" dirty="0"/>
              <a:t>Κύπρια</a:t>
            </a:r>
            <a:r>
              <a:rPr lang="el-GR" dirty="0"/>
              <a:t> διευρύνουν τον </a:t>
            </a:r>
            <a:r>
              <a:rPr lang="el-GR" dirty="0" err="1"/>
              <a:t>ιλιαδικό</a:t>
            </a:r>
            <a:r>
              <a:rPr lang="el-GR" dirty="0"/>
              <a:t> στίχο. Ωστόσο, μπορεί να τον γνώριζε και απλώς η εστίαση της αφήγησης να βρίσκεται αλλού (</a:t>
            </a:r>
            <a:r>
              <a:rPr lang="el-GR" i="1" dirty="0" err="1"/>
              <a:t>Ιλ</a:t>
            </a:r>
            <a:r>
              <a:rPr lang="el-GR" dirty="0"/>
              <a:t>. 2.700-2): το μόνο που έχει σημασία για τη χήρα που άφησε πίσω του ο Πρωτεσίλαος είναι ότι «ένας </a:t>
            </a:r>
            <a:r>
              <a:rPr lang="el-GR" dirty="0" err="1"/>
              <a:t>Δαρδάνιος</a:t>
            </a:r>
            <a:r>
              <a:rPr lang="el-GR" dirty="0"/>
              <a:t> άνδρας τον σκότωσε».</a:t>
            </a:r>
          </a:p>
          <a:p>
            <a:r>
              <a:rPr lang="el-GR" dirty="0"/>
              <a:t>Όπως και να έχει, το γεγονός ότι ο Έκτορας εμφανίζεται ως υπεύθυνος για το θάνατό του στην περίληψη του </a:t>
            </a:r>
            <a:r>
              <a:rPr lang="el-GR" dirty="0" err="1"/>
              <a:t>Πρόκλου</a:t>
            </a:r>
            <a:r>
              <a:rPr lang="el-GR" dirty="0"/>
              <a:t>, φανερώνει ότι υπήρχε η εκδοχή αυτή στην προ-ομηρική παράδοση.</a:t>
            </a:r>
          </a:p>
          <a:p>
            <a:r>
              <a:rPr lang="el-GR" dirty="0"/>
              <a:t>Η γυναίκα του Πρωτεσίλαου, επίσης δεν κατονομάζεται στην </a:t>
            </a:r>
            <a:r>
              <a:rPr lang="el-GR" i="1" dirty="0" err="1"/>
              <a:t>Ιλιάδα</a:t>
            </a:r>
            <a:r>
              <a:rPr lang="el-GR" dirty="0"/>
              <a:t> (</a:t>
            </a:r>
            <a:r>
              <a:rPr lang="el-GR" i="1" dirty="0" err="1"/>
              <a:t>Ιλ</a:t>
            </a:r>
            <a:r>
              <a:rPr lang="el-GR" dirty="0"/>
              <a:t>. 2.700) (ίσως γνώριζε το όνομα αλλά ο αφηγητής εκφράζει τη συμπόνοια χωρίς να το αναφέρει), ενώ στα </a:t>
            </a:r>
            <a:r>
              <a:rPr lang="el-GR" i="1" dirty="0"/>
              <a:t>Κύπρια</a:t>
            </a:r>
            <a:r>
              <a:rPr lang="el-GR" dirty="0"/>
              <a:t> παρουσιάζεται με το όνομα  </a:t>
            </a:r>
            <a:r>
              <a:rPr lang="el-GR" dirty="0" err="1">
                <a:solidFill>
                  <a:schemeClr val="accent5">
                    <a:lumMod val="60000"/>
                    <a:lumOff val="40000"/>
                  </a:schemeClr>
                </a:solidFill>
              </a:rPr>
              <a:t>Πολυδώρα</a:t>
            </a:r>
            <a:r>
              <a:rPr lang="el-GR" dirty="0"/>
              <a:t> (</a:t>
            </a:r>
            <a:r>
              <a:rPr lang="en-US" i="1" dirty="0"/>
              <a:t>PEG</a:t>
            </a:r>
            <a:r>
              <a:rPr lang="en-US" dirty="0"/>
              <a:t> F 26), </a:t>
            </a:r>
            <a:r>
              <a:rPr lang="el-GR" dirty="0"/>
              <a:t>ενώ αλλού ως </a:t>
            </a:r>
            <a:r>
              <a:rPr lang="el-GR" dirty="0">
                <a:solidFill>
                  <a:schemeClr val="accent5">
                    <a:lumMod val="60000"/>
                    <a:lumOff val="40000"/>
                  </a:schemeClr>
                </a:solidFill>
              </a:rPr>
              <a:t>Λαοδάμεια</a:t>
            </a:r>
            <a:r>
              <a:rPr lang="el-GR" dirty="0"/>
              <a:t> (</a:t>
            </a:r>
            <a:r>
              <a:rPr lang="el-GR" dirty="0" err="1"/>
              <a:t>Ψευδο-Απολλοδ</a:t>
            </a:r>
            <a:r>
              <a:rPr lang="el-GR" dirty="0"/>
              <a:t>. </a:t>
            </a:r>
            <a:r>
              <a:rPr lang="el-GR" i="1" dirty="0" err="1"/>
              <a:t>Επιτ</a:t>
            </a:r>
            <a:r>
              <a:rPr lang="el-GR" dirty="0"/>
              <a:t>. 3.30).</a:t>
            </a:r>
          </a:p>
        </p:txBody>
      </p:sp>
    </p:spTree>
    <p:extLst>
      <p:ext uri="{BB962C8B-B14F-4D97-AF65-F5344CB8AC3E}">
        <p14:creationId xmlns:p14="http://schemas.microsoft.com/office/powerpoint/2010/main" val="2689206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53AB7A1-A2A6-4712-BFD7-258790247960}"/>
              </a:ext>
            </a:extLst>
          </p:cNvPr>
          <p:cNvSpPr>
            <a:spLocks noGrp="1"/>
          </p:cNvSpPr>
          <p:nvPr>
            <p:ph type="title"/>
          </p:nvPr>
        </p:nvSpPr>
        <p:spPr/>
        <p:txBody>
          <a:bodyPr/>
          <a:lstStyle/>
          <a:p>
            <a:r>
              <a:rPr lang="el-GR" dirty="0" err="1"/>
              <a:t>Αχιλλεασ-ελενη</a:t>
            </a:r>
            <a:endParaRPr lang="el-GR" dirty="0"/>
          </a:p>
        </p:txBody>
      </p:sp>
      <p:sp>
        <p:nvSpPr>
          <p:cNvPr id="3" name="Θέση περιεχομένου 2">
            <a:extLst>
              <a:ext uri="{FF2B5EF4-FFF2-40B4-BE49-F238E27FC236}">
                <a16:creationId xmlns:a16="http://schemas.microsoft.com/office/drawing/2014/main" xmlns="" id="{5D9072A8-5578-4F40-86CD-1CE231151CAB}"/>
              </a:ext>
            </a:extLst>
          </p:cNvPr>
          <p:cNvSpPr>
            <a:spLocks noGrp="1"/>
          </p:cNvSpPr>
          <p:nvPr>
            <p:ph idx="1"/>
          </p:nvPr>
        </p:nvSpPr>
        <p:spPr/>
        <p:txBody>
          <a:bodyPr>
            <a:normAutofit/>
          </a:bodyPr>
          <a:lstStyle/>
          <a:p>
            <a:r>
              <a:rPr lang="el-GR" dirty="0"/>
              <a:t>Η συνάντηση του Αχιλλέα και της Ελένης (</a:t>
            </a:r>
            <a:r>
              <a:rPr lang="en-US" i="1" dirty="0" err="1"/>
              <a:t>Cypr</a:t>
            </a:r>
            <a:r>
              <a:rPr lang="en-US" dirty="0"/>
              <a:t>. arg. lines 157-8 </a:t>
            </a:r>
            <a:r>
              <a:rPr lang="en-US" dirty="0" err="1"/>
              <a:t>Severyns</a:t>
            </a:r>
            <a:r>
              <a:rPr lang="en-US" dirty="0"/>
              <a:t>)</a:t>
            </a:r>
            <a:r>
              <a:rPr lang="el-GR" dirty="0"/>
              <a:t>, πιθανόν, προσλαμβάνει ερωτική χροιά. Ίσως, είναι η πρώτη φορά που ο Αχιλλέας βλέπει την Ελένη, και αντισταθμίζει την απουσία του Αχιλλέα από τους </a:t>
            </a:r>
            <a:r>
              <a:rPr lang="el-GR" u="sng" dirty="0"/>
              <a:t>μνηστήρες </a:t>
            </a:r>
            <a:r>
              <a:rPr lang="el-GR" dirty="0"/>
              <a:t>της Ελένης.</a:t>
            </a:r>
            <a:endParaRPr lang="en-US" dirty="0"/>
          </a:p>
          <a:p>
            <a:r>
              <a:rPr lang="el-GR" dirty="0"/>
              <a:t>Η μεταγενέστερη παράδοση </a:t>
            </a:r>
            <a:r>
              <a:rPr lang="el-GR" u="sng" dirty="0"/>
              <a:t>παρουσιάζει </a:t>
            </a:r>
            <a:r>
              <a:rPr lang="el-GR" dirty="0"/>
              <a:t>τον Αχιλλέα ως εραστή της Ελένης και </a:t>
            </a:r>
            <a:r>
              <a:rPr lang="el-GR" u="sng" dirty="0"/>
              <a:t>μεταθανάτιο</a:t>
            </a:r>
            <a:r>
              <a:rPr lang="el-GR" dirty="0"/>
              <a:t> σύζυγο.</a:t>
            </a:r>
          </a:p>
          <a:p>
            <a:r>
              <a:rPr lang="el-GR" dirty="0"/>
              <a:t>Ο γιος του Αχιλλέα, Νεοπτόλεμος παντρεύεται την κόρη της Ελένης, Ερμιόνη (</a:t>
            </a:r>
            <a:r>
              <a:rPr lang="el-GR" i="1" dirty="0" err="1"/>
              <a:t>Οδ</a:t>
            </a:r>
            <a:r>
              <a:rPr lang="el-GR" i="1" dirty="0"/>
              <a:t>. </a:t>
            </a:r>
            <a:r>
              <a:rPr lang="el-GR" dirty="0"/>
              <a:t>4.3-9).</a:t>
            </a:r>
          </a:p>
          <a:p>
            <a:r>
              <a:rPr lang="el-GR" dirty="0"/>
              <a:t>Υπήρχε μια βαθιά σύνδεση ανάμεσα στον Αχιλλέα και την Ελένη ως αιτίες του Τρωικού πολέμου.</a:t>
            </a:r>
          </a:p>
          <a:p>
            <a:r>
              <a:rPr lang="el-GR" dirty="0"/>
              <a:t>Μπορεί μεταξύ τους να υπήρχε κάτι περισσότερο από την εξωτερική έλξη.</a:t>
            </a:r>
          </a:p>
        </p:txBody>
      </p:sp>
    </p:spTree>
    <p:extLst>
      <p:ext uri="{BB962C8B-B14F-4D97-AF65-F5344CB8AC3E}">
        <p14:creationId xmlns:p14="http://schemas.microsoft.com/office/powerpoint/2010/main" val="714498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064FCB3-DD66-41BA-A9AE-2DDCFD47F1B5}"/>
              </a:ext>
            </a:extLst>
          </p:cNvPr>
          <p:cNvSpPr>
            <a:spLocks noGrp="1"/>
          </p:cNvSpPr>
          <p:nvPr>
            <p:ph type="title"/>
          </p:nvPr>
        </p:nvSpPr>
        <p:spPr/>
        <p:txBody>
          <a:bodyPr/>
          <a:lstStyle/>
          <a:p>
            <a:r>
              <a:rPr lang="el-GR" dirty="0" err="1"/>
              <a:t>Επιστροφη</a:t>
            </a:r>
            <a:r>
              <a:rPr lang="el-GR" dirty="0"/>
              <a:t> </a:t>
            </a:r>
            <a:r>
              <a:rPr lang="el-GR" dirty="0" err="1"/>
              <a:t>ελληνων</a:t>
            </a:r>
            <a:endParaRPr lang="el-GR" dirty="0"/>
          </a:p>
        </p:txBody>
      </p:sp>
      <p:sp>
        <p:nvSpPr>
          <p:cNvPr id="3" name="Θέση περιεχομένου 2">
            <a:extLst>
              <a:ext uri="{FF2B5EF4-FFF2-40B4-BE49-F238E27FC236}">
                <a16:creationId xmlns:a16="http://schemas.microsoft.com/office/drawing/2014/main" xmlns="" id="{B54E90F0-09B4-44AB-AF1C-E417272C438E}"/>
              </a:ext>
            </a:extLst>
          </p:cNvPr>
          <p:cNvSpPr>
            <a:spLocks noGrp="1"/>
          </p:cNvSpPr>
          <p:nvPr>
            <p:ph idx="1"/>
          </p:nvPr>
        </p:nvSpPr>
        <p:spPr>
          <a:xfrm>
            <a:off x="685800" y="2194560"/>
            <a:ext cx="10820400" cy="4498471"/>
          </a:xfrm>
        </p:spPr>
        <p:txBody>
          <a:bodyPr>
            <a:normAutofit lnSpcReduction="10000"/>
          </a:bodyPr>
          <a:lstStyle/>
          <a:p>
            <a:r>
              <a:rPr lang="el-GR" dirty="0"/>
              <a:t>Ο Αχιλλέας </a:t>
            </a:r>
            <a:r>
              <a:rPr lang="el-GR" dirty="0">
                <a:solidFill>
                  <a:schemeClr val="accent5">
                    <a:lumMod val="60000"/>
                    <a:lumOff val="40000"/>
                  </a:schemeClr>
                </a:solidFill>
              </a:rPr>
              <a:t>εμποδίζει</a:t>
            </a:r>
            <a:r>
              <a:rPr lang="el-GR" dirty="0"/>
              <a:t> τους Έλληνες που επιθυμούν να επιστρέψουν στην πατρίδα τους</a:t>
            </a:r>
            <a:r>
              <a:rPr lang="en-US" dirty="0"/>
              <a:t> (</a:t>
            </a:r>
            <a:r>
              <a:rPr lang="en-US" i="1" dirty="0" err="1"/>
              <a:t>Cypr</a:t>
            </a:r>
            <a:r>
              <a:rPr lang="en-US" dirty="0"/>
              <a:t>. arg. lines 159160 </a:t>
            </a:r>
            <a:r>
              <a:rPr lang="en-US" dirty="0" err="1"/>
              <a:t>Severyns</a:t>
            </a:r>
            <a:r>
              <a:rPr lang="en-US" dirty="0"/>
              <a:t>)</a:t>
            </a:r>
            <a:r>
              <a:rPr lang="el-GR" dirty="0"/>
              <a:t>.</a:t>
            </a:r>
            <a:r>
              <a:rPr lang="en-US" dirty="0"/>
              <a:t> </a:t>
            </a:r>
            <a:r>
              <a:rPr lang="el-GR" dirty="0"/>
              <a:t>Η βιασύνη προς τα πλοία είναι ένα </a:t>
            </a:r>
            <a:r>
              <a:rPr lang="el-GR" dirty="0" err="1"/>
              <a:t>ιλιαδικό</a:t>
            </a:r>
            <a:r>
              <a:rPr lang="el-GR" dirty="0"/>
              <a:t> μοτίβο, το οποίο, θεωρείται, ότι τα </a:t>
            </a:r>
            <a:r>
              <a:rPr lang="el-GR" i="1" dirty="0"/>
              <a:t>Κύπρια</a:t>
            </a:r>
            <a:r>
              <a:rPr lang="el-GR" dirty="0"/>
              <a:t> χρησιμοποιούν. Ωστόσο, η χρήση του μοτίβου στην </a:t>
            </a:r>
            <a:r>
              <a:rPr lang="el-GR" i="1" dirty="0" err="1"/>
              <a:t>Ιλιάδα</a:t>
            </a:r>
            <a:r>
              <a:rPr lang="el-GR" dirty="0"/>
              <a:t> δεν είναι άμεση και θα μπορούσε να υποστηριχθεί ότι προϋποθέτει μια προηγούμενη χρήση του μοτίβου, την οποία τα </a:t>
            </a:r>
            <a:r>
              <a:rPr lang="el-GR" i="1" dirty="0"/>
              <a:t>Κύπρια</a:t>
            </a:r>
            <a:r>
              <a:rPr lang="el-GR" dirty="0"/>
              <a:t> θεωρείται ότι αντανακλούν.</a:t>
            </a:r>
          </a:p>
          <a:p>
            <a:r>
              <a:rPr lang="el-GR" dirty="0"/>
              <a:t>Το κίνητρο για το οποίο ο Αχιλλέας εμποδίζει τους Έλληνες δεν είναι ξεκάθαρο (ίσως η αγάπη του για την Ελένη). Ο </a:t>
            </a:r>
            <a:r>
              <a:rPr lang="el-GR" dirty="0" err="1"/>
              <a:t>Πρόκλος</a:t>
            </a:r>
            <a:r>
              <a:rPr lang="el-GR" dirty="0"/>
              <a:t> συνδέει τη συνάντηση του Αχιλλέα με την Ελένη και την εμπόδιση των Ελλήνων με ένα απλό «έπειτα», το οποίο συχνά χρησιμοποιείται για τη σύνδεση επεισοδίων (χωρίς απαραίτητα να δηλώνει </a:t>
            </a:r>
            <a:r>
              <a:rPr lang="el-GR" dirty="0" err="1"/>
              <a:t>αιτιακή</a:t>
            </a:r>
            <a:r>
              <a:rPr lang="el-GR" dirty="0"/>
              <a:t> σχέση). Ίσως, ο Αχιλλέας είχε ένα λιγότερο εγωιστικό λόγο.</a:t>
            </a:r>
          </a:p>
          <a:p>
            <a:r>
              <a:rPr lang="el-GR" dirty="0"/>
              <a:t>Επίσης, ασαφής είναι η επιθυμία των Ελλήνων να επιστρέψουν. Εικάζεται ότι η αιτία έγκειται στο λοιμό των Ελλήνων. Στα </a:t>
            </a:r>
            <a:r>
              <a:rPr lang="el-GR" i="1" dirty="0"/>
              <a:t>Κύπρια</a:t>
            </a:r>
            <a:r>
              <a:rPr lang="el-GR" dirty="0"/>
              <a:t> ο Αγαμέμνονας στέλνει τις κόρες του Ανία, τις </a:t>
            </a:r>
            <a:r>
              <a:rPr lang="el-GR" dirty="0" err="1">
                <a:solidFill>
                  <a:schemeClr val="accent5">
                    <a:lumMod val="60000"/>
                    <a:lumOff val="40000"/>
                  </a:schemeClr>
                </a:solidFill>
              </a:rPr>
              <a:t>Οινοτρόπους</a:t>
            </a:r>
            <a:r>
              <a:rPr lang="el-GR" dirty="0"/>
              <a:t>, όταν οι Αχαιοί χτυπήθηκαν από το λοιμό (</a:t>
            </a:r>
            <a:r>
              <a:rPr lang="en-US" i="1" dirty="0"/>
              <a:t>PEG</a:t>
            </a:r>
            <a:r>
              <a:rPr lang="en-US" dirty="0"/>
              <a:t> F 29).</a:t>
            </a:r>
            <a:endParaRPr lang="el-GR" dirty="0"/>
          </a:p>
        </p:txBody>
      </p:sp>
    </p:spTree>
    <p:extLst>
      <p:ext uri="{BB962C8B-B14F-4D97-AF65-F5344CB8AC3E}">
        <p14:creationId xmlns:p14="http://schemas.microsoft.com/office/powerpoint/2010/main" val="2074125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1FD6F53-7D1F-41C5-BCB3-267C87737D42}"/>
              </a:ext>
            </a:extLst>
          </p:cNvPr>
          <p:cNvSpPr>
            <a:spLocks noGrp="1"/>
          </p:cNvSpPr>
          <p:nvPr>
            <p:ph type="title"/>
          </p:nvPr>
        </p:nvSpPr>
        <p:spPr/>
        <p:txBody>
          <a:bodyPr/>
          <a:lstStyle/>
          <a:p>
            <a:r>
              <a:rPr lang="el-GR" dirty="0"/>
              <a:t>ο </a:t>
            </a:r>
            <a:r>
              <a:rPr lang="el-GR" dirty="0" err="1"/>
              <a:t>αχιλλεασ</a:t>
            </a:r>
            <a:r>
              <a:rPr lang="el-GR" dirty="0"/>
              <a:t> </a:t>
            </a:r>
            <a:r>
              <a:rPr lang="el-GR" dirty="0" err="1"/>
              <a:t>αρπαζει</a:t>
            </a:r>
            <a:r>
              <a:rPr lang="el-GR" dirty="0"/>
              <a:t> τα </a:t>
            </a:r>
            <a:r>
              <a:rPr lang="el-GR" dirty="0" err="1"/>
              <a:t>βοδια</a:t>
            </a:r>
            <a:r>
              <a:rPr lang="el-GR" dirty="0"/>
              <a:t> του </a:t>
            </a:r>
            <a:r>
              <a:rPr lang="el-GR" dirty="0" err="1"/>
              <a:t>αινεια</a:t>
            </a:r>
            <a:endParaRPr lang="el-GR" dirty="0"/>
          </a:p>
        </p:txBody>
      </p:sp>
      <p:sp>
        <p:nvSpPr>
          <p:cNvPr id="3" name="Θέση περιεχομένου 2">
            <a:extLst>
              <a:ext uri="{FF2B5EF4-FFF2-40B4-BE49-F238E27FC236}">
                <a16:creationId xmlns:a16="http://schemas.microsoft.com/office/drawing/2014/main" xmlns="" id="{8352EBDC-B3E9-432D-8A0C-3CE5B3ECD924}"/>
              </a:ext>
            </a:extLst>
          </p:cNvPr>
          <p:cNvSpPr>
            <a:spLocks noGrp="1"/>
          </p:cNvSpPr>
          <p:nvPr>
            <p:ph idx="1"/>
          </p:nvPr>
        </p:nvSpPr>
        <p:spPr/>
        <p:txBody>
          <a:bodyPr>
            <a:normAutofit/>
          </a:bodyPr>
          <a:lstStyle/>
          <a:p>
            <a:r>
              <a:rPr lang="el-GR" sz="3600" dirty="0"/>
              <a:t>Ο Αχιλλέας λεηλατεί τα βόδια του Αινεία (</a:t>
            </a:r>
            <a:r>
              <a:rPr lang="en-US" sz="3600" i="1" dirty="0" err="1"/>
              <a:t>Cypr</a:t>
            </a:r>
            <a:r>
              <a:rPr lang="en-US" sz="3600" dirty="0"/>
              <a:t>. arg. lines 160 </a:t>
            </a:r>
            <a:r>
              <a:rPr lang="en-US" sz="3600" dirty="0" err="1"/>
              <a:t>Severyns</a:t>
            </a:r>
            <a:r>
              <a:rPr lang="en-US" sz="3600" dirty="0"/>
              <a:t>).</a:t>
            </a:r>
            <a:endParaRPr lang="el-GR" sz="3600" dirty="0"/>
          </a:p>
          <a:p>
            <a:r>
              <a:rPr lang="el-GR" sz="3600" dirty="0"/>
              <a:t>πβ. </a:t>
            </a:r>
            <a:r>
              <a:rPr lang="el-GR" sz="3600" dirty="0" err="1"/>
              <a:t>Ψευδο-Απολλοδ</a:t>
            </a:r>
            <a:r>
              <a:rPr lang="el-GR" sz="3600" dirty="0"/>
              <a:t>. </a:t>
            </a:r>
            <a:r>
              <a:rPr lang="el-GR" sz="3600" i="1" dirty="0" err="1"/>
              <a:t>Επιτ</a:t>
            </a:r>
            <a:r>
              <a:rPr lang="el-GR" sz="3600" dirty="0"/>
              <a:t>. 3.32)</a:t>
            </a:r>
          </a:p>
          <a:p>
            <a:r>
              <a:rPr lang="el-GR" sz="3600" dirty="0"/>
              <a:t>Το επεισόδιο απεικονίζεται σε αμφορέα της Βοιωτίας που χρονολογείται το 625 π.Χ.</a:t>
            </a:r>
          </a:p>
          <a:p>
            <a:r>
              <a:rPr lang="el-GR" sz="3600" dirty="0"/>
              <a:t>Νύξη του επεισοδίου γίνεται στην </a:t>
            </a:r>
            <a:r>
              <a:rPr lang="el-GR" sz="3600" i="1" dirty="0" err="1"/>
              <a:t>Ιλιάδα</a:t>
            </a:r>
            <a:r>
              <a:rPr lang="el-GR" sz="3600" dirty="0"/>
              <a:t> (20.90-60, 188-90).</a:t>
            </a:r>
          </a:p>
        </p:txBody>
      </p:sp>
    </p:spTree>
    <p:extLst>
      <p:ext uri="{BB962C8B-B14F-4D97-AF65-F5344CB8AC3E}">
        <p14:creationId xmlns:p14="http://schemas.microsoft.com/office/powerpoint/2010/main" val="252024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B72ECA-5036-4DCE-9FFF-9A219AA59BAC}"/>
              </a:ext>
            </a:extLst>
          </p:cNvPr>
          <p:cNvSpPr>
            <a:spLocks noGrp="1"/>
          </p:cNvSpPr>
          <p:nvPr>
            <p:ph type="title"/>
          </p:nvPr>
        </p:nvSpPr>
        <p:spPr/>
        <p:txBody>
          <a:bodyPr/>
          <a:lstStyle/>
          <a:p>
            <a:r>
              <a:rPr lang="el-GR" dirty="0" err="1"/>
              <a:t>λεηλασιεσ</a:t>
            </a:r>
            <a:r>
              <a:rPr lang="el-GR" dirty="0"/>
              <a:t> </a:t>
            </a:r>
            <a:r>
              <a:rPr lang="el-GR" dirty="0" err="1"/>
              <a:t>αχιλλεα</a:t>
            </a:r>
            <a:endParaRPr lang="el-GR" dirty="0"/>
          </a:p>
        </p:txBody>
      </p:sp>
      <p:sp>
        <p:nvSpPr>
          <p:cNvPr id="3" name="Θέση περιεχομένου 2">
            <a:extLst>
              <a:ext uri="{FF2B5EF4-FFF2-40B4-BE49-F238E27FC236}">
                <a16:creationId xmlns:a16="http://schemas.microsoft.com/office/drawing/2014/main" xmlns="" id="{5548A687-B0B2-4B51-8523-08DB8E9FD37C}"/>
              </a:ext>
            </a:extLst>
          </p:cNvPr>
          <p:cNvSpPr>
            <a:spLocks noGrp="1"/>
          </p:cNvSpPr>
          <p:nvPr>
            <p:ph idx="1"/>
          </p:nvPr>
        </p:nvSpPr>
        <p:spPr>
          <a:xfrm>
            <a:off x="685800" y="2194560"/>
            <a:ext cx="10820400" cy="4555032"/>
          </a:xfrm>
        </p:spPr>
        <p:txBody>
          <a:bodyPr>
            <a:normAutofit fontScale="85000" lnSpcReduction="10000"/>
          </a:bodyPr>
          <a:lstStyle/>
          <a:p>
            <a:r>
              <a:rPr lang="el-GR" sz="2400" dirty="0"/>
              <a:t>Ο Αχιλλέας λεηλατεί τη </a:t>
            </a:r>
            <a:r>
              <a:rPr lang="el-GR" sz="2400" dirty="0" err="1"/>
              <a:t>Λυρνησσό</a:t>
            </a:r>
            <a:r>
              <a:rPr lang="en-US" sz="2400" dirty="0"/>
              <a:t>, </a:t>
            </a:r>
            <a:r>
              <a:rPr lang="el-GR" sz="2400" dirty="0"/>
              <a:t>την </a:t>
            </a:r>
            <a:r>
              <a:rPr lang="el-GR" sz="2400" dirty="0" err="1"/>
              <a:t>Πήδασο</a:t>
            </a:r>
            <a:r>
              <a:rPr lang="el-GR" sz="2400" dirty="0"/>
              <a:t> και τις γειτονικές πόλεις (</a:t>
            </a:r>
            <a:r>
              <a:rPr lang="en-US" sz="2400" i="1" dirty="0" err="1"/>
              <a:t>Cypr</a:t>
            </a:r>
            <a:r>
              <a:rPr lang="en-US" sz="2400" dirty="0"/>
              <a:t>. arg. lines 161-2 </a:t>
            </a:r>
            <a:r>
              <a:rPr lang="en-US" sz="2400" dirty="0" err="1"/>
              <a:t>Severyns</a:t>
            </a:r>
            <a:r>
              <a:rPr lang="en-US" sz="2400" dirty="0"/>
              <a:t>).</a:t>
            </a:r>
          </a:p>
          <a:p>
            <a:r>
              <a:rPr lang="el-GR" sz="2400" dirty="0"/>
              <a:t>βλ. </a:t>
            </a:r>
            <a:r>
              <a:rPr lang="en-US" sz="2400" i="1" dirty="0"/>
              <a:t>PEG</a:t>
            </a:r>
            <a:r>
              <a:rPr lang="en-US" sz="2400" dirty="0"/>
              <a:t> F 27-28, </a:t>
            </a:r>
            <a:r>
              <a:rPr lang="el-GR" sz="2400" dirty="0"/>
              <a:t>πβ. </a:t>
            </a:r>
            <a:r>
              <a:rPr lang="el-GR" sz="2400" dirty="0" err="1"/>
              <a:t>Ψευδο-Απολλοδ</a:t>
            </a:r>
            <a:r>
              <a:rPr lang="el-GR" sz="2400" dirty="0"/>
              <a:t>. </a:t>
            </a:r>
            <a:r>
              <a:rPr lang="el-GR" sz="2400" i="1" dirty="0" err="1"/>
              <a:t>Επιτ</a:t>
            </a:r>
            <a:r>
              <a:rPr lang="el-GR" sz="2400" dirty="0"/>
              <a:t>. 3.33, </a:t>
            </a:r>
            <a:r>
              <a:rPr lang="el-GR" sz="2400" dirty="0" err="1"/>
              <a:t>Οβ</a:t>
            </a:r>
            <a:r>
              <a:rPr lang="el-GR" sz="2400" dirty="0"/>
              <a:t>. </a:t>
            </a:r>
            <a:r>
              <a:rPr lang="el-GR" sz="2400" i="1" dirty="0"/>
              <a:t>Μετ</a:t>
            </a:r>
            <a:r>
              <a:rPr lang="el-GR" sz="2400" dirty="0"/>
              <a:t>. 13.173-6. Η άλωση της </a:t>
            </a:r>
            <a:r>
              <a:rPr lang="el-GR" sz="2400" dirty="0" err="1"/>
              <a:t>Λυρνησσού</a:t>
            </a:r>
            <a:r>
              <a:rPr lang="el-GR" sz="2400" dirty="0"/>
              <a:t> και της </a:t>
            </a:r>
            <a:r>
              <a:rPr lang="el-GR" sz="2400" dirty="0" err="1"/>
              <a:t>Πήδασου</a:t>
            </a:r>
            <a:r>
              <a:rPr lang="el-GR" sz="2400" dirty="0"/>
              <a:t> αναφέρονται μαζί στην </a:t>
            </a:r>
            <a:r>
              <a:rPr lang="el-GR" sz="2400" i="1" dirty="0" err="1"/>
              <a:t>Ιλιάδα</a:t>
            </a:r>
            <a:r>
              <a:rPr lang="el-GR" sz="2400" dirty="0"/>
              <a:t> (9.328-9).</a:t>
            </a:r>
            <a:endParaRPr lang="en-US" sz="2400" dirty="0"/>
          </a:p>
          <a:p>
            <a:r>
              <a:rPr lang="el-GR" sz="2400" dirty="0"/>
              <a:t>Στα </a:t>
            </a:r>
            <a:r>
              <a:rPr lang="el-GR" sz="2400" i="1" dirty="0"/>
              <a:t>Κύπρια</a:t>
            </a:r>
            <a:r>
              <a:rPr lang="el-GR" sz="2400" dirty="0"/>
              <a:t> η Βρισηίδα αιχμαλωτίζεται στην </a:t>
            </a:r>
            <a:r>
              <a:rPr lang="el-GR" sz="2400" dirty="0" err="1"/>
              <a:t>Πήδασο</a:t>
            </a:r>
            <a:r>
              <a:rPr lang="el-GR" sz="2400" dirty="0"/>
              <a:t>, ενώ στην </a:t>
            </a:r>
            <a:r>
              <a:rPr lang="el-GR" sz="2400" i="1" dirty="0" err="1"/>
              <a:t>Ιλιάδα</a:t>
            </a:r>
            <a:r>
              <a:rPr lang="el-GR" sz="2400" dirty="0"/>
              <a:t> στην </a:t>
            </a:r>
            <a:r>
              <a:rPr lang="el-GR" sz="2400" dirty="0" err="1"/>
              <a:t>Λυρνησσό</a:t>
            </a:r>
            <a:r>
              <a:rPr lang="el-GR" sz="2400" dirty="0"/>
              <a:t>. Ίσως, τα </a:t>
            </a:r>
            <a:r>
              <a:rPr lang="el-GR" sz="2400" i="1" dirty="0"/>
              <a:t>Κύπρια</a:t>
            </a:r>
            <a:r>
              <a:rPr lang="el-GR" sz="2400" dirty="0"/>
              <a:t> παραδίδουν πιστά την προ-ομηρική παράδοση.</a:t>
            </a:r>
          </a:p>
          <a:p>
            <a:r>
              <a:rPr lang="el-GR" sz="2400" dirty="0"/>
              <a:t>Μία από τι γειτονικές πόλεις είναι η Θήβα (</a:t>
            </a:r>
            <a:r>
              <a:rPr lang="en-US" sz="2400" i="1" dirty="0"/>
              <a:t>PEG</a:t>
            </a:r>
            <a:r>
              <a:rPr lang="en-US" sz="2400" dirty="0"/>
              <a:t> F 28). </a:t>
            </a:r>
            <a:r>
              <a:rPr lang="el-GR" sz="2400" dirty="0"/>
              <a:t>Στην </a:t>
            </a:r>
            <a:r>
              <a:rPr lang="el-GR" sz="2400" i="1" dirty="0" err="1"/>
              <a:t>Ιλιάδα</a:t>
            </a:r>
            <a:r>
              <a:rPr lang="el-GR" sz="2400" dirty="0"/>
              <a:t> η άλωση της </a:t>
            </a:r>
            <a:r>
              <a:rPr lang="el-GR" sz="2400" dirty="0" err="1"/>
              <a:t>Λυρνησσού</a:t>
            </a:r>
            <a:r>
              <a:rPr lang="el-GR" sz="2400" dirty="0"/>
              <a:t> και της Θήβας αναφέρονται μαζί (</a:t>
            </a:r>
            <a:r>
              <a:rPr lang="el-GR" sz="2400" i="1" dirty="0" err="1"/>
              <a:t>Ιλ</a:t>
            </a:r>
            <a:r>
              <a:rPr lang="el-GR" sz="2400" dirty="0"/>
              <a:t>. 2. 691).</a:t>
            </a:r>
          </a:p>
          <a:p>
            <a:r>
              <a:rPr lang="el-GR" sz="2400" dirty="0"/>
              <a:t>Τα </a:t>
            </a:r>
            <a:r>
              <a:rPr lang="el-GR" sz="2400" i="1" dirty="0"/>
              <a:t>Κύπρια</a:t>
            </a:r>
            <a:r>
              <a:rPr lang="el-GR" sz="2400" dirty="0"/>
              <a:t> δίνουν περισσότερες λεπτομέρειες για την αιχμαλωσία της Χρυσηίδας στην </a:t>
            </a:r>
            <a:r>
              <a:rPr lang="el-GR" sz="2400" dirty="0">
                <a:solidFill>
                  <a:schemeClr val="accent5">
                    <a:lumMod val="60000"/>
                    <a:lumOff val="40000"/>
                  </a:schemeClr>
                </a:solidFill>
              </a:rPr>
              <a:t>Θήβα</a:t>
            </a:r>
            <a:r>
              <a:rPr lang="el-GR" sz="2400" dirty="0"/>
              <a:t>: με αφορμή τη θυσία της Αρτέμιδος, άφησε τη πόλη του </a:t>
            </a:r>
            <a:r>
              <a:rPr lang="el-GR" sz="2400" dirty="0" err="1"/>
              <a:t>Χρύση</a:t>
            </a:r>
            <a:r>
              <a:rPr lang="el-GR" sz="2400" dirty="0"/>
              <a:t> για τη Θήβα, όπου έμενε με την </a:t>
            </a:r>
            <a:r>
              <a:rPr lang="el-GR" sz="2400" dirty="0" err="1"/>
              <a:t>Ιφινόη</a:t>
            </a:r>
            <a:r>
              <a:rPr lang="el-GR" sz="2400" dirty="0"/>
              <a:t>, αδερφή του </a:t>
            </a:r>
            <a:r>
              <a:rPr lang="el-GR" sz="2400" dirty="0" err="1"/>
              <a:t>Αιτίωνα</a:t>
            </a:r>
            <a:r>
              <a:rPr lang="el-GR" sz="2400" dirty="0"/>
              <a:t> και κόρη του </a:t>
            </a:r>
            <a:r>
              <a:rPr lang="el-GR" sz="2400" dirty="0" err="1"/>
              <a:t>Άκτορα</a:t>
            </a:r>
            <a:r>
              <a:rPr lang="el-GR" sz="2400" dirty="0"/>
              <a:t>. Πολλοί μελετητές υποστηρίζουν ότι αυτές οι λεπτομέρειες είναι επινοήσεις των </a:t>
            </a:r>
            <a:r>
              <a:rPr lang="el-GR" sz="2400" i="1" dirty="0"/>
              <a:t>Κυπρίων</a:t>
            </a:r>
            <a:r>
              <a:rPr lang="el-GR" sz="2400" dirty="0"/>
              <a:t> ως απάντηση και εξήγηση στην σποραδική (;) αφήγηση της </a:t>
            </a:r>
            <a:r>
              <a:rPr lang="el-GR" sz="2400" dirty="0" err="1"/>
              <a:t>Ιλιάδας</a:t>
            </a:r>
            <a:r>
              <a:rPr lang="el-GR" sz="2400" dirty="0"/>
              <a:t>. Έτσι, τα Κύπρια στοχεύουν να εξηγήσουν το πρόβλημα του πως η Χρυσηίδα αιχμαλωτίστηκε στη Θήβα και όχι στην πόλη του πατέρα της</a:t>
            </a:r>
            <a:r>
              <a:rPr lang="en-US" sz="2400" dirty="0"/>
              <a:t>. </a:t>
            </a:r>
            <a:r>
              <a:rPr lang="el-GR" sz="2400" dirty="0"/>
              <a:t>Αντιθέτως, η </a:t>
            </a:r>
            <a:r>
              <a:rPr lang="el-GR" sz="2400" i="1" dirty="0" err="1"/>
              <a:t>Ιλιάδα</a:t>
            </a:r>
            <a:r>
              <a:rPr lang="el-GR" sz="2400" dirty="0"/>
              <a:t> μοιάζει να προϋποθέτει τη μυθολογική παράδοση της Χρυσηίδας στο πλαίσιο που εμφανίζεται και στα </a:t>
            </a:r>
            <a:r>
              <a:rPr lang="el-GR" sz="2400" i="1" dirty="0"/>
              <a:t>Κύπρια</a:t>
            </a:r>
            <a:r>
              <a:rPr lang="el-GR" sz="2400" dirty="0"/>
              <a:t>.</a:t>
            </a:r>
          </a:p>
        </p:txBody>
      </p:sp>
    </p:spTree>
    <p:extLst>
      <p:ext uri="{BB962C8B-B14F-4D97-AF65-F5344CB8AC3E}">
        <p14:creationId xmlns:p14="http://schemas.microsoft.com/office/powerpoint/2010/main" val="340836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DFE94D0-6433-4CA8-BB5B-9A4F4141F3BF}"/>
              </a:ext>
            </a:extLst>
          </p:cNvPr>
          <p:cNvSpPr>
            <a:spLocks noGrp="1"/>
          </p:cNvSpPr>
          <p:nvPr>
            <p:ph type="title"/>
          </p:nvPr>
        </p:nvSpPr>
        <p:spPr/>
        <p:txBody>
          <a:bodyPr/>
          <a:lstStyle/>
          <a:p>
            <a:r>
              <a:rPr lang="el-GR" dirty="0" err="1"/>
              <a:t>Ποιητησ</a:t>
            </a:r>
            <a:endParaRPr lang="el-GR" dirty="0"/>
          </a:p>
        </p:txBody>
      </p:sp>
      <p:sp>
        <p:nvSpPr>
          <p:cNvPr id="3" name="Θέση περιεχομένου 2">
            <a:extLst>
              <a:ext uri="{FF2B5EF4-FFF2-40B4-BE49-F238E27FC236}">
                <a16:creationId xmlns:a16="http://schemas.microsoft.com/office/drawing/2014/main" xmlns="" id="{7A9A47D4-DD4C-4B6C-8BAC-E7C7FAF98401}"/>
              </a:ext>
            </a:extLst>
          </p:cNvPr>
          <p:cNvSpPr>
            <a:spLocks noGrp="1"/>
          </p:cNvSpPr>
          <p:nvPr>
            <p:ph idx="1"/>
          </p:nvPr>
        </p:nvSpPr>
        <p:spPr>
          <a:xfrm>
            <a:off x="685800" y="2194560"/>
            <a:ext cx="10820400" cy="4526751"/>
          </a:xfrm>
        </p:spPr>
        <p:txBody>
          <a:bodyPr>
            <a:normAutofit fontScale="92500" lnSpcReduction="10000"/>
          </a:bodyPr>
          <a:lstStyle/>
          <a:p>
            <a:r>
              <a:rPr lang="el-GR" sz="2400" dirty="0"/>
              <a:t>Ο </a:t>
            </a:r>
            <a:r>
              <a:rPr lang="el-GR" sz="2400" dirty="0" err="1"/>
              <a:t>Πρόκλος</a:t>
            </a:r>
            <a:r>
              <a:rPr lang="el-GR" sz="2400" dirty="0"/>
              <a:t> αφιερώνει ξεχωριστό τμήμα στη </a:t>
            </a:r>
            <a:r>
              <a:rPr lang="el-GR" sz="2400" i="1" dirty="0"/>
              <a:t>Χρηστομάθειά</a:t>
            </a:r>
            <a:r>
              <a:rPr lang="el-GR" sz="2400" dirty="0"/>
              <a:t> του πραγματευόμενος το ζήτημα της ταυτότητας του ποιητή των </a:t>
            </a:r>
            <a:r>
              <a:rPr lang="el-GR" sz="2400" i="1" dirty="0"/>
              <a:t>Κυπρίων</a:t>
            </a:r>
            <a:r>
              <a:rPr lang="el-GR" sz="2400" dirty="0"/>
              <a:t>.</a:t>
            </a:r>
          </a:p>
          <a:p>
            <a:r>
              <a:rPr lang="el-GR" sz="2400" dirty="0"/>
              <a:t>Από τους κλασικούς, ακόμα και από κάποιους μεταγενέστερους συγγραφείς, το ποίημα θεωρούνταν ανώνυμο.</a:t>
            </a:r>
          </a:p>
          <a:p>
            <a:r>
              <a:rPr lang="el-GR" sz="2400" dirty="0"/>
              <a:t>Πίστευαν ότι ο ποιητής θα προερχόταν από την Κύπρο.</a:t>
            </a:r>
          </a:p>
          <a:p>
            <a:r>
              <a:rPr lang="el-GR" sz="2400" dirty="0"/>
              <a:t>Πριν από τον Ηρόδοτο, τα </a:t>
            </a:r>
            <a:r>
              <a:rPr lang="el-GR" sz="2400" i="1" dirty="0"/>
              <a:t>Κύπρια</a:t>
            </a:r>
            <a:r>
              <a:rPr lang="el-GR" sz="2400" dirty="0"/>
              <a:t> αποδίδονταν στον Όμηρο (</a:t>
            </a:r>
            <a:r>
              <a:rPr lang="el-GR" sz="2400" dirty="0" err="1"/>
              <a:t>Ηρόδ</a:t>
            </a:r>
            <a:r>
              <a:rPr lang="el-GR" sz="2400" dirty="0"/>
              <a:t>. 2.117)</a:t>
            </a:r>
            <a:r>
              <a:rPr lang="en-US" sz="2400" dirty="0"/>
              <a:t>, </a:t>
            </a:r>
            <a:r>
              <a:rPr lang="el-GR" sz="2400" dirty="0"/>
              <a:t>και υπήρχε η παράδοση για έναν Όμηρο από την Κύπρο.</a:t>
            </a:r>
          </a:p>
          <a:p>
            <a:r>
              <a:rPr lang="el-GR" sz="2400" dirty="0"/>
              <a:t>Τον 2</a:t>
            </a:r>
            <a:r>
              <a:rPr lang="el-GR" sz="2400" baseline="30000" dirty="0"/>
              <a:t>ο</a:t>
            </a:r>
            <a:r>
              <a:rPr lang="el-GR" sz="2400" dirty="0"/>
              <a:t> αι. μ.Χ. αναφέρονται άλλοι Κύπριοι ως ποιητές των </a:t>
            </a:r>
            <a:r>
              <a:rPr lang="el-GR" sz="2400" i="1" dirty="0"/>
              <a:t>Κυπρίων</a:t>
            </a:r>
            <a:r>
              <a:rPr lang="el-GR" sz="2400" dirty="0"/>
              <a:t> όπως ο </a:t>
            </a:r>
            <a:r>
              <a:rPr lang="el-GR" sz="2400" dirty="0" err="1"/>
              <a:t>Στασίνος</a:t>
            </a:r>
            <a:r>
              <a:rPr lang="el-GR" sz="2400" dirty="0"/>
              <a:t> και ο </a:t>
            </a:r>
            <a:r>
              <a:rPr lang="el-GR" sz="2400" dirty="0" err="1"/>
              <a:t>Ηγήσινος</a:t>
            </a:r>
            <a:r>
              <a:rPr lang="el-GR" sz="2400" dirty="0"/>
              <a:t>.</a:t>
            </a:r>
          </a:p>
          <a:p>
            <a:r>
              <a:rPr lang="el-GR" sz="2400" dirty="0"/>
              <a:t>Σύμφωνα με μια άλλη παράδοση, η οποία μπορεί να πηγαίνει πίσω μέχρι την εποχή του Πινδάρου, ο Όμηρος παντρεύτηκε την κόρη του ποιητή </a:t>
            </a:r>
            <a:r>
              <a:rPr lang="el-GR" sz="2400" dirty="0" err="1"/>
              <a:t>Στασίνου</a:t>
            </a:r>
            <a:r>
              <a:rPr lang="el-GR" sz="2400" dirty="0"/>
              <a:t> και πήρε τα </a:t>
            </a:r>
            <a:r>
              <a:rPr lang="el-GR" sz="2400" i="1" dirty="0"/>
              <a:t>Κύπρια</a:t>
            </a:r>
            <a:r>
              <a:rPr lang="el-GR" sz="2400" dirty="0"/>
              <a:t> ως προίκα. Σε αυτή την παράδοση, παρουσιάζεται η «βολική» προσπάθεια να καταστήσουν τον Όμηρο ως ποιητή των </a:t>
            </a:r>
            <a:r>
              <a:rPr lang="el-GR" sz="2400" i="1" dirty="0"/>
              <a:t>Κυπρίων</a:t>
            </a:r>
            <a:r>
              <a:rPr lang="el-GR" sz="2400" dirty="0"/>
              <a:t> χωρίς να τον «κάνουν» Κύπριο.</a:t>
            </a:r>
          </a:p>
        </p:txBody>
      </p:sp>
    </p:spTree>
    <p:extLst>
      <p:ext uri="{BB962C8B-B14F-4D97-AF65-F5344CB8AC3E}">
        <p14:creationId xmlns:p14="http://schemas.microsoft.com/office/powerpoint/2010/main" val="2253479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2563C7E-391A-4635-98E1-CBD2692046D2}"/>
              </a:ext>
            </a:extLst>
          </p:cNvPr>
          <p:cNvSpPr>
            <a:spLocks noGrp="1"/>
          </p:cNvSpPr>
          <p:nvPr>
            <p:ph type="title"/>
          </p:nvPr>
        </p:nvSpPr>
        <p:spPr/>
        <p:txBody>
          <a:bodyPr/>
          <a:lstStyle/>
          <a:p>
            <a:r>
              <a:rPr lang="el-GR" dirty="0"/>
              <a:t>ΤΡΩΙΛΟΣ</a:t>
            </a:r>
          </a:p>
        </p:txBody>
      </p:sp>
      <p:sp>
        <p:nvSpPr>
          <p:cNvPr id="3" name="Θέση περιεχομένου 2">
            <a:extLst>
              <a:ext uri="{FF2B5EF4-FFF2-40B4-BE49-F238E27FC236}">
                <a16:creationId xmlns:a16="http://schemas.microsoft.com/office/drawing/2014/main" xmlns="" id="{C64F85F0-EB35-43C7-97B9-CE520F9099DB}"/>
              </a:ext>
            </a:extLst>
          </p:cNvPr>
          <p:cNvSpPr>
            <a:spLocks noGrp="1"/>
          </p:cNvSpPr>
          <p:nvPr>
            <p:ph idx="1"/>
          </p:nvPr>
        </p:nvSpPr>
        <p:spPr>
          <a:xfrm>
            <a:off x="685800" y="2194560"/>
            <a:ext cx="10820400" cy="4309935"/>
          </a:xfrm>
        </p:spPr>
        <p:txBody>
          <a:bodyPr>
            <a:normAutofit/>
          </a:bodyPr>
          <a:lstStyle/>
          <a:p>
            <a:r>
              <a:rPr lang="el-GR" sz="2400" dirty="0"/>
              <a:t>Ο Αχιλλέας σκοτώνει τον Τρωίλο (</a:t>
            </a:r>
            <a:r>
              <a:rPr lang="en-US" sz="2400" i="1" dirty="0" err="1"/>
              <a:t>Cypr</a:t>
            </a:r>
            <a:r>
              <a:rPr lang="en-US" sz="2400" dirty="0"/>
              <a:t>. arg. lines 162 </a:t>
            </a:r>
            <a:r>
              <a:rPr lang="en-US" sz="2400" dirty="0" err="1"/>
              <a:t>Severyns</a:t>
            </a:r>
            <a:r>
              <a:rPr lang="en-US" sz="2400" dirty="0"/>
              <a:t>).</a:t>
            </a:r>
          </a:p>
          <a:p>
            <a:r>
              <a:rPr lang="el-GR" sz="2400" dirty="0"/>
              <a:t>πβ. </a:t>
            </a:r>
            <a:r>
              <a:rPr lang="en-US" sz="2400" i="1" dirty="0"/>
              <a:t>PEG</a:t>
            </a:r>
            <a:r>
              <a:rPr lang="en-US" sz="2400" dirty="0"/>
              <a:t> F dub. 41, </a:t>
            </a:r>
            <a:r>
              <a:rPr lang="el-GR" sz="2400" dirty="0" err="1"/>
              <a:t>Ψευδο-Απολλοδ</a:t>
            </a:r>
            <a:r>
              <a:rPr lang="el-GR" sz="2400" dirty="0"/>
              <a:t>. </a:t>
            </a:r>
            <a:r>
              <a:rPr lang="el-GR" sz="2400" i="1" dirty="0" err="1"/>
              <a:t>Επιτ</a:t>
            </a:r>
            <a:r>
              <a:rPr lang="el-GR" sz="2400" dirty="0"/>
              <a:t>. 3.32, </a:t>
            </a:r>
            <a:r>
              <a:rPr lang="el-GR" sz="2400" dirty="0" err="1"/>
              <a:t>Βιργ</a:t>
            </a:r>
            <a:r>
              <a:rPr lang="el-GR" sz="2400" dirty="0"/>
              <a:t>. </a:t>
            </a:r>
            <a:r>
              <a:rPr lang="el-GR" sz="2400" i="1" dirty="0" err="1"/>
              <a:t>Αιν</a:t>
            </a:r>
            <a:r>
              <a:rPr lang="el-GR" sz="2400" dirty="0"/>
              <a:t>. 1.474-8.</a:t>
            </a:r>
          </a:p>
          <a:p>
            <a:r>
              <a:rPr lang="el-GR" sz="2400" dirty="0"/>
              <a:t>Το επεισόδιο αυτό συχνά απεικονίζεται στην τέχνη.</a:t>
            </a:r>
          </a:p>
          <a:p>
            <a:r>
              <a:rPr lang="el-GR" sz="2400" dirty="0"/>
              <a:t>Ο θάνατος του Τρωίλου (</a:t>
            </a:r>
            <a:r>
              <a:rPr lang="el-GR" sz="2400" u="sng" dirty="0"/>
              <a:t>σε ένα ιερό του Απόλλωνα</a:t>
            </a:r>
            <a:r>
              <a:rPr lang="el-GR" sz="2400" dirty="0"/>
              <a:t>) είχε σοβαρές συνέπειες για τον Αχιλλέα. Ο Αρίσταρχος/</a:t>
            </a:r>
            <a:r>
              <a:rPr lang="el-GR" sz="2400" dirty="0" err="1"/>
              <a:t>Αριστόνικος</a:t>
            </a:r>
            <a:r>
              <a:rPr lang="el-GR" sz="2400" dirty="0"/>
              <a:t> υπέθεσαν ότι η ιστορία του κυνηγητού του Αχιλλέα με τα πόδια και του Τρωίλου στην πλάτη αλόγου ήταν επινόηση από τους κυκλικούς ποιητές, οι οποίοι βασίστηκαν στο επίθετο που αποδίδεται στον Τρωίλο «</a:t>
            </a:r>
            <a:r>
              <a:rPr lang="el-GR" sz="2400" i="1" dirty="0" err="1"/>
              <a:t>ἱππιοχάρμην</a:t>
            </a:r>
            <a:r>
              <a:rPr lang="el-GR" sz="2400" dirty="0"/>
              <a:t>» (πολεμώντας πάνω σε άλογα και άρμα). Φαίνεται απίθανο μια λέξη να δημιούργησε όχι μόνο ένα ολόκληρο επεισόδιο, αλλά μια ολόκληρη μυθολογική παράδοση.</a:t>
            </a:r>
          </a:p>
        </p:txBody>
      </p:sp>
    </p:spTree>
    <p:extLst>
      <p:ext uri="{BB962C8B-B14F-4D97-AF65-F5344CB8AC3E}">
        <p14:creationId xmlns:p14="http://schemas.microsoft.com/office/powerpoint/2010/main" val="1298199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D24E8A1-DD30-499C-8B5E-33F9FF5EA8D6}"/>
              </a:ext>
            </a:extLst>
          </p:cNvPr>
          <p:cNvSpPr>
            <a:spLocks noGrp="1"/>
          </p:cNvSpPr>
          <p:nvPr>
            <p:ph type="title"/>
          </p:nvPr>
        </p:nvSpPr>
        <p:spPr/>
        <p:txBody>
          <a:bodyPr/>
          <a:lstStyle/>
          <a:p>
            <a:r>
              <a:rPr lang="el-GR" dirty="0"/>
              <a:t>ΠΑΤΡΟΚΛΟΣ</a:t>
            </a:r>
          </a:p>
        </p:txBody>
      </p:sp>
      <p:sp>
        <p:nvSpPr>
          <p:cNvPr id="3" name="Θέση περιεχομένου 2">
            <a:extLst>
              <a:ext uri="{FF2B5EF4-FFF2-40B4-BE49-F238E27FC236}">
                <a16:creationId xmlns:a16="http://schemas.microsoft.com/office/drawing/2014/main" xmlns="" id="{C65379AC-830D-4868-AEEB-A0EC8D8BF618}"/>
              </a:ext>
            </a:extLst>
          </p:cNvPr>
          <p:cNvSpPr>
            <a:spLocks noGrp="1"/>
          </p:cNvSpPr>
          <p:nvPr>
            <p:ph idx="1"/>
          </p:nvPr>
        </p:nvSpPr>
        <p:spPr/>
        <p:txBody>
          <a:bodyPr>
            <a:normAutofit fontScale="92500" lnSpcReduction="10000"/>
          </a:bodyPr>
          <a:lstStyle/>
          <a:p>
            <a:r>
              <a:rPr lang="el-GR" sz="2800" dirty="0"/>
              <a:t>Ο Πάτροκλος πουλά ως δούλο τον </a:t>
            </a:r>
            <a:r>
              <a:rPr lang="el-GR" sz="2800" dirty="0" err="1"/>
              <a:t>Λυκάονα</a:t>
            </a:r>
            <a:r>
              <a:rPr lang="el-GR" sz="2800" dirty="0"/>
              <a:t> στη Λήμνο (</a:t>
            </a:r>
            <a:r>
              <a:rPr lang="en-US" sz="2800" i="1" dirty="0" err="1"/>
              <a:t>Cypr</a:t>
            </a:r>
            <a:r>
              <a:rPr lang="en-US" sz="2800" dirty="0"/>
              <a:t>. arg. lines 163 </a:t>
            </a:r>
            <a:r>
              <a:rPr lang="en-US" sz="2800" dirty="0" err="1"/>
              <a:t>Severyns</a:t>
            </a:r>
            <a:r>
              <a:rPr lang="en-US" sz="2800" dirty="0"/>
              <a:t>).</a:t>
            </a:r>
          </a:p>
          <a:p>
            <a:r>
              <a:rPr lang="el-GR" sz="2800" dirty="0"/>
              <a:t>Πβ. </a:t>
            </a:r>
            <a:r>
              <a:rPr lang="el-GR" sz="2800" dirty="0" err="1"/>
              <a:t>Ψευδο-Απολλοδ</a:t>
            </a:r>
            <a:r>
              <a:rPr lang="el-GR" sz="2800" dirty="0"/>
              <a:t>. </a:t>
            </a:r>
            <a:r>
              <a:rPr lang="el-GR" sz="2800" i="1" dirty="0" err="1"/>
              <a:t>Επιτ</a:t>
            </a:r>
            <a:r>
              <a:rPr lang="el-GR" sz="2800" dirty="0"/>
              <a:t>. 3.32.</a:t>
            </a:r>
          </a:p>
          <a:p>
            <a:r>
              <a:rPr lang="el-GR" sz="2800" dirty="0"/>
              <a:t>Για ακόμα μια φορά ένα επεισόδιο στα </a:t>
            </a:r>
            <a:r>
              <a:rPr lang="el-GR" sz="2800" i="1" dirty="0"/>
              <a:t>Κύπρια</a:t>
            </a:r>
            <a:r>
              <a:rPr lang="el-GR" sz="2800" dirty="0"/>
              <a:t> απαντάται στην </a:t>
            </a:r>
            <a:r>
              <a:rPr lang="el-GR" sz="2800" i="1" dirty="0" err="1"/>
              <a:t>Ιλιάδα</a:t>
            </a:r>
            <a:r>
              <a:rPr lang="el-GR" sz="2800" dirty="0"/>
              <a:t> (</a:t>
            </a:r>
            <a:r>
              <a:rPr lang="el-GR" sz="2800" i="1" dirty="0" err="1"/>
              <a:t>Ιλ</a:t>
            </a:r>
            <a:r>
              <a:rPr lang="el-GR" sz="2800" dirty="0"/>
              <a:t>. 21.34-138, 23.747-9). Από τη μια, τα </a:t>
            </a:r>
            <a:r>
              <a:rPr lang="el-GR" sz="2800" i="1" dirty="0"/>
              <a:t>Κύπρια</a:t>
            </a:r>
            <a:r>
              <a:rPr lang="el-GR" sz="2800" dirty="0"/>
              <a:t> θα μπορούσαν να προετοιμάζουν για το επεισόδιο στην </a:t>
            </a:r>
            <a:r>
              <a:rPr lang="el-GR" sz="2800" i="1" dirty="0" err="1"/>
              <a:t>Ιλιάδα</a:t>
            </a:r>
            <a:r>
              <a:rPr lang="el-GR" sz="2800" dirty="0"/>
              <a:t>. Από την άλλη, οι λεπτομέρειες στην ιστορία του </a:t>
            </a:r>
            <a:r>
              <a:rPr lang="el-GR" sz="2800" dirty="0" err="1"/>
              <a:t>Λυκάονα</a:t>
            </a:r>
            <a:r>
              <a:rPr lang="el-GR" sz="2800" dirty="0"/>
              <a:t> έχουν θεωρηθεί ότι ανήκουν περισσότερο στην παράδοση παρά στις επινοήσεις της </a:t>
            </a:r>
            <a:r>
              <a:rPr lang="el-GR" sz="2800" i="1" dirty="0" err="1"/>
              <a:t>Ιλιάδας</a:t>
            </a:r>
            <a:r>
              <a:rPr lang="el-GR" sz="2800" dirty="0"/>
              <a:t>. </a:t>
            </a:r>
            <a:r>
              <a:rPr lang="el-GR" sz="2800" dirty="0">
                <a:solidFill>
                  <a:schemeClr val="accent5">
                    <a:lumMod val="40000"/>
                    <a:lumOff val="60000"/>
                  </a:schemeClr>
                </a:solidFill>
              </a:rPr>
              <a:t>Αν τα </a:t>
            </a:r>
            <a:r>
              <a:rPr lang="el-GR" sz="2800" i="1" dirty="0">
                <a:solidFill>
                  <a:schemeClr val="accent5">
                    <a:lumMod val="40000"/>
                    <a:lumOff val="60000"/>
                  </a:schemeClr>
                </a:solidFill>
              </a:rPr>
              <a:t>Κύπρια</a:t>
            </a:r>
            <a:r>
              <a:rPr lang="el-GR" sz="2800" dirty="0">
                <a:solidFill>
                  <a:schemeClr val="accent5">
                    <a:lumMod val="40000"/>
                    <a:lumOff val="60000"/>
                  </a:schemeClr>
                </a:solidFill>
              </a:rPr>
              <a:t> διατηρούν την προ-ομηρική παράδοση σε αυτό το επεισόδιο, τότε ο Πάτροκλος δεν είναι επινόηση του Ομήρου.</a:t>
            </a:r>
          </a:p>
        </p:txBody>
      </p:sp>
    </p:spTree>
    <p:extLst>
      <p:ext uri="{BB962C8B-B14F-4D97-AF65-F5344CB8AC3E}">
        <p14:creationId xmlns:p14="http://schemas.microsoft.com/office/powerpoint/2010/main" val="1879179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86D817A-73F0-4F43-B96E-B552429503D5}"/>
              </a:ext>
            </a:extLst>
          </p:cNvPr>
          <p:cNvSpPr>
            <a:spLocks noGrp="1"/>
          </p:cNvSpPr>
          <p:nvPr>
            <p:ph type="title"/>
          </p:nvPr>
        </p:nvSpPr>
        <p:spPr/>
        <p:txBody>
          <a:bodyPr/>
          <a:lstStyle/>
          <a:p>
            <a:r>
              <a:rPr lang="el-GR" dirty="0"/>
              <a:t>ΒΡΙΣΗΙΔΑ-ΧΡΥΣΗΙΔΑ</a:t>
            </a:r>
          </a:p>
        </p:txBody>
      </p:sp>
      <p:sp>
        <p:nvSpPr>
          <p:cNvPr id="3" name="Θέση περιεχομένου 2">
            <a:extLst>
              <a:ext uri="{FF2B5EF4-FFF2-40B4-BE49-F238E27FC236}">
                <a16:creationId xmlns:a16="http://schemas.microsoft.com/office/drawing/2014/main" xmlns="" id="{6784951F-9B48-4B0E-9608-9BF18CEDE3DC}"/>
              </a:ext>
            </a:extLst>
          </p:cNvPr>
          <p:cNvSpPr>
            <a:spLocks noGrp="1"/>
          </p:cNvSpPr>
          <p:nvPr>
            <p:ph idx="1"/>
          </p:nvPr>
        </p:nvSpPr>
        <p:spPr/>
        <p:txBody>
          <a:bodyPr>
            <a:normAutofit/>
          </a:bodyPr>
          <a:lstStyle/>
          <a:p>
            <a:r>
              <a:rPr lang="el-GR" sz="3200" dirty="0"/>
              <a:t>Ο Αχιλλέας παίρνει ως λάφυρο τη Βρισηίδα και ο Αγαμέμνων τη Χρυσηίδα (</a:t>
            </a:r>
            <a:r>
              <a:rPr lang="en-US" sz="3200" dirty="0" err="1"/>
              <a:t>Cypr</a:t>
            </a:r>
            <a:r>
              <a:rPr lang="en-US" sz="3200" dirty="0"/>
              <a:t>. arg. lines 164-5 </a:t>
            </a:r>
            <a:r>
              <a:rPr lang="en-US" sz="3200" dirty="0" err="1"/>
              <a:t>Severyns</a:t>
            </a:r>
            <a:r>
              <a:rPr lang="en-US" sz="3200" dirty="0"/>
              <a:t>).</a:t>
            </a:r>
          </a:p>
          <a:p>
            <a:r>
              <a:rPr lang="el-GR" sz="3200" dirty="0"/>
              <a:t>βλ. </a:t>
            </a:r>
            <a:r>
              <a:rPr lang="en-US" sz="3200" i="1" dirty="0"/>
              <a:t>PEG</a:t>
            </a:r>
            <a:r>
              <a:rPr lang="en-US" sz="3200" dirty="0"/>
              <a:t> F 27-8.</a:t>
            </a:r>
          </a:p>
          <a:p>
            <a:r>
              <a:rPr lang="el-GR" sz="3200" dirty="0"/>
              <a:t>πβ. </a:t>
            </a:r>
            <a:r>
              <a:rPr lang="el-GR" sz="3200" i="1" dirty="0" err="1"/>
              <a:t>Ιλ</a:t>
            </a:r>
            <a:r>
              <a:rPr lang="el-GR" sz="3200" dirty="0"/>
              <a:t>. 1.124-6, 182-5.</a:t>
            </a:r>
          </a:p>
          <a:p>
            <a:r>
              <a:rPr lang="el-GR" sz="3200" dirty="0"/>
              <a:t>Και πάλι το επεισόδιο αυτό, πιθανόν, είναι αντλημένο από την προ-ομηρική παράδοση.</a:t>
            </a:r>
          </a:p>
        </p:txBody>
      </p:sp>
    </p:spTree>
    <p:extLst>
      <p:ext uri="{BB962C8B-B14F-4D97-AF65-F5344CB8AC3E}">
        <p14:creationId xmlns:p14="http://schemas.microsoft.com/office/powerpoint/2010/main" val="1588560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30D2175-9B77-4375-A849-2D1B278579C0}"/>
              </a:ext>
            </a:extLst>
          </p:cNvPr>
          <p:cNvSpPr>
            <a:spLocks noGrp="1"/>
          </p:cNvSpPr>
          <p:nvPr>
            <p:ph type="title"/>
          </p:nvPr>
        </p:nvSpPr>
        <p:spPr/>
        <p:txBody>
          <a:bodyPr/>
          <a:lstStyle/>
          <a:p>
            <a:r>
              <a:rPr lang="el-GR" dirty="0" err="1"/>
              <a:t>Σχεδιο</a:t>
            </a:r>
            <a:r>
              <a:rPr lang="el-GR" dirty="0"/>
              <a:t> δια</a:t>
            </a:r>
          </a:p>
        </p:txBody>
      </p:sp>
      <p:sp>
        <p:nvSpPr>
          <p:cNvPr id="3" name="Θέση περιεχομένου 2">
            <a:extLst>
              <a:ext uri="{FF2B5EF4-FFF2-40B4-BE49-F238E27FC236}">
                <a16:creationId xmlns:a16="http://schemas.microsoft.com/office/drawing/2014/main" xmlns="" id="{CCE4B031-76CA-4E58-B6D4-A4F59861F1D0}"/>
              </a:ext>
            </a:extLst>
          </p:cNvPr>
          <p:cNvSpPr>
            <a:spLocks noGrp="1"/>
          </p:cNvSpPr>
          <p:nvPr>
            <p:ph idx="1"/>
          </p:nvPr>
        </p:nvSpPr>
        <p:spPr>
          <a:xfrm>
            <a:off x="685800" y="2194560"/>
            <a:ext cx="10820400" cy="4498471"/>
          </a:xfrm>
        </p:spPr>
        <p:txBody>
          <a:bodyPr>
            <a:normAutofit lnSpcReduction="10000"/>
          </a:bodyPr>
          <a:lstStyle/>
          <a:p>
            <a:r>
              <a:rPr lang="el-GR" dirty="0"/>
              <a:t>Το σχέδιο του Δία να βοηθήσει τους Τρώες (</a:t>
            </a:r>
            <a:r>
              <a:rPr lang="en-US" i="1" dirty="0" err="1"/>
              <a:t>Cypr</a:t>
            </a:r>
            <a:r>
              <a:rPr lang="en-US" dirty="0"/>
              <a:t>. arg. lines 167-6 </a:t>
            </a:r>
            <a:r>
              <a:rPr lang="en-US" dirty="0" err="1"/>
              <a:t>Severyns</a:t>
            </a:r>
            <a:r>
              <a:rPr lang="en-US" dirty="0"/>
              <a:t>).</a:t>
            </a:r>
          </a:p>
          <a:p>
            <a:r>
              <a:rPr lang="el-GR" dirty="0"/>
              <a:t>πβ. </a:t>
            </a:r>
            <a:r>
              <a:rPr lang="en-US" i="1" dirty="0"/>
              <a:t>PEG</a:t>
            </a:r>
            <a:r>
              <a:rPr lang="en-US" dirty="0"/>
              <a:t> F 1. </a:t>
            </a:r>
            <a:r>
              <a:rPr lang="el-GR" dirty="0"/>
              <a:t>Το σχέδιο του Δία να «ελαφρύνει» τους Τρώες (</a:t>
            </a:r>
            <a:r>
              <a:rPr lang="en-US" i="1" dirty="0" err="1"/>
              <a:t>Cypr</a:t>
            </a:r>
            <a:r>
              <a:rPr lang="en-US" dirty="0"/>
              <a:t>. arg. line 167 </a:t>
            </a:r>
            <a:r>
              <a:rPr lang="en-US" dirty="0" err="1"/>
              <a:t>Severyns</a:t>
            </a:r>
            <a:r>
              <a:rPr lang="en-US" dirty="0"/>
              <a:t>) </a:t>
            </a:r>
            <a:r>
              <a:rPr lang="el-GR" dirty="0"/>
              <a:t>θυμίζει το σχέδιο του να «ελαφρύνει» τη γη (</a:t>
            </a:r>
            <a:r>
              <a:rPr lang="en-US" i="1" dirty="0" err="1"/>
              <a:t>Cypr</a:t>
            </a:r>
            <a:r>
              <a:rPr lang="en-US" dirty="0"/>
              <a:t>. arg. line 84 </a:t>
            </a:r>
            <a:r>
              <a:rPr lang="en-US" dirty="0" err="1"/>
              <a:t>Severyns</a:t>
            </a:r>
            <a:r>
              <a:rPr lang="en-US" dirty="0"/>
              <a:t>, </a:t>
            </a:r>
            <a:r>
              <a:rPr lang="en-US" i="1" dirty="0"/>
              <a:t>PEG</a:t>
            </a:r>
            <a:r>
              <a:rPr lang="en-US" dirty="0"/>
              <a:t> F 1.4). </a:t>
            </a:r>
            <a:r>
              <a:rPr lang="el-GR" dirty="0"/>
              <a:t>Αυτό το δεύτερο σχέδιο του Δία μοιάζει να έχει σχεδιαστεί για να ταιριάξει με</a:t>
            </a:r>
            <a:r>
              <a:rPr lang="en-US" dirty="0"/>
              <a:t> </a:t>
            </a:r>
            <a:r>
              <a:rPr lang="el-GR" dirty="0"/>
              <a:t>την </a:t>
            </a:r>
            <a:r>
              <a:rPr lang="el-GR" i="1" dirty="0" err="1"/>
              <a:t>Ιλιάδα</a:t>
            </a:r>
            <a:r>
              <a:rPr lang="el-GR" dirty="0"/>
              <a:t>. Κάτι τέτοιο είναι προβληματικό: </a:t>
            </a:r>
            <a:r>
              <a:rPr lang="el-GR" dirty="0">
                <a:solidFill>
                  <a:schemeClr val="accent5">
                    <a:lumMod val="40000"/>
                    <a:lumOff val="60000"/>
                  </a:schemeClr>
                </a:solidFill>
              </a:rPr>
              <a:t>Τα </a:t>
            </a:r>
            <a:r>
              <a:rPr lang="el-GR" i="1" dirty="0">
                <a:solidFill>
                  <a:schemeClr val="accent5">
                    <a:lumMod val="40000"/>
                    <a:lumOff val="60000"/>
                  </a:schemeClr>
                </a:solidFill>
              </a:rPr>
              <a:t>Κύπρια</a:t>
            </a:r>
            <a:r>
              <a:rPr lang="el-GR" dirty="0">
                <a:solidFill>
                  <a:schemeClr val="accent5">
                    <a:lumMod val="40000"/>
                    <a:lumOff val="60000"/>
                  </a:schemeClr>
                </a:solidFill>
              </a:rPr>
              <a:t> δίνουν έμφαση στο σχέδιο του Δία να βοηθήσει τους Τρώες, </a:t>
            </a:r>
            <a:r>
              <a:rPr lang="el-GR" dirty="0"/>
              <a:t>όχι τη Θέτιδα και τον Αχιλλέα.</a:t>
            </a:r>
            <a:endParaRPr lang="en-US" dirty="0"/>
          </a:p>
          <a:p>
            <a:r>
              <a:rPr lang="el-GR" dirty="0"/>
              <a:t>Αν ένα από τα δύο ποιήματα προϋποθέτει το περιεχόμενο του άλλου, τότε αυτό θα μπορούσε να είναι τόσο η </a:t>
            </a:r>
            <a:r>
              <a:rPr lang="el-GR" i="1" dirty="0" err="1"/>
              <a:t>Ιλιάδα</a:t>
            </a:r>
            <a:r>
              <a:rPr lang="el-GR" dirty="0"/>
              <a:t> όσο και τα </a:t>
            </a:r>
            <a:r>
              <a:rPr lang="el-GR" i="1" dirty="0"/>
              <a:t>Κύπρια</a:t>
            </a:r>
            <a:r>
              <a:rPr lang="el-GR" dirty="0"/>
              <a:t>.</a:t>
            </a:r>
          </a:p>
          <a:p>
            <a:r>
              <a:rPr lang="el-GR" dirty="0"/>
              <a:t>Ο Δίας στην </a:t>
            </a:r>
            <a:r>
              <a:rPr lang="el-GR" i="1" dirty="0" err="1"/>
              <a:t>Ιλιάδα</a:t>
            </a:r>
            <a:r>
              <a:rPr lang="el-GR" dirty="0"/>
              <a:t> δηλώνει ότι η Ήρα πάντα (</a:t>
            </a:r>
            <a:r>
              <a:rPr lang="el-GR" i="1" dirty="0" err="1"/>
              <a:t>αἰεὶ</a:t>
            </a:r>
            <a:r>
              <a:rPr lang="el-GR" dirty="0"/>
              <a:t>) τον κατηγορεί ότι βοηθά τους Τρώες (1.520). Αυτό το «</a:t>
            </a:r>
            <a:r>
              <a:rPr lang="el-GR" i="1" dirty="0" err="1"/>
              <a:t>αἰεὶ</a:t>
            </a:r>
            <a:r>
              <a:rPr lang="el-GR" dirty="0"/>
              <a:t>» μαζί τις πράξεις του παρελθόντος του Δία, είναι ένα μυθολογικό «γεγονός» γνωστό στο κοινό. </a:t>
            </a:r>
            <a:r>
              <a:rPr lang="el-GR" dirty="0">
                <a:solidFill>
                  <a:schemeClr val="accent5">
                    <a:lumMod val="40000"/>
                    <a:lumOff val="60000"/>
                  </a:schemeClr>
                </a:solidFill>
              </a:rPr>
              <a:t>Σε αυτή την περίπτωση, η </a:t>
            </a:r>
            <a:r>
              <a:rPr lang="el-GR" i="1" dirty="0" err="1">
                <a:solidFill>
                  <a:schemeClr val="accent5">
                    <a:lumMod val="40000"/>
                    <a:lumOff val="60000"/>
                  </a:schemeClr>
                </a:solidFill>
              </a:rPr>
              <a:t>Ιλιάδα</a:t>
            </a:r>
            <a:r>
              <a:rPr lang="el-GR" dirty="0">
                <a:solidFill>
                  <a:schemeClr val="accent5">
                    <a:lumMod val="40000"/>
                    <a:lumOff val="60000"/>
                  </a:schemeClr>
                </a:solidFill>
              </a:rPr>
              <a:t> μπορεί να κάνει νύξη σε μια κατάσταση σαν και αυτή που συναντάμε στα </a:t>
            </a:r>
            <a:r>
              <a:rPr lang="el-GR" i="1" dirty="0">
                <a:solidFill>
                  <a:schemeClr val="accent5">
                    <a:lumMod val="40000"/>
                    <a:lumOff val="60000"/>
                  </a:schemeClr>
                </a:solidFill>
              </a:rPr>
              <a:t>Κύπρια</a:t>
            </a:r>
            <a:r>
              <a:rPr lang="el-GR" dirty="0">
                <a:solidFill>
                  <a:schemeClr val="accent5">
                    <a:lumMod val="40000"/>
                    <a:lumOff val="60000"/>
                  </a:schemeClr>
                </a:solidFill>
              </a:rPr>
              <a:t> </a:t>
            </a:r>
            <a:r>
              <a:rPr lang="el-GR" dirty="0"/>
              <a:t>(Ο Δίας βοηθά τους Τρώες ανεξαρτήτως της παράκλησης της Θέτιδας/Αχιλλέα).</a:t>
            </a:r>
          </a:p>
        </p:txBody>
      </p:sp>
    </p:spTree>
    <p:extLst>
      <p:ext uri="{BB962C8B-B14F-4D97-AF65-F5344CB8AC3E}">
        <p14:creationId xmlns:p14="http://schemas.microsoft.com/office/powerpoint/2010/main" val="4050576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63D6EA8-1DA3-4B22-81A3-77DF31283323}"/>
              </a:ext>
            </a:extLst>
          </p:cNvPr>
          <p:cNvSpPr>
            <a:spLocks noGrp="1"/>
          </p:cNvSpPr>
          <p:nvPr>
            <p:ph type="title"/>
          </p:nvPr>
        </p:nvSpPr>
        <p:spPr/>
        <p:txBody>
          <a:bodyPr/>
          <a:lstStyle/>
          <a:p>
            <a:r>
              <a:rPr lang="el-GR" dirty="0"/>
              <a:t>ΚΑΤΑΛΟΓΟΣ ΤΩΝ ΤΡΩΩΝ</a:t>
            </a:r>
          </a:p>
        </p:txBody>
      </p:sp>
      <p:sp>
        <p:nvSpPr>
          <p:cNvPr id="3" name="Θέση περιεχομένου 2">
            <a:extLst>
              <a:ext uri="{FF2B5EF4-FFF2-40B4-BE49-F238E27FC236}">
                <a16:creationId xmlns:a16="http://schemas.microsoft.com/office/drawing/2014/main" xmlns="" id="{F99C76E9-3DC2-4958-9C54-1F3CA526692D}"/>
              </a:ext>
            </a:extLst>
          </p:cNvPr>
          <p:cNvSpPr>
            <a:spLocks noGrp="1"/>
          </p:cNvSpPr>
          <p:nvPr>
            <p:ph idx="1"/>
          </p:nvPr>
        </p:nvSpPr>
        <p:spPr/>
        <p:txBody>
          <a:bodyPr>
            <a:normAutofit/>
          </a:bodyPr>
          <a:lstStyle/>
          <a:p>
            <a:r>
              <a:rPr lang="el-GR" sz="3200" dirty="0"/>
              <a:t>Ο κατάλογος των Τρώων (</a:t>
            </a:r>
            <a:r>
              <a:rPr lang="en-US" sz="3200" dirty="0" err="1"/>
              <a:t>Cypr</a:t>
            </a:r>
            <a:r>
              <a:rPr lang="en-US" sz="3200" dirty="0"/>
              <a:t>. arg. lines 169 </a:t>
            </a:r>
            <a:r>
              <a:rPr lang="en-US" sz="3200" dirty="0" err="1"/>
              <a:t>Severyns</a:t>
            </a:r>
            <a:r>
              <a:rPr lang="en-US" sz="3200" dirty="0"/>
              <a:t>).</a:t>
            </a:r>
          </a:p>
          <a:p>
            <a:r>
              <a:rPr lang="el-GR" sz="3200" dirty="0"/>
              <a:t>Πβ. </a:t>
            </a:r>
            <a:r>
              <a:rPr lang="el-GR" sz="3200" dirty="0" err="1"/>
              <a:t>Ψευδο-Απολλοδ</a:t>
            </a:r>
            <a:r>
              <a:rPr lang="el-GR" sz="3200" dirty="0"/>
              <a:t>. </a:t>
            </a:r>
            <a:r>
              <a:rPr lang="el-GR" sz="3200" dirty="0" err="1"/>
              <a:t>Επιτ</a:t>
            </a:r>
            <a:r>
              <a:rPr lang="el-GR" sz="3200" dirty="0"/>
              <a:t>. 3.34. </a:t>
            </a:r>
          </a:p>
          <a:p>
            <a:r>
              <a:rPr lang="el-GR" sz="3200" dirty="0"/>
              <a:t>Έχει υποστηριχθεί ότι, σε σύγκριση με τον κατάλογο της </a:t>
            </a:r>
            <a:r>
              <a:rPr lang="el-GR" sz="3200" i="1" dirty="0" err="1"/>
              <a:t>Ιλιάδας</a:t>
            </a:r>
            <a:r>
              <a:rPr lang="el-GR" sz="3200" dirty="0"/>
              <a:t> (2.816-77), τα </a:t>
            </a:r>
            <a:r>
              <a:rPr lang="el-GR" sz="3200" i="1" dirty="0"/>
              <a:t>Κύπρια</a:t>
            </a:r>
            <a:r>
              <a:rPr lang="el-GR" sz="3200" dirty="0"/>
              <a:t> τοποθετούν τον κατάλογο στο σωστή θέση της παραδοσιακής αφήγησης.</a:t>
            </a:r>
          </a:p>
        </p:txBody>
      </p:sp>
    </p:spTree>
    <p:extLst>
      <p:ext uri="{BB962C8B-B14F-4D97-AF65-F5344CB8AC3E}">
        <p14:creationId xmlns:p14="http://schemas.microsoft.com/office/powerpoint/2010/main" val="3779681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65B8610-ABB5-4EB6-867D-DD42364F41CB}"/>
              </a:ext>
            </a:extLst>
          </p:cNvPr>
          <p:cNvSpPr>
            <a:spLocks noGrp="1"/>
          </p:cNvSpPr>
          <p:nvPr>
            <p:ph type="title"/>
          </p:nvPr>
        </p:nvSpPr>
        <p:spPr/>
        <p:txBody>
          <a:bodyPr>
            <a:normAutofit/>
          </a:bodyPr>
          <a:lstStyle/>
          <a:p>
            <a:endParaRPr lang="el-GR" dirty="0"/>
          </a:p>
        </p:txBody>
      </p:sp>
      <p:sp>
        <p:nvSpPr>
          <p:cNvPr id="3" name="Θέση περιεχομένου 2">
            <a:extLst>
              <a:ext uri="{FF2B5EF4-FFF2-40B4-BE49-F238E27FC236}">
                <a16:creationId xmlns:a16="http://schemas.microsoft.com/office/drawing/2014/main" xmlns="" id="{78986DE5-0BB0-46E0-83D3-536DA598B129}"/>
              </a:ext>
            </a:extLst>
          </p:cNvPr>
          <p:cNvSpPr>
            <a:spLocks noGrp="1"/>
          </p:cNvSpPr>
          <p:nvPr>
            <p:ph idx="1"/>
          </p:nvPr>
        </p:nvSpPr>
        <p:spPr/>
        <p:txBody>
          <a:bodyPr/>
          <a:lstStyle/>
          <a:p>
            <a:r>
              <a:rPr lang="en-US" i="1" dirty="0"/>
              <a:t>PEG</a:t>
            </a:r>
            <a:r>
              <a:rPr lang="en-US" dirty="0"/>
              <a:t> F1= D., W., </a:t>
            </a:r>
            <a:r>
              <a:rPr lang="el-GR" dirty="0"/>
              <a:t>από τον γνωστό </a:t>
            </a:r>
            <a:r>
              <a:rPr lang="en-US" dirty="0"/>
              <a:t>‘</a:t>
            </a:r>
            <a:r>
              <a:rPr lang="el-GR" dirty="0"/>
              <a:t>Μυθογράφο Ομηρικό’ </a:t>
            </a:r>
            <a:r>
              <a:rPr lang="en-US" dirty="0"/>
              <a:t>ap. </a:t>
            </a:r>
            <a:r>
              <a:rPr lang="el-GR" dirty="0"/>
              <a:t>Σ</a:t>
            </a:r>
            <a:r>
              <a:rPr lang="it-IT" dirty="0"/>
              <a:t> D</a:t>
            </a:r>
            <a:r>
              <a:rPr lang="el-GR" dirty="0"/>
              <a:t> </a:t>
            </a:r>
            <a:r>
              <a:rPr lang="el-GR" dirty="0" err="1"/>
              <a:t>Ιλ</a:t>
            </a:r>
            <a:r>
              <a:rPr lang="el-GR" dirty="0"/>
              <a:t>. 1.5</a:t>
            </a:r>
          </a:p>
          <a:p>
            <a:endParaRPr lang="el-GR" dirty="0"/>
          </a:p>
        </p:txBody>
      </p:sp>
      <p:pic>
        <p:nvPicPr>
          <p:cNvPr id="5" name="Εικόνα 4">
            <a:extLst>
              <a:ext uri="{FF2B5EF4-FFF2-40B4-BE49-F238E27FC236}">
                <a16:creationId xmlns:a16="http://schemas.microsoft.com/office/drawing/2014/main" xmlns="" id="{D26F0476-559C-470B-AA02-FDF334CB4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766526"/>
            <a:ext cx="7496666" cy="3841664"/>
          </a:xfrm>
          <a:prstGeom prst="rect">
            <a:avLst/>
          </a:prstGeom>
        </p:spPr>
      </p:pic>
    </p:spTree>
    <p:extLst>
      <p:ext uri="{BB962C8B-B14F-4D97-AF65-F5344CB8AC3E}">
        <p14:creationId xmlns:p14="http://schemas.microsoft.com/office/powerpoint/2010/main" val="1715961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971758-C39C-4F29-A9A9-E3C04D804191}"/>
              </a:ext>
            </a:extLst>
          </p:cNvPr>
          <p:cNvSpPr>
            <a:spLocks noGrp="1"/>
          </p:cNvSpPr>
          <p:nvPr>
            <p:ph type="title"/>
          </p:nvPr>
        </p:nvSpPr>
        <p:spPr/>
        <p:txBody>
          <a:bodyPr/>
          <a:lstStyle/>
          <a:p>
            <a:r>
              <a:rPr lang="el-GR" dirty="0"/>
              <a:t>ΔΙΟΣ ΒΟΥΛΗ</a:t>
            </a:r>
          </a:p>
        </p:txBody>
      </p:sp>
      <p:sp>
        <p:nvSpPr>
          <p:cNvPr id="3" name="Θέση περιεχομένου 2">
            <a:extLst>
              <a:ext uri="{FF2B5EF4-FFF2-40B4-BE49-F238E27FC236}">
                <a16:creationId xmlns:a16="http://schemas.microsoft.com/office/drawing/2014/main" xmlns="" id="{4FB1E068-DEEB-4048-AAAA-1467B68CA9EA}"/>
              </a:ext>
            </a:extLst>
          </p:cNvPr>
          <p:cNvSpPr>
            <a:spLocks noGrp="1"/>
          </p:cNvSpPr>
          <p:nvPr>
            <p:ph idx="1"/>
          </p:nvPr>
        </p:nvSpPr>
        <p:spPr/>
        <p:txBody>
          <a:bodyPr/>
          <a:lstStyle/>
          <a:p>
            <a:r>
              <a:rPr lang="el-GR" dirty="0"/>
              <a:t>Το απόσπασμα αυτό παραδίδεται και από τον Ευριπίδη στην ίδια μορφή που ήταν γνωστό στον Μυθογράφο Ομηρικό.</a:t>
            </a:r>
          </a:p>
          <a:p>
            <a:r>
              <a:rPr lang="el-GR" dirty="0"/>
              <a:t>Δεν είναι σίγουρο αν πρόκειται για την αρχή του ποιήματος. Αν ναι, τότε δεν γίνεται αναφορά στη μούσα. Εντοπίζεται πρόβλημα στη συμφωνία μεταξύ αυτού του αποσπάσματος, της περίληψης του </a:t>
            </a:r>
            <a:r>
              <a:rPr lang="el-GR" dirty="0" err="1"/>
              <a:t>Πρόκλου</a:t>
            </a:r>
            <a:r>
              <a:rPr lang="el-GR" dirty="0"/>
              <a:t> και της εκδοχής του Μυθογράφου Ομηρικού.</a:t>
            </a:r>
          </a:p>
          <a:p>
            <a:r>
              <a:rPr lang="el-GR" dirty="0"/>
              <a:t>Η </a:t>
            </a:r>
            <a:r>
              <a:rPr lang="el-GR" dirty="0">
                <a:solidFill>
                  <a:schemeClr val="accent5">
                    <a:lumMod val="40000"/>
                    <a:lumOff val="60000"/>
                  </a:schemeClr>
                </a:solidFill>
              </a:rPr>
              <a:t>«</a:t>
            </a:r>
            <a:r>
              <a:rPr lang="el-GR" i="1" dirty="0" err="1">
                <a:solidFill>
                  <a:schemeClr val="accent5">
                    <a:lumMod val="40000"/>
                    <a:lumOff val="60000"/>
                  </a:schemeClr>
                </a:solidFill>
              </a:rPr>
              <a:t>διός</a:t>
            </a:r>
            <a:r>
              <a:rPr lang="el-GR" i="1" dirty="0">
                <a:solidFill>
                  <a:schemeClr val="accent5">
                    <a:lumMod val="40000"/>
                    <a:lumOff val="60000"/>
                  </a:schemeClr>
                </a:solidFill>
              </a:rPr>
              <a:t> βουλή</a:t>
            </a:r>
            <a:r>
              <a:rPr lang="el-GR" dirty="0">
                <a:solidFill>
                  <a:schemeClr val="accent5">
                    <a:lumMod val="40000"/>
                    <a:lumOff val="60000"/>
                  </a:schemeClr>
                </a:solidFill>
              </a:rPr>
              <a:t>» </a:t>
            </a:r>
            <a:r>
              <a:rPr lang="el-GR" dirty="0"/>
              <a:t>(</a:t>
            </a:r>
            <a:r>
              <a:rPr lang="el-GR" dirty="0" err="1"/>
              <a:t>στ</a:t>
            </a:r>
            <a:r>
              <a:rPr lang="el-GR" dirty="0"/>
              <a:t>. 7) αντανακλά τη σκέψη του Δία </a:t>
            </a:r>
            <a:r>
              <a:rPr lang="el-GR" dirty="0">
                <a:solidFill>
                  <a:schemeClr val="accent5">
                    <a:lumMod val="40000"/>
                    <a:lumOff val="60000"/>
                  </a:schemeClr>
                </a:solidFill>
              </a:rPr>
              <a:t>«</a:t>
            </a:r>
            <a:r>
              <a:rPr lang="el-GR" i="1" dirty="0" err="1">
                <a:solidFill>
                  <a:schemeClr val="accent5">
                    <a:lumMod val="40000"/>
                    <a:lumOff val="60000"/>
                  </a:schemeClr>
                </a:solidFill>
              </a:rPr>
              <a:t>Ζεὺς</a:t>
            </a:r>
            <a:r>
              <a:rPr lang="el-GR" i="1" dirty="0">
                <a:solidFill>
                  <a:schemeClr val="accent5">
                    <a:lumMod val="40000"/>
                    <a:lumOff val="60000"/>
                  </a:schemeClr>
                </a:solidFill>
              </a:rPr>
              <a:t> βουλεύεται</a:t>
            </a:r>
            <a:r>
              <a:rPr lang="el-GR" dirty="0">
                <a:solidFill>
                  <a:schemeClr val="accent5">
                    <a:lumMod val="40000"/>
                    <a:lumOff val="60000"/>
                  </a:schemeClr>
                </a:solidFill>
              </a:rPr>
              <a:t>» </a:t>
            </a:r>
            <a:r>
              <a:rPr lang="el-GR" dirty="0"/>
              <a:t>(</a:t>
            </a:r>
            <a:r>
              <a:rPr lang="en-US" dirty="0" err="1"/>
              <a:t>Cypr</a:t>
            </a:r>
            <a:r>
              <a:rPr lang="en-US" dirty="0"/>
              <a:t>. arg. lines 84 </a:t>
            </a:r>
            <a:r>
              <a:rPr lang="en-US" dirty="0" err="1"/>
              <a:t>Severyns</a:t>
            </a:r>
            <a:r>
              <a:rPr lang="en-US" dirty="0"/>
              <a:t>), </a:t>
            </a:r>
            <a:r>
              <a:rPr lang="el-GR" dirty="0"/>
              <a:t>ωστόσο δεν γίνεται αναφορά σε σύμβουλο του Δία. Ίσως, η αρχή του ποιήματος δίνει μια συνολική εικόνα και όχι λεπτομέρειες της αφήγησης. Στην αφήγηση θα γινόταν γνωστό ότι ο Δίας είχε ως σύμβουλο τον Μώμο ή/και τη Θέμιδα.</a:t>
            </a:r>
          </a:p>
        </p:txBody>
      </p:sp>
    </p:spTree>
    <p:extLst>
      <p:ext uri="{BB962C8B-B14F-4D97-AF65-F5344CB8AC3E}">
        <p14:creationId xmlns:p14="http://schemas.microsoft.com/office/powerpoint/2010/main" val="3254220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674A0FF-091A-41FD-9E75-274D322E9F56}"/>
              </a:ext>
            </a:extLst>
          </p:cNvPr>
          <p:cNvSpPr>
            <a:spLocks noGrp="1"/>
          </p:cNvSpPr>
          <p:nvPr>
            <p:ph type="title"/>
          </p:nvPr>
        </p:nvSpPr>
        <p:spPr/>
        <p:txBody>
          <a:bodyPr/>
          <a:lstStyle/>
          <a:p>
            <a:r>
              <a:rPr lang="el-GR" dirty="0"/>
              <a:t>ΖΕΥΣ ΕΛΕΗΣΕ</a:t>
            </a:r>
          </a:p>
        </p:txBody>
      </p:sp>
      <p:sp>
        <p:nvSpPr>
          <p:cNvPr id="3" name="Θέση περιεχομένου 2">
            <a:extLst>
              <a:ext uri="{FF2B5EF4-FFF2-40B4-BE49-F238E27FC236}">
                <a16:creationId xmlns:a16="http://schemas.microsoft.com/office/drawing/2014/main" xmlns="" id="{C64BF996-7B9A-40C7-9B83-14C3D51D9AF8}"/>
              </a:ext>
            </a:extLst>
          </p:cNvPr>
          <p:cNvSpPr>
            <a:spLocks noGrp="1"/>
          </p:cNvSpPr>
          <p:nvPr>
            <p:ph idx="1"/>
          </p:nvPr>
        </p:nvSpPr>
        <p:spPr>
          <a:xfrm>
            <a:off x="685800" y="2194560"/>
            <a:ext cx="10820400" cy="4470191"/>
          </a:xfrm>
        </p:spPr>
        <p:txBody>
          <a:bodyPr>
            <a:normAutofit fontScale="92500"/>
          </a:bodyPr>
          <a:lstStyle/>
          <a:p>
            <a:r>
              <a:rPr lang="el-GR" dirty="0"/>
              <a:t>Ο Δίας </a:t>
            </a:r>
            <a:r>
              <a:rPr lang="el-GR" dirty="0">
                <a:solidFill>
                  <a:schemeClr val="accent5">
                    <a:lumMod val="40000"/>
                    <a:lumOff val="60000"/>
                  </a:schemeClr>
                </a:solidFill>
              </a:rPr>
              <a:t>λυπάται τη γη και καταστρέφει τους θνητού</a:t>
            </a:r>
            <a:r>
              <a:rPr lang="el-GR" dirty="0"/>
              <a:t>ς. Η φράση </a:t>
            </a:r>
            <a:r>
              <a:rPr lang="el-GR" dirty="0">
                <a:solidFill>
                  <a:schemeClr val="accent5">
                    <a:lumMod val="40000"/>
                    <a:lumOff val="60000"/>
                  </a:schemeClr>
                </a:solidFill>
              </a:rPr>
              <a:t>«</a:t>
            </a:r>
            <a:r>
              <a:rPr lang="el-GR" i="1" dirty="0" err="1">
                <a:solidFill>
                  <a:schemeClr val="accent5">
                    <a:lumMod val="40000"/>
                    <a:lumOff val="60000"/>
                  </a:schemeClr>
                </a:solidFill>
              </a:rPr>
              <a:t>Ζεύς</a:t>
            </a:r>
            <a:r>
              <a:rPr lang="el-GR" i="1" dirty="0">
                <a:solidFill>
                  <a:schemeClr val="accent5">
                    <a:lumMod val="40000"/>
                    <a:lumOff val="60000"/>
                  </a:schemeClr>
                </a:solidFill>
              </a:rPr>
              <a:t> </a:t>
            </a:r>
            <a:r>
              <a:rPr lang="el-GR" i="1" dirty="0" err="1">
                <a:solidFill>
                  <a:schemeClr val="accent5">
                    <a:lumMod val="40000"/>
                    <a:lumOff val="60000"/>
                  </a:schemeClr>
                </a:solidFill>
              </a:rPr>
              <a:t>ἐλέησε</a:t>
            </a:r>
            <a:r>
              <a:rPr lang="el-GR" dirty="0">
                <a:solidFill>
                  <a:schemeClr val="accent5">
                    <a:lumMod val="40000"/>
                    <a:lumOff val="60000"/>
                  </a:schemeClr>
                </a:solidFill>
              </a:rPr>
              <a:t>» </a:t>
            </a:r>
            <a:r>
              <a:rPr lang="el-GR" dirty="0"/>
              <a:t>χρησιμοποιείται στην </a:t>
            </a:r>
            <a:r>
              <a:rPr lang="el-GR" i="1" dirty="0" err="1"/>
              <a:t>Ιλιάδα</a:t>
            </a:r>
            <a:r>
              <a:rPr lang="el-GR" dirty="0"/>
              <a:t> για τον Δία που λυπάται τους θνητούς</a:t>
            </a:r>
            <a:r>
              <a:rPr lang="en-US" dirty="0"/>
              <a:t>.</a:t>
            </a:r>
          </a:p>
          <a:p>
            <a:r>
              <a:rPr lang="el-GR" dirty="0"/>
              <a:t>Το ερώτημα βρίσκεται στο μοτίβο της καταστροφής ηρώων από το σχέδιο του Δία στα </a:t>
            </a:r>
            <a:r>
              <a:rPr lang="el-GR" dirty="0" err="1"/>
              <a:t>πρωίμια</a:t>
            </a:r>
            <a:r>
              <a:rPr lang="el-GR" dirty="0"/>
              <a:t> των </a:t>
            </a:r>
            <a:r>
              <a:rPr lang="el-GR" i="1" dirty="0"/>
              <a:t>Κυπρίων</a:t>
            </a:r>
            <a:r>
              <a:rPr lang="el-GR" dirty="0"/>
              <a:t> και της </a:t>
            </a:r>
            <a:r>
              <a:rPr lang="el-GR" i="1" dirty="0" err="1"/>
              <a:t>Ιλιάδας</a:t>
            </a:r>
            <a:r>
              <a:rPr lang="el-GR" dirty="0"/>
              <a:t>. Από τη μια, τα Κύπρια είναι δευτερεύοντα και προσπαθούν να εξηγήσουν το αινιγματικό προοίμιο</a:t>
            </a:r>
            <a:r>
              <a:rPr lang="en-US" dirty="0"/>
              <a:t> </a:t>
            </a:r>
            <a:r>
              <a:rPr lang="el-GR" dirty="0"/>
              <a:t>της </a:t>
            </a:r>
            <a:r>
              <a:rPr lang="el-GR" i="1" dirty="0" err="1"/>
              <a:t>Ιλιάδας</a:t>
            </a:r>
            <a:r>
              <a:rPr lang="el-GR" dirty="0"/>
              <a:t>. Από την άλλη, τα </a:t>
            </a:r>
            <a:r>
              <a:rPr lang="el-GR" i="1" dirty="0"/>
              <a:t>Κύπρια</a:t>
            </a:r>
            <a:r>
              <a:rPr lang="el-GR" dirty="0"/>
              <a:t> φανερώνουν το αρχικό περιεχόμενο του μοτίβου, το οποίο η </a:t>
            </a:r>
            <a:r>
              <a:rPr lang="el-GR" i="1" dirty="0" err="1"/>
              <a:t>Ιλιάδα</a:t>
            </a:r>
            <a:r>
              <a:rPr lang="el-GR" dirty="0"/>
              <a:t> το κατέστησε περίπλοκο και υπαινικτικό</a:t>
            </a:r>
            <a:r>
              <a:rPr lang="el-GR" dirty="0">
                <a:sym typeface="Wingdings" panose="05000000000000000000" pitchFamily="2" charset="2"/>
              </a:rPr>
              <a:t> και οι δύο  αντιλήψεις είναι παρωχημένες.</a:t>
            </a:r>
          </a:p>
          <a:p>
            <a:r>
              <a:rPr lang="el-GR" dirty="0">
                <a:sym typeface="Wingdings" panose="05000000000000000000" pitchFamily="2" charset="2"/>
              </a:rPr>
              <a:t>Η καταστροφή ηρώων από σχέδιο του Δία απαντάται και σε άλλα ποιήματα της πρώιμης εξάμετρης ελληνικής ποίησης.</a:t>
            </a:r>
          </a:p>
          <a:p>
            <a:r>
              <a:rPr lang="el-GR" dirty="0">
                <a:sym typeface="Wingdings" panose="05000000000000000000" pitchFamily="2" charset="2"/>
              </a:rPr>
              <a:t>Το μοτίβο του υπερπληθυσμού της γης εντοπίζεται στην ποίηση της Μεσοποταμίας και του έπους της Ινδίας. Αυτό κάνει λιγότερο πιθανή την άποψη ότι τα </a:t>
            </a:r>
            <a:r>
              <a:rPr lang="el-GR" i="1" dirty="0">
                <a:sym typeface="Wingdings" panose="05000000000000000000" pitchFamily="2" charset="2"/>
              </a:rPr>
              <a:t>Κύπρια</a:t>
            </a:r>
            <a:r>
              <a:rPr lang="el-GR" dirty="0">
                <a:sym typeface="Wingdings" panose="05000000000000000000" pitchFamily="2" charset="2"/>
              </a:rPr>
              <a:t> είχαν επινοήσει το μοτίβο απλώς ως μια ερμηνεία </a:t>
            </a:r>
            <a:r>
              <a:rPr lang="el-GR" dirty="0" err="1">
                <a:sym typeface="Wingdings" panose="05000000000000000000" pitchFamily="2" charset="2"/>
              </a:rPr>
              <a:t>εξορθολογισμού</a:t>
            </a:r>
            <a:r>
              <a:rPr lang="el-GR" dirty="0">
                <a:sym typeface="Wingdings" panose="05000000000000000000" pitchFamily="2" charset="2"/>
              </a:rPr>
              <a:t> του προοιμίου της </a:t>
            </a:r>
            <a:r>
              <a:rPr lang="el-GR" i="1" dirty="0" err="1">
                <a:sym typeface="Wingdings" panose="05000000000000000000" pitchFamily="2" charset="2"/>
              </a:rPr>
              <a:t>Ιλιάδας</a:t>
            </a:r>
            <a:r>
              <a:rPr lang="el-GR" dirty="0">
                <a:sym typeface="Wingdings" panose="05000000000000000000" pitchFamily="2" charset="2"/>
              </a:rPr>
              <a:t>, και περισσότερο πιθανή ότι τα </a:t>
            </a:r>
            <a:r>
              <a:rPr lang="el-GR" i="1" dirty="0">
                <a:sym typeface="Wingdings" panose="05000000000000000000" pitchFamily="2" charset="2"/>
              </a:rPr>
              <a:t>Κύπρια</a:t>
            </a:r>
            <a:r>
              <a:rPr lang="el-GR" dirty="0">
                <a:sym typeface="Wingdings" panose="05000000000000000000" pitchFamily="2" charset="2"/>
              </a:rPr>
              <a:t> αντανακλούν </a:t>
            </a:r>
            <a:r>
              <a:rPr lang="el-GR" dirty="0">
                <a:solidFill>
                  <a:schemeClr val="accent5">
                    <a:lumMod val="40000"/>
                    <a:lumOff val="60000"/>
                  </a:schemeClr>
                </a:solidFill>
                <a:sym typeface="Wingdings" panose="05000000000000000000" pitchFamily="2" charset="2"/>
              </a:rPr>
              <a:t>παραδόσεις ανεξάρτητα </a:t>
            </a:r>
            <a:r>
              <a:rPr lang="el-GR" dirty="0">
                <a:sym typeface="Wingdings" panose="05000000000000000000" pitchFamily="2" charset="2"/>
              </a:rPr>
              <a:t>από την </a:t>
            </a:r>
            <a:r>
              <a:rPr lang="el-GR" i="1" dirty="0" err="1">
                <a:sym typeface="Wingdings" panose="05000000000000000000" pitchFamily="2" charset="2"/>
              </a:rPr>
              <a:t>Ιλιάδα</a:t>
            </a:r>
            <a:r>
              <a:rPr lang="el-GR" dirty="0">
                <a:sym typeface="Wingdings" panose="05000000000000000000" pitchFamily="2" charset="2"/>
              </a:rPr>
              <a:t> ή και </a:t>
            </a:r>
            <a:r>
              <a:rPr lang="el-GR" dirty="0" err="1">
                <a:sym typeface="Wingdings" panose="05000000000000000000" pitchFamily="2" charset="2"/>
              </a:rPr>
              <a:t>πρωιμότερες</a:t>
            </a:r>
            <a:r>
              <a:rPr lang="el-GR" dirty="0">
                <a:sym typeface="Wingdings" panose="05000000000000000000" pitchFamily="2" charset="2"/>
              </a:rPr>
              <a:t> από αυτήν. </a:t>
            </a:r>
            <a:endParaRPr lang="el-GR" dirty="0"/>
          </a:p>
        </p:txBody>
      </p:sp>
    </p:spTree>
    <p:extLst>
      <p:ext uri="{BB962C8B-B14F-4D97-AF65-F5344CB8AC3E}">
        <p14:creationId xmlns:p14="http://schemas.microsoft.com/office/powerpoint/2010/main" val="2841416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1C22DC0-3192-4132-B345-BDB51D5C953C}"/>
              </a:ext>
            </a:extLst>
          </p:cNvPr>
          <p:cNvSpPr>
            <a:spLocks noGrp="1"/>
          </p:cNvSpPr>
          <p:nvPr>
            <p:ph type="title"/>
          </p:nvPr>
        </p:nvSpPr>
        <p:spPr/>
        <p:txBody>
          <a:bodyPr/>
          <a:lstStyle/>
          <a:p>
            <a:r>
              <a:rPr lang="el-GR" dirty="0"/>
              <a:t>ΠΡΟΟΙΜΙΑ </a:t>
            </a:r>
            <a:r>
              <a:rPr lang="el-GR" dirty="0" err="1"/>
              <a:t>κυπριων-ιλιαδασ</a:t>
            </a:r>
            <a:endParaRPr lang="el-GR" dirty="0"/>
          </a:p>
        </p:txBody>
      </p:sp>
      <p:sp>
        <p:nvSpPr>
          <p:cNvPr id="3" name="Θέση περιεχομένου 2">
            <a:extLst>
              <a:ext uri="{FF2B5EF4-FFF2-40B4-BE49-F238E27FC236}">
                <a16:creationId xmlns:a16="http://schemas.microsoft.com/office/drawing/2014/main" xmlns="" id="{E258AB64-C59F-4159-AC92-3C70FA4A6616}"/>
              </a:ext>
            </a:extLst>
          </p:cNvPr>
          <p:cNvSpPr>
            <a:spLocks noGrp="1"/>
          </p:cNvSpPr>
          <p:nvPr>
            <p:ph idx="1"/>
          </p:nvPr>
        </p:nvSpPr>
        <p:spPr/>
        <p:txBody>
          <a:bodyPr>
            <a:normAutofit lnSpcReduction="10000"/>
          </a:bodyPr>
          <a:lstStyle/>
          <a:p>
            <a:r>
              <a:rPr lang="el-GR" sz="2800" dirty="0"/>
              <a:t>Υπάρχει κάποια παραλληλία ανάμεσα στο μοτίβο του προοιμίου των </a:t>
            </a:r>
            <a:r>
              <a:rPr lang="el-GR" sz="2800" i="1" dirty="0"/>
              <a:t>Κυπρίων</a:t>
            </a:r>
            <a:r>
              <a:rPr lang="el-GR" sz="2800" dirty="0"/>
              <a:t> και της </a:t>
            </a:r>
            <a:r>
              <a:rPr lang="el-GR" sz="2800" i="1" dirty="0" err="1"/>
              <a:t>Ιλιάδας</a:t>
            </a:r>
            <a:r>
              <a:rPr lang="el-GR" sz="2800" dirty="0"/>
              <a:t>.</a:t>
            </a:r>
          </a:p>
          <a:p>
            <a:r>
              <a:rPr lang="el-GR" sz="2800" dirty="0"/>
              <a:t>Η </a:t>
            </a:r>
            <a:r>
              <a:rPr lang="el-GR" sz="2800" i="1" dirty="0" err="1"/>
              <a:t>μῆνις</a:t>
            </a:r>
            <a:r>
              <a:rPr lang="el-GR" sz="2800" dirty="0"/>
              <a:t> του Αχιλλέα προκαλεί όλο τον Τρωικό πόλεμο, θέμα του οποίου είναι μέρος. Ο θυμός του που οδηγεί στην καταστροφή πολλών ηρώων, προκαλεί τον Τρωικό πόλεμο που καταλήγει </a:t>
            </a:r>
            <a:r>
              <a:rPr lang="el-GR" sz="2800" dirty="0">
                <a:solidFill>
                  <a:schemeClr val="accent5">
                    <a:lumMod val="40000"/>
                    <a:lumOff val="60000"/>
                  </a:schemeClr>
                </a:solidFill>
              </a:rPr>
              <a:t>στην καταστροφή πολλών ηρώων (θέμα προοιμίου </a:t>
            </a:r>
            <a:r>
              <a:rPr lang="el-GR" sz="2800" i="1" dirty="0">
                <a:solidFill>
                  <a:schemeClr val="accent5">
                    <a:lumMod val="40000"/>
                    <a:lumOff val="60000"/>
                  </a:schemeClr>
                </a:solidFill>
              </a:rPr>
              <a:t>Κυπρίων</a:t>
            </a:r>
            <a:r>
              <a:rPr lang="el-GR" sz="2800" dirty="0">
                <a:solidFill>
                  <a:schemeClr val="accent5">
                    <a:lumMod val="40000"/>
                    <a:lumOff val="60000"/>
                  </a:schemeClr>
                </a:solidFill>
              </a:rPr>
              <a:t>).</a:t>
            </a:r>
          </a:p>
          <a:p>
            <a:r>
              <a:rPr lang="el-GR" sz="2800" dirty="0"/>
              <a:t>Η </a:t>
            </a:r>
            <a:r>
              <a:rPr lang="el-GR" sz="2800" dirty="0">
                <a:solidFill>
                  <a:schemeClr val="accent5">
                    <a:lumMod val="40000"/>
                    <a:lumOff val="60000"/>
                  </a:schemeClr>
                </a:solidFill>
              </a:rPr>
              <a:t>απαγωγή της Βρισηίδας</a:t>
            </a:r>
            <a:r>
              <a:rPr lang="en-US" sz="2800" dirty="0">
                <a:solidFill>
                  <a:schemeClr val="accent5">
                    <a:lumMod val="40000"/>
                    <a:lumOff val="60000"/>
                  </a:schemeClr>
                </a:solidFill>
              </a:rPr>
              <a:t> </a:t>
            </a:r>
            <a:r>
              <a:rPr lang="el-GR" sz="2800" dirty="0"/>
              <a:t>που προκαλεί το θυμό του Αχιλλέα, και η </a:t>
            </a:r>
            <a:r>
              <a:rPr lang="el-GR" sz="2800" dirty="0">
                <a:solidFill>
                  <a:schemeClr val="accent5">
                    <a:lumMod val="40000"/>
                    <a:lumOff val="60000"/>
                  </a:schemeClr>
                </a:solidFill>
              </a:rPr>
              <a:t>απαγωγή της Ελένης </a:t>
            </a:r>
            <a:r>
              <a:rPr lang="el-GR" sz="2800" dirty="0"/>
              <a:t>προκαλεί τον Τρωικό πόλεμο (θέμα Κυπρίων).</a:t>
            </a:r>
          </a:p>
        </p:txBody>
      </p:sp>
    </p:spTree>
    <p:extLst>
      <p:ext uri="{BB962C8B-B14F-4D97-AF65-F5344CB8AC3E}">
        <p14:creationId xmlns:p14="http://schemas.microsoft.com/office/powerpoint/2010/main" val="2127716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9BDF006-8F18-4B5B-BEA3-E9E243A3D5C1}"/>
              </a:ext>
            </a:extLst>
          </p:cNvPr>
          <p:cNvSpPr>
            <a:spLocks noGrp="1"/>
          </p:cNvSpPr>
          <p:nvPr>
            <p:ph type="title"/>
          </p:nvPr>
        </p:nvSpPr>
        <p:spPr/>
        <p:txBody>
          <a:bodyPr/>
          <a:lstStyle/>
          <a:p>
            <a:r>
              <a:rPr lang="el-GR" dirty="0" err="1"/>
              <a:t>Προοιμια</a:t>
            </a:r>
            <a:r>
              <a:rPr lang="el-GR" dirty="0"/>
              <a:t> </a:t>
            </a:r>
            <a:r>
              <a:rPr lang="el-GR" dirty="0" err="1"/>
              <a:t>κυπριων-ιλιαδασ</a:t>
            </a:r>
            <a:endParaRPr lang="el-GR" dirty="0"/>
          </a:p>
        </p:txBody>
      </p:sp>
      <p:sp>
        <p:nvSpPr>
          <p:cNvPr id="3" name="Θέση περιεχομένου 2">
            <a:extLst>
              <a:ext uri="{FF2B5EF4-FFF2-40B4-BE49-F238E27FC236}">
                <a16:creationId xmlns:a16="http://schemas.microsoft.com/office/drawing/2014/main" xmlns="" id="{7F4A8554-5B42-42C2-992C-C2DF41D03F8C}"/>
              </a:ext>
            </a:extLst>
          </p:cNvPr>
          <p:cNvSpPr>
            <a:spLocks noGrp="1"/>
          </p:cNvSpPr>
          <p:nvPr>
            <p:ph idx="1"/>
          </p:nvPr>
        </p:nvSpPr>
        <p:spPr>
          <a:xfrm>
            <a:off x="685800" y="2194560"/>
            <a:ext cx="10820400" cy="4451337"/>
          </a:xfrm>
        </p:spPr>
        <p:txBody>
          <a:bodyPr>
            <a:normAutofit lnSpcReduction="10000"/>
          </a:bodyPr>
          <a:lstStyle/>
          <a:p>
            <a:r>
              <a:rPr lang="el-GR" dirty="0">
                <a:solidFill>
                  <a:schemeClr val="accent5">
                    <a:lumMod val="40000"/>
                    <a:lumOff val="60000"/>
                  </a:schemeClr>
                </a:solidFill>
              </a:rPr>
              <a:t>Το </a:t>
            </a:r>
            <a:r>
              <a:rPr lang="el-GR" dirty="0" err="1">
                <a:solidFill>
                  <a:schemeClr val="accent5">
                    <a:lumMod val="40000"/>
                    <a:lumOff val="60000"/>
                  </a:schemeClr>
                </a:solidFill>
              </a:rPr>
              <a:t>ιλιαδικό</a:t>
            </a:r>
            <a:r>
              <a:rPr lang="el-GR" dirty="0">
                <a:solidFill>
                  <a:schemeClr val="accent5">
                    <a:lumMod val="40000"/>
                    <a:lumOff val="60000"/>
                  </a:schemeClr>
                </a:solidFill>
              </a:rPr>
              <a:t> σχέδιο του Δία μπορεί να ερμηνευθεί  συγκεκριμένα ως σκοπός του Δια να προκαλέσει θανάτους στους Αχαιούς </a:t>
            </a:r>
            <a:r>
              <a:rPr lang="el-GR" dirty="0"/>
              <a:t>όπως επιθυμούσαν η Θέτιδα και ο Αχιλλέας, και γενικότερα ως σκοπός του Δία να προκαλέσει θανάτους σύμφωνα με μια κρυφή του </a:t>
            </a:r>
            <a:r>
              <a:rPr lang="el-GR" dirty="0" err="1"/>
              <a:t>αντζέντα</a:t>
            </a:r>
            <a:r>
              <a:rPr lang="el-GR" dirty="0"/>
              <a:t>. Η </a:t>
            </a:r>
            <a:r>
              <a:rPr lang="el-GR" i="1" dirty="0" err="1"/>
              <a:t>Ιλιάδα</a:t>
            </a:r>
            <a:r>
              <a:rPr lang="el-GR" dirty="0"/>
              <a:t>, λοιπόν, φανερώνει ένα σχέδιο του Δία που σχετίζεται άρρηκτα με την πρόκληση θανάτων όσο και στα </a:t>
            </a:r>
            <a:r>
              <a:rPr lang="el-GR" i="1" dirty="0"/>
              <a:t>Κύπρια</a:t>
            </a:r>
            <a:r>
              <a:rPr lang="el-GR" dirty="0"/>
              <a:t>.</a:t>
            </a:r>
          </a:p>
          <a:p>
            <a:r>
              <a:rPr lang="el-GR" dirty="0"/>
              <a:t>Η φράση </a:t>
            </a:r>
            <a:r>
              <a:rPr lang="el-GR" i="1" dirty="0"/>
              <a:t>«Διός δ’ </a:t>
            </a:r>
            <a:r>
              <a:rPr lang="el-GR" i="1" dirty="0" err="1"/>
              <a:t>ἐτελείετο</a:t>
            </a:r>
            <a:r>
              <a:rPr lang="el-GR" i="1" dirty="0"/>
              <a:t> βουλή</a:t>
            </a:r>
            <a:r>
              <a:rPr lang="el-GR" dirty="0"/>
              <a:t>» εγείρει προβλήματα. Μια άλλη φράση από το προοίμιο της </a:t>
            </a:r>
            <a:r>
              <a:rPr lang="el-GR" i="1" dirty="0" err="1"/>
              <a:t>Ιλιάδας</a:t>
            </a:r>
            <a:r>
              <a:rPr lang="el-GR" dirty="0"/>
              <a:t> (1.3-4), με το θυμό του Αχιλλέα ως  κύριο θέμα, θα μπορούσε να έχει μεταφερθεί από ένα περιεχόμενο το οποίο είχε ως θέμα τους θανάτους που προκαλούνται από τον Δία.</a:t>
            </a:r>
          </a:p>
          <a:p>
            <a:r>
              <a:rPr lang="el-GR" dirty="0"/>
              <a:t>Επομένως, τα </a:t>
            </a:r>
            <a:r>
              <a:rPr lang="el-GR" i="1" dirty="0"/>
              <a:t>Κύπρια</a:t>
            </a:r>
            <a:r>
              <a:rPr lang="el-GR" dirty="0"/>
              <a:t> αντανακλούν ένα πιο παραδοσιακό περιεχόμενο, στο οποίο κάνει νύξη το προοίμιο της </a:t>
            </a:r>
            <a:r>
              <a:rPr lang="el-GR" i="1" dirty="0" err="1"/>
              <a:t>Ιλιάδας</a:t>
            </a:r>
            <a:r>
              <a:rPr lang="el-GR" dirty="0"/>
              <a:t>. Το προοίμιο των </a:t>
            </a:r>
            <a:r>
              <a:rPr lang="el-GR" i="1" dirty="0"/>
              <a:t>Κύπριων</a:t>
            </a:r>
            <a:r>
              <a:rPr lang="el-GR" dirty="0"/>
              <a:t>, ακόμα και αν είναι μεταγενέστερο της </a:t>
            </a:r>
            <a:r>
              <a:rPr lang="el-GR" i="1" dirty="0" err="1"/>
              <a:t>Ιλιάδας</a:t>
            </a:r>
            <a:r>
              <a:rPr lang="el-GR" dirty="0"/>
              <a:t>, θα μπορούσε να διατηρεί απομεινάρια φράσεων προοιμίου από την προ-ομηρική παράδοση.</a:t>
            </a:r>
          </a:p>
        </p:txBody>
      </p:sp>
    </p:spTree>
    <p:extLst>
      <p:ext uri="{BB962C8B-B14F-4D97-AF65-F5344CB8AC3E}">
        <p14:creationId xmlns:p14="http://schemas.microsoft.com/office/powerpoint/2010/main" val="5715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E848E3-ED31-4FA0-A231-FD39BCDE1A7D}"/>
              </a:ext>
            </a:extLst>
          </p:cNvPr>
          <p:cNvSpPr>
            <a:spLocks noGrp="1"/>
          </p:cNvSpPr>
          <p:nvPr>
            <p:ph type="title"/>
          </p:nvPr>
        </p:nvSpPr>
        <p:spPr/>
        <p:txBody>
          <a:bodyPr/>
          <a:lstStyle/>
          <a:p>
            <a:r>
              <a:rPr lang="el-GR" dirty="0" err="1"/>
              <a:t>ποιητησ</a:t>
            </a:r>
            <a:endParaRPr lang="el-GR" dirty="0"/>
          </a:p>
        </p:txBody>
      </p:sp>
      <p:sp>
        <p:nvSpPr>
          <p:cNvPr id="3" name="Θέση περιεχομένου 2">
            <a:extLst>
              <a:ext uri="{FF2B5EF4-FFF2-40B4-BE49-F238E27FC236}">
                <a16:creationId xmlns:a16="http://schemas.microsoft.com/office/drawing/2014/main" xmlns="" id="{88F63484-151F-43C3-89ED-6D54B33CDEB9}"/>
              </a:ext>
            </a:extLst>
          </p:cNvPr>
          <p:cNvSpPr>
            <a:spLocks noGrp="1"/>
          </p:cNvSpPr>
          <p:nvPr>
            <p:ph idx="1"/>
          </p:nvPr>
        </p:nvSpPr>
        <p:spPr/>
        <p:txBody>
          <a:bodyPr>
            <a:normAutofit lnSpcReduction="10000"/>
          </a:bodyPr>
          <a:lstStyle/>
          <a:p>
            <a:r>
              <a:rPr lang="el-GR" sz="2800" dirty="0"/>
              <a:t>Σύμφωνα με μια παράδοση από την Αλικαρνασσό, που ανιχνεύεται τον 3</a:t>
            </a:r>
            <a:r>
              <a:rPr lang="el-GR" sz="2800" baseline="30000" dirty="0"/>
              <a:t>ο</a:t>
            </a:r>
            <a:r>
              <a:rPr lang="el-GR" sz="2800" dirty="0"/>
              <a:t> αι. π.Χ. και υποστηρίζεται από τον </a:t>
            </a:r>
            <a:r>
              <a:rPr lang="el-GR" sz="2800" dirty="0" err="1"/>
              <a:t>Πρόκλο</a:t>
            </a:r>
            <a:r>
              <a:rPr lang="el-GR" sz="2800" dirty="0"/>
              <a:t>, ο Κυπρίας είναι ο συνθέτης των </a:t>
            </a:r>
            <a:r>
              <a:rPr lang="el-GR" sz="2800" i="1" dirty="0"/>
              <a:t>Κυπρίων</a:t>
            </a:r>
            <a:r>
              <a:rPr lang="el-GR" sz="2800" dirty="0"/>
              <a:t>. Αυτή η ερμηνεία φαίνεται να βασίζεται μόνο στον τίτλο του ποιήματος.</a:t>
            </a:r>
            <a:r>
              <a:rPr lang="en-US" sz="2800" dirty="0"/>
              <a:t> </a:t>
            </a:r>
            <a:endParaRPr lang="el-GR" sz="2800" dirty="0"/>
          </a:p>
          <a:p>
            <a:r>
              <a:rPr lang="el-GR" sz="2800" dirty="0"/>
              <a:t>Ο τίτλος</a:t>
            </a:r>
            <a:r>
              <a:rPr lang="el-GR" sz="2800" i="1" dirty="0"/>
              <a:t> ΙΛΙΑΚΑΚΥΠΡΙΑ </a:t>
            </a:r>
            <a:r>
              <a:rPr lang="el-GR" sz="2800" dirty="0"/>
              <a:t>μπορεί να αποδοθεί ως α) </a:t>
            </a:r>
            <a:r>
              <a:rPr lang="el-GR" sz="2800" i="1" dirty="0" err="1"/>
              <a:t>Ἰλιακά</a:t>
            </a:r>
            <a:r>
              <a:rPr lang="el-GR" sz="2800" i="1" dirty="0"/>
              <a:t> Κύπρια </a:t>
            </a:r>
            <a:r>
              <a:rPr lang="el-GR" sz="2800" dirty="0"/>
              <a:t>(το έπος της Κύπρου), β) </a:t>
            </a:r>
            <a:r>
              <a:rPr lang="el-GR" sz="2800" i="1" dirty="0" err="1"/>
              <a:t>Ἰλιακά</a:t>
            </a:r>
            <a:r>
              <a:rPr lang="el-GR" sz="2800" i="1" dirty="0"/>
              <a:t> Κυπρία </a:t>
            </a:r>
            <a:r>
              <a:rPr lang="el-GR" sz="2800" dirty="0"/>
              <a:t>(το έπος του Κυπρία).</a:t>
            </a:r>
          </a:p>
          <a:p>
            <a:r>
              <a:rPr lang="el-GR" sz="2800" dirty="0"/>
              <a:t>Επίγραμμα της Αλικαρνασσού («</a:t>
            </a:r>
            <a:r>
              <a:rPr lang="el-GR" sz="2800" i="1" dirty="0" err="1"/>
              <a:t>Ἰλιακῶν</a:t>
            </a:r>
            <a:r>
              <a:rPr lang="el-GR" sz="2800" i="1" dirty="0"/>
              <a:t> </a:t>
            </a:r>
            <a:r>
              <a:rPr lang="el-GR" sz="2800" i="1" dirty="0" err="1"/>
              <a:t>Κυπρίαν</a:t>
            </a:r>
            <a:r>
              <a:rPr lang="el-GR" sz="2800" i="1" dirty="0"/>
              <a:t>…</a:t>
            </a:r>
            <a:r>
              <a:rPr lang="el-GR" sz="2800" i="1" dirty="0" err="1"/>
              <a:t>ἀοιδοθέτην</a:t>
            </a:r>
            <a:r>
              <a:rPr lang="el-GR" sz="2800" dirty="0"/>
              <a:t>») ορίζει τον τίτλο του ποιήματος (</a:t>
            </a:r>
            <a:r>
              <a:rPr lang="el-GR" sz="2800" i="1" dirty="0" err="1"/>
              <a:t>Ἰλιακά</a:t>
            </a:r>
            <a:r>
              <a:rPr lang="el-GR" sz="2800" dirty="0"/>
              <a:t>) και τον ποιητή (Κυπρία).</a:t>
            </a:r>
          </a:p>
        </p:txBody>
      </p:sp>
    </p:spTree>
    <p:extLst>
      <p:ext uri="{BB962C8B-B14F-4D97-AF65-F5344CB8AC3E}">
        <p14:creationId xmlns:p14="http://schemas.microsoft.com/office/powerpoint/2010/main" val="1651910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1D800B7-884F-4752-A185-74FEBCABCACD}"/>
              </a:ext>
            </a:extLst>
          </p:cNvPr>
          <p:cNvSpPr>
            <a:spLocks noGrp="1"/>
          </p:cNvSpPr>
          <p:nvPr>
            <p:ph type="title"/>
          </p:nvPr>
        </p:nvSpPr>
        <p:spPr/>
        <p:txBody>
          <a:bodyPr/>
          <a:lstStyle/>
          <a:p>
            <a:r>
              <a:rPr lang="el-GR" dirty="0" err="1"/>
              <a:t>Προοιμι</a:t>
            </a:r>
            <a:r>
              <a:rPr lang="it-IT" dirty="0"/>
              <a:t>a </a:t>
            </a:r>
            <a:r>
              <a:rPr lang="el-GR" dirty="0" err="1"/>
              <a:t>κυπριων-ιλιαδασ</a:t>
            </a:r>
            <a:endParaRPr lang="el-GR" dirty="0"/>
          </a:p>
        </p:txBody>
      </p:sp>
      <p:sp>
        <p:nvSpPr>
          <p:cNvPr id="3" name="Θέση περιεχομένου 2">
            <a:extLst>
              <a:ext uri="{FF2B5EF4-FFF2-40B4-BE49-F238E27FC236}">
                <a16:creationId xmlns:a16="http://schemas.microsoft.com/office/drawing/2014/main" xmlns="" id="{0ADE68FE-CCF2-4BA6-BE4E-79E3E7F58CBA}"/>
              </a:ext>
            </a:extLst>
          </p:cNvPr>
          <p:cNvSpPr>
            <a:spLocks noGrp="1"/>
          </p:cNvSpPr>
          <p:nvPr>
            <p:ph idx="1"/>
          </p:nvPr>
        </p:nvSpPr>
        <p:spPr/>
        <p:txBody>
          <a:bodyPr>
            <a:normAutofit lnSpcReduction="10000"/>
          </a:bodyPr>
          <a:lstStyle/>
          <a:p>
            <a:r>
              <a:rPr lang="el-GR" sz="2800" dirty="0"/>
              <a:t>Η φράση </a:t>
            </a:r>
            <a:r>
              <a:rPr lang="el-GR" sz="2800" dirty="0">
                <a:solidFill>
                  <a:schemeClr val="accent5">
                    <a:lumMod val="40000"/>
                    <a:lumOff val="60000"/>
                  </a:schemeClr>
                </a:solidFill>
              </a:rPr>
              <a:t>«</a:t>
            </a:r>
            <a:r>
              <a:rPr lang="el-GR" sz="2800" i="1" dirty="0">
                <a:solidFill>
                  <a:schemeClr val="accent5">
                    <a:lumMod val="40000"/>
                    <a:lumOff val="60000"/>
                  </a:schemeClr>
                </a:solidFill>
              </a:rPr>
              <a:t>Διός δ’ </a:t>
            </a:r>
            <a:r>
              <a:rPr lang="el-GR" sz="2800" i="1" dirty="0" err="1">
                <a:solidFill>
                  <a:schemeClr val="accent5">
                    <a:lumMod val="40000"/>
                    <a:lumOff val="60000"/>
                  </a:schemeClr>
                </a:solidFill>
              </a:rPr>
              <a:t>ἐτελείετο</a:t>
            </a:r>
            <a:r>
              <a:rPr lang="el-GR" sz="2800" i="1" dirty="0">
                <a:solidFill>
                  <a:schemeClr val="accent5">
                    <a:lumMod val="40000"/>
                    <a:lumOff val="60000"/>
                  </a:schemeClr>
                </a:solidFill>
              </a:rPr>
              <a:t> βουλή</a:t>
            </a:r>
            <a:r>
              <a:rPr lang="el-GR" sz="2800" dirty="0">
                <a:solidFill>
                  <a:schemeClr val="accent5">
                    <a:lumMod val="40000"/>
                    <a:lumOff val="60000"/>
                  </a:schemeClr>
                </a:solidFill>
              </a:rPr>
              <a:t>» </a:t>
            </a:r>
            <a:r>
              <a:rPr lang="el-GR" sz="2800" dirty="0"/>
              <a:t>μάλλον προέρχεται από την </a:t>
            </a:r>
            <a:r>
              <a:rPr lang="el-GR" sz="2800" dirty="0">
                <a:solidFill>
                  <a:schemeClr val="accent5">
                    <a:lumMod val="40000"/>
                    <a:lumOff val="60000"/>
                  </a:schemeClr>
                </a:solidFill>
              </a:rPr>
              <a:t>παράδοση</a:t>
            </a:r>
            <a:r>
              <a:rPr lang="el-GR" sz="2800" dirty="0"/>
              <a:t>. Πρώιμα ελληνικά εξάμετρα προοίμια τυπικά στηρίζουν την πλοκή του σε ένα «σχέδιο του Δία». Αυτό κάνει πιο πιθανό να υπήρχε η φράση σε μια, αν υπήρχε, προ-ομηρική επική ποίηση που να αφηγείται το σχέδιο του Δία να καταστρέψει τους ήρωες</a:t>
            </a:r>
            <a:r>
              <a:rPr lang="en-US" sz="2800" dirty="0"/>
              <a:t>.</a:t>
            </a:r>
          </a:p>
          <a:p>
            <a:r>
              <a:rPr lang="el-GR" sz="2800" dirty="0"/>
              <a:t>Το γεγονός ότι η αναφορά στο «σχέδιο του Δία» γίνεται και σε άλλα ποιητικά περιεχόμενα δεν θα απέκλειε την </a:t>
            </a:r>
            <a:r>
              <a:rPr lang="el-GR" sz="2800" i="1" dirty="0" err="1"/>
              <a:t>Ιλιάδα</a:t>
            </a:r>
            <a:r>
              <a:rPr lang="el-GR" sz="2800" dirty="0"/>
              <a:t> (</a:t>
            </a:r>
            <a:r>
              <a:rPr lang="el-GR" sz="2800" i="1" dirty="0" err="1"/>
              <a:t>Ιλ</a:t>
            </a:r>
            <a:r>
              <a:rPr lang="el-GR" sz="2800" i="1" dirty="0"/>
              <a:t>. </a:t>
            </a:r>
            <a:r>
              <a:rPr lang="el-GR" sz="2800" dirty="0"/>
              <a:t>1.5) από το να επικαλεστεί τη χρήση της φράσης από ένα περιεχόμενο όπως αυτό των </a:t>
            </a:r>
            <a:r>
              <a:rPr lang="el-GR" sz="2800" i="1" dirty="0"/>
              <a:t>Κυπρίων</a:t>
            </a:r>
            <a:r>
              <a:rPr lang="el-GR" sz="2800" dirty="0"/>
              <a:t> (</a:t>
            </a:r>
            <a:r>
              <a:rPr lang="en-US" sz="2800" i="1" dirty="0" err="1"/>
              <a:t>Cypr</a:t>
            </a:r>
            <a:r>
              <a:rPr lang="en-US" sz="2800" dirty="0"/>
              <a:t>. </a:t>
            </a:r>
            <a:r>
              <a:rPr lang="en-US" sz="2800" i="1" dirty="0"/>
              <a:t>PEG</a:t>
            </a:r>
            <a:r>
              <a:rPr lang="en-US" sz="2800" dirty="0"/>
              <a:t> F 1).</a:t>
            </a:r>
            <a:endParaRPr lang="el-GR" sz="2800" dirty="0"/>
          </a:p>
        </p:txBody>
      </p:sp>
    </p:spTree>
    <p:extLst>
      <p:ext uri="{BB962C8B-B14F-4D97-AF65-F5344CB8AC3E}">
        <p14:creationId xmlns:p14="http://schemas.microsoft.com/office/powerpoint/2010/main" val="2595969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6F0D42B-5074-4721-802B-1607C523F719}"/>
              </a:ext>
            </a:extLst>
          </p:cNvPr>
          <p:cNvSpPr>
            <a:spLocks noGrp="1"/>
          </p:cNvSpPr>
          <p:nvPr>
            <p:ph type="title"/>
          </p:nvPr>
        </p:nvSpPr>
        <p:spPr/>
        <p:txBody>
          <a:bodyPr/>
          <a:lstStyle/>
          <a:p>
            <a:r>
              <a:rPr lang="el-GR" dirty="0" err="1"/>
              <a:t>Στολισμοσ</a:t>
            </a:r>
            <a:r>
              <a:rPr lang="el-GR" dirty="0"/>
              <a:t> </a:t>
            </a:r>
            <a:r>
              <a:rPr lang="el-GR" dirty="0" err="1"/>
              <a:t>αφροδιτησ</a:t>
            </a:r>
            <a:endParaRPr lang="el-GR" dirty="0"/>
          </a:p>
        </p:txBody>
      </p:sp>
      <p:pic>
        <p:nvPicPr>
          <p:cNvPr id="5" name="Θέση περιεχομένου 4">
            <a:extLst>
              <a:ext uri="{FF2B5EF4-FFF2-40B4-BE49-F238E27FC236}">
                <a16:creationId xmlns:a16="http://schemas.microsoft.com/office/drawing/2014/main" xmlns="" id="{750A8376-A7BB-4D3A-804D-2AB12E1B74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115" y="2206583"/>
            <a:ext cx="5261615" cy="1293028"/>
          </a:xfrm>
        </p:spPr>
      </p:pic>
      <p:pic>
        <p:nvPicPr>
          <p:cNvPr id="7" name="Εικόνα 6">
            <a:extLst>
              <a:ext uri="{FF2B5EF4-FFF2-40B4-BE49-F238E27FC236}">
                <a16:creationId xmlns:a16="http://schemas.microsoft.com/office/drawing/2014/main" xmlns="" id="{26EA75A3-28B0-4226-8A38-930DA4EFA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16" y="3499611"/>
            <a:ext cx="5261615" cy="3258411"/>
          </a:xfrm>
          <a:prstGeom prst="rect">
            <a:avLst/>
          </a:prstGeom>
        </p:spPr>
      </p:pic>
      <p:pic>
        <p:nvPicPr>
          <p:cNvPr id="9" name="Εικόνα 8">
            <a:extLst>
              <a:ext uri="{FF2B5EF4-FFF2-40B4-BE49-F238E27FC236}">
                <a16:creationId xmlns:a16="http://schemas.microsoft.com/office/drawing/2014/main" xmlns="" id="{B9E5DBFD-948E-4754-9734-89D610730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288" y="2355765"/>
            <a:ext cx="5723116" cy="4224143"/>
          </a:xfrm>
          <a:prstGeom prst="rect">
            <a:avLst/>
          </a:prstGeom>
        </p:spPr>
      </p:pic>
    </p:spTree>
    <p:extLst>
      <p:ext uri="{BB962C8B-B14F-4D97-AF65-F5344CB8AC3E}">
        <p14:creationId xmlns:p14="http://schemas.microsoft.com/office/powerpoint/2010/main" val="894976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5C35ED4-4BE4-448B-922B-4BAA6DA55E07}"/>
              </a:ext>
            </a:extLst>
          </p:cNvPr>
          <p:cNvSpPr>
            <a:spLocks noGrp="1"/>
          </p:cNvSpPr>
          <p:nvPr>
            <p:ph type="title"/>
          </p:nvPr>
        </p:nvSpPr>
        <p:spPr/>
        <p:txBody>
          <a:bodyPr/>
          <a:lstStyle/>
          <a:p>
            <a:r>
              <a:rPr lang="el-GR" dirty="0"/>
              <a:t>ΣΤΟΛΙΣΜΟΣ ΑΦΡΟΔΙΤΗΣ</a:t>
            </a:r>
          </a:p>
        </p:txBody>
      </p:sp>
      <p:sp>
        <p:nvSpPr>
          <p:cNvPr id="3" name="Θέση περιεχομένου 2">
            <a:extLst>
              <a:ext uri="{FF2B5EF4-FFF2-40B4-BE49-F238E27FC236}">
                <a16:creationId xmlns:a16="http://schemas.microsoft.com/office/drawing/2014/main" xmlns="" id="{808C21B2-6416-4D58-A8F9-EB204D59E55B}"/>
              </a:ext>
            </a:extLst>
          </p:cNvPr>
          <p:cNvSpPr>
            <a:spLocks noGrp="1"/>
          </p:cNvSpPr>
          <p:nvPr>
            <p:ph idx="1"/>
          </p:nvPr>
        </p:nvSpPr>
        <p:spPr>
          <a:xfrm>
            <a:off x="685800" y="2194560"/>
            <a:ext cx="10820400" cy="4413630"/>
          </a:xfrm>
        </p:spPr>
        <p:txBody>
          <a:bodyPr>
            <a:normAutofit lnSpcReduction="10000"/>
          </a:bodyPr>
          <a:lstStyle/>
          <a:p>
            <a:r>
              <a:rPr lang="el-GR" dirty="0"/>
              <a:t>Το </a:t>
            </a:r>
            <a:r>
              <a:rPr lang="en-US" i="1" dirty="0"/>
              <a:t>PEG</a:t>
            </a:r>
            <a:r>
              <a:rPr lang="en-US" dirty="0"/>
              <a:t> F 4</a:t>
            </a:r>
            <a:r>
              <a:rPr lang="el-GR" dirty="0"/>
              <a:t> είναι μέρος του πρώτου βιβλίου σύμφωνα με τον </a:t>
            </a:r>
            <a:r>
              <a:rPr lang="el-GR" dirty="0" err="1"/>
              <a:t>Αθήναιο</a:t>
            </a:r>
            <a:r>
              <a:rPr lang="el-GR" dirty="0"/>
              <a:t>. Προφανώς, πρόκειται για τις προετοιμασίες της Αφροδίτης για την Κρίση του Πάρη (βλ. </a:t>
            </a:r>
            <a:r>
              <a:rPr lang="en-US" i="1" dirty="0" err="1"/>
              <a:t>Cypr</a:t>
            </a:r>
            <a:r>
              <a:rPr lang="en-US" dirty="0"/>
              <a:t>. arg. lines 88-9 </a:t>
            </a:r>
            <a:r>
              <a:rPr lang="en-US" dirty="0" err="1"/>
              <a:t>Severyns</a:t>
            </a:r>
            <a:r>
              <a:rPr lang="en-US" dirty="0"/>
              <a:t>).</a:t>
            </a:r>
          </a:p>
          <a:p>
            <a:r>
              <a:rPr lang="el-GR" dirty="0"/>
              <a:t>Τα αποσπάσματα αυτά δεν συνάδουν με την άποψη ότι τα </a:t>
            </a:r>
            <a:r>
              <a:rPr lang="el-GR" i="1" dirty="0"/>
              <a:t>Κύπρια</a:t>
            </a:r>
            <a:r>
              <a:rPr lang="el-GR" dirty="0"/>
              <a:t> διατηρούν ένα γρήγορο ρυθμό αφήγησης: έχουμε εδώ μια διεύρυνση του θέματος σε σύγκριση με αυτό που βρίσκουμε στην </a:t>
            </a:r>
            <a:r>
              <a:rPr lang="el-GR" i="1" dirty="0" err="1"/>
              <a:t>Ιλιάδα</a:t>
            </a:r>
            <a:r>
              <a:rPr lang="el-GR" dirty="0"/>
              <a:t> και την </a:t>
            </a:r>
            <a:r>
              <a:rPr lang="el-GR" i="1" dirty="0"/>
              <a:t>Οδύσσεια</a:t>
            </a:r>
            <a:r>
              <a:rPr lang="el-GR" dirty="0"/>
              <a:t>.</a:t>
            </a:r>
          </a:p>
          <a:p>
            <a:r>
              <a:rPr lang="el-GR" dirty="0"/>
              <a:t>Υπάρχουν σημαντικές ομοιότητες με τις προετοιμασίες της Αφροδίτης για την αποπλάνηση του Αγχίση (</a:t>
            </a:r>
            <a:r>
              <a:rPr lang="en-US" i="1" dirty="0" err="1"/>
              <a:t>HAph</a:t>
            </a:r>
            <a:r>
              <a:rPr lang="en-US" dirty="0"/>
              <a:t>)</a:t>
            </a:r>
            <a:r>
              <a:rPr lang="el-GR" dirty="0"/>
              <a:t> και τις προετοιμασίες της Ήρας για την αποπλάνηση του Δία (</a:t>
            </a:r>
            <a:r>
              <a:rPr lang="el-GR" i="1" dirty="0" err="1"/>
              <a:t>Ιλ</a:t>
            </a:r>
            <a:r>
              <a:rPr lang="el-GR" i="1" dirty="0"/>
              <a:t>. </a:t>
            </a:r>
            <a:r>
              <a:rPr lang="el-GR" dirty="0"/>
              <a:t>14)</a:t>
            </a:r>
            <a:r>
              <a:rPr lang="en-US" dirty="0"/>
              <a:t>.</a:t>
            </a:r>
          </a:p>
          <a:p>
            <a:r>
              <a:rPr lang="el-GR" dirty="0"/>
              <a:t>Μοτίβα όπως ο κατάλογος των λουλουδιών και παρέα γυναικών οι οποίες στολίζονται, συνάπτονται με άλλες όμορφες γυναίκες πριν τη σεξουαλική συνεύρεση. Ωστόσο, ο Πάρης (σε αντίθεση με τον Αγχίση) δεν βρίσκει άμεση σεξουαλική ικανοποίηση από την </a:t>
            </a:r>
            <a:r>
              <a:rPr lang="el-GR" dirty="0" err="1"/>
              <a:t>Αφρόδιτη</a:t>
            </a:r>
            <a:r>
              <a:rPr lang="el-GR" dirty="0"/>
              <a:t> στο βουνό της Ίδης (η ικανοποίηση μεταφέρεται σε άλλο τόπο-χρόνο με την Ελένη).</a:t>
            </a:r>
          </a:p>
        </p:txBody>
      </p:sp>
    </p:spTree>
    <p:extLst>
      <p:ext uri="{BB962C8B-B14F-4D97-AF65-F5344CB8AC3E}">
        <p14:creationId xmlns:p14="http://schemas.microsoft.com/office/powerpoint/2010/main" val="1192882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C550CD3-FF97-4DBE-AE0A-B1E3016F5CCD}"/>
              </a:ext>
            </a:extLst>
          </p:cNvPr>
          <p:cNvSpPr>
            <a:spLocks noGrp="1"/>
          </p:cNvSpPr>
          <p:nvPr>
            <p:ph type="title"/>
          </p:nvPr>
        </p:nvSpPr>
        <p:spPr/>
        <p:txBody>
          <a:bodyPr/>
          <a:lstStyle/>
          <a:p>
            <a:r>
              <a:rPr lang="el-GR" dirty="0"/>
              <a:t>ΔΙΟΣΚΟΥΡΟΙ</a:t>
            </a:r>
          </a:p>
        </p:txBody>
      </p:sp>
      <p:sp>
        <p:nvSpPr>
          <p:cNvPr id="7" name="Θέση περιεχομένου 6">
            <a:extLst>
              <a:ext uri="{FF2B5EF4-FFF2-40B4-BE49-F238E27FC236}">
                <a16:creationId xmlns:a16="http://schemas.microsoft.com/office/drawing/2014/main" xmlns="" id="{2291C035-DAB8-4646-9E23-D8587DE52126}"/>
              </a:ext>
            </a:extLst>
          </p:cNvPr>
          <p:cNvSpPr>
            <a:spLocks noGrp="1"/>
          </p:cNvSpPr>
          <p:nvPr>
            <p:ph idx="1"/>
          </p:nvPr>
        </p:nvSpPr>
        <p:spPr>
          <a:xfrm>
            <a:off x="685800" y="2611224"/>
            <a:ext cx="10820400" cy="4119513"/>
          </a:xfrm>
        </p:spPr>
        <p:txBody>
          <a:bodyPr>
            <a:normAutofit/>
          </a:bodyPr>
          <a:lstStyle/>
          <a:p>
            <a:r>
              <a:rPr lang="el-GR" dirty="0"/>
              <a:t>Έχει υποστηριχθεί ότι αυτό το απόσπασμα θα ανήκε στην αφήγηση της γέννησης των Διόσκουρων.</a:t>
            </a:r>
          </a:p>
          <a:p>
            <a:r>
              <a:rPr lang="el-GR" dirty="0"/>
              <a:t>Ομηρικό παράλληλο: Η Ήρα απευθύνεται </a:t>
            </a:r>
          </a:p>
          <a:p>
            <a:pPr marL="0" indent="0">
              <a:buNone/>
            </a:pPr>
            <a:r>
              <a:rPr lang="el-GR" dirty="0"/>
              <a:t>στον Δία</a:t>
            </a:r>
            <a:r>
              <a:rPr lang="el-GR" sz="2000" dirty="0"/>
              <a:t> </a:t>
            </a:r>
            <a:r>
              <a:rPr lang="el-GR" sz="2400" dirty="0"/>
              <a:t>«</a:t>
            </a:r>
            <a:r>
              <a:rPr lang="el-GR" sz="2400" i="1" dirty="0" err="1"/>
              <a:t>Ἕκτωρ</a:t>
            </a:r>
            <a:r>
              <a:rPr lang="el-GR" sz="2400" i="1" dirty="0"/>
              <a:t> </a:t>
            </a:r>
            <a:r>
              <a:rPr lang="el-GR" sz="2400" i="1" dirty="0" err="1"/>
              <a:t>μὲν</a:t>
            </a:r>
            <a:r>
              <a:rPr lang="el-GR" sz="2400" i="1" dirty="0"/>
              <a:t> </a:t>
            </a:r>
            <a:r>
              <a:rPr lang="el-GR" sz="2400" i="1" dirty="0" err="1"/>
              <a:t>θνητός</a:t>
            </a:r>
            <a:r>
              <a:rPr lang="el-GR" sz="2400" i="1" dirty="0"/>
              <a:t> […]. /</a:t>
            </a:r>
            <a:r>
              <a:rPr lang="el-GR" sz="2400" i="1" dirty="0" err="1"/>
              <a:t>αὐτὰρ</a:t>
            </a:r>
            <a:r>
              <a:rPr lang="el-GR" sz="2400" i="1" dirty="0"/>
              <a:t> </a:t>
            </a:r>
            <a:r>
              <a:rPr lang="el-GR" sz="2400" i="1" dirty="0" err="1"/>
              <a:t>Ἀχιλλεύς</a:t>
            </a:r>
            <a:r>
              <a:rPr lang="el-GR" sz="2400" i="1" dirty="0"/>
              <a:t> </a:t>
            </a:r>
            <a:r>
              <a:rPr lang="el-GR" sz="2400" i="1" dirty="0" err="1"/>
              <a:t>ἐστι</a:t>
            </a:r>
            <a:r>
              <a:rPr lang="el-GR" sz="2400" i="1" dirty="0"/>
              <a:t> </a:t>
            </a:r>
            <a:r>
              <a:rPr lang="el-GR" sz="2400" i="1" dirty="0" err="1"/>
              <a:t>θεᾶς</a:t>
            </a:r>
            <a:r>
              <a:rPr lang="el-GR" sz="2400" i="1" dirty="0"/>
              <a:t> </a:t>
            </a:r>
            <a:r>
              <a:rPr lang="el-GR" sz="2400" i="1" dirty="0" err="1"/>
              <a:t>γόνος</a:t>
            </a:r>
            <a:r>
              <a:rPr lang="el-GR" sz="2400" dirty="0"/>
              <a:t>, […]» </a:t>
            </a:r>
            <a:r>
              <a:rPr lang="el-GR" dirty="0"/>
              <a:t>(</a:t>
            </a:r>
            <a:r>
              <a:rPr lang="el-GR" i="1" dirty="0" err="1"/>
              <a:t>Ιλ</a:t>
            </a:r>
            <a:r>
              <a:rPr lang="el-GR" dirty="0"/>
              <a:t>. 24.58-9).</a:t>
            </a:r>
          </a:p>
          <a:p>
            <a:r>
              <a:rPr lang="el-GR" dirty="0"/>
              <a:t>Οι ενεστωτικοί χρόνοι του αποσπάσματος φανερώνουν ότι μιλά χαρακτήρας και όχι ο αφηγητής, ίσως ο Δίας απευθύνεται σε άλλον θεό ή το αντίθετο κατά τη διάρκεια της σύγκρουσης μεταξύ των Διόσκουρων και των γιων του </a:t>
            </a:r>
            <a:r>
              <a:rPr lang="el-GR" dirty="0" err="1"/>
              <a:t>Αφαρέα</a:t>
            </a:r>
            <a:r>
              <a:rPr lang="el-GR" dirty="0"/>
              <a:t> (</a:t>
            </a:r>
            <a:r>
              <a:rPr lang="en-US" i="1" dirty="0" err="1"/>
              <a:t>Cypr</a:t>
            </a:r>
            <a:r>
              <a:rPr lang="en-US" dirty="0"/>
              <a:t>. arg. lines 106-9 </a:t>
            </a:r>
            <a:r>
              <a:rPr lang="en-US" dirty="0" err="1"/>
              <a:t>Severyns</a:t>
            </a:r>
            <a:r>
              <a:rPr lang="en-US" dirty="0"/>
              <a:t>)</a:t>
            </a:r>
            <a:r>
              <a:rPr lang="el-GR" dirty="0"/>
              <a:t>.</a:t>
            </a:r>
            <a:endParaRPr lang="en-US" dirty="0"/>
          </a:p>
          <a:p>
            <a:r>
              <a:rPr lang="el-GR" dirty="0"/>
              <a:t>πβ. Συζήτηση Δία-Ήρας κατά τη σύγκρουση του Πατρόκλου και του Σαρπηδόνα (</a:t>
            </a:r>
            <a:r>
              <a:rPr lang="el-GR" i="1" dirty="0" err="1"/>
              <a:t>Ιλ</a:t>
            </a:r>
            <a:r>
              <a:rPr lang="el-GR" dirty="0"/>
              <a:t>. 16.441).</a:t>
            </a:r>
          </a:p>
        </p:txBody>
      </p:sp>
      <p:pic>
        <p:nvPicPr>
          <p:cNvPr id="9" name="Εικόνα 8">
            <a:extLst>
              <a:ext uri="{FF2B5EF4-FFF2-40B4-BE49-F238E27FC236}">
                <a16:creationId xmlns:a16="http://schemas.microsoft.com/office/drawing/2014/main" xmlns="" id="{D08BF844-6E87-4572-8480-13CEB97B4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57767"/>
            <a:ext cx="7421251" cy="1953457"/>
          </a:xfrm>
          <a:prstGeom prst="rect">
            <a:avLst/>
          </a:prstGeom>
        </p:spPr>
      </p:pic>
    </p:spTree>
    <p:extLst>
      <p:ext uri="{BB962C8B-B14F-4D97-AF65-F5344CB8AC3E}">
        <p14:creationId xmlns:p14="http://schemas.microsoft.com/office/powerpoint/2010/main" val="2500833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14D714E-108E-4170-B51C-FD9DA997AD1A}"/>
              </a:ext>
            </a:extLst>
          </p:cNvPr>
          <p:cNvSpPr>
            <a:spLocks noGrp="1"/>
          </p:cNvSpPr>
          <p:nvPr>
            <p:ph type="title"/>
          </p:nvPr>
        </p:nvSpPr>
        <p:spPr/>
        <p:txBody>
          <a:bodyPr/>
          <a:lstStyle/>
          <a:p>
            <a:r>
              <a:rPr lang="el-GR" dirty="0" err="1"/>
              <a:t>γεννηση</a:t>
            </a:r>
            <a:r>
              <a:rPr lang="el-GR" dirty="0"/>
              <a:t> </a:t>
            </a:r>
            <a:r>
              <a:rPr lang="el-GR" dirty="0" err="1"/>
              <a:t>ελενησ</a:t>
            </a:r>
            <a:endParaRPr lang="el-GR" dirty="0"/>
          </a:p>
        </p:txBody>
      </p:sp>
      <p:pic>
        <p:nvPicPr>
          <p:cNvPr id="5" name="Θέση περιεχομένου 4">
            <a:extLst>
              <a:ext uri="{FF2B5EF4-FFF2-40B4-BE49-F238E27FC236}">
                <a16:creationId xmlns:a16="http://schemas.microsoft.com/office/drawing/2014/main" xmlns="" id="{9C18E368-2B46-4CB7-9C9F-677F99491C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710" y="705049"/>
            <a:ext cx="4561200" cy="1044030"/>
          </a:xfrm>
        </p:spPr>
      </p:pic>
      <p:pic>
        <p:nvPicPr>
          <p:cNvPr id="7" name="Εικόνα 6">
            <a:extLst>
              <a:ext uri="{FF2B5EF4-FFF2-40B4-BE49-F238E27FC236}">
                <a16:creationId xmlns:a16="http://schemas.microsoft.com/office/drawing/2014/main" xmlns="" id="{D4C024BB-ED82-40E7-9CF1-03529254C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710" y="1689755"/>
            <a:ext cx="5806943" cy="5168245"/>
          </a:xfrm>
          <a:prstGeom prst="rect">
            <a:avLst/>
          </a:prstGeom>
        </p:spPr>
      </p:pic>
    </p:spTree>
    <p:extLst>
      <p:ext uri="{BB962C8B-B14F-4D97-AF65-F5344CB8AC3E}">
        <p14:creationId xmlns:p14="http://schemas.microsoft.com/office/powerpoint/2010/main" val="2565397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FD14B6-B64C-4129-A0F2-776F7910543C}"/>
              </a:ext>
            </a:extLst>
          </p:cNvPr>
          <p:cNvSpPr>
            <a:spLocks noGrp="1"/>
          </p:cNvSpPr>
          <p:nvPr>
            <p:ph type="title"/>
          </p:nvPr>
        </p:nvSpPr>
        <p:spPr/>
        <p:txBody>
          <a:bodyPr/>
          <a:lstStyle/>
          <a:p>
            <a:r>
              <a:rPr lang="el-GR" dirty="0" err="1"/>
              <a:t>γεννηση</a:t>
            </a:r>
            <a:r>
              <a:rPr lang="el-GR" dirty="0"/>
              <a:t> </a:t>
            </a:r>
            <a:r>
              <a:rPr lang="el-GR" dirty="0" err="1"/>
              <a:t>ελενησ</a:t>
            </a:r>
            <a:endParaRPr lang="el-GR" dirty="0"/>
          </a:p>
        </p:txBody>
      </p:sp>
      <p:sp>
        <p:nvSpPr>
          <p:cNvPr id="3" name="Θέση περιεχομένου 2">
            <a:extLst>
              <a:ext uri="{FF2B5EF4-FFF2-40B4-BE49-F238E27FC236}">
                <a16:creationId xmlns:a16="http://schemas.microsoft.com/office/drawing/2014/main" xmlns="" id="{6A158751-BAF7-44A6-A861-F2F3BDEB89D8}"/>
              </a:ext>
            </a:extLst>
          </p:cNvPr>
          <p:cNvSpPr>
            <a:spLocks noGrp="1"/>
          </p:cNvSpPr>
          <p:nvPr>
            <p:ph idx="1"/>
          </p:nvPr>
        </p:nvSpPr>
        <p:spPr>
          <a:xfrm>
            <a:off x="685800" y="2194560"/>
            <a:ext cx="10820400" cy="4423056"/>
          </a:xfrm>
        </p:spPr>
        <p:txBody>
          <a:bodyPr>
            <a:normAutofit/>
          </a:bodyPr>
          <a:lstStyle/>
          <a:p>
            <a:r>
              <a:rPr lang="el-GR" dirty="0"/>
              <a:t>Το παραπάνω απόσπασμα αναφέρεται στη γέννηση της Ελένης. Είναι αμφίβολη η θέση του στο ποίημα όπως και το αν μιλά κάποιος χαρακτήρας ή ο αφηγητής. </a:t>
            </a:r>
          </a:p>
          <a:p>
            <a:r>
              <a:rPr lang="el-GR" dirty="0"/>
              <a:t>στίχος 1: «</a:t>
            </a:r>
            <a:r>
              <a:rPr lang="el-GR" i="1" dirty="0"/>
              <a:t>τούς</a:t>
            </a:r>
            <a:r>
              <a:rPr lang="el-GR" dirty="0"/>
              <a:t>» μάλλον αναφέρεται στους Διόσκουρους∙ το υποκείμενο του «</a:t>
            </a:r>
            <a:r>
              <a:rPr lang="el-GR" i="1" dirty="0" err="1"/>
              <a:t>τέκε</a:t>
            </a:r>
            <a:r>
              <a:rPr lang="el-GR" dirty="0"/>
              <a:t>» δεν θα μπορούσε να είναι η Νέμεσις, η οποία εμφανίζεται στο στίχο 2∙ ούτε θα μπορούσε να είναι ο Δίας, ο οποίος δεν γέννησε και τα δύο αδέλφια της Ελένης στα </a:t>
            </a:r>
            <a:r>
              <a:rPr lang="el-GR" i="1" dirty="0"/>
              <a:t>Κύπρια</a:t>
            </a:r>
            <a:r>
              <a:rPr lang="el-GR" dirty="0"/>
              <a:t> (</a:t>
            </a:r>
            <a:r>
              <a:rPr lang="en-US" i="1" dirty="0"/>
              <a:t>PEG</a:t>
            </a:r>
            <a:r>
              <a:rPr lang="en-US" dirty="0"/>
              <a:t> F 8).</a:t>
            </a:r>
          </a:p>
          <a:p>
            <a:r>
              <a:rPr lang="el-GR" dirty="0"/>
              <a:t>Το πιο πιθανό είναι να αναφέρεται στη Λήδα η οποία φέρνει την Ελένη (</a:t>
            </a:r>
            <a:r>
              <a:rPr lang="el-GR" i="1" dirty="0" err="1"/>
              <a:t>τέκε</a:t>
            </a:r>
            <a:r>
              <a:rPr lang="el-GR" i="1" dirty="0"/>
              <a:t>, </a:t>
            </a:r>
            <a:r>
              <a:rPr lang="el-GR" dirty="0"/>
              <a:t>1) στον κόσμο με την ανατροφή του αυγού που γέννησε η Νέμεσις, η οποία είχε συλλάβει την Ελένη (</a:t>
            </a:r>
            <a:r>
              <a:rPr lang="el-GR" i="1" dirty="0" err="1"/>
              <a:t>τέκε</a:t>
            </a:r>
            <a:r>
              <a:rPr lang="el-GR" i="1" dirty="0"/>
              <a:t> </a:t>
            </a:r>
            <a:r>
              <a:rPr lang="el-GR" dirty="0"/>
              <a:t>3).</a:t>
            </a:r>
          </a:p>
          <a:p>
            <a:r>
              <a:rPr lang="el-GR" dirty="0"/>
              <a:t>Τα </a:t>
            </a:r>
            <a:r>
              <a:rPr lang="el-GR" i="1" dirty="0"/>
              <a:t>Κύπρια</a:t>
            </a:r>
            <a:r>
              <a:rPr lang="el-GR" dirty="0"/>
              <a:t>, έτσι, παρέδιδαν την σύνθετη εκδοχή της γέννησης της Ελένης όπως παραδίδεται και στον </a:t>
            </a:r>
            <a:r>
              <a:rPr lang="el-GR" dirty="0" err="1"/>
              <a:t>Ψευδο-Απολλοδ</a:t>
            </a:r>
            <a:r>
              <a:rPr lang="el-GR" dirty="0"/>
              <a:t>. (</a:t>
            </a:r>
            <a:r>
              <a:rPr lang="el-GR" i="1" dirty="0"/>
              <a:t>Βιβλ</a:t>
            </a:r>
            <a:r>
              <a:rPr lang="el-GR" dirty="0"/>
              <a:t>. 3.10.7). Αυτή η εκδοχή ήταν γνωστή στην Αττική τον 5</a:t>
            </a:r>
            <a:r>
              <a:rPr lang="el-GR" baseline="30000" dirty="0"/>
              <a:t>ο</a:t>
            </a:r>
            <a:r>
              <a:rPr lang="el-GR" dirty="0"/>
              <a:t> αι. π.Χ.</a:t>
            </a:r>
          </a:p>
        </p:txBody>
      </p:sp>
    </p:spTree>
    <p:extLst>
      <p:ext uri="{BB962C8B-B14F-4D97-AF65-F5344CB8AC3E}">
        <p14:creationId xmlns:p14="http://schemas.microsoft.com/office/powerpoint/2010/main" val="2243249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6977F76-0B77-4F22-878A-1BD2E12E3402}"/>
              </a:ext>
            </a:extLst>
          </p:cNvPr>
          <p:cNvSpPr>
            <a:spLocks noGrp="1"/>
          </p:cNvSpPr>
          <p:nvPr>
            <p:ph type="title"/>
          </p:nvPr>
        </p:nvSpPr>
        <p:spPr/>
        <p:txBody>
          <a:bodyPr/>
          <a:lstStyle/>
          <a:p>
            <a:r>
              <a:rPr lang="el-GR" dirty="0" err="1"/>
              <a:t>Γε</a:t>
            </a:r>
            <a:r>
              <a:rPr lang="en-US" dirty="0"/>
              <a:t>n</a:t>
            </a:r>
            <a:r>
              <a:rPr lang="el-GR" dirty="0" err="1"/>
              <a:t>νηση</a:t>
            </a:r>
            <a:r>
              <a:rPr lang="el-GR" dirty="0"/>
              <a:t> </a:t>
            </a:r>
            <a:r>
              <a:rPr lang="el-GR" dirty="0" err="1"/>
              <a:t>ελενησ</a:t>
            </a:r>
            <a:endParaRPr lang="el-GR" dirty="0"/>
          </a:p>
        </p:txBody>
      </p:sp>
      <p:sp>
        <p:nvSpPr>
          <p:cNvPr id="3" name="Θέση περιεχομένου 2">
            <a:extLst>
              <a:ext uri="{FF2B5EF4-FFF2-40B4-BE49-F238E27FC236}">
                <a16:creationId xmlns:a16="http://schemas.microsoft.com/office/drawing/2014/main" xmlns="" id="{ECA07E92-3857-4A8E-88C8-3F395A82B25A}"/>
              </a:ext>
            </a:extLst>
          </p:cNvPr>
          <p:cNvSpPr>
            <a:spLocks noGrp="1"/>
          </p:cNvSpPr>
          <p:nvPr>
            <p:ph idx="1"/>
          </p:nvPr>
        </p:nvSpPr>
        <p:spPr/>
        <p:txBody>
          <a:bodyPr>
            <a:normAutofit fontScale="92500"/>
          </a:bodyPr>
          <a:lstStyle/>
          <a:p>
            <a:r>
              <a:rPr lang="el-GR" sz="2800" dirty="0"/>
              <a:t>Η εκδοχή </a:t>
            </a:r>
            <a:r>
              <a:rPr lang="el-GR" sz="2800" dirty="0" err="1"/>
              <a:t>κάτα</a:t>
            </a:r>
            <a:r>
              <a:rPr lang="el-GR" sz="2800" dirty="0"/>
              <a:t> την οποία η Λήδα βρήκε το αυγό βρισκόταν στην παράδοση ήδη από την εποχή της </a:t>
            </a:r>
            <a:r>
              <a:rPr lang="el-GR" sz="2800" dirty="0" err="1"/>
              <a:t>Σαφπούς</a:t>
            </a:r>
            <a:r>
              <a:rPr lang="en-US" sz="2800" dirty="0"/>
              <a:t>.</a:t>
            </a:r>
          </a:p>
          <a:p>
            <a:r>
              <a:rPr lang="el-GR" sz="2800" dirty="0"/>
              <a:t>Το απόσπασμα μοιάζει να συνάπτει και τις δύο εκδοχές (η Ελένη ως παιδί του Δία-Λήδας, Δία-Νεμέσεως. Η δύο αφηγήσεις της γέννησης της Ελένης χωρίζονται </a:t>
            </a:r>
            <a:r>
              <a:rPr lang="el-GR" sz="2800" dirty="0" err="1"/>
              <a:t>αφηγηματολογικά</a:t>
            </a:r>
            <a:r>
              <a:rPr lang="el-GR" sz="2800" dirty="0"/>
              <a:t> («</a:t>
            </a:r>
            <a:r>
              <a:rPr lang="el-GR" sz="2800" i="1" dirty="0" err="1"/>
              <a:t>τήν</a:t>
            </a:r>
            <a:r>
              <a:rPr lang="el-GR" sz="2800" i="1" dirty="0"/>
              <a:t> </a:t>
            </a:r>
            <a:r>
              <a:rPr lang="el-GR" sz="2800" i="1" dirty="0" err="1"/>
              <a:t>ποτε</a:t>
            </a:r>
            <a:r>
              <a:rPr lang="el-GR" sz="2800" dirty="0"/>
              <a:t>» 2). </a:t>
            </a:r>
          </a:p>
          <a:p>
            <a:r>
              <a:rPr lang="el-GR" sz="2800" dirty="0"/>
              <a:t>Δεν θα έπρεπε να αναγνωρίσουμε μια διαπραγμάτευση των δύο παραδόσεων (Λακωνίας-Λήδα, Αττικής-Νέμεσις). Τα </a:t>
            </a:r>
            <a:r>
              <a:rPr lang="el-GR" sz="2800" i="1" dirty="0"/>
              <a:t>Κύπρια</a:t>
            </a:r>
            <a:r>
              <a:rPr lang="el-GR" sz="2800" dirty="0"/>
              <a:t> είχαν λόγο που συνέδεσαν την γέννηση της Ελένης και με τη Νέμεση, υπογραμμίζοντας το ρόλο της Ελένης ως οργάνου για το σχέδιο του Δία.</a:t>
            </a:r>
          </a:p>
          <a:p>
            <a:endParaRPr lang="el-GR" dirty="0"/>
          </a:p>
        </p:txBody>
      </p:sp>
    </p:spTree>
    <p:extLst>
      <p:ext uri="{BB962C8B-B14F-4D97-AF65-F5344CB8AC3E}">
        <p14:creationId xmlns:p14="http://schemas.microsoft.com/office/powerpoint/2010/main" val="3199181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AA37405-4FE3-4EB5-BCCA-EC367EFFF25D}"/>
              </a:ext>
            </a:extLst>
          </p:cNvPr>
          <p:cNvSpPr>
            <a:spLocks noGrp="1"/>
          </p:cNvSpPr>
          <p:nvPr>
            <p:ph type="title"/>
          </p:nvPr>
        </p:nvSpPr>
        <p:spPr/>
        <p:txBody>
          <a:bodyPr/>
          <a:lstStyle/>
          <a:p>
            <a:r>
              <a:rPr lang="el-GR" dirty="0" err="1"/>
              <a:t>Νεμεσισ</a:t>
            </a:r>
            <a:r>
              <a:rPr lang="el-GR" dirty="0"/>
              <a:t>-ΘΕΤΙΔΑ</a:t>
            </a:r>
          </a:p>
        </p:txBody>
      </p:sp>
      <p:sp>
        <p:nvSpPr>
          <p:cNvPr id="3" name="Θέση περιεχομένου 2">
            <a:extLst>
              <a:ext uri="{FF2B5EF4-FFF2-40B4-BE49-F238E27FC236}">
                <a16:creationId xmlns:a16="http://schemas.microsoft.com/office/drawing/2014/main" xmlns="" id="{EEFDA706-CF38-4097-963F-3CEE2411CF56}"/>
              </a:ext>
            </a:extLst>
          </p:cNvPr>
          <p:cNvSpPr>
            <a:spLocks noGrp="1"/>
          </p:cNvSpPr>
          <p:nvPr>
            <p:ph idx="1"/>
          </p:nvPr>
        </p:nvSpPr>
        <p:spPr>
          <a:xfrm>
            <a:off x="685800" y="2194560"/>
            <a:ext cx="10820400" cy="4555032"/>
          </a:xfrm>
        </p:spPr>
        <p:txBody>
          <a:bodyPr>
            <a:normAutofit fontScale="92500" lnSpcReduction="10000"/>
          </a:bodyPr>
          <a:lstStyle/>
          <a:p>
            <a:r>
              <a:rPr lang="el-GR" dirty="0"/>
              <a:t>Η φιγούρα της Νεμέσεως (πβ. την Θέμιδα και την Έριδα </a:t>
            </a:r>
            <a:r>
              <a:rPr lang="en-US" i="1" dirty="0" err="1"/>
              <a:t>Cypr</a:t>
            </a:r>
            <a:r>
              <a:rPr lang="en-US" dirty="0"/>
              <a:t>. arg. lines 84-6 </a:t>
            </a:r>
            <a:r>
              <a:rPr lang="it-IT" dirty="0"/>
              <a:t>Severyns</a:t>
            </a:r>
            <a:r>
              <a:rPr lang="el-GR" dirty="0"/>
              <a:t>) έχει θεωρηθεί μη-ομηρική και </a:t>
            </a:r>
            <a:r>
              <a:rPr lang="el-GR" dirty="0" err="1"/>
              <a:t>μεθομηρική</a:t>
            </a:r>
            <a:r>
              <a:rPr lang="el-GR" dirty="0"/>
              <a:t>. Στον Ησίοδο εντοπίζονται αρκετές σωματοποιημένες περιγραφές αφηρημένων εννοιών, αλλά μετά δυσκολίας θα λέγαμε ότι το μοτίβο αυτό είναι εφεύρεση του Ησιόδου. Η παρουσία των Λιτών και της </a:t>
            </a:r>
            <a:r>
              <a:rPr lang="el-GR" dirty="0" err="1"/>
              <a:t>Άτης</a:t>
            </a:r>
            <a:r>
              <a:rPr lang="el-GR" dirty="0"/>
              <a:t> (</a:t>
            </a:r>
            <a:r>
              <a:rPr lang="el-GR" i="1" dirty="0" err="1"/>
              <a:t>Ιλ</a:t>
            </a:r>
            <a:r>
              <a:rPr lang="el-GR" dirty="0"/>
              <a:t>. 9.502-4) ως χαρακτήρες (</a:t>
            </a:r>
            <a:r>
              <a:rPr lang="en-US" dirty="0"/>
              <a:t>character-text) </a:t>
            </a:r>
            <a:r>
              <a:rPr lang="el-GR" dirty="0"/>
              <a:t>υποδηλώνει ότι εντάσσονται στο πλαίσιο των παραδοσιακών αντιλήψεων, από τις οποίες ο ποιητής αποστασιοποιείται. Η Έριδα, ο Δείμος και ο Φόβος βρίσκονται στο κείμενο της αφήγησης</a:t>
            </a:r>
            <a:r>
              <a:rPr lang="en-US" dirty="0"/>
              <a:t> (narrator-text)</a:t>
            </a:r>
            <a:r>
              <a:rPr lang="el-GR" dirty="0"/>
              <a:t> στην </a:t>
            </a:r>
            <a:r>
              <a:rPr lang="el-GR" i="1" dirty="0" err="1"/>
              <a:t>Ιλιάδα</a:t>
            </a:r>
            <a:r>
              <a:rPr lang="el-GR" dirty="0"/>
              <a:t> παρόμοια με τις προσωποποιήσεις των </a:t>
            </a:r>
            <a:r>
              <a:rPr lang="el-GR" i="1" dirty="0"/>
              <a:t>Κυπρίων</a:t>
            </a:r>
            <a:r>
              <a:rPr lang="el-GR" dirty="0"/>
              <a:t>.</a:t>
            </a:r>
          </a:p>
          <a:p>
            <a:r>
              <a:rPr lang="el-GR" dirty="0"/>
              <a:t>Οι μεταμορφώσεις της </a:t>
            </a:r>
            <a:r>
              <a:rPr lang="el-GR" dirty="0">
                <a:solidFill>
                  <a:schemeClr val="accent5">
                    <a:lumMod val="40000"/>
                    <a:lumOff val="60000"/>
                  </a:schemeClr>
                </a:solidFill>
              </a:rPr>
              <a:t>Νεμέσεως</a:t>
            </a:r>
            <a:r>
              <a:rPr lang="el-GR" dirty="0"/>
              <a:t> να αποφύγει τον Δία και να συλλάβει την Ελένη παραλληλίζονται με αυτές της </a:t>
            </a:r>
            <a:r>
              <a:rPr lang="el-GR" dirty="0">
                <a:solidFill>
                  <a:schemeClr val="accent5">
                    <a:lumMod val="40000"/>
                    <a:lumOff val="60000"/>
                  </a:schemeClr>
                </a:solidFill>
              </a:rPr>
              <a:t>Θέτιδας</a:t>
            </a:r>
            <a:r>
              <a:rPr lang="el-GR" dirty="0"/>
              <a:t> να αποφύγει τον </a:t>
            </a:r>
            <a:r>
              <a:rPr lang="el-GR" dirty="0" err="1"/>
              <a:t>Πηλέα</a:t>
            </a:r>
            <a:r>
              <a:rPr lang="el-GR" dirty="0"/>
              <a:t> και να συλλάβει τον Αχιλλέα (αν όντως οι μεταμορφώσεις της τελευταίας υπήρχαν στα </a:t>
            </a:r>
            <a:r>
              <a:rPr lang="el-GR" i="1" dirty="0"/>
              <a:t>Κύπρια</a:t>
            </a:r>
            <a:r>
              <a:rPr lang="el-GR" dirty="0"/>
              <a:t>). Όπως η Νέμεσις, η Θέτιδα έτρεχε να αποφύγει τη σεξουαλική επαφή με τον Δία (</a:t>
            </a:r>
            <a:r>
              <a:rPr lang="en-US" dirty="0"/>
              <a:t>PEG F2). </a:t>
            </a:r>
            <a:endParaRPr lang="el-GR" dirty="0"/>
          </a:p>
          <a:p>
            <a:r>
              <a:rPr lang="el-GR" dirty="0"/>
              <a:t>Παραλληλισμός </a:t>
            </a:r>
            <a:r>
              <a:rPr lang="el-GR" dirty="0">
                <a:solidFill>
                  <a:schemeClr val="accent5">
                    <a:lumMod val="40000"/>
                    <a:lumOff val="60000"/>
                  </a:schemeClr>
                </a:solidFill>
              </a:rPr>
              <a:t>Αχιλλέα-Ελένης</a:t>
            </a:r>
            <a:r>
              <a:rPr lang="el-GR" dirty="0"/>
              <a:t>: οι μητέρες τους αντιστάθηκαν στις συλλήψεις του καθενός, και οι δύο προορίστηκαν να φέρουν την καταστροφή στους ήρωες σύμφωνα με το σχέδιο του Δία.</a:t>
            </a:r>
          </a:p>
        </p:txBody>
      </p:sp>
    </p:spTree>
    <p:extLst>
      <p:ext uri="{BB962C8B-B14F-4D97-AF65-F5344CB8AC3E}">
        <p14:creationId xmlns:p14="http://schemas.microsoft.com/office/powerpoint/2010/main" val="1292973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B8111E-DB62-403C-B5D2-22D0397EE649}"/>
              </a:ext>
            </a:extLst>
          </p:cNvPr>
          <p:cNvSpPr>
            <a:spLocks noGrp="1"/>
          </p:cNvSpPr>
          <p:nvPr>
            <p:ph type="title"/>
          </p:nvPr>
        </p:nvSpPr>
        <p:spPr/>
        <p:txBody>
          <a:bodyPr/>
          <a:lstStyle/>
          <a:p>
            <a:r>
              <a:rPr lang="el-GR" dirty="0" err="1"/>
              <a:t>μαχη</a:t>
            </a:r>
            <a:r>
              <a:rPr lang="el-GR" dirty="0"/>
              <a:t> </a:t>
            </a:r>
            <a:r>
              <a:rPr lang="el-GR" dirty="0" err="1"/>
              <a:t>διοσκουρων-αφαρεων</a:t>
            </a:r>
            <a:endParaRPr lang="el-GR" dirty="0"/>
          </a:p>
        </p:txBody>
      </p:sp>
      <p:pic>
        <p:nvPicPr>
          <p:cNvPr id="5" name="Θέση περιεχομένου 4">
            <a:extLst>
              <a:ext uri="{FF2B5EF4-FFF2-40B4-BE49-F238E27FC236}">
                <a16:creationId xmlns:a16="http://schemas.microsoft.com/office/drawing/2014/main" xmlns="" id="{3CE95D78-39D0-4CB1-BDE6-10EA64E4FE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000" y="2130458"/>
            <a:ext cx="6617384" cy="4727541"/>
          </a:xfrm>
        </p:spPr>
      </p:pic>
    </p:spTree>
    <p:extLst>
      <p:ext uri="{BB962C8B-B14F-4D97-AF65-F5344CB8AC3E}">
        <p14:creationId xmlns:p14="http://schemas.microsoft.com/office/powerpoint/2010/main" val="3639759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D12AE3B-A123-41A3-AC62-D6E73398E69D}"/>
              </a:ext>
            </a:extLst>
          </p:cNvPr>
          <p:cNvSpPr>
            <a:spLocks noGrp="1"/>
          </p:cNvSpPr>
          <p:nvPr>
            <p:ph type="title"/>
          </p:nvPr>
        </p:nvSpPr>
        <p:spPr/>
        <p:txBody>
          <a:bodyPr/>
          <a:lstStyle/>
          <a:p>
            <a:r>
              <a:rPr lang="el-GR" dirty="0" err="1"/>
              <a:t>μαχη</a:t>
            </a:r>
            <a:r>
              <a:rPr lang="el-GR" dirty="0"/>
              <a:t> </a:t>
            </a:r>
            <a:r>
              <a:rPr lang="el-GR" dirty="0" err="1"/>
              <a:t>διοσκουρων-αφαρεων</a:t>
            </a:r>
            <a:endParaRPr lang="el-GR" dirty="0"/>
          </a:p>
        </p:txBody>
      </p:sp>
      <p:sp>
        <p:nvSpPr>
          <p:cNvPr id="3" name="Θέση περιεχομένου 2">
            <a:extLst>
              <a:ext uri="{FF2B5EF4-FFF2-40B4-BE49-F238E27FC236}">
                <a16:creationId xmlns:a16="http://schemas.microsoft.com/office/drawing/2014/main" xmlns="" id="{0F98DD69-87CE-4F7C-AB68-5300D89685AA}"/>
              </a:ext>
            </a:extLst>
          </p:cNvPr>
          <p:cNvSpPr>
            <a:spLocks noGrp="1"/>
          </p:cNvSpPr>
          <p:nvPr>
            <p:ph idx="1"/>
          </p:nvPr>
        </p:nvSpPr>
        <p:spPr>
          <a:xfrm>
            <a:off x="685800" y="2194560"/>
            <a:ext cx="10820400" cy="4470191"/>
          </a:xfrm>
        </p:spPr>
        <p:txBody>
          <a:bodyPr>
            <a:normAutofit lnSpcReduction="10000"/>
          </a:bodyPr>
          <a:lstStyle/>
          <a:p>
            <a:r>
              <a:rPr lang="el-GR" dirty="0"/>
              <a:t>Το περιεχόμενο του αποσπάσματος</a:t>
            </a:r>
            <a:r>
              <a:rPr lang="en-US" dirty="0"/>
              <a:t> </a:t>
            </a:r>
            <a:r>
              <a:rPr lang="el-GR" dirty="0"/>
              <a:t>αφορά τη μάχη των Διόσκουρων με τους γιούς του </a:t>
            </a:r>
            <a:r>
              <a:rPr lang="el-GR" dirty="0" err="1"/>
              <a:t>Αφαρέα</a:t>
            </a:r>
            <a:r>
              <a:rPr lang="el-GR" dirty="0"/>
              <a:t> (</a:t>
            </a:r>
            <a:r>
              <a:rPr lang="en-US" i="1" dirty="0" err="1"/>
              <a:t>Cypr</a:t>
            </a:r>
            <a:r>
              <a:rPr lang="en-US" dirty="0"/>
              <a:t>. arg. lines 106-9 </a:t>
            </a:r>
            <a:r>
              <a:rPr lang="en-US" dirty="0" err="1"/>
              <a:t>Severyns</a:t>
            </a:r>
            <a:r>
              <a:rPr lang="en-US" dirty="0"/>
              <a:t>). </a:t>
            </a:r>
            <a:r>
              <a:rPr lang="el-GR" dirty="0"/>
              <a:t>Υπάρχει ένα κενό (</a:t>
            </a:r>
            <a:r>
              <a:rPr lang="en-US" i="1" dirty="0"/>
              <a:t>lacuna</a:t>
            </a:r>
            <a:r>
              <a:rPr lang="en-US" dirty="0"/>
              <a:t>)</a:t>
            </a:r>
            <a:r>
              <a:rPr lang="el-GR" dirty="0"/>
              <a:t> στο στίχο 6. Θα πρέπει να υποθέσουμε ότι ο </a:t>
            </a:r>
            <a:r>
              <a:rPr lang="el-GR" dirty="0" err="1"/>
              <a:t>Λυγκέας</a:t>
            </a:r>
            <a:r>
              <a:rPr lang="el-GR" dirty="0"/>
              <a:t> ενημερώνει τον </a:t>
            </a:r>
            <a:r>
              <a:rPr lang="el-GR" dirty="0" err="1"/>
              <a:t>Ίδα</a:t>
            </a:r>
            <a:r>
              <a:rPr lang="el-GR" dirty="0"/>
              <a:t> για το που βρίσκονται οι Διόσκουροι, και ότι κατευθύνονται προς τα εκεί (πβ </a:t>
            </a:r>
            <a:r>
              <a:rPr lang="el-GR" dirty="0" err="1"/>
              <a:t>Πινδ</a:t>
            </a:r>
            <a:r>
              <a:rPr lang="el-GR" dirty="0"/>
              <a:t>. </a:t>
            </a:r>
            <a:r>
              <a:rPr lang="el-GR" i="1" dirty="0" err="1"/>
              <a:t>Νεμ</a:t>
            </a:r>
            <a:r>
              <a:rPr lang="el-GR" dirty="0"/>
              <a:t>. 10.63-4). Επίσης, στο στίχο 7 γίνεται αλλαγή του υποκειμένου, γιατί ο </a:t>
            </a:r>
            <a:r>
              <a:rPr lang="el-GR" dirty="0" err="1">
                <a:solidFill>
                  <a:schemeClr val="accent5">
                    <a:lumMod val="60000"/>
                    <a:lumOff val="40000"/>
                  </a:schemeClr>
                </a:solidFill>
              </a:rPr>
              <a:t>Ίδας</a:t>
            </a:r>
            <a:r>
              <a:rPr lang="el-GR" dirty="0"/>
              <a:t>, και όχι ο </a:t>
            </a:r>
            <a:r>
              <a:rPr lang="el-GR" dirty="0" err="1"/>
              <a:t>Λυγκέας</a:t>
            </a:r>
            <a:r>
              <a:rPr lang="el-GR" dirty="0"/>
              <a:t>, είναι</a:t>
            </a:r>
            <a:r>
              <a:rPr lang="en-US" dirty="0"/>
              <a:t> </a:t>
            </a:r>
            <a:r>
              <a:rPr lang="el-GR" dirty="0"/>
              <a:t>αυτός που σκοτώνει τον Κάστορα στα </a:t>
            </a:r>
            <a:r>
              <a:rPr lang="el-GR" i="1" dirty="0"/>
              <a:t>Κύπρια</a:t>
            </a:r>
            <a:r>
              <a:rPr lang="el-GR" dirty="0"/>
              <a:t> (</a:t>
            </a:r>
            <a:r>
              <a:rPr lang="en-US" i="1" dirty="0" err="1"/>
              <a:t>Cypr</a:t>
            </a:r>
            <a:r>
              <a:rPr lang="en-US" dirty="0"/>
              <a:t>. arg. lines 106-9 </a:t>
            </a:r>
            <a:r>
              <a:rPr lang="en-US" dirty="0" err="1"/>
              <a:t>Severyns</a:t>
            </a:r>
            <a:r>
              <a:rPr lang="en-US" dirty="0"/>
              <a:t>). </a:t>
            </a:r>
            <a:r>
              <a:rPr lang="el-GR" dirty="0"/>
              <a:t>Αν το απόσπασμα είναι άθικτο, τότε ο </a:t>
            </a:r>
            <a:r>
              <a:rPr lang="el-GR" dirty="0" err="1"/>
              <a:t>Ίδας</a:t>
            </a:r>
            <a:r>
              <a:rPr lang="el-GR" dirty="0"/>
              <a:t> θα πρέπει να αναγνωριστεί ως υποκείμενο στο τέλος της πρότασης.</a:t>
            </a:r>
          </a:p>
          <a:p>
            <a:r>
              <a:rPr lang="el-GR" dirty="0"/>
              <a:t>Η μαγική όραση του </a:t>
            </a:r>
            <a:r>
              <a:rPr lang="el-GR" dirty="0" err="1"/>
              <a:t>Λυγκέα</a:t>
            </a:r>
            <a:r>
              <a:rPr lang="el-GR" dirty="0"/>
              <a:t> είναι ένα από τα «φανταστικά» στοιχεία του </a:t>
            </a:r>
            <a:r>
              <a:rPr lang="el-GR" i="1" dirty="0"/>
              <a:t>Κύκλου</a:t>
            </a:r>
            <a:r>
              <a:rPr lang="el-GR" dirty="0"/>
              <a:t> που αποφεύγονται από τον Όμηρο. Το ύφος του αποσπάσματος έχει, δυσμενώς, συγκριθεί με το ομηρικό. Ακόμη, έχει θεωρηθεί ότι το απόσπασμα είναι συμπυκνωμένο στους στίχους 6-7. Οι ενέργειες του </a:t>
            </a:r>
            <a:r>
              <a:rPr lang="el-GR" dirty="0" err="1"/>
              <a:t>Λυγκέα</a:t>
            </a:r>
            <a:r>
              <a:rPr lang="el-GR" dirty="0"/>
              <a:t> περιγράφονται με πολλά </a:t>
            </a:r>
            <a:r>
              <a:rPr lang="en-US" i="1" dirty="0"/>
              <a:t>compound</a:t>
            </a:r>
            <a:r>
              <a:rPr lang="en-US" dirty="0"/>
              <a:t> </a:t>
            </a:r>
            <a:r>
              <a:rPr lang="el-GR" dirty="0"/>
              <a:t>ρήματα (</a:t>
            </a:r>
            <a:r>
              <a:rPr lang="el-GR" dirty="0" err="1"/>
              <a:t>στ</a:t>
            </a:r>
            <a:r>
              <a:rPr lang="el-GR" dirty="0"/>
              <a:t>. 2-5) ενώ η βιαιότητα του </a:t>
            </a:r>
            <a:r>
              <a:rPr lang="el-GR" dirty="0" err="1"/>
              <a:t>Ίδα</a:t>
            </a:r>
            <a:r>
              <a:rPr lang="el-GR" dirty="0"/>
              <a:t> με απλά ρήματα (</a:t>
            </a:r>
            <a:r>
              <a:rPr lang="el-GR" dirty="0" err="1"/>
              <a:t>στ</a:t>
            </a:r>
            <a:r>
              <a:rPr lang="el-GR" dirty="0"/>
              <a:t>. 7)</a:t>
            </a:r>
            <a:r>
              <a:rPr lang="en-US" dirty="0"/>
              <a:t>.</a:t>
            </a:r>
            <a:endParaRPr lang="el-GR" dirty="0"/>
          </a:p>
        </p:txBody>
      </p:sp>
    </p:spTree>
    <p:extLst>
      <p:ext uri="{BB962C8B-B14F-4D97-AF65-F5344CB8AC3E}">
        <p14:creationId xmlns:p14="http://schemas.microsoft.com/office/powerpoint/2010/main" val="114235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908333-A6CF-4764-B642-A8AD5C5A2082}"/>
              </a:ext>
            </a:extLst>
          </p:cNvPr>
          <p:cNvSpPr>
            <a:spLocks noGrp="1"/>
          </p:cNvSpPr>
          <p:nvPr>
            <p:ph type="title"/>
          </p:nvPr>
        </p:nvSpPr>
        <p:spPr/>
        <p:txBody>
          <a:bodyPr/>
          <a:lstStyle/>
          <a:p>
            <a:r>
              <a:rPr lang="el-GR" dirty="0" err="1"/>
              <a:t>περιεχομενο</a:t>
            </a:r>
            <a:endParaRPr lang="el-GR" dirty="0"/>
          </a:p>
        </p:txBody>
      </p:sp>
      <p:sp>
        <p:nvSpPr>
          <p:cNvPr id="3" name="Θέση περιεχομένου 2">
            <a:extLst>
              <a:ext uri="{FF2B5EF4-FFF2-40B4-BE49-F238E27FC236}">
                <a16:creationId xmlns:a16="http://schemas.microsoft.com/office/drawing/2014/main" xmlns="" id="{FD44A429-4297-4B32-8EE4-48C0053E8720}"/>
              </a:ext>
            </a:extLst>
          </p:cNvPr>
          <p:cNvSpPr>
            <a:spLocks noGrp="1"/>
          </p:cNvSpPr>
          <p:nvPr>
            <p:ph idx="1"/>
          </p:nvPr>
        </p:nvSpPr>
        <p:spPr>
          <a:xfrm>
            <a:off x="685800" y="2194560"/>
            <a:ext cx="10820400" cy="4338215"/>
          </a:xfrm>
        </p:spPr>
        <p:txBody>
          <a:bodyPr>
            <a:normAutofit/>
          </a:bodyPr>
          <a:lstStyle/>
          <a:p>
            <a:r>
              <a:rPr lang="el-GR" sz="2400" dirty="0"/>
              <a:t>Οι αρχαίες πηγές (</a:t>
            </a:r>
            <a:r>
              <a:rPr lang="en-US" sz="2400" i="1" dirty="0"/>
              <a:t>testimonia</a:t>
            </a:r>
            <a:r>
              <a:rPr lang="en-US" sz="2400" dirty="0"/>
              <a:t>)</a:t>
            </a:r>
            <a:r>
              <a:rPr lang="el-GR" sz="2400" dirty="0"/>
              <a:t> συχνά παραδίδουν ασύμβατα μεταξύ τους περιεχόμενα για τα </a:t>
            </a:r>
            <a:r>
              <a:rPr lang="el-GR" sz="2400" i="1" dirty="0"/>
              <a:t>Κύπρια</a:t>
            </a:r>
            <a:r>
              <a:rPr lang="el-GR" sz="2400" dirty="0"/>
              <a:t>.</a:t>
            </a:r>
          </a:p>
          <a:p>
            <a:r>
              <a:rPr lang="el-GR" sz="2400" dirty="0"/>
              <a:t>Πρέπει να υπάρχει διάκριση ανάμεσα στις διαφορετικές εκδοχές (</a:t>
            </a:r>
            <a:r>
              <a:rPr lang="en-US" sz="2400" i="1" dirty="0"/>
              <a:t>discrepant accounts</a:t>
            </a:r>
            <a:r>
              <a:rPr lang="en-US" sz="2400" dirty="0"/>
              <a:t>)</a:t>
            </a:r>
            <a:r>
              <a:rPr lang="el-GR" sz="2400" dirty="0"/>
              <a:t> που αποδίδονται στα </a:t>
            </a:r>
            <a:r>
              <a:rPr lang="el-GR" sz="2400" i="1" dirty="0"/>
              <a:t>Κύπρια</a:t>
            </a:r>
            <a:r>
              <a:rPr lang="el-GR" sz="2400" dirty="0"/>
              <a:t>, και στις μαρτυρίες από την ποικιλία της μυθολογίας.</a:t>
            </a:r>
          </a:p>
          <a:p>
            <a:r>
              <a:rPr lang="el-GR" sz="2400" dirty="0"/>
              <a:t>Κάποιοι, λόγω των διαφορετικών εκδοχών, υποστήριξαν ότι τα </a:t>
            </a:r>
            <a:r>
              <a:rPr lang="el-GR" sz="2400" i="1" dirty="0"/>
              <a:t>Κύπρια</a:t>
            </a:r>
            <a:r>
              <a:rPr lang="el-GR" sz="2400" dirty="0"/>
              <a:t> δεν υπήρχαν ως παγιωμένο ποίημα (</a:t>
            </a:r>
            <a:r>
              <a:rPr lang="en-US" sz="2400" i="1" dirty="0"/>
              <a:t>fixed text</a:t>
            </a:r>
            <a:r>
              <a:rPr lang="en-US" sz="2400" dirty="0"/>
              <a:t>)</a:t>
            </a:r>
            <a:r>
              <a:rPr lang="el-GR" sz="2400" dirty="0"/>
              <a:t> αλλά ως ένα ποίημα που άλλαζε σχήμα συνεχώς (</a:t>
            </a:r>
            <a:r>
              <a:rPr lang="en-US" sz="2400" i="1" dirty="0"/>
              <a:t>multiform poem</a:t>
            </a:r>
            <a:r>
              <a:rPr lang="en-US" sz="2400" dirty="0"/>
              <a:t>). </a:t>
            </a:r>
          </a:p>
          <a:p>
            <a:r>
              <a:rPr lang="el-GR" sz="2400" dirty="0"/>
              <a:t>Φυσικά, πρέπει να λαμβάνουμε υπόψη τις παρεμβολές που μπορεί να δέχτηκε το ποίημα</a:t>
            </a:r>
            <a:r>
              <a:rPr lang="en-US" sz="2400" dirty="0"/>
              <a:t>, </a:t>
            </a:r>
            <a:r>
              <a:rPr lang="el-GR" sz="2400" dirty="0"/>
              <a:t>ειδικότερα σε πηγές που μαρτυρούν τα </a:t>
            </a:r>
            <a:r>
              <a:rPr lang="el-GR" sz="2400" i="1" dirty="0"/>
              <a:t>Κύπρια</a:t>
            </a:r>
            <a:r>
              <a:rPr lang="el-GR" sz="2400" dirty="0"/>
              <a:t> σε διαφορετικές φάσεις της διάδοσής του.</a:t>
            </a:r>
          </a:p>
          <a:p>
            <a:endParaRPr lang="el-GR" dirty="0"/>
          </a:p>
          <a:p>
            <a:endParaRPr lang="el-GR" dirty="0"/>
          </a:p>
        </p:txBody>
      </p:sp>
    </p:spTree>
    <p:extLst>
      <p:ext uri="{BB962C8B-B14F-4D97-AF65-F5344CB8AC3E}">
        <p14:creationId xmlns:p14="http://schemas.microsoft.com/office/powerpoint/2010/main" val="560644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C0F23C-A826-4B8A-B48B-6AC59F3298DF}"/>
              </a:ext>
            </a:extLst>
          </p:cNvPr>
          <p:cNvSpPr>
            <a:spLocks noGrp="1"/>
          </p:cNvSpPr>
          <p:nvPr>
            <p:ph type="title"/>
          </p:nvPr>
        </p:nvSpPr>
        <p:spPr/>
        <p:txBody>
          <a:bodyPr/>
          <a:lstStyle/>
          <a:p>
            <a:r>
              <a:rPr lang="el-GR" dirty="0" err="1"/>
              <a:t>μενελαοσ-νεστορασ</a:t>
            </a:r>
            <a:endParaRPr lang="el-GR" dirty="0"/>
          </a:p>
        </p:txBody>
      </p:sp>
      <p:sp>
        <p:nvSpPr>
          <p:cNvPr id="7" name="Θέση περιεχομένου 6">
            <a:extLst>
              <a:ext uri="{FF2B5EF4-FFF2-40B4-BE49-F238E27FC236}">
                <a16:creationId xmlns:a16="http://schemas.microsoft.com/office/drawing/2014/main" xmlns="" id="{F7061810-35F0-4785-A009-ED46464F1054}"/>
              </a:ext>
            </a:extLst>
          </p:cNvPr>
          <p:cNvSpPr>
            <a:spLocks noGrp="1"/>
          </p:cNvSpPr>
          <p:nvPr>
            <p:ph idx="1"/>
          </p:nvPr>
        </p:nvSpPr>
        <p:spPr>
          <a:xfrm>
            <a:off x="685800" y="2194560"/>
            <a:ext cx="10820400" cy="4507898"/>
          </a:xfrm>
        </p:spPr>
        <p:txBody>
          <a:bodyPr>
            <a:normAutofit lnSpcReduction="10000"/>
          </a:bodyPr>
          <a:lstStyle/>
          <a:p>
            <a:endParaRPr lang="en-US" dirty="0"/>
          </a:p>
          <a:p>
            <a:endParaRPr lang="en-US" dirty="0"/>
          </a:p>
          <a:p>
            <a:endParaRPr lang="en-US" dirty="0"/>
          </a:p>
          <a:p>
            <a:r>
              <a:rPr lang="el-GR" dirty="0"/>
              <a:t>Πρόκειται για λόγια χαρακτήρα, προφανώς  μέρος ενός μεγαλύτερου διαλόγου. Συχνά θεωρείται ότι ο </a:t>
            </a:r>
            <a:r>
              <a:rPr lang="el-GR" dirty="0" err="1"/>
              <a:t>Νέστορας</a:t>
            </a:r>
            <a:r>
              <a:rPr lang="el-GR" dirty="0"/>
              <a:t> απευθύνεται στο Μενέλαο στο παλάτι του τελευταίου στην </a:t>
            </a:r>
            <a:r>
              <a:rPr lang="el-GR" dirty="0" err="1"/>
              <a:t>Πύλο</a:t>
            </a:r>
            <a:r>
              <a:rPr lang="el-GR" dirty="0"/>
              <a:t> (</a:t>
            </a:r>
            <a:r>
              <a:rPr lang="en-US" i="1" dirty="0" err="1"/>
              <a:t>Cypr</a:t>
            </a:r>
            <a:r>
              <a:rPr lang="en-US" dirty="0"/>
              <a:t>. arg. lines 112-13 </a:t>
            </a:r>
            <a:r>
              <a:rPr lang="en-US" dirty="0" err="1"/>
              <a:t>Severyns</a:t>
            </a:r>
            <a:r>
              <a:rPr lang="en-US" dirty="0"/>
              <a:t>).</a:t>
            </a:r>
            <a:endParaRPr lang="el-GR" dirty="0"/>
          </a:p>
          <a:p>
            <a:r>
              <a:rPr lang="el-GR" dirty="0"/>
              <a:t>Πολλοί συσχετίζουν το παραπάνω απόσπασμα με το </a:t>
            </a:r>
            <a:r>
              <a:rPr lang="en-US" i="1" dirty="0"/>
              <a:t>PEG</a:t>
            </a:r>
            <a:r>
              <a:rPr lang="en-US" dirty="0"/>
              <a:t> F 16 (</a:t>
            </a:r>
            <a:r>
              <a:rPr lang="el-GR" dirty="0"/>
              <a:t>το οποίο κατά τον </a:t>
            </a:r>
            <a:r>
              <a:rPr lang="en-US" dirty="0"/>
              <a:t>Davies</a:t>
            </a:r>
            <a:r>
              <a:rPr lang="el-GR" dirty="0"/>
              <a:t> δεν αποδίδεται στα </a:t>
            </a:r>
            <a:r>
              <a:rPr lang="el-GR" i="1" dirty="0"/>
              <a:t>Κύπρια</a:t>
            </a:r>
            <a:r>
              <a:rPr lang="el-GR" dirty="0"/>
              <a:t>). Αυτό το απόσπασμα θα μπορούσε να προηγείται του αποσπάσματος 17 ως ερώτηση «Δεν θα μου διώξεις μακριά την οργή μου, γέρε άνθρωπε, εσύ που έχεις περάσει πολλές δοκιμασίες;» ή να έπεται ως δήλωση «Δεν θα μου διώξεις μακριά…». Το τελευταίο προτιμάται περισσότερο. Το «γέρε άνθρωπε» είναι που, για πολλούς κάνει τη σύνδεση με τον </a:t>
            </a:r>
            <a:r>
              <a:rPr lang="el-GR" dirty="0" err="1"/>
              <a:t>Νέστορα</a:t>
            </a:r>
            <a:r>
              <a:rPr lang="el-GR" dirty="0"/>
              <a:t>. Φυσικά, δεν είναι απαραίτητο η παρόμοια φρασεολογία να οδηγεί στο ίδιο πλαίσιο αφήγησης.</a:t>
            </a:r>
          </a:p>
        </p:txBody>
      </p:sp>
      <p:pic>
        <p:nvPicPr>
          <p:cNvPr id="9" name="Εικόνα 8">
            <a:extLst>
              <a:ext uri="{FF2B5EF4-FFF2-40B4-BE49-F238E27FC236}">
                <a16:creationId xmlns:a16="http://schemas.microsoft.com/office/drawing/2014/main" xmlns="" id="{90BCA0AE-BE46-4CC9-ACC4-2B5247927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01" y="1676248"/>
            <a:ext cx="5723116" cy="1752752"/>
          </a:xfrm>
          <a:prstGeom prst="rect">
            <a:avLst/>
          </a:prstGeom>
        </p:spPr>
      </p:pic>
    </p:spTree>
    <p:extLst>
      <p:ext uri="{BB962C8B-B14F-4D97-AF65-F5344CB8AC3E}">
        <p14:creationId xmlns:p14="http://schemas.microsoft.com/office/powerpoint/2010/main" val="2951682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98C4D04-5BA0-4B09-854B-C3FC9DF35F63}"/>
              </a:ext>
            </a:extLst>
          </p:cNvPr>
          <p:cNvSpPr>
            <a:spLocks noGrp="1"/>
          </p:cNvSpPr>
          <p:nvPr>
            <p:ph type="title"/>
          </p:nvPr>
        </p:nvSpPr>
        <p:spPr/>
        <p:txBody>
          <a:bodyPr/>
          <a:lstStyle/>
          <a:p>
            <a:r>
              <a:rPr lang="el-GR" dirty="0" err="1"/>
              <a:t>μενελαοσ-κρασι</a:t>
            </a:r>
            <a:endParaRPr lang="el-GR" dirty="0"/>
          </a:p>
        </p:txBody>
      </p:sp>
      <p:sp>
        <p:nvSpPr>
          <p:cNvPr id="3" name="Θέση περιεχομένου 2">
            <a:extLst>
              <a:ext uri="{FF2B5EF4-FFF2-40B4-BE49-F238E27FC236}">
                <a16:creationId xmlns:a16="http://schemas.microsoft.com/office/drawing/2014/main" xmlns="" id="{6F7C0BDB-A0CC-4FE4-8AE3-0D1A56CD01BB}"/>
              </a:ext>
            </a:extLst>
          </p:cNvPr>
          <p:cNvSpPr>
            <a:spLocks noGrp="1"/>
          </p:cNvSpPr>
          <p:nvPr>
            <p:ph idx="1"/>
          </p:nvPr>
        </p:nvSpPr>
        <p:spPr/>
        <p:txBody>
          <a:bodyPr>
            <a:normAutofit/>
          </a:bodyPr>
          <a:lstStyle/>
          <a:p>
            <a:r>
              <a:rPr lang="el-GR" sz="2400" dirty="0"/>
              <a:t>Ο έπαινος του κρασιού έχει μεταφραστεί ως μη-ομηρικός. Στους λυρικούς ποιητές ισχύει, αλλά στον Όμηρο συμβαίνει κάτι διαφορετικό (</a:t>
            </a:r>
            <a:r>
              <a:rPr lang="el-GR" sz="2400" i="1" dirty="0" err="1"/>
              <a:t>Ιλ</a:t>
            </a:r>
            <a:r>
              <a:rPr lang="el-GR" sz="2400" i="1" dirty="0"/>
              <a:t>. </a:t>
            </a:r>
            <a:r>
              <a:rPr lang="el-GR" sz="2400" dirty="0"/>
              <a:t>6. 261-265): η Εκάβη λέει στον Έκτορα ότι το κρασί ενδυναμώνει τους κουρασμένους «</a:t>
            </a:r>
            <a:r>
              <a:rPr lang="el-GR" sz="2400" dirty="0" err="1"/>
              <a:t>Ἀνδρὶ</a:t>
            </a:r>
            <a:r>
              <a:rPr lang="el-GR" sz="2400" dirty="0"/>
              <a:t> </a:t>
            </a:r>
            <a:r>
              <a:rPr lang="el-GR" sz="2400" dirty="0" err="1"/>
              <a:t>δὲ</a:t>
            </a:r>
            <a:r>
              <a:rPr lang="el-GR" sz="2400" dirty="0"/>
              <a:t> </a:t>
            </a:r>
            <a:r>
              <a:rPr lang="el-GR" sz="2400" dirty="0" err="1"/>
              <a:t>κεκμηῶτι</a:t>
            </a:r>
            <a:r>
              <a:rPr lang="el-GR" sz="2400" dirty="0"/>
              <a:t> </a:t>
            </a:r>
            <a:r>
              <a:rPr lang="el-GR" sz="2400" dirty="0" err="1"/>
              <a:t>μένος</a:t>
            </a:r>
            <a:r>
              <a:rPr lang="el-GR" sz="2400" dirty="0"/>
              <a:t> </a:t>
            </a:r>
            <a:r>
              <a:rPr lang="el-GR" sz="2400" dirty="0" err="1"/>
              <a:t>μέγα</a:t>
            </a:r>
            <a:r>
              <a:rPr lang="el-GR" sz="2400" dirty="0"/>
              <a:t> </a:t>
            </a:r>
            <a:r>
              <a:rPr lang="el-GR" sz="2400" dirty="0" err="1"/>
              <a:t>οἶνος</a:t>
            </a:r>
            <a:r>
              <a:rPr lang="el-GR" sz="2400" dirty="0"/>
              <a:t> </a:t>
            </a:r>
            <a:r>
              <a:rPr lang="el-GR" sz="2400" dirty="0" err="1"/>
              <a:t>ἀέξει</a:t>
            </a:r>
            <a:r>
              <a:rPr lang="el-GR" sz="2400" dirty="0"/>
              <a:t>,/</a:t>
            </a:r>
            <a:r>
              <a:rPr lang="el-GR" sz="2400" dirty="0" err="1"/>
              <a:t>ὡς</a:t>
            </a:r>
            <a:r>
              <a:rPr lang="el-GR" sz="2400" dirty="0"/>
              <a:t> </a:t>
            </a:r>
            <a:r>
              <a:rPr lang="el-GR" sz="2400" dirty="0" err="1"/>
              <a:t>τύνη</a:t>
            </a:r>
            <a:r>
              <a:rPr lang="el-GR" sz="2400" dirty="0"/>
              <a:t> </a:t>
            </a:r>
            <a:r>
              <a:rPr lang="el-GR" sz="2400" dirty="0" err="1"/>
              <a:t>κέκμηκας</a:t>
            </a:r>
            <a:r>
              <a:rPr lang="el-GR" sz="2400" dirty="0"/>
              <a:t> </a:t>
            </a:r>
            <a:r>
              <a:rPr lang="el-GR" sz="2400" dirty="0" err="1"/>
              <a:t>ἀμύνων</a:t>
            </a:r>
            <a:r>
              <a:rPr lang="el-GR" sz="2400" dirty="0"/>
              <a:t> </a:t>
            </a:r>
            <a:r>
              <a:rPr lang="el-GR" sz="2400" dirty="0" err="1"/>
              <a:t>σοῖσιν</a:t>
            </a:r>
            <a:r>
              <a:rPr lang="el-GR" sz="2400" dirty="0"/>
              <a:t> </a:t>
            </a:r>
            <a:r>
              <a:rPr lang="el-GR" sz="2400" dirty="0" err="1"/>
              <a:t>ἔτῃσι</a:t>
            </a:r>
            <a:r>
              <a:rPr lang="el-GR" sz="2400" dirty="0"/>
              <a:t>.», αλλά ο Έκτορας το απορρίπτει «</a:t>
            </a:r>
            <a:r>
              <a:rPr lang="el-GR" sz="2400" dirty="0" err="1"/>
              <a:t>μή</a:t>
            </a:r>
            <a:r>
              <a:rPr lang="el-GR" sz="2400" dirty="0"/>
              <a:t> μοι </a:t>
            </a:r>
            <a:r>
              <a:rPr lang="el-GR" sz="2400" dirty="0" err="1"/>
              <a:t>οἶνον</a:t>
            </a:r>
            <a:r>
              <a:rPr lang="el-GR" sz="2400" dirty="0"/>
              <a:t> </a:t>
            </a:r>
            <a:r>
              <a:rPr lang="el-GR" sz="2400" dirty="0" err="1"/>
              <a:t>ἄειρε</a:t>
            </a:r>
            <a:r>
              <a:rPr lang="el-GR" sz="2400" dirty="0"/>
              <a:t> </a:t>
            </a:r>
            <a:r>
              <a:rPr lang="el-GR" sz="2400" dirty="0" err="1"/>
              <a:t>μελίφρονα</a:t>
            </a:r>
            <a:r>
              <a:rPr lang="el-GR" sz="2400" dirty="0"/>
              <a:t> </a:t>
            </a:r>
            <a:r>
              <a:rPr lang="el-GR" sz="2400" dirty="0" err="1"/>
              <a:t>πότνια</a:t>
            </a:r>
            <a:r>
              <a:rPr lang="el-GR" sz="2400" dirty="0"/>
              <a:t> </a:t>
            </a:r>
            <a:r>
              <a:rPr lang="el-GR" sz="2400" dirty="0" err="1"/>
              <a:t>μῆτερ</a:t>
            </a:r>
            <a:r>
              <a:rPr lang="el-GR" sz="2400" dirty="0"/>
              <a:t>,/</a:t>
            </a:r>
            <a:r>
              <a:rPr lang="el-GR" sz="2400" dirty="0" err="1"/>
              <a:t>μή</a:t>
            </a:r>
            <a:r>
              <a:rPr lang="el-GR" sz="2400" dirty="0"/>
              <a:t> μ᾽ </a:t>
            </a:r>
            <a:r>
              <a:rPr lang="el-GR" sz="2400" dirty="0" err="1"/>
              <a:t>ἀπογυιώσῃς</a:t>
            </a:r>
            <a:r>
              <a:rPr lang="el-GR" sz="2400" dirty="0"/>
              <a:t> </a:t>
            </a:r>
            <a:r>
              <a:rPr lang="el-GR" sz="2400" dirty="0" err="1"/>
              <a:t>μένεος</a:t>
            </a:r>
            <a:r>
              <a:rPr lang="el-GR" sz="2400" dirty="0"/>
              <a:t>, </a:t>
            </a:r>
            <a:r>
              <a:rPr lang="el-GR" sz="2400" dirty="0" err="1"/>
              <a:t>ἀλκῆς</a:t>
            </a:r>
            <a:r>
              <a:rPr lang="el-GR" sz="2400" dirty="0"/>
              <a:t> τε </a:t>
            </a:r>
            <a:r>
              <a:rPr lang="el-GR" sz="2400" dirty="0" err="1"/>
              <a:t>λάθωμαι</a:t>
            </a:r>
            <a:r>
              <a:rPr lang="el-GR" sz="2400" dirty="0"/>
              <a:t>·».</a:t>
            </a:r>
          </a:p>
          <a:p>
            <a:r>
              <a:rPr lang="el-GR" sz="2400" dirty="0"/>
              <a:t>Ίσως, ο Μενέλαος των </a:t>
            </a:r>
            <a:r>
              <a:rPr lang="el-GR" sz="2400" i="1" dirty="0"/>
              <a:t>Κυπρίων</a:t>
            </a:r>
            <a:r>
              <a:rPr lang="el-GR" sz="2400" dirty="0"/>
              <a:t> να πράττει παρομοίως. Οι ήρωες συχνά απορρίπτουν προσκλήσεις σε γιορτές  και οινοποσίες όταν έχουν έναν σοβαρό σκοπό. Είναι δύσκολο να θεωρήσουμε ότι ο Μενέλαος, εδώ, σκόπιμα χαρακτηρίζεται αντιηρωικός.</a:t>
            </a:r>
          </a:p>
        </p:txBody>
      </p:sp>
    </p:spTree>
    <p:extLst>
      <p:ext uri="{BB962C8B-B14F-4D97-AF65-F5344CB8AC3E}">
        <p14:creationId xmlns:p14="http://schemas.microsoft.com/office/powerpoint/2010/main" val="2989362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8F449AD-FFC0-4855-AE59-02E2EB2AD4EE}"/>
              </a:ext>
            </a:extLst>
          </p:cNvPr>
          <p:cNvSpPr>
            <a:spLocks noGrp="1"/>
          </p:cNvSpPr>
          <p:nvPr>
            <p:ph type="title"/>
          </p:nvPr>
        </p:nvSpPr>
        <p:spPr/>
        <p:txBody>
          <a:bodyPr/>
          <a:lstStyle/>
          <a:p>
            <a:r>
              <a:rPr lang="el-GR" dirty="0" err="1"/>
              <a:t>Αποσπασμα</a:t>
            </a:r>
            <a:r>
              <a:rPr lang="el-GR" dirty="0"/>
              <a:t> 18</a:t>
            </a:r>
          </a:p>
        </p:txBody>
      </p:sp>
      <p:sp>
        <p:nvSpPr>
          <p:cNvPr id="3" name="Θέση περιεχομένου 2">
            <a:extLst>
              <a:ext uri="{FF2B5EF4-FFF2-40B4-BE49-F238E27FC236}">
                <a16:creationId xmlns:a16="http://schemas.microsoft.com/office/drawing/2014/main" xmlns="" id="{542030F6-8098-41E4-8F3F-DC4A641EE47C}"/>
              </a:ext>
            </a:extLst>
          </p:cNvPr>
          <p:cNvSpPr>
            <a:spLocks noGrp="1"/>
          </p:cNvSpPr>
          <p:nvPr>
            <p:ph idx="1"/>
          </p:nvPr>
        </p:nvSpPr>
        <p:spPr/>
        <p:txBody>
          <a:bodyPr>
            <a:normAutofit lnSpcReduction="10000"/>
          </a:bodyPr>
          <a:lstStyle/>
          <a:p>
            <a:endParaRPr lang="el-GR" dirty="0"/>
          </a:p>
          <a:p>
            <a:endParaRPr lang="el-GR" dirty="0"/>
          </a:p>
          <a:p>
            <a:endParaRPr lang="el-GR" dirty="0"/>
          </a:p>
          <a:p>
            <a:endParaRPr lang="el-GR" dirty="0"/>
          </a:p>
          <a:p>
            <a:r>
              <a:rPr lang="el-GR" sz="2400" dirty="0"/>
              <a:t>Το απόσπασμα παρουσιάζει </a:t>
            </a:r>
            <a:r>
              <a:rPr lang="el-GR" sz="2400" dirty="0" err="1"/>
              <a:t>κειμενικά</a:t>
            </a:r>
            <a:r>
              <a:rPr lang="el-GR" sz="2400" dirty="0"/>
              <a:t> και ερμηνευτικά προβλήματα. Ο παροντικός χρόνος («</a:t>
            </a:r>
            <a:r>
              <a:rPr lang="el-GR" sz="2400" i="1" dirty="0" err="1"/>
              <a:t>οὐκ</a:t>
            </a:r>
            <a:r>
              <a:rPr lang="el-GR" sz="2400" i="1" dirty="0"/>
              <a:t> </a:t>
            </a:r>
            <a:r>
              <a:rPr lang="el-GR" sz="2400" i="1" dirty="0" err="1"/>
              <a:t>ἐθέλει</a:t>
            </a:r>
            <a:r>
              <a:rPr lang="el-GR" sz="2400" i="1" dirty="0"/>
              <a:t>») </a:t>
            </a:r>
            <a:r>
              <a:rPr lang="el-GR" sz="2400" dirty="0"/>
              <a:t>και το γνωμικό στο στίχο 2 φανερώνουν ότι μιλά κάποιος χαρακτήρας. Ίσως, ο </a:t>
            </a:r>
            <a:r>
              <a:rPr lang="el-GR" sz="2400" dirty="0" err="1"/>
              <a:t>Νέστορας</a:t>
            </a:r>
            <a:r>
              <a:rPr lang="el-GR" sz="2400" dirty="0"/>
              <a:t> στον Μενέλαο ή ο Πάρης στην Ελένη.</a:t>
            </a:r>
          </a:p>
          <a:p>
            <a:r>
              <a:rPr lang="el-GR" sz="2400" dirty="0"/>
              <a:t>Το «</a:t>
            </a:r>
            <a:r>
              <a:rPr lang="el-GR" sz="2400" i="1" dirty="0" err="1"/>
              <a:t>νεικεῖν</a:t>
            </a:r>
            <a:r>
              <a:rPr lang="el-GR" sz="2400" dirty="0"/>
              <a:t>» ερμηνεύεται ως επικρίνω, και το υποκείμενό του θα πρέπει να είναι ανθρώπινος χαρακτήρας.</a:t>
            </a:r>
            <a:r>
              <a:rPr lang="en-US" sz="2400" dirty="0"/>
              <a:t> </a:t>
            </a:r>
            <a:r>
              <a:rPr lang="el-GR" sz="2400" dirty="0"/>
              <a:t>Ωστόσο, οι θνητοί δεν αισθάνονται τύψεις όταν επικρίνουν τον Δία.</a:t>
            </a:r>
          </a:p>
        </p:txBody>
      </p:sp>
      <p:pic>
        <p:nvPicPr>
          <p:cNvPr id="7" name="Εικόνα 6">
            <a:extLst>
              <a:ext uri="{FF2B5EF4-FFF2-40B4-BE49-F238E27FC236}">
                <a16:creationId xmlns:a16="http://schemas.microsoft.com/office/drawing/2014/main" xmlns="" id="{54D0CB13-2905-4042-990F-B0C920A8A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91" y="1572391"/>
            <a:ext cx="6434243" cy="2188904"/>
          </a:xfrm>
          <a:prstGeom prst="rect">
            <a:avLst/>
          </a:prstGeom>
        </p:spPr>
      </p:pic>
    </p:spTree>
    <p:extLst>
      <p:ext uri="{BB962C8B-B14F-4D97-AF65-F5344CB8AC3E}">
        <p14:creationId xmlns:p14="http://schemas.microsoft.com/office/powerpoint/2010/main" val="4104233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9C47099-B1D3-47F1-90FF-370CD72763E7}"/>
              </a:ext>
            </a:extLst>
          </p:cNvPr>
          <p:cNvSpPr>
            <a:spLocks noGrp="1"/>
          </p:cNvSpPr>
          <p:nvPr>
            <p:ph type="title"/>
          </p:nvPr>
        </p:nvSpPr>
        <p:spPr/>
        <p:txBody>
          <a:bodyPr/>
          <a:lstStyle/>
          <a:p>
            <a:r>
              <a:rPr lang="el-GR" dirty="0" err="1"/>
              <a:t>αποσπασμα</a:t>
            </a:r>
            <a:r>
              <a:rPr lang="el-GR" dirty="0"/>
              <a:t> 18</a:t>
            </a:r>
          </a:p>
        </p:txBody>
      </p:sp>
      <p:sp>
        <p:nvSpPr>
          <p:cNvPr id="3" name="Θέση περιεχομένου 2">
            <a:extLst>
              <a:ext uri="{FF2B5EF4-FFF2-40B4-BE49-F238E27FC236}">
                <a16:creationId xmlns:a16="http://schemas.microsoft.com/office/drawing/2014/main" xmlns="" id="{7C51FA8A-3F23-412C-AFA1-4BEEC0ED7659}"/>
              </a:ext>
            </a:extLst>
          </p:cNvPr>
          <p:cNvSpPr>
            <a:spLocks noGrp="1"/>
          </p:cNvSpPr>
          <p:nvPr>
            <p:ph idx="1"/>
          </p:nvPr>
        </p:nvSpPr>
        <p:spPr>
          <a:xfrm>
            <a:off x="685800" y="2194560"/>
            <a:ext cx="10820400" cy="4564459"/>
          </a:xfrm>
        </p:spPr>
        <p:txBody>
          <a:bodyPr>
            <a:normAutofit lnSpcReduction="10000"/>
          </a:bodyPr>
          <a:lstStyle/>
          <a:p>
            <a:r>
              <a:rPr lang="el-GR" sz="2400" dirty="0"/>
              <a:t>Έτσι, ίσως το υποκείμενο είναι κάποιος θεός και το ρήμα πρέπει να μεταφραστεί «φιλονικώ, έρχομαι σε μάχη». Μόνο οι θεοί είναι σε θέση να φιλονικήσουν με τον Δία (π.χ. </a:t>
            </a:r>
            <a:r>
              <a:rPr lang="el-GR" sz="2400" i="1" dirty="0" err="1"/>
              <a:t>Ιλ</a:t>
            </a:r>
            <a:r>
              <a:rPr lang="el-GR" sz="2400" i="1" dirty="0"/>
              <a:t>. </a:t>
            </a:r>
            <a:r>
              <a:rPr lang="el-GR" sz="2400" dirty="0"/>
              <a:t>11.78, «</a:t>
            </a:r>
            <a:r>
              <a:rPr lang="el-GR" sz="2400" i="1" dirty="0" err="1"/>
              <a:t>πάντες</a:t>
            </a:r>
            <a:r>
              <a:rPr lang="el-GR" sz="2400" i="1" dirty="0"/>
              <a:t> δ᾽ </a:t>
            </a:r>
            <a:r>
              <a:rPr lang="el-GR" sz="2400" i="1" dirty="0" err="1"/>
              <a:t>ᾐτιόωντο</a:t>
            </a:r>
            <a:r>
              <a:rPr lang="el-GR" sz="2400" i="1" dirty="0"/>
              <a:t> </a:t>
            </a:r>
            <a:r>
              <a:rPr lang="el-GR" sz="2400" i="1" dirty="0" err="1"/>
              <a:t>κελαινεφέα</a:t>
            </a:r>
            <a:r>
              <a:rPr lang="el-GR" sz="2400" i="1" dirty="0"/>
              <a:t> </a:t>
            </a:r>
            <a:r>
              <a:rPr lang="el-GR" sz="2400" i="1" dirty="0" err="1"/>
              <a:t>Κρονίωνα</a:t>
            </a:r>
            <a:r>
              <a:rPr lang="el-GR" sz="2400" i="1" dirty="0"/>
              <a:t>/</a:t>
            </a:r>
            <a:r>
              <a:rPr lang="el-GR" sz="2400" i="1" dirty="0" err="1"/>
              <a:t>οὕνεκ</a:t>
            </a:r>
            <a:r>
              <a:rPr lang="el-GR" sz="2400" i="1" dirty="0"/>
              <a:t>᾽ </a:t>
            </a:r>
            <a:r>
              <a:rPr lang="el-GR" sz="2400" i="1" dirty="0" err="1"/>
              <a:t>ἄρα</a:t>
            </a:r>
            <a:r>
              <a:rPr lang="el-GR" sz="2400" i="1" dirty="0"/>
              <a:t> </a:t>
            </a:r>
            <a:r>
              <a:rPr lang="el-GR" sz="2400" i="1" dirty="0" err="1"/>
              <a:t>Τρώεσσιν</a:t>
            </a:r>
            <a:r>
              <a:rPr lang="el-GR" sz="2400" i="1" dirty="0"/>
              <a:t> </a:t>
            </a:r>
            <a:r>
              <a:rPr lang="el-GR" sz="2400" i="1" dirty="0" err="1"/>
              <a:t>ἐβούλετο</a:t>
            </a:r>
            <a:r>
              <a:rPr lang="el-GR" sz="2400" i="1" dirty="0"/>
              <a:t> </a:t>
            </a:r>
            <a:r>
              <a:rPr lang="el-GR" sz="2400" i="1" dirty="0" err="1"/>
              <a:t>κῦδος</a:t>
            </a:r>
            <a:r>
              <a:rPr lang="el-GR" sz="2400" i="1" dirty="0"/>
              <a:t> </a:t>
            </a:r>
            <a:r>
              <a:rPr lang="el-GR" sz="2400" i="1" dirty="0" err="1"/>
              <a:t>ὀρέξαι</a:t>
            </a:r>
            <a:r>
              <a:rPr lang="el-GR" sz="2400" dirty="0"/>
              <a:t>.»). Μπορεί να αισθάνονται φόβο μπροστά στον Δία, και ντροπή που αντιστέκονται στην βούλησή του.</a:t>
            </a:r>
          </a:p>
          <a:p>
            <a:r>
              <a:rPr lang="el-GR" sz="2400" dirty="0"/>
              <a:t>Ο </a:t>
            </a:r>
            <a:r>
              <a:rPr lang="el-GR" sz="2400" dirty="0" err="1"/>
              <a:t>Ποσείδωνας</a:t>
            </a:r>
            <a:r>
              <a:rPr lang="el-GR" sz="2400" dirty="0"/>
              <a:t> επιθυμεί να φιλονικήσει μαζί του (</a:t>
            </a:r>
            <a:r>
              <a:rPr lang="el-GR" sz="2400" i="1" dirty="0" err="1"/>
              <a:t>Ιλ</a:t>
            </a:r>
            <a:r>
              <a:rPr lang="el-GR" sz="2400" dirty="0"/>
              <a:t>. 15.210 </a:t>
            </a:r>
            <a:r>
              <a:rPr lang="el-GR" sz="2400" i="1" dirty="0"/>
              <a:t>«</a:t>
            </a:r>
            <a:r>
              <a:rPr lang="el-GR" sz="2400" i="1" dirty="0" err="1"/>
              <a:t>νεικείειν</a:t>
            </a:r>
            <a:r>
              <a:rPr lang="el-GR" sz="2400" i="1" dirty="0"/>
              <a:t> </a:t>
            </a:r>
            <a:r>
              <a:rPr lang="el-GR" sz="2400" i="1" dirty="0" err="1"/>
              <a:t>ἐθέλῃσι</a:t>
            </a:r>
            <a:r>
              <a:rPr lang="el-GR" sz="2400" i="1" dirty="0"/>
              <a:t> </a:t>
            </a:r>
            <a:r>
              <a:rPr lang="el-GR" sz="2400" i="1" dirty="0" err="1"/>
              <a:t>χολωτοῖσιν</a:t>
            </a:r>
            <a:r>
              <a:rPr lang="el-GR" sz="2400" i="1" dirty="0"/>
              <a:t> </a:t>
            </a:r>
            <a:r>
              <a:rPr lang="el-GR" sz="2400" i="1" dirty="0" err="1"/>
              <a:t>ἐπέεσσιν</a:t>
            </a:r>
            <a:r>
              <a:rPr lang="el-GR" sz="2400" dirty="0"/>
              <a:t>.»), ενώ η Αθηνά δεν επιθυμεί να φιλονικήσει με τον </a:t>
            </a:r>
            <a:r>
              <a:rPr lang="el-GR" sz="2400" dirty="0" err="1"/>
              <a:t>Ποσειδώνα</a:t>
            </a:r>
            <a:r>
              <a:rPr lang="el-GR" sz="2400" dirty="0"/>
              <a:t> (</a:t>
            </a:r>
            <a:r>
              <a:rPr lang="el-GR" sz="2400" i="1" dirty="0" err="1"/>
              <a:t>Οδ</a:t>
            </a:r>
            <a:r>
              <a:rPr lang="el-GR" sz="2400" i="1" dirty="0"/>
              <a:t>. </a:t>
            </a:r>
            <a:r>
              <a:rPr lang="el-GR" sz="2400" dirty="0"/>
              <a:t>13.341). Είναι λογικό ότι το υποκείμενο του στίχου 2 να είναι κάποιος που δεν τα πηγαίνει καλά με τον Δία, και να νιώθει αδύναμος να αντισταθεί στην βούλησή του.</a:t>
            </a:r>
          </a:p>
          <a:p>
            <a:r>
              <a:rPr lang="el-GR" sz="2400" dirty="0"/>
              <a:t>Οι ομιλητές θα πρέπει να είναι θνητοί. Ίσως, η Ελένη να μιλά στον Αχιλλέα (πβ </a:t>
            </a:r>
            <a:r>
              <a:rPr lang="en-US" sz="2400" i="1" dirty="0" err="1"/>
              <a:t>Cyp</a:t>
            </a:r>
            <a:r>
              <a:rPr lang="en-US" sz="2400" dirty="0"/>
              <a:t>. arg. lines 157-8 </a:t>
            </a:r>
            <a:r>
              <a:rPr lang="en-US" sz="2400" dirty="0" err="1"/>
              <a:t>Severyns</a:t>
            </a:r>
            <a:r>
              <a:rPr lang="en-US" sz="2400" dirty="0"/>
              <a:t>)</a:t>
            </a:r>
            <a:r>
              <a:rPr lang="el-GR" sz="2400" dirty="0"/>
              <a:t>για την </a:t>
            </a:r>
            <a:r>
              <a:rPr lang="el-GR" sz="2400" dirty="0" err="1"/>
              <a:t>Αφρόδίτη</a:t>
            </a:r>
            <a:r>
              <a:rPr lang="el-GR" sz="2400" dirty="0"/>
              <a:t>, ή ο Αχιλλέας στην Ελένη για την Θέτιδα. </a:t>
            </a:r>
          </a:p>
        </p:txBody>
      </p:sp>
    </p:spTree>
    <p:extLst>
      <p:ext uri="{BB962C8B-B14F-4D97-AF65-F5344CB8AC3E}">
        <p14:creationId xmlns:p14="http://schemas.microsoft.com/office/powerpoint/2010/main" val="24864345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0389455-B8D8-4A5C-AF7D-E9E3B556EAB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FF50A188-69F7-41A2-A507-9C5B1D85221A}"/>
              </a:ext>
            </a:extLst>
          </p:cNvPr>
          <p:cNvSpPr>
            <a:spLocks noGrp="1"/>
          </p:cNvSpPr>
          <p:nvPr>
            <p:ph idx="1"/>
          </p:nvPr>
        </p:nvSpPr>
        <p:spPr/>
        <p:txBody>
          <a:bodyPr/>
          <a:lstStyle/>
          <a:p>
            <a:pPr marL="2743200" lvl="6" indent="0">
              <a:buNone/>
            </a:pPr>
            <a:endParaRPr lang="el-GR" sz="3200" dirty="0"/>
          </a:p>
          <a:p>
            <a:pPr marL="2743200" lvl="6" indent="0">
              <a:buNone/>
            </a:pPr>
            <a:endParaRPr lang="el-GR" sz="3200" dirty="0"/>
          </a:p>
          <a:p>
            <a:pPr marL="2743200" lvl="6" indent="0">
              <a:buNone/>
            </a:pPr>
            <a:endParaRPr lang="el-GR" sz="3200" dirty="0"/>
          </a:p>
          <a:p>
            <a:pPr marL="2743200" lvl="6" indent="0">
              <a:buNone/>
            </a:pPr>
            <a:r>
              <a:rPr lang="el-GR" sz="2400" dirty="0"/>
              <a:t>Σας ευχαριστώ για την προσοχή σας!!</a:t>
            </a:r>
          </a:p>
        </p:txBody>
      </p:sp>
    </p:spTree>
    <p:extLst>
      <p:ext uri="{BB962C8B-B14F-4D97-AF65-F5344CB8AC3E}">
        <p14:creationId xmlns:p14="http://schemas.microsoft.com/office/powerpoint/2010/main" val="237409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F0BBBD4-D49B-4BCC-AF06-E9143B87FF81}"/>
              </a:ext>
            </a:extLst>
          </p:cNvPr>
          <p:cNvSpPr>
            <a:spLocks noGrp="1"/>
          </p:cNvSpPr>
          <p:nvPr>
            <p:ph type="title"/>
          </p:nvPr>
        </p:nvSpPr>
        <p:spPr/>
        <p:txBody>
          <a:bodyPr/>
          <a:lstStyle/>
          <a:p>
            <a:r>
              <a:rPr lang="el-GR" dirty="0" err="1"/>
              <a:t>περιεχομενο</a:t>
            </a:r>
            <a:endParaRPr lang="el-GR" dirty="0"/>
          </a:p>
        </p:txBody>
      </p:sp>
      <p:sp>
        <p:nvSpPr>
          <p:cNvPr id="3" name="Θέση περιεχομένου 2">
            <a:extLst>
              <a:ext uri="{FF2B5EF4-FFF2-40B4-BE49-F238E27FC236}">
                <a16:creationId xmlns:a16="http://schemas.microsoft.com/office/drawing/2014/main" xmlns="" id="{7005E5E6-2269-407D-B3EA-389D119D0A9E}"/>
              </a:ext>
            </a:extLst>
          </p:cNvPr>
          <p:cNvSpPr>
            <a:spLocks noGrp="1"/>
          </p:cNvSpPr>
          <p:nvPr>
            <p:ph idx="1"/>
          </p:nvPr>
        </p:nvSpPr>
        <p:spPr>
          <a:xfrm>
            <a:off x="685800" y="2194560"/>
            <a:ext cx="10820400" cy="4856689"/>
          </a:xfrm>
        </p:spPr>
        <p:txBody>
          <a:bodyPr>
            <a:normAutofit/>
          </a:bodyPr>
          <a:lstStyle/>
          <a:p>
            <a:r>
              <a:rPr lang="el-GR" sz="2400" dirty="0"/>
              <a:t>Άλλοι θεωρούν ότι τα </a:t>
            </a:r>
            <a:r>
              <a:rPr lang="el-GR" sz="2400" i="1" dirty="0"/>
              <a:t>Κύπρια</a:t>
            </a:r>
            <a:r>
              <a:rPr lang="el-GR" sz="2400" dirty="0"/>
              <a:t> υπήρχαν ως </a:t>
            </a:r>
            <a:r>
              <a:rPr lang="en-US" sz="2400" i="1" dirty="0"/>
              <a:t>fixed text</a:t>
            </a:r>
            <a:r>
              <a:rPr lang="el-GR" sz="2400" i="1" dirty="0"/>
              <a:t> </a:t>
            </a:r>
            <a:r>
              <a:rPr lang="el-GR" sz="2400" dirty="0"/>
              <a:t>τουλάχιστον από την κλασική περίοδο.</a:t>
            </a:r>
          </a:p>
          <a:p>
            <a:r>
              <a:rPr lang="el-GR" sz="2400" dirty="0"/>
              <a:t>Οι περιστασιακές αποκλίσεις στις λεπτομέρειες μεταξύ των πηγών πρέπει να συγκριθούν (</a:t>
            </a:r>
            <a:r>
              <a:rPr lang="en-US" sz="2400" i="1" dirty="0"/>
              <a:t>weigh against</a:t>
            </a:r>
            <a:r>
              <a:rPr lang="en-US" sz="2400" dirty="0"/>
              <a:t>) </a:t>
            </a:r>
            <a:r>
              <a:rPr lang="el-GR" sz="2400" dirty="0"/>
              <a:t>με τις εκπληκτικές συγκλίσεις. Για παράδειγμα, η σύγκλιση μεταξύ των έργων του Ευριπίδη και του μυθογράφου Ομηρικού (</a:t>
            </a:r>
            <a:r>
              <a:rPr lang="en-US" sz="2400" i="1" dirty="0" err="1"/>
              <a:t>Mythographus</a:t>
            </a:r>
            <a:r>
              <a:rPr lang="en-US" sz="2400" i="1" dirty="0"/>
              <a:t> </a:t>
            </a:r>
            <a:r>
              <a:rPr lang="en-US" sz="2400" i="1" dirty="0" err="1"/>
              <a:t>Homericus</a:t>
            </a:r>
            <a:r>
              <a:rPr lang="en-US" sz="2400" dirty="0"/>
              <a:t>)</a:t>
            </a:r>
            <a:r>
              <a:rPr lang="el-GR" sz="2400" dirty="0"/>
              <a:t> φανερώνει ότι το κείμενο του πρώτου αποσπάσματος παρέμεινε </a:t>
            </a:r>
            <a:r>
              <a:rPr lang="en-US" sz="2400" i="1" dirty="0"/>
              <a:t>fixed</a:t>
            </a:r>
            <a:r>
              <a:rPr lang="el-GR" sz="2400" dirty="0"/>
              <a:t> για τουλάχιστον μισή χιλιετία.</a:t>
            </a:r>
          </a:p>
          <a:p>
            <a:r>
              <a:rPr lang="el-GR" sz="2400" dirty="0"/>
              <a:t>Είναι, λοιπόν, αμφίβολο αν οι διαφορές (</a:t>
            </a:r>
            <a:r>
              <a:rPr lang="en-US" sz="2400" i="1" dirty="0"/>
              <a:t>discrepancies</a:t>
            </a:r>
            <a:r>
              <a:rPr lang="en-US" sz="2400" dirty="0"/>
              <a:t>)</a:t>
            </a:r>
            <a:r>
              <a:rPr lang="el-GR" sz="2400" dirty="0"/>
              <a:t> αποτυπώνουν την πολυμορφία μιας προφορικής παράδοσης, όπου μόνο ένας βασικός σκελετός της αφήγησης και όχι το λεξιλόγιο παραμένει σταθερός, όταν ένα ποίημα έχει τραγουδηθεί σε διαφορετικές περιστάσεις.</a:t>
            </a:r>
          </a:p>
        </p:txBody>
      </p:sp>
    </p:spTree>
    <p:extLst>
      <p:ext uri="{BB962C8B-B14F-4D97-AF65-F5344CB8AC3E}">
        <p14:creationId xmlns:p14="http://schemas.microsoft.com/office/powerpoint/2010/main" val="200091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8708476-FF8C-48AB-950F-C2AD5B8F93E0}"/>
              </a:ext>
            </a:extLst>
          </p:cNvPr>
          <p:cNvSpPr>
            <a:spLocks noGrp="1"/>
          </p:cNvSpPr>
          <p:nvPr>
            <p:ph type="title"/>
          </p:nvPr>
        </p:nvSpPr>
        <p:spPr/>
        <p:txBody>
          <a:bodyPr/>
          <a:lstStyle/>
          <a:p>
            <a:r>
              <a:rPr lang="el-GR" dirty="0" err="1"/>
              <a:t>περιεχομενο</a:t>
            </a:r>
            <a:endParaRPr lang="el-GR" dirty="0"/>
          </a:p>
        </p:txBody>
      </p:sp>
      <p:sp>
        <p:nvSpPr>
          <p:cNvPr id="3" name="Θέση περιεχομένου 2">
            <a:extLst>
              <a:ext uri="{FF2B5EF4-FFF2-40B4-BE49-F238E27FC236}">
                <a16:creationId xmlns:a16="http://schemas.microsoft.com/office/drawing/2014/main" xmlns="" id="{53466406-E611-4D44-A50A-CF4C1FFAA623}"/>
              </a:ext>
            </a:extLst>
          </p:cNvPr>
          <p:cNvSpPr>
            <a:spLocks noGrp="1"/>
          </p:cNvSpPr>
          <p:nvPr>
            <p:ph idx="1"/>
          </p:nvPr>
        </p:nvSpPr>
        <p:spPr/>
        <p:txBody>
          <a:bodyPr>
            <a:normAutofit lnSpcReduction="10000"/>
          </a:bodyPr>
          <a:lstStyle/>
          <a:p>
            <a:r>
              <a:rPr lang="el-GR" sz="2400" dirty="0"/>
              <a:t>Ο </a:t>
            </a:r>
            <a:r>
              <a:rPr lang="el-GR" sz="2400" dirty="0" err="1"/>
              <a:t>Πρόκλος</a:t>
            </a:r>
            <a:r>
              <a:rPr lang="el-GR" sz="2400" dirty="0"/>
              <a:t> χωρίζει το ποίημα σε επτά βιβλία, αλλά ίσως να υπήρχαν περισσότερα.</a:t>
            </a:r>
          </a:p>
          <a:p>
            <a:r>
              <a:rPr lang="el-GR" sz="2400" dirty="0"/>
              <a:t>Η αρχή του ποιήματος είναι περισσότερο ξεκάθαρη απ’ ότι το τέλος του. Ξεκινά με την αρχή του Τρωικού πολέμου αλλά το τέλος δεν μπορεί να καθοριστεί με ακρίβεια.</a:t>
            </a:r>
          </a:p>
          <a:p>
            <a:r>
              <a:rPr lang="el-GR" sz="2400" dirty="0"/>
              <a:t>Στην περίληψή του ο </a:t>
            </a:r>
            <a:r>
              <a:rPr lang="el-GR" sz="2400" dirty="0" err="1"/>
              <a:t>Πρόκλος</a:t>
            </a:r>
            <a:r>
              <a:rPr lang="el-GR" sz="2400" dirty="0"/>
              <a:t> επαναλαμβάνει θέματα που εντοπίζονται και στην αρχή των </a:t>
            </a:r>
            <a:r>
              <a:rPr lang="el-GR" sz="2400" i="1" dirty="0"/>
              <a:t>Κυπρίων</a:t>
            </a:r>
            <a:r>
              <a:rPr lang="el-GR" sz="2400" dirty="0"/>
              <a:t>, αλλά αυτό δεν σημαίνει ότι το ποίημα τελειώνει εκεί.</a:t>
            </a:r>
          </a:p>
          <a:p>
            <a:r>
              <a:rPr lang="el-GR" sz="2400" dirty="0"/>
              <a:t>Κάποιοι θεωρούν ότι </a:t>
            </a:r>
            <a:r>
              <a:rPr lang="el-GR" sz="2400" i="1" dirty="0"/>
              <a:t>Κύπρια</a:t>
            </a:r>
            <a:r>
              <a:rPr lang="en-US" sz="2400" dirty="0"/>
              <a:t> </a:t>
            </a:r>
            <a:r>
              <a:rPr lang="el-GR" sz="2400" dirty="0"/>
              <a:t>ως </a:t>
            </a:r>
            <a:r>
              <a:rPr lang="en-US" sz="2400" i="1" dirty="0"/>
              <a:t>prequel</a:t>
            </a:r>
            <a:r>
              <a:rPr lang="en-US" sz="2400" dirty="0"/>
              <a:t> </a:t>
            </a:r>
            <a:r>
              <a:rPr lang="el-GR" sz="2400" dirty="0"/>
              <a:t>της </a:t>
            </a:r>
            <a:r>
              <a:rPr lang="el-GR" sz="2400" i="1" dirty="0" err="1"/>
              <a:t>Ιλιάδας</a:t>
            </a:r>
            <a:r>
              <a:rPr lang="el-GR" sz="2400" dirty="0"/>
              <a:t>, ενώ άλλοι υποστηρίζουν ότι πρόκειται για ανεξάρτητο ποίημα, παρόλο που καλύπτει όλο τον Τρωικό πόλεμο.</a:t>
            </a:r>
          </a:p>
        </p:txBody>
      </p:sp>
    </p:spTree>
    <p:extLst>
      <p:ext uri="{BB962C8B-B14F-4D97-AF65-F5344CB8AC3E}">
        <p14:creationId xmlns:p14="http://schemas.microsoft.com/office/powerpoint/2010/main" val="246788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236D8D9-6B62-46E1-B1F2-46DC22056F08}"/>
              </a:ext>
            </a:extLst>
          </p:cNvPr>
          <p:cNvSpPr>
            <a:spLocks noGrp="1"/>
          </p:cNvSpPr>
          <p:nvPr>
            <p:ph type="title"/>
          </p:nvPr>
        </p:nvSpPr>
        <p:spPr/>
        <p:txBody>
          <a:bodyPr/>
          <a:lstStyle/>
          <a:p>
            <a:r>
              <a:rPr lang="el-GR" dirty="0" err="1"/>
              <a:t>Εμμεση</a:t>
            </a:r>
            <a:r>
              <a:rPr lang="el-GR" dirty="0"/>
              <a:t> </a:t>
            </a:r>
            <a:r>
              <a:rPr lang="el-GR" dirty="0" err="1"/>
              <a:t>παραδοση</a:t>
            </a:r>
            <a:endParaRPr lang="el-GR" dirty="0"/>
          </a:p>
        </p:txBody>
      </p:sp>
      <p:sp>
        <p:nvSpPr>
          <p:cNvPr id="3" name="Θέση περιεχομένου 2">
            <a:extLst>
              <a:ext uri="{FF2B5EF4-FFF2-40B4-BE49-F238E27FC236}">
                <a16:creationId xmlns:a16="http://schemas.microsoft.com/office/drawing/2014/main" xmlns="" id="{ACB16A0B-4764-4943-BE44-48CC6CBAAC9E}"/>
              </a:ext>
            </a:extLst>
          </p:cNvPr>
          <p:cNvSpPr>
            <a:spLocks noGrp="1"/>
          </p:cNvSpPr>
          <p:nvPr>
            <p:ph idx="1"/>
          </p:nvPr>
        </p:nvSpPr>
        <p:spPr>
          <a:xfrm>
            <a:off x="685800" y="2194560"/>
            <a:ext cx="10820400" cy="4394776"/>
          </a:xfrm>
        </p:spPr>
        <p:txBody>
          <a:bodyPr>
            <a:normAutofit lnSpcReduction="10000"/>
          </a:bodyPr>
          <a:lstStyle/>
          <a:p>
            <a:r>
              <a:rPr lang="el-GR" sz="2400" dirty="0"/>
              <a:t>Ωστόσο, είναι αδιανόητο να διαβάσουμε τα </a:t>
            </a:r>
            <a:r>
              <a:rPr lang="el-GR" sz="2400" i="1" dirty="0"/>
              <a:t>Κύπρια</a:t>
            </a:r>
            <a:r>
              <a:rPr lang="el-GR" sz="2400" dirty="0"/>
              <a:t> χωρίς να έχουμε στο νου μας τα ομηρικά έπη. Και αυτό διότι το ποίημα, που είναι γνωστό μέσω της έμμεσης παράδοσης, μας έχει δοθεί μέσα από ένα φίλτρο σύγκρισης με τα ομηρικά έπη. </a:t>
            </a:r>
          </a:p>
          <a:p>
            <a:r>
              <a:rPr lang="el-GR" sz="2400" dirty="0"/>
              <a:t>Για παράδειγμα, ο </a:t>
            </a:r>
            <a:r>
              <a:rPr lang="el-GR" sz="2400" dirty="0" err="1"/>
              <a:t>Πρόκλος</a:t>
            </a:r>
            <a:r>
              <a:rPr lang="el-GR" sz="2400" dirty="0"/>
              <a:t> φαίνεται να έχει συμμορφώσει την αφήγηση των </a:t>
            </a:r>
            <a:r>
              <a:rPr lang="el-GR" sz="2400" i="1" dirty="0"/>
              <a:t>Κυπρίων</a:t>
            </a:r>
            <a:r>
              <a:rPr lang="el-GR" sz="2400" dirty="0"/>
              <a:t> με αυτή της </a:t>
            </a:r>
            <a:r>
              <a:rPr lang="el-GR" sz="2400" i="1" dirty="0" err="1"/>
              <a:t>Ιλιάδας</a:t>
            </a:r>
            <a:r>
              <a:rPr lang="el-GR" sz="2400" dirty="0"/>
              <a:t> ενώ τα αποσπάσματα που μας σώζονται λένε το αντίθετο για το περιεχόμενο.</a:t>
            </a:r>
          </a:p>
          <a:p>
            <a:r>
              <a:rPr lang="el-GR" sz="2400" dirty="0"/>
              <a:t>Η περίληψη του </a:t>
            </a:r>
            <a:r>
              <a:rPr lang="el-GR" sz="2400" dirty="0" err="1"/>
              <a:t>Πρόκλου</a:t>
            </a:r>
            <a:r>
              <a:rPr lang="el-GR" sz="2400" dirty="0"/>
              <a:t>, η οποία είχε συμπεριληφθεί σε χειρόγραφα της </a:t>
            </a:r>
            <a:r>
              <a:rPr lang="el-GR" sz="2400" i="1" dirty="0" err="1"/>
              <a:t>Ιλιάδας</a:t>
            </a:r>
            <a:r>
              <a:rPr lang="el-GR" sz="2400" dirty="0"/>
              <a:t> ως ένα είδος προλόγου, προφανώς στόχευε στο να έχει ο αναγνώστης στη διάθεσή του συμπληρωματικά το μυθολογικό υπόβαθρο του ποιήματος. Ακόμη, οι συγγραφείς που παρέθεταν αποσπάσματα ρητά έδειχναν ενδιαφέρον στις διαφορές που μπορεί να έχει το ποίημα του Κύκλου με το ομηρικό.</a:t>
            </a:r>
          </a:p>
        </p:txBody>
      </p:sp>
    </p:spTree>
    <p:extLst>
      <p:ext uri="{BB962C8B-B14F-4D97-AF65-F5344CB8AC3E}">
        <p14:creationId xmlns:p14="http://schemas.microsoft.com/office/powerpoint/2010/main" val="1138627536"/>
      </p:ext>
    </p:extLst>
  </p:cSld>
  <p:clrMapOvr>
    <a:masterClrMapping/>
  </p:clrMapOvr>
</p:sld>
</file>

<file path=ppt/theme/theme1.xml><?xml version="1.0" encoding="utf-8"?>
<a:theme xmlns:a="http://schemas.openxmlformats.org/drawingml/2006/main" name="ΙΧΝΟΣ ΑΤΜΟΥ">
  <a:themeElements>
    <a:clrScheme name="Βιολετί ΙΙ">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ΙΧΝΟΣ ΑΤΜΟΥ">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TM04033937[[fn=Ίχνος ατμού]]</Template>
  <TotalTime>2095</TotalTime>
  <Words>7451</Words>
  <Application>Microsoft Office PowerPoint</Application>
  <PresentationFormat>Προσαρμογή</PresentationFormat>
  <Paragraphs>286</Paragraphs>
  <Slides>64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64</vt:i4>
      </vt:variant>
    </vt:vector>
  </HeadingPairs>
  <TitlesOfParts>
    <vt:vector size="65" baseType="lpstr">
      <vt:lpstr>ΙΧΝΟΣ ΑΤΜΟΥ</vt:lpstr>
      <vt:lpstr>CYPRIA (ch. 16) Bruno Currie  The Greek epic cycle and its ancient reception</vt:lpstr>
      <vt:lpstr>ΓεΝΙΚΑ</vt:lpstr>
      <vt:lpstr>τιτλοσ</vt:lpstr>
      <vt:lpstr>Ποιητησ</vt:lpstr>
      <vt:lpstr>ποιητησ</vt:lpstr>
      <vt:lpstr>περιεχομενο</vt:lpstr>
      <vt:lpstr>περιεχομενο</vt:lpstr>
      <vt:lpstr>περιεχομενο</vt:lpstr>
      <vt:lpstr>Εμμεση παραδοση</vt:lpstr>
      <vt:lpstr>ΕΜΜΕΣΗ ΠΑΡΑΔΟΣΗ</vt:lpstr>
      <vt:lpstr>Διασ-θεμισ</vt:lpstr>
      <vt:lpstr>Διασ-μωμοσ</vt:lpstr>
      <vt:lpstr>ΔΙΑΣ-ΜΩΜΟΣ</vt:lpstr>
      <vt:lpstr>ΜΩΜΟΣ-ΘΕΜΙΔΑ</vt:lpstr>
      <vt:lpstr>ΓΑΜΟΣ ΘΕΤΙΔΑΣ</vt:lpstr>
      <vt:lpstr>ΚΡΙΣΗ ΤΟΥ ΠΑΡΗ</vt:lpstr>
      <vt:lpstr>Κριση του παρη</vt:lpstr>
      <vt:lpstr>Κριση του παρη, LOUVRE F31</vt:lpstr>
      <vt:lpstr>Κριση του παρη, GETTY VILLA.83AE.10</vt:lpstr>
      <vt:lpstr>ΚΑΤΑΣΚΕΥΗ ΠΛΟΙΩΝ</vt:lpstr>
      <vt:lpstr>καταιγιδα</vt:lpstr>
      <vt:lpstr>ΔΙΟΣΚΟΥΡΟΙ</vt:lpstr>
      <vt:lpstr>Νεστωρ</vt:lpstr>
      <vt:lpstr>ΠΑΡΑΦΡΟΣΥΝΗ ΟΔΥΣΣΕΑ</vt:lpstr>
      <vt:lpstr>στρατολογηση αχιλλεα</vt:lpstr>
      <vt:lpstr>Στρατολογηση αχιλλεα</vt:lpstr>
      <vt:lpstr>ΣΥΝαΘΡΟΙΣΗ ΚΑΙ ΘΥΣΙΑ ΣΤΗΝ ΑΥΛΙΔΑ</vt:lpstr>
      <vt:lpstr>ΟΙΩΝΟΣ-προφητεια</vt:lpstr>
      <vt:lpstr>ΕΚΣΤΡΑΤΕΙΑ ΣΤΗΝ ΤΕΥΘΡΑΝΙΑ</vt:lpstr>
      <vt:lpstr>Γαμοσ αχιλλεα-δηιδαμειασ</vt:lpstr>
      <vt:lpstr>Γαμοσ αχιλλεα-δηιδαμειασ</vt:lpstr>
      <vt:lpstr>το ονομα του γιου του αχιλλεα</vt:lpstr>
      <vt:lpstr>Συναθροιση στην αυλιδα</vt:lpstr>
      <vt:lpstr>Συναθροιση στην αυλιδα</vt:lpstr>
      <vt:lpstr>Θανατοσ πρωτεσιλαου</vt:lpstr>
      <vt:lpstr>Αχιλλεασ-ελενη</vt:lpstr>
      <vt:lpstr>Επιστροφη ελληνων</vt:lpstr>
      <vt:lpstr>ο αχιλλεασ αρπαζει τα βοδια του αινεια</vt:lpstr>
      <vt:lpstr>λεηλασιεσ αχιλλεα</vt:lpstr>
      <vt:lpstr>ΤΡΩΙΛΟΣ</vt:lpstr>
      <vt:lpstr>ΠΑΤΡΟΚΛΟΣ</vt:lpstr>
      <vt:lpstr>ΒΡΙΣΗΙΔΑ-ΧΡΥΣΗΙΔΑ</vt:lpstr>
      <vt:lpstr>Σχεδιο δια</vt:lpstr>
      <vt:lpstr>ΚΑΤΑΛΟΓΟΣ ΤΩΝ ΤΡΩΩΝ</vt:lpstr>
      <vt:lpstr>Παρουσίαση του PowerPoint</vt:lpstr>
      <vt:lpstr>ΔΙΟΣ ΒΟΥΛΗ</vt:lpstr>
      <vt:lpstr>ΖΕΥΣ ΕΛΕΗΣΕ</vt:lpstr>
      <vt:lpstr>ΠΡΟΟΙΜΙΑ κυπριων-ιλιαδασ</vt:lpstr>
      <vt:lpstr>Προοιμια κυπριων-ιλιαδασ</vt:lpstr>
      <vt:lpstr>Προοιμιa κυπριων-ιλιαδασ</vt:lpstr>
      <vt:lpstr>Στολισμοσ αφροδιτησ</vt:lpstr>
      <vt:lpstr>ΣΤΟΛΙΣΜΟΣ ΑΦΡΟΔΙΤΗΣ</vt:lpstr>
      <vt:lpstr>ΔΙΟΣΚΟΥΡΟΙ</vt:lpstr>
      <vt:lpstr>γεννηση ελενησ</vt:lpstr>
      <vt:lpstr>γεννηση ελενησ</vt:lpstr>
      <vt:lpstr>Γεnνηση ελενησ</vt:lpstr>
      <vt:lpstr>Νεμεσισ-ΘΕΤΙΔΑ</vt:lpstr>
      <vt:lpstr>μαχη διοσκουρων-αφαρεων</vt:lpstr>
      <vt:lpstr>μαχη διοσκουρων-αφαρεων</vt:lpstr>
      <vt:lpstr>μενελαοσ-νεστορασ</vt:lpstr>
      <vt:lpstr>μενελαοσ-κρασι</vt:lpstr>
      <vt:lpstr>Αποσπασμα 18</vt:lpstr>
      <vt:lpstr>αποσπασμα 18</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CYPRIA (ch. 16) Bruno Currie  The Greek epic cycle and its ancient reception</dc:title>
  <dc:creator>αριαδνη</dc:creator>
  <cp:lastModifiedBy>User</cp:lastModifiedBy>
  <cp:revision>206</cp:revision>
  <dcterms:created xsi:type="dcterms:W3CDTF">2019-11-23T09:46:35Z</dcterms:created>
  <dcterms:modified xsi:type="dcterms:W3CDTF">2020-01-19T14:35:36Z</dcterms:modified>
</cp:coreProperties>
</file>