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61" r:id="rId6"/>
    <p:sldId id="294" r:id="rId7"/>
    <p:sldId id="262" r:id="rId8"/>
    <p:sldId id="263" r:id="rId9"/>
    <p:sldId id="264" r:id="rId10"/>
    <p:sldId id="265" r:id="rId11"/>
    <p:sldId id="266" r:id="rId12"/>
    <p:sldId id="267" r:id="rId13"/>
    <p:sldId id="268" r:id="rId14"/>
    <p:sldId id="269" r:id="rId15"/>
    <p:sldId id="270" r:id="rId16"/>
    <p:sldId id="271" r:id="rId17"/>
    <p:sldId id="272" r:id="rId18"/>
    <p:sldId id="295" r:id="rId19"/>
    <p:sldId id="273" r:id="rId20"/>
    <p:sldId id="276" r:id="rId21"/>
    <p:sldId id="274" r:id="rId22"/>
    <p:sldId id="275" r:id="rId23"/>
    <p:sldId id="277" r:id="rId24"/>
    <p:sldId id="278" r:id="rId25"/>
    <p:sldId id="279" r:id="rId26"/>
    <p:sldId id="280" r:id="rId27"/>
    <p:sldId id="281" r:id="rId28"/>
    <p:sldId id="282" r:id="rId29"/>
    <p:sldId id="283" r:id="rId30"/>
    <p:sldId id="284" r:id="rId31"/>
    <p:sldId id="292" r:id="rId32"/>
    <p:sldId id="288" r:id="rId33"/>
    <p:sldId id="293" r:id="rId34"/>
    <p:sldId id="287" r:id="rId35"/>
    <p:sldId id="289" r:id="rId36"/>
    <p:sldId id="286" r:id="rId37"/>
    <p:sldId id="290" r:id="rId38"/>
    <p:sldId id="296" r:id="rId39"/>
  </p:sldIdLst>
  <p:sldSz cx="10837863"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04" autoAdjust="0"/>
    <p:restoredTop sz="94660"/>
  </p:normalViewPr>
  <p:slideViewPr>
    <p:cSldViewPr>
      <p:cViewPr varScale="1">
        <p:scale>
          <a:sx n="65" d="100"/>
          <a:sy n="65" d="100"/>
        </p:scale>
        <p:origin x="-1188" y="-102"/>
      </p:cViewPr>
      <p:guideLst>
        <p:guide orient="horz" pos="2160"/>
        <p:guide pos="341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CD6F9-907E-4950-A13F-E1804160E09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F903574F-A96C-414D-8EF4-733B65B1A97B}">
      <dgm:prSet phldrT="[Κείμενο]"/>
      <dgm:spPr/>
      <dgm:t>
        <a:bodyPr/>
        <a:lstStyle/>
        <a:p>
          <a:r>
            <a:rPr lang="el-GR" dirty="0" smtClean="0"/>
            <a:t>Διεπιστημονική προσέγγιση</a:t>
          </a:r>
          <a:endParaRPr lang="el-GR" dirty="0"/>
        </a:p>
      </dgm:t>
    </dgm:pt>
    <dgm:pt modelId="{B1F0D008-C95E-4A30-B77C-EC6DEB2C88A4}" type="parTrans" cxnId="{F7F45CE0-C441-4B03-8572-2C4542B39A3B}">
      <dgm:prSet/>
      <dgm:spPr/>
      <dgm:t>
        <a:bodyPr/>
        <a:lstStyle/>
        <a:p>
          <a:endParaRPr lang="el-GR"/>
        </a:p>
      </dgm:t>
    </dgm:pt>
    <dgm:pt modelId="{21A69A98-3306-4B1F-9E93-26AAA215ED6B}" type="sibTrans" cxnId="{F7F45CE0-C441-4B03-8572-2C4542B39A3B}">
      <dgm:prSet/>
      <dgm:spPr/>
      <dgm:t>
        <a:bodyPr/>
        <a:lstStyle/>
        <a:p>
          <a:endParaRPr lang="el-GR"/>
        </a:p>
      </dgm:t>
    </dgm:pt>
    <dgm:pt modelId="{61BFB631-D156-41AD-8AB1-8362BD8EBD17}">
      <dgm:prSet phldrT="[Κείμενο]"/>
      <dgm:spPr/>
      <dgm:t>
        <a:bodyPr/>
        <a:lstStyle/>
        <a:p>
          <a:r>
            <a:rPr lang="el-GR" dirty="0" smtClean="0"/>
            <a:t>Παιδιά</a:t>
          </a:r>
        </a:p>
        <a:p>
          <a:endParaRPr lang="el-GR" dirty="0"/>
        </a:p>
      </dgm:t>
    </dgm:pt>
    <dgm:pt modelId="{6702117E-DA7E-403C-AE5D-5A0FB6AE6D9F}" type="parTrans" cxnId="{54E4D7CA-0A39-4628-9049-8E0557E9DFDA}">
      <dgm:prSet/>
      <dgm:spPr/>
      <dgm:t>
        <a:bodyPr/>
        <a:lstStyle/>
        <a:p>
          <a:endParaRPr lang="el-GR"/>
        </a:p>
      </dgm:t>
    </dgm:pt>
    <dgm:pt modelId="{D7D67AF0-D23E-40FB-9379-0BBB81A856AA}" type="sibTrans" cxnId="{54E4D7CA-0A39-4628-9049-8E0557E9DFDA}">
      <dgm:prSet/>
      <dgm:spPr/>
      <dgm:t>
        <a:bodyPr/>
        <a:lstStyle/>
        <a:p>
          <a:endParaRPr lang="el-GR"/>
        </a:p>
      </dgm:t>
    </dgm:pt>
    <dgm:pt modelId="{17286FFF-ABBF-45A4-9D93-D1DE4AA4BE9B}">
      <dgm:prSet phldrT="[Κείμενο]"/>
      <dgm:spPr/>
      <dgm:t>
        <a:bodyPr/>
        <a:lstStyle/>
        <a:p>
          <a:r>
            <a:rPr lang="el-GR" dirty="0" smtClean="0"/>
            <a:t>οικογένεια</a:t>
          </a:r>
          <a:endParaRPr lang="el-GR" dirty="0"/>
        </a:p>
      </dgm:t>
    </dgm:pt>
    <dgm:pt modelId="{A855C116-8D2D-41F0-A6E8-33271B1E3DDA}" type="parTrans" cxnId="{8F703D98-0108-446A-B898-2CFC3A323970}">
      <dgm:prSet/>
      <dgm:spPr/>
      <dgm:t>
        <a:bodyPr/>
        <a:lstStyle/>
        <a:p>
          <a:endParaRPr lang="el-GR"/>
        </a:p>
      </dgm:t>
    </dgm:pt>
    <dgm:pt modelId="{BF6554C1-81E1-42A0-9F43-AC5986A35AC7}" type="sibTrans" cxnId="{8F703D98-0108-446A-B898-2CFC3A323970}">
      <dgm:prSet/>
      <dgm:spPr/>
      <dgm:t>
        <a:bodyPr/>
        <a:lstStyle/>
        <a:p>
          <a:endParaRPr lang="el-GR"/>
        </a:p>
      </dgm:t>
    </dgm:pt>
    <dgm:pt modelId="{502B53F1-14F9-4ACD-AB9C-73E66E860A25}" type="pres">
      <dgm:prSet presAssocID="{F02CD6F9-907E-4950-A13F-E1804160E09F}" presName="diagram" presStyleCnt="0">
        <dgm:presLayoutVars>
          <dgm:chPref val="1"/>
          <dgm:dir/>
          <dgm:animOne val="branch"/>
          <dgm:animLvl val="lvl"/>
          <dgm:resizeHandles val="exact"/>
        </dgm:presLayoutVars>
      </dgm:prSet>
      <dgm:spPr/>
      <dgm:t>
        <a:bodyPr/>
        <a:lstStyle/>
        <a:p>
          <a:endParaRPr lang="el-GR"/>
        </a:p>
      </dgm:t>
    </dgm:pt>
    <dgm:pt modelId="{FCBAF52F-5AC4-426F-B435-3C9C68E60B37}" type="pres">
      <dgm:prSet presAssocID="{F903574F-A96C-414D-8EF4-733B65B1A97B}" presName="root1" presStyleCnt="0"/>
      <dgm:spPr/>
    </dgm:pt>
    <dgm:pt modelId="{043B5553-9608-4821-B299-18D9CCB029DB}" type="pres">
      <dgm:prSet presAssocID="{F903574F-A96C-414D-8EF4-733B65B1A97B}" presName="LevelOneTextNode" presStyleLbl="node0" presStyleIdx="0" presStyleCnt="1">
        <dgm:presLayoutVars>
          <dgm:chPref val="3"/>
        </dgm:presLayoutVars>
      </dgm:prSet>
      <dgm:spPr/>
      <dgm:t>
        <a:bodyPr/>
        <a:lstStyle/>
        <a:p>
          <a:endParaRPr lang="el-GR"/>
        </a:p>
      </dgm:t>
    </dgm:pt>
    <dgm:pt modelId="{3611C1D8-B21E-4448-8359-D33942CAC537}" type="pres">
      <dgm:prSet presAssocID="{F903574F-A96C-414D-8EF4-733B65B1A97B}" presName="level2hierChild" presStyleCnt="0"/>
      <dgm:spPr/>
    </dgm:pt>
    <dgm:pt modelId="{59EAC79A-F475-42AD-849C-2A09F3B005C1}" type="pres">
      <dgm:prSet presAssocID="{6702117E-DA7E-403C-AE5D-5A0FB6AE6D9F}" presName="conn2-1" presStyleLbl="parChTrans1D2" presStyleIdx="0" presStyleCnt="2"/>
      <dgm:spPr/>
      <dgm:t>
        <a:bodyPr/>
        <a:lstStyle/>
        <a:p>
          <a:endParaRPr lang="el-GR"/>
        </a:p>
      </dgm:t>
    </dgm:pt>
    <dgm:pt modelId="{C99008F2-180C-43BC-82B2-76E398B849AB}" type="pres">
      <dgm:prSet presAssocID="{6702117E-DA7E-403C-AE5D-5A0FB6AE6D9F}" presName="connTx" presStyleLbl="parChTrans1D2" presStyleIdx="0" presStyleCnt="2"/>
      <dgm:spPr/>
      <dgm:t>
        <a:bodyPr/>
        <a:lstStyle/>
        <a:p>
          <a:endParaRPr lang="el-GR"/>
        </a:p>
      </dgm:t>
    </dgm:pt>
    <dgm:pt modelId="{2A6933C7-206B-486A-AE3F-8654FC2D792F}" type="pres">
      <dgm:prSet presAssocID="{61BFB631-D156-41AD-8AB1-8362BD8EBD17}" presName="root2" presStyleCnt="0"/>
      <dgm:spPr/>
    </dgm:pt>
    <dgm:pt modelId="{158D1FE9-41AF-469B-A644-C549E188D48D}" type="pres">
      <dgm:prSet presAssocID="{61BFB631-D156-41AD-8AB1-8362BD8EBD17}" presName="LevelTwoTextNode" presStyleLbl="node2" presStyleIdx="0" presStyleCnt="2">
        <dgm:presLayoutVars>
          <dgm:chPref val="3"/>
        </dgm:presLayoutVars>
      </dgm:prSet>
      <dgm:spPr/>
      <dgm:t>
        <a:bodyPr/>
        <a:lstStyle/>
        <a:p>
          <a:endParaRPr lang="el-GR"/>
        </a:p>
      </dgm:t>
    </dgm:pt>
    <dgm:pt modelId="{EFBB0C27-67CA-4AE9-9F12-7D8B4E4C13F4}" type="pres">
      <dgm:prSet presAssocID="{61BFB631-D156-41AD-8AB1-8362BD8EBD17}" presName="level3hierChild" presStyleCnt="0"/>
      <dgm:spPr/>
    </dgm:pt>
    <dgm:pt modelId="{458351C9-07C1-4EA5-AC0D-2FD3811CF725}" type="pres">
      <dgm:prSet presAssocID="{A855C116-8D2D-41F0-A6E8-33271B1E3DDA}" presName="conn2-1" presStyleLbl="parChTrans1D2" presStyleIdx="1" presStyleCnt="2"/>
      <dgm:spPr/>
      <dgm:t>
        <a:bodyPr/>
        <a:lstStyle/>
        <a:p>
          <a:endParaRPr lang="el-GR"/>
        </a:p>
      </dgm:t>
    </dgm:pt>
    <dgm:pt modelId="{0C150180-3B58-4BB9-B326-A8C086226E8B}" type="pres">
      <dgm:prSet presAssocID="{A855C116-8D2D-41F0-A6E8-33271B1E3DDA}" presName="connTx" presStyleLbl="parChTrans1D2" presStyleIdx="1" presStyleCnt="2"/>
      <dgm:spPr/>
      <dgm:t>
        <a:bodyPr/>
        <a:lstStyle/>
        <a:p>
          <a:endParaRPr lang="el-GR"/>
        </a:p>
      </dgm:t>
    </dgm:pt>
    <dgm:pt modelId="{5D20460B-877D-4C42-93D7-0026893CEC52}" type="pres">
      <dgm:prSet presAssocID="{17286FFF-ABBF-45A4-9D93-D1DE4AA4BE9B}" presName="root2" presStyleCnt="0"/>
      <dgm:spPr/>
    </dgm:pt>
    <dgm:pt modelId="{622B9D0E-1D48-44B1-99D7-81A96515C8CC}" type="pres">
      <dgm:prSet presAssocID="{17286FFF-ABBF-45A4-9D93-D1DE4AA4BE9B}" presName="LevelTwoTextNode" presStyleLbl="node2" presStyleIdx="1" presStyleCnt="2">
        <dgm:presLayoutVars>
          <dgm:chPref val="3"/>
        </dgm:presLayoutVars>
      </dgm:prSet>
      <dgm:spPr/>
      <dgm:t>
        <a:bodyPr/>
        <a:lstStyle/>
        <a:p>
          <a:endParaRPr lang="el-GR"/>
        </a:p>
      </dgm:t>
    </dgm:pt>
    <dgm:pt modelId="{D1CEC633-D551-47F2-A837-6E530E64BA01}" type="pres">
      <dgm:prSet presAssocID="{17286FFF-ABBF-45A4-9D93-D1DE4AA4BE9B}" presName="level3hierChild" presStyleCnt="0"/>
      <dgm:spPr/>
    </dgm:pt>
  </dgm:ptLst>
  <dgm:cxnLst>
    <dgm:cxn modelId="{54C06017-00DC-4DBF-910F-2553ED484923}" type="presOf" srcId="{A855C116-8D2D-41F0-A6E8-33271B1E3DDA}" destId="{458351C9-07C1-4EA5-AC0D-2FD3811CF725}" srcOrd="0" destOrd="0" presId="urn:microsoft.com/office/officeart/2005/8/layout/hierarchy2"/>
    <dgm:cxn modelId="{7C5DA72E-4A01-4DA9-AF45-4F0AF8E5F39A}" type="presOf" srcId="{A855C116-8D2D-41F0-A6E8-33271B1E3DDA}" destId="{0C150180-3B58-4BB9-B326-A8C086226E8B}" srcOrd="1" destOrd="0" presId="urn:microsoft.com/office/officeart/2005/8/layout/hierarchy2"/>
    <dgm:cxn modelId="{4EDE6F07-A734-4FFD-98BB-7D1086DBBEFD}" type="presOf" srcId="{6702117E-DA7E-403C-AE5D-5A0FB6AE6D9F}" destId="{C99008F2-180C-43BC-82B2-76E398B849AB}" srcOrd="1" destOrd="0" presId="urn:microsoft.com/office/officeart/2005/8/layout/hierarchy2"/>
    <dgm:cxn modelId="{E0F7E352-EDCD-4F4B-9997-3B62AFBD1921}" type="presOf" srcId="{61BFB631-D156-41AD-8AB1-8362BD8EBD17}" destId="{158D1FE9-41AF-469B-A644-C549E188D48D}" srcOrd="0" destOrd="0" presId="urn:microsoft.com/office/officeart/2005/8/layout/hierarchy2"/>
    <dgm:cxn modelId="{54E4D7CA-0A39-4628-9049-8E0557E9DFDA}" srcId="{F903574F-A96C-414D-8EF4-733B65B1A97B}" destId="{61BFB631-D156-41AD-8AB1-8362BD8EBD17}" srcOrd="0" destOrd="0" parTransId="{6702117E-DA7E-403C-AE5D-5A0FB6AE6D9F}" sibTransId="{D7D67AF0-D23E-40FB-9379-0BBB81A856AA}"/>
    <dgm:cxn modelId="{2936EC56-E723-4DDD-97E8-137A03B15996}" type="presOf" srcId="{17286FFF-ABBF-45A4-9D93-D1DE4AA4BE9B}" destId="{622B9D0E-1D48-44B1-99D7-81A96515C8CC}" srcOrd="0" destOrd="0" presId="urn:microsoft.com/office/officeart/2005/8/layout/hierarchy2"/>
    <dgm:cxn modelId="{2BB7F166-8723-47F5-8CEB-45B5E54A3625}" type="presOf" srcId="{F903574F-A96C-414D-8EF4-733B65B1A97B}" destId="{043B5553-9608-4821-B299-18D9CCB029DB}" srcOrd="0" destOrd="0" presId="urn:microsoft.com/office/officeart/2005/8/layout/hierarchy2"/>
    <dgm:cxn modelId="{F7F45CE0-C441-4B03-8572-2C4542B39A3B}" srcId="{F02CD6F9-907E-4950-A13F-E1804160E09F}" destId="{F903574F-A96C-414D-8EF4-733B65B1A97B}" srcOrd="0" destOrd="0" parTransId="{B1F0D008-C95E-4A30-B77C-EC6DEB2C88A4}" sibTransId="{21A69A98-3306-4B1F-9E93-26AAA215ED6B}"/>
    <dgm:cxn modelId="{9984727C-42E8-4C4B-99C0-BE85166A1B92}" type="presOf" srcId="{6702117E-DA7E-403C-AE5D-5A0FB6AE6D9F}" destId="{59EAC79A-F475-42AD-849C-2A09F3B005C1}" srcOrd="0" destOrd="0" presId="urn:microsoft.com/office/officeart/2005/8/layout/hierarchy2"/>
    <dgm:cxn modelId="{8F703D98-0108-446A-B898-2CFC3A323970}" srcId="{F903574F-A96C-414D-8EF4-733B65B1A97B}" destId="{17286FFF-ABBF-45A4-9D93-D1DE4AA4BE9B}" srcOrd="1" destOrd="0" parTransId="{A855C116-8D2D-41F0-A6E8-33271B1E3DDA}" sibTransId="{BF6554C1-81E1-42A0-9F43-AC5986A35AC7}"/>
    <dgm:cxn modelId="{75ACF9BF-71B5-4624-AE86-6C8424844DA7}" type="presOf" srcId="{F02CD6F9-907E-4950-A13F-E1804160E09F}" destId="{502B53F1-14F9-4ACD-AB9C-73E66E860A25}" srcOrd="0" destOrd="0" presId="urn:microsoft.com/office/officeart/2005/8/layout/hierarchy2"/>
    <dgm:cxn modelId="{8380DC88-0B39-4989-83F1-3D8EB7A682A1}" type="presParOf" srcId="{502B53F1-14F9-4ACD-AB9C-73E66E860A25}" destId="{FCBAF52F-5AC4-426F-B435-3C9C68E60B37}" srcOrd="0" destOrd="0" presId="urn:microsoft.com/office/officeart/2005/8/layout/hierarchy2"/>
    <dgm:cxn modelId="{9A243FC0-FB20-48A4-9F8F-52CF98593924}" type="presParOf" srcId="{FCBAF52F-5AC4-426F-B435-3C9C68E60B37}" destId="{043B5553-9608-4821-B299-18D9CCB029DB}" srcOrd="0" destOrd="0" presId="urn:microsoft.com/office/officeart/2005/8/layout/hierarchy2"/>
    <dgm:cxn modelId="{B7FEB089-F9EA-4337-AB89-C0CF5E2B9205}" type="presParOf" srcId="{FCBAF52F-5AC4-426F-B435-3C9C68E60B37}" destId="{3611C1D8-B21E-4448-8359-D33942CAC537}" srcOrd="1" destOrd="0" presId="urn:microsoft.com/office/officeart/2005/8/layout/hierarchy2"/>
    <dgm:cxn modelId="{783CCE21-FB8B-4FAF-9738-7A4F886DE5F7}" type="presParOf" srcId="{3611C1D8-B21E-4448-8359-D33942CAC537}" destId="{59EAC79A-F475-42AD-849C-2A09F3B005C1}" srcOrd="0" destOrd="0" presId="urn:microsoft.com/office/officeart/2005/8/layout/hierarchy2"/>
    <dgm:cxn modelId="{F2560254-E29F-478E-841E-EE9CCCB13B17}" type="presParOf" srcId="{59EAC79A-F475-42AD-849C-2A09F3B005C1}" destId="{C99008F2-180C-43BC-82B2-76E398B849AB}" srcOrd="0" destOrd="0" presId="urn:microsoft.com/office/officeart/2005/8/layout/hierarchy2"/>
    <dgm:cxn modelId="{AF5CBF7C-8684-4A50-AF41-9E99F52BCD49}" type="presParOf" srcId="{3611C1D8-B21E-4448-8359-D33942CAC537}" destId="{2A6933C7-206B-486A-AE3F-8654FC2D792F}" srcOrd="1" destOrd="0" presId="urn:microsoft.com/office/officeart/2005/8/layout/hierarchy2"/>
    <dgm:cxn modelId="{801088E5-3E62-4A7F-AD3C-B0D220EAA086}" type="presParOf" srcId="{2A6933C7-206B-486A-AE3F-8654FC2D792F}" destId="{158D1FE9-41AF-469B-A644-C549E188D48D}" srcOrd="0" destOrd="0" presId="urn:microsoft.com/office/officeart/2005/8/layout/hierarchy2"/>
    <dgm:cxn modelId="{6B2EB1F3-7682-4C5C-ABAF-EDEA88F4BC6F}" type="presParOf" srcId="{2A6933C7-206B-486A-AE3F-8654FC2D792F}" destId="{EFBB0C27-67CA-4AE9-9F12-7D8B4E4C13F4}" srcOrd="1" destOrd="0" presId="urn:microsoft.com/office/officeart/2005/8/layout/hierarchy2"/>
    <dgm:cxn modelId="{C3FA5616-1231-4BCB-B840-FCD130EDC885}" type="presParOf" srcId="{3611C1D8-B21E-4448-8359-D33942CAC537}" destId="{458351C9-07C1-4EA5-AC0D-2FD3811CF725}" srcOrd="2" destOrd="0" presId="urn:microsoft.com/office/officeart/2005/8/layout/hierarchy2"/>
    <dgm:cxn modelId="{7B717362-8AE7-4201-B672-8195DA86D0C2}" type="presParOf" srcId="{458351C9-07C1-4EA5-AC0D-2FD3811CF725}" destId="{0C150180-3B58-4BB9-B326-A8C086226E8B}" srcOrd="0" destOrd="0" presId="urn:microsoft.com/office/officeart/2005/8/layout/hierarchy2"/>
    <dgm:cxn modelId="{654A7794-C524-4989-8A2C-8B07C04C095F}" type="presParOf" srcId="{3611C1D8-B21E-4448-8359-D33942CAC537}" destId="{5D20460B-877D-4C42-93D7-0026893CEC52}" srcOrd="3" destOrd="0" presId="urn:microsoft.com/office/officeart/2005/8/layout/hierarchy2"/>
    <dgm:cxn modelId="{110A1FA8-3776-4DA8-BFCA-997FA35C3AA0}" type="presParOf" srcId="{5D20460B-877D-4C42-93D7-0026893CEC52}" destId="{622B9D0E-1D48-44B1-99D7-81A96515C8CC}" srcOrd="0" destOrd="0" presId="urn:microsoft.com/office/officeart/2005/8/layout/hierarchy2"/>
    <dgm:cxn modelId="{BF29B045-9000-4AC4-8082-29105DA4DFD6}" type="presParOf" srcId="{5D20460B-877D-4C42-93D7-0026893CEC52}" destId="{D1CEC633-D551-47F2-A837-6E530E64BA01}"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02801E89-2234-4AA4-A114-BE0C14F45670}" type="doc">
      <dgm:prSet loTypeId="urn:microsoft.com/office/officeart/2005/8/layout/pyramid2" loCatId="list" qsTypeId="urn:microsoft.com/office/officeart/2005/8/quickstyle/simple1" qsCatId="simple" csTypeId="urn:microsoft.com/office/officeart/2005/8/colors/accent1_2" csCatId="accent1" phldr="1"/>
      <dgm:spPr/>
    </dgm:pt>
    <dgm:pt modelId="{E75D0F04-80B2-460B-A009-26F8F2BA93E4}">
      <dgm:prSet phldrT="[Κείμενο]"/>
      <dgm:spPr/>
      <dgm:t>
        <a:bodyPr/>
        <a:lstStyle/>
        <a:p>
          <a:r>
            <a:rPr lang="el-GR" dirty="0" smtClean="0"/>
            <a:t>εκπαίδευση</a:t>
          </a:r>
          <a:endParaRPr lang="el-GR" dirty="0"/>
        </a:p>
      </dgm:t>
    </dgm:pt>
    <dgm:pt modelId="{ED4E29EA-29B9-4D30-A944-FAB03A381D38}" type="parTrans" cxnId="{207B5923-54C8-4475-8570-72DD3A328A9C}">
      <dgm:prSet/>
      <dgm:spPr/>
      <dgm:t>
        <a:bodyPr/>
        <a:lstStyle/>
        <a:p>
          <a:endParaRPr lang="el-GR"/>
        </a:p>
      </dgm:t>
    </dgm:pt>
    <dgm:pt modelId="{8108208C-03D5-41BA-B707-3D0628C3FE36}" type="sibTrans" cxnId="{207B5923-54C8-4475-8570-72DD3A328A9C}">
      <dgm:prSet/>
      <dgm:spPr/>
      <dgm:t>
        <a:bodyPr/>
        <a:lstStyle/>
        <a:p>
          <a:endParaRPr lang="el-GR"/>
        </a:p>
      </dgm:t>
    </dgm:pt>
    <dgm:pt modelId="{E30AE364-A45D-4015-A1BA-B84F6F3001D7}">
      <dgm:prSet phldrT="[Κείμενο]"/>
      <dgm:spPr/>
      <dgm:t>
        <a:bodyPr/>
        <a:lstStyle/>
        <a:p>
          <a:r>
            <a:rPr lang="el-GR" dirty="0" smtClean="0"/>
            <a:t>υγεία</a:t>
          </a:r>
          <a:endParaRPr lang="el-GR" dirty="0"/>
        </a:p>
      </dgm:t>
    </dgm:pt>
    <dgm:pt modelId="{307631B6-457D-41D1-B2CE-77EABFFBEDD6}" type="parTrans" cxnId="{71C4A298-DE75-43DB-8096-4EC26C6A7044}">
      <dgm:prSet/>
      <dgm:spPr/>
      <dgm:t>
        <a:bodyPr/>
        <a:lstStyle/>
        <a:p>
          <a:endParaRPr lang="el-GR"/>
        </a:p>
      </dgm:t>
    </dgm:pt>
    <dgm:pt modelId="{1609CD87-FCEF-4CE9-9BB7-1D63C4CCBFD9}" type="sibTrans" cxnId="{71C4A298-DE75-43DB-8096-4EC26C6A7044}">
      <dgm:prSet/>
      <dgm:spPr/>
      <dgm:t>
        <a:bodyPr/>
        <a:lstStyle/>
        <a:p>
          <a:endParaRPr lang="el-GR"/>
        </a:p>
      </dgm:t>
    </dgm:pt>
    <dgm:pt modelId="{348406D3-6B0C-403C-9C5B-E79701F073A1}">
      <dgm:prSet phldrT="[Κείμενο]"/>
      <dgm:spPr/>
      <dgm:t>
        <a:bodyPr/>
        <a:lstStyle/>
        <a:p>
          <a:r>
            <a:rPr lang="el-GR" dirty="0" smtClean="0"/>
            <a:t>Κοινωνική ανάπτυξη</a:t>
          </a:r>
          <a:endParaRPr lang="el-GR" dirty="0"/>
        </a:p>
      </dgm:t>
    </dgm:pt>
    <dgm:pt modelId="{39985AB7-815A-4183-9F52-614FEDCC5E07}" type="sibTrans" cxnId="{DDA87F08-096D-4BFA-A4F6-30584F460A84}">
      <dgm:prSet/>
      <dgm:spPr/>
      <dgm:t>
        <a:bodyPr/>
        <a:lstStyle/>
        <a:p>
          <a:endParaRPr lang="el-GR"/>
        </a:p>
      </dgm:t>
    </dgm:pt>
    <dgm:pt modelId="{99A6E22A-5990-44C2-A413-7854C4F1E855}" type="parTrans" cxnId="{DDA87F08-096D-4BFA-A4F6-30584F460A84}">
      <dgm:prSet/>
      <dgm:spPr/>
      <dgm:t>
        <a:bodyPr/>
        <a:lstStyle/>
        <a:p>
          <a:endParaRPr lang="el-GR"/>
        </a:p>
      </dgm:t>
    </dgm:pt>
    <dgm:pt modelId="{AC7D8474-22A8-42DB-B808-06CA6548146A}" type="pres">
      <dgm:prSet presAssocID="{02801E89-2234-4AA4-A114-BE0C14F45670}" presName="compositeShape" presStyleCnt="0">
        <dgm:presLayoutVars>
          <dgm:dir/>
          <dgm:resizeHandles/>
        </dgm:presLayoutVars>
      </dgm:prSet>
      <dgm:spPr/>
    </dgm:pt>
    <dgm:pt modelId="{D24BDE59-8651-480F-9A6B-B9B8AC79A3C1}" type="pres">
      <dgm:prSet presAssocID="{02801E89-2234-4AA4-A114-BE0C14F45670}" presName="pyramid" presStyleLbl="node1" presStyleIdx="0" presStyleCnt="1"/>
      <dgm:spPr/>
    </dgm:pt>
    <dgm:pt modelId="{54BEA370-96DD-4311-B966-52492A3E7BC0}" type="pres">
      <dgm:prSet presAssocID="{02801E89-2234-4AA4-A114-BE0C14F45670}" presName="theList" presStyleCnt="0"/>
      <dgm:spPr/>
    </dgm:pt>
    <dgm:pt modelId="{DC57B482-33AC-464B-855D-339F59C0A723}" type="pres">
      <dgm:prSet presAssocID="{E75D0F04-80B2-460B-A009-26F8F2BA93E4}" presName="aNode" presStyleLbl="fgAcc1" presStyleIdx="0" presStyleCnt="3">
        <dgm:presLayoutVars>
          <dgm:bulletEnabled val="1"/>
        </dgm:presLayoutVars>
      </dgm:prSet>
      <dgm:spPr/>
      <dgm:t>
        <a:bodyPr/>
        <a:lstStyle/>
        <a:p>
          <a:endParaRPr lang="el-GR"/>
        </a:p>
      </dgm:t>
    </dgm:pt>
    <dgm:pt modelId="{C9A64343-53CB-4F40-979E-078F0AEBA6C1}" type="pres">
      <dgm:prSet presAssocID="{E75D0F04-80B2-460B-A009-26F8F2BA93E4}" presName="aSpace" presStyleCnt="0"/>
      <dgm:spPr/>
    </dgm:pt>
    <dgm:pt modelId="{F1557613-AFAE-4D4A-9AD7-EA4BD86D60B8}" type="pres">
      <dgm:prSet presAssocID="{348406D3-6B0C-403C-9C5B-E79701F073A1}" presName="aNode" presStyleLbl="fgAcc1" presStyleIdx="1" presStyleCnt="3">
        <dgm:presLayoutVars>
          <dgm:bulletEnabled val="1"/>
        </dgm:presLayoutVars>
      </dgm:prSet>
      <dgm:spPr/>
      <dgm:t>
        <a:bodyPr/>
        <a:lstStyle/>
        <a:p>
          <a:endParaRPr lang="el-GR"/>
        </a:p>
      </dgm:t>
    </dgm:pt>
    <dgm:pt modelId="{3C7EC2B7-8B5C-4A69-9D69-8763DC721CEA}" type="pres">
      <dgm:prSet presAssocID="{348406D3-6B0C-403C-9C5B-E79701F073A1}" presName="aSpace" presStyleCnt="0"/>
      <dgm:spPr/>
    </dgm:pt>
    <dgm:pt modelId="{144D2E13-1989-40E3-BB68-11A1AC097485}" type="pres">
      <dgm:prSet presAssocID="{E30AE364-A45D-4015-A1BA-B84F6F3001D7}" presName="aNode" presStyleLbl="fgAcc1" presStyleIdx="2" presStyleCnt="3">
        <dgm:presLayoutVars>
          <dgm:bulletEnabled val="1"/>
        </dgm:presLayoutVars>
      </dgm:prSet>
      <dgm:spPr/>
      <dgm:t>
        <a:bodyPr/>
        <a:lstStyle/>
        <a:p>
          <a:endParaRPr lang="el-GR"/>
        </a:p>
      </dgm:t>
    </dgm:pt>
    <dgm:pt modelId="{AC8CAC3D-C31E-44D4-9FE6-9C3EB89A7AB7}" type="pres">
      <dgm:prSet presAssocID="{E30AE364-A45D-4015-A1BA-B84F6F3001D7}" presName="aSpace" presStyleCnt="0"/>
      <dgm:spPr/>
    </dgm:pt>
  </dgm:ptLst>
  <dgm:cxnLst>
    <dgm:cxn modelId="{DDA87F08-096D-4BFA-A4F6-30584F460A84}" srcId="{02801E89-2234-4AA4-A114-BE0C14F45670}" destId="{348406D3-6B0C-403C-9C5B-E79701F073A1}" srcOrd="1" destOrd="0" parTransId="{99A6E22A-5990-44C2-A413-7854C4F1E855}" sibTransId="{39985AB7-815A-4183-9F52-614FEDCC5E07}"/>
    <dgm:cxn modelId="{35797140-6BC5-4F7D-80FA-9239D7CD9BD8}" type="presOf" srcId="{E75D0F04-80B2-460B-A009-26F8F2BA93E4}" destId="{DC57B482-33AC-464B-855D-339F59C0A723}" srcOrd="0" destOrd="0" presId="urn:microsoft.com/office/officeart/2005/8/layout/pyramid2"/>
    <dgm:cxn modelId="{71C4A298-DE75-43DB-8096-4EC26C6A7044}" srcId="{02801E89-2234-4AA4-A114-BE0C14F45670}" destId="{E30AE364-A45D-4015-A1BA-B84F6F3001D7}" srcOrd="2" destOrd="0" parTransId="{307631B6-457D-41D1-B2CE-77EABFFBEDD6}" sibTransId="{1609CD87-FCEF-4CE9-9BB7-1D63C4CCBFD9}"/>
    <dgm:cxn modelId="{789B7D3C-BE38-4C05-8674-22D162093BF7}" type="presOf" srcId="{02801E89-2234-4AA4-A114-BE0C14F45670}" destId="{AC7D8474-22A8-42DB-B808-06CA6548146A}" srcOrd="0" destOrd="0" presId="urn:microsoft.com/office/officeart/2005/8/layout/pyramid2"/>
    <dgm:cxn modelId="{CF1B2172-9EBB-4CB3-A3B7-A6EB950D0FF0}" type="presOf" srcId="{E30AE364-A45D-4015-A1BA-B84F6F3001D7}" destId="{144D2E13-1989-40E3-BB68-11A1AC097485}" srcOrd="0" destOrd="0" presId="urn:microsoft.com/office/officeart/2005/8/layout/pyramid2"/>
    <dgm:cxn modelId="{207B5923-54C8-4475-8570-72DD3A328A9C}" srcId="{02801E89-2234-4AA4-A114-BE0C14F45670}" destId="{E75D0F04-80B2-460B-A009-26F8F2BA93E4}" srcOrd="0" destOrd="0" parTransId="{ED4E29EA-29B9-4D30-A944-FAB03A381D38}" sibTransId="{8108208C-03D5-41BA-B707-3D0628C3FE36}"/>
    <dgm:cxn modelId="{BCB2539C-6B77-4F06-BD98-721BAA4764A3}" type="presOf" srcId="{348406D3-6B0C-403C-9C5B-E79701F073A1}" destId="{F1557613-AFAE-4D4A-9AD7-EA4BD86D60B8}" srcOrd="0" destOrd="0" presId="urn:microsoft.com/office/officeart/2005/8/layout/pyramid2"/>
    <dgm:cxn modelId="{4C251D38-0A90-46E5-813E-F212DAFE23D9}" type="presParOf" srcId="{AC7D8474-22A8-42DB-B808-06CA6548146A}" destId="{D24BDE59-8651-480F-9A6B-B9B8AC79A3C1}" srcOrd="0" destOrd="0" presId="urn:microsoft.com/office/officeart/2005/8/layout/pyramid2"/>
    <dgm:cxn modelId="{B17DEFDB-30C0-4ECA-9383-A7820D7FB4B4}" type="presParOf" srcId="{AC7D8474-22A8-42DB-B808-06CA6548146A}" destId="{54BEA370-96DD-4311-B966-52492A3E7BC0}" srcOrd="1" destOrd="0" presId="urn:microsoft.com/office/officeart/2005/8/layout/pyramid2"/>
    <dgm:cxn modelId="{61A7D46A-AC75-4FF3-8782-0B3CE4A3FB3D}" type="presParOf" srcId="{54BEA370-96DD-4311-B966-52492A3E7BC0}" destId="{DC57B482-33AC-464B-855D-339F59C0A723}" srcOrd="0" destOrd="0" presId="urn:microsoft.com/office/officeart/2005/8/layout/pyramid2"/>
    <dgm:cxn modelId="{8823292D-F901-45A3-84FE-148FE7395945}" type="presParOf" srcId="{54BEA370-96DD-4311-B966-52492A3E7BC0}" destId="{C9A64343-53CB-4F40-979E-078F0AEBA6C1}" srcOrd="1" destOrd="0" presId="urn:microsoft.com/office/officeart/2005/8/layout/pyramid2"/>
    <dgm:cxn modelId="{D36FA896-97BB-47FA-A3DE-F43D7664E5D2}" type="presParOf" srcId="{54BEA370-96DD-4311-B966-52492A3E7BC0}" destId="{F1557613-AFAE-4D4A-9AD7-EA4BD86D60B8}" srcOrd="2" destOrd="0" presId="urn:microsoft.com/office/officeart/2005/8/layout/pyramid2"/>
    <dgm:cxn modelId="{8D693D45-06EF-47BC-AF6F-EB2E0F87F7DB}" type="presParOf" srcId="{54BEA370-96DD-4311-B966-52492A3E7BC0}" destId="{3C7EC2B7-8B5C-4A69-9D69-8763DC721CEA}" srcOrd="3" destOrd="0" presId="urn:microsoft.com/office/officeart/2005/8/layout/pyramid2"/>
    <dgm:cxn modelId="{A02CBEFC-5C00-4651-9D2A-0A68C5074755}" type="presParOf" srcId="{54BEA370-96DD-4311-B966-52492A3E7BC0}" destId="{144D2E13-1989-40E3-BB68-11A1AC097485}" srcOrd="4" destOrd="0" presId="urn:microsoft.com/office/officeart/2005/8/layout/pyramid2"/>
    <dgm:cxn modelId="{18674AD3-A0FA-45F9-8A15-CF20B7385C56}" type="presParOf" srcId="{54BEA370-96DD-4311-B966-52492A3E7BC0}" destId="{AC8CAC3D-C31E-44D4-9FE6-9C3EB89A7AB7}" srcOrd="5"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6F665121-C8C2-458E-9745-23C13DF3998F}" type="doc">
      <dgm:prSet loTypeId="urn:microsoft.com/office/officeart/2005/8/layout/hProcess11" loCatId="process" qsTypeId="urn:microsoft.com/office/officeart/2005/8/quickstyle/simple1" qsCatId="simple" csTypeId="urn:microsoft.com/office/officeart/2005/8/colors/accent1_2" csCatId="accent1" phldr="1"/>
      <dgm:spPr/>
    </dgm:pt>
    <dgm:pt modelId="{5676CB4B-05AC-4476-8CCB-D70AA9B71C97}">
      <dgm:prSet phldrT="[Κείμενο]"/>
      <dgm:spPr/>
      <dgm:t>
        <a:bodyPr/>
        <a:lstStyle/>
        <a:p>
          <a:r>
            <a:rPr lang="el-GR" dirty="0" smtClean="0"/>
            <a:t>Πριν από τη γέννηση</a:t>
          </a:r>
          <a:endParaRPr lang="el-GR" dirty="0"/>
        </a:p>
      </dgm:t>
    </dgm:pt>
    <dgm:pt modelId="{404147AB-B184-4DD5-AC8C-DB5DC846A4DF}" type="parTrans" cxnId="{FCE951EA-C2B1-4C19-A633-C2441BD69683}">
      <dgm:prSet/>
      <dgm:spPr/>
      <dgm:t>
        <a:bodyPr/>
        <a:lstStyle/>
        <a:p>
          <a:endParaRPr lang="el-GR"/>
        </a:p>
      </dgm:t>
    </dgm:pt>
    <dgm:pt modelId="{8D69BA59-A83A-479A-B2AC-6C628FEB08C4}" type="sibTrans" cxnId="{FCE951EA-C2B1-4C19-A633-C2441BD69683}">
      <dgm:prSet/>
      <dgm:spPr/>
      <dgm:t>
        <a:bodyPr/>
        <a:lstStyle/>
        <a:p>
          <a:endParaRPr lang="el-GR"/>
        </a:p>
      </dgm:t>
    </dgm:pt>
    <dgm:pt modelId="{29F6DE0C-15E2-48D4-9D74-667441A9AAE6}">
      <dgm:prSet phldrT="[Κείμενο]"/>
      <dgm:spPr/>
      <dgm:t>
        <a:bodyPr/>
        <a:lstStyle/>
        <a:p>
          <a:r>
            <a:rPr lang="el-GR" dirty="0" smtClean="0"/>
            <a:t>Προσχολική ηλικία</a:t>
          </a:r>
          <a:endParaRPr lang="el-GR" dirty="0"/>
        </a:p>
      </dgm:t>
    </dgm:pt>
    <dgm:pt modelId="{42A3B411-5D1A-476A-8C31-FB9491CB29C6}" type="parTrans" cxnId="{DA046898-DA54-45B4-A4E0-FAC52BA9EBF8}">
      <dgm:prSet/>
      <dgm:spPr/>
      <dgm:t>
        <a:bodyPr/>
        <a:lstStyle/>
        <a:p>
          <a:endParaRPr lang="el-GR"/>
        </a:p>
      </dgm:t>
    </dgm:pt>
    <dgm:pt modelId="{51818C57-5E05-4D22-B0A2-0FDD0DB6AB4C}" type="sibTrans" cxnId="{DA046898-DA54-45B4-A4E0-FAC52BA9EBF8}">
      <dgm:prSet/>
      <dgm:spPr/>
      <dgm:t>
        <a:bodyPr/>
        <a:lstStyle/>
        <a:p>
          <a:endParaRPr lang="el-GR"/>
        </a:p>
      </dgm:t>
    </dgm:pt>
    <dgm:pt modelId="{89EFFBDB-4F6F-413A-9C34-A269B73C206E}">
      <dgm:prSet phldrT="[Κείμενο]"/>
      <dgm:spPr/>
      <dgm:t>
        <a:bodyPr/>
        <a:lstStyle/>
        <a:p>
          <a:r>
            <a:rPr lang="el-GR" dirty="0" smtClean="0"/>
            <a:t>Πρώτα σχολικά έτη</a:t>
          </a:r>
          <a:endParaRPr lang="el-GR" dirty="0"/>
        </a:p>
      </dgm:t>
    </dgm:pt>
    <dgm:pt modelId="{C77A44D6-83D0-4A1C-9387-5931C5D72DB1}" type="parTrans" cxnId="{F41BB51C-760D-4BF7-8CD3-96F73DE21A25}">
      <dgm:prSet/>
      <dgm:spPr/>
      <dgm:t>
        <a:bodyPr/>
        <a:lstStyle/>
        <a:p>
          <a:endParaRPr lang="el-GR"/>
        </a:p>
      </dgm:t>
    </dgm:pt>
    <dgm:pt modelId="{B556F486-F97C-45F6-AFFC-8B1F42D67562}" type="sibTrans" cxnId="{F41BB51C-760D-4BF7-8CD3-96F73DE21A25}">
      <dgm:prSet/>
      <dgm:spPr/>
      <dgm:t>
        <a:bodyPr/>
        <a:lstStyle/>
        <a:p>
          <a:endParaRPr lang="el-GR"/>
        </a:p>
      </dgm:t>
    </dgm:pt>
    <dgm:pt modelId="{C496CFCD-BC1B-4907-AF44-08973D9BE2AC}" type="pres">
      <dgm:prSet presAssocID="{6F665121-C8C2-458E-9745-23C13DF3998F}" presName="Name0" presStyleCnt="0">
        <dgm:presLayoutVars>
          <dgm:dir/>
          <dgm:resizeHandles val="exact"/>
        </dgm:presLayoutVars>
      </dgm:prSet>
      <dgm:spPr/>
    </dgm:pt>
    <dgm:pt modelId="{D1684455-1706-4B5F-965B-F8F677054C04}" type="pres">
      <dgm:prSet presAssocID="{6F665121-C8C2-458E-9745-23C13DF3998F}" presName="arrow" presStyleLbl="bgShp" presStyleIdx="0" presStyleCnt="1"/>
      <dgm:spPr/>
    </dgm:pt>
    <dgm:pt modelId="{FB95057A-185E-47AA-9A9A-33E6E8A48BBB}" type="pres">
      <dgm:prSet presAssocID="{6F665121-C8C2-458E-9745-23C13DF3998F}" presName="points" presStyleCnt="0"/>
      <dgm:spPr/>
    </dgm:pt>
    <dgm:pt modelId="{9C7F160F-E602-4730-879F-701E53BBB115}" type="pres">
      <dgm:prSet presAssocID="{5676CB4B-05AC-4476-8CCB-D70AA9B71C97}" presName="compositeA" presStyleCnt="0"/>
      <dgm:spPr/>
    </dgm:pt>
    <dgm:pt modelId="{81873428-94CF-432A-B766-E1739322D032}" type="pres">
      <dgm:prSet presAssocID="{5676CB4B-05AC-4476-8CCB-D70AA9B71C97}" presName="textA" presStyleLbl="revTx" presStyleIdx="0" presStyleCnt="3">
        <dgm:presLayoutVars>
          <dgm:bulletEnabled val="1"/>
        </dgm:presLayoutVars>
      </dgm:prSet>
      <dgm:spPr/>
      <dgm:t>
        <a:bodyPr/>
        <a:lstStyle/>
        <a:p>
          <a:endParaRPr lang="el-GR"/>
        </a:p>
      </dgm:t>
    </dgm:pt>
    <dgm:pt modelId="{CE76061A-5461-48F7-A966-09A7400187B2}" type="pres">
      <dgm:prSet presAssocID="{5676CB4B-05AC-4476-8CCB-D70AA9B71C97}" presName="circleA" presStyleLbl="node1" presStyleIdx="0" presStyleCnt="3"/>
      <dgm:spPr/>
    </dgm:pt>
    <dgm:pt modelId="{1F383F13-965C-48A2-A246-8789AFEB3240}" type="pres">
      <dgm:prSet presAssocID="{5676CB4B-05AC-4476-8CCB-D70AA9B71C97}" presName="spaceA" presStyleCnt="0"/>
      <dgm:spPr/>
    </dgm:pt>
    <dgm:pt modelId="{5A706271-15B1-4A2D-8DAD-9C395099A6FA}" type="pres">
      <dgm:prSet presAssocID="{8D69BA59-A83A-479A-B2AC-6C628FEB08C4}" presName="space" presStyleCnt="0"/>
      <dgm:spPr/>
    </dgm:pt>
    <dgm:pt modelId="{0511C284-D3E9-48D8-AE7C-BEA97B8FB5E3}" type="pres">
      <dgm:prSet presAssocID="{29F6DE0C-15E2-48D4-9D74-667441A9AAE6}" presName="compositeB" presStyleCnt="0"/>
      <dgm:spPr/>
    </dgm:pt>
    <dgm:pt modelId="{DD5AF940-2798-4980-AB7B-718974301199}" type="pres">
      <dgm:prSet presAssocID="{29F6DE0C-15E2-48D4-9D74-667441A9AAE6}" presName="textB" presStyleLbl="revTx" presStyleIdx="1" presStyleCnt="3">
        <dgm:presLayoutVars>
          <dgm:bulletEnabled val="1"/>
        </dgm:presLayoutVars>
      </dgm:prSet>
      <dgm:spPr/>
      <dgm:t>
        <a:bodyPr/>
        <a:lstStyle/>
        <a:p>
          <a:endParaRPr lang="el-GR"/>
        </a:p>
      </dgm:t>
    </dgm:pt>
    <dgm:pt modelId="{5B9D9797-8B93-4C8D-BDAF-AFA38BBBAB7C}" type="pres">
      <dgm:prSet presAssocID="{29F6DE0C-15E2-48D4-9D74-667441A9AAE6}" presName="circleB" presStyleLbl="node1" presStyleIdx="1" presStyleCnt="3"/>
      <dgm:spPr/>
    </dgm:pt>
    <dgm:pt modelId="{74F640B8-E3BA-4186-B591-0FD51FD4C0D2}" type="pres">
      <dgm:prSet presAssocID="{29F6DE0C-15E2-48D4-9D74-667441A9AAE6}" presName="spaceB" presStyleCnt="0"/>
      <dgm:spPr/>
    </dgm:pt>
    <dgm:pt modelId="{C1A7A130-C14A-4802-B0C9-67B07BA4D15C}" type="pres">
      <dgm:prSet presAssocID="{51818C57-5E05-4D22-B0A2-0FDD0DB6AB4C}" presName="space" presStyleCnt="0"/>
      <dgm:spPr/>
    </dgm:pt>
    <dgm:pt modelId="{9C3D468B-4D48-4143-B514-B5A50A843DAD}" type="pres">
      <dgm:prSet presAssocID="{89EFFBDB-4F6F-413A-9C34-A269B73C206E}" presName="compositeA" presStyleCnt="0"/>
      <dgm:spPr/>
    </dgm:pt>
    <dgm:pt modelId="{8921039F-16C1-4BB9-B6AF-F9F1977451D3}" type="pres">
      <dgm:prSet presAssocID="{89EFFBDB-4F6F-413A-9C34-A269B73C206E}" presName="textA" presStyleLbl="revTx" presStyleIdx="2" presStyleCnt="3">
        <dgm:presLayoutVars>
          <dgm:bulletEnabled val="1"/>
        </dgm:presLayoutVars>
      </dgm:prSet>
      <dgm:spPr/>
      <dgm:t>
        <a:bodyPr/>
        <a:lstStyle/>
        <a:p>
          <a:endParaRPr lang="el-GR"/>
        </a:p>
      </dgm:t>
    </dgm:pt>
    <dgm:pt modelId="{B954AB63-B612-45A8-ADB8-56031A7C06A6}" type="pres">
      <dgm:prSet presAssocID="{89EFFBDB-4F6F-413A-9C34-A269B73C206E}" presName="circleA" presStyleLbl="node1" presStyleIdx="2" presStyleCnt="3"/>
      <dgm:spPr/>
    </dgm:pt>
    <dgm:pt modelId="{816191C2-9609-4146-BA98-AC51A116B648}" type="pres">
      <dgm:prSet presAssocID="{89EFFBDB-4F6F-413A-9C34-A269B73C206E}" presName="spaceA" presStyleCnt="0"/>
      <dgm:spPr/>
    </dgm:pt>
  </dgm:ptLst>
  <dgm:cxnLst>
    <dgm:cxn modelId="{66EB26AA-B390-496A-B5F8-DF82A5F312C6}" type="presOf" srcId="{89EFFBDB-4F6F-413A-9C34-A269B73C206E}" destId="{8921039F-16C1-4BB9-B6AF-F9F1977451D3}" srcOrd="0" destOrd="0" presId="urn:microsoft.com/office/officeart/2005/8/layout/hProcess11"/>
    <dgm:cxn modelId="{EDFE5230-9B8C-4A97-A461-5D102F6AEEC8}" type="presOf" srcId="{29F6DE0C-15E2-48D4-9D74-667441A9AAE6}" destId="{DD5AF940-2798-4980-AB7B-718974301199}" srcOrd="0" destOrd="0" presId="urn:microsoft.com/office/officeart/2005/8/layout/hProcess11"/>
    <dgm:cxn modelId="{661826F2-24B3-4B6C-9F5C-444A73CE2C57}" type="presOf" srcId="{5676CB4B-05AC-4476-8CCB-D70AA9B71C97}" destId="{81873428-94CF-432A-B766-E1739322D032}" srcOrd="0" destOrd="0" presId="urn:microsoft.com/office/officeart/2005/8/layout/hProcess11"/>
    <dgm:cxn modelId="{DA046898-DA54-45B4-A4E0-FAC52BA9EBF8}" srcId="{6F665121-C8C2-458E-9745-23C13DF3998F}" destId="{29F6DE0C-15E2-48D4-9D74-667441A9AAE6}" srcOrd="1" destOrd="0" parTransId="{42A3B411-5D1A-476A-8C31-FB9491CB29C6}" sibTransId="{51818C57-5E05-4D22-B0A2-0FDD0DB6AB4C}"/>
    <dgm:cxn modelId="{FCE951EA-C2B1-4C19-A633-C2441BD69683}" srcId="{6F665121-C8C2-458E-9745-23C13DF3998F}" destId="{5676CB4B-05AC-4476-8CCB-D70AA9B71C97}" srcOrd="0" destOrd="0" parTransId="{404147AB-B184-4DD5-AC8C-DB5DC846A4DF}" sibTransId="{8D69BA59-A83A-479A-B2AC-6C628FEB08C4}"/>
    <dgm:cxn modelId="{014ACE9C-0376-4411-9C74-1C68640CC9D2}" type="presOf" srcId="{6F665121-C8C2-458E-9745-23C13DF3998F}" destId="{C496CFCD-BC1B-4907-AF44-08973D9BE2AC}" srcOrd="0" destOrd="0" presId="urn:microsoft.com/office/officeart/2005/8/layout/hProcess11"/>
    <dgm:cxn modelId="{F41BB51C-760D-4BF7-8CD3-96F73DE21A25}" srcId="{6F665121-C8C2-458E-9745-23C13DF3998F}" destId="{89EFFBDB-4F6F-413A-9C34-A269B73C206E}" srcOrd="2" destOrd="0" parTransId="{C77A44D6-83D0-4A1C-9387-5931C5D72DB1}" sibTransId="{B556F486-F97C-45F6-AFFC-8B1F42D67562}"/>
    <dgm:cxn modelId="{4518DF51-8863-45F1-8F34-C6229D41A89E}" type="presParOf" srcId="{C496CFCD-BC1B-4907-AF44-08973D9BE2AC}" destId="{D1684455-1706-4B5F-965B-F8F677054C04}" srcOrd="0" destOrd="0" presId="urn:microsoft.com/office/officeart/2005/8/layout/hProcess11"/>
    <dgm:cxn modelId="{4DA089E0-167C-43F2-AFF0-1C7E62CDA5D9}" type="presParOf" srcId="{C496CFCD-BC1B-4907-AF44-08973D9BE2AC}" destId="{FB95057A-185E-47AA-9A9A-33E6E8A48BBB}" srcOrd="1" destOrd="0" presId="urn:microsoft.com/office/officeart/2005/8/layout/hProcess11"/>
    <dgm:cxn modelId="{1B34C7D6-7573-49D1-B207-2B529E5CA137}" type="presParOf" srcId="{FB95057A-185E-47AA-9A9A-33E6E8A48BBB}" destId="{9C7F160F-E602-4730-879F-701E53BBB115}" srcOrd="0" destOrd="0" presId="urn:microsoft.com/office/officeart/2005/8/layout/hProcess11"/>
    <dgm:cxn modelId="{2E46F36C-DA7E-4D5D-ACDB-CF26697D0EAC}" type="presParOf" srcId="{9C7F160F-E602-4730-879F-701E53BBB115}" destId="{81873428-94CF-432A-B766-E1739322D032}" srcOrd="0" destOrd="0" presId="urn:microsoft.com/office/officeart/2005/8/layout/hProcess11"/>
    <dgm:cxn modelId="{9355D277-5BD5-4D35-8991-3813DF13532B}" type="presParOf" srcId="{9C7F160F-E602-4730-879F-701E53BBB115}" destId="{CE76061A-5461-48F7-A966-09A7400187B2}" srcOrd="1" destOrd="0" presId="urn:microsoft.com/office/officeart/2005/8/layout/hProcess11"/>
    <dgm:cxn modelId="{6E0721CF-E034-4F9B-99BF-C5AA0998F623}" type="presParOf" srcId="{9C7F160F-E602-4730-879F-701E53BBB115}" destId="{1F383F13-965C-48A2-A246-8789AFEB3240}" srcOrd="2" destOrd="0" presId="urn:microsoft.com/office/officeart/2005/8/layout/hProcess11"/>
    <dgm:cxn modelId="{80569B58-D5B0-45E8-933F-988D4079923C}" type="presParOf" srcId="{FB95057A-185E-47AA-9A9A-33E6E8A48BBB}" destId="{5A706271-15B1-4A2D-8DAD-9C395099A6FA}" srcOrd="1" destOrd="0" presId="urn:microsoft.com/office/officeart/2005/8/layout/hProcess11"/>
    <dgm:cxn modelId="{1EF43805-6437-4AFB-ADAD-30202B84240A}" type="presParOf" srcId="{FB95057A-185E-47AA-9A9A-33E6E8A48BBB}" destId="{0511C284-D3E9-48D8-AE7C-BEA97B8FB5E3}" srcOrd="2" destOrd="0" presId="urn:microsoft.com/office/officeart/2005/8/layout/hProcess11"/>
    <dgm:cxn modelId="{371D73B6-1B2E-448D-A7DF-128DE4A0F31C}" type="presParOf" srcId="{0511C284-D3E9-48D8-AE7C-BEA97B8FB5E3}" destId="{DD5AF940-2798-4980-AB7B-718974301199}" srcOrd="0" destOrd="0" presId="urn:microsoft.com/office/officeart/2005/8/layout/hProcess11"/>
    <dgm:cxn modelId="{B9468952-111A-407B-9A62-CB2A1A2C2625}" type="presParOf" srcId="{0511C284-D3E9-48D8-AE7C-BEA97B8FB5E3}" destId="{5B9D9797-8B93-4C8D-BDAF-AFA38BBBAB7C}" srcOrd="1" destOrd="0" presId="urn:microsoft.com/office/officeart/2005/8/layout/hProcess11"/>
    <dgm:cxn modelId="{00A4E277-FC20-4AFB-A205-467D36C1BB73}" type="presParOf" srcId="{0511C284-D3E9-48D8-AE7C-BEA97B8FB5E3}" destId="{74F640B8-E3BA-4186-B591-0FD51FD4C0D2}" srcOrd="2" destOrd="0" presId="urn:microsoft.com/office/officeart/2005/8/layout/hProcess11"/>
    <dgm:cxn modelId="{D0A8D72B-E5D1-4EFC-847E-7A1EF71E18B9}" type="presParOf" srcId="{FB95057A-185E-47AA-9A9A-33E6E8A48BBB}" destId="{C1A7A130-C14A-4802-B0C9-67B07BA4D15C}" srcOrd="3" destOrd="0" presId="urn:microsoft.com/office/officeart/2005/8/layout/hProcess11"/>
    <dgm:cxn modelId="{754A096F-B910-4C2C-B7C1-E4368E613DB2}" type="presParOf" srcId="{FB95057A-185E-47AA-9A9A-33E6E8A48BBB}" destId="{9C3D468B-4D48-4143-B514-B5A50A843DAD}" srcOrd="4" destOrd="0" presId="urn:microsoft.com/office/officeart/2005/8/layout/hProcess11"/>
    <dgm:cxn modelId="{E0E01B56-B0DE-4F8E-8B1D-8BF05930B752}" type="presParOf" srcId="{9C3D468B-4D48-4143-B514-B5A50A843DAD}" destId="{8921039F-16C1-4BB9-B6AF-F9F1977451D3}" srcOrd="0" destOrd="0" presId="urn:microsoft.com/office/officeart/2005/8/layout/hProcess11"/>
    <dgm:cxn modelId="{95A4BED8-1CC8-4DF0-9BBE-3DA6BBC9B224}" type="presParOf" srcId="{9C3D468B-4D48-4143-B514-B5A50A843DAD}" destId="{B954AB63-B612-45A8-ADB8-56031A7C06A6}" srcOrd="1" destOrd="0" presId="urn:microsoft.com/office/officeart/2005/8/layout/hProcess11"/>
    <dgm:cxn modelId="{731FA27C-2113-450D-9363-C3336D5F89E4}" type="presParOf" srcId="{9C3D468B-4D48-4143-B514-B5A50A843DAD}" destId="{816191C2-9609-4146-BA98-AC51A116B648}" srcOrd="2" destOrd="0" presId="urn:microsoft.com/office/officeart/2005/8/layout/hProcess11"/>
  </dgm:cxnLst>
  <dgm:bg/>
  <dgm:whole/>
</dgm:dataModel>
</file>

<file path=ppt/diagrams/data4.xml><?xml version="1.0" encoding="utf-8"?>
<dgm:dataModel xmlns:dgm="http://schemas.openxmlformats.org/drawingml/2006/diagram" xmlns:a="http://schemas.openxmlformats.org/drawingml/2006/main">
  <dgm:ptLst>
    <dgm:pt modelId="{99EC0D7D-FC0D-43EC-B21D-98979F6A9B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62117D22-2B67-4E49-8D91-DE79C891FB32}">
      <dgm:prSet phldrT="[Κείμενο]"/>
      <dgm:spPr/>
      <dgm:t>
        <a:bodyPr/>
        <a:lstStyle/>
        <a:p>
          <a:r>
            <a:rPr lang="el-GR" dirty="0" smtClean="0"/>
            <a:t>Θεραπεία ανεπαρκειών</a:t>
          </a:r>
          <a:endParaRPr lang="el-GR" dirty="0"/>
        </a:p>
      </dgm:t>
    </dgm:pt>
    <dgm:pt modelId="{078618CF-0223-4A50-9AAB-8592754D5733}" type="parTrans" cxnId="{3D0D7893-EFE2-4347-9FC9-99E3AEABFB05}">
      <dgm:prSet/>
      <dgm:spPr/>
      <dgm:t>
        <a:bodyPr/>
        <a:lstStyle/>
        <a:p>
          <a:endParaRPr lang="el-GR"/>
        </a:p>
      </dgm:t>
    </dgm:pt>
    <dgm:pt modelId="{EF3DD94C-4445-4CBD-9F92-617BF2F4EBE1}" type="sibTrans" cxnId="{3D0D7893-EFE2-4347-9FC9-99E3AEABFB05}">
      <dgm:prSet/>
      <dgm:spPr/>
      <dgm:t>
        <a:bodyPr/>
        <a:lstStyle/>
        <a:p>
          <a:endParaRPr lang="el-GR"/>
        </a:p>
      </dgm:t>
    </dgm:pt>
    <dgm:pt modelId="{46322C7C-A9BE-40DC-AE91-0C189E5CBB06}">
      <dgm:prSet phldrT="[Κείμενο]"/>
      <dgm:spPr/>
      <dgm:t>
        <a:bodyPr/>
        <a:lstStyle/>
        <a:p>
          <a:r>
            <a:rPr lang="el-GR" dirty="0" smtClean="0"/>
            <a:t>Ψυχολογική υποστήριξη</a:t>
          </a:r>
          <a:endParaRPr lang="el-GR" dirty="0"/>
        </a:p>
      </dgm:t>
    </dgm:pt>
    <dgm:pt modelId="{FF1FA25F-DF3B-4DDB-A460-7C288D03084F}" type="parTrans" cxnId="{3CA24CF9-7D87-4108-9DF1-CC48FAE2B893}">
      <dgm:prSet/>
      <dgm:spPr/>
      <dgm:t>
        <a:bodyPr/>
        <a:lstStyle/>
        <a:p>
          <a:endParaRPr lang="el-GR"/>
        </a:p>
      </dgm:t>
    </dgm:pt>
    <dgm:pt modelId="{8CD1D349-9815-4BA2-ADBB-13801CCFF69A}" type="sibTrans" cxnId="{3CA24CF9-7D87-4108-9DF1-CC48FAE2B893}">
      <dgm:prSet/>
      <dgm:spPr/>
      <dgm:t>
        <a:bodyPr/>
        <a:lstStyle/>
        <a:p>
          <a:endParaRPr lang="el-GR"/>
        </a:p>
      </dgm:t>
    </dgm:pt>
    <dgm:pt modelId="{837E50ED-14EF-40BE-8954-947EF771CADD}">
      <dgm:prSet phldrT="[Κείμενο]"/>
      <dgm:spPr/>
      <dgm:t>
        <a:bodyPr/>
        <a:lstStyle/>
        <a:p>
          <a:r>
            <a:rPr lang="el-GR" dirty="0" smtClean="0"/>
            <a:t>Ένταξη στην τυπική εκπαίδευση</a:t>
          </a:r>
          <a:endParaRPr lang="el-GR" dirty="0"/>
        </a:p>
      </dgm:t>
    </dgm:pt>
    <dgm:pt modelId="{A1144A90-BB96-49CB-B2F9-EE28888BC955}" type="parTrans" cxnId="{9D2339BD-BCAA-4E7E-BBF1-4686941F6033}">
      <dgm:prSet/>
      <dgm:spPr/>
      <dgm:t>
        <a:bodyPr/>
        <a:lstStyle/>
        <a:p>
          <a:endParaRPr lang="el-GR"/>
        </a:p>
      </dgm:t>
    </dgm:pt>
    <dgm:pt modelId="{A75774EE-F775-4FEF-AA04-039A428F1646}" type="sibTrans" cxnId="{9D2339BD-BCAA-4E7E-BBF1-4686941F6033}">
      <dgm:prSet/>
      <dgm:spPr/>
      <dgm:t>
        <a:bodyPr/>
        <a:lstStyle/>
        <a:p>
          <a:endParaRPr lang="el-GR"/>
        </a:p>
      </dgm:t>
    </dgm:pt>
    <dgm:pt modelId="{2A3E03FE-A67D-420F-9242-4ACC5624C5C3}">
      <dgm:prSet phldrT="[Κείμενο]"/>
      <dgm:spPr/>
      <dgm:t>
        <a:bodyPr/>
        <a:lstStyle/>
        <a:p>
          <a:r>
            <a:rPr lang="el-GR" dirty="0" smtClean="0"/>
            <a:t>Πρόληψη ή περιορισμός δευτερογενών προβλημάτων</a:t>
          </a:r>
          <a:endParaRPr lang="el-GR" dirty="0"/>
        </a:p>
      </dgm:t>
    </dgm:pt>
    <dgm:pt modelId="{69A11385-781A-4014-A096-33527C743311}" type="parTrans" cxnId="{11F17B6C-3B53-43CD-8727-C7F4AC07C256}">
      <dgm:prSet/>
      <dgm:spPr/>
      <dgm:t>
        <a:bodyPr/>
        <a:lstStyle/>
        <a:p>
          <a:endParaRPr lang="el-GR"/>
        </a:p>
      </dgm:t>
    </dgm:pt>
    <dgm:pt modelId="{67DB6632-7C72-448A-AC88-386F81D1E55A}" type="sibTrans" cxnId="{11F17B6C-3B53-43CD-8727-C7F4AC07C256}">
      <dgm:prSet/>
      <dgm:spPr/>
      <dgm:t>
        <a:bodyPr/>
        <a:lstStyle/>
        <a:p>
          <a:endParaRPr lang="el-GR"/>
        </a:p>
      </dgm:t>
    </dgm:pt>
    <dgm:pt modelId="{B3453B45-79D3-4831-A2F8-6F6231847460}">
      <dgm:prSet phldrT="[Κείμενο]"/>
      <dgm:spPr/>
      <dgm:t>
        <a:bodyPr/>
        <a:lstStyle/>
        <a:p>
          <a:r>
            <a:rPr lang="el-GR" dirty="0" smtClean="0"/>
            <a:t>Κατάλληλες συνθήκες φροντίδας και εκπαίδευσης</a:t>
          </a:r>
          <a:endParaRPr lang="el-GR" dirty="0"/>
        </a:p>
      </dgm:t>
    </dgm:pt>
    <dgm:pt modelId="{03D68A2B-2238-44D5-9931-4C0F4278C33E}" type="parTrans" cxnId="{090D6D18-6B4F-46F2-85F2-935400F41D05}">
      <dgm:prSet/>
      <dgm:spPr/>
      <dgm:t>
        <a:bodyPr/>
        <a:lstStyle/>
        <a:p>
          <a:endParaRPr lang="el-GR"/>
        </a:p>
      </dgm:t>
    </dgm:pt>
    <dgm:pt modelId="{B8F9C528-9EC9-423D-A7CA-C52AFF8BD141}" type="sibTrans" cxnId="{090D6D18-6B4F-46F2-85F2-935400F41D05}">
      <dgm:prSet/>
      <dgm:spPr/>
      <dgm:t>
        <a:bodyPr/>
        <a:lstStyle/>
        <a:p>
          <a:endParaRPr lang="el-GR"/>
        </a:p>
      </dgm:t>
    </dgm:pt>
    <dgm:pt modelId="{C5410ACA-7C3E-40C1-90F2-74364D64A44C}" type="pres">
      <dgm:prSet presAssocID="{99EC0D7D-FC0D-43EC-B21D-98979F6A9B89}" presName="diagram" presStyleCnt="0">
        <dgm:presLayoutVars>
          <dgm:dir/>
          <dgm:resizeHandles val="exact"/>
        </dgm:presLayoutVars>
      </dgm:prSet>
      <dgm:spPr/>
      <dgm:t>
        <a:bodyPr/>
        <a:lstStyle/>
        <a:p>
          <a:endParaRPr lang="el-GR"/>
        </a:p>
      </dgm:t>
    </dgm:pt>
    <dgm:pt modelId="{0BA04FD8-E0C3-4523-9EB9-23D56E1DD261}" type="pres">
      <dgm:prSet presAssocID="{62117D22-2B67-4E49-8D91-DE79C891FB32}" presName="node" presStyleLbl="node1" presStyleIdx="0" presStyleCnt="5">
        <dgm:presLayoutVars>
          <dgm:bulletEnabled val="1"/>
        </dgm:presLayoutVars>
      </dgm:prSet>
      <dgm:spPr/>
      <dgm:t>
        <a:bodyPr/>
        <a:lstStyle/>
        <a:p>
          <a:endParaRPr lang="el-GR"/>
        </a:p>
      </dgm:t>
    </dgm:pt>
    <dgm:pt modelId="{80AFBAE6-326E-4DAD-BB1A-FEE0C55619D0}" type="pres">
      <dgm:prSet presAssocID="{EF3DD94C-4445-4CBD-9F92-617BF2F4EBE1}" presName="sibTrans" presStyleCnt="0"/>
      <dgm:spPr/>
    </dgm:pt>
    <dgm:pt modelId="{3D2827EA-E639-4DA4-AC75-AF5975700A57}" type="pres">
      <dgm:prSet presAssocID="{46322C7C-A9BE-40DC-AE91-0C189E5CBB06}" presName="node" presStyleLbl="node1" presStyleIdx="1" presStyleCnt="5">
        <dgm:presLayoutVars>
          <dgm:bulletEnabled val="1"/>
        </dgm:presLayoutVars>
      </dgm:prSet>
      <dgm:spPr/>
      <dgm:t>
        <a:bodyPr/>
        <a:lstStyle/>
        <a:p>
          <a:endParaRPr lang="el-GR"/>
        </a:p>
      </dgm:t>
    </dgm:pt>
    <dgm:pt modelId="{12C3AE72-8B3E-49F5-8D09-D1BE663EE964}" type="pres">
      <dgm:prSet presAssocID="{8CD1D349-9815-4BA2-ADBB-13801CCFF69A}" presName="sibTrans" presStyleCnt="0"/>
      <dgm:spPr/>
    </dgm:pt>
    <dgm:pt modelId="{CFA6BAD6-00F9-4A4E-94FD-B651180375A1}" type="pres">
      <dgm:prSet presAssocID="{837E50ED-14EF-40BE-8954-947EF771CADD}" presName="node" presStyleLbl="node1" presStyleIdx="2" presStyleCnt="5">
        <dgm:presLayoutVars>
          <dgm:bulletEnabled val="1"/>
        </dgm:presLayoutVars>
      </dgm:prSet>
      <dgm:spPr/>
      <dgm:t>
        <a:bodyPr/>
        <a:lstStyle/>
        <a:p>
          <a:endParaRPr lang="el-GR"/>
        </a:p>
      </dgm:t>
    </dgm:pt>
    <dgm:pt modelId="{2B2122E7-F214-4005-A97C-0F0CBB40F5DA}" type="pres">
      <dgm:prSet presAssocID="{A75774EE-F775-4FEF-AA04-039A428F1646}" presName="sibTrans" presStyleCnt="0"/>
      <dgm:spPr/>
    </dgm:pt>
    <dgm:pt modelId="{7AAFAC36-CF0D-446F-A6F1-917726E57359}" type="pres">
      <dgm:prSet presAssocID="{2A3E03FE-A67D-420F-9242-4ACC5624C5C3}" presName="node" presStyleLbl="node1" presStyleIdx="3" presStyleCnt="5">
        <dgm:presLayoutVars>
          <dgm:bulletEnabled val="1"/>
        </dgm:presLayoutVars>
      </dgm:prSet>
      <dgm:spPr/>
      <dgm:t>
        <a:bodyPr/>
        <a:lstStyle/>
        <a:p>
          <a:endParaRPr lang="el-GR"/>
        </a:p>
      </dgm:t>
    </dgm:pt>
    <dgm:pt modelId="{0002AA64-5844-4A63-BBE7-F47D58C8E962}" type="pres">
      <dgm:prSet presAssocID="{67DB6632-7C72-448A-AC88-386F81D1E55A}" presName="sibTrans" presStyleCnt="0"/>
      <dgm:spPr/>
    </dgm:pt>
    <dgm:pt modelId="{FAD7E9B9-C310-466D-AA6B-C2524C730FAC}" type="pres">
      <dgm:prSet presAssocID="{B3453B45-79D3-4831-A2F8-6F6231847460}" presName="node" presStyleLbl="node1" presStyleIdx="4" presStyleCnt="5">
        <dgm:presLayoutVars>
          <dgm:bulletEnabled val="1"/>
        </dgm:presLayoutVars>
      </dgm:prSet>
      <dgm:spPr/>
      <dgm:t>
        <a:bodyPr/>
        <a:lstStyle/>
        <a:p>
          <a:endParaRPr lang="el-GR"/>
        </a:p>
      </dgm:t>
    </dgm:pt>
  </dgm:ptLst>
  <dgm:cxnLst>
    <dgm:cxn modelId="{11F17B6C-3B53-43CD-8727-C7F4AC07C256}" srcId="{99EC0D7D-FC0D-43EC-B21D-98979F6A9B89}" destId="{2A3E03FE-A67D-420F-9242-4ACC5624C5C3}" srcOrd="3" destOrd="0" parTransId="{69A11385-781A-4014-A096-33527C743311}" sibTransId="{67DB6632-7C72-448A-AC88-386F81D1E55A}"/>
    <dgm:cxn modelId="{8EB2B5E7-5B76-4B61-9FCE-B6A3B113B906}" type="presOf" srcId="{62117D22-2B67-4E49-8D91-DE79C891FB32}" destId="{0BA04FD8-E0C3-4523-9EB9-23D56E1DD261}" srcOrd="0" destOrd="0" presId="urn:microsoft.com/office/officeart/2005/8/layout/default"/>
    <dgm:cxn modelId="{46495955-FEE0-496F-A220-5789BF035548}" type="presOf" srcId="{99EC0D7D-FC0D-43EC-B21D-98979F6A9B89}" destId="{C5410ACA-7C3E-40C1-90F2-74364D64A44C}" srcOrd="0" destOrd="0" presId="urn:microsoft.com/office/officeart/2005/8/layout/default"/>
    <dgm:cxn modelId="{021A4C3D-B514-4DCE-9718-03334C617DF8}" type="presOf" srcId="{B3453B45-79D3-4831-A2F8-6F6231847460}" destId="{FAD7E9B9-C310-466D-AA6B-C2524C730FAC}" srcOrd="0" destOrd="0" presId="urn:microsoft.com/office/officeart/2005/8/layout/default"/>
    <dgm:cxn modelId="{43CEC0FB-9402-41B4-80DE-9A914AB4C1B9}" type="presOf" srcId="{837E50ED-14EF-40BE-8954-947EF771CADD}" destId="{CFA6BAD6-00F9-4A4E-94FD-B651180375A1}" srcOrd="0" destOrd="0" presId="urn:microsoft.com/office/officeart/2005/8/layout/default"/>
    <dgm:cxn modelId="{1FED7320-19E1-4E3E-B330-DD485393152F}" type="presOf" srcId="{2A3E03FE-A67D-420F-9242-4ACC5624C5C3}" destId="{7AAFAC36-CF0D-446F-A6F1-917726E57359}" srcOrd="0" destOrd="0" presId="urn:microsoft.com/office/officeart/2005/8/layout/default"/>
    <dgm:cxn modelId="{3CA24CF9-7D87-4108-9DF1-CC48FAE2B893}" srcId="{99EC0D7D-FC0D-43EC-B21D-98979F6A9B89}" destId="{46322C7C-A9BE-40DC-AE91-0C189E5CBB06}" srcOrd="1" destOrd="0" parTransId="{FF1FA25F-DF3B-4DDB-A460-7C288D03084F}" sibTransId="{8CD1D349-9815-4BA2-ADBB-13801CCFF69A}"/>
    <dgm:cxn modelId="{D75D8E7A-120D-40BC-8BAB-DEE651B1FDB4}" type="presOf" srcId="{46322C7C-A9BE-40DC-AE91-0C189E5CBB06}" destId="{3D2827EA-E639-4DA4-AC75-AF5975700A57}" srcOrd="0" destOrd="0" presId="urn:microsoft.com/office/officeart/2005/8/layout/default"/>
    <dgm:cxn modelId="{9D2339BD-BCAA-4E7E-BBF1-4686941F6033}" srcId="{99EC0D7D-FC0D-43EC-B21D-98979F6A9B89}" destId="{837E50ED-14EF-40BE-8954-947EF771CADD}" srcOrd="2" destOrd="0" parTransId="{A1144A90-BB96-49CB-B2F9-EE28888BC955}" sibTransId="{A75774EE-F775-4FEF-AA04-039A428F1646}"/>
    <dgm:cxn modelId="{3D0D7893-EFE2-4347-9FC9-99E3AEABFB05}" srcId="{99EC0D7D-FC0D-43EC-B21D-98979F6A9B89}" destId="{62117D22-2B67-4E49-8D91-DE79C891FB32}" srcOrd="0" destOrd="0" parTransId="{078618CF-0223-4A50-9AAB-8592754D5733}" sibTransId="{EF3DD94C-4445-4CBD-9F92-617BF2F4EBE1}"/>
    <dgm:cxn modelId="{090D6D18-6B4F-46F2-85F2-935400F41D05}" srcId="{99EC0D7D-FC0D-43EC-B21D-98979F6A9B89}" destId="{B3453B45-79D3-4831-A2F8-6F6231847460}" srcOrd="4" destOrd="0" parTransId="{03D68A2B-2238-44D5-9931-4C0F4278C33E}" sibTransId="{B8F9C528-9EC9-423D-A7CA-C52AFF8BD141}"/>
    <dgm:cxn modelId="{049B852F-332B-422C-B2E2-01B5185C5D78}" type="presParOf" srcId="{C5410ACA-7C3E-40C1-90F2-74364D64A44C}" destId="{0BA04FD8-E0C3-4523-9EB9-23D56E1DD261}" srcOrd="0" destOrd="0" presId="urn:microsoft.com/office/officeart/2005/8/layout/default"/>
    <dgm:cxn modelId="{18D46BC9-4374-4032-BC30-E130D92238ED}" type="presParOf" srcId="{C5410ACA-7C3E-40C1-90F2-74364D64A44C}" destId="{80AFBAE6-326E-4DAD-BB1A-FEE0C55619D0}" srcOrd="1" destOrd="0" presId="urn:microsoft.com/office/officeart/2005/8/layout/default"/>
    <dgm:cxn modelId="{EDEB2E9C-B3BB-425E-A96A-B9E1A46F05F0}" type="presParOf" srcId="{C5410ACA-7C3E-40C1-90F2-74364D64A44C}" destId="{3D2827EA-E639-4DA4-AC75-AF5975700A57}" srcOrd="2" destOrd="0" presId="urn:microsoft.com/office/officeart/2005/8/layout/default"/>
    <dgm:cxn modelId="{4286D929-CC31-4978-9882-1F83AAC40EFD}" type="presParOf" srcId="{C5410ACA-7C3E-40C1-90F2-74364D64A44C}" destId="{12C3AE72-8B3E-49F5-8D09-D1BE663EE964}" srcOrd="3" destOrd="0" presId="urn:microsoft.com/office/officeart/2005/8/layout/default"/>
    <dgm:cxn modelId="{73E45D82-52DD-4242-BFD3-B3C6CFECD462}" type="presParOf" srcId="{C5410ACA-7C3E-40C1-90F2-74364D64A44C}" destId="{CFA6BAD6-00F9-4A4E-94FD-B651180375A1}" srcOrd="4" destOrd="0" presId="urn:microsoft.com/office/officeart/2005/8/layout/default"/>
    <dgm:cxn modelId="{A4D9831A-7E99-443C-B90E-8656D50E956D}" type="presParOf" srcId="{C5410ACA-7C3E-40C1-90F2-74364D64A44C}" destId="{2B2122E7-F214-4005-A97C-0F0CBB40F5DA}" srcOrd="5" destOrd="0" presId="urn:microsoft.com/office/officeart/2005/8/layout/default"/>
    <dgm:cxn modelId="{E242C6DA-E2B8-40FB-9907-F2F2D9303B09}" type="presParOf" srcId="{C5410ACA-7C3E-40C1-90F2-74364D64A44C}" destId="{7AAFAC36-CF0D-446F-A6F1-917726E57359}" srcOrd="6" destOrd="0" presId="urn:microsoft.com/office/officeart/2005/8/layout/default"/>
    <dgm:cxn modelId="{ECB1A1DE-FA37-48D6-A067-BD90550BCEFE}" type="presParOf" srcId="{C5410ACA-7C3E-40C1-90F2-74364D64A44C}" destId="{0002AA64-5844-4A63-BBE7-F47D58C8E962}" srcOrd="7" destOrd="0" presId="urn:microsoft.com/office/officeart/2005/8/layout/default"/>
    <dgm:cxn modelId="{758BA683-8F4A-4FA7-9AED-A7332193F6FD}" type="presParOf" srcId="{C5410ACA-7C3E-40C1-90F2-74364D64A44C}" destId="{FAD7E9B9-C310-466D-AA6B-C2524C730FAC}" srcOrd="8"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10846265"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812840" y="1752602"/>
            <a:ext cx="9212184"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812840" y="3611607"/>
            <a:ext cx="9212184"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4462" y="4953000"/>
            <a:ext cx="1084232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2342CEA3-3058-4D43-AE35-B3DA76CB4003}" type="datetimeFigureOut">
              <a:rPr lang="el-GR" smtClean="0"/>
              <a:pPr/>
              <a:t>22/10/2019</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41893" y="1481330"/>
            <a:ext cx="9754077"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111819" y="274641"/>
            <a:ext cx="2106734"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41893" y="274641"/>
            <a:ext cx="7496189"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56191" y="1059712"/>
            <a:ext cx="9212184"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49368" y="2931712"/>
            <a:ext cx="5418932"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7" name="6 - Διάσημα"/>
          <p:cNvSpPr/>
          <p:nvPr/>
        </p:nvSpPr>
        <p:spPr>
          <a:xfrm>
            <a:off x="4310350" y="3005472"/>
            <a:ext cx="21675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4089402" y="3005472"/>
            <a:ext cx="21675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541893" y="1481329"/>
            <a:ext cx="4786723"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509247" y="1481329"/>
            <a:ext cx="4786723"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41893" y="273050"/>
            <a:ext cx="9754077"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41893" y="5410200"/>
            <a:ext cx="478860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505486" y="5410200"/>
            <a:ext cx="4790486"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41893" y="1444295"/>
            <a:ext cx="4788605"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5505484" y="1444295"/>
            <a:ext cx="4790486"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83787" y="4876800"/>
            <a:ext cx="8867723"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238300" y="5355102"/>
            <a:ext cx="471085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083786" y="274320"/>
            <a:ext cx="886537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7973168" y="6407944"/>
            <a:ext cx="2275951" cy="365760"/>
          </a:xfrm>
        </p:spPr>
        <p:txBody>
          <a:bodyPr/>
          <a:lstStyle>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352638" y="5443402"/>
            <a:ext cx="8489659"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70947" y="189968"/>
            <a:ext cx="1029597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a:xfrm>
            <a:off x="5191451" y="6407945"/>
            <a:ext cx="2786128"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D3F1D1C4-C2D9-4231-9FB2-B2D9D97AA41D}" type="slidenum">
              <a:rPr lang="el-GR" smtClean="0"/>
              <a:pPr/>
              <a:t>‹#›</a:t>
            </a:fld>
            <a:endParaRPr lang="el-GR"/>
          </a:p>
        </p:txBody>
      </p:sp>
      <p:sp>
        <p:nvSpPr>
          <p:cNvPr id="2" name="1 - Τίτλος"/>
          <p:cNvSpPr>
            <a:spLocks noGrp="1"/>
          </p:cNvSpPr>
          <p:nvPr>
            <p:ph type="title"/>
          </p:nvPr>
        </p:nvSpPr>
        <p:spPr>
          <a:xfrm>
            <a:off x="270947" y="4865122"/>
            <a:ext cx="9571350"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849151" y="5001994"/>
            <a:ext cx="450629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63482" y="5785023"/>
            <a:ext cx="450629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7161" y="5791253"/>
            <a:ext cx="403256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10947" y="5787739"/>
            <a:ext cx="403635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10269079" y="4988440"/>
            <a:ext cx="21675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10048131" y="4988440"/>
            <a:ext cx="21675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849151" y="5001994"/>
            <a:ext cx="4506298"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63482" y="5785023"/>
            <a:ext cx="4506298"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7161" y="5791253"/>
            <a:ext cx="403256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10947" y="5787739"/>
            <a:ext cx="403635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541893" y="274638"/>
            <a:ext cx="9754077"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541893" y="1481329"/>
            <a:ext cx="9754077"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7973168" y="6407944"/>
            <a:ext cx="2275951" cy="365760"/>
          </a:xfrm>
          <a:prstGeom prst="rect">
            <a:avLst/>
          </a:prstGeom>
        </p:spPr>
        <p:txBody>
          <a:bodyPr vert="horz" anchor="b"/>
          <a:lstStyle>
            <a:lvl1pPr algn="l" eaLnBrk="1" latinLnBrk="0" hangingPunct="1">
              <a:defRPr kumimoji="0" sz="1000">
                <a:solidFill>
                  <a:schemeClr val="tx1"/>
                </a:solidFill>
              </a:defRPr>
            </a:lvl1pPr>
            <a:extLst/>
          </a:lstStyle>
          <a:p>
            <a:fld id="{2342CEA3-3058-4D43-AE35-B3DA76CB4003}" type="datetimeFigureOut">
              <a:rPr lang="el-GR" smtClean="0"/>
              <a:pPr/>
              <a:t>22/10/2019</a:t>
            </a:fld>
            <a:endParaRPr lang="el-GR"/>
          </a:p>
        </p:txBody>
      </p:sp>
      <p:sp>
        <p:nvSpPr>
          <p:cNvPr id="22" name="21 - Θέση υποσέλιδου"/>
          <p:cNvSpPr>
            <a:spLocks noGrp="1"/>
          </p:cNvSpPr>
          <p:nvPr>
            <p:ph type="ftr" sz="quarter" idx="3"/>
          </p:nvPr>
        </p:nvSpPr>
        <p:spPr>
          <a:xfrm>
            <a:off x="5191451" y="6407945"/>
            <a:ext cx="2786128"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10249119" y="6407945"/>
            <a:ext cx="433515" cy="365125"/>
          </a:xfrm>
          <a:prstGeom prst="rect">
            <a:avLst/>
          </a:prstGeom>
        </p:spPr>
        <p:txBody>
          <a:bodyPr vert="horz" anchor="b"/>
          <a:lstStyle>
            <a:lvl1pPr algn="r" eaLnBrk="1" latinLnBrk="0" hangingPunct="1">
              <a:defRPr kumimoji="0" sz="1000" b="0">
                <a:solidFill>
                  <a:schemeClr val="tx1"/>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ntDruLZh984" TargetMode="External"/><Relationship Id="rId2" Type="http://schemas.openxmlformats.org/officeDocument/2006/relationships/hyperlink" Target="https://www.youtube.com/watch?v=Ct1R5dGLtk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iblionet.gr/author/55694/%CE%9C%CE%B1%CF%81%CE%AF%CE%B1_%CE%91._%CE%9A%CF%85%CF%80%CF%81%CE%B9%CF%89%CF%84%CE%AC%CE%BA%CE%B7" TargetMode="External"/><Relationship Id="rId2" Type="http://schemas.openxmlformats.org/officeDocument/2006/relationships/hyperlink" Target="http://www.biblionet.gr/book/161432/%CE%A3%CF%85%CE%BB%CE%BB%CE%BF%CE%B3%CE%B9%CE%BA%CF%8C_%CE%AD%CF%81%CE%B3%CE%BF/%CE%A0%CF%81%CF%8E%CE%B9%CE%BC%CE%B7_%CF%80%CE%B1%CF%81%CE%AD%CE%BC%CE%B2%CE%B1%CF%83%CE%B7" TargetMode="External"/><Relationship Id="rId1" Type="http://schemas.openxmlformats.org/officeDocument/2006/relationships/slideLayout" Target="../slideLayouts/slideLayout2.xml"/><Relationship Id="rId6" Type="http://schemas.openxmlformats.org/officeDocument/2006/relationships/hyperlink" Target="http://www.biblionet.gr/com/8115/%CE%A0%CE%B5%CE%B4%CE%AF%CE%BF" TargetMode="External"/><Relationship Id="rId5" Type="http://schemas.openxmlformats.org/officeDocument/2006/relationships/hyperlink" Target="http://www.biblionet.gr/author/42384/%CE%9C%CE%B1%CE%BD%CF%89%CE%BB%CE%AF%CF%84%CF%83%CE%B7%CF%82_%CE%93%CE%B5%CF%8E%CF%81%CE%B3%CE%B9%CE%BF%CF%82_%CE%99." TargetMode="External"/><Relationship Id="rId4" Type="http://schemas.openxmlformats.org/officeDocument/2006/relationships/hyperlink" Target="http://www.biblionet.gr/author/92721/%CE%91._%CE%9D._%CE%9A%CE%BF%CF%81%CE%BD%CE%B7%CE%BB%CE%AC%CE%BA%CE%B7"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YcXPGcW6bA" TargetMode="External"/><Relationship Id="rId2" Type="http://schemas.openxmlformats.org/officeDocument/2006/relationships/hyperlink" Target="https://www.youtube.com/watch?v=CogKIGUd5LU" TargetMode="External"/><Relationship Id="rId1" Type="http://schemas.openxmlformats.org/officeDocument/2006/relationships/slideLayout" Target="../slideLayouts/slideLayout2.xml"/><Relationship Id="rId5" Type="http://schemas.openxmlformats.org/officeDocument/2006/relationships/hyperlink" Target="https://www.youtube.com/watch?v=jKpiaiW4500" TargetMode="External"/><Relationship Id="rId4" Type="http://schemas.openxmlformats.org/officeDocument/2006/relationships/hyperlink" Target="https://www.youtube.com/watch?v=HLmkD6CCSy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p:txBody>
          <a:bodyPr>
            <a:normAutofit fontScale="92500" lnSpcReduction="20000"/>
          </a:bodyPr>
          <a:lstStyle/>
          <a:p>
            <a:r>
              <a:rPr lang="el-GR" dirty="0" smtClean="0"/>
              <a:t>Παιδιά με ειδικές ανάγκες ή/ και αναπηρία</a:t>
            </a:r>
          </a:p>
          <a:p>
            <a:r>
              <a:rPr lang="el-GR" dirty="0" smtClean="0"/>
              <a:t>Διδάσκουσα Ρήγα Ασημίνα</a:t>
            </a:r>
          </a:p>
          <a:p>
            <a:r>
              <a:rPr lang="el-GR" dirty="0" smtClean="0"/>
              <a:t>ΤΕΕΑΠΗ, Πανεπιστήμιο Πατρών</a:t>
            </a:r>
            <a:endParaRPr lang="el-GR" dirty="0"/>
          </a:p>
        </p:txBody>
      </p:sp>
      <p:pic>
        <p:nvPicPr>
          <p:cNvPr id="7" name="6 - Θέση εικόνας" descr="proimi_parembasi1.jpg"/>
          <p:cNvPicPr>
            <a:picLocks noGrp="1" noChangeAspect="1"/>
          </p:cNvPicPr>
          <p:nvPr>
            <p:ph type="pic" idx="1"/>
          </p:nvPr>
        </p:nvPicPr>
        <p:blipFill>
          <a:blip r:embed="rId2"/>
          <a:srcRect t="18062" b="18062"/>
          <a:stretch>
            <a:fillRect/>
          </a:stretch>
        </p:blipFill>
        <p:spPr/>
      </p:pic>
      <p:sp>
        <p:nvSpPr>
          <p:cNvPr id="2" name="1 - Τίτλος"/>
          <p:cNvSpPr>
            <a:spLocks noGrp="1"/>
          </p:cNvSpPr>
          <p:nvPr>
            <p:ph type="title"/>
          </p:nvPr>
        </p:nvSpPr>
        <p:spPr/>
        <p:txBody>
          <a:bodyPr/>
          <a:lstStyle/>
          <a:p>
            <a:r>
              <a:rPr lang="el-GR" dirty="0" smtClean="0"/>
              <a:t>Πρώιμη Παρέμβαση</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ΓΙΑΤΙ</a:t>
            </a:r>
          </a:p>
          <a:p>
            <a:r>
              <a:rPr lang="el-GR" dirty="0" smtClean="0"/>
              <a:t>Οι στόχοι της είναι η πρόληψη πριν ακόμα εμφανιστούν ή παγιωθούν οι όποιες αναπτυξιακές δυσκολίες των παιδιών</a:t>
            </a:r>
          </a:p>
          <a:p>
            <a:r>
              <a:rPr lang="el-GR" dirty="0" smtClean="0"/>
              <a:t>Η παροχή υπηρεσιών στήριξης για την ενδυνάμωση της οικογένειας</a:t>
            </a:r>
          </a:p>
          <a:p>
            <a:r>
              <a:rPr lang="el-GR" dirty="0" smtClean="0"/>
              <a:t>Η προώθηση της ανάπτυξης των παιδιών μέσα από την εξάσκηση σε κοινωνικές και γνωστικές δεξιότητες σε λιγότερο περιοριστικά περιβάλλοντα μάθησης</a:t>
            </a:r>
            <a:endParaRPr lang="el-GR" dirty="0"/>
          </a:p>
        </p:txBody>
      </p:sp>
      <p:sp>
        <p:nvSpPr>
          <p:cNvPr id="3" name="2 - Τίτλος"/>
          <p:cNvSpPr>
            <a:spLocks noGrp="1"/>
          </p:cNvSpPr>
          <p:nvPr>
            <p:ph type="title"/>
          </p:nvPr>
        </p:nvSpPr>
        <p:spPr/>
        <p:txBody>
          <a:bodyPr>
            <a:normAutofit fontScale="90000"/>
          </a:bodyPr>
          <a:lstStyle/>
          <a:p>
            <a:r>
              <a:rPr lang="el-GR" dirty="0" smtClean="0"/>
              <a:t>Η έγκαιρη παρέμβαση δεν ταυτίζεται με την ειδική εκπαίδευση</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91009-140024(1).jpg"/>
          <p:cNvPicPr>
            <a:picLocks noGrp="1" noChangeAspect="1"/>
          </p:cNvPicPr>
          <p:nvPr>
            <p:ph idx="1"/>
          </p:nvPr>
        </p:nvPicPr>
        <p:blipFill>
          <a:blip r:embed="rId2" cstate="print"/>
          <a:stretch>
            <a:fillRect/>
          </a:stretch>
        </p:blipFill>
        <p:spPr>
          <a:xfrm>
            <a:off x="847609" y="1071546"/>
            <a:ext cx="9142645" cy="4935554"/>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ΟΡΓΑΝΩΣΗ ΠΑΡΑΚΟΛΟΎΘΗΣΗΣ</a:t>
            </a:r>
          </a:p>
          <a:p>
            <a:pPr>
              <a:buNone/>
            </a:pPr>
            <a:r>
              <a:rPr lang="el-GR" b="1" dirty="0" smtClean="0"/>
              <a:t>Πριν από τη γέννηση</a:t>
            </a:r>
          </a:p>
          <a:p>
            <a:r>
              <a:rPr lang="el-GR" dirty="0" smtClean="0"/>
              <a:t>Υπέρηχοι (</a:t>
            </a:r>
            <a:r>
              <a:rPr lang="el-GR" dirty="0" err="1" smtClean="0"/>
              <a:t>δυπλασίες</a:t>
            </a:r>
            <a:r>
              <a:rPr lang="el-GR" dirty="0" smtClean="0"/>
              <a:t>)</a:t>
            </a:r>
          </a:p>
          <a:p>
            <a:r>
              <a:rPr lang="el-GR" dirty="0" smtClean="0"/>
              <a:t>Βιοχημικοί έλεγχοι</a:t>
            </a:r>
          </a:p>
          <a:p>
            <a:pPr>
              <a:buNone/>
            </a:pPr>
            <a:r>
              <a:rPr lang="el-GR" b="1" dirty="0" err="1" smtClean="0"/>
              <a:t>Περιγεννητική</a:t>
            </a:r>
            <a:r>
              <a:rPr lang="el-GR" b="1" dirty="0" smtClean="0"/>
              <a:t> Περίοδος</a:t>
            </a:r>
          </a:p>
          <a:p>
            <a:r>
              <a:rPr lang="el-GR" dirty="0" smtClean="0"/>
              <a:t>Δοκιμασία διαλογής για υποθυρεοειδισμό, </a:t>
            </a:r>
            <a:r>
              <a:rPr lang="el-GR" dirty="0" err="1" smtClean="0"/>
              <a:t>φαινυλκαιτονουρία</a:t>
            </a:r>
            <a:r>
              <a:rPr lang="el-GR" dirty="0" smtClean="0"/>
              <a:t>, </a:t>
            </a:r>
            <a:r>
              <a:rPr lang="el-GR" dirty="0" err="1" smtClean="0"/>
              <a:t>γαλακτοζαιμία</a:t>
            </a:r>
            <a:endParaRPr lang="el-GR" dirty="0" smtClean="0"/>
          </a:p>
          <a:p>
            <a:r>
              <a:rPr lang="el-GR" dirty="0" smtClean="0"/>
              <a:t>Παιδίατρος</a:t>
            </a:r>
          </a:p>
          <a:p>
            <a:r>
              <a:rPr lang="el-GR" dirty="0" smtClean="0"/>
              <a:t>Γονείς</a:t>
            </a:r>
            <a:endParaRPr lang="el-GR" dirty="0"/>
          </a:p>
        </p:txBody>
      </p:sp>
      <p:sp>
        <p:nvSpPr>
          <p:cNvPr id="3" name="2 - Τίτλος"/>
          <p:cNvSpPr>
            <a:spLocks noGrp="1"/>
          </p:cNvSpPr>
          <p:nvPr>
            <p:ph type="title"/>
          </p:nvPr>
        </p:nvSpPr>
        <p:spPr/>
        <p:txBody>
          <a:bodyPr>
            <a:normAutofit fontScale="90000"/>
          </a:bodyPr>
          <a:lstStyle/>
          <a:p>
            <a:r>
              <a:rPr lang="el-GR" dirty="0" smtClean="0"/>
              <a:t>Ανίχνευση στον γενικό παιδικό πληθυσμό…</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P91009-142913.jpg"/>
          <p:cNvPicPr>
            <a:picLocks noGrp="1" noChangeAspect="1"/>
          </p:cNvPicPr>
          <p:nvPr>
            <p:ph idx="1"/>
          </p:nvPr>
        </p:nvPicPr>
        <p:blipFill>
          <a:blip r:embed="rId2" cstate="print"/>
          <a:stretch>
            <a:fillRect/>
          </a:stretch>
        </p:blipFill>
        <p:spPr>
          <a:xfrm>
            <a:off x="3204354" y="285728"/>
            <a:ext cx="4714908" cy="6286544"/>
          </a:xfrm>
        </p:spPr>
      </p:pic>
      <p:sp>
        <p:nvSpPr>
          <p:cNvPr id="3" name="2 - Τίτλος"/>
          <p:cNvSpPr>
            <a:spLocks noGrp="1"/>
          </p:cNvSpPr>
          <p:nvPr>
            <p:ph type="title"/>
          </p:nvPr>
        </p:nvSpPr>
        <p:spPr/>
        <p:txBody>
          <a:bodyPr/>
          <a:lstStyle/>
          <a:p>
            <a:endParaRPr lang="el-G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Ατομικοί-βιολογικοί παράγοντες</a:t>
            </a:r>
          </a:p>
          <a:p>
            <a:r>
              <a:rPr lang="el-GR" dirty="0" smtClean="0"/>
              <a:t>Κοινωνικοί παράγοντες</a:t>
            </a:r>
          </a:p>
          <a:p>
            <a:r>
              <a:rPr lang="el-GR" dirty="0" smtClean="0"/>
              <a:t>Όλοι οι παράγοντες</a:t>
            </a:r>
          </a:p>
        </p:txBody>
      </p:sp>
      <p:sp>
        <p:nvSpPr>
          <p:cNvPr id="3" name="2 - Τίτλος"/>
          <p:cNvSpPr>
            <a:spLocks noGrp="1"/>
          </p:cNvSpPr>
          <p:nvPr>
            <p:ph type="title"/>
          </p:nvPr>
        </p:nvSpPr>
        <p:spPr/>
        <p:txBody>
          <a:bodyPr>
            <a:normAutofit fontScale="90000"/>
          </a:bodyPr>
          <a:lstStyle/>
          <a:p>
            <a:r>
              <a:rPr lang="el-GR" dirty="0" smtClean="0"/>
              <a:t>Παιδιά με παράγοντες υψηλού κινδύνου</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Η </a:t>
            </a:r>
            <a:r>
              <a:rPr lang="el-GR" b="1" dirty="0" smtClean="0"/>
              <a:t>συμμετοχή των γονέων </a:t>
            </a:r>
            <a:r>
              <a:rPr lang="el-GR" dirty="0" smtClean="0"/>
              <a:t>(έμφαση στην ενίσχυση φυσικής σχέσης γονέων-παιδιού)</a:t>
            </a:r>
          </a:p>
          <a:p>
            <a:pPr>
              <a:buNone/>
            </a:pPr>
            <a:r>
              <a:rPr lang="el-GR" dirty="0" smtClean="0"/>
              <a:t>Για αυτό απαιτείται η στήριξή τους ώστε:</a:t>
            </a:r>
          </a:p>
          <a:p>
            <a:pPr>
              <a:buFont typeface="Wingdings" pitchFamily="2" charset="2"/>
              <a:buChar char="v"/>
            </a:pPr>
            <a:r>
              <a:rPr lang="el-GR" dirty="0" smtClean="0"/>
              <a:t>Να προσαρμοστούν καλύτερα στις δυσκολίες του παιδιού τους</a:t>
            </a:r>
          </a:p>
          <a:p>
            <a:pPr>
              <a:buFont typeface="Wingdings" pitchFamily="2" charset="2"/>
              <a:buChar char="v"/>
            </a:pPr>
            <a:r>
              <a:rPr lang="el-GR" dirty="0" smtClean="0"/>
              <a:t>Να μειώσουν το επίπεδο άγχους</a:t>
            </a:r>
          </a:p>
          <a:p>
            <a:pPr>
              <a:buFont typeface="Wingdings" pitchFamily="2" charset="2"/>
              <a:buChar char="v"/>
            </a:pPr>
            <a:r>
              <a:rPr lang="el-GR" dirty="0" smtClean="0"/>
              <a:t>Να αποκτήσουν θετικότερη στάση απέναντι στην αναπηρία του παιδιού</a:t>
            </a:r>
          </a:p>
          <a:p>
            <a:pPr>
              <a:buFont typeface="Wingdings" pitchFamily="2" charset="2"/>
              <a:buChar char="v"/>
            </a:pPr>
            <a:r>
              <a:rPr lang="el-GR" dirty="0" smtClean="0"/>
              <a:t>Να διεκδικούν αλλά και να αξιοποιούν δημιουργικότερα τη βοήθεια που λαμβάνουν από άλλες υπηρεσίες.</a:t>
            </a:r>
            <a:endParaRPr lang="el-GR" dirty="0"/>
          </a:p>
        </p:txBody>
      </p:sp>
      <p:sp>
        <p:nvSpPr>
          <p:cNvPr id="3" name="2 - Τίτλος"/>
          <p:cNvSpPr>
            <a:spLocks noGrp="1"/>
          </p:cNvSpPr>
          <p:nvPr>
            <p:ph type="title"/>
          </p:nvPr>
        </p:nvSpPr>
        <p:spPr/>
        <p:txBody>
          <a:bodyPr>
            <a:normAutofit fontScale="90000"/>
          </a:bodyPr>
          <a:lstStyle/>
          <a:p>
            <a:r>
              <a:rPr lang="el-GR" dirty="0" smtClean="0"/>
              <a:t>Λειτουργικά χαρακτηριστικά της έγκαιρης παρέμβασης</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Να χαρακτηρίζονται από </a:t>
            </a:r>
            <a:r>
              <a:rPr lang="el-GR" b="1" dirty="0" smtClean="0"/>
              <a:t>σαφήνεια</a:t>
            </a:r>
            <a:r>
              <a:rPr lang="el-GR" dirty="0" smtClean="0"/>
              <a:t>, να προσδιορίζονται με ακρίβεια οι ιδιαίτερες ανάγκες του παιδιού, καθώς και τα χαρακτηριστικά της οικογένειας.</a:t>
            </a:r>
          </a:p>
          <a:p>
            <a:r>
              <a:rPr lang="el-GR" dirty="0" smtClean="0"/>
              <a:t>Να εφαρμόζεται στο </a:t>
            </a:r>
            <a:r>
              <a:rPr lang="el-GR" b="1" dirty="0" smtClean="0"/>
              <a:t>οικείο περιβάλλον </a:t>
            </a:r>
            <a:r>
              <a:rPr lang="el-GR" dirty="0" smtClean="0"/>
              <a:t>του παιδιού κατά τη διάρκεια καθημερινών δραστηριοτήτων</a:t>
            </a:r>
          </a:p>
          <a:p>
            <a:r>
              <a:rPr lang="el-GR" dirty="0" smtClean="0"/>
              <a:t>Να χαρακτηρίζεται από</a:t>
            </a:r>
            <a:r>
              <a:rPr lang="el-GR" b="1" dirty="0" smtClean="0"/>
              <a:t> ευρύτητα</a:t>
            </a:r>
            <a:r>
              <a:rPr lang="el-GR" dirty="0" smtClean="0"/>
              <a:t>, να συνδυάζει και να συντονίζει όσο το δυνατόν περισσότερες υπηρεσίες υποστήριξης με στόχο την αντιμετώπιση των πολλαπλών παραγόντων επικινδυνότητας</a:t>
            </a:r>
            <a:endParaRPr lang="el-GR" dirty="0"/>
          </a:p>
        </p:txBody>
      </p:sp>
      <p:sp>
        <p:nvSpPr>
          <p:cNvPr id="3" name="2 - Τίτλος"/>
          <p:cNvSpPr>
            <a:spLocks noGrp="1"/>
          </p:cNvSpPr>
          <p:nvPr>
            <p:ph type="title"/>
          </p:nvPr>
        </p:nvSpPr>
        <p:spPr/>
        <p:txBody>
          <a:bodyPr>
            <a:normAutofit fontScale="90000"/>
          </a:bodyPr>
          <a:lstStyle/>
          <a:p>
            <a:r>
              <a:rPr lang="el-GR" dirty="0" smtClean="0"/>
              <a:t>Λειτουργικά χαρακτηριστικά της έγκαιρης παρέμβασης</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b="1" dirty="0" smtClean="0"/>
              <a:t>Ηλικία εισόδου </a:t>
            </a:r>
            <a:r>
              <a:rPr lang="el-GR" dirty="0" smtClean="0"/>
              <a:t>(η σχετίζεται κυρίως με την κοινωνική του ανάπτυξη)</a:t>
            </a:r>
          </a:p>
          <a:p>
            <a:r>
              <a:rPr lang="el-GR" b="1" dirty="0" smtClean="0"/>
              <a:t>Ένταση</a:t>
            </a:r>
            <a:r>
              <a:rPr lang="el-GR" dirty="0" smtClean="0"/>
              <a:t> (βαθμός συμμετοχής του παιδιού στο πρόγραμμα). Η ένταση θα πρέπει να εξειδικεύεται ανάλογα με την ηλικία και την ωρίμανση του παιδιού και να κορυφώνεται στη νηπιακή ηλικία.</a:t>
            </a:r>
          </a:p>
          <a:p>
            <a:r>
              <a:rPr lang="el-GR" b="1" dirty="0" smtClean="0"/>
              <a:t>Διάρκεια</a:t>
            </a:r>
            <a:endParaRPr lang="el-GR" b="1" dirty="0"/>
          </a:p>
        </p:txBody>
      </p:sp>
      <p:sp>
        <p:nvSpPr>
          <p:cNvPr id="3" name="2 - Τίτλος"/>
          <p:cNvSpPr>
            <a:spLocks noGrp="1"/>
          </p:cNvSpPr>
          <p:nvPr>
            <p:ph type="title"/>
          </p:nvPr>
        </p:nvSpPr>
        <p:spPr/>
        <p:txBody>
          <a:bodyPr>
            <a:normAutofit fontScale="90000"/>
          </a:bodyPr>
          <a:lstStyle/>
          <a:p>
            <a:r>
              <a:rPr lang="el-GR" dirty="0" smtClean="0"/>
              <a:t>Λειτουργικά χαρακτηριστικά της έγκαιρης παρέμβασης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hlinkClick r:id="rId2"/>
              </a:rPr>
              <a:t>https://www.youtube.com/watch?v=Ct1R5dGLtkA</a:t>
            </a:r>
            <a:endParaRPr lang="el-GR" dirty="0" smtClean="0"/>
          </a:p>
          <a:p>
            <a:r>
              <a:rPr lang="en-US" dirty="0" smtClean="0">
                <a:hlinkClick r:id="rId3"/>
              </a:rPr>
              <a:t>https://www.youtube.com/watch?v=ntDruLZh984</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sz="half" idx="1"/>
          </p:nvPr>
        </p:nvSpPr>
        <p:spPr>
          <a:xfrm>
            <a:off x="541893" y="1428735"/>
            <a:ext cx="4786723" cy="4578557"/>
          </a:xfrm>
        </p:spPr>
        <p:txBody>
          <a:bodyPr>
            <a:normAutofit/>
          </a:bodyPr>
          <a:lstStyle/>
          <a:p>
            <a:pPr>
              <a:buNone/>
            </a:pPr>
            <a:r>
              <a:rPr lang="el-GR" sz="4000" dirty="0" smtClean="0"/>
              <a:t>Η οικογένεια στο πλαίσιο της πρώιμης υποστηρικτικής παρέμβασης</a:t>
            </a:r>
            <a:endParaRPr lang="el-GR" sz="4000" dirty="0"/>
          </a:p>
        </p:txBody>
      </p:sp>
      <p:pic>
        <p:nvPicPr>
          <p:cNvPr id="5" name="4 - Θέση περιεχομένου" descr="depositphotos_106283922-stock-illustration-family-with-special-needs-children.jpg"/>
          <p:cNvPicPr>
            <a:picLocks noGrp="1" noChangeAspect="1"/>
          </p:cNvPicPr>
          <p:nvPr>
            <p:ph sz="half" idx="2"/>
          </p:nvPr>
        </p:nvPicPr>
        <p:blipFill>
          <a:blip r:embed="rId2"/>
          <a:stretch>
            <a:fillRect/>
          </a:stretch>
        </p:blipFill>
        <p:spPr>
          <a:xfrm>
            <a:off x="5508625" y="788194"/>
            <a:ext cx="4787900" cy="4787900"/>
          </a:xfrm>
        </p:spPr>
      </p:pic>
      <p:sp>
        <p:nvSpPr>
          <p:cNvPr id="4" name="3 - Τίτλος"/>
          <p:cNvSpPr>
            <a:spLocks noGrp="1"/>
          </p:cNvSpPr>
          <p:nvPr>
            <p:ph type="title"/>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41338" y="1481138"/>
          <a:ext cx="97551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Πολυσήμαντος και </a:t>
            </a:r>
            <a:r>
              <a:rPr lang="el-GR" dirty="0" err="1" smtClean="0"/>
              <a:t>πολυεπίπεδος</a:t>
            </a:r>
            <a:r>
              <a:rPr lang="el-GR" dirty="0" smtClean="0"/>
              <a:t> ρόλος</a:t>
            </a:r>
          </a:p>
          <a:p>
            <a:r>
              <a:rPr lang="el-GR" dirty="0" smtClean="0"/>
              <a:t>Χώρος στον οποίο τα παιδιά αποκτούν πρωτογενείς σχέσεις δεσμού και αναπτύσσουν την ταυτότητά τους και τον κοινωνικό εαυτό τους</a:t>
            </a:r>
          </a:p>
          <a:p>
            <a:r>
              <a:rPr lang="el-GR" dirty="0" smtClean="0"/>
              <a:t>Οι στάσεις της οικογένειας έναντι του παιδιού με αναπηρία αρχίζουν από την πρώτη στιγμή της διάγνωσης. Κατά τη χρονική περίοδο της εγκυμοσύνης οι γονείς κάνουν όνειρα και σχέδια για το μέλλον του παιδιού και προβλέπουν την εξέλιξή του πολύ πριν από τη γέννησή του. Είναι σπάνια προετοιμασμένοι για μια κατάσταση αναπηρίας ή για μια αρρώστια επικίνδυνη για τη ζωή του παιδιού τους</a:t>
            </a:r>
            <a:endParaRPr lang="el-GR" dirty="0"/>
          </a:p>
        </p:txBody>
      </p:sp>
      <p:sp>
        <p:nvSpPr>
          <p:cNvPr id="3" name="2 - Τίτλος"/>
          <p:cNvSpPr>
            <a:spLocks noGrp="1"/>
          </p:cNvSpPr>
          <p:nvPr>
            <p:ph type="title"/>
          </p:nvPr>
        </p:nvSpPr>
        <p:spPr/>
        <p:txBody>
          <a:bodyPr/>
          <a:lstStyle/>
          <a:p>
            <a:r>
              <a:rPr lang="el-GR" dirty="0" smtClean="0"/>
              <a:t>Οικογένεια</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Η πρώιμη παρέμβαση στοχεύει στο να στηρίξει ψυχολογικά την οικογένεια. Είναι δύσκολο για τους γονείς να αποδεχτούν την κατάσταση. Συχνά περνούν από φάσεις «μίσους», «άρνησης», «απόρριψης» ή «θυμού απέναντι σε τρίτους».</a:t>
            </a:r>
          </a:p>
          <a:p>
            <a:r>
              <a:rPr lang="el-GR" dirty="0" smtClean="0"/>
              <a:t>Καθοριστικής σημασίας για την εξέλιξη του παιδιού η παροχή συμβουλευτικής υποστήριξης, έτσι ώστε να καταστούν οι γονείς ικανοί να προσφέρουν στο παιδί τους το μάξιμουμ της βοήθειας.</a:t>
            </a:r>
          </a:p>
          <a:p>
            <a:r>
              <a:rPr lang="el-GR" dirty="0" smtClean="0"/>
              <a:t>Εξάλλου, το παιδί μέσα στην οικογένεια ζει, γι’ αυτό και η θεραπεία του αρχίζει μόλις οι γονείς συνειδητοποιήσουν το πρόβλημα. Διαφορετικά, όσες προσπάθειες και να γίνουν στα θεραπευτήρια, θα πέσουν στο κενό.</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Με την ανάλογη υποστήριξη η οικογένεια πρέπει να αναπτύξει νέα ισορροπία, βρίσκοντας τους κατάλληλους αμυντικούς μηχανισμούς. Το πρώτο και ίσως το πιο μεγάλο πρόβλημα που προκύπτει, τόσο για τους γιατρούς, όσο και για τους γονείς, είναι η στιγμή της κοινοποίησης της νόσου ή της αναπηρίας, που είναι σημαντική για την εξέλιξη της αποδοχής. </a:t>
            </a:r>
            <a:endParaRPr lang="el-GR" dirty="0"/>
          </a:p>
        </p:txBody>
      </p:sp>
      <p:sp>
        <p:nvSpPr>
          <p:cNvPr id="3" name="2 - Τίτλος"/>
          <p:cNvSpPr>
            <a:spLocks noGrp="1"/>
          </p:cNvSpPr>
          <p:nvPr>
            <p:ph type="title"/>
          </p:nvPr>
        </p:nvSpPr>
        <p:spPr/>
        <p:txBody>
          <a:bodyPr/>
          <a:lstStyle/>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Σε κάθε περίπτωση πρέπει να παρουσιάζεται με σαφή και ειλικρινή τρόπο η φύση της αναπηρίας, η πορεία της και ο τρόπος αντιμετώπισής της. Όσο είναι δυνατό θα πρέπει να δίνεται έμφαση στα θετικά σημεία της μειονεξίας σε σχέση με άλλες μειονεξίες καθώς και στις πιθανότητες και δυνατότητες βελτίωσης και αποκατάστασης.</a:t>
            </a:r>
          </a:p>
          <a:p>
            <a:r>
              <a:rPr lang="el-GR" dirty="0" smtClean="0"/>
              <a:t>Η διάρκεια της αποδοχής ποικίλει από ένα μήνα μέχρι αρκετά χρόνια, ενώ μερικοί γονείς δεν αποδέχονται ποτέ την κατάσταση του παιδιού.</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Το υπερβολικό «</a:t>
            </a:r>
            <a:r>
              <a:rPr lang="el-GR" b="1" dirty="0" smtClean="0"/>
              <a:t>σοκ</a:t>
            </a:r>
            <a:r>
              <a:rPr lang="el-GR" dirty="0" smtClean="0"/>
              <a:t>» (</a:t>
            </a:r>
            <a:r>
              <a:rPr lang="en-US" dirty="0" err="1" smtClean="0"/>
              <a:t>schock</a:t>
            </a:r>
            <a:r>
              <a:rPr lang="el-GR" dirty="0" smtClean="0"/>
              <a:t>). Στη φάση του σοκ εκδηλώνονται συναισθήματα αποδιοργάνωσης με κύρια χαρακτηριστικά τη σύγχυση, τη δυσπιστία, τον παραλογισμό. Οι γονείς νιώθουν την ανάγκη να δραπετεύσουν από την πραγματικότητα αντιμετωπίζοντας με δυσπιστία τη διάγνωση.</a:t>
            </a:r>
          </a:p>
          <a:p>
            <a:pPr>
              <a:buNone/>
            </a:pPr>
            <a:endParaRPr lang="el-GR" dirty="0" smtClean="0"/>
          </a:p>
          <a:p>
            <a:r>
              <a:rPr lang="el-GR" dirty="0" smtClean="0"/>
              <a:t> Το στάδιο αυτό ακολουθείται από το στάδιο της «</a:t>
            </a:r>
            <a:r>
              <a:rPr lang="el-GR" b="1" dirty="0" smtClean="0"/>
              <a:t>άρνησης</a:t>
            </a:r>
            <a:r>
              <a:rPr lang="el-GR" dirty="0" smtClean="0"/>
              <a:t>», (</a:t>
            </a:r>
            <a:r>
              <a:rPr lang="en-US" dirty="0" smtClean="0"/>
              <a:t>denial</a:t>
            </a:r>
            <a:r>
              <a:rPr lang="el-GR" dirty="0" smtClean="0"/>
              <a:t>) να αποδεχτεί το γεγονός. Ο τρόπος αυτός αντίδρασης προκαλεί μια ψυχική αναστάτωση, μια συναισθηματική ψυχρότητα, καταστάσεις φοβίας και ενοχής απέναντι στο παιδί τους. </a:t>
            </a:r>
          </a:p>
          <a:p>
            <a:r>
              <a:rPr lang="el-GR" dirty="0" smtClean="0"/>
              <a:t>	</a:t>
            </a:r>
            <a:endParaRPr lang="el-GR" dirty="0"/>
          </a:p>
        </p:txBody>
      </p:sp>
      <p:sp>
        <p:nvSpPr>
          <p:cNvPr id="3" name="2 - Τίτλος"/>
          <p:cNvSpPr>
            <a:spLocks noGrp="1"/>
          </p:cNvSpPr>
          <p:nvPr>
            <p:ph type="title"/>
          </p:nvPr>
        </p:nvSpPr>
        <p:spPr/>
        <p:txBody>
          <a:bodyPr>
            <a:normAutofit fontScale="90000"/>
          </a:bodyPr>
          <a:lstStyle/>
          <a:p>
            <a:r>
              <a:rPr lang="el-GR" dirty="0" smtClean="0"/>
              <a:t>Στάδια αντίδρασης γονέων στην αναπηρία</a:t>
            </a:r>
            <a:r>
              <a:rPr lang="en-US" dirty="0" smtClean="0"/>
              <a:t> </a:t>
            </a:r>
            <a:r>
              <a:rPr lang="el-GR" dirty="0" smtClean="0"/>
              <a:t>(</a:t>
            </a:r>
            <a:r>
              <a:rPr lang="en-US" dirty="0" err="1" smtClean="0"/>
              <a:t>Drotar</a:t>
            </a:r>
            <a:r>
              <a:rPr lang="el-GR" dirty="0" smtClean="0"/>
              <a:t> &amp;</a:t>
            </a:r>
            <a:r>
              <a:rPr lang="en-US" dirty="0" err="1" smtClean="0"/>
              <a:t>Kubler</a:t>
            </a:r>
            <a:r>
              <a:rPr lang="el-GR" dirty="0" smtClean="0"/>
              <a:t>-</a:t>
            </a:r>
            <a:r>
              <a:rPr lang="en-US" dirty="0" smtClean="0"/>
              <a:t>Ross</a:t>
            </a:r>
            <a:r>
              <a:rPr lang="el-GR" dirty="0" smtClean="0"/>
              <a:t>)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Οι μητέρες αναπτύσσουν αισθήματα </a:t>
            </a:r>
            <a:r>
              <a:rPr lang="el-GR" b="1" dirty="0" smtClean="0"/>
              <a:t>ενοχής</a:t>
            </a:r>
            <a:r>
              <a:rPr lang="el-GR" dirty="0" smtClean="0"/>
              <a:t> γιατί πιστεύουν ότι για κάποιο λόγο εκείνες είναι υπεύθυνες για την αναπηρία του παιδιού τους και επιπλέον τους προβληματίζει έντονα η αρνητική επίδραση που θα έχει πάνω στο παιδί τους η στάση του άμεσου περιβάλλοντος. Αιτία των συναισθημάτων αυτών είναι συνήθως η επιθυμία που δεν μπόρεσε να πραγματοποιηθεί  κι έτσι μετατρέπεται σε εσωτερική ένταση. Πολλές φορές επιρρίπτουν ευθύνες ο ένας στον άλλο και αρκετά ζευγάρια οδηγούνται σε διάσταση ή διαζύγιο.</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Προκειμένου να ξεφύγουν οι γονείς από μια κατάσταση που συναισθηματικά τους πιέζει αφόρητα, μπορεί να επιρρίψουν τις ευθύνες σε εξωτερικούς παράγοντες. Περνούν, λοιπόν στο επόμενο στάδιο, στο στάδιο του «</a:t>
            </a:r>
            <a:r>
              <a:rPr lang="el-GR" b="1" dirty="0" smtClean="0"/>
              <a:t>θυμού</a:t>
            </a:r>
            <a:r>
              <a:rPr lang="el-GR" dirty="0" smtClean="0"/>
              <a:t>», (</a:t>
            </a:r>
            <a:r>
              <a:rPr lang="en-US" dirty="0" smtClean="0"/>
              <a:t>anger</a:t>
            </a:r>
            <a:r>
              <a:rPr lang="el-GR" dirty="0" smtClean="0"/>
              <a:t>). </a:t>
            </a:r>
          </a:p>
          <a:p>
            <a:r>
              <a:rPr lang="el-GR" dirty="0" smtClean="0"/>
              <a:t>Παράλληλα με το συναίσθημα του θυμού, πολλούς γονείς βασανίζει το συναίσθημα της </a:t>
            </a:r>
            <a:r>
              <a:rPr lang="el-GR" b="1" dirty="0" smtClean="0"/>
              <a:t>ντροπής</a:t>
            </a:r>
            <a:r>
              <a:rPr lang="el-GR" dirty="0" smtClean="0"/>
              <a:t>. Η ντροπή που νιώθουν μπορεί να οφείλεται στην αυθαίρετη πεποίθηση πως αιτία για την κατάσταση του παιδιού τους είναι η κληρονομικότητα. </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a:t>
            </a:r>
            <a:r>
              <a:rPr lang="el-GR" b="1" dirty="0" smtClean="0"/>
              <a:t>ντροπή</a:t>
            </a:r>
            <a:r>
              <a:rPr lang="el-GR" dirty="0" smtClean="0"/>
              <a:t> τους δημιουργεί το αίσθημα της αναξιότητας και της ανεπάρκειας με αποτέλεσμα να απομονώνονται. </a:t>
            </a:r>
          </a:p>
          <a:p>
            <a:r>
              <a:rPr lang="el-GR" dirty="0" smtClean="0"/>
              <a:t>Οι γονείς κυριευμένοι από ντροπή επιδιώκουν διαρκώς να ασκούν έλεγχο στα παιδί με αναπηρία. Τότε, το παιδί με τη σειρά του και ιδιαίτερα ο έφηβος αναλαμβάνει να υιοθετήσει έναν ρόλο που θα του επιτρέψει να ασκεί και εκείνο με τη σειρά του έλεγχο στην οικογένεια του, καθώς οι σχέσεις μέσα στην οικογένεια είναι αλληλοεξαρτώμενες.</a:t>
            </a:r>
          </a:p>
          <a:p>
            <a:endParaRPr lang="el-GR" dirty="0" smtClean="0"/>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Μετά το στάδιο του θυμού, που οι γονείς συχνά το βιώνουν με ταυτόχρονα με το αίσθημα της ντροπής και της αγανάκτησης περνούν στο στάδιο της «</a:t>
            </a:r>
            <a:r>
              <a:rPr lang="el-GR" b="1" dirty="0" smtClean="0"/>
              <a:t>διαπραγμάτευσης</a:t>
            </a:r>
            <a:r>
              <a:rPr lang="el-GR" dirty="0" smtClean="0"/>
              <a:t>»</a:t>
            </a:r>
          </a:p>
          <a:p>
            <a:r>
              <a:rPr lang="el-GR" dirty="0" smtClean="0"/>
              <a:t>Η </a:t>
            </a:r>
            <a:r>
              <a:rPr lang="el-GR" b="1" dirty="0" smtClean="0"/>
              <a:t>απελπισία </a:t>
            </a:r>
            <a:r>
              <a:rPr lang="el-GR" dirty="0" smtClean="0"/>
              <a:t>μπορεί να οδηγήσει στη </a:t>
            </a:r>
            <a:r>
              <a:rPr lang="el-GR" b="1" dirty="0" smtClean="0"/>
              <a:t>θλίψη </a:t>
            </a:r>
            <a:r>
              <a:rPr lang="el-GR" dirty="0" smtClean="0"/>
              <a:t>και το </a:t>
            </a:r>
            <a:r>
              <a:rPr lang="el-GR" b="1" dirty="0" smtClean="0"/>
              <a:t>πένθος</a:t>
            </a:r>
            <a:r>
              <a:rPr lang="el-GR" dirty="0" smtClean="0"/>
              <a:t> καθώς ο απελπισμένος συνειδητοποιεί ότι δεν μπορεί να ορίσει τη ζωή του.</a:t>
            </a:r>
          </a:p>
          <a:p>
            <a:r>
              <a:rPr lang="el-GR" dirty="0" smtClean="0"/>
              <a:t>Έτσι, αρχίζουν σταδιακά να αποδέχονται τη πραγματικότητα και συνειδητοποιούν την ιερότητα της ύπαρξης του παιδιού τους. </a:t>
            </a:r>
          </a:p>
          <a:p>
            <a:r>
              <a:rPr lang="el-GR" dirty="0" smtClean="0"/>
              <a:t>«</a:t>
            </a:r>
            <a:r>
              <a:rPr lang="el-GR" b="1" dirty="0" smtClean="0"/>
              <a:t>Αποδοχή</a:t>
            </a:r>
            <a:r>
              <a:rPr lang="el-GR" dirty="0" smtClean="0"/>
              <a:t>» της πραγματικότητας (</a:t>
            </a:r>
            <a:r>
              <a:rPr lang="en-US" dirty="0" smtClean="0"/>
              <a:t>acceptance</a:t>
            </a:r>
            <a:r>
              <a:rPr lang="el-GR" dirty="0" smtClean="0"/>
              <a:t>),  δε σημαίνει συμβιβασμός άλλα διανοητική και συναισθηματική προσαρμογή των γονέων στην κατάσταση.</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Στη φάση αυτή της </a:t>
            </a:r>
            <a:r>
              <a:rPr lang="el-GR" b="1" dirty="0" smtClean="0"/>
              <a:t>προσαρμογής</a:t>
            </a:r>
            <a:r>
              <a:rPr lang="el-GR" dirty="0" smtClean="0"/>
              <a:t> οι γονείς εκτιμούν ρεαλιστικά την κατάσταση και αρχίζουν να διερευνούν και να συλλέγουν πληροφορίες, γιατί για αυτούς είναι σημαντική η ανάγκη να αποκομίσουν όσο το δυνατό αξιόπιστες και ακριβείς πληροφορίες από τους ειδικούς ιατρούς για τη μελλοντική εξέλιξη ή θεραπεία της κατάστασης με την οποία βρίσκονται αντιμέτωποι. Επομένως, οι γονείς αρχίζουν να οργανώνονται και να αναζητούν εξειδικευμένες πληροφορίες, έτσι ώστε να σχεδιάζουν το μέλλον. 	</a:t>
            </a:r>
          </a:p>
          <a:p>
            <a:r>
              <a:rPr lang="el-GR" dirty="0" smtClean="0"/>
              <a:t> </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41338" y="1481138"/>
          <a:ext cx="97551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p:txBody>
          <a:bodyPr>
            <a:normAutofit fontScale="90000"/>
          </a:bodyPr>
          <a:lstStyle/>
          <a:p>
            <a:r>
              <a:rPr lang="el-GR" dirty="0" smtClean="0"/>
              <a:t>Σύγχρονα Προγράμματα Πρώιμης Υποστηρικτικής </a:t>
            </a:r>
            <a:r>
              <a:rPr lang="el-GR" dirty="0" err="1" smtClean="0"/>
              <a:t>αρέμβασης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λήξη της κρίσης επέρχεται όταν πλέον οι γονείς έχουν αποδεχθεί πλήρως τη νέα κατάσταση και η λειτουργικότητα της οικογένειας είναι σε φυσιολογικά επίπεδα. Αυτό βέβαια είναι σχετικό, γιατί πάντα η οικογένεια αντιμετωπίζει νέες καταστάσεις και νέα δεδομένα, τα οποία πρέπει να ξεπεράσει, πάντα με την κατάλληλη ψυχολογική στήριξη και συμβουλευτική προσέγγιση.</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Οφέλη αδερφών των παιδιών με εμπόδια στη ζωή και στη μάθηση</a:t>
            </a:r>
          </a:p>
          <a:p>
            <a:r>
              <a:rPr lang="el-GR" dirty="0" smtClean="0"/>
              <a:t>Η γέννηση ενός εγγονιού με ειδικές </a:t>
            </a:r>
            <a:r>
              <a:rPr lang="el-GR" dirty="0" err="1" smtClean="0"/>
              <a:t>ειδικές</a:t>
            </a:r>
            <a:r>
              <a:rPr lang="el-GR" dirty="0" smtClean="0"/>
              <a:t> εκπαιδευτικές ανάγκες αποτελεί μια επώδυνη εμπειρία και για τους παππούδες και γιαγιάδες. Πολλές φορές βιώνουν ένα «διπλό πένθος».</a:t>
            </a:r>
          </a:p>
          <a:p>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κειμένου"/>
          <p:cNvSpPr>
            <a:spLocks noGrp="1"/>
          </p:cNvSpPr>
          <p:nvPr>
            <p:ph type="body" sz="half" idx="2"/>
          </p:nvPr>
        </p:nvSpPr>
        <p:spPr/>
        <p:txBody>
          <a:bodyPr/>
          <a:lstStyle/>
          <a:p>
            <a:endParaRPr lang="el-GR"/>
          </a:p>
        </p:txBody>
      </p:sp>
      <p:pic>
        <p:nvPicPr>
          <p:cNvPr id="5" name="4 - Θέση εικόνας" descr="S91011-185136.jpg"/>
          <p:cNvPicPr>
            <a:picLocks noGrp="1" noChangeAspect="1"/>
          </p:cNvPicPr>
          <p:nvPr>
            <p:ph type="pic" idx="1"/>
          </p:nvPr>
        </p:nvPicPr>
        <p:blipFill>
          <a:blip r:embed="rId2"/>
          <a:srcRect t="38013" b="38013"/>
          <a:stretch>
            <a:fillRect/>
          </a:stretch>
        </p:blipFill>
        <p:spPr>
          <a:xfrm>
            <a:off x="270947" y="0"/>
            <a:ext cx="10295970" cy="4579088"/>
          </a:xfrm>
        </p:spPr>
      </p:pic>
      <p:sp>
        <p:nvSpPr>
          <p:cNvPr id="4" name="3 - Τίτλος"/>
          <p:cNvSpPr>
            <a:spLocks noGrp="1"/>
          </p:cNvSpPr>
          <p:nvPr>
            <p:ph type="title"/>
          </p:nvPr>
        </p:nvSpPr>
        <p:spPr/>
        <p:txBody>
          <a:bodyPr>
            <a:normAutofit fontScale="90000"/>
          </a:bodyPr>
          <a:lstStyle/>
          <a:p>
            <a:r>
              <a:rPr lang="el-GR" dirty="0" smtClean="0"/>
              <a:t>Οικογένεια και πρώιμη υποστηρικτική παρέμβαση</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Των γονέων και του παιδιού με εμπόδια στη μάθηση</a:t>
            </a:r>
          </a:p>
          <a:p>
            <a:r>
              <a:rPr lang="el-GR" dirty="0" smtClean="0"/>
              <a:t>Των γονέων και της διεπιστημονικής ομάδας</a:t>
            </a:r>
          </a:p>
          <a:p>
            <a:r>
              <a:rPr lang="el-GR" dirty="0" smtClean="0"/>
              <a:t>Των μελών της διεπιστημονικής ομάδας</a:t>
            </a:r>
          </a:p>
          <a:p>
            <a:r>
              <a:rPr lang="el-GR" dirty="0" smtClean="0"/>
              <a:t>Του επόπτη και της επιστημονικής ομάδας</a:t>
            </a:r>
            <a:endParaRPr lang="el-GR" dirty="0"/>
          </a:p>
        </p:txBody>
      </p:sp>
      <p:sp>
        <p:nvSpPr>
          <p:cNvPr id="3" name="2 - Τίτλος"/>
          <p:cNvSpPr>
            <a:spLocks noGrp="1"/>
          </p:cNvSpPr>
          <p:nvPr>
            <p:ph type="title"/>
          </p:nvPr>
        </p:nvSpPr>
        <p:spPr/>
        <p:txBody>
          <a:bodyPr>
            <a:normAutofit fontScale="90000"/>
          </a:bodyPr>
          <a:lstStyle/>
          <a:p>
            <a:r>
              <a:rPr lang="el-GR" dirty="0" smtClean="0"/>
              <a:t>Πολύ σημαντική η σχέση που αναπτύσσεται μεταξύ:</a:t>
            </a:r>
            <a:br>
              <a:rPr lang="el-GR" dirty="0" smtClean="0"/>
            </a:b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91011-185539.jpg"/>
          <p:cNvPicPr>
            <a:picLocks noGrp="1" noChangeAspect="1"/>
          </p:cNvPicPr>
          <p:nvPr>
            <p:ph idx="1"/>
          </p:nvPr>
        </p:nvPicPr>
        <p:blipFill>
          <a:blip r:embed="rId2"/>
          <a:stretch>
            <a:fillRect/>
          </a:stretch>
        </p:blipFill>
        <p:spPr>
          <a:xfrm>
            <a:off x="775461" y="428604"/>
            <a:ext cx="9358377" cy="6143668"/>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91011-185056.jpg"/>
          <p:cNvPicPr>
            <a:picLocks noGrp="1" noChangeAspect="1"/>
          </p:cNvPicPr>
          <p:nvPr>
            <p:ph idx="1"/>
          </p:nvPr>
        </p:nvPicPr>
        <p:blipFill>
          <a:blip r:embed="rId2"/>
          <a:stretch>
            <a:fillRect/>
          </a:stretch>
        </p:blipFill>
        <p:spPr>
          <a:xfrm>
            <a:off x="2275659" y="357166"/>
            <a:ext cx="5500726" cy="6000792"/>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endParaRPr lang="el-GR"/>
          </a:p>
        </p:txBody>
      </p:sp>
      <p:pic>
        <p:nvPicPr>
          <p:cNvPr id="1026" name="Picture 2" descr="C:\Users\Νικος\Desktop\ΤΕΕΑΠΗ 2019-20\3357599_orig.jpg"/>
          <p:cNvPicPr>
            <a:picLocks noGrp="1" noChangeAspect="1" noChangeArrowheads="1"/>
          </p:cNvPicPr>
          <p:nvPr>
            <p:ph idx="1"/>
          </p:nvPr>
        </p:nvPicPr>
        <p:blipFill>
          <a:blip r:embed="rId2"/>
          <a:srcRect/>
          <a:stretch>
            <a:fillRect/>
          </a:stretch>
        </p:blipFill>
        <p:spPr bwMode="auto">
          <a:xfrm>
            <a:off x="1418403" y="0"/>
            <a:ext cx="8215370"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S91011-185700.jpg"/>
          <p:cNvPicPr>
            <a:picLocks noGrp="1" noChangeAspect="1"/>
          </p:cNvPicPr>
          <p:nvPr>
            <p:ph idx="1"/>
          </p:nvPr>
        </p:nvPicPr>
        <p:blipFill>
          <a:blip r:embed="rId2"/>
          <a:stretch>
            <a:fillRect/>
          </a:stretch>
        </p:blipFill>
        <p:spPr>
          <a:xfrm>
            <a:off x="2489973" y="285728"/>
            <a:ext cx="5715040" cy="6286544"/>
          </a:xfrm>
        </p:spPr>
      </p:pic>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b="1" dirty="0" smtClean="0">
                <a:hlinkClick r:id="rId2"/>
              </a:rPr>
              <a:t>Πρώιμη παρέμβαση</a:t>
            </a:r>
            <a:r>
              <a:rPr lang="el-GR" dirty="0" smtClean="0"/>
              <a:t> : Διεπιστημονική θεώρηση / επιμέλεια </a:t>
            </a:r>
            <a:r>
              <a:rPr lang="el-GR" b="1" dirty="0" smtClean="0">
                <a:hlinkClick r:id="rId3"/>
              </a:rPr>
              <a:t>Μαρία Α. </a:t>
            </a:r>
            <a:r>
              <a:rPr lang="el-GR" b="1" dirty="0" err="1" smtClean="0">
                <a:hlinkClick r:id="rId3"/>
              </a:rPr>
              <a:t>Κυπριωτάκη</a:t>
            </a:r>
            <a:r>
              <a:rPr lang="el-GR" dirty="0" smtClean="0"/>
              <a:t>, </a:t>
            </a:r>
            <a:r>
              <a:rPr lang="el-GR" b="1" dirty="0" smtClean="0">
                <a:hlinkClick r:id="rId4"/>
              </a:rPr>
              <a:t>Α. Ν. </a:t>
            </a:r>
            <a:r>
              <a:rPr lang="el-GR" b="1" dirty="0" err="1" smtClean="0">
                <a:hlinkClick r:id="rId4"/>
              </a:rPr>
              <a:t>Κορνηλάκη</a:t>
            </a:r>
            <a:r>
              <a:rPr lang="el-GR" dirty="0" smtClean="0"/>
              <a:t>, </a:t>
            </a:r>
            <a:r>
              <a:rPr lang="el-GR" b="1" dirty="0" err="1" smtClean="0">
                <a:hlinkClick r:id="rId5"/>
              </a:rPr>
              <a:t>Μανωλίτσης</a:t>
            </a:r>
            <a:r>
              <a:rPr lang="el-GR" b="1" dirty="0" smtClean="0">
                <a:hlinkClick r:id="rId5"/>
              </a:rPr>
              <a:t> Γεώργιος Ι.</a:t>
            </a:r>
            <a:r>
              <a:rPr lang="el-GR" dirty="0" smtClean="0"/>
              <a:t> · κείμενα Συλλογικό έργο. - 1η </a:t>
            </a:r>
            <a:r>
              <a:rPr lang="el-GR" dirty="0" err="1" smtClean="0"/>
              <a:t>έκδ</a:t>
            </a:r>
            <a:r>
              <a:rPr lang="el-GR" dirty="0" smtClean="0"/>
              <a:t>. - Αθήνα : </a:t>
            </a:r>
            <a:r>
              <a:rPr lang="el-GR" b="1" dirty="0" smtClean="0">
                <a:hlinkClick r:id="rId6"/>
              </a:rPr>
              <a:t>Πεδίο</a:t>
            </a:r>
            <a:r>
              <a:rPr lang="el-GR" dirty="0" smtClean="0"/>
              <a:t>, 2010.</a:t>
            </a:r>
            <a:endParaRPr lang="el-GR" dirty="0"/>
          </a:p>
        </p:txBody>
      </p:sp>
      <p:sp>
        <p:nvSpPr>
          <p:cNvPr id="3" name="2 - Τίτλος"/>
          <p:cNvSpPr>
            <a:spLocks noGrp="1"/>
          </p:cNvSpPr>
          <p:nvPr>
            <p:ph type="title"/>
          </p:nvPr>
        </p:nvSpPr>
        <p:spPr/>
        <p:txBody>
          <a:bodyPr/>
          <a:lstStyle/>
          <a:p>
            <a:r>
              <a:rPr lang="el-GR" dirty="0" smtClean="0"/>
              <a:t>Βιβλιογραφία </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41338" y="1481138"/>
          <a:ext cx="97551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p:txBody>
          <a:bodyPr>
            <a:normAutofit fontScale="90000"/>
          </a:bodyPr>
          <a:lstStyle/>
          <a:p>
            <a:r>
              <a:rPr lang="el-GR" dirty="0" smtClean="0"/>
              <a:t>Δυνατότητα υλοποίησης προγράμματος πρώιμης παρέμβασης…</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541338" y="1481138"/>
          <a:ext cx="97551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p:txBody>
          <a:bodyPr>
            <a:normAutofit fontScale="90000"/>
          </a:bodyPr>
          <a:lstStyle/>
          <a:p>
            <a:r>
              <a:rPr lang="el-GR" dirty="0" smtClean="0"/>
              <a:t>Που στοχεύει η πρώιμη υποστηρικτική παρέμβαση;</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n-US" dirty="0" smtClean="0">
                <a:hlinkClick r:id="rId2"/>
              </a:rPr>
              <a:t>https://www.youtube.com/watch?v=CogKIGUd5LU</a:t>
            </a:r>
            <a:endParaRPr lang="el-GR" dirty="0" smtClean="0"/>
          </a:p>
          <a:p>
            <a:r>
              <a:rPr lang="en-US" dirty="0" smtClean="0">
                <a:hlinkClick r:id="rId3"/>
              </a:rPr>
              <a:t>https://www.youtube.com/watch?v=WYcXPGcW6bA</a:t>
            </a:r>
            <a:endParaRPr lang="el-GR" dirty="0" smtClean="0"/>
          </a:p>
          <a:p>
            <a:r>
              <a:rPr lang="en-US" dirty="0" smtClean="0">
                <a:hlinkClick r:id="rId4"/>
              </a:rPr>
              <a:t>https://www.youtube.com/watch?v=HLmkD6CCSyk</a:t>
            </a:r>
            <a:endParaRPr lang="el-GR" dirty="0" smtClean="0">
              <a:hlinkClick r:id="rId5"/>
            </a:endParaRPr>
          </a:p>
          <a:p>
            <a:r>
              <a:rPr lang="en-US" dirty="0" smtClean="0">
                <a:hlinkClick r:id="rId5"/>
              </a:rPr>
              <a:t>https://www.youtube.com/watch?v=jKpiaiW4500</a:t>
            </a:r>
            <a:endParaRPr lang="el-GR" dirty="0"/>
          </a:p>
        </p:txBody>
      </p:sp>
      <p:sp>
        <p:nvSpPr>
          <p:cNvPr id="3" name="2 - Τίτλος"/>
          <p:cNvSpPr>
            <a:spLocks noGrp="1"/>
          </p:cNvSpPr>
          <p:nvPr>
            <p:ph type="title"/>
          </p:nvPr>
        </p:nvSpPr>
        <p:spPr/>
        <p:txBody>
          <a:bodyPr/>
          <a:lstStyle/>
          <a:p>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Είναι ο σχεδιασμός προγραμμάτων για την παροχή ιατρικών, κοινωνικών και εκπαιδευτικών υπηρεσιών υποστήριξης σε πολύ μικρά παιδιά με διαταραχές στην ανάπτυξη και τους γονείς τους.</a:t>
            </a:r>
          </a:p>
          <a:p>
            <a:r>
              <a:rPr lang="el-GR" dirty="0" smtClean="0"/>
              <a:t>Στόχοι: ο περιορισμός των αρνητικών επιδράσεων, η προώθηση του δυναμικού του παιδιού και η ενδυνάμωση της οικογένειάς του.</a:t>
            </a:r>
          </a:p>
          <a:p>
            <a:r>
              <a:rPr lang="el-GR" dirty="0" smtClean="0"/>
              <a:t>Ξεκινά από τη γέννησή τους έως και την ηλικία των 3 ετών με δυνατότητα επέκτασης έως τα 8 έτη.</a:t>
            </a:r>
          </a:p>
          <a:p>
            <a:r>
              <a:rPr lang="el-GR" dirty="0" smtClean="0"/>
              <a:t>Άρα, είναι συνυφασμένη με τη βρεφική και νηπιακή ηλικία-κρίσιμη ηλικία-εμπειρίες και ερεθίσματα-μεγάλη πλαστικότητα του παιδικού εγκεφάλου</a:t>
            </a:r>
            <a:endParaRPr lang="el-GR" dirty="0"/>
          </a:p>
        </p:txBody>
      </p:sp>
      <p:sp>
        <p:nvSpPr>
          <p:cNvPr id="3" name="2 - Τίτλος"/>
          <p:cNvSpPr>
            <a:spLocks noGrp="1"/>
          </p:cNvSpPr>
          <p:nvPr>
            <p:ph type="title"/>
          </p:nvPr>
        </p:nvSpPr>
        <p:spPr/>
        <p:txBody>
          <a:bodyPr/>
          <a:lstStyle/>
          <a:p>
            <a:r>
              <a:rPr lang="el-GR" dirty="0" smtClean="0"/>
              <a:t>Έγκαιρη Παρέμβαση</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a:bodyPr>
          <a:lstStyle/>
          <a:p>
            <a:r>
              <a:rPr lang="el-GR" dirty="0" smtClean="0"/>
              <a:t>Η γενετική επιστημολογία αναγνωρίζει ότι η ανάπτυξη του παιδιού είναι αποτέλεσμα τόσο της κληρονομικότητας, όσο και των πρώτων εμπειριών του.</a:t>
            </a:r>
          </a:p>
          <a:p>
            <a:r>
              <a:rPr lang="el-GR" dirty="0" smtClean="0"/>
              <a:t>Σύμφωνα με τον </a:t>
            </a:r>
            <a:r>
              <a:rPr lang="en-US" dirty="0" err="1" smtClean="0"/>
              <a:t>Bronfenbrenner</a:t>
            </a:r>
            <a:r>
              <a:rPr lang="en-US" dirty="0" smtClean="0"/>
              <a:t>, </a:t>
            </a:r>
            <a:r>
              <a:rPr lang="el-GR" dirty="0" smtClean="0"/>
              <a:t>τα προγράμματα αυτά θα πρέπει να είναι</a:t>
            </a:r>
          </a:p>
          <a:p>
            <a:r>
              <a:rPr lang="el-GR" dirty="0" smtClean="0"/>
              <a:t>Α. εξατομικευμένα</a:t>
            </a:r>
          </a:p>
          <a:p>
            <a:r>
              <a:rPr lang="el-GR" dirty="0" smtClean="0"/>
              <a:t>Β. να παρέχονται στο πλαίσιο της οικογένειας και της κοινότητας</a:t>
            </a:r>
          </a:p>
          <a:p>
            <a:r>
              <a:rPr lang="el-GR" dirty="0" smtClean="0"/>
              <a:t>Γ. να στοχεύουν στη διαμόρφωση θετικού οικογενειακού-κοινοτικού σχολικού περιβάλλοντος που προωθεί την ενεργό συμμετοχή του παιδιού</a:t>
            </a:r>
            <a:endParaRPr lang="el-GR" dirty="0"/>
          </a:p>
        </p:txBody>
      </p:sp>
      <p:sp>
        <p:nvSpPr>
          <p:cNvPr id="3" name="2 - Τίτλος"/>
          <p:cNvSpPr>
            <a:spLocks noGrp="1"/>
          </p:cNvSpPr>
          <p:nvPr>
            <p:ph type="title"/>
          </p:nvPr>
        </p:nvSpPr>
        <p:spPr/>
        <p:txBody>
          <a:bodyPr/>
          <a:lstStyle/>
          <a:p>
            <a:r>
              <a:rPr lang="el-GR" dirty="0" smtClean="0"/>
              <a:t>Οι γονείς και ο ρόλος τους</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pPr>
              <a:buNone/>
            </a:pPr>
            <a:r>
              <a:rPr lang="el-GR" dirty="0" smtClean="0"/>
              <a:t>ΓΙΑΤΙ</a:t>
            </a:r>
          </a:p>
          <a:p>
            <a:r>
              <a:rPr lang="el-GR" dirty="0" smtClean="0"/>
              <a:t>Ξεκινά ή πρέπει να ξεκινά από τα πρώτα έτη της ζωής του παιδιού</a:t>
            </a:r>
          </a:p>
          <a:p>
            <a:r>
              <a:rPr lang="el-GR" dirty="0" smtClean="0"/>
              <a:t>Έχει </a:t>
            </a:r>
            <a:r>
              <a:rPr lang="el-GR" dirty="0" err="1" smtClean="0"/>
              <a:t>οικογενειοκεντρική</a:t>
            </a:r>
            <a:r>
              <a:rPr lang="el-GR" dirty="0" smtClean="0"/>
              <a:t> διάσταση</a:t>
            </a:r>
          </a:p>
          <a:p>
            <a:r>
              <a:rPr lang="el-GR" dirty="0" smtClean="0"/>
              <a:t>Παρέχει εξατομικευμένα εκπαιδευτικά προγράμματα, ανάλογα με τα χαρακτηριστικά του παιδιού και της οικογένειάς του</a:t>
            </a:r>
          </a:p>
          <a:p>
            <a:r>
              <a:rPr lang="el-GR" dirty="0" smtClean="0"/>
              <a:t>Απαιτεί συντονισμένες πρακτικές διαφορετικών επιστημόνων</a:t>
            </a:r>
          </a:p>
          <a:p>
            <a:pPr>
              <a:buNone/>
            </a:pPr>
            <a:endParaRPr lang="el-GR" dirty="0"/>
          </a:p>
        </p:txBody>
      </p:sp>
      <p:sp>
        <p:nvSpPr>
          <p:cNvPr id="3" name="2 - Τίτλος"/>
          <p:cNvSpPr>
            <a:spLocks noGrp="1"/>
          </p:cNvSpPr>
          <p:nvPr>
            <p:ph type="title"/>
          </p:nvPr>
        </p:nvSpPr>
        <p:spPr/>
        <p:txBody>
          <a:bodyPr>
            <a:normAutofit fontScale="90000"/>
          </a:bodyPr>
          <a:lstStyle/>
          <a:p>
            <a:r>
              <a:rPr lang="el-GR" dirty="0" smtClean="0"/>
              <a:t>Η έγκαιρη παρέμβαση διαφοροποιείται από την προσχολική εκπαίδευση </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5119</TotalTime>
  <Words>1532</Words>
  <PresentationFormat>Προσαρμογή</PresentationFormat>
  <Paragraphs>115</Paragraphs>
  <Slides>38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Συγκέντρωση</vt:lpstr>
      <vt:lpstr>Πρώιμη Παρέμβαση</vt:lpstr>
      <vt:lpstr>Διαφάνεια 2</vt:lpstr>
      <vt:lpstr>Σύγχρονα Προγράμματα Πρώιμης Υποστηρικτικής αρέμβασης</vt:lpstr>
      <vt:lpstr>Δυνατότητα υλοποίησης προγράμματος πρώιμης παρέμβασης…</vt:lpstr>
      <vt:lpstr>Που στοχεύει η πρώιμη υποστηρικτική παρέμβαση;</vt:lpstr>
      <vt:lpstr>Διαφάνεια 6</vt:lpstr>
      <vt:lpstr>Έγκαιρη Παρέμβαση</vt:lpstr>
      <vt:lpstr>Οι γονείς και ο ρόλος τους</vt:lpstr>
      <vt:lpstr>Η έγκαιρη παρέμβαση διαφοροποιείται από την προσχολική εκπαίδευση </vt:lpstr>
      <vt:lpstr>Η έγκαιρη παρέμβαση δεν ταυτίζεται με την ειδική εκπαίδευση</vt:lpstr>
      <vt:lpstr>Διαφάνεια 11</vt:lpstr>
      <vt:lpstr>Ανίχνευση στον γενικό παιδικό πληθυσμό…</vt:lpstr>
      <vt:lpstr>Διαφάνεια 13</vt:lpstr>
      <vt:lpstr>Παιδιά με παράγοντες υψηλού κινδύνου</vt:lpstr>
      <vt:lpstr>Λειτουργικά χαρακτηριστικά της έγκαιρης παρέμβασης</vt:lpstr>
      <vt:lpstr>Λειτουργικά χαρακτηριστικά της έγκαιρης παρέμβασης</vt:lpstr>
      <vt:lpstr>Λειτουργικά χαρακτηριστικά της έγκαιρης παρέμβασης</vt:lpstr>
      <vt:lpstr>Διαφάνεια 18</vt:lpstr>
      <vt:lpstr>Διαφάνεια 19</vt:lpstr>
      <vt:lpstr>Οικογένεια</vt:lpstr>
      <vt:lpstr>Διαφάνεια 21</vt:lpstr>
      <vt:lpstr>Διαφάνεια 22</vt:lpstr>
      <vt:lpstr>Διαφάνεια 23</vt:lpstr>
      <vt:lpstr>Στάδια αντίδρασης γονέων στην αναπηρία (Drotar &amp;Kubler-Ross) </vt:lpstr>
      <vt:lpstr>Διαφάνεια 25</vt:lpstr>
      <vt:lpstr>Διαφάνεια 26</vt:lpstr>
      <vt:lpstr>Διαφάνεια 27</vt:lpstr>
      <vt:lpstr>Διαφάνεια 28</vt:lpstr>
      <vt:lpstr>Διαφάνεια 29</vt:lpstr>
      <vt:lpstr>Διαφάνεια 30</vt:lpstr>
      <vt:lpstr>Διαφάνεια 31</vt:lpstr>
      <vt:lpstr>Οικογένεια και πρώιμη υποστηρικτική παρέμβαση</vt:lpstr>
      <vt:lpstr>Πολύ σημαντική η σχέση που αναπτύσσεται μεταξύ: </vt:lpstr>
      <vt:lpstr>Διαφάνεια 34</vt:lpstr>
      <vt:lpstr>Διαφάνεια 35</vt:lpstr>
      <vt:lpstr>Διαφάνεια 36</vt:lpstr>
      <vt:lpstr>Διαφάνεια 37</vt:lpstr>
      <vt:lpstr>Βιβλιογραφία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Πρώιμη Παρέμβαση</dc:title>
  <dc:creator>Νικος</dc:creator>
  <cp:lastModifiedBy>Νικος</cp:lastModifiedBy>
  <cp:revision>69</cp:revision>
  <dcterms:created xsi:type="dcterms:W3CDTF">2019-10-09T10:14:06Z</dcterms:created>
  <dcterms:modified xsi:type="dcterms:W3CDTF">2019-10-22T13:22:48Z</dcterms:modified>
</cp:coreProperties>
</file>