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6"/>
  </p:notes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 id="270" r:id="rId15"/>
    <p:sldId id="271" r:id="rId16"/>
    <p:sldId id="272" r:id="rId17"/>
    <p:sldId id="273" r:id="rId18"/>
    <p:sldId id="263" r:id="rId19"/>
    <p:sldId id="280" r:id="rId20"/>
    <p:sldId id="281" r:id="rId21"/>
    <p:sldId id="282" r:id="rId22"/>
    <p:sldId id="283" r:id="rId23"/>
    <p:sldId id="284" r:id="rId24"/>
    <p:sldId id="285" r:id="rId25"/>
  </p:sldIdLst>
  <p:sldSz cx="12192000" cy="6858000"/>
  <p:notesSz cx="7104063"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90" d="100"/>
          <a:sy n="90" d="100"/>
        </p:scale>
        <p:origin x="126" y="90"/>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A3485299-6D2B-4715-9FE6-382610FB0F99}" type="datetimeFigureOut">
              <a:rPr lang="el-GR" smtClean="0"/>
              <a:t>9/5/2021</a:t>
            </a:fld>
            <a:endParaRPr lang="el-GR"/>
          </a:p>
        </p:txBody>
      </p:sp>
      <p:sp>
        <p:nvSpPr>
          <p:cNvPr id="4" name="Θέση εικόνας διαφάνειας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50953C8C-41FE-439F-B2D4-500CB5BF4BB5}" type="slidenum">
              <a:rPr lang="el-GR" smtClean="0"/>
              <a:t>‹#›</a:t>
            </a:fld>
            <a:endParaRPr lang="el-GR"/>
          </a:p>
        </p:txBody>
      </p:sp>
    </p:spTree>
    <p:extLst>
      <p:ext uri="{BB962C8B-B14F-4D97-AF65-F5344CB8AC3E}">
        <p14:creationId xmlns:p14="http://schemas.microsoft.com/office/powerpoint/2010/main" val="20164782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281D072-CCBE-40AF-8FB6-202724B304C3}" type="datetime1">
              <a:rPr lang="en-US" smtClean="0"/>
              <a:t>5/9/2021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838200" y="365125"/>
            <a:ext cx="10515600" cy="5811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p:cNvSpPr>
            <a:spLocks noGrp="1"/>
          </p:cNvSpPr>
          <p:nvPr>
            <p:ph type="dt" sz="half" idx="10"/>
          </p:nvPr>
        </p:nvSpPr>
        <p:spPr/>
        <p:txBody>
          <a:bodyPr/>
          <a:lstStyle/>
          <a:p>
            <a:fld id="{3364EFB5-3871-460E-8EEC-E304B4B5D823}" type="datetime1">
              <a:rPr lang="en-US" smtClean="0"/>
              <a:t>5/9/2021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7D0E49E-EFEC-485B-9AFC-832392613373}" type="datetime1">
              <a:rPr lang="en-US" smtClean="0"/>
              <a:t>5/9/2021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9AE91F-9F08-443A-BF26-66AD9E597AC3}" type="datetime1">
              <a:rPr lang="en-US" smtClean="0"/>
              <a:t>5/9/2021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23CEA5B-492D-4388-BC4E-3CB7FD842518}" type="datetime1">
              <a:rPr lang="en-US" smtClean="0"/>
              <a:t>5/9/2021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2E1FE16-E0F3-4D13-B2AD-AA8EA97AD898}" type="datetime1">
              <a:rPr lang="en-US" smtClean="0"/>
              <a:t>5/9/2021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55EEEC8-8E33-4577-85CB-AD0429D8DDBA}" type="datetime1">
              <a:rPr lang="en-US" smtClean="0"/>
              <a:t>5/9/2021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3083DA-917A-4C3A-80E0-31F0483182B3}" type="datetime1">
              <a:rPr lang="en-US" smtClean="0"/>
              <a:t>5/9/2021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AA3C5FF-7A04-4153-8401-BA40054B3A18}" type="datetime1">
              <a:rPr lang="en-US" smtClean="0"/>
              <a:t>5/9/2021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2E58C5-5149-4C95-92EC-7F25FA4FEC0C}" type="datetime1">
              <a:rPr lang="en-US" smtClean="0"/>
              <a:t>5/9/2021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1CD45F-610F-4D9A-A042-2FAE1480BB2B}" type="datetime1">
              <a:rPr lang="en-US" smtClean="0"/>
              <a:t>5/9/2021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561BA9-CDCF-4958-B8AB-66F3BF063E1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altLang="en-US"/>
              <a:t>Αγροτική Λογιστική</a:t>
            </a:r>
          </a:p>
        </p:txBody>
      </p:sp>
      <p:sp>
        <p:nvSpPr>
          <p:cNvPr id="3" name="Subtitle 2"/>
          <p:cNvSpPr>
            <a:spLocks noGrp="1"/>
          </p:cNvSpPr>
          <p:nvPr>
            <p:ph type="subTitle" idx="1"/>
          </p:nvPr>
        </p:nvSpPr>
        <p:spPr/>
        <p:txBody>
          <a:bodyPr>
            <a:normAutofit lnSpcReduction="10000"/>
          </a:bodyPr>
          <a:lstStyle/>
          <a:p>
            <a:r>
              <a:rPr lang="el-GR" altLang="en-US" sz="3200" dirty="0"/>
              <a:t>Μάθημα </a:t>
            </a:r>
            <a:r>
              <a:rPr lang="en-US" altLang="en-US" sz="3200" dirty="0"/>
              <a:t>8</a:t>
            </a:r>
            <a:endParaRPr lang="el-GR" altLang="en-US" sz="3200" dirty="0"/>
          </a:p>
          <a:p>
            <a:r>
              <a:rPr lang="el-GR" altLang="en-US" sz="3200" dirty="0"/>
              <a:t>Η λογιστική των συνεταιρισμών</a:t>
            </a:r>
          </a:p>
          <a:p>
            <a:r>
              <a:rPr lang="el-GR" altLang="en-US" sz="3200" dirty="0"/>
              <a:t>Μέρος 7</a:t>
            </a:r>
            <a:r>
              <a:rPr lang="en-US" altLang="en-US" sz="3200" dirty="0"/>
              <a:t>o</a:t>
            </a:r>
            <a:endParaRPr lang="el-GR" altLang="en-US" sz="3200" dirty="0"/>
          </a:p>
        </p:txBody>
      </p:sp>
      <p:sp>
        <p:nvSpPr>
          <p:cNvPr id="4" name="Θέση αριθμού διαφάνειας 3">
            <a:extLst>
              <a:ext uri="{FF2B5EF4-FFF2-40B4-BE49-F238E27FC236}">
                <a16:creationId xmlns:a16="http://schemas.microsoft.com/office/drawing/2014/main" id="{D0EFA936-05D0-40FB-BBAD-3C336AA68959}"/>
              </a:ext>
            </a:extLst>
          </p:cNvPr>
          <p:cNvSpPr>
            <a:spLocks noGrp="1"/>
          </p:cNvSpPr>
          <p:nvPr>
            <p:ph type="sldNum" sz="quarter" idx="12"/>
          </p:nvPr>
        </p:nvSpPr>
        <p:spPr/>
        <p:txBody>
          <a:bodyPr/>
          <a:lstStyle/>
          <a:p>
            <a:fld id="{B3561BA9-CDCF-4958-B8AB-66F3BF063E13}" type="slidenum">
              <a:rPr lang="en-US" smtClean="0"/>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72DEC0-EFD7-461F-9DD4-F14F9D4F47A8}"/>
              </a:ext>
            </a:extLst>
          </p:cNvPr>
          <p:cNvSpPr>
            <a:spLocks noGrp="1"/>
          </p:cNvSpPr>
          <p:nvPr>
            <p:ph type="title"/>
          </p:nvPr>
        </p:nvSpPr>
        <p:spPr/>
        <p:txBody>
          <a:bodyPr/>
          <a:lstStyle/>
          <a:p>
            <a:r>
              <a:rPr lang="el-GR" dirty="0"/>
              <a:t>Καταστατικό συνεταιρισμού</a:t>
            </a:r>
          </a:p>
        </p:txBody>
      </p:sp>
      <p:sp>
        <p:nvSpPr>
          <p:cNvPr id="3" name="Θέση περιεχομένου 2">
            <a:extLst>
              <a:ext uri="{FF2B5EF4-FFF2-40B4-BE49-F238E27FC236}">
                <a16:creationId xmlns:a16="http://schemas.microsoft.com/office/drawing/2014/main" id="{3C947A9F-7DF7-4923-9795-DCE385750237}"/>
              </a:ext>
            </a:extLst>
          </p:cNvPr>
          <p:cNvSpPr>
            <a:spLocks noGrp="1"/>
          </p:cNvSpPr>
          <p:nvPr>
            <p:ph idx="1"/>
          </p:nvPr>
        </p:nvSpPr>
        <p:spPr/>
        <p:txBody>
          <a:bodyPr>
            <a:normAutofit fontScale="92500" lnSpcReduction="20000"/>
          </a:bodyPr>
          <a:lstStyle/>
          <a:p>
            <a:pPr marL="0" indent="0" algn="just">
              <a:buNone/>
            </a:pPr>
            <a:r>
              <a:rPr lang="el-GR" dirty="0"/>
              <a:t>Απαιτείται η σύνταξη καταστατικού – εταιρική σύμβαση – μεταξύ όλων όσων συμμετάσχουν στην ίδρυσή του. Το καταστατικό πρέπει να περιλαμβάνει:</a:t>
            </a:r>
          </a:p>
          <a:p>
            <a:pPr algn="just"/>
            <a:r>
              <a:rPr lang="el-GR" dirty="0"/>
              <a:t>Επωνυμία, έδρα, σκοπό και περιφέρεια</a:t>
            </a:r>
          </a:p>
          <a:p>
            <a:pPr algn="just"/>
            <a:r>
              <a:rPr lang="el-GR" dirty="0"/>
              <a:t>Ονοματεπώνυμο και διεύθυνση ιδρυτικών μελών</a:t>
            </a:r>
          </a:p>
          <a:p>
            <a:pPr algn="just"/>
            <a:r>
              <a:rPr lang="el-GR" dirty="0"/>
              <a:t>Όρους εισόδου – εγγραφής – αποχώρησης – διαγραφής, δικαιώματα και υποχρεώσεις των μελών.</a:t>
            </a:r>
          </a:p>
          <a:p>
            <a:pPr algn="just"/>
            <a:r>
              <a:rPr lang="el-GR" dirty="0"/>
              <a:t>Το ύψος της συνεταιριστικής μερίδας</a:t>
            </a:r>
          </a:p>
          <a:p>
            <a:pPr algn="just"/>
            <a:r>
              <a:rPr lang="el-GR" dirty="0"/>
              <a:t>Όρους λειτουργίας και αρμοδιότητας οργάνων διοίκησης</a:t>
            </a:r>
          </a:p>
          <a:p>
            <a:pPr algn="just"/>
            <a:r>
              <a:rPr lang="el-GR" dirty="0"/>
              <a:t>Τον ορισμό της πρώτης προσωρινής διοίκησης που θα οδηγήσει το συνεταιρισμό στην πρώτη γενική συνέλευση η οποία θα εκλέξει και τα πρώτα όργανα διοίκησής του. </a:t>
            </a:r>
          </a:p>
        </p:txBody>
      </p:sp>
      <p:sp>
        <p:nvSpPr>
          <p:cNvPr id="4" name="Θέση αριθμού διαφάνειας 3">
            <a:extLst>
              <a:ext uri="{FF2B5EF4-FFF2-40B4-BE49-F238E27FC236}">
                <a16:creationId xmlns:a16="http://schemas.microsoft.com/office/drawing/2014/main" id="{FB33254A-B1F1-4898-BF79-AEBF1ACB6114}"/>
              </a:ext>
            </a:extLst>
          </p:cNvPr>
          <p:cNvSpPr>
            <a:spLocks noGrp="1"/>
          </p:cNvSpPr>
          <p:nvPr>
            <p:ph type="sldNum" sz="quarter" idx="12"/>
          </p:nvPr>
        </p:nvSpPr>
        <p:spPr/>
        <p:txBody>
          <a:bodyPr/>
          <a:lstStyle/>
          <a:p>
            <a:fld id="{B3561BA9-CDCF-4958-B8AB-66F3BF063E13}" type="slidenum">
              <a:rPr lang="en-US" smtClean="0"/>
              <a:t>10</a:t>
            </a:fld>
            <a:endParaRPr lang="en-US"/>
          </a:p>
        </p:txBody>
      </p:sp>
    </p:spTree>
    <p:extLst>
      <p:ext uri="{BB962C8B-B14F-4D97-AF65-F5344CB8AC3E}">
        <p14:creationId xmlns:p14="http://schemas.microsoft.com/office/powerpoint/2010/main" val="1700441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B6AB6E2-D181-4D14-87BA-F9DA0DF69197}"/>
              </a:ext>
            </a:extLst>
          </p:cNvPr>
          <p:cNvSpPr>
            <a:spLocks noGrp="1"/>
          </p:cNvSpPr>
          <p:nvPr>
            <p:ph type="title"/>
          </p:nvPr>
        </p:nvSpPr>
        <p:spPr/>
        <p:txBody>
          <a:bodyPr/>
          <a:lstStyle/>
          <a:p>
            <a:r>
              <a:rPr lang="el-GR" dirty="0"/>
              <a:t>Συνεταιρισμός ως νομική προσωπικότητα</a:t>
            </a:r>
          </a:p>
        </p:txBody>
      </p:sp>
      <p:sp>
        <p:nvSpPr>
          <p:cNvPr id="3" name="Θέση περιεχομένου 2">
            <a:extLst>
              <a:ext uri="{FF2B5EF4-FFF2-40B4-BE49-F238E27FC236}">
                <a16:creationId xmlns:a16="http://schemas.microsoft.com/office/drawing/2014/main" id="{C3538CA0-CCD1-4728-9C05-F9F5AA8806DD}"/>
              </a:ext>
            </a:extLst>
          </p:cNvPr>
          <p:cNvSpPr>
            <a:spLocks noGrp="1"/>
          </p:cNvSpPr>
          <p:nvPr>
            <p:ph idx="1"/>
          </p:nvPr>
        </p:nvSpPr>
        <p:spPr/>
        <p:txBody>
          <a:bodyPr>
            <a:normAutofit fontScale="92500" lnSpcReduction="10000"/>
          </a:bodyPr>
          <a:lstStyle/>
          <a:p>
            <a:pPr algn="just"/>
            <a:r>
              <a:rPr lang="el-GR" dirty="0"/>
              <a:t>Η απαιτούμενη δημοσιότητα εξασφαλίζεται με την έγκριση του καταστατικού από το Ειρηνοδικείο της περιφέρειας της έδρας του και την εγγραφή του στο αντίστοιχο μητρώο – μητρώο συνεταιρισμών – που τηρεί το Ειρηνοδικείο.</a:t>
            </a:r>
          </a:p>
          <a:p>
            <a:pPr algn="just"/>
            <a:r>
              <a:rPr lang="el-GR" dirty="0"/>
              <a:t>Στη συνέχεια και μέσα στις επόμενες 30 μέρες το εγκεκριμένο καταστατικό θα πρέπει υποχρεωτικά να αποσταλεί στην οικεία Νομαρχιακή Αυτοδιοίκηση και στην αρμόδια Διεύθυνση του αντίστοιχου Υπουργείου (Εμπορίου, Εργασίας, Γεωργίας) </a:t>
            </a:r>
          </a:p>
          <a:p>
            <a:pPr algn="just"/>
            <a:r>
              <a:rPr lang="el-GR" dirty="0"/>
              <a:t>Μόνο μετά την ολοκλήρωση αυτής της διαδικασίας ο Συνεταιρισμός αποκτά </a:t>
            </a:r>
            <a:r>
              <a:rPr lang="el-GR" u="sng" dirty="0"/>
              <a:t>νομική προσωπικότητα </a:t>
            </a:r>
            <a:r>
              <a:rPr lang="el-GR" dirty="0"/>
              <a:t>και εμπορική ιδιότητα. </a:t>
            </a:r>
          </a:p>
          <a:p>
            <a:pPr algn="just"/>
            <a:r>
              <a:rPr lang="el-GR" dirty="0"/>
              <a:t>Η ιδιότητα του συνεταίρου αποκτάται κατά την ίδρυση του συνεταιρισμού με υπογραφή του καταστατικού ή μεταγενέστερα με έγγραφη δήλωση. </a:t>
            </a:r>
          </a:p>
        </p:txBody>
      </p:sp>
      <p:sp>
        <p:nvSpPr>
          <p:cNvPr id="4" name="Θέση αριθμού διαφάνειας 3">
            <a:extLst>
              <a:ext uri="{FF2B5EF4-FFF2-40B4-BE49-F238E27FC236}">
                <a16:creationId xmlns:a16="http://schemas.microsoft.com/office/drawing/2014/main" id="{5E305699-6CB4-467C-8121-FDFDF7BA7C35}"/>
              </a:ext>
            </a:extLst>
          </p:cNvPr>
          <p:cNvSpPr>
            <a:spLocks noGrp="1"/>
          </p:cNvSpPr>
          <p:nvPr>
            <p:ph type="sldNum" sz="quarter" idx="12"/>
          </p:nvPr>
        </p:nvSpPr>
        <p:spPr/>
        <p:txBody>
          <a:bodyPr/>
          <a:lstStyle/>
          <a:p>
            <a:fld id="{B3561BA9-CDCF-4958-B8AB-66F3BF063E13}" type="slidenum">
              <a:rPr lang="en-US" smtClean="0"/>
              <a:t>11</a:t>
            </a:fld>
            <a:endParaRPr lang="en-US"/>
          </a:p>
        </p:txBody>
      </p:sp>
    </p:spTree>
    <p:extLst>
      <p:ext uri="{BB962C8B-B14F-4D97-AF65-F5344CB8AC3E}">
        <p14:creationId xmlns:p14="http://schemas.microsoft.com/office/powerpoint/2010/main" val="14747977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1B4DFC0-D812-4A9B-B9AF-3CD76BE1445E}"/>
              </a:ext>
            </a:extLst>
          </p:cNvPr>
          <p:cNvSpPr>
            <a:spLocks noGrp="1"/>
          </p:cNvSpPr>
          <p:nvPr>
            <p:ph type="title"/>
          </p:nvPr>
        </p:nvSpPr>
        <p:spPr/>
        <p:txBody>
          <a:bodyPr/>
          <a:lstStyle/>
          <a:p>
            <a:r>
              <a:rPr lang="el-GR" dirty="0"/>
              <a:t>Όργανα διοίκησης των συνεταιρισμών</a:t>
            </a:r>
          </a:p>
        </p:txBody>
      </p:sp>
      <p:sp>
        <p:nvSpPr>
          <p:cNvPr id="3" name="Θέση περιεχομένου 2">
            <a:extLst>
              <a:ext uri="{FF2B5EF4-FFF2-40B4-BE49-F238E27FC236}">
                <a16:creationId xmlns:a16="http://schemas.microsoft.com/office/drawing/2014/main" id="{A004591D-3F58-482F-B0B9-C76F973A23BF}"/>
              </a:ext>
            </a:extLst>
          </p:cNvPr>
          <p:cNvSpPr>
            <a:spLocks noGrp="1"/>
          </p:cNvSpPr>
          <p:nvPr>
            <p:ph idx="1"/>
          </p:nvPr>
        </p:nvSpPr>
        <p:spPr/>
        <p:txBody>
          <a:bodyPr/>
          <a:lstStyle/>
          <a:p>
            <a:pPr marL="0" indent="0" algn="just">
              <a:buNone/>
            </a:pPr>
            <a:r>
              <a:rPr lang="el-GR" dirty="0"/>
              <a:t>Όργανα διοίκησης των συνεταιρισμών είναι το Διοικητικό Συμβούλιο (Δ.Σ.), η Γενική Συνέλευση των μελών (Γ.Σ.) και το Εποπτικό Συμβούλιο (Ε.Σ.). </a:t>
            </a:r>
          </a:p>
          <a:p>
            <a:pPr marL="0" indent="0" algn="just">
              <a:buNone/>
            </a:pPr>
            <a:r>
              <a:rPr lang="el-GR" dirty="0"/>
              <a:t>Α) Το Δ.Σ. των συνεταιρισμών είναι συνήθως πολυμελές και εκλέγεται από τη Γ.Σ. Τον ακριβή αριθμό των μελών τον ορίζει το καταστατικό. Το Δ.Σ. εκπροσωπεί και διοικεί το συνεταιρισμό σύμφωνα με τα όσα ορίζει το καταστατικό.</a:t>
            </a:r>
          </a:p>
          <a:p>
            <a:pPr marL="0" indent="0" algn="just">
              <a:buNone/>
            </a:pPr>
            <a:r>
              <a:rPr lang="el-GR" dirty="0"/>
              <a:t>Β) Η Γ.Σ. των μελών είναι το κυρίαρχο σώμα του συνεταιρισμού</a:t>
            </a:r>
          </a:p>
          <a:p>
            <a:pPr marL="0" indent="0" algn="just">
              <a:buNone/>
            </a:pPr>
            <a:r>
              <a:rPr lang="el-GR" dirty="0"/>
              <a:t>Γ) Το Ε.Σ. ασκεί έλεγχο επί των πράξεων του Δ.Σ., εκλέγεται δε από τη Γ.Σ. </a:t>
            </a:r>
          </a:p>
        </p:txBody>
      </p:sp>
      <p:sp>
        <p:nvSpPr>
          <p:cNvPr id="4" name="Θέση αριθμού διαφάνειας 3">
            <a:extLst>
              <a:ext uri="{FF2B5EF4-FFF2-40B4-BE49-F238E27FC236}">
                <a16:creationId xmlns:a16="http://schemas.microsoft.com/office/drawing/2014/main" id="{C7A453AC-DE7E-42A2-9884-9042F56480D9}"/>
              </a:ext>
            </a:extLst>
          </p:cNvPr>
          <p:cNvSpPr>
            <a:spLocks noGrp="1"/>
          </p:cNvSpPr>
          <p:nvPr>
            <p:ph type="sldNum" sz="quarter" idx="12"/>
          </p:nvPr>
        </p:nvSpPr>
        <p:spPr/>
        <p:txBody>
          <a:bodyPr/>
          <a:lstStyle/>
          <a:p>
            <a:fld id="{B3561BA9-CDCF-4958-B8AB-66F3BF063E13}" type="slidenum">
              <a:rPr lang="en-US" smtClean="0"/>
              <a:t>12</a:t>
            </a:fld>
            <a:endParaRPr lang="en-US"/>
          </a:p>
        </p:txBody>
      </p:sp>
    </p:spTree>
    <p:extLst>
      <p:ext uri="{BB962C8B-B14F-4D97-AF65-F5344CB8AC3E}">
        <p14:creationId xmlns:p14="http://schemas.microsoft.com/office/powerpoint/2010/main" val="29687471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87D51FD-0D96-4564-8F60-A58B0A23BE7B}"/>
              </a:ext>
            </a:extLst>
          </p:cNvPr>
          <p:cNvSpPr>
            <a:spLocks noGrp="1"/>
          </p:cNvSpPr>
          <p:nvPr>
            <p:ph type="title"/>
          </p:nvPr>
        </p:nvSpPr>
        <p:spPr/>
        <p:txBody>
          <a:bodyPr/>
          <a:lstStyle/>
          <a:p>
            <a:r>
              <a:rPr lang="el-GR" dirty="0"/>
              <a:t>7.4 Τα λογιστικά βιβλία των συνεταιρισμών</a:t>
            </a:r>
          </a:p>
        </p:txBody>
      </p:sp>
      <p:sp>
        <p:nvSpPr>
          <p:cNvPr id="3" name="Θέση περιεχομένου 2">
            <a:extLst>
              <a:ext uri="{FF2B5EF4-FFF2-40B4-BE49-F238E27FC236}">
                <a16:creationId xmlns:a16="http://schemas.microsoft.com/office/drawing/2014/main" id="{3AF12721-A15B-4C75-920E-A53432D143E4}"/>
              </a:ext>
            </a:extLst>
          </p:cNvPr>
          <p:cNvSpPr>
            <a:spLocks noGrp="1"/>
          </p:cNvSpPr>
          <p:nvPr>
            <p:ph idx="1"/>
          </p:nvPr>
        </p:nvSpPr>
        <p:spPr>
          <a:xfrm>
            <a:off x="838200" y="1531088"/>
            <a:ext cx="10515600" cy="4645875"/>
          </a:xfrm>
        </p:spPr>
        <p:txBody>
          <a:bodyPr>
            <a:normAutofit fontScale="55000" lnSpcReduction="20000"/>
          </a:bodyPr>
          <a:lstStyle/>
          <a:p>
            <a:pPr marL="0" indent="0" algn="just">
              <a:buNone/>
            </a:pPr>
            <a:r>
              <a:rPr lang="el-GR" dirty="0"/>
              <a:t>Γενικά βιβλία:</a:t>
            </a:r>
          </a:p>
          <a:p>
            <a:pPr algn="just">
              <a:buFont typeface="Wingdings" panose="05000000000000000000" pitchFamily="2" charset="2"/>
              <a:buChar char="q"/>
            </a:pPr>
            <a:r>
              <a:rPr lang="el-GR" dirty="0"/>
              <a:t>Βιβλίο πρακτικών συνεδρίασης Δ.Σ. </a:t>
            </a:r>
          </a:p>
          <a:p>
            <a:pPr algn="just">
              <a:buFont typeface="Wingdings" panose="05000000000000000000" pitchFamily="2" charset="2"/>
              <a:buChar char="q"/>
            </a:pPr>
            <a:r>
              <a:rPr lang="el-GR" dirty="0"/>
              <a:t>Βιβλίο πρακτικών συνεδρίασης Ε.Σ. </a:t>
            </a:r>
          </a:p>
          <a:p>
            <a:pPr algn="just">
              <a:buFont typeface="Wingdings" panose="05000000000000000000" pitchFamily="2" charset="2"/>
              <a:buChar char="q"/>
            </a:pPr>
            <a:r>
              <a:rPr lang="el-GR" dirty="0"/>
              <a:t>Βιβλίο πρακτικών Γ.Σ.</a:t>
            </a:r>
          </a:p>
          <a:p>
            <a:pPr marL="0" indent="0" algn="just">
              <a:buNone/>
            </a:pPr>
            <a:r>
              <a:rPr lang="el-GR" dirty="0"/>
              <a:t>Λογιστικά βιβλία:</a:t>
            </a:r>
          </a:p>
          <a:p>
            <a:pPr algn="just">
              <a:buFont typeface="Wingdings" panose="05000000000000000000" pitchFamily="2" charset="2"/>
              <a:buChar char="q"/>
            </a:pPr>
            <a:r>
              <a:rPr lang="el-GR" dirty="0"/>
              <a:t>Βιβλίο απογραφών και ισολογισμών</a:t>
            </a:r>
          </a:p>
          <a:p>
            <a:pPr algn="just">
              <a:buFont typeface="Wingdings" panose="05000000000000000000" pitchFamily="2" charset="2"/>
              <a:buChar char="q"/>
            </a:pPr>
            <a:r>
              <a:rPr lang="el-GR" dirty="0"/>
              <a:t>Ημερολόγιο</a:t>
            </a:r>
          </a:p>
          <a:p>
            <a:pPr algn="just">
              <a:buFont typeface="Wingdings" panose="05000000000000000000" pitchFamily="2" charset="2"/>
              <a:buChar char="q"/>
            </a:pPr>
            <a:r>
              <a:rPr lang="el-GR" dirty="0"/>
              <a:t>Καθολικό </a:t>
            </a:r>
          </a:p>
          <a:p>
            <a:pPr algn="just">
              <a:buFont typeface="Wingdings" panose="05000000000000000000" pitchFamily="2" charset="2"/>
              <a:buChar char="q"/>
            </a:pPr>
            <a:r>
              <a:rPr lang="el-GR" dirty="0"/>
              <a:t>Βιβλίο ισοζυγίων</a:t>
            </a:r>
          </a:p>
          <a:p>
            <a:pPr algn="just">
              <a:buFont typeface="Wingdings" panose="05000000000000000000" pitchFamily="2" charset="2"/>
              <a:buChar char="q"/>
            </a:pPr>
            <a:r>
              <a:rPr lang="el-GR" dirty="0"/>
              <a:t>Βιβλίο ταμείου </a:t>
            </a:r>
          </a:p>
          <a:p>
            <a:pPr algn="just">
              <a:buFont typeface="Wingdings" panose="05000000000000000000" pitchFamily="2" charset="2"/>
              <a:buChar char="q"/>
            </a:pPr>
            <a:r>
              <a:rPr lang="el-GR" dirty="0"/>
              <a:t>Βιβλίο αποθήκης </a:t>
            </a:r>
          </a:p>
          <a:p>
            <a:pPr algn="just">
              <a:buFont typeface="Wingdings" panose="05000000000000000000" pitchFamily="2" charset="2"/>
              <a:buChar char="q"/>
            </a:pPr>
            <a:r>
              <a:rPr lang="el-GR" dirty="0"/>
              <a:t>Βιβλίο μητρώου μελών τους με τα στοιχεία τους</a:t>
            </a:r>
          </a:p>
          <a:p>
            <a:pPr marL="0" indent="0" algn="just">
              <a:buNone/>
            </a:pPr>
            <a:r>
              <a:rPr lang="el-GR" dirty="0"/>
              <a:t>Βιβλία Αγροτικών συνεταιρισμών:</a:t>
            </a:r>
          </a:p>
          <a:p>
            <a:pPr algn="just">
              <a:buFont typeface="Wingdings" panose="05000000000000000000" pitchFamily="2" charset="2"/>
              <a:buChar char="q"/>
            </a:pPr>
            <a:r>
              <a:rPr lang="el-GR" dirty="0"/>
              <a:t>Βιβλίο μητρώου μελών κλαδικής οργάνωσης παραγωγής</a:t>
            </a:r>
          </a:p>
          <a:p>
            <a:pPr algn="just">
              <a:buFont typeface="Wingdings" panose="05000000000000000000" pitchFamily="2" charset="2"/>
              <a:buChar char="q"/>
            </a:pPr>
            <a:r>
              <a:rPr lang="el-GR" dirty="0"/>
              <a:t>Βιβλίο πρακτικών κλαδικής οργάνωσης παραγωγής</a:t>
            </a:r>
          </a:p>
          <a:p>
            <a:pPr algn="just">
              <a:buFont typeface="Wingdings" panose="05000000000000000000" pitchFamily="2" charset="2"/>
              <a:buChar char="q"/>
            </a:pPr>
            <a:r>
              <a:rPr lang="el-GR" dirty="0"/>
              <a:t>Βιβλίο περιουσίας αγροτικής συνεταιριστικής οργάνωσης</a:t>
            </a:r>
          </a:p>
          <a:p>
            <a:pPr marL="0" indent="0" algn="just">
              <a:buNone/>
            </a:pPr>
            <a:endParaRPr lang="el-GR" dirty="0"/>
          </a:p>
        </p:txBody>
      </p:sp>
      <p:sp>
        <p:nvSpPr>
          <p:cNvPr id="4" name="Θέση αριθμού διαφάνειας 3">
            <a:extLst>
              <a:ext uri="{FF2B5EF4-FFF2-40B4-BE49-F238E27FC236}">
                <a16:creationId xmlns:a16="http://schemas.microsoft.com/office/drawing/2014/main" id="{828C7941-F4D7-44A9-87E9-B654AA0A1621}"/>
              </a:ext>
            </a:extLst>
          </p:cNvPr>
          <p:cNvSpPr>
            <a:spLocks noGrp="1"/>
          </p:cNvSpPr>
          <p:nvPr>
            <p:ph type="sldNum" sz="quarter" idx="12"/>
          </p:nvPr>
        </p:nvSpPr>
        <p:spPr/>
        <p:txBody>
          <a:bodyPr/>
          <a:lstStyle/>
          <a:p>
            <a:fld id="{B3561BA9-CDCF-4958-B8AB-66F3BF063E13}" type="slidenum">
              <a:rPr lang="en-US" smtClean="0"/>
              <a:t>13</a:t>
            </a:fld>
            <a:endParaRPr lang="en-US"/>
          </a:p>
        </p:txBody>
      </p:sp>
    </p:spTree>
    <p:extLst>
      <p:ext uri="{BB962C8B-B14F-4D97-AF65-F5344CB8AC3E}">
        <p14:creationId xmlns:p14="http://schemas.microsoft.com/office/powerpoint/2010/main" val="16971312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6A4C175-9961-4819-8C64-9E9AD4AB84CD}"/>
              </a:ext>
            </a:extLst>
          </p:cNvPr>
          <p:cNvSpPr>
            <a:spLocks noGrp="1"/>
          </p:cNvSpPr>
          <p:nvPr>
            <p:ph type="title"/>
          </p:nvPr>
        </p:nvSpPr>
        <p:spPr/>
        <p:txBody>
          <a:bodyPr/>
          <a:lstStyle/>
          <a:p>
            <a:r>
              <a:rPr lang="el-GR" dirty="0"/>
              <a:t>7.6 Η σύσταση των συνεταιρισμών</a:t>
            </a:r>
          </a:p>
        </p:txBody>
      </p:sp>
      <p:sp>
        <p:nvSpPr>
          <p:cNvPr id="3" name="Θέση περιεχομένου 2">
            <a:extLst>
              <a:ext uri="{FF2B5EF4-FFF2-40B4-BE49-F238E27FC236}">
                <a16:creationId xmlns:a16="http://schemas.microsoft.com/office/drawing/2014/main" id="{83775D76-8DCB-4AFA-8E2F-7AF25AD905A5}"/>
              </a:ext>
            </a:extLst>
          </p:cNvPr>
          <p:cNvSpPr>
            <a:spLocks noGrp="1"/>
          </p:cNvSpPr>
          <p:nvPr>
            <p:ph idx="1"/>
          </p:nvPr>
        </p:nvSpPr>
        <p:spPr/>
        <p:txBody>
          <a:bodyPr>
            <a:normAutofit fontScale="85000" lnSpcReduction="10000"/>
          </a:bodyPr>
          <a:lstStyle/>
          <a:p>
            <a:pPr algn="just"/>
            <a:r>
              <a:rPr lang="el-GR" dirty="0"/>
              <a:t>Κατά τη σύσταση του συνεταιρισμού οι συνεταίροι με την υπογραφή του καταστατικού αναλαμβάνουν την υποχρέωση καταβολής σε μετρητά της εισφοράς τους, δηλαδή την κάλυψη του συνεταιρικού κεφαλαίου.</a:t>
            </a:r>
          </a:p>
          <a:p>
            <a:pPr algn="just"/>
            <a:r>
              <a:rPr lang="el-GR" dirty="0"/>
              <a:t>Οι εισφορές επί συνεταιρισμών συντελούνται </a:t>
            </a:r>
            <a:r>
              <a:rPr lang="el-GR" u="sng" dirty="0"/>
              <a:t>μόνο σε χρήμα </a:t>
            </a:r>
            <a:r>
              <a:rPr lang="el-GR" dirty="0"/>
              <a:t>και όχι σε είδος.</a:t>
            </a:r>
          </a:p>
          <a:p>
            <a:pPr algn="just"/>
            <a:r>
              <a:rPr lang="el-GR" dirty="0"/>
              <a:t>Κάθε συνεταίρος αναλαμβάνει την υποχρέωση να καλύψει με </a:t>
            </a:r>
            <a:r>
              <a:rPr lang="el-GR" u="sng" dirty="0"/>
              <a:t>εισφορές</a:t>
            </a:r>
            <a:r>
              <a:rPr lang="el-GR" dirty="0"/>
              <a:t> του ένα μέρος του Συνεταιρικού κεφαλαίου, τη </a:t>
            </a:r>
            <a:r>
              <a:rPr lang="el-GR" u="sng" dirty="0"/>
              <a:t>Συνεταιριστική του μερίδα</a:t>
            </a:r>
            <a:r>
              <a:rPr lang="el-GR" dirty="0"/>
              <a:t>, και επιπλέον το ποσό που στο συγκεκριμένο συνεταιρισμό έχει αποφασιστεί να καταβάλλεται ως </a:t>
            </a:r>
            <a:r>
              <a:rPr lang="el-GR" u="sng" dirty="0"/>
              <a:t>δικαίωμα εγγραφής</a:t>
            </a:r>
            <a:r>
              <a:rPr lang="el-GR" dirty="0"/>
              <a:t>.</a:t>
            </a:r>
          </a:p>
          <a:p>
            <a:pPr algn="just"/>
            <a:r>
              <a:rPr lang="el-GR" dirty="0"/>
              <a:t>Κάθε μέλος του συνεταιρισμού το οποίο είτε ακούσια είτε εκούσια αποχωρήσει από αυτόν χάνει την ιδιότητα του μέλους. Εκούσια χάνει την ιδιότητα του μέλους εκείνος ο οποίος με έγγραφη δήλωσή του προς το συνεταιρισμό δηλώσει αποχώρησή του ή εκείνος ο οποίος με αίτησή του δηλώνει μεταβίβαση της συνεταιρικής του μερίδας. </a:t>
            </a:r>
          </a:p>
        </p:txBody>
      </p:sp>
      <p:sp>
        <p:nvSpPr>
          <p:cNvPr id="4" name="Θέση αριθμού διαφάνειας 3">
            <a:extLst>
              <a:ext uri="{FF2B5EF4-FFF2-40B4-BE49-F238E27FC236}">
                <a16:creationId xmlns:a16="http://schemas.microsoft.com/office/drawing/2014/main" id="{25BF636A-75FE-4D5C-99F6-23DC571CA74C}"/>
              </a:ext>
            </a:extLst>
          </p:cNvPr>
          <p:cNvSpPr>
            <a:spLocks noGrp="1"/>
          </p:cNvSpPr>
          <p:nvPr>
            <p:ph type="sldNum" sz="quarter" idx="12"/>
          </p:nvPr>
        </p:nvSpPr>
        <p:spPr/>
        <p:txBody>
          <a:bodyPr/>
          <a:lstStyle/>
          <a:p>
            <a:fld id="{B3561BA9-CDCF-4958-B8AB-66F3BF063E13}" type="slidenum">
              <a:rPr lang="en-US" smtClean="0"/>
              <a:t>14</a:t>
            </a:fld>
            <a:endParaRPr lang="en-US"/>
          </a:p>
        </p:txBody>
      </p:sp>
    </p:spTree>
    <p:extLst>
      <p:ext uri="{BB962C8B-B14F-4D97-AF65-F5344CB8AC3E}">
        <p14:creationId xmlns:p14="http://schemas.microsoft.com/office/powerpoint/2010/main" val="8020832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16A00DB-921F-4AFE-AAEF-D64C584F0686}"/>
              </a:ext>
            </a:extLst>
          </p:cNvPr>
          <p:cNvSpPr>
            <a:spLocks noGrp="1"/>
          </p:cNvSpPr>
          <p:nvPr>
            <p:ph type="title"/>
          </p:nvPr>
        </p:nvSpPr>
        <p:spPr/>
        <p:txBody>
          <a:bodyPr/>
          <a:lstStyle/>
          <a:p>
            <a:r>
              <a:rPr lang="el-GR" dirty="0"/>
              <a:t>7.7 Μεταβολές του κεφαλαίου του συνεταιρισμού</a:t>
            </a:r>
          </a:p>
        </p:txBody>
      </p:sp>
      <p:sp>
        <p:nvSpPr>
          <p:cNvPr id="3" name="Θέση περιεχομένου 2">
            <a:extLst>
              <a:ext uri="{FF2B5EF4-FFF2-40B4-BE49-F238E27FC236}">
                <a16:creationId xmlns:a16="http://schemas.microsoft.com/office/drawing/2014/main" id="{5F07BEA2-F1FE-4F9E-B06D-F7BDDA9847CB}"/>
              </a:ext>
            </a:extLst>
          </p:cNvPr>
          <p:cNvSpPr>
            <a:spLocks noGrp="1"/>
          </p:cNvSpPr>
          <p:nvPr>
            <p:ph idx="1"/>
          </p:nvPr>
        </p:nvSpPr>
        <p:spPr/>
        <p:txBody>
          <a:bodyPr>
            <a:normAutofit fontScale="92500"/>
          </a:bodyPr>
          <a:lstStyle/>
          <a:p>
            <a:pPr marL="0" indent="0" algn="just">
              <a:buNone/>
            </a:pPr>
            <a:r>
              <a:rPr lang="el-GR" dirty="0"/>
              <a:t>Α) Το κεφάλαιο των συνεταιρισμών αυξάνεται:</a:t>
            </a:r>
          </a:p>
          <a:p>
            <a:pPr algn="just"/>
            <a:r>
              <a:rPr lang="el-GR" dirty="0"/>
              <a:t>Με εγγραφή νέων μελών ως συνεταίρων</a:t>
            </a:r>
          </a:p>
          <a:p>
            <a:pPr algn="just"/>
            <a:r>
              <a:rPr lang="el-GR" dirty="0"/>
              <a:t>Με απόκτηση από τους παλαιούς συνεταίρους και άλλων μεριδίων </a:t>
            </a:r>
          </a:p>
          <a:p>
            <a:pPr algn="just"/>
            <a:r>
              <a:rPr lang="el-GR" dirty="0"/>
              <a:t>Με αύξηση της αξίας της συνεταιριστική μερίδας</a:t>
            </a:r>
          </a:p>
          <a:p>
            <a:pPr marL="0" indent="0" algn="just">
              <a:buNone/>
            </a:pPr>
            <a:r>
              <a:rPr lang="el-GR" dirty="0"/>
              <a:t>Β) Η μείωση του κεφαλαίου των συνεταιρισμών πραγματοποιείται με αποχώρηση συνεταίρων ή με τη μείωση της αξίας των μερίδων. </a:t>
            </a:r>
          </a:p>
          <a:p>
            <a:pPr marL="0" indent="0" algn="just">
              <a:buNone/>
            </a:pPr>
            <a:r>
              <a:rPr lang="el-GR" dirty="0"/>
              <a:t>Ο συνεταίρος που αποχωρεί ή διαγράφεται έχει δικαίωμα στην επιστροφή της εταιρικής του μερίδας. Η αξία που πρέπει να επιστραφεί περιλαμβάνει την εισφορά που αυτός κατέβαλε συν την αναλογία του από τα αποθεματικά της καθαρής θέσης από παρακράτηση κερδών. </a:t>
            </a:r>
          </a:p>
        </p:txBody>
      </p:sp>
      <p:sp>
        <p:nvSpPr>
          <p:cNvPr id="4" name="Θέση αριθμού διαφάνειας 3">
            <a:extLst>
              <a:ext uri="{FF2B5EF4-FFF2-40B4-BE49-F238E27FC236}">
                <a16:creationId xmlns:a16="http://schemas.microsoft.com/office/drawing/2014/main" id="{B35F77A9-6343-421C-9FBB-EB27C4F28CB5}"/>
              </a:ext>
            </a:extLst>
          </p:cNvPr>
          <p:cNvSpPr>
            <a:spLocks noGrp="1"/>
          </p:cNvSpPr>
          <p:nvPr>
            <p:ph type="sldNum" sz="quarter" idx="12"/>
          </p:nvPr>
        </p:nvSpPr>
        <p:spPr/>
        <p:txBody>
          <a:bodyPr/>
          <a:lstStyle/>
          <a:p>
            <a:fld id="{B3561BA9-CDCF-4958-B8AB-66F3BF063E13}" type="slidenum">
              <a:rPr lang="en-US" smtClean="0"/>
              <a:t>15</a:t>
            </a:fld>
            <a:endParaRPr lang="en-US"/>
          </a:p>
        </p:txBody>
      </p:sp>
    </p:spTree>
    <p:extLst>
      <p:ext uri="{BB962C8B-B14F-4D97-AF65-F5344CB8AC3E}">
        <p14:creationId xmlns:p14="http://schemas.microsoft.com/office/powerpoint/2010/main" val="42880345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164373F-8266-4222-8052-71727845F11A}"/>
              </a:ext>
            </a:extLst>
          </p:cNvPr>
          <p:cNvSpPr>
            <a:spLocks noGrp="1"/>
          </p:cNvSpPr>
          <p:nvPr>
            <p:ph type="title"/>
          </p:nvPr>
        </p:nvSpPr>
        <p:spPr/>
        <p:txBody>
          <a:bodyPr/>
          <a:lstStyle/>
          <a:p>
            <a:r>
              <a:rPr lang="el-GR" dirty="0"/>
              <a:t>7.8 Η διάθεση των αποτελεσμάτων της συνεταιριστική χρήσης</a:t>
            </a:r>
          </a:p>
        </p:txBody>
      </p:sp>
      <p:sp>
        <p:nvSpPr>
          <p:cNvPr id="3" name="Θέση περιεχομένου 2">
            <a:extLst>
              <a:ext uri="{FF2B5EF4-FFF2-40B4-BE49-F238E27FC236}">
                <a16:creationId xmlns:a16="http://schemas.microsoft.com/office/drawing/2014/main" id="{1ECFB29E-14A0-4911-AC6B-E3DDE6CBE430}"/>
              </a:ext>
            </a:extLst>
          </p:cNvPr>
          <p:cNvSpPr>
            <a:spLocks noGrp="1"/>
          </p:cNvSpPr>
          <p:nvPr>
            <p:ph idx="1"/>
          </p:nvPr>
        </p:nvSpPr>
        <p:spPr/>
        <p:txBody>
          <a:bodyPr/>
          <a:lstStyle/>
          <a:p>
            <a:pPr algn="just"/>
            <a:r>
              <a:rPr lang="el-GR" dirty="0"/>
              <a:t>Διανομή κερδών:</a:t>
            </a:r>
          </a:p>
          <a:p>
            <a:pPr marL="0" indent="0" algn="just">
              <a:buNone/>
            </a:pPr>
            <a:r>
              <a:rPr lang="el-GR" dirty="0"/>
              <a:t>Α) ποσοστό % των κερδών για σχηματισμό τακτικού αποθεματικού</a:t>
            </a:r>
          </a:p>
          <a:p>
            <a:pPr marL="0" indent="0" algn="just">
              <a:buNone/>
            </a:pPr>
            <a:r>
              <a:rPr lang="el-GR" dirty="0"/>
              <a:t>Β) ποσοστό % των κερδών για σχηματισμό έκτακτου αποθεματικού, στο οποίο οι συνεταίροι δεν μπορούν να έχουν αξίωση γιατί χρησιμοποιείται για τις εργασίες του συνεταιρισμού</a:t>
            </a:r>
          </a:p>
          <a:p>
            <a:pPr marL="0" indent="0" algn="just">
              <a:buNone/>
            </a:pPr>
            <a:r>
              <a:rPr lang="el-GR" dirty="0"/>
              <a:t>Γ) Διανομή μερίσματος (κέρδους) στους συνεταίρους</a:t>
            </a:r>
          </a:p>
          <a:p>
            <a:pPr marL="0" indent="0" algn="just">
              <a:buNone/>
            </a:pPr>
            <a:r>
              <a:rPr lang="el-GR" dirty="0"/>
              <a:t>Κατανομή ζημιών</a:t>
            </a:r>
          </a:p>
          <a:p>
            <a:pPr marL="0" indent="0" algn="just">
              <a:buNone/>
            </a:pPr>
            <a:r>
              <a:rPr lang="el-GR" dirty="0"/>
              <a:t>Α) καλύπτεται με συμπληρωματική εισφορά από τους συνεταίρους</a:t>
            </a:r>
          </a:p>
          <a:p>
            <a:pPr marL="0" indent="0" algn="just">
              <a:buNone/>
            </a:pPr>
            <a:r>
              <a:rPr lang="el-GR" dirty="0"/>
              <a:t>Β) καλύπτεται από το τακτικό αποθεματικό</a:t>
            </a:r>
          </a:p>
          <a:p>
            <a:pPr marL="0" indent="0" algn="just">
              <a:buNone/>
            </a:pPr>
            <a:endParaRPr lang="el-GR" dirty="0"/>
          </a:p>
          <a:p>
            <a:pPr marL="0" indent="0" algn="just">
              <a:buNone/>
            </a:pPr>
            <a:endParaRPr lang="el-GR" dirty="0"/>
          </a:p>
        </p:txBody>
      </p:sp>
      <p:sp>
        <p:nvSpPr>
          <p:cNvPr id="4" name="Θέση αριθμού διαφάνειας 3">
            <a:extLst>
              <a:ext uri="{FF2B5EF4-FFF2-40B4-BE49-F238E27FC236}">
                <a16:creationId xmlns:a16="http://schemas.microsoft.com/office/drawing/2014/main" id="{ABFFBB2B-906D-41F8-ACA1-ACE0E9901A7F}"/>
              </a:ext>
            </a:extLst>
          </p:cNvPr>
          <p:cNvSpPr>
            <a:spLocks noGrp="1"/>
          </p:cNvSpPr>
          <p:nvPr>
            <p:ph type="sldNum" sz="quarter" idx="12"/>
          </p:nvPr>
        </p:nvSpPr>
        <p:spPr/>
        <p:txBody>
          <a:bodyPr/>
          <a:lstStyle/>
          <a:p>
            <a:fld id="{B3561BA9-CDCF-4958-B8AB-66F3BF063E13}" type="slidenum">
              <a:rPr lang="en-US" smtClean="0"/>
              <a:t>16</a:t>
            </a:fld>
            <a:endParaRPr lang="en-US"/>
          </a:p>
        </p:txBody>
      </p:sp>
    </p:spTree>
    <p:extLst>
      <p:ext uri="{BB962C8B-B14F-4D97-AF65-F5344CB8AC3E}">
        <p14:creationId xmlns:p14="http://schemas.microsoft.com/office/powerpoint/2010/main" val="19510330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717C3B2-8BCA-4966-AB75-60856BDEAD61}"/>
              </a:ext>
            </a:extLst>
          </p:cNvPr>
          <p:cNvSpPr>
            <a:spLocks noGrp="1"/>
          </p:cNvSpPr>
          <p:nvPr>
            <p:ph type="title"/>
          </p:nvPr>
        </p:nvSpPr>
        <p:spPr/>
        <p:txBody>
          <a:bodyPr/>
          <a:lstStyle/>
          <a:p>
            <a:r>
              <a:rPr lang="el-GR" dirty="0"/>
              <a:t>7.9 Λύση και εκκαθάριση των Συνεταιρισμών</a:t>
            </a:r>
          </a:p>
        </p:txBody>
      </p:sp>
      <p:sp>
        <p:nvSpPr>
          <p:cNvPr id="3" name="Θέση περιεχομένου 2">
            <a:extLst>
              <a:ext uri="{FF2B5EF4-FFF2-40B4-BE49-F238E27FC236}">
                <a16:creationId xmlns:a16="http://schemas.microsoft.com/office/drawing/2014/main" id="{5B5AF9A2-8A54-4B15-ACB3-F9627537109B}"/>
              </a:ext>
            </a:extLst>
          </p:cNvPr>
          <p:cNvSpPr>
            <a:spLocks noGrp="1"/>
          </p:cNvSpPr>
          <p:nvPr>
            <p:ph idx="1"/>
          </p:nvPr>
        </p:nvSpPr>
        <p:spPr>
          <a:xfrm>
            <a:off x="838200" y="1477926"/>
            <a:ext cx="10515600" cy="4699037"/>
          </a:xfrm>
        </p:spPr>
        <p:txBody>
          <a:bodyPr>
            <a:normAutofit fontScale="92500" lnSpcReduction="10000"/>
          </a:bodyPr>
          <a:lstStyle/>
          <a:p>
            <a:pPr marL="0" indent="0">
              <a:buNone/>
            </a:pPr>
            <a:r>
              <a:rPr lang="el-GR" dirty="0"/>
              <a:t>Α) επειδή παρήλθε ο χρόνος ζωής του συνεταιρισμού που ορίζεται στο καταστατικό </a:t>
            </a:r>
          </a:p>
          <a:p>
            <a:pPr marL="0" indent="0">
              <a:buNone/>
            </a:pPr>
            <a:r>
              <a:rPr lang="el-GR" dirty="0"/>
              <a:t>Β) με απόφαση της Γ.Σ. που λαμβάνεται κατόπιν ενισχυμένης πλειοψηφίας</a:t>
            </a:r>
          </a:p>
          <a:p>
            <a:pPr marL="0" indent="0">
              <a:buNone/>
            </a:pPr>
            <a:r>
              <a:rPr lang="el-GR" dirty="0"/>
              <a:t>Γ) Εξαιτίας πτώχευσης του συνεταιρισμού</a:t>
            </a:r>
          </a:p>
          <a:p>
            <a:pPr marL="0" indent="0">
              <a:buNone/>
            </a:pPr>
            <a:r>
              <a:rPr lang="el-GR" dirty="0"/>
              <a:t>Δ) με δικαστική απόφαση που εκδίδεται κατόπιν αίτησης μιας κατ’ ελάχιστο ποσοστό πλειοψηφίας ή του αρμόδιου Υπουργείου</a:t>
            </a:r>
          </a:p>
          <a:p>
            <a:pPr marL="0" indent="0">
              <a:buNone/>
            </a:pPr>
            <a:r>
              <a:rPr lang="el-GR" dirty="0"/>
              <a:t>Ε) επειδή συνέβησαν διάφορα γεγονότα τα οποία κατά το καταστατικό αποτελούν λόγο λύσης </a:t>
            </a:r>
          </a:p>
          <a:p>
            <a:pPr marL="0" indent="0">
              <a:buNone/>
            </a:pPr>
            <a:r>
              <a:rPr lang="el-GR" dirty="0"/>
              <a:t>ΣΤ) επειδή παρέλειψε ο συνεταιρισμός να γνωστοποιεί χρηματοοικονομικά του στοιχεία για ένα σημαντικό χρονικό διάστημα</a:t>
            </a:r>
          </a:p>
          <a:p>
            <a:pPr marL="0" indent="0">
              <a:buNone/>
            </a:pPr>
            <a:r>
              <a:rPr lang="el-GR" dirty="0"/>
              <a:t>Ακολουθεί το στάδιο της εκκαθάρισης από τους εκκαθαριστές που ορίζονται από το καταστατικό ή τη Γ.Σ. </a:t>
            </a:r>
          </a:p>
        </p:txBody>
      </p:sp>
      <p:sp>
        <p:nvSpPr>
          <p:cNvPr id="4" name="Θέση αριθμού διαφάνειας 3">
            <a:extLst>
              <a:ext uri="{FF2B5EF4-FFF2-40B4-BE49-F238E27FC236}">
                <a16:creationId xmlns:a16="http://schemas.microsoft.com/office/drawing/2014/main" id="{8D865907-F0C4-4D8A-826E-DEE13E86A606}"/>
              </a:ext>
            </a:extLst>
          </p:cNvPr>
          <p:cNvSpPr>
            <a:spLocks noGrp="1"/>
          </p:cNvSpPr>
          <p:nvPr>
            <p:ph type="sldNum" sz="quarter" idx="12"/>
          </p:nvPr>
        </p:nvSpPr>
        <p:spPr/>
        <p:txBody>
          <a:bodyPr/>
          <a:lstStyle/>
          <a:p>
            <a:fld id="{B3561BA9-CDCF-4958-B8AB-66F3BF063E13}" type="slidenum">
              <a:rPr lang="en-US" smtClean="0"/>
              <a:t>17</a:t>
            </a:fld>
            <a:endParaRPr lang="en-US"/>
          </a:p>
        </p:txBody>
      </p:sp>
    </p:spTree>
    <p:extLst>
      <p:ext uri="{BB962C8B-B14F-4D97-AF65-F5344CB8AC3E}">
        <p14:creationId xmlns:p14="http://schemas.microsoft.com/office/powerpoint/2010/main" val="10682498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dirty="0"/>
              <a:t>7.10 Οι συνεταιριστικές Ανώνυμες Εταιρείες </a:t>
            </a:r>
          </a:p>
        </p:txBody>
      </p:sp>
      <p:sp>
        <p:nvSpPr>
          <p:cNvPr id="3" name="Content Placeholder 2"/>
          <p:cNvSpPr>
            <a:spLocks noGrp="1"/>
          </p:cNvSpPr>
          <p:nvPr>
            <p:ph idx="1"/>
          </p:nvPr>
        </p:nvSpPr>
        <p:spPr/>
        <p:txBody>
          <a:bodyPr>
            <a:normAutofit fontScale="92500"/>
          </a:bodyPr>
          <a:lstStyle/>
          <a:p>
            <a:pPr marL="0" indent="0" algn="just">
              <a:buNone/>
            </a:pPr>
            <a:r>
              <a:rPr lang="el-GR" altLang="en-US" dirty="0"/>
              <a:t>Συνεταιριστικές Ανώνυμες Εταιρείες είναι ιδιότυποι συνεταιρισμοί που απέκτησαν για λόγους σκοπιμότητας τη νομική μορφή της Α.Ε.:</a:t>
            </a:r>
          </a:p>
          <a:p>
            <a:pPr algn="just"/>
            <a:r>
              <a:rPr lang="el-GR" altLang="en-US" dirty="0"/>
              <a:t>Μέτοχοι των Συνεταιριστικών Α.Ε. μπορεί να είναι μόνο Συνεταιριστικές Οργανώσεις κάθε βαθμού και αυτές πάλι με περιορισμένο ποσοστό που κατά κανόνα δεν υπερβαίνει το 20% για την κάθε μία.</a:t>
            </a:r>
          </a:p>
          <a:p>
            <a:pPr algn="just"/>
            <a:r>
              <a:rPr lang="el-GR" altLang="en-US" dirty="0"/>
              <a:t>μέρος των κερδών διανέμεται στους μετόχους ανάλογα με τις συναλλαγές που πραγματοποίησαν</a:t>
            </a:r>
          </a:p>
          <a:p>
            <a:pPr algn="just"/>
            <a:r>
              <a:rPr lang="el-GR" altLang="en-US" dirty="0"/>
              <a:t>οι μετοχές είναι ονομαστικές</a:t>
            </a:r>
          </a:p>
          <a:p>
            <a:pPr algn="just"/>
            <a:r>
              <a:rPr lang="el-GR" altLang="en-US" dirty="0"/>
              <a:t>μέρος των έκτακτων αποθεματικών διατίθεται για την προαγωγή της συνεταιριστικής κίνησης</a:t>
            </a:r>
          </a:p>
        </p:txBody>
      </p:sp>
      <p:sp>
        <p:nvSpPr>
          <p:cNvPr id="4" name="Θέση αριθμού διαφάνειας 3">
            <a:extLst>
              <a:ext uri="{FF2B5EF4-FFF2-40B4-BE49-F238E27FC236}">
                <a16:creationId xmlns:a16="http://schemas.microsoft.com/office/drawing/2014/main" id="{63288718-4408-439F-B8A6-548BFE00ED44}"/>
              </a:ext>
            </a:extLst>
          </p:cNvPr>
          <p:cNvSpPr>
            <a:spLocks noGrp="1"/>
          </p:cNvSpPr>
          <p:nvPr>
            <p:ph type="sldNum" sz="quarter" idx="12"/>
          </p:nvPr>
        </p:nvSpPr>
        <p:spPr/>
        <p:txBody>
          <a:bodyPr/>
          <a:lstStyle/>
          <a:p>
            <a:fld id="{B3561BA9-CDCF-4958-B8AB-66F3BF063E13}" type="slidenum">
              <a:rPr lang="en-US" smtClean="0"/>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692453C-3936-4675-819F-86C659B5E6A8}"/>
              </a:ext>
            </a:extLst>
          </p:cNvPr>
          <p:cNvSpPr>
            <a:spLocks noGrp="1"/>
          </p:cNvSpPr>
          <p:nvPr>
            <p:ph type="title"/>
          </p:nvPr>
        </p:nvSpPr>
        <p:spPr/>
        <p:txBody>
          <a:bodyPr/>
          <a:lstStyle/>
          <a:p>
            <a:r>
              <a:rPr lang="el-GR" dirty="0"/>
              <a:t>7.11 Οι αγροτικοί πιστωτικοί συνεταιρισμοί και οι συνεταιριστικές τράπεζες</a:t>
            </a:r>
          </a:p>
        </p:txBody>
      </p:sp>
      <p:sp>
        <p:nvSpPr>
          <p:cNvPr id="3" name="Θέση περιεχομένου 2">
            <a:extLst>
              <a:ext uri="{FF2B5EF4-FFF2-40B4-BE49-F238E27FC236}">
                <a16:creationId xmlns:a16="http://schemas.microsoft.com/office/drawing/2014/main" id="{3647E64F-EE17-4A04-9FF3-1EC7D4BB68FB}"/>
              </a:ext>
            </a:extLst>
          </p:cNvPr>
          <p:cNvSpPr>
            <a:spLocks noGrp="1"/>
          </p:cNvSpPr>
          <p:nvPr>
            <p:ph idx="1"/>
          </p:nvPr>
        </p:nvSpPr>
        <p:spPr/>
        <p:txBody>
          <a:bodyPr/>
          <a:lstStyle/>
          <a:p>
            <a:pPr algn="just"/>
            <a:r>
              <a:rPr lang="el-GR" dirty="0"/>
              <a:t>Συνεταιριστικές τράπεζες είναι εκείνες των οποίων οι μετοχές ή το κεφάλαιο γενικότερα βρίσκεται στα χέρια συνεταιριστικών οργανώσεων. </a:t>
            </a:r>
          </a:p>
          <a:p>
            <a:pPr algn="just"/>
            <a:r>
              <a:rPr lang="el-GR" dirty="0"/>
              <a:t>Διαφέρουν από τις λαϊκής βάσης τράπεζες αφού στις τελευταίες αυτές υπάρχει απλά ο περιορισμός κανείς από τους μετόχους να μην κατέχει παραπάνω από ένα Χ ποσοστό του μετοχικού κεφαλαίου.</a:t>
            </a:r>
          </a:p>
          <a:p>
            <a:pPr algn="just"/>
            <a:r>
              <a:rPr lang="el-GR" dirty="0"/>
              <a:t>Σε όλες τις χώρες της Δύσης υπάρχει τουλάχιστον μία μεγάλη συνεταιριστική τράπεζα. Στη χώρα μας η Αγροτική Τράπεζα είχε από τη σύστασή της προορισμό να γίνει συνεταιριστική τράπεζα. </a:t>
            </a:r>
          </a:p>
          <a:p>
            <a:pPr algn="just"/>
            <a:endParaRPr lang="el-GR" dirty="0"/>
          </a:p>
        </p:txBody>
      </p:sp>
      <p:sp>
        <p:nvSpPr>
          <p:cNvPr id="4" name="Θέση αριθμού διαφάνειας 3">
            <a:extLst>
              <a:ext uri="{FF2B5EF4-FFF2-40B4-BE49-F238E27FC236}">
                <a16:creationId xmlns:a16="http://schemas.microsoft.com/office/drawing/2014/main" id="{24EBD14B-92BF-43DB-8C3F-CF20299CBE06}"/>
              </a:ext>
            </a:extLst>
          </p:cNvPr>
          <p:cNvSpPr>
            <a:spLocks noGrp="1"/>
          </p:cNvSpPr>
          <p:nvPr>
            <p:ph type="sldNum" sz="quarter" idx="12"/>
          </p:nvPr>
        </p:nvSpPr>
        <p:spPr/>
        <p:txBody>
          <a:bodyPr/>
          <a:lstStyle/>
          <a:p>
            <a:fld id="{B3561BA9-CDCF-4958-B8AB-66F3BF063E13}" type="slidenum">
              <a:rPr lang="en-US" smtClean="0"/>
              <a:t>19</a:t>
            </a:fld>
            <a:endParaRPr lang="en-US"/>
          </a:p>
        </p:txBody>
      </p:sp>
    </p:spTree>
    <p:extLst>
      <p:ext uri="{BB962C8B-B14F-4D97-AF65-F5344CB8AC3E}">
        <p14:creationId xmlns:p14="http://schemas.microsoft.com/office/powerpoint/2010/main" val="3170010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dirty="0"/>
              <a:t>7.1 Ορισμός Συνεταιρισμού</a:t>
            </a:r>
          </a:p>
        </p:txBody>
      </p:sp>
      <p:sp>
        <p:nvSpPr>
          <p:cNvPr id="3" name="Content Placeholder 2"/>
          <p:cNvSpPr>
            <a:spLocks noGrp="1"/>
          </p:cNvSpPr>
          <p:nvPr>
            <p:ph idx="1"/>
          </p:nvPr>
        </p:nvSpPr>
        <p:spPr>
          <a:xfrm>
            <a:off x="838200" y="1880235"/>
            <a:ext cx="10515600" cy="4351338"/>
          </a:xfrm>
        </p:spPr>
        <p:txBody>
          <a:bodyPr>
            <a:normAutofit lnSpcReduction="10000"/>
          </a:bodyPr>
          <a:lstStyle/>
          <a:p>
            <a:pPr marL="0" indent="0" algn="just">
              <a:buNone/>
            </a:pPr>
            <a:r>
              <a:rPr lang="el-GR" altLang="en-US" dirty="0"/>
              <a:t>Συνεταιρισμός είναι ένα σύνολο ατομικών γεωργικών επιχειρήσεων με ενιαία οντότητα και κοινή επιχειρηματική πολιτική. </a:t>
            </a:r>
          </a:p>
          <a:p>
            <a:pPr marL="0" indent="0" algn="just">
              <a:buNone/>
            </a:pPr>
            <a:r>
              <a:rPr lang="el-GR" altLang="en-US" dirty="0"/>
              <a:t>Με άλλα λόγια, ο συνεταιρισμός είναι ένας επιχειρηματικός οργανισμός όπου τα μέλη του:</a:t>
            </a:r>
          </a:p>
          <a:p>
            <a:pPr algn="just">
              <a:buFont typeface="Wingdings" panose="05000000000000000000" charset="0"/>
              <a:buChar char="§"/>
            </a:pPr>
            <a:r>
              <a:rPr lang="el-GR" altLang="en-US" dirty="0"/>
              <a:t> έχουν τον ίδιο σκοπό, </a:t>
            </a:r>
          </a:p>
          <a:p>
            <a:pPr algn="just">
              <a:buFont typeface="Wingdings" panose="05000000000000000000" charset="0"/>
              <a:buChar char="§"/>
            </a:pPr>
            <a:r>
              <a:rPr lang="el-GR" altLang="en-US" dirty="0"/>
              <a:t>συνεισφέρουν και εργασία, </a:t>
            </a:r>
          </a:p>
          <a:p>
            <a:pPr algn="just">
              <a:buFont typeface="Wingdings" panose="05000000000000000000" charset="0"/>
              <a:buChar char="§"/>
            </a:pPr>
            <a:r>
              <a:rPr lang="el-GR" altLang="en-US" dirty="0"/>
              <a:t>έχουν κοινή διοίκηση </a:t>
            </a:r>
          </a:p>
          <a:p>
            <a:pPr algn="just">
              <a:buFont typeface="Wingdings" panose="05000000000000000000" charset="0"/>
              <a:buChar char="§"/>
            </a:pPr>
            <a:r>
              <a:rPr lang="el-GR" altLang="en-US" dirty="0"/>
              <a:t>και στόχος του είναι η μεγιστοποίηση του αθροίσματος αμοιβής κατά μονάδα προσφερόμενης εργασίας και κέρδους κατά μονάδα εργασίας.</a:t>
            </a:r>
          </a:p>
        </p:txBody>
      </p:sp>
      <p:sp>
        <p:nvSpPr>
          <p:cNvPr id="4" name="Θέση αριθμού διαφάνειας 3">
            <a:extLst>
              <a:ext uri="{FF2B5EF4-FFF2-40B4-BE49-F238E27FC236}">
                <a16:creationId xmlns:a16="http://schemas.microsoft.com/office/drawing/2014/main" id="{BE2258DF-BF07-46C2-AFB4-EA11EFA1778A}"/>
              </a:ext>
            </a:extLst>
          </p:cNvPr>
          <p:cNvSpPr>
            <a:spLocks noGrp="1"/>
          </p:cNvSpPr>
          <p:nvPr>
            <p:ph type="sldNum" sz="quarter" idx="12"/>
          </p:nvPr>
        </p:nvSpPr>
        <p:spPr/>
        <p:txBody>
          <a:bodyPr/>
          <a:lstStyle/>
          <a:p>
            <a:fld id="{B3561BA9-CDCF-4958-B8AB-66F3BF063E13}" type="slidenum">
              <a:rPr lang="en-US" smtClean="0"/>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2D02D05-FB84-4E58-AD7C-1B294C54CA1C}"/>
              </a:ext>
            </a:extLst>
          </p:cNvPr>
          <p:cNvSpPr>
            <a:spLocks noGrp="1"/>
          </p:cNvSpPr>
          <p:nvPr>
            <p:ph type="title"/>
          </p:nvPr>
        </p:nvSpPr>
        <p:spPr/>
        <p:txBody>
          <a:bodyPr/>
          <a:lstStyle/>
          <a:p>
            <a:r>
              <a:rPr lang="el-GR" dirty="0"/>
              <a:t>7.14 Τα πλεονάσματα και τα αποθεματικά των Συνεταιρισμών</a:t>
            </a:r>
          </a:p>
        </p:txBody>
      </p:sp>
      <p:sp>
        <p:nvSpPr>
          <p:cNvPr id="3" name="Θέση περιεχομένου 2">
            <a:extLst>
              <a:ext uri="{FF2B5EF4-FFF2-40B4-BE49-F238E27FC236}">
                <a16:creationId xmlns:a16="http://schemas.microsoft.com/office/drawing/2014/main" id="{1FE703C3-2E39-4ED9-BAB5-95DDD2FB5DEC}"/>
              </a:ext>
            </a:extLst>
          </p:cNvPr>
          <p:cNvSpPr>
            <a:spLocks noGrp="1"/>
          </p:cNvSpPr>
          <p:nvPr>
            <p:ph idx="1"/>
          </p:nvPr>
        </p:nvSpPr>
        <p:spPr/>
        <p:txBody>
          <a:bodyPr/>
          <a:lstStyle/>
          <a:p>
            <a:pPr algn="just"/>
            <a:r>
              <a:rPr lang="el-GR" dirty="0"/>
              <a:t>Οι συνεταιρισμοί συχνά παρουσιάζουν πλεόνασμα στο τέλος της χρήσης. Τα πλεονάσματα αυτά διανέμονται. Διανέμονται κατά ένα μέρος μόνο γιατί ορισμένα ποσοστά από αυτά διατίθενται προκειμένου να σχηματιστούν αποθεματικά (=</a:t>
            </a:r>
            <a:r>
              <a:rPr lang="el-GR" dirty="0" err="1"/>
              <a:t>παρακρατηθέντα</a:t>
            </a:r>
            <a:r>
              <a:rPr lang="el-GR" dirty="0"/>
              <a:t> κέρδη).</a:t>
            </a:r>
          </a:p>
          <a:p>
            <a:pPr algn="just"/>
            <a:r>
              <a:rPr lang="el-GR" dirty="0"/>
              <a:t>Η πρώτη διαφορά με τις εταιρείες των κεφαλαίων είναι ότι τα αποθεματικά των συνεταιρισμών </a:t>
            </a:r>
            <a:r>
              <a:rPr lang="el-GR" u="sng" dirty="0"/>
              <a:t>δε διανέμονται</a:t>
            </a:r>
            <a:r>
              <a:rPr lang="el-GR" dirty="0"/>
              <a:t>. Αυτά διακρίνονται σε </a:t>
            </a:r>
            <a:r>
              <a:rPr lang="el-GR" b="1" dirty="0"/>
              <a:t>Τακτικό και σε Έκτακτο Αποθεματικό Κεφάλαιο</a:t>
            </a:r>
            <a:r>
              <a:rPr lang="el-GR" dirty="0"/>
              <a:t>. </a:t>
            </a:r>
          </a:p>
        </p:txBody>
      </p:sp>
      <p:sp>
        <p:nvSpPr>
          <p:cNvPr id="4" name="Θέση αριθμού διαφάνειας 3">
            <a:extLst>
              <a:ext uri="{FF2B5EF4-FFF2-40B4-BE49-F238E27FC236}">
                <a16:creationId xmlns:a16="http://schemas.microsoft.com/office/drawing/2014/main" id="{76AC0FF4-20D9-4141-9677-AE2F81024EE9}"/>
              </a:ext>
            </a:extLst>
          </p:cNvPr>
          <p:cNvSpPr>
            <a:spLocks noGrp="1"/>
          </p:cNvSpPr>
          <p:nvPr>
            <p:ph type="sldNum" sz="quarter" idx="12"/>
          </p:nvPr>
        </p:nvSpPr>
        <p:spPr/>
        <p:txBody>
          <a:bodyPr/>
          <a:lstStyle/>
          <a:p>
            <a:fld id="{B3561BA9-CDCF-4958-B8AB-66F3BF063E13}" type="slidenum">
              <a:rPr lang="en-US" smtClean="0"/>
              <a:t>20</a:t>
            </a:fld>
            <a:endParaRPr lang="en-US"/>
          </a:p>
        </p:txBody>
      </p:sp>
    </p:spTree>
    <p:extLst>
      <p:ext uri="{BB962C8B-B14F-4D97-AF65-F5344CB8AC3E}">
        <p14:creationId xmlns:p14="http://schemas.microsoft.com/office/powerpoint/2010/main" val="6478155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755D074-3309-4D1D-9E51-FAE4B5C3C76A}"/>
              </a:ext>
            </a:extLst>
          </p:cNvPr>
          <p:cNvSpPr>
            <a:spLocks noGrp="1"/>
          </p:cNvSpPr>
          <p:nvPr>
            <p:ph type="title"/>
          </p:nvPr>
        </p:nvSpPr>
        <p:spPr/>
        <p:txBody>
          <a:bodyPr/>
          <a:lstStyle/>
          <a:p>
            <a:r>
              <a:rPr lang="el-GR" dirty="0"/>
              <a:t>7.14 Τα πλεονάσματα και τα αποθεματικά των Συνεταιρισμών</a:t>
            </a:r>
          </a:p>
        </p:txBody>
      </p:sp>
      <p:sp>
        <p:nvSpPr>
          <p:cNvPr id="3" name="Θέση περιεχομένου 2">
            <a:extLst>
              <a:ext uri="{FF2B5EF4-FFF2-40B4-BE49-F238E27FC236}">
                <a16:creationId xmlns:a16="http://schemas.microsoft.com/office/drawing/2014/main" id="{CC9FA7B1-02C0-436B-B219-A234AE76C42F}"/>
              </a:ext>
            </a:extLst>
          </p:cNvPr>
          <p:cNvSpPr>
            <a:spLocks noGrp="1"/>
          </p:cNvSpPr>
          <p:nvPr>
            <p:ph idx="1"/>
          </p:nvPr>
        </p:nvSpPr>
        <p:spPr/>
        <p:txBody>
          <a:bodyPr/>
          <a:lstStyle/>
          <a:p>
            <a:pPr marL="0" indent="0" algn="just">
              <a:buNone/>
            </a:pPr>
            <a:r>
              <a:rPr lang="el-GR" dirty="0"/>
              <a:t>Α) Τακτικό Αποθεματικό Κεφάλαιο: αυτό σχηματίζεται υποχρεωτικά από το νόμο:</a:t>
            </a:r>
          </a:p>
          <a:p>
            <a:pPr algn="just"/>
            <a:r>
              <a:rPr lang="el-GR" dirty="0"/>
              <a:t>Από τα ποσά τα οποία καταβάλουν εφάπαξ οι συνεταίροι για δικαίωμα εγγραφής τους στο συνεταιρισμό.</a:t>
            </a:r>
          </a:p>
          <a:p>
            <a:pPr algn="just"/>
            <a:r>
              <a:rPr lang="el-GR" dirty="0"/>
              <a:t>Από τις δωρεές ή πρόστιμα υπέρ του συνεταιρισμού </a:t>
            </a:r>
          </a:p>
          <a:p>
            <a:pPr algn="just"/>
            <a:r>
              <a:rPr lang="el-GR" dirty="0"/>
              <a:t>Από τους τόκους εκ της τοποθέτησης (επένδυσης) του Τακτικού Αποθεματικού</a:t>
            </a:r>
          </a:p>
          <a:p>
            <a:pPr algn="just"/>
            <a:r>
              <a:rPr lang="el-GR" dirty="0"/>
              <a:t>Από το 10% τουλάχιστον από τα ετήσια καθαρά κέρδη του συνεταιρισμού</a:t>
            </a:r>
          </a:p>
        </p:txBody>
      </p:sp>
      <p:sp>
        <p:nvSpPr>
          <p:cNvPr id="4" name="Θέση αριθμού διαφάνειας 3">
            <a:extLst>
              <a:ext uri="{FF2B5EF4-FFF2-40B4-BE49-F238E27FC236}">
                <a16:creationId xmlns:a16="http://schemas.microsoft.com/office/drawing/2014/main" id="{74B64FBE-514D-488C-B225-1B1783240B4A}"/>
              </a:ext>
            </a:extLst>
          </p:cNvPr>
          <p:cNvSpPr>
            <a:spLocks noGrp="1"/>
          </p:cNvSpPr>
          <p:nvPr>
            <p:ph type="sldNum" sz="quarter" idx="12"/>
          </p:nvPr>
        </p:nvSpPr>
        <p:spPr/>
        <p:txBody>
          <a:bodyPr/>
          <a:lstStyle/>
          <a:p>
            <a:fld id="{B3561BA9-CDCF-4958-B8AB-66F3BF063E13}" type="slidenum">
              <a:rPr lang="en-US" smtClean="0"/>
              <a:t>21</a:t>
            </a:fld>
            <a:endParaRPr lang="en-US"/>
          </a:p>
        </p:txBody>
      </p:sp>
    </p:spTree>
    <p:extLst>
      <p:ext uri="{BB962C8B-B14F-4D97-AF65-F5344CB8AC3E}">
        <p14:creationId xmlns:p14="http://schemas.microsoft.com/office/powerpoint/2010/main" val="14352390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364F8A1-8AA9-443E-97D0-57BBEB5FF5D5}"/>
              </a:ext>
            </a:extLst>
          </p:cNvPr>
          <p:cNvSpPr>
            <a:spLocks noGrp="1"/>
          </p:cNvSpPr>
          <p:nvPr>
            <p:ph type="title"/>
          </p:nvPr>
        </p:nvSpPr>
        <p:spPr/>
        <p:txBody>
          <a:bodyPr/>
          <a:lstStyle/>
          <a:p>
            <a:r>
              <a:rPr lang="el-GR" dirty="0"/>
              <a:t>7.14 Τα πλεονάσματα και τα αποθεματικά των Συνεταιρισμών</a:t>
            </a:r>
          </a:p>
        </p:txBody>
      </p:sp>
      <p:sp>
        <p:nvSpPr>
          <p:cNvPr id="3" name="Θέση περιεχομένου 2">
            <a:extLst>
              <a:ext uri="{FF2B5EF4-FFF2-40B4-BE49-F238E27FC236}">
                <a16:creationId xmlns:a16="http://schemas.microsoft.com/office/drawing/2014/main" id="{7CA8C4D9-54D9-46C3-B8A6-D81774148AC6}"/>
              </a:ext>
            </a:extLst>
          </p:cNvPr>
          <p:cNvSpPr>
            <a:spLocks noGrp="1"/>
          </p:cNvSpPr>
          <p:nvPr>
            <p:ph idx="1"/>
          </p:nvPr>
        </p:nvSpPr>
        <p:spPr/>
        <p:txBody>
          <a:bodyPr/>
          <a:lstStyle/>
          <a:p>
            <a:pPr algn="just"/>
            <a:r>
              <a:rPr lang="el-GR" dirty="0"/>
              <a:t>Οι συνεταιρισμοί υποχρεώνονται από το νόμο να μεταφέρουν τουλάχιστον 10% από τα ετήσια κέρδη τους στο Τακτικό Αποθεματικό Κεφάλαιο, μέχρις ότου σχηματιστεί ποσό ίσο με την αξία των συνεταιρικών μερίδων οι οποίες έχουν δηλωθεί από τους συνεταίρους.</a:t>
            </a:r>
          </a:p>
          <a:p>
            <a:pPr algn="just"/>
            <a:r>
              <a:rPr lang="el-GR" dirty="0"/>
              <a:t>Το Τ.Α.Κ. κατ’ ουδένα τρόπο επιτρέπεται να χρησιμοποιηθεί στις εργασίες του συνεταιρισμού. Αυτό κατατίθεται υποχρεωτικά από το νόμο στην Αγροτική Τράπεζα ή επενδύεται σε κρατικά χρεόγραφα και προορίζεται για την κάλυψη τυχόν ζημιών. </a:t>
            </a:r>
          </a:p>
        </p:txBody>
      </p:sp>
      <p:sp>
        <p:nvSpPr>
          <p:cNvPr id="4" name="Θέση αριθμού διαφάνειας 3">
            <a:extLst>
              <a:ext uri="{FF2B5EF4-FFF2-40B4-BE49-F238E27FC236}">
                <a16:creationId xmlns:a16="http://schemas.microsoft.com/office/drawing/2014/main" id="{25D925B3-FE79-421D-80ED-5EFD24C69C9A}"/>
              </a:ext>
            </a:extLst>
          </p:cNvPr>
          <p:cNvSpPr>
            <a:spLocks noGrp="1"/>
          </p:cNvSpPr>
          <p:nvPr>
            <p:ph type="sldNum" sz="quarter" idx="12"/>
          </p:nvPr>
        </p:nvSpPr>
        <p:spPr/>
        <p:txBody>
          <a:bodyPr/>
          <a:lstStyle/>
          <a:p>
            <a:fld id="{B3561BA9-CDCF-4958-B8AB-66F3BF063E13}" type="slidenum">
              <a:rPr lang="en-US" smtClean="0"/>
              <a:t>22</a:t>
            </a:fld>
            <a:endParaRPr lang="en-US"/>
          </a:p>
        </p:txBody>
      </p:sp>
    </p:spTree>
    <p:extLst>
      <p:ext uri="{BB962C8B-B14F-4D97-AF65-F5344CB8AC3E}">
        <p14:creationId xmlns:p14="http://schemas.microsoft.com/office/powerpoint/2010/main" val="42683467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A64ADF5-E46E-4CD8-8046-E89EE7603985}"/>
              </a:ext>
            </a:extLst>
          </p:cNvPr>
          <p:cNvSpPr>
            <a:spLocks noGrp="1"/>
          </p:cNvSpPr>
          <p:nvPr>
            <p:ph type="title"/>
          </p:nvPr>
        </p:nvSpPr>
        <p:spPr/>
        <p:txBody>
          <a:bodyPr/>
          <a:lstStyle/>
          <a:p>
            <a:r>
              <a:rPr lang="el-GR" dirty="0"/>
              <a:t>7.14 Τα πλεονάσματα και τα αποθεματικά των Συνεταιρισμών</a:t>
            </a:r>
          </a:p>
        </p:txBody>
      </p:sp>
      <p:sp>
        <p:nvSpPr>
          <p:cNvPr id="3" name="Θέση περιεχομένου 2">
            <a:extLst>
              <a:ext uri="{FF2B5EF4-FFF2-40B4-BE49-F238E27FC236}">
                <a16:creationId xmlns:a16="http://schemas.microsoft.com/office/drawing/2014/main" id="{F86C3F41-E04E-498F-A0B4-9B32FEB03E9E}"/>
              </a:ext>
            </a:extLst>
          </p:cNvPr>
          <p:cNvSpPr>
            <a:spLocks noGrp="1"/>
          </p:cNvSpPr>
          <p:nvPr>
            <p:ph idx="1"/>
          </p:nvPr>
        </p:nvSpPr>
        <p:spPr/>
        <p:txBody>
          <a:bodyPr/>
          <a:lstStyle/>
          <a:p>
            <a:pPr marL="0" indent="0" algn="just">
              <a:buNone/>
            </a:pPr>
            <a:r>
              <a:rPr lang="el-GR" dirty="0"/>
              <a:t>Β) Έκτακτο Αποθεματικό Κεφάλαιο (Ε.Α.Κ.): Αυτό σχηματίζεται υποχρεωτικά από το νόμο από τα υπόλοιπα καθαρά κέρδη του συνεταιρισμού μετά την αφαίρεση του 10% υπέρ του Τ.Α.Κ. και μέχρις ότου σχηματιστεί ποσό ίσο τουλάχιστον προς το σύνολο της αξίας των συνεταιρικών μερίδων οι οποίες έχουν δηλωθεί από τους συνεταίρους. </a:t>
            </a:r>
          </a:p>
          <a:p>
            <a:pPr marL="0" indent="0" algn="just">
              <a:buNone/>
            </a:pPr>
            <a:r>
              <a:rPr lang="el-GR" dirty="0"/>
              <a:t>Το Ε.Α.Κ. χρησιμοποιείται στις εργασίες του συνεταιρισμού και προορίζεται και αυτό για την κάλυψη τυχόν ζημιών του συνεταιρισμού. Οι συνέταιροι καμία αξίωση δεν μπορούν να έχουν σε αυτό παρά μόνο σε περίπτωση διάλυσης του του συνεταιρισμού.</a:t>
            </a:r>
          </a:p>
        </p:txBody>
      </p:sp>
      <p:sp>
        <p:nvSpPr>
          <p:cNvPr id="4" name="Θέση αριθμού διαφάνειας 3">
            <a:extLst>
              <a:ext uri="{FF2B5EF4-FFF2-40B4-BE49-F238E27FC236}">
                <a16:creationId xmlns:a16="http://schemas.microsoft.com/office/drawing/2014/main" id="{A42A2F3F-AECB-493D-AFC7-370BC4D86B73}"/>
              </a:ext>
            </a:extLst>
          </p:cNvPr>
          <p:cNvSpPr>
            <a:spLocks noGrp="1"/>
          </p:cNvSpPr>
          <p:nvPr>
            <p:ph type="sldNum" sz="quarter" idx="12"/>
          </p:nvPr>
        </p:nvSpPr>
        <p:spPr/>
        <p:txBody>
          <a:bodyPr/>
          <a:lstStyle/>
          <a:p>
            <a:fld id="{B3561BA9-CDCF-4958-B8AB-66F3BF063E13}" type="slidenum">
              <a:rPr lang="en-US" smtClean="0"/>
              <a:t>23</a:t>
            </a:fld>
            <a:endParaRPr lang="en-US"/>
          </a:p>
        </p:txBody>
      </p:sp>
    </p:spTree>
    <p:extLst>
      <p:ext uri="{BB962C8B-B14F-4D97-AF65-F5344CB8AC3E}">
        <p14:creationId xmlns:p14="http://schemas.microsoft.com/office/powerpoint/2010/main" val="24338392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A30C26C-6B99-49D8-8001-C329255E0284}"/>
              </a:ext>
            </a:extLst>
          </p:cNvPr>
          <p:cNvSpPr>
            <a:spLocks noGrp="1"/>
          </p:cNvSpPr>
          <p:nvPr>
            <p:ph type="title"/>
          </p:nvPr>
        </p:nvSpPr>
        <p:spPr/>
        <p:txBody>
          <a:bodyPr/>
          <a:lstStyle/>
          <a:p>
            <a:r>
              <a:rPr lang="el-GR" dirty="0"/>
              <a:t>7.14 Τα πλεονάσματα και τα αποθεματικά των Συνεταιρισμών</a:t>
            </a:r>
          </a:p>
        </p:txBody>
      </p:sp>
      <p:sp>
        <p:nvSpPr>
          <p:cNvPr id="3" name="Θέση περιεχομένου 2">
            <a:extLst>
              <a:ext uri="{FF2B5EF4-FFF2-40B4-BE49-F238E27FC236}">
                <a16:creationId xmlns:a16="http://schemas.microsoft.com/office/drawing/2014/main" id="{4D9675AA-327A-49B9-84D5-0A1689C10921}"/>
              </a:ext>
            </a:extLst>
          </p:cNvPr>
          <p:cNvSpPr>
            <a:spLocks noGrp="1"/>
          </p:cNvSpPr>
          <p:nvPr>
            <p:ph idx="1"/>
          </p:nvPr>
        </p:nvSpPr>
        <p:spPr/>
        <p:txBody>
          <a:bodyPr>
            <a:normAutofit fontScale="92500" lnSpcReduction="10000"/>
          </a:bodyPr>
          <a:lstStyle/>
          <a:p>
            <a:pPr algn="just"/>
            <a:r>
              <a:rPr lang="el-GR" dirty="0"/>
              <a:t>Δεύτερη διαφορά με τις εταιρείες των κεφαλαίων: τα προς διανομή πλεονάσματα της συνεταιριστικής επιχείρησης δε διανέμονται μεταξύ των χρηστών της κατά τον ίδιο τρόπο που διανέμονται τα πλεονάσματα (κέρδη) μιας επιχείρησης κερδοσκοπικής μεταξύ των μετόχων της. </a:t>
            </a:r>
          </a:p>
          <a:p>
            <a:pPr algn="just"/>
            <a:r>
              <a:rPr lang="el-GR" dirty="0"/>
              <a:t>Στην κερδοσκοπική επιχείρηση το καθαρό κέρδος κατανέμεται ως μέρισμα με βάση των αριθμό των μετοχών: ο καθένας λαμβάνει κατά συνέπεια ένα μέρος κατ’ αναλογία του κεφαλαίου που διακινδύνευσε. </a:t>
            </a:r>
          </a:p>
          <a:p>
            <a:pPr algn="just"/>
            <a:r>
              <a:rPr lang="el-GR" dirty="0"/>
              <a:t>Στη συνεταιριστική επιχείρηση η κατανομή των προς διανομή πλεονασμάτων γίνεται στον κάθε ένα συνεταίρο κατ’ αναλογία των πράξεων τις οποίες πραγματοποίησε μέσα σε αυτή δηλαδή την ακριβή αναλογία στο μέτρο που συνέβαλε για το σχηματισμό των πλεονασμάτων αυτών. </a:t>
            </a:r>
          </a:p>
        </p:txBody>
      </p:sp>
      <p:sp>
        <p:nvSpPr>
          <p:cNvPr id="4" name="Θέση αριθμού διαφάνειας 3">
            <a:extLst>
              <a:ext uri="{FF2B5EF4-FFF2-40B4-BE49-F238E27FC236}">
                <a16:creationId xmlns:a16="http://schemas.microsoft.com/office/drawing/2014/main" id="{E3B0FFCF-0329-4CC4-B713-4529444BA263}"/>
              </a:ext>
            </a:extLst>
          </p:cNvPr>
          <p:cNvSpPr>
            <a:spLocks noGrp="1"/>
          </p:cNvSpPr>
          <p:nvPr>
            <p:ph type="sldNum" sz="quarter" idx="12"/>
          </p:nvPr>
        </p:nvSpPr>
        <p:spPr/>
        <p:txBody>
          <a:bodyPr/>
          <a:lstStyle/>
          <a:p>
            <a:fld id="{B3561BA9-CDCF-4958-B8AB-66F3BF063E13}" type="slidenum">
              <a:rPr lang="en-US" smtClean="0"/>
              <a:t>24</a:t>
            </a:fld>
            <a:endParaRPr lang="en-US"/>
          </a:p>
        </p:txBody>
      </p:sp>
    </p:spTree>
    <p:extLst>
      <p:ext uri="{BB962C8B-B14F-4D97-AF65-F5344CB8AC3E}">
        <p14:creationId xmlns:p14="http://schemas.microsoft.com/office/powerpoint/2010/main" val="1693279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a:t>Κατηγορίες συνεταιρισμού</a:t>
            </a:r>
          </a:p>
        </p:txBody>
      </p:sp>
      <p:sp>
        <p:nvSpPr>
          <p:cNvPr id="3" name="Content Placeholder 2"/>
          <p:cNvSpPr>
            <a:spLocks noGrp="1"/>
          </p:cNvSpPr>
          <p:nvPr>
            <p:ph idx="1"/>
          </p:nvPr>
        </p:nvSpPr>
        <p:spPr/>
        <p:txBody>
          <a:bodyPr/>
          <a:lstStyle/>
          <a:p>
            <a:pPr marL="0" indent="0" algn="just">
              <a:buNone/>
            </a:pPr>
            <a:r>
              <a:rPr lang="el-GR" altLang="en-US"/>
              <a:t>Οι αγροτικοί συνεταιρισμοί μπορούν να χωριστούν σε τρεις μεγάλες κατηγορίες:</a:t>
            </a:r>
          </a:p>
          <a:p>
            <a:pPr marL="0" indent="0" algn="just">
              <a:buNone/>
            </a:pPr>
            <a:r>
              <a:rPr lang="el-GR" altLang="en-US"/>
              <a:t>α. οργανισμοί προώθησης της παραγωγής των αγροτών (συνεταιρισμοί εμπορίας)</a:t>
            </a:r>
          </a:p>
          <a:p>
            <a:pPr marL="0" indent="0" algn="just">
              <a:buNone/>
            </a:pPr>
            <a:r>
              <a:rPr lang="el-GR" altLang="en-US"/>
              <a:t>β. οργανισμοί που πωλούν στους αγρότες (προμηθευτικοί συνεταιρισμοί)</a:t>
            </a:r>
          </a:p>
          <a:p>
            <a:pPr marL="0" indent="0" algn="just">
              <a:buNone/>
            </a:pPr>
            <a:r>
              <a:rPr lang="el-GR" altLang="en-US"/>
              <a:t>γ. Αγροτικές οικονομικές συνεταιριστικές μονάδες από τις οποίες δημιουργείται κάποιο οικονομικό πλεόνασμα (παραγωγικοί συνεταιρισμοί)</a:t>
            </a:r>
          </a:p>
          <a:p>
            <a:pPr marL="0" indent="0" algn="just">
              <a:buNone/>
            </a:pPr>
            <a:endParaRPr lang="el-GR" altLang="en-US"/>
          </a:p>
        </p:txBody>
      </p:sp>
      <p:sp>
        <p:nvSpPr>
          <p:cNvPr id="4" name="Θέση αριθμού διαφάνειας 3">
            <a:extLst>
              <a:ext uri="{FF2B5EF4-FFF2-40B4-BE49-F238E27FC236}">
                <a16:creationId xmlns:a16="http://schemas.microsoft.com/office/drawing/2014/main" id="{BE1CD110-1E91-48CA-90B4-EF9E73581F95}"/>
              </a:ext>
            </a:extLst>
          </p:cNvPr>
          <p:cNvSpPr>
            <a:spLocks noGrp="1"/>
          </p:cNvSpPr>
          <p:nvPr>
            <p:ph type="sldNum" sz="quarter" idx="12"/>
          </p:nvPr>
        </p:nvSpPr>
        <p:spPr/>
        <p:txBody>
          <a:bodyPr/>
          <a:lstStyle/>
          <a:p>
            <a:fld id="{B3561BA9-CDCF-4958-B8AB-66F3BF063E13}" type="slidenum">
              <a:rPr lang="en-US" smtClean="0"/>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a:t>Χαρακτηριστικά συνεταιρισμού</a:t>
            </a:r>
          </a:p>
        </p:txBody>
      </p:sp>
      <p:sp>
        <p:nvSpPr>
          <p:cNvPr id="3" name="Content Placeholder 2"/>
          <p:cNvSpPr>
            <a:spLocks noGrp="1"/>
          </p:cNvSpPr>
          <p:nvPr>
            <p:ph idx="1"/>
          </p:nvPr>
        </p:nvSpPr>
        <p:spPr/>
        <p:txBody>
          <a:bodyPr>
            <a:normAutofit fontScale="92500" lnSpcReduction="10000"/>
          </a:bodyPr>
          <a:lstStyle/>
          <a:p>
            <a:pPr algn="just"/>
            <a:r>
              <a:rPr lang="el-GR" altLang="en-US" dirty="0"/>
              <a:t>Η συμμετοχή σε ένα συνεταιρισμό βασίζεται στην </a:t>
            </a:r>
            <a:r>
              <a:rPr lang="el-GR" altLang="en-US" u="sng" dirty="0"/>
              <a:t>εθελοντική συνεργασία ανθρώπων</a:t>
            </a:r>
            <a:r>
              <a:rPr lang="el-GR" altLang="en-US" dirty="0"/>
              <a:t> και όχι στην κεφαλαιακή συμμετοχή, έτσι ώστε η χρηματική συνεισφορά να μην αποτελεί τη βάση για ψήφο και δύναμη ελέγχου.</a:t>
            </a:r>
          </a:p>
          <a:p>
            <a:pPr algn="just"/>
            <a:r>
              <a:rPr lang="el-GR" altLang="en-US" dirty="0"/>
              <a:t>Ο συνεταιρισμός δεν έχει σταθερά ίδια κεφάλαια. Μπορεί να ορίζεται ένα μέγιστο ποσό μέχρι του οποίου μπορεί ο κάθε ένας συνέταιρος να συμμετάσχει μέσω εισφορών </a:t>
            </a:r>
          </a:p>
          <a:p>
            <a:pPr algn="just"/>
            <a:r>
              <a:rPr lang="el-GR" altLang="en-US" dirty="0"/>
              <a:t>Το ποσό με το οποίο ο συνέταιρος συμμετέχει στο συνεταιρισμό πραγματικά σε δοθείσα στιγμή ονομάζεται </a:t>
            </a:r>
            <a:r>
              <a:rPr lang="el-GR" altLang="en-US" u="sng" dirty="0"/>
              <a:t>συνεταιριστική μερίδα </a:t>
            </a:r>
            <a:r>
              <a:rPr lang="el-GR" altLang="en-US" dirty="0"/>
              <a:t>και ισούται με το άθροισμα των εισφορών του συν τα κέρδη μείον τις ζημιές. Δηλαδή:</a:t>
            </a:r>
          </a:p>
          <a:p>
            <a:pPr marL="0" indent="0" algn="just">
              <a:buNone/>
            </a:pPr>
            <a:r>
              <a:rPr lang="el-GR" altLang="en-US" dirty="0"/>
              <a:t>Συνεταιριστική μερίδα = Συνεταιριστική εισφορά +/- αποτέλεσμα</a:t>
            </a:r>
          </a:p>
        </p:txBody>
      </p:sp>
      <p:sp>
        <p:nvSpPr>
          <p:cNvPr id="4" name="Θέση αριθμού διαφάνειας 3">
            <a:extLst>
              <a:ext uri="{FF2B5EF4-FFF2-40B4-BE49-F238E27FC236}">
                <a16:creationId xmlns:a16="http://schemas.microsoft.com/office/drawing/2014/main" id="{8EC46333-EF55-48A6-81A9-E51107EC3F43}"/>
              </a:ext>
            </a:extLst>
          </p:cNvPr>
          <p:cNvSpPr>
            <a:spLocks noGrp="1"/>
          </p:cNvSpPr>
          <p:nvPr>
            <p:ph type="sldNum" sz="quarter" idx="12"/>
          </p:nvPr>
        </p:nvSpPr>
        <p:spPr/>
        <p:txBody>
          <a:bodyPr/>
          <a:lstStyle/>
          <a:p>
            <a:fld id="{B3561BA9-CDCF-4958-B8AB-66F3BF063E13}" type="slidenum">
              <a:rPr lang="en-US" smtClean="0"/>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a:sym typeface="+mn-ea"/>
              </a:rPr>
              <a:t>Χαρακτηριστικά συνεταιρισμού</a:t>
            </a:r>
            <a:endParaRPr lang="en-US"/>
          </a:p>
        </p:txBody>
      </p:sp>
      <p:sp>
        <p:nvSpPr>
          <p:cNvPr id="3" name="Content Placeholder 2"/>
          <p:cNvSpPr>
            <a:spLocks noGrp="1"/>
          </p:cNvSpPr>
          <p:nvPr>
            <p:ph idx="1"/>
          </p:nvPr>
        </p:nvSpPr>
        <p:spPr/>
        <p:txBody>
          <a:bodyPr/>
          <a:lstStyle/>
          <a:p>
            <a:pPr algn="just"/>
            <a:r>
              <a:rPr lang="el-GR" altLang="en-US" dirty="0"/>
              <a:t>Ο ελληνικός νόμος αποκαλεί τη συνεταιριστική εισφορά “συνεταιριστική μερίδα “</a:t>
            </a:r>
          </a:p>
          <a:p>
            <a:pPr algn="just"/>
            <a:r>
              <a:rPr lang="el-GR" altLang="en-US" dirty="0"/>
              <a:t>Η συνεταιριστική εισφορά αποτελείται από την αξία του μεριδίου συμμετοχής κατά το χρόνο εγγραφής του μέλους, συν τη συνεισφορά του στα αποθεματικά (=</a:t>
            </a:r>
            <a:r>
              <a:rPr lang="el-GR" altLang="en-US" dirty="0" err="1"/>
              <a:t>παρακρατηθέντα</a:t>
            </a:r>
            <a:r>
              <a:rPr lang="el-GR" altLang="en-US" dirty="0"/>
              <a:t> κέρδη) που έχει δημιουργήσει εν τω μεταξύ ο συνεταιρισμός. Δηλαδή:</a:t>
            </a:r>
          </a:p>
          <a:p>
            <a:pPr algn="just"/>
            <a:r>
              <a:rPr lang="el-GR" altLang="en-US" dirty="0"/>
              <a:t>Συνεταιριστική εισφορά = μερίδιο συμμετοχής  +  μέρος αποθεματικού</a:t>
            </a:r>
          </a:p>
        </p:txBody>
      </p:sp>
      <p:sp>
        <p:nvSpPr>
          <p:cNvPr id="4" name="Θέση αριθμού διαφάνειας 3">
            <a:extLst>
              <a:ext uri="{FF2B5EF4-FFF2-40B4-BE49-F238E27FC236}">
                <a16:creationId xmlns:a16="http://schemas.microsoft.com/office/drawing/2014/main" id="{0DF7B974-6041-483C-8486-F36C5B5E21DC}"/>
              </a:ext>
            </a:extLst>
          </p:cNvPr>
          <p:cNvSpPr>
            <a:spLocks noGrp="1"/>
          </p:cNvSpPr>
          <p:nvPr>
            <p:ph type="sldNum" sz="quarter" idx="12"/>
          </p:nvPr>
        </p:nvSpPr>
        <p:spPr/>
        <p:txBody>
          <a:bodyPr/>
          <a:lstStyle/>
          <a:p>
            <a:fld id="{B3561BA9-CDCF-4958-B8AB-66F3BF063E13}" type="slidenum">
              <a:rPr lang="en-US" smtClean="0"/>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ltLang="en-US" dirty="0"/>
              <a:t>7.2 Τέσσερεις κατηγορίες συνεταιρισμών λόγω μεγάλης ποικιλίας γεωργικών δραστηριοτήτων</a:t>
            </a:r>
          </a:p>
        </p:txBody>
      </p:sp>
      <p:sp>
        <p:nvSpPr>
          <p:cNvPr id="3" name="Content Placeholder 2"/>
          <p:cNvSpPr>
            <a:spLocks noGrp="1"/>
          </p:cNvSpPr>
          <p:nvPr>
            <p:ph idx="1"/>
          </p:nvPr>
        </p:nvSpPr>
        <p:spPr/>
        <p:txBody>
          <a:bodyPr>
            <a:normAutofit/>
          </a:bodyPr>
          <a:lstStyle/>
          <a:p>
            <a:pPr marL="0" indent="0" algn="just">
              <a:buNone/>
            </a:pPr>
            <a:r>
              <a:rPr lang="el-GR" altLang="en-US" dirty="0"/>
              <a:t>α. συνεταιρισμοί αγορών: σκοπό έχουν την αγορά αναγκαίων στη γεωργία προϊόντων και συγκεντρώνουν ως μέλη είτε επιχειρήσεις πολλαπλών καλλιεργειών , είτε καλλιεργητές της ίδιας ειδικότητας π.χ. συνεταιρισμός αγοράς σπόρων και λιπασμάτων.</a:t>
            </a:r>
          </a:p>
          <a:p>
            <a:pPr marL="0" indent="0" algn="just">
              <a:buNone/>
            </a:pPr>
            <a:r>
              <a:rPr lang="el-GR" altLang="en-US" dirty="0"/>
              <a:t>β. συνεταιρισμοί πωλήσεων: σκοπό έχουν τη μεταπώληση στους καταναλωτές των αγροτικών προϊόντων χωρίς μεταποίηση. Συγκεντρώνουν αγρότες της ίδιας ειδικότητας π.χ. συνεταιρισμούς πώλησης προϊόντων γαλακτοκομίας</a:t>
            </a:r>
          </a:p>
          <a:p>
            <a:pPr marL="0" indent="0" algn="just">
              <a:buNone/>
            </a:pPr>
            <a:endParaRPr lang="el-GR" altLang="en-US" dirty="0"/>
          </a:p>
        </p:txBody>
      </p:sp>
      <p:sp>
        <p:nvSpPr>
          <p:cNvPr id="4" name="Θέση αριθμού διαφάνειας 3">
            <a:extLst>
              <a:ext uri="{FF2B5EF4-FFF2-40B4-BE49-F238E27FC236}">
                <a16:creationId xmlns:a16="http://schemas.microsoft.com/office/drawing/2014/main" id="{A1427C31-0296-4AED-8C45-A2633799EAA7}"/>
              </a:ext>
            </a:extLst>
          </p:cNvPr>
          <p:cNvSpPr>
            <a:spLocks noGrp="1"/>
          </p:cNvSpPr>
          <p:nvPr>
            <p:ph type="sldNum" sz="quarter" idx="12"/>
          </p:nvPr>
        </p:nvSpPr>
        <p:spPr/>
        <p:txBody>
          <a:bodyPr/>
          <a:lstStyle/>
          <a:p>
            <a:fld id="{B3561BA9-CDCF-4958-B8AB-66F3BF063E13}" type="slidenum">
              <a:rPr lang="en-US" smtClean="0"/>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ltLang="en-US">
                <a:sym typeface="+mn-ea"/>
              </a:rPr>
              <a:t>4 κατηγορίες συνεταιρισμών λόγω μεγάλης ποικιλίας γεωργικών δραστηριοτήτων</a:t>
            </a:r>
            <a:br>
              <a:rPr lang="el-GR" altLang="en-US"/>
            </a:br>
            <a:endParaRPr lang="en-US"/>
          </a:p>
        </p:txBody>
      </p:sp>
      <p:sp>
        <p:nvSpPr>
          <p:cNvPr id="3" name="Content Placeholder 2"/>
          <p:cNvSpPr>
            <a:spLocks noGrp="1"/>
          </p:cNvSpPr>
          <p:nvPr>
            <p:ph idx="1"/>
          </p:nvPr>
        </p:nvSpPr>
        <p:spPr/>
        <p:txBody>
          <a:bodyPr/>
          <a:lstStyle/>
          <a:p>
            <a:pPr marL="0" indent="0" algn="just">
              <a:buNone/>
            </a:pPr>
            <a:r>
              <a:rPr lang="el-GR" altLang="en-US" dirty="0">
                <a:sym typeface="+mn-ea"/>
              </a:rPr>
              <a:t>γ. συνεταιρισμοί μεταποίησης: σκοπό έχουν τη μεταποίηση των αγροτικών προϊόντων και συνήθως τη μεταγενέστερη πώλησή τους. Συχνά αυτοί είναι εξειδικευμένοι σε ένα προϊόν, σε μία καλλιέργεια, σε ένα είδος ζώου κοκ π.χ. συνεταιρισμός οινοποιίας</a:t>
            </a:r>
            <a:endParaRPr lang="el-GR" altLang="en-US" dirty="0"/>
          </a:p>
          <a:p>
            <a:pPr marL="0" indent="0" algn="just">
              <a:buNone/>
            </a:pPr>
            <a:r>
              <a:rPr lang="el-GR" altLang="en-US" dirty="0">
                <a:sym typeface="+mn-ea"/>
              </a:rPr>
              <a:t>δ. συνεταιρισμοί παροχής υπηρεσιών: έχουν ως σκοπό να διευκολύνουν την παροχή ορισμένων υπηρεσιών προς τους αγρότες είτε να καταστήσουν για αυτούς ευχερέστερη τη χρησιμοποίηση ορισμένων μηχανημάτων π.χ. μηχανισμός αλωνίσματος</a:t>
            </a:r>
            <a:endParaRPr lang="en-US" dirty="0"/>
          </a:p>
        </p:txBody>
      </p:sp>
      <p:sp>
        <p:nvSpPr>
          <p:cNvPr id="4" name="Θέση αριθμού διαφάνειας 3">
            <a:extLst>
              <a:ext uri="{FF2B5EF4-FFF2-40B4-BE49-F238E27FC236}">
                <a16:creationId xmlns:a16="http://schemas.microsoft.com/office/drawing/2014/main" id="{A9B93387-5E37-4CBC-BF85-E78985C5BA1E}"/>
              </a:ext>
            </a:extLst>
          </p:cNvPr>
          <p:cNvSpPr>
            <a:spLocks noGrp="1"/>
          </p:cNvSpPr>
          <p:nvPr>
            <p:ph type="sldNum" sz="quarter" idx="12"/>
          </p:nvPr>
        </p:nvSpPr>
        <p:spPr/>
        <p:txBody>
          <a:bodyPr/>
          <a:lstStyle/>
          <a:p>
            <a:fld id="{B3561BA9-CDCF-4958-B8AB-66F3BF063E13}" type="slidenum">
              <a:rPr lang="en-US" smtClean="0"/>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14BD46E-1CAE-4AAC-81F6-6EC031CBA633}"/>
              </a:ext>
            </a:extLst>
          </p:cNvPr>
          <p:cNvSpPr>
            <a:spLocks noGrp="1"/>
          </p:cNvSpPr>
          <p:nvPr>
            <p:ph type="title"/>
          </p:nvPr>
        </p:nvSpPr>
        <p:spPr/>
        <p:txBody>
          <a:bodyPr/>
          <a:lstStyle/>
          <a:p>
            <a:r>
              <a:rPr lang="el-GR" dirty="0"/>
              <a:t>Κοινοπραξία</a:t>
            </a:r>
          </a:p>
        </p:txBody>
      </p:sp>
      <p:sp>
        <p:nvSpPr>
          <p:cNvPr id="3" name="Θέση περιεχομένου 2">
            <a:extLst>
              <a:ext uri="{FF2B5EF4-FFF2-40B4-BE49-F238E27FC236}">
                <a16:creationId xmlns:a16="http://schemas.microsoft.com/office/drawing/2014/main" id="{D72EF459-E5C5-43CA-948F-B600FE9A1913}"/>
              </a:ext>
            </a:extLst>
          </p:cNvPr>
          <p:cNvSpPr>
            <a:spLocks noGrp="1"/>
          </p:cNvSpPr>
          <p:nvPr>
            <p:ph idx="1"/>
          </p:nvPr>
        </p:nvSpPr>
        <p:spPr/>
        <p:txBody>
          <a:bodyPr>
            <a:normAutofit/>
          </a:bodyPr>
          <a:lstStyle/>
          <a:p>
            <a:pPr algn="just"/>
            <a:r>
              <a:rPr lang="el-GR" sz="3200" dirty="0"/>
              <a:t>Κοινοπραξία είναι το οργανωτικό σχήμα συνεργασίας δύο τουλάχιστον συνεταιρισμών σε ένα ή περισσότερους τομείς δραστηριότητάς τους (π.χ. πωλήσεις, προμήθειες πρώτων υλών κ.τ.λ.). </a:t>
            </a:r>
          </a:p>
          <a:p>
            <a:pPr algn="just"/>
            <a:r>
              <a:rPr lang="el-GR" sz="3200" dirty="0"/>
              <a:t>Ταυτόχρονα όμως κάθε συνεταιρισμός που συμμετέχει στην κοινοπραξία διατηρεί τη νομική, διοικητική και οικονομική αυτοτέλεια και ανεξαρτησία του. </a:t>
            </a:r>
          </a:p>
        </p:txBody>
      </p:sp>
      <p:sp>
        <p:nvSpPr>
          <p:cNvPr id="4" name="Θέση αριθμού διαφάνειας 3">
            <a:extLst>
              <a:ext uri="{FF2B5EF4-FFF2-40B4-BE49-F238E27FC236}">
                <a16:creationId xmlns:a16="http://schemas.microsoft.com/office/drawing/2014/main" id="{6EFED27D-E972-45C6-A717-4E4DE103281F}"/>
              </a:ext>
            </a:extLst>
          </p:cNvPr>
          <p:cNvSpPr>
            <a:spLocks noGrp="1"/>
          </p:cNvSpPr>
          <p:nvPr>
            <p:ph type="sldNum" sz="quarter" idx="12"/>
          </p:nvPr>
        </p:nvSpPr>
        <p:spPr/>
        <p:txBody>
          <a:bodyPr/>
          <a:lstStyle/>
          <a:p>
            <a:fld id="{B3561BA9-CDCF-4958-B8AB-66F3BF063E13}" type="slidenum">
              <a:rPr lang="en-US" smtClean="0"/>
              <a:t>8</a:t>
            </a:fld>
            <a:endParaRPr lang="en-US"/>
          </a:p>
        </p:txBody>
      </p:sp>
    </p:spTree>
    <p:extLst>
      <p:ext uri="{BB962C8B-B14F-4D97-AF65-F5344CB8AC3E}">
        <p14:creationId xmlns:p14="http://schemas.microsoft.com/office/powerpoint/2010/main" val="21755911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D2700F1-A25B-4C87-9FDA-7773C7240D88}"/>
              </a:ext>
            </a:extLst>
          </p:cNvPr>
          <p:cNvSpPr>
            <a:spLocks noGrp="1"/>
          </p:cNvSpPr>
          <p:nvPr>
            <p:ph type="title"/>
          </p:nvPr>
        </p:nvSpPr>
        <p:spPr/>
        <p:txBody>
          <a:bodyPr/>
          <a:lstStyle/>
          <a:p>
            <a:r>
              <a:rPr lang="el-GR" dirty="0"/>
              <a:t>Συνεταιρισμός ως νομικό πρόσωπο</a:t>
            </a:r>
          </a:p>
        </p:txBody>
      </p:sp>
      <p:sp>
        <p:nvSpPr>
          <p:cNvPr id="3" name="Θέση περιεχομένου 2">
            <a:extLst>
              <a:ext uri="{FF2B5EF4-FFF2-40B4-BE49-F238E27FC236}">
                <a16:creationId xmlns:a16="http://schemas.microsoft.com/office/drawing/2014/main" id="{C85EA8F9-C9A9-4EB1-BEB8-337B985F4713}"/>
              </a:ext>
            </a:extLst>
          </p:cNvPr>
          <p:cNvSpPr>
            <a:spLocks noGrp="1"/>
          </p:cNvSpPr>
          <p:nvPr>
            <p:ph idx="1"/>
          </p:nvPr>
        </p:nvSpPr>
        <p:spPr/>
        <p:txBody>
          <a:bodyPr/>
          <a:lstStyle/>
          <a:p>
            <a:pPr algn="just"/>
            <a:r>
              <a:rPr lang="el-GR" dirty="0"/>
              <a:t>Ως νομικό πρόσωπο ο συνεταιρισμός έχει επωνυμία που σχηματίζεται από το αντικείμενο της δράσης του. Είναι δε απαραίτητο να αναφέρεται στην επωνυμία του και το είδος ευθύνης των συνεταίρων. Η αναγραφή ονόματος συνεταίρου ή άλλου προσώπου στην επωνυμία </a:t>
            </a:r>
            <a:r>
              <a:rPr lang="el-GR" u="sng" dirty="0"/>
              <a:t>δεν</a:t>
            </a:r>
            <a:r>
              <a:rPr lang="el-GR" dirty="0"/>
              <a:t> επιτρέπεται. </a:t>
            </a:r>
          </a:p>
          <a:p>
            <a:pPr algn="just"/>
            <a:r>
              <a:rPr lang="el-GR" dirty="0"/>
              <a:t>Στην περίπτωση συνεταιρισμού περιορισμένης ευθύνης, οι συνεταίροι ευθύνονται μέχρι το ποσό της συνεταιριστικής μερίδας ή πολλαπλάσιο αυτού. Στην περίπτωση συνεταιρισμού απεριόριστης ευθύνης, οι συνεταίροι ευθύνονται με ολόκληρη την περιουσία τους για τις υποχρεώσεις του συνεταιρισμού. </a:t>
            </a:r>
          </a:p>
        </p:txBody>
      </p:sp>
      <p:sp>
        <p:nvSpPr>
          <p:cNvPr id="4" name="Θέση αριθμού διαφάνειας 3">
            <a:extLst>
              <a:ext uri="{FF2B5EF4-FFF2-40B4-BE49-F238E27FC236}">
                <a16:creationId xmlns:a16="http://schemas.microsoft.com/office/drawing/2014/main" id="{F2124A1D-F8D9-46DA-801F-6D58E3E81BD1}"/>
              </a:ext>
            </a:extLst>
          </p:cNvPr>
          <p:cNvSpPr>
            <a:spLocks noGrp="1"/>
          </p:cNvSpPr>
          <p:nvPr>
            <p:ph type="sldNum" sz="quarter" idx="12"/>
          </p:nvPr>
        </p:nvSpPr>
        <p:spPr/>
        <p:txBody>
          <a:bodyPr/>
          <a:lstStyle/>
          <a:p>
            <a:fld id="{B3561BA9-CDCF-4958-B8AB-66F3BF063E13}" type="slidenum">
              <a:rPr lang="en-US" smtClean="0"/>
              <a:t>9</a:t>
            </a:fld>
            <a:endParaRPr lang="en-US"/>
          </a:p>
        </p:txBody>
      </p:sp>
    </p:spTree>
    <p:extLst>
      <p:ext uri="{BB962C8B-B14F-4D97-AF65-F5344CB8AC3E}">
        <p14:creationId xmlns:p14="http://schemas.microsoft.com/office/powerpoint/2010/main" val="9222156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534</TotalTime>
  <Words>2051</Words>
  <Application>Microsoft Office PowerPoint</Application>
  <PresentationFormat>Ευρεία οθόνη</PresentationFormat>
  <Paragraphs>153</Paragraphs>
  <Slides>24</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24</vt:i4>
      </vt:variant>
    </vt:vector>
  </HeadingPairs>
  <TitlesOfParts>
    <vt:vector size="29" baseType="lpstr">
      <vt:lpstr>Arial</vt:lpstr>
      <vt:lpstr>Calibri</vt:lpstr>
      <vt:lpstr>Calibri Light</vt:lpstr>
      <vt:lpstr>Wingdings</vt:lpstr>
      <vt:lpstr>Office Theme</vt:lpstr>
      <vt:lpstr>Αγροτική Λογιστική</vt:lpstr>
      <vt:lpstr>7.1 Ορισμός Συνεταιρισμού</vt:lpstr>
      <vt:lpstr>Κατηγορίες συνεταιρισμού</vt:lpstr>
      <vt:lpstr>Χαρακτηριστικά συνεταιρισμού</vt:lpstr>
      <vt:lpstr>Χαρακτηριστικά συνεταιρισμού</vt:lpstr>
      <vt:lpstr>7.2 Τέσσερεις κατηγορίες συνεταιρισμών λόγω μεγάλης ποικιλίας γεωργικών δραστηριοτήτων</vt:lpstr>
      <vt:lpstr>4 κατηγορίες συνεταιρισμών λόγω μεγάλης ποικιλίας γεωργικών δραστηριοτήτων </vt:lpstr>
      <vt:lpstr>Κοινοπραξία</vt:lpstr>
      <vt:lpstr>Συνεταιρισμός ως νομικό πρόσωπο</vt:lpstr>
      <vt:lpstr>Καταστατικό συνεταιρισμού</vt:lpstr>
      <vt:lpstr>Συνεταιρισμός ως νομική προσωπικότητα</vt:lpstr>
      <vt:lpstr>Όργανα διοίκησης των συνεταιρισμών</vt:lpstr>
      <vt:lpstr>7.4 Τα λογιστικά βιβλία των συνεταιρισμών</vt:lpstr>
      <vt:lpstr>7.6 Η σύσταση των συνεταιρισμών</vt:lpstr>
      <vt:lpstr>7.7 Μεταβολές του κεφαλαίου του συνεταιρισμού</vt:lpstr>
      <vt:lpstr>7.8 Η διάθεση των αποτελεσμάτων της συνεταιριστική χρήσης</vt:lpstr>
      <vt:lpstr>7.9 Λύση και εκκαθάριση των Συνεταιρισμών</vt:lpstr>
      <vt:lpstr>7.10 Οι συνεταιριστικές Ανώνυμες Εταιρείες </vt:lpstr>
      <vt:lpstr>7.11 Οι αγροτικοί πιστωτικοί συνεταιρισμοί και οι συνεταιριστικές τράπεζες</vt:lpstr>
      <vt:lpstr>7.14 Τα πλεονάσματα και τα αποθεματικά των Συνεταιρισμών</vt:lpstr>
      <vt:lpstr>7.14 Τα πλεονάσματα και τα αποθεματικά των Συνεταιρισμών</vt:lpstr>
      <vt:lpstr>7.14 Τα πλεονάσματα και τα αποθεματικά των Συνεταιρισμών</vt:lpstr>
      <vt:lpstr>7.14 Τα πλεονάσματα και τα αποθεματικά των Συνεταιρισμών</vt:lpstr>
      <vt:lpstr>7.14 Τα πλεονάσματα και τα αποθεματικά των Συνεταιρισμών</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Αγροτική Λογιστική</dc:title>
  <dc:creator>User</dc:creator>
  <cp:lastModifiedBy>natasa filiou</cp:lastModifiedBy>
  <cp:revision>57</cp:revision>
  <dcterms:created xsi:type="dcterms:W3CDTF">2019-06-06T19:01:00Z</dcterms:created>
  <dcterms:modified xsi:type="dcterms:W3CDTF">2021-05-09T13:15:53Z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1033-10.2.0.7646</vt:lpwstr>
  </property>
</Properties>
</file>