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9"/>
  </p:notesMasterIdLst>
  <p:sldIdLst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6" r:id="rId26"/>
    <p:sldId id="283" r:id="rId27"/>
    <p:sldId id="285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39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7.wmf"/><Relationship Id="rId1" Type="http://schemas.openxmlformats.org/officeDocument/2006/relationships/image" Target="../media/image12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6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5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750DC-0E54-4484-86C9-5669FB4636D7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144BD-03C2-48FE-AB78-BD765037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239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57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419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714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8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5276-ED84-43C5-96A9-41169D84A495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CE1-C70F-40E0-8818-710137B3C4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994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5276-ED84-43C5-96A9-41169D84A495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CE1-C70F-40E0-8818-710137B3C4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073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5276-ED84-43C5-96A9-41169D84A495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CE1-C70F-40E0-8818-710137B3C4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579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48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26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86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41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8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59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81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6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5276-ED84-43C5-96A9-41169D84A495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CE1-C70F-40E0-8818-710137B3C4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1180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8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22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5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14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59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69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72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51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21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9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5276-ED84-43C5-96A9-41169D84A495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CE1-C70F-40E0-8818-710137B3C4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5220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44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49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00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3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5276-ED84-43C5-96A9-41169D84A495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CE1-C70F-40E0-8818-710137B3C4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68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5276-ED84-43C5-96A9-41169D84A495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CE1-C70F-40E0-8818-710137B3C4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05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5276-ED84-43C5-96A9-41169D84A495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CE1-C70F-40E0-8818-710137B3C4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563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5276-ED84-43C5-96A9-41169D84A495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CE1-C70F-40E0-8818-710137B3C4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38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5276-ED84-43C5-96A9-41169D84A495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CE1-C70F-40E0-8818-710137B3C4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161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5276-ED84-43C5-96A9-41169D84A495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CE1-C70F-40E0-8818-710137B3C4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097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F5276-ED84-43C5-96A9-41169D84A495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70CE1-C70F-40E0-8818-710137B3C4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713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0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6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5.wmf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26.wmf"/><Relationship Id="rId10" Type="http://schemas.openxmlformats.org/officeDocument/2006/relationships/image" Target="../media/image24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9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34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4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4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5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68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55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5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54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72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1.png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b="1" dirty="0">
                <a:latin typeface="+mn-lt"/>
              </a:rPr>
              <a:t>Κλασσική Μηχανική</a:t>
            </a:r>
            <a:br>
              <a:rPr lang="el-GR" sz="4400" b="1" dirty="0">
                <a:latin typeface="+mn-lt"/>
              </a:rPr>
            </a:br>
            <a:endParaRPr lang="el-GR" sz="4400" b="1" dirty="0"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4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	</a:t>
            </a:r>
            <a:r>
              <a:rPr lang="el-GR" sz="2800" dirty="0" smtClean="0"/>
              <a:t>Σύστημα υλικών σημείων</a:t>
            </a:r>
            <a:endParaRPr lang="el-GR" sz="2800" dirty="0"/>
          </a:p>
          <a:p>
            <a:endParaRPr lang="en-US" sz="2800" dirty="0"/>
          </a:p>
          <a:p>
            <a:r>
              <a:rPr lang="el-GR" sz="2800" dirty="0"/>
              <a:t>Βασίλειος </a:t>
            </a:r>
            <a:r>
              <a:rPr lang="el-GR" sz="2800" dirty="0" err="1"/>
              <a:t>Λουκόπουλος</a:t>
            </a:r>
            <a:r>
              <a:rPr lang="el-GR" sz="2800" dirty="0"/>
              <a:t>, Επίκουρος Καθηγητής</a:t>
            </a:r>
          </a:p>
          <a:p>
            <a:r>
              <a:rPr lang="el-GR" sz="2800" dirty="0"/>
              <a:t>Τμήμα Φυσικής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1" y="5827939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2" y="5591698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6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71"/>
            <a:ext cx="4437830" cy="9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Το θεώρημα της διατηρήσεως της ορμής </a:t>
            </a:r>
            <a:r>
              <a:rPr lang="el-GR" b="1" dirty="0" smtClean="0">
                <a:latin typeface="+mn-lt"/>
              </a:rPr>
              <a:t>(</a:t>
            </a:r>
            <a:r>
              <a:rPr lang="en-US" b="1" dirty="0" smtClean="0">
                <a:latin typeface="+mn-lt"/>
              </a:rPr>
              <a:t>3</a:t>
            </a:r>
            <a:r>
              <a:rPr lang="el-GR" b="1" dirty="0" smtClean="0">
                <a:latin typeface="+mn-lt"/>
              </a:rPr>
              <a:t>)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l-GR" dirty="0" smtClean="0"/>
              <a:t> </a:t>
            </a:r>
            <a:r>
              <a:rPr lang="el-GR" dirty="0"/>
              <a:t>δε ρυθμός μεταβολής της ορμής τού συστήματος παρέχεται από την </a:t>
            </a:r>
            <a:r>
              <a:rPr lang="el-GR" dirty="0" smtClean="0"/>
              <a:t>σχέση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Αλλά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676726"/>
              </p:ext>
            </p:extLst>
          </p:nvPr>
        </p:nvGraphicFramePr>
        <p:xfrm>
          <a:off x="3393580" y="2839721"/>
          <a:ext cx="2356833" cy="882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r:id="rId3" imgW="1257300" imgH="431800" progId="Equation.DSMT4">
                  <p:embed/>
                </p:oleObj>
              </mc:Choice>
              <mc:Fallback>
                <p:oleObj r:id="rId3" imgW="12573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580" y="2839721"/>
                        <a:ext cx="2356833" cy="8822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471411" y="150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66357"/>
              </p:ext>
            </p:extLst>
          </p:nvPr>
        </p:nvGraphicFramePr>
        <p:xfrm>
          <a:off x="3338844" y="4736090"/>
          <a:ext cx="2466306" cy="845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r:id="rId5" imgW="1371600" imgH="431800" progId="Equation.DSMT4">
                  <p:embed/>
                </p:oleObj>
              </mc:Choice>
              <mc:Fallback>
                <p:oleObj r:id="rId5" imgW="13716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844" y="4736090"/>
                        <a:ext cx="2466306" cy="8453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1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Το θεώρημα της διατηρήσεως της ορμής </a:t>
            </a:r>
            <a:r>
              <a:rPr lang="el-GR" b="1" dirty="0" smtClean="0">
                <a:latin typeface="+mn-lt"/>
              </a:rPr>
              <a:t>(</a:t>
            </a:r>
            <a:r>
              <a:rPr lang="en-US" b="1" dirty="0" smtClean="0">
                <a:latin typeface="+mn-lt"/>
              </a:rPr>
              <a:t>4</a:t>
            </a:r>
            <a:r>
              <a:rPr lang="el-GR" b="1" dirty="0" smtClean="0">
                <a:latin typeface="+mn-lt"/>
              </a:rPr>
              <a:t>)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Επομένως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l-GR" dirty="0"/>
              <a:t>Συμπέρασμα: Αν η συνισταμένη των εξωτερικών δυνάμεων ισούται με μηδέν, η ορμή τού συστήματος παραμένει σταθερά. Το κέντρο μάζας τού συστήματος παραμένει ακίνητο, αν ήταν ακίνητο, ή κινείται ευθυγράμμως και ισοταχώς.</a:t>
            </a:r>
            <a:endParaRPr lang="en-US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94926"/>
              </p:ext>
            </p:extLst>
          </p:nvPr>
        </p:nvGraphicFramePr>
        <p:xfrm>
          <a:off x="3464417" y="2343955"/>
          <a:ext cx="2215166" cy="859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r:id="rId3" imgW="1193800" imgH="431800" progId="Equation.DSMT4">
                  <p:embed/>
                </p:oleObj>
              </mc:Choice>
              <mc:Fallback>
                <p:oleObj r:id="rId3" imgW="11938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417" y="2343955"/>
                        <a:ext cx="2215166" cy="859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Κινητική ενέργεια ως προς το κέντρο </a:t>
            </a:r>
            <a:r>
              <a:rPr lang="el-GR" b="1" dirty="0" smtClean="0">
                <a:latin typeface="+mn-lt"/>
              </a:rPr>
              <a:t>μάζας</a:t>
            </a:r>
            <a:r>
              <a:rPr lang="en-US" b="1" dirty="0" smtClean="0">
                <a:latin typeface="+mn-lt"/>
              </a:rPr>
              <a:t> (1)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Δίδεται </a:t>
            </a:r>
            <a:r>
              <a:rPr lang="en-US" dirty="0" smtClean="0"/>
              <a:t>N </a:t>
            </a:r>
            <a:r>
              <a:rPr lang="el-GR" dirty="0" smtClean="0"/>
              <a:t>υλικών </a:t>
            </a:r>
            <a:r>
              <a:rPr lang="el-GR" dirty="0"/>
              <a:t>σημείων με </a:t>
            </a:r>
            <a:r>
              <a:rPr lang="el-GR" dirty="0" smtClean="0"/>
              <a:t>μάζες</a:t>
            </a:r>
            <a:r>
              <a:rPr lang="en-US" dirty="0" smtClean="0"/>
              <a:t>                  </a:t>
            </a:r>
            <a:r>
              <a:rPr lang="el-GR" dirty="0" smtClean="0"/>
              <a:t>    </a:t>
            </a:r>
            <a:r>
              <a:rPr lang="el-GR" dirty="0"/>
              <a:t>με διανύσματα θέσεως  </a:t>
            </a:r>
            <a:r>
              <a:rPr lang="en-US" dirty="0" smtClean="0"/>
              <a:t>              </a:t>
            </a:r>
            <a:r>
              <a:rPr lang="el-GR" dirty="0" smtClean="0"/>
              <a:t> </a:t>
            </a:r>
            <a:r>
              <a:rPr lang="el-GR" dirty="0"/>
              <a:t>ως προς αδρανειακό σύστημα συντεταγμένων με αρχή </a:t>
            </a:r>
            <a:r>
              <a:rPr lang="el-GR" dirty="0" smtClean="0"/>
              <a:t>το</a:t>
            </a:r>
            <a:r>
              <a:rPr lang="en-US" dirty="0" smtClean="0"/>
              <a:t> O</a:t>
            </a:r>
            <a:r>
              <a:rPr lang="el-GR" dirty="0" smtClean="0"/>
              <a:t>. </a:t>
            </a:r>
            <a:r>
              <a:rPr lang="el-GR" dirty="0"/>
              <a:t>Η κινητική ενέργεια τού υλικού σημείου </a:t>
            </a:r>
            <a:r>
              <a:rPr lang="en-US" dirty="0" smtClean="0"/>
              <a:t>         </a:t>
            </a:r>
            <a:r>
              <a:rPr lang="el-GR" dirty="0" smtClean="0"/>
              <a:t> </a:t>
            </a:r>
            <a:r>
              <a:rPr lang="el-GR" dirty="0"/>
              <a:t>ισούται </a:t>
            </a:r>
            <a:r>
              <a:rPr lang="el-GR" dirty="0" smtClean="0"/>
              <a:t>με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l-GR" dirty="0"/>
              <a:t>Έστω  </a:t>
            </a:r>
            <a:r>
              <a:rPr lang="en-US" dirty="0" smtClean="0"/>
              <a:t>     </a:t>
            </a:r>
            <a:r>
              <a:rPr lang="el-GR" dirty="0" smtClean="0"/>
              <a:t>το </a:t>
            </a:r>
            <a:r>
              <a:rPr lang="el-GR" dirty="0"/>
              <a:t>διάνυσμα θέσεως τού </a:t>
            </a:r>
            <a:r>
              <a:rPr lang="el-GR" dirty="0" smtClean="0"/>
              <a:t>σημείου</a:t>
            </a:r>
            <a:r>
              <a:rPr lang="en-US" dirty="0" smtClean="0"/>
              <a:t>       </a:t>
            </a:r>
            <a:r>
              <a:rPr lang="el-GR" dirty="0" smtClean="0"/>
              <a:t>  </a:t>
            </a:r>
            <a:r>
              <a:rPr lang="el-GR" dirty="0"/>
              <a:t>ως προς το κέντρο μάζας τού συστήματος. </a:t>
            </a:r>
            <a:r>
              <a:rPr lang="el-GR" dirty="0" smtClean="0"/>
              <a:t>Είναι</a:t>
            </a:r>
            <a:r>
              <a:rPr lang="en-US" dirty="0" smtClean="0"/>
              <a:t>        </a:t>
            </a:r>
            <a:r>
              <a:rPr lang="el-GR" dirty="0" smtClean="0"/>
              <a:t> </a:t>
            </a:r>
            <a:r>
              <a:rPr lang="en-US" dirty="0" smtClean="0"/>
              <a:t> H</a:t>
            </a:r>
            <a:r>
              <a:rPr lang="el-GR" dirty="0" smtClean="0"/>
              <a:t> </a:t>
            </a:r>
            <a:r>
              <a:rPr lang="el-GR" dirty="0"/>
              <a:t>κινητική ενέργεια τού συστήματος </a:t>
            </a:r>
            <a:r>
              <a:rPr lang="el-GR" dirty="0" smtClean="0"/>
              <a:t>είναι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112199"/>
              </p:ext>
            </p:extLst>
          </p:nvPr>
        </p:nvGraphicFramePr>
        <p:xfrm>
          <a:off x="6297768" y="1856191"/>
          <a:ext cx="1287887" cy="399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" r:id="rId3" imgW="736600" imgH="190500" progId="Equation.DSMT4">
                  <p:embed/>
                </p:oleObj>
              </mc:Choice>
              <mc:Fallback>
                <p:oleObj r:id="rId3" imgW="736600" imgH="190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768" y="1856191"/>
                        <a:ext cx="1287887" cy="3992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834925"/>
              </p:ext>
            </p:extLst>
          </p:nvPr>
        </p:nvGraphicFramePr>
        <p:xfrm>
          <a:off x="3979572" y="2255436"/>
          <a:ext cx="1184856" cy="415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r:id="rId5" imgW="558800" imgH="190500" progId="Equation.DSMT4">
                  <p:embed/>
                </p:oleObj>
              </mc:Choice>
              <mc:Fallback>
                <p:oleObj r:id="rId5" imgW="558800" imgH="190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572" y="2255436"/>
                        <a:ext cx="1184856" cy="4156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116674"/>
              </p:ext>
            </p:extLst>
          </p:nvPr>
        </p:nvGraphicFramePr>
        <p:xfrm>
          <a:off x="5280339" y="3052294"/>
          <a:ext cx="643944" cy="347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r:id="rId7" imgW="330057" imgH="190417" progId="Equation.DSMT4">
                  <p:embed/>
                </p:oleObj>
              </mc:Choice>
              <mc:Fallback>
                <p:oleObj r:id="rId7" imgW="330057" imgH="19041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339" y="3052294"/>
                        <a:ext cx="643944" cy="347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433522"/>
              </p:ext>
            </p:extLst>
          </p:nvPr>
        </p:nvGraphicFramePr>
        <p:xfrm>
          <a:off x="3889419" y="3708924"/>
          <a:ext cx="1365161" cy="584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r:id="rId9" imgW="634725" imgH="342751" progId="Equation.DSMT4">
                  <p:embed/>
                </p:oleObj>
              </mc:Choice>
              <mc:Fallback>
                <p:oleObj r:id="rId9" imgW="634725" imgH="34275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419" y="3708924"/>
                        <a:ext cx="1365161" cy="5847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707506"/>
              </p:ext>
            </p:extLst>
          </p:nvPr>
        </p:nvGraphicFramePr>
        <p:xfrm>
          <a:off x="1809952" y="4571998"/>
          <a:ext cx="385762" cy="381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0" r:id="rId11" imgW="139639" imgH="190417" progId="Equation.DSMT4">
                  <p:embed/>
                </p:oleObj>
              </mc:Choice>
              <mc:Fallback>
                <p:oleObj r:id="rId11" imgW="139639" imgH="19041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952" y="4571998"/>
                        <a:ext cx="385762" cy="381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5" name="Αντικείμενο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414707"/>
              </p:ext>
            </p:extLst>
          </p:nvPr>
        </p:nvGraphicFramePr>
        <p:xfrm>
          <a:off x="7193321" y="4571998"/>
          <a:ext cx="581025" cy="34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1" r:id="rId13" imgW="330057" imgH="190417" progId="Equation.DSMT4">
                  <p:embed/>
                </p:oleObj>
              </mc:Choice>
              <mc:Fallback>
                <p:oleObj r:id="rId13" imgW="330057" imgH="190417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3321" y="4571998"/>
                        <a:ext cx="581025" cy="347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7" name="Αντικείμενο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651755"/>
              </p:ext>
            </p:extLst>
          </p:nvPr>
        </p:nvGraphicFramePr>
        <p:xfrm>
          <a:off x="7510798" y="4953083"/>
          <a:ext cx="1004552" cy="34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" r:id="rId14" imgW="583947" imgH="190417" progId="Equation.DSMT4">
                  <p:embed/>
                </p:oleObj>
              </mc:Choice>
              <mc:Fallback>
                <p:oleObj r:id="rId14" imgW="583947" imgH="190417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798" y="4953083"/>
                        <a:ext cx="1004552" cy="3401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9" name="Αντικείμενο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706203"/>
              </p:ext>
            </p:extLst>
          </p:nvPr>
        </p:nvGraphicFramePr>
        <p:xfrm>
          <a:off x="2305317" y="5823482"/>
          <a:ext cx="4533363" cy="78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r:id="rId16" imgW="2514600" imgH="431800" progId="Equation.DSMT4">
                  <p:embed/>
                </p:oleObj>
              </mc:Choice>
              <mc:Fallback>
                <p:oleObj r:id="rId16" imgW="2514600" imgH="4318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317" y="5823482"/>
                        <a:ext cx="4533363" cy="7832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15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Κινητική ενέργεια ως προς το κέντρο μάζας </a:t>
            </a:r>
            <a:r>
              <a:rPr lang="el-GR" b="1" dirty="0" smtClean="0">
                <a:latin typeface="+mn-lt"/>
              </a:rPr>
              <a:t>(</a:t>
            </a:r>
            <a:r>
              <a:rPr lang="en-US" b="1" dirty="0" smtClean="0">
                <a:latin typeface="+mn-lt"/>
              </a:rPr>
              <a:t>2</a:t>
            </a:r>
            <a:r>
              <a:rPr lang="el-GR" b="1" dirty="0" smtClean="0">
                <a:latin typeface="+mn-lt"/>
              </a:rPr>
              <a:t>)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Τελικά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l-GR" dirty="0"/>
              <a:t>Ο πρώτος όρος στο δεξιό μέλος είναι η κινητική ενέργεια τού συνόλου των υλικών σημείων ως προς το κέντρο μάζας και ο δεύτερος είναι η κινητική ενέργεια τού κέντρου μάζας ως προς </a:t>
            </a:r>
            <a:r>
              <a:rPr lang="el-GR" dirty="0" smtClean="0"/>
              <a:t>το</a:t>
            </a:r>
            <a:r>
              <a:rPr lang="en-US" dirty="0" smtClean="0"/>
              <a:t> O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66087"/>
              </p:ext>
            </p:extLst>
          </p:nvPr>
        </p:nvGraphicFramePr>
        <p:xfrm>
          <a:off x="3052293" y="2704564"/>
          <a:ext cx="3039414" cy="87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r:id="rId3" imgW="1447800" imgH="431800" progId="Equation.DSMT4">
                  <p:embed/>
                </p:oleObj>
              </mc:Choice>
              <mc:Fallback>
                <p:oleObj r:id="rId3" imgW="14478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293" y="2704564"/>
                        <a:ext cx="3039414" cy="87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17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Ροπή δυνάμεων ως προς την αρχή </a:t>
            </a:r>
            <a:r>
              <a:rPr lang="el-GR" b="1" dirty="0" smtClean="0">
                <a:latin typeface="+mn-lt"/>
              </a:rPr>
              <a:t>Ο</a:t>
            </a:r>
            <a:r>
              <a:rPr lang="en-US" b="1" dirty="0" smtClean="0">
                <a:latin typeface="+mn-lt"/>
              </a:rPr>
              <a:t> (1)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Θεωρούμε </a:t>
            </a:r>
            <a:r>
              <a:rPr lang="el-GR" dirty="0" smtClean="0"/>
              <a:t>σύστημα</a:t>
            </a:r>
            <a:r>
              <a:rPr lang="en-US" dirty="0" smtClean="0"/>
              <a:t> N</a:t>
            </a:r>
            <a:r>
              <a:rPr lang="el-GR" dirty="0" smtClean="0"/>
              <a:t> υλικών </a:t>
            </a:r>
            <a:r>
              <a:rPr lang="el-GR" dirty="0"/>
              <a:t>σημείων με </a:t>
            </a:r>
            <a:r>
              <a:rPr lang="el-GR" dirty="0" smtClean="0"/>
              <a:t>μάζες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   </a:t>
            </a:r>
            <a:r>
              <a:rPr lang="en-US" dirty="0" smtClean="0"/>
              <a:t>                </a:t>
            </a:r>
            <a:r>
              <a:rPr lang="el-GR" dirty="0" smtClean="0"/>
              <a:t>με </a:t>
            </a:r>
            <a:r>
              <a:rPr lang="el-GR" dirty="0"/>
              <a:t>διανύσματα θέσεως </a:t>
            </a:r>
            <a:r>
              <a:rPr lang="en-US" dirty="0" smtClean="0"/>
              <a:t>                  </a:t>
            </a:r>
            <a:r>
              <a:rPr lang="el-GR" dirty="0" smtClean="0"/>
              <a:t>ως </a:t>
            </a:r>
            <a:r>
              <a:rPr lang="el-GR" dirty="0"/>
              <a:t>προς αδρανειακό σύστημα συντεταγμένων με αρχή το </a:t>
            </a:r>
            <a:r>
              <a:rPr lang="en-US" dirty="0" smtClean="0"/>
              <a:t>O</a:t>
            </a:r>
            <a:r>
              <a:rPr lang="el-GR" dirty="0" smtClean="0"/>
              <a:t>. </a:t>
            </a:r>
            <a:r>
              <a:rPr lang="el-GR" dirty="0"/>
              <a:t>Έστω  </a:t>
            </a:r>
            <a:r>
              <a:rPr lang="en-US" dirty="0" smtClean="0"/>
              <a:t>      </a:t>
            </a:r>
            <a:r>
              <a:rPr lang="el-GR" dirty="0" smtClean="0"/>
              <a:t>ένα </a:t>
            </a:r>
            <a:r>
              <a:rPr lang="el-GR" dirty="0"/>
              <a:t>εκ των υλικών σημείων τού συστήματος με διάνυσμα θέσεως  </a:t>
            </a:r>
            <a:r>
              <a:rPr lang="en-US" dirty="0" smtClean="0"/>
              <a:t>           </a:t>
            </a:r>
            <a:r>
              <a:rPr lang="el-GR" dirty="0" smtClean="0"/>
              <a:t>, </a:t>
            </a:r>
            <a:r>
              <a:rPr lang="en-US" dirty="0" smtClean="0"/>
              <a:t>              </a:t>
            </a:r>
            <a:r>
              <a:rPr lang="el-GR" dirty="0" smtClean="0"/>
              <a:t>. </a:t>
            </a:r>
            <a:r>
              <a:rPr lang="el-GR" dirty="0"/>
              <a:t>Θεωρούμε ότι έκαστο των υλικών σημείων υπόκειται στην δράση εξωτερικής </a:t>
            </a:r>
            <a:r>
              <a:rPr lang="el-GR" dirty="0" smtClean="0"/>
              <a:t>δυνάμεως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και εσωτερικών δυνάμεων </a:t>
            </a:r>
            <a:r>
              <a:rPr lang="en-US" dirty="0" smtClean="0"/>
              <a:t>              </a:t>
            </a:r>
            <a:r>
              <a:rPr lang="el-GR" dirty="0" smtClean="0"/>
              <a:t>  </a:t>
            </a:r>
            <a:r>
              <a:rPr lang="en-US" dirty="0" smtClean="0"/>
              <a:t>    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Η ροπή ως προς το </a:t>
            </a:r>
            <a:r>
              <a:rPr lang="el-GR" dirty="0" smtClean="0"/>
              <a:t>σημείο </a:t>
            </a:r>
            <a:r>
              <a:rPr lang="en-US" dirty="0" smtClean="0"/>
              <a:t>O</a:t>
            </a:r>
            <a:r>
              <a:rPr lang="el-GR" dirty="0" smtClean="0"/>
              <a:t> </a:t>
            </a:r>
            <a:r>
              <a:rPr lang="el-GR" dirty="0"/>
              <a:t>των δυνάμεων που </a:t>
            </a:r>
            <a:r>
              <a:rPr lang="en-US" dirty="0" smtClean="0"/>
              <a:t>  </a:t>
            </a:r>
            <a:r>
              <a:rPr lang="el-GR" dirty="0" smtClean="0"/>
              <a:t>ασκούνται </a:t>
            </a:r>
            <a:r>
              <a:rPr lang="el-GR" dirty="0"/>
              <a:t>στο </a:t>
            </a:r>
            <a:r>
              <a:rPr lang="en-US" dirty="0" smtClean="0"/>
              <a:t>      </a:t>
            </a:r>
            <a:r>
              <a:rPr lang="el-GR" dirty="0" smtClean="0"/>
              <a:t> </a:t>
            </a:r>
            <a:r>
              <a:rPr lang="el-GR" dirty="0"/>
              <a:t>είναι το </a:t>
            </a:r>
            <a:r>
              <a:rPr lang="el-GR" dirty="0" smtClean="0"/>
              <a:t>διάνυσμα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778277"/>
              </p:ext>
            </p:extLst>
          </p:nvPr>
        </p:nvGraphicFramePr>
        <p:xfrm>
          <a:off x="721218" y="2382591"/>
          <a:ext cx="1326524" cy="406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r:id="rId3" imgW="736600" imgH="190500" progId="Equation.DSMT4">
                  <p:embed/>
                </p:oleObj>
              </mc:Choice>
              <mc:Fallback>
                <p:oleObj r:id="rId3" imgW="736600" imgH="190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218" y="2382591"/>
                        <a:ext cx="1326524" cy="4062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924723"/>
              </p:ext>
            </p:extLst>
          </p:nvPr>
        </p:nvGraphicFramePr>
        <p:xfrm>
          <a:off x="5834130" y="2382591"/>
          <a:ext cx="1133341" cy="406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" r:id="rId5" imgW="558800" imgH="190500" progId="Equation.DSMT4">
                  <p:embed/>
                </p:oleObj>
              </mc:Choice>
              <mc:Fallback>
                <p:oleObj r:id="rId5" imgW="558800" imgH="190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130" y="2382591"/>
                        <a:ext cx="1133341" cy="4062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434571"/>
              </p:ext>
            </p:extLst>
          </p:nvPr>
        </p:nvGraphicFramePr>
        <p:xfrm>
          <a:off x="1502805" y="3113659"/>
          <a:ext cx="544937" cy="427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0" r:id="rId7" imgW="139639" imgH="190417" progId="Equation.DSMT4">
                  <p:embed/>
                </p:oleObj>
              </mc:Choice>
              <mc:Fallback>
                <p:oleObj r:id="rId7" imgW="139639" imgH="19041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805" y="3113659"/>
                        <a:ext cx="544937" cy="4274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493556"/>
              </p:ext>
            </p:extLst>
          </p:nvPr>
        </p:nvGraphicFramePr>
        <p:xfrm>
          <a:off x="5666705" y="3541076"/>
          <a:ext cx="950622" cy="460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" r:id="rId9" imgW="457200" imgH="190500" progId="Equation.DSMT4">
                  <p:embed/>
                </p:oleObj>
              </mc:Choice>
              <mc:Fallback>
                <p:oleObj r:id="rId9" imgW="457200" imgH="190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6705" y="3541076"/>
                        <a:ext cx="950622" cy="460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118075"/>
              </p:ext>
            </p:extLst>
          </p:nvPr>
        </p:nvGraphicFramePr>
        <p:xfrm>
          <a:off x="6825804" y="3576538"/>
          <a:ext cx="1171978" cy="364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2" r:id="rId11" imgW="634449" imgH="177646" progId="Equation.DSMT4">
                  <p:embed/>
                </p:oleObj>
              </mc:Choice>
              <mc:Fallback>
                <p:oleObj r:id="rId11" imgW="634449" imgH="17764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5804" y="3576538"/>
                        <a:ext cx="1171978" cy="3644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5" name="Αντικείμενο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499976"/>
              </p:ext>
            </p:extLst>
          </p:nvPr>
        </p:nvGraphicFramePr>
        <p:xfrm>
          <a:off x="7315202" y="4222840"/>
          <a:ext cx="682580" cy="505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" r:id="rId13" imgW="228600" imgH="241300" progId="Equation.DSMT4">
                  <p:embed/>
                </p:oleObj>
              </mc:Choice>
              <mc:Fallback>
                <p:oleObj r:id="rId13" imgW="228600" imgH="241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2" y="4222840"/>
                        <a:ext cx="682580" cy="5058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7" name="Αντικείμενο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184024"/>
              </p:ext>
            </p:extLst>
          </p:nvPr>
        </p:nvGraphicFramePr>
        <p:xfrm>
          <a:off x="4790941" y="4634054"/>
          <a:ext cx="1468192" cy="682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" r:id="rId15" imgW="660400" imgH="457200" progId="Equation.DSMT4">
                  <p:embed/>
                </p:oleObj>
              </mc:Choice>
              <mc:Fallback>
                <p:oleObj r:id="rId15" imgW="66040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0941" y="4634054"/>
                        <a:ext cx="1468192" cy="682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9" name="Αντικείμενο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95326"/>
              </p:ext>
            </p:extLst>
          </p:nvPr>
        </p:nvGraphicFramePr>
        <p:xfrm>
          <a:off x="2949264" y="5628068"/>
          <a:ext cx="528034" cy="458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" r:id="rId17" imgW="139639" imgH="190417" progId="Equation.DSMT4">
                  <p:embed/>
                </p:oleObj>
              </mc:Choice>
              <mc:Fallback>
                <p:oleObj r:id="rId17" imgW="139639" imgH="190417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264" y="5628068"/>
                        <a:ext cx="528034" cy="4587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00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Ροπή δυνάμεων ως προς την αρχή Ο </a:t>
            </a:r>
            <a:r>
              <a:rPr lang="el-GR" b="1" dirty="0" smtClean="0">
                <a:latin typeface="+mn-lt"/>
              </a:rPr>
              <a:t>(</a:t>
            </a:r>
            <a:r>
              <a:rPr lang="en-US" b="1" dirty="0" smtClean="0">
                <a:latin typeface="+mn-lt"/>
              </a:rPr>
              <a:t>2</a:t>
            </a:r>
            <a:r>
              <a:rPr lang="el-GR" b="1" dirty="0" smtClean="0">
                <a:latin typeface="+mn-lt"/>
              </a:rPr>
              <a:t>)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l-GR" dirty="0" smtClean="0"/>
              <a:t>Όμως για </a:t>
            </a:r>
            <a:r>
              <a:rPr lang="el-GR" dirty="0"/>
              <a:t>το σύνολο όλων των δυνατών ζευγών τού συστήματος </a:t>
            </a:r>
            <a:r>
              <a:rPr lang="el-GR" dirty="0" smtClean="0"/>
              <a:t>ισχύει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36369"/>
              </p:ext>
            </p:extLst>
          </p:nvPr>
        </p:nvGraphicFramePr>
        <p:xfrm>
          <a:off x="3348507" y="2055814"/>
          <a:ext cx="2446986" cy="87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r:id="rId3" imgW="1282700" imgH="495300" progId="Equation.DSMT4">
                  <p:embed/>
                </p:oleObj>
              </mc:Choice>
              <mc:Fallback>
                <p:oleObj r:id="rId3" imgW="12827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507" y="2055814"/>
                        <a:ext cx="2446986" cy="875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2550016" y="44303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419049"/>
              </p:ext>
            </p:extLst>
          </p:nvPr>
        </p:nvGraphicFramePr>
        <p:xfrm>
          <a:off x="3412902" y="4989535"/>
          <a:ext cx="2318196" cy="940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r:id="rId5" imgW="1193800" imgH="508000" progId="Equation.DSMT4">
                  <p:embed/>
                </p:oleObj>
              </mc:Choice>
              <mc:Fallback>
                <p:oleObj r:id="rId5" imgW="11938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902" y="4989535"/>
                        <a:ext cx="2318196" cy="940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48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Ροπή δυνάμεων ως προς την αρχή Ο </a:t>
            </a:r>
            <a:r>
              <a:rPr lang="el-GR" b="1" dirty="0" smtClean="0">
                <a:latin typeface="+mn-lt"/>
              </a:rPr>
              <a:t>(</a:t>
            </a:r>
            <a:r>
              <a:rPr lang="en-US" b="1" dirty="0">
                <a:latin typeface="+mn-lt"/>
              </a:rPr>
              <a:t>3</a:t>
            </a:r>
            <a:r>
              <a:rPr lang="el-GR" b="1" dirty="0" smtClean="0">
                <a:latin typeface="+mn-lt"/>
              </a:rPr>
              <a:t>)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Τελικά η ροπή ως προς την αρχή  τού συνόλου των δυνάμεων που ασκούνται σε όλα τα υλικά σημεία τού συστήματος ισούται </a:t>
            </a:r>
            <a:r>
              <a:rPr lang="el-GR" dirty="0" smtClean="0"/>
              <a:t>με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545464" y="10173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604207"/>
              </p:ext>
            </p:extLst>
          </p:nvPr>
        </p:nvGraphicFramePr>
        <p:xfrm>
          <a:off x="3464417" y="3760632"/>
          <a:ext cx="2215165" cy="811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r:id="rId3" imgW="1180588" imgH="431613" progId="Equation.DSMT4">
                  <p:embed/>
                </p:oleObj>
              </mc:Choice>
              <mc:Fallback>
                <p:oleObj r:id="rId3" imgW="1180588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417" y="3760632"/>
                        <a:ext cx="2215165" cy="811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6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err="1" smtClean="0">
                <a:latin typeface="+mn-lt"/>
              </a:rPr>
              <a:t>Στροφορμή</a:t>
            </a:r>
            <a:r>
              <a:rPr lang="el-GR" b="1" dirty="0" smtClean="0">
                <a:latin typeface="+mn-lt"/>
              </a:rPr>
              <a:t> ως προς το κέντρο μάζας </a:t>
            </a:r>
            <a:br>
              <a:rPr lang="el-GR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Θεωρούμε σύστημα </a:t>
            </a:r>
            <a:r>
              <a:rPr lang="el-GR" dirty="0" smtClean="0"/>
              <a:t>Ν υλικών </a:t>
            </a:r>
            <a:r>
              <a:rPr lang="el-GR" dirty="0"/>
              <a:t>σημείων το οποίο ανήκει σε αδρανειακό σύστημα αναφοράς με αρχή το σταθερό </a:t>
            </a:r>
            <a:r>
              <a:rPr lang="el-GR" dirty="0" smtClean="0"/>
              <a:t>σημείο Ο. Έστω       το </a:t>
            </a:r>
            <a:r>
              <a:rPr lang="el-GR" dirty="0"/>
              <a:t>διάνυσμα θέσεως τού υλικού </a:t>
            </a:r>
            <a:r>
              <a:rPr lang="el-GR" dirty="0" smtClean="0"/>
              <a:t>σημείου       </a:t>
            </a:r>
            <a:r>
              <a:rPr lang="el-GR" dirty="0"/>
              <a:t>ως προς την αρχή  του αδρανειακού συστήματος . Η </a:t>
            </a:r>
            <a:r>
              <a:rPr lang="el-GR" dirty="0" err="1"/>
              <a:t>στροφορμή</a:t>
            </a:r>
            <a:r>
              <a:rPr lang="el-GR" dirty="0"/>
              <a:t> </a:t>
            </a:r>
            <a:r>
              <a:rPr lang="el-GR" dirty="0" smtClean="0"/>
              <a:t>του    </a:t>
            </a:r>
            <a:r>
              <a:rPr lang="el-GR" dirty="0"/>
              <a:t>ως προς </a:t>
            </a:r>
            <a:r>
              <a:rPr lang="el-GR" dirty="0" smtClean="0"/>
              <a:t>το Ο ισούται με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H</a:t>
            </a:r>
            <a:r>
              <a:rPr lang="el-GR" dirty="0" smtClean="0"/>
              <a:t> </a:t>
            </a:r>
            <a:r>
              <a:rPr lang="el-GR" dirty="0" err="1"/>
              <a:t>στροφορμή</a:t>
            </a:r>
            <a:r>
              <a:rPr lang="el-GR" dirty="0"/>
              <a:t> τού συστήματος των υλικών σημείων ως προς την αρχή </a:t>
            </a:r>
            <a:r>
              <a:rPr lang="en-US" dirty="0" smtClean="0"/>
              <a:t>O</a:t>
            </a:r>
            <a:r>
              <a:rPr lang="el-GR" dirty="0" smtClean="0"/>
              <a:t> ισούται με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275009" y="1730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387462"/>
              </p:ext>
            </p:extLst>
          </p:nvPr>
        </p:nvGraphicFramePr>
        <p:xfrm>
          <a:off x="5061398" y="2593259"/>
          <a:ext cx="412124" cy="420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r:id="rId3" imgW="126890" imgH="190335" progId="Equation.DSMT4">
                  <p:embed/>
                </p:oleObj>
              </mc:Choice>
              <mc:Fallback>
                <p:oleObj r:id="rId3" imgW="126890" imgH="1903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398" y="2593259"/>
                        <a:ext cx="412124" cy="420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690793"/>
              </p:ext>
            </p:extLst>
          </p:nvPr>
        </p:nvGraphicFramePr>
        <p:xfrm>
          <a:off x="5061398" y="3013656"/>
          <a:ext cx="447581" cy="447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r:id="rId5" imgW="139639" imgH="190417" progId="Equation.DSMT4">
                  <p:embed/>
                </p:oleObj>
              </mc:Choice>
              <mc:Fallback>
                <p:oleObj r:id="rId5" imgW="139639" imgH="19041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398" y="3013656"/>
                        <a:ext cx="447581" cy="4470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65043"/>
              </p:ext>
            </p:extLst>
          </p:nvPr>
        </p:nvGraphicFramePr>
        <p:xfrm>
          <a:off x="8242478" y="3370598"/>
          <a:ext cx="734096" cy="454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r:id="rId7" imgW="330057" imgH="190417" progId="Equation.DSMT4">
                  <p:embed/>
                </p:oleObj>
              </mc:Choice>
              <mc:Fallback>
                <p:oleObj r:id="rId7" imgW="330057" imgH="19041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478" y="3370598"/>
                        <a:ext cx="734096" cy="4544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652277"/>
              </p:ext>
            </p:extLst>
          </p:nvPr>
        </p:nvGraphicFramePr>
        <p:xfrm>
          <a:off x="3664039" y="4275302"/>
          <a:ext cx="1815921" cy="393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r:id="rId9" imgW="710891" imgH="190417" progId="Equation.DSMT4">
                  <p:embed/>
                </p:oleObj>
              </mc:Choice>
              <mc:Fallback>
                <p:oleObj r:id="rId9" imgW="710891" imgH="19041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4039" y="4275302"/>
                        <a:ext cx="1815921" cy="3938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54810"/>
              </p:ext>
            </p:extLst>
          </p:nvPr>
        </p:nvGraphicFramePr>
        <p:xfrm>
          <a:off x="3532030" y="5795203"/>
          <a:ext cx="2079937" cy="802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r:id="rId11" imgW="825500" imgH="431800" progId="Equation.DSMT4">
                  <p:embed/>
                </p:oleObj>
              </mc:Choice>
              <mc:Fallback>
                <p:oleObj r:id="rId11" imgW="8255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030" y="5795203"/>
                        <a:ext cx="2079937" cy="8021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33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latin typeface="+mn-lt"/>
              </a:rPr>
              <a:t>Το </a:t>
            </a:r>
            <a:r>
              <a:rPr lang="el-GR" b="1" dirty="0">
                <a:latin typeface="+mn-lt"/>
              </a:rPr>
              <a:t>πρόβλημα των δύο </a:t>
            </a:r>
            <a:r>
              <a:rPr lang="el-GR" b="1" dirty="0" smtClean="0">
                <a:latin typeface="+mn-lt"/>
              </a:rPr>
              <a:t>σωμάτων</a:t>
            </a:r>
            <a:r>
              <a:rPr lang="en-US" b="1" dirty="0" smtClean="0">
                <a:latin typeface="+mn-lt"/>
              </a:rPr>
              <a:t> (1)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 πρόβλημα  αυτό εξετάζεται η κίνηση δύο σωμάτων, τα οποία θεωρούνται ως υλικά σημεία και κινούνται υπό την επίδραση εσωτερικών και εξωτερικών δυνάμεων.</a:t>
            </a:r>
          </a:p>
          <a:p>
            <a:r>
              <a:rPr lang="el-GR" dirty="0"/>
              <a:t>Έστω δύο υλικά </a:t>
            </a:r>
            <a:r>
              <a:rPr lang="el-GR" dirty="0" smtClean="0"/>
              <a:t>σημεία</a:t>
            </a:r>
            <a:r>
              <a:rPr lang="en-US" dirty="0" smtClean="0"/>
              <a:t>           </a:t>
            </a:r>
            <a:r>
              <a:rPr lang="el-GR" dirty="0" smtClean="0"/>
              <a:t> </a:t>
            </a:r>
            <a:r>
              <a:rPr lang="el-GR" dirty="0"/>
              <a:t>με μάζες </a:t>
            </a:r>
            <a:r>
              <a:rPr lang="en-US" dirty="0" smtClean="0"/>
              <a:t>        </a:t>
            </a:r>
            <a:r>
              <a:rPr lang="el-GR" dirty="0" smtClean="0"/>
              <a:t>  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dirty="0"/>
              <a:t>με διανύσματα θέσεως </a:t>
            </a:r>
            <a:r>
              <a:rPr lang="en-US" dirty="0" smtClean="0"/>
              <a:t>         </a:t>
            </a:r>
            <a:r>
              <a:rPr lang="el-GR" dirty="0" smtClean="0"/>
              <a:t> </a:t>
            </a:r>
            <a:r>
              <a:rPr lang="el-GR" dirty="0"/>
              <a:t>ως προς την αρχή </a:t>
            </a:r>
            <a:r>
              <a:rPr lang="en-US" dirty="0" smtClean="0"/>
              <a:t>O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Καλούμε </a:t>
            </a:r>
            <a:r>
              <a:rPr lang="en-US" dirty="0" smtClean="0"/>
              <a:t>                        </a:t>
            </a:r>
            <a:r>
              <a:rPr lang="el-GR" dirty="0" smtClean="0"/>
              <a:t> και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   </a:t>
            </a:r>
            <a:r>
              <a:rPr lang="el-GR" dirty="0" smtClean="0"/>
              <a:t> </a:t>
            </a:r>
            <a:r>
              <a:rPr lang="el-GR" dirty="0"/>
              <a:t>τ</a:t>
            </a:r>
            <a:r>
              <a:rPr lang="el-GR" dirty="0" smtClean="0"/>
              <a:t>ο </a:t>
            </a:r>
            <a:r>
              <a:rPr lang="el-GR" dirty="0"/>
              <a:t>διάνυσμα τού κέντρου μάζας  τού συστήματος </a:t>
            </a:r>
            <a:r>
              <a:rPr lang="el-GR" dirty="0" smtClean="0"/>
              <a:t>οπότε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467008"/>
              </p:ext>
            </p:extLst>
          </p:nvPr>
        </p:nvGraphicFramePr>
        <p:xfrm>
          <a:off x="4423960" y="3585613"/>
          <a:ext cx="779105" cy="32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r:id="rId3" imgW="304668" imgH="190417" progId="Equation.DSMT4">
                  <p:embed/>
                </p:oleObj>
              </mc:Choice>
              <mc:Fallback>
                <p:oleObj r:id="rId3" imgW="304668" imgH="19041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3960" y="3585613"/>
                        <a:ext cx="779105" cy="3255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163662"/>
              </p:ext>
            </p:extLst>
          </p:nvPr>
        </p:nvGraphicFramePr>
        <p:xfrm>
          <a:off x="6640468" y="3515308"/>
          <a:ext cx="837127" cy="395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r:id="rId5" imgW="393529" imgH="190417" progId="Equation.DSMT4">
                  <p:embed/>
                </p:oleObj>
              </mc:Choice>
              <mc:Fallback>
                <p:oleObj r:id="rId5" imgW="393529" imgH="19041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468" y="3515308"/>
                        <a:ext cx="837127" cy="3958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765005"/>
              </p:ext>
            </p:extLst>
          </p:nvPr>
        </p:nvGraphicFramePr>
        <p:xfrm>
          <a:off x="4416783" y="3911142"/>
          <a:ext cx="786282" cy="37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" r:id="rId7" imgW="279400" imgH="190500" progId="Equation.DSMT4">
                  <p:embed/>
                </p:oleObj>
              </mc:Choice>
              <mc:Fallback>
                <p:oleObj r:id="rId7" imgW="279400" imgH="190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783" y="3911142"/>
                        <a:ext cx="786282" cy="373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74130"/>
              </p:ext>
            </p:extLst>
          </p:nvPr>
        </p:nvGraphicFramePr>
        <p:xfrm>
          <a:off x="2369713" y="4404575"/>
          <a:ext cx="1867436" cy="448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r:id="rId9" imgW="965200" imgH="190500" progId="Equation.DSMT4">
                  <p:embed/>
                </p:oleObj>
              </mc:Choice>
              <mc:Fallback>
                <p:oleObj r:id="rId9" imgW="965200" imgH="190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9713" y="4404575"/>
                        <a:ext cx="1867436" cy="4480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914370"/>
              </p:ext>
            </p:extLst>
          </p:nvPr>
        </p:nvGraphicFramePr>
        <p:xfrm>
          <a:off x="4814820" y="4429762"/>
          <a:ext cx="388245" cy="36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r:id="rId11" imgW="139639" imgH="190417" progId="Equation.DSMT4">
                  <p:embed/>
                </p:oleObj>
              </mc:Choice>
              <mc:Fallback>
                <p:oleObj r:id="rId11" imgW="139639" imgH="19041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20" y="4429762"/>
                        <a:ext cx="388245" cy="363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5" name="Αντικείμενο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284039"/>
              </p:ext>
            </p:extLst>
          </p:nvPr>
        </p:nvGraphicFramePr>
        <p:xfrm>
          <a:off x="3622306" y="5576155"/>
          <a:ext cx="1899388" cy="767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8" r:id="rId13" imgW="939392" imgH="380835" progId="Equation.DSMT4">
                  <p:embed/>
                </p:oleObj>
              </mc:Choice>
              <mc:Fallback>
                <p:oleObj r:id="rId13" imgW="939392" imgH="38083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306" y="5576155"/>
                        <a:ext cx="1899388" cy="767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59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Το πρόβλημα των δύο σωμάτων </a:t>
            </a:r>
            <a:r>
              <a:rPr lang="el-GR" b="1" dirty="0" smtClean="0">
                <a:latin typeface="+mn-lt"/>
              </a:rPr>
              <a:t>(</a:t>
            </a:r>
            <a:r>
              <a:rPr lang="en-US" b="1" dirty="0" smtClean="0">
                <a:latin typeface="+mn-lt"/>
              </a:rPr>
              <a:t>2</a:t>
            </a:r>
            <a:r>
              <a:rPr lang="el-GR" b="1" dirty="0" smtClean="0">
                <a:latin typeface="+mn-lt"/>
              </a:rPr>
              <a:t>)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Επομένως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l-GR" dirty="0"/>
              <a:t>Οι εξισώσεις της κινήσεως των σωμάτων είναι</a:t>
            </a:r>
            <a:r>
              <a:rPr lang="el-GR" dirty="0" smtClean="0"/>
              <a:t>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l-GR" dirty="0"/>
              <a:t>Η </a:t>
            </a:r>
            <a:r>
              <a:rPr lang="el-GR" dirty="0" err="1"/>
              <a:t>στροφορμή</a:t>
            </a:r>
            <a:r>
              <a:rPr lang="el-GR" dirty="0"/>
              <a:t> </a:t>
            </a:r>
            <a:r>
              <a:rPr lang="el-GR" dirty="0" smtClean="0"/>
              <a:t>του συστήματος εκφράζεται υπό </a:t>
            </a:r>
            <a:r>
              <a:rPr lang="el-GR" dirty="0"/>
              <a:t>την </a:t>
            </a:r>
            <a:r>
              <a:rPr lang="el-GR" dirty="0" smtClean="0"/>
              <a:t>μορφή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437943"/>
              </p:ext>
            </p:extLst>
          </p:nvPr>
        </p:nvGraphicFramePr>
        <p:xfrm>
          <a:off x="1894766" y="2421228"/>
          <a:ext cx="1350710" cy="643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r:id="rId3" imgW="952087" imgH="380835" progId="Equation.DSMT4">
                  <p:embed/>
                </p:oleObj>
              </mc:Choice>
              <mc:Fallback>
                <p:oleObj r:id="rId3" imgW="952087" imgH="3808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4766" y="2421228"/>
                        <a:ext cx="1350710" cy="6439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944352"/>
              </p:ext>
            </p:extLst>
          </p:nvPr>
        </p:nvGraphicFramePr>
        <p:xfrm>
          <a:off x="5095587" y="2421228"/>
          <a:ext cx="1569651" cy="609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r:id="rId5" imgW="977900" imgH="381000" progId="Equation.DSMT4">
                  <p:embed/>
                </p:oleObj>
              </mc:Choice>
              <mc:Fallback>
                <p:oleObj r:id="rId5" imgW="977900" imgH="38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587" y="2421228"/>
                        <a:ext cx="1569651" cy="609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954319"/>
              </p:ext>
            </p:extLst>
          </p:nvPr>
        </p:nvGraphicFramePr>
        <p:xfrm>
          <a:off x="1687132" y="4108092"/>
          <a:ext cx="1558344" cy="405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r:id="rId7" imgW="914400" imgH="241300" progId="Equation.DSMT4">
                  <p:embed/>
                </p:oleObj>
              </mc:Choice>
              <mc:Fallback>
                <p:oleObj r:id="rId7" imgW="9144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132" y="4108092"/>
                        <a:ext cx="1558344" cy="4058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41920"/>
              </p:ext>
            </p:extLst>
          </p:nvPr>
        </p:nvGraphicFramePr>
        <p:xfrm>
          <a:off x="5111782" y="4108092"/>
          <a:ext cx="1553456" cy="388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r:id="rId9" imgW="952087" imgH="241195" progId="Equation.DSMT4">
                  <p:embed/>
                </p:oleObj>
              </mc:Choice>
              <mc:Fallback>
                <p:oleObj r:id="rId9" imgW="952087" imgH="24119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82" y="4108092"/>
                        <a:ext cx="1553456" cy="388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035030"/>
              </p:ext>
            </p:extLst>
          </p:nvPr>
        </p:nvGraphicFramePr>
        <p:xfrm>
          <a:off x="2570121" y="5556831"/>
          <a:ext cx="3376840" cy="88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r:id="rId11" imgW="1625600" imgH="431800" progId="Equation.DSMT4">
                  <p:embed/>
                </p:oleObj>
              </mc:Choice>
              <mc:Fallback>
                <p:oleObj r:id="rId11" imgW="1625600" imgH="431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21" y="5556831"/>
                        <a:ext cx="3376840" cy="8886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73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latin typeface="+mn-lt"/>
              </a:rPr>
              <a:t>Άδειες Χρήσης</a:t>
            </a:r>
            <a:endParaRPr lang="el-GR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/>
              <a:t>Το παρόν εκπαιδευτικό υλικό υπόκειται σε</a:t>
            </a:r>
            <a:r>
              <a:rPr lang="en-US" dirty="0"/>
              <a:t> </a:t>
            </a:r>
            <a:r>
              <a:rPr lang="el-GR" dirty="0"/>
              <a:t>άδειες χρήσης </a:t>
            </a:r>
            <a:r>
              <a:rPr lang="en-US" dirty="0"/>
              <a:t>Creative Commons. </a:t>
            </a:r>
          </a:p>
          <a:p>
            <a:pPr algn="l"/>
            <a:r>
              <a:rPr lang="el-GR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6" y="4941170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Το πρόβλημα των δύο σωμάτων </a:t>
            </a:r>
            <a:r>
              <a:rPr lang="el-GR" b="1" dirty="0" smtClean="0">
                <a:latin typeface="+mn-lt"/>
              </a:rPr>
              <a:t>(3)</a:t>
            </a:r>
            <a:br>
              <a:rPr lang="el-GR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Όπου              είναι </a:t>
            </a:r>
            <a:r>
              <a:rPr lang="el-GR" dirty="0"/>
              <a:t>το διάνυσμα θέσεως και η ταχύτητα τού κέντρου μάζας τού συστήματος </a:t>
            </a:r>
            <a:r>
              <a:rPr lang="el-GR" dirty="0" smtClean="0"/>
              <a:t>και</a:t>
            </a:r>
          </a:p>
          <a:p>
            <a:pPr marL="0" indent="0">
              <a:buNone/>
            </a:pPr>
            <a:r>
              <a:rPr lang="el-GR" dirty="0" smtClean="0"/>
              <a:t>            είναι </a:t>
            </a:r>
            <a:r>
              <a:rPr lang="el-GR" dirty="0"/>
              <a:t>τα διανύσματα και οι ταχύτητες των </a:t>
            </a:r>
            <a:r>
              <a:rPr lang="el-GR" dirty="0" smtClean="0"/>
              <a:t>       υλικών </a:t>
            </a:r>
            <a:r>
              <a:rPr lang="el-GR" dirty="0"/>
              <a:t>σημείων ως προς το κέντρο μάζας αυτών.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502443"/>
              </p:ext>
            </p:extLst>
          </p:nvPr>
        </p:nvGraphicFramePr>
        <p:xfrm>
          <a:off x="718802" y="2693363"/>
          <a:ext cx="1007706" cy="433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r:id="rId3" imgW="279400" imgH="190500" progId="Equation.DSMT4">
                  <p:embed/>
                </p:oleObj>
              </mc:Choice>
              <mc:Fallback>
                <p:oleObj r:id="rId3" imgW="279400" imgH="190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02" y="2693363"/>
                        <a:ext cx="1007706" cy="4334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914400" y="3651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849355"/>
              </p:ext>
            </p:extLst>
          </p:nvPr>
        </p:nvGraphicFramePr>
        <p:xfrm>
          <a:off x="1828801" y="1807256"/>
          <a:ext cx="940158" cy="449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r:id="rId5" imgW="317225" imgH="190335" progId="Equation.DSMT4">
                  <p:embed/>
                </p:oleObj>
              </mc:Choice>
              <mc:Fallback>
                <p:oleObj r:id="rId5" imgW="317225" imgH="19033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1807256"/>
                        <a:ext cx="940158" cy="449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210718"/>
              </p:ext>
            </p:extLst>
          </p:nvPr>
        </p:nvGraphicFramePr>
        <p:xfrm>
          <a:off x="1274170" y="3972931"/>
          <a:ext cx="1415018" cy="650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r:id="rId7" imgW="825500" imgH="381000" progId="Equation.DSMT4">
                  <p:embed/>
                </p:oleObj>
              </mc:Choice>
              <mc:Fallback>
                <p:oleObj r:id="rId7" imgW="825500" imgH="38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170" y="3972931"/>
                        <a:ext cx="1415018" cy="650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803773"/>
              </p:ext>
            </p:extLst>
          </p:nvPr>
        </p:nvGraphicFramePr>
        <p:xfrm>
          <a:off x="4982394" y="3972931"/>
          <a:ext cx="1239749" cy="627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r:id="rId9" imgW="748975" imgH="380835" progId="Equation.DSMT4">
                  <p:embed/>
                </p:oleObj>
              </mc:Choice>
              <mc:Fallback>
                <p:oleObj r:id="rId9" imgW="748975" imgH="38083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2394" y="3972931"/>
                        <a:ext cx="1239749" cy="6277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5" name="Αντικείμενο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47673"/>
              </p:ext>
            </p:extLst>
          </p:nvPr>
        </p:nvGraphicFramePr>
        <p:xfrm>
          <a:off x="1285068" y="5545898"/>
          <a:ext cx="1404120" cy="63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r:id="rId11" imgW="850531" imgH="380835" progId="Equation.DSMT4">
                  <p:embed/>
                </p:oleObj>
              </mc:Choice>
              <mc:Fallback>
                <p:oleObj r:id="rId11" imgW="850531" imgH="38083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068" y="5545898"/>
                        <a:ext cx="1404120" cy="631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7" name="Αντικείμενο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899406"/>
              </p:ext>
            </p:extLst>
          </p:nvPr>
        </p:nvGraphicFramePr>
        <p:xfrm>
          <a:off x="4982394" y="5520326"/>
          <a:ext cx="1362522" cy="65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r:id="rId13" imgW="787400" imgH="381000" progId="Equation.DSMT4">
                  <p:embed/>
                </p:oleObj>
              </mc:Choice>
              <mc:Fallback>
                <p:oleObj r:id="rId13" imgW="787400" imgH="381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2394" y="5520326"/>
                        <a:ext cx="1362522" cy="656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0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Το πρόβλημα των δύο σωμάτων </a:t>
            </a:r>
            <a:r>
              <a:rPr lang="el-GR" b="1" dirty="0" smtClean="0">
                <a:latin typeface="+mn-lt"/>
              </a:rPr>
              <a:t>(4)</a:t>
            </a:r>
            <a:br>
              <a:rPr lang="el-GR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Όπου                           και           είναι </a:t>
            </a:r>
            <a:r>
              <a:rPr lang="el-GR" dirty="0"/>
              <a:t>η σχετική ταχύτητα τού </a:t>
            </a:r>
            <a:r>
              <a:rPr lang="el-GR" dirty="0" smtClean="0"/>
              <a:t>     </a:t>
            </a:r>
            <a:r>
              <a:rPr lang="el-GR" dirty="0"/>
              <a:t>ως προς </a:t>
            </a:r>
            <a:r>
              <a:rPr lang="el-GR" dirty="0" smtClean="0"/>
              <a:t>το     .</a:t>
            </a:r>
          </a:p>
          <a:p>
            <a:r>
              <a:rPr lang="el-GR" dirty="0" smtClean="0"/>
              <a:t>Έτσι η έκφραση της </a:t>
            </a:r>
            <a:r>
              <a:rPr lang="el-GR" dirty="0" err="1" smtClean="0"/>
              <a:t>στροφορμής</a:t>
            </a:r>
            <a:r>
              <a:rPr lang="el-GR" dirty="0" smtClean="0"/>
              <a:t> παίρνει την παρακάτω μορφή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l-GR" dirty="0" smtClean="0"/>
              <a:t>Όπου μ είναι η </a:t>
            </a:r>
            <a:r>
              <a:rPr lang="el-GR" dirty="0" err="1" smtClean="0"/>
              <a:t>ανηγμένη</a:t>
            </a:r>
            <a:r>
              <a:rPr lang="el-GR" dirty="0" smtClean="0"/>
              <a:t> μάζα της οποίας ο τύπος είναι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776101"/>
              </p:ext>
            </p:extLst>
          </p:nvPr>
        </p:nvGraphicFramePr>
        <p:xfrm>
          <a:off x="1880315" y="1928845"/>
          <a:ext cx="1970467" cy="288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r:id="rId3" imgW="965200" imgH="190500" progId="Equation.DSMT4">
                  <p:embed/>
                </p:oleObj>
              </mc:Choice>
              <mc:Fallback>
                <p:oleObj r:id="rId3" imgW="965200" imgH="190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315" y="1928845"/>
                        <a:ext cx="1970467" cy="2885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336328"/>
              </p:ext>
            </p:extLst>
          </p:nvPr>
        </p:nvGraphicFramePr>
        <p:xfrm>
          <a:off x="4572000" y="1877811"/>
          <a:ext cx="639450" cy="328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r:id="rId5" imgW="355138" imgH="177569" progId="Equation.DSMT4">
                  <p:embed/>
                </p:oleObj>
              </mc:Choice>
              <mc:Fallback>
                <p:oleObj r:id="rId5" imgW="355138" imgH="17756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77811"/>
                        <a:ext cx="639450" cy="3283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153060"/>
              </p:ext>
            </p:extLst>
          </p:nvPr>
        </p:nvGraphicFramePr>
        <p:xfrm>
          <a:off x="2933672" y="2217411"/>
          <a:ext cx="364528" cy="42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r:id="rId7" imgW="164957" imgH="190335" progId="Equation.DSMT4">
                  <p:embed/>
                </p:oleObj>
              </mc:Choice>
              <mc:Fallback>
                <p:oleObj r:id="rId7" imgW="164957" imgH="19033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672" y="2217411"/>
                        <a:ext cx="364528" cy="428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890403"/>
              </p:ext>
            </p:extLst>
          </p:nvPr>
        </p:nvGraphicFramePr>
        <p:xfrm>
          <a:off x="5050455" y="2217411"/>
          <a:ext cx="321989" cy="42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r:id="rId9" imgW="139639" imgH="190417" progId="Equation.DSMT4">
                  <p:embed/>
                </p:oleObj>
              </mc:Choice>
              <mc:Fallback>
                <p:oleObj r:id="rId9" imgW="139639" imgH="19041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0455" y="2217411"/>
                        <a:ext cx="321989" cy="429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192060"/>
              </p:ext>
            </p:extLst>
          </p:nvPr>
        </p:nvGraphicFramePr>
        <p:xfrm>
          <a:off x="3300154" y="3596610"/>
          <a:ext cx="2589978" cy="809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r:id="rId11" imgW="1371600" imgH="431800" progId="Equation.DSMT4">
                  <p:embed/>
                </p:oleObj>
              </mc:Choice>
              <mc:Fallback>
                <p:oleObj r:id="rId11" imgW="13716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154" y="3596610"/>
                        <a:ext cx="2589978" cy="809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5" name="Αντικείμενο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313508"/>
              </p:ext>
            </p:extLst>
          </p:nvPr>
        </p:nvGraphicFramePr>
        <p:xfrm>
          <a:off x="3298200" y="5531382"/>
          <a:ext cx="1751527" cy="934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r:id="rId13" imgW="710891" imgH="380835" progId="Equation.DSMT4">
                  <p:embed/>
                </p:oleObj>
              </mc:Choice>
              <mc:Fallback>
                <p:oleObj r:id="rId13" imgW="710891" imgH="38083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200" y="5531382"/>
                        <a:ext cx="1751527" cy="934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38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latin typeface="+mn-lt"/>
              </a:rPr>
              <a:t>Το πρόβλημα των δύο σωμάτων </a:t>
            </a:r>
            <a:r>
              <a:rPr lang="el-GR" b="1" dirty="0" smtClean="0">
                <a:latin typeface="+mn-lt"/>
              </a:rPr>
              <a:t>(</a:t>
            </a:r>
            <a:r>
              <a:rPr lang="en-US" b="1" dirty="0" smtClean="0">
                <a:latin typeface="+mn-lt"/>
              </a:rPr>
              <a:t>5</a:t>
            </a:r>
            <a:r>
              <a:rPr lang="el-GR" b="1" dirty="0" smtClean="0">
                <a:latin typeface="+mn-lt"/>
              </a:rPr>
              <a:t>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</a:t>
            </a:r>
            <a:r>
              <a:rPr lang="el-GR" dirty="0" smtClean="0"/>
              <a:t> </a:t>
            </a:r>
            <a:r>
              <a:rPr lang="el-GR" dirty="0"/>
              <a:t>όρος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 smtClean="0"/>
              <a:t>εκφράζει  </a:t>
            </a:r>
            <a:r>
              <a:rPr lang="el-GR" dirty="0"/>
              <a:t>την </a:t>
            </a:r>
            <a:r>
              <a:rPr lang="el-GR" dirty="0" err="1"/>
              <a:t>στροφορμή</a:t>
            </a:r>
            <a:r>
              <a:rPr lang="el-GR" dirty="0"/>
              <a:t> ως προς </a:t>
            </a:r>
            <a:r>
              <a:rPr lang="el-GR" dirty="0" smtClean="0"/>
              <a:t>το</a:t>
            </a:r>
            <a:r>
              <a:rPr lang="en-US" dirty="0" smtClean="0"/>
              <a:t> O </a:t>
            </a:r>
            <a:r>
              <a:rPr lang="el-GR" dirty="0" smtClean="0"/>
              <a:t>ενός </a:t>
            </a:r>
            <a:r>
              <a:rPr lang="el-GR" dirty="0"/>
              <a:t>υλικού σημείου ευρισκομένου στο κέντρο μάζας τού συστήματος και έχοντος μάζα ίση με το άθροισμα των μαζών  τού συστήματος.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l-GR" dirty="0" smtClean="0"/>
              <a:t>Ο </a:t>
            </a:r>
            <a:r>
              <a:rPr lang="el-GR" dirty="0"/>
              <a:t>όρος  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 smtClean="0"/>
              <a:t>εκφράζει </a:t>
            </a:r>
            <a:r>
              <a:rPr lang="el-GR" dirty="0"/>
              <a:t>την </a:t>
            </a:r>
            <a:r>
              <a:rPr lang="el-GR" dirty="0" err="1"/>
              <a:t>στροφορμή</a:t>
            </a:r>
            <a:r>
              <a:rPr lang="el-GR" dirty="0"/>
              <a:t> ως προς το σημείο </a:t>
            </a:r>
            <a:r>
              <a:rPr lang="en-US" dirty="0" smtClean="0"/>
              <a:t>   </a:t>
            </a:r>
            <a:r>
              <a:rPr lang="el-GR" dirty="0" smtClean="0"/>
              <a:t>  </a:t>
            </a:r>
            <a:r>
              <a:rPr lang="el-GR" dirty="0"/>
              <a:t>ενός υλικού σημείου ευρισκομένου στην </a:t>
            </a:r>
            <a:r>
              <a:rPr lang="el-GR" dirty="0" smtClean="0"/>
              <a:t>θέση</a:t>
            </a:r>
            <a:r>
              <a:rPr lang="en-US" dirty="0" smtClean="0"/>
              <a:t>  </a:t>
            </a:r>
            <a:r>
              <a:rPr lang="el-GR" dirty="0" smtClean="0"/>
              <a:t>   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dirty="0"/>
              <a:t>έχοντος μάζα ίση με την </a:t>
            </a:r>
            <a:r>
              <a:rPr lang="el-GR" dirty="0" err="1"/>
              <a:t>ανηγμένη</a:t>
            </a:r>
            <a:r>
              <a:rPr lang="el-GR" dirty="0"/>
              <a:t> μάζα τού συστήματος.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741130"/>
              </p:ext>
            </p:extLst>
          </p:nvPr>
        </p:nvGraphicFramePr>
        <p:xfrm>
          <a:off x="2305318" y="1536142"/>
          <a:ext cx="1185107" cy="846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r:id="rId3" imgW="685800" imgH="431800" progId="Equation.DSMT4">
                  <p:embed/>
                </p:oleObj>
              </mc:Choice>
              <mc:Fallback>
                <p:oleObj r:id="rId3" imgW="6858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318" y="1536142"/>
                        <a:ext cx="1185107" cy="8464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071741"/>
              </p:ext>
            </p:extLst>
          </p:nvPr>
        </p:nvGraphicFramePr>
        <p:xfrm>
          <a:off x="2305318" y="4221532"/>
          <a:ext cx="978603" cy="453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r:id="rId5" imgW="393359" imgH="177646" progId="Equation.DSMT4">
                  <p:embed/>
                </p:oleObj>
              </mc:Choice>
              <mc:Fallback>
                <p:oleObj r:id="rId5" imgW="393359" imgH="17764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318" y="4221532"/>
                        <a:ext cx="978603" cy="453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810161"/>
              </p:ext>
            </p:extLst>
          </p:nvPr>
        </p:nvGraphicFramePr>
        <p:xfrm>
          <a:off x="6748529" y="5008338"/>
          <a:ext cx="296215" cy="394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r:id="rId7" imgW="139639" imgH="190417" progId="Equation.DSMT4">
                  <p:embed/>
                </p:oleObj>
              </mc:Choice>
              <mc:Fallback>
                <p:oleObj r:id="rId7" imgW="139639" imgH="19041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529" y="5008338"/>
                        <a:ext cx="296215" cy="3949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492634"/>
              </p:ext>
            </p:extLst>
          </p:nvPr>
        </p:nvGraphicFramePr>
        <p:xfrm>
          <a:off x="6307027" y="5312156"/>
          <a:ext cx="345154" cy="40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r:id="rId9" imgW="164957" imgH="190335" progId="Equation.DSMT4">
                  <p:embed/>
                </p:oleObj>
              </mc:Choice>
              <mc:Fallback>
                <p:oleObj r:id="rId9" imgW="164957" imgH="19033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027" y="5312156"/>
                        <a:ext cx="345154" cy="40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23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Χρήσης Έργων Τρίτων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υλικό της παρουσίασης προέρχεται από το βιβλίο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‘</a:t>
            </a:r>
            <a:r>
              <a:rPr lang="el-GR" dirty="0" smtClean="0"/>
              <a:t>ΘΕΩΡΗΤΙΚΗ </a:t>
            </a:r>
            <a:r>
              <a:rPr lang="el-GR" dirty="0" smtClean="0"/>
              <a:t>ΜΗΧΑΝΙΚΗ,</a:t>
            </a:r>
          </a:p>
          <a:p>
            <a:pPr marL="0" indent="0">
              <a:buNone/>
            </a:pPr>
            <a:r>
              <a:rPr lang="el-GR" dirty="0" smtClean="0"/>
              <a:t>Γεώργιος Καραχάλιος και Βασίλειος </a:t>
            </a:r>
            <a:r>
              <a:rPr lang="el-GR" dirty="0" err="1" smtClean="0"/>
              <a:t>Λουκόπουλος</a:t>
            </a:r>
            <a:r>
              <a:rPr lang="el-GR" dirty="0" smtClean="0"/>
              <a:t>,</a:t>
            </a:r>
          </a:p>
          <a:p>
            <a:pPr marL="0" indent="0">
              <a:buNone/>
            </a:pPr>
            <a:r>
              <a:rPr lang="el-GR" dirty="0" smtClean="0"/>
              <a:t>Πάτρα </a:t>
            </a:r>
            <a:r>
              <a:rPr lang="el-GR" dirty="0" smtClean="0"/>
              <a:t>2009</a:t>
            </a:r>
            <a:r>
              <a:rPr lang="en-US" dirty="0" smtClean="0"/>
              <a:t>’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l-GR" dirty="0"/>
              <a:t>ε</a:t>
            </a:r>
            <a:r>
              <a:rPr lang="el-GR" dirty="0" smtClean="0"/>
              <a:t>κτός αν αναγράφεται διαφορετικά.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85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Αναφοράς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l-GR" sz="2400" dirty="0" err="1"/>
              <a:t>Copyright</a:t>
            </a:r>
            <a:r>
              <a:rPr lang="el-GR" sz="2400" dirty="0"/>
              <a:t> </a:t>
            </a:r>
            <a:r>
              <a:rPr lang="el-GR" sz="2400" dirty="0" smtClean="0"/>
              <a:t>Πανεπιστήμιο Πατρών</a:t>
            </a:r>
            <a:r>
              <a:rPr lang="en-US" sz="2400" dirty="0" smtClean="0"/>
              <a:t>,</a:t>
            </a:r>
            <a:r>
              <a:rPr lang="el-GR" sz="2400" dirty="0"/>
              <a:t> </a:t>
            </a:r>
            <a:r>
              <a:rPr lang="el-GR" sz="2400" dirty="0" smtClean="0"/>
              <a:t>Βασίλειος </a:t>
            </a:r>
            <a:r>
              <a:rPr lang="el-GR" sz="2400" dirty="0" err="1" smtClean="0"/>
              <a:t>Λουκόπουλος</a:t>
            </a:r>
            <a:r>
              <a:rPr lang="el-GR" sz="2400" dirty="0" smtClean="0"/>
              <a:t>. «Κλασσική Μηχανική. Ενότητα 1». </a:t>
            </a:r>
            <a:r>
              <a:rPr lang="el-GR" sz="2400" dirty="0"/>
              <a:t>Έκδοση: 1.0. </a:t>
            </a:r>
            <a:r>
              <a:rPr lang="el-GR" sz="2400" dirty="0" smtClean="0"/>
              <a:t>Πάτρα </a:t>
            </a:r>
            <a:r>
              <a:rPr lang="el-GR" sz="2400" dirty="0"/>
              <a:t>2014. Διαθέσιμο από τη δικτυακή διεύθυνση</a:t>
            </a:r>
            <a:r>
              <a:rPr lang="el-GR" sz="2400" dirty="0" smtClean="0"/>
              <a:t>: </a:t>
            </a:r>
            <a:r>
              <a:rPr lang="en-US" sz="2400" b="1" dirty="0"/>
              <a:t>https://eclass.upatras.gr/courses/PHY1945</a:t>
            </a:r>
            <a:r>
              <a:rPr lang="en-US" sz="2400" b="1" dirty="0" smtClean="0"/>
              <a:t>/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474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latin typeface="+mn-lt"/>
              </a:rPr>
              <a:t>Τέλος Ενότητας</a:t>
            </a:r>
            <a:endParaRPr lang="el-GR" sz="4400" dirty="0">
              <a:latin typeface="+mn-lt"/>
            </a:endParaRP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50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latin typeface="+mn-lt"/>
              </a:rPr>
              <a:t>Χρηματοδότηση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70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Πατρών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2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+mn-lt"/>
              </a:rPr>
              <a:t>Σκοποί  ενότητας</a:t>
            </a:r>
            <a:r>
              <a:rPr lang="en-US" b="1" dirty="0">
                <a:latin typeface="+mn-lt"/>
              </a:rPr>
              <a:t> </a:t>
            </a: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650" y="2108960"/>
            <a:ext cx="7886700" cy="4351338"/>
          </a:xfrm>
        </p:spPr>
        <p:txBody>
          <a:bodyPr/>
          <a:lstStyle/>
          <a:p>
            <a:r>
              <a:rPr lang="el-GR" dirty="0"/>
              <a:t>Κέντρο </a:t>
            </a:r>
            <a:r>
              <a:rPr lang="el-GR" dirty="0" smtClean="0"/>
              <a:t>μάζας. </a:t>
            </a:r>
            <a:r>
              <a:rPr lang="el-GR" dirty="0"/>
              <a:t>Κίνηση του κέντρου </a:t>
            </a:r>
            <a:r>
              <a:rPr lang="el-GR" dirty="0" smtClean="0"/>
              <a:t>μάζας</a:t>
            </a:r>
          </a:p>
          <a:p>
            <a:r>
              <a:rPr lang="el-GR" dirty="0"/>
              <a:t>Το θεώρημα της διατηρήσεως της </a:t>
            </a:r>
            <a:r>
              <a:rPr lang="el-GR" dirty="0" smtClean="0"/>
              <a:t>ορμής</a:t>
            </a:r>
          </a:p>
          <a:p>
            <a:r>
              <a:rPr lang="el-GR" dirty="0"/>
              <a:t>Κινητική ενέργεια ως προς το κέντρο </a:t>
            </a:r>
            <a:r>
              <a:rPr lang="el-GR" dirty="0" smtClean="0"/>
              <a:t>μάζας</a:t>
            </a:r>
          </a:p>
          <a:p>
            <a:r>
              <a:rPr lang="el-GR" dirty="0"/>
              <a:t>Ροπή δυνάμεων ως προς την αρχή </a:t>
            </a:r>
            <a:r>
              <a:rPr lang="el-GR" dirty="0" smtClean="0"/>
              <a:t>Ο</a:t>
            </a:r>
          </a:p>
          <a:p>
            <a:r>
              <a:rPr lang="el-GR" dirty="0" err="1"/>
              <a:t>Στροφορμή</a:t>
            </a:r>
            <a:r>
              <a:rPr lang="el-GR" dirty="0"/>
              <a:t> ως προς το κέντρο </a:t>
            </a:r>
            <a:r>
              <a:rPr lang="el-GR" dirty="0" smtClean="0"/>
              <a:t>μάζας</a:t>
            </a:r>
          </a:p>
          <a:p>
            <a:pPr marL="228600" lvl="1">
              <a:spcBef>
                <a:spcPts val="1000"/>
              </a:spcBef>
            </a:pPr>
            <a:r>
              <a:rPr lang="el-GR" sz="2800" dirty="0"/>
              <a:t>Το πρόβλημα των δύο </a:t>
            </a:r>
            <a:r>
              <a:rPr lang="el-GR" sz="2800" dirty="0" smtClean="0"/>
              <a:t>σωμάτων</a:t>
            </a:r>
          </a:p>
          <a:p>
            <a:pPr marL="228600" lvl="1">
              <a:spcBef>
                <a:spcPts val="1000"/>
              </a:spcBef>
            </a:pPr>
            <a:r>
              <a:rPr lang="el-GR" sz="2800" dirty="0"/>
              <a:t>Κίνηση σώματος με μεταβαλλόμενη μάζα</a:t>
            </a:r>
          </a:p>
          <a:p>
            <a:pPr marL="228600" lvl="1">
              <a:spcBef>
                <a:spcPts val="1000"/>
              </a:spcBef>
            </a:pPr>
            <a:endParaRPr lang="el-GR" sz="2800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45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Κέντρο μάζας. Κίνηση του κέντρου </a:t>
            </a:r>
            <a:r>
              <a:rPr lang="el-GR" b="1" dirty="0" smtClean="0">
                <a:latin typeface="+mn-lt"/>
              </a:rPr>
              <a:t>μάζας (1)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Έστω σύστημα  </a:t>
            </a:r>
            <a:r>
              <a:rPr lang="el-GR" dirty="0"/>
              <a:t>υλικών σημείων με </a:t>
            </a:r>
            <a:r>
              <a:rPr lang="el-GR" dirty="0" smtClean="0"/>
              <a:t>μάζες                  </a:t>
            </a:r>
            <a:r>
              <a:rPr lang="el-GR" dirty="0"/>
              <a:t>με διανύσματα θέσεως </a:t>
            </a:r>
            <a:r>
              <a:rPr lang="el-GR" dirty="0" smtClean="0"/>
              <a:t>               </a:t>
            </a:r>
            <a:r>
              <a:rPr lang="el-GR" dirty="0"/>
              <a:t>ως προς αδρανειακό σύστημα συντεταγμένων με αρχή </a:t>
            </a:r>
            <a:r>
              <a:rPr lang="el-GR" dirty="0" smtClean="0"/>
              <a:t>το Ο. </a:t>
            </a:r>
            <a:r>
              <a:rPr lang="el-GR" dirty="0"/>
              <a:t>Έστω </a:t>
            </a:r>
            <a:r>
              <a:rPr lang="en-US" dirty="0" smtClean="0"/>
              <a:t>C</a:t>
            </a:r>
            <a:r>
              <a:rPr lang="el-GR" dirty="0" smtClean="0"/>
              <a:t> </a:t>
            </a:r>
            <a:r>
              <a:rPr lang="el-GR" dirty="0"/>
              <a:t>η θέση τού κέντρου μάζας του συστήματος και </a:t>
            </a:r>
            <a:r>
              <a:rPr lang="en-US" dirty="0" smtClean="0"/>
              <a:t>    </a:t>
            </a:r>
            <a:r>
              <a:rPr lang="el-GR" dirty="0" smtClean="0"/>
              <a:t>  </a:t>
            </a:r>
            <a:r>
              <a:rPr lang="el-GR" dirty="0"/>
              <a:t>ένα εκ των υλικών σημείων του συστήματος με </a:t>
            </a:r>
            <a:r>
              <a:rPr lang="el-GR" dirty="0" smtClean="0"/>
              <a:t>μάζα</a:t>
            </a:r>
            <a:r>
              <a:rPr lang="en-US" dirty="0" smtClean="0"/>
              <a:t>   </a:t>
            </a:r>
            <a:r>
              <a:rPr lang="el-GR" dirty="0" smtClean="0"/>
              <a:t> </a:t>
            </a:r>
            <a:r>
              <a:rPr lang="el-GR" dirty="0"/>
              <a:t>και με διάνυσμα θέσεως </a:t>
            </a:r>
            <a:r>
              <a:rPr lang="en-US" dirty="0" smtClean="0"/>
              <a:t>              </a:t>
            </a:r>
            <a:r>
              <a:rPr lang="el-GR" dirty="0" smtClean="0"/>
              <a:t>όπου                 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0" name="Αντικείμενο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933791"/>
              </p:ext>
            </p:extLst>
          </p:nvPr>
        </p:nvGraphicFramePr>
        <p:xfrm>
          <a:off x="6817274" y="1855700"/>
          <a:ext cx="1540871" cy="400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r:id="rId3" imgW="736600" imgH="190500" progId="Equation.DSMT4">
                  <p:embed/>
                </p:oleObj>
              </mc:Choice>
              <mc:Fallback>
                <p:oleObj r:id="rId3" imgW="736600" imgH="1905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7274" y="1855700"/>
                        <a:ext cx="1540871" cy="400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2" name="Αντικείμενο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379724"/>
              </p:ext>
            </p:extLst>
          </p:nvPr>
        </p:nvGraphicFramePr>
        <p:xfrm>
          <a:off x="4247948" y="2255927"/>
          <a:ext cx="1083905" cy="36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r:id="rId5" imgW="558800" imgH="190500" progId="Equation.DSMT4">
                  <p:embed/>
                </p:oleObj>
              </mc:Choice>
              <mc:Fallback>
                <p:oleObj r:id="rId5" imgW="558800" imgH="1905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948" y="2255927"/>
                        <a:ext cx="1083905" cy="367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4" name="Αντικείμενο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116134"/>
              </p:ext>
            </p:extLst>
          </p:nvPr>
        </p:nvGraphicFramePr>
        <p:xfrm>
          <a:off x="7428165" y="3013033"/>
          <a:ext cx="319087" cy="425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r:id="rId7" imgW="139639" imgH="190417" progId="Equation.DSMT4">
                  <p:embed/>
                </p:oleObj>
              </mc:Choice>
              <mc:Fallback>
                <p:oleObj r:id="rId7" imgW="139639" imgH="190417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8165" y="3013033"/>
                        <a:ext cx="319087" cy="4254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6" name="Αντικείμενο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380802"/>
              </p:ext>
            </p:extLst>
          </p:nvPr>
        </p:nvGraphicFramePr>
        <p:xfrm>
          <a:off x="7838319" y="3418694"/>
          <a:ext cx="383133" cy="393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r:id="rId9" imgW="177646" imgH="190335" progId="Equation.DSMT4">
                  <p:embed/>
                </p:oleObj>
              </mc:Choice>
              <mc:Fallback>
                <p:oleObj r:id="rId9" imgW="177646" imgH="190335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8319" y="3418694"/>
                        <a:ext cx="383133" cy="3931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8" name="Αντικείμενο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697380"/>
              </p:ext>
            </p:extLst>
          </p:nvPr>
        </p:nvGraphicFramePr>
        <p:xfrm>
          <a:off x="4445391" y="3811866"/>
          <a:ext cx="989494" cy="358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r:id="rId11" imgW="457200" imgH="190500" progId="Equation.DSMT4">
                  <p:embed/>
                </p:oleObj>
              </mc:Choice>
              <mc:Fallback>
                <p:oleObj r:id="rId11" imgW="457200" imgH="1905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391" y="3811866"/>
                        <a:ext cx="989494" cy="3588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0" name="Αντικείμενο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358596"/>
              </p:ext>
            </p:extLst>
          </p:nvPr>
        </p:nvGraphicFramePr>
        <p:xfrm>
          <a:off x="6402851" y="3767217"/>
          <a:ext cx="1184857" cy="428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r:id="rId13" imgW="634449" imgH="177646" progId="Equation.DSMT4">
                  <p:embed/>
                </p:oleObj>
              </mc:Choice>
              <mc:Fallback>
                <p:oleObj r:id="rId13" imgW="634449" imgH="177646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851" y="3767217"/>
                        <a:ext cx="1184857" cy="4283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Εικόνα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24259" y="4195588"/>
            <a:ext cx="3878592" cy="26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Κέντρο μάζας. Κίνηση του κέντρου μάζας </a:t>
            </a:r>
            <a:r>
              <a:rPr lang="el-GR" b="1" dirty="0" smtClean="0">
                <a:latin typeface="+mn-lt"/>
              </a:rPr>
              <a:t>(2)</a:t>
            </a:r>
            <a:br>
              <a:rPr lang="el-GR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Η θέση τού κέντρου μάζας ορίζεται από την </a:t>
            </a:r>
            <a:r>
              <a:rPr lang="el-GR" dirty="0" smtClean="0"/>
              <a:t>σχέση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 </a:t>
            </a:r>
            <a:r>
              <a:rPr lang="el-GR" dirty="0" smtClean="0"/>
              <a:t>θέση </a:t>
            </a:r>
            <a:r>
              <a:rPr lang="el-GR" dirty="0"/>
              <a:t>τού κέντρου μάζας του συστήματος δεν εξαρτάται από την θέση, στην οποία ευρίσκεται η αρχή του συστήματος συντεταγμένων. Έστω </a:t>
            </a:r>
            <a:r>
              <a:rPr lang="el-GR" dirty="0" smtClean="0"/>
              <a:t>Ο’ </a:t>
            </a:r>
            <a:r>
              <a:rPr lang="el-GR" dirty="0"/>
              <a:t>η αρχή ενός άλλου συστήματος </a:t>
            </a:r>
            <a:r>
              <a:rPr lang="el-GR" dirty="0" smtClean="0"/>
              <a:t>συντεταγμένων, </a:t>
            </a:r>
            <a:r>
              <a:rPr lang="el-GR" dirty="0"/>
              <a:t>ως προς το οποίο το κέντρο μάζας τού συστήματος των υλικών σημείων ευρίσκεται στην </a:t>
            </a:r>
            <a:r>
              <a:rPr lang="el-GR" dirty="0" smtClean="0"/>
              <a:t>θέση </a:t>
            </a:r>
            <a:r>
              <a:rPr lang="en-US" dirty="0" smtClean="0"/>
              <a:t>C’</a:t>
            </a:r>
            <a:r>
              <a:rPr lang="el-GR" dirty="0" smtClean="0"/>
              <a:t>.  </a:t>
            </a:r>
            <a:r>
              <a:rPr lang="el-GR" dirty="0"/>
              <a:t>Ως προς την </a:t>
            </a:r>
            <a:r>
              <a:rPr lang="el-GR" dirty="0" smtClean="0"/>
              <a:t>αρχή</a:t>
            </a:r>
            <a:r>
              <a:rPr lang="en-US" dirty="0" smtClean="0"/>
              <a:t> O’</a:t>
            </a:r>
            <a:r>
              <a:rPr lang="en-US" dirty="0"/>
              <a:t> </a:t>
            </a:r>
            <a:r>
              <a:rPr lang="el-GR" dirty="0" smtClean="0"/>
              <a:t>το </a:t>
            </a:r>
            <a:r>
              <a:rPr lang="el-GR" dirty="0"/>
              <a:t>διάνυσμα θέσεως </a:t>
            </a:r>
            <a:r>
              <a:rPr lang="el-GR" dirty="0" smtClean="0"/>
              <a:t>τού</a:t>
            </a:r>
            <a:r>
              <a:rPr lang="en-US" dirty="0" smtClean="0"/>
              <a:t>   </a:t>
            </a:r>
            <a:r>
              <a:rPr lang="el-GR" dirty="0" smtClean="0"/>
              <a:t>   </a:t>
            </a:r>
            <a:r>
              <a:rPr lang="el-GR" dirty="0"/>
              <a:t>είναι  ενώ το διάνυσμα θέσεως τού </a:t>
            </a:r>
            <a:r>
              <a:rPr lang="en-US" dirty="0" smtClean="0"/>
              <a:t>          </a:t>
            </a:r>
            <a:r>
              <a:rPr lang="el-GR" dirty="0" smtClean="0"/>
              <a:t>  </a:t>
            </a:r>
            <a:r>
              <a:rPr lang="el-GR" dirty="0"/>
              <a:t>ως προς την ίδια αρχή παρέχεται από την </a:t>
            </a:r>
            <a:r>
              <a:rPr lang="el-GR" dirty="0" smtClean="0"/>
              <a:t>σχέση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591691"/>
              </p:ext>
            </p:extLst>
          </p:nvPr>
        </p:nvGraphicFramePr>
        <p:xfrm>
          <a:off x="3229813" y="2167738"/>
          <a:ext cx="1828800" cy="724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r:id="rId3" imgW="1016000" imgH="419100" progId="Equation.DSMT4">
                  <p:embed/>
                </p:oleObj>
              </mc:Choice>
              <mc:Fallback>
                <p:oleObj r:id="rId3" imgW="10160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813" y="2167738"/>
                        <a:ext cx="1828800" cy="7247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609628"/>
              </p:ext>
            </p:extLst>
          </p:nvPr>
        </p:nvGraphicFramePr>
        <p:xfrm>
          <a:off x="3999762" y="4684172"/>
          <a:ext cx="288903" cy="385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r:id="rId5" imgW="139639" imgH="190417" progId="Equation.DSMT4">
                  <p:embed/>
                </p:oleObj>
              </mc:Choice>
              <mc:Fallback>
                <p:oleObj r:id="rId5" imgW="139639" imgH="19041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9762" y="4684172"/>
                        <a:ext cx="288903" cy="3852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891758"/>
              </p:ext>
            </p:extLst>
          </p:nvPr>
        </p:nvGraphicFramePr>
        <p:xfrm>
          <a:off x="2637083" y="5041386"/>
          <a:ext cx="813113" cy="26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r:id="rId7" imgW="495085" imgH="190417" progId="Equation.DSMT4">
                  <p:embed/>
                </p:oleObj>
              </mc:Choice>
              <mc:Fallback>
                <p:oleObj r:id="rId7" imgW="495085" imgH="19041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083" y="5041386"/>
                        <a:ext cx="813113" cy="266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052445"/>
              </p:ext>
            </p:extLst>
          </p:nvPr>
        </p:nvGraphicFramePr>
        <p:xfrm>
          <a:off x="3229813" y="5776875"/>
          <a:ext cx="1906107" cy="742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r:id="rId9" imgW="1079500" imgH="419100" progId="Equation.DSMT4">
                  <p:embed/>
                </p:oleObj>
              </mc:Choice>
              <mc:Fallback>
                <p:oleObj r:id="rId9" imgW="1079500" imgH="419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813" y="5776875"/>
                        <a:ext cx="1906107" cy="742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Κέντρο μάζας. Κίνηση του κέντρου μάζας </a:t>
            </a:r>
            <a:r>
              <a:rPr lang="el-GR" b="1" dirty="0" smtClean="0">
                <a:latin typeface="+mn-lt"/>
              </a:rPr>
              <a:t>(</a:t>
            </a:r>
            <a:r>
              <a:rPr lang="en-US" b="1" dirty="0" smtClean="0">
                <a:latin typeface="+mn-lt"/>
              </a:rPr>
              <a:t>3</a:t>
            </a:r>
            <a:r>
              <a:rPr lang="el-GR" b="1" dirty="0" smtClean="0">
                <a:latin typeface="+mn-lt"/>
              </a:rPr>
              <a:t>)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Μέσω μίας σειράς πράξεων καταλήγουμε στα παρακάτω συμπεράσματα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  </a:t>
            </a:r>
            <a:r>
              <a:rPr lang="el-GR" dirty="0" smtClean="0"/>
              <a:t>Διαπιστώνουμε </a:t>
            </a:r>
            <a:r>
              <a:rPr lang="el-GR" dirty="0"/>
              <a:t>ότι η κίνηση ενός υλικού σημείου </a:t>
            </a:r>
            <a:r>
              <a:rPr lang="el-GR" dirty="0" smtClean="0"/>
              <a:t>        τελείται </a:t>
            </a:r>
            <a:r>
              <a:rPr lang="el-GR" dirty="0"/>
              <a:t>υπό την επίδραση της εξωτερικής δυνάμεως και των εσωτερικών δυνάμεων που ασκούνται σ’ αυτό ενώ η κίνηση τού συστήματος τελείται υπό την επίδραση της συνισταμένης των εξωτερικών δυνάμεων μόνο</a:t>
            </a:r>
            <a:r>
              <a:rPr lang="el-GR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  </a:t>
            </a:r>
            <a:r>
              <a:rPr lang="el-GR" dirty="0" smtClean="0"/>
              <a:t> </a:t>
            </a:r>
            <a:r>
              <a:rPr lang="el-GR" dirty="0"/>
              <a:t>Το κέντρο μάζας συστήματος υλικών σημείων κινείται υπό την επίδραση της συνισταμένης των εξωτερικών δυνάμεων ως υλικό σημείο με μάζα ίση προς το άθροισμα των μαζών του συστήματος.</a:t>
            </a:r>
          </a:p>
        </p:txBody>
      </p:sp>
    </p:spTree>
    <p:extLst>
      <p:ext uri="{BB962C8B-B14F-4D97-AF65-F5344CB8AC3E}">
        <p14:creationId xmlns:p14="http://schemas.microsoft.com/office/powerpoint/2010/main" val="23604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Το θεώρημα της διατηρήσεως της </a:t>
            </a:r>
            <a:r>
              <a:rPr lang="el-GR" b="1" dirty="0" smtClean="0">
                <a:latin typeface="+mn-lt"/>
              </a:rPr>
              <a:t>ορμής (1)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Θεωρούμε </a:t>
            </a:r>
            <a:r>
              <a:rPr lang="el-GR" dirty="0" smtClean="0"/>
              <a:t>σύστημα Ν υλικών </a:t>
            </a:r>
            <a:r>
              <a:rPr lang="el-GR" dirty="0"/>
              <a:t>σημείων με </a:t>
            </a:r>
            <a:r>
              <a:rPr lang="el-GR" dirty="0" smtClean="0"/>
              <a:t>μάζες</a:t>
            </a:r>
          </a:p>
          <a:p>
            <a:pPr marL="0" indent="0">
              <a:buNone/>
            </a:pPr>
            <a:r>
              <a:rPr lang="el-GR" dirty="0" smtClean="0"/>
              <a:t>                     με </a:t>
            </a:r>
            <a:r>
              <a:rPr lang="el-GR" dirty="0"/>
              <a:t>διανύσματα </a:t>
            </a:r>
            <a:r>
              <a:rPr lang="el-GR" dirty="0" smtClean="0"/>
              <a:t>θέσεως                ως </a:t>
            </a:r>
            <a:r>
              <a:rPr lang="el-GR" dirty="0"/>
              <a:t>προς αδρανειακό σύστημα συντεταγμένων με αρχή το </a:t>
            </a:r>
            <a:r>
              <a:rPr lang="el-GR" dirty="0" smtClean="0"/>
              <a:t>Ο. </a:t>
            </a:r>
            <a:r>
              <a:rPr lang="el-GR" dirty="0"/>
              <a:t>Έκαστο των υλικών σημείων υπόκειται στην δράση εξωτερικής δυνάμεως </a:t>
            </a:r>
            <a:r>
              <a:rPr lang="el-GR" dirty="0" smtClean="0"/>
              <a:t>        </a:t>
            </a:r>
            <a:r>
              <a:rPr lang="el-GR" dirty="0"/>
              <a:t>και εσωτερικών </a:t>
            </a:r>
            <a:r>
              <a:rPr lang="el-GR" dirty="0" smtClean="0"/>
              <a:t>δυνάμεων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677564"/>
              </p:ext>
            </p:extLst>
          </p:nvPr>
        </p:nvGraphicFramePr>
        <p:xfrm>
          <a:off x="718802" y="2318198"/>
          <a:ext cx="1584102" cy="4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r:id="rId3" imgW="736600" imgH="190500" progId="Equation.DSMT4">
                  <p:embed/>
                </p:oleObj>
              </mc:Choice>
              <mc:Fallback>
                <p:oleObj r:id="rId3" imgW="736600" imgH="190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02" y="2318198"/>
                        <a:ext cx="1584102" cy="463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043620"/>
              </p:ext>
            </p:extLst>
          </p:nvPr>
        </p:nvGraphicFramePr>
        <p:xfrm>
          <a:off x="5950040" y="2352974"/>
          <a:ext cx="1030310" cy="394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r:id="rId5" imgW="558800" imgH="190500" progId="Equation.DSMT4">
                  <p:embed/>
                </p:oleObj>
              </mc:Choice>
              <mc:Fallback>
                <p:oleObj r:id="rId5" imgW="558800" imgH="190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040" y="2352974"/>
                        <a:ext cx="1030310" cy="394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039760"/>
              </p:ext>
            </p:extLst>
          </p:nvPr>
        </p:nvGraphicFramePr>
        <p:xfrm>
          <a:off x="4095482" y="3464418"/>
          <a:ext cx="476518" cy="4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r:id="rId7" imgW="228600" imgH="241300" progId="Equation.DSMT4">
                  <p:embed/>
                </p:oleObj>
              </mc:Choice>
              <mc:Fallback>
                <p:oleObj r:id="rId7" imgW="2286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482" y="3464418"/>
                        <a:ext cx="476518" cy="441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623348"/>
              </p:ext>
            </p:extLst>
          </p:nvPr>
        </p:nvGraphicFramePr>
        <p:xfrm>
          <a:off x="3728433" y="4340182"/>
          <a:ext cx="168713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r:id="rId9" imgW="660400" imgH="457200" progId="Equation.DSMT4">
                  <p:embed/>
                </p:oleObj>
              </mc:Choice>
              <mc:Fallback>
                <p:oleObj r:id="rId9" imgW="6604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8433" y="4340182"/>
                        <a:ext cx="1687133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Το θεώρημα της διατηρήσεως της ορμής </a:t>
            </a:r>
            <a:r>
              <a:rPr lang="el-GR" b="1" dirty="0" smtClean="0">
                <a:latin typeface="+mn-lt"/>
              </a:rPr>
              <a:t>(</a:t>
            </a:r>
            <a:r>
              <a:rPr lang="en-US" b="1" dirty="0" smtClean="0">
                <a:latin typeface="+mn-lt"/>
              </a:rPr>
              <a:t>2</a:t>
            </a:r>
            <a:r>
              <a:rPr lang="el-GR" b="1" dirty="0" smtClean="0">
                <a:latin typeface="+mn-lt"/>
              </a:rPr>
              <a:t>)</a:t>
            </a: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ορμή τού υλικού </a:t>
            </a:r>
            <a:r>
              <a:rPr lang="el-GR" dirty="0" smtClean="0"/>
              <a:t>σημείου</a:t>
            </a:r>
            <a:r>
              <a:rPr lang="en-US" dirty="0" smtClean="0"/>
              <a:t> </a:t>
            </a:r>
            <a:r>
              <a:rPr lang="el-GR" dirty="0" smtClean="0"/>
              <a:t>ισούται με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O</a:t>
            </a:r>
            <a:r>
              <a:rPr lang="el-GR" dirty="0" smtClean="0"/>
              <a:t> δε</a:t>
            </a:r>
            <a:r>
              <a:rPr lang="en-US" dirty="0" smtClean="0"/>
              <a:t> </a:t>
            </a:r>
            <a:r>
              <a:rPr lang="el-GR" dirty="0" smtClean="0"/>
              <a:t>ρυθμός </a:t>
            </a:r>
            <a:r>
              <a:rPr lang="el-GR" dirty="0"/>
              <a:t>μεταβολής της ορμής παρέχεται από την </a:t>
            </a:r>
            <a:r>
              <a:rPr lang="el-GR" dirty="0" smtClean="0"/>
              <a:t>σχέση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l-GR" dirty="0"/>
              <a:t>Αντιστοίχως, η ορμή τού συστήματος </a:t>
            </a:r>
            <a:r>
              <a:rPr lang="el-GR" dirty="0" smtClean="0"/>
              <a:t>είναι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857768"/>
              </p:ext>
            </p:extLst>
          </p:nvPr>
        </p:nvGraphicFramePr>
        <p:xfrm>
          <a:off x="3935099" y="2664820"/>
          <a:ext cx="1273800" cy="39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r:id="rId3" imgW="508000" imgH="190500" progId="Equation.DSMT4">
                  <p:embed/>
                </p:oleObj>
              </mc:Choice>
              <mc:Fallback>
                <p:oleObj r:id="rId3" imgW="508000" imgH="190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099" y="2664820"/>
                        <a:ext cx="1273800" cy="399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581412"/>
              </p:ext>
            </p:extLst>
          </p:nvPr>
        </p:nvGraphicFramePr>
        <p:xfrm>
          <a:off x="3277673" y="4174807"/>
          <a:ext cx="2588654" cy="920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r:id="rId5" imgW="1409700" imgH="457200" progId="Equation.DSMT4">
                  <p:embed/>
                </p:oleObj>
              </mc:Choice>
              <mc:Fallback>
                <p:oleObj r:id="rId5" imgW="14097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7673" y="4174807"/>
                        <a:ext cx="2588654" cy="920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07818"/>
              </p:ext>
            </p:extLst>
          </p:nvPr>
        </p:nvGraphicFramePr>
        <p:xfrm>
          <a:off x="3599645" y="5782105"/>
          <a:ext cx="1944709" cy="789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r:id="rId7" imgW="1040948" imgH="431613" progId="Equation.DSMT4">
                  <p:embed/>
                </p:oleObj>
              </mc:Choice>
              <mc:Fallback>
                <p:oleObj r:id="rId7" imgW="1040948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9645" y="5782105"/>
                        <a:ext cx="1944709" cy="7897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3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1148</Words>
  <Application>Microsoft Office PowerPoint</Application>
  <PresentationFormat>Προβολή στην οθόνη (4:3)</PresentationFormat>
  <Paragraphs>135</Paragraphs>
  <Slides>25</Slides>
  <Notes>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Θέμα του Office</vt:lpstr>
      <vt:lpstr>1_Θέμα του Office</vt:lpstr>
      <vt:lpstr>2_Θέμα του Office</vt:lpstr>
      <vt:lpstr>Equation.DSMT4</vt:lpstr>
      <vt:lpstr>Κλασσική Μηχανική </vt:lpstr>
      <vt:lpstr>Άδειες Χρήσης</vt:lpstr>
      <vt:lpstr>Χρηματοδότηση </vt:lpstr>
      <vt:lpstr>Σκοποί  ενότητας </vt:lpstr>
      <vt:lpstr>Κέντρο μάζας. Κίνηση του κέντρου μάζας (1) </vt:lpstr>
      <vt:lpstr>Κέντρο μάζας. Κίνηση του κέντρου μάζας (2) </vt:lpstr>
      <vt:lpstr>Κέντρο μάζας. Κίνηση του κέντρου μάζας (3) </vt:lpstr>
      <vt:lpstr>Το θεώρημα της διατηρήσεως της ορμής (1) </vt:lpstr>
      <vt:lpstr>Το θεώρημα της διατηρήσεως της ορμής (2) </vt:lpstr>
      <vt:lpstr>Το θεώρημα της διατηρήσεως της ορμής (3) </vt:lpstr>
      <vt:lpstr>Το θεώρημα της διατηρήσεως της ορμής (4) </vt:lpstr>
      <vt:lpstr>Κινητική ενέργεια ως προς το κέντρο μάζας (1) </vt:lpstr>
      <vt:lpstr>Κινητική ενέργεια ως προς το κέντρο μάζας (2) </vt:lpstr>
      <vt:lpstr>Ροπή δυνάμεων ως προς την αρχή Ο (1) </vt:lpstr>
      <vt:lpstr>Ροπή δυνάμεων ως προς την αρχή Ο (2) </vt:lpstr>
      <vt:lpstr>Ροπή δυνάμεων ως προς την αρχή Ο (3) </vt:lpstr>
      <vt:lpstr>Στροφορμή ως προς το κέντρο μάζας  </vt:lpstr>
      <vt:lpstr>Το πρόβλημα των δύο σωμάτων (1) </vt:lpstr>
      <vt:lpstr>Το πρόβλημα των δύο σωμάτων (2) </vt:lpstr>
      <vt:lpstr>Το πρόβλημα των δύο σωμάτων (3) </vt:lpstr>
      <vt:lpstr>Το πρόβλημα των δύο σωμάτων (4) </vt:lpstr>
      <vt:lpstr>Το πρόβλημα των δύο σωμάτων (5) </vt:lpstr>
      <vt:lpstr>Σημείωμα Χρήσης Έργων Τρίτων</vt:lpstr>
      <vt:lpstr>Σημείωμα Αναφοράς</vt:lpstr>
      <vt:lpstr>Τέλος Ενότητας</vt:lpstr>
    </vt:vector>
  </TitlesOfParts>
  <Company>ΕΠΠtools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Κλασσική Μηχανική</dc:title>
  <dc:creator>user</dc:creator>
  <cp:lastModifiedBy>user</cp:lastModifiedBy>
  <cp:revision>32</cp:revision>
  <dcterms:created xsi:type="dcterms:W3CDTF">2014-04-30T18:07:06Z</dcterms:created>
  <dcterms:modified xsi:type="dcterms:W3CDTF">2014-07-17T08:55:30Z</dcterms:modified>
</cp:coreProperties>
</file>