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6" r:id="rId4"/>
    <p:sldId id="259" r:id="rId5"/>
    <p:sldId id="260" r:id="rId6"/>
    <p:sldId id="261" r:id="rId7"/>
    <p:sldId id="262" r:id="rId8"/>
    <p:sldId id="264" r:id="rId9"/>
    <p:sldId id="263"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0"/>
      </p:cViewPr>
      <p:guideLst>
        <p:guide orient="horz" pos="2160"/>
        <p:guide pos="2880"/>
      </p:guideLst>
    </p:cSldViewPr>
  </p:slideViewPr>
  <p:notesTextViewPr>
    <p:cViewPr>
      <p:scale>
        <a:sx n="1" d="1"/>
        <a:sy n="1" d="1"/>
      </p:scale>
      <p:origin x="0" y="3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9F218F-D28B-4341-9128-ADE54639232E}" type="datetimeFigureOut">
              <a:rPr lang="el-GR" smtClean="0"/>
              <a:t>31/3/2017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32E7FF-E27A-432A-9FEA-177761A92E6C}" type="slidenum">
              <a:rPr lang="el-GR" smtClean="0"/>
              <a:t>‹#›</a:t>
            </a:fld>
            <a:endParaRPr lang="el-GR"/>
          </a:p>
        </p:txBody>
      </p:sp>
    </p:spTree>
    <p:extLst>
      <p:ext uri="{BB962C8B-B14F-4D97-AF65-F5344CB8AC3E}">
        <p14:creationId xmlns:p14="http://schemas.microsoft.com/office/powerpoint/2010/main" val="3694847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Το ελληνικό /τ/</a:t>
            </a:r>
            <a:r>
              <a:rPr lang="el-GR" baseline="0" dirty="0" smtClean="0"/>
              <a:t> έχει προκύψει και από ΙΕ </a:t>
            </a:r>
            <a:r>
              <a:rPr lang="el-GR" baseline="0" dirty="0" err="1" smtClean="0"/>
              <a:t>χειλο</a:t>
            </a:r>
            <a:r>
              <a:rPr lang="el-GR" baseline="0" dirty="0" smtClean="0"/>
              <a:t>-υπερωικό και από ΙΕ /τ/</a:t>
            </a:r>
            <a:endParaRPr lang="el-GR" dirty="0"/>
          </a:p>
        </p:txBody>
      </p:sp>
      <p:sp>
        <p:nvSpPr>
          <p:cNvPr id="4" name="Slide Number Placeholder 3"/>
          <p:cNvSpPr>
            <a:spLocks noGrp="1"/>
          </p:cNvSpPr>
          <p:nvPr>
            <p:ph type="sldNum" sz="quarter" idx="10"/>
          </p:nvPr>
        </p:nvSpPr>
        <p:spPr/>
        <p:txBody>
          <a:bodyPr/>
          <a:lstStyle/>
          <a:p>
            <a:fld id="{7332E7FF-E27A-432A-9FEA-177761A92E6C}" type="slidenum">
              <a:rPr lang="el-GR" smtClean="0"/>
              <a:t>2</a:t>
            </a:fld>
            <a:endParaRPr lang="el-GR"/>
          </a:p>
        </p:txBody>
      </p:sp>
    </p:spTree>
    <p:extLst>
      <p:ext uri="{BB962C8B-B14F-4D97-AF65-F5344CB8AC3E}">
        <p14:creationId xmlns:p14="http://schemas.microsoft.com/office/powerpoint/2010/main" val="118691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Δύο αρχικά φωνήματα </a:t>
            </a:r>
            <a:r>
              <a:rPr lang="en-US" dirty="0" smtClean="0"/>
              <a:t>/s/ </a:t>
            </a:r>
            <a:r>
              <a:rPr lang="el-GR" smtClean="0"/>
              <a:t>και /</a:t>
            </a:r>
            <a:r>
              <a:rPr lang="en-US" smtClean="0"/>
              <a:t>š</a:t>
            </a:r>
            <a:r>
              <a:rPr lang="el-GR" dirty="0" smtClean="0"/>
              <a:t>/</a:t>
            </a:r>
          </a:p>
          <a:p>
            <a:endParaRPr lang="el-GR" dirty="0"/>
          </a:p>
        </p:txBody>
      </p:sp>
      <p:sp>
        <p:nvSpPr>
          <p:cNvPr id="4" name="Slide Number Placeholder 3"/>
          <p:cNvSpPr>
            <a:spLocks noGrp="1"/>
          </p:cNvSpPr>
          <p:nvPr>
            <p:ph type="sldNum" sz="quarter" idx="10"/>
          </p:nvPr>
        </p:nvSpPr>
        <p:spPr/>
        <p:txBody>
          <a:bodyPr/>
          <a:lstStyle/>
          <a:p>
            <a:fld id="{7332E7FF-E27A-432A-9FEA-177761A92E6C}" type="slidenum">
              <a:rPr lang="el-GR" smtClean="0"/>
              <a:t>3</a:t>
            </a:fld>
            <a:endParaRPr lang="el-GR"/>
          </a:p>
        </p:txBody>
      </p:sp>
    </p:spTree>
    <p:extLst>
      <p:ext uri="{BB962C8B-B14F-4D97-AF65-F5344CB8AC3E}">
        <p14:creationId xmlns:p14="http://schemas.microsoft.com/office/powerpoint/2010/main" val="191657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770C889-A7B7-43C6-9883-FDB4F2249B47}" type="datetimeFigureOut">
              <a:rPr lang="el-GR" smtClean="0"/>
              <a:t>31/3/2017</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D9F1B6A-4F36-4C5A-BBAD-15FB1586790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70C889-A7B7-43C6-9883-FDB4F2249B47}" type="datetimeFigureOut">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70C889-A7B7-43C6-9883-FDB4F2249B47}" type="datetimeFigureOut">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70C889-A7B7-43C6-9883-FDB4F2249B47}" type="datetimeFigureOut">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70C889-A7B7-43C6-9883-FDB4F2249B47}" type="datetimeFigureOut">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770C889-A7B7-43C6-9883-FDB4F2249B47}" type="datetimeFigureOut">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9F1B6A-4F36-4C5A-BBAD-15FB1586790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70C889-A7B7-43C6-9883-FDB4F2249B47}" type="datetimeFigureOut">
              <a:rPr lang="el-GR" smtClean="0"/>
              <a:t>31/3/2017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70C889-A7B7-43C6-9883-FDB4F2249B47}" type="datetimeFigureOut">
              <a:rPr lang="el-GR" smtClean="0"/>
              <a:t>31/3/2017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0C889-A7B7-43C6-9883-FDB4F2249B47}" type="datetimeFigureOut">
              <a:rPr lang="el-GR" smtClean="0"/>
              <a:t>31/3/2017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770C889-A7B7-43C6-9883-FDB4F2249B47}" type="datetimeFigureOut">
              <a:rPr lang="el-GR" smtClean="0"/>
              <a:t>31/3/2017</a:t>
            </a:fld>
            <a:endParaRPr lang="el-GR"/>
          </a:p>
        </p:txBody>
      </p:sp>
      <p:sp>
        <p:nvSpPr>
          <p:cNvPr id="7" name="Slide Number Placeholder 6"/>
          <p:cNvSpPr>
            <a:spLocks noGrp="1"/>
          </p:cNvSpPr>
          <p:nvPr>
            <p:ph type="sldNum" sz="quarter" idx="12"/>
          </p:nvPr>
        </p:nvSpPr>
        <p:spPr/>
        <p:txBody>
          <a:bodyPr/>
          <a:lstStyle/>
          <a:p>
            <a:fld id="{BD9F1B6A-4F36-4C5A-BBAD-15FB1586790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0C889-A7B7-43C6-9883-FDB4F2249B47}" type="datetimeFigureOut">
              <a:rPr lang="el-GR" smtClean="0"/>
              <a:t>31/3/2017</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BD9F1B6A-4F36-4C5A-BBAD-15FB1586790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770C889-A7B7-43C6-9883-FDB4F2249B47}" type="datetimeFigureOut">
              <a:rPr lang="el-GR" smtClean="0"/>
              <a:t>31/3/2017</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D9F1B6A-4F36-4C5A-BBAD-15FB1586790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Η συγκριτική μέθοδος (συνέχεια)</a:t>
            </a:r>
            <a:endParaRPr lang="el-GR" dirty="0"/>
          </a:p>
        </p:txBody>
      </p:sp>
      <p:sp>
        <p:nvSpPr>
          <p:cNvPr id="3" name="Subtitle 2"/>
          <p:cNvSpPr>
            <a:spLocks noGrp="1"/>
          </p:cNvSpPr>
          <p:nvPr>
            <p:ph type="subTitle" idx="1"/>
          </p:nvPr>
        </p:nvSpPr>
        <p:spPr/>
        <p:txBody>
          <a:bodyPr/>
          <a:lstStyle/>
          <a:p>
            <a:r>
              <a:rPr lang="el-GR" dirty="0" smtClean="0"/>
              <a:t>Εξωτικά δεδομένα και περιορισμοί</a:t>
            </a:r>
            <a:endParaRPr lang="el-GR" dirty="0"/>
          </a:p>
        </p:txBody>
      </p:sp>
    </p:spTree>
    <p:extLst>
      <p:ext uri="{BB962C8B-B14F-4D97-AF65-F5344CB8AC3E}">
        <p14:creationId xmlns:p14="http://schemas.microsoft.com/office/powerpoint/2010/main" val="3841350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Συστηματικότητα της φωνολογικής αλλαγής</a:t>
            </a:r>
            <a:endParaRPr lang="el-GR" dirty="0"/>
          </a:p>
        </p:txBody>
      </p:sp>
      <p:sp>
        <p:nvSpPr>
          <p:cNvPr id="3" name="Content Placeholder 2"/>
          <p:cNvSpPr>
            <a:spLocks noGrp="1"/>
          </p:cNvSpPr>
          <p:nvPr>
            <p:ph idx="1"/>
          </p:nvPr>
        </p:nvSpPr>
        <p:spPr/>
        <p:txBody>
          <a:bodyPr>
            <a:normAutofit lnSpcReduction="10000"/>
          </a:bodyPr>
          <a:lstStyle/>
          <a:p>
            <a:r>
              <a:rPr lang="el-GR" dirty="0" smtClean="0"/>
              <a:t>Ένας νόμος που έγινε τάση</a:t>
            </a:r>
          </a:p>
          <a:p>
            <a:r>
              <a:rPr lang="el-GR" dirty="0" smtClean="0"/>
              <a:t>Σήμερα γνωρίζουμε ότι κάποιες φωνολογικές μεταβολές δεν εξαπλώνονται σε ολόκληρη την γλωσσική κοινότητα</a:t>
            </a:r>
          </a:p>
          <a:p>
            <a:r>
              <a:rPr lang="el-GR" dirty="0" smtClean="0"/>
              <a:t>Ουσιαστικά δουλεύουμε μόνο με τις περιπτώσεις που, συν τω χρόνω, η διάδοση της αλλαγής κάλυψε το μεγαλύτερο μέρος της γλωσσικής κοινότητας</a:t>
            </a:r>
            <a:endParaRPr lang="el-GR" dirty="0"/>
          </a:p>
        </p:txBody>
      </p:sp>
    </p:spTree>
    <p:extLst>
      <p:ext uri="{BB962C8B-B14F-4D97-AF65-F5344CB8AC3E}">
        <p14:creationId xmlns:p14="http://schemas.microsoft.com/office/powerpoint/2010/main" val="233192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6264814" cy="601136"/>
          </a:xfrm>
        </p:spPr>
        <p:txBody>
          <a:bodyPr>
            <a:normAutofit fontScale="90000"/>
          </a:bodyPr>
          <a:lstStyle/>
          <a:p>
            <a:r>
              <a:rPr lang="el-GR" dirty="0" smtClean="0"/>
              <a:t>Άσκηση Ι</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0214889"/>
              </p:ext>
            </p:extLst>
          </p:nvPr>
        </p:nvGraphicFramePr>
        <p:xfrm>
          <a:off x="1475658" y="1844827"/>
          <a:ext cx="6120678" cy="3816420"/>
        </p:xfrm>
        <a:graphic>
          <a:graphicData uri="http://schemas.openxmlformats.org/drawingml/2006/table">
            <a:tbl>
              <a:tblPr firstRow="1" firstCol="1" bandRow="1"/>
              <a:tblGrid>
                <a:gridCol w="1223848"/>
                <a:gridCol w="1223848"/>
                <a:gridCol w="1223848"/>
                <a:gridCol w="1224567"/>
                <a:gridCol w="1224567"/>
              </a:tblGrid>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Αρχ. Ελλ.</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ct val="115000"/>
                        </a:lnSpc>
                        <a:spcAft>
                          <a:spcPts val="0"/>
                        </a:spcAft>
                      </a:pPr>
                      <a:r>
                        <a:rPr lang="el-GR" sz="1200" b="1">
                          <a:solidFill>
                            <a:srgbClr val="365F91"/>
                          </a:solidFill>
                          <a:effectLst/>
                          <a:latin typeface="Times New Roman"/>
                          <a:ea typeface="Calibri"/>
                          <a:cs typeface="Times New Roman"/>
                        </a:rPr>
                        <a:t>Σανσκρ.</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Γοτθ.</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Αρχ.Ιρλ.</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Λιθ.</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Οινή</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Ekas</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Ains</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Oen</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vienas</a:t>
                      </a:r>
                      <a:endParaRPr lang="el-GR" sz="1100">
                        <a:solidFill>
                          <a:srgbClr val="365F91"/>
                        </a:solidFill>
                        <a:effectLst/>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δύο</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Dva</a:t>
                      </a:r>
                      <a:r>
                        <a:rPr lang="el-GR" sz="1200">
                          <a:solidFill>
                            <a:srgbClr val="365F91"/>
                          </a:solidFill>
                          <a:effectLst/>
                          <a:latin typeface="Times New Roman"/>
                          <a:ea typeface="Calibri"/>
                          <a:cs typeface="Times New Roman"/>
                        </a:rPr>
                        <a:t>(</a:t>
                      </a:r>
                      <a:r>
                        <a:rPr lang="en-US" sz="1200">
                          <a:solidFill>
                            <a:srgbClr val="365F91"/>
                          </a:solidFill>
                          <a:effectLst/>
                          <a:latin typeface="Times New Roman"/>
                          <a:ea typeface="Calibri"/>
                          <a:cs typeface="Times New Roman"/>
                        </a:rPr>
                        <a:t>u</a:t>
                      </a:r>
                      <a:r>
                        <a:rPr lang="el-GR" sz="1200">
                          <a:solidFill>
                            <a:srgbClr val="365F91"/>
                          </a:solidFill>
                          <a:effectLst/>
                          <a:latin typeface="Times New Roman"/>
                          <a:ea typeface="Calibri"/>
                          <a:cs typeface="Times New Roman"/>
                        </a:rPr>
                        <a:t>)</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Twai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Da</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Du</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τρεις</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trayas</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l-GR" sz="1200">
                          <a:solidFill>
                            <a:srgbClr val="365F91"/>
                          </a:solidFill>
                          <a:effectLst/>
                          <a:latin typeface="Times New Roman"/>
                          <a:ea typeface="Calibri"/>
                          <a:cs typeface="Times New Roman"/>
                        </a:rPr>
                        <a:t>Þ</a:t>
                      </a:r>
                      <a:r>
                        <a:rPr lang="en-US" sz="1200">
                          <a:solidFill>
                            <a:srgbClr val="365F91"/>
                          </a:solidFill>
                          <a:effectLst/>
                          <a:latin typeface="Times New Roman"/>
                          <a:ea typeface="Calibri"/>
                          <a:cs typeface="Times New Roman"/>
                        </a:rPr>
                        <a:t>reis</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Tri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Trys</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τέσσαρες</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catvaras</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Fidwor</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Cethir</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Keturi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πέντε</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panca</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Fimf</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Coic</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Penki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έξ</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sas</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Saihs</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Se</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Sesi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επτά</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saptam</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Sibun</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Secht</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septyni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οκτώ</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Asta(u)</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Ahtau</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Ocht</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Astuoni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Εννέ(</a:t>
                      </a:r>
                      <a:r>
                        <a:rPr lang="en-US" sz="1200" b="1">
                          <a:solidFill>
                            <a:srgbClr val="365F91"/>
                          </a:solidFill>
                          <a:effectLst/>
                          <a:latin typeface="Times New Roman"/>
                          <a:ea typeface="Calibri"/>
                          <a:cs typeface="Times New Roman"/>
                        </a:rPr>
                        <a:t>F)</a:t>
                      </a:r>
                      <a:r>
                        <a:rPr lang="el-GR" sz="1200" b="1">
                          <a:solidFill>
                            <a:srgbClr val="365F91"/>
                          </a:solidFill>
                          <a:effectLst/>
                          <a:latin typeface="Times New Roman"/>
                          <a:ea typeface="Calibri"/>
                          <a:cs typeface="Times New Roman"/>
                        </a:rPr>
                        <a:t>α</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nava</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Niun</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Noi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Devyni</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solidFill>
                      <a:srgbClr val="D3DFEE"/>
                    </a:solidFill>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δέκα</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dasa</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Taihun</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Deich</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Desimt</a:t>
                      </a:r>
                      <a:endParaRPr lang="el-GR" sz="1100">
                        <a:solidFill>
                          <a:srgbClr val="365F91"/>
                        </a:solidFill>
                        <a:effectLst/>
                        <a:latin typeface="Calibri"/>
                        <a:ea typeface="Calibri"/>
                        <a:cs typeface="Times New Roman"/>
                      </a:endParaRPr>
                    </a:p>
                  </a:txBody>
                  <a:tcPr marL="68580" marR="68580" marT="0" marB="0">
                    <a:lnL>
                      <a:noFill/>
                    </a:lnL>
                    <a:lnR>
                      <a:noFill/>
                    </a:lnR>
                    <a:lnT>
                      <a:noFill/>
                    </a:lnT>
                    <a:lnB>
                      <a:noFill/>
                    </a:lnB>
                  </a:tcPr>
                </a:tc>
              </a:tr>
              <a:tr h="318035">
                <a:tc>
                  <a:txBody>
                    <a:bodyPr/>
                    <a:lstStyle/>
                    <a:p>
                      <a:pPr algn="just">
                        <a:lnSpc>
                          <a:spcPct val="115000"/>
                        </a:lnSpc>
                        <a:spcAft>
                          <a:spcPts val="0"/>
                        </a:spcAft>
                      </a:pPr>
                      <a:r>
                        <a:rPr lang="el-GR" sz="1200" b="1">
                          <a:solidFill>
                            <a:srgbClr val="365F91"/>
                          </a:solidFill>
                          <a:effectLst/>
                          <a:latin typeface="Times New Roman"/>
                          <a:ea typeface="Calibri"/>
                          <a:cs typeface="Times New Roman"/>
                        </a:rPr>
                        <a:t>εκατόν</a:t>
                      </a:r>
                      <a:endParaRPr lang="el-GR" sz="110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satam</a:t>
                      </a:r>
                      <a:endParaRPr lang="el-GR" sz="110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hund</a:t>
                      </a:r>
                      <a:endParaRPr lang="el-GR" sz="110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ct val="115000"/>
                        </a:lnSpc>
                        <a:spcAft>
                          <a:spcPts val="0"/>
                        </a:spcAft>
                      </a:pPr>
                      <a:r>
                        <a:rPr lang="en-US" sz="1200">
                          <a:solidFill>
                            <a:srgbClr val="365F91"/>
                          </a:solidFill>
                          <a:effectLst/>
                          <a:latin typeface="Times New Roman"/>
                          <a:ea typeface="Calibri"/>
                          <a:cs typeface="Times New Roman"/>
                        </a:rPr>
                        <a:t>cet</a:t>
                      </a:r>
                      <a:endParaRPr lang="el-GR" sz="110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ct val="115000"/>
                        </a:lnSpc>
                        <a:spcAft>
                          <a:spcPts val="0"/>
                        </a:spcAft>
                      </a:pPr>
                      <a:r>
                        <a:rPr lang="en-US" sz="1200" dirty="0" err="1">
                          <a:solidFill>
                            <a:srgbClr val="365F91"/>
                          </a:solidFill>
                          <a:effectLst/>
                          <a:latin typeface="Times New Roman"/>
                          <a:ea typeface="Calibri"/>
                          <a:cs typeface="Times New Roman"/>
                        </a:rPr>
                        <a:t>simtas</a:t>
                      </a:r>
                      <a:endParaRPr lang="el-GR" sz="1100" dirty="0">
                        <a:solidFill>
                          <a:srgbClr val="365F91"/>
                        </a:solidFill>
                        <a:effectLst/>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r>
            </a:tbl>
          </a:graphicData>
        </a:graphic>
      </p:graphicFrame>
    </p:spTree>
    <p:extLst>
      <p:ext uri="{BB962C8B-B14F-4D97-AF65-F5344CB8AC3E}">
        <p14:creationId xmlns:p14="http://schemas.microsoft.com/office/powerpoint/2010/main" val="2338438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6120798" cy="385112"/>
          </a:xfrm>
        </p:spPr>
        <p:txBody>
          <a:bodyPr>
            <a:normAutofit fontScale="90000"/>
          </a:bodyPr>
          <a:lstStyle/>
          <a:p>
            <a:r>
              <a:rPr lang="el-GR" dirty="0" smtClean="0"/>
              <a:t>Άσκηση ΙΙ</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45212"/>
              </p:ext>
            </p:extLst>
          </p:nvPr>
        </p:nvGraphicFramePr>
        <p:xfrm>
          <a:off x="1115616" y="1484784"/>
          <a:ext cx="6777036" cy="4719320"/>
        </p:xfrm>
        <a:graphic>
          <a:graphicData uri="http://schemas.openxmlformats.org/drawingml/2006/table">
            <a:tbl>
              <a:tblPr firstRow="1" bandRow="1">
                <a:tableStyleId>{5C22544A-7EE6-4342-B048-85BDC9FD1C3A}</a:tableStyleId>
              </a:tblPr>
              <a:tblGrid>
                <a:gridCol w="1694259"/>
                <a:gridCol w="1694259"/>
                <a:gridCol w="1694259"/>
                <a:gridCol w="1694259"/>
              </a:tblGrid>
              <a:tr h="370840">
                <a:tc>
                  <a:txBody>
                    <a:bodyPr/>
                    <a:lstStyle/>
                    <a:p>
                      <a:r>
                        <a:rPr lang="el-GR" dirty="0" smtClean="0"/>
                        <a:t>Σημασία</a:t>
                      </a:r>
                      <a:endParaRPr lang="el-GR" dirty="0"/>
                    </a:p>
                  </a:txBody>
                  <a:tcPr/>
                </a:tc>
                <a:tc>
                  <a:txBody>
                    <a:bodyPr/>
                    <a:lstStyle/>
                    <a:p>
                      <a:r>
                        <a:rPr lang="en-US" dirty="0" smtClean="0"/>
                        <a:t>Shawnee</a:t>
                      </a:r>
                      <a:endParaRPr lang="el-GR" dirty="0"/>
                    </a:p>
                  </a:txBody>
                  <a:tcPr/>
                </a:tc>
                <a:tc>
                  <a:txBody>
                    <a:bodyPr/>
                    <a:lstStyle/>
                    <a:p>
                      <a:r>
                        <a:rPr lang="en-US" dirty="0" smtClean="0"/>
                        <a:t>Fox</a:t>
                      </a:r>
                      <a:endParaRPr lang="el-GR" dirty="0"/>
                    </a:p>
                  </a:txBody>
                  <a:tcPr/>
                </a:tc>
                <a:tc>
                  <a:txBody>
                    <a:bodyPr/>
                    <a:lstStyle/>
                    <a:p>
                      <a:r>
                        <a:rPr lang="en-US" dirty="0" smtClean="0"/>
                        <a:t>Cree</a:t>
                      </a:r>
                      <a:endParaRPr lang="el-GR" dirty="0"/>
                    </a:p>
                  </a:txBody>
                  <a:tcPr/>
                </a:tc>
              </a:tr>
              <a:tr h="370840">
                <a:tc>
                  <a:txBody>
                    <a:bodyPr/>
                    <a:lstStyle/>
                    <a:p>
                      <a:r>
                        <a:rPr lang="en-US" dirty="0" smtClean="0"/>
                        <a:t>He spits</a:t>
                      </a:r>
                      <a:endParaRPr lang="el-GR" dirty="0"/>
                    </a:p>
                  </a:txBody>
                  <a:tcPr/>
                </a:tc>
                <a:tc>
                  <a:txBody>
                    <a:bodyPr/>
                    <a:lstStyle/>
                    <a:p>
                      <a:r>
                        <a:rPr lang="el-GR" dirty="0" smtClean="0"/>
                        <a:t>Θ</a:t>
                      </a:r>
                      <a:r>
                        <a:rPr lang="en-US" dirty="0" err="1" smtClean="0"/>
                        <a:t>ekwi</a:t>
                      </a:r>
                      <a:endParaRPr lang="el-GR" dirty="0"/>
                    </a:p>
                  </a:txBody>
                  <a:tcPr/>
                </a:tc>
                <a:tc>
                  <a:txBody>
                    <a:bodyPr/>
                    <a:lstStyle/>
                    <a:p>
                      <a:r>
                        <a:rPr lang="en-US" dirty="0" err="1" smtClean="0"/>
                        <a:t>Sekwiwa</a:t>
                      </a:r>
                      <a:endParaRPr lang="el-GR" dirty="0"/>
                    </a:p>
                  </a:txBody>
                  <a:tcPr/>
                </a:tc>
                <a:tc>
                  <a:txBody>
                    <a:bodyPr/>
                    <a:lstStyle/>
                    <a:p>
                      <a:r>
                        <a:rPr lang="en-US" dirty="0" err="1" smtClean="0"/>
                        <a:t>Sihkiw</a:t>
                      </a:r>
                      <a:endParaRPr lang="el-GR" dirty="0"/>
                    </a:p>
                  </a:txBody>
                  <a:tcPr/>
                </a:tc>
              </a:tr>
              <a:tr h="370840">
                <a:tc>
                  <a:txBody>
                    <a:bodyPr/>
                    <a:lstStyle/>
                    <a:p>
                      <a:r>
                        <a:rPr lang="en-US" dirty="0" smtClean="0"/>
                        <a:t>River</a:t>
                      </a:r>
                      <a:endParaRPr lang="el-GR" dirty="0"/>
                    </a:p>
                  </a:txBody>
                  <a:tcPr/>
                </a:tc>
                <a:tc>
                  <a:txBody>
                    <a:bodyPr/>
                    <a:lstStyle/>
                    <a:p>
                      <a:r>
                        <a:rPr lang="el-GR" dirty="0" smtClean="0"/>
                        <a:t>Θ</a:t>
                      </a:r>
                      <a:r>
                        <a:rPr lang="en-US" dirty="0" smtClean="0"/>
                        <a:t>i:pi</a:t>
                      </a:r>
                      <a:endParaRPr lang="el-GR" dirty="0"/>
                    </a:p>
                  </a:txBody>
                  <a:tcPr/>
                </a:tc>
                <a:tc>
                  <a:txBody>
                    <a:bodyPr/>
                    <a:lstStyle/>
                    <a:p>
                      <a:r>
                        <a:rPr lang="en-US" dirty="0" err="1" smtClean="0"/>
                        <a:t>Si:po:wi</a:t>
                      </a:r>
                      <a:endParaRPr lang="el-GR" dirty="0"/>
                    </a:p>
                  </a:txBody>
                  <a:tcPr/>
                </a:tc>
                <a:tc>
                  <a:txBody>
                    <a:bodyPr/>
                    <a:lstStyle/>
                    <a:p>
                      <a:r>
                        <a:rPr lang="en-US" dirty="0" err="1" smtClean="0"/>
                        <a:t>Si:piy</a:t>
                      </a:r>
                      <a:endParaRPr lang="el-GR" dirty="0"/>
                    </a:p>
                  </a:txBody>
                  <a:tcPr/>
                </a:tc>
              </a:tr>
              <a:tr h="370840">
                <a:tc>
                  <a:txBody>
                    <a:bodyPr/>
                    <a:lstStyle/>
                    <a:p>
                      <a:r>
                        <a:rPr lang="en-US" dirty="0" smtClean="0"/>
                        <a:t>Pin</a:t>
                      </a:r>
                      <a:endParaRPr lang="el-GR" dirty="0"/>
                    </a:p>
                  </a:txBody>
                  <a:tcPr/>
                </a:tc>
                <a:tc>
                  <a:txBody>
                    <a:bodyPr/>
                    <a:lstStyle/>
                    <a:p>
                      <a:r>
                        <a:rPr lang="el-GR" dirty="0" smtClean="0"/>
                        <a:t>Θ</a:t>
                      </a:r>
                      <a:r>
                        <a:rPr lang="en-US" dirty="0" err="1" smtClean="0"/>
                        <a:t>akho:we</a:t>
                      </a:r>
                      <a:endParaRPr lang="el-GR" dirty="0"/>
                    </a:p>
                  </a:txBody>
                  <a:tcPr/>
                </a:tc>
                <a:tc>
                  <a:txBody>
                    <a:bodyPr/>
                    <a:lstStyle/>
                    <a:p>
                      <a:r>
                        <a:rPr lang="en-US" dirty="0" smtClean="0"/>
                        <a:t>-</a:t>
                      </a:r>
                      <a:endParaRPr lang="el-GR" dirty="0"/>
                    </a:p>
                  </a:txBody>
                  <a:tcPr/>
                </a:tc>
                <a:tc>
                  <a:txBody>
                    <a:bodyPr/>
                    <a:lstStyle/>
                    <a:p>
                      <a:r>
                        <a:rPr lang="en-US" dirty="0" err="1" smtClean="0"/>
                        <a:t>Sakahikan</a:t>
                      </a:r>
                      <a:r>
                        <a:rPr lang="en-US" dirty="0" smtClean="0"/>
                        <a:t> (nail)</a:t>
                      </a:r>
                      <a:endParaRPr lang="el-GR" dirty="0"/>
                    </a:p>
                  </a:txBody>
                  <a:tcPr/>
                </a:tc>
              </a:tr>
              <a:tr h="370840">
                <a:tc>
                  <a:txBody>
                    <a:bodyPr/>
                    <a:lstStyle/>
                    <a:p>
                      <a:r>
                        <a:rPr lang="en-US" dirty="0" smtClean="0"/>
                        <a:t>Your foot</a:t>
                      </a:r>
                      <a:endParaRPr lang="el-GR" dirty="0"/>
                    </a:p>
                  </a:txBody>
                  <a:tcPr/>
                </a:tc>
                <a:tc>
                  <a:txBody>
                    <a:bodyPr/>
                    <a:lstStyle/>
                    <a:p>
                      <a:r>
                        <a:rPr lang="en-US" dirty="0" smtClean="0"/>
                        <a:t>Ki</a:t>
                      </a:r>
                      <a:r>
                        <a:rPr lang="el-GR" dirty="0" smtClean="0"/>
                        <a:t>θ</a:t>
                      </a:r>
                      <a:r>
                        <a:rPr lang="en-US" dirty="0" err="1" smtClean="0"/>
                        <a:t>iči</a:t>
                      </a:r>
                      <a:endParaRPr lang="el-GR" dirty="0"/>
                    </a:p>
                  </a:txBody>
                  <a:tcPr/>
                </a:tc>
                <a:tc>
                  <a:txBody>
                    <a:bodyPr/>
                    <a:lstStyle/>
                    <a:p>
                      <a:r>
                        <a:rPr lang="en-US" dirty="0" err="1" smtClean="0"/>
                        <a:t>Kesiči</a:t>
                      </a:r>
                      <a:endParaRPr lang="el-GR" dirty="0"/>
                    </a:p>
                  </a:txBody>
                  <a:tcPr/>
                </a:tc>
                <a:tc>
                  <a:txBody>
                    <a:bodyPr/>
                    <a:lstStyle/>
                    <a:p>
                      <a:r>
                        <a:rPr lang="en-US" dirty="0" err="1" smtClean="0"/>
                        <a:t>Kisit</a:t>
                      </a:r>
                      <a:endParaRPr lang="el-GR" dirty="0"/>
                    </a:p>
                  </a:txBody>
                  <a:tcPr/>
                </a:tc>
              </a:tr>
              <a:tr h="370840">
                <a:tc>
                  <a:txBody>
                    <a:bodyPr/>
                    <a:lstStyle/>
                    <a:p>
                      <a:r>
                        <a:rPr lang="en-US" dirty="0" smtClean="0"/>
                        <a:t>Its tail</a:t>
                      </a:r>
                      <a:endParaRPr lang="el-GR" dirty="0"/>
                    </a:p>
                  </a:txBody>
                  <a:tcPr/>
                </a:tc>
                <a:tc>
                  <a:txBody>
                    <a:bodyPr/>
                    <a:lstStyle/>
                    <a:p>
                      <a:r>
                        <a:rPr lang="en-US" dirty="0" smtClean="0"/>
                        <a:t>Ho</a:t>
                      </a:r>
                      <a:r>
                        <a:rPr lang="el-GR" dirty="0" smtClean="0"/>
                        <a:t>θ</a:t>
                      </a:r>
                      <a:r>
                        <a:rPr lang="en-US" dirty="0" err="1" smtClean="0"/>
                        <a:t>owa:lwi</a:t>
                      </a:r>
                      <a:endParaRPr lang="el-GR" dirty="0"/>
                    </a:p>
                  </a:txBody>
                  <a:tcPr/>
                </a:tc>
                <a:tc>
                  <a:txBody>
                    <a:bodyPr/>
                    <a:lstStyle/>
                    <a:p>
                      <a:r>
                        <a:rPr lang="en-US" dirty="0" err="1" smtClean="0"/>
                        <a:t>Osowa:nowi</a:t>
                      </a:r>
                      <a:endParaRPr lang="el-GR" dirty="0"/>
                    </a:p>
                  </a:txBody>
                  <a:tcPr/>
                </a:tc>
                <a:tc>
                  <a:txBody>
                    <a:bodyPr/>
                    <a:lstStyle/>
                    <a:p>
                      <a:r>
                        <a:rPr lang="en-US" dirty="0" err="1" smtClean="0"/>
                        <a:t>Osoy</a:t>
                      </a:r>
                      <a:endParaRPr lang="el-GR" dirty="0"/>
                    </a:p>
                  </a:txBody>
                  <a:tcPr/>
                </a:tc>
              </a:tr>
              <a:tr h="370840">
                <a:tc>
                  <a:txBody>
                    <a:bodyPr/>
                    <a:lstStyle/>
                    <a:p>
                      <a:r>
                        <a:rPr lang="en-US" dirty="0" smtClean="0"/>
                        <a:t>He gets up</a:t>
                      </a:r>
                      <a:endParaRPr lang="el-GR" dirty="0"/>
                    </a:p>
                  </a:txBody>
                  <a:tcPr/>
                </a:tc>
                <a:tc>
                  <a:txBody>
                    <a:bodyPr/>
                    <a:lstStyle/>
                    <a:p>
                      <a:r>
                        <a:rPr lang="en-US" dirty="0" smtClean="0"/>
                        <a:t>Pa</a:t>
                      </a:r>
                      <a:r>
                        <a:rPr lang="el-GR" dirty="0" smtClean="0"/>
                        <a:t>θ</a:t>
                      </a:r>
                      <a:r>
                        <a:rPr lang="en-US" dirty="0" err="1" smtClean="0"/>
                        <a:t>ekwi</a:t>
                      </a:r>
                      <a:endParaRPr lang="el-GR" dirty="0"/>
                    </a:p>
                  </a:txBody>
                  <a:tcPr/>
                </a:tc>
                <a:tc>
                  <a:txBody>
                    <a:bodyPr/>
                    <a:lstStyle/>
                    <a:p>
                      <a:r>
                        <a:rPr lang="en-US" dirty="0" err="1" smtClean="0"/>
                        <a:t>Pasekwi:wa</a:t>
                      </a:r>
                      <a:endParaRPr lang="el-GR" dirty="0"/>
                    </a:p>
                  </a:txBody>
                  <a:tcPr/>
                </a:tc>
                <a:tc>
                  <a:txBody>
                    <a:bodyPr/>
                    <a:lstStyle/>
                    <a:p>
                      <a:r>
                        <a:rPr lang="en-US" dirty="0" err="1" smtClean="0"/>
                        <a:t>Pasikow</a:t>
                      </a:r>
                      <a:endParaRPr lang="el-GR" dirty="0"/>
                    </a:p>
                  </a:txBody>
                  <a:tcPr/>
                </a:tc>
              </a:tr>
              <a:tr h="370840">
                <a:tc>
                  <a:txBody>
                    <a:bodyPr/>
                    <a:lstStyle/>
                    <a:p>
                      <a:r>
                        <a:rPr lang="en-US" dirty="0" smtClean="0"/>
                        <a:t>Shoe</a:t>
                      </a:r>
                      <a:endParaRPr lang="el-GR" dirty="0"/>
                    </a:p>
                  </a:txBody>
                  <a:tcPr/>
                </a:tc>
                <a:tc>
                  <a:txBody>
                    <a:bodyPr/>
                    <a:lstStyle/>
                    <a:p>
                      <a:r>
                        <a:rPr lang="en-US" dirty="0" err="1" smtClean="0"/>
                        <a:t>Mki</a:t>
                      </a:r>
                      <a:r>
                        <a:rPr lang="el-GR" dirty="0" smtClean="0"/>
                        <a:t>θ</a:t>
                      </a:r>
                      <a:r>
                        <a:rPr lang="en-US" dirty="0" smtClean="0"/>
                        <a:t>e</a:t>
                      </a:r>
                      <a:endParaRPr lang="el-GR" dirty="0"/>
                    </a:p>
                  </a:txBody>
                  <a:tcPr/>
                </a:tc>
                <a:tc>
                  <a:txBody>
                    <a:bodyPr/>
                    <a:lstStyle/>
                    <a:p>
                      <a:r>
                        <a:rPr lang="en-US" dirty="0" err="1" smtClean="0"/>
                        <a:t>Mahkese:hi</a:t>
                      </a:r>
                      <a:endParaRPr lang="el-GR" dirty="0"/>
                    </a:p>
                  </a:txBody>
                  <a:tcPr/>
                </a:tc>
                <a:tc>
                  <a:txBody>
                    <a:bodyPr/>
                    <a:lstStyle/>
                    <a:p>
                      <a:r>
                        <a:rPr lang="en-US" dirty="0" err="1" smtClean="0"/>
                        <a:t>Maskisin</a:t>
                      </a:r>
                      <a:endParaRPr lang="el-GR" dirty="0"/>
                    </a:p>
                  </a:txBody>
                  <a:tcPr/>
                </a:tc>
              </a:tr>
              <a:tr h="370840">
                <a:tc>
                  <a:txBody>
                    <a:bodyPr/>
                    <a:lstStyle/>
                    <a:p>
                      <a:r>
                        <a:rPr lang="en-US" dirty="0" smtClean="0"/>
                        <a:t>Needle</a:t>
                      </a:r>
                      <a:endParaRPr lang="el-GR" dirty="0"/>
                    </a:p>
                  </a:txBody>
                  <a:tcPr/>
                </a:tc>
                <a:tc>
                  <a:txBody>
                    <a:bodyPr/>
                    <a:lstStyle/>
                    <a:p>
                      <a:r>
                        <a:rPr lang="en-US" dirty="0" err="1" smtClean="0"/>
                        <a:t>Ša:ponika</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Ša:ponikani</a:t>
                      </a:r>
                      <a:endParaRPr lang="el-GR" dirty="0" smtClean="0"/>
                    </a:p>
                  </a:txBody>
                  <a:tcPr/>
                </a:tc>
                <a:tc>
                  <a:txBody>
                    <a:bodyPr/>
                    <a:lstStyle/>
                    <a:p>
                      <a:r>
                        <a:rPr lang="en-US" dirty="0" err="1" smtClean="0"/>
                        <a:t>Sa:ponikan</a:t>
                      </a:r>
                      <a:endParaRPr lang="el-GR" dirty="0"/>
                    </a:p>
                  </a:txBody>
                  <a:tcPr/>
                </a:tc>
              </a:tr>
              <a:tr h="370840">
                <a:tc>
                  <a:txBody>
                    <a:bodyPr/>
                    <a:lstStyle/>
                    <a:p>
                      <a:r>
                        <a:rPr lang="en-US" dirty="0" smtClean="0"/>
                        <a:t>Wildcat</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Pešiwa</a:t>
                      </a:r>
                      <a:endParaRPr lang="el-G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Pešiwa</a:t>
                      </a:r>
                      <a:endParaRPr lang="el-GR" dirty="0" smtClean="0"/>
                    </a:p>
                  </a:txBody>
                  <a:tcPr/>
                </a:tc>
                <a:tc>
                  <a:txBody>
                    <a:bodyPr/>
                    <a:lstStyle/>
                    <a:p>
                      <a:r>
                        <a:rPr lang="en-US" dirty="0" err="1" smtClean="0"/>
                        <a:t>Pisiw</a:t>
                      </a:r>
                      <a:endParaRPr lang="el-GR" dirty="0"/>
                    </a:p>
                  </a:txBody>
                  <a:tcPr/>
                </a:tc>
              </a:tr>
              <a:tr h="370840">
                <a:tc>
                  <a:txBody>
                    <a:bodyPr/>
                    <a:lstStyle/>
                    <a:p>
                      <a:r>
                        <a:rPr lang="en-US" dirty="0" smtClean="0"/>
                        <a:t>Day</a:t>
                      </a:r>
                      <a:endParaRPr lang="el-GR" dirty="0"/>
                    </a:p>
                  </a:txBody>
                  <a:tcPr/>
                </a:tc>
                <a:tc>
                  <a:txBody>
                    <a:bodyPr/>
                    <a:lstStyle/>
                    <a:p>
                      <a:r>
                        <a:rPr lang="en-US" dirty="0" err="1" smtClean="0"/>
                        <a:t>Ki:škwe</a:t>
                      </a:r>
                      <a:endParaRPr lang="el-GR" dirty="0"/>
                    </a:p>
                  </a:txBody>
                  <a:tcPr/>
                </a:tc>
                <a:tc>
                  <a:txBody>
                    <a:bodyPr/>
                    <a:lstStyle/>
                    <a:p>
                      <a:r>
                        <a:rPr lang="en-US" dirty="0" err="1" smtClean="0"/>
                        <a:t>Ki:šekwi</a:t>
                      </a:r>
                      <a:endParaRPr lang="el-GR" dirty="0"/>
                    </a:p>
                  </a:txBody>
                  <a:tcPr/>
                </a:tc>
                <a:tc>
                  <a:txBody>
                    <a:bodyPr/>
                    <a:lstStyle/>
                    <a:p>
                      <a:r>
                        <a:rPr lang="en-US" dirty="0" err="1" smtClean="0"/>
                        <a:t>Ki:sik</a:t>
                      </a:r>
                      <a:r>
                        <a:rPr lang="en-US" dirty="0" smtClean="0"/>
                        <a:t> (sky)</a:t>
                      </a:r>
                      <a:endParaRPr lang="el-GR" dirty="0"/>
                    </a:p>
                  </a:txBody>
                  <a:tcPr/>
                </a:tc>
              </a:tr>
              <a:tr h="370840">
                <a:tc>
                  <a:txBody>
                    <a:bodyPr/>
                    <a:lstStyle/>
                    <a:p>
                      <a:r>
                        <a:rPr lang="en-US" dirty="0" smtClean="0"/>
                        <a:t>My eye</a:t>
                      </a:r>
                      <a:endParaRPr lang="el-GR" dirty="0"/>
                    </a:p>
                  </a:txBody>
                  <a:tcPr/>
                </a:tc>
                <a:tc>
                  <a:txBody>
                    <a:bodyPr/>
                    <a:lstStyle/>
                    <a:p>
                      <a:r>
                        <a:rPr lang="en-US" dirty="0" err="1" smtClean="0"/>
                        <a:t>Nški:šekwi</a:t>
                      </a:r>
                      <a:endParaRPr lang="el-GR" dirty="0"/>
                    </a:p>
                  </a:txBody>
                  <a:tcPr/>
                </a:tc>
                <a:tc>
                  <a:txBody>
                    <a:bodyPr/>
                    <a:lstStyle/>
                    <a:p>
                      <a:r>
                        <a:rPr lang="en-US" dirty="0" err="1" smtClean="0"/>
                        <a:t>Neški:šekwi</a:t>
                      </a:r>
                      <a:endParaRPr lang="el-GR" dirty="0"/>
                    </a:p>
                  </a:txBody>
                  <a:tcPr/>
                </a:tc>
                <a:tc>
                  <a:txBody>
                    <a:bodyPr/>
                    <a:lstStyle/>
                    <a:p>
                      <a:r>
                        <a:rPr lang="en-US" dirty="0" err="1" smtClean="0"/>
                        <a:t>Niski:sik</a:t>
                      </a:r>
                      <a:endParaRPr lang="el-GR" dirty="0"/>
                    </a:p>
                  </a:txBody>
                  <a:tcPr/>
                </a:tc>
              </a:tr>
            </a:tbl>
          </a:graphicData>
        </a:graphic>
      </p:graphicFrame>
    </p:spTree>
    <p:extLst>
      <p:ext uri="{BB962C8B-B14F-4D97-AF65-F5344CB8AC3E}">
        <p14:creationId xmlns:p14="http://schemas.microsoft.com/office/powerpoint/2010/main" val="1039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Περιορισμοί (1)</a:t>
            </a:r>
            <a:endParaRPr lang="el-GR" dirty="0"/>
          </a:p>
        </p:txBody>
      </p:sp>
      <p:sp>
        <p:nvSpPr>
          <p:cNvPr id="3" name="Content Placeholder 2"/>
          <p:cNvSpPr>
            <a:spLocks noGrp="1"/>
          </p:cNvSpPr>
          <p:nvPr>
            <p:ph idx="1"/>
          </p:nvPr>
        </p:nvSpPr>
        <p:spPr/>
        <p:txBody>
          <a:bodyPr>
            <a:normAutofit fontScale="92500"/>
          </a:bodyPr>
          <a:lstStyle/>
          <a:p>
            <a:r>
              <a:rPr lang="el-GR" dirty="0" smtClean="0"/>
              <a:t>Γιατί κυρίως τα λεξικά στοιχεία;</a:t>
            </a:r>
          </a:p>
          <a:p>
            <a:r>
              <a:rPr lang="el-GR" dirty="0" smtClean="0"/>
              <a:t>Γιατί η σύνταξη δεν προσφέρεται σχεδόν καθόλου για σύγκριση;</a:t>
            </a:r>
          </a:p>
          <a:p>
            <a:r>
              <a:rPr lang="el-GR" dirty="0" smtClean="0"/>
              <a:t>Πβ. Πιθανές σειρές των όρων και πιθανούς λεξιλογικούς τρόπους να εκφράσεις αυτούς τους όρους</a:t>
            </a:r>
          </a:p>
          <a:p>
            <a:r>
              <a:rPr lang="el-GR" dirty="0" smtClean="0"/>
              <a:t>Αντίστοιχα και με τις γραμματικές κατηγορίες (π.χ. Ενικός,Πληθυντικός)</a:t>
            </a:r>
          </a:p>
          <a:p>
            <a:r>
              <a:rPr lang="el-GR" dirty="0" smtClean="0"/>
              <a:t>Δεν έχουν το αυθαίρετο, είναι εν μέρει </a:t>
            </a:r>
            <a:r>
              <a:rPr lang="en-US" dirty="0" smtClean="0"/>
              <a:t>iconic</a:t>
            </a:r>
            <a:endParaRPr lang="el-GR" dirty="0" smtClean="0"/>
          </a:p>
        </p:txBody>
      </p:sp>
    </p:spTree>
    <p:extLst>
      <p:ext uri="{BB962C8B-B14F-4D97-AF65-F5344CB8AC3E}">
        <p14:creationId xmlns:p14="http://schemas.microsoft.com/office/powerpoint/2010/main" val="3679761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Σημασία των μορφολογικών συγκρίσεων</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Παλαιότερα (</a:t>
            </a:r>
            <a:r>
              <a:rPr lang="en-US" dirty="0" err="1" smtClean="0"/>
              <a:t>Meillet</a:t>
            </a:r>
            <a:r>
              <a:rPr lang="en-US" dirty="0" smtClean="0"/>
              <a:t>) </a:t>
            </a:r>
            <a:r>
              <a:rPr lang="el-GR" dirty="0" smtClean="0"/>
              <a:t>θεωρούσαν την μορφολογική «ομοιότητα» απόδειξη γλωσσικής συγγένειας.</a:t>
            </a:r>
          </a:p>
          <a:p>
            <a:r>
              <a:rPr lang="el-GR" dirty="0" smtClean="0"/>
              <a:t>Σήμερα γνωρίζουμε ότι και αυτά τα στοιχεία μπορούν να αποτελέσουν αντικείμενα δανεισμού</a:t>
            </a:r>
          </a:p>
          <a:p>
            <a:r>
              <a:rPr lang="el-GR" dirty="0" smtClean="0"/>
              <a:t>Ο ρόλος τους ουσιαστικά ενισχυτικός (δεδομένου ότι έχουν και μικρότερο φωνολογικό βάρος και οι συμπτώσεις μπορεί να είναι περισσότερες)</a:t>
            </a:r>
          </a:p>
          <a:p>
            <a:r>
              <a:rPr lang="el-GR" dirty="0" smtClean="0"/>
              <a:t>Βασικότερο στοιχείο: κοινές μορφολογικές «ανωμαλίες»</a:t>
            </a:r>
          </a:p>
          <a:p>
            <a:pPr marL="0" indent="0">
              <a:buNone/>
            </a:pPr>
            <a:r>
              <a:rPr lang="el-GR" dirty="0" smtClean="0"/>
              <a:t>Π.χ. Αγγλικά: </a:t>
            </a:r>
            <a:r>
              <a:rPr lang="en-US" dirty="0" smtClean="0"/>
              <a:t>sing / sang/ sung</a:t>
            </a:r>
          </a:p>
          <a:p>
            <a:pPr marL="0" indent="0">
              <a:buNone/>
            </a:pPr>
            <a:r>
              <a:rPr lang="en-US" dirty="0"/>
              <a:t> </a:t>
            </a:r>
            <a:r>
              <a:rPr lang="en-US" dirty="0" smtClean="0"/>
              <a:t>       </a:t>
            </a:r>
            <a:r>
              <a:rPr lang="el-GR" dirty="0" smtClean="0"/>
              <a:t>Γερμανικά: </a:t>
            </a:r>
            <a:r>
              <a:rPr lang="en-US" dirty="0" err="1" smtClean="0"/>
              <a:t>singen</a:t>
            </a:r>
            <a:r>
              <a:rPr lang="en-US" dirty="0" smtClean="0"/>
              <a:t> / sang / </a:t>
            </a:r>
            <a:r>
              <a:rPr lang="en-US" dirty="0" err="1" smtClean="0"/>
              <a:t>gesungen</a:t>
            </a:r>
            <a:endParaRPr lang="en-US" dirty="0" smtClean="0"/>
          </a:p>
          <a:p>
            <a:r>
              <a:rPr lang="el-GR" dirty="0" smtClean="0"/>
              <a:t>Ωστόσο, θα πρέπει να είναι ξεκάθαρο ότι πρόκειται για συνδυασμό μορφής και σημασίας και όχι απλά για σχήματα (μορφολογικά ή συντακτικά, π.χ. Αττική σύνταξη στην ΑΕ και την Αρχ. Ιρανική)</a:t>
            </a:r>
            <a:endParaRPr lang="en-US" dirty="0"/>
          </a:p>
          <a:p>
            <a:pPr marL="0" indent="0">
              <a:buNone/>
            </a:pPr>
            <a:endParaRPr lang="el-GR" dirty="0"/>
          </a:p>
        </p:txBody>
      </p:sp>
    </p:spTree>
    <p:extLst>
      <p:ext uri="{BB962C8B-B14F-4D97-AF65-F5344CB8AC3E}">
        <p14:creationId xmlns:p14="http://schemas.microsoft.com/office/powerpoint/2010/main" val="3382632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Περιορισμοί (2): Χρονικό βάθος</a:t>
            </a:r>
            <a:endParaRPr lang="el-GR" dirty="0"/>
          </a:p>
        </p:txBody>
      </p:sp>
      <p:sp>
        <p:nvSpPr>
          <p:cNvPr id="3" name="Content Placeholder 2"/>
          <p:cNvSpPr>
            <a:spLocks noGrp="1"/>
          </p:cNvSpPr>
          <p:nvPr>
            <p:ph idx="1"/>
          </p:nvPr>
        </p:nvSpPr>
        <p:spPr/>
        <p:txBody>
          <a:bodyPr>
            <a:normAutofit fontScale="77500" lnSpcReduction="20000"/>
          </a:bodyPr>
          <a:lstStyle/>
          <a:p>
            <a:r>
              <a:rPr lang="en-US" dirty="0" smtClean="0"/>
              <a:t>“Linguistic </a:t>
            </a:r>
            <a:r>
              <a:rPr lang="en-US" dirty="0"/>
              <a:t>history is basically the darkest of the dark arts, the only means to conjure up the ghosts of vanished centuries. With linguistic history we </a:t>
            </a:r>
            <a:r>
              <a:rPr lang="en-US" dirty="0" smtClean="0"/>
              <a:t>reach furthest </a:t>
            </a:r>
            <a:r>
              <a:rPr lang="en-US" dirty="0"/>
              <a:t>back into the mystery: humankind</a:t>
            </a:r>
            <a:r>
              <a:rPr lang="en-US" dirty="0" smtClean="0"/>
              <a:t>.” (Cola Minis, 1952) </a:t>
            </a:r>
            <a:endParaRPr lang="el-GR" dirty="0" smtClean="0"/>
          </a:p>
          <a:p>
            <a:r>
              <a:rPr lang="el-GR" dirty="0" smtClean="0"/>
              <a:t>Πιθανότητα αποτυχίας της μεθόδου: η πρωτογλώσσα απέχει πολύ χρονικά</a:t>
            </a:r>
          </a:p>
          <a:p>
            <a:r>
              <a:rPr lang="el-GR" dirty="0" smtClean="0"/>
              <a:t>Σύνηθες όριο: 8.000 -10.000 χρόνια</a:t>
            </a:r>
          </a:p>
          <a:p>
            <a:r>
              <a:rPr lang="el-GR" dirty="0" smtClean="0"/>
              <a:t>Πώς προκύπτει όμως αυτό το νούμερο;</a:t>
            </a:r>
          </a:p>
          <a:p>
            <a:r>
              <a:rPr lang="el-GR" dirty="0" smtClean="0"/>
              <a:t>Α) Είτε από αρχαιολογικά δεδομένα (δεν ισχύει)</a:t>
            </a:r>
          </a:p>
          <a:p>
            <a:r>
              <a:rPr lang="el-GR" dirty="0" smtClean="0"/>
              <a:t>Β) Είτε από μία μορφή της μεθόδου της γλωττοχρονολόγησης (</a:t>
            </a:r>
            <a:r>
              <a:rPr lang="en-US" dirty="0" smtClean="0"/>
              <a:t>glottochronology)</a:t>
            </a:r>
            <a:r>
              <a:rPr lang="el-GR" dirty="0" smtClean="0"/>
              <a:t> / λεξικοστατιστικής (</a:t>
            </a:r>
            <a:r>
              <a:rPr lang="en-US" dirty="0" smtClean="0"/>
              <a:t>lexicostatistics)</a:t>
            </a:r>
            <a:endParaRPr lang="el-GR" dirty="0"/>
          </a:p>
        </p:txBody>
      </p:sp>
    </p:spTree>
    <p:extLst>
      <p:ext uri="{BB962C8B-B14F-4D97-AF65-F5344CB8AC3E}">
        <p14:creationId xmlns:p14="http://schemas.microsoft.com/office/powerpoint/2010/main" val="2510431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Γλωττοχρονολόγηση</a:t>
            </a:r>
            <a:r>
              <a:rPr lang="en-US" dirty="0" smtClean="0"/>
              <a:t> / </a:t>
            </a:r>
            <a:r>
              <a:rPr lang="el-GR" dirty="0" smtClean="0"/>
              <a:t>Λεξικοστατιστική</a:t>
            </a:r>
            <a:endParaRPr lang="el-GR" dirty="0"/>
          </a:p>
        </p:txBody>
      </p:sp>
      <p:sp>
        <p:nvSpPr>
          <p:cNvPr id="3" name="Content Placeholder 2"/>
          <p:cNvSpPr>
            <a:spLocks noGrp="1"/>
          </p:cNvSpPr>
          <p:nvPr>
            <p:ph idx="1"/>
          </p:nvPr>
        </p:nvSpPr>
        <p:spPr/>
        <p:txBody>
          <a:bodyPr>
            <a:normAutofit fontScale="85000" lnSpcReduction="20000"/>
          </a:bodyPr>
          <a:lstStyle/>
          <a:p>
            <a:r>
              <a:rPr lang="en-US" dirty="0" err="1" smtClean="0"/>
              <a:t>Swadesh</a:t>
            </a:r>
            <a:endParaRPr lang="en-US" dirty="0" smtClean="0"/>
          </a:p>
          <a:p>
            <a:r>
              <a:rPr lang="el-GR" dirty="0" smtClean="0"/>
              <a:t>Λίστα βασικού λεξιλογίου (</a:t>
            </a:r>
            <a:r>
              <a:rPr lang="en-US" dirty="0" smtClean="0"/>
              <a:t>100 </a:t>
            </a:r>
            <a:r>
              <a:rPr lang="el-GR" dirty="0" smtClean="0"/>
              <a:t>λέξεις), ρυθμός αντικατάστασης (ο ένας βασικός παράγοντας που περιορίζει την αξία της συγκριτικής μεθόδου)</a:t>
            </a:r>
          </a:p>
          <a:p>
            <a:r>
              <a:rPr lang="el-GR" dirty="0" smtClean="0"/>
              <a:t>Περίπου 14% ανά χιλιετία ή αλλιώς, 86% παραμένει ανά χιλιετία</a:t>
            </a:r>
          </a:p>
          <a:p>
            <a:r>
              <a:rPr lang="el-GR" dirty="0" smtClean="0"/>
              <a:t>Πολύ αμφιλεγόμενη, και μάλλον ξεπερασμένη μέθοδος, που όμως δεν έχει απαξιωθεί (η γοητεία της απόλυτης χρονολόγησης)</a:t>
            </a:r>
          </a:p>
          <a:p>
            <a:r>
              <a:rPr lang="en-US" dirty="0" smtClean="0"/>
              <a:t>Guy (1994): “Short of datable documentary evidence… there is no way to date putative ancestors, no way at all”.</a:t>
            </a:r>
            <a:endParaRPr lang="el-GR" dirty="0"/>
          </a:p>
        </p:txBody>
      </p:sp>
    </p:spTree>
    <p:extLst>
      <p:ext uri="{BB962C8B-B14F-4D97-AF65-F5344CB8AC3E}">
        <p14:creationId xmlns:p14="http://schemas.microsoft.com/office/powerpoint/2010/main" val="34227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Ρυθμός γλωσσικής αλλαγής;</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Μήπως θα μπορούσαμε να φτάσουμε σε κάποια χρονολόγηση με βάση τις αλλαγές που παρατηρούνται σε ετυμολογικά ισοδύναμα;</a:t>
            </a:r>
          </a:p>
          <a:p>
            <a:r>
              <a:rPr lang="el-GR" dirty="0" smtClean="0"/>
              <a:t>Ή εναλλακτικά, πόσος χρόνος πρέπει να περάσει ώστε ετυμολογικά ισοδύναμα να μην αναγνωρίζονται πια;</a:t>
            </a:r>
          </a:p>
          <a:p>
            <a:r>
              <a:rPr lang="el-GR" dirty="0" smtClean="0"/>
              <a:t>Κοινωνικοί παράγοντες κυρίαρχοι εδώ</a:t>
            </a:r>
          </a:p>
          <a:p>
            <a:r>
              <a:rPr lang="el-GR" dirty="0" smtClean="0"/>
              <a:t>Δεν έχουμε αίσθηση των κοινωνιογλωσσικών συνθηκών στις προϊστορικές κοινωνίες (ώστε να υποστηρίξουμε λ.χ. ότι οι διαφορές που εμφανίζονται ανάμεσα σε Αρχ. Ελλ. Και Σανσκρ. σημαίνει ότι δεν μπορεί να χωρίστηκαν οι πληθυσμοί τους πάνω από 4.000-5.000 χρόνια πριν)</a:t>
            </a:r>
            <a:endParaRPr lang="el-GR" dirty="0"/>
          </a:p>
        </p:txBody>
      </p:sp>
    </p:spTree>
    <p:extLst>
      <p:ext uri="{BB962C8B-B14F-4D97-AF65-F5344CB8AC3E}">
        <p14:creationId xmlns:p14="http://schemas.microsoft.com/office/powerpoint/2010/main" val="344219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Περιορισμοί (3): Γλωσσική επαφή</a:t>
            </a:r>
            <a:endParaRPr lang="el-GR" dirty="0"/>
          </a:p>
        </p:txBody>
      </p:sp>
      <p:sp>
        <p:nvSpPr>
          <p:cNvPr id="3" name="Content Placeholder 2"/>
          <p:cNvSpPr>
            <a:spLocks noGrp="1"/>
          </p:cNvSpPr>
          <p:nvPr>
            <p:ph idx="1"/>
          </p:nvPr>
        </p:nvSpPr>
        <p:spPr/>
        <p:txBody>
          <a:bodyPr/>
          <a:lstStyle/>
          <a:p>
            <a:r>
              <a:rPr lang="el-GR" dirty="0" smtClean="0"/>
              <a:t>Η συγκριτική μέθοδος δεν φαίνεται να λειτουργεί σε περίπτωση εκτεταμένης σύγκλισης (π.χ. Αυστραλία, Ινδιάνικες γλώσσες Αμερικής)</a:t>
            </a:r>
          </a:p>
          <a:p>
            <a:r>
              <a:rPr lang="el-GR" dirty="0" smtClean="0"/>
              <a:t>Σε προφανώς συγγενικές γλώσσες υπάρχει αντιστοιχία μορφημάτων ένα-προς-ένα, και όμως η μέθοδος δεν μπορεί να αποδείξει την συγγένειά τους</a:t>
            </a:r>
            <a:endParaRPr lang="el-GR" dirty="0"/>
          </a:p>
        </p:txBody>
      </p:sp>
    </p:spTree>
    <p:extLst>
      <p:ext uri="{BB962C8B-B14F-4D97-AF65-F5344CB8AC3E}">
        <p14:creationId xmlns:p14="http://schemas.microsoft.com/office/powerpoint/2010/main" val="5786690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2547</TotalTime>
  <Words>717</Words>
  <Application>Microsoft Office PowerPoint</Application>
  <PresentationFormat>On-screen Show (4:3)</PresentationFormat>
  <Paragraphs>155</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Η συγκριτική μέθοδος (συνέχεια)</vt:lpstr>
      <vt:lpstr>Άσκηση Ι</vt:lpstr>
      <vt:lpstr>Άσκηση ΙΙ</vt:lpstr>
      <vt:lpstr>Περιορισμοί (1)</vt:lpstr>
      <vt:lpstr>Σημασία των μορφολογικών συγκρίσεων</vt:lpstr>
      <vt:lpstr>Περιορισμοί (2): Χρονικό βάθος</vt:lpstr>
      <vt:lpstr>Γλωττοχρονολόγηση / Λεξικοστατιστική</vt:lpstr>
      <vt:lpstr>Ρυθμός γλωσσικής αλλαγής;</vt:lpstr>
      <vt:lpstr>Περιορισμοί (3): Γλωσσική επαφή</vt:lpstr>
      <vt:lpstr>Συστηματικότητα της φωνολογικής αλλαγής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Συνεχίζοντας τις συγκρίσεις</dc:title>
  <dc:creator>Takis</dc:creator>
  <cp:lastModifiedBy>User</cp:lastModifiedBy>
  <cp:revision>34</cp:revision>
  <dcterms:created xsi:type="dcterms:W3CDTF">2014-04-01T08:02:05Z</dcterms:created>
  <dcterms:modified xsi:type="dcterms:W3CDTF">2017-04-01T21:41:39Z</dcterms:modified>
</cp:coreProperties>
</file>