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1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680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6E2BF-0BE5-690C-A3C3-1382331E8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34E62-DF9F-2261-1AFD-63E8D4517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DBAB8-0E39-A884-5E6D-78596DBA9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D7247-C037-79AA-6721-97BEB829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65C7-BB31-B3D7-B37E-4A812C95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0959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385D-EAD3-0246-7031-BCA89864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D962D-B6AB-594F-1D47-DBED96A67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0EB8F-D924-B6A4-D206-27AA5AC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81CE1-5B95-CFBE-B930-2017BA41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7649-1442-F576-0C99-48E5413A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7265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8597B-4CDD-93AF-EB71-69AC34A315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2ECD9-CD6C-189A-8580-5119F3173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6A900-6B39-E818-878A-B7E39935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0452D-B466-A0F9-70C8-6FE5693F3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C7108-1B6B-9ABF-F8FD-164C738C9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3553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B1C2E-237E-60CA-F102-80F21956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F28FE-D988-3360-8D9C-806FFBAD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63457-FC29-F5AB-6EB9-564BDB6DA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B02B9-70EF-E0D6-A9EF-D144446F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1A2FE-D43F-37FD-A0BE-F619B8F4C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3264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4E0D4-647F-3563-A640-E65348E2B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8B3EE-E703-9C8A-84A5-5FC3CEBC0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437C0-BB3C-8F65-FD34-855FBF354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9E83A-3631-BDA5-F973-68F6346B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8BF97-F4CF-A84D-0911-F307BC1C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1880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8FE6-54AF-DB54-F0E5-F8E28D12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94E9B-9ED3-46C1-D623-DDADEC98E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D68DD-9EAA-259D-420E-1F4118C2E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8425C-F60E-1507-DBC3-2744BE3E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D3247-37FA-F586-8FD4-3A33F253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A2D8B-F52A-4BD6-C0BB-C9825A07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1240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721A5-27FE-BC2F-DFEB-E40B68FF4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90FA1-8F6A-C61C-FFA7-2CFFDB998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DD3AD-7D5E-6586-F453-3F048D17A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98F7D-D469-1E43-5FA8-81BE9C498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ED5D4-EC82-FF44-4BDA-2F5092F22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16B992-6E6B-8828-48FC-041281E61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91AFA5-CA50-3CEC-E6AD-456DD6CE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8EB20-EEED-4EE6-EE84-BACC22E8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9978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76D25-F476-E28A-3503-D8921FD5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6169F5-7298-1523-B136-0E01C849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9AB36-24FA-593C-1E82-43C46C7B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B5871-6891-5A27-BDAF-D78FDC79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6744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A1644-40C3-9684-F7B0-A2E184580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0297AF-D171-F5ED-95BF-E9B793D3E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5FF20-8857-31AD-E463-E45911AD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2473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1BB79-B095-D18A-B73C-0BF15CB1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5DE57-9576-87C4-7D33-3F3F0E14F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1D710-C003-3EF1-08D7-183A6920F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3CA29-4AB2-D0B7-7BB6-57EBEEA4C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02640-1840-265B-D8EE-9CB577E05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D4186-97E3-C41C-974A-D34C35AC4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0065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BC3A-1DBC-2B97-7364-55BDE59A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304E39-B089-80CF-99CD-63A10B191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4CFA38-8CC2-2097-569D-C1F725C82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6A6E5-3D63-1D6E-427B-8C7BB7AD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CD76C-DEC9-CE54-A5F3-05F4358A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756BB-19CF-D108-9328-00366808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61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65516-DD1A-B288-606B-99A669D7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71888-4485-7527-5344-814C90C3E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81D36-9001-4A88-9E1A-018A15FEA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D049E-7D89-4F46-AC83-5F344ECA1A33}" type="datetimeFigureOut">
              <a:rPr lang="en-GR" smtClean="0"/>
              <a:t>1/11/23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64D3F-CD5D-B073-4488-1F8FB7306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B4E59-248E-2472-C5C1-ED2FE926C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7FC83-FB81-494E-9879-A9D265D4A47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5166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nekstel@upatras.g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651BAD-83CD-1645-47BB-89790460AC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517"/>
          <a:stretch/>
        </p:blipFill>
        <p:spPr>
          <a:xfrm>
            <a:off x="157286" y="103868"/>
            <a:ext cx="3447839" cy="14280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7DC972-2CD4-BD51-9910-5E31FE6D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7351" y="446089"/>
            <a:ext cx="4140378" cy="983342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err="1"/>
              <a:t>Εισ</a:t>
            </a:r>
            <a:r>
              <a:rPr lang="en-US" sz="3200" b="1" dirty="0" err="1"/>
              <a:t>ή</a:t>
            </a:r>
            <a:r>
              <a:rPr lang="el-GR" sz="3200" b="1" dirty="0" err="1"/>
              <a:t>γηση</a:t>
            </a:r>
            <a:r>
              <a:rPr lang="el-GR" sz="3200" b="1" dirty="0"/>
              <a:t> - Συζήτηση</a:t>
            </a:r>
            <a:endParaRPr lang="en-GR" sz="3200" b="1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EA6CDDFD-9FAC-FE25-DD8F-1AD26EF770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6" t="8471" r="8635" b="6888"/>
          <a:stretch/>
        </p:blipFill>
        <p:spPr bwMode="auto">
          <a:xfrm rot="10800000">
            <a:off x="2713262" y="-65315"/>
            <a:ext cx="7004959" cy="698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C50077-9D90-B946-B4EF-C1F0BB196737}"/>
              </a:ext>
            </a:extLst>
          </p:cNvPr>
          <p:cNvSpPr/>
          <p:nvPr/>
        </p:nvSpPr>
        <p:spPr>
          <a:xfrm>
            <a:off x="6846581" y="1500035"/>
            <a:ext cx="54276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0" i="0" u="none" strike="noStrike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Paulo Freire and Critical Literacy as a Practice of Freedom</a:t>
            </a:r>
            <a:endParaRPr lang="en-GR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015537-5388-BCA7-F51A-EF07ACC243A6}"/>
              </a:ext>
            </a:extLst>
          </p:cNvPr>
          <p:cNvSpPr/>
          <p:nvPr/>
        </p:nvSpPr>
        <p:spPr>
          <a:xfrm>
            <a:off x="1881205" y="3545927"/>
            <a:ext cx="3918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l-GR" sz="2800" b="1" dirty="0">
                <a:latin typeface="inherit"/>
              </a:rPr>
              <a:t>Καθηγητής </a:t>
            </a:r>
            <a:r>
              <a:rPr lang="en-GB" sz="2800" b="1" dirty="0">
                <a:latin typeface="inherit"/>
              </a:rPr>
              <a:t>Carmel Borg</a:t>
            </a:r>
            <a:endParaRPr lang="el-GR" sz="2800" b="1" dirty="0">
              <a:latin typeface="inheri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8941EF-6C25-CB27-FFAD-0E298EA7ED78}"/>
              </a:ext>
            </a:extLst>
          </p:cNvPr>
          <p:cNvSpPr/>
          <p:nvPr/>
        </p:nvSpPr>
        <p:spPr>
          <a:xfrm>
            <a:off x="4095486" y="772811"/>
            <a:ext cx="15195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>
                <a:solidFill>
                  <a:srgbClr val="202124"/>
                </a:solidFill>
                <a:latin typeface="arial" panose="020B0604020202020204" pitchFamily="34" charset="0"/>
              </a:rPr>
              <a:t>6 /11/ 2023 15:00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89AB91-FB9A-08AF-76FF-6B5B85B59F42}"/>
              </a:ext>
            </a:extLst>
          </p:cNvPr>
          <p:cNvSpPr/>
          <p:nvPr/>
        </p:nvSpPr>
        <p:spPr>
          <a:xfrm>
            <a:off x="6846581" y="3428999"/>
            <a:ext cx="4966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/>
              <a:t>Head of the Department of Arts, Open Communities and Adult Education, Faculty of Education, University of Malta</a:t>
            </a:r>
            <a:endParaRPr lang="en-GR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2DE028-60B1-179E-4122-8938968F95CA}"/>
              </a:ext>
            </a:extLst>
          </p:cNvPr>
          <p:cNvSpPr/>
          <p:nvPr/>
        </p:nvSpPr>
        <p:spPr>
          <a:xfrm>
            <a:off x="0" y="4583432"/>
            <a:ext cx="56149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dirty="0">
                <a:solidFill>
                  <a:srgbClr val="202124"/>
                </a:solidFill>
                <a:latin typeface="arial" panose="020B0604020202020204" pitchFamily="34" charset="0"/>
              </a:rPr>
              <a:t>Η εισήγηση πραγματοποιείται στο πλαίσιο του μαθήματος «Φυσικός και Σχολικός </a:t>
            </a:r>
            <a:r>
              <a:rPr lang="el-GR" sz="1600" dirty="0" err="1">
                <a:solidFill>
                  <a:srgbClr val="202124"/>
                </a:solidFill>
                <a:latin typeface="arial" panose="020B0604020202020204" pitchFamily="34" charset="0"/>
              </a:rPr>
              <a:t>Γραμματισμός</a:t>
            </a:r>
            <a:r>
              <a:rPr lang="el-GR" sz="1600" dirty="0">
                <a:solidFill>
                  <a:srgbClr val="202124"/>
                </a:solidFill>
                <a:latin typeface="arial" panose="020B0604020202020204" pitchFamily="34" charset="0"/>
              </a:rPr>
              <a:t>: Θεωρητικές προσεγγίσεις και πρακτικές» της Κατεύθυνσης «Λόγος, Τέχνη και Πολιτισμός στην Εκπαίδευση» του ΠΜΣ του ΤΕΑΑΠΗ του Παν. Πατρών</a:t>
            </a:r>
          </a:p>
          <a:p>
            <a:pPr algn="ctr"/>
            <a:endParaRPr lang="el-GR" sz="10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algn="ctr"/>
            <a:r>
              <a:rPr lang="el-GR" sz="1600" dirty="0">
                <a:solidFill>
                  <a:srgbClr val="202124"/>
                </a:solidFill>
                <a:latin typeface="arial" panose="020B0604020202020204" pitchFamily="34" charset="0"/>
              </a:rPr>
              <a:t>Όσοι/</a:t>
            </a:r>
            <a:r>
              <a:rPr lang="el-GR" sz="1600" dirty="0" err="1">
                <a:solidFill>
                  <a:srgbClr val="202124"/>
                </a:solidFill>
                <a:latin typeface="arial" panose="020B0604020202020204" pitchFamily="34" charset="0"/>
              </a:rPr>
              <a:t>ες</a:t>
            </a:r>
            <a:r>
              <a:rPr lang="el-GR" sz="1600" dirty="0">
                <a:solidFill>
                  <a:srgbClr val="202124"/>
                </a:solidFill>
                <a:latin typeface="arial" panose="020B0604020202020204" pitchFamily="34" charset="0"/>
              </a:rPr>
              <a:t> επιθυμούν να παρακολουθήσουν την εισήγηση διαδικτυακά, παρακαλούνται να επικοινωνήσουν στο </a:t>
            </a:r>
            <a:r>
              <a:rPr lang="en-US" sz="1600" dirty="0">
                <a:solidFill>
                  <a:srgbClr val="202124"/>
                </a:solidFill>
                <a:latin typeface="arial" panose="020B0604020202020204" pitchFamily="34" charset="0"/>
              </a:rPr>
              <a:t>e-mail </a:t>
            </a:r>
            <a:r>
              <a:rPr lang="en-US" sz="1600" dirty="0">
                <a:solidFill>
                  <a:srgbClr val="202124"/>
                </a:solidFill>
                <a:latin typeface="arial" panose="020B0604020202020204" pitchFamily="34" charset="0"/>
                <a:hlinkClick r:id="rId4"/>
              </a:rPr>
              <a:t>nekstel@upatras.gr</a:t>
            </a:r>
            <a:r>
              <a:rPr lang="en-US" sz="1600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l-GR" sz="1600" dirty="0">
                <a:solidFill>
                  <a:srgbClr val="202124"/>
                </a:solidFill>
                <a:latin typeface="arial" panose="020B0604020202020204" pitchFamily="34" charset="0"/>
              </a:rPr>
              <a:t>και θα τους σταλεί ο σύνδεσμος.</a:t>
            </a:r>
          </a:p>
        </p:txBody>
      </p:sp>
      <p:pic>
        <p:nvPicPr>
          <p:cNvPr id="9" name="Picture 2" descr="Εργαστήριο Γλώσσας και Λογοτεχνίας">
            <a:extLst>
              <a:ext uri="{FF2B5EF4-FFF2-40B4-BE49-F238E27FC236}">
                <a16:creationId xmlns:a16="http://schemas.microsoft.com/office/drawing/2014/main" id="{23F28359-ED61-9F70-76BE-EACA79F09C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328"/>
          <a:stretch/>
        </p:blipFill>
        <p:spPr bwMode="auto">
          <a:xfrm>
            <a:off x="7532451" y="5139952"/>
            <a:ext cx="1972118" cy="172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Εργαστήριο Γλώσσας και Λογοτεχνίας">
            <a:extLst>
              <a:ext uri="{FF2B5EF4-FFF2-40B4-BE49-F238E27FC236}">
                <a16:creationId xmlns:a16="http://schemas.microsoft.com/office/drawing/2014/main" id="{533F4013-78DC-3BAB-1FB3-AA6B11B9A1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6" t="12552"/>
          <a:stretch/>
        </p:blipFill>
        <p:spPr bwMode="auto">
          <a:xfrm>
            <a:off x="9682676" y="5691427"/>
            <a:ext cx="1743753" cy="70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09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E5FD-509B-6B13-E3C6-91B861D63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099" y="642597"/>
            <a:ext cx="7663543" cy="5866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dirty="0" err="1"/>
              <a:t>Prof.</a:t>
            </a:r>
            <a:r>
              <a:rPr lang="en-GB" sz="2400" dirty="0"/>
              <a:t> Carmel Borg is the Head of the Department of Arts, Open Communities and Adult Education, at the Faculty of Education, University of Malta. He lectures in: sociology of education, curriculum theory, development and design; critical pedagogy; adult education for community development; and parental involvement in education. He is the author, co-author and editor of a number of books, papers in academic journals and chapters in books that foreground the relationship between education, democracy and social justice. </a:t>
            </a:r>
            <a:r>
              <a:rPr lang="en-GB" sz="2400" dirty="0" err="1"/>
              <a:t>Prof.</a:t>
            </a:r>
            <a:r>
              <a:rPr lang="en-GB" sz="2400" dirty="0"/>
              <a:t> Borg is currently partner in a number of European projects and research consortia, in areas that range from access to higher education to citizenship education. He is also involved in a number of community-based projects informed by critical literacy. Borg sits on a number of editorial boards and is founding editor of the  Malta Review of Educational Research (MRER) and the Education Research Monograph Series (ERMS).</a:t>
            </a:r>
            <a:endParaRPr lang="en-GR" sz="2400" dirty="0"/>
          </a:p>
        </p:txBody>
      </p:sp>
      <p:pic>
        <p:nvPicPr>
          <p:cNvPr id="4" name="Picture 12">
            <a:extLst>
              <a:ext uri="{FF2B5EF4-FFF2-40B4-BE49-F238E27FC236}">
                <a16:creationId xmlns:a16="http://schemas.microsoft.com/office/drawing/2014/main" id="{6E50C031-7B06-D963-4305-C3E06A6359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30" r="13213"/>
          <a:stretch/>
        </p:blipFill>
        <p:spPr bwMode="auto">
          <a:xfrm>
            <a:off x="353589" y="1110343"/>
            <a:ext cx="3532610" cy="345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A70BFC-7885-F912-FABC-0E884F07C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519723"/>
              </p:ext>
            </p:extLst>
          </p:nvPr>
        </p:nvGraphicFramePr>
        <p:xfrm>
          <a:off x="273534" y="3804557"/>
          <a:ext cx="4040565" cy="2996672"/>
        </p:xfrm>
        <a:graphic>
          <a:graphicData uri="http://schemas.openxmlformats.org/drawingml/2006/table">
            <a:tbl>
              <a:tblPr/>
              <a:tblGrid>
                <a:gridCol w="4040565">
                  <a:extLst>
                    <a:ext uri="{9D8B030D-6E8A-4147-A177-3AD203B41FA5}">
                      <a16:colId xmlns:a16="http://schemas.microsoft.com/office/drawing/2014/main" val="3311749035"/>
                    </a:ext>
                  </a:extLst>
                </a:gridCol>
              </a:tblGrid>
              <a:tr h="2996672">
                <a:tc>
                  <a:txBody>
                    <a:bodyPr/>
                    <a:lstStyle/>
                    <a:p>
                      <a:pPr fontAlgn="base"/>
                      <a:r>
                        <a:rPr lang="en-GB" sz="1600" b="1" dirty="0">
                          <a:effectLst/>
                          <a:latin typeface="inherit"/>
                        </a:rPr>
                        <a:t>Prof. Carmel Borg Ph.D. (Toronto), FRSA</a:t>
                      </a:r>
                      <a:endParaRPr lang="en-GB" sz="1600" dirty="0">
                        <a:effectLst/>
                        <a:latin typeface="inherit"/>
                      </a:endParaRPr>
                    </a:p>
                    <a:p>
                      <a:pPr fontAlgn="base"/>
                      <a:endParaRPr lang="en-GB" sz="1600" dirty="0"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09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39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F7C67-92E6-165A-84BD-FAD797840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Stellakis </a:t>
            </a:r>
            <a:r>
              <a:rPr lang="en-GB" dirty="0" err="1"/>
              <a:t>Nektarios</a:t>
            </a:r>
            <a:r>
              <a:rPr lang="en-GB" dirty="0"/>
              <a:t> is inviting you to a scheduled Zoom meeting.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Topic: Pr. Carmel Borg: Paulo Freire and Critical Literacy as a Practice of Freedom</a:t>
            </a:r>
          </a:p>
          <a:p>
            <a:pPr marL="0" indent="0">
              <a:buNone/>
            </a:pPr>
            <a:r>
              <a:rPr lang="en-GB" dirty="0"/>
              <a:t>Time: Nov 6, 2023 03:00 PM Athens (02:00 PM Malta)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Join Zoom Meeting</a:t>
            </a:r>
          </a:p>
          <a:p>
            <a:pPr marL="0" indent="0">
              <a:buNone/>
            </a:pPr>
            <a:r>
              <a:rPr lang="en-GB" dirty="0"/>
              <a:t>https://</a:t>
            </a:r>
            <a:r>
              <a:rPr lang="en-GB" dirty="0" err="1"/>
              <a:t>upatras-gr.zoom.us</a:t>
            </a:r>
            <a:r>
              <a:rPr lang="en-GB" dirty="0"/>
              <a:t>/j/92483714722?pwd=bzN6Q2xPT2poV3VxdWk1WU45aUJLUT09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Meeting ID: 924 8371 4722</a:t>
            </a:r>
          </a:p>
          <a:p>
            <a:pPr marL="0" indent="0">
              <a:buNone/>
            </a:pPr>
            <a:r>
              <a:rPr lang="en-GB" dirty="0"/>
              <a:t>Passcode: 580798</a:t>
            </a:r>
          </a:p>
          <a:p>
            <a:endParaRPr lang="en-GB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5591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>
            <a:extLst>
              <a:ext uri="{FF2B5EF4-FFF2-40B4-BE49-F238E27FC236}">
                <a16:creationId xmlns:a16="http://schemas.microsoft.com/office/drawing/2014/main" id="{B6E03652-3AC5-1C36-6622-35547FB7E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234" y="1551782"/>
            <a:ext cx="2552700" cy="318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EDA1E3-0D83-61E4-7BA1-BD5F5442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R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3F3AA8FF-5C3E-71A4-E9CB-46F8A3B90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354" y="857251"/>
            <a:ext cx="2227014" cy="339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ΦΡΕΙΡΕ ΠΑΟΥΛΟ - IANOS">
            <a:extLst>
              <a:ext uri="{FF2B5EF4-FFF2-40B4-BE49-F238E27FC236}">
                <a16:creationId xmlns:a16="http://schemas.microsoft.com/office/drawing/2014/main" id="{7552D539-1B05-4F63-C152-226A64678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40" y="1217614"/>
            <a:ext cx="2426022" cy="338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ΑΠΕΛΕΥΘΕΡΩΤΙΚΗ ΠΑΙΔΑΓΩΓΙΚΗ / FREIRE PAULO , SHOR IRA">
            <a:extLst>
              <a:ext uri="{FF2B5EF4-FFF2-40B4-BE49-F238E27FC236}">
                <a16:creationId xmlns:a16="http://schemas.microsoft.com/office/drawing/2014/main" id="{24707847-4A7E-35D2-1906-0AAA76C2E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286" y="1999060"/>
            <a:ext cx="2273495" cy="338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Βιβλία από Πάουλο Φρέιρε | Protoporia.gr">
            <a:extLst>
              <a:ext uri="{FF2B5EF4-FFF2-40B4-BE49-F238E27FC236}">
                <a16:creationId xmlns:a16="http://schemas.microsoft.com/office/drawing/2014/main" id="{BCBA910F-AFCF-9815-C3F1-3FB9F617C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368" y="4210842"/>
            <a:ext cx="1721729" cy="264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ΠΑΟΥΛΟ ΦΡΕΙΡΕ - Η ΑΦΗΓΗΣΗ - Vittoria, Paolo | Evripidis.gr">
            <a:extLst>
              <a:ext uri="{FF2B5EF4-FFF2-40B4-BE49-F238E27FC236}">
                <a16:creationId xmlns:a16="http://schemas.microsoft.com/office/drawing/2014/main" id="{084531DF-B1A7-23C2-734D-775D3A623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1" y="458017"/>
            <a:ext cx="2299203" cy="345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352565C9-A294-E670-DC33-7437F4E09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0" y="4002110"/>
            <a:ext cx="1793862" cy="264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15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357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inherit</vt:lpstr>
      <vt:lpstr>Lucida Grande</vt:lpstr>
      <vt:lpstr>Office Theme</vt:lpstr>
      <vt:lpstr>Εισήγηση - Συζήτηση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Εργαστήριο</dc:title>
  <dc:creator>Stellakis Nektarios</dc:creator>
  <cp:lastModifiedBy>Stellakis Nektarios</cp:lastModifiedBy>
  <cp:revision>20</cp:revision>
  <dcterms:created xsi:type="dcterms:W3CDTF">2022-05-09T08:53:03Z</dcterms:created>
  <dcterms:modified xsi:type="dcterms:W3CDTF">2023-11-01T10:51:06Z</dcterms:modified>
</cp:coreProperties>
</file>