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77"/>
  </p:notesMasterIdLst>
  <p:sldIdLst>
    <p:sldId id="453" r:id="rId4"/>
    <p:sldId id="454" r:id="rId5"/>
    <p:sldId id="455" r:id="rId6"/>
    <p:sldId id="261" r:id="rId7"/>
    <p:sldId id="272" r:id="rId8"/>
    <p:sldId id="393" r:id="rId9"/>
    <p:sldId id="394" r:id="rId10"/>
    <p:sldId id="375" r:id="rId11"/>
    <p:sldId id="391" r:id="rId12"/>
    <p:sldId id="395" r:id="rId13"/>
    <p:sldId id="373" r:id="rId14"/>
    <p:sldId id="390" r:id="rId15"/>
    <p:sldId id="441" r:id="rId16"/>
    <p:sldId id="442" r:id="rId17"/>
    <p:sldId id="372" r:id="rId18"/>
    <p:sldId id="397" r:id="rId19"/>
    <p:sldId id="449" r:id="rId20"/>
    <p:sldId id="450" r:id="rId21"/>
    <p:sldId id="396" r:id="rId22"/>
    <p:sldId id="401" r:id="rId23"/>
    <p:sldId id="399" r:id="rId24"/>
    <p:sldId id="402" r:id="rId25"/>
    <p:sldId id="403" r:id="rId26"/>
    <p:sldId id="404" r:id="rId27"/>
    <p:sldId id="405" r:id="rId28"/>
    <p:sldId id="451" r:id="rId29"/>
    <p:sldId id="406" r:id="rId30"/>
    <p:sldId id="409" r:id="rId31"/>
    <p:sldId id="407" r:id="rId32"/>
    <p:sldId id="408" r:id="rId33"/>
    <p:sldId id="400" r:id="rId34"/>
    <p:sldId id="443" r:id="rId35"/>
    <p:sldId id="444" r:id="rId36"/>
    <p:sldId id="412" r:id="rId37"/>
    <p:sldId id="410" r:id="rId38"/>
    <p:sldId id="275" r:id="rId39"/>
    <p:sldId id="361" r:id="rId40"/>
    <p:sldId id="377" r:id="rId41"/>
    <p:sldId id="378" r:id="rId42"/>
    <p:sldId id="379" r:id="rId43"/>
    <p:sldId id="380" r:id="rId44"/>
    <p:sldId id="381" r:id="rId45"/>
    <p:sldId id="384" r:id="rId46"/>
    <p:sldId id="382" r:id="rId47"/>
    <p:sldId id="383" r:id="rId48"/>
    <p:sldId id="445" r:id="rId49"/>
    <p:sldId id="446" r:id="rId50"/>
    <p:sldId id="447" r:id="rId51"/>
    <p:sldId id="452" r:id="rId52"/>
    <p:sldId id="448" r:id="rId53"/>
    <p:sldId id="266" r:id="rId54"/>
    <p:sldId id="267" r:id="rId55"/>
    <p:sldId id="269" r:id="rId56"/>
    <p:sldId id="268" r:id="rId57"/>
    <p:sldId id="270" r:id="rId58"/>
    <p:sldId id="360" r:id="rId59"/>
    <p:sldId id="274" r:id="rId60"/>
    <p:sldId id="257" r:id="rId61"/>
    <p:sldId id="262" r:id="rId62"/>
    <p:sldId id="263" r:id="rId63"/>
    <p:sldId id="411" r:id="rId64"/>
    <p:sldId id="264" r:id="rId65"/>
    <p:sldId id="362" r:id="rId66"/>
    <p:sldId id="273" r:id="rId67"/>
    <p:sldId id="271" r:id="rId68"/>
    <p:sldId id="276" r:id="rId69"/>
    <p:sldId id="456" r:id="rId70"/>
    <p:sldId id="457" r:id="rId71"/>
    <p:sldId id="458" r:id="rId72"/>
    <p:sldId id="459" r:id="rId73"/>
    <p:sldId id="463" r:id="rId74"/>
    <p:sldId id="461" r:id="rId75"/>
    <p:sldId id="462" r:id="rId76"/>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70" d="100"/>
          <a:sy n="70" d="100"/>
        </p:scale>
        <p:origin x="-1374"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BED585-7C92-405D-875E-D652999A77B7}" type="datetimeFigureOut">
              <a:rPr lang="el-GR" smtClean="0"/>
              <a:t>21/7/2015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A8497-DC9E-4150-9628-68AB9C630DEF}" type="slidenum">
              <a:rPr lang="el-GR" smtClean="0"/>
              <a:t>‹#›</a:t>
            </a:fld>
            <a:endParaRPr lang="el-GR"/>
          </a:p>
        </p:txBody>
      </p:sp>
    </p:spTree>
    <p:extLst>
      <p:ext uri="{BB962C8B-B14F-4D97-AF65-F5344CB8AC3E}">
        <p14:creationId xmlns:p14="http://schemas.microsoft.com/office/powerpoint/2010/main" val="232429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415683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75379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67</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68</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69</a:t>
            </a:fld>
            <a:endParaRPr lang="el-GR">
              <a:solidFill>
                <a:prstClr val="black"/>
              </a:solidFill>
            </a:endParaRPr>
          </a:p>
        </p:txBody>
      </p:sp>
    </p:spTree>
    <p:extLst>
      <p:ext uri="{BB962C8B-B14F-4D97-AF65-F5344CB8AC3E}">
        <p14:creationId xmlns:p14="http://schemas.microsoft.com/office/powerpoint/2010/main" val="40518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70</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71</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399218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5612490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642668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41517956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18295496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41795127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4411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3124492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2909311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defTabSz="914400">
              <a:defRPr/>
            </a:pPr>
            <a:r>
              <a:rPr lang="el-GR" sz="1000" dirty="0" smtClean="0">
                <a:solidFill>
                  <a:srgbClr val="5075BC"/>
                </a:solidFill>
              </a:rPr>
              <a:t>Τίτλος Ενότητας</a:t>
            </a:r>
            <a:endParaRPr lang="en-US" sz="1000" dirty="0">
              <a:solidFill>
                <a:srgbClr val="5075BC"/>
              </a:solidFill>
              <a:ea typeface="ＭＳ Ｐゴシック" pitchFamily="34" charset="-128"/>
            </a:endParaRPr>
          </a:p>
        </p:txBody>
      </p:sp>
    </p:spTree>
    <p:extLst>
      <p:ext uri="{BB962C8B-B14F-4D97-AF65-F5344CB8AC3E}">
        <p14:creationId xmlns:p14="http://schemas.microsoft.com/office/powerpoint/2010/main" val="9054610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6708663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54435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16757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35304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68475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38033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83937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7372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58253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18985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3349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F4785242-EEA0-4BB5-B8A8-41708DBB04BF}" type="datetimeFigureOut">
              <a:rPr lang="el-GR" smtClean="0">
                <a:solidFill>
                  <a:prstClr val="black">
                    <a:tint val="75000"/>
                  </a:prstClr>
                </a:solidFill>
              </a:rPr>
              <a:pPr/>
              <a:t>21/7/2015</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B0292322-E41C-49CD-A78E-743BFB9AD2C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66137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FB4ED834-213A-804F-AA60-32FE2BA749AF}" type="datetimeFigureOut">
              <a:rPr lang="de-DE" smtClean="0"/>
              <a:pPr/>
              <a:t>21.07.2015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10BAF0D-69F3-514F-8DB1-13452FB1DBBF}"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ED834-213A-804F-AA60-32FE2BA749AF}" type="datetimeFigureOut">
              <a:rPr lang="de-DE" smtClean="0"/>
              <a:pPr/>
              <a:t>21.07.2015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BAF0D-69F3-514F-8DB1-13452FB1DBBF}"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04768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4785242-EEA0-4BB5-B8A8-41708DBB04BF}" type="datetimeFigureOut">
              <a:rPr lang="el-GR" smtClean="0">
                <a:solidFill>
                  <a:prstClr val="black">
                    <a:tint val="75000"/>
                  </a:prstClr>
                </a:solidFill>
              </a:rPr>
              <a:pPr defTabSz="914400"/>
              <a:t>21/7/2015</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292322-E41C-49CD-A78E-743BFB9AD2C8}" type="slidenum">
              <a:rPr lang="el-GR" smtClean="0">
                <a:solidFill>
                  <a:prstClr val="black">
                    <a:tint val="75000"/>
                  </a:prstClr>
                </a:solidFill>
              </a:rPr>
              <a:pPr defTabSz="914400"/>
              <a:t>‹#›</a:t>
            </a:fld>
            <a:endParaRPr lang="el-GR">
              <a:solidFill>
                <a:prstClr val="black">
                  <a:tint val="75000"/>
                </a:prstClr>
              </a:solidFill>
            </a:endParaRPr>
          </a:p>
        </p:txBody>
      </p:sp>
    </p:spTree>
    <p:extLst>
      <p:ext uri="{BB962C8B-B14F-4D97-AF65-F5344CB8AC3E}">
        <p14:creationId xmlns:p14="http://schemas.microsoft.com/office/powerpoint/2010/main" val="686746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6" Type="http://schemas.openxmlformats.org/officeDocument/2006/relationships/hyperlink" Target="http://www.perseus.tufts.edu/hopper/morph?l=e)n&amp;la=greek&amp;can=e)n0&amp;prior=sunwmosi/as" TargetMode="External"/><Relationship Id="rId117" Type="http://schemas.openxmlformats.org/officeDocument/2006/relationships/hyperlink" Target="http://www.perseus.tufts.edu/hopper/morph?l=gegone/nai&amp;la=greek&amp;can=gegone/nai0&amp;prior=sumboulh=s" TargetMode="External"/><Relationship Id="rId21" Type="http://schemas.openxmlformats.org/officeDocument/2006/relationships/hyperlink" Target="http://www.perseus.tufts.edu/hopper/morph?l=w(s&amp;la=greek&amp;can=w(s1&amp;prior=*ptolemai=on" TargetMode="External"/><Relationship Id="rId42" Type="http://schemas.openxmlformats.org/officeDocument/2006/relationships/hyperlink" Target="http://www.perseus.tufts.edu/hopper/morph?l=h)\&amp;la=greek&amp;can=h)\0&amp;prior=e)gi/nwsken" TargetMode="External"/><Relationship Id="rId47" Type="http://schemas.openxmlformats.org/officeDocument/2006/relationships/hyperlink" Target="http://www.perseus.tufts.edu/hopper/morph?l=tina\&amp;la=greek&amp;can=tina\0&amp;prior=*ptolemai/ou" TargetMode="External"/><Relationship Id="rId63" Type="http://schemas.openxmlformats.org/officeDocument/2006/relationships/hyperlink" Target="http://www.perseus.tufts.edu/hopper/morph?l=fqo/nou&amp;la=greek&amp;can=fqo/nou0&amp;prior=u(po\" TargetMode="External"/><Relationship Id="rId68" Type="http://schemas.openxmlformats.org/officeDocument/2006/relationships/hyperlink" Target="http://www.perseus.tufts.edu/hopper/morph?l=kai\&amp;la=greek&amp;can=kai\4&amp;prior=timh=s" TargetMode="External"/><Relationship Id="rId84" Type="http://schemas.openxmlformats.org/officeDocument/2006/relationships/hyperlink" Target="http://www.perseus.tufts.edu/hopper/morph?l=o(/lwn&amp;la=greek&amp;can=o(/lwn0&amp;prior=tw=n" TargetMode="External"/><Relationship Id="rId89" Type="http://schemas.openxmlformats.org/officeDocument/2006/relationships/hyperlink" Target="http://www.perseus.tufts.edu/hopper/morph?l=au)to\n&amp;la=greek&amp;can=au)to\n1&amp;prior=tis" TargetMode="External"/><Relationship Id="rId112" Type="http://schemas.openxmlformats.org/officeDocument/2006/relationships/hyperlink" Target="http://www.perseus.tufts.edu/hopper/morph?l=kata/lhyin&amp;la=greek&amp;can=kata/lhyin0&amp;prior=*phlousi/ou" TargetMode="External"/><Relationship Id="rId16" Type="http://schemas.openxmlformats.org/officeDocument/2006/relationships/hyperlink" Target="http://www.perseus.tufts.edu/hopper/morph?l=ou(=tos&amp;la=greek&amp;can=ou(=tos0&amp;prior=kai\" TargetMode="External"/><Relationship Id="rId107" Type="http://schemas.openxmlformats.org/officeDocument/2006/relationships/hyperlink" Target="http://www.perseus.tufts.edu/hopper/morph?l=th\n&amp;la=greek&amp;can=th\n4&amp;prior=a)pe/fhne" TargetMode="External"/><Relationship Id="rId11" Type="http://schemas.openxmlformats.org/officeDocument/2006/relationships/hyperlink" Target="http://www.perseus.tufts.edu/hopper/morph?l=ei)ko/na&amp;la=greek&amp;can=ei)ko/na0&amp;prior=th\n" TargetMode="External"/><Relationship Id="rId24" Type="http://schemas.openxmlformats.org/officeDocument/2006/relationships/hyperlink" Target="http://www.perseus.tufts.edu/hopper/morph?l=th=s&amp;la=greek&amp;can=th=s0&amp;prior=*qeodo/ta|" TargetMode="External"/><Relationship Id="rId32" Type="http://schemas.openxmlformats.org/officeDocument/2006/relationships/hyperlink" Target="http://www.perseus.tufts.edu/hopper/morph?l=e(wra/kei&amp;la=greek&amp;can=e(wra/kei0&amp;prior=ou)x" TargetMode="External"/><Relationship Id="rId37" Type="http://schemas.openxmlformats.org/officeDocument/2006/relationships/hyperlink" Target="http://www.perseus.tufts.edu/hopper/morph?l=to\n&amp;la=greek&amp;can=to\n1&amp;prior=ou)de\" TargetMode="External"/><Relationship Id="rId40" Type="http://schemas.openxmlformats.org/officeDocument/2006/relationships/hyperlink" Target="http://www.perseus.tufts.edu/hopper/morph?l=h)=n&amp;la=greek&amp;can=h)=n0&amp;prior=o(/stis" TargetMode="External"/><Relationship Id="rId45" Type="http://schemas.openxmlformats.org/officeDocument/2006/relationships/hyperlink" Target="http://www.perseus.tufts.edu/hopper/morph?l=h)/koue&amp;la=greek&amp;can=h)/koue0&amp;prior=o(/son" TargetMode="External"/><Relationship Id="rId53" Type="http://schemas.openxmlformats.org/officeDocument/2006/relationships/hyperlink" Target="http://www.perseus.tufts.edu/hopper/morph?l=*foini/khn&amp;la=greek&amp;can=*foini/khn0&amp;prior=th\n" TargetMode="External"/><Relationship Id="rId58" Type="http://schemas.openxmlformats.org/officeDocument/2006/relationships/hyperlink" Target="http://www.perseus.tufts.edu/hopper/morph?l=a)ntite/xnwn&amp;la=greek&amp;can=a)ntite/xnwn0&amp;prior=tw=n" TargetMode="External"/><Relationship Id="rId66" Type="http://schemas.openxmlformats.org/officeDocument/2006/relationships/hyperlink" Target="http://www.perseus.tufts.edu/hopper/morph?l=basilei=&amp;la=greek&amp;can=basilei=0&amp;prior=para\" TargetMode="External"/><Relationship Id="rId74" Type="http://schemas.openxmlformats.org/officeDocument/2006/relationships/hyperlink" Target="http://www.perseus.tufts.edu/hopper/morph?l=zhlotupi/as&amp;la=greek&amp;can=zhlotupi/as0&amp;prior=te/xnhn" TargetMode="External"/><Relationship Id="rId79" Type="http://schemas.openxmlformats.org/officeDocument/2006/relationships/hyperlink" Target="http://www.perseus.tufts.edu/hopper/morph?l=*ptolemai=on&amp;la=greek&amp;can=*ptolemai=on1&amp;prior=to\n" TargetMode="External"/><Relationship Id="rId87" Type="http://schemas.openxmlformats.org/officeDocument/2006/relationships/hyperlink" Target="http://www.perseus.tufts.edu/hopper/morph?l=qea/saito/&amp;la=greek&amp;can=qea/saito/0&amp;prior=w(s" TargetMode="External"/><Relationship Id="rId102" Type="http://schemas.openxmlformats.org/officeDocument/2006/relationships/hyperlink" Target="http://www.perseus.tufts.edu/hopper/morph?l=au)tw=|&amp;la=greek&amp;can=au)tw=|0&amp;prior=ou)=s" TargetMode="External"/><Relationship Id="rId110" Type="http://schemas.openxmlformats.org/officeDocument/2006/relationships/hyperlink" Target="http://www.perseus.tufts.edu/hopper/morph?l=kai\&amp;la=greek&amp;can=kai\8&amp;prior=a)po/stasin" TargetMode="External"/><Relationship Id="rId115" Type="http://schemas.openxmlformats.org/officeDocument/2006/relationships/hyperlink" Target="http://www.perseus.tufts.edu/hopper/morph?l=*)apellou=&amp;la=greek&amp;can=*)apellou=0&amp;prior=th=s" TargetMode="External"/><Relationship Id="rId5" Type="http://schemas.openxmlformats.org/officeDocument/2006/relationships/hyperlink" Target="http://www.perseus.tufts.edu/hopper/morph?l=o(&amp;la=greek&amp;can=o(0&amp;prior=*)apellh=s" TargetMode="External"/><Relationship Id="rId61" Type="http://schemas.openxmlformats.org/officeDocument/2006/relationships/hyperlink" Target="http://www.perseus.tufts.edu/hopper/morph?l=tou)/noma&amp;la=greek&amp;can=tou)/noma0&amp;prior=*)anti/filos" TargetMode="External"/><Relationship Id="rId82" Type="http://schemas.openxmlformats.org/officeDocument/2006/relationships/hyperlink" Target="http://www.perseus.tufts.edu/hopper/morph?l=kekoinwnhkw\s&amp;la=greek&amp;can=kekoinwnhkw\s0&amp;prior=ei)/h" TargetMode="External"/><Relationship Id="rId90" Type="http://schemas.openxmlformats.org/officeDocument/2006/relationships/hyperlink" Target="http://www.perseus.tufts.edu/hopper/morph?l=e)n&amp;la=greek&amp;can=e)n1&amp;prior=au)to\n" TargetMode="External"/><Relationship Id="rId95" Type="http://schemas.openxmlformats.org/officeDocument/2006/relationships/hyperlink" Target="http://www.perseus.tufts.edu/hopper/morph?l=par'&amp;la=greek&amp;can=par'0&amp;prior=kai\" TargetMode="External"/><Relationship Id="rId19" Type="http://schemas.openxmlformats.org/officeDocument/2006/relationships/hyperlink" Target="http://www.perseus.tufts.edu/hopper/morph?l=to\n&amp;la=greek&amp;can=to\n0&amp;prior=pro\s" TargetMode="External"/><Relationship Id="rId14" Type="http://schemas.openxmlformats.org/officeDocument/2006/relationships/hyperlink" Target="http://www.perseus.tufts.edu/hopper/morph?l=au)=&amp;la=greek&amp;can=au)=0&amp;prior=ga\r" TargetMode="External"/><Relationship Id="rId22" Type="http://schemas.openxmlformats.org/officeDocument/2006/relationships/hyperlink" Target="http://www.perseus.tufts.edu/hopper/morph?l=metesxhkw\s&amp;la=greek&amp;can=metesxhkw\s0&amp;prior=w(s" TargetMode="External"/><Relationship Id="rId27" Type="http://schemas.openxmlformats.org/officeDocument/2006/relationships/hyperlink" Target="http://www.perseus.tufts.edu/hopper/morph?l=*tu/rw|&amp;la=greek&amp;can=*tu/rw|0&amp;prior=e)n" TargetMode="External"/><Relationship Id="rId30" Type="http://schemas.openxmlformats.org/officeDocument/2006/relationships/hyperlink" Target="http://www.perseus.tufts.edu/hopper/morph?l=*)apellh=s&amp;la=greek&amp;can=*)apellh=s1&amp;prior=de\" TargetMode="External"/><Relationship Id="rId35" Type="http://schemas.openxmlformats.org/officeDocument/2006/relationships/hyperlink" Target="http://www.perseus.tufts.edu/hopper/morph?l=*tu/ron&amp;la=greek&amp;can=*tu/ron0&amp;prior=th\n" TargetMode="External"/><Relationship Id="rId43" Type="http://schemas.openxmlformats.org/officeDocument/2006/relationships/hyperlink" Target="http://www.perseus.tufts.edu/hopper/morph?l=kaq'&amp;la=greek&amp;can=kaq'0&amp;prior=h)\" TargetMode="External"/><Relationship Id="rId48" Type="http://schemas.openxmlformats.org/officeDocument/2006/relationships/hyperlink" Target="http://www.perseus.tufts.edu/hopper/morph?l=u(/parxon&amp;la=greek&amp;can=u(/parxon0&amp;prior=tina\" TargetMode="External"/><Relationship Id="rId56" Type="http://schemas.openxmlformats.org/officeDocument/2006/relationships/hyperlink" Target="http://www.perseus.tufts.edu/hopper/morph?l=o(/mws&amp;la=greek&amp;can=o(/mws0&amp;prior=a)ll'" TargetMode="External"/><Relationship Id="rId64" Type="http://schemas.openxmlformats.org/officeDocument/2006/relationships/hyperlink" Target="http://www.perseus.tufts.edu/hopper/morph?l=th=s&amp;la=greek&amp;can=th=s1&amp;prior=fqo/nou" TargetMode="External"/><Relationship Id="rId69" Type="http://schemas.openxmlformats.org/officeDocument/2006/relationships/hyperlink" Target="http://www.perseus.tufts.edu/hopper/morph?l=u(po\&amp;la=greek&amp;can=u(po\1&amp;prior=kai\" TargetMode="External"/><Relationship Id="rId77" Type="http://schemas.openxmlformats.org/officeDocument/2006/relationships/hyperlink" Target="http://www.perseus.tufts.edu/hopper/morph?l=pro\s&amp;la=greek&amp;can=pro\s1&amp;prior=au)to\n" TargetMode="External"/><Relationship Id="rId100" Type="http://schemas.openxmlformats.org/officeDocument/2006/relationships/hyperlink" Target="http://www.perseus.tufts.edu/hopper/morph?l=to\&amp;la=greek&amp;can=to\1&amp;prior=pro\s" TargetMode="External"/><Relationship Id="rId105" Type="http://schemas.openxmlformats.org/officeDocument/2006/relationships/hyperlink" Target="http://www.perseus.tufts.edu/hopper/morph?l=te/los&amp;la=greek&amp;can=te/los0&amp;prior=kai\" TargetMode="External"/><Relationship Id="rId113" Type="http://schemas.openxmlformats.org/officeDocument/2006/relationships/hyperlink" Target="http://www.perseus.tufts.edu/hopper/morph?l=e)k&amp;la=greek&amp;can=e)k0&amp;prior=kata/lhyin" TargetMode="External"/><Relationship Id="rId8" Type="http://schemas.openxmlformats.org/officeDocument/2006/relationships/hyperlink" Target="http://www.perseus.tufts.edu/hopper/morph?l=tau/thn&amp;la=greek&amp;can=tau/thn0&amp;prior=pa/lai" TargetMode="External"/><Relationship Id="rId51" Type="http://schemas.openxmlformats.org/officeDocument/2006/relationships/hyperlink" Target="http://www.perseus.tufts.edu/hopper/morph?l=kata\&amp;la=greek&amp;can=kata\0&amp;prior=ta\" TargetMode="External"/><Relationship Id="rId72" Type="http://schemas.openxmlformats.org/officeDocument/2006/relationships/hyperlink" Target="http://www.perseus.tufts.edu/hopper/morph?l=th\n&amp;la=greek&amp;can=th\n3&amp;prior=kata\" TargetMode="External"/><Relationship Id="rId80" Type="http://schemas.openxmlformats.org/officeDocument/2006/relationships/hyperlink" Target="http://www.perseus.tufts.edu/hopper/morph?l=w(s&amp;la=greek&amp;can=w(s2&amp;prior=*ptolemai=on" TargetMode="External"/><Relationship Id="rId85" Type="http://schemas.openxmlformats.org/officeDocument/2006/relationships/hyperlink" Target="http://www.perseus.tufts.edu/hopper/morph?l=kai\&amp;la=greek&amp;can=kai\5&amp;prior=o(/lwn" TargetMode="External"/><Relationship Id="rId93" Type="http://schemas.openxmlformats.org/officeDocument/2006/relationships/hyperlink" Target="http://www.perseus.tufts.edu/hopper/morph?l=*qeodo/ta|&amp;la=greek&amp;can=*qeodo/ta|1&amp;prior=sunestiw/menon" TargetMode="External"/><Relationship Id="rId98" Type="http://schemas.openxmlformats.org/officeDocument/2006/relationships/hyperlink" Target="http://www.perseus.tufts.edu/hopper/morph?l=dei=pnon&amp;la=greek&amp;can=dei=pnon0&amp;prior=to\" TargetMode="External"/><Relationship Id="rId3" Type="http://schemas.openxmlformats.org/officeDocument/2006/relationships/hyperlink" Target="http://www.perseus.tufts.edu/hopper/morph?l=de\&amp;la=greek&amp;can=de\0&amp;prior=ma=llon" TargetMode="External"/><Relationship Id="rId12" Type="http://schemas.openxmlformats.org/officeDocument/2006/relationships/hyperlink" Target="http://www.perseus.tufts.edu/hopper/morph?l=kai\&amp;la=greek&amp;can=kai\2&amp;prior=ei)ko/na" TargetMode="External"/><Relationship Id="rId17" Type="http://schemas.openxmlformats.org/officeDocument/2006/relationships/hyperlink" Target="http://www.perseus.tufts.edu/hopper/morph?l=diablhqei\s&amp;la=greek&amp;can=diablhqei\s0&amp;prior=ou(=tos" TargetMode="External"/><Relationship Id="rId25" Type="http://schemas.openxmlformats.org/officeDocument/2006/relationships/hyperlink" Target="http://www.perseus.tufts.edu/hopper/morph?l=sunwmosi/as&amp;la=greek&amp;can=sunwmosi/as0&amp;prior=th=s" TargetMode="External"/><Relationship Id="rId33" Type="http://schemas.openxmlformats.org/officeDocument/2006/relationships/hyperlink" Target="http://www.perseus.tufts.edu/hopper/morph?l=pote\&amp;la=greek&amp;can=pote\0&amp;prior=e(wra/kei" TargetMode="External"/><Relationship Id="rId38" Type="http://schemas.openxmlformats.org/officeDocument/2006/relationships/hyperlink" Target="http://www.perseus.tufts.edu/hopper/morph?l=*qeodo/tan&amp;la=greek&amp;can=*qeodo/tan0&amp;prior=to\n" TargetMode="External"/><Relationship Id="rId46" Type="http://schemas.openxmlformats.org/officeDocument/2006/relationships/hyperlink" Target="http://www.perseus.tufts.edu/hopper/morph?l=*ptolemai/ou&amp;la=greek&amp;can=*ptolemai/ou0&amp;prior=h)/koue" TargetMode="External"/><Relationship Id="rId59" Type="http://schemas.openxmlformats.org/officeDocument/2006/relationships/hyperlink" Target="http://www.perseus.tufts.edu/hopper/morph?l=tis&amp;la=greek&amp;can=tis0&amp;prior=a)ntite/xnwn" TargetMode="External"/><Relationship Id="rId67" Type="http://schemas.openxmlformats.org/officeDocument/2006/relationships/hyperlink" Target="http://www.perseus.tufts.edu/hopper/morph?l=timh=s&amp;la=greek&amp;can=timh=s0&amp;prior=basilei=" TargetMode="External"/><Relationship Id="rId103" Type="http://schemas.openxmlformats.org/officeDocument/2006/relationships/hyperlink" Target="http://www.perseus.tufts.edu/hopper/morph?l=koinologou/menon&amp;la=greek&amp;can=koinologou/menon0&amp;prior=au)tw=|" TargetMode="External"/><Relationship Id="rId108" Type="http://schemas.openxmlformats.org/officeDocument/2006/relationships/hyperlink" Target="http://www.perseus.tufts.edu/hopper/morph?l=*tu/rou&amp;la=greek&amp;can=*tu/rou0&amp;prior=th\n" TargetMode="External"/><Relationship Id="rId116" Type="http://schemas.openxmlformats.org/officeDocument/2006/relationships/hyperlink" Target="http://www.perseus.tufts.edu/hopper/morph?l=sumboulh=s&amp;la=greek&amp;can=sumboulh=s0&amp;prior=*)apellou=" TargetMode="External"/><Relationship Id="rId20" Type="http://schemas.openxmlformats.org/officeDocument/2006/relationships/hyperlink" Target="http://www.perseus.tufts.edu/hopper/morph?l=*ptolemai=on&amp;la=greek&amp;can=*ptolemai=on0&amp;prior=to\n" TargetMode="External"/><Relationship Id="rId41" Type="http://schemas.openxmlformats.org/officeDocument/2006/relationships/hyperlink" Target="http://www.perseus.tufts.edu/hopper/morph?l=e)gi/nwsken&amp;la=greek&amp;can=e)gi/nwsken0&amp;prior=h)=n" TargetMode="External"/><Relationship Id="rId54" Type="http://schemas.openxmlformats.org/officeDocument/2006/relationships/hyperlink" Target="http://www.perseus.tufts.edu/hopper/morph?l=e)pitetramme/non&amp;la=greek&amp;can=e)pitetramme/non0&amp;prior=*foini/khn" TargetMode="External"/><Relationship Id="rId62" Type="http://schemas.openxmlformats.org/officeDocument/2006/relationships/hyperlink" Target="http://www.perseus.tufts.edu/hopper/morph?l=u(po\&amp;la=greek&amp;can=u(po\0&amp;prior=tou)/noma" TargetMode="External"/><Relationship Id="rId70" Type="http://schemas.openxmlformats.org/officeDocument/2006/relationships/hyperlink" Target="http://www.perseus.tufts.edu/hopper/morph?l=th=s&amp;la=greek&amp;can=th=s2&amp;prior=u(po\" TargetMode="External"/><Relationship Id="rId75" Type="http://schemas.openxmlformats.org/officeDocument/2006/relationships/hyperlink" Target="http://www.perseus.tufts.edu/hopper/morph?l=katei=pen&amp;la=greek&amp;can=katei=pen0&amp;prior=zhlotupi/as" TargetMode="External"/><Relationship Id="rId83" Type="http://schemas.openxmlformats.org/officeDocument/2006/relationships/hyperlink" Target="http://www.perseus.tufts.edu/hopper/morph?l=tw=n&amp;la=greek&amp;can=tw=n1&amp;prior=kekoinwnhkw\s" TargetMode="External"/><Relationship Id="rId88" Type="http://schemas.openxmlformats.org/officeDocument/2006/relationships/hyperlink" Target="http://www.perseus.tufts.edu/hopper/morph?l=tis&amp;la=greek&amp;can=tis1&amp;prior=qea/saito/" TargetMode="External"/><Relationship Id="rId91" Type="http://schemas.openxmlformats.org/officeDocument/2006/relationships/hyperlink" Target="http://www.perseus.tufts.edu/hopper/morph?l=*foini/kh|&amp;la=greek&amp;can=*foini/kh|0&amp;prior=e)n" TargetMode="External"/><Relationship Id="rId96" Type="http://schemas.openxmlformats.org/officeDocument/2006/relationships/hyperlink" Target="http://www.perseus.tufts.edu/hopper/morph?l=o(/lon&amp;la=greek&amp;can=o(/lon0&amp;prior=par'" TargetMode="External"/><Relationship Id="rId111" Type="http://schemas.openxmlformats.org/officeDocument/2006/relationships/hyperlink" Target="http://www.perseus.tufts.edu/hopper/morph?l=*phlousi/ou&amp;la=greek&amp;can=*phlousi/ou0&amp;prior=kai\" TargetMode="External"/><Relationship Id="rId1" Type="http://schemas.openxmlformats.org/officeDocument/2006/relationships/slideLayout" Target="../slideLayouts/slideLayout1.xml"/><Relationship Id="rId6" Type="http://schemas.openxmlformats.org/officeDocument/2006/relationships/hyperlink" Target="http://www.perseus.tufts.edu/hopper/morph?l=*)efe/sios&amp;la=greek&amp;can=*)efe/sios0&amp;prior=o(" TargetMode="External"/><Relationship Id="rId15" Type="http://schemas.openxmlformats.org/officeDocument/2006/relationships/hyperlink" Target="http://www.perseus.tufts.edu/hopper/morph?l=kai\&amp;la=greek&amp;can=kai\3&amp;prior=au)=" TargetMode="External"/><Relationship Id="rId23" Type="http://schemas.openxmlformats.org/officeDocument/2006/relationships/hyperlink" Target="http://www.perseus.tufts.edu/hopper/morph?l=*qeodo/ta|&amp;la=greek&amp;can=*qeodo/ta|0&amp;prior=metesxhkw\s" TargetMode="External"/><Relationship Id="rId28" Type="http://schemas.openxmlformats.org/officeDocument/2006/relationships/hyperlink" Target="http://www.perseus.tufts.edu/hopper/morph?l=o(&amp;la=greek&amp;can=o(1&amp;prior=*tu/rw|" TargetMode="External"/><Relationship Id="rId36" Type="http://schemas.openxmlformats.org/officeDocument/2006/relationships/hyperlink" Target="http://www.perseus.tufts.edu/hopper/morph?l=ou)de\&amp;la=greek&amp;can=ou)de\0&amp;prior=*tu/ron" TargetMode="External"/><Relationship Id="rId49" Type="http://schemas.openxmlformats.org/officeDocument/2006/relationships/hyperlink" Target="http://www.perseus.tufts.edu/hopper/morph?l=ei)=nai&amp;la=greek&amp;can=ei)=nai0&amp;prior=u(/parxon" TargetMode="External"/><Relationship Id="rId57" Type="http://schemas.openxmlformats.org/officeDocument/2006/relationships/hyperlink" Target="http://www.perseus.tufts.edu/hopper/morph?l=tw=n&amp;la=greek&amp;can=tw=n0&amp;prior=o(/mws" TargetMode="External"/><Relationship Id="rId106" Type="http://schemas.openxmlformats.org/officeDocument/2006/relationships/hyperlink" Target="http://www.perseus.tufts.edu/hopper/morph?l=a)pe/fhne&amp;la=greek&amp;can=a)pe/fhne0&amp;prior=te/los" TargetMode="External"/><Relationship Id="rId114" Type="http://schemas.openxmlformats.org/officeDocument/2006/relationships/hyperlink" Target="http://www.perseus.tufts.edu/hopper/morph?l=th=s&amp;la=greek&amp;can=th=s3&amp;prior=e)k" TargetMode="External"/><Relationship Id="rId10" Type="http://schemas.openxmlformats.org/officeDocument/2006/relationships/hyperlink" Target="http://www.perseus.tufts.edu/hopper/morph?l=th\n&amp;la=greek&amp;can=th\n0&amp;prior=prou)/labe" TargetMode="External"/><Relationship Id="rId31" Type="http://schemas.openxmlformats.org/officeDocument/2006/relationships/hyperlink" Target="http://www.perseus.tufts.edu/hopper/morph?l=ou)x&amp;la=greek&amp;can=ou)x0&amp;prior=*)apellh=s" TargetMode="External"/><Relationship Id="rId44" Type="http://schemas.openxmlformats.org/officeDocument/2006/relationships/hyperlink" Target="http://www.perseus.tufts.edu/hopper/morph?l=o(/son&amp;la=greek&amp;can=o(/son0&amp;prior=kaq'" TargetMode="External"/><Relationship Id="rId52" Type="http://schemas.openxmlformats.org/officeDocument/2006/relationships/hyperlink" Target="http://www.perseus.tufts.edu/hopper/morph?l=th\n&amp;la=greek&amp;can=th\n2&amp;prior=kata\" TargetMode="External"/><Relationship Id="rId60" Type="http://schemas.openxmlformats.org/officeDocument/2006/relationships/hyperlink" Target="http://www.perseus.tufts.edu/hopper/morph?l=*)anti/filos&amp;la=greek&amp;can=*)anti/filos0&amp;prior=tis" TargetMode="External"/><Relationship Id="rId65" Type="http://schemas.openxmlformats.org/officeDocument/2006/relationships/hyperlink" Target="http://www.perseus.tufts.edu/hopper/morph?l=para\&amp;la=greek&amp;can=para\0&amp;prior=th=s" TargetMode="External"/><Relationship Id="rId73" Type="http://schemas.openxmlformats.org/officeDocument/2006/relationships/hyperlink" Target="http://www.perseus.tufts.edu/hopper/morph?l=te/xnhn&amp;la=greek&amp;can=te/xnhn0&amp;prior=th\n" TargetMode="External"/><Relationship Id="rId78" Type="http://schemas.openxmlformats.org/officeDocument/2006/relationships/hyperlink" Target="http://www.perseus.tufts.edu/hopper/morph?l=to\n&amp;la=greek&amp;can=to\n2&amp;prior=pro\s" TargetMode="External"/><Relationship Id="rId81" Type="http://schemas.openxmlformats.org/officeDocument/2006/relationships/hyperlink" Target="http://www.perseus.tufts.edu/hopper/morph?l=ei)/h&amp;la=greek&amp;can=ei)/h0&amp;prior=w(s" TargetMode="External"/><Relationship Id="rId86" Type="http://schemas.openxmlformats.org/officeDocument/2006/relationships/hyperlink" Target="http://www.perseus.tufts.edu/hopper/morph?l=w(s&amp;la=greek&amp;can=w(s3&amp;prior=kai\" TargetMode="External"/><Relationship Id="rId94" Type="http://schemas.openxmlformats.org/officeDocument/2006/relationships/hyperlink" Target="http://www.perseus.tufts.edu/hopper/morph?l=kai\&amp;la=greek&amp;can=kai\6&amp;prior=*qeodo/ta|" TargetMode="External"/><Relationship Id="rId99" Type="http://schemas.openxmlformats.org/officeDocument/2006/relationships/hyperlink" Target="http://www.perseus.tufts.edu/hopper/morph?l=pro\s&amp;la=greek&amp;can=pro\s2&amp;prior=dei=pnon" TargetMode="External"/><Relationship Id="rId101" Type="http://schemas.openxmlformats.org/officeDocument/2006/relationships/hyperlink" Target="http://www.perseus.tufts.edu/hopper/morph?l=ou)=s&amp;la=greek&amp;can=ou)=s0&amp;prior=to\" TargetMode="External"/><Relationship Id="rId4" Type="http://schemas.openxmlformats.org/officeDocument/2006/relationships/hyperlink" Target="http://www.perseus.tufts.edu/hopper/morph?l=*)apellh=s&amp;la=greek&amp;can=*)apellh=s0&amp;prior=de\" TargetMode="External"/><Relationship Id="rId9" Type="http://schemas.openxmlformats.org/officeDocument/2006/relationships/hyperlink" Target="http://www.perseus.tufts.edu/hopper/morph?l=prou)/labe&amp;la=greek&amp;can=prou)/labe0&amp;prior=tau/thn" TargetMode="External"/><Relationship Id="rId13" Type="http://schemas.openxmlformats.org/officeDocument/2006/relationships/hyperlink" Target="http://www.perseus.tufts.edu/hopper/morph?l=ga\r&amp;la=greek&amp;can=ga\r0&amp;prior=kai\" TargetMode="External"/><Relationship Id="rId18" Type="http://schemas.openxmlformats.org/officeDocument/2006/relationships/hyperlink" Target="http://www.perseus.tufts.edu/hopper/morph?l=pro\s&amp;la=greek&amp;can=pro\s0&amp;prior=diablhqei\s" TargetMode="External"/><Relationship Id="rId39" Type="http://schemas.openxmlformats.org/officeDocument/2006/relationships/hyperlink" Target="http://www.perseus.tufts.edu/hopper/morph?l=o(/stis&amp;la=greek&amp;can=o(/stis0&amp;prior=*qeodo/tan" TargetMode="External"/><Relationship Id="rId109" Type="http://schemas.openxmlformats.org/officeDocument/2006/relationships/hyperlink" Target="http://www.perseus.tufts.edu/hopper/morph?l=a)po/stasin&amp;la=greek&amp;can=a)po/stasin0&amp;prior=*tu/rou" TargetMode="External"/><Relationship Id="rId34" Type="http://schemas.openxmlformats.org/officeDocument/2006/relationships/hyperlink" Target="http://www.perseus.tufts.edu/hopper/morph?l=th\n&amp;la=greek&amp;can=th\n1&amp;prior=pote\" TargetMode="External"/><Relationship Id="rId50" Type="http://schemas.openxmlformats.org/officeDocument/2006/relationships/hyperlink" Target="http://www.perseus.tufts.edu/hopper/morph?l=ta\&amp;la=greek&amp;can=ta\0&amp;prior=ei)=nai" TargetMode="External"/><Relationship Id="rId55" Type="http://schemas.openxmlformats.org/officeDocument/2006/relationships/hyperlink" Target="http://www.perseus.tufts.edu/hopper/morph?l=a)ll'&amp;la=greek&amp;can=a)ll'0&amp;prior=e)pitetramme/non" TargetMode="External"/><Relationship Id="rId76" Type="http://schemas.openxmlformats.org/officeDocument/2006/relationships/hyperlink" Target="http://www.perseus.tufts.edu/hopper/morph?l=au)to\n&amp;la=greek&amp;can=au)to\n0&amp;prior=katei=pen" TargetMode="External"/><Relationship Id="rId97" Type="http://schemas.openxmlformats.org/officeDocument/2006/relationships/hyperlink" Target="http://www.perseus.tufts.edu/hopper/morph?l=to\&amp;la=greek&amp;can=to\0&amp;prior=o(/lon" TargetMode="External"/><Relationship Id="rId104" Type="http://schemas.openxmlformats.org/officeDocument/2006/relationships/hyperlink" Target="http://www.perseus.tufts.edu/hopper/morph?l=kai\&amp;la=greek&amp;can=kai\7&amp;prior=koinologou/menon" TargetMode="External"/><Relationship Id="rId7" Type="http://schemas.openxmlformats.org/officeDocument/2006/relationships/hyperlink" Target="http://www.perseus.tufts.edu/hopper/morph?l=pa/lai&amp;la=greek&amp;can=pa/lai0&amp;prior=*)efe/sios" TargetMode="External"/><Relationship Id="rId71" Type="http://schemas.openxmlformats.org/officeDocument/2006/relationships/hyperlink" Target="http://www.perseus.tufts.edu/hopper/morph?l=kata\&amp;la=greek&amp;can=kata\1&amp;prior=th=s" TargetMode="External"/><Relationship Id="rId92" Type="http://schemas.openxmlformats.org/officeDocument/2006/relationships/hyperlink" Target="http://www.perseus.tufts.edu/hopper/morph?l=sunestiw/menon&amp;la=greek&amp;can=sunestiw/menon0&amp;prior=*foini/kh|" TargetMode="External"/><Relationship Id="rId2" Type="http://schemas.openxmlformats.org/officeDocument/2006/relationships/hyperlink" Target="http://www.perseus.tufts.edu/hopper/morph?l=ma=llon&amp;la=greek&amp;can=ma=llon0&amp;prior=e)rga/zetai" TargetMode="External"/><Relationship Id="rId29" Type="http://schemas.openxmlformats.org/officeDocument/2006/relationships/hyperlink" Target="http://www.perseus.tufts.edu/hopper/morph?l=de\&amp;la=greek&amp;can=de\1&amp;prior=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8" Type="http://schemas.openxmlformats.org/officeDocument/2006/relationships/hyperlink" Target="https://upload.wikimedia.org/wikipedia/commons/8/85/Sandro_Botticelli_021.jpg" TargetMode="External"/><Relationship Id="rId13" Type="http://schemas.openxmlformats.org/officeDocument/2006/relationships/hyperlink" Target="http://www.bestiary.us/files/images/centaur-family.preview.jpg" TargetMode="External"/><Relationship Id="rId18" Type="http://schemas.openxmlformats.org/officeDocument/2006/relationships/hyperlink" Target="https://upload.wikimedia.org/wikipedia/commons/thumb/4/48/Calumny_of_Apelles_by_Pieter_Bruegel_the_Elder.jpg/120px-Calumny_of_Apelles_by_Pieter_Bruegel_the_Elder.jpg" TargetMode="External"/><Relationship Id="rId3" Type="http://schemas.openxmlformats.org/officeDocument/2006/relationships/hyperlink" Target="https://upload.wikimedia.org/wikipedia/commons/thumb/7/71/Piero_del_Pollaiolo_charity.jpg/120px-Piero_del_Pollaiolo_charity.jpg" TargetMode="External"/><Relationship Id="rId21" Type="http://schemas.openxmlformats.org/officeDocument/2006/relationships/hyperlink" Target="https://upload.wikimedia.org/wikipedia/commons/2/25/Sandro_Botticelli_-_Idealized_Portrait_of_a_Lady_(Portrait_of_Simonetta_Vespucci_as_Nymph)_-_Google_Art_Project.jpg" TargetMode="External"/><Relationship Id="rId7" Type="http://schemas.openxmlformats.org/officeDocument/2006/relationships/hyperlink" Target="https://upload.wikimedia.org/wikipedia/commons/thumb/6/64/Sandro_Botticelli_Adoration_of_the_Magi_2.jpg/287px-Sandro_Botticelli_Adoration_of_the_Magi_2.jpg" TargetMode="External"/><Relationship Id="rId12" Type="http://schemas.openxmlformats.org/officeDocument/2006/relationships/hyperlink" Target="https://upload.wikimedia.org/wikipedia/commons/f/f9/Botticelli,_calunnia_02.jpg" TargetMode="External"/><Relationship Id="rId17" Type="http://schemas.openxmlformats.org/officeDocument/2006/relationships/hyperlink" Target="http://images.zeno.org/Kunstwerke/I/big/2200063a.jpg" TargetMode="External"/><Relationship Id="rId2" Type="http://schemas.openxmlformats.org/officeDocument/2006/relationships/hyperlink" Target="https://upload.wikimedia.org/wikipedia/commons/1/11/Sandro_Botticelli_-_Fortitudo_(Uffizi).jpg" TargetMode="External"/><Relationship Id="rId16" Type="http://schemas.openxmlformats.org/officeDocument/2006/relationships/hyperlink" Target="https://upload.wikimedia.org/wikipedia/commons/b/ba/Sandro_Botticelli_075.jpg" TargetMode="External"/><Relationship Id="rId20" Type="http://schemas.openxmlformats.org/officeDocument/2006/relationships/hyperlink" Target="https://upload.wikimedia.org/wikipedia/commons/2/23/Portrait_of_a_Young_Woman,_probably_Simonetta_Vespucci.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9/93/Sandro_Botticelli_-_Adoration_of_the_Magi_-_WGA2700.jpg" TargetMode="External"/><Relationship Id="rId11" Type="http://schemas.openxmlformats.org/officeDocument/2006/relationships/hyperlink" Target="http://www.wikigallery.org/paintings/249501-250000/249871/painting1.jpg" TargetMode="External"/><Relationship Id="rId5" Type="http://schemas.openxmlformats.org/officeDocument/2006/relationships/hyperlink" Target="https://upload.wikimedia.org/wikipedia/commons/b/b4/Sandro_Botticelli_-_Adoration_of_the_Magi_-_WGA2686.jpg" TargetMode="External"/><Relationship Id="rId15" Type="http://schemas.openxmlformats.org/officeDocument/2006/relationships/hyperlink" Target="https://upload.wikimedia.org/wikipedia/commons/1/16/Nastagio_Degli_Onesti_II.jpg" TargetMode="External"/><Relationship Id="rId10" Type="http://schemas.openxmlformats.org/officeDocument/2006/relationships/hyperlink" Target="https://upload.wikimedia.org/wikipedia/commons/e/e5/Botticelli,_calunnia_03.jpg" TargetMode="External"/><Relationship Id="rId19" Type="http://schemas.openxmlformats.org/officeDocument/2006/relationships/hyperlink" Target="https://upload.wikimedia.org/wikipedia/commons/5/5c/Sandro_Botticelli_-_Ritratto_di_giovane_donna.jpg" TargetMode="External"/><Relationship Id="rId4" Type="http://schemas.openxmlformats.org/officeDocument/2006/relationships/hyperlink" Target="https://upload.wikimedia.org/wikipedia/commons/c/cd/Madonna-del-roseto-Botticelli.jpg" TargetMode="External"/><Relationship Id="rId9" Type="http://schemas.openxmlformats.org/officeDocument/2006/relationships/hyperlink" Target="http://images.zeno.org/Kunstwerke/I/big/1730045a.jpg" TargetMode="External"/><Relationship Id="rId14" Type="http://schemas.openxmlformats.org/officeDocument/2006/relationships/hyperlink" Target="http://s3.amazonaws.com/everystockphoto/fspid30/10/55/48/09/bayofnaples-italy-archaeology-10554809-l.jpg" TargetMode="External"/><Relationship Id="rId22" Type="http://schemas.openxmlformats.org/officeDocument/2006/relationships/hyperlink" Target="https://upload.wikimedia.org/wikipedia/commons/0/0b/Seal_of_Nero.jpg"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upload.wikimedia.org/wikipedia/commons/f/f9/Sandro_Botticelli_-_Three_Graces_in_Primavera,_1485-1487.jpg" TargetMode="External"/><Relationship Id="rId13" Type="http://schemas.openxmlformats.org/officeDocument/2006/relationships/hyperlink" Target="https://s-media-cache-ak0.pinimg.com/736x/38/19/e2/3819e26a6413ff8fe207406696f9434e.jpg" TargetMode="External"/><Relationship Id="rId3" Type="http://schemas.openxmlformats.org/officeDocument/2006/relationships/hyperlink" Target="https://upload.wikimedia.org/wikipedia/commons/thumb/5/5e/Botticelli,_ritratto_di_giuliano_de'_medici_bergamo.jpg/511px-Botticelli,_ritratto_di_giuliano_de'_medici_bergamo.jpg" TargetMode="External"/><Relationship Id="rId7" Type="http://schemas.openxmlformats.org/officeDocument/2006/relationships/hyperlink" Target="https://upload.wikimedia.org/wikipedia/commons/thumb/6/62/Sandro_Botticelli_La_Primavera,_Allegory_of_Spring.jpg/640px-Sandro_Botticelli_La_Primavera,_Allegory_of_Spring.jpg" TargetMode="External"/><Relationship Id="rId12" Type="http://schemas.openxmlformats.org/officeDocument/2006/relationships/hyperlink" Target="https://upload.wikimedia.org/wikipedia/commons/b/bc/Botticelli,_madonna_della_melagrana_01.jpg" TargetMode="External"/><Relationship Id="rId2" Type="http://schemas.openxmlformats.org/officeDocument/2006/relationships/hyperlink" Target="https://upload.wikimedia.org/wikipedia/commons/a/a5/Sandro_Botticelli_-_Portrait_of_Giuliano_de'_Medici_-_WGA02794.jpg" TargetMode="External"/><Relationship Id="rId1" Type="http://schemas.openxmlformats.org/officeDocument/2006/relationships/slideLayout" Target="../slideLayouts/slideLayout24.xml"/><Relationship Id="rId6" Type="http://schemas.openxmlformats.org/officeDocument/2006/relationships/hyperlink" Target="https://upload.wikimedia.org/wikipedia/commons/2/26/Hans_Memling_054_small.jpg" TargetMode="External"/><Relationship Id="rId11" Type="http://schemas.openxmlformats.org/officeDocument/2006/relationships/hyperlink" Target="http://cs616628.vk.me/v616628529/df73/mcmFSGVEtJk.jpg" TargetMode="External"/><Relationship Id="rId5" Type="http://schemas.openxmlformats.org/officeDocument/2006/relationships/hyperlink" Target="https://upload.wikimedia.org/wikipedia/commons/b/b1/Sandro_Botticelli_-_Portrait_of_a_Man_with_a_Medal_of_Cosimo_the_Elder.jpg" TargetMode="External"/><Relationship Id="rId10" Type="http://schemas.openxmlformats.org/officeDocument/2006/relationships/hyperlink" Target="https://upload.wikimedia.org/wikipedia/commons/4/47/La_nascita_di_Venere_(Botticelli).jpg" TargetMode="External"/><Relationship Id="rId4" Type="http://schemas.openxmlformats.org/officeDocument/2006/relationships/hyperlink" Target="https://upload.wikimedia.org/wikipedia/commons/thumb/e/ec/Sandro_Botticelli_-_Giuliano_de'_Medici_(Gem%C3%A4ldegalerie_Berlin).jpg/396px-Sandro_Botticelli_-_Giuliano_de'_Medici_(Gem%C3%A4ldegalerie_Berlin).jpg" TargetMode="External"/><Relationship Id="rId9" Type="http://schemas.openxmlformats.org/officeDocument/2006/relationships/hyperlink" Target="https://upload.wikimedia.org/wikipedia/commons/9/9a/Sandro_Botticelli_-_Venus_and_Mars_-_WGA2776.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006575"/>
            <a:ext cx="7772400" cy="1470025"/>
          </a:xfrm>
        </p:spPr>
        <p:txBody>
          <a:bodyPr/>
          <a:lstStyle/>
          <a:p>
            <a:r>
              <a:rPr lang="el-GR" dirty="0" smtClean="0">
                <a:solidFill>
                  <a:srgbClr val="5075BC"/>
                </a:solidFill>
              </a:rPr>
              <a:t>Εισαγωγή στις εικαστικές τέχνες</a:t>
            </a:r>
            <a:endParaRPr lang="el-GR" dirty="0">
              <a:solidFill>
                <a:srgbClr val="5075BC"/>
              </a:solidFill>
            </a:endParaRPr>
          </a:p>
        </p:txBody>
      </p:sp>
      <p:sp>
        <p:nvSpPr>
          <p:cNvPr id="3" name="Υπότιτλος 2"/>
          <p:cNvSpPr>
            <a:spLocks noGrp="1"/>
          </p:cNvSpPr>
          <p:nvPr>
            <p:ph type="subTitle" idx="1"/>
          </p:nvPr>
        </p:nvSpPr>
        <p:spPr>
          <a:xfrm>
            <a:off x="591305" y="3384823"/>
            <a:ext cx="7869127" cy="2842556"/>
          </a:xfrm>
        </p:spPr>
        <p:txBody>
          <a:bodyPr>
            <a:noAutofit/>
          </a:bodyPr>
          <a:lstStyle/>
          <a:p>
            <a:r>
              <a:rPr lang="el-GR" sz="2800" dirty="0">
                <a:solidFill>
                  <a:schemeClr val="tx2">
                    <a:lumMod val="40000"/>
                    <a:lumOff val="60000"/>
                  </a:schemeClr>
                </a:solidFill>
                <a:latin typeface="+mj-lt"/>
                <a:ea typeface="+mj-ea"/>
                <a:cs typeface="+mj-cs"/>
              </a:rPr>
              <a:t>Ενότητα </a:t>
            </a:r>
            <a:r>
              <a:rPr lang="el-GR" sz="2800" dirty="0" smtClean="0">
                <a:solidFill>
                  <a:schemeClr val="tx2">
                    <a:lumMod val="40000"/>
                    <a:lumOff val="60000"/>
                  </a:schemeClr>
                </a:solidFill>
              </a:rPr>
              <a:t>1</a:t>
            </a:r>
            <a:r>
              <a:rPr lang="en-US" sz="2800" dirty="0" smtClean="0">
                <a:solidFill>
                  <a:schemeClr val="tx2">
                    <a:lumMod val="40000"/>
                    <a:lumOff val="60000"/>
                  </a:schemeClr>
                </a:solidFill>
              </a:rPr>
              <a:t>3</a:t>
            </a:r>
            <a:r>
              <a:rPr lang="el-GR" sz="2800" dirty="0" smtClean="0">
                <a:solidFill>
                  <a:schemeClr val="tx2">
                    <a:lumMod val="40000"/>
                    <a:lumOff val="60000"/>
                  </a:schemeClr>
                </a:solidFill>
              </a:rPr>
              <a:t>: </a:t>
            </a:r>
            <a:r>
              <a:rPr lang="en-US" sz="2800" dirty="0">
                <a:solidFill>
                  <a:schemeClr val="tx2">
                    <a:lumMod val="40000"/>
                    <a:lumOff val="60000"/>
                  </a:schemeClr>
                </a:solidFill>
              </a:rPr>
              <a:t>Sandro </a:t>
            </a:r>
            <a:r>
              <a:rPr lang="en-US" sz="2800" dirty="0" smtClean="0">
                <a:solidFill>
                  <a:schemeClr val="tx2">
                    <a:lumMod val="40000"/>
                    <a:lumOff val="60000"/>
                  </a:schemeClr>
                </a:solidFill>
              </a:rPr>
              <a:t>Botticelli</a:t>
            </a:r>
          </a:p>
          <a:p>
            <a:r>
              <a:rPr lang="el-GR" sz="2800" dirty="0" smtClean="0"/>
              <a:t>Μάρτιν </a:t>
            </a:r>
            <a:r>
              <a:rPr lang="el-GR" sz="2800" dirty="0" err="1" smtClean="0"/>
              <a:t>Κρέεμπ</a:t>
            </a:r>
            <a:endParaRPr lang="el-GR" sz="2800" dirty="0" smtClean="0"/>
          </a:p>
          <a:p>
            <a:r>
              <a:rPr lang="el-GR" sz="2800" dirty="0" smtClean="0"/>
              <a:t>Σχολή  Ανθρωπιστικών και </a:t>
            </a:r>
            <a:r>
              <a:rPr lang="el-GR" sz="2800" dirty="0"/>
              <a:t>Κ</a:t>
            </a:r>
            <a:r>
              <a:rPr lang="el-GR" sz="2800" dirty="0" smtClean="0"/>
              <a:t>οινωνικών </a:t>
            </a:r>
            <a:r>
              <a:rPr lang="el-GR" sz="2800" dirty="0"/>
              <a:t>Σ</a:t>
            </a:r>
            <a:r>
              <a:rPr lang="el-GR" sz="2800" dirty="0" smtClean="0"/>
              <a:t>πουδών</a:t>
            </a:r>
          </a:p>
          <a:p>
            <a:r>
              <a:rPr lang="el-GR" sz="2800" dirty="0" smtClean="0"/>
              <a:t>Τμήμα Θεατρικών Σπουδών</a:t>
            </a:r>
          </a:p>
          <a:p>
            <a:endParaRPr lang="el-GR" sz="2800" dirty="0" smtClean="0"/>
          </a:p>
        </p:txBody>
      </p:sp>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506460"/>
            <a:ext cx="4514857" cy="935086"/>
          </a:xfrm>
          <a:prstGeom prst="rect">
            <a:avLst/>
          </a:prstGeom>
        </p:spPr>
      </p:pic>
      <p:pic>
        <p:nvPicPr>
          <p:cNvPr id="13" name="Εικόνα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05" y="279862"/>
            <a:ext cx="3692664" cy="1388283"/>
          </a:xfrm>
          <a:prstGeom prst="rect">
            <a:avLst/>
          </a:prstGeom>
        </p:spPr>
      </p:pic>
    </p:spTree>
    <p:extLst>
      <p:ext uri="{BB962C8B-B14F-4D97-AF65-F5344CB8AC3E}">
        <p14:creationId xmlns:p14="http://schemas.microsoft.com/office/powerpoint/2010/main" val="2496983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Giotto_di_Bondone_-_No._18_Scenes_from_the_Life_of_Christ_-_2._Adoration_of_the_Magi_-_WGA0919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85" y="0"/>
            <a:ext cx="6803571" cy="6858000"/>
          </a:xfrm>
          <a:prstGeom prst="rect">
            <a:avLst/>
          </a:prstGeom>
        </p:spPr>
      </p:pic>
      <p:sp>
        <p:nvSpPr>
          <p:cNvPr id="4" name="Textfeld 3"/>
          <p:cNvSpPr txBox="1"/>
          <p:nvPr/>
        </p:nvSpPr>
        <p:spPr>
          <a:xfrm>
            <a:off x="6997700" y="5378722"/>
            <a:ext cx="2146300" cy="1477328"/>
          </a:xfrm>
          <a:prstGeom prst="rect">
            <a:avLst/>
          </a:prstGeom>
          <a:solidFill>
            <a:schemeClr val="bg1"/>
          </a:solidFill>
        </p:spPr>
        <p:txBody>
          <a:bodyPr wrap="square" rtlCol="0">
            <a:spAutoFit/>
          </a:bodyPr>
          <a:lstStyle/>
          <a:p>
            <a:r>
              <a:rPr lang="de-DE" dirty="0" smtClean="0"/>
              <a:t>Giotto di </a:t>
            </a:r>
            <a:r>
              <a:rPr lang="de-DE" dirty="0" err="1" smtClean="0"/>
              <a:t>Bondone</a:t>
            </a:r>
            <a:r>
              <a:rPr lang="de-DE" dirty="0" smtClean="0"/>
              <a:t>,</a:t>
            </a:r>
          </a:p>
          <a:p>
            <a:r>
              <a:rPr lang="el-GR" dirty="0" smtClean="0"/>
              <a:t>Η προσκύνηση των μάγων, </a:t>
            </a:r>
            <a:r>
              <a:rPr lang="de-DE" dirty="0" smtClean="0"/>
              <a:t>Cappella </a:t>
            </a:r>
            <a:r>
              <a:rPr lang="de-DE" dirty="0" err="1" smtClean="0"/>
              <a:t>degli</a:t>
            </a:r>
            <a:r>
              <a:rPr lang="de-DE" dirty="0" smtClean="0"/>
              <a:t> </a:t>
            </a:r>
            <a:r>
              <a:rPr lang="de-DE" dirty="0" err="1" smtClean="0"/>
              <a:t>Scrovegni</a:t>
            </a:r>
            <a:r>
              <a:rPr lang="de-DE" dirty="0" smtClean="0"/>
              <a:t>, </a:t>
            </a:r>
            <a:r>
              <a:rPr lang="de-DE" dirty="0" err="1" smtClean="0"/>
              <a:t>Padova</a:t>
            </a:r>
            <a:r>
              <a:rPr lang="de-DE" dirty="0" smtClean="0"/>
              <a:t>, 1303/06.</a:t>
            </a:r>
            <a:endParaRPr lang="de-DE" dirty="0"/>
          </a:p>
        </p:txBody>
      </p:sp>
    </p:spTree>
    <p:extLst>
      <p:ext uri="{BB962C8B-B14F-4D97-AF65-F5344CB8AC3E}">
        <p14:creationId xmlns:p14="http://schemas.microsoft.com/office/powerpoint/2010/main" val="1705573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1322571623_poklonenie-volhvov-lond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5631" y="0"/>
            <a:ext cx="6232738" cy="6211669"/>
          </a:xfrm>
          <a:prstGeom prst="rect">
            <a:avLst/>
          </a:prstGeom>
        </p:spPr>
      </p:pic>
      <p:sp>
        <p:nvSpPr>
          <p:cNvPr id="4" name="Textfeld 3"/>
          <p:cNvSpPr txBox="1"/>
          <p:nvPr/>
        </p:nvSpPr>
        <p:spPr>
          <a:xfrm>
            <a:off x="0" y="6211669"/>
            <a:ext cx="9144000" cy="646331"/>
          </a:xfrm>
          <a:prstGeom prst="rect">
            <a:avLst/>
          </a:prstGeom>
          <a:solidFill>
            <a:schemeClr val="bg1"/>
          </a:solidFill>
        </p:spPr>
        <p:txBody>
          <a:bodyPr wrap="square" rtlCol="0">
            <a:spAutoFit/>
          </a:bodyPr>
          <a:lstStyle/>
          <a:p>
            <a:r>
              <a:rPr lang="de-DE" dirty="0"/>
              <a:t>Botticelli, </a:t>
            </a:r>
            <a:r>
              <a:rPr lang="el-GR" dirty="0"/>
              <a:t>ο </a:t>
            </a:r>
            <a:r>
              <a:rPr lang="el-GR" dirty="0" smtClean="0"/>
              <a:t>δεύτερος πίνακας για το θέμα «</a:t>
            </a:r>
            <a:r>
              <a:rPr lang="el-GR" dirty="0"/>
              <a:t>Η προσκύνηση των τριών μάγων». Λονδίνο</a:t>
            </a:r>
            <a:r>
              <a:rPr lang="el-GR" dirty="0" smtClean="0"/>
              <a:t>, </a:t>
            </a:r>
            <a:r>
              <a:rPr lang="de-DE" dirty="0" smtClean="0"/>
              <a:t>National Gallery. </a:t>
            </a:r>
            <a:r>
              <a:rPr lang="el-GR" dirty="0" smtClean="0"/>
              <a:t>π. 147</a:t>
            </a:r>
            <a:r>
              <a:rPr lang="de-DE" dirty="0"/>
              <a:t>3</a:t>
            </a:r>
            <a:r>
              <a:rPr lang="de-DE" dirty="0" smtClean="0"/>
              <a:t>/5.</a:t>
            </a:r>
            <a:endParaRPr lang="de-DE" dirty="0"/>
          </a:p>
        </p:txBody>
      </p:sp>
    </p:spTree>
    <p:extLst>
      <p:ext uri="{BB962C8B-B14F-4D97-AF65-F5344CB8AC3E}">
        <p14:creationId xmlns:p14="http://schemas.microsoft.com/office/powerpoint/2010/main" val="1937033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1322571623_poklonenie-volhvov-lond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19100"/>
            <a:ext cx="9175220" cy="6019800"/>
          </a:xfrm>
          <a:prstGeom prst="rect">
            <a:avLst/>
          </a:prstGeom>
        </p:spPr>
      </p:pic>
    </p:spTree>
    <p:extLst>
      <p:ext uri="{BB962C8B-B14F-4D97-AF65-F5344CB8AC3E}">
        <p14:creationId xmlns:p14="http://schemas.microsoft.com/office/powerpoint/2010/main" val="1479340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9589OP195AU15242.jpg"/>
          <p:cNvPicPr>
            <a:picLocks noChangeAspect="1"/>
          </p:cNvPicPr>
          <p:nvPr/>
        </p:nvPicPr>
        <p:blipFill>
          <a:blip r:embed="rId2">
            <a:extLst>
              <a:ext uri="{BEBA8EAE-BF5A-486C-A8C5-ECC9F3942E4B}">
                <a14:imgProps xmlns:a14="http://schemas.microsoft.com/office/drawing/2010/main">
                  <a14:imgLayer r:embed="rId3">
                    <a14:imgEffect>
                      <a14:colorTemperature colorTemp="6391"/>
                    </a14:imgEffect>
                    <a14:imgEffect>
                      <a14:saturation sat="120000"/>
                    </a14:imgEffect>
                    <a14:imgEffect>
                      <a14:brightnessContrast bright="10000" contrast="5000"/>
                    </a14:imgEffect>
                  </a14:imgLayer>
                </a14:imgProps>
              </a:ext>
              <a:ext uri="{28A0092B-C50C-407E-A947-70E740481C1C}">
                <a14:useLocalDpi xmlns:a14="http://schemas.microsoft.com/office/drawing/2010/main"/>
              </a:ext>
            </a:extLst>
          </a:blip>
          <a:stretch>
            <a:fillRect/>
          </a:stretch>
        </p:blipFill>
        <p:spPr>
          <a:xfrm>
            <a:off x="631670" y="-1"/>
            <a:ext cx="7880660" cy="6210637"/>
          </a:xfrm>
          <a:prstGeom prst="rect">
            <a:avLst/>
          </a:prstGeom>
        </p:spPr>
      </p:pic>
      <p:sp>
        <p:nvSpPr>
          <p:cNvPr id="7" name="Textfeld 6"/>
          <p:cNvSpPr txBox="1"/>
          <p:nvPr/>
        </p:nvSpPr>
        <p:spPr>
          <a:xfrm>
            <a:off x="898229" y="6210637"/>
            <a:ext cx="7347543" cy="646331"/>
          </a:xfrm>
          <a:prstGeom prst="rect">
            <a:avLst/>
          </a:prstGeom>
          <a:solidFill>
            <a:schemeClr val="bg1"/>
          </a:solidFill>
        </p:spPr>
        <p:txBody>
          <a:bodyPr wrap="square" rtlCol="0">
            <a:spAutoFit/>
          </a:bodyPr>
          <a:lstStyle/>
          <a:p>
            <a:pPr algn="ctr"/>
            <a:r>
              <a:rPr lang="de-DE" dirty="0"/>
              <a:t>Botticelli, </a:t>
            </a:r>
            <a:r>
              <a:rPr lang="el-GR" dirty="0"/>
              <a:t>ο </a:t>
            </a:r>
            <a:r>
              <a:rPr lang="el-GR" dirty="0" smtClean="0"/>
              <a:t>τρίτος </a:t>
            </a:r>
            <a:r>
              <a:rPr lang="el-GR" dirty="0"/>
              <a:t>πίνακας για το θέμα «Η προσκύνηση των τριών μάγων». Φλωρεντία</a:t>
            </a:r>
            <a:r>
              <a:rPr lang="el-GR" dirty="0" smtClean="0"/>
              <a:t>, </a:t>
            </a:r>
            <a:r>
              <a:rPr lang="de-DE" dirty="0" err="1" smtClean="0"/>
              <a:t>Galleria</a:t>
            </a:r>
            <a:r>
              <a:rPr lang="de-DE" dirty="0" smtClean="0"/>
              <a:t> </a:t>
            </a:r>
            <a:r>
              <a:rPr lang="de-DE" dirty="0" err="1" smtClean="0"/>
              <a:t>degli</a:t>
            </a:r>
            <a:r>
              <a:rPr lang="de-DE" dirty="0" smtClean="0"/>
              <a:t> </a:t>
            </a:r>
            <a:r>
              <a:rPr lang="de-DE" dirty="0" err="1" smtClean="0"/>
              <a:t>Uffizi</a:t>
            </a:r>
            <a:r>
              <a:rPr lang="de-DE" dirty="0" smtClean="0"/>
              <a:t>. </a:t>
            </a:r>
            <a:r>
              <a:rPr lang="el-GR" dirty="0" smtClean="0"/>
              <a:t>π. 1475</a:t>
            </a:r>
            <a:endParaRPr lang="de-DE" dirty="0"/>
          </a:p>
        </p:txBody>
      </p:sp>
    </p:spTree>
    <p:extLst>
      <p:ext uri="{BB962C8B-B14F-4D97-AF65-F5344CB8AC3E}">
        <p14:creationId xmlns:p14="http://schemas.microsoft.com/office/powerpoint/2010/main" val="4111197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9589OP195AU15242.jpg"/>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6391"/>
                    </a14:imgEffect>
                    <a14:imgEffect>
                      <a14:saturation sat="120000"/>
                    </a14:imgEffect>
                    <a14:imgEffect>
                      <a14:brightnessContrast bright="10000" contrast="5000"/>
                    </a14:imgEffect>
                  </a14:imgLayer>
                </a14:imgProps>
              </a:ext>
              <a:ext uri="{28A0092B-C50C-407E-A947-70E740481C1C}">
                <a14:useLocalDpi xmlns:a14="http://schemas.microsoft.com/office/drawing/2010/main"/>
              </a:ext>
            </a:extLst>
          </a:blip>
          <a:stretch>
            <a:fillRect/>
          </a:stretch>
        </p:blipFill>
        <p:spPr>
          <a:xfrm>
            <a:off x="5013170" y="3602551"/>
            <a:ext cx="4130830" cy="3255449"/>
          </a:xfrm>
          <a:prstGeom prst="rect">
            <a:avLst/>
          </a:prstGeom>
        </p:spPr>
      </p:pic>
      <p:pic>
        <p:nvPicPr>
          <p:cNvPr id="4" name="Bild 3" descr="1322571623_poklonenie-volhvov-lond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7509" y="0"/>
            <a:ext cx="3266491" cy="3255449"/>
          </a:xfrm>
          <a:prstGeom prst="rect">
            <a:avLst/>
          </a:prstGeom>
        </p:spPr>
      </p:pic>
      <p:pic>
        <p:nvPicPr>
          <p:cNvPr id="5" name="Bild 4" descr="sandro-botticelli-anbetung-der-heiligen-drei-koenige-(london)-0070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5842480" cy="2108200"/>
          </a:xfrm>
          <a:prstGeom prst="rect">
            <a:avLst/>
          </a:prstGeom>
        </p:spPr>
      </p:pic>
      <p:sp>
        <p:nvSpPr>
          <p:cNvPr id="8" name="Textfeld 7"/>
          <p:cNvSpPr txBox="1"/>
          <p:nvPr/>
        </p:nvSpPr>
        <p:spPr>
          <a:xfrm>
            <a:off x="1" y="2610683"/>
            <a:ext cx="4724400" cy="4247317"/>
          </a:xfrm>
          <a:prstGeom prst="rect">
            <a:avLst/>
          </a:prstGeom>
          <a:solidFill>
            <a:schemeClr val="bg1"/>
          </a:solidFill>
        </p:spPr>
        <p:txBody>
          <a:bodyPr wrap="square" rtlCol="0">
            <a:spAutoFit/>
          </a:bodyPr>
          <a:lstStyle/>
          <a:p>
            <a:r>
              <a:rPr lang="el-GR" dirty="0" smtClean="0"/>
              <a:t>Σύνθεση:</a:t>
            </a:r>
            <a:r>
              <a:rPr lang="de-DE" dirty="0" smtClean="0"/>
              <a:t> </a:t>
            </a:r>
            <a:r>
              <a:rPr lang="el-GR" dirty="0"/>
              <a:t>ο </a:t>
            </a:r>
            <a:r>
              <a:rPr lang="el-GR" dirty="0" smtClean="0"/>
              <a:t>πρώτος πίνακας μακρόστενος, η Αγία Οικογένεια χωρίζεται σαφώς από τους προσκυνητές· </a:t>
            </a:r>
            <a:r>
              <a:rPr lang="el-GR" dirty="0"/>
              <a:t>ο </a:t>
            </a:r>
            <a:r>
              <a:rPr lang="el-GR" dirty="0" smtClean="0"/>
              <a:t>δεύτερος </a:t>
            </a:r>
            <a:r>
              <a:rPr lang="el-GR" dirty="0"/>
              <a:t>πίνακας </a:t>
            </a:r>
            <a:r>
              <a:rPr lang="el-GR" dirty="0" smtClean="0"/>
              <a:t>κυκλικός, οι προσκυνητές σχηματίζουν μισό κύκλο, η Αγία Οικογένεια δεν ξεχωρίζει καλά· </a:t>
            </a:r>
            <a:r>
              <a:rPr lang="el-GR" dirty="0"/>
              <a:t>ο </a:t>
            </a:r>
            <a:r>
              <a:rPr lang="el-GR" dirty="0" smtClean="0"/>
              <a:t>τρίτος </a:t>
            </a:r>
            <a:r>
              <a:rPr lang="el-GR" dirty="0"/>
              <a:t>πίνακας </a:t>
            </a:r>
            <a:r>
              <a:rPr lang="el-GR" dirty="0" smtClean="0"/>
              <a:t>σχεδόν τετράγωνος, οι προσκυνητές σχηματίζουν δύο ομάδες, η Αγία Οικογένεια βρίσκεται πιο ψηλά και διακρίνεται καλά. Ξεχωρίζουν ανάμεσα στους προσκυνητές εκείνος που γωνατίζει μπροστά στο Βρέφος</a:t>
            </a:r>
            <a:r>
              <a:rPr lang="de-DE" dirty="0"/>
              <a:t> </a:t>
            </a:r>
            <a:r>
              <a:rPr lang="el-GR" dirty="0"/>
              <a:t>(</a:t>
            </a:r>
            <a:r>
              <a:rPr lang="de-DE" dirty="0"/>
              <a:t>Cosimo de’ Medici)</a:t>
            </a:r>
            <a:r>
              <a:rPr lang="el-GR" dirty="0" smtClean="0"/>
              <a:t> και εκείνος που βρίσκεται ανάμεσα στις δύο ομάδες, με το κόκκινο ιμάτιο</a:t>
            </a:r>
            <a:r>
              <a:rPr lang="de-DE" dirty="0" smtClean="0"/>
              <a:t> </a:t>
            </a:r>
            <a:r>
              <a:rPr lang="de-DE" dirty="0"/>
              <a:t> </a:t>
            </a:r>
            <a:r>
              <a:rPr lang="el-GR" dirty="0" smtClean="0"/>
              <a:t>(</a:t>
            </a:r>
            <a:r>
              <a:rPr lang="de-DE" dirty="0" smtClean="0"/>
              <a:t>Piero </a:t>
            </a:r>
            <a:r>
              <a:rPr lang="de-DE" dirty="0"/>
              <a:t>de’ Medici</a:t>
            </a:r>
            <a:r>
              <a:rPr lang="de-DE" dirty="0" smtClean="0"/>
              <a:t>), </a:t>
            </a:r>
            <a:r>
              <a:rPr lang="el-GR" dirty="0" smtClean="0"/>
              <a:t>καθώς και στη δεξιά ομάδα δύο άτομα που στρέφουν το βλέμμα τους προς τον παρατηρητή (βλ. επόμενη διαφάνεια</a:t>
            </a:r>
            <a:r>
              <a:rPr lang="de-DE" dirty="0" smtClean="0"/>
              <a:t>)</a:t>
            </a:r>
            <a:r>
              <a:rPr lang="el-GR" dirty="0" smtClean="0"/>
              <a:t>.</a:t>
            </a:r>
            <a:endParaRPr lang="de-DE" dirty="0"/>
          </a:p>
        </p:txBody>
      </p:sp>
      <p:cxnSp>
        <p:nvCxnSpPr>
          <p:cNvPr id="3" name="Gerade Verbindung mit Pfeil 2"/>
          <p:cNvCxnSpPr/>
          <p:nvPr/>
        </p:nvCxnSpPr>
        <p:spPr>
          <a:xfrm flipV="1">
            <a:off x="787400" y="1346200"/>
            <a:ext cx="3009900" cy="381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Gerade Verbindung mit Pfeil 8"/>
          <p:cNvCxnSpPr/>
          <p:nvPr/>
        </p:nvCxnSpPr>
        <p:spPr>
          <a:xfrm>
            <a:off x="812800" y="0"/>
            <a:ext cx="0" cy="11811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ahmen 10"/>
          <p:cNvSpPr/>
          <p:nvPr/>
        </p:nvSpPr>
        <p:spPr>
          <a:xfrm>
            <a:off x="3975100" y="469900"/>
            <a:ext cx="1485900" cy="1587500"/>
          </a:xfrm>
          <a:prstGeom prst="frame">
            <a:avLst>
              <a:gd name="adj1" fmla="val 224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cxnSp>
        <p:nvCxnSpPr>
          <p:cNvPr id="14" name="Gekrümmte Verbindung 13"/>
          <p:cNvCxnSpPr/>
          <p:nvPr/>
        </p:nvCxnSpPr>
        <p:spPr>
          <a:xfrm>
            <a:off x="7124700" y="1447800"/>
            <a:ext cx="1587500" cy="1016000"/>
          </a:xfrm>
          <a:prstGeom prst="curvedConnector3">
            <a:avLst>
              <a:gd name="adj1" fmla="val -84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p:nvPr/>
        </p:nvCxnSpPr>
        <p:spPr>
          <a:xfrm>
            <a:off x="5689600" y="4737100"/>
            <a:ext cx="152880" cy="9271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Gerade Verbindung mit Pfeil 25"/>
          <p:cNvCxnSpPr/>
          <p:nvPr/>
        </p:nvCxnSpPr>
        <p:spPr>
          <a:xfrm flipH="1" flipV="1">
            <a:off x="8153400" y="4851400"/>
            <a:ext cx="584200" cy="14732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Rahmen 28"/>
          <p:cNvSpPr/>
          <p:nvPr/>
        </p:nvSpPr>
        <p:spPr>
          <a:xfrm>
            <a:off x="7251700" y="1263650"/>
            <a:ext cx="1130300" cy="984250"/>
          </a:xfrm>
          <a:prstGeom prst="frame">
            <a:avLst>
              <a:gd name="adj1" fmla="val 611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30" name="Rahmen 29"/>
          <p:cNvSpPr/>
          <p:nvPr/>
        </p:nvSpPr>
        <p:spPr>
          <a:xfrm>
            <a:off x="6184900" y="3860800"/>
            <a:ext cx="1485900" cy="1587500"/>
          </a:xfrm>
          <a:prstGeom prst="frame">
            <a:avLst>
              <a:gd name="adj1" fmla="val 2244"/>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795616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22adora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450" y="400050"/>
            <a:ext cx="2353056" cy="3264408"/>
          </a:xfrm>
          <a:prstGeom prst="rect">
            <a:avLst/>
          </a:prstGeom>
        </p:spPr>
      </p:pic>
      <p:pic>
        <p:nvPicPr>
          <p:cNvPr id="4" name="Bild 3" descr="23ador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6250" y="3141357"/>
            <a:ext cx="2904744" cy="2444496"/>
          </a:xfrm>
          <a:prstGeom prst="rect">
            <a:avLst/>
          </a:prstGeom>
        </p:spPr>
      </p:pic>
      <p:pic>
        <p:nvPicPr>
          <p:cNvPr id="5" name="Bild 4" descr="22adora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0150" y="400050"/>
            <a:ext cx="2565400" cy="2721242"/>
          </a:xfrm>
          <a:prstGeom prst="rect">
            <a:avLst/>
          </a:prstGeom>
        </p:spPr>
      </p:pic>
      <p:sp>
        <p:nvSpPr>
          <p:cNvPr id="6" name="Textfeld 5"/>
          <p:cNvSpPr txBox="1"/>
          <p:nvPr/>
        </p:nvSpPr>
        <p:spPr>
          <a:xfrm>
            <a:off x="298450" y="3866118"/>
            <a:ext cx="2353056" cy="923330"/>
          </a:xfrm>
          <a:prstGeom prst="rect">
            <a:avLst/>
          </a:prstGeom>
          <a:solidFill>
            <a:schemeClr val="bg1"/>
          </a:solidFill>
        </p:spPr>
        <p:txBody>
          <a:bodyPr wrap="square" rtlCol="0">
            <a:spAutoFit/>
          </a:bodyPr>
          <a:lstStyle/>
          <a:p>
            <a:pPr algn="ctr"/>
            <a:r>
              <a:rPr lang="el-GR" dirty="0" smtClean="0"/>
              <a:t>Η ομάδα των προσκυνητών στα δεξιά.</a:t>
            </a:r>
            <a:endParaRPr lang="de-DE" dirty="0"/>
          </a:p>
        </p:txBody>
      </p:sp>
      <p:sp>
        <p:nvSpPr>
          <p:cNvPr id="7" name="Textfeld 6"/>
          <p:cNvSpPr txBox="1"/>
          <p:nvPr/>
        </p:nvSpPr>
        <p:spPr>
          <a:xfrm>
            <a:off x="3016250" y="5811619"/>
            <a:ext cx="2904744" cy="646331"/>
          </a:xfrm>
          <a:prstGeom prst="rect">
            <a:avLst/>
          </a:prstGeom>
          <a:solidFill>
            <a:schemeClr val="bg1"/>
          </a:solidFill>
        </p:spPr>
        <p:txBody>
          <a:bodyPr wrap="square" rtlCol="0">
            <a:spAutoFit/>
          </a:bodyPr>
          <a:lstStyle/>
          <a:p>
            <a:pPr algn="ctr"/>
            <a:r>
              <a:rPr lang="el-GR" dirty="0" smtClean="0"/>
              <a:t>Το πορτρέτο του ίδιου του </a:t>
            </a:r>
            <a:r>
              <a:rPr lang="de-DE" dirty="0" smtClean="0"/>
              <a:t>Sandro Botticelli.</a:t>
            </a:r>
            <a:endParaRPr lang="de-DE" dirty="0"/>
          </a:p>
        </p:txBody>
      </p:sp>
      <p:sp>
        <p:nvSpPr>
          <p:cNvPr id="8" name="Textfeld 7"/>
          <p:cNvSpPr txBox="1"/>
          <p:nvPr/>
        </p:nvSpPr>
        <p:spPr>
          <a:xfrm>
            <a:off x="6280150" y="3295126"/>
            <a:ext cx="2565400" cy="1754327"/>
          </a:xfrm>
          <a:prstGeom prst="rect">
            <a:avLst/>
          </a:prstGeom>
          <a:solidFill>
            <a:schemeClr val="bg1"/>
          </a:solidFill>
        </p:spPr>
        <p:txBody>
          <a:bodyPr wrap="square" rtlCol="0">
            <a:spAutoFit/>
          </a:bodyPr>
          <a:lstStyle/>
          <a:p>
            <a:pPr algn="ctr"/>
            <a:r>
              <a:rPr lang="el-GR" dirty="0" smtClean="0"/>
              <a:t>Το πορτρέτο του εντολοδότη του πίνακα, τραπεζίτη και ενεχειροδανειστή </a:t>
            </a:r>
            <a:r>
              <a:rPr lang="de-DE" dirty="0"/>
              <a:t>Gaspare di </a:t>
            </a:r>
            <a:r>
              <a:rPr lang="de-DE" dirty="0" err="1"/>
              <a:t>Zanobi</a:t>
            </a:r>
            <a:r>
              <a:rPr lang="de-DE" dirty="0"/>
              <a:t> del </a:t>
            </a:r>
            <a:r>
              <a:rPr lang="de-DE" dirty="0" smtClean="0"/>
              <a:t>Lama</a:t>
            </a:r>
            <a:r>
              <a:rPr lang="el-GR" dirty="0" smtClean="0"/>
              <a:t>.</a:t>
            </a:r>
            <a:endParaRPr lang="de-DE" dirty="0"/>
          </a:p>
        </p:txBody>
      </p:sp>
    </p:spTree>
    <p:extLst>
      <p:ext uri="{BB962C8B-B14F-4D97-AF65-F5344CB8AC3E}">
        <p14:creationId xmlns:p14="http://schemas.microsoft.com/office/powerpoint/2010/main" val="1154645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4237" y="178316"/>
            <a:ext cx="8695527" cy="6501368"/>
          </a:xfrm>
          <a:prstGeom prst="rect">
            <a:avLst/>
          </a:prstGeom>
          <a:solidFill>
            <a:schemeClr val="bg1"/>
          </a:solidFill>
        </p:spPr>
        <p:txBody>
          <a:bodyPr wrap="square" rtlCol="0">
            <a:normAutofit/>
          </a:bodyPr>
          <a:lstStyle/>
          <a:p>
            <a:r>
              <a:rPr lang="el-GR" sz="2400" b="1" dirty="0" smtClean="0"/>
              <a:t>Λουκιανός</a:t>
            </a:r>
            <a:r>
              <a:rPr lang="el-GR" sz="2400" dirty="0" smtClean="0"/>
              <a:t>, Περὶ τοῦ μὴ ῥαδίως πιστεύειν διαβολ</a:t>
            </a:r>
            <a:r>
              <a:rPr lang="de-DE" sz="2400" dirty="0" err="1" smtClean="0"/>
              <a:t>ῇ</a:t>
            </a:r>
            <a:r>
              <a:rPr lang="el-GR" sz="2400" dirty="0" smtClean="0"/>
              <a:t> 2</a:t>
            </a:r>
            <a:r>
              <a:rPr lang="de-DE" sz="2400" dirty="0" smtClean="0"/>
              <a:t>-6:</a:t>
            </a:r>
            <a:endParaRPr lang="el-GR" sz="2400" dirty="0" smtClean="0"/>
          </a:p>
          <a:p>
            <a:endParaRPr lang="de-DE" dirty="0" smtClean="0"/>
          </a:p>
          <a:p>
            <a:r>
              <a:rPr lang="el-GR" sz="2200" dirty="0" smtClean="0"/>
              <a:t>Τον ζωγράφο Απελλή διέβαλε άλλος ζωγράφος στον βασιλιά Πτολεμαίο Δ΄ ότι συμμετείχε σε συνωμοσία κατά του βασιλιά. Ο βασιλιάς πίστευε τη διαβολή και ήταν έτοιμος να κόψει το κεφάλι του ζωγράφου, όταν φίλοι του τον υπερασπίστηκαν. Ο βασιλιάς, ντροπιασμένος, του χάρισε χρηματικό ποσό και τον αντίπαλο ζωγράφο· ο Απελλής όμως ζωγράφισε πίνακα με τον βασιλιά Μίδα που είχε αυτιά γαϊδάρου, να σέρνει η Διαβολή έναν κατηγορούμενο στο θρόνο του συνοδευόμενη από τις Επιβουλή και Απάτη. Στην άλλη άκρη της σκηνής φαίνεται η Αλήθεια στη μορφή γυμνής γυναίκας, μρποστά της η Μετάνοια.</a:t>
            </a:r>
          </a:p>
          <a:p>
            <a:endParaRPr lang="el-GR" sz="2200" dirty="0"/>
          </a:p>
          <a:p>
            <a:r>
              <a:rPr lang="el-GR" sz="2200" dirty="0" smtClean="0"/>
              <a:t>Η περιγραφή αυτή έγινε γνωστή στη Φλωρεντία το αργότερο το 1496 (έκδοση του Λουκιανού στα ελληνικά</a:t>
            </a:r>
            <a:r>
              <a:rPr lang="de-DE" sz="2200" dirty="0" smtClean="0"/>
              <a:t>)</a:t>
            </a:r>
            <a:r>
              <a:rPr lang="el-GR" sz="2200" dirty="0" smtClean="0"/>
              <a:t>, είχε ερμηνευθεί όμως ήδη το 1435/6 από τον </a:t>
            </a:r>
            <a:r>
              <a:rPr lang="de-DE" sz="2200" b="1" dirty="0" smtClean="0"/>
              <a:t>Leone Battista Alberti</a:t>
            </a:r>
            <a:r>
              <a:rPr lang="el-GR" sz="2200" b="1" dirty="0" smtClean="0"/>
              <a:t> </a:t>
            </a:r>
            <a:r>
              <a:rPr lang="el-GR" sz="2200" dirty="0" smtClean="0"/>
              <a:t>στο «περί ζωγραφικής</a:t>
            </a:r>
            <a:r>
              <a:rPr lang="de-DE" sz="2200" dirty="0" smtClean="0"/>
              <a:t>»</a:t>
            </a:r>
            <a:r>
              <a:rPr lang="el-GR" sz="2200" dirty="0" smtClean="0"/>
              <a:t> (</a:t>
            </a:r>
            <a:r>
              <a:rPr lang="de-DE" sz="2200" i="1" dirty="0" smtClean="0"/>
              <a:t>De </a:t>
            </a:r>
            <a:r>
              <a:rPr lang="de-DE" sz="2200" i="1" dirty="0" err="1" smtClean="0"/>
              <a:t>pictura</a:t>
            </a:r>
            <a:r>
              <a:rPr lang="de-DE" sz="2200" dirty="0" smtClean="0"/>
              <a:t>)</a:t>
            </a:r>
            <a:r>
              <a:rPr lang="el-GR" sz="2200" dirty="0" smtClean="0"/>
              <a:t>, από λατινικές παραφράσεις του ελληνικού κειμένου</a:t>
            </a:r>
            <a:r>
              <a:rPr lang="de-DE" sz="2200" dirty="0" smtClean="0"/>
              <a:t>. </a:t>
            </a:r>
            <a:endParaRPr lang="el-GR" sz="2200" dirty="0" smtClean="0"/>
          </a:p>
          <a:p>
            <a:r>
              <a:rPr lang="de-DE" sz="2200" dirty="0" smtClean="0"/>
              <a:t>O </a:t>
            </a:r>
            <a:r>
              <a:rPr lang="de-DE" sz="2200" b="1" dirty="0" smtClean="0"/>
              <a:t>Sandro Botticelli </a:t>
            </a:r>
            <a:r>
              <a:rPr lang="el-GR" sz="2200" dirty="0" smtClean="0"/>
              <a:t>γνώριζε τόσο την πραγματεία του </a:t>
            </a:r>
            <a:r>
              <a:rPr lang="de-DE" sz="2200" dirty="0" smtClean="0"/>
              <a:t>Alberti</a:t>
            </a:r>
            <a:r>
              <a:rPr lang="el-GR" sz="2200" dirty="0" smtClean="0"/>
              <a:t> όσο και το κείμενο του Λουκιανού και ζωγράφισε τη «</a:t>
            </a:r>
            <a:r>
              <a:rPr lang="el-GR" sz="2200" b="1" i="1" dirty="0" smtClean="0"/>
              <a:t>Συκοφαντία του Απελλή</a:t>
            </a:r>
            <a:r>
              <a:rPr lang="de-DE" sz="2200" dirty="0"/>
              <a:t>»</a:t>
            </a:r>
            <a:r>
              <a:rPr lang="el-GR" sz="2200" dirty="0" smtClean="0"/>
              <a:t>. Φλωρεντία, </a:t>
            </a:r>
            <a:r>
              <a:rPr lang="de-DE" sz="2200" dirty="0" err="1" smtClean="0"/>
              <a:t>Galleria</a:t>
            </a:r>
            <a:r>
              <a:rPr lang="de-DE" sz="2200" dirty="0" smtClean="0"/>
              <a:t> </a:t>
            </a:r>
            <a:r>
              <a:rPr lang="de-DE" sz="2200" dirty="0" err="1" smtClean="0"/>
              <a:t>degli</a:t>
            </a:r>
            <a:r>
              <a:rPr lang="de-DE" sz="2200" dirty="0" smtClean="0"/>
              <a:t> </a:t>
            </a:r>
            <a:r>
              <a:rPr lang="de-DE" sz="2200" dirty="0" err="1" smtClean="0"/>
              <a:t>Uffizi</a:t>
            </a:r>
            <a:r>
              <a:rPr lang="de-DE" sz="2200" dirty="0" smtClean="0"/>
              <a:t>. </a:t>
            </a:r>
            <a:r>
              <a:rPr lang="el-GR" sz="2200" dirty="0" smtClean="0"/>
              <a:t>π. 14</a:t>
            </a:r>
            <a:r>
              <a:rPr lang="de-DE" sz="2200" dirty="0" smtClean="0"/>
              <a:t>95.</a:t>
            </a:r>
            <a:endParaRPr lang="de-DE" sz="2200" dirty="0"/>
          </a:p>
        </p:txBody>
      </p:sp>
    </p:spTree>
    <p:extLst>
      <p:ext uri="{BB962C8B-B14F-4D97-AF65-F5344CB8AC3E}">
        <p14:creationId xmlns:p14="http://schemas.microsoft.com/office/powerpoint/2010/main" val="1990926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4237" y="178316"/>
            <a:ext cx="8695527" cy="6501368"/>
          </a:xfrm>
          <a:prstGeom prst="rect">
            <a:avLst/>
          </a:prstGeom>
          <a:solidFill>
            <a:schemeClr val="bg1"/>
          </a:solidFill>
        </p:spPr>
        <p:txBody>
          <a:bodyPr wrap="square" rtlCol="0">
            <a:normAutofit/>
          </a:bodyPr>
          <a:lstStyle/>
          <a:p>
            <a:r>
              <a:rPr lang="el-GR" sz="2400" b="1" dirty="0" smtClean="0"/>
              <a:t>Λουκιανός</a:t>
            </a:r>
            <a:r>
              <a:rPr lang="el-GR" sz="2400" dirty="0" smtClean="0"/>
              <a:t>, Περὶ τοῦ μὴ ῥαδίως πιστεύειν διαβολ</a:t>
            </a:r>
            <a:r>
              <a:rPr lang="de-DE" sz="2400" dirty="0" err="1" smtClean="0"/>
              <a:t>ῇ</a:t>
            </a:r>
            <a:r>
              <a:rPr lang="el-GR" sz="2400" dirty="0" smtClean="0"/>
              <a:t> 2</a:t>
            </a:r>
            <a:r>
              <a:rPr lang="de-DE" sz="2400" dirty="0" smtClean="0"/>
              <a:t>-6:</a:t>
            </a:r>
            <a:endParaRPr lang="el-GR" sz="2400" dirty="0" smtClean="0"/>
          </a:p>
          <a:p>
            <a:endParaRPr lang="de-DE" dirty="0" smtClean="0"/>
          </a:p>
          <a:p>
            <a:r>
              <a:rPr lang="el-GR" sz="2400" dirty="0">
                <a:hlinkClick r:id="rId2"/>
              </a:rPr>
              <a:t>μᾶλλον</a:t>
            </a:r>
            <a:r>
              <a:rPr lang="el-GR" sz="2400" dirty="0"/>
              <a:t> </a:t>
            </a:r>
            <a:r>
              <a:rPr lang="el-GR" sz="2400" dirty="0">
                <a:hlinkClick r:id="rId3"/>
              </a:rPr>
              <a:t>δὲ</a:t>
            </a:r>
            <a:r>
              <a:rPr lang="el-GR" sz="2400" dirty="0"/>
              <a:t> </a:t>
            </a:r>
            <a:r>
              <a:rPr lang="el-GR" sz="2400" dirty="0">
                <a:hlinkClick r:id="rId4"/>
              </a:rPr>
              <a:t>Ἀπελλῆς</a:t>
            </a:r>
            <a:r>
              <a:rPr lang="el-GR" sz="2400" dirty="0"/>
              <a:t> </a:t>
            </a:r>
            <a:r>
              <a:rPr lang="el-GR" sz="2400" dirty="0">
                <a:hlinkClick r:id="rId5"/>
              </a:rPr>
              <a:t>ὁ</a:t>
            </a:r>
            <a:r>
              <a:rPr lang="el-GR" sz="2400" dirty="0"/>
              <a:t> </a:t>
            </a:r>
            <a:r>
              <a:rPr lang="el-GR" sz="2400" dirty="0">
                <a:hlinkClick r:id="rId6"/>
              </a:rPr>
              <a:t>Ἐφέσιος</a:t>
            </a:r>
            <a:r>
              <a:rPr lang="el-GR" sz="2400" dirty="0"/>
              <a:t> </a:t>
            </a:r>
            <a:r>
              <a:rPr lang="el-GR" sz="2400" dirty="0">
                <a:hlinkClick r:id="rId7"/>
              </a:rPr>
              <a:t>πάλαι</a:t>
            </a:r>
            <a:r>
              <a:rPr lang="el-GR" sz="2400" dirty="0"/>
              <a:t> </a:t>
            </a:r>
            <a:r>
              <a:rPr lang="el-GR" sz="2400" dirty="0">
                <a:hlinkClick r:id="rId8"/>
              </a:rPr>
              <a:t>ταύτην</a:t>
            </a:r>
            <a:r>
              <a:rPr lang="el-GR" sz="2400" dirty="0"/>
              <a:t> </a:t>
            </a:r>
            <a:r>
              <a:rPr lang="el-GR" sz="2400" dirty="0">
                <a:hlinkClick r:id="rId9"/>
              </a:rPr>
              <a:t>προὔλαβε</a:t>
            </a:r>
            <a:r>
              <a:rPr lang="el-GR" sz="2400" dirty="0"/>
              <a:t> </a:t>
            </a:r>
            <a:r>
              <a:rPr lang="el-GR" sz="2400" dirty="0">
                <a:hlinkClick r:id="rId10"/>
              </a:rPr>
              <a:t>τὴν</a:t>
            </a:r>
            <a:r>
              <a:rPr lang="el-GR" sz="2400" dirty="0"/>
              <a:t> </a:t>
            </a:r>
            <a:r>
              <a:rPr lang="el-GR" sz="2400" dirty="0">
                <a:hlinkClick r:id="rId11"/>
              </a:rPr>
              <a:t>εἰκόνα</a:t>
            </a:r>
            <a:r>
              <a:rPr lang="el-GR" sz="2400" dirty="0"/>
              <a:t>: </a:t>
            </a:r>
            <a:r>
              <a:rPr lang="el-GR" sz="2400" dirty="0">
                <a:hlinkClick r:id="rId12"/>
              </a:rPr>
              <a:t>καὶ</a:t>
            </a:r>
            <a:r>
              <a:rPr lang="el-GR" sz="2400" dirty="0"/>
              <a:t> </a:t>
            </a:r>
            <a:r>
              <a:rPr lang="el-GR" sz="2400" dirty="0">
                <a:hlinkClick r:id="rId13"/>
              </a:rPr>
              <a:t>γὰρ</a:t>
            </a:r>
            <a:r>
              <a:rPr lang="el-GR" sz="2400" dirty="0"/>
              <a:t> </a:t>
            </a:r>
            <a:r>
              <a:rPr lang="el-GR" sz="2400" dirty="0">
                <a:hlinkClick r:id="rId14"/>
              </a:rPr>
              <a:t>αὖ</a:t>
            </a:r>
            <a:r>
              <a:rPr lang="el-GR" sz="2400" dirty="0"/>
              <a:t> </a:t>
            </a:r>
            <a:r>
              <a:rPr lang="el-GR" sz="2400" dirty="0">
                <a:hlinkClick r:id="rId15"/>
              </a:rPr>
              <a:t>καὶ</a:t>
            </a:r>
            <a:r>
              <a:rPr lang="el-GR" sz="2400" dirty="0"/>
              <a:t> </a:t>
            </a:r>
            <a:r>
              <a:rPr lang="el-GR" sz="2400" dirty="0">
                <a:hlinkClick r:id="rId16"/>
              </a:rPr>
              <a:t>οὗτος</a:t>
            </a:r>
            <a:r>
              <a:rPr lang="el-GR" sz="2400" dirty="0"/>
              <a:t> </a:t>
            </a:r>
            <a:r>
              <a:rPr lang="el-GR" sz="2400" dirty="0">
                <a:hlinkClick r:id="rId17"/>
              </a:rPr>
              <a:t>διαβληθεὶς</a:t>
            </a:r>
            <a:r>
              <a:rPr lang="el-GR" sz="2400" dirty="0"/>
              <a:t> </a:t>
            </a:r>
            <a:r>
              <a:rPr lang="el-GR" sz="2400" dirty="0">
                <a:hlinkClick r:id="rId18"/>
              </a:rPr>
              <a:t>πρὸς</a:t>
            </a:r>
            <a:r>
              <a:rPr lang="el-GR" sz="2400" dirty="0"/>
              <a:t> </a:t>
            </a:r>
            <a:r>
              <a:rPr lang="el-GR" sz="2400" dirty="0">
                <a:hlinkClick r:id="rId19"/>
              </a:rPr>
              <a:t>τὸν</a:t>
            </a:r>
            <a:r>
              <a:rPr lang="el-GR" sz="2400" dirty="0"/>
              <a:t> </a:t>
            </a:r>
            <a:r>
              <a:rPr lang="el-GR" sz="2400" dirty="0">
                <a:hlinkClick r:id="rId20"/>
              </a:rPr>
              <a:t>Πτολεμαῖον</a:t>
            </a:r>
            <a:r>
              <a:rPr lang="el-GR" sz="2400" dirty="0"/>
              <a:t> </a:t>
            </a:r>
            <a:r>
              <a:rPr lang="el-GR" sz="2400" dirty="0">
                <a:hlinkClick r:id="rId21"/>
              </a:rPr>
              <a:t>ὡς</a:t>
            </a:r>
            <a:r>
              <a:rPr lang="el-GR" sz="2400" dirty="0"/>
              <a:t> </a:t>
            </a:r>
            <a:r>
              <a:rPr lang="el-GR" sz="2400" dirty="0">
                <a:hlinkClick r:id="rId22"/>
              </a:rPr>
              <a:t>μετεσχηκὼς</a:t>
            </a:r>
            <a:r>
              <a:rPr lang="el-GR" sz="2400" dirty="0"/>
              <a:t> </a:t>
            </a:r>
            <a:r>
              <a:rPr lang="el-GR" sz="2400" dirty="0">
                <a:hlinkClick r:id="rId23"/>
              </a:rPr>
              <a:t>Θεοδότᾳ</a:t>
            </a:r>
            <a:r>
              <a:rPr lang="el-GR" sz="2400" dirty="0"/>
              <a:t> </a:t>
            </a:r>
            <a:r>
              <a:rPr lang="el-GR" sz="2400" dirty="0">
                <a:hlinkClick r:id="rId24"/>
              </a:rPr>
              <a:t>τῆς</a:t>
            </a:r>
            <a:r>
              <a:rPr lang="el-GR" sz="2400" dirty="0"/>
              <a:t> </a:t>
            </a:r>
            <a:r>
              <a:rPr lang="el-GR" sz="2400" dirty="0">
                <a:hlinkClick r:id="rId25"/>
              </a:rPr>
              <a:t>συνωμοσίας</a:t>
            </a:r>
            <a:r>
              <a:rPr lang="el-GR" sz="2400" dirty="0"/>
              <a:t> </a:t>
            </a:r>
            <a:r>
              <a:rPr lang="el-GR" sz="2400" dirty="0">
                <a:hlinkClick r:id="rId26"/>
              </a:rPr>
              <a:t>ἐν</a:t>
            </a:r>
            <a:r>
              <a:rPr lang="el-GR" sz="2400" dirty="0"/>
              <a:t> </a:t>
            </a:r>
            <a:r>
              <a:rPr lang="el-GR" sz="2400" dirty="0">
                <a:hlinkClick r:id="rId27"/>
              </a:rPr>
              <a:t>Τύρῳ</a:t>
            </a:r>
            <a:r>
              <a:rPr lang="el-GR" sz="2400" dirty="0"/>
              <a:t>, — </a:t>
            </a:r>
            <a:r>
              <a:rPr lang="el-GR" sz="2400" dirty="0">
                <a:hlinkClick r:id="rId28"/>
              </a:rPr>
              <a:t>ὁ</a:t>
            </a:r>
            <a:r>
              <a:rPr lang="el-GR" sz="2400" dirty="0"/>
              <a:t> </a:t>
            </a:r>
            <a:r>
              <a:rPr lang="el-GR" sz="2400" dirty="0">
                <a:hlinkClick r:id="rId29"/>
              </a:rPr>
              <a:t>δὲ</a:t>
            </a:r>
            <a:r>
              <a:rPr lang="el-GR" sz="2400" dirty="0"/>
              <a:t> </a:t>
            </a:r>
            <a:r>
              <a:rPr lang="el-GR" sz="2400" dirty="0">
                <a:hlinkClick r:id="rId30"/>
              </a:rPr>
              <a:t>Ἀπελλῆς</a:t>
            </a:r>
            <a:r>
              <a:rPr lang="el-GR" sz="2400" dirty="0"/>
              <a:t> </a:t>
            </a:r>
            <a:r>
              <a:rPr lang="el-GR" sz="2400" dirty="0">
                <a:hlinkClick r:id="rId31"/>
              </a:rPr>
              <a:t>οὐχ</a:t>
            </a:r>
            <a:r>
              <a:rPr lang="el-GR" sz="2400" dirty="0"/>
              <a:t> </a:t>
            </a:r>
            <a:r>
              <a:rPr lang="el-GR" sz="2400" dirty="0">
                <a:hlinkClick r:id="rId32"/>
              </a:rPr>
              <a:t>ἑωράκει</a:t>
            </a:r>
            <a:r>
              <a:rPr lang="el-GR" sz="2400" dirty="0"/>
              <a:t> </a:t>
            </a:r>
            <a:r>
              <a:rPr lang="el-GR" sz="2400" dirty="0">
                <a:hlinkClick r:id="rId33"/>
              </a:rPr>
              <a:t>ποτὲ</a:t>
            </a:r>
            <a:r>
              <a:rPr lang="el-GR" sz="2400" dirty="0"/>
              <a:t> </a:t>
            </a:r>
            <a:r>
              <a:rPr lang="el-GR" sz="2400" dirty="0">
                <a:hlinkClick r:id="rId34"/>
              </a:rPr>
              <a:t>τὴν</a:t>
            </a:r>
            <a:r>
              <a:rPr lang="el-GR" sz="2400" dirty="0"/>
              <a:t> </a:t>
            </a:r>
            <a:r>
              <a:rPr lang="el-GR" sz="2400" dirty="0">
                <a:hlinkClick r:id="rId35"/>
              </a:rPr>
              <a:t>Τύρον</a:t>
            </a:r>
            <a:r>
              <a:rPr lang="el-GR" sz="2400" dirty="0"/>
              <a:t> </a:t>
            </a:r>
            <a:r>
              <a:rPr lang="el-GR" sz="2400" dirty="0">
                <a:hlinkClick r:id="rId36"/>
              </a:rPr>
              <a:t>οὐδὲ</a:t>
            </a:r>
            <a:r>
              <a:rPr lang="el-GR" sz="2400" dirty="0"/>
              <a:t> </a:t>
            </a:r>
            <a:r>
              <a:rPr lang="el-GR" sz="2400" dirty="0">
                <a:hlinkClick r:id="rId37"/>
              </a:rPr>
              <a:t>τὸν</a:t>
            </a:r>
            <a:r>
              <a:rPr lang="el-GR" sz="2400" dirty="0"/>
              <a:t> </a:t>
            </a:r>
            <a:r>
              <a:rPr lang="el-GR" sz="2400" dirty="0">
                <a:hlinkClick r:id="rId38"/>
              </a:rPr>
              <a:t>Θεοδόταν</a:t>
            </a:r>
            <a:r>
              <a:rPr lang="el-GR" sz="2400" dirty="0"/>
              <a:t>, </a:t>
            </a:r>
            <a:r>
              <a:rPr lang="el-GR" sz="2400" dirty="0">
                <a:hlinkClick r:id="rId39"/>
              </a:rPr>
              <a:t>ὅστις</a:t>
            </a:r>
            <a:r>
              <a:rPr lang="el-GR" sz="2400" dirty="0"/>
              <a:t> </a:t>
            </a:r>
            <a:r>
              <a:rPr lang="el-GR" sz="2400" dirty="0">
                <a:hlinkClick r:id="rId40"/>
              </a:rPr>
              <a:t>ἦν</a:t>
            </a:r>
            <a:r>
              <a:rPr lang="el-GR" sz="2400" dirty="0"/>
              <a:t>, </a:t>
            </a:r>
            <a:r>
              <a:rPr lang="el-GR" sz="2400" dirty="0">
                <a:hlinkClick r:id="rId41"/>
              </a:rPr>
              <a:t>ἐγίνωσκεν</a:t>
            </a:r>
            <a:r>
              <a:rPr lang="el-GR" sz="2400" dirty="0"/>
              <a:t>, </a:t>
            </a:r>
            <a:r>
              <a:rPr lang="el-GR" sz="2400" dirty="0">
                <a:hlinkClick r:id="rId42"/>
              </a:rPr>
              <a:t>ἢ</a:t>
            </a:r>
            <a:r>
              <a:rPr lang="el-GR" sz="2400" dirty="0"/>
              <a:t> </a:t>
            </a:r>
            <a:r>
              <a:rPr lang="el-GR" sz="2400" dirty="0">
                <a:hlinkClick r:id="rId43"/>
              </a:rPr>
              <a:t>καθ᾽</a:t>
            </a:r>
            <a:r>
              <a:rPr lang="el-GR" sz="2400" dirty="0"/>
              <a:t> </a:t>
            </a:r>
            <a:r>
              <a:rPr lang="el-GR" sz="2400" dirty="0">
                <a:hlinkClick r:id="rId44"/>
              </a:rPr>
              <a:t>ὅσον</a:t>
            </a:r>
            <a:r>
              <a:rPr lang="el-GR" sz="2400" dirty="0"/>
              <a:t> </a:t>
            </a:r>
            <a:r>
              <a:rPr lang="el-GR" sz="2400" dirty="0">
                <a:hlinkClick r:id="rId45"/>
              </a:rPr>
              <a:t>ἤκουε</a:t>
            </a:r>
            <a:r>
              <a:rPr lang="el-GR" sz="2400" dirty="0"/>
              <a:t> </a:t>
            </a:r>
            <a:r>
              <a:rPr lang="el-GR" sz="2400" dirty="0">
                <a:hlinkClick r:id="rId46"/>
              </a:rPr>
              <a:t>Πτολεμαίου</a:t>
            </a:r>
            <a:r>
              <a:rPr lang="el-GR" sz="2400" dirty="0"/>
              <a:t> </a:t>
            </a:r>
            <a:r>
              <a:rPr lang="el-GR" sz="2400" dirty="0">
                <a:hlinkClick r:id="rId47"/>
              </a:rPr>
              <a:t>τινὰ</a:t>
            </a:r>
            <a:r>
              <a:rPr lang="el-GR" sz="2400" dirty="0"/>
              <a:t> </a:t>
            </a:r>
            <a:r>
              <a:rPr lang="el-GR" sz="2400" dirty="0">
                <a:hlinkClick r:id="rId48"/>
              </a:rPr>
              <a:t>ὕπαρχον</a:t>
            </a:r>
            <a:r>
              <a:rPr lang="el-GR" sz="2400" dirty="0"/>
              <a:t> </a:t>
            </a:r>
            <a:r>
              <a:rPr lang="el-GR" sz="2400" dirty="0">
                <a:hlinkClick r:id="rId49"/>
              </a:rPr>
              <a:t>εἶναι</a:t>
            </a:r>
            <a:r>
              <a:rPr lang="el-GR" sz="2400" dirty="0"/>
              <a:t> </a:t>
            </a:r>
            <a:r>
              <a:rPr lang="el-GR" sz="2400" dirty="0">
                <a:hlinkClick r:id="rId50"/>
              </a:rPr>
              <a:t>τὰ</a:t>
            </a:r>
            <a:r>
              <a:rPr lang="el-GR" sz="2400" dirty="0"/>
              <a:t> </a:t>
            </a:r>
            <a:r>
              <a:rPr lang="el-GR" sz="2400" dirty="0">
                <a:hlinkClick r:id="rId51"/>
              </a:rPr>
              <a:t>κατὰ</a:t>
            </a:r>
            <a:r>
              <a:rPr lang="el-GR" sz="2400" dirty="0"/>
              <a:t> </a:t>
            </a:r>
            <a:r>
              <a:rPr lang="el-GR" sz="2400" dirty="0">
                <a:hlinkClick r:id="rId52"/>
              </a:rPr>
              <a:t>τὴν</a:t>
            </a:r>
            <a:r>
              <a:rPr lang="el-GR" sz="2400" dirty="0"/>
              <a:t> </a:t>
            </a:r>
            <a:r>
              <a:rPr lang="el-GR" sz="2400" dirty="0">
                <a:hlinkClick r:id="rId53"/>
              </a:rPr>
              <a:t>Φοινίκην</a:t>
            </a:r>
            <a:r>
              <a:rPr lang="el-GR" sz="2400" dirty="0"/>
              <a:t> </a:t>
            </a:r>
            <a:r>
              <a:rPr lang="el-GR" sz="2400" dirty="0">
                <a:hlinkClick r:id="rId54"/>
              </a:rPr>
              <a:t>ἐπιτετραμμένον</a:t>
            </a:r>
            <a:r>
              <a:rPr lang="el-GR" sz="2400" dirty="0"/>
              <a:t>. </a:t>
            </a:r>
            <a:r>
              <a:rPr lang="el-GR" sz="2400" dirty="0">
                <a:hlinkClick r:id="rId55"/>
              </a:rPr>
              <a:t>ἀλλ᾽</a:t>
            </a:r>
            <a:r>
              <a:rPr lang="el-GR" sz="2400" dirty="0"/>
              <a:t> </a:t>
            </a:r>
            <a:r>
              <a:rPr lang="el-GR" sz="2400" dirty="0">
                <a:hlinkClick r:id="rId56"/>
              </a:rPr>
              <a:t>ὅμως</a:t>
            </a:r>
            <a:r>
              <a:rPr lang="el-GR" sz="2400" dirty="0"/>
              <a:t> </a:t>
            </a:r>
            <a:r>
              <a:rPr lang="el-GR" sz="2400" dirty="0">
                <a:hlinkClick r:id="rId57"/>
              </a:rPr>
              <a:t>τῶν</a:t>
            </a:r>
            <a:r>
              <a:rPr lang="el-GR" sz="2400" dirty="0"/>
              <a:t> </a:t>
            </a:r>
            <a:r>
              <a:rPr lang="el-GR" sz="2400" dirty="0">
                <a:hlinkClick r:id="rId58"/>
              </a:rPr>
              <a:t>ἀντιτέχνων</a:t>
            </a:r>
            <a:r>
              <a:rPr lang="el-GR" sz="2400" dirty="0"/>
              <a:t> </a:t>
            </a:r>
            <a:r>
              <a:rPr lang="el-GR" sz="2400" dirty="0">
                <a:hlinkClick r:id="rId59"/>
              </a:rPr>
              <a:t>τις</a:t>
            </a:r>
            <a:r>
              <a:rPr lang="el-GR" sz="2400" dirty="0"/>
              <a:t> </a:t>
            </a:r>
            <a:r>
              <a:rPr lang="el-GR" sz="2400" dirty="0">
                <a:hlinkClick r:id="rId60"/>
              </a:rPr>
              <a:t>Ἀντίφιλος</a:t>
            </a:r>
            <a:r>
              <a:rPr lang="el-GR" sz="2400" dirty="0"/>
              <a:t> </a:t>
            </a:r>
            <a:r>
              <a:rPr lang="el-GR" sz="2400" dirty="0">
                <a:hlinkClick r:id="rId61"/>
              </a:rPr>
              <a:t>τοὔνομα</a:t>
            </a:r>
            <a:r>
              <a:rPr lang="el-GR" sz="2400" dirty="0"/>
              <a:t> </a:t>
            </a:r>
            <a:r>
              <a:rPr lang="el-GR" sz="2400" dirty="0">
                <a:hlinkClick r:id="rId62"/>
              </a:rPr>
              <a:t>ὑπὸ</a:t>
            </a:r>
            <a:r>
              <a:rPr lang="el-GR" sz="2400" dirty="0"/>
              <a:t> </a:t>
            </a:r>
            <a:r>
              <a:rPr lang="el-GR" sz="2400" dirty="0">
                <a:hlinkClick r:id="rId63"/>
              </a:rPr>
              <a:t>φθόνου</a:t>
            </a:r>
            <a:r>
              <a:rPr lang="el-GR" sz="2400" dirty="0"/>
              <a:t> </a:t>
            </a:r>
            <a:r>
              <a:rPr lang="el-GR" sz="2400" dirty="0">
                <a:hlinkClick r:id="rId64"/>
              </a:rPr>
              <a:t>τῆς</a:t>
            </a:r>
            <a:r>
              <a:rPr lang="el-GR" sz="2400" dirty="0"/>
              <a:t> </a:t>
            </a:r>
            <a:r>
              <a:rPr lang="el-GR" sz="2400" dirty="0">
                <a:hlinkClick r:id="rId65"/>
              </a:rPr>
              <a:t>παρὰ</a:t>
            </a:r>
            <a:r>
              <a:rPr lang="el-GR" sz="2400" dirty="0"/>
              <a:t> </a:t>
            </a:r>
            <a:r>
              <a:rPr lang="el-GR" sz="2400" dirty="0">
                <a:hlinkClick r:id="rId66"/>
              </a:rPr>
              <a:t>βασιλεῖ</a:t>
            </a:r>
            <a:r>
              <a:rPr lang="el-GR" sz="2400" dirty="0"/>
              <a:t> </a:t>
            </a:r>
            <a:r>
              <a:rPr lang="el-GR" sz="2400" dirty="0">
                <a:hlinkClick r:id="rId67"/>
              </a:rPr>
              <a:t>τιμῆς</a:t>
            </a:r>
            <a:r>
              <a:rPr lang="el-GR" sz="2400" dirty="0"/>
              <a:t> </a:t>
            </a:r>
            <a:r>
              <a:rPr lang="el-GR" sz="2400" dirty="0">
                <a:hlinkClick r:id="rId68"/>
              </a:rPr>
              <a:t>καὶ</a:t>
            </a:r>
            <a:r>
              <a:rPr lang="el-GR" sz="2400" dirty="0"/>
              <a:t> </a:t>
            </a:r>
            <a:r>
              <a:rPr lang="el-GR" sz="2400" dirty="0">
                <a:hlinkClick r:id="rId69"/>
              </a:rPr>
              <a:t>ὑπὸ</a:t>
            </a:r>
            <a:r>
              <a:rPr lang="el-GR" sz="2400" dirty="0"/>
              <a:t> </a:t>
            </a:r>
            <a:r>
              <a:rPr lang="el-GR" sz="2400" dirty="0">
                <a:hlinkClick r:id="rId70"/>
              </a:rPr>
              <a:t>τῆς</a:t>
            </a:r>
            <a:r>
              <a:rPr lang="el-GR" sz="2400" dirty="0"/>
              <a:t> </a:t>
            </a:r>
            <a:r>
              <a:rPr lang="el-GR" sz="2400" dirty="0">
                <a:hlinkClick r:id="rId71"/>
              </a:rPr>
              <a:t>κατὰ</a:t>
            </a:r>
            <a:r>
              <a:rPr lang="el-GR" sz="2400" dirty="0"/>
              <a:t> </a:t>
            </a:r>
            <a:r>
              <a:rPr lang="el-GR" sz="2400" dirty="0">
                <a:hlinkClick r:id="rId72"/>
              </a:rPr>
              <a:t>τὴν</a:t>
            </a:r>
            <a:r>
              <a:rPr lang="el-GR" sz="2400" dirty="0"/>
              <a:t> </a:t>
            </a:r>
            <a:r>
              <a:rPr lang="el-GR" sz="2400" dirty="0">
                <a:hlinkClick r:id="rId73"/>
              </a:rPr>
              <a:t>τέχνην</a:t>
            </a:r>
            <a:r>
              <a:rPr lang="el-GR" sz="2400" dirty="0"/>
              <a:t> </a:t>
            </a:r>
            <a:r>
              <a:rPr lang="el-GR" sz="2400" dirty="0">
                <a:hlinkClick r:id="rId74"/>
              </a:rPr>
              <a:t>ζηλοτυπίας</a:t>
            </a:r>
            <a:r>
              <a:rPr lang="el-GR" sz="2400" dirty="0"/>
              <a:t> </a:t>
            </a:r>
            <a:r>
              <a:rPr lang="el-GR" sz="2400" dirty="0">
                <a:hlinkClick r:id="rId75"/>
              </a:rPr>
              <a:t>κατεῖπεν</a:t>
            </a:r>
            <a:r>
              <a:rPr lang="el-GR" sz="2400" dirty="0"/>
              <a:t> </a:t>
            </a:r>
            <a:r>
              <a:rPr lang="el-GR" sz="2400" dirty="0">
                <a:hlinkClick r:id="rId76"/>
              </a:rPr>
              <a:t>αὐτὸν</a:t>
            </a:r>
            <a:r>
              <a:rPr lang="el-GR" sz="2400" dirty="0"/>
              <a:t> </a:t>
            </a:r>
            <a:r>
              <a:rPr lang="el-GR" sz="2400" dirty="0">
                <a:hlinkClick r:id="rId77"/>
              </a:rPr>
              <a:t>πρὸς</a:t>
            </a:r>
            <a:r>
              <a:rPr lang="el-GR" sz="2400" dirty="0"/>
              <a:t> </a:t>
            </a:r>
            <a:r>
              <a:rPr lang="el-GR" sz="2400" dirty="0">
                <a:hlinkClick r:id="rId78"/>
              </a:rPr>
              <a:t>τὸν</a:t>
            </a:r>
            <a:r>
              <a:rPr lang="el-GR" sz="2400" dirty="0"/>
              <a:t> ' </a:t>
            </a:r>
            <a:r>
              <a:rPr lang="el-GR" sz="2400" dirty="0">
                <a:hlinkClick r:id="rId79"/>
              </a:rPr>
              <a:t>Πτολεμαῖον</a:t>
            </a:r>
            <a:r>
              <a:rPr lang="el-GR" sz="2400" dirty="0"/>
              <a:t> </a:t>
            </a:r>
            <a:r>
              <a:rPr lang="el-GR" sz="2400" dirty="0">
                <a:hlinkClick r:id="rId80"/>
              </a:rPr>
              <a:t>ὡς</a:t>
            </a:r>
            <a:r>
              <a:rPr lang="el-GR" sz="2400" dirty="0"/>
              <a:t> </a:t>
            </a:r>
            <a:r>
              <a:rPr lang="el-GR" sz="2400" dirty="0">
                <a:hlinkClick r:id="rId81"/>
              </a:rPr>
              <a:t>εἴη</a:t>
            </a:r>
            <a:r>
              <a:rPr lang="el-GR" sz="2400" dirty="0"/>
              <a:t> </a:t>
            </a:r>
            <a:r>
              <a:rPr lang="el-GR" sz="2400" dirty="0">
                <a:hlinkClick r:id="rId82"/>
              </a:rPr>
              <a:t>κεκοινωνηκὼς</a:t>
            </a:r>
            <a:r>
              <a:rPr lang="el-GR" sz="2400" dirty="0"/>
              <a:t> </a:t>
            </a:r>
            <a:r>
              <a:rPr lang="el-GR" sz="2400" dirty="0">
                <a:hlinkClick r:id="rId83"/>
              </a:rPr>
              <a:t>τῶν</a:t>
            </a:r>
            <a:r>
              <a:rPr lang="el-GR" sz="2400" dirty="0"/>
              <a:t> </a:t>
            </a:r>
            <a:r>
              <a:rPr lang="el-GR" sz="2400" dirty="0">
                <a:hlinkClick r:id="rId84"/>
              </a:rPr>
              <a:t>ὅλων</a:t>
            </a:r>
            <a:r>
              <a:rPr lang="el-GR" sz="2400" dirty="0"/>
              <a:t> </a:t>
            </a:r>
            <a:r>
              <a:rPr lang="el-GR" sz="2400" dirty="0">
                <a:hlinkClick r:id="rId85"/>
              </a:rPr>
              <a:t>καὶ</a:t>
            </a:r>
            <a:r>
              <a:rPr lang="el-GR" sz="2400" dirty="0"/>
              <a:t> </a:t>
            </a:r>
            <a:r>
              <a:rPr lang="el-GR" sz="2400" dirty="0">
                <a:hlinkClick r:id="rId86"/>
              </a:rPr>
              <a:t>ὡς</a:t>
            </a:r>
            <a:r>
              <a:rPr lang="el-GR" sz="2400" dirty="0"/>
              <a:t> </a:t>
            </a:r>
            <a:r>
              <a:rPr lang="el-GR" sz="2400" dirty="0">
                <a:hlinkClick r:id="rId87"/>
              </a:rPr>
              <a:t>θεάσαιτό</a:t>
            </a:r>
            <a:r>
              <a:rPr lang="el-GR" sz="2400" dirty="0"/>
              <a:t> </a:t>
            </a:r>
            <a:r>
              <a:rPr lang="el-GR" sz="2400" dirty="0">
                <a:hlinkClick r:id="rId88"/>
              </a:rPr>
              <a:t>τις</a:t>
            </a:r>
            <a:r>
              <a:rPr lang="el-GR" sz="2400" dirty="0"/>
              <a:t> </a:t>
            </a:r>
            <a:r>
              <a:rPr lang="el-GR" sz="2400" dirty="0">
                <a:hlinkClick r:id="rId89"/>
              </a:rPr>
              <a:t>αὐτὸν</a:t>
            </a:r>
            <a:r>
              <a:rPr lang="el-GR" sz="2400" dirty="0"/>
              <a:t> </a:t>
            </a:r>
            <a:r>
              <a:rPr lang="el-GR" sz="2400" dirty="0">
                <a:hlinkClick r:id="rId90"/>
              </a:rPr>
              <a:t>ἐν</a:t>
            </a:r>
            <a:r>
              <a:rPr lang="el-GR" sz="2400" dirty="0"/>
              <a:t> </a:t>
            </a:r>
            <a:r>
              <a:rPr lang="el-GR" sz="2400" dirty="0">
                <a:hlinkClick r:id="rId91"/>
              </a:rPr>
              <a:t>Φοινίκῃ</a:t>
            </a:r>
            <a:r>
              <a:rPr lang="el-GR" sz="2400" dirty="0"/>
              <a:t> </a:t>
            </a:r>
            <a:r>
              <a:rPr lang="el-GR" sz="2400" dirty="0">
                <a:hlinkClick r:id="rId92"/>
              </a:rPr>
              <a:t>συνεστιώμενον</a:t>
            </a:r>
            <a:r>
              <a:rPr lang="el-GR" sz="2400" dirty="0"/>
              <a:t> </a:t>
            </a:r>
            <a:r>
              <a:rPr lang="el-GR" sz="2400" dirty="0">
                <a:hlinkClick r:id="rId93"/>
              </a:rPr>
              <a:t>Θεοδότᾳ</a:t>
            </a:r>
            <a:r>
              <a:rPr lang="el-GR" sz="2400" dirty="0"/>
              <a:t> </a:t>
            </a:r>
            <a:r>
              <a:rPr lang="el-GR" sz="2400" dirty="0">
                <a:hlinkClick r:id="rId94"/>
              </a:rPr>
              <a:t>καὶ</a:t>
            </a:r>
            <a:r>
              <a:rPr lang="el-GR" sz="2400" dirty="0"/>
              <a:t> </a:t>
            </a:r>
            <a:r>
              <a:rPr lang="el-GR" sz="2400" dirty="0">
                <a:hlinkClick r:id="rId95"/>
              </a:rPr>
              <a:t>παρ᾽</a:t>
            </a:r>
            <a:r>
              <a:rPr lang="el-GR" sz="2400" dirty="0"/>
              <a:t> </a:t>
            </a:r>
            <a:r>
              <a:rPr lang="el-GR" sz="2400" dirty="0">
                <a:hlinkClick r:id="rId96"/>
              </a:rPr>
              <a:t>ὅλον</a:t>
            </a:r>
            <a:r>
              <a:rPr lang="el-GR" sz="2400" dirty="0"/>
              <a:t> </a:t>
            </a:r>
            <a:r>
              <a:rPr lang="el-GR" sz="2400" dirty="0">
                <a:hlinkClick r:id="rId97"/>
              </a:rPr>
              <a:t>τὸ</a:t>
            </a:r>
            <a:r>
              <a:rPr lang="el-GR" sz="2400" dirty="0"/>
              <a:t> </a:t>
            </a:r>
            <a:r>
              <a:rPr lang="el-GR" sz="2400" dirty="0">
                <a:hlinkClick r:id="rId98"/>
              </a:rPr>
              <a:t>δεῖπνον</a:t>
            </a:r>
            <a:r>
              <a:rPr lang="el-GR" sz="2400" dirty="0"/>
              <a:t> </a:t>
            </a:r>
            <a:r>
              <a:rPr lang="el-GR" sz="2400" dirty="0">
                <a:hlinkClick r:id="rId99"/>
              </a:rPr>
              <a:t>πρὸς</a:t>
            </a:r>
            <a:r>
              <a:rPr lang="el-GR" sz="2400" dirty="0"/>
              <a:t> </a:t>
            </a:r>
            <a:r>
              <a:rPr lang="el-GR" sz="2400" dirty="0">
                <a:hlinkClick r:id="rId100"/>
              </a:rPr>
              <a:t>τὸ</a:t>
            </a:r>
            <a:r>
              <a:rPr lang="el-GR" sz="2400" dirty="0"/>
              <a:t> </a:t>
            </a:r>
            <a:r>
              <a:rPr lang="el-GR" sz="2400" dirty="0">
                <a:hlinkClick r:id="rId101"/>
              </a:rPr>
              <a:t>οὖς</a:t>
            </a:r>
            <a:r>
              <a:rPr lang="el-GR" sz="2400" dirty="0"/>
              <a:t> </a:t>
            </a:r>
            <a:r>
              <a:rPr lang="el-GR" sz="2400" dirty="0">
                <a:hlinkClick r:id="rId102"/>
              </a:rPr>
              <a:t>αὐτῷ</a:t>
            </a:r>
            <a:r>
              <a:rPr lang="el-GR" sz="2400" dirty="0"/>
              <a:t> </a:t>
            </a:r>
            <a:r>
              <a:rPr lang="el-GR" sz="2400" dirty="0">
                <a:hlinkClick r:id="rId103"/>
              </a:rPr>
              <a:t>κοινολογούμενον</a:t>
            </a:r>
            <a:r>
              <a:rPr lang="el-GR" sz="2400" dirty="0"/>
              <a:t>, </a:t>
            </a:r>
            <a:r>
              <a:rPr lang="el-GR" sz="2400" dirty="0">
                <a:hlinkClick r:id="rId104"/>
              </a:rPr>
              <a:t>καὶ</a:t>
            </a:r>
            <a:r>
              <a:rPr lang="el-GR" sz="2400" dirty="0"/>
              <a:t> </a:t>
            </a:r>
            <a:r>
              <a:rPr lang="el-GR" sz="2400" dirty="0">
                <a:hlinkClick r:id="rId105"/>
              </a:rPr>
              <a:t>τέλος</a:t>
            </a:r>
            <a:r>
              <a:rPr lang="el-GR" sz="2400" dirty="0"/>
              <a:t> </a:t>
            </a:r>
            <a:r>
              <a:rPr lang="el-GR" sz="2400" dirty="0">
                <a:hlinkClick r:id="rId106"/>
              </a:rPr>
              <a:t>ἀπέφηνε</a:t>
            </a:r>
            <a:r>
              <a:rPr lang="el-GR" sz="2400" dirty="0"/>
              <a:t> </a:t>
            </a:r>
            <a:r>
              <a:rPr lang="el-GR" sz="2400" dirty="0">
                <a:hlinkClick r:id="rId107"/>
              </a:rPr>
              <a:t>τὴν</a:t>
            </a:r>
            <a:r>
              <a:rPr lang="el-GR" sz="2400" dirty="0"/>
              <a:t> </a:t>
            </a:r>
            <a:r>
              <a:rPr lang="el-GR" sz="2400" dirty="0">
                <a:hlinkClick r:id="rId108"/>
              </a:rPr>
              <a:t>Τύρου</a:t>
            </a:r>
            <a:r>
              <a:rPr lang="el-GR" sz="2400" dirty="0"/>
              <a:t> </a:t>
            </a:r>
            <a:r>
              <a:rPr lang="el-GR" sz="2400" dirty="0">
                <a:hlinkClick r:id="rId109"/>
              </a:rPr>
              <a:t>ἀπόστασιν</a:t>
            </a:r>
            <a:r>
              <a:rPr lang="el-GR" sz="2400" dirty="0"/>
              <a:t> </a:t>
            </a:r>
            <a:r>
              <a:rPr lang="el-GR" sz="2400" dirty="0">
                <a:hlinkClick r:id="rId110"/>
              </a:rPr>
              <a:t>καὶ</a:t>
            </a:r>
            <a:r>
              <a:rPr lang="el-GR" sz="2400" dirty="0"/>
              <a:t> </a:t>
            </a:r>
            <a:r>
              <a:rPr lang="el-GR" sz="2400" dirty="0">
                <a:hlinkClick r:id="rId111"/>
              </a:rPr>
              <a:t>Πηλουσίου</a:t>
            </a:r>
            <a:r>
              <a:rPr lang="el-GR" sz="2400" dirty="0"/>
              <a:t> </a:t>
            </a:r>
            <a:r>
              <a:rPr lang="el-GR" sz="2400" dirty="0">
                <a:hlinkClick r:id="rId112"/>
              </a:rPr>
              <a:t>κατάληψιν</a:t>
            </a:r>
            <a:r>
              <a:rPr lang="el-GR" sz="2400" dirty="0"/>
              <a:t> </a:t>
            </a:r>
            <a:r>
              <a:rPr lang="el-GR" sz="2400" dirty="0">
                <a:hlinkClick r:id="rId113"/>
              </a:rPr>
              <a:t>ἐκ</a:t>
            </a:r>
            <a:r>
              <a:rPr lang="el-GR" sz="2400" dirty="0"/>
              <a:t> </a:t>
            </a:r>
            <a:r>
              <a:rPr lang="el-GR" sz="2400" dirty="0">
                <a:hlinkClick r:id="rId114"/>
              </a:rPr>
              <a:t>τῆς</a:t>
            </a:r>
            <a:r>
              <a:rPr lang="el-GR" sz="2400" dirty="0"/>
              <a:t> </a:t>
            </a:r>
            <a:r>
              <a:rPr lang="el-GR" sz="2400" dirty="0">
                <a:hlinkClick r:id="rId115"/>
              </a:rPr>
              <a:t>Ἀπελλοῦ</a:t>
            </a:r>
            <a:r>
              <a:rPr lang="el-GR" sz="2400" dirty="0"/>
              <a:t> </a:t>
            </a:r>
            <a:r>
              <a:rPr lang="el-GR" sz="2400" dirty="0">
                <a:hlinkClick r:id="rId116"/>
              </a:rPr>
              <a:t>συμβουλῆς</a:t>
            </a:r>
            <a:r>
              <a:rPr lang="el-GR" sz="2400" dirty="0"/>
              <a:t> </a:t>
            </a:r>
            <a:r>
              <a:rPr lang="el-GR" sz="2400" dirty="0">
                <a:hlinkClick r:id="rId117"/>
              </a:rPr>
              <a:t>γεγονέναι</a:t>
            </a:r>
            <a:r>
              <a:rPr lang="el-GR" sz="2400" dirty="0"/>
              <a:t>. </a:t>
            </a:r>
            <a:endParaRPr lang="de-DE" sz="2200" dirty="0"/>
          </a:p>
        </p:txBody>
      </p:sp>
    </p:spTree>
    <p:extLst>
      <p:ext uri="{BB962C8B-B14F-4D97-AF65-F5344CB8AC3E}">
        <p14:creationId xmlns:p14="http://schemas.microsoft.com/office/powerpoint/2010/main" val="2928802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4237" y="178316"/>
            <a:ext cx="8695527" cy="6501368"/>
          </a:xfrm>
          <a:prstGeom prst="rect">
            <a:avLst/>
          </a:prstGeom>
          <a:solidFill>
            <a:schemeClr val="bg1"/>
          </a:solidFill>
        </p:spPr>
        <p:txBody>
          <a:bodyPr wrap="square" rtlCol="0">
            <a:normAutofit fontScale="92500"/>
          </a:bodyPr>
          <a:lstStyle/>
          <a:p>
            <a:r>
              <a:rPr lang="el-GR" sz="2400" b="1" dirty="0" smtClean="0"/>
              <a:t>Λουκιανός</a:t>
            </a:r>
            <a:r>
              <a:rPr lang="el-GR" sz="2400" dirty="0" smtClean="0"/>
              <a:t>, Περὶ τοῦ μὴ ῥαδίως πιστεύειν διαβολ</a:t>
            </a:r>
            <a:r>
              <a:rPr lang="de-DE" sz="2400" dirty="0" err="1" smtClean="0"/>
              <a:t>ῇ</a:t>
            </a:r>
            <a:r>
              <a:rPr lang="el-GR" sz="2400" dirty="0" smtClean="0"/>
              <a:t> 2</a:t>
            </a:r>
            <a:r>
              <a:rPr lang="de-DE" sz="2400" dirty="0" smtClean="0"/>
              <a:t>-6:</a:t>
            </a:r>
            <a:endParaRPr lang="el-GR" sz="2400" dirty="0" smtClean="0"/>
          </a:p>
          <a:p>
            <a:endParaRPr lang="de-DE" dirty="0" smtClean="0"/>
          </a:p>
          <a:p>
            <a:r>
              <a:rPr lang="el-GR" sz="2400" dirty="0"/>
              <a:t>[5] ἐν δεξιᾷ τις ἀνὴρ κάθηται τὰ ὦτα παμμεγέθη ἔχων μικροῦ δεῖν τοῖς τοῦ Μίδου προσεοικότα, τὴν χεῖρα προτείνων πόρρωθεν ἔτι προσιούσῃ τῇ Διαβολῇ. περὶ δὲ αὐτὸν ἑστᾶσι δύο γυναῖκες, Ἄγνοιά μοι δοκεῖ καὶ Ὑπόληψις: ἑτέρωθεν δὲ προσέρχεται ἡ Διαβολή, γύναιον ἐς ὑπερβολὴν πάγκαλον, ὑπόθερμον δὲ καὶ παρακεκινημένον, οἷον δὴ τὴν λύτταν καὶ τὴν ὀργὴν δεικνύουσα, τῇ μὲν ἀριστερᾷ δᾷδα καιομένην </a:t>
            </a:r>
            <a:r>
              <a:rPr lang="el-GR" sz="2400" dirty="0" smtClean="0"/>
              <a:t>ἔχουσα</a:t>
            </a:r>
            <a:r>
              <a:rPr lang="de-DE" sz="2400" dirty="0" smtClean="0"/>
              <a:t>,</a:t>
            </a:r>
            <a:r>
              <a:rPr lang="el-GR" sz="2400" dirty="0" smtClean="0"/>
              <a:t> </a:t>
            </a:r>
            <a:r>
              <a:rPr lang="el-GR" sz="2400" dirty="0"/>
              <a:t>τῇ ἑτέρᾳ δὲ νεανίαν τινὰ τῶν τριχῶν σύρουσα τὰς χεῖρας ὀρέγοντα [p. 366] εἰς τὸν οὐρανὸν καὶ μαρτυρόμενον τοὺς θεούς. ἡγεῖται δὲ ἀνὴρ ὠχρὸς καὶ ἄμορφος, ὀξὺ δεδορκὼς καὶ ἐοικὼς τοῖς ἐκ νόσου μακρᾶς κατεσκληκόσι. τοῦτον οὖν εἶναι τὸν Φθόνον ἄν τις εἰκάσειε. καὶ μὴν καὶ ἄλλαι τινὲς δύο παρομαρτοῦσι προτρέπουσαι καὶ περιστέλλουσαι καὶ κατακοσμοῦσαι τὴν Διαβολήν. ὡς δέ μοι καὶ ταύτας ἐμήνυσεν ὁ περιηγητὴς τῆς εἰκόνος, ἡ μέν τις </a:t>
            </a:r>
            <a:r>
              <a:rPr lang="el-GR" sz="2400" dirty="0" smtClean="0"/>
              <a:t>Ἐπιβουλὴ </a:t>
            </a:r>
            <a:r>
              <a:rPr lang="el-GR" sz="2400" dirty="0"/>
              <a:t>ἦν, ἡ δὲ Ἀπάτη. κατόπιν δὲ ἠκολούθει πάνυ πενθικῶς τις ἐσκευασμένη, μελανείμων καὶ κατεσπαραγμένη, Μετάνοια, οἶμαι αὕτη ἐλέγετο: ἐπεστρέφετο γοῦν εἰς τοὐπίσω δακρύουσα καὶ μετ᾽ αἰδοῦς </a:t>
            </a:r>
            <a:r>
              <a:rPr lang="el-GR" sz="2400" dirty="0" smtClean="0"/>
              <a:t>πάνυ τὴν </a:t>
            </a:r>
            <a:r>
              <a:rPr lang="el-GR" sz="2400" dirty="0"/>
              <a:t>Ἀλήθειαν προσιοῦσαν ὑπέβλεπεν. οὕτως μὲν Ἀπελλῆς τὸν ἑαυτοῦ κίνδυνον ἐπὶ τῆς γραφῆς ἐμιμήσατο. </a:t>
            </a:r>
            <a:endParaRPr lang="de-DE" sz="2200" dirty="0"/>
          </a:p>
        </p:txBody>
      </p:sp>
    </p:spTree>
    <p:extLst>
      <p:ext uri="{BB962C8B-B14F-4D97-AF65-F5344CB8AC3E}">
        <p14:creationId xmlns:p14="http://schemas.microsoft.com/office/powerpoint/2010/main" val="2347419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andro_Botticelli_Calumny_of_Apelles.jpg"/>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7043"/>
                    </a14:imgEffect>
                    <a14:imgEffect>
                      <a14:saturation sat="90000"/>
                    </a14:imgEffect>
                    <a14:imgEffect>
                      <a14:brightnessContrast bright="15000" contrast="-5000"/>
                    </a14:imgEffect>
                  </a14:imgLayer>
                </a14:imgProps>
              </a:ext>
              <a:ext uri="{28A0092B-C50C-407E-A947-70E740481C1C}">
                <a14:useLocalDpi xmlns:a14="http://schemas.microsoft.com/office/drawing/2010/main"/>
              </a:ext>
            </a:extLst>
          </a:blip>
          <a:stretch>
            <a:fillRect/>
          </a:stretch>
        </p:blipFill>
        <p:spPr>
          <a:xfrm>
            <a:off x="0" y="0"/>
            <a:ext cx="9144000" cy="6343650"/>
          </a:xfrm>
          <a:prstGeom prst="rect">
            <a:avLst/>
          </a:prstGeom>
        </p:spPr>
      </p:pic>
      <p:sp>
        <p:nvSpPr>
          <p:cNvPr id="6" name="Textfeld 5"/>
          <p:cNvSpPr txBox="1"/>
          <p:nvPr/>
        </p:nvSpPr>
        <p:spPr>
          <a:xfrm>
            <a:off x="1286673" y="6488668"/>
            <a:ext cx="6570654" cy="369332"/>
          </a:xfrm>
          <a:prstGeom prst="rect">
            <a:avLst/>
          </a:prstGeom>
          <a:solidFill>
            <a:schemeClr val="bg1"/>
          </a:solidFill>
        </p:spPr>
        <p:txBody>
          <a:bodyPr wrap="none" rtlCol="0">
            <a:spAutoFit/>
          </a:bodyPr>
          <a:lstStyle/>
          <a:p>
            <a:r>
              <a:rPr lang="el-GR" dirty="0" smtClean="0"/>
              <a:t>Η συκοφαντία του Απελλή. Φλωρεντία, </a:t>
            </a:r>
            <a:r>
              <a:rPr lang="de-DE" dirty="0" err="1" smtClean="0"/>
              <a:t>Galleria</a:t>
            </a:r>
            <a:r>
              <a:rPr lang="de-DE" dirty="0" smtClean="0"/>
              <a:t> </a:t>
            </a:r>
            <a:r>
              <a:rPr lang="de-DE" dirty="0" err="1" smtClean="0"/>
              <a:t>degli</a:t>
            </a:r>
            <a:r>
              <a:rPr lang="de-DE" dirty="0" smtClean="0"/>
              <a:t> </a:t>
            </a:r>
            <a:r>
              <a:rPr lang="de-DE" dirty="0" err="1" smtClean="0"/>
              <a:t>Uffizi</a:t>
            </a:r>
            <a:r>
              <a:rPr lang="de-DE" dirty="0" smtClean="0"/>
              <a:t>. </a:t>
            </a:r>
            <a:r>
              <a:rPr lang="el-GR" dirty="0" smtClean="0"/>
              <a:t>π. 14</a:t>
            </a:r>
            <a:r>
              <a:rPr lang="de-DE" dirty="0" smtClean="0"/>
              <a:t>95.</a:t>
            </a:r>
            <a:endParaRPr lang="de-DE" dirty="0"/>
          </a:p>
        </p:txBody>
      </p:sp>
    </p:spTree>
    <p:extLst>
      <p:ext uri="{BB962C8B-B14F-4D97-AF65-F5344CB8AC3E}">
        <p14:creationId xmlns:p14="http://schemas.microsoft.com/office/powerpoint/2010/main" val="1769794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p:txBody>
          <a:bodyPr/>
          <a:lstStyle/>
          <a:p>
            <a:r>
              <a:rPr lang="el-GR" dirty="0"/>
              <a:t>Γνωριμία των φοιτητών με την εικαστικό ιδίωμα του </a:t>
            </a:r>
            <a:r>
              <a:rPr lang="el-GR" dirty="0" err="1"/>
              <a:t>Sandro</a:t>
            </a:r>
            <a:r>
              <a:rPr lang="el-GR" dirty="0"/>
              <a:t> </a:t>
            </a:r>
            <a:r>
              <a:rPr lang="el-GR" dirty="0" err="1"/>
              <a:t>Botticelli</a:t>
            </a:r>
            <a:r>
              <a:rPr lang="el-GR" dirty="0"/>
              <a:t> (1444/6 – 1510).</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2845849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lumny-of-Apelles-(detail-2)-lar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9815" y="-1"/>
            <a:ext cx="5964370" cy="6872751"/>
          </a:xfrm>
          <a:prstGeom prst="rect">
            <a:avLst/>
          </a:prstGeom>
        </p:spPr>
      </p:pic>
    </p:spTree>
    <p:extLst>
      <p:ext uri="{BB962C8B-B14F-4D97-AF65-F5344CB8AC3E}">
        <p14:creationId xmlns:p14="http://schemas.microsoft.com/office/powerpoint/2010/main" val="3042599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lumny-of-Apelles-(detail-3)-lar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8091" y="-17012"/>
            <a:ext cx="5747818" cy="6892025"/>
          </a:xfrm>
          <a:prstGeom prst="rect">
            <a:avLst/>
          </a:prstGeom>
        </p:spPr>
      </p:pic>
    </p:spTree>
    <p:extLst>
      <p:ext uri="{BB962C8B-B14F-4D97-AF65-F5344CB8AC3E}">
        <p14:creationId xmlns:p14="http://schemas.microsoft.com/office/powerpoint/2010/main" val="2568680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lumny-(detail-2)-1495-lar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76450" y="-5337"/>
            <a:ext cx="4991100" cy="6863337"/>
          </a:xfrm>
          <a:prstGeom prst="rect">
            <a:avLst/>
          </a:prstGeom>
        </p:spPr>
      </p:pic>
    </p:spTree>
    <p:extLst>
      <p:ext uri="{BB962C8B-B14F-4D97-AF65-F5344CB8AC3E}">
        <p14:creationId xmlns:p14="http://schemas.microsoft.com/office/powerpoint/2010/main" val="4053784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lumny-of-Apelles-(detail-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 y="47315"/>
            <a:ext cx="9296400" cy="6763371"/>
          </a:xfrm>
          <a:prstGeom prst="rect">
            <a:avLst/>
          </a:prstGeom>
        </p:spPr>
      </p:pic>
    </p:spTree>
    <p:extLst>
      <p:ext uri="{BB962C8B-B14F-4D97-AF65-F5344CB8AC3E}">
        <p14:creationId xmlns:p14="http://schemas.microsoft.com/office/powerpoint/2010/main" val="3097173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Calumny-(detail-1)-1495-lar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9913" y="-18522"/>
            <a:ext cx="5084174" cy="6895045"/>
          </a:xfrm>
          <a:prstGeom prst="rect">
            <a:avLst/>
          </a:prstGeom>
        </p:spPr>
      </p:pic>
    </p:spTree>
    <p:extLst>
      <p:ext uri="{BB962C8B-B14F-4D97-AF65-F5344CB8AC3E}">
        <p14:creationId xmlns:p14="http://schemas.microsoft.com/office/powerpoint/2010/main" val="3803619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andro_Botticelli_Calumny_of_Apelles.jpg"/>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7043"/>
                    </a14:imgEffect>
                    <a14:imgEffect>
                      <a14:saturation sat="90000"/>
                    </a14:imgEffect>
                    <a14:imgEffect>
                      <a14:brightnessContrast bright="15000" contrast="-5000"/>
                    </a14:imgEffect>
                  </a14:imgLayer>
                </a14:imgProps>
              </a:ext>
              <a:ext uri="{28A0092B-C50C-407E-A947-70E740481C1C}">
                <a14:useLocalDpi xmlns:a14="http://schemas.microsoft.com/office/drawing/2010/main"/>
              </a:ext>
            </a:extLst>
          </a:blip>
          <a:stretch>
            <a:fillRect/>
          </a:stretch>
        </p:blipFill>
        <p:spPr>
          <a:xfrm>
            <a:off x="0" y="257175"/>
            <a:ext cx="9144000" cy="6343650"/>
          </a:xfrm>
          <a:prstGeom prst="rect">
            <a:avLst/>
          </a:prstGeom>
        </p:spPr>
      </p:pic>
    </p:spTree>
    <p:extLst>
      <p:ext uri="{BB962C8B-B14F-4D97-AF65-F5344CB8AC3E}">
        <p14:creationId xmlns:p14="http://schemas.microsoft.com/office/powerpoint/2010/main" val="3428722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andro_Botticelli_Calumny_of_Apelles.jp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043"/>
                    </a14:imgEffect>
                    <a14:imgEffect>
                      <a14:saturation sat="90000"/>
                    </a14:imgEffect>
                    <a14:imgEffect>
                      <a14:brightnessContrast bright="15000" contrast="-5000"/>
                    </a14:imgEffect>
                  </a14:imgLayer>
                </a14:imgProps>
              </a:ext>
              <a:ext uri="{28A0092B-C50C-407E-A947-70E740481C1C}">
                <a14:useLocalDpi xmlns:a14="http://schemas.microsoft.com/office/drawing/2010/main"/>
              </a:ext>
            </a:extLst>
          </a:blip>
          <a:srcRect/>
          <a:stretch/>
        </p:blipFill>
        <p:spPr>
          <a:xfrm>
            <a:off x="-1" y="0"/>
            <a:ext cx="4229101" cy="3479800"/>
          </a:xfrm>
          <a:prstGeom prst="rect">
            <a:avLst/>
          </a:prstGeom>
        </p:spPr>
      </p:pic>
      <p:pic>
        <p:nvPicPr>
          <p:cNvPr id="2" name="Bild 1" descr="Bildschirmfoto 2013-12-13 um 17.50.2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4100" y="2603892"/>
            <a:ext cx="5549900" cy="4254108"/>
          </a:xfrm>
          <a:prstGeom prst="rect">
            <a:avLst/>
          </a:prstGeom>
        </p:spPr>
      </p:pic>
      <p:sp>
        <p:nvSpPr>
          <p:cNvPr id="3" name="Textfeld 2"/>
          <p:cNvSpPr txBox="1"/>
          <p:nvPr/>
        </p:nvSpPr>
        <p:spPr>
          <a:xfrm>
            <a:off x="0" y="4549676"/>
            <a:ext cx="3454401" cy="2308324"/>
          </a:xfrm>
          <a:prstGeom prst="rect">
            <a:avLst/>
          </a:prstGeom>
          <a:solidFill>
            <a:schemeClr val="bg1"/>
          </a:solidFill>
        </p:spPr>
        <p:txBody>
          <a:bodyPr wrap="square" rtlCol="0">
            <a:spAutoFit/>
          </a:bodyPr>
          <a:lstStyle/>
          <a:p>
            <a:r>
              <a:rPr lang="de-DE" b="1" dirty="0" smtClean="0"/>
              <a:t>Titel</a:t>
            </a:r>
            <a:r>
              <a:rPr lang="de-DE" dirty="0" smtClean="0"/>
              <a:t> Zentaur</a:t>
            </a:r>
            <a:r>
              <a:rPr lang="de-DE" dirty="0"/>
              <a:t>-Familie.</a:t>
            </a:r>
          </a:p>
          <a:p>
            <a:r>
              <a:rPr lang="de-DE" b="1" dirty="0"/>
              <a:t>Inschrift </a:t>
            </a:r>
            <a:r>
              <a:rPr lang="de-DE" dirty="0" smtClean="0"/>
              <a:t> </a:t>
            </a:r>
            <a:r>
              <a:rPr lang="de-DE" dirty="0" err="1" smtClean="0"/>
              <a:t>Adspice</a:t>
            </a:r>
            <a:r>
              <a:rPr lang="de-DE" dirty="0" smtClean="0"/>
              <a:t> </a:t>
            </a:r>
            <a:r>
              <a:rPr lang="de-DE" dirty="0"/>
              <a:t>Zeuxis </a:t>
            </a:r>
            <a:r>
              <a:rPr lang="de-DE" dirty="0" err="1"/>
              <a:t>opus</a:t>
            </a:r>
            <a:r>
              <a:rPr lang="de-DE" dirty="0"/>
              <a:t> ... et </a:t>
            </a:r>
            <a:r>
              <a:rPr lang="de-DE" dirty="0" err="1"/>
              <a:t>unda</a:t>
            </a:r>
            <a:r>
              <a:rPr lang="de-DE" dirty="0"/>
              <a:t> </a:t>
            </a:r>
            <a:r>
              <a:rPr lang="de-DE" dirty="0" err="1"/>
              <a:t>rapit</a:t>
            </a:r>
            <a:r>
              <a:rPr lang="de-DE" dirty="0"/>
              <a:t>.</a:t>
            </a:r>
          </a:p>
          <a:p>
            <a:r>
              <a:rPr lang="de-DE" b="1" dirty="0"/>
              <a:t>Person </a:t>
            </a:r>
            <a:r>
              <a:rPr lang="de-DE" dirty="0" err="1" smtClean="0"/>
              <a:t>Collaert</a:t>
            </a:r>
            <a:r>
              <a:rPr lang="de-DE" dirty="0"/>
              <a:t>, Jan (Baptist) (Stecher); Galle, Philippe (Verleger); </a:t>
            </a:r>
            <a:r>
              <a:rPr lang="de-DE" dirty="0" err="1"/>
              <a:t>Straet</a:t>
            </a:r>
            <a:r>
              <a:rPr lang="de-DE" dirty="0"/>
              <a:t>, Jan van der (Inventor)</a:t>
            </a:r>
          </a:p>
          <a:p>
            <a:r>
              <a:rPr lang="de-DE" b="1" dirty="0"/>
              <a:t>Datierung </a:t>
            </a:r>
            <a:r>
              <a:rPr lang="de-DE" dirty="0" smtClean="0"/>
              <a:t> 1576 – </a:t>
            </a:r>
            <a:r>
              <a:rPr lang="de-DE" dirty="0"/>
              <a:t>1600 </a:t>
            </a:r>
          </a:p>
        </p:txBody>
      </p:sp>
    </p:spTree>
    <p:extLst>
      <p:ext uri="{BB962C8B-B14F-4D97-AF65-F5344CB8AC3E}">
        <p14:creationId xmlns:p14="http://schemas.microsoft.com/office/powerpoint/2010/main" val="361796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Sandro_Botticelli_Calumny_of_Apelles.jp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043"/>
                    </a14:imgEffect>
                    <a14:imgEffect>
                      <a14:saturation sat="90000"/>
                    </a14:imgEffect>
                    <a14:imgEffect>
                      <a14:brightnessContrast bright="15000" contrast="-5000"/>
                    </a14:imgEffect>
                  </a14:imgLayer>
                </a14:imgProps>
              </a:ext>
              <a:ext uri="{28A0092B-C50C-407E-A947-70E740481C1C}">
                <a14:useLocalDpi xmlns:a14="http://schemas.microsoft.com/office/drawing/2010/main"/>
              </a:ext>
            </a:extLst>
          </a:blip>
          <a:srcRect/>
          <a:stretch/>
        </p:blipFill>
        <p:spPr>
          <a:xfrm>
            <a:off x="2859881" y="0"/>
            <a:ext cx="7227888" cy="3987800"/>
          </a:xfrm>
          <a:prstGeom prst="rect">
            <a:avLst/>
          </a:prstGeom>
        </p:spPr>
      </p:pic>
      <p:pic>
        <p:nvPicPr>
          <p:cNvPr id="2" name="Bild 1" descr="haus-d-faun-tigerreiter-x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53190"/>
            <a:ext cx="4495800" cy="4504810"/>
          </a:xfrm>
          <a:prstGeom prst="rect">
            <a:avLst/>
          </a:prstGeom>
        </p:spPr>
      </p:pic>
      <p:sp>
        <p:nvSpPr>
          <p:cNvPr id="7" name="Textfeld 6"/>
          <p:cNvSpPr txBox="1"/>
          <p:nvPr/>
        </p:nvSpPr>
        <p:spPr>
          <a:xfrm>
            <a:off x="5308599" y="5380672"/>
            <a:ext cx="3835401" cy="1477328"/>
          </a:xfrm>
          <a:prstGeom prst="rect">
            <a:avLst/>
          </a:prstGeom>
          <a:solidFill>
            <a:schemeClr val="bg1"/>
          </a:solidFill>
        </p:spPr>
        <p:txBody>
          <a:bodyPr wrap="square" rtlCol="0">
            <a:spAutoFit/>
          </a:bodyPr>
          <a:lstStyle/>
          <a:p>
            <a:r>
              <a:rPr lang="el-GR" dirty="0" smtClean="0"/>
              <a:t>Λεπτομέρεια: Ανάγλυφη παράσταση Έρωτα σε λιοντάρι, σε πεσσόκρανο, επηρρεασμένη από αρχαία πρότυπα (αριστερά: ψηφιδωτό δάπεδο από την Πομπηία</a:t>
            </a:r>
            <a:r>
              <a:rPr lang="de-DE" dirty="0" smtClean="0"/>
              <a:t>)</a:t>
            </a:r>
            <a:r>
              <a:rPr lang="el-GR" dirty="0" smtClean="0"/>
              <a:t>.</a:t>
            </a:r>
            <a:endParaRPr lang="de-DE" dirty="0"/>
          </a:p>
        </p:txBody>
      </p:sp>
    </p:spTree>
    <p:extLst>
      <p:ext uri="{BB962C8B-B14F-4D97-AF65-F5344CB8AC3E}">
        <p14:creationId xmlns:p14="http://schemas.microsoft.com/office/powerpoint/2010/main" val="25451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andro_Botticelli_Calumny_of_Apelles.jp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043"/>
                    </a14:imgEffect>
                    <a14:imgEffect>
                      <a14:saturation sat="90000"/>
                    </a14:imgEffect>
                    <a14:imgEffect>
                      <a14:brightnessContrast bright="15000" contrast="-5000"/>
                    </a14:imgEffect>
                  </a14:imgLayer>
                </a14:imgProps>
              </a:ext>
              <a:ext uri="{28A0092B-C50C-407E-A947-70E740481C1C}">
                <a14:useLocalDpi xmlns:a14="http://schemas.microsoft.com/office/drawing/2010/main"/>
              </a:ext>
            </a:extLst>
          </a:blip>
          <a:srcRect/>
          <a:stretch/>
        </p:blipFill>
        <p:spPr>
          <a:xfrm>
            <a:off x="1714500" y="1009650"/>
            <a:ext cx="5715000" cy="3771900"/>
          </a:xfrm>
          <a:prstGeom prst="rect">
            <a:avLst/>
          </a:prstGeom>
        </p:spPr>
      </p:pic>
      <p:sp>
        <p:nvSpPr>
          <p:cNvPr id="4" name="Textfeld 3"/>
          <p:cNvSpPr txBox="1"/>
          <p:nvPr/>
        </p:nvSpPr>
        <p:spPr>
          <a:xfrm>
            <a:off x="1714500" y="5124271"/>
            <a:ext cx="5715000" cy="923330"/>
          </a:xfrm>
          <a:prstGeom prst="rect">
            <a:avLst/>
          </a:prstGeom>
          <a:solidFill>
            <a:schemeClr val="bg1"/>
          </a:solidFill>
        </p:spPr>
        <p:txBody>
          <a:bodyPr wrap="square" rtlCol="0">
            <a:spAutoFit/>
          </a:bodyPr>
          <a:lstStyle/>
          <a:p>
            <a:r>
              <a:rPr lang="el-GR" dirty="0" smtClean="0"/>
              <a:t>Λεπτομέρεια: Ανάγλυφη παράσταση από την ιστορία του </a:t>
            </a:r>
            <a:r>
              <a:rPr lang="de-DE" dirty="0" err="1" smtClean="0"/>
              <a:t>Nastagio</a:t>
            </a:r>
            <a:r>
              <a:rPr lang="de-DE" dirty="0" smtClean="0"/>
              <a:t> </a:t>
            </a:r>
            <a:r>
              <a:rPr lang="de-DE" dirty="0" err="1" smtClean="0"/>
              <a:t>degli</a:t>
            </a:r>
            <a:r>
              <a:rPr lang="de-DE" dirty="0" smtClean="0"/>
              <a:t> </a:t>
            </a:r>
            <a:r>
              <a:rPr lang="de-DE" dirty="0" err="1" smtClean="0"/>
              <a:t>Onesti</a:t>
            </a:r>
            <a:r>
              <a:rPr lang="el-GR" dirty="0" smtClean="0"/>
              <a:t> όπως τη διηγείται ο Βοκάκιος (βλ. επόμενη διαφάνεια</a:t>
            </a:r>
            <a:r>
              <a:rPr lang="de-DE" dirty="0" smtClean="0"/>
              <a:t>)</a:t>
            </a:r>
            <a:r>
              <a:rPr lang="el-GR" dirty="0" smtClean="0"/>
              <a:t>.</a:t>
            </a:r>
            <a:endParaRPr lang="de-DE" dirty="0"/>
          </a:p>
        </p:txBody>
      </p:sp>
    </p:spTree>
    <p:extLst>
      <p:ext uri="{BB962C8B-B14F-4D97-AF65-F5344CB8AC3E}">
        <p14:creationId xmlns:p14="http://schemas.microsoft.com/office/powerpoint/2010/main" val="27538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andro_Botticelli_Calumny_of_Apelles.jp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043"/>
                    </a14:imgEffect>
                    <a14:imgEffect>
                      <a14:saturation sat="90000"/>
                    </a14:imgEffect>
                    <a14:imgEffect>
                      <a14:brightnessContrast bright="15000" contrast="-5000"/>
                    </a14:imgEffect>
                  </a14:imgLayer>
                </a14:imgProps>
              </a:ext>
              <a:ext uri="{28A0092B-C50C-407E-A947-70E740481C1C}">
                <a14:useLocalDpi xmlns:a14="http://schemas.microsoft.com/office/drawing/2010/main"/>
              </a:ext>
            </a:extLst>
          </a:blip>
          <a:srcRect/>
          <a:stretch/>
        </p:blipFill>
        <p:spPr>
          <a:xfrm>
            <a:off x="1" y="0"/>
            <a:ext cx="5003799" cy="3302507"/>
          </a:xfrm>
          <a:prstGeom prst="rect">
            <a:avLst/>
          </a:prstGeom>
        </p:spPr>
      </p:pic>
      <p:pic>
        <p:nvPicPr>
          <p:cNvPr id="2" name="Bild 1" descr="Nastagio_Degli_Onesti_II.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7100" y="2766520"/>
            <a:ext cx="6946900" cy="4091479"/>
          </a:xfrm>
          <a:prstGeom prst="rect">
            <a:avLst/>
          </a:prstGeom>
        </p:spPr>
      </p:pic>
      <p:sp>
        <p:nvSpPr>
          <p:cNvPr id="6" name="Textfeld 5"/>
          <p:cNvSpPr txBox="1"/>
          <p:nvPr/>
        </p:nvSpPr>
        <p:spPr>
          <a:xfrm>
            <a:off x="5270500" y="0"/>
            <a:ext cx="3873500" cy="2585323"/>
          </a:xfrm>
          <a:prstGeom prst="rect">
            <a:avLst/>
          </a:prstGeom>
          <a:solidFill>
            <a:schemeClr val="bg1"/>
          </a:solidFill>
        </p:spPr>
        <p:txBody>
          <a:bodyPr wrap="square" rtlCol="0">
            <a:spAutoFit/>
          </a:bodyPr>
          <a:lstStyle/>
          <a:p>
            <a:r>
              <a:rPr lang="el-GR" dirty="0" smtClean="0"/>
              <a:t>Βοκάκιος (</a:t>
            </a:r>
            <a:r>
              <a:rPr lang="de-DE" dirty="0" smtClean="0"/>
              <a:t>Boccaccio)</a:t>
            </a:r>
            <a:r>
              <a:rPr lang="el-GR" dirty="0" smtClean="0"/>
              <a:t>, Οι δέκα ημέρες («</a:t>
            </a:r>
            <a:r>
              <a:rPr lang="de-DE" i="1" dirty="0" err="1" smtClean="0"/>
              <a:t>Decamerone</a:t>
            </a:r>
            <a:r>
              <a:rPr lang="de-DE" dirty="0" smtClean="0"/>
              <a:t>»), </a:t>
            </a:r>
            <a:r>
              <a:rPr lang="el-GR" dirty="0" smtClean="0"/>
              <a:t>έκτη μέρα, ιστορία του </a:t>
            </a:r>
            <a:r>
              <a:rPr lang="de-DE" dirty="0" err="1" smtClean="0"/>
              <a:t>Nastagio</a:t>
            </a:r>
            <a:r>
              <a:rPr lang="de-DE" dirty="0" smtClean="0"/>
              <a:t> </a:t>
            </a:r>
            <a:r>
              <a:rPr lang="de-DE" dirty="0" err="1" smtClean="0"/>
              <a:t>degli</a:t>
            </a:r>
            <a:r>
              <a:rPr lang="de-DE" dirty="0" smtClean="0"/>
              <a:t> </a:t>
            </a:r>
            <a:r>
              <a:rPr lang="de-DE" dirty="0" err="1" smtClean="0"/>
              <a:t>Onesti</a:t>
            </a:r>
            <a:r>
              <a:rPr lang="de-DE" dirty="0" smtClean="0"/>
              <a:t>. Botticelli, 4 </a:t>
            </a:r>
            <a:r>
              <a:rPr lang="el-GR" dirty="0" smtClean="0"/>
              <a:t>μικροί πίνακες (</a:t>
            </a:r>
            <a:r>
              <a:rPr lang="de-DE" dirty="0" smtClean="0"/>
              <a:t>1482/83, </a:t>
            </a:r>
            <a:r>
              <a:rPr lang="el-GR" dirty="0" smtClean="0"/>
              <a:t>ένας τους εδώ κάτω</a:t>
            </a:r>
            <a:r>
              <a:rPr lang="de-DE" dirty="0" smtClean="0"/>
              <a:t>)</a:t>
            </a:r>
            <a:r>
              <a:rPr lang="el-GR" dirty="0" smtClean="0"/>
              <a:t>, σήμερα στο Μουσείο του </a:t>
            </a:r>
            <a:r>
              <a:rPr lang="de-DE" dirty="0" smtClean="0"/>
              <a:t>Prado, </a:t>
            </a:r>
            <a:r>
              <a:rPr lang="el-GR" dirty="0" smtClean="0"/>
              <a:t>Μαδρίτη, και σε συλλογή στη Φλωρεντία.</a:t>
            </a:r>
          </a:p>
          <a:p>
            <a:r>
              <a:rPr lang="el-GR" dirty="0" smtClean="0"/>
              <a:t>Αριστερά: Αναφορά στους πίνακες του ίδιου του </a:t>
            </a:r>
            <a:r>
              <a:rPr lang="de-DE" dirty="0" smtClean="0"/>
              <a:t>Botticelli.</a:t>
            </a:r>
            <a:endParaRPr lang="el-GR" dirty="0" smtClean="0"/>
          </a:p>
        </p:txBody>
      </p:sp>
      <p:sp>
        <p:nvSpPr>
          <p:cNvPr id="4" name="Rahmen 3"/>
          <p:cNvSpPr/>
          <p:nvPr/>
        </p:nvSpPr>
        <p:spPr>
          <a:xfrm>
            <a:off x="1" y="0"/>
            <a:ext cx="1269999" cy="1587500"/>
          </a:xfrm>
          <a:prstGeom prst="frame">
            <a:avLst>
              <a:gd name="adj1" fmla="val 55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7" name="Rahmen 6"/>
          <p:cNvSpPr/>
          <p:nvPr/>
        </p:nvSpPr>
        <p:spPr>
          <a:xfrm>
            <a:off x="4699000" y="4876800"/>
            <a:ext cx="1041400" cy="901700"/>
          </a:xfrm>
          <a:prstGeom prst="frame">
            <a:avLst>
              <a:gd name="adj1" fmla="val 55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0077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ενότητας</a:t>
            </a:r>
            <a:endParaRPr lang="el-GR" dirty="0"/>
          </a:p>
        </p:txBody>
      </p:sp>
      <p:sp>
        <p:nvSpPr>
          <p:cNvPr id="3" name="Content Placeholder 2"/>
          <p:cNvSpPr>
            <a:spLocks noGrp="1"/>
          </p:cNvSpPr>
          <p:nvPr>
            <p:ph idx="1"/>
          </p:nvPr>
        </p:nvSpPr>
        <p:spPr/>
        <p:txBody>
          <a:bodyPr>
            <a:normAutofit/>
          </a:bodyPr>
          <a:lstStyle/>
          <a:p>
            <a:r>
              <a:rPr lang="el-GR" dirty="0"/>
              <a:t>Παρουσίαση του ζωγραφικού έργου του </a:t>
            </a:r>
            <a:r>
              <a:rPr lang="el-GR" dirty="0" err="1"/>
              <a:t>Sandro</a:t>
            </a:r>
            <a:r>
              <a:rPr lang="el-GR" dirty="0"/>
              <a:t> </a:t>
            </a:r>
            <a:r>
              <a:rPr lang="el-GR" dirty="0" err="1"/>
              <a:t>Botticelli</a:t>
            </a:r>
            <a:r>
              <a:rPr lang="el-GR" dirty="0"/>
              <a:t> (1444/6 – 1510).</a:t>
            </a:r>
            <a:endParaRPr lang="el-GR" dirty="0">
              <a:effectLst/>
            </a:endParaRPr>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7"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359948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andro_Botticelli_Calumny_of_Apelles.jpg"/>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7043"/>
                    </a14:imgEffect>
                    <a14:imgEffect>
                      <a14:saturation sat="90000"/>
                    </a14:imgEffect>
                    <a14:imgEffect>
                      <a14:brightnessContrast bright="15000" contrast="-5000"/>
                    </a14:imgEffect>
                  </a14:imgLayer>
                </a14:imgProps>
              </a:ext>
              <a:ext uri="{28A0092B-C50C-407E-A947-70E740481C1C}">
                <a14:useLocalDpi xmlns:a14="http://schemas.microsoft.com/office/drawing/2010/main"/>
              </a:ext>
            </a:extLst>
          </a:blip>
          <a:srcRect/>
          <a:stretch/>
        </p:blipFill>
        <p:spPr>
          <a:xfrm>
            <a:off x="1" y="0"/>
            <a:ext cx="5003799" cy="3302507"/>
          </a:xfrm>
          <a:prstGeom prst="rect">
            <a:avLst/>
          </a:prstGeom>
        </p:spPr>
      </p:pic>
      <p:pic>
        <p:nvPicPr>
          <p:cNvPr id="2" name="Bild 1" descr="Nastagio_Degli_Onesti_II.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7100" y="2766520"/>
            <a:ext cx="6946900" cy="4091479"/>
          </a:xfrm>
          <a:prstGeom prst="rect">
            <a:avLst/>
          </a:prstGeom>
        </p:spPr>
      </p:pic>
      <p:sp>
        <p:nvSpPr>
          <p:cNvPr id="6" name="Textfeld 5"/>
          <p:cNvSpPr txBox="1"/>
          <p:nvPr/>
        </p:nvSpPr>
        <p:spPr>
          <a:xfrm>
            <a:off x="5270500" y="0"/>
            <a:ext cx="3873500" cy="2585323"/>
          </a:xfrm>
          <a:prstGeom prst="rect">
            <a:avLst/>
          </a:prstGeom>
          <a:solidFill>
            <a:schemeClr val="bg1"/>
          </a:solidFill>
        </p:spPr>
        <p:txBody>
          <a:bodyPr wrap="square" rtlCol="0">
            <a:spAutoFit/>
          </a:bodyPr>
          <a:lstStyle/>
          <a:p>
            <a:r>
              <a:rPr lang="el-GR" dirty="0" smtClean="0"/>
              <a:t>Βοκάκιος (</a:t>
            </a:r>
            <a:r>
              <a:rPr lang="de-DE" dirty="0" smtClean="0"/>
              <a:t>Boccaccio)</a:t>
            </a:r>
            <a:r>
              <a:rPr lang="el-GR" dirty="0" smtClean="0"/>
              <a:t>, Οι δέκα ημέρες («</a:t>
            </a:r>
            <a:r>
              <a:rPr lang="de-DE" i="1" dirty="0" err="1" smtClean="0"/>
              <a:t>Decamerone</a:t>
            </a:r>
            <a:r>
              <a:rPr lang="de-DE" dirty="0" smtClean="0"/>
              <a:t>»), </a:t>
            </a:r>
            <a:r>
              <a:rPr lang="el-GR" dirty="0" smtClean="0"/>
              <a:t>έκτη μέρα, ιστορία του </a:t>
            </a:r>
            <a:r>
              <a:rPr lang="de-DE" dirty="0" err="1" smtClean="0"/>
              <a:t>Nastagio</a:t>
            </a:r>
            <a:r>
              <a:rPr lang="de-DE" dirty="0" smtClean="0"/>
              <a:t> </a:t>
            </a:r>
            <a:r>
              <a:rPr lang="de-DE" dirty="0" err="1" smtClean="0"/>
              <a:t>degli</a:t>
            </a:r>
            <a:r>
              <a:rPr lang="de-DE" dirty="0" smtClean="0"/>
              <a:t> </a:t>
            </a:r>
            <a:r>
              <a:rPr lang="de-DE" dirty="0" err="1" smtClean="0"/>
              <a:t>Onesti</a:t>
            </a:r>
            <a:r>
              <a:rPr lang="de-DE" dirty="0" smtClean="0"/>
              <a:t>. Botticelli, 4 </a:t>
            </a:r>
            <a:r>
              <a:rPr lang="el-GR" dirty="0" smtClean="0"/>
              <a:t>μικροί πίνακες (ένας εκ των οποίων κάτω</a:t>
            </a:r>
            <a:r>
              <a:rPr lang="de-DE" dirty="0" smtClean="0"/>
              <a:t>)</a:t>
            </a:r>
            <a:r>
              <a:rPr lang="el-GR" dirty="0" smtClean="0"/>
              <a:t>, σήμερα στο Μουσείο του </a:t>
            </a:r>
            <a:r>
              <a:rPr lang="de-DE" dirty="0" smtClean="0"/>
              <a:t>Prado, </a:t>
            </a:r>
            <a:r>
              <a:rPr lang="el-GR" dirty="0" smtClean="0"/>
              <a:t>Μαδρίτη, και σε συλλογή στη Φλωρεντία.</a:t>
            </a:r>
          </a:p>
          <a:p>
            <a:r>
              <a:rPr lang="el-GR" dirty="0" smtClean="0"/>
              <a:t>Αριστερά: Αναφορά στους πίνακες του ίδιου του </a:t>
            </a:r>
            <a:r>
              <a:rPr lang="de-DE" dirty="0" smtClean="0"/>
              <a:t>Botticelli.</a:t>
            </a:r>
            <a:endParaRPr lang="el-GR" dirty="0" smtClean="0"/>
          </a:p>
        </p:txBody>
      </p:sp>
      <p:sp>
        <p:nvSpPr>
          <p:cNvPr id="4" name="Rahmen 3"/>
          <p:cNvSpPr/>
          <p:nvPr/>
        </p:nvSpPr>
        <p:spPr>
          <a:xfrm>
            <a:off x="1562100" y="997823"/>
            <a:ext cx="1269999" cy="1587500"/>
          </a:xfrm>
          <a:prstGeom prst="frame">
            <a:avLst>
              <a:gd name="adj1" fmla="val 55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7" name="Rahmen 6"/>
          <p:cNvSpPr/>
          <p:nvPr/>
        </p:nvSpPr>
        <p:spPr>
          <a:xfrm>
            <a:off x="5295900" y="4876800"/>
            <a:ext cx="774700" cy="901700"/>
          </a:xfrm>
          <a:prstGeom prst="frame">
            <a:avLst>
              <a:gd name="adj1" fmla="val 55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6845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andro_Botticelli_0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247084"/>
          </a:xfrm>
          <a:prstGeom prst="rect">
            <a:avLst/>
          </a:prstGeom>
        </p:spPr>
      </p:pic>
      <p:sp>
        <p:nvSpPr>
          <p:cNvPr id="4" name="Textfeld 3"/>
          <p:cNvSpPr txBox="1"/>
          <p:nvPr/>
        </p:nvSpPr>
        <p:spPr>
          <a:xfrm>
            <a:off x="0" y="5651142"/>
            <a:ext cx="9144000" cy="1200329"/>
          </a:xfrm>
          <a:prstGeom prst="rect">
            <a:avLst/>
          </a:prstGeom>
          <a:solidFill>
            <a:schemeClr val="bg1"/>
          </a:solidFill>
        </p:spPr>
        <p:txBody>
          <a:bodyPr wrap="square" rtlCol="0">
            <a:spAutoFit/>
          </a:bodyPr>
          <a:lstStyle/>
          <a:p>
            <a:r>
              <a:rPr lang="de-DE" dirty="0" smtClean="0"/>
              <a:t>Botticelli</a:t>
            </a:r>
            <a:r>
              <a:rPr lang="el-GR" dirty="0" smtClean="0"/>
              <a:t> (1482/83</a:t>
            </a:r>
            <a:r>
              <a:rPr lang="de-DE" dirty="0" smtClean="0"/>
              <a:t>), </a:t>
            </a:r>
            <a:r>
              <a:rPr lang="el-GR" dirty="0" smtClean="0"/>
              <a:t>άλλος ένας από τους τέσσερις πίνακες που απεικονίζουν την ιστορία του </a:t>
            </a:r>
            <a:r>
              <a:rPr lang="de-DE" dirty="0" err="1"/>
              <a:t>Nastagio</a:t>
            </a:r>
            <a:r>
              <a:rPr lang="de-DE" dirty="0"/>
              <a:t> </a:t>
            </a:r>
            <a:r>
              <a:rPr lang="de-DE" dirty="0" err="1"/>
              <a:t>degli</a:t>
            </a:r>
            <a:r>
              <a:rPr lang="de-DE" dirty="0"/>
              <a:t> </a:t>
            </a:r>
            <a:r>
              <a:rPr lang="de-DE" dirty="0" err="1" smtClean="0"/>
              <a:t>Onesti</a:t>
            </a:r>
            <a:r>
              <a:rPr lang="el-GR" dirty="0" smtClean="0"/>
              <a:t>: Εδώ εκδηλώνει τον έρωτά του στην κοπέλα των ονείρων του, διηγούμενος την ιστορία μιας γυναίκας που δεν υπέκυψε στον έρωτα του θαυμαστή της (ο έφιππος δεξιά</a:t>
            </a:r>
            <a:r>
              <a:rPr lang="de-DE" dirty="0" smtClean="0"/>
              <a:t>)</a:t>
            </a:r>
            <a:r>
              <a:rPr lang="el-GR" dirty="0" smtClean="0"/>
              <a:t> και κατασπαράχθηκε από τα κυνηγετικά σκυλιά του</a:t>
            </a:r>
            <a:r>
              <a:rPr lang="de-DE" dirty="0" smtClean="0"/>
              <a:t>.</a:t>
            </a:r>
            <a:endParaRPr lang="el-GR" dirty="0" smtClean="0"/>
          </a:p>
        </p:txBody>
      </p:sp>
    </p:spTree>
    <p:extLst>
      <p:ext uri="{BB962C8B-B14F-4D97-AF65-F5344CB8AC3E}">
        <p14:creationId xmlns:p14="http://schemas.microsoft.com/office/powerpoint/2010/main" val="26105736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antegna-apelles calumn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64108"/>
            <a:ext cx="9144000" cy="4215384"/>
          </a:xfrm>
          <a:prstGeom prst="rect">
            <a:avLst/>
          </a:prstGeom>
        </p:spPr>
      </p:pic>
      <p:sp>
        <p:nvSpPr>
          <p:cNvPr id="4" name="Textfeld 3"/>
          <p:cNvSpPr txBox="1"/>
          <p:nvPr/>
        </p:nvSpPr>
        <p:spPr>
          <a:xfrm>
            <a:off x="0" y="5944969"/>
            <a:ext cx="9144000" cy="923330"/>
          </a:xfrm>
          <a:prstGeom prst="rect">
            <a:avLst/>
          </a:prstGeom>
          <a:solidFill>
            <a:schemeClr val="bg1"/>
          </a:solidFill>
        </p:spPr>
        <p:txBody>
          <a:bodyPr wrap="square" rtlCol="0">
            <a:spAutoFit/>
          </a:bodyPr>
          <a:lstStyle/>
          <a:p>
            <a:r>
              <a:rPr lang="de-DE" dirty="0" smtClean="0"/>
              <a:t>Andrea Mantegna, </a:t>
            </a:r>
            <a:r>
              <a:rPr lang="el-GR" dirty="0" smtClean="0"/>
              <a:t>Η συκοφαντία του Απελλή</a:t>
            </a:r>
            <a:r>
              <a:rPr lang="de-DE" dirty="0" smtClean="0"/>
              <a:t> (</a:t>
            </a:r>
            <a:r>
              <a:rPr lang="el-GR" dirty="0" smtClean="0"/>
              <a:t>15</a:t>
            </a:r>
            <a:r>
              <a:rPr lang="de-DE" dirty="0" smtClean="0"/>
              <a:t>04/6)</a:t>
            </a:r>
            <a:r>
              <a:rPr lang="el-GR" dirty="0" smtClean="0"/>
              <a:t>, πενάκι με </a:t>
            </a:r>
            <a:r>
              <a:rPr lang="el-GR" dirty="0"/>
              <a:t>καφέ </a:t>
            </a:r>
            <a:r>
              <a:rPr lang="el-GR" dirty="0" smtClean="0"/>
              <a:t>μελάνι σε τρεις τόνους και λίγα λευκά </a:t>
            </a:r>
            <a:r>
              <a:rPr lang="de-DE" dirty="0" smtClean="0"/>
              <a:t>«</a:t>
            </a:r>
            <a:r>
              <a:rPr lang="el-GR" dirty="0" smtClean="0"/>
              <a:t>φώτα</a:t>
            </a:r>
            <a:r>
              <a:rPr lang="de-DE" dirty="0" smtClean="0"/>
              <a:t>»</a:t>
            </a:r>
            <a:r>
              <a:rPr lang="el-GR" dirty="0" smtClean="0"/>
              <a:t>· χαρτί.</a:t>
            </a:r>
          </a:p>
          <a:p>
            <a:r>
              <a:rPr lang="el-GR" dirty="0" smtClean="0"/>
              <a:t>Λονδίνο, Βρετανικό Μουσείο </a:t>
            </a:r>
            <a:r>
              <a:rPr lang="de-DE" dirty="0" smtClean="0"/>
              <a:t>PD 1959-2-14-1</a:t>
            </a:r>
            <a:r>
              <a:rPr lang="el-GR" dirty="0" smtClean="0"/>
              <a:t>.</a:t>
            </a:r>
            <a:endParaRPr lang="de-DE" dirty="0" smtClean="0"/>
          </a:p>
        </p:txBody>
      </p:sp>
    </p:spTree>
    <p:extLst>
      <p:ext uri="{BB962C8B-B14F-4D97-AF65-F5344CB8AC3E}">
        <p14:creationId xmlns:p14="http://schemas.microsoft.com/office/powerpoint/2010/main" val="8174677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rueghel-apelles calumni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0" y="438150"/>
            <a:ext cx="7620000" cy="5092700"/>
          </a:xfrm>
          <a:prstGeom prst="rect">
            <a:avLst/>
          </a:prstGeom>
        </p:spPr>
      </p:pic>
      <p:sp>
        <p:nvSpPr>
          <p:cNvPr id="3" name="Textfeld 2"/>
          <p:cNvSpPr txBox="1"/>
          <p:nvPr/>
        </p:nvSpPr>
        <p:spPr>
          <a:xfrm>
            <a:off x="0" y="5944969"/>
            <a:ext cx="9144000" cy="923330"/>
          </a:xfrm>
          <a:prstGeom prst="rect">
            <a:avLst/>
          </a:prstGeom>
          <a:solidFill>
            <a:schemeClr val="bg1"/>
          </a:solidFill>
        </p:spPr>
        <p:txBody>
          <a:bodyPr wrap="square" rtlCol="0">
            <a:spAutoFit/>
          </a:bodyPr>
          <a:lstStyle/>
          <a:p>
            <a:r>
              <a:rPr lang="de-DE" dirty="0" smtClean="0"/>
              <a:t>Pieter Brueghel </a:t>
            </a:r>
            <a:r>
              <a:rPr lang="el-GR" dirty="0" smtClean="0"/>
              <a:t>ο μεγαλύτερος</a:t>
            </a:r>
            <a:r>
              <a:rPr lang="de-DE" dirty="0" smtClean="0"/>
              <a:t>, </a:t>
            </a:r>
            <a:r>
              <a:rPr lang="el-GR" dirty="0" smtClean="0"/>
              <a:t>Η συκοφαντία του Απελλή</a:t>
            </a:r>
            <a:r>
              <a:rPr lang="de-DE" dirty="0" smtClean="0"/>
              <a:t> (</a:t>
            </a:r>
            <a:r>
              <a:rPr lang="el-GR" dirty="0" smtClean="0"/>
              <a:t>1565</a:t>
            </a:r>
            <a:r>
              <a:rPr lang="de-DE" dirty="0" smtClean="0"/>
              <a:t>)</a:t>
            </a:r>
            <a:r>
              <a:rPr lang="el-GR" dirty="0" smtClean="0"/>
              <a:t>, πενάκι με </a:t>
            </a:r>
            <a:r>
              <a:rPr lang="el-GR" dirty="0"/>
              <a:t>καφέ </a:t>
            </a:r>
            <a:r>
              <a:rPr lang="el-GR" dirty="0" smtClean="0"/>
              <a:t>μελάνι σε χαρτί.</a:t>
            </a:r>
          </a:p>
          <a:p>
            <a:r>
              <a:rPr lang="el-GR" dirty="0" smtClean="0"/>
              <a:t>Λονδίνο, Βρετανικό Μουσείο </a:t>
            </a:r>
            <a:r>
              <a:rPr lang="de-DE" dirty="0" smtClean="0"/>
              <a:t>PD 1959-2-14-1</a:t>
            </a:r>
            <a:r>
              <a:rPr lang="el-GR" dirty="0" smtClean="0"/>
              <a:t>.</a:t>
            </a:r>
            <a:endParaRPr lang="de-DE" dirty="0" smtClean="0"/>
          </a:p>
        </p:txBody>
      </p:sp>
    </p:spTree>
    <p:extLst>
      <p:ext uri="{BB962C8B-B14F-4D97-AF65-F5344CB8AC3E}">
        <p14:creationId xmlns:p14="http://schemas.microsoft.com/office/powerpoint/2010/main" val="765564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70289"/>
            <a:ext cx="7772400" cy="1470025"/>
          </a:xfrm>
          <a:solidFill>
            <a:schemeClr val="bg1"/>
          </a:solidFill>
        </p:spPr>
        <p:txBody>
          <a:bodyPr>
            <a:normAutofit/>
          </a:bodyPr>
          <a:lstStyle/>
          <a:p>
            <a:r>
              <a:rPr lang="de-DE" dirty="0" smtClean="0"/>
              <a:t>Sandro Botticelli </a:t>
            </a:r>
            <a:r>
              <a:rPr lang="el-GR" dirty="0" smtClean="0"/>
              <a:t/>
            </a:r>
            <a:br>
              <a:rPr lang="el-GR" dirty="0" smtClean="0"/>
            </a:br>
            <a:r>
              <a:rPr lang="el-GR" dirty="0" smtClean="0"/>
              <a:t>(</a:t>
            </a:r>
            <a:r>
              <a:rPr lang="de-DE" dirty="0" smtClean="0"/>
              <a:t>1444/6</a:t>
            </a:r>
            <a:r>
              <a:rPr lang="el-GR" dirty="0" smtClean="0"/>
              <a:t> – </a:t>
            </a:r>
            <a:r>
              <a:rPr lang="de-DE" dirty="0" smtClean="0"/>
              <a:t>1510</a:t>
            </a:r>
            <a:r>
              <a:rPr lang="el-GR" dirty="0" smtClean="0"/>
              <a:t>)</a:t>
            </a:r>
            <a:endParaRPr lang="de-DE" dirty="0"/>
          </a:p>
        </p:txBody>
      </p:sp>
      <p:sp>
        <p:nvSpPr>
          <p:cNvPr id="3" name="Untertitel 2"/>
          <p:cNvSpPr>
            <a:spLocks noGrp="1"/>
          </p:cNvSpPr>
          <p:nvPr>
            <p:ph type="subTitle" idx="1"/>
          </p:nvPr>
        </p:nvSpPr>
        <p:spPr>
          <a:xfrm>
            <a:off x="1371600" y="3343564"/>
            <a:ext cx="6400800" cy="2231736"/>
          </a:xfrm>
          <a:solidFill>
            <a:schemeClr val="bg1"/>
          </a:solidFill>
        </p:spPr>
        <p:txBody>
          <a:bodyPr>
            <a:normAutofit lnSpcReduction="10000"/>
          </a:bodyPr>
          <a:lstStyle/>
          <a:p>
            <a:r>
              <a:rPr lang="el-GR" dirty="0" smtClean="0">
                <a:solidFill>
                  <a:schemeClr val="tx1"/>
                </a:solidFill>
              </a:rPr>
              <a:t>Πορτρέτα, εν μέρει για τους Μεδίκους της Φλωρεντίας.</a:t>
            </a:r>
          </a:p>
          <a:p>
            <a:r>
              <a:rPr lang="el-GR" dirty="0" smtClean="0">
                <a:solidFill>
                  <a:schemeClr val="tx1"/>
                </a:solidFill>
              </a:rPr>
              <a:t>Υπάρχουν και επαναλήψεις από</a:t>
            </a:r>
          </a:p>
          <a:p>
            <a:r>
              <a:rPr lang="el-GR" dirty="0" smtClean="0">
                <a:solidFill>
                  <a:schemeClr val="tx1"/>
                </a:solidFill>
              </a:rPr>
              <a:t>το εργαστήριό του.</a:t>
            </a:r>
          </a:p>
        </p:txBody>
      </p:sp>
    </p:spTree>
    <p:extLst>
      <p:ext uri="{BB962C8B-B14F-4D97-AF65-F5344CB8AC3E}">
        <p14:creationId xmlns:p14="http://schemas.microsoft.com/office/powerpoint/2010/main" val="3325229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Portrait-of-a-Young-Woman-c.-1475-larg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06933" y="0"/>
            <a:ext cx="4530134" cy="6858000"/>
          </a:xfrm>
          <a:prstGeom prst="rect">
            <a:avLst/>
          </a:prstGeom>
        </p:spPr>
      </p:pic>
      <p:sp>
        <p:nvSpPr>
          <p:cNvPr id="3" name="Textfeld 2"/>
          <p:cNvSpPr txBox="1"/>
          <p:nvPr/>
        </p:nvSpPr>
        <p:spPr>
          <a:xfrm>
            <a:off x="0" y="5380672"/>
            <a:ext cx="1294983" cy="1477328"/>
          </a:xfrm>
          <a:prstGeom prst="rect">
            <a:avLst/>
          </a:prstGeom>
          <a:solidFill>
            <a:schemeClr val="bg1"/>
          </a:solidFill>
        </p:spPr>
        <p:txBody>
          <a:bodyPr wrap="none" rtlCol="0">
            <a:spAutoFit/>
          </a:bodyPr>
          <a:lstStyle/>
          <a:p>
            <a:r>
              <a:rPr lang="el-GR" dirty="0" smtClean="0"/>
              <a:t>Άγνωστη.</a:t>
            </a:r>
          </a:p>
          <a:p>
            <a:r>
              <a:rPr lang="de-DE" dirty="0" smtClean="0"/>
              <a:t>Botticelli ;;</a:t>
            </a:r>
          </a:p>
          <a:p>
            <a:r>
              <a:rPr lang="de-DE" dirty="0" smtClean="0"/>
              <a:t>1480/85 ;;</a:t>
            </a:r>
          </a:p>
          <a:p>
            <a:r>
              <a:rPr lang="el-GR" dirty="0" smtClean="0"/>
              <a:t>Φλωρεντία,</a:t>
            </a:r>
          </a:p>
          <a:p>
            <a:r>
              <a:rPr lang="de-DE" dirty="0" smtClean="0"/>
              <a:t>Palazzo </a:t>
            </a:r>
            <a:r>
              <a:rPr lang="de-DE" dirty="0" err="1" smtClean="0"/>
              <a:t>Pitti</a:t>
            </a:r>
            <a:endParaRPr lang="de-DE" dirty="0" smtClean="0"/>
          </a:p>
        </p:txBody>
      </p:sp>
    </p:spTree>
    <p:extLst>
      <p:ext uri="{BB962C8B-B14F-4D97-AF65-F5344CB8AC3E}">
        <p14:creationId xmlns:p14="http://schemas.microsoft.com/office/powerpoint/2010/main" val="41148450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4943964719_cb64c474d2_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4150" y="0"/>
            <a:ext cx="5149850" cy="6858000"/>
          </a:xfrm>
          <a:prstGeom prst="rect">
            <a:avLst/>
          </a:prstGeom>
        </p:spPr>
      </p:pic>
      <p:sp>
        <p:nvSpPr>
          <p:cNvPr id="3" name="Textfeld 2"/>
          <p:cNvSpPr txBox="1"/>
          <p:nvPr/>
        </p:nvSpPr>
        <p:spPr>
          <a:xfrm>
            <a:off x="0" y="5380672"/>
            <a:ext cx="2984500" cy="1477328"/>
          </a:xfrm>
          <a:prstGeom prst="rect">
            <a:avLst/>
          </a:prstGeom>
          <a:solidFill>
            <a:schemeClr val="bg1"/>
          </a:solidFill>
        </p:spPr>
        <p:txBody>
          <a:bodyPr wrap="square" rtlCol="0">
            <a:spAutoFit/>
          </a:bodyPr>
          <a:lstStyle/>
          <a:p>
            <a:r>
              <a:rPr lang="de-DE" dirty="0" smtClean="0"/>
              <a:t>Sandro Botticelli</a:t>
            </a:r>
            <a:r>
              <a:rPr lang="el-GR" dirty="0" smtClean="0"/>
              <a:t>, Πορτρέτο της </a:t>
            </a:r>
            <a:r>
              <a:rPr lang="de-DE" dirty="0" smtClean="0"/>
              <a:t>Simonetta </a:t>
            </a:r>
            <a:r>
              <a:rPr lang="de-DE" dirty="0" err="1" smtClean="0"/>
              <a:t>Vespucci</a:t>
            </a:r>
            <a:r>
              <a:rPr lang="el-GR" dirty="0" smtClean="0"/>
              <a:t>, περ. 14</a:t>
            </a:r>
            <a:r>
              <a:rPr lang="de-DE" dirty="0" smtClean="0"/>
              <a:t>76/80. </a:t>
            </a:r>
            <a:endParaRPr lang="el-GR" dirty="0" smtClean="0"/>
          </a:p>
          <a:p>
            <a:r>
              <a:rPr lang="el-GR" dirty="0" smtClean="0"/>
              <a:t>Τέμπερα σε ξύλο.</a:t>
            </a:r>
          </a:p>
          <a:p>
            <a:r>
              <a:rPr lang="de-DE" dirty="0" smtClean="0"/>
              <a:t>Gemäldegalerie,</a:t>
            </a:r>
            <a:r>
              <a:rPr lang="el-GR" dirty="0" smtClean="0"/>
              <a:t> Βερολίνο.</a:t>
            </a:r>
            <a:endParaRPr lang="de-DE" dirty="0"/>
          </a:p>
        </p:txBody>
      </p:sp>
      <p:sp>
        <p:nvSpPr>
          <p:cNvPr id="4" name="Textfeld 3"/>
          <p:cNvSpPr txBox="1"/>
          <p:nvPr/>
        </p:nvSpPr>
        <p:spPr>
          <a:xfrm>
            <a:off x="0" y="2413337"/>
            <a:ext cx="2984500" cy="2031325"/>
          </a:xfrm>
          <a:prstGeom prst="rect">
            <a:avLst/>
          </a:prstGeom>
          <a:solidFill>
            <a:schemeClr val="bg1"/>
          </a:solidFill>
        </p:spPr>
        <p:txBody>
          <a:bodyPr wrap="square" rtlCol="0">
            <a:spAutoFit/>
          </a:bodyPr>
          <a:lstStyle/>
          <a:p>
            <a:r>
              <a:rPr lang="el-GR" dirty="0" smtClean="0"/>
              <a:t>Η </a:t>
            </a:r>
            <a:r>
              <a:rPr lang="de-DE" dirty="0" smtClean="0"/>
              <a:t>Simonetta </a:t>
            </a:r>
            <a:r>
              <a:rPr lang="de-DE" dirty="0" err="1" smtClean="0"/>
              <a:t>Vespucci</a:t>
            </a:r>
            <a:r>
              <a:rPr lang="el-GR" dirty="0" smtClean="0"/>
              <a:t>, κόρη ευγενούς στη Φλωρεντία, πέθανε πολύ νέα. Θεωρείτο ιδιαίτερα όμορφη, και τα πορτρέτα γυναικών του </a:t>
            </a:r>
            <a:r>
              <a:rPr lang="de-DE" dirty="0" smtClean="0"/>
              <a:t>Botticelli</a:t>
            </a:r>
            <a:r>
              <a:rPr lang="el-GR" dirty="0" smtClean="0"/>
              <a:t> ίσως να έχουν επιρρεαστεί από τη </a:t>
            </a:r>
            <a:r>
              <a:rPr lang="de-DE" dirty="0" err="1" smtClean="0"/>
              <a:t>Vespucci</a:t>
            </a:r>
            <a:r>
              <a:rPr lang="el-GR" dirty="0" smtClean="0"/>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4943964719_cb64c474d2_o.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46007" y="0"/>
            <a:ext cx="8251985"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_Idealbildnis_Frankfurt_Staede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5050" y="1801"/>
            <a:ext cx="4533900" cy="6854398"/>
          </a:xfrm>
          <a:prstGeom prst="rect">
            <a:avLst/>
          </a:prstGeom>
        </p:spPr>
      </p:pic>
      <p:sp>
        <p:nvSpPr>
          <p:cNvPr id="3" name="Textfeld 2"/>
          <p:cNvSpPr txBox="1"/>
          <p:nvPr/>
        </p:nvSpPr>
        <p:spPr>
          <a:xfrm>
            <a:off x="0" y="4824874"/>
            <a:ext cx="2091964" cy="2031325"/>
          </a:xfrm>
          <a:prstGeom prst="rect">
            <a:avLst/>
          </a:prstGeom>
          <a:solidFill>
            <a:schemeClr val="bg1"/>
          </a:solidFill>
        </p:spPr>
        <p:txBody>
          <a:bodyPr wrap="none" rtlCol="0">
            <a:spAutoFit/>
          </a:bodyPr>
          <a:lstStyle/>
          <a:p>
            <a:r>
              <a:rPr lang="el-GR" dirty="0" smtClean="0"/>
              <a:t>Άγνωστη</a:t>
            </a:r>
            <a:r>
              <a:rPr lang="de-DE" dirty="0" smtClean="0"/>
              <a:t> </a:t>
            </a:r>
            <a:endParaRPr lang="el-GR" dirty="0" smtClean="0"/>
          </a:p>
          <a:p>
            <a:r>
              <a:rPr lang="de-DE" dirty="0" smtClean="0"/>
              <a:t>(Simonetta</a:t>
            </a:r>
            <a:r>
              <a:rPr lang="el-GR" dirty="0" smtClean="0"/>
              <a:t> </a:t>
            </a:r>
            <a:r>
              <a:rPr lang="de-DE" dirty="0" smtClean="0"/>
              <a:t>Vespucci</a:t>
            </a:r>
            <a:r>
              <a:rPr lang="el-GR" dirty="0" smtClean="0"/>
              <a:t> </a:t>
            </a:r>
          </a:p>
          <a:p>
            <a:r>
              <a:rPr lang="el-GR" dirty="0" smtClean="0"/>
              <a:t>ως νύμφη</a:t>
            </a:r>
            <a:r>
              <a:rPr lang="de-DE" dirty="0" smtClean="0"/>
              <a:t>;;)</a:t>
            </a:r>
            <a:r>
              <a:rPr lang="el-GR" dirty="0" smtClean="0"/>
              <a:t>.</a:t>
            </a:r>
          </a:p>
          <a:p>
            <a:r>
              <a:rPr lang="el-GR" dirty="0" smtClean="0"/>
              <a:t>Μάλλον του </a:t>
            </a:r>
            <a:endParaRPr lang="de-DE" dirty="0" smtClean="0"/>
          </a:p>
          <a:p>
            <a:r>
              <a:rPr lang="de-DE" dirty="0" smtClean="0"/>
              <a:t>Botticelli</a:t>
            </a:r>
            <a:r>
              <a:rPr lang="el-GR" dirty="0" smtClean="0"/>
              <a:t>.</a:t>
            </a:r>
            <a:endParaRPr lang="de-DE" dirty="0" smtClean="0"/>
          </a:p>
          <a:p>
            <a:r>
              <a:rPr lang="el-GR" dirty="0" smtClean="0"/>
              <a:t>Φρανκφούρτη,</a:t>
            </a:r>
          </a:p>
          <a:p>
            <a:r>
              <a:rPr lang="de-DE" dirty="0" smtClean="0"/>
              <a:t>Städel Museum</a:t>
            </a:r>
          </a:p>
        </p:txBody>
      </p:sp>
    </p:spTree>
    <p:extLst>
      <p:ext uri="{BB962C8B-B14F-4D97-AF65-F5344CB8AC3E}">
        <p14:creationId xmlns:p14="http://schemas.microsoft.com/office/powerpoint/2010/main" val="10836960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es-Staedels-Top-Model-a2766327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643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901989"/>
            <a:ext cx="7772400" cy="1470025"/>
          </a:xfrm>
          <a:solidFill>
            <a:schemeClr val="bg1"/>
          </a:solidFill>
        </p:spPr>
        <p:txBody>
          <a:bodyPr>
            <a:normAutofit/>
          </a:bodyPr>
          <a:lstStyle/>
          <a:p>
            <a:r>
              <a:rPr lang="de-DE" dirty="0" smtClean="0"/>
              <a:t>Sandro Botticelli </a:t>
            </a:r>
            <a:r>
              <a:rPr lang="el-GR" dirty="0" smtClean="0"/>
              <a:t/>
            </a:r>
            <a:br>
              <a:rPr lang="el-GR" dirty="0" smtClean="0"/>
            </a:br>
            <a:r>
              <a:rPr lang="el-GR" dirty="0" smtClean="0"/>
              <a:t>(</a:t>
            </a:r>
            <a:r>
              <a:rPr lang="de-DE" dirty="0" smtClean="0"/>
              <a:t>1444/6</a:t>
            </a:r>
            <a:r>
              <a:rPr lang="el-GR" dirty="0" smtClean="0"/>
              <a:t> – </a:t>
            </a:r>
            <a:r>
              <a:rPr lang="de-DE" dirty="0" smtClean="0"/>
              <a:t>1510</a:t>
            </a:r>
            <a:r>
              <a:rPr lang="el-GR" dirty="0" smtClean="0"/>
              <a:t>)</a:t>
            </a:r>
            <a:endParaRPr lang="de-DE" dirty="0"/>
          </a:p>
        </p:txBody>
      </p:sp>
      <p:sp>
        <p:nvSpPr>
          <p:cNvPr id="3" name="Untertitel 2"/>
          <p:cNvSpPr>
            <a:spLocks noGrp="1"/>
          </p:cNvSpPr>
          <p:nvPr>
            <p:ph type="subTitle" idx="1"/>
          </p:nvPr>
        </p:nvSpPr>
        <p:spPr>
          <a:xfrm>
            <a:off x="1371600" y="2975264"/>
            <a:ext cx="6400800" cy="2993736"/>
          </a:xfrm>
          <a:solidFill>
            <a:schemeClr val="bg1"/>
          </a:solidFill>
        </p:spPr>
        <p:txBody>
          <a:bodyPr>
            <a:normAutofit/>
          </a:bodyPr>
          <a:lstStyle/>
          <a:p>
            <a:r>
              <a:rPr lang="el-GR" dirty="0" smtClean="0">
                <a:solidFill>
                  <a:schemeClr val="tx1"/>
                </a:solidFill>
              </a:rPr>
              <a:t>Ζωγράφος. Μαθητής του </a:t>
            </a:r>
            <a:endParaRPr lang="de-DE" dirty="0" smtClean="0">
              <a:solidFill>
                <a:schemeClr val="tx1"/>
              </a:solidFill>
            </a:endParaRPr>
          </a:p>
          <a:p>
            <a:r>
              <a:rPr lang="de-DE" dirty="0" smtClean="0">
                <a:solidFill>
                  <a:schemeClr val="tx1"/>
                </a:solidFill>
              </a:rPr>
              <a:t>Filippo </a:t>
            </a:r>
            <a:r>
              <a:rPr lang="de-DE" dirty="0" err="1" smtClean="0">
                <a:solidFill>
                  <a:schemeClr val="tx1"/>
                </a:solidFill>
              </a:rPr>
              <a:t>Lippi</a:t>
            </a:r>
            <a:r>
              <a:rPr lang="de-DE" dirty="0" smtClean="0">
                <a:solidFill>
                  <a:schemeClr val="tx1"/>
                </a:solidFill>
              </a:rPr>
              <a:t>.</a:t>
            </a:r>
            <a:r>
              <a:rPr lang="el-GR" dirty="0" smtClean="0">
                <a:solidFill>
                  <a:schemeClr val="tx1"/>
                </a:solidFill>
              </a:rPr>
              <a:t> </a:t>
            </a:r>
            <a:endParaRPr lang="de-DE" dirty="0" smtClean="0">
              <a:solidFill>
                <a:schemeClr val="tx1"/>
              </a:solidFill>
            </a:endParaRPr>
          </a:p>
          <a:p>
            <a:r>
              <a:rPr lang="el-GR" dirty="0" smtClean="0">
                <a:solidFill>
                  <a:schemeClr val="tx1"/>
                </a:solidFill>
              </a:rPr>
              <a:t>Ζωγράφιζε πολλά έργα για τους Μεδίκους της Φλωρεντίας.</a:t>
            </a:r>
          </a:p>
          <a:p>
            <a:r>
              <a:rPr lang="de-DE" dirty="0" err="1" smtClean="0">
                <a:solidFill>
                  <a:schemeClr val="tx1"/>
                </a:solidFill>
              </a:rPr>
              <a:t>Gombrich</a:t>
            </a:r>
            <a:r>
              <a:rPr lang="de-DE" dirty="0" smtClean="0">
                <a:solidFill>
                  <a:schemeClr val="tx1"/>
                </a:solidFill>
              </a:rPr>
              <a:t> 263-267.</a:t>
            </a:r>
            <a:endParaRPr lang="de-DE"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arneol Neapel Marsyas Apoll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4000" y="381000"/>
            <a:ext cx="5080000" cy="6096000"/>
          </a:xfrm>
          <a:prstGeom prst="rect">
            <a:avLst/>
          </a:prstGeom>
          <a:scene3d>
            <a:camera prst="orthographicFront">
              <a:rot lat="0" lon="10800000" rev="0"/>
            </a:camera>
            <a:lightRig rig="threePt" dir="t"/>
          </a:scene3d>
        </p:spPr>
      </p:pic>
      <p:sp>
        <p:nvSpPr>
          <p:cNvPr id="3" name="Textfeld 2"/>
          <p:cNvSpPr txBox="1"/>
          <p:nvPr/>
        </p:nvSpPr>
        <p:spPr>
          <a:xfrm>
            <a:off x="0" y="1952684"/>
            <a:ext cx="3873500" cy="4524316"/>
          </a:xfrm>
          <a:prstGeom prst="rect">
            <a:avLst/>
          </a:prstGeom>
          <a:solidFill>
            <a:schemeClr val="bg1"/>
          </a:solidFill>
        </p:spPr>
        <p:txBody>
          <a:bodyPr wrap="square" rtlCol="0">
            <a:spAutoFit/>
          </a:bodyPr>
          <a:lstStyle/>
          <a:p>
            <a:r>
              <a:rPr lang="el-GR" dirty="0" smtClean="0"/>
              <a:t>Ο πίνακας ερμηνεύεται ως πορτρέτο της </a:t>
            </a:r>
            <a:r>
              <a:rPr lang="de-DE" dirty="0" smtClean="0"/>
              <a:t>Simonetta Vespucci</a:t>
            </a:r>
            <a:r>
              <a:rPr lang="el-GR" dirty="0" smtClean="0"/>
              <a:t> λόγω κάποιας ομοιότητας με αποδεδειγμένο πορτρέτο της, αλλά και λόγω του κοσμήματος που φορά στο λαιμό. Πρόκειται για έναν κορνηλιανό, ημιπολύτιμο λίθο, με ανάγλυφη σκηνή του Απόλλωνα και του Μαρσύα (4</a:t>
            </a:r>
            <a:r>
              <a:rPr lang="el-GR" baseline="30000" dirty="0" smtClean="0"/>
              <a:t>ος</a:t>
            </a:r>
            <a:r>
              <a:rPr lang="el-GR" dirty="0" smtClean="0"/>
              <a:t> / 1</a:t>
            </a:r>
            <a:r>
              <a:rPr lang="el-GR" baseline="30000" dirty="0" smtClean="0"/>
              <a:t>ος</a:t>
            </a:r>
            <a:r>
              <a:rPr lang="el-GR" dirty="0" smtClean="0"/>
              <a:t> αι. π.Χ.</a:t>
            </a:r>
            <a:r>
              <a:rPr lang="de-DE" dirty="0" smtClean="0"/>
              <a:t>)</a:t>
            </a:r>
            <a:r>
              <a:rPr lang="el-GR" dirty="0" smtClean="0"/>
              <a:t> από τη συλλογή του Λαυρεντίου των Μεδίκων. Ο Λαυρέντιος είχε εγγράψει το όνομά του («</a:t>
            </a:r>
            <a:r>
              <a:rPr lang="de-DE" dirty="0" smtClean="0"/>
              <a:t>LAVR MED»)</a:t>
            </a:r>
            <a:r>
              <a:rPr lang="el-GR" dirty="0" smtClean="0"/>
              <a:t> δίπλα στη μορφή του Μαρσύα (βλ. επόμενη διαφάνεια</a:t>
            </a:r>
            <a:r>
              <a:rPr lang="de-DE" dirty="0" smtClean="0"/>
              <a:t>)</a:t>
            </a:r>
            <a:r>
              <a:rPr lang="el-GR" dirty="0" smtClean="0"/>
              <a:t>. Ο </a:t>
            </a:r>
            <a:r>
              <a:rPr lang="de-DE" dirty="0" smtClean="0"/>
              <a:t>Botticelli</a:t>
            </a:r>
            <a:r>
              <a:rPr lang="el-GR" dirty="0" smtClean="0"/>
              <a:t> αποδίδει αυτή την πέτρα στο λαιμό της απεικονιζόμενης (βλ. Μεθεπόμενη διαφάνεια</a:t>
            </a:r>
            <a:r>
              <a:rPr lang="de-DE" dirty="0" smtClean="0"/>
              <a:t>)</a:t>
            </a:r>
            <a:r>
              <a:rPr lang="el-GR" dirty="0" smtClean="0"/>
              <a:t>.</a:t>
            </a:r>
            <a:endParaRPr lang="de-DE" dirty="0" smtClean="0"/>
          </a:p>
        </p:txBody>
      </p:sp>
    </p:spTree>
    <p:extLst>
      <p:ext uri="{BB962C8B-B14F-4D97-AF65-F5344CB8AC3E}">
        <p14:creationId xmlns:p14="http://schemas.microsoft.com/office/powerpoint/2010/main" val="2300273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arneol Neapel groß.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210" y="0"/>
            <a:ext cx="5389581" cy="6858000"/>
          </a:xfrm>
          <a:prstGeom prst="rect">
            <a:avLst/>
          </a:prstGeom>
        </p:spPr>
      </p:pic>
    </p:spTree>
    <p:extLst>
      <p:ext uri="{BB962C8B-B14F-4D97-AF65-F5344CB8AC3E}">
        <p14:creationId xmlns:p14="http://schemas.microsoft.com/office/powerpoint/2010/main" val="7495304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arneol Neapel Marsyas Apollo spiegelver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78300" y="368300"/>
            <a:ext cx="4965700" cy="6121400"/>
          </a:xfrm>
          <a:prstGeom prst="rect">
            <a:avLst/>
          </a:prstGeom>
        </p:spPr>
      </p:pic>
      <p:pic>
        <p:nvPicPr>
          <p:cNvPr id="3" name="Bild 2" descr="Botticelli_Idealbildnis_Frankfurt_Staede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70000"/>
            <a:ext cx="4074422" cy="4318000"/>
          </a:xfrm>
          <a:prstGeom prst="rect">
            <a:avLst/>
          </a:prstGeom>
        </p:spPr>
      </p:pic>
    </p:spTree>
    <p:extLst>
      <p:ext uri="{BB962C8B-B14F-4D97-AF65-F5344CB8AC3E}">
        <p14:creationId xmlns:p14="http://schemas.microsoft.com/office/powerpoint/2010/main" val="25934696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Giuliano-Washingt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9805" y="-3525"/>
            <a:ext cx="4644390" cy="6865050"/>
          </a:xfrm>
          <a:prstGeom prst="rect">
            <a:avLst/>
          </a:prstGeom>
        </p:spPr>
      </p:pic>
      <p:sp>
        <p:nvSpPr>
          <p:cNvPr id="3" name="Textfeld 2"/>
          <p:cNvSpPr txBox="1"/>
          <p:nvPr/>
        </p:nvSpPr>
        <p:spPr>
          <a:xfrm>
            <a:off x="0" y="6211669"/>
            <a:ext cx="1999203" cy="646331"/>
          </a:xfrm>
          <a:prstGeom prst="rect">
            <a:avLst/>
          </a:prstGeom>
          <a:solidFill>
            <a:schemeClr val="bg1"/>
          </a:solidFill>
        </p:spPr>
        <p:txBody>
          <a:bodyPr wrap="none" rtlCol="0">
            <a:spAutoFit/>
          </a:bodyPr>
          <a:lstStyle/>
          <a:p>
            <a:r>
              <a:rPr lang="de-DE" dirty="0" smtClean="0"/>
              <a:t>Giuliano de’ Medici</a:t>
            </a:r>
          </a:p>
          <a:p>
            <a:r>
              <a:rPr lang="de-DE" dirty="0" smtClean="0"/>
              <a:t>Washington</a:t>
            </a:r>
          </a:p>
        </p:txBody>
      </p:sp>
    </p:spTree>
    <p:extLst>
      <p:ext uri="{BB962C8B-B14F-4D97-AF65-F5344CB8AC3E}">
        <p14:creationId xmlns:p14="http://schemas.microsoft.com/office/powerpoint/2010/main" val="21761457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Giuliano-de-Medici-Bergamo-330x5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6500" y="254000"/>
            <a:ext cx="4191000" cy="6350000"/>
          </a:xfrm>
          <a:prstGeom prst="rect">
            <a:avLst/>
          </a:prstGeom>
        </p:spPr>
      </p:pic>
      <p:sp>
        <p:nvSpPr>
          <p:cNvPr id="3" name="Textfeld 2"/>
          <p:cNvSpPr txBox="1"/>
          <p:nvPr/>
        </p:nvSpPr>
        <p:spPr>
          <a:xfrm>
            <a:off x="0" y="6211669"/>
            <a:ext cx="1999203" cy="646331"/>
          </a:xfrm>
          <a:prstGeom prst="rect">
            <a:avLst/>
          </a:prstGeom>
          <a:solidFill>
            <a:schemeClr val="bg1"/>
          </a:solidFill>
        </p:spPr>
        <p:txBody>
          <a:bodyPr wrap="none" rtlCol="0">
            <a:spAutoFit/>
          </a:bodyPr>
          <a:lstStyle/>
          <a:p>
            <a:r>
              <a:rPr lang="de-DE" dirty="0" smtClean="0"/>
              <a:t>Giuliano de’ Medici</a:t>
            </a:r>
          </a:p>
          <a:p>
            <a:r>
              <a:rPr lang="de-DE" dirty="0" smtClean="0"/>
              <a:t>Bergamo</a:t>
            </a:r>
            <a:endParaRPr lang="de-DE" dirty="0"/>
          </a:p>
        </p:txBody>
      </p:sp>
    </p:spTree>
    <p:extLst>
      <p:ext uri="{BB962C8B-B14F-4D97-AF65-F5344CB8AC3E}">
        <p14:creationId xmlns:p14="http://schemas.microsoft.com/office/powerpoint/2010/main" val="39336589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Giuliano-Berli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0637" y="0"/>
            <a:ext cx="4502727" cy="6858000"/>
          </a:xfrm>
          <a:prstGeom prst="rect">
            <a:avLst/>
          </a:prstGeom>
        </p:spPr>
      </p:pic>
      <p:sp>
        <p:nvSpPr>
          <p:cNvPr id="3" name="Textfeld 2"/>
          <p:cNvSpPr txBox="1"/>
          <p:nvPr/>
        </p:nvSpPr>
        <p:spPr>
          <a:xfrm>
            <a:off x="0" y="6211669"/>
            <a:ext cx="1999203" cy="646331"/>
          </a:xfrm>
          <a:prstGeom prst="rect">
            <a:avLst/>
          </a:prstGeom>
          <a:solidFill>
            <a:schemeClr val="bg1"/>
          </a:solidFill>
        </p:spPr>
        <p:txBody>
          <a:bodyPr wrap="none" rtlCol="0">
            <a:spAutoFit/>
          </a:bodyPr>
          <a:lstStyle/>
          <a:p>
            <a:r>
              <a:rPr lang="de-DE" dirty="0" smtClean="0"/>
              <a:t>Giuliano de’ Medici</a:t>
            </a:r>
          </a:p>
          <a:p>
            <a:r>
              <a:rPr lang="el-GR" dirty="0" smtClean="0"/>
              <a:t>Βερολίνο</a:t>
            </a:r>
            <a:endParaRPr lang="de-DE" dirty="0"/>
          </a:p>
        </p:txBody>
      </p:sp>
    </p:spTree>
    <p:extLst>
      <p:ext uri="{BB962C8B-B14F-4D97-AF65-F5344CB8AC3E}">
        <p14:creationId xmlns:p14="http://schemas.microsoft.com/office/powerpoint/2010/main" val="3057436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4394200"/>
            <a:ext cx="3708400" cy="1477328"/>
          </a:xfrm>
          <a:prstGeom prst="rect">
            <a:avLst/>
          </a:prstGeom>
          <a:solidFill>
            <a:schemeClr val="bg1"/>
          </a:solidFill>
        </p:spPr>
        <p:txBody>
          <a:bodyPr wrap="square" rtlCol="0">
            <a:spAutoFit/>
          </a:bodyPr>
          <a:lstStyle/>
          <a:p>
            <a:r>
              <a:rPr lang="el-GR" dirty="0" smtClean="0"/>
              <a:t>Νεαρός με μετάλλιο του </a:t>
            </a:r>
            <a:r>
              <a:rPr lang="de-DE" dirty="0" smtClean="0"/>
              <a:t>Cosimo de’ Medici.</a:t>
            </a:r>
          </a:p>
          <a:p>
            <a:r>
              <a:rPr lang="el-GR" dirty="0" smtClean="0"/>
              <a:t>περίπου 1475.</a:t>
            </a:r>
            <a:endParaRPr lang="de-DE" dirty="0" smtClean="0"/>
          </a:p>
          <a:p>
            <a:r>
              <a:rPr lang="el-GR" dirty="0" smtClean="0"/>
              <a:t>Φλωρεντία, Ουφίτσι </a:t>
            </a:r>
            <a:r>
              <a:rPr lang="de-DE" dirty="0" smtClean="0"/>
              <a:t>(</a:t>
            </a:r>
            <a:r>
              <a:rPr lang="de-DE" dirty="0" err="1" smtClean="0"/>
              <a:t>Galleria</a:t>
            </a:r>
            <a:r>
              <a:rPr lang="de-DE" dirty="0" smtClean="0"/>
              <a:t> </a:t>
            </a:r>
            <a:r>
              <a:rPr lang="de-DE" dirty="0" err="1" smtClean="0"/>
              <a:t>degli</a:t>
            </a:r>
            <a:r>
              <a:rPr lang="de-DE" dirty="0" smtClean="0"/>
              <a:t> </a:t>
            </a:r>
            <a:r>
              <a:rPr lang="de-DE" dirty="0" err="1" smtClean="0"/>
              <a:t>Uffizi</a:t>
            </a:r>
            <a:r>
              <a:rPr lang="de-DE" dirty="0" smtClean="0"/>
              <a:t>)</a:t>
            </a:r>
            <a:endParaRPr lang="de-DE" dirty="0"/>
          </a:p>
        </p:txBody>
      </p:sp>
      <p:pic>
        <p:nvPicPr>
          <p:cNvPr id="5" name="Bild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2237" y="0"/>
            <a:ext cx="4961763" cy="6858000"/>
          </a:xfrm>
          <a:prstGeom prst="rect">
            <a:avLst/>
          </a:prstGeom>
        </p:spPr>
      </p:pic>
      <p:pic>
        <p:nvPicPr>
          <p:cNvPr id="6" name="Bild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31" y="812800"/>
            <a:ext cx="9134969" cy="6045200"/>
          </a:xfrm>
          <a:prstGeom prst="rect">
            <a:avLst/>
          </a:prstGeom>
        </p:spPr>
      </p:pic>
    </p:spTree>
    <p:extLst>
      <p:ext uri="{BB962C8B-B14F-4D97-AF65-F5344CB8AC3E}">
        <p14:creationId xmlns:p14="http://schemas.microsoft.com/office/powerpoint/2010/main" val="6328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5103673"/>
            <a:ext cx="3708400" cy="1754327"/>
          </a:xfrm>
          <a:prstGeom prst="rect">
            <a:avLst/>
          </a:prstGeom>
          <a:solidFill>
            <a:schemeClr val="bg1"/>
          </a:solidFill>
        </p:spPr>
        <p:txBody>
          <a:bodyPr wrap="square" rtlCol="0">
            <a:spAutoFit/>
          </a:bodyPr>
          <a:lstStyle/>
          <a:p>
            <a:r>
              <a:rPr lang="de-DE" dirty="0" smtClean="0"/>
              <a:t>Hans Memling (1433/40 – 1494),</a:t>
            </a:r>
            <a:endParaRPr lang="el-GR" dirty="0" smtClean="0"/>
          </a:p>
          <a:p>
            <a:r>
              <a:rPr lang="el-GR" dirty="0" smtClean="0"/>
              <a:t>Άνδρας με νόμισμα του Νέρωνα </a:t>
            </a:r>
            <a:r>
              <a:rPr lang="de-DE" dirty="0" smtClean="0"/>
              <a:t>(</a:t>
            </a:r>
            <a:r>
              <a:rPr lang="de-DE" dirty="0"/>
              <a:t>Bernardo </a:t>
            </a:r>
            <a:r>
              <a:rPr lang="de-DE" dirty="0" err="1"/>
              <a:t>Bembo</a:t>
            </a:r>
            <a:r>
              <a:rPr lang="de-DE" dirty="0" smtClean="0"/>
              <a:t>;).</a:t>
            </a:r>
          </a:p>
          <a:p>
            <a:r>
              <a:rPr lang="el-GR" dirty="0"/>
              <a:t>Π</a:t>
            </a:r>
            <a:r>
              <a:rPr lang="el-GR" dirty="0" smtClean="0"/>
              <a:t>ερίπου 1475; </a:t>
            </a:r>
            <a:endParaRPr lang="de-DE" dirty="0" smtClean="0"/>
          </a:p>
          <a:p>
            <a:r>
              <a:rPr lang="el-GR" dirty="0" smtClean="0"/>
              <a:t>Αμβέρσα, Βασιλικό Μουσείο Τεχνών </a:t>
            </a:r>
            <a:r>
              <a:rPr lang="de-DE" dirty="0" smtClean="0"/>
              <a:t>(</a:t>
            </a:r>
            <a:r>
              <a:rPr lang="de-DE" dirty="0" err="1" smtClean="0"/>
              <a:t>Antwerp</a:t>
            </a:r>
            <a:r>
              <a:rPr lang="de-DE" dirty="0" smtClean="0"/>
              <a:t>, Royal Museum </a:t>
            </a:r>
            <a:r>
              <a:rPr lang="de-DE" dirty="0" err="1" smtClean="0"/>
              <a:t>of</a:t>
            </a:r>
            <a:r>
              <a:rPr lang="de-DE" dirty="0" smtClean="0"/>
              <a:t> Art)</a:t>
            </a:r>
            <a:endParaRPr lang="de-DE" dirty="0"/>
          </a:p>
        </p:txBody>
      </p:sp>
      <p:pic>
        <p:nvPicPr>
          <p:cNvPr id="2" name="Bild 1"/>
          <p:cNvPicPr>
            <a:picLocks noChangeAspect="1"/>
          </p:cNvPicPr>
          <p:nvPr/>
        </p:nvPicPr>
        <p:blipFill>
          <a:blip r:embed="rId2"/>
          <a:stretch>
            <a:fillRect/>
          </a:stretch>
        </p:blipFill>
        <p:spPr>
          <a:xfrm>
            <a:off x="4054500" y="0"/>
            <a:ext cx="5089500" cy="6858000"/>
          </a:xfrm>
          <a:prstGeom prst="rect">
            <a:avLst/>
          </a:prstGeom>
        </p:spPr>
      </p:pic>
    </p:spTree>
    <p:extLst>
      <p:ext uri="{BB962C8B-B14F-4D97-AF65-F5344CB8AC3E}">
        <p14:creationId xmlns:p14="http://schemas.microsoft.com/office/powerpoint/2010/main" val="707373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6600" y="0"/>
            <a:ext cx="5129993" cy="6858000"/>
          </a:xfrm>
          <a:prstGeom prst="rect">
            <a:avLst/>
          </a:prstGeom>
        </p:spPr>
      </p:pic>
      <p:pic>
        <p:nvPicPr>
          <p:cNvPr id="5" name="Bild 4"/>
          <p:cNvPicPr>
            <a:picLocks noChangeAspect="1"/>
          </p:cNvPicPr>
          <p:nvPr/>
        </p:nvPicPr>
        <p:blipFill>
          <a:blip r:embed="rId3"/>
          <a:stretch>
            <a:fillRect/>
          </a:stretch>
        </p:blipFill>
        <p:spPr>
          <a:xfrm>
            <a:off x="546100" y="-1486"/>
            <a:ext cx="8051800" cy="6859486"/>
          </a:xfrm>
          <a:prstGeom prst="rect">
            <a:avLst/>
          </a:prstGeom>
        </p:spPr>
      </p:pic>
    </p:spTree>
    <p:extLst>
      <p:ext uri="{BB962C8B-B14F-4D97-AF65-F5344CB8AC3E}">
        <p14:creationId xmlns:p14="http://schemas.microsoft.com/office/powerpoint/2010/main" val="20417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6600" y="0"/>
            <a:ext cx="5129993" cy="6858000"/>
          </a:xfrm>
          <a:prstGeom prst="rect">
            <a:avLst/>
          </a:prstGeom>
        </p:spPr>
      </p:pic>
      <p:pic>
        <p:nvPicPr>
          <p:cNvPr id="5" name="Bild 4"/>
          <p:cNvPicPr>
            <a:picLocks noChangeAspect="1"/>
          </p:cNvPicPr>
          <p:nvPr/>
        </p:nvPicPr>
        <p:blipFill>
          <a:blip r:embed="rId3"/>
          <a:stretch>
            <a:fillRect/>
          </a:stretch>
        </p:blipFill>
        <p:spPr>
          <a:xfrm>
            <a:off x="546100" y="-1486"/>
            <a:ext cx="8051800" cy="6859486"/>
          </a:xfrm>
          <a:prstGeom prst="rect">
            <a:avLst/>
          </a:prstGeom>
        </p:spPr>
      </p:pic>
      <p:pic>
        <p:nvPicPr>
          <p:cNvPr id="6" name="Bild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200" y="0"/>
            <a:ext cx="5169539" cy="6858000"/>
          </a:xfrm>
          <a:prstGeom prst="rect">
            <a:avLst/>
          </a:prstGeom>
        </p:spPr>
      </p:pic>
    </p:spTree>
    <p:extLst>
      <p:ext uri="{BB962C8B-B14F-4D97-AF65-F5344CB8AC3E}">
        <p14:creationId xmlns:p14="http://schemas.microsoft.com/office/powerpoint/2010/main" val="41433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014848.full.jpg"/>
          <p:cNvPicPr>
            <a:picLocks noChangeAspect="1"/>
          </p:cNvPicPr>
          <p:nvPr/>
        </p:nvPicPr>
        <p:blipFill>
          <a:blip r:embed="rId2"/>
          <a:stretch>
            <a:fillRect/>
          </a:stretch>
        </p:blipFill>
        <p:spPr>
          <a:xfrm>
            <a:off x="3970528" y="9533"/>
            <a:ext cx="4098544" cy="6848467"/>
          </a:xfrm>
          <a:prstGeom prst="rect">
            <a:avLst/>
          </a:prstGeom>
        </p:spPr>
      </p:pic>
      <p:sp>
        <p:nvSpPr>
          <p:cNvPr id="3" name="Textfeld 2"/>
          <p:cNvSpPr txBox="1"/>
          <p:nvPr/>
        </p:nvSpPr>
        <p:spPr>
          <a:xfrm>
            <a:off x="0" y="9533"/>
            <a:ext cx="2882900" cy="1200329"/>
          </a:xfrm>
          <a:prstGeom prst="rect">
            <a:avLst/>
          </a:prstGeom>
          <a:solidFill>
            <a:schemeClr val="bg1"/>
          </a:solidFill>
        </p:spPr>
        <p:txBody>
          <a:bodyPr wrap="square" rtlCol="0">
            <a:spAutoFit/>
          </a:bodyPr>
          <a:lstStyle/>
          <a:p>
            <a:r>
              <a:rPr lang="de-DE" dirty="0" smtClean="0"/>
              <a:t>Sandro Botticelli</a:t>
            </a:r>
            <a:r>
              <a:rPr lang="el-GR" dirty="0" smtClean="0"/>
              <a:t>, </a:t>
            </a:r>
            <a:r>
              <a:rPr lang="de-DE" dirty="0" err="1" smtClean="0"/>
              <a:t>Fortitudo</a:t>
            </a:r>
            <a:r>
              <a:rPr lang="de-DE" dirty="0" smtClean="0"/>
              <a:t> </a:t>
            </a:r>
            <a:r>
              <a:rPr lang="el-GR" dirty="0" smtClean="0"/>
              <a:t>(Η γενναιότητα), 14</a:t>
            </a:r>
            <a:r>
              <a:rPr lang="de-DE" dirty="0" smtClean="0"/>
              <a:t>69/</a:t>
            </a:r>
            <a:r>
              <a:rPr lang="el-GR" dirty="0" smtClean="0"/>
              <a:t>70</a:t>
            </a:r>
            <a:r>
              <a:rPr lang="de-DE" dirty="0" smtClean="0"/>
              <a:t>. </a:t>
            </a:r>
          </a:p>
          <a:p>
            <a:r>
              <a:rPr lang="el-GR" dirty="0" smtClean="0"/>
              <a:t>Τέμπερα σε ξύλο.</a:t>
            </a:r>
          </a:p>
          <a:p>
            <a:r>
              <a:rPr lang="el-GR" dirty="0" smtClean="0"/>
              <a:t>Ουφίτσι, Φλωρεντία.</a:t>
            </a:r>
            <a:endParaRPr lang="de-DE" dirty="0"/>
          </a:p>
        </p:txBody>
      </p:sp>
      <p:sp>
        <p:nvSpPr>
          <p:cNvPr id="4" name="Textfeld 3"/>
          <p:cNvSpPr txBox="1"/>
          <p:nvPr/>
        </p:nvSpPr>
        <p:spPr>
          <a:xfrm>
            <a:off x="0" y="1779686"/>
            <a:ext cx="2882900" cy="5078314"/>
          </a:xfrm>
          <a:prstGeom prst="rect">
            <a:avLst/>
          </a:prstGeom>
          <a:solidFill>
            <a:schemeClr val="bg1"/>
          </a:solidFill>
        </p:spPr>
        <p:txBody>
          <a:bodyPr wrap="square" rtlCol="0">
            <a:spAutoFit/>
          </a:bodyPr>
          <a:lstStyle/>
          <a:p>
            <a:r>
              <a:rPr lang="el-GR" dirty="0" smtClean="0"/>
              <a:t>Ο</a:t>
            </a:r>
            <a:r>
              <a:rPr lang="de-DE" dirty="0" smtClean="0"/>
              <a:t> </a:t>
            </a:r>
            <a:r>
              <a:rPr lang="el-GR" dirty="0" smtClean="0"/>
              <a:t>πρώτος πίνακας που αποδίδεται με σιγουριά στον καλλιτέχνη, μέρος σειράς των «επτά αρετών» με δημόσια χρηματοδότηση και μαζί με το ζωγράφο </a:t>
            </a:r>
            <a:r>
              <a:rPr lang="de-DE" dirty="0" smtClean="0"/>
              <a:t>Piero del </a:t>
            </a:r>
            <a:r>
              <a:rPr lang="de-DE" dirty="0" err="1" smtClean="0"/>
              <a:t>Pollaiuolo</a:t>
            </a:r>
            <a:r>
              <a:rPr lang="el-GR" dirty="0" smtClean="0"/>
              <a:t> για την αίθουσα των Συντεχνιών στο δημαρχείο </a:t>
            </a:r>
            <a:r>
              <a:rPr lang="de-DE" dirty="0" smtClean="0"/>
              <a:t>(Palazzo </a:t>
            </a:r>
            <a:r>
              <a:rPr lang="de-DE" dirty="0" err="1" smtClean="0"/>
              <a:t>della</a:t>
            </a:r>
            <a:r>
              <a:rPr lang="de-DE" dirty="0" smtClean="0"/>
              <a:t> </a:t>
            </a:r>
            <a:r>
              <a:rPr lang="de-DE" dirty="0" err="1" smtClean="0"/>
              <a:t>Signoria</a:t>
            </a:r>
            <a:r>
              <a:rPr lang="de-DE" dirty="0" smtClean="0"/>
              <a:t>) </a:t>
            </a:r>
            <a:r>
              <a:rPr lang="el-GR" dirty="0" smtClean="0"/>
              <a:t>της Φλωρεντίας.</a:t>
            </a:r>
            <a:endParaRPr lang="de-DE" dirty="0" smtClean="0"/>
          </a:p>
          <a:p>
            <a:r>
              <a:rPr lang="el-GR" dirty="0" smtClean="0"/>
              <a:t>Επιδρά ακόμα το έργο του δασκάλου του, </a:t>
            </a:r>
            <a:r>
              <a:rPr lang="de-DE" dirty="0" smtClean="0"/>
              <a:t>Filippo </a:t>
            </a:r>
            <a:r>
              <a:rPr lang="de-DE" dirty="0" err="1" smtClean="0"/>
              <a:t>Lippi</a:t>
            </a:r>
            <a:r>
              <a:rPr lang="de-DE" dirty="0" smtClean="0"/>
              <a:t>,</a:t>
            </a:r>
            <a:r>
              <a:rPr lang="el-GR" dirty="0" smtClean="0"/>
              <a:t> φαίνονται όμως ήδη τυπικά για τον </a:t>
            </a:r>
            <a:r>
              <a:rPr lang="de-DE" dirty="0" smtClean="0"/>
              <a:t>Botticelli</a:t>
            </a:r>
            <a:r>
              <a:rPr lang="el-GR" dirty="0" smtClean="0"/>
              <a:t> στοιχεία</a:t>
            </a:r>
            <a:r>
              <a:rPr lang="de-DE" dirty="0" smtClean="0"/>
              <a:t>.</a:t>
            </a:r>
            <a:endParaRPr lang="el-GR" dirty="0" smtClean="0"/>
          </a:p>
          <a:p>
            <a:endParaRPr lang="de-DE" dirty="0" smtClean="0"/>
          </a:p>
          <a:p>
            <a:r>
              <a:rPr lang="el-GR" dirty="0" smtClean="0"/>
              <a:t>Βλ. </a:t>
            </a:r>
            <a:r>
              <a:rPr lang="de-DE" dirty="0" smtClean="0"/>
              <a:t>Charles Dempsey </a:t>
            </a:r>
            <a:r>
              <a:rPr lang="el-GR" dirty="0" smtClean="0"/>
              <a:t>στο: </a:t>
            </a:r>
            <a:r>
              <a:rPr lang="de-DE" dirty="0" err="1" smtClean="0"/>
              <a:t>Grove</a:t>
            </a:r>
            <a:r>
              <a:rPr lang="de-DE" dirty="0" smtClean="0"/>
              <a:t> Encyclopedia of Art, </a:t>
            </a:r>
            <a:r>
              <a:rPr lang="el-GR" dirty="0" smtClean="0"/>
              <a:t>λήμμα</a:t>
            </a:r>
            <a:r>
              <a:rPr lang="de-DE" dirty="0" smtClean="0"/>
              <a:t> Botticelli, Sandro</a:t>
            </a:r>
            <a:endParaRPr lang="de-DE"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0904" y="1317625"/>
            <a:ext cx="3183096" cy="4222750"/>
          </a:xfrm>
          <a:prstGeom prst="rect">
            <a:avLst/>
          </a:prstGeom>
        </p:spPr>
      </p:pic>
      <p:pic>
        <p:nvPicPr>
          <p:cNvPr id="7" name="Bild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3650"/>
            <a:ext cx="5715000" cy="4330700"/>
          </a:xfrm>
          <a:prstGeom prst="rect">
            <a:avLst/>
          </a:prstGeom>
        </p:spPr>
      </p:pic>
    </p:spTree>
    <p:extLst>
      <p:ext uri="{BB962C8B-B14F-4D97-AF65-F5344CB8AC3E}">
        <p14:creationId xmlns:p14="http://schemas.microsoft.com/office/powerpoint/2010/main" val="23162996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6211669"/>
            <a:ext cx="5359400" cy="646331"/>
          </a:xfrm>
          <a:prstGeom prst="rect">
            <a:avLst/>
          </a:prstGeom>
          <a:solidFill>
            <a:schemeClr val="bg1"/>
          </a:solidFill>
        </p:spPr>
        <p:txBody>
          <a:bodyPr wrap="square" rtlCol="0">
            <a:spAutoFit/>
          </a:bodyPr>
          <a:lstStyle/>
          <a:p>
            <a:r>
              <a:rPr lang="de-DE" dirty="0" smtClean="0"/>
              <a:t>Sandro Botticelli</a:t>
            </a:r>
            <a:r>
              <a:rPr lang="el-GR" dirty="0" smtClean="0"/>
              <a:t>, Η Άνοιξη, περ. 1478/82</a:t>
            </a:r>
            <a:r>
              <a:rPr lang="de-DE" dirty="0" smtClean="0"/>
              <a:t>. </a:t>
            </a:r>
            <a:endParaRPr lang="el-GR" dirty="0" smtClean="0"/>
          </a:p>
          <a:p>
            <a:r>
              <a:rPr lang="el-GR" dirty="0" smtClean="0"/>
              <a:t>Τέμπερα πάνω σε μουσαμά. Ουφίτσι, Φλωρεντία</a:t>
            </a:r>
            <a:endParaRPr lang="de-DE" dirty="0"/>
          </a:p>
        </p:txBody>
      </p:sp>
      <p:pic>
        <p:nvPicPr>
          <p:cNvPr id="6" name="Bild 5" descr="primaver.jpg"/>
          <p:cNvPicPr>
            <a:picLocks noChangeAspect="1"/>
          </p:cNvPicPr>
          <p:nvPr/>
        </p:nvPicPr>
        <p:blipFill>
          <a:blip r:embed="rId2">
            <a:lum bright="7000" contrast="10000"/>
          </a:blip>
          <a:stretch>
            <a:fillRect/>
          </a:stretch>
        </p:blipFill>
        <p:spPr>
          <a:xfrm>
            <a:off x="0" y="-55563"/>
            <a:ext cx="9144000" cy="595312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_Sandro_Primavera_Detail 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9475"/>
            <a:ext cx="9144000" cy="509905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_Sandro_Primavera_Detail 05.jpg"/>
          <p:cNvPicPr>
            <a:picLocks noChangeAspect="1"/>
          </p:cNvPicPr>
          <p:nvPr/>
        </p:nvPicPr>
        <p:blipFill>
          <a:blip r:embed="rId2"/>
          <a:stretch>
            <a:fillRect/>
          </a:stretch>
        </p:blipFill>
        <p:spPr>
          <a:xfrm>
            <a:off x="0" y="146050"/>
            <a:ext cx="9144000" cy="65659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_Sandro_Primavera_Detail 06.jpg"/>
          <p:cNvPicPr>
            <a:picLocks noChangeAspect="1"/>
          </p:cNvPicPr>
          <p:nvPr/>
        </p:nvPicPr>
        <p:blipFill>
          <a:blip r:embed="rId2"/>
          <a:stretch>
            <a:fillRect/>
          </a:stretch>
        </p:blipFill>
        <p:spPr>
          <a:xfrm>
            <a:off x="0" y="177800"/>
            <a:ext cx="9144000" cy="65024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_Sandro_Primavera_Detail 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3187700" cy="6830786"/>
          </a:xfrm>
          <a:prstGeom prst="rect">
            <a:avLst/>
          </a:prstGeom>
        </p:spPr>
      </p:pic>
      <p:pic>
        <p:nvPicPr>
          <p:cNvPr id="3" name="Bild 2" descr="Botticelli_Sandro_Primavera_Detail 0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168900" y="0"/>
            <a:ext cx="3975100"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_Sandro_Primavera_Detail 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3187700" cy="6830786"/>
          </a:xfrm>
          <a:prstGeom prst="rect">
            <a:avLst/>
          </a:prstGeom>
        </p:spPr>
      </p:pic>
      <p:pic>
        <p:nvPicPr>
          <p:cNvPr id="3" name="Bild 2" descr="Botticelli_Sandro_Primavera_Detail 0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168900" y="0"/>
            <a:ext cx="3975100" cy="6858000"/>
          </a:xfrm>
          <a:prstGeom prst="rect">
            <a:avLst/>
          </a:prstGeom>
        </p:spPr>
      </p:pic>
      <p:pic>
        <p:nvPicPr>
          <p:cNvPr id="4" name="Bild 3" descr="Botticelli_Sandro_Primavera_Detail 06.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893616" y="1137557"/>
            <a:ext cx="3250383" cy="3846286"/>
          </a:xfrm>
          <a:prstGeom prst="rect">
            <a:avLst/>
          </a:prstGeom>
        </p:spPr>
      </p:pic>
      <p:pic>
        <p:nvPicPr>
          <p:cNvPr id="5" name="Bild 4" descr="Botticelli_Sandro_Primavera_Detail 0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2035700"/>
            <a:ext cx="3187700" cy="2786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andro-botticelli-venus-und-mars-00780.jpg"/>
          <p:cNvPicPr>
            <a:picLocks noChangeAspect="1"/>
          </p:cNvPicPr>
          <p:nvPr/>
        </p:nvPicPr>
        <p:blipFill>
          <a:blip r:embed="rId2" cstate="screen">
            <a:lum bright="5000" contrast="10000"/>
            <a:extLst>
              <a:ext uri="{28A0092B-C50C-407E-A947-70E740481C1C}">
                <a14:useLocalDpi xmlns:a14="http://schemas.microsoft.com/office/drawing/2010/main"/>
              </a:ext>
            </a:extLst>
          </a:blip>
          <a:stretch>
            <a:fillRect/>
          </a:stretch>
        </p:blipFill>
        <p:spPr>
          <a:xfrm>
            <a:off x="0" y="1574800"/>
            <a:ext cx="9144000" cy="3733800"/>
          </a:xfrm>
          <a:prstGeom prst="rect">
            <a:avLst/>
          </a:prstGeom>
        </p:spPr>
      </p:pic>
      <p:sp>
        <p:nvSpPr>
          <p:cNvPr id="3" name="Textfeld 2"/>
          <p:cNvSpPr txBox="1"/>
          <p:nvPr/>
        </p:nvSpPr>
        <p:spPr>
          <a:xfrm>
            <a:off x="0" y="6211669"/>
            <a:ext cx="5359400" cy="646331"/>
          </a:xfrm>
          <a:prstGeom prst="rect">
            <a:avLst/>
          </a:prstGeom>
          <a:solidFill>
            <a:schemeClr val="bg1"/>
          </a:solidFill>
        </p:spPr>
        <p:txBody>
          <a:bodyPr wrap="square" rtlCol="0">
            <a:spAutoFit/>
          </a:bodyPr>
          <a:lstStyle/>
          <a:p>
            <a:r>
              <a:rPr lang="de-DE" dirty="0" smtClean="0"/>
              <a:t>Sandro Botticelli</a:t>
            </a:r>
            <a:r>
              <a:rPr lang="el-GR" dirty="0" smtClean="0"/>
              <a:t>, Αφροδίτη και Άρης, περ. 1483</a:t>
            </a:r>
            <a:r>
              <a:rPr lang="de-DE" dirty="0" smtClean="0"/>
              <a:t>. </a:t>
            </a:r>
            <a:endParaRPr lang="el-GR" dirty="0" smtClean="0"/>
          </a:p>
          <a:p>
            <a:r>
              <a:rPr lang="de-DE" dirty="0" smtClean="0"/>
              <a:t>National Gallery</a:t>
            </a:r>
            <a:r>
              <a:rPr lang="el-GR" dirty="0" smtClean="0"/>
              <a:t>, Λονδίνο.</a:t>
            </a:r>
            <a:endParaRPr lang="de-DE"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0" y="6211669"/>
            <a:ext cx="5359400" cy="646331"/>
          </a:xfrm>
          <a:prstGeom prst="rect">
            <a:avLst/>
          </a:prstGeom>
          <a:solidFill>
            <a:schemeClr val="bg1"/>
          </a:solidFill>
        </p:spPr>
        <p:txBody>
          <a:bodyPr wrap="square" rtlCol="0">
            <a:spAutoFit/>
          </a:bodyPr>
          <a:lstStyle/>
          <a:p>
            <a:r>
              <a:rPr lang="de-DE" dirty="0" smtClean="0"/>
              <a:t>Sandro Botticelli</a:t>
            </a:r>
            <a:r>
              <a:rPr lang="el-GR" dirty="0" smtClean="0"/>
              <a:t>, Η γέννηση της Αφροδίτης, περ. 1485</a:t>
            </a:r>
            <a:r>
              <a:rPr lang="de-DE" dirty="0" smtClean="0"/>
              <a:t>. </a:t>
            </a:r>
            <a:endParaRPr lang="el-GR" dirty="0" smtClean="0"/>
          </a:p>
          <a:p>
            <a:r>
              <a:rPr lang="el-GR" dirty="0" smtClean="0"/>
              <a:t>Τέμπερα πάνω σε μουσαμά. Ουφίτσι, Φλωρεντία</a:t>
            </a:r>
            <a:endParaRPr lang="de-DE" dirty="0"/>
          </a:p>
        </p:txBody>
      </p:sp>
      <p:pic>
        <p:nvPicPr>
          <p:cNvPr id="5" name="Bild 4" descr="la_nascita_di_venere_botticelli.jpg"/>
          <p:cNvPicPr>
            <a:picLocks noChangeAspect="1"/>
          </p:cNvPicPr>
          <p:nvPr/>
        </p:nvPicPr>
        <p:blipFill>
          <a:blip r:embed="rId2" cstate="screen">
            <a:lum bright="15000" contrast="10000"/>
            <a:extLst>
              <a:ext uri="{28A0092B-C50C-407E-A947-70E740481C1C}">
                <a14:useLocalDpi xmlns:a14="http://schemas.microsoft.com/office/drawing/2010/main"/>
              </a:ext>
            </a:extLst>
          </a:blip>
          <a:stretch>
            <a:fillRect/>
          </a:stretch>
        </p:blipFill>
        <p:spPr>
          <a:xfrm>
            <a:off x="0" y="0"/>
            <a:ext cx="9144000" cy="5857876"/>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alessandro_botticelli_la_nascita_di_venere_detail.jpg"/>
          <p:cNvPicPr>
            <a:picLocks noChangeAspect="1"/>
          </p:cNvPicPr>
          <p:nvPr/>
        </p:nvPicPr>
        <p:blipFill>
          <a:blip r:embed="rId2"/>
          <a:stretch>
            <a:fillRect/>
          </a:stretch>
        </p:blipFill>
        <p:spPr>
          <a:xfrm>
            <a:off x="1524000" y="1092200"/>
            <a:ext cx="6096000" cy="46736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014848.full.jpg"/>
          <p:cNvPicPr>
            <a:picLocks noChangeAspect="1"/>
          </p:cNvPicPr>
          <p:nvPr/>
        </p:nvPicPr>
        <p:blipFill>
          <a:blip r:embed="rId2"/>
          <a:stretch>
            <a:fillRect/>
          </a:stretch>
        </p:blipFill>
        <p:spPr>
          <a:xfrm>
            <a:off x="1613301" y="777965"/>
            <a:ext cx="2741647" cy="4581157"/>
          </a:xfrm>
          <a:prstGeom prst="rect">
            <a:avLst/>
          </a:prstGeom>
        </p:spPr>
      </p:pic>
      <p:pic>
        <p:nvPicPr>
          <p:cNvPr id="5" name="Bild 4" descr="t54263-charity-pollaiuolo-piero-de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9286" y="1315943"/>
            <a:ext cx="1854200" cy="3810000"/>
          </a:xfrm>
          <a:prstGeom prst="rect">
            <a:avLst/>
          </a:prstGeom>
        </p:spPr>
      </p:pic>
      <p:sp>
        <p:nvSpPr>
          <p:cNvPr id="8" name="Textfeld 7"/>
          <p:cNvSpPr txBox="1"/>
          <p:nvPr/>
        </p:nvSpPr>
        <p:spPr>
          <a:xfrm>
            <a:off x="5209286" y="5414779"/>
            <a:ext cx="2882900" cy="1200329"/>
          </a:xfrm>
          <a:prstGeom prst="rect">
            <a:avLst/>
          </a:prstGeom>
          <a:solidFill>
            <a:schemeClr val="bg1"/>
          </a:solidFill>
        </p:spPr>
        <p:txBody>
          <a:bodyPr wrap="square" rtlCol="0">
            <a:spAutoFit/>
          </a:bodyPr>
          <a:lstStyle/>
          <a:p>
            <a:r>
              <a:rPr lang="de-DE" dirty="0" smtClean="0"/>
              <a:t>Piero del </a:t>
            </a:r>
            <a:r>
              <a:rPr lang="de-DE" dirty="0" err="1" smtClean="0"/>
              <a:t>Pollaiuolo</a:t>
            </a:r>
            <a:r>
              <a:rPr lang="el-GR" dirty="0" smtClean="0"/>
              <a:t>, </a:t>
            </a:r>
            <a:r>
              <a:rPr lang="de-DE" dirty="0" smtClean="0"/>
              <a:t>Caritas </a:t>
            </a:r>
            <a:r>
              <a:rPr lang="el-GR" dirty="0" smtClean="0"/>
              <a:t>(Η φιλανθρωπία), 1469</a:t>
            </a:r>
            <a:r>
              <a:rPr lang="de-DE" dirty="0" smtClean="0"/>
              <a:t>. </a:t>
            </a:r>
          </a:p>
          <a:p>
            <a:r>
              <a:rPr lang="el-GR" dirty="0" smtClean="0"/>
              <a:t>Τέμπερα σε ξύλο.</a:t>
            </a:r>
          </a:p>
          <a:p>
            <a:r>
              <a:rPr lang="el-GR" dirty="0" smtClean="0"/>
              <a:t>Ουφίτσι, Φλωρεντία.</a:t>
            </a:r>
            <a:endParaRPr lang="de-DE" dirty="0"/>
          </a:p>
        </p:txBody>
      </p:sp>
    </p:spTree>
    <p:extLst>
      <p:ext uri="{BB962C8B-B14F-4D97-AF65-F5344CB8AC3E}">
        <p14:creationId xmlns:p14="http://schemas.microsoft.com/office/powerpoint/2010/main" val="4971018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a_nascita_di_venere_botticelli.jpg"/>
          <p:cNvPicPr>
            <a:picLocks noChangeAspect="1"/>
          </p:cNvPicPr>
          <p:nvPr/>
        </p:nvPicPr>
        <p:blipFill>
          <a:blip r:embed="rId2" cstate="screen">
            <a:lum bright="15000" contrast="10000"/>
            <a:extLst>
              <a:ext uri="{28A0092B-C50C-407E-A947-70E740481C1C}">
                <a14:useLocalDpi xmlns:a14="http://schemas.microsoft.com/office/drawing/2010/main"/>
              </a:ext>
            </a:extLst>
          </a:blip>
          <a:srcRect/>
          <a:stretch>
            <a:fillRect/>
          </a:stretch>
        </p:blipFill>
        <p:spPr>
          <a:xfrm>
            <a:off x="1930400" y="0"/>
            <a:ext cx="5307980"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la_nascita_di_venere_botticelli.jpg"/>
          <p:cNvPicPr>
            <a:picLocks noChangeAspect="1"/>
          </p:cNvPicPr>
          <p:nvPr/>
        </p:nvPicPr>
        <p:blipFill>
          <a:blip r:embed="rId2" cstate="screen">
            <a:lum bright="15000" contrast="10000"/>
            <a:extLst>
              <a:ext uri="{28A0092B-C50C-407E-A947-70E740481C1C}">
                <a14:useLocalDpi xmlns:a14="http://schemas.microsoft.com/office/drawing/2010/main"/>
              </a:ext>
            </a:extLst>
          </a:blip>
          <a:srcRect/>
          <a:stretch>
            <a:fillRect/>
          </a:stretch>
        </p:blipFill>
        <p:spPr>
          <a:xfrm>
            <a:off x="1181100" y="0"/>
            <a:ext cx="3479800" cy="6858000"/>
          </a:xfrm>
          <a:prstGeom prst="rect">
            <a:avLst/>
          </a:prstGeom>
        </p:spPr>
      </p:pic>
      <p:pic>
        <p:nvPicPr>
          <p:cNvPr id="4" name="Bild 3" descr="Praxiteles Kapitolinische_Venus_Roemische_Marmorkopie_Rom_Musei_Comunali_Museo_Capitolino.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4050" y="0"/>
            <a:ext cx="2273300" cy="6858000"/>
          </a:xfrm>
          <a:prstGeom prst="rect">
            <a:avLst/>
          </a:prstGeom>
        </p:spPr>
      </p:pic>
    </p:spTree>
    <p:extLst>
      <p:ext uri="{BB962C8B-B14F-4D97-AF65-F5344CB8AC3E}">
        <p14:creationId xmlns:p14="http://schemas.microsoft.com/office/powerpoint/2010/main" val="6238115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la_nascita_di_venere_botticelli.jpg"/>
          <p:cNvPicPr>
            <a:picLocks noChangeAspect="1"/>
          </p:cNvPicPr>
          <p:nvPr/>
        </p:nvPicPr>
        <p:blipFill>
          <a:blip r:embed="rId2" cstate="screen">
            <a:lum bright="15000" contrast="10000"/>
            <a:extLst>
              <a:ext uri="{28A0092B-C50C-407E-A947-70E740481C1C}">
                <a14:useLocalDpi xmlns:a14="http://schemas.microsoft.com/office/drawing/2010/main"/>
              </a:ext>
            </a:extLst>
          </a:blip>
          <a:srcRect/>
          <a:stretch>
            <a:fillRect/>
          </a:stretch>
        </p:blipFill>
        <p:spPr>
          <a:xfrm>
            <a:off x="2349500" y="0"/>
            <a:ext cx="4445000" cy="6880056"/>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6740928495_4378767b80_o.jpg"/>
          <p:cNvPicPr>
            <a:picLocks noChangeAspect="1"/>
          </p:cNvPicPr>
          <p:nvPr/>
        </p:nvPicPr>
        <p:blipFill>
          <a:blip r:embed="rId2"/>
          <a:stretch>
            <a:fillRect/>
          </a:stretch>
        </p:blipFill>
        <p:spPr>
          <a:xfrm>
            <a:off x="895350" y="307975"/>
            <a:ext cx="7353300" cy="621665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madonna_po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5840" y="0"/>
            <a:ext cx="6808160" cy="6858000"/>
          </a:xfrm>
          <a:prstGeom prst="rect">
            <a:avLst/>
          </a:prstGeom>
        </p:spPr>
      </p:pic>
      <p:sp>
        <p:nvSpPr>
          <p:cNvPr id="3" name="Textfeld 2"/>
          <p:cNvSpPr txBox="1"/>
          <p:nvPr/>
        </p:nvSpPr>
        <p:spPr>
          <a:xfrm>
            <a:off x="0" y="5657671"/>
            <a:ext cx="2133600" cy="1200329"/>
          </a:xfrm>
          <a:prstGeom prst="rect">
            <a:avLst/>
          </a:prstGeom>
          <a:solidFill>
            <a:schemeClr val="bg1"/>
          </a:solidFill>
        </p:spPr>
        <p:txBody>
          <a:bodyPr wrap="square" rtlCol="0">
            <a:spAutoFit/>
          </a:bodyPr>
          <a:lstStyle/>
          <a:p>
            <a:r>
              <a:rPr lang="de-DE" dirty="0" smtClean="0"/>
              <a:t>Sandro Botticelli</a:t>
            </a:r>
            <a:r>
              <a:rPr lang="el-GR" dirty="0" smtClean="0"/>
              <a:t>, Παναγία με το ρόδι, περ. 1487</a:t>
            </a:r>
            <a:r>
              <a:rPr lang="de-DE" dirty="0" smtClean="0"/>
              <a:t>. </a:t>
            </a:r>
            <a:endParaRPr lang="el-GR" dirty="0" smtClean="0"/>
          </a:p>
          <a:p>
            <a:r>
              <a:rPr lang="el-GR" dirty="0" smtClean="0"/>
              <a:t>Ουφίτσι, Φλωρεντία</a:t>
            </a:r>
            <a:endParaRPr lang="de-DE"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_Sandro_Primavera_Detail 0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0"/>
            <a:ext cx="5261391" cy="5575300"/>
          </a:xfrm>
          <a:prstGeom prst="rect">
            <a:avLst/>
          </a:prstGeom>
        </p:spPr>
      </p:pic>
      <p:pic>
        <p:nvPicPr>
          <p:cNvPr id="3" name="Bild 2" descr="alessandro_botticelli_la_nascita_di_venere_deta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455478" y="0"/>
            <a:ext cx="3688522" cy="4064000"/>
          </a:xfrm>
          <a:prstGeom prst="rect">
            <a:avLst/>
          </a:prstGeom>
        </p:spPr>
      </p:pic>
      <p:pic>
        <p:nvPicPr>
          <p:cNvPr id="4" name="Bild 3" descr="madonna_po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280188" y="2851888"/>
            <a:ext cx="3273012" cy="4006112"/>
          </a:xfrm>
          <a:prstGeom prst="rect">
            <a:avLst/>
          </a:prstGeom>
        </p:spPr>
      </p:pic>
      <p:sp>
        <p:nvSpPr>
          <p:cNvPr id="5" name="Rechteck 4"/>
          <p:cNvSpPr/>
          <p:nvPr/>
        </p:nvSpPr>
        <p:spPr>
          <a:xfrm>
            <a:off x="6717694" y="5380672"/>
            <a:ext cx="2437200" cy="1477328"/>
          </a:xfrm>
          <a:prstGeom prst="rect">
            <a:avLst/>
          </a:prstGeom>
          <a:solidFill>
            <a:schemeClr val="bg1"/>
          </a:solidFill>
        </p:spPr>
        <p:txBody>
          <a:bodyPr wrap="square">
            <a:spAutoFit/>
          </a:bodyPr>
          <a:lstStyle/>
          <a:p>
            <a:r>
              <a:rPr lang="el-GR" dirty="0" smtClean="0"/>
              <a:t>Γυναίκες σε πίνακες του </a:t>
            </a:r>
            <a:r>
              <a:rPr lang="de-DE" dirty="0" smtClean="0"/>
              <a:t>Botticelli, </a:t>
            </a:r>
            <a:r>
              <a:rPr lang="el-GR" dirty="0" smtClean="0"/>
              <a:t>άνω αρ. Από την «Άνοιξη</a:t>
            </a:r>
            <a:r>
              <a:rPr lang="de-DE" dirty="0" smtClean="0"/>
              <a:t>»</a:t>
            </a:r>
            <a:r>
              <a:rPr lang="el-GR" dirty="0" smtClean="0"/>
              <a:t>, δε. Η Αφροδίτη, κάτω η Παναγία με το ρόδι.</a:t>
            </a:r>
            <a:endParaRPr lang="de-DE"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otticelli+primavera-d1-align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6601" y="660400"/>
            <a:ext cx="4764299" cy="5537200"/>
          </a:xfrm>
          <a:prstGeom prst="rect">
            <a:avLst/>
          </a:prstGeom>
        </p:spPr>
      </p:pic>
      <p:sp>
        <p:nvSpPr>
          <p:cNvPr id="3" name="Textfeld 2"/>
          <p:cNvSpPr txBox="1"/>
          <p:nvPr/>
        </p:nvSpPr>
        <p:spPr>
          <a:xfrm>
            <a:off x="0" y="5551269"/>
            <a:ext cx="2984500" cy="646331"/>
          </a:xfrm>
          <a:prstGeom prst="rect">
            <a:avLst/>
          </a:prstGeom>
          <a:solidFill>
            <a:schemeClr val="bg1"/>
          </a:solidFill>
        </p:spPr>
        <p:txBody>
          <a:bodyPr wrap="square" rtlCol="0">
            <a:spAutoFit/>
          </a:bodyPr>
          <a:lstStyle/>
          <a:p>
            <a:r>
              <a:rPr lang="el-GR" dirty="0" smtClean="0"/>
              <a:t>Ίχνη φθοράς σε έναν από τους πίνακες του</a:t>
            </a:r>
            <a:r>
              <a:rPr lang="de-DE" dirty="0" smtClean="0"/>
              <a:t> Botticelli</a:t>
            </a:r>
            <a:r>
              <a:rPr lang="el-GR" dirty="0" smtClean="0"/>
              <a:t>.</a:t>
            </a:r>
            <a:endParaRPr lang="de-DE"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Tree>
    <p:extLst>
      <p:ext uri="{BB962C8B-B14F-4D97-AF65-F5344CB8AC3E}">
        <p14:creationId xmlns:p14="http://schemas.microsoft.com/office/powerpoint/2010/main" val="18767744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5" name="Ορθογώνιο 4"/>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6" name="Ορθογώνιο 5"/>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7031974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a:t>
            </a:r>
            <a:endParaRPr lang="el-GR" sz="2000" dirty="0"/>
          </a:p>
        </p:txBody>
      </p:sp>
      <p:sp>
        <p:nvSpPr>
          <p:cNvPr id="6" name="Ορθογώνιο 5"/>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7" name="Ορθογώνιο 6"/>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1661910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F014848.full.jpg"/>
          <p:cNvPicPr>
            <a:picLocks noChangeAspect="1"/>
          </p:cNvPicPr>
          <p:nvPr/>
        </p:nvPicPr>
        <p:blipFill>
          <a:blip r:embed="rId2"/>
          <a:stretch>
            <a:fillRect/>
          </a:stretch>
        </p:blipFill>
        <p:spPr>
          <a:xfrm>
            <a:off x="859137" y="0"/>
            <a:ext cx="3683000" cy="6154112"/>
          </a:xfrm>
          <a:prstGeom prst="rect">
            <a:avLst/>
          </a:prstGeom>
        </p:spPr>
      </p:pic>
      <p:pic>
        <p:nvPicPr>
          <p:cNvPr id="3" name="Bild 2" descr="Botticelli_-_Virgem_do_Roseir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83200" y="0"/>
            <a:ext cx="3001663" cy="5930900"/>
          </a:xfrm>
          <a:prstGeom prst="rect">
            <a:avLst/>
          </a:prstGeom>
        </p:spPr>
      </p:pic>
      <p:sp>
        <p:nvSpPr>
          <p:cNvPr id="8" name="Textfeld 7"/>
          <p:cNvSpPr txBox="1"/>
          <p:nvPr/>
        </p:nvSpPr>
        <p:spPr>
          <a:xfrm>
            <a:off x="5433423" y="5674950"/>
            <a:ext cx="2702814" cy="1200329"/>
          </a:xfrm>
          <a:prstGeom prst="rect">
            <a:avLst/>
          </a:prstGeom>
          <a:solidFill>
            <a:schemeClr val="bg1"/>
          </a:solidFill>
        </p:spPr>
        <p:txBody>
          <a:bodyPr wrap="square" rtlCol="0">
            <a:spAutoFit/>
          </a:bodyPr>
          <a:lstStyle/>
          <a:p>
            <a:r>
              <a:rPr lang="de-DE" dirty="0" smtClean="0"/>
              <a:t>Botticelli, </a:t>
            </a:r>
            <a:r>
              <a:rPr lang="el-GR" dirty="0" smtClean="0"/>
              <a:t>Παναγία των Ρόδων, 1469/70</a:t>
            </a:r>
            <a:r>
              <a:rPr lang="de-DE" dirty="0" smtClean="0"/>
              <a:t>. </a:t>
            </a:r>
          </a:p>
          <a:p>
            <a:r>
              <a:rPr lang="el-GR" dirty="0" smtClean="0"/>
              <a:t>Τέμπερα σε ξύλο.</a:t>
            </a:r>
          </a:p>
          <a:p>
            <a:r>
              <a:rPr lang="el-GR" dirty="0" smtClean="0"/>
              <a:t>Ουφίτσι, Φλωρεντία.</a:t>
            </a:r>
            <a:endParaRPr lang="de-DE" dirty="0"/>
          </a:p>
        </p:txBody>
      </p:sp>
    </p:spTree>
    <p:extLst>
      <p:ext uri="{BB962C8B-B14F-4D97-AF65-F5344CB8AC3E}">
        <p14:creationId xmlns:p14="http://schemas.microsoft.com/office/powerpoint/2010/main" val="15873813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Πανεπιστήμιο Πατρών, Μάρτιν </a:t>
            </a:r>
            <a:r>
              <a:rPr lang="el-GR" sz="2000" dirty="0" err="1" smtClean="0"/>
              <a:t>Κρέεμπ</a:t>
            </a:r>
            <a:r>
              <a:rPr lang="el-GR" sz="2000" dirty="0" smtClean="0"/>
              <a:t>. «Εισαγωγή στις εικαστικές τέχνες». </a:t>
            </a:r>
            <a:r>
              <a:rPr lang="el-GR" sz="2000" dirty="0"/>
              <a:t>Έκδοση: </a:t>
            </a:r>
            <a:r>
              <a:rPr lang="el-GR" sz="2000" dirty="0" smtClean="0"/>
              <a:t>1.0</a:t>
            </a:r>
            <a:r>
              <a:rPr lang="el-GR" sz="2000" dirty="0"/>
              <a:t>. </a:t>
            </a:r>
            <a:r>
              <a:rPr lang="el-GR" sz="2000" dirty="0" smtClean="0"/>
              <a:t>Πάτρα 2015. </a:t>
            </a:r>
            <a:r>
              <a:rPr lang="el-GR" sz="2000" dirty="0"/>
              <a:t>Διαθέσιμο από τη δικτυακή </a:t>
            </a:r>
            <a:r>
              <a:rPr lang="el-GR" sz="2000" dirty="0" smtClean="0"/>
              <a:t>διεύθυνση: </a:t>
            </a:r>
            <a:r>
              <a:rPr lang="en-US" sz="2000" dirty="0"/>
              <a:t>https://eclass.upatras.gr/courses/THE719/</a:t>
            </a:r>
            <a:endParaRPr lang="el-GR" sz="2000" dirty="0"/>
          </a:p>
        </p:txBody>
      </p:sp>
      <p:sp>
        <p:nvSpPr>
          <p:cNvPr id="4" name="Ορθογώνιο 3"/>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5" name="Ορθογώνιο 4"/>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15402"/>
            <a:ext cx="726005" cy="704483"/>
          </a:xfrm>
          <a:prstGeom prst="rect">
            <a:avLst/>
          </a:prstGeom>
        </p:spPr>
      </p:pic>
    </p:spTree>
    <p:extLst>
      <p:ext uri="{BB962C8B-B14F-4D97-AF65-F5344CB8AC3E}">
        <p14:creationId xmlns:p14="http://schemas.microsoft.com/office/powerpoint/2010/main" val="42739828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a:t>
            </a:r>
            <a:r>
              <a:rPr lang="el-GR" sz="2000" dirty="0" err="1"/>
              <a:t>Creative</a:t>
            </a:r>
            <a:r>
              <a:rPr lang="el-GR" sz="2000" dirty="0"/>
              <a:t> </a:t>
            </a:r>
            <a:r>
              <a:rPr lang="el-GR" sz="2000" dirty="0" err="1" smtClean="0"/>
              <a:t>Commons</a:t>
            </a:r>
            <a:r>
              <a:rPr lang="el-GR" sz="2000" dirty="0" smtClean="0"/>
              <a:t>. Εξαιρούνται </a:t>
            </a:r>
            <a:r>
              <a:rPr lang="el-GR" sz="2000" dirty="0"/>
              <a:t>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357922"/>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237312"/>
            <a:ext cx="35665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8" name="Ορθογώνιο 7"/>
          <p:cNvSpPr/>
          <p:nvPr/>
        </p:nvSpPr>
        <p:spPr>
          <a:xfrm>
            <a:off x="464156" y="6453336"/>
            <a:ext cx="806828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endParaRPr>
          </a:p>
        </p:txBody>
      </p:sp>
      <p:sp>
        <p:nvSpPr>
          <p:cNvPr id="4" name="Ορθογώνιο 3"/>
          <p:cNvSpPr/>
          <p:nvPr/>
        </p:nvSpPr>
        <p:spPr>
          <a:xfrm>
            <a:off x="464155" y="2933986"/>
            <a:ext cx="8333003" cy="3416320"/>
          </a:xfrm>
          <a:prstGeom prst="rect">
            <a:avLst/>
          </a:prstGeom>
        </p:spPr>
        <p:txBody>
          <a:bodyPr wrap="square">
            <a:spAutoFit/>
          </a:bodyPr>
          <a:lstStyle/>
          <a:p>
            <a:r>
              <a:rPr lang="el-GR" dirty="0">
                <a:solidFill>
                  <a:prstClr val="black"/>
                </a:solidFill>
                <a:ea typeface="ＭＳ Ｐゴシック" charset="-128"/>
              </a:rPr>
              <a:t>[1] http://creativecommons.org/licenses/by-nc-sa/4.0/ </a:t>
            </a:r>
            <a:endParaRPr lang="en-US" dirty="0">
              <a:solidFill>
                <a:prstClr val="black"/>
              </a:solidFill>
              <a:ea typeface="ＭＳ Ｐゴシック" charset="-128"/>
            </a:endParaRPr>
          </a:p>
          <a:p>
            <a:endParaRPr lang="el-GR" dirty="0">
              <a:solidFill>
                <a:prstClr val="black"/>
              </a:solidFill>
              <a:ea typeface="ＭＳ Ｐゴシック" charset="-128"/>
            </a:endParaRPr>
          </a:p>
          <a:p>
            <a:r>
              <a:rPr lang="el-GR" dirty="0">
                <a:solidFill>
                  <a:prstClr val="black"/>
                </a:solidFill>
                <a:ea typeface="ＭＳ Ｐゴシック" charset="-128"/>
              </a:rPr>
              <a:t>Ως </a:t>
            </a:r>
            <a:r>
              <a:rPr lang="el-GR" b="1" dirty="0">
                <a:solidFill>
                  <a:prstClr val="black"/>
                </a:solidFill>
                <a:ea typeface="ＭＳ Ｐゴシック" charset="-128"/>
              </a:rPr>
              <a:t>Μη Εμπορική</a:t>
            </a:r>
            <a:r>
              <a:rPr lang="el-GR" dirty="0">
                <a:solidFill>
                  <a:prstClr val="black"/>
                </a:solidFill>
                <a:ea typeface="ＭＳ Ｐゴシック" charset="-128"/>
              </a:rPr>
              <a:t> ορίζεται η χρήση:</a:t>
            </a:r>
          </a:p>
          <a:p>
            <a:pPr marL="342900" indent="-342900">
              <a:buFont typeface="Arial" panose="020B0604020202020204" pitchFamily="34" charset="0"/>
              <a:buChar char="•"/>
            </a:pPr>
            <a:r>
              <a:rPr lang="el-GR" dirty="0">
                <a:solidFill>
                  <a:prstClr val="black"/>
                </a:solidFill>
                <a:ea typeface="ＭＳ Ｐゴシック" charset="-128"/>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ea typeface="ＭＳ Ｐゴシック" charset="-128"/>
              </a:rPr>
              <a:t>αδειοδόχο</a:t>
            </a:r>
            <a:endParaRPr lang="el-GR" dirty="0">
              <a:solidFill>
                <a:prstClr val="black"/>
              </a:solidFill>
              <a:ea typeface="ＭＳ Ｐゴシック" charset="-128"/>
            </a:endParaRP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ea typeface="ＭＳ Ｐゴシック" charset="-128"/>
              </a:rPr>
              <a:t>που</a:t>
            </a:r>
            <a:r>
              <a:rPr lang="en-GB" dirty="0">
                <a:solidFill>
                  <a:prstClr val="black"/>
                </a:solidFill>
                <a:ea typeface="ＭＳ Ｐゴシック" charset="-128"/>
              </a:rPr>
              <a:t> </a:t>
            </a:r>
            <a:r>
              <a:rPr lang="el-GR" dirty="0">
                <a:solidFill>
                  <a:prstClr val="black"/>
                </a:solidFill>
                <a:ea typeface="ＭＳ Ｐゴシック" charset="-128"/>
              </a:rPr>
              <a:t>δεν προσπορίζει στο διανομέα του έργου και</a:t>
            </a:r>
            <a:r>
              <a:rPr lang="en-GB" dirty="0">
                <a:solidFill>
                  <a:prstClr val="black"/>
                </a:solidFill>
                <a:ea typeface="ＭＳ Ｐゴシック" charset="-128"/>
              </a:rPr>
              <a:t> </a:t>
            </a:r>
            <a:r>
              <a:rPr lang="el-GR" dirty="0" err="1">
                <a:solidFill>
                  <a:prstClr val="black"/>
                </a:solidFill>
                <a:ea typeface="ＭＳ Ｐゴシック" charset="-128"/>
              </a:rPr>
              <a:t>αδειοδόχο</a:t>
            </a:r>
            <a:r>
              <a:rPr lang="en-GB" dirty="0">
                <a:solidFill>
                  <a:prstClr val="black"/>
                </a:solidFill>
                <a:ea typeface="ＭＳ Ｐゴシック" charset="-128"/>
              </a:rPr>
              <a:t> </a:t>
            </a:r>
            <a:r>
              <a:rPr lang="el-GR" dirty="0">
                <a:solidFill>
                  <a:prstClr val="black"/>
                </a:solidFill>
                <a:ea typeface="ＭＳ Ｐゴシック" charset="-128"/>
              </a:rPr>
              <a:t>έμμεσο οικονομικό όφελος (π.χ. διαφημίσεις) από την προβολή του έργου σε διαδικτυακό τόπο</a:t>
            </a:r>
            <a:endParaRPr lang="en-US" dirty="0">
              <a:solidFill>
                <a:prstClr val="black"/>
              </a:solidFill>
              <a:ea typeface="ＭＳ Ｐゴシック" charset="-128"/>
            </a:endParaRPr>
          </a:p>
          <a:p>
            <a:pPr marL="342900" indent="-342900">
              <a:buFont typeface="Arial" panose="020B0604020202020204" pitchFamily="34" charset="0"/>
              <a:buChar char="•"/>
            </a:pPr>
            <a:endParaRPr lang="el-GR" dirty="0">
              <a:solidFill>
                <a:prstClr val="black"/>
              </a:solidFill>
              <a:ea typeface="ＭＳ Ｐゴシック" charset="-128"/>
            </a:endParaRPr>
          </a:p>
          <a:p>
            <a:r>
              <a:rPr lang="el-GR" dirty="0">
                <a:solidFill>
                  <a:prstClr val="black"/>
                </a:solidFill>
                <a:ea typeface="ＭＳ Ｐゴシック" charset="-128"/>
              </a:rPr>
              <a:t>Ο δικαιούχος μπορεί να παρέχει στον </a:t>
            </a:r>
            <a:r>
              <a:rPr lang="el-GR" dirty="0" err="1">
                <a:solidFill>
                  <a:prstClr val="black"/>
                </a:solidFill>
                <a:ea typeface="ＭＳ Ｐゴシック" charset="-128"/>
              </a:rPr>
              <a:t>αδειοδόχο</a:t>
            </a:r>
            <a:r>
              <a:rPr lang="el-GR" dirty="0">
                <a:solidFill>
                  <a:prstClr val="black"/>
                </a:solidFill>
                <a:ea typeface="ＭＳ Ｐゴシック" charset="-128"/>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35136993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(1/2)</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t>Εικόνα 5: </a:t>
            </a:r>
            <a:r>
              <a:rPr lang="en-US" sz="1200" dirty="0">
                <a:hlinkClick r:id="rId2"/>
              </a:rPr>
              <a:t>https://upload.wikimedia.org/wikipedia/commons/1/11/Sandro_Botticelli_-_Fortitudo_(Uffizi).</a:t>
            </a:r>
            <a:r>
              <a:rPr lang="en-US" sz="1200" dirty="0" smtClean="0">
                <a:hlinkClick r:id="rId2"/>
              </a:rPr>
              <a:t>jpg</a:t>
            </a:r>
            <a:r>
              <a:rPr lang="el-GR" sz="1200" dirty="0" smtClean="0"/>
              <a:t> </a:t>
            </a:r>
            <a:endParaRPr lang="el-GR" sz="1200" dirty="0"/>
          </a:p>
          <a:p>
            <a:pPr marL="0" indent="0">
              <a:buNone/>
            </a:pPr>
            <a:r>
              <a:rPr lang="el-GR" sz="1200" dirty="0"/>
              <a:t>Εικόνα </a:t>
            </a:r>
            <a:r>
              <a:rPr lang="el-GR" sz="1200" dirty="0" smtClean="0"/>
              <a:t>6β: </a:t>
            </a:r>
            <a:r>
              <a:rPr lang="en-US" sz="1200" dirty="0">
                <a:hlinkClick r:id="rId3"/>
              </a:rPr>
              <a:t>https://</a:t>
            </a:r>
            <a:r>
              <a:rPr lang="en-US" sz="1200" dirty="0" smtClean="0">
                <a:hlinkClick r:id="rId3"/>
              </a:rPr>
              <a:t>upload.wikimedia.org/wikipedia/commons/thumb/7/71/Piero_del_Pollaiolo_charity.jpg/120px-Piero_del_Pollaiolo_charity.jpg</a:t>
            </a:r>
            <a:r>
              <a:rPr lang="el-GR" sz="1200" dirty="0" smtClean="0"/>
              <a:t> </a:t>
            </a:r>
            <a:endParaRPr lang="el-GR" sz="1200" dirty="0"/>
          </a:p>
          <a:p>
            <a:pPr marL="0" indent="0">
              <a:buNone/>
            </a:pPr>
            <a:r>
              <a:rPr lang="el-GR" sz="1200" dirty="0"/>
              <a:t>Εικόνα </a:t>
            </a:r>
            <a:r>
              <a:rPr lang="el-GR" sz="1200" dirty="0" smtClean="0"/>
              <a:t>7β: </a:t>
            </a:r>
            <a:r>
              <a:rPr lang="en-US" sz="1200" dirty="0">
                <a:hlinkClick r:id="rId4"/>
              </a:rPr>
              <a:t>https://</a:t>
            </a:r>
            <a:r>
              <a:rPr lang="en-US" sz="1200" dirty="0" smtClean="0">
                <a:hlinkClick r:id="rId4"/>
              </a:rPr>
              <a:t>upload.wikimedia.org/wikipedia/commons/c/cd/Madonna-del-roseto-Botticelli.jpg</a:t>
            </a:r>
            <a:r>
              <a:rPr lang="el-GR" sz="1200" dirty="0" smtClean="0"/>
              <a:t> </a:t>
            </a:r>
            <a:endParaRPr lang="el-GR" sz="1200" dirty="0"/>
          </a:p>
          <a:p>
            <a:pPr marL="0" indent="0">
              <a:buNone/>
            </a:pPr>
            <a:r>
              <a:rPr lang="el-GR" sz="1200" dirty="0" smtClean="0"/>
              <a:t>Εικόνα 8: </a:t>
            </a:r>
            <a:r>
              <a:rPr lang="en-US" sz="1200" dirty="0">
                <a:hlinkClick r:id="rId5"/>
              </a:rPr>
              <a:t>https://upload.wikimedia.org/wikipedia/commons/b/b4/Sandro_Botticelli_-_Adoration_of_the_Magi_-_</a:t>
            </a:r>
            <a:r>
              <a:rPr lang="en-US" sz="1200" dirty="0" smtClean="0">
                <a:hlinkClick r:id="rId5"/>
              </a:rPr>
              <a:t>WGA2686.jpg</a:t>
            </a:r>
            <a:r>
              <a:rPr lang="el-GR" sz="1200" dirty="0" smtClean="0"/>
              <a:t> </a:t>
            </a:r>
            <a:endParaRPr lang="el-GR" sz="1200" dirty="0"/>
          </a:p>
          <a:p>
            <a:pPr marL="0" indent="0">
              <a:buNone/>
            </a:pPr>
            <a:r>
              <a:rPr lang="el-GR" sz="1200" dirty="0" smtClean="0"/>
              <a:t>Εικόνα 10: </a:t>
            </a:r>
            <a:r>
              <a:rPr lang="en-US" sz="1200" dirty="0"/>
              <a:t>https://upload.wikimedia.org/wikipedia/commons/thumb/8/82/Giotto_di_Bondone_-_No._18_Scenes_from_the_Life_of_Christ_-_2._Adoration_of_the_Magi_-_WGA09195.jpg/238px-Giotto_di_Bondone_-_No._18_Scenes_from_the_Life_of_Christ_-_2._Adoration_of_the_Magi_-_</a:t>
            </a:r>
            <a:r>
              <a:rPr lang="en-US" sz="1200" dirty="0" smtClean="0"/>
              <a:t>WGA09195.jpg</a:t>
            </a:r>
            <a:r>
              <a:rPr lang="el-GR" sz="1200" dirty="0" smtClean="0"/>
              <a:t>  </a:t>
            </a:r>
            <a:endParaRPr lang="el-GR" sz="1200" dirty="0"/>
          </a:p>
          <a:p>
            <a:pPr marL="0" indent="0">
              <a:buNone/>
            </a:pPr>
            <a:r>
              <a:rPr lang="el-GR" sz="1200" dirty="0"/>
              <a:t>Εικόνα </a:t>
            </a:r>
            <a:r>
              <a:rPr lang="el-GR" sz="1200" dirty="0" smtClean="0"/>
              <a:t>11: </a:t>
            </a:r>
            <a:r>
              <a:rPr lang="en-US" sz="1200" dirty="0">
                <a:hlinkClick r:id="rId6"/>
              </a:rPr>
              <a:t>https://upload.wikimedia.org/wikipedia/commons/9/93/Sandro_Botticelli_-_Adoration_of_the_Magi_-_</a:t>
            </a:r>
            <a:r>
              <a:rPr lang="en-US" sz="1200" dirty="0" smtClean="0">
                <a:hlinkClick r:id="rId6"/>
              </a:rPr>
              <a:t>WGA2700.jpg</a:t>
            </a:r>
            <a:r>
              <a:rPr lang="el-GR" sz="1200" dirty="0" smtClean="0"/>
              <a:t> </a:t>
            </a:r>
            <a:endParaRPr lang="el-GR" sz="1200" dirty="0"/>
          </a:p>
          <a:p>
            <a:pPr marL="0" indent="0">
              <a:buNone/>
            </a:pPr>
            <a:r>
              <a:rPr lang="el-GR" sz="1200" dirty="0" smtClean="0"/>
              <a:t>Εικόνα 13: </a:t>
            </a:r>
            <a:r>
              <a:rPr lang="en-US" sz="1200" dirty="0">
                <a:hlinkClick r:id="rId7"/>
              </a:rPr>
              <a:t>https://</a:t>
            </a:r>
            <a:r>
              <a:rPr lang="en-US" sz="1200" dirty="0" smtClean="0">
                <a:hlinkClick r:id="rId7"/>
              </a:rPr>
              <a:t>upload.wikimedia.org/wikipedia/commons/thumb/6/64/Sandro_Botticelli_Adoration_of_the_Magi_2.jpg/287px-Sandro_Botticelli_Adoration_of_the_Magi_2.jpg</a:t>
            </a:r>
            <a:r>
              <a:rPr lang="el-GR" sz="1200" dirty="0" smtClean="0"/>
              <a:t> </a:t>
            </a:r>
            <a:endParaRPr lang="el-GR" sz="1200" dirty="0"/>
          </a:p>
          <a:p>
            <a:pPr marL="0" indent="0">
              <a:buNone/>
            </a:pPr>
            <a:r>
              <a:rPr lang="el-GR" sz="1200" dirty="0"/>
              <a:t>Εικόνα </a:t>
            </a:r>
            <a:r>
              <a:rPr lang="el-GR" sz="1200" dirty="0" smtClean="0"/>
              <a:t> 19: </a:t>
            </a:r>
            <a:r>
              <a:rPr lang="en-US" sz="1200" dirty="0">
                <a:hlinkClick r:id="rId8"/>
              </a:rPr>
              <a:t>https://</a:t>
            </a:r>
            <a:r>
              <a:rPr lang="en-US" sz="1200" dirty="0" smtClean="0">
                <a:hlinkClick r:id="rId8"/>
              </a:rPr>
              <a:t>upload.wikimedia.org/wikipedia/commons/8/85/Sandro_Botticelli_021.jpg</a:t>
            </a:r>
            <a:r>
              <a:rPr lang="el-GR" sz="1200" dirty="0" smtClean="0"/>
              <a:t> </a:t>
            </a:r>
            <a:endParaRPr lang="el-GR" sz="1200" dirty="0"/>
          </a:p>
          <a:p>
            <a:pPr marL="0" indent="0">
              <a:buNone/>
            </a:pPr>
            <a:r>
              <a:rPr lang="el-GR" sz="1200" dirty="0"/>
              <a:t>Εικόνα </a:t>
            </a:r>
            <a:r>
              <a:rPr lang="el-GR" sz="1200" dirty="0" smtClean="0"/>
              <a:t>20, 21: </a:t>
            </a:r>
            <a:r>
              <a:rPr lang="en-US" sz="1200" dirty="0">
                <a:hlinkClick r:id="rId9"/>
              </a:rPr>
              <a:t>http://</a:t>
            </a:r>
            <a:r>
              <a:rPr lang="en-US" sz="1200" dirty="0" smtClean="0">
                <a:hlinkClick r:id="rId9"/>
              </a:rPr>
              <a:t>images.zeno.org/Kunstwerke/I/big/1730045a.jpg</a:t>
            </a:r>
            <a:r>
              <a:rPr lang="el-GR" sz="1200" dirty="0" smtClean="0"/>
              <a:t> </a:t>
            </a:r>
            <a:endParaRPr lang="el-GR" sz="1200" dirty="0"/>
          </a:p>
          <a:p>
            <a:pPr marL="0" indent="0">
              <a:buNone/>
            </a:pPr>
            <a:r>
              <a:rPr lang="el-GR" sz="1200" dirty="0" smtClean="0"/>
              <a:t>Εικόνα 22: </a:t>
            </a:r>
            <a:r>
              <a:rPr lang="en-US" sz="1200" dirty="0">
                <a:hlinkClick r:id="rId10"/>
              </a:rPr>
              <a:t>https://upload.wikimedia.org/wikipedia/commons/e/e5/Botticelli,_</a:t>
            </a:r>
            <a:r>
              <a:rPr lang="en-US" sz="1200" dirty="0" smtClean="0">
                <a:hlinkClick r:id="rId10"/>
              </a:rPr>
              <a:t>calunnia_03.jpg</a:t>
            </a:r>
            <a:r>
              <a:rPr lang="el-GR" sz="1200" dirty="0" smtClean="0"/>
              <a:t> </a:t>
            </a:r>
            <a:endParaRPr lang="el-GR" sz="1200" dirty="0"/>
          </a:p>
          <a:p>
            <a:pPr marL="0" indent="0">
              <a:buNone/>
            </a:pPr>
            <a:r>
              <a:rPr lang="el-GR" sz="1200" dirty="0"/>
              <a:t>Εικόνα </a:t>
            </a:r>
            <a:r>
              <a:rPr lang="el-GR" sz="1200" dirty="0" smtClean="0"/>
              <a:t>23: </a:t>
            </a:r>
            <a:r>
              <a:rPr lang="en-US" sz="1200" dirty="0">
                <a:hlinkClick r:id="rId11"/>
              </a:rPr>
              <a:t>http://</a:t>
            </a:r>
            <a:r>
              <a:rPr lang="en-US" sz="1200" dirty="0" smtClean="0">
                <a:hlinkClick r:id="rId11"/>
              </a:rPr>
              <a:t>www.wikigallery.org/paintings/249501-250000/249871/painting1.jpg</a:t>
            </a:r>
            <a:r>
              <a:rPr lang="el-GR" sz="1200" dirty="0" smtClean="0"/>
              <a:t> </a:t>
            </a:r>
            <a:endParaRPr lang="el-GR" sz="1200" dirty="0"/>
          </a:p>
          <a:p>
            <a:pPr marL="0" indent="0">
              <a:buNone/>
            </a:pPr>
            <a:r>
              <a:rPr lang="el-GR" sz="1200" dirty="0"/>
              <a:t>Εικόνα </a:t>
            </a:r>
            <a:r>
              <a:rPr lang="el-GR" sz="1200" dirty="0" smtClean="0"/>
              <a:t>24: </a:t>
            </a:r>
            <a:r>
              <a:rPr lang="en-US" sz="1200" dirty="0">
                <a:hlinkClick r:id="rId12"/>
              </a:rPr>
              <a:t>https://upload.wikimedia.org/wikipedia/commons/f/f9/Botticelli,_</a:t>
            </a:r>
            <a:r>
              <a:rPr lang="en-US" sz="1200" dirty="0" smtClean="0">
                <a:hlinkClick r:id="rId12"/>
              </a:rPr>
              <a:t>calunnia_02.jpg</a:t>
            </a:r>
            <a:r>
              <a:rPr lang="el-GR" sz="1200" dirty="0" smtClean="0"/>
              <a:t> </a:t>
            </a:r>
            <a:endParaRPr lang="el-GR" sz="1200" dirty="0"/>
          </a:p>
          <a:p>
            <a:pPr marL="0" indent="0">
              <a:buNone/>
            </a:pPr>
            <a:r>
              <a:rPr lang="el-GR" sz="1200" dirty="0" smtClean="0"/>
              <a:t>Εικόνα 26β: </a:t>
            </a:r>
            <a:r>
              <a:rPr lang="en-US" sz="1200" dirty="0">
                <a:hlinkClick r:id="rId13"/>
              </a:rPr>
              <a:t>http://</a:t>
            </a:r>
            <a:r>
              <a:rPr lang="en-US" sz="1200" dirty="0" smtClean="0">
                <a:hlinkClick r:id="rId13"/>
              </a:rPr>
              <a:t>www.bestiary.us/files/images/centaur-family.preview.jpg</a:t>
            </a:r>
            <a:r>
              <a:rPr lang="el-GR" sz="1200" dirty="0" smtClean="0"/>
              <a:t> </a:t>
            </a:r>
          </a:p>
          <a:p>
            <a:pPr marL="0" indent="0">
              <a:buNone/>
            </a:pPr>
            <a:r>
              <a:rPr lang="el-GR" sz="1200" dirty="0" smtClean="0"/>
              <a:t>Εικόνα 27α: </a:t>
            </a:r>
            <a:r>
              <a:rPr lang="en-US" sz="1200" dirty="0">
                <a:hlinkClick r:id="rId14"/>
              </a:rPr>
              <a:t>http://</a:t>
            </a:r>
            <a:r>
              <a:rPr lang="en-US" sz="1200" dirty="0" smtClean="0">
                <a:hlinkClick r:id="rId14"/>
              </a:rPr>
              <a:t>s3.amazonaws.com/everystockphoto/fspid30/10/55/48/09/bayofnaples-italy-archaeology-10554809-l.jpg</a:t>
            </a:r>
            <a:r>
              <a:rPr lang="el-GR" sz="1200" dirty="0" smtClean="0"/>
              <a:t> </a:t>
            </a:r>
            <a:endParaRPr lang="el-GR" sz="1200" dirty="0"/>
          </a:p>
          <a:p>
            <a:pPr marL="0" indent="0">
              <a:buNone/>
            </a:pPr>
            <a:r>
              <a:rPr lang="el-GR" sz="1200" dirty="0"/>
              <a:t>Εικόνα </a:t>
            </a:r>
            <a:r>
              <a:rPr lang="el-GR" sz="1200" dirty="0" smtClean="0"/>
              <a:t> 29: </a:t>
            </a:r>
            <a:r>
              <a:rPr lang="en-US" sz="1200" dirty="0">
                <a:hlinkClick r:id="rId15"/>
              </a:rPr>
              <a:t>https://</a:t>
            </a:r>
            <a:r>
              <a:rPr lang="en-US" sz="1200" dirty="0" smtClean="0">
                <a:hlinkClick r:id="rId15"/>
              </a:rPr>
              <a:t>upload.wikimedia.org/wikipedia/commons/1/16/Nastagio_Degli_Onesti_II.jpg</a:t>
            </a:r>
            <a:r>
              <a:rPr lang="el-GR" sz="1200" dirty="0" smtClean="0"/>
              <a:t> </a:t>
            </a:r>
            <a:endParaRPr lang="el-GR" sz="1200" dirty="0"/>
          </a:p>
          <a:p>
            <a:pPr marL="0" indent="0">
              <a:buNone/>
            </a:pPr>
            <a:r>
              <a:rPr lang="el-GR" sz="1200" dirty="0"/>
              <a:t>Εικόνα </a:t>
            </a:r>
            <a:r>
              <a:rPr lang="el-GR" sz="1200" dirty="0" smtClean="0"/>
              <a:t> 31: </a:t>
            </a:r>
            <a:r>
              <a:rPr lang="en-US" sz="1200" dirty="0">
                <a:hlinkClick r:id="rId16"/>
              </a:rPr>
              <a:t>https://</a:t>
            </a:r>
            <a:r>
              <a:rPr lang="en-US" sz="1200" dirty="0" smtClean="0">
                <a:hlinkClick r:id="rId16"/>
              </a:rPr>
              <a:t>upload.wikimedia.org/wikipedia/commons/b/ba/Sandro_Botticelli_075.jpg</a:t>
            </a:r>
            <a:r>
              <a:rPr lang="el-GR" sz="1200" dirty="0" smtClean="0"/>
              <a:t> </a:t>
            </a:r>
            <a:endParaRPr lang="el-GR" sz="1200" dirty="0"/>
          </a:p>
          <a:p>
            <a:pPr marL="0" indent="0">
              <a:buNone/>
            </a:pPr>
            <a:r>
              <a:rPr lang="el-GR" sz="1200" dirty="0" smtClean="0"/>
              <a:t>Εικόνα 32: </a:t>
            </a:r>
            <a:r>
              <a:rPr lang="en-US" sz="1200" dirty="0">
                <a:hlinkClick r:id="rId17"/>
              </a:rPr>
              <a:t>http://</a:t>
            </a:r>
            <a:r>
              <a:rPr lang="en-US" sz="1200" dirty="0" smtClean="0">
                <a:hlinkClick r:id="rId17"/>
              </a:rPr>
              <a:t>images.zeno.org/Kunstwerke/I/big/2200063a.jpg</a:t>
            </a:r>
            <a:r>
              <a:rPr lang="el-GR" sz="1200" dirty="0" smtClean="0"/>
              <a:t> </a:t>
            </a:r>
            <a:endParaRPr lang="el-GR" sz="1200" dirty="0"/>
          </a:p>
          <a:p>
            <a:pPr marL="0" indent="0">
              <a:buNone/>
            </a:pPr>
            <a:r>
              <a:rPr lang="el-GR" sz="1200" dirty="0"/>
              <a:t> Εικόνα </a:t>
            </a:r>
            <a:r>
              <a:rPr lang="el-GR" sz="1200" dirty="0" smtClean="0"/>
              <a:t>33: </a:t>
            </a:r>
            <a:r>
              <a:rPr lang="en-US" sz="1200" dirty="0">
                <a:hlinkClick r:id="rId18"/>
              </a:rPr>
              <a:t>https://</a:t>
            </a:r>
            <a:r>
              <a:rPr lang="en-US" sz="1200" dirty="0" smtClean="0">
                <a:hlinkClick r:id="rId18"/>
              </a:rPr>
              <a:t>upload.wikimedia.org/wikipedia/commons/thumb/4/48/Calumny_of_Apelles_by_Pieter_Bruegel_the_Elder.jpg/120px-Calumny_of_Apelles_by_Pieter_Bruegel_the_Elder.jpg</a:t>
            </a:r>
            <a:r>
              <a:rPr lang="el-GR" sz="1200" dirty="0" smtClean="0"/>
              <a:t> </a:t>
            </a:r>
            <a:endParaRPr lang="el-GR" sz="1200" dirty="0"/>
          </a:p>
          <a:p>
            <a:pPr marL="0" indent="0">
              <a:buNone/>
            </a:pPr>
            <a:r>
              <a:rPr lang="el-GR" sz="1200" dirty="0"/>
              <a:t>Εικόνα </a:t>
            </a:r>
            <a:r>
              <a:rPr lang="el-GR" sz="1200" dirty="0" smtClean="0"/>
              <a:t>35: </a:t>
            </a:r>
            <a:r>
              <a:rPr lang="en-US" sz="1200" dirty="0">
                <a:hlinkClick r:id="rId19"/>
              </a:rPr>
              <a:t>https://upload.wikimedia.org/wikipedia/commons/5/5c/Sandro_Botticelli_-_</a:t>
            </a:r>
            <a:r>
              <a:rPr lang="en-US" sz="1200" dirty="0" smtClean="0">
                <a:hlinkClick r:id="rId19"/>
              </a:rPr>
              <a:t>Ritratto_di_giovane_donna.jpg</a:t>
            </a:r>
            <a:r>
              <a:rPr lang="el-GR" sz="1200" dirty="0" smtClean="0"/>
              <a:t> </a:t>
            </a:r>
            <a:endParaRPr lang="el-GR" sz="1200" dirty="0"/>
          </a:p>
          <a:p>
            <a:pPr marL="0" indent="0">
              <a:buNone/>
            </a:pPr>
            <a:r>
              <a:rPr lang="el-GR" sz="1200" dirty="0" smtClean="0"/>
              <a:t>Εικόνα 36: </a:t>
            </a:r>
            <a:r>
              <a:rPr lang="en-US" sz="1200" dirty="0">
                <a:hlinkClick r:id="rId20"/>
              </a:rPr>
              <a:t>https://upload.wikimedia.org/wikipedia/commons/2/23/Portrait_of_a_Young_Woman,_</a:t>
            </a:r>
            <a:r>
              <a:rPr lang="en-US" sz="1200" dirty="0" smtClean="0">
                <a:hlinkClick r:id="rId20"/>
              </a:rPr>
              <a:t>probably_Simonetta_Vespucci.jpg</a:t>
            </a:r>
            <a:r>
              <a:rPr lang="el-GR" sz="1200" dirty="0" smtClean="0"/>
              <a:t> </a:t>
            </a:r>
            <a:endParaRPr lang="el-GR" sz="1200" dirty="0"/>
          </a:p>
          <a:p>
            <a:pPr marL="0" indent="0">
              <a:buNone/>
            </a:pPr>
            <a:r>
              <a:rPr lang="el-GR" sz="1200" dirty="0"/>
              <a:t>Εικόνα </a:t>
            </a:r>
            <a:r>
              <a:rPr lang="el-GR" sz="1200" dirty="0" smtClean="0"/>
              <a:t>38: </a:t>
            </a:r>
            <a:r>
              <a:rPr lang="en-US" sz="1200" dirty="0">
                <a:hlinkClick r:id="rId21"/>
              </a:rPr>
              <a:t>https://upload.wikimedia.org/wikipedia/commons/2/25/Sandro_Botticelli_-_Idealized_Portrait_of_a_Lady_(Portrait_of_Simonetta_Vespucci_as_Nymph)_-_</a:t>
            </a:r>
            <a:r>
              <a:rPr lang="en-US" sz="1200" dirty="0" smtClean="0">
                <a:hlinkClick r:id="rId21"/>
              </a:rPr>
              <a:t>Google_Art_Project.jpg</a:t>
            </a:r>
            <a:r>
              <a:rPr lang="el-GR" sz="1200" dirty="0" smtClean="0"/>
              <a:t> </a:t>
            </a:r>
            <a:endParaRPr lang="el-GR" sz="1200" dirty="0"/>
          </a:p>
          <a:p>
            <a:pPr marL="0" indent="0">
              <a:buNone/>
            </a:pPr>
            <a:r>
              <a:rPr lang="el-GR" sz="1200" dirty="0"/>
              <a:t>Εικόνα </a:t>
            </a:r>
            <a:r>
              <a:rPr lang="el-GR" sz="1200" dirty="0" smtClean="0"/>
              <a:t>41: </a:t>
            </a:r>
            <a:r>
              <a:rPr lang="en-US" sz="1200" dirty="0">
                <a:hlinkClick r:id="rId22"/>
              </a:rPr>
              <a:t>https://</a:t>
            </a:r>
            <a:r>
              <a:rPr lang="en-US" sz="1200" dirty="0" smtClean="0">
                <a:hlinkClick r:id="rId22"/>
              </a:rPr>
              <a:t>upload.wikimedia.org/wikipedia/commons/0/0b/Seal_of_Nero.jpg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18126976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620687"/>
          </a:xfrm>
        </p:spPr>
        <p:txBody>
          <a:bodyPr>
            <a:normAutofit fontScale="90000"/>
          </a:bodyPr>
          <a:lstStyle/>
          <a:p>
            <a:r>
              <a:rPr lang="el-GR" dirty="0"/>
              <a:t>Σημείωμα Χρήσης Έργων Τρίτων </a:t>
            </a:r>
            <a:r>
              <a:rPr lang="el-GR" dirty="0" smtClean="0"/>
              <a:t>(2/2)</a:t>
            </a:r>
            <a:endParaRPr lang="el-GR" dirty="0"/>
          </a:p>
        </p:txBody>
      </p:sp>
      <p:sp>
        <p:nvSpPr>
          <p:cNvPr id="3" name="Θέση περιεχομένου 2"/>
          <p:cNvSpPr>
            <a:spLocks noGrp="1"/>
          </p:cNvSpPr>
          <p:nvPr>
            <p:ph idx="1"/>
          </p:nvPr>
        </p:nvSpPr>
        <p:spPr>
          <a:xfrm>
            <a:off x="0" y="548680"/>
            <a:ext cx="9143999" cy="6309320"/>
          </a:xfrm>
        </p:spPr>
        <p:txBody>
          <a:bodyPr>
            <a:noAutofit/>
          </a:bodyPr>
          <a:lstStyle/>
          <a:p>
            <a:pPr marL="0" indent="0">
              <a:buNone/>
            </a:pPr>
            <a:r>
              <a:rPr lang="el-GR" sz="1200" dirty="0"/>
              <a:t>Το Έργο αυτό κάνει χρήση των ακόλουθων έργων</a:t>
            </a:r>
            <a:r>
              <a:rPr lang="el-GR" sz="1200" dirty="0" smtClean="0"/>
              <a:t>:</a:t>
            </a:r>
          </a:p>
          <a:p>
            <a:pPr marL="0" indent="0">
              <a:buNone/>
            </a:pPr>
            <a:r>
              <a:rPr lang="el-GR" sz="1200" dirty="0" smtClean="0"/>
              <a:t>Εικόνα 43: </a:t>
            </a:r>
            <a:r>
              <a:rPr lang="en-US" sz="1200" dirty="0">
                <a:hlinkClick r:id="rId2"/>
              </a:rPr>
              <a:t>https://upload.wikimedia.org/wikipedia/commons/a/a5/Sandro_Botticelli_-_Portrait_of_Giuliano_de'_Medici_-_</a:t>
            </a:r>
            <a:r>
              <a:rPr lang="en-US" sz="1200" dirty="0" smtClean="0">
                <a:hlinkClick r:id="rId2"/>
              </a:rPr>
              <a:t>WGA02794.jpg</a:t>
            </a:r>
            <a:r>
              <a:rPr lang="el-GR" sz="1200" dirty="0" smtClean="0"/>
              <a:t> </a:t>
            </a:r>
            <a:endParaRPr lang="el-GR" sz="1200" dirty="0"/>
          </a:p>
          <a:p>
            <a:pPr marL="0" indent="0">
              <a:buNone/>
            </a:pPr>
            <a:r>
              <a:rPr lang="el-GR" sz="1200" dirty="0"/>
              <a:t>Εικόνα </a:t>
            </a:r>
            <a:r>
              <a:rPr lang="el-GR" sz="1200" dirty="0" smtClean="0"/>
              <a:t>44: </a:t>
            </a:r>
            <a:r>
              <a:rPr lang="en-US" sz="1200" dirty="0">
                <a:hlinkClick r:id="rId3"/>
              </a:rPr>
              <a:t>https://upload.wikimedia.org/wikipedia/commons/thumb/5/5e/Botticelli,_ritratto_di_giuliano_de'_medici_bergamo.jpg/511px-Botticelli,_ritratto_di_giuliano_de'_</a:t>
            </a:r>
            <a:r>
              <a:rPr lang="en-US" sz="1200" dirty="0" smtClean="0">
                <a:hlinkClick r:id="rId3"/>
              </a:rPr>
              <a:t>medici_bergamo.jpg</a:t>
            </a:r>
            <a:r>
              <a:rPr lang="el-GR" sz="1200" dirty="0" smtClean="0"/>
              <a:t> </a:t>
            </a:r>
            <a:endParaRPr lang="el-GR" sz="1200" dirty="0"/>
          </a:p>
          <a:p>
            <a:pPr marL="0" indent="0">
              <a:buNone/>
            </a:pPr>
            <a:r>
              <a:rPr lang="el-GR" sz="1200" dirty="0"/>
              <a:t>Εικόνα </a:t>
            </a:r>
            <a:r>
              <a:rPr lang="el-GR" sz="1200" dirty="0" smtClean="0"/>
              <a:t>45: </a:t>
            </a:r>
            <a:r>
              <a:rPr lang="en-US" sz="1200" dirty="0">
                <a:hlinkClick r:id="rId4"/>
              </a:rPr>
              <a:t>https://upload.wikimedia.org/wikipedia/commons/thumb/e/ec/Sandro_Botticelli_-_Giuliano_de'_Medici_(Gem%C3%A4ldegalerie_Berlin).jpg/396px-Sandro_Botticelli_-_Giuliano_de'_Medici_(Gem%C3%A4ldegalerie_Berlin).</a:t>
            </a:r>
            <a:r>
              <a:rPr lang="en-US" sz="1200" dirty="0" smtClean="0">
                <a:hlinkClick r:id="rId4"/>
              </a:rPr>
              <a:t>jpg</a:t>
            </a:r>
            <a:r>
              <a:rPr lang="el-GR" sz="1200" dirty="0" smtClean="0"/>
              <a:t> </a:t>
            </a:r>
          </a:p>
          <a:p>
            <a:pPr marL="0" indent="0">
              <a:buNone/>
            </a:pPr>
            <a:r>
              <a:rPr lang="el-GR" sz="1200" dirty="0" smtClean="0"/>
              <a:t>Εικόνα 46: </a:t>
            </a:r>
            <a:r>
              <a:rPr lang="en-US" sz="1200" dirty="0">
                <a:hlinkClick r:id="rId5"/>
              </a:rPr>
              <a:t>https://upload.wikimedia.org/wikipedia/commons/b/b1/Sandro_Botticelli_-_</a:t>
            </a:r>
            <a:r>
              <a:rPr lang="en-US" sz="1200" dirty="0" smtClean="0">
                <a:hlinkClick r:id="rId5"/>
              </a:rPr>
              <a:t>Portrait_of_a_Man_with_a_Medal_of_Cosimo_the_Elder.jpg</a:t>
            </a:r>
            <a:r>
              <a:rPr lang="el-GR" sz="1200" dirty="0" smtClean="0"/>
              <a:t> </a:t>
            </a:r>
            <a:endParaRPr lang="el-GR" sz="1200" dirty="0"/>
          </a:p>
          <a:p>
            <a:pPr marL="0" indent="0">
              <a:buNone/>
            </a:pPr>
            <a:r>
              <a:rPr lang="el-GR" sz="1200" dirty="0" smtClean="0"/>
              <a:t>Εικόνα 47: </a:t>
            </a:r>
            <a:r>
              <a:rPr lang="en-US" sz="1200" dirty="0">
                <a:hlinkClick r:id="rId6"/>
              </a:rPr>
              <a:t>https://</a:t>
            </a:r>
            <a:r>
              <a:rPr lang="en-US" sz="1200" dirty="0" smtClean="0">
                <a:hlinkClick r:id="rId6"/>
              </a:rPr>
              <a:t>upload.wikimedia.org/wikipedia/commons/2/26/Hans_Memling_054_small.jpg</a:t>
            </a:r>
            <a:r>
              <a:rPr lang="el-GR" sz="1200" dirty="0" smtClean="0"/>
              <a:t> </a:t>
            </a:r>
            <a:endParaRPr lang="el-GR" sz="1200" dirty="0"/>
          </a:p>
          <a:p>
            <a:pPr marL="0" indent="0">
              <a:buNone/>
            </a:pPr>
            <a:r>
              <a:rPr lang="el-GR" sz="1200" dirty="0"/>
              <a:t>Εικόνα </a:t>
            </a:r>
            <a:r>
              <a:rPr lang="el-GR" sz="1200" dirty="0" smtClean="0"/>
              <a:t>51: </a:t>
            </a:r>
            <a:r>
              <a:rPr lang="en-US" sz="1200" dirty="0">
                <a:hlinkClick r:id="rId7"/>
              </a:rPr>
              <a:t>https://upload.wikimedia.org/wikipedia/commons/thumb/6/62/Sandro_Botticelli_La_Primavera,_Allegory_of_Spring.jpg/640px-Sandro_Botticelli_La_Primavera,_</a:t>
            </a:r>
            <a:r>
              <a:rPr lang="en-US" sz="1200" dirty="0" smtClean="0">
                <a:hlinkClick r:id="rId7"/>
              </a:rPr>
              <a:t>Allegory_of_Spring.jpg</a:t>
            </a:r>
            <a:r>
              <a:rPr lang="el-GR" sz="1200" dirty="0" smtClean="0"/>
              <a:t> </a:t>
            </a:r>
            <a:endParaRPr lang="el-GR" sz="1200" dirty="0"/>
          </a:p>
          <a:p>
            <a:pPr marL="0" indent="0">
              <a:buNone/>
            </a:pPr>
            <a:r>
              <a:rPr lang="el-GR" sz="1200" dirty="0" smtClean="0"/>
              <a:t>Εικόνα 53-56: </a:t>
            </a:r>
            <a:r>
              <a:rPr lang="en-US" sz="1200" dirty="0">
                <a:hlinkClick r:id="rId8"/>
              </a:rPr>
              <a:t>https://upload.wikimedia.org/wikipedia/commons/f/f9/Sandro_Botticelli_-_Three_Graces_in_Primavera,_</a:t>
            </a:r>
            <a:r>
              <a:rPr lang="en-US" sz="1200" dirty="0" smtClean="0">
                <a:hlinkClick r:id="rId8"/>
              </a:rPr>
              <a:t>1485-1487.jpg</a:t>
            </a:r>
            <a:r>
              <a:rPr lang="el-GR" sz="1200" dirty="0" smtClean="0"/>
              <a:t> </a:t>
            </a:r>
            <a:endParaRPr lang="el-GR" sz="1200" dirty="0"/>
          </a:p>
          <a:p>
            <a:pPr marL="0" indent="0">
              <a:buNone/>
            </a:pPr>
            <a:r>
              <a:rPr lang="el-GR" sz="1200" dirty="0"/>
              <a:t>Εικόνα </a:t>
            </a:r>
            <a:r>
              <a:rPr lang="el-GR" sz="1200" dirty="0" smtClean="0"/>
              <a:t>57: </a:t>
            </a:r>
            <a:r>
              <a:rPr lang="en-US" sz="1200" dirty="0">
                <a:hlinkClick r:id="rId9"/>
              </a:rPr>
              <a:t>https://upload.wikimedia.org/wikipedia/commons/9/9a/Sandro_Botticelli_-_Venus_and_Mars_-_</a:t>
            </a:r>
            <a:r>
              <a:rPr lang="en-US" sz="1200" dirty="0" smtClean="0">
                <a:hlinkClick r:id="rId9"/>
              </a:rPr>
              <a:t>WGA2776.jpg</a:t>
            </a:r>
            <a:r>
              <a:rPr lang="el-GR" sz="1200" dirty="0" smtClean="0"/>
              <a:t> </a:t>
            </a:r>
            <a:endParaRPr lang="el-GR" sz="1200" dirty="0"/>
          </a:p>
          <a:p>
            <a:pPr marL="0" indent="0">
              <a:buNone/>
            </a:pPr>
            <a:r>
              <a:rPr lang="el-GR" sz="1200" dirty="0"/>
              <a:t>Εικόνα </a:t>
            </a:r>
            <a:r>
              <a:rPr lang="el-GR" sz="1200" dirty="0" smtClean="0"/>
              <a:t>58: </a:t>
            </a:r>
            <a:r>
              <a:rPr lang="en-US" sz="1200" dirty="0">
                <a:hlinkClick r:id="rId10"/>
              </a:rPr>
              <a:t>https://upload.wikimedia.org/wikipedia/commons/4/47/La_nascita_di_Venere_(Botticelli).</a:t>
            </a:r>
            <a:r>
              <a:rPr lang="en-US" sz="1200" dirty="0" smtClean="0">
                <a:hlinkClick r:id="rId10"/>
              </a:rPr>
              <a:t>jpg</a:t>
            </a:r>
            <a:r>
              <a:rPr lang="el-GR" sz="1200" dirty="0" smtClean="0"/>
              <a:t> </a:t>
            </a:r>
            <a:endParaRPr lang="el-GR" sz="1200" dirty="0"/>
          </a:p>
          <a:p>
            <a:pPr marL="0" indent="0">
              <a:buNone/>
            </a:pPr>
            <a:r>
              <a:rPr lang="el-GR" sz="1200" dirty="0" smtClean="0"/>
              <a:t>Εικόνα 61β: </a:t>
            </a:r>
            <a:r>
              <a:rPr lang="en-US" sz="1200" dirty="0">
                <a:hlinkClick r:id="rId11"/>
              </a:rPr>
              <a:t>http://</a:t>
            </a:r>
            <a:r>
              <a:rPr lang="en-US" sz="1200" dirty="0" smtClean="0">
                <a:hlinkClick r:id="rId11"/>
              </a:rPr>
              <a:t>cs616628.vk.me/v616628529/df73/mcmFSGVEtJk.jpg</a:t>
            </a:r>
            <a:r>
              <a:rPr lang="el-GR" sz="1200" dirty="0" smtClean="0"/>
              <a:t> </a:t>
            </a:r>
            <a:endParaRPr lang="el-GR" sz="1200" dirty="0"/>
          </a:p>
          <a:p>
            <a:pPr marL="0" indent="0">
              <a:buNone/>
            </a:pPr>
            <a:r>
              <a:rPr lang="el-GR" sz="1200" dirty="0"/>
              <a:t>Εικόνα </a:t>
            </a:r>
            <a:r>
              <a:rPr lang="el-GR" sz="1200" dirty="0" smtClean="0"/>
              <a:t>64: </a:t>
            </a:r>
            <a:r>
              <a:rPr lang="en-US" sz="1200" dirty="0">
                <a:hlinkClick r:id="rId12"/>
              </a:rPr>
              <a:t>https://upload.wikimedia.org/wikipedia/commons/b/bc/Botticelli,_</a:t>
            </a:r>
            <a:r>
              <a:rPr lang="en-US" sz="1200" dirty="0" smtClean="0">
                <a:hlinkClick r:id="rId12"/>
              </a:rPr>
              <a:t>madonna_della_melagrana_01.jpg</a:t>
            </a:r>
            <a:r>
              <a:rPr lang="el-GR" sz="1200" dirty="0" smtClean="0"/>
              <a:t> </a:t>
            </a:r>
            <a:endParaRPr lang="el-GR" sz="1200" dirty="0"/>
          </a:p>
          <a:p>
            <a:pPr marL="0" indent="0">
              <a:buNone/>
            </a:pPr>
            <a:r>
              <a:rPr lang="el-GR" sz="1200" dirty="0"/>
              <a:t>Εικόνα </a:t>
            </a:r>
            <a:r>
              <a:rPr lang="el-GR" sz="1200" dirty="0" smtClean="0"/>
              <a:t>66: </a:t>
            </a:r>
            <a:r>
              <a:rPr lang="en-US" sz="1200" dirty="0">
                <a:hlinkClick r:id="rId13"/>
              </a:rPr>
              <a:t>https://</a:t>
            </a:r>
            <a:r>
              <a:rPr lang="en-US" sz="1200" dirty="0" smtClean="0">
                <a:hlinkClick r:id="rId13"/>
              </a:rPr>
              <a:t>s-media-cache-ak0.pinimg.com/736x/38/19/e2/3819e26a6413ff8fe207406696f9434e.jpg</a:t>
            </a:r>
            <a:r>
              <a:rPr lang="el-GR" sz="1200" dirty="0" smtClean="0"/>
              <a:t> </a:t>
            </a:r>
            <a:endParaRPr lang="el-GR" sz="1200" dirty="0"/>
          </a:p>
          <a:p>
            <a:pPr marL="0" indent="0">
              <a:buNone/>
            </a:pPr>
            <a:endParaRPr lang="el-GR" sz="1200" dirty="0"/>
          </a:p>
          <a:p>
            <a:pPr marL="0" indent="0">
              <a:buNone/>
            </a:pPr>
            <a:endParaRPr lang="el-GR" sz="1200" dirty="0"/>
          </a:p>
          <a:p>
            <a:pPr marL="0" indent="0">
              <a:buNone/>
            </a:pPr>
            <a:endParaRPr lang="el-GR" sz="1200" dirty="0"/>
          </a:p>
          <a:p>
            <a:pPr marL="0" indent="0">
              <a:buNone/>
            </a:pPr>
            <a:endParaRPr lang="en-US" sz="1300" dirty="0"/>
          </a:p>
        </p:txBody>
      </p:sp>
    </p:spTree>
    <p:extLst>
      <p:ext uri="{BB962C8B-B14F-4D97-AF65-F5344CB8AC3E}">
        <p14:creationId xmlns:p14="http://schemas.microsoft.com/office/powerpoint/2010/main" val="3850736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andro-botticelli-anbetung-der-heiligen-drei-koenige-(london)-0070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79240"/>
            <a:ext cx="9144000" cy="3299520"/>
          </a:xfrm>
          <a:prstGeom prst="rect">
            <a:avLst/>
          </a:prstGeom>
        </p:spPr>
      </p:pic>
      <p:sp>
        <p:nvSpPr>
          <p:cNvPr id="3" name="Textfeld 2"/>
          <p:cNvSpPr txBox="1"/>
          <p:nvPr/>
        </p:nvSpPr>
        <p:spPr>
          <a:xfrm>
            <a:off x="0" y="5971380"/>
            <a:ext cx="9144000" cy="923330"/>
          </a:xfrm>
          <a:prstGeom prst="rect">
            <a:avLst/>
          </a:prstGeom>
          <a:solidFill>
            <a:schemeClr val="bg1"/>
          </a:solidFill>
        </p:spPr>
        <p:txBody>
          <a:bodyPr wrap="square" rtlCol="0">
            <a:spAutoFit/>
          </a:bodyPr>
          <a:lstStyle/>
          <a:p>
            <a:r>
              <a:rPr lang="de-DE" dirty="0" smtClean="0"/>
              <a:t>Botticelli, </a:t>
            </a:r>
            <a:r>
              <a:rPr lang="el-GR" dirty="0" smtClean="0"/>
              <a:t>ο πρώτος πίνακας για το θέμα «Η προσκύνηση των τριών μάγων». Ζωγραφήθηκε μάλλον σε συνεργασία με τον </a:t>
            </a:r>
            <a:r>
              <a:rPr lang="de-DE" dirty="0" err="1" smtClean="0"/>
              <a:t>Filippino</a:t>
            </a:r>
            <a:r>
              <a:rPr lang="de-DE" dirty="0" smtClean="0"/>
              <a:t> Lippi. </a:t>
            </a:r>
            <a:endParaRPr lang="el-GR" dirty="0" smtClean="0"/>
          </a:p>
          <a:p>
            <a:r>
              <a:rPr lang="el-GR" dirty="0" smtClean="0"/>
              <a:t>Λονδίνο, </a:t>
            </a:r>
            <a:r>
              <a:rPr lang="de-DE" dirty="0" smtClean="0"/>
              <a:t>National Gallery. </a:t>
            </a:r>
            <a:r>
              <a:rPr lang="el-GR" dirty="0" smtClean="0"/>
              <a:t>π. 147</a:t>
            </a:r>
            <a:r>
              <a:rPr lang="de-DE" dirty="0" smtClean="0"/>
              <a:t>2.</a:t>
            </a:r>
            <a:r>
              <a:rPr lang="el-GR" dirty="0" smtClean="0"/>
              <a:t> 0,50 </a:t>
            </a:r>
            <a:r>
              <a:rPr lang="de-DE" dirty="0" smtClean="0"/>
              <a:t>x</a:t>
            </a:r>
            <a:r>
              <a:rPr lang="el-GR" dirty="0" smtClean="0"/>
              <a:t> 1,36 μ. Τέμπερα σε ξύλο.</a:t>
            </a:r>
            <a:endParaRPr lang="de-DE" dirty="0"/>
          </a:p>
        </p:txBody>
      </p:sp>
    </p:spTree>
    <p:extLst>
      <p:ext uri="{BB962C8B-B14F-4D97-AF65-F5344CB8AC3E}">
        <p14:creationId xmlns:p14="http://schemas.microsoft.com/office/powerpoint/2010/main" val="3914037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andro-botticelli-anbetung-der-heiligen-drei-koenige-(london)-0070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73454"/>
            <a:ext cx="9144000" cy="4111092"/>
          </a:xfrm>
          <a:prstGeom prst="rect">
            <a:avLst/>
          </a:prstGeom>
        </p:spPr>
      </p:pic>
    </p:spTree>
    <p:extLst>
      <p:ext uri="{BB962C8B-B14F-4D97-AF65-F5344CB8AC3E}">
        <p14:creationId xmlns:p14="http://schemas.microsoft.com/office/powerpoint/2010/main" val="1770281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2261</Words>
  <Application>Microsoft Office PowerPoint</Application>
  <PresentationFormat>Προβολή στην οθόνη (4:3)</PresentationFormat>
  <Paragraphs>180</Paragraphs>
  <Slides>73</Slides>
  <Notes>8</Notes>
  <HiddenSlides>0</HiddenSlides>
  <MMClips>0</MMClips>
  <ScaleCrop>false</ScaleCrop>
  <HeadingPairs>
    <vt:vector size="4" baseType="variant">
      <vt:variant>
        <vt:lpstr>Θέμα</vt:lpstr>
      </vt:variant>
      <vt:variant>
        <vt:i4>3</vt:i4>
      </vt:variant>
      <vt:variant>
        <vt:lpstr>Τίτλοι διαφανειών</vt:lpstr>
      </vt:variant>
      <vt:variant>
        <vt:i4>73</vt:i4>
      </vt:variant>
    </vt:vector>
  </HeadingPairs>
  <TitlesOfParts>
    <vt:vector size="76" baseType="lpstr">
      <vt:lpstr>Office-Design</vt:lpstr>
      <vt:lpstr>Θέμα του Office</vt:lpstr>
      <vt:lpstr>1_Θέμα του Office</vt:lpstr>
      <vt:lpstr>Εισαγωγή στις εικαστικές τέχνες</vt:lpstr>
      <vt:lpstr>Σκοποί  ενότητας</vt:lpstr>
      <vt:lpstr>Περιεχόμενα ενότητας</vt:lpstr>
      <vt:lpstr>Sandro Botticelli  (1444/6 – 1510)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Sandro Botticelli  (1444/6 – 1510)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 Ενότητας</vt:lpstr>
      <vt:lpstr>Χρηματοδότηση</vt:lpstr>
      <vt:lpstr>Σημείωμα Ιστορικού Εκδόσεων Έργου</vt:lpstr>
      <vt:lpstr>Σημείωμα Αναφοράς</vt:lpstr>
      <vt:lpstr>Σημείωμα Αδειοδότησης</vt:lpstr>
      <vt:lpstr>Σημείωμα Χρήσης Έργων Τρίτων (1/2)</vt:lpstr>
      <vt:lpstr>Σημείωμα Χρήσης Έργων Τρίτων (2/2)</vt:lpstr>
    </vt:vector>
  </TitlesOfParts>
  <Company>Universität Patras, Theater Studies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Martin Kreeb</dc:creator>
  <cp:lastModifiedBy>Mania</cp:lastModifiedBy>
  <cp:revision>80</cp:revision>
  <dcterms:created xsi:type="dcterms:W3CDTF">2012-06-04T13:24:40Z</dcterms:created>
  <dcterms:modified xsi:type="dcterms:W3CDTF">2015-07-21T06:30:13Z</dcterms:modified>
</cp:coreProperties>
</file>