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2088" y="289099"/>
            <a:ext cx="9753603" cy="650578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263775" y="613833"/>
            <a:ext cx="12401550" cy="82677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086225" y="2586566"/>
            <a:ext cx="9429750" cy="6286501"/>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14"/>
          </p:nvPr>
        </p:nvSpPr>
        <p:spPr>
          <a:xfrm>
            <a:off x="6502400" y="889000"/>
            <a:ext cx="5867400" cy="3911601"/>
          </a:xfrm>
          <a:prstGeom prst="rect">
            <a:avLst/>
          </a:prstGeom>
        </p:spPr>
        <p:txBody>
          <a:bodyPr lIns="91439" tIns="45719" rIns="91439" bIns="45719" anchor="t">
            <a:noAutofit/>
          </a:bodyPr>
          <a:lstStyle/>
          <a:p>
            <a:pPr/>
          </a:p>
        </p:txBody>
      </p:sp>
      <p:sp>
        <p:nvSpPr>
          <p:cNvPr id="85" name="Image"/>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kc149.infusion-links.com/api/v1/click/4610668733530112/5583896771035136" TargetMode="External"/><Relationship Id="rId3" Type="http://schemas.openxmlformats.org/officeDocument/2006/relationships/hyperlink" Target="https://kc149.infusion-links.com/api/v1/click/6556713986162688/5583896771035136" TargetMode="External"/><Relationship Id="rId4" Type="http://schemas.openxmlformats.org/officeDocument/2006/relationships/hyperlink" Target="https://kc149.infusion-links.com/api/v1/click/6614227759005696/5583896771035136" TargetMode="External"/><Relationship Id="rId5" Type="http://schemas.openxmlformats.org/officeDocument/2006/relationships/hyperlink" Target="https://kc149.infusion-links.com/api/v1/click/5883787100160000/5583896771035136" TargetMode="External"/><Relationship Id="rId6" Type="http://schemas.openxmlformats.org/officeDocument/2006/relationships/hyperlink" Target="https://kc149.infusion-links.com/api/v1/click/5490673038524416/5583896771035136" TargetMode="Externa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knowledgeplus.nejm.org/question-of-week/229/"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itle"/>
          <p:cNvSpPr txBox="1"/>
          <p:nvPr>
            <p:ph type="ctrTitle"/>
          </p:nvPr>
        </p:nvSpPr>
        <p:spPr>
          <a:prstGeom prst="rect">
            <a:avLst/>
          </a:prstGeom>
        </p:spPr>
        <p:txBody>
          <a:bodyPr/>
          <a:lstStyle/>
          <a:p>
            <a:pPr/>
          </a:p>
        </p:txBody>
      </p:sp>
      <p:sp>
        <p:nvSpPr>
          <p:cNvPr id="120" name="Body"/>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Screen Shot 2020-11-19 at 9.23.50 AM.png" descr="Screen Shot 2020-11-19 at 9.23.50 AM.png"/>
          <p:cNvPicPr>
            <a:picLocks noChangeAspect="1"/>
          </p:cNvPicPr>
          <p:nvPr/>
        </p:nvPicPr>
        <p:blipFill>
          <a:blip r:embed="rId2">
            <a:extLst/>
          </a:blip>
          <a:stretch>
            <a:fillRect/>
          </a:stretch>
        </p:blipFill>
        <p:spPr>
          <a:xfrm>
            <a:off x="3453265" y="617695"/>
            <a:ext cx="6894441" cy="7715208"/>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0" name="Screen Shot 2020-11-19 at 9.24.06 AM.png" descr="Screen Shot 2020-11-19 at 9.24.06 AM.png"/>
          <p:cNvPicPr>
            <a:picLocks noChangeAspect="1"/>
          </p:cNvPicPr>
          <p:nvPr/>
        </p:nvPicPr>
        <p:blipFill>
          <a:blip r:embed="rId2">
            <a:extLst/>
          </a:blip>
          <a:stretch>
            <a:fillRect/>
          </a:stretch>
        </p:blipFill>
        <p:spPr>
          <a:xfrm>
            <a:off x="3085046" y="1990460"/>
            <a:ext cx="7431458" cy="4959872"/>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Screen Shot 2020-11-19 at 9.26.29 AM.png" descr="Screen Shot 2020-11-19 at 9.26.29 AM.png"/>
          <p:cNvPicPr>
            <a:picLocks noChangeAspect="1"/>
          </p:cNvPicPr>
          <p:nvPr/>
        </p:nvPicPr>
        <p:blipFill>
          <a:blip r:embed="rId2">
            <a:extLst/>
          </a:blip>
          <a:stretch>
            <a:fillRect/>
          </a:stretch>
        </p:blipFill>
        <p:spPr>
          <a:xfrm>
            <a:off x="965200" y="1003300"/>
            <a:ext cx="11074400" cy="77470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4" name="Screen Shot 2020-11-19 at 9.26.56 AM.png" descr="Screen Shot 2020-11-19 at 9.26.56 AM.png"/>
          <p:cNvPicPr>
            <a:picLocks noChangeAspect="1"/>
          </p:cNvPicPr>
          <p:nvPr/>
        </p:nvPicPr>
        <p:blipFill>
          <a:blip r:embed="rId2">
            <a:extLst/>
          </a:blip>
          <a:stretch>
            <a:fillRect/>
          </a:stretch>
        </p:blipFill>
        <p:spPr>
          <a:xfrm>
            <a:off x="920750" y="1346200"/>
            <a:ext cx="11163300" cy="70612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Screen Shot 2020-11-19 at 9.27.02 AM.png" descr="Screen Shot 2020-11-19 at 9.27.02 AM.png"/>
          <p:cNvPicPr>
            <a:picLocks noChangeAspect="1"/>
          </p:cNvPicPr>
          <p:nvPr/>
        </p:nvPicPr>
        <p:blipFill>
          <a:blip r:embed="rId2">
            <a:extLst/>
          </a:blip>
          <a:stretch>
            <a:fillRect/>
          </a:stretch>
        </p:blipFill>
        <p:spPr>
          <a:xfrm>
            <a:off x="698500" y="3556000"/>
            <a:ext cx="11607800" cy="26416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Screen Shot 2020-11-19 at 9.30.00 AM.png" descr="Screen Shot 2020-11-19 at 9.30.00 AM.png"/>
          <p:cNvPicPr>
            <a:picLocks noChangeAspect="1"/>
          </p:cNvPicPr>
          <p:nvPr/>
        </p:nvPicPr>
        <p:blipFill>
          <a:blip r:embed="rId2">
            <a:extLst/>
          </a:blip>
          <a:stretch>
            <a:fillRect/>
          </a:stretch>
        </p:blipFill>
        <p:spPr>
          <a:xfrm>
            <a:off x="3841750" y="1809750"/>
            <a:ext cx="5321300" cy="61976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0" name="Screen Shot 2020-11-19 at 9.30.06 AM.png" descr="Screen Shot 2020-11-19 at 9.30.06 AM.png"/>
          <p:cNvPicPr>
            <a:picLocks noChangeAspect="1"/>
          </p:cNvPicPr>
          <p:nvPr/>
        </p:nvPicPr>
        <p:blipFill>
          <a:blip r:embed="rId2">
            <a:extLst/>
          </a:blip>
          <a:stretch>
            <a:fillRect/>
          </a:stretch>
        </p:blipFill>
        <p:spPr>
          <a:xfrm>
            <a:off x="2756878" y="2114906"/>
            <a:ext cx="7491044" cy="4819294"/>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2" name="Screen Shot 2020-11-19 at 9.30.18 AM.png" descr="Screen Shot 2020-11-19 at 9.30.18 AM.png"/>
          <p:cNvPicPr>
            <a:picLocks noChangeAspect="1"/>
          </p:cNvPicPr>
          <p:nvPr/>
        </p:nvPicPr>
        <p:blipFill>
          <a:blip r:embed="rId2">
            <a:extLst/>
          </a:blip>
          <a:stretch>
            <a:fillRect/>
          </a:stretch>
        </p:blipFill>
        <p:spPr>
          <a:xfrm>
            <a:off x="920750" y="2921000"/>
            <a:ext cx="11163300" cy="39751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Screen Shot 2020-11-19 at 9.31.26 AM.png" descr="Screen Shot 2020-11-19 at 9.31.26 AM.png"/>
          <p:cNvPicPr>
            <a:picLocks noChangeAspect="1"/>
          </p:cNvPicPr>
          <p:nvPr/>
        </p:nvPicPr>
        <p:blipFill>
          <a:blip r:embed="rId2">
            <a:extLst/>
          </a:blip>
          <a:stretch>
            <a:fillRect/>
          </a:stretch>
        </p:blipFill>
        <p:spPr>
          <a:xfrm>
            <a:off x="1117600" y="2940050"/>
            <a:ext cx="10769600" cy="39370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6" name="Screen Shot 2020-11-19 at 9.31.35 AM.png" descr="Screen Shot 2020-11-19 at 9.31.35 AM.png"/>
          <p:cNvPicPr>
            <a:picLocks noChangeAspect="1"/>
          </p:cNvPicPr>
          <p:nvPr/>
        </p:nvPicPr>
        <p:blipFill>
          <a:blip r:embed="rId2">
            <a:extLst/>
          </a:blip>
          <a:stretch>
            <a:fillRect/>
          </a:stretch>
        </p:blipFill>
        <p:spPr>
          <a:xfrm>
            <a:off x="844550" y="1308100"/>
            <a:ext cx="11315700" cy="72009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An 81-year-old man with a 75-pack-year history of cigarette smoking reports, during a routine follow-up visit, that he quit smoking 3 months ago.…"/>
          <p:cNvSpPr txBox="1"/>
          <p:nvPr>
            <p:ph type="body" idx="1"/>
          </p:nvPr>
        </p:nvSpPr>
        <p:spPr>
          <a:prstGeom prst="rect">
            <a:avLst/>
          </a:prstGeom>
        </p:spPr>
        <p:txBody>
          <a:bodyPr/>
          <a:lstStyle/>
          <a:p>
            <a:pPr marL="342264" indent="-342264" defTabSz="449833">
              <a:spcBef>
                <a:spcPts val="3200"/>
              </a:spcBef>
              <a:defRPr sz="2464"/>
            </a:pPr>
            <a:r>
              <a:t> An 81-year-old man with a 75-pack-year history of cigarette smoking reports, during a routine follow-up visit, that he quit smoking 3 months ago. </a:t>
            </a:r>
          </a:p>
          <a:p>
            <a:pPr marL="342264" indent="-342264" defTabSz="449833">
              <a:spcBef>
                <a:spcPts val="3200"/>
              </a:spcBef>
              <a:defRPr sz="2464"/>
            </a:pPr>
            <a:r>
              <a:t>His last spirometry, obtained 2 months ago, documented an FEV</a:t>
            </a:r>
            <a:r>
              <a:rPr baseline="-5999" sz="898"/>
              <a:t>1</a:t>
            </a:r>
            <a:r>
              <a:t> of 44% of predicted and an FEV</a:t>
            </a:r>
            <a:r>
              <a:rPr baseline="-5999" sz="898"/>
              <a:t>1</a:t>
            </a:r>
            <a:r>
              <a:t>/FVC ratio of 69%.The patient has not had any hospitalizations or emergency department visits in the past year. He feels that his breathing-related symptoms have been well controlled on his current inhaler regimen: albuterol as needed, daily tiotropium, and twice-daily fluticasone–salmeterol.</a:t>
            </a:r>
          </a:p>
          <a:p>
            <a:pPr marL="342264" indent="-342264" defTabSz="449833">
              <a:spcBef>
                <a:spcPts val="3200"/>
              </a:spcBef>
              <a:defRPr sz="2464"/>
            </a:pPr>
            <a:r>
              <a:t>He has a current temperature of 36.4°C, a heart rate of 89 beats per minute, a respiratory rate of 19 breaths per minute, a blood pressure of 126/72 mm Hg, and an oxygen saturation of 88% while he is breathing ambient air. </a:t>
            </a:r>
          </a:p>
          <a:p>
            <a:pPr marL="342264" indent="-342264" defTabSz="449833">
              <a:spcBef>
                <a:spcPts val="3200"/>
              </a:spcBef>
              <a:defRPr sz="2464"/>
            </a:pPr>
            <a:r>
              <a:t>His physical examination is significant only for diminished air movement bilaterally.Arterial blood gas testing reveals a pH of 7.36 (reference range, 7.38–7.44), partial pressure of carbon dioxide of 48 mm Hg (35–45), and partial pressure of oxygen of 54 mm Hg (80–100).</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 name="Screen Shot 2020-11-19 at 9.34.35 AM.png" descr="Screen Shot 2020-11-19 at 9.34.35 AM.png"/>
          <p:cNvPicPr>
            <a:picLocks noChangeAspect="1"/>
          </p:cNvPicPr>
          <p:nvPr/>
        </p:nvPicPr>
        <p:blipFill>
          <a:blip r:embed="rId2">
            <a:extLst/>
          </a:blip>
          <a:stretch>
            <a:fillRect/>
          </a:stretch>
        </p:blipFill>
        <p:spPr>
          <a:xfrm>
            <a:off x="3460749" y="1033496"/>
            <a:ext cx="5824031" cy="7686608"/>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Screen Shot 2020-11-19 at 9.34.44 AM.png" descr="Screen Shot 2020-11-19 at 9.34.44 AM.png"/>
          <p:cNvPicPr>
            <a:picLocks noChangeAspect="1"/>
          </p:cNvPicPr>
          <p:nvPr/>
        </p:nvPicPr>
        <p:blipFill>
          <a:blip r:embed="rId2">
            <a:extLst/>
          </a:blip>
          <a:stretch>
            <a:fillRect/>
          </a:stretch>
        </p:blipFill>
        <p:spPr>
          <a:xfrm>
            <a:off x="2828648" y="2018461"/>
            <a:ext cx="8080337" cy="5002113"/>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Screen Shot 2020-11-19 at 9.34.54 AM.png" descr="Screen Shot 2020-11-19 at 9.34.54 AM.png"/>
          <p:cNvPicPr>
            <a:picLocks noChangeAspect="1"/>
          </p:cNvPicPr>
          <p:nvPr/>
        </p:nvPicPr>
        <p:blipFill>
          <a:blip r:embed="rId2">
            <a:extLst/>
          </a:blip>
          <a:stretch>
            <a:fillRect/>
          </a:stretch>
        </p:blipFill>
        <p:spPr>
          <a:xfrm>
            <a:off x="838200" y="3136900"/>
            <a:ext cx="11328400" cy="35433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4" name="Screen Shot 2020-11-19 at 9.35.03 AM.png" descr="Screen Shot 2020-11-19 at 9.35.03 AM.png"/>
          <p:cNvPicPr>
            <a:picLocks noChangeAspect="1"/>
          </p:cNvPicPr>
          <p:nvPr/>
        </p:nvPicPr>
        <p:blipFill>
          <a:blip r:embed="rId2">
            <a:extLst/>
          </a:blip>
          <a:stretch>
            <a:fillRect/>
          </a:stretch>
        </p:blipFill>
        <p:spPr>
          <a:xfrm>
            <a:off x="1117600" y="2311400"/>
            <a:ext cx="10769600" cy="51943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Screen Shot 2020-11-19 at 9.53.13 AM.png" descr="Screen Shot 2020-11-19 at 9.53.13 AM.png"/>
          <p:cNvPicPr>
            <a:picLocks noChangeAspect="1"/>
          </p:cNvPicPr>
          <p:nvPr/>
        </p:nvPicPr>
        <p:blipFill>
          <a:blip r:embed="rId2">
            <a:extLst/>
          </a:blip>
          <a:stretch>
            <a:fillRect/>
          </a:stretch>
        </p:blipFill>
        <p:spPr>
          <a:xfrm>
            <a:off x="0" y="1495687"/>
            <a:ext cx="13004800" cy="6901926"/>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8" name="Screen Shot 2020-11-19 at 9.55.05 AM.png" descr="Screen Shot 2020-11-19 at 9.55.05 AM.png"/>
          <p:cNvPicPr>
            <a:picLocks noChangeAspect="1"/>
          </p:cNvPicPr>
          <p:nvPr/>
        </p:nvPicPr>
        <p:blipFill>
          <a:blip r:embed="rId2">
            <a:extLst/>
          </a:blip>
          <a:stretch>
            <a:fillRect/>
          </a:stretch>
        </p:blipFill>
        <p:spPr>
          <a:xfrm>
            <a:off x="0" y="1021486"/>
            <a:ext cx="13004800" cy="7850328"/>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Screen Shot 2020-11-19 at 10.04.41 AM.png" descr="Screen Shot 2020-11-19 at 10.04.41 AM.png"/>
          <p:cNvPicPr>
            <a:picLocks noChangeAspect="1"/>
          </p:cNvPicPr>
          <p:nvPr/>
        </p:nvPicPr>
        <p:blipFill>
          <a:blip r:embed="rId2">
            <a:extLst/>
          </a:blip>
          <a:stretch>
            <a:fillRect/>
          </a:stretch>
        </p:blipFill>
        <p:spPr>
          <a:xfrm>
            <a:off x="3594100" y="489006"/>
            <a:ext cx="6547518" cy="8019994"/>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Screen Shot 2020-11-19 at 10.04.54 AM.png" descr="Screen Shot 2020-11-19 at 10.04.54 AM.png"/>
          <p:cNvPicPr>
            <a:picLocks noChangeAspect="1"/>
          </p:cNvPicPr>
          <p:nvPr/>
        </p:nvPicPr>
        <p:blipFill>
          <a:blip r:embed="rId2">
            <a:extLst/>
          </a:blip>
          <a:stretch>
            <a:fillRect/>
          </a:stretch>
        </p:blipFill>
        <p:spPr>
          <a:xfrm>
            <a:off x="800100" y="2413000"/>
            <a:ext cx="11404600" cy="506730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4" name="Screen Shot 2020-11-19 at 10.05.06 AM.png" descr="Screen Shot 2020-11-19 at 10.05.06 AM.png"/>
          <p:cNvPicPr>
            <a:picLocks noChangeAspect="1"/>
          </p:cNvPicPr>
          <p:nvPr/>
        </p:nvPicPr>
        <p:blipFill>
          <a:blip r:embed="rId2">
            <a:extLst/>
          </a:blip>
          <a:stretch>
            <a:fillRect/>
          </a:stretch>
        </p:blipFill>
        <p:spPr>
          <a:xfrm>
            <a:off x="812800" y="1060450"/>
            <a:ext cx="11379200" cy="777240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Screen Shot 2020-11-19 at 10.08.26 AM.png" descr="Screen Shot 2020-11-19 at 10.08.26 AM.png"/>
          <p:cNvPicPr>
            <a:picLocks noChangeAspect="1"/>
          </p:cNvPicPr>
          <p:nvPr/>
        </p:nvPicPr>
        <p:blipFill>
          <a:blip r:embed="rId2">
            <a:extLst/>
          </a:blip>
          <a:stretch>
            <a:fillRect/>
          </a:stretch>
        </p:blipFill>
        <p:spPr>
          <a:xfrm>
            <a:off x="2492690" y="1208091"/>
            <a:ext cx="8019420" cy="66707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Which one of the following management approaches is most appropriate for this patient?…"/>
          <p:cNvSpPr txBox="1"/>
          <p:nvPr>
            <p:ph type="body" idx="1"/>
          </p:nvPr>
        </p:nvSpPr>
        <p:spPr>
          <a:prstGeom prst="rect">
            <a:avLst/>
          </a:prstGeom>
        </p:spPr>
        <p:txBody>
          <a:bodyPr/>
          <a:lstStyle/>
          <a:p>
            <a:pPr/>
            <a:r>
              <a:t> Which one of the following management approaches is most appropriate for this patient?</a:t>
            </a:r>
          </a:p>
          <a:p>
            <a:pPr marL="0" indent="0" defTabSz="457200">
              <a:spcBef>
                <a:spcPts val="0"/>
              </a:spcBef>
              <a:buSzTx/>
              <a:buNone/>
              <a:defRPr sz="2600">
                <a:latin typeface="Arial"/>
                <a:ea typeface="Arial"/>
                <a:cs typeface="Arial"/>
                <a:sym typeface="Arial"/>
              </a:defRPr>
            </a:pPr>
            <a:r>
              <a:t>»</a:t>
            </a:r>
          </a:p>
          <a:p>
            <a:pPr marL="0" indent="0" defTabSz="457200">
              <a:spcBef>
                <a:spcPts val="0"/>
              </a:spcBef>
              <a:buSzTx/>
              <a:buNone/>
              <a:defRPr sz="2600" u="sng">
                <a:uFill>
                  <a:solidFill>
                    <a:srgbClr val="4671D5"/>
                  </a:solidFill>
                </a:uFill>
                <a:latin typeface="Arial"/>
                <a:ea typeface="Arial"/>
                <a:cs typeface="Arial"/>
                <a:sym typeface="Arial"/>
              </a:defRPr>
            </a:pPr>
            <a:r>
              <a:rPr>
                <a:hlinkClick r:id="rId2" invalidUrl="" action="" tgtFrame="" tooltip="" history="1" highlightClick="0" endSnd="0"/>
              </a:rPr>
              <a:t>Add ipratropium to the inhaler regimen</a:t>
            </a:r>
            <a:endParaRPr u="none"/>
          </a:p>
          <a:p>
            <a:pPr marL="0" indent="0" defTabSz="457200">
              <a:spcBef>
                <a:spcPts val="0"/>
              </a:spcBef>
              <a:buSzTx/>
              <a:buNone/>
              <a:defRPr sz="2600">
                <a:latin typeface="Arial"/>
                <a:ea typeface="Arial"/>
                <a:cs typeface="Arial"/>
                <a:sym typeface="Arial"/>
              </a:defRPr>
            </a:pPr>
            <a:r>
              <a:t>»</a:t>
            </a:r>
          </a:p>
          <a:p>
            <a:pPr marL="0" indent="0" defTabSz="457200">
              <a:spcBef>
                <a:spcPts val="0"/>
              </a:spcBef>
              <a:buSzTx/>
              <a:buNone/>
              <a:defRPr sz="2600" u="sng">
                <a:uFill>
                  <a:solidFill>
                    <a:srgbClr val="4671D5"/>
                  </a:solidFill>
                </a:uFill>
                <a:latin typeface="Arial"/>
                <a:ea typeface="Arial"/>
                <a:cs typeface="Arial"/>
                <a:sym typeface="Arial"/>
              </a:defRPr>
            </a:pPr>
            <a:r>
              <a:rPr>
                <a:hlinkClick r:id="rId3" invalidUrl="" action="" tgtFrame="" tooltip="" history="1" highlightClick="0" endSnd="0"/>
              </a:rPr>
              <a:t>Initiate treatment with low-dose prednisone</a:t>
            </a:r>
            <a:endParaRPr u="none"/>
          </a:p>
          <a:p>
            <a:pPr marL="0" indent="0" defTabSz="457200">
              <a:spcBef>
                <a:spcPts val="0"/>
              </a:spcBef>
              <a:buSzTx/>
              <a:buNone/>
              <a:defRPr sz="2600">
                <a:latin typeface="Arial"/>
                <a:ea typeface="Arial"/>
                <a:cs typeface="Arial"/>
                <a:sym typeface="Arial"/>
              </a:defRPr>
            </a:pPr>
            <a:r>
              <a:t>»</a:t>
            </a:r>
          </a:p>
          <a:p>
            <a:pPr marL="0" indent="0" defTabSz="457200">
              <a:spcBef>
                <a:spcPts val="0"/>
              </a:spcBef>
              <a:buSzTx/>
              <a:buNone/>
              <a:defRPr sz="2600" u="sng">
                <a:uFill>
                  <a:solidFill>
                    <a:srgbClr val="4671D5"/>
                  </a:solidFill>
                </a:uFill>
                <a:latin typeface="Arial"/>
                <a:ea typeface="Arial"/>
                <a:cs typeface="Arial"/>
                <a:sym typeface="Arial"/>
              </a:defRPr>
            </a:pPr>
            <a:r>
              <a:rPr>
                <a:hlinkClick r:id="rId4" invalidUrl="" action="" tgtFrame="" tooltip="" history="1" highlightClick="0" endSnd="0"/>
              </a:rPr>
              <a:t>Begin daily azithromycin</a:t>
            </a:r>
            <a:endParaRPr u="none"/>
          </a:p>
          <a:p>
            <a:pPr marL="0" indent="0" defTabSz="457200">
              <a:spcBef>
                <a:spcPts val="0"/>
              </a:spcBef>
              <a:buSzTx/>
              <a:buNone/>
              <a:defRPr sz="2600">
                <a:latin typeface="Arial"/>
                <a:ea typeface="Arial"/>
                <a:cs typeface="Arial"/>
                <a:sym typeface="Arial"/>
              </a:defRPr>
            </a:pPr>
            <a:r>
              <a:t>»</a:t>
            </a:r>
          </a:p>
          <a:p>
            <a:pPr marL="0" indent="0" defTabSz="457200">
              <a:spcBef>
                <a:spcPts val="0"/>
              </a:spcBef>
              <a:buSzTx/>
              <a:buNone/>
              <a:defRPr sz="2600" u="sng">
                <a:uFill>
                  <a:solidFill>
                    <a:srgbClr val="4671D5"/>
                  </a:solidFill>
                </a:uFill>
                <a:latin typeface="Arial"/>
                <a:ea typeface="Arial"/>
                <a:cs typeface="Arial"/>
                <a:sym typeface="Arial"/>
              </a:defRPr>
            </a:pPr>
            <a:r>
              <a:rPr>
                <a:hlinkClick r:id="rId5" invalidUrl="" action="" tgtFrame="" tooltip="" history="1" highlightClick="0" endSnd="0"/>
              </a:rPr>
              <a:t>Begin long-term supplemental oxygen therapy</a:t>
            </a:r>
            <a:endParaRPr u="none"/>
          </a:p>
          <a:p>
            <a:pPr marL="0" indent="0" defTabSz="457200">
              <a:spcBef>
                <a:spcPts val="0"/>
              </a:spcBef>
              <a:buSzTx/>
              <a:buNone/>
              <a:defRPr sz="2600">
                <a:latin typeface="Arial"/>
                <a:ea typeface="Arial"/>
                <a:cs typeface="Arial"/>
                <a:sym typeface="Arial"/>
              </a:defRPr>
            </a:pPr>
            <a:r>
              <a:t>»</a:t>
            </a:r>
          </a:p>
          <a:p>
            <a:pPr marL="0" indent="0" defTabSz="457200">
              <a:spcBef>
                <a:spcPts val="0"/>
              </a:spcBef>
              <a:buSzTx/>
              <a:buNone/>
              <a:defRPr sz="2600" u="sng">
                <a:uFill>
                  <a:solidFill>
                    <a:srgbClr val="4671D5"/>
                  </a:solidFill>
                </a:uFill>
                <a:latin typeface="Arial"/>
                <a:ea typeface="Arial"/>
                <a:cs typeface="Arial"/>
                <a:sym typeface="Arial"/>
              </a:defRPr>
            </a:pPr>
            <a:r>
              <a:rPr>
                <a:hlinkClick r:id="rId6" invalidUrl="" action="" tgtFrame="" tooltip="" history="1" highlightClick="0" endSnd="0"/>
              </a:rPr>
              <a:t>Begin theophylline</a:t>
            </a:r>
            <a:endParaRPr u="none"/>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Screen Shot 2020-11-19 at 10.08.46 AM.png" descr="Screen Shot 2020-11-19 at 10.08.46 AM.png"/>
          <p:cNvPicPr>
            <a:picLocks noChangeAspect="1"/>
          </p:cNvPicPr>
          <p:nvPr/>
        </p:nvPicPr>
        <p:blipFill>
          <a:blip r:embed="rId2">
            <a:extLst/>
          </a:blip>
          <a:stretch>
            <a:fillRect/>
          </a:stretch>
        </p:blipFill>
        <p:spPr>
          <a:xfrm>
            <a:off x="3949700" y="1219200"/>
            <a:ext cx="5105400" cy="7454900"/>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Screen Shot 2020-11-19 at 10.08.52 AM.png" descr="Screen Shot 2020-11-19 at 10.08.52 AM.png"/>
          <p:cNvPicPr>
            <a:picLocks noChangeAspect="1"/>
          </p:cNvPicPr>
          <p:nvPr/>
        </p:nvPicPr>
        <p:blipFill>
          <a:blip r:embed="rId2">
            <a:extLst/>
          </a:blip>
          <a:stretch>
            <a:fillRect/>
          </a:stretch>
        </p:blipFill>
        <p:spPr>
          <a:xfrm>
            <a:off x="2915692" y="2193718"/>
            <a:ext cx="7788207" cy="4947803"/>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Screen Shot 2020-11-19 at 10.10.36 AM.png" descr="Screen Shot 2020-11-19 at 10.10.36 AM.png"/>
          <p:cNvPicPr>
            <a:picLocks noChangeAspect="1"/>
          </p:cNvPicPr>
          <p:nvPr/>
        </p:nvPicPr>
        <p:blipFill>
          <a:blip r:embed="rId2">
            <a:extLst/>
          </a:blip>
          <a:stretch>
            <a:fillRect/>
          </a:stretch>
        </p:blipFill>
        <p:spPr>
          <a:xfrm>
            <a:off x="762000" y="2762250"/>
            <a:ext cx="11480800" cy="4368800"/>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Screen Shot 2020-11-19 at 10.10.17 AM.png" descr="Screen Shot 2020-11-19 at 10.10.17 AM.png"/>
          <p:cNvPicPr>
            <a:picLocks noChangeAspect="1"/>
          </p:cNvPicPr>
          <p:nvPr/>
        </p:nvPicPr>
        <p:blipFill>
          <a:blip r:embed="rId2">
            <a:extLst/>
          </a:blip>
          <a:stretch>
            <a:fillRect/>
          </a:stretch>
        </p:blipFill>
        <p:spPr>
          <a:xfrm>
            <a:off x="971550" y="1809750"/>
            <a:ext cx="11061700" cy="627380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Screen Shot 2020-11-19 at 10.14.09 AM.png" descr="Screen Shot 2020-11-19 at 10.14.09 AM.png"/>
          <p:cNvPicPr>
            <a:picLocks noChangeAspect="1"/>
          </p:cNvPicPr>
          <p:nvPr/>
        </p:nvPicPr>
        <p:blipFill>
          <a:blip r:embed="rId2">
            <a:extLst/>
          </a:blip>
          <a:stretch>
            <a:fillRect/>
          </a:stretch>
        </p:blipFill>
        <p:spPr>
          <a:xfrm>
            <a:off x="2971875" y="914919"/>
            <a:ext cx="6817092" cy="7923762"/>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8" name="Screen Shot 2020-11-19 at 10.14.16 AM.png" descr="Screen Shot 2020-11-19 at 10.14.16 AM.png"/>
          <p:cNvPicPr>
            <a:picLocks noChangeAspect="1"/>
          </p:cNvPicPr>
          <p:nvPr/>
        </p:nvPicPr>
        <p:blipFill>
          <a:blip r:embed="rId2">
            <a:extLst/>
          </a:blip>
          <a:stretch>
            <a:fillRect/>
          </a:stretch>
        </p:blipFill>
        <p:spPr>
          <a:xfrm>
            <a:off x="2831989" y="2034889"/>
            <a:ext cx="8565224" cy="5175241"/>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Screen Shot 2020-11-19 at 10.13.47 AM.png" descr="Screen Shot 2020-11-19 at 10.13.47 AM.png"/>
          <p:cNvPicPr>
            <a:picLocks noChangeAspect="1"/>
          </p:cNvPicPr>
          <p:nvPr/>
        </p:nvPicPr>
        <p:blipFill>
          <a:blip r:embed="rId2">
            <a:extLst/>
          </a:blip>
          <a:stretch>
            <a:fillRect/>
          </a:stretch>
        </p:blipFill>
        <p:spPr>
          <a:xfrm>
            <a:off x="831850" y="2813050"/>
            <a:ext cx="11341100" cy="4267200"/>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2" name="Screen Shot 2020-11-19 at 10.13.58 AM.png" descr="Screen Shot 2020-11-19 at 10.13.58 AM.png"/>
          <p:cNvPicPr>
            <a:picLocks noChangeAspect="1"/>
          </p:cNvPicPr>
          <p:nvPr/>
        </p:nvPicPr>
        <p:blipFill>
          <a:blip r:embed="rId2">
            <a:extLst/>
          </a:blip>
          <a:stretch>
            <a:fillRect/>
          </a:stretch>
        </p:blipFill>
        <p:spPr>
          <a:xfrm>
            <a:off x="812800" y="2235200"/>
            <a:ext cx="11379200" cy="54229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Add ipratropium to the inhaler regimen…"/>
          <p:cNvSpPr txBox="1"/>
          <p:nvPr>
            <p:ph type="body" idx="1"/>
          </p:nvPr>
        </p:nvSpPr>
        <p:spPr>
          <a:prstGeom prst="rect">
            <a:avLst/>
          </a:prstGeom>
        </p:spPr>
        <p:txBody>
          <a:bodyPr/>
          <a:lstStyle/>
          <a:p>
            <a:pPr/>
            <a:r>
              <a:t> Add ipratropium to the inhaler regimen</a:t>
            </a:r>
          </a:p>
          <a:p>
            <a:pPr marL="0" indent="0" defTabSz="457200">
              <a:spcBef>
                <a:spcPts val="0"/>
              </a:spcBef>
              <a:buSzTx/>
              <a:buNone/>
              <a:defRPr sz="1600">
                <a:solidFill>
                  <a:srgbClr val="5C5C5C"/>
                </a:solidFill>
                <a:latin typeface="Helvetica"/>
                <a:ea typeface="Helvetica"/>
                <a:cs typeface="Helvetica"/>
                <a:sym typeface="Helvetica"/>
              </a:defRPr>
            </a:pPr>
            <a:r>
              <a:t>Initiate treatment with low-dose prednisone</a:t>
            </a:r>
          </a:p>
          <a:p>
            <a:pPr marL="0" indent="0" defTabSz="457200">
              <a:spcBef>
                <a:spcPts val="0"/>
              </a:spcBef>
              <a:buSzTx/>
              <a:buNone/>
              <a:defRPr sz="1600">
                <a:solidFill>
                  <a:srgbClr val="5C5C5C"/>
                </a:solidFill>
                <a:latin typeface="Helvetica"/>
                <a:ea typeface="Helvetica"/>
                <a:cs typeface="Helvetica"/>
                <a:sym typeface="Helvetica"/>
              </a:defRPr>
            </a:pPr>
            <a:r>
              <a:t>Begin daily azithromycin</a:t>
            </a:r>
          </a:p>
          <a:p>
            <a:pPr marL="0" indent="0" defTabSz="457200">
              <a:spcBef>
                <a:spcPts val="0"/>
              </a:spcBef>
              <a:buSzTx/>
              <a:buNone/>
              <a:defRPr b="1" sz="1600">
                <a:solidFill>
                  <a:srgbClr val="00B04F"/>
                </a:solidFill>
                <a:latin typeface="Helvetica"/>
                <a:ea typeface="Helvetica"/>
                <a:cs typeface="Helvetica"/>
                <a:sym typeface="Helvetica"/>
              </a:defRPr>
            </a:pPr>
            <a:r>
              <a:t>Begin long-term supplemental oxygen therapy</a:t>
            </a:r>
          </a:p>
          <a:p>
            <a:pPr marL="0" indent="0" defTabSz="457200">
              <a:spcBef>
                <a:spcPts val="0"/>
              </a:spcBef>
              <a:buSzTx/>
              <a:buNone/>
              <a:defRPr sz="1600">
                <a:solidFill>
                  <a:srgbClr val="5C5C5C"/>
                </a:solidFill>
                <a:latin typeface="Helvetica"/>
                <a:ea typeface="Helvetica"/>
                <a:cs typeface="Helvetica"/>
                <a:sym typeface="Helvetica"/>
              </a:defRPr>
            </a:pPr>
            <a:r>
              <a:t>Begin theophylline</a:t>
            </a:r>
          </a:p>
          <a:p>
            <a:pPr marL="0" indent="0" defTabSz="457200">
              <a:spcBef>
                <a:spcPts val="0"/>
              </a:spcBef>
              <a:buSzTx/>
              <a:buNone/>
              <a:defRPr b="1" sz="1871">
                <a:solidFill>
                  <a:srgbClr val="D56B26"/>
                </a:solidFill>
                <a:latin typeface="Helvetica"/>
                <a:ea typeface="Helvetica"/>
                <a:cs typeface="Helvetica"/>
                <a:sym typeface="Helvetica"/>
              </a:defRPr>
            </a:pPr>
            <a:r>
              <a:t>Key Learning Point </a:t>
            </a:r>
            <a:endParaRPr sz="1400">
              <a:solidFill>
                <a:srgbClr val="808285"/>
              </a:solidFill>
            </a:endParaRPr>
          </a:p>
          <a:p>
            <a:pPr marL="0" indent="0" defTabSz="457200">
              <a:spcBef>
                <a:spcPts val="0"/>
              </a:spcBef>
              <a:buSzTx/>
              <a:buNone/>
              <a:defRPr b="1" sz="1400">
                <a:solidFill>
                  <a:srgbClr val="808285"/>
                </a:solidFill>
                <a:latin typeface="Helvetica"/>
                <a:ea typeface="Helvetica"/>
                <a:cs typeface="Helvetica"/>
                <a:sym typeface="Helvetica"/>
              </a:defRPr>
            </a:pPr>
            <a:r>
              <a:rPr u="sng">
                <a:hlinkClick r:id="rId2" invalidUrl="" action="" tgtFrame="" tooltip="" history="1" highlightClick="0" endSnd="0"/>
              </a:rPr>
              <a:t>View Case Presentation</a:t>
            </a:r>
          </a:p>
          <a:p>
            <a:pPr marL="0" indent="0" defTabSz="457200">
              <a:spcBef>
                <a:spcPts val="0"/>
              </a:spcBef>
              <a:buSzTx/>
              <a:buNone/>
              <a:defRPr sz="1600">
                <a:solidFill>
                  <a:srgbClr val="5C5C5C"/>
                </a:solidFill>
                <a:latin typeface="Helvetica"/>
                <a:ea typeface="Helvetica"/>
                <a:cs typeface="Helvetica"/>
                <a:sym typeface="Helvetica"/>
              </a:defRPr>
            </a:pPr>
            <a:r>
              <a:t>A patient with chronic obstructive pulmonary disease and hypoxemia who is on an adequate pharmacologic regimen should begin long-term supplemental oxygen therapy.</a:t>
            </a:r>
          </a:p>
          <a:p>
            <a:pPr marL="0" indent="0" defTabSz="457200">
              <a:spcBef>
                <a:spcPts val="0"/>
              </a:spcBef>
              <a:buSzTx/>
              <a:buNone/>
              <a:defRPr b="1" sz="2200">
                <a:solidFill>
                  <a:srgbClr val="7A7A7A"/>
                </a:solidFill>
                <a:latin typeface="Helvetica"/>
                <a:ea typeface="Helvetica"/>
                <a:cs typeface="Helvetica"/>
                <a:sym typeface="Helvetica"/>
              </a:defRPr>
            </a:pPr>
            <a:r>
              <a:t>Detailed Feedback</a:t>
            </a:r>
          </a:p>
          <a:p>
            <a:pPr marL="0" indent="0" defTabSz="457200">
              <a:spcBef>
                <a:spcPts val="0"/>
              </a:spcBef>
              <a:buSzTx/>
              <a:buNone/>
              <a:defRPr sz="1600">
                <a:solidFill>
                  <a:srgbClr val="5C5C5C"/>
                </a:solidFill>
                <a:latin typeface="Helvetica"/>
                <a:ea typeface="Helvetica"/>
                <a:cs typeface="Helvetica"/>
                <a:sym typeface="Helvetica"/>
              </a:defRPr>
            </a:pPr>
            <a:r>
              <a:t>According to Global Initiative for Chronic Obstructive Lung Disease criteria, patients with chronic obstructive pulmonary disease (COPD), regardless of severity, should be treated with long-term supplemental oxygen therapy if their measured oxygen saturation is ≤88% or their partial pressure of oxygen is ≤55 mm Hg.</a:t>
            </a:r>
          </a:p>
          <a:p>
            <a:pPr marL="0" indent="0" defTabSz="457200">
              <a:spcBef>
                <a:spcPts val="0"/>
              </a:spcBef>
              <a:buSzTx/>
              <a:buNone/>
              <a:defRPr sz="1600">
                <a:solidFill>
                  <a:srgbClr val="5C5C5C"/>
                </a:solidFill>
                <a:latin typeface="Helvetica"/>
                <a:ea typeface="Helvetica"/>
                <a:cs typeface="Helvetica"/>
                <a:sym typeface="Helvetica"/>
              </a:defRPr>
            </a:pPr>
            <a:r>
              <a:t>Given that this patient has not had an exacerbation in a year, it would be reasonable to also consider stepping down his medical regimen and withdrawing his inhaled glucocorticoid. Although inhaled glucocorticoids can be useful in patients with frequent exacerbations, they are associated with an increased risk of pneumonia, and withdrawal can be safely attempted once control of exacerbations has been established.</a:t>
            </a:r>
          </a:p>
          <a:p>
            <a:pPr marL="0" indent="0" defTabSz="457200">
              <a:spcBef>
                <a:spcPts val="0"/>
              </a:spcBef>
              <a:buSzTx/>
              <a:buNone/>
              <a:defRPr sz="1600">
                <a:solidFill>
                  <a:srgbClr val="5C5C5C"/>
                </a:solidFill>
                <a:latin typeface="Helvetica"/>
                <a:ea typeface="Helvetica"/>
                <a:cs typeface="Helvetica"/>
                <a:sym typeface="Helvetica"/>
              </a:defRPr>
            </a:pPr>
            <a:r>
              <a:t>Adding inhaled ipratropium is inappropriate for a patient who is already taking a long-acting anticholinergic agent (tiotropium); elderly patients, in particular, are at increased risk for anticholinergic toxicity.</a:t>
            </a:r>
          </a:p>
          <a:p>
            <a:pPr marL="0" indent="0" defTabSz="457200">
              <a:spcBef>
                <a:spcPts val="0"/>
              </a:spcBef>
              <a:buSzTx/>
              <a:buNone/>
              <a:defRPr sz="1600">
                <a:solidFill>
                  <a:srgbClr val="5C5C5C"/>
                </a:solidFill>
                <a:latin typeface="Helvetica"/>
                <a:ea typeface="Helvetica"/>
                <a:cs typeface="Helvetica"/>
                <a:sym typeface="Helvetica"/>
              </a:defRPr>
            </a:pPr>
            <a:r>
              <a:t>Daily azithromycin may have a role in a patient with COPD and a history of frequent exacerbations, but this strategy is less established for a patient with well-controlled symptoms on an appropriate pharmacologic regimen. Daily glucocorticoids are not effective for patients with COPD and have a variety of serious adverse effects.</a:t>
            </a:r>
          </a:p>
          <a:p>
            <a:pPr marL="0" indent="0" defTabSz="457200">
              <a:spcBef>
                <a:spcPts val="0"/>
              </a:spcBef>
              <a:buSzTx/>
              <a:buNone/>
              <a:defRPr sz="1600">
                <a:solidFill>
                  <a:srgbClr val="5C5C5C"/>
                </a:solidFill>
                <a:latin typeface="Helvetica"/>
                <a:ea typeface="Helvetica"/>
                <a:cs typeface="Helvetica"/>
                <a:sym typeface="Helvetica"/>
              </a:defRPr>
            </a:pPr>
            <a:r>
              <a:t>Theophylline has fallen out of favor as a standard treatment for COPD in light of its relatively narrow therapeutic index.</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Screen Shot 2020-11-19 at 9.15.14 AM.png" descr="Screen Shot 2020-11-19 at 9.15.14 AM.png"/>
          <p:cNvPicPr>
            <a:picLocks noChangeAspect="1"/>
          </p:cNvPicPr>
          <p:nvPr/>
        </p:nvPicPr>
        <p:blipFill>
          <a:blip r:embed="rId2">
            <a:extLst/>
          </a:blip>
          <a:stretch>
            <a:fillRect/>
          </a:stretch>
        </p:blipFill>
        <p:spPr>
          <a:xfrm>
            <a:off x="3035299" y="2010964"/>
            <a:ext cx="6729757" cy="642818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Screen Shot 2020-11-19 at 9.15.05 AM.png" descr="Screen Shot 2020-11-19 at 9.15.05 AM.png"/>
          <p:cNvPicPr>
            <a:picLocks noChangeAspect="1"/>
          </p:cNvPicPr>
          <p:nvPr/>
        </p:nvPicPr>
        <p:blipFill>
          <a:blip r:embed="rId2">
            <a:extLst/>
          </a:blip>
          <a:stretch>
            <a:fillRect/>
          </a:stretch>
        </p:blipFill>
        <p:spPr>
          <a:xfrm>
            <a:off x="3746500" y="1511300"/>
            <a:ext cx="5765800" cy="69850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Your answer is correct.…"/>
          <p:cNvSpPr txBox="1"/>
          <p:nvPr>
            <p:ph type="body" idx="1"/>
          </p:nvPr>
        </p:nvSpPr>
        <p:spPr>
          <a:prstGeom prst="rect">
            <a:avLst/>
          </a:prstGeom>
        </p:spPr>
        <p:txBody>
          <a:bodyPr/>
          <a:lstStyle/>
          <a:p>
            <a:pPr/>
            <a:r>
              <a:t> Your answer is correct.</a:t>
            </a:r>
          </a:p>
          <a:p>
            <a:pPr marL="0" indent="0" defTabSz="457200">
              <a:spcBef>
                <a:spcPts val="0"/>
              </a:spcBef>
              <a:buSzTx/>
              <a:buNone/>
              <a:defRPr sz="1600">
                <a:solidFill>
                  <a:srgbClr val="5C5C5C"/>
                </a:solidFill>
                <a:latin typeface="Helvetica"/>
                <a:ea typeface="Helvetica"/>
                <a:cs typeface="Helvetica"/>
                <a:sym typeface="Helvetica"/>
              </a:defRPr>
            </a:pPr>
            <a:r>
              <a:t>Prednisone</a:t>
            </a:r>
          </a:p>
          <a:p>
            <a:pPr marL="0" indent="0" defTabSz="457200">
              <a:spcBef>
                <a:spcPts val="0"/>
              </a:spcBef>
              <a:buSzTx/>
              <a:buNone/>
              <a:defRPr sz="1600">
                <a:solidFill>
                  <a:srgbClr val="5C5C5C"/>
                </a:solidFill>
                <a:latin typeface="Helvetica"/>
                <a:ea typeface="Helvetica"/>
                <a:cs typeface="Helvetica"/>
                <a:sym typeface="Helvetica"/>
              </a:defRPr>
            </a:pPr>
            <a:r>
              <a:t>Etidronate</a:t>
            </a:r>
          </a:p>
          <a:p>
            <a:pPr marL="0" indent="0" defTabSz="457200">
              <a:spcBef>
                <a:spcPts val="0"/>
              </a:spcBef>
              <a:buSzTx/>
              <a:buNone/>
              <a:defRPr b="1" sz="1600">
                <a:solidFill>
                  <a:srgbClr val="00B04F"/>
                </a:solidFill>
                <a:latin typeface="Helvetica"/>
                <a:ea typeface="Helvetica"/>
                <a:cs typeface="Helvetica"/>
                <a:sym typeface="Helvetica"/>
              </a:defRPr>
            </a:pPr>
            <a:r>
              <a:t>Zoledronic acid</a:t>
            </a:r>
          </a:p>
          <a:p>
            <a:pPr marL="0" indent="0" defTabSz="457200">
              <a:spcBef>
                <a:spcPts val="0"/>
              </a:spcBef>
              <a:buSzTx/>
              <a:buNone/>
              <a:defRPr sz="1600">
                <a:solidFill>
                  <a:srgbClr val="5C5C5C"/>
                </a:solidFill>
                <a:latin typeface="Helvetica"/>
                <a:ea typeface="Helvetica"/>
                <a:cs typeface="Helvetica"/>
                <a:sym typeface="Helvetica"/>
              </a:defRPr>
            </a:pPr>
            <a:r>
              <a:t>Naproxen</a:t>
            </a:r>
          </a:p>
          <a:p>
            <a:pPr marL="0" indent="0" defTabSz="457200">
              <a:spcBef>
                <a:spcPts val="0"/>
              </a:spcBef>
              <a:buSzTx/>
              <a:buNone/>
              <a:defRPr sz="1600">
                <a:solidFill>
                  <a:srgbClr val="5C5C5C"/>
                </a:solidFill>
                <a:latin typeface="Helvetica"/>
                <a:ea typeface="Helvetica"/>
                <a:cs typeface="Helvetica"/>
                <a:sym typeface="Helvetica"/>
              </a:defRPr>
            </a:pPr>
            <a:r>
              <a:t>Calcitonin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he first-line therapy for symptomatic Paget disease of bone is a high-potency intravenous bisphosphonate.…"/>
          <p:cNvSpPr txBox="1"/>
          <p:nvPr>
            <p:ph type="body" idx="1"/>
          </p:nvPr>
        </p:nvSpPr>
        <p:spPr>
          <a:prstGeom prst="rect">
            <a:avLst/>
          </a:prstGeom>
        </p:spPr>
        <p:txBody>
          <a:bodyPr/>
          <a:lstStyle/>
          <a:p>
            <a:pPr/>
            <a:r>
              <a:t> The first-line therapy for symptomatic Paget disease of bone is a high-potency intravenous bisphosphonate.</a:t>
            </a:r>
          </a:p>
          <a:p>
            <a:pPr marL="0" indent="0" defTabSz="457200">
              <a:spcBef>
                <a:spcPts val="0"/>
              </a:spcBef>
              <a:buSzTx/>
              <a:buNone/>
              <a:defRPr b="1" sz="2200">
                <a:solidFill>
                  <a:srgbClr val="7A7A7A"/>
                </a:solidFill>
                <a:latin typeface="Helvetica"/>
                <a:ea typeface="Helvetica"/>
                <a:cs typeface="Helvetica"/>
                <a:sym typeface="Helvetica"/>
              </a:defRPr>
            </a:pPr>
            <a:r>
              <a:t>Detailed Feedback</a:t>
            </a:r>
          </a:p>
          <a:p>
            <a:pPr marL="0" indent="0" defTabSz="457200">
              <a:spcBef>
                <a:spcPts val="0"/>
              </a:spcBef>
              <a:buSzTx/>
              <a:buNone/>
              <a:defRPr sz="1600">
                <a:solidFill>
                  <a:srgbClr val="5C5C5C"/>
                </a:solidFill>
                <a:latin typeface="Helvetica"/>
                <a:ea typeface="Helvetica"/>
                <a:cs typeface="Helvetica"/>
                <a:sym typeface="Helvetica"/>
              </a:defRPr>
            </a:pPr>
            <a:r>
              <a:t>An elevated serum level of alkaline phosphatase; radiographic evidence of cortical thickening, coarsening of the trabeculae, and lytic lesions; and increased uptake on bone scintigraphy are key findings of Paget disease of bone. Although the diagnosis can usually be made on the basis of plain radiography and an elevated alkaline phosphate level, a bone scan is indicated at diagnosis to determine the extent of disease. Treatment should be initiated for symptomatic patients who have an elevated serum alkaline phosphatase level.</a:t>
            </a:r>
          </a:p>
          <a:p>
            <a:pPr marL="0" indent="0" defTabSz="457200">
              <a:spcBef>
                <a:spcPts val="0"/>
              </a:spcBef>
              <a:buSzTx/>
              <a:buNone/>
              <a:defRPr sz="1600">
                <a:solidFill>
                  <a:srgbClr val="5C5C5C"/>
                </a:solidFill>
                <a:latin typeface="Helvetica"/>
                <a:ea typeface="Helvetica"/>
                <a:cs typeface="Helvetica"/>
                <a:sym typeface="Helvetica"/>
              </a:defRPr>
            </a:pPr>
            <a:r>
              <a:t>The symptoms of Paget disease that indicate treatment include the presence of bone pain, fracture, osteolytic lesions, bony deformities, involvement of weight-bearing bones, compression of spinal cord and nerve roots, bone compression of the eighth cranial or optic nerve, and radiculopathy. Treatment is also indicated when surgical intervention on an affected bone is anticipated.</a:t>
            </a:r>
          </a:p>
          <a:p>
            <a:pPr marL="0" indent="0" defTabSz="457200">
              <a:spcBef>
                <a:spcPts val="0"/>
              </a:spcBef>
              <a:buSzTx/>
              <a:buNone/>
              <a:defRPr sz="1600">
                <a:solidFill>
                  <a:srgbClr val="5C5C5C"/>
                </a:solidFill>
                <a:latin typeface="Helvetica"/>
                <a:ea typeface="Helvetica"/>
                <a:cs typeface="Helvetica"/>
                <a:sym typeface="Helvetica"/>
              </a:defRPr>
            </a:pPr>
            <a:r>
              <a:t>High-potency, long-acting, intravenous bisphosphonates, such as zoledronic acid, are effective for lowering the alkaline phosphatase level and improving quality of life in patients with Paget disease. Although etidronate, a non–nitrogen-containing bisphosphonate, is approved for the treatment of Paget disease of bone, it is much less effective than nitrogen-containing bisphosphonates, such as zoledronic acid, and is therefore not the best choice for first-line treatment. It is generally reserved for second-line treatment in patients who are intolerant of nitrogen-containing bisphosphonates. In addition, etidronate can cause impaired bone mineralization, which can lead to increased fracture risk; it is therefore contraindicated in patients who have lytic lesions in weight-bearing bones.</a:t>
            </a:r>
          </a:p>
          <a:p>
            <a:pPr marL="0" indent="0" defTabSz="457200">
              <a:spcBef>
                <a:spcPts val="0"/>
              </a:spcBef>
              <a:buSzTx/>
              <a:buNone/>
              <a:defRPr sz="1600">
                <a:solidFill>
                  <a:srgbClr val="5C5C5C"/>
                </a:solidFill>
                <a:latin typeface="Helvetica"/>
                <a:ea typeface="Helvetica"/>
                <a:cs typeface="Helvetica"/>
                <a:sym typeface="Helvetica"/>
              </a:defRPr>
            </a:pPr>
            <a:r>
              <a:t>Calcitonin does not effectively change the disease process in Paget disease.</a:t>
            </a:r>
          </a:p>
          <a:p>
            <a:pPr marL="0" indent="0" defTabSz="457200">
              <a:spcBef>
                <a:spcPts val="0"/>
              </a:spcBef>
              <a:buSzTx/>
              <a:buNone/>
              <a:defRPr sz="1600">
                <a:solidFill>
                  <a:srgbClr val="5C5C5C"/>
                </a:solidFill>
                <a:latin typeface="Helvetica"/>
                <a:ea typeface="Helvetica"/>
                <a:cs typeface="Helvetica"/>
                <a:sym typeface="Helvetica"/>
              </a:defRPr>
            </a:pPr>
            <a:r>
              <a:t>Although naproxen and prednisone might reduce pain, they have no effect on the disease process and are not indicated for treating symptomatic Paget disease.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Screen Shot 2020-11-19 at 9.23.40 AM.png" descr="Screen Shot 2020-11-19 at 9.23.40 AM.png"/>
          <p:cNvPicPr>
            <a:picLocks noChangeAspect="1"/>
          </p:cNvPicPr>
          <p:nvPr/>
        </p:nvPicPr>
        <p:blipFill>
          <a:blip r:embed="rId2">
            <a:extLst/>
          </a:blip>
          <a:stretch>
            <a:fillRect/>
          </a:stretch>
        </p:blipFill>
        <p:spPr>
          <a:xfrm>
            <a:off x="3041650" y="1134672"/>
            <a:ext cx="6718491" cy="748425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