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70" r:id="rId3"/>
    <p:sldId id="271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5D350F79-A830-4501-BFE2-9F3CC3A1C7AE}" type="datetimeFigureOut">
              <a:rPr lang="el-GR" smtClean="0"/>
              <a:pPr/>
              <a:t>20/2/23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4C995E11-6983-4F3F-A6CC-9A08A541E2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50F79-A830-4501-BFE2-9F3CC3A1C7AE}" type="datetimeFigureOut">
              <a:rPr lang="el-GR" smtClean="0"/>
              <a:pPr/>
              <a:t>20/2/23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5E11-6983-4F3F-A6CC-9A08A541E2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50F79-A830-4501-BFE2-9F3CC3A1C7AE}" type="datetimeFigureOut">
              <a:rPr lang="el-GR" smtClean="0"/>
              <a:pPr/>
              <a:t>20/2/23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5E11-6983-4F3F-A6CC-9A08A541E2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50F79-A830-4501-BFE2-9F3CC3A1C7AE}" type="datetimeFigureOut">
              <a:rPr lang="el-GR" smtClean="0"/>
              <a:pPr/>
              <a:t>20/2/23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5E11-6983-4F3F-A6CC-9A08A541E2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50F79-A830-4501-BFE2-9F3CC3A1C7AE}" type="datetimeFigureOut">
              <a:rPr lang="el-GR" smtClean="0"/>
              <a:pPr/>
              <a:t>20/2/23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5E11-6983-4F3F-A6CC-9A08A541E2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50F79-A830-4501-BFE2-9F3CC3A1C7AE}" type="datetimeFigureOut">
              <a:rPr lang="el-GR" smtClean="0"/>
              <a:pPr/>
              <a:t>20/2/23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5E11-6983-4F3F-A6CC-9A08A541E20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50F79-A830-4501-BFE2-9F3CC3A1C7AE}" type="datetimeFigureOut">
              <a:rPr lang="el-GR" smtClean="0"/>
              <a:pPr/>
              <a:t>20/2/23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5E11-6983-4F3F-A6CC-9A08A541E20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50F79-A830-4501-BFE2-9F3CC3A1C7AE}" type="datetimeFigureOut">
              <a:rPr lang="el-GR" smtClean="0"/>
              <a:pPr/>
              <a:t>20/2/23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5E11-6983-4F3F-A6CC-9A08A541E2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50F79-A830-4501-BFE2-9F3CC3A1C7AE}" type="datetimeFigureOut">
              <a:rPr lang="el-GR" smtClean="0"/>
              <a:pPr/>
              <a:t>20/2/23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5E11-6983-4F3F-A6CC-9A08A541E2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5D350F79-A830-4501-BFE2-9F3CC3A1C7AE}" type="datetimeFigureOut">
              <a:rPr lang="el-GR" smtClean="0"/>
              <a:pPr/>
              <a:t>20/2/23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4C995E11-6983-4F3F-A6CC-9A08A541E2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μια εικόνα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5D350F79-A830-4501-BFE2-9F3CC3A1C7AE}" type="datetimeFigureOut">
              <a:rPr lang="el-GR" smtClean="0"/>
              <a:pPr/>
              <a:t>20/2/23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4C995E11-6983-4F3F-A6CC-9A08A541E2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D350F79-A830-4501-BFE2-9F3CC3A1C7AE}" type="datetimeFigureOut">
              <a:rPr lang="el-GR" smtClean="0"/>
              <a:pPr/>
              <a:t>20/2/23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C995E11-6983-4F3F-A6CC-9A08A541E20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Η ΙΣΤΟΡΙΑ ΤΗΣ ΕΛΛΗΝΙΚΗΣ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Ποια ελληνική αφηγούμαστε / φτιάχνουμε;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/>
              <a:t>Κείμενα από την ιστορία της Ελληνικής (;)</a:t>
            </a:r>
            <a:br>
              <a:rPr lang="el-GR" sz="2800" dirty="0"/>
            </a:br>
            <a:r>
              <a:rPr lang="en-US" sz="2800" dirty="0"/>
              <a:t> </a:t>
            </a:r>
            <a:r>
              <a:rPr lang="el-GR" sz="2800" dirty="0"/>
              <a:t>Δημοσθένης (4</a:t>
            </a:r>
            <a:r>
              <a:rPr lang="el-GR" sz="2800" baseline="30000" dirty="0"/>
              <a:t>ος</a:t>
            </a:r>
            <a:r>
              <a:rPr lang="el-GR" sz="2800" dirty="0"/>
              <a:t> αι. </a:t>
            </a:r>
            <a:r>
              <a:rPr lang="el-GR" sz="2800" dirty="0" err="1"/>
              <a:t>π.Χ.</a:t>
            </a:r>
            <a:r>
              <a:rPr lang="el-GR" sz="2800" dirty="0"/>
              <a:t>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err="1"/>
              <a:t>Πρῶτον</a:t>
            </a:r>
            <a:r>
              <a:rPr lang="el-GR" dirty="0"/>
              <a:t> </a:t>
            </a:r>
            <a:r>
              <a:rPr lang="el-GR" dirty="0" err="1"/>
              <a:t>μὲν</a:t>
            </a:r>
            <a:r>
              <a:rPr lang="el-GR" dirty="0"/>
              <a:t> </a:t>
            </a:r>
            <a:r>
              <a:rPr lang="el-GR" dirty="0" err="1"/>
              <a:t>οὖν</a:t>
            </a:r>
            <a:r>
              <a:rPr lang="el-GR" dirty="0"/>
              <a:t> </a:t>
            </a:r>
            <a:r>
              <a:rPr lang="el-GR" dirty="0" err="1"/>
              <a:t>οὐκ</a:t>
            </a:r>
            <a:r>
              <a:rPr lang="el-GR" dirty="0"/>
              <a:t> </a:t>
            </a:r>
            <a:r>
              <a:rPr lang="el-GR" dirty="0" err="1"/>
              <a:t>ἀθυμητέον</a:t>
            </a:r>
            <a:r>
              <a:rPr lang="el-GR" dirty="0"/>
              <a:t>, ὦ </a:t>
            </a:r>
            <a:r>
              <a:rPr lang="el-GR" dirty="0" err="1"/>
              <a:t>ἄνδρες</a:t>
            </a:r>
            <a:r>
              <a:rPr lang="el-GR" dirty="0"/>
              <a:t> </a:t>
            </a:r>
            <a:r>
              <a:rPr lang="el-GR" dirty="0" err="1"/>
              <a:t>Ἀθηναῖοι</a:t>
            </a:r>
            <a:r>
              <a:rPr lang="el-GR" dirty="0"/>
              <a:t>,</a:t>
            </a:r>
          </a:p>
          <a:p>
            <a:r>
              <a:rPr lang="el-GR" dirty="0" err="1"/>
              <a:t>τοῖς</a:t>
            </a:r>
            <a:r>
              <a:rPr lang="el-GR" dirty="0"/>
              <a:t> </a:t>
            </a:r>
            <a:r>
              <a:rPr lang="el-GR" dirty="0" err="1"/>
              <a:t>παροῦσι</a:t>
            </a:r>
            <a:r>
              <a:rPr lang="el-GR" dirty="0"/>
              <a:t> </a:t>
            </a:r>
            <a:r>
              <a:rPr lang="el-GR" dirty="0" err="1"/>
              <a:t>πράγμασιν</a:t>
            </a:r>
            <a:r>
              <a:rPr lang="el-GR" dirty="0"/>
              <a:t>, </a:t>
            </a:r>
            <a:r>
              <a:rPr lang="el-GR" dirty="0" err="1"/>
              <a:t>οὐδ</a:t>
            </a:r>
            <a:r>
              <a:rPr lang="el-GR" dirty="0"/>
              <a:t>’ </a:t>
            </a:r>
            <a:r>
              <a:rPr lang="el-GR" dirty="0" err="1"/>
              <a:t>εἰ</a:t>
            </a:r>
            <a:r>
              <a:rPr lang="el-GR" dirty="0"/>
              <a:t> πάνυ </a:t>
            </a:r>
            <a:r>
              <a:rPr lang="el-GR" dirty="0" err="1"/>
              <a:t>φαύλως</a:t>
            </a:r>
            <a:r>
              <a:rPr lang="el-GR" dirty="0"/>
              <a:t> </a:t>
            </a:r>
            <a:r>
              <a:rPr lang="el-GR" dirty="0" err="1"/>
              <a:t>ἔχειν</a:t>
            </a:r>
            <a:r>
              <a:rPr lang="el-GR" dirty="0"/>
              <a:t> </a:t>
            </a:r>
            <a:r>
              <a:rPr lang="el-GR" dirty="0" err="1"/>
              <a:t>δοκεῖ</a:t>
            </a:r>
            <a:r>
              <a:rPr lang="el-GR" dirty="0"/>
              <a:t>.</a:t>
            </a:r>
          </a:p>
          <a:p>
            <a:r>
              <a:rPr lang="el-GR" dirty="0"/>
              <a:t>ὃ γάρ </a:t>
            </a:r>
            <a:r>
              <a:rPr lang="el-GR" dirty="0" err="1"/>
              <a:t>ἐστι</a:t>
            </a:r>
            <a:r>
              <a:rPr lang="el-GR" dirty="0"/>
              <a:t> </a:t>
            </a:r>
            <a:r>
              <a:rPr lang="el-GR" dirty="0" err="1"/>
              <a:t>χείριστον</a:t>
            </a:r>
            <a:r>
              <a:rPr lang="el-GR" dirty="0"/>
              <a:t> </a:t>
            </a:r>
            <a:r>
              <a:rPr lang="el-GR" dirty="0" err="1"/>
              <a:t>αὐτῶν</a:t>
            </a:r>
            <a:r>
              <a:rPr lang="el-GR" dirty="0"/>
              <a:t> </a:t>
            </a:r>
            <a:r>
              <a:rPr lang="el-GR" dirty="0" err="1"/>
              <a:t>ἐκ</a:t>
            </a:r>
            <a:r>
              <a:rPr lang="el-GR" dirty="0"/>
              <a:t> </a:t>
            </a:r>
            <a:r>
              <a:rPr lang="el-GR" dirty="0" err="1"/>
              <a:t>τοῦ</a:t>
            </a:r>
            <a:r>
              <a:rPr lang="el-GR" dirty="0"/>
              <a:t> </a:t>
            </a:r>
            <a:r>
              <a:rPr lang="el-GR" dirty="0" err="1"/>
              <a:t>παρεληλυθότος</a:t>
            </a:r>
            <a:r>
              <a:rPr lang="el-GR" dirty="0"/>
              <a:t> χρόνου,</a:t>
            </a:r>
          </a:p>
          <a:p>
            <a:r>
              <a:rPr lang="el-GR" dirty="0" err="1"/>
              <a:t>τοῦτο</a:t>
            </a:r>
            <a:r>
              <a:rPr lang="el-GR" dirty="0"/>
              <a:t> </a:t>
            </a:r>
            <a:r>
              <a:rPr lang="el-GR" dirty="0" err="1"/>
              <a:t>πρὸς</a:t>
            </a:r>
            <a:r>
              <a:rPr lang="el-GR" dirty="0"/>
              <a:t> </a:t>
            </a:r>
            <a:r>
              <a:rPr lang="el-GR" dirty="0" err="1"/>
              <a:t>τὰ</a:t>
            </a:r>
            <a:r>
              <a:rPr lang="el-GR" dirty="0"/>
              <a:t> μέλλοντα </a:t>
            </a:r>
            <a:r>
              <a:rPr lang="el-GR" dirty="0" err="1"/>
              <a:t>βέλτιστον</a:t>
            </a:r>
            <a:r>
              <a:rPr lang="el-GR" dirty="0"/>
              <a:t> </a:t>
            </a:r>
            <a:r>
              <a:rPr lang="el-GR" dirty="0" err="1"/>
              <a:t>ὑπάρχει</a:t>
            </a:r>
            <a:r>
              <a:rPr lang="el-GR" dirty="0"/>
              <a:t>. τί </a:t>
            </a:r>
            <a:r>
              <a:rPr lang="el-GR" dirty="0" err="1"/>
              <a:t>οὖν</a:t>
            </a:r>
            <a:r>
              <a:rPr lang="el-GR" dirty="0"/>
              <a:t> </a:t>
            </a:r>
            <a:r>
              <a:rPr lang="el-GR" dirty="0" err="1"/>
              <a:t>ἐστι</a:t>
            </a:r>
            <a:endParaRPr lang="el-GR" dirty="0"/>
          </a:p>
          <a:p>
            <a:r>
              <a:rPr lang="el-GR" dirty="0" err="1"/>
              <a:t>τοῦτο</a:t>
            </a:r>
            <a:r>
              <a:rPr lang="el-GR" dirty="0"/>
              <a:t>; </a:t>
            </a:r>
            <a:r>
              <a:rPr lang="el-GR" dirty="0" err="1"/>
              <a:t>ὅτι</a:t>
            </a:r>
            <a:r>
              <a:rPr lang="el-GR" dirty="0"/>
              <a:t> </a:t>
            </a:r>
            <a:r>
              <a:rPr lang="el-GR" dirty="0" err="1"/>
              <a:t>οὐδέν</a:t>
            </a:r>
            <a:r>
              <a:rPr lang="el-GR" dirty="0"/>
              <a:t>, ὦ </a:t>
            </a:r>
            <a:r>
              <a:rPr lang="el-GR" dirty="0" err="1"/>
              <a:t>ἄνδρες</a:t>
            </a:r>
            <a:r>
              <a:rPr lang="el-GR" dirty="0"/>
              <a:t> </a:t>
            </a:r>
            <a:r>
              <a:rPr lang="el-GR" dirty="0" err="1"/>
              <a:t>Ἀθηναῖοι</a:t>
            </a:r>
            <a:r>
              <a:rPr lang="el-GR" dirty="0"/>
              <a:t>, </a:t>
            </a:r>
            <a:r>
              <a:rPr lang="el-GR" dirty="0" err="1"/>
              <a:t>τῶν</a:t>
            </a:r>
            <a:r>
              <a:rPr lang="el-GR" dirty="0"/>
              <a:t> δεόντων ποιούντων (5)</a:t>
            </a:r>
          </a:p>
          <a:p>
            <a:r>
              <a:rPr lang="el-GR" dirty="0" err="1"/>
              <a:t>ὑμῶν</a:t>
            </a:r>
            <a:r>
              <a:rPr lang="el-GR" dirty="0"/>
              <a:t> </a:t>
            </a:r>
            <a:r>
              <a:rPr lang="el-GR" dirty="0" err="1"/>
              <a:t>κακῶς</a:t>
            </a:r>
            <a:r>
              <a:rPr lang="el-GR" dirty="0"/>
              <a:t> </a:t>
            </a:r>
            <a:r>
              <a:rPr lang="el-GR" dirty="0" err="1"/>
              <a:t>τὰ</a:t>
            </a:r>
            <a:r>
              <a:rPr lang="el-GR" dirty="0"/>
              <a:t> </a:t>
            </a:r>
            <a:r>
              <a:rPr lang="el-GR" dirty="0" err="1"/>
              <a:t>πράγματ</a:t>
            </a:r>
            <a:r>
              <a:rPr lang="el-GR" dirty="0"/>
              <a:t>’ </a:t>
            </a:r>
            <a:r>
              <a:rPr lang="el-GR" dirty="0" err="1"/>
              <a:t>ἔχει</a:t>
            </a:r>
            <a:r>
              <a:rPr lang="el-GR" dirty="0"/>
              <a:t>· </a:t>
            </a:r>
            <a:r>
              <a:rPr lang="el-GR" dirty="0" err="1"/>
              <a:t>ἐπεί</a:t>
            </a:r>
            <a:r>
              <a:rPr lang="el-GR" dirty="0"/>
              <a:t> </a:t>
            </a:r>
            <a:r>
              <a:rPr lang="el-GR" dirty="0" err="1"/>
              <a:t>τοι</a:t>
            </a:r>
            <a:r>
              <a:rPr lang="el-GR" dirty="0"/>
              <a:t>, </a:t>
            </a:r>
            <a:r>
              <a:rPr lang="el-GR" dirty="0" err="1"/>
              <a:t>εἰ</a:t>
            </a:r>
            <a:r>
              <a:rPr lang="el-GR" dirty="0"/>
              <a:t> </a:t>
            </a:r>
            <a:r>
              <a:rPr lang="el-GR" dirty="0" err="1"/>
              <a:t>πάνθ</a:t>
            </a:r>
            <a:r>
              <a:rPr lang="el-GR" dirty="0"/>
              <a:t>’ ἃ </a:t>
            </a:r>
            <a:r>
              <a:rPr lang="el-GR" dirty="0" err="1"/>
              <a:t>προσῆκε</a:t>
            </a:r>
            <a:r>
              <a:rPr lang="el-GR" dirty="0"/>
              <a:t> </a:t>
            </a:r>
          </a:p>
          <a:p>
            <a:r>
              <a:rPr lang="el-GR" dirty="0" err="1"/>
              <a:t>πραττόντων</a:t>
            </a:r>
            <a:r>
              <a:rPr lang="el-GR" dirty="0"/>
              <a:t> </a:t>
            </a:r>
            <a:r>
              <a:rPr lang="el-GR" dirty="0" err="1"/>
              <a:t>οὕτως</a:t>
            </a:r>
            <a:r>
              <a:rPr lang="el-GR" dirty="0"/>
              <a:t> </a:t>
            </a:r>
            <a:r>
              <a:rPr lang="el-GR" dirty="0" err="1"/>
              <a:t>εἶχεν</a:t>
            </a:r>
            <a:r>
              <a:rPr lang="el-GR" dirty="0"/>
              <a:t>, </a:t>
            </a:r>
            <a:r>
              <a:rPr lang="el-GR" dirty="0" err="1"/>
              <a:t>οὐδ</a:t>
            </a:r>
            <a:r>
              <a:rPr lang="el-GR" dirty="0"/>
              <a:t>’ </a:t>
            </a:r>
            <a:r>
              <a:rPr lang="el-GR" dirty="0" err="1"/>
              <a:t>ἂν</a:t>
            </a:r>
            <a:r>
              <a:rPr lang="el-GR" dirty="0"/>
              <a:t> </a:t>
            </a:r>
            <a:r>
              <a:rPr lang="el-GR" dirty="0" err="1"/>
              <a:t>ἐλπὶς</a:t>
            </a:r>
            <a:r>
              <a:rPr lang="el-GR" dirty="0"/>
              <a:t> </a:t>
            </a:r>
            <a:r>
              <a:rPr lang="el-GR" dirty="0" err="1"/>
              <a:t>ἦν</a:t>
            </a:r>
            <a:r>
              <a:rPr lang="el-GR" dirty="0"/>
              <a:t> </a:t>
            </a:r>
            <a:r>
              <a:rPr lang="el-GR" dirty="0" err="1"/>
              <a:t>αὐτὰ</a:t>
            </a:r>
            <a:r>
              <a:rPr lang="el-GR" dirty="0"/>
              <a:t> βελτίω </a:t>
            </a:r>
          </a:p>
          <a:p>
            <a:r>
              <a:rPr lang="el-GR" b="1" dirty="0"/>
              <a:t>(3.) </a:t>
            </a:r>
            <a:r>
              <a:rPr lang="el-GR" dirty="0"/>
              <a:t>γενέσθαι. </a:t>
            </a:r>
            <a:r>
              <a:rPr lang="el-GR" dirty="0" err="1"/>
              <a:t>ἔπειτ</a:t>
            </a:r>
            <a:r>
              <a:rPr lang="el-GR" dirty="0"/>
              <a:t>’ </a:t>
            </a:r>
            <a:r>
              <a:rPr lang="el-GR" dirty="0" err="1"/>
              <a:t>ἐνθυμητέον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παρ’ </a:t>
            </a:r>
            <a:r>
              <a:rPr lang="el-GR" dirty="0" err="1"/>
              <a:t>ἄλλων</a:t>
            </a:r>
            <a:r>
              <a:rPr lang="el-GR" dirty="0"/>
              <a:t> </a:t>
            </a:r>
            <a:r>
              <a:rPr lang="el-GR" dirty="0" err="1"/>
              <a:t>ἀκούουσι</a:t>
            </a:r>
            <a:r>
              <a:rPr lang="el-GR" dirty="0"/>
              <a:t> </a:t>
            </a:r>
            <a:r>
              <a:rPr lang="el-GR" dirty="0" err="1"/>
              <a:t>καὶ</a:t>
            </a:r>
            <a:endParaRPr lang="el-GR" dirty="0"/>
          </a:p>
          <a:p>
            <a:r>
              <a:rPr lang="el-GR" dirty="0" err="1"/>
              <a:t>τοῖς</a:t>
            </a:r>
            <a:r>
              <a:rPr lang="el-GR" dirty="0"/>
              <a:t> </a:t>
            </a:r>
            <a:r>
              <a:rPr lang="el-GR" dirty="0" err="1"/>
              <a:t>εἰδόσιν</a:t>
            </a:r>
            <a:r>
              <a:rPr lang="el-GR" dirty="0"/>
              <a:t> </a:t>
            </a:r>
            <a:r>
              <a:rPr lang="el-GR" dirty="0" err="1"/>
              <a:t>αὐτοῖς</a:t>
            </a:r>
            <a:r>
              <a:rPr lang="el-GR" dirty="0"/>
              <a:t> </a:t>
            </a:r>
            <a:r>
              <a:rPr lang="el-GR" dirty="0" err="1"/>
              <a:t>ἀναμιμνῃσκομένοις</a:t>
            </a:r>
            <a:r>
              <a:rPr lang="el-GR" dirty="0"/>
              <a:t>, </a:t>
            </a:r>
            <a:r>
              <a:rPr lang="el-GR" dirty="0" err="1"/>
              <a:t>ἡλίκην</a:t>
            </a:r>
            <a:r>
              <a:rPr lang="el-GR" dirty="0"/>
              <a:t> ποτ’ </a:t>
            </a:r>
            <a:r>
              <a:rPr lang="el-GR" dirty="0" err="1"/>
              <a:t>ἐχόντων</a:t>
            </a:r>
            <a:endParaRPr lang="el-GR" dirty="0"/>
          </a:p>
          <a:p>
            <a:r>
              <a:rPr lang="el-GR" dirty="0"/>
              <a:t>δύναμιν Λακεδαιμονίων, </a:t>
            </a:r>
            <a:r>
              <a:rPr lang="el-GR" dirty="0" err="1"/>
              <a:t>ἐξ</a:t>
            </a:r>
            <a:r>
              <a:rPr lang="el-GR" dirty="0"/>
              <a:t> </a:t>
            </a:r>
            <a:r>
              <a:rPr lang="el-GR" dirty="0" err="1"/>
              <a:t>οὗ</a:t>
            </a:r>
            <a:r>
              <a:rPr lang="el-GR" dirty="0"/>
              <a:t> χρόνος </a:t>
            </a:r>
            <a:r>
              <a:rPr lang="el-GR" dirty="0" err="1"/>
              <a:t>οὐ</a:t>
            </a:r>
            <a:r>
              <a:rPr lang="el-GR" dirty="0"/>
              <a:t> πολύς, </a:t>
            </a:r>
            <a:r>
              <a:rPr lang="el-GR" dirty="0" err="1"/>
              <a:t>ὡς</a:t>
            </a:r>
            <a:r>
              <a:rPr lang="el-GR" dirty="0"/>
              <a:t> </a:t>
            </a:r>
            <a:r>
              <a:rPr lang="el-GR" dirty="0" err="1"/>
              <a:t>καλῶς</a:t>
            </a:r>
            <a:r>
              <a:rPr lang="el-GR" dirty="0"/>
              <a:t> </a:t>
            </a:r>
          </a:p>
          <a:p>
            <a:r>
              <a:rPr lang="el-GR" dirty="0" err="1"/>
              <a:t>καὶ</a:t>
            </a:r>
            <a:r>
              <a:rPr lang="el-GR" dirty="0"/>
              <a:t> προσηκόντως </a:t>
            </a:r>
            <a:r>
              <a:rPr lang="el-GR" dirty="0" err="1"/>
              <a:t>οὐδὲν</a:t>
            </a:r>
            <a:r>
              <a:rPr lang="el-GR" dirty="0"/>
              <a:t> </a:t>
            </a:r>
            <a:r>
              <a:rPr lang="el-GR" dirty="0" err="1"/>
              <a:t>ἀνάξιον</a:t>
            </a:r>
            <a:r>
              <a:rPr lang="el-GR" dirty="0"/>
              <a:t> </a:t>
            </a:r>
            <a:r>
              <a:rPr lang="el-GR" dirty="0" err="1"/>
              <a:t>ὑμεῖς</a:t>
            </a:r>
            <a:r>
              <a:rPr lang="el-GR" dirty="0"/>
              <a:t> </a:t>
            </a:r>
            <a:r>
              <a:rPr lang="el-GR" dirty="0" err="1"/>
              <a:t>ἐπράξατε</a:t>
            </a:r>
            <a:r>
              <a:rPr lang="el-GR" dirty="0"/>
              <a:t> </a:t>
            </a:r>
            <a:r>
              <a:rPr lang="el-GR" dirty="0" err="1"/>
              <a:t>τῆς</a:t>
            </a:r>
            <a:r>
              <a:rPr lang="el-GR" dirty="0"/>
              <a:t> πόλεως,</a:t>
            </a:r>
          </a:p>
          <a:p>
            <a:r>
              <a:rPr lang="el-GR" dirty="0" err="1"/>
              <a:t>ἀλλ</a:t>
            </a:r>
            <a:r>
              <a:rPr lang="el-GR" dirty="0"/>
              <a:t>’ </a:t>
            </a:r>
            <a:r>
              <a:rPr lang="el-GR" dirty="0" err="1"/>
              <a:t>ὑπεμείναθ</a:t>
            </a:r>
            <a:r>
              <a:rPr lang="el-GR" dirty="0"/>
              <a:t>’ </a:t>
            </a:r>
            <a:r>
              <a:rPr lang="el-GR" dirty="0" err="1"/>
              <a:t>ὑπὲρ</a:t>
            </a:r>
            <a:r>
              <a:rPr lang="el-GR" dirty="0"/>
              <a:t> </a:t>
            </a:r>
            <a:r>
              <a:rPr lang="el-GR" dirty="0" err="1"/>
              <a:t>τῶν</a:t>
            </a:r>
            <a:r>
              <a:rPr lang="el-GR" dirty="0"/>
              <a:t> δικαίων </a:t>
            </a:r>
            <a:r>
              <a:rPr lang="el-GR" dirty="0" err="1"/>
              <a:t>τὸν</a:t>
            </a:r>
            <a:r>
              <a:rPr lang="el-GR" dirty="0"/>
              <a:t> </a:t>
            </a:r>
            <a:r>
              <a:rPr lang="el-GR" dirty="0" err="1"/>
              <a:t>πρὸς</a:t>
            </a:r>
            <a:r>
              <a:rPr lang="el-GR" dirty="0"/>
              <a:t> </a:t>
            </a:r>
            <a:r>
              <a:rPr lang="el-GR" dirty="0" err="1"/>
              <a:t>ἐκείνους</a:t>
            </a:r>
            <a:r>
              <a:rPr lang="el-GR" dirty="0"/>
              <a:t> </a:t>
            </a:r>
            <a:r>
              <a:rPr lang="el-GR" dirty="0" err="1"/>
              <a:t>πόλεμον</a:t>
            </a:r>
            <a:r>
              <a:rPr lang="el-GR" dirty="0"/>
              <a:t>. (5)</a:t>
            </a:r>
          </a:p>
          <a:p>
            <a:r>
              <a:rPr lang="el-GR" dirty="0"/>
              <a:t>τίνος </a:t>
            </a:r>
            <a:r>
              <a:rPr lang="el-GR" dirty="0" err="1"/>
              <a:t>οὖν</a:t>
            </a:r>
            <a:r>
              <a:rPr lang="el-GR" dirty="0"/>
              <a:t> </a:t>
            </a:r>
            <a:r>
              <a:rPr lang="el-GR" dirty="0" err="1"/>
              <a:t>εἵνεκα</a:t>
            </a:r>
            <a:r>
              <a:rPr lang="el-GR" dirty="0"/>
              <a:t> </a:t>
            </a:r>
            <a:r>
              <a:rPr lang="el-GR" dirty="0" err="1"/>
              <a:t>ταῦτα</a:t>
            </a:r>
            <a:r>
              <a:rPr lang="el-GR" dirty="0"/>
              <a:t> λέγω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05642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/>
              <a:t>Κείμενα από την ιστορία της Ελληνικής (;)</a:t>
            </a:r>
            <a:br>
              <a:rPr lang="el-GR" sz="2800" dirty="0"/>
            </a:br>
            <a:r>
              <a:rPr lang="el-GR" sz="2800" dirty="0"/>
              <a:t>Όμηρος (8</a:t>
            </a:r>
            <a:r>
              <a:rPr lang="el-GR" sz="2800" baseline="30000" dirty="0"/>
              <a:t>ος</a:t>
            </a:r>
            <a:r>
              <a:rPr lang="el-GR" sz="2800" dirty="0"/>
              <a:t> αι. π.Χ.?)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Τρώων δ’ </a:t>
            </a:r>
            <a:r>
              <a:rPr lang="el-GR" dirty="0" err="1"/>
              <a:t>οἰώθη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Ἀχαιῶν</a:t>
            </a:r>
            <a:r>
              <a:rPr lang="el-GR" dirty="0"/>
              <a:t> </a:t>
            </a:r>
            <a:r>
              <a:rPr lang="el-GR" dirty="0" err="1"/>
              <a:t>φύλοπις</a:t>
            </a:r>
            <a:r>
              <a:rPr lang="el-GR" dirty="0"/>
              <a:t> </a:t>
            </a:r>
            <a:r>
              <a:rPr lang="el-GR" dirty="0" err="1"/>
              <a:t>αἰνή</a:t>
            </a:r>
            <a:r>
              <a:rPr lang="el-GR" dirty="0"/>
              <a:t>· (1)</a:t>
            </a:r>
          </a:p>
          <a:p>
            <a:r>
              <a:rPr lang="el-GR" dirty="0" err="1"/>
              <a:t>πολλὰ</a:t>
            </a:r>
            <a:r>
              <a:rPr lang="el-GR" dirty="0"/>
              <a:t> δ’ </a:t>
            </a:r>
            <a:r>
              <a:rPr lang="el-GR" dirty="0" err="1"/>
              <a:t>ἄρ</a:t>
            </a:r>
            <a:r>
              <a:rPr lang="el-GR" dirty="0"/>
              <a:t>’ </a:t>
            </a:r>
            <a:r>
              <a:rPr lang="el-GR" dirty="0" err="1"/>
              <a:t>ἔνθα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ἔνθ</a:t>
            </a:r>
            <a:r>
              <a:rPr lang="el-GR" dirty="0"/>
              <a:t>’ </a:t>
            </a:r>
            <a:r>
              <a:rPr lang="el-GR" dirty="0" err="1"/>
              <a:t>ἴθυσε</a:t>
            </a:r>
            <a:r>
              <a:rPr lang="el-GR" dirty="0"/>
              <a:t> μάχη </a:t>
            </a:r>
            <a:r>
              <a:rPr lang="el-GR" dirty="0" err="1"/>
              <a:t>πεδίοιο</a:t>
            </a:r>
            <a:r>
              <a:rPr lang="el-GR" dirty="0"/>
              <a:t> </a:t>
            </a:r>
          </a:p>
          <a:p>
            <a:r>
              <a:rPr lang="el-GR" dirty="0" err="1"/>
              <a:t>ἀλλήλων</a:t>
            </a:r>
            <a:r>
              <a:rPr lang="el-GR" dirty="0"/>
              <a:t> </a:t>
            </a:r>
            <a:r>
              <a:rPr lang="el-GR" dirty="0" err="1"/>
              <a:t>ἰθυνομένων</a:t>
            </a:r>
            <a:r>
              <a:rPr lang="el-GR" dirty="0"/>
              <a:t> </a:t>
            </a:r>
            <a:r>
              <a:rPr lang="el-GR" dirty="0" err="1"/>
              <a:t>χαλκήρεα</a:t>
            </a:r>
            <a:r>
              <a:rPr lang="el-GR" dirty="0"/>
              <a:t> </a:t>
            </a:r>
            <a:r>
              <a:rPr lang="el-GR" dirty="0" err="1"/>
              <a:t>δοῦρα</a:t>
            </a:r>
            <a:r>
              <a:rPr lang="el-GR" dirty="0"/>
              <a:t> </a:t>
            </a:r>
          </a:p>
          <a:p>
            <a:r>
              <a:rPr lang="el-GR" dirty="0" err="1"/>
              <a:t>μεσσηγὺς</a:t>
            </a:r>
            <a:r>
              <a:rPr lang="el-GR" dirty="0"/>
              <a:t> </a:t>
            </a:r>
            <a:r>
              <a:rPr lang="el-GR" dirty="0" err="1"/>
              <a:t>Σιμόεντος</a:t>
            </a:r>
            <a:r>
              <a:rPr lang="el-GR" dirty="0"/>
              <a:t> </a:t>
            </a:r>
            <a:r>
              <a:rPr lang="el-GR" dirty="0" err="1"/>
              <a:t>ἰδὲ</a:t>
            </a:r>
            <a:r>
              <a:rPr lang="el-GR" dirty="0"/>
              <a:t> </a:t>
            </a:r>
            <a:r>
              <a:rPr lang="el-GR" dirty="0" err="1"/>
              <a:t>Ξάνθοιο</a:t>
            </a:r>
            <a:r>
              <a:rPr lang="el-GR" dirty="0"/>
              <a:t> </a:t>
            </a:r>
            <a:r>
              <a:rPr lang="el-GR" dirty="0" err="1"/>
              <a:t>ῥοάων</a:t>
            </a:r>
            <a:r>
              <a:rPr lang="el-GR" dirty="0"/>
              <a:t>.</a:t>
            </a:r>
          </a:p>
          <a:p>
            <a:r>
              <a:rPr lang="el-GR" dirty="0" err="1"/>
              <a:t>Αἴας</a:t>
            </a:r>
            <a:r>
              <a:rPr lang="el-GR" dirty="0"/>
              <a:t> </a:t>
            </a:r>
            <a:r>
              <a:rPr lang="el-GR" dirty="0" err="1"/>
              <a:t>δὲ</a:t>
            </a:r>
            <a:r>
              <a:rPr lang="el-GR" dirty="0"/>
              <a:t> </a:t>
            </a:r>
            <a:r>
              <a:rPr lang="el-GR" dirty="0" err="1"/>
              <a:t>πρῶτος</a:t>
            </a:r>
            <a:r>
              <a:rPr lang="el-GR" dirty="0"/>
              <a:t> </a:t>
            </a:r>
            <a:r>
              <a:rPr lang="el-GR" dirty="0" err="1"/>
              <a:t>Τελαμώνιος</a:t>
            </a:r>
            <a:r>
              <a:rPr lang="el-GR" dirty="0"/>
              <a:t> </a:t>
            </a:r>
            <a:r>
              <a:rPr lang="el-GR" dirty="0" err="1"/>
              <a:t>ἕρκος</a:t>
            </a:r>
            <a:r>
              <a:rPr lang="el-GR" dirty="0"/>
              <a:t> </a:t>
            </a:r>
            <a:r>
              <a:rPr lang="el-GR" dirty="0" err="1"/>
              <a:t>Ἀχαιῶν</a:t>
            </a:r>
            <a:r>
              <a:rPr lang="el-GR" dirty="0"/>
              <a:t> (5)</a:t>
            </a:r>
          </a:p>
          <a:p>
            <a:r>
              <a:rPr lang="el-GR" dirty="0"/>
              <a:t>Τρώων </a:t>
            </a:r>
            <a:r>
              <a:rPr lang="el-GR" dirty="0" err="1"/>
              <a:t>ῥῆξε</a:t>
            </a:r>
            <a:r>
              <a:rPr lang="el-GR" dirty="0"/>
              <a:t> φάλαγγα, </a:t>
            </a:r>
            <a:r>
              <a:rPr lang="el-GR" dirty="0" err="1"/>
              <a:t>φόως</a:t>
            </a:r>
            <a:r>
              <a:rPr lang="el-GR" dirty="0"/>
              <a:t> δ’ </a:t>
            </a:r>
            <a:r>
              <a:rPr lang="el-GR" dirty="0" err="1"/>
              <a:t>ἑτάροισιν</a:t>
            </a:r>
            <a:r>
              <a:rPr lang="el-GR" dirty="0"/>
              <a:t> </a:t>
            </a:r>
            <a:r>
              <a:rPr lang="el-GR" dirty="0" err="1"/>
              <a:t>ἔθηκεν</a:t>
            </a:r>
            <a:r>
              <a:rPr lang="el-GR" dirty="0"/>
              <a:t>, </a:t>
            </a:r>
          </a:p>
          <a:p>
            <a:r>
              <a:rPr lang="el-GR" dirty="0" err="1"/>
              <a:t>ἄνδρα</a:t>
            </a:r>
            <a:r>
              <a:rPr lang="el-GR" dirty="0"/>
              <a:t> </a:t>
            </a:r>
            <a:r>
              <a:rPr lang="el-GR" dirty="0" err="1"/>
              <a:t>βαλὼν</a:t>
            </a:r>
            <a:r>
              <a:rPr lang="el-GR" dirty="0"/>
              <a:t> </a:t>
            </a:r>
            <a:r>
              <a:rPr lang="el-GR" dirty="0" err="1"/>
              <a:t>ὃς</a:t>
            </a:r>
            <a:r>
              <a:rPr lang="el-GR" dirty="0"/>
              <a:t> </a:t>
            </a:r>
            <a:r>
              <a:rPr lang="el-GR" dirty="0" err="1"/>
              <a:t>ἄριστος</a:t>
            </a:r>
            <a:r>
              <a:rPr lang="el-GR" dirty="0"/>
              <a:t> </a:t>
            </a:r>
            <a:r>
              <a:rPr lang="el-GR" dirty="0" err="1"/>
              <a:t>ἐνὶ</a:t>
            </a:r>
            <a:r>
              <a:rPr lang="el-GR" dirty="0"/>
              <a:t> </a:t>
            </a:r>
            <a:r>
              <a:rPr lang="el-GR" dirty="0" err="1"/>
              <a:t>Θρῄκεσσι</a:t>
            </a:r>
            <a:r>
              <a:rPr lang="el-GR" dirty="0"/>
              <a:t> </a:t>
            </a:r>
            <a:r>
              <a:rPr lang="el-GR" dirty="0" err="1"/>
              <a:t>τέτυκτο</a:t>
            </a:r>
            <a:endParaRPr lang="el-GR" dirty="0"/>
          </a:p>
          <a:p>
            <a:r>
              <a:rPr lang="el-GR" dirty="0" err="1"/>
              <a:t>υἱὸν</a:t>
            </a:r>
            <a:r>
              <a:rPr lang="el-GR" dirty="0"/>
              <a:t> </a:t>
            </a:r>
            <a:r>
              <a:rPr lang="el-GR" dirty="0" err="1"/>
              <a:t>Ἐϋσσώρου</a:t>
            </a:r>
            <a:r>
              <a:rPr lang="el-GR" dirty="0"/>
              <a:t> </a:t>
            </a:r>
            <a:r>
              <a:rPr lang="el-GR" dirty="0" err="1"/>
              <a:t>Ἀκάμαντ</a:t>
            </a:r>
            <a:r>
              <a:rPr lang="el-GR" dirty="0"/>
              <a:t>’ </a:t>
            </a:r>
            <a:r>
              <a:rPr lang="el-GR" dirty="0" err="1"/>
              <a:t>ἠΰν</a:t>
            </a:r>
            <a:r>
              <a:rPr lang="el-GR" dirty="0"/>
              <a:t> τε </a:t>
            </a:r>
            <a:r>
              <a:rPr lang="el-GR" dirty="0" err="1"/>
              <a:t>μέγαν</a:t>
            </a:r>
            <a:r>
              <a:rPr lang="el-GR" dirty="0"/>
              <a:t> τε.</a:t>
            </a:r>
          </a:p>
          <a:p>
            <a:r>
              <a:rPr lang="el-GR" dirty="0" err="1"/>
              <a:t>τόν</a:t>
            </a:r>
            <a:r>
              <a:rPr lang="el-GR" dirty="0"/>
              <a:t> ῥ’ </a:t>
            </a:r>
            <a:r>
              <a:rPr lang="el-GR" dirty="0" err="1"/>
              <a:t>ἔβαλε</a:t>
            </a:r>
            <a:r>
              <a:rPr lang="el-GR" dirty="0"/>
              <a:t> </a:t>
            </a:r>
            <a:r>
              <a:rPr lang="el-GR" dirty="0" err="1"/>
              <a:t>πρῶτος</a:t>
            </a:r>
            <a:r>
              <a:rPr lang="el-GR" dirty="0"/>
              <a:t> </a:t>
            </a:r>
            <a:r>
              <a:rPr lang="el-GR" dirty="0" err="1"/>
              <a:t>κόρυθος</a:t>
            </a:r>
            <a:r>
              <a:rPr lang="el-GR" dirty="0"/>
              <a:t> </a:t>
            </a:r>
            <a:r>
              <a:rPr lang="el-GR" dirty="0" err="1"/>
              <a:t>φάλον</a:t>
            </a:r>
            <a:r>
              <a:rPr lang="el-GR" dirty="0"/>
              <a:t> </a:t>
            </a:r>
            <a:r>
              <a:rPr lang="el-GR" dirty="0" err="1"/>
              <a:t>ἱπποδασείης</a:t>
            </a:r>
            <a:r>
              <a:rPr lang="el-GR" dirty="0"/>
              <a:t>, </a:t>
            </a:r>
          </a:p>
          <a:p>
            <a:r>
              <a:rPr lang="el-GR" dirty="0" err="1"/>
              <a:t>ἐν</a:t>
            </a:r>
            <a:r>
              <a:rPr lang="el-GR" dirty="0"/>
              <a:t> </a:t>
            </a:r>
            <a:r>
              <a:rPr lang="el-GR" dirty="0" err="1"/>
              <a:t>δὲ</a:t>
            </a:r>
            <a:r>
              <a:rPr lang="el-GR" dirty="0"/>
              <a:t> </a:t>
            </a:r>
            <a:r>
              <a:rPr lang="el-GR" dirty="0" err="1"/>
              <a:t>μετώπῳ</a:t>
            </a:r>
            <a:r>
              <a:rPr lang="el-GR" dirty="0"/>
              <a:t> </a:t>
            </a:r>
            <a:r>
              <a:rPr lang="el-GR" dirty="0" err="1"/>
              <a:t>πῆξε</a:t>
            </a:r>
            <a:r>
              <a:rPr lang="el-GR" dirty="0"/>
              <a:t>, </a:t>
            </a:r>
            <a:r>
              <a:rPr lang="el-GR" dirty="0" err="1"/>
              <a:t>πέρησε</a:t>
            </a:r>
            <a:r>
              <a:rPr lang="el-GR" dirty="0"/>
              <a:t> δ’ </a:t>
            </a:r>
            <a:r>
              <a:rPr lang="el-GR" dirty="0" err="1"/>
              <a:t>ἄρ</a:t>
            </a:r>
            <a:r>
              <a:rPr lang="el-GR" dirty="0"/>
              <a:t>’ </a:t>
            </a:r>
            <a:r>
              <a:rPr lang="el-GR" dirty="0" err="1"/>
              <a:t>ὀστέον</a:t>
            </a:r>
            <a:r>
              <a:rPr lang="el-GR" dirty="0"/>
              <a:t> </a:t>
            </a:r>
            <a:r>
              <a:rPr lang="el-GR" dirty="0" err="1"/>
              <a:t>εἴσω</a:t>
            </a:r>
            <a:r>
              <a:rPr lang="el-GR" dirty="0"/>
              <a:t> (10)</a:t>
            </a:r>
          </a:p>
          <a:p>
            <a:r>
              <a:rPr lang="el-GR" dirty="0" err="1"/>
              <a:t>αἰχμὴ</a:t>
            </a:r>
            <a:r>
              <a:rPr lang="el-GR" dirty="0"/>
              <a:t> </a:t>
            </a:r>
            <a:r>
              <a:rPr lang="el-GR" dirty="0" err="1"/>
              <a:t>χαλκείη</a:t>
            </a:r>
            <a:r>
              <a:rPr lang="el-GR" dirty="0"/>
              <a:t>· </a:t>
            </a:r>
            <a:r>
              <a:rPr lang="el-GR" dirty="0" err="1"/>
              <a:t>τὸν</a:t>
            </a:r>
            <a:r>
              <a:rPr lang="el-GR" dirty="0"/>
              <a:t> </a:t>
            </a:r>
            <a:r>
              <a:rPr lang="el-GR" dirty="0" err="1"/>
              <a:t>δὲ</a:t>
            </a:r>
            <a:r>
              <a:rPr lang="el-GR" dirty="0"/>
              <a:t> σκότος </a:t>
            </a:r>
            <a:r>
              <a:rPr lang="el-GR" dirty="0" err="1"/>
              <a:t>ὄσσε</a:t>
            </a:r>
            <a:r>
              <a:rPr lang="el-GR" dirty="0"/>
              <a:t> </a:t>
            </a:r>
            <a:r>
              <a:rPr lang="el-GR" dirty="0" err="1"/>
              <a:t>κάλυψεν</a:t>
            </a:r>
            <a:r>
              <a:rPr lang="el-GR" dirty="0"/>
              <a:t>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63568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/>
              <a:t>Κείμενα από την ιστορία της Ελληνικής (;)</a:t>
            </a:r>
            <a:br>
              <a:rPr lang="el-GR" sz="2800" dirty="0"/>
            </a:br>
            <a:r>
              <a:rPr lang="el-GR" sz="2800" dirty="0"/>
              <a:t>Γραμμική Β (1400-1200 π.Χ.)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O-</a:t>
            </a:r>
            <a:r>
              <a:rPr lang="en-US" dirty="0" err="1"/>
              <a:t>wi</a:t>
            </a:r>
            <a:r>
              <a:rPr lang="en-US" dirty="0"/>
              <a:t>-de    pu2-ke-qi-ri</a:t>
            </a:r>
          </a:p>
          <a:p>
            <a:r>
              <a:rPr lang="en-US" dirty="0"/>
              <a:t>O-</a:t>
            </a:r>
            <a:r>
              <a:rPr lang="en-US" dirty="0" err="1"/>
              <a:t>te</a:t>
            </a:r>
            <a:r>
              <a:rPr lang="en-US" dirty="0"/>
              <a:t>           </a:t>
            </a:r>
            <a:r>
              <a:rPr lang="en-US" dirty="0" err="1"/>
              <a:t>wa</a:t>
            </a:r>
            <a:r>
              <a:rPr lang="en-US" dirty="0"/>
              <a:t>-</a:t>
            </a:r>
            <a:r>
              <a:rPr lang="en-US" dirty="0" err="1"/>
              <a:t>na</a:t>
            </a:r>
            <a:r>
              <a:rPr lang="en-US" dirty="0"/>
              <a:t>-ka          </a:t>
            </a:r>
            <a:r>
              <a:rPr lang="en-US" dirty="0" err="1"/>
              <a:t>te-ke</a:t>
            </a:r>
            <a:endParaRPr lang="en-US" dirty="0"/>
          </a:p>
          <a:p>
            <a:r>
              <a:rPr lang="en-US" dirty="0"/>
              <a:t>Au-</a:t>
            </a:r>
            <a:r>
              <a:rPr lang="en-US" dirty="0" err="1"/>
              <a:t>ke</a:t>
            </a:r>
            <a:r>
              <a:rPr lang="en-US" dirty="0"/>
              <a:t>-</a:t>
            </a:r>
            <a:r>
              <a:rPr lang="en-US" dirty="0" err="1"/>
              <a:t>wa</a:t>
            </a:r>
            <a:r>
              <a:rPr lang="en-US" dirty="0"/>
              <a:t>    </a:t>
            </a:r>
            <a:r>
              <a:rPr lang="en-US" dirty="0" err="1"/>
              <a:t>da</a:t>
            </a:r>
            <a:r>
              <a:rPr lang="en-US" dirty="0"/>
              <a:t>-mo-</a:t>
            </a:r>
            <a:r>
              <a:rPr lang="en-US" dirty="0" err="1"/>
              <a:t>ko</a:t>
            </a:r>
            <a:r>
              <a:rPr lang="en-US" dirty="0"/>
              <a:t>-</a:t>
            </a:r>
            <a:r>
              <a:rPr lang="en-US" dirty="0" err="1"/>
              <a:t>ro</a:t>
            </a:r>
            <a:endParaRPr lang="el-GR" dirty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dirty="0" err="1"/>
              <a:t>ειδε</a:t>
            </a:r>
            <a:r>
              <a:rPr lang="el-GR" dirty="0"/>
              <a:t>      </a:t>
            </a:r>
            <a:r>
              <a:rPr lang="el-GR" dirty="0" err="1"/>
              <a:t>Φυγεβρις</a:t>
            </a:r>
            <a:endParaRPr lang="el-GR" dirty="0"/>
          </a:p>
          <a:p>
            <a:r>
              <a:rPr lang="el-GR" dirty="0" err="1"/>
              <a:t>Οτε</a:t>
            </a:r>
            <a:r>
              <a:rPr lang="el-GR" dirty="0"/>
              <a:t>            </a:t>
            </a:r>
            <a:r>
              <a:rPr lang="el-GR" dirty="0" err="1"/>
              <a:t>αναξ</a:t>
            </a:r>
            <a:r>
              <a:rPr lang="el-GR" dirty="0"/>
              <a:t>                 </a:t>
            </a:r>
            <a:r>
              <a:rPr lang="el-GR" dirty="0" err="1"/>
              <a:t>εθηκε</a:t>
            </a:r>
            <a:endParaRPr lang="el-GR" dirty="0"/>
          </a:p>
          <a:p>
            <a:r>
              <a:rPr lang="el-GR" dirty="0" err="1"/>
              <a:t>Αυγε</a:t>
            </a:r>
            <a:r>
              <a:rPr lang="en-US" dirty="0"/>
              <a:t>F</a:t>
            </a:r>
            <a:r>
              <a:rPr lang="el-GR" dirty="0"/>
              <a:t>αν     </a:t>
            </a:r>
            <a:r>
              <a:rPr lang="el-GR" dirty="0" err="1"/>
              <a:t>δημοκορον</a:t>
            </a:r>
            <a:r>
              <a:rPr lang="el-GR" dirty="0"/>
              <a:t> (;)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96191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768817" cy="883226"/>
          </a:xfrm>
        </p:spPr>
        <p:txBody>
          <a:bodyPr>
            <a:normAutofit/>
          </a:bodyPr>
          <a:lstStyle/>
          <a:p>
            <a:r>
              <a:rPr lang="el-GR" sz="2800" dirty="0"/>
              <a:t>Κείμενα από την ιστορία της Ελληνικής;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1314502" y="1772816"/>
            <a:ext cx="3348938" cy="4320480"/>
          </a:xfrm>
        </p:spPr>
        <p:txBody>
          <a:bodyPr>
            <a:normAutofit fontScale="25000" lnSpcReduction="20000"/>
          </a:bodyPr>
          <a:lstStyle/>
          <a:p>
            <a:pPr marL="617220">
              <a:lnSpc>
                <a:spcPts val="1810"/>
              </a:lnSpc>
              <a:spcAft>
                <a:spcPts val="0"/>
              </a:spcAft>
            </a:pPr>
            <a:r>
              <a:rPr lang="en-US" sz="56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Chie </a:t>
            </a:r>
            <a:r>
              <a:rPr lang="en-US" sz="56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aputi</a:t>
            </a:r>
            <a:r>
              <a:rPr lang="en-US" sz="56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uiassimu</a:t>
            </a:r>
            <a:r>
              <a:rPr lang="en-US" sz="56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irixa</a:t>
            </a:r>
            <a:r>
              <a:rPr lang="en-US" sz="56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to </a:t>
            </a:r>
            <a:r>
              <a:rPr lang="en-US" sz="56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ghierimu</a:t>
            </a:r>
            <a:r>
              <a:rPr lang="en-US" sz="56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chie</a:t>
            </a:r>
            <a:r>
              <a:rPr lang="en-US" sz="56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piano</a:t>
            </a:r>
            <a:endParaRPr lang="el-GR" sz="5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10870" marR="755650" indent="254635">
              <a:lnSpc>
                <a:spcPts val="1810"/>
              </a:lnSpc>
              <a:spcAft>
                <a:spcPts val="0"/>
              </a:spcAft>
            </a:pPr>
            <a:r>
              <a:rPr lang="en-US" sz="5600" spc="-5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 </a:t>
            </a:r>
            <a:r>
              <a:rPr lang="en-US" sz="5600" spc="-5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ghiromerococalo</a:t>
            </a:r>
            <a:r>
              <a:rPr lang="en-US" sz="5600" spc="-5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spc="-5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tutto</a:t>
            </a:r>
            <a:r>
              <a:rPr lang="en-US" sz="5600" spc="-5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spc="-5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chie</a:t>
            </a:r>
            <a:r>
              <a:rPr lang="en-US" sz="5600" spc="-5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spc="-5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efthis</a:t>
            </a:r>
            <a:r>
              <a:rPr lang="en-US" sz="5600" spc="-5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to </a:t>
            </a:r>
            <a:r>
              <a:rPr lang="en-US" sz="5600" spc="-5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uano</a:t>
            </a:r>
            <a:r>
              <a:rPr lang="en-US" sz="5600" spc="-5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spc="-2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Messa</a:t>
            </a:r>
            <a:r>
              <a:rPr lang="en-US" sz="5600" spc="-2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spc="-2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sti</a:t>
            </a:r>
            <a:r>
              <a:rPr lang="en-US" sz="5600" spc="-2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spc="-2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busunaramu</a:t>
            </a:r>
            <a:r>
              <a:rPr lang="en-US" sz="5600" spc="-2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chi </a:t>
            </a:r>
            <a:r>
              <a:rPr lang="en-US" sz="5600" spc="-2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thela</a:t>
            </a:r>
            <a:r>
              <a:rPr lang="en-US" sz="5600" spc="-2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spc="-2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narghignisso</a:t>
            </a:r>
            <a:endParaRPr lang="el-GR" sz="5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17220" indent="254635">
              <a:lnSpc>
                <a:spcPts val="1810"/>
              </a:lnSpc>
              <a:spcBef>
                <a:spcPts val="10"/>
              </a:spcBef>
              <a:spcAft>
                <a:spcPts val="0"/>
              </a:spcAft>
            </a:pPr>
            <a:r>
              <a:rPr lang="en-US" sz="56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 eras </a:t>
            </a:r>
            <a:r>
              <a:rPr lang="en-US" sz="56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apoghi</a:t>
            </a:r>
            <a:r>
              <a:rPr lang="en-US" sz="56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apanotu</a:t>
            </a:r>
            <a:r>
              <a:rPr lang="en-US" sz="56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</a:t>
            </a:r>
            <a:r>
              <a:rPr lang="en-US" sz="56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schilos</a:t>
            </a:r>
            <a:r>
              <a:rPr lang="en-US" sz="56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nato</a:t>
            </a:r>
            <a:r>
              <a:rPr lang="en-US" sz="56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gglipso</a:t>
            </a:r>
            <a:r>
              <a:rPr lang="en-US" sz="56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spc="-1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Chie </a:t>
            </a:r>
            <a:r>
              <a:rPr lang="en-US" sz="5600" spc="-1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</a:t>
            </a:r>
            <a:r>
              <a:rPr lang="en-US" sz="5600" spc="-1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me </a:t>
            </a:r>
            <a:r>
              <a:rPr lang="en-US" sz="5600" spc="-1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dhighos</a:t>
            </a:r>
            <a:r>
              <a:rPr lang="en-US" sz="5600" spc="-1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spc="-1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descrizzo</a:t>
            </a:r>
            <a:r>
              <a:rPr lang="en-US" sz="5600" spc="-1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spc="-1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chie</a:t>
            </a:r>
            <a:r>
              <a:rPr lang="en-US" sz="5600" spc="-1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spc="-1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5600" spc="-10" baseline="300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5600" spc="-1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spc="-1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asplaghgnia</a:t>
            </a:r>
            <a:r>
              <a:rPr lang="en-US" sz="5600" spc="-1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spc="-1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megagli</a:t>
            </a:r>
            <a:endParaRPr lang="el-GR" sz="5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3570" marR="377825" indent="248285">
              <a:lnSpc>
                <a:spcPts val="1810"/>
              </a:lnSpc>
              <a:spcAft>
                <a:spcPts val="0"/>
              </a:spcAft>
            </a:pPr>
            <a:r>
              <a:rPr lang="en-US" sz="5600" spc="-15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 ci </a:t>
            </a:r>
            <a:r>
              <a:rPr lang="en-US" sz="5600" spc="-15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athiuolarinesu</a:t>
            </a:r>
            <a:r>
              <a:rPr lang="en-US" sz="5600" spc="-15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spc="-15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tha</a:t>
            </a:r>
            <a:r>
              <a:rPr lang="en-US" sz="5600" spc="-15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me </a:t>
            </a:r>
            <a:r>
              <a:rPr lang="en-US" sz="5600" spc="-15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xilossis</a:t>
            </a:r>
            <a:r>
              <a:rPr lang="en-US" sz="5600" spc="-15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spc="-15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pagli</a:t>
            </a:r>
            <a:r>
              <a:rPr lang="en-US" sz="5600" spc="-15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spc="-1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Chie </a:t>
            </a:r>
            <a:r>
              <a:rPr lang="en-US" sz="5600" spc="-1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stecome</a:t>
            </a:r>
            <a:r>
              <a:rPr lang="en-US" sz="5600" spc="-1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spc="-1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  <a:r>
              <a:rPr lang="en-US" sz="5600" spc="-1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spc="-1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gligotho</a:t>
            </a:r>
            <a:r>
              <a:rPr lang="en-US" sz="5600" spc="-1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:LVRAS: </a:t>
            </a:r>
            <a:r>
              <a:rPr lang="en-US" sz="5600" spc="-1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moresi</a:t>
            </a:r>
            <a:r>
              <a:rPr lang="en-US" sz="5600" spc="-1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spc="-1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cacomiri</a:t>
            </a:r>
            <a:endParaRPr lang="el-GR" sz="5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8330" marR="377825" indent="263525">
              <a:lnSpc>
                <a:spcPts val="1810"/>
              </a:lnSpc>
              <a:spcAft>
                <a:spcPts val="0"/>
              </a:spcAft>
            </a:pPr>
            <a:r>
              <a:rPr lang="en-US" sz="56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gricamu</a:t>
            </a:r>
            <a:r>
              <a:rPr lang="en-US" sz="56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  <a:r>
              <a:rPr lang="en-US" sz="56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</a:t>
            </a:r>
            <a:r>
              <a:rPr lang="en-US" sz="56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dhigitho</a:t>
            </a:r>
            <a:r>
              <a:rPr lang="en-US" sz="56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:BOS: </a:t>
            </a:r>
            <a:r>
              <a:rPr lang="en-US" sz="56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edhe</a:t>
            </a:r>
            <a:r>
              <a:rPr lang="en-US" sz="56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carauochiri</a:t>
            </a:r>
            <a:r>
              <a:rPr lang="en-US" sz="56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spc="-1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Ton </a:t>
            </a:r>
            <a:r>
              <a:rPr lang="en-US" sz="5600" spc="-1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icanes</a:t>
            </a:r>
            <a:r>
              <a:rPr lang="en-US" sz="5600" spc="-1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spc="-1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sto</a:t>
            </a:r>
            <a:r>
              <a:rPr lang="en-US" sz="5600" spc="-1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spc="-1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pelagos</a:t>
            </a:r>
            <a:r>
              <a:rPr lang="en-US" sz="5600" spc="-1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spc="-1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axossune</a:t>
            </a:r>
            <a:r>
              <a:rPr lang="en-US" sz="5600" spc="-1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spc="-1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  <a:r>
              <a:rPr lang="en-US" sz="5600" spc="-1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600" spc="-1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sissis</a:t>
            </a:r>
            <a:endParaRPr lang="el-GR" sz="5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14"/>
          </p:nvPr>
        </p:nvSpPr>
        <p:spPr>
          <a:xfrm>
            <a:off x="4663440" y="1772816"/>
            <a:ext cx="3436952" cy="4392488"/>
          </a:xfrm>
        </p:spPr>
        <p:txBody>
          <a:bodyPr>
            <a:normAutofit fontScale="32500" lnSpcReduction="20000"/>
          </a:bodyPr>
          <a:lstStyle/>
          <a:p>
            <a:pPr marL="605155" marR="755650" indent="263525">
              <a:lnSpc>
                <a:spcPts val="1810"/>
              </a:lnSpc>
              <a:spcAft>
                <a:spcPts val="0"/>
              </a:spcAft>
            </a:pPr>
            <a:r>
              <a:rPr lang="en-US" sz="4400" spc="-15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 </a:t>
            </a:r>
            <a:r>
              <a:rPr lang="en-US" sz="4400" spc="-15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zurma</a:t>
            </a:r>
            <a:r>
              <a:rPr lang="en-US" sz="4400" spc="-15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s' </a:t>
            </a:r>
            <a:r>
              <a:rPr lang="en-US" sz="4400" spc="-15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ena</a:t>
            </a:r>
            <a:r>
              <a:rPr lang="en-US" sz="4400" spc="-15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spc="-15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catergo</a:t>
            </a:r>
            <a:r>
              <a:rPr lang="en-US" sz="4400" spc="-15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spc="-15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ghodro</a:t>
            </a:r>
            <a:r>
              <a:rPr lang="en-US" sz="4400" spc="-15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spc="-15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  <a:r>
              <a:rPr lang="en-US" sz="4400" spc="-15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spc="-15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xetrumissis</a:t>
            </a:r>
            <a:r>
              <a:rPr lang="en-US" sz="4400" spc="-15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spc="-25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Ego </a:t>
            </a:r>
            <a:r>
              <a:rPr lang="en-US" sz="4400" spc="-25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lega</a:t>
            </a:r>
            <a:r>
              <a:rPr lang="en-US" sz="4400" spc="-25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spc="-25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chie</a:t>
            </a:r>
            <a:r>
              <a:rPr lang="en-US" sz="4400" spc="-25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spc="-25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girepses</a:t>
            </a:r>
            <a:r>
              <a:rPr lang="en-US" sz="4400" spc="-25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spc="-25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apuse</a:t>
            </a:r>
            <a:r>
              <a:rPr lang="en-US" sz="4400" spc="-25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spc="-25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gerodachi</a:t>
            </a:r>
            <a:endParaRPr lang="el-GR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0395" marR="755650" indent="245110">
              <a:lnSpc>
                <a:spcPts val="1810"/>
              </a:lnSpc>
              <a:spcAft>
                <a:spcPts val="0"/>
              </a:spcAft>
            </a:pPr>
            <a:r>
              <a:rPr lang="en-US" sz="44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pri</a:t>
            </a:r>
            <a:r>
              <a:rPr lang="en-US" sz="44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dhossis</a:t>
            </a:r>
            <a:r>
              <a:rPr lang="en-US" sz="44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oxo </a:t>
            </a:r>
            <a:r>
              <a:rPr lang="en-US" sz="44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</a:t>
            </a:r>
            <a:r>
              <a:rPr lang="en-US" sz="44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spitiu</a:t>
            </a:r>
            <a:r>
              <a:rPr lang="en-US" sz="44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  <a:r>
              <a:rPr lang="en-US" sz="44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piasis</a:t>
            </a:r>
            <a:r>
              <a:rPr lang="en-US" sz="44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culurachi</a:t>
            </a:r>
            <a:r>
              <a:rPr lang="en-US" sz="44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Chiena</a:t>
            </a:r>
            <a:r>
              <a:rPr lang="en-US" sz="44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potiri</a:t>
            </a:r>
            <a:r>
              <a:rPr lang="en-US" sz="44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me </a:t>
            </a:r>
            <a:r>
              <a:rPr lang="en-US" sz="44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rachi</a:t>
            </a:r>
            <a:r>
              <a:rPr lang="en-US" sz="44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</a:t>
            </a:r>
            <a:r>
              <a:rPr lang="en-US" sz="44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me </a:t>
            </a:r>
            <a:r>
              <a:rPr lang="en-US" sz="44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crasi</a:t>
            </a:r>
            <a:r>
              <a:rPr lang="en-US" sz="44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moscato</a:t>
            </a:r>
            <a:endParaRPr lang="el-GR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95630" marR="377825" indent="273050">
              <a:lnSpc>
                <a:spcPts val="1810"/>
              </a:lnSpc>
              <a:spcAft>
                <a:spcPts val="0"/>
              </a:spcAft>
            </a:pPr>
            <a:r>
              <a:rPr lang="en-US" sz="4400" spc="-25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glichi</a:t>
            </a:r>
            <a:r>
              <a:rPr lang="en-US" sz="4400" spc="-25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spc="-25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  <a:r>
              <a:rPr lang="en-US" sz="4400" spc="-25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spc="-25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pghis</a:t>
            </a:r>
            <a:r>
              <a:rPr lang="en-US" sz="4400" spc="-25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spc="-25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chie</a:t>
            </a:r>
            <a:r>
              <a:rPr lang="en-US" sz="4400" spc="-25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spc="-25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</a:t>
            </a:r>
            <a:r>
              <a:rPr lang="en-US" sz="4400" spc="-25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spc="-25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lole</a:t>
            </a:r>
            <a:r>
              <a:rPr lang="en-US" sz="4400" spc="-25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spc="-25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gdhimnos</a:t>
            </a:r>
            <a:r>
              <a:rPr lang="en-US" sz="4400" spc="-25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spc="-25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chie</a:t>
            </a:r>
            <a:r>
              <a:rPr lang="en-US" sz="4400" spc="-25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spc="-25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xesonatos</a:t>
            </a:r>
            <a:r>
              <a:rPr lang="en-US" sz="4400" spc="-25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Idhochies</a:t>
            </a:r>
            <a:r>
              <a:rPr lang="en-US" sz="44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oxo </a:t>
            </a:r>
            <a:r>
              <a:rPr lang="en-US" sz="44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</a:t>
            </a:r>
            <a:r>
              <a:rPr lang="en-US" sz="44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spitiu</a:t>
            </a:r>
            <a:r>
              <a:rPr lang="en-US" sz="44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sanasun</a:t>
            </a:r>
            <a:r>
              <a:rPr lang="en-US" sz="44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aformaris</a:t>
            </a:r>
            <a:endParaRPr lang="el-GR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45" marR="755650" indent="857885">
              <a:lnSpc>
                <a:spcPts val="1810"/>
              </a:lnSpc>
              <a:spcAft>
                <a:spcPts val="0"/>
              </a:spcAft>
            </a:pPr>
            <a:r>
              <a:rPr lang="en-US" sz="44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chie</a:t>
            </a:r>
            <a:r>
              <a:rPr lang="en-US" sz="44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ghiglia</a:t>
            </a:r>
            <a:r>
              <a:rPr lang="en-US" sz="44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miria</a:t>
            </a:r>
            <a:r>
              <a:rPr lang="en-US" sz="44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	</a:t>
            </a:r>
            <a:r>
              <a:rPr lang="en-US" sz="44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zazala</a:t>
            </a:r>
            <a:r>
              <a:rPr lang="en-US" sz="44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chie</a:t>
            </a:r>
            <a:r>
              <a:rPr lang="en-US" sz="44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saglia</a:t>
            </a:r>
            <a:r>
              <a:rPr lang="en-US" sz="44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	</a:t>
            </a:r>
            <a:r>
              <a:rPr lang="en-US" sz="440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rosonaris</a:t>
            </a:r>
            <a:r>
              <a:rPr lang="en-US" sz="440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spc="-1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Luras</a:t>
            </a:r>
            <a:r>
              <a:rPr lang="en-US" sz="4400" spc="-1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Pola 	mu </a:t>
            </a:r>
            <a:r>
              <a:rPr lang="en-US" sz="4400" spc="-1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apodhiadrapichies</a:t>
            </a:r>
            <a:r>
              <a:rPr lang="en-US" sz="4400" spc="-1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	</a:t>
            </a:r>
            <a:r>
              <a:rPr lang="en-US" sz="4400" spc="-1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chie</a:t>
            </a:r>
            <a:r>
              <a:rPr lang="en-US" sz="4400" spc="-1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spc="-1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ulepese</a:t>
            </a:r>
            <a:r>
              <a:rPr lang="en-US" sz="4400" spc="-10" dirty="0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spc="-10" dirty="0" err="1">
                <a:solidFill>
                  <a:srgbClr val="32323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caimene</a:t>
            </a:r>
            <a:endParaRPr lang="el-GR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30475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8DF861E-612F-4BA5-A4D4-AF3F17FAE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Βασικές ερωτήσεις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B62FB69-A937-65E6-4D0B-547F8E461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l-GR" dirty="0"/>
              <a:t>Τι θα πει ιστορία (μιας γλώσσας);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Τι ακριβώς μελετάμε;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Γιατί μελετάμε την ‘ιστορία’ μίας γλώσσας;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Πώς μπορούμε να μελετήσουμε την ‘ιστορία’ μίας γλώσσας;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94229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D704EAC-CD76-EC4F-6CB6-4274EF73E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Και οι απαντήσεις τους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6A37137-A7C3-A818-2C84-CCBEE8247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dirty="0"/>
              <a:t>Η πραγμάτωση της ‘ίδιας’ (;) γλώσσας σε προγενέστερες χρονικές περιόδους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Κυρίως τις διαφοροποιήσεις (μεταβολές) από περίοδο σε περίοδο, που προκαλούνται από τις ομιλήτριες και τους ομιλητές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Για να εξηγήσουμε το παρόν, για να φτιάξουμε ‘εθνικά’ αφηγήματα, για γλωσσολογικούς / ερευνητικούς λόγους (κατανόηση του φαινομένου της γλωσσικής μεταβολής)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Βλέποντας τι έχει μείνει σήμερα και, όταν είναι εφικτό, μελετώντας τις γραπτές πηγές από το παρελθόν</a:t>
            </a:r>
          </a:p>
          <a:p>
            <a:pPr marL="457200" indent="-457200">
              <a:buFont typeface="+mj-lt"/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17619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ιστορία μιας γλώσσας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Πότε και πού αρχίζει μία γλώσσα;</a:t>
            </a:r>
            <a:endParaRPr lang="en-US" dirty="0"/>
          </a:p>
          <a:p>
            <a:pPr marL="0" indent="0">
              <a:buNone/>
            </a:pPr>
            <a:r>
              <a:rPr lang="el-GR" dirty="0"/>
              <a:t>Τα χρονικά όρια είναι απόλυτα συμβατικά, δεν ορίζονται με βάση γλωσσικά, αλλά κοινωνικά – πολιτικά γεγονότα</a:t>
            </a:r>
          </a:p>
          <a:p>
            <a:pPr>
              <a:buNone/>
            </a:pPr>
            <a:endParaRPr lang="el-GR" dirty="0"/>
          </a:p>
          <a:p>
            <a:r>
              <a:rPr lang="el-GR" dirty="0"/>
              <a:t>Ποιες ποικιλίες συμπεριλαμβάνονται στην «επίσημη» ιστορία της;</a:t>
            </a:r>
          </a:p>
          <a:p>
            <a:pPr marL="0" indent="0">
              <a:buNone/>
            </a:pPr>
            <a:r>
              <a:rPr lang="el-GR" dirty="0"/>
              <a:t>Η παραδοσιακή αντίληψη ουσιαστικά έδινε την εντύπωση μίας «Ελληνικής» που υπήρχε σε όλους τους αιώνες, ενώ στην πραγματικότητα έχουμε και είχαμε πάντοτε πολλές ποικιλίες της Ελληνικής</a:t>
            </a:r>
          </a:p>
          <a:p>
            <a:pPr>
              <a:buNone/>
            </a:pPr>
            <a:endParaRPr lang="el-GR" dirty="0"/>
          </a:p>
          <a:p>
            <a:r>
              <a:rPr lang="el-GR" dirty="0"/>
              <a:t>Σχέση γλώσσας-έθνους / Η «ενότητα» μιας γλώσσας ως συστατικό στοιχείο ενός έθνους</a:t>
            </a:r>
          </a:p>
        </p:txBody>
      </p:sp>
    </p:spTree>
    <p:extLst>
      <p:ext uri="{BB962C8B-B14F-4D97-AF65-F5344CB8AC3E}">
        <p14:creationId xmlns:p14="http://schemas.microsoft.com/office/powerpoint/2010/main" val="833472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ιστορία της Ελληνικής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Αντιτιθέμενες απόψεις περί ενιαίας Ελληνικής:</a:t>
            </a:r>
          </a:p>
          <a:p>
            <a:r>
              <a:rPr lang="el-GR" dirty="0"/>
              <a:t>«Τα ελληνικά και </a:t>
            </a:r>
            <a:r>
              <a:rPr lang="el-GR" dirty="0" err="1"/>
              <a:t>ρωμαίκα</a:t>
            </a:r>
            <a:r>
              <a:rPr lang="el-GR" dirty="0"/>
              <a:t> είναι </a:t>
            </a:r>
            <a:r>
              <a:rPr lang="el-GR" dirty="0" err="1"/>
              <a:t>δυό</a:t>
            </a:r>
            <a:r>
              <a:rPr lang="el-GR" dirty="0"/>
              <a:t> </a:t>
            </a:r>
            <a:r>
              <a:rPr lang="el-GR" dirty="0" err="1"/>
              <a:t>γλώσσαις</a:t>
            </a:r>
            <a:r>
              <a:rPr lang="el-GR" dirty="0"/>
              <a:t>, και όχι μία, δηλαδή η μία πρωτότυπη και η άλλη παράγωγη (όπως τα λατινικά)» (Καταρτζής, 18</a:t>
            </a:r>
            <a:r>
              <a:rPr lang="el-GR" baseline="30000" dirty="0"/>
              <a:t>ος</a:t>
            </a:r>
            <a:r>
              <a:rPr lang="el-GR" dirty="0"/>
              <a:t> αι.)</a:t>
            </a:r>
          </a:p>
          <a:p>
            <a:r>
              <a:rPr lang="el-GR" dirty="0"/>
              <a:t>«Η καταστατική, εγγενής, εξελικτική συντηρητικότητα της ελληνικής» (Χατζιδάκις, 20</a:t>
            </a:r>
            <a:r>
              <a:rPr lang="el-GR" baseline="30000" dirty="0"/>
              <a:t>ος</a:t>
            </a:r>
            <a:r>
              <a:rPr lang="el-GR" dirty="0"/>
              <a:t> αι.).</a:t>
            </a:r>
          </a:p>
          <a:p>
            <a:r>
              <a:rPr lang="el-GR" dirty="0"/>
              <a:t>Το σίγουρο είναι ότι υπάρχει γλωσσική </a:t>
            </a:r>
            <a:r>
              <a:rPr lang="el-GR" b="1" i="1" dirty="0"/>
              <a:t>συνέχεια</a:t>
            </a:r>
            <a:r>
              <a:rPr lang="el-GR" dirty="0"/>
              <a:t> από την αρχαία Ελληνική έως την Νέα Ελληνική, ανεξάρτητα αν είναι ή δεν είναι η ίδια γλώσσα</a:t>
            </a:r>
          </a:p>
        </p:txBody>
      </p:sp>
    </p:spTree>
    <p:extLst>
      <p:ext uri="{BB962C8B-B14F-4D97-AF65-F5344CB8AC3E}">
        <p14:creationId xmlns:p14="http://schemas.microsoft.com/office/powerpoint/2010/main" val="1919961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Μύθοι και αλήθειες για την ελληνική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« Μ’αυτό εννοούμε ότι ο ίδιος λαός, οι Έλληνες, στον ίδιο γεωγραφικό χώρο, την Ελλάδα, χωρίς διακοπή 40 αιώνες τώρα μιλάει και γράφει με την ίδια γραφή (από τον 8</a:t>
            </a:r>
            <a:r>
              <a:rPr lang="el-GR" baseline="30000" dirty="0"/>
              <a:t>ο</a:t>
            </a:r>
            <a:r>
              <a:rPr lang="el-GR" dirty="0"/>
              <a:t> αι. </a:t>
            </a:r>
            <a:r>
              <a:rPr lang="el-GR" dirty="0" err="1"/>
              <a:t>π.Χ.</a:t>
            </a:r>
            <a:r>
              <a:rPr lang="el-GR" dirty="0"/>
              <a:t>) και την ίδια ορθογραφία (από το 400 </a:t>
            </a:r>
            <a:r>
              <a:rPr lang="el-GR" dirty="0" err="1"/>
              <a:t>π.Χ.</a:t>
            </a:r>
            <a:r>
              <a:rPr lang="el-GR" dirty="0"/>
              <a:t>) την ίδια γλώσσα, την Ελληνική»</a:t>
            </a:r>
          </a:p>
          <a:p>
            <a:r>
              <a:rPr lang="el-GR" dirty="0"/>
              <a:t>Είναι αλήθεια; Θα το διαπιστώσουμε στη συνέχεια</a:t>
            </a:r>
          </a:p>
        </p:txBody>
      </p:sp>
    </p:spTree>
    <p:extLst>
      <p:ext uri="{BB962C8B-B14F-4D97-AF65-F5344CB8AC3E}">
        <p14:creationId xmlns:p14="http://schemas.microsoft.com/office/powerpoint/2010/main" val="2852080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/>
              <a:t>Κείμενα από την ιστορία της Ελληνικής Ι: Μακρυγιάννης (19</a:t>
            </a:r>
            <a:r>
              <a:rPr lang="el-GR" sz="2800" baseline="30000" dirty="0"/>
              <a:t>ος</a:t>
            </a:r>
            <a:r>
              <a:rPr lang="el-GR" sz="2800" dirty="0"/>
              <a:t> αι.)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err="1"/>
              <a:t>Ἐκεῖ</a:t>
            </a:r>
            <a:r>
              <a:rPr lang="el-GR" dirty="0"/>
              <a:t> </a:t>
            </a:r>
            <a:r>
              <a:rPr lang="el-GR" dirty="0" err="1"/>
              <a:t>ὁποῦ</a:t>
            </a:r>
            <a:r>
              <a:rPr lang="el-GR" dirty="0"/>
              <a:t> τρώγαμε </a:t>
            </a:r>
            <a:r>
              <a:rPr lang="el-GR" dirty="0" err="1"/>
              <a:t>ὅλοι</a:t>
            </a:r>
            <a:r>
              <a:rPr lang="el-GR" dirty="0"/>
              <a:t> ψωμί, </a:t>
            </a:r>
            <a:r>
              <a:rPr lang="el-GR" dirty="0" err="1"/>
              <a:t>οἱ</a:t>
            </a:r>
            <a:r>
              <a:rPr lang="el-GR" dirty="0"/>
              <a:t> </a:t>
            </a:r>
            <a:r>
              <a:rPr lang="el-GR" dirty="0" err="1"/>
              <a:t>Τοῦρκοι</a:t>
            </a:r>
            <a:r>
              <a:rPr lang="el-GR" dirty="0"/>
              <a:t> </a:t>
            </a:r>
            <a:r>
              <a:rPr lang="el-GR" dirty="0" err="1"/>
              <a:t>ἀπόξω</a:t>
            </a:r>
            <a:r>
              <a:rPr lang="el-GR" dirty="0"/>
              <a:t>, </a:t>
            </a:r>
            <a:r>
              <a:rPr lang="el-GR" dirty="0" err="1"/>
              <a:t>τὴν</a:t>
            </a:r>
            <a:r>
              <a:rPr lang="el-GR" dirty="0"/>
              <a:t> νύχτα, </a:t>
            </a:r>
            <a:r>
              <a:rPr lang="el-GR" dirty="0" err="1"/>
              <a:t>μᾶς</a:t>
            </a:r>
            <a:r>
              <a:rPr lang="el-GR" dirty="0"/>
              <a:t> </a:t>
            </a:r>
            <a:r>
              <a:rPr lang="el-GR" dirty="0" err="1"/>
              <a:t>βρίζαν</a:t>
            </a:r>
            <a:r>
              <a:rPr lang="el-GR" dirty="0"/>
              <a:t>· </a:t>
            </a:r>
            <a:r>
              <a:rPr lang="el-GR" dirty="0" err="1"/>
              <a:t>εἶχα</a:t>
            </a:r>
            <a:r>
              <a:rPr lang="el-GR" dirty="0"/>
              <a:t> </a:t>
            </a:r>
            <a:r>
              <a:rPr lang="el-GR" dirty="0" err="1"/>
              <a:t>τὴν</a:t>
            </a:r>
            <a:r>
              <a:rPr lang="el-GR" dirty="0"/>
              <a:t> μάγκα μου, </a:t>
            </a:r>
            <a:r>
              <a:rPr lang="el-GR" dirty="0" err="1"/>
              <a:t>ὁποῦ</a:t>
            </a:r>
            <a:r>
              <a:rPr lang="el-GR" dirty="0"/>
              <a:t> </a:t>
            </a:r>
            <a:r>
              <a:rPr lang="el-GR" dirty="0" err="1"/>
              <a:t>τρώγαμεν</a:t>
            </a:r>
            <a:r>
              <a:rPr lang="el-GR" dirty="0"/>
              <a:t> </a:t>
            </a:r>
            <a:r>
              <a:rPr lang="el-GR" dirty="0" err="1"/>
              <a:t>ὅλοι</a:t>
            </a:r>
            <a:r>
              <a:rPr lang="el-GR" dirty="0"/>
              <a:t> </a:t>
            </a:r>
            <a:r>
              <a:rPr lang="el-GR" dirty="0" err="1"/>
              <a:t>μαζὶ</a:t>
            </a:r>
            <a:r>
              <a:rPr lang="el-GR" dirty="0"/>
              <a:t> </a:t>
            </a:r>
            <a:r>
              <a:rPr lang="el-GR" dirty="0" err="1"/>
              <a:t>μὲ</a:t>
            </a:r>
            <a:r>
              <a:rPr lang="el-GR" dirty="0"/>
              <a:t> </a:t>
            </a:r>
            <a:r>
              <a:rPr lang="el-GR" dirty="0" err="1"/>
              <a:t>τοὺς</a:t>
            </a:r>
            <a:r>
              <a:rPr lang="el-GR" dirty="0"/>
              <a:t> </a:t>
            </a:r>
            <a:r>
              <a:rPr lang="el-GR" dirty="0" err="1"/>
              <a:t>μουσαφιραίγους</a:t>
            </a:r>
            <a:r>
              <a:rPr lang="el-GR" dirty="0"/>
              <a:t>· </a:t>
            </a:r>
            <a:r>
              <a:rPr lang="el-GR" dirty="0" err="1"/>
              <a:t>τοὺς</a:t>
            </a:r>
            <a:r>
              <a:rPr lang="el-GR" dirty="0"/>
              <a:t> λέγω: «</a:t>
            </a:r>
            <a:r>
              <a:rPr lang="el-GR" dirty="0" err="1"/>
              <a:t>Ἀδελφοί</a:t>
            </a:r>
            <a:r>
              <a:rPr lang="el-GR" dirty="0"/>
              <a:t>, </a:t>
            </a:r>
            <a:r>
              <a:rPr lang="el-GR" dirty="0" err="1"/>
              <a:t>ἐδῶ</a:t>
            </a:r>
            <a:r>
              <a:rPr lang="el-GR" dirty="0"/>
              <a:t> σας </a:t>
            </a:r>
            <a:r>
              <a:rPr lang="el-GR" dirty="0" err="1"/>
              <a:t>ἔχω</a:t>
            </a:r>
            <a:r>
              <a:rPr lang="el-GR" dirty="0"/>
              <a:t> </a:t>
            </a:r>
            <a:r>
              <a:rPr lang="el-GR" dirty="0" err="1"/>
              <a:t>ζαϊρέδες</a:t>
            </a:r>
            <a:r>
              <a:rPr lang="el-GR" dirty="0"/>
              <a:t> </a:t>
            </a:r>
            <a:r>
              <a:rPr lang="el-GR" dirty="0" err="1"/>
              <a:t>ὁποῦ</a:t>
            </a:r>
            <a:r>
              <a:rPr lang="el-GR" dirty="0"/>
              <a:t> </a:t>
            </a:r>
            <a:r>
              <a:rPr lang="el-GR" dirty="0" err="1"/>
              <a:t>τρῶτε</a:t>
            </a:r>
            <a:r>
              <a:rPr lang="el-GR" dirty="0"/>
              <a:t>, κρασί, </a:t>
            </a:r>
            <a:r>
              <a:rPr lang="el-GR" dirty="0" err="1"/>
              <a:t>ρακὶ</a:t>
            </a:r>
            <a:r>
              <a:rPr lang="el-GR" dirty="0"/>
              <a:t> </a:t>
            </a:r>
            <a:r>
              <a:rPr lang="el-GR" dirty="0" err="1"/>
              <a:t>κι᾿</a:t>
            </a:r>
            <a:r>
              <a:rPr lang="el-GR" dirty="0"/>
              <a:t> </a:t>
            </a:r>
            <a:r>
              <a:rPr lang="el-GR" dirty="0" err="1"/>
              <a:t>ὅλα</a:t>
            </a:r>
            <a:r>
              <a:rPr lang="el-GR" dirty="0"/>
              <a:t> σας </a:t>
            </a:r>
            <a:r>
              <a:rPr lang="el-GR" dirty="0" err="1"/>
              <a:t>τὰ</a:t>
            </a:r>
            <a:r>
              <a:rPr lang="el-GR" dirty="0"/>
              <a:t> συγύρια. </a:t>
            </a:r>
            <a:r>
              <a:rPr lang="el-GR" dirty="0" err="1"/>
              <a:t>Οἱ</a:t>
            </a:r>
            <a:r>
              <a:rPr lang="el-GR" dirty="0"/>
              <a:t> </a:t>
            </a:r>
            <a:r>
              <a:rPr lang="el-GR" dirty="0" err="1"/>
              <a:t>ἄλλοι</a:t>
            </a:r>
            <a:r>
              <a:rPr lang="el-GR" dirty="0"/>
              <a:t> </a:t>
            </a:r>
            <a:r>
              <a:rPr lang="el-GR" dirty="0" err="1"/>
              <a:t>τοῦ</a:t>
            </a:r>
            <a:r>
              <a:rPr lang="el-GR" dirty="0"/>
              <a:t> κάστρου </a:t>
            </a:r>
            <a:r>
              <a:rPr lang="el-GR" dirty="0" err="1"/>
              <a:t>τρῶνε</a:t>
            </a:r>
            <a:r>
              <a:rPr lang="el-GR" dirty="0"/>
              <a:t> </a:t>
            </a:r>
            <a:r>
              <a:rPr lang="el-GR" dirty="0" err="1"/>
              <a:t>ξερὸ</a:t>
            </a:r>
            <a:r>
              <a:rPr lang="el-GR" dirty="0"/>
              <a:t> ψωμί. </a:t>
            </a:r>
            <a:r>
              <a:rPr lang="el-GR" dirty="0" err="1"/>
              <a:t>Τὸ</a:t>
            </a:r>
            <a:r>
              <a:rPr lang="el-GR" dirty="0"/>
              <a:t> </a:t>
            </a:r>
            <a:r>
              <a:rPr lang="el-GR" dirty="0" err="1"/>
              <a:t>λοιπὸν</a:t>
            </a:r>
            <a:r>
              <a:rPr lang="el-GR" dirty="0"/>
              <a:t> </a:t>
            </a:r>
            <a:r>
              <a:rPr lang="el-GR" dirty="0" err="1"/>
              <a:t>ἐμεῖς</a:t>
            </a:r>
            <a:r>
              <a:rPr lang="el-GR" dirty="0"/>
              <a:t> </a:t>
            </a:r>
            <a:r>
              <a:rPr lang="el-GR" dirty="0" err="1"/>
              <a:t>νὰ</a:t>
            </a:r>
            <a:r>
              <a:rPr lang="el-GR" dirty="0"/>
              <a:t> </a:t>
            </a:r>
            <a:r>
              <a:rPr lang="el-GR" dirty="0" err="1"/>
              <a:t>τρῶμεν</a:t>
            </a:r>
            <a:r>
              <a:rPr lang="el-GR" dirty="0"/>
              <a:t>,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οἱ</a:t>
            </a:r>
            <a:r>
              <a:rPr lang="el-GR" dirty="0"/>
              <a:t> </a:t>
            </a:r>
            <a:r>
              <a:rPr lang="el-GR" dirty="0" err="1"/>
              <a:t>Τοῦρκοι</a:t>
            </a:r>
            <a:r>
              <a:rPr lang="el-GR" dirty="0"/>
              <a:t> </a:t>
            </a:r>
            <a:r>
              <a:rPr lang="el-GR" dirty="0" err="1"/>
              <a:t>νὰ</a:t>
            </a:r>
            <a:r>
              <a:rPr lang="el-GR" dirty="0"/>
              <a:t> </a:t>
            </a:r>
            <a:r>
              <a:rPr lang="el-GR" dirty="0" err="1"/>
              <a:t>μᾶς</a:t>
            </a:r>
            <a:r>
              <a:rPr lang="el-GR" dirty="0"/>
              <a:t> </a:t>
            </a:r>
            <a:r>
              <a:rPr lang="el-GR" dirty="0" err="1"/>
              <a:t>διατιμοῦν</a:t>
            </a:r>
            <a:r>
              <a:rPr lang="el-GR" dirty="0"/>
              <a:t> </a:t>
            </a:r>
            <a:r>
              <a:rPr lang="el-GR" dirty="0" err="1"/>
              <a:t>δὲν</a:t>
            </a:r>
            <a:r>
              <a:rPr lang="el-GR" dirty="0"/>
              <a:t> βαστιέται. Θέλω κοφίνια τούρκικα </a:t>
            </a:r>
            <a:r>
              <a:rPr lang="el-GR" dirty="0" err="1"/>
              <a:t>ἀπὸ</a:t>
            </a:r>
            <a:r>
              <a:rPr lang="el-GR" dirty="0"/>
              <a:t> </a:t>
            </a:r>
            <a:r>
              <a:rPr lang="el-GR" dirty="0" err="1"/>
              <a:t>τὰ</a:t>
            </a:r>
            <a:r>
              <a:rPr lang="el-GR" dirty="0"/>
              <a:t> χαρακώματά τους!» </a:t>
            </a:r>
            <a:r>
              <a:rPr lang="el-GR" dirty="0" err="1"/>
              <a:t>Μοῦ</a:t>
            </a:r>
            <a:r>
              <a:rPr lang="el-GR" dirty="0"/>
              <a:t> λένε </a:t>
            </a:r>
            <a:r>
              <a:rPr lang="el-GR" dirty="0" err="1"/>
              <a:t>οἱ</a:t>
            </a:r>
            <a:r>
              <a:rPr lang="el-GR" dirty="0"/>
              <a:t> </a:t>
            </a:r>
            <a:r>
              <a:rPr lang="el-GR" dirty="0" err="1"/>
              <a:t>γενναῖοι</a:t>
            </a:r>
            <a:r>
              <a:rPr lang="el-GR" dirty="0"/>
              <a:t> </a:t>
            </a:r>
            <a:r>
              <a:rPr lang="el-GR" dirty="0" err="1"/>
              <a:t>ἄντρες</a:t>
            </a:r>
            <a:r>
              <a:rPr lang="el-GR" dirty="0"/>
              <a:t> – </a:t>
            </a:r>
            <a:r>
              <a:rPr lang="el-GR" dirty="0" err="1"/>
              <a:t>ἦταν</a:t>
            </a:r>
            <a:r>
              <a:rPr lang="el-GR" dirty="0"/>
              <a:t> </a:t>
            </a:r>
            <a:r>
              <a:rPr lang="el-GR" dirty="0" err="1"/>
              <a:t>ὅλο</a:t>
            </a:r>
            <a:r>
              <a:rPr lang="el-GR" dirty="0"/>
              <a:t> νοικοκυρόπουλα </a:t>
            </a:r>
            <a:r>
              <a:rPr lang="el-GR" dirty="0" err="1"/>
              <a:t>Ἀθηναῖγοι</a:t>
            </a:r>
            <a:r>
              <a:rPr lang="el-GR" dirty="0"/>
              <a:t> </a:t>
            </a:r>
            <a:r>
              <a:rPr lang="el-GR" dirty="0" err="1"/>
              <a:t>κι᾿</a:t>
            </a:r>
            <a:r>
              <a:rPr lang="el-GR" dirty="0"/>
              <a:t> </a:t>
            </a:r>
            <a:r>
              <a:rPr lang="el-GR" dirty="0" err="1"/>
              <a:t>ὀλίγοι</a:t>
            </a:r>
            <a:r>
              <a:rPr lang="el-GR" dirty="0"/>
              <a:t> </a:t>
            </a:r>
            <a:r>
              <a:rPr lang="el-GR" dirty="0" err="1"/>
              <a:t>Φηβαῖγοι</a:t>
            </a:r>
            <a:r>
              <a:rPr lang="el-GR" dirty="0"/>
              <a:t>, </a:t>
            </a:r>
            <a:r>
              <a:rPr lang="el-GR" dirty="0" err="1"/>
              <a:t>ὁποῦ</a:t>
            </a:r>
            <a:r>
              <a:rPr lang="el-GR" dirty="0"/>
              <a:t> </a:t>
            </a:r>
            <a:r>
              <a:rPr lang="el-GR" dirty="0" err="1"/>
              <a:t>τοὺς</a:t>
            </a:r>
            <a:r>
              <a:rPr lang="el-GR" dirty="0"/>
              <a:t> </a:t>
            </a:r>
            <a:r>
              <a:rPr lang="el-GR" dirty="0" err="1"/>
              <a:t>εἶχα</a:t>
            </a:r>
            <a:r>
              <a:rPr lang="el-GR" dirty="0"/>
              <a:t> πάντοτες μαζί μου. </a:t>
            </a:r>
            <a:r>
              <a:rPr lang="en-US" dirty="0"/>
              <a:t>..</a:t>
            </a:r>
            <a:r>
              <a:rPr lang="el-GR" dirty="0"/>
              <a:t>Σηκώθηκαν </a:t>
            </a:r>
            <a:r>
              <a:rPr lang="el-GR" dirty="0" err="1"/>
              <a:t>ὅλοι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βγαίνουν </a:t>
            </a:r>
            <a:r>
              <a:rPr lang="el-GR" dirty="0" err="1"/>
              <a:t>ἀναντίον</a:t>
            </a:r>
            <a:r>
              <a:rPr lang="el-GR" dirty="0"/>
              <a:t> </a:t>
            </a:r>
            <a:r>
              <a:rPr lang="el-GR" dirty="0" err="1"/>
              <a:t>τῶν</a:t>
            </a:r>
            <a:r>
              <a:rPr lang="el-GR" dirty="0"/>
              <a:t> Τούρκων </a:t>
            </a:r>
            <a:r>
              <a:rPr lang="el-GR" dirty="0" err="1"/>
              <a:t>εἰς</a:t>
            </a:r>
            <a:r>
              <a:rPr lang="el-GR" dirty="0"/>
              <a:t> </a:t>
            </a:r>
            <a:r>
              <a:rPr lang="el-GR" dirty="0" err="1"/>
              <a:t>τὰ</a:t>
            </a:r>
            <a:r>
              <a:rPr lang="el-GR" dirty="0"/>
              <a:t> χαρακώματά τους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τοὺς</a:t>
            </a:r>
            <a:r>
              <a:rPr lang="el-GR" dirty="0"/>
              <a:t> </a:t>
            </a:r>
            <a:r>
              <a:rPr lang="el-GR" dirty="0" err="1"/>
              <a:t>τζακίζουν</a:t>
            </a:r>
            <a:r>
              <a:rPr lang="el-GR" dirty="0"/>
              <a:t>: </a:t>
            </a:r>
            <a:r>
              <a:rPr lang="el-GR" dirty="0" err="1"/>
              <a:t>καὶ</a:t>
            </a:r>
            <a:r>
              <a:rPr lang="el-GR" dirty="0"/>
              <a:t> σκότωσαν πεντέξι Τούρκους, </a:t>
            </a:r>
            <a:r>
              <a:rPr lang="el-GR" dirty="0" err="1"/>
              <a:t>τοὺς</a:t>
            </a:r>
            <a:r>
              <a:rPr lang="el-GR" dirty="0"/>
              <a:t> </a:t>
            </a:r>
            <a:r>
              <a:rPr lang="el-GR" dirty="0" err="1"/>
              <a:t>πῆραν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καμπόσα κοφίνια. </a:t>
            </a:r>
            <a:r>
              <a:rPr lang="el-GR" dirty="0" err="1"/>
              <a:t>Τοὺς</a:t>
            </a:r>
            <a:r>
              <a:rPr lang="el-GR" dirty="0"/>
              <a:t> πισωδρόμησαν </a:t>
            </a:r>
            <a:r>
              <a:rPr lang="el-GR" dirty="0" err="1"/>
              <a:t>οἱ</a:t>
            </a:r>
            <a:r>
              <a:rPr lang="el-GR" dirty="0"/>
              <a:t> </a:t>
            </a:r>
            <a:r>
              <a:rPr lang="el-GR" dirty="0" err="1"/>
              <a:t>Τοῦρκοι</a:t>
            </a:r>
            <a:r>
              <a:rPr lang="el-GR" dirty="0"/>
              <a:t>. Τότε </a:t>
            </a:r>
            <a:r>
              <a:rPr lang="el-GR" dirty="0" err="1"/>
              <a:t>δὲν</a:t>
            </a:r>
            <a:r>
              <a:rPr lang="el-GR" dirty="0"/>
              <a:t> </a:t>
            </a:r>
            <a:r>
              <a:rPr lang="el-GR" dirty="0" err="1"/>
              <a:t>ἦταν</a:t>
            </a:r>
            <a:r>
              <a:rPr lang="el-GR" dirty="0"/>
              <a:t> </a:t>
            </a:r>
            <a:r>
              <a:rPr lang="el-GR" dirty="0" err="1"/>
              <a:t>καλὸ</a:t>
            </a:r>
            <a:r>
              <a:rPr lang="el-GR" dirty="0"/>
              <a:t> </a:t>
            </a:r>
            <a:r>
              <a:rPr lang="el-GR" dirty="0" err="1"/>
              <a:t>αὐτό</a:t>
            </a:r>
            <a:r>
              <a:rPr lang="el-GR" dirty="0"/>
              <a:t>, </a:t>
            </a:r>
            <a:r>
              <a:rPr lang="el-GR" dirty="0" err="1"/>
              <a:t>ὅτ᾿</a:t>
            </a:r>
            <a:r>
              <a:rPr lang="el-GR" dirty="0"/>
              <a:t> </a:t>
            </a:r>
            <a:r>
              <a:rPr lang="el-GR" dirty="0" err="1"/>
              <a:t>εἶναι</a:t>
            </a:r>
            <a:r>
              <a:rPr lang="el-GR" dirty="0"/>
              <a:t> </a:t>
            </a:r>
            <a:r>
              <a:rPr lang="el-GR" dirty="0" err="1"/>
              <a:t>πρῶτο</a:t>
            </a:r>
            <a:r>
              <a:rPr lang="el-GR" dirty="0"/>
              <a:t> κίνημα </a:t>
            </a:r>
            <a:r>
              <a:rPr lang="el-GR" dirty="0" err="1"/>
              <a:t>κι᾿</a:t>
            </a:r>
            <a:r>
              <a:rPr lang="el-GR" dirty="0"/>
              <a:t> </a:t>
            </a:r>
            <a:r>
              <a:rPr lang="el-GR" dirty="0" err="1"/>
              <a:t>ὅποιος</a:t>
            </a:r>
            <a:r>
              <a:rPr lang="el-GR" dirty="0"/>
              <a:t> </a:t>
            </a:r>
            <a:r>
              <a:rPr lang="el-GR" dirty="0" err="1"/>
              <a:t>λάβη</a:t>
            </a:r>
            <a:r>
              <a:rPr lang="el-GR" dirty="0"/>
              <a:t> θάρρος, </a:t>
            </a:r>
            <a:r>
              <a:rPr lang="el-GR" dirty="0" err="1"/>
              <a:t>θὰ</a:t>
            </a:r>
            <a:r>
              <a:rPr lang="el-GR" dirty="0"/>
              <a:t> </a:t>
            </a:r>
            <a:r>
              <a:rPr lang="el-GR" dirty="0" err="1"/>
              <a:t>λάβη</a:t>
            </a:r>
            <a:r>
              <a:rPr lang="el-GR" dirty="0"/>
              <a:t> </a:t>
            </a:r>
            <a:r>
              <a:rPr lang="el-GR" dirty="0" err="1"/>
              <a:t>διὰ</a:t>
            </a:r>
            <a:r>
              <a:rPr lang="el-GR" dirty="0"/>
              <a:t> πάντα. </a:t>
            </a:r>
            <a:r>
              <a:rPr lang="el-GR" dirty="0" err="1"/>
              <a:t>Μοῦ</a:t>
            </a:r>
            <a:r>
              <a:rPr lang="el-GR" dirty="0"/>
              <a:t> λένε: «</a:t>
            </a:r>
            <a:r>
              <a:rPr lang="el-GR" dirty="0" err="1"/>
              <a:t>Ἔβγα</a:t>
            </a:r>
            <a:r>
              <a:rPr lang="el-GR" dirty="0"/>
              <a:t> </a:t>
            </a:r>
            <a:r>
              <a:rPr lang="el-GR" dirty="0" err="1"/>
              <a:t>κ᾿</a:t>
            </a:r>
            <a:r>
              <a:rPr lang="el-GR" dirty="0"/>
              <a:t> </a:t>
            </a:r>
            <a:r>
              <a:rPr lang="el-GR" dirty="0" err="1"/>
              <a:t>ἐσύ</a:t>
            </a:r>
            <a:r>
              <a:rPr lang="el-GR" dirty="0"/>
              <a:t>, </a:t>
            </a:r>
            <a:r>
              <a:rPr lang="el-GR" dirty="0" err="1"/>
              <a:t>καπετᾶνε</a:t>
            </a:r>
            <a:r>
              <a:rPr lang="el-GR" dirty="0"/>
              <a:t>». </a:t>
            </a:r>
            <a:r>
              <a:rPr lang="el-GR" dirty="0" err="1"/>
              <a:t>Ἐγὼ</a:t>
            </a:r>
            <a:r>
              <a:rPr lang="el-GR" dirty="0"/>
              <a:t> </a:t>
            </a:r>
            <a:r>
              <a:rPr lang="el-GR" dirty="0" err="1"/>
              <a:t>εἶμαι</a:t>
            </a:r>
            <a:r>
              <a:rPr lang="el-GR" dirty="0"/>
              <a:t> </a:t>
            </a:r>
            <a:r>
              <a:rPr lang="el-GR" dirty="0" err="1"/>
              <a:t>φιλόζωγος</a:t>
            </a:r>
            <a:r>
              <a:rPr lang="el-GR" dirty="0"/>
              <a:t>, </a:t>
            </a:r>
            <a:r>
              <a:rPr lang="el-GR" dirty="0" err="1"/>
              <a:t>ὅμως</a:t>
            </a:r>
            <a:r>
              <a:rPr lang="el-GR" dirty="0"/>
              <a:t> μου </a:t>
            </a:r>
            <a:r>
              <a:rPr lang="el-GR" dirty="0" err="1"/>
              <a:t>πειράζεταν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ἡ φιλοτιμία, </a:t>
            </a:r>
            <a:r>
              <a:rPr lang="el-GR" dirty="0" err="1"/>
              <a:t>ὅτι</a:t>
            </a:r>
            <a:r>
              <a:rPr lang="el-GR" dirty="0"/>
              <a:t> </a:t>
            </a:r>
            <a:r>
              <a:rPr lang="el-GR" dirty="0" err="1"/>
              <a:t>ἐγὼ</a:t>
            </a:r>
            <a:r>
              <a:rPr lang="el-GR" dirty="0"/>
              <a:t> </a:t>
            </a:r>
            <a:r>
              <a:rPr lang="el-GR" dirty="0" err="1"/>
              <a:t>ἤμουν</a:t>
            </a:r>
            <a:r>
              <a:rPr lang="el-GR" dirty="0"/>
              <a:t> ὁ </a:t>
            </a:r>
            <a:r>
              <a:rPr lang="el-GR" dirty="0" err="1"/>
              <a:t>αἴτιος</a:t>
            </a:r>
            <a:r>
              <a:rPr lang="el-GR" dirty="0"/>
              <a:t> </a:t>
            </a:r>
            <a:r>
              <a:rPr lang="el-GR" dirty="0" err="1"/>
              <a:t>νὰ</a:t>
            </a:r>
            <a:r>
              <a:rPr lang="el-GR" dirty="0"/>
              <a:t> </a:t>
            </a:r>
            <a:r>
              <a:rPr lang="el-GR" dirty="0" err="1"/>
              <a:t>τοὺς</a:t>
            </a:r>
            <a:r>
              <a:rPr lang="el-GR" dirty="0"/>
              <a:t> </a:t>
            </a:r>
            <a:r>
              <a:rPr lang="el-GR" dirty="0" err="1"/>
              <a:t>εἰπῶ</a:t>
            </a:r>
            <a:r>
              <a:rPr lang="el-GR" dirty="0"/>
              <a:t> </a:t>
            </a:r>
            <a:r>
              <a:rPr lang="el-GR" dirty="0" err="1"/>
              <a:t>αὐτό</a:t>
            </a:r>
            <a:r>
              <a:rPr lang="el-GR" dirty="0"/>
              <a:t>. Τότε </a:t>
            </a:r>
            <a:r>
              <a:rPr lang="el-GR" dirty="0" err="1"/>
              <a:t>μὲ</a:t>
            </a:r>
            <a:r>
              <a:rPr lang="el-GR" dirty="0"/>
              <a:t> </a:t>
            </a:r>
            <a:r>
              <a:rPr lang="el-GR" dirty="0" err="1"/>
              <a:t>τοὺς</a:t>
            </a:r>
            <a:r>
              <a:rPr lang="el-GR" dirty="0"/>
              <a:t> </a:t>
            </a:r>
            <a:r>
              <a:rPr lang="el-GR" dirty="0" err="1"/>
              <a:t>ἴδιους</a:t>
            </a:r>
            <a:r>
              <a:rPr lang="el-GR" dirty="0"/>
              <a:t> </a:t>
            </a:r>
            <a:r>
              <a:rPr lang="el-GR" dirty="0" err="1"/>
              <a:t>ἐβήκαμεν</a:t>
            </a:r>
            <a:r>
              <a:rPr lang="el-GR" dirty="0"/>
              <a:t> </a:t>
            </a:r>
            <a:r>
              <a:rPr lang="el-GR" dirty="0" err="1"/>
              <a:t>ἀντάμα</a:t>
            </a:r>
            <a:r>
              <a:rPr lang="el-GR" dirty="0"/>
              <a:t>, </a:t>
            </a:r>
            <a:r>
              <a:rPr lang="el-GR" dirty="0" err="1"/>
              <a:t>χαλάσαμεν</a:t>
            </a:r>
            <a:r>
              <a:rPr lang="el-GR" dirty="0"/>
              <a:t> </a:t>
            </a:r>
            <a:r>
              <a:rPr lang="el-GR" dirty="0" err="1"/>
              <a:t>τοὺς</a:t>
            </a:r>
            <a:r>
              <a:rPr lang="el-GR" dirty="0"/>
              <a:t> Τούρκους. </a:t>
            </a:r>
          </a:p>
        </p:txBody>
      </p:sp>
    </p:spTree>
    <p:extLst>
      <p:ext uri="{BB962C8B-B14F-4D97-AF65-F5344CB8AC3E}">
        <p14:creationId xmlns:p14="http://schemas.microsoft.com/office/powerpoint/2010/main" val="1834816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dirty="0"/>
              <a:t>Κείμενα από την ιστορία της Ελληνικής</a:t>
            </a:r>
            <a:br>
              <a:rPr lang="el-GR" sz="2800" dirty="0"/>
            </a:br>
            <a:r>
              <a:rPr lang="el-GR" sz="2800" dirty="0"/>
              <a:t>ΙΙ: Μαχαιράς, Κύπρος (15</a:t>
            </a:r>
            <a:r>
              <a:rPr lang="el-GR" sz="2800" baseline="30000" dirty="0"/>
              <a:t>ος</a:t>
            </a:r>
            <a:r>
              <a:rPr lang="el-GR" sz="2800" dirty="0"/>
              <a:t> αι.)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ὅντα</a:t>
            </a:r>
            <a:r>
              <a:rPr lang="el-GR" dirty="0"/>
              <a:t> </a:t>
            </a:r>
            <a:r>
              <a:rPr lang="el-GR" dirty="0" err="1"/>
              <a:t>τὴν</a:t>
            </a:r>
            <a:r>
              <a:rPr lang="el-GR" dirty="0"/>
              <a:t> </a:t>
            </a:r>
            <a:r>
              <a:rPr lang="el-GR" dirty="0" err="1"/>
              <a:t>ἐγόρασεν</a:t>
            </a:r>
            <a:r>
              <a:rPr lang="el-GR" dirty="0"/>
              <a:t> ὁ </a:t>
            </a:r>
            <a:r>
              <a:rPr lang="el-GR" dirty="0" err="1"/>
              <a:t>αὐτὸς</a:t>
            </a:r>
            <a:r>
              <a:rPr lang="el-GR" dirty="0"/>
              <a:t> </a:t>
            </a:r>
            <a:r>
              <a:rPr lang="el-GR" dirty="0" err="1"/>
              <a:t>ρὲ</a:t>
            </a:r>
            <a:r>
              <a:rPr lang="el-GR" dirty="0"/>
              <a:t> </a:t>
            </a:r>
            <a:r>
              <a:rPr lang="el-GR" dirty="0" err="1"/>
              <a:t>Οἐνγκε</a:t>
            </a:r>
            <a:r>
              <a:rPr lang="el-GR" dirty="0"/>
              <a:t> </a:t>
            </a:r>
            <a:r>
              <a:rPr lang="el-GR" dirty="0" err="1"/>
              <a:t>τὴν</a:t>
            </a:r>
            <a:r>
              <a:rPr lang="el-GR" dirty="0"/>
              <a:t> </a:t>
            </a:r>
            <a:r>
              <a:rPr lang="el-GR" dirty="0" err="1"/>
              <a:t>Κύπρον</a:t>
            </a:r>
            <a:r>
              <a:rPr lang="el-GR" dirty="0"/>
              <a:t> </a:t>
            </a:r>
            <a:r>
              <a:rPr lang="el-GR" dirty="0" err="1"/>
              <a:t>ἀπὲ</a:t>
            </a:r>
            <a:r>
              <a:rPr lang="el-GR" dirty="0"/>
              <a:t> </a:t>
            </a:r>
            <a:r>
              <a:rPr lang="el-GR" dirty="0" err="1"/>
              <a:t>τοὺς</a:t>
            </a:r>
            <a:r>
              <a:rPr lang="el-GR" dirty="0"/>
              <a:t> </a:t>
            </a:r>
            <a:r>
              <a:rPr lang="el-GR" dirty="0" err="1"/>
              <a:t>Τεμπλιῶτες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τοὺς</a:t>
            </a:r>
            <a:r>
              <a:rPr lang="el-GR" dirty="0"/>
              <a:t> </a:t>
            </a:r>
            <a:r>
              <a:rPr lang="el-GR" dirty="0" err="1"/>
              <a:t>Λαγκουβάρδους</a:t>
            </a:r>
            <a:r>
              <a:rPr lang="el-GR" dirty="0"/>
              <a:t>, μανθάνοντα </a:t>
            </a:r>
            <a:r>
              <a:rPr lang="el-GR" dirty="0" err="1"/>
              <a:t>τὴν</a:t>
            </a:r>
            <a:r>
              <a:rPr lang="el-GR" dirty="0"/>
              <a:t> </a:t>
            </a:r>
            <a:r>
              <a:rPr lang="el-GR" dirty="0" err="1"/>
              <a:t>ἀγανάκτησιν</a:t>
            </a:r>
            <a:r>
              <a:rPr lang="el-GR" dirty="0"/>
              <a:t> </a:t>
            </a:r>
            <a:r>
              <a:rPr lang="el-GR" dirty="0" err="1"/>
              <a:t>ὅπου</a:t>
            </a:r>
            <a:r>
              <a:rPr lang="el-GR" dirty="0"/>
              <a:t> </a:t>
            </a:r>
            <a:r>
              <a:rPr lang="el-GR" dirty="0" err="1"/>
              <a:t>τοὺς</a:t>
            </a:r>
            <a:r>
              <a:rPr lang="el-GR" dirty="0"/>
              <a:t> </a:t>
            </a:r>
            <a:r>
              <a:rPr lang="el-GR" dirty="0" err="1"/>
              <a:t>ἐποῖκαν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τὸν</a:t>
            </a:r>
            <a:r>
              <a:rPr lang="el-GR" dirty="0"/>
              <a:t> </a:t>
            </a:r>
            <a:r>
              <a:rPr lang="el-GR" dirty="0" err="1"/>
              <a:t>σφαμὸν</a:t>
            </a:r>
            <a:r>
              <a:rPr lang="el-GR" dirty="0"/>
              <a:t> </a:t>
            </a:r>
            <a:r>
              <a:rPr lang="el-GR" dirty="0" err="1"/>
              <a:t>εἰς</a:t>
            </a:r>
            <a:r>
              <a:rPr lang="el-GR" dirty="0"/>
              <a:t> </a:t>
            </a:r>
            <a:r>
              <a:rPr lang="el-GR" dirty="0" err="1"/>
              <a:t>τὴν</a:t>
            </a:r>
            <a:r>
              <a:rPr lang="el-GR" dirty="0"/>
              <a:t> </a:t>
            </a:r>
            <a:r>
              <a:rPr lang="el-GR" dirty="0" err="1"/>
              <a:t>χώραν</a:t>
            </a:r>
            <a:r>
              <a:rPr lang="el-GR" dirty="0"/>
              <a:t>, </a:t>
            </a:r>
            <a:r>
              <a:rPr lang="el-GR" dirty="0" err="1"/>
              <a:t>ἦτον</a:t>
            </a:r>
            <a:r>
              <a:rPr lang="el-GR" dirty="0"/>
              <a:t> </a:t>
            </a:r>
            <a:r>
              <a:rPr lang="el-GR" dirty="0" err="1"/>
              <a:t>εἰς</a:t>
            </a:r>
            <a:r>
              <a:rPr lang="el-GR" dirty="0"/>
              <a:t> </a:t>
            </a:r>
            <a:r>
              <a:rPr lang="el-GR" dirty="0" err="1"/>
              <a:t>μεγάλην</a:t>
            </a:r>
            <a:r>
              <a:rPr lang="el-GR" dirty="0"/>
              <a:t> </a:t>
            </a:r>
            <a:r>
              <a:rPr lang="el-GR" dirty="0" err="1"/>
              <a:t>ἔννοιαν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ἐννοιάζετον</a:t>
            </a:r>
            <a:r>
              <a:rPr lang="el-GR" dirty="0"/>
              <a:t> </a:t>
            </a:r>
            <a:r>
              <a:rPr lang="el-GR" dirty="0" err="1"/>
              <a:t>πῶς</a:t>
            </a:r>
            <a:r>
              <a:rPr lang="el-GR" dirty="0"/>
              <a:t> </a:t>
            </a:r>
            <a:r>
              <a:rPr lang="el-GR" dirty="0" err="1"/>
              <a:t>νὰ</a:t>
            </a:r>
            <a:r>
              <a:rPr lang="el-GR" dirty="0"/>
              <a:t> </a:t>
            </a:r>
            <a:r>
              <a:rPr lang="el-GR" dirty="0" err="1"/>
              <a:t>ποίσῃ</a:t>
            </a:r>
            <a:r>
              <a:rPr lang="el-GR" dirty="0"/>
              <a:t> </a:t>
            </a:r>
            <a:r>
              <a:rPr lang="el-GR" dirty="0" err="1"/>
              <a:t>νὰ</a:t>
            </a:r>
            <a:r>
              <a:rPr lang="el-GR" dirty="0"/>
              <a:t> </a:t>
            </a:r>
            <a:r>
              <a:rPr lang="el-GR" dirty="0" err="1"/>
              <a:t>μὲν</a:t>
            </a:r>
            <a:r>
              <a:rPr lang="el-GR" dirty="0"/>
              <a:t> </a:t>
            </a:r>
            <a:r>
              <a:rPr lang="el-GR" dirty="0" err="1"/>
              <a:t>ἔχουν</a:t>
            </a:r>
            <a:r>
              <a:rPr lang="el-GR" dirty="0"/>
              <a:t> </a:t>
            </a:r>
            <a:r>
              <a:rPr lang="el-GR" dirty="0" err="1"/>
              <a:t>κακὸν</a:t>
            </a:r>
            <a:r>
              <a:rPr lang="el-GR" dirty="0"/>
              <a:t> </a:t>
            </a:r>
            <a:r>
              <a:rPr lang="el-GR" dirty="0" err="1"/>
              <a:t>εἰς</a:t>
            </a:r>
            <a:r>
              <a:rPr lang="el-GR" dirty="0"/>
              <a:t> </a:t>
            </a:r>
            <a:r>
              <a:rPr lang="el-GR" dirty="0" err="1"/>
              <a:t>τὴν</a:t>
            </a:r>
            <a:r>
              <a:rPr lang="el-GR" dirty="0"/>
              <a:t> </a:t>
            </a:r>
            <a:r>
              <a:rPr lang="el-GR" dirty="0" err="1"/>
              <a:t>Κύπρον</a:t>
            </a:r>
            <a:r>
              <a:rPr lang="el-GR" dirty="0"/>
              <a:t>, </a:t>
            </a:r>
            <a:r>
              <a:rPr lang="el-GR" dirty="0" err="1"/>
              <a:t>ὅτι</a:t>
            </a:r>
            <a:r>
              <a:rPr lang="el-GR" dirty="0"/>
              <a:t> </a:t>
            </a:r>
            <a:r>
              <a:rPr lang="el-GR" dirty="0" err="1"/>
              <a:t>ὅλος</a:t>
            </a:r>
            <a:r>
              <a:rPr lang="el-GR" dirty="0"/>
              <a:t> ὁ τόπος </a:t>
            </a:r>
            <a:r>
              <a:rPr lang="el-GR" dirty="0" err="1"/>
              <a:t>ἦτον</a:t>
            </a:r>
            <a:r>
              <a:rPr lang="el-GR" dirty="0"/>
              <a:t> γεμάτος </a:t>
            </a:r>
            <a:r>
              <a:rPr lang="el-GR" dirty="0" err="1"/>
              <a:t>Ρωμαῖοι</a:t>
            </a:r>
            <a:r>
              <a:rPr lang="el-GR" dirty="0"/>
              <a:t>,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ἐλάλεν</a:t>
            </a:r>
            <a:r>
              <a:rPr lang="el-GR" dirty="0"/>
              <a:t> </a:t>
            </a:r>
            <a:r>
              <a:rPr lang="el-GR" dirty="0" err="1"/>
              <a:t>εἰς</a:t>
            </a:r>
            <a:r>
              <a:rPr lang="el-GR" dirty="0"/>
              <a:t> </a:t>
            </a:r>
            <a:r>
              <a:rPr lang="el-GR" dirty="0" err="1"/>
              <a:t>τὸν</a:t>
            </a:r>
            <a:r>
              <a:rPr lang="el-GR" dirty="0"/>
              <a:t> </a:t>
            </a:r>
            <a:r>
              <a:rPr lang="el-GR" dirty="0" err="1"/>
              <a:t>ἐμαυτόν</a:t>
            </a:r>
            <a:r>
              <a:rPr lang="el-GR" dirty="0"/>
              <a:t> του: «</a:t>
            </a:r>
            <a:r>
              <a:rPr lang="el-GR" dirty="0" err="1"/>
              <a:t>Ὅποτε</a:t>
            </a:r>
            <a:r>
              <a:rPr lang="el-GR" dirty="0"/>
              <a:t> </a:t>
            </a:r>
            <a:r>
              <a:rPr lang="el-GR" dirty="0" err="1"/>
              <a:t>θελήσου</a:t>
            </a:r>
            <a:r>
              <a:rPr lang="el-GR" dirty="0"/>
              <a:t> </a:t>
            </a:r>
            <a:r>
              <a:rPr lang="el-GR" dirty="0" err="1"/>
              <a:t>νὰ</a:t>
            </a:r>
            <a:r>
              <a:rPr lang="el-GR" dirty="0"/>
              <a:t> </a:t>
            </a:r>
            <a:r>
              <a:rPr lang="el-GR" dirty="0" err="1"/>
              <a:t>ρεβελιάσουν</a:t>
            </a:r>
            <a:r>
              <a:rPr lang="el-GR" dirty="0"/>
              <a:t> </a:t>
            </a:r>
            <a:r>
              <a:rPr lang="el-GR" dirty="0" err="1"/>
              <a:t>κατὰ</a:t>
            </a:r>
            <a:r>
              <a:rPr lang="el-GR" dirty="0"/>
              <a:t> </a:t>
            </a:r>
            <a:r>
              <a:rPr lang="el-GR" dirty="0" err="1"/>
              <a:t>μέναν</a:t>
            </a:r>
            <a:r>
              <a:rPr lang="el-GR" dirty="0"/>
              <a:t>, </a:t>
            </a:r>
            <a:r>
              <a:rPr lang="el-GR" dirty="0" err="1"/>
              <a:t>ἠμποροῦ</a:t>
            </a:r>
            <a:r>
              <a:rPr lang="el-GR" dirty="0"/>
              <a:t> </a:t>
            </a:r>
            <a:r>
              <a:rPr lang="el-GR" dirty="0" err="1"/>
              <a:t>νὰ</a:t>
            </a:r>
            <a:r>
              <a:rPr lang="el-GR" dirty="0"/>
              <a:t> </a:t>
            </a:r>
            <a:r>
              <a:rPr lang="el-GR" dirty="0" err="1"/>
              <a:t>τὸ</a:t>
            </a:r>
            <a:r>
              <a:rPr lang="el-GR" dirty="0"/>
              <a:t> </a:t>
            </a:r>
            <a:r>
              <a:rPr lang="el-GR" dirty="0" err="1"/>
              <a:t>ποίσουν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θέλουν </a:t>
            </a:r>
            <a:r>
              <a:rPr lang="el-GR" dirty="0" err="1"/>
              <a:t>ἔχειν</a:t>
            </a:r>
            <a:r>
              <a:rPr lang="el-GR" dirty="0"/>
              <a:t> </a:t>
            </a:r>
            <a:r>
              <a:rPr lang="el-GR" dirty="0" err="1"/>
              <a:t>βοήθειαν</a:t>
            </a:r>
            <a:r>
              <a:rPr lang="el-GR" dirty="0"/>
              <a:t> </a:t>
            </a:r>
            <a:r>
              <a:rPr lang="el-GR" dirty="0" err="1"/>
              <a:t>τὸν</a:t>
            </a:r>
            <a:r>
              <a:rPr lang="el-GR" dirty="0"/>
              <a:t> </a:t>
            </a:r>
            <a:r>
              <a:rPr lang="el-GR" dirty="0" err="1"/>
              <a:t>βασιλέαν</a:t>
            </a:r>
            <a:r>
              <a:rPr lang="el-GR" dirty="0"/>
              <a:t> </a:t>
            </a:r>
            <a:r>
              <a:rPr lang="el-GR" dirty="0" err="1"/>
              <a:t>τῆς</a:t>
            </a:r>
            <a:r>
              <a:rPr lang="el-GR" dirty="0"/>
              <a:t> </a:t>
            </a:r>
            <a:r>
              <a:rPr lang="el-GR" dirty="0" err="1"/>
              <a:t>Κωνσταντινόπολις</a:t>
            </a:r>
            <a:r>
              <a:rPr lang="el-GR" dirty="0"/>
              <a:t>,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ἐμποροῦν</a:t>
            </a:r>
            <a:r>
              <a:rPr lang="el-GR" dirty="0"/>
              <a:t> </a:t>
            </a:r>
            <a:r>
              <a:rPr lang="el-GR" dirty="0" err="1"/>
              <a:t>μὲ</a:t>
            </a:r>
            <a:r>
              <a:rPr lang="el-GR" dirty="0"/>
              <a:t> δύναμιν </a:t>
            </a:r>
            <a:r>
              <a:rPr lang="el-GR" dirty="0" err="1"/>
              <a:t>νὰ</a:t>
            </a:r>
            <a:r>
              <a:rPr lang="el-GR" dirty="0"/>
              <a:t> σηκώσουν </a:t>
            </a:r>
            <a:r>
              <a:rPr lang="el-GR" dirty="0" err="1"/>
              <a:t>τὸ</a:t>
            </a:r>
            <a:r>
              <a:rPr lang="el-GR" dirty="0"/>
              <a:t> </a:t>
            </a:r>
            <a:r>
              <a:rPr lang="el-GR" dirty="0" err="1"/>
              <a:t>ρηγάτον</a:t>
            </a:r>
            <a:r>
              <a:rPr lang="el-GR" dirty="0"/>
              <a:t> </a:t>
            </a:r>
            <a:r>
              <a:rPr lang="el-GR" dirty="0" err="1"/>
              <a:t>ἀπὲ</a:t>
            </a:r>
            <a:r>
              <a:rPr lang="el-GR" dirty="0"/>
              <a:t> </a:t>
            </a:r>
            <a:r>
              <a:rPr lang="el-GR" dirty="0" err="1"/>
              <a:t>τὰς</a:t>
            </a:r>
            <a:r>
              <a:rPr lang="el-GR" dirty="0"/>
              <a:t> </a:t>
            </a:r>
            <a:r>
              <a:rPr lang="el-GR" dirty="0" err="1"/>
              <a:t>χεῖρας</a:t>
            </a:r>
            <a:r>
              <a:rPr lang="el-GR" dirty="0"/>
              <a:t> μου.» </a:t>
            </a:r>
            <a:r>
              <a:rPr lang="el-GR" dirty="0" err="1"/>
              <a:t>Ἔννοιάστην</a:t>
            </a:r>
            <a:r>
              <a:rPr lang="el-GR" dirty="0"/>
              <a:t> </a:t>
            </a:r>
            <a:r>
              <a:rPr lang="el-GR" dirty="0" err="1"/>
              <a:t>νὰ</a:t>
            </a:r>
            <a:r>
              <a:rPr lang="el-GR" dirty="0"/>
              <a:t> </a:t>
            </a:r>
            <a:r>
              <a:rPr lang="el-GR" dirty="0" err="1"/>
              <a:t>δηθῇ</a:t>
            </a:r>
            <a:r>
              <a:rPr lang="el-GR" dirty="0"/>
              <a:t> </a:t>
            </a:r>
            <a:r>
              <a:rPr lang="el-GR" dirty="0" err="1"/>
              <a:t>μὲ</a:t>
            </a:r>
            <a:r>
              <a:rPr lang="el-GR" dirty="0"/>
              <a:t> </a:t>
            </a:r>
            <a:r>
              <a:rPr lang="el-GR" dirty="0" err="1"/>
              <a:t>τὸν</a:t>
            </a:r>
            <a:r>
              <a:rPr lang="el-GR" dirty="0"/>
              <a:t> </a:t>
            </a:r>
            <a:r>
              <a:rPr lang="el-GR" dirty="0" err="1"/>
              <a:t>σουλτάνον</a:t>
            </a:r>
            <a:r>
              <a:rPr lang="el-GR" dirty="0"/>
              <a:t> </a:t>
            </a:r>
            <a:r>
              <a:rPr lang="el-GR" dirty="0" err="1"/>
              <a:t>τοῦ</a:t>
            </a:r>
            <a:r>
              <a:rPr lang="el-GR" dirty="0"/>
              <a:t> </a:t>
            </a:r>
            <a:r>
              <a:rPr lang="el-GR" dirty="0" err="1"/>
              <a:t>Καρίου</a:t>
            </a:r>
            <a:r>
              <a:rPr lang="el-GR" dirty="0"/>
              <a:t>,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ἔπεψεν</a:t>
            </a:r>
            <a:r>
              <a:rPr lang="el-GR" dirty="0"/>
              <a:t> μαντατοφόρους </a:t>
            </a:r>
            <a:r>
              <a:rPr lang="el-GR" dirty="0" err="1"/>
              <a:t>παρακαλῶντα</a:t>
            </a:r>
            <a:r>
              <a:rPr lang="el-GR" dirty="0"/>
              <a:t> τον, </a:t>
            </a:r>
            <a:r>
              <a:rPr lang="el-GR" dirty="0" err="1"/>
              <a:t>ὅτι</a:t>
            </a:r>
            <a:r>
              <a:rPr lang="el-GR" dirty="0"/>
              <a:t> πάντα </a:t>
            </a:r>
            <a:r>
              <a:rPr lang="el-GR" dirty="0" err="1"/>
              <a:t>ἀποὺ</a:t>
            </a:r>
            <a:r>
              <a:rPr lang="el-GR" dirty="0"/>
              <a:t> </a:t>
            </a:r>
            <a:r>
              <a:rPr lang="el-GR" dirty="0" err="1"/>
              <a:t>τὸν</a:t>
            </a:r>
            <a:r>
              <a:rPr lang="el-GR" dirty="0"/>
              <a:t> </a:t>
            </a:r>
            <a:r>
              <a:rPr lang="el-GR" dirty="0" err="1"/>
              <a:t>θεὸν</a:t>
            </a:r>
            <a:r>
              <a:rPr lang="el-GR" dirty="0"/>
              <a:t> </a:t>
            </a:r>
            <a:r>
              <a:rPr lang="el-GR" dirty="0" err="1"/>
              <a:t>εῖνε</a:t>
            </a:r>
            <a:r>
              <a:rPr lang="el-GR" dirty="0"/>
              <a:t>, </a:t>
            </a:r>
            <a:r>
              <a:rPr lang="el-GR" dirty="0" err="1"/>
              <a:t>ὅτι</a:t>
            </a:r>
            <a:r>
              <a:rPr lang="el-GR" dirty="0"/>
              <a:t> </a:t>
            </a:r>
            <a:r>
              <a:rPr lang="el-GR" dirty="0" err="1"/>
              <a:t>οἱ</a:t>
            </a:r>
            <a:r>
              <a:rPr lang="el-GR" dirty="0"/>
              <a:t> </a:t>
            </a:r>
            <a:r>
              <a:rPr lang="el-GR" dirty="0" err="1"/>
              <a:t>λᾶς</a:t>
            </a:r>
            <a:r>
              <a:rPr lang="el-GR" dirty="0"/>
              <a:t> </a:t>
            </a:r>
            <a:r>
              <a:rPr lang="el-GR" dirty="0" err="1"/>
              <a:t>ν᾿</a:t>
            </a:r>
            <a:r>
              <a:rPr lang="el-GR" dirty="0"/>
              <a:t> </a:t>
            </a:r>
            <a:r>
              <a:rPr lang="el-GR" dirty="0" err="1"/>
              <a:t>ἀγαποῦν</a:t>
            </a:r>
            <a:r>
              <a:rPr lang="el-GR" dirty="0"/>
              <a:t> </a:t>
            </a:r>
            <a:r>
              <a:rPr lang="el-GR" dirty="0" err="1"/>
              <a:t>τοὺς</a:t>
            </a:r>
            <a:r>
              <a:rPr lang="el-GR" dirty="0"/>
              <a:t> </a:t>
            </a:r>
            <a:r>
              <a:rPr lang="el-GR" dirty="0" err="1"/>
              <a:t>γειτόνους</a:t>
            </a:r>
            <a:r>
              <a:rPr lang="el-GR" dirty="0"/>
              <a:t> τους, «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μὲ</a:t>
            </a:r>
            <a:r>
              <a:rPr lang="el-GR" dirty="0"/>
              <a:t> </a:t>
            </a:r>
            <a:r>
              <a:rPr lang="el-GR" dirty="0" err="1"/>
              <a:t>τὴν</a:t>
            </a:r>
            <a:r>
              <a:rPr lang="el-GR" dirty="0"/>
              <a:t> χάριν </a:t>
            </a:r>
            <a:r>
              <a:rPr lang="el-GR" dirty="0" err="1"/>
              <a:t>τοῦ</a:t>
            </a:r>
            <a:r>
              <a:rPr lang="el-GR" dirty="0"/>
              <a:t> </a:t>
            </a:r>
            <a:r>
              <a:rPr lang="el-GR" dirty="0" err="1"/>
              <a:t>θεοῦ</a:t>
            </a:r>
            <a:r>
              <a:rPr lang="el-GR" dirty="0"/>
              <a:t> </a:t>
            </a:r>
            <a:r>
              <a:rPr lang="el-GR" dirty="0" err="1"/>
              <a:t>εἴμεστεν</a:t>
            </a:r>
            <a:r>
              <a:rPr lang="el-GR" dirty="0"/>
              <a:t> </a:t>
            </a:r>
            <a:r>
              <a:rPr lang="el-GR" dirty="0" err="1"/>
              <a:t>γειτόνοι</a:t>
            </a:r>
            <a:r>
              <a:rPr lang="el-GR" dirty="0"/>
              <a:t>· </a:t>
            </a:r>
            <a:r>
              <a:rPr lang="el-GR" dirty="0" err="1"/>
              <a:t>παρακαλῶ</a:t>
            </a:r>
            <a:r>
              <a:rPr lang="el-GR" dirty="0"/>
              <a:t> σε </a:t>
            </a:r>
            <a:r>
              <a:rPr lang="el-GR" dirty="0" err="1"/>
              <a:t>νὰ</a:t>
            </a:r>
            <a:r>
              <a:rPr lang="el-GR" dirty="0"/>
              <a:t> </a:t>
            </a:r>
            <a:r>
              <a:rPr lang="el-GR" dirty="0" err="1"/>
              <a:t>ποίσωμεν</a:t>
            </a:r>
            <a:r>
              <a:rPr lang="el-GR" dirty="0"/>
              <a:t> </a:t>
            </a:r>
            <a:r>
              <a:rPr lang="el-GR" dirty="0" err="1"/>
              <a:t>δῆμμαν</a:t>
            </a:r>
            <a:r>
              <a:rPr lang="el-GR" dirty="0"/>
              <a:t> </a:t>
            </a:r>
            <a:r>
              <a:rPr lang="el-GR" dirty="0" err="1"/>
              <a:t>μεσόν</a:t>
            </a:r>
            <a:r>
              <a:rPr lang="el-GR" dirty="0"/>
              <a:t> μας,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προυμουτιάζω</a:t>
            </a:r>
            <a:r>
              <a:rPr lang="el-GR" dirty="0"/>
              <a:t> σου, </a:t>
            </a:r>
            <a:r>
              <a:rPr lang="el-GR" dirty="0" err="1"/>
              <a:t>ὅτι</a:t>
            </a:r>
            <a:r>
              <a:rPr lang="el-GR" dirty="0"/>
              <a:t> πάντα </a:t>
            </a:r>
            <a:r>
              <a:rPr lang="el-GR" dirty="0" err="1"/>
              <a:t>νὰ</a:t>
            </a:r>
            <a:r>
              <a:rPr lang="el-GR" dirty="0"/>
              <a:t> </a:t>
            </a:r>
            <a:r>
              <a:rPr lang="el-GR" dirty="0" err="1"/>
              <a:t>ἦμαι</a:t>
            </a:r>
            <a:r>
              <a:rPr lang="el-GR" dirty="0"/>
              <a:t> φίλος σου σπλαγχνικός,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νὰ</a:t>
            </a:r>
            <a:r>
              <a:rPr lang="el-GR" dirty="0"/>
              <a:t> </a:t>
            </a:r>
            <a:r>
              <a:rPr lang="el-GR" dirty="0" err="1"/>
              <a:t>κρατῶ</a:t>
            </a:r>
            <a:r>
              <a:rPr lang="el-GR" dirty="0"/>
              <a:t> </a:t>
            </a:r>
            <a:r>
              <a:rPr lang="el-GR" dirty="0" err="1"/>
              <a:t>τοὺς</a:t>
            </a:r>
            <a:r>
              <a:rPr lang="el-GR" dirty="0"/>
              <a:t> φίλους σου </a:t>
            </a:r>
            <a:r>
              <a:rPr lang="el-GR" dirty="0" err="1"/>
              <a:t>διὰ</a:t>
            </a:r>
            <a:r>
              <a:rPr lang="el-GR" dirty="0"/>
              <a:t> </a:t>
            </a:r>
            <a:r>
              <a:rPr lang="el-GR" dirty="0" err="1"/>
              <a:t>ἀγαπημένους</a:t>
            </a:r>
            <a:r>
              <a:rPr lang="el-GR" dirty="0"/>
              <a:t> μου φίλους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τοὺς</a:t>
            </a:r>
            <a:r>
              <a:rPr lang="el-GR" dirty="0"/>
              <a:t> </a:t>
            </a:r>
            <a:r>
              <a:rPr lang="el-GR" dirty="0" err="1"/>
              <a:t>ἐχθρούς</a:t>
            </a:r>
            <a:r>
              <a:rPr lang="el-GR" dirty="0"/>
              <a:t> σου </a:t>
            </a:r>
            <a:r>
              <a:rPr lang="el-GR" dirty="0" err="1"/>
              <a:t>ὡς</a:t>
            </a:r>
            <a:r>
              <a:rPr lang="el-GR" dirty="0"/>
              <a:t> </a:t>
            </a:r>
            <a:r>
              <a:rPr lang="el-GR" dirty="0" err="1"/>
              <a:t>θανατήσιμούς</a:t>
            </a:r>
            <a:r>
              <a:rPr lang="el-GR" dirty="0"/>
              <a:t> μου </a:t>
            </a:r>
            <a:r>
              <a:rPr lang="el-GR" dirty="0" err="1"/>
              <a:t>ἐχθρούς</a:t>
            </a:r>
            <a:r>
              <a:rPr lang="el-GR" dirty="0"/>
              <a:t>· </a:t>
            </a:r>
          </a:p>
        </p:txBody>
      </p:sp>
    </p:spTree>
    <p:extLst>
      <p:ext uri="{BB962C8B-B14F-4D97-AF65-F5344CB8AC3E}">
        <p14:creationId xmlns:p14="http://schemas.microsoft.com/office/powerpoint/2010/main" val="1122970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/>
              <a:t>Κείμενα από την ιστορία της Ελληνικής (;)</a:t>
            </a:r>
            <a:br>
              <a:rPr lang="el-GR" sz="2800" dirty="0"/>
            </a:br>
            <a:r>
              <a:rPr lang="el-GR" sz="2800" dirty="0"/>
              <a:t> Μόσχος, 6</a:t>
            </a:r>
            <a:r>
              <a:rPr lang="el-GR" sz="2800" baseline="30000" dirty="0"/>
              <a:t>ος</a:t>
            </a:r>
            <a:r>
              <a:rPr lang="el-GR" sz="2800" dirty="0"/>
              <a:t> αι.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 numCol="2">
            <a:normAutofit fontScale="55000" lnSpcReduction="20000"/>
          </a:bodyPr>
          <a:lstStyle/>
          <a:p>
            <a:pPr fontAlgn="b"/>
            <a:r>
              <a:rPr lang="el-GR" dirty="0" err="1"/>
              <a:t>Ἐγὼ</a:t>
            </a:r>
            <a:r>
              <a:rPr lang="el-GR" dirty="0"/>
              <a:t> </a:t>
            </a:r>
            <a:r>
              <a:rPr lang="el-GR" dirty="0" err="1"/>
              <a:t>δὲ</a:t>
            </a:r>
            <a:r>
              <a:rPr lang="el-GR" dirty="0"/>
              <a:t> λέγω </a:t>
            </a:r>
            <a:r>
              <a:rPr lang="el-GR" dirty="0" err="1"/>
              <a:t>αὐτῇ</a:t>
            </a:r>
            <a:r>
              <a:rPr lang="el-GR" dirty="0"/>
              <a:t>· </a:t>
            </a:r>
            <a:r>
              <a:rPr lang="el-GR" dirty="0" err="1"/>
              <a:t>Γυνὴ</a:t>
            </a:r>
            <a:r>
              <a:rPr lang="el-GR" dirty="0"/>
              <a:t>, ποίας </a:t>
            </a:r>
            <a:r>
              <a:rPr lang="el-GR" dirty="0" err="1"/>
              <a:t>ἁμαρτίας</a:t>
            </a:r>
            <a:r>
              <a:rPr lang="el-GR" dirty="0"/>
              <a:t> </a:t>
            </a:r>
            <a:r>
              <a:rPr lang="el-GR" dirty="0" err="1"/>
              <a:t>ἔχεις</a:t>
            </a:r>
            <a:r>
              <a:rPr lang="el-GR" dirty="0"/>
              <a:t>;</a:t>
            </a:r>
          </a:p>
          <a:p>
            <a:pPr fontAlgn="b"/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αὐτή</a:t>
            </a:r>
            <a:r>
              <a:rPr lang="el-GR" dirty="0"/>
              <a:t>· </a:t>
            </a:r>
            <a:r>
              <a:rPr lang="el-GR" dirty="0" err="1"/>
              <a:t>Οἴμοι</a:t>
            </a:r>
            <a:r>
              <a:rPr lang="el-GR" dirty="0"/>
              <a:t>, </a:t>
            </a:r>
            <a:r>
              <a:rPr lang="el-GR" dirty="0" err="1"/>
              <a:t>ὅτι</a:t>
            </a:r>
            <a:r>
              <a:rPr lang="el-GR" dirty="0"/>
              <a:t> </a:t>
            </a:r>
            <a:r>
              <a:rPr lang="el-GR" dirty="0" err="1"/>
              <a:t>οὐκ</a:t>
            </a:r>
            <a:r>
              <a:rPr lang="el-GR" dirty="0"/>
              <a:t> </a:t>
            </a:r>
            <a:r>
              <a:rPr lang="el-GR" dirty="0" err="1"/>
              <a:t>ἔστιν</a:t>
            </a:r>
            <a:r>
              <a:rPr lang="el-GR" dirty="0"/>
              <a:t> </a:t>
            </a:r>
            <a:r>
              <a:rPr lang="el-GR" dirty="0" err="1"/>
              <a:t>ἁμαρτία</a:t>
            </a:r>
            <a:r>
              <a:rPr lang="el-GR" dirty="0"/>
              <a:t> </a:t>
            </a:r>
            <a:r>
              <a:rPr lang="el-GR" dirty="0" err="1"/>
              <a:t>ἣν</a:t>
            </a:r>
            <a:r>
              <a:rPr lang="el-GR" dirty="0"/>
              <a:t> </a:t>
            </a:r>
            <a:r>
              <a:rPr lang="el-GR" dirty="0" err="1"/>
              <a:t>οὐκ</a:t>
            </a:r>
            <a:r>
              <a:rPr lang="el-GR" i="1" dirty="0"/>
              <a:t> (15)</a:t>
            </a:r>
            <a:endParaRPr lang="el-GR" dirty="0"/>
          </a:p>
          <a:p>
            <a:pPr fontAlgn="b"/>
            <a:r>
              <a:rPr lang="el-GR" dirty="0" err="1"/>
              <a:t>ἔπραξα</a:t>
            </a:r>
            <a:r>
              <a:rPr lang="el-GR" dirty="0"/>
              <a:t>,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διὰ</a:t>
            </a:r>
            <a:r>
              <a:rPr lang="el-GR" dirty="0"/>
              <a:t> </a:t>
            </a:r>
            <a:r>
              <a:rPr lang="el-GR" dirty="0" err="1"/>
              <a:t>τὰς</a:t>
            </a:r>
            <a:r>
              <a:rPr lang="el-GR" dirty="0"/>
              <a:t> </a:t>
            </a:r>
            <a:r>
              <a:rPr lang="el-GR" dirty="0" err="1"/>
              <a:t>ἐμὰς</a:t>
            </a:r>
            <a:r>
              <a:rPr lang="el-GR" dirty="0"/>
              <a:t> </a:t>
            </a:r>
            <a:r>
              <a:rPr lang="el-GR" dirty="0" err="1"/>
              <a:t>ἁμαρτίας</a:t>
            </a:r>
            <a:r>
              <a:rPr lang="el-GR" dirty="0"/>
              <a:t> </a:t>
            </a:r>
            <a:r>
              <a:rPr lang="el-GR" dirty="0" err="1"/>
              <a:t>ὅλοι</a:t>
            </a:r>
            <a:r>
              <a:rPr lang="el-GR" dirty="0"/>
              <a:t> μέλλετε</a:t>
            </a:r>
          </a:p>
          <a:p>
            <a:pPr fontAlgn="b"/>
            <a:r>
              <a:rPr lang="el-GR" dirty="0" err="1"/>
              <a:t>ἀπολέσθαι</a:t>
            </a:r>
            <a:r>
              <a:rPr lang="el-GR" dirty="0"/>
              <a:t>. Τότε </a:t>
            </a:r>
            <a:r>
              <a:rPr lang="el-GR" dirty="0" err="1"/>
              <a:t>διηγήσατό</a:t>
            </a:r>
            <a:r>
              <a:rPr lang="el-GR" dirty="0"/>
              <a:t> </a:t>
            </a:r>
            <a:r>
              <a:rPr lang="el-GR" dirty="0" err="1"/>
              <a:t>μοι</a:t>
            </a:r>
            <a:r>
              <a:rPr lang="el-GR" dirty="0"/>
              <a:t>, </a:t>
            </a:r>
            <a:r>
              <a:rPr lang="el-GR" dirty="0" err="1"/>
              <a:t>φησὶν</a:t>
            </a:r>
            <a:r>
              <a:rPr lang="el-GR" dirty="0"/>
              <a:t>, ἡ γυνή τι</a:t>
            </a:r>
          </a:p>
          <a:p>
            <a:pPr fontAlgn="b"/>
            <a:r>
              <a:rPr lang="el-GR" dirty="0" err="1"/>
              <a:t>τοιοῦτον</a:t>
            </a:r>
            <a:r>
              <a:rPr lang="el-GR" dirty="0"/>
              <a:t>· </a:t>
            </a:r>
            <a:r>
              <a:rPr lang="el-GR" dirty="0" err="1"/>
              <a:t>Ὄντως</a:t>
            </a:r>
            <a:r>
              <a:rPr lang="el-GR" dirty="0"/>
              <a:t>, κύριε ὦ ναύκληρε, </a:t>
            </a:r>
            <a:r>
              <a:rPr lang="el-GR" dirty="0" err="1"/>
              <a:t>ἐγὼ</a:t>
            </a:r>
            <a:r>
              <a:rPr lang="el-GR" dirty="0"/>
              <a:t> ἡ </a:t>
            </a:r>
            <a:r>
              <a:rPr lang="el-GR" dirty="0" err="1"/>
              <a:t>ἀθλία</a:t>
            </a:r>
            <a:endParaRPr lang="el-GR" dirty="0"/>
          </a:p>
          <a:p>
            <a:pPr fontAlgn="b"/>
            <a:r>
              <a:rPr lang="el-GR" dirty="0" err="1"/>
              <a:t>ἄνδρα</a:t>
            </a:r>
            <a:r>
              <a:rPr lang="el-GR" dirty="0"/>
              <a:t> </a:t>
            </a:r>
            <a:r>
              <a:rPr lang="el-GR" dirty="0" err="1"/>
              <a:t>ἔσχον</a:t>
            </a:r>
            <a:r>
              <a:rPr lang="el-GR" dirty="0"/>
              <a:t>, </a:t>
            </a:r>
            <a:r>
              <a:rPr lang="el-GR" dirty="0" err="1"/>
              <a:t>καὶ</a:t>
            </a:r>
            <a:r>
              <a:rPr lang="el-GR" dirty="0"/>
              <a:t> δύο παιδία </a:t>
            </a:r>
            <a:r>
              <a:rPr lang="el-GR" dirty="0" err="1"/>
              <a:t>ἐξ</a:t>
            </a:r>
            <a:r>
              <a:rPr lang="el-GR" dirty="0"/>
              <a:t> </a:t>
            </a:r>
            <a:r>
              <a:rPr lang="el-GR" dirty="0" err="1"/>
              <a:t>αὐτοῦ</a:t>
            </a:r>
            <a:r>
              <a:rPr lang="el-GR" dirty="0"/>
              <a:t>, </a:t>
            </a:r>
            <a:r>
              <a:rPr lang="el-GR" dirty="0" err="1"/>
              <a:t>τὸ</a:t>
            </a:r>
            <a:r>
              <a:rPr lang="el-GR" dirty="0"/>
              <a:t> </a:t>
            </a:r>
            <a:r>
              <a:rPr lang="el-GR" dirty="0" err="1"/>
              <a:t>ἒν</a:t>
            </a:r>
            <a:r>
              <a:rPr lang="el-GR" dirty="0"/>
              <a:t> </a:t>
            </a:r>
            <a:r>
              <a:rPr lang="el-GR" dirty="0" err="1"/>
              <a:t>ὡς</a:t>
            </a:r>
            <a:r>
              <a:rPr lang="el-GR" dirty="0"/>
              <a:t> </a:t>
            </a:r>
            <a:r>
              <a:rPr lang="el-GR" dirty="0" err="1"/>
              <a:t>ἐν</a:t>
            </a:r>
            <a:r>
              <a:rPr lang="el-GR" dirty="0"/>
              <a:t>-</a:t>
            </a:r>
          </a:p>
          <a:p>
            <a:pPr fontAlgn="b"/>
            <a:r>
              <a:rPr lang="el-GR" dirty="0"/>
              <a:t>νέα χρόνων,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τὸ</a:t>
            </a:r>
            <a:r>
              <a:rPr lang="el-GR" dirty="0"/>
              <a:t> </a:t>
            </a:r>
            <a:r>
              <a:rPr lang="el-GR" dirty="0" err="1"/>
              <a:t>ἄλλο</a:t>
            </a:r>
            <a:r>
              <a:rPr lang="el-GR" dirty="0"/>
              <a:t> </a:t>
            </a:r>
            <a:r>
              <a:rPr lang="el-GR" dirty="0" err="1"/>
              <a:t>ὡς</a:t>
            </a:r>
            <a:r>
              <a:rPr lang="el-GR" dirty="0"/>
              <a:t> πέντε </a:t>
            </a:r>
            <a:r>
              <a:rPr lang="el-GR" dirty="0" err="1"/>
              <a:t>ἐτῶν</a:t>
            </a:r>
            <a:r>
              <a:rPr lang="el-GR" dirty="0"/>
              <a:t>,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ἐπὶ</a:t>
            </a:r>
            <a:r>
              <a:rPr lang="el-GR" i="1" dirty="0"/>
              <a:t> (20)</a:t>
            </a:r>
            <a:endParaRPr lang="el-GR" dirty="0"/>
          </a:p>
          <a:p>
            <a:pPr fontAlgn="b"/>
            <a:r>
              <a:rPr lang="el-GR" dirty="0"/>
              <a:t>τούτοις </a:t>
            </a:r>
            <a:r>
              <a:rPr lang="el-GR" dirty="0" err="1"/>
              <a:t>ἐτελεύτησεν</a:t>
            </a:r>
            <a:r>
              <a:rPr lang="el-GR" dirty="0"/>
              <a:t> ὁ </a:t>
            </a:r>
            <a:r>
              <a:rPr lang="el-GR" dirty="0" err="1"/>
              <a:t>ἀνήρ</a:t>
            </a:r>
            <a:r>
              <a:rPr lang="el-GR" dirty="0"/>
              <a:t> μου,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ἔμειναν</a:t>
            </a:r>
            <a:r>
              <a:rPr lang="el-GR" dirty="0"/>
              <a:t> χήρα.</a:t>
            </a:r>
          </a:p>
          <a:p>
            <a:pPr fontAlgn="b"/>
            <a:r>
              <a:rPr lang="el-GR" dirty="0"/>
              <a:t>Στρατιώτης </a:t>
            </a:r>
            <a:r>
              <a:rPr lang="el-GR" dirty="0" err="1"/>
              <a:t>δὲ</a:t>
            </a:r>
            <a:r>
              <a:rPr lang="el-GR" dirty="0"/>
              <a:t> πλησίον μου </a:t>
            </a:r>
            <a:r>
              <a:rPr lang="el-GR" dirty="0" err="1"/>
              <a:t>ἔμενεν</a:t>
            </a:r>
            <a:r>
              <a:rPr lang="el-GR" dirty="0"/>
              <a:t>,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ἠθέλησα</a:t>
            </a:r>
            <a:r>
              <a:rPr lang="el-GR" dirty="0"/>
              <a:t> </a:t>
            </a:r>
            <a:r>
              <a:rPr lang="el-GR" dirty="0" err="1"/>
              <a:t>ἵνα</a:t>
            </a:r>
            <a:endParaRPr lang="el-GR" dirty="0"/>
          </a:p>
          <a:p>
            <a:pPr fontAlgn="b"/>
            <a:r>
              <a:rPr lang="el-GR" dirty="0" err="1"/>
              <a:t>λάβῃ</a:t>
            </a:r>
            <a:r>
              <a:rPr lang="el-GR" dirty="0"/>
              <a:t> με </a:t>
            </a:r>
            <a:r>
              <a:rPr lang="el-GR" dirty="0" err="1"/>
              <a:t>εἰς</a:t>
            </a:r>
            <a:r>
              <a:rPr lang="el-GR" dirty="0"/>
              <a:t> </a:t>
            </a:r>
            <a:r>
              <a:rPr lang="el-GR" dirty="0" err="1"/>
              <a:t>γυναῖκα</a:t>
            </a:r>
            <a:r>
              <a:rPr lang="el-GR" dirty="0"/>
              <a:t>·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ἔπεμψα</a:t>
            </a:r>
            <a:r>
              <a:rPr lang="el-GR" dirty="0"/>
              <a:t> </a:t>
            </a:r>
            <a:r>
              <a:rPr lang="el-GR" dirty="0" err="1"/>
              <a:t>πρὸς</a:t>
            </a:r>
            <a:r>
              <a:rPr lang="el-GR" dirty="0"/>
              <a:t> </a:t>
            </a:r>
            <a:r>
              <a:rPr lang="el-GR" dirty="0" err="1"/>
              <a:t>αὐτόν</a:t>
            </a:r>
            <a:r>
              <a:rPr lang="el-GR" dirty="0"/>
              <a:t> </a:t>
            </a:r>
            <a:r>
              <a:rPr lang="el-GR" dirty="0" err="1"/>
              <a:t>τινας</a:t>
            </a:r>
            <a:r>
              <a:rPr lang="el-GR" dirty="0"/>
              <a:t>.</a:t>
            </a:r>
          </a:p>
          <a:p>
            <a:pPr fontAlgn="b"/>
            <a:r>
              <a:rPr lang="el-GR" dirty="0"/>
              <a:t>Ὁ </a:t>
            </a:r>
            <a:r>
              <a:rPr lang="el-GR" dirty="0" err="1"/>
              <a:t>δὲ</a:t>
            </a:r>
            <a:r>
              <a:rPr lang="el-GR" dirty="0"/>
              <a:t> στρατιώτης λέγει· </a:t>
            </a:r>
            <a:r>
              <a:rPr lang="el-GR" dirty="0" err="1"/>
              <a:t>Οὐ</a:t>
            </a:r>
            <a:r>
              <a:rPr lang="el-GR" dirty="0"/>
              <a:t> λαμβάνω </a:t>
            </a:r>
            <a:r>
              <a:rPr lang="el-GR" dirty="0" err="1"/>
              <a:t>γυναῖκα</a:t>
            </a:r>
            <a:r>
              <a:rPr lang="el-GR" dirty="0"/>
              <a:t> </a:t>
            </a:r>
            <a:r>
              <a:rPr lang="el-GR" dirty="0" err="1"/>
              <a:t>ἔχου</a:t>
            </a:r>
            <a:r>
              <a:rPr lang="el-GR" dirty="0"/>
              <a:t>-</a:t>
            </a:r>
          </a:p>
          <a:p>
            <a:pPr fontAlgn="b"/>
            <a:r>
              <a:rPr lang="el-GR" dirty="0"/>
              <a:t>σαν τέκνα </a:t>
            </a:r>
            <a:r>
              <a:rPr lang="el-GR" dirty="0" err="1"/>
              <a:t>ἀπὸ</a:t>
            </a:r>
            <a:r>
              <a:rPr lang="el-GR" dirty="0"/>
              <a:t> </a:t>
            </a:r>
            <a:r>
              <a:rPr lang="el-GR" dirty="0" err="1"/>
              <a:t>ἄλλου</a:t>
            </a:r>
            <a:r>
              <a:rPr lang="el-GR" dirty="0"/>
              <a:t> </a:t>
            </a:r>
            <a:r>
              <a:rPr lang="el-GR" dirty="0" err="1"/>
              <a:t>ἀνδρός</a:t>
            </a:r>
            <a:r>
              <a:rPr lang="el-GR" dirty="0"/>
              <a:t>. Τότε </a:t>
            </a:r>
            <a:r>
              <a:rPr lang="el-GR" dirty="0" err="1"/>
              <a:t>ἐγὼ</a:t>
            </a:r>
            <a:r>
              <a:rPr lang="el-GR" dirty="0"/>
              <a:t> </a:t>
            </a:r>
            <a:r>
              <a:rPr lang="el-GR" dirty="0" err="1"/>
              <a:t>ὡς</a:t>
            </a:r>
            <a:r>
              <a:rPr lang="el-GR" dirty="0"/>
              <a:t> </a:t>
            </a:r>
            <a:r>
              <a:rPr lang="el-GR" dirty="0" err="1"/>
              <a:t>ἤκουσα</a:t>
            </a:r>
            <a:r>
              <a:rPr lang="el-GR" i="1" dirty="0"/>
              <a:t> (25)</a:t>
            </a:r>
            <a:endParaRPr lang="el-GR" dirty="0"/>
          </a:p>
          <a:p>
            <a:pPr fontAlgn="b"/>
            <a:r>
              <a:rPr lang="el-GR" dirty="0" err="1"/>
              <a:t>ὅτι</a:t>
            </a:r>
            <a:r>
              <a:rPr lang="el-GR" dirty="0"/>
              <a:t> </a:t>
            </a:r>
            <a:r>
              <a:rPr lang="el-GR" dirty="0" err="1"/>
              <a:t>οὐ</a:t>
            </a:r>
            <a:r>
              <a:rPr lang="el-GR" dirty="0"/>
              <a:t> θέλει με </a:t>
            </a:r>
            <a:r>
              <a:rPr lang="el-GR" dirty="0" err="1"/>
              <a:t>λαβεῖν</a:t>
            </a:r>
            <a:r>
              <a:rPr lang="el-GR" dirty="0"/>
              <a:t> </a:t>
            </a:r>
            <a:r>
              <a:rPr lang="el-GR" dirty="0" err="1"/>
              <a:t>διὰ</a:t>
            </a:r>
            <a:r>
              <a:rPr lang="el-GR" dirty="0"/>
              <a:t> </a:t>
            </a:r>
            <a:r>
              <a:rPr lang="el-GR" dirty="0" err="1"/>
              <a:t>τὰ</a:t>
            </a:r>
            <a:r>
              <a:rPr lang="el-GR" dirty="0"/>
              <a:t> παιδία, </a:t>
            </a:r>
            <a:r>
              <a:rPr lang="el-GR" dirty="0" err="1"/>
              <a:t>ἅμα</a:t>
            </a:r>
            <a:r>
              <a:rPr lang="el-GR" dirty="0"/>
              <a:t> </a:t>
            </a:r>
            <a:r>
              <a:rPr lang="el-GR" dirty="0" err="1"/>
              <a:t>δὲ</a:t>
            </a:r>
            <a:r>
              <a:rPr lang="el-GR" dirty="0"/>
              <a:t> </a:t>
            </a:r>
            <a:r>
              <a:rPr lang="el-GR" dirty="0" err="1"/>
              <a:t>καὶ</a:t>
            </a:r>
            <a:endParaRPr lang="el-GR" dirty="0"/>
          </a:p>
          <a:p>
            <a:pPr fontAlgn="b"/>
            <a:r>
              <a:rPr lang="el-GR" dirty="0" err="1"/>
              <a:t>φιλοῦσα</a:t>
            </a:r>
            <a:r>
              <a:rPr lang="el-GR" dirty="0"/>
              <a:t> </a:t>
            </a:r>
            <a:r>
              <a:rPr lang="el-GR" dirty="0" err="1"/>
              <a:t>αὐτὸν</a:t>
            </a:r>
            <a:r>
              <a:rPr lang="el-GR" dirty="0"/>
              <a:t>, </a:t>
            </a:r>
            <a:r>
              <a:rPr lang="el-GR" dirty="0" err="1"/>
              <a:t>ἔσφαξα</a:t>
            </a:r>
            <a:r>
              <a:rPr lang="el-GR" dirty="0"/>
              <a:t> </a:t>
            </a:r>
            <a:r>
              <a:rPr lang="el-GR" dirty="0" err="1"/>
              <a:t>τὰ</a:t>
            </a:r>
            <a:r>
              <a:rPr lang="el-GR" dirty="0"/>
              <a:t> δύο μου παιδία ἡ </a:t>
            </a:r>
            <a:r>
              <a:rPr lang="el-GR" dirty="0" err="1"/>
              <a:t>ἀθλία</a:t>
            </a:r>
            <a:r>
              <a:rPr lang="el-GR" dirty="0"/>
              <a:t>,</a:t>
            </a:r>
          </a:p>
          <a:p>
            <a:pPr fontAlgn="b"/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ἐδήλωσα</a:t>
            </a:r>
            <a:r>
              <a:rPr lang="el-GR" dirty="0"/>
              <a:t> </a:t>
            </a:r>
            <a:r>
              <a:rPr lang="el-GR" dirty="0" err="1"/>
              <a:t>αὐτῷ</a:t>
            </a:r>
            <a:r>
              <a:rPr lang="el-GR" dirty="0"/>
              <a:t>, </a:t>
            </a:r>
            <a:r>
              <a:rPr lang="el-GR" dirty="0" err="1"/>
              <a:t>ὅτι</a:t>
            </a:r>
            <a:r>
              <a:rPr lang="el-GR" dirty="0"/>
              <a:t> </a:t>
            </a:r>
            <a:r>
              <a:rPr lang="el-GR" dirty="0" err="1"/>
              <a:t>Ἰδοὺ</a:t>
            </a:r>
            <a:r>
              <a:rPr lang="el-GR" dirty="0"/>
              <a:t> </a:t>
            </a:r>
            <a:r>
              <a:rPr lang="el-GR" dirty="0" err="1"/>
              <a:t>νῦν</a:t>
            </a:r>
            <a:r>
              <a:rPr lang="el-GR" dirty="0"/>
              <a:t> </a:t>
            </a:r>
            <a:r>
              <a:rPr lang="el-GR" dirty="0" err="1"/>
              <a:t>οὐδένα</a:t>
            </a:r>
            <a:r>
              <a:rPr lang="el-GR" dirty="0"/>
              <a:t> </a:t>
            </a:r>
            <a:r>
              <a:rPr lang="el-GR" dirty="0" err="1"/>
              <a:t>ἔχω</a:t>
            </a:r>
            <a:r>
              <a:rPr lang="el-GR" dirty="0"/>
              <a:t>, </a:t>
            </a:r>
            <a:r>
              <a:rPr lang="el-GR" dirty="0" err="1"/>
              <a:t>Ὡς</a:t>
            </a:r>
            <a:r>
              <a:rPr lang="el-GR" dirty="0"/>
              <a:t> </a:t>
            </a:r>
            <a:r>
              <a:rPr lang="el-GR" dirty="0" err="1"/>
              <a:t>οὖν</a:t>
            </a:r>
            <a:endParaRPr lang="el-GR" dirty="0"/>
          </a:p>
          <a:p>
            <a:pPr fontAlgn="b"/>
            <a:r>
              <a:rPr lang="el-GR" dirty="0" err="1"/>
              <a:t>ἤκουσεν</a:t>
            </a:r>
            <a:r>
              <a:rPr lang="el-GR" dirty="0"/>
              <a:t> ὁ στρατιώτης </a:t>
            </a:r>
            <a:r>
              <a:rPr lang="el-GR" dirty="0" err="1"/>
              <a:t>περὶ</a:t>
            </a:r>
            <a:r>
              <a:rPr lang="el-GR" dirty="0"/>
              <a:t> </a:t>
            </a:r>
            <a:r>
              <a:rPr lang="el-GR" dirty="0" err="1"/>
              <a:t>τῶν</a:t>
            </a:r>
            <a:r>
              <a:rPr lang="el-GR" dirty="0"/>
              <a:t> </a:t>
            </a:r>
            <a:r>
              <a:rPr lang="el-GR" dirty="0" err="1"/>
              <a:t>παιδίων</a:t>
            </a:r>
            <a:r>
              <a:rPr lang="el-GR" dirty="0"/>
              <a:t> </a:t>
            </a:r>
            <a:r>
              <a:rPr lang="el-GR" dirty="0" err="1"/>
              <a:t>τὸ</a:t>
            </a:r>
            <a:r>
              <a:rPr lang="el-GR" dirty="0"/>
              <a:t> τί </a:t>
            </a:r>
            <a:r>
              <a:rPr lang="el-GR" dirty="0" err="1"/>
              <a:t>ἐποίησα</a:t>
            </a:r>
            <a:r>
              <a:rPr lang="el-GR" dirty="0"/>
              <a:t>,</a:t>
            </a:r>
          </a:p>
          <a:p>
            <a:pPr fontAlgn="b"/>
            <a:r>
              <a:rPr lang="el-GR" dirty="0"/>
              <a:t>λέγει· </a:t>
            </a:r>
            <a:r>
              <a:rPr lang="el-GR" dirty="0" err="1"/>
              <a:t>Ζῇ</a:t>
            </a:r>
            <a:r>
              <a:rPr lang="el-GR" dirty="0"/>
              <a:t> Κύριος </a:t>
            </a:r>
            <a:r>
              <a:rPr lang="el-GR" dirty="0" err="1"/>
              <a:t>κατοικῶν</a:t>
            </a:r>
            <a:r>
              <a:rPr lang="el-GR" dirty="0"/>
              <a:t> </a:t>
            </a:r>
            <a:r>
              <a:rPr lang="el-GR" dirty="0" err="1"/>
              <a:t>ἐν</a:t>
            </a:r>
            <a:r>
              <a:rPr lang="el-GR" dirty="0"/>
              <a:t> </a:t>
            </a:r>
            <a:r>
              <a:rPr lang="el-GR" dirty="0" err="1"/>
              <a:t>οὐρανῷ</a:t>
            </a:r>
            <a:r>
              <a:rPr lang="el-GR" dirty="0"/>
              <a:t>, </a:t>
            </a:r>
            <a:r>
              <a:rPr lang="el-GR" dirty="0" err="1"/>
              <a:t>οὐ</a:t>
            </a:r>
            <a:r>
              <a:rPr lang="el-GR" dirty="0"/>
              <a:t> </a:t>
            </a:r>
            <a:r>
              <a:rPr lang="el-GR" dirty="0" err="1"/>
              <a:t>μὴ</a:t>
            </a:r>
            <a:r>
              <a:rPr lang="el-GR" dirty="0"/>
              <a:t> λάβω</a:t>
            </a:r>
            <a:r>
              <a:rPr lang="el-GR" i="1" dirty="0"/>
              <a:t> (30)</a:t>
            </a:r>
            <a:endParaRPr lang="el-GR" dirty="0"/>
          </a:p>
          <a:p>
            <a:pPr fontAlgn="b"/>
            <a:r>
              <a:rPr lang="el-GR" dirty="0" err="1"/>
              <a:t>αὐτήν</a:t>
            </a:r>
            <a:r>
              <a:rPr lang="el-GR" dirty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357567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ινέζα">
  <a:themeElements>
    <a:clrScheme name="Πινέζα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Πινέζα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Πινέζ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322</TotalTime>
  <Words>1441</Words>
  <Application>Microsoft Macintosh PowerPoint</Application>
  <PresentationFormat>Προβολή στην οθόνη (4:3)</PresentationFormat>
  <Paragraphs>95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20" baseType="lpstr">
      <vt:lpstr>Brush Script MT</vt:lpstr>
      <vt:lpstr>Arial</vt:lpstr>
      <vt:lpstr>Constantia</vt:lpstr>
      <vt:lpstr>Franklin Gothic Book</vt:lpstr>
      <vt:lpstr>Rage Italic</vt:lpstr>
      <vt:lpstr>Times New Roman</vt:lpstr>
      <vt:lpstr>Πινέζα</vt:lpstr>
      <vt:lpstr>Η ΙΣΤΟΡΙΑ ΤΗΣ ΕΛΛΗΝΙΚΗΣ</vt:lpstr>
      <vt:lpstr>Βασικές ερωτήσεις</vt:lpstr>
      <vt:lpstr>Και οι απαντήσεις τους</vt:lpstr>
      <vt:lpstr>Η ιστορία μιας γλώσσας</vt:lpstr>
      <vt:lpstr>Η ιστορία της Ελληνικής</vt:lpstr>
      <vt:lpstr>Μύθοι και αλήθειες για την ελληνική</vt:lpstr>
      <vt:lpstr>Κείμενα από την ιστορία της Ελληνικής Ι: Μακρυγιάννης (19ος αι.)</vt:lpstr>
      <vt:lpstr>Κείμενα από την ιστορία της Ελληνικής ΙΙ: Μαχαιράς, Κύπρος (15ος αι.)</vt:lpstr>
      <vt:lpstr>Κείμενα από την ιστορία της Ελληνικής (;)  Μόσχος, 6ος αι.</vt:lpstr>
      <vt:lpstr>Κείμενα από την ιστορία της Ελληνικής (;)  Δημοσθένης (4ος αι. π.Χ.)</vt:lpstr>
      <vt:lpstr>Κείμενα από την ιστορία της Ελληνικής (;) Όμηρος (8ος αι. π.Χ.?)</vt:lpstr>
      <vt:lpstr>Κείμενα από την ιστορία της Ελληνικής (;) Γραμμική Β (1400-1200 π.Χ.)</vt:lpstr>
      <vt:lpstr>Κείμενα από την ιστορία της Ελληνικής;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ΙΣΤΟΡΙΑ ΤΗΣ ΕΛΛΗΝΙΚΗΣ</dc:title>
  <dc:creator>Μαρία Χολή</dc:creator>
  <cp:lastModifiedBy>Μαρκόπουλος Θεόδωρος</cp:lastModifiedBy>
  <cp:revision>49</cp:revision>
  <dcterms:created xsi:type="dcterms:W3CDTF">2012-02-22T08:34:30Z</dcterms:created>
  <dcterms:modified xsi:type="dcterms:W3CDTF">2023-02-20T17:52:18Z</dcterms:modified>
</cp:coreProperties>
</file>