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71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D350F79-A830-4501-BFE2-9F3CC3A1C7AE}" type="datetimeFigureOut">
              <a:rPr lang="el-GR" smtClean="0"/>
              <a:pPr/>
              <a:t>20/2/23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995E11-6983-4F3F-A6CC-9A08A541E20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Η ΙΣΤΟΡΙΑ ΤΗΣ ΕΛΛΗΝΙΚΗΣ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Ποια ελληνική αφηγούμαστε / φτιάχνουμε;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 (;)</a:t>
            </a:r>
            <a:br>
              <a:rPr lang="el-GR" sz="2800" dirty="0"/>
            </a:br>
            <a:r>
              <a:rPr lang="en-US" sz="2800" dirty="0"/>
              <a:t> </a:t>
            </a:r>
            <a:r>
              <a:rPr lang="el-GR" sz="2800" dirty="0"/>
              <a:t>Δημοσθένης (4</a:t>
            </a:r>
            <a:r>
              <a:rPr lang="el-GR" sz="2800" baseline="30000" dirty="0"/>
              <a:t>ος</a:t>
            </a:r>
            <a:r>
              <a:rPr lang="el-GR" sz="2800" dirty="0"/>
              <a:t> αι. </a:t>
            </a:r>
            <a:r>
              <a:rPr lang="el-GR" sz="2800" dirty="0" err="1"/>
              <a:t>π.Χ.</a:t>
            </a:r>
            <a:r>
              <a:rPr lang="el-GR" sz="2800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/>
              <a:t>Πρῶτον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οὖν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ἀθυμητέον</a:t>
            </a:r>
            <a:r>
              <a:rPr lang="el-GR" dirty="0"/>
              <a:t>, ὦ </a:t>
            </a:r>
            <a:r>
              <a:rPr lang="el-GR" dirty="0" err="1"/>
              <a:t>ἄνδρες</a:t>
            </a:r>
            <a:r>
              <a:rPr lang="el-GR" dirty="0"/>
              <a:t> </a:t>
            </a:r>
            <a:r>
              <a:rPr lang="el-GR" dirty="0" err="1"/>
              <a:t>Ἀθηναῖοι</a:t>
            </a:r>
            <a:r>
              <a:rPr lang="el-GR" dirty="0"/>
              <a:t>,</a:t>
            </a:r>
          </a:p>
          <a:p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παροῦσι</a:t>
            </a:r>
            <a:r>
              <a:rPr lang="el-GR" dirty="0"/>
              <a:t> </a:t>
            </a:r>
            <a:r>
              <a:rPr lang="el-GR" dirty="0" err="1"/>
              <a:t>πράγμασιν</a:t>
            </a:r>
            <a:r>
              <a:rPr lang="el-GR" dirty="0"/>
              <a:t>, </a:t>
            </a:r>
            <a:r>
              <a:rPr lang="el-GR" dirty="0" err="1"/>
              <a:t>οὐδ</a:t>
            </a:r>
            <a:r>
              <a:rPr lang="el-GR" dirty="0"/>
              <a:t>’ </a:t>
            </a:r>
            <a:r>
              <a:rPr lang="el-GR" dirty="0" err="1"/>
              <a:t>εἰ</a:t>
            </a:r>
            <a:r>
              <a:rPr lang="el-GR" dirty="0"/>
              <a:t> πάνυ </a:t>
            </a:r>
            <a:r>
              <a:rPr lang="el-GR" dirty="0" err="1"/>
              <a:t>φαύλως</a:t>
            </a:r>
            <a:r>
              <a:rPr lang="el-GR" dirty="0"/>
              <a:t> </a:t>
            </a:r>
            <a:r>
              <a:rPr lang="el-GR" dirty="0" err="1"/>
              <a:t>ἔχειν</a:t>
            </a:r>
            <a:r>
              <a:rPr lang="el-GR" dirty="0"/>
              <a:t> </a:t>
            </a:r>
            <a:r>
              <a:rPr lang="el-GR" dirty="0" err="1"/>
              <a:t>δοκεῖ</a:t>
            </a:r>
            <a:r>
              <a:rPr lang="el-GR" dirty="0"/>
              <a:t>.</a:t>
            </a:r>
          </a:p>
          <a:p>
            <a:r>
              <a:rPr lang="el-GR" dirty="0"/>
              <a:t>ὃ γάρ </a:t>
            </a:r>
            <a:r>
              <a:rPr lang="el-GR" dirty="0" err="1"/>
              <a:t>ἐστι</a:t>
            </a:r>
            <a:r>
              <a:rPr lang="el-GR" dirty="0"/>
              <a:t> </a:t>
            </a:r>
            <a:r>
              <a:rPr lang="el-GR" dirty="0" err="1"/>
              <a:t>χείριστον</a:t>
            </a:r>
            <a:r>
              <a:rPr lang="el-GR" dirty="0"/>
              <a:t> </a:t>
            </a:r>
            <a:r>
              <a:rPr lang="el-GR" dirty="0" err="1"/>
              <a:t>αὐτῶν</a:t>
            </a:r>
            <a:r>
              <a:rPr lang="el-GR" dirty="0"/>
              <a:t> </a:t>
            </a:r>
            <a:r>
              <a:rPr lang="el-GR" dirty="0" err="1"/>
              <a:t>ἐκ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παρεληλυθότος</a:t>
            </a:r>
            <a:r>
              <a:rPr lang="el-GR" dirty="0"/>
              <a:t> χρόνου,</a:t>
            </a:r>
          </a:p>
          <a:p>
            <a:r>
              <a:rPr lang="el-GR" dirty="0" err="1"/>
              <a:t>τοῦτο</a:t>
            </a:r>
            <a:r>
              <a:rPr lang="el-GR" dirty="0"/>
              <a:t>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μέλλοντα </a:t>
            </a:r>
            <a:r>
              <a:rPr lang="el-GR" dirty="0" err="1"/>
              <a:t>βέλτιστον</a:t>
            </a:r>
            <a:r>
              <a:rPr lang="el-GR" dirty="0"/>
              <a:t> </a:t>
            </a:r>
            <a:r>
              <a:rPr lang="el-GR" dirty="0" err="1"/>
              <a:t>ὑπάρχει</a:t>
            </a:r>
            <a:r>
              <a:rPr lang="el-GR" dirty="0"/>
              <a:t>. τί </a:t>
            </a:r>
            <a:r>
              <a:rPr lang="el-GR" dirty="0" err="1"/>
              <a:t>οὖν</a:t>
            </a:r>
            <a:r>
              <a:rPr lang="el-GR" dirty="0"/>
              <a:t> </a:t>
            </a:r>
            <a:r>
              <a:rPr lang="el-GR" dirty="0" err="1"/>
              <a:t>ἐστι</a:t>
            </a:r>
            <a:endParaRPr lang="el-GR" dirty="0"/>
          </a:p>
          <a:p>
            <a:r>
              <a:rPr lang="el-GR" dirty="0" err="1"/>
              <a:t>τοῦτο</a:t>
            </a:r>
            <a:r>
              <a:rPr lang="el-GR" dirty="0"/>
              <a:t>;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οὐδέν</a:t>
            </a:r>
            <a:r>
              <a:rPr lang="el-GR" dirty="0"/>
              <a:t>, ὦ </a:t>
            </a:r>
            <a:r>
              <a:rPr lang="el-GR" dirty="0" err="1"/>
              <a:t>ἄνδρες</a:t>
            </a:r>
            <a:r>
              <a:rPr lang="el-GR" dirty="0"/>
              <a:t> </a:t>
            </a:r>
            <a:r>
              <a:rPr lang="el-GR" dirty="0" err="1"/>
              <a:t>Ἀθηναῖοι</a:t>
            </a:r>
            <a:r>
              <a:rPr lang="el-GR" dirty="0"/>
              <a:t>, </a:t>
            </a:r>
            <a:r>
              <a:rPr lang="el-GR" dirty="0" err="1"/>
              <a:t>τῶν</a:t>
            </a:r>
            <a:r>
              <a:rPr lang="el-GR" dirty="0"/>
              <a:t> δεόντων ποιούντων (5)</a:t>
            </a:r>
          </a:p>
          <a:p>
            <a:r>
              <a:rPr lang="el-GR" dirty="0" err="1"/>
              <a:t>ὑμῶν</a:t>
            </a:r>
            <a:r>
              <a:rPr lang="el-GR" dirty="0"/>
              <a:t> </a:t>
            </a:r>
            <a:r>
              <a:rPr lang="el-GR" dirty="0" err="1"/>
              <a:t>κακῶς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</a:t>
            </a:r>
            <a:r>
              <a:rPr lang="el-GR" dirty="0" err="1"/>
              <a:t>πράγματ</a:t>
            </a:r>
            <a:r>
              <a:rPr lang="el-GR" dirty="0"/>
              <a:t>’ </a:t>
            </a:r>
            <a:r>
              <a:rPr lang="el-GR" dirty="0" err="1"/>
              <a:t>ἔχει</a:t>
            </a:r>
            <a:r>
              <a:rPr lang="el-GR" dirty="0"/>
              <a:t>· </a:t>
            </a:r>
            <a:r>
              <a:rPr lang="el-GR" dirty="0" err="1"/>
              <a:t>ἐπεί</a:t>
            </a:r>
            <a:r>
              <a:rPr lang="el-GR" dirty="0"/>
              <a:t> </a:t>
            </a:r>
            <a:r>
              <a:rPr lang="el-GR" dirty="0" err="1"/>
              <a:t>τοι</a:t>
            </a:r>
            <a:r>
              <a:rPr lang="el-GR" dirty="0"/>
              <a:t>, </a:t>
            </a:r>
            <a:r>
              <a:rPr lang="el-GR" dirty="0" err="1"/>
              <a:t>εἰ</a:t>
            </a:r>
            <a:r>
              <a:rPr lang="el-GR" dirty="0"/>
              <a:t> </a:t>
            </a:r>
            <a:r>
              <a:rPr lang="el-GR" dirty="0" err="1"/>
              <a:t>πάνθ</a:t>
            </a:r>
            <a:r>
              <a:rPr lang="el-GR" dirty="0"/>
              <a:t>’ ἃ </a:t>
            </a:r>
            <a:r>
              <a:rPr lang="el-GR" dirty="0" err="1"/>
              <a:t>προσῆκε</a:t>
            </a:r>
            <a:r>
              <a:rPr lang="el-GR" dirty="0"/>
              <a:t> </a:t>
            </a:r>
          </a:p>
          <a:p>
            <a:r>
              <a:rPr lang="el-GR" dirty="0" err="1"/>
              <a:t>πραττόντων</a:t>
            </a:r>
            <a:r>
              <a:rPr lang="el-GR" dirty="0"/>
              <a:t> </a:t>
            </a:r>
            <a:r>
              <a:rPr lang="el-GR" dirty="0" err="1"/>
              <a:t>οὕτως</a:t>
            </a:r>
            <a:r>
              <a:rPr lang="el-GR" dirty="0"/>
              <a:t> </a:t>
            </a:r>
            <a:r>
              <a:rPr lang="el-GR" dirty="0" err="1"/>
              <a:t>εἶχεν</a:t>
            </a:r>
            <a:r>
              <a:rPr lang="el-GR" dirty="0"/>
              <a:t>, </a:t>
            </a:r>
            <a:r>
              <a:rPr lang="el-GR" dirty="0" err="1"/>
              <a:t>οὐδ</a:t>
            </a:r>
            <a:r>
              <a:rPr lang="el-GR" dirty="0"/>
              <a:t>’ </a:t>
            </a:r>
            <a:r>
              <a:rPr lang="el-GR" dirty="0" err="1"/>
              <a:t>ἂν</a:t>
            </a:r>
            <a:r>
              <a:rPr lang="el-GR" dirty="0"/>
              <a:t> </a:t>
            </a:r>
            <a:r>
              <a:rPr lang="el-GR" dirty="0" err="1"/>
              <a:t>ἐλπὶς</a:t>
            </a:r>
            <a:r>
              <a:rPr lang="el-GR" dirty="0"/>
              <a:t> </a:t>
            </a:r>
            <a:r>
              <a:rPr lang="el-GR" dirty="0" err="1"/>
              <a:t>ἦν</a:t>
            </a:r>
            <a:r>
              <a:rPr lang="el-GR" dirty="0"/>
              <a:t> </a:t>
            </a:r>
            <a:r>
              <a:rPr lang="el-GR" dirty="0" err="1"/>
              <a:t>αὐτὰ</a:t>
            </a:r>
            <a:r>
              <a:rPr lang="el-GR" dirty="0"/>
              <a:t> βελτίω </a:t>
            </a:r>
          </a:p>
          <a:p>
            <a:r>
              <a:rPr lang="el-GR" b="1" dirty="0"/>
              <a:t>(3.) </a:t>
            </a:r>
            <a:r>
              <a:rPr lang="el-GR" dirty="0"/>
              <a:t>γενέσθαι. </a:t>
            </a:r>
            <a:r>
              <a:rPr lang="el-GR" dirty="0" err="1"/>
              <a:t>ἔπειτ</a:t>
            </a:r>
            <a:r>
              <a:rPr lang="el-GR" dirty="0"/>
              <a:t>’ </a:t>
            </a:r>
            <a:r>
              <a:rPr lang="el-GR" dirty="0" err="1"/>
              <a:t>ἐνθυμητέον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παρ’ </a:t>
            </a:r>
            <a:r>
              <a:rPr lang="el-GR" dirty="0" err="1"/>
              <a:t>ἄλλων</a:t>
            </a:r>
            <a:r>
              <a:rPr lang="el-GR" dirty="0"/>
              <a:t> </a:t>
            </a:r>
            <a:r>
              <a:rPr lang="el-GR" dirty="0" err="1"/>
              <a:t>ἀκούουσι</a:t>
            </a:r>
            <a:r>
              <a:rPr lang="el-GR" dirty="0"/>
              <a:t> </a:t>
            </a:r>
            <a:r>
              <a:rPr lang="el-GR" dirty="0" err="1"/>
              <a:t>καὶ</a:t>
            </a:r>
            <a:endParaRPr lang="el-GR" dirty="0"/>
          </a:p>
          <a:p>
            <a:r>
              <a:rPr lang="el-GR" dirty="0" err="1"/>
              <a:t>τοῖς</a:t>
            </a:r>
            <a:r>
              <a:rPr lang="el-GR" dirty="0"/>
              <a:t> </a:t>
            </a:r>
            <a:r>
              <a:rPr lang="el-GR" dirty="0" err="1"/>
              <a:t>εἰδόσιν</a:t>
            </a:r>
            <a:r>
              <a:rPr lang="el-GR" dirty="0"/>
              <a:t> </a:t>
            </a:r>
            <a:r>
              <a:rPr lang="el-GR" dirty="0" err="1"/>
              <a:t>αὐτοῖς</a:t>
            </a:r>
            <a:r>
              <a:rPr lang="el-GR" dirty="0"/>
              <a:t> </a:t>
            </a:r>
            <a:r>
              <a:rPr lang="el-GR" dirty="0" err="1"/>
              <a:t>ἀναμιμνῃσκομένοις</a:t>
            </a:r>
            <a:r>
              <a:rPr lang="el-GR" dirty="0"/>
              <a:t>, </a:t>
            </a:r>
            <a:r>
              <a:rPr lang="el-GR" dirty="0" err="1"/>
              <a:t>ἡλίκην</a:t>
            </a:r>
            <a:r>
              <a:rPr lang="el-GR" dirty="0"/>
              <a:t> ποτ’ </a:t>
            </a:r>
            <a:r>
              <a:rPr lang="el-GR" dirty="0" err="1"/>
              <a:t>ἐχόντων</a:t>
            </a:r>
            <a:endParaRPr lang="el-GR" dirty="0"/>
          </a:p>
          <a:p>
            <a:r>
              <a:rPr lang="el-GR" dirty="0"/>
              <a:t>δύναμιν Λακεδαιμονίων, </a:t>
            </a:r>
            <a:r>
              <a:rPr lang="el-GR" dirty="0" err="1"/>
              <a:t>ἐξ</a:t>
            </a:r>
            <a:r>
              <a:rPr lang="el-GR" dirty="0"/>
              <a:t> </a:t>
            </a:r>
            <a:r>
              <a:rPr lang="el-GR" dirty="0" err="1"/>
              <a:t>οὗ</a:t>
            </a:r>
            <a:r>
              <a:rPr lang="el-GR" dirty="0"/>
              <a:t> χρόνος </a:t>
            </a:r>
            <a:r>
              <a:rPr lang="el-GR" dirty="0" err="1"/>
              <a:t>οὐ</a:t>
            </a:r>
            <a:r>
              <a:rPr lang="el-GR" dirty="0"/>
              <a:t> πολύς,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καλῶς</a:t>
            </a:r>
            <a:r>
              <a:rPr lang="el-GR" dirty="0"/>
              <a:t> </a:t>
            </a:r>
          </a:p>
          <a:p>
            <a:r>
              <a:rPr lang="el-GR" dirty="0" err="1"/>
              <a:t>καὶ</a:t>
            </a:r>
            <a:r>
              <a:rPr lang="el-GR" dirty="0"/>
              <a:t> προσηκόντως </a:t>
            </a:r>
            <a:r>
              <a:rPr lang="el-GR" dirty="0" err="1"/>
              <a:t>οὐδὲν</a:t>
            </a:r>
            <a:r>
              <a:rPr lang="el-GR" dirty="0"/>
              <a:t> </a:t>
            </a:r>
            <a:r>
              <a:rPr lang="el-GR" dirty="0" err="1"/>
              <a:t>ἀνάξιον</a:t>
            </a:r>
            <a:r>
              <a:rPr lang="el-GR" dirty="0"/>
              <a:t> </a:t>
            </a:r>
            <a:r>
              <a:rPr lang="el-GR" dirty="0" err="1"/>
              <a:t>ὑμεῖς</a:t>
            </a:r>
            <a:r>
              <a:rPr lang="el-GR" dirty="0"/>
              <a:t> </a:t>
            </a:r>
            <a:r>
              <a:rPr lang="el-GR" dirty="0" err="1"/>
              <a:t>ἐπράξατε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πόλεως,</a:t>
            </a:r>
          </a:p>
          <a:p>
            <a:r>
              <a:rPr lang="el-GR" dirty="0" err="1"/>
              <a:t>ἀλλ</a:t>
            </a:r>
            <a:r>
              <a:rPr lang="el-GR" dirty="0"/>
              <a:t>’ </a:t>
            </a:r>
            <a:r>
              <a:rPr lang="el-GR" dirty="0" err="1"/>
              <a:t>ὑπεμείναθ</a:t>
            </a:r>
            <a:r>
              <a:rPr lang="el-GR" dirty="0"/>
              <a:t>’ </a:t>
            </a:r>
            <a:r>
              <a:rPr lang="el-GR" dirty="0" err="1"/>
              <a:t>ὑπὲρ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δικαίων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ἐκείνους</a:t>
            </a:r>
            <a:r>
              <a:rPr lang="el-GR" dirty="0"/>
              <a:t> </a:t>
            </a:r>
            <a:r>
              <a:rPr lang="el-GR" dirty="0" err="1"/>
              <a:t>πόλεμον</a:t>
            </a:r>
            <a:r>
              <a:rPr lang="el-GR" dirty="0"/>
              <a:t>. (5)</a:t>
            </a:r>
          </a:p>
          <a:p>
            <a:r>
              <a:rPr lang="el-GR" dirty="0"/>
              <a:t>τίνος </a:t>
            </a:r>
            <a:r>
              <a:rPr lang="el-GR" dirty="0" err="1"/>
              <a:t>οὖν</a:t>
            </a:r>
            <a:r>
              <a:rPr lang="el-GR" dirty="0"/>
              <a:t> </a:t>
            </a:r>
            <a:r>
              <a:rPr lang="el-GR" dirty="0" err="1"/>
              <a:t>εἵνεκα</a:t>
            </a:r>
            <a:r>
              <a:rPr lang="el-GR" dirty="0"/>
              <a:t> </a:t>
            </a:r>
            <a:r>
              <a:rPr lang="el-GR" dirty="0" err="1"/>
              <a:t>ταῦτα</a:t>
            </a:r>
            <a:r>
              <a:rPr lang="el-GR" dirty="0"/>
              <a:t> λέγω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5642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 (;)</a:t>
            </a:r>
            <a:br>
              <a:rPr lang="el-GR" sz="2800" dirty="0"/>
            </a:br>
            <a:r>
              <a:rPr lang="el-GR" sz="2800" dirty="0"/>
              <a:t>Όμηρος (8</a:t>
            </a:r>
            <a:r>
              <a:rPr lang="el-GR" sz="2800" baseline="30000" dirty="0"/>
              <a:t>ος</a:t>
            </a:r>
            <a:r>
              <a:rPr lang="el-GR" sz="2800" dirty="0"/>
              <a:t> αι. π.Χ.?)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Τρώων δ’ </a:t>
            </a:r>
            <a:r>
              <a:rPr lang="el-GR" dirty="0" err="1"/>
              <a:t>οἰώθη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Ἀχαιῶν</a:t>
            </a:r>
            <a:r>
              <a:rPr lang="el-GR" dirty="0"/>
              <a:t> </a:t>
            </a:r>
            <a:r>
              <a:rPr lang="el-GR" dirty="0" err="1"/>
              <a:t>φύλοπις</a:t>
            </a:r>
            <a:r>
              <a:rPr lang="el-GR" dirty="0"/>
              <a:t> </a:t>
            </a:r>
            <a:r>
              <a:rPr lang="el-GR" dirty="0" err="1"/>
              <a:t>αἰνή</a:t>
            </a:r>
            <a:r>
              <a:rPr lang="el-GR" dirty="0"/>
              <a:t>· (1)</a:t>
            </a:r>
          </a:p>
          <a:p>
            <a:r>
              <a:rPr lang="el-GR" dirty="0" err="1"/>
              <a:t>πολλὰ</a:t>
            </a:r>
            <a:r>
              <a:rPr lang="el-GR" dirty="0"/>
              <a:t> δ’ </a:t>
            </a:r>
            <a:r>
              <a:rPr lang="el-GR" dirty="0" err="1"/>
              <a:t>ἄρ</a:t>
            </a:r>
            <a:r>
              <a:rPr lang="el-GR" dirty="0"/>
              <a:t>’ </a:t>
            </a:r>
            <a:r>
              <a:rPr lang="el-GR" dirty="0" err="1"/>
              <a:t>ἔνθα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ἔνθ</a:t>
            </a:r>
            <a:r>
              <a:rPr lang="el-GR" dirty="0"/>
              <a:t>’ </a:t>
            </a:r>
            <a:r>
              <a:rPr lang="el-GR" dirty="0" err="1"/>
              <a:t>ἴθυσε</a:t>
            </a:r>
            <a:r>
              <a:rPr lang="el-GR" dirty="0"/>
              <a:t> μάχη </a:t>
            </a:r>
            <a:r>
              <a:rPr lang="el-GR" dirty="0" err="1"/>
              <a:t>πεδίοιο</a:t>
            </a:r>
            <a:r>
              <a:rPr lang="el-GR" dirty="0"/>
              <a:t> </a:t>
            </a:r>
          </a:p>
          <a:p>
            <a:r>
              <a:rPr lang="el-GR" dirty="0" err="1"/>
              <a:t>ἀλλήλων</a:t>
            </a:r>
            <a:r>
              <a:rPr lang="el-GR" dirty="0"/>
              <a:t> </a:t>
            </a:r>
            <a:r>
              <a:rPr lang="el-GR" dirty="0" err="1"/>
              <a:t>ἰθυνομένων</a:t>
            </a:r>
            <a:r>
              <a:rPr lang="el-GR" dirty="0"/>
              <a:t> </a:t>
            </a:r>
            <a:r>
              <a:rPr lang="el-GR" dirty="0" err="1"/>
              <a:t>χαλκήρεα</a:t>
            </a:r>
            <a:r>
              <a:rPr lang="el-GR" dirty="0"/>
              <a:t> </a:t>
            </a:r>
            <a:r>
              <a:rPr lang="el-GR" dirty="0" err="1"/>
              <a:t>δοῦρα</a:t>
            </a:r>
            <a:r>
              <a:rPr lang="el-GR" dirty="0"/>
              <a:t> </a:t>
            </a:r>
          </a:p>
          <a:p>
            <a:r>
              <a:rPr lang="el-GR" dirty="0" err="1"/>
              <a:t>μεσσηγὺς</a:t>
            </a:r>
            <a:r>
              <a:rPr lang="el-GR" dirty="0"/>
              <a:t> </a:t>
            </a:r>
            <a:r>
              <a:rPr lang="el-GR" dirty="0" err="1"/>
              <a:t>Σιμόεντος</a:t>
            </a:r>
            <a:r>
              <a:rPr lang="el-GR" dirty="0"/>
              <a:t> </a:t>
            </a:r>
            <a:r>
              <a:rPr lang="el-GR" dirty="0" err="1"/>
              <a:t>ἰδὲ</a:t>
            </a:r>
            <a:r>
              <a:rPr lang="el-GR" dirty="0"/>
              <a:t> </a:t>
            </a:r>
            <a:r>
              <a:rPr lang="el-GR" dirty="0" err="1"/>
              <a:t>Ξάνθοιο</a:t>
            </a:r>
            <a:r>
              <a:rPr lang="el-GR" dirty="0"/>
              <a:t> </a:t>
            </a:r>
            <a:r>
              <a:rPr lang="el-GR" dirty="0" err="1"/>
              <a:t>ῥοάων</a:t>
            </a:r>
            <a:r>
              <a:rPr lang="el-GR" dirty="0"/>
              <a:t>.</a:t>
            </a:r>
          </a:p>
          <a:p>
            <a:r>
              <a:rPr lang="el-GR" dirty="0" err="1"/>
              <a:t>Αἴας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πρῶτος</a:t>
            </a:r>
            <a:r>
              <a:rPr lang="el-GR" dirty="0"/>
              <a:t> </a:t>
            </a:r>
            <a:r>
              <a:rPr lang="el-GR" dirty="0" err="1"/>
              <a:t>Τελαμώνιος</a:t>
            </a:r>
            <a:r>
              <a:rPr lang="el-GR" dirty="0"/>
              <a:t> </a:t>
            </a:r>
            <a:r>
              <a:rPr lang="el-GR" dirty="0" err="1"/>
              <a:t>ἕρκος</a:t>
            </a:r>
            <a:r>
              <a:rPr lang="el-GR" dirty="0"/>
              <a:t> </a:t>
            </a:r>
            <a:r>
              <a:rPr lang="el-GR" dirty="0" err="1"/>
              <a:t>Ἀχαιῶν</a:t>
            </a:r>
            <a:r>
              <a:rPr lang="el-GR" dirty="0"/>
              <a:t> (5)</a:t>
            </a:r>
          </a:p>
          <a:p>
            <a:r>
              <a:rPr lang="el-GR" dirty="0"/>
              <a:t>Τρώων </a:t>
            </a:r>
            <a:r>
              <a:rPr lang="el-GR" dirty="0" err="1"/>
              <a:t>ῥῆξε</a:t>
            </a:r>
            <a:r>
              <a:rPr lang="el-GR" dirty="0"/>
              <a:t> φάλαγγα, </a:t>
            </a:r>
            <a:r>
              <a:rPr lang="el-GR" dirty="0" err="1"/>
              <a:t>φόως</a:t>
            </a:r>
            <a:r>
              <a:rPr lang="el-GR" dirty="0"/>
              <a:t> δ’ </a:t>
            </a:r>
            <a:r>
              <a:rPr lang="el-GR" dirty="0" err="1"/>
              <a:t>ἑτάροισιν</a:t>
            </a:r>
            <a:r>
              <a:rPr lang="el-GR" dirty="0"/>
              <a:t> </a:t>
            </a:r>
            <a:r>
              <a:rPr lang="el-GR" dirty="0" err="1"/>
              <a:t>ἔθηκεν</a:t>
            </a:r>
            <a:r>
              <a:rPr lang="el-GR" dirty="0"/>
              <a:t>, </a:t>
            </a:r>
          </a:p>
          <a:p>
            <a:r>
              <a:rPr lang="el-GR" dirty="0" err="1"/>
              <a:t>ἄνδρα</a:t>
            </a:r>
            <a:r>
              <a:rPr lang="el-GR" dirty="0"/>
              <a:t> </a:t>
            </a:r>
            <a:r>
              <a:rPr lang="el-GR" dirty="0" err="1"/>
              <a:t>βαλὼν</a:t>
            </a:r>
            <a:r>
              <a:rPr lang="el-GR" dirty="0"/>
              <a:t> </a:t>
            </a:r>
            <a:r>
              <a:rPr lang="el-GR" dirty="0" err="1"/>
              <a:t>ὃς</a:t>
            </a:r>
            <a:r>
              <a:rPr lang="el-GR" dirty="0"/>
              <a:t> </a:t>
            </a:r>
            <a:r>
              <a:rPr lang="el-GR" dirty="0" err="1"/>
              <a:t>ἄριστος</a:t>
            </a:r>
            <a:r>
              <a:rPr lang="el-GR" dirty="0"/>
              <a:t> </a:t>
            </a:r>
            <a:r>
              <a:rPr lang="el-GR" dirty="0" err="1"/>
              <a:t>ἐνὶ</a:t>
            </a:r>
            <a:r>
              <a:rPr lang="el-GR" dirty="0"/>
              <a:t> </a:t>
            </a:r>
            <a:r>
              <a:rPr lang="el-GR" dirty="0" err="1"/>
              <a:t>Θρῄκεσσι</a:t>
            </a:r>
            <a:r>
              <a:rPr lang="el-GR" dirty="0"/>
              <a:t> </a:t>
            </a:r>
            <a:r>
              <a:rPr lang="el-GR" dirty="0" err="1"/>
              <a:t>τέτυκτο</a:t>
            </a:r>
            <a:endParaRPr lang="el-GR" dirty="0"/>
          </a:p>
          <a:p>
            <a:r>
              <a:rPr lang="el-GR" dirty="0" err="1"/>
              <a:t>υἱὸν</a:t>
            </a:r>
            <a:r>
              <a:rPr lang="el-GR" dirty="0"/>
              <a:t> </a:t>
            </a:r>
            <a:r>
              <a:rPr lang="el-GR" dirty="0" err="1"/>
              <a:t>Ἐϋσσώρου</a:t>
            </a:r>
            <a:r>
              <a:rPr lang="el-GR" dirty="0"/>
              <a:t> </a:t>
            </a:r>
            <a:r>
              <a:rPr lang="el-GR" dirty="0" err="1"/>
              <a:t>Ἀκάμαντ</a:t>
            </a:r>
            <a:r>
              <a:rPr lang="el-GR" dirty="0"/>
              <a:t>’ </a:t>
            </a:r>
            <a:r>
              <a:rPr lang="el-GR" dirty="0" err="1"/>
              <a:t>ἠΰν</a:t>
            </a:r>
            <a:r>
              <a:rPr lang="el-GR" dirty="0"/>
              <a:t> τε </a:t>
            </a:r>
            <a:r>
              <a:rPr lang="el-GR" dirty="0" err="1"/>
              <a:t>μέγαν</a:t>
            </a:r>
            <a:r>
              <a:rPr lang="el-GR" dirty="0"/>
              <a:t> τε.</a:t>
            </a:r>
          </a:p>
          <a:p>
            <a:r>
              <a:rPr lang="el-GR" dirty="0" err="1"/>
              <a:t>τόν</a:t>
            </a:r>
            <a:r>
              <a:rPr lang="el-GR" dirty="0"/>
              <a:t> ῥ’ </a:t>
            </a:r>
            <a:r>
              <a:rPr lang="el-GR" dirty="0" err="1"/>
              <a:t>ἔβαλε</a:t>
            </a:r>
            <a:r>
              <a:rPr lang="el-GR" dirty="0"/>
              <a:t> </a:t>
            </a:r>
            <a:r>
              <a:rPr lang="el-GR" dirty="0" err="1"/>
              <a:t>πρῶτος</a:t>
            </a:r>
            <a:r>
              <a:rPr lang="el-GR" dirty="0"/>
              <a:t> </a:t>
            </a:r>
            <a:r>
              <a:rPr lang="el-GR" dirty="0" err="1"/>
              <a:t>κόρυθος</a:t>
            </a:r>
            <a:r>
              <a:rPr lang="el-GR" dirty="0"/>
              <a:t> </a:t>
            </a:r>
            <a:r>
              <a:rPr lang="el-GR" dirty="0" err="1"/>
              <a:t>φάλον</a:t>
            </a:r>
            <a:r>
              <a:rPr lang="el-GR" dirty="0"/>
              <a:t> </a:t>
            </a:r>
            <a:r>
              <a:rPr lang="el-GR" dirty="0" err="1"/>
              <a:t>ἱπποδασείης</a:t>
            </a:r>
            <a:r>
              <a:rPr lang="el-GR" dirty="0"/>
              <a:t>, </a:t>
            </a:r>
          </a:p>
          <a:p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μετώπῳ</a:t>
            </a:r>
            <a:r>
              <a:rPr lang="el-GR" dirty="0"/>
              <a:t> </a:t>
            </a:r>
            <a:r>
              <a:rPr lang="el-GR" dirty="0" err="1"/>
              <a:t>πῆξε</a:t>
            </a:r>
            <a:r>
              <a:rPr lang="el-GR" dirty="0"/>
              <a:t>, </a:t>
            </a:r>
            <a:r>
              <a:rPr lang="el-GR" dirty="0" err="1"/>
              <a:t>πέρησε</a:t>
            </a:r>
            <a:r>
              <a:rPr lang="el-GR" dirty="0"/>
              <a:t> δ’ </a:t>
            </a:r>
            <a:r>
              <a:rPr lang="el-GR" dirty="0" err="1"/>
              <a:t>ἄρ</a:t>
            </a:r>
            <a:r>
              <a:rPr lang="el-GR" dirty="0"/>
              <a:t>’ </a:t>
            </a:r>
            <a:r>
              <a:rPr lang="el-GR" dirty="0" err="1"/>
              <a:t>ὀστέον</a:t>
            </a:r>
            <a:r>
              <a:rPr lang="el-GR" dirty="0"/>
              <a:t> </a:t>
            </a:r>
            <a:r>
              <a:rPr lang="el-GR" dirty="0" err="1"/>
              <a:t>εἴσω</a:t>
            </a:r>
            <a:r>
              <a:rPr lang="el-GR" dirty="0"/>
              <a:t> (10)</a:t>
            </a:r>
          </a:p>
          <a:p>
            <a:r>
              <a:rPr lang="el-GR" dirty="0" err="1"/>
              <a:t>αἰχμὴ</a:t>
            </a:r>
            <a:r>
              <a:rPr lang="el-GR" dirty="0"/>
              <a:t> </a:t>
            </a:r>
            <a:r>
              <a:rPr lang="el-GR" dirty="0" err="1"/>
              <a:t>χαλκείη</a:t>
            </a:r>
            <a:r>
              <a:rPr lang="el-GR" dirty="0"/>
              <a:t>·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σκότος </a:t>
            </a:r>
            <a:r>
              <a:rPr lang="el-GR" dirty="0" err="1"/>
              <a:t>ὄσσε</a:t>
            </a:r>
            <a:r>
              <a:rPr lang="el-GR" dirty="0"/>
              <a:t> </a:t>
            </a:r>
            <a:r>
              <a:rPr lang="el-GR" dirty="0" err="1"/>
              <a:t>κάλυψεν</a:t>
            </a:r>
            <a:r>
              <a:rPr lang="el-GR" dirty="0"/>
              <a:t>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3568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 (;)</a:t>
            </a:r>
            <a:br>
              <a:rPr lang="el-GR" sz="2800" dirty="0"/>
            </a:br>
            <a:r>
              <a:rPr lang="el-GR" sz="2800" dirty="0"/>
              <a:t>Γραμμική Β (1400-1200 π.Χ.)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O-</a:t>
            </a:r>
            <a:r>
              <a:rPr lang="en-US" dirty="0" err="1"/>
              <a:t>wi</a:t>
            </a:r>
            <a:r>
              <a:rPr lang="en-US" dirty="0"/>
              <a:t>-de    pu2-ke-qi-ri</a:t>
            </a:r>
          </a:p>
          <a:p>
            <a:r>
              <a:rPr lang="en-US" dirty="0"/>
              <a:t>O-</a:t>
            </a:r>
            <a:r>
              <a:rPr lang="en-US" dirty="0" err="1"/>
              <a:t>te</a:t>
            </a:r>
            <a:r>
              <a:rPr lang="en-US" dirty="0"/>
              <a:t>           </a:t>
            </a:r>
            <a:r>
              <a:rPr lang="en-US" dirty="0" err="1"/>
              <a:t>wa</a:t>
            </a:r>
            <a:r>
              <a:rPr lang="en-US" dirty="0"/>
              <a:t>-</a:t>
            </a:r>
            <a:r>
              <a:rPr lang="en-US" dirty="0" err="1"/>
              <a:t>na</a:t>
            </a:r>
            <a:r>
              <a:rPr lang="en-US" dirty="0"/>
              <a:t>-ka          </a:t>
            </a:r>
            <a:r>
              <a:rPr lang="en-US" dirty="0" err="1"/>
              <a:t>te-ke</a:t>
            </a:r>
            <a:endParaRPr lang="en-US" dirty="0"/>
          </a:p>
          <a:p>
            <a:r>
              <a:rPr lang="en-US" dirty="0"/>
              <a:t>Au-</a:t>
            </a:r>
            <a:r>
              <a:rPr lang="en-US" dirty="0" err="1"/>
              <a:t>ke</a:t>
            </a:r>
            <a:r>
              <a:rPr lang="en-US" dirty="0"/>
              <a:t>-</a:t>
            </a:r>
            <a:r>
              <a:rPr lang="en-US" dirty="0" err="1"/>
              <a:t>wa</a:t>
            </a:r>
            <a:r>
              <a:rPr lang="en-US" dirty="0"/>
              <a:t>    </a:t>
            </a:r>
            <a:r>
              <a:rPr lang="en-US" dirty="0" err="1"/>
              <a:t>da</a:t>
            </a:r>
            <a:r>
              <a:rPr lang="en-US" dirty="0"/>
              <a:t>-mo-</a:t>
            </a:r>
            <a:r>
              <a:rPr lang="en-US" dirty="0" err="1"/>
              <a:t>ko</a:t>
            </a:r>
            <a:r>
              <a:rPr lang="en-US" dirty="0"/>
              <a:t>-</a:t>
            </a:r>
            <a:r>
              <a:rPr lang="en-US" dirty="0" err="1"/>
              <a:t>ro</a:t>
            </a:r>
            <a:endParaRPr lang="el-GR" dirty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dirty="0" err="1"/>
              <a:t>ειδε</a:t>
            </a:r>
            <a:r>
              <a:rPr lang="el-GR" dirty="0"/>
              <a:t>      </a:t>
            </a:r>
            <a:r>
              <a:rPr lang="el-GR" dirty="0" err="1"/>
              <a:t>Φυγεβρις</a:t>
            </a:r>
            <a:endParaRPr lang="el-GR" dirty="0"/>
          </a:p>
          <a:p>
            <a:r>
              <a:rPr lang="el-GR" dirty="0" err="1"/>
              <a:t>Οτε</a:t>
            </a:r>
            <a:r>
              <a:rPr lang="el-GR" dirty="0"/>
              <a:t>            </a:t>
            </a:r>
            <a:r>
              <a:rPr lang="el-GR" dirty="0" err="1"/>
              <a:t>αναξ</a:t>
            </a:r>
            <a:r>
              <a:rPr lang="el-GR" dirty="0"/>
              <a:t>                 </a:t>
            </a:r>
            <a:r>
              <a:rPr lang="el-GR" dirty="0" err="1"/>
              <a:t>εθηκε</a:t>
            </a:r>
            <a:endParaRPr lang="el-GR" dirty="0"/>
          </a:p>
          <a:p>
            <a:r>
              <a:rPr lang="el-GR" dirty="0" err="1"/>
              <a:t>Αυγε</a:t>
            </a:r>
            <a:r>
              <a:rPr lang="en-US" dirty="0"/>
              <a:t>F</a:t>
            </a:r>
            <a:r>
              <a:rPr lang="el-GR" dirty="0"/>
              <a:t>αν     </a:t>
            </a:r>
            <a:r>
              <a:rPr lang="el-GR" dirty="0" err="1"/>
              <a:t>δημοκορον</a:t>
            </a:r>
            <a:r>
              <a:rPr lang="el-GR" dirty="0"/>
              <a:t> (;)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6191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768817" cy="883226"/>
          </a:xfrm>
        </p:spPr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3"/>
          </p:nvPr>
        </p:nvSpPr>
        <p:spPr>
          <a:xfrm>
            <a:off x="1314502" y="1772816"/>
            <a:ext cx="3348938" cy="4320480"/>
          </a:xfrm>
        </p:spPr>
        <p:txBody>
          <a:bodyPr>
            <a:normAutofit fontScale="25000" lnSpcReduction="20000"/>
          </a:bodyPr>
          <a:lstStyle/>
          <a:p>
            <a:pPr marL="617220">
              <a:lnSpc>
                <a:spcPts val="1810"/>
              </a:lnSpc>
              <a:spcAft>
                <a:spcPts val="0"/>
              </a:spcAft>
            </a:pP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aputi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uiassimu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irixa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ghierimu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piano</a:t>
            </a:r>
            <a:endParaRPr lang="el-GR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0870" marR="755650" indent="254635">
              <a:lnSpc>
                <a:spcPts val="1810"/>
              </a:lnSpc>
              <a:spcAft>
                <a:spcPts val="0"/>
              </a:spcAft>
            </a:pP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5600" spc="-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ghiromerococalo</a:t>
            </a: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tutto</a:t>
            </a: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efthis</a:t>
            </a: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5600" spc="-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uano</a:t>
            </a:r>
            <a:r>
              <a:rPr lang="en-US" sz="5600" spc="-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2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Messa</a:t>
            </a:r>
            <a:r>
              <a:rPr lang="en-US" sz="5600" spc="-2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2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sti</a:t>
            </a:r>
            <a:r>
              <a:rPr lang="en-US" sz="5600" spc="-2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2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busunaramu</a:t>
            </a:r>
            <a:r>
              <a:rPr lang="en-US" sz="5600" spc="-2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sz="5600" spc="-2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thela</a:t>
            </a:r>
            <a:r>
              <a:rPr lang="en-US" sz="5600" spc="-2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2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narghignisso</a:t>
            </a:r>
            <a:endParaRPr lang="el-GR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17220" indent="254635">
              <a:lnSpc>
                <a:spcPts val="181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eras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apoghi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apanotu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schilos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nato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gglipso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dhighos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descrizzo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5600" spc="-10" baseline="300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asplaghgnia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megagli</a:t>
            </a:r>
            <a:endParaRPr lang="el-GR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3570" marR="377825" indent="248285">
              <a:lnSpc>
                <a:spcPts val="1810"/>
              </a:lnSpc>
              <a:spcAft>
                <a:spcPts val="0"/>
              </a:spcAft>
            </a:pPr>
            <a:r>
              <a:rPr lang="en-US" sz="56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 ci </a:t>
            </a:r>
            <a:r>
              <a:rPr lang="en-US" sz="56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athiuolarinesu</a:t>
            </a:r>
            <a:r>
              <a:rPr lang="en-US" sz="56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</a:t>
            </a:r>
            <a:r>
              <a:rPr lang="en-US" sz="56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56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xilossis</a:t>
            </a:r>
            <a:r>
              <a:rPr lang="en-US" sz="56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pagli</a:t>
            </a:r>
            <a:r>
              <a:rPr lang="en-US" sz="56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stecome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gligotho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:LVRAS: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moresi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cacomiri</a:t>
            </a:r>
            <a:endParaRPr lang="el-GR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8330" marR="377825" indent="263525">
              <a:lnSpc>
                <a:spcPts val="1810"/>
              </a:lnSpc>
              <a:spcAft>
                <a:spcPts val="0"/>
              </a:spcAft>
            </a:pP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gricamu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su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dhigitho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:BOS: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edhe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carauochiri</a:t>
            </a:r>
            <a:r>
              <a:rPr lang="en-US" sz="56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Ton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icanes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sto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pelagos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axossune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56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6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sissis</a:t>
            </a:r>
            <a:endParaRPr lang="el-GR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14"/>
          </p:nvPr>
        </p:nvSpPr>
        <p:spPr>
          <a:xfrm>
            <a:off x="4663440" y="1772816"/>
            <a:ext cx="3436952" cy="4392488"/>
          </a:xfrm>
        </p:spPr>
        <p:txBody>
          <a:bodyPr>
            <a:normAutofit fontScale="32500" lnSpcReduction="20000"/>
          </a:bodyPr>
          <a:lstStyle/>
          <a:p>
            <a:pPr marL="605155" marR="755650" indent="263525">
              <a:lnSpc>
                <a:spcPts val="1810"/>
              </a:lnSpc>
              <a:spcAft>
                <a:spcPts val="0"/>
              </a:spcAft>
            </a:pP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zurma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s'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ena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catergo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ghodro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xetrumissis</a:t>
            </a:r>
            <a:r>
              <a:rPr lang="en-US" sz="4400" spc="-1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Ego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lega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girepses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apuse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gerodachi</a:t>
            </a:r>
            <a:endParaRPr lang="el-G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20395" marR="755650" indent="245110">
              <a:lnSpc>
                <a:spcPts val="1810"/>
              </a:lnSpc>
              <a:spcAft>
                <a:spcPts val="0"/>
              </a:spcAft>
            </a:pP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dhossis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oxo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spitiu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piasis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culurachi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Chiena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potiri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rachi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me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crasi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moscato</a:t>
            </a:r>
            <a:endParaRPr lang="el-G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5630" marR="377825" indent="273050">
              <a:lnSpc>
                <a:spcPts val="1810"/>
              </a:lnSpc>
              <a:spcAft>
                <a:spcPts val="0"/>
              </a:spcAft>
            </a:pP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glichi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pghis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lole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gdhimnos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25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xesonatos</a:t>
            </a:r>
            <a:r>
              <a:rPr lang="en-US" sz="4400" spc="-25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Idhochies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oxo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spitiu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sanasun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aformaris</a:t>
            </a:r>
            <a:endParaRPr lang="el-G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" marR="755650" indent="857885">
              <a:lnSpc>
                <a:spcPts val="1810"/>
              </a:lnSpc>
              <a:spcAft>
                <a:spcPts val="0"/>
              </a:spcAft>
            </a:pP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ghiglia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miria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zazala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saglia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440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rosonaris</a:t>
            </a:r>
            <a:r>
              <a:rPr lang="en-US" sz="440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Luras</a:t>
            </a:r>
            <a:r>
              <a:rPr lang="en-US" sz="44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Pola 	mu </a:t>
            </a:r>
            <a:r>
              <a:rPr lang="en-US" sz="44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apodhiadrapichies</a:t>
            </a:r>
            <a:r>
              <a:rPr lang="en-US" sz="44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44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chie</a:t>
            </a:r>
            <a:r>
              <a:rPr lang="en-US" sz="44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ulepese</a:t>
            </a:r>
            <a:r>
              <a:rPr lang="en-US" sz="4400" spc="-10" dirty="0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spc="-10" dirty="0" err="1">
                <a:solidFill>
                  <a:srgbClr val="32323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caimene</a:t>
            </a:r>
            <a:endParaRPr lang="el-G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047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DF861E-612F-4BA5-A4D4-AF3F17FAE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Βασικές ερωτήσεις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62FB69-A937-65E6-4D0B-547F8E461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Τι θα πει ιστορία (μιας γλώσσας);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Τι ακριβώς μελετάμε;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Γιατί μελετάμε την ‘ιστορία’ μίας γλώσσας;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Πώς μπορούμε να μελετήσουμε την ‘ιστορία’ μίας γλώσσας;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9422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704EAC-CD76-EC4F-6CB6-4274EF73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Και οι απαντήσεις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A37137-A7C3-A818-2C84-CCBEE8247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Η πραγμάτωση της ‘ίδιας’ (;) γλώσσας σε προγενέστερες χρονικές περιόδους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Κυρίως τις διαφοροποιήσεις (μεταβολές) από περίοδο σε περίοδο, που προκαλούνται από τις ομιλήτριες και τους ομιλητές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Για να εξηγήσουμε το παρόν, για να φτιάξουμε ‘εθνικά’ αφηγήματα, για γλωσσολογικούς / ερευνητικούς λόγους (κατανόηση του φαινομένου της γλωσσικής μεταβολής)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Βλέποντας τι έχει μείνει σήμερα και, όταν είναι εφικτό, μελετώντας τις γραπτές πηγές από το παρελθόν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7619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ιστορία μιας γλώσσας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Πότε και πού αρχίζει μία γλώσσα;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Τα χρονικά όρια είναι απόλυτα συμβατικά, δεν ορίζονται με βάση γλωσσικά, αλλά κοινωνικά – πολιτικά γεγονότα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Ποιες ποικιλίες συμπεριλαμβάνονται στην «επίσημη» ιστορία της;</a:t>
            </a:r>
          </a:p>
          <a:p>
            <a:pPr marL="0" indent="0">
              <a:buNone/>
            </a:pPr>
            <a:r>
              <a:rPr lang="el-GR" dirty="0"/>
              <a:t>Η παραδοσιακή αντίληψη ουσιαστικά έδινε την εντύπωση μίας «Ελληνικής» που υπήρχε σε όλους τους αιώνες, ενώ στην πραγματικότητα έχουμε και είχαμε πάντοτε πολλές ποικιλίες της Ελληνικής</a:t>
            </a:r>
          </a:p>
          <a:p>
            <a:pPr>
              <a:buNone/>
            </a:pPr>
            <a:endParaRPr lang="el-GR" dirty="0"/>
          </a:p>
          <a:p>
            <a:r>
              <a:rPr lang="el-GR" dirty="0"/>
              <a:t>Σχέση γλώσσας-έθνους / Η «ενότητα» μιας γλώσσας ως συστατικό στοιχείο ενός έθνους</a:t>
            </a:r>
          </a:p>
        </p:txBody>
      </p:sp>
    </p:spTree>
    <p:extLst>
      <p:ext uri="{BB962C8B-B14F-4D97-AF65-F5344CB8AC3E}">
        <p14:creationId xmlns:p14="http://schemas.microsoft.com/office/powerpoint/2010/main" val="833472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ιστορία της Ελληνικής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Αντιτιθέμενες απόψεις περί ενιαίας Ελληνικής:</a:t>
            </a:r>
          </a:p>
          <a:p>
            <a:r>
              <a:rPr lang="el-GR" dirty="0"/>
              <a:t>«Τα ελληνικά και </a:t>
            </a:r>
            <a:r>
              <a:rPr lang="el-GR" dirty="0" err="1"/>
              <a:t>ρωμαίκα</a:t>
            </a:r>
            <a:r>
              <a:rPr lang="el-GR" dirty="0"/>
              <a:t> είναι </a:t>
            </a:r>
            <a:r>
              <a:rPr lang="el-GR" dirty="0" err="1"/>
              <a:t>δυό</a:t>
            </a:r>
            <a:r>
              <a:rPr lang="el-GR" dirty="0"/>
              <a:t> </a:t>
            </a:r>
            <a:r>
              <a:rPr lang="el-GR" dirty="0" err="1"/>
              <a:t>γλώσσαις</a:t>
            </a:r>
            <a:r>
              <a:rPr lang="el-GR" dirty="0"/>
              <a:t>, και όχι μία, δηλαδή η μία πρωτότυπη και η άλλη παράγωγη (όπως τα λατινικά)» (Καταρτζής, 18</a:t>
            </a:r>
            <a:r>
              <a:rPr lang="el-GR" baseline="30000" dirty="0"/>
              <a:t>ος</a:t>
            </a:r>
            <a:r>
              <a:rPr lang="el-GR" dirty="0"/>
              <a:t> αι.)</a:t>
            </a:r>
          </a:p>
          <a:p>
            <a:r>
              <a:rPr lang="el-GR" dirty="0"/>
              <a:t>«Η καταστατική, εγγενής, εξελικτική συντηρητικότητα της ελληνικής» (Χατζιδάκις, 20</a:t>
            </a:r>
            <a:r>
              <a:rPr lang="el-GR" baseline="30000" dirty="0"/>
              <a:t>ος</a:t>
            </a:r>
            <a:r>
              <a:rPr lang="el-GR" dirty="0"/>
              <a:t> αι.).</a:t>
            </a:r>
          </a:p>
          <a:p>
            <a:r>
              <a:rPr lang="el-GR" dirty="0"/>
              <a:t>Το σίγουρο είναι ότι υπάρχει γλωσσική </a:t>
            </a:r>
            <a:r>
              <a:rPr lang="el-GR" b="1" i="1" dirty="0"/>
              <a:t>συνέχεια</a:t>
            </a:r>
            <a:r>
              <a:rPr lang="el-GR" dirty="0"/>
              <a:t> από την αρχαία Ελληνική έως την Νέα Ελληνική, ανεξάρτητα αν είναι ή δεν είναι η ίδια γλώσσα</a:t>
            </a:r>
          </a:p>
        </p:txBody>
      </p:sp>
    </p:spTree>
    <p:extLst>
      <p:ext uri="{BB962C8B-B14F-4D97-AF65-F5344CB8AC3E}">
        <p14:creationId xmlns:p14="http://schemas.microsoft.com/office/powerpoint/2010/main" val="191996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Μύθοι και αλήθειες για την ελληνική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 Μ’αυτό εννοούμε ότι ο ίδιος λαός, οι Έλληνες, στον ίδιο γεωγραφικό χώρο, την Ελλάδα, χωρίς διακοπή 40 αιώνες τώρα μιλάει και γράφει με την ίδια γραφή (από τον 8</a:t>
            </a:r>
            <a:r>
              <a:rPr lang="el-GR" baseline="30000" dirty="0"/>
              <a:t>ο</a:t>
            </a:r>
            <a:r>
              <a:rPr lang="el-GR" dirty="0"/>
              <a:t> αι. </a:t>
            </a:r>
            <a:r>
              <a:rPr lang="el-GR" dirty="0" err="1"/>
              <a:t>π.Χ.</a:t>
            </a:r>
            <a:r>
              <a:rPr lang="el-GR" dirty="0"/>
              <a:t>) και την ίδια ορθογραφία (από το 400 </a:t>
            </a:r>
            <a:r>
              <a:rPr lang="el-GR" dirty="0" err="1"/>
              <a:t>π.Χ.</a:t>
            </a:r>
            <a:r>
              <a:rPr lang="el-GR" dirty="0"/>
              <a:t>) την ίδια γλώσσα, την Ελληνική»</a:t>
            </a:r>
          </a:p>
          <a:p>
            <a:r>
              <a:rPr lang="el-GR" dirty="0"/>
              <a:t>Είναι αλήθεια; Θα το διαπιστώσουμε στη συνέχεια</a:t>
            </a:r>
          </a:p>
        </p:txBody>
      </p:sp>
    </p:spTree>
    <p:extLst>
      <p:ext uri="{BB962C8B-B14F-4D97-AF65-F5344CB8AC3E}">
        <p14:creationId xmlns:p14="http://schemas.microsoft.com/office/powerpoint/2010/main" val="285208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 Ι: Μακρυγιάννης (19</a:t>
            </a:r>
            <a:r>
              <a:rPr lang="el-GR" sz="2800" baseline="30000" dirty="0"/>
              <a:t>ος</a:t>
            </a:r>
            <a:r>
              <a:rPr lang="el-GR" sz="2800" dirty="0"/>
              <a:t> αι.)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/>
              <a:t>Ἐκεῖ</a:t>
            </a:r>
            <a:r>
              <a:rPr lang="el-GR" dirty="0"/>
              <a:t> </a:t>
            </a:r>
            <a:r>
              <a:rPr lang="el-GR" dirty="0" err="1"/>
              <a:t>ὁποῦ</a:t>
            </a:r>
            <a:r>
              <a:rPr lang="el-GR" dirty="0"/>
              <a:t> τρώγαμε </a:t>
            </a:r>
            <a:r>
              <a:rPr lang="el-GR" dirty="0" err="1"/>
              <a:t>ὅλοι</a:t>
            </a:r>
            <a:r>
              <a:rPr lang="el-GR" dirty="0"/>
              <a:t> ψωμί,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Τοῦρκοι</a:t>
            </a:r>
            <a:r>
              <a:rPr lang="el-GR" dirty="0"/>
              <a:t> </a:t>
            </a:r>
            <a:r>
              <a:rPr lang="el-GR" dirty="0" err="1"/>
              <a:t>ἀπόξω</a:t>
            </a:r>
            <a:r>
              <a:rPr lang="el-GR" dirty="0"/>
              <a:t>, </a:t>
            </a:r>
            <a:r>
              <a:rPr lang="el-GR" dirty="0" err="1"/>
              <a:t>τὴν</a:t>
            </a:r>
            <a:r>
              <a:rPr lang="el-GR" dirty="0"/>
              <a:t> νύχτα, </a:t>
            </a:r>
            <a:r>
              <a:rPr lang="el-GR" dirty="0" err="1"/>
              <a:t>μᾶς</a:t>
            </a:r>
            <a:r>
              <a:rPr lang="el-GR" dirty="0"/>
              <a:t> </a:t>
            </a:r>
            <a:r>
              <a:rPr lang="el-GR" dirty="0" err="1"/>
              <a:t>βρίζαν</a:t>
            </a:r>
            <a:r>
              <a:rPr lang="el-GR" dirty="0"/>
              <a:t>· </a:t>
            </a:r>
            <a:r>
              <a:rPr lang="el-GR" dirty="0" err="1"/>
              <a:t>εἶχα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μάγκα μου, </a:t>
            </a:r>
            <a:r>
              <a:rPr lang="el-GR" dirty="0" err="1"/>
              <a:t>ὁποῦ</a:t>
            </a:r>
            <a:r>
              <a:rPr lang="el-GR" dirty="0"/>
              <a:t> </a:t>
            </a:r>
            <a:r>
              <a:rPr lang="el-GR" dirty="0" err="1"/>
              <a:t>τρώγαμεν</a:t>
            </a:r>
            <a:r>
              <a:rPr lang="el-GR" dirty="0"/>
              <a:t> </a:t>
            </a:r>
            <a:r>
              <a:rPr lang="el-GR" dirty="0" err="1"/>
              <a:t>ὅλοι</a:t>
            </a:r>
            <a:r>
              <a:rPr lang="el-GR" dirty="0"/>
              <a:t> </a:t>
            </a:r>
            <a:r>
              <a:rPr lang="el-GR" dirty="0" err="1"/>
              <a:t>μαζὶ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μουσαφιραίγους</a:t>
            </a:r>
            <a:r>
              <a:rPr lang="el-GR" dirty="0"/>
              <a:t>· </a:t>
            </a:r>
            <a:r>
              <a:rPr lang="el-GR" dirty="0" err="1"/>
              <a:t>τοὺς</a:t>
            </a:r>
            <a:r>
              <a:rPr lang="el-GR" dirty="0"/>
              <a:t> λέγω: «</a:t>
            </a:r>
            <a:r>
              <a:rPr lang="el-GR" dirty="0" err="1"/>
              <a:t>Ἀδελφοί</a:t>
            </a:r>
            <a:r>
              <a:rPr lang="el-GR" dirty="0"/>
              <a:t>, </a:t>
            </a:r>
            <a:r>
              <a:rPr lang="el-GR" dirty="0" err="1"/>
              <a:t>ἐδῶ</a:t>
            </a:r>
            <a:r>
              <a:rPr lang="el-GR" dirty="0"/>
              <a:t> σας </a:t>
            </a:r>
            <a:r>
              <a:rPr lang="el-GR" dirty="0" err="1"/>
              <a:t>ἔχω</a:t>
            </a:r>
            <a:r>
              <a:rPr lang="el-GR" dirty="0"/>
              <a:t> </a:t>
            </a:r>
            <a:r>
              <a:rPr lang="el-GR" dirty="0" err="1"/>
              <a:t>ζαϊρέδες</a:t>
            </a:r>
            <a:r>
              <a:rPr lang="el-GR" dirty="0"/>
              <a:t> </a:t>
            </a:r>
            <a:r>
              <a:rPr lang="el-GR" dirty="0" err="1"/>
              <a:t>ὁποῦ</a:t>
            </a:r>
            <a:r>
              <a:rPr lang="el-GR" dirty="0"/>
              <a:t> </a:t>
            </a:r>
            <a:r>
              <a:rPr lang="el-GR" dirty="0" err="1"/>
              <a:t>τρῶτε</a:t>
            </a:r>
            <a:r>
              <a:rPr lang="el-GR" dirty="0"/>
              <a:t>, κρασί, </a:t>
            </a:r>
            <a:r>
              <a:rPr lang="el-GR" dirty="0" err="1"/>
              <a:t>ρακὶ</a:t>
            </a:r>
            <a:r>
              <a:rPr lang="el-GR" dirty="0"/>
              <a:t> </a:t>
            </a:r>
            <a:r>
              <a:rPr lang="el-GR" dirty="0" err="1"/>
              <a:t>κι᾿</a:t>
            </a:r>
            <a:r>
              <a:rPr lang="el-GR" dirty="0"/>
              <a:t> </a:t>
            </a:r>
            <a:r>
              <a:rPr lang="el-GR" dirty="0" err="1"/>
              <a:t>ὅλα</a:t>
            </a:r>
            <a:r>
              <a:rPr lang="el-GR" dirty="0"/>
              <a:t> σας </a:t>
            </a:r>
            <a:r>
              <a:rPr lang="el-GR" dirty="0" err="1"/>
              <a:t>τὰ</a:t>
            </a:r>
            <a:r>
              <a:rPr lang="el-GR" dirty="0"/>
              <a:t> συγύρια.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ἄλλοι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κάστρου </a:t>
            </a:r>
            <a:r>
              <a:rPr lang="el-GR" dirty="0" err="1"/>
              <a:t>τρῶνε</a:t>
            </a:r>
            <a:r>
              <a:rPr lang="el-GR" dirty="0"/>
              <a:t> </a:t>
            </a:r>
            <a:r>
              <a:rPr lang="el-GR" dirty="0" err="1"/>
              <a:t>ξερὸ</a:t>
            </a:r>
            <a:r>
              <a:rPr lang="el-GR" dirty="0"/>
              <a:t> ψωμί.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λοιπὸν</a:t>
            </a:r>
            <a:r>
              <a:rPr lang="el-GR" dirty="0"/>
              <a:t> </a:t>
            </a:r>
            <a:r>
              <a:rPr lang="el-GR" dirty="0" err="1"/>
              <a:t>ἐμεῖς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τρῶμεν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Τοῦρκοι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μᾶς</a:t>
            </a:r>
            <a:r>
              <a:rPr lang="el-GR" dirty="0"/>
              <a:t> </a:t>
            </a:r>
            <a:r>
              <a:rPr lang="el-GR" dirty="0" err="1"/>
              <a:t>διατιμοῦν</a:t>
            </a:r>
            <a:r>
              <a:rPr lang="el-GR" dirty="0"/>
              <a:t> </a:t>
            </a:r>
            <a:r>
              <a:rPr lang="el-GR" dirty="0" err="1"/>
              <a:t>δὲν</a:t>
            </a:r>
            <a:r>
              <a:rPr lang="el-GR" dirty="0"/>
              <a:t> βαστιέται. Θέλω κοφίνια τούρκικα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χαρακώματά τους!» </a:t>
            </a:r>
            <a:r>
              <a:rPr lang="el-GR" dirty="0" err="1"/>
              <a:t>Μοῦ</a:t>
            </a:r>
            <a:r>
              <a:rPr lang="el-GR" dirty="0"/>
              <a:t> λένε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γενναῖοι</a:t>
            </a:r>
            <a:r>
              <a:rPr lang="el-GR" dirty="0"/>
              <a:t> </a:t>
            </a:r>
            <a:r>
              <a:rPr lang="el-GR" dirty="0" err="1"/>
              <a:t>ἄντρες</a:t>
            </a:r>
            <a:r>
              <a:rPr lang="el-GR" dirty="0"/>
              <a:t> – </a:t>
            </a:r>
            <a:r>
              <a:rPr lang="el-GR" dirty="0" err="1"/>
              <a:t>ἦταν</a:t>
            </a:r>
            <a:r>
              <a:rPr lang="el-GR" dirty="0"/>
              <a:t> </a:t>
            </a:r>
            <a:r>
              <a:rPr lang="el-GR" dirty="0" err="1"/>
              <a:t>ὅλο</a:t>
            </a:r>
            <a:r>
              <a:rPr lang="el-GR" dirty="0"/>
              <a:t> νοικοκυρόπουλα </a:t>
            </a:r>
            <a:r>
              <a:rPr lang="el-GR" dirty="0" err="1"/>
              <a:t>Ἀθηναῖγοι</a:t>
            </a:r>
            <a:r>
              <a:rPr lang="el-GR" dirty="0"/>
              <a:t> </a:t>
            </a:r>
            <a:r>
              <a:rPr lang="el-GR" dirty="0" err="1"/>
              <a:t>κι᾿</a:t>
            </a:r>
            <a:r>
              <a:rPr lang="el-GR" dirty="0"/>
              <a:t> </a:t>
            </a:r>
            <a:r>
              <a:rPr lang="el-GR" dirty="0" err="1"/>
              <a:t>ὀλίγοι</a:t>
            </a:r>
            <a:r>
              <a:rPr lang="el-GR" dirty="0"/>
              <a:t> </a:t>
            </a:r>
            <a:r>
              <a:rPr lang="el-GR" dirty="0" err="1"/>
              <a:t>Φηβαῖγοι</a:t>
            </a:r>
            <a:r>
              <a:rPr lang="el-GR" dirty="0"/>
              <a:t>, </a:t>
            </a:r>
            <a:r>
              <a:rPr lang="el-GR" dirty="0" err="1"/>
              <a:t>ὁποῦ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εἶχα</a:t>
            </a:r>
            <a:r>
              <a:rPr lang="el-GR" dirty="0"/>
              <a:t> πάντοτες μαζί μου. </a:t>
            </a:r>
            <a:r>
              <a:rPr lang="en-US" dirty="0"/>
              <a:t>..</a:t>
            </a:r>
            <a:r>
              <a:rPr lang="el-GR" dirty="0"/>
              <a:t>Σηκώθηκαν </a:t>
            </a:r>
            <a:r>
              <a:rPr lang="el-GR" dirty="0" err="1"/>
              <a:t>ὅλοι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βγαίνουν </a:t>
            </a:r>
            <a:r>
              <a:rPr lang="el-GR" dirty="0" err="1"/>
              <a:t>ἀναντίον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Τούρκων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χαρακώματά τους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τζακίζουν</a:t>
            </a:r>
            <a:r>
              <a:rPr lang="el-GR" dirty="0"/>
              <a:t>: </a:t>
            </a:r>
            <a:r>
              <a:rPr lang="el-GR" dirty="0" err="1"/>
              <a:t>καὶ</a:t>
            </a:r>
            <a:r>
              <a:rPr lang="el-GR" dirty="0"/>
              <a:t> σκότωσαν πεντέξι Τούρκους,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πῆραν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καμπόσα κοφίνια. </a:t>
            </a:r>
            <a:r>
              <a:rPr lang="el-GR" dirty="0" err="1"/>
              <a:t>Τοὺς</a:t>
            </a:r>
            <a:r>
              <a:rPr lang="el-GR" dirty="0"/>
              <a:t> πισωδρόμησαν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Τοῦρκοι</a:t>
            </a:r>
            <a:r>
              <a:rPr lang="el-GR" dirty="0"/>
              <a:t>. Τότε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ἦταν</a:t>
            </a:r>
            <a:r>
              <a:rPr lang="el-GR" dirty="0"/>
              <a:t> </a:t>
            </a:r>
            <a:r>
              <a:rPr lang="el-GR" dirty="0" err="1"/>
              <a:t>καλὸ</a:t>
            </a:r>
            <a:r>
              <a:rPr lang="el-GR" dirty="0"/>
              <a:t> </a:t>
            </a:r>
            <a:r>
              <a:rPr lang="el-GR" dirty="0" err="1"/>
              <a:t>αὐτό</a:t>
            </a:r>
            <a:r>
              <a:rPr lang="el-GR" dirty="0"/>
              <a:t>, </a:t>
            </a:r>
            <a:r>
              <a:rPr lang="el-GR" dirty="0" err="1"/>
              <a:t>ὅτ᾿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πρῶτο</a:t>
            </a:r>
            <a:r>
              <a:rPr lang="el-GR" dirty="0"/>
              <a:t> κίνημα </a:t>
            </a:r>
            <a:r>
              <a:rPr lang="el-GR" dirty="0" err="1"/>
              <a:t>κι᾿</a:t>
            </a:r>
            <a:r>
              <a:rPr lang="el-GR" dirty="0"/>
              <a:t> </a:t>
            </a:r>
            <a:r>
              <a:rPr lang="el-GR" dirty="0" err="1"/>
              <a:t>ὅποιος</a:t>
            </a:r>
            <a:r>
              <a:rPr lang="el-GR" dirty="0"/>
              <a:t> </a:t>
            </a:r>
            <a:r>
              <a:rPr lang="el-GR" dirty="0" err="1"/>
              <a:t>λάβη</a:t>
            </a:r>
            <a:r>
              <a:rPr lang="el-GR" dirty="0"/>
              <a:t> θάρρος, </a:t>
            </a:r>
            <a:r>
              <a:rPr lang="el-GR" dirty="0" err="1"/>
              <a:t>θὰ</a:t>
            </a:r>
            <a:r>
              <a:rPr lang="el-GR" dirty="0"/>
              <a:t> </a:t>
            </a:r>
            <a:r>
              <a:rPr lang="el-GR" dirty="0" err="1"/>
              <a:t>λάβη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πάντα. </a:t>
            </a:r>
            <a:r>
              <a:rPr lang="el-GR" dirty="0" err="1"/>
              <a:t>Μοῦ</a:t>
            </a:r>
            <a:r>
              <a:rPr lang="el-GR" dirty="0"/>
              <a:t> λένε: «</a:t>
            </a:r>
            <a:r>
              <a:rPr lang="el-GR" dirty="0" err="1"/>
              <a:t>Ἔβγα</a:t>
            </a:r>
            <a:r>
              <a:rPr lang="el-GR" dirty="0"/>
              <a:t> </a:t>
            </a:r>
            <a:r>
              <a:rPr lang="el-GR" dirty="0" err="1"/>
              <a:t>κ᾿</a:t>
            </a:r>
            <a:r>
              <a:rPr lang="el-GR" dirty="0"/>
              <a:t> </a:t>
            </a:r>
            <a:r>
              <a:rPr lang="el-GR" dirty="0" err="1"/>
              <a:t>ἐσύ</a:t>
            </a:r>
            <a:r>
              <a:rPr lang="el-GR" dirty="0"/>
              <a:t>, </a:t>
            </a:r>
            <a:r>
              <a:rPr lang="el-GR" dirty="0" err="1"/>
              <a:t>καπετᾶνε</a:t>
            </a:r>
            <a:r>
              <a:rPr lang="el-GR" dirty="0"/>
              <a:t>». </a:t>
            </a:r>
            <a:r>
              <a:rPr lang="el-GR" dirty="0" err="1"/>
              <a:t>Ἐγὼ</a:t>
            </a:r>
            <a:r>
              <a:rPr lang="el-GR" dirty="0"/>
              <a:t> </a:t>
            </a:r>
            <a:r>
              <a:rPr lang="el-GR" dirty="0" err="1"/>
              <a:t>εἶμαι</a:t>
            </a:r>
            <a:r>
              <a:rPr lang="el-GR" dirty="0"/>
              <a:t> </a:t>
            </a:r>
            <a:r>
              <a:rPr lang="el-GR" dirty="0" err="1"/>
              <a:t>φιλόζωγος</a:t>
            </a:r>
            <a:r>
              <a:rPr lang="el-GR" dirty="0"/>
              <a:t>, </a:t>
            </a:r>
            <a:r>
              <a:rPr lang="el-GR" dirty="0" err="1"/>
              <a:t>ὅμως</a:t>
            </a:r>
            <a:r>
              <a:rPr lang="el-GR" dirty="0"/>
              <a:t> μου </a:t>
            </a:r>
            <a:r>
              <a:rPr lang="el-GR" dirty="0" err="1"/>
              <a:t>πειράζεταν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ἡ φιλοτιμία,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ἐγὼ</a:t>
            </a:r>
            <a:r>
              <a:rPr lang="el-GR" dirty="0"/>
              <a:t> </a:t>
            </a:r>
            <a:r>
              <a:rPr lang="el-GR" dirty="0" err="1"/>
              <a:t>ἤμουν</a:t>
            </a:r>
            <a:r>
              <a:rPr lang="el-GR" dirty="0"/>
              <a:t> ὁ </a:t>
            </a:r>
            <a:r>
              <a:rPr lang="el-GR" dirty="0" err="1"/>
              <a:t>αἴτιος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εἰπῶ</a:t>
            </a:r>
            <a:r>
              <a:rPr lang="el-GR" dirty="0"/>
              <a:t> </a:t>
            </a:r>
            <a:r>
              <a:rPr lang="el-GR" dirty="0" err="1"/>
              <a:t>αὐτό</a:t>
            </a:r>
            <a:r>
              <a:rPr lang="el-GR" dirty="0"/>
              <a:t>. Τότε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ἴδιους</a:t>
            </a:r>
            <a:r>
              <a:rPr lang="el-GR" dirty="0"/>
              <a:t> </a:t>
            </a:r>
            <a:r>
              <a:rPr lang="el-GR" dirty="0" err="1"/>
              <a:t>ἐβήκαμεν</a:t>
            </a:r>
            <a:r>
              <a:rPr lang="el-GR" dirty="0"/>
              <a:t> </a:t>
            </a:r>
            <a:r>
              <a:rPr lang="el-GR" dirty="0" err="1"/>
              <a:t>ἀντάμα</a:t>
            </a:r>
            <a:r>
              <a:rPr lang="el-GR" dirty="0"/>
              <a:t>, </a:t>
            </a:r>
            <a:r>
              <a:rPr lang="el-GR" dirty="0" err="1"/>
              <a:t>χαλάσαμεν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Τούρκους. </a:t>
            </a:r>
          </a:p>
        </p:txBody>
      </p:sp>
    </p:spTree>
    <p:extLst>
      <p:ext uri="{BB962C8B-B14F-4D97-AF65-F5344CB8AC3E}">
        <p14:creationId xmlns:p14="http://schemas.microsoft.com/office/powerpoint/2010/main" val="183481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800" dirty="0"/>
              <a:t>Κείμενα από την ιστορία της Ελληνικής</a:t>
            </a:r>
            <a:br>
              <a:rPr lang="el-GR" sz="2800" dirty="0"/>
            </a:br>
            <a:r>
              <a:rPr lang="el-GR" sz="2800" dirty="0"/>
              <a:t>ΙΙ: Μαχαιράς, Κύπρος (15</a:t>
            </a:r>
            <a:r>
              <a:rPr lang="el-GR" sz="2800" baseline="30000" dirty="0"/>
              <a:t>ος</a:t>
            </a:r>
            <a:r>
              <a:rPr lang="el-GR" sz="2800" dirty="0"/>
              <a:t> αι.)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ὅντα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ἐγόρασεν</a:t>
            </a:r>
            <a:r>
              <a:rPr lang="el-GR" dirty="0"/>
              <a:t> ὁ </a:t>
            </a:r>
            <a:r>
              <a:rPr lang="el-GR" dirty="0" err="1"/>
              <a:t>αὐτὸς</a:t>
            </a:r>
            <a:r>
              <a:rPr lang="el-GR" dirty="0"/>
              <a:t> </a:t>
            </a:r>
            <a:r>
              <a:rPr lang="el-GR" dirty="0" err="1"/>
              <a:t>ρὲ</a:t>
            </a:r>
            <a:r>
              <a:rPr lang="el-GR" dirty="0"/>
              <a:t> </a:t>
            </a:r>
            <a:r>
              <a:rPr lang="el-GR" dirty="0" err="1"/>
              <a:t>Οἐνγκε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Κύπρον</a:t>
            </a:r>
            <a:r>
              <a:rPr lang="el-GR" dirty="0"/>
              <a:t> </a:t>
            </a:r>
            <a:r>
              <a:rPr lang="el-GR" dirty="0" err="1"/>
              <a:t>ἀπὲ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Τεμπλιῶτες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Λαγκουβάρδους</a:t>
            </a:r>
            <a:r>
              <a:rPr lang="el-GR" dirty="0"/>
              <a:t>, μανθάνοντα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ἀγανάκτησιν</a:t>
            </a:r>
            <a:r>
              <a:rPr lang="el-GR" dirty="0"/>
              <a:t> </a:t>
            </a:r>
            <a:r>
              <a:rPr lang="el-GR" dirty="0" err="1"/>
              <a:t>ὅπου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ἐποῖκαν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σφαμὸν</a:t>
            </a:r>
            <a:r>
              <a:rPr lang="el-GR" dirty="0"/>
              <a:t>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χώραν</a:t>
            </a:r>
            <a:r>
              <a:rPr lang="el-GR" dirty="0"/>
              <a:t>, </a:t>
            </a:r>
            <a:r>
              <a:rPr lang="el-GR" dirty="0" err="1"/>
              <a:t>ἦτον</a:t>
            </a:r>
            <a:r>
              <a:rPr lang="el-GR" dirty="0"/>
              <a:t>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μεγάλην</a:t>
            </a:r>
            <a:r>
              <a:rPr lang="el-GR" dirty="0"/>
              <a:t> </a:t>
            </a:r>
            <a:r>
              <a:rPr lang="el-GR" dirty="0" err="1"/>
              <a:t>ἔννοιαν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ἐννοιάζετον</a:t>
            </a:r>
            <a:r>
              <a:rPr lang="el-GR" dirty="0"/>
              <a:t> </a:t>
            </a:r>
            <a:r>
              <a:rPr lang="el-GR" dirty="0" err="1"/>
              <a:t>πῶς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ποίσῃ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μὲν</a:t>
            </a:r>
            <a:r>
              <a:rPr lang="el-GR" dirty="0"/>
              <a:t> </a:t>
            </a:r>
            <a:r>
              <a:rPr lang="el-GR" dirty="0" err="1"/>
              <a:t>ἔχουν</a:t>
            </a:r>
            <a:r>
              <a:rPr lang="el-GR" dirty="0"/>
              <a:t> </a:t>
            </a:r>
            <a:r>
              <a:rPr lang="el-GR" dirty="0" err="1"/>
              <a:t>κακὸν</a:t>
            </a:r>
            <a:r>
              <a:rPr lang="el-GR" dirty="0"/>
              <a:t>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</a:t>
            </a:r>
            <a:r>
              <a:rPr lang="el-GR" dirty="0" err="1"/>
              <a:t>Κύπρον</a:t>
            </a:r>
            <a:r>
              <a:rPr lang="el-GR" dirty="0"/>
              <a:t>,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ὅλος</a:t>
            </a:r>
            <a:r>
              <a:rPr lang="el-GR" dirty="0"/>
              <a:t> ὁ τόπος </a:t>
            </a:r>
            <a:r>
              <a:rPr lang="el-GR" dirty="0" err="1"/>
              <a:t>ἦτον</a:t>
            </a:r>
            <a:r>
              <a:rPr lang="el-GR" dirty="0"/>
              <a:t> γεμάτος </a:t>
            </a:r>
            <a:r>
              <a:rPr lang="el-GR" dirty="0" err="1"/>
              <a:t>Ρωμαῖοι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ἐλάλεν</a:t>
            </a:r>
            <a:r>
              <a:rPr lang="el-GR" dirty="0"/>
              <a:t>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ἐμαυτόν</a:t>
            </a:r>
            <a:r>
              <a:rPr lang="el-GR" dirty="0"/>
              <a:t> του: «</a:t>
            </a:r>
            <a:r>
              <a:rPr lang="el-GR" dirty="0" err="1"/>
              <a:t>Ὅποτε</a:t>
            </a:r>
            <a:r>
              <a:rPr lang="el-GR" dirty="0"/>
              <a:t> </a:t>
            </a:r>
            <a:r>
              <a:rPr lang="el-GR" dirty="0" err="1"/>
              <a:t>θελήσου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ρεβελιάσουν</a:t>
            </a:r>
            <a:r>
              <a:rPr lang="el-GR" dirty="0"/>
              <a:t> </a:t>
            </a:r>
            <a:r>
              <a:rPr lang="el-GR" dirty="0" err="1"/>
              <a:t>κατὰ</a:t>
            </a:r>
            <a:r>
              <a:rPr lang="el-GR" dirty="0"/>
              <a:t> </a:t>
            </a:r>
            <a:r>
              <a:rPr lang="el-GR" dirty="0" err="1"/>
              <a:t>μέναν</a:t>
            </a:r>
            <a:r>
              <a:rPr lang="el-GR" dirty="0"/>
              <a:t>, </a:t>
            </a:r>
            <a:r>
              <a:rPr lang="el-GR" dirty="0" err="1"/>
              <a:t>ἠμποροῦ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ποίσουν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θέλουν </a:t>
            </a:r>
            <a:r>
              <a:rPr lang="el-GR" dirty="0" err="1"/>
              <a:t>ἔχειν</a:t>
            </a:r>
            <a:r>
              <a:rPr lang="el-GR" dirty="0"/>
              <a:t> </a:t>
            </a:r>
            <a:r>
              <a:rPr lang="el-GR" dirty="0" err="1"/>
              <a:t>βοήθειαν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βασιλέαν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Κωνσταντινόπολις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ἐμποροῦν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δύναμιν </a:t>
            </a:r>
            <a:r>
              <a:rPr lang="el-GR" dirty="0" err="1"/>
              <a:t>νὰ</a:t>
            </a:r>
            <a:r>
              <a:rPr lang="el-GR" dirty="0"/>
              <a:t> σηκώσουν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ρηγάτον</a:t>
            </a:r>
            <a:r>
              <a:rPr lang="el-GR" dirty="0"/>
              <a:t> </a:t>
            </a:r>
            <a:r>
              <a:rPr lang="el-GR" dirty="0" err="1"/>
              <a:t>ἀπὲ</a:t>
            </a:r>
            <a:r>
              <a:rPr lang="el-GR" dirty="0"/>
              <a:t> </a:t>
            </a:r>
            <a:r>
              <a:rPr lang="el-GR" dirty="0" err="1"/>
              <a:t>τὰς</a:t>
            </a:r>
            <a:r>
              <a:rPr lang="el-GR" dirty="0"/>
              <a:t> </a:t>
            </a:r>
            <a:r>
              <a:rPr lang="el-GR" dirty="0" err="1"/>
              <a:t>χεῖρας</a:t>
            </a:r>
            <a:r>
              <a:rPr lang="el-GR" dirty="0"/>
              <a:t> μου.» </a:t>
            </a:r>
            <a:r>
              <a:rPr lang="el-GR" dirty="0" err="1"/>
              <a:t>Ἔννοιάστην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δηθῇ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σουλτάνον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Καρίου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ἔπεψεν</a:t>
            </a:r>
            <a:r>
              <a:rPr lang="el-GR" dirty="0"/>
              <a:t> μαντατοφόρους </a:t>
            </a:r>
            <a:r>
              <a:rPr lang="el-GR" dirty="0" err="1"/>
              <a:t>παρακαλῶντα</a:t>
            </a:r>
            <a:r>
              <a:rPr lang="el-GR" dirty="0"/>
              <a:t> τον, </a:t>
            </a:r>
            <a:r>
              <a:rPr lang="el-GR" dirty="0" err="1"/>
              <a:t>ὅτι</a:t>
            </a:r>
            <a:r>
              <a:rPr lang="el-GR" dirty="0"/>
              <a:t> πάντα </a:t>
            </a:r>
            <a:r>
              <a:rPr lang="el-GR" dirty="0" err="1"/>
              <a:t>ἀποὺ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θεὸν</a:t>
            </a:r>
            <a:r>
              <a:rPr lang="el-GR" dirty="0"/>
              <a:t> </a:t>
            </a:r>
            <a:r>
              <a:rPr lang="el-GR" dirty="0" err="1"/>
              <a:t>εῖνε</a:t>
            </a:r>
            <a:r>
              <a:rPr lang="el-GR" dirty="0"/>
              <a:t>,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οἱ</a:t>
            </a:r>
            <a:r>
              <a:rPr lang="el-GR" dirty="0"/>
              <a:t> </a:t>
            </a:r>
            <a:r>
              <a:rPr lang="el-GR" dirty="0" err="1"/>
              <a:t>λᾶς</a:t>
            </a:r>
            <a:r>
              <a:rPr lang="el-GR" dirty="0"/>
              <a:t> </a:t>
            </a:r>
            <a:r>
              <a:rPr lang="el-GR" dirty="0" err="1"/>
              <a:t>ν᾿</a:t>
            </a:r>
            <a:r>
              <a:rPr lang="el-GR" dirty="0"/>
              <a:t> </a:t>
            </a:r>
            <a:r>
              <a:rPr lang="el-GR" dirty="0" err="1"/>
              <a:t>ἀγαποῦν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γειτόνους</a:t>
            </a:r>
            <a:r>
              <a:rPr lang="el-GR" dirty="0"/>
              <a:t> τους, «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μὲ</a:t>
            </a:r>
            <a:r>
              <a:rPr lang="el-GR" dirty="0"/>
              <a:t> </a:t>
            </a:r>
            <a:r>
              <a:rPr lang="el-GR" dirty="0" err="1"/>
              <a:t>τὴν</a:t>
            </a:r>
            <a:r>
              <a:rPr lang="el-GR" dirty="0"/>
              <a:t> χάριν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θεοῦ</a:t>
            </a:r>
            <a:r>
              <a:rPr lang="el-GR" dirty="0"/>
              <a:t> </a:t>
            </a:r>
            <a:r>
              <a:rPr lang="el-GR" dirty="0" err="1"/>
              <a:t>εἴμεστεν</a:t>
            </a:r>
            <a:r>
              <a:rPr lang="el-GR" dirty="0"/>
              <a:t> </a:t>
            </a:r>
            <a:r>
              <a:rPr lang="el-GR" dirty="0" err="1"/>
              <a:t>γειτόνοι</a:t>
            </a:r>
            <a:r>
              <a:rPr lang="el-GR" dirty="0"/>
              <a:t>· </a:t>
            </a:r>
            <a:r>
              <a:rPr lang="el-GR" dirty="0" err="1"/>
              <a:t>παρακαλῶ</a:t>
            </a:r>
            <a:r>
              <a:rPr lang="el-GR" dirty="0"/>
              <a:t> σε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ποίσωμεν</a:t>
            </a:r>
            <a:r>
              <a:rPr lang="el-GR" dirty="0"/>
              <a:t> </a:t>
            </a:r>
            <a:r>
              <a:rPr lang="el-GR" dirty="0" err="1"/>
              <a:t>δῆμμαν</a:t>
            </a:r>
            <a:r>
              <a:rPr lang="el-GR" dirty="0"/>
              <a:t> </a:t>
            </a:r>
            <a:r>
              <a:rPr lang="el-GR" dirty="0" err="1"/>
              <a:t>μεσόν</a:t>
            </a:r>
            <a:r>
              <a:rPr lang="el-GR" dirty="0"/>
              <a:t> μας,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προυμουτιάζω</a:t>
            </a:r>
            <a:r>
              <a:rPr lang="el-GR" dirty="0"/>
              <a:t> σου, </a:t>
            </a:r>
            <a:r>
              <a:rPr lang="el-GR" dirty="0" err="1"/>
              <a:t>ὅτι</a:t>
            </a:r>
            <a:r>
              <a:rPr lang="el-GR" dirty="0"/>
              <a:t> πάντα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ἦμαι</a:t>
            </a:r>
            <a:r>
              <a:rPr lang="el-GR" dirty="0"/>
              <a:t> φίλος σου σπλαγχνικός,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νὰ</a:t>
            </a:r>
            <a:r>
              <a:rPr lang="el-GR" dirty="0"/>
              <a:t> </a:t>
            </a:r>
            <a:r>
              <a:rPr lang="el-GR" dirty="0" err="1"/>
              <a:t>κρατῶ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φίλους σου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ἀγαπημένους</a:t>
            </a:r>
            <a:r>
              <a:rPr lang="el-GR" dirty="0"/>
              <a:t> μου φίλους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τοὺς</a:t>
            </a:r>
            <a:r>
              <a:rPr lang="el-GR" dirty="0"/>
              <a:t> </a:t>
            </a:r>
            <a:r>
              <a:rPr lang="el-GR" dirty="0" err="1"/>
              <a:t>ἐχθρούς</a:t>
            </a:r>
            <a:r>
              <a:rPr lang="el-GR" dirty="0"/>
              <a:t> σου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θανατήσιμούς</a:t>
            </a:r>
            <a:r>
              <a:rPr lang="el-GR" dirty="0"/>
              <a:t> μου </a:t>
            </a:r>
            <a:r>
              <a:rPr lang="el-GR" dirty="0" err="1"/>
              <a:t>ἐχθρούς</a:t>
            </a:r>
            <a:r>
              <a:rPr lang="el-GR" dirty="0"/>
              <a:t>· </a:t>
            </a:r>
          </a:p>
        </p:txBody>
      </p:sp>
    </p:spTree>
    <p:extLst>
      <p:ext uri="{BB962C8B-B14F-4D97-AF65-F5344CB8AC3E}">
        <p14:creationId xmlns:p14="http://schemas.microsoft.com/office/powerpoint/2010/main" val="1122970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Κείμενα από την ιστορία της Ελληνικής (;)</a:t>
            </a:r>
            <a:br>
              <a:rPr lang="el-GR" sz="2800" dirty="0"/>
            </a:br>
            <a:r>
              <a:rPr lang="el-GR" sz="2800" dirty="0"/>
              <a:t> Μόσχος, 6</a:t>
            </a:r>
            <a:r>
              <a:rPr lang="el-GR" sz="2800" baseline="30000" dirty="0"/>
              <a:t>ος</a:t>
            </a:r>
            <a:r>
              <a:rPr lang="el-GR" sz="2800" dirty="0"/>
              <a:t> αι.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55000" lnSpcReduction="20000"/>
          </a:bodyPr>
          <a:lstStyle/>
          <a:p>
            <a:pPr fontAlgn="b"/>
            <a:r>
              <a:rPr lang="el-GR" dirty="0" err="1"/>
              <a:t>Ἐγὼ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λέγω </a:t>
            </a:r>
            <a:r>
              <a:rPr lang="el-GR" dirty="0" err="1"/>
              <a:t>αὐτῇ</a:t>
            </a:r>
            <a:r>
              <a:rPr lang="el-GR" dirty="0"/>
              <a:t>· </a:t>
            </a:r>
            <a:r>
              <a:rPr lang="el-GR" dirty="0" err="1"/>
              <a:t>Γυνὴ</a:t>
            </a:r>
            <a:r>
              <a:rPr lang="el-GR" dirty="0"/>
              <a:t>, ποίας </a:t>
            </a:r>
            <a:r>
              <a:rPr lang="el-GR" dirty="0" err="1"/>
              <a:t>ἁμαρτίας</a:t>
            </a:r>
            <a:r>
              <a:rPr lang="el-GR" dirty="0"/>
              <a:t> </a:t>
            </a:r>
            <a:r>
              <a:rPr lang="el-GR" dirty="0" err="1"/>
              <a:t>ἔχεις</a:t>
            </a:r>
            <a:r>
              <a:rPr lang="el-GR" dirty="0"/>
              <a:t>;</a:t>
            </a:r>
          </a:p>
          <a:p>
            <a:pPr fontAlgn="b"/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αὐτή</a:t>
            </a:r>
            <a:r>
              <a:rPr lang="el-GR" dirty="0"/>
              <a:t>· </a:t>
            </a:r>
            <a:r>
              <a:rPr lang="el-GR" dirty="0" err="1"/>
              <a:t>Οἴμοι</a:t>
            </a:r>
            <a:r>
              <a:rPr lang="el-GR" dirty="0"/>
              <a:t>,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dirty="0"/>
              <a:t> </a:t>
            </a:r>
            <a:r>
              <a:rPr lang="el-GR" dirty="0" err="1"/>
              <a:t>ἔστιν</a:t>
            </a:r>
            <a:r>
              <a:rPr lang="el-GR" dirty="0"/>
              <a:t> </a:t>
            </a:r>
            <a:r>
              <a:rPr lang="el-GR" dirty="0" err="1"/>
              <a:t>ἁμαρτία</a:t>
            </a:r>
            <a:r>
              <a:rPr lang="el-GR" dirty="0"/>
              <a:t> </a:t>
            </a:r>
            <a:r>
              <a:rPr lang="el-GR" dirty="0" err="1"/>
              <a:t>ἣν</a:t>
            </a:r>
            <a:r>
              <a:rPr lang="el-GR" dirty="0"/>
              <a:t> </a:t>
            </a:r>
            <a:r>
              <a:rPr lang="el-GR" dirty="0" err="1"/>
              <a:t>οὐκ</a:t>
            </a:r>
            <a:r>
              <a:rPr lang="el-GR" i="1" dirty="0"/>
              <a:t> (15)</a:t>
            </a:r>
            <a:endParaRPr lang="el-GR" dirty="0"/>
          </a:p>
          <a:p>
            <a:pPr fontAlgn="b"/>
            <a:r>
              <a:rPr lang="el-GR" dirty="0" err="1"/>
              <a:t>ἔπραξα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τὰς</a:t>
            </a:r>
            <a:r>
              <a:rPr lang="el-GR" dirty="0"/>
              <a:t> </a:t>
            </a:r>
            <a:r>
              <a:rPr lang="el-GR" dirty="0" err="1"/>
              <a:t>ἐμὰς</a:t>
            </a:r>
            <a:r>
              <a:rPr lang="el-GR" dirty="0"/>
              <a:t> </a:t>
            </a:r>
            <a:r>
              <a:rPr lang="el-GR" dirty="0" err="1"/>
              <a:t>ἁμαρτίας</a:t>
            </a:r>
            <a:r>
              <a:rPr lang="el-GR" dirty="0"/>
              <a:t> </a:t>
            </a:r>
            <a:r>
              <a:rPr lang="el-GR" dirty="0" err="1"/>
              <a:t>ὅλοι</a:t>
            </a:r>
            <a:r>
              <a:rPr lang="el-GR" dirty="0"/>
              <a:t> μέλλετε</a:t>
            </a:r>
          </a:p>
          <a:p>
            <a:pPr fontAlgn="b"/>
            <a:r>
              <a:rPr lang="el-GR" dirty="0" err="1"/>
              <a:t>ἀπολέσθαι</a:t>
            </a:r>
            <a:r>
              <a:rPr lang="el-GR" dirty="0"/>
              <a:t>. Τότε </a:t>
            </a:r>
            <a:r>
              <a:rPr lang="el-GR" dirty="0" err="1"/>
              <a:t>διηγήσατό</a:t>
            </a:r>
            <a:r>
              <a:rPr lang="el-GR" dirty="0"/>
              <a:t> </a:t>
            </a:r>
            <a:r>
              <a:rPr lang="el-GR" dirty="0" err="1"/>
              <a:t>μοι</a:t>
            </a:r>
            <a:r>
              <a:rPr lang="el-GR" dirty="0"/>
              <a:t>, </a:t>
            </a:r>
            <a:r>
              <a:rPr lang="el-GR" dirty="0" err="1"/>
              <a:t>φησὶν</a:t>
            </a:r>
            <a:r>
              <a:rPr lang="el-GR" dirty="0"/>
              <a:t>, ἡ γυνή τι</a:t>
            </a:r>
          </a:p>
          <a:p>
            <a:pPr fontAlgn="b"/>
            <a:r>
              <a:rPr lang="el-GR" dirty="0" err="1"/>
              <a:t>τοιοῦτον</a:t>
            </a:r>
            <a:r>
              <a:rPr lang="el-GR" dirty="0"/>
              <a:t>· </a:t>
            </a:r>
            <a:r>
              <a:rPr lang="el-GR" dirty="0" err="1"/>
              <a:t>Ὄντως</a:t>
            </a:r>
            <a:r>
              <a:rPr lang="el-GR" dirty="0"/>
              <a:t>, κύριε ὦ ναύκληρε, </a:t>
            </a:r>
            <a:r>
              <a:rPr lang="el-GR" dirty="0" err="1"/>
              <a:t>ἐγὼ</a:t>
            </a:r>
            <a:r>
              <a:rPr lang="el-GR" dirty="0"/>
              <a:t> ἡ </a:t>
            </a:r>
            <a:r>
              <a:rPr lang="el-GR" dirty="0" err="1"/>
              <a:t>ἀθλία</a:t>
            </a:r>
            <a:endParaRPr lang="el-GR" dirty="0"/>
          </a:p>
          <a:p>
            <a:pPr fontAlgn="b"/>
            <a:r>
              <a:rPr lang="el-GR" dirty="0" err="1"/>
              <a:t>ἄνδρα</a:t>
            </a:r>
            <a:r>
              <a:rPr lang="el-GR" dirty="0"/>
              <a:t> </a:t>
            </a:r>
            <a:r>
              <a:rPr lang="el-GR" dirty="0" err="1"/>
              <a:t>ἔσχον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δύο παιδία </a:t>
            </a:r>
            <a:r>
              <a:rPr lang="el-GR" dirty="0" err="1"/>
              <a:t>ἐξ</a:t>
            </a:r>
            <a:r>
              <a:rPr lang="el-GR" dirty="0"/>
              <a:t> </a:t>
            </a:r>
            <a:r>
              <a:rPr lang="el-GR" dirty="0" err="1"/>
              <a:t>αὐτοῦ</a:t>
            </a:r>
            <a:r>
              <a:rPr lang="el-GR" dirty="0"/>
              <a:t>,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ἒν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-</a:t>
            </a:r>
          </a:p>
          <a:p>
            <a:pPr fontAlgn="b"/>
            <a:r>
              <a:rPr lang="el-GR" dirty="0"/>
              <a:t>νέα χρόνων,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ἄλλο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πέντε </a:t>
            </a:r>
            <a:r>
              <a:rPr lang="el-GR" dirty="0" err="1"/>
              <a:t>ἐτῶν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ἐπὶ</a:t>
            </a:r>
            <a:r>
              <a:rPr lang="el-GR" i="1" dirty="0"/>
              <a:t> (20)</a:t>
            </a:r>
            <a:endParaRPr lang="el-GR" dirty="0"/>
          </a:p>
          <a:p>
            <a:pPr fontAlgn="b"/>
            <a:r>
              <a:rPr lang="el-GR" dirty="0"/>
              <a:t>τούτοις </a:t>
            </a:r>
            <a:r>
              <a:rPr lang="el-GR" dirty="0" err="1"/>
              <a:t>ἐτελεύτησεν</a:t>
            </a:r>
            <a:r>
              <a:rPr lang="el-GR" dirty="0"/>
              <a:t> ὁ </a:t>
            </a:r>
            <a:r>
              <a:rPr lang="el-GR" dirty="0" err="1"/>
              <a:t>ἀνήρ</a:t>
            </a:r>
            <a:r>
              <a:rPr lang="el-GR" dirty="0"/>
              <a:t> μου,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ἔμειναν</a:t>
            </a:r>
            <a:r>
              <a:rPr lang="el-GR" dirty="0"/>
              <a:t> χήρα.</a:t>
            </a:r>
          </a:p>
          <a:p>
            <a:pPr fontAlgn="b"/>
            <a:r>
              <a:rPr lang="el-GR" dirty="0"/>
              <a:t>Στρατιώτης </a:t>
            </a:r>
            <a:r>
              <a:rPr lang="el-GR" dirty="0" err="1"/>
              <a:t>δὲ</a:t>
            </a:r>
            <a:r>
              <a:rPr lang="el-GR" dirty="0"/>
              <a:t> πλησίον μου </a:t>
            </a:r>
            <a:r>
              <a:rPr lang="el-GR" dirty="0" err="1"/>
              <a:t>ἔμενεν</a:t>
            </a:r>
            <a:r>
              <a:rPr lang="el-GR" dirty="0"/>
              <a:t>,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ἠθέλησα</a:t>
            </a:r>
            <a:r>
              <a:rPr lang="el-GR" dirty="0"/>
              <a:t> </a:t>
            </a:r>
            <a:r>
              <a:rPr lang="el-GR" dirty="0" err="1"/>
              <a:t>ἵνα</a:t>
            </a:r>
            <a:endParaRPr lang="el-GR" dirty="0"/>
          </a:p>
          <a:p>
            <a:pPr fontAlgn="b"/>
            <a:r>
              <a:rPr lang="el-GR" dirty="0" err="1"/>
              <a:t>λάβῃ</a:t>
            </a:r>
            <a:r>
              <a:rPr lang="el-GR" dirty="0"/>
              <a:t> με </a:t>
            </a:r>
            <a:r>
              <a:rPr lang="el-GR" dirty="0" err="1"/>
              <a:t>εἰς</a:t>
            </a:r>
            <a:r>
              <a:rPr lang="el-GR" dirty="0"/>
              <a:t> </a:t>
            </a:r>
            <a:r>
              <a:rPr lang="el-GR" dirty="0" err="1"/>
              <a:t>γυναῖκα</a:t>
            </a:r>
            <a:r>
              <a:rPr lang="el-GR" dirty="0"/>
              <a:t>·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ἔπεμψα</a:t>
            </a:r>
            <a:r>
              <a:rPr lang="el-GR" dirty="0"/>
              <a:t> </a:t>
            </a:r>
            <a:r>
              <a:rPr lang="el-GR" dirty="0" err="1"/>
              <a:t>πρὸς</a:t>
            </a:r>
            <a:r>
              <a:rPr lang="el-GR" dirty="0"/>
              <a:t> </a:t>
            </a:r>
            <a:r>
              <a:rPr lang="el-GR" dirty="0" err="1"/>
              <a:t>αὐτόν</a:t>
            </a:r>
            <a:r>
              <a:rPr lang="el-GR" dirty="0"/>
              <a:t> </a:t>
            </a:r>
            <a:r>
              <a:rPr lang="el-GR" dirty="0" err="1"/>
              <a:t>τινας</a:t>
            </a:r>
            <a:r>
              <a:rPr lang="el-GR" dirty="0"/>
              <a:t>.</a:t>
            </a:r>
          </a:p>
          <a:p>
            <a:pPr fontAlgn="b"/>
            <a:r>
              <a:rPr lang="el-GR" dirty="0"/>
              <a:t>Ὁ </a:t>
            </a:r>
            <a:r>
              <a:rPr lang="el-GR" dirty="0" err="1"/>
              <a:t>δὲ</a:t>
            </a:r>
            <a:r>
              <a:rPr lang="el-GR" dirty="0"/>
              <a:t> στρατιώτης λέγει· </a:t>
            </a:r>
            <a:r>
              <a:rPr lang="el-GR" dirty="0" err="1"/>
              <a:t>Οὐ</a:t>
            </a:r>
            <a:r>
              <a:rPr lang="el-GR" dirty="0"/>
              <a:t> λαμβάνω </a:t>
            </a:r>
            <a:r>
              <a:rPr lang="el-GR" dirty="0" err="1"/>
              <a:t>γυναῖκα</a:t>
            </a:r>
            <a:r>
              <a:rPr lang="el-GR" dirty="0"/>
              <a:t> </a:t>
            </a:r>
            <a:r>
              <a:rPr lang="el-GR" dirty="0" err="1"/>
              <a:t>ἔχου</a:t>
            </a:r>
            <a:r>
              <a:rPr lang="el-GR" dirty="0"/>
              <a:t>-</a:t>
            </a:r>
          </a:p>
          <a:p>
            <a:pPr fontAlgn="b"/>
            <a:r>
              <a:rPr lang="el-GR" dirty="0"/>
              <a:t>σαν τέκνα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ἄλλου</a:t>
            </a:r>
            <a:r>
              <a:rPr lang="el-GR" dirty="0"/>
              <a:t> </a:t>
            </a:r>
            <a:r>
              <a:rPr lang="el-GR" dirty="0" err="1"/>
              <a:t>ἀνδρός</a:t>
            </a:r>
            <a:r>
              <a:rPr lang="el-GR" dirty="0"/>
              <a:t>. Τότε </a:t>
            </a:r>
            <a:r>
              <a:rPr lang="el-GR" dirty="0" err="1"/>
              <a:t>ἐγὼ</a:t>
            </a:r>
            <a:r>
              <a:rPr lang="el-GR" dirty="0"/>
              <a:t>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ἤκουσα</a:t>
            </a:r>
            <a:r>
              <a:rPr lang="el-GR" i="1" dirty="0"/>
              <a:t> (25)</a:t>
            </a:r>
            <a:endParaRPr lang="el-GR" dirty="0"/>
          </a:p>
          <a:p>
            <a:pPr fontAlgn="b"/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οὐ</a:t>
            </a:r>
            <a:r>
              <a:rPr lang="el-GR" dirty="0"/>
              <a:t> θέλει με </a:t>
            </a:r>
            <a:r>
              <a:rPr lang="el-GR" dirty="0" err="1"/>
              <a:t>λαβεῖν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παιδία, </a:t>
            </a:r>
            <a:r>
              <a:rPr lang="el-GR" dirty="0" err="1"/>
              <a:t>ἅμα</a:t>
            </a:r>
            <a:r>
              <a:rPr lang="el-GR" dirty="0"/>
              <a:t> </a:t>
            </a:r>
            <a:r>
              <a:rPr lang="el-GR" dirty="0" err="1"/>
              <a:t>δὲ</a:t>
            </a:r>
            <a:r>
              <a:rPr lang="el-GR" dirty="0"/>
              <a:t> </a:t>
            </a:r>
            <a:r>
              <a:rPr lang="el-GR" dirty="0" err="1"/>
              <a:t>καὶ</a:t>
            </a:r>
            <a:endParaRPr lang="el-GR" dirty="0"/>
          </a:p>
          <a:p>
            <a:pPr fontAlgn="b"/>
            <a:r>
              <a:rPr lang="el-GR" dirty="0" err="1"/>
              <a:t>φιλοῦσα</a:t>
            </a:r>
            <a:r>
              <a:rPr lang="el-GR" dirty="0"/>
              <a:t> </a:t>
            </a:r>
            <a:r>
              <a:rPr lang="el-GR" dirty="0" err="1"/>
              <a:t>αὐτὸν</a:t>
            </a:r>
            <a:r>
              <a:rPr lang="el-GR" dirty="0"/>
              <a:t>, </a:t>
            </a:r>
            <a:r>
              <a:rPr lang="el-GR" dirty="0" err="1"/>
              <a:t>ἔσφαξα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δύο μου παιδία ἡ </a:t>
            </a:r>
            <a:r>
              <a:rPr lang="el-GR" dirty="0" err="1"/>
              <a:t>ἀθλία</a:t>
            </a:r>
            <a:r>
              <a:rPr lang="el-GR" dirty="0"/>
              <a:t>,</a:t>
            </a:r>
          </a:p>
          <a:p>
            <a:pPr fontAlgn="b"/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ἐδήλωσα</a:t>
            </a:r>
            <a:r>
              <a:rPr lang="el-GR" dirty="0"/>
              <a:t> </a:t>
            </a:r>
            <a:r>
              <a:rPr lang="el-GR" dirty="0" err="1"/>
              <a:t>αὐτῷ</a:t>
            </a:r>
            <a:r>
              <a:rPr lang="el-GR" dirty="0"/>
              <a:t>, </a:t>
            </a:r>
            <a:r>
              <a:rPr lang="el-GR" dirty="0" err="1"/>
              <a:t>ὅτι</a:t>
            </a:r>
            <a:r>
              <a:rPr lang="el-GR" dirty="0"/>
              <a:t> </a:t>
            </a:r>
            <a:r>
              <a:rPr lang="el-GR" dirty="0" err="1"/>
              <a:t>Ἰδοὺ</a:t>
            </a:r>
            <a:r>
              <a:rPr lang="el-GR" dirty="0"/>
              <a:t> </a:t>
            </a:r>
            <a:r>
              <a:rPr lang="el-GR" dirty="0" err="1"/>
              <a:t>νῦν</a:t>
            </a:r>
            <a:r>
              <a:rPr lang="el-GR" dirty="0"/>
              <a:t> </a:t>
            </a:r>
            <a:r>
              <a:rPr lang="el-GR" dirty="0" err="1"/>
              <a:t>οὐδένα</a:t>
            </a:r>
            <a:r>
              <a:rPr lang="el-GR" dirty="0"/>
              <a:t> </a:t>
            </a:r>
            <a:r>
              <a:rPr lang="el-GR" dirty="0" err="1"/>
              <a:t>ἔχω</a:t>
            </a:r>
            <a:r>
              <a:rPr lang="el-GR" dirty="0"/>
              <a:t>, </a:t>
            </a:r>
            <a:r>
              <a:rPr lang="el-GR" dirty="0" err="1"/>
              <a:t>Ὡς</a:t>
            </a:r>
            <a:r>
              <a:rPr lang="el-GR" dirty="0"/>
              <a:t> </a:t>
            </a:r>
            <a:r>
              <a:rPr lang="el-GR" dirty="0" err="1"/>
              <a:t>οὖν</a:t>
            </a:r>
            <a:endParaRPr lang="el-GR" dirty="0"/>
          </a:p>
          <a:p>
            <a:pPr fontAlgn="b"/>
            <a:r>
              <a:rPr lang="el-GR" dirty="0" err="1"/>
              <a:t>ἤκουσεν</a:t>
            </a:r>
            <a:r>
              <a:rPr lang="el-GR" dirty="0"/>
              <a:t> ὁ στρατιώτης </a:t>
            </a:r>
            <a:r>
              <a:rPr lang="el-GR" dirty="0" err="1"/>
              <a:t>περὶ</a:t>
            </a:r>
            <a:r>
              <a:rPr lang="el-GR" dirty="0"/>
              <a:t>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παιδίων</a:t>
            </a:r>
            <a:r>
              <a:rPr lang="el-GR" dirty="0"/>
              <a:t> </a:t>
            </a:r>
            <a:r>
              <a:rPr lang="el-GR" dirty="0" err="1"/>
              <a:t>τὸ</a:t>
            </a:r>
            <a:r>
              <a:rPr lang="el-GR" dirty="0"/>
              <a:t> τί </a:t>
            </a:r>
            <a:r>
              <a:rPr lang="el-GR" dirty="0" err="1"/>
              <a:t>ἐποίησα</a:t>
            </a:r>
            <a:r>
              <a:rPr lang="el-GR" dirty="0"/>
              <a:t>,</a:t>
            </a:r>
          </a:p>
          <a:p>
            <a:pPr fontAlgn="b"/>
            <a:r>
              <a:rPr lang="el-GR" dirty="0"/>
              <a:t>λέγει· </a:t>
            </a:r>
            <a:r>
              <a:rPr lang="el-GR" dirty="0" err="1"/>
              <a:t>Ζῇ</a:t>
            </a:r>
            <a:r>
              <a:rPr lang="el-GR" dirty="0"/>
              <a:t> Κύριος </a:t>
            </a:r>
            <a:r>
              <a:rPr lang="el-GR" dirty="0" err="1"/>
              <a:t>κατοικῶν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οὐρανῷ</a:t>
            </a:r>
            <a:r>
              <a:rPr lang="el-GR" dirty="0"/>
              <a:t>, </a:t>
            </a:r>
            <a:r>
              <a:rPr lang="el-GR" dirty="0" err="1"/>
              <a:t>οὐ</a:t>
            </a:r>
            <a:r>
              <a:rPr lang="el-GR" dirty="0"/>
              <a:t> </a:t>
            </a:r>
            <a:r>
              <a:rPr lang="el-GR" dirty="0" err="1"/>
              <a:t>μὴ</a:t>
            </a:r>
            <a:r>
              <a:rPr lang="el-GR" dirty="0"/>
              <a:t> λάβω</a:t>
            </a:r>
            <a:r>
              <a:rPr lang="el-GR" i="1" dirty="0"/>
              <a:t> (30)</a:t>
            </a:r>
            <a:endParaRPr lang="el-GR" dirty="0"/>
          </a:p>
          <a:p>
            <a:pPr fontAlgn="b"/>
            <a:r>
              <a:rPr lang="el-GR" dirty="0" err="1"/>
              <a:t>αὐτήν</a:t>
            </a:r>
            <a:r>
              <a:rPr lang="el-GR" dirty="0"/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5756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ινέζα">
  <a:themeElements>
    <a:clrScheme name="Πινέζα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Πινέζα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Πινέζ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322</TotalTime>
  <Words>1441</Words>
  <Application>Microsoft Macintosh PowerPoint</Application>
  <PresentationFormat>Προβολή στην οθόνη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20" baseType="lpstr">
      <vt:lpstr>Brush Script MT</vt:lpstr>
      <vt:lpstr>Arial</vt:lpstr>
      <vt:lpstr>Constantia</vt:lpstr>
      <vt:lpstr>Franklin Gothic Book</vt:lpstr>
      <vt:lpstr>Rage Italic</vt:lpstr>
      <vt:lpstr>Times New Roman</vt:lpstr>
      <vt:lpstr>Πινέζα</vt:lpstr>
      <vt:lpstr>Η ΙΣΤΟΡΙΑ ΤΗΣ ΕΛΛΗΝΙΚΗΣ</vt:lpstr>
      <vt:lpstr>Βασικές ερωτήσεις</vt:lpstr>
      <vt:lpstr>Και οι απαντήσεις τους</vt:lpstr>
      <vt:lpstr>Η ιστορία μιας γλώσσας</vt:lpstr>
      <vt:lpstr>Η ιστορία της Ελληνικής</vt:lpstr>
      <vt:lpstr>Μύθοι και αλήθειες για την ελληνική</vt:lpstr>
      <vt:lpstr>Κείμενα από την ιστορία της Ελληνικής Ι: Μακρυγιάννης (19ος αι.)</vt:lpstr>
      <vt:lpstr>Κείμενα από την ιστορία της Ελληνικής ΙΙ: Μαχαιράς, Κύπρος (15ος αι.)</vt:lpstr>
      <vt:lpstr>Κείμενα από την ιστορία της Ελληνικής (;)  Μόσχος, 6ος αι.</vt:lpstr>
      <vt:lpstr>Κείμενα από την ιστορία της Ελληνικής (;)  Δημοσθένης (4ος αι. π.Χ.)</vt:lpstr>
      <vt:lpstr>Κείμενα από την ιστορία της Ελληνικής (;) Όμηρος (8ος αι. π.Χ.?)</vt:lpstr>
      <vt:lpstr>Κείμενα από την ιστορία της Ελληνικής (;) Γραμμική Β (1400-1200 π.Χ.)</vt:lpstr>
      <vt:lpstr>Κείμενα από την ιστορία της Ελληνικής;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ΙΣΤΟΡΙΑ ΤΗΣ ΕΛΛΗΝΙΚΗΣ</dc:title>
  <dc:creator>Μαρία Χολή</dc:creator>
  <cp:lastModifiedBy>Μαρκόπουλος Θεόδωρος</cp:lastModifiedBy>
  <cp:revision>49</cp:revision>
  <dcterms:created xsi:type="dcterms:W3CDTF">2012-02-22T08:34:30Z</dcterms:created>
  <dcterms:modified xsi:type="dcterms:W3CDTF">2023-02-20T17:52:18Z</dcterms:modified>
</cp:coreProperties>
</file>