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126"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6CFB8-3D92-489C-BE31-569EDA6EE5D4}"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BC9FFCB1-F1DD-4814-9366-1D87F6D617E5}">
      <dgm:prSet/>
      <dgm:spPr/>
      <dgm:t>
        <a:bodyPr/>
        <a:lstStyle/>
        <a:p>
          <a:r>
            <a:rPr lang="el-GR"/>
            <a:t>Η προδιαγραφική ανάλυση επιτρέπει στις επιχειρήσεις να καθορίσουν την καλύτερη δυνατή λύση σε ένα πρόβλημα. Όταν συνδυάζεται με την προγνωστική ανάλυση, προσθέτει το πλεονέκτημα της χειραγώγησης ενός μελλοντικού συμβάντος, όπως ο μετριασμός μελλοντικών κινδύνων. </a:t>
          </a:r>
          <a:endParaRPr lang="en-US"/>
        </a:p>
      </dgm:t>
    </dgm:pt>
    <dgm:pt modelId="{13B8FE9D-D40F-47E1-B83E-CBD6517D2316}" type="parTrans" cxnId="{673DA25F-A1A0-41DB-830D-2BD8872F935B}">
      <dgm:prSet/>
      <dgm:spPr/>
      <dgm:t>
        <a:bodyPr/>
        <a:lstStyle/>
        <a:p>
          <a:endParaRPr lang="en-US"/>
        </a:p>
      </dgm:t>
    </dgm:pt>
    <dgm:pt modelId="{D4300490-BC09-4BD6-AFC7-A8DC1C53EC38}" type="sibTrans" cxnId="{673DA25F-A1A0-41DB-830D-2BD8872F935B}">
      <dgm:prSet/>
      <dgm:spPr/>
      <dgm:t>
        <a:bodyPr/>
        <a:lstStyle/>
        <a:p>
          <a:endParaRPr lang="en-US"/>
        </a:p>
      </dgm:t>
    </dgm:pt>
    <dgm:pt modelId="{3B904D59-3C93-4382-97F9-F60D218935D2}">
      <dgm:prSet/>
      <dgm:spPr/>
      <dgm:t>
        <a:bodyPr/>
        <a:lstStyle/>
        <a:p>
          <a:r>
            <a:rPr lang="el-GR"/>
            <a:t>Παραδείγματα προδιαγραφικής ανάλυσης για τη διατήρηση πελατών είναι η ανάλυση της επόμενης καλύτερης ενέργειας και της επόμενης καλύτερης προσφοράς.</a:t>
          </a:r>
          <a:endParaRPr lang="en-US"/>
        </a:p>
      </dgm:t>
    </dgm:pt>
    <dgm:pt modelId="{C5D4F1CB-2C2E-4929-A818-561EA83A7D55}" type="parTrans" cxnId="{E4CEC194-FC96-41E4-A310-42FC789C2BD4}">
      <dgm:prSet/>
      <dgm:spPr/>
      <dgm:t>
        <a:bodyPr/>
        <a:lstStyle/>
        <a:p>
          <a:endParaRPr lang="en-US"/>
        </a:p>
      </dgm:t>
    </dgm:pt>
    <dgm:pt modelId="{AE5C3C73-4463-43DA-BA3D-95A03F16BEA5}" type="sibTrans" cxnId="{E4CEC194-FC96-41E4-A310-42FC789C2BD4}">
      <dgm:prSet/>
      <dgm:spPr/>
      <dgm:t>
        <a:bodyPr/>
        <a:lstStyle/>
        <a:p>
          <a:endParaRPr lang="en-US"/>
        </a:p>
      </dgm:t>
    </dgm:pt>
    <dgm:pt modelId="{B47F23ED-8054-4177-BDA8-3E2421F6A068}" type="pres">
      <dgm:prSet presAssocID="{7DA6CFB8-3D92-489C-BE31-569EDA6EE5D4}" presName="hierChild1" presStyleCnt="0">
        <dgm:presLayoutVars>
          <dgm:chPref val="1"/>
          <dgm:dir/>
          <dgm:animOne val="branch"/>
          <dgm:animLvl val="lvl"/>
          <dgm:resizeHandles/>
        </dgm:presLayoutVars>
      </dgm:prSet>
      <dgm:spPr/>
    </dgm:pt>
    <dgm:pt modelId="{0019D402-B233-417A-B6D3-8FF4F6A5F91E}" type="pres">
      <dgm:prSet presAssocID="{BC9FFCB1-F1DD-4814-9366-1D87F6D617E5}" presName="hierRoot1" presStyleCnt="0"/>
      <dgm:spPr/>
    </dgm:pt>
    <dgm:pt modelId="{1A6CEE14-8ADE-4EC8-A9BB-B1FCD483E3FB}" type="pres">
      <dgm:prSet presAssocID="{BC9FFCB1-F1DD-4814-9366-1D87F6D617E5}" presName="composite" presStyleCnt="0"/>
      <dgm:spPr/>
    </dgm:pt>
    <dgm:pt modelId="{A2409A16-7337-4678-9F9B-BFE3CE96A98B}" type="pres">
      <dgm:prSet presAssocID="{BC9FFCB1-F1DD-4814-9366-1D87F6D617E5}" presName="background" presStyleLbl="node0" presStyleIdx="0" presStyleCnt="2"/>
      <dgm:spPr/>
    </dgm:pt>
    <dgm:pt modelId="{395C6D3D-5C45-437D-A48A-3615696B1471}" type="pres">
      <dgm:prSet presAssocID="{BC9FFCB1-F1DD-4814-9366-1D87F6D617E5}" presName="text" presStyleLbl="fgAcc0" presStyleIdx="0" presStyleCnt="2">
        <dgm:presLayoutVars>
          <dgm:chPref val="3"/>
        </dgm:presLayoutVars>
      </dgm:prSet>
      <dgm:spPr/>
    </dgm:pt>
    <dgm:pt modelId="{7A2A23BE-1D89-4790-81C2-7D2E3052F99E}" type="pres">
      <dgm:prSet presAssocID="{BC9FFCB1-F1DD-4814-9366-1D87F6D617E5}" presName="hierChild2" presStyleCnt="0"/>
      <dgm:spPr/>
    </dgm:pt>
    <dgm:pt modelId="{573EEB2B-C019-4024-B1CA-5114603A6B26}" type="pres">
      <dgm:prSet presAssocID="{3B904D59-3C93-4382-97F9-F60D218935D2}" presName="hierRoot1" presStyleCnt="0"/>
      <dgm:spPr/>
    </dgm:pt>
    <dgm:pt modelId="{AFF2E956-D8C7-4C93-AB43-6B54D6717649}" type="pres">
      <dgm:prSet presAssocID="{3B904D59-3C93-4382-97F9-F60D218935D2}" presName="composite" presStyleCnt="0"/>
      <dgm:spPr/>
    </dgm:pt>
    <dgm:pt modelId="{CBDE856B-3B22-427A-B1FB-CFC439FE3B5D}" type="pres">
      <dgm:prSet presAssocID="{3B904D59-3C93-4382-97F9-F60D218935D2}" presName="background" presStyleLbl="node0" presStyleIdx="1" presStyleCnt="2"/>
      <dgm:spPr/>
    </dgm:pt>
    <dgm:pt modelId="{89C6ADD5-3C2C-48A0-8E0B-F70290239613}" type="pres">
      <dgm:prSet presAssocID="{3B904D59-3C93-4382-97F9-F60D218935D2}" presName="text" presStyleLbl="fgAcc0" presStyleIdx="1" presStyleCnt="2">
        <dgm:presLayoutVars>
          <dgm:chPref val="3"/>
        </dgm:presLayoutVars>
      </dgm:prSet>
      <dgm:spPr/>
    </dgm:pt>
    <dgm:pt modelId="{0950055D-A6B6-4DFC-8EDA-C8634A86CA2F}" type="pres">
      <dgm:prSet presAssocID="{3B904D59-3C93-4382-97F9-F60D218935D2}" presName="hierChild2" presStyleCnt="0"/>
      <dgm:spPr/>
    </dgm:pt>
  </dgm:ptLst>
  <dgm:cxnLst>
    <dgm:cxn modelId="{673DA25F-A1A0-41DB-830D-2BD8872F935B}" srcId="{7DA6CFB8-3D92-489C-BE31-569EDA6EE5D4}" destId="{BC9FFCB1-F1DD-4814-9366-1D87F6D617E5}" srcOrd="0" destOrd="0" parTransId="{13B8FE9D-D40F-47E1-B83E-CBD6517D2316}" sibTransId="{D4300490-BC09-4BD6-AFC7-A8DC1C53EC38}"/>
    <dgm:cxn modelId="{C5AA964F-D4AF-40D0-85BE-D599718FEE45}" type="presOf" srcId="{BC9FFCB1-F1DD-4814-9366-1D87F6D617E5}" destId="{395C6D3D-5C45-437D-A48A-3615696B1471}" srcOrd="0" destOrd="0" presId="urn:microsoft.com/office/officeart/2005/8/layout/hierarchy1"/>
    <dgm:cxn modelId="{E4CEC194-FC96-41E4-A310-42FC789C2BD4}" srcId="{7DA6CFB8-3D92-489C-BE31-569EDA6EE5D4}" destId="{3B904D59-3C93-4382-97F9-F60D218935D2}" srcOrd="1" destOrd="0" parTransId="{C5D4F1CB-2C2E-4929-A818-561EA83A7D55}" sibTransId="{AE5C3C73-4463-43DA-BA3D-95A03F16BEA5}"/>
    <dgm:cxn modelId="{8051C7BB-EED6-4831-91C5-168D777CCFFB}" type="presOf" srcId="{7DA6CFB8-3D92-489C-BE31-569EDA6EE5D4}" destId="{B47F23ED-8054-4177-BDA8-3E2421F6A068}" srcOrd="0" destOrd="0" presId="urn:microsoft.com/office/officeart/2005/8/layout/hierarchy1"/>
    <dgm:cxn modelId="{B36BEAD4-D4A8-4A17-B1D2-1289E3796338}" type="presOf" srcId="{3B904D59-3C93-4382-97F9-F60D218935D2}" destId="{89C6ADD5-3C2C-48A0-8E0B-F70290239613}" srcOrd="0" destOrd="0" presId="urn:microsoft.com/office/officeart/2005/8/layout/hierarchy1"/>
    <dgm:cxn modelId="{9204D7F2-F1E9-415F-ADDF-01A5BC4C0B5A}" type="presParOf" srcId="{B47F23ED-8054-4177-BDA8-3E2421F6A068}" destId="{0019D402-B233-417A-B6D3-8FF4F6A5F91E}" srcOrd="0" destOrd="0" presId="urn:microsoft.com/office/officeart/2005/8/layout/hierarchy1"/>
    <dgm:cxn modelId="{A25BD245-F033-494A-AA92-46A5B262F847}" type="presParOf" srcId="{0019D402-B233-417A-B6D3-8FF4F6A5F91E}" destId="{1A6CEE14-8ADE-4EC8-A9BB-B1FCD483E3FB}" srcOrd="0" destOrd="0" presId="urn:microsoft.com/office/officeart/2005/8/layout/hierarchy1"/>
    <dgm:cxn modelId="{401742E9-E96B-4185-BB54-5960030D7F03}" type="presParOf" srcId="{1A6CEE14-8ADE-4EC8-A9BB-B1FCD483E3FB}" destId="{A2409A16-7337-4678-9F9B-BFE3CE96A98B}" srcOrd="0" destOrd="0" presId="urn:microsoft.com/office/officeart/2005/8/layout/hierarchy1"/>
    <dgm:cxn modelId="{A8097575-6F42-470C-93BF-5C84A95213C6}" type="presParOf" srcId="{1A6CEE14-8ADE-4EC8-A9BB-B1FCD483E3FB}" destId="{395C6D3D-5C45-437D-A48A-3615696B1471}" srcOrd="1" destOrd="0" presId="urn:microsoft.com/office/officeart/2005/8/layout/hierarchy1"/>
    <dgm:cxn modelId="{C84B94E4-F467-4244-83B3-539DC16B4321}" type="presParOf" srcId="{0019D402-B233-417A-B6D3-8FF4F6A5F91E}" destId="{7A2A23BE-1D89-4790-81C2-7D2E3052F99E}" srcOrd="1" destOrd="0" presId="urn:microsoft.com/office/officeart/2005/8/layout/hierarchy1"/>
    <dgm:cxn modelId="{DCE23A0F-28E4-48D2-A590-5DAF093E7A95}" type="presParOf" srcId="{B47F23ED-8054-4177-BDA8-3E2421F6A068}" destId="{573EEB2B-C019-4024-B1CA-5114603A6B26}" srcOrd="1" destOrd="0" presId="urn:microsoft.com/office/officeart/2005/8/layout/hierarchy1"/>
    <dgm:cxn modelId="{3CAFF36A-A5D8-43E2-893B-25808555D821}" type="presParOf" srcId="{573EEB2B-C019-4024-B1CA-5114603A6B26}" destId="{AFF2E956-D8C7-4C93-AB43-6B54D6717649}" srcOrd="0" destOrd="0" presId="urn:microsoft.com/office/officeart/2005/8/layout/hierarchy1"/>
    <dgm:cxn modelId="{312463C3-8422-472B-84A4-3933F194D50C}" type="presParOf" srcId="{AFF2E956-D8C7-4C93-AB43-6B54D6717649}" destId="{CBDE856B-3B22-427A-B1FB-CFC439FE3B5D}" srcOrd="0" destOrd="0" presId="urn:microsoft.com/office/officeart/2005/8/layout/hierarchy1"/>
    <dgm:cxn modelId="{04598A28-7E23-44B4-B6EF-318485FE7C8D}" type="presParOf" srcId="{AFF2E956-D8C7-4C93-AB43-6B54D6717649}" destId="{89C6ADD5-3C2C-48A0-8E0B-F70290239613}" srcOrd="1" destOrd="0" presId="urn:microsoft.com/office/officeart/2005/8/layout/hierarchy1"/>
    <dgm:cxn modelId="{D13BB14D-C004-4797-9947-0F5656F5624A}" type="presParOf" srcId="{573EEB2B-C019-4024-B1CA-5114603A6B26}" destId="{0950055D-A6B6-4DFC-8EDA-C8634A86CA2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4813D2-4522-43EB-9952-15FD5190CE6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76F503E-2E3A-4AB5-8953-DFFADDEBA475}">
      <dgm:prSet/>
      <dgm:spPr/>
      <dgm:t>
        <a:bodyPr/>
        <a:lstStyle/>
        <a:p>
          <a:r>
            <a:rPr lang="el-GR"/>
            <a:t>Τα Big Data Analytics βοηθούν επίσης τις επιχειρήσεις να αποφασίσουν σχετικά με την κατασκευή και το νεύμα ενός προϊόντος για να προχωρήσει στην αγορά.</a:t>
          </a:r>
          <a:endParaRPr lang="en-US"/>
        </a:p>
      </dgm:t>
    </dgm:pt>
    <dgm:pt modelId="{90919E7E-E4FE-49D5-BC2C-F54954C29472}" type="parTrans" cxnId="{83C11291-9238-4804-AC6D-8714ADDF9960}">
      <dgm:prSet/>
      <dgm:spPr/>
      <dgm:t>
        <a:bodyPr/>
        <a:lstStyle/>
        <a:p>
          <a:endParaRPr lang="en-US"/>
        </a:p>
      </dgm:t>
    </dgm:pt>
    <dgm:pt modelId="{F91D0DD2-2AFD-4E68-8423-09F747083993}" type="sibTrans" cxnId="{83C11291-9238-4804-AC6D-8714ADDF9960}">
      <dgm:prSet/>
      <dgm:spPr/>
      <dgm:t>
        <a:bodyPr/>
        <a:lstStyle/>
        <a:p>
          <a:endParaRPr lang="en-US"/>
        </a:p>
      </dgm:t>
    </dgm:pt>
    <dgm:pt modelId="{8B5DCD32-1BC1-4BEA-9F3C-5FF03D3CE947}">
      <dgm:prSet/>
      <dgm:spPr/>
      <dgm:t>
        <a:bodyPr/>
        <a:lstStyle/>
        <a:p>
          <a:r>
            <a:rPr lang="el-GR"/>
            <a:t>Η ανατροφοδότηση των πελατών για ένα προϊόν αποτελεί μέρος των μεγάλων δεδομένων. Τα δεδομένα αυτά αξιοποιούνται στη συνέχεια από τις επιχειρήσεις για να αξιολογήσουν την απόδοση του προϊόντος τους και, ως εκ τούτου, να αποφασίσουν αν θα συνεχιστεί ή θα σταματήσει. </a:t>
          </a:r>
          <a:endParaRPr lang="en-US"/>
        </a:p>
      </dgm:t>
    </dgm:pt>
    <dgm:pt modelId="{26A07406-191A-4CF9-8B40-F50DEB649F3A}" type="parTrans" cxnId="{59951135-4653-46EB-B999-85E8A66BA812}">
      <dgm:prSet/>
      <dgm:spPr/>
      <dgm:t>
        <a:bodyPr/>
        <a:lstStyle/>
        <a:p>
          <a:endParaRPr lang="en-US"/>
        </a:p>
      </dgm:t>
    </dgm:pt>
    <dgm:pt modelId="{DACC1141-C2C8-4BD0-93EB-23137A0C01D5}" type="sibTrans" cxnId="{59951135-4653-46EB-B999-85E8A66BA812}">
      <dgm:prSet/>
      <dgm:spPr/>
      <dgm:t>
        <a:bodyPr/>
        <a:lstStyle/>
        <a:p>
          <a:endParaRPr lang="en-US"/>
        </a:p>
      </dgm:t>
    </dgm:pt>
    <dgm:pt modelId="{61A87518-C3B1-40D9-8C12-884BF3FEBA75}">
      <dgm:prSet/>
      <dgm:spPr/>
      <dgm:t>
        <a:bodyPr/>
        <a:lstStyle/>
        <a:p>
          <a:r>
            <a:rPr lang="el-GR"/>
            <a:t>Μιλώντας για καινοτομίες, οι γνώσεις που συλλέγονται είναι το κλειδί για τις καινοτομίες. Μπορούν να χρησιμοποιηθούν για τη βελτίωση των επιχειρηματικών στρατηγικών, των τεχνικών μάρκετινγκ και πολλά άλλα. </a:t>
          </a:r>
          <a:endParaRPr lang="en-US"/>
        </a:p>
      </dgm:t>
    </dgm:pt>
    <dgm:pt modelId="{49BD2C99-7810-4F2E-B716-F55BB5EE190D}" type="parTrans" cxnId="{A09EC84A-5203-4906-950D-2315322DAE6B}">
      <dgm:prSet/>
      <dgm:spPr/>
      <dgm:t>
        <a:bodyPr/>
        <a:lstStyle/>
        <a:p>
          <a:endParaRPr lang="en-US"/>
        </a:p>
      </dgm:t>
    </dgm:pt>
    <dgm:pt modelId="{DB8C1818-5987-4605-8D62-DB2D18FDA301}" type="sibTrans" cxnId="{A09EC84A-5203-4906-950D-2315322DAE6B}">
      <dgm:prSet/>
      <dgm:spPr/>
      <dgm:t>
        <a:bodyPr/>
        <a:lstStyle/>
        <a:p>
          <a:endParaRPr lang="en-US"/>
        </a:p>
      </dgm:t>
    </dgm:pt>
    <dgm:pt modelId="{A483076C-6E1F-4F2D-A446-5C906F304717}">
      <dgm:prSet/>
      <dgm:spPr/>
      <dgm:t>
        <a:bodyPr/>
        <a:lstStyle/>
        <a:p>
          <a:r>
            <a:rPr lang="el-GR"/>
            <a:t>Ο κατάλογος των παραδειγμάτων αυτού του πλεονεκτήματος των μεγάλων δεδομένων μπορεί να συνεχιστεί για πάντα, επειδή οι επιχειρήσεις στις μέρες μας βασίζονται σε μεγάλο βαθμό στις γνώσεις της αγοράς για να διαμορφώσουν κάθε είδους επιχειρηματική στρατηγική.</a:t>
          </a:r>
          <a:endParaRPr lang="en-US"/>
        </a:p>
      </dgm:t>
    </dgm:pt>
    <dgm:pt modelId="{D95DCE85-8A03-4013-99A7-C2FD6A561126}" type="parTrans" cxnId="{C15F9849-F767-43C4-8D91-4C5E4FE2F01F}">
      <dgm:prSet/>
      <dgm:spPr/>
      <dgm:t>
        <a:bodyPr/>
        <a:lstStyle/>
        <a:p>
          <a:endParaRPr lang="en-US"/>
        </a:p>
      </dgm:t>
    </dgm:pt>
    <dgm:pt modelId="{8AD9C212-667E-4D37-AE3E-AB5117851FA1}" type="sibTrans" cxnId="{C15F9849-F767-43C4-8D91-4C5E4FE2F01F}">
      <dgm:prSet/>
      <dgm:spPr/>
      <dgm:t>
        <a:bodyPr/>
        <a:lstStyle/>
        <a:p>
          <a:endParaRPr lang="en-US"/>
        </a:p>
      </dgm:t>
    </dgm:pt>
    <dgm:pt modelId="{C9369CAA-9F34-4653-B60D-96CECDD9D4F0}" type="pres">
      <dgm:prSet presAssocID="{824813D2-4522-43EB-9952-15FD5190CE6C}" presName="vert0" presStyleCnt="0">
        <dgm:presLayoutVars>
          <dgm:dir/>
          <dgm:animOne val="branch"/>
          <dgm:animLvl val="lvl"/>
        </dgm:presLayoutVars>
      </dgm:prSet>
      <dgm:spPr/>
    </dgm:pt>
    <dgm:pt modelId="{C27C2574-6837-40EA-BA10-B13770FF7C29}" type="pres">
      <dgm:prSet presAssocID="{D76F503E-2E3A-4AB5-8953-DFFADDEBA475}" presName="thickLine" presStyleLbl="alignNode1" presStyleIdx="0" presStyleCnt="4"/>
      <dgm:spPr/>
    </dgm:pt>
    <dgm:pt modelId="{CDDB91BC-CCF0-48CD-B6FF-4B1A25FEB710}" type="pres">
      <dgm:prSet presAssocID="{D76F503E-2E3A-4AB5-8953-DFFADDEBA475}" presName="horz1" presStyleCnt="0"/>
      <dgm:spPr/>
    </dgm:pt>
    <dgm:pt modelId="{8E8AFA8C-55ED-4FE3-AF5F-ABA408B02479}" type="pres">
      <dgm:prSet presAssocID="{D76F503E-2E3A-4AB5-8953-DFFADDEBA475}" presName="tx1" presStyleLbl="revTx" presStyleIdx="0" presStyleCnt="4"/>
      <dgm:spPr/>
    </dgm:pt>
    <dgm:pt modelId="{4ADCB594-1D03-43EC-80B8-AF8BBB47E702}" type="pres">
      <dgm:prSet presAssocID="{D76F503E-2E3A-4AB5-8953-DFFADDEBA475}" presName="vert1" presStyleCnt="0"/>
      <dgm:spPr/>
    </dgm:pt>
    <dgm:pt modelId="{7885807A-21C7-4A94-A073-8EEE1A83A691}" type="pres">
      <dgm:prSet presAssocID="{8B5DCD32-1BC1-4BEA-9F3C-5FF03D3CE947}" presName="thickLine" presStyleLbl="alignNode1" presStyleIdx="1" presStyleCnt="4"/>
      <dgm:spPr/>
    </dgm:pt>
    <dgm:pt modelId="{0A8EF5A3-2EAA-4F04-B182-1504FF2C59BE}" type="pres">
      <dgm:prSet presAssocID="{8B5DCD32-1BC1-4BEA-9F3C-5FF03D3CE947}" presName="horz1" presStyleCnt="0"/>
      <dgm:spPr/>
    </dgm:pt>
    <dgm:pt modelId="{B5E289D9-A9D1-44F8-93AC-36719C6BE043}" type="pres">
      <dgm:prSet presAssocID="{8B5DCD32-1BC1-4BEA-9F3C-5FF03D3CE947}" presName="tx1" presStyleLbl="revTx" presStyleIdx="1" presStyleCnt="4"/>
      <dgm:spPr/>
    </dgm:pt>
    <dgm:pt modelId="{C891025F-3586-4C44-BAEA-7E4D085AB1F2}" type="pres">
      <dgm:prSet presAssocID="{8B5DCD32-1BC1-4BEA-9F3C-5FF03D3CE947}" presName="vert1" presStyleCnt="0"/>
      <dgm:spPr/>
    </dgm:pt>
    <dgm:pt modelId="{14F322B3-B475-476A-A8E9-8ED13710CE9F}" type="pres">
      <dgm:prSet presAssocID="{61A87518-C3B1-40D9-8C12-884BF3FEBA75}" presName="thickLine" presStyleLbl="alignNode1" presStyleIdx="2" presStyleCnt="4"/>
      <dgm:spPr/>
    </dgm:pt>
    <dgm:pt modelId="{A454FF7C-4F9D-4260-804D-0FDBE3A58E65}" type="pres">
      <dgm:prSet presAssocID="{61A87518-C3B1-40D9-8C12-884BF3FEBA75}" presName="horz1" presStyleCnt="0"/>
      <dgm:spPr/>
    </dgm:pt>
    <dgm:pt modelId="{9275C569-9352-4185-B327-C02B3D3E8D82}" type="pres">
      <dgm:prSet presAssocID="{61A87518-C3B1-40D9-8C12-884BF3FEBA75}" presName="tx1" presStyleLbl="revTx" presStyleIdx="2" presStyleCnt="4"/>
      <dgm:spPr/>
    </dgm:pt>
    <dgm:pt modelId="{396CDB99-0859-4668-A106-01F20CBDD98E}" type="pres">
      <dgm:prSet presAssocID="{61A87518-C3B1-40D9-8C12-884BF3FEBA75}" presName="vert1" presStyleCnt="0"/>
      <dgm:spPr/>
    </dgm:pt>
    <dgm:pt modelId="{F89761F4-A370-45E1-A8CD-C387B4DE27CE}" type="pres">
      <dgm:prSet presAssocID="{A483076C-6E1F-4F2D-A446-5C906F304717}" presName="thickLine" presStyleLbl="alignNode1" presStyleIdx="3" presStyleCnt="4"/>
      <dgm:spPr/>
    </dgm:pt>
    <dgm:pt modelId="{1A3CEF00-FB62-4AD2-923A-EBB7F454E2F3}" type="pres">
      <dgm:prSet presAssocID="{A483076C-6E1F-4F2D-A446-5C906F304717}" presName="horz1" presStyleCnt="0"/>
      <dgm:spPr/>
    </dgm:pt>
    <dgm:pt modelId="{9AA7C354-7EE1-4E93-AE1A-43D7847E4315}" type="pres">
      <dgm:prSet presAssocID="{A483076C-6E1F-4F2D-A446-5C906F304717}" presName="tx1" presStyleLbl="revTx" presStyleIdx="3" presStyleCnt="4"/>
      <dgm:spPr/>
    </dgm:pt>
    <dgm:pt modelId="{46F3C4F2-6CF8-4F20-9A6B-502953B58181}" type="pres">
      <dgm:prSet presAssocID="{A483076C-6E1F-4F2D-A446-5C906F304717}" presName="vert1" presStyleCnt="0"/>
      <dgm:spPr/>
    </dgm:pt>
  </dgm:ptLst>
  <dgm:cxnLst>
    <dgm:cxn modelId="{59951135-4653-46EB-B999-85E8A66BA812}" srcId="{824813D2-4522-43EB-9952-15FD5190CE6C}" destId="{8B5DCD32-1BC1-4BEA-9F3C-5FF03D3CE947}" srcOrd="1" destOrd="0" parTransId="{26A07406-191A-4CF9-8B40-F50DEB649F3A}" sibTransId="{DACC1141-C2C8-4BD0-93EB-23137A0C01D5}"/>
    <dgm:cxn modelId="{C15F9849-F767-43C4-8D91-4C5E4FE2F01F}" srcId="{824813D2-4522-43EB-9952-15FD5190CE6C}" destId="{A483076C-6E1F-4F2D-A446-5C906F304717}" srcOrd="3" destOrd="0" parTransId="{D95DCE85-8A03-4013-99A7-C2FD6A561126}" sibTransId="{8AD9C212-667E-4D37-AE3E-AB5117851FA1}"/>
    <dgm:cxn modelId="{A09EC84A-5203-4906-950D-2315322DAE6B}" srcId="{824813D2-4522-43EB-9952-15FD5190CE6C}" destId="{61A87518-C3B1-40D9-8C12-884BF3FEBA75}" srcOrd="2" destOrd="0" parTransId="{49BD2C99-7810-4F2E-B716-F55BB5EE190D}" sibTransId="{DB8C1818-5987-4605-8D62-DB2D18FDA301}"/>
    <dgm:cxn modelId="{081DDB59-FCB2-4166-98A4-24CEA3F43C68}" type="presOf" srcId="{A483076C-6E1F-4F2D-A446-5C906F304717}" destId="{9AA7C354-7EE1-4E93-AE1A-43D7847E4315}" srcOrd="0" destOrd="0" presId="urn:microsoft.com/office/officeart/2008/layout/LinedList"/>
    <dgm:cxn modelId="{83C11291-9238-4804-AC6D-8714ADDF9960}" srcId="{824813D2-4522-43EB-9952-15FD5190CE6C}" destId="{D76F503E-2E3A-4AB5-8953-DFFADDEBA475}" srcOrd="0" destOrd="0" parTransId="{90919E7E-E4FE-49D5-BC2C-F54954C29472}" sibTransId="{F91D0DD2-2AFD-4E68-8423-09F747083993}"/>
    <dgm:cxn modelId="{32E73D97-AE5F-47B7-BBF4-7B43AA5DC823}" type="presOf" srcId="{824813D2-4522-43EB-9952-15FD5190CE6C}" destId="{C9369CAA-9F34-4653-B60D-96CECDD9D4F0}" srcOrd="0" destOrd="0" presId="urn:microsoft.com/office/officeart/2008/layout/LinedList"/>
    <dgm:cxn modelId="{178430A6-4FCD-4992-AEC5-A79CF3771F80}" type="presOf" srcId="{61A87518-C3B1-40D9-8C12-884BF3FEBA75}" destId="{9275C569-9352-4185-B327-C02B3D3E8D82}" srcOrd="0" destOrd="0" presId="urn:microsoft.com/office/officeart/2008/layout/LinedList"/>
    <dgm:cxn modelId="{028505A9-A1B8-4D4E-8F59-0FF2DF388510}" type="presOf" srcId="{8B5DCD32-1BC1-4BEA-9F3C-5FF03D3CE947}" destId="{B5E289D9-A9D1-44F8-93AC-36719C6BE043}" srcOrd="0" destOrd="0" presId="urn:microsoft.com/office/officeart/2008/layout/LinedList"/>
    <dgm:cxn modelId="{91DF0BC3-90E5-404C-84E4-A2AA6EDD070B}" type="presOf" srcId="{D76F503E-2E3A-4AB5-8953-DFFADDEBA475}" destId="{8E8AFA8C-55ED-4FE3-AF5F-ABA408B02479}" srcOrd="0" destOrd="0" presId="urn:microsoft.com/office/officeart/2008/layout/LinedList"/>
    <dgm:cxn modelId="{470E7161-C443-4AEB-83BE-50091EA778D1}" type="presParOf" srcId="{C9369CAA-9F34-4653-B60D-96CECDD9D4F0}" destId="{C27C2574-6837-40EA-BA10-B13770FF7C29}" srcOrd="0" destOrd="0" presId="urn:microsoft.com/office/officeart/2008/layout/LinedList"/>
    <dgm:cxn modelId="{C31F9839-AE6A-4475-9BC1-67125D3852D0}" type="presParOf" srcId="{C9369CAA-9F34-4653-B60D-96CECDD9D4F0}" destId="{CDDB91BC-CCF0-48CD-B6FF-4B1A25FEB710}" srcOrd="1" destOrd="0" presId="urn:microsoft.com/office/officeart/2008/layout/LinedList"/>
    <dgm:cxn modelId="{1368A234-202C-48D2-B562-220B50654AA9}" type="presParOf" srcId="{CDDB91BC-CCF0-48CD-B6FF-4B1A25FEB710}" destId="{8E8AFA8C-55ED-4FE3-AF5F-ABA408B02479}" srcOrd="0" destOrd="0" presId="urn:microsoft.com/office/officeart/2008/layout/LinedList"/>
    <dgm:cxn modelId="{1C1B104F-4974-4F5B-A1A5-B138438FC898}" type="presParOf" srcId="{CDDB91BC-CCF0-48CD-B6FF-4B1A25FEB710}" destId="{4ADCB594-1D03-43EC-80B8-AF8BBB47E702}" srcOrd="1" destOrd="0" presId="urn:microsoft.com/office/officeart/2008/layout/LinedList"/>
    <dgm:cxn modelId="{63DC1292-C805-4D37-BB16-7F1271672CCF}" type="presParOf" srcId="{C9369CAA-9F34-4653-B60D-96CECDD9D4F0}" destId="{7885807A-21C7-4A94-A073-8EEE1A83A691}" srcOrd="2" destOrd="0" presId="urn:microsoft.com/office/officeart/2008/layout/LinedList"/>
    <dgm:cxn modelId="{BBEA2D78-F84C-40D2-A882-D9B47DE298A6}" type="presParOf" srcId="{C9369CAA-9F34-4653-B60D-96CECDD9D4F0}" destId="{0A8EF5A3-2EAA-4F04-B182-1504FF2C59BE}" srcOrd="3" destOrd="0" presId="urn:microsoft.com/office/officeart/2008/layout/LinedList"/>
    <dgm:cxn modelId="{EDCCF4E2-512C-4CE4-88F2-CAAF86180588}" type="presParOf" srcId="{0A8EF5A3-2EAA-4F04-B182-1504FF2C59BE}" destId="{B5E289D9-A9D1-44F8-93AC-36719C6BE043}" srcOrd="0" destOrd="0" presId="urn:microsoft.com/office/officeart/2008/layout/LinedList"/>
    <dgm:cxn modelId="{98F4BCDA-FBB7-45B3-BFBA-716322C8AB0A}" type="presParOf" srcId="{0A8EF5A3-2EAA-4F04-B182-1504FF2C59BE}" destId="{C891025F-3586-4C44-BAEA-7E4D085AB1F2}" srcOrd="1" destOrd="0" presId="urn:microsoft.com/office/officeart/2008/layout/LinedList"/>
    <dgm:cxn modelId="{47F4E2B1-30D2-4F89-8A44-7FAC44BB4387}" type="presParOf" srcId="{C9369CAA-9F34-4653-B60D-96CECDD9D4F0}" destId="{14F322B3-B475-476A-A8E9-8ED13710CE9F}" srcOrd="4" destOrd="0" presId="urn:microsoft.com/office/officeart/2008/layout/LinedList"/>
    <dgm:cxn modelId="{10E6A39A-FF35-4EB6-B32E-AD41B9D43FEB}" type="presParOf" srcId="{C9369CAA-9F34-4653-B60D-96CECDD9D4F0}" destId="{A454FF7C-4F9D-4260-804D-0FDBE3A58E65}" srcOrd="5" destOrd="0" presId="urn:microsoft.com/office/officeart/2008/layout/LinedList"/>
    <dgm:cxn modelId="{0A6C0737-2949-4F0E-9811-07DC8BB49CDB}" type="presParOf" srcId="{A454FF7C-4F9D-4260-804D-0FDBE3A58E65}" destId="{9275C569-9352-4185-B327-C02B3D3E8D82}" srcOrd="0" destOrd="0" presId="urn:microsoft.com/office/officeart/2008/layout/LinedList"/>
    <dgm:cxn modelId="{C8AFD96A-ACBC-4EE2-A2FB-A074443062BD}" type="presParOf" srcId="{A454FF7C-4F9D-4260-804D-0FDBE3A58E65}" destId="{396CDB99-0859-4668-A106-01F20CBDD98E}" srcOrd="1" destOrd="0" presId="urn:microsoft.com/office/officeart/2008/layout/LinedList"/>
    <dgm:cxn modelId="{42CA64C0-9F5F-4D09-8760-5879F70D2686}" type="presParOf" srcId="{C9369CAA-9F34-4653-B60D-96CECDD9D4F0}" destId="{F89761F4-A370-45E1-A8CD-C387B4DE27CE}" srcOrd="6" destOrd="0" presId="urn:microsoft.com/office/officeart/2008/layout/LinedList"/>
    <dgm:cxn modelId="{0B676244-396F-4DA1-92DF-D0A3D8DC32FF}" type="presParOf" srcId="{C9369CAA-9F34-4653-B60D-96CECDD9D4F0}" destId="{1A3CEF00-FB62-4AD2-923A-EBB7F454E2F3}" srcOrd="7" destOrd="0" presId="urn:microsoft.com/office/officeart/2008/layout/LinedList"/>
    <dgm:cxn modelId="{28A801EA-70DA-4806-9232-A0BCAD180F1E}" type="presParOf" srcId="{1A3CEF00-FB62-4AD2-923A-EBB7F454E2F3}" destId="{9AA7C354-7EE1-4E93-AE1A-43D7847E4315}" srcOrd="0" destOrd="0" presId="urn:microsoft.com/office/officeart/2008/layout/LinedList"/>
    <dgm:cxn modelId="{2B1C1D3C-3954-40AB-A194-636DD8AE2C84}" type="presParOf" srcId="{1A3CEF00-FB62-4AD2-923A-EBB7F454E2F3}" destId="{46F3C4F2-6CF8-4F20-9A6B-502953B5818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09A16-7337-4678-9F9B-BFE3CE96A98B}">
      <dsp:nvSpPr>
        <dsp:cNvPr id="0" name=""/>
        <dsp:cNvSpPr/>
      </dsp:nvSpPr>
      <dsp:spPr>
        <a:xfrm>
          <a:off x="1333" y="110983"/>
          <a:ext cx="4682211" cy="29732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5C6D3D-5C45-437D-A48A-3615696B1471}">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a:t>Η προδιαγραφική ανάλυση επιτρέπει στις επιχειρήσεις να καθορίσουν την καλύτερη δυνατή λύση σε ένα πρόβλημα. Όταν συνδυάζεται με την προγνωστική ανάλυση, προσθέτει το πλεονέκτημα της χειραγώγησης ενός μελλοντικού συμβάντος, όπως ο μετριασμός μελλοντικών κινδύνων. </a:t>
          </a:r>
          <a:endParaRPr lang="en-US" sz="2200" kern="1200"/>
        </a:p>
      </dsp:txBody>
      <dsp:txXfrm>
        <a:off x="608661" y="692298"/>
        <a:ext cx="4508047" cy="2799040"/>
      </dsp:txXfrm>
    </dsp:sp>
    <dsp:sp modelId="{CBDE856B-3B22-427A-B1FB-CFC439FE3B5D}">
      <dsp:nvSpPr>
        <dsp:cNvPr id="0" name=""/>
        <dsp:cNvSpPr/>
      </dsp:nvSpPr>
      <dsp:spPr>
        <a:xfrm>
          <a:off x="5724037" y="110983"/>
          <a:ext cx="4682211" cy="29732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C6ADD5-3C2C-48A0-8E0B-F70290239613}">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a:t>Παραδείγματα προδιαγραφικής ανάλυσης για τη διατήρηση πελατών είναι η ανάλυση της επόμενης καλύτερης ενέργειας και της επόμενης καλύτερης προσφοράς.</a:t>
          </a:r>
          <a:endParaRPr lang="en-US" sz="2200" kern="1200"/>
        </a:p>
      </dsp:txBody>
      <dsp:txXfrm>
        <a:off x="6331365" y="692298"/>
        <a:ext cx="4508047" cy="2799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C2574-6837-40EA-BA10-B13770FF7C29}">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AFA8C-55ED-4FE3-AF5F-ABA408B02479}">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l-GR" sz="1900" kern="1200"/>
            <a:t>Τα Big Data Analytics βοηθούν επίσης τις επιχειρήσεις να αποφασίσουν σχετικά με την κατασκευή και το νεύμα ενός προϊόντος για να προχωρήσει στην αγορά.</a:t>
          </a:r>
          <a:endParaRPr lang="en-US" sz="1900" kern="1200"/>
        </a:p>
      </dsp:txBody>
      <dsp:txXfrm>
        <a:off x="0" y="0"/>
        <a:ext cx="10515600" cy="1087834"/>
      </dsp:txXfrm>
    </dsp:sp>
    <dsp:sp modelId="{7885807A-21C7-4A94-A073-8EEE1A83A691}">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E289D9-A9D1-44F8-93AC-36719C6BE043}">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l-GR" sz="1900" kern="1200"/>
            <a:t>Η ανατροφοδότηση των πελατών για ένα προϊόν αποτελεί μέρος των μεγάλων δεδομένων. Τα δεδομένα αυτά αξιοποιούνται στη συνέχεια από τις επιχειρήσεις για να αξιολογήσουν την απόδοση του προϊόντος τους και, ως εκ τούτου, να αποφασίσουν αν θα συνεχιστεί ή θα σταματήσει. </a:t>
          </a:r>
          <a:endParaRPr lang="en-US" sz="1900" kern="1200"/>
        </a:p>
      </dsp:txBody>
      <dsp:txXfrm>
        <a:off x="0" y="1087834"/>
        <a:ext cx="10515600" cy="1087834"/>
      </dsp:txXfrm>
    </dsp:sp>
    <dsp:sp modelId="{14F322B3-B475-476A-A8E9-8ED13710CE9F}">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75C569-9352-4185-B327-C02B3D3E8D82}">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l-GR" sz="1900" kern="1200"/>
            <a:t>Μιλώντας για καινοτομίες, οι γνώσεις που συλλέγονται είναι το κλειδί για τις καινοτομίες. Μπορούν να χρησιμοποιηθούν για τη βελτίωση των επιχειρηματικών στρατηγικών, των τεχνικών μάρκετινγκ και πολλά άλλα. </a:t>
          </a:r>
          <a:endParaRPr lang="en-US" sz="1900" kern="1200"/>
        </a:p>
      </dsp:txBody>
      <dsp:txXfrm>
        <a:off x="0" y="2175669"/>
        <a:ext cx="10515600" cy="1087834"/>
      </dsp:txXfrm>
    </dsp:sp>
    <dsp:sp modelId="{F89761F4-A370-45E1-A8CD-C387B4DE27CE}">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A7C354-7EE1-4E93-AE1A-43D7847E4315}">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l-GR" sz="1900" kern="1200"/>
            <a:t>Ο κατάλογος των παραδειγμάτων αυτού του πλεονεκτήματος των μεγάλων δεδομένων μπορεί να συνεχιστεί για πάντα, επειδή οι επιχειρήσεις στις μέρες μας βασίζονται σε μεγάλο βαθμό στις γνώσεις της αγοράς για να διαμορφώσουν κάθε είδους επιχειρηματική στρατηγική.</a:t>
          </a:r>
          <a:endParaRPr lang="en-US" sz="1900" kern="1200"/>
        </a:p>
      </dsp:txBody>
      <dsp:txXfrm>
        <a:off x="0" y="3263503"/>
        <a:ext cx="10515600" cy="10878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endParaRPr lang="en-GB"/>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GB"/>
          </a:p>
        </p:txBody>
      </p:sp>
      <p:sp>
        <p:nvSpPr>
          <p:cNvPr id="4" name="Θέση ημερομηνίας 3"/>
          <p:cNvSpPr>
            <a:spLocks noGrp="1"/>
          </p:cNvSpPr>
          <p:nvPr>
            <p:ph type="dt" sz="half" idx="10"/>
          </p:nvPr>
        </p:nvSpPr>
        <p:spPr/>
        <p:txBody>
          <a:bodyPr/>
          <a:lstStyle/>
          <a:p>
            <a:fld id="{69913DF2-C7EF-4482-86F0-148967BA5BB9}" type="datetimeFigureOut">
              <a:rPr lang="en-GB" smtClean="0"/>
              <a:t>02/06/2023</a:t>
            </a:fld>
            <a:endParaRPr lang="en-GB"/>
          </a:p>
        </p:txBody>
      </p:sp>
      <p:sp>
        <p:nvSpPr>
          <p:cNvPr id="5" name="Θέση υποσέλιδου 4"/>
          <p:cNvSpPr>
            <a:spLocks noGrp="1"/>
          </p:cNvSpPr>
          <p:nvPr>
            <p:ph type="ftr" sz="quarter" idx="11"/>
          </p:nvPr>
        </p:nvSpPr>
        <p:spPr/>
        <p:txBody>
          <a:bodyPr/>
          <a:lstStyle/>
          <a:p>
            <a:endParaRPr lang="en-GB"/>
          </a:p>
        </p:txBody>
      </p:sp>
      <p:sp>
        <p:nvSpPr>
          <p:cNvPr id="6" name="Θέση αριθμού διαφάνειας 5"/>
          <p:cNvSpPr>
            <a:spLocks noGrp="1"/>
          </p:cNvSpPr>
          <p:nvPr>
            <p:ph type="sldNum" sz="quarter" idx="12"/>
          </p:nvPr>
        </p:nvSpPr>
        <p:spPr/>
        <p:txBody>
          <a:bodyPr/>
          <a:lstStyle/>
          <a:p>
            <a:fld id="{2E405974-2886-4212-8455-F6CAF7F782D8}" type="slidenum">
              <a:rPr lang="en-GB" smtClean="0"/>
              <a:t>‹#›</a:t>
            </a:fld>
            <a:endParaRPr lang="en-GB"/>
          </a:p>
        </p:txBody>
      </p:sp>
    </p:spTree>
    <p:extLst>
      <p:ext uri="{BB962C8B-B14F-4D97-AF65-F5344CB8AC3E}">
        <p14:creationId xmlns:p14="http://schemas.microsoft.com/office/powerpoint/2010/main" val="3931169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GB"/>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Θέση ημερομηνίας 3"/>
          <p:cNvSpPr>
            <a:spLocks noGrp="1"/>
          </p:cNvSpPr>
          <p:nvPr>
            <p:ph type="dt" sz="half" idx="10"/>
          </p:nvPr>
        </p:nvSpPr>
        <p:spPr/>
        <p:txBody>
          <a:bodyPr/>
          <a:lstStyle/>
          <a:p>
            <a:fld id="{69913DF2-C7EF-4482-86F0-148967BA5BB9}" type="datetimeFigureOut">
              <a:rPr lang="en-GB" smtClean="0"/>
              <a:t>02/06/2023</a:t>
            </a:fld>
            <a:endParaRPr lang="en-GB"/>
          </a:p>
        </p:txBody>
      </p:sp>
      <p:sp>
        <p:nvSpPr>
          <p:cNvPr id="5" name="Θέση υποσέλιδου 4"/>
          <p:cNvSpPr>
            <a:spLocks noGrp="1"/>
          </p:cNvSpPr>
          <p:nvPr>
            <p:ph type="ftr" sz="quarter" idx="11"/>
          </p:nvPr>
        </p:nvSpPr>
        <p:spPr/>
        <p:txBody>
          <a:bodyPr/>
          <a:lstStyle/>
          <a:p>
            <a:endParaRPr lang="en-GB"/>
          </a:p>
        </p:txBody>
      </p:sp>
      <p:sp>
        <p:nvSpPr>
          <p:cNvPr id="6" name="Θέση αριθμού διαφάνειας 5"/>
          <p:cNvSpPr>
            <a:spLocks noGrp="1"/>
          </p:cNvSpPr>
          <p:nvPr>
            <p:ph type="sldNum" sz="quarter" idx="12"/>
          </p:nvPr>
        </p:nvSpPr>
        <p:spPr/>
        <p:txBody>
          <a:bodyPr/>
          <a:lstStyle/>
          <a:p>
            <a:fld id="{2E405974-2886-4212-8455-F6CAF7F782D8}" type="slidenum">
              <a:rPr lang="en-GB" smtClean="0"/>
              <a:t>‹#›</a:t>
            </a:fld>
            <a:endParaRPr lang="en-GB"/>
          </a:p>
        </p:txBody>
      </p:sp>
    </p:spTree>
    <p:extLst>
      <p:ext uri="{BB962C8B-B14F-4D97-AF65-F5344CB8AC3E}">
        <p14:creationId xmlns:p14="http://schemas.microsoft.com/office/powerpoint/2010/main" val="325828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endParaRPr lang="en-GB"/>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Θέση ημερομηνίας 3"/>
          <p:cNvSpPr>
            <a:spLocks noGrp="1"/>
          </p:cNvSpPr>
          <p:nvPr>
            <p:ph type="dt" sz="half" idx="10"/>
          </p:nvPr>
        </p:nvSpPr>
        <p:spPr/>
        <p:txBody>
          <a:bodyPr/>
          <a:lstStyle/>
          <a:p>
            <a:fld id="{69913DF2-C7EF-4482-86F0-148967BA5BB9}" type="datetimeFigureOut">
              <a:rPr lang="en-GB" smtClean="0"/>
              <a:t>02/06/2023</a:t>
            </a:fld>
            <a:endParaRPr lang="en-GB"/>
          </a:p>
        </p:txBody>
      </p:sp>
      <p:sp>
        <p:nvSpPr>
          <p:cNvPr id="5" name="Θέση υποσέλιδου 4"/>
          <p:cNvSpPr>
            <a:spLocks noGrp="1"/>
          </p:cNvSpPr>
          <p:nvPr>
            <p:ph type="ftr" sz="quarter" idx="11"/>
          </p:nvPr>
        </p:nvSpPr>
        <p:spPr/>
        <p:txBody>
          <a:bodyPr/>
          <a:lstStyle/>
          <a:p>
            <a:endParaRPr lang="en-GB"/>
          </a:p>
        </p:txBody>
      </p:sp>
      <p:sp>
        <p:nvSpPr>
          <p:cNvPr id="6" name="Θέση αριθμού διαφάνειας 5"/>
          <p:cNvSpPr>
            <a:spLocks noGrp="1"/>
          </p:cNvSpPr>
          <p:nvPr>
            <p:ph type="sldNum" sz="quarter" idx="12"/>
          </p:nvPr>
        </p:nvSpPr>
        <p:spPr/>
        <p:txBody>
          <a:bodyPr/>
          <a:lstStyle/>
          <a:p>
            <a:fld id="{2E405974-2886-4212-8455-F6CAF7F782D8}" type="slidenum">
              <a:rPr lang="en-GB" smtClean="0"/>
              <a:t>‹#›</a:t>
            </a:fld>
            <a:endParaRPr lang="en-GB"/>
          </a:p>
        </p:txBody>
      </p:sp>
    </p:spTree>
    <p:extLst>
      <p:ext uri="{BB962C8B-B14F-4D97-AF65-F5344CB8AC3E}">
        <p14:creationId xmlns:p14="http://schemas.microsoft.com/office/powerpoint/2010/main" val="314600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GB"/>
          </a:p>
        </p:txBody>
      </p:sp>
      <p:sp>
        <p:nvSpPr>
          <p:cNvPr id="3" name="Θέση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Θέση ημερομηνίας 3"/>
          <p:cNvSpPr>
            <a:spLocks noGrp="1"/>
          </p:cNvSpPr>
          <p:nvPr>
            <p:ph type="dt" sz="half" idx="10"/>
          </p:nvPr>
        </p:nvSpPr>
        <p:spPr/>
        <p:txBody>
          <a:bodyPr/>
          <a:lstStyle/>
          <a:p>
            <a:fld id="{69913DF2-C7EF-4482-86F0-148967BA5BB9}" type="datetimeFigureOut">
              <a:rPr lang="en-GB" smtClean="0"/>
              <a:t>02/06/2023</a:t>
            </a:fld>
            <a:endParaRPr lang="en-GB"/>
          </a:p>
        </p:txBody>
      </p:sp>
      <p:sp>
        <p:nvSpPr>
          <p:cNvPr id="5" name="Θέση υποσέλιδου 4"/>
          <p:cNvSpPr>
            <a:spLocks noGrp="1"/>
          </p:cNvSpPr>
          <p:nvPr>
            <p:ph type="ftr" sz="quarter" idx="11"/>
          </p:nvPr>
        </p:nvSpPr>
        <p:spPr/>
        <p:txBody>
          <a:bodyPr/>
          <a:lstStyle/>
          <a:p>
            <a:endParaRPr lang="en-GB"/>
          </a:p>
        </p:txBody>
      </p:sp>
      <p:sp>
        <p:nvSpPr>
          <p:cNvPr id="6" name="Θέση αριθμού διαφάνειας 5"/>
          <p:cNvSpPr>
            <a:spLocks noGrp="1"/>
          </p:cNvSpPr>
          <p:nvPr>
            <p:ph type="sldNum" sz="quarter" idx="12"/>
          </p:nvPr>
        </p:nvSpPr>
        <p:spPr/>
        <p:txBody>
          <a:bodyPr/>
          <a:lstStyle/>
          <a:p>
            <a:fld id="{2E405974-2886-4212-8455-F6CAF7F782D8}" type="slidenum">
              <a:rPr lang="en-GB" smtClean="0"/>
              <a:t>‹#›</a:t>
            </a:fld>
            <a:endParaRPr lang="en-GB"/>
          </a:p>
        </p:txBody>
      </p:sp>
    </p:spTree>
    <p:extLst>
      <p:ext uri="{BB962C8B-B14F-4D97-AF65-F5344CB8AC3E}">
        <p14:creationId xmlns:p14="http://schemas.microsoft.com/office/powerpoint/2010/main" val="318958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endParaRPr lang="en-GB"/>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69913DF2-C7EF-4482-86F0-148967BA5BB9}" type="datetimeFigureOut">
              <a:rPr lang="en-GB" smtClean="0"/>
              <a:t>02/06/2023</a:t>
            </a:fld>
            <a:endParaRPr lang="en-GB"/>
          </a:p>
        </p:txBody>
      </p:sp>
      <p:sp>
        <p:nvSpPr>
          <p:cNvPr id="5" name="Θέση υποσέλιδου 4"/>
          <p:cNvSpPr>
            <a:spLocks noGrp="1"/>
          </p:cNvSpPr>
          <p:nvPr>
            <p:ph type="ftr" sz="quarter" idx="11"/>
          </p:nvPr>
        </p:nvSpPr>
        <p:spPr/>
        <p:txBody>
          <a:bodyPr/>
          <a:lstStyle/>
          <a:p>
            <a:endParaRPr lang="en-GB"/>
          </a:p>
        </p:txBody>
      </p:sp>
      <p:sp>
        <p:nvSpPr>
          <p:cNvPr id="6" name="Θέση αριθμού διαφάνειας 5"/>
          <p:cNvSpPr>
            <a:spLocks noGrp="1"/>
          </p:cNvSpPr>
          <p:nvPr>
            <p:ph type="sldNum" sz="quarter" idx="12"/>
          </p:nvPr>
        </p:nvSpPr>
        <p:spPr/>
        <p:txBody>
          <a:bodyPr/>
          <a:lstStyle/>
          <a:p>
            <a:fld id="{2E405974-2886-4212-8455-F6CAF7F782D8}" type="slidenum">
              <a:rPr lang="en-GB" smtClean="0"/>
              <a:t>‹#›</a:t>
            </a:fld>
            <a:endParaRPr lang="en-GB"/>
          </a:p>
        </p:txBody>
      </p:sp>
    </p:spTree>
    <p:extLst>
      <p:ext uri="{BB962C8B-B14F-4D97-AF65-F5344CB8AC3E}">
        <p14:creationId xmlns:p14="http://schemas.microsoft.com/office/powerpoint/2010/main" val="1574637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GB"/>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Θέση ημερομηνίας 4"/>
          <p:cNvSpPr>
            <a:spLocks noGrp="1"/>
          </p:cNvSpPr>
          <p:nvPr>
            <p:ph type="dt" sz="half" idx="10"/>
          </p:nvPr>
        </p:nvSpPr>
        <p:spPr/>
        <p:txBody>
          <a:bodyPr/>
          <a:lstStyle/>
          <a:p>
            <a:fld id="{69913DF2-C7EF-4482-86F0-148967BA5BB9}" type="datetimeFigureOut">
              <a:rPr lang="en-GB" smtClean="0"/>
              <a:t>02/06/2023</a:t>
            </a:fld>
            <a:endParaRPr lang="en-GB"/>
          </a:p>
        </p:txBody>
      </p:sp>
      <p:sp>
        <p:nvSpPr>
          <p:cNvPr id="6" name="Θέση υποσέλιδου 5"/>
          <p:cNvSpPr>
            <a:spLocks noGrp="1"/>
          </p:cNvSpPr>
          <p:nvPr>
            <p:ph type="ftr" sz="quarter" idx="11"/>
          </p:nvPr>
        </p:nvSpPr>
        <p:spPr/>
        <p:txBody>
          <a:bodyPr/>
          <a:lstStyle/>
          <a:p>
            <a:endParaRPr lang="en-GB"/>
          </a:p>
        </p:txBody>
      </p:sp>
      <p:sp>
        <p:nvSpPr>
          <p:cNvPr id="7" name="Θέση αριθμού διαφάνειας 6"/>
          <p:cNvSpPr>
            <a:spLocks noGrp="1"/>
          </p:cNvSpPr>
          <p:nvPr>
            <p:ph type="sldNum" sz="quarter" idx="12"/>
          </p:nvPr>
        </p:nvSpPr>
        <p:spPr/>
        <p:txBody>
          <a:bodyPr/>
          <a:lstStyle/>
          <a:p>
            <a:fld id="{2E405974-2886-4212-8455-F6CAF7F782D8}" type="slidenum">
              <a:rPr lang="en-GB" smtClean="0"/>
              <a:t>‹#›</a:t>
            </a:fld>
            <a:endParaRPr lang="en-GB"/>
          </a:p>
        </p:txBody>
      </p:sp>
    </p:spTree>
    <p:extLst>
      <p:ext uri="{BB962C8B-B14F-4D97-AF65-F5344CB8AC3E}">
        <p14:creationId xmlns:p14="http://schemas.microsoft.com/office/powerpoint/2010/main" val="4062535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endParaRPr lang="en-GB"/>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Θέση ημερομηνίας 6"/>
          <p:cNvSpPr>
            <a:spLocks noGrp="1"/>
          </p:cNvSpPr>
          <p:nvPr>
            <p:ph type="dt" sz="half" idx="10"/>
          </p:nvPr>
        </p:nvSpPr>
        <p:spPr/>
        <p:txBody>
          <a:bodyPr/>
          <a:lstStyle/>
          <a:p>
            <a:fld id="{69913DF2-C7EF-4482-86F0-148967BA5BB9}" type="datetimeFigureOut">
              <a:rPr lang="en-GB" smtClean="0"/>
              <a:t>02/06/2023</a:t>
            </a:fld>
            <a:endParaRPr lang="en-GB"/>
          </a:p>
        </p:txBody>
      </p:sp>
      <p:sp>
        <p:nvSpPr>
          <p:cNvPr id="8" name="Θέση υποσέλιδου 7"/>
          <p:cNvSpPr>
            <a:spLocks noGrp="1"/>
          </p:cNvSpPr>
          <p:nvPr>
            <p:ph type="ftr" sz="quarter" idx="11"/>
          </p:nvPr>
        </p:nvSpPr>
        <p:spPr/>
        <p:txBody>
          <a:bodyPr/>
          <a:lstStyle/>
          <a:p>
            <a:endParaRPr lang="en-GB"/>
          </a:p>
        </p:txBody>
      </p:sp>
      <p:sp>
        <p:nvSpPr>
          <p:cNvPr id="9" name="Θέση αριθμού διαφάνειας 8"/>
          <p:cNvSpPr>
            <a:spLocks noGrp="1"/>
          </p:cNvSpPr>
          <p:nvPr>
            <p:ph type="sldNum" sz="quarter" idx="12"/>
          </p:nvPr>
        </p:nvSpPr>
        <p:spPr/>
        <p:txBody>
          <a:bodyPr/>
          <a:lstStyle/>
          <a:p>
            <a:fld id="{2E405974-2886-4212-8455-F6CAF7F782D8}" type="slidenum">
              <a:rPr lang="en-GB" smtClean="0"/>
              <a:t>‹#›</a:t>
            </a:fld>
            <a:endParaRPr lang="en-GB"/>
          </a:p>
        </p:txBody>
      </p:sp>
    </p:spTree>
    <p:extLst>
      <p:ext uri="{BB962C8B-B14F-4D97-AF65-F5344CB8AC3E}">
        <p14:creationId xmlns:p14="http://schemas.microsoft.com/office/powerpoint/2010/main" val="246952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GB"/>
          </a:p>
        </p:txBody>
      </p:sp>
      <p:sp>
        <p:nvSpPr>
          <p:cNvPr id="3" name="Θέση ημερομηνίας 2"/>
          <p:cNvSpPr>
            <a:spLocks noGrp="1"/>
          </p:cNvSpPr>
          <p:nvPr>
            <p:ph type="dt" sz="half" idx="10"/>
          </p:nvPr>
        </p:nvSpPr>
        <p:spPr/>
        <p:txBody>
          <a:bodyPr/>
          <a:lstStyle/>
          <a:p>
            <a:fld id="{69913DF2-C7EF-4482-86F0-148967BA5BB9}" type="datetimeFigureOut">
              <a:rPr lang="en-GB" smtClean="0"/>
              <a:t>02/06/2023</a:t>
            </a:fld>
            <a:endParaRPr lang="en-GB"/>
          </a:p>
        </p:txBody>
      </p:sp>
      <p:sp>
        <p:nvSpPr>
          <p:cNvPr id="4" name="Θέση υποσέλιδου 3"/>
          <p:cNvSpPr>
            <a:spLocks noGrp="1"/>
          </p:cNvSpPr>
          <p:nvPr>
            <p:ph type="ftr" sz="quarter" idx="11"/>
          </p:nvPr>
        </p:nvSpPr>
        <p:spPr/>
        <p:txBody>
          <a:bodyPr/>
          <a:lstStyle/>
          <a:p>
            <a:endParaRPr lang="en-GB"/>
          </a:p>
        </p:txBody>
      </p:sp>
      <p:sp>
        <p:nvSpPr>
          <p:cNvPr id="5" name="Θέση αριθμού διαφάνειας 4"/>
          <p:cNvSpPr>
            <a:spLocks noGrp="1"/>
          </p:cNvSpPr>
          <p:nvPr>
            <p:ph type="sldNum" sz="quarter" idx="12"/>
          </p:nvPr>
        </p:nvSpPr>
        <p:spPr/>
        <p:txBody>
          <a:bodyPr/>
          <a:lstStyle/>
          <a:p>
            <a:fld id="{2E405974-2886-4212-8455-F6CAF7F782D8}" type="slidenum">
              <a:rPr lang="en-GB" smtClean="0"/>
              <a:t>‹#›</a:t>
            </a:fld>
            <a:endParaRPr lang="en-GB"/>
          </a:p>
        </p:txBody>
      </p:sp>
    </p:spTree>
    <p:extLst>
      <p:ext uri="{BB962C8B-B14F-4D97-AF65-F5344CB8AC3E}">
        <p14:creationId xmlns:p14="http://schemas.microsoft.com/office/powerpoint/2010/main" val="175091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9913DF2-C7EF-4482-86F0-148967BA5BB9}" type="datetimeFigureOut">
              <a:rPr lang="en-GB" smtClean="0"/>
              <a:t>02/06/2023</a:t>
            </a:fld>
            <a:endParaRPr lang="en-GB"/>
          </a:p>
        </p:txBody>
      </p:sp>
      <p:sp>
        <p:nvSpPr>
          <p:cNvPr id="3" name="Θέση υποσέλιδου 2"/>
          <p:cNvSpPr>
            <a:spLocks noGrp="1"/>
          </p:cNvSpPr>
          <p:nvPr>
            <p:ph type="ftr" sz="quarter" idx="11"/>
          </p:nvPr>
        </p:nvSpPr>
        <p:spPr/>
        <p:txBody>
          <a:bodyPr/>
          <a:lstStyle/>
          <a:p>
            <a:endParaRPr lang="en-GB"/>
          </a:p>
        </p:txBody>
      </p:sp>
      <p:sp>
        <p:nvSpPr>
          <p:cNvPr id="4" name="Θέση αριθμού διαφάνειας 3"/>
          <p:cNvSpPr>
            <a:spLocks noGrp="1"/>
          </p:cNvSpPr>
          <p:nvPr>
            <p:ph type="sldNum" sz="quarter" idx="12"/>
          </p:nvPr>
        </p:nvSpPr>
        <p:spPr/>
        <p:txBody>
          <a:bodyPr/>
          <a:lstStyle/>
          <a:p>
            <a:fld id="{2E405974-2886-4212-8455-F6CAF7F782D8}" type="slidenum">
              <a:rPr lang="en-GB" smtClean="0"/>
              <a:t>‹#›</a:t>
            </a:fld>
            <a:endParaRPr lang="en-GB"/>
          </a:p>
        </p:txBody>
      </p:sp>
    </p:spTree>
    <p:extLst>
      <p:ext uri="{BB962C8B-B14F-4D97-AF65-F5344CB8AC3E}">
        <p14:creationId xmlns:p14="http://schemas.microsoft.com/office/powerpoint/2010/main" val="92995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endParaRPr lang="en-GB"/>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69913DF2-C7EF-4482-86F0-148967BA5BB9}" type="datetimeFigureOut">
              <a:rPr lang="en-GB" smtClean="0"/>
              <a:t>02/06/2023</a:t>
            </a:fld>
            <a:endParaRPr lang="en-GB"/>
          </a:p>
        </p:txBody>
      </p:sp>
      <p:sp>
        <p:nvSpPr>
          <p:cNvPr id="6" name="Θέση υποσέλιδου 5"/>
          <p:cNvSpPr>
            <a:spLocks noGrp="1"/>
          </p:cNvSpPr>
          <p:nvPr>
            <p:ph type="ftr" sz="quarter" idx="11"/>
          </p:nvPr>
        </p:nvSpPr>
        <p:spPr/>
        <p:txBody>
          <a:bodyPr/>
          <a:lstStyle/>
          <a:p>
            <a:endParaRPr lang="en-GB"/>
          </a:p>
        </p:txBody>
      </p:sp>
      <p:sp>
        <p:nvSpPr>
          <p:cNvPr id="7" name="Θέση αριθμού διαφάνειας 6"/>
          <p:cNvSpPr>
            <a:spLocks noGrp="1"/>
          </p:cNvSpPr>
          <p:nvPr>
            <p:ph type="sldNum" sz="quarter" idx="12"/>
          </p:nvPr>
        </p:nvSpPr>
        <p:spPr/>
        <p:txBody>
          <a:bodyPr/>
          <a:lstStyle/>
          <a:p>
            <a:fld id="{2E405974-2886-4212-8455-F6CAF7F782D8}" type="slidenum">
              <a:rPr lang="en-GB" smtClean="0"/>
              <a:t>‹#›</a:t>
            </a:fld>
            <a:endParaRPr lang="en-GB"/>
          </a:p>
        </p:txBody>
      </p:sp>
    </p:spTree>
    <p:extLst>
      <p:ext uri="{BB962C8B-B14F-4D97-AF65-F5344CB8AC3E}">
        <p14:creationId xmlns:p14="http://schemas.microsoft.com/office/powerpoint/2010/main" val="1509947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endParaRPr lang="en-GB"/>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69913DF2-C7EF-4482-86F0-148967BA5BB9}" type="datetimeFigureOut">
              <a:rPr lang="en-GB" smtClean="0"/>
              <a:t>02/06/2023</a:t>
            </a:fld>
            <a:endParaRPr lang="en-GB"/>
          </a:p>
        </p:txBody>
      </p:sp>
      <p:sp>
        <p:nvSpPr>
          <p:cNvPr id="6" name="Θέση υποσέλιδου 5"/>
          <p:cNvSpPr>
            <a:spLocks noGrp="1"/>
          </p:cNvSpPr>
          <p:nvPr>
            <p:ph type="ftr" sz="quarter" idx="11"/>
          </p:nvPr>
        </p:nvSpPr>
        <p:spPr/>
        <p:txBody>
          <a:bodyPr/>
          <a:lstStyle/>
          <a:p>
            <a:endParaRPr lang="en-GB"/>
          </a:p>
        </p:txBody>
      </p:sp>
      <p:sp>
        <p:nvSpPr>
          <p:cNvPr id="7" name="Θέση αριθμού διαφάνειας 6"/>
          <p:cNvSpPr>
            <a:spLocks noGrp="1"/>
          </p:cNvSpPr>
          <p:nvPr>
            <p:ph type="sldNum" sz="quarter" idx="12"/>
          </p:nvPr>
        </p:nvSpPr>
        <p:spPr/>
        <p:txBody>
          <a:bodyPr/>
          <a:lstStyle/>
          <a:p>
            <a:fld id="{2E405974-2886-4212-8455-F6CAF7F782D8}" type="slidenum">
              <a:rPr lang="en-GB" smtClean="0"/>
              <a:t>‹#›</a:t>
            </a:fld>
            <a:endParaRPr lang="en-GB"/>
          </a:p>
        </p:txBody>
      </p:sp>
    </p:spTree>
    <p:extLst>
      <p:ext uri="{BB962C8B-B14F-4D97-AF65-F5344CB8AC3E}">
        <p14:creationId xmlns:p14="http://schemas.microsoft.com/office/powerpoint/2010/main" val="197261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endParaRPr lang="en-GB"/>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13DF2-C7EF-4482-86F0-148967BA5BB9}" type="datetimeFigureOut">
              <a:rPr lang="en-GB" smtClean="0"/>
              <a:t>02/06/2023</a:t>
            </a:fld>
            <a:endParaRPr lang="en-GB"/>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05974-2886-4212-8455-F6CAF7F782D8}" type="slidenum">
              <a:rPr lang="en-GB" smtClean="0"/>
              <a:t>‹#›</a:t>
            </a:fld>
            <a:endParaRPr lang="en-GB"/>
          </a:p>
        </p:txBody>
      </p:sp>
    </p:spTree>
    <p:extLst>
      <p:ext uri="{BB962C8B-B14F-4D97-AF65-F5344CB8AC3E}">
        <p14:creationId xmlns:p14="http://schemas.microsoft.com/office/powerpoint/2010/main" val="4290120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0">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2">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4">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ctrTitle"/>
          </p:nvPr>
        </p:nvSpPr>
        <p:spPr>
          <a:xfrm>
            <a:off x="699714" y="5490971"/>
            <a:ext cx="6962072" cy="1159200"/>
          </a:xfrm>
        </p:spPr>
        <p:txBody>
          <a:bodyPr anchor="ctr">
            <a:normAutofit/>
          </a:bodyPr>
          <a:lstStyle/>
          <a:p>
            <a:pPr algn="l"/>
            <a:endParaRPr lang="en-GB" sz="4000">
              <a:solidFill>
                <a:srgbClr val="FFFFFF"/>
              </a:solidFill>
            </a:endParaRPr>
          </a:p>
        </p:txBody>
      </p:sp>
      <p:sp>
        <p:nvSpPr>
          <p:cNvPr id="3" name="Υπότιτλος 2"/>
          <p:cNvSpPr>
            <a:spLocks noGrp="1"/>
          </p:cNvSpPr>
          <p:nvPr>
            <p:ph type="subTitle" idx="1"/>
          </p:nvPr>
        </p:nvSpPr>
        <p:spPr>
          <a:xfrm>
            <a:off x="8456522" y="5633765"/>
            <a:ext cx="3408555" cy="873612"/>
          </a:xfrm>
        </p:spPr>
        <p:txBody>
          <a:bodyPr anchor="ctr">
            <a:normAutofit/>
          </a:bodyPr>
          <a:lstStyle/>
          <a:p>
            <a:pPr algn="l"/>
            <a:endParaRPr lang="en-GB" sz="2000">
              <a:solidFill>
                <a:srgbClr val="FFFFFF"/>
              </a:solidFill>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107" y="390832"/>
            <a:ext cx="7318404" cy="4519114"/>
          </a:xfrm>
          <a:prstGeom prst="rect">
            <a:avLst/>
          </a:prstGeom>
        </p:spPr>
      </p:pic>
    </p:spTree>
    <p:extLst>
      <p:ext uri="{BB962C8B-B14F-4D97-AF65-F5344CB8AC3E}">
        <p14:creationId xmlns:p14="http://schemas.microsoft.com/office/powerpoint/2010/main" val="3499616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22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3944" y="643467"/>
            <a:ext cx="8284112" cy="5571066"/>
          </a:xfrm>
          <a:prstGeom prst="rect">
            <a:avLst/>
          </a:prstGeom>
        </p:spPr>
      </p:pic>
    </p:spTree>
    <p:extLst>
      <p:ext uri="{BB962C8B-B14F-4D97-AF65-F5344CB8AC3E}">
        <p14:creationId xmlns:p14="http://schemas.microsoft.com/office/powerpoint/2010/main" val="715136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83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0590" y="643467"/>
            <a:ext cx="7710819" cy="5571066"/>
          </a:xfrm>
          <a:prstGeom prst="rect">
            <a:avLst/>
          </a:prstGeom>
        </p:spPr>
      </p:pic>
    </p:spTree>
    <p:extLst>
      <p:ext uri="{BB962C8B-B14F-4D97-AF65-F5344CB8AC3E}">
        <p14:creationId xmlns:p14="http://schemas.microsoft.com/office/powerpoint/2010/main" val="3533175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22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0436" y="643467"/>
            <a:ext cx="7911128" cy="5571066"/>
          </a:xfrm>
          <a:prstGeom prst="rect">
            <a:avLst/>
          </a:prstGeom>
        </p:spPr>
      </p:pic>
    </p:spTree>
    <p:extLst>
      <p:ext uri="{BB962C8B-B14F-4D97-AF65-F5344CB8AC3E}">
        <p14:creationId xmlns:p14="http://schemas.microsoft.com/office/powerpoint/2010/main" val="466250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22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8470" y="643467"/>
            <a:ext cx="7895059" cy="5571066"/>
          </a:xfrm>
          <a:prstGeom prst="rect">
            <a:avLst/>
          </a:prstGeom>
        </p:spPr>
      </p:pic>
    </p:spTree>
    <p:extLst>
      <p:ext uri="{BB962C8B-B14F-4D97-AF65-F5344CB8AC3E}">
        <p14:creationId xmlns:p14="http://schemas.microsoft.com/office/powerpoint/2010/main" val="891375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72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7029" y="643467"/>
            <a:ext cx="7477941" cy="5571066"/>
          </a:xfrm>
          <a:prstGeom prst="rect">
            <a:avLst/>
          </a:prstGeom>
        </p:spPr>
      </p:pic>
    </p:spTree>
    <p:extLst>
      <p:ext uri="{BB962C8B-B14F-4D97-AF65-F5344CB8AC3E}">
        <p14:creationId xmlns:p14="http://schemas.microsoft.com/office/powerpoint/2010/main" val="3887841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4889" y="643467"/>
            <a:ext cx="7902221" cy="5571066"/>
          </a:xfrm>
          <a:prstGeom prst="rect">
            <a:avLst/>
          </a:prstGeom>
        </p:spPr>
      </p:pic>
    </p:spTree>
    <p:extLst>
      <p:ext uri="{BB962C8B-B14F-4D97-AF65-F5344CB8AC3E}">
        <p14:creationId xmlns:p14="http://schemas.microsoft.com/office/powerpoint/2010/main" val="1717908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82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6984" y="643467"/>
            <a:ext cx="8538032" cy="5571066"/>
          </a:xfrm>
          <a:prstGeom prst="rect">
            <a:avLst/>
          </a:prstGeom>
        </p:spPr>
      </p:pic>
    </p:spTree>
    <p:extLst>
      <p:ext uri="{BB962C8B-B14F-4D97-AF65-F5344CB8AC3E}">
        <p14:creationId xmlns:p14="http://schemas.microsoft.com/office/powerpoint/2010/main" val="1648477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82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4633" y="643467"/>
            <a:ext cx="8162734" cy="5571066"/>
          </a:xfrm>
          <a:prstGeom prst="rect">
            <a:avLst/>
          </a:prstGeom>
        </p:spPr>
      </p:pic>
    </p:spTree>
    <p:extLst>
      <p:ext uri="{BB962C8B-B14F-4D97-AF65-F5344CB8AC3E}">
        <p14:creationId xmlns:p14="http://schemas.microsoft.com/office/powerpoint/2010/main" val="2714547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15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2917" y="643467"/>
            <a:ext cx="8346166" cy="5571066"/>
          </a:xfrm>
          <a:prstGeom prst="rect">
            <a:avLst/>
          </a:prstGeom>
        </p:spPr>
      </p:pic>
    </p:spTree>
    <p:extLst>
      <p:ext uri="{BB962C8B-B14F-4D97-AF65-F5344CB8AC3E}">
        <p14:creationId xmlns:p14="http://schemas.microsoft.com/office/powerpoint/2010/main" val="1802164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B3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6984" y="643467"/>
            <a:ext cx="8538032" cy="5571066"/>
          </a:xfrm>
          <a:prstGeom prst="rect">
            <a:avLst/>
          </a:prstGeom>
        </p:spPr>
      </p:pic>
    </p:spTree>
    <p:extLst>
      <p:ext uri="{BB962C8B-B14F-4D97-AF65-F5344CB8AC3E}">
        <p14:creationId xmlns:p14="http://schemas.microsoft.com/office/powerpoint/2010/main" val="3349287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82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6551" y="643467"/>
            <a:ext cx="7378897" cy="5571066"/>
          </a:xfrm>
          <a:prstGeom prst="rect">
            <a:avLst/>
          </a:prstGeom>
        </p:spPr>
      </p:pic>
    </p:spTree>
    <p:extLst>
      <p:ext uri="{BB962C8B-B14F-4D97-AF65-F5344CB8AC3E}">
        <p14:creationId xmlns:p14="http://schemas.microsoft.com/office/powerpoint/2010/main" val="1120327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F3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0540" y="643467"/>
            <a:ext cx="8670919" cy="5571066"/>
          </a:xfrm>
          <a:prstGeom prst="rect">
            <a:avLst/>
          </a:prstGeom>
        </p:spPr>
      </p:pic>
    </p:spTree>
    <p:extLst>
      <p:ext uri="{BB962C8B-B14F-4D97-AF65-F5344CB8AC3E}">
        <p14:creationId xmlns:p14="http://schemas.microsoft.com/office/powerpoint/2010/main" val="828078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72C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9284" y="643467"/>
            <a:ext cx="8253431" cy="5571066"/>
          </a:xfrm>
          <a:prstGeom prst="rect">
            <a:avLst/>
          </a:prstGeom>
        </p:spPr>
      </p:pic>
    </p:spTree>
    <p:extLst>
      <p:ext uri="{BB962C8B-B14F-4D97-AF65-F5344CB8AC3E}">
        <p14:creationId xmlns:p14="http://schemas.microsoft.com/office/powerpoint/2010/main" val="3810232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4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6159" y="643467"/>
            <a:ext cx="7579681" cy="5571066"/>
          </a:xfrm>
          <a:prstGeom prst="rect">
            <a:avLst/>
          </a:prstGeom>
        </p:spPr>
      </p:pic>
    </p:spTree>
    <p:extLst>
      <p:ext uri="{BB962C8B-B14F-4D97-AF65-F5344CB8AC3E}">
        <p14:creationId xmlns:p14="http://schemas.microsoft.com/office/powerpoint/2010/main" val="2497332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D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9628" y="643467"/>
            <a:ext cx="8192743" cy="5571066"/>
          </a:xfrm>
          <a:prstGeom prst="rect">
            <a:avLst/>
          </a:prstGeom>
        </p:spPr>
      </p:pic>
    </p:spTree>
    <p:extLst>
      <p:ext uri="{BB962C8B-B14F-4D97-AF65-F5344CB8AC3E}">
        <p14:creationId xmlns:p14="http://schemas.microsoft.com/office/powerpoint/2010/main" val="551684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52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7029" y="643467"/>
            <a:ext cx="7477941" cy="5571066"/>
          </a:xfrm>
          <a:prstGeom prst="rect">
            <a:avLst/>
          </a:prstGeom>
        </p:spPr>
      </p:pic>
    </p:spTree>
    <p:extLst>
      <p:ext uri="{BB962C8B-B14F-4D97-AF65-F5344CB8AC3E}">
        <p14:creationId xmlns:p14="http://schemas.microsoft.com/office/powerpoint/2010/main" val="931957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B3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7204" y="643467"/>
            <a:ext cx="7737591" cy="5571066"/>
          </a:xfrm>
          <a:prstGeom prst="rect">
            <a:avLst/>
          </a:prstGeom>
        </p:spPr>
      </p:pic>
    </p:spTree>
    <p:extLst>
      <p:ext uri="{BB962C8B-B14F-4D97-AF65-F5344CB8AC3E}">
        <p14:creationId xmlns:p14="http://schemas.microsoft.com/office/powerpoint/2010/main" val="4119682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Τίτλος 1">
            <a:extLst>
              <a:ext uri="{FF2B5EF4-FFF2-40B4-BE49-F238E27FC236}">
                <a16:creationId xmlns:a16="http://schemas.microsoft.com/office/drawing/2014/main" id="{22500B73-CB07-EA1A-D64E-49E8C6A01FFF}"/>
              </a:ext>
            </a:extLst>
          </p:cNvPr>
          <p:cNvSpPr>
            <a:spLocks noGrp="1"/>
          </p:cNvSpPr>
          <p:nvPr>
            <p:ph type="title"/>
          </p:nvPr>
        </p:nvSpPr>
        <p:spPr>
          <a:xfrm>
            <a:off x="838201" y="3998018"/>
            <a:ext cx="3981854" cy="2216513"/>
          </a:xfrm>
        </p:spPr>
        <p:txBody>
          <a:bodyPr>
            <a:normAutofit/>
          </a:bodyPr>
          <a:lstStyle/>
          <a:p>
            <a:r>
              <a:rPr lang="en-US" b="1" i="0" u="sng">
                <a:effectLst/>
                <a:latin typeface="roboto" panose="02000000000000000000" pitchFamily="2" charset="0"/>
              </a:rPr>
              <a:t>Descriptive Analytics</a:t>
            </a:r>
            <a:br>
              <a:rPr lang="en-US" b="0" i="0">
                <a:effectLst/>
                <a:latin typeface="roboto" panose="02000000000000000000" pitchFamily="2" charset="0"/>
              </a:rPr>
            </a:br>
            <a:endParaRPr lang="el-GR"/>
          </a:p>
        </p:txBody>
      </p:sp>
      <p:sp>
        <p:nvSpPr>
          <p:cNvPr id="12297" name="Arc 12296">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2290" name="Picture 2" descr="Descriptive Analytics Defined: Benefits &amp; Examples | NetSuite">
            <a:extLst>
              <a:ext uri="{FF2B5EF4-FFF2-40B4-BE49-F238E27FC236}">
                <a16:creationId xmlns:a16="http://schemas.microsoft.com/office/drawing/2014/main" id="{58CD73D1-6E98-C36A-9D5C-D84335C5126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9914" y="729087"/>
            <a:ext cx="10872172" cy="2908306"/>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6E8B9E17-6A55-D867-3E3C-3D1CDEAD789F}"/>
              </a:ext>
            </a:extLst>
          </p:cNvPr>
          <p:cNvSpPr>
            <a:spLocks noGrp="1"/>
          </p:cNvSpPr>
          <p:nvPr>
            <p:ph idx="1"/>
          </p:nvPr>
        </p:nvSpPr>
        <p:spPr>
          <a:xfrm>
            <a:off x="4970835" y="3998019"/>
            <a:ext cx="6382966" cy="2216512"/>
          </a:xfrm>
        </p:spPr>
        <p:txBody>
          <a:bodyPr>
            <a:normAutofit/>
          </a:bodyPr>
          <a:lstStyle/>
          <a:p>
            <a:r>
              <a:rPr lang="el-GR" sz="1500" dirty="0"/>
              <a:t>Η περιγραφική ανάλυση θεωρείται μια χρήσιμη τεχνική για την αποκάλυψη προτύπων σε ένα συγκεκριμένο τμήμα πελατών. Απλοποιεί τα δεδομένα και συνοψίζει τα δεδομένα του παρελθόντος σε ευανάγνωστη μορφή. </a:t>
            </a:r>
            <a:endParaRPr lang="en-US" sz="1500" dirty="0"/>
          </a:p>
          <a:p>
            <a:r>
              <a:rPr lang="el-GR" sz="1500" dirty="0"/>
              <a:t>Η περιγραφική ανάλυση παρέχει πληροφορίες σχετικά με το τι έχει συμβεί στο παρελθόν και με τις τάσεις για να εμβαθύνετε για περισσότερες λεπτομέρειες. Αυτό βοηθά στη δημιουργία αναφορών όπως τα έσοδα, τα κέρδη, οι πωλήσεις μιας εταιρείας </a:t>
            </a:r>
            <a:r>
              <a:rPr lang="el-GR" sz="1500" dirty="0" err="1"/>
              <a:t>κ.ο.κ.</a:t>
            </a:r>
            <a:r>
              <a:rPr lang="el-GR" sz="1500" dirty="0"/>
              <a:t> </a:t>
            </a:r>
          </a:p>
        </p:txBody>
      </p:sp>
    </p:spTree>
    <p:extLst>
      <p:ext uri="{BB962C8B-B14F-4D97-AF65-F5344CB8AC3E}">
        <p14:creationId xmlns:p14="http://schemas.microsoft.com/office/powerpoint/2010/main" val="2990339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A3E0120-4350-6DA7-9506-28C038B6CE35}"/>
              </a:ext>
            </a:extLst>
          </p:cNvPr>
          <p:cNvSpPr>
            <a:spLocks noGrp="1"/>
          </p:cNvSpPr>
          <p:nvPr>
            <p:ph type="title"/>
          </p:nvPr>
        </p:nvSpPr>
        <p:spPr>
          <a:xfrm>
            <a:off x="795528" y="386930"/>
            <a:ext cx="10141799" cy="1300554"/>
          </a:xfrm>
        </p:spPr>
        <p:txBody>
          <a:bodyPr anchor="b">
            <a:normAutofit/>
          </a:bodyPr>
          <a:lstStyle/>
          <a:p>
            <a:r>
              <a:rPr lang="en-US" b="1" i="0" u="sng">
                <a:effectLst/>
                <a:latin typeface="roboto" panose="02000000000000000000" pitchFamily="2" charset="0"/>
              </a:rPr>
              <a:t>Descriptive Analytics</a:t>
            </a:r>
            <a:br>
              <a:rPr lang="en-US" b="0" i="0">
                <a:effectLst/>
                <a:latin typeface="roboto" panose="02000000000000000000" pitchFamily="2" charset="0"/>
              </a:rPr>
            </a:br>
            <a:endParaRPr lang="el-GR" dirty="0"/>
          </a:p>
        </p:txBody>
      </p:sp>
      <p:sp>
        <p:nvSpPr>
          <p:cNvPr id="18" name="Rectangle 10">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16420D9A-C3EB-6289-465C-244C1475DA0A}"/>
              </a:ext>
            </a:extLst>
          </p:cNvPr>
          <p:cNvPicPr>
            <a:picLocks noChangeAspect="1"/>
          </p:cNvPicPr>
          <p:nvPr/>
        </p:nvPicPr>
        <p:blipFill>
          <a:blip r:embed="rId2"/>
          <a:stretch>
            <a:fillRect/>
          </a:stretch>
        </p:blipFill>
        <p:spPr>
          <a:xfrm>
            <a:off x="635295" y="2933322"/>
            <a:ext cx="5150277" cy="2897030"/>
          </a:xfrm>
          <a:prstGeom prst="rect">
            <a:avLst/>
          </a:prstGeom>
        </p:spPr>
      </p:pic>
      <p:sp>
        <p:nvSpPr>
          <p:cNvPr id="3" name="Θέση περιεχομένου 2">
            <a:extLst>
              <a:ext uri="{FF2B5EF4-FFF2-40B4-BE49-F238E27FC236}">
                <a16:creationId xmlns:a16="http://schemas.microsoft.com/office/drawing/2014/main" id="{812B6F9B-9AFC-5C9A-3338-16553F7DBC4D}"/>
              </a:ext>
            </a:extLst>
          </p:cNvPr>
          <p:cNvSpPr>
            <a:spLocks noGrp="1"/>
          </p:cNvSpPr>
          <p:nvPr>
            <p:ph idx="1"/>
          </p:nvPr>
        </p:nvSpPr>
        <p:spPr>
          <a:xfrm>
            <a:off x="6406429" y="2599509"/>
            <a:ext cx="4530898" cy="3639450"/>
          </a:xfrm>
        </p:spPr>
        <p:txBody>
          <a:bodyPr anchor="ctr">
            <a:normAutofit/>
          </a:bodyPr>
          <a:lstStyle/>
          <a:p>
            <a:r>
              <a:rPr lang="el-GR" sz="2000"/>
              <a:t>Παραδείγματα περιγραφικής ανάλυσης περιλαμβάνουν συνοπτικές στατιστικές, ομαδοποίηση και κανόνες συσχέτισης που χρησιμοποιούνται στην ανάλυση καλαθιού αγοράς.</a:t>
            </a:r>
            <a:endParaRPr lang="en-US" sz="2000"/>
          </a:p>
          <a:p>
            <a:r>
              <a:rPr lang="el-GR" sz="2000"/>
              <a:t>Ένα παράδειγμα χρήσης της περιγραφικής ανάλυσης είναι η Dow Chemical Company. Η εταιρεία χρησιμοποίησε τα δεδομένα του παρελθόντος για να αυξήσει τη χρήση των εγκαταστάσεών της σε όλα τα γραφεία και τα εργαστήριά της</a:t>
            </a:r>
            <a:r>
              <a:rPr lang="en-US" sz="2000"/>
              <a:t>.</a:t>
            </a:r>
            <a:endParaRPr lang="el-GR" sz="2000"/>
          </a:p>
        </p:txBody>
      </p:sp>
      <p:sp>
        <p:nvSpPr>
          <p:cNvPr id="20" name="Rectangle 14">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964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A52CC5A-7E5A-B905-7C82-DFAFE3DA7B34}"/>
              </a:ext>
            </a:extLst>
          </p:cNvPr>
          <p:cNvSpPr>
            <a:spLocks noGrp="1"/>
          </p:cNvSpPr>
          <p:nvPr>
            <p:ph type="title"/>
          </p:nvPr>
        </p:nvSpPr>
        <p:spPr>
          <a:xfrm>
            <a:off x="710387" y="681037"/>
            <a:ext cx="4080879" cy="1788811"/>
          </a:xfrm>
        </p:spPr>
        <p:txBody>
          <a:bodyPr>
            <a:normAutofit/>
          </a:bodyPr>
          <a:lstStyle/>
          <a:p>
            <a:r>
              <a:rPr lang="en-US" sz="4000" b="1" i="0" u="sng">
                <a:effectLst/>
                <a:latin typeface="roboto" panose="02000000000000000000" pitchFamily="2" charset="0"/>
              </a:rPr>
              <a:t>Predictive Analytics</a:t>
            </a:r>
            <a:br>
              <a:rPr lang="en-US" sz="4000" b="0" i="0">
                <a:effectLst/>
                <a:latin typeface="roboto" panose="02000000000000000000" pitchFamily="2" charset="0"/>
              </a:rPr>
            </a:br>
            <a:endParaRPr lang="el-GR" sz="4000"/>
          </a:p>
        </p:txBody>
      </p:sp>
      <p:sp>
        <p:nvSpPr>
          <p:cNvPr id="3" name="Θέση περιεχομένου 2">
            <a:extLst>
              <a:ext uri="{FF2B5EF4-FFF2-40B4-BE49-F238E27FC236}">
                <a16:creationId xmlns:a16="http://schemas.microsoft.com/office/drawing/2014/main" id="{80264A0A-C013-04C0-7A29-D60567EEC639}"/>
              </a:ext>
            </a:extLst>
          </p:cNvPr>
          <p:cNvSpPr>
            <a:spLocks noGrp="1"/>
          </p:cNvSpPr>
          <p:nvPr>
            <p:ph idx="1"/>
          </p:nvPr>
        </p:nvSpPr>
        <p:spPr>
          <a:xfrm>
            <a:off x="710389" y="2630161"/>
            <a:ext cx="4080880" cy="3546801"/>
          </a:xfrm>
        </p:spPr>
        <p:txBody>
          <a:bodyPr>
            <a:normAutofit/>
          </a:bodyPr>
          <a:lstStyle/>
          <a:p>
            <a:endParaRPr lang="en-US" sz="2000"/>
          </a:p>
          <a:p>
            <a:r>
              <a:rPr lang="el-GR" sz="2000"/>
              <a:t>Τα Predictive Analytics, όπως μπορεί να διακρίνει κανείς από την ίδια την ονομασία, ασχολούνται με την πρόβλεψη μελλοντικών περιστατικών. Αυτά τα μελλοντικά περιστατικά μπορεί να είναι τάσεις της αγοράς, καταναλωτικές τάσεις και πολλά άλλα παρόμοια γεγονότα που σχετίζονται με την αγορά.</a:t>
            </a:r>
            <a:endParaRPr lang="el-GR" sz="2000" dirty="0"/>
          </a:p>
        </p:txBody>
      </p:sp>
      <p:sp>
        <p:nvSpPr>
          <p:cNvPr id="6155" name="Rounded Rectangle 28">
            <a:extLst>
              <a:ext uri="{FF2B5EF4-FFF2-40B4-BE49-F238E27FC236}">
                <a16:creationId xmlns:a16="http://schemas.microsoft.com/office/drawing/2014/main" id="{A783CD55-1776-4C75-9A8F-D1179C0C7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Big data Consulting Services, Big Data predictive analytics company UK –  Snovasys.com">
            <a:extLst>
              <a:ext uri="{FF2B5EF4-FFF2-40B4-BE49-F238E27FC236}">
                <a16:creationId xmlns:a16="http://schemas.microsoft.com/office/drawing/2014/main" id="{927A7DA4-E3D6-701E-A31E-A513B65191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82" r="3821" b="3"/>
          <a:stretch/>
        </p:blipFill>
        <p:spPr bwMode="auto">
          <a:xfrm>
            <a:off x="5441735" y="804672"/>
            <a:ext cx="5934456" cy="5248656"/>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AutoShape 2" descr="Predictive Analytics and How it Works| Villanova University">
            <a:extLst>
              <a:ext uri="{FF2B5EF4-FFF2-40B4-BE49-F238E27FC236}">
                <a16:creationId xmlns:a16="http://schemas.microsoft.com/office/drawing/2014/main" id="{4B42EFBB-7DFD-95E0-CF76-B7BE2EDDFDA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3657048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9" name="Rectangle 717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4AED9DB-077E-D88D-BD80-85570AB1CFC1}"/>
              </a:ext>
            </a:extLst>
          </p:cNvPr>
          <p:cNvSpPr>
            <a:spLocks noGrp="1"/>
          </p:cNvSpPr>
          <p:nvPr>
            <p:ph type="title"/>
          </p:nvPr>
        </p:nvSpPr>
        <p:spPr>
          <a:xfrm>
            <a:off x="640080" y="325369"/>
            <a:ext cx="4368602" cy="1956841"/>
          </a:xfrm>
        </p:spPr>
        <p:txBody>
          <a:bodyPr anchor="b">
            <a:normAutofit/>
          </a:bodyPr>
          <a:lstStyle/>
          <a:p>
            <a:r>
              <a:rPr lang="en-US" sz="4200" b="1" i="0" u="sng">
                <a:effectLst/>
                <a:latin typeface="roboto" panose="02000000000000000000" pitchFamily="2" charset="0"/>
              </a:rPr>
              <a:t>Predictive Analytics</a:t>
            </a:r>
            <a:br>
              <a:rPr lang="en-US" sz="4200" b="0" i="0">
                <a:effectLst/>
                <a:latin typeface="roboto" panose="02000000000000000000" pitchFamily="2" charset="0"/>
              </a:rPr>
            </a:br>
            <a:endParaRPr lang="el-GR" sz="4200"/>
          </a:p>
        </p:txBody>
      </p:sp>
      <p:sp>
        <p:nvSpPr>
          <p:cNvPr id="718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4681DB78-A0B4-767C-E2CE-47065D88C0C4}"/>
              </a:ext>
            </a:extLst>
          </p:cNvPr>
          <p:cNvSpPr>
            <a:spLocks noGrp="1"/>
          </p:cNvSpPr>
          <p:nvPr>
            <p:ph idx="1"/>
          </p:nvPr>
        </p:nvSpPr>
        <p:spPr>
          <a:xfrm>
            <a:off x="640080" y="2872899"/>
            <a:ext cx="4243589" cy="3320668"/>
          </a:xfrm>
        </p:spPr>
        <p:txBody>
          <a:bodyPr>
            <a:normAutofit/>
          </a:bodyPr>
          <a:lstStyle/>
          <a:p>
            <a:endParaRPr lang="en-US" sz="2000" dirty="0"/>
          </a:p>
          <a:p>
            <a:endParaRPr lang="en-US" sz="2000" dirty="0"/>
          </a:p>
          <a:p>
            <a:r>
              <a:rPr lang="el-GR" sz="2000" dirty="0"/>
              <a:t>Αυτός ο τύπος ανάλυσης χρησιμοποιεί ιστορικά και παρόντα δεδομένα για την πρόβλεψη μελλοντικών συμβάντων. Αυτή είναι η πιο συχνά χρησιμοποιούμενη μορφή ανάλυσης μεταξύ των επιχειρήσεων. </a:t>
            </a:r>
          </a:p>
        </p:txBody>
      </p:sp>
      <p:pic>
        <p:nvPicPr>
          <p:cNvPr id="7170" name="Picture 2" descr="What Is Predictive Analytics? 5 Examples | HBS Online">
            <a:extLst>
              <a:ext uri="{FF2B5EF4-FFF2-40B4-BE49-F238E27FC236}">
                <a16:creationId xmlns:a16="http://schemas.microsoft.com/office/drawing/2014/main" id="{CC058CFD-E0C3-0A6D-4A84-EE8FCEE0C8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31" r="32917"/>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305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D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1767" y="643467"/>
            <a:ext cx="7528466" cy="5571066"/>
          </a:xfrm>
          <a:prstGeom prst="rect">
            <a:avLst/>
          </a:prstGeom>
        </p:spPr>
      </p:pic>
    </p:spTree>
    <p:extLst>
      <p:ext uri="{BB962C8B-B14F-4D97-AF65-F5344CB8AC3E}">
        <p14:creationId xmlns:p14="http://schemas.microsoft.com/office/powerpoint/2010/main" val="1350860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AF54F67-58B1-A610-10FA-F656BB1CD588}"/>
              </a:ext>
            </a:extLst>
          </p:cNvPr>
          <p:cNvSpPr>
            <a:spLocks noGrp="1"/>
          </p:cNvSpPr>
          <p:nvPr>
            <p:ph type="title"/>
          </p:nvPr>
        </p:nvSpPr>
        <p:spPr>
          <a:xfrm>
            <a:off x="640080" y="325369"/>
            <a:ext cx="4368602" cy="1956841"/>
          </a:xfrm>
        </p:spPr>
        <p:txBody>
          <a:bodyPr anchor="b">
            <a:normAutofit/>
          </a:bodyPr>
          <a:lstStyle/>
          <a:p>
            <a:r>
              <a:rPr lang="en-US" sz="4200" b="1" i="0" u="sng">
                <a:effectLst/>
                <a:latin typeface="roboto" panose="02000000000000000000" pitchFamily="2" charset="0"/>
              </a:rPr>
              <a:t>Predictive Analytics</a:t>
            </a:r>
            <a:br>
              <a:rPr lang="en-US" sz="4200" b="0" i="0">
                <a:effectLst/>
                <a:latin typeface="roboto" panose="02000000000000000000" pitchFamily="2" charset="0"/>
              </a:rPr>
            </a:br>
            <a:endParaRPr lang="el-GR" sz="4200"/>
          </a:p>
        </p:txBody>
      </p:sp>
      <p:sp>
        <p:nvSpPr>
          <p:cNvPr id="820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2308AA77-A361-00C7-71AF-A3E17409157F}"/>
              </a:ext>
            </a:extLst>
          </p:cNvPr>
          <p:cNvSpPr>
            <a:spLocks noGrp="1"/>
          </p:cNvSpPr>
          <p:nvPr>
            <p:ph idx="1"/>
          </p:nvPr>
        </p:nvSpPr>
        <p:spPr>
          <a:xfrm>
            <a:off x="640080" y="2872899"/>
            <a:ext cx="4243589" cy="3320668"/>
          </a:xfrm>
        </p:spPr>
        <p:txBody>
          <a:bodyPr>
            <a:normAutofit/>
          </a:bodyPr>
          <a:lstStyle/>
          <a:p>
            <a:endParaRPr lang="en-US" sz="2000"/>
          </a:p>
          <a:p>
            <a:endParaRPr lang="en-US" sz="2000"/>
          </a:p>
          <a:p>
            <a:r>
              <a:rPr lang="el-GR" sz="2000"/>
              <a:t>Η προγνωστική ανάλυση δεν λειτουργεί μόνο για τους παρόχους υπηρεσιών αλλά και για τους καταναλωτές. Παρακολουθεί τις προηγούμενες δραστηριότητές μας και με βάση αυτές, προβλέπει τι μπορεί να κάνουμε στη συνέχεια.</a:t>
            </a:r>
            <a:endParaRPr lang="el-GR" sz="2000" dirty="0"/>
          </a:p>
        </p:txBody>
      </p:sp>
      <p:pic>
        <p:nvPicPr>
          <p:cNvPr id="8194" name="Picture 2" descr="What Is Predictive Analytics? 5 Examples | HBS Online">
            <a:extLst>
              <a:ext uri="{FF2B5EF4-FFF2-40B4-BE49-F238E27FC236}">
                <a16:creationId xmlns:a16="http://schemas.microsoft.com/office/drawing/2014/main" id="{55EAC31A-34DB-9A65-BF18-905B6F011E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31" r="32917"/>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897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E23B675-0127-63A7-9CD6-AF3C1AE42A67}"/>
              </a:ext>
            </a:extLst>
          </p:cNvPr>
          <p:cNvSpPr>
            <a:spLocks noGrp="1"/>
          </p:cNvSpPr>
          <p:nvPr>
            <p:ph type="title"/>
          </p:nvPr>
        </p:nvSpPr>
        <p:spPr>
          <a:xfrm>
            <a:off x="640080" y="325369"/>
            <a:ext cx="4368602" cy="1956841"/>
          </a:xfrm>
        </p:spPr>
        <p:txBody>
          <a:bodyPr anchor="b">
            <a:normAutofit/>
          </a:bodyPr>
          <a:lstStyle/>
          <a:p>
            <a:r>
              <a:rPr lang="en-US" sz="4200" b="1" i="0" u="sng">
                <a:effectLst/>
                <a:latin typeface="roboto" panose="02000000000000000000" pitchFamily="2" charset="0"/>
              </a:rPr>
              <a:t>Predictive Analytics</a:t>
            </a:r>
            <a:br>
              <a:rPr lang="en-US" sz="4200" b="0" i="0">
                <a:effectLst/>
                <a:latin typeface="roboto" panose="02000000000000000000" pitchFamily="2" charset="0"/>
              </a:rPr>
            </a:br>
            <a:endParaRPr lang="el-GR" sz="4200"/>
          </a:p>
        </p:txBody>
      </p:sp>
      <p:sp>
        <p:nvSpPr>
          <p:cNvPr id="922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0DFD8F10-986C-5691-09A0-18E7BBBFE327}"/>
              </a:ext>
            </a:extLst>
          </p:cNvPr>
          <p:cNvSpPr>
            <a:spLocks noGrp="1"/>
          </p:cNvSpPr>
          <p:nvPr>
            <p:ph idx="1"/>
          </p:nvPr>
        </p:nvSpPr>
        <p:spPr>
          <a:xfrm>
            <a:off x="640080" y="2872899"/>
            <a:ext cx="4243589" cy="3320668"/>
          </a:xfrm>
        </p:spPr>
        <p:txBody>
          <a:bodyPr>
            <a:normAutofit/>
          </a:bodyPr>
          <a:lstStyle/>
          <a:p>
            <a:endParaRPr lang="en-US" sz="2000" dirty="0"/>
          </a:p>
          <a:p>
            <a:endParaRPr lang="en-US" sz="2000" dirty="0"/>
          </a:p>
          <a:p>
            <a:r>
              <a:rPr lang="el-GR" sz="2000" dirty="0"/>
              <a:t>Η προγνωστική ανάλυση χρησιμοποιεί μοντέλα όπως η εξόρυξη δεδομένων, η τεχνητή νοημοσύνη και η μηχανική μάθηση για να αναλύσει τα τρέχοντα δεδομένα και να προβλέψει τι μπορεί να συμβεί σε συγκεκριμένα σενάρια. </a:t>
            </a:r>
          </a:p>
        </p:txBody>
      </p:sp>
      <p:pic>
        <p:nvPicPr>
          <p:cNvPr id="9218" name="Picture 2" descr="What Is Predictive Analytics? 5 Examples | HBS Online">
            <a:extLst>
              <a:ext uri="{FF2B5EF4-FFF2-40B4-BE49-F238E27FC236}">
                <a16:creationId xmlns:a16="http://schemas.microsoft.com/office/drawing/2014/main" id="{43308D02-C188-A9F7-F5A7-BC3B6ADB5F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31" r="32917"/>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23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69C8AB6-1CB8-411D-2A29-07BD88D6CF99}"/>
              </a:ext>
            </a:extLst>
          </p:cNvPr>
          <p:cNvSpPr>
            <a:spLocks noGrp="1"/>
          </p:cNvSpPr>
          <p:nvPr>
            <p:ph type="title"/>
          </p:nvPr>
        </p:nvSpPr>
        <p:spPr>
          <a:xfrm>
            <a:off x="640080" y="325369"/>
            <a:ext cx="4368602" cy="1956841"/>
          </a:xfrm>
        </p:spPr>
        <p:txBody>
          <a:bodyPr anchor="b">
            <a:normAutofit/>
          </a:bodyPr>
          <a:lstStyle/>
          <a:p>
            <a:r>
              <a:rPr lang="en-US" sz="4200" b="1" i="0" u="sng">
                <a:effectLst/>
                <a:latin typeface="roboto" panose="02000000000000000000" pitchFamily="2" charset="0"/>
              </a:rPr>
              <a:t>Predictive Analytics</a:t>
            </a:r>
            <a:br>
              <a:rPr lang="en-US" sz="4200" b="0" i="0">
                <a:effectLst/>
                <a:latin typeface="roboto" panose="02000000000000000000" pitchFamily="2" charset="0"/>
              </a:rPr>
            </a:br>
            <a:endParaRPr lang="el-GR" sz="4200"/>
          </a:p>
        </p:txBody>
      </p:sp>
      <p:sp>
        <p:nvSpPr>
          <p:cNvPr id="1024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F5ED5348-B345-F509-A734-CAC63C384A54}"/>
              </a:ext>
            </a:extLst>
          </p:cNvPr>
          <p:cNvSpPr>
            <a:spLocks noGrp="1"/>
          </p:cNvSpPr>
          <p:nvPr>
            <p:ph idx="1"/>
          </p:nvPr>
        </p:nvSpPr>
        <p:spPr>
          <a:xfrm>
            <a:off x="640080" y="2872899"/>
            <a:ext cx="4243589" cy="3320668"/>
          </a:xfrm>
        </p:spPr>
        <p:txBody>
          <a:bodyPr>
            <a:normAutofit/>
          </a:bodyPr>
          <a:lstStyle/>
          <a:p>
            <a:endParaRPr lang="en-US" sz="2200" dirty="0"/>
          </a:p>
          <a:p>
            <a:endParaRPr lang="en-US" sz="2200" dirty="0"/>
          </a:p>
          <a:p>
            <a:r>
              <a:rPr lang="el-GR" sz="2200" dirty="0"/>
              <a:t>Παραδείγματα προγνωστικής ανάλυσης περιλαμβάνουν τις επόμενες καλύτερες προσφορές, τον κίνδυνο αποχώρησης και την ανάλυση κινδύνου ανανέωσης.</a:t>
            </a:r>
            <a:endParaRPr lang="en-US" sz="2200" dirty="0"/>
          </a:p>
        </p:txBody>
      </p:sp>
      <p:pic>
        <p:nvPicPr>
          <p:cNvPr id="10242" name="Picture 2" descr="What Is Predictive Analytics? 5 Examples | HBS Online">
            <a:extLst>
              <a:ext uri="{FF2B5EF4-FFF2-40B4-BE49-F238E27FC236}">
                <a16:creationId xmlns:a16="http://schemas.microsoft.com/office/drawing/2014/main" id="{D0002E28-02AF-C543-BD5C-F041E5F416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31" r="32917"/>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104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8D5C03A-D27E-90BA-CB30-7B4D1801BCB6}"/>
              </a:ext>
            </a:extLst>
          </p:cNvPr>
          <p:cNvSpPr>
            <a:spLocks noGrp="1"/>
          </p:cNvSpPr>
          <p:nvPr>
            <p:ph type="title"/>
          </p:nvPr>
        </p:nvSpPr>
        <p:spPr>
          <a:xfrm>
            <a:off x="640080" y="325369"/>
            <a:ext cx="4368602" cy="1956841"/>
          </a:xfrm>
        </p:spPr>
        <p:txBody>
          <a:bodyPr anchor="b">
            <a:normAutofit/>
          </a:bodyPr>
          <a:lstStyle/>
          <a:p>
            <a:r>
              <a:rPr lang="en-US" sz="4200" b="1" i="0" u="sng">
                <a:effectLst/>
                <a:latin typeface="roboto" panose="02000000000000000000" pitchFamily="2" charset="0"/>
              </a:rPr>
              <a:t>Predictive Analytics</a:t>
            </a:r>
            <a:br>
              <a:rPr lang="en-US" sz="4200" b="0" i="0">
                <a:effectLst/>
                <a:latin typeface="roboto" panose="02000000000000000000" pitchFamily="2" charset="0"/>
              </a:rPr>
            </a:br>
            <a:endParaRPr lang="el-GR" sz="4200"/>
          </a:p>
        </p:txBody>
      </p:sp>
      <p:sp>
        <p:nvSpPr>
          <p:cNvPr id="112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F576883A-D568-3093-D99A-D752FB58E19F}"/>
              </a:ext>
            </a:extLst>
          </p:cNvPr>
          <p:cNvSpPr>
            <a:spLocks noGrp="1"/>
          </p:cNvSpPr>
          <p:nvPr>
            <p:ph idx="1"/>
          </p:nvPr>
        </p:nvSpPr>
        <p:spPr>
          <a:xfrm>
            <a:off x="640080" y="2872899"/>
            <a:ext cx="4243589" cy="3320668"/>
          </a:xfrm>
        </p:spPr>
        <p:txBody>
          <a:bodyPr>
            <a:normAutofit/>
          </a:bodyPr>
          <a:lstStyle/>
          <a:p>
            <a:endParaRPr lang="en-US" sz="1900" dirty="0"/>
          </a:p>
          <a:p>
            <a:endParaRPr lang="en-US" sz="1900" dirty="0"/>
          </a:p>
          <a:p>
            <a:r>
              <a:rPr lang="el-GR" sz="1900" dirty="0"/>
              <a:t>Η εταιρεία καθορίζει τα βήματα που πρέπει να λάβει για να προστατεύσει τις δόλιες συναλλαγές των πελατών της. Χρησιμοποιεί όλα τα δεδομένα πληρωμών του παρελθόντος και τα δεδομένα συμπεριφοράς των χρηστών για να προβλέψει τις δόλιες δραστηριότητες.</a:t>
            </a:r>
          </a:p>
        </p:txBody>
      </p:sp>
      <p:pic>
        <p:nvPicPr>
          <p:cNvPr id="11266" name="Picture 2" descr="What Is Predictive Analytics? 5 Examples | HBS Online">
            <a:extLst>
              <a:ext uri="{FF2B5EF4-FFF2-40B4-BE49-F238E27FC236}">
                <a16:creationId xmlns:a16="http://schemas.microsoft.com/office/drawing/2014/main" id="{6D827303-A6D2-7432-E342-DF2755EFB2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31" r="32917"/>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505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69A38EBA-6E97-44A4-B4B8-D9FB5D33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05F1DDA-9728-B85E-DB1E-45A70577C0EB}"/>
              </a:ext>
            </a:extLst>
          </p:cNvPr>
          <p:cNvSpPr>
            <a:spLocks noGrp="1"/>
          </p:cNvSpPr>
          <p:nvPr>
            <p:ph type="title"/>
          </p:nvPr>
        </p:nvSpPr>
        <p:spPr>
          <a:xfrm>
            <a:off x="411480" y="991443"/>
            <a:ext cx="4502858" cy="1087819"/>
          </a:xfrm>
        </p:spPr>
        <p:txBody>
          <a:bodyPr anchor="b">
            <a:normAutofit/>
          </a:bodyPr>
          <a:lstStyle/>
          <a:p>
            <a:r>
              <a:rPr lang="en-US" sz="3400" b="1" i="0" u="sng">
                <a:effectLst/>
                <a:latin typeface="roboto" panose="02000000000000000000" pitchFamily="2" charset="0"/>
              </a:rPr>
              <a:t>Prescriptive Analytics</a:t>
            </a:r>
            <a:br>
              <a:rPr lang="en-US" sz="3400" b="0" i="0">
                <a:effectLst/>
                <a:latin typeface="roboto" panose="02000000000000000000" pitchFamily="2" charset="0"/>
              </a:rPr>
            </a:br>
            <a:endParaRPr lang="el-GR" sz="3400"/>
          </a:p>
        </p:txBody>
      </p:sp>
      <p:sp>
        <p:nvSpPr>
          <p:cNvPr id="15" name="!!accent">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480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Θέση περιεχομένου 2">
            <a:extLst>
              <a:ext uri="{FF2B5EF4-FFF2-40B4-BE49-F238E27FC236}">
                <a16:creationId xmlns:a16="http://schemas.microsoft.com/office/drawing/2014/main" id="{BC7B0B0F-4FFB-AD14-30D8-545E2B5CD2A7}"/>
              </a:ext>
            </a:extLst>
          </p:cNvPr>
          <p:cNvSpPr>
            <a:spLocks noGrp="1"/>
          </p:cNvSpPr>
          <p:nvPr>
            <p:ph idx="1"/>
          </p:nvPr>
        </p:nvSpPr>
        <p:spPr>
          <a:xfrm>
            <a:off x="411480" y="2684095"/>
            <a:ext cx="4502858" cy="3492868"/>
          </a:xfrm>
        </p:spPr>
        <p:txBody>
          <a:bodyPr>
            <a:normAutofit/>
          </a:bodyPr>
          <a:lstStyle/>
          <a:p>
            <a:r>
              <a:rPr lang="el-GR" sz="1500"/>
              <a:t>Η προδιαγραφική ανάλυση είναι η πιο πολύτιμη αλλά και η πιο ανεπαρκώς χρησιμοποιούμενη μορφή ανάλυσης. Είναι το επόμενο βήμα στην προγνωστική ανάλυση. Η προδιαγραφική ανάλυση διερευνά διάφορες πιθανές ενέργειες και προτείνει δράσεις ανάλογα με τα αποτελέσματα της περιγραφικής και της προγνωστικής ανάλυσης ενός συγκεκριμένου συνόλου δεδομένων.</a:t>
            </a:r>
          </a:p>
          <a:p>
            <a:endParaRPr lang="el-GR" sz="1500"/>
          </a:p>
          <a:p>
            <a:r>
              <a:rPr lang="el-GR" sz="1500"/>
              <a:t>Η προδιαγραφική ανάλυση είναι ένας συνδυασμός δεδομένων και διαφόρων επιχειρηματικών κανόνων. Τα δεδομένα της προδιαγραφικής ανάλυσης μπορεί να είναι τόσο εσωτερικά (οργανωτικές εισροές) όσο και εξωτερικά (πληροφορίες από τα μέσα κοινωνικής δικτύωσης).</a:t>
            </a:r>
          </a:p>
          <a:p>
            <a:endParaRPr lang="el-GR" sz="1500"/>
          </a:p>
        </p:txBody>
      </p:sp>
      <p:pic>
        <p:nvPicPr>
          <p:cNvPr id="2050" name="Picture 2" descr="What is Prescriptive Analytics? How does it work? Examples &amp; Benefits">
            <a:extLst>
              <a:ext uri="{FF2B5EF4-FFF2-40B4-BE49-F238E27FC236}">
                <a16:creationId xmlns:a16="http://schemas.microsoft.com/office/drawing/2014/main" id="{2FFED638-8295-F026-B765-78F61E4AF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985" y="2560170"/>
            <a:ext cx="605790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683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30572811-F684-BFDC-8487-BCD2E1D9CF19}"/>
              </a:ext>
            </a:extLst>
          </p:cNvPr>
          <p:cNvSpPr>
            <a:spLocks noGrp="1"/>
          </p:cNvSpPr>
          <p:nvPr>
            <p:ph type="title"/>
          </p:nvPr>
        </p:nvSpPr>
        <p:spPr>
          <a:xfrm>
            <a:off x="1383564" y="348865"/>
            <a:ext cx="9718111" cy="1576446"/>
          </a:xfrm>
        </p:spPr>
        <p:txBody>
          <a:bodyPr anchor="ctr">
            <a:normAutofit/>
          </a:bodyPr>
          <a:lstStyle/>
          <a:p>
            <a:r>
              <a:rPr lang="en-US" sz="4000" b="1" i="0" u="sng">
                <a:solidFill>
                  <a:srgbClr val="FFFFFF"/>
                </a:solidFill>
                <a:effectLst/>
                <a:latin typeface="roboto" panose="02000000000000000000" pitchFamily="2" charset="0"/>
              </a:rPr>
              <a:t>Prescriptive Analytics</a:t>
            </a:r>
            <a:br>
              <a:rPr lang="en-US" sz="4000" b="0" i="0">
                <a:solidFill>
                  <a:srgbClr val="FFFFFF"/>
                </a:solidFill>
                <a:effectLst/>
                <a:latin typeface="roboto" panose="02000000000000000000" pitchFamily="2" charset="0"/>
              </a:rPr>
            </a:br>
            <a:endParaRPr lang="el-GR" sz="4000">
              <a:solidFill>
                <a:srgbClr val="FFFFFF"/>
              </a:solidFill>
            </a:endParaRPr>
          </a:p>
        </p:txBody>
      </p:sp>
      <p:graphicFrame>
        <p:nvGraphicFramePr>
          <p:cNvPr id="5" name="Θέση περιεχομένου 2">
            <a:extLst>
              <a:ext uri="{FF2B5EF4-FFF2-40B4-BE49-F238E27FC236}">
                <a16:creationId xmlns:a16="http://schemas.microsoft.com/office/drawing/2014/main" id="{837ED269-2750-3303-9052-303D9D7B72F2}"/>
              </a:ext>
            </a:extLst>
          </p:cNvPr>
          <p:cNvGraphicFramePr>
            <a:graphicFrameLocks noGrp="1"/>
          </p:cNvGraphicFramePr>
          <p:nvPr>
            <p:ph idx="1"/>
            <p:extLst>
              <p:ext uri="{D42A27DB-BD31-4B8C-83A1-F6EECF244321}">
                <p14:modId xmlns:p14="http://schemas.microsoft.com/office/powerpoint/2010/main" val="115647033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5893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E54B9DD-6016-3C86-D8FB-6362B73292CB}"/>
              </a:ext>
            </a:extLst>
          </p:cNvPr>
          <p:cNvSpPr>
            <a:spLocks noGrp="1"/>
          </p:cNvSpPr>
          <p:nvPr>
            <p:ph type="title"/>
          </p:nvPr>
        </p:nvSpPr>
        <p:spPr>
          <a:xfrm>
            <a:off x="4654296" y="329184"/>
            <a:ext cx="6894576" cy="1783080"/>
          </a:xfrm>
        </p:spPr>
        <p:txBody>
          <a:bodyPr anchor="b">
            <a:normAutofit/>
          </a:bodyPr>
          <a:lstStyle/>
          <a:p>
            <a:r>
              <a:rPr lang="el-GR" sz="3800" b="1" u="sng">
                <a:latin typeface="roboto" panose="02000000000000000000" pitchFamily="2" charset="0"/>
              </a:rPr>
              <a:t>Πλεονεκτήματα των </a:t>
            </a:r>
            <a:r>
              <a:rPr lang="en-US" sz="3800" b="1" i="0" u="sng">
                <a:effectLst/>
                <a:latin typeface="roboto" panose="02000000000000000000" pitchFamily="2" charset="0"/>
              </a:rPr>
              <a:t>Big Data Analytics</a:t>
            </a:r>
            <a:br>
              <a:rPr lang="en-US" sz="3800" b="0" i="0">
                <a:effectLst/>
                <a:latin typeface="roboto" panose="02000000000000000000" pitchFamily="2" charset="0"/>
              </a:rPr>
            </a:br>
            <a:endParaRPr lang="el-GR" sz="3800"/>
          </a:p>
        </p:txBody>
      </p:sp>
      <p:pic>
        <p:nvPicPr>
          <p:cNvPr id="5" name="Picture 4" descr="Γράφημα">
            <a:extLst>
              <a:ext uri="{FF2B5EF4-FFF2-40B4-BE49-F238E27FC236}">
                <a16:creationId xmlns:a16="http://schemas.microsoft.com/office/drawing/2014/main" id="{0FA64E8E-758C-6090-2EBA-1B184C88DCE7}"/>
              </a:ext>
            </a:extLst>
          </p:cNvPr>
          <p:cNvPicPr>
            <a:picLocks noChangeAspect="1"/>
          </p:cNvPicPr>
          <p:nvPr/>
        </p:nvPicPr>
        <p:blipFill rotWithShape="1">
          <a:blip r:embed="rId2"/>
          <a:srcRect l="25901" r="37167"/>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F2989E25-F137-27FB-E9E0-920AE83D1BBF}"/>
              </a:ext>
            </a:extLst>
          </p:cNvPr>
          <p:cNvSpPr>
            <a:spLocks noGrp="1"/>
          </p:cNvSpPr>
          <p:nvPr>
            <p:ph idx="1"/>
          </p:nvPr>
        </p:nvSpPr>
        <p:spPr>
          <a:xfrm>
            <a:off x="4654296" y="2706624"/>
            <a:ext cx="6894576" cy="3483864"/>
          </a:xfrm>
        </p:spPr>
        <p:txBody>
          <a:bodyPr>
            <a:normAutofit/>
          </a:bodyPr>
          <a:lstStyle/>
          <a:p>
            <a:endParaRPr lang="el-GR" sz="2200"/>
          </a:p>
          <a:p>
            <a:endParaRPr lang="el-GR" sz="2200"/>
          </a:p>
          <a:p>
            <a:r>
              <a:rPr lang="el-GR" sz="2200"/>
              <a:t>Η ανάλυση μεγάλων δεδομένων έχει αποδειχθεί επωφελής για τις επιχειρήσεις. Χρησιμοποιούν τα Big Data Analytics με διάφορους τρόπους. Τα πλεονεκτήματα που προσφέρει την έχουν καταστήσει μία από τις πιο περιζήτητες σύγχρονες τεχνολογίες</a:t>
            </a:r>
          </a:p>
        </p:txBody>
      </p:sp>
    </p:spTree>
    <p:extLst>
      <p:ext uri="{BB962C8B-B14F-4D97-AF65-F5344CB8AC3E}">
        <p14:creationId xmlns:p14="http://schemas.microsoft.com/office/powerpoint/2010/main" val="1508411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ight Triangle 103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3515BFF-01AF-CB31-73B5-EED9EA0EDB8F}"/>
              </a:ext>
            </a:extLst>
          </p:cNvPr>
          <p:cNvSpPr>
            <a:spLocks noGrp="1"/>
          </p:cNvSpPr>
          <p:nvPr>
            <p:ph type="title"/>
          </p:nvPr>
        </p:nvSpPr>
        <p:spPr>
          <a:xfrm>
            <a:off x="1123356" y="1188637"/>
            <a:ext cx="9984615" cy="1597228"/>
          </a:xfrm>
        </p:spPr>
        <p:txBody>
          <a:bodyPr>
            <a:normAutofit/>
          </a:bodyPr>
          <a:lstStyle/>
          <a:p>
            <a:r>
              <a:rPr lang="el-GR" sz="4700" b="1" u="sng"/>
              <a:t>Διαχείριση κινδύνων (</a:t>
            </a:r>
            <a:r>
              <a:rPr lang="en-US" sz="4700" b="1" u="sng"/>
              <a:t>Risk Management</a:t>
            </a:r>
            <a:r>
              <a:rPr lang="el-GR" sz="4700" b="1" u="sng"/>
              <a:t>)</a:t>
            </a:r>
            <a:br>
              <a:rPr lang="el-GR" sz="4700" b="1" u="sng"/>
            </a:br>
            <a:endParaRPr lang="el-GR" sz="4700" b="1" u="sng"/>
          </a:p>
        </p:txBody>
      </p:sp>
      <p:pic>
        <p:nvPicPr>
          <p:cNvPr id="1026" name="Picture 2" descr="What Is IT Risk Management? | ITPro Today: IT News, How-Tos, Trends, Case  Studies, Career Tips, More">
            <a:extLst>
              <a:ext uri="{FF2B5EF4-FFF2-40B4-BE49-F238E27FC236}">
                <a16:creationId xmlns:a16="http://schemas.microsoft.com/office/drawing/2014/main" id="{86F050FE-2BF8-90D1-1D53-D09C1E9C6A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23357" y="3463590"/>
            <a:ext cx="3533985" cy="1837672"/>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135F242A-A18E-CEDA-81C5-8C20FAC75F3E}"/>
              </a:ext>
            </a:extLst>
          </p:cNvPr>
          <p:cNvSpPr>
            <a:spLocks noGrp="1"/>
          </p:cNvSpPr>
          <p:nvPr>
            <p:ph idx="1"/>
          </p:nvPr>
        </p:nvSpPr>
        <p:spPr>
          <a:xfrm>
            <a:off x="5255260" y="2998278"/>
            <a:ext cx="4238257" cy="2728198"/>
          </a:xfrm>
        </p:spPr>
        <p:txBody>
          <a:bodyPr anchor="t">
            <a:normAutofit/>
          </a:bodyPr>
          <a:lstStyle/>
          <a:p>
            <a:pPr marL="0" indent="0">
              <a:buNone/>
            </a:pPr>
            <a:endParaRPr lang="el-GR" sz="1300"/>
          </a:p>
          <a:p>
            <a:r>
              <a:rPr lang="el-GR" sz="1300"/>
              <a:t>Τα Big Data Analytics προσφέρουν κρίσιμες πληροφορίες σχετικά με τη συμπεριφορά των καταναλωτών και τις τάσεις της αγοράς που βοηθούν τις επιχειρήσεις να αξιολογήσουν τη θέση και την πρόοδό τους. </a:t>
            </a:r>
          </a:p>
          <a:p>
            <a:endParaRPr lang="el-GR" sz="1300"/>
          </a:p>
          <a:p>
            <a:r>
              <a:rPr lang="el-GR" sz="1300"/>
              <a:t>Επίσης, είναι σε θέση να προβλέψουν τυχόν επερχόμενους κινδύνους με τη βοήθεια της προβλεπτικής ανάλυσης και να μετριάσουν τον κίνδυνο αυτό με την υποστήριξη της προδιαγραφικής ανάλυσης και άλλων τύπων τεχνικών στατιστικής ανάλυσης.</a:t>
            </a:r>
          </a:p>
        </p:txBody>
      </p:sp>
    </p:spTree>
    <p:extLst>
      <p:ext uri="{BB962C8B-B14F-4D97-AF65-F5344CB8AC3E}">
        <p14:creationId xmlns:p14="http://schemas.microsoft.com/office/powerpoint/2010/main" val="2216617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736FE4-1335-0C73-4408-3173C6D9A1FD}"/>
              </a:ext>
            </a:extLst>
          </p:cNvPr>
          <p:cNvSpPr>
            <a:spLocks noGrp="1"/>
          </p:cNvSpPr>
          <p:nvPr>
            <p:ph type="title"/>
          </p:nvPr>
        </p:nvSpPr>
        <p:spPr/>
        <p:txBody>
          <a:bodyPr/>
          <a:lstStyle/>
          <a:p>
            <a:r>
              <a:rPr lang="el-GR" b="1" u="sng"/>
              <a:t>Ανάπτυξη προϊόντων και καινοτομίες</a:t>
            </a:r>
            <a:br>
              <a:rPr lang="el-GR" b="1" u="sng"/>
            </a:br>
            <a:endParaRPr lang="el-GR" b="1" u="sng" dirty="0"/>
          </a:p>
        </p:txBody>
      </p:sp>
      <p:graphicFrame>
        <p:nvGraphicFramePr>
          <p:cNvPr id="15" name="Θέση περιεχομένου 2">
            <a:extLst>
              <a:ext uri="{FF2B5EF4-FFF2-40B4-BE49-F238E27FC236}">
                <a16:creationId xmlns:a16="http://schemas.microsoft.com/office/drawing/2014/main" id="{F913B9E8-1207-EE6D-5855-4554FCAA8DF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7877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7"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6 Decision-Making Models for Leadership [Full List]">
            <a:extLst>
              <a:ext uri="{FF2B5EF4-FFF2-40B4-BE49-F238E27FC236}">
                <a16:creationId xmlns:a16="http://schemas.microsoft.com/office/drawing/2014/main" id="{EF675008-164B-4A8D-0F6C-39FFDD85F0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08" r="2711" b="-5"/>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8"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52BFC072-8948-C661-64BE-EAA1E6A6029C}"/>
              </a:ext>
            </a:extLst>
          </p:cNvPr>
          <p:cNvSpPr>
            <a:spLocks noGrp="1"/>
          </p:cNvSpPr>
          <p:nvPr>
            <p:ph type="title"/>
          </p:nvPr>
        </p:nvSpPr>
        <p:spPr>
          <a:xfrm>
            <a:off x="838200" y="365125"/>
            <a:ext cx="4431112" cy="1899912"/>
          </a:xfrm>
        </p:spPr>
        <p:txBody>
          <a:bodyPr>
            <a:normAutofit/>
          </a:bodyPr>
          <a:lstStyle/>
          <a:p>
            <a:r>
              <a:rPr lang="el-GR" sz="3100" b="1" u="sng" dirty="0"/>
              <a:t>Γρηγορότερη και καλύτερη λήψη αποφάσεων</a:t>
            </a:r>
            <a:br>
              <a:rPr lang="el-GR" sz="3100" b="1" u="sng" dirty="0"/>
            </a:br>
            <a:endParaRPr lang="el-GR" sz="3100" b="1" u="sng" dirty="0"/>
          </a:p>
        </p:txBody>
      </p:sp>
      <p:sp>
        <p:nvSpPr>
          <p:cNvPr id="3" name="Θέση περιεχομένου 2">
            <a:extLst>
              <a:ext uri="{FF2B5EF4-FFF2-40B4-BE49-F238E27FC236}">
                <a16:creationId xmlns:a16="http://schemas.microsoft.com/office/drawing/2014/main" id="{854D750C-CB06-BC2B-B309-DC4063D47FEE}"/>
              </a:ext>
            </a:extLst>
          </p:cNvPr>
          <p:cNvSpPr>
            <a:spLocks noGrp="1"/>
          </p:cNvSpPr>
          <p:nvPr>
            <p:ph idx="1"/>
          </p:nvPr>
        </p:nvSpPr>
        <p:spPr>
          <a:xfrm>
            <a:off x="838200" y="2434201"/>
            <a:ext cx="3822189" cy="3742762"/>
          </a:xfrm>
        </p:spPr>
        <p:txBody>
          <a:bodyPr>
            <a:normAutofit/>
          </a:bodyPr>
          <a:lstStyle/>
          <a:p>
            <a:pPr marL="0" indent="0">
              <a:buNone/>
            </a:pPr>
            <a:endParaRPr lang="el-GR" sz="1400"/>
          </a:p>
          <a:p>
            <a:r>
              <a:rPr lang="el-GR" sz="1400"/>
              <a:t>Ο κόσμος έχει γίνει ταχύτερος και το ίδιο έχει γίνει και η διαδικασία λήψης αποφάσεων. Η ανάλυση μεγάλων δεδομένων έχει ενισχύσει τη διαδικασία λήψης αποφάσεων. Σήμερα, οι εταιρείες δεν χρειάζεται να περιμένουν μέρες ή μήνες για μια απάντηση.  </a:t>
            </a:r>
          </a:p>
          <a:p>
            <a:endParaRPr lang="el-GR" sz="1400"/>
          </a:p>
          <a:p>
            <a:r>
              <a:rPr lang="el-GR" sz="1400"/>
              <a:t>Ο μειωμένος χρόνος απόκρισης έχει επίσης οδηγήσει σε αυξημένη αποδοτικότητα. Τώρα, οι επιχειρήσεις δεν χρειάζεται να υποστούν μεγάλες απώλειες εάν το προϊόν ή η υπηρεσία τους δεν αρέσει στους πελάτες, καθώς μπορούν να αναμορφώσουν το επιχειρηματικό τους μοντέλο, κάνοντας χρήση της τεχνικής.</a:t>
            </a:r>
          </a:p>
        </p:txBody>
      </p:sp>
    </p:spTree>
    <p:extLst>
      <p:ext uri="{BB962C8B-B14F-4D97-AF65-F5344CB8AC3E}">
        <p14:creationId xmlns:p14="http://schemas.microsoft.com/office/powerpoint/2010/main" val="675643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A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229" y="643467"/>
            <a:ext cx="8377542" cy="5571066"/>
          </a:xfrm>
          <a:prstGeom prst="rect">
            <a:avLst/>
          </a:prstGeom>
        </p:spPr>
      </p:pic>
    </p:spTree>
    <p:extLst>
      <p:ext uri="{BB962C8B-B14F-4D97-AF65-F5344CB8AC3E}">
        <p14:creationId xmlns:p14="http://schemas.microsoft.com/office/powerpoint/2010/main" val="1428258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tomer Experience Framework: The Missing Piece in CX Excellence In 2023 -  CX Today">
            <a:extLst>
              <a:ext uri="{FF2B5EF4-FFF2-40B4-BE49-F238E27FC236}">
                <a16:creationId xmlns:a16="http://schemas.microsoft.com/office/drawing/2014/main" id="{DEAA3F1A-FBC0-484C-2225-D250A115D2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02" r="15399"/>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C0CD1184-B53D-43D9-9ED5-C354AA1E2DB4}"/>
              </a:ext>
            </a:extLst>
          </p:cNvPr>
          <p:cNvSpPr>
            <a:spLocks noGrp="1"/>
          </p:cNvSpPr>
          <p:nvPr>
            <p:ph type="title"/>
          </p:nvPr>
        </p:nvSpPr>
        <p:spPr>
          <a:xfrm>
            <a:off x="338239" y="605214"/>
            <a:ext cx="4977121" cy="1916381"/>
          </a:xfrm>
        </p:spPr>
        <p:txBody>
          <a:bodyPr>
            <a:normAutofit/>
          </a:bodyPr>
          <a:lstStyle/>
          <a:p>
            <a:r>
              <a:rPr lang="el-GR" sz="3100" b="1" u="sng" dirty="0"/>
              <a:t>Βελτίωση της εμπειρίας του πελάτη (</a:t>
            </a:r>
            <a:r>
              <a:rPr lang="en-US" sz="3100" b="1" u="sng" dirty="0"/>
              <a:t>Customer Experience)</a:t>
            </a:r>
            <a:br>
              <a:rPr lang="el-GR" sz="3100" b="1" u="sng" dirty="0"/>
            </a:br>
            <a:endParaRPr lang="el-GR" sz="3100" b="1" u="sng" dirty="0"/>
          </a:p>
        </p:txBody>
      </p:sp>
      <p:sp>
        <p:nvSpPr>
          <p:cNvPr id="3" name="Θέση περιεχομένου 2">
            <a:extLst>
              <a:ext uri="{FF2B5EF4-FFF2-40B4-BE49-F238E27FC236}">
                <a16:creationId xmlns:a16="http://schemas.microsoft.com/office/drawing/2014/main" id="{F1417D3F-AC3F-AB38-F339-0325F1AA32E8}"/>
              </a:ext>
            </a:extLst>
          </p:cNvPr>
          <p:cNvSpPr>
            <a:spLocks noGrp="1"/>
          </p:cNvSpPr>
          <p:nvPr>
            <p:ph idx="1"/>
          </p:nvPr>
        </p:nvSpPr>
        <p:spPr>
          <a:xfrm>
            <a:off x="838200" y="2434201"/>
            <a:ext cx="3822189" cy="3742762"/>
          </a:xfrm>
        </p:spPr>
        <p:txBody>
          <a:bodyPr>
            <a:normAutofit/>
          </a:bodyPr>
          <a:lstStyle/>
          <a:p>
            <a:pPr marL="0" indent="0">
              <a:buNone/>
            </a:pPr>
            <a:endParaRPr lang="el-GR" sz="1400"/>
          </a:p>
          <a:p>
            <a:r>
              <a:rPr lang="el-GR" sz="1400"/>
              <a:t>Όταν οι επιχειρήσεις μπορούν να αναλύουν τη συμπεριφορά των πελατών τόσο συχνά, μπορούν να βελτιώσουν την εμπειρία των πελατών και μάλιστα σε προσωπικό επίπεδο. </a:t>
            </a:r>
          </a:p>
          <a:p>
            <a:endParaRPr lang="el-GR" sz="1400"/>
          </a:p>
          <a:p>
            <a:r>
              <a:rPr lang="el-GR" sz="1400"/>
              <a:t>Οι διαγνωστικές αναλύσεις μπορούν να χρησιμοποιηθούν για την εξεύρεση λύσεων στα προβλήματα που αντιμετωπίζει ο πελάτης. Αυτό θα έχει ως αποτέλεσμα μια καλύτερα εξατομικευμένη εμπειρία που τελικά διαβάζει σε μια βελτιωμένη εμπειρία πελάτη.</a:t>
            </a:r>
          </a:p>
        </p:txBody>
      </p:sp>
    </p:spTree>
    <p:extLst>
      <p:ext uri="{BB962C8B-B14F-4D97-AF65-F5344CB8AC3E}">
        <p14:creationId xmlns:p14="http://schemas.microsoft.com/office/powerpoint/2010/main" val="2072031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9" name="Rectangle 41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72BE5FD-065B-D4BE-6114-48BA86A3602C}"/>
              </a:ext>
            </a:extLst>
          </p:cNvPr>
          <p:cNvSpPr>
            <a:spLocks noGrp="1"/>
          </p:cNvSpPr>
          <p:nvPr>
            <p:ph type="title"/>
          </p:nvPr>
        </p:nvSpPr>
        <p:spPr>
          <a:xfrm>
            <a:off x="630936" y="639520"/>
            <a:ext cx="3429000" cy="1719072"/>
          </a:xfrm>
        </p:spPr>
        <p:txBody>
          <a:bodyPr anchor="b">
            <a:normAutofit/>
          </a:bodyPr>
          <a:lstStyle/>
          <a:p>
            <a:r>
              <a:rPr lang="el-GR" sz="3400" b="1" u="sng"/>
              <a:t>Πολύπλοκα δίκτυα προμηθευτών</a:t>
            </a:r>
            <a:br>
              <a:rPr lang="el-GR" sz="3400" b="1" u="sng"/>
            </a:br>
            <a:endParaRPr lang="el-GR" sz="3400" b="1" u="sng"/>
          </a:p>
        </p:txBody>
      </p:sp>
      <p:sp>
        <p:nvSpPr>
          <p:cNvPr id="412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6A64405-DFC3-6E53-6F98-957D99F22F5C}"/>
              </a:ext>
            </a:extLst>
          </p:cNvPr>
          <p:cNvSpPr>
            <a:spLocks noGrp="1"/>
          </p:cNvSpPr>
          <p:nvPr>
            <p:ph idx="1"/>
          </p:nvPr>
        </p:nvSpPr>
        <p:spPr>
          <a:xfrm>
            <a:off x="630936" y="2807208"/>
            <a:ext cx="3429000" cy="3410712"/>
          </a:xfrm>
        </p:spPr>
        <p:txBody>
          <a:bodyPr anchor="t">
            <a:normAutofit/>
          </a:bodyPr>
          <a:lstStyle/>
          <a:p>
            <a:pPr marL="0" indent="0">
              <a:buNone/>
            </a:pPr>
            <a:endParaRPr lang="el-GR" sz="1700"/>
          </a:p>
          <a:p>
            <a:r>
              <a:rPr lang="el-GR" sz="1700"/>
              <a:t>Μέσω των μεγάλων δεδομένων, οι εταιρείες παρέχουν στα δίκτυα προμηθευτών, που αποκαλούνται επίσης κοινότητες B2B, μεγαλύτερο βαθμό ακρίβειας. Η ανάλυση μεγάλων δεδομένων επιτρέπει στους προμηθευτές να ξεφύγουν από τους περιορισμούς που αντιμετωπίζουν. </a:t>
            </a:r>
          </a:p>
        </p:txBody>
      </p:sp>
      <p:pic>
        <p:nvPicPr>
          <p:cNvPr id="4100" name="Picture 4" descr="Distribution channels in the food industry (Source: McKinnon, 1999) |  Download Scientific Diagram">
            <a:extLst>
              <a:ext uri="{FF2B5EF4-FFF2-40B4-BE49-F238E27FC236}">
                <a16:creationId xmlns:a16="http://schemas.microsoft.com/office/drawing/2014/main" id="{9ED2FACB-27B5-0DD8-1766-44AE77E2D8A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133513"/>
            <a:ext cx="6903720" cy="459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051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5A02FD6-3AD3-D307-F5D8-1E99D6C35131}"/>
              </a:ext>
            </a:extLst>
          </p:cNvPr>
          <p:cNvSpPr>
            <a:spLocks noGrp="1"/>
          </p:cNvSpPr>
          <p:nvPr>
            <p:ph type="title"/>
          </p:nvPr>
        </p:nvSpPr>
        <p:spPr>
          <a:xfrm>
            <a:off x="645064" y="525982"/>
            <a:ext cx="4282983" cy="1200361"/>
          </a:xfrm>
        </p:spPr>
        <p:txBody>
          <a:bodyPr anchor="b">
            <a:normAutofit/>
          </a:bodyPr>
          <a:lstStyle/>
          <a:p>
            <a:r>
              <a:rPr lang="el-GR" sz="2500" b="1" u="sng"/>
              <a:t>Εστιασμένες και στοχευμένες εκστρατείες</a:t>
            </a:r>
            <a:br>
              <a:rPr lang="el-GR" sz="2500" b="1" u="sng"/>
            </a:br>
            <a:endParaRPr lang="el-GR" sz="2500" b="1" u="sng"/>
          </a:p>
        </p:txBody>
      </p:sp>
      <p:sp>
        <p:nvSpPr>
          <p:cNvPr id="5134" name="Rectangle 513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F2B1AF53-4595-335B-E162-6E9CDAC4921A}"/>
              </a:ext>
            </a:extLst>
          </p:cNvPr>
          <p:cNvSpPr>
            <a:spLocks noGrp="1"/>
          </p:cNvSpPr>
          <p:nvPr>
            <p:ph idx="1"/>
          </p:nvPr>
        </p:nvSpPr>
        <p:spPr>
          <a:xfrm>
            <a:off x="645066" y="2031101"/>
            <a:ext cx="4282984" cy="3511943"/>
          </a:xfrm>
        </p:spPr>
        <p:txBody>
          <a:bodyPr anchor="ctr">
            <a:normAutofit/>
          </a:bodyPr>
          <a:lstStyle/>
          <a:p>
            <a:pPr marL="0" indent="0">
              <a:buNone/>
            </a:pPr>
            <a:endParaRPr lang="el-GR" sz="1300"/>
          </a:p>
          <a:p>
            <a:r>
              <a:rPr lang="el-GR" sz="1300"/>
              <a:t>Τα μεγάλα δεδομένα μπορούν να υιοθετηθούν από πλατφόρμες για την προσφορά εξατομικευμένων στοιχείων για την αγορά-στόχο. Αντί να σπαταλούν χρήματα σε ανεπιτυχείς διαφημιστικές εκστρατείες,. Τα μεγάλα δεδομένα βοηθούν τις επιχειρήσεις στην εκτέλεση μιας εξελιγμένης ανάλυσης των τάσεων των πελατών. Αυτό περιλαμβάνει την παρακολούθηση της αξιολόγησης των ηλεκτρονικών αγορών καθώς και των συναλλαγών στα σημεία πώλησης.</a:t>
            </a:r>
          </a:p>
          <a:p>
            <a:endParaRPr lang="el-GR" sz="1300"/>
          </a:p>
          <a:p>
            <a:r>
              <a:rPr lang="el-GR" sz="1300"/>
              <a:t>Αυτές οι γνώσεις με τη σειρά τους επιτρέπουν στις εταιρείες να δημιουργούν προσοδοφόρες, συγκεκριμένες και στοχευμένες εκστρατείες, επιτρέποντας στις εταιρείες να ανταποκρίνονται στις προσδοκίες των πελατών και να δημιουργούν μεγαλύτερη αφοσίωση στο εμπορικό σήμα.</a:t>
            </a:r>
          </a:p>
        </p:txBody>
      </p:sp>
      <p:sp>
        <p:nvSpPr>
          <p:cNvPr id="5133" name="Rectangle 513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5" name="Rectangle 513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7" name="Rectangle 513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5 Ways Digital Marketers Can Use Big Data to Improve ROI">
            <a:extLst>
              <a:ext uri="{FF2B5EF4-FFF2-40B4-BE49-F238E27FC236}">
                <a16:creationId xmlns:a16="http://schemas.microsoft.com/office/drawing/2014/main" id="{7BD730EB-5B2E-2F83-5621-370511AF8D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987738" y="1884455"/>
            <a:ext cx="5628018" cy="285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742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2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0339" y="643467"/>
            <a:ext cx="7611322" cy="5571066"/>
          </a:xfrm>
          <a:prstGeom prst="rect">
            <a:avLst/>
          </a:prstGeom>
        </p:spPr>
      </p:pic>
    </p:spTree>
    <p:extLst>
      <p:ext uri="{BB962C8B-B14F-4D97-AF65-F5344CB8AC3E}">
        <p14:creationId xmlns:p14="http://schemas.microsoft.com/office/powerpoint/2010/main" val="620757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9528" y="643467"/>
            <a:ext cx="8132944" cy="5571066"/>
          </a:xfrm>
          <a:prstGeom prst="rect">
            <a:avLst/>
          </a:prstGeom>
        </p:spPr>
      </p:pic>
    </p:spTree>
    <p:extLst>
      <p:ext uri="{BB962C8B-B14F-4D97-AF65-F5344CB8AC3E}">
        <p14:creationId xmlns:p14="http://schemas.microsoft.com/office/powerpoint/2010/main" val="3793254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72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6480" y="643467"/>
            <a:ext cx="7819040" cy="5571066"/>
          </a:xfrm>
          <a:prstGeom prst="rect">
            <a:avLst/>
          </a:prstGeom>
        </p:spPr>
      </p:pic>
    </p:spTree>
    <p:extLst>
      <p:ext uri="{BB962C8B-B14F-4D97-AF65-F5344CB8AC3E}">
        <p14:creationId xmlns:p14="http://schemas.microsoft.com/office/powerpoint/2010/main" val="3548412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F2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4316" y="643467"/>
            <a:ext cx="8103367" cy="5571066"/>
          </a:xfrm>
          <a:prstGeom prst="rect">
            <a:avLst/>
          </a:prstGeom>
        </p:spPr>
      </p:pic>
    </p:spTree>
    <p:extLst>
      <p:ext uri="{BB962C8B-B14F-4D97-AF65-F5344CB8AC3E}">
        <p14:creationId xmlns:p14="http://schemas.microsoft.com/office/powerpoint/2010/main" val="1027201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42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0829" y="643467"/>
            <a:ext cx="7930342" cy="5571066"/>
          </a:xfrm>
          <a:prstGeom prst="rect">
            <a:avLst/>
          </a:prstGeom>
        </p:spPr>
      </p:pic>
    </p:spTree>
    <p:extLst>
      <p:ext uri="{BB962C8B-B14F-4D97-AF65-F5344CB8AC3E}">
        <p14:creationId xmlns:p14="http://schemas.microsoft.com/office/powerpoint/2010/main" val="368461146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1068</Words>
  <Application>Microsoft Office PowerPoint</Application>
  <PresentationFormat>Ευρεία οθόνη</PresentationFormat>
  <Paragraphs>68</Paragraphs>
  <Slides>42</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42</vt:i4>
      </vt:variant>
    </vt:vector>
  </HeadingPairs>
  <TitlesOfParts>
    <vt:vector size="47" baseType="lpstr">
      <vt:lpstr>Arial</vt:lpstr>
      <vt:lpstr>Calibri</vt:lpstr>
      <vt:lpstr>Calibri Light</vt:lpstr>
      <vt:lpstr>roboto</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Descriptive Analytics </vt:lpstr>
      <vt:lpstr>Descriptive Analytics </vt:lpstr>
      <vt:lpstr>Predictive Analytics </vt:lpstr>
      <vt:lpstr>Predictive Analytics </vt:lpstr>
      <vt:lpstr>Predictive Analytics </vt:lpstr>
      <vt:lpstr>Predictive Analytics </vt:lpstr>
      <vt:lpstr>Predictive Analytics </vt:lpstr>
      <vt:lpstr>Predictive Analytics </vt:lpstr>
      <vt:lpstr>Prescriptive Analytics </vt:lpstr>
      <vt:lpstr>Prescriptive Analytics </vt:lpstr>
      <vt:lpstr>Πλεονεκτήματα των Big Data Analytics </vt:lpstr>
      <vt:lpstr>Διαχείριση κινδύνων (Risk Management) </vt:lpstr>
      <vt:lpstr>Ανάπτυξη προϊόντων και καινοτομίες </vt:lpstr>
      <vt:lpstr>Γρηγορότερη και καλύτερη λήψη αποφάσεων </vt:lpstr>
      <vt:lpstr>Βελτίωση της εμπειρίας του πελάτη (Customer Experience) </vt:lpstr>
      <vt:lpstr>Πολύπλοκα δίκτυα προμηθευτών </vt:lpstr>
      <vt:lpstr>Εστιασμένες και στοχευμένες εκστρατείες </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admin</dc:creator>
  <cp:lastModifiedBy>ΘΕΟΔΩΡΑΚΟΠΟΥΛΟΣ ΛΕΩΝΙΔΑΣ</cp:lastModifiedBy>
  <cp:revision>18</cp:revision>
  <dcterms:created xsi:type="dcterms:W3CDTF">2022-10-16T20:14:33Z</dcterms:created>
  <dcterms:modified xsi:type="dcterms:W3CDTF">2023-06-02T08:26:18Z</dcterms:modified>
</cp:coreProperties>
</file>