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0" r:id="rId2"/>
    <p:sldMasterId id="2147483672" r:id="rId3"/>
  </p:sldMasterIdLst>
  <p:notesMasterIdLst>
    <p:notesMasterId r:id="rId101"/>
  </p:notesMasterIdLst>
  <p:sldIdLst>
    <p:sldId id="500" r:id="rId4"/>
    <p:sldId id="501" r:id="rId5"/>
    <p:sldId id="502" r:id="rId6"/>
    <p:sldId id="335" r:id="rId7"/>
    <p:sldId id="472" r:id="rId8"/>
    <p:sldId id="497" r:id="rId9"/>
    <p:sldId id="389" r:id="rId10"/>
    <p:sldId id="390" r:id="rId11"/>
    <p:sldId id="388" r:id="rId12"/>
    <p:sldId id="498" r:id="rId13"/>
    <p:sldId id="499" r:id="rId14"/>
    <p:sldId id="495" r:id="rId15"/>
    <p:sldId id="391" r:id="rId16"/>
    <p:sldId id="496" r:id="rId17"/>
    <p:sldId id="435" r:id="rId18"/>
    <p:sldId id="257" r:id="rId19"/>
    <p:sldId id="434" r:id="rId20"/>
    <p:sldId id="369" r:id="rId21"/>
    <p:sldId id="473" r:id="rId22"/>
    <p:sldId id="392" r:id="rId23"/>
    <p:sldId id="393" r:id="rId24"/>
    <p:sldId id="394" r:id="rId25"/>
    <p:sldId id="395" r:id="rId26"/>
    <p:sldId id="396" r:id="rId27"/>
    <p:sldId id="397" r:id="rId28"/>
    <p:sldId id="398" r:id="rId29"/>
    <p:sldId id="399" r:id="rId30"/>
    <p:sldId id="400" r:id="rId31"/>
    <p:sldId id="401" r:id="rId32"/>
    <p:sldId id="402" r:id="rId33"/>
    <p:sldId id="403" r:id="rId34"/>
    <p:sldId id="404" r:id="rId35"/>
    <p:sldId id="406" r:id="rId36"/>
    <p:sldId id="407" r:id="rId37"/>
    <p:sldId id="408" r:id="rId38"/>
    <p:sldId id="409" r:id="rId39"/>
    <p:sldId id="476" r:id="rId40"/>
    <p:sldId id="475" r:id="rId41"/>
    <p:sldId id="474" r:id="rId42"/>
    <p:sldId id="415" r:id="rId43"/>
    <p:sldId id="411" r:id="rId44"/>
    <p:sldId id="436" r:id="rId45"/>
    <p:sldId id="410" r:id="rId46"/>
    <p:sldId id="413" r:id="rId47"/>
    <p:sldId id="414" r:id="rId48"/>
    <p:sldId id="416" r:id="rId49"/>
    <p:sldId id="417" r:id="rId50"/>
    <p:sldId id="438" r:id="rId51"/>
    <p:sldId id="439" r:id="rId52"/>
    <p:sldId id="440" r:id="rId53"/>
    <p:sldId id="477" r:id="rId54"/>
    <p:sldId id="441" r:id="rId55"/>
    <p:sldId id="478" r:id="rId56"/>
    <p:sldId id="481" r:id="rId57"/>
    <p:sldId id="480" r:id="rId58"/>
    <p:sldId id="442" r:id="rId59"/>
    <p:sldId id="479" r:id="rId60"/>
    <p:sldId id="443" r:id="rId61"/>
    <p:sldId id="444" r:id="rId62"/>
    <p:sldId id="445" r:id="rId63"/>
    <p:sldId id="446" r:id="rId64"/>
    <p:sldId id="448" r:id="rId65"/>
    <p:sldId id="447" r:id="rId66"/>
    <p:sldId id="449" r:id="rId67"/>
    <p:sldId id="418" r:id="rId68"/>
    <p:sldId id="419" r:id="rId69"/>
    <p:sldId id="458" r:id="rId70"/>
    <p:sldId id="420" r:id="rId71"/>
    <p:sldId id="421" r:id="rId72"/>
    <p:sldId id="457" r:id="rId73"/>
    <p:sldId id="422" r:id="rId74"/>
    <p:sldId id="423" r:id="rId75"/>
    <p:sldId id="424" r:id="rId76"/>
    <p:sldId id="459" r:id="rId77"/>
    <p:sldId id="460" r:id="rId78"/>
    <p:sldId id="461" r:id="rId79"/>
    <p:sldId id="425" r:id="rId80"/>
    <p:sldId id="428" r:id="rId81"/>
    <p:sldId id="426" r:id="rId82"/>
    <p:sldId id="427" r:id="rId83"/>
    <p:sldId id="429" r:id="rId84"/>
    <p:sldId id="462" r:id="rId85"/>
    <p:sldId id="464" r:id="rId86"/>
    <p:sldId id="463" r:id="rId87"/>
    <p:sldId id="465" r:id="rId88"/>
    <p:sldId id="430" r:id="rId89"/>
    <p:sldId id="437" r:id="rId90"/>
    <p:sldId id="469" r:id="rId91"/>
    <p:sldId id="471" r:id="rId92"/>
    <p:sldId id="470" r:id="rId93"/>
    <p:sldId id="503" r:id="rId94"/>
    <p:sldId id="504" r:id="rId95"/>
    <p:sldId id="505" r:id="rId96"/>
    <p:sldId id="506" r:id="rId97"/>
    <p:sldId id="510" r:id="rId98"/>
    <p:sldId id="508" r:id="rId99"/>
    <p:sldId id="509" r:id="rId100"/>
  </p:sldIdLst>
  <p:sldSz cx="9144000" cy="6858000" type="screen4x3"/>
  <p:notesSz cx="6858000" cy="9144000"/>
  <p:defaultTextStyle>
    <a:defPPr>
      <a:defRPr lang="de-DE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839B58"/>
    <a:srgbClr val="728B4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 showGuides="1">
      <p:cViewPr>
        <p:scale>
          <a:sx n="70" d="100"/>
          <a:sy n="70" d="100"/>
        </p:scale>
        <p:origin x="-1374" y="-18"/>
      </p:cViewPr>
      <p:guideLst>
        <p:guide orient="horz" pos="2160"/>
        <p:guide pos="2881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63" Type="http://schemas.openxmlformats.org/officeDocument/2006/relationships/slide" Target="slides/slide60.xml"/><Relationship Id="rId68" Type="http://schemas.openxmlformats.org/officeDocument/2006/relationships/slide" Target="slides/slide65.xml"/><Relationship Id="rId84" Type="http://schemas.openxmlformats.org/officeDocument/2006/relationships/slide" Target="slides/slide81.xml"/><Relationship Id="rId89" Type="http://schemas.openxmlformats.org/officeDocument/2006/relationships/slide" Target="slides/slide86.xml"/><Relationship Id="rId7" Type="http://schemas.openxmlformats.org/officeDocument/2006/relationships/slide" Target="slides/slide4.xml"/><Relationship Id="rId71" Type="http://schemas.openxmlformats.org/officeDocument/2006/relationships/slide" Target="slides/slide68.xml"/><Relationship Id="rId92" Type="http://schemas.openxmlformats.org/officeDocument/2006/relationships/slide" Target="slides/slide89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66" Type="http://schemas.openxmlformats.org/officeDocument/2006/relationships/slide" Target="slides/slide63.xml"/><Relationship Id="rId74" Type="http://schemas.openxmlformats.org/officeDocument/2006/relationships/slide" Target="slides/slide71.xml"/><Relationship Id="rId79" Type="http://schemas.openxmlformats.org/officeDocument/2006/relationships/slide" Target="slides/slide76.xml"/><Relationship Id="rId87" Type="http://schemas.openxmlformats.org/officeDocument/2006/relationships/slide" Target="slides/slide84.xml"/><Relationship Id="rId102" Type="http://schemas.openxmlformats.org/officeDocument/2006/relationships/presProps" Target="presProps.xml"/><Relationship Id="rId5" Type="http://schemas.openxmlformats.org/officeDocument/2006/relationships/slide" Target="slides/slide2.xml"/><Relationship Id="rId61" Type="http://schemas.openxmlformats.org/officeDocument/2006/relationships/slide" Target="slides/slide58.xml"/><Relationship Id="rId82" Type="http://schemas.openxmlformats.org/officeDocument/2006/relationships/slide" Target="slides/slide79.xml"/><Relationship Id="rId90" Type="http://schemas.openxmlformats.org/officeDocument/2006/relationships/slide" Target="slides/slide87.xml"/><Relationship Id="rId95" Type="http://schemas.openxmlformats.org/officeDocument/2006/relationships/slide" Target="slides/slide92.xml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64" Type="http://schemas.openxmlformats.org/officeDocument/2006/relationships/slide" Target="slides/slide61.xml"/><Relationship Id="rId69" Type="http://schemas.openxmlformats.org/officeDocument/2006/relationships/slide" Target="slides/slide66.xml"/><Relationship Id="rId77" Type="http://schemas.openxmlformats.org/officeDocument/2006/relationships/slide" Target="slides/slide74.xml"/><Relationship Id="rId100" Type="http://schemas.openxmlformats.org/officeDocument/2006/relationships/slide" Target="slides/slide97.xml"/><Relationship Id="rId105" Type="http://schemas.openxmlformats.org/officeDocument/2006/relationships/tableStyles" Target="tableStyles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72" Type="http://schemas.openxmlformats.org/officeDocument/2006/relationships/slide" Target="slides/slide69.xml"/><Relationship Id="rId80" Type="http://schemas.openxmlformats.org/officeDocument/2006/relationships/slide" Target="slides/slide77.xml"/><Relationship Id="rId85" Type="http://schemas.openxmlformats.org/officeDocument/2006/relationships/slide" Target="slides/slide82.xml"/><Relationship Id="rId93" Type="http://schemas.openxmlformats.org/officeDocument/2006/relationships/slide" Target="slides/slide90.xml"/><Relationship Id="rId98" Type="http://schemas.openxmlformats.org/officeDocument/2006/relationships/slide" Target="slides/slide9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slide" Target="slides/slide56.xml"/><Relationship Id="rId67" Type="http://schemas.openxmlformats.org/officeDocument/2006/relationships/slide" Target="slides/slide64.xml"/><Relationship Id="rId103" Type="http://schemas.openxmlformats.org/officeDocument/2006/relationships/viewProps" Target="viewProps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slide" Target="slides/slide59.xml"/><Relationship Id="rId70" Type="http://schemas.openxmlformats.org/officeDocument/2006/relationships/slide" Target="slides/slide67.xml"/><Relationship Id="rId75" Type="http://schemas.openxmlformats.org/officeDocument/2006/relationships/slide" Target="slides/slide72.xml"/><Relationship Id="rId83" Type="http://schemas.openxmlformats.org/officeDocument/2006/relationships/slide" Target="slides/slide80.xml"/><Relationship Id="rId88" Type="http://schemas.openxmlformats.org/officeDocument/2006/relationships/slide" Target="slides/slide85.xml"/><Relationship Id="rId91" Type="http://schemas.openxmlformats.org/officeDocument/2006/relationships/slide" Target="slides/slide88.xml"/><Relationship Id="rId96" Type="http://schemas.openxmlformats.org/officeDocument/2006/relationships/slide" Target="slides/slide9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slide" Target="slides/slide62.xml"/><Relationship Id="rId73" Type="http://schemas.openxmlformats.org/officeDocument/2006/relationships/slide" Target="slides/slide70.xml"/><Relationship Id="rId78" Type="http://schemas.openxmlformats.org/officeDocument/2006/relationships/slide" Target="slides/slide75.xml"/><Relationship Id="rId81" Type="http://schemas.openxmlformats.org/officeDocument/2006/relationships/slide" Target="slides/slide78.xml"/><Relationship Id="rId86" Type="http://schemas.openxmlformats.org/officeDocument/2006/relationships/slide" Target="slides/slide83.xml"/><Relationship Id="rId94" Type="http://schemas.openxmlformats.org/officeDocument/2006/relationships/slide" Target="slides/slide91.xml"/><Relationship Id="rId99" Type="http://schemas.openxmlformats.org/officeDocument/2006/relationships/slide" Target="slides/slide96.xml"/><Relationship Id="rId101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9" Type="http://schemas.openxmlformats.org/officeDocument/2006/relationships/slide" Target="slides/slide36.xml"/><Relationship Id="rId34" Type="http://schemas.openxmlformats.org/officeDocument/2006/relationships/slide" Target="slides/slide31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76" Type="http://schemas.openxmlformats.org/officeDocument/2006/relationships/slide" Target="slides/slide73.xml"/><Relationship Id="rId97" Type="http://schemas.openxmlformats.org/officeDocument/2006/relationships/slide" Target="slides/slide94.xml"/><Relationship Id="rId10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κεφαλίδας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3" name="Θέση ημερομηνίας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4C53E50-84A4-49DC-BB8C-50A186D9066C}" type="datetimeFigureOut">
              <a:rPr lang="el-GR" smtClean="0"/>
              <a:t>21/7/2015</a:t>
            </a:fld>
            <a:endParaRPr lang="el-GR"/>
          </a:p>
        </p:txBody>
      </p:sp>
      <p:sp>
        <p:nvSpPr>
          <p:cNvPr id="4" name="Θέση εικόνας διαφάνειας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l-GR"/>
          </a:p>
        </p:txBody>
      </p:sp>
      <p:sp>
        <p:nvSpPr>
          <p:cNvPr id="5" name="Θέση σημειώσεων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021DE17-BBF9-4CEB-AA63-C5F09CD47350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6825099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itchFamily="34" charset="0"/>
              <a:buChar char="•"/>
            </a:pPr>
            <a:endParaRPr lang="el-GR" dirty="0">
              <a:solidFill>
                <a:srgbClr val="FF0000"/>
              </a:solidFill>
            </a:endParaRPr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>
                <a:solidFill>
                  <a:prstClr val="black"/>
                </a:solidFill>
              </a:rPr>
              <a:pPr/>
              <a:t>1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28127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dirty="0" smtClean="0"/>
              <a:t> </a:t>
            </a: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>
                <a:solidFill>
                  <a:prstClr val="black"/>
                </a:solidFill>
              </a:rPr>
              <a:pPr/>
              <a:t>2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68307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dirty="0" smtClean="0"/>
              <a:t> </a:t>
            </a: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>
                <a:solidFill>
                  <a:prstClr val="black"/>
                </a:solidFill>
              </a:rPr>
              <a:pPr/>
              <a:t>3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37989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>
                <a:solidFill>
                  <a:prstClr val="black"/>
                </a:solidFill>
              </a:rPr>
              <a:pPr/>
              <a:t>91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79400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itchFamily="34" charset="0"/>
              <a:buChar char="•"/>
            </a:pP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>
                <a:solidFill>
                  <a:prstClr val="black"/>
                </a:solidFill>
              </a:rPr>
              <a:pPr/>
              <a:t>92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598466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>
                <a:solidFill>
                  <a:prstClr val="black"/>
                </a:solidFill>
              </a:rPr>
              <a:pPr/>
              <a:t>93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18073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>
                <a:solidFill>
                  <a:prstClr val="black"/>
                </a:solidFill>
              </a:rPr>
              <a:pPr/>
              <a:t>94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750971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>
                <a:solidFill>
                  <a:prstClr val="black"/>
                </a:solidFill>
              </a:rPr>
              <a:pPr/>
              <a:t>95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01659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l-GR" smtClean="0"/>
              <a:t>Mastertitelformat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l-GR" smtClean="0"/>
              <a:t>Master-Untertitelformat bearbeiten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FEA8B4-37AD-3B4D-B12C-A3A000EC34DF}" type="datetimeFigureOut">
              <a:rPr lang="de-DE" smtClean="0"/>
              <a:pPr/>
              <a:t>21.07.2015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1872B3-5950-EC4A-AF2D-644C5D5D3A83}" type="slidenum">
              <a:rPr lang="de-DE" smtClean="0"/>
              <a:pPr/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Mastertitelformat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 smtClean="0"/>
              <a:t>Mastertextformat bearbeiten</a:t>
            </a:r>
          </a:p>
          <a:p>
            <a:pPr lvl="1"/>
            <a:r>
              <a:rPr lang="el-GR" smtClean="0"/>
              <a:t>Zweite Ebene</a:t>
            </a:r>
          </a:p>
          <a:p>
            <a:pPr lvl="2"/>
            <a:r>
              <a:rPr lang="el-GR" smtClean="0"/>
              <a:t>Dritte Ebene</a:t>
            </a:r>
          </a:p>
          <a:p>
            <a:pPr lvl="3"/>
            <a:r>
              <a:rPr lang="el-GR" smtClean="0"/>
              <a:t>Vierte Ebene</a:t>
            </a:r>
          </a:p>
          <a:p>
            <a:pPr lvl="4"/>
            <a:r>
              <a:rPr lang="el-GR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FEA8B4-37AD-3B4D-B12C-A3A000EC34DF}" type="datetimeFigureOut">
              <a:rPr lang="de-DE" smtClean="0"/>
              <a:pPr/>
              <a:t>21.07.2015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1872B3-5950-EC4A-AF2D-644C5D5D3A83}" type="slidenum">
              <a:rPr lang="de-DE" smtClean="0"/>
              <a:pPr/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l-GR" smtClean="0"/>
              <a:t>Mastertitelformat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l-GR" smtClean="0"/>
              <a:t>Mastertextformat bearbeiten</a:t>
            </a:r>
          </a:p>
          <a:p>
            <a:pPr lvl="1"/>
            <a:r>
              <a:rPr lang="el-GR" smtClean="0"/>
              <a:t>Zweite Ebene</a:t>
            </a:r>
          </a:p>
          <a:p>
            <a:pPr lvl="2"/>
            <a:r>
              <a:rPr lang="el-GR" smtClean="0"/>
              <a:t>Dritte Ebene</a:t>
            </a:r>
          </a:p>
          <a:p>
            <a:pPr lvl="3"/>
            <a:r>
              <a:rPr lang="el-GR" smtClean="0"/>
              <a:t>Vierte Ebene</a:t>
            </a:r>
          </a:p>
          <a:p>
            <a:pPr lvl="4"/>
            <a:r>
              <a:rPr lang="el-GR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FEA8B4-37AD-3B4D-B12C-A3A000EC34DF}" type="datetimeFigureOut">
              <a:rPr lang="de-DE" smtClean="0"/>
              <a:pPr/>
              <a:t>21.07.2015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1872B3-5950-EC4A-AF2D-644C5D5D3A83}" type="slidenum">
              <a:rPr lang="de-DE" smtClean="0"/>
              <a:pPr/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l-GR" dirty="0" smtClean="0"/>
              <a:t>Στυλ κύριου τίτλου</a:t>
            </a:r>
            <a:endParaRPr lang="el-GR" dirty="0"/>
          </a:p>
        </p:txBody>
      </p:sp>
      <p:sp>
        <p:nvSpPr>
          <p:cNvPr id="3" name="Υπότιτλος 2"/>
          <p:cNvSpPr>
            <a:spLocks noGrp="1"/>
          </p:cNvSpPr>
          <p:nvPr>
            <p:ph type="subTitle" idx="1"/>
          </p:nvPr>
        </p:nvSpPr>
        <p:spPr>
          <a:xfrm>
            <a:off x="683568" y="3886200"/>
            <a:ext cx="7776864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l-GR" dirty="0" smtClean="0"/>
              <a:t>Στυλ κύριου υπότιτλου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1854161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>
                <a:solidFill>
                  <a:srgbClr val="5075BC"/>
                </a:solidFill>
              </a:defRPr>
            </a:lvl1pPr>
          </a:lstStyle>
          <a:p>
            <a:r>
              <a:rPr lang="el-GR" dirty="0" smtClean="0"/>
              <a:t>Στυλ κύριου τίτλου</a:t>
            </a: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464156" y="1556792"/>
            <a:ext cx="8229600" cy="4525963"/>
          </a:xfrm>
        </p:spPr>
        <p:txBody>
          <a:bodyPr/>
          <a:lstStyle>
            <a:lvl1pPr>
              <a:spcBef>
                <a:spcPts val="1200"/>
              </a:spcBef>
              <a:defRPr/>
            </a:lvl1pPr>
            <a:lvl2pPr>
              <a:spcBef>
                <a:spcPts val="1200"/>
              </a:spcBef>
              <a:defRPr/>
            </a:lvl2pPr>
            <a:lvl3pPr>
              <a:spcBef>
                <a:spcPts val="1200"/>
              </a:spcBef>
              <a:defRPr/>
            </a:lvl3pPr>
            <a:lvl4pPr>
              <a:spcBef>
                <a:spcPts val="1200"/>
              </a:spcBef>
              <a:defRPr/>
            </a:lvl4pPr>
            <a:lvl5pPr>
              <a:spcBef>
                <a:spcPts val="1200"/>
              </a:spcBef>
              <a:defRPr/>
            </a:lvl5pPr>
          </a:lstStyle>
          <a:p>
            <a:pPr lvl="0"/>
            <a:r>
              <a:rPr lang="el-GR" dirty="0" smtClean="0"/>
              <a:t>Στυλ υποδείγματος κειμένου</a:t>
            </a:r>
          </a:p>
          <a:p>
            <a:pPr lvl="1"/>
            <a:r>
              <a:rPr lang="el-GR" dirty="0" smtClean="0"/>
              <a:t>Δεύτερου επιπέδου</a:t>
            </a:r>
          </a:p>
          <a:p>
            <a:pPr lvl="2"/>
            <a:r>
              <a:rPr lang="el-GR" dirty="0" smtClean="0"/>
              <a:t>Τρίτου επιπέδου</a:t>
            </a:r>
          </a:p>
          <a:p>
            <a:pPr lvl="3"/>
            <a:r>
              <a:rPr lang="el-GR" dirty="0" smtClean="0"/>
              <a:t>Τέταρτου επιπέδου</a:t>
            </a:r>
          </a:p>
          <a:p>
            <a:pPr lvl="4"/>
            <a:r>
              <a:rPr lang="el-GR" dirty="0" smtClean="0"/>
              <a:t>Πέμπτου επιπέδου</a:t>
            </a:r>
            <a:endParaRPr lang="el-GR" dirty="0"/>
          </a:p>
        </p:txBody>
      </p:sp>
      <p:sp>
        <p:nvSpPr>
          <p:cNvPr id="4" name="Θέση αριθμού διαφάνειας 5"/>
          <p:cNvSpPr txBox="1">
            <a:spLocks/>
          </p:cNvSpPr>
          <p:nvPr userDrawn="1"/>
        </p:nvSpPr>
        <p:spPr>
          <a:xfrm>
            <a:off x="8644854" y="6441971"/>
            <a:ext cx="432869" cy="26813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defPPr>
              <a:defRPr lang="el-GR"/>
            </a:defPPr>
            <a:lvl1pPr marL="0" algn="l" defTabSz="914400" rtl="0" eaLnBrk="1" latinLnBrk="0" hangingPunct="1">
              <a:defRPr sz="12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53C4726A-630D-4CB4-B088-BAB00F4188E9}" type="slidenum">
              <a:rPr lang="el-GR" smtClean="0">
                <a:solidFill>
                  <a:srgbClr val="5075BC"/>
                </a:solidFill>
              </a:rPr>
              <a:pPr algn="ctr"/>
              <a:t>‹#›</a:t>
            </a:fld>
            <a:endParaRPr lang="el-GR" dirty="0">
              <a:solidFill>
                <a:srgbClr val="5075BC"/>
              </a:solidFill>
            </a:endParaRPr>
          </a:p>
        </p:txBody>
      </p:sp>
      <p:sp>
        <p:nvSpPr>
          <p:cNvPr id="5" name="2 - Θέση υποσέλιδου"/>
          <p:cNvSpPr txBox="1">
            <a:spLocks/>
          </p:cNvSpPr>
          <p:nvPr userDrawn="1"/>
        </p:nvSpPr>
        <p:spPr bwMode="auto">
          <a:xfrm>
            <a:off x="539552" y="6441600"/>
            <a:ext cx="7992887" cy="26813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miter lim="800000"/>
            <a:headEnd/>
            <a:tailEnd/>
          </a:ln>
        </p:spPr>
        <p:txBody>
          <a:bodyPr anchor="ctr"/>
          <a:lstStyle/>
          <a:p>
            <a:pPr defTabSz="914400">
              <a:defRPr/>
            </a:pPr>
            <a:r>
              <a:rPr lang="el-GR" sz="1000" dirty="0" smtClean="0">
                <a:solidFill>
                  <a:srgbClr val="5075BC"/>
                </a:solidFill>
              </a:rPr>
              <a:t>Τίτλος Ενότητας</a:t>
            </a:r>
            <a:endParaRPr lang="en-US" sz="1000" dirty="0">
              <a:solidFill>
                <a:srgbClr val="5075BC"/>
              </a:solidFill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891857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0" cap="none" baseline="0">
                <a:solidFill>
                  <a:srgbClr val="5075BC"/>
                </a:solidFill>
              </a:defRPr>
            </a:lvl1pPr>
          </a:lstStyle>
          <a:p>
            <a:r>
              <a:rPr lang="el-GR" dirty="0" smtClean="0"/>
              <a:t>Στυλ κύριου τίτλου</a:t>
            </a:r>
            <a:endParaRPr lang="el-GR" dirty="0"/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 dirty="0" smtClean="0"/>
              <a:t>Στυλ υποδείγματος κειμένου</a:t>
            </a:r>
          </a:p>
        </p:txBody>
      </p:sp>
    </p:spTree>
    <p:extLst>
      <p:ext uri="{BB962C8B-B14F-4D97-AF65-F5344CB8AC3E}">
        <p14:creationId xmlns:p14="http://schemas.microsoft.com/office/powerpoint/2010/main" val="8190699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>
                <a:solidFill>
                  <a:srgbClr val="5075BC"/>
                </a:solidFill>
              </a:defRPr>
            </a:lvl1pPr>
          </a:lstStyle>
          <a:p>
            <a:r>
              <a:rPr lang="el-GR" dirty="0" smtClean="0"/>
              <a:t>Στυλ κύριου τίτλου</a:t>
            </a: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περιεχομένου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Θέση αριθμού διαφάνειας 5"/>
          <p:cNvSpPr txBox="1">
            <a:spLocks/>
          </p:cNvSpPr>
          <p:nvPr userDrawn="1"/>
        </p:nvSpPr>
        <p:spPr>
          <a:xfrm>
            <a:off x="8644854" y="6441971"/>
            <a:ext cx="432869" cy="26813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defPPr>
              <a:defRPr lang="el-GR"/>
            </a:defPPr>
            <a:lvl1pPr marL="0" algn="l" defTabSz="914400" rtl="0" eaLnBrk="1" latinLnBrk="0" hangingPunct="1">
              <a:defRPr sz="12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53C4726A-630D-4CB4-B088-BAB00F4188E9}" type="slidenum">
              <a:rPr lang="el-GR" smtClean="0">
                <a:solidFill>
                  <a:srgbClr val="5075BC"/>
                </a:solidFill>
              </a:rPr>
              <a:pPr algn="ctr"/>
              <a:t>‹#›</a:t>
            </a:fld>
            <a:endParaRPr lang="el-GR" dirty="0">
              <a:solidFill>
                <a:srgbClr val="5075BC"/>
              </a:solidFill>
            </a:endParaRPr>
          </a:p>
        </p:txBody>
      </p:sp>
      <p:sp>
        <p:nvSpPr>
          <p:cNvPr id="6" name="2 - Θέση υποσέλιδου"/>
          <p:cNvSpPr txBox="1">
            <a:spLocks/>
          </p:cNvSpPr>
          <p:nvPr userDrawn="1"/>
        </p:nvSpPr>
        <p:spPr bwMode="auto">
          <a:xfrm>
            <a:off x="539552" y="6441600"/>
            <a:ext cx="7992887" cy="26813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miter lim="800000"/>
            <a:headEnd/>
            <a:tailEnd/>
          </a:ln>
        </p:spPr>
        <p:txBody>
          <a:bodyPr anchor="ctr"/>
          <a:lstStyle/>
          <a:p>
            <a:pPr defTabSz="914400">
              <a:defRPr/>
            </a:pPr>
            <a:r>
              <a:rPr lang="el-GR" sz="1000" dirty="0" smtClean="0">
                <a:solidFill>
                  <a:srgbClr val="5075BC"/>
                </a:solidFill>
              </a:rPr>
              <a:t>Τίτλος Ενότητας</a:t>
            </a:r>
            <a:endParaRPr lang="en-US" sz="1000" dirty="0">
              <a:solidFill>
                <a:srgbClr val="5075BC"/>
              </a:solidFill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5630495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5075BC"/>
                </a:solidFill>
              </a:defRPr>
            </a:lvl1pPr>
          </a:lstStyle>
          <a:p>
            <a:r>
              <a:rPr lang="el-GR" dirty="0" smtClean="0"/>
              <a:t>Στυλ κύριου τίτλου</a:t>
            </a:r>
            <a:endParaRPr lang="el-GR" dirty="0"/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457200" y="1574254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4" name="Θέση περιεχομένου 3"/>
          <p:cNvSpPr>
            <a:spLocks noGrp="1"/>
          </p:cNvSpPr>
          <p:nvPr>
            <p:ph sz="half" idx="2"/>
          </p:nvPr>
        </p:nvSpPr>
        <p:spPr>
          <a:xfrm>
            <a:off x="457200" y="2214016"/>
            <a:ext cx="4040188" cy="387928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Θέση κειμένου 4"/>
          <p:cNvSpPr>
            <a:spLocks noGrp="1"/>
          </p:cNvSpPr>
          <p:nvPr>
            <p:ph type="body" sz="quarter" idx="3"/>
          </p:nvPr>
        </p:nvSpPr>
        <p:spPr>
          <a:xfrm>
            <a:off x="4645025" y="1574254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6" name="Θέση περιεχομένου 5"/>
          <p:cNvSpPr>
            <a:spLocks noGrp="1"/>
          </p:cNvSpPr>
          <p:nvPr>
            <p:ph sz="quarter" idx="4"/>
          </p:nvPr>
        </p:nvSpPr>
        <p:spPr>
          <a:xfrm>
            <a:off x="4645025" y="2214016"/>
            <a:ext cx="4041775" cy="387928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7" name="Θέση αριθμού διαφάνειας 5"/>
          <p:cNvSpPr txBox="1">
            <a:spLocks/>
          </p:cNvSpPr>
          <p:nvPr userDrawn="1"/>
        </p:nvSpPr>
        <p:spPr>
          <a:xfrm>
            <a:off x="8644854" y="6441971"/>
            <a:ext cx="432869" cy="26813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defPPr>
              <a:defRPr lang="el-GR"/>
            </a:defPPr>
            <a:lvl1pPr marL="0" algn="l" defTabSz="914400" rtl="0" eaLnBrk="1" latinLnBrk="0" hangingPunct="1">
              <a:defRPr sz="12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53C4726A-630D-4CB4-B088-BAB00F4188E9}" type="slidenum">
              <a:rPr lang="el-GR" smtClean="0">
                <a:solidFill>
                  <a:srgbClr val="5075BC"/>
                </a:solidFill>
              </a:rPr>
              <a:pPr algn="ctr"/>
              <a:t>‹#›</a:t>
            </a:fld>
            <a:endParaRPr lang="el-GR" dirty="0">
              <a:solidFill>
                <a:srgbClr val="5075BC"/>
              </a:solidFill>
            </a:endParaRPr>
          </a:p>
        </p:txBody>
      </p:sp>
      <p:sp>
        <p:nvSpPr>
          <p:cNvPr id="8" name="2 - Θέση υποσέλιδου"/>
          <p:cNvSpPr txBox="1">
            <a:spLocks/>
          </p:cNvSpPr>
          <p:nvPr userDrawn="1"/>
        </p:nvSpPr>
        <p:spPr bwMode="auto">
          <a:xfrm>
            <a:off x="539552" y="6441600"/>
            <a:ext cx="7992887" cy="26813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miter lim="800000"/>
            <a:headEnd/>
            <a:tailEnd/>
          </a:ln>
        </p:spPr>
        <p:txBody>
          <a:bodyPr anchor="ctr"/>
          <a:lstStyle/>
          <a:p>
            <a:pPr defTabSz="914400">
              <a:defRPr/>
            </a:pPr>
            <a:r>
              <a:rPr lang="el-GR" sz="1000" dirty="0" smtClean="0">
                <a:solidFill>
                  <a:srgbClr val="5075BC"/>
                </a:solidFill>
              </a:rPr>
              <a:t>Τίτλος Ενότητας</a:t>
            </a:r>
            <a:endParaRPr lang="en-US" sz="1000" dirty="0">
              <a:solidFill>
                <a:srgbClr val="5075BC"/>
              </a:solidFill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5065519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>
                <a:solidFill>
                  <a:schemeClr val="accent1"/>
                </a:solidFill>
              </a:defRPr>
            </a:lvl1pPr>
          </a:lstStyle>
          <a:p>
            <a:r>
              <a:rPr lang="el-GR" dirty="0" smtClean="0"/>
              <a:t>Στυλ κύριου τίτλου</a:t>
            </a:r>
            <a:endParaRPr lang="el-GR" dirty="0"/>
          </a:p>
        </p:txBody>
      </p:sp>
      <p:sp>
        <p:nvSpPr>
          <p:cNvPr id="3" name="Θέση αριθμού διαφάνειας 5"/>
          <p:cNvSpPr txBox="1">
            <a:spLocks/>
          </p:cNvSpPr>
          <p:nvPr userDrawn="1"/>
        </p:nvSpPr>
        <p:spPr>
          <a:xfrm>
            <a:off x="8644854" y="6441971"/>
            <a:ext cx="432869" cy="26813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defPPr>
              <a:defRPr lang="el-GR"/>
            </a:defPPr>
            <a:lvl1pPr marL="0" algn="l" defTabSz="914400" rtl="0" eaLnBrk="1" latinLnBrk="0" hangingPunct="1">
              <a:defRPr sz="12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53C4726A-630D-4CB4-B088-BAB00F4188E9}" type="slidenum">
              <a:rPr lang="el-GR" smtClean="0">
                <a:solidFill>
                  <a:srgbClr val="5075BC"/>
                </a:solidFill>
              </a:rPr>
              <a:pPr algn="ctr"/>
              <a:t>‹#›</a:t>
            </a:fld>
            <a:endParaRPr lang="el-GR" dirty="0">
              <a:solidFill>
                <a:srgbClr val="5075BC"/>
              </a:solidFill>
            </a:endParaRPr>
          </a:p>
        </p:txBody>
      </p:sp>
      <p:sp>
        <p:nvSpPr>
          <p:cNvPr id="4" name="2 - Θέση υποσέλιδου"/>
          <p:cNvSpPr txBox="1">
            <a:spLocks/>
          </p:cNvSpPr>
          <p:nvPr userDrawn="1"/>
        </p:nvSpPr>
        <p:spPr bwMode="auto">
          <a:xfrm>
            <a:off x="539552" y="6441600"/>
            <a:ext cx="7992887" cy="26813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miter lim="800000"/>
            <a:headEnd/>
            <a:tailEnd/>
          </a:ln>
        </p:spPr>
        <p:txBody>
          <a:bodyPr anchor="ctr"/>
          <a:lstStyle/>
          <a:p>
            <a:pPr defTabSz="914400">
              <a:defRPr/>
            </a:pPr>
            <a:r>
              <a:rPr lang="el-GR" sz="1000" dirty="0" smtClean="0">
                <a:solidFill>
                  <a:srgbClr val="5075BC"/>
                </a:solidFill>
              </a:rPr>
              <a:t>Τίτλος Ενότητας</a:t>
            </a:r>
            <a:endParaRPr lang="en-US" sz="1000" dirty="0">
              <a:solidFill>
                <a:srgbClr val="5075BC"/>
              </a:solidFill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6964200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59232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3575050" y="1556792"/>
            <a:ext cx="5111750" cy="460851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κειμένου 3"/>
          <p:cNvSpPr>
            <a:spLocks noGrp="1"/>
          </p:cNvSpPr>
          <p:nvPr>
            <p:ph type="body" sz="half" idx="2"/>
          </p:nvPr>
        </p:nvSpPr>
        <p:spPr>
          <a:xfrm>
            <a:off x="457200" y="1556792"/>
            <a:ext cx="3008313" cy="4608512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dirty="0" smtClean="0"/>
              <a:t>Στυλ υποδείγματος κειμένου</a:t>
            </a:r>
          </a:p>
        </p:txBody>
      </p:sp>
      <p:sp>
        <p:nvSpPr>
          <p:cNvPr id="6" name="Τίτλος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600" cy="11448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l-GR" b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l-GR" dirty="0" smtClean="0"/>
              <a:t>Στυλ κύριου τίτλου</a:t>
            </a:r>
            <a:endParaRPr lang="el-GR" dirty="0"/>
          </a:p>
        </p:txBody>
      </p:sp>
      <p:sp>
        <p:nvSpPr>
          <p:cNvPr id="5" name="Θέση αριθμού διαφάνειας 5"/>
          <p:cNvSpPr txBox="1">
            <a:spLocks/>
          </p:cNvSpPr>
          <p:nvPr userDrawn="1"/>
        </p:nvSpPr>
        <p:spPr>
          <a:xfrm>
            <a:off x="8644854" y="6441971"/>
            <a:ext cx="432869" cy="26813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defPPr>
              <a:defRPr lang="el-GR"/>
            </a:defPPr>
            <a:lvl1pPr marL="0" algn="l" defTabSz="914400" rtl="0" eaLnBrk="1" latinLnBrk="0" hangingPunct="1">
              <a:defRPr sz="12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53C4726A-630D-4CB4-B088-BAB00F4188E9}" type="slidenum">
              <a:rPr lang="el-GR" smtClean="0">
                <a:solidFill>
                  <a:srgbClr val="5075BC"/>
                </a:solidFill>
              </a:rPr>
              <a:pPr algn="ctr"/>
              <a:t>‹#›</a:t>
            </a:fld>
            <a:endParaRPr lang="el-GR" dirty="0">
              <a:solidFill>
                <a:srgbClr val="5075BC"/>
              </a:solidFill>
            </a:endParaRPr>
          </a:p>
        </p:txBody>
      </p:sp>
      <p:sp>
        <p:nvSpPr>
          <p:cNvPr id="7" name="2 - Θέση υποσέλιδου"/>
          <p:cNvSpPr txBox="1">
            <a:spLocks/>
          </p:cNvSpPr>
          <p:nvPr userDrawn="1"/>
        </p:nvSpPr>
        <p:spPr bwMode="auto">
          <a:xfrm>
            <a:off x="539552" y="6441600"/>
            <a:ext cx="7992887" cy="26813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miter lim="800000"/>
            <a:headEnd/>
            <a:tailEnd/>
          </a:ln>
        </p:spPr>
        <p:txBody>
          <a:bodyPr anchor="ctr"/>
          <a:lstStyle/>
          <a:p>
            <a:pPr defTabSz="914400">
              <a:defRPr/>
            </a:pPr>
            <a:r>
              <a:rPr lang="el-GR" sz="1000" dirty="0" smtClean="0">
                <a:solidFill>
                  <a:srgbClr val="5075BC"/>
                </a:solidFill>
              </a:rPr>
              <a:t>Τίτλος Ενότητας</a:t>
            </a:r>
            <a:endParaRPr lang="en-US" sz="1000" dirty="0">
              <a:solidFill>
                <a:srgbClr val="5075BC"/>
              </a:solidFill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2363967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Mastertitelformat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 smtClean="0"/>
              <a:t>Mastertextformat bearbeiten</a:t>
            </a:r>
          </a:p>
          <a:p>
            <a:pPr lvl="1"/>
            <a:r>
              <a:rPr lang="el-GR" smtClean="0"/>
              <a:t>Zweite Ebene</a:t>
            </a:r>
          </a:p>
          <a:p>
            <a:pPr lvl="2"/>
            <a:r>
              <a:rPr lang="el-GR" smtClean="0"/>
              <a:t>Dritte Ebene</a:t>
            </a:r>
          </a:p>
          <a:p>
            <a:pPr lvl="3"/>
            <a:r>
              <a:rPr lang="el-GR" smtClean="0"/>
              <a:t>Vierte Ebene</a:t>
            </a:r>
          </a:p>
          <a:p>
            <a:pPr lvl="4"/>
            <a:r>
              <a:rPr lang="el-GR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FEA8B4-37AD-3B4D-B12C-A3A000EC34DF}" type="datetimeFigureOut">
              <a:rPr lang="de-DE" smtClean="0"/>
              <a:pPr/>
              <a:t>21.07.2015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1872B3-5950-EC4A-AF2D-644C5D5D3A83}" type="slidenum">
              <a:rPr lang="de-DE" smtClean="0"/>
              <a:pPr/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Θέση εικόνας 2"/>
          <p:cNvSpPr>
            <a:spLocks noGrp="1"/>
          </p:cNvSpPr>
          <p:nvPr>
            <p:ph type="pic" idx="1"/>
          </p:nvPr>
        </p:nvSpPr>
        <p:spPr>
          <a:xfrm>
            <a:off x="1792288" y="1556792"/>
            <a:ext cx="5486400" cy="345638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GR" dirty="0"/>
          </a:p>
        </p:txBody>
      </p:sp>
      <p:sp>
        <p:nvSpPr>
          <p:cNvPr id="4" name="Θέση κειμένου 3"/>
          <p:cNvSpPr>
            <a:spLocks noGrp="1"/>
          </p:cNvSpPr>
          <p:nvPr>
            <p:ph type="body" sz="half" idx="2"/>
          </p:nvPr>
        </p:nvSpPr>
        <p:spPr>
          <a:xfrm>
            <a:off x="1792288" y="5157192"/>
            <a:ext cx="5486400" cy="1015008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dirty="0" smtClean="0"/>
              <a:t>Στυλ υποδείγματος κειμένου</a:t>
            </a:r>
          </a:p>
        </p:txBody>
      </p:sp>
      <p:sp>
        <p:nvSpPr>
          <p:cNvPr id="9" name="Τίτλος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600" cy="11448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l-GR" b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l-GR" dirty="0" smtClean="0"/>
              <a:t>Στυλ κύριου τίτλου</a:t>
            </a:r>
            <a:endParaRPr lang="el-GR" dirty="0"/>
          </a:p>
        </p:txBody>
      </p:sp>
      <p:sp>
        <p:nvSpPr>
          <p:cNvPr id="5" name="Θέση αριθμού διαφάνειας 5"/>
          <p:cNvSpPr txBox="1">
            <a:spLocks/>
          </p:cNvSpPr>
          <p:nvPr userDrawn="1"/>
        </p:nvSpPr>
        <p:spPr>
          <a:xfrm>
            <a:off x="8644854" y="6441971"/>
            <a:ext cx="432869" cy="26813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defPPr>
              <a:defRPr lang="el-GR"/>
            </a:defPPr>
            <a:lvl1pPr marL="0" algn="l" defTabSz="914400" rtl="0" eaLnBrk="1" latinLnBrk="0" hangingPunct="1">
              <a:defRPr sz="12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53C4726A-630D-4CB4-B088-BAB00F4188E9}" type="slidenum">
              <a:rPr lang="el-GR" smtClean="0">
                <a:solidFill>
                  <a:srgbClr val="5075BC"/>
                </a:solidFill>
              </a:rPr>
              <a:pPr algn="ctr"/>
              <a:t>‹#›</a:t>
            </a:fld>
            <a:endParaRPr lang="el-GR" dirty="0">
              <a:solidFill>
                <a:srgbClr val="5075BC"/>
              </a:solidFill>
            </a:endParaRPr>
          </a:p>
        </p:txBody>
      </p:sp>
      <p:sp>
        <p:nvSpPr>
          <p:cNvPr id="6" name="2 - Θέση υποσέλιδου"/>
          <p:cNvSpPr txBox="1">
            <a:spLocks/>
          </p:cNvSpPr>
          <p:nvPr userDrawn="1"/>
        </p:nvSpPr>
        <p:spPr bwMode="auto">
          <a:xfrm>
            <a:off x="539552" y="6441600"/>
            <a:ext cx="7992887" cy="26813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miter lim="800000"/>
            <a:headEnd/>
            <a:tailEnd/>
          </a:ln>
        </p:spPr>
        <p:txBody>
          <a:bodyPr anchor="ctr"/>
          <a:lstStyle/>
          <a:p>
            <a:pPr defTabSz="914400">
              <a:defRPr/>
            </a:pPr>
            <a:r>
              <a:rPr lang="el-GR" sz="1000" dirty="0" smtClean="0">
                <a:solidFill>
                  <a:srgbClr val="5075BC"/>
                </a:solidFill>
              </a:rPr>
              <a:t>Τίτλος Ενότητας</a:t>
            </a:r>
            <a:endParaRPr lang="en-US" sz="1000" dirty="0">
              <a:solidFill>
                <a:srgbClr val="5075BC"/>
              </a:solidFill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4845081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>
                <a:solidFill>
                  <a:schemeClr val="accent1"/>
                </a:solidFill>
              </a:defRPr>
            </a:lvl1pPr>
          </a:lstStyle>
          <a:p>
            <a:r>
              <a:rPr lang="el-GR" dirty="0" smtClean="0"/>
              <a:t>Στυλ κύριου τίτλου</a:t>
            </a:r>
            <a:endParaRPr lang="el-GR" dirty="0"/>
          </a:p>
        </p:txBody>
      </p:sp>
      <p:sp>
        <p:nvSpPr>
          <p:cNvPr id="3" name="Θέση κατακόρυφου κειμένου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αριθμού διαφάνειας 5"/>
          <p:cNvSpPr txBox="1">
            <a:spLocks/>
          </p:cNvSpPr>
          <p:nvPr userDrawn="1"/>
        </p:nvSpPr>
        <p:spPr>
          <a:xfrm>
            <a:off x="8644854" y="6441971"/>
            <a:ext cx="432869" cy="26813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defPPr>
              <a:defRPr lang="el-GR"/>
            </a:defPPr>
            <a:lvl1pPr marL="0" algn="l" defTabSz="914400" rtl="0" eaLnBrk="1" latinLnBrk="0" hangingPunct="1">
              <a:defRPr sz="12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53C4726A-630D-4CB4-B088-BAB00F4188E9}" type="slidenum">
              <a:rPr lang="el-GR" smtClean="0">
                <a:solidFill>
                  <a:srgbClr val="5075BC"/>
                </a:solidFill>
              </a:rPr>
              <a:pPr algn="ctr"/>
              <a:t>‹#›</a:t>
            </a:fld>
            <a:endParaRPr lang="el-GR" dirty="0">
              <a:solidFill>
                <a:srgbClr val="5075BC"/>
              </a:solidFill>
            </a:endParaRPr>
          </a:p>
        </p:txBody>
      </p:sp>
      <p:sp>
        <p:nvSpPr>
          <p:cNvPr id="5" name="2 - Θέση υποσέλιδου"/>
          <p:cNvSpPr txBox="1">
            <a:spLocks/>
          </p:cNvSpPr>
          <p:nvPr userDrawn="1"/>
        </p:nvSpPr>
        <p:spPr bwMode="auto">
          <a:xfrm>
            <a:off x="539552" y="6441600"/>
            <a:ext cx="7992887" cy="26813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miter lim="800000"/>
            <a:headEnd/>
            <a:tailEnd/>
          </a:ln>
        </p:spPr>
        <p:txBody>
          <a:bodyPr anchor="ctr"/>
          <a:lstStyle/>
          <a:p>
            <a:pPr defTabSz="914400">
              <a:defRPr/>
            </a:pPr>
            <a:r>
              <a:rPr lang="el-GR" sz="1000" dirty="0" smtClean="0">
                <a:solidFill>
                  <a:srgbClr val="5075BC"/>
                </a:solidFill>
              </a:rPr>
              <a:t>Τίτλος Ενότητας</a:t>
            </a:r>
            <a:endParaRPr lang="en-US" sz="1000" dirty="0">
              <a:solidFill>
                <a:srgbClr val="5075BC"/>
              </a:solidFill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4614151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Κατακόρυφος τίτλος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>
            <a:lvl1pPr>
              <a:defRPr b="0">
                <a:solidFill>
                  <a:srgbClr val="5075BC"/>
                </a:solidFill>
              </a:defRPr>
            </a:lvl1pPr>
          </a:lstStyle>
          <a:p>
            <a:r>
              <a:rPr lang="el-GR" dirty="0" smtClean="0"/>
              <a:t>Στυλ κύριου τίτλου</a:t>
            </a:r>
            <a:endParaRPr lang="el-GR" dirty="0"/>
          </a:p>
        </p:txBody>
      </p:sp>
      <p:sp>
        <p:nvSpPr>
          <p:cNvPr id="3" name="Θέση κατακόρυφου κειμένου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5903549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Υπότιτλο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l-GR" smtClean="0"/>
              <a:t>Στυλ κύριου υπότιτλου</a:t>
            </a:r>
            <a:endParaRPr lang="el-GR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785242-EEA0-4BB5-B8A8-41708DBB04BF}" type="datetimeFigureOut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21/7/2015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292322-E41C-49CD-A78E-743BFB9AD2C8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631140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785242-EEA0-4BB5-B8A8-41708DBB04BF}" type="datetimeFigureOut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21/7/2015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292322-E41C-49CD-A78E-743BFB9AD2C8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121047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785242-EEA0-4BB5-B8A8-41708DBB04BF}" type="datetimeFigureOut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21/7/2015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292322-E41C-49CD-A78E-743BFB9AD2C8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069824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περιεχομένου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περιεχομένου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Θέση ημερομηνίας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785242-EEA0-4BB5-B8A8-41708DBB04BF}" type="datetimeFigureOut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21/7/2015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292322-E41C-49CD-A78E-743BFB9AD2C8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057975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4" name="Θέση περιεχομένου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Θέση κειμένου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6" name="Θέση περιεχομένου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7" name="Θέση ημερομηνίας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785242-EEA0-4BB5-B8A8-41708DBB04BF}" type="datetimeFigureOut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21/7/2015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Θέση υποσέλιδου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Θέση αριθμού διαφάνειας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292322-E41C-49CD-A78E-743BFB9AD2C8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532287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ημερομηνίας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785242-EEA0-4BB5-B8A8-41708DBB04BF}" type="datetimeFigureOut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21/7/2015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Θέση υποσέλιδου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Θέση αριθμού διαφάνειας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292322-E41C-49CD-A78E-743BFB9AD2C8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938784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ημερομηνίας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785242-EEA0-4BB5-B8A8-41708DBB04BF}" type="datetimeFigureOut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21/7/2015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Θέση υποσέλιδου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292322-E41C-49CD-A78E-743BFB9AD2C8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64231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l-GR" smtClean="0"/>
              <a:t>Mastertitelformat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 smtClean="0"/>
              <a:t>Mastertextformat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FEA8B4-37AD-3B4D-B12C-A3A000EC34DF}" type="datetimeFigureOut">
              <a:rPr lang="de-DE" smtClean="0"/>
              <a:pPr/>
              <a:t>21.07.2015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1872B3-5950-EC4A-AF2D-644C5D5D3A83}" type="slidenum">
              <a:rPr lang="de-DE" smtClean="0"/>
              <a:pPr/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κειμένου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5" name="Θέση ημερομηνίας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785242-EEA0-4BB5-B8A8-41708DBB04BF}" type="datetimeFigureOut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21/7/2015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292322-E41C-49CD-A78E-743BFB9AD2C8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131115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εικόνας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GR"/>
          </a:p>
        </p:txBody>
      </p:sp>
      <p:sp>
        <p:nvSpPr>
          <p:cNvPr id="4" name="Θέση κειμένου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5" name="Θέση ημερομηνίας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785242-EEA0-4BB5-B8A8-41708DBB04BF}" type="datetimeFigureOut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21/7/2015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292322-E41C-49CD-A78E-743BFB9AD2C8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758979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κατακόρυφου κειμένου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785242-EEA0-4BB5-B8A8-41708DBB04BF}" type="datetimeFigureOut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21/7/2015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292322-E41C-49CD-A78E-743BFB9AD2C8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128706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Κατακόρυφος τίτλος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κατακόρυφου κειμένου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785242-EEA0-4BB5-B8A8-41708DBB04BF}" type="datetimeFigureOut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21/7/2015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292322-E41C-49CD-A78E-743BFB9AD2C8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87791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Mastertitelformat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Mastertextformat bearbeiten</a:t>
            </a:r>
          </a:p>
          <a:p>
            <a:pPr lvl="1"/>
            <a:r>
              <a:rPr lang="el-GR" smtClean="0"/>
              <a:t>Zweite Ebene</a:t>
            </a:r>
          </a:p>
          <a:p>
            <a:pPr lvl="2"/>
            <a:r>
              <a:rPr lang="el-GR" smtClean="0"/>
              <a:t>Dritte Ebene</a:t>
            </a:r>
          </a:p>
          <a:p>
            <a:pPr lvl="3"/>
            <a:r>
              <a:rPr lang="el-GR" smtClean="0"/>
              <a:t>Vierte Ebene</a:t>
            </a:r>
          </a:p>
          <a:p>
            <a:pPr lvl="4"/>
            <a:r>
              <a:rPr lang="el-GR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Mastertextformat bearbeiten</a:t>
            </a:r>
          </a:p>
          <a:p>
            <a:pPr lvl="1"/>
            <a:r>
              <a:rPr lang="el-GR" smtClean="0"/>
              <a:t>Zweite Ebene</a:t>
            </a:r>
          </a:p>
          <a:p>
            <a:pPr lvl="2"/>
            <a:r>
              <a:rPr lang="el-GR" smtClean="0"/>
              <a:t>Dritte Ebene</a:t>
            </a:r>
          </a:p>
          <a:p>
            <a:pPr lvl="3"/>
            <a:r>
              <a:rPr lang="el-GR" smtClean="0"/>
              <a:t>Vierte Ebene</a:t>
            </a:r>
          </a:p>
          <a:p>
            <a:pPr lvl="4"/>
            <a:r>
              <a:rPr lang="el-GR" smtClean="0"/>
              <a:t>Fünfte Ebene</a:t>
            </a:r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FEA8B4-37AD-3B4D-B12C-A3A000EC34DF}" type="datetimeFigureOut">
              <a:rPr lang="de-DE" smtClean="0"/>
              <a:pPr/>
              <a:t>21.07.2015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1872B3-5950-EC4A-AF2D-644C5D5D3A83}" type="slidenum">
              <a:rPr lang="de-DE" smtClean="0"/>
              <a:pPr/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l-GR" smtClean="0"/>
              <a:t>Mastertitelformat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Mastertextformat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Mastertextformat bearbeiten</a:t>
            </a:r>
          </a:p>
          <a:p>
            <a:pPr lvl="1"/>
            <a:r>
              <a:rPr lang="el-GR" smtClean="0"/>
              <a:t>Zweite Ebene</a:t>
            </a:r>
          </a:p>
          <a:p>
            <a:pPr lvl="2"/>
            <a:r>
              <a:rPr lang="el-GR" smtClean="0"/>
              <a:t>Dritte Ebene</a:t>
            </a:r>
          </a:p>
          <a:p>
            <a:pPr lvl="3"/>
            <a:r>
              <a:rPr lang="el-GR" smtClean="0"/>
              <a:t>Vierte Ebene</a:t>
            </a:r>
          </a:p>
          <a:p>
            <a:pPr lvl="4"/>
            <a:r>
              <a:rPr lang="el-GR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Mastertextformat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Mastertextformat bearbeiten</a:t>
            </a:r>
          </a:p>
          <a:p>
            <a:pPr lvl="1"/>
            <a:r>
              <a:rPr lang="el-GR" smtClean="0"/>
              <a:t>Zweite Ebene</a:t>
            </a:r>
          </a:p>
          <a:p>
            <a:pPr lvl="2"/>
            <a:r>
              <a:rPr lang="el-GR" smtClean="0"/>
              <a:t>Dritte Ebene</a:t>
            </a:r>
          </a:p>
          <a:p>
            <a:pPr lvl="3"/>
            <a:r>
              <a:rPr lang="el-GR" smtClean="0"/>
              <a:t>Vierte Ebene</a:t>
            </a:r>
          </a:p>
          <a:p>
            <a:pPr lvl="4"/>
            <a:r>
              <a:rPr lang="el-GR" smtClean="0"/>
              <a:t>Fünfte Ebene</a:t>
            </a:r>
            <a:endParaRPr lang="de-DE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FEA8B4-37AD-3B4D-B12C-A3A000EC34DF}" type="datetimeFigureOut">
              <a:rPr lang="de-DE" smtClean="0"/>
              <a:pPr/>
              <a:t>21.07.2015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1872B3-5950-EC4A-AF2D-644C5D5D3A83}" type="slidenum">
              <a:rPr lang="de-DE" smtClean="0"/>
              <a:pPr/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Mastertitelformat bearbeiten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FEA8B4-37AD-3B4D-B12C-A3A000EC34DF}" type="datetimeFigureOut">
              <a:rPr lang="de-DE" smtClean="0"/>
              <a:pPr/>
              <a:t>21.07.2015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1872B3-5950-EC4A-AF2D-644C5D5D3A83}" type="slidenum">
              <a:rPr lang="de-DE" smtClean="0"/>
              <a:pPr/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FEA8B4-37AD-3B4D-B12C-A3A000EC34DF}" type="datetimeFigureOut">
              <a:rPr lang="de-DE" smtClean="0"/>
              <a:pPr/>
              <a:t>21.07.2015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1872B3-5950-EC4A-AF2D-644C5D5D3A83}" type="slidenum">
              <a:rPr lang="de-DE" smtClean="0"/>
              <a:pPr/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Mastertitelformat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 smtClean="0"/>
              <a:t>Mastertextformat bearbeiten</a:t>
            </a:r>
          </a:p>
          <a:p>
            <a:pPr lvl="1"/>
            <a:r>
              <a:rPr lang="el-GR" smtClean="0"/>
              <a:t>Zweite Ebene</a:t>
            </a:r>
          </a:p>
          <a:p>
            <a:pPr lvl="2"/>
            <a:r>
              <a:rPr lang="el-GR" smtClean="0"/>
              <a:t>Dritte Ebene</a:t>
            </a:r>
          </a:p>
          <a:p>
            <a:pPr lvl="3"/>
            <a:r>
              <a:rPr lang="el-GR" smtClean="0"/>
              <a:t>Vierte Ebene</a:t>
            </a:r>
          </a:p>
          <a:p>
            <a:pPr lvl="4"/>
            <a:r>
              <a:rPr lang="el-GR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Mastertextformat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FEA8B4-37AD-3B4D-B12C-A3A000EC34DF}" type="datetimeFigureOut">
              <a:rPr lang="de-DE" smtClean="0"/>
              <a:pPr/>
              <a:t>21.07.2015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1872B3-5950-EC4A-AF2D-644C5D5D3A83}" type="slidenum">
              <a:rPr lang="de-DE" smtClean="0"/>
              <a:pPr/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Mastertitelformat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Mastertextformat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FEA8B4-37AD-3B4D-B12C-A3A000EC34DF}" type="datetimeFigureOut">
              <a:rPr lang="de-DE" smtClean="0"/>
              <a:pPr/>
              <a:t>21.07.2015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1872B3-5950-EC4A-AF2D-644C5D5D3A83}" type="slidenum">
              <a:rPr lang="de-DE" smtClean="0"/>
              <a:pPr/>
              <a:t>‹#›</a:t>
            </a:fld>
            <a:endParaRPr lang="de-DE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28B4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FEA8B4-37AD-3B4D-B12C-A3A000EC34DF}" type="datetimeFigureOut">
              <a:rPr lang="de-DE" smtClean="0"/>
              <a:pPr/>
              <a:t>21.07.2015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1872B3-5950-EC4A-AF2D-644C5D5D3A83}" type="slidenum">
              <a:rPr lang="de-DE" smtClean="0"/>
              <a:pPr/>
              <a:t>‹#›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τίτλου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 dirty="0" smtClean="0"/>
              <a:t>Στυλ κύριου τίτλου</a:t>
            </a:r>
            <a:endParaRPr lang="el-GR" dirty="0"/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9765164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b="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τίτλου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F4785242-EEA0-4BB5-B8A8-41708DBB04BF}" type="datetimeFigureOut">
              <a:rPr lang="el-GR" smtClean="0">
                <a:solidFill>
                  <a:prstClr val="black">
                    <a:tint val="75000"/>
                  </a:prstClr>
                </a:solidFill>
              </a:rPr>
              <a:pPr defTabSz="914400"/>
              <a:t>21/7/2015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B0292322-E41C-49CD-A78E-743BFB9AD2C8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52001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Relationship Id="rId4" Type="http://schemas.microsoft.com/office/2007/relationships/hdphoto" Target="../media/hdphoto2.wdp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1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1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1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1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1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1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1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1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1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.pn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hyperlink" Target="%5b1%5d%20http:/creativecommons.org/licenses/by-nc-sa/4.0/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82.png"/></Relationships>
</file>

<file path=ppt/slides/_rels/slide96.xml.rels><?xml version="1.0" encoding="UTF-8" standalone="yes"?>
<Relationships xmlns="http://schemas.openxmlformats.org/package/2006/relationships"><Relationship Id="rId8" Type="http://schemas.openxmlformats.org/officeDocument/2006/relationships/hyperlink" Target="https://classconnection.s3.amazonaws.com/330/flashcards/2264330/png/picture12-144AD35CA8C48EC6A6E.png" TargetMode="External"/><Relationship Id="rId13" Type="http://schemas.openxmlformats.org/officeDocument/2006/relationships/hyperlink" Target="https://upload.wikimedia.org/wikipedia/commons/0/08/Ambrogio_Lorenzetti_-_Allegory_of_the_Good_Government_(left_view,_detail)_-_WGA13485.jpg" TargetMode="External"/><Relationship Id="rId18" Type="http://schemas.openxmlformats.org/officeDocument/2006/relationships/hyperlink" Target="https://upload.wikimedia.org/wikipedia/commons/7/7f/Lorenzetti_ambrogio_bad_govern._det.jpg" TargetMode="External"/><Relationship Id="rId3" Type="http://schemas.openxmlformats.org/officeDocument/2006/relationships/hyperlink" Target="https://upload.wikimedia.org/wikipedia/commons/d/d2/03_Palazzo_Pubblico_Torre_del_Mangia_Siena.jpg" TargetMode="External"/><Relationship Id="rId7" Type="http://schemas.openxmlformats.org/officeDocument/2006/relationships/hyperlink" Target="https://upload.wikimedia.org/wikipedia/commons/thumb/4/4c/Simone_Martini_017.jpg/220px-Simone_Martini_017.jpg" TargetMode="External"/><Relationship Id="rId12" Type="http://schemas.openxmlformats.org/officeDocument/2006/relationships/hyperlink" Target="https://upload.wikimedia.org/wikipedia/commons/0/03/Ambrogio_Lorenzetti_-_Allegory_of_the_Good_Government_(detail)_-_WGA13487.jpg" TargetMode="External"/><Relationship Id="rId17" Type="http://schemas.openxmlformats.org/officeDocument/2006/relationships/hyperlink" Target="https://upload.wikimedia.org/wikipedia/commons/9/96/Ambrogio_Lorenzetti_-_Bad_Government_and_the_Effects_of_Bad_Government_on_the_City_Life_-_WGA13499.jpg" TargetMode="External"/><Relationship Id="rId2" Type="http://schemas.openxmlformats.org/officeDocument/2006/relationships/hyperlink" Target="http://www.inchiostrofresco.it/wp-content/uploads/2015/05/siena.jpg" TargetMode="External"/><Relationship Id="rId16" Type="http://schemas.openxmlformats.org/officeDocument/2006/relationships/hyperlink" Target="https://upload.wikimedia.org/wikipedia/commons/e/e7/Ambrogio_Lorenzetti_-_The_Effects_of_Good_Government_in_the_Countryside_(detail)_-_WGA13496.jpg" TargetMode="External"/><Relationship Id="rId20" Type="http://schemas.openxmlformats.org/officeDocument/2006/relationships/hyperlink" Target="http://2.bp.blogspot.com/-wNsDOnchDzI/U1Yap2UoArI/AAAAAAAAAew/QsQhHH-XnxE/s1600/bg04.jpg" TargetMode="External"/><Relationship Id="rId1" Type="http://schemas.openxmlformats.org/officeDocument/2006/relationships/slideLayout" Target="../slideLayouts/slideLayout24.xml"/><Relationship Id="rId6" Type="http://schemas.openxmlformats.org/officeDocument/2006/relationships/hyperlink" Target="https://upload.wikimedia.org/wikipedia/commons/2/2b/Simone_Martini_015.jpg" TargetMode="External"/><Relationship Id="rId11" Type="http://schemas.openxmlformats.org/officeDocument/2006/relationships/hyperlink" Target="https://upload.wikimedia.org/wikipedia/commons/thumb/7/7e/Ambrogio_Lorenzetti_-_Allegory_of_the_Good_Government_(detail)_-_WGA13486.jpg/214px-Ambrogio_Lorenzetti_-_Allegory_of_the_Good_Government_(detail)_-_WGA13486.jpg" TargetMode="External"/><Relationship Id="rId5" Type="http://schemas.openxmlformats.org/officeDocument/2006/relationships/hyperlink" Target="http://www.indire.it/immagini/immag/aayeanty/duc16.jpg" TargetMode="External"/><Relationship Id="rId15" Type="http://schemas.openxmlformats.org/officeDocument/2006/relationships/hyperlink" Target="https://it.wikipedia.org/wiki/Allegoria_ed_effetti_del_Buono_e_del_Cattivo_Governo#/media/File:Ambrogio_Lorenzetti_011.jpg" TargetMode="External"/><Relationship Id="rId10" Type="http://schemas.openxmlformats.org/officeDocument/2006/relationships/hyperlink" Target="https://upload.wikimedia.org/wikipedia/commons/thumb/0/08/Ambrogio_Lorenzetti_-_Allegory_of_the_Good_Government_(left_view,_detail)_-_WGA13485.jpg/223px-Ambrogio_Lorenzetti_-_Allegory_of_the_Good_Government_(left_view,_detail)_-_WGA13485.jpg" TargetMode="External"/><Relationship Id="rId19" Type="http://schemas.openxmlformats.org/officeDocument/2006/relationships/hyperlink" Target="http://3.bp.blogspot.com/-PfgYF7OoUKE/T9CZrZn2thI/AAAAAAAAAoM/gEVIhGTKHwI/s1600/furor.jpg" TargetMode="External"/><Relationship Id="rId4" Type="http://schemas.openxmlformats.org/officeDocument/2006/relationships/hyperlink" Target="https://upload.wikimedia.org/wikipedia/commons/thumb/0/09/Siena_-_Duomo_001.jpg/320px-Siena_-_Duomo_001.jpg" TargetMode="External"/><Relationship Id="rId9" Type="http://schemas.openxmlformats.org/officeDocument/2006/relationships/hyperlink" Target="http://evergreen.loyola.edu/brnygren/www/Honors/goodgov.jpg" TargetMode="External"/><Relationship Id="rId14" Type="http://schemas.openxmlformats.org/officeDocument/2006/relationships/hyperlink" Target="https://upload.wikimedia.org/wikipedia/commons/1/11/Ambrogio_Lorenzetti_-_Effects_of_Good_Government_in_the_city_-_Google_Art_Project.jpg" TargetMode="Externa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hyperlink" Target="https://upload.wikimedia.org/wikipedia/commons/1/1a/Ambrogio_Lorenzetti,_The_Effects_of_Bad_Government_on_the_Countryside_(detail).JPG" TargetMode="External"/><Relationship Id="rId2" Type="http://schemas.openxmlformats.org/officeDocument/2006/relationships/hyperlink" Target="https://upload.wikimedia.org/wikipedia/commons/5/5c/Ambrogio_lorenzetti,_effetti_del_cattivo_governo,_siena,_palazzo_pubblico,_1337-1340.jpg" TargetMode="External"/><Relationship Id="rId1" Type="http://schemas.openxmlformats.org/officeDocument/2006/relationships/slideLayout" Target="../slideLayouts/slideLayout2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ctrTitle"/>
          </p:nvPr>
        </p:nvSpPr>
        <p:spPr>
          <a:xfrm>
            <a:off x="685800" y="2006575"/>
            <a:ext cx="7772400" cy="1470025"/>
          </a:xfrm>
        </p:spPr>
        <p:txBody>
          <a:bodyPr/>
          <a:lstStyle/>
          <a:p>
            <a:r>
              <a:rPr lang="el-GR" dirty="0" smtClean="0">
                <a:solidFill>
                  <a:srgbClr val="5075BC"/>
                </a:solidFill>
              </a:rPr>
              <a:t>Εισαγωγή στις εικαστικές τέχνες</a:t>
            </a:r>
            <a:endParaRPr lang="el-GR" dirty="0">
              <a:solidFill>
                <a:srgbClr val="5075BC"/>
              </a:solidFill>
            </a:endParaRPr>
          </a:p>
        </p:txBody>
      </p:sp>
      <p:sp>
        <p:nvSpPr>
          <p:cNvPr id="3" name="Υπότιτλος 2"/>
          <p:cNvSpPr>
            <a:spLocks noGrp="1"/>
          </p:cNvSpPr>
          <p:nvPr>
            <p:ph type="subTitle" idx="1"/>
          </p:nvPr>
        </p:nvSpPr>
        <p:spPr>
          <a:xfrm>
            <a:off x="591305" y="3384823"/>
            <a:ext cx="7869127" cy="2842556"/>
          </a:xfrm>
        </p:spPr>
        <p:txBody>
          <a:bodyPr>
            <a:noAutofit/>
          </a:bodyPr>
          <a:lstStyle/>
          <a:p>
            <a:r>
              <a:rPr lang="el-GR" sz="2800" dirty="0">
                <a:solidFill>
                  <a:schemeClr val="tx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rPr>
              <a:t>Ενότητα </a:t>
            </a:r>
            <a:r>
              <a:rPr lang="el-GR" sz="2800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12: </a:t>
            </a:r>
            <a:r>
              <a:rPr lang="en-US" sz="2800" dirty="0" err="1">
                <a:solidFill>
                  <a:schemeClr val="tx2">
                    <a:lumMod val="40000"/>
                    <a:lumOff val="60000"/>
                  </a:schemeClr>
                </a:solidFill>
              </a:rPr>
              <a:t>Ambrogio</a:t>
            </a:r>
            <a:r>
              <a:rPr lang="en-US" sz="2800" dirty="0">
                <a:solidFill>
                  <a:schemeClr val="tx2">
                    <a:lumMod val="40000"/>
                    <a:lumOff val="60000"/>
                  </a:schemeClr>
                </a:solidFill>
              </a:rPr>
              <a:t> Lorenzetti</a:t>
            </a:r>
            <a:endParaRPr lang="el-GR" sz="2800" dirty="0" smtClean="0"/>
          </a:p>
          <a:p>
            <a:r>
              <a:rPr lang="el-GR" sz="2800" dirty="0" smtClean="0"/>
              <a:t>Μάρτιν </a:t>
            </a:r>
            <a:r>
              <a:rPr lang="el-GR" sz="2800" dirty="0" err="1" smtClean="0"/>
              <a:t>Κρέεμπ</a:t>
            </a:r>
            <a:endParaRPr lang="el-GR" sz="2800" dirty="0" smtClean="0"/>
          </a:p>
          <a:p>
            <a:r>
              <a:rPr lang="el-GR" sz="2800" dirty="0" smtClean="0"/>
              <a:t>Σχολή  Ανθρωπιστικών και </a:t>
            </a:r>
            <a:r>
              <a:rPr lang="el-GR" sz="2800" dirty="0"/>
              <a:t>Κ</a:t>
            </a:r>
            <a:r>
              <a:rPr lang="el-GR" sz="2800" dirty="0" smtClean="0"/>
              <a:t>οινωνικών </a:t>
            </a:r>
            <a:r>
              <a:rPr lang="el-GR" sz="2800" dirty="0"/>
              <a:t>Σ</a:t>
            </a:r>
            <a:r>
              <a:rPr lang="el-GR" sz="2800" dirty="0" smtClean="0"/>
              <a:t>πουδών</a:t>
            </a:r>
          </a:p>
          <a:p>
            <a:r>
              <a:rPr lang="el-GR" sz="2800" dirty="0" smtClean="0"/>
              <a:t>Τμήμα Θεατρικών Σπουδών</a:t>
            </a:r>
          </a:p>
          <a:p>
            <a:endParaRPr lang="el-GR" sz="2800" dirty="0" smtClean="0"/>
          </a:p>
        </p:txBody>
      </p:sp>
      <p:pic>
        <p:nvPicPr>
          <p:cNvPr id="4" name="Εικόνα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506460"/>
            <a:ext cx="4514857" cy="935086"/>
          </a:xfrm>
          <a:prstGeom prst="rect">
            <a:avLst/>
          </a:prstGeom>
        </p:spPr>
      </p:pic>
      <p:pic>
        <p:nvPicPr>
          <p:cNvPr id="13" name="Εικόνα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305" y="279862"/>
            <a:ext cx="3692664" cy="1388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2051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/>
          <p:cNvSpPr txBox="1"/>
          <p:nvPr/>
        </p:nvSpPr>
        <p:spPr>
          <a:xfrm>
            <a:off x="0" y="6211669"/>
            <a:ext cx="914400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dirty="0" smtClean="0"/>
              <a:t>Simone Martini</a:t>
            </a:r>
            <a:r>
              <a:rPr lang="el-GR" dirty="0" smtClean="0"/>
              <a:t>, Ο ιππότης </a:t>
            </a:r>
            <a:r>
              <a:rPr lang="de-DE" dirty="0" err="1" smtClean="0"/>
              <a:t>Guidoriccio</a:t>
            </a:r>
            <a:r>
              <a:rPr lang="de-DE" dirty="0" smtClean="0"/>
              <a:t> da </a:t>
            </a:r>
            <a:r>
              <a:rPr lang="de-DE" dirty="0" err="1" smtClean="0"/>
              <a:t>Fogliano</a:t>
            </a:r>
            <a:r>
              <a:rPr lang="el-GR" dirty="0" smtClean="0"/>
              <a:t> πολιορκεί την πόλη </a:t>
            </a:r>
            <a:r>
              <a:rPr lang="de-DE" dirty="0" err="1" smtClean="0"/>
              <a:t>Montemassio</a:t>
            </a:r>
            <a:r>
              <a:rPr lang="de-DE" dirty="0" smtClean="0"/>
              <a:t>.</a:t>
            </a:r>
            <a:r>
              <a:rPr lang="el-GR" dirty="0" smtClean="0"/>
              <a:t> </a:t>
            </a:r>
            <a:r>
              <a:rPr lang="de-DE" dirty="0" smtClean="0"/>
              <a:t>Siena, Palazzo </a:t>
            </a:r>
            <a:r>
              <a:rPr lang="de-DE" dirty="0" err="1" smtClean="0"/>
              <a:t>Pubblico</a:t>
            </a:r>
            <a:r>
              <a:rPr lang="de-DE" dirty="0" smtClean="0"/>
              <a:t>. 1330 </a:t>
            </a:r>
            <a:r>
              <a:rPr lang="el-GR" dirty="0" smtClean="0"/>
              <a:t>μ.Χ. </a:t>
            </a:r>
          </a:p>
        </p:txBody>
      </p:sp>
      <p:pic>
        <p:nvPicPr>
          <p:cNvPr id="5" name="Bild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879600"/>
            <a:ext cx="9144000" cy="3084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8841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 6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56464" y="-1"/>
            <a:ext cx="5631073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9485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614511" y="2140872"/>
            <a:ext cx="7918154" cy="255454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sz="4000" b="1" dirty="0" err="1" smtClean="0"/>
              <a:t>Ambrogio</a:t>
            </a:r>
            <a:r>
              <a:rPr lang="de-DE" sz="4000" b="1" dirty="0" smtClean="0"/>
              <a:t> </a:t>
            </a:r>
            <a:r>
              <a:rPr lang="de-DE" sz="4000" b="1" dirty="0" err="1" smtClean="0"/>
              <a:t>Lorenzetti</a:t>
            </a:r>
            <a:r>
              <a:rPr lang="de-DE" sz="4000" b="1" dirty="0" smtClean="0"/>
              <a:t> </a:t>
            </a:r>
            <a:endParaRPr lang="el-GR" sz="4000" b="1" dirty="0" smtClean="0"/>
          </a:p>
          <a:p>
            <a:pPr algn="ctr"/>
            <a:endParaRPr lang="el-GR" sz="4000" b="1" dirty="0" smtClean="0"/>
          </a:p>
          <a:p>
            <a:pPr algn="ctr"/>
            <a:r>
              <a:rPr lang="de-DE" sz="4000" dirty="0" smtClean="0"/>
              <a:t>(</a:t>
            </a:r>
            <a:r>
              <a:rPr lang="el-GR" sz="4000" dirty="0" smtClean="0"/>
              <a:t>ακμή περίπου 1317, πέθανε πριν από τον Μάιο του 1348)</a:t>
            </a:r>
            <a:endParaRPr lang="de-DE" sz="4000" dirty="0"/>
          </a:p>
        </p:txBody>
      </p:sp>
    </p:spTree>
    <p:extLst>
      <p:ext uri="{BB962C8B-B14F-4D97-AF65-F5344CB8AC3E}">
        <p14:creationId xmlns:p14="http://schemas.microsoft.com/office/powerpoint/2010/main" val="1319769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614511" y="0"/>
            <a:ext cx="7918154" cy="156966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>
              <a:spcBef>
                <a:spcPts val="1200"/>
              </a:spcBef>
              <a:spcAft>
                <a:spcPts val="1200"/>
              </a:spcAft>
            </a:pPr>
            <a:endParaRPr lang="el-GR" sz="800" b="1" dirty="0" smtClean="0"/>
          </a:p>
          <a:p>
            <a:pPr algn="ctr">
              <a:spcBef>
                <a:spcPts val="1200"/>
              </a:spcBef>
              <a:spcAft>
                <a:spcPts val="1200"/>
              </a:spcAft>
            </a:pPr>
            <a:r>
              <a:rPr lang="de-DE" sz="4000" b="1" dirty="0" err="1" smtClean="0"/>
              <a:t>Ambrogio</a:t>
            </a:r>
            <a:r>
              <a:rPr lang="de-DE" sz="4000" b="1" dirty="0" smtClean="0"/>
              <a:t> </a:t>
            </a:r>
            <a:r>
              <a:rPr lang="de-DE" sz="4000" b="1" dirty="0" err="1" smtClean="0"/>
              <a:t>Lorenzetti</a:t>
            </a:r>
            <a:r>
              <a:rPr lang="de-DE" sz="4000" b="1" dirty="0" smtClean="0"/>
              <a:t> </a:t>
            </a:r>
            <a:endParaRPr lang="el-GR" sz="4000" b="1" dirty="0" smtClean="0"/>
          </a:p>
          <a:p>
            <a:pPr algn="ctr">
              <a:spcBef>
                <a:spcPts val="1200"/>
              </a:spcBef>
              <a:spcAft>
                <a:spcPts val="1200"/>
              </a:spcAft>
            </a:pPr>
            <a:endParaRPr lang="el-GR" sz="800" b="1" dirty="0" smtClean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389595" y="1779687"/>
            <a:ext cx="8367986" cy="5078313"/>
          </a:xfrm>
          <a:solidFill>
            <a:schemeClr val="bg1"/>
          </a:solidFill>
        </p:spPr>
        <p:txBody>
          <a:bodyPr wrap="square">
            <a:spAutoFit/>
          </a:bodyPr>
          <a:lstStyle/>
          <a:p>
            <a:pPr marL="514350" indent="-514350" algn="l">
              <a:buAutoNum type="arabicPeriod"/>
            </a:pPr>
            <a:r>
              <a:rPr lang="el-GR" sz="3000" dirty="0" smtClean="0">
                <a:solidFill>
                  <a:schemeClr val="tx1"/>
                </a:solidFill>
              </a:rPr>
              <a:t>Αρκετά έργα θρησκευτικού περιεχομένου, από το 1317 και ύστερα.</a:t>
            </a:r>
          </a:p>
          <a:p>
            <a:pPr marL="514350" indent="-514350" algn="l">
              <a:buAutoNum type="arabicPeriod"/>
            </a:pPr>
            <a:r>
              <a:rPr lang="el-GR" sz="3000" dirty="0" smtClean="0">
                <a:solidFill>
                  <a:schemeClr val="tx1"/>
                </a:solidFill>
              </a:rPr>
              <a:t>Τοιχογραφίες στο </a:t>
            </a:r>
            <a:r>
              <a:rPr lang="de-DE" sz="3000" dirty="0" smtClean="0">
                <a:solidFill>
                  <a:schemeClr val="tx1"/>
                </a:solidFill>
              </a:rPr>
              <a:t>Palazzo </a:t>
            </a:r>
            <a:r>
              <a:rPr lang="de-DE" sz="3000" dirty="0" err="1" smtClean="0">
                <a:solidFill>
                  <a:schemeClr val="tx1"/>
                </a:solidFill>
              </a:rPr>
              <a:t>Pubblico</a:t>
            </a:r>
            <a:r>
              <a:rPr lang="de-DE" sz="3000" dirty="0" smtClean="0">
                <a:solidFill>
                  <a:schemeClr val="tx1"/>
                </a:solidFill>
              </a:rPr>
              <a:t> </a:t>
            </a:r>
            <a:r>
              <a:rPr lang="el-GR" sz="3000" dirty="0" smtClean="0">
                <a:solidFill>
                  <a:schemeClr val="tx1"/>
                </a:solidFill>
              </a:rPr>
              <a:t>της </a:t>
            </a:r>
            <a:r>
              <a:rPr lang="de-DE" sz="3000" dirty="0" smtClean="0">
                <a:solidFill>
                  <a:schemeClr val="tx1"/>
                </a:solidFill>
              </a:rPr>
              <a:t>Siena</a:t>
            </a:r>
            <a:r>
              <a:rPr lang="el-GR" sz="3000" dirty="0" smtClean="0">
                <a:solidFill>
                  <a:schemeClr val="tx1"/>
                </a:solidFill>
              </a:rPr>
              <a:t>, ανάμεσα στο 1338 και το 1340. </a:t>
            </a:r>
          </a:p>
          <a:p>
            <a:pPr marL="514350" indent="-514350" algn="l">
              <a:buAutoNum type="arabicPeriod"/>
            </a:pPr>
            <a:r>
              <a:rPr lang="el-GR" sz="3000" dirty="0" smtClean="0">
                <a:solidFill>
                  <a:schemeClr val="tx1"/>
                </a:solidFill>
              </a:rPr>
              <a:t>Στον Α</a:t>
            </a:r>
            <a:r>
              <a:rPr lang="de-DE" sz="3000" dirty="0" smtClean="0">
                <a:solidFill>
                  <a:schemeClr val="tx1"/>
                </a:solidFill>
              </a:rPr>
              <a:t> </a:t>
            </a:r>
            <a:r>
              <a:rPr lang="el-GR" sz="3000" dirty="0" smtClean="0">
                <a:solidFill>
                  <a:schemeClr val="tx1"/>
                </a:solidFill>
              </a:rPr>
              <a:t>τοίχο: Οι επιδράσεις της </a:t>
            </a:r>
            <a:r>
              <a:rPr lang="el-GR" sz="3000" i="1" dirty="0" smtClean="0">
                <a:solidFill>
                  <a:schemeClr val="tx1"/>
                </a:solidFill>
              </a:rPr>
              <a:t>καλής διακυβέρνησης </a:t>
            </a:r>
            <a:r>
              <a:rPr lang="el-GR" sz="3000" dirty="0" smtClean="0">
                <a:solidFill>
                  <a:schemeClr val="tx1"/>
                </a:solidFill>
              </a:rPr>
              <a:t>πάνω σε πόλη και ύπαιθρο.</a:t>
            </a:r>
          </a:p>
          <a:p>
            <a:pPr marL="514350" indent="-514350" algn="l">
              <a:buAutoNum type="arabicPeriod"/>
            </a:pPr>
            <a:r>
              <a:rPr lang="el-GR" sz="3000" dirty="0" smtClean="0">
                <a:solidFill>
                  <a:schemeClr val="tx1"/>
                </a:solidFill>
              </a:rPr>
              <a:t>Στον Β τοίχο: Αλληγορία της </a:t>
            </a:r>
            <a:r>
              <a:rPr lang="el-GR" sz="3000" i="1" dirty="0" smtClean="0">
                <a:solidFill>
                  <a:schemeClr val="tx1"/>
                </a:solidFill>
              </a:rPr>
              <a:t>καλής διακυβέρνησης</a:t>
            </a:r>
            <a:r>
              <a:rPr lang="el-GR" sz="3000" dirty="0" smtClean="0">
                <a:solidFill>
                  <a:schemeClr val="tx1"/>
                </a:solidFill>
              </a:rPr>
              <a:t>.</a:t>
            </a:r>
          </a:p>
          <a:p>
            <a:pPr marL="514350" indent="-514350" algn="l">
              <a:buAutoNum type="arabicPeriod"/>
            </a:pPr>
            <a:r>
              <a:rPr lang="el-GR" sz="3000" dirty="0" smtClean="0">
                <a:solidFill>
                  <a:schemeClr val="tx1"/>
                </a:solidFill>
              </a:rPr>
              <a:t>Στον Δ τοίχο: Αλληγορία και επιδράσεις της </a:t>
            </a:r>
            <a:r>
              <a:rPr lang="el-GR" sz="3000" i="1" dirty="0" smtClean="0">
                <a:solidFill>
                  <a:schemeClr val="tx1"/>
                </a:solidFill>
              </a:rPr>
              <a:t>κακής διακυβέρνησης</a:t>
            </a:r>
            <a:r>
              <a:rPr lang="el-GR" sz="3000" dirty="0" smtClean="0">
                <a:solidFill>
                  <a:schemeClr val="tx1"/>
                </a:solidFill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1" descr="Lorenzetti Buon Governo 01.jpg"/>
          <p:cNvPicPr>
            <a:picLocks noChangeAspect="1"/>
          </p:cNvPicPr>
          <p:nvPr/>
        </p:nvPicPr>
        <p:blipFill>
          <a:blip r:embed="rId2">
            <a:lum bright="10000" contrast="10000"/>
          </a:blip>
          <a:stretch>
            <a:fillRect/>
          </a:stretch>
        </p:blipFill>
        <p:spPr>
          <a:xfrm>
            <a:off x="0" y="533400"/>
            <a:ext cx="9178506" cy="5791200"/>
          </a:xfrm>
          <a:prstGeom prst="rect">
            <a:avLst/>
          </a:prstGeom>
        </p:spPr>
      </p:pic>
      <p:sp>
        <p:nvSpPr>
          <p:cNvPr id="3" name="Textfeld 2"/>
          <p:cNvSpPr txBox="1"/>
          <p:nvPr/>
        </p:nvSpPr>
        <p:spPr>
          <a:xfrm>
            <a:off x="3017838" y="6488668"/>
            <a:ext cx="31115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l-GR" dirty="0" smtClean="0"/>
              <a:t>Ανατολικός και βόρειος τοίχος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876781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 2" descr="Ambrogio Lorenzetti_0036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95275"/>
            <a:ext cx="9144000" cy="6267450"/>
          </a:xfrm>
          <a:prstGeom prst="rect">
            <a:avLst/>
          </a:prstGeom>
        </p:spPr>
      </p:pic>
      <p:sp>
        <p:nvSpPr>
          <p:cNvPr id="4" name="Textfeld 3"/>
          <p:cNvSpPr txBox="1"/>
          <p:nvPr/>
        </p:nvSpPr>
        <p:spPr>
          <a:xfrm>
            <a:off x="3017838" y="6488668"/>
            <a:ext cx="31115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l-GR" dirty="0" smtClean="0"/>
              <a:t>Βόρειος και δυτικός τοίχος</a:t>
            </a:r>
            <a:endParaRPr lang="de-D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 5" descr="Lorenzetti Buon Governo 0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0179" y="927100"/>
            <a:ext cx="9187533" cy="5003800"/>
          </a:xfrm>
          <a:prstGeom prst="rect">
            <a:avLst/>
          </a:prstGeom>
        </p:spPr>
      </p:pic>
      <p:sp>
        <p:nvSpPr>
          <p:cNvPr id="3" name="Textfeld 2"/>
          <p:cNvSpPr txBox="1"/>
          <p:nvPr/>
        </p:nvSpPr>
        <p:spPr>
          <a:xfrm>
            <a:off x="0" y="6488668"/>
            <a:ext cx="91440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l-GR" dirty="0" smtClean="0"/>
              <a:t>Βόρειος τοίχος, κέντρο: Η καλή διακυβέρνηση</a:t>
            </a:r>
            <a:endParaRPr lang="de-DE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1" descr="Lorenzetti Buon Governo 0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38589" y="0"/>
            <a:ext cx="6364111" cy="6858000"/>
          </a:xfrm>
          <a:prstGeom prst="rect">
            <a:avLst/>
          </a:prstGeom>
        </p:spPr>
      </p:pic>
      <p:sp>
        <p:nvSpPr>
          <p:cNvPr id="3" name="Textfeld 2"/>
          <p:cNvSpPr txBox="1"/>
          <p:nvPr/>
        </p:nvSpPr>
        <p:spPr>
          <a:xfrm>
            <a:off x="0" y="5932268"/>
            <a:ext cx="2286000" cy="9360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l-GR" dirty="0" smtClean="0"/>
              <a:t>Η καλή διακυβέρνηση: Η Δικαιοσύνη.</a:t>
            </a:r>
            <a:endParaRPr lang="de-D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 5" descr="Lorenzetti Buon Governo 0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09900" y="0"/>
            <a:ext cx="6134100" cy="6860507"/>
          </a:xfrm>
          <a:prstGeom prst="rect">
            <a:avLst/>
          </a:prstGeom>
        </p:spPr>
      </p:pic>
      <p:sp>
        <p:nvSpPr>
          <p:cNvPr id="3" name="Textfeld 2"/>
          <p:cNvSpPr txBox="1"/>
          <p:nvPr/>
        </p:nvSpPr>
        <p:spPr>
          <a:xfrm>
            <a:off x="0" y="4826675"/>
            <a:ext cx="2717800" cy="203132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l-GR" dirty="0" smtClean="0"/>
              <a:t>Βόρειος τοίχος, κέντρο: Οι μορφές της Ειρήνης (</a:t>
            </a:r>
            <a:r>
              <a:rPr lang="de-DE" i="1" dirty="0" err="1" smtClean="0"/>
              <a:t>pax</a:t>
            </a:r>
            <a:r>
              <a:rPr lang="el-GR" dirty="0" smtClean="0"/>
              <a:t>), της Ανδρείας (</a:t>
            </a:r>
            <a:r>
              <a:rPr lang="de-DE" i="1" dirty="0" err="1" smtClean="0"/>
              <a:t>fortitudo</a:t>
            </a:r>
            <a:r>
              <a:rPr lang="el-GR" dirty="0" smtClean="0"/>
              <a:t>) και της Σοφίας (</a:t>
            </a:r>
            <a:r>
              <a:rPr lang="de-DE" i="1" dirty="0" err="1" smtClean="0"/>
              <a:t>prudentia</a:t>
            </a:r>
            <a:r>
              <a:rPr lang="el-GR" dirty="0" smtClean="0"/>
              <a:t>), όπως μας πληροφορούν επιγραφές πάνω από τα κεφάλια τους.</a:t>
            </a:r>
            <a:endParaRPr lang="de-D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 5" descr="Lorenzetti Buon Governo 04.jpg"/>
          <p:cNvPicPr>
            <a:picLocks noChangeAspect="1"/>
          </p:cNvPicPr>
          <p:nvPr/>
        </p:nvPicPr>
        <p:blipFill rotWithShape="1">
          <a:blip r:embed="rId2" cstate="screen">
            <a:alphaModFix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6000"/>
                    </a14:imgEffect>
                    <a14:imgEffect>
                      <a14:brightnessContrast bright="50000" contras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065" y="890822"/>
            <a:ext cx="9119870" cy="5076357"/>
          </a:xfrm>
          <a:prstGeom prst="rect">
            <a:avLst/>
          </a:prstGeom>
        </p:spPr>
      </p:pic>
      <p:sp>
        <p:nvSpPr>
          <p:cNvPr id="4" name="Textfeld 3"/>
          <p:cNvSpPr txBox="1"/>
          <p:nvPr/>
        </p:nvSpPr>
        <p:spPr>
          <a:xfrm>
            <a:off x="1739900" y="0"/>
            <a:ext cx="204470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dirty="0" smtClean="0"/>
              <a:t>FORTITVDO</a:t>
            </a:r>
          </a:p>
          <a:p>
            <a:pPr algn="ctr"/>
            <a:r>
              <a:rPr lang="el-GR" dirty="0" smtClean="0"/>
              <a:t>(Ανδρεία</a:t>
            </a:r>
            <a:r>
              <a:rPr lang="de-DE" dirty="0" smtClean="0"/>
              <a:t>)</a:t>
            </a:r>
            <a:endParaRPr lang="de-DE" dirty="0"/>
          </a:p>
        </p:txBody>
      </p:sp>
      <p:sp>
        <p:nvSpPr>
          <p:cNvPr id="5" name="Textfeld 4"/>
          <p:cNvSpPr txBox="1"/>
          <p:nvPr/>
        </p:nvSpPr>
        <p:spPr>
          <a:xfrm>
            <a:off x="5753100" y="0"/>
            <a:ext cx="204470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dirty="0" smtClean="0"/>
              <a:t>PRVDENTIA</a:t>
            </a:r>
          </a:p>
          <a:p>
            <a:pPr algn="ctr"/>
            <a:r>
              <a:rPr lang="el-GR" dirty="0" smtClean="0"/>
              <a:t>(Σοφία</a:t>
            </a:r>
            <a:r>
              <a:rPr lang="de-DE" dirty="0" smtClean="0"/>
              <a:t>)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70219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Σκοποί  ενότητας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dirty="0"/>
              <a:t>Γνωριμία των φοιτητών με </a:t>
            </a:r>
            <a:r>
              <a:rPr lang="el-GR" dirty="0" smtClean="0"/>
              <a:t>το </a:t>
            </a:r>
            <a:r>
              <a:rPr lang="el-GR" dirty="0"/>
              <a:t>εικαστικό ιδίωμα του </a:t>
            </a:r>
            <a:r>
              <a:rPr lang="el-GR" dirty="0" err="1"/>
              <a:t>Ambrogio</a:t>
            </a:r>
            <a:r>
              <a:rPr lang="el-GR" dirty="0"/>
              <a:t> </a:t>
            </a:r>
            <a:r>
              <a:rPr lang="el-GR" dirty="0" err="1"/>
              <a:t>Lorenzetti</a:t>
            </a:r>
            <a:r>
              <a:rPr lang="el-GR" dirty="0"/>
              <a:t>.</a:t>
            </a:r>
            <a:endParaRPr lang="el-GR" dirty="0">
              <a:effectLst/>
            </a:endParaRPr>
          </a:p>
        </p:txBody>
      </p:sp>
      <p:sp>
        <p:nvSpPr>
          <p:cNvPr id="4" name="Ορθογώνιο 3"/>
          <p:cNvSpPr/>
          <p:nvPr/>
        </p:nvSpPr>
        <p:spPr>
          <a:xfrm>
            <a:off x="107504" y="6237312"/>
            <a:ext cx="356652" cy="5760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l-GR">
              <a:solidFill>
                <a:prstClr val="white"/>
              </a:solidFill>
            </a:endParaRPr>
          </a:p>
        </p:txBody>
      </p:sp>
      <p:sp>
        <p:nvSpPr>
          <p:cNvPr id="5" name="Ορθογώνιο 4"/>
          <p:cNvSpPr/>
          <p:nvPr/>
        </p:nvSpPr>
        <p:spPr>
          <a:xfrm>
            <a:off x="464156" y="6453336"/>
            <a:ext cx="8068284" cy="2880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l-GR">
              <a:solidFill>
                <a:prstClr val="white"/>
              </a:solidFill>
            </a:endParaRPr>
          </a:p>
        </p:txBody>
      </p:sp>
      <p:pic>
        <p:nvPicPr>
          <p:cNvPr id="6" name="Εικόνα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6015402"/>
            <a:ext cx="726005" cy="704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0568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1" descr="Lorenzetti Buon Governo 0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450" y="0"/>
            <a:ext cx="8794276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1" descr="Lorenzetti Buon Governo 02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4241800" cy="4692171"/>
          </a:xfrm>
          <a:prstGeom prst="rect">
            <a:avLst/>
          </a:prstGeom>
        </p:spPr>
      </p:pic>
      <p:pic>
        <p:nvPicPr>
          <p:cNvPr id="3" name="Bild 2" descr="Lorenzetti Buon Governo 02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826000" y="2166606"/>
            <a:ext cx="4318000" cy="4691394"/>
          </a:xfrm>
          <a:prstGeom prst="rect">
            <a:avLst/>
          </a:prstGeom>
        </p:spPr>
      </p:pic>
      <p:sp>
        <p:nvSpPr>
          <p:cNvPr id="4" name="Textfeld 3"/>
          <p:cNvSpPr txBox="1"/>
          <p:nvPr/>
        </p:nvSpPr>
        <p:spPr>
          <a:xfrm>
            <a:off x="0" y="4826675"/>
            <a:ext cx="4573588" cy="203132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l-GR" dirty="0" smtClean="0"/>
              <a:t>Βόρειος τοίχος, κέντρο (δεξιά εικόνα): Άλλες αλληγορίες κοντά στον άρχοντα της καλής πόλης, όπως η Ελπίδα (</a:t>
            </a:r>
            <a:r>
              <a:rPr lang="de-DE" i="1" dirty="0" err="1" smtClean="0"/>
              <a:t>spes</a:t>
            </a:r>
            <a:r>
              <a:rPr lang="el-GR" dirty="0" smtClean="0"/>
              <a:t>), η Καλοσύνη</a:t>
            </a:r>
            <a:r>
              <a:rPr lang="de-DE" dirty="0" smtClean="0"/>
              <a:t> </a:t>
            </a:r>
            <a:r>
              <a:rPr lang="el-GR" dirty="0" smtClean="0"/>
              <a:t>(</a:t>
            </a:r>
            <a:r>
              <a:rPr lang="de-DE" i="1" dirty="0" err="1" smtClean="0"/>
              <a:t>magnanimitas</a:t>
            </a:r>
            <a:r>
              <a:rPr lang="el-GR" dirty="0" smtClean="0"/>
              <a:t>), η Νηφαλιότητα</a:t>
            </a:r>
            <a:r>
              <a:rPr lang="de-DE" dirty="0" smtClean="0"/>
              <a:t> </a:t>
            </a:r>
            <a:r>
              <a:rPr lang="el-GR" dirty="0" smtClean="0"/>
              <a:t>(</a:t>
            </a:r>
            <a:r>
              <a:rPr lang="de-DE" i="1" dirty="0" err="1" smtClean="0"/>
              <a:t>temperantia</a:t>
            </a:r>
            <a:r>
              <a:rPr lang="el-GR" dirty="0" smtClean="0"/>
              <a:t>)</a:t>
            </a:r>
            <a:r>
              <a:rPr lang="de-DE" dirty="0" smtClean="0"/>
              <a:t> </a:t>
            </a:r>
            <a:r>
              <a:rPr lang="el-GR" dirty="0" smtClean="0"/>
              <a:t>και η Δικαιοσύνη (</a:t>
            </a:r>
            <a:r>
              <a:rPr lang="de-DE" i="1" dirty="0" err="1" smtClean="0"/>
              <a:t>iustitia</a:t>
            </a:r>
            <a:r>
              <a:rPr lang="el-GR" dirty="0" smtClean="0"/>
              <a:t>). – Τα δίδυμα με τη λύκαινα στα πόδια του άρχοντα θυμίζουν τη Ρώμη ως σύμβολο δύναμης και κυριαρχίας.</a:t>
            </a:r>
            <a:endParaRPr lang="de-D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1" descr="Ambrogio Lorenzetti_0003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88" y="1428750"/>
            <a:ext cx="9144000" cy="4000500"/>
          </a:xfrm>
          <a:prstGeom prst="rect">
            <a:avLst/>
          </a:prstGeom>
        </p:spPr>
      </p:pic>
      <p:sp>
        <p:nvSpPr>
          <p:cNvPr id="3" name="Textfeld 2"/>
          <p:cNvSpPr txBox="1"/>
          <p:nvPr/>
        </p:nvSpPr>
        <p:spPr>
          <a:xfrm>
            <a:off x="2707481" y="6488668"/>
            <a:ext cx="372903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l-GR" dirty="0" smtClean="0"/>
              <a:t>Ανατολικός τοίχος: Η καλή πόλη</a:t>
            </a:r>
            <a:endParaRPr lang="de-D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1" descr="Ambrogio Lorenzetti_0002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58925" y="0"/>
            <a:ext cx="6029325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1" descr="Ambrogio Lorenzetti_0001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08113" y="0"/>
            <a:ext cx="6073775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1" descr="Ambrogio Lorenzetti_0005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58925" y="0"/>
            <a:ext cx="6029325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1" descr="Ambrogio Lorenzetti_0005a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344612"/>
            <a:ext cx="9144000" cy="41687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1" descr="Ambrogio Lorenzetti_0005b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88" y="949325"/>
            <a:ext cx="9144000" cy="50355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1" descr="Ambrogio Lorenzetti_0006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973137"/>
            <a:ext cx="9144000" cy="49117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1" descr="Ambrogio Lorenzetti_0008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88" y="930275"/>
            <a:ext cx="9144000" cy="49974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Περιεχόμενα ενότητας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l-GR" dirty="0"/>
              <a:t>παρουσίαση της τοιχογραφίας με θέμα την «καλή» και την «κακή διακυβέρνηση» της πόλης (ή: ειρήνη και πόλεμος) του </a:t>
            </a:r>
            <a:r>
              <a:rPr lang="el-GR" dirty="0" err="1"/>
              <a:t>Ambrogio</a:t>
            </a:r>
            <a:r>
              <a:rPr lang="el-GR" dirty="0"/>
              <a:t> </a:t>
            </a:r>
            <a:r>
              <a:rPr lang="el-GR" dirty="0" err="1"/>
              <a:t>Lorenzetti</a:t>
            </a:r>
            <a:r>
              <a:rPr lang="el-GR" dirty="0"/>
              <a:t> από τη «</a:t>
            </a:r>
            <a:r>
              <a:rPr lang="el-GR" dirty="0" err="1"/>
              <a:t>Sala</a:t>
            </a:r>
            <a:r>
              <a:rPr lang="el-GR" dirty="0"/>
              <a:t> </a:t>
            </a:r>
            <a:r>
              <a:rPr lang="el-GR" dirty="0" err="1"/>
              <a:t>delle</a:t>
            </a:r>
            <a:r>
              <a:rPr lang="el-GR" dirty="0"/>
              <a:t> </a:t>
            </a:r>
            <a:r>
              <a:rPr lang="el-GR" dirty="0" err="1"/>
              <a:t>Nove</a:t>
            </a:r>
            <a:r>
              <a:rPr lang="el-GR" dirty="0"/>
              <a:t>» του Δημαρχείο («</a:t>
            </a:r>
            <a:r>
              <a:rPr lang="el-GR" dirty="0" err="1"/>
              <a:t>Palazzo</a:t>
            </a:r>
            <a:r>
              <a:rPr lang="el-GR" dirty="0"/>
              <a:t> </a:t>
            </a:r>
            <a:r>
              <a:rPr lang="el-GR" dirty="0" err="1"/>
              <a:t>Pubblico</a:t>
            </a:r>
            <a:r>
              <a:rPr lang="el-GR" dirty="0"/>
              <a:t>») της </a:t>
            </a:r>
            <a:r>
              <a:rPr lang="el-GR" dirty="0" err="1"/>
              <a:t>Siena</a:t>
            </a:r>
            <a:r>
              <a:rPr lang="el-GR" dirty="0"/>
              <a:t>.</a:t>
            </a:r>
            <a:endParaRPr lang="el-GR" dirty="0">
              <a:effectLst/>
            </a:endParaRPr>
          </a:p>
        </p:txBody>
      </p:sp>
      <p:sp>
        <p:nvSpPr>
          <p:cNvPr id="4" name="Ορθογώνιο 3"/>
          <p:cNvSpPr/>
          <p:nvPr/>
        </p:nvSpPr>
        <p:spPr>
          <a:xfrm>
            <a:off x="107504" y="6237312"/>
            <a:ext cx="356652" cy="5760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l-GR">
              <a:solidFill>
                <a:prstClr val="white"/>
              </a:solidFill>
            </a:endParaRPr>
          </a:p>
        </p:txBody>
      </p:sp>
      <p:sp>
        <p:nvSpPr>
          <p:cNvPr id="6" name="Ορθογώνιο 5"/>
          <p:cNvSpPr/>
          <p:nvPr/>
        </p:nvSpPr>
        <p:spPr>
          <a:xfrm>
            <a:off x="464156" y="6453336"/>
            <a:ext cx="8068284" cy="2880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l-GR">
              <a:solidFill>
                <a:prstClr val="white"/>
              </a:solidFill>
            </a:endParaRPr>
          </a:p>
        </p:txBody>
      </p:sp>
      <p:pic>
        <p:nvPicPr>
          <p:cNvPr id="7" name="Εικόνα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6015402"/>
            <a:ext cx="726005" cy="704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4399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1" descr="Ambrogio Lorenzetti_0009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49312"/>
            <a:ext cx="9144000" cy="51593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 3" descr="Ambrogio Lorenzetti_0003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88" y="0"/>
            <a:ext cx="9144000" cy="4000500"/>
          </a:xfrm>
          <a:prstGeom prst="rect">
            <a:avLst/>
          </a:prstGeom>
        </p:spPr>
      </p:pic>
      <p:sp>
        <p:nvSpPr>
          <p:cNvPr id="5" name="Rechteck 4"/>
          <p:cNvSpPr/>
          <p:nvPr/>
        </p:nvSpPr>
        <p:spPr>
          <a:xfrm>
            <a:off x="0" y="1587500"/>
            <a:ext cx="4749800" cy="5270500"/>
          </a:xfrm>
          <a:prstGeom prst="rect">
            <a:avLst/>
          </a:prstGeom>
          <a:solidFill>
            <a:srgbClr val="839B58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2" name="Bild 1" descr="Ambrogio Lorenzetti_0010.jpg"/>
          <p:cNvPicPr>
            <a:picLocks noChangeAspect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88" y="1778000"/>
            <a:ext cx="4572000" cy="5080000"/>
          </a:xfrm>
          <a:prstGeom prst="rect">
            <a:avLst/>
          </a:prstGeom>
        </p:spPr>
      </p:pic>
      <p:sp>
        <p:nvSpPr>
          <p:cNvPr id="6" name="Rechteck 5"/>
          <p:cNvSpPr/>
          <p:nvPr/>
        </p:nvSpPr>
        <p:spPr>
          <a:xfrm>
            <a:off x="7289800" y="876300"/>
            <a:ext cx="520700" cy="381000"/>
          </a:xfrm>
          <a:prstGeom prst="rect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 2" descr="Ambrogio Lorenzetti_0003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4394200" cy="4000500"/>
          </a:xfrm>
          <a:prstGeom prst="rect">
            <a:avLst/>
          </a:prstGeom>
        </p:spPr>
      </p:pic>
      <p:sp>
        <p:nvSpPr>
          <p:cNvPr id="5" name="Rechteck 4"/>
          <p:cNvSpPr/>
          <p:nvPr/>
        </p:nvSpPr>
        <p:spPr>
          <a:xfrm>
            <a:off x="3784600" y="1778000"/>
            <a:ext cx="342900" cy="381000"/>
          </a:xfrm>
          <a:prstGeom prst="rect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2" name="Bild 1" descr="Ambrogio Lorenzetti_0012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3588" y="12700"/>
            <a:ext cx="4570412" cy="510251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1" descr="Ambrogio Lorenzetti_0003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88" y="0"/>
            <a:ext cx="9144000" cy="4000500"/>
          </a:xfrm>
          <a:prstGeom prst="rect">
            <a:avLst/>
          </a:prstGeom>
        </p:spPr>
      </p:pic>
      <p:sp>
        <p:nvSpPr>
          <p:cNvPr id="3" name="Rechteck 2"/>
          <p:cNvSpPr/>
          <p:nvPr/>
        </p:nvSpPr>
        <p:spPr>
          <a:xfrm>
            <a:off x="0" y="1638300"/>
            <a:ext cx="4573588" cy="5219700"/>
          </a:xfrm>
          <a:prstGeom prst="rect">
            <a:avLst/>
          </a:prstGeom>
          <a:solidFill>
            <a:srgbClr val="839B58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" name="Rechteck 3"/>
          <p:cNvSpPr/>
          <p:nvPr/>
        </p:nvSpPr>
        <p:spPr>
          <a:xfrm>
            <a:off x="5963166" y="1638300"/>
            <a:ext cx="336034" cy="546100"/>
          </a:xfrm>
          <a:prstGeom prst="rect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6" name="Bild 5" descr="Ambrogio Lorenzetti_0013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88" y="1841500"/>
            <a:ext cx="4412661" cy="5016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 2" descr="Ambrogio Lorenzetti_0003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88" y="0"/>
            <a:ext cx="9144000" cy="4000500"/>
          </a:xfrm>
          <a:prstGeom prst="rect">
            <a:avLst/>
          </a:prstGeom>
        </p:spPr>
      </p:pic>
      <p:sp>
        <p:nvSpPr>
          <p:cNvPr id="4" name="Rechteck 3"/>
          <p:cNvSpPr/>
          <p:nvPr/>
        </p:nvSpPr>
        <p:spPr>
          <a:xfrm>
            <a:off x="0" y="1778000"/>
            <a:ext cx="4573588" cy="5080000"/>
          </a:xfrm>
          <a:prstGeom prst="rect">
            <a:avLst/>
          </a:prstGeom>
          <a:solidFill>
            <a:srgbClr val="839B58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" name="Rechteck 4"/>
          <p:cNvSpPr/>
          <p:nvPr/>
        </p:nvSpPr>
        <p:spPr>
          <a:xfrm>
            <a:off x="7652266" y="1778000"/>
            <a:ext cx="336034" cy="355600"/>
          </a:xfrm>
          <a:prstGeom prst="rect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2" name="Bild 1" descr="Ambrogio Lorenzetti_0014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2133600"/>
            <a:ext cx="4260129" cy="471328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1" descr="Ambrogio Lorenzetti_0015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25500"/>
            <a:ext cx="9144000" cy="5207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1" descr="Ambrogio Lorenzetti_0003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88" y="0"/>
            <a:ext cx="9144000" cy="4000500"/>
          </a:xfrm>
          <a:prstGeom prst="rect">
            <a:avLst/>
          </a:prstGeom>
        </p:spPr>
      </p:pic>
      <p:sp>
        <p:nvSpPr>
          <p:cNvPr id="3" name="Rechteck 2"/>
          <p:cNvSpPr/>
          <p:nvPr/>
        </p:nvSpPr>
        <p:spPr>
          <a:xfrm>
            <a:off x="0" y="2768600"/>
            <a:ext cx="6908800" cy="4089400"/>
          </a:xfrm>
          <a:prstGeom prst="rect">
            <a:avLst/>
          </a:prstGeom>
          <a:solidFill>
            <a:srgbClr val="839B58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" name="Rechteck 3"/>
          <p:cNvSpPr/>
          <p:nvPr/>
        </p:nvSpPr>
        <p:spPr>
          <a:xfrm>
            <a:off x="7372866" y="1911350"/>
            <a:ext cx="1352034" cy="857250"/>
          </a:xfrm>
          <a:prstGeom prst="rect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5" name="Bild 4" descr="Ambrogio Lorenzetti_0015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162476"/>
            <a:ext cx="6489700" cy="369552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1" descr="Ambrogio Lorenzetti_0022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19238" y="0"/>
            <a:ext cx="61087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6824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1" descr="Ambrogio Lorenzetti_0022.jp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39069" y="0"/>
            <a:ext cx="6265862" cy="6847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8174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1" descr="Ambrogio Lorenzetti_0022.jp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25535" y="0"/>
            <a:ext cx="629293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3222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794" y="0"/>
            <a:ext cx="7772400" cy="1470025"/>
          </a:xfrm>
          <a:solidFill>
            <a:schemeClr val="bg1"/>
          </a:solidFill>
        </p:spPr>
        <p:txBody>
          <a:bodyPr>
            <a:normAutofit fontScale="90000"/>
          </a:bodyPr>
          <a:lstStyle/>
          <a:p>
            <a:r>
              <a:rPr lang="el-GR" dirty="0" smtClean="0"/>
              <a:t>Η «</a:t>
            </a:r>
            <a:r>
              <a:rPr lang="de-DE" dirty="0" smtClean="0"/>
              <a:t>Sala delle </a:t>
            </a:r>
            <a:r>
              <a:rPr lang="de-DE" dirty="0" err="1" smtClean="0"/>
              <a:t>Nove</a:t>
            </a:r>
            <a:r>
              <a:rPr lang="el-GR" dirty="0" smtClean="0"/>
              <a:t>» στο Δημαρχείο («</a:t>
            </a:r>
            <a:r>
              <a:rPr lang="de-DE" dirty="0" smtClean="0"/>
              <a:t>Palazzo </a:t>
            </a:r>
            <a:r>
              <a:rPr lang="de-DE" dirty="0" err="1" smtClean="0"/>
              <a:t>Pubblico</a:t>
            </a:r>
            <a:r>
              <a:rPr lang="el-GR" dirty="0" smtClean="0"/>
              <a:t>») της </a:t>
            </a:r>
            <a:r>
              <a:rPr lang="de-DE" dirty="0" smtClean="0"/>
              <a:t>Siena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399393" y="1676400"/>
            <a:ext cx="8367986" cy="5181600"/>
          </a:xfrm>
          <a:solidFill>
            <a:schemeClr val="bg1"/>
          </a:solidFill>
        </p:spPr>
        <p:txBody>
          <a:bodyPr>
            <a:noAutofit/>
          </a:bodyPr>
          <a:lstStyle/>
          <a:p>
            <a:pPr marL="514350" indent="-514350" algn="l">
              <a:buAutoNum type="arabicPeriod"/>
            </a:pPr>
            <a:r>
              <a:rPr lang="el-GR" sz="2900" dirty="0" smtClean="0">
                <a:solidFill>
                  <a:schemeClr val="tx1"/>
                </a:solidFill>
              </a:rPr>
              <a:t>Τοιχογραφίες διαφόρων καλλιτεχνών και εποχών με εντολή του </a:t>
            </a:r>
            <a:r>
              <a:rPr lang="el-GR" sz="2900" b="1" dirty="0" smtClean="0">
                <a:solidFill>
                  <a:schemeClr val="tx1"/>
                </a:solidFill>
              </a:rPr>
              <a:t>Δήμου</a:t>
            </a:r>
            <a:r>
              <a:rPr lang="el-GR" sz="2900" dirty="0" smtClean="0">
                <a:solidFill>
                  <a:schemeClr val="tx1"/>
                </a:solidFill>
              </a:rPr>
              <a:t>.</a:t>
            </a:r>
          </a:p>
          <a:p>
            <a:pPr marL="514350" indent="-514350" algn="l">
              <a:buAutoNum type="arabicPeriod"/>
            </a:pPr>
            <a:r>
              <a:rPr lang="el-GR" sz="2900" dirty="0" smtClean="0">
                <a:solidFill>
                  <a:schemeClr val="tx1"/>
                </a:solidFill>
              </a:rPr>
              <a:t>Σώζονται εν μέρει τα συμβόλαια με τους καλλιτέχνες.</a:t>
            </a:r>
          </a:p>
          <a:p>
            <a:pPr marL="514350" indent="-514350" algn="l">
              <a:buAutoNum type="arabicPeriod"/>
            </a:pPr>
            <a:r>
              <a:rPr lang="el-GR" sz="2900" dirty="0" smtClean="0">
                <a:solidFill>
                  <a:schemeClr val="tx1"/>
                </a:solidFill>
              </a:rPr>
              <a:t>Ένας από τους ζωγράφους ήταν ο </a:t>
            </a:r>
            <a:r>
              <a:rPr lang="de-DE" sz="2900" dirty="0" err="1" smtClean="0">
                <a:solidFill>
                  <a:schemeClr val="tx1"/>
                </a:solidFill>
              </a:rPr>
              <a:t>Duccio</a:t>
            </a:r>
            <a:r>
              <a:rPr lang="de-DE" sz="2900" dirty="0" smtClean="0">
                <a:solidFill>
                  <a:schemeClr val="tx1"/>
                </a:solidFill>
              </a:rPr>
              <a:t> di </a:t>
            </a:r>
            <a:r>
              <a:rPr lang="de-DE" sz="2900" dirty="0" err="1" smtClean="0">
                <a:solidFill>
                  <a:schemeClr val="tx1"/>
                </a:solidFill>
              </a:rPr>
              <a:t>Buoninsegna</a:t>
            </a:r>
            <a:r>
              <a:rPr lang="de-DE" sz="2900" dirty="0" smtClean="0">
                <a:solidFill>
                  <a:schemeClr val="tx1"/>
                </a:solidFill>
              </a:rPr>
              <a:t> (</a:t>
            </a:r>
            <a:r>
              <a:rPr lang="el-GR" sz="2900" dirty="0" smtClean="0">
                <a:solidFill>
                  <a:schemeClr val="tx1"/>
                </a:solidFill>
              </a:rPr>
              <a:t>ακμή 1278, πέθανε πριν από το 1319).</a:t>
            </a:r>
          </a:p>
          <a:p>
            <a:pPr marL="514350" indent="-514350" algn="l">
              <a:buAutoNum type="arabicPeriod"/>
            </a:pPr>
            <a:r>
              <a:rPr lang="el-GR" sz="2900" dirty="0" smtClean="0">
                <a:solidFill>
                  <a:schemeClr val="tx1"/>
                </a:solidFill>
              </a:rPr>
              <a:t>Μεγάλη τοιχογραφία (σε τρεις τοίχους) με θέμα την «καλή» και την «κακή διακυβέρνηση» της πόλης (ή: ειρήνη και πόλεμος)</a:t>
            </a:r>
            <a:r>
              <a:rPr lang="de-DE" sz="2900" dirty="0" smtClean="0">
                <a:solidFill>
                  <a:schemeClr val="tx1"/>
                </a:solidFill>
              </a:rPr>
              <a:t>, </a:t>
            </a:r>
            <a:r>
              <a:rPr lang="el-GR" sz="2900" dirty="0" smtClean="0">
                <a:solidFill>
                  <a:schemeClr val="tx1"/>
                </a:solidFill>
              </a:rPr>
              <a:t>του </a:t>
            </a:r>
            <a:r>
              <a:rPr lang="de-DE" sz="2900" dirty="0" err="1" smtClean="0">
                <a:solidFill>
                  <a:schemeClr val="tx1"/>
                </a:solidFill>
              </a:rPr>
              <a:t>Ambrogio</a:t>
            </a:r>
            <a:r>
              <a:rPr lang="de-DE" sz="2900" dirty="0" smtClean="0">
                <a:solidFill>
                  <a:schemeClr val="tx1"/>
                </a:solidFill>
              </a:rPr>
              <a:t> Lorenzetti</a:t>
            </a:r>
            <a:r>
              <a:rPr lang="el-GR" sz="2900" dirty="0" smtClean="0">
                <a:solidFill>
                  <a:schemeClr val="tx1"/>
                </a:solidFill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1" descr="Ambrogio Lorenzetti_0019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1164" y="0"/>
            <a:ext cx="6113124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1" descr="Ambrogio Lorenzetti_0003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88" y="0"/>
            <a:ext cx="9144000" cy="4000500"/>
          </a:xfrm>
          <a:prstGeom prst="rect">
            <a:avLst/>
          </a:prstGeom>
        </p:spPr>
      </p:pic>
      <p:sp>
        <p:nvSpPr>
          <p:cNvPr id="3" name="Rechteck 2"/>
          <p:cNvSpPr/>
          <p:nvPr/>
        </p:nvSpPr>
        <p:spPr>
          <a:xfrm>
            <a:off x="1588" y="2571750"/>
            <a:ext cx="1674812" cy="1428750"/>
          </a:xfrm>
          <a:prstGeom prst="rect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" name="Rechteck 3"/>
          <p:cNvSpPr/>
          <p:nvPr/>
        </p:nvSpPr>
        <p:spPr>
          <a:xfrm>
            <a:off x="2971800" y="2571750"/>
            <a:ext cx="4089400" cy="4286250"/>
          </a:xfrm>
          <a:prstGeom prst="rect">
            <a:avLst/>
          </a:prstGeom>
          <a:solidFill>
            <a:srgbClr val="839B58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5" name="Bild 4" descr="Ambrogio Lorenzetti_0016b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76600" y="2874778"/>
            <a:ext cx="3479800" cy="398322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1" descr="Ambrogio Lorenzetti_0003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88" y="0"/>
            <a:ext cx="9144000" cy="4000500"/>
          </a:xfrm>
          <a:prstGeom prst="rect">
            <a:avLst/>
          </a:prstGeom>
        </p:spPr>
      </p:pic>
      <p:sp>
        <p:nvSpPr>
          <p:cNvPr id="3" name="Rechteck 2"/>
          <p:cNvSpPr/>
          <p:nvPr/>
        </p:nvSpPr>
        <p:spPr>
          <a:xfrm>
            <a:off x="153988" y="2571750"/>
            <a:ext cx="696912" cy="628650"/>
          </a:xfrm>
          <a:prstGeom prst="rect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" name="Rechteck 3"/>
          <p:cNvSpPr/>
          <p:nvPr/>
        </p:nvSpPr>
        <p:spPr>
          <a:xfrm>
            <a:off x="1739900" y="2571750"/>
            <a:ext cx="7467600" cy="4286250"/>
          </a:xfrm>
          <a:prstGeom prst="rect">
            <a:avLst/>
          </a:prstGeom>
          <a:solidFill>
            <a:srgbClr val="839B58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6" name="Bild 5" descr="Ambrogio Lorenzetti_0017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17700" y="2745533"/>
            <a:ext cx="7289800" cy="411246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/>
          <p:cNvSpPr/>
          <p:nvPr/>
        </p:nvSpPr>
        <p:spPr>
          <a:xfrm>
            <a:off x="2755900" y="2616200"/>
            <a:ext cx="4152900" cy="4241799"/>
          </a:xfrm>
          <a:prstGeom prst="rect">
            <a:avLst/>
          </a:prstGeom>
          <a:solidFill>
            <a:srgbClr val="839B58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4" name="Bild 3" descr="Ambrogio Lorenzetti_0003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88" y="0"/>
            <a:ext cx="9144000" cy="4000500"/>
          </a:xfrm>
          <a:prstGeom prst="rect">
            <a:avLst/>
          </a:prstGeom>
        </p:spPr>
      </p:pic>
      <p:sp>
        <p:nvSpPr>
          <p:cNvPr id="5" name="Rechteck 4"/>
          <p:cNvSpPr/>
          <p:nvPr/>
        </p:nvSpPr>
        <p:spPr>
          <a:xfrm>
            <a:off x="1570038" y="2371725"/>
            <a:ext cx="1185862" cy="1428750"/>
          </a:xfrm>
          <a:prstGeom prst="rect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2" name="Bild 1" descr="Ambrogio Lorenzetti_0016a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92450" y="2921000"/>
            <a:ext cx="3513465" cy="3937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 3" descr="Ambrogio Lorenzetti_0003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403600" y="0"/>
            <a:ext cx="9144000" cy="4000500"/>
          </a:xfrm>
          <a:prstGeom prst="rect">
            <a:avLst/>
          </a:prstGeom>
        </p:spPr>
      </p:pic>
      <p:sp>
        <p:nvSpPr>
          <p:cNvPr id="3" name="Rechteck 2"/>
          <p:cNvSpPr/>
          <p:nvPr/>
        </p:nvSpPr>
        <p:spPr>
          <a:xfrm>
            <a:off x="3251200" y="0"/>
            <a:ext cx="5892800" cy="6857999"/>
          </a:xfrm>
          <a:prstGeom prst="rect">
            <a:avLst/>
          </a:prstGeom>
          <a:solidFill>
            <a:srgbClr val="839B58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" name="Rechteck 4"/>
          <p:cNvSpPr/>
          <p:nvPr/>
        </p:nvSpPr>
        <p:spPr>
          <a:xfrm>
            <a:off x="1519238" y="1943100"/>
            <a:ext cx="1731962" cy="2057399"/>
          </a:xfrm>
          <a:prstGeom prst="rect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2" name="Bild 1" descr="Ambrogio Lorenzetti_0023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63925" y="0"/>
            <a:ext cx="5680075" cy="6858000"/>
          </a:xfrm>
          <a:prstGeom prst="rect">
            <a:avLst/>
          </a:prstGeom>
        </p:spPr>
      </p:pic>
      <p:sp>
        <p:nvSpPr>
          <p:cNvPr id="7" name="Textfeld 6"/>
          <p:cNvSpPr txBox="1"/>
          <p:nvPr/>
        </p:nvSpPr>
        <p:spPr>
          <a:xfrm>
            <a:off x="-647700" y="53721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e-DE" dirty="0"/>
          </a:p>
        </p:txBody>
      </p:sp>
      <p:sp>
        <p:nvSpPr>
          <p:cNvPr id="8" name="Rechteck 7"/>
          <p:cNvSpPr/>
          <p:nvPr/>
        </p:nvSpPr>
        <p:spPr>
          <a:xfrm>
            <a:off x="1898650" y="2139950"/>
            <a:ext cx="1085850" cy="1060450"/>
          </a:xfrm>
          <a:prstGeom prst="rect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1" descr="Ambrogio Lorenzetti_0020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44638" y="0"/>
            <a:ext cx="6074596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1" descr="Ambrogio Lorenzetti_0003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796112"/>
            <a:ext cx="9144000" cy="528083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1" descr="Lorenzetti Buon Governo 1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54012"/>
            <a:ext cx="9144000" cy="61499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1" descr="Ambrogio Lorenzetti_0024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414462"/>
            <a:ext cx="9144000" cy="4029075"/>
          </a:xfrm>
          <a:prstGeom prst="rect">
            <a:avLst/>
          </a:prstGeom>
        </p:spPr>
      </p:pic>
      <p:sp>
        <p:nvSpPr>
          <p:cNvPr id="3" name="Textfeld 2"/>
          <p:cNvSpPr txBox="1"/>
          <p:nvPr/>
        </p:nvSpPr>
        <p:spPr>
          <a:xfrm>
            <a:off x="1826419" y="6488668"/>
            <a:ext cx="549433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l-GR" dirty="0" smtClean="0"/>
              <a:t>Η ύπαιθρος, όπως εμφανίζεται στην καλή διακυβέρνηση</a:t>
            </a:r>
            <a:endParaRPr lang="de-D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1" descr="Ambrogio Lorenzetti_0025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7175" y="0"/>
            <a:ext cx="6092825" cy="6858000"/>
          </a:xfrm>
          <a:prstGeom prst="rect">
            <a:avLst/>
          </a:prstGeom>
        </p:spPr>
      </p:pic>
      <p:sp>
        <p:nvSpPr>
          <p:cNvPr id="3" name="Rechteck 2"/>
          <p:cNvSpPr/>
          <p:nvPr/>
        </p:nvSpPr>
        <p:spPr>
          <a:xfrm>
            <a:off x="1670050" y="2127250"/>
            <a:ext cx="1085850" cy="1060450"/>
          </a:xfrm>
          <a:prstGeom prst="rect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0" y="1665387"/>
            <a:ext cx="9144000" cy="5816978"/>
          </a:xfrm>
          <a:solidFill>
            <a:schemeClr val="bg1"/>
          </a:solidFill>
        </p:spPr>
        <p:txBody>
          <a:bodyPr wrap="square">
            <a:spAutoFit/>
          </a:bodyPr>
          <a:lstStyle/>
          <a:p>
            <a:pPr marL="514350" indent="-514350" algn="l">
              <a:buAutoNum type="arabicPeriod"/>
            </a:pPr>
            <a:r>
              <a:rPr lang="el-GR" sz="3000" dirty="0">
                <a:solidFill>
                  <a:schemeClr val="tx1"/>
                </a:solidFill>
              </a:rPr>
              <a:t>Η εποχή των «Εννέα</a:t>
            </a:r>
            <a:r>
              <a:rPr lang="de-DE" sz="3000" dirty="0">
                <a:solidFill>
                  <a:schemeClr val="tx1"/>
                </a:solidFill>
              </a:rPr>
              <a:t>»</a:t>
            </a:r>
            <a:r>
              <a:rPr lang="el-GR" sz="3000" dirty="0">
                <a:solidFill>
                  <a:schemeClr val="tx1"/>
                </a:solidFill>
              </a:rPr>
              <a:t> έφερε στην πόλη την άνθηση των </a:t>
            </a:r>
            <a:r>
              <a:rPr lang="de-DE" sz="3000" dirty="0">
                <a:solidFill>
                  <a:schemeClr val="tx1"/>
                </a:solidFill>
              </a:rPr>
              <a:t>K</a:t>
            </a:r>
            <a:r>
              <a:rPr lang="el-GR" sz="3000" dirty="0">
                <a:solidFill>
                  <a:schemeClr val="tx1"/>
                </a:solidFill>
              </a:rPr>
              <a:t>αλών </a:t>
            </a:r>
            <a:r>
              <a:rPr lang="de-DE" sz="3000" dirty="0">
                <a:solidFill>
                  <a:schemeClr val="tx1"/>
                </a:solidFill>
              </a:rPr>
              <a:t>T</a:t>
            </a:r>
            <a:r>
              <a:rPr lang="el-GR" sz="3000" dirty="0">
                <a:solidFill>
                  <a:schemeClr val="tx1"/>
                </a:solidFill>
              </a:rPr>
              <a:t>εχνών (μεγάλα αρχιτεκτονικά έργα όπως η Μητρόπολη / </a:t>
            </a:r>
            <a:r>
              <a:rPr lang="de-DE" sz="3000" dirty="0" err="1">
                <a:solidFill>
                  <a:schemeClr val="tx1"/>
                </a:solidFill>
              </a:rPr>
              <a:t>Duomo</a:t>
            </a:r>
            <a:r>
              <a:rPr lang="el-GR" sz="3000" dirty="0">
                <a:solidFill>
                  <a:schemeClr val="tx1"/>
                </a:solidFill>
              </a:rPr>
              <a:t>, το Δημαρχείο / </a:t>
            </a:r>
            <a:r>
              <a:rPr lang="de-DE" sz="3000" dirty="0">
                <a:solidFill>
                  <a:schemeClr val="tx1"/>
                </a:solidFill>
              </a:rPr>
              <a:t>Palazzo </a:t>
            </a:r>
            <a:r>
              <a:rPr lang="de-DE" sz="3000" dirty="0" err="1">
                <a:solidFill>
                  <a:schemeClr val="tx1"/>
                </a:solidFill>
              </a:rPr>
              <a:t>Pubblico</a:t>
            </a:r>
            <a:r>
              <a:rPr lang="el-GR" sz="3000" dirty="0">
                <a:solidFill>
                  <a:schemeClr val="tx1"/>
                </a:solidFill>
              </a:rPr>
              <a:t>, τα τείχη· δράση ζωγράφων όπως του </a:t>
            </a:r>
            <a:r>
              <a:rPr lang="de-DE" sz="3000" dirty="0" err="1">
                <a:solidFill>
                  <a:schemeClr val="tx1"/>
                </a:solidFill>
              </a:rPr>
              <a:t>Duccio</a:t>
            </a:r>
            <a:r>
              <a:rPr lang="de-DE" sz="3000" dirty="0">
                <a:solidFill>
                  <a:schemeClr val="tx1"/>
                </a:solidFill>
              </a:rPr>
              <a:t>, </a:t>
            </a:r>
            <a:r>
              <a:rPr lang="el-GR" sz="3000" dirty="0">
                <a:solidFill>
                  <a:schemeClr val="tx1"/>
                </a:solidFill>
              </a:rPr>
              <a:t>του </a:t>
            </a:r>
            <a:r>
              <a:rPr lang="de-DE" sz="3000" dirty="0">
                <a:solidFill>
                  <a:schemeClr val="tx1"/>
                </a:solidFill>
              </a:rPr>
              <a:t>Simone Martini</a:t>
            </a:r>
            <a:r>
              <a:rPr lang="el-GR" sz="3000" dirty="0">
                <a:solidFill>
                  <a:schemeClr val="tx1"/>
                </a:solidFill>
              </a:rPr>
              <a:t> και των αδελφών </a:t>
            </a:r>
            <a:r>
              <a:rPr lang="de-DE" sz="3000" dirty="0">
                <a:solidFill>
                  <a:schemeClr val="tx1"/>
                </a:solidFill>
              </a:rPr>
              <a:t>Pietro</a:t>
            </a:r>
            <a:r>
              <a:rPr lang="el-GR" sz="3000" dirty="0">
                <a:solidFill>
                  <a:schemeClr val="tx1"/>
                </a:solidFill>
              </a:rPr>
              <a:t> και </a:t>
            </a:r>
            <a:r>
              <a:rPr lang="de-DE" sz="3000" dirty="0" err="1">
                <a:solidFill>
                  <a:schemeClr val="tx1"/>
                </a:solidFill>
              </a:rPr>
              <a:t>Ambrogio</a:t>
            </a:r>
            <a:r>
              <a:rPr lang="de-DE" sz="3000" dirty="0">
                <a:solidFill>
                  <a:schemeClr val="tx1"/>
                </a:solidFill>
              </a:rPr>
              <a:t> Lorenzetti)</a:t>
            </a:r>
            <a:r>
              <a:rPr lang="de-DE" sz="3000" dirty="0" smtClean="0">
                <a:solidFill>
                  <a:schemeClr val="tx1"/>
                </a:solidFill>
              </a:rPr>
              <a:t>.</a:t>
            </a:r>
          </a:p>
          <a:p>
            <a:pPr marL="514350" indent="-514350" algn="l">
              <a:buAutoNum type="arabicPeriod"/>
            </a:pPr>
            <a:r>
              <a:rPr lang="el-GR" sz="3000" dirty="0" smtClean="0">
                <a:solidFill>
                  <a:schemeClr val="tx1"/>
                </a:solidFill>
              </a:rPr>
              <a:t>Η τοιχογραφία του βορείου τοίχου με την αλληγορία </a:t>
            </a:r>
            <a:r>
              <a:rPr lang="el-GR" sz="3000" dirty="0">
                <a:solidFill>
                  <a:schemeClr val="tx1"/>
                </a:solidFill>
              </a:rPr>
              <a:t>της καλής </a:t>
            </a:r>
            <a:r>
              <a:rPr lang="el-GR" sz="3000" dirty="0" smtClean="0">
                <a:solidFill>
                  <a:schemeClr val="tx1"/>
                </a:solidFill>
              </a:rPr>
              <a:t>διακυβέρνησης βρίσκεται πάνω από τις θέσεις των «</a:t>
            </a:r>
            <a:r>
              <a:rPr lang="de-DE" sz="3000" dirty="0" err="1" smtClean="0">
                <a:solidFill>
                  <a:schemeClr val="tx1"/>
                </a:solidFill>
              </a:rPr>
              <a:t>Nove</a:t>
            </a:r>
            <a:r>
              <a:rPr lang="de-DE" sz="3000" dirty="0" smtClean="0">
                <a:solidFill>
                  <a:schemeClr val="tx1"/>
                </a:solidFill>
              </a:rPr>
              <a:t>»</a:t>
            </a:r>
            <a:r>
              <a:rPr lang="el-GR" sz="3000" dirty="0" smtClean="0">
                <a:solidFill>
                  <a:schemeClr val="tx1"/>
                </a:solidFill>
              </a:rPr>
              <a:t>, των «Εννέα</a:t>
            </a:r>
            <a:r>
              <a:rPr lang="de-DE" sz="3000" dirty="0" smtClean="0">
                <a:solidFill>
                  <a:schemeClr val="tx1"/>
                </a:solidFill>
              </a:rPr>
              <a:t>»</a:t>
            </a:r>
            <a:r>
              <a:rPr lang="el-GR" sz="3000" dirty="0" smtClean="0">
                <a:solidFill>
                  <a:schemeClr val="tx1"/>
                </a:solidFill>
              </a:rPr>
              <a:t> επί κεφαλής της δημοκρατικά εκλεγμένης Δημοτικής Αρχής της πόλης</a:t>
            </a:r>
            <a:r>
              <a:rPr lang="de-DE" sz="3000" dirty="0" smtClean="0">
                <a:solidFill>
                  <a:schemeClr val="tx1"/>
                </a:solidFill>
              </a:rPr>
              <a:t> </a:t>
            </a:r>
            <a:r>
              <a:rPr lang="el-GR" sz="3000" dirty="0" smtClean="0">
                <a:solidFill>
                  <a:schemeClr val="tx1"/>
                </a:solidFill>
              </a:rPr>
              <a:t>(σύστημα που ίσχυε από το 1287 ως το 1355</a:t>
            </a:r>
            <a:r>
              <a:rPr lang="de-DE" sz="3000" dirty="0" smtClean="0">
                <a:solidFill>
                  <a:schemeClr val="tx1"/>
                </a:solidFill>
              </a:rPr>
              <a:t>)</a:t>
            </a:r>
            <a:r>
              <a:rPr lang="el-GR" sz="3000" dirty="0" smtClean="0">
                <a:solidFill>
                  <a:schemeClr val="tx1"/>
                </a:solidFill>
              </a:rPr>
              <a:t>.</a:t>
            </a:r>
          </a:p>
          <a:p>
            <a:pPr marL="514350" indent="-514350" algn="l">
              <a:buAutoNum type="arabicPeriod"/>
            </a:pPr>
            <a:endParaRPr lang="el-GR" sz="3000" dirty="0" smtClean="0">
              <a:solidFill>
                <a:schemeClr val="tx1"/>
              </a:solidFill>
            </a:endParaRPr>
          </a:p>
        </p:txBody>
      </p:sp>
      <p:sp>
        <p:nvSpPr>
          <p:cNvPr id="4" name="Titel 1"/>
          <p:cNvSpPr>
            <a:spLocks noGrp="1"/>
          </p:cNvSpPr>
          <p:nvPr>
            <p:ph type="ctrTitle"/>
          </p:nvPr>
        </p:nvSpPr>
        <p:spPr>
          <a:xfrm>
            <a:off x="685794" y="0"/>
            <a:ext cx="7772400" cy="1470025"/>
          </a:xfrm>
          <a:solidFill>
            <a:schemeClr val="bg1"/>
          </a:solidFill>
        </p:spPr>
        <p:txBody>
          <a:bodyPr>
            <a:normAutofit fontScale="90000"/>
          </a:bodyPr>
          <a:lstStyle/>
          <a:p>
            <a:r>
              <a:rPr lang="el-GR" dirty="0" smtClean="0"/>
              <a:t>Η «</a:t>
            </a:r>
            <a:r>
              <a:rPr lang="de-DE" dirty="0" err="1" smtClean="0"/>
              <a:t>Sala</a:t>
            </a:r>
            <a:r>
              <a:rPr lang="de-DE" dirty="0" smtClean="0"/>
              <a:t> delle </a:t>
            </a:r>
            <a:r>
              <a:rPr lang="de-DE" dirty="0" err="1" smtClean="0"/>
              <a:t>Nove</a:t>
            </a:r>
            <a:r>
              <a:rPr lang="el-GR" dirty="0" smtClean="0"/>
              <a:t>» στο Δημαρχείο («</a:t>
            </a:r>
            <a:r>
              <a:rPr lang="de-DE" dirty="0" smtClean="0"/>
              <a:t>Palazzo </a:t>
            </a:r>
            <a:r>
              <a:rPr lang="de-DE" dirty="0" err="1" smtClean="0"/>
              <a:t>Pubblico</a:t>
            </a:r>
            <a:r>
              <a:rPr lang="el-GR" dirty="0" smtClean="0"/>
              <a:t>») της </a:t>
            </a:r>
            <a:r>
              <a:rPr lang="de-DE" dirty="0" smtClean="0"/>
              <a:t>Siena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7089254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1" descr="Ambrogio Lorenzetti_0027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49638" y="0"/>
            <a:ext cx="5245100" cy="6858000"/>
          </a:xfrm>
          <a:prstGeom prst="rect">
            <a:avLst/>
          </a:prstGeom>
        </p:spPr>
      </p:pic>
      <p:sp>
        <p:nvSpPr>
          <p:cNvPr id="3" name="Textfeld 2"/>
          <p:cNvSpPr txBox="1"/>
          <p:nvPr/>
        </p:nvSpPr>
        <p:spPr>
          <a:xfrm>
            <a:off x="0" y="6211669"/>
            <a:ext cx="311150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l-GR" dirty="0" smtClean="0"/>
              <a:t>Το σύμβολο της Ρώμης στην πύλη της πόλεως.</a:t>
            </a:r>
            <a:endParaRPr lang="de-D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1" descr="Ambrogio Lorenzetti_0025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7175" y="0"/>
            <a:ext cx="6092825" cy="6858000"/>
          </a:xfrm>
          <a:prstGeom prst="rect">
            <a:avLst/>
          </a:prstGeom>
        </p:spPr>
      </p:pic>
      <p:sp>
        <p:nvSpPr>
          <p:cNvPr id="4" name="Rechteck 3"/>
          <p:cNvSpPr/>
          <p:nvPr/>
        </p:nvSpPr>
        <p:spPr>
          <a:xfrm>
            <a:off x="3975100" y="12700"/>
            <a:ext cx="1104900" cy="1270000"/>
          </a:xfrm>
          <a:prstGeom prst="rect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17703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1" descr="Ambrogio Lorenzetti_0029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05125" y="0"/>
            <a:ext cx="6238875" cy="6858000"/>
          </a:xfrm>
          <a:prstGeom prst="rect">
            <a:avLst/>
          </a:prstGeom>
        </p:spPr>
      </p:pic>
      <p:sp>
        <p:nvSpPr>
          <p:cNvPr id="3" name="Textfeld 2"/>
          <p:cNvSpPr txBox="1"/>
          <p:nvPr/>
        </p:nvSpPr>
        <p:spPr>
          <a:xfrm>
            <a:off x="0" y="2887682"/>
            <a:ext cx="2692400" cy="397031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l-GR" dirty="0" smtClean="0"/>
              <a:t>Αλληγορία της Ασφάλειας</a:t>
            </a:r>
            <a:r>
              <a:rPr lang="de-DE" dirty="0" smtClean="0"/>
              <a:t> </a:t>
            </a:r>
            <a:r>
              <a:rPr lang="el-GR" dirty="0" smtClean="0"/>
              <a:t>(των δρόμων, των αγρών κτλ.), λατ. </a:t>
            </a:r>
            <a:r>
              <a:rPr lang="de-DE" i="1" dirty="0" err="1" smtClean="0"/>
              <a:t>securitas</a:t>
            </a:r>
            <a:r>
              <a:rPr lang="el-GR" dirty="0" smtClean="0"/>
              <a:t>.</a:t>
            </a:r>
            <a:endParaRPr lang="de-DE" dirty="0" smtClean="0"/>
          </a:p>
          <a:p>
            <a:r>
              <a:rPr lang="el-GR" dirty="0" smtClean="0"/>
              <a:t>Η Ασφάλεια έχει φτερά στο κεφάλι και έναν πέπλο που μοιάζει με φτερά, στα πόδια της.</a:t>
            </a:r>
          </a:p>
          <a:p>
            <a:r>
              <a:rPr lang="el-GR" dirty="0" smtClean="0"/>
              <a:t>Δίπλα της βρίσκεται μια αγχόνη με τιμωρημένο. Ανήκει και η απόδοση δικαιοσύνης στις υποχρεώσεις της εκπροσώπου της ασφάλειας των πολιτών.</a:t>
            </a:r>
            <a:endParaRPr lang="de-D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1" descr="Ambrogio Lorenzetti_0025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7175" y="0"/>
            <a:ext cx="6092825" cy="6858000"/>
          </a:xfrm>
          <a:prstGeom prst="rect">
            <a:avLst/>
          </a:prstGeom>
        </p:spPr>
      </p:pic>
      <p:sp>
        <p:nvSpPr>
          <p:cNvPr id="8" name="Rechteck 7"/>
          <p:cNvSpPr/>
          <p:nvPr/>
        </p:nvSpPr>
        <p:spPr>
          <a:xfrm>
            <a:off x="4660900" y="1206500"/>
            <a:ext cx="2806700" cy="1257300"/>
          </a:xfrm>
          <a:prstGeom prst="rect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90108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1" descr="Ambrogio Lorenzetti_0025.jp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675" y="1183345"/>
            <a:ext cx="4361355" cy="1794416"/>
          </a:xfrm>
          <a:prstGeom prst="rect">
            <a:avLst/>
          </a:prstGeom>
        </p:spPr>
      </p:pic>
      <p:pic>
        <p:nvPicPr>
          <p:cNvPr id="4" name="Bild 3" descr="Inschrift Ambrogio Lorenzetti_0063.jp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675" y="3223555"/>
            <a:ext cx="4361355" cy="2324100"/>
          </a:xfrm>
          <a:prstGeom prst="rect">
            <a:avLst/>
          </a:prstGeom>
        </p:spPr>
      </p:pic>
      <p:sp>
        <p:nvSpPr>
          <p:cNvPr id="3" name="Textfeld 2"/>
          <p:cNvSpPr txBox="1"/>
          <p:nvPr/>
        </p:nvSpPr>
        <p:spPr>
          <a:xfrm>
            <a:off x="4584181" y="3763821"/>
            <a:ext cx="4484145" cy="175432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l-GR" dirty="0" smtClean="0"/>
              <a:t>Να περπατά κάθε άνθρωπος χωρίς φόβο,</a:t>
            </a:r>
          </a:p>
          <a:p>
            <a:r>
              <a:rPr lang="el-GR" dirty="0" smtClean="0"/>
              <a:t>και να σπέρνει σπόρια ο καθένας,</a:t>
            </a:r>
          </a:p>
          <a:p>
            <a:r>
              <a:rPr lang="el-GR" dirty="0" smtClean="0"/>
              <a:t>όσο αυτή η κοινότητα</a:t>
            </a:r>
          </a:p>
          <a:p>
            <a:r>
              <a:rPr lang="el-GR" dirty="0" smtClean="0"/>
              <a:t>θα κρατήσει </a:t>
            </a:r>
            <a:r>
              <a:rPr lang="el-GR" dirty="0" smtClean="0">
                <a:solidFill>
                  <a:srgbClr val="FF0000"/>
                </a:solidFill>
              </a:rPr>
              <a:t>αυτή την κυρία</a:t>
            </a:r>
            <a:r>
              <a:rPr lang="el-GR" dirty="0" smtClean="0"/>
              <a:t> στην κυβέρνηση,</a:t>
            </a:r>
          </a:p>
          <a:p>
            <a:r>
              <a:rPr lang="el-GR" dirty="0" smtClean="0"/>
              <a:t>(η κοινότητα</a:t>
            </a:r>
            <a:r>
              <a:rPr lang="de-DE" dirty="0"/>
              <a:t>)</a:t>
            </a:r>
            <a:r>
              <a:rPr lang="el-GR" dirty="0" smtClean="0"/>
              <a:t> που αφαίρεσε κάθε δύναμη</a:t>
            </a:r>
          </a:p>
          <a:p>
            <a:r>
              <a:rPr lang="el-GR" dirty="0" smtClean="0"/>
              <a:t>από τους </a:t>
            </a:r>
            <a:r>
              <a:rPr lang="el-GR" dirty="0" smtClean="0">
                <a:solidFill>
                  <a:srgbClr val="FF0000"/>
                </a:solidFill>
              </a:rPr>
              <a:t>τυράννους</a:t>
            </a:r>
            <a:r>
              <a:rPr lang="el-GR" dirty="0" smtClean="0"/>
              <a:t>.</a:t>
            </a:r>
            <a:endParaRPr lang="de-DE" dirty="0"/>
          </a:p>
        </p:txBody>
      </p:sp>
      <p:sp>
        <p:nvSpPr>
          <p:cNvPr id="7" name="Textfeld 6"/>
          <p:cNvSpPr txBox="1"/>
          <p:nvPr/>
        </p:nvSpPr>
        <p:spPr>
          <a:xfrm>
            <a:off x="4584181" y="5643421"/>
            <a:ext cx="4484145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l-GR" dirty="0" smtClean="0"/>
              <a:t>«</a:t>
            </a:r>
            <a:r>
              <a:rPr lang="el-GR" dirty="0" smtClean="0">
                <a:solidFill>
                  <a:srgbClr val="FF0000"/>
                </a:solidFill>
              </a:rPr>
              <a:t>αυτή η κυρία</a:t>
            </a:r>
            <a:r>
              <a:rPr lang="de-DE" dirty="0" smtClean="0"/>
              <a:t>»</a:t>
            </a:r>
            <a:r>
              <a:rPr lang="el-GR" dirty="0" smtClean="0"/>
              <a:t> είναι ή η Δικαιοσύνη,</a:t>
            </a:r>
          </a:p>
          <a:p>
            <a:r>
              <a:rPr lang="el-GR" dirty="0" smtClean="0"/>
              <a:t>ή η Ασφάλεια των Δρόμων.</a:t>
            </a:r>
          </a:p>
          <a:p>
            <a:r>
              <a:rPr lang="el-GR" dirty="0" smtClean="0"/>
              <a:t>Με «</a:t>
            </a:r>
            <a:r>
              <a:rPr lang="el-GR" dirty="0" smtClean="0">
                <a:solidFill>
                  <a:srgbClr val="FF0000"/>
                </a:solidFill>
              </a:rPr>
              <a:t>τύραννοι</a:t>
            </a:r>
            <a:r>
              <a:rPr lang="de-DE" dirty="0" smtClean="0"/>
              <a:t>»</a:t>
            </a:r>
            <a:r>
              <a:rPr lang="el-GR" dirty="0" smtClean="0"/>
              <a:t> μεταφράζω τη λέξη «</a:t>
            </a:r>
            <a:r>
              <a:rPr lang="de-DE" dirty="0" err="1" smtClean="0"/>
              <a:t>rei</a:t>
            </a:r>
            <a:r>
              <a:rPr lang="de-DE" dirty="0" smtClean="0"/>
              <a:t>», </a:t>
            </a:r>
            <a:r>
              <a:rPr lang="el-GR" dirty="0" smtClean="0"/>
              <a:t>κανονικά «βασιλιάδες</a:t>
            </a:r>
            <a:r>
              <a:rPr lang="de-DE" dirty="0" smtClean="0"/>
              <a:t>»</a:t>
            </a:r>
            <a:r>
              <a:rPr lang="el-GR" dirty="0" smtClean="0"/>
              <a:t>.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858400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1" descr="Ambrogio Lorenzetti_0025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7175" y="0"/>
            <a:ext cx="6092825" cy="6858000"/>
          </a:xfrm>
          <a:prstGeom prst="rect">
            <a:avLst/>
          </a:prstGeom>
        </p:spPr>
      </p:pic>
      <p:sp>
        <p:nvSpPr>
          <p:cNvPr id="6" name="Rechteck 5"/>
          <p:cNvSpPr/>
          <p:nvPr/>
        </p:nvSpPr>
        <p:spPr>
          <a:xfrm>
            <a:off x="5257800" y="12700"/>
            <a:ext cx="1104900" cy="1435100"/>
          </a:xfrm>
          <a:prstGeom prst="rect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13917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1" descr="Ambrogio Lorenzetti_0030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6099175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1" descr="Ambrogio Lorenzetti_0025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7175" y="0"/>
            <a:ext cx="6092825" cy="6858000"/>
          </a:xfrm>
          <a:prstGeom prst="rect">
            <a:avLst/>
          </a:prstGeom>
        </p:spPr>
      </p:pic>
      <p:sp>
        <p:nvSpPr>
          <p:cNvPr id="5" name="Rechteck 4"/>
          <p:cNvSpPr/>
          <p:nvPr/>
        </p:nvSpPr>
        <p:spPr>
          <a:xfrm>
            <a:off x="3771900" y="5549900"/>
            <a:ext cx="3848100" cy="1270000"/>
          </a:xfrm>
          <a:prstGeom prst="rect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Rechteck 6"/>
          <p:cNvSpPr/>
          <p:nvPr/>
        </p:nvSpPr>
        <p:spPr>
          <a:xfrm>
            <a:off x="2667000" y="2711450"/>
            <a:ext cx="2413000" cy="1435100"/>
          </a:xfrm>
          <a:prstGeom prst="rect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Rechteck 7"/>
          <p:cNvSpPr/>
          <p:nvPr/>
        </p:nvSpPr>
        <p:spPr>
          <a:xfrm>
            <a:off x="4051300" y="2324100"/>
            <a:ext cx="2311400" cy="1104900"/>
          </a:xfrm>
          <a:prstGeom prst="rect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" name="Rechteck 8"/>
          <p:cNvSpPr/>
          <p:nvPr/>
        </p:nvSpPr>
        <p:spPr>
          <a:xfrm>
            <a:off x="6362700" y="2159000"/>
            <a:ext cx="1803400" cy="1104900"/>
          </a:xfrm>
          <a:prstGeom prst="rect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46069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8" grpId="0" animBg="1"/>
      <p:bldP spid="9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s://upload.wikimedia.org/wikipedia/commons/e/e7/Ambrogio_Lorenzetti_-_The_Effects_of_Good_Government_in_the_Countryside_(detail)_-_WGA1349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-3905250"/>
            <a:ext cx="8763000" cy="10763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feld 2"/>
          <p:cNvSpPr txBox="1"/>
          <p:nvPr/>
        </p:nvSpPr>
        <p:spPr>
          <a:xfrm>
            <a:off x="1826419" y="6488668"/>
            <a:ext cx="549433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l-GR" dirty="0" smtClean="0"/>
              <a:t>Η ύπαιθρος: αγροικία με κληματαριά και κτήμα</a:t>
            </a:r>
            <a:endParaRPr lang="de-D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/>
          <p:cNvSpPr txBox="1"/>
          <p:nvPr/>
        </p:nvSpPr>
        <p:spPr>
          <a:xfrm>
            <a:off x="1826419" y="6488668"/>
            <a:ext cx="549433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l-GR" dirty="0" smtClean="0"/>
              <a:t>Η ύπαιθρος: χωριό</a:t>
            </a:r>
            <a:endParaRPr lang="de-DE" dirty="0"/>
          </a:p>
        </p:txBody>
      </p:sp>
      <p:pic>
        <p:nvPicPr>
          <p:cNvPr id="5122" name="Picture 2" descr="https://upload.wikimedia.org/wikipedia/commons/e/e7/Ambrogio_Lorenzetti_-_The_Effects_of_Good_Government_in_the_Countryside_(detail)_-_WGA1349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2295" y="24840"/>
            <a:ext cx="5262586" cy="6463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04800"/>
            <a:ext cx="9144000" cy="6236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4677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s://upload.wikimedia.org/wikipedia/commons/e/e7/Ambrogio_Lorenzetti_-_The_Effects_of_Good_Government_in_the_Countryside_(detail)_-_WGA1349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6419" y="1"/>
            <a:ext cx="5583504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feld 2"/>
          <p:cNvSpPr txBox="1"/>
          <p:nvPr/>
        </p:nvSpPr>
        <p:spPr>
          <a:xfrm>
            <a:off x="1826419" y="6488668"/>
            <a:ext cx="549433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l-GR" dirty="0" smtClean="0"/>
              <a:t>Η ύπαιθρος: εκκλησία και χωριό</a:t>
            </a:r>
            <a:endParaRPr lang="de-D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1" descr="Ambrogio Lorenzetti_0034*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331912"/>
            <a:ext cx="9144000" cy="4194175"/>
          </a:xfrm>
          <a:prstGeom prst="rect">
            <a:avLst/>
          </a:prstGeom>
        </p:spPr>
      </p:pic>
      <p:sp>
        <p:nvSpPr>
          <p:cNvPr id="3" name="Textfeld 2"/>
          <p:cNvSpPr txBox="1"/>
          <p:nvPr/>
        </p:nvSpPr>
        <p:spPr>
          <a:xfrm>
            <a:off x="1826419" y="6488668"/>
            <a:ext cx="549433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l-GR" dirty="0" smtClean="0"/>
              <a:t>Η ύπαιθρος: γέφυρα με καραβάνι ταξιδιωτών</a:t>
            </a:r>
            <a:endParaRPr lang="de-D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1" descr="Ambrogio Lorenzetti_0034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39875" y="0"/>
            <a:ext cx="6067425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1" descr="Ambrogio Lorenzetti_0035*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31938" y="0"/>
            <a:ext cx="60833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1" descr="Ambrogio Lorenzetti_0035**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354137"/>
            <a:ext cx="9144000" cy="4149725"/>
          </a:xfrm>
          <a:prstGeom prst="rect">
            <a:avLst/>
          </a:prstGeom>
        </p:spPr>
      </p:pic>
      <p:sp>
        <p:nvSpPr>
          <p:cNvPr id="3" name="Textfeld 2"/>
          <p:cNvSpPr txBox="1"/>
          <p:nvPr/>
        </p:nvSpPr>
        <p:spPr>
          <a:xfrm>
            <a:off x="1392238" y="6488668"/>
            <a:ext cx="63627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l-GR" dirty="0" smtClean="0"/>
              <a:t>Η ύπαιθρος: χωριά, αγρότες και άλογα στο βάθος της σύνθεσης</a:t>
            </a:r>
            <a:endParaRPr lang="de-D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1" descr="Ambrogio Lorenzetti_0036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88" y="295275"/>
            <a:ext cx="9144000" cy="62674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1" descr="Ambrogio Lorenzetti_0037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874837"/>
            <a:ext cx="9144000" cy="3108325"/>
          </a:xfrm>
          <a:prstGeom prst="rect">
            <a:avLst/>
          </a:prstGeom>
        </p:spPr>
      </p:pic>
      <p:sp>
        <p:nvSpPr>
          <p:cNvPr id="3" name="Textfeld 2"/>
          <p:cNvSpPr txBox="1"/>
          <p:nvPr/>
        </p:nvSpPr>
        <p:spPr>
          <a:xfrm>
            <a:off x="0" y="6488668"/>
            <a:ext cx="91440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l-GR" dirty="0" smtClean="0"/>
              <a:t>Δυτικός τοίχος: Η κακή διακυβέρνηση</a:t>
            </a:r>
            <a:endParaRPr lang="de-D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 2" descr="Lorenzetti Buon Governo 16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8" y="903412"/>
            <a:ext cx="9144000" cy="5051176"/>
          </a:xfrm>
          <a:prstGeom prst="rect">
            <a:avLst/>
          </a:prstGeom>
        </p:spPr>
      </p:pic>
      <p:sp>
        <p:nvSpPr>
          <p:cNvPr id="4" name="Textfeld 3"/>
          <p:cNvSpPr txBox="1"/>
          <p:nvPr/>
        </p:nvSpPr>
        <p:spPr>
          <a:xfrm>
            <a:off x="0" y="6488668"/>
            <a:ext cx="91440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l-GR" dirty="0" smtClean="0"/>
              <a:t>Δυτικός τοίχος: Η κακή διακυβέρνηση. Αλληγορία της κυβέρνησης και κατάσταση της πόλης.</a:t>
            </a:r>
            <a:endParaRPr lang="de-D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1" descr="Ambrogio Lorenzetti_0038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88" y="161925"/>
            <a:ext cx="9144000" cy="5365750"/>
          </a:xfrm>
          <a:prstGeom prst="rect">
            <a:avLst/>
          </a:prstGeom>
        </p:spPr>
      </p:pic>
      <p:sp>
        <p:nvSpPr>
          <p:cNvPr id="3" name="Textfeld 2"/>
          <p:cNvSpPr txBox="1"/>
          <p:nvPr/>
        </p:nvSpPr>
        <p:spPr>
          <a:xfrm>
            <a:off x="0" y="5629870"/>
            <a:ext cx="9144000" cy="12096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l-GR" dirty="0" smtClean="0"/>
              <a:t>Η κακή διακυβέρνηση: αλληγορίες του Τυράννου</a:t>
            </a:r>
            <a:r>
              <a:rPr lang="de-DE" dirty="0" smtClean="0"/>
              <a:t>,</a:t>
            </a:r>
            <a:r>
              <a:rPr lang="el-GR" dirty="0" smtClean="0"/>
              <a:t> της Φιλαργυρίας (</a:t>
            </a:r>
            <a:r>
              <a:rPr lang="de-DE" i="1" dirty="0" err="1" smtClean="0"/>
              <a:t>avaritia</a:t>
            </a:r>
            <a:r>
              <a:rPr lang="el-GR" dirty="0" smtClean="0"/>
              <a:t>), της Κενοδοξίας (</a:t>
            </a:r>
            <a:r>
              <a:rPr lang="de-DE" i="1" dirty="0" err="1" smtClean="0"/>
              <a:t>vana</a:t>
            </a:r>
            <a:r>
              <a:rPr lang="de-DE" i="1" dirty="0" smtClean="0"/>
              <a:t> </a:t>
            </a:r>
            <a:r>
              <a:rPr lang="de-DE" i="1" dirty="0" err="1" smtClean="0"/>
              <a:t>gloria</a:t>
            </a:r>
            <a:r>
              <a:rPr lang="el-GR" dirty="0" smtClean="0"/>
              <a:t>), της Σκληρότητας (</a:t>
            </a:r>
            <a:r>
              <a:rPr lang="de-DE" i="1" dirty="0" err="1" smtClean="0"/>
              <a:t>crudelitas</a:t>
            </a:r>
            <a:r>
              <a:rPr lang="el-GR" dirty="0" smtClean="0"/>
              <a:t>), της Απάτης (</a:t>
            </a:r>
            <a:r>
              <a:rPr lang="de-DE" i="1" dirty="0" err="1" smtClean="0"/>
              <a:t>fraus</a:t>
            </a:r>
            <a:r>
              <a:rPr lang="el-GR" dirty="0" smtClean="0"/>
              <a:t>), του Τρόμου (</a:t>
            </a:r>
            <a:r>
              <a:rPr lang="de-DE" i="1" dirty="0" err="1" smtClean="0"/>
              <a:t>furor</a:t>
            </a:r>
            <a:r>
              <a:rPr lang="el-GR" dirty="0" smtClean="0"/>
              <a:t>) και άλλων.</a:t>
            </a:r>
          </a:p>
          <a:p>
            <a:pPr algn="ctr"/>
            <a:r>
              <a:rPr lang="el-GR" dirty="0" smtClean="0"/>
              <a:t>Η Δικαιοσύνη έχει συρθεί στα πόδια του Τυράννου, είναι δεμένη, και βασανίζεται με αφαίμαξη.</a:t>
            </a:r>
            <a:endParaRPr lang="de-D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 2" descr="Lorenzetti Buon Governo 1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2638" y="-8737"/>
            <a:ext cx="5041900" cy="686673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2348" y="0"/>
            <a:ext cx="8339305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1" descr="Ambrogio Lorenzetti_0039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79750" y="0"/>
            <a:ext cx="6064250" cy="6858000"/>
          </a:xfrm>
          <a:prstGeom prst="rect">
            <a:avLst/>
          </a:prstGeom>
        </p:spPr>
      </p:pic>
      <p:sp>
        <p:nvSpPr>
          <p:cNvPr id="3" name="Textfeld 2"/>
          <p:cNvSpPr txBox="1"/>
          <p:nvPr/>
        </p:nvSpPr>
        <p:spPr>
          <a:xfrm>
            <a:off x="0" y="4826675"/>
            <a:ext cx="2870200" cy="203132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l-GR" dirty="0" smtClean="0"/>
              <a:t>Η Έπαρση (</a:t>
            </a:r>
            <a:r>
              <a:rPr lang="de-DE" i="1" dirty="0" err="1" smtClean="0"/>
              <a:t>superbia</a:t>
            </a:r>
            <a:r>
              <a:rPr lang="el-GR" dirty="0" smtClean="0"/>
              <a:t>)</a:t>
            </a:r>
            <a:r>
              <a:rPr lang="de-DE" dirty="0" smtClean="0"/>
              <a:t> </a:t>
            </a:r>
            <a:r>
              <a:rPr lang="el-GR" dirty="0" smtClean="0"/>
              <a:t>στον κύκλο του Τυράννου, της Φιλαργυρίας (</a:t>
            </a:r>
            <a:r>
              <a:rPr lang="de-DE" i="1" dirty="0" err="1" smtClean="0"/>
              <a:t>avaritia</a:t>
            </a:r>
            <a:r>
              <a:rPr lang="el-GR" dirty="0" smtClean="0"/>
              <a:t>), της Κενοδοξίας (</a:t>
            </a:r>
            <a:r>
              <a:rPr lang="de-DE" i="1" dirty="0" err="1" smtClean="0"/>
              <a:t>vana</a:t>
            </a:r>
            <a:r>
              <a:rPr lang="de-DE" i="1" dirty="0" smtClean="0"/>
              <a:t> </a:t>
            </a:r>
            <a:r>
              <a:rPr lang="de-DE" i="1" dirty="0" err="1" smtClean="0"/>
              <a:t>gloria</a:t>
            </a:r>
            <a:r>
              <a:rPr lang="el-GR" dirty="0" smtClean="0"/>
              <a:t>), της Απάτης (</a:t>
            </a:r>
            <a:r>
              <a:rPr lang="de-DE" i="1" dirty="0" err="1" smtClean="0"/>
              <a:t>fraus</a:t>
            </a:r>
            <a:r>
              <a:rPr lang="el-GR" dirty="0" smtClean="0"/>
              <a:t>) και του Τρόμου (</a:t>
            </a:r>
            <a:r>
              <a:rPr lang="de-DE" i="1" dirty="0" err="1" smtClean="0"/>
              <a:t>furor</a:t>
            </a:r>
            <a:r>
              <a:rPr lang="el-GR" dirty="0" smtClean="0"/>
              <a:t>). Ο τράγος συμβολίζει τον διάβολο.</a:t>
            </a:r>
            <a:endParaRPr lang="de-D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1" descr="Ambrogio Lorenzetti_0042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68425" y="0"/>
            <a:ext cx="648335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1" descr="Ambrogio Lorenzetti_0040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74975" y="0"/>
            <a:ext cx="6169025" cy="6858000"/>
          </a:xfrm>
          <a:prstGeom prst="rect">
            <a:avLst/>
          </a:prstGeom>
        </p:spPr>
      </p:pic>
      <p:sp>
        <p:nvSpPr>
          <p:cNvPr id="3" name="Textfeld 2"/>
          <p:cNvSpPr txBox="1"/>
          <p:nvPr/>
        </p:nvSpPr>
        <p:spPr>
          <a:xfrm>
            <a:off x="0" y="6211669"/>
            <a:ext cx="267970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l-GR" dirty="0" smtClean="0"/>
              <a:t>Η αφαίμαξη της  δεμένης Δικαιοσύνης.</a:t>
            </a:r>
            <a:endParaRPr lang="de-D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1" descr="Ambrogio Lorenzetti_0041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85900" y="2363252"/>
            <a:ext cx="7659688" cy="4494747"/>
          </a:xfrm>
          <a:prstGeom prst="rect">
            <a:avLst/>
          </a:prstGeom>
        </p:spPr>
      </p:pic>
      <p:pic>
        <p:nvPicPr>
          <p:cNvPr id="3" name="Bild 2" descr="Ambrogio Lorenzetti_0039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2700" y="0"/>
            <a:ext cx="1739900" cy="2368550"/>
          </a:xfrm>
          <a:prstGeom prst="rect">
            <a:avLst/>
          </a:prstGeom>
        </p:spPr>
      </p:pic>
      <p:sp>
        <p:nvSpPr>
          <p:cNvPr id="4" name="Textfeld 3"/>
          <p:cNvSpPr txBox="1"/>
          <p:nvPr/>
        </p:nvSpPr>
        <p:spPr>
          <a:xfrm>
            <a:off x="6465888" y="0"/>
            <a:ext cx="2679700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l-GR" dirty="0" smtClean="0"/>
              <a:t>Η Φιλαργυρία με χέρι αρπακτικού ζώου και με δύο πορτοφόλια σφιγμένα σε μέγγενι .</a:t>
            </a:r>
            <a:endParaRPr lang="de-D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1" descr="Ambrogio Lorenzetti_0043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59125" y="0"/>
            <a:ext cx="5984875" cy="6858000"/>
          </a:xfrm>
          <a:prstGeom prst="rect">
            <a:avLst/>
          </a:prstGeom>
        </p:spPr>
      </p:pic>
      <p:sp>
        <p:nvSpPr>
          <p:cNvPr id="3" name="Textfeld 2"/>
          <p:cNvSpPr txBox="1"/>
          <p:nvPr/>
        </p:nvSpPr>
        <p:spPr>
          <a:xfrm>
            <a:off x="0" y="0"/>
            <a:ext cx="2679700" cy="203132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l-GR" dirty="0" smtClean="0"/>
              <a:t>Ο Τρόμος με σώμα κενταύρου, κεφάλι αγριογούρουνου με χαυλιόδοντες και ένα μακρύ μαχαίρι στο δεξί του χέρι, πέτρα (;) στο αριστερό.</a:t>
            </a:r>
            <a:endParaRPr lang="de-DE" dirty="0"/>
          </a:p>
        </p:txBody>
      </p:sp>
      <p:pic>
        <p:nvPicPr>
          <p:cNvPr id="4" name="Bild 3" descr="Ambrogio Lorenzetti_0038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3099884"/>
            <a:ext cx="2679700" cy="375811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1" descr="Ambrogio Lorenzetti_0044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88" y="736600"/>
            <a:ext cx="9144000" cy="5384800"/>
          </a:xfrm>
          <a:prstGeom prst="rect">
            <a:avLst/>
          </a:prstGeom>
        </p:spPr>
      </p:pic>
      <p:sp>
        <p:nvSpPr>
          <p:cNvPr id="3" name="Rechteck 2"/>
          <p:cNvSpPr/>
          <p:nvPr/>
        </p:nvSpPr>
        <p:spPr>
          <a:xfrm>
            <a:off x="5740400" y="3695700"/>
            <a:ext cx="2413000" cy="2273300"/>
          </a:xfrm>
          <a:prstGeom prst="rect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" name="Rechteck 3"/>
          <p:cNvSpPr/>
          <p:nvPr/>
        </p:nvSpPr>
        <p:spPr>
          <a:xfrm>
            <a:off x="5359400" y="1155700"/>
            <a:ext cx="1054100" cy="609600"/>
          </a:xfrm>
          <a:prstGeom prst="rect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" name="Rechteck 4"/>
          <p:cNvSpPr/>
          <p:nvPr/>
        </p:nvSpPr>
        <p:spPr>
          <a:xfrm>
            <a:off x="2082800" y="1308100"/>
            <a:ext cx="1054100" cy="787400"/>
          </a:xfrm>
          <a:prstGeom prst="rect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" name="Rechteck 5"/>
          <p:cNvSpPr/>
          <p:nvPr/>
        </p:nvSpPr>
        <p:spPr>
          <a:xfrm>
            <a:off x="4305300" y="4254500"/>
            <a:ext cx="1244600" cy="977900"/>
          </a:xfrm>
          <a:prstGeom prst="rect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Rechteck 6"/>
          <p:cNvSpPr/>
          <p:nvPr/>
        </p:nvSpPr>
        <p:spPr>
          <a:xfrm>
            <a:off x="4470400" y="2698750"/>
            <a:ext cx="2266950" cy="1479550"/>
          </a:xfrm>
          <a:prstGeom prst="rect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1" descr="Ambrogio Lorenzetti_0045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76575" y="0"/>
            <a:ext cx="6067425" cy="6858000"/>
          </a:xfrm>
          <a:prstGeom prst="rect">
            <a:avLst/>
          </a:prstGeom>
        </p:spPr>
      </p:pic>
      <p:sp>
        <p:nvSpPr>
          <p:cNvPr id="4" name="Textfeld 3"/>
          <p:cNvSpPr txBox="1"/>
          <p:nvPr/>
        </p:nvSpPr>
        <p:spPr>
          <a:xfrm>
            <a:off x="0" y="5380672"/>
            <a:ext cx="2679700" cy="147732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l-GR" dirty="0" smtClean="0"/>
              <a:t>Η εγκαταλελειμμένη πόλη: φόνος· σύλληψη ευγενούς κυρίας· κλοπή πορτοφολιού (από δεξιά προς τα αριστερά).</a:t>
            </a:r>
            <a:endParaRPr lang="de-D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/>
          <p:cNvSpPr txBox="1"/>
          <p:nvPr/>
        </p:nvSpPr>
        <p:spPr>
          <a:xfrm>
            <a:off x="1588" y="6211669"/>
            <a:ext cx="914400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l-GR" dirty="0" smtClean="0"/>
              <a:t>Η εγκαταλελειμμένη πόλη: απόπειρα βιασμού (ή, τουλάχιστον, άσεμνη συμπεριφορά εις βάρος παντρεμένης [καπέλο και μαντήλι!] γυναίκας) από ευγενή [οικόσημο!].</a:t>
            </a:r>
            <a:endParaRPr lang="de-DE" dirty="0"/>
          </a:p>
        </p:txBody>
      </p:sp>
      <p:pic>
        <p:nvPicPr>
          <p:cNvPr id="7170" name="Picture 2" descr="http://2.bp.blogspot.com/-wNsDOnchDzI/U1Yap2UoArI/AAAAAAAAAew/QsQhHH-XnxE/s1600/bg0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1105468"/>
            <a:ext cx="9161343" cy="4954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1" descr="Lorenzetti Mal Governo Detail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43400" y="0"/>
            <a:ext cx="4800600" cy="6853590"/>
          </a:xfrm>
          <a:prstGeom prst="rect">
            <a:avLst/>
          </a:prstGeom>
        </p:spPr>
      </p:pic>
      <p:sp>
        <p:nvSpPr>
          <p:cNvPr id="3" name="Textfeld 2"/>
          <p:cNvSpPr txBox="1"/>
          <p:nvPr/>
        </p:nvSpPr>
        <p:spPr>
          <a:xfrm>
            <a:off x="0" y="5653261"/>
            <a:ext cx="2679700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l-GR" dirty="0" smtClean="0"/>
              <a:t>Η εγκαταλελειμμένη πόλη: μισογκρεμισμένα σπίτια, άδεια μαγαζιά, σωροί λίθων στο δρόμο.</a:t>
            </a:r>
            <a:endParaRPr lang="de-D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/>
          <p:cNvSpPr txBox="1"/>
          <p:nvPr/>
        </p:nvSpPr>
        <p:spPr>
          <a:xfrm>
            <a:off x="1588" y="6488668"/>
            <a:ext cx="91440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l-GR" dirty="0" smtClean="0"/>
              <a:t>Η εγκαταλελειμμένη πόλη: ληστές ή βάνδαλοι καταστρέφουν ένα διαμέρισμα.</a:t>
            </a:r>
            <a:endParaRPr lang="de-DE" dirty="0"/>
          </a:p>
        </p:txBody>
      </p:sp>
      <p:pic>
        <p:nvPicPr>
          <p:cNvPr id="1026" name="Picture 2" descr="G:\Documents\ΤΟΕ, Εισαγωγή στις εικαστικές τέχνες, Κρέεμπ\Lorenzetti\DSC_022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715" y="269543"/>
            <a:ext cx="8516203" cy="5656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1" descr="Lorenzetti Mal Governo Ackerbau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54263" cy="6096000"/>
          </a:xfrm>
          <a:prstGeom prst="rect">
            <a:avLst/>
          </a:prstGeom>
        </p:spPr>
      </p:pic>
      <p:sp>
        <p:nvSpPr>
          <p:cNvPr id="3" name="Textfeld 2"/>
          <p:cNvSpPr txBox="1"/>
          <p:nvPr/>
        </p:nvSpPr>
        <p:spPr>
          <a:xfrm>
            <a:off x="0" y="6211669"/>
            <a:ext cx="914400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l-GR" dirty="0" smtClean="0"/>
              <a:t>Η ύπαιθρος: ορδές μισθοφόρων· κατεστραμμένα χωριά· μισογκρεμισμένη γέφυρα· χρώματα σκούρα, ωχρά, σκιές αντί για μορφές στους μισθοφόρους.</a:t>
            </a:r>
            <a:endParaRPr lang="de-D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G:\Documents\ΤΟΕ, Εισαγωγή στις εικαστικές τέχνες, Κρέεμπ\Lorenzetti\DSC_019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92373"/>
            <a:ext cx="9144000" cy="6073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1" descr="Lorenzetti Mal Governo Ackerbau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587" y="1290165"/>
            <a:ext cx="9144001" cy="4277669"/>
          </a:xfrm>
          <a:prstGeom prst="rect">
            <a:avLst/>
          </a:prstGeom>
        </p:spPr>
      </p:pic>
      <p:sp>
        <p:nvSpPr>
          <p:cNvPr id="3" name="Textfeld 2"/>
          <p:cNvSpPr txBox="1"/>
          <p:nvPr/>
        </p:nvSpPr>
        <p:spPr>
          <a:xfrm>
            <a:off x="0" y="6488668"/>
            <a:ext cx="91440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l-GR" dirty="0" smtClean="0"/>
              <a:t>Η ύπαιθρος: επιδρομή στη γέφυρα.</a:t>
            </a:r>
            <a:endParaRPr lang="de-D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/>
          <p:cNvSpPr txBox="1"/>
          <p:nvPr/>
        </p:nvSpPr>
        <p:spPr>
          <a:xfrm>
            <a:off x="0" y="6488668"/>
            <a:ext cx="91440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l-GR" dirty="0" smtClean="0"/>
              <a:t>Η ύπαιθρος: χωριό που καίγεται.</a:t>
            </a:r>
            <a:endParaRPr lang="de-DE" dirty="0"/>
          </a:p>
        </p:txBody>
      </p:sp>
      <p:pic>
        <p:nvPicPr>
          <p:cNvPr id="3074" name="Picture 2" descr="https://upload.wikimedia.org/wikipedia/commons/1/1a/Ambrogio_Lorenzetti,_The_Effects_of_Bad_Government_on_the_Countryside_(detail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92692"/>
            <a:ext cx="8848725" cy="5895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1" descr="Lorenzetti Mal Governo Ackerbau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457" y="196850"/>
            <a:ext cx="9142262" cy="6083300"/>
          </a:xfrm>
          <a:prstGeom prst="rect">
            <a:avLst/>
          </a:prstGeom>
        </p:spPr>
      </p:pic>
      <p:sp>
        <p:nvSpPr>
          <p:cNvPr id="3" name="Textfeld 2"/>
          <p:cNvSpPr txBox="1"/>
          <p:nvPr/>
        </p:nvSpPr>
        <p:spPr>
          <a:xfrm>
            <a:off x="0" y="6488668"/>
            <a:ext cx="91440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l-GR" dirty="0" smtClean="0"/>
              <a:t>Η ύπαιθρος: ερείπια.</a:t>
            </a:r>
            <a:endParaRPr lang="de-D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1" descr="Lorenzetti Mal Governo Ackerbau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1092200"/>
            <a:ext cx="9161348" cy="4673600"/>
          </a:xfrm>
          <a:prstGeom prst="rect">
            <a:avLst/>
          </a:prstGeom>
        </p:spPr>
      </p:pic>
      <p:sp>
        <p:nvSpPr>
          <p:cNvPr id="3" name="Textfeld 2"/>
          <p:cNvSpPr txBox="1"/>
          <p:nvPr/>
        </p:nvSpPr>
        <p:spPr>
          <a:xfrm>
            <a:off x="0" y="6488668"/>
            <a:ext cx="91440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l-GR" dirty="0" smtClean="0"/>
              <a:t>Η ύπαιθρος: ιππότης με πανοπλία και κράνος, έφιππος, κατακαίει χωράφι.</a:t>
            </a:r>
            <a:endParaRPr lang="de-D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1" descr="Ambrogio Lorenzetti_0003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796112"/>
            <a:ext cx="9144000" cy="5280837"/>
          </a:xfrm>
          <a:prstGeom prst="rect">
            <a:avLst/>
          </a:prstGeom>
        </p:spPr>
      </p:pic>
      <p:sp>
        <p:nvSpPr>
          <p:cNvPr id="3" name="Rechteck 2"/>
          <p:cNvSpPr/>
          <p:nvPr/>
        </p:nvSpPr>
        <p:spPr>
          <a:xfrm>
            <a:off x="1473200" y="3124200"/>
            <a:ext cx="863600" cy="1676400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" name="Rechteck 3"/>
          <p:cNvSpPr/>
          <p:nvPr/>
        </p:nvSpPr>
        <p:spPr>
          <a:xfrm>
            <a:off x="762000" y="4400549"/>
            <a:ext cx="863600" cy="1676400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" name="Rechteck 4"/>
          <p:cNvSpPr/>
          <p:nvPr/>
        </p:nvSpPr>
        <p:spPr>
          <a:xfrm>
            <a:off x="0" y="3124200"/>
            <a:ext cx="863600" cy="787400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" name="Rechteck 5"/>
          <p:cNvSpPr/>
          <p:nvPr/>
        </p:nvSpPr>
        <p:spPr>
          <a:xfrm>
            <a:off x="1612900" y="796112"/>
            <a:ext cx="1854200" cy="1108888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Rechteck 6"/>
          <p:cNvSpPr/>
          <p:nvPr/>
        </p:nvSpPr>
        <p:spPr>
          <a:xfrm>
            <a:off x="6007100" y="3429000"/>
            <a:ext cx="1155700" cy="2006600"/>
          </a:xfrm>
          <a:prstGeom prst="rect">
            <a:avLst/>
          </a:prstGeom>
          <a:solidFill>
            <a:srgbClr val="FF0000">
              <a:alpha val="5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" name="Textfeld 8"/>
          <p:cNvSpPr txBox="1"/>
          <p:nvPr/>
        </p:nvSpPr>
        <p:spPr>
          <a:xfrm>
            <a:off x="0" y="6488668"/>
            <a:ext cx="91440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l-GR" dirty="0" smtClean="0"/>
              <a:t>Διατήρηση: βλάβες στη νωπογραφία του </a:t>
            </a:r>
            <a:r>
              <a:rPr lang="de-DE" dirty="0" err="1" smtClean="0"/>
              <a:t>Ambrogio</a:t>
            </a:r>
            <a:r>
              <a:rPr lang="de-DE" dirty="0" smtClean="0"/>
              <a:t> </a:t>
            </a:r>
            <a:r>
              <a:rPr lang="de-DE" dirty="0" err="1" smtClean="0"/>
              <a:t>Lorenzetti</a:t>
            </a:r>
            <a:r>
              <a:rPr lang="el-GR" dirty="0" smtClean="0"/>
              <a:t>.</a:t>
            </a:r>
            <a:endParaRPr lang="de-DE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1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3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</p:bld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614511" y="0"/>
            <a:ext cx="7918154" cy="156966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>
              <a:spcBef>
                <a:spcPts val="1200"/>
              </a:spcBef>
              <a:spcAft>
                <a:spcPts val="1200"/>
              </a:spcAft>
            </a:pPr>
            <a:endParaRPr lang="el-GR" sz="800" b="1" dirty="0" smtClean="0"/>
          </a:p>
          <a:p>
            <a:pPr algn="ctr">
              <a:spcBef>
                <a:spcPts val="1200"/>
              </a:spcBef>
              <a:spcAft>
                <a:spcPts val="1200"/>
              </a:spcAft>
            </a:pPr>
            <a:r>
              <a:rPr lang="de-DE" sz="4000" b="1" dirty="0" err="1" smtClean="0"/>
              <a:t>Ambrogio</a:t>
            </a:r>
            <a:r>
              <a:rPr lang="de-DE" sz="4000" b="1" dirty="0" smtClean="0"/>
              <a:t> </a:t>
            </a:r>
            <a:r>
              <a:rPr lang="de-DE" sz="4000" b="1" dirty="0" err="1" smtClean="0"/>
              <a:t>Lorenzetti</a:t>
            </a:r>
            <a:r>
              <a:rPr lang="de-DE" sz="4000" b="1" dirty="0" smtClean="0"/>
              <a:t> </a:t>
            </a:r>
            <a:endParaRPr lang="el-GR" sz="4000" b="1" dirty="0" smtClean="0"/>
          </a:p>
          <a:p>
            <a:pPr algn="ctr">
              <a:spcBef>
                <a:spcPts val="1200"/>
              </a:spcBef>
              <a:spcAft>
                <a:spcPts val="1200"/>
              </a:spcAft>
            </a:pPr>
            <a:endParaRPr lang="el-GR" sz="800" b="1" dirty="0" smtClean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389595" y="1779687"/>
            <a:ext cx="8367986" cy="4795159"/>
          </a:xfrm>
          <a:solidFill>
            <a:schemeClr val="bg1"/>
          </a:solidFill>
        </p:spPr>
        <p:txBody>
          <a:bodyPr wrap="square">
            <a:spAutoFit/>
          </a:bodyPr>
          <a:lstStyle/>
          <a:p>
            <a:pPr marL="514350" indent="-514350" algn="l">
              <a:buAutoNum type="arabicPeriod"/>
            </a:pPr>
            <a:r>
              <a:rPr lang="el-GR" sz="3000" dirty="0" smtClean="0">
                <a:solidFill>
                  <a:schemeClr val="tx1"/>
                </a:solidFill>
              </a:rPr>
              <a:t>Οι παραστάσεις έχουν ερμηνευθεί από:</a:t>
            </a:r>
          </a:p>
          <a:p>
            <a:pPr marL="971550" lvl="1" indent="-514350" algn="l">
              <a:buAutoNum type="arabicPeriod"/>
            </a:pPr>
            <a:r>
              <a:rPr lang="el-GR" sz="2600" dirty="0" smtClean="0">
                <a:solidFill>
                  <a:schemeClr val="tx1"/>
                </a:solidFill>
              </a:rPr>
              <a:t>ιστορικούς της πρώιμης εμφάνισης της πόλης-κράτους (</a:t>
            </a:r>
            <a:r>
              <a:rPr lang="de-DE" sz="2600" dirty="0" smtClean="0">
                <a:solidFill>
                  <a:schemeClr val="tx1"/>
                </a:solidFill>
              </a:rPr>
              <a:t>Randolph </a:t>
            </a:r>
            <a:r>
              <a:rPr lang="de-DE" sz="2600" dirty="0" err="1" smtClean="0">
                <a:solidFill>
                  <a:schemeClr val="tx1"/>
                </a:solidFill>
              </a:rPr>
              <a:t>Starn</a:t>
            </a:r>
            <a:r>
              <a:rPr lang="de-DE" sz="2600" dirty="0" smtClean="0">
                <a:solidFill>
                  <a:schemeClr val="tx1"/>
                </a:solidFill>
              </a:rPr>
              <a:t>, </a:t>
            </a:r>
            <a:r>
              <a:rPr lang="de-DE" sz="2600" i="1" dirty="0" err="1" smtClean="0">
                <a:solidFill>
                  <a:schemeClr val="tx1"/>
                </a:solidFill>
              </a:rPr>
              <a:t>The</a:t>
            </a:r>
            <a:r>
              <a:rPr lang="de-DE" sz="2600" i="1" dirty="0" smtClean="0">
                <a:solidFill>
                  <a:schemeClr val="tx1"/>
                </a:solidFill>
              </a:rPr>
              <a:t> </a:t>
            </a:r>
            <a:r>
              <a:rPr lang="de-DE" sz="2600" i="1" dirty="0" err="1" smtClean="0">
                <a:solidFill>
                  <a:schemeClr val="tx1"/>
                </a:solidFill>
              </a:rPr>
              <a:t>Republican</a:t>
            </a:r>
            <a:r>
              <a:rPr lang="de-DE" sz="2600" i="1" dirty="0" smtClean="0">
                <a:solidFill>
                  <a:schemeClr val="tx1"/>
                </a:solidFill>
              </a:rPr>
              <a:t> Regime of </a:t>
            </a:r>
            <a:r>
              <a:rPr lang="de-DE" sz="2600" i="1" dirty="0" err="1" smtClean="0">
                <a:solidFill>
                  <a:schemeClr val="tx1"/>
                </a:solidFill>
              </a:rPr>
              <a:t>the</a:t>
            </a:r>
            <a:r>
              <a:rPr lang="de-DE" sz="2600" i="1" dirty="0" smtClean="0">
                <a:solidFill>
                  <a:schemeClr val="tx1"/>
                </a:solidFill>
              </a:rPr>
              <a:t> „</a:t>
            </a:r>
            <a:r>
              <a:rPr lang="de-DE" sz="2600" i="1" dirty="0" err="1" smtClean="0">
                <a:solidFill>
                  <a:schemeClr val="tx1"/>
                </a:solidFill>
              </a:rPr>
              <a:t>Room</a:t>
            </a:r>
            <a:r>
              <a:rPr lang="de-DE" sz="2600" i="1" dirty="0" smtClean="0">
                <a:solidFill>
                  <a:schemeClr val="tx1"/>
                </a:solidFill>
              </a:rPr>
              <a:t> of Peace“ in Siena, 1338-40</a:t>
            </a:r>
            <a:r>
              <a:rPr lang="el-GR" sz="2600" dirty="0" smtClean="0">
                <a:solidFill>
                  <a:schemeClr val="tx1"/>
                </a:solidFill>
              </a:rPr>
              <a:t>).</a:t>
            </a:r>
          </a:p>
          <a:p>
            <a:pPr marL="971550" lvl="1" indent="-514350" algn="l">
              <a:buAutoNum type="arabicPeriod"/>
            </a:pPr>
            <a:r>
              <a:rPr lang="el-GR" sz="2600" dirty="0" smtClean="0">
                <a:solidFill>
                  <a:schemeClr val="tx1"/>
                </a:solidFill>
              </a:rPr>
              <a:t>γεωγράφους (πρώτη φορά στη νεότερη τέχνη απεικονίζεται τοπίο με τέτοια λεπτομέρεια</a:t>
            </a:r>
            <a:r>
              <a:rPr lang="de-DE" sz="2600" dirty="0" smtClean="0">
                <a:solidFill>
                  <a:schemeClr val="tx1"/>
                </a:solidFill>
              </a:rPr>
              <a:t>: Denis </a:t>
            </a:r>
            <a:r>
              <a:rPr lang="de-DE" sz="2600" dirty="0" err="1" smtClean="0">
                <a:solidFill>
                  <a:schemeClr val="tx1"/>
                </a:solidFill>
              </a:rPr>
              <a:t>Cosgrove</a:t>
            </a:r>
            <a:r>
              <a:rPr lang="de-DE" sz="2600" dirty="0" smtClean="0">
                <a:solidFill>
                  <a:schemeClr val="tx1"/>
                </a:solidFill>
              </a:rPr>
              <a:t>, </a:t>
            </a:r>
            <a:r>
              <a:rPr lang="de-DE" sz="2600" i="1" dirty="0" err="1" smtClean="0">
                <a:solidFill>
                  <a:schemeClr val="tx1"/>
                </a:solidFill>
              </a:rPr>
              <a:t>Prospect</a:t>
            </a:r>
            <a:r>
              <a:rPr lang="de-DE" sz="2600" i="1" dirty="0" smtClean="0">
                <a:solidFill>
                  <a:schemeClr val="tx1"/>
                </a:solidFill>
              </a:rPr>
              <a:t>, </a:t>
            </a:r>
            <a:r>
              <a:rPr lang="de-DE" sz="2600" i="1" dirty="0" err="1" smtClean="0">
                <a:solidFill>
                  <a:schemeClr val="tx1"/>
                </a:solidFill>
              </a:rPr>
              <a:t>Perspective</a:t>
            </a:r>
            <a:r>
              <a:rPr lang="de-DE" sz="2600" i="1" dirty="0" smtClean="0">
                <a:solidFill>
                  <a:schemeClr val="tx1"/>
                </a:solidFill>
              </a:rPr>
              <a:t> and </a:t>
            </a:r>
            <a:r>
              <a:rPr lang="de-DE" sz="2600" i="1" dirty="0" err="1" smtClean="0">
                <a:solidFill>
                  <a:schemeClr val="tx1"/>
                </a:solidFill>
              </a:rPr>
              <a:t>the</a:t>
            </a:r>
            <a:r>
              <a:rPr lang="de-DE" sz="2600" i="1" dirty="0" smtClean="0">
                <a:solidFill>
                  <a:schemeClr val="tx1"/>
                </a:solidFill>
              </a:rPr>
              <a:t> Evolution of </a:t>
            </a:r>
            <a:r>
              <a:rPr lang="de-DE" sz="2600" i="1" dirty="0" err="1" smtClean="0">
                <a:solidFill>
                  <a:schemeClr val="tx1"/>
                </a:solidFill>
              </a:rPr>
              <a:t>the</a:t>
            </a:r>
            <a:r>
              <a:rPr lang="de-DE" sz="2600" i="1" dirty="0" smtClean="0">
                <a:solidFill>
                  <a:schemeClr val="tx1"/>
                </a:solidFill>
              </a:rPr>
              <a:t> Landscape </a:t>
            </a:r>
            <a:r>
              <a:rPr lang="de-DE" sz="2600" i="1" dirty="0" err="1" smtClean="0">
                <a:solidFill>
                  <a:schemeClr val="tx1"/>
                </a:solidFill>
              </a:rPr>
              <a:t>Idea</a:t>
            </a:r>
            <a:r>
              <a:rPr lang="el-GR" sz="2600" dirty="0" smtClean="0">
                <a:solidFill>
                  <a:schemeClr val="tx1"/>
                </a:solidFill>
              </a:rPr>
              <a:t>).</a:t>
            </a:r>
            <a:endParaRPr lang="de-DE" sz="2600" dirty="0" smtClean="0">
              <a:solidFill>
                <a:schemeClr val="tx1"/>
              </a:solidFill>
            </a:endParaRPr>
          </a:p>
          <a:p>
            <a:pPr marL="971550" lvl="1" indent="-514350" algn="l">
              <a:buAutoNum type="arabicPeriod"/>
            </a:pPr>
            <a:r>
              <a:rPr lang="el-GR" sz="2600" dirty="0" smtClean="0">
                <a:solidFill>
                  <a:schemeClr val="tx1"/>
                </a:solidFill>
              </a:rPr>
              <a:t>ερευνητές της Ρητορικής (</a:t>
            </a:r>
            <a:r>
              <a:rPr lang="de-DE" sz="2600" dirty="0" smtClean="0">
                <a:solidFill>
                  <a:schemeClr val="tx1"/>
                </a:solidFill>
              </a:rPr>
              <a:t>Matthew G. </a:t>
            </a:r>
            <a:r>
              <a:rPr lang="de-DE" sz="2600" dirty="0" err="1" smtClean="0">
                <a:solidFill>
                  <a:schemeClr val="tx1"/>
                </a:solidFill>
              </a:rPr>
              <a:t>Shoaf</a:t>
            </a:r>
            <a:r>
              <a:rPr lang="de-DE" sz="2600" dirty="0" smtClean="0">
                <a:solidFill>
                  <a:schemeClr val="tx1"/>
                </a:solidFill>
              </a:rPr>
              <a:t>, </a:t>
            </a:r>
            <a:r>
              <a:rPr lang="de-DE" sz="2600" i="1" dirty="0" err="1" smtClean="0">
                <a:solidFill>
                  <a:schemeClr val="tx1"/>
                </a:solidFill>
              </a:rPr>
              <a:t>Painted</a:t>
            </a:r>
            <a:r>
              <a:rPr lang="de-DE" sz="2600" i="1" dirty="0" smtClean="0">
                <a:solidFill>
                  <a:schemeClr val="tx1"/>
                </a:solidFill>
              </a:rPr>
              <a:t> </a:t>
            </a:r>
            <a:r>
              <a:rPr lang="de-DE" sz="2600" i="1" dirty="0" err="1" smtClean="0">
                <a:solidFill>
                  <a:schemeClr val="tx1"/>
                </a:solidFill>
              </a:rPr>
              <a:t>for</a:t>
            </a:r>
            <a:r>
              <a:rPr lang="de-DE" sz="2600" i="1" dirty="0" smtClean="0">
                <a:solidFill>
                  <a:schemeClr val="tx1"/>
                </a:solidFill>
              </a:rPr>
              <a:t> </a:t>
            </a:r>
            <a:r>
              <a:rPr lang="de-DE" sz="2600" i="1" dirty="0" err="1" smtClean="0">
                <a:solidFill>
                  <a:schemeClr val="tx1"/>
                </a:solidFill>
              </a:rPr>
              <a:t>the</a:t>
            </a:r>
            <a:r>
              <a:rPr lang="de-DE" sz="2600" i="1" dirty="0" smtClean="0">
                <a:solidFill>
                  <a:schemeClr val="tx1"/>
                </a:solidFill>
              </a:rPr>
              <a:t> </a:t>
            </a:r>
            <a:r>
              <a:rPr lang="de-DE" sz="2600" i="1" dirty="0" err="1" smtClean="0">
                <a:solidFill>
                  <a:schemeClr val="tx1"/>
                </a:solidFill>
              </a:rPr>
              <a:t>ear</a:t>
            </a:r>
            <a:r>
              <a:rPr lang="de-DE" sz="2600" i="1" dirty="0" smtClean="0">
                <a:solidFill>
                  <a:schemeClr val="tx1"/>
                </a:solidFill>
              </a:rPr>
              <a:t>: </a:t>
            </a:r>
            <a:r>
              <a:rPr lang="de-DE" sz="2600" i="1" dirty="0" err="1" smtClean="0">
                <a:solidFill>
                  <a:schemeClr val="tx1"/>
                </a:solidFill>
              </a:rPr>
              <a:t>Ambrogio</a:t>
            </a:r>
            <a:r>
              <a:rPr lang="de-DE" sz="2600" i="1" dirty="0" smtClean="0">
                <a:solidFill>
                  <a:schemeClr val="tx1"/>
                </a:solidFill>
              </a:rPr>
              <a:t> </a:t>
            </a:r>
            <a:r>
              <a:rPr lang="de-DE" sz="2600" i="1" dirty="0" err="1" smtClean="0">
                <a:solidFill>
                  <a:schemeClr val="tx1"/>
                </a:solidFill>
              </a:rPr>
              <a:t>Lorenzetti’s</a:t>
            </a:r>
            <a:r>
              <a:rPr lang="de-DE" sz="2600" i="1" dirty="0" smtClean="0">
                <a:solidFill>
                  <a:schemeClr val="tx1"/>
                </a:solidFill>
              </a:rPr>
              <a:t> „</a:t>
            </a:r>
            <a:r>
              <a:rPr lang="de-DE" sz="2600" i="1" dirty="0" err="1" smtClean="0">
                <a:solidFill>
                  <a:schemeClr val="tx1"/>
                </a:solidFill>
              </a:rPr>
              <a:t>Fraud</a:t>
            </a:r>
            <a:r>
              <a:rPr lang="de-DE" sz="2600" i="1" dirty="0" smtClean="0">
                <a:solidFill>
                  <a:schemeClr val="tx1"/>
                </a:solidFill>
              </a:rPr>
              <a:t>“ and </a:t>
            </a:r>
            <a:r>
              <a:rPr lang="de-DE" sz="2600" i="1" dirty="0" err="1" smtClean="0">
                <a:solidFill>
                  <a:schemeClr val="tx1"/>
                </a:solidFill>
              </a:rPr>
              <a:t>political</a:t>
            </a:r>
            <a:r>
              <a:rPr lang="de-DE" sz="2600" i="1" dirty="0" smtClean="0">
                <a:solidFill>
                  <a:schemeClr val="tx1"/>
                </a:solidFill>
              </a:rPr>
              <a:t> </a:t>
            </a:r>
            <a:r>
              <a:rPr lang="de-DE" sz="2600" i="1" dirty="0" err="1" smtClean="0">
                <a:solidFill>
                  <a:schemeClr val="tx1"/>
                </a:solidFill>
              </a:rPr>
              <a:t>oratory</a:t>
            </a:r>
            <a:r>
              <a:rPr lang="el-GR" sz="2600" dirty="0" smtClean="0">
                <a:solidFill>
                  <a:schemeClr val="tx1"/>
                </a:solidFill>
              </a:rPr>
              <a:t>)</a:t>
            </a:r>
            <a:r>
              <a:rPr lang="de-DE" sz="2600" dirty="0" smtClean="0">
                <a:solidFill>
                  <a:schemeClr val="tx1"/>
                </a:solidFill>
              </a:rPr>
              <a:t>.</a:t>
            </a:r>
            <a:endParaRPr lang="el-GR" sz="2600" dirty="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614511" y="0"/>
            <a:ext cx="7918154" cy="156966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>
              <a:spcBef>
                <a:spcPts val="1200"/>
              </a:spcBef>
              <a:spcAft>
                <a:spcPts val="1200"/>
              </a:spcAft>
            </a:pPr>
            <a:endParaRPr lang="el-GR" sz="800" b="1" dirty="0" smtClean="0"/>
          </a:p>
          <a:p>
            <a:pPr algn="ctr">
              <a:spcBef>
                <a:spcPts val="1200"/>
              </a:spcBef>
              <a:spcAft>
                <a:spcPts val="1200"/>
              </a:spcAft>
            </a:pPr>
            <a:r>
              <a:rPr lang="de-DE" sz="4000" b="1" dirty="0" err="1" smtClean="0"/>
              <a:t>Ambrogio</a:t>
            </a:r>
            <a:r>
              <a:rPr lang="de-DE" sz="4000" b="1" dirty="0" smtClean="0"/>
              <a:t> </a:t>
            </a:r>
            <a:r>
              <a:rPr lang="de-DE" sz="4000" b="1" dirty="0" err="1" smtClean="0"/>
              <a:t>Lorenzetti</a:t>
            </a:r>
            <a:r>
              <a:rPr lang="de-DE" sz="4000" b="1" dirty="0" smtClean="0"/>
              <a:t> </a:t>
            </a:r>
            <a:endParaRPr lang="el-GR" sz="4000" b="1" dirty="0" smtClean="0"/>
          </a:p>
          <a:p>
            <a:pPr algn="ctr">
              <a:spcBef>
                <a:spcPts val="1200"/>
              </a:spcBef>
              <a:spcAft>
                <a:spcPts val="1200"/>
              </a:spcAft>
            </a:pPr>
            <a:endParaRPr lang="el-GR" sz="800" b="1" dirty="0" smtClean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389595" y="1779687"/>
            <a:ext cx="8367986" cy="4862870"/>
          </a:xfrm>
          <a:solidFill>
            <a:schemeClr val="bg1"/>
          </a:solidFill>
        </p:spPr>
        <p:txBody>
          <a:bodyPr wrap="square">
            <a:spAutoFit/>
          </a:bodyPr>
          <a:lstStyle/>
          <a:p>
            <a:pPr marL="514350" indent="-514350" algn="l">
              <a:buAutoNum type="arabicPeriod"/>
            </a:pPr>
            <a:r>
              <a:rPr lang="el-GR" sz="3000" dirty="0" smtClean="0">
                <a:solidFill>
                  <a:schemeClr val="tx1"/>
                </a:solidFill>
              </a:rPr>
              <a:t>Οι παραστάσεις έχουν ερμηνευθεί από:</a:t>
            </a:r>
          </a:p>
          <a:p>
            <a:pPr marL="971550" lvl="1" indent="-514350" algn="l">
              <a:buFont typeface="+mj-lt"/>
              <a:buAutoNum type="arabicPeriod" startAt="4"/>
            </a:pPr>
            <a:r>
              <a:rPr lang="el-GR" sz="2600" dirty="0" smtClean="0">
                <a:solidFill>
                  <a:schemeClr val="tx1"/>
                </a:solidFill>
              </a:rPr>
              <a:t>πολιτικούς ιστορικούς / κοινωνιολόγους (</a:t>
            </a:r>
            <a:r>
              <a:rPr lang="de-DE" sz="2600" dirty="0" err="1" smtClean="0">
                <a:solidFill>
                  <a:schemeClr val="tx1"/>
                </a:solidFill>
              </a:rPr>
              <a:t>Char</a:t>
            </a:r>
            <a:r>
              <a:rPr lang="de-DE" sz="2600" dirty="0" smtClean="0">
                <a:solidFill>
                  <a:schemeClr val="tx1"/>
                </a:solidFill>
              </a:rPr>
              <a:t> R. Miller, </a:t>
            </a:r>
            <a:r>
              <a:rPr lang="de-DE" sz="2600" dirty="0" err="1" smtClean="0">
                <a:solidFill>
                  <a:schemeClr val="tx1"/>
                </a:solidFill>
              </a:rPr>
              <a:t>Drawing</a:t>
            </a:r>
            <a:r>
              <a:rPr lang="de-DE" sz="2600" dirty="0" smtClean="0">
                <a:solidFill>
                  <a:schemeClr val="tx1"/>
                </a:solidFill>
              </a:rPr>
              <a:t> Out </a:t>
            </a:r>
            <a:r>
              <a:rPr lang="de-DE" sz="2600" dirty="0" err="1" smtClean="0">
                <a:solidFill>
                  <a:schemeClr val="tx1"/>
                </a:solidFill>
              </a:rPr>
              <a:t>Theory</a:t>
            </a:r>
            <a:r>
              <a:rPr lang="de-DE" sz="2600" dirty="0" smtClean="0">
                <a:solidFill>
                  <a:schemeClr val="tx1"/>
                </a:solidFill>
              </a:rPr>
              <a:t>: Art and </a:t>
            </a:r>
            <a:r>
              <a:rPr lang="de-DE" sz="2600" dirty="0" err="1" smtClean="0">
                <a:solidFill>
                  <a:schemeClr val="tx1"/>
                </a:solidFill>
              </a:rPr>
              <a:t>the</a:t>
            </a:r>
            <a:r>
              <a:rPr lang="de-DE" sz="2600" dirty="0" smtClean="0">
                <a:solidFill>
                  <a:schemeClr val="tx1"/>
                </a:solidFill>
              </a:rPr>
              <a:t> </a:t>
            </a:r>
            <a:r>
              <a:rPr lang="de-DE" sz="2600" dirty="0" err="1" smtClean="0">
                <a:solidFill>
                  <a:schemeClr val="tx1"/>
                </a:solidFill>
              </a:rPr>
              <a:t>Teaching</a:t>
            </a:r>
            <a:r>
              <a:rPr lang="de-DE" sz="2600" dirty="0" smtClean="0">
                <a:solidFill>
                  <a:schemeClr val="tx1"/>
                </a:solidFill>
              </a:rPr>
              <a:t> of </a:t>
            </a:r>
            <a:r>
              <a:rPr lang="de-DE" sz="2600" dirty="0" err="1" smtClean="0">
                <a:solidFill>
                  <a:schemeClr val="tx1"/>
                </a:solidFill>
              </a:rPr>
              <a:t>Political</a:t>
            </a:r>
            <a:r>
              <a:rPr lang="de-DE" sz="2600" dirty="0" smtClean="0">
                <a:solidFill>
                  <a:schemeClr val="tx1"/>
                </a:solidFill>
              </a:rPr>
              <a:t> </a:t>
            </a:r>
            <a:r>
              <a:rPr lang="de-DE" sz="2600" dirty="0" err="1" smtClean="0">
                <a:solidFill>
                  <a:schemeClr val="tx1"/>
                </a:solidFill>
              </a:rPr>
              <a:t>Theory</a:t>
            </a:r>
            <a:r>
              <a:rPr lang="el-GR" sz="2600" dirty="0" smtClean="0">
                <a:solidFill>
                  <a:schemeClr val="tx1"/>
                </a:solidFill>
              </a:rPr>
              <a:t>· </a:t>
            </a:r>
            <a:r>
              <a:rPr lang="de-DE" sz="2600" dirty="0" smtClean="0">
                <a:solidFill>
                  <a:schemeClr val="tx1"/>
                </a:solidFill>
              </a:rPr>
              <a:t>Quentin </a:t>
            </a:r>
            <a:r>
              <a:rPr lang="de-DE" sz="2600" dirty="0" err="1" smtClean="0">
                <a:solidFill>
                  <a:schemeClr val="tx1"/>
                </a:solidFill>
              </a:rPr>
              <a:t>Skinner</a:t>
            </a:r>
            <a:r>
              <a:rPr lang="de-DE" sz="2600" dirty="0" smtClean="0">
                <a:solidFill>
                  <a:schemeClr val="tx1"/>
                </a:solidFill>
              </a:rPr>
              <a:t>, </a:t>
            </a:r>
            <a:r>
              <a:rPr lang="de-DE" sz="2600" i="1" dirty="0" err="1" smtClean="0">
                <a:solidFill>
                  <a:schemeClr val="tx1"/>
                </a:solidFill>
              </a:rPr>
              <a:t>Ambrogio</a:t>
            </a:r>
            <a:r>
              <a:rPr lang="de-DE" sz="2600" i="1" dirty="0" smtClean="0">
                <a:solidFill>
                  <a:schemeClr val="tx1"/>
                </a:solidFill>
              </a:rPr>
              <a:t> </a:t>
            </a:r>
            <a:r>
              <a:rPr lang="de-DE" sz="2600" i="1" dirty="0" err="1" smtClean="0">
                <a:solidFill>
                  <a:schemeClr val="tx1"/>
                </a:solidFill>
              </a:rPr>
              <a:t>Lorenzetti</a:t>
            </a:r>
            <a:r>
              <a:rPr lang="de-DE" sz="2600" i="1" dirty="0" smtClean="0">
                <a:solidFill>
                  <a:schemeClr val="tx1"/>
                </a:solidFill>
              </a:rPr>
              <a:t>: </a:t>
            </a:r>
            <a:r>
              <a:rPr lang="de-DE" sz="2600" i="1" dirty="0" err="1" smtClean="0">
                <a:solidFill>
                  <a:schemeClr val="tx1"/>
                </a:solidFill>
              </a:rPr>
              <a:t>the</a:t>
            </a:r>
            <a:r>
              <a:rPr lang="de-DE" sz="2600" i="1" dirty="0" smtClean="0">
                <a:solidFill>
                  <a:schemeClr val="tx1"/>
                </a:solidFill>
              </a:rPr>
              <a:t> Artist as </a:t>
            </a:r>
            <a:r>
              <a:rPr lang="de-DE" sz="2600" i="1" dirty="0" err="1" smtClean="0">
                <a:solidFill>
                  <a:schemeClr val="tx1"/>
                </a:solidFill>
              </a:rPr>
              <a:t>Political</a:t>
            </a:r>
            <a:r>
              <a:rPr lang="de-DE" sz="2600" i="1" dirty="0" smtClean="0">
                <a:solidFill>
                  <a:schemeClr val="tx1"/>
                </a:solidFill>
              </a:rPr>
              <a:t> </a:t>
            </a:r>
            <a:r>
              <a:rPr lang="de-DE" sz="2600" i="1" dirty="0" err="1" smtClean="0">
                <a:solidFill>
                  <a:schemeClr val="tx1"/>
                </a:solidFill>
              </a:rPr>
              <a:t>Philosopher</a:t>
            </a:r>
            <a:r>
              <a:rPr lang="el-GR" sz="2600" dirty="0" smtClean="0">
                <a:solidFill>
                  <a:schemeClr val="tx1"/>
                </a:solidFill>
              </a:rPr>
              <a:t>).</a:t>
            </a:r>
          </a:p>
          <a:p>
            <a:pPr marL="971550" lvl="1" indent="-514350" algn="l">
              <a:buAutoNum type="arabicPeriod" startAt="4"/>
            </a:pPr>
            <a:r>
              <a:rPr lang="el-GR" sz="2600" dirty="0" smtClean="0">
                <a:solidFill>
                  <a:schemeClr val="tx1"/>
                </a:solidFill>
              </a:rPr>
              <a:t>ιστορικούς της λογοτεχνίας (</a:t>
            </a:r>
            <a:r>
              <a:rPr lang="de-DE" sz="2600" dirty="0" err="1" smtClean="0">
                <a:solidFill>
                  <a:schemeClr val="tx1"/>
                </a:solidFill>
              </a:rPr>
              <a:t>Nirit</a:t>
            </a:r>
            <a:r>
              <a:rPr lang="de-DE" sz="2600" dirty="0" smtClean="0">
                <a:solidFill>
                  <a:schemeClr val="tx1"/>
                </a:solidFill>
              </a:rPr>
              <a:t> </a:t>
            </a:r>
            <a:r>
              <a:rPr lang="de-DE" sz="2600" dirty="0" err="1" smtClean="0">
                <a:solidFill>
                  <a:schemeClr val="tx1"/>
                </a:solidFill>
              </a:rPr>
              <a:t>Ben-Aryeh</a:t>
            </a:r>
            <a:r>
              <a:rPr lang="de-DE" sz="2600" dirty="0" smtClean="0">
                <a:solidFill>
                  <a:schemeClr val="tx1"/>
                </a:solidFill>
              </a:rPr>
              <a:t> </a:t>
            </a:r>
            <a:r>
              <a:rPr lang="de-DE" sz="2600" dirty="0" err="1" smtClean="0">
                <a:solidFill>
                  <a:schemeClr val="tx1"/>
                </a:solidFill>
              </a:rPr>
              <a:t>Debby</a:t>
            </a:r>
            <a:r>
              <a:rPr lang="de-DE" sz="2600" dirty="0" smtClean="0">
                <a:solidFill>
                  <a:schemeClr val="tx1"/>
                </a:solidFill>
              </a:rPr>
              <a:t>, </a:t>
            </a:r>
            <a:r>
              <a:rPr lang="de-DE" sz="2600" i="1" dirty="0" smtClean="0">
                <a:solidFill>
                  <a:schemeClr val="tx1"/>
                </a:solidFill>
              </a:rPr>
              <a:t>War and </a:t>
            </a:r>
            <a:r>
              <a:rPr lang="de-DE" sz="2600" i="1" dirty="0" err="1" smtClean="0">
                <a:solidFill>
                  <a:schemeClr val="tx1"/>
                </a:solidFill>
              </a:rPr>
              <a:t>peace</a:t>
            </a:r>
            <a:r>
              <a:rPr lang="de-DE" sz="2600" i="1" dirty="0" smtClean="0">
                <a:solidFill>
                  <a:schemeClr val="tx1"/>
                </a:solidFill>
              </a:rPr>
              <a:t>: </a:t>
            </a:r>
            <a:r>
              <a:rPr lang="de-DE" sz="2600" i="1" dirty="0" err="1" smtClean="0">
                <a:solidFill>
                  <a:schemeClr val="tx1"/>
                </a:solidFill>
              </a:rPr>
              <a:t>the</a:t>
            </a:r>
            <a:r>
              <a:rPr lang="de-DE" sz="2600" i="1" dirty="0" smtClean="0">
                <a:solidFill>
                  <a:schemeClr val="tx1"/>
                </a:solidFill>
              </a:rPr>
              <a:t> </a:t>
            </a:r>
            <a:r>
              <a:rPr lang="de-DE" sz="2600" i="1" dirty="0" err="1" smtClean="0">
                <a:solidFill>
                  <a:schemeClr val="tx1"/>
                </a:solidFill>
              </a:rPr>
              <a:t>description</a:t>
            </a:r>
            <a:r>
              <a:rPr lang="de-DE" sz="2600" i="1" dirty="0" smtClean="0">
                <a:solidFill>
                  <a:schemeClr val="tx1"/>
                </a:solidFill>
              </a:rPr>
              <a:t> of </a:t>
            </a:r>
            <a:r>
              <a:rPr lang="de-DE" sz="2600" i="1" dirty="0" err="1" smtClean="0">
                <a:solidFill>
                  <a:schemeClr val="tx1"/>
                </a:solidFill>
              </a:rPr>
              <a:t>Ambrogio</a:t>
            </a:r>
            <a:r>
              <a:rPr lang="de-DE" sz="2600" i="1" dirty="0" smtClean="0">
                <a:solidFill>
                  <a:schemeClr val="tx1"/>
                </a:solidFill>
              </a:rPr>
              <a:t> </a:t>
            </a:r>
            <a:r>
              <a:rPr lang="de-DE" sz="2600" i="1" dirty="0" err="1" smtClean="0">
                <a:solidFill>
                  <a:schemeClr val="tx1"/>
                </a:solidFill>
              </a:rPr>
              <a:t>Lorenzetti’s</a:t>
            </a:r>
            <a:r>
              <a:rPr lang="de-DE" sz="2600" i="1" dirty="0" smtClean="0">
                <a:solidFill>
                  <a:schemeClr val="tx1"/>
                </a:solidFill>
              </a:rPr>
              <a:t> </a:t>
            </a:r>
            <a:r>
              <a:rPr lang="de-DE" sz="2600" i="1" dirty="0" err="1" smtClean="0">
                <a:solidFill>
                  <a:schemeClr val="tx1"/>
                </a:solidFill>
              </a:rPr>
              <a:t>Frescoes</a:t>
            </a:r>
            <a:r>
              <a:rPr lang="de-DE" sz="2600" i="1" dirty="0" smtClean="0">
                <a:solidFill>
                  <a:schemeClr val="tx1"/>
                </a:solidFill>
              </a:rPr>
              <a:t> in Saint </a:t>
            </a:r>
            <a:r>
              <a:rPr lang="de-DE" sz="2600" i="1" dirty="0" err="1" smtClean="0">
                <a:solidFill>
                  <a:schemeClr val="tx1"/>
                </a:solidFill>
              </a:rPr>
              <a:t>Bernardino’s</a:t>
            </a:r>
            <a:r>
              <a:rPr lang="de-DE" sz="2600" i="1" dirty="0" smtClean="0">
                <a:solidFill>
                  <a:schemeClr val="tx1"/>
                </a:solidFill>
              </a:rPr>
              <a:t> 1425 Siena Sermons</a:t>
            </a:r>
            <a:r>
              <a:rPr lang="el-GR" sz="2600" dirty="0" smtClean="0">
                <a:solidFill>
                  <a:schemeClr val="tx1"/>
                </a:solidFill>
              </a:rPr>
              <a:t>).</a:t>
            </a:r>
            <a:endParaRPr lang="de-DE" sz="2600" dirty="0" smtClean="0">
              <a:solidFill>
                <a:schemeClr val="tx1"/>
              </a:solidFill>
            </a:endParaRPr>
          </a:p>
          <a:p>
            <a:pPr marL="971550" lvl="1" indent="-514350" algn="l">
              <a:buAutoNum type="arabicPeriod" startAt="4"/>
            </a:pPr>
            <a:r>
              <a:rPr lang="el-GR" sz="2600" dirty="0" smtClean="0">
                <a:solidFill>
                  <a:schemeClr val="tx1"/>
                </a:solidFill>
              </a:rPr>
              <a:t>ιστορικούς του Δικαίου (</a:t>
            </a:r>
            <a:r>
              <a:rPr lang="de-DE" sz="2600" dirty="0" smtClean="0">
                <a:solidFill>
                  <a:schemeClr val="tx1"/>
                </a:solidFill>
              </a:rPr>
              <a:t>Mario </a:t>
            </a:r>
            <a:r>
              <a:rPr lang="de-DE" sz="2600" dirty="0" err="1" smtClean="0">
                <a:solidFill>
                  <a:schemeClr val="tx1"/>
                </a:solidFill>
              </a:rPr>
              <a:t>Fiorillo</a:t>
            </a:r>
            <a:r>
              <a:rPr lang="de-DE" sz="2600" dirty="0" smtClean="0">
                <a:solidFill>
                  <a:schemeClr val="tx1"/>
                </a:solidFill>
              </a:rPr>
              <a:t>, </a:t>
            </a:r>
            <a:r>
              <a:rPr lang="de-DE" sz="2600" i="1" dirty="0" err="1" smtClean="0">
                <a:solidFill>
                  <a:schemeClr val="tx1"/>
                </a:solidFill>
              </a:rPr>
              <a:t>Guerra</a:t>
            </a:r>
            <a:r>
              <a:rPr lang="de-DE" sz="2600" i="1" dirty="0" smtClean="0">
                <a:solidFill>
                  <a:schemeClr val="tx1"/>
                </a:solidFill>
              </a:rPr>
              <a:t> e </a:t>
            </a:r>
            <a:r>
              <a:rPr lang="de-DE" sz="2600" i="1" dirty="0" err="1" smtClean="0">
                <a:solidFill>
                  <a:schemeClr val="tx1"/>
                </a:solidFill>
              </a:rPr>
              <a:t>diritto</a:t>
            </a:r>
            <a:r>
              <a:rPr lang="el-GR" sz="2600" dirty="0" smtClean="0">
                <a:solidFill>
                  <a:schemeClr val="tx1"/>
                </a:solidFill>
              </a:rPr>
              <a:t>)</a:t>
            </a:r>
            <a:r>
              <a:rPr lang="de-DE" sz="2600" dirty="0" smtClean="0">
                <a:solidFill>
                  <a:schemeClr val="tx1"/>
                </a:solidFill>
              </a:rPr>
              <a:t>.</a:t>
            </a:r>
            <a:endParaRPr lang="el-GR" sz="2600" dirty="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1" descr="Duccio Übergabe des Schlosses XXcarico Siena übermalt_0066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5038" y="146050"/>
            <a:ext cx="7277100" cy="4813300"/>
          </a:xfrm>
          <a:prstGeom prst="rect">
            <a:avLst/>
          </a:prstGeom>
        </p:spPr>
      </p:pic>
      <p:sp>
        <p:nvSpPr>
          <p:cNvPr id="3" name="Textfeld 2"/>
          <p:cNvSpPr txBox="1"/>
          <p:nvPr/>
        </p:nvSpPr>
        <p:spPr>
          <a:xfrm>
            <a:off x="0" y="5200134"/>
            <a:ext cx="9144000" cy="147732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dirty="0" err="1" smtClean="0"/>
              <a:t>Duccio</a:t>
            </a:r>
            <a:r>
              <a:rPr lang="de-DE" dirty="0" smtClean="0"/>
              <a:t> di </a:t>
            </a:r>
            <a:r>
              <a:rPr lang="de-DE" dirty="0" err="1" smtClean="0"/>
              <a:t>Buoninsegna</a:t>
            </a:r>
            <a:r>
              <a:rPr lang="el-GR" dirty="0" smtClean="0"/>
              <a:t>, Παράδοση ενός κάστρου στη </a:t>
            </a:r>
            <a:r>
              <a:rPr lang="de-DE" dirty="0" smtClean="0"/>
              <a:t>Siena.</a:t>
            </a:r>
            <a:r>
              <a:rPr lang="el-GR" dirty="0" smtClean="0"/>
              <a:t> </a:t>
            </a:r>
            <a:r>
              <a:rPr lang="de-DE" dirty="0" smtClean="0"/>
              <a:t>Siena, Palazzo </a:t>
            </a:r>
            <a:r>
              <a:rPr lang="de-DE" dirty="0" err="1" smtClean="0"/>
              <a:t>Pubblico</a:t>
            </a:r>
            <a:r>
              <a:rPr lang="de-DE" dirty="0" smtClean="0"/>
              <a:t>. </a:t>
            </a:r>
            <a:r>
              <a:rPr lang="el-GR" dirty="0" smtClean="0"/>
              <a:t>Επιζωγραφήθηκε αργότερα και ξαναφάνηκε μετά από εργασίες συντήρησης. </a:t>
            </a:r>
          </a:p>
          <a:p>
            <a:endParaRPr lang="el-GR" dirty="0" smtClean="0"/>
          </a:p>
          <a:p>
            <a:r>
              <a:rPr lang="de-DE" dirty="0" smtClean="0"/>
              <a:t>—&gt; </a:t>
            </a:r>
            <a:r>
              <a:rPr lang="el-GR" i="1" dirty="0" smtClean="0"/>
              <a:t>Μία από τις σημαντικές στιγμές στην ιστορία της πόλης, τις οποίες με εντολή της ίδιας της πόλης απαθανάτιζαν μεγάλοι καλλιτέχνες.</a:t>
            </a:r>
            <a:endParaRPr lang="de-DE" i="1" dirty="0"/>
          </a:p>
        </p:txBody>
      </p:sp>
      <p:pic>
        <p:nvPicPr>
          <p:cNvPr id="4" name="Bild 3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44972" y="482601"/>
            <a:ext cx="2099028" cy="2667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614511" y="0"/>
            <a:ext cx="7918154" cy="156966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>
              <a:spcBef>
                <a:spcPts val="1200"/>
              </a:spcBef>
              <a:spcAft>
                <a:spcPts val="1200"/>
              </a:spcAft>
            </a:pPr>
            <a:endParaRPr lang="el-GR" sz="800" b="1" dirty="0" smtClean="0"/>
          </a:p>
          <a:p>
            <a:pPr algn="ctr">
              <a:spcBef>
                <a:spcPts val="1200"/>
              </a:spcBef>
              <a:spcAft>
                <a:spcPts val="1200"/>
              </a:spcAft>
            </a:pPr>
            <a:r>
              <a:rPr lang="de-DE" sz="4000" b="1" dirty="0" err="1" smtClean="0"/>
              <a:t>Ambrogio</a:t>
            </a:r>
            <a:r>
              <a:rPr lang="de-DE" sz="4000" b="1" dirty="0" smtClean="0"/>
              <a:t> </a:t>
            </a:r>
            <a:r>
              <a:rPr lang="de-DE" sz="4000" b="1" dirty="0" err="1" smtClean="0"/>
              <a:t>Lorenzetti</a:t>
            </a:r>
            <a:r>
              <a:rPr lang="de-DE" sz="4000" b="1" dirty="0" smtClean="0"/>
              <a:t> </a:t>
            </a:r>
            <a:endParaRPr lang="el-GR" sz="4000" b="1" dirty="0" smtClean="0"/>
          </a:p>
          <a:p>
            <a:pPr algn="ctr">
              <a:spcBef>
                <a:spcPts val="1200"/>
              </a:spcBef>
              <a:spcAft>
                <a:spcPts val="1200"/>
              </a:spcAft>
            </a:pPr>
            <a:endParaRPr lang="el-GR" sz="800" b="1" dirty="0" smtClean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389595" y="1779687"/>
            <a:ext cx="8367986" cy="4893647"/>
          </a:xfrm>
          <a:solidFill>
            <a:schemeClr val="bg1"/>
          </a:solidFill>
        </p:spPr>
        <p:txBody>
          <a:bodyPr wrap="square">
            <a:spAutoFit/>
          </a:bodyPr>
          <a:lstStyle/>
          <a:p>
            <a:pPr marL="514350" indent="-514350" algn="l">
              <a:buFont typeface="+mj-lt"/>
              <a:buAutoNum type="arabicPeriod"/>
            </a:pPr>
            <a:r>
              <a:rPr lang="el-GR" sz="3000" dirty="0" smtClean="0">
                <a:solidFill>
                  <a:schemeClr val="tx1"/>
                </a:solidFill>
              </a:rPr>
              <a:t>Θέμα «ιστορικό» (όπως είχαμε δει στα «ιστορικά» ανάγλυφα ρωμαϊκής εποχής).</a:t>
            </a:r>
          </a:p>
          <a:p>
            <a:pPr marL="514350" indent="-514350" algn="l">
              <a:buFont typeface="+mj-lt"/>
              <a:buAutoNum type="arabicPeriod"/>
            </a:pPr>
            <a:r>
              <a:rPr lang="el-GR" sz="3000" dirty="0" smtClean="0">
                <a:solidFill>
                  <a:schemeClr val="tx1"/>
                </a:solidFill>
              </a:rPr>
              <a:t>Η σειρά των διαφορετικών παραστάσεων / μεμονωμένων σκηνών ερμηνεύεται από διάφορους ερευνητές με διάφορα επιχειρήματα.</a:t>
            </a:r>
          </a:p>
          <a:p>
            <a:pPr marL="514350" indent="-514350" algn="l">
              <a:buFont typeface="+mj-lt"/>
              <a:buAutoNum type="arabicPeriod"/>
            </a:pPr>
            <a:r>
              <a:rPr lang="el-GR" sz="3000" dirty="0" smtClean="0">
                <a:solidFill>
                  <a:schemeClr val="tx1"/>
                </a:solidFill>
              </a:rPr>
              <a:t>Ο </a:t>
            </a:r>
            <a:r>
              <a:rPr lang="de-DE" sz="3000" dirty="0" err="1" smtClean="0">
                <a:solidFill>
                  <a:schemeClr val="tx1"/>
                </a:solidFill>
              </a:rPr>
              <a:t>Lorenzetti</a:t>
            </a:r>
            <a:r>
              <a:rPr lang="el-GR" sz="3000" dirty="0" smtClean="0">
                <a:solidFill>
                  <a:schemeClr val="tx1"/>
                </a:solidFill>
              </a:rPr>
              <a:t> χρησιμοποιεί κάποιο είδος προοπτικής ήδη πολύ πριν από τους θεωρητικούς της Αναγέννησης (</a:t>
            </a:r>
            <a:r>
              <a:rPr lang="de-DE" sz="3000" dirty="0" smtClean="0">
                <a:solidFill>
                  <a:schemeClr val="tx1"/>
                </a:solidFill>
              </a:rPr>
              <a:t>Filippo </a:t>
            </a:r>
            <a:r>
              <a:rPr lang="de-DE" sz="3000" dirty="0" err="1" smtClean="0">
                <a:solidFill>
                  <a:schemeClr val="tx1"/>
                </a:solidFill>
              </a:rPr>
              <a:t>Brunelleschi</a:t>
            </a:r>
            <a:r>
              <a:rPr lang="de-DE" sz="3000" dirty="0" smtClean="0">
                <a:solidFill>
                  <a:schemeClr val="tx1"/>
                </a:solidFill>
              </a:rPr>
              <a:t> [1377-1446], Leonardo da Vinci [1452-1519],</a:t>
            </a:r>
            <a:r>
              <a:rPr lang="el-GR" sz="3000" dirty="0" smtClean="0">
                <a:solidFill>
                  <a:schemeClr val="tx1"/>
                </a:solidFill>
              </a:rPr>
              <a:t> </a:t>
            </a:r>
            <a:r>
              <a:rPr lang="de-DE" sz="3000" dirty="0" smtClean="0">
                <a:solidFill>
                  <a:schemeClr val="tx1"/>
                </a:solidFill>
              </a:rPr>
              <a:t>Albrecht Dürer [1471-1528]).</a:t>
            </a:r>
            <a:endParaRPr lang="el-GR" sz="3000" dirty="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Τίτλος 6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l-GR" dirty="0" smtClean="0"/>
              <a:t>Τέλος Ενότητας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921813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Χρηματοδότηση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40768"/>
            <a:ext cx="8229600" cy="4525963"/>
          </a:xfrm>
        </p:spPr>
        <p:txBody>
          <a:bodyPr>
            <a:normAutofit/>
          </a:bodyPr>
          <a:lstStyle/>
          <a:p>
            <a:r>
              <a:rPr lang="el-GR" sz="2000" dirty="0" smtClean="0"/>
              <a:t>Το παρόν εκπαιδευτικό υλικό έχει αναπτυχθεί </a:t>
            </a:r>
            <a:r>
              <a:rPr lang="el-GR" sz="2000" dirty="0" err="1" smtClean="0"/>
              <a:t>στ</a:t>
            </a:r>
            <a:r>
              <a:rPr lang="en-US" sz="2000" dirty="0" smtClean="0"/>
              <a:t>o</a:t>
            </a:r>
            <a:r>
              <a:rPr lang="el-GR" sz="2000" dirty="0" smtClean="0"/>
              <a:t> </a:t>
            </a:r>
            <a:r>
              <a:rPr lang="el-GR" sz="2000" dirty="0" err="1" smtClean="0"/>
              <a:t>πλαίσι</a:t>
            </a:r>
            <a:r>
              <a:rPr lang="en-US" sz="2000" dirty="0" smtClean="0"/>
              <a:t>o</a:t>
            </a:r>
            <a:r>
              <a:rPr lang="el-GR" sz="2000" dirty="0" smtClean="0"/>
              <a:t> του εκπαιδευτικού έργου του διδάσκοντα.</a:t>
            </a:r>
            <a:endParaRPr lang="en-US" sz="2000" dirty="0" smtClean="0"/>
          </a:p>
          <a:p>
            <a:r>
              <a:rPr lang="el-GR" sz="2000" dirty="0" smtClean="0"/>
              <a:t>Το έργο «</a:t>
            </a:r>
            <a:r>
              <a:rPr lang="el-GR" sz="2000" b="1" dirty="0" smtClean="0"/>
              <a:t>Ανοικτά Ακαδημαϊκά Μαθήματα στο Πανεπιστήμιο Αθηνών</a:t>
            </a:r>
            <a:r>
              <a:rPr lang="el-GR" sz="2000" dirty="0" smtClean="0"/>
              <a:t>» έχει χρηματοδοτήσει μόνο την αναδιαμόρφωση του εκπαιδευτικού υλικού. </a:t>
            </a:r>
            <a:endParaRPr lang="en-US" sz="2000" dirty="0" smtClean="0"/>
          </a:p>
          <a:p>
            <a:r>
              <a:rPr lang="el-GR" sz="2000" dirty="0" smtClean="0"/>
              <a:t>Το έργο υλοποιείται στο πλαίσιο του Επιχειρησιακού Προγράμματος «Εκπαίδευση και Δια Βίου Μάθηση» και συγχρηματοδοτείται από την Ευρωπαϊκή Ένωση (Ευρωπαϊκό Κοινωνικό Ταμείο) και από εθνικούς πόρους.</a:t>
            </a:r>
          </a:p>
        </p:txBody>
      </p:sp>
      <p:pic>
        <p:nvPicPr>
          <p:cNvPr id="7" name="Picture 6" descr="Λογότυπο Επιχειρησιακού Προγράμματος Εκπαίδευση και Δια βίου Μάθηση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4653136"/>
            <a:ext cx="5501640" cy="1386840"/>
          </a:xfrm>
          <a:prstGeom prst="rect">
            <a:avLst/>
          </a:prstGeom>
        </p:spPr>
      </p:pic>
      <p:sp>
        <p:nvSpPr>
          <p:cNvPr id="5" name="Ορθογώνιο 4"/>
          <p:cNvSpPr/>
          <p:nvPr/>
        </p:nvSpPr>
        <p:spPr>
          <a:xfrm>
            <a:off x="107504" y="6237312"/>
            <a:ext cx="356652" cy="5760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l-GR">
              <a:solidFill>
                <a:prstClr val="white"/>
              </a:solidFill>
            </a:endParaRPr>
          </a:p>
        </p:txBody>
      </p:sp>
      <p:sp>
        <p:nvSpPr>
          <p:cNvPr id="6" name="Ορθογώνιο 5"/>
          <p:cNvSpPr/>
          <p:nvPr/>
        </p:nvSpPr>
        <p:spPr>
          <a:xfrm>
            <a:off x="464156" y="6453336"/>
            <a:ext cx="8068284" cy="2880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l-GR">
              <a:solidFill>
                <a:prstClr val="white"/>
              </a:solidFill>
            </a:endParaRPr>
          </a:p>
        </p:txBody>
      </p:sp>
      <p:pic>
        <p:nvPicPr>
          <p:cNvPr id="8" name="Εικόνα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6015402"/>
            <a:ext cx="726005" cy="704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2484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Autofit/>
          </a:bodyPr>
          <a:lstStyle/>
          <a:p>
            <a:r>
              <a:rPr lang="el-GR" dirty="0"/>
              <a:t>Σημείωμα Ιστορικού </a:t>
            </a:r>
            <a:r>
              <a:rPr lang="el-GR" dirty="0" smtClean="0"/>
              <a:t>Εκδόσεων</a:t>
            </a:r>
            <a:r>
              <a:rPr lang="en-US" dirty="0" smtClean="0"/>
              <a:t> </a:t>
            </a:r>
            <a:r>
              <a:rPr lang="el-GR" dirty="0" smtClean="0"/>
              <a:t>Έργου</a:t>
            </a:r>
            <a:endParaRPr lang="el-GR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234220" y="1556792"/>
            <a:ext cx="8586252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l-GR" sz="2000" dirty="0" smtClean="0"/>
              <a:t>Το </a:t>
            </a:r>
            <a:r>
              <a:rPr lang="el-GR" sz="2000" dirty="0"/>
              <a:t>παρόν έργο αποτελεί την έκδοση </a:t>
            </a:r>
            <a:r>
              <a:rPr lang="el-GR" sz="2000" dirty="0" smtClean="0"/>
              <a:t>1</a:t>
            </a:r>
            <a:endParaRPr lang="el-GR" sz="2000" dirty="0"/>
          </a:p>
        </p:txBody>
      </p:sp>
      <p:sp>
        <p:nvSpPr>
          <p:cNvPr id="6" name="Ορθογώνιο 5"/>
          <p:cNvSpPr/>
          <p:nvPr/>
        </p:nvSpPr>
        <p:spPr>
          <a:xfrm>
            <a:off x="107504" y="6237312"/>
            <a:ext cx="356652" cy="5760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l-GR">
              <a:solidFill>
                <a:prstClr val="white"/>
              </a:solidFill>
            </a:endParaRPr>
          </a:p>
        </p:txBody>
      </p:sp>
      <p:sp>
        <p:nvSpPr>
          <p:cNvPr id="7" name="Ορθογώνιο 6"/>
          <p:cNvSpPr/>
          <p:nvPr/>
        </p:nvSpPr>
        <p:spPr>
          <a:xfrm>
            <a:off x="464156" y="6453336"/>
            <a:ext cx="8068284" cy="2880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l-GR">
              <a:solidFill>
                <a:prstClr val="white"/>
              </a:solidFill>
            </a:endParaRPr>
          </a:p>
        </p:txBody>
      </p:sp>
      <p:pic>
        <p:nvPicPr>
          <p:cNvPr id="8" name="Εικόνα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6015402"/>
            <a:ext cx="726005" cy="704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3617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dirty="0"/>
              <a:t>Σημείωμα </a:t>
            </a:r>
            <a:r>
              <a:rPr lang="el-GR" dirty="0" smtClean="0"/>
              <a:t>Αναφοράς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l-GR" sz="2000" dirty="0" err="1" smtClean="0"/>
              <a:t>Copyright</a:t>
            </a:r>
            <a:r>
              <a:rPr lang="el-GR" sz="2000" dirty="0" smtClean="0"/>
              <a:t> Πανεπιστήμιο Πατρών, Μάρτιν </a:t>
            </a:r>
            <a:r>
              <a:rPr lang="el-GR" sz="2000" dirty="0" err="1" smtClean="0"/>
              <a:t>Κρέεμπ</a:t>
            </a:r>
            <a:r>
              <a:rPr lang="el-GR" sz="2000" dirty="0" smtClean="0"/>
              <a:t>. «Εισαγωγή στις εικαστικές τέχνες». </a:t>
            </a:r>
            <a:r>
              <a:rPr lang="el-GR" sz="2000" dirty="0"/>
              <a:t>Έκδοση: </a:t>
            </a:r>
            <a:r>
              <a:rPr lang="el-GR" sz="2000" dirty="0" smtClean="0"/>
              <a:t>1.0</a:t>
            </a:r>
            <a:r>
              <a:rPr lang="el-GR" sz="2000" dirty="0"/>
              <a:t>. </a:t>
            </a:r>
            <a:r>
              <a:rPr lang="el-GR" sz="2000" dirty="0" smtClean="0"/>
              <a:t>Πάτρα 2015. </a:t>
            </a:r>
            <a:r>
              <a:rPr lang="el-GR" sz="2000" dirty="0"/>
              <a:t>Διαθέσιμο από τη δικτυακή </a:t>
            </a:r>
            <a:r>
              <a:rPr lang="el-GR" sz="2000" dirty="0" smtClean="0"/>
              <a:t>διεύθυνση: </a:t>
            </a:r>
            <a:r>
              <a:rPr lang="en-US" sz="2000" dirty="0"/>
              <a:t>https://eclass.upatras.gr/courses/THE719/</a:t>
            </a:r>
            <a:endParaRPr lang="el-GR" sz="2000" dirty="0"/>
          </a:p>
        </p:txBody>
      </p:sp>
      <p:sp>
        <p:nvSpPr>
          <p:cNvPr id="4" name="Ορθογώνιο 3"/>
          <p:cNvSpPr/>
          <p:nvPr/>
        </p:nvSpPr>
        <p:spPr>
          <a:xfrm>
            <a:off x="107504" y="6237312"/>
            <a:ext cx="356652" cy="5760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l-GR">
              <a:solidFill>
                <a:prstClr val="white"/>
              </a:solidFill>
            </a:endParaRPr>
          </a:p>
        </p:txBody>
      </p:sp>
      <p:sp>
        <p:nvSpPr>
          <p:cNvPr id="5" name="Ορθογώνιο 4"/>
          <p:cNvSpPr/>
          <p:nvPr/>
        </p:nvSpPr>
        <p:spPr>
          <a:xfrm>
            <a:off x="464156" y="6453336"/>
            <a:ext cx="8068284" cy="2880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l-GR">
              <a:solidFill>
                <a:prstClr val="white"/>
              </a:solidFill>
            </a:endParaRPr>
          </a:p>
        </p:txBody>
      </p:sp>
      <p:pic>
        <p:nvPicPr>
          <p:cNvPr id="6" name="Εικόνα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6015402"/>
            <a:ext cx="726005" cy="704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8276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62272"/>
            <a:ext cx="8229600" cy="1143000"/>
          </a:xfrm>
        </p:spPr>
        <p:txBody>
          <a:bodyPr>
            <a:normAutofit/>
          </a:bodyPr>
          <a:lstStyle/>
          <a:p>
            <a:r>
              <a:rPr lang="el-GR" dirty="0"/>
              <a:t>Σημείωμα </a:t>
            </a:r>
            <a:r>
              <a:rPr lang="el-GR" dirty="0" smtClean="0"/>
              <a:t>Αδειοδότησης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7504" y="764704"/>
            <a:ext cx="8928992" cy="144015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l-GR" sz="2000" dirty="0" smtClean="0"/>
              <a:t>Το </a:t>
            </a:r>
            <a:r>
              <a:rPr lang="el-GR" sz="2000" dirty="0"/>
              <a:t>παρόν υλικό διατίθεται με τους όρους της άδειας χρήσης </a:t>
            </a:r>
            <a:r>
              <a:rPr lang="el-GR" sz="2000" dirty="0" err="1"/>
              <a:t>Creative</a:t>
            </a:r>
            <a:r>
              <a:rPr lang="el-GR" sz="2000" dirty="0"/>
              <a:t> </a:t>
            </a:r>
            <a:r>
              <a:rPr lang="el-GR" sz="2000" dirty="0" err="1" smtClean="0"/>
              <a:t>Commons</a:t>
            </a:r>
            <a:r>
              <a:rPr lang="el-GR" sz="2000" dirty="0" smtClean="0"/>
              <a:t>. Εξαιρούνται </a:t>
            </a:r>
            <a:r>
              <a:rPr lang="el-GR" sz="2000" dirty="0"/>
              <a:t>τα αυτοτελή έργα τρίτων π.χ. φωτογραφίες, διαγράμματα </a:t>
            </a:r>
            <a:r>
              <a:rPr lang="el-GR" sz="2000" dirty="0" err="1"/>
              <a:t>κ.λ.π</a:t>
            </a:r>
            <a:r>
              <a:rPr lang="el-GR" sz="2000" dirty="0"/>
              <a:t>.,  τα οποία εμπεριέχονται σε αυτό και τα οποία αναφέρονται μαζί με τους όρους χρήσης τους στο «Σημείωμα Χρήσης Έργων Τρίτων</a:t>
            </a:r>
            <a:r>
              <a:rPr lang="el-GR" sz="2000" dirty="0" smtClean="0"/>
              <a:t>».                     </a:t>
            </a:r>
          </a:p>
          <a:p>
            <a:pPr marL="0" indent="0">
              <a:buNone/>
            </a:pPr>
            <a:endParaRPr lang="el-GR" sz="2000" dirty="0"/>
          </a:p>
        </p:txBody>
      </p:sp>
      <p:pic>
        <p:nvPicPr>
          <p:cNvPr id="2056" name="Picture 22" descr="Λογότυπο για Άδειες χρήσης Creative Commons BY-NC-ND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7670" y="2357922"/>
            <a:ext cx="1648660" cy="576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Ορθογώνιο 6"/>
          <p:cNvSpPr/>
          <p:nvPr/>
        </p:nvSpPr>
        <p:spPr>
          <a:xfrm>
            <a:off x="107504" y="6237312"/>
            <a:ext cx="356652" cy="5760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l-GR">
              <a:solidFill>
                <a:prstClr val="white"/>
              </a:solidFill>
            </a:endParaRPr>
          </a:p>
        </p:txBody>
      </p:sp>
      <p:sp>
        <p:nvSpPr>
          <p:cNvPr id="8" name="Ορθογώνιο 7"/>
          <p:cNvSpPr/>
          <p:nvPr/>
        </p:nvSpPr>
        <p:spPr>
          <a:xfrm>
            <a:off x="464156" y="6453336"/>
            <a:ext cx="8068284" cy="2880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l-GR">
              <a:solidFill>
                <a:prstClr val="white"/>
              </a:solidFill>
            </a:endParaRPr>
          </a:p>
        </p:txBody>
      </p:sp>
      <p:sp>
        <p:nvSpPr>
          <p:cNvPr id="4" name="Ορθογώνιο 3"/>
          <p:cNvSpPr/>
          <p:nvPr/>
        </p:nvSpPr>
        <p:spPr>
          <a:xfrm>
            <a:off x="464155" y="2933986"/>
            <a:ext cx="8333003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dirty="0">
                <a:solidFill>
                  <a:prstClr val="black"/>
                </a:solidFill>
                <a:ea typeface="ＭＳ Ｐゴシック" charset="-128"/>
              </a:rPr>
              <a:t>[1] http://creativecommons.org/licenses/by-nc-sa/4.0/ </a:t>
            </a:r>
            <a:endParaRPr lang="en-US" dirty="0">
              <a:solidFill>
                <a:prstClr val="black"/>
              </a:solidFill>
              <a:ea typeface="ＭＳ Ｐゴシック" charset="-128"/>
            </a:endParaRPr>
          </a:p>
          <a:p>
            <a:endParaRPr lang="el-GR" dirty="0">
              <a:solidFill>
                <a:prstClr val="black"/>
              </a:solidFill>
              <a:ea typeface="ＭＳ Ｐゴシック" charset="-128"/>
            </a:endParaRPr>
          </a:p>
          <a:p>
            <a:r>
              <a:rPr lang="el-GR" dirty="0">
                <a:solidFill>
                  <a:prstClr val="black"/>
                </a:solidFill>
                <a:ea typeface="ＭＳ Ｐゴシック" charset="-128"/>
              </a:rPr>
              <a:t>Ως </a:t>
            </a:r>
            <a:r>
              <a:rPr lang="el-GR" b="1" dirty="0">
                <a:solidFill>
                  <a:prstClr val="black"/>
                </a:solidFill>
                <a:ea typeface="ＭＳ Ｐゴシック" charset="-128"/>
              </a:rPr>
              <a:t>Μη Εμπορική</a:t>
            </a:r>
            <a:r>
              <a:rPr lang="el-GR" dirty="0">
                <a:solidFill>
                  <a:prstClr val="black"/>
                </a:solidFill>
                <a:ea typeface="ＭＳ Ｐゴシック" charset="-128"/>
              </a:rPr>
              <a:t> ορίζεται η χρήση: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l-GR" dirty="0">
                <a:solidFill>
                  <a:prstClr val="black"/>
                </a:solidFill>
                <a:ea typeface="ＭＳ Ｐゴシック" charset="-128"/>
              </a:rPr>
              <a:t>που δεν περιλαμβάνει άμεσο ή έμμεσο οικονομικό όφελος από την χρήση του έργου, για το διανομέα του έργου και </a:t>
            </a:r>
            <a:r>
              <a:rPr lang="el-GR" dirty="0" err="1">
                <a:solidFill>
                  <a:prstClr val="black"/>
                </a:solidFill>
                <a:ea typeface="ＭＳ Ｐゴシック" charset="-128"/>
              </a:rPr>
              <a:t>αδειοδόχο</a:t>
            </a:r>
            <a:endParaRPr lang="el-GR" dirty="0">
              <a:solidFill>
                <a:prstClr val="black"/>
              </a:solidFill>
              <a:ea typeface="ＭＳ Ｐゴシック" charset="-128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l-GR" dirty="0">
                <a:solidFill>
                  <a:prstClr val="black"/>
                </a:solidFill>
                <a:ea typeface="ＭＳ Ｐゴシック" charset="-128"/>
              </a:rPr>
              <a:t>που</a:t>
            </a:r>
            <a:r>
              <a:rPr lang="en-GB" dirty="0">
                <a:solidFill>
                  <a:prstClr val="black"/>
                </a:solidFill>
                <a:ea typeface="ＭＳ Ｐゴシック" charset="-128"/>
              </a:rPr>
              <a:t> </a:t>
            </a:r>
            <a:r>
              <a:rPr lang="el-GR" dirty="0">
                <a:solidFill>
                  <a:prstClr val="black"/>
                </a:solidFill>
                <a:ea typeface="ＭＳ Ｐゴシック" charset="-128"/>
              </a:rPr>
              <a:t>δεν περιλαμβάνει οικονομική συναλλαγή ως προϋπόθεση για τη χρήση ή πρόσβαση στο έργο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l-GR" dirty="0">
                <a:solidFill>
                  <a:prstClr val="black"/>
                </a:solidFill>
                <a:ea typeface="ＭＳ Ｐゴシック" charset="-128"/>
              </a:rPr>
              <a:t>που</a:t>
            </a:r>
            <a:r>
              <a:rPr lang="en-GB" dirty="0">
                <a:solidFill>
                  <a:prstClr val="black"/>
                </a:solidFill>
                <a:ea typeface="ＭＳ Ｐゴシック" charset="-128"/>
              </a:rPr>
              <a:t> </a:t>
            </a:r>
            <a:r>
              <a:rPr lang="el-GR" dirty="0">
                <a:solidFill>
                  <a:prstClr val="black"/>
                </a:solidFill>
                <a:ea typeface="ＭＳ Ｐゴシック" charset="-128"/>
              </a:rPr>
              <a:t>δεν προσπορίζει στο διανομέα του έργου και</a:t>
            </a:r>
            <a:r>
              <a:rPr lang="en-GB" dirty="0">
                <a:solidFill>
                  <a:prstClr val="black"/>
                </a:solidFill>
                <a:ea typeface="ＭＳ Ｐゴシック" charset="-128"/>
              </a:rPr>
              <a:t> </a:t>
            </a:r>
            <a:r>
              <a:rPr lang="el-GR" dirty="0" err="1">
                <a:solidFill>
                  <a:prstClr val="black"/>
                </a:solidFill>
                <a:ea typeface="ＭＳ Ｐゴシック" charset="-128"/>
              </a:rPr>
              <a:t>αδειοδόχο</a:t>
            </a:r>
            <a:r>
              <a:rPr lang="en-GB" dirty="0">
                <a:solidFill>
                  <a:prstClr val="black"/>
                </a:solidFill>
                <a:ea typeface="ＭＳ Ｐゴシック" charset="-128"/>
              </a:rPr>
              <a:t> </a:t>
            </a:r>
            <a:r>
              <a:rPr lang="el-GR" dirty="0">
                <a:solidFill>
                  <a:prstClr val="black"/>
                </a:solidFill>
                <a:ea typeface="ＭＳ Ｐゴシック" charset="-128"/>
              </a:rPr>
              <a:t>έμμεσο οικονομικό όφελος (π.χ. διαφημίσεις) από την προβολή του έργου σε διαδικτυακό τόπο</a:t>
            </a:r>
            <a:endParaRPr lang="en-US" dirty="0">
              <a:solidFill>
                <a:prstClr val="black"/>
              </a:solidFill>
              <a:ea typeface="ＭＳ Ｐゴシック" charset="-128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l-GR" dirty="0">
              <a:solidFill>
                <a:prstClr val="black"/>
              </a:solidFill>
              <a:ea typeface="ＭＳ Ｐゴシック" charset="-128"/>
            </a:endParaRPr>
          </a:p>
          <a:p>
            <a:r>
              <a:rPr lang="el-GR" dirty="0">
                <a:solidFill>
                  <a:prstClr val="black"/>
                </a:solidFill>
                <a:ea typeface="ＭＳ Ｐゴシック" charset="-128"/>
              </a:rPr>
              <a:t>Ο δικαιούχος μπορεί να παρέχει στον </a:t>
            </a:r>
            <a:r>
              <a:rPr lang="el-GR" dirty="0" err="1">
                <a:solidFill>
                  <a:prstClr val="black"/>
                </a:solidFill>
                <a:ea typeface="ＭＳ Ｐゴシック" charset="-128"/>
              </a:rPr>
              <a:t>αδειοδόχο</a:t>
            </a:r>
            <a:r>
              <a:rPr lang="el-GR" dirty="0">
                <a:solidFill>
                  <a:prstClr val="black"/>
                </a:solidFill>
                <a:ea typeface="ＭＳ Ｐゴシック" charset="-128"/>
              </a:rPr>
              <a:t> ξεχωριστή άδεια να χρησιμοποιεί το έργο για εμπορική χρήση, εφόσον αυτό του ζητηθεί.</a:t>
            </a:r>
          </a:p>
        </p:txBody>
      </p:sp>
    </p:spTree>
    <p:extLst>
      <p:ext uri="{BB962C8B-B14F-4D97-AF65-F5344CB8AC3E}">
        <p14:creationId xmlns:p14="http://schemas.microsoft.com/office/powerpoint/2010/main" val="3513699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0" y="1"/>
            <a:ext cx="9144000" cy="620687"/>
          </a:xfrm>
        </p:spPr>
        <p:txBody>
          <a:bodyPr>
            <a:normAutofit fontScale="90000"/>
          </a:bodyPr>
          <a:lstStyle/>
          <a:p>
            <a:r>
              <a:rPr lang="el-GR" dirty="0"/>
              <a:t>Σημείωμα Χρήσης Έργων Τρίτων </a:t>
            </a:r>
            <a:r>
              <a:rPr lang="el-GR" dirty="0" smtClean="0"/>
              <a:t>(1/2)</a:t>
            </a: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0" y="548680"/>
            <a:ext cx="9143999" cy="630932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l-GR" sz="1200" dirty="0"/>
              <a:t>Το Έργο αυτό κάνει χρήση των ακόλουθων έργων</a:t>
            </a:r>
            <a:r>
              <a:rPr lang="el-GR" sz="1200" dirty="0" smtClean="0"/>
              <a:t>:</a:t>
            </a:r>
          </a:p>
          <a:p>
            <a:pPr marL="0" indent="0">
              <a:buNone/>
            </a:pPr>
            <a:r>
              <a:rPr lang="el-GR" sz="1200" dirty="0" smtClean="0"/>
              <a:t>Εικόνα 6: </a:t>
            </a:r>
            <a:r>
              <a:rPr lang="en-US" sz="1200" dirty="0">
                <a:hlinkClick r:id="rId2"/>
              </a:rPr>
              <a:t>http://</a:t>
            </a:r>
            <a:r>
              <a:rPr lang="en-US" sz="1200" dirty="0" smtClean="0">
                <a:hlinkClick r:id="rId2"/>
              </a:rPr>
              <a:t>www.inchiostrofresco.it/wp-content/uploads/2015/05/siena.jpg</a:t>
            </a:r>
            <a:r>
              <a:rPr lang="el-GR" sz="1200" dirty="0" smtClean="0"/>
              <a:t> </a:t>
            </a:r>
            <a:endParaRPr lang="el-GR" sz="1200" dirty="0"/>
          </a:p>
          <a:p>
            <a:pPr marL="0" indent="0">
              <a:buNone/>
            </a:pPr>
            <a:r>
              <a:rPr lang="el-GR" sz="1200" dirty="0"/>
              <a:t>Εικόνα </a:t>
            </a:r>
            <a:r>
              <a:rPr lang="el-GR" sz="1200" dirty="0" smtClean="0"/>
              <a:t>7: </a:t>
            </a:r>
            <a:r>
              <a:rPr lang="en-US" sz="1200" dirty="0">
                <a:hlinkClick r:id="rId3"/>
              </a:rPr>
              <a:t>https://</a:t>
            </a:r>
            <a:r>
              <a:rPr lang="en-US" sz="1200" dirty="0" smtClean="0">
                <a:hlinkClick r:id="rId3"/>
              </a:rPr>
              <a:t>upload.wikimedia.org/wikipedia/commons/d/d2/03_Palazzo_Pubblico_Torre_del_Mangia_Siena.jpg</a:t>
            </a:r>
            <a:r>
              <a:rPr lang="el-GR" sz="1200" dirty="0" smtClean="0"/>
              <a:t> </a:t>
            </a:r>
            <a:endParaRPr lang="el-GR" sz="1200" dirty="0"/>
          </a:p>
          <a:p>
            <a:pPr marL="0" indent="0">
              <a:buNone/>
            </a:pPr>
            <a:r>
              <a:rPr lang="el-GR" sz="1200" dirty="0"/>
              <a:t>Εικόνα </a:t>
            </a:r>
            <a:r>
              <a:rPr lang="el-GR" sz="1200" dirty="0" smtClean="0"/>
              <a:t> 8: </a:t>
            </a:r>
            <a:r>
              <a:rPr lang="en-US" sz="1200" dirty="0">
                <a:hlinkClick r:id="rId4"/>
              </a:rPr>
              <a:t>https://upload.wikimedia.org/wikipedia/commons/thumb/0/09/Siena_-_Duomo_001.jpg/320px-Siena_-_</a:t>
            </a:r>
            <a:r>
              <a:rPr lang="en-US" sz="1200" dirty="0" smtClean="0">
                <a:hlinkClick r:id="rId4"/>
              </a:rPr>
              <a:t>Duomo_001.jpg</a:t>
            </a:r>
            <a:r>
              <a:rPr lang="el-GR" sz="1200" dirty="0" smtClean="0"/>
              <a:t> </a:t>
            </a:r>
            <a:endParaRPr lang="el-GR" sz="1200" dirty="0"/>
          </a:p>
          <a:p>
            <a:pPr marL="0" indent="0">
              <a:buNone/>
            </a:pPr>
            <a:r>
              <a:rPr lang="el-GR" sz="1200" dirty="0" smtClean="0"/>
              <a:t>Εικόνα 9: </a:t>
            </a:r>
            <a:r>
              <a:rPr lang="en-US" sz="1200" dirty="0">
                <a:hlinkClick r:id="rId5"/>
              </a:rPr>
              <a:t>http://</a:t>
            </a:r>
            <a:r>
              <a:rPr lang="en-US" sz="1200" dirty="0" smtClean="0">
                <a:hlinkClick r:id="rId5"/>
              </a:rPr>
              <a:t>www.indire.it/immagini/immag/aayeanty/duc16.jpg</a:t>
            </a:r>
            <a:r>
              <a:rPr lang="el-GR" sz="1200" dirty="0" smtClean="0"/>
              <a:t> </a:t>
            </a:r>
            <a:endParaRPr lang="el-GR" sz="1200" dirty="0"/>
          </a:p>
          <a:p>
            <a:pPr marL="0" indent="0">
              <a:buNone/>
            </a:pPr>
            <a:r>
              <a:rPr lang="el-GR" sz="1200" dirty="0"/>
              <a:t> Εικόνα </a:t>
            </a:r>
            <a:r>
              <a:rPr lang="el-GR" sz="1200" dirty="0" smtClean="0"/>
              <a:t>10: </a:t>
            </a:r>
            <a:r>
              <a:rPr lang="en-US" sz="1200" dirty="0">
                <a:hlinkClick r:id="rId6"/>
              </a:rPr>
              <a:t>https://</a:t>
            </a:r>
            <a:r>
              <a:rPr lang="en-US" sz="1200" dirty="0" smtClean="0">
                <a:hlinkClick r:id="rId6"/>
              </a:rPr>
              <a:t>upload.wikimedia.org/wikipedia/commons/2/2b/Simone_Martini_015.jpg</a:t>
            </a:r>
            <a:r>
              <a:rPr lang="el-GR" sz="1200" dirty="0" smtClean="0"/>
              <a:t> </a:t>
            </a:r>
            <a:endParaRPr lang="el-GR" sz="1200" dirty="0"/>
          </a:p>
          <a:p>
            <a:pPr marL="0" indent="0">
              <a:buNone/>
            </a:pPr>
            <a:r>
              <a:rPr lang="el-GR" sz="1200" dirty="0"/>
              <a:t>Εικόνα </a:t>
            </a:r>
            <a:r>
              <a:rPr lang="el-GR" sz="1200" dirty="0" smtClean="0"/>
              <a:t>11: </a:t>
            </a:r>
            <a:r>
              <a:rPr lang="en-US" sz="1200" dirty="0">
                <a:hlinkClick r:id="rId7"/>
              </a:rPr>
              <a:t>https://</a:t>
            </a:r>
            <a:r>
              <a:rPr lang="en-US" sz="1200" dirty="0" smtClean="0">
                <a:hlinkClick r:id="rId7"/>
              </a:rPr>
              <a:t>upload.wikimedia.org/wikipedia/commons/thumb/4/4c/Simone_Martini_017.jpg/220px-Simone_Martini_017.jpg</a:t>
            </a:r>
            <a:r>
              <a:rPr lang="el-GR" sz="1200" dirty="0" smtClean="0"/>
              <a:t> </a:t>
            </a:r>
            <a:endParaRPr lang="el-GR" sz="1200" dirty="0"/>
          </a:p>
          <a:p>
            <a:pPr marL="0" indent="0">
              <a:buNone/>
            </a:pPr>
            <a:r>
              <a:rPr lang="el-GR" sz="1200" dirty="0" smtClean="0"/>
              <a:t>Εικόνα 14: </a:t>
            </a:r>
            <a:r>
              <a:rPr lang="en-US" sz="1200" dirty="0">
                <a:hlinkClick r:id="rId8"/>
              </a:rPr>
              <a:t>https://</a:t>
            </a:r>
            <a:r>
              <a:rPr lang="en-US" sz="1200" dirty="0" smtClean="0">
                <a:hlinkClick r:id="rId8"/>
              </a:rPr>
              <a:t>classconnection.s3.amazonaws.com/330/flashcards/2264330/png/picture12-144AD35CA8C48EC6A6E.png</a:t>
            </a:r>
            <a:r>
              <a:rPr lang="el-GR" sz="1200" dirty="0" smtClean="0"/>
              <a:t> </a:t>
            </a:r>
            <a:endParaRPr lang="el-GR" sz="1200" dirty="0"/>
          </a:p>
          <a:p>
            <a:pPr marL="0" indent="0">
              <a:buNone/>
            </a:pPr>
            <a:r>
              <a:rPr lang="el-GR" sz="1200" dirty="0"/>
              <a:t>Εικόνα </a:t>
            </a:r>
            <a:r>
              <a:rPr lang="el-GR" sz="1200" dirty="0" smtClean="0"/>
              <a:t>16: </a:t>
            </a:r>
            <a:r>
              <a:rPr lang="en-US" sz="1200" dirty="0">
                <a:hlinkClick r:id="rId9"/>
              </a:rPr>
              <a:t>http://</a:t>
            </a:r>
            <a:r>
              <a:rPr lang="en-US" sz="1200" dirty="0" smtClean="0">
                <a:hlinkClick r:id="rId9"/>
              </a:rPr>
              <a:t>evergreen.loyola.edu/brnygren/www/Honors/goodgov.jpg</a:t>
            </a:r>
            <a:r>
              <a:rPr lang="el-GR" sz="1200" dirty="0" smtClean="0"/>
              <a:t> </a:t>
            </a:r>
            <a:endParaRPr lang="el-GR" sz="1200" dirty="0"/>
          </a:p>
          <a:p>
            <a:pPr marL="0" indent="0">
              <a:buNone/>
            </a:pPr>
            <a:r>
              <a:rPr lang="el-GR" sz="1200" dirty="0"/>
              <a:t>Εικόνα </a:t>
            </a:r>
            <a:r>
              <a:rPr lang="el-GR" sz="1200" dirty="0" smtClean="0"/>
              <a:t>17: </a:t>
            </a:r>
            <a:r>
              <a:rPr lang="en-US" sz="1200" dirty="0">
                <a:hlinkClick r:id="rId10"/>
              </a:rPr>
              <a:t>https://upload.wikimedia.org/wikipedia/commons/thumb/0/08/Ambrogio_Lorenzetti_-_Allegory_of_the_Good_Government_(left_view,_detail)_-_WGA13485.jpg/223px-Ambrogio_Lorenzetti_-_Allegory_of_the_Good_Government_(left_view,_detail)_-_</a:t>
            </a:r>
            <a:r>
              <a:rPr lang="en-US" sz="1200" dirty="0" smtClean="0">
                <a:hlinkClick r:id="rId10"/>
              </a:rPr>
              <a:t>WGA13485.jpg</a:t>
            </a:r>
            <a:r>
              <a:rPr lang="el-GR" sz="1200" dirty="0" smtClean="0"/>
              <a:t> </a:t>
            </a:r>
            <a:endParaRPr lang="el-GR" sz="1200" dirty="0"/>
          </a:p>
          <a:p>
            <a:pPr marL="0" indent="0">
              <a:buNone/>
            </a:pPr>
            <a:r>
              <a:rPr lang="el-GR" sz="1200" dirty="0" smtClean="0"/>
              <a:t>Εικόνα 18: </a:t>
            </a:r>
            <a:r>
              <a:rPr lang="en-US" sz="1200" dirty="0">
                <a:hlinkClick r:id="rId11"/>
              </a:rPr>
              <a:t>https://upload.wikimedia.org/wikipedia/commons/thumb/7/7e/Ambrogio_Lorenzetti_-_Allegory_of_the_Good_Government_(detail)_-_WGA13486.jpg/214px-Ambrogio_Lorenzetti_-_Allegory_of_the_Good_Government_(detail)_-_</a:t>
            </a:r>
            <a:r>
              <a:rPr lang="en-US" sz="1200" dirty="0" smtClean="0">
                <a:hlinkClick r:id="rId11"/>
              </a:rPr>
              <a:t>WGA13486.jpg</a:t>
            </a:r>
            <a:r>
              <a:rPr lang="el-GR" sz="1200" dirty="0" smtClean="0"/>
              <a:t> </a:t>
            </a:r>
            <a:endParaRPr lang="el-GR" sz="1200" dirty="0"/>
          </a:p>
          <a:p>
            <a:pPr marL="0" indent="0">
              <a:buNone/>
            </a:pPr>
            <a:r>
              <a:rPr lang="el-GR" sz="1200" dirty="0"/>
              <a:t>Εικόνα </a:t>
            </a:r>
            <a:r>
              <a:rPr lang="el-GR" sz="1200" dirty="0" smtClean="0"/>
              <a:t> 20, 21β: </a:t>
            </a:r>
            <a:r>
              <a:rPr lang="en-US" sz="1200" dirty="0">
                <a:hlinkClick r:id="rId12"/>
              </a:rPr>
              <a:t>https://upload.wikimedia.org/wikipedia/commons/0/03/Ambrogio_Lorenzetti_-_Allegory_of_the_Good_Government_(detail)_-_</a:t>
            </a:r>
            <a:r>
              <a:rPr lang="en-US" sz="1200" dirty="0" smtClean="0">
                <a:hlinkClick r:id="rId12"/>
              </a:rPr>
              <a:t>WGA13487.jpg</a:t>
            </a:r>
            <a:r>
              <a:rPr lang="el-GR" sz="1200" dirty="0" smtClean="0"/>
              <a:t> </a:t>
            </a:r>
            <a:endParaRPr lang="el-GR" sz="1200" dirty="0"/>
          </a:p>
          <a:p>
            <a:pPr marL="0" indent="0">
              <a:buNone/>
            </a:pPr>
            <a:r>
              <a:rPr lang="el-GR" sz="1200" dirty="0"/>
              <a:t>Εικόνα </a:t>
            </a:r>
            <a:r>
              <a:rPr lang="el-GR" sz="1200" dirty="0" smtClean="0"/>
              <a:t>21α: </a:t>
            </a:r>
            <a:r>
              <a:rPr lang="en-US" sz="1200" dirty="0">
                <a:hlinkClick r:id="rId13"/>
              </a:rPr>
              <a:t>https://upload.wikimedia.org/wikipedia/commons/0/08/Ambrogio_Lorenzetti_-_Allegory_of_the_Good_Government_(left_view,_detail)_-_</a:t>
            </a:r>
            <a:r>
              <a:rPr lang="en-US" sz="1200" dirty="0" smtClean="0">
                <a:hlinkClick r:id="rId13"/>
              </a:rPr>
              <a:t>WGA13485.jpg</a:t>
            </a:r>
            <a:r>
              <a:rPr lang="el-GR" sz="1200" dirty="0" smtClean="0"/>
              <a:t> </a:t>
            </a:r>
            <a:endParaRPr lang="el-GR" sz="1200" dirty="0"/>
          </a:p>
          <a:p>
            <a:pPr marL="0" indent="0">
              <a:buNone/>
            </a:pPr>
            <a:r>
              <a:rPr lang="el-GR" sz="1200" dirty="0" smtClean="0"/>
              <a:t>Εικόνα 22-47, 89: ; </a:t>
            </a:r>
            <a:r>
              <a:rPr lang="en-US" sz="1200" dirty="0">
                <a:hlinkClick r:id="rId14"/>
              </a:rPr>
              <a:t>https://upload.wikimedia.org/wikipedia/commons/1/11/Ambrogio_Lorenzetti_-_Effects_of_Good_Government_in_the_city_-_</a:t>
            </a:r>
            <a:r>
              <a:rPr lang="en-US" sz="1200" dirty="0" smtClean="0">
                <a:hlinkClick r:id="rId14"/>
              </a:rPr>
              <a:t>Google_Art_Project.jpg</a:t>
            </a:r>
            <a:r>
              <a:rPr lang="el-GR" sz="1200" dirty="0" smtClean="0"/>
              <a:t> </a:t>
            </a:r>
            <a:endParaRPr lang="el-GR" sz="1200" dirty="0"/>
          </a:p>
          <a:p>
            <a:pPr marL="0" indent="0">
              <a:buNone/>
            </a:pPr>
            <a:r>
              <a:rPr lang="el-GR" sz="1200" dirty="0"/>
              <a:t>Εικόνα </a:t>
            </a:r>
            <a:r>
              <a:rPr lang="el-GR" sz="1200" dirty="0" smtClean="0"/>
              <a:t>48-64: </a:t>
            </a:r>
            <a:r>
              <a:rPr lang="en-US" sz="1200" dirty="0">
                <a:hlinkClick r:id="rId15"/>
              </a:rPr>
              <a:t>https://it.wikipedia.org/wiki/Allegoria_ed_effetti_del_Buono_e_del_Cattivo_Governo#/</a:t>
            </a:r>
            <a:r>
              <a:rPr lang="en-US" sz="1200" dirty="0" smtClean="0">
                <a:hlinkClick r:id="rId15"/>
              </a:rPr>
              <a:t>media/File:Ambrogio_Lorenzetti_011.jpg</a:t>
            </a:r>
            <a:endParaRPr lang="el-GR" sz="1200" dirty="0" smtClean="0"/>
          </a:p>
          <a:p>
            <a:pPr marL="0" indent="0">
              <a:buNone/>
            </a:pPr>
            <a:r>
              <a:rPr lang="el-GR" sz="1200" dirty="0" smtClean="0"/>
              <a:t>Εικόνα 58, 59, 60: </a:t>
            </a:r>
            <a:r>
              <a:rPr lang="en-US" sz="1200" dirty="0">
                <a:hlinkClick r:id="rId16"/>
              </a:rPr>
              <a:t>https://upload.wikimedia.org/wikipedia/commons/e/e7/Ambrogio_Lorenzetti_-_The_Effects_of_Good_Government_in_the_Countryside_(detail)_-_</a:t>
            </a:r>
            <a:r>
              <a:rPr lang="en-US" sz="1200" dirty="0" smtClean="0">
                <a:hlinkClick r:id="rId16"/>
              </a:rPr>
              <a:t>WGA13496.jpg</a:t>
            </a:r>
            <a:r>
              <a:rPr lang="el-GR" sz="1200" dirty="0" smtClean="0"/>
              <a:t> </a:t>
            </a:r>
            <a:r>
              <a:rPr lang="el-GR" sz="1200" dirty="0" smtClean="0"/>
              <a:t> </a:t>
            </a:r>
            <a:endParaRPr lang="el-GR" sz="1200" dirty="0"/>
          </a:p>
          <a:p>
            <a:pPr marL="0" indent="0">
              <a:buNone/>
            </a:pPr>
            <a:r>
              <a:rPr lang="el-GR" sz="1200" dirty="0"/>
              <a:t>Εικόνα </a:t>
            </a:r>
            <a:r>
              <a:rPr lang="el-GR" sz="1200" dirty="0" smtClean="0"/>
              <a:t> 66, 67: </a:t>
            </a:r>
            <a:r>
              <a:rPr lang="en-US" sz="1200" dirty="0">
                <a:hlinkClick r:id="rId17"/>
              </a:rPr>
              <a:t>https://upload.wikimedia.org/wikipedia/commons/9/96/Ambrogio_Lorenzetti_-_Bad_Government_and_the_Effects_of_Bad_Government_on_the_City_Life_-_</a:t>
            </a:r>
            <a:r>
              <a:rPr lang="en-US" sz="1200" dirty="0" smtClean="0">
                <a:hlinkClick r:id="rId17"/>
              </a:rPr>
              <a:t>WGA13499.jpg</a:t>
            </a:r>
            <a:r>
              <a:rPr lang="el-GR" sz="1200" dirty="0" smtClean="0"/>
              <a:t> </a:t>
            </a:r>
            <a:endParaRPr lang="el-GR" sz="1200" dirty="0"/>
          </a:p>
          <a:p>
            <a:pPr marL="0" indent="0">
              <a:buNone/>
            </a:pPr>
            <a:r>
              <a:rPr lang="el-GR" sz="1200" dirty="0" smtClean="0"/>
              <a:t>Εικόνα 68, 69, 70, 71, 72, 73, 74α: </a:t>
            </a:r>
            <a:r>
              <a:rPr lang="en-US" sz="1200" dirty="0">
                <a:hlinkClick r:id="rId18"/>
              </a:rPr>
              <a:t>https://upload.wikimedia.org/wikipedia/commons/7/7f/Lorenzetti_ambrogio_bad_govern._</a:t>
            </a:r>
            <a:r>
              <a:rPr lang="en-US" sz="1200" dirty="0" smtClean="0">
                <a:hlinkClick r:id="rId18"/>
              </a:rPr>
              <a:t>det.jpg</a:t>
            </a:r>
            <a:r>
              <a:rPr lang="el-GR" sz="1200" dirty="0" smtClean="0"/>
              <a:t> </a:t>
            </a:r>
            <a:endParaRPr lang="el-GR" sz="1200" dirty="0"/>
          </a:p>
          <a:p>
            <a:pPr marL="0" indent="0">
              <a:buNone/>
            </a:pPr>
            <a:r>
              <a:rPr lang="el-GR" sz="1200" dirty="0"/>
              <a:t> Εικόνα </a:t>
            </a:r>
            <a:r>
              <a:rPr lang="el-GR" sz="1200" dirty="0" smtClean="0"/>
              <a:t>74β: </a:t>
            </a:r>
            <a:r>
              <a:rPr lang="en-US" sz="1200" dirty="0">
                <a:hlinkClick r:id="rId19"/>
              </a:rPr>
              <a:t>http://3.bp.blogspot.com/-</a:t>
            </a:r>
            <a:r>
              <a:rPr lang="en-US" sz="1200" dirty="0" smtClean="0">
                <a:hlinkClick r:id="rId19"/>
              </a:rPr>
              <a:t>PfgYF7OoUKE/T9CZrZn2thI/AAAAAAAAAoM/gEVIhGTKHwI/s1600/furor.jpg</a:t>
            </a:r>
            <a:r>
              <a:rPr lang="el-GR" sz="1200" dirty="0" smtClean="0"/>
              <a:t> </a:t>
            </a:r>
            <a:endParaRPr lang="el-GR" sz="1200" dirty="0"/>
          </a:p>
          <a:p>
            <a:pPr marL="0" indent="0">
              <a:buNone/>
            </a:pPr>
            <a:r>
              <a:rPr lang="el-GR" sz="1200" dirty="0"/>
              <a:t>Εικόνα </a:t>
            </a:r>
            <a:r>
              <a:rPr lang="el-GR" sz="1200" dirty="0" smtClean="0"/>
              <a:t>75, 76, 77, 78: </a:t>
            </a:r>
            <a:r>
              <a:rPr lang="en-US" sz="1200" dirty="0">
                <a:hlinkClick r:id="rId20"/>
              </a:rPr>
              <a:t>http://2.bp.blogspot.com/-</a:t>
            </a:r>
            <a:r>
              <a:rPr lang="en-US" sz="1200" dirty="0" smtClean="0">
                <a:hlinkClick r:id="rId20"/>
              </a:rPr>
              <a:t>wNsDOnchDzI/U1Yap2UoArI/AAAAAAAAAew/QsQhHH-XnxE/s1600/bg04.jpg</a:t>
            </a:r>
            <a:r>
              <a:rPr lang="el-GR" sz="1200" dirty="0" smtClean="0"/>
              <a:t> </a:t>
            </a:r>
            <a:endParaRPr lang="el-GR" sz="1200" dirty="0"/>
          </a:p>
          <a:p>
            <a:pPr marL="0" indent="0">
              <a:buNone/>
            </a:pPr>
            <a:endParaRPr lang="el-GR" sz="1200" dirty="0"/>
          </a:p>
          <a:p>
            <a:pPr marL="0" indent="0">
              <a:buNone/>
            </a:pPr>
            <a:endParaRPr lang="el-GR" sz="1200" dirty="0"/>
          </a:p>
          <a:p>
            <a:pPr marL="0" indent="0">
              <a:buNone/>
            </a:pPr>
            <a:endParaRPr lang="el-GR" sz="1200" dirty="0"/>
          </a:p>
          <a:p>
            <a:pPr marL="0" indent="0">
              <a:buNone/>
            </a:pPr>
            <a:endParaRPr lang="en-US" sz="1300" dirty="0"/>
          </a:p>
        </p:txBody>
      </p:sp>
    </p:spTree>
    <p:extLst>
      <p:ext uri="{BB962C8B-B14F-4D97-AF65-F5344CB8AC3E}">
        <p14:creationId xmlns:p14="http://schemas.microsoft.com/office/powerpoint/2010/main" val="623970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0" y="1"/>
            <a:ext cx="9144000" cy="620687"/>
          </a:xfrm>
        </p:spPr>
        <p:txBody>
          <a:bodyPr>
            <a:normAutofit fontScale="90000"/>
          </a:bodyPr>
          <a:lstStyle/>
          <a:p>
            <a:r>
              <a:rPr lang="el-GR" dirty="0"/>
              <a:t>Σημείωμα Χρήσης Έργων </a:t>
            </a:r>
            <a:r>
              <a:rPr lang="el-GR"/>
              <a:t>Τρίτων </a:t>
            </a:r>
            <a:r>
              <a:rPr lang="el-GR" smtClean="0"/>
              <a:t>(2/2)</a:t>
            </a: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0" y="548680"/>
            <a:ext cx="9143999" cy="630932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l-GR" sz="1200" dirty="0"/>
              <a:t>Το Έργο αυτό κάνει χρήση των ακόλουθων έργων</a:t>
            </a:r>
            <a:r>
              <a:rPr lang="el-GR" sz="1200" dirty="0" smtClean="0"/>
              <a:t>:</a:t>
            </a:r>
          </a:p>
          <a:p>
            <a:pPr marL="0" indent="0">
              <a:buNone/>
            </a:pPr>
            <a:r>
              <a:rPr lang="el-GR" sz="1200" dirty="0"/>
              <a:t>Εικόνα 81, 83, 85, 86: </a:t>
            </a:r>
            <a:r>
              <a:rPr lang="en-US" sz="1200" dirty="0">
                <a:hlinkClick r:id="rId2"/>
              </a:rPr>
              <a:t>https://upload.wikimedia.org/wikipedia/commons/5/5c/Ambrogio_lorenzetti,_effetti_del_cattivo_governo,_siena,_palazzo_pubblico,_1337-1340.jpg</a:t>
            </a:r>
            <a:r>
              <a:rPr lang="el-GR" sz="1200" dirty="0"/>
              <a:t> </a:t>
            </a:r>
          </a:p>
          <a:p>
            <a:pPr marL="0" indent="0">
              <a:buNone/>
            </a:pPr>
            <a:r>
              <a:rPr lang="el-GR" sz="1200" dirty="0" smtClean="0"/>
              <a:t>Εικόνα 84: </a:t>
            </a:r>
            <a:r>
              <a:rPr lang="en-US" sz="1200" dirty="0">
                <a:hlinkClick r:id="rId3"/>
              </a:rPr>
              <a:t>https://upload.wikimedia.org/wikipedia/commons/1/1a/Ambrogio_Lorenzetti,_The_Effects_of_Bad_Government_on_the_Countryside_(detail).</a:t>
            </a:r>
            <a:r>
              <a:rPr lang="en-US" sz="1200" dirty="0" smtClean="0">
                <a:hlinkClick r:id="rId3"/>
              </a:rPr>
              <a:t>JPG</a:t>
            </a:r>
            <a:r>
              <a:rPr lang="en-US" sz="1200" dirty="0" smtClean="0"/>
              <a:t> </a:t>
            </a:r>
            <a:endParaRPr lang="el-GR" sz="1200" dirty="0"/>
          </a:p>
          <a:p>
            <a:pPr marL="0" indent="0">
              <a:buNone/>
            </a:pPr>
            <a:r>
              <a:rPr lang="el-GR" sz="1200" dirty="0" smtClean="0"/>
              <a:t>Εικόνα 79: αρχείο διδάσκοντος</a:t>
            </a:r>
            <a:endParaRPr lang="el-GR" sz="1200" dirty="0"/>
          </a:p>
          <a:p>
            <a:pPr marL="0" indent="0">
              <a:buNone/>
            </a:pPr>
            <a:r>
              <a:rPr lang="el-GR" sz="1200" dirty="0"/>
              <a:t>Εικόνα </a:t>
            </a:r>
            <a:r>
              <a:rPr lang="el-GR" sz="1200" dirty="0" smtClean="0"/>
              <a:t>82: </a:t>
            </a:r>
            <a:r>
              <a:rPr lang="el-GR" sz="1200" dirty="0"/>
              <a:t>αρχείο διδάσκοντος</a:t>
            </a:r>
          </a:p>
          <a:p>
            <a:pPr marL="0" indent="0">
              <a:buNone/>
            </a:pPr>
            <a:endParaRPr lang="el-GR" sz="1200" dirty="0"/>
          </a:p>
          <a:p>
            <a:pPr marL="0" indent="0">
              <a:buNone/>
            </a:pPr>
            <a:endParaRPr lang="el-GR" sz="1200" dirty="0"/>
          </a:p>
          <a:p>
            <a:pPr marL="0" indent="0">
              <a:buNone/>
            </a:pPr>
            <a:endParaRPr lang="en-US" sz="1300" dirty="0"/>
          </a:p>
        </p:txBody>
      </p:sp>
    </p:spTree>
    <p:extLst>
      <p:ext uri="{BB962C8B-B14F-4D97-AF65-F5344CB8AC3E}">
        <p14:creationId xmlns:p14="http://schemas.microsoft.com/office/powerpoint/2010/main" val="929277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/>
      <a:bodyPr vert="horz" lIns="91440" tIns="45720" rIns="91440" bIns="45720" rtlCol="0" anchor="ctr">
        <a:normAutofit/>
      </a:bodyPr>
      <a:lstStyle>
        <a:defPPr>
          <a:defRPr dirty="0" smtClean="0"/>
        </a:defPPr>
      </a:lstStyle>
    </a:txDef>
  </a:objectDefaults>
  <a:extraClrSchemeLst/>
</a:theme>
</file>

<file path=ppt/theme/theme3.xml><?xml version="1.0" encoding="utf-8"?>
<a:theme xmlns:a="http://schemas.openxmlformats.org/drawingml/2006/main" name="1_Θέμα του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140</TotalTime>
  <Words>1743</Words>
  <Application>Microsoft Office PowerPoint</Application>
  <PresentationFormat>Προβολή στην οθόνη (4:3)</PresentationFormat>
  <Paragraphs>155</Paragraphs>
  <Slides>97</Slides>
  <Notes>8</Notes>
  <HiddenSlides>0</HiddenSlides>
  <MMClips>0</MMClips>
  <ScaleCrop>false</ScaleCrop>
  <HeadingPairs>
    <vt:vector size="4" baseType="variant">
      <vt:variant>
        <vt:lpstr>Θέμα</vt:lpstr>
      </vt:variant>
      <vt:variant>
        <vt:i4>3</vt:i4>
      </vt:variant>
      <vt:variant>
        <vt:lpstr>Τίτλοι διαφανειών</vt:lpstr>
      </vt:variant>
      <vt:variant>
        <vt:i4>97</vt:i4>
      </vt:variant>
    </vt:vector>
  </HeadingPairs>
  <TitlesOfParts>
    <vt:vector size="100" baseType="lpstr">
      <vt:lpstr>Office-Design</vt:lpstr>
      <vt:lpstr>Θέμα του Office</vt:lpstr>
      <vt:lpstr>1_Θέμα του Office</vt:lpstr>
      <vt:lpstr>Εισαγωγή στις εικαστικές τέχνες</vt:lpstr>
      <vt:lpstr>Σκοποί  ενότητας</vt:lpstr>
      <vt:lpstr>Περιεχόμενα ενότητας</vt:lpstr>
      <vt:lpstr>Η «Sala delle Nove» στο Δημαρχείο («Palazzo Pubblico») της Siena</vt:lpstr>
      <vt:lpstr>Η «Sala delle Nove» στο Δημαρχείο («Palazzo Pubblico») της Siena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Τέλος Ενότητας</vt:lpstr>
      <vt:lpstr>Χρηματοδότηση</vt:lpstr>
      <vt:lpstr>Σημείωμα Ιστορικού Εκδόσεων Έργου</vt:lpstr>
      <vt:lpstr>Σημείωμα Αναφοράς</vt:lpstr>
      <vt:lpstr>Σημείωμα Αδειοδότησης</vt:lpstr>
      <vt:lpstr>Σημείωμα Χρήσης Έργων Τρίτων (1/2)</vt:lpstr>
      <vt:lpstr>Σημείωμα Χρήσης Έργων Τρίτων (2/2)</vt:lpstr>
    </vt:vector>
  </TitlesOfParts>
  <Company>Universität Patras, Theater Studies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Ρωμανική τέχνη</dc:title>
  <dc:creator>Martin Kreeb</dc:creator>
  <cp:lastModifiedBy>Mania</cp:lastModifiedBy>
  <cp:revision>94</cp:revision>
  <cp:lastPrinted>2012-04-23T09:01:23Z</cp:lastPrinted>
  <dcterms:created xsi:type="dcterms:W3CDTF">2012-06-04T19:17:39Z</dcterms:created>
  <dcterms:modified xsi:type="dcterms:W3CDTF">2015-07-21T07:18:19Z</dcterms:modified>
</cp:coreProperties>
</file>