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8" r:id="rId2"/>
    <p:sldId id="286" r:id="rId3"/>
    <p:sldId id="256" r:id="rId4"/>
    <p:sldId id="265" r:id="rId5"/>
    <p:sldId id="299" r:id="rId6"/>
    <p:sldId id="257" r:id="rId7"/>
    <p:sldId id="274" r:id="rId8"/>
    <p:sldId id="269" r:id="rId9"/>
    <p:sldId id="276" r:id="rId10"/>
    <p:sldId id="270" r:id="rId11"/>
    <p:sldId id="272" r:id="rId12"/>
    <p:sldId id="287" r:id="rId13"/>
    <p:sldId id="263" r:id="rId14"/>
    <p:sldId id="288" r:id="rId15"/>
    <p:sldId id="277" r:id="rId16"/>
    <p:sldId id="291" r:id="rId17"/>
    <p:sldId id="283" r:id="rId18"/>
    <p:sldId id="281" r:id="rId19"/>
    <p:sldId id="282" r:id="rId20"/>
    <p:sldId id="297" r:id="rId21"/>
    <p:sldId id="279" r:id="rId22"/>
    <p:sldId id="305" r:id="rId23"/>
    <p:sldId id="304" r:id="rId24"/>
    <p:sldId id="301" r:id="rId25"/>
    <p:sldId id="289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7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00218-A5F1-492F-B823-592A980D229A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031BA-747B-4E8F-A2CE-95251DF23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7786-CE21-42A9-9349-B3687662CF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292-827C-4E2D-BCCB-1B2209134C48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292-827C-4E2D-BCCB-1B2209134C48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292-827C-4E2D-BCCB-1B2209134C48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292-827C-4E2D-BCCB-1B2209134C48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292-827C-4E2D-BCCB-1B2209134C48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292-827C-4E2D-BCCB-1B2209134C48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292-827C-4E2D-BCCB-1B2209134C48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292-827C-4E2D-BCCB-1B2209134C48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292-827C-4E2D-BCCB-1B2209134C48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292-827C-4E2D-BCCB-1B2209134C48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292-827C-4E2D-BCCB-1B2209134C48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B292-827C-4E2D-BCCB-1B2209134C48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159A-8613-4EF3-93F5-489E645E1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PowerPoint_Slide.sl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-152400"/>
            <a:ext cx="4343400" cy="1523075"/>
          </a:xfrm>
        </p:spPr>
        <p:txBody>
          <a:bodyPr>
            <a:normAutofit/>
          </a:bodyPr>
          <a:lstStyle/>
          <a:p>
            <a:r>
              <a:rPr lang="el-GR" sz="3200" dirty="0"/>
              <a:t>Σακχαρώδης διαβήτης 1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>
            <a:normAutofit/>
          </a:bodyPr>
          <a:lstStyle/>
          <a:p>
            <a:r>
              <a:rPr lang="el-GR" sz="2400" dirty="0"/>
              <a:t>Χαμπαίος Ιωάννης</a:t>
            </a:r>
          </a:p>
          <a:p>
            <a:r>
              <a:rPr lang="el-GR" sz="2400" dirty="0"/>
              <a:t> Καθηγητής Παθολογίας-Ενδοκρινολογίας και Μεταβολικών νοσημάτων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04688-8793-4F3B-BFD0-E20EB430BA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3874848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l-GR" dirty="0"/>
              <a:t>επιδημιολογία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 fontScale="25000" lnSpcReduction="20000"/>
          </a:bodyPr>
          <a:lstStyle/>
          <a:p>
            <a:endParaRPr lang="el-GR" dirty="0"/>
          </a:p>
          <a:p>
            <a:endParaRPr lang="el-GR" dirty="0"/>
          </a:p>
          <a:p>
            <a:r>
              <a:rPr lang="el-GR" sz="6400" dirty="0"/>
              <a:t>Η επίπτωση του ΣΔ1 αυξάνεται παγκόσμια</a:t>
            </a:r>
          </a:p>
          <a:p>
            <a:r>
              <a:rPr lang="el-GR" sz="6400" b="1" dirty="0"/>
              <a:t>Γεωγραφία)</a:t>
            </a:r>
            <a:r>
              <a:rPr lang="en-US" sz="6400" b="1" dirty="0"/>
              <a:t>/</a:t>
            </a:r>
            <a:r>
              <a:rPr lang="el-GR" sz="6400" b="1" dirty="0"/>
              <a:t>Εθνικότητα</a:t>
            </a:r>
            <a:r>
              <a:rPr lang="el-GR" sz="6400" dirty="0"/>
              <a:t>.</a:t>
            </a:r>
            <a:r>
              <a:rPr lang="en-US" sz="6400" dirty="0"/>
              <a:t> </a:t>
            </a:r>
            <a:r>
              <a:rPr lang="el-GR" sz="6400" dirty="0"/>
              <a:t>(Φινλανδία, </a:t>
            </a:r>
            <a:r>
              <a:rPr lang="en-US" sz="6400" dirty="0"/>
              <a:t>65 </a:t>
            </a:r>
            <a:r>
              <a:rPr lang="el-GR" sz="6400" dirty="0"/>
              <a:t>νέες περιπτώσεις ανά </a:t>
            </a:r>
            <a:r>
              <a:rPr lang="en-US" sz="6400" dirty="0"/>
              <a:t>per 100,000 </a:t>
            </a:r>
            <a:r>
              <a:rPr lang="el-GR" sz="6400" dirty="0"/>
              <a:t>παιδία κάτω των 15 ετών, ενώ στην Κίνα 0.1 ανά </a:t>
            </a:r>
            <a:r>
              <a:rPr lang="en-US" sz="6400" dirty="0"/>
              <a:t>per 100,000 </a:t>
            </a:r>
            <a:r>
              <a:rPr lang="el-GR" sz="6400" dirty="0"/>
              <a:t>)</a:t>
            </a:r>
          </a:p>
          <a:p>
            <a:r>
              <a:rPr lang="el-GR" sz="6400" b="1" dirty="0"/>
              <a:t>Ηλικία </a:t>
            </a:r>
            <a:r>
              <a:rPr lang="el-GR" sz="6400" dirty="0"/>
              <a:t>Από τις συχνότερες χρόνιες παθήσεις των παιδιών.</a:t>
            </a:r>
          </a:p>
          <a:p>
            <a:r>
              <a:rPr lang="el-GR" sz="6400" dirty="0"/>
              <a:t> Παρουσιάζει ένα </a:t>
            </a:r>
            <a:r>
              <a:rPr lang="en-US" sz="6400" dirty="0"/>
              <a:t>peak </a:t>
            </a:r>
            <a:r>
              <a:rPr lang="el-GR" sz="6400" dirty="0"/>
              <a:t> στην ηλικία 4-6 ετών και ένα δεύτερο 10-14 ετών </a:t>
            </a:r>
          </a:p>
          <a:p>
            <a:r>
              <a:rPr lang="el-GR" sz="6400" dirty="0"/>
              <a:t>Παραμένει η πιο συχνή μορφή διαβήτη στην παιδική ηλικία</a:t>
            </a:r>
          </a:p>
          <a:p>
            <a:r>
              <a:rPr lang="el-GR" sz="6400" b="1" dirty="0"/>
              <a:t>Φύλο</a:t>
            </a:r>
            <a:r>
              <a:rPr lang="en-US" sz="6400" dirty="0"/>
              <a:t> </a:t>
            </a:r>
            <a:r>
              <a:rPr lang="el-GR" sz="6400" dirty="0"/>
              <a:t>( γενικά δεν υπάρχουν διαφορές, όπως σε άλλα </a:t>
            </a:r>
            <a:r>
              <a:rPr lang="el-GR" sz="6400" dirty="0" err="1"/>
              <a:t>αυτοάνοσα</a:t>
            </a:r>
            <a:r>
              <a:rPr lang="el-GR" sz="6400" dirty="0"/>
              <a:t> νοσήματα)</a:t>
            </a:r>
          </a:p>
          <a:p>
            <a:r>
              <a:rPr lang="el-GR" sz="6400" b="1" dirty="0"/>
              <a:t>Γενετική προδιάθεση </a:t>
            </a:r>
            <a:r>
              <a:rPr lang="el-GR" sz="6400" dirty="0"/>
              <a:t>(κίνδυνος ανάπτυξης ΣΔ1 σε όλη τη διάρκεια της ζωής %)</a:t>
            </a:r>
          </a:p>
          <a:p>
            <a:r>
              <a:rPr lang="el-GR" sz="6400" dirty="0"/>
              <a:t>Χωρίς οικογενειακό ιστορικό-0,4%</a:t>
            </a:r>
          </a:p>
          <a:p>
            <a:r>
              <a:rPr lang="el-GR" sz="6400" dirty="0"/>
              <a:t>Παιδί διαβητικής μητέρας-1-4%</a:t>
            </a:r>
          </a:p>
          <a:p>
            <a:r>
              <a:rPr lang="el-GR" sz="6400" dirty="0"/>
              <a:t>Παιδί διαβητικού πατέρα-3-8%</a:t>
            </a:r>
          </a:p>
          <a:p>
            <a:r>
              <a:rPr lang="el-GR" sz="6400" dirty="0"/>
              <a:t>Παιδί δύο διαβητικών γονέων-30%</a:t>
            </a:r>
          </a:p>
          <a:p>
            <a:r>
              <a:rPr lang="el-GR" sz="6400" dirty="0"/>
              <a:t>Αδερφός διαβητικού-3-6%</a:t>
            </a:r>
          </a:p>
          <a:p>
            <a:r>
              <a:rPr lang="el-GR" sz="6400" dirty="0" err="1"/>
              <a:t>Δυζυγωτικοί</a:t>
            </a:r>
            <a:r>
              <a:rPr lang="el-GR" sz="6400" dirty="0"/>
              <a:t> δίδυμοι-8%</a:t>
            </a:r>
          </a:p>
          <a:p>
            <a:r>
              <a:rPr lang="el-GR" sz="6400" dirty="0" err="1"/>
              <a:t>Μονοζυγωτικοί</a:t>
            </a:r>
            <a:r>
              <a:rPr lang="el-GR" sz="6400" dirty="0"/>
              <a:t> δίδυμοι-30% σε 10 χρόνια μετά τη διάγνωση και 65% σε ηλικία 60 ετών</a:t>
            </a:r>
            <a:endParaRPr lang="en-US" sz="6400" dirty="0"/>
          </a:p>
          <a:p>
            <a:r>
              <a:rPr lang="el-GR" sz="6400" b="1" dirty="0"/>
              <a:t>Περιβαλλοντικοί παράγοντες</a:t>
            </a:r>
          </a:p>
          <a:p>
            <a:r>
              <a:rPr lang="el-GR" sz="6400" dirty="0"/>
              <a:t>Ιογενείς λοιμώξεις(</a:t>
            </a:r>
            <a:r>
              <a:rPr lang="el-GR" sz="6400" dirty="0" err="1"/>
              <a:t>εντεροιοί</a:t>
            </a:r>
            <a:r>
              <a:rPr lang="el-GR" sz="6400" dirty="0"/>
              <a:t>)</a:t>
            </a:r>
          </a:p>
          <a:p>
            <a:r>
              <a:rPr lang="el-GR" sz="6400" dirty="0"/>
              <a:t>Εμβόλια</a:t>
            </a:r>
          </a:p>
          <a:p>
            <a:r>
              <a:rPr lang="el-GR" sz="6400" dirty="0"/>
              <a:t>Δίαιτα(γάλα αγελάδας σε μικρή ηλικία)</a:t>
            </a:r>
          </a:p>
          <a:p>
            <a:r>
              <a:rPr lang="el-GR" sz="6400" dirty="0"/>
              <a:t>Παχυσαρκία</a:t>
            </a:r>
          </a:p>
          <a:p>
            <a:r>
              <a:rPr lang="el-GR" sz="6400" dirty="0"/>
              <a:t>Ανεπάρκεια </a:t>
            </a:r>
            <a:r>
              <a:rPr lang="el-GR" sz="6400" dirty="0" err="1"/>
              <a:t>Βιτ</a:t>
            </a:r>
            <a:r>
              <a:rPr lang="el-GR" sz="6400" dirty="0"/>
              <a:t> </a:t>
            </a:r>
            <a:r>
              <a:rPr lang="en-US" sz="6400" dirty="0"/>
              <a:t>D</a:t>
            </a:r>
          </a:p>
          <a:p>
            <a:r>
              <a:rPr lang="el-GR" sz="6400" dirty="0" err="1"/>
              <a:t>Περιγεννητικοί</a:t>
            </a:r>
            <a:r>
              <a:rPr lang="el-GR" sz="6400" dirty="0"/>
              <a:t> παράγοντες(</a:t>
            </a:r>
            <a:r>
              <a:rPr lang="el-GR" sz="6400" dirty="0" err="1"/>
              <a:t>προεκλαμψία</a:t>
            </a:r>
            <a:r>
              <a:rPr lang="el-GR" sz="6400" dirty="0"/>
              <a:t> μητέρας, νεογνικός ίκτερος, χαμηλό βάρος γέννησης)</a:t>
            </a:r>
          </a:p>
          <a:p>
            <a:endParaRPr lang="el-GR" sz="6400" dirty="0"/>
          </a:p>
          <a:p>
            <a:endParaRPr lang="en-US"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/>
              <a:t>Κλινική εικόνα</a:t>
            </a:r>
            <a:br>
              <a:rPr lang="el-GR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800" dirty="0"/>
              <a:t>Νεοεμφανισθείσα πολυουρία, πολυδιψία, απώλεια βάρους, υπεργλυκαιμία, </a:t>
            </a:r>
            <a:r>
              <a:rPr lang="el-GR" sz="1800" dirty="0" err="1"/>
              <a:t>κετοναιμία</a:t>
            </a:r>
            <a:r>
              <a:rPr lang="el-GR" sz="1800" dirty="0"/>
              <a:t> </a:t>
            </a:r>
            <a:r>
              <a:rPr lang="el-GR" sz="1800" dirty="0" err="1"/>
              <a:t>κετονουρία</a:t>
            </a:r>
            <a:endParaRPr lang="el-GR" sz="1800" dirty="0"/>
          </a:p>
          <a:p>
            <a:r>
              <a:rPr lang="el-GR" sz="1800" dirty="0"/>
              <a:t>Διαβητική </a:t>
            </a:r>
            <a:r>
              <a:rPr lang="el-GR" sz="1800" dirty="0" err="1"/>
              <a:t>κετοξέωση</a:t>
            </a:r>
            <a:endParaRPr lang="el-GR" sz="1800" dirty="0"/>
          </a:p>
          <a:p>
            <a:r>
              <a:rPr lang="el-GR" sz="1800" dirty="0"/>
              <a:t>Υπεργλυκαιμία σε παιδιά με οικογενειακό ιστορικό ΣΔ1</a:t>
            </a:r>
            <a:endParaRPr lang="en-US" sz="1800" dirty="0"/>
          </a:p>
          <a:p>
            <a:r>
              <a:rPr lang="en-US" sz="1800" dirty="0"/>
              <a:t>LADA</a:t>
            </a:r>
            <a:r>
              <a:rPr lang="el-GR" sz="1800" dirty="0"/>
              <a:t> (</a:t>
            </a:r>
            <a:r>
              <a:rPr lang="en-US" sz="1800" dirty="0"/>
              <a:t>latent autoimmune diabetes of the adults</a:t>
            </a:r>
            <a:r>
              <a:rPr lang="el-GR" sz="1800" dirty="0"/>
              <a:t>)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LADA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800" dirty="0"/>
              <a:t>Γενετικά χαρακτηριστικά τύπου 1 και τύπου 2 ΣΔ</a:t>
            </a:r>
          </a:p>
          <a:p>
            <a:r>
              <a:rPr lang="el-GR" sz="1800" dirty="0"/>
              <a:t>Ικανό ποσοστό(7%) με </a:t>
            </a:r>
            <a:r>
              <a:rPr lang="en-US" sz="1800" dirty="0"/>
              <a:t>“</a:t>
            </a:r>
            <a:r>
              <a:rPr lang="el-GR" sz="1800" dirty="0"/>
              <a:t>ΣΔ2</a:t>
            </a:r>
            <a:r>
              <a:rPr lang="en-US" sz="1800" dirty="0"/>
              <a:t>”</a:t>
            </a:r>
            <a:r>
              <a:rPr lang="el-GR" sz="1800" dirty="0"/>
              <a:t> έχουν αντισώματα έναντι των νησιδίων η </a:t>
            </a:r>
            <a:r>
              <a:rPr lang="en-US" sz="1800" dirty="0"/>
              <a:t>GAD65</a:t>
            </a:r>
          </a:p>
          <a:p>
            <a:r>
              <a:rPr lang="en-US" sz="1800" dirty="0"/>
              <a:t>O </a:t>
            </a:r>
            <a:r>
              <a:rPr lang="el-GR" sz="1800" dirty="0"/>
              <a:t>ρυθμός καταστροφής των βήτα κυττάρων είναι βραδύτερος. Τη στιγμή της διάγνωσης έχουν ακόμη σχετική επάρκεια ινσουλίνης</a:t>
            </a:r>
          </a:p>
          <a:p>
            <a:r>
              <a:rPr lang="el-GR" sz="1800" dirty="0"/>
              <a:t> Τα άτομα αυτά πολλές φορές αντιμετωπίζονται αρχικά ως ΣΔ2 αλλά ανταποκρίνονται φτωχά στα αντιδιαβητικά δισκία, χρειάζονται σύντομα ινσουλίνη σε διάστημα μηνών η ετών</a:t>
            </a:r>
          </a:p>
          <a:p>
            <a:r>
              <a:rPr lang="el-GR" sz="1800" dirty="0"/>
              <a:t>Έχουν αυξημένο κίνδυνο διαβητικής </a:t>
            </a:r>
            <a:r>
              <a:rPr lang="el-GR" sz="1800" dirty="0" err="1"/>
              <a:t>κετοξέωσης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198" y="381002"/>
          <a:ext cx="7924804" cy="6248397"/>
        </p:xfrm>
        <a:graphic>
          <a:graphicData uri="http://schemas.openxmlformats.org/drawingml/2006/table">
            <a:tbl>
              <a:tblPr/>
              <a:tblGrid>
                <a:gridCol w="1981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0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latin typeface="Calibri"/>
                          <a:ea typeface="Calibri"/>
                          <a:cs typeface="Times New Roman"/>
                        </a:rPr>
                        <a:t>Κλινικά </a:t>
                      </a:r>
                      <a:r>
                        <a:rPr lang="el-GR" sz="900" dirty="0" err="1">
                          <a:latin typeface="Calibri"/>
                          <a:ea typeface="Calibri"/>
                          <a:cs typeface="Times New Roman"/>
                        </a:rPr>
                        <a:t>χαρακτρηριστικά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ΣΔ1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ΣΔ2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Times New Roman"/>
                        </a:rPr>
                        <a:t>MODY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09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Ηλικία διάγνωσης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Συνήθως &lt;25 αλλά μπορεί να συμβεί σε κάθε ηλικία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Συνήθως &gt;25 αλλά η επίπτωση αυξάνεται στους έφηβους λόγω αύξησης της παχυσαρκίας  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&lt;25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09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latin typeface="Calibri"/>
                          <a:ea typeface="Calibri"/>
                          <a:cs typeface="Times New Roman"/>
                        </a:rPr>
                        <a:t>Βάρος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latin typeface="Calibri"/>
                          <a:ea typeface="Calibri"/>
                          <a:cs typeface="Times New Roman"/>
                        </a:rPr>
                        <a:t>Συνήθως λεπτά αλλά λόγω της επιδημίας παχυσαρκίας πολλοί διαγιγνώσκονται παχύσαρκοι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latin typeface="Calibri"/>
                          <a:ea typeface="Calibri"/>
                          <a:cs typeface="Times New Roman"/>
                        </a:rPr>
                        <a:t>&gt;90% παχύσαρκοι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Παρόμοια με το γενικό πληθυσμό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0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Αυτοαντισώματα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Υπάρχουν 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Απόντα 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Απόντα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Εξάρτηση από ινσουλίνη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Ναι 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latin typeface="Calibri"/>
                          <a:ea typeface="Calibri"/>
                          <a:cs typeface="Times New Roman"/>
                        </a:rPr>
                        <a:t>Όχι 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όχι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20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Ευαισθησία στην ινσουλίνη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Φυσιολογική όταν ρυθμίζονται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Μειωμένη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latin typeface="Calibri"/>
                          <a:ea typeface="Calibri"/>
                          <a:cs typeface="Times New Roman"/>
                        </a:rPr>
                        <a:t>Φυσιολογική(μπορεί να είναι μειωμένη στους παχύσαρκους)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Οικογενειακό ιστορικό ΣΔ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5-10%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75-90%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Επικρατής τρόπος κληρονομικότητας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0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Κίνδυνος διαβητικής κετοξέωσης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Υψηλός 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>
                          <a:latin typeface="Calibri"/>
                          <a:ea typeface="Calibri"/>
                          <a:cs typeface="Times New Roman"/>
                        </a:rPr>
                        <a:t>Χαμηλός 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900" dirty="0">
                          <a:latin typeface="Calibri"/>
                          <a:ea typeface="Calibri"/>
                          <a:cs typeface="Times New Roman"/>
                        </a:rPr>
                        <a:t>Χαμηλός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57533"/>
            <a:ext cx="6858000" cy="643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Σκευάσματα ινσουλίνης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/>
              <a:t>Ταχείας δράσης ινσουλίνες</a:t>
            </a:r>
          </a:p>
          <a:p>
            <a:r>
              <a:rPr lang="el-GR" dirty="0"/>
              <a:t>Διαλυτές ινσουλίνες</a:t>
            </a:r>
            <a:r>
              <a:rPr lang="en-US" dirty="0"/>
              <a:t>(</a:t>
            </a:r>
            <a:r>
              <a:rPr lang="el-GR" dirty="0"/>
              <a:t>κρυσταλλική</a:t>
            </a:r>
            <a:r>
              <a:rPr lang="en-US" dirty="0"/>
              <a:t> </a:t>
            </a:r>
            <a:r>
              <a:rPr lang="el-GR"/>
              <a:t>ινσουλίνη, </a:t>
            </a:r>
            <a:r>
              <a:rPr lang="en-US" dirty="0"/>
              <a:t>regular)</a:t>
            </a:r>
            <a:endParaRPr lang="el-GR" dirty="0"/>
          </a:p>
          <a:p>
            <a:r>
              <a:rPr lang="el-GR" dirty="0"/>
              <a:t>Ανάλογα ινσουλίνης υπερταχείας δράσεως</a:t>
            </a:r>
          </a:p>
          <a:p>
            <a:endParaRPr lang="el-GR" dirty="0"/>
          </a:p>
          <a:p>
            <a:r>
              <a:rPr lang="el-GR" b="1" dirty="0"/>
              <a:t>Ινσουλίνες παρατεταμένης δράσης</a:t>
            </a:r>
          </a:p>
          <a:p>
            <a:r>
              <a:rPr lang="el-GR" dirty="0" err="1"/>
              <a:t>Πρωταμινική</a:t>
            </a:r>
            <a:r>
              <a:rPr lang="el-GR" dirty="0"/>
              <a:t> η </a:t>
            </a:r>
            <a:r>
              <a:rPr lang="en-US" dirty="0"/>
              <a:t>NPH </a:t>
            </a:r>
            <a:r>
              <a:rPr lang="el-GR" dirty="0"/>
              <a:t> (</a:t>
            </a:r>
            <a:r>
              <a:rPr lang="el-GR" dirty="0" err="1"/>
              <a:t>ισοφανική</a:t>
            </a:r>
            <a:r>
              <a:rPr lang="el-GR" dirty="0"/>
              <a:t> )</a:t>
            </a:r>
          </a:p>
          <a:p>
            <a:r>
              <a:rPr lang="el-GR" dirty="0"/>
              <a:t>Ψευδαργυρούχος ινσουλίνη</a:t>
            </a:r>
          </a:p>
          <a:p>
            <a:r>
              <a:rPr lang="en-US" dirty="0" err="1"/>
              <a:t>Glargine</a:t>
            </a:r>
            <a:r>
              <a:rPr lang="en-US" dirty="0"/>
              <a:t> (</a:t>
            </a:r>
            <a:r>
              <a:rPr lang="el-GR" dirty="0"/>
              <a:t>ανάλογο)</a:t>
            </a:r>
          </a:p>
          <a:p>
            <a:r>
              <a:rPr lang="en-US" dirty="0" err="1"/>
              <a:t>Detemir</a:t>
            </a:r>
            <a:r>
              <a:rPr lang="en-US" dirty="0"/>
              <a:t> (</a:t>
            </a:r>
            <a:r>
              <a:rPr lang="el-GR" dirty="0"/>
              <a:t>ανάλογο)</a:t>
            </a:r>
            <a:endParaRPr lang="en-US" dirty="0"/>
          </a:p>
          <a:p>
            <a:r>
              <a:rPr lang="en-US" dirty="0" err="1"/>
              <a:t>Degludec</a:t>
            </a:r>
            <a:r>
              <a:rPr lang="en-US" dirty="0"/>
              <a:t>(</a:t>
            </a:r>
            <a:r>
              <a:rPr lang="el-GR" dirty="0"/>
              <a:t>ανάλογο)</a:t>
            </a:r>
            <a:endParaRPr lang="en-US" dirty="0"/>
          </a:p>
          <a:p>
            <a:endParaRPr lang="en-US" dirty="0"/>
          </a:p>
          <a:p>
            <a:endParaRPr lang="el-GR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"/>
            <a:ext cx="700087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a2014-drxavier-co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2694"/>
            <a:ext cx="8839200" cy="66363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 txBox="1">
            <a:spLocks noGrp="1"/>
          </p:cNvSpPr>
          <p:nvPr/>
        </p:nvSpPr>
        <p:spPr bwMode="auto">
          <a:xfrm>
            <a:off x="0" y="6438900"/>
            <a:ext cx="25400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0" tIns="63500" rIns="127000" bIns="63500" anchor="ctr"/>
          <a:lstStyle/>
          <a:p>
            <a:r>
              <a:rPr lang="en-US" sz="1100">
                <a:solidFill>
                  <a:srgbClr val="999999"/>
                </a:solidFill>
                <a:latin typeface="Helvetica" charset="0"/>
              </a:rPr>
              <a:t>Date of download:  8/6/2016</a:t>
            </a:r>
          </a:p>
        </p:txBody>
      </p:sp>
      <p:sp>
        <p:nvSpPr>
          <p:cNvPr id="14339" name="Footer Placeholder 4"/>
          <p:cNvSpPr txBox="1">
            <a:spLocks noGrp="1"/>
          </p:cNvSpPr>
          <p:nvPr/>
        </p:nvSpPr>
        <p:spPr bwMode="auto">
          <a:xfrm>
            <a:off x="2428875" y="6448425"/>
            <a:ext cx="4371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100">
                <a:solidFill>
                  <a:srgbClr val="999999"/>
                </a:solidFill>
                <a:latin typeface="Helvetica" charset="0"/>
              </a:rPr>
              <a:t>Copyright © 2016 McGraw-Hill Education. All rights reserved.</a:t>
            </a:r>
          </a:p>
        </p:txBody>
      </p:sp>
      <p:cxnSp>
        <p:nvCxnSpPr>
          <p:cNvPr id="14340" name="Straight Connector 8"/>
          <p:cNvCxnSpPr>
            <a:cxnSpLocks noChangeShapeType="1"/>
          </p:cNvCxnSpPr>
          <p:nvPr/>
        </p:nvCxnSpPr>
        <p:spPr bwMode="auto">
          <a:xfrm flipV="1">
            <a:off x="0" y="6430963"/>
            <a:ext cx="9144000" cy="7937"/>
          </a:xfrm>
          <a:prstGeom prst="line">
            <a:avLst/>
          </a:prstGeom>
          <a:noFill/>
          <a:ln w="12700" algn="ctr">
            <a:solidFill>
              <a:srgbClr val="999999"/>
            </a:solidFill>
            <a:round/>
            <a:headEnd/>
            <a:tailEnd/>
          </a:ln>
        </p:spPr>
      </p:cxnSp>
      <p:sp>
        <p:nvSpPr>
          <p:cNvPr id="14342" name="TextBox 11"/>
          <p:cNvSpPr txBox="1">
            <a:spLocks noChangeArrowheads="1"/>
          </p:cNvSpPr>
          <p:nvPr/>
        </p:nvSpPr>
        <p:spPr bwMode="auto">
          <a:xfrm>
            <a:off x="0" y="5305425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0" tIns="0" rIns="0" bIns="63500">
            <a:spAutoFit/>
          </a:bodyPr>
          <a:lstStyle/>
          <a:p>
            <a:r>
              <a:rPr lang="en-US" sz="1300" b="1"/>
              <a:t>Legend</a:t>
            </a:r>
            <a:r>
              <a:rPr lang="en-US" sz="1200" b="1"/>
              <a:t>:</a:t>
            </a:r>
          </a:p>
        </p:txBody>
      </p:sp>
      <p:sp>
        <p:nvSpPr>
          <p:cNvPr id="14343" name="Text Placeholder 2"/>
          <p:cNvSpPr txBox="1">
            <a:spLocks/>
          </p:cNvSpPr>
          <p:nvPr/>
        </p:nvSpPr>
        <p:spPr bwMode="auto">
          <a:xfrm>
            <a:off x="466725" y="1174750"/>
            <a:ext cx="7543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0" tIns="63500" rIns="127000" bIns="0"/>
          <a:lstStyle/>
          <a:p>
            <a:endParaRPr lang="en-US" sz="1200">
              <a:latin typeface="Helvetica" charset="0"/>
            </a:endParaRPr>
          </a:p>
        </p:txBody>
      </p:sp>
      <p:sp>
        <p:nvSpPr>
          <p:cNvPr id="14344" name="Text Placeholder 2"/>
          <p:cNvSpPr txBox="1">
            <a:spLocks/>
          </p:cNvSpPr>
          <p:nvPr/>
        </p:nvSpPr>
        <p:spPr bwMode="auto">
          <a:xfrm>
            <a:off x="1076325" y="773113"/>
            <a:ext cx="6819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200" b="1"/>
          </a:p>
        </p:txBody>
      </p:sp>
      <p:sp>
        <p:nvSpPr>
          <p:cNvPr id="14345" name="Text Placeholder 2"/>
          <p:cNvSpPr txBox="1">
            <a:spLocks/>
          </p:cNvSpPr>
          <p:nvPr/>
        </p:nvSpPr>
        <p:spPr bwMode="auto">
          <a:xfrm>
            <a:off x="466725" y="1220788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200" b="1"/>
          </a:p>
        </p:txBody>
      </p:sp>
      <p:pic>
        <p:nvPicPr>
          <p:cNvPr id="14349" name="Picture 13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901404" cy="4038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japi.org/january_2014_special_issue/images/03_translating_structure_to_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87806"/>
            <a:ext cx="7315200" cy="3774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l-GR" sz="2800" b="1" dirty="0"/>
              <a:t>Αιτιολογική κατάταξη ΣΔ</a:t>
            </a:r>
            <a:r>
              <a:rPr lang="en-US" sz="2800" b="1" dirty="0"/>
              <a:t> </a:t>
            </a:r>
            <a:r>
              <a:rPr lang="el-GR" sz="2800" b="1" dirty="0"/>
              <a:t>(</a:t>
            </a:r>
            <a:r>
              <a:rPr lang="en-US" sz="2800" b="1" dirty="0"/>
              <a:t>ADA 2007)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 fontScale="32500" lnSpcReduction="20000"/>
          </a:bodyPr>
          <a:lstStyle/>
          <a:p>
            <a:r>
              <a:rPr lang="el-GR" sz="4900" b="1" dirty="0"/>
              <a:t>Τύπος 1</a:t>
            </a:r>
            <a:r>
              <a:rPr lang="el-GR" sz="4900" dirty="0"/>
              <a:t> </a:t>
            </a:r>
            <a:r>
              <a:rPr lang="en-US" sz="4900" b="1" dirty="0"/>
              <a:t>(</a:t>
            </a:r>
            <a:r>
              <a:rPr lang="el-GR" sz="4900" dirty="0"/>
              <a:t>καταστροφή βήτα κυττάρων, που συνήθως οδηγεί σε απόλυτη ανεπάρκεια ινσουλίνης</a:t>
            </a:r>
            <a:r>
              <a:rPr lang="en-US" sz="4900" dirty="0"/>
              <a:t>)</a:t>
            </a:r>
            <a:endParaRPr lang="el-GR" sz="4900" dirty="0"/>
          </a:p>
          <a:p>
            <a:r>
              <a:rPr lang="el-GR" sz="4900" dirty="0"/>
              <a:t>Α. </a:t>
            </a:r>
            <a:r>
              <a:rPr lang="el-GR" sz="4900" dirty="0" err="1"/>
              <a:t>διαμεσολαβούμενος</a:t>
            </a:r>
            <a:r>
              <a:rPr lang="el-GR" sz="4900" dirty="0"/>
              <a:t> από ανοσολογική βλάβη</a:t>
            </a:r>
          </a:p>
          <a:p>
            <a:r>
              <a:rPr lang="el-GR" sz="4900" dirty="0"/>
              <a:t> Β. ιδιοπαθής</a:t>
            </a:r>
          </a:p>
          <a:p>
            <a:endParaRPr lang="el-GR" sz="4900" dirty="0"/>
          </a:p>
          <a:p>
            <a:r>
              <a:rPr lang="el-GR" sz="4900" b="1" dirty="0"/>
              <a:t>Τύπος 2 </a:t>
            </a:r>
            <a:r>
              <a:rPr lang="el-GR" sz="4900" dirty="0"/>
              <a:t>(αντίσταση στην ινσουλίνη και σχετική ανεπάρκεια ινσουλίνης σε άλλοτε άλλη αναλογία)</a:t>
            </a:r>
          </a:p>
          <a:p>
            <a:endParaRPr lang="el-GR" sz="4900" dirty="0"/>
          </a:p>
          <a:p>
            <a:r>
              <a:rPr lang="el-GR" sz="4900" b="1" dirty="0"/>
              <a:t>Γενετικά ελλείμματα στη λειτουργία του βήτα κυττάρου (</a:t>
            </a:r>
            <a:r>
              <a:rPr lang="en-US" sz="4900" dirty="0"/>
              <a:t>MODY, </a:t>
            </a:r>
            <a:r>
              <a:rPr lang="el-GR" sz="4900" dirty="0"/>
              <a:t> </a:t>
            </a:r>
            <a:r>
              <a:rPr lang="el-GR" sz="4900" dirty="0" err="1"/>
              <a:t>μιτοχονδριακός</a:t>
            </a:r>
            <a:r>
              <a:rPr lang="el-GR" sz="4900" dirty="0"/>
              <a:t> διαβήτης)</a:t>
            </a:r>
          </a:p>
          <a:p>
            <a:endParaRPr lang="el-GR" sz="4900" dirty="0"/>
          </a:p>
          <a:p>
            <a:r>
              <a:rPr lang="el-GR" sz="4900" b="1" dirty="0"/>
              <a:t>Γενετικά ελλείμματα στη δράση της ινσουλίνης</a:t>
            </a:r>
            <a:r>
              <a:rPr lang="el-GR" sz="4900" dirty="0"/>
              <a:t> (αντίσταση στην ινσουλίνη τύπου Α, </a:t>
            </a:r>
            <a:r>
              <a:rPr lang="el-GR" sz="4900" dirty="0" err="1"/>
              <a:t>λιποατροφία</a:t>
            </a:r>
            <a:r>
              <a:rPr lang="el-GR" sz="4900" dirty="0"/>
              <a:t>)</a:t>
            </a:r>
          </a:p>
          <a:p>
            <a:endParaRPr lang="el-GR" sz="4900" dirty="0"/>
          </a:p>
          <a:p>
            <a:r>
              <a:rPr lang="el-GR" sz="4900" b="1" dirty="0"/>
              <a:t>Νοσήματα εξωκρινούς μοίρας παγκρέατος </a:t>
            </a:r>
            <a:r>
              <a:rPr lang="el-GR" sz="4900" dirty="0"/>
              <a:t>(παγκρεατίτιδα, κυστική </a:t>
            </a:r>
            <a:r>
              <a:rPr lang="el-GR" sz="4900" dirty="0" err="1"/>
              <a:t>ίνωση</a:t>
            </a:r>
            <a:r>
              <a:rPr lang="el-GR" sz="4900" dirty="0"/>
              <a:t>, </a:t>
            </a:r>
            <a:r>
              <a:rPr lang="el-GR" sz="4900" dirty="0" err="1"/>
              <a:t>παγκρεατεκτομή</a:t>
            </a:r>
            <a:r>
              <a:rPr lang="el-GR" sz="4900" dirty="0"/>
              <a:t>, </a:t>
            </a:r>
            <a:r>
              <a:rPr lang="el-GR" sz="4900" dirty="0" err="1"/>
              <a:t>αιμοχρωμάτωση</a:t>
            </a:r>
            <a:r>
              <a:rPr lang="el-GR" sz="4900" dirty="0"/>
              <a:t>, νεοπλασία)</a:t>
            </a:r>
          </a:p>
          <a:p>
            <a:endParaRPr lang="el-GR" sz="4900" dirty="0"/>
          </a:p>
          <a:p>
            <a:r>
              <a:rPr lang="el-GR" sz="4900" b="1" dirty="0" err="1"/>
              <a:t>Ενδοκρινοπάθειες</a:t>
            </a:r>
            <a:r>
              <a:rPr lang="el-GR" sz="4900" dirty="0"/>
              <a:t> (μεγαλακρία, </a:t>
            </a:r>
            <a:r>
              <a:rPr lang="en-US" sz="4900" dirty="0"/>
              <a:t>Cushing, </a:t>
            </a:r>
            <a:r>
              <a:rPr lang="el-GR" sz="4900" dirty="0" err="1"/>
              <a:t>γλυκαγόνωμα</a:t>
            </a:r>
            <a:r>
              <a:rPr lang="el-GR" sz="4900" dirty="0"/>
              <a:t>, </a:t>
            </a:r>
            <a:r>
              <a:rPr lang="el-GR" sz="4900" dirty="0" err="1"/>
              <a:t>φαιοχρωμοκύττωμα</a:t>
            </a:r>
            <a:r>
              <a:rPr lang="el-GR" sz="4900" dirty="0"/>
              <a:t>, υπερθυρεοειδισμός, </a:t>
            </a:r>
            <a:r>
              <a:rPr lang="el-GR" sz="4900" dirty="0" err="1"/>
              <a:t>αλδοστερόνωμα</a:t>
            </a:r>
            <a:r>
              <a:rPr lang="el-GR" sz="4900" dirty="0"/>
              <a:t>, </a:t>
            </a:r>
            <a:r>
              <a:rPr lang="el-GR" sz="4900" dirty="0" err="1"/>
              <a:t>σωματοστατίνωμα</a:t>
            </a:r>
            <a:r>
              <a:rPr lang="el-GR" sz="4900" dirty="0"/>
              <a:t>)</a:t>
            </a:r>
          </a:p>
          <a:p>
            <a:endParaRPr lang="el-GR" sz="4900" dirty="0"/>
          </a:p>
          <a:p>
            <a:r>
              <a:rPr lang="el-GR" sz="4900" b="1" dirty="0"/>
              <a:t>Φάρμακα </a:t>
            </a:r>
            <a:r>
              <a:rPr lang="el-GR" sz="4900" dirty="0"/>
              <a:t>(</a:t>
            </a:r>
            <a:r>
              <a:rPr lang="el-GR" sz="4900" dirty="0" err="1"/>
              <a:t>πενταμιδίνη</a:t>
            </a:r>
            <a:r>
              <a:rPr lang="el-GR" sz="4900" dirty="0"/>
              <a:t>, νικοτινικό, </a:t>
            </a:r>
            <a:r>
              <a:rPr lang="el-GR" sz="4900" dirty="0" err="1"/>
              <a:t>γλυκοκορτικοειδή</a:t>
            </a:r>
            <a:r>
              <a:rPr lang="el-GR" sz="4900" dirty="0"/>
              <a:t>, </a:t>
            </a:r>
            <a:r>
              <a:rPr lang="el-GR" sz="4900" dirty="0" err="1"/>
              <a:t>διαζοξείδιο</a:t>
            </a:r>
            <a:r>
              <a:rPr lang="el-GR" sz="4900" dirty="0"/>
              <a:t>, βήτα αγωνιστές, </a:t>
            </a:r>
            <a:r>
              <a:rPr lang="el-GR" sz="4900" dirty="0" err="1"/>
              <a:t>θειαζιδικά</a:t>
            </a:r>
            <a:r>
              <a:rPr lang="el-GR" sz="4900" dirty="0"/>
              <a:t> , </a:t>
            </a:r>
            <a:r>
              <a:rPr lang="el-GR" sz="4900" dirty="0" err="1"/>
              <a:t>δυφαινυλυδαντοίνη</a:t>
            </a:r>
            <a:r>
              <a:rPr lang="el-GR" sz="4900" dirty="0"/>
              <a:t>, </a:t>
            </a:r>
            <a:r>
              <a:rPr lang="el-GR" sz="4900" dirty="0" err="1"/>
              <a:t>αλφα</a:t>
            </a:r>
            <a:r>
              <a:rPr lang="el-GR" sz="4900" dirty="0"/>
              <a:t>-</a:t>
            </a:r>
            <a:r>
              <a:rPr lang="el-GR" sz="4900" dirty="0" err="1"/>
              <a:t>ιντερφερόνη</a:t>
            </a:r>
            <a:r>
              <a:rPr lang="el-GR" sz="4900" dirty="0"/>
              <a:t>)</a:t>
            </a:r>
          </a:p>
          <a:p>
            <a:endParaRPr lang="el-GR" sz="4900" dirty="0"/>
          </a:p>
          <a:p>
            <a:r>
              <a:rPr lang="el-GR" sz="4900" b="1" dirty="0"/>
              <a:t>Λοιμώξεις </a:t>
            </a:r>
            <a:r>
              <a:rPr lang="el-GR" sz="4900" dirty="0"/>
              <a:t>(συγγενής ερυθρά, </a:t>
            </a:r>
            <a:r>
              <a:rPr lang="el-GR" sz="4900" dirty="0" err="1"/>
              <a:t>κυτταρομεγαλοιός</a:t>
            </a:r>
            <a:r>
              <a:rPr lang="el-GR" sz="4900" dirty="0"/>
              <a:t>)</a:t>
            </a:r>
          </a:p>
          <a:p>
            <a:endParaRPr lang="el-GR" sz="4900" dirty="0"/>
          </a:p>
          <a:p>
            <a:r>
              <a:rPr lang="el-GR" sz="4900" b="1" dirty="0"/>
              <a:t>Ασυνήθεις μορφές ανοσολογικού τύπου</a:t>
            </a:r>
          </a:p>
          <a:p>
            <a:endParaRPr lang="el-GR" sz="4900" dirty="0"/>
          </a:p>
          <a:p>
            <a:r>
              <a:rPr lang="el-GR" sz="4900" b="1" dirty="0"/>
              <a:t>Γενετικά σύνδρομα</a:t>
            </a:r>
            <a:r>
              <a:rPr lang="en-US" sz="4900" b="1" dirty="0"/>
              <a:t> </a:t>
            </a:r>
            <a:r>
              <a:rPr lang="el-GR" sz="4900" dirty="0"/>
              <a:t>(</a:t>
            </a:r>
            <a:r>
              <a:rPr lang="en-US" sz="4900" dirty="0"/>
              <a:t>Down</a:t>
            </a:r>
            <a:r>
              <a:rPr lang="el-GR" sz="4900" dirty="0"/>
              <a:t>, </a:t>
            </a:r>
            <a:r>
              <a:rPr lang="en-US" sz="4900" dirty="0" err="1"/>
              <a:t>Klinefelter</a:t>
            </a:r>
            <a:r>
              <a:rPr lang="el-GR" sz="4900" dirty="0"/>
              <a:t>, </a:t>
            </a:r>
            <a:r>
              <a:rPr lang="en-US" sz="4900" dirty="0"/>
              <a:t>Turner </a:t>
            </a:r>
            <a:r>
              <a:rPr lang="el-GR" sz="4900" dirty="0"/>
              <a:t>,</a:t>
            </a:r>
            <a:r>
              <a:rPr lang="en-US" sz="4900" dirty="0"/>
              <a:t> </a:t>
            </a:r>
            <a:r>
              <a:rPr lang="en-US" sz="4900" dirty="0" err="1"/>
              <a:t>Prader-Willi</a:t>
            </a:r>
            <a:r>
              <a:rPr lang="el-GR" sz="4900" dirty="0"/>
              <a:t>)</a:t>
            </a:r>
            <a:r>
              <a:rPr lang="en-US" sz="4900" dirty="0"/>
              <a:t> </a:t>
            </a:r>
            <a:endParaRPr lang="el-GR" sz="4900" dirty="0"/>
          </a:p>
          <a:p>
            <a:endParaRPr lang="el-GR" sz="4900" dirty="0"/>
          </a:p>
          <a:p>
            <a:r>
              <a:rPr lang="el-GR" sz="4900" b="1" dirty="0"/>
              <a:t>Σακχαρώδης διαβήτης στην εγκυμοσύνη</a:t>
            </a:r>
          </a:p>
          <a:p>
            <a:endParaRPr lang="el-GR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5041900" cy="6604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"/>
            <a:ext cx="50419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40" name="Straight Connector 8"/>
          <p:cNvCxnSpPr>
            <a:cxnSpLocks noChangeShapeType="1"/>
          </p:cNvCxnSpPr>
          <p:nvPr/>
        </p:nvCxnSpPr>
        <p:spPr bwMode="auto">
          <a:xfrm flipV="1">
            <a:off x="0" y="6430963"/>
            <a:ext cx="9144000" cy="7937"/>
          </a:xfrm>
          <a:prstGeom prst="line">
            <a:avLst/>
          </a:prstGeom>
          <a:noFill/>
          <a:ln w="12700" algn="ctr">
            <a:solidFill>
              <a:srgbClr val="999999"/>
            </a:solidFill>
            <a:round/>
            <a:headEnd/>
            <a:tailEnd/>
          </a:ln>
        </p:spPr>
      </p:cxnSp>
      <p:sp>
        <p:nvSpPr>
          <p:cNvPr id="14343" name="Text Placeholder 2"/>
          <p:cNvSpPr txBox="1">
            <a:spLocks/>
          </p:cNvSpPr>
          <p:nvPr/>
        </p:nvSpPr>
        <p:spPr bwMode="auto">
          <a:xfrm>
            <a:off x="466725" y="1174750"/>
            <a:ext cx="7543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0" tIns="63500" rIns="127000" bIns="0"/>
          <a:lstStyle/>
          <a:p>
            <a:endParaRPr lang="en-US" sz="1200">
              <a:latin typeface="Helvetica" charset="0"/>
            </a:endParaRPr>
          </a:p>
        </p:txBody>
      </p:sp>
      <p:sp>
        <p:nvSpPr>
          <p:cNvPr id="14344" name="Text Placeholder 2"/>
          <p:cNvSpPr txBox="1">
            <a:spLocks/>
          </p:cNvSpPr>
          <p:nvPr/>
        </p:nvSpPr>
        <p:spPr bwMode="auto">
          <a:xfrm>
            <a:off x="1076325" y="773113"/>
            <a:ext cx="6819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200" b="1"/>
          </a:p>
        </p:txBody>
      </p:sp>
      <p:sp>
        <p:nvSpPr>
          <p:cNvPr id="14345" name="Text Placeholder 2"/>
          <p:cNvSpPr txBox="1">
            <a:spLocks/>
          </p:cNvSpPr>
          <p:nvPr/>
        </p:nvSpPr>
        <p:spPr bwMode="auto">
          <a:xfrm>
            <a:off x="466725" y="1220788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200" b="1"/>
          </a:p>
        </p:txBody>
      </p:sp>
      <p:pic>
        <p:nvPicPr>
          <p:cNvPr id="14349" name="Picture 13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22" y="3442424"/>
            <a:ext cx="8223898" cy="28821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990600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Σχήματα </a:t>
            </a:r>
            <a:r>
              <a:rPr lang="el-GR" b="1" dirty="0" err="1"/>
              <a:t>ινσουλινοθεραπείας</a:t>
            </a:r>
            <a:endParaRPr lang="el-GR" b="1" dirty="0"/>
          </a:p>
          <a:p>
            <a:endParaRPr lang="el-GR" b="1" dirty="0"/>
          </a:p>
          <a:p>
            <a:r>
              <a:rPr lang="el-GR" dirty="0"/>
              <a:t>Η </a:t>
            </a:r>
            <a:r>
              <a:rPr lang="el-GR" dirty="0" err="1"/>
              <a:t>ενιέμενη</a:t>
            </a:r>
            <a:r>
              <a:rPr lang="el-GR" dirty="0"/>
              <a:t> υποδόρια ινσουλίνη εισέρχεται στη συστηματική κυκλοφορία, ενώ η ενδογενής εκκρίνεται στο πυλαίο σύστημα</a:t>
            </a:r>
          </a:p>
          <a:p>
            <a:r>
              <a:rPr lang="el-GR" dirty="0"/>
              <a:t>Η προσέγγιση της φυσιολογικής κατάστασης επιτυγχάνεται με εξασφάλιση βασικής ινσουλίνης και </a:t>
            </a:r>
            <a:r>
              <a:rPr lang="el-GR" dirty="0" err="1"/>
              <a:t>προγευματικής</a:t>
            </a:r>
            <a:r>
              <a:rPr lang="el-GR" dirty="0"/>
              <a:t> ινσουλίνης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1214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4800" y="0"/>
            <a:ext cx="59944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100" y="0"/>
            <a:ext cx="65151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22SAS%20abdo1_s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2825"/>
            <a:ext cx="205613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" y="919877"/>
            <a:ext cx="8458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Ηλεκτρονικές προγραμματιζόμενες μικρές συσκευές συνεχούς χορήγησης ινσουλίνης υποδορίως. Ανοικτό σύστημα με δυνατότητα  προγραμματισμού</a:t>
            </a:r>
          </a:p>
          <a:p>
            <a:r>
              <a:rPr lang="el-GR" b="1" dirty="0"/>
              <a:t>Βασικός ρυθμός </a:t>
            </a:r>
            <a:r>
              <a:rPr lang="el-GR" dirty="0"/>
              <a:t>έγχυσης ινσουλίνης πού προγραμματίζεται με δυνατότητα μεταβαλλόμενου  ρυθμού έγχυσης ανά ώρα</a:t>
            </a:r>
          </a:p>
          <a:p>
            <a:r>
              <a:rPr lang="el-GR" b="1" dirty="0"/>
              <a:t>Ώσεις ινσουλίνης </a:t>
            </a:r>
            <a:r>
              <a:rPr lang="el-GR" dirty="0"/>
              <a:t>μετά από παρέμβαση του ασθενούς (</a:t>
            </a:r>
            <a:r>
              <a:rPr lang="el-GR" dirty="0" err="1"/>
              <a:t>προγευματικά</a:t>
            </a:r>
            <a:r>
              <a:rPr lang="el-GR" dirty="0"/>
              <a:t> η οποτεδήποτε για διόρθωση τυχόν σημαντικής υπεργλυκαιμίας)</a:t>
            </a:r>
          </a:p>
          <a:p>
            <a:r>
              <a:rPr lang="el-GR" dirty="0"/>
              <a:t>Συστήματα συναγερμού καλής λειτουργίας</a:t>
            </a:r>
          </a:p>
          <a:p>
            <a:r>
              <a:rPr lang="el-GR" dirty="0"/>
              <a:t>Συστήματα παρακολούθησης της χορηγούμενης ποσότητας ινσουλίνης</a:t>
            </a:r>
          </a:p>
          <a:p>
            <a:r>
              <a:rPr lang="el-GR" dirty="0"/>
              <a:t>Δυνατότητα αποθήκευσης προγραμμάτων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0"/>
            <a:ext cx="78303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/>
              <a:t>Αντλία συνεχούς χορήγησης ινσουλίνης </a:t>
            </a:r>
          </a:p>
          <a:p>
            <a:r>
              <a:rPr lang="el-GR" sz="2800" b="1" dirty="0"/>
              <a:t>προσομοιάζει τη φυσιολογική έκκριση ινσουλίνης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590800" y="3352800"/>
            <a:ext cx="6172200" cy="2978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defRPr/>
            </a:pPr>
            <a:endParaRPr lang="el-GR" dirty="0"/>
          </a:p>
          <a:p>
            <a:pPr marL="609600" indent="-609600">
              <a:lnSpc>
                <a:spcPct val="80000"/>
              </a:lnSpc>
              <a:defRPr/>
            </a:pPr>
            <a:r>
              <a:rPr lang="el-GR" b="1" dirty="0"/>
              <a:t>Κύριες ενδείξεις</a:t>
            </a:r>
          </a:p>
          <a:p>
            <a:pPr marL="609600" indent="-609600">
              <a:lnSpc>
                <a:spcPct val="80000"/>
              </a:lnSpc>
              <a:defRPr/>
            </a:pPr>
            <a:endParaRPr lang="el-GR" b="1" dirty="0"/>
          </a:p>
          <a:p>
            <a:pPr marL="609600" indent="-609600">
              <a:lnSpc>
                <a:spcPct val="80000"/>
              </a:lnSpc>
              <a:defRPr/>
            </a:pPr>
            <a:r>
              <a:rPr lang="en-US" dirty="0"/>
              <a:t>1.</a:t>
            </a:r>
            <a:r>
              <a:rPr lang="el-GR" dirty="0"/>
              <a:t>Εντατικοποιημένο σχήμα </a:t>
            </a:r>
            <a:r>
              <a:rPr lang="el-GR" dirty="0" err="1"/>
              <a:t>ινσουλινοθεραπείας</a:t>
            </a:r>
            <a:r>
              <a:rPr lang="el-GR" dirty="0"/>
              <a:t> με συχνές υπογλυκαιμίες</a:t>
            </a:r>
            <a:endParaRPr lang="en-US" dirty="0"/>
          </a:p>
          <a:p>
            <a:pPr marL="609600" indent="-609600">
              <a:lnSpc>
                <a:spcPct val="80000"/>
              </a:lnSpc>
              <a:defRPr/>
            </a:pPr>
            <a:r>
              <a:rPr lang="el-GR" dirty="0"/>
              <a:t>2. Συχνές υπογλυκαιμίες,  νυχτερινές υπογλυκαιμίες, υπογλυκαιμίες σχετιζόμενες με άσκηση</a:t>
            </a:r>
            <a:endParaRPr lang="en-US" dirty="0"/>
          </a:p>
          <a:p>
            <a:pPr marL="609600" indent="-609600">
              <a:lnSpc>
                <a:spcPct val="80000"/>
              </a:lnSpc>
              <a:defRPr/>
            </a:pPr>
            <a:r>
              <a:rPr lang="el-GR" dirty="0"/>
              <a:t>3. Εγκυμοσύνη</a:t>
            </a:r>
            <a:endParaRPr lang="en-US" dirty="0"/>
          </a:p>
          <a:p>
            <a:pPr marL="609600" indent="-609600">
              <a:lnSpc>
                <a:spcPct val="80000"/>
              </a:lnSpc>
              <a:defRPr/>
            </a:pPr>
            <a:r>
              <a:rPr lang="el-GR" dirty="0"/>
              <a:t>4. Επανειλημμένα επεισόδια διαβητικής </a:t>
            </a:r>
            <a:r>
              <a:rPr lang="el-GR" dirty="0" err="1"/>
              <a:t>κετοοξέωσης</a:t>
            </a:r>
            <a:endParaRPr lang="en-US" dirty="0"/>
          </a:p>
          <a:p>
            <a:pPr marL="609600" indent="-609600">
              <a:lnSpc>
                <a:spcPct val="80000"/>
              </a:lnSpc>
              <a:defRPr/>
            </a:pPr>
            <a:r>
              <a:rPr lang="el-GR" dirty="0"/>
              <a:t>5. Φαινόμενο της αυγής</a:t>
            </a:r>
            <a:endParaRPr lang="en-US" dirty="0"/>
          </a:p>
          <a:p>
            <a:pPr marL="609600" indent="-609600">
              <a:lnSpc>
                <a:spcPct val="80000"/>
              </a:lnSpc>
              <a:defRPr/>
            </a:pPr>
            <a:r>
              <a:rPr lang="el-GR" dirty="0"/>
              <a:t>6. </a:t>
            </a:r>
            <a:r>
              <a:rPr lang="el-GR" dirty="0" err="1"/>
              <a:t>Γαστροπάρεση</a:t>
            </a:r>
            <a:endParaRPr lang="en-US" dirty="0"/>
          </a:p>
          <a:p>
            <a:pPr marL="609600" indent="-609600">
              <a:lnSpc>
                <a:spcPct val="80000"/>
              </a:lnSpc>
              <a:defRPr/>
            </a:pPr>
            <a:r>
              <a:rPr lang="el-GR" dirty="0"/>
              <a:t>7. Επιλογή του ασθενού</a:t>
            </a:r>
            <a:r>
              <a:rPr lang="el-GR" b="1" dirty="0"/>
              <a:t>ς</a:t>
            </a:r>
            <a:r>
              <a:rPr lang="el-GR" dirty="0"/>
              <a:t> για  βελτίωση τρόπου ζωής και ευελιξία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914400"/>
            <a:ext cx="8305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Μεταβαλλόμενος βασικός ρυθμός</a:t>
            </a:r>
          </a:p>
          <a:p>
            <a:r>
              <a:rPr lang="el-GR" dirty="0"/>
              <a:t>Οι ανάγκες του οργανισμού σε βασική ινσουλίνη, δεν  είναι σταθερές όλο το 24 </a:t>
            </a:r>
            <a:r>
              <a:rPr lang="el-GR" dirty="0" err="1"/>
              <a:t>ωρο</a:t>
            </a:r>
            <a:r>
              <a:rPr lang="el-GR" dirty="0"/>
              <a:t> (αντλία)</a:t>
            </a:r>
          </a:p>
          <a:p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Φαινόμενο της αυγής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Άσκηση μειώνει τις ανάγκες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Λήψη κορτικοειδών αυξάνει τις ανάγκες τις απογευματινές ώρες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Εμμηνορρυσιακός κύκλος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Εγκυμοσύνη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Λοιμώξεις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r>
              <a:rPr lang="el-GR" b="1" dirty="0"/>
              <a:t>Ώσεις ινσουλίνης ανάλογα με τον τρόπο απορρόφησης των υδατανθράκων </a:t>
            </a:r>
          </a:p>
          <a:p>
            <a:endParaRPr lang="el-GR" dirty="0"/>
          </a:p>
          <a:p>
            <a:r>
              <a:rPr lang="el-GR" dirty="0"/>
              <a:t>Ταχεία απορρόφηση υδατανθράκων</a:t>
            </a:r>
          </a:p>
          <a:p>
            <a:r>
              <a:rPr lang="el-GR" dirty="0"/>
              <a:t>Βραδεία απορρόφηση υδατανθράκων, λίπη</a:t>
            </a:r>
          </a:p>
          <a:p>
            <a:r>
              <a:rPr lang="el-GR" dirty="0"/>
              <a:t>Καθυστέρηση απορρόφησης τροφής σε </a:t>
            </a:r>
            <a:r>
              <a:rPr lang="el-GR" dirty="0" err="1"/>
              <a:t>γαστροπάρεση</a:t>
            </a:r>
            <a:endParaRPr lang="el-GR" dirty="0"/>
          </a:p>
          <a:p>
            <a:r>
              <a:rPr lang="el-GR" dirty="0"/>
              <a:t>Παρατεταμένο χρονικά γεύμα σε δεξιώσεις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mk:@MSITStore:D:\Google%20drive\Textbooks\Goodman%20&amp;%20Gilman's%20The%20Pharmacological%20Basis%20of%20Therapeutics%20-%2012th%20Ed\Goodman%20&amp;amp;%20Gilman_s%20The%20Pharmacological%20Basis%20of%20Therapeutics%20-%2012th%20Ed.chm::/V.%20Hormones%20&amp;%20Hormone%20Antagonists/43.%20Endocrine%20Pancreas%20and%20Pharmacotherapy%20of%20Diabetes%20Mellitus%20and%20Hypoglycemia_files/loadBinary_016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13" descr="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43200"/>
            <a:ext cx="5715000" cy="3924653"/>
          </a:xfrm>
          <a:prstGeom prst="rect">
            <a:avLst/>
          </a:prstGeom>
          <a:noFill/>
        </p:spPr>
      </p:pic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5410200" y="228600"/>
          <a:ext cx="3451807" cy="258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Slide" r:id="rId4" imgW="4570330" imgH="3427437" progId="PowerPoint.Slide.12">
                  <p:embed/>
                </p:oleObj>
              </mc:Choice>
              <mc:Fallback>
                <p:oleObj name="Slide" r:id="rId4" imgW="4570330" imgH="3427437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8600"/>
                        <a:ext cx="3451807" cy="258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170" name="AutoShape 2" descr="mk:@MSITStore:D:\Google%20drive\Textbooks\Goodman%20&amp;%20Gilman's%20The%20Pharmacological%20Basis%20of%20Therapeutics%20-%2012th%20Ed\Goodman%20&amp;amp;%20Gilman_s%20The%20Pharmacological%20Basis%20of%20Therapeutics%20-%2012th%20Ed.chm::/V.%20Hormones%20&amp;%20Hormone%20Antagonists/43.%20Endocrine%20Pancreas%20and%20Pharmacotherapy%20of%20Diabetes%20Mellitus%20and%20Hypoglycemia_files/loadBinary_016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mk:@MSITStore:D:\Google%20drive\Textbooks\Goodman%20&amp;%20Gilman's%20The%20Pharmacological%20Basis%20of%20Therapeutics%20-%2012th%20Ed\Goodman%20&amp;amp;%20Gilman_s%20The%20Pharmacological%20Basis%20of%20Therapeutics%20-%2012th%20Ed.chm::/V.%20Hormones%20&amp;%20Hormone%20Antagonists/43.%20Endocrine%20Pancreas%20and%20Pharmacotherapy%20of%20Diabetes%20Mellitus%20and%20Hypoglycemia_files/loadBinary_016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Content Placeholder 5" descr="Cove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84" y="1465264"/>
            <a:ext cx="9019316" cy="5108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631F6A-AAAE-43D9-B188-C22B7B71F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129"/>
            <a:ext cx="9144000" cy="65517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220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l-GR" sz="2800" b="1" dirty="0"/>
              <a:t>Χρονική εξέλιξη του ΣΔ1</a:t>
            </a:r>
            <a:endParaRPr lang="en-US" sz="28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33450"/>
            <a:ext cx="759142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Παθογένεια του ΣΔ1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b="1" dirty="0"/>
              <a:t>Εκλεκτική καταστροφή βήτα κυττάρων</a:t>
            </a:r>
          </a:p>
          <a:p>
            <a:r>
              <a:rPr lang="el-GR" b="1" dirty="0" err="1"/>
              <a:t>Ινσουλίτιδα</a:t>
            </a:r>
            <a:r>
              <a:rPr lang="el-GR" dirty="0"/>
              <a:t> (διήθηση από λεμφοκύτταρα-ατροφία)</a:t>
            </a:r>
          </a:p>
          <a:p>
            <a:r>
              <a:rPr lang="el-GR" b="1" dirty="0"/>
              <a:t>Γενετική προδιάθεση</a:t>
            </a:r>
            <a:endParaRPr lang="en-US" b="1" dirty="0"/>
          </a:p>
          <a:p>
            <a:r>
              <a:rPr lang="el-GR" b="1" dirty="0"/>
              <a:t>Γονίδια </a:t>
            </a:r>
            <a:r>
              <a:rPr lang="en-US" b="1" dirty="0"/>
              <a:t>MHC </a:t>
            </a:r>
            <a:r>
              <a:rPr lang="en-US" dirty="0"/>
              <a:t> </a:t>
            </a:r>
            <a:r>
              <a:rPr lang="el-GR" dirty="0"/>
              <a:t>(</a:t>
            </a:r>
            <a:r>
              <a:rPr lang="en-US" dirty="0"/>
              <a:t>HLA-DR3,DQB1*0201</a:t>
            </a:r>
            <a:r>
              <a:rPr lang="el-GR" dirty="0"/>
              <a:t>)</a:t>
            </a:r>
            <a:endParaRPr lang="en-US" dirty="0"/>
          </a:p>
          <a:p>
            <a:r>
              <a:rPr lang="el-GR" b="1" dirty="0"/>
              <a:t>Γονίδια </a:t>
            </a:r>
            <a:r>
              <a:rPr lang="en-US" b="1" dirty="0"/>
              <a:t>Non-MHC</a:t>
            </a:r>
          </a:p>
          <a:p>
            <a:r>
              <a:rPr lang="el-GR" b="1" dirty="0" err="1"/>
              <a:t>Αυτοαντισώματα</a:t>
            </a:r>
            <a:endParaRPr lang="en-US" b="1" dirty="0"/>
          </a:p>
          <a:p>
            <a:r>
              <a:rPr lang="el-GR" b="1" dirty="0"/>
              <a:t>(</a:t>
            </a:r>
            <a:r>
              <a:rPr lang="en-US" b="1" dirty="0"/>
              <a:t>ICA):</a:t>
            </a:r>
            <a:r>
              <a:rPr lang="el-GR" b="1" dirty="0"/>
              <a:t> </a:t>
            </a:r>
            <a:r>
              <a:rPr lang="el-GR" dirty="0"/>
              <a:t>(&gt;75% των ατόμων με πρόσφατο ΣΔ1, 4% σε συγγενείς πρώτου βαθμού, 5-10% σε ΣΔ2)</a:t>
            </a:r>
            <a:r>
              <a:rPr lang="en-US" dirty="0"/>
              <a:t>. </a:t>
            </a:r>
            <a:r>
              <a:rPr lang="el-GR" dirty="0"/>
              <a:t>Σε συνδυασμό με τη διαπίστωση μειωμένης απόκρισης ινσουλίνης στη ενδοφλέβια δοκιμασία ανοχής γλυκόζης, είναι προγνωστικό ανάπτυξης ΣΔ1 σε ποσοστό&gt;50% σε 5 χρόνια. </a:t>
            </a:r>
          </a:p>
          <a:p>
            <a:r>
              <a:rPr lang="en-US" b="1" dirty="0"/>
              <a:t> </a:t>
            </a:r>
            <a:r>
              <a:rPr lang="el-GR" dirty="0"/>
              <a:t>Ινσουλίνη</a:t>
            </a:r>
            <a:endParaRPr lang="en-US" dirty="0"/>
          </a:p>
          <a:p>
            <a:r>
              <a:rPr lang="el-GR" b="1" dirty="0" err="1"/>
              <a:t>Αποκαρβοξυλάση</a:t>
            </a:r>
            <a:r>
              <a:rPr lang="el-GR" b="1" dirty="0"/>
              <a:t> του </a:t>
            </a:r>
            <a:r>
              <a:rPr lang="el-GR" b="1" dirty="0" err="1"/>
              <a:t>γλουταμικού</a:t>
            </a:r>
            <a:r>
              <a:rPr lang="el-GR" b="1" dirty="0"/>
              <a:t> οξέως (</a:t>
            </a:r>
            <a:r>
              <a:rPr lang="en-US" b="1" dirty="0"/>
              <a:t>GAD</a:t>
            </a:r>
            <a:r>
              <a:rPr lang="el-GR" b="1" dirty="0"/>
              <a:t>)</a:t>
            </a:r>
            <a:endParaRPr lang="en-US" b="1" dirty="0"/>
          </a:p>
          <a:p>
            <a:r>
              <a:rPr lang="el-GR" b="1" dirty="0" err="1"/>
              <a:t>Πρωτείνη</a:t>
            </a:r>
            <a:r>
              <a:rPr lang="el-GR" b="1" dirty="0"/>
              <a:t> σχετιζόμενη με </a:t>
            </a:r>
            <a:r>
              <a:rPr lang="el-GR" b="1" dirty="0" err="1"/>
              <a:t>ινσουλίνωμα</a:t>
            </a:r>
            <a:r>
              <a:rPr lang="el-GR" b="1" dirty="0"/>
              <a:t> (</a:t>
            </a:r>
            <a:r>
              <a:rPr lang="el-GR" b="1" dirty="0" err="1"/>
              <a:t>αλφα</a:t>
            </a:r>
            <a:r>
              <a:rPr lang="el-GR" b="1" dirty="0"/>
              <a:t> και βήτα)(</a:t>
            </a:r>
            <a:r>
              <a:rPr lang="en-US" b="1" dirty="0"/>
              <a:t>IA</a:t>
            </a:r>
            <a:r>
              <a:rPr lang="el-GR" b="1" dirty="0"/>
              <a:t>2)</a:t>
            </a:r>
            <a:endParaRPr lang="en-US" dirty="0"/>
          </a:p>
          <a:p>
            <a:r>
              <a:rPr lang="en-US" b="1" dirty="0"/>
              <a:t>M</a:t>
            </a:r>
            <a:r>
              <a:rPr lang="el-GR" b="1" dirty="0" err="1"/>
              <a:t>εταφορέας</a:t>
            </a:r>
            <a:r>
              <a:rPr lang="el-GR" b="1" dirty="0"/>
              <a:t> ψευδαργύρου</a:t>
            </a:r>
            <a:r>
              <a:rPr lang="en-US" b="1" dirty="0"/>
              <a:t>(ZnT8) </a:t>
            </a:r>
            <a:endParaRPr lang="el-GR" b="1" dirty="0"/>
          </a:p>
          <a:p>
            <a:endParaRPr lang="en-US" dirty="0"/>
          </a:p>
          <a:p>
            <a:endParaRPr lang="en-US" b="1" dirty="0"/>
          </a:p>
          <a:p>
            <a:r>
              <a:rPr lang="el-GR" b="1" dirty="0"/>
              <a:t>Ο ρόλος της κυτταρικής ανοσίας</a:t>
            </a:r>
            <a:endParaRPr lang="en-US" b="1" dirty="0"/>
          </a:p>
          <a:p>
            <a:r>
              <a:rPr lang="el-GR" b="1" dirty="0"/>
              <a:t>Ο ρόλος του θύμου /λεμφικών οργάνων</a:t>
            </a:r>
            <a:r>
              <a:rPr lang="en-US" dirty="0"/>
              <a:t> (</a:t>
            </a:r>
            <a:r>
              <a:rPr lang="el-GR" dirty="0"/>
              <a:t>αρνητική επιλογή λεμφοκυττάρων έναντι </a:t>
            </a:r>
            <a:r>
              <a:rPr lang="el-GR" dirty="0" err="1"/>
              <a:t>αυτοαντιγόνων</a:t>
            </a:r>
            <a:r>
              <a:rPr lang="el-GR" dirty="0"/>
              <a:t>)</a:t>
            </a:r>
            <a:endParaRPr lang="en-US" dirty="0"/>
          </a:p>
          <a:p>
            <a:r>
              <a:rPr lang="el-GR" b="1" dirty="0"/>
              <a:t>Συσχέτιση με άλλα </a:t>
            </a:r>
            <a:r>
              <a:rPr lang="el-GR" b="1" dirty="0" err="1"/>
              <a:t>αυτοάνοσα</a:t>
            </a:r>
            <a:r>
              <a:rPr lang="el-GR" b="1" dirty="0"/>
              <a:t> νοσήματα </a:t>
            </a:r>
            <a:r>
              <a:rPr lang="el-GR" dirty="0"/>
              <a:t>(</a:t>
            </a:r>
            <a:r>
              <a:rPr lang="el-GR" dirty="0" err="1"/>
              <a:t>αυτοάνοσος</a:t>
            </a:r>
            <a:r>
              <a:rPr lang="el-GR" dirty="0"/>
              <a:t> θυρεοειδίτιδα, </a:t>
            </a:r>
            <a:r>
              <a:rPr lang="el-GR" dirty="0" err="1"/>
              <a:t>κοιλιοκάκη</a:t>
            </a:r>
            <a:r>
              <a:rPr lang="el-GR" dirty="0"/>
              <a:t>, </a:t>
            </a:r>
            <a:r>
              <a:rPr lang="el-GR" dirty="0" err="1"/>
              <a:t>αδρεναλίτιδα</a:t>
            </a:r>
            <a:r>
              <a:rPr lang="el-GR" dirty="0"/>
              <a:t>)</a:t>
            </a:r>
          </a:p>
          <a:p>
            <a:r>
              <a:rPr lang="el-GR" b="1" dirty="0"/>
              <a:t>Πρόληψη ΣΔ1 </a:t>
            </a:r>
            <a:r>
              <a:rPr lang="en-US" b="1" dirty="0"/>
              <a:t>: </a:t>
            </a:r>
            <a:r>
              <a:rPr lang="el-GR" dirty="0"/>
              <a:t>Μόνο σε πειραματόζωα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900" y="0"/>
            <a:ext cx="6413500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815</Words>
  <Application>Microsoft Office PowerPoint</Application>
  <PresentationFormat>On-screen Show (4:3)</PresentationFormat>
  <Paragraphs>168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Helvetica</vt:lpstr>
      <vt:lpstr>Times New Roman</vt:lpstr>
      <vt:lpstr>Office Theme</vt:lpstr>
      <vt:lpstr>Slide</vt:lpstr>
      <vt:lpstr>Σακχαρώδης διαβήτης 1</vt:lpstr>
      <vt:lpstr>Αιτιολογική κατάταξη ΣΔ (ADA 2007)</vt:lpstr>
      <vt:lpstr>PowerPoint Presentation</vt:lpstr>
      <vt:lpstr>PowerPoint Presentation</vt:lpstr>
      <vt:lpstr>PowerPoint Presentation</vt:lpstr>
      <vt:lpstr>PowerPoint Presentation</vt:lpstr>
      <vt:lpstr>Χρονική εξέλιξη του ΣΔ1</vt:lpstr>
      <vt:lpstr>Παθογένεια του ΣΔ1</vt:lpstr>
      <vt:lpstr>PowerPoint Presentation</vt:lpstr>
      <vt:lpstr>επιδημιολογία</vt:lpstr>
      <vt:lpstr>Κλινική εικόνα </vt:lpstr>
      <vt:lpstr>LADA </vt:lpstr>
      <vt:lpstr>PowerPoint Presentation</vt:lpstr>
      <vt:lpstr>PowerPoint Presentation</vt:lpstr>
      <vt:lpstr>Σκευάσματα ινσουλίνης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Ioannis</dc:creator>
  <cp:lastModifiedBy>Ioannis</cp:lastModifiedBy>
  <cp:revision>137</cp:revision>
  <dcterms:created xsi:type="dcterms:W3CDTF">2016-08-06T16:19:24Z</dcterms:created>
  <dcterms:modified xsi:type="dcterms:W3CDTF">2018-12-02T17:49:38Z</dcterms:modified>
</cp:coreProperties>
</file>