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notesMasterIdLst>
    <p:notesMasterId r:id="rId69"/>
  </p:notesMasterIdLst>
  <p:sldIdLst>
    <p:sldId id="256" r:id="rId3"/>
    <p:sldId id="258" r:id="rId4"/>
    <p:sldId id="259" r:id="rId5"/>
    <p:sldId id="260" r:id="rId6"/>
    <p:sldId id="262" r:id="rId7"/>
    <p:sldId id="263" r:id="rId8"/>
    <p:sldId id="264" r:id="rId9"/>
    <p:sldId id="265" r:id="rId10"/>
    <p:sldId id="266" r:id="rId11"/>
    <p:sldId id="267" r:id="rId12"/>
    <p:sldId id="268" r:id="rId13"/>
    <p:sldId id="286" r:id="rId14"/>
    <p:sldId id="287" r:id="rId15"/>
    <p:sldId id="324" r:id="rId16"/>
    <p:sldId id="325" r:id="rId17"/>
    <p:sldId id="326" r:id="rId18"/>
    <p:sldId id="327" r:id="rId19"/>
    <p:sldId id="328" r:id="rId20"/>
    <p:sldId id="329" r:id="rId21"/>
    <p:sldId id="396" r:id="rId22"/>
    <p:sldId id="397" r:id="rId23"/>
    <p:sldId id="330" r:id="rId24"/>
    <p:sldId id="331" r:id="rId25"/>
    <p:sldId id="332" r:id="rId26"/>
    <p:sldId id="333" r:id="rId27"/>
    <p:sldId id="334" r:id="rId28"/>
    <p:sldId id="335" r:id="rId29"/>
    <p:sldId id="336" r:id="rId30"/>
    <p:sldId id="398" r:id="rId31"/>
    <p:sldId id="400" r:id="rId32"/>
    <p:sldId id="399" r:id="rId33"/>
    <p:sldId id="337" r:id="rId34"/>
    <p:sldId id="338" r:id="rId35"/>
    <p:sldId id="401" r:id="rId36"/>
    <p:sldId id="402" r:id="rId37"/>
    <p:sldId id="339" r:id="rId38"/>
    <p:sldId id="354" r:id="rId39"/>
    <p:sldId id="403" r:id="rId40"/>
    <p:sldId id="405" r:id="rId41"/>
    <p:sldId id="404" r:id="rId42"/>
    <p:sldId id="361"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406" r:id="rId58"/>
    <p:sldId id="355" r:id="rId59"/>
    <p:sldId id="356" r:id="rId60"/>
    <p:sldId id="357" r:id="rId61"/>
    <p:sldId id="358" r:id="rId62"/>
    <p:sldId id="359" r:id="rId63"/>
    <p:sldId id="360" r:id="rId64"/>
    <p:sldId id="362" r:id="rId65"/>
    <p:sldId id="363" r:id="rId66"/>
    <p:sldId id="364" r:id="rId67"/>
    <p:sldId id="365" r:id="rId68"/>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513A8140-F97D-4110-95C8-76F0209CEBC6}" type="datetimeFigureOut">
              <a:rPr lang="el-GR" smtClean="0"/>
              <a:pPr/>
              <a:t>12/12/2021</a:t>
            </a:fld>
            <a:endParaRPr lang="el-GR"/>
          </a:p>
        </p:txBody>
      </p:sp>
      <p:sp>
        <p:nvSpPr>
          <p:cNvPr id="4" name="3 - Θέση εικόνας διαφάνειας"/>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8F719C03-021D-4947-8310-A300C6C38E2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F719C03-021D-4947-8310-A300C6C38E24}"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77" name="PlaceHolder 2"/>
          <p:cNvSpPr>
            <a:spLocks noGrp="1"/>
          </p:cNvSpPr>
          <p:nvPr>
            <p:ph type="body"/>
          </p:nvPr>
        </p:nvSpPr>
        <p:spPr>
          <a:xfrm>
            <a:off x="914400" y="1447920"/>
            <a:ext cx="777204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78" name="PlaceHolder 3"/>
          <p:cNvSpPr>
            <a:spLocks noGrp="1"/>
          </p:cNvSpPr>
          <p:nvPr>
            <p:ph type="body"/>
          </p:nvPr>
        </p:nvSpPr>
        <p:spPr>
          <a:xfrm>
            <a:off x="914400" y="3836160"/>
            <a:ext cx="777204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80" name="PlaceHolder 2"/>
          <p:cNvSpPr>
            <a:spLocks noGrp="1"/>
          </p:cNvSpPr>
          <p:nvPr>
            <p:ph type="body"/>
          </p:nvPr>
        </p:nvSpPr>
        <p:spPr>
          <a:xfrm>
            <a:off x="914400" y="144792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81" name="PlaceHolder 3"/>
          <p:cNvSpPr>
            <a:spLocks noGrp="1"/>
          </p:cNvSpPr>
          <p:nvPr>
            <p:ph type="body"/>
          </p:nvPr>
        </p:nvSpPr>
        <p:spPr>
          <a:xfrm>
            <a:off x="4897080" y="144792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82" name="PlaceHolder 4"/>
          <p:cNvSpPr>
            <a:spLocks noGrp="1"/>
          </p:cNvSpPr>
          <p:nvPr>
            <p:ph type="body"/>
          </p:nvPr>
        </p:nvSpPr>
        <p:spPr>
          <a:xfrm>
            <a:off x="914400" y="383616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83" name="PlaceHolder 5"/>
          <p:cNvSpPr>
            <a:spLocks noGrp="1"/>
          </p:cNvSpPr>
          <p:nvPr>
            <p:ph type="body"/>
          </p:nvPr>
        </p:nvSpPr>
        <p:spPr>
          <a:xfrm>
            <a:off x="4897080" y="383616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85" name="PlaceHolder 2"/>
          <p:cNvSpPr>
            <a:spLocks noGrp="1"/>
          </p:cNvSpPr>
          <p:nvPr>
            <p:ph type="body"/>
          </p:nvPr>
        </p:nvSpPr>
        <p:spPr>
          <a:xfrm>
            <a:off x="914400" y="1447920"/>
            <a:ext cx="250236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86" name="PlaceHolder 3"/>
          <p:cNvSpPr>
            <a:spLocks noGrp="1"/>
          </p:cNvSpPr>
          <p:nvPr>
            <p:ph type="body"/>
          </p:nvPr>
        </p:nvSpPr>
        <p:spPr>
          <a:xfrm>
            <a:off x="3542400" y="1447920"/>
            <a:ext cx="250236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87" name="PlaceHolder 4"/>
          <p:cNvSpPr>
            <a:spLocks noGrp="1"/>
          </p:cNvSpPr>
          <p:nvPr>
            <p:ph type="body"/>
          </p:nvPr>
        </p:nvSpPr>
        <p:spPr>
          <a:xfrm>
            <a:off x="6170040" y="1447920"/>
            <a:ext cx="250236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88" name="PlaceHolder 5"/>
          <p:cNvSpPr>
            <a:spLocks noGrp="1"/>
          </p:cNvSpPr>
          <p:nvPr>
            <p:ph type="body"/>
          </p:nvPr>
        </p:nvSpPr>
        <p:spPr>
          <a:xfrm>
            <a:off x="914400" y="3836160"/>
            <a:ext cx="250236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89" name="PlaceHolder 6"/>
          <p:cNvSpPr>
            <a:spLocks noGrp="1"/>
          </p:cNvSpPr>
          <p:nvPr>
            <p:ph type="body"/>
          </p:nvPr>
        </p:nvSpPr>
        <p:spPr>
          <a:xfrm>
            <a:off x="3542400" y="3836160"/>
            <a:ext cx="250236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90" name="PlaceHolder 7"/>
          <p:cNvSpPr>
            <a:spLocks noGrp="1"/>
          </p:cNvSpPr>
          <p:nvPr>
            <p:ph type="body"/>
          </p:nvPr>
        </p:nvSpPr>
        <p:spPr>
          <a:xfrm>
            <a:off x="6170040" y="3836160"/>
            <a:ext cx="250236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sz="2400" b="0" strike="noStrike" spc="-1">
              <a:latin typeface="Times New Roman"/>
            </a:endParaRP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5" name="4 - Θέση υποσέλιδου"/>
          <p:cNvSpPr>
            <a:spLocks noGrp="1"/>
          </p:cNvSpPr>
          <p:nvPr>
            <p:ph type="ftr" sz="quarter" idx="11"/>
          </p:nvPr>
        </p:nvSpPr>
        <p:spPr/>
        <p:txBody>
          <a:bodyPr/>
          <a:lstStyle/>
          <a:p>
            <a:endParaRPr lang="el-GR" sz="2400" b="0" strike="noStrike" spc="-1">
              <a:latin typeface="Times New Roman"/>
            </a:endParaRPr>
          </a:p>
        </p:txBody>
      </p:sp>
      <p:sp>
        <p:nvSpPr>
          <p:cNvPr id="6" name="5 - Θέση αριθμού διαφάνειας"/>
          <p:cNvSpPr>
            <a:spLocks noGrp="1"/>
          </p:cNvSpPr>
          <p:nvPr>
            <p:ph type="sldNum" sz="quarter" idx="12"/>
          </p:nvPr>
        </p:nvSpPr>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5" name="4 - Θέση υποσέλιδου"/>
          <p:cNvSpPr>
            <a:spLocks noGrp="1"/>
          </p:cNvSpPr>
          <p:nvPr>
            <p:ph type="ftr" sz="quarter" idx="11"/>
          </p:nvPr>
        </p:nvSpPr>
        <p:spPr/>
        <p:txBody>
          <a:bodyPr/>
          <a:lstStyle/>
          <a:p>
            <a:endParaRPr lang="el-GR" sz="2400" b="0" strike="noStrike" spc="-1">
              <a:latin typeface="Times New Roman"/>
            </a:endParaRPr>
          </a:p>
        </p:txBody>
      </p:sp>
      <p:sp>
        <p:nvSpPr>
          <p:cNvPr id="6" name="5 - Θέση αριθμού διαφάνειας"/>
          <p:cNvSpPr>
            <a:spLocks noGrp="1"/>
          </p:cNvSpPr>
          <p:nvPr>
            <p:ph type="sldNum" sz="quarter" idx="12"/>
          </p:nvPr>
        </p:nvSpPr>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6" name="5 - Θέση υποσέλιδου"/>
          <p:cNvSpPr>
            <a:spLocks noGrp="1"/>
          </p:cNvSpPr>
          <p:nvPr>
            <p:ph type="ftr" sz="quarter" idx="11"/>
          </p:nvPr>
        </p:nvSpPr>
        <p:spPr/>
        <p:txBody>
          <a:bodyPr/>
          <a:lstStyle/>
          <a:p>
            <a:endParaRPr lang="el-GR" sz="2400" b="0" strike="noStrike" spc="-1">
              <a:latin typeface="Times New Roman"/>
            </a:endParaRPr>
          </a:p>
        </p:txBody>
      </p:sp>
      <p:sp>
        <p:nvSpPr>
          <p:cNvPr id="7" name="6 - Θέση αριθμού διαφάνειας"/>
          <p:cNvSpPr>
            <a:spLocks noGrp="1"/>
          </p:cNvSpPr>
          <p:nvPr>
            <p:ph type="sldNum" sz="quarter" idx="12"/>
          </p:nvPr>
        </p:nvSpPr>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27" name="26 - Θέση αριθμού διαφάνειας"/>
          <p:cNvSpPr>
            <a:spLocks noGrp="1"/>
          </p:cNvSpPr>
          <p:nvPr>
            <p:ph type="sldNum" sz="quarter" idx="11"/>
          </p:nvPr>
        </p:nvSpPr>
        <p:spPr/>
        <p:txBody>
          <a:bodyPr rtlCol="0"/>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
        <p:nvSpPr>
          <p:cNvPr id="28" name="27 - Θέση υποσέλιδου"/>
          <p:cNvSpPr>
            <a:spLocks noGrp="1"/>
          </p:cNvSpPr>
          <p:nvPr>
            <p:ph type="ftr" sz="quarter" idx="12"/>
          </p:nvPr>
        </p:nvSpPr>
        <p:spPr/>
        <p:txBody>
          <a:bodyPr rtlCol="0"/>
          <a:lstStyle/>
          <a:p>
            <a:endParaRPr lang="el-GR" sz="2400" b="0" strike="noStrike" spc="-1">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4" name="3 - Θέση υποσέλιδου"/>
          <p:cNvSpPr>
            <a:spLocks noGrp="1"/>
          </p:cNvSpPr>
          <p:nvPr>
            <p:ph type="ftr" sz="quarter" idx="11"/>
          </p:nvPr>
        </p:nvSpPr>
        <p:spPr>
          <a:xfrm>
            <a:off x="5257800" y="612648"/>
            <a:ext cx="1325880" cy="457200"/>
          </a:xfrm>
        </p:spPr>
        <p:txBody>
          <a:bodyPr/>
          <a:lstStyle/>
          <a:p>
            <a:endParaRPr lang="el-GR" sz="2400" b="0" strike="noStrike" spc="-1">
              <a:latin typeface="Times New Roman"/>
            </a:endParaRPr>
          </a:p>
        </p:txBody>
      </p:sp>
      <p:sp>
        <p:nvSpPr>
          <p:cNvPr id="5" name="4 - Θέση αριθμού διαφάνειας"/>
          <p:cNvSpPr>
            <a:spLocks noGrp="1"/>
          </p:cNvSpPr>
          <p:nvPr>
            <p:ph type="sldNum" sz="quarter" idx="12"/>
          </p:nvPr>
        </p:nvSpPr>
        <p:spPr>
          <a:xfrm>
            <a:off x="8174736" y="2272"/>
            <a:ext cx="762000" cy="365760"/>
          </a:xfrm>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3" name="2 - Θέση υποσέλιδου"/>
          <p:cNvSpPr>
            <a:spLocks noGrp="1"/>
          </p:cNvSpPr>
          <p:nvPr>
            <p:ph type="ftr" sz="quarter" idx="11"/>
          </p:nvPr>
        </p:nvSpPr>
        <p:spPr/>
        <p:txBody>
          <a:bodyPr/>
          <a:lstStyle/>
          <a:p>
            <a:endParaRPr lang="el-GR" sz="2400" b="0" strike="noStrike" spc="-1">
              <a:latin typeface="Times New Roman"/>
            </a:endParaRPr>
          </a:p>
        </p:txBody>
      </p:sp>
      <p:sp>
        <p:nvSpPr>
          <p:cNvPr id="4" name="3 - Θέση αριθμού διαφάνειας"/>
          <p:cNvSpPr>
            <a:spLocks noGrp="1"/>
          </p:cNvSpPr>
          <p:nvPr>
            <p:ph type="sldNum" sz="quarter" idx="12"/>
          </p:nvPr>
        </p:nvSpPr>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56" name="PlaceHolder 2"/>
          <p:cNvSpPr>
            <a:spLocks noGrp="1"/>
          </p:cNvSpPr>
          <p:nvPr>
            <p:ph type="subTitle"/>
          </p:nvPr>
        </p:nvSpPr>
        <p:spPr>
          <a:xfrm>
            <a:off x="914400" y="1447920"/>
            <a:ext cx="7772040" cy="45716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6" name="5 - Θέση υποσέλιδου"/>
          <p:cNvSpPr>
            <a:spLocks noGrp="1"/>
          </p:cNvSpPr>
          <p:nvPr>
            <p:ph type="ftr" sz="quarter" idx="11"/>
          </p:nvPr>
        </p:nvSpPr>
        <p:spPr/>
        <p:txBody>
          <a:bodyPr/>
          <a:lstStyle/>
          <a:p>
            <a:endParaRPr lang="el-GR" sz="2400" b="0" strike="noStrike" spc="-1">
              <a:latin typeface="Times New Roman"/>
            </a:endParaRPr>
          </a:p>
        </p:txBody>
      </p:sp>
      <p:sp>
        <p:nvSpPr>
          <p:cNvPr id="7" name="6 - Θέση αριθμού διαφάνειας"/>
          <p:cNvSpPr>
            <a:spLocks noGrp="1"/>
          </p:cNvSpPr>
          <p:nvPr>
            <p:ph type="sldNum" sz="quarter" idx="12"/>
          </p:nvPr>
        </p:nvSpPr>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6" name="5 - Θέση υποσέλιδου"/>
          <p:cNvSpPr>
            <a:spLocks noGrp="1"/>
          </p:cNvSpPr>
          <p:nvPr>
            <p:ph type="ftr" sz="quarter" idx="11"/>
          </p:nvPr>
        </p:nvSpPr>
        <p:spPr/>
        <p:txBody>
          <a:bodyPr/>
          <a:lstStyle/>
          <a:p>
            <a:endParaRPr lang="el-GR" sz="2400" b="0" strike="noStrike" spc="-1">
              <a:latin typeface="Times New Roman"/>
            </a:endParaRPr>
          </a:p>
        </p:txBody>
      </p:sp>
      <p:sp>
        <p:nvSpPr>
          <p:cNvPr id="7" name="6 - Θέση αριθμού διαφάνειας"/>
          <p:cNvSpPr>
            <a:spLocks noGrp="1"/>
          </p:cNvSpPr>
          <p:nvPr>
            <p:ph type="sldNum" sz="quarter" idx="12"/>
          </p:nvPr>
        </p:nvSpPr>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5" name="4 - Θέση υποσέλιδου"/>
          <p:cNvSpPr>
            <a:spLocks noGrp="1"/>
          </p:cNvSpPr>
          <p:nvPr>
            <p:ph type="ftr" sz="quarter" idx="11"/>
          </p:nvPr>
        </p:nvSpPr>
        <p:spPr/>
        <p:txBody>
          <a:bodyPr/>
          <a:lstStyle/>
          <a:p>
            <a:endParaRPr lang="el-GR" sz="2400" b="0" strike="noStrike" spc="-1">
              <a:latin typeface="Times New Roman"/>
            </a:endParaRPr>
          </a:p>
        </p:txBody>
      </p:sp>
      <p:sp>
        <p:nvSpPr>
          <p:cNvPr id="6" name="5 - Θέση αριθμού διαφάνειας"/>
          <p:cNvSpPr>
            <a:spLocks noGrp="1"/>
          </p:cNvSpPr>
          <p:nvPr>
            <p:ph type="sldNum" sz="quarter" idx="12"/>
          </p:nvPr>
        </p:nvSpPr>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5" name="4 - Θέση υποσέλιδου"/>
          <p:cNvSpPr>
            <a:spLocks noGrp="1"/>
          </p:cNvSpPr>
          <p:nvPr>
            <p:ph type="ftr" sz="quarter" idx="11"/>
          </p:nvPr>
        </p:nvSpPr>
        <p:spPr/>
        <p:txBody>
          <a:bodyPr/>
          <a:lstStyle/>
          <a:p>
            <a:endParaRPr lang="el-GR" sz="2400" b="0" strike="noStrike" spc="-1">
              <a:latin typeface="Times New Roman"/>
            </a:endParaRPr>
          </a:p>
        </p:txBody>
      </p:sp>
      <p:sp>
        <p:nvSpPr>
          <p:cNvPr id="6" name="5 - Θέση αριθμού διαφάνειας"/>
          <p:cNvSpPr>
            <a:spLocks noGrp="1"/>
          </p:cNvSpPr>
          <p:nvPr>
            <p:ph type="sldNum" sz="quarter" idx="12"/>
          </p:nvPr>
        </p:nvSpPr>
        <p:spPr/>
        <p:txBody>
          <a:body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8" name="PlaceHolder 2"/>
          <p:cNvSpPr>
            <a:spLocks noGrp="1"/>
          </p:cNvSpPr>
          <p:nvPr>
            <p:ph type="subTitle"/>
          </p:nvPr>
        </p:nvSpPr>
        <p:spPr>
          <a:xfrm>
            <a:off x="914400" y="1447920"/>
            <a:ext cx="7772040" cy="45716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58" name="PlaceHolder 2"/>
          <p:cNvSpPr>
            <a:spLocks noGrp="1"/>
          </p:cNvSpPr>
          <p:nvPr>
            <p:ph type="body"/>
          </p:nvPr>
        </p:nvSpPr>
        <p:spPr>
          <a:xfrm>
            <a:off x="914400" y="1447920"/>
            <a:ext cx="7772040" cy="4571640"/>
          </a:xfrm>
          <a:prstGeom prst="rect">
            <a:avLst/>
          </a:prstGeom>
        </p:spPr>
        <p:txBody>
          <a:bodyPr lIns="0" tIns="0" rIns="0" bIns="0">
            <a:normAutofit/>
          </a:bodyPr>
          <a:lstStyle/>
          <a:p>
            <a:endParaRPr lang="el-GR" sz="2600" b="0" strike="noStrike" spc="-1">
              <a:solidFill>
                <a:srgbClr val="000000"/>
              </a:solidFill>
              <a:latin typeface="Perpetu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60" name="PlaceHolder 2"/>
          <p:cNvSpPr>
            <a:spLocks noGrp="1"/>
          </p:cNvSpPr>
          <p:nvPr>
            <p:ph type="body"/>
          </p:nvPr>
        </p:nvSpPr>
        <p:spPr>
          <a:xfrm>
            <a:off x="914400" y="1447920"/>
            <a:ext cx="3792600" cy="457164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61" name="PlaceHolder 3"/>
          <p:cNvSpPr>
            <a:spLocks noGrp="1"/>
          </p:cNvSpPr>
          <p:nvPr>
            <p:ph type="body"/>
          </p:nvPr>
        </p:nvSpPr>
        <p:spPr>
          <a:xfrm>
            <a:off x="4897080" y="1447920"/>
            <a:ext cx="3792600" cy="4571640"/>
          </a:xfrm>
          <a:prstGeom prst="rect">
            <a:avLst/>
          </a:prstGeom>
        </p:spPr>
        <p:txBody>
          <a:bodyPr lIns="0" tIns="0" rIns="0" bIns="0">
            <a:normAutofit/>
          </a:bodyPr>
          <a:lstStyle/>
          <a:p>
            <a:endParaRPr lang="el-GR" sz="2600" b="0" strike="noStrike" spc="-1">
              <a:solidFill>
                <a:srgbClr val="000000"/>
              </a:solidFill>
              <a:latin typeface="Perpetu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914400" y="274680"/>
            <a:ext cx="7772040" cy="529776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65" name="PlaceHolder 2"/>
          <p:cNvSpPr>
            <a:spLocks noGrp="1"/>
          </p:cNvSpPr>
          <p:nvPr>
            <p:ph type="body"/>
          </p:nvPr>
        </p:nvSpPr>
        <p:spPr>
          <a:xfrm>
            <a:off x="914400" y="144792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66" name="PlaceHolder 3"/>
          <p:cNvSpPr>
            <a:spLocks noGrp="1"/>
          </p:cNvSpPr>
          <p:nvPr>
            <p:ph type="body"/>
          </p:nvPr>
        </p:nvSpPr>
        <p:spPr>
          <a:xfrm>
            <a:off x="4897080" y="1447920"/>
            <a:ext cx="3792600" cy="457164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67" name="PlaceHolder 4"/>
          <p:cNvSpPr>
            <a:spLocks noGrp="1"/>
          </p:cNvSpPr>
          <p:nvPr>
            <p:ph type="body"/>
          </p:nvPr>
        </p:nvSpPr>
        <p:spPr>
          <a:xfrm>
            <a:off x="914400" y="383616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69" name="PlaceHolder 2"/>
          <p:cNvSpPr>
            <a:spLocks noGrp="1"/>
          </p:cNvSpPr>
          <p:nvPr>
            <p:ph type="body"/>
          </p:nvPr>
        </p:nvSpPr>
        <p:spPr>
          <a:xfrm>
            <a:off x="914400" y="1447920"/>
            <a:ext cx="3792600" cy="457164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70" name="PlaceHolder 3"/>
          <p:cNvSpPr>
            <a:spLocks noGrp="1"/>
          </p:cNvSpPr>
          <p:nvPr>
            <p:ph type="body"/>
          </p:nvPr>
        </p:nvSpPr>
        <p:spPr>
          <a:xfrm>
            <a:off x="4897080" y="144792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71" name="PlaceHolder 4"/>
          <p:cNvSpPr>
            <a:spLocks noGrp="1"/>
          </p:cNvSpPr>
          <p:nvPr>
            <p:ph type="body"/>
          </p:nvPr>
        </p:nvSpPr>
        <p:spPr>
          <a:xfrm>
            <a:off x="4897080" y="383616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914400" y="274680"/>
            <a:ext cx="7772040" cy="1142640"/>
          </a:xfrm>
          <a:prstGeom prst="rect">
            <a:avLst/>
          </a:prstGeom>
        </p:spPr>
        <p:txBody>
          <a:bodyPr lIns="0" tIns="0" rIns="0" bIns="0" anchor="ctr">
            <a:spAutoFit/>
          </a:bodyPr>
          <a:lstStyle/>
          <a:p>
            <a:endParaRPr lang="el-GR" sz="1800" b="0" strike="noStrike" spc="-1">
              <a:solidFill>
                <a:srgbClr val="000000"/>
              </a:solidFill>
              <a:latin typeface="Perpetua"/>
            </a:endParaRPr>
          </a:p>
        </p:txBody>
      </p:sp>
      <p:sp>
        <p:nvSpPr>
          <p:cNvPr id="73" name="PlaceHolder 2"/>
          <p:cNvSpPr>
            <a:spLocks noGrp="1"/>
          </p:cNvSpPr>
          <p:nvPr>
            <p:ph type="body"/>
          </p:nvPr>
        </p:nvSpPr>
        <p:spPr>
          <a:xfrm>
            <a:off x="914400" y="144792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74" name="PlaceHolder 3"/>
          <p:cNvSpPr>
            <a:spLocks noGrp="1"/>
          </p:cNvSpPr>
          <p:nvPr>
            <p:ph type="body"/>
          </p:nvPr>
        </p:nvSpPr>
        <p:spPr>
          <a:xfrm>
            <a:off x="4897080" y="1447920"/>
            <a:ext cx="379260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
        <p:nvSpPr>
          <p:cNvPr id="75" name="PlaceHolder 4"/>
          <p:cNvSpPr>
            <a:spLocks noGrp="1"/>
          </p:cNvSpPr>
          <p:nvPr>
            <p:ph type="body"/>
          </p:nvPr>
        </p:nvSpPr>
        <p:spPr>
          <a:xfrm>
            <a:off x="914400" y="3836160"/>
            <a:ext cx="7772040" cy="2180520"/>
          </a:xfrm>
          <a:prstGeom prst="rect">
            <a:avLst/>
          </a:prstGeom>
        </p:spPr>
        <p:txBody>
          <a:bodyPr lIns="0" tIns="0" rIns="0" bIns="0">
            <a:normAutofit/>
          </a:bodyPr>
          <a:lstStyle/>
          <a:p>
            <a:endParaRPr lang="el-GR" sz="2600" b="0" strike="noStrike" spc="-1">
              <a:solidFill>
                <a:srgbClr val="000000"/>
              </a:solidFill>
              <a:latin typeface="Perpetu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a:blipFill>
        <a:effectLst/>
      </p:bgPr>
    </p:bg>
    <p:spTree>
      <p:nvGrpSpPr>
        <p:cNvPr id="1" name=""/>
        <p:cNvGrpSpPr/>
        <p:nvPr/>
      </p:nvGrpSpPr>
      <p:grpSpPr>
        <a:xfrm>
          <a:off x="0" y="0"/>
          <a:ext cx="0" cy="0"/>
          <a:chOff x="0" y="0"/>
          <a:chExt cx="0" cy="0"/>
        </a:xfrm>
      </p:grpSpPr>
      <p:sp>
        <p:nvSpPr>
          <p:cNvPr id="43" name="CustomShape 1" hidden="1"/>
          <p:cNvSpPr/>
          <p:nvPr/>
        </p:nvSpPr>
        <p:spPr>
          <a:xfrm>
            <a:off x="0" y="0"/>
            <a:ext cx="914364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44" name="CustomShape 2" hidden="1"/>
          <p:cNvSpPr/>
          <p:nvPr/>
        </p:nvSpPr>
        <p:spPr>
          <a:xfrm>
            <a:off x="64080" y="69840"/>
            <a:ext cx="9012960" cy="6693120"/>
          </a:xfrm>
          <a:prstGeom prst="roundRect">
            <a:avLst>
              <a:gd name="adj" fmla="val 4929"/>
            </a:avLst>
          </a:prstGeom>
          <a:ln w="6480">
            <a:solidFill>
              <a:schemeClr val="tx1">
                <a:alpha val="100000"/>
              </a:schemeClr>
            </a:solidFill>
            <a:round/>
          </a:ln>
          <a:effectLst>
            <a:outerShdw blurRad="38100" dist="25560" dir="5400000" algn="t" rotWithShape="0">
              <a:srgbClr val="000000">
                <a:alpha val="50000"/>
              </a:srgbClr>
            </a:outerShdw>
          </a:effectLst>
        </p:spPr>
        <p:style>
          <a:lnRef idx="3">
            <a:schemeClr val="lt1"/>
          </a:lnRef>
          <a:fillRef idx="1001">
            <a:schemeClr val="lt1"/>
          </a:fillRef>
          <a:effectRef idx="1">
            <a:schemeClr val="accent1"/>
          </a:effectRef>
          <a:fontRef idx="minor"/>
        </p:style>
      </p:sp>
      <p:sp>
        <p:nvSpPr>
          <p:cNvPr id="45" name="CustomShape 3"/>
          <p:cNvSpPr/>
          <p:nvPr/>
        </p:nvSpPr>
        <p:spPr>
          <a:xfrm>
            <a:off x="0" y="0"/>
            <a:ext cx="9143640" cy="6857640"/>
          </a:xfrm>
          <a:prstGeom prst="rect">
            <a:avLst/>
          </a:prstGeom>
          <a:solidFill>
            <a:srgbClr val="FFFFFF"/>
          </a:solidFill>
          <a:ln>
            <a:noFill/>
          </a:ln>
        </p:spPr>
        <p:style>
          <a:lnRef idx="2">
            <a:schemeClr val="accent1"/>
          </a:lnRef>
          <a:fillRef idx="1">
            <a:schemeClr val="accent1"/>
          </a:fillRef>
          <a:effectRef idx="0">
            <a:schemeClr val="accent1"/>
          </a:effectRef>
          <a:fontRef idx="minor"/>
        </p:style>
      </p:sp>
      <p:sp>
        <p:nvSpPr>
          <p:cNvPr id="46" name="CustomShape 4"/>
          <p:cNvSpPr/>
          <p:nvPr/>
        </p:nvSpPr>
        <p:spPr>
          <a:xfrm>
            <a:off x="65160" y="69840"/>
            <a:ext cx="9012960" cy="6691680"/>
          </a:xfrm>
          <a:prstGeom prst="roundRect">
            <a:avLst>
              <a:gd name="adj" fmla="val 4929"/>
            </a:avLst>
          </a:prstGeom>
          <a:blipFill rotWithShape="0">
            <a:blip r:embed="rId14"/>
            <a:tile/>
          </a:blipFill>
          <a:ln w="6480">
            <a:solidFill>
              <a:schemeClr val="tx1">
                <a:alpha val="100000"/>
              </a:schemeClr>
            </a:solidFill>
            <a:round/>
          </a:ln>
          <a:effectLst>
            <a:outerShdw blurRad="38100" dist="25560" dir="5400000" algn="t" rotWithShape="0">
              <a:srgbClr val="000000">
                <a:alpha val="50000"/>
              </a:srgbClr>
            </a:outerShdw>
          </a:effectLst>
        </p:spPr>
        <p:style>
          <a:lnRef idx="3">
            <a:schemeClr val="lt1"/>
          </a:lnRef>
          <a:fillRef idx="1001">
            <a:schemeClr val="lt1"/>
          </a:fillRef>
          <a:effectRef idx="1">
            <a:schemeClr val="accent1"/>
          </a:effectRef>
          <a:fontRef idx="minor"/>
        </p:style>
      </p:sp>
      <p:sp>
        <p:nvSpPr>
          <p:cNvPr id="47" name="PlaceHolder 5"/>
          <p:cNvSpPr>
            <a:spLocks noGrp="1"/>
          </p:cNvSpPr>
          <p:nvPr>
            <p:ph type="dt"/>
          </p:nvPr>
        </p:nvSpPr>
        <p:spPr>
          <a:xfrm>
            <a:off x="6172200" y="6191280"/>
            <a:ext cx="2476080" cy="475920"/>
          </a:xfrm>
          <a:prstGeom prst="rect">
            <a:avLst/>
          </a:prstGeom>
        </p:spPr>
        <p:txBody>
          <a:bodyPr lIns="90000" tIns="45000" rIns="90000" bIns="45000" anchor="ctr">
            <a:noAutofit/>
          </a:bodyPr>
          <a:lstStyle/>
          <a:p>
            <a:pPr algn="r">
              <a:lnSpc>
                <a:spcPct val="100000"/>
              </a:lnSpc>
            </a:pPr>
            <a:fld id="{F5AA61DB-FD0A-495B-8A7A-58578BEE8AC9}" type="datetime">
              <a:rPr lang="el-GR" sz="1400" b="0" strike="noStrike" spc="-1">
                <a:solidFill>
                  <a:srgbClr val="696464"/>
                </a:solidFill>
                <a:latin typeface="Perpetua"/>
              </a:rPr>
              <a:pPr algn="r">
                <a:lnSpc>
                  <a:spcPct val="100000"/>
                </a:lnSpc>
              </a:pPr>
              <a:t>12/12/2021</a:t>
            </a:fld>
            <a:endParaRPr lang="el-GR" sz="1400" b="0" strike="noStrike" spc="-1">
              <a:latin typeface="Times New Roman"/>
            </a:endParaRPr>
          </a:p>
        </p:txBody>
      </p:sp>
      <p:sp>
        <p:nvSpPr>
          <p:cNvPr id="48" name="PlaceHolder 6"/>
          <p:cNvSpPr>
            <a:spLocks noGrp="1"/>
          </p:cNvSpPr>
          <p:nvPr>
            <p:ph type="ftr"/>
          </p:nvPr>
        </p:nvSpPr>
        <p:spPr>
          <a:xfrm>
            <a:off x="914400" y="6172200"/>
            <a:ext cx="3962160" cy="456840"/>
          </a:xfrm>
          <a:prstGeom prst="rect">
            <a:avLst/>
          </a:prstGeom>
        </p:spPr>
        <p:txBody>
          <a:bodyPr lIns="90000" tIns="45000" rIns="90000" bIns="45000" anchor="ctr">
            <a:noAutofit/>
          </a:bodyPr>
          <a:lstStyle/>
          <a:p>
            <a:endParaRPr lang="el-GR" sz="2400" b="0" strike="noStrike" spc="-1">
              <a:latin typeface="Times New Roman"/>
            </a:endParaRPr>
          </a:p>
        </p:txBody>
      </p:sp>
      <p:sp>
        <p:nvSpPr>
          <p:cNvPr id="49" name="PlaceHolder 7"/>
          <p:cNvSpPr>
            <a:spLocks noGrp="1"/>
          </p:cNvSpPr>
          <p:nvPr>
            <p:ph type="sldNum"/>
          </p:nvPr>
        </p:nvSpPr>
        <p:spPr>
          <a:xfrm>
            <a:off x="146160" y="6210360"/>
            <a:ext cx="456840" cy="456840"/>
          </a:xfrm>
          <a:prstGeom prst="rect">
            <a:avLst/>
          </a:prstGeom>
        </p:spPr>
        <p:txBody>
          <a:bodyPr lIns="0" tIns="0" rIns="0" bIns="0" anchor="ctr" anchorCtr="1">
            <a:noAutofit/>
          </a:bodyPr>
          <a:lstStyle/>
          <a:p>
            <a:pPr algn="ctr">
              <a:lnSpc>
                <a:spcPct val="100000"/>
              </a:lnSpc>
            </a:pPr>
            <a:fld id="{F708ED48-2D72-42E1-97A4-65117068CEA2}" type="slidenum">
              <a:rPr lang="el-GR" sz="1400" b="0" strike="noStrike" spc="-1">
                <a:solidFill>
                  <a:srgbClr val="FFFFFF"/>
                </a:solidFill>
                <a:latin typeface="Franklin Gothic Book"/>
              </a:rPr>
              <a:pPr algn="ctr">
                <a:lnSpc>
                  <a:spcPct val="100000"/>
                </a:lnSpc>
              </a:pPr>
              <a:t>‹#›</a:t>
            </a:fld>
            <a:endParaRPr lang="el-GR" sz="1400" b="0" strike="noStrike" spc="-1">
              <a:latin typeface="Times New Roman"/>
            </a:endParaRPr>
          </a:p>
        </p:txBody>
      </p:sp>
      <p:sp>
        <p:nvSpPr>
          <p:cNvPr id="50" name="CustomShape 8"/>
          <p:cNvSpPr/>
          <p:nvPr/>
        </p:nvSpPr>
        <p:spPr>
          <a:xfrm>
            <a:off x="63000" y="1449360"/>
            <a:ext cx="9021240" cy="1527120"/>
          </a:xfrm>
          <a:prstGeom prst="rect">
            <a:avLst/>
          </a:prstGeom>
          <a:solidFill>
            <a:schemeClr val="accent1">
              <a:alpha val="100000"/>
            </a:schemeClr>
          </a:solidFill>
          <a:ln w="19080">
            <a:noFill/>
          </a:ln>
          <a:effectLst>
            <a:outerShdw blurRad="38100" dist="25560" dir="540000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51" name="CustomShape 9"/>
          <p:cNvSpPr/>
          <p:nvPr/>
        </p:nvSpPr>
        <p:spPr>
          <a:xfrm>
            <a:off x="63000" y="1396800"/>
            <a:ext cx="9021240" cy="120240"/>
          </a:xfrm>
          <a:prstGeom prst="rect">
            <a:avLst/>
          </a:prstGeom>
          <a:solidFill>
            <a:schemeClr val="accent1">
              <a:tint val="60000"/>
            </a:schemeClr>
          </a:solidFill>
          <a:ln w="19080">
            <a:noFill/>
          </a:ln>
          <a:effectLst>
            <a:outerShdw blurRad="38100" dist="25560" dir="540000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52" name="CustomShape 10"/>
          <p:cNvSpPr/>
          <p:nvPr/>
        </p:nvSpPr>
        <p:spPr>
          <a:xfrm>
            <a:off x="63000" y="2976480"/>
            <a:ext cx="9021240" cy="110160"/>
          </a:xfrm>
          <a:prstGeom prst="rect">
            <a:avLst/>
          </a:prstGeom>
          <a:solidFill>
            <a:schemeClr val="accent5"/>
          </a:solidFill>
          <a:ln w="19080">
            <a:noFill/>
          </a:ln>
          <a:effectLst>
            <a:outerShdw blurRad="38100" dist="25560" dir="5400000" algn="t" rotWithShape="0">
              <a:srgbClr val="000000">
                <a:alpha val="50000"/>
              </a:srgbClr>
            </a:outerShdw>
          </a:effectLst>
        </p:spPr>
        <p:style>
          <a:lnRef idx="3">
            <a:schemeClr val="lt1"/>
          </a:lnRef>
          <a:fillRef idx="1">
            <a:schemeClr val="accent1"/>
          </a:fillRef>
          <a:effectRef idx="1">
            <a:schemeClr val="accent1"/>
          </a:effectRef>
          <a:fontRef idx="minor"/>
        </p:style>
      </p:sp>
      <p:sp>
        <p:nvSpPr>
          <p:cNvPr id="53" name="PlaceHolder 11"/>
          <p:cNvSpPr>
            <a:spLocks noGrp="1"/>
          </p:cNvSpPr>
          <p:nvPr>
            <p:ph type="title"/>
          </p:nvPr>
        </p:nvSpPr>
        <p:spPr>
          <a:xfrm>
            <a:off x="457200" y="1505880"/>
            <a:ext cx="8229240" cy="1469520"/>
          </a:xfrm>
          <a:prstGeom prst="rect">
            <a:avLst/>
          </a:prstGeom>
        </p:spPr>
        <p:txBody>
          <a:bodyPr lIns="90000" tIns="45000" rIns="90000" bIns="91440" anchor="ctr">
            <a:noAutofit/>
          </a:bodyPr>
          <a:lstStyle/>
          <a:p>
            <a:pPr algn="ctr">
              <a:lnSpc>
                <a:spcPct val="100000"/>
              </a:lnSpc>
            </a:pPr>
            <a:r>
              <a:rPr lang="el-GR" sz="4000" b="0" strike="noStrike" spc="-1">
                <a:solidFill>
                  <a:srgbClr val="FFFFFF"/>
                </a:solidFill>
                <a:latin typeface="Franklin Gothic Book"/>
              </a:rPr>
              <a:t>Click to edit Master title style</a:t>
            </a:r>
            <a:endParaRPr lang="el-GR" sz="4000" b="0" strike="noStrike" spc="-1">
              <a:solidFill>
                <a:srgbClr val="000000"/>
              </a:solidFill>
              <a:latin typeface="Perpetua"/>
            </a:endParaRPr>
          </a:p>
        </p:txBody>
      </p:sp>
      <p:sp>
        <p:nvSpPr>
          <p:cNvPr id="54"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2600" b="0" strike="noStrike" spc="-1">
                <a:solidFill>
                  <a:srgbClr val="000000"/>
                </a:solidFill>
                <a:latin typeface="Perpetua"/>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000" b="0" strike="noStrike" spc="-1">
                <a:solidFill>
                  <a:srgbClr val="000000"/>
                </a:solidFill>
                <a:latin typeface="Perpetua"/>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000000"/>
                </a:solidFill>
                <a:latin typeface="Perpetua"/>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solidFill>
                  <a:srgbClr val="000000"/>
                </a:solidFill>
                <a:latin typeface="Perpetua"/>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Perpetua"/>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Perpetua"/>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Perpetua"/>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r">
              <a:lnSpc>
                <a:spcPct val="100000"/>
              </a:lnSpc>
            </a:pPr>
            <a:fld id="{AEF36B0F-B6A3-4C8F-A48E-59CD79329AD3}" type="datetime">
              <a:rPr lang="el-GR" sz="1400" b="0" strike="noStrike" spc="-1" smtClean="0">
                <a:solidFill>
                  <a:srgbClr val="696464"/>
                </a:solidFill>
                <a:latin typeface="Perpetua"/>
              </a:rPr>
              <a:pPr algn="r">
                <a:lnSpc>
                  <a:spcPct val="100000"/>
                </a:lnSpc>
              </a:pPr>
              <a:t>12/12/2021</a:t>
            </a:fld>
            <a:endParaRPr lang="el-GR" sz="1400" b="0" strike="noStrike" spc="-1">
              <a:latin typeface="Times New Roman"/>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sz="2400" b="0" strike="noStrike" spc="-1">
              <a:latin typeface="Times New Roman"/>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ctr">
              <a:lnSpc>
                <a:spcPct val="100000"/>
              </a:lnSpc>
            </a:pPr>
            <a:fld id="{E1211FC6-9157-43CD-A1B5-4704309EEA8F}" type="slidenum">
              <a:rPr lang="el-GR" sz="1400" b="0" strike="noStrike" spc="-1" smtClean="0">
                <a:solidFill>
                  <a:srgbClr val="FFFFFF"/>
                </a:solidFill>
                <a:latin typeface="Franklin Gothic Book"/>
              </a:rPr>
              <a:pPr algn="ctr">
                <a:lnSpc>
                  <a:spcPct val="100000"/>
                </a:lnSpc>
              </a:pP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9.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Αναιμία-κλινική είκονα</a:t>
            </a:r>
            <a:endParaRPr lang="el-GR" sz="4000" b="0" strike="noStrike" spc="-1">
              <a:solidFill>
                <a:srgbClr val="000000"/>
              </a:solidFill>
              <a:latin typeface="Perpetua"/>
            </a:endParaRPr>
          </a:p>
        </p:txBody>
      </p:sp>
      <p:sp>
        <p:nvSpPr>
          <p:cNvPr id="92" name="TextShape 2"/>
          <p:cNvSpPr txBox="1"/>
          <p:nvPr/>
        </p:nvSpPr>
        <p:spPr>
          <a:xfrm>
            <a:off x="914400" y="1447920"/>
            <a:ext cx="7772040" cy="4571640"/>
          </a:xfrm>
          <a:prstGeom prst="rect">
            <a:avLst/>
          </a:prstGeom>
          <a:noFill/>
          <a:ln>
            <a:noFill/>
          </a:ln>
        </p:spPr>
        <p:txBody>
          <a:bodyPr lIns="90000" tIns="45000" rIns="90000" bIns="45000">
            <a:normAutofit lnSpcReduction="10000"/>
          </a:bodyPr>
          <a:lstStyle/>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r>
              <a:rPr lang="el-GR" sz="2600" b="0" strike="noStrike" spc="-1">
                <a:solidFill>
                  <a:srgbClr val="000000"/>
                </a:solidFill>
                <a:latin typeface="Perpetua"/>
              </a:rPr>
              <a:t>    </a:t>
            </a:r>
            <a:r>
              <a:rPr lang="el-GR" sz="2600" b="1" strike="noStrike" spc="-1">
                <a:solidFill>
                  <a:srgbClr val="000000"/>
                </a:solidFill>
                <a:latin typeface="Perpetua"/>
              </a:rPr>
              <a:t>ΣΥΜΠΤΩΜΑΤΑ</a:t>
            </a: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Αδυναμία</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Καταβολή</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Θάμβος όρασης</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Ευκολη κόπωση</a:t>
            </a:r>
          </a:p>
          <a:p>
            <a:pPr>
              <a:lnSpc>
                <a:spcPct val="100000"/>
              </a:lnSpc>
              <a:spcBef>
                <a:spcPts val="581"/>
              </a:spcBef>
            </a:pPr>
            <a:r>
              <a:rPr lang="el-GR" sz="2600" b="0" strike="noStrike" spc="-1">
                <a:solidFill>
                  <a:srgbClr val="000000"/>
                </a:solidFill>
                <a:latin typeface="Perpetua"/>
              </a:rPr>
              <a:t>    </a:t>
            </a:r>
            <a:r>
              <a:rPr lang="el-GR" sz="2600" b="1" strike="noStrike" spc="-1">
                <a:solidFill>
                  <a:srgbClr val="000000"/>
                </a:solidFill>
                <a:latin typeface="Perpetua"/>
              </a:rPr>
              <a:t>ΣΗΜΕΙΑ</a:t>
            </a: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 Ωχρότητα δέρματος-επιπεφυκότων</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Ταχυκαρδία,ταχύπνοια</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Ειδικά για τη σιδηροπενική: χειλίτιδα-γλωσσίτιδα</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16" name="Picture 2"/>
          <p:cNvPicPr/>
          <p:nvPr/>
        </p:nvPicPr>
        <p:blipFill>
          <a:blip r:embed="rId2"/>
          <a:stretch/>
        </p:blipFill>
        <p:spPr>
          <a:xfrm>
            <a:off x="-180360" y="17640"/>
            <a:ext cx="9324000" cy="69559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18" name="Picture 2"/>
          <p:cNvPicPr/>
          <p:nvPr/>
        </p:nvPicPr>
        <p:blipFill>
          <a:blip r:embed="rId2"/>
          <a:stretch/>
        </p:blipFill>
        <p:spPr>
          <a:xfrm>
            <a:off x="2123640" y="836640"/>
            <a:ext cx="4159800" cy="55634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53" name="Picture 2"/>
          <p:cNvPicPr/>
          <p:nvPr/>
        </p:nvPicPr>
        <p:blipFill>
          <a:blip r:embed="rId2"/>
          <a:stretch/>
        </p:blipFill>
        <p:spPr>
          <a:xfrm>
            <a:off x="-4680" y="0"/>
            <a:ext cx="9222840" cy="6857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55" name="Picture 2"/>
          <p:cNvPicPr/>
          <p:nvPr/>
        </p:nvPicPr>
        <p:blipFill>
          <a:blip r:embed="rId2"/>
          <a:stretch/>
        </p:blipFill>
        <p:spPr>
          <a:xfrm>
            <a:off x="251640" y="260640"/>
            <a:ext cx="8772840" cy="61189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1295280" y="3200400"/>
            <a:ext cx="6400440" cy="1599840"/>
          </a:xfrm>
          <a:prstGeom prst="rect">
            <a:avLst/>
          </a:prstGeom>
          <a:noFill/>
          <a:ln>
            <a:noFill/>
          </a:ln>
        </p:spPr>
        <p:txBody>
          <a:bodyPr lIns="90000" tIns="45000" rIns="90000" bIns="45000">
            <a:noAutofit/>
          </a:bodyPr>
          <a:lstStyle/>
          <a:p>
            <a:pPr algn="ctr"/>
            <a:endParaRPr lang="el-GR" sz="3200" b="0" strike="noStrike" spc="-1">
              <a:latin typeface="Arial"/>
            </a:endParaRPr>
          </a:p>
        </p:txBody>
      </p:sp>
      <p:sp>
        <p:nvSpPr>
          <p:cNvPr id="229" name="TextShape 2"/>
          <p:cNvSpPr txBox="1"/>
          <p:nvPr/>
        </p:nvSpPr>
        <p:spPr>
          <a:xfrm>
            <a:off x="457200" y="1505880"/>
            <a:ext cx="8229240" cy="1469520"/>
          </a:xfrm>
          <a:prstGeom prst="rect">
            <a:avLst/>
          </a:prstGeom>
          <a:noFill/>
          <a:ln>
            <a:noFill/>
          </a:ln>
        </p:spPr>
        <p:txBody>
          <a:bodyPr lIns="90000" tIns="45000" rIns="90000" bIns="91440" anchor="ctr">
            <a:noAutofit/>
          </a:bodyPr>
          <a:lstStyle/>
          <a:p>
            <a:pPr algn="ctr">
              <a:lnSpc>
                <a:spcPct val="100000"/>
              </a:lnSpc>
            </a:pPr>
            <a:r>
              <a:rPr lang="el-GR" sz="4000" b="0" strike="noStrike" spc="-1">
                <a:solidFill>
                  <a:srgbClr val="FFFFFF"/>
                </a:solidFill>
                <a:latin typeface="Franklin Gothic Book"/>
              </a:rPr>
              <a:t>Παθολογία καρδιαγγειακού συστήματος</a:t>
            </a:r>
            <a:endParaRPr lang="el-GR" sz="40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Εισαγωγή </a:t>
            </a:r>
            <a:endParaRPr lang="el-GR" sz="4000" b="0" strike="noStrike" spc="-1">
              <a:solidFill>
                <a:srgbClr val="000000"/>
              </a:solidFill>
              <a:latin typeface="Perpetua"/>
            </a:endParaRPr>
          </a:p>
        </p:txBody>
      </p:sp>
      <p:sp>
        <p:nvSpPr>
          <p:cNvPr id="231" name="TextShape 2"/>
          <p:cNvSpPr txBox="1"/>
          <p:nvPr/>
        </p:nvSpPr>
        <p:spPr>
          <a:xfrm>
            <a:off x="914400" y="1447920"/>
            <a:ext cx="7772040" cy="4571640"/>
          </a:xfrm>
          <a:prstGeom prst="rect">
            <a:avLst/>
          </a:prstGeom>
          <a:noFill/>
          <a:ln>
            <a:noFill/>
          </a:ln>
        </p:spPr>
        <p:txBody>
          <a:bodyPr lIns="90000" tIns="45000" rIns="90000" bIns="45000">
            <a:normAutofit fontScale="98500" lnSpcReduction="10000"/>
          </a:bodyPr>
          <a:lstStyle/>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Το  καρδιαγγειακό σύστημα αποτελείται από την καρδιά, την αορτή, τις αρτηρίες, τα τριχοειδή και τις φλέβες.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 σκοπός του είναι να διατηρεί την αιματική παροχή προσαρμοσμένη στις ανάγκες των υπολοίπων συστημάτων.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καρδιά δρα ως παλμική αντλία, η ισχύς παλμού της οποίας έχει βραχεία και σταθερή διάρκεια. </a:t>
            </a:r>
            <a:r>
              <a:rPr lang="el-GR" sz="2600" b="1" strike="noStrike" spc="-1">
                <a:solidFill>
                  <a:srgbClr val="000000"/>
                </a:solidFill>
                <a:latin typeface="Perpetua"/>
              </a:rPr>
              <a:t>Η καρδιά μπορεί να αυξήσει την παροχή της αυξάνοντας τη συχνότητα συστολής (χρονοτροπισμός), τη δύναμη συστολής (ινοτροπισμός), ή και τα δυο.</a:t>
            </a:r>
            <a:endParaRPr lang="el-GR" sz="2600" b="0" strike="noStrike" spc="-1">
              <a:solidFill>
                <a:srgbClr val="000000"/>
              </a:solidFill>
              <a:latin typeface="Perpetua"/>
            </a:endParaRPr>
          </a:p>
          <a:p>
            <a:pPr algn="just">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Εισαγωγή</a:t>
            </a:r>
            <a:endParaRPr lang="el-GR" sz="4000" b="0" strike="noStrike" spc="-1">
              <a:solidFill>
                <a:srgbClr val="000000"/>
              </a:solidFill>
              <a:latin typeface="Perpetua"/>
            </a:endParaRPr>
          </a:p>
        </p:txBody>
      </p:sp>
      <p:sp>
        <p:nvSpPr>
          <p:cNvPr id="233" name="TextShape 2"/>
          <p:cNvSpPr txBox="1"/>
          <p:nvPr/>
        </p:nvSpPr>
        <p:spPr>
          <a:xfrm>
            <a:off x="914400" y="1447920"/>
            <a:ext cx="7772040" cy="4571640"/>
          </a:xfrm>
          <a:prstGeom prst="rect">
            <a:avLst/>
          </a:prstGeom>
          <a:noFill/>
          <a:ln>
            <a:noFill/>
          </a:ln>
        </p:spPr>
        <p:txBody>
          <a:bodyPr lIns="90000" tIns="45000" rIns="90000" bIns="45000">
            <a:noAutofit/>
          </a:bodyPr>
          <a:lstStyle/>
          <a:p>
            <a:pPr algn="just">
              <a:lnSpc>
                <a:spcPct val="100000"/>
              </a:lnSpc>
              <a:spcBef>
                <a:spcPts val="581"/>
              </a:spcBef>
            </a:pPr>
            <a:endParaRPr lang="el-GR" sz="2600" b="0" strike="noStrike" spc="-1">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καρδιά ενός φυσιολογικού ατόμου 70Kgr συσπάται με συχνότητα 70-75 σφύξεις/ λεπτό, εξωθώντας 5,5 λίτρα αίματος/λεπτό. Το βάρος της καρδιάς υπολογίζεται περί τα 300 gr. Το 75% του βάρους της το αποτελούν τα μυοκύτταρα.</a:t>
            </a:r>
          </a:p>
        </p:txBody>
      </p:sp>
      <p:pic>
        <p:nvPicPr>
          <p:cNvPr id="234" name="Picture 2"/>
          <p:cNvPicPr/>
          <p:nvPr/>
        </p:nvPicPr>
        <p:blipFill>
          <a:blip r:embed="rId2"/>
          <a:stretch/>
        </p:blipFill>
        <p:spPr>
          <a:xfrm>
            <a:off x="5652000" y="4419000"/>
            <a:ext cx="2722680" cy="21636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914400" y="274680"/>
            <a:ext cx="7772040" cy="1142640"/>
          </a:xfrm>
          <a:prstGeom prst="rect">
            <a:avLst/>
          </a:prstGeom>
          <a:noFill/>
          <a:ln>
            <a:noFill/>
          </a:ln>
        </p:spPr>
        <p:txBody>
          <a:bodyPr lIns="90000" tIns="45000" rIns="90000" bIns="91440" anchor="b">
            <a:normAutofit fontScale="88500"/>
          </a:bodyPr>
          <a:lstStyle/>
          <a:p>
            <a:pPr>
              <a:lnSpc>
                <a:spcPct val="100000"/>
              </a:lnSpc>
            </a:pPr>
            <a:r>
              <a:rPr lang="el-GR" sz="4000" b="0" strike="noStrike" spc="-1">
                <a:solidFill>
                  <a:srgbClr val="696464"/>
                </a:solidFill>
                <a:latin typeface="Franklin Gothic Book"/>
              </a:rPr>
              <a:t>Συμπτώματα καρδιαγγειακών παθήσεων </a:t>
            </a:r>
            <a:endParaRPr lang="el-GR" sz="4000" b="0" strike="noStrike" spc="-1">
              <a:solidFill>
                <a:srgbClr val="000000"/>
              </a:solidFill>
              <a:latin typeface="Perpetua"/>
            </a:endParaRPr>
          </a:p>
        </p:txBody>
      </p:sp>
      <p:sp>
        <p:nvSpPr>
          <p:cNvPr id="236" name="TextShape 2"/>
          <p:cNvSpPr txBox="1"/>
          <p:nvPr/>
        </p:nvSpPr>
        <p:spPr>
          <a:xfrm>
            <a:off x="914400" y="1447920"/>
            <a:ext cx="7772040" cy="4571640"/>
          </a:xfrm>
          <a:prstGeom prst="rect">
            <a:avLst/>
          </a:prstGeom>
          <a:noFill/>
          <a:ln>
            <a:noFill/>
          </a:ln>
        </p:spPr>
        <p:txBody>
          <a:bodyPr lIns="90000" tIns="45000" rIns="90000" bIns="45000">
            <a:normAutofit/>
          </a:bodyPr>
          <a:lstStyle/>
          <a:p>
            <a:pPr marL="274320" indent="-273960" algn="just">
              <a:lnSpc>
                <a:spcPct val="100000"/>
              </a:lnSpc>
              <a:spcBef>
                <a:spcPts val="581"/>
              </a:spcBef>
              <a:buClr>
                <a:srgbClr val="D34817"/>
              </a:buClr>
              <a:buSzPct val="85000"/>
              <a:buFont typeface="Wingdings 2" charset="2"/>
              <a:buChar char=""/>
            </a:pPr>
            <a:r>
              <a:rPr lang="el-GR" sz="2400" b="1" strike="noStrike" spc="-1" dirty="0">
                <a:solidFill>
                  <a:srgbClr val="000000"/>
                </a:solidFill>
                <a:latin typeface="Perpetua"/>
              </a:rPr>
              <a:t>Πόνος στο στήθος</a:t>
            </a:r>
            <a:r>
              <a:rPr lang="el-GR" sz="2400" b="0" strike="noStrike" spc="-1" dirty="0">
                <a:solidFill>
                  <a:srgbClr val="000000"/>
                </a:solidFill>
                <a:latin typeface="Perpetua"/>
              </a:rPr>
              <a:t>: Είναι το πιο κλασικό σύμπτωμα καρδιακού προβλήματος. Αλλά δεν προκαλούν όλες οι καρδιακές προσβολές πόνο στο στήθος. </a:t>
            </a:r>
            <a:endParaRPr lang="el-GR" sz="2400" b="0" strike="noStrike" spc="-1" dirty="0" smtClean="0">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400" b="0" strike="noStrike" spc="-1" dirty="0" smtClean="0">
                <a:solidFill>
                  <a:srgbClr val="000000"/>
                </a:solidFill>
                <a:latin typeface="Perpetua"/>
              </a:rPr>
              <a:t>Ο </a:t>
            </a:r>
            <a:r>
              <a:rPr lang="el-GR" sz="2400" b="0" strike="noStrike" spc="-1" dirty="0">
                <a:solidFill>
                  <a:srgbClr val="000000"/>
                </a:solidFill>
                <a:latin typeface="Perpetua"/>
              </a:rPr>
              <a:t>πόνος που σχετίζεται με την καρδιά συνήθως εκδηλώνεται κάτω από το στέρνο, ίσως λίγο προς τα αριστερά του κέντρου. </a:t>
            </a:r>
            <a:endParaRPr lang="el-GR" sz="2400" b="0" strike="noStrike" spc="-1" dirty="0" smtClean="0">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400" b="0" strike="noStrike" spc="-1" dirty="0" smtClean="0">
                <a:solidFill>
                  <a:srgbClr val="000000"/>
                </a:solidFill>
                <a:latin typeface="Perpetua"/>
              </a:rPr>
              <a:t>Ο </a:t>
            </a:r>
            <a:r>
              <a:rPr lang="el-GR" sz="2400" b="0" strike="noStrike" spc="-1" dirty="0">
                <a:solidFill>
                  <a:srgbClr val="000000"/>
                </a:solidFill>
                <a:latin typeface="Perpetua"/>
              </a:rPr>
              <a:t>πόνος έχει παρομοιαστεί από πολλούς ως ένα "βαρύ πλάκωμα", ή μια δυσάρεστη αίσθηση πίεσης.</a:t>
            </a:r>
          </a:p>
          <a:p>
            <a:pPr>
              <a:lnSpc>
                <a:spcPct val="100000"/>
              </a:lnSpc>
              <a:spcBef>
                <a:spcPts val="581"/>
              </a:spcBef>
            </a:pPr>
            <a:endParaRPr lang="el-GR" sz="2400" b="0" strike="noStrike" spc="-1" dirty="0">
              <a:solidFill>
                <a:srgbClr val="000000"/>
              </a:solidFill>
              <a:latin typeface="Perpetua"/>
            </a:endParaRPr>
          </a:p>
        </p:txBody>
      </p:sp>
      <p:pic>
        <p:nvPicPr>
          <p:cNvPr id="237" name="Picture 2"/>
          <p:cNvPicPr/>
          <p:nvPr/>
        </p:nvPicPr>
        <p:blipFill>
          <a:blip r:embed="rId2"/>
          <a:stretch/>
        </p:blipFill>
        <p:spPr>
          <a:xfrm>
            <a:off x="5857884" y="4857760"/>
            <a:ext cx="2619000" cy="17427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239" name="Picture 2"/>
          <p:cNvPicPr/>
          <p:nvPr/>
        </p:nvPicPr>
        <p:blipFill>
          <a:blip r:embed="rId2"/>
          <a:stretch/>
        </p:blipFill>
        <p:spPr>
          <a:xfrm>
            <a:off x="395640" y="404640"/>
            <a:ext cx="8244720" cy="6183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241" name="Picture 2"/>
          <p:cNvPicPr/>
          <p:nvPr/>
        </p:nvPicPr>
        <p:blipFill>
          <a:blip r:embed="rId2"/>
          <a:stretch/>
        </p:blipFill>
        <p:spPr>
          <a:xfrm>
            <a:off x="611640" y="548640"/>
            <a:ext cx="8136720" cy="5823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96" name="Picture 3"/>
          <p:cNvPicPr/>
          <p:nvPr/>
        </p:nvPicPr>
        <p:blipFill>
          <a:blip r:embed="rId2"/>
          <a:stretch/>
        </p:blipFill>
        <p:spPr>
          <a:xfrm>
            <a:off x="755640" y="1412640"/>
            <a:ext cx="4133520" cy="2727720"/>
          </a:xfrm>
          <a:prstGeom prst="rect">
            <a:avLst/>
          </a:prstGeom>
          <a:ln>
            <a:noFill/>
          </a:ln>
        </p:spPr>
      </p:pic>
      <p:pic>
        <p:nvPicPr>
          <p:cNvPr id="97" name="Picture 4"/>
          <p:cNvPicPr/>
          <p:nvPr/>
        </p:nvPicPr>
        <p:blipFill>
          <a:blip r:embed="rId3"/>
          <a:stretch/>
        </p:blipFill>
        <p:spPr>
          <a:xfrm>
            <a:off x="5214960" y="2061000"/>
            <a:ext cx="3705840" cy="3312000"/>
          </a:xfrm>
          <a:prstGeom prst="rect">
            <a:avLst/>
          </a:prstGeom>
          <a:ln>
            <a:noFill/>
          </a:ln>
        </p:spPr>
      </p:pic>
      <p:pic>
        <p:nvPicPr>
          <p:cNvPr id="98" name="Picture 5"/>
          <p:cNvPicPr/>
          <p:nvPr/>
        </p:nvPicPr>
        <p:blipFill>
          <a:blip r:embed="rId4"/>
          <a:stretch/>
        </p:blipFill>
        <p:spPr>
          <a:xfrm>
            <a:off x="1331640" y="4302000"/>
            <a:ext cx="3162960" cy="2142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p:nvPr>
        </p:nvSpPr>
        <p:spPr>
          <a:xfrm>
            <a:off x="914400" y="1447920"/>
            <a:ext cx="7772040" cy="4247317"/>
          </a:xfrm>
        </p:spPr>
        <p:txBody>
          <a:bodyPr/>
          <a:lstStyle/>
          <a:p>
            <a:endParaRPr lang="el-GR" b="1" strike="noStrike" spc="-1" dirty="0" smtClean="0">
              <a:solidFill>
                <a:srgbClr val="000000"/>
              </a:solidFill>
              <a:latin typeface="Perpetua"/>
            </a:endParaRPr>
          </a:p>
          <a:p>
            <a:pPr algn="just"/>
            <a:r>
              <a:rPr lang="el-GR" sz="2800" b="1" strike="noStrike" spc="-1" dirty="0" smtClean="0">
                <a:solidFill>
                  <a:srgbClr val="000000"/>
                </a:solidFill>
                <a:latin typeface="Perpetua"/>
              </a:rPr>
              <a:t>Δύσπνοια</a:t>
            </a:r>
            <a:r>
              <a:rPr lang="el-GR" sz="2800" b="0" strike="noStrike" spc="-1" dirty="0" smtClean="0">
                <a:solidFill>
                  <a:srgbClr val="000000"/>
                </a:solidFill>
                <a:latin typeface="Perpetua"/>
              </a:rPr>
              <a:t>: Ο ασθενής που ασθμαίνει ακόμα και σε κατάσταση ηρεμίας ή μετά από πολύ ήπια σωματική προσπάθεια θα μπορούσε να έχει</a:t>
            </a:r>
          </a:p>
          <a:p>
            <a:pPr lvl="1" algn="just"/>
            <a:r>
              <a:rPr lang="el-GR" sz="2800" b="0" strike="noStrike" spc="-1" dirty="0" smtClean="0">
                <a:solidFill>
                  <a:srgbClr val="000000"/>
                </a:solidFill>
                <a:latin typeface="Perpetua"/>
              </a:rPr>
              <a:t> μια πνευμονική πάθηση, όπως το άσθμα ή η χρόνια αποφρακτική πνευμονοπάθεια. </a:t>
            </a:r>
          </a:p>
          <a:p>
            <a:pPr lvl="1" algn="just"/>
            <a:r>
              <a:rPr lang="el-GR" sz="2800" b="0" strike="noStrike" spc="-1" dirty="0" smtClean="0">
                <a:solidFill>
                  <a:srgbClr val="000000"/>
                </a:solidFill>
                <a:latin typeface="Perpetua"/>
              </a:rPr>
              <a:t>Αλλά η δύσπνοια μπορεί επίσης να υποδεικνύει καρδιακή προσβολή ή καρδιακή ανεπάρκεια.</a:t>
            </a:r>
          </a:p>
          <a:p>
            <a:endParaRPr lang="el-GR" dirty="0"/>
          </a:p>
        </p:txBody>
      </p:sp>
      <p:sp>
        <p:nvSpPr>
          <p:cNvPr id="2" name="1 - Τίτλος"/>
          <p:cNvSpPr>
            <a:spLocks noGrp="1"/>
          </p:cNvSpPr>
          <p:nvPr>
            <p:ph type="title"/>
          </p:nvPr>
        </p:nvSpPr>
        <p:spPr>
          <a:xfrm>
            <a:off x="914400" y="274680"/>
            <a:ext cx="7772040" cy="1231106"/>
          </a:xfrm>
        </p:spPr>
        <p:txBody>
          <a:bodyPr/>
          <a:lstStyle/>
          <a:p>
            <a:r>
              <a:rPr lang="el-GR" dirty="0" smtClean="0"/>
              <a:t/>
            </a:r>
            <a:br>
              <a:rPr lang="el-GR" dirty="0" smtClean="0"/>
            </a:br>
            <a:r>
              <a:rPr lang="el-GR" dirty="0" smtClean="0"/>
              <a:t>Δύσπνοια</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Οίδημα</a:t>
            </a:r>
            <a:endParaRPr lang="el-GR" dirty="0"/>
          </a:p>
        </p:txBody>
      </p:sp>
      <p:sp>
        <p:nvSpPr>
          <p:cNvPr id="3" name="2 - Θέση περιεχομένου"/>
          <p:cNvSpPr>
            <a:spLocks noGrp="1"/>
          </p:cNvSpPr>
          <p:nvPr>
            <p:ph idx="1"/>
          </p:nvPr>
        </p:nvSpPr>
        <p:spPr/>
        <p:txBody>
          <a:bodyPr/>
          <a:lstStyle/>
          <a:p>
            <a:r>
              <a:rPr lang="el-GR" spc="-1" dirty="0" smtClean="0">
                <a:solidFill>
                  <a:srgbClr val="000000"/>
                </a:solidFill>
                <a:latin typeface="Perpetua"/>
              </a:rPr>
              <a:t>Η καρδιακή ανεπάρκεια μπορεί να προκαλέσει συσσώρευση υγρών στο σώμα.</a:t>
            </a:r>
          </a:p>
          <a:p>
            <a:pPr algn="just"/>
            <a:r>
              <a:rPr lang="el-GR" spc="-1" dirty="0" smtClean="0">
                <a:solidFill>
                  <a:srgbClr val="000000"/>
                </a:solidFill>
                <a:latin typeface="Perpetua"/>
              </a:rPr>
              <a:t> Αυτό μπορεί να οδηγήσει σε οίδημα (συχνά στα πόδια, τους αστραγάλους, τα πέλματα, ή την κοιλιά), καθώς και ξαφνική αύξηση του σωματικού βάρους και μερικές φορές απώλεια της όρεξης.</a:t>
            </a:r>
          </a:p>
          <a:p>
            <a:pPr algn="just"/>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43"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nSpc>
                <a:spcPct val="100000"/>
              </a:lnSpc>
              <a:spcBef>
                <a:spcPts val="581"/>
              </a:spcBef>
              <a:buClr>
                <a:srgbClr val="D34817"/>
              </a:buClr>
              <a:buSzPct val="85000"/>
              <a:buFont typeface="Wingdings 2" charset="2"/>
              <a:buChar char=""/>
            </a:pPr>
            <a:r>
              <a:rPr lang="el-GR" sz="2600" b="1" strike="noStrike" spc="-1">
                <a:solidFill>
                  <a:srgbClr val="000000"/>
                </a:solidFill>
                <a:latin typeface="Perpetua"/>
              </a:rPr>
              <a:t>Βήχας</a:t>
            </a:r>
            <a:r>
              <a:rPr lang="el-GR" sz="2600" b="0" strike="noStrike" spc="-1">
                <a:solidFill>
                  <a:srgbClr val="000000"/>
                </a:solidFill>
                <a:latin typeface="Perpetua"/>
              </a:rPr>
              <a:t>: Ο επίμονος βήχας ή ο συριγμός μπορεί να είναι σύμπτωμα καρδιακής ανεπάρκειας -αποτέλεσμα της συσσώρευσης υγρών στους πνεύμονες. Σε ορισμένες περιπτώσεις, τα άτομα με καρδιακή ανεπάρκεια έχουν αιματηρά φλέγματα.</a:t>
            </a:r>
          </a:p>
          <a:p>
            <a:pPr marL="274320" indent="-273960">
              <a:lnSpc>
                <a:spcPct val="100000"/>
              </a:lnSpc>
              <a:spcBef>
                <a:spcPts val="581"/>
              </a:spcBef>
              <a:buClr>
                <a:srgbClr val="D34817"/>
              </a:buClr>
              <a:buSzPct val="85000"/>
              <a:buFont typeface="Wingdings 2" charset="2"/>
              <a:buChar char=""/>
            </a:pPr>
            <a:r>
              <a:rPr lang="el-GR" sz="2600" b="1" strike="noStrike" spc="-1">
                <a:solidFill>
                  <a:srgbClr val="000000"/>
                </a:solidFill>
                <a:latin typeface="Perpetua"/>
              </a:rPr>
              <a:t>Ζάλη</a:t>
            </a:r>
            <a:r>
              <a:rPr lang="el-GR" sz="2600" b="0" strike="noStrike" spc="-1">
                <a:solidFill>
                  <a:srgbClr val="000000"/>
                </a:solidFill>
                <a:latin typeface="Perpetua"/>
              </a:rPr>
              <a:t>: Το έμφραγμα μπορεί να προκαλέσει ζαλάδα και απώλεια της συνείδησης. Το ίδιο συμβαίνει και με επικίνδυνες ανωμαλίες του καρδιακού ρυθμού (αρρυθμίες).</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45" name="TextShape 2"/>
          <p:cNvSpPr txBox="1"/>
          <p:nvPr/>
        </p:nvSpPr>
        <p:spPr>
          <a:xfrm>
            <a:off x="914400" y="1447920"/>
            <a:ext cx="7772040" cy="4571640"/>
          </a:xfrm>
          <a:prstGeom prst="rect">
            <a:avLst/>
          </a:prstGeom>
          <a:noFill/>
          <a:ln>
            <a:noFill/>
          </a:ln>
        </p:spPr>
        <p:txBody>
          <a:bodyPr lIns="90000" tIns="45000" rIns="90000" bIns="45000">
            <a:normAutofit fontScale="97000"/>
          </a:bodyPr>
          <a:lstStyle/>
          <a:p>
            <a:pPr marL="274320" indent="-273960" algn="just">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Κόπωση</a:t>
            </a:r>
            <a:r>
              <a:rPr lang="el-GR" sz="2600" b="0" strike="noStrike" spc="-1" dirty="0">
                <a:solidFill>
                  <a:srgbClr val="000000"/>
                </a:solidFill>
                <a:latin typeface="Perpetua"/>
              </a:rPr>
              <a:t>: Ειδικά στις γυναίκες, η ασυνήθιστη κόπωση είναι ένα σύμπτωμα που μπορεί να εκδηλωθεί κατά τη διάρκεια μιας καρδιακής προσβολής, καθώς και κατά τις ημέρες και τις εβδομάδες που προηγήθηκαν τους συμβάντος. Επίσης, η διαρκής κόπωση μπορεί να είναι σύμπτωμα καρδιακής ανεπάρκειας.</a:t>
            </a:r>
          </a:p>
          <a:p>
            <a:pPr marL="274320" indent="-273960" algn="just">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Ναυτία</a:t>
            </a:r>
            <a:r>
              <a:rPr lang="el-GR" sz="2600" b="0" strike="noStrike" spc="-1" dirty="0">
                <a:solidFill>
                  <a:srgbClr val="000000"/>
                </a:solidFill>
                <a:latin typeface="Perpetua"/>
              </a:rPr>
              <a:t>: Δεν είναι ασυνήθιστο κατά τη διάρκεια μιας καρδιακής προσβολής ο ασθενής να αισθανθεί ναυτία στο στομάχι ή τάση προς έμετο. Επίσης, το κοιλιακό πρήξιμο μπορεί να είναι σημάδι καρδιακής ανεπάρκειας.</a:t>
            </a:r>
          </a:p>
          <a:p>
            <a:pPr>
              <a:lnSpc>
                <a:spcPct val="100000"/>
              </a:lnSpc>
              <a:spcBef>
                <a:spcPts val="581"/>
              </a:spcBef>
            </a:pP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47" name="TextShape 2"/>
          <p:cNvSpPr txBox="1"/>
          <p:nvPr/>
        </p:nvSpPr>
        <p:spPr>
          <a:xfrm>
            <a:off x="914400" y="1447920"/>
            <a:ext cx="7772040" cy="4571640"/>
          </a:xfrm>
          <a:prstGeom prst="rect">
            <a:avLst/>
          </a:prstGeom>
          <a:noFill/>
          <a:ln>
            <a:noFill/>
          </a:ln>
        </p:spPr>
        <p:txBody>
          <a:bodyPr lIns="90000" tIns="45000" rIns="90000" bIns="45000">
            <a:normAutofit fontScale="89000" lnSpcReduction="20000"/>
          </a:bodyPr>
          <a:lstStyle/>
          <a:p>
            <a:pPr marL="274320" indent="-273960">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Γρήγορος ή ακανόνιστος καρδιακός παλμός</a:t>
            </a:r>
            <a:r>
              <a:rPr lang="el-GR" sz="2600" b="0" strike="noStrike" spc="-1" dirty="0">
                <a:solidFill>
                  <a:srgbClr val="000000"/>
                </a:solidFill>
                <a:latin typeface="Perpetua"/>
              </a:rPr>
              <a:t>: Ειδικά όταν συνοδεύεται από αδυναμία, ζάλη, ή δυσκολία στην αναπνοή μπορεί να είναι ένδειξη μιας καρδιακής προσβολής. Εάν αφεθεί χωρίς θεραπεία, μερικές φορές μπορεί να οδηγήσει σε εγκεφαλικό επεισόδιο, καρδιακή ανεπάρκεια, ή αιφνίδιο θάνατο</a:t>
            </a:r>
            <a:r>
              <a:rPr lang="el-GR" sz="2600" b="0" strike="noStrike" spc="-1" dirty="0" smtClean="0">
                <a:solidFill>
                  <a:srgbClr val="000000"/>
                </a:solidFill>
                <a:latin typeface="Perpetua"/>
              </a:rPr>
              <a:t>.</a:t>
            </a:r>
          </a:p>
          <a:p>
            <a:pPr marL="274320" indent="-273960">
              <a:spcBef>
                <a:spcPts val="581"/>
              </a:spcBef>
              <a:buClr>
                <a:srgbClr val="D34817"/>
              </a:buClr>
              <a:buSzPct val="85000"/>
              <a:buFont typeface="Wingdings 2" charset="2"/>
              <a:buChar char=""/>
            </a:pPr>
            <a:r>
              <a:rPr lang="el-GR" sz="2600" b="1" spc="-1" dirty="0" smtClean="0">
                <a:solidFill>
                  <a:srgbClr val="000000"/>
                </a:solidFill>
                <a:latin typeface="Perpetua"/>
              </a:rPr>
              <a:t>Πόνος σε άλλα μέρη του σώματος</a:t>
            </a:r>
            <a:r>
              <a:rPr lang="el-GR" sz="2600" spc="-1" dirty="0" smtClean="0">
                <a:solidFill>
                  <a:srgbClr val="000000"/>
                </a:solidFill>
                <a:latin typeface="Perpetua"/>
              </a:rPr>
              <a:t>: Σε πολλές περιπτώσεις καρδιακής προσβολής, ο πόνος αρχίζει στο στήθος και εξαπλώνεται στους ώμους, τα χέρια, τους αγκώνες, την πλάτη, το λαιμό, το σαγόνι ή και την κοιλιά. Αλλά μερικές φορές δεν υπάρχει πόνος στο στήθος παρά μόνο πόνος σε αυτές τις άλλες περιοχές του σώματος, όπως στο ένα ή και τα δύο χέρια ή τους ώμους. Οι πόνοι αυτοί μπορεί να "έρχονται και να φεύγουν".</a:t>
            </a:r>
          </a:p>
          <a:p>
            <a:pPr marL="274320" indent="-273960">
              <a:lnSpc>
                <a:spcPct val="100000"/>
              </a:lnSpc>
              <a:spcBef>
                <a:spcPts val="581"/>
              </a:spcBef>
              <a:buClr>
                <a:srgbClr val="D34817"/>
              </a:buClr>
              <a:buSzPct val="85000"/>
              <a:buFont typeface="Wingdings 2" charset="2"/>
              <a:buChar char=""/>
            </a:pPr>
            <a:endParaRPr lang="el-GR" sz="2600" b="0" strike="noStrike" spc="-1" dirty="0">
              <a:solidFill>
                <a:srgbClr val="000000"/>
              </a:solidFill>
              <a:latin typeface="Perpetua"/>
            </a:endParaRPr>
          </a:p>
          <a:p>
            <a:pPr>
              <a:lnSpc>
                <a:spcPct val="100000"/>
              </a:lnSpc>
              <a:spcBef>
                <a:spcPts val="581"/>
              </a:spcBef>
            </a:pP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49" name="TextShape 2"/>
          <p:cNvSpPr txBox="1"/>
          <p:nvPr/>
        </p:nvSpPr>
        <p:spPr>
          <a:xfrm>
            <a:off x="914400" y="1447920"/>
            <a:ext cx="7772040" cy="4571640"/>
          </a:xfrm>
          <a:prstGeom prst="rect">
            <a:avLst/>
          </a:prstGeom>
          <a:noFill/>
          <a:ln>
            <a:noFill/>
          </a:ln>
        </p:spPr>
        <p:txBody>
          <a:bodyPr lIns="90000" tIns="45000" rIns="90000" bIns="45000">
            <a:normAutofit fontScale="95500"/>
          </a:bodyPr>
          <a:lstStyle/>
          <a:p>
            <a:pPr marL="274320" indent="-273960">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Εφίδρωση</a:t>
            </a:r>
            <a:r>
              <a:rPr lang="el-GR" sz="2600" b="0" strike="noStrike" spc="-1" dirty="0">
                <a:solidFill>
                  <a:srgbClr val="000000"/>
                </a:solidFill>
                <a:latin typeface="Perpetua"/>
              </a:rPr>
              <a:t>: Αν ξαφνικά το άτομο το "λούζει κρύος ιδρώτας" μπορεί να πρόκειται για ακόμα ένα κοινό σύμπτωμα καρδιακής προσβολής.</a:t>
            </a:r>
          </a:p>
          <a:p>
            <a:pPr marL="274320" indent="-273960">
              <a:lnSpc>
                <a:spcPct val="100000"/>
              </a:lnSpc>
              <a:spcBef>
                <a:spcPts val="581"/>
              </a:spcBef>
              <a:buClr>
                <a:srgbClr val="D34817"/>
              </a:buClr>
              <a:buSzPct val="85000"/>
              <a:buFont typeface="Wingdings 2" charset="2"/>
              <a:buChar char=""/>
            </a:pPr>
            <a:r>
              <a:rPr lang="el-GR" sz="2600" b="1" strike="noStrike" spc="-1" dirty="0" smtClean="0">
                <a:solidFill>
                  <a:srgbClr val="000000"/>
                </a:solidFill>
                <a:latin typeface="Perpetua"/>
              </a:rPr>
              <a:t>Αδυναμία</a:t>
            </a:r>
            <a:r>
              <a:rPr lang="el-GR" sz="2600" b="0" strike="noStrike" spc="-1" dirty="0">
                <a:solidFill>
                  <a:srgbClr val="000000"/>
                </a:solidFill>
                <a:latin typeface="Perpetua"/>
              </a:rPr>
              <a:t>: Τις ημέρες που προηγούνται μιας καρδιακής προσβολής, καθώς και κατά τη διάρκεια ενός καρδιακού συμβάντος, μερικοί άνθρωποι βιώνουν σοβαρή, ανεξήγητη αδυναμία.</a:t>
            </a:r>
          </a:p>
          <a:p>
            <a:pPr>
              <a:lnSpc>
                <a:spcPct val="100000"/>
              </a:lnSpc>
              <a:spcBef>
                <a:spcPts val="581"/>
              </a:spcBef>
            </a:pP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Διαγνωστική προσέγγιση</a:t>
            </a:r>
            <a:endParaRPr lang="el-GR" sz="4000" b="0" strike="noStrike" spc="-1">
              <a:solidFill>
                <a:srgbClr val="000000"/>
              </a:solidFill>
              <a:latin typeface="Perpetua"/>
            </a:endParaRPr>
          </a:p>
        </p:txBody>
      </p:sp>
      <p:sp>
        <p:nvSpPr>
          <p:cNvPr id="251" name="TextShape 2"/>
          <p:cNvSpPr txBox="1"/>
          <p:nvPr/>
        </p:nvSpPr>
        <p:spPr>
          <a:xfrm>
            <a:off x="914400" y="1447920"/>
            <a:ext cx="7772040" cy="4571640"/>
          </a:xfrm>
          <a:prstGeom prst="rect">
            <a:avLst/>
          </a:prstGeom>
          <a:noFill/>
          <a:ln>
            <a:noFill/>
          </a:ln>
        </p:spPr>
        <p:txBody>
          <a:bodyPr lIns="90000" tIns="45000" rIns="90000" bIns="45000">
            <a:normAutofit/>
          </a:bodyPr>
          <a:lstStyle/>
          <a:p>
            <a:pPr marL="274320" indent="-273960">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Ιστορικό</a:t>
            </a:r>
            <a:r>
              <a:rPr lang="el-GR" sz="2600" b="0" strike="noStrike" spc="-1" dirty="0">
                <a:solidFill>
                  <a:srgbClr val="000000"/>
                </a:solidFill>
                <a:latin typeface="Perpetua"/>
              </a:rPr>
              <a:t> :Το ιστορικό μπορεί να καθοδηγήσει τον ιατρό στο υπόστρωμα της βλάβης. Έτσι το παρόν σύμπτωμα, όπως είναι ο θωρακικός πόνος, η ζάλη και το ατομικό ιστορικό καθώς επίσης το οικογενειακό ιστορικό αποτελούν βασικά στοιχεία στην δόμηση του </a:t>
            </a:r>
            <a:r>
              <a:rPr lang="el-GR" sz="2600" b="0" strike="noStrike" spc="-1" dirty="0" err="1">
                <a:solidFill>
                  <a:srgbClr val="000000"/>
                </a:solidFill>
                <a:latin typeface="Perpetua"/>
              </a:rPr>
              <a:t>διαφοροδιαγνωστικού</a:t>
            </a:r>
            <a:r>
              <a:rPr lang="el-GR" sz="2600" b="0" strike="noStrike" spc="-1" dirty="0">
                <a:solidFill>
                  <a:srgbClr val="000000"/>
                </a:solidFill>
                <a:latin typeface="Perpetua"/>
              </a:rPr>
              <a:t> πλάνου </a:t>
            </a:r>
          </a:p>
          <a:p>
            <a:pPr marL="274320" indent="-273960">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Φυσική εξέταση</a:t>
            </a:r>
            <a:r>
              <a:rPr lang="el-GR" sz="2600" b="0" strike="noStrike" spc="-1" dirty="0">
                <a:solidFill>
                  <a:srgbClr val="000000"/>
                </a:solidFill>
                <a:latin typeface="Perpetua"/>
              </a:rPr>
              <a:t>:</a:t>
            </a:r>
          </a:p>
          <a:p>
            <a:pPr marL="274320" indent="-273960">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Ψηλάφηση καρδιακής ώσης</a:t>
            </a:r>
          </a:p>
          <a:p>
            <a:pPr marL="274320" indent="-273960">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Ακρόαση καρδιακών τόνων</a:t>
            </a:r>
            <a:r>
              <a:rPr lang="el-GR" sz="2600" b="0" strike="noStrike" spc="-1" dirty="0">
                <a:solidFill>
                  <a:srgbClr val="000000"/>
                </a:solidFill>
                <a:latin typeface="Perpetua"/>
              </a:rPr>
              <a:t>: </a:t>
            </a:r>
            <a:r>
              <a:rPr lang="el-GR" sz="2600" b="0" strike="noStrike" spc="-1" dirty="0" err="1">
                <a:solidFill>
                  <a:srgbClr val="000000"/>
                </a:solidFill>
                <a:latin typeface="Perpetua"/>
              </a:rPr>
              <a:t>ρυθμικοί?βύθιοι</a:t>
            </a:r>
            <a:r>
              <a:rPr lang="el-GR" sz="2600" b="0" strike="noStrike" spc="-1" dirty="0">
                <a:solidFill>
                  <a:srgbClr val="000000"/>
                </a:solidFill>
                <a:latin typeface="Perpetua"/>
              </a:rPr>
              <a:t>? Φυσήματα?</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Φυσική εξέταση</a:t>
            </a:r>
            <a:endParaRPr lang="el-GR" sz="4000" b="0" strike="noStrike" spc="-1">
              <a:solidFill>
                <a:srgbClr val="000000"/>
              </a:solidFill>
              <a:latin typeface="Perpetua"/>
            </a:endParaRPr>
          </a:p>
        </p:txBody>
      </p:sp>
      <p:sp>
        <p:nvSpPr>
          <p:cNvPr id="253" name="TextShape 2"/>
          <p:cNvSpPr txBox="1"/>
          <p:nvPr/>
        </p:nvSpPr>
        <p:spPr>
          <a:xfrm>
            <a:off x="914400" y="1447920"/>
            <a:ext cx="7772040" cy="4571640"/>
          </a:xfrm>
          <a:prstGeom prst="rect">
            <a:avLst/>
          </a:prstGeom>
          <a:noFill/>
          <a:ln>
            <a:noFill/>
          </a:ln>
        </p:spPr>
        <p:txBody>
          <a:bodyPr lIns="90000" tIns="45000" rIns="90000" bIns="45000">
            <a:normAutofit fontScale="68500" lnSpcReduction="20000"/>
          </a:bodyPr>
          <a:lstStyle/>
          <a:p>
            <a:pPr marL="274320" indent="-273960" algn="just">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Επισκόπηση</a:t>
            </a:r>
            <a:r>
              <a:rPr lang="el-GR" sz="2600" b="0" strike="noStrike" spc="-1" dirty="0">
                <a:solidFill>
                  <a:srgbClr val="000000"/>
                </a:solidFill>
                <a:latin typeface="Perpetua"/>
              </a:rPr>
              <a:t> :μπορεί να οδηγήσει σε ευρήματα, τα οποία είναι διαγνωστικά για συγκεκριμένες παθήσεις </a:t>
            </a:r>
            <a:endParaRPr lang="el-GR" sz="2600" b="0" strike="noStrike" spc="-1" dirty="0" smtClean="0">
              <a:solidFill>
                <a:srgbClr val="000000"/>
              </a:solidFill>
              <a:latin typeface="Perpetua"/>
            </a:endParaRPr>
          </a:p>
          <a:p>
            <a:pPr marL="731520" lvl="1" indent="-273960" algn="just">
              <a:spcBef>
                <a:spcPts val="581"/>
              </a:spcBef>
              <a:buClr>
                <a:srgbClr val="D34817"/>
              </a:buClr>
              <a:buSzPct val="85000"/>
              <a:buFont typeface="Wingdings 2" charset="2"/>
              <a:buChar char=""/>
            </a:pPr>
            <a:r>
              <a:rPr lang="el-GR" sz="2600" b="0" strike="noStrike" spc="-1" dirty="0" smtClean="0">
                <a:solidFill>
                  <a:srgbClr val="000000"/>
                </a:solidFill>
                <a:latin typeface="Perpetua"/>
              </a:rPr>
              <a:t>π.χ</a:t>
            </a:r>
            <a:r>
              <a:rPr lang="el-GR" sz="2600" b="0" strike="noStrike" spc="-1" dirty="0">
                <a:solidFill>
                  <a:srgbClr val="000000"/>
                </a:solidFill>
                <a:latin typeface="Perpetua"/>
              </a:rPr>
              <a:t>. </a:t>
            </a:r>
            <a:r>
              <a:rPr lang="el-GR" sz="2600" b="0" strike="noStrike" spc="-1" dirty="0" err="1" smtClean="0">
                <a:solidFill>
                  <a:srgbClr val="000000"/>
                </a:solidFill>
                <a:latin typeface="Perpetua"/>
              </a:rPr>
              <a:t>ασκίτης</a:t>
            </a:r>
            <a:r>
              <a:rPr lang="el-GR" sz="2600" spc="-1" dirty="0">
                <a:solidFill>
                  <a:srgbClr val="000000"/>
                </a:solidFill>
                <a:latin typeface="Perpetua"/>
              </a:rPr>
              <a:t> </a:t>
            </a:r>
            <a:r>
              <a:rPr lang="el-GR" sz="2600" b="0" strike="noStrike" spc="-1" dirty="0" smtClean="0">
                <a:solidFill>
                  <a:srgbClr val="000000"/>
                </a:solidFill>
                <a:latin typeface="Perpetua"/>
              </a:rPr>
              <a:t>δεξιά </a:t>
            </a:r>
            <a:r>
              <a:rPr lang="el-GR" sz="2600" b="0" strike="noStrike" spc="-1" dirty="0">
                <a:solidFill>
                  <a:srgbClr val="000000"/>
                </a:solidFill>
                <a:latin typeface="Perpetua"/>
              </a:rPr>
              <a:t>καρδιακή ανεπάρκεια, οιδήματα	</a:t>
            </a:r>
            <a:r>
              <a:rPr lang="el-GR" sz="2600" b="0" strike="noStrike" spc="-1" dirty="0" smtClean="0">
                <a:solidFill>
                  <a:srgbClr val="000000"/>
                </a:solidFill>
                <a:latin typeface="Perpetua"/>
              </a:rPr>
              <a:t>δεξιά καρδιακή </a:t>
            </a:r>
            <a:r>
              <a:rPr lang="el-GR" sz="2600" b="0" strike="noStrike" spc="-1" dirty="0">
                <a:solidFill>
                  <a:srgbClr val="000000"/>
                </a:solidFill>
                <a:latin typeface="Perpetua"/>
              </a:rPr>
              <a:t>ανεπάρκεια</a:t>
            </a:r>
            <a:r>
              <a:rPr lang="el-GR" sz="2600" b="0" strike="noStrike" spc="-1" dirty="0" smtClean="0">
                <a:solidFill>
                  <a:srgbClr val="000000"/>
                </a:solidFill>
                <a:latin typeface="Perpetua"/>
              </a:rPr>
              <a:t>,  </a:t>
            </a:r>
            <a:r>
              <a:rPr lang="el-GR" sz="2600" b="0" strike="noStrike" spc="-1" dirty="0">
                <a:solidFill>
                  <a:srgbClr val="000000"/>
                </a:solidFill>
                <a:latin typeface="Perpetua"/>
              </a:rPr>
              <a:t>διόγκωση </a:t>
            </a:r>
            <a:r>
              <a:rPr lang="el-GR" sz="2600" b="0" strike="noStrike" spc="-1" dirty="0" err="1" smtClean="0">
                <a:solidFill>
                  <a:srgbClr val="000000"/>
                </a:solidFill>
                <a:latin typeface="Perpetua"/>
              </a:rPr>
              <a:t>σφαγίτιδων</a:t>
            </a:r>
            <a:r>
              <a:rPr lang="el-GR" sz="2600" spc="-1" dirty="0">
                <a:solidFill>
                  <a:srgbClr val="000000"/>
                </a:solidFill>
                <a:latin typeface="Perpetua"/>
              </a:rPr>
              <a:t> </a:t>
            </a:r>
            <a:r>
              <a:rPr lang="el-GR" sz="2600" b="0" strike="noStrike" spc="-1" dirty="0" smtClean="0">
                <a:solidFill>
                  <a:srgbClr val="000000"/>
                </a:solidFill>
                <a:latin typeface="Perpetua"/>
              </a:rPr>
              <a:t>δεξιά </a:t>
            </a:r>
            <a:r>
              <a:rPr lang="el-GR" sz="2600" b="0" strike="noStrike" spc="-1" dirty="0">
                <a:solidFill>
                  <a:srgbClr val="000000"/>
                </a:solidFill>
                <a:latin typeface="Perpetua"/>
              </a:rPr>
              <a:t>καρδιακή ανεπάρκεια</a:t>
            </a:r>
          </a:p>
          <a:p>
            <a:pPr algn="just">
              <a:lnSpc>
                <a:spcPct val="100000"/>
              </a:lnSpc>
              <a:spcBef>
                <a:spcPts val="581"/>
              </a:spcBef>
            </a:pPr>
            <a:endParaRPr lang="el-GR" sz="2600" b="0" strike="noStrike" spc="-1" dirty="0">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Ψηλάφηση καρδιακής ώσης:</a:t>
            </a:r>
            <a:r>
              <a:rPr lang="el-GR" sz="2600" b="0" strike="noStrike" spc="-1" dirty="0">
                <a:solidFill>
                  <a:srgbClr val="000000"/>
                </a:solidFill>
                <a:latin typeface="Perpetua"/>
              </a:rPr>
              <a:t> </a:t>
            </a:r>
            <a:r>
              <a:rPr lang="el-GR" sz="2600" b="0" strike="noStrike" spc="-1" dirty="0" err="1">
                <a:solidFill>
                  <a:srgbClr val="000000"/>
                </a:solidFill>
                <a:latin typeface="Perpetua"/>
              </a:rPr>
              <a:t>ψηλαφάται</a:t>
            </a:r>
            <a:r>
              <a:rPr lang="el-GR" sz="2600" b="0" strike="noStrike" spc="-1" dirty="0">
                <a:solidFill>
                  <a:srgbClr val="000000"/>
                </a:solidFill>
                <a:latin typeface="Perpetua"/>
              </a:rPr>
              <a:t> φυσιολογικά στο 4ο ή 5ο μεσοπλεύριο διάστημα. </a:t>
            </a:r>
            <a:endParaRPr lang="el-GR" sz="2600" b="0" strike="noStrike" spc="-1" dirty="0" smtClean="0">
              <a:solidFill>
                <a:srgbClr val="000000"/>
              </a:solidFill>
              <a:latin typeface="Perpetua"/>
            </a:endParaRPr>
          </a:p>
          <a:p>
            <a:pPr marL="731520" lvl="1" indent="-273960" algn="just">
              <a:spcBef>
                <a:spcPts val="581"/>
              </a:spcBef>
              <a:buClr>
                <a:srgbClr val="D34817"/>
              </a:buClr>
              <a:buSzPct val="85000"/>
              <a:buFont typeface="Wingdings 2" charset="2"/>
              <a:buChar char=""/>
            </a:pPr>
            <a:r>
              <a:rPr lang="el-GR" sz="2600" b="0" strike="noStrike" spc="-1" dirty="0" smtClean="0">
                <a:solidFill>
                  <a:srgbClr val="000000"/>
                </a:solidFill>
                <a:latin typeface="Perpetua"/>
              </a:rPr>
              <a:t>Η </a:t>
            </a:r>
            <a:r>
              <a:rPr lang="el-GR" sz="2600" b="0" strike="noStrike" spc="-1" dirty="0">
                <a:solidFill>
                  <a:srgbClr val="000000"/>
                </a:solidFill>
                <a:latin typeface="Perpetua"/>
              </a:rPr>
              <a:t>ενίσχυση της ώσης επιτυγχάνεται με την μετακίνηση του σώματος στο αριστερό πλάγιο. </a:t>
            </a:r>
            <a:endParaRPr lang="el-GR" sz="2600" b="0" strike="noStrike" spc="-1" dirty="0" smtClean="0">
              <a:solidFill>
                <a:srgbClr val="000000"/>
              </a:solidFill>
              <a:latin typeface="Perpetua"/>
            </a:endParaRPr>
          </a:p>
          <a:p>
            <a:pPr marL="731520" lvl="1" indent="-273960" algn="just">
              <a:spcBef>
                <a:spcPts val="581"/>
              </a:spcBef>
              <a:buClr>
                <a:srgbClr val="D34817"/>
              </a:buClr>
              <a:buSzPct val="85000"/>
              <a:buFont typeface="Wingdings 2" charset="2"/>
              <a:buChar char=""/>
            </a:pPr>
            <a:r>
              <a:rPr lang="el-GR" sz="2600" b="0" strike="noStrike" spc="-1" dirty="0" smtClean="0">
                <a:solidFill>
                  <a:srgbClr val="000000"/>
                </a:solidFill>
                <a:latin typeface="Perpetua"/>
              </a:rPr>
              <a:t>Παθολογικά </a:t>
            </a:r>
            <a:r>
              <a:rPr lang="el-GR" sz="2600" b="0" strike="noStrike" spc="-1" dirty="0">
                <a:solidFill>
                  <a:srgbClr val="000000"/>
                </a:solidFill>
                <a:latin typeface="Perpetua"/>
              </a:rPr>
              <a:t>αίτια αύξησης της ώσης αποτελούν ο υπερθυρεοειδισμός, η αναιμία, το υπερκινητικό σύνδρομο της καρδιάς, ανεπάρκεια αορτής και μιτροειδούς, καθώς επίσης η </a:t>
            </a:r>
            <a:r>
              <a:rPr lang="el-GR" sz="2600" b="0" strike="noStrike" spc="-1" dirty="0" err="1">
                <a:solidFill>
                  <a:srgbClr val="000000"/>
                </a:solidFill>
                <a:latin typeface="Perpetua"/>
              </a:rPr>
              <a:t>μεσοκοιλιακή</a:t>
            </a:r>
            <a:r>
              <a:rPr lang="el-GR" sz="2600" b="0" strike="noStrike" spc="-1" dirty="0">
                <a:solidFill>
                  <a:srgbClr val="000000"/>
                </a:solidFill>
                <a:latin typeface="Perpetua"/>
              </a:rPr>
              <a:t> επικοινωνία. </a:t>
            </a:r>
            <a:endParaRPr lang="el-GR" sz="2600" b="0" strike="noStrike" spc="-1" dirty="0" smtClean="0">
              <a:solidFill>
                <a:srgbClr val="000000"/>
              </a:solidFill>
              <a:latin typeface="Perpetua"/>
            </a:endParaRPr>
          </a:p>
          <a:p>
            <a:pPr marL="731520" lvl="1" indent="-273960" algn="just">
              <a:spcBef>
                <a:spcPts val="581"/>
              </a:spcBef>
              <a:buClr>
                <a:srgbClr val="D34817"/>
              </a:buClr>
              <a:buSzPct val="85000"/>
              <a:buFont typeface="Wingdings 2" charset="2"/>
              <a:buChar char=""/>
            </a:pPr>
            <a:r>
              <a:rPr lang="el-GR" sz="2600" b="1" strike="noStrike" spc="-1" dirty="0" smtClean="0">
                <a:solidFill>
                  <a:srgbClr val="000000"/>
                </a:solidFill>
                <a:latin typeface="Perpetua"/>
              </a:rPr>
              <a:t>Αίτια </a:t>
            </a:r>
            <a:r>
              <a:rPr lang="el-GR" sz="2600" b="1" strike="noStrike" spc="-1" dirty="0">
                <a:solidFill>
                  <a:srgbClr val="000000"/>
                </a:solidFill>
                <a:latin typeface="Perpetua"/>
              </a:rPr>
              <a:t>μείωσης της ψηλαφητής καρδιακής ώσης </a:t>
            </a:r>
            <a:r>
              <a:rPr lang="el-GR" sz="2600" b="0" strike="noStrike" spc="-1" dirty="0">
                <a:solidFill>
                  <a:srgbClr val="000000"/>
                </a:solidFill>
                <a:latin typeface="Perpetua"/>
              </a:rPr>
              <a:t>αποτελούν η παχυσαρκία, το εμφύσημα, καρδιακός επιπωματισμός, καθώς επίσης η </a:t>
            </a:r>
            <a:r>
              <a:rPr lang="el-GR" sz="2600" b="0" strike="noStrike" spc="-1" dirty="0" err="1">
                <a:solidFill>
                  <a:srgbClr val="000000"/>
                </a:solidFill>
                <a:latin typeface="Perpetua"/>
              </a:rPr>
              <a:t>συσφιγκτική</a:t>
            </a:r>
            <a:r>
              <a:rPr lang="el-GR" sz="2600" b="0" strike="noStrike" spc="-1" dirty="0">
                <a:solidFill>
                  <a:srgbClr val="000000"/>
                </a:solidFill>
                <a:latin typeface="Perpetua"/>
              </a:rPr>
              <a:t> περικαρδίτιδα </a:t>
            </a:r>
          </a:p>
          <a:p>
            <a:pPr>
              <a:lnSpc>
                <a:spcPct val="100000"/>
              </a:lnSpc>
              <a:spcBef>
                <a:spcPts val="581"/>
              </a:spcBef>
            </a:pP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55" name="TextShape 2"/>
          <p:cNvSpPr txBox="1"/>
          <p:nvPr/>
        </p:nvSpPr>
        <p:spPr>
          <a:xfrm>
            <a:off x="914400" y="1447920"/>
            <a:ext cx="7772040" cy="4571640"/>
          </a:xfrm>
          <a:prstGeom prst="rect">
            <a:avLst/>
          </a:prstGeom>
          <a:noFill/>
          <a:ln>
            <a:noFill/>
          </a:ln>
        </p:spPr>
        <p:txBody>
          <a:bodyPr lIns="90000" tIns="45000" rIns="90000" bIns="45000">
            <a:normAutofit fontScale="99000"/>
          </a:bodyPr>
          <a:lstStyle/>
          <a:p>
            <a:pPr marL="274320" indent="-273960" algn="just">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Ακρόαση καρδιακών τόνων</a:t>
            </a:r>
            <a:r>
              <a:rPr lang="el-GR" sz="2600" b="0" strike="noStrike" spc="-1" dirty="0">
                <a:solidFill>
                  <a:srgbClr val="000000"/>
                </a:solidFill>
                <a:latin typeface="Perpetua"/>
              </a:rPr>
              <a:t>: </a:t>
            </a:r>
            <a:r>
              <a:rPr lang="el-GR" sz="2600" b="0" strike="noStrike" spc="-1" dirty="0" smtClean="0">
                <a:solidFill>
                  <a:srgbClr val="000000"/>
                </a:solidFill>
                <a:latin typeface="Perpetua"/>
              </a:rPr>
              <a:t>ρυθμικοί-άρρυθμοι?</a:t>
            </a:r>
          </a:p>
          <a:p>
            <a:pPr marL="274320" indent="-273960" algn="just">
              <a:lnSpc>
                <a:spcPct val="100000"/>
              </a:lnSpc>
              <a:spcBef>
                <a:spcPts val="581"/>
              </a:spcBef>
              <a:buClr>
                <a:srgbClr val="D34817"/>
              </a:buClr>
              <a:buSzPct val="85000"/>
              <a:buFont typeface="Wingdings 2" charset="2"/>
              <a:buChar char=""/>
            </a:pPr>
            <a:r>
              <a:rPr lang="el-GR" sz="2600" spc="-1" dirty="0" smtClean="0">
                <a:solidFill>
                  <a:srgbClr val="000000"/>
                </a:solidFill>
                <a:latin typeface="Perpetua"/>
              </a:rPr>
              <a:t>Αξιολόγηση έντασης:</a:t>
            </a:r>
          </a:p>
          <a:p>
            <a:pPr marL="731520" lvl="1" indent="-273960" algn="just">
              <a:spcBef>
                <a:spcPts val="581"/>
              </a:spcBef>
              <a:buClr>
                <a:srgbClr val="D34817"/>
              </a:buClr>
              <a:buSzPct val="85000"/>
              <a:buFont typeface="Wingdings 2" charset="2"/>
              <a:buChar char=""/>
            </a:pPr>
            <a:r>
              <a:rPr lang="el-GR" sz="2600" b="0" strike="noStrike" spc="-1" dirty="0" smtClean="0">
                <a:solidFill>
                  <a:srgbClr val="000000"/>
                </a:solidFill>
                <a:latin typeface="Perpetua"/>
              </a:rPr>
              <a:t>βύθιοι-έντονοι? </a:t>
            </a:r>
            <a:r>
              <a:rPr lang="el-GR" sz="2600" b="0" strike="noStrike" spc="-1" dirty="0">
                <a:solidFill>
                  <a:srgbClr val="000000"/>
                </a:solidFill>
                <a:latin typeface="Perpetua"/>
              </a:rPr>
              <a:t>Φυσήματα</a:t>
            </a:r>
            <a:r>
              <a:rPr lang="el-GR" sz="2600" b="0" strike="noStrike" spc="-1" dirty="0" smtClean="0">
                <a:solidFill>
                  <a:srgbClr val="000000"/>
                </a:solidFill>
                <a:latin typeface="Perpetua"/>
              </a:rPr>
              <a:t>?</a:t>
            </a:r>
          </a:p>
          <a:p>
            <a:pPr marL="731520" lvl="1" indent="-273960" algn="just">
              <a:spcBef>
                <a:spcPts val="581"/>
              </a:spcBef>
              <a:buClr>
                <a:srgbClr val="D34817"/>
              </a:buClr>
              <a:buSzPct val="85000"/>
              <a:buFont typeface="Wingdings 2" charset="2"/>
              <a:buChar char=""/>
            </a:pPr>
            <a:endParaRPr lang="el-GR" sz="2600" b="0" strike="noStrike" spc="-1" dirty="0">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1" strike="noStrike" spc="-1" dirty="0">
                <a:solidFill>
                  <a:srgbClr val="000000"/>
                </a:solidFill>
                <a:latin typeface="Perpetua"/>
              </a:rPr>
              <a:t>Ακρόαση: η σημασία της ακρόασης της καρδιάς δεν έχει αλλάξει σημαντικά παρόλα τα νέα τεχνικά μέσα που χρησιμοποιούνται για την διάγνωση των καρδιοπαθειών</a:t>
            </a:r>
            <a:r>
              <a:rPr lang="el-GR" sz="2600" b="1" strike="noStrike" spc="-1" dirty="0" smtClean="0">
                <a:solidFill>
                  <a:srgbClr val="000000"/>
                </a:solidFill>
                <a:latin typeface="Perpetua"/>
              </a:rPr>
              <a:t>.</a:t>
            </a:r>
            <a:endParaRPr lang="el-GR" sz="2600" b="1"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Ακρόαση καρδιακών τόνων</a:t>
            </a:r>
            <a:endParaRPr lang="el-GR" dirty="0"/>
          </a:p>
        </p:txBody>
      </p:sp>
      <p:sp>
        <p:nvSpPr>
          <p:cNvPr id="3" name="2 - Θέση περιεχομένου"/>
          <p:cNvSpPr>
            <a:spLocks noGrp="1"/>
          </p:cNvSpPr>
          <p:nvPr>
            <p:ph idx="1"/>
          </p:nvPr>
        </p:nvSpPr>
        <p:spPr/>
        <p:txBody>
          <a:bodyPr>
            <a:normAutofit fontScale="92500"/>
          </a:bodyPr>
          <a:lstStyle/>
          <a:p>
            <a:pPr marL="274320" indent="-273960" algn="just">
              <a:lnSpc>
                <a:spcPct val="100000"/>
              </a:lnSpc>
              <a:spcBef>
                <a:spcPts val="581"/>
              </a:spcBef>
              <a:buClr>
                <a:srgbClr val="D34817"/>
              </a:buClr>
              <a:buSzPct val="85000"/>
              <a:buFont typeface="Wingdings 2" charset="2"/>
              <a:buChar char=""/>
            </a:pPr>
            <a:r>
              <a:rPr lang="el-GR" spc="-1" dirty="0" smtClean="0">
                <a:solidFill>
                  <a:srgbClr val="000000"/>
                </a:solidFill>
                <a:latin typeface="Perpetua"/>
              </a:rPr>
              <a:t>Το στηθοσκόπιο διαθέτει μία μεμβράνη (διάφραγμα) για ήχους υψηλής συχνότητας και τον κώδωνα για ήχους χαμηλής συχνότητας.</a:t>
            </a:r>
          </a:p>
          <a:p>
            <a:pPr marL="274320" indent="-273960" algn="just">
              <a:lnSpc>
                <a:spcPct val="100000"/>
              </a:lnSpc>
              <a:spcBef>
                <a:spcPts val="581"/>
              </a:spcBef>
              <a:buClr>
                <a:srgbClr val="D34817"/>
              </a:buClr>
              <a:buSzPct val="85000"/>
              <a:buFont typeface="Wingdings 2" charset="2"/>
              <a:buChar char=""/>
            </a:pPr>
            <a:r>
              <a:rPr lang="el-GR" spc="-1" dirty="0" smtClean="0">
                <a:solidFill>
                  <a:srgbClr val="000000"/>
                </a:solidFill>
                <a:latin typeface="Perpetua"/>
              </a:rPr>
              <a:t>Στην φυσιολογική ακρόαση καρδιάς ακούγεται καθαρά ο πρώτος και ο δεύτερος τόνος. </a:t>
            </a:r>
          </a:p>
          <a:p>
            <a:pPr marL="274320" indent="-273960" algn="just">
              <a:lnSpc>
                <a:spcPct val="100000"/>
              </a:lnSpc>
              <a:spcBef>
                <a:spcPts val="581"/>
              </a:spcBef>
              <a:buClr>
                <a:srgbClr val="D34817"/>
              </a:buClr>
              <a:buSzPct val="85000"/>
              <a:buFont typeface="Wingdings 2" charset="2"/>
              <a:buChar char=""/>
            </a:pPr>
            <a:r>
              <a:rPr lang="el-GR" spc="-1" dirty="0" smtClean="0">
                <a:solidFill>
                  <a:srgbClr val="000000"/>
                </a:solidFill>
                <a:latin typeface="Perpetua"/>
              </a:rPr>
              <a:t>Ο πρώτος τόνος(</a:t>
            </a:r>
            <a:r>
              <a:rPr lang="en-US" spc="-1" dirty="0" smtClean="0">
                <a:solidFill>
                  <a:srgbClr val="000000"/>
                </a:solidFill>
                <a:latin typeface="Perpetua"/>
              </a:rPr>
              <a:t>S1</a:t>
            </a:r>
            <a:r>
              <a:rPr lang="el-GR" spc="-1" dirty="0" smtClean="0">
                <a:solidFill>
                  <a:srgbClr val="000000"/>
                </a:solidFill>
                <a:latin typeface="Perpetua"/>
              </a:rPr>
              <a:t>) οφείλεται κυρίως στην πρόσκρουση του αίματος στο μυοκάρδιο μετά από την συστολή και το κλείσιμο των κολποκοιλιακών βαλβίδων. </a:t>
            </a:r>
            <a:endParaRPr lang="en-US" spc="-1" dirty="0" smtClean="0">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pc="-1" dirty="0" smtClean="0">
                <a:solidFill>
                  <a:srgbClr val="000000"/>
                </a:solidFill>
                <a:latin typeface="Perpetua"/>
              </a:rPr>
              <a:t>Ο δεύτερος τόνος</a:t>
            </a:r>
            <a:r>
              <a:rPr lang="en-US" spc="-1" dirty="0" smtClean="0">
                <a:solidFill>
                  <a:srgbClr val="000000"/>
                </a:solidFill>
                <a:latin typeface="Perpetua"/>
              </a:rPr>
              <a:t> (S2)</a:t>
            </a:r>
            <a:r>
              <a:rPr lang="el-GR" spc="-1" dirty="0" smtClean="0">
                <a:solidFill>
                  <a:srgbClr val="000000"/>
                </a:solidFill>
                <a:latin typeface="Perpetua"/>
              </a:rPr>
              <a:t> οφείλεται στην σύγκλειση της αορτικής και πνευμονικής βαλβίδας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00" name="Picture 2"/>
          <p:cNvPicPr/>
          <p:nvPr/>
        </p:nvPicPr>
        <p:blipFill>
          <a:blip r:embed="rId2"/>
          <a:stretch/>
        </p:blipFill>
        <p:spPr>
          <a:xfrm>
            <a:off x="48240" y="188640"/>
            <a:ext cx="8915760" cy="6651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Παθολογικοί καρδιακοί τόνοι</a:t>
            </a:r>
            <a:endParaRPr lang="el-GR" dirty="0"/>
          </a:p>
        </p:txBody>
      </p:sp>
      <p:sp>
        <p:nvSpPr>
          <p:cNvPr id="3" name="2 - Θέση περιεχομένου"/>
          <p:cNvSpPr>
            <a:spLocks noGrp="1"/>
          </p:cNvSpPr>
          <p:nvPr>
            <p:ph idx="1"/>
          </p:nvPr>
        </p:nvSpPr>
        <p:spPr/>
        <p:txBody>
          <a:bodyPr>
            <a:normAutofit fontScale="92500"/>
          </a:bodyPr>
          <a:lstStyle/>
          <a:p>
            <a:pPr algn="just"/>
            <a:r>
              <a:rPr lang="el-GR" dirty="0" smtClean="0"/>
              <a:t>Παθολογικά ευρήματα αφορούν στην ένταση των ήχων</a:t>
            </a:r>
          </a:p>
          <a:p>
            <a:pPr algn="just"/>
            <a:r>
              <a:rPr lang="el-GR" dirty="0" smtClean="0"/>
              <a:t>Η ένταση του </a:t>
            </a:r>
            <a:r>
              <a:rPr lang="en-US" dirty="0" smtClean="0"/>
              <a:t>S1 </a:t>
            </a:r>
            <a:r>
              <a:rPr lang="el-GR" dirty="0" smtClean="0"/>
              <a:t>ποικίλλει όταν ο χρόνος ανάμεσα στην κολπική και κοιλιακή συστολή ποικίλει</a:t>
            </a:r>
          </a:p>
          <a:p>
            <a:pPr algn="just"/>
            <a:r>
              <a:rPr lang="el-GR" dirty="0" smtClean="0"/>
              <a:t>Ο </a:t>
            </a:r>
            <a:r>
              <a:rPr lang="en-US" dirty="0" smtClean="0"/>
              <a:t>S2 </a:t>
            </a:r>
            <a:r>
              <a:rPr lang="el-GR" dirty="0" smtClean="0"/>
              <a:t>μπορεί να είναι έντονος στις περιπτώσεις</a:t>
            </a:r>
          </a:p>
          <a:p>
            <a:pPr algn="just">
              <a:buNone/>
            </a:pPr>
            <a:r>
              <a:rPr lang="el-GR" dirty="0" smtClean="0"/>
              <a:t>συστηματικής υπέρτασης </a:t>
            </a:r>
          </a:p>
          <a:p>
            <a:pPr algn="just"/>
            <a:r>
              <a:rPr lang="el-GR" dirty="0" smtClean="0"/>
              <a:t>Ο </a:t>
            </a:r>
            <a:r>
              <a:rPr lang="en-US" dirty="0" smtClean="0"/>
              <a:t>S3 </a:t>
            </a:r>
            <a:r>
              <a:rPr lang="el-GR" dirty="0" smtClean="0"/>
              <a:t>είναι ήχος που ακούγεται κατά την αναστολή της </a:t>
            </a:r>
            <a:r>
              <a:rPr lang="el-GR" dirty="0" err="1" smtClean="0"/>
              <a:t>χάλασης</a:t>
            </a:r>
            <a:r>
              <a:rPr lang="el-GR" dirty="0" smtClean="0"/>
              <a:t> της αριστερής κοιλίας</a:t>
            </a:r>
          </a:p>
          <a:p>
            <a:pPr algn="just"/>
            <a:r>
              <a:rPr lang="el-GR" dirty="0" smtClean="0"/>
              <a:t>Ο </a:t>
            </a:r>
            <a:r>
              <a:rPr lang="en-US" dirty="0" smtClean="0"/>
              <a:t>S4 </a:t>
            </a:r>
            <a:r>
              <a:rPr lang="el-GR" dirty="0" smtClean="0"/>
              <a:t>ήχος ακουστός σε </a:t>
            </a:r>
            <a:r>
              <a:rPr lang="el-GR" dirty="0" err="1" smtClean="0"/>
              <a:t>έμφραγμα,διατατική</a:t>
            </a:r>
            <a:r>
              <a:rPr lang="el-GR" dirty="0" smtClean="0"/>
              <a:t> μυοκαρδιοπάθεια </a:t>
            </a:r>
            <a:r>
              <a:rPr lang="el-GR" dirty="0" err="1" smtClean="0"/>
              <a:t>κ.ο.κ</a:t>
            </a:r>
            <a:endParaRPr lang="el-GR" dirty="0" smtClean="0"/>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Φυσήματα</a:t>
            </a:r>
            <a:endParaRPr lang="el-GR" dirty="0"/>
          </a:p>
        </p:txBody>
      </p:sp>
      <p:sp>
        <p:nvSpPr>
          <p:cNvPr id="3" name="2 - Θέση περιεχομένου"/>
          <p:cNvSpPr>
            <a:spLocks noGrp="1"/>
          </p:cNvSpPr>
          <p:nvPr>
            <p:ph idx="1"/>
          </p:nvPr>
        </p:nvSpPr>
        <p:spPr/>
        <p:txBody>
          <a:bodyPr/>
          <a:lstStyle/>
          <a:p>
            <a:pPr algn="just"/>
            <a:r>
              <a:rPr lang="el-GR" dirty="0" smtClean="0"/>
              <a:t>Ηχητικό αποτέλεσμα μέσα από τη παθολογική ροή του αίματος από φυσιολογικές δομές ή την φυσιολογική ροή από παθολογικές δομές</a:t>
            </a:r>
          </a:p>
          <a:p>
            <a:pPr algn="just">
              <a:buNone/>
            </a:pPr>
            <a:endParaRPr lang="el-GR" dirty="0" smtClean="0"/>
          </a:p>
          <a:p>
            <a:pPr algn="just">
              <a:buFont typeface="Wingdings" pitchFamily="2" charset="2"/>
              <a:buChar char="ü"/>
            </a:pPr>
            <a:r>
              <a:rPr lang="el-GR" dirty="0" smtClean="0"/>
              <a:t>Αξιολογούμε την ένταση των φυσημάτων</a:t>
            </a:r>
          </a:p>
          <a:p>
            <a:pPr algn="just">
              <a:buFont typeface="Wingdings" pitchFamily="2" charset="2"/>
              <a:buChar char="ü"/>
            </a:pPr>
            <a:r>
              <a:rPr lang="el-GR" dirty="0" smtClean="0"/>
              <a:t>Αξιολογούμε το χρόνο που ακούγονται</a:t>
            </a:r>
            <a:r>
              <a:rPr lang="el-GR" smtClean="0"/>
              <a:t>:  συστολικά/διαστολικά/συνεχή </a:t>
            </a:r>
            <a:endParaRPr lang="el-GR" dirty="0" smtClean="0"/>
          </a:p>
          <a:p>
            <a:pPr algn="just">
              <a:buNone/>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914400" y="274680"/>
            <a:ext cx="7772040" cy="1142640"/>
          </a:xfrm>
          <a:prstGeom prst="rect">
            <a:avLst/>
          </a:prstGeom>
          <a:noFill/>
          <a:ln>
            <a:noFill/>
          </a:ln>
        </p:spPr>
        <p:txBody>
          <a:bodyPr lIns="90000" tIns="45000" rIns="90000" bIns="91440" anchor="b">
            <a:normAutofit fontScale="96000"/>
          </a:bodyPr>
          <a:lstStyle/>
          <a:p>
            <a:pPr>
              <a:lnSpc>
                <a:spcPct val="100000"/>
              </a:lnSpc>
            </a:pPr>
            <a:r>
              <a:rPr lang="el-GR" sz="4000" b="0" strike="noStrike" spc="-1">
                <a:solidFill>
                  <a:srgbClr val="696464"/>
                </a:solidFill>
                <a:latin typeface="Franklin Gothic Book"/>
              </a:rPr>
              <a:t>Παρακλινικές διαγνωστικές εξετάσεις</a:t>
            </a:r>
            <a:endParaRPr lang="el-GR" sz="4000" b="0" strike="noStrike" spc="-1">
              <a:solidFill>
                <a:srgbClr val="000000"/>
              </a:solidFill>
              <a:latin typeface="Perpetua"/>
            </a:endParaRPr>
          </a:p>
        </p:txBody>
      </p:sp>
      <p:sp>
        <p:nvSpPr>
          <p:cNvPr id="257"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nSpc>
                <a:spcPct val="100000"/>
              </a:lnSpc>
              <a:spcBef>
                <a:spcPts val="581"/>
              </a:spcBef>
              <a:buClr>
                <a:srgbClr val="D34817"/>
              </a:buClr>
              <a:buSzPct val="85000"/>
              <a:buFont typeface="Wingdings 2" charset="2"/>
              <a:buChar char=""/>
            </a:pPr>
            <a:r>
              <a:rPr lang="el-GR" sz="2600" b="1" strike="noStrike" spc="-1">
                <a:solidFill>
                  <a:srgbClr val="000000"/>
                </a:solidFill>
                <a:latin typeface="Perpetua"/>
              </a:rPr>
              <a:t>Ηλεκτροκαρδιογράφημα: τίθενται διαγνώσεις όπως έμφραγμα,αρρυθμίες, υπερτροφία κ.α…</a:t>
            </a: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πληροφορίες που προκύπτουν μέσω:</a:t>
            </a:r>
          </a:p>
          <a:p>
            <a:pPr marL="514440" indent="-514080">
              <a:lnSpc>
                <a:spcPct val="100000"/>
              </a:lnSpc>
              <a:spcBef>
                <a:spcPts val="581"/>
              </a:spcBef>
              <a:buClr>
                <a:srgbClr val="D34817"/>
              </a:buClr>
              <a:buSzPct val="85000"/>
              <a:buFont typeface="Franklin Gothic Book"/>
              <a:buAutoNum type="arabicPeriod"/>
            </a:pPr>
            <a:r>
              <a:rPr lang="el-GR" sz="2600" b="0" strike="noStrike" spc="-1">
                <a:solidFill>
                  <a:srgbClr val="000000"/>
                </a:solidFill>
                <a:latin typeface="Perpetua"/>
              </a:rPr>
              <a:t>Καρδιακή συχνότητα</a:t>
            </a:r>
          </a:p>
          <a:p>
            <a:pPr marL="514440" indent="-514080">
              <a:lnSpc>
                <a:spcPct val="100000"/>
              </a:lnSpc>
              <a:spcBef>
                <a:spcPts val="581"/>
              </a:spcBef>
              <a:buClr>
                <a:srgbClr val="D34817"/>
              </a:buClr>
              <a:buSzPct val="85000"/>
              <a:buFont typeface="Franklin Gothic Book"/>
              <a:buAutoNum type="arabicPeriod"/>
            </a:pPr>
            <a:r>
              <a:rPr lang="el-GR" sz="2600" b="0" strike="noStrike" spc="-1">
                <a:solidFill>
                  <a:srgbClr val="000000"/>
                </a:solidFill>
                <a:latin typeface="Perpetua"/>
              </a:rPr>
              <a:t>Ρυθμός</a:t>
            </a:r>
          </a:p>
          <a:p>
            <a:pPr marL="514440" indent="-514080">
              <a:lnSpc>
                <a:spcPct val="100000"/>
              </a:lnSpc>
              <a:spcBef>
                <a:spcPts val="581"/>
              </a:spcBef>
              <a:buClr>
                <a:srgbClr val="D34817"/>
              </a:buClr>
              <a:buSzPct val="85000"/>
              <a:buFont typeface="Franklin Gothic Book"/>
              <a:buAutoNum type="arabicPeriod"/>
            </a:pPr>
            <a:r>
              <a:rPr lang="el-GR" sz="2600" b="0" strike="noStrike" spc="-1">
                <a:solidFill>
                  <a:srgbClr val="000000"/>
                </a:solidFill>
                <a:latin typeface="Perpetua"/>
              </a:rPr>
              <a:t>Άξονας</a:t>
            </a:r>
          </a:p>
          <a:p>
            <a:pPr marL="514440" indent="-514080">
              <a:lnSpc>
                <a:spcPct val="100000"/>
              </a:lnSpc>
              <a:spcBef>
                <a:spcPts val="581"/>
              </a:spcBef>
              <a:buClr>
                <a:srgbClr val="D34817"/>
              </a:buClr>
              <a:buSzPct val="85000"/>
              <a:buFont typeface="Franklin Gothic Book"/>
              <a:buAutoNum type="arabicPeriod"/>
            </a:pPr>
            <a:r>
              <a:rPr lang="el-GR" sz="2600" b="0" strike="noStrike" spc="-1">
                <a:solidFill>
                  <a:srgbClr val="000000"/>
                </a:solidFill>
                <a:latin typeface="Perpetua"/>
              </a:rPr>
              <a:t> τα διαστήματα PR,QT,…..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259" name="Picture 2"/>
          <p:cNvPicPr/>
          <p:nvPr/>
        </p:nvPicPr>
        <p:blipFill>
          <a:blip r:embed="rId2"/>
          <a:stretch/>
        </p:blipFill>
        <p:spPr>
          <a:xfrm>
            <a:off x="757080" y="1052640"/>
            <a:ext cx="7927560" cy="5256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Ακτινογραφία θώρακος </a:t>
            </a:r>
            <a:endParaRPr lang="el-GR" dirty="0"/>
          </a:p>
        </p:txBody>
      </p:sp>
      <p:sp>
        <p:nvSpPr>
          <p:cNvPr id="3" name="2 - Θέση περιεχομένου"/>
          <p:cNvSpPr>
            <a:spLocks noGrp="1"/>
          </p:cNvSpPr>
          <p:nvPr>
            <p:ph idx="1"/>
          </p:nvPr>
        </p:nvSpPr>
        <p:spPr/>
        <p:txBody>
          <a:bodyPr/>
          <a:lstStyle/>
          <a:p>
            <a:r>
              <a:rPr lang="el-GR" dirty="0" smtClean="0"/>
              <a:t>Δίνει πληροφορίες για τη δομή και τη λειτουργία της </a:t>
            </a:r>
          </a:p>
          <a:p>
            <a:pPr lvl="1"/>
            <a:r>
              <a:rPr lang="el-GR" dirty="0" smtClean="0"/>
              <a:t>Καρδιαγγειακής </a:t>
            </a:r>
            <a:r>
              <a:rPr lang="el-GR" dirty="0" err="1" smtClean="0"/>
              <a:t>σκιασ</a:t>
            </a:r>
            <a:endParaRPr lang="el-GR" dirty="0" smtClean="0"/>
          </a:p>
          <a:p>
            <a:pPr lvl="1"/>
            <a:r>
              <a:rPr lang="el-GR" dirty="0" smtClean="0"/>
              <a:t>Των αγγείων </a:t>
            </a:r>
          </a:p>
          <a:p>
            <a:pPr lvl="1"/>
            <a:r>
              <a:rPr lang="el-GR" dirty="0" smtClean="0"/>
              <a:t>Των πνευμόνων</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Υπερηχοκαρδιογραφία</a:t>
            </a:r>
            <a:endParaRPr lang="el-GR" dirty="0"/>
          </a:p>
        </p:txBody>
      </p:sp>
      <p:sp>
        <p:nvSpPr>
          <p:cNvPr id="3" name="2 - Θέση περιεχομένου"/>
          <p:cNvSpPr>
            <a:spLocks noGrp="1"/>
          </p:cNvSpPr>
          <p:nvPr>
            <p:ph idx="1"/>
          </p:nvPr>
        </p:nvSpPr>
        <p:spPr/>
        <p:txBody>
          <a:bodyPr/>
          <a:lstStyle/>
          <a:p>
            <a:r>
              <a:rPr lang="el-GR" dirty="0" smtClean="0"/>
              <a:t>Είναι μη επεμβατική μέθοδος που χρησιμοποιεί ηχητικά κύματα για την εκτίμηση</a:t>
            </a:r>
          </a:p>
          <a:p>
            <a:endParaRPr lang="el-GR" dirty="0" smtClean="0"/>
          </a:p>
          <a:p>
            <a:pPr lvl="1"/>
            <a:r>
              <a:rPr lang="el-GR" dirty="0" smtClean="0"/>
              <a:t>της δομής της καρδιάς</a:t>
            </a:r>
          </a:p>
          <a:p>
            <a:pPr lvl="1"/>
            <a:r>
              <a:rPr lang="el-GR" dirty="0" smtClean="0"/>
              <a:t>της ροής του αίματος</a:t>
            </a:r>
          </a:p>
          <a:p>
            <a:pPr lvl="1"/>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1295280" y="3200400"/>
            <a:ext cx="6400440" cy="1599840"/>
          </a:xfrm>
          <a:prstGeom prst="rect">
            <a:avLst/>
          </a:prstGeom>
          <a:noFill/>
          <a:ln>
            <a:noFill/>
          </a:ln>
        </p:spPr>
        <p:txBody>
          <a:bodyPr lIns="90000" tIns="45000" rIns="90000" bIns="45000">
            <a:noAutofit/>
          </a:bodyPr>
          <a:lstStyle/>
          <a:p>
            <a:pPr algn="ctr"/>
            <a:endParaRPr lang="el-GR" sz="3200" b="0" strike="noStrike" spc="-1">
              <a:latin typeface="Arial"/>
            </a:endParaRPr>
          </a:p>
        </p:txBody>
      </p:sp>
      <p:sp>
        <p:nvSpPr>
          <p:cNvPr id="261" name="TextShape 2"/>
          <p:cNvSpPr txBox="1"/>
          <p:nvPr/>
        </p:nvSpPr>
        <p:spPr>
          <a:xfrm>
            <a:off x="457200" y="1505880"/>
            <a:ext cx="8229240" cy="1469520"/>
          </a:xfrm>
          <a:prstGeom prst="rect">
            <a:avLst/>
          </a:prstGeom>
          <a:noFill/>
          <a:ln>
            <a:noFill/>
          </a:ln>
        </p:spPr>
        <p:txBody>
          <a:bodyPr lIns="90000" tIns="45000" rIns="90000" bIns="91440" anchor="ctr">
            <a:noAutofit/>
          </a:bodyPr>
          <a:lstStyle/>
          <a:p>
            <a:pPr algn="ctr">
              <a:lnSpc>
                <a:spcPct val="100000"/>
              </a:lnSpc>
            </a:pPr>
            <a:r>
              <a:rPr lang="el-GR" sz="4000" b="0" strike="noStrike" spc="-1">
                <a:solidFill>
                  <a:srgbClr val="FFFFFF"/>
                </a:solidFill>
                <a:latin typeface="Franklin Gothic Book"/>
              </a:rPr>
              <a:t>Ειδικές καρδιακές νόσοι</a:t>
            </a:r>
            <a:endParaRPr lang="el-GR" sz="40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Καρδιακή ανεπάρκεια</a:t>
            </a:r>
            <a:endParaRPr lang="el-GR" sz="4000" b="0" strike="noStrike" spc="-1">
              <a:solidFill>
                <a:srgbClr val="000000"/>
              </a:solidFill>
              <a:latin typeface="Perpetua"/>
            </a:endParaRPr>
          </a:p>
        </p:txBody>
      </p:sp>
      <p:sp>
        <p:nvSpPr>
          <p:cNvPr id="293"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gn="just">
              <a:lnSpc>
                <a:spcPct val="150000"/>
              </a:lnSpc>
              <a:spcBef>
                <a:spcPts val="581"/>
              </a:spcBef>
              <a:buClr>
                <a:srgbClr val="D34817"/>
              </a:buClr>
              <a:buSzPct val="85000"/>
              <a:buFont typeface="Wingdings 2" charset="2"/>
              <a:buChar char=""/>
            </a:pPr>
            <a:r>
              <a:rPr lang="el-GR" sz="2600" b="0" strike="noStrike" spc="-1" dirty="0" smtClean="0">
                <a:solidFill>
                  <a:srgbClr val="000000"/>
                </a:solidFill>
                <a:latin typeface="Perpetua"/>
              </a:rPr>
              <a:t>Είναι ένα κλινικό σύνδρομο που χαρακτηρίζεται από μεταβολές στη δομή και τη λειτουργία των κοιλιών τόσο κατά τη φάση της πλήρωσης όσο και κατά τη φάση της εξώθησης που οδηγούν σε αδυναμία </a:t>
            </a:r>
            <a:r>
              <a:rPr lang="el-GR" sz="2600" b="0" strike="noStrike" spc="-1" dirty="0">
                <a:solidFill>
                  <a:srgbClr val="000000"/>
                </a:solidFill>
                <a:latin typeface="Perpetua"/>
              </a:rPr>
              <a:t>της καρδιάς να αντλήσει επαρκή ποσότητα αίματος για τις ανάγκες των ιστών</a:t>
            </a:r>
          </a:p>
          <a:p>
            <a:pPr algn="just">
              <a:lnSpc>
                <a:spcPct val="150000"/>
              </a:lnSpc>
              <a:spcBef>
                <a:spcPts val="581"/>
              </a:spcBef>
            </a:pP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Καρδιακή ανεπάρκεια</a:t>
            </a:r>
            <a:endParaRPr lang="el-GR" dirty="0"/>
          </a:p>
        </p:txBody>
      </p:sp>
      <p:sp>
        <p:nvSpPr>
          <p:cNvPr id="3" name="2 - Θέση περιεχομένου"/>
          <p:cNvSpPr>
            <a:spLocks noGrp="1"/>
          </p:cNvSpPr>
          <p:nvPr>
            <p:ph idx="1"/>
          </p:nvPr>
        </p:nvSpPr>
        <p:spPr/>
        <p:txBody>
          <a:bodyPr/>
          <a:lstStyle/>
          <a:p>
            <a:pPr marL="274320" indent="-273960" algn="just">
              <a:lnSpc>
                <a:spcPct val="150000"/>
              </a:lnSpc>
              <a:spcBef>
                <a:spcPts val="581"/>
              </a:spcBef>
              <a:buClr>
                <a:srgbClr val="D34817"/>
              </a:buClr>
              <a:buSzPct val="85000"/>
              <a:buFont typeface="Wingdings 2" charset="2"/>
              <a:buChar char=""/>
            </a:pPr>
            <a:r>
              <a:rPr lang="el-GR" b="1" spc="-1" dirty="0" smtClean="0">
                <a:solidFill>
                  <a:srgbClr val="000000"/>
                </a:solidFill>
                <a:latin typeface="Perpetua"/>
              </a:rPr>
              <a:t>Συμπτώματα</a:t>
            </a:r>
            <a:r>
              <a:rPr lang="el-GR" spc="-1" dirty="0" smtClean="0">
                <a:solidFill>
                  <a:srgbClr val="000000"/>
                </a:solidFill>
                <a:latin typeface="Perpetua"/>
              </a:rPr>
              <a:t>: δύσπνοια, κόπωση, περιφερικά οιδήματα (κάτω άκρα), </a:t>
            </a:r>
            <a:r>
              <a:rPr lang="el-GR" spc="-1" dirty="0" err="1" smtClean="0">
                <a:solidFill>
                  <a:srgbClr val="000000"/>
                </a:solidFill>
                <a:latin typeface="Perpetua"/>
              </a:rPr>
              <a:t>ορθόπνοια</a:t>
            </a:r>
            <a:endParaRPr lang="el-GR" spc="-1" dirty="0" smtClean="0">
              <a:solidFill>
                <a:srgbClr val="000000"/>
              </a:solidFill>
              <a:latin typeface="Perpetua"/>
            </a:endParaRPr>
          </a:p>
          <a:p>
            <a:pPr marL="274320" indent="-273960" algn="just">
              <a:lnSpc>
                <a:spcPct val="150000"/>
              </a:lnSpc>
              <a:spcBef>
                <a:spcPts val="581"/>
              </a:spcBef>
              <a:buClr>
                <a:srgbClr val="D34817"/>
              </a:buClr>
              <a:buSzPct val="85000"/>
              <a:buFont typeface="Wingdings 2" charset="2"/>
              <a:buChar char=""/>
            </a:pPr>
            <a:r>
              <a:rPr lang="el-GR" b="1" spc="-1" dirty="0" smtClean="0">
                <a:solidFill>
                  <a:srgbClr val="000000"/>
                </a:solidFill>
                <a:latin typeface="Perpetua"/>
              </a:rPr>
              <a:t>Κλινική εξέταση</a:t>
            </a:r>
            <a:r>
              <a:rPr lang="el-GR" spc="-1" dirty="0" smtClean="0">
                <a:solidFill>
                  <a:srgbClr val="000000"/>
                </a:solidFill>
                <a:latin typeface="Perpetua"/>
              </a:rPr>
              <a:t>: διάταση </a:t>
            </a:r>
            <a:r>
              <a:rPr lang="el-GR" spc="-1" dirty="0" err="1" smtClean="0">
                <a:solidFill>
                  <a:srgbClr val="000000"/>
                </a:solidFill>
                <a:latin typeface="Perpetua"/>
              </a:rPr>
              <a:t>σφαγιτιδων</a:t>
            </a:r>
            <a:r>
              <a:rPr lang="el-GR" spc="-1" dirty="0" smtClean="0">
                <a:solidFill>
                  <a:srgbClr val="000000"/>
                </a:solidFill>
                <a:latin typeface="Perpetua"/>
              </a:rPr>
              <a:t>, οιδήματα </a:t>
            </a:r>
            <a:r>
              <a:rPr lang="el-GR" spc="-1" dirty="0" err="1" smtClean="0">
                <a:solidFill>
                  <a:srgbClr val="000000"/>
                </a:solidFill>
                <a:latin typeface="Perpetua"/>
              </a:rPr>
              <a:t>ακρων</a:t>
            </a:r>
            <a:r>
              <a:rPr lang="el-GR" spc="-1" dirty="0" smtClean="0">
                <a:solidFill>
                  <a:srgbClr val="000000"/>
                </a:solidFill>
                <a:latin typeface="Perpetua"/>
              </a:rPr>
              <a:t>, ακροαστικά πνευμόνων ( </a:t>
            </a:r>
            <a:r>
              <a:rPr lang="el-GR" spc="-1" dirty="0" err="1" smtClean="0">
                <a:solidFill>
                  <a:srgbClr val="000000"/>
                </a:solidFill>
                <a:latin typeface="Perpetua"/>
              </a:rPr>
              <a:t>τρίζοντες</a:t>
            </a:r>
            <a:r>
              <a:rPr lang="el-GR" spc="-1" dirty="0" smtClean="0">
                <a:solidFill>
                  <a:srgbClr val="000000"/>
                </a:solidFill>
                <a:latin typeface="Perpetua"/>
              </a:rPr>
              <a:t>)</a:t>
            </a: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Ταξινόμηση καρδιακής </a:t>
            </a:r>
            <a:r>
              <a:rPr lang="el-GR" dirty="0" err="1" smtClean="0"/>
              <a:t>ανεπάρκειασ</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Στάδιο 1: </a:t>
            </a:r>
            <a:r>
              <a:rPr lang="el-GR" dirty="0" err="1" smtClean="0"/>
              <a:t>Ασυμπτωματική</a:t>
            </a:r>
            <a:endParaRPr lang="el-GR" dirty="0" smtClean="0"/>
          </a:p>
          <a:p>
            <a:r>
              <a:rPr lang="el-GR" dirty="0" smtClean="0"/>
              <a:t>Στάδιο 2: Συμπτώματα στην </a:t>
            </a:r>
            <a:r>
              <a:rPr lang="el-GR" dirty="0" err="1" smtClean="0"/>
              <a:t>μετρια</a:t>
            </a:r>
            <a:r>
              <a:rPr lang="el-GR" dirty="0" smtClean="0"/>
              <a:t> άσκηση</a:t>
            </a:r>
          </a:p>
          <a:p>
            <a:r>
              <a:rPr lang="el-GR" dirty="0" err="1" smtClean="0"/>
              <a:t>Στάσιο</a:t>
            </a:r>
            <a:r>
              <a:rPr lang="el-GR" dirty="0" smtClean="0"/>
              <a:t> 3: </a:t>
            </a:r>
            <a:r>
              <a:rPr lang="el-GR" dirty="0" err="1" smtClean="0"/>
              <a:t>Συμτώματα</a:t>
            </a:r>
            <a:r>
              <a:rPr lang="el-GR" dirty="0" smtClean="0"/>
              <a:t> στην ήπια άσκηση</a:t>
            </a:r>
          </a:p>
          <a:p>
            <a:r>
              <a:rPr lang="el-GR" dirty="0" smtClean="0"/>
              <a:t>Στάδιο 4: Συμπτώματα </a:t>
            </a:r>
            <a:r>
              <a:rPr lang="el-GR" smtClean="0"/>
              <a:t>στην ηρεμία</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Μεγαλοβλαστική αναιμία</a:t>
            </a:r>
            <a:endParaRPr lang="el-GR" sz="4000" b="0" strike="noStrike" spc="-1">
              <a:solidFill>
                <a:srgbClr val="000000"/>
              </a:solidFill>
              <a:latin typeface="Perpetua"/>
            </a:endParaRPr>
          </a:p>
        </p:txBody>
      </p:sp>
      <p:pic>
        <p:nvPicPr>
          <p:cNvPr id="102" name="Picture 2"/>
          <p:cNvPicPr/>
          <p:nvPr/>
        </p:nvPicPr>
        <p:blipFill>
          <a:blip r:embed="rId2"/>
          <a:stretch/>
        </p:blipFill>
        <p:spPr>
          <a:xfrm>
            <a:off x="179640" y="1473480"/>
            <a:ext cx="7208640" cy="53773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Οξύ πνευμονικό οίδημα</a:t>
            </a:r>
            <a:endParaRPr lang="el-GR" dirty="0"/>
          </a:p>
        </p:txBody>
      </p:sp>
      <p:sp>
        <p:nvSpPr>
          <p:cNvPr id="3" name="2 - Θέση περιεχομένου"/>
          <p:cNvSpPr>
            <a:spLocks noGrp="1"/>
          </p:cNvSpPr>
          <p:nvPr>
            <p:ph idx="1"/>
          </p:nvPr>
        </p:nvSpPr>
        <p:spPr/>
        <p:txBody>
          <a:bodyPr/>
          <a:lstStyle/>
          <a:p>
            <a:r>
              <a:rPr lang="el-GR" dirty="0" smtClean="0"/>
              <a:t>Υπερφόρτωση της καρδιάς</a:t>
            </a:r>
          </a:p>
          <a:p>
            <a:r>
              <a:rPr lang="el-GR" dirty="0" smtClean="0"/>
              <a:t>Αδυναμία προώθησης του αίματος στην περιφέρεια</a:t>
            </a:r>
          </a:p>
          <a:p>
            <a:endParaRPr lang="el-GR" dirty="0" smtClean="0"/>
          </a:p>
          <a:p>
            <a:r>
              <a:rPr lang="el-GR" dirty="0" smtClean="0"/>
              <a:t>Στόχος: να μειωθεί ο όγκος του αίματος που φτάνει στην καρδιά και να </a:t>
            </a:r>
            <a:r>
              <a:rPr lang="el-GR" dirty="0" err="1" smtClean="0"/>
              <a:t>αυξηθει</a:t>
            </a:r>
            <a:r>
              <a:rPr lang="el-GR" dirty="0" smtClean="0"/>
              <a:t> αυτός ο όγκος που απομακρύνεται από αυτή</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φάρμακα</a:t>
            </a:r>
            <a:endParaRPr lang="el-GR" sz="4000" b="0" strike="noStrike" spc="-1">
              <a:solidFill>
                <a:srgbClr val="000000"/>
              </a:solidFill>
              <a:latin typeface="Perpetua"/>
            </a:endParaRPr>
          </a:p>
        </p:txBody>
      </p:sp>
      <p:sp>
        <p:nvSpPr>
          <p:cNvPr id="307"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nSpc>
                <a:spcPct val="100000"/>
              </a:lnSpc>
              <a:spcBef>
                <a:spcPts val="581"/>
              </a:spcBef>
              <a:buClr>
                <a:srgbClr val="D34817"/>
              </a:buClr>
              <a:buSzPct val="85000"/>
              <a:buFont typeface="Wingdings 2" charset="2"/>
              <a:buChar char=""/>
            </a:pPr>
            <a:r>
              <a:rPr lang="el-GR" sz="2600" b="0" strike="noStrike" spc="-1" dirty="0" smtClean="0">
                <a:solidFill>
                  <a:srgbClr val="000000"/>
                </a:solidFill>
                <a:latin typeface="Perpetua"/>
              </a:rPr>
              <a:t>Μορφίνη σε χαμηλή δόση (αγχολυτική-</a:t>
            </a:r>
            <a:r>
              <a:rPr lang="el-GR" sz="2600" b="0" strike="noStrike" spc="-1" dirty="0" err="1" smtClean="0">
                <a:solidFill>
                  <a:srgbClr val="000000"/>
                </a:solidFill>
                <a:latin typeface="Perpetua"/>
              </a:rPr>
              <a:t>μειώνε</a:t>
            </a:r>
            <a:r>
              <a:rPr lang="el-GR" sz="2600" b="0" strike="noStrike" spc="-1" dirty="0" smtClean="0">
                <a:solidFill>
                  <a:srgbClr val="000000"/>
                </a:solidFill>
                <a:latin typeface="Perpetua"/>
              </a:rPr>
              <a:t>ι την πίεση)</a:t>
            </a:r>
          </a:p>
          <a:p>
            <a:pPr marL="274320" indent="-273960">
              <a:lnSpc>
                <a:spcPct val="100000"/>
              </a:lnSpc>
              <a:spcBef>
                <a:spcPts val="581"/>
              </a:spcBef>
              <a:buClr>
                <a:srgbClr val="D34817"/>
              </a:buClr>
              <a:buSzPct val="85000"/>
              <a:buFont typeface="Wingdings 2" charset="2"/>
              <a:buChar char=""/>
            </a:pPr>
            <a:r>
              <a:rPr lang="el-GR" sz="2600" b="0" strike="noStrike" spc="-1" dirty="0" smtClean="0">
                <a:solidFill>
                  <a:srgbClr val="000000"/>
                </a:solidFill>
                <a:latin typeface="Perpetua"/>
              </a:rPr>
              <a:t>Διουρητικά (μειώνουν τον </a:t>
            </a:r>
            <a:r>
              <a:rPr lang="el-GR" sz="2600" b="0" strike="noStrike" spc="-1" dirty="0" err="1" smtClean="0">
                <a:solidFill>
                  <a:srgbClr val="000000"/>
                </a:solidFill>
                <a:latin typeface="Perpetua"/>
              </a:rPr>
              <a:t>ογκο</a:t>
            </a:r>
            <a:r>
              <a:rPr lang="el-GR" sz="2600" b="0" strike="noStrike" spc="-1" dirty="0" smtClean="0">
                <a:solidFill>
                  <a:srgbClr val="000000"/>
                </a:solidFill>
                <a:latin typeface="Perpetua"/>
              </a:rPr>
              <a:t> του </a:t>
            </a:r>
            <a:r>
              <a:rPr lang="el-GR" sz="2600" b="0" strike="noStrike" spc="-1" dirty="0" err="1" smtClean="0">
                <a:solidFill>
                  <a:srgbClr val="000000"/>
                </a:solidFill>
                <a:latin typeface="Perpetua"/>
              </a:rPr>
              <a:t>αίματοσ</a:t>
            </a:r>
            <a:r>
              <a:rPr lang="el-GR" sz="2600" b="0" strike="noStrike" spc="-1" dirty="0" smtClean="0">
                <a:solidFill>
                  <a:srgbClr val="000000"/>
                </a:solidFill>
                <a:latin typeface="Perpetua"/>
              </a:rPr>
              <a:t> που φτάνει στην καρδιά)</a:t>
            </a: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smtClean="0">
                <a:solidFill>
                  <a:srgbClr val="000000"/>
                </a:solidFill>
                <a:latin typeface="Perpetua"/>
              </a:rPr>
              <a:t>Νιτρώδη ( μειώνουν την πίεση)</a:t>
            </a: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Ανταγωνιστές διαύλων ασβεστίου</a:t>
            </a: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Αναστολείς </a:t>
            </a:r>
            <a:r>
              <a:rPr lang="el-GR" sz="2600" b="0" strike="noStrike" spc="-1" dirty="0" err="1">
                <a:solidFill>
                  <a:srgbClr val="000000"/>
                </a:solidFill>
                <a:latin typeface="Perpetua"/>
              </a:rPr>
              <a:t>μετατρεπτικού</a:t>
            </a:r>
            <a:r>
              <a:rPr lang="el-GR" sz="2600" b="0" strike="noStrike" spc="-1" dirty="0">
                <a:solidFill>
                  <a:srgbClr val="000000"/>
                </a:solidFill>
                <a:latin typeface="Perpetua"/>
              </a:rPr>
              <a:t> ενζύμου</a:t>
            </a: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Αναστολείς </a:t>
            </a:r>
            <a:r>
              <a:rPr lang="el-GR" sz="2600" b="0" strike="noStrike" spc="-1" dirty="0" err="1">
                <a:solidFill>
                  <a:srgbClr val="000000"/>
                </a:solidFill>
                <a:latin typeface="Perpetua"/>
              </a:rPr>
              <a:t>αγγειοτανσίνης</a:t>
            </a: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263" name="Picture 2"/>
          <p:cNvPicPr/>
          <p:nvPr/>
        </p:nvPicPr>
        <p:blipFill>
          <a:blip r:embed="rId2"/>
          <a:stretch/>
        </p:blipFill>
        <p:spPr>
          <a:xfrm>
            <a:off x="539640" y="476640"/>
            <a:ext cx="8355960" cy="6192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265" name="Picture 2"/>
          <p:cNvPicPr/>
          <p:nvPr/>
        </p:nvPicPr>
        <p:blipFill>
          <a:blip r:embed="rId2"/>
          <a:stretch/>
        </p:blipFill>
        <p:spPr>
          <a:xfrm>
            <a:off x="467640" y="332640"/>
            <a:ext cx="8280720" cy="6048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ΣΤΕΦΑΝΙΑΙΑ ΝΟΣΟΣ</a:t>
            </a:r>
            <a:endParaRPr lang="el-GR" sz="4000" b="0" strike="noStrike" spc="-1">
              <a:solidFill>
                <a:srgbClr val="000000"/>
              </a:solidFill>
              <a:latin typeface="Perpetua"/>
            </a:endParaRPr>
          </a:p>
        </p:txBody>
      </p:sp>
      <p:sp>
        <p:nvSpPr>
          <p:cNvPr id="267" name="TextShape 2"/>
          <p:cNvSpPr txBox="1"/>
          <p:nvPr/>
        </p:nvSpPr>
        <p:spPr>
          <a:xfrm>
            <a:off x="914400" y="1447920"/>
            <a:ext cx="7772040" cy="4571640"/>
          </a:xfrm>
          <a:prstGeom prst="rect">
            <a:avLst/>
          </a:prstGeom>
          <a:noFill/>
          <a:ln>
            <a:noFill/>
          </a:ln>
        </p:spPr>
        <p:txBody>
          <a:bodyPr lIns="90000" tIns="45000" rIns="90000" bIns="45000">
            <a:normAutofit fontScale="79500" lnSpcReduction="10000"/>
          </a:bodyPr>
          <a:lstStyle/>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στεφανιαία νόσος αποτελεί την κύρια αιτία θανάτου στις χώρες της ∆ύσης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περισσότεροι  γνωρίζουν κάποιον που έχει πάθει έµφραγµα του µυοκαρδίου, συχνά χωρίς προειδοποίηση.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συχνότητα της στεφανιαίας νόσου έχει αυξηθεί σηµαντικά την τελευταία 50ετία.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Μπορεί να προκαλέσει πλήθος διαφορετικών προβληµάτων, που οφείλονται στην ανεπαρκή παροχή οξυγόνου στον καρδιακό µύ. Οι στεφανιαίες αρτηρίες είναι τα µικρά αιµοφόρα αγγεία που παρέχουν στον καρδιακό µυ το οξυγόνο και τα θρεπτικά συστατικά που χρειάζεται για να λειτουργεί σωστά και να παραµένει υγιής.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στεφανιαία νόσος αναπτύσσεται σταδιακά, στη διάρκεια πολλών ετών και περιλαµβάνει όλες εκείνες τις κλινικές καταστάσεις (αρρυθµίες, συγκοπή, στηθάγχη, έµφραγµα, καρδιακή ανεπάρκεια)</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914400" y="274680"/>
            <a:ext cx="7772040" cy="1142640"/>
          </a:xfrm>
          <a:prstGeom prst="rect">
            <a:avLst/>
          </a:prstGeom>
          <a:noFill/>
          <a:ln>
            <a:noFill/>
          </a:ln>
        </p:spPr>
        <p:txBody>
          <a:bodyPr lIns="90000" tIns="45000" rIns="90000" bIns="91440" anchor="b">
            <a:normAutofit fontScale="66500" lnSpcReduction="20000"/>
          </a:bodyPr>
          <a:lstStyle/>
          <a:p>
            <a:pPr>
              <a:lnSpc>
                <a:spcPct val="100000"/>
              </a:lnSpc>
            </a:pPr>
            <a:endParaRPr lang="el-GR" sz="4000" b="0" strike="noStrike" spc="-1" dirty="0" smtClean="0">
              <a:solidFill>
                <a:srgbClr val="696464"/>
              </a:solidFill>
              <a:latin typeface="Franklin Gothic Book"/>
            </a:endParaRPr>
          </a:p>
          <a:p>
            <a:pPr>
              <a:lnSpc>
                <a:spcPct val="100000"/>
              </a:lnSpc>
            </a:pPr>
            <a:r>
              <a:rPr lang="el-GR" sz="4000" b="0" strike="noStrike" spc="-1" dirty="0" err="1" smtClean="0">
                <a:solidFill>
                  <a:srgbClr val="696464"/>
                </a:solidFill>
                <a:latin typeface="Franklin Gothic Book"/>
              </a:rPr>
              <a:t>Συµπτώµατα</a:t>
            </a:r>
            <a:r>
              <a:rPr lang="el-GR" sz="4000" b="0" strike="noStrike" spc="-1" dirty="0" smtClean="0">
                <a:solidFill>
                  <a:srgbClr val="696464"/>
                </a:solidFill>
                <a:latin typeface="Franklin Gothic Book"/>
              </a:rPr>
              <a:t> </a:t>
            </a:r>
            <a:r>
              <a:rPr lang="el-GR" sz="4000" b="0" strike="noStrike" spc="-1" dirty="0">
                <a:solidFill>
                  <a:srgbClr val="696464"/>
                </a:solidFill>
                <a:latin typeface="Franklin Gothic Book"/>
              </a:rPr>
              <a:t>της στεφανιαίας νόσου</a:t>
            </a:r>
            <a:r>
              <a:t/>
            </a:r>
            <a:br/>
            <a:endParaRPr lang="el-GR" sz="4000" b="0" strike="noStrike" spc="-1" dirty="0">
              <a:solidFill>
                <a:srgbClr val="000000"/>
              </a:solidFill>
              <a:latin typeface="Perpetua"/>
            </a:endParaRPr>
          </a:p>
        </p:txBody>
      </p:sp>
      <p:sp>
        <p:nvSpPr>
          <p:cNvPr id="269" name="TextShape 2"/>
          <p:cNvSpPr txBox="1"/>
          <p:nvPr/>
        </p:nvSpPr>
        <p:spPr>
          <a:xfrm>
            <a:off x="914400" y="1447920"/>
            <a:ext cx="7772040" cy="4571640"/>
          </a:xfrm>
          <a:prstGeom prst="rect">
            <a:avLst/>
          </a:prstGeom>
          <a:noFill/>
          <a:ln>
            <a:noFill/>
          </a:ln>
        </p:spPr>
        <p:txBody>
          <a:bodyPr lIns="90000" tIns="45000" rIns="90000" bIns="45000">
            <a:normAutofit fontScale="76000" lnSpcReduction="20000"/>
          </a:bodyPr>
          <a:lstStyle/>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 πόνος στο στήθος (στηθάγχη) µπορεί να είναι από τα πρώιµα συµπτώµατα της στεφανιαίας νόσου.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Ένας ασθενής µπορεί να αισθάνεται βάρος στο στήθος ή σφίξιµο µε δυσκολία στην αναπνοή µε αντανάκλαση στον λαιµό ή τον τράχηλο ενίοτε στην µεσοπλάτια χώρα και µούδιασµα στο αριστερό άνω άκρο.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Αυτά τα συµπτώµατα συνήθως ανησυχούν τον ασθενή και τον οδηγούν για πρώτη φορά στο γιατρό.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Παρ' όλα αυτά όµως µερικοί ασθενείς µπορεί να εµφανίσουν έµφραγµα του µυοκαρδίου ακόµα και χωρίς να εµφανίσουν κανένα από τα ανωτέρω περιγραφέντα συµπτώµατα. </a:t>
            </a:r>
          </a:p>
          <a:p>
            <a:pPr algn="just">
              <a:lnSpc>
                <a:spcPct val="100000"/>
              </a:lnSpc>
              <a:spcBef>
                <a:spcPts val="581"/>
              </a:spcBef>
            </a:pPr>
            <a:endParaRPr lang="el-GR" sz="2600" b="0" strike="noStrike" spc="-1">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Μερικοί ασθενείς δεν έχουν καθόλου συµπτώµατα, άλλοι εµφανίζουν ήπια προκάρδια (στο στήθος) άλγη που30 ενδεχόµενα πηγαινοέρχονται, ενώ άλλοι εµφανίζουν έντονο και σταθερό πόνο στο στήθος (στηθάγχη). Επίσης υπάρχουν ασθενείς οι οποίοι έχουν τόσο βαριά στεφανιαία νόσο η οποία τους εµποδίζει να κάνουν οποιαδήποτε φυσική δραστηριότητα.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71" name="TextShape 2"/>
          <p:cNvSpPr txBox="1"/>
          <p:nvPr/>
        </p:nvSpPr>
        <p:spPr>
          <a:xfrm>
            <a:off x="914400" y="1447920"/>
            <a:ext cx="7772040" cy="4571640"/>
          </a:xfrm>
          <a:prstGeom prst="rect">
            <a:avLst/>
          </a:prstGeom>
          <a:noFill/>
          <a:ln>
            <a:noFill/>
          </a:ln>
        </p:spPr>
        <p:txBody>
          <a:bodyPr lIns="90000" tIns="45000" rIns="90000" bIns="45000">
            <a:normAutofit fontScale="885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διαγνωστικές εξετάσεις που έχουμε στη διάθεσή μας για τη Σ.Ν., είτε ανιχνεύουν την ισχαιμία που προκαλείται λόγω Σ.Ν. (δοκιμασία κοπώσεως, σπινθηρογράφημα μυοκαρδίου, stress echo), οπότε αργότερα θα χρησιμοποιηθούν και για προγνωστικές πληροφορίες, είτε ανιχνεύουν την-τις στένωση-εις στις στεφανιαίες αρτηρίες (αξονική και κλασική στεφανιογραφία).</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Υπολογίζουμε λοιπόν στον άνθρωπο με τον πόνο, την αρχική προ τεστ πιθανότητα υπάρξεως στεφανιαίας νόσου, από ειδικούς πίνακες που λαμβάνουν υπ’ όψιν τον πόνο και τα χαρακτηριστικά του (αν υπάρχει και που, αν εμφανίζεται κατά τη διάρκεια κόπωσης και πόση ώρα διαρκεί), την ηλικία, το φύλο και τους παράγοντες κινδύνου. Έχουμε έτσι μια πρώτη εκτίμηση της πιθανότητας στεφανιαίας νόσου, πριν από οποιαδήποτε διαγνωστική εξέταση.</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273" name="Picture 4"/>
          <p:cNvPicPr/>
          <p:nvPr/>
        </p:nvPicPr>
        <p:blipFill>
          <a:blip r:embed="rId2"/>
          <a:stretch/>
        </p:blipFill>
        <p:spPr>
          <a:xfrm>
            <a:off x="827640" y="620640"/>
            <a:ext cx="7704360" cy="5832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Έμφραγμα</a:t>
            </a:r>
            <a:endParaRPr lang="el-GR" sz="4000" b="0" strike="noStrike" spc="-1">
              <a:solidFill>
                <a:srgbClr val="000000"/>
              </a:solidFill>
              <a:latin typeface="Perpetua"/>
            </a:endParaRPr>
          </a:p>
        </p:txBody>
      </p:sp>
      <p:sp>
        <p:nvSpPr>
          <p:cNvPr id="275" name="TextShape 2"/>
          <p:cNvSpPr txBox="1"/>
          <p:nvPr/>
        </p:nvSpPr>
        <p:spPr>
          <a:xfrm>
            <a:off x="914400" y="1447920"/>
            <a:ext cx="7772040" cy="4571640"/>
          </a:xfrm>
          <a:prstGeom prst="rect">
            <a:avLst/>
          </a:prstGeom>
          <a:noFill/>
          <a:ln>
            <a:noFill/>
          </a:ln>
        </p:spPr>
        <p:txBody>
          <a:bodyPr lIns="90000" tIns="45000" rIns="90000" bIns="45000">
            <a:normAutofit fontScale="625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Το έµφραγµα είναι το τελικό επακόλουθο, όταν αποφραχθεί από έναν θρόµβο µια άρρωστη στεφανιαία αρτηρία. Το τµήµα του καρδιακού µυός (ή µυοκαρδίου) που αιµατωνόταν από αυτή την αρτηρία, σταµατά ξαφνικά να εφοδιάζεται µε αίµα και οξυγόνο, µε επακόλουθο να αναπτύσσεται πόνος, ο οποίος εντείνεται καθώς περνούν τα λεπτά. Εάν ο θρόµβος δεν διαλυθεί µόνος του (κάτι που σπανίως γίνεται), το τµήµα αυτό του µυοκαρδίου νεκρώνεται µέσα σε 5-10 λεπτά - και αυτό είναι το έµφραγµα του µυοκαρδίου.</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ακριβής έκταση του εµφράγµατος και του νεκρωµένου µυοκαρδίου εξαρτάται από διάφορους παράγοντες: Ο πρώτος είναι το µέγεθος της αρτηρίας: όσο µεγαλύτερη είναι η αρτηρία που αποφράχθηκε, τόσο µεγαλύτερη είναι και η βλάβη.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 δεύτερος παράγοντας είναι η κατάσταση των άλλων στεφανιαίων αρτηριών: η βλάβη είναι µεγαλύτερη, όταν έχουν πρόβληµα και άλλες στεφανιαίες αρτηρίες. Τέλος, η έκταση του εµφράγµατος εξαρτάται και από το αν έχουν αναπτυχθεί βοηθητικά αγγεία στο µυοκάρδιο.</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Αν έχουν αναπτυχθεί βοηθητικά αγγεία για να τροφοδοτήσουν µε αίµα την απειλούµενη περιοχή του µυοκαρδίου, η βλάβη µετά το έµφραγµα θα είναι πολύ µικρότερη.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τακτική άσκηση διεγείρει ικανοποιητικά την ανάπτυξη βοηθητικών αγγείων - και αυτός είναι ένας από τους λόγους που αποτελείτόσο σηµαντικό τµήµα των θεραπευτικών προγραµµάτων για πάσχοντες από στεφανιαία νόσο.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77" name="TextShape 2"/>
          <p:cNvSpPr txBox="1"/>
          <p:nvPr/>
        </p:nvSpPr>
        <p:spPr>
          <a:xfrm>
            <a:off x="914400" y="1447920"/>
            <a:ext cx="7772040" cy="4571640"/>
          </a:xfrm>
          <a:prstGeom prst="rect">
            <a:avLst/>
          </a:prstGeom>
          <a:noFill/>
          <a:ln>
            <a:noFill/>
          </a:ln>
        </p:spPr>
        <p:txBody>
          <a:bodyPr lIns="90000" tIns="45000" rIns="90000" bIns="45000">
            <a:normAutofit fontScale="625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ταχεία διάγνωση και η πρώϊμη διαστρωμάτωση κινδύνου των ασθενών που εισάγονται στο νοσοκομείο με οξύ προκάρδιο άλγος είναι σημαντικές για τον προσδιορισμό των ασθενών στους οποίους έγκαιρες παρεμβάσεις μπορούν να βελτιώσουν την έκβαση (βαθμός βεβαιότητας Α).</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αρχική υποψία εγείρεται από την εμφάνιση έντονου προκάρδιου άλγους που διαρκεί &gt; 15 min και δεν ανταποκρίνεται στην υπογλώσσια νιτρογλυκερίνη. Σημαντικά υποβοηθητικά στοιχεία είναι το προηγούμενο ιστορικό στεφανιαίας νόσου και η αντανάκλαση του πόνου στον τράχηλο, τη γνάθο ή το αριστερό χέρι. Ωστόσο, ο πόνος μπορεί να μην είναι έντονος και ιδιαίτερα στους ηλικιωμένους, η κλινική συμπτωματολογία συχνά περιλαμβάνει δύσπνοια, ζάλη, ιδρώτα ή λιποθυμία, ενώ στις γυναίκες ο πόνος μπορεί να έχει άτυπους χαρακτήρες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Κατά τη φυσική εξέταση οι περισσότεροι ασθενείς παρουσιάζουν σημεία από το αυτόνομο νευρικό σύστημα (ωχρότητα, εφίδρωση) και συχνά, υπόταση ή ελάττωση της διαφορικής πίεσης. Μπορεί, επίσης, να διαπιστωθούν άρρυθμος σφυγμός, βραδυκαρδία ή ταχυκαρδία, τέταρτος ή και τρίτος τόνος και υγροί ρόγχοι στις βάσεις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αρχική κλινική υποψία πρέπει να οδηγεί ταχέως σε ηλεκτροκαρδιογραφικό έλεγχο και αιμοληψία για τον προσδιορισμό των επιπέδων μυοκαρδιακών ενζύμων και τροπονινών στον ορό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06" name="Picture 2"/>
          <p:cNvPicPr/>
          <p:nvPr/>
        </p:nvPicPr>
        <p:blipFill>
          <a:blip r:embed="rId2"/>
          <a:stretch/>
        </p:blipFill>
        <p:spPr>
          <a:xfrm>
            <a:off x="107640" y="260640"/>
            <a:ext cx="9036000" cy="6336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79" name="TextShape 2"/>
          <p:cNvSpPr txBox="1"/>
          <p:nvPr/>
        </p:nvSpPr>
        <p:spPr>
          <a:xfrm>
            <a:off x="914400" y="1447920"/>
            <a:ext cx="7772040" cy="4571640"/>
          </a:xfrm>
          <a:prstGeom prst="rect">
            <a:avLst/>
          </a:prstGeom>
          <a:noFill/>
          <a:ln>
            <a:noFill/>
          </a:ln>
        </p:spPr>
        <p:txBody>
          <a:bodyPr lIns="90000" tIns="45000" rIns="90000" bIns="45000">
            <a:normAutofit fontScale="885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Για τη διάγνωση του εμφράγματος του μυοκαρδίου είναι απαραίτητα τόσο τα κλινικά, όσο και τα ηλεκτροκαρδιογραφικά και βιοχημικά ευρήματα (βαθμός βεβαιότητας Β).</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Tο ηλεκτροκαρδιογράφημα (ΗΚΓ) μπορεί να είναι ασαφές κατά τις πρώτες ώρες και για το λόγο αυτό πρέπει να επαναλαμβάνεται ανά τακτά διαστήματα και εάν είναι εφικτό, να συγκρίνεται με παλαιότερα ΗΚΓτα (βαθμός βεβαιότητας Β)</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Aπό τους βιοχημικούς δείκτες μεγαλύτερη ευαισθησία και ειδικότητα έχουν το ισοενζύμου ΜΒ της κρεατινοφωσφορικής κινάσης (CK-MB) και η τροπονίνη Ι (βαθμός βεβαιότητας Α).</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Στηθάγχη</a:t>
            </a:r>
            <a:endParaRPr lang="el-GR" sz="4000" b="0" strike="noStrike" spc="-1">
              <a:solidFill>
                <a:srgbClr val="000000"/>
              </a:solidFill>
              <a:latin typeface="Perpetua"/>
            </a:endParaRPr>
          </a:p>
        </p:txBody>
      </p:sp>
      <p:sp>
        <p:nvSpPr>
          <p:cNvPr id="281" name="TextShape 2"/>
          <p:cNvSpPr txBox="1"/>
          <p:nvPr/>
        </p:nvSpPr>
        <p:spPr>
          <a:xfrm>
            <a:off x="914400" y="1447920"/>
            <a:ext cx="7772040" cy="4571640"/>
          </a:xfrm>
          <a:prstGeom prst="rect">
            <a:avLst/>
          </a:prstGeom>
          <a:noFill/>
          <a:ln>
            <a:noFill/>
          </a:ln>
        </p:spPr>
        <p:txBody>
          <a:bodyPr lIns="90000" tIns="45000" rIns="90000" bIns="45000">
            <a:normAutofit fontScale="55000" lnSpcReduction="20000"/>
          </a:bodyPr>
          <a:lstStyle/>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στηθάγχη είναι ένα αίσθημα έντονης δυσφορίας στο στήθος (σφίξιμο, πίεση, πόνος, ιδιαίτερα πίσω από το στέρνο, ο οποίος εκτείνεται προς το λαιμό, την κάτω γνάθο, το βραχίονα, ακόμη και τη ράχη ή και τα δόντια), το οποίο παρουσιάζεται όταν υπάρχει μειωμένη παροχή οξυγόνου στην καρδιά μέσω του αίματος.</a:t>
            </a:r>
          </a:p>
          <a:p>
            <a:pPr algn="just">
              <a:lnSpc>
                <a:spcPct val="100000"/>
              </a:lnSpc>
              <a:spcBef>
                <a:spcPts val="581"/>
              </a:spcBef>
            </a:pPr>
            <a:endParaRPr lang="el-GR" sz="2600" b="0" strike="noStrike" spc="-1">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Στις περισσότερες περιπτώσεις, η μειωμένη παροχή αίματος οφείλεται σε στένωση των στεφανιαίων αρτηριών ως αποτέλεσμα της αρτηριοσκλήρυνσης.</a:t>
            </a:r>
          </a:p>
          <a:p>
            <a:pPr algn="just">
              <a:lnSpc>
                <a:spcPct val="100000"/>
              </a:lnSpc>
              <a:spcBef>
                <a:spcPts val="581"/>
              </a:spcBef>
            </a:pPr>
            <a:endParaRPr lang="el-GR" sz="2600" b="0" strike="noStrike" spc="-1">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ασθενείς, επίσης, μπορεί να υποφέρουν από δυσπεψία, αδυναμία, ιδρώτες, ναυτία και δύσπνοια.</a:t>
            </a:r>
          </a:p>
          <a:p>
            <a:pPr algn="just">
              <a:lnSpc>
                <a:spcPct val="100000"/>
              </a:lnSpc>
              <a:spcBef>
                <a:spcPts val="581"/>
              </a:spcBef>
            </a:pPr>
            <a:endParaRPr lang="el-GR" sz="2600" b="0" strike="noStrike" spc="-1">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στηθάγχη εμφανίζεται συνήθως κατά τη διάρκεια έντονης σωματικής καταπόνησης, έντονου συναισθηματικού στρες ή μετά από ένα βαρύ γεύμα, οπότε ο καρδιακός μυς απαιτεί περισσότερο οξυγόνο μέσω του αίματος έναντι αυτού που μπορούν να προσφέρουν οι εστενωμένες στεφανιαίες αρτηρίες.</a:t>
            </a:r>
          </a:p>
          <a:p>
            <a:pPr algn="just">
              <a:lnSpc>
                <a:spcPct val="100000"/>
              </a:lnSpc>
              <a:spcBef>
                <a:spcPts val="581"/>
              </a:spcBef>
            </a:pPr>
            <a:endParaRPr lang="el-GR" sz="2600" b="0" strike="noStrike" spc="-1">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στηθάγχη διαρκεί συνήθως 1 έως 15 λεπτά και για να ανακουφισθεί ο άρρωστος θα πρέπει να τοποθετηθεί σε αναπαυτική θέση ή να τοποθετηθεί κάτω από τη γλώσσα του ένα δισκίο νιτρογλυκερίνης, το οποίο έχει την ιδιότητα να χαλαρώνει τα αιμοφόρα αγγεία και να μειώνει την αρτηριακή πίεση. Αυτά μειώνουν την απαίτηση του μυοκαρδίου για οξυγόνο, ανακουφίζοντας τον ασθενή από τη στηθάγχη.</a:t>
            </a: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283"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284" name="Picture 2"/>
          <p:cNvPicPr/>
          <p:nvPr/>
        </p:nvPicPr>
        <p:blipFill>
          <a:blip r:embed="rId2"/>
          <a:stretch/>
        </p:blipFill>
        <p:spPr>
          <a:xfrm>
            <a:off x="285720" y="950854"/>
            <a:ext cx="8568720" cy="6264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Διάγνωση</a:t>
            </a:r>
            <a:endParaRPr lang="el-GR" sz="4000" b="0" strike="noStrike" spc="-1">
              <a:solidFill>
                <a:srgbClr val="000000"/>
              </a:solidFill>
              <a:latin typeface="Perpetua"/>
            </a:endParaRPr>
          </a:p>
        </p:txBody>
      </p:sp>
      <p:sp>
        <p:nvSpPr>
          <p:cNvPr id="286"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Από τα συμπτώματα</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ΗΚΓ</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Τεστ κόπωσης: εκλύονται τα συμπτώματα καθως ο ασθενής τρέχει σε κυλιόμενο τάπητα </a:t>
            </a:r>
          </a:p>
        </p:txBody>
      </p:sp>
      <p:pic>
        <p:nvPicPr>
          <p:cNvPr id="287" name="Picture 2"/>
          <p:cNvPicPr/>
          <p:nvPr/>
        </p:nvPicPr>
        <p:blipFill>
          <a:blip r:embed="rId2"/>
          <a:stretch/>
        </p:blipFill>
        <p:spPr>
          <a:xfrm>
            <a:off x="5580000" y="3285000"/>
            <a:ext cx="2879640" cy="32047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Αρρυθμίες</a:t>
            </a:r>
            <a:endParaRPr lang="el-GR" sz="4000" b="0" strike="noStrike" spc="-1">
              <a:solidFill>
                <a:srgbClr val="000000"/>
              </a:solidFill>
              <a:latin typeface="Perpetua"/>
            </a:endParaRPr>
          </a:p>
        </p:txBody>
      </p:sp>
      <p:sp>
        <p:nvSpPr>
          <p:cNvPr id="289" name="TextShape 2"/>
          <p:cNvSpPr txBox="1"/>
          <p:nvPr/>
        </p:nvSpPr>
        <p:spPr>
          <a:xfrm>
            <a:off x="914400" y="1447920"/>
            <a:ext cx="7772040" cy="4571640"/>
          </a:xfrm>
          <a:prstGeom prst="rect">
            <a:avLst/>
          </a:prstGeom>
          <a:noFill/>
          <a:ln>
            <a:noFill/>
          </a:ln>
        </p:spPr>
        <p:txBody>
          <a:bodyPr lIns="90000" tIns="45000" rIns="90000" bIns="45000">
            <a:normAutofit fontScale="86000"/>
          </a:bodyPr>
          <a:lstStyle/>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αρρυθμίες ταξινομούνται από την ταχύτητα και το ρυθμό τους:</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βραδυκαρδίες αναφέρονται σε αργή καρδιακή συχνότητα.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ταχυκαρδίες αναφέρονται σε γρήγορη καρδιακή συχνότητα.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Το φτερούγισμα αναφέρεται σε γρήγορους,ασυντόνιστους χτύπους. </a:t>
            </a:r>
          </a:p>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αρρυθμίες ταξινομούνται επίσης ανάλογα με τη θέση που ξεκινά το ηλεκτρικό πρόβλημα στην καρδιά.:οι αρρυθμίες που ξεκινούν στις άνω κοιλότητες (κόλπους) ονομάζονται κολπικές ή υπερκοιλιακές αρρυθμίες. Αυτές που προέρχονται από τις κάτω κοιλότητες (κοιλίες) ονομάζονται κοιλιακές αρρυθμίες και είναι συνήθως πιο σοβαρές.</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ΒΑΛΒΙΔΟΠΑΘΕΙΑ</a:t>
            </a:r>
            <a:endParaRPr lang="el-GR" sz="4000" b="0" strike="noStrike" spc="-1">
              <a:solidFill>
                <a:srgbClr val="000000"/>
              </a:solidFill>
              <a:latin typeface="Perpetua"/>
            </a:endParaRPr>
          </a:p>
        </p:txBody>
      </p:sp>
      <p:sp>
        <p:nvSpPr>
          <p:cNvPr id="291" name="TextShape 2"/>
          <p:cNvSpPr txBox="1"/>
          <p:nvPr/>
        </p:nvSpPr>
        <p:spPr>
          <a:xfrm>
            <a:off x="914400" y="1447920"/>
            <a:ext cx="7772040" cy="4571640"/>
          </a:xfrm>
          <a:prstGeom prst="rect">
            <a:avLst/>
          </a:prstGeom>
          <a:noFill/>
          <a:ln>
            <a:noFill/>
          </a:ln>
        </p:spPr>
        <p:txBody>
          <a:bodyPr lIns="90000" tIns="45000" rIns="90000" bIns="45000">
            <a:normAutofit fontScale="77500" lnSpcReduction="20000"/>
          </a:bodyPr>
          <a:lstStyle/>
          <a:p>
            <a:pPr marL="274320" indent="-273960" algn="just">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 Οι βαλβίδες μπορούν να παρουσιάσουν στένωση, δηλαδή το άνοιγμα της </a:t>
            </a:r>
            <a:r>
              <a:rPr lang="el-GR" sz="2600" b="0" strike="noStrike" spc="-1" dirty="0" err="1">
                <a:solidFill>
                  <a:srgbClr val="000000"/>
                </a:solidFill>
                <a:latin typeface="Perpetua"/>
              </a:rPr>
              <a:t>βαλβίδος</a:t>
            </a:r>
            <a:r>
              <a:rPr lang="el-GR" sz="2600" b="0" strike="noStrike" spc="-1" dirty="0">
                <a:solidFill>
                  <a:srgbClr val="000000"/>
                </a:solidFill>
                <a:latin typeface="Perpetua"/>
              </a:rPr>
              <a:t> να έχει μικρύνει, και έτσι γίνεται πιο δύσκολη η δουλειά της καρδιάς να σπρώξει το αίμα.</a:t>
            </a:r>
          </a:p>
          <a:p>
            <a:pPr algn="just">
              <a:lnSpc>
                <a:spcPct val="100000"/>
              </a:lnSpc>
              <a:spcBef>
                <a:spcPts val="581"/>
              </a:spcBef>
            </a:pPr>
            <a:endParaRPr lang="el-GR" sz="2600" b="0" strike="noStrike" spc="-1" dirty="0">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Από την αντίθετη μεριά, οι βαλβίδες μπορούν να παρουσιάσουν ανεπάρκεια, δηλαδή όταν πρέπει να κλείνουν οι βαλβίδες, να μην μπορούν, και επομένως να υπάρχει μια διαφυγή προς τα πίσω, και έτσι να επιβαρύνεται η λειτουργία της καρδιάς. Και στις δυο περιπτώσεις, η ροή του αίματος μέσα στη καρδιά επιβραδύνεται, το αίμα συσσωρεύεται προς τα πίσω, δηλαδή στα πνευμόνια και προκαλείται δύσπνοια.</a:t>
            </a:r>
          </a:p>
          <a:p>
            <a:pPr algn="just">
              <a:lnSpc>
                <a:spcPct val="100000"/>
              </a:lnSpc>
              <a:spcBef>
                <a:spcPts val="581"/>
              </a:spcBef>
            </a:pPr>
            <a:endParaRPr lang="el-GR" sz="2600" b="0" strike="noStrike" spc="-1" dirty="0">
              <a:solidFill>
                <a:srgbClr val="000000"/>
              </a:solidFill>
              <a:latin typeface="Perpetua"/>
            </a:endParaRPr>
          </a:p>
          <a:p>
            <a:pPr marL="274320" indent="-273960" algn="just">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Αιτίες των </a:t>
            </a:r>
            <a:r>
              <a:rPr lang="el-GR" sz="2600" b="0" strike="noStrike" spc="-1" dirty="0" err="1">
                <a:solidFill>
                  <a:srgbClr val="000000"/>
                </a:solidFill>
                <a:latin typeface="Perpetua"/>
              </a:rPr>
              <a:t>βαλβιδοπαθειών</a:t>
            </a:r>
            <a:r>
              <a:rPr lang="el-GR" sz="2600" b="0" strike="noStrike" spc="-1" dirty="0">
                <a:solidFill>
                  <a:srgbClr val="000000"/>
                </a:solidFill>
                <a:latin typeface="Perpetua"/>
              </a:rPr>
              <a:t> είναι πολλαπλές. Αδυναμία του ιστού και πρόωρη χαλάρωση (εκφυλιστικές αιτίες), προχωρημένη ηλικία, λοιμώξεις της καρδιάς (ενδοκαρδίτιδα), ρευματικός πυρετός στη παιδική ηλικία, στεφανιαία νόσος, και προβλήματα στην κατασκευή της καρδιάς, δηλαδή εκ γενετής.</a:t>
            </a:r>
          </a:p>
          <a:p>
            <a:pPr>
              <a:lnSpc>
                <a:spcPct val="100000"/>
              </a:lnSpc>
              <a:spcBef>
                <a:spcPts val="581"/>
              </a:spcBef>
            </a:pP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ΒΑΛΒΙΔΟΠΑΘΕΙΑ</a:t>
            </a:r>
            <a:endParaRPr lang="el-GR" dirty="0"/>
          </a:p>
        </p:txBody>
      </p:sp>
      <p:sp>
        <p:nvSpPr>
          <p:cNvPr id="3" name="2 - Θέση περιεχομένου"/>
          <p:cNvSpPr>
            <a:spLocks noGrp="1"/>
          </p:cNvSpPr>
          <p:nvPr>
            <p:ph idx="1"/>
          </p:nvPr>
        </p:nvSpPr>
        <p:spPr/>
        <p:txBody>
          <a:bodyPr>
            <a:normAutofit fontScale="62500" lnSpcReduction="20000"/>
          </a:bodyPr>
          <a:lstStyle/>
          <a:p>
            <a:pPr marL="274320" indent="-273960">
              <a:lnSpc>
                <a:spcPct val="100000"/>
              </a:lnSpc>
              <a:spcBef>
                <a:spcPts val="581"/>
              </a:spcBef>
              <a:buClr>
                <a:srgbClr val="D34817"/>
              </a:buClr>
              <a:buSzPct val="85000"/>
              <a:buFont typeface="Wingdings 2" charset="2"/>
              <a:buChar char=""/>
            </a:pPr>
            <a:r>
              <a:rPr lang="el-GR" spc="-1" dirty="0" smtClean="0">
                <a:solidFill>
                  <a:srgbClr val="000000"/>
                </a:solidFill>
                <a:latin typeface="Perpetua"/>
              </a:rPr>
              <a:t>Ο ιατρός σας μπορεί να ακούσει ένα φύσημα στην καρδιά με το στηθοσκόπιο πριν ακόμη παρουσιαστούν συμπτώματα.  </a:t>
            </a:r>
          </a:p>
          <a:p>
            <a:pPr marL="274320" indent="-273960">
              <a:lnSpc>
                <a:spcPct val="100000"/>
              </a:lnSpc>
              <a:spcBef>
                <a:spcPts val="581"/>
              </a:spcBef>
              <a:buClr>
                <a:srgbClr val="D34817"/>
              </a:buClr>
              <a:buSzPct val="85000"/>
              <a:buFont typeface="Wingdings 2" charset="2"/>
              <a:buChar char=""/>
            </a:pPr>
            <a:r>
              <a:rPr lang="el-GR" spc="-1" dirty="0" smtClean="0">
                <a:solidFill>
                  <a:srgbClr val="000000"/>
                </a:solidFill>
                <a:latin typeface="Perpetua"/>
              </a:rPr>
              <a:t>Η διάγνωση των παθήσεων βαλβίδων καρδιάς μπορεί να γίνει πολύ εύκολα με ένα </a:t>
            </a:r>
            <a:r>
              <a:rPr lang="el-GR" spc="-1" dirty="0" err="1" smtClean="0">
                <a:solidFill>
                  <a:srgbClr val="000000"/>
                </a:solidFill>
                <a:latin typeface="Perpetua"/>
              </a:rPr>
              <a:t>Τρίπλεξ</a:t>
            </a:r>
            <a:r>
              <a:rPr lang="el-GR" spc="-1" dirty="0" smtClean="0">
                <a:solidFill>
                  <a:srgbClr val="000000"/>
                </a:solidFill>
                <a:latin typeface="Perpetua"/>
              </a:rPr>
              <a:t> Καρδιάς (υπέρηχο-</a:t>
            </a:r>
            <a:r>
              <a:rPr lang="el-GR" spc="-1" dirty="0" err="1" smtClean="0">
                <a:solidFill>
                  <a:srgbClr val="000000"/>
                </a:solidFill>
                <a:latin typeface="Perpetua"/>
              </a:rPr>
              <a:t>καρδιογραφικ</a:t>
            </a:r>
            <a:r>
              <a:rPr lang="el-GR" spc="-1" dirty="0" smtClean="0">
                <a:solidFill>
                  <a:srgbClr val="000000"/>
                </a:solidFill>
                <a:latin typeface="Perpetua"/>
              </a:rPr>
              <a:t>ή μελέτη), η οποία επίσης είναι εντελώς ανώδυνη. Αυτή η μελέτη γίνεται από τους περισσότερους καρδιολόγους, και φυσικά στις κλινικές / νοσοκομεία. </a:t>
            </a:r>
          </a:p>
          <a:p>
            <a:pPr marL="274320" indent="-273960">
              <a:lnSpc>
                <a:spcPct val="100000"/>
              </a:lnSpc>
              <a:spcBef>
                <a:spcPts val="581"/>
              </a:spcBef>
              <a:buClr>
                <a:srgbClr val="D34817"/>
              </a:buClr>
              <a:buSzPct val="85000"/>
              <a:buFont typeface="Wingdings 2" charset="2"/>
              <a:buChar char=""/>
            </a:pPr>
            <a:r>
              <a:rPr lang="el-GR" spc="-1" dirty="0" smtClean="0">
                <a:solidFill>
                  <a:srgbClr val="000000"/>
                </a:solidFill>
                <a:latin typeface="Perpetua"/>
              </a:rPr>
              <a:t>Η ίδια μελέτη μπορεί να χρειαστεί να γίνει μέσω του οισοφάγου (</a:t>
            </a:r>
            <a:r>
              <a:rPr lang="el-GR" spc="-1" dirty="0" err="1" smtClean="0">
                <a:solidFill>
                  <a:srgbClr val="000000"/>
                </a:solidFill>
                <a:latin typeface="Perpetua"/>
              </a:rPr>
              <a:t>διοισοφαγικος</a:t>
            </a:r>
            <a:r>
              <a:rPr lang="el-GR" spc="-1" dirty="0" smtClean="0">
                <a:solidFill>
                  <a:srgbClr val="000000"/>
                </a:solidFill>
                <a:latin typeface="Perpetua"/>
              </a:rPr>
              <a:t> υπέρηχος- σαν μια </a:t>
            </a:r>
            <a:r>
              <a:rPr lang="el-GR" spc="-1" dirty="0" err="1" smtClean="0">
                <a:solidFill>
                  <a:srgbClr val="000000"/>
                </a:solidFill>
                <a:latin typeface="Perpetua"/>
              </a:rPr>
              <a:t>γαστροσκόπηση</a:t>
            </a:r>
            <a:r>
              <a:rPr lang="el-GR" spc="-1" dirty="0" smtClean="0">
                <a:solidFill>
                  <a:srgbClr val="000000"/>
                </a:solidFill>
                <a:latin typeface="Perpetua"/>
              </a:rPr>
              <a:t>) για περαιτέρω επιβεβαίωση της </a:t>
            </a:r>
            <a:r>
              <a:rPr lang="el-GR" spc="-1" dirty="0" err="1" smtClean="0">
                <a:solidFill>
                  <a:srgbClr val="000000"/>
                </a:solidFill>
                <a:latin typeface="Perpetua"/>
              </a:rPr>
              <a:t>βαλβιδοπάθειας</a:t>
            </a:r>
            <a:r>
              <a:rPr lang="el-GR" spc="-1" dirty="0" smtClean="0">
                <a:solidFill>
                  <a:srgbClr val="000000"/>
                </a:solidFill>
                <a:latin typeface="Perpetua"/>
              </a:rPr>
              <a:t>. </a:t>
            </a:r>
          </a:p>
          <a:p>
            <a:pPr marL="274320" indent="-273960">
              <a:lnSpc>
                <a:spcPct val="100000"/>
              </a:lnSpc>
              <a:spcBef>
                <a:spcPts val="581"/>
              </a:spcBef>
              <a:buClr>
                <a:srgbClr val="D34817"/>
              </a:buClr>
              <a:buSzPct val="85000"/>
              <a:buFont typeface="Wingdings 2" charset="2"/>
              <a:buChar char=""/>
            </a:pPr>
            <a:r>
              <a:rPr lang="el-GR" spc="-1" smtClean="0">
                <a:solidFill>
                  <a:srgbClr val="000000"/>
                </a:solidFill>
                <a:latin typeface="Perpetua"/>
              </a:rPr>
              <a:t>Πολύ </a:t>
            </a:r>
            <a:r>
              <a:rPr lang="el-GR" spc="-1" dirty="0" smtClean="0">
                <a:solidFill>
                  <a:srgbClr val="000000"/>
                </a:solidFill>
                <a:latin typeface="Perpetua"/>
              </a:rPr>
              <a:t>σπουδαίο είναι επίσης το γεγονός ότι η </a:t>
            </a:r>
            <a:r>
              <a:rPr lang="el-GR" spc="-1" dirty="0" err="1" smtClean="0">
                <a:solidFill>
                  <a:srgbClr val="000000"/>
                </a:solidFill>
                <a:latin typeface="Perpetua"/>
              </a:rPr>
              <a:t>βαλβιδοπαθεια</a:t>
            </a:r>
            <a:r>
              <a:rPr lang="el-GR" spc="-1" dirty="0" smtClean="0">
                <a:solidFill>
                  <a:srgbClr val="000000"/>
                </a:solidFill>
                <a:latin typeface="Perpetua"/>
              </a:rPr>
              <a:t> μπορεί να έχει αρχίσει να επηρεάζει την λειτουργικότητα της καρδιάς, και ο ασθενής να μην αντιλαμβάνεται συγκεκριμένα συμπτώματα ή τα συμπτώματα να έχουν προχωρήσει τόσο αργά ώστε να τα αποδίδει σε αλλού λόγους, π.χ. εύκολη κούραση, αδυναμία η δύσπνοια λόγω μεγαλύτερης ηλικίας. Για αυτό το λόγο είναι πολύ σπουδαίο ο κάθε ασθενής να έχει τη σωστή και καλή παρακολούθηση με το </a:t>
            </a:r>
            <a:r>
              <a:rPr lang="el-GR" spc="-1" dirty="0" err="1" smtClean="0">
                <a:solidFill>
                  <a:srgbClr val="000000"/>
                </a:solidFill>
                <a:latin typeface="Perpetua"/>
              </a:rPr>
              <a:t>Τρίπλεξ</a:t>
            </a:r>
            <a:r>
              <a:rPr lang="el-GR" spc="-1" dirty="0" smtClean="0">
                <a:solidFill>
                  <a:srgbClr val="000000"/>
                </a:solidFill>
                <a:latin typeface="Perpetua"/>
              </a:rPr>
              <a:t> Καρδιάς. Όταν η λειτουργικότητα της καρδιάς έχει επηρεαστεί από την </a:t>
            </a:r>
            <a:r>
              <a:rPr lang="el-GR" spc="-1" dirty="0" err="1" smtClean="0">
                <a:solidFill>
                  <a:srgbClr val="000000"/>
                </a:solidFill>
                <a:latin typeface="Perpetua"/>
              </a:rPr>
              <a:t>βαλβιδοπάθεια</a:t>
            </a:r>
            <a:r>
              <a:rPr lang="el-GR" spc="-1" dirty="0" smtClean="0">
                <a:solidFill>
                  <a:srgbClr val="000000"/>
                </a:solidFill>
                <a:latin typeface="Perpetua"/>
              </a:rPr>
              <a:t>, και καρδιοχειρουργική επέμβαση να γίνει, η καρδιά μπορεί να μην ανακάμψει μετά την εγχείρηση.</a:t>
            </a:r>
          </a:p>
          <a:p>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Διαγνωστικές εξετάσεις</a:t>
            </a:r>
            <a:endParaRPr lang="el-GR" sz="4000" b="0" strike="noStrike" spc="-1">
              <a:solidFill>
                <a:srgbClr val="000000"/>
              </a:solidFill>
              <a:latin typeface="Perpetua"/>
            </a:endParaRPr>
          </a:p>
        </p:txBody>
      </p:sp>
      <p:sp>
        <p:nvSpPr>
          <p:cNvPr id="295"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Αιματολογικές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α/α θωρακα</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Υπέρηχο καρδιας</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Θεραπεία</a:t>
            </a:r>
            <a:endParaRPr lang="el-GR" sz="4000" b="0" strike="noStrike" spc="-1">
              <a:solidFill>
                <a:srgbClr val="000000"/>
              </a:solidFill>
              <a:latin typeface="Perpetua"/>
            </a:endParaRPr>
          </a:p>
        </p:txBody>
      </p:sp>
      <p:sp>
        <p:nvSpPr>
          <p:cNvPr id="297"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gn="just">
              <a:lnSpc>
                <a:spcPct val="150000"/>
              </a:lnSpc>
              <a:spcBef>
                <a:spcPts val="581"/>
              </a:spcBef>
              <a:buClr>
                <a:srgbClr val="D34817"/>
              </a:buClr>
              <a:buSzPct val="85000"/>
              <a:buFont typeface="Wingdings 2" charset="2"/>
              <a:buChar char=""/>
            </a:pPr>
            <a:r>
              <a:rPr lang="el-GR" sz="2600" b="0" strike="noStrike" spc="-1">
                <a:solidFill>
                  <a:srgbClr val="000000"/>
                </a:solidFill>
                <a:latin typeface="Times New Roman"/>
              </a:rPr>
              <a:t>Ανακούφιση συμπτωματων (περιορισμός δραστηριότητας, μείωση οιδημάτων, αυξηση συσταλτικότητας καρδιάς)</a:t>
            </a:r>
            <a:endParaRPr lang="el-GR" sz="2600" b="0" strike="noStrike" spc="-1">
              <a:solidFill>
                <a:srgbClr val="000000"/>
              </a:solidFill>
              <a:latin typeface="Perpetua"/>
            </a:endParaRPr>
          </a:p>
          <a:p>
            <a:pPr marL="274320" indent="-273960" algn="just">
              <a:lnSpc>
                <a:spcPct val="150000"/>
              </a:lnSpc>
              <a:spcBef>
                <a:spcPts val="581"/>
              </a:spcBef>
              <a:buClr>
                <a:srgbClr val="D34817"/>
              </a:buClr>
              <a:buSzPct val="85000"/>
              <a:buFont typeface="Wingdings 2" charset="2"/>
              <a:buChar char=""/>
            </a:pPr>
            <a:r>
              <a:rPr lang="el-GR" sz="2600" b="0" strike="noStrike" spc="-1">
                <a:solidFill>
                  <a:srgbClr val="000000"/>
                </a:solidFill>
                <a:latin typeface="Times New Roman"/>
              </a:rPr>
              <a:t>Θεραπεία-αρση εκλυτικών παραγόντων</a:t>
            </a:r>
            <a:endParaRPr lang="el-GR" sz="2600" b="0" strike="noStrike" spc="-1">
              <a:solidFill>
                <a:srgbClr val="000000"/>
              </a:solidFill>
              <a:latin typeface="Perpetua"/>
            </a:endParaRPr>
          </a:p>
          <a:p>
            <a:pPr marL="274320" indent="-273960" algn="just">
              <a:lnSpc>
                <a:spcPct val="150000"/>
              </a:lnSpc>
              <a:spcBef>
                <a:spcPts val="581"/>
              </a:spcBef>
              <a:buClr>
                <a:srgbClr val="D34817"/>
              </a:buClr>
              <a:buSzPct val="85000"/>
              <a:buFont typeface="Wingdings 2" charset="2"/>
              <a:buChar char=""/>
            </a:pPr>
            <a:r>
              <a:rPr lang="el-GR" sz="2600" b="0" strike="noStrike" spc="-1">
                <a:solidFill>
                  <a:srgbClr val="000000"/>
                </a:solidFill>
                <a:latin typeface="Times New Roman"/>
              </a:rPr>
              <a:t> </a:t>
            </a: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Υπέρταση -Αίτια</a:t>
            </a:r>
            <a:endParaRPr lang="el-GR" sz="4000" b="0" strike="noStrike" spc="-1">
              <a:solidFill>
                <a:srgbClr val="000000"/>
              </a:solidFill>
              <a:latin typeface="Perpetua"/>
            </a:endParaRPr>
          </a:p>
        </p:txBody>
      </p:sp>
      <p:sp>
        <p:nvSpPr>
          <p:cNvPr id="299" name="TextShape 2"/>
          <p:cNvSpPr txBox="1"/>
          <p:nvPr/>
        </p:nvSpPr>
        <p:spPr>
          <a:xfrm>
            <a:off x="914400" y="1447920"/>
            <a:ext cx="7772040" cy="4571640"/>
          </a:xfrm>
          <a:prstGeom prst="rect">
            <a:avLst/>
          </a:prstGeom>
          <a:noFill/>
          <a:ln>
            <a:noFill/>
          </a:ln>
        </p:spPr>
        <p:txBody>
          <a:bodyPr lIns="90000" tIns="45000" rIns="90000" bIns="45000">
            <a:normAutofit fontScale="625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Στη μεγάλη πλειονότητά τους (95%) οι υπερτασικοί εμφανίζουν τη λεγόμενη "ιδιοπαθή" υπέρταση. Πρόκειται για υπέρταση ουσιαστικά άγνωστης αιτίας που έχει σχέση κυρίως με την κληρονομικότητα (γονίδια) καθώς και με άλλους παράγοντες, όπως είναι η παχυσαρκία, η μακροχρόνια πρόσληψη αυξημένης ποσότητας αλατιού, η καθιστική ζωή, κλπ. Συνήθως εμφανίζεται μετά την ηλικία των 30 ετών, αλλά μπορεί να εμφανιστεί ακόμα και σε παιδιά.</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Σε άτομα με υπερτασικούς και τους δύο γονείς η πιθανότητα εμφάνισης υπέρτασης ξεπερνά το 70%.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Σε άτομα με ένα γονιό υπερτασικό η πιθανότητα είναι περίπου 30% και σε όσους δεν έχουν υπερτασικούς γονείς περίπου 15%.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Σε λίγες περιπτώσεις (5%) η υπέρταση οφείλεται σε κάποιο συγκεκριμένο νόσημα (δευτεροπαθής υπέρταση): συχνότερα αίτια δευτεροπαθούς υπέρτασης είναι η χρόνια νεφροπάθεια, η άπνοια κατά τον ύπνο και η στένωση των νεφρικών αρτηριών. Άλλα σπάνια αίτια είναι ο πρωτοπαθής αλδοστερονισμός, το φαιοχρωμοκύττωμα, το σύνδρομο Cushing, η στένωση του ισθμού της αορτής, κ.α.</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Έλεγχος με ειδικές εξετάσεις για τη διάγνωση της αιτίας της υπέρτασης χρειάζεται μόνο σε λίγες περιπτώσεις που επιλέγει ο γιατρός με βάση συγκεκριμένα κριτήρια.</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08" name="Picture 2"/>
          <p:cNvPicPr/>
          <p:nvPr/>
        </p:nvPicPr>
        <p:blipFill>
          <a:blip r:embed="rId2"/>
          <a:stretch/>
        </p:blipFill>
        <p:spPr>
          <a:xfrm>
            <a:off x="611640" y="332640"/>
            <a:ext cx="8064360" cy="62874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914400" y="274680"/>
            <a:ext cx="7772040" cy="1142640"/>
          </a:xfrm>
          <a:prstGeom prst="rect">
            <a:avLst/>
          </a:prstGeom>
          <a:noFill/>
          <a:ln>
            <a:noFill/>
          </a:ln>
        </p:spPr>
        <p:txBody>
          <a:bodyPr lIns="90000" tIns="45000" rIns="90000" bIns="91440" anchor="b">
            <a:normAutofit fontScale="40000" lnSpcReduction="20000"/>
          </a:bodyPr>
          <a:lstStyle/>
          <a:p>
            <a:pPr>
              <a:lnSpc>
                <a:spcPct val="100000"/>
              </a:lnSpc>
            </a:pPr>
            <a:r>
              <a:t/>
            </a:r>
            <a:br/>
            <a:r>
              <a:t/>
            </a:r>
            <a:br/>
            <a:r>
              <a:t/>
            </a:r>
            <a:br/>
            <a:r>
              <a:t/>
            </a:r>
            <a:br/>
            <a:r>
              <a:t/>
            </a:r>
            <a:br/>
            <a:r>
              <a:rPr lang="el-GR" sz="3100" b="0" strike="noStrike" spc="-1">
                <a:solidFill>
                  <a:srgbClr val="696464"/>
                </a:solidFill>
                <a:latin typeface="Franklin Gothic Book"/>
              </a:rPr>
              <a:t>Πώς εκδηλώνεται η υπέρταση</a:t>
            </a:r>
            <a:r>
              <a:rPr lang="el-GR" sz="4000" b="0" strike="noStrike" spc="-1">
                <a:solidFill>
                  <a:srgbClr val="696464"/>
                </a:solidFill>
                <a:latin typeface="Franklin Gothic Book"/>
              </a:rPr>
              <a:t>;</a:t>
            </a:r>
            <a:r>
              <a:t/>
            </a:r>
            <a:br/>
            <a:endParaRPr lang="el-GR" sz="4000" b="0" strike="noStrike" spc="-1">
              <a:solidFill>
                <a:srgbClr val="000000"/>
              </a:solidFill>
              <a:latin typeface="Perpetua"/>
            </a:endParaRPr>
          </a:p>
        </p:txBody>
      </p:sp>
      <p:sp>
        <p:nvSpPr>
          <p:cNvPr id="301" name="TextShape 2"/>
          <p:cNvSpPr txBox="1"/>
          <p:nvPr/>
        </p:nvSpPr>
        <p:spPr>
          <a:xfrm>
            <a:off x="914400" y="1447920"/>
            <a:ext cx="7772040" cy="4571640"/>
          </a:xfrm>
          <a:prstGeom prst="rect">
            <a:avLst/>
          </a:prstGeom>
          <a:noFill/>
          <a:ln>
            <a:noFill/>
          </a:ln>
        </p:spPr>
        <p:txBody>
          <a:bodyPr lIns="90000" tIns="45000" rIns="90000" bIns="45000">
            <a:normAutofit fontScale="65500" lnSpcReduction="20000"/>
          </a:bodyPr>
          <a:lstStyle/>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 Η αυξημένη αρτηριακή πίεση κατά κανόνα δεν γίνεται αισθητή και δεν προκαλεί κανένα ενόχλημα. Τα ενοχλήματα, όταν υπάρχουν, οφείλονται στις επιπλοκές της, που συνήθως εμφανίζονται μετά από χρόνια. Γι' αυτό στην Αμερική η υπέρταση είναι γνωστή ως "βουβός δολοφόνος " (silent killer).</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 πονοκέφαλος, η ζάλη, τα βουητά στα αυτιά, οι εξάψεις κ.λπ.  οφείλονται στην υπέρταση, ακόμα και όταν η πίεση είναι πολύ αυξημένη . Το αντίστροφο μπορεί να συμβεί: δηλαδή, η ανησυχία, λόγω της λανθασμένης αντίληψης ότι τα συμπτώματα οφείλονται στην αυξημένη πίεση η οποία συνεπάγεται άμεσο κίνδυνο για εγκεφαλικό επεισόδιο, μπορεί να ανεβάσει την πίεση.</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Οι ρινορραγίες (αιμορραγίες από τη μύτη) επίσης οφείλονται στην υπέρταση. H μεγάλη αύξηση της πίεσης που συχνά παρατηρείται σε τέτοιες περιπτώσεις είναι αποτέλεσμα της αναστάτωσης (συχνά του πανικού) λόγω της αιμορραγίας και μειώνεται χωρίς φάρμακα μόλις ηρεμήσει ο άρρωστος.</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Θεραπεία υπέρτασης</a:t>
            </a:r>
            <a:endParaRPr lang="el-GR" sz="4000" b="0" strike="noStrike" spc="-1">
              <a:solidFill>
                <a:srgbClr val="000000"/>
              </a:solidFill>
              <a:latin typeface="Perpetua"/>
            </a:endParaRPr>
          </a:p>
        </p:txBody>
      </p:sp>
      <p:sp>
        <p:nvSpPr>
          <p:cNvPr id="303" name="TextShape 2"/>
          <p:cNvSpPr txBox="1"/>
          <p:nvPr/>
        </p:nvSpPr>
        <p:spPr>
          <a:xfrm>
            <a:off x="914400" y="1447920"/>
            <a:ext cx="7772040" cy="4571640"/>
          </a:xfrm>
          <a:prstGeom prst="rect">
            <a:avLst/>
          </a:prstGeom>
          <a:noFill/>
          <a:ln>
            <a:noFill/>
          </a:ln>
        </p:spPr>
        <p:txBody>
          <a:bodyPr lIns="90000" tIns="45000" rIns="90000" bIns="45000">
            <a:normAutofit fontScale="700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Εκτός από τα φάρμακα, διάφορα άλλα μέσα μπορούν να μειώσουν σε κάποιο βαθμό την πίεση. Τα μέσα αυτά είναι χρήσιμα σε όλα τα υπερτασικά άτομα, ανεξάρτητα από το αν παίρνουν ή όχι αντιυπερτασικά φάρμακα. Η ελάττωση του σωματικού βάρους στους υπέρβαρους υπερτασικούς είναι ο αποτελεσματικότερος τρόπος για τη μείωση της πίεσης χωρίς φάρμακα. Ακόμα και μικρή απώλεια βάρους (π.χ., 5 κιλά) μπορεί να βοηθήσει στη μείωση της πίεσης αλλά και στη βελτίωση άλλων παραγόντων που οδηγούν σε καρδιαγγειακό επεισόδιο, όπως είναι η χοληστερίνη και το σάκχαρο.</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Δίαιτα με πολλά φρούτα, λαχανικά και γαλακτοκομικά χωρίς λίπη, δηλαδή, διατροφή πλούσια σε κάλιο και ασβέστιο, μπορεί επίσης να βοηθήσει στη μείωση της πίεσης (γνωστή ως δίαιτα DASH).</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μείωση της πρόσληψης αλατιού με το φαγητό μειώνει την πίεση κυρίως στους υπερτασικούς μεγαλύτερης ηλικίας. Επιπλέον ενισχύει την αποτελεσματικότητα των αντιυπερτασικών φαρμάκων, κυρίως των διουρητικών, των αναστολέων του μετατρεπτικού ενζύμου και των ανταγωνιστών της αγγειοτασίνη</a:t>
            </a: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05" name="TextShape 2"/>
          <p:cNvSpPr txBox="1"/>
          <p:nvPr/>
        </p:nvSpPr>
        <p:spPr>
          <a:xfrm>
            <a:off x="914400" y="1447920"/>
            <a:ext cx="7772040" cy="4571640"/>
          </a:xfrm>
          <a:prstGeom prst="rect">
            <a:avLst/>
          </a:prstGeom>
          <a:noFill/>
          <a:ln>
            <a:noFill/>
          </a:ln>
        </p:spPr>
        <p:txBody>
          <a:bodyPr lIns="90000" tIns="45000" rIns="90000" bIns="45000">
            <a:normAutofit fontScale="765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 περιορισμός της κατανάλωσης οινοπνευματωδών ποτών (μέχρι δύο ποτά την ημέρα για τους άνδρες και ένα για τις γυναίκες) επίσης μειώνει την αρτηριακή πίεση σε αυτούς που κάνουν κατάχρηση.</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σωματική άσκηση (γρήγορο περπάτημα ή ποδήλατο για τουλάχιστον μισή ώρα τη μέρα  τις περισσότερες μέρες της εβδομάδας) μπορεί να βοηθήσει στη μείωση της πίεσης και στη βελτίωση άλλων παραγόντων κινδύνου όπως είναι η αυξημένη χοληστερίνη και το σάκχαρο.</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Το κάπνισμα επηρεάζει ελάχιστα την αρτηριακή πίεση. Όμως, η διακοπή του αποτελεί τον πρώτο στόχο στους υπερτασικούς καπνιστές, αφού το κάπνισμα είναι εξίσου σημαντικός και σε μερικές περιπτώσεις σημαντικότερος παράγοντας κινδύνου για θάνατο, έμφραγμα, εγκεφαλικό ή άλλο καρδιαγγειακό επεισόδιο σε σύγκριση με την υπέρταση</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Καρδιοαναπνευστική ανακοπή</a:t>
            </a:r>
            <a:endParaRPr lang="el-GR" sz="4000" b="0" strike="noStrike" spc="-1">
              <a:solidFill>
                <a:srgbClr val="000000"/>
              </a:solidFill>
              <a:latin typeface="Perpetua"/>
            </a:endParaRPr>
          </a:p>
        </p:txBody>
      </p:sp>
      <p:sp>
        <p:nvSpPr>
          <p:cNvPr id="309"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gn="just">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Καρδιακή ανακοπή είναι η αιφνίδια απώλεια καρδιακής λειτουργίας σε ένα άτομο με διαγνωσμένη ή μη καρδιακή νόσο. Ο χρόνος και τρόπος θανάτου είναι απρόβλεπτος. Συμβαίνει ακαριαία ή σε λίγο μετά την εμφάνιση των συμπτωμάτων.</a:t>
            </a: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11"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gn="just">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Σχεδόν όλες οι καρδιακές νόσοι μπορούν να προκαλέσουν ξαφνική καρδιακή ανακοπή. Οι περισσότερες καρδιακές ανακοπές συμβαίνουν όταν το ηλεκτρικό σύστημα της πάσχουσας καρδιάς δυσλειτουργεί, </a:t>
            </a:r>
            <a:r>
              <a:rPr lang="el-GR" sz="2600" b="0" strike="noStrike" spc="-1" dirty="0" err="1">
                <a:solidFill>
                  <a:srgbClr val="000000"/>
                </a:solidFill>
                <a:latin typeface="Perpetua"/>
              </a:rPr>
              <a:t>παράγωντας</a:t>
            </a:r>
            <a:r>
              <a:rPr lang="el-GR" sz="2600" b="0" strike="noStrike" spc="-1" dirty="0">
                <a:solidFill>
                  <a:srgbClr val="000000"/>
                </a:solidFill>
                <a:latin typeface="Perpetua"/>
              </a:rPr>
              <a:t> αφύσικο ρυθμό όπως η κοιλιακή ταχυκαρδία ή μαρμαρυγή. Κάποιες καρδιακές ανακοπές οφείλονται σε ακραία επιβράδυνση του καρδιακού ρυθμού. Όλες αυτές καλούνται επικίνδυνες για τη ζωή αρρυθμίες</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13" name="TextShape 2"/>
          <p:cNvSpPr txBox="1"/>
          <p:nvPr/>
        </p:nvSpPr>
        <p:spPr>
          <a:xfrm>
            <a:off x="914400" y="1447920"/>
            <a:ext cx="7772040" cy="4571640"/>
          </a:xfrm>
          <a:prstGeom prst="rect">
            <a:avLst/>
          </a:prstGeom>
          <a:noFill/>
          <a:ln>
            <a:noFill/>
          </a:ln>
        </p:spPr>
        <p:txBody>
          <a:bodyPr lIns="90000" tIns="45000" rIns="90000" bIns="45000">
            <a:normAutofit lnSpcReduction="1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καρδιακή ανακοπή χτυπά ξαφνικά και χωρίς προειδοποίηση</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Σημεία καρδιακής ανακοπής:</a:t>
            </a:r>
          </a:p>
          <a:p>
            <a:pPr>
              <a:lnSpc>
                <a:spcPct val="100000"/>
              </a:lnSpc>
              <a:spcBef>
                <a:spcPts val="581"/>
              </a:spcBef>
            </a:pPr>
            <a:r>
              <a:rPr lang="el-GR" sz="2600" b="0" strike="noStrike" spc="-1">
                <a:solidFill>
                  <a:srgbClr val="000000"/>
                </a:solidFill>
                <a:latin typeface="Perpetua"/>
              </a:rPr>
              <a:t>1. Αιφνίδια έκπτωση συνειδήσεως</a:t>
            </a:r>
          </a:p>
          <a:p>
            <a:pPr>
              <a:lnSpc>
                <a:spcPct val="100000"/>
              </a:lnSpc>
              <a:spcBef>
                <a:spcPts val="581"/>
              </a:spcBef>
            </a:pPr>
            <a:r>
              <a:rPr lang="el-GR" sz="2600" b="0" strike="noStrike" spc="-1">
                <a:solidFill>
                  <a:srgbClr val="000000"/>
                </a:solidFill>
                <a:latin typeface="Perpetua"/>
              </a:rPr>
              <a:t>2.  Δεν αντιδρά στο χτύπημα στον ώμο.</a:t>
            </a:r>
          </a:p>
          <a:p>
            <a:pPr>
              <a:lnSpc>
                <a:spcPct val="100000"/>
              </a:lnSpc>
              <a:spcBef>
                <a:spcPts val="581"/>
              </a:spcBef>
            </a:pPr>
            <a:r>
              <a:rPr lang="el-GR" sz="2600" b="0" strike="noStrike" spc="-1">
                <a:solidFill>
                  <a:srgbClr val="000000"/>
                </a:solidFill>
                <a:latin typeface="Perpetua"/>
              </a:rPr>
              <a:t>3.  Δεν κάνει τίποτα όταν ρωτάμε αν είναι καλά</a:t>
            </a:r>
          </a:p>
          <a:p>
            <a:pPr>
              <a:lnSpc>
                <a:spcPct val="100000"/>
              </a:lnSpc>
              <a:spcBef>
                <a:spcPts val="581"/>
              </a:spcBef>
            </a:pPr>
            <a:r>
              <a:rPr lang="el-GR" sz="2600" b="0" strike="noStrike" spc="-1">
                <a:solidFill>
                  <a:srgbClr val="000000"/>
                </a:solidFill>
                <a:latin typeface="Perpetua"/>
              </a:rPr>
              <a:t>4.  Δεν αναπνέει φυσιολογικά</a:t>
            </a:r>
          </a:p>
          <a:p>
            <a:pPr>
              <a:lnSpc>
                <a:spcPct val="100000"/>
              </a:lnSpc>
              <a:spcBef>
                <a:spcPts val="581"/>
              </a:spcBef>
            </a:pPr>
            <a:r>
              <a:rPr lang="el-GR" sz="2600" b="0" strike="noStrike" spc="-1">
                <a:solidFill>
                  <a:srgbClr val="000000"/>
                </a:solidFill>
                <a:latin typeface="Perpetua"/>
              </a:rPr>
              <a:t>5. Το θύμα δεν παίρνει φυσιολογικές αναπνοές όταν γέρνουμε προς τα πάνω το κεφάλι.</a:t>
            </a:r>
          </a:p>
          <a:p>
            <a:pPr>
              <a:lnSpc>
                <a:spcPct val="100000"/>
              </a:lnSpc>
              <a:spcBef>
                <a:spcPts val="581"/>
              </a:spcBef>
            </a:pPr>
            <a:r>
              <a:rPr lang="el-GR" sz="2600" b="0" strike="noStrike" spc="-1">
                <a:solidFill>
                  <a:srgbClr val="000000"/>
                </a:solidFill>
                <a:latin typeface="Perpetua"/>
              </a:rPr>
              <a:t>6. Ελέγξτε τουλάχιστο για 5 δευτερόλεπτα.</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15"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Διατηρείστε τους αεραγωγούς ανοικτούς. Εάν σταματήσει να αναπνέει, εφαρμόστε την τεχνητή αναπνοή στόμα με στόμα. Εάν δεν έχει σφυγμό εφαρμόστε καρδιακές μαλάξεις. Όσο γρηγορότερα ξεκινά η καρδιοπνευμονική αναζωογόνηση τόσο μεγαλύτερη πιθανότητα έχει το άτομο να επιβιώσει.</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Κρατήστε τον ασθενή ζεστό, σκεπάζοντάς τον με μια κουβέρτα ή παλτό.</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Μην δίνετε φαγητό ή ποτό.</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10" name="Picture 2"/>
          <p:cNvPicPr/>
          <p:nvPr/>
        </p:nvPicPr>
        <p:blipFill>
          <a:blip r:embed="rId2"/>
          <a:stretch/>
        </p:blipFill>
        <p:spPr>
          <a:xfrm>
            <a:off x="395640" y="260640"/>
            <a:ext cx="8640720" cy="64026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12" name="Picture 2"/>
          <p:cNvPicPr/>
          <p:nvPr/>
        </p:nvPicPr>
        <p:blipFill>
          <a:blip r:embed="rId2"/>
          <a:stretch/>
        </p:blipFill>
        <p:spPr>
          <a:xfrm>
            <a:off x="33840" y="260640"/>
            <a:ext cx="9218520" cy="6480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114" name="Picture 2"/>
          <p:cNvPicPr/>
          <p:nvPr/>
        </p:nvPicPr>
        <p:blipFill>
          <a:blip r:embed="rId2"/>
          <a:stretch/>
        </p:blipFill>
        <p:spPr>
          <a:xfrm>
            <a:off x="146160" y="116640"/>
            <a:ext cx="8856720" cy="6552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5251</TotalTime>
  <Words>3620</Words>
  <Application>LibreOffice/6.3.0.4$Windows_x86 LibreOffice_project/057fc023c990d676a43019934386b85b21a9ee99</Application>
  <PresentationFormat>Προβολή στην οθόνη (4:3)</PresentationFormat>
  <Paragraphs>224</Paragraphs>
  <Slides>66</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66</vt:i4>
      </vt:variant>
    </vt:vector>
  </HeadingPairs>
  <TitlesOfParts>
    <vt:vector size="68" baseType="lpstr">
      <vt:lpstr>Office Theme</vt:lpstr>
      <vt:lpstr>Αστικό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 Δύσπνοια</vt:lpstr>
      <vt:lpstr>Οίδημα</vt:lpstr>
      <vt:lpstr>Διαφάνεια 22</vt:lpstr>
      <vt:lpstr>Διαφάνεια 23</vt:lpstr>
      <vt:lpstr>Διαφάνεια 24</vt:lpstr>
      <vt:lpstr>Διαφάνεια 25</vt:lpstr>
      <vt:lpstr>Διαφάνεια 26</vt:lpstr>
      <vt:lpstr>Διαφάνεια 27</vt:lpstr>
      <vt:lpstr>Διαφάνεια 28</vt:lpstr>
      <vt:lpstr>Ακρόαση καρδιακών τόνων</vt:lpstr>
      <vt:lpstr>Παθολογικοί καρδιακοί τόνοι</vt:lpstr>
      <vt:lpstr>Φυσήματα</vt:lpstr>
      <vt:lpstr>Διαφάνεια 32</vt:lpstr>
      <vt:lpstr>Διαφάνεια 33</vt:lpstr>
      <vt:lpstr>Ακτινογραφία θώρακος </vt:lpstr>
      <vt:lpstr>Υπερηχοκαρδιογραφία</vt:lpstr>
      <vt:lpstr>Διαφάνεια 36</vt:lpstr>
      <vt:lpstr>Διαφάνεια 37</vt:lpstr>
      <vt:lpstr>Καρδιακή ανεπάρκεια</vt:lpstr>
      <vt:lpstr>Ταξινόμηση καρδιακής ανεπάρκειασ </vt:lpstr>
      <vt:lpstr>Οξύ πνευμονικό οίδημα</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ΒΑΛΒΙΔΟΠΑΘΕΙΑ</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LAGA</cp:lastModifiedBy>
  <cp:revision>137</cp:revision>
  <dcterms:created xsi:type="dcterms:W3CDTF">2017-10-24T13:18:01Z</dcterms:created>
  <dcterms:modified xsi:type="dcterms:W3CDTF">2021-12-12T10:55:56Z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140</vt:i4>
  </property>
</Properties>
</file>