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5"/>
  </p:notesMasterIdLst>
  <p:handoutMasterIdLst>
    <p:handoutMasterId r:id="rId26"/>
  </p:handoutMasterIdLst>
  <p:sldIdLst>
    <p:sldId id="436" r:id="rId5"/>
    <p:sldId id="437" r:id="rId6"/>
    <p:sldId id="445" r:id="rId7"/>
    <p:sldId id="446" r:id="rId8"/>
    <p:sldId id="443" r:id="rId9"/>
    <p:sldId id="458" r:id="rId10"/>
    <p:sldId id="460" r:id="rId11"/>
    <p:sldId id="448" r:id="rId12"/>
    <p:sldId id="449" r:id="rId13"/>
    <p:sldId id="450" r:id="rId14"/>
    <p:sldId id="452" r:id="rId15"/>
    <p:sldId id="453" r:id="rId16"/>
    <p:sldId id="444" r:id="rId17"/>
    <p:sldId id="451" r:id="rId18"/>
    <p:sldId id="454" r:id="rId19"/>
    <p:sldId id="455" r:id="rId20"/>
    <p:sldId id="456" r:id="rId21"/>
    <p:sldId id="457" r:id="rId22"/>
    <p:sldId id="435" r:id="rId23"/>
    <p:sldId id="4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046"/>
    <a:srgbClr val="FFFFFF"/>
    <a:srgbClr val="3C9A8F"/>
    <a:srgbClr val="418187"/>
    <a:srgbClr val="51B1BC"/>
    <a:srgbClr val="12616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0121F-F635-424B-A1F9-32124D5B8F7F}" v="3" dt="2024-03-28T21:14:51.655"/>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394" autoAdjust="0"/>
  </p:normalViewPr>
  <p:slideViewPr>
    <p:cSldViewPr snapToGrid="0">
      <p:cViewPr varScale="1">
        <p:scale>
          <a:sx n="64" d="100"/>
          <a:sy n="64" d="100"/>
        </p:scale>
        <p:origin x="978" y="102"/>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nikolakopoulou" userId="ff60ce53721e4203" providerId="LiveId" clId="{9C90121F-F635-424B-A1F9-32124D5B8F7F}"/>
    <pc:docChg chg="undo custSel modSld">
      <pc:chgData name="jenny nikolakopoulou" userId="ff60ce53721e4203" providerId="LiveId" clId="{9C90121F-F635-424B-A1F9-32124D5B8F7F}" dt="2024-03-28T21:41:49.082" v="200" actId="14100"/>
      <pc:docMkLst>
        <pc:docMk/>
      </pc:docMkLst>
      <pc:sldChg chg="modSp mod">
        <pc:chgData name="jenny nikolakopoulou" userId="ff60ce53721e4203" providerId="LiveId" clId="{9C90121F-F635-424B-A1F9-32124D5B8F7F}" dt="2024-03-28T21:10:05.039" v="10" actId="114"/>
        <pc:sldMkLst>
          <pc:docMk/>
          <pc:sldMk cId="2567017441" sldId="437"/>
        </pc:sldMkLst>
        <pc:spChg chg="mod">
          <ac:chgData name="jenny nikolakopoulou" userId="ff60ce53721e4203" providerId="LiveId" clId="{9C90121F-F635-424B-A1F9-32124D5B8F7F}" dt="2024-03-28T21:10:05.039" v="10" actId="114"/>
          <ac:spMkLst>
            <pc:docMk/>
            <pc:sldMk cId="2567017441" sldId="437"/>
            <ac:spMk id="8" creationId="{F69C1A9D-8915-B0DC-7791-00810561F07D}"/>
          </ac:spMkLst>
        </pc:spChg>
      </pc:sldChg>
      <pc:sldChg chg="modSp mod">
        <pc:chgData name="jenny nikolakopoulou" userId="ff60ce53721e4203" providerId="LiveId" clId="{9C90121F-F635-424B-A1F9-32124D5B8F7F}" dt="2024-03-28T21:16:08.298" v="32" actId="20577"/>
        <pc:sldMkLst>
          <pc:docMk/>
          <pc:sldMk cId="4154249392" sldId="443"/>
        </pc:sldMkLst>
        <pc:spChg chg="mod">
          <ac:chgData name="jenny nikolakopoulou" userId="ff60ce53721e4203" providerId="LiveId" clId="{9C90121F-F635-424B-A1F9-32124D5B8F7F}" dt="2024-03-28T21:16:08.298" v="32" actId="20577"/>
          <ac:spMkLst>
            <pc:docMk/>
            <pc:sldMk cId="4154249392" sldId="443"/>
            <ac:spMk id="5" creationId="{24041F6D-09FB-DE91-905B-ACA52F64E5B8}"/>
          </ac:spMkLst>
        </pc:spChg>
        <pc:spChg chg="mod">
          <ac:chgData name="jenny nikolakopoulou" userId="ff60ce53721e4203" providerId="LiveId" clId="{9C90121F-F635-424B-A1F9-32124D5B8F7F}" dt="2024-03-28T20:16:25.443" v="0" actId="1076"/>
          <ac:spMkLst>
            <pc:docMk/>
            <pc:sldMk cId="4154249392" sldId="443"/>
            <ac:spMk id="8" creationId="{7E9C06A7-FF39-B554-B5B7-8635C58645BD}"/>
          </ac:spMkLst>
        </pc:spChg>
      </pc:sldChg>
      <pc:sldChg chg="modSp mod">
        <pc:chgData name="jenny nikolakopoulou" userId="ff60ce53721e4203" providerId="LiveId" clId="{9C90121F-F635-424B-A1F9-32124D5B8F7F}" dt="2024-03-28T21:21:44.083" v="58" actId="120"/>
        <pc:sldMkLst>
          <pc:docMk/>
          <pc:sldMk cId="248113133" sldId="444"/>
        </pc:sldMkLst>
        <pc:spChg chg="mod">
          <ac:chgData name="jenny nikolakopoulou" userId="ff60ce53721e4203" providerId="LiveId" clId="{9C90121F-F635-424B-A1F9-32124D5B8F7F}" dt="2024-03-28T21:21:44.083" v="58" actId="120"/>
          <ac:spMkLst>
            <pc:docMk/>
            <pc:sldMk cId="248113133" sldId="444"/>
            <ac:spMk id="10" creationId="{5E171ED2-DFD4-666E-F6D1-C672E5CE8649}"/>
          </ac:spMkLst>
        </pc:spChg>
      </pc:sldChg>
      <pc:sldChg chg="modSp mod">
        <pc:chgData name="jenny nikolakopoulou" userId="ff60ce53721e4203" providerId="LiveId" clId="{9C90121F-F635-424B-A1F9-32124D5B8F7F}" dt="2024-03-28T20:36:11.742" v="2" actId="20577"/>
        <pc:sldMkLst>
          <pc:docMk/>
          <pc:sldMk cId="306019899" sldId="449"/>
        </pc:sldMkLst>
        <pc:spChg chg="mod">
          <ac:chgData name="jenny nikolakopoulou" userId="ff60ce53721e4203" providerId="LiveId" clId="{9C90121F-F635-424B-A1F9-32124D5B8F7F}" dt="2024-03-28T20:36:11.742" v="2" actId="20577"/>
          <ac:spMkLst>
            <pc:docMk/>
            <pc:sldMk cId="306019899" sldId="449"/>
            <ac:spMk id="3" creationId="{618AAAC4-3D51-D4F5-F876-D8DE64C70ABA}"/>
          </ac:spMkLst>
        </pc:spChg>
      </pc:sldChg>
      <pc:sldChg chg="modSp mod">
        <pc:chgData name="jenny nikolakopoulou" userId="ff60ce53721e4203" providerId="LiveId" clId="{9C90121F-F635-424B-A1F9-32124D5B8F7F}" dt="2024-03-28T20:36:45.466" v="3" actId="14100"/>
        <pc:sldMkLst>
          <pc:docMk/>
          <pc:sldMk cId="3779526633" sldId="450"/>
        </pc:sldMkLst>
        <pc:spChg chg="mod">
          <ac:chgData name="jenny nikolakopoulou" userId="ff60ce53721e4203" providerId="LiveId" clId="{9C90121F-F635-424B-A1F9-32124D5B8F7F}" dt="2024-03-28T20:36:45.466" v="3" actId="14100"/>
          <ac:spMkLst>
            <pc:docMk/>
            <pc:sldMk cId="3779526633" sldId="450"/>
            <ac:spMk id="3" creationId="{618AAAC4-3D51-D4F5-F876-D8DE64C70ABA}"/>
          </ac:spMkLst>
        </pc:spChg>
      </pc:sldChg>
      <pc:sldChg chg="modSp mod">
        <pc:chgData name="jenny nikolakopoulou" userId="ff60ce53721e4203" providerId="LiveId" clId="{9C90121F-F635-424B-A1F9-32124D5B8F7F}" dt="2024-03-28T20:42:03.313" v="8" actId="20577"/>
        <pc:sldMkLst>
          <pc:docMk/>
          <pc:sldMk cId="2854111936" sldId="451"/>
        </pc:sldMkLst>
        <pc:spChg chg="mod">
          <ac:chgData name="jenny nikolakopoulou" userId="ff60ce53721e4203" providerId="LiveId" clId="{9C90121F-F635-424B-A1F9-32124D5B8F7F}" dt="2024-03-28T20:42:03.313" v="8" actId="20577"/>
          <ac:spMkLst>
            <pc:docMk/>
            <pc:sldMk cId="2854111936" sldId="451"/>
            <ac:spMk id="2" creationId="{9E6DF3F5-C0E5-5C0B-60F7-062F3F7A0CDF}"/>
          </ac:spMkLst>
        </pc:spChg>
      </pc:sldChg>
      <pc:sldChg chg="modSp mod">
        <pc:chgData name="jenny nikolakopoulou" userId="ff60ce53721e4203" providerId="LiveId" clId="{9C90121F-F635-424B-A1F9-32124D5B8F7F}" dt="2024-03-28T21:20:24.870" v="53" actId="20577"/>
        <pc:sldMkLst>
          <pc:docMk/>
          <pc:sldMk cId="1783117639" sldId="452"/>
        </pc:sldMkLst>
        <pc:spChg chg="mod">
          <ac:chgData name="jenny nikolakopoulou" userId="ff60ce53721e4203" providerId="LiveId" clId="{9C90121F-F635-424B-A1F9-32124D5B8F7F}" dt="2024-03-28T21:20:24.870" v="53" actId="20577"/>
          <ac:spMkLst>
            <pc:docMk/>
            <pc:sldMk cId="1783117639" sldId="452"/>
            <ac:spMk id="4" creationId="{D9A76046-A5F4-6B2A-228C-D9F5B4C8E677}"/>
          </ac:spMkLst>
        </pc:spChg>
      </pc:sldChg>
      <pc:sldChg chg="modSp mod">
        <pc:chgData name="jenny nikolakopoulou" userId="ff60ce53721e4203" providerId="LiveId" clId="{9C90121F-F635-424B-A1F9-32124D5B8F7F}" dt="2024-03-28T21:20:37.959" v="55" actId="20577"/>
        <pc:sldMkLst>
          <pc:docMk/>
          <pc:sldMk cId="465905744" sldId="453"/>
        </pc:sldMkLst>
        <pc:spChg chg="mod">
          <ac:chgData name="jenny nikolakopoulou" userId="ff60ce53721e4203" providerId="LiveId" clId="{9C90121F-F635-424B-A1F9-32124D5B8F7F}" dt="2024-03-28T21:20:37.959" v="55" actId="20577"/>
          <ac:spMkLst>
            <pc:docMk/>
            <pc:sldMk cId="465905744" sldId="453"/>
            <ac:spMk id="6" creationId="{3A7870D6-6A6F-37FF-93C4-B6820B251866}"/>
          </ac:spMkLst>
        </pc:spChg>
      </pc:sldChg>
      <pc:sldChg chg="modSp mod">
        <pc:chgData name="jenny nikolakopoulou" userId="ff60ce53721e4203" providerId="LiveId" clId="{9C90121F-F635-424B-A1F9-32124D5B8F7F}" dt="2024-03-28T21:22:16.496" v="63" actId="20577"/>
        <pc:sldMkLst>
          <pc:docMk/>
          <pc:sldMk cId="2954223127" sldId="454"/>
        </pc:sldMkLst>
        <pc:spChg chg="mod">
          <ac:chgData name="jenny nikolakopoulou" userId="ff60ce53721e4203" providerId="LiveId" clId="{9C90121F-F635-424B-A1F9-32124D5B8F7F}" dt="2024-03-28T21:22:08.530" v="61" actId="14100"/>
          <ac:spMkLst>
            <pc:docMk/>
            <pc:sldMk cId="2954223127" sldId="454"/>
            <ac:spMk id="2" creationId="{32A3CD80-DD56-6A85-7A29-B62A09792C6E}"/>
          </ac:spMkLst>
        </pc:spChg>
        <pc:spChg chg="mod">
          <ac:chgData name="jenny nikolakopoulou" userId="ff60ce53721e4203" providerId="LiveId" clId="{9C90121F-F635-424B-A1F9-32124D5B8F7F}" dt="2024-03-28T21:22:16.496" v="63" actId="20577"/>
          <ac:spMkLst>
            <pc:docMk/>
            <pc:sldMk cId="2954223127" sldId="454"/>
            <ac:spMk id="5" creationId="{033EF514-74A2-BA06-F9A2-AE58FEFCAAE9}"/>
          </ac:spMkLst>
        </pc:spChg>
      </pc:sldChg>
      <pc:sldChg chg="modSp mod">
        <pc:chgData name="jenny nikolakopoulou" userId="ff60ce53721e4203" providerId="LiveId" clId="{9C90121F-F635-424B-A1F9-32124D5B8F7F}" dt="2024-03-28T21:23:27.416" v="78" actId="20577"/>
        <pc:sldMkLst>
          <pc:docMk/>
          <pc:sldMk cId="2925284473" sldId="455"/>
        </pc:sldMkLst>
        <pc:spChg chg="mod">
          <ac:chgData name="jenny nikolakopoulou" userId="ff60ce53721e4203" providerId="LiveId" clId="{9C90121F-F635-424B-A1F9-32124D5B8F7F}" dt="2024-03-28T21:23:27.416" v="78" actId="20577"/>
          <ac:spMkLst>
            <pc:docMk/>
            <pc:sldMk cId="2925284473" sldId="455"/>
            <ac:spMk id="7" creationId="{B828E73D-1FDE-CA44-2A29-691A1E67F725}"/>
          </ac:spMkLst>
        </pc:spChg>
      </pc:sldChg>
      <pc:sldChg chg="modSp mod">
        <pc:chgData name="jenny nikolakopoulou" userId="ff60ce53721e4203" providerId="LiveId" clId="{9C90121F-F635-424B-A1F9-32124D5B8F7F}" dt="2024-03-28T21:24:35.476" v="84" actId="14100"/>
        <pc:sldMkLst>
          <pc:docMk/>
          <pc:sldMk cId="1179158196" sldId="456"/>
        </pc:sldMkLst>
        <pc:spChg chg="mod">
          <ac:chgData name="jenny nikolakopoulou" userId="ff60ce53721e4203" providerId="LiveId" clId="{9C90121F-F635-424B-A1F9-32124D5B8F7F}" dt="2024-03-28T21:24:35.476" v="84" actId="14100"/>
          <ac:spMkLst>
            <pc:docMk/>
            <pc:sldMk cId="1179158196" sldId="456"/>
            <ac:spMk id="7" creationId="{B828E73D-1FDE-CA44-2A29-691A1E67F725}"/>
          </ac:spMkLst>
        </pc:spChg>
      </pc:sldChg>
      <pc:sldChg chg="modSp mod">
        <pc:chgData name="jenny nikolakopoulou" userId="ff60ce53721e4203" providerId="LiveId" clId="{9C90121F-F635-424B-A1F9-32124D5B8F7F}" dt="2024-03-28T21:41:49.082" v="200" actId="14100"/>
        <pc:sldMkLst>
          <pc:docMk/>
          <pc:sldMk cId="3894679964" sldId="459"/>
        </pc:sldMkLst>
        <pc:spChg chg="mod">
          <ac:chgData name="jenny nikolakopoulou" userId="ff60ce53721e4203" providerId="LiveId" clId="{9C90121F-F635-424B-A1F9-32124D5B8F7F}" dt="2024-03-28T21:41:32.649" v="194" actId="1076"/>
          <ac:spMkLst>
            <pc:docMk/>
            <pc:sldMk cId="3894679964" sldId="459"/>
            <ac:spMk id="2" creationId="{2BDDB89D-B2B2-8729-AB67-279C3DE27AA3}"/>
          </ac:spMkLst>
        </pc:spChg>
        <pc:spChg chg="mod">
          <ac:chgData name="jenny nikolakopoulou" userId="ff60ce53721e4203" providerId="LiveId" clId="{9C90121F-F635-424B-A1F9-32124D5B8F7F}" dt="2024-03-28T21:41:49.082" v="200" actId="14100"/>
          <ac:spMkLst>
            <pc:docMk/>
            <pc:sldMk cId="3894679964" sldId="459"/>
            <ac:spMk id="3" creationId="{A873D269-2AD3-4697-92C0-85AA8116FB05}"/>
          </ac:spMkLst>
        </pc:spChg>
      </pc:sldChg>
      <pc:sldChg chg="modSp mod">
        <pc:chgData name="jenny nikolakopoulou" userId="ff60ce53721e4203" providerId="LiveId" clId="{9C90121F-F635-424B-A1F9-32124D5B8F7F}" dt="2024-03-28T21:17:01.442" v="46" actId="20577"/>
        <pc:sldMkLst>
          <pc:docMk/>
          <pc:sldMk cId="2103855726" sldId="460"/>
        </pc:sldMkLst>
        <pc:spChg chg="mod">
          <ac:chgData name="jenny nikolakopoulou" userId="ff60ce53721e4203" providerId="LiveId" clId="{9C90121F-F635-424B-A1F9-32124D5B8F7F}" dt="2024-03-28T21:17:01.442" v="46" actId="20577"/>
          <ac:spMkLst>
            <pc:docMk/>
            <pc:sldMk cId="2103855726" sldId="460"/>
            <ac:spMk id="5" creationId="{24041F6D-09FB-DE91-905B-ACA52F64E5B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3FA73-A5EE-4C19-9C4B-8ABA168AC44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43B40D7-5774-45EB-810D-A652BEFA32DB}">
      <dgm:prSet phldrT="[Text]"/>
      <dgm:spPr>
        <a:ln>
          <a:solidFill>
            <a:srgbClr val="0C4046"/>
          </a:solidFill>
        </a:ln>
      </dgm:spPr>
      <dgm:t>
        <a:bodyPr/>
        <a:lstStyle/>
        <a:p>
          <a:r>
            <a:rPr lang="el-GR" b="1" dirty="0">
              <a:solidFill>
                <a:schemeClr val="tx1"/>
              </a:solidFill>
            </a:rPr>
            <a:t>ΠΑΡΑΜΥΞΟΙΟΙ</a:t>
          </a:r>
          <a:endParaRPr lang="en-US" b="1" dirty="0">
            <a:solidFill>
              <a:schemeClr val="tx1"/>
            </a:solidFill>
          </a:endParaRPr>
        </a:p>
      </dgm:t>
    </dgm:pt>
    <dgm:pt modelId="{F892649B-34ED-493C-8D38-8D4654CA29E8}" type="parTrans" cxnId="{97AEF531-09B7-4477-A78A-8A7619A3527A}">
      <dgm:prSet/>
      <dgm:spPr/>
      <dgm:t>
        <a:bodyPr/>
        <a:lstStyle/>
        <a:p>
          <a:endParaRPr lang="en-US"/>
        </a:p>
      </dgm:t>
    </dgm:pt>
    <dgm:pt modelId="{8FFBA88F-F8F5-46DC-80C1-70C6BDAFCF02}" type="sibTrans" cxnId="{97AEF531-09B7-4477-A78A-8A7619A3527A}">
      <dgm:prSet/>
      <dgm:spPr/>
      <dgm:t>
        <a:bodyPr/>
        <a:lstStyle/>
        <a:p>
          <a:endParaRPr lang="en-US"/>
        </a:p>
      </dgm:t>
    </dgm:pt>
    <dgm:pt modelId="{11F7A1DE-A349-4BCD-997A-D9B82C398A2E}">
      <dgm:prSet phldrT="[Text]"/>
      <dgm:spPr>
        <a:ln>
          <a:solidFill>
            <a:srgbClr val="0C4046"/>
          </a:solidFill>
        </a:ln>
      </dgm:spPr>
      <dgm:t>
        <a:bodyPr/>
        <a:lstStyle/>
        <a:p>
          <a:r>
            <a:rPr lang="en-US" b="1" dirty="0"/>
            <a:t>PNEUMOVIRINAE</a:t>
          </a:r>
        </a:p>
      </dgm:t>
    </dgm:pt>
    <dgm:pt modelId="{66ED4EC5-B801-4427-AB35-397E5A065DDC}" type="parTrans" cxnId="{F436510F-1DC0-4900-AB0C-898B3D22D9AB}">
      <dgm:prSet/>
      <dgm:spPr/>
      <dgm:t>
        <a:bodyPr/>
        <a:lstStyle/>
        <a:p>
          <a:endParaRPr lang="en-US"/>
        </a:p>
      </dgm:t>
    </dgm:pt>
    <dgm:pt modelId="{86B18744-8C1D-4734-811F-88734B47BBDD}" type="sibTrans" cxnId="{F436510F-1DC0-4900-AB0C-898B3D22D9AB}">
      <dgm:prSet/>
      <dgm:spPr/>
      <dgm:t>
        <a:bodyPr/>
        <a:lstStyle/>
        <a:p>
          <a:endParaRPr lang="en-US"/>
        </a:p>
      </dgm:t>
    </dgm:pt>
    <dgm:pt modelId="{7CCE972E-2F3F-4BC6-B4A0-0D7A0B51B529}">
      <dgm:prSet phldrT="[Text]"/>
      <dgm:spPr>
        <a:ln>
          <a:solidFill>
            <a:srgbClr val="0C4046"/>
          </a:solidFill>
        </a:ln>
      </dgm:spPr>
      <dgm:t>
        <a:bodyPr/>
        <a:lstStyle/>
        <a:p>
          <a:r>
            <a:rPr lang="en-US" b="1" dirty="0"/>
            <a:t>PNEUMONOVIRUS</a:t>
          </a:r>
        </a:p>
      </dgm:t>
    </dgm:pt>
    <dgm:pt modelId="{5C3E0F81-D041-49D9-B28E-8DE7E6144800}" type="parTrans" cxnId="{D04A2330-FA2A-4937-ABF9-B97378F96FE5}">
      <dgm:prSet/>
      <dgm:spPr>
        <a:ln>
          <a:solidFill>
            <a:srgbClr val="0C4046"/>
          </a:solidFill>
        </a:ln>
      </dgm:spPr>
      <dgm:t>
        <a:bodyPr/>
        <a:lstStyle/>
        <a:p>
          <a:endParaRPr lang="en-US"/>
        </a:p>
      </dgm:t>
    </dgm:pt>
    <dgm:pt modelId="{6BD55987-22D7-401A-9E49-58D44FD7EE48}" type="sibTrans" cxnId="{D04A2330-FA2A-4937-ABF9-B97378F96FE5}">
      <dgm:prSet/>
      <dgm:spPr/>
      <dgm:t>
        <a:bodyPr/>
        <a:lstStyle/>
        <a:p>
          <a:endParaRPr lang="en-US"/>
        </a:p>
      </dgm:t>
    </dgm:pt>
    <dgm:pt modelId="{60C51D57-F1B2-433F-BB8D-7285A5B86AA5}" type="pres">
      <dgm:prSet presAssocID="{F093FA73-A5EE-4C19-9C4B-8ABA168AC447}" presName="diagram" presStyleCnt="0">
        <dgm:presLayoutVars>
          <dgm:chPref val="1"/>
          <dgm:dir/>
          <dgm:animOne val="branch"/>
          <dgm:animLvl val="lvl"/>
          <dgm:resizeHandles/>
        </dgm:presLayoutVars>
      </dgm:prSet>
      <dgm:spPr/>
    </dgm:pt>
    <dgm:pt modelId="{15DEE04C-1409-4BAE-AE8F-1066E0CAF9D0}" type="pres">
      <dgm:prSet presAssocID="{343B40D7-5774-45EB-810D-A652BEFA32DB}" presName="root" presStyleCnt="0"/>
      <dgm:spPr/>
    </dgm:pt>
    <dgm:pt modelId="{9623EA32-2288-4197-A960-603A2A63E09D}" type="pres">
      <dgm:prSet presAssocID="{343B40D7-5774-45EB-810D-A652BEFA32DB}" presName="rootComposite" presStyleCnt="0"/>
      <dgm:spPr/>
    </dgm:pt>
    <dgm:pt modelId="{17229F5B-1378-4527-975C-0DDEE4F242C8}" type="pres">
      <dgm:prSet presAssocID="{343B40D7-5774-45EB-810D-A652BEFA32DB}" presName="rootText" presStyleLbl="node1" presStyleIdx="0" presStyleCnt="1" custScaleY="144829" custLinFactNeighborX="1064" custLinFactNeighborY="-2322"/>
      <dgm:spPr/>
    </dgm:pt>
    <dgm:pt modelId="{4CA138E0-2B19-4EB7-B7D0-F96CE2F93E85}" type="pres">
      <dgm:prSet presAssocID="{343B40D7-5774-45EB-810D-A652BEFA32DB}" presName="rootConnector" presStyleLbl="node1" presStyleIdx="0" presStyleCnt="1"/>
      <dgm:spPr/>
    </dgm:pt>
    <dgm:pt modelId="{22C0228A-E12F-4DB1-AA7A-5DDE061A8CEC}" type="pres">
      <dgm:prSet presAssocID="{343B40D7-5774-45EB-810D-A652BEFA32DB}" presName="childShape" presStyleCnt="0"/>
      <dgm:spPr/>
    </dgm:pt>
    <dgm:pt modelId="{9E7DDE8D-5EDC-45E6-9F1D-D16C06985BA9}" type="pres">
      <dgm:prSet presAssocID="{66ED4EC5-B801-4427-AB35-397E5A065DDC}" presName="Name13" presStyleLbl="parChTrans1D2" presStyleIdx="0" presStyleCnt="2"/>
      <dgm:spPr/>
    </dgm:pt>
    <dgm:pt modelId="{6B65DDF7-6AE5-415B-A265-E5262B5767CC}" type="pres">
      <dgm:prSet presAssocID="{11F7A1DE-A349-4BCD-997A-D9B82C398A2E}" presName="childText" presStyleLbl="bgAcc1" presStyleIdx="0" presStyleCnt="2">
        <dgm:presLayoutVars>
          <dgm:bulletEnabled val="1"/>
        </dgm:presLayoutVars>
      </dgm:prSet>
      <dgm:spPr/>
    </dgm:pt>
    <dgm:pt modelId="{AD197CD5-D9D4-4A18-9069-3D5CAC5AB6E2}" type="pres">
      <dgm:prSet presAssocID="{5C3E0F81-D041-49D9-B28E-8DE7E6144800}" presName="Name13" presStyleLbl="parChTrans1D2" presStyleIdx="1" presStyleCnt="2"/>
      <dgm:spPr/>
    </dgm:pt>
    <dgm:pt modelId="{941FAEEF-184A-45C9-B2A6-7204E79764AF}" type="pres">
      <dgm:prSet presAssocID="{7CCE972E-2F3F-4BC6-B4A0-0D7A0B51B529}" presName="childText" presStyleLbl="bgAcc1" presStyleIdx="1" presStyleCnt="2">
        <dgm:presLayoutVars>
          <dgm:bulletEnabled val="1"/>
        </dgm:presLayoutVars>
      </dgm:prSet>
      <dgm:spPr/>
    </dgm:pt>
  </dgm:ptLst>
  <dgm:cxnLst>
    <dgm:cxn modelId="{8F7DC104-8378-4D71-B4D2-C0E9D6D21B0E}" type="presOf" srcId="{66ED4EC5-B801-4427-AB35-397E5A065DDC}" destId="{9E7DDE8D-5EDC-45E6-9F1D-D16C06985BA9}" srcOrd="0" destOrd="0" presId="urn:microsoft.com/office/officeart/2005/8/layout/hierarchy3"/>
    <dgm:cxn modelId="{F436510F-1DC0-4900-AB0C-898B3D22D9AB}" srcId="{343B40D7-5774-45EB-810D-A652BEFA32DB}" destId="{11F7A1DE-A349-4BCD-997A-D9B82C398A2E}" srcOrd="0" destOrd="0" parTransId="{66ED4EC5-B801-4427-AB35-397E5A065DDC}" sibTransId="{86B18744-8C1D-4734-811F-88734B47BBDD}"/>
    <dgm:cxn modelId="{643E2721-FA80-448B-9241-B747BB59C26B}" type="presOf" srcId="{5C3E0F81-D041-49D9-B28E-8DE7E6144800}" destId="{AD197CD5-D9D4-4A18-9069-3D5CAC5AB6E2}" srcOrd="0" destOrd="0" presId="urn:microsoft.com/office/officeart/2005/8/layout/hierarchy3"/>
    <dgm:cxn modelId="{D04A2330-FA2A-4937-ABF9-B97378F96FE5}" srcId="{343B40D7-5774-45EB-810D-A652BEFA32DB}" destId="{7CCE972E-2F3F-4BC6-B4A0-0D7A0B51B529}" srcOrd="1" destOrd="0" parTransId="{5C3E0F81-D041-49D9-B28E-8DE7E6144800}" sibTransId="{6BD55987-22D7-401A-9E49-58D44FD7EE48}"/>
    <dgm:cxn modelId="{97AEF531-09B7-4477-A78A-8A7619A3527A}" srcId="{F093FA73-A5EE-4C19-9C4B-8ABA168AC447}" destId="{343B40D7-5774-45EB-810D-A652BEFA32DB}" srcOrd="0" destOrd="0" parTransId="{F892649B-34ED-493C-8D38-8D4654CA29E8}" sibTransId="{8FFBA88F-F8F5-46DC-80C1-70C6BDAFCF02}"/>
    <dgm:cxn modelId="{5D659E36-160A-42DB-BA9E-081707F92F86}" type="presOf" srcId="{343B40D7-5774-45EB-810D-A652BEFA32DB}" destId="{4CA138E0-2B19-4EB7-B7D0-F96CE2F93E85}" srcOrd="1" destOrd="0" presId="urn:microsoft.com/office/officeart/2005/8/layout/hierarchy3"/>
    <dgm:cxn modelId="{635ADC3E-EBA6-49C9-B509-6AACE769C2F7}" type="presOf" srcId="{7CCE972E-2F3F-4BC6-B4A0-0D7A0B51B529}" destId="{941FAEEF-184A-45C9-B2A6-7204E79764AF}" srcOrd="0" destOrd="0" presId="urn:microsoft.com/office/officeart/2005/8/layout/hierarchy3"/>
    <dgm:cxn modelId="{AF84FE47-8B43-474C-A1EC-CE2173320670}" type="presOf" srcId="{11F7A1DE-A349-4BCD-997A-D9B82C398A2E}" destId="{6B65DDF7-6AE5-415B-A265-E5262B5767CC}" srcOrd="0" destOrd="0" presId="urn:microsoft.com/office/officeart/2005/8/layout/hierarchy3"/>
    <dgm:cxn modelId="{E00C875A-E0CD-4AF6-9890-7B5A9429FE11}" type="presOf" srcId="{343B40D7-5774-45EB-810D-A652BEFA32DB}" destId="{17229F5B-1378-4527-975C-0DDEE4F242C8}" srcOrd="0" destOrd="0" presId="urn:microsoft.com/office/officeart/2005/8/layout/hierarchy3"/>
    <dgm:cxn modelId="{E38BA18C-8E55-416C-9DC5-8BE31C312962}" type="presOf" srcId="{F093FA73-A5EE-4C19-9C4B-8ABA168AC447}" destId="{60C51D57-F1B2-433F-BB8D-7285A5B86AA5}" srcOrd="0" destOrd="0" presId="urn:microsoft.com/office/officeart/2005/8/layout/hierarchy3"/>
    <dgm:cxn modelId="{C97A0C03-D51A-4E6F-817E-D80DD0A3810C}" type="presParOf" srcId="{60C51D57-F1B2-433F-BB8D-7285A5B86AA5}" destId="{15DEE04C-1409-4BAE-AE8F-1066E0CAF9D0}" srcOrd="0" destOrd="0" presId="urn:microsoft.com/office/officeart/2005/8/layout/hierarchy3"/>
    <dgm:cxn modelId="{C1783F8D-6AD8-44A0-93D0-900744275A45}" type="presParOf" srcId="{15DEE04C-1409-4BAE-AE8F-1066E0CAF9D0}" destId="{9623EA32-2288-4197-A960-603A2A63E09D}" srcOrd="0" destOrd="0" presId="urn:microsoft.com/office/officeart/2005/8/layout/hierarchy3"/>
    <dgm:cxn modelId="{D03D14C9-FA03-412C-BAF9-5C9E76E1091D}" type="presParOf" srcId="{9623EA32-2288-4197-A960-603A2A63E09D}" destId="{17229F5B-1378-4527-975C-0DDEE4F242C8}" srcOrd="0" destOrd="0" presId="urn:microsoft.com/office/officeart/2005/8/layout/hierarchy3"/>
    <dgm:cxn modelId="{6AA50635-64BF-4ADF-B2CE-127A0FA96150}" type="presParOf" srcId="{9623EA32-2288-4197-A960-603A2A63E09D}" destId="{4CA138E0-2B19-4EB7-B7D0-F96CE2F93E85}" srcOrd="1" destOrd="0" presId="urn:microsoft.com/office/officeart/2005/8/layout/hierarchy3"/>
    <dgm:cxn modelId="{3117E578-63AE-4305-B09B-9D817FD36103}" type="presParOf" srcId="{15DEE04C-1409-4BAE-AE8F-1066E0CAF9D0}" destId="{22C0228A-E12F-4DB1-AA7A-5DDE061A8CEC}" srcOrd="1" destOrd="0" presId="urn:microsoft.com/office/officeart/2005/8/layout/hierarchy3"/>
    <dgm:cxn modelId="{6B814D24-0C5B-446A-9A51-3286617AC33B}" type="presParOf" srcId="{22C0228A-E12F-4DB1-AA7A-5DDE061A8CEC}" destId="{9E7DDE8D-5EDC-45E6-9F1D-D16C06985BA9}" srcOrd="0" destOrd="0" presId="urn:microsoft.com/office/officeart/2005/8/layout/hierarchy3"/>
    <dgm:cxn modelId="{077822F3-53BA-4BF0-892D-FE5AA9AF520D}" type="presParOf" srcId="{22C0228A-E12F-4DB1-AA7A-5DDE061A8CEC}" destId="{6B65DDF7-6AE5-415B-A265-E5262B5767CC}" srcOrd="1" destOrd="0" presId="urn:microsoft.com/office/officeart/2005/8/layout/hierarchy3"/>
    <dgm:cxn modelId="{188C99B0-8FE6-41AB-BDED-37B86EF5C65C}" type="presParOf" srcId="{22C0228A-E12F-4DB1-AA7A-5DDE061A8CEC}" destId="{AD197CD5-D9D4-4A18-9069-3D5CAC5AB6E2}" srcOrd="2" destOrd="0" presId="urn:microsoft.com/office/officeart/2005/8/layout/hierarchy3"/>
    <dgm:cxn modelId="{B5B3A50B-66B4-4FC9-BC8B-C29E9A3325EE}" type="presParOf" srcId="{22C0228A-E12F-4DB1-AA7A-5DDE061A8CEC}" destId="{941FAEEF-184A-45C9-B2A6-7204E79764AF}"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E7691-1728-4C9B-AAF7-7A1D504A66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65CC3E45-F4B8-496E-942A-E8A7F33129D8}">
      <dgm:prSet phldrT="[Text]" custT="1"/>
      <dgm:spPr/>
      <dgm:t>
        <a:bodyPr/>
        <a:lstStyle/>
        <a:p>
          <a:r>
            <a:rPr lang="el-GR" sz="4600" dirty="0"/>
            <a:t>   </a:t>
          </a:r>
          <a:endParaRPr lang="en-US" sz="4600" dirty="0"/>
        </a:p>
      </dgm:t>
    </dgm:pt>
    <dgm:pt modelId="{A8037773-FD3B-47E5-B3CE-D6D3685B0051}" type="parTrans" cxnId="{1FAC43E6-DDA9-4DBE-8BFD-A06338BF0E86}">
      <dgm:prSet/>
      <dgm:spPr/>
      <dgm:t>
        <a:bodyPr/>
        <a:lstStyle/>
        <a:p>
          <a:endParaRPr lang="en-US"/>
        </a:p>
      </dgm:t>
    </dgm:pt>
    <dgm:pt modelId="{24EF37E0-EB48-49F9-9676-F3E12C0EE8F6}" type="sibTrans" cxnId="{1FAC43E6-DDA9-4DBE-8BFD-A06338BF0E86}">
      <dgm:prSet/>
      <dgm:spPr/>
      <dgm:t>
        <a:bodyPr/>
        <a:lstStyle/>
        <a:p>
          <a:endParaRPr lang="en-US"/>
        </a:p>
      </dgm:t>
    </dgm:pt>
    <dgm:pt modelId="{A97C0693-0437-4CAE-8058-571FCB953500}">
      <dgm:prSet phldrT="[Text]" custT="1"/>
      <dgm:spPr/>
      <dgm:t>
        <a:bodyPr/>
        <a:lstStyle/>
        <a:p>
          <a:r>
            <a:rPr lang="el-GR" sz="2200" dirty="0">
              <a:latin typeface="Arial" panose="020B0604020202020204" pitchFamily="34" charset="0"/>
              <a:cs typeface="Arial" panose="020B0604020202020204" pitchFamily="34" charset="0"/>
            </a:rPr>
            <a:t>Πιο ιογενής υπότυπος</a:t>
          </a:r>
          <a:endParaRPr lang="en-US" sz="2200" dirty="0">
            <a:latin typeface="Arial" panose="020B0604020202020204" pitchFamily="34" charset="0"/>
            <a:cs typeface="Arial" panose="020B0604020202020204" pitchFamily="34" charset="0"/>
          </a:endParaRPr>
        </a:p>
      </dgm:t>
    </dgm:pt>
    <dgm:pt modelId="{7477C5FA-A137-46FE-9386-4FBD65C0DE61}" type="parTrans" cxnId="{65753052-7CB8-4367-89BF-DFB03D9AD188}">
      <dgm:prSet/>
      <dgm:spPr/>
      <dgm:t>
        <a:bodyPr/>
        <a:lstStyle/>
        <a:p>
          <a:endParaRPr lang="en-US"/>
        </a:p>
      </dgm:t>
    </dgm:pt>
    <dgm:pt modelId="{67C9E466-2472-453D-98CA-424501F5064B}" type="sibTrans" cxnId="{65753052-7CB8-4367-89BF-DFB03D9AD188}">
      <dgm:prSet/>
      <dgm:spPr/>
      <dgm:t>
        <a:bodyPr/>
        <a:lstStyle/>
        <a:p>
          <a:endParaRPr lang="en-US"/>
        </a:p>
      </dgm:t>
    </dgm:pt>
    <dgm:pt modelId="{337180F1-7FCC-42D6-9CA2-895B4EE592AC}">
      <dgm:prSet phldrT="[Text]" custT="1"/>
      <dgm:spPr/>
      <dgm:t>
        <a:bodyPr/>
        <a:lstStyle/>
        <a:p>
          <a:r>
            <a:rPr lang="el-GR" sz="2200" dirty="0">
              <a:latin typeface="Arial" panose="020B0604020202020204" pitchFamily="34" charset="0"/>
              <a:cs typeface="Arial" panose="020B0604020202020204" pitchFamily="34" charset="0"/>
            </a:rPr>
            <a:t>Υψηλά ιικά φορτία</a:t>
          </a:r>
          <a:endParaRPr lang="en-US" sz="2200" dirty="0">
            <a:latin typeface="Arial" panose="020B0604020202020204" pitchFamily="34" charset="0"/>
            <a:cs typeface="Arial" panose="020B0604020202020204" pitchFamily="34" charset="0"/>
          </a:endParaRPr>
        </a:p>
      </dgm:t>
    </dgm:pt>
    <dgm:pt modelId="{442791FC-2D93-443A-932A-91DFF5E620DF}" type="parTrans" cxnId="{28EA7D5B-E097-4ED0-A23C-950EA1CE52D4}">
      <dgm:prSet/>
      <dgm:spPr/>
      <dgm:t>
        <a:bodyPr/>
        <a:lstStyle/>
        <a:p>
          <a:endParaRPr lang="en-US"/>
        </a:p>
      </dgm:t>
    </dgm:pt>
    <dgm:pt modelId="{297FB5C6-4F91-4430-8F10-131534DE4AF8}" type="sibTrans" cxnId="{28EA7D5B-E097-4ED0-A23C-950EA1CE52D4}">
      <dgm:prSet/>
      <dgm:spPr/>
      <dgm:t>
        <a:bodyPr/>
        <a:lstStyle/>
        <a:p>
          <a:endParaRPr lang="en-US"/>
        </a:p>
      </dgm:t>
    </dgm:pt>
    <dgm:pt modelId="{553310B1-46AC-42E4-AA45-5A8486AA0A08}">
      <dgm:prSet phldrT="[Text]" custT="1"/>
      <dgm:spPr/>
      <dgm:t>
        <a:bodyPr/>
        <a:lstStyle/>
        <a:p>
          <a:r>
            <a:rPr lang="el-GR" sz="2200" dirty="0">
              <a:latin typeface="Arial" panose="020B0604020202020204" pitchFamily="34" charset="0"/>
              <a:cs typeface="Arial" panose="020B0604020202020204" pitchFamily="34" charset="0"/>
            </a:rPr>
            <a:t>Ταχύς χρόνος μετάδοσης</a:t>
          </a:r>
          <a:endParaRPr lang="en-US" sz="2200" dirty="0">
            <a:latin typeface="Arial" panose="020B0604020202020204" pitchFamily="34" charset="0"/>
            <a:cs typeface="Arial" panose="020B0604020202020204" pitchFamily="34" charset="0"/>
          </a:endParaRPr>
        </a:p>
      </dgm:t>
    </dgm:pt>
    <dgm:pt modelId="{1F5DAB67-23E6-46A2-AFAC-68446A8DBD76}" type="parTrans" cxnId="{64B5CFDD-A53B-40B9-B125-44D0E5EBB680}">
      <dgm:prSet/>
      <dgm:spPr/>
      <dgm:t>
        <a:bodyPr/>
        <a:lstStyle/>
        <a:p>
          <a:endParaRPr lang="en-US"/>
        </a:p>
      </dgm:t>
    </dgm:pt>
    <dgm:pt modelId="{92D1E0C3-CBF0-4A52-816F-49F48E1482B0}" type="sibTrans" cxnId="{64B5CFDD-A53B-40B9-B125-44D0E5EBB680}">
      <dgm:prSet/>
      <dgm:spPr/>
      <dgm:t>
        <a:bodyPr/>
        <a:lstStyle/>
        <a:p>
          <a:endParaRPr lang="en-US"/>
        </a:p>
      </dgm:t>
    </dgm:pt>
    <dgm:pt modelId="{4864A957-C445-4B51-9D11-463EDA536CA3}">
      <dgm:prSet phldrT="[Text]" custT="1"/>
      <dgm:spPr/>
      <dgm:t>
        <a:bodyPr/>
        <a:lstStyle/>
        <a:p>
          <a:r>
            <a:rPr lang="el-GR" sz="2200" dirty="0">
              <a:latin typeface="Arial" panose="020B0604020202020204" pitchFamily="34" charset="0"/>
              <a:cs typeface="Arial" panose="020B0604020202020204" pitchFamily="34" charset="0"/>
            </a:rPr>
            <a:t>Χαμηλά ιικά φορτία</a:t>
          </a:r>
          <a:endParaRPr lang="en-US" sz="2200" dirty="0">
            <a:latin typeface="Arial" panose="020B0604020202020204" pitchFamily="34" charset="0"/>
            <a:cs typeface="Arial" panose="020B0604020202020204" pitchFamily="34" charset="0"/>
          </a:endParaRPr>
        </a:p>
      </dgm:t>
    </dgm:pt>
    <dgm:pt modelId="{3CFAEFB1-1AEE-4FDB-92CC-3CC365F9B825}" type="parTrans" cxnId="{F333C84A-A6DA-4FC4-BAA6-69880C97CB30}">
      <dgm:prSet/>
      <dgm:spPr/>
      <dgm:t>
        <a:bodyPr/>
        <a:lstStyle/>
        <a:p>
          <a:endParaRPr lang="en-US"/>
        </a:p>
      </dgm:t>
    </dgm:pt>
    <dgm:pt modelId="{5E73CE2B-E6A6-4000-8996-0CDB6278EB2D}" type="sibTrans" cxnId="{F333C84A-A6DA-4FC4-BAA6-69880C97CB30}">
      <dgm:prSet/>
      <dgm:spPr/>
      <dgm:t>
        <a:bodyPr/>
        <a:lstStyle/>
        <a:p>
          <a:endParaRPr lang="en-US"/>
        </a:p>
      </dgm:t>
    </dgm:pt>
    <dgm:pt modelId="{9A97D1C4-5651-40AC-960F-5445F19B3BAF}">
      <dgm:prSet phldrT="[Text]"/>
      <dgm:spPr/>
      <dgm:t>
        <a:bodyPr/>
        <a:lstStyle/>
        <a:p>
          <a:r>
            <a:rPr lang="el-GR" dirty="0">
              <a:latin typeface="Arial" panose="020B0604020202020204" pitchFamily="34" charset="0"/>
              <a:cs typeface="Arial" panose="020B0604020202020204" pitchFamily="34" charset="0"/>
            </a:rPr>
            <a:t>Λιγότερο ταχύς χρόνος μετάδοσης </a:t>
          </a:r>
          <a:endParaRPr lang="en-US" dirty="0">
            <a:latin typeface="Arial" panose="020B0604020202020204" pitchFamily="34" charset="0"/>
            <a:cs typeface="Arial" panose="020B0604020202020204" pitchFamily="34" charset="0"/>
          </a:endParaRPr>
        </a:p>
      </dgm:t>
    </dgm:pt>
    <dgm:pt modelId="{F4E0DAC7-07D5-4BAC-B93D-A138FA4B727A}" type="parTrans" cxnId="{C0E941E6-F94C-4BC5-BAF5-66D213E3A11D}">
      <dgm:prSet/>
      <dgm:spPr/>
      <dgm:t>
        <a:bodyPr/>
        <a:lstStyle/>
        <a:p>
          <a:endParaRPr lang="en-US"/>
        </a:p>
      </dgm:t>
    </dgm:pt>
    <dgm:pt modelId="{8318B7D5-6CCD-4BDE-93D5-BDD3EF43440B}" type="sibTrans" cxnId="{C0E941E6-F94C-4BC5-BAF5-66D213E3A11D}">
      <dgm:prSet/>
      <dgm:spPr/>
      <dgm:t>
        <a:bodyPr/>
        <a:lstStyle/>
        <a:p>
          <a:endParaRPr lang="en-US"/>
        </a:p>
      </dgm:t>
    </dgm:pt>
    <dgm:pt modelId="{FA710283-44FC-428F-B10C-84DD196597AF}">
      <dgm:prSet phldrT="[Text]" custT="1"/>
      <dgm:spPr/>
      <dgm:t>
        <a:bodyPr/>
        <a:lstStyle/>
        <a:p>
          <a:r>
            <a:rPr lang="el-GR" sz="2200" dirty="0">
              <a:latin typeface="Arial" panose="020B0604020202020204" pitchFamily="34" charset="0"/>
              <a:cs typeface="Arial" panose="020B0604020202020204" pitchFamily="34" charset="0"/>
            </a:rPr>
            <a:t>Λιγότερο ιογενής</a:t>
          </a:r>
          <a:r>
            <a:rPr lang="en-US" sz="2200" dirty="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υπότυπος</a:t>
          </a:r>
          <a:endParaRPr lang="en-US" sz="2200" dirty="0">
            <a:latin typeface="Arial" panose="020B0604020202020204" pitchFamily="34" charset="0"/>
            <a:cs typeface="Arial" panose="020B0604020202020204" pitchFamily="34" charset="0"/>
          </a:endParaRPr>
        </a:p>
      </dgm:t>
    </dgm:pt>
    <dgm:pt modelId="{BBA496DC-815C-419B-B753-7BA73F292139}" type="sibTrans" cxnId="{345FA0CB-B337-4D53-B0D2-0FDD5C1EAF22}">
      <dgm:prSet/>
      <dgm:spPr/>
      <dgm:t>
        <a:bodyPr/>
        <a:lstStyle/>
        <a:p>
          <a:endParaRPr lang="en-US"/>
        </a:p>
      </dgm:t>
    </dgm:pt>
    <dgm:pt modelId="{1E6CD471-3D21-4459-BEBE-9225F81636C4}" type="parTrans" cxnId="{345FA0CB-B337-4D53-B0D2-0FDD5C1EAF22}">
      <dgm:prSet/>
      <dgm:spPr/>
      <dgm:t>
        <a:bodyPr/>
        <a:lstStyle/>
        <a:p>
          <a:endParaRPr lang="en-US"/>
        </a:p>
      </dgm:t>
    </dgm:pt>
    <dgm:pt modelId="{2E75F57D-D960-4B77-9795-67E26C2358D7}">
      <dgm:prSet phldrT="[Text]" phldr="1"/>
      <dgm:spPr/>
      <dgm:t>
        <a:bodyPr/>
        <a:lstStyle/>
        <a:p>
          <a:endParaRPr lang="en-US" dirty="0"/>
        </a:p>
      </dgm:t>
    </dgm:pt>
    <dgm:pt modelId="{67A27717-5B60-4129-96C5-4B65CD9E107F}" type="sibTrans" cxnId="{694CE9B6-DC09-4152-9D25-13E5D9942CF7}">
      <dgm:prSet/>
      <dgm:spPr/>
      <dgm:t>
        <a:bodyPr/>
        <a:lstStyle/>
        <a:p>
          <a:endParaRPr lang="en-US"/>
        </a:p>
      </dgm:t>
    </dgm:pt>
    <dgm:pt modelId="{E78139E8-9BF5-4C04-B89D-B167F4E32605}" type="parTrans" cxnId="{694CE9B6-DC09-4152-9D25-13E5D9942CF7}">
      <dgm:prSet/>
      <dgm:spPr/>
      <dgm:t>
        <a:bodyPr/>
        <a:lstStyle/>
        <a:p>
          <a:endParaRPr lang="en-US"/>
        </a:p>
      </dgm:t>
    </dgm:pt>
    <dgm:pt modelId="{E20AF72B-BC87-42D3-895A-7E0FE29C138E}" type="pres">
      <dgm:prSet presAssocID="{4C6E7691-1728-4C9B-AAF7-7A1D504A66DA}" presName="layout" presStyleCnt="0">
        <dgm:presLayoutVars>
          <dgm:chMax/>
          <dgm:chPref/>
          <dgm:dir/>
          <dgm:resizeHandles/>
        </dgm:presLayoutVars>
      </dgm:prSet>
      <dgm:spPr/>
    </dgm:pt>
    <dgm:pt modelId="{8359E735-C7A4-44F7-94A2-AA55E14EE037}" type="pres">
      <dgm:prSet presAssocID="{65CC3E45-F4B8-496E-942A-E8A7F33129D8}" presName="root" presStyleCnt="0">
        <dgm:presLayoutVars>
          <dgm:chMax/>
          <dgm:chPref/>
        </dgm:presLayoutVars>
      </dgm:prSet>
      <dgm:spPr/>
    </dgm:pt>
    <dgm:pt modelId="{5D30EE35-2AE3-4EFE-B483-23303F01494A}" type="pres">
      <dgm:prSet presAssocID="{65CC3E45-F4B8-496E-942A-E8A7F33129D8}" presName="rootComposite" presStyleCnt="0">
        <dgm:presLayoutVars/>
      </dgm:prSet>
      <dgm:spPr/>
    </dgm:pt>
    <dgm:pt modelId="{732241D6-82A4-4CB3-A642-04BF20FC3455}" type="pres">
      <dgm:prSet presAssocID="{65CC3E45-F4B8-496E-942A-E8A7F33129D8}" presName="ParentAccent" presStyleLbl="alignNode1" presStyleIdx="0" presStyleCnt="2"/>
      <dgm:spPr>
        <a:ln>
          <a:solidFill>
            <a:srgbClr val="0C4046"/>
          </a:solidFill>
        </a:ln>
      </dgm:spPr>
    </dgm:pt>
    <dgm:pt modelId="{BDF64623-35F7-4BA9-BC64-4A0B95B2749F}" type="pres">
      <dgm:prSet presAssocID="{65CC3E45-F4B8-496E-942A-E8A7F33129D8}" presName="ParentSmallAccent" presStyleLbl="fgAcc1" presStyleIdx="0" presStyleCnt="2"/>
      <dgm:spPr>
        <a:solidFill>
          <a:srgbClr val="3C9A8F"/>
        </a:solidFill>
      </dgm:spPr>
    </dgm:pt>
    <dgm:pt modelId="{D517B5D5-CFB8-486A-9B8C-B8912E1B1BF7}" type="pres">
      <dgm:prSet presAssocID="{65CC3E45-F4B8-496E-942A-E8A7F33129D8}" presName="Parent" presStyleLbl="revTx" presStyleIdx="0" presStyleCnt="8" custScaleX="108007">
        <dgm:presLayoutVars>
          <dgm:chMax/>
          <dgm:chPref val="4"/>
          <dgm:bulletEnabled val="1"/>
        </dgm:presLayoutVars>
      </dgm:prSet>
      <dgm:spPr/>
    </dgm:pt>
    <dgm:pt modelId="{C0BF400A-B047-4AA3-9538-AB6E306CC243}" type="pres">
      <dgm:prSet presAssocID="{65CC3E45-F4B8-496E-942A-E8A7F33129D8}" presName="childShape" presStyleCnt="0">
        <dgm:presLayoutVars>
          <dgm:chMax val="0"/>
          <dgm:chPref val="0"/>
        </dgm:presLayoutVars>
      </dgm:prSet>
      <dgm:spPr/>
    </dgm:pt>
    <dgm:pt modelId="{AB0AC3D0-9804-49E6-8D3A-EB5EEF58D19E}" type="pres">
      <dgm:prSet presAssocID="{A97C0693-0437-4CAE-8058-571FCB953500}" presName="childComposite" presStyleCnt="0">
        <dgm:presLayoutVars>
          <dgm:chMax val="0"/>
          <dgm:chPref val="0"/>
        </dgm:presLayoutVars>
      </dgm:prSet>
      <dgm:spPr/>
    </dgm:pt>
    <dgm:pt modelId="{3DE5A2B9-9D01-4E76-98B9-1BDE4C110E07}" type="pres">
      <dgm:prSet presAssocID="{A97C0693-0437-4CAE-8058-571FCB953500}" presName="ChildAccent" presStyleLbl="solidFgAcc1" presStyleIdx="0" presStyleCnt="6"/>
      <dgm:spPr>
        <a:solidFill>
          <a:srgbClr val="3C9A8F"/>
        </a:solidFill>
        <a:ln>
          <a:solidFill>
            <a:srgbClr val="0C4046"/>
          </a:solidFill>
        </a:ln>
      </dgm:spPr>
    </dgm:pt>
    <dgm:pt modelId="{5A2EE87D-339C-47A2-B677-440AD60BDBC8}" type="pres">
      <dgm:prSet presAssocID="{A97C0693-0437-4CAE-8058-571FCB953500}" presName="Child" presStyleLbl="revTx" presStyleIdx="1" presStyleCnt="8">
        <dgm:presLayoutVars>
          <dgm:chMax val="0"/>
          <dgm:chPref val="0"/>
          <dgm:bulletEnabled val="1"/>
        </dgm:presLayoutVars>
      </dgm:prSet>
      <dgm:spPr/>
    </dgm:pt>
    <dgm:pt modelId="{7740F8AD-BA02-4D68-9FE3-3A6A67CE0D47}" type="pres">
      <dgm:prSet presAssocID="{337180F1-7FCC-42D6-9CA2-895B4EE592AC}" presName="childComposite" presStyleCnt="0">
        <dgm:presLayoutVars>
          <dgm:chMax val="0"/>
          <dgm:chPref val="0"/>
        </dgm:presLayoutVars>
      </dgm:prSet>
      <dgm:spPr/>
    </dgm:pt>
    <dgm:pt modelId="{F4F24B8F-B516-4DD5-A68F-AC98665EEC7C}" type="pres">
      <dgm:prSet presAssocID="{337180F1-7FCC-42D6-9CA2-895B4EE592AC}" presName="ChildAccent" presStyleLbl="solidFgAcc1" presStyleIdx="1" presStyleCnt="6"/>
      <dgm:spPr>
        <a:solidFill>
          <a:srgbClr val="3C9A8F"/>
        </a:solidFill>
        <a:ln>
          <a:solidFill>
            <a:srgbClr val="0C4046"/>
          </a:solidFill>
        </a:ln>
      </dgm:spPr>
    </dgm:pt>
    <dgm:pt modelId="{6895DC4A-F2A3-471C-AA77-6D938749FD6D}" type="pres">
      <dgm:prSet presAssocID="{337180F1-7FCC-42D6-9CA2-895B4EE592AC}" presName="Child" presStyleLbl="revTx" presStyleIdx="2" presStyleCnt="8">
        <dgm:presLayoutVars>
          <dgm:chMax val="0"/>
          <dgm:chPref val="0"/>
          <dgm:bulletEnabled val="1"/>
        </dgm:presLayoutVars>
      </dgm:prSet>
      <dgm:spPr/>
    </dgm:pt>
    <dgm:pt modelId="{B6484CB6-0A24-4715-847B-FBA3566AAEA1}" type="pres">
      <dgm:prSet presAssocID="{553310B1-46AC-42E4-AA45-5A8486AA0A08}" presName="childComposite" presStyleCnt="0">
        <dgm:presLayoutVars>
          <dgm:chMax val="0"/>
          <dgm:chPref val="0"/>
        </dgm:presLayoutVars>
      </dgm:prSet>
      <dgm:spPr/>
    </dgm:pt>
    <dgm:pt modelId="{E401CC21-D88D-48F0-8DC7-67338F0BF096}" type="pres">
      <dgm:prSet presAssocID="{553310B1-46AC-42E4-AA45-5A8486AA0A08}" presName="ChildAccent" presStyleLbl="solidFgAcc1" presStyleIdx="2" presStyleCnt="6"/>
      <dgm:spPr>
        <a:solidFill>
          <a:srgbClr val="3C9A8F"/>
        </a:solidFill>
        <a:ln>
          <a:solidFill>
            <a:srgbClr val="0C4046"/>
          </a:solidFill>
        </a:ln>
      </dgm:spPr>
    </dgm:pt>
    <dgm:pt modelId="{3C182311-F637-4E0D-A1F7-C629812799DF}" type="pres">
      <dgm:prSet presAssocID="{553310B1-46AC-42E4-AA45-5A8486AA0A08}" presName="Child" presStyleLbl="revTx" presStyleIdx="3" presStyleCnt="8">
        <dgm:presLayoutVars>
          <dgm:chMax val="0"/>
          <dgm:chPref val="0"/>
          <dgm:bulletEnabled val="1"/>
        </dgm:presLayoutVars>
      </dgm:prSet>
      <dgm:spPr/>
    </dgm:pt>
    <dgm:pt modelId="{4153EC8C-C12B-4020-B748-A4D089825BD0}" type="pres">
      <dgm:prSet presAssocID="{2E75F57D-D960-4B77-9795-67E26C2358D7}" presName="root" presStyleCnt="0">
        <dgm:presLayoutVars>
          <dgm:chMax/>
          <dgm:chPref/>
        </dgm:presLayoutVars>
      </dgm:prSet>
      <dgm:spPr/>
    </dgm:pt>
    <dgm:pt modelId="{C132562C-1E90-4C93-84F6-5EBE57769779}" type="pres">
      <dgm:prSet presAssocID="{2E75F57D-D960-4B77-9795-67E26C2358D7}" presName="rootComposite" presStyleCnt="0">
        <dgm:presLayoutVars/>
      </dgm:prSet>
      <dgm:spPr/>
    </dgm:pt>
    <dgm:pt modelId="{A68FEB5C-A3B3-4438-A245-7424ADFF26A5}" type="pres">
      <dgm:prSet presAssocID="{2E75F57D-D960-4B77-9795-67E26C2358D7}" presName="ParentAccent" presStyleLbl="alignNode1" presStyleIdx="1" presStyleCnt="2"/>
      <dgm:spPr>
        <a:ln>
          <a:solidFill>
            <a:srgbClr val="0C4046"/>
          </a:solidFill>
        </a:ln>
      </dgm:spPr>
    </dgm:pt>
    <dgm:pt modelId="{FE4082D0-3AA3-4FFE-8DDA-A49B10968908}" type="pres">
      <dgm:prSet presAssocID="{2E75F57D-D960-4B77-9795-67E26C2358D7}" presName="ParentSmallAccent" presStyleLbl="fgAcc1" presStyleIdx="1" presStyleCnt="2"/>
      <dgm:spPr>
        <a:solidFill>
          <a:srgbClr val="3C9A8F"/>
        </a:solidFill>
      </dgm:spPr>
    </dgm:pt>
    <dgm:pt modelId="{A1F20685-2504-46AD-9563-DD4C923BDFB2}" type="pres">
      <dgm:prSet presAssocID="{2E75F57D-D960-4B77-9795-67E26C2358D7}" presName="Parent" presStyleLbl="revTx" presStyleIdx="4" presStyleCnt="8" custScaleX="892" custLinFactNeighborX="61738" custLinFactNeighborY="-52669">
        <dgm:presLayoutVars>
          <dgm:chMax/>
          <dgm:chPref val="4"/>
          <dgm:bulletEnabled val="1"/>
        </dgm:presLayoutVars>
      </dgm:prSet>
      <dgm:spPr/>
    </dgm:pt>
    <dgm:pt modelId="{EA65E11A-0347-48CF-AC1D-75FCB396E0D6}" type="pres">
      <dgm:prSet presAssocID="{2E75F57D-D960-4B77-9795-67E26C2358D7}" presName="childShape" presStyleCnt="0">
        <dgm:presLayoutVars>
          <dgm:chMax val="0"/>
          <dgm:chPref val="0"/>
        </dgm:presLayoutVars>
      </dgm:prSet>
      <dgm:spPr/>
    </dgm:pt>
    <dgm:pt modelId="{4CFB077C-3DCD-4C75-8A40-1602AC99D8C7}" type="pres">
      <dgm:prSet presAssocID="{FA710283-44FC-428F-B10C-84DD196597AF}" presName="childComposite" presStyleCnt="0">
        <dgm:presLayoutVars>
          <dgm:chMax val="0"/>
          <dgm:chPref val="0"/>
        </dgm:presLayoutVars>
      </dgm:prSet>
      <dgm:spPr/>
    </dgm:pt>
    <dgm:pt modelId="{A2321F7A-96D8-4151-BDEB-17CDAF2071B5}" type="pres">
      <dgm:prSet presAssocID="{FA710283-44FC-428F-B10C-84DD196597AF}" presName="ChildAccent" presStyleLbl="solidFgAcc1" presStyleIdx="3" presStyleCnt="6"/>
      <dgm:spPr>
        <a:solidFill>
          <a:srgbClr val="3C9A8F"/>
        </a:solidFill>
        <a:ln>
          <a:solidFill>
            <a:srgbClr val="0C4046"/>
          </a:solidFill>
        </a:ln>
      </dgm:spPr>
    </dgm:pt>
    <dgm:pt modelId="{5FCFC7A7-CD16-4952-BEFC-284F81E6FEE2}" type="pres">
      <dgm:prSet presAssocID="{FA710283-44FC-428F-B10C-84DD196597AF}" presName="Child" presStyleLbl="revTx" presStyleIdx="5" presStyleCnt="8">
        <dgm:presLayoutVars>
          <dgm:chMax val="0"/>
          <dgm:chPref val="0"/>
          <dgm:bulletEnabled val="1"/>
        </dgm:presLayoutVars>
      </dgm:prSet>
      <dgm:spPr/>
    </dgm:pt>
    <dgm:pt modelId="{FB8CD893-41A6-4CF7-B395-58A721BED2D4}" type="pres">
      <dgm:prSet presAssocID="{4864A957-C445-4B51-9D11-463EDA536CA3}" presName="childComposite" presStyleCnt="0">
        <dgm:presLayoutVars>
          <dgm:chMax val="0"/>
          <dgm:chPref val="0"/>
        </dgm:presLayoutVars>
      </dgm:prSet>
      <dgm:spPr/>
    </dgm:pt>
    <dgm:pt modelId="{054920F3-B102-4570-AF9E-7AD46EEE0494}" type="pres">
      <dgm:prSet presAssocID="{4864A957-C445-4B51-9D11-463EDA536CA3}" presName="ChildAccent" presStyleLbl="solidFgAcc1" presStyleIdx="4" presStyleCnt="6"/>
      <dgm:spPr>
        <a:solidFill>
          <a:srgbClr val="3C9A8F"/>
        </a:solidFill>
        <a:ln>
          <a:solidFill>
            <a:srgbClr val="0C4046"/>
          </a:solidFill>
        </a:ln>
      </dgm:spPr>
    </dgm:pt>
    <dgm:pt modelId="{790DC6A9-4709-41C9-AEDF-10F7E939C6AA}" type="pres">
      <dgm:prSet presAssocID="{4864A957-C445-4B51-9D11-463EDA536CA3}" presName="Child" presStyleLbl="revTx" presStyleIdx="6" presStyleCnt="8">
        <dgm:presLayoutVars>
          <dgm:chMax val="0"/>
          <dgm:chPref val="0"/>
          <dgm:bulletEnabled val="1"/>
        </dgm:presLayoutVars>
      </dgm:prSet>
      <dgm:spPr/>
    </dgm:pt>
    <dgm:pt modelId="{FFD5164D-4BF1-4E15-820C-C8666DB55BEF}" type="pres">
      <dgm:prSet presAssocID="{9A97D1C4-5651-40AC-960F-5445F19B3BAF}" presName="childComposite" presStyleCnt="0">
        <dgm:presLayoutVars>
          <dgm:chMax val="0"/>
          <dgm:chPref val="0"/>
        </dgm:presLayoutVars>
      </dgm:prSet>
      <dgm:spPr/>
    </dgm:pt>
    <dgm:pt modelId="{2149E963-2570-4987-BF84-8746C036CA2B}" type="pres">
      <dgm:prSet presAssocID="{9A97D1C4-5651-40AC-960F-5445F19B3BAF}" presName="ChildAccent" presStyleLbl="solidFgAcc1" presStyleIdx="5" presStyleCnt="6"/>
      <dgm:spPr>
        <a:solidFill>
          <a:srgbClr val="3C9A8F"/>
        </a:solidFill>
        <a:ln>
          <a:solidFill>
            <a:srgbClr val="0C4046"/>
          </a:solidFill>
        </a:ln>
      </dgm:spPr>
    </dgm:pt>
    <dgm:pt modelId="{77591E16-712A-4A37-B032-940CC943270E}" type="pres">
      <dgm:prSet presAssocID="{9A97D1C4-5651-40AC-960F-5445F19B3BAF}" presName="Child" presStyleLbl="revTx" presStyleIdx="7" presStyleCnt="8">
        <dgm:presLayoutVars>
          <dgm:chMax val="0"/>
          <dgm:chPref val="0"/>
          <dgm:bulletEnabled val="1"/>
        </dgm:presLayoutVars>
      </dgm:prSet>
      <dgm:spPr/>
    </dgm:pt>
  </dgm:ptLst>
  <dgm:cxnLst>
    <dgm:cxn modelId="{8D673503-726D-42D1-B0AD-093A781138FF}" type="presOf" srcId="{2E75F57D-D960-4B77-9795-67E26C2358D7}" destId="{A1F20685-2504-46AD-9563-DD4C923BDFB2}" srcOrd="0" destOrd="0" presId="urn:microsoft.com/office/officeart/2008/layout/SquareAccentList"/>
    <dgm:cxn modelId="{72BC4C1B-69DC-4A64-BF5E-BB81325707D4}" type="presOf" srcId="{4864A957-C445-4B51-9D11-463EDA536CA3}" destId="{790DC6A9-4709-41C9-AEDF-10F7E939C6AA}" srcOrd="0" destOrd="0" presId="urn:microsoft.com/office/officeart/2008/layout/SquareAccentList"/>
    <dgm:cxn modelId="{6968ED2E-FFB5-466C-B62A-8EC38F4200C3}" type="presOf" srcId="{FA710283-44FC-428F-B10C-84DD196597AF}" destId="{5FCFC7A7-CD16-4952-BEFC-284F81E6FEE2}" srcOrd="0" destOrd="0" presId="urn:microsoft.com/office/officeart/2008/layout/SquareAccentList"/>
    <dgm:cxn modelId="{3CA50933-780A-4886-987F-29F22F690CD2}" type="presOf" srcId="{553310B1-46AC-42E4-AA45-5A8486AA0A08}" destId="{3C182311-F637-4E0D-A1F7-C629812799DF}" srcOrd="0" destOrd="0" presId="urn:microsoft.com/office/officeart/2008/layout/SquareAccentList"/>
    <dgm:cxn modelId="{28EA7D5B-E097-4ED0-A23C-950EA1CE52D4}" srcId="{65CC3E45-F4B8-496E-942A-E8A7F33129D8}" destId="{337180F1-7FCC-42D6-9CA2-895B4EE592AC}" srcOrd="1" destOrd="0" parTransId="{442791FC-2D93-443A-932A-91DFF5E620DF}" sibTransId="{297FB5C6-4F91-4430-8F10-131534DE4AF8}"/>
    <dgm:cxn modelId="{F0C1E161-F805-44DB-9270-D49BC31B6B3F}" type="presOf" srcId="{337180F1-7FCC-42D6-9CA2-895B4EE592AC}" destId="{6895DC4A-F2A3-471C-AA77-6D938749FD6D}" srcOrd="0" destOrd="0" presId="urn:microsoft.com/office/officeart/2008/layout/SquareAccentList"/>
    <dgm:cxn modelId="{F333C84A-A6DA-4FC4-BAA6-69880C97CB30}" srcId="{2E75F57D-D960-4B77-9795-67E26C2358D7}" destId="{4864A957-C445-4B51-9D11-463EDA536CA3}" srcOrd="1" destOrd="0" parTransId="{3CFAEFB1-1AEE-4FDB-92CC-3CC365F9B825}" sibTransId="{5E73CE2B-E6A6-4000-8996-0CDB6278EB2D}"/>
    <dgm:cxn modelId="{65753052-7CB8-4367-89BF-DFB03D9AD188}" srcId="{65CC3E45-F4B8-496E-942A-E8A7F33129D8}" destId="{A97C0693-0437-4CAE-8058-571FCB953500}" srcOrd="0" destOrd="0" parTransId="{7477C5FA-A137-46FE-9386-4FBD65C0DE61}" sibTransId="{67C9E466-2472-453D-98CA-424501F5064B}"/>
    <dgm:cxn modelId="{5854A852-274A-489C-970F-AFFD782689CF}" type="presOf" srcId="{A97C0693-0437-4CAE-8058-571FCB953500}" destId="{5A2EE87D-339C-47A2-B677-440AD60BDBC8}" srcOrd="0" destOrd="0" presId="urn:microsoft.com/office/officeart/2008/layout/SquareAccentList"/>
    <dgm:cxn modelId="{226B0C89-81AE-435D-9245-6F442F516CFB}" type="presOf" srcId="{65CC3E45-F4B8-496E-942A-E8A7F33129D8}" destId="{D517B5D5-CFB8-486A-9B8C-B8912E1B1BF7}" srcOrd="0" destOrd="0" presId="urn:microsoft.com/office/officeart/2008/layout/SquareAccentList"/>
    <dgm:cxn modelId="{56884CA3-967F-4443-9C7F-9A71AC428409}" type="presOf" srcId="{4C6E7691-1728-4C9B-AAF7-7A1D504A66DA}" destId="{E20AF72B-BC87-42D3-895A-7E0FE29C138E}" srcOrd="0" destOrd="0" presId="urn:microsoft.com/office/officeart/2008/layout/SquareAccentList"/>
    <dgm:cxn modelId="{158671A6-912E-491D-A1C6-D8EB59A0576B}" type="presOf" srcId="{9A97D1C4-5651-40AC-960F-5445F19B3BAF}" destId="{77591E16-712A-4A37-B032-940CC943270E}" srcOrd="0" destOrd="0" presId="urn:microsoft.com/office/officeart/2008/layout/SquareAccentList"/>
    <dgm:cxn modelId="{694CE9B6-DC09-4152-9D25-13E5D9942CF7}" srcId="{4C6E7691-1728-4C9B-AAF7-7A1D504A66DA}" destId="{2E75F57D-D960-4B77-9795-67E26C2358D7}" srcOrd="1" destOrd="0" parTransId="{E78139E8-9BF5-4C04-B89D-B167F4E32605}" sibTransId="{67A27717-5B60-4129-96C5-4B65CD9E107F}"/>
    <dgm:cxn modelId="{345FA0CB-B337-4D53-B0D2-0FDD5C1EAF22}" srcId="{2E75F57D-D960-4B77-9795-67E26C2358D7}" destId="{FA710283-44FC-428F-B10C-84DD196597AF}" srcOrd="0" destOrd="0" parTransId="{1E6CD471-3D21-4459-BEBE-9225F81636C4}" sibTransId="{BBA496DC-815C-419B-B753-7BA73F292139}"/>
    <dgm:cxn modelId="{64B5CFDD-A53B-40B9-B125-44D0E5EBB680}" srcId="{65CC3E45-F4B8-496E-942A-E8A7F33129D8}" destId="{553310B1-46AC-42E4-AA45-5A8486AA0A08}" srcOrd="2" destOrd="0" parTransId="{1F5DAB67-23E6-46A2-AFAC-68446A8DBD76}" sibTransId="{92D1E0C3-CBF0-4A52-816F-49F48E1482B0}"/>
    <dgm:cxn modelId="{C0E941E6-F94C-4BC5-BAF5-66D213E3A11D}" srcId="{2E75F57D-D960-4B77-9795-67E26C2358D7}" destId="{9A97D1C4-5651-40AC-960F-5445F19B3BAF}" srcOrd="2" destOrd="0" parTransId="{F4E0DAC7-07D5-4BAC-B93D-A138FA4B727A}" sibTransId="{8318B7D5-6CCD-4BDE-93D5-BDD3EF43440B}"/>
    <dgm:cxn modelId="{1FAC43E6-DDA9-4DBE-8BFD-A06338BF0E86}" srcId="{4C6E7691-1728-4C9B-AAF7-7A1D504A66DA}" destId="{65CC3E45-F4B8-496E-942A-E8A7F33129D8}" srcOrd="0" destOrd="0" parTransId="{A8037773-FD3B-47E5-B3CE-D6D3685B0051}" sibTransId="{24EF37E0-EB48-49F9-9676-F3E12C0EE8F6}"/>
    <dgm:cxn modelId="{7D50C92E-6DC3-4B5A-A1FC-E730E0A27781}" type="presParOf" srcId="{E20AF72B-BC87-42D3-895A-7E0FE29C138E}" destId="{8359E735-C7A4-44F7-94A2-AA55E14EE037}" srcOrd="0" destOrd="0" presId="urn:microsoft.com/office/officeart/2008/layout/SquareAccentList"/>
    <dgm:cxn modelId="{1F3AB23C-21C7-488F-A52B-EC22A3BC1F24}" type="presParOf" srcId="{8359E735-C7A4-44F7-94A2-AA55E14EE037}" destId="{5D30EE35-2AE3-4EFE-B483-23303F01494A}" srcOrd="0" destOrd="0" presId="urn:microsoft.com/office/officeart/2008/layout/SquareAccentList"/>
    <dgm:cxn modelId="{FA218F31-0A2E-4743-B229-D4CD53B32625}" type="presParOf" srcId="{5D30EE35-2AE3-4EFE-B483-23303F01494A}" destId="{732241D6-82A4-4CB3-A642-04BF20FC3455}" srcOrd="0" destOrd="0" presId="urn:microsoft.com/office/officeart/2008/layout/SquareAccentList"/>
    <dgm:cxn modelId="{B27A5A48-1C93-44B9-A413-4C4887D2832A}" type="presParOf" srcId="{5D30EE35-2AE3-4EFE-B483-23303F01494A}" destId="{BDF64623-35F7-4BA9-BC64-4A0B95B2749F}" srcOrd="1" destOrd="0" presId="urn:microsoft.com/office/officeart/2008/layout/SquareAccentList"/>
    <dgm:cxn modelId="{14397642-1FFE-47A9-A750-A064BE969FF9}" type="presParOf" srcId="{5D30EE35-2AE3-4EFE-B483-23303F01494A}" destId="{D517B5D5-CFB8-486A-9B8C-B8912E1B1BF7}" srcOrd="2" destOrd="0" presId="urn:microsoft.com/office/officeart/2008/layout/SquareAccentList"/>
    <dgm:cxn modelId="{B2B486AB-D090-43CF-A799-092D978A18D4}" type="presParOf" srcId="{8359E735-C7A4-44F7-94A2-AA55E14EE037}" destId="{C0BF400A-B047-4AA3-9538-AB6E306CC243}" srcOrd="1" destOrd="0" presId="urn:microsoft.com/office/officeart/2008/layout/SquareAccentList"/>
    <dgm:cxn modelId="{FF9844A3-0659-48D3-91F6-7F2071AC8185}" type="presParOf" srcId="{C0BF400A-B047-4AA3-9538-AB6E306CC243}" destId="{AB0AC3D0-9804-49E6-8D3A-EB5EEF58D19E}" srcOrd="0" destOrd="0" presId="urn:microsoft.com/office/officeart/2008/layout/SquareAccentList"/>
    <dgm:cxn modelId="{1C0D013D-7142-432E-8D33-C6233EC126AD}" type="presParOf" srcId="{AB0AC3D0-9804-49E6-8D3A-EB5EEF58D19E}" destId="{3DE5A2B9-9D01-4E76-98B9-1BDE4C110E07}" srcOrd="0" destOrd="0" presId="urn:microsoft.com/office/officeart/2008/layout/SquareAccentList"/>
    <dgm:cxn modelId="{D8433C12-94D7-4322-BAAF-B13C9045DA44}" type="presParOf" srcId="{AB0AC3D0-9804-49E6-8D3A-EB5EEF58D19E}" destId="{5A2EE87D-339C-47A2-B677-440AD60BDBC8}" srcOrd="1" destOrd="0" presId="urn:microsoft.com/office/officeart/2008/layout/SquareAccentList"/>
    <dgm:cxn modelId="{91864699-F611-4B5B-8CA9-0556B89BA947}" type="presParOf" srcId="{C0BF400A-B047-4AA3-9538-AB6E306CC243}" destId="{7740F8AD-BA02-4D68-9FE3-3A6A67CE0D47}" srcOrd="1" destOrd="0" presId="urn:microsoft.com/office/officeart/2008/layout/SquareAccentList"/>
    <dgm:cxn modelId="{03780683-4677-4085-8A09-279E0D6ECCD3}" type="presParOf" srcId="{7740F8AD-BA02-4D68-9FE3-3A6A67CE0D47}" destId="{F4F24B8F-B516-4DD5-A68F-AC98665EEC7C}" srcOrd="0" destOrd="0" presId="urn:microsoft.com/office/officeart/2008/layout/SquareAccentList"/>
    <dgm:cxn modelId="{4598A904-4769-4DF8-97CC-C013885C01C7}" type="presParOf" srcId="{7740F8AD-BA02-4D68-9FE3-3A6A67CE0D47}" destId="{6895DC4A-F2A3-471C-AA77-6D938749FD6D}" srcOrd="1" destOrd="0" presId="urn:microsoft.com/office/officeart/2008/layout/SquareAccentList"/>
    <dgm:cxn modelId="{9A31E981-9BFB-4B51-A41F-F3D287F02E17}" type="presParOf" srcId="{C0BF400A-B047-4AA3-9538-AB6E306CC243}" destId="{B6484CB6-0A24-4715-847B-FBA3566AAEA1}" srcOrd="2" destOrd="0" presId="urn:microsoft.com/office/officeart/2008/layout/SquareAccentList"/>
    <dgm:cxn modelId="{7D85E7FB-D35F-4B1E-88A4-C96D715BA8CE}" type="presParOf" srcId="{B6484CB6-0A24-4715-847B-FBA3566AAEA1}" destId="{E401CC21-D88D-48F0-8DC7-67338F0BF096}" srcOrd="0" destOrd="0" presId="urn:microsoft.com/office/officeart/2008/layout/SquareAccentList"/>
    <dgm:cxn modelId="{2B6EE80F-2D33-45BD-B4DF-C9D242DFBA3B}" type="presParOf" srcId="{B6484CB6-0A24-4715-847B-FBA3566AAEA1}" destId="{3C182311-F637-4E0D-A1F7-C629812799DF}" srcOrd="1" destOrd="0" presId="urn:microsoft.com/office/officeart/2008/layout/SquareAccentList"/>
    <dgm:cxn modelId="{DE701928-5F10-4025-88DD-ACAA1FDDA7CF}" type="presParOf" srcId="{E20AF72B-BC87-42D3-895A-7E0FE29C138E}" destId="{4153EC8C-C12B-4020-B748-A4D089825BD0}" srcOrd="1" destOrd="0" presId="urn:microsoft.com/office/officeart/2008/layout/SquareAccentList"/>
    <dgm:cxn modelId="{7C8C1EE6-98F3-4624-9492-AA88BA032782}" type="presParOf" srcId="{4153EC8C-C12B-4020-B748-A4D089825BD0}" destId="{C132562C-1E90-4C93-84F6-5EBE57769779}" srcOrd="0" destOrd="0" presId="urn:microsoft.com/office/officeart/2008/layout/SquareAccentList"/>
    <dgm:cxn modelId="{1E300E26-652E-496D-8302-F1E2F6B6CD7C}" type="presParOf" srcId="{C132562C-1E90-4C93-84F6-5EBE57769779}" destId="{A68FEB5C-A3B3-4438-A245-7424ADFF26A5}" srcOrd="0" destOrd="0" presId="urn:microsoft.com/office/officeart/2008/layout/SquareAccentList"/>
    <dgm:cxn modelId="{1FA26177-ED12-44FA-83BE-50965406530D}" type="presParOf" srcId="{C132562C-1E90-4C93-84F6-5EBE57769779}" destId="{FE4082D0-3AA3-4FFE-8DDA-A49B10968908}" srcOrd="1" destOrd="0" presId="urn:microsoft.com/office/officeart/2008/layout/SquareAccentList"/>
    <dgm:cxn modelId="{54064996-8F47-4D04-BDA3-7510D6D79922}" type="presParOf" srcId="{C132562C-1E90-4C93-84F6-5EBE57769779}" destId="{A1F20685-2504-46AD-9563-DD4C923BDFB2}" srcOrd="2" destOrd="0" presId="urn:microsoft.com/office/officeart/2008/layout/SquareAccentList"/>
    <dgm:cxn modelId="{47F1A83D-7EEE-4C95-BE7F-4B9B3E0D709B}" type="presParOf" srcId="{4153EC8C-C12B-4020-B748-A4D089825BD0}" destId="{EA65E11A-0347-48CF-AC1D-75FCB396E0D6}" srcOrd="1" destOrd="0" presId="urn:microsoft.com/office/officeart/2008/layout/SquareAccentList"/>
    <dgm:cxn modelId="{047258EC-E321-48F1-8B14-A60C70D3707E}" type="presParOf" srcId="{EA65E11A-0347-48CF-AC1D-75FCB396E0D6}" destId="{4CFB077C-3DCD-4C75-8A40-1602AC99D8C7}" srcOrd="0" destOrd="0" presId="urn:microsoft.com/office/officeart/2008/layout/SquareAccentList"/>
    <dgm:cxn modelId="{F6DB8205-102D-41C7-A7F8-62F5B4A2F132}" type="presParOf" srcId="{4CFB077C-3DCD-4C75-8A40-1602AC99D8C7}" destId="{A2321F7A-96D8-4151-BDEB-17CDAF2071B5}" srcOrd="0" destOrd="0" presId="urn:microsoft.com/office/officeart/2008/layout/SquareAccentList"/>
    <dgm:cxn modelId="{B77CB1C0-D6F8-40F1-81C4-399F14E02038}" type="presParOf" srcId="{4CFB077C-3DCD-4C75-8A40-1602AC99D8C7}" destId="{5FCFC7A7-CD16-4952-BEFC-284F81E6FEE2}" srcOrd="1" destOrd="0" presId="urn:microsoft.com/office/officeart/2008/layout/SquareAccentList"/>
    <dgm:cxn modelId="{120A7545-C8AE-40E5-9773-F447618A60A9}" type="presParOf" srcId="{EA65E11A-0347-48CF-AC1D-75FCB396E0D6}" destId="{FB8CD893-41A6-4CF7-B395-58A721BED2D4}" srcOrd="1" destOrd="0" presId="urn:microsoft.com/office/officeart/2008/layout/SquareAccentList"/>
    <dgm:cxn modelId="{B00F4A7F-23BF-4E79-9F53-67B766E9459C}" type="presParOf" srcId="{FB8CD893-41A6-4CF7-B395-58A721BED2D4}" destId="{054920F3-B102-4570-AF9E-7AD46EEE0494}" srcOrd="0" destOrd="0" presId="urn:microsoft.com/office/officeart/2008/layout/SquareAccentList"/>
    <dgm:cxn modelId="{D9BB8B75-B587-4CED-BBB1-EC10676B6672}" type="presParOf" srcId="{FB8CD893-41A6-4CF7-B395-58A721BED2D4}" destId="{790DC6A9-4709-41C9-AEDF-10F7E939C6AA}" srcOrd="1" destOrd="0" presId="urn:microsoft.com/office/officeart/2008/layout/SquareAccentList"/>
    <dgm:cxn modelId="{8D328C71-89DC-47F2-A3CA-9F36C1E6AE08}" type="presParOf" srcId="{EA65E11A-0347-48CF-AC1D-75FCB396E0D6}" destId="{FFD5164D-4BF1-4E15-820C-C8666DB55BEF}" srcOrd="2" destOrd="0" presId="urn:microsoft.com/office/officeart/2008/layout/SquareAccentList"/>
    <dgm:cxn modelId="{B0FE4A02-A408-4A83-BB0B-3B9C20925061}" type="presParOf" srcId="{FFD5164D-4BF1-4E15-820C-C8666DB55BEF}" destId="{2149E963-2570-4987-BF84-8746C036CA2B}" srcOrd="0" destOrd="0" presId="urn:microsoft.com/office/officeart/2008/layout/SquareAccentList"/>
    <dgm:cxn modelId="{60B51168-C73D-46B0-B98C-ADACE897FC30}" type="presParOf" srcId="{FFD5164D-4BF1-4E15-820C-C8666DB55BEF}" destId="{77591E16-712A-4A37-B032-940CC943270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29F5B-1378-4527-975C-0DDEE4F242C8}">
      <dsp:nvSpPr>
        <dsp:cNvPr id="0" name=""/>
        <dsp:cNvSpPr/>
      </dsp:nvSpPr>
      <dsp:spPr>
        <a:xfrm>
          <a:off x="162757" y="0"/>
          <a:ext cx="2585125" cy="1872005"/>
        </a:xfrm>
        <a:prstGeom prst="roundRect">
          <a:avLst>
            <a:gd name="adj" fmla="val 10000"/>
          </a:avLst>
        </a:prstGeom>
        <a:solidFill>
          <a:schemeClr val="accent1">
            <a:hueOff val="0"/>
            <a:satOff val="0"/>
            <a:lumOff val="0"/>
            <a:alphaOff val="0"/>
          </a:schemeClr>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tx1"/>
              </a:solidFill>
            </a:rPr>
            <a:t>ΠΑΡΑΜΥΞΟΙΟΙ</a:t>
          </a:r>
          <a:endParaRPr lang="en-US" sz="2800" b="1" kern="1200" dirty="0">
            <a:solidFill>
              <a:schemeClr val="tx1"/>
            </a:solidFill>
          </a:endParaRPr>
        </a:p>
      </dsp:txBody>
      <dsp:txXfrm>
        <a:off x="217586" y="54829"/>
        <a:ext cx="2475467" cy="1762347"/>
      </dsp:txXfrm>
    </dsp:sp>
    <dsp:sp modelId="{9E7DDE8D-5EDC-45E6-9F1D-D16C06985BA9}">
      <dsp:nvSpPr>
        <dsp:cNvPr id="0" name=""/>
        <dsp:cNvSpPr/>
      </dsp:nvSpPr>
      <dsp:spPr>
        <a:xfrm>
          <a:off x="421270" y="1872005"/>
          <a:ext cx="231006" cy="969752"/>
        </a:xfrm>
        <a:custGeom>
          <a:avLst/>
          <a:gdLst/>
          <a:ahLst/>
          <a:cxnLst/>
          <a:rect l="0" t="0" r="0" b="0"/>
          <a:pathLst>
            <a:path>
              <a:moveTo>
                <a:pt x="0" y="0"/>
              </a:moveTo>
              <a:lnTo>
                <a:pt x="0" y="969752"/>
              </a:lnTo>
              <a:lnTo>
                <a:pt x="231006" y="969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65DDF7-6AE5-415B-A265-E5262B5767CC}">
      <dsp:nvSpPr>
        <dsp:cNvPr id="0" name=""/>
        <dsp:cNvSpPr/>
      </dsp:nvSpPr>
      <dsp:spPr>
        <a:xfrm>
          <a:off x="652276" y="2195476"/>
          <a:ext cx="2068100" cy="1292562"/>
        </a:xfrm>
        <a:prstGeom prst="roundRect">
          <a:avLst>
            <a:gd name="adj" fmla="val 10000"/>
          </a:avLst>
        </a:prstGeom>
        <a:solidFill>
          <a:schemeClr val="lt1">
            <a:alpha val="90000"/>
            <a:hueOff val="0"/>
            <a:satOff val="0"/>
            <a:lumOff val="0"/>
            <a:alphaOff val="0"/>
          </a:schemeClr>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PNEUMOVIRINAE</a:t>
          </a:r>
        </a:p>
      </dsp:txBody>
      <dsp:txXfrm>
        <a:off x="690134" y="2233334"/>
        <a:ext cx="1992384" cy="1216846"/>
      </dsp:txXfrm>
    </dsp:sp>
    <dsp:sp modelId="{AD197CD5-D9D4-4A18-9069-3D5CAC5AB6E2}">
      <dsp:nvSpPr>
        <dsp:cNvPr id="0" name=""/>
        <dsp:cNvSpPr/>
      </dsp:nvSpPr>
      <dsp:spPr>
        <a:xfrm>
          <a:off x="421270" y="1872005"/>
          <a:ext cx="231006" cy="2585455"/>
        </a:xfrm>
        <a:custGeom>
          <a:avLst/>
          <a:gdLst/>
          <a:ahLst/>
          <a:cxnLst/>
          <a:rect l="0" t="0" r="0" b="0"/>
          <a:pathLst>
            <a:path>
              <a:moveTo>
                <a:pt x="0" y="0"/>
              </a:moveTo>
              <a:lnTo>
                <a:pt x="0" y="2585455"/>
              </a:lnTo>
              <a:lnTo>
                <a:pt x="231006" y="2585455"/>
              </a:lnTo>
            </a:path>
          </a:pathLst>
        </a:custGeom>
        <a:noFill/>
        <a:ln w="12700" cap="flat" cmpd="sng" algn="ctr">
          <a:solidFill>
            <a:srgbClr val="0C4046"/>
          </a:solidFill>
          <a:prstDash val="solid"/>
          <a:miter lim="800000"/>
        </a:ln>
        <a:effectLst/>
      </dsp:spPr>
      <dsp:style>
        <a:lnRef idx="2">
          <a:scrgbClr r="0" g="0" b="0"/>
        </a:lnRef>
        <a:fillRef idx="0">
          <a:scrgbClr r="0" g="0" b="0"/>
        </a:fillRef>
        <a:effectRef idx="0">
          <a:scrgbClr r="0" g="0" b="0"/>
        </a:effectRef>
        <a:fontRef idx="minor"/>
      </dsp:style>
    </dsp:sp>
    <dsp:sp modelId="{941FAEEF-184A-45C9-B2A6-7204E79764AF}">
      <dsp:nvSpPr>
        <dsp:cNvPr id="0" name=""/>
        <dsp:cNvSpPr/>
      </dsp:nvSpPr>
      <dsp:spPr>
        <a:xfrm>
          <a:off x="652276" y="3811179"/>
          <a:ext cx="2068100" cy="1292562"/>
        </a:xfrm>
        <a:prstGeom prst="roundRect">
          <a:avLst>
            <a:gd name="adj" fmla="val 10000"/>
          </a:avLst>
        </a:prstGeom>
        <a:solidFill>
          <a:schemeClr val="lt1">
            <a:alpha val="90000"/>
            <a:hueOff val="0"/>
            <a:satOff val="0"/>
            <a:lumOff val="0"/>
            <a:alphaOff val="0"/>
          </a:schemeClr>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PNEUMONOVIRUS</a:t>
          </a:r>
        </a:p>
      </dsp:txBody>
      <dsp:txXfrm>
        <a:off x="690134" y="3849037"/>
        <a:ext cx="1992384" cy="121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241D6-82A4-4CB3-A642-04BF20FC3455}">
      <dsp:nvSpPr>
        <dsp:cNvPr id="0" name=""/>
        <dsp:cNvSpPr/>
      </dsp:nvSpPr>
      <dsp:spPr>
        <a:xfrm>
          <a:off x="207498" y="1062057"/>
          <a:ext cx="5025263" cy="591207"/>
        </a:xfrm>
        <a:prstGeom prst="rect">
          <a:avLst/>
        </a:prstGeom>
        <a:solidFill>
          <a:schemeClr val="accent1">
            <a:hueOff val="0"/>
            <a:satOff val="0"/>
            <a:lumOff val="0"/>
            <a:alphaOff val="0"/>
          </a:schemeClr>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64623-35F7-4BA9-BC64-4A0B95B2749F}">
      <dsp:nvSpPr>
        <dsp:cNvPr id="0" name=""/>
        <dsp:cNvSpPr/>
      </dsp:nvSpPr>
      <dsp:spPr>
        <a:xfrm>
          <a:off x="207498" y="1284090"/>
          <a:ext cx="369174" cy="369174"/>
        </a:xfrm>
        <a:prstGeom prst="rect">
          <a:avLst/>
        </a:prstGeom>
        <a:solidFill>
          <a:srgbClr val="3C9A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17B5D5-CFB8-486A-9B8C-B8912E1B1BF7}">
      <dsp:nvSpPr>
        <dsp:cNvPr id="0" name=""/>
        <dsp:cNvSpPr/>
      </dsp:nvSpPr>
      <dsp:spPr>
        <a:xfrm>
          <a:off x="6311" y="0"/>
          <a:ext cx="5427636" cy="106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l" defTabSz="2044700">
            <a:lnSpc>
              <a:spcPct val="90000"/>
            </a:lnSpc>
            <a:spcBef>
              <a:spcPct val="0"/>
            </a:spcBef>
            <a:spcAft>
              <a:spcPct val="35000"/>
            </a:spcAft>
            <a:buNone/>
          </a:pPr>
          <a:r>
            <a:rPr lang="el-GR" sz="4600" kern="1200" dirty="0"/>
            <a:t>   </a:t>
          </a:r>
          <a:endParaRPr lang="en-US" sz="4600" kern="1200" dirty="0"/>
        </a:p>
      </dsp:txBody>
      <dsp:txXfrm>
        <a:off x="6311" y="0"/>
        <a:ext cx="5427636" cy="1062057"/>
      </dsp:txXfrm>
    </dsp:sp>
    <dsp:sp modelId="{3DE5A2B9-9D01-4E76-98B9-1BDE4C110E07}">
      <dsp:nvSpPr>
        <dsp:cNvPr id="0" name=""/>
        <dsp:cNvSpPr/>
      </dsp:nvSpPr>
      <dsp:spPr>
        <a:xfrm>
          <a:off x="6311" y="2144624"/>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5A2EE87D-339C-47A2-B677-440AD60BDBC8}">
      <dsp:nvSpPr>
        <dsp:cNvPr id="0" name=""/>
        <dsp:cNvSpPr/>
      </dsp:nvSpPr>
      <dsp:spPr>
        <a:xfrm>
          <a:off x="358080" y="1898944"/>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Πιο ιογενής υπότυπος</a:t>
          </a:r>
          <a:endParaRPr lang="en-US" sz="2200" kern="1200" dirty="0">
            <a:latin typeface="Arial" panose="020B0604020202020204" pitchFamily="34" charset="0"/>
            <a:cs typeface="Arial" panose="020B0604020202020204" pitchFamily="34" charset="0"/>
          </a:endParaRPr>
        </a:p>
      </dsp:txBody>
      <dsp:txXfrm>
        <a:off x="358080" y="1898944"/>
        <a:ext cx="4673494" cy="860524"/>
      </dsp:txXfrm>
    </dsp:sp>
    <dsp:sp modelId="{F4F24B8F-B516-4DD5-A68F-AC98665EEC7C}">
      <dsp:nvSpPr>
        <dsp:cNvPr id="0" name=""/>
        <dsp:cNvSpPr/>
      </dsp:nvSpPr>
      <dsp:spPr>
        <a:xfrm>
          <a:off x="6311" y="3005148"/>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6895DC4A-F2A3-471C-AA77-6D938749FD6D}">
      <dsp:nvSpPr>
        <dsp:cNvPr id="0" name=""/>
        <dsp:cNvSpPr/>
      </dsp:nvSpPr>
      <dsp:spPr>
        <a:xfrm>
          <a:off x="358080" y="2759468"/>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Υψηλά ιικά φορτία</a:t>
          </a:r>
          <a:endParaRPr lang="en-US" sz="2200" kern="1200" dirty="0">
            <a:latin typeface="Arial" panose="020B0604020202020204" pitchFamily="34" charset="0"/>
            <a:cs typeface="Arial" panose="020B0604020202020204" pitchFamily="34" charset="0"/>
          </a:endParaRPr>
        </a:p>
      </dsp:txBody>
      <dsp:txXfrm>
        <a:off x="358080" y="2759468"/>
        <a:ext cx="4673494" cy="860524"/>
      </dsp:txXfrm>
    </dsp:sp>
    <dsp:sp modelId="{E401CC21-D88D-48F0-8DC7-67338F0BF096}">
      <dsp:nvSpPr>
        <dsp:cNvPr id="0" name=""/>
        <dsp:cNvSpPr/>
      </dsp:nvSpPr>
      <dsp:spPr>
        <a:xfrm>
          <a:off x="6311" y="3865672"/>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3C182311-F637-4E0D-A1F7-C629812799DF}">
      <dsp:nvSpPr>
        <dsp:cNvPr id="0" name=""/>
        <dsp:cNvSpPr/>
      </dsp:nvSpPr>
      <dsp:spPr>
        <a:xfrm>
          <a:off x="358080" y="3619992"/>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Ταχύς χρόνος μετάδοσης</a:t>
          </a:r>
          <a:endParaRPr lang="en-US" sz="2200" kern="1200" dirty="0">
            <a:latin typeface="Arial" panose="020B0604020202020204" pitchFamily="34" charset="0"/>
            <a:cs typeface="Arial" panose="020B0604020202020204" pitchFamily="34" charset="0"/>
          </a:endParaRPr>
        </a:p>
      </dsp:txBody>
      <dsp:txXfrm>
        <a:off x="358080" y="3619992"/>
        <a:ext cx="4673494" cy="860524"/>
      </dsp:txXfrm>
    </dsp:sp>
    <dsp:sp modelId="{A68FEB5C-A3B3-4438-A245-7424ADFF26A5}">
      <dsp:nvSpPr>
        <dsp:cNvPr id="0" name=""/>
        <dsp:cNvSpPr/>
      </dsp:nvSpPr>
      <dsp:spPr>
        <a:xfrm>
          <a:off x="5484024" y="1062057"/>
          <a:ext cx="5025263" cy="591207"/>
        </a:xfrm>
        <a:prstGeom prst="rect">
          <a:avLst/>
        </a:prstGeom>
        <a:solidFill>
          <a:schemeClr val="accent1">
            <a:hueOff val="0"/>
            <a:satOff val="0"/>
            <a:lumOff val="0"/>
            <a:alphaOff val="0"/>
          </a:schemeClr>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082D0-3AA3-4FFE-8DDA-A49B10968908}">
      <dsp:nvSpPr>
        <dsp:cNvPr id="0" name=""/>
        <dsp:cNvSpPr/>
      </dsp:nvSpPr>
      <dsp:spPr>
        <a:xfrm>
          <a:off x="5484024" y="1284090"/>
          <a:ext cx="369174" cy="369174"/>
        </a:xfrm>
        <a:prstGeom prst="rect">
          <a:avLst/>
        </a:prstGeom>
        <a:solidFill>
          <a:srgbClr val="3C9A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20685-2504-46AD-9563-DD4C923BDFB2}">
      <dsp:nvSpPr>
        <dsp:cNvPr id="0" name=""/>
        <dsp:cNvSpPr/>
      </dsp:nvSpPr>
      <dsp:spPr>
        <a:xfrm>
          <a:off x="10470774" y="0"/>
          <a:ext cx="44825" cy="106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6350" rIns="9525" bIns="63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10470774" y="0"/>
        <a:ext cx="44825" cy="1062057"/>
      </dsp:txXfrm>
    </dsp:sp>
    <dsp:sp modelId="{A2321F7A-96D8-4151-BDEB-17CDAF2071B5}">
      <dsp:nvSpPr>
        <dsp:cNvPr id="0" name=""/>
        <dsp:cNvSpPr/>
      </dsp:nvSpPr>
      <dsp:spPr>
        <a:xfrm>
          <a:off x="5484024" y="2144624"/>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5FCFC7A7-CD16-4952-BEFC-284F81E6FEE2}">
      <dsp:nvSpPr>
        <dsp:cNvPr id="0" name=""/>
        <dsp:cNvSpPr/>
      </dsp:nvSpPr>
      <dsp:spPr>
        <a:xfrm>
          <a:off x="5835793" y="1898944"/>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Λιγότερο ιογενής</a:t>
          </a:r>
          <a:r>
            <a:rPr lang="en-US" sz="2200" kern="1200" dirty="0">
              <a:latin typeface="Arial" panose="020B0604020202020204" pitchFamily="34" charset="0"/>
              <a:cs typeface="Arial" panose="020B0604020202020204" pitchFamily="34" charset="0"/>
            </a:rPr>
            <a:t> </a:t>
          </a:r>
          <a:r>
            <a:rPr lang="el-GR" sz="2200" kern="1200" dirty="0">
              <a:latin typeface="Arial" panose="020B0604020202020204" pitchFamily="34" charset="0"/>
              <a:cs typeface="Arial" panose="020B0604020202020204" pitchFamily="34" charset="0"/>
            </a:rPr>
            <a:t>υπότυπος</a:t>
          </a:r>
          <a:endParaRPr lang="en-US" sz="2200" kern="1200" dirty="0">
            <a:latin typeface="Arial" panose="020B0604020202020204" pitchFamily="34" charset="0"/>
            <a:cs typeface="Arial" panose="020B0604020202020204" pitchFamily="34" charset="0"/>
          </a:endParaRPr>
        </a:p>
      </dsp:txBody>
      <dsp:txXfrm>
        <a:off x="5835793" y="1898944"/>
        <a:ext cx="4673494" cy="860524"/>
      </dsp:txXfrm>
    </dsp:sp>
    <dsp:sp modelId="{054920F3-B102-4570-AF9E-7AD46EEE0494}">
      <dsp:nvSpPr>
        <dsp:cNvPr id="0" name=""/>
        <dsp:cNvSpPr/>
      </dsp:nvSpPr>
      <dsp:spPr>
        <a:xfrm>
          <a:off x="5484024" y="3005148"/>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790DC6A9-4709-41C9-AEDF-10F7E939C6AA}">
      <dsp:nvSpPr>
        <dsp:cNvPr id="0" name=""/>
        <dsp:cNvSpPr/>
      </dsp:nvSpPr>
      <dsp:spPr>
        <a:xfrm>
          <a:off x="5835793" y="2759468"/>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Χαμηλά ιικά φορτία</a:t>
          </a:r>
          <a:endParaRPr lang="en-US" sz="2200" kern="1200" dirty="0">
            <a:latin typeface="Arial" panose="020B0604020202020204" pitchFamily="34" charset="0"/>
            <a:cs typeface="Arial" panose="020B0604020202020204" pitchFamily="34" charset="0"/>
          </a:endParaRPr>
        </a:p>
      </dsp:txBody>
      <dsp:txXfrm>
        <a:off x="5835793" y="2759468"/>
        <a:ext cx="4673494" cy="860524"/>
      </dsp:txXfrm>
    </dsp:sp>
    <dsp:sp modelId="{2149E963-2570-4987-BF84-8746C036CA2B}">
      <dsp:nvSpPr>
        <dsp:cNvPr id="0" name=""/>
        <dsp:cNvSpPr/>
      </dsp:nvSpPr>
      <dsp:spPr>
        <a:xfrm>
          <a:off x="5484024" y="3865672"/>
          <a:ext cx="369164" cy="369164"/>
        </a:xfrm>
        <a:prstGeom prst="rect">
          <a:avLst/>
        </a:prstGeom>
        <a:solidFill>
          <a:srgbClr val="3C9A8F"/>
        </a:solidFill>
        <a:ln w="12700" cap="flat" cmpd="sng" algn="ctr">
          <a:solidFill>
            <a:srgbClr val="0C4046"/>
          </a:solidFill>
          <a:prstDash val="solid"/>
          <a:miter lim="800000"/>
        </a:ln>
        <a:effectLst/>
      </dsp:spPr>
      <dsp:style>
        <a:lnRef idx="2">
          <a:scrgbClr r="0" g="0" b="0"/>
        </a:lnRef>
        <a:fillRef idx="1">
          <a:scrgbClr r="0" g="0" b="0"/>
        </a:fillRef>
        <a:effectRef idx="0">
          <a:scrgbClr r="0" g="0" b="0"/>
        </a:effectRef>
        <a:fontRef idx="minor"/>
      </dsp:style>
    </dsp:sp>
    <dsp:sp modelId="{77591E16-712A-4A37-B032-940CC943270E}">
      <dsp:nvSpPr>
        <dsp:cNvPr id="0" name=""/>
        <dsp:cNvSpPr/>
      </dsp:nvSpPr>
      <dsp:spPr>
        <a:xfrm>
          <a:off x="5835793" y="3619992"/>
          <a:ext cx="4673494" cy="8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l-GR" sz="2200" kern="1200" dirty="0">
              <a:latin typeface="Arial" panose="020B0604020202020204" pitchFamily="34" charset="0"/>
              <a:cs typeface="Arial" panose="020B0604020202020204" pitchFamily="34" charset="0"/>
            </a:rPr>
            <a:t>Λιγότερο ταχύς χρόνος μετάδοσης </a:t>
          </a:r>
          <a:endParaRPr lang="en-US" sz="2200" kern="1200" dirty="0">
            <a:latin typeface="Arial" panose="020B0604020202020204" pitchFamily="34" charset="0"/>
            <a:cs typeface="Arial" panose="020B0604020202020204" pitchFamily="34" charset="0"/>
          </a:endParaRPr>
        </a:p>
      </dsp:txBody>
      <dsp:txXfrm>
        <a:off x="5835793" y="3619992"/>
        <a:ext cx="4673494" cy="8605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3/28/2024</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3/28/2024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17</a:t>
            </a:fld>
            <a:endParaRPr lang="en-US" dirty="0"/>
          </a:p>
        </p:txBody>
      </p:sp>
    </p:spTree>
    <p:extLst>
      <p:ext uri="{BB962C8B-B14F-4D97-AF65-F5344CB8AC3E}">
        <p14:creationId xmlns:p14="http://schemas.microsoft.com/office/powerpoint/2010/main" val="319890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18</a:t>
            </a:fld>
            <a:endParaRPr lang="en-US" dirty="0"/>
          </a:p>
        </p:txBody>
      </p:sp>
    </p:spTree>
    <p:extLst>
      <p:ext uri="{BB962C8B-B14F-4D97-AF65-F5344CB8AC3E}">
        <p14:creationId xmlns:p14="http://schemas.microsoft.com/office/powerpoint/2010/main" val="94083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19</a:t>
            </a:fld>
            <a:endParaRPr lang="en-US" dirty="0"/>
          </a:p>
        </p:txBody>
      </p:sp>
    </p:spTree>
    <p:extLst>
      <p:ext uri="{BB962C8B-B14F-4D97-AF65-F5344CB8AC3E}">
        <p14:creationId xmlns:p14="http://schemas.microsoft.com/office/powerpoint/2010/main" val="32844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368926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dirty="0"/>
          </a:p>
        </p:txBody>
      </p:sp>
    </p:spTree>
    <p:extLst>
      <p:ext uri="{BB962C8B-B14F-4D97-AF65-F5344CB8AC3E}">
        <p14:creationId xmlns:p14="http://schemas.microsoft.com/office/powerpoint/2010/main" val="91916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8</a:t>
            </a:fld>
            <a:endParaRPr lang="en-US" dirty="0"/>
          </a:p>
        </p:txBody>
      </p:sp>
    </p:spTree>
    <p:extLst>
      <p:ext uri="{BB962C8B-B14F-4D97-AF65-F5344CB8AC3E}">
        <p14:creationId xmlns:p14="http://schemas.microsoft.com/office/powerpoint/2010/main" val="148686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187046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20877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118241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dirty="0"/>
          </a:p>
        </p:txBody>
      </p:sp>
    </p:spTree>
    <p:extLst>
      <p:ext uri="{BB962C8B-B14F-4D97-AF65-F5344CB8AC3E}">
        <p14:creationId xmlns:p14="http://schemas.microsoft.com/office/powerpoint/2010/main" val="46290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2 Column 2">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1370867" y="2274033"/>
            <a:ext cx="3347782"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4925269" y="227403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279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31" r:id="rId14"/>
    <p:sldLayoutId id="2147483732" r:id="rId15"/>
    <p:sldLayoutId id="2147483736" r:id="rId16"/>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health/documents/community-register/2023/20230606159374/anx_159374_el.pdf"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a:xfrm>
            <a:off x="994876" y="2178936"/>
            <a:ext cx="10202248" cy="3126405"/>
          </a:xfrm>
        </p:spPr>
        <p:txBody>
          <a:bodyPr/>
          <a:lstStyle/>
          <a:p>
            <a:r>
              <a:rPr lang="el-GR" b="1" i="1" dirty="0"/>
              <a:t>Αναπνευστικός Συγκυτιακός Ιός</a:t>
            </a:r>
            <a:br>
              <a:rPr lang="el-GR" b="1" i="1" dirty="0"/>
            </a:br>
            <a:r>
              <a:rPr lang="en-US" b="1" i="1" dirty="0"/>
              <a:t>RSV</a:t>
            </a:r>
            <a:br>
              <a:rPr lang="el-GR" dirty="0"/>
            </a:br>
            <a:br>
              <a:rPr lang="el-GR" sz="2000" dirty="0"/>
            </a:br>
            <a:br>
              <a:rPr lang="el-GR" sz="2000" dirty="0"/>
            </a:br>
            <a:endParaRPr lang="en-US" dirty="0"/>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p:txBody>
          <a:bodyPr/>
          <a:lstStyle/>
          <a:p>
            <a:fld id="{08AB70BE-1769-45B8-85A6-0C837432C7E6}" type="slidenum">
              <a:rPr lang="en-US" smtClean="0"/>
              <a:pPr/>
              <a:t>1</a:t>
            </a:fld>
            <a:endParaRPr lang="en-US" dirty="0"/>
          </a:p>
        </p:txBody>
      </p:sp>
      <p:sp>
        <p:nvSpPr>
          <p:cNvPr id="6" name="TextBox 5">
            <a:extLst>
              <a:ext uri="{FF2B5EF4-FFF2-40B4-BE49-F238E27FC236}">
                <a16:creationId xmlns:a16="http://schemas.microsoft.com/office/drawing/2014/main" id="{3C2CDE23-2EB1-69AF-EBEC-663AEBA5402A}"/>
              </a:ext>
            </a:extLst>
          </p:cNvPr>
          <p:cNvSpPr txBox="1"/>
          <p:nvPr/>
        </p:nvSpPr>
        <p:spPr>
          <a:xfrm>
            <a:off x="994876" y="5109865"/>
            <a:ext cx="3819993" cy="769441"/>
          </a:xfrm>
          <a:prstGeom prst="rect">
            <a:avLst/>
          </a:prstGeom>
          <a:noFill/>
        </p:spPr>
        <p:txBody>
          <a:bodyPr wrap="square" rtlCol="0">
            <a:spAutoFit/>
          </a:bodyPr>
          <a:lstStyle/>
          <a:p>
            <a:r>
              <a:rPr lang="el-GR" sz="2200" dirty="0">
                <a:solidFill>
                  <a:schemeClr val="bg1"/>
                </a:solidFill>
                <a:latin typeface="Arial" panose="020B0604020202020204" pitchFamily="34" charset="0"/>
                <a:cs typeface="Arial" panose="020B0604020202020204" pitchFamily="34" charset="0"/>
              </a:rPr>
              <a:t>Εργασία ΣΤ’ Εξαμήνου</a:t>
            </a:r>
            <a:br>
              <a:rPr lang="el-GR" sz="2200" dirty="0">
                <a:solidFill>
                  <a:schemeClr val="bg1"/>
                </a:solidFill>
                <a:latin typeface="Arial" panose="020B0604020202020204" pitchFamily="34" charset="0"/>
                <a:cs typeface="Arial" panose="020B0604020202020204" pitchFamily="34" charset="0"/>
              </a:rPr>
            </a:br>
            <a:r>
              <a:rPr lang="el-GR" sz="2200" dirty="0">
                <a:solidFill>
                  <a:schemeClr val="bg1"/>
                </a:solidFill>
                <a:latin typeface="Arial" panose="020B0604020202020204" pitchFamily="34" charset="0"/>
                <a:cs typeface="Arial" panose="020B0604020202020204" pitchFamily="34" charset="0"/>
              </a:rPr>
              <a:t>Μάθημα</a:t>
            </a:r>
            <a:r>
              <a:rPr lang="en-US" sz="2200" dirty="0">
                <a:solidFill>
                  <a:schemeClr val="bg1"/>
                </a:solidFill>
                <a:latin typeface="Arial" panose="020B0604020202020204" pitchFamily="34" charset="0"/>
                <a:cs typeface="Arial" panose="020B0604020202020204" pitchFamily="34" charset="0"/>
              </a:rPr>
              <a:t>:</a:t>
            </a:r>
            <a:r>
              <a:rPr lang="el-GR" sz="2200" dirty="0">
                <a:solidFill>
                  <a:schemeClr val="bg1"/>
                </a:solidFill>
                <a:latin typeface="Arial" panose="020B0604020202020204" pitchFamily="34" charset="0"/>
                <a:cs typeface="Arial" panose="020B0604020202020204" pitchFamily="34" charset="0"/>
              </a:rPr>
              <a:t> Μικροβιολογία</a:t>
            </a:r>
            <a:endParaRPr lang="en-US"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38A650-4FDD-EBBC-4B41-4F7E5F1E99B2}"/>
              </a:ext>
            </a:extLst>
          </p:cNvPr>
          <p:cNvSpPr txBox="1"/>
          <p:nvPr/>
        </p:nvSpPr>
        <p:spPr>
          <a:xfrm>
            <a:off x="7598175" y="4531234"/>
            <a:ext cx="4606257" cy="1446550"/>
          </a:xfrm>
          <a:prstGeom prst="rect">
            <a:avLst/>
          </a:prstGeom>
          <a:noFill/>
        </p:spPr>
        <p:txBody>
          <a:bodyPr wrap="square" rtlCol="0">
            <a:spAutoFit/>
          </a:bodyPr>
          <a:lstStyle/>
          <a:p>
            <a:r>
              <a:rPr lang="el-GR" sz="2200" dirty="0">
                <a:solidFill>
                  <a:schemeClr val="bg1"/>
                </a:solidFill>
                <a:latin typeface="Arial" panose="020B0604020202020204" pitchFamily="34" charset="0"/>
                <a:cs typeface="Arial" panose="020B0604020202020204" pitchFamily="34" charset="0"/>
              </a:rPr>
              <a:t>Φοιτήτριες</a:t>
            </a:r>
            <a:r>
              <a:rPr lang="en-US" sz="2200" dirty="0">
                <a:solidFill>
                  <a:schemeClr val="bg1"/>
                </a:solidFill>
                <a:latin typeface="Arial" panose="020B0604020202020204" pitchFamily="34" charset="0"/>
                <a:cs typeface="Arial" panose="020B0604020202020204" pitchFamily="34" charset="0"/>
              </a:rPr>
              <a:t>:</a:t>
            </a:r>
            <a:br>
              <a:rPr lang="el-GR" sz="2200" dirty="0">
                <a:solidFill>
                  <a:schemeClr val="bg1"/>
                </a:solidFill>
                <a:latin typeface="Arial" panose="020B0604020202020204" pitchFamily="34" charset="0"/>
                <a:cs typeface="Arial" panose="020B0604020202020204" pitchFamily="34" charset="0"/>
              </a:rPr>
            </a:br>
            <a:r>
              <a:rPr lang="el-GR" sz="2200" dirty="0">
                <a:solidFill>
                  <a:schemeClr val="bg1"/>
                </a:solidFill>
                <a:latin typeface="Arial" panose="020B0604020202020204" pitchFamily="34" charset="0"/>
                <a:cs typeface="Arial" panose="020B0604020202020204" pitchFamily="34" charset="0"/>
              </a:rPr>
              <a:t>Μωραγιάννη Σταυρούλα</a:t>
            </a:r>
            <a:r>
              <a:rPr lang="en-US" sz="2200" dirty="0">
                <a:solidFill>
                  <a:schemeClr val="bg1"/>
                </a:solidFill>
                <a:latin typeface="Arial" panose="020B0604020202020204" pitchFamily="34" charset="0"/>
                <a:cs typeface="Arial" panose="020B0604020202020204" pitchFamily="34" charset="0"/>
              </a:rPr>
              <a:t>(1093795)</a:t>
            </a:r>
            <a:br>
              <a:rPr lang="el-GR" sz="2200" dirty="0">
                <a:solidFill>
                  <a:schemeClr val="bg1"/>
                </a:solidFill>
                <a:latin typeface="Arial" panose="020B0604020202020204" pitchFamily="34" charset="0"/>
                <a:cs typeface="Arial" panose="020B0604020202020204" pitchFamily="34" charset="0"/>
              </a:rPr>
            </a:br>
            <a:r>
              <a:rPr lang="el-GR" sz="2200" dirty="0">
                <a:solidFill>
                  <a:schemeClr val="bg1"/>
                </a:solidFill>
                <a:latin typeface="Arial" panose="020B0604020202020204" pitchFamily="34" charset="0"/>
                <a:cs typeface="Arial" panose="020B0604020202020204" pitchFamily="34" charset="0"/>
              </a:rPr>
              <a:t>Νικολακοπούλου Ευγενία(</a:t>
            </a:r>
            <a:r>
              <a:rPr lang="en-US" sz="2200" dirty="0">
                <a:solidFill>
                  <a:schemeClr val="bg1"/>
                </a:solidFill>
                <a:latin typeface="Arial" panose="020B0604020202020204" pitchFamily="34" charset="0"/>
                <a:cs typeface="Arial" panose="020B0604020202020204" pitchFamily="34" charset="0"/>
              </a:rPr>
              <a:t>1093799)</a:t>
            </a:r>
            <a:br>
              <a:rPr lang="el-GR" sz="2200" dirty="0">
                <a:solidFill>
                  <a:schemeClr val="bg1"/>
                </a:solidFill>
                <a:latin typeface="Arial" panose="020B0604020202020204" pitchFamily="34" charset="0"/>
                <a:cs typeface="Arial" panose="020B0604020202020204" pitchFamily="34" charset="0"/>
              </a:rPr>
            </a:br>
            <a:r>
              <a:rPr lang="el-GR" sz="2200" dirty="0">
                <a:solidFill>
                  <a:schemeClr val="bg1"/>
                </a:solidFill>
                <a:latin typeface="Arial" panose="020B0604020202020204" pitchFamily="34" charset="0"/>
                <a:cs typeface="Arial" panose="020B0604020202020204" pitchFamily="34" charset="0"/>
              </a:rPr>
              <a:t>Καθηγητής</a:t>
            </a:r>
            <a:r>
              <a:rPr lang="en-US" sz="2200" dirty="0">
                <a:solidFill>
                  <a:schemeClr val="bg1"/>
                </a:solidFill>
                <a:latin typeface="Arial" panose="020B0604020202020204" pitchFamily="34" charset="0"/>
                <a:cs typeface="Arial" panose="020B0604020202020204" pitchFamily="34" charset="0"/>
              </a:rPr>
              <a:t>:</a:t>
            </a:r>
            <a:r>
              <a:rPr lang="el-GR" sz="2200" dirty="0">
                <a:solidFill>
                  <a:schemeClr val="bg1"/>
                </a:solidFill>
                <a:latin typeface="Arial" panose="020B0604020202020204" pitchFamily="34" charset="0"/>
                <a:cs typeface="Arial" panose="020B0604020202020204" pitchFamily="34" charset="0"/>
              </a:rPr>
              <a:t> Χριστόπουλος Θ.</a:t>
            </a:r>
            <a:endParaRPr lang="en-US" sz="2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73606B-DF47-DD8C-A0DF-A2B4F609213C}"/>
              </a:ext>
            </a:extLst>
          </p:cNvPr>
          <p:cNvSpPr txBox="1"/>
          <p:nvPr/>
        </p:nvSpPr>
        <p:spPr>
          <a:xfrm>
            <a:off x="5399846" y="6189718"/>
            <a:ext cx="2308485" cy="400110"/>
          </a:xfrm>
          <a:prstGeom prst="rect">
            <a:avLst/>
          </a:prstGeom>
          <a:noFill/>
        </p:spPr>
        <p:txBody>
          <a:bodyPr wrap="square" rtlCol="0">
            <a:spAutoFit/>
          </a:bodyPr>
          <a:lstStyle/>
          <a:p>
            <a:r>
              <a:rPr lang="el-GR" sz="2000" i="1" dirty="0">
                <a:solidFill>
                  <a:schemeClr val="bg1"/>
                </a:solidFill>
                <a:latin typeface="Arial" panose="020B0604020202020204" pitchFamily="34" charset="0"/>
                <a:cs typeface="Arial" panose="020B0604020202020204" pitchFamily="34" charset="0"/>
              </a:rPr>
              <a:t>ΠΑΤΡΑ,2024</a:t>
            </a:r>
            <a:endParaRPr lang="en-US" sz="2000" i="1" dirty="0">
              <a:solidFill>
                <a:schemeClr val="bg1"/>
              </a:solidFill>
              <a:latin typeface="Arial" panose="020B0604020202020204" pitchFamily="34" charset="0"/>
              <a:cs typeface="Arial" panose="020B0604020202020204" pitchFamily="34" charset="0"/>
            </a:endParaRPr>
          </a:p>
        </p:txBody>
      </p:sp>
      <p:pic>
        <p:nvPicPr>
          <p:cNvPr id="14" name="Picture 13" descr="A logo of a university&#10;&#10;Description automatically generated">
            <a:extLst>
              <a:ext uri="{FF2B5EF4-FFF2-40B4-BE49-F238E27FC236}">
                <a16:creationId xmlns:a16="http://schemas.microsoft.com/office/drawing/2014/main" id="{00C0035D-2CED-A04C-AD82-59AEB436E22E}"/>
              </a:ext>
            </a:extLst>
          </p:cNvPr>
          <p:cNvPicPr>
            <a:picLocks noChangeAspect="1"/>
          </p:cNvPicPr>
          <p:nvPr/>
        </p:nvPicPr>
        <p:blipFill>
          <a:blip r:embed="rId3"/>
          <a:stretch>
            <a:fillRect/>
          </a:stretch>
        </p:blipFill>
        <p:spPr>
          <a:xfrm>
            <a:off x="0" y="0"/>
            <a:ext cx="5369573" cy="1948721"/>
          </a:xfrm>
          <a:prstGeom prst="rect">
            <a:avLst/>
          </a:prstGeom>
        </p:spPr>
      </p:pic>
      <p:pic>
        <p:nvPicPr>
          <p:cNvPr id="4" name="Picture 3">
            <a:extLst>
              <a:ext uri="{FF2B5EF4-FFF2-40B4-BE49-F238E27FC236}">
                <a16:creationId xmlns:a16="http://schemas.microsoft.com/office/drawing/2014/main" id="{B2150B2E-F1F2-168A-EBD8-DEFFBE91C125}"/>
              </a:ext>
            </a:extLst>
          </p:cNvPr>
          <p:cNvPicPr>
            <a:picLocks noChangeAspect="1"/>
          </p:cNvPicPr>
          <p:nvPr/>
        </p:nvPicPr>
        <p:blipFill>
          <a:blip r:embed="rId4"/>
          <a:stretch>
            <a:fillRect/>
          </a:stretch>
        </p:blipFill>
        <p:spPr>
          <a:xfrm>
            <a:off x="9102308" y="15785"/>
            <a:ext cx="3089692" cy="801031"/>
          </a:xfrm>
          <a:prstGeom prst="rect">
            <a:avLst/>
          </a:prstGeom>
        </p:spPr>
      </p:pic>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AAAC4-3D51-D4F5-F876-D8DE64C70ABA}"/>
              </a:ext>
            </a:extLst>
          </p:cNvPr>
          <p:cNvSpPr>
            <a:spLocks noGrp="1"/>
          </p:cNvSpPr>
          <p:nvPr>
            <p:ph sz="quarter" idx="10"/>
          </p:nvPr>
        </p:nvSpPr>
        <p:spPr>
          <a:xfrm>
            <a:off x="839450" y="1172980"/>
            <a:ext cx="10328222" cy="4512039"/>
          </a:xfrm>
        </p:spPr>
        <p:txBody>
          <a:bodyPr>
            <a:normAutofit lnSpcReduction="10000"/>
          </a:bodyPr>
          <a:lstStyle/>
          <a:p>
            <a:pPr marL="285750" indent="-285750">
              <a:buClr>
                <a:schemeClr val="accent1">
                  <a:lumMod val="75000"/>
                </a:schemeClr>
              </a:buClr>
              <a:buSzPct val="122000"/>
              <a:buFont typeface="Wingdings" panose="05000000000000000000" pitchFamily="2" charset="2"/>
              <a:buChar char="ü"/>
            </a:pPr>
            <a:r>
              <a:rPr lang="el-GR" sz="2200" b="0" i="0" dirty="0">
                <a:solidFill>
                  <a:srgbClr val="000000"/>
                </a:solidFill>
                <a:effectLst/>
                <a:latin typeface="Arial" panose="020B0604020202020204" pitchFamily="34" charset="0"/>
                <a:cs typeface="Arial" panose="020B0604020202020204" pitchFamily="34" charset="0"/>
              </a:rPr>
              <a:t>Ο RSV μεταδίδεται από άτομο σε άτομο μέσω </a:t>
            </a:r>
            <a:r>
              <a:rPr lang="el-GR" sz="2200" b="1" i="0" dirty="0">
                <a:solidFill>
                  <a:srgbClr val="418187"/>
                </a:solidFill>
                <a:effectLst/>
                <a:latin typeface="Arial" panose="020B0604020202020204" pitchFamily="34" charset="0"/>
                <a:cs typeface="Arial" panose="020B0604020202020204" pitchFamily="34" charset="0"/>
              </a:rPr>
              <a:t>σωματιδίων</a:t>
            </a:r>
            <a:r>
              <a:rPr lang="el-GR" sz="2200" b="0" i="0" dirty="0">
                <a:solidFill>
                  <a:srgbClr val="000000"/>
                </a:solidFill>
                <a:effectLst/>
                <a:latin typeface="Arial" panose="020B0604020202020204" pitchFamily="34" charset="0"/>
                <a:cs typeface="Arial" panose="020B0604020202020204" pitchFamily="34" charset="0"/>
              </a:rPr>
              <a:t> και </a:t>
            </a:r>
            <a:r>
              <a:rPr lang="el-GR" sz="2200" b="1" i="0" dirty="0">
                <a:solidFill>
                  <a:srgbClr val="418187"/>
                </a:solidFill>
                <a:effectLst/>
                <a:latin typeface="Arial" panose="020B0604020202020204" pitchFamily="34" charset="0"/>
                <a:cs typeface="Arial" panose="020B0604020202020204" pitchFamily="34" charset="0"/>
              </a:rPr>
              <a:t>σταγονιδίων</a:t>
            </a:r>
            <a:r>
              <a:rPr lang="el-GR" sz="2200" b="0" i="0" dirty="0">
                <a:solidFill>
                  <a:srgbClr val="000000"/>
                </a:solidFill>
                <a:effectLst/>
                <a:latin typeface="Arial" panose="020B0604020202020204" pitchFamily="34" charset="0"/>
                <a:cs typeface="Arial" panose="020B0604020202020204" pitchFamily="34" charset="0"/>
              </a:rPr>
              <a:t> που απελευθερώνονται στον αέρα όταν ένα μολυσμένο άτομο αναπνέει, μιλάει, βήχει ή φτερνίζεται. </a:t>
            </a:r>
            <a:endParaRPr lang="en-US" sz="2200" b="0" i="0" dirty="0">
              <a:solidFill>
                <a:srgbClr val="000000"/>
              </a:solidFill>
              <a:effectLst/>
              <a:latin typeface="Arial" panose="020B0604020202020204" pitchFamily="34" charset="0"/>
              <a:cs typeface="Arial" panose="020B0604020202020204" pitchFamily="34" charset="0"/>
            </a:endParaRPr>
          </a:p>
          <a:p>
            <a:pPr marL="285750" indent="-285750">
              <a:buClr>
                <a:schemeClr val="accent1">
                  <a:lumMod val="75000"/>
                </a:schemeClr>
              </a:buClr>
              <a:buSzPct val="122000"/>
              <a:buFont typeface="Wingdings" panose="05000000000000000000" pitchFamily="2" charset="2"/>
              <a:buChar char="ü"/>
            </a:pPr>
            <a:r>
              <a:rPr lang="el-GR" sz="2200" b="0" i="0" dirty="0">
                <a:solidFill>
                  <a:srgbClr val="000000"/>
                </a:solidFill>
                <a:effectLst/>
                <a:latin typeface="Arial" panose="020B0604020202020204" pitchFamily="34" charset="0"/>
                <a:cs typeface="Arial" panose="020B0604020202020204" pitchFamily="34" charset="0"/>
              </a:rPr>
              <a:t>Ο ιός μπορεί επίσης να μεταδοθεί μέσω της </a:t>
            </a:r>
            <a:r>
              <a:rPr lang="el-GR" sz="2200" b="1" i="0" dirty="0">
                <a:solidFill>
                  <a:srgbClr val="418187"/>
                </a:solidFill>
                <a:effectLst/>
                <a:latin typeface="Arial" panose="020B0604020202020204" pitchFamily="34" charset="0"/>
                <a:cs typeface="Arial" panose="020B0604020202020204" pitchFamily="34" charset="0"/>
              </a:rPr>
              <a:t>στενής επαφής</a:t>
            </a:r>
            <a:r>
              <a:rPr lang="el-GR" sz="2200" b="0" i="0" dirty="0">
                <a:solidFill>
                  <a:srgbClr val="000000"/>
                </a:solidFill>
                <a:effectLst/>
                <a:latin typeface="Arial" panose="020B0604020202020204" pitchFamily="34" charset="0"/>
                <a:cs typeface="Arial" panose="020B0604020202020204" pitchFamily="34" charset="0"/>
              </a:rPr>
              <a:t>, όπως τα φιλιά από τους γονείς στα παιδιά.</a:t>
            </a:r>
            <a:endParaRPr lang="en-US" sz="2200" b="0" i="0" dirty="0">
              <a:solidFill>
                <a:srgbClr val="000000"/>
              </a:solidFill>
              <a:effectLst/>
              <a:latin typeface="Arial" panose="020B0604020202020204" pitchFamily="34" charset="0"/>
              <a:cs typeface="Arial" panose="020B0604020202020204" pitchFamily="34" charset="0"/>
            </a:endParaRPr>
          </a:p>
          <a:p>
            <a:pPr marL="285750" indent="-285750">
              <a:buClr>
                <a:schemeClr val="accent1">
                  <a:lumMod val="75000"/>
                </a:schemeClr>
              </a:buClr>
              <a:buSzPct val="122000"/>
              <a:buFont typeface="Wingdings" panose="05000000000000000000" pitchFamily="2" charset="2"/>
              <a:buChar char="ü"/>
            </a:pPr>
            <a:r>
              <a:rPr lang="el-GR" sz="2200" b="0" i="0" dirty="0">
                <a:solidFill>
                  <a:srgbClr val="000000"/>
                </a:solidFill>
                <a:effectLst/>
                <a:latin typeface="Arial" panose="020B0604020202020204" pitchFamily="34" charset="0"/>
                <a:cs typeface="Arial" panose="020B0604020202020204" pitchFamily="34" charset="0"/>
              </a:rPr>
              <a:t> Ο RSV μπορεί επίσης να εξαπλωθεί μέσω των σταγονιδίων που </a:t>
            </a:r>
            <a:r>
              <a:rPr lang="el-GR" sz="2200" b="1" dirty="0">
                <a:solidFill>
                  <a:srgbClr val="418187"/>
                </a:solidFill>
                <a:effectLst/>
                <a:latin typeface="Arial" panose="020B0604020202020204" pitchFamily="34" charset="0"/>
                <a:cs typeface="Arial" panose="020B0604020202020204" pitchFamily="34" charset="0"/>
              </a:rPr>
              <a:t>επικάθονται σε επιφάνειες </a:t>
            </a:r>
            <a:r>
              <a:rPr lang="el-GR" sz="2200" b="0" i="0" dirty="0">
                <a:solidFill>
                  <a:srgbClr val="000000"/>
                </a:solidFill>
                <a:effectLst/>
                <a:latin typeface="Arial" panose="020B0604020202020204" pitchFamily="34" charset="0"/>
                <a:cs typeface="Arial" panose="020B0604020202020204" pitchFamily="34" charset="0"/>
              </a:rPr>
              <a:t>με τις οποίες έρχονται σε επαφή άλλα άτομα, τα οποία εν συνέχεια, αγγίζοντας με τα χέρια τους τη μύτη, το στόμα ή τα μάτια τους, μπορεί να μολυνθούν με τον ιό. Πρόκειται για έναν συνήθη τρόπο μετάδοσης του ιού σε βρέφη και μικρά παιδιά, τα οποία αγγίζουν τις μολυσμένες επιφάνειες και τα παιχνίδια ή τα βάζουν στο στόμα τους.</a:t>
            </a:r>
          </a:p>
          <a:p>
            <a:endParaRPr lang="en-US" dirty="0"/>
          </a:p>
        </p:txBody>
      </p:sp>
      <p:sp>
        <p:nvSpPr>
          <p:cNvPr id="4" name="Slide Number Placeholder 3">
            <a:extLst>
              <a:ext uri="{FF2B5EF4-FFF2-40B4-BE49-F238E27FC236}">
                <a16:creationId xmlns:a16="http://schemas.microsoft.com/office/drawing/2014/main" id="{79AAD730-75FA-29B4-81F8-90A9F3FF3CA5}"/>
              </a:ext>
            </a:extLst>
          </p:cNvPr>
          <p:cNvSpPr>
            <a:spLocks noGrp="1"/>
          </p:cNvSpPr>
          <p:nvPr>
            <p:ph type="sldNum" sz="quarter" idx="4"/>
          </p:nvPr>
        </p:nvSpPr>
        <p:spPr/>
        <p:txBody>
          <a:bodyPr/>
          <a:lstStyle/>
          <a:p>
            <a:fld id="{08AB70BE-1769-45B8-85A6-0C837432C7E6}" type="slidenum">
              <a:rPr lang="en-US" smtClean="0"/>
              <a:pPr/>
              <a:t>10</a:t>
            </a:fld>
            <a:endParaRPr lang="en-US" dirty="0"/>
          </a:p>
        </p:txBody>
      </p:sp>
      <p:sp>
        <p:nvSpPr>
          <p:cNvPr id="6" name="Title 2">
            <a:extLst>
              <a:ext uri="{FF2B5EF4-FFF2-40B4-BE49-F238E27FC236}">
                <a16:creationId xmlns:a16="http://schemas.microsoft.com/office/drawing/2014/main" id="{01494839-756B-103C-9577-AF8E66E86B91}"/>
              </a:ext>
            </a:extLst>
          </p:cNvPr>
          <p:cNvSpPr>
            <a:spLocks noGrp="1"/>
          </p:cNvSpPr>
          <p:nvPr>
            <p:ph type="title"/>
          </p:nvPr>
        </p:nvSpPr>
        <p:spPr>
          <a:xfrm>
            <a:off x="951874" y="92525"/>
            <a:ext cx="9590215" cy="1054789"/>
          </a:xfrm>
        </p:spPr>
        <p:txBody>
          <a:bodyPr>
            <a:normAutofit/>
          </a:bodyPr>
          <a:lstStyle/>
          <a:p>
            <a:pPr algn="ctr"/>
            <a:r>
              <a:rPr lang="el-GR" sz="4000" dirty="0">
                <a:latin typeface="Bahnschrift SemiBold" panose="020B0502040204020203" pitchFamily="34" charset="0"/>
              </a:rPr>
              <a:t>ΜΕΤΑΔΟΣΗ(2/2)</a:t>
            </a:r>
            <a:endParaRPr lang="en-US" sz="4000" dirty="0">
              <a:latin typeface="Bahnschrift SemiBold" panose="020B0502040204020203" pitchFamily="34" charset="0"/>
            </a:endParaRPr>
          </a:p>
        </p:txBody>
      </p:sp>
      <p:pic>
        <p:nvPicPr>
          <p:cNvPr id="2" name="Picture 1">
            <a:extLst>
              <a:ext uri="{FF2B5EF4-FFF2-40B4-BE49-F238E27FC236}">
                <a16:creationId xmlns:a16="http://schemas.microsoft.com/office/drawing/2014/main" id="{245DE397-7086-F377-B656-8BF299987EAE}"/>
              </a:ext>
            </a:extLst>
          </p:cNvPr>
          <p:cNvPicPr>
            <a:picLocks noChangeAspect="1"/>
          </p:cNvPicPr>
          <p:nvPr/>
        </p:nvPicPr>
        <p:blipFill>
          <a:blip r:embed="rId2"/>
          <a:stretch>
            <a:fillRect/>
          </a:stretch>
        </p:blipFill>
        <p:spPr>
          <a:xfrm>
            <a:off x="0" y="6098725"/>
            <a:ext cx="2571750" cy="666750"/>
          </a:xfrm>
          <a:prstGeom prst="rect">
            <a:avLst/>
          </a:prstGeom>
        </p:spPr>
      </p:pic>
    </p:spTree>
    <p:extLst>
      <p:ext uri="{BB962C8B-B14F-4D97-AF65-F5344CB8AC3E}">
        <p14:creationId xmlns:p14="http://schemas.microsoft.com/office/powerpoint/2010/main" val="377952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92525"/>
            <a:ext cx="9590215" cy="1054789"/>
          </a:xfrm>
        </p:spPr>
        <p:txBody>
          <a:bodyPr>
            <a:normAutofit/>
          </a:bodyPr>
          <a:lstStyle/>
          <a:p>
            <a:pPr algn="ctr"/>
            <a:r>
              <a:rPr lang="el-GR" sz="4000" dirty="0">
                <a:latin typeface="Bahnschrift SemiBold" panose="020B0502040204020203" pitchFamily="34" charset="0"/>
              </a:rPr>
              <a:t>ΔΙΑΓΝΩΣΗ(1/2)</a:t>
            </a:r>
            <a:endParaRPr lang="en-US" sz="4000" dirty="0">
              <a:latin typeface="Bahnschrift SemiBold" panose="020B0502040204020203" pitchFamily="34" charset="0"/>
            </a:endParaRPr>
          </a:p>
        </p:txBody>
      </p:sp>
      <p:sp>
        <p:nvSpPr>
          <p:cNvPr id="5" name="Content Placeholder 4">
            <a:extLst>
              <a:ext uri="{FF2B5EF4-FFF2-40B4-BE49-F238E27FC236}">
                <a16:creationId xmlns:a16="http://schemas.microsoft.com/office/drawing/2014/main" id="{24041F6D-09FB-DE91-905B-ACA52F64E5B8}"/>
              </a:ext>
            </a:extLst>
          </p:cNvPr>
          <p:cNvSpPr>
            <a:spLocks noGrp="1" noRot="1" noMove="1" noResize="1" noEditPoints="1" noAdjustHandles="1" noChangeArrowheads="1" noChangeShapeType="1"/>
          </p:cNvSpPr>
          <p:nvPr>
            <p:ph sz="quarter" idx="11"/>
          </p:nvPr>
        </p:nvSpPr>
        <p:spPr>
          <a:xfrm>
            <a:off x="951874" y="1147315"/>
            <a:ext cx="11240126" cy="3672879"/>
          </a:xfrm>
        </p:spPr>
        <p:txBody>
          <a:bodyPr>
            <a:normAutofit/>
          </a:bodyPr>
          <a:lstStyle/>
          <a:p>
            <a:pPr marL="0" indent="0">
              <a:buNone/>
            </a:pPr>
            <a:endParaRPr lang="el-GR" dirty="0"/>
          </a:p>
          <a:p>
            <a:pPr marL="0" indent="0">
              <a:buNone/>
            </a:pPr>
            <a:endParaRPr lang="el-GR" sz="18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11</a:t>
            </a:fld>
            <a:endParaRPr lang="en-US" dirty="0"/>
          </a:p>
        </p:txBody>
      </p:sp>
      <p:sp>
        <p:nvSpPr>
          <p:cNvPr id="4" name="TextBox 3">
            <a:extLst>
              <a:ext uri="{FF2B5EF4-FFF2-40B4-BE49-F238E27FC236}">
                <a16:creationId xmlns:a16="http://schemas.microsoft.com/office/drawing/2014/main" id="{D9A76046-A5F4-6B2A-228C-D9F5B4C8E677}"/>
              </a:ext>
            </a:extLst>
          </p:cNvPr>
          <p:cNvSpPr txBox="1"/>
          <p:nvPr/>
        </p:nvSpPr>
        <p:spPr>
          <a:xfrm>
            <a:off x="951874" y="911351"/>
            <a:ext cx="10710474" cy="5170646"/>
          </a:xfrm>
          <a:prstGeom prst="rect">
            <a:avLst/>
          </a:prstGeom>
          <a:noFill/>
        </p:spPr>
        <p:txBody>
          <a:bodyPr wrap="square" rtlCol="0">
            <a:spAutoFit/>
          </a:bodyPr>
          <a:lstStyle/>
          <a:p>
            <a:pPr marL="0" indent="0">
              <a:buNone/>
            </a:pPr>
            <a:r>
              <a:rPr lang="el-GR" sz="2200" dirty="0">
                <a:latin typeface="Arial" panose="020B0604020202020204" pitchFamily="34" charset="0"/>
                <a:cs typeface="Arial" panose="020B0604020202020204" pitchFamily="34" charset="0"/>
              </a:rPr>
              <a:t>Ο RSV είναι δυνατόν να </a:t>
            </a:r>
            <a:r>
              <a:rPr lang="el-GR" sz="2200" i="1" dirty="0">
                <a:solidFill>
                  <a:srgbClr val="0C4046"/>
                </a:solidFill>
                <a:latin typeface="Arial" panose="020B0604020202020204" pitchFamily="34" charset="0"/>
                <a:cs typeface="Arial" panose="020B0604020202020204" pitchFamily="34" charset="0"/>
              </a:rPr>
              <a:t>πολλαπλασιαστεί</a:t>
            </a:r>
            <a:r>
              <a:rPr lang="el-GR" sz="2200" dirty="0">
                <a:solidFill>
                  <a:srgbClr val="0C4046"/>
                </a:solidFill>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και να </a:t>
            </a:r>
            <a:r>
              <a:rPr lang="el-GR" sz="2200" i="1" dirty="0">
                <a:solidFill>
                  <a:srgbClr val="0C4046"/>
                </a:solidFill>
                <a:latin typeface="Arial" panose="020B0604020202020204" pitchFamily="34" charset="0"/>
                <a:cs typeface="Arial" panose="020B0604020202020204" pitchFamily="34" charset="0"/>
              </a:rPr>
              <a:t>απομονωθεί</a:t>
            </a:r>
            <a:r>
              <a:rPr lang="el-GR" sz="2200" dirty="0">
                <a:latin typeface="Arial" panose="020B0604020202020204" pitchFamily="34" charset="0"/>
                <a:cs typeface="Arial" panose="020B0604020202020204" pitchFamily="34" charset="0"/>
              </a:rPr>
              <a:t> σε ειδική </a:t>
            </a:r>
            <a:r>
              <a:rPr lang="el-GR" sz="2200" i="1" dirty="0">
                <a:solidFill>
                  <a:srgbClr val="0C4046"/>
                </a:solidFill>
                <a:latin typeface="Arial" panose="020B0604020202020204" pitchFamily="34" charset="0"/>
                <a:cs typeface="Arial" panose="020B0604020202020204" pitchFamily="34" charset="0"/>
              </a:rPr>
              <a:t>κυτταροκαλλιέργεια</a:t>
            </a:r>
            <a:r>
              <a:rPr lang="el-GR" sz="2200" dirty="0">
                <a:latin typeface="Arial" panose="020B0604020202020204" pitchFamily="34" charset="0"/>
                <a:cs typeface="Arial" panose="020B0604020202020204" pitchFamily="34" charset="0"/>
              </a:rPr>
              <a:t> από δείγματα ασθενών. Τα δείγματα αυτά μπορεί να είναι </a:t>
            </a:r>
            <a:r>
              <a:rPr lang="el-GR" sz="2200" i="1" dirty="0">
                <a:latin typeface="Arial" panose="020B0604020202020204" pitchFamily="34" charset="0"/>
                <a:cs typeface="Arial" panose="020B0604020202020204" pitchFamily="34" charset="0"/>
              </a:rPr>
              <a:t>αναπνευστικές εκκρίσεις</a:t>
            </a:r>
            <a:r>
              <a:rPr lang="el-GR" sz="2200" dirty="0">
                <a:latin typeface="Arial" panose="020B0604020202020204" pitchFamily="34" charset="0"/>
                <a:cs typeface="Arial" panose="020B0604020202020204" pitchFamily="34" charset="0"/>
              </a:rPr>
              <a:t>, </a:t>
            </a:r>
            <a:r>
              <a:rPr lang="el-GR" sz="2200" i="1" dirty="0">
                <a:latin typeface="Arial" panose="020B0604020202020204" pitchFamily="34" charset="0"/>
                <a:cs typeface="Arial" panose="020B0604020202020204" pitchFamily="34" charset="0"/>
              </a:rPr>
              <a:t>ρινοφαρυγγικά εκκρίματα </a:t>
            </a:r>
            <a:r>
              <a:rPr lang="el-GR" sz="2200" dirty="0">
                <a:latin typeface="Arial" panose="020B0604020202020204" pitchFamily="34" charset="0"/>
                <a:cs typeface="Arial" panose="020B0604020202020204" pitchFamily="34" charset="0"/>
              </a:rPr>
              <a:t>και </a:t>
            </a:r>
            <a:r>
              <a:rPr lang="el-GR" sz="2200" i="1" dirty="0">
                <a:latin typeface="Arial" panose="020B0604020202020204" pitchFamily="34" charset="0"/>
                <a:cs typeface="Arial" panose="020B0604020202020204" pitchFamily="34" charset="0"/>
              </a:rPr>
              <a:t>ρινικά εκπλύματα</a:t>
            </a:r>
            <a:r>
              <a:rPr lang="el-GR" sz="2200" dirty="0">
                <a:latin typeface="Arial" panose="020B0604020202020204" pitchFamily="34" charset="0"/>
                <a:cs typeface="Arial" panose="020B0604020202020204" pitchFamily="34" charset="0"/>
              </a:rPr>
              <a:t>. </a:t>
            </a:r>
          </a:p>
          <a:p>
            <a:pPr marL="0" indent="0">
              <a:buNone/>
            </a:pPr>
            <a:r>
              <a:rPr lang="el-GR" sz="2200" dirty="0">
                <a:latin typeface="Arial" panose="020B0604020202020204" pitchFamily="34" charset="0"/>
                <a:cs typeface="Arial" panose="020B0604020202020204" pitchFamily="34" charset="0"/>
              </a:rPr>
              <a:t>Μετά από 10 μέρες επώασης στα κύτταρα παρατηρούνται ηωσινόφιλα κυτταροπλασματικά έγκλειστα και τα χαρακτηριστικά συγκύτια. Στη συνέχεια η </a:t>
            </a:r>
            <a:r>
              <a:rPr lang="el-GR" sz="2200" b="1" dirty="0">
                <a:solidFill>
                  <a:srgbClr val="418187"/>
                </a:solidFill>
                <a:latin typeface="Arial" panose="020B0604020202020204" pitchFamily="34" charset="0"/>
                <a:cs typeface="Arial" panose="020B0604020202020204" pitchFamily="34" charset="0"/>
              </a:rPr>
              <a:t>τυποποίηση του ιού </a:t>
            </a:r>
            <a:r>
              <a:rPr lang="el-GR" sz="2200" dirty="0">
                <a:latin typeface="Arial" panose="020B0604020202020204" pitchFamily="34" charset="0"/>
                <a:cs typeface="Arial" panose="020B0604020202020204" pitchFamily="34" charset="0"/>
              </a:rPr>
              <a:t>είναι δυνατή με </a:t>
            </a:r>
            <a:r>
              <a:rPr lang="el-GR" sz="2200" b="1" dirty="0">
                <a:solidFill>
                  <a:srgbClr val="418187"/>
                </a:solidFill>
                <a:latin typeface="Arial" panose="020B0604020202020204" pitchFamily="34" charset="0"/>
                <a:cs typeface="Arial" panose="020B0604020202020204" pitchFamily="34" charset="0"/>
              </a:rPr>
              <a:t>ανοσοφθορισμό (IF) </a:t>
            </a:r>
            <a:r>
              <a:rPr lang="el-GR" sz="2200" dirty="0">
                <a:latin typeface="Arial" panose="020B0604020202020204" pitchFamily="34" charset="0"/>
                <a:cs typeface="Arial" panose="020B0604020202020204" pitchFamily="34" charset="0"/>
              </a:rPr>
              <a:t>με τη χρήση ειδικών αντι-ορών.</a:t>
            </a:r>
          </a:p>
          <a:p>
            <a:pPr marL="0" indent="0">
              <a:buNone/>
            </a:pPr>
            <a:r>
              <a:rPr lang="el-GR" sz="2200" dirty="0">
                <a:latin typeface="Arial" panose="020B0604020202020204" pitchFamily="34" charset="0"/>
                <a:cs typeface="Arial" panose="020B0604020202020204" pitchFamily="34" charset="0"/>
              </a:rPr>
              <a:t>Μία ταχεία μέθοδος διάγνωσης είναι η απευθείας εφαρμογή της τεχνικής ανοσοφθορισμού (IF) στα κύτταρα της αναπνευστικής οδού. Ακόμα, είναι δυνατή η χρήση </a:t>
            </a:r>
            <a:r>
              <a:rPr lang="el-GR" sz="2200" b="1" dirty="0">
                <a:solidFill>
                  <a:srgbClr val="418187"/>
                </a:solidFill>
                <a:latin typeface="Arial" panose="020B0604020202020204" pitchFamily="34" charset="0"/>
                <a:cs typeface="Arial" panose="020B0604020202020204" pitchFamily="34" charset="0"/>
              </a:rPr>
              <a:t>μοριακών τεχνικών</a:t>
            </a:r>
            <a:r>
              <a:rPr lang="el-GR" sz="2200" dirty="0">
                <a:latin typeface="Arial" panose="020B0604020202020204" pitchFamily="34" charset="0"/>
                <a:cs typeface="Arial" panose="020B0604020202020204" pitchFamily="34" charset="0"/>
              </a:rPr>
              <a:t>, συγκεκριμένα της RT-PCR (reverse trancription). Με αυτήν είναι δυνατός ο </a:t>
            </a:r>
            <a:r>
              <a:rPr lang="el-GR" sz="2200" b="1" dirty="0">
                <a:solidFill>
                  <a:srgbClr val="418187"/>
                </a:solidFill>
                <a:latin typeface="Arial" panose="020B0604020202020204" pitchFamily="34" charset="0"/>
                <a:cs typeface="Arial" panose="020B0604020202020204" pitchFamily="34" charset="0"/>
              </a:rPr>
              <a:t>διαχωρισμός των ιών RSV τύπου Α και Β </a:t>
            </a:r>
            <a:r>
              <a:rPr lang="el-GR" sz="2200" dirty="0">
                <a:latin typeface="Arial" panose="020B0604020202020204" pitchFamily="34" charset="0"/>
                <a:cs typeface="Arial" panose="020B0604020202020204" pitchFamily="34" charset="0"/>
              </a:rPr>
              <a:t>σε κλινικά δείγματα προερχόμενα από το αναπνευστικό σύστημα. </a:t>
            </a:r>
          </a:p>
          <a:p>
            <a:pPr marL="0" indent="0">
              <a:buNone/>
            </a:pPr>
            <a:r>
              <a:rPr lang="el-GR" sz="2200" dirty="0">
                <a:latin typeface="Arial" panose="020B0604020202020204" pitchFamily="34" charset="0"/>
                <a:cs typeface="Arial" panose="020B0604020202020204" pitchFamily="34" charset="0"/>
              </a:rPr>
              <a:t>Τέλος, γίνεται διάγνωση του RSV με </a:t>
            </a:r>
            <a:r>
              <a:rPr lang="el-GR" sz="2200" b="1" i="1" dirty="0">
                <a:solidFill>
                  <a:srgbClr val="418187"/>
                </a:solidFill>
                <a:latin typeface="Arial" panose="020B0604020202020204" pitchFamily="34" charset="0"/>
                <a:cs typeface="Arial" panose="020B0604020202020204" pitchFamily="34" charset="0"/>
              </a:rPr>
              <a:t>ορολογικό έλεγχο</a:t>
            </a:r>
            <a:r>
              <a:rPr lang="el-GR" sz="2200" dirty="0">
                <a:latin typeface="Arial" panose="020B0604020202020204" pitchFamily="34" charset="0"/>
                <a:cs typeface="Arial" panose="020B0604020202020204" pitchFamily="34" charset="0"/>
              </a:rPr>
              <a:t>. Σε αυτήν την τεχνική γίνεται αναζήτηση ειδικών αντισωμάτων του ιού στον ορό του ασθενούς με μεθόδους σύνδεσης του συμπληρώματος (CE), εξουδετέρωσης (Nt) και ELISA.</a:t>
            </a:r>
          </a:p>
        </p:txBody>
      </p:sp>
      <p:pic>
        <p:nvPicPr>
          <p:cNvPr id="6" name="Picture 5">
            <a:extLst>
              <a:ext uri="{FF2B5EF4-FFF2-40B4-BE49-F238E27FC236}">
                <a16:creationId xmlns:a16="http://schemas.microsoft.com/office/drawing/2014/main" id="{A165D04C-761F-EE2D-64A2-1D4026B48FA5}"/>
              </a:ext>
            </a:extLst>
          </p:cNvPr>
          <p:cNvPicPr>
            <a:picLocks noChangeAspect="1"/>
          </p:cNvPicPr>
          <p:nvPr/>
        </p:nvPicPr>
        <p:blipFill>
          <a:blip r:embed="rId3"/>
          <a:stretch>
            <a:fillRect/>
          </a:stretch>
        </p:blipFill>
        <p:spPr>
          <a:xfrm rot="16200000">
            <a:off x="-811186" y="5238749"/>
            <a:ext cx="2571750" cy="666750"/>
          </a:xfrm>
          <a:prstGeom prst="rect">
            <a:avLst/>
          </a:prstGeom>
        </p:spPr>
      </p:pic>
    </p:spTree>
    <p:extLst>
      <p:ext uri="{BB962C8B-B14F-4D97-AF65-F5344CB8AC3E}">
        <p14:creationId xmlns:p14="http://schemas.microsoft.com/office/powerpoint/2010/main" val="17831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92525"/>
            <a:ext cx="4999221" cy="1054789"/>
          </a:xfrm>
        </p:spPr>
        <p:txBody>
          <a:bodyPr>
            <a:normAutofit/>
          </a:bodyPr>
          <a:lstStyle/>
          <a:p>
            <a:pPr algn="ctr"/>
            <a:r>
              <a:rPr lang="el-GR" sz="4000" dirty="0">
                <a:latin typeface="Bahnschrift SemiBold" panose="020B0502040204020203" pitchFamily="34" charset="0"/>
              </a:rPr>
              <a:t>ΔΙΑΓΝΩΣΗ(2/2)</a:t>
            </a:r>
            <a:endParaRPr lang="en-US" sz="4000" dirty="0">
              <a:latin typeface="Bahnschrift SemiBold" panose="020B0502040204020203" pitchFamily="34" charset="0"/>
            </a:endParaRPr>
          </a:p>
        </p:txBody>
      </p:sp>
      <p:sp>
        <p:nvSpPr>
          <p:cNvPr id="5" name="Content Placeholder 4">
            <a:extLst>
              <a:ext uri="{FF2B5EF4-FFF2-40B4-BE49-F238E27FC236}">
                <a16:creationId xmlns:a16="http://schemas.microsoft.com/office/drawing/2014/main" id="{24041F6D-09FB-DE91-905B-ACA52F64E5B8}"/>
              </a:ext>
            </a:extLst>
          </p:cNvPr>
          <p:cNvSpPr>
            <a:spLocks noGrp="1" noRot="1" noMove="1" noResize="1" noEditPoints="1" noAdjustHandles="1" noChangeArrowheads="1" noChangeShapeType="1"/>
          </p:cNvSpPr>
          <p:nvPr>
            <p:ph sz="quarter" idx="11"/>
          </p:nvPr>
        </p:nvSpPr>
        <p:spPr>
          <a:xfrm>
            <a:off x="951874" y="1147315"/>
            <a:ext cx="11240126" cy="3672879"/>
          </a:xfrm>
        </p:spPr>
        <p:txBody>
          <a:bodyPr>
            <a:normAutofit/>
          </a:bodyPr>
          <a:lstStyle/>
          <a:p>
            <a:pPr marL="0" indent="0">
              <a:buNone/>
            </a:pPr>
            <a:endParaRPr lang="el-GR" dirty="0"/>
          </a:p>
          <a:p>
            <a:pPr marL="0" indent="0">
              <a:buNone/>
            </a:pPr>
            <a:endParaRPr lang="el-GR" sz="18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12</a:t>
            </a:fld>
            <a:endParaRPr lang="en-US" dirty="0"/>
          </a:p>
        </p:txBody>
      </p:sp>
      <p:sp>
        <p:nvSpPr>
          <p:cNvPr id="6" name="TextBox 5">
            <a:extLst>
              <a:ext uri="{FF2B5EF4-FFF2-40B4-BE49-F238E27FC236}">
                <a16:creationId xmlns:a16="http://schemas.microsoft.com/office/drawing/2014/main" id="{3A7870D6-6A6F-37FF-93C4-B6820B251866}"/>
              </a:ext>
            </a:extLst>
          </p:cNvPr>
          <p:cNvSpPr txBox="1"/>
          <p:nvPr/>
        </p:nvSpPr>
        <p:spPr>
          <a:xfrm>
            <a:off x="1184223" y="1349115"/>
            <a:ext cx="4448324" cy="3077766"/>
          </a:xfrm>
          <a:prstGeom prst="rect">
            <a:avLst/>
          </a:prstGeom>
          <a:noFill/>
        </p:spPr>
        <p:txBody>
          <a:bodyPr wrap="square" rtlCol="0">
            <a:spAutoFit/>
          </a:bodyPr>
          <a:lstStyle/>
          <a:p>
            <a:pPr marL="342900" indent="-342900">
              <a:buClr>
                <a:srgbClr val="418187"/>
              </a:buClr>
              <a:buFontTx/>
              <a:buChar char="♥"/>
            </a:pPr>
            <a:r>
              <a:rPr lang="el-GR" sz="2200" dirty="0">
                <a:latin typeface="Arial" panose="020B0604020202020204" pitchFamily="34" charset="0"/>
                <a:cs typeface="Arial" panose="020B0604020202020204" pitchFamily="34" charset="0"/>
              </a:rPr>
              <a:t>Ορολογικός έλεγχος (τεστ ταχείας διάγνωσης)</a:t>
            </a:r>
          </a:p>
          <a:p>
            <a:pPr marL="342900" indent="-342900">
              <a:buClr>
                <a:srgbClr val="418187"/>
              </a:buClr>
              <a:buFontTx/>
              <a:buChar char="♥"/>
            </a:pPr>
            <a:r>
              <a:rPr lang="el-GR" sz="2200" dirty="0">
                <a:latin typeface="Arial" panose="020B0604020202020204" pitchFamily="34" charset="0"/>
                <a:cs typeface="Arial" panose="020B0604020202020204" pitchFamily="34" charset="0"/>
              </a:rPr>
              <a:t>Ιική καλλιέργεια των εκκρίσεων (λήψη δείγματος πτυέλων)</a:t>
            </a:r>
          </a:p>
          <a:p>
            <a:pPr marL="342900" indent="-342900">
              <a:buClr>
                <a:srgbClr val="418187"/>
              </a:buClr>
              <a:buFontTx/>
              <a:buChar char="♥"/>
            </a:pPr>
            <a:r>
              <a:rPr lang="el-GR" sz="2200" dirty="0">
                <a:latin typeface="Arial" panose="020B0604020202020204" pitchFamily="34" charset="0"/>
                <a:cs typeface="Arial" panose="020B0604020202020204" pitchFamily="34" charset="0"/>
              </a:rPr>
              <a:t>Εξετάσεις αίματος (</a:t>
            </a:r>
            <a:r>
              <a:rPr lang="el-GR" sz="2200" b="0" i="0" dirty="0">
                <a:solidFill>
                  <a:srgbClr val="000000"/>
                </a:solidFill>
                <a:effectLst/>
                <a:latin typeface="Arial" panose="020B0604020202020204" pitchFamily="34" charset="0"/>
                <a:cs typeface="Arial" panose="020B0604020202020204" pitchFamily="34" charset="0"/>
              </a:rPr>
              <a:t>ευαίσθητη τεχνική που χρησιμοποιεί τη γενετική τεχνολογία για να ανιχνεύσει τον ιό στο αίμα)</a:t>
            </a:r>
          </a:p>
          <a:p>
            <a:endParaRPr lang="en-US" dirty="0"/>
          </a:p>
        </p:txBody>
      </p:sp>
      <p:sp>
        <p:nvSpPr>
          <p:cNvPr id="7" name="TextBox 6">
            <a:extLst>
              <a:ext uri="{FF2B5EF4-FFF2-40B4-BE49-F238E27FC236}">
                <a16:creationId xmlns:a16="http://schemas.microsoft.com/office/drawing/2014/main" id="{A34CB7C9-52C7-2A78-34C0-8C62AF64252A}"/>
              </a:ext>
            </a:extLst>
          </p:cNvPr>
          <p:cNvSpPr txBox="1"/>
          <p:nvPr/>
        </p:nvSpPr>
        <p:spPr>
          <a:xfrm>
            <a:off x="951874" y="5120494"/>
            <a:ext cx="6816770"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2200" b="0" i="0" dirty="0">
                <a:solidFill>
                  <a:srgbClr val="000000"/>
                </a:solidFill>
                <a:effectLst/>
                <a:latin typeface="Arial" panose="020B0604020202020204" pitchFamily="34" charset="0"/>
                <a:cs typeface="Arial" panose="020B0604020202020204" pitchFamily="34" charset="0"/>
              </a:rPr>
              <a:t>Το 70-80% των διαγνωστικών αποφάσεων βασίζεται στις εργαστηριακές εξετάσεις(!)</a:t>
            </a:r>
            <a:endParaRPr lang="en-US" sz="2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C5B0F01-D004-0BBD-EC47-93E7673330DF}"/>
              </a:ext>
            </a:extLst>
          </p:cNvPr>
          <p:cNvPicPr>
            <a:picLocks noChangeAspect="1"/>
          </p:cNvPicPr>
          <p:nvPr/>
        </p:nvPicPr>
        <p:blipFill>
          <a:blip r:embed="rId3"/>
          <a:stretch>
            <a:fillRect/>
          </a:stretch>
        </p:blipFill>
        <p:spPr>
          <a:xfrm>
            <a:off x="6816770" y="519434"/>
            <a:ext cx="2592055" cy="1777410"/>
          </a:xfrm>
          <a:prstGeom prst="rect">
            <a:avLst/>
          </a:prstGeom>
          <a:ln>
            <a:noFill/>
          </a:ln>
          <a:effectLst>
            <a:outerShdw blurRad="190500" algn="tl" rotWithShape="0">
              <a:srgbClr val="000000">
                <a:alpha val="70000"/>
              </a:srgbClr>
            </a:outerShdw>
          </a:effectLst>
        </p:spPr>
      </p:pic>
      <p:pic>
        <p:nvPicPr>
          <p:cNvPr id="9" name="Picture 8" descr="Σχήμα 1. Τα έξι διακριτά μοτίβα φθορισμού αυτοαντισωμάτων: (α) διάχυτο, (β) περιφερειακό, (γ) χονδροειδές στίγματα, (δ) λεπτές στίγματα, (ε) διακριτά στίγματα και (στ) πυρηνικά μοτίβα&#10;">
            <a:extLst>
              <a:ext uri="{FF2B5EF4-FFF2-40B4-BE49-F238E27FC236}">
                <a16:creationId xmlns:a16="http://schemas.microsoft.com/office/drawing/2014/main" id="{4C90F62E-1CFA-7CBC-680B-38AF575DC1A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705975" y="299258"/>
            <a:ext cx="2381250" cy="280987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50235D82-A2AD-A2A3-6ABD-CAE33B3D5058}"/>
              </a:ext>
            </a:extLst>
          </p:cNvPr>
          <p:cNvPicPr>
            <a:picLocks noChangeAspect="1"/>
          </p:cNvPicPr>
          <p:nvPr/>
        </p:nvPicPr>
        <p:blipFill>
          <a:blip r:embed="rId5"/>
          <a:stretch>
            <a:fillRect/>
          </a:stretch>
        </p:blipFill>
        <p:spPr>
          <a:xfrm>
            <a:off x="6484806" y="2652488"/>
            <a:ext cx="2857500" cy="160020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00FC72ED-65E3-5DD8-61CD-7D79E032CBA3}"/>
              </a:ext>
            </a:extLst>
          </p:cNvPr>
          <p:cNvPicPr>
            <a:picLocks noChangeAspect="1"/>
          </p:cNvPicPr>
          <p:nvPr/>
        </p:nvPicPr>
        <p:blipFill>
          <a:blip r:embed="rId6"/>
          <a:stretch>
            <a:fillRect/>
          </a:stretch>
        </p:blipFill>
        <p:spPr>
          <a:xfrm>
            <a:off x="8045502" y="4521493"/>
            <a:ext cx="2962275" cy="1543050"/>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5197B643-3D97-FE09-E173-974C6F6725C3}"/>
              </a:ext>
            </a:extLst>
          </p:cNvPr>
          <p:cNvSpPr txBox="1"/>
          <p:nvPr/>
        </p:nvSpPr>
        <p:spPr>
          <a:xfrm>
            <a:off x="9447081" y="3052890"/>
            <a:ext cx="2857500" cy="1077218"/>
          </a:xfrm>
          <a:prstGeom prst="rect">
            <a:avLst/>
          </a:prstGeom>
          <a:noFill/>
        </p:spPr>
        <p:txBody>
          <a:bodyPr wrap="square">
            <a:spAutoFit/>
          </a:bodyPr>
          <a:lstStyle/>
          <a:p>
            <a:pPr algn="ctr"/>
            <a:r>
              <a:rPr lang="el-GR" sz="1600" dirty="0">
                <a:latin typeface="Arial" panose="020B0604020202020204" pitchFamily="34" charset="0"/>
                <a:cs typeface="Arial" panose="020B0604020202020204" pitchFamily="34" charset="0"/>
              </a:rPr>
              <a:t>α) διάχυτο, β) περιφερειακό, γ) χονδροειδές στίγματα,δ) λεπτές στίγματα, ε) διακριτά στίγματα στ) πυρηνικά μοτίβα</a:t>
            </a:r>
            <a:endParaRPr lang="en-US" sz="16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419BBB6-0D20-442C-3C03-7AB17621A283}"/>
              </a:ext>
            </a:extLst>
          </p:cNvPr>
          <p:cNvPicPr>
            <a:picLocks noChangeAspect="1"/>
          </p:cNvPicPr>
          <p:nvPr/>
        </p:nvPicPr>
        <p:blipFill>
          <a:blip r:embed="rId7"/>
          <a:stretch>
            <a:fillRect/>
          </a:stretch>
        </p:blipFill>
        <p:spPr>
          <a:xfrm rot="16200000">
            <a:off x="-907145" y="5205188"/>
            <a:ext cx="2571750" cy="666750"/>
          </a:xfrm>
          <a:prstGeom prst="rect">
            <a:avLst/>
          </a:prstGeom>
        </p:spPr>
      </p:pic>
    </p:spTree>
    <p:extLst>
      <p:ext uri="{BB962C8B-B14F-4D97-AF65-F5344CB8AC3E}">
        <p14:creationId xmlns:p14="http://schemas.microsoft.com/office/powerpoint/2010/main" val="46590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AAEC5E-1903-897F-3899-D104894EDF00}"/>
              </a:ext>
            </a:extLst>
          </p:cNvPr>
          <p:cNvSpPr>
            <a:spLocks noGrp="1"/>
          </p:cNvSpPr>
          <p:nvPr>
            <p:ph type="title"/>
          </p:nvPr>
        </p:nvSpPr>
        <p:spPr>
          <a:xfrm>
            <a:off x="975361" y="0"/>
            <a:ext cx="6797039" cy="997702"/>
          </a:xfrm>
        </p:spPr>
        <p:txBody>
          <a:bodyPr>
            <a:noAutofit/>
          </a:bodyPr>
          <a:lstStyle/>
          <a:p>
            <a:r>
              <a:rPr lang="el-GR" sz="4000" dirty="0">
                <a:latin typeface="Bahnschrift SemiBold" panose="020B0502040204020203" pitchFamily="34" charset="0"/>
              </a:rPr>
              <a:t>ΠΑΘΟΛΟΓΙΑ ΤΗΣ ΝΟΣΟΥ(1/2)</a:t>
            </a:r>
            <a:endParaRPr lang="en-US" sz="4000" dirty="0">
              <a:latin typeface="Bahnschrift SemiBold" panose="020B0502040204020203" pitchFamily="34" charset="0"/>
            </a:endParaRPr>
          </a:p>
        </p:txBody>
      </p:sp>
      <p:sp>
        <p:nvSpPr>
          <p:cNvPr id="10" name="Content Placeholder 9">
            <a:extLst>
              <a:ext uri="{FF2B5EF4-FFF2-40B4-BE49-F238E27FC236}">
                <a16:creationId xmlns:a16="http://schemas.microsoft.com/office/drawing/2014/main" id="{5E171ED2-DFD4-666E-F6D1-C672E5CE8649}"/>
              </a:ext>
            </a:extLst>
          </p:cNvPr>
          <p:cNvSpPr>
            <a:spLocks noGrp="1"/>
          </p:cNvSpPr>
          <p:nvPr>
            <p:ph sz="quarter" idx="11"/>
          </p:nvPr>
        </p:nvSpPr>
        <p:spPr>
          <a:xfrm>
            <a:off x="777241" y="1080148"/>
            <a:ext cx="6797039" cy="5695404"/>
          </a:xfrm>
        </p:spPr>
        <p:txBody>
          <a:bodyPr>
            <a:normAutofit fontScale="92500" lnSpcReduction="20000"/>
          </a:bodyPr>
          <a:lstStyle/>
          <a:p>
            <a:pPr>
              <a:lnSpc>
                <a:spcPct val="107000"/>
              </a:lnSpc>
              <a:spcAft>
                <a:spcPts val="800"/>
              </a:spcAft>
              <a:buClr>
                <a:schemeClr val="accent1">
                  <a:lumMod val="75000"/>
                </a:schemeClr>
              </a:buClr>
              <a:buSzPct val="111000"/>
              <a:buFont typeface="Wingdings" panose="05000000000000000000" pitchFamily="2" charset="2"/>
              <a:buChar char="Ø"/>
            </a:pPr>
            <a:r>
              <a:rPr lang="el-GR"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Ο </a:t>
            </a:r>
            <a:r>
              <a:rPr lang="en-US"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RSV</a:t>
            </a:r>
            <a:r>
              <a:rPr lang="el-GR"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εισέρχεται και πολλαπλασιάζεται στα κύτταρα του </a:t>
            </a:r>
            <a:r>
              <a:rPr lang="el-GR" sz="2400" b="1" kern="100" dirty="0">
                <a:solidFill>
                  <a:schemeClr val="tx2">
                    <a:lumMod val="90000"/>
                    <a:lumOff val="10000"/>
                  </a:schemeClr>
                </a:solidFill>
                <a:effectLst/>
                <a:latin typeface="Arial" panose="020B0604020202020204" pitchFamily="34" charset="0"/>
                <a:ea typeface="Aptos" panose="020B0004020202020204" pitchFamily="34" charset="0"/>
                <a:cs typeface="Arial" panose="020B0604020202020204" pitchFamily="34" charset="0"/>
              </a:rPr>
              <a:t>ανώτερου αναπνευστικού συστήματος</a:t>
            </a:r>
            <a:r>
              <a:rPr lang="el-GR"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Ο ιός έχει την δυνατότητα να εξαπλώνεται από την ανώτερη αναπνευστική οδό στην κατώτερη αναπνευστική οδό, ενώ έχουν παρατηρηθεί περιπτώσεις που ο </a:t>
            </a:r>
            <a:r>
              <a:rPr lang="en-US"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RSV</a:t>
            </a:r>
            <a:r>
              <a:rPr lang="el-GR"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έχει εξαπλωθεί και σε άλλα όργανα, όπως το ήπαρ. </a:t>
            </a:r>
          </a:p>
          <a:p>
            <a:pPr>
              <a:lnSpc>
                <a:spcPct val="107000"/>
              </a:lnSpc>
              <a:spcAft>
                <a:spcPts val="800"/>
              </a:spcAft>
              <a:buClr>
                <a:schemeClr val="accent1">
                  <a:lumMod val="75000"/>
                </a:schemeClr>
              </a:buClr>
              <a:buSzPct val="111000"/>
              <a:buFont typeface="Wingdings" panose="05000000000000000000" pitchFamily="2" charset="2"/>
              <a:buChar char="Ø"/>
            </a:pPr>
            <a:r>
              <a:rPr lang="el-GR" sz="24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Ο ιός έχει μικρό χρόνο επώασης στον ξενιστή, περίπου 4 μέρες, και εξαρτάται από το τμήμα του αναπνευστικού συστήματος που έχει μολύνει. </a:t>
            </a:r>
            <a:r>
              <a:rPr lang="el-GR" sz="24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rPr>
              <a:t>Η νέκρωση των εν λόγω συγκυτίων, δημιουργεί φλεγμονώδη εκκρίματα και απόφραξη της αναπνευστικής οδού, οδηγώντας στην πρόκληση διάφορων προβλημάτων. Στη συνέχεια, η κάθοδος των ιών στο κατώτερο αναπνευστικό σύστημα, μπορεί να οδηγήσει σε οίδημα και σύμπτυξη των κυψελίδων.</a:t>
            </a:r>
          </a:p>
        </p:txBody>
      </p:sp>
      <p:pic>
        <p:nvPicPr>
          <p:cNvPr id="18" name="Picture Placeholder 17" descr="A mountain with snow and stars in the sky">
            <a:extLst>
              <a:ext uri="{FF2B5EF4-FFF2-40B4-BE49-F238E27FC236}">
                <a16:creationId xmlns:a16="http://schemas.microsoft.com/office/drawing/2014/main" id="{191982FA-A9CA-9ACC-09E4-77FD999BDBF9}"/>
              </a:ext>
            </a:extLst>
          </p:cNvPr>
          <p:cNvPicPr>
            <a:picLocks noGrp="1" noChangeAspect="1"/>
          </p:cNvPicPr>
          <p:nvPr>
            <p:ph type="pic" sz="quarter" idx="10"/>
          </p:nvPr>
        </p:nvPicPr>
        <p:blipFill>
          <a:blip r:embed="rId3"/>
          <a:srcRect t="103" b="103"/>
          <a:stretch/>
        </p:blipFill>
        <p:spPr>
          <a:xfrm>
            <a:off x="7924800" y="0"/>
            <a:ext cx="4267200" cy="6858000"/>
          </a:xfrm>
        </p:spPr>
      </p:pic>
      <p:sp>
        <p:nvSpPr>
          <p:cNvPr id="3" name="Slide Number Placeholder 2">
            <a:extLst>
              <a:ext uri="{FF2B5EF4-FFF2-40B4-BE49-F238E27FC236}">
                <a16:creationId xmlns:a16="http://schemas.microsoft.com/office/drawing/2014/main" id="{FF270016-E0B6-DAC7-B6DA-CC7F3A15D04F}"/>
              </a:ext>
            </a:extLst>
          </p:cNvPr>
          <p:cNvSpPr>
            <a:spLocks noGrp="1"/>
          </p:cNvSpPr>
          <p:nvPr>
            <p:ph type="sldNum" sz="quarter" idx="4"/>
          </p:nvPr>
        </p:nvSpPr>
        <p:spPr/>
        <p:txBody>
          <a:bodyPr/>
          <a:lstStyle/>
          <a:p>
            <a:fld id="{08AB70BE-1769-45B8-85A6-0C837432C7E6}" type="slidenum">
              <a:rPr lang="en-US" smtClean="0"/>
              <a:pPr/>
              <a:t>13</a:t>
            </a:fld>
            <a:endParaRPr lang="en-US" dirty="0"/>
          </a:p>
        </p:txBody>
      </p:sp>
      <p:pic>
        <p:nvPicPr>
          <p:cNvPr id="4" name="Picture 3" descr="A diagram of a child's body&#10;&#10;Description automatically generated">
            <a:extLst>
              <a:ext uri="{FF2B5EF4-FFF2-40B4-BE49-F238E27FC236}">
                <a16:creationId xmlns:a16="http://schemas.microsoft.com/office/drawing/2014/main" id="{277E1BB3-C520-9835-9644-39FD69734A4F}"/>
              </a:ext>
            </a:extLst>
          </p:cNvPr>
          <p:cNvPicPr>
            <a:picLocks noChangeAspect="1"/>
          </p:cNvPicPr>
          <p:nvPr/>
        </p:nvPicPr>
        <p:blipFill>
          <a:blip r:embed="rId4"/>
          <a:stretch>
            <a:fillRect/>
          </a:stretch>
        </p:blipFill>
        <p:spPr>
          <a:xfrm>
            <a:off x="7620000" y="-1"/>
            <a:ext cx="4572000" cy="6857999"/>
          </a:xfrm>
          <a:prstGeom prst="rect">
            <a:avLst/>
          </a:prstGeom>
        </p:spPr>
      </p:pic>
      <p:pic>
        <p:nvPicPr>
          <p:cNvPr id="2" name="Picture 1">
            <a:extLst>
              <a:ext uri="{FF2B5EF4-FFF2-40B4-BE49-F238E27FC236}">
                <a16:creationId xmlns:a16="http://schemas.microsoft.com/office/drawing/2014/main" id="{EE307CB2-9616-7353-0349-7DD92FF23B38}"/>
              </a:ext>
            </a:extLst>
          </p:cNvPr>
          <p:cNvPicPr>
            <a:picLocks noChangeAspect="1"/>
          </p:cNvPicPr>
          <p:nvPr/>
        </p:nvPicPr>
        <p:blipFill>
          <a:blip r:embed="rId5"/>
          <a:stretch>
            <a:fillRect/>
          </a:stretch>
        </p:blipFill>
        <p:spPr>
          <a:xfrm rot="16200000">
            <a:off x="-887729" y="5238750"/>
            <a:ext cx="2571750" cy="666750"/>
          </a:xfrm>
          <a:prstGeom prst="rect">
            <a:avLst/>
          </a:prstGeom>
        </p:spPr>
      </p:pic>
    </p:spTree>
    <p:extLst>
      <p:ext uri="{BB962C8B-B14F-4D97-AF65-F5344CB8AC3E}">
        <p14:creationId xmlns:p14="http://schemas.microsoft.com/office/powerpoint/2010/main" val="24811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AAD730-75FA-29B4-81F8-90A9F3FF3CA5}"/>
              </a:ext>
            </a:extLst>
          </p:cNvPr>
          <p:cNvSpPr>
            <a:spLocks noGrp="1"/>
          </p:cNvSpPr>
          <p:nvPr>
            <p:ph type="sldNum" sz="quarter" idx="4"/>
          </p:nvPr>
        </p:nvSpPr>
        <p:spPr/>
        <p:txBody>
          <a:bodyPr/>
          <a:lstStyle/>
          <a:p>
            <a:fld id="{08AB70BE-1769-45B8-85A6-0C837432C7E6}" type="slidenum">
              <a:rPr lang="en-US" smtClean="0"/>
              <a:pPr/>
              <a:t>14</a:t>
            </a:fld>
            <a:endParaRPr lang="en-US" dirty="0"/>
          </a:p>
        </p:txBody>
      </p:sp>
      <p:sp>
        <p:nvSpPr>
          <p:cNvPr id="6" name="Title 2">
            <a:extLst>
              <a:ext uri="{FF2B5EF4-FFF2-40B4-BE49-F238E27FC236}">
                <a16:creationId xmlns:a16="http://schemas.microsoft.com/office/drawing/2014/main" id="{01494839-756B-103C-9577-AF8E66E86B91}"/>
              </a:ext>
            </a:extLst>
          </p:cNvPr>
          <p:cNvSpPr>
            <a:spLocks noGrp="1"/>
          </p:cNvSpPr>
          <p:nvPr>
            <p:ph type="title"/>
          </p:nvPr>
        </p:nvSpPr>
        <p:spPr>
          <a:xfrm>
            <a:off x="2023672" y="0"/>
            <a:ext cx="8537373" cy="970429"/>
          </a:xfrm>
        </p:spPr>
        <p:txBody>
          <a:bodyPr>
            <a:normAutofit/>
          </a:bodyPr>
          <a:lstStyle/>
          <a:p>
            <a:r>
              <a:rPr lang="el-GR" sz="4000" dirty="0">
                <a:latin typeface="Bahnschrift SemiBold" panose="020B0502040204020203" pitchFamily="34" charset="0"/>
              </a:rPr>
              <a:t>ΠΑΘΟΛΟΓΙΑ ΤΗΣ ΝΟΣΟΥ(2/2)</a:t>
            </a:r>
            <a:endParaRPr lang="en-US" sz="4000" dirty="0">
              <a:latin typeface="Bahnschrift SemiBold" panose="020B0502040204020203" pitchFamily="34" charset="0"/>
            </a:endParaRPr>
          </a:p>
        </p:txBody>
      </p:sp>
      <p:sp>
        <p:nvSpPr>
          <p:cNvPr id="2" name="TextBox 1">
            <a:extLst>
              <a:ext uri="{FF2B5EF4-FFF2-40B4-BE49-F238E27FC236}">
                <a16:creationId xmlns:a16="http://schemas.microsoft.com/office/drawing/2014/main" id="{9E6DF3F5-C0E5-5C0B-60F7-062F3F7A0CDF}"/>
              </a:ext>
            </a:extLst>
          </p:cNvPr>
          <p:cNvSpPr txBox="1"/>
          <p:nvPr/>
        </p:nvSpPr>
        <p:spPr>
          <a:xfrm>
            <a:off x="239201" y="1220209"/>
            <a:ext cx="4746169" cy="2800767"/>
          </a:xfrm>
          <a:prstGeom prst="rect">
            <a:avLst/>
          </a:prstGeom>
          <a:noFill/>
        </p:spPr>
        <p:txBody>
          <a:bodyPr wrap="square" rtlCol="0">
            <a:spAutoFit/>
          </a:bodyPr>
          <a:lstStyle/>
          <a:p>
            <a:pPr algn="l"/>
            <a:r>
              <a:rPr lang="el-GR" sz="2200" b="0" i="0" dirty="0">
                <a:solidFill>
                  <a:srgbClr val="000000"/>
                </a:solidFill>
                <a:effectLst/>
                <a:latin typeface="Arial" panose="020B0604020202020204" pitchFamily="34" charset="0"/>
                <a:cs typeface="Arial" panose="020B0604020202020204" pitchFamily="34" charset="0"/>
              </a:rPr>
              <a:t>Τα </a:t>
            </a:r>
            <a:r>
              <a:rPr lang="el-GR" sz="2200" dirty="0">
                <a:solidFill>
                  <a:srgbClr val="000000"/>
                </a:solidFill>
                <a:latin typeface="Arial" panose="020B0604020202020204" pitchFamily="34" charset="0"/>
                <a:cs typeface="Arial" panose="020B0604020202020204" pitchFamily="34" charset="0"/>
              </a:rPr>
              <a:t>κύρια </a:t>
            </a:r>
            <a:r>
              <a:rPr lang="el-GR" sz="2200" b="0" i="0" dirty="0">
                <a:solidFill>
                  <a:srgbClr val="000000"/>
                </a:solidFill>
                <a:effectLst/>
                <a:latin typeface="Arial" panose="020B0604020202020204" pitchFamily="34" charset="0"/>
                <a:cs typeface="Arial" panose="020B0604020202020204" pitchFamily="34" charset="0"/>
              </a:rPr>
              <a:t>συμπτώματα εμφανίζονται συνήθως δύο έως οκτώ ημέρες μετά τη μόλυνση.</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Βήχας</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Φτέρνισμα</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Πυρετός</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Ρινική καταρροή</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Συριγμός</a:t>
            </a:r>
          </a:p>
        </p:txBody>
      </p:sp>
      <p:sp>
        <p:nvSpPr>
          <p:cNvPr id="5" name="TextBox 4">
            <a:extLst>
              <a:ext uri="{FF2B5EF4-FFF2-40B4-BE49-F238E27FC236}">
                <a16:creationId xmlns:a16="http://schemas.microsoft.com/office/drawing/2014/main" id="{1AAD59C1-2D51-6879-EEBD-2B4A44EDB05E}"/>
              </a:ext>
            </a:extLst>
          </p:cNvPr>
          <p:cNvSpPr txBox="1"/>
          <p:nvPr/>
        </p:nvSpPr>
        <p:spPr>
          <a:xfrm>
            <a:off x="5053147" y="1023854"/>
            <a:ext cx="6831873" cy="2462213"/>
          </a:xfrm>
          <a:prstGeom prst="rect">
            <a:avLst/>
          </a:prstGeom>
          <a:noFill/>
        </p:spPr>
        <p:txBody>
          <a:bodyPr wrap="square" rtlCol="0">
            <a:spAutoFit/>
          </a:bodyPr>
          <a:lstStyle/>
          <a:p>
            <a:pPr algn="l"/>
            <a:r>
              <a:rPr lang="el-GR" sz="2200" b="0" i="0" dirty="0">
                <a:solidFill>
                  <a:srgbClr val="000000"/>
                </a:solidFill>
                <a:effectLst/>
                <a:latin typeface="Arial" panose="020B0604020202020204" pitchFamily="34" charset="0"/>
                <a:cs typeface="Arial" panose="020B0604020202020204" pitchFamily="34" charset="0"/>
              </a:rPr>
              <a:t>Τα βρέφη που προσβάλλονται από τον ιό RSV μπορεί να εμφανίσουν διάφορα συμπτώματα όπως:</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Ευερεθιστότητα</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Μείωση της όρεξης</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Αλλαγές στον τρόπο αναπνοής τους</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Άπνοια (προσωρινή παύση της αναπνοής, ιδίως κατά τη διάρκεια του ύπνου)</a:t>
            </a:r>
          </a:p>
        </p:txBody>
      </p:sp>
      <p:sp>
        <p:nvSpPr>
          <p:cNvPr id="7" name="TextBox 6">
            <a:extLst>
              <a:ext uri="{FF2B5EF4-FFF2-40B4-BE49-F238E27FC236}">
                <a16:creationId xmlns:a16="http://schemas.microsoft.com/office/drawing/2014/main" id="{88268C94-DB63-7971-A82F-F53877A3B591}"/>
              </a:ext>
            </a:extLst>
          </p:cNvPr>
          <p:cNvSpPr txBox="1"/>
          <p:nvPr/>
        </p:nvSpPr>
        <p:spPr>
          <a:xfrm>
            <a:off x="4985370" y="3467466"/>
            <a:ext cx="6967427" cy="2462213"/>
          </a:xfrm>
          <a:prstGeom prst="rect">
            <a:avLst/>
          </a:prstGeom>
          <a:noFill/>
        </p:spPr>
        <p:txBody>
          <a:bodyPr wrap="square" rtlCol="0">
            <a:spAutoFit/>
          </a:bodyPr>
          <a:lstStyle/>
          <a:p>
            <a:pPr algn="l"/>
            <a:r>
              <a:rPr lang="el-GR" sz="2200" b="0" i="0" dirty="0">
                <a:solidFill>
                  <a:srgbClr val="000000"/>
                </a:solidFill>
                <a:effectLst/>
                <a:latin typeface="Arial" panose="020B0604020202020204" pitchFamily="34" charset="0"/>
                <a:cs typeface="Arial" panose="020B0604020202020204" pitchFamily="34" charset="0"/>
              </a:rPr>
              <a:t>Σε παιδιά ηλικίας κάτω των 5 ετών, ο ιός RSV μπορεί επίσης να προκαλέσει:</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Ταχύπνοια</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Δυσκολία στην κατάποση</a:t>
            </a:r>
          </a:p>
          <a:p>
            <a:pPr marL="285750" indent="-285750" algn="l">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Σήψη</a:t>
            </a:r>
          </a:p>
          <a:p>
            <a:pPr algn="l"/>
            <a:r>
              <a:rPr lang="el-GR" sz="2200" b="0" i="0" dirty="0">
                <a:solidFill>
                  <a:srgbClr val="000000"/>
                </a:solidFill>
                <a:effectLst/>
                <a:latin typeface="Arial" panose="020B0604020202020204" pitchFamily="34" charset="0"/>
                <a:cs typeface="Arial" panose="020B0604020202020204" pitchFamily="34" charset="0"/>
              </a:rPr>
              <a:t>Οι ενήλικες με RSV μπορεί επίσης να εμφανίσουν πονόλαιμο, κεφαλαλγία, συμφόρηση και κόπωση.</a:t>
            </a:r>
          </a:p>
        </p:txBody>
      </p:sp>
      <p:cxnSp>
        <p:nvCxnSpPr>
          <p:cNvPr id="8" name="Straight Connector 7">
            <a:extLst>
              <a:ext uri="{FF2B5EF4-FFF2-40B4-BE49-F238E27FC236}">
                <a16:creationId xmlns:a16="http://schemas.microsoft.com/office/drawing/2014/main" id="{822AA28D-0B3C-1D84-BF08-29EE7484CE2B}"/>
              </a:ext>
            </a:extLst>
          </p:cNvPr>
          <p:cNvCxnSpPr>
            <a:cxnSpLocks/>
          </p:cNvCxnSpPr>
          <p:nvPr/>
        </p:nvCxnSpPr>
        <p:spPr>
          <a:xfrm flipH="1">
            <a:off x="3822492" y="793281"/>
            <a:ext cx="1335586" cy="5136398"/>
          </a:xfrm>
          <a:prstGeom prst="line">
            <a:avLst/>
          </a:prstGeom>
          <a:ln w="5715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blue background&#10;&#10;Description automatically generated">
            <a:extLst>
              <a:ext uri="{FF2B5EF4-FFF2-40B4-BE49-F238E27FC236}">
                <a16:creationId xmlns:a16="http://schemas.microsoft.com/office/drawing/2014/main" id="{E5D9D4F1-4245-97F9-95EB-7A4BD773ED18}"/>
              </a:ext>
            </a:extLst>
          </p:cNvPr>
          <p:cNvPicPr>
            <a:picLocks noChangeAspect="1"/>
          </p:cNvPicPr>
          <p:nvPr/>
        </p:nvPicPr>
        <p:blipFill>
          <a:blip r:embed="rId2"/>
          <a:stretch>
            <a:fillRect/>
          </a:stretch>
        </p:blipFill>
        <p:spPr>
          <a:xfrm>
            <a:off x="0" y="4605962"/>
            <a:ext cx="2888519" cy="1377142"/>
          </a:xfrm>
          <a:prstGeom prst="rect">
            <a:avLst/>
          </a:prstGeom>
          <a:effectLst>
            <a:outerShdw dist="50800" dir="5400000" algn="ctr" rotWithShape="0">
              <a:srgbClr val="000000">
                <a:alpha val="0"/>
              </a:srgbClr>
            </a:outerShdw>
            <a:reflection stA="15000" endPos="65000" dist="50800" dir="5400000" sy="-100000" algn="bl" rotWithShape="0"/>
            <a:softEdge rad="0"/>
          </a:effectLst>
        </p:spPr>
      </p:pic>
      <p:pic>
        <p:nvPicPr>
          <p:cNvPr id="12" name="Picture 11">
            <a:extLst>
              <a:ext uri="{FF2B5EF4-FFF2-40B4-BE49-F238E27FC236}">
                <a16:creationId xmlns:a16="http://schemas.microsoft.com/office/drawing/2014/main" id="{71DF3196-6D1C-E4FF-D06B-0B13BE713E6E}"/>
              </a:ext>
            </a:extLst>
          </p:cNvPr>
          <p:cNvPicPr>
            <a:picLocks noChangeAspect="1"/>
          </p:cNvPicPr>
          <p:nvPr/>
        </p:nvPicPr>
        <p:blipFill>
          <a:blip r:embed="rId3"/>
          <a:stretch>
            <a:fillRect/>
          </a:stretch>
        </p:blipFill>
        <p:spPr>
          <a:xfrm>
            <a:off x="0" y="6181020"/>
            <a:ext cx="2571750" cy="666750"/>
          </a:xfrm>
          <a:prstGeom prst="rect">
            <a:avLst/>
          </a:prstGeom>
        </p:spPr>
      </p:pic>
    </p:spTree>
    <p:extLst>
      <p:ext uri="{BB962C8B-B14F-4D97-AF65-F5344CB8AC3E}">
        <p14:creationId xmlns:p14="http://schemas.microsoft.com/office/powerpoint/2010/main" val="285411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AAAC4-3D51-D4F5-F876-D8DE64C70ABA}"/>
              </a:ext>
            </a:extLst>
          </p:cNvPr>
          <p:cNvSpPr>
            <a:spLocks noGrp="1"/>
          </p:cNvSpPr>
          <p:nvPr>
            <p:ph sz="quarter" idx="10"/>
          </p:nvPr>
        </p:nvSpPr>
        <p:spPr>
          <a:xfrm>
            <a:off x="460200" y="863949"/>
            <a:ext cx="11271600" cy="1210161"/>
          </a:xfrm>
          <a:solidFill>
            <a:srgbClr val="51B1BC"/>
          </a:solidFill>
          <a:ln>
            <a:solidFill>
              <a:schemeClr val="accent1">
                <a:alpha val="0"/>
              </a:schemeClr>
            </a:solidFill>
          </a:ln>
          <a:effectLst>
            <a:softEdge rad="31750"/>
          </a:effectLst>
        </p:spPr>
        <p:txBody>
          <a:bodyPr>
            <a:noAutofit/>
          </a:bodyPr>
          <a:lstStyle/>
          <a:p>
            <a:r>
              <a:rPr lang="el-GR" sz="2200" b="0" i="0" dirty="0">
                <a:solidFill>
                  <a:srgbClr val="000000"/>
                </a:solidFill>
                <a:effectLst/>
                <a:latin typeface="Arial" panose="020B0604020202020204" pitchFamily="34" charset="0"/>
                <a:cs typeface="Arial" panose="020B0604020202020204" pitchFamily="34" charset="0"/>
              </a:rPr>
              <a:t>Δεν υπάρχει θεραπευτική αγωγή που να θεραπεύει την ίδια τη λοίμωξη από τον RSV. Η λοίμωξη RSV προκαλείται από έναν ιό, ο οποίος αντίθετα με τις βακτηριακές λοιμώξεις, δεν μπορεί να αντιμετωπιστεί με αντιβιοτικά.</a:t>
            </a: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AAD730-75FA-29B4-81F8-90A9F3FF3CA5}"/>
              </a:ext>
            </a:extLst>
          </p:cNvPr>
          <p:cNvSpPr>
            <a:spLocks noGrp="1"/>
          </p:cNvSpPr>
          <p:nvPr>
            <p:ph type="sldNum" sz="quarter" idx="4"/>
          </p:nvPr>
        </p:nvSpPr>
        <p:spPr/>
        <p:txBody>
          <a:bodyPr/>
          <a:lstStyle/>
          <a:p>
            <a:fld id="{08AB70BE-1769-45B8-85A6-0C837432C7E6}" type="slidenum">
              <a:rPr lang="en-US" smtClean="0"/>
              <a:pPr/>
              <a:t>15</a:t>
            </a:fld>
            <a:endParaRPr lang="en-US" dirty="0"/>
          </a:p>
        </p:txBody>
      </p:sp>
      <p:sp>
        <p:nvSpPr>
          <p:cNvPr id="6" name="Title 2">
            <a:extLst>
              <a:ext uri="{FF2B5EF4-FFF2-40B4-BE49-F238E27FC236}">
                <a16:creationId xmlns:a16="http://schemas.microsoft.com/office/drawing/2014/main" id="{01494839-756B-103C-9577-AF8E66E86B91}"/>
              </a:ext>
            </a:extLst>
          </p:cNvPr>
          <p:cNvSpPr>
            <a:spLocks noGrp="1"/>
          </p:cNvSpPr>
          <p:nvPr>
            <p:ph type="title"/>
          </p:nvPr>
        </p:nvSpPr>
        <p:spPr>
          <a:xfrm>
            <a:off x="936883" y="0"/>
            <a:ext cx="9590215" cy="1054789"/>
          </a:xfrm>
        </p:spPr>
        <p:txBody>
          <a:bodyPr>
            <a:normAutofit/>
          </a:bodyPr>
          <a:lstStyle/>
          <a:p>
            <a:pPr algn="ctr"/>
            <a:r>
              <a:rPr lang="el-GR" sz="4000" dirty="0">
                <a:latin typeface="Bahnschrift SemiBold" panose="020B0502040204020203" pitchFamily="34" charset="0"/>
              </a:rPr>
              <a:t>ΘΕΡΑΠΕΙΑ</a:t>
            </a:r>
            <a:endParaRPr lang="en-US" sz="4000" dirty="0">
              <a:latin typeface="Bahnschrift SemiBold" panose="020B0502040204020203" pitchFamily="34" charset="0"/>
            </a:endParaRPr>
          </a:p>
        </p:txBody>
      </p:sp>
      <p:sp>
        <p:nvSpPr>
          <p:cNvPr id="2" name="TextBox 1">
            <a:extLst>
              <a:ext uri="{FF2B5EF4-FFF2-40B4-BE49-F238E27FC236}">
                <a16:creationId xmlns:a16="http://schemas.microsoft.com/office/drawing/2014/main" id="{32A3CD80-DD56-6A85-7A29-B62A09792C6E}"/>
              </a:ext>
            </a:extLst>
          </p:cNvPr>
          <p:cNvSpPr txBox="1"/>
          <p:nvPr/>
        </p:nvSpPr>
        <p:spPr>
          <a:xfrm>
            <a:off x="246959" y="2351341"/>
            <a:ext cx="5849042" cy="3970318"/>
          </a:xfrm>
          <a:prstGeom prst="rect">
            <a:avLst/>
          </a:prstGeom>
          <a:noFill/>
        </p:spPr>
        <p:txBody>
          <a:bodyPr wrap="square" rtlCol="0">
            <a:spAutoFit/>
          </a:bodyPr>
          <a:lstStyle/>
          <a:p>
            <a:pPr algn="ctr"/>
            <a:r>
              <a:rPr lang="el-GR" sz="2200" b="0" i="1" u="sng" dirty="0">
                <a:solidFill>
                  <a:srgbClr val="000000"/>
                </a:solidFill>
                <a:effectLst/>
                <a:latin typeface="Arial" panose="020B0604020202020204" pitchFamily="34" charset="0"/>
                <a:cs typeface="Arial" panose="020B0604020202020204" pitchFamily="34" charset="0"/>
              </a:rPr>
              <a:t>ΗΠΙΑ ΠΕΡΙΠΤΩΣΗ</a:t>
            </a:r>
          </a:p>
          <a:p>
            <a:pPr marL="342900" indent="-342900">
              <a:buClr>
                <a:srgbClr val="126169"/>
              </a:buClr>
              <a:buFont typeface="Arial" panose="020B0604020202020204" pitchFamily="34" charset="0"/>
              <a:buChar char="☻"/>
            </a:pPr>
            <a:endParaRPr lang="el-GR" sz="2200" dirty="0">
              <a:solidFill>
                <a:srgbClr val="000000"/>
              </a:solidFill>
              <a:latin typeface="Arial" panose="020B0604020202020204" pitchFamily="34" charset="0"/>
              <a:cs typeface="Arial" panose="020B0604020202020204" pitchFamily="34" charset="0"/>
            </a:endParaRP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Καμία</a:t>
            </a:r>
            <a:r>
              <a:rPr lang="el-GR" sz="2200" b="0" i="0" dirty="0">
                <a:solidFill>
                  <a:srgbClr val="000000"/>
                </a:solidFill>
                <a:effectLst/>
                <a:latin typeface="Arial" panose="020B0604020202020204" pitchFamily="34" charset="0"/>
                <a:cs typeface="Arial" panose="020B0604020202020204" pitchFamily="34" charset="0"/>
              </a:rPr>
              <a:t> θεραπεία, καθώς οι άνθρωποι αναρρώνουν μόνοι τους μετά από λίγες ημέρες</a:t>
            </a: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Ε</a:t>
            </a:r>
            <a:r>
              <a:rPr lang="el-GR" sz="2200" b="0" i="0" dirty="0">
                <a:solidFill>
                  <a:srgbClr val="000000"/>
                </a:solidFill>
                <a:effectLst/>
                <a:latin typeface="Arial" panose="020B0604020202020204" pitchFamily="34" charset="0"/>
                <a:cs typeface="Arial" panose="020B0604020202020204" pitchFamily="34" charset="0"/>
              </a:rPr>
              <a:t>παρκής ξεκούραση</a:t>
            </a: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Δ</a:t>
            </a:r>
            <a:r>
              <a:rPr lang="el-GR" sz="2200" b="0" i="0" dirty="0">
                <a:solidFill>
                  <a:srgbClr val="000000"/>
                </a:solidFill>
                <a:effectLst/>
                <a:latin typeface="Arial" panose="020B0604020202020204" pitchFamily="34" charset="0"/>
                <a:cs typeface="Arial" panose="020B0604020202020204" pitchFamily="34" charset="0"/>
              </a:rPr>
              <a:t>ιαρκής ενυδάτωση</a:t>
            </a:r>
          </a:p>
          <a:p>
            <a:pPr marL="342900" indent="-342900">
              <a:buClr>
                <a:srgbClr val="126169"/>
              </a:buClr>
              <a:buFont typeface="Arial" panose="020B0604020202020204" pitchFamily="34" charset="0"/>
              <a:buChar char="☻"/>
            </a:pPr>
            <a:r>
              <a:rPr lang="el-GR" sz="2200" b="0" i="0" dirty="0">
                <a:solidFill>
                  <a:srgbClr val="000000"/>
                </a:solidFill>
                <a:effectLst/>
                <a:latin typeface="Arial" panose="020B0604020202020204" pitchFamily="34" charset="0"/>
                <a:cs typeface="Arial" panose="020B0604020202020204" pitchFamily="34" charset="0"/>
              </a:rPr>
              <a:t>Τακτικό καθάρισμα της μύτης(πλύσεις με </a:t>
            </a:r>
            <a:r>
              <a:rPr lang="en-US" sz="2200" b="0" i="0" dirty="0">
                <a:solidFill>
                  <a:srgbClr val="000000"/>
                </a:solidFill>
                <a:effectLst/>
                <a:latin typeface="Arial" panose="020B0604020202020204" pitchFamily="34" charset="0"/>
                <a:cs typeface="Arial" panose="020B0604020202020204" pitchFamily="34" charset="0"/>
              </a:rPr>
              <a:t>N/S 0,9%)</a:t>
            </a:r>
            <a:endParaRPr lang="el-GR" sz="2200" b="0" i="0" dirty="0">
              <a:solidFill>
                <a:srgbClr val="000000"/>
              </a:solidFill>
              <a:effectLst/>
              <a:latin typeface="Arial" panose="020B0604020202020204" pitchFamily="34" charset="0"/>
              <a:cs typeface="Arial" panose="020B0604020202020204" pitchFamily="34" charset="0"/>
            </a:endParaRPr>
          </a:p>
          <a:p>
            <a:endParaRPr lang="el-GR" b="0" i="0" dirty="0">
              <a:solidFill>
                <a:srgbClr val="000000"/>
              </a:solidFill>
              <a:effectLst/>
              <a:latin typeface="Times New Roman" panose="02020603050405020304" pitchFamily="18" charset="0"/>
            </a:endParaRPr>
          </a:p>
          <a:p>
            <a:endParaRPr lang="el-GR" b="0" i="0" dirty="0">
              <a:solidFill>
                <a:srgbClr val="000000"/>
              </a:solidFill>
              <a:effectLst/>
              <a:latin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033EF514-74A2-BA06-F9A2-AE58FEFCAAE9}"/>
              </a:ext>
            </a:extLst>
          </p:cNvPr>
          <p:cNvSpPr txBox="1"/>
          <p:nvPr/>
        </p:nvSpPr>
        <p:spPr>
          <a:xfrm>
            <a:off x="6342959" y="2387995"/>
            <a:ext cx="5288405" cy="3077766"/>
          </a:xfrm>
          <a:prstGeom prst="rect">
            <a:avLst/>
          </a:prstGeom>
          <a:noFill/>
        </p:spPr>
        <p:txBody>
          <a:bodyPr wrap="square" rtlCol="0">
            <a:spAutoFit/>
          </a:bodyPr>
          <a:lstStyle/>
          <a:p>
            <a:pPr algn="ctr"/>
            <a:r>
              <a:rPr lang="el-GR" sz="2200" i="1" u="sng" dirty="0">
                <a:latin typeface="Arial" panose="020B0604020202020204" pitchFamily="34" charset="0"/>
                <a:cs typeface="Arial" panose="020B0604020202020204" pitchFamily="34" charset="0"/>
              </a:rPr>
              <a:t>ΒΑΡΙΑ ΠΕΡΙΠΤΩΣΗ</a:t>
            </a:r>
          </a:p>
          <a:p>
            <a:pPr marL="342900" indent="-342900">
              <a:buClr>
                <a:srgbClr val="126169"/>
              </a:buClr>
              <a:buFont typeface="Arial" panose="020B0604020202020204" pitchFamily="34" charset="0"/>
              <a:buChar char="☻"/>
            </a:pPr>
            <a:endParaRPr lang="el-GR" sz="2200" dirty="0">
              <a:solidFill>
                <a:srgbClr val="000000"/>
              </a:solidFill>
              <a:latin typeface="Arial" panose="020B0604020202020204" pitchFamily="34" charset="0"/>
              <a:cs typeface="Arial" panose="020B0604020202020204" pitchFamily="34" charset="0"/>
            </a:endParaRP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Ν</a:t>
            </a:r>
            <a:r>
              <a:rPr lang="el-GR" sz="2200" b="0" i="0" dirty="0">
                <a:solidFill>
                  <a:srgbClr val="000000"/>
                </a:solidFill>
                <a:effectLst/>
                <a:latin typeface="Arial" panose="020B0604020202020204" pitchFamily="34" charset="0"/>
                <a:cs typeface="Arial" panose="020B0604020202020204" pitchFamily="34" charset="0"/>
              </a:rPr>
              <a:t>οσοκομειακή περίθαλψη</a:t>
            </a: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Υ</a:t>
            </a:r>
            <a:r>
              <a:rPr lang="el-GR" sz="2200" b="0" i="0" dirty="0">
                <a:solidFill>
                  <a:srgbClr val="000000"/>
                </a:solidFill>
                <a:effectLst/>
                <a:latin typeface="Arial" panose="020B0604020202020204" pitchFamily="34" charset="0"/>
                <a:cs typeface="Arial" panose="020B0604020202020204" pitchFamily="34" charset="0"/>
              </a:rPr>
              <a:t>ποστηρικτική φροντίδα</a:t>
            </a:r>
          </a:p>
          <a:p>
            <a:pPr>
              <a:buClr>
                <a:srgbClr val="126169"/>
              </a:buClr>
            </a:pPr>
            <a:r>
              <a:rPr lang="el-GR" sz="2200" dirty="0">
                <a:solidFill>
                  <a:srgbClr val="000000"/>
                </a:solidFill>
                <a:latin typeface="Arial" panose="020B0604020202020204" pitchFamily="34" charset="0"/>
                <a:cs typeface="Arial" panose="020B0604020202020204" pitchFamily="34" charset="0"/>
              </a:rPr>
              <a:t>    </a:t>
            </a:r>
            <a:r>
              <a:rPr lang="el-GR" sz="2200" b="0" i="0" dirty="0">
                <a:solidFill>
                  <a:srgbClr val="000000"/>
                </a:solidFill>
                <a:effectLst/>
                <a:latin typeface="Arial" panose="020B0604020202020204" pitchFamily="34" charset="0"/>
                <a:cs typeface="Arial" panose="020B0604020202020204" pitchFamily="34" charset="0"/>
              </a:rPr>
              <a:t>(Μηχανικός αερισμός)</a:t>
            </a: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Α</a:t>
            </a:r>
            <a:r>
              <a:rPr lang="el-GR" sz="2200" b="0" i="0" dirty="0">
                <a:solidFill>
                  <a:srgbClr val="000000"/>
                </a:solidFill>
                <a:effectLst/>
                <a:latin typeface="Arial" panose="020B0604020202020204" pitchFamily="34" charset="0"/>
                <a:cs typeface="Arial" panose="020B0604020202020204" pitchFamily="34" charset="0"/>
              </a:rPr>
              <a:t>ντι-ιική φαρμακευτική αγωγή</a:t>
            </a:r>
          </a:p>
          <a:p>
            <a:pPr marL="342900" indent="-342900">
              <a:buClr>
                <a:srgbClr val="126169"/>
              </a:buClr>
              <a:buFont typeface="Arial" panose="020B0604020202020204" pitchFamily="34" charset="0"/>
              <a:buChar char="☻"/>
            </a:pPr>
            <a:r>
              <a:rPr lang="el-GR" sz="2200" dirty="0">
                <a:solidFill>
                  <a:srgbClr val="000000"/>
                </a:solidFill>
                <a:latin typeface="Arial" panose="020B0604020202020204" pitchFamily="34" charset="0"/>
                <a:cs typeface="Arial" panose="020B0604020202020204" pitchFamily="34" charset="0"/>
              </a:rPr>
              <a:t>Ε</a:t>
            </a:r>
            <a:r>
              <a:rPr lang="el-GR" sz="2200" b="0" i="0" dirty="0">
                <a:solidFill>
                  <a:srgbClr val="000000"/>
                </a:solidFill>
                <a:effectLst/>
                <a:latin typeface="Arial" panose="020B0604020202020204" pitchFamily="34" charset="0"/>
                <a:cs typeface="Arial" panose="020B0604020202020204" pitchFamily="34" charset="0"/>
              </a:rPr>
              <a:t>ιδικές θεραπείες για πρόληψη των επιπλοκών</a:t>
            </a:r>
          </a:p>
          <a:p>
            <a:endParaRPr lang="en-US" dirty="0"/>
          </a:p>
        </p:txBody>
      </p:sp>
      <p:cxnSp>
        <p:nvCxnSpPr>
          <p:cNvPr id="8" name="Straight Connector 7">
            <a:extLst>
              <a:ext uri="{FF2B5EF4-FFF2-40B4-BE49-F238E27FC236}">
                <a16:creationId xmlns:a16="http://schemas.microsoft.com/office/drawing/2014/main" id="{F64F1241-D1AD-9E75-3F81-3A0EE0E8AE65}"/>
              </a:ext>
            </a:extLst>
          </p:cNvPr>
          <p:cNvCxnSpPr>
            <a:cxnSpLocks/>
          </p:cNvCxnSpPr>
          <p:nvPr/>
        </p:nvCxnSpPr>
        <p:spPr>
          <a:xfrm>
            <a:off x="6096000" y="2216429"/>
            <a:ext cx="0" cy="3452974"/>
          </a:xfrm>
          <a:prstGeom prst="line">
            <a:avLst/>
          </a:prstGeom>
          <a:ln w="76200"/>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2DC0A5A-78C3-5A27-5DAB-09B7870E1613}"/>
              </a:ext>
            </a:extLst>
          </p:cNvPr>
          <p:cNvPicPr>
            <a:picLocks noChangeAspect="1"/>
          </p:cNvPicPr>
          <p:nvPr/>
        </p:nvPicPr>
        <p:blipFill>
          <a:blip r:embed="rId2"/>
          <a:stretch>
            <a:fillRect/>
          </a:stretch>
        </p:blipFill>
        <p:spPr>
          <a:xfrm>
            <a:off x="0" y="6123196"/>
            <a:ext cx="2571750" cy="666750"/>
          </a:xfrm>
          <a:prstGeom prst="rect">
            <a:avLst/>
          </a:prstGeom>
        </p:spPr>
      </p:pic>
    </p:spTree>
    <p:extLst>
      <p:ext uri="{BB962C8B-B14F-4D97-AF65-F5344CB8AC3E}">
        <p14:creationId xmlns:p14="http://schemas.microsoft.com/office/powerpoint/2010/main" val="295422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92525"/>
            <a:ext cx="9590215" cy="701953"/>
          </a:xfrm>
        </p:spPr>
        <p:txBody>
          <a:bodyPr>
            <a:normAutofit/>
          </a:bodyPr>
          <a:lstStyle/>
          <a:p>
            <a:pPr algn="ctr"/>
            <a:r>
              <a:rPr lang="el-GR" sz="4000" dirty="0">
                <a:latin typeface="Bahnschrift SemiBold" panose="020B0502040204020203" pitchFamily="34" charset="0"/>
              </a:rPr>
              <a:t>ΠΡΟΦΥΛΑΞΗ(1/3)</a:t>
            </a:r>
            <a:endParaRPr lang="en-US" sz="4000" dirty="0">
              <a:latin typeface="Bahnschrift SemiBold" panose="020B0502040204020203" pitchFamily="34" charset="0"/>
            </a:endParaRP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a:xfrm>
            <a:off x="11211393" y="6177976"/>
            <a:ext cx="1295400" cy="874895"/>
          </a:xfrm>
        </p:spPr>
        <p:txBody>
          <a:bodyPr/>
          <a:lstStyle/>
          <a:p>
            <a:fld id="{08AB70BE-1769-45B8-85A6-0C837432C7E6}" type="slidenum">
              <a:rPr lang="en-US" smtClean="0"/>
              <a:pPr/>
              <a:t>16</a:t>
            </a:fld>
            <a:endParaRPr lang="en-US" dirty="0"/>
          </a:p>
        </p:txBody>
      </p:sp>
      <p:sp>
        <p:nvSpPr>
          <p:cNvPr id="7" name="Content Placeholder 6">
            <a:extLst>
              <a:ext uri="{FF2B5EF4-FFF2-40B4-BE49-F238E27FC236}">
                <a16:creationId xmlns:a16="http://schemas.microsoft.com/office/drawing/2014/main" id="{B828E73D-1FDE-CA44-2A29-691A1E67F725}"/>
              </a:ext>
            </a:extLst>
          </p:cNvPr>
          <p:cNvSpPr>
            <a:spLocks noGrp="1"/>
          </p:cNvSpPr>
          <p:nvPr>
            <p:ph sz="quarter" idx="11"/>
          </p:nvPr>
        </p:nvSpPr>
        <p:spPr>
          <a:xfrm>
            <a:off x="951874" y="794478"/>
            <a:ext cx="11055247" cy="4796853"/>
          </a:xfrm>
        </p:spPr>
        <p:txBody>
          <a:bodyPr>
            <a:noAutofit/>
          </a:bodyPr>
          <a:lstStyle/>
          <a:p>
            <a:pPr marL="0" indent="0">
              <a:buNone/>
            </a:pPr>
            <a:r>
              <a:rPr lang="el-GR" sz="2000" dirty="0">
                <a:solidFill>
                  <a:schemeClr val="tx1"/>
                </a:solidFill>
                <a:latin typeface="Arial" panose="020B0604020202020204" pitchFamily="34" charset="0"/>
                <a:cs typeface="Arial" panose="020B0604020202020204" pitchFamily="34" charset="0"/>
              </a:rPr>
              <a:t>Τ</a:t>
            </a:r>
            <a:r>
              <a:rPr lang="el-GR" sz="2000" b="0" i="0" dirty="0">
                <a:solidFill>
                  <a:schemeClr val="tx1"/>
                </a:solidFill>
                <a:effectLst/>
                <a:latin typeface="Arial" panose="020B0604020202020204" pitchFamily="34" charset="0"/>
                <a:cs typeface="Arial" panose="020B0604020202020204" pitchFamily="34" charset="0"/>
              </a:rPr>
              <a:t>α άτομα που διατρέχουν μεγαλύτερο κίνδυνο ειναι </a:t>
            </a:r>
            <a:r>
              <a:rPr lang="el-GR" sz="2000" b="0" i="1" u="sng" dirty="0">
                <a:solidFill>
                  <a:schemeClr val="tx1"/>
                </a:solidFill>
                <a:effectLst/>
                <a:latin typeface="Arial" panose="020B0604020202020204" pitchFamily="34" charset="0"/>
                <a:cs typeface="Arial" panose="020B0604020202020204" pitchFamily="34" charset="0"/>
              </a:rPr>
              <a:t>τα πρόωρα βρέφη</a:t>
            </a:r>
            <a:r>
              <a:rPr lang="el-GR" sz="2000" b="0" i="0" dirty="0">
                <a:solidFill>
                  <a:schemeClr val="tx1"/>
                </a:solidFill>
                <a:effectLst/>
                <a:latin typeface="Arial" panose="020B0604020202020204" pitchFamily="34" charset="0"/>
                <a:cs typeface="Arial" panose="020B0604020202020204" pitchFamily="34" charset="0"/>
              </a:rPr>
              <a:t>, τα </a:t>
            </a:r>
            <a:r>
              <a:rPr lang="el-GR" sz="2000" b="0" dirty="0">
                <a:solidFill>
                  <a:schemeClr val="tx1"/>
                </a:solidFill>
                <a:effectLst/>
                <a:latin typeface="Arial" panose="020B0604020202020204" pitchFamily="34" charset="0"/>
                <a:cs typeface="Arial" panose="020B0604020202020204" pitchFamily="34" charset="0"/>
              </a:rPr>
              <a:t>παιδιά ηλικίας </a:t>
            </a:r>
            <a:r>
              <a:rPr lang="el-GR" sz="2000" b="0" i="1" u="sng" dirty="0">
                <a:solidFill>
                  <a:schemeClr val="tx1"/>
                </a:solidFill>
                <a:effectLst/>
                <a:latin typeface="Arial" panose="020B0604020202020204" pitchFamily="34" charset="0"/>
                <a:cs typeface="Arial" panose="020B0604020202020204" pitchFamily="34" charset="0"/>
              </a:rPr>
              <a:t>κάτω των έξι μηνών</a:t>
            </a:r>
            <a:r>
              <a:rPr lang="el-GR" sz="2000" b="0" i="0" dirty="0">
                <a:solidFill>
                  <a:schemeClr val="tx1"/>
                </a:solidFill>
                <a:effectLst/>
                <a:latin typeface="Arial" panose="020B0604020202020204" pitchFamily="34" charset="0"/>
                <a:cs typeface="Arial" panose="020B0604020202020204" pitchFamily="34" charset="0"/>
              </a:rPr>
              <a:t>, τα άτομα ηλικίας </a:t>
            </a:r>
            <a:r>
              <a:rPr lang="el-GR" sz="2000" b="0" i="1" u="sng" dirty="0">
                <a:solidFill>
                  <a:schemeClr val="tx1"/>
                </a:solidFill>
                <a:effectLst/>
                <a:latin typeface="Arial" panose="020B0604020202020204" pitchFamily="34" charset="0"/>
                <a:cs typeface="Arial" panose="020B0604020202020204" pitchFamily="34" charset="0"/>
              </a:rPr>
              <a:t>άνω των 65 ετών </a:t>
            </a:r>
            <a:r>
              <a:rPr lang="el-GR" sz="2000" b="0" i="0" dirty="0">
                <a:solidFill>
                  <a:schemeClr val="tx1"/>
                </a:solidFill>
                <a:effectLst/>
                <a:latin typeface="Arial" panose="020B0604020202020204" pitchFamily="34" charset="0"/>
                <a:cs typeface="Arial" panose="020B0604020202020204" pitchFamily="34" charset="0"/>
              </a:rPr>
              <a:t>και τα άτομα με </a:t>
            </a:r>
            <a:r>
              <a:rPr lang="el-GR" sz="2000" b="0" i="1" u="sng" dirty="0">
                <a:solidFill>
                  <a:schemeClr val="tx1"/>
                </a:solidFill>
                <a:effectLst/>
                <a:latin typeface="Arial" panose="020B0604020202020204" pitchFamily="34" charset="0"/>
                <a:cs typeface="Arial" panose="020B0604020202020204" pitchFamily="34" charset="0"/>
              </a:rPr>
              <a:t>εξασθενημένο ανοσοποιητικό </a:t>
            </a:r>
            <a:r>
              <a:rPr lang="el-GR" sz="2000" b="0" i="0" dirty="0">
                <a:solidFill>
                  <a:schemeClr val="tx1"/>
                </a:solidFill>
                <a:effectLst/>
                <a:latin typeface="Arial" panose="020B0604020202020204" pitchFamily="34" charset="0"/>
                <a:cs typeface="Arial" panose="020B0604020202020204" pitchFamily="34" charset="0"/>
              </a:rPr>
              <a:t>σύστημα ή με </a:t>
            </a:r>
            <a:r>
              <a:rPr lang="el-GR" sz="2000" b="0" i="1" u="sng" dirty="0">
                <a:solidFill>
                  <a:schemeClr val="tx1"/>
                </a:solidFill>
                <a:effectLst/>
                <a:latin typeface="Arial" panose="020B0604020202020204" pitchFamily="34" charset="0"/>
                <a:cs typeface="Arial" panose="020B0604020202020204" pitchFamily="34" charset="0"/>
              </a:rPr>
              <a:t>υποκείμενα νοσήματα</a:t>
            </a:r>
            <a:r>
              <a:rPr lang="el-GR" sz="2000" b="0" i="0" dirty="0">
                <a:solidFill>
                  <a:schemeClr val="tx1"/>
                </a:solidFill>
                <a:effectLst/>
                <a:latin typeface="Arial" panose="020B0604020202020204" pitchFamily="34" charset="0"/>
                <a:cs typeface="Arial" panose="020B0604020202020204" pitchFamily="34" charset="0"/>
              </a:rPr>
              <a:t>(διαβήτη, καρδιοπάθεια και πνευμονοπάθεια).</a:t>
            </a:r>
          </a:p>
          <a:p>
            <a:pPr marL="0" indent="0" algn="ctr">
              <a:buNone/>
            </a:pPr>
            <a:r>
              <a:rPr lang="el-GR" sz="2200" b="1" dirty="0">
                <a:solidFill>
                  <a:srgbClr val="418187"/>
                </a:solidFill>
                <a:latin typeface="Arial" panose="020B0604020202020204" pitchFamily="34" charset="0"/>
                <a:cs typeface="Arial" panose="020B0604020202020204" pitchFamily="34" charset="0"/>
              </a:rPr>
              <a:t>Α)Π</a:t>
            </a:r>
            <a:r>
              <a:rPr lang="el-GR" sz="2200" b="1" i="0" dirty="0">
                <a:solidFill>
                  <a:srgbClr val="418187"/>
                </a:solidFill>
                <a:effectLst/>
                <a:latin typeface="Arial" panose="020B0604020202020204" pitchFamily="34" charset="0"/>
                <a:cs typeface="Arial" panose="020B0604020202020204" pitchFamily="34" charset="0"/>
              </a:rPr>
              <a:t>αλιβιζουμάμπη</a:t>
            </a:r>
            <a:endParaRPr lang="el-GR" sz="2200" b="1" dirty="0">
              <a:solidFill>
                <a:srgbClr val="000000"/>
              </a:solidFill>
              <a:latin typeface="Arial" panose="020B0604020202020204" pitchFamily="34" charset="0"/>
              <a:cs typeface="Arial" panose="020B0604020202020204" pitchFamily="34" charset="0"/>
            </a:endParaRPr>
          </a:p>
          <a:p>
            <a:pPr marL="0" indent="0">
              <a:buNone/>
            </a:pPr>
            <a:r>
              <a:rPr lang="el-GR" sz="2000" dirty="0">
                <a:solidFill>
                  <a:schemeClr val="tx1"/>
                </a:solidFill>
                <a:latin typeface="Arial" panose="020B0604020202020204" pitchFamily="34" charset="0"/>
                <a:cs typeface="Arial" panose="020B0604020202020204" pitchFamily="34" charset="0"/>
              </a:rPr>
              <a:t>Ε</a:t>
            </a:r>
            <a:r>
              <a:rPr lang="el-GR" sz="2000" b="0" i="0" dirty="0">
                <a:solidFill>
                  <a:schemeClr val="tx1"/>
                </a:solidFill>
                <a:effectLst/>
                <a:latin typeface="Arial" panose="020B0604020202020204" pitchFamily="34" charset="0"/>
                <a:cs typeface="Arial" panose="020B0604020202020204" pitchFamily="34" charset="0"/>
              </a:rPr>
              <a:t>ίναι ένα αντίσωμα που στοχεύει συγκεκριμένα τον ιό RSV. Μπορεί να χρησιμοποιηθεί σε βρέφη (κάτω των 12 μηνών) που βρίσκονται σε υψηλό κίνδυνο για την πρόληψη της λοίμωξης. Αυτό το φάρμακο χορηγείται ως μηνιαία ένεση κατά τη διάρκεια των εποχών έξαρσης του ιού. Μπορεί να βοηθήσει στην πρόληψη σοβαρής λοίμωξης, αλλά δεν μπορεί να θεραπεύσει την ασθένεια αν αυτή έχει ήδη εκδηλωθεί.</a:t>
            </a:r>
            <a:r>
              <a:rPr lang="el-GR" sz="2000" dirty="0">
                <a:solidFill>
                  <a:schemeClr val="tx1"/>
                </a:solidFill>
                <a:latin typeface="Arial" panose="020B0604020202020204" pitchFamily="34" charset="0"/>
                <a:cs typeface="Arial" panose="020B0604020202020204" pitchFamily="34" charset="0"/>
              </a:rPr>
              <a:t> Είναι ένα μονοκλωνικό αντίσωμα (IgG1κ), το οποίο παράχθηκε με τεχνολογία ανασυνδιασμένου DNA. Αυτό κατευθύνεται στην Α αντιγονική θέση της πρωτεΐνης F του RSV</a:t>
            </a:r>
            <a:r>
              <a:rPr lang="el-GR" sz="2000" b="1" dirty="0">
                <a:solidFill>
                  <a:schemeClr val="tx1"/>
                </a:solidFill>
                <a:latin typeface="Arial" panose="020B0604020202020204" pitchFamily="34" charset="0"/>
                <a:cs typeface="Arial" panose="020B0604020202020204" pitchFamily="34" charset="0"/>
              </a:rPr>
              <a:t>.</a:t>
            </a:r>
          </a:p>
          <a:p>
            <a:pPr marL="0" indent="0" algn="ctr">
              <a:buNone/>
            </a:pPr>
            <a:r>
              <a:rPr lang="el-GR" sz="2200" b="1" dirty="0">
                <a:solidFill>
                  <a:srgbClr val="418187"/>
                </a:solidFill>
                <a:latin typeface="Arial" panose="020B0604020202020204" pitchFamily="34" charset="0"/>
                <a:cs typeface="Arial" panose="020B0604020202020204" pitchFamily="34" charset="0"/>
              </a:rPr>
              <a:t>Β)Χορήγηση ανοσοσφαιρίνης έναντι του ιού (RSV-IGIV)</a:t>
            </a:r>
          </a:p>
          <a:p>
            <a:pPr marL="0" indent="0">
              <a:buNone/>
            </a:pPr>
            <a:r>
              <a:rPr lang="el-GR" sz="2000" dirty="0">
                <a:solidFill>
                  <a:schemeClr val="tx1"/>
                </a:solidFill>
                <a:latin typeface="Arial" panose="020B0604020202020204" pitchFamily="34" charset="0"/>
                <a:cs typeface="Arial" panose="020B0604020202020204" pitchFamily="34" charset="0"/>
              </a:rPr>
              <a:t>Το RSV-IGIV λειτουργεί δίνοντας στον οργανσιμό τα αντισώματα που χρειάζεται για να αντιμετωπίσει τον ιό. Γίνεται χορήγηση του RSV-IGIV πριν την έναρξη της εποχιακής </a:t>
            </a:r>
          </a:p>
          <a:p>
            <a:pPr marL="0" indent="0">
              <a:buNone/>
            </a:pPr>
            <a:r>
              <a:rPr lang="el-GR" sz="2000" dirty="0">
                <a:solidFill>
                  <a:schemeClr val="tx1"/>
                </a:solidFill>
                <a:latin typeface="Arial" panose="020B0604020202020204" pitchFamily="34" charset="0"/>
                <a:cs typeface="Arial" panose="020B0604020202020204" pitchFamily="34" charset="0"/>
              </a:rPr>
              <a:t>έξαρσης του ιού, δηλαδή περίπου πριν τα τέλη του Ιανουαρίου. </a:t>
            </a:r>
            <a:endParaRPr lang="en-US" sz="20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10854F3-9060-7A00-E3F7-E5055C26C2D4}"/>
              </a:ext>
            </a:extLst>
          </p:cNvPr>
          <p:cNvPicPr>
            <a:picLocks noChangeAspect="1"/>
          </p:cNvPicPr>
          <p:nvPr/>
        </p:nvPicPr>
        <p:blipFill>
          <a:blip r:embed="rId3"/>
          <a:stretch>
            <a:fillRect/>
          </a:stretch>
        </p:blipFill>
        <p:spPr>
          <a:xfrm rot="16200000">
            <a:off x="-952500" y="5257956"/>
            <a:ext cx="2571750" cy="666750"/>
          </a:xfrm>
          <a:prstGeom prst="rect">
            <a:avLst/>
          </a:prstGeom>
        </p:spPr>
      </p:pic>
    </p:spTree>
    <p:extLst>
      <p:ext uri="{BB962C8B-B14F-4D97-AF65-F5344CB8AC3E}">
        <p14:creationId xmlns:p14="http://schemas.microsoft.com/office/powerpoint/2010/main" val="292528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4DA8D-FA14-DA74-31CC-172301B29DE3}"/>
              </a:ext>
            </a:extLst>
          </p:cNvPr>
          <p:cNvPicPr>
            <a:picLocks noChangeAspect="1"/>
          </p:cNvPicPr>
          <p:nvPr/>
        </p:nvPicPr>
        <p:blipFill>
          <a:blip r:embed="rId3"/>
          <a:stretch>
            <a:fillRect/>
          </a:stretch>
        </p:blipFill>
        <p:spPr>
          <a:xfrm>
            <a:off x="7125325" y="794478"/>
            <a:ext cx="5066675" cy="2850005"/>
          </a:xfrm>
          <a:prstGeom prst="rect">
            <a:avLst/>
          </a:prstGeom>
          <a:effectLst>
            <a:outerShdw dist="50800" sx="1000" sy="1000" algn="ctr" rotWithShape="0">
              <a:srgbClr val="000000"/>
            </a:outerShdw>
            <a:softEdge rad="762000"/>
          </a:effectLst>
        </p:spPr>
      </p:pic>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92525"/>
            <a:ext cx="9590215" cy="701953"/>
          </a:xfrm>
        </p:spPr>
        <p:txBody>
          <a:bodyPr>
            <a:normAutofit/>
          </a:bodyPr>
          <a:lstStyle/>
          <a:p>
            <a:pPr algn="ctr"/>
            <a:r>
              <a:rPr lang="el-GR" sz="4000" dirty="0">
                <a:latin typeface="Bahnschrift SemiBold" panose="020B0502040204020203" pitchFamily="34" charset="0"/>
              </a:rPr>
              <a:t>ΠΡΟΦΥΛΑΞΗ(2/3)</a:t>
            </a:r>
            <a:endParaRPr lang="en-US" sz="4000" dirty="0">
              <a:latin typeface="Bahnschrift SemiBold" panose="020B0502040204020203" pitchFamily="34" charset="0"/>
            </a:endParaRP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a:xfrm>
            <a:off x="11211393" y="6177976"/>
            <a:ext cx="1295400" cy="874895"/>
          </a:xfrm>
        </p:spPr>
        <p:txBody>
          <a:bodyPr/>
          <a:lstStyle/>
          <a:p>
            <a:fld id="{08AB70BE-1769-45B8-85A6-0C837432C7E6}" type="slidenum">
              <a:rPr lang="en-US" smtClean="0"/>
              <a:pPr/>
              <a:t>17</a:t>
            </a:fld>
            <a:endParaRPr lang="en-US" dirty="0"/>
          </a:p>
        </p:txBody>
      </p:sp>
      <p:sp>
        <p:nvSpPr>
          <p:cNvPr id="7" name="Content Placeholder 6">
            <a:extLst>
              <a:ext uri="{FF2B5EF4-FFF2-40B4-BE49-F238E27FC236}">
                <a16:creationId xmlns:a16="http://schemas.microsoft.com/office/drawing/2014/main" id="{B828E73D-1FDE-CA44-2A29-691A1E67F725}"/>
              </a:ext>
            </a:extLst>
          </p:cNvPr>
          <p:cNvSpPr>
            <a:spLocks noGrp="1"/>
          </p:cNvSpPr>
          <p:nvPr>
            <p:ph sz="quarter" idx="11"/>
          </p:nvPr>
        </p:nvSpPr>
        <p:spPr>
          <a:xfrm>
            <a:off x="801972" y="659567"/>
            <a:ext cx="11240126" cy="4422099"/>
          </a:xfrm>
        </p:spPr>
        <p:txBody>
          <a:bodyPr>
            <a:noAutofit/>
          </a:bodyPr>
          <a:lstStyle/>
          <a:p>
            <a:pPr marL="0" indent="0">
              <a:buNone/>
            </a:pPr>
            <a:r>
              <a:rPr lang="el-GR" sz="2200" b="0" i="0" dirty="0">
                <a:solidFill>
                  <a:schemeClr val="tx1"/>
                </a:solidFill>
                <a:effectLst/>
                <a:latin typeface="Arial" panose="020B0604020202020204" pitchFamily="34" charset="0"/>
                <a:cs typeface="Arial" panose="020B0604020202020204" pitchFamily="34" charset="0"/>
              </a:rPr>
              <a:t>Το 2023, η Ευρωπαϊκή Ένωση ενέκρινε το πρώτο εμβόλιο κατά του RSV, κατάλληλο για:</a:t>
            </a:r>
          </a:p>
          <a:p>
            <a:pPr marL="457200" indent="-457200">
              <a:buClr>
                <a:srgbClr val="126169"/>
              </a:buClr>
              <a:buFont typeface="+mj-lt"/>
              <a:buAutoNum type="alphaLcParenR"/>
            </a:pPr>
            <a:r>
              <a:rPr lang="el-GR" sz="2200" dirty="0">
                <a:solidFill>
                  <a:schemeClr val="tx1"/>
                </a:solidFill>
                <a:latin typeface="Arial" panose="020B0604020202020204" pitchFamily="34" charset="0"/>
                <a:cs typeface="Arial" panose="020B0604020202020204" pitchFamily="34" charset="0"/>
              </a:rPr>
              <a:t>Β</a:t>
            </a:r>
            <a:r>
              <a:rPr lang="el-GR" sz="2200" b="0" i="0" dirty="0">
                <a:solidFill>
                  <a:schemeClr val="tx1"/>
                </a:solidFill>
                <a:effectLst/>
                <a:latin typeface="Arial" panose="020B0604020202020204" pitchFamily="34" charset="0"/>
                <a:cs typeface="Arial" panose="020B0604020202020204" pitchFamily="34" charset="0"/>
              </a:rPr>
              <a:t>ρέφοι ηλικίας έως έξι μηνών</a:t>
            </a:r>
          </a:p>
          <a:p>
            <a:pPr marL="457200" indent="-457200">
              <a:buClr>
                <a:srgbClr val="126169"/>
              </a:buClr>
              <a:buFont typeface="+mj-lt"/>
              <a:buAutoNum type="alphaLcParenR"/>
            </a:pPr>
            <a:r>
              <a:rPr lang="el-GR" sz="2200" dirty="0">
                <a:solidFill>
                  <a:schemeClr val="tx1"/>
                </a:solidFill>
                <a:latin typeface="Arial" panose="020B0604020202020204" pitchFamily="34" charset="0"/>
                <a:cs typeface="Arial" panose="020B0604020202020204" pitchFamily="34" charset="0"/>
              </a:rPr>
              <a:t>Ε</a:t>
            </a:r>
            <a:r>
              <a:rPr lang="el-GR" sz="2200" b="0" i="0" dirty="0">
                <a:solidFill>
                  <a:schemeClr val="tx1"/>
                </a:solidFill>
                <a:effectLst/>
                <a:latin typeface="Arial" panose="020B0604020202020204" pitchFamily="34" charset="0"/>
                <a:cs typeface="Arial" panose="020B0604020202020204" pitchFamily="34" charset="0"/>
              </a:rPr>
              <a:t>νήλικες μεγαλύτερης ηλικίας </a:t>
            </a:r>
            <a:endParaRPr lang="en-US" sz="2200" b="0" i="0" dirty="0">
              <a:solidFill>
                <a:schemeClr val="tx1"/>
              </a:solidFill>
              <a:effectLst/>
              <a:latin typeface="Arial" panose="020B0604020202020204" pitchFamily="34" charset="0"/>
              <a:cs typeface="Arial" panose="020B0604020202020204" pitchFamily="34" charset="0"/>
            </a:endParaRPr>
          </a:p>
          <a:p>
            <a:pPr marL="0" indent="0">
              <a:buClr>
                <a:srgbClr val="126169"/>
              </a:buClr>
              <a:buNone/>
            </a:pPr>
            <a:endParaRPr lang="el-GR" sz="2200" b="0" i="0" dirty="0">
              <a:solidFill>
                <a:schemeClr val="tx1"/>
              </a:solidFill>
              <a:effectLst/>
              <a:latin typeface="Arial" panose="020B0604020202020204" pitchFamily="34" charset="0"/>
              <a:cs typeface="Arial" panose="020B0604020202020204" pitchFamily="34" charset="0"/>
            </a:endParaRPr>
          </a:p>
          <a:p>
            <a:pPr marL="0" indent="0">
              <a:buNone/>
            </a:pPr>
            <a:r>
              <a:rPr lang="el-GR" sz="2200" b="0" i="0" dirty="0">
                <a:solidFill>
                  <a:schemeClr val="tx1"/>
                </a:solidFill>
                <a:effectLst/>
                <a:latin typeface="Arial" panose="020B0604020202020204" pitchFamily="34" charset="0"/>
                <a:cs typeface="Arial" panose="020B0604020202020204" pitchFamily="34" charset="0"/>
              </a:rPr>
              <a:t>Η προστασία του διαρκεί τουλάχιστον 6 μήνες.</a:t>
            </a:r>
          </a:p>
          <a:p>
            <a:pPr marL="0" indent="0">
              <a:buNone/>
            </a:pPr>
            <a:r>
              <a:rPr lang="el-GR" sz="2200" dirty="0">
                <a:solidFill>
                  <a:schemeClr val="tx1"/>
                </a:solidFill>
                <a:latin typeface="Arial" panose="020B0604020202020204" pitchFamily="34" charset="0"/>
                <a:cs typeface="Arial" panose="020B0604020202020204" pitchFamily="34" charset="0"/>
              </a:rPr>
              <a:t>Το εμβόλιο περιέχει μια τροποποιημένη έκδοση της γλυκοπρωτεΐνης </a:t>
            </a:r>
            <a:r>
              <a:rPr lang="en-US" sz="2200" dirty="0">
                <a:solidFill>
                  <a:schemeClr val="tx1"/>
                </a:solidFill>
                <a:latin typeface="Arial" panose="020B0604020202020204" pitchFamily="34" charset="0"/>
                <a:cs typeface="Arial" panose="020B0604020202020204" pitchFamily="34" charset="0"/>
              </a:rPr>
              <a:t>F</a:t>
            </a:r>
            <a:r>
              <a:rPr lang="el-GR" sz="2200" dirty="0">
                <a:solidFill>
                  <a:schemeClr val="tx1"/>
                </a:solidFill>
                <a:latin typeface="Arial" panose="020B0604020202020204" pitchFamily="34" charset="0"/>
                <a:cs typeface="Arial" panose="020B0604020202020204" pitchFamily="34" charset="0"/>
              </a:rPr>
              <a:t> επιφάνειας σύντηξης RSV. Αυτή η πρωτεΐνη είναι ο κύριος στόχος των αντισωμάτων που παράγονται για την καταπολέμηση της λοίμωξης του κατώτερου αναπνευστικού συστήματος. Όταν ένα άτομο λαμβάνει το εμβόλιο, το ανοσοποιητικό του σύστημα δημιουργεί συγκεκριμένα αντισώματα και Τ- κύτταρα που βοηθούν στην πρόληψη της μόλυνσης από RSV.</a:t>
            </a:r>
            <a:endParaRPr lang="en-US" sz="2200" dirty="0">
              <a:solidFill>
                <a:schemeClr val="tx1"/>
              </a:solidFill>
              <a:latin typeface="Arial" panose="020B0604020202020204" pitchFamily="34" charset="0"/>
              <a:cs typeface="Arial" panose="020B0604020202020204" pitchFamily="34" charset="0"/>
            </a:endParaRPr>
          </a:p>
          <a:p>
            <a:pPr marL="0" indent="0">
              <a:buNone/>
            </a:pPr>
            <a:endParaRPr lang="el-GR" sz="2000" b="0" i="0" dirty="0">
              <a:solidFill>
                <a:srgbClr val="313942"/>
              </a:solidFill>
              <a:effectLst/>
              <a:highlight>
                <a:srgbClr val="FFFFFF"/>
              </a:highlight>
              <a:latin typeface="KaInfoLight"/>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0A0F8DD-DA5A-2608-9C5A-D62FAE267186}"/>
              </a:ext>
            </a:extLst>
          </p:cNvPr>
          <p:cNvSpPr txBox="1"/>
          <p:nvPr/>
        </p:nvSpPr>
        <p:spPr>
          <a:xfrm>
            <a:off x="801972" y="5750004"/>
            <a:ext cx="9506264" cy="1107996"/>
          </a:xfrm>
          <a:prstGeom prst="rect">
            <a:avLst/>
          </a:prstGeom>
          <a:solidFill>
            <a:schemeClr val="accent2">
              <a:lumMod val="50000"/>
            </a:schemeClr>
          </a:solidFill>
        </p:spPr>
        <p:txBody>
          <a:bodyPr wrap="square" rtlCol="0">
            <a:spAutoFit/>
          </a:bodyPr>
          <a:lstStyle/>
          <a:p>
            <a:pPr marL="0" indent="0" algn="ctr">
              <a:buNone/>
            </a:pPr>
            <a:r>
              <a:rPr lang="el-GR" sz="2000" dirty="0">
                <a:solidFill>
                  <a:schemeClr val="bg1"/>
                </a:solidFill>
                <a:latin typeface="Arial" panose="020B0604020202020204" pitchFamily="34" charset="0"/>
                <a:cs typeface="Arial" panose="020B0604020202020204" pitchFamily="34" charset="0"/>
              </a:rPr>
              <a:t>Α</a:t>
            </a:r>
            <a:r>
              <a:rPr lang="el-GR" sz="2200" dirty="0">
                <a:solidFill>
                  <a:schemeClr val="bg1"/>
                </a:solidFill>
                <a:latin typeface="Arial" panose="020B0604020202020204" pitchFamily="34" charset="0"/>
                <a:cs typeface="Arial" panose="020B0604020202020204" pitchFamily="34" charset="0"/>
              </a:rPr>
              <a:t>ντιγόνο </a:t>
            </a:r>
            <a:r>
              <a:rPr lang="en-US" sz="2200" dirty="0">
                <a:solidFill>
                  <a:schemeClr val="bg1"/>
                </a:solidFill>
                <a:latin typeface="Arial" panose="020B0604020202020204" pitchFamily="34" charset="0"/>
                <a:cs typeface="Arial" panose="020B0604020202020204" pitchFamily="34" charset="0"/>
              </a:rPr>
              <a:t>RSVPreF3</a:t>
            </a:r>
            <a:r>
              <a:rPr lang="el-GR" sz="2200" dirty="0">
                <a:solidFill>
                  <a:schemeClr val="bg1"/>
                </a:solidFill>
                <a:latin typeface="Arial" panose="020B0604020202020204" pitchFamily="34" charset="0"/>
                <a:cs typeface="Arial" panose="020B0604020202020204" pitchFamily="34" charset="0"/>
              </a:rPr>
              <a:t> Ανασυνδυασμένη γλυκοπρωτεΐνη F του αναπνευστικού συγκυτιακού ιού σταθεροποιημένη στη μορφή προ της σύντηξης = RSVPreF3</a:t>
            </a:r>
          </a:p>
        </p:txBody>
      </p:sp>
      <p:pic>
        <p:nvPicPr>
          <p:cNvPr id="6" name="Picture 5">
            <a:extLst>
              <a:ext uri="{FF2B5EF4-FFF2-40B4-BE49-F238E27FC236}">
                <a16:creationId xmlns:a16="http://schemas.microsoft.com/office/drawing/2014/main" id="{F9906990-C74F-9C99-FBD8-AE0A4540B6A5}"/>
              </a:ext>
            </a:extLst>
          </p:cNvPr>
          <p:cNvPicPr>
            <a:picLocks noChangeAspect="1"/>
          </p:cNvPicPr>
          <p:nvPr/>
        </p:nvPicPr>
        <p:blipFill>
          <a:blip r:embed="rId4"/>
          <a:stretch>
            <a:fillRect/>
          </a:stretch>
        </p:blipFill>
        <p:spPr>
          <a:xfrm rot="16200000">
            <a:off x="-852255" y="5238750"/>
            <a:ext cx="2571750" cy="666750"/>
          </a:xfrm>
          <a:prstGeom prst="rect">
            <a:avLst/>
          </a:prstGeom>
        </p:spPr>
      </p:pic>
    </p:spTree>
    <p:extLst>
      <p:ext uri="{BB962C8B-B14F-4D97-AF65-F5344CB8AC3E}">
        <p14:creationId xmlns:p14="http://schemas.microsoft.com/office/powerpoint/2010/main" val="117915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92525"/>
            <a:ext cx="9590215" cy="701953"/>
          </a:xfrm>
        </p:spPr>
        <p:txBody>
          <a:bodyPr>
            <a:normAutofit/>
          </a:bodyPr>
          <a:lstStyle/>
          <a:p>
            <a:pPr algn="ctr"/>
            <a:r>
              <a:rPr lang="el-GR" sz="4000" dirty="0">
                <a:latin typeface="Bahnschrift SemiBold" panose="020B0502040204020203" pitchFamily="34" charset="0"/>
              </a:rPr>
              <a:t>ΠΡΟΦΥΛΑΞΗ(3/3)</a:t>
            </a:r>
            <a:endParaRPr lang="en-US" sz="4000" dirty="0">
              <a:latin typeface="Bahnschrift SemiBold" panose="020B0502040204020203" pitchFamily="34" charset="0"/>
            </a:endParaRP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a:xfrm>
            <a:off x="11211393" y="6177976"/>
            <a:ext cx="1295400" cy="874895"/>
          </a:xfrm>
        </p:spPr>
        <p:txBody>
          <a:bodyPr/>
          <a:lstStyle/>
          <a:p>
            <a:fld id="{08AB70BE-1769-45B8-85A6-0C837432C7E6}" type="slidenum">
              <a:rPr lang="en-US" smtClean="0"/>
              <a:pPr/>
              <a:t>18</a:t>
            </a:fld>
            <a:endParaRPr lang="en-US" dirty="0"/>
          </a:p>
        </p:txBody>
      </p:sp>
      <p:sp>
        <p:nvSpPr>
          <p:cNvPr id="7" name="Content Placeholder 6">
            <a:extLst>
              <a:ext uri="{FF2B5EF4-FFF2-40B4-BE49-F238E27FC236}">
                <a16:creationId xmlns:a16="http://schemas.microsoft.com/office/drawing/2014/main" id="{B828E73D-1FDE-CA44-2A29-691A1E67F725}"/>
              </a:ext>
            </a:extLst>
          </p:cNvPr>
          <p:cNvSpPr>
            <a:spLocks noGrp="1"/>
          </p:cNvSpPr>
          <p:nvPr>
            <p:ph sz="quarter" idx="11"/>
          </p:nvPr>
        </p:nvSpPr>
        <p:spPr>
          <a:xfrm>
            <a:off x="951875" y="794477"/>
            <a:ext cx="7757410" cy="5970997"/>
          </a:xfrm>
        </p:spPr>
        <p:txBody>
          <a:bodyPr>
            <a:noAutofit/>
          </a:bodyPr>
          <a:lstStyle/>
          <a:p>
            <a:pPr marL="0" indent="0" algn="ctr">
              <a:buNone/>
            </a:pPr>
            <a:r>
              <a:rPr lang="el-GR" sz="2200" b="0" i="0" dirty="0">
                <a:solidFill>
                  <a:schemeClr val="tx1"/>
                </a:solidFill>
                <a:effectLst/>
                <a:latin typeface="Arial" panose="020B0604020202020204" pitchFamily="34" charset="0"/>
                <a:cs typeface="Arial" panose="020B0604020202020204" pitchFamily="34" charset="0"/>
              </a:rPr>
              <a:t>Τα γενικά μέτρα πρόληψης είναι τα ίδια όπως και για τους περισσότερους άλλους ιούς του αναπνευστικού συστήματος:</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Σ</a:t>
            </a:r>
            <a:r>
              <a:rPr lang="el-GR" sz="2200" b="0" i="0" dirty="0">
                <a:solidFill>
                  <a:schemeClr val="tx1"/>
                </a:solidFill>
                <a:effectLst/>
                <a:latin typeface="Arial" panose="020B0604020202020204" pitchFamily="34" charset="0"/>
                <a:cs typeface="Arial" panose="020B0604020202020204" pitchFamily="34" charset="0"/>
              </a:rPr>
              <a:t>υχνό πλύσιμο και η απολύμανση των χεριών</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Κ</a:t>
            </a:r>
            <a:r>
              <a:rPr lang="el-GR" sz="2200" b="0" i="0" dirty="0">
                <a:solidFill>
                  <a:schemeClr val="tx1"/>
                </a:solidFill>
                <a:effectLst/>
                <a:latin typeface="Arial" panose="020B0604020202020204" pitchFamily="34" charset="0"/>
                <a:cs typeface="Arial" panose="020B0604020202020204" pitchFamily="34" charset="0"/>
              </a:rPr>
              <a:t>άλυψη της μύτης και του στόματος κατά το φτάρνισμα</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Α</a:t>
            </a:r>
            <a:r>
              <a:rPr lang="el-GR" sz="2200" b="0" i="0" dirty="0">
                <a:solidFill>
                  <a:schemeClr val="tx1"/>
                </a:solidFill>
                <a:effectLst/>
                <a:latin typeface="Arial" panose="020B0604020202020204" pitchFamily="34" charset="0"/>
                <a:cs typeface="Arial" panose="020B0604020202020204" pitchFamily="34" charset="0"/>
              </a:rPr>
              <a:t>ποφυγή επαφής με άλλα άτομα όταν κάποιος νοσεί</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Αποφυγή κοινής χρήσης συσκευών που χρησιμοποιούν ασθενείς</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Καλός καθαρισμός μολυσμένων επιφανειών</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Καλός αερισμός των χώρων </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Αποφυγή συνοστισμού </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Ατομικά μέτρα προστασίας ( χρήση μάσκας)</a:t>
            </a:r>
          </a:p>
          <a:p>
            <a:pPr>
              <a:buClr>
                <a:srgbClr val="0C4046"/>
              </a:buClr>
              <a:buSzPct val="150000"/>
              <a:buFont typeface="Arial" panose="020B0604020202020204" pitchFamily="34" charset="0"/>
              <a:buChar char="◊"/>
            </a:pPr>
            <a:r>
              <a:rPr lang="el-GR" sz="2200" dirty="0">
                <a:solidFill>
                  <a:schemeClr val="tx1"/>
                </a:solidFill>
                <a:latin typeface="Arial" panose="020B0604020202020204" pitchFamily="34" charset="0"/>
                <a:cs typeface="Arial" panose="020B0604020202020204" pitchFamily="34" charset="0"/>
              </a:rPr>
              <a:t>    *Τεράστια προσοχή στους γονείς* </a:t>
            </a:r>
            <a:endParaRPr lang="en-US" sz="2200" dirty="0">
              <a:solidFill>
                <a:schemeClr val="tx1"/>
              </a:solidFill>
              <a:latin typeface="Arial" panose="020B0604020202020204" pitchFamily="34" charset="0"/>
              <a:cs typeface="Arial" panose="020B0604020202020204" pitchFamily="34" charset="0"/>
            </a:endParaRPr>
          </a:p>
        </p:txBody>
      </p:sp>
      <p:pic>
        <p:nvPicPr>
          <p:cNvPr id="5" name="Picture 4" descr="A group of icons with text&#10;&#10;Description automatically generated">
            <a:extLst>
              <a:ext uri="{FF2B5EF4-FFF2-40B4-BE49-F238E27FC236}">
                <a16:creationId xmlns:a16="http://schemas.microsoft.com/office/drawing/2014/main" id="{B308025F-542D-E59B-10B1-6FFBF70E17A9}"/>
              </a:ext>
            </a:extLst>
          </p:cNvPr>
          <p:cNvPicPr>
            <a:picLocks noChangeAspect="1"/>
          </p:cNvPicPr>
          <p:nvPr/>
        </p:nvPicPr>
        <p:blipFill>
          <a:blip r:embed="rId3"/>
          <a:stretch>
            <a:fillRect/>
          </a:stretch>
        </p:blipFill>
        <p:spPr>
          <a:xfrm>
            <a:off x="7150445" y="3597639"/>
            <a:ext cx="5041556" cy="3260362"/>
          </a:xfrm>
          <a:prstGeom prst="rect">
            <a:avLst/>
          </a:prstGeom>
        </p:spPr>
      </p:pic>
      <p:sp>
        <p:nvSpPr>
          <p:cNvPr id="6" name="TextBox 5">
            <a:extLst>
              <a:ext uri="{FF2B5EF4-FFF2-40B4-BE49-F238E27FC236}">
                <a16:creationId xmlns:a16="http://schemas.microsoft.com/office/drawing/2014/main" id="{E995B058-110B-AE38-6921-FF3ADE64A9B3}"/>
              </a:ext>
            </a:extLst>
          </p:cNvPr>
          <p:cNvSpPr txBox="1"/>
          <p:nvPr/>
        </p:nvSpPr>
        <p:spPr>
          <a:xfrm>
            <a:off x="8469443" y="3597639"/>
            <a:ext cx="2548327" cy="569627"/>
          </a:xfrm>
          <a:prstGeom prst="rect">
            <a:avLst/>
          </a:prstGeom>
          <a:solidFill>
            <a:srgbClr val="FFFFFF"/>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D09F47A5-BDC2-4725-A99F-771BE1F6A671}"/>
              </a:ext>
            </a:extLst>
          </p:cNvPr>
          <p:cNvPicPr>
            <a:picLocks noChangeAspect="1"/>
          </p:cNvPicPr>
          <p:nvPr/>
        </p:nvPicPr>
        <p:blipFill>
          <a:blip r:embed="rId4"/>
          <a:stretch>
            <a:fillRect/>
          </a:stretch>
        </p:blipFill>
        <p:spPr>
          <a:xfrm>
            <a:off x="8652709" y="1453271"/>
            <a:ext cx="3539291" cy="2429181"/>
          </a:xfrm>
          <a:prstGeom prst="rect">
            <a:avLst/>
          </a:prstGeom>
        </p:spPr>
      </p:pic>
      <p:pic>
        <p:nvPicPr>
          <p:cNvPr id="9" name="Picture 8">
            <a:extLst>
              <a:ext uri="{FF2B5EF4-FFF2-40B4-BE49-F238E27FC236}">
                <a16:creationId xmlns:a16="http://schemas.microsoft.com/office/drawing/2014/main" id="{D647BDF7-5FB3-EFAC-AA87-29FB4CEAFE80}"/>
              </a:ext>
            </a:extLst>
          </p:cNvPr>
          <p:cNvPicPr>
            <a:picLocks noChangeAspect="1"/>
          </p:cNvPicPr>
          <p:nvPr/>
        </p:nvPicPr>
        <p:blipFill>
          <a:blip r:embed="rId5"/>
          <a:stretch>
            <a:fillRect/>
          </a:stretch>
        </p:blipFill>
        <p:spPr>
          <a:xfrm rot="16200000">
            <a:off x="-841167" y="5146224"/>
            <a:ext cx="2571750" cy="666750"/>
          </a:xfrm>
          <a:prstGeom prst="rect">
            <a:avLst/>
          </a:prstGeom>
        </p:spPr>
      </p:pic>
    </p:spTree>
    <p:extLst>
      <p:ext uri="{BB962C8B-B14F-4D97-AF65-F5344CB8AC3E}">
        <p14:creationId xmlns:p14="http://schemas.microsoft.com/office/powerpoint/2010/main" val="201418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6" descr="A person in a green shirt&#10;&#10;Description automatically generated">
            <a:extLst>
              <a:ext uri="{FF2B5EF4-FFF2-40B4-BE49-F238E27FC236}">
                <a16:creationId xmlns:a16="http://schemas.microsoft.com/office/drawing/2014/main" id="{80E78FDF-A09A-7191-F073-21CAD2C29EE9}"/>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280806097"/>
      </p:ext>
    </p:extLst>
  </p:cSld>
  <p:clrMapOvr>
    <a:masterClrMapping/>
  </p:clrMapOvr>
  <mc:AlternateContent xmlns:mc="http://schemas.openxmlformats.org/markup-compatibility/2006" xmlns:p14="http://schemas.microsoft.com/office/powerpoint/2010/main">
    <mc:Choice Requires="p14">
      <p:transition spd="slow" p14:dur="6500">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virus&#10;&#10;Description automatically generated">
            <a:extLst>
              <a:ext uri="{FF2B5EF4-FFF2-40B4-BE49-F238E27FC236}">
                <a16:creationId xmlns:a16="http://schemas.microsoft.com/office/drawing/2014/main" id="{455A96D2-63D6-189F-E91D-C37769D75B7A}"/>
              </a:ext>
            </a:extLst>
          </p:cNvPr>
          <p:cNvPicPr>
            <a:picLocks noChangeAspect="1"/>
          </p:cNvPicPr>
          <p:nvPr/>
        </p:nvPicPr>
        <p:blipFill>
          <a:blip r:embed="rId3"/>
          <a:stretch>
            <a:fillRect/>
          </a:stretch>
        </p:blipFill>
        <p:spPr>
          <a:xfrm>
            <a:off x="1082983" y="239714"/>
            <a:ext cx="1488767" cy="1098321"/>
          </a:xfrm>
          <a:prstGeom prst="rect">
            <a:avLst/>
          </a:prstGeom>
          <a:effectLst>
            <a:softEdge rad="127000"/>
          </a:effectLst>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p:txBody>
          <a:bodyPr/>
          <a:lstStyle/>
          <a:p>
            <a:fld id="{08AB70BE-1769-45B8-85A6-0C837432C7E6}" type="slidenum">
              <a:rPr lang="en-US" smtClean="0"/>
              <a:pPr/>
              <a:t>2</a:t>
            </a:fld>
            <a:endParaRPr lang="en-US" dirty="0"/>
          </a:p>
        </p:txBody>
      </p:sp>
      <p:sp>
        <p:nvSpPr>
          <p:cNvPr id="8" name="Content Placeholder 7">
            <a:extLst>
              <a:ext uri="{FF2B5EF4-FFF2-40B4-BE49-F238E27FC236}">
                <a16:creationId xmlns:a16="http://schemas.microsoft.com/office/drawing/2014/main" id="{F69C1A9D-8915-B0DC-7791-00810561F07D}"/>
              </a:ext>
            </a:extLst>
          </p:cNvPr>
          <p:cNvSpPr>
            <a:spLocks noGrp="1"/>
          </p:cNvSpPr>
          <p:nvPr>
            <p:ph sz="quarter" idx="10"/>
          </p:nvPr>
        </p:nvSpPr>
        <p:spPr>
          <a:xfrm>
            <a:off x="209850" y="1630073"/>
            <a:ext cx="8724283" cy="4988213"/>
          </a:xfrm>
        </p:spPr>
        <p:txBody>
          <a:bodyPr>
            <a:normAutofit/>
          </a:bodyPr>
          <a:lstStyle/>
          <a:p>
            <a:pPr algn="just"/>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Ο </a:t>
            </a:r>
            <a:r>
              <a:rPr lang="el-GR" sz="2200" kern="100" dirty="0">
                <a:solidFill>
                  <a:schemeClr val="tx1"/>
                </a:solidFill>
                <a:latin typeface="Arial" panose="020B0604020202020204" pitchFamily="34" charset="0"/>
                <a:ea typeface="Aptos" panose="020B0004020202020204" pitchFamily="34" charset="0"/>
                <a:cs typeface="Arial" panose="020B0604020202020204" pitchFamily="34" charset="0"/>
              </a:rPr>
              <a:t>Α</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ναπνευστικός</a:t>
            </a:r>
            <a:r>
              <a:rPr lang="en-US" sz="22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el-GR" sz="2200" kern="100" dirty="0">
                <a:solidFill>
                  <a:schemeClr val="tx1"/>
                </a:solidFill>
                <a:latin typeface="Arial" panose="020B0604020202020204" pitchFamily="34" charset="0"/>
                <a:ea typeface="Aptos" panose="020B0004020202020204" pitchFamily="34" charset="0"/>
                <a:cs typeface="Arial" panose="020B0604020202020204" pitchFamily="34" charset="0"/>
              </a:rPr>
              <a:t>Σ</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υγκυτιακός </a:t>
            </a:r>
            <a:r>
              <a:rPr lang="el-GR" sz="2200" kern="100" dirty="0">
                <a:solidFill>
                  <a:schemeClr val="tx1"/>
                </a:solidFill>
                <a:latin typeface="Arial" panose="020B0604020202020204" pitchFamily="34" charset="0"/>
                <a:ea typeface="Aptos" panose="020B0004020202020204" pitchFamily="34" charset="0"/>
                <a:cs typeface="Arial" panose="020B0604020202020204" pitchFamily="34" charset="0"/>
              </a:rPr>
              <a:t>Ι</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ός (</a:t>
            </a:r>
            <a:r>
              <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RSV</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είναι ένας σφαιρικός ιός </a:t>
            </a:r>
            <a:r>
              <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RNA</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ο οποίος ανήκει στην μεγάλη οικογένεια των </a:t>
            </a:r>
            <a:r>
              <a:rPr lang="el-GR" sz="2200" kern="100" dirty="0">
                <a:solidFill>
                  <a:srgbClr val="0C4046"/>
                </a:solidFill>
                <a:effectLst/>
                <a:latin typeface="Arial" panose="020B0604020202020204" pitchFamily="34" charset="0"/>
                <a:ea typeface="Aptos" panose="020B0004020202020204" pitchFamily="34" charset="0"/>
                <a:cs typeface="Arial" panose="020B0604020202020204" pitchFamily="34" charset="0"/>
              </a:rPr>
              <a:t>παραμυξοϊών</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Συγκεκριμένα, ανήκει στην κατηγορία </a:t>
            </a:r>
            <a:r>
              <a:rPr lang="en-US" sz="2200" kern="100" dirty="0">
                <a:solidFill>
                  <a:srgbClr val="0C4046"/>
                </a:solidFill>
                <a:effectLst/>
                <a:latin typeface="Arial" panose="020B0604020202020204" pitchFamily="34" charset="0"/>
                <a:ea typeface="Aptos" panose="020B0004020202020204" pitchFamily="34" charset="0"/>
                <a:cs typeface="Arial" panose="020B0604020202020204" pitchFamily="34" charset="0"/>
              </a:rPr>
              <a:t>Pneumovirinae</a:t>
            </a:r>
            <a:r>
              <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του γένους </a:t>
            </a:r>
            <a:r>
              <a:rPr lang="en-US" sz="2200" kern="100" dirty="0">
                <a:solidFill>
                  <a:srgbClr val="0C4046"/>
                </a:solidFill>
                <a:effectLst/>
                <a:latin typeface="Arial" panose="020B0604020202020204" pitchFamily="34" charset="0"/>
                <a:ea typeface="Aptos" panose="020B0004020202020204" pitchFamily="34" charset="0"/>
                <a:cs typeface="Arial" panose="020B0604020202020204" pitchFamily="34" charset="0"/>
              </a:rPr>
              <a:t>Pneumonovirus</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 </a:t>
            </a:r>
          </a:p>
          <a:p>
            <a:pPr algn="just"/>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Είναι ιός ελικοειδούς συμμετρίας και έχει μέγεθος περίπου </a:t>
            </a:r>
            <a:r>
              <a:rPr lang="el-GR" sz="2200" i="1" u="sng"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12-15</a:t>
            </a:r>
            <a:r>
              <a:rPr lang="en-US" sz="2200" i="1" u="sng"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nm</a:t>
            </a:r>
            <a:r>
              <a:rPr lang="el-GR" sz="2200" i="1" u="sng"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σε διάμετρο</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Είναι πλειομορφικός, με γονιδίωμα που αποτελείται απο ένα αρνητικό κλώνο </a:t>
            </a:r>
            <a:r>
              <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RNA</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15222 νουκλεοτιδίων. </a:t>
            </a:r>
            <a:endPar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just"/>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Ο ιός περιβάλλεται από ένα πρωτεϊνικό περίβλημα, </a:t>
            </a:r>
            <a:r>
              <a:rPr lang="el-GR" sz="2200" i="1" kern="100" dirty="0">
                <a:solidFill>
                  <a:srgbClr val="418187"/>
                </a:solidFill>
                <a:latin typeface="Arial" panose="020B0604020202020204" pitchFamily="34" charset="0"/>
                <a:ea typeface="Aptos" panose="020B0004020202020204" pitchFamily="34" charset="0"/>
                <a:cs typeface="Arial" panose="020B0604020202020204" pitchFamily="34" charset="0"/>
              </a:rPr>
              <a:t>το καψίδιο</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μία λιπιδική διπλοστοιβάδα, η οποία περιβάλλεται από ένα έλυτρο, μέσα στο οποίο υπάρχει το γενετικό υλικό. </a:t>
            </a:r>
            <a:endPar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kern="100" dirty="0">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DC22F918-527C-323D-0F36-8E73434C1BFF}"/>
              </a:ext>
            </a:extLst>
          </p:cNvPr>
          <p:cNvGraphicFramePr/>
          <p:nvPr>
            <p:extLst>
              <p:ext uri="{D42A27DB-BD31-4B8C-83A1-F6EECF244321}">
                <p14:modId xmlns:p14="http://schemas.microsoft.com/office/powerpoint/2010/main" val="4210436072"/>
              </p:ext>
            </p:extLst>
          </p:nvPr>
        </p:nvGraphicFramePr>
        <p:xfrm>
          <a:off x="8934133" y="459426"/>
          <a:ext cx="2855629" cy="5104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2">
            <a:extLst>
              <a:ext uri="{FF2B5EF4-FFF2-40B4-BE49-F238E27FC236}">
                <a16:creationId xmlns:a16="http://schemas.microsoft.com/office/drawing/2014/main" id="{EC5E79C5-4FA4-C6B9-CC33-E94940E9159C}"/>
              </a:ext>
            </a:extLst>
          </p:cNvPr>
          <p:cNvSpPr>
            <a:spLocks noGrp="1"/>
          </p:cNvSpPr>
          <p:nvPr>
            <p:ph type="title"/>
          </p:nvPr>
        </p:nvSpPr>
        <p:spPr>
          <a:xfrm>
            <a:off x="618338" y="39820"/>
            <a:ext cx="9590215" cy="1054789"/>
          </a:xfrm>
        </p:spPr>
        <p:txBody>
          <a:bodyPr>
            <a:normAutofit/>
          </a:bodyPr>
          <a:lstStyle/>
          <a:p>
            <a:pPr algn="ctr"/>
            <a:r>
              <a:rPr lang="el-GR" sz="4000" dirty="0">
                <a:latin typeface="Bahnschrift SemiBold" panose="020B0502040204020203" pitchFamily="34" charset="0"/>
              </a:rPr>
              <a:t>ΔΟΜΗ(1/3)</a:t>
            </a:r>
            <a:endParaRPr lang="en-US" sz="4000" dirty="0">
              <a:latin typeface="Bahnschrift SemiBold" panose="020B0502040204020203" pitchFamily="34" charset="0"/>
            </a:endParaRPr>
          </a:p>
        </p:txBody>
      </p:sp>
      <p:pic>
        <p:nvPicPr>
          <p:cNvPr id="3" name="Picture 2">
            <a:extLst>
              <a:ext uri="{FF2B5EF4-FFF2-40B4-BE49-F238E27FC236}">
                <a16:creationId xmlns:a16="http://schemas.microsoft.com/office/drawing/2014/main" id="{1AF281FB-F19F-2DD8-EA53-5FFA9E976BE5}"/>
              </a:ext>
            </a:extLst>
          </p:cNvPr>
          <p:cNvPicPr>
            <a:picLocks noChangeAspect="1"/>
          </p:cNvPicPr>
          <p:nvPr/>
        </p:nvPicPr>
        <p:blipFill>
          <a:blip r:embed="rId9"/>
          <a:stretch>
            <a:fillRect/>
          </a:stretch>
        </p:blipFill>
        <p:spPr>
          <a:xfrm>
            <a:off x="0" y="6087176"/>
            <a:ext cx="2571750" cy="666750"/>
          </a:xfrm>
          <a:prstGeom prst="rect">
            <a:avLst/>
          </a:prstGeom>
        </p:spPr>
      </p:pic>
      <p:sp>
        <p:nvSpPr>
          <p:cNvPr id="4" name="Arrow: Down 3">
            <a:extLst>
              <a:ext uri="{FF2B5EF4-FFF2-40B4-BE49-F238E27FC236}">
                <a16:creationId xmlns:a16="http://schemas.microsoft.com/office/drawing/2014/main" id="{E71CF14F-66E0-C780-BCD3-8EE1A16657DF}"/>
              </a:ext>
            </a:extLst>
          </p:cNvPr>
          <p:cNvSpPr/>
          <p:nvPr/>
        </p:nvSpPr>
        <p:spPr>
          <a:xfrm>
            <a:off x="11272603" y="2143593"/>
            <a:ext cx="269823" cy="764499"/>
          </a:xfrm>
          <a:prstGeom prst="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617DFB7-9FA9-07E9-C59D-39C6873E27EB}"/>
              </a:ext>
            </a:extLst>
          </p:cNvPr>
          <p:cNvSpPr/>
          <p:nvPr/>
        </p:nvSpPr>
        <p:spPr>
          <a:xfrm>
            <a:off x="11272603" y="3762531"/>
            <a:ext cx="269823" cy="803375"/>
          </a:xfrm>
          <a:prstGeom prst="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01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3D269-2AD3-4697-92C0-85AA8116FB05}"/>
              </a:ext>
            </a:extLst>
          </p:cNvPr>
          <p:cNvSpPr>
            <a:spLocks noGrp="1"/>
          </p:cNvSpPr>
          <p:nvPr>
            <p:ph sz="quarter" idx="10"/>
          </p:nvPr>
        </p:nvSpPr>
        <p:spPr>
          <a:xfrm>
            <a:off x="794479" y="584616"/>
            <a:ext cx="11397521" cy="6273385"/>
          </a:xfrm>
        </p:spPr>
        <p:txBody>
          <a:bodyPr>
            <a:normAutofit fontScale="77500" lnSpcReduction="20000"/>
          </a:bodyPr>
          <a:lstStyle/>
          <a:p>
            <a:pPr marL="342900" indent="-342900">
              <a:buFont typeface="+mj-lt"/>
              <a:buAutoNum type="arabicPeriod"/>
            </a:pPr>
            <a:r>
              <a:rPr lang="en-US" dirty="0"/>
              <a:t>Lambert, L., </a:t>
            </a:r>
            <a:r>
              <a:rPr lang="en-US" dirty="0" err="1"/>
              <a:t>Sagfors</a:t>
            </a:r>
            <a:r>
              <a:rPr lang="en-US" dirty="0"/>
              <a:t>, A.M., Openshaw, P.J.M. and Culley, F.J. (2014) ‘Immunity to RSV in </a:t>
            </a:r>
          </a:p>
          <a:p>
            <a:pPr marL="342900" indent="-342900">
              <a:buFont typeface="+mj-lt"/>
              <a:buAutoNum type="arabicPeriod"/>
            </a:pPr>
            <a:r>
              <a:rPr lang="en-US" dirty="0"/>
              <a:t>early-life’, Frontiers in Immunology, 5. </a:t>
            </a:r>
            <a:r>
              <a:rPr lang="en-US" dirty="0" err="1"/>
              <a:t>doi</a:t>
            </a:r>
            <a:r>
              <a:rPr lang="en-US" dirty="0"/>
              <a:t>: 10.3389/fimmu.2014.00466. </a:t>
            </a:r>
            <a:endParaRPr lang="el-GR" dirty="0"/>
          </a:p>
          <a:p>
            <a:pPr marL="342900" indent="-342900">
              <a:buFont typeface="+mj-lt"/>
              <a:buAutoNum type="arabicPeriod"/>
            </a:pPr>
            <a:r>
              <a:rPr lang="el-GR" dirty="0"/>
              <a:t>Παπαπαναγιώτου, Ι.Κ. και Κ, Β. (2005) Εισαγωγή στην ιατρική μικροβιολογία, ιολογία και </a:t>
            </a:r>
          </a:p>
          <a:p>
            <a:pPr marL="342900" indent="-342900">
              <a:buFont typeface="+mj-lt"/>
              <a:buAutoNum type="arabicPeriod"/>
            </a:pPr>
            <a:r>
              <a:rPr lang="el-GR" dirty="0"/>
              <a:t>ανοσοβιολογία. Edited by University Studio Press A. E. Θεσσαλονίκη: 2005</a:t>
            </a:r>
          </a:p>
          <a:p>
            <a:pPr marL="342900" indent="-342900">
              <a:buFont typeface="+mj-lt"/>
              <a:buAutoNum type="arabicPeriod"/>
            </a:pPr>
            <a:r>
              <a:rPr lang="en-US" dirty="0"/>
              <a:t>Eiland, L.S. (2009b) ‘Respiratory Syncytial virus: Diagnosis, treatment and prevention’, 14(2).</a:t>
            </a:r>
            <a:endParaRPr lang="el-GR" dirty="0"/>
          </a:p>
          <a:p>
            <a:pPr marL="342900" indent="-342900">
              <a:buFont typeface="+mj-lt"/>
              <a:buAutoNum type="arabicPeriod"/>
            </a:pPr>
            <a:r>
              <a:rPr lang="en-US" dirty="0"/>
              <a:t>Collins, P.L. and Graham, B.S. (2007a) ‘Viral and host factors in human respiratory Syncytial </a:t>
            </a:r>
          </a:p>
          <a:p>
            <a:pPr marL="342900" indent="-342900">
              <a:buFont typeface="+mj-lt"/>
              <a:buAutoNum type="arabicPeriod"/>
            </a:pPr>
            <a:r>
              <a:rPr lang="en-US" dirty="0"/>
              <a:t>virus pathogenesis’, Journal of Virology, 82(5), pp. 2040–2055. </a:t>
            </a:r>
            <a:r>
              <a:rPr lang="en-US" dirty="0" err="1"/>
              <a:t>doi</a:t>
            </a:r>
            <a:r>
              <a:rPr lang="en-US" dirty="0"/>
              <a:t>: </a:t>
            </a:r>
          </a:p>
          <a:p>
            <a:pPr marL="342900" indent="-342900">
              <a:buFont typeface="+mj-lt"/>
              <a:buAutoNum type="arabicPeriod"/>
            </a:pPr>
            <a:r>
              <a:rPr lang="en-US" dirty="0"/>
              <a:t>10.1128/jvi.016Panda et al., 2014-07. </a:t>
            </a:r>
            <a:endParaRPr lang="el-GR" dirty="0"/>
          </a:p>
          <a:p>
            <a:pPr marL="342900" indent="-342900">
              <a:buFont typeface="+mj-lt"/>
              <a:buAutoNum type="arabicPeriod"/>
            </a:pPr>
            <a:r>
              <a:rPr lang="en-US" dirty="0"/>
              <a:t>Collins L., Peter, Robert M. </a:t>
            </a:r>
            <a:r>
              <a:rPr lang="en-US" dirty="0" err="1"/>
              <a:t>Chanock</a:t>
            </a:r>
            <a:r>
              <a:rPr lang="en-US" dirty="0"/>
              <a:t>, and Brian R. Murphy. 2001. Respiratory Syncytial Virus. </a:t>
            </a:r>
          </a:p>
          <a:p>
            <a:pPr marL="342900" indent="-342900">
              <a:buFont typeface="+mj-lt"/>
              <a:buAutoNum type="arabicPeriod"/>
            </a:pPr>
            <a:r>
              <a:rPr lang="en-US" dirty="0"/>
              <a:t>pg.1443-1475. Fields Virology. ed. David M. Knipe and Peter M. Howley. Philadelphia: </a:t>
            </a:r>
          </a:p>
          <a:p>
            <a:pPr marL="342900" indent="-342900">
              <a:buFont typeface="+mj-lt"/>
              <a:buAutoNum type="arabicPeriod"/>
            </a:pPr>
            <a:r>
              <a:rPr lang="en-US" dirty="0"/>
              <a:t>Lippincott Williams and Wilkins pg. xi-3063 </a:t>
            </a:r>
          </a:p>
          <a:p>
            <a:pPr marL="342900" indent="-342900">
              <a:buFont typeface="+mj-lt"/>
              <a:buAutoNum type="arabicPeriod"/>
            </a:pPr>
            <a:r>
              <a:rPr lang="en-US" dirty="0"/>
              <a:t>Griffiths, Cameron et al. “Respiratory Syncytial Virus: Infection, Detection, and New Options for Prevention and Treatment.” Clinical microbiology reviews vol. 30,1 (2017): 277-319. doi:10.1128/CMR.00010-16</a:t>
            </a:r>
            <a:endParaRPr lang="el-GR" dirty="0"/>
          </a:p>
          <a:p>
            <a:pPr marL="342900" indent="-342900">
              <a:buFont typeface="+mj-lt"/>
              <a:buAutoNum type="arabicPeriod"/>
            </a:pPr>
            <a:r>
              <a:rPr lang="el-GR" dirty="0"/>
              <a:t>ΦΥΛΛΑΔΙΟ ΦΑΡΜΑΚΕΥΤΙΚΟΥ ΠΡΟΙΟΝΤΟΣ-Arexvy κόνις και εναιώρημα για παρασκευή ενέσιμου εναιωρήματος</a:t>
            </a:r>
            <a:r>
              <a:rPr lang="en-US" dirty="0"/>
              <a:t>: </a:t>
            </a:r>
            <a:r>
              <a:rPr lang="en-US" dirty="0" err="1">
                <a:hlinkClick r:id="rId2"/>
              </a:rPr>
              <a:t>Arexvy</a:t>
            </a:r>
            <a:r>
              <a:rPr lang="en-US" dirty="0">
                <a:hlinkClick r:id="rId2"/>
              </a:rPr>
              <a:t>, INN-Respiratory Syncytial Virus (RSV) vaccine (recombinant, adjuvanted) (europa.eu)</a:t>
            </a:r>
            <a:endParaRPr lang="en-US" dirty="0"/>
          </a:p>
          <a:p>
            <a:pPr marL="342900" indent="-342900">
              <a:buFont typeface="+mj-lt"/>
              <a:buAutoNum type="arabicPeriod"/>
            </a:pPr>
            <a:r>
              <a:rPr lang="el-GR" dirty="0"/>
              <a:t>ΕΥΡΩΠΑΪΚΗ ΠΥΛΗ ΠΛΗΡΟΦΟΡΙΩΝ ΕΜΒΟΛΙΑΣΜΟΥ</a:t>
            </a:r>
            <a:r>
              <a:rPr lang="en-US" dirty="0"/>
              <a:t>:https://vaccination-info.europa.eu/</a:t>
            </a:r>
            <a:r>
              <a:rPr lang="en-US" dirty="0" err="1"/>
              <a:t>el</a:t>
            </a:r>
            <a:r>
              <a:rPr lang="en-US" dirty="0"/>
              <a:t>/</a:t>
            </a:r>
            <a:r>
              <a:rPr lang="en-US" dirty="0" err="1"/>
              <a:t>rsv</a:t>
            </a:r>
            <a:endParaRPr lang="en-US" dirty="0"/>
          </a:p>
          <a:p>
            <a:pPr marL="342900" indent="-342900">
              <a:buFont typeface="+mj-lt"/>
              <a:buAutoNum type="arabicPeriod"/>
            </a:pPr>
            <a:r>
              <a:rPr lang="en-US" dirty="0"/>
              <a:t>Heilman CA. From the National Institute of Allergy and Infectious Diseases and the World Health Organization. Respiratory syncytial and parainfluenza viruses. J Infect Dis. 1990 Mar;161(3):402-6. </a:t>
            </a:r>
            <a:r>
              <a:rPr lang="en-US" dirty="0" err="1"/>
              <a:t>doi</a:t>
            </a:r>
            <a:r>
              <a:rPr lang="en-US" dirty="0"/>
              <a:t>: 10.1093/</a:t>
            </a:r>
            <a:r>
              <a:rPr lang="en-US" dirty="0" err="1"/>
              <a:t>infdis</a:t>
            </a:r>
            <a:r>
              <a:rPr lang="en-US" dirty="0"/>
              <a:t>/161.3.402. PMID: 2155971.</a:t>
            </a:r>
          </a:p>
          <a:p>
            <a:pPr marL="342900" indent="-342900">
              <a:buFont typeface="+mj-lt"/>
              <a:buAutoNum type="arabicPeriod"/>
            </a:pPr>
            <a:r>
              <a:rPr lang="en-US" dirty="0" err="1"/>
              <a:t>Glezen</a:t>
            </a:r>
            <a:r>
              <a:rPr lang="en-US" dirty="0"/>
              <a:t> WP, Taber LH, Frank AL, </a:t>
            </a:r>
            <a:r>
              <a:rPr lang="en-US" dirty="0" err="1"/>
              <a:t>Kasel</a:t>
            </a:r>
            <a:r>
              <a:rPr lang="en-US" dirty="0"/>
              <a:t> JA. Risk of primary infection and reinfection with respiratory syncytial virus. Am J Dis Child. 1986 Jun;140(6):543-6. </a:t>
            </a:r>
            <a:r>
              <a:rPr lang="en-US" dirty="0" err="1"/>
              <a:t>doi</a:t>
            </a:r>
            <a:r>
              <a:rPr lang="en-US" dirty="0"/>
              <a:t>: 10.1001/archpedi.1986.02140200053026. PMID: 3706232.</a:t>
            </a:r>
          </a:p>
          <a:p>
            <a:pPr marL="342900" indent="-342900">
              <a:buFont typeface="+mj-lt"/>
              <a:buAutoNum type="arabicPeriod"/>
            </a:pPr>
            <a:r>
              <a:rPr lang="en-US" dirty="0"/>
              <a:t>Authors: Ann R. </a:t>
            </a:r>
            <a:r>
              <a:rPr lang="en-US" dirty="0" err="1"/>
              <a:t>Falsey</a:t>
            </a:r>
            <a:r>
              <a:rPr lang="en-US" dirty="0"/>
              <a:t>, M.D., Patricia A. Hennessey, R.N., Maria A. Formica, M.S., Christopher Cox, Ph.D., and Edward E. Walsh, </a:t>
            </a:r>
            <a:r>
              <a:rPr lang="en-US" dirty="0" err="1"/>
              <a:t>M.D.Author</a:t>
            </a:r>
            <a:r>
              <a:rPr lang="en-US" dirty="0"/>
              <a:t> Info &amp; Affiliations Published April 28, 2005N Engl J Med 2005;352:1749-1759 DOI: 10.1056/NEJMoa043951 VOL. 352 NO. 17</a:t>
            </a:r>
          </a:p>
        </p:txBody>
      </p:sp>
      <p:sp>
        <p:nvSpPr>
          <p:cNvPr id="4" name="Slide Number Placeholder 3">
            <a:extLst>
              <a:ext uri="{FF2B5EF4-FFF2-40B4-BE49-F238E27FC236}">
                <a16:creationId xmlns:a16="http://schemas.microsoft.com/office/drawing/2014/main" id="{3AC27E7A-73A6-577D-CDF3-8CF144635BE7}"/>
              </a:ext>
            </a:extLst>
          </p:cNvPr>
          <p:cNvSpPr>
            <a:spLocks noGrp="1"/>
          </p:cNvSpPr>
          <p:nvPr>
            <p:ph type="sldNum" sz="quarter" idx="4"/>
          </p:nvPr>
        </p:nvSpPr>
        <p:spPr/>
        <p:txBody>
          <a:bodyPr/>
          <a:lstStyle/>
          <a:p>
            <a:fld id="{08AB70BE-1769-45B8-85A6-0C837432C7E6}" type="slidenum">
              <a:rPr lang="en-US" smtClean="0"/>
              <a:pPr/>
              <a:t>20</a:t>
            </a:fld>
            <a:endParaRPr lang="en-US" dirty="0"/>
          </a:p>
        </p:txBody>
      </p:sp>
      <p:sp>
        <p:nvSpPr>
          <p:cNvPr id="2" name="TextBox 1">
            <a:extLst>
              <a:ext uri="{FF2B5EF4-FFF2-40B4-BE49-F238E27FC236}">
                <a16:creationId xmlns:a16="http://schemas.microsoft.com/office/drawing/2014/main" id="{2BDDB89D-B2B2-8729-AB67-279C3DE27AA3}"/>
              </a:ext>
            </a:extLst>
          </p:cNvPr>
          <p:cNvSpPr txBox="1"/>
          <p:nvPr/>
        </p:nvSpPr>
        <p:spPr>
          <a:xfrm>
            <a:off x="1274164" y="0"/>
            <a:ext cx="8174636" cy="707886"/>
          </a:xfrm>
          <a:prstGeom prst="rect">
            <a:avLst/>
          </a:prstGeom>
          <a:noFill/>
        </p:spPr>
        <p:txBody>
          <a:bodyPr wrap="square" rtlCol="0">
            <a:spAutoFit/>
          </a:bodyPr>
          <a:lstStyle/>
          <a:p>
            <a:r>
              <a:rPr lang="el-GR" sz="4000" dirty="0">
                <a:latin typeface="Bahnschrift SemiBold SemiConden" panose="020B0502040204020203" pitchFamily="34" charset="0"/>
              </a:rPr>
              <a:t>ΒΙΒΛΙΟΓΡΑΦΙΑ</a:t>
            </a:r>
            <a:endParaRPr lang="en-US" sz="4000" dirty="0">
              <a:latin typeface="Bahnschrift SemiBold SemiConden" panose="020B0502040204020203" pitchFamily="34" charset="0"/>
            </a:endParaRPr>
          </a:p>
        </p:txBody>
      </p:sp>
    </p:spTree>
    <p:extLst>
      <p:ext uri="{BB962C8B-B14F-4D97-AF65-F5344CB8AC3E}">
        <p14:creationId xmlns:p14="http://schemas.microsoft.com/office/powerpoint/2010/main" val="389467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AAAC4-3D51-D4F5-F876-D8DE64C70ABA}"/>
              </a:ext>
            </a:extLst>
          </p:cNvPr>
          <p:cNvSpPr>
            <a:spLocks noGrp="1"/>
          </p:cNvSpPr>
          <p:nvPr>
            <p:ph sz="quarter" idx="10"/>
          </p:nvPr>
        </p:nvSpPr>
        <p:spPr>
          <a:xfrm>
            <a:off x="104931" y="754412"/>
            <a:ext cx="11347554" cy="1221134"/>
          </a:xfrm>
        </p:spPr>
        <p:txBody>
          <a:bodyPr>
            <a:normAutofit/>
          </a:bodyPr>
          <a:lstStyle/>
          <a:p>
            <a:pPr algn="ctr">
              <a:lnSpc>
                <a:spcPct val="107000"/>
              </a:lnSpc>
              <a:spcAft>
                <a:spcPts val="800"/>
              </a:spcAft>
            </a:pP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Το όνομά του προέρχεται από το γεγονός ότι οι πρωτεΐνες F στην επιφάνεια του ιού προκαλούν τη συγχώνευση των γειτονικών κυτταρικών μεμβρανών, δημιουργώντας μεγάλες πολυπυρηνικές </a:t>
            </a:r>
            <a:r>
              <a:rPr lang="el-GR" sz="2200" i="1" u="sng"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συνκύσεις</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Συγκεκριμένα</a:t>
            </a:r>
            <a:r>
              <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79AAD730-75FA-29B4-81F8-90A9F3FF3CA5}"/>
              </a:ext>
            </a:extLst>
          </p:cNvPr>
          <p:cNvSpPr>
            <a:spLocks noGrp="1"/>
          </p:cNvSpPr>
          <p:nvPr>
            <p:ph type="sldNum" sz="quarter" idx="4"/>
          </p:nvPr>
        </p:nvSpPr>
        <p:spPr/>
        <p:txBody>
          <a:bodyPr/>
          <a:lstStyle/>
          <a:p>
            <a:fld id="{08AB70BE-1769-45B8-85A6-0C837432C7E6}" type="slidenum">
              <a:rPr lang="en-US" smtClean="0"/>
              <a:pPr/>
              <a:t>3</a:t>
            </a:fld>
            <a:endParaRPr lang="en-US" dirty="0"/>
          </a:p>
        </p:txBody>
      </p:sp>
      <p:sp>
        <p:nvSpPr>
          <p:cNvPr id="6" name="Title 2">
            <a:extLst>
              <a:ext uri="{FF2B5EF4-FFF2-40B4-BE49-F238E27FC236}">
                <a16:creationId xmlns:a16="http://schemas.microsoft.com/office/drawing/2014/main" id="{01494839-756B-103C-9577-AF8E66E86B91}"/>
              </a:ext>
            </a:extLst>
          </p:cNvPr>
          <p:cNvSpPr>
            <a:spLocks noGrp="1"/>
          </p:cNvSpPr>
          <p:nvPr>
            <p:ph type="title"/>
          </p:nvPr>
        </p:nvSpPr>
        <p:spPr>
          <a:xfrm>
            <a:off x="893036" y="-66286"/>
            <a:ext cx="9590215" cy="1054789"/>
          </a:xfrm>
        </p:spPr>
        <p:txBody>
          <a:bodyPr>
            <a:normAutofit/>
          </a:bodyPr>
          <a:lstStyle/>
          <a:p>
            <a:pPr algn="ctr"/>
            <a:r>
              <a:rPr lang="el-GR" sz="4000" dirty="0">
                <a:latin typeface="Bahnschrift SemiBold" panose="020B0502040204020203" pitchFamily="34" charset="0"/>
              </a:rPr>
              <a:t>ΔΟΜΗ(2/3)</a:t>
            </a:r>
            <a:endParaRPr lang="en-US" sz="4000" dirty="0">
              <a:latin typeface="Bahnschrift SemiBold" panose="020B0502040204020203" pitchFamily="34" charset="0"/>
            </a:endParaRPr>
          </a:p>
        </p:txBody>
      </p:sp>
      <p:sp>
        <p:nvSpPr>
          <p:cNvPr id="2" name="TextBox 1">
            <a:extLst>
              <a:ext uri="{FF2B5EF4-FFF2-40B4-BE49-F238E27FC236}">
                <a16:creationId xmlns:a16="http://schemas.microsoft.com/office/drawing/2014/main" id="{D876F83E-B355-8507-6E12-69AAD1F06272}"/>
              </a:ext>
            </a:extLst>
          </p:cNvPr>
          <p:cNvSpPr txBox="1"/>
          <p:nvPr/>
        </p:nvSpPr>
        <p:spPr>
          <a:xfrm>
            <a:off x="0" y="2089153"/>
            <a:ext cx="9024079" cy="3169394"/>
          </a:xfrm>
          <a:prstGeom prst="rect">
            <a:avLst/>
          </a:prstGeom>
          <a:noFill/>
        </p:spPr>
        <p:txBody>
          <a:bodyPr wrap="square" rtlCol="0">
            <a:spAutoFit/>
          </a:bodyPr>
          <a:lstStyle/>
          <a:p>
            <a:pPr algn="just">
              <a:lnSpc>
                <a:spcPct val="107000"/>
              </a:lnSpc>
              <a:spcAft>
                <a:spcPts val="800"/>
              </a:spcAft>
            </a:pP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Στην επιφάνεια του φέρει τις </a:t>
            </a:r>
            <a:r>
              <a:rPr lang="el-GR"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γλυκοπρωτεΐνες </a:t>
            </a:r>
            <a:r>
              <a:rPr lang="en-US"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G</a:t>
            </a:r>
            <a:r>
              <a:rPr lang="el-GR"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 </a:t>
            </a:r>
            <a:r>
              <a:rPr lang="en-US"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F</a:t>
            </a:r>
            <a:r>
              <a:rPr lang="el-GR"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 και </a:t>
            </a:r>
            <a:r>
              <a:rPr lang="en-US" sz="2200" i="1"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SH</a:t>
            </a:r>
            <a:r>
              <a:rPr lang="el-GR" sz="22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endParaRPr lang="en-US" sz="22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buClr>
                <a:srgbClr val="418187"/>
              </a:buClr>
              <a:buSzPct val="119000"/>
              <a:buFont typeface="+mj-lt"/>
              <a:buAutoNum type="arabicPeriod"/>
            </a:pP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Η </a:t>
            </a:r>
            <a:r>
              <a:rPr lang="el-GR"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πρωτεΐνη </a:t>
            </a:r>
            <a:r>
              <a:rPr lang="en-US"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G </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έχει σχέση με την προσκόλληση του ιού στον ξενιστή. </a:t>
            </a:r>
            <a:endPar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buClr>
                <a:srgbClr val="418187"/>
              </a:buClr>
              <a:buSzPct val="119000"/>
              <a:buFont typeface="+mj-lt"/>
              <a:buAutoNum type="arabicPeriod"/>
            </a:pP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Η </a:t>
            </a:r>
            <a:r>
              <a:rPr lang="el-GR"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πρωτεΐνη </a:t>
            </a:r>
            <a:r>
              <a:rPr lang="en-US"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F</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προκαλεί σύντηξη ιικών σωματιδίων στα κύτταρα του ξενιστή για την δημιουργία συγκυτίων.</a:t>
            </a:r>
            <a:endPar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Clr>
                <a:srgbClr val="418187"/>
              </a:buClr>
              <a:buSzPct val="119000"/>
              <a:buFont typeface="+mj-lt"/>
              <a:buAutoNum type="arabicPeriod"/>
            </a:pP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Η </a:t>
            </a:r>
            <a:r>
              <a:rPr lang="el-GR"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πρωτεΐνη </a:t>
            </a:r>
            <a:r>
              <a:rPr lang="en-US"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SH</a:t>
            </a:r>
            <a:r>
              <a:rPr lang="el-GR" sz="2200" kern="100" dirty="0">
                <a:solidFill>
                  <a:srgbClr val="418187"/>
                </a:solidFill>
                <a:effectLst/>
                <a:latin typeface="Arial" panose="020B0604020202020204" pitchFamily="34" charset="0"/>
                <a:ea typeface="Aptos" panose="020B0004020202020204" pitchFamily="34" charset="0"/>
                <a:cs typeface="Arial" panose="020B0604020202020204" pitchFamily="34" charset="0"/>
              </a:rPr>
              <a:t> </a:t>
            </a:r>
            <a:r>
              <a:rPr lang="el-GR"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είναι αναπόσπαστη από την επιφάνεια του και η λειτουργία της είναι ακόμα άγνωστη.</a:t>
            </a:r>
          </a:p>
          <a:p>
            <a:pPr marL="342900" lvl="0" indent="-342900" algn="just">
              <a:lnSpc>
                <a:spcPct val="107000"/>
              </a:lnSpc>
              <a:spcAft>
                <a:spcPts val="800"/>
              </a:spcAft>
              <a:buClr>
                <a:srgbClr val="418187"/>
              </a:buClr>
              <a:buSzPct val="119000"/>
              <a:buFont typeface="+mj-lt"/>
              <a:buAutoNum type="arabicPeriod"/>
            </a:pPr>
            <a:r>
              <a:rPr lang="el-GR" sz="2200" dirty="0">
                <a:solidFill>
                  <a:schemeClr val="tx1"/>
                </a:solidFill>
                <a:latin typeface="Arial" panose="020B0604020202020204" pitchFamily="34" charset="0"/>
                <a:cs typeface="Arial" panose="020B0604020202020204" pitchFamily="34" charset="0"/>
              </a:rPr>
              <a:t>Στην εσωτερική πλευρά του καψιδίου υπάρχει η </a:t>
            </a:r>
            <a:r>
              <a:rPr lang="el-GR" sz="2200" dirty="0">
                <a:solidFill>
                  <a:srgbClr val="418187"/>
                </a:solidFill>
                <a:latin typeface="Arial" panose="020B0604020202020204" pitchFamily="34" charset="0"/>
                <a:cs typeface="Arial" panose="020B0604020202020204" pitchFamily="34" charset="0"/>
              </a:rPr>
              <a:t>πρωτεΐνη Μ</a:t>
            </a:r>
            <a:r>
              <a:rPr lang="el-GR" sz="2200" dirty="0">
                <a:solidFill>
                  <a:schemeClr val="tx1"/>
                </a:solidFill>
                <a:latin typeface="Arial" panose="020B0604020202020204" pitchFamily="34" charset="0"/>
                <a:cs typeface="Arial" panose="020B0604020202020204" pitchFamily="34" charset="0"/>
              </a:rPr>
              <a:t>, η οποία είναι συγκεκριμένη για τη μορφή του ιού.</a:t>
            </a:r>
            <a:endParaRPr lang="en-US" sz="2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7" name="Picture 6" descr="A diagram of a virus&#10;&#10;Description automatically generated">
            <a:extLst>
              <a:ext uri="{FF2B5EF4-FFF2-40B4-BE49-F238E27FC236}">
                <a16:creationId xmlns:a16="http://schemas.microsoft.com/office/drawing/2014/main" id="{1DEBD3ED-B969-B6CD-D71F-5CD66B567808}"/>
              </a:ext>
            </a:extLst>
          </p:cNvPr>
          <p:cNvPicPr>
            <a:picLocks noChangeAspect="1"/>
          </p:cNvPicPr>
          <p:nvPr/>
        </p:nvPicPr>
        <p:blipFill>
          <a:blip r:embed="rId2"/>
          <a:stretch>
            <a:fillRect/>
          </a:stretch>
        </p:blipFill>
        <p:spPr>
          <a:xfrm>
            <a:off x="9024079" y="1975546"/>
            <a:ext cx="3167922" cy="3555824"/>
          </a:xfrm>
          <a:prstGeom prst="rect">
            <a:avLst/>
          </a:prstGeom>
          <a:effectLst>
            <a:softEdge rad="31750"/>
          </a:effectLst>
        </p:spPr>
      </p:pic>
      <p:pic>
        <p:nvPicPr>
          <p:cNvPr id="8" name="Picture 7">
            <a:extLst>
              <a:ext uri="{FF2B5EF4-FFF2-40B4-BE49-F238E27FC236}">
                <a16:creationId xmlns:a16="http://schemas.microsoft.com/office/drawing/2014/main" id="{3D76971B-6233-DCF0-3FEB-EC882692F2D1}"/>
              </a:ext>
            </a:extLst>
          </p:cNvPr>
          <p:cNvPicPr>
            <a:picLocks noChangeAspect="1"/>
          </p:cNvPicPr>
          <p:nvPr/>
        </p:nvPicPr>
        <p:blipFill>
          <a:blip r:embed="rId3"/>
          <a:stretch>
            <a:fillRect/>
          </a:stretch>
        </p:blipFill>
        <p:spPr>
          <a:xfrm>
            <a:off x="0" y="6087176"/>
            <a:ext cx="2571750" cy="666750"/>
          </a:xfrm>
          <a:prstGeom prst="rect">
            <a:avLst/>
          </a:prstGeom>
        </p:spPr>
      </p:pic>
    </p:spTree>
    <p:extLst>
      <p:ext uri="{BB962C8B-B14F-4D97-AF65-F5344CB8AC3E}">
        <p14:creationId xmlns:p14="http://schemas.microsoft.com/office/powerpoint/2010/main" val="336475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BD63F3F-C201-2BAA-98D9-4236A15CBAA4}"/>
              </a:ext>
            </a:extLst>
          </p:cNvPr>
          <p:cNvGraphicFramePr>
            <a:graphicFrameLocks noGrp="1"/>
          </p:cNvGraphicFramePr>
          <p:nvPr>
            <p:ph sz="quarter" idx="10"/>
            <p:extLst>
              <p:ext uri="{D42A27DB-BD31-4B8C-83A1-F6EECF244321}">
                <p14:modId xmlns:p14="http://schemas.microsoft.com/office/powerpoint/2010/main" val="4282434214"/>
              </p:ext>
            </p:extLst>
          </p:nvPr>
        </p:nvGraphicFramePr>
        <p:xfrm>
          <a:off x="838200" y="845820"/>
          <a:ext cx="10515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F82BBFB-B31A-2B4E-7FE0-5CC2E008EFF3}"/>
              </a:ext>
            </a:extLst>
          </p:cNvPr>
          <p:cNvSpPr>
            <a:spLocks noGrp="1"/>
          </p:cNvSpPr>
          <p:nvPr>
            <p:ph type="sldNum" sz="quarter" idx="4"/>
          </p:nvPr>
        </p:nvSpPr>
        <p:spPr/>
        <p:txBody>
          <a:bodyPr/>
          <a:lstStyle/>
          <a:p>
            <a:fld id="{08AB70BE-1769-45B8-85A6-0C837432C7E6}" type="slidenum">
              <a:rPr lang="en-US" smtClean="0"/>
              <a:pPr/>
              <a:t>4</a:t>
            </a:fld>
            <a:endParaRPr lang="en-US" dirty="0"/>
          </a:p>
        </p:txBody>
      </p:sp>
      <p:sp>
        <p:nvSpPr>
          <p:cNvPr id="7" name="TextBox 6">
            <a:extLst>
              <a:ext uri="{FF2B5EF4-FFF2-40B4-BE49-F238E27FC236}">
                <a16:creationId xmlns:a16="http://schemas.microsoft.com/office/drawing/2014/main" id="{3AD722A7-BD6F-739E-0379-3954AB7702B7}"/>
              </a:ext>
            </a:extLst>
          </p:cNvPr>
          <p:cNvSpPr txBox="1"/>
          <p:nvPr/>
        </p:nvSpPr>
        <p:spPr>
          <a:xfrm>
            <a:off x="3125449" y="1978702"/>
            <a:ext cx="1124262" cy="523220"/>
          </a:xfrm>
          <a:prstGeom prst="rect">
            <a:avLst/>
          </a:prstGeom>
          <a:noFill/>
        </p:spPr>
        <p:txBody>
          <a:bodyPr wrap="square" rtlCol="0">
            <a:spAutoFit/>
          </a:bodyPr>
          <a:lstStyle/>
          <a:p>
            <a:r>
              <a:rPr lang="en-US" sz="2800" dirty="0">
                <a:latin typeface="Bahnschrift SemiBold" panose="020B0502040204020203" pitchFamily="34" charset="0"/>
              </a:rPr>
              <a:t>RSVA</a:t>
            </a:r>
          </a:p>
        </p:txBody>
      </p:sp>
      <p:sp>
        <p:nvSpPr>
          <p:cNvPr id="8" name="TextBox 7">
            <a:extLst>
              <a:ext uri="{FF2B5EF4-FFF2-40B4-BE49-F238E27FC236}">
                <a16:creationId xmlns:a16="http://schemas.microsoft.com/office/drawing/2014/main" id="{D3F6423A-CC6E-9BB8-0C0D-2FD99C88780A}"/>
              </a:ext>
            </a:extLst>
          </p:cNvPr>
          <p:cNvSpPr txBox="1"/>
          <p:nvPr/>
        </p:nvSpPr>
        <p:spPr>
          <a:xfrm>
            <a:off x="7824866" y="1978702"/>
            <a:ext cx="2083632" cy="523220"/>
          </a:xfrm>
          <a:prstGeom prst="rect">
            <a:avLst/>
          </a:prstGeom>
          <a:noFill/>
        </p:spPr>
        <p:txBody>
          <a:bodyPr wrap="square" rtlCol="0">
            <a:spAutoFit/>
          </a:bodyPr>
          <a:lstStyle/>
          <a:p>
            <a:r>
              <a:rPr lang="en-US" sz="2800" dirty="0">
                <a:latin typeface="Bahnschrift SemiBold" panose="020B0502040204020203" pitchFamily="34" charset="0"/>
              </a:rPr>
              <a:t>    RSVB</a:t>
            </a:r>
          </a:p>
        </p:txBody>
      </p:sp>
      <p:sp>
        <p:nvSpPr>
          <p:cNvPr id="9" name="TextBox 8">
            <a:extLst>
              <a:ext uri="{FF2B5EF4-FFF2-40B4-BE49-F238E27FC236}">
                <a16:creationId xmlns:a16="http://schemas.microsoft.com/office/drawing/2014/main" id="{8B076D49-250E-EFB9-7D76-73A60407526D}"/>
              </a:ext>
            </a:extLst>
          </p:cNvPr>
          <p:cNvSpPr txBox="1"/>
          <p:nvPr/>
        </p:nvSpPr>
        <p:spPr>
          <a:xfrm>
            <a:off x="838200" y="958528"/>
            <a:ext cx="10659256" cy="830997"/>
          </a:xfrm>
          <a:prstGeom prst="rect">
            <a:avLst/>
          </a:prstGeom>
          <a:noFill/>
        </p:spPr>
        <p:txBody>
          <a:bodyPr wrap="square" rtlCol="0">
            <a:spAutoFit/>
          </a:bodyPr>
          <a:lstStyle/>
          <a:p>
            <a:pPr algn="ctr"/>
            <a:r>
              <a:rPr lang="el-GR" sz="2200" dirty="0">
                <a:effectLst/>
                <a:latin typeface="Arial" panose="020B0604020202020204" pitchFamily="34" charset="0"/>
                <a:ea typeface="Aptos" panose="020B0004020202020204" pitchFamily="34" charset="0"/>
                <a:cs typeface="Arial" panose="020B0604020202020204" pitchFamily="34" charset="0"/>
              </a:rPr>
              <a:t>Ο </a:t>
            </a:r>
            <a:r>
              <a:rPr lang="en-US" sz="2200" dirty="0">
                <a:effectLst/>
                <a:latin typeface="Arial" panose="020B0604020202020204" pitchFamily="34" charset="0"/>
                <a:ea typeface="Aptos" panose="020B0004020202020204" pitchFamily="34" charset="0"/>
                <a:cs typeface="Arial" panose="020B0604020202020204" pitchFamily="34" charset="0"/>
              </a:rPr>
              <a:t>RSV</a:t>
            </a:r>
            <a:r>
              <a:rPr lang="el-GR" sz="2200" dirty="0">
                <a:effectLst/>
                <a:latin typeface="Arial" panose="020B0604020202020204" pitchFamily="34" charset="0"/>
                <a:ea typeface="Aptos" panose="020B0004020202020204" pitchFamily="34" charset="0"/>
                <a:cs typeface="Arial" panose="020B0604020202020204" pitchFamily="34" charset="0"/>
              </a:rPr>
              <a:t> σε σχέση με τις γλυκοπρωτεΐνες που υπάρχουν στην εξωτερική επιφάνεια του διακρίνεται σε δυο αντιγονικές ομάδες, </a:t>
            </a:r>
            <a:r>
              <a:rPr lang="el-GR" sz="2200" b="1" u="sng" dirty="0">
                <a:solidFill>
                  <a:srgbClr val="0C4046"/>
                </a:solidFill>
                <a:effectLst/>
                <a:latin typeface="Arial" panose="020B0604020202020204" pitchFamily="34" charset="0"/>
                <a:ea typeface="Aptos" panose="020B0004020202020204" pitchFamily="34" charset="0"/>
                <a:cs typeface="Arial" panose="020B0604020202020204" pitchFamily="34" charset="0"/>
              </a:rPr>
              <a:t>την Α και την Β ομάδα</a:t>
            </a:r>
            <a:r>
              <a:rPr lang="el-GR" sz="2400" dirty="0">
                <a:effectLst/>
                <a:latin typeface="Arial" panose="020B0604020202020204" pitchFamily="34" charset="0"/>
                <a:ea typeface="Aptos" panose="020B00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0" name="Title 2">
            <a:extLst>
              <a:ext uri="{FF2B5EF4-FFF2-40B4-BE49-F238E27FC236}">
                <a16:creationId xmlns:a16="http://schemas.microsoft.com/office/drawing/2014/main" id="{C387462D-AF60-7341-A377-00C46FF72FAB}"/>
              </a:ext>
            </a:extLst>
          </p:cNvPr>
          <p:cNvSpPr>
            <a:spLocks noGrp="1"/>
          </p:cNvSpPr>
          <p:nvPr>
            <p:ph type="title"/>
          </p:nvPr>
        </p:nvSpPr>
        <p:spPr>
          <a:xfrm>
            <a:off x="996845" y="-74951"/>
            <a:ext cx="9590215" cy="1054789"/>
          </a:xfrm>
        </p:spPr>
        <p:txBody>
          <a:bodyPr>
            <a:normAutofit/>
          </a:bodyPr>
          <a:lstStyle/>
          <a:p>
            <a:pPr algn="ctr"/>
            <a:r>
              <a:rPr lang="el-GR" sz="4000" dirty="0">
                <a:latin typeface="Bahnschrift SemiBold" panose="020B0502040204020203" pitchFamily="34" charset="0"/>
              </a:rPr>
              <a:t>ΔΟΜΗ(3/3)</a:t>
            </a:r>
            <a:endParaRPr lang="en-US" sz="4000" dirty="0">
              <a:latin typeface="Bahnschrift SemiBold" panose="020B0502040204020203" pitchFamily="34" charset="0"/>
            </a:endParaRPr>
          </a:p>
        </p:txBody>
      </p:sp>
      <p:pic>
        <p:nvPicPr>
          <p:cNvPr id="2" name="Picture 1">
            <a:extLst>
              <a:ext uri="{FF2B5EF4-FFF2-40B4-BE49-F238E27FC236}">
                <a16:creationId xmlns:a16="http://schemas.microsoft.com/office/drawing/2014/main" id="{6E1810C7-235F-810A-3AFB-6F30E0F41BAB}"/>
              </a:ext>
            </a:extLst>
          </p:cNvPr>
          <p:cNvPicPr>
            <a:picLocks noChangeAspect="1"/>
          </p:cNvPicPr>
          <p:nvPr/>
        </p:nvPicPr>
        <p:blipFill>
          <a:blip r:embed="rId7"/>
          <a:stretch>
            <a:fillRect/>
          </a:stretch>
        </p:blipFill>
        <p:spPr>
          <a:xfrm>
            <a:off x="0" y="6087176"/>
            <a:ext cx="2571750" cy="666750"/>
          </a:xfrm>
          <a:prstGeom prst="rect">
            <a:avLst/>
          </a:prstGeom>
        </p:spPr>
      </p:pic>
    </p:spTree>
    <p:extLst>
      <p:ext uri="{BB962C8B-B14F-4D97-AF65-F5344CB8AC3E}">
        <p14:creationId xmlns:p14="http://schemas.microsoft.com/office/powerpoint/2010/main" val="324305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884420" y="-11282"/>
            <a:ext cx="9590215" cy="874907"/>
          </a:xfrm>
        </p:spPr>
        <p:txBody>
          <a:bodyPr>
            <a:normAutofit/>
          </a:bodyPr>
          <a:lstStyle/>
          <a:p>
            <a:pPr algn="ctr"/>
            <a:r>
              <a:rPr lang="el-GR" sz="4000" dirty="0">
                <a:latin typeface="Bahnschrift SemiBold" panose="020B0502040204020203" pitchFamily="34" charset="0"/>
              </a:rPr>
              <a:t>ΒΙΟΛΟΓΙΑ(1/2)</a:t>
            </a:r>
            <a:endParaRPr lang="en-US" sz="4000" dirty="0">
              <a:latin typeface="Bahnschrift SemiBold" panose="020B0502040204020203" pitchFamily="34" charset="0"/>
            </a:endParaRPr>
          </a:p>
        </p:txBody>
      </p:sp>
      <p:sp>
        <p:nvSpPr>
          <p:cNvPr id="5" name="Content Placeholder 4">
            <a:extLst>
              <a:ext uri="{FF2B5EF4-FFF2-40B4-BE49-F238E27FC236}">
                <a16:creationId xmlns:a16="http://schemas.microsoft.com/office/drawing/2014/main" id="{24041F6D-09FB-DE91-905B-ACA52F64E5B8}"/>
              </a:ext>
            </a:extLst>
          </p:cNvPr>
          <p:cNvSpPr>
            <a:spLocks noGrp="1"/>
          </p:cNvSpPr>
          <p:nvPr>
            <p:ph sz="quarter" idx="11"/>
          </p:nvPr>
        </p:nvSpPr>
        <p:spPr>
          <a:xfrm>
            <a:off x="847937" y="673620"/>
            <a:ext cx="10459643" cy="6213422"/>
          </a:xfrm>
        </p:spPr>
        <p:txBody>
          <a:bodyPr>
            <a:normAutofit fontScale="55000" lnSpcReduction="20000"/>
          </a:bodyPr>
          <a:lstStyle/>
          <a:p>
            <a:pPr marL="0" indent="0">
              <a:buNone/>
            </a:pPr>
            <a:r>
              <a:rPr lang="el-GR" sz="3500" kern="100" dirty="0">
                <a:effectLst/>
                <a:latin typeface="Arial" panose="020B0604020202020204" pitchFamily="34" charset="0"/>
                <a:ea typeface="Aptos" panose="020B0004020202020204" pitchFamily="34" charset="0"/>
                <a:cs typeface="Arial" panose="020B0604020202020204" pitchFamily="34" charset="0"/>
              </a:rPr>
              <a:t> </a:t>
            </a:r>
            <a:r>
              <a:rPr lang="el-GR" sz="3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Το γονιδίωμα του ιού κωδικοποιεί 11 πρωτεϊνες που ονομάζονται</a:t>
            </a:r>
            <a:r>
              <a:rPr lang="en-US" sz="3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l-GR" sz="3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non structural</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NS</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NS</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2),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nucleocapsid</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phosphoprotein</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matrix</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small hydrophobic </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SH</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surface attachment glycoprotein</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G</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surface fusion glycoprotein</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second matrix</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2), και </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RNA</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dependent RNA polymerase</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L</a:t>
            </a:r>
            <a:r>
              <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endParaRPr lang="el-GR"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indent="0" algn="ctr">
              <a:buNone/>
            </a:pPr>
            <a:r>
              <a:rPr lang="el-GR" sz="2800" kern="100" dirty="0">
                <a:effectLst/>
                <a:latin typeface="Arial" panose="020B0604020202020204" pitchFamily="34" charset="0"/>
                <a:ea typeface="Aptos" panose="020B0004020202020204" pitchFamily="34" charset="0"/>
                <a:cs typeface="Arial" panose="020B0604020202020204" pitchFamily="34" charset="0"/>
              </a:rPr>
              <a:t> </a:t>
            </a:r>
            <a:r>
              <a:rPr lang="el-GR" sz="4000" kern="100" dirty="0">
                <a:effectLst/>
                <a:latin typeface="Arial" panose="020B0604020202020204" pitchFamily="34" charset="0"/>
                <a:ea typeface="Aptos" panose="020B0004020202020204" pitchFamily="34" charset="0"/>
                <a:cs typeface="Arial" panose="020B0604020202020204" pitchFamily="34" charset="0"/>
              </a:rPr>
              <a:t>Με τη σειρά 3’ </a:t>
            </a:r>
            <a:r>
              <a:rPr lang="el-GR" sz="3500" kern="100" dirty="0">
                <a:effectLst/>
                <a:latin typeface="Arial" panose="020B0604020202020204" pitchFamily="34" charset="0"/>
                <a:ea typeface="Aptos" panose="020B0004020202020204" pitchFamily="34" charset="0"/>
                <a:cs typeface="Arial" panose="020B0604020202020204" pitchFamily="34" charset="0"/>
              </a:rPr>
              <a:t>– </a:t>
            </a:r>
            <a:r>
              <a:rPr lang="en-US" sz="4000" kern="100" dirty="0">
                <a:effectLst/>
                <a:latin typeface="Arial" panose="020B0604020202020204" pitchFamily="34" charset="0"/>
                <a:ea typeface="Aptos" panose="020B0004020202020204" pitchFamily="34" charset="0"/>
                <a:cs typeface="Arial" panose="020B0604020202020204" pitchFamily="34" charset="0"/>
              </a:rPr>
              <a:t>NS</a:t>
            </a:r>
            <a:r>
              <a:rPr lang="el-GR" sz="4000" kern="100" dirty="0">
                <a:effectLst/>
                <a:latin typeface="Arial" panose="020B0604020202020204" pitchFamily="34" charset="0"/>
                <a:ea typeface="Aptos" panose="020B0004020202020204" pitchFamily="34" charset="0"/>
                <a:cs typeface="Arial" panose="020B0604020202020204" pitchFamily="34" charset="0"/>
              </a:rPr>
              <a:t>1-</a:t>
            </a:r>
            <a:r>
              <a:rPr lang="en-US" sz="4000" kern="100" dirty="0">
                <a:effectLst/>
                <a:latin typeface="Arial" panose="020B0604020202020204" pitchFamily="34" charset="0"/>
                <a:ea typeface="Aptos" panose="020B0004020202020204" pitchFamily="34" charset="0"/>
                <a:cs typeface="Arial" panose="020B0604020202020204" pitchFamily="34" charset="0"/>
              </a:rPr>
              <a:t>NS</a:t>
            </a:r>
            <a:r>
              <a:rPr lang="el-GR" sz="4000" kern="100" dirty="0">
                <a:effectLst/>
                <a:latin typeface="Arial" panose="020B0604020202020204" pitchFamily="34" charset="0"/>
                <a:ea typeface="Aptos" panose="020B0004020202020204" pitchFamily="34" charset="0"/>
                <a:cs typeface="Arial" panose="020B0604020202020204" pitchFamily="34" charset="0"/>
              </a:rPr>
              <a:t>2-</a:t>
            </a:r>
            <a:r>
              <a:rPr lang="en-US" sz="4000" kern="100" dirty="0">
                <a:effectLst/>
                <a:latin typeface="Arial" panose="020B0604020202020204" pitchFamily="34" charset="0"/>
                <a:ea typeface="Aptos" panose="020B0004020202020204" pitchFamily="34" charset="0"/>
                <a:cs typeface="Arial" panose="020B0604020202020204" pitchFamily="34" charset="0"/>
              </a:rPr>
              <a:t>N</a:t>
            </a:r>
            <a:r>
              <a:rPr lang="el-GR" sz="4000" kern="100" dirty="0">
                <a:effectLst/>
                <a:latin typeface="Arial" panose="020B0604020202020204" pitchFamily="34" charset="0"/>
                <a:ea typeface="Aptos" panose="020B0004020202020204" pitchFamily="34" charset="0"/>
                <a:cs typeface="Arial" panose="020B0604020202020204" pitchFamily="34" charset="0"/>
              </a:rPr>
              <a:t>-</a:t>
            </a:r>
            <a:r>
              <a:rPr lang="en-US" sz="4000" kern="100" dirty="0">
                <a:effectLst/>
                <a:latin typeface="Arial" panose="020B0604020202020204" pitchFamily="34" charset="0"/>
                <a:ea typeface="Aptos" panose="020B0004020202020204" pitchFamily="34" charset="0"/>
                <a:cs typeface="Arial" panose="020B0604020202020204" pitchFamily="34" charset="0"/>
              </a:rPr>
              <a:t>P</a:t>
            </a:r>
            <a:r>
              <a:rPr lang="el-GR" sz="4000" kern="100" dirty="0">
                <a:effectLst/>
                <a:latin typeface="Arial" panose="020B0604020202020204" pitchFamily="34" charset="0"/>
                <a:ea typeface="Aptos" panose="020B0004020202020204" pitchFamily="34" charset="0"/>
                <a:cs typeface="Arial" panose="020B0604020202020204" pitchFamily="34" charset="0"/>
              </a:rPr>
              <a:t>-</a:t>
            </a:r>
            <a:r>
              <a:rPr lang="en-US" sz="4000" kern="100" dirty="0">
                <a:effectLst/>
                <a:latin typeface="Arial" panose="020B0604020202020204" pitchFamily="34" charset="0"/>
                <a:ea typeface="Aptos" panose="020B0004020202020204" pitchFamily="34" charset="0"/>
                <a:cs typeface="Arial" panose="020B0604020202020204" pitchFamily="34" charset="0"/>
              </a:rPr>
              <a:t>M</a:t>
            </a:r>
            <a:r>
              <a:rPr lang="el-GR" sz="4000" kern="100" dirty="0">
                <a:effectLst/>
                <a:latin typeface="Arial" panose="020B0604020202020204" pitchFamily="34" charset="0"/>
                <a:ea typeface="Aptos" panose="020B0004020202020204" pitchFamily="34" charset="0"/>
                <a:cs typeface="Arial" panose="020B0604020202020204" pitchFamily="34" charset="0"/>
              </a:rPr>
              <a:t>-</a:t>
            </a:r>
            <a:r>
              <a:rPr lang="en-US" sz="4000" kern="100" dirty="0">
                <a:effectLst/>
                <a:latin typeface="Arial" panose="020B0604020202020204" pitchFamily="34" charset="0"/>
                <a:ea typeface="Aptos" panose="020B0004020202020204" pitchFamily="34" charset="0"/>
                <a:cs typeface="Arial" panose="020B0604020202020204" pitchFamily="34" charset="0"/>
              </a:rPr>
              <a:t>SH</a:t>
            </a:r>
            <a:r>
              <a:rPr lang="el-GR" sz="4000" kern="100" dirty="0">
                <a:effectLst/>
                <a:latin typeface="Arial" panose="020B0604020202020204" pitchFamily="34" charset="0"/>
                <a:ea typeface="Aptos" panose="020B0004020202020204" pitchFamily="34" charset="0"/>
                <a:cs typeface="Arial" panose="020B0604020202020204" pitchFamily="34" charset="0"/>
              </a:rPr>
              <a:t>-</a:t>
            </a:r>
            <a:r>
              <a:rPr lang="en-US" sz="4000" kern="100" dirty="0">
                <a:effectLst/>
                <a:latin typeface="Arial" panose="020B0604020202020204" pitchFamily="34" charset="0"/>
                <a:ea typeface="Aptos" panose="020B0004020202020204" pitchFamily="34" charset="0"/>
                <a:cs typeface="Arial" panose="020B0604020202020204" pitchFamily="34" charset="0"/>
              </a:rPr>
              <a:t>G</a:t>
            </a:r>
            <a:r>
              <a:rPr lang="el-GR" sz="4000" kern="100" dirty="0">
                <a:effectLst/>
                <a:latin typeface="Arial" panose="020B0604020202020204" pitchFamily="34" charset="0"/>
                <a:ea typeface="Aptos" panose="020B0004020202020204" pitchFamily="34" charset="0"/>
                <a:cs typeface="Arial" panose="020B0604020202020204" pitchFamily="34" charset="0"/>
              </a:rPr>
              <a:t>-</a:t>
            </a:r>
            <a:r>
              <a:rPr lang="en-US" sz="4000" kern="100" dirty="0">
                <a:effectLst/>
                <a:latin typeface="Arial" panose="020B0604020202020204" pitchFamily="34" charset="0"/>
                <a:ea typeface="Aptos" panose="020B0004020202020204" pitchFamily="34" charset="0"/>
                <a:cs typeface="Arial" panose="020B0604020202020204" pitchFamily="34" charset="0"/>
              </a:rPr>
              <a:t>F</a:t>
            </a:r>
            <a:r>
              <a:rPr lang="el-GR" sz="4000" kern="100" dirty="0">
                <a:effectLst/>
                <a:latin typeface="Arial" panose="020B0604020202020204" pitchFamily="34" charset="0"/>
                <a:ea typeface="Aptos" panose="020B0004020202020204" pitchFamily="34" charset="0"/>
                <a:cs typeface="Arial" panose="020B0604020202020204" pitchFamily="34" charset="0"/>
              </a:rPr>
              <a:t>-Μ2-</a:t>
            </a:r>
            <a:r>
              <a:rPr lang="en-US" sz="4000" kern="100" dirty="0">
                <a:effectLst/>
                <a:latin typeface="Arial" panose="020B0604020202020204" pitchFamily="34" charset="0"/>
                <a:ea typeface="Aptos" panose="020B0004020202020204" pitchFamily="34" charset="0"/>
                <a:cs typeface="Arial" panose="020B0604020202020204" pitchFamily="34" charset="0"/>
              </a:rPr>
              <a:t>L</a:t>
            </a:r>
            <a:r>
              <a:rPr lang="el-GR" sz="4000" kern="100" dirty="0">
                <a:effectLst/>
                <a:latin typeface="Arial" panose="020B0604020202020204" pitchFamily="34" charset="0"/>
                <a:ea typeface="Aptos" panose="020B0004020202020204" pitchFamily="34" charset="0"/>
                <a:cs typeface="Arial" panose="020B0604020202020204" pitchFamily="34" charset="0"/>
              </a:rPr>
              <a:t>-5’. </a:t>
            </a:r>
          </a:p>
          <a:p>
            <a:pPr marL="0" indent="0">
              <a:buNone/>
            </a:pPr>
            <a:endParaRPr lang="el-GR" sz="2800" kern="100" dirty="0">
              <a:latin typeface="Aptos" panose="020B0004020202020204" pitchFamily="34" charset="0"/>
              <a:ea typeface="Aptos" panose="020B0004020202020204" pitchFamily="34" charset="0"/>
              <a:cs typeface="Times New Roman" panose="02020603050405020304" pitchFamily="18" charset="0"/>
            </a:endParaRPr>
          </a:p>
          <a:p>
            <a:pPr marL="0" indent="0" algn="ctr">
              <a:buNone/>
            </a:pPr>
            <a:r>
              <a:rPr lang="el-GR" sz="2800" kern="100" dirty="0">
                <a:latin typeface="Arial" panose="020B0604020202020204" pitchFamily="34" charset="0"/>
                <a:ea typeface="Aptos" panose="020B0004020202020204" pitchFamily="34" charset="0"/>
                <a:cs typeface="Arial" panose="020B0604020202020204" pitchFamily="34" charset="0"/>
              </a:rPr>
              <a:t> </a:t>
            </a:r>
            <a:r>
              <a:rPr lang="el-GR" sz="3800" kern="100" dirty="0">
                <a:latin typeface="Arial" panose="020B0604020202020204" pitchFamily="34" charset="0"/>
                <a:ea typeface="Aptos" panose="020B0004020202020204" pitchFamily="34" charset="0"/>
                <a:cs typeface="Arial" panose="020B0604020202020204" pitchFamily="34" charset="0"/>
              </a:rPr>
              <a:t>Οι </a:t>
            </a:r>
            <a:r>
              <a:rPr lang="en-US" sz="3800" kern="100" dirty="0">
                <a:latin typeface="Arial" panose="020B0604020202020204" pitchFamily="34" charset="0"/>
                <a:ea typeface="Aptos" panose="020B0004020202020204" pitchFamily="34" charset="0"/>
                <a:cs typeface="Arial" panose="020B0604020202020204" pitchFamily="34" charset="0"/>
              </a:rPr>
              <a:t>N</a:t>
            </a:r>
            <a:r>
              <a:rPr lang="el-GR" sz="3800" kern="100" dirty="0">
                <a:latin typeface="Arial" panose="020B0604020202020204" pitchFamily="34" charset="0"/>
                <a:ea typeface="Aptos" panose="020B0004020202020204" pitchFamily="34" charset="0"/>
                <a:cs typeface="Arial" panose="020B0604020202020204" pitchFamily="34" charset="0"/>
              </a:rPr>
              <a:t>, </a:t>
            </a:r>
            <a:r>
              <a:rPr lang="en-US" sz="3800" kern="100" dirty="0">
                <a:latin typeface="Arial" panose="020B0604020202020204" pitchFamily="34" charset="0"/>
                <a:ea typeface="Aptos" panose="020B0004020202020204" pitchFamily="34" charset="0"/>
                <a:cs typeface="Arial" panose="020B0604020202020204" pitchFamily="34" charset="0"/>
              </a:rPr>
              <a:t>P </a:t>
            </a:r>
            <a:r>
              <a:rPr lang="el-GR" sz="3800" kern="100" dirty="0">
                <a:latin typeface="Arial" panose="020B0604020202020204" pitchFamily="34" charset="0"/>
                <a:ea typeface="Aptos" panose="020B0004020202020204" pitchFamily="34" charset="0"/>
                <a:cs typeface="Arial" panose="020B0604020202020204" pitchFamily="34" charset="0"/>
              </a:rPr>
              <a:t>και </a:t>
            </a:r>
            <a:r>
              <a:rPr lang="en-US" sz="3800" kern="100" dirty="0">
                <a:latin typeface="Arial" panose="020B0604020202020204" pitchFamily="34" charset="0"/>
                <a:ea typeface="Aptos" panose="020B0004020202020204" pitchFamily="34" charset="0"/>
                <a:cs typeface="Arial" panose="020B0604020202020204" pitchFamily="34" charset="0"/>
              </a:rPr>
              <a:t>L </a:t>
            </a:r>
            <a:r>
              <a:rPr lang="el-GR" sz="3800" kern="100" dirty="0">
                <a:latin typeface="Arial" panose="020B0604020202020204" pitchFamily="34" charset="0"/>
                <a:ea typeface="Aptos" panose="020B0004020202020204" pitchFamily="34" charset="0"/>
                <a:cs typeface="Arial" panose="020B0604020202020204" pitchFamily="34" charset="0"/>
              </a:rPr>
              <a:t>πρωτεϊνες συνδέονται με το </a:t>
            </a:r>
            <a:r>
              <a:rPr lang="en-US" sz="3800" kern="100" dirty="0">
                <a:latin typeface="Arial" panose="020B0604020202020204" pitchFamily="34" charset="0"/>
                <a:ea typeface="Aptos" panose="020B0004020202020204" pitchFamily="34" charset="0"/>
                <a:cs typeface="Arial" panose="020B0604020202020204" pitchFamily="34" charset="0"/>
              </a:rPr>
              <a:t>RNA </a:t>
            </a:r>
            <a:r>
              <a:rPr lang="el-GR" sz="3800" kern="100" dirty="0">
                <a:latin typeface="Arial" panose="020B0604020202020204" pitchFamily="34" charset="0"/>
                <a:ea typeface="Aptos" panose="020B0004020202020204" pitchFamily="34" charset="0"/>
                <a:cs typeface="Arial" panose="020B0604020202020204" pitchFamily="34" charset="0"/>
              </a:rPr>
              <a:t>γένωμα για να σχηματίσουν το νουκλεοκαψίδιο του ιού.</a:t>
            </a:r>
          </a:p>
          <a:p>
            <a:pPr marL="0" indent="0">
              <a:buNone/>
            </a:pPr>
            <a:endParaRPr lang="el-GR" sz="38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l-GR" sz="40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Η </a:t>
            </a:r>
            <a:r>
              <a:rPr lang="en-US" sz="40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G </a:t>
            </a:r>
            <a:r>
              <a:rPr lang="el-GR" sz="40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γλύκοπρωτεΐνη ή πρωτεΐνη προσκολλήσεως </a:t>
            </a:r>
            <a:r>
              <a:rPr lang="el-GR" sz="4000" kern="100" dirty="0">
                <a:effectLst/>
                <a:latin typeface="Arial" panose="020B0604020202020204" pitchFamily="34" charset="0"/>
                <a:ea typeface="Aptos" panose="020B0004020202020204" pitchFamily="34" charset="0"/>
                <a:cs typeface="Arial" panose="020B0604020202020204" pitchFamily="34" charset="0"/>
              </a:rPr>
              <a:t>αποτελείται απο 289-299 αμινοξέα, είναι απαραίτητη για την προσκόλληση του ιού στα κύτταρα των αναπνευστικών οδών και υπεύθυνη για την πλειοψηφία των διαφορών μεταξύ των στελεγχών Α και Β του ιού.</a:t>
            </a:r>
          </a:p>
          <a:p>
            <a:pPr marL="0" indent="0" algn="just">
              <a:buNone/>
            </a:pPr>
            <a:r>
              <a:rPr lang="el-GR" sz="4000" kern="100" dirty="0">
                <a:latin typeface="Arial" panose="020B0604020202020204" pitchFamily="34" charset="0"/>
                <a:ea typeface="Aptos" panose="020B0004020202020204" pitchFamily="34" charset="0"/>
                <a:cs typeface="Arial" panose="020B0604020202020204" pitchFamily="34" charset="0"/>
              </a:rPr>
              <a:t>Ο</a:t>
            </a:r>
            <a:r>
              <a:rPr lang="el-GR" sz="4000" kern="100" dirty="0">
                <a:effectLst/>
                <a:latin typeface="Arial" panose="020B0604020202020204" pitchFamily="34" charset="0"/>
                <a:ea typeface="Aptos" panose="020B0004020202020204" pitchFamily="34" charset="0"/>
                <a:cs typeface="Arial" panose="020B0604020202020204" pitchFamily="34" charset="0"/>
              </a:rPr>
              <a:t>λα τα στελέγχη του </a:t>
            </a:r>
            <a:r>
              <a:rPr lang="en-US" sz="4000" kern="100" dirty="0">
                <a:effectLst/>
                <a:latin typeface="Arial" panose="020B0604020202020204" pitchFamily="34" charset="0"/>
                <a:ea typeface="Aptos" panose="020B0004020202020204" pitchFamily="34" charset="0"/>
                <a:cs typeface="Arial" panose="020B0604020202020204" pitchFamily="34" charset="0"/>
              </a:rPr>
              <a:t>RSV </a:t>
            </a:r>
            <a:r>
              <a:rPr lang="el-GR" sz="4000" kern="100" dirty="0">
                <a:effectLst/>
                <a:latin typeface="Arial" panose="020B0604020202020204" pitchFamily="34" charset="0"/>
                <a:ea typeface="Aptos" panose="020B0004020202020204" pitchFamily="34" charset="0"/>
                <a:cs typeface="Arial" panose="020B0604020202020204" pitchFamily="34" charset="0"/>
              </a:rPr>
              <a:t>περιέχουν την δομή της </a:t>
            </a:r>
            <a:r>
              <a:rPr lang="en-US" sz="4000" kern="100" dirty="0">
                <a:effectLst/>
                <a:latin typeface="Arial" panose="020B0604020202020204" pitchFamily="34" charset="0"/>
                <a:ea typeface="Aptos" panose="020B0004020202020204" pitchFamily="34" charset="0"/>
                <a:cs typeface="Arial" panose="020B0604020202020204" pitchFamily="34" charset="0"/>
              </a:rPr>
              <a:t>G </a:t>
            </a:r>
            <a:r>
              <a:rPr lang="el-GR" sz="4000" kern="100" dirty="0">
                <a:effectLst/>
                <a:latin typeface="Arial" panose="020B0604020202020204" pitchFamily="34" charset="0"/>
                <a:ea typeface="Aptos" panose="020B0004020202020204" pitchFamily="34" charset="0"/>
                <a:cs typeface="Arial" panose="020B0604020202020204" pitchFamily="34" charset="0"/>
              </a:rPr>
              <a:t>πρωτεΐνης, μια περιοχή 13 αμινοξέων που μοιάζει με θηλιά, η οποία πιστεύεται οτι αποτελεί την θέση πρόσδεσης στον υποδοχέα των κυττάρων του ξενιστή</a:t>
            </a:r>
            <a:r>
              <a:rPr lang="el-GR" sz="4600" kern="100" dirty="0">
                <a:effectLst/>
                <a:latin typeface="Arial" panose="020B0604020202020204" pitchFamily="34" charset="0"/>
                <a:ea typeface="Aptos" panose="020B0004020202020204" pitchFamily="34" charset="0"/>
                <a:cs typeface="Arial" panose="020B0604020202020204" pitchFamily="34" charset="0"/>
              </a:rPr>
              <a:t>. </a:t>
            </a: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a:xfrm>
            <a:off x="10981233" y="5891134"/>
            <a:ext cx="1422192" cy="995908"/>
          </a:xfrm>
        </p:spPr>
        <p:txBody>
          <a:bodyPr/>
          <a:lstStyle/>
          <a:p>
            <a:fld id="{08AB70BE-1769-45B8-85A6-0C837432C7E6}" type="slidenum">
              <a:rPr lang="en-US" smtClean="0"/>
              <a:pPr/>
              <a:t>5</a:t>
            </a:fld>
            <a:endParaRPr lang="en-US" dirty="0"/>
          </a:p>
        </p:txBody>
      </p:sp>
      <p:sp>
        <p:nvSpPr>
          <p:cNvPr id="8" name="Arrow: Striped Right 7">
            <a:extLst>
              <a:ext uri="{FF2B5EF4-FFF2-40B4-BE49-F238E27FC236}">
                <a16:creationId xmlns:a16="http://schemas.microsoft.com/office/drawing/2014/main" id="{7E9C06A7-FF39-B554-B5B7-8635C58645BD}"/>
              </a:ext>
            </a:extLst>
          </p:cNvPr>
          <p:cNvSpPr/>
          <p:nvPr/>
        </p:nvSpPr>
        <p:spPr>
          <a:xfrm>
            <a:off x="2195308" y="2111631"/>
            <a:ext cx="591472" cy="23513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Striped Right 8">
            <a:extLst>
              <a:ext uri="{FF2B5EF4-FFF2-40B4-BE49-F238E27FC236}">
                <a16:creationId xmlns:a16="http://schemas.microsoft.com/office/drawing/2014/main" id="{E12E2A25-BFF0-4A0E-EE54-6D0093E5346D}"/>
              </a:ext>
            </a:extLst>
          </p:cNvPr>
          <p:cNvSpPr/>
          <p:nvPr/>
        </p:nvSpPr>
        <p:spPr>
          <a:xfrm rot="10800000">
            <a:off x="9712516" y="2111632"/>
            <a:ext cx="591473" cy="23513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9F69B3-9E8B-B037-7813-F29FADA57EB6}"/>
              </a:ext>
            </a:extLst>
          </p:cNvPr>
          <p:cNvPicPr>
            <a:picLocks noChangeAspect="1"/>
          </p:cNvPicPr>
          <p:nvPr/>
        </p:nvPicPr>
        <p:blipFill>
          <a:blip r:embed="rId3"/>
          <a:stretch>
            <a:fillRect/>
          </a:stretch>
        </p:blipFill>
        <p:spPr>
          <a:xfrm rot="16200000">
            <a:off x="-952500" y="5238749"/>
            <a:ext cx="2571750" cy="666750"/>
          </a:xfrm>
          <a:prstGeom prst="rect">
            <a:avLst/>
          </a:prstGeom>
        </p:spPr>
      </p:pic>
    </p:spTree>
    <p:extLst>
      <p:ext uri="{BB962C8B-B14F-4D97-AF65-F5344CB8AC3E}">
        <p14:creationId xmlns:p14="http://schemas.microsoft.com/office/powerpoint/2010/main" val="415424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F41F49-EDA2-0D52-EDFA-30836C8CEEE2}"/>
              </a:ext>
            </a:extLst>
          </p:cNvPr>
          <p:cNvSpPr>
            <a:spLocks noGrp="1"/>
          </p:cNvSpPr>
          <p:nvPr>
            <p:ph type="sldNum" sz="quarter" idx="4"/>
          </p:nvPr>
        </p:nvSpPr>
        <p:spPr/>
        <p:txBody>
          <a:bodyPr/>
          <a:lstStyle/>
          <a:p>
            <a:fld id="{08AB70BE-1769-45B8-85A6-0C837432C7E6}" type="slidenum">
              <a:rPr lang="en-US" smtClean="0"/>
              <a:pPr/>
              <a:t>6</a:t>
            </a:fld>
            <a:endParaRPr lang="en-US" dirty="0"/>
          </a:p>
        </p:txBody>
      </p:sp>
      <p:pic>
        <p:nvPicPr>
          <p:cNvPr id="7" name="Picture 6" descr="A diagram of a virus&#10;&#10;Description automatically generated">
            <a:extLst>
              <a:ext uri="{FF2B5EF4-FFF2-40B4-BE49-F238E27FC236}">
                <a16:creationId xmlns:a16="http://schemas.microsoft.com/office/drawing/2014/main" id="{61C61FCE-4AD6-28ED-F58E-FC2181754E7A}"/>
              </a:ext>
            </a:extLst>
          </p:cNvPr>
          <p:cNvPicPr>
            <a:picLocks noChangeAspect="1"/>
          </p:cNvPicPr>
          <p:nvPr/>
        </p:nvPicPr>
        <p:blipFill>
          <a:blip r:embed="rId2"/>
          <a:stretch>
            <a:fillRect/>
          </a:stretch>
        </p:blipFill>
        <p:spPr>
          <a:xfrm>
            <a:off x="854641" y="0"/>
            <a:ext cx="9443602" cy="6535711"/>
          </a:xfrm>
          <a:prstGeom prst="rect">
            <a:avLst/>
          </a:prstGeom>
        </p:spPr>
      </p:pic>
      <p:pic>
        <p:nvPicPr>
          <p:cNvPr id="8" name="Picture 7">
            <a:extLst>
              <a:ext uri="{FF2B5EF4-FFF2-40B4-BE49-F238E27FC236}">
                <a16:creationId xmlns:a16="http://schemas.microsoft.com/office/drawing/2014/main" id="{862B9925-3DB2-7B4F-F12A-A5882656EBDD}"/>
              </a:ext>
            </a:extLst>
          </p:cNvPr>
          <p:cNvPicPr>
            <a:picLocks noChangeAspect="1"/>
          </p:cNvPicPr>
          <p:nvPr/>
        </p:nvPicPr>
        <p:blipFill>
          <a:blip r:embed="rId3"/>
          <a:stretch>
            <a:fillRect/>
          </a:stretch>
        </p:blipFill>
        <p:spPr>
          <a:xfrm rot="16200000">
            <a:off x="-952500" y="5238749"/>
            <a:ext cx="2571750" cy="666750"/>
          </a:xfrm>
          <a:prstGeom prst="rect">
            <a:avLst/>
          </a:prstGeom>
        </p:spPr>
      </p:pic>
    </p:spTree>
    <p:extLst>
      <p:ext uri="{BB962C8B-B14F-4D97-AF65-F5344CB8AC3E}">
        <p14:creationId xmlns:p14="http://schemas.microsoft.com/office/powerpoint/2010/main" val="334742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0"/>
            <a:ext cx="9590215" cy="1054789"/>
          </a:xfrm>
        </p:spPr>
        <p:txBody>
          <a:bodyPr>
            <a:normAutofit/>
          </a:bodyPr>
          <a:lstStyle/>
          <a:p>
            <a:pPr algn="ctr"/>
            <a:r>
              <a:rPr lang="el-GR" sz="4000" dirty="0">
                <a:latin typeface="Bahnschrift SemiBold" panose="020B0502040204020203" pitchFamily="34" charset="0"/>
              </a:rPr>
              <a:t>ΒΙΟΛΟΓΙΑ(2/2)</a:t>
            </a:r>
            <a:endParaRPr lang="en-US" sz="4000" dirty="0">
              <a:latin typeface="Bahnschrift SemiBold" panose="020B0502040204020203" pitchFamily="34" charset="0"/>
            </a:endParaRPr>
          </a:p>
        </p:txBody>
      </p:sp>
      <p:sp>
        <p:nvSpPr>
          <p:cNvPr id="5" name="Content Placeholder 4">
            <a:extLst>
              <a:ext uri="{FF2B5EF4-FFF2-40B4-BE49-F238E27FC236}">
                <a16:creationId xmlns:a16="http://schemas.microsoft.com/office/drawing/2014/main" id="{24041F6D-09FB-DE91-905B-ACA52F64E5B8}"/>
              </a:ext>
            </a:extLst>
          </p:cNvPr>
          <p:cNvSpPr>
            <a:spLocks noGrp="1"/>
          </p:cNvSpPr>
          <p:nvPr>
            <p:ph sz="quarter" idx="11"/>
          </p:nvPr>
        </p:nvSpPr>
        <p:spPr>
          <a:xfrm>
            <a:off x="778082" y="364944"/>
            <a:ext cx="11413918" cy="5618160"/>
          </a:xfrm>
        </p:spPr>
        <p:txBody>
          <a:bodyPr>
            <a:normAutofit/>
          </a:bodyPr>
          <a:lstStyle/>
          <a:p>
            <a:pPr marL="0" indent="0">
              <a:buNone/>
            </a:pPr>
            <a:endParaRPr lang="el-GR" sz="18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l-GR"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Ηπρωτεΐνη  </a:t>
            </a:r>
            <a:r>
              <a:rPr lang="en-US"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F</a:t>
            </a:r>
            <a:r>
              <a:rPr lang="el-GR"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 ή πρωτεΐνη συντήξεως (</a:t>
            </a:r>
            <a:r>
              <a:rPr lang="en-US"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fusion</a:t>
            </a:r>
            <a:r>
              <a:rPr lang="el-GR"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 </a:t>
            </a:r>
            <a:r>
              <a:rPr lang="el-GR" sz="2200" kern="100" dirty="0">
                <a:effectLst/>
                <a:latin typeface="Arial" panose="020B0604020202020204" pitchFamily="34" charset="0"/>
                <a:ea typeface="Aptos" panose="020B0004020202020204" pitchFamily="34" charset="0"/>
                <a:cs typeface="Arial" panose="020B0604020202020204" pitchFamily="34" charset="0"/>
              </a:rPr>
              <a:t>στην ανενεργό της μορφή αποτελείται απο 574 αμινοξέα και έχει μια τριμερή δομή περιελιγμένου σπειράματος</a:t>
            </a:r>
            <a:r>
              <a:rPr lang="el-GR" sz="2200" kern="100" dirty="0">
                <a:latin typeface="Arial" panose="020B0604020202020204" pitchFamily="34" charset="0"/>
                <a:ea typeface="Aptos" panose="020B0004020202020204" pitchFamily="34" charset="0"/>
                <a:cs typeface="Arial" panose="020B0604020202020204" pitchFamily="34" charset="0"/>
              </a:rPr>
              <a:t>.</a:t>
            </a:r>
            <a:endParaRPr lang="el-GR" sz="22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r>
              <a:rPr lang="el-GR" sz="2200" kern="100" dirty="0">
                <a:effectLst/>
                <a:latin typeface="Arial" panose="020B0604020202020204" pitchFamily="34" charset="0"/>
                <a:ea typeface="Aptos" panose="020B0004020202020204" pitchFamily="34" charset="0"/>
                <a:cs typeface="Arial" panose="020B0604020202020204" pitchFamily="34" charset="0"/>
              </a:rPr>
              <a:t> Η ενεργοποίηση της γίνεται μέσω  διάσπασης της πρωτεΐνης σε δύο υπομονάδες </a:t>
            </a:r>
            <a:r>
              <a:rPr lang="en-US"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F</a:t>
            </a:r>
            <a:r>
              <a:rPr lang="el-GR"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1 , </a:t>
            </a:r>
            <a:r>
              <a:rPr lang="en-US"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F</a:t>
            </a:r>
            <a:r>
              <a:rPr lang="el-GR" sz="2200" b="1" i="1" kern="100" dirty="0">
                <a:solidFill>
                  <a:schemeClr val="accent2"/>
                </a:solidFill>
                <a:effectLst/>
                <a:latin typeface="Arial" panose="020B0604020202020204" pitchFamily="34" charset="0"/>
                <a:ea typeface="Aptos" panose="020B0004020202020204" pitchFamily="34" charset="0"/>
                <a:cs typeface="Arial" panose="020B0604020202020204" pitchFamily="34" charset="0"/>
              </a:rPr>
              <a:t>2 </a:t>
            </a:r>
            <a:r>
              <a:rPr lang="el-GR" sz="2200" kern="100" dirty="0">
                <a:effectLst/>
                <a:latin typeface="Arial" panose="020B0604020202020204" pitchFamily="34" charset="0"/>
                <a:ea typeface="Aptos" panose="020B0004020202020204" pitchFamily="34" charset="0"/>
                <a:cs typeface="Arial" panose="020B0604020202020204" pitchFamily="34" charset="0"/>
              </a:rPr>
              <a:t>οι οποίες ενώνονται μεταξύ τους με δισουλφιδικούς δεσμούς.</a:t>
            </a:r>
          </a:p>
          <a:p>
            <a:pPr marL="457200" indent="-457200">
              <a:buClr>
                <a:srgbClr val="0C4046"/>
              </a:buClr>
              <a:buSzPct val="116000"/>
              <a:buFont typeface="+mj-lt"/>
              <a:buAutoNum type="arabicPeriod"/>
            </a:pPr>
            <a:r>
              <a:rPr lang="el-GR" sz="2200" kern="100" dirty="0">
                <a:effectLst/>
                <a:latin typeface="Arial" panose="020B0604020202020204" pitchFamily="34" charset="0"/>
                <a:ea typeface="Aptos" panose="020B0004020202020204" pitchFamily="34" charset="0"/>
                <a:cs typeface="Arial" panose="020B0604020202020204" pitchFamily="34" charset="0"/>
              </a:rPr>
              <a:t> Η γλύκοπρωτεΐνη </a:t>
            </a:r>
            <a:r>
              <a:rPr lang="en-US" sz="2200" kern="100" dirty="0">
                <a:effectLst/>
                <a:latin typeface="Arial" panose="020B0604020202020204" pitchFamily="34" charset="0"/>
                <a:ea typeface="Aptos" panose="020B0004020202020204" pitchFamily="34" charset="0"/>
                <a:cs typeface="Arial" panose="020B0604020202020204" pitchFamily="34" charset="0"/>
              </a:rPr>
              <a:t>F</a:t>
            </a:r>
            <a:r>
              <a:rPr lang="el-GR" sz="2200" kern="100" dirty="0">
                <a:effectLst/>
                <a:latin typeface="Arial" panose="020B0604020202020204" pitchFamily="34" charset="0"/>
                <a:ea typeface="Aptos" panose="020B0004020202020204" pitchFamily="34" charset="0"/>
                <a:cs typeface="Arial" panose="020B0604020202020204" pitchFamily="34" charset="0"/>
              </a:rPr>
              <a:t> προάγει τη συγχώνευση των ιικών μεμβράνων με τις κυτταρικές μεμβράνες με αποτέλεσμα την διείσδυση του ιικού γενετικού υλικού στα προσβεβλημένα κύτταρα.</a:t>
            </a:r>
          </a:p>
          <a:p>
            <a:pPr marL="457200" indent="-457200">
              <a:buClr>
                <a:srgbClr val="0C4046"/>
              </a:buClr>
              <a:buSzPct val="116000"/>
              <a:buFont typeface="+mj-lt"/>
              <a:buAutoNum type="arabicPeriod"/>
            </a:pPr>
            <a:r>
              <a:rPr lang="el-GR" sz="2200" kern="100" dirty="0">
                <a:effectLst/>
                <a:latin typeface="Arial" panose="020B0604020202020204" pitchFamily="34" charset="0"/>
                <a:ea typeface="Aptos" panose="020B0004020202020204" pitchFamily="34" charset="0"/>
                <a:cs typeface="Arial" panose="020B0604020202020204" pitchFamily="34" charset="0"/>
              </a:rPr>
              <a:t>Επίσης προάγει τη σύντηξη μολυσμένων και παρακείμενων κυτταρικών  μεμβρανών και την δημιουργία των χαρακτηριστικών συγκυτιών της νόσου. </a:t>
            </a:r>
          </a:p>
          <a:p>
            <a:pPr marL="0" indent="0">
              <a:buNone/>
            </a:pPr>
            <a:endParaRPr lang="en-US" dirty="0"/>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7</a:t>
            </a:fld>
            <a:endParaRPr lang="en-US" dirty="0"/>
          </a:p>
        </p:txBody>
      </p:sp>
      <p:pic>
        <p:nvPicPr>
          <p:cNvPr id="4" name="Picture 3">
            <a:extLst>
              <a:ext uri="{FF2B5EF4-FFF2-40B4-BE49-F238E27FC236}">
                <a16:creationId xmlns:a16="http://schemas.microsoft.com/office/drawing/2014/main" id="{BE3B4A70-E78E-BCE3-D80F-4C336A659DC0}"/>
              </a:ext>
            </a:extLst>
          </p:cNvPr>
          <p:cNvPicPr>
            <a:picLocks noChangeAspect="1"/>
          </p:cNvPicPr>
          <p:nvPr/>
        </p:nvPicPr>
        <p:blipFill>
          <a:blip r:embed="rId3"/>
          <a:stretch>
            <a:fillRect/>
          </a:stretch>
        </p:blipFill>
        <p:spPr>
          <a:xfrm rot="16200000">
            <a:off x="-841167" y="5238749"/>
            <a:ext cx="2571750" cy="666750"/>
          </a:xfrm>
          <a:prstGeom prst="rect">
            <a:avLst/>
          </a:prstGeom>
        </p:spPr>
      </p:pic>
      <p:pic>
        <p:nvPicPr>
          <p:cNvPr id="7" name="Picture 6" descr="A diagram of a state of viral surface&#10;&#10;Description automatically generated with medium confidence">
            <a:extLst>
              <a:ext uri="{FF2B5EF4-FFF2-40B4-BE49-F238E27FC236}">
                <a16:creationId xmlns:a16="http://schemas.microsoft.com/office/drawing/2014/main" id="{73C3FE3A-B6C6-EF20-2A4F-18D7BD29F765}"/>
              </a:ext>
            </a:extLst>
          </p:cNvPr>
          <p:cNvPicPr>
            <a:picLocks noChangeAspect="1"/>
          </p:cNvPicPr>
          <p:nvPr/>
        </p:nvPicPr>
        <p:blipFill>
          <a:blip r:embed="rId4"/>
          <a:stretch>
            <a:fillRect/>
          </a:stretch>
        </p:blipFill>
        <p:spPr>
          <a:xfrm>
            <a:off x="951874" y="4676931"/>
            <a:ext cx="7727431" cy="2181068"/>
          </a:xfrm>
          <a:prstGeom prst="rect">
            <a:avLst/>
          </a:prstGeom>
        </p:spPr>
      </p:pic>
    </p:spTree>
    <p:extLst>
      <p:ext uri="{BB962C8B-B14F-4D97-AF65-F5344CB8AC3E}">
        <p14:creationId xmlns:p14="http://schemas.microsoft.com/office/powerpoint/2010/main" val="210385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a:xfrm>
            <a:off x="951874" y="0"/>
            <a:ext cx="9590215" cy="1054789"/>
          </a:xfrm>
        </p:spPr>
        <p:txBody>
          <a:bodyPr>
            <a:normAutofit/>
          </a:bodyPr>
          <a:lstStyle/>
          <a:p>
            <a:pPr algn="ctr"/>
            <a:r>
              <a:rPr lang="el-GR" sz="4000" dirty="0">
                <a:latin typeface="Bahnschrift SemiBold" panose="020B0502040204020203" pitchFamily="34" charset="0"/>
              </a:rPr>
              <a:t>ΑΝΑΠΑΡΑΓΩΓΗ</a:t>
            </a:r>
            <a:endParaRPr lang="en-US" sz="4000" dirty="0">
              <a:latin typeface="Bahnschrift SemiBold" panose="020B0502040204020203" pitchFamily="34" charset="0"/>
            </a:endParaRPr>
          </a:p>
        </p:txBody>
      </p:sp>
      <p:sp>
        <p:nvSpPr>
          <p:cNvPr id="5" name="Content Placeholder 4">
            <a:extLst>
              <a:ext uri="{FF2B5EF4-FFF2-40B4-BE49-F238E27FC236}">
                <a16:creationId xmlns:a16="http://schemas.microsoft.com/office/drawing/2014/main" id="{24041F6D-09FB-DE91-905B-ACA52F64E5B8}"/>
              </a:ext>
            </a:extLst>
          </p:cNvPr>
          <p:cNvSpPr>
            <a:spLocks noGrp="1"/>
          </p:cNvSpPr>
          <p:nvPr>
            <p:ph sz="quarter" idx="11"/>
          </p:nvPr>
        </p:nvSpPr>
        <p:spPr>
          <a:xfrm>
            <a:off x="1206630" y="972557"/>
            <a:ext cx="10185894" cy="1760776"/>
          </a:xfrm>
          <a:solidFill>
            <a:schemeClr val="accent1">
              <a:lumMod val="20000"/>
              <a:lumOff val="80000"/>
            </a:schemeClr>
          </a:solidFill>
        </p:spPr>
        <p:txBody>
          <a:bodyPr>
            <a:noAutofit/>
          </a:bodyPr>
          <a:lstStyle/>
          <a:p>
            <a:pPr marL="0" indent="0">
              <a:buClr>
                <a:srgbClr val="0C4046"/>
              </a:buClr>
              <a:buSzPct val="111000"/>
              <a:buNone/>
            </a:pPr>
            <a:r>
              <a:rPr lang="el-GR" sz="2200" dirty="0">
                <a:solidFill>
                  <a:schemeClr val="tx1"/>
                </a:solidFill>
                <a:latin typeface="Arial" panose="020B0604020202020204" pitchFamily="34" charset="0"/>
                <a:ea typeface="Aptos" panose="020B0004020202020204" pitchFamily="34" charset="0"/>
                <a:cs typeface="Arial" panose="020B0604020202020204" pitchFamily="34" charset="0"/>
              </a:rPr>
              <a:t>Ο RSV προσβάλλει τα επιθηλιακά κύτταρα του ανώτερου αναπνευστικού συστήματος και οδηγεί στη δημιουργία χαρακτηριστικών μεγάλων συγκυτίων.Τα συγκύτια είναι νεκρά, εκφυλισμένα κύτταρα. Η εξάπλωση του ιού στους ιστούς πιθανόν να γίνεται με την κύτταρο-προς-κύτταρο σύντηξη.</a:t>
            </a:r>
          </a:p>
          <a:p>
            <a:pPr marL="0" indent="0">
              <a:buNone/>
            </a:pPr>
            <a:r>
              <a:rPr lang="el-GR"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8</a:t>
            </a:fld>
            <a:endParaRPr lang="en-US" dirty="0"/>
          </a:p>
        </p:txBody>
      </p:sp>
      <p:pic>
        <p:nvPicPr>
          <p:cNvPr id="4" name="Picture 3">
            <a:extLst>
              <a:ext uri="{FF2B5EF4-FFF2-40B4-BE49-F238E27FC236}">
                <a16:creationId xmlns:a16="http://schemas.microsoft.com/office/drawing/2014/main" id="{50025E71-2BC9-A199-A8FC-D81CD8E20BB1}"/>
              </a:ext>
            </a:extLst>
          </p:cNvPr>
          <p:cNvPicPr>
            <a:picLocks noChangeAspect="1"/>
          </p:cNvPicPr>
          <p:nvPr/>
        </p:nvPicPr>
        <p:blipFill>
          <a:blip r:embed="rId3"/>
          <a:stretch>
            <a:fillRect/>
          </a:stretch>
        </p:blipFill>
        <p:spPr>
          <a:xfrm rot="16200000">
            <a:off x="-952500" y="5238749"/>
            <a:ext cx="2571750" cy="666750"/>
          </a:xfrm>
          <a:prstGeom prst="rect">
            <a:avLst/>
          </a:prstGeom>
        </p:spPr>
      </p:pic>
      <p:pic>
        <p:nvPicPr>
          <p:cNvPr id="7" name="Picture 6" descr="A diagram of the human body&#10;&#10;Description automatically generated">
            <a:extLst>
              <a:ext uri="{FF2B5EF4-FFF2-40B4-BE49-F238E27FC236}">
                <a16:creationId xmlns:a16="http://schemas.microsoft.com/office/drawing/2014/main" id="{BECF0E3F-FF73-AD0E-8330-BEBF384D5625}"/>
              </a:ext>
            </a:extLst>
          </p:cNvPr>
          <p:cNvPicPr>
            <a:picLocks noChangeAspect="1"/>
          </p:cNvPicPr>
          <p:nvPr/>
        </p:nvPicPr>
        <p:blipFill>
          <a:blip r:embed="rId4"/>
          <a:stretch>
            <a:fillRect/>
          </a:stretch>
        </p:blipFill>
        <p:spPr>
          <a:xfrm>
            <a:off x="951487" y="2788558"/>
            <a:ext cx="3967161" cy="4069440"/>
          </a:xfrm>
          <a:prstGeom prst="rect">
            <a:avLst/>
          </a:prstGeom>
        </p:spPr>
      </p:pic>
      <p:sp>
        <p:nvSpPr>
          <p:cNvPr id="8" name="TextBox 7">
            <a:extLst>
              <a:ext uri="{FF2B5EF4-FFF2-40B4-BE49-F238E27FC236}">
                <a16:creationId xmlns:a16="http://schemas.microsoft.com/office/drawing/2014/main" id="{0E353F46-507F-B206-7D15-C45B30A724EE}"/>
              </a:ext>
            </a:extLst>
          </p:cNvPr>
          <p:cNvSpPr txBox="1"/>
          <p:nvPr/>
        </p:nvSpPr>
        <p:spPr>
          <a:xfrm>
            <a:off x="5053483" y="2788558"/>
            <a:ext cx="6187030" cy="3139321"/>
          </a:xfrm>
          <a:prstGeom prst="rect">
            <a:avLst/>
          </a:prstGeom>
          <a:solidFill>
            <a:schemeClr val="bg2">
              <a:lumMod val="95000"/>
            </a:schemeClr>
          </a:solidFill>
        </p:spPr>
        <p:txBody>
          <a:bodyPr wrap="square" rtlCol="0">
            <a:spAutoFit/>
          </a:bodyPr>
          <a:lstStyle/>
          <a:p>
            <a:pPr marL="0" indent="0" algn="just">
              <a:buClr>
                <a:srgbClr val="0C4046"/>
              </a:buClr>
              <a:buSzPct val="111000"/>
              <a:buNone/>
            </a:pPr>
            <a:r>
              <a:rPr lang="el-GR"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Μετά την έκθεση στον ιό, ο </a:t>
            </a:r>
            <a:r>
              <a:rPr lang="en-US"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RSV</a:t>
            </a:r>
            <a:r>
              <a:rPr lang="el-GR"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μολύνει τα κύτταρα της επιθηλιακής στήλης των ανώτερων και κατώτερων αεραγωγών.Ο  </a:t>
            </a:r>
            <a:r>
              <a:rPr lang="en-US"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RSV</a:t>
            </a:r>
            <a:r>
              <a:rPr lang="el-GR"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συνεχίζει να αναπαράγεται μέσα σε αυτά τα βρογχικά κύτταρα για περίπου 8 ημέρες. Μετά τις πρώτες ημέρες, τα κύτταρα που έχουν μολυνθεί από τον </a:t>
            </a:r>
            <a:r>
              <a:rPr lang="en-US"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RSV</a:t>
            </a:r>
            <a:r>
              <a:rPr lang="el-GR" sz="22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θα γίνουν πιο στρογγυλά και τελικά θα καταλήξουν στα μικρότερα βρογχιόλια των κατώτερων αεραγωγών.</a:t>
            </a:r>
          </a:p>
        </p:txBody>
      </p:sp>
    </p:spTree>
    <p:extLst>
      <p:ext uri="{BB962C8B-B14F-4D97-AF65-F5344CB8AC3E}">
        <p14:creationId xmlns:p14="http://schemas.microsoft.com/office/powerpoint/2010/main" val="344759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AAAC4-3D51-D4F5-F876-D8DE64C70ABA}"/>
              </a:ext>
            </a:extLst>
          </p:cNvPr>
          <p:cNvSpPr>
            <a:spLocks noGrp="1"/>
          </p:cNvSpPr>
          <p:nvPr>
            <p:ph sz="quarter" idx="10"/>
          </p:nvPr>
        </p:nvSpPr>
        <p:spPr>
          <a:xfrm>
            <a:off x="409303" y="1147314"/>
            <a:ext cx="8007532" cy="5160144"/>
          </a:xfrm>
        </p:spPr>
        <p:txBody>
          <a:bodyPr>
            <a:normAutofit/>
          </a:bodyPr>
          <a:lstStyle/>
          <a:p>
            <a:pPr algn="l"/>
            <a:r>
              <a:rPr lang="el-GR" sz="2200" b="0" i="0" dirty="0">
                <a:solidFill>
                  <a:srgbClr val="000000"/>
                </a:solidFill>
                <a:effectLst/>
                <a:latin typeface="Arial" panose="020B0604020202020204" pitchFamily="34" charset="0"/>
                <a:cs typeface="Arial" panose="020B0604020202020204" pitchFamily="34" charset="0"/>
              </a:rPr>
              <a:t>Ο ιός έχει παγκόσμια εξάπλωση και προκαλεί κυρίως </a:t>
            </a:r>
            <a:r>
              <a:rPr lang="el-GR" sz="2200" b="1" i="0" dirty="0">
                <a:solidFill>
                  <a:srgbClr val="418187"/>
                </a:solidFill>
                <a:effectLst/>
                <a:latin typeface="Arial" panose="020B0604020202020204" pitchFamily="34" charset="0"/>
                <a:cs typeface="Arial" panose="020B0604020202020204" pitchFamily="34" charset="0"/>
              </a:rPr>
              <a:t>επιδημική λοίμωξη </a:t>
            </a:r>
            <a:r>
              <a:rPr lang="el-GR" sz="2200" b="0" i="0" dirty="0">
                <a:solidFill>
                  <a:srgbClr val="000000"/>
                </a:solidFill>
                <a:effectLst/>
                <a:latin typeface="Arial" panose="020B0604020202020204" pitchFamily="34" charset="0"/>
                <a:cs typeface="Arial" panose="020B0604020202020204" pitchFamily="34" charset="0"/>
              </a:rPr>
              <a:t>του αναπνευστικού συστήματος σε βρέφη και μικρά παιδιά. Ο ιός είναι εξαιρετικά μεταδοτικός και περισσότερο από το 50% όλων των παιδιών έως την ηλικία του ενός έτους έχουν ήδη εκτεθεί στον ιό και σχεδόν όλα τα παιδιά έχουν μολυνθεί από τον ιό μέχρι την ηλικία των 2-3 ετών.</a:t>
            </a:r>
          </a:p>
          <a:p>
            <a:pPr algn="l"/>
            <a:endParaRPr lang="el-GR" sz="2200" b="0" i="0" dirty="0">
              <a:solidFill>
                <a:srgbClr val="000000"/>
              </a:solidFill>
              <a:effectLst/>
              <a:latin typeface="Arial" panose="020B0604020202020204" pitchFamily="34" charset="0"/>
              <a:cs typeface="Arial" panose="020B0604020202020204" pitchFamily="34" charset="0"/>
            </a:endParaRPr>
          </a:p>
          <a:p>
            <a:pPr algn="l"/>
            <a:r>
              <a:rPr lang="el-GR" sz="2200" b="0" i="0" dirty="0">
                <a:solidFill>
                  <a:srgbClr val="000000"/>
                </a:solidFill>
                <a:effectLst/>
                <a:latin typeface="Arial" panose="020B0604020202020204" pitchFamily="34" charset="0"/>
                <a:cs typeface="Arial" panose="020B0604020202020204" pitchFamily="34" charset="0"/>
              </a:rPr>
              <a:t>Στα εύκρατα κλίματα υπάρχει ένα ετήσιο μοτίβο εμφάνισης επιδημιών από τον RSV κατά τη διάρκεια των χειμερινών μηνών. Στα τροπικά κλίματα, η λοίμωξη είναι πιο συχνή κατά τη διάρκεια της εποχής των βροχών.</a:t>
            </a:r>
          </a:p>
          <a:p>
            <a:endParaRPr lang="en-US" dirty="0"/>
          </a:p>
        </p:txBody>
      </p:sp>
      <p:sp>
        <p:nvSpPr>
          <p:cNvPr id="4" name="Slide Number Placeholder 3">
            <a:extLst>
              <a:ext uri="{FF2B5EF4-FFF2-40B4-BE49-F238E27FC236}">
                <a16:creationId xmlns:a16="http://schemas.microsoft.com/office/drawing/2014/main" id="{79AAD730-75FA-29B4-81F8-90A9F3FF3CA5}"/>
              </a:ext>
            </a:extLst>
          </p:cNvPr>
          <p:cNvSpPr>
            <a:spLocks noGrp="1"/>
          </p:cNvSpPr>
          <p:nvPr>
            <p:ph type="sldNum" sz="quarter" idx="4"/>
          </p:nvPr>
        </p:nvSpPr>
        <p:spPr/>
        <p:txBody>
          <a:bodyPr/>
          <a:lstStyle/>
          <a:p>
            <a:fld id="{08AB70BE-1769-45B8-85A6-0C837432C7E6}" type="slidenum">
              <a:rPr lang="en-US" smtClean="0"/>
              <a:pPr/>
              <a:t>9</a:t>
            </a:fld>
            <a:endParaRPr lang="en-US" dirty="0"/>
          </a:p>
        </p:txBody>
      </p:sp>
      <p:sp>
        <p:nvSpPr>
          <p:cNvPr id="6" name="Title 2">
            <a:extLst>
              <a:ext uri="{FF2B5EF4-FFF2-40B4-BE49-F238E27FC236}">
                <a16:creationId xmlns:a16="http://schemas.microsoft.com/office/drawing/2014/main" id="{01494839-756B-103C-9577-AF8E66E86B91}"/>
              </a:ext>
            </a:extLst>
          </p:cNvPr>
          <p:cNvSpPr>
            <a:spLocks noGrp="1"/>
          </p:cNvSpPr>
          <p:nvPr>
            <p:ph type="title"/>
          </p:nvPr>
        </p:nvSpPr>
        <p:spPr>
          <a:xfrm>
            <a:off x="951874" y="92525"/>
            <a:ext cx="9590215" cy="1054789"/>
          </a:xfrm>
        </p:spPr>
        <p:txBody>
          <a:bodyPr>
            <a:normAutofit/>
          </a:bodyPr>
          <a:lstStyle/>
          <a:p>
            <a:pPr algn="ctr"/>
            <a:r>
              <a:rPr lang="el-GR" sz="4000" dirty="0">
                <a:latin typeface="Bahnschrift SemiBold" panose="020B0502040204020203" pitchFamily="34" charset="0"/>
              </a:rPr>
              <a:t>ΜΕΤΑΔΟΣΗ(1/2)</a:t>
            </a:r>
            <a:endParaRPr lang="en-US" sz="4000" dirty="0">
              <a:latin typeface="Bahnschrift SemiBold" panose="020B0502040204020203" pitchFamily="34" charset="0"/>
            </a:endParaRPr>
          </a:p>
        </p:txBody>
      </p:sp>
      <p:sp>
        <p:nvSpPr>
          <p:cNvPr id="2" name="Rectangle: Rounded Corners 1">
            <a:extLst>
              <a:ext uri="{FF2B5EF4-FFF2-40B4-BE49-F238E27FC236}">
                <a16:creationId xmlns:a16="http://schemas.microsoft.com/office/drawing/2014/main" id="{2A198B23-3D9D-90F5-0B62-BCFE4393FE2F}"/>
              </a:ext>
            </a:extLst>
          </p:cNvPr>
          <p:cNvSpPr/>
          <p:nvPr/>
        </p:nvSpPr>
        <p:spPr>
          <a:xfrm>
            <a:off x="8673737" y="1251817"/>
            <a:ext cx="3108960" cy="3764320"/>
          </a:xfrm>
          <a:prstGeom prst="roundRect">
            <a:avLst/>
          </a:prstGeom>
          <a:noFill/>
          <a:ln w="76200">
            <a:solidFill>
              <a:srgbClr val="418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AF0153-4A01-F0EC-FA80-00B896B39B2C}"/>
              </a:ext>
            </a:extLst>
          </p:cNvPr>
          <p:cNvSpPr txBox="1"/>
          <p:nvPr/>
        </p:nvSpPr>
        <p:spPr>
          <a:xfrm>
            <a:off x="8817428" y="2002648"/>
            <a:ext cx="2978332" cy="2800767"/>
          </a:xfrm>
          <a:prstGeom prst="rect">
            <a:avLst/>
          </a:prstGeom>
          <a:noFill/>
        </p:spPr>
        <p:txBody>
          <a:bodyPr wrap="square" rtlCol="0">
            <a:spAutoFit/>
          </a:bodyPr>
          <a:lstStyle/>
          <a:p>
            <a:pPr algn="ctr"/>
            <a:r>
              <a:rPr lang="el-GR" sz="2200" b="0" i="0" dirty="0">
                <a:solidFill>
                  <a:srgbClr val="000000"/>
                </a:solidFill>
                <a:effectLst/>
                <a:latin typeface="Times New Roman" panose="02020603050405020304" pitchFamily="18" charset="0"/>
              </a:rPr>
              <a:t>Η </a:t>
            </a:r>
            <a:r>
              <a:rPr lang="el-GR" sz="2200" b="0" i="1" dirty="0">
                <a:solidFill>
                  <a:srgbClr val="000000"/>
                </a:solidFill>
                <a:effectLst/>
                <a:latin typeface="Times New Roman" panose="02020603050405020304" pitchFamily="18" charset="0"/>
              </a:rPr>
              <a:t>φυσική μόλυνση </a:t>
            </a:r>
            <a:r>
              <a:rPr lang="el-GR" sz="2200" b="0" i="0" dirty="0">
                <a:solidFill>
                  <a:srgbClr val="000000"/>
                </a:solidFill>
                <a:effectLst/>
                <a:latin typeface="Times New Roman" panose="02020603050405020304" pitchFamily="18" charset="0"/>
              </a:rPr>
              <a:t>με τον αναπνευστικό συγκυτιακό ιό δεν επάγει </a:t>
            </a:r>
            <a:r>
              <a:rPr lang="el-GR" sz="2200" b="0" i="1" dirty="0">
                <a:solidFill>
                  <a:srgbClr val="000000"/>
                </a:solidFill>
                <a:effectLst/>
                <a:latin typeface="Times New Roman" panose="02020603050405020304" pitchFamily="18" charset="0"/>
              </a:rPr>
              <a:t>προστατευτική ανοσία </a:t>
            </a:r>
            <a:r>
              <a:rPr lang="el-GR" sz="2200" b="0" i="0" dirty="0">
                <a:solidFill>
                  <a:srgbClr val="000000"/>
                </a:solidFill>
                <a:effectLst/>
                <a:latin typeface="Times New Roman" panose="02020603050405020304" pitchFamily="18" charset="0"/>
              </a:rPr>
              <a:t>και έτσι οι άνθρωποι μπορεί να μολυνθούν και να νοσήσουν πολλές φορές.</a:t>
            </a:r>
            <a:endParaRPr lang="en-US" sz="2200" dirty="0"/>
          </a:p>
        </p:txBody>
      </p:sp>
      <p:pic>
        <p:nvPicPr>
          <p:cNvPr id="8" name="Picture 7">
            <a:extLst>
              <a:ext uri="{FF2B5EF4-FFF2-40B4-BE49-F238E27FC236}">
                <a16:creationId xmlns:a16="http://schemas.microsoft.com/office/drawing/2014/main" id="{2A3BD66E-211C-4884-6BC4-77901275317B}"/>
              </a:ext>
            </a:extLst>
          </p:cNvPr>
          <p:cNvPicPr>
            <a:picLocks noChangeAspect="1"/>
          </p:cNvPicPr>
          <p:nvPr/>
        </p:nvPicPr>
        <p:blipFill>
          <a:blip r:embed="rId2"/>
          <a:stretch>
            <a:fillRect/>
          </a:stretch>
        </p:blipFill>
        <p:spPr>
          <a:xfrm>
            <a:off x="9947093" y="1297842"/>
            <a:ext cx="719001" cy="665910"/>
          </a:xfrm>
          <a:prstGeom prst="rect">
            <a:avLst/>
          </a:prstGeom>
        </p:spPr>
      </p:pic>
      <p:pic>
        <p:nvPicPr>
          <p:cNvPr id="7" name="Picture 6">
            <a:extLst>
              <a:ext uri="{FF2B5EF4-FFF2-40B4-BE49-F238E27FC236}">
                <a16:creationId xmlns:a16="http://schemas.microsoft.com/office/drawing/2014/main" id="{C6AA7594-8C68-E3C3-FC19-8135AE05A8EF}"/>
              </a:ext>
            </a:extLst>
          </p:cNvPr>
          <p:cNvPicPr>
            <a:picLocks noChangeAspect="1"/>
          </p:cNvPicPr>
          <p:nvPr/>
        </p:nvPicPr>
        <p:blipFill>
          <a:blip r:embed="rId3"/>
          <a:stretch>
            <a:fillRect/>
          </a:stretch>
        </p:blipFill>
        <p:spPr>
          <a:xfrm>
            <a:off x="0" y="6098725"/>
            <a:ext cx="2571750" cy="666750"/>
          </a:xfrm>
          <a:prstGeom prst="rect">
            <a:avLst/>
          </a:prstGeom>
        </p:spPr>
      </p:pic>
    </p:spTree>
    <p:extLst>
      <p:ext uri="{BB962C8B-B14F-4D97-AF65-F5344CB8AC3E}">
        <p14:creationId xmlns:p14="http://schemas.microsoft.com/office/powerpoint/2010/main" val="306019899"/>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95EB5DDA8DFE5548A95C590BB771A4DA" ma:contentTypeVersion="5" ma:contentTypeDescription="Δημιουργία νέου εγγράφου" ma:contentTypeScope="" ma:versionID="d4ccb8abae4eaeac2ed87aa5ef6c3f01">
  <xsd:schema xmlns:xsd="http://www.w3.org/2001/XMLSchema" xmlns:xs="http://www.w3.org/2001/XMLSchema" xmlns:p="http://schemas.microsoft.com/office/2006/metadata/properties" xmlns:ns3="5cf6fac2-4397-4207-aecb-741fea19877b" targetNamespace="http://schemas.microsoft.com/office/2006/metadata/properties" ma:root="true" ma:fieldsID="13ee471fb7f722ebcca17e29f908b8aa" ns3:_="">
    <xsd:import namespace="5cf6fac2-4397-4207-aecb-741fea19877b"/>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6fac2-4397-4207-aecb-741fea198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cf6fac2-4397-4207-aecb-741fea19877b" xsi:nil="true"/>
  </documentManagement>
</p:properties>
</file>

<file path=customXml/itemProps1.xml><?xml version="1.0" encoding="utf-8"?>
<ds:datastoreItem xmlns:ds="http://schemas.openxmlformats.org/officeDocument/2006/customXml" ds:itemID="{84C61B6A-F8F8-4427-8A53-15E4AAEBE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6fac2-4397-4207-aecb-741fea198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3.xml><?xml version="1.0" encoding="utf-8"?>
<ds:datastoreItem xmlns:ds="http://schemas.openxmlformats.org/officeDocument/2006/customXml" ds:itemID="{80D7C3E5-1734-4636-9EC5-AEB06BF1FB20}">
  <ds:schemaRefs>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5cf6fac2-4397-4207-aecb-741fea19877b"/>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μικροβιολογια</Template>
  <TotalTime>83</TotalTime>
  <Words>2387</Words>
  <Application>Microsoft Office PowerPoint</Application>
  <PresentationFormat>Widescreen</PresentationFormat>
  <Paragraphs>178</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Arial</vt:lpstr>
      <vt:lpstr>Arial Nova Light</vt:lpstr>
      <vt:lpstr>Bahnschrift SemiBold</vt:lpstr>
      <vt:lpstr>Bahnschrift SemiBold SemiConden</vt:lpstr>
      <vt:lpstr>Calibri</vt:lpstr>
      <vt:lpstr>Elephant</vt:lpstr>
      <vt:lpstr>KaInfoLight</vt:lpstr>
      <vt:lpstr>Times New Roman</vt:lpstr>
      <vt:lpstr>Wingdings</vt:lpstr>
      <vt:lpstr>ModOverlayVTI</vt:lpstr>
      <vt:lpstr>Αναπνευστικός Συγκυτιακός Ιός RSV   </vt:lpstr>
      <vt:lpstr>ΔΟΜΗ(1/3)</vt:lpstr>
      <vt:lpstr>ΔΟΜΗ(2/3)</vt:lpstr>
      <vt:lpstr>ΔΟΜΗ(3/3)</vt:lpstr>
      <vt:lpstr>ΒΙΟΛΟΓΙΑ(1/2)</vt:lpstr>
      <vt:lpstr>PowerPoint Presentation</vt:lpstr>
      <vt:lpstr>ΒΙΟΛΟΓΙΑ(2/2)</vt:lpstr>
      <vt:lpstr>ΑΝΑΠΑΡΑΓΩΓΗ</vt:lpstr>
      <vt:lpstr>ΜΕΤΑΔΟΣΗ(1/2)</vt:lpstr>
      <vt:lpstr>ΜΕΤΑΔΟΣΗ(2/2)</vt:lpstr>
      <vt:lpstr>ΔΙΑΓΝΩΣΗ(1/2)</vt:lpstr>
      <vt:lpstr>ΔΙΑΓΝΩΣΗ(2/2)</vt:lpstr>
      <vt:lpstr>ΠΑΘΟΛΟΓΙΑ ΤΗΣ ΝΟΣΟΥ(1/2)</vt:lpstr>
      <vt:lpstr>ΠΑΘΟΛΟΓΙΑ ΤΗΣ ΝΟΣΟΥ(2/2)</vt:lpstr>
      <vt:lpstr>ΘΕΡΑΠΕΙΑ</vt:lpstr>
      <vt:lpstr>ΠΡΟΦΥΛΑΞΗ(1/3)</vt:lpstr>
      <vt:lpstr>ΠΡΟΦΥΛΑΞΗ(2/3)</vt:lpstr>
      <vt:lpstr>ΠΡΟΦΥΛΑΞΗ(3/3)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Αναπνευστικός Συγκυτιακός Ιός RSV   </dc:title>
  <dc:creator>ΝΙΚΟΛΑΚΟΠΟΥΛΟΥ ΕΥΓΕΝΙΑ</dc:creator>
  <cp:lastModifiedBy>jenny nikolakopoulou</cp:lastModifiedBy>
  <cp:revision>1</cp:revision>
  <dcterms:created xsi:type="dcterms:W3CDTF">2024-03-28T20:15:42Z</dcterms:created>
  <dcterms:modified xsi:type="dcterms:W3CDTF">2024-03-28T21:41:53Z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0x01010095EB5DDA8DFE5548A95C590BB771A4DA</vt:lpwstr>
  </property>
</Properties>
</file>