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1" r:id="rId4"/>
    <p:sldId id="265" r:id="rId5"/>
    <p:sldId id="262" r:id="rId6"/>
    <p:sldId id="271" r:id="rId7"/>
    <p:sldId id="272" r:id="rId8"/>
    <p:sldId id="266" r:id="rId9"/>
    <p:sldId id="273" r:id="rId10"/>
    <p:sldId id="267" r:id="rId11"/>
    <p:sldId id="274" r:id="rId12"/>
    <p:sldId id="269" r:id="rId13"/>
    <p:sldId id="275" r:id="rId14"/>
    <p:sldId id="276" r:id="rId15"/>
    <p:sldId id="270" r:id="rId16"/>
    <p:sldId id="277" r:id="rId17"/>
    <p:sldId id="278" r:id="rId18"/>
    <p:sldId id="281" r:id="rId19"/>
    <p:sldId id="282" r:id="rId20"/>
    <p:sldId id="280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DEE1-6F3C-43E3-834F-5CB6B54F1C8C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35BD3-52EB-471D-88B1-48677E2B53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2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6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Κλασσική </a:t>
            </a:r>
            <a:r>
              <a:rPr lang="el-GR" b="1" dirty="0" smtClean="0"/>
              <a:t>Μηχανική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1: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	Εισαγωγικές Έννοιες-Ορισμοί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 smtClean="0"/>
              <a:t>Ροπή δυνάμεως ως προς σημείο </a:t>
            </a:r>
            <a:r>
              <a:rPr lang="en-US" b="1" dirty="0" smtClean="0"/>
              <a:t>A </a:t>
            </a:r>
            <a:endParaRPr lang="el-GR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ροπή </a:t>
            </a:r>
            <a:r>
              <a:rPr lang="el-GR" dirty="0"/>
              <a:t>της δυνάμεως </a:t>
            </a:r>
            <a:r>
              <a:rPr lang="en-US" dirty="0" smtClean="0"/>
              <a:t>F</a:t>
            </a:r>
            <a:r>
              <a:rPr lang="el-GR" dirty="0" smtClean="0"/>
              <a:t>, </a:t>
            </a:r>
            <a:r>
              <a:rPr lang="el-GR" dirty="0"/>
              <a:t>ως προς το </a:t>
            </a:r>
            <a:r>
              <a:rPr lang="el-GR" dirty="0" smtClean="0"/>
              <a:t>σημείο</a:t>
            </a:r>
            <a:r>
              <a:rPr lang="en-US" dirty="0" smtClean="0"/>
              <a:t> A</a:t>
            </a:r>
            <a:r>
              <a:rPr lang="el-GR" dirty="0" smtClean="0"/>
              <a:t> γράφεται</a:t>
            </a:r>
            <a:r>
              <a:rPr lang="en-US" dirty="0" smtClean="0"/>
              <a:t>:</a:t>
            </a:r>
          </a:p>
          <a:p>
            <a:r>
              <a:rPr lang="el-GR" dirty="0"/>
              <a:t>Αν τα </a:t>
            </a:r>
            <a:r>
              <a:rPr lang="el-GR" dirty="0" smtClean="0"/>
              <a:t>σημεία</a:t>
            </a:r>
            <a:r>
              <a:rPr lang="en-US" dirty="0" smtClean="0"/>
              <a:t> A</a:t>
            </a:r>
            <a:r>
              <a:rPr lang="el-GR" dirty="0" smtClean="0"/>
              <a:t> και</a:t>
            </a:r>
            <a:r>
              <a:rPr lang="en-US" dirty="0" smtClean="0"/>
              <a:t> O</a:t>
            </a:r>
            <a:r>
              <a:rPr lang="el-GR" dirty="0" smtClean="0"/>
              <a:t> </a:t>
            </a:r>
            <a:r>
              <a:rPr lang="el-GR" dirty="0"/>
              <a:t>ταυτίζονται</a:t>
            </a:r>
            <a:r>
              <a:rPr lang="el-GR" dirty="0" smtClean="0"/>
              <a:t>, τότε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366654"/>
            <a:ext cx="5230734" cy="33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376524"/>
              </p:ext>
            </p:extLst>
          </p:nvPr>
        </p:nvGraphicFramePr>
        <p:xfrm>
          <a:off x="2705927" y="2112468"/>
          <a:ext cx="2016224" cy="59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r:id="rId4" imgW="825500" imgH="190500" progId="Equation.DSMT4">
                  <p:embed/>
                </p:oleObj>
              </mc:Choice>
              <mc:Fallback>
                <p:oleObj r:id="rId4" imgW="8255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927" y="2112468"/>
                        <a:ext cx="2016224" cy="594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380245"/>
              </p:ext>
            </p:extLst>
          </p:nvPr>
        </p:nvGraphicFramePr>
        <p:xfrm>
          <a:off x="7452320" y="2699407"/>
          <a:ext cx="1512168" cy="57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r:id="rId6" imgW="495085" imgH="152334" progId="Equation.DSMT4">
                  <p:embed/>
                </p:oleObj>
              </mc:Choice>
              <mc:Fallback>
                <p:oleObj r:id="rId6" imgW="495085" imgH="15233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2699407"/>
                        <a:ext cx="1512168" cy="5795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/>
              <a:t>Στροφορμή</a:t>
            </a:r>
            <a:r>
              <a:rPr lang="el-GR" b="1" dirty="0"/>
              <a:t> υλικού σημείου</a:t>
            </a:r>
            <a:r>
              <a:rPr lang="en-US" b="1" dirty="0"/>
              <a:t> P</a:t>
            </a:r>
            <a:r>
              <a:rPr lang="el-GR" b="1" dirty="0"/>
              <a:t> μάζας</a:t>
            </a:r>
            <a:r>
              <a:rPr lang="en-US" b="1" dirty="0"/>
              <a:t> m</a:t>
            </a:r>
            <a:r>
              <a:rPr lang="el-GR" b="1" dirty="0"/>
              <a:t>  ως προς σημείο</a:t>
            </a:r>
            <a:r>
              <a:rPr lang="en-US" b="1" dirty="0"/>
              <a:t> A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στροφορμή</a:t>
            </a:r>
            <a:r>
              <a:rPr lang="el-GR" dirty="0"/>
              <a:t> του υλικού </a:t>
            </a:r>
            <a:r>
              <a:rPr lang="el-GR" dirty="0" smtClean="0"/>
              <a:t>σημείου </a:t>
            </a:r>
            <a:r>
              <a:rPr lang="el-GR" dirty="0"/>
              <a:t>ως προς το σημείο </a:t>
            </a:r>
            <a:r>
              <a:rPr lang="en-US" dirty="0" smtClean="0"/>
              <a:t>A </a:t>
            </a:r>
            <a:r>
              <a:rPr lang="el-GR" dirty="0" smtClean="0"/>
              <a:t>ορίζεται </a:t>
            </a:r>
            <a:r>
              <a:rPr lang="el-GR" dirty="0"/>
              <a:t>ως το εξωτερικό </a:t>
            </a:r>
            <a:r>
              <a:rPr lang="el-GR" dirty="0" smtClean="0"/>
              <a:t>γινόμενο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63" y="1556792"/>
            <a:ext cx="5133737" cy="3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523877"/>
              </p:ext>
            </p:extLst>
          </p:nvPr>
        </p:nvGraphicFramePr>
        <p:xfrm>
          <a:off x="1297628" y="4509120"/>
          <a:ext cx="187220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r:id="rId4" imgW="634725" imgH="190417" progId="Equation.DSMT4">
                  <p:embed/>
                </p:oleObj>
              </mc:Choice>
              <mc:Fallback>
                <p:oleObj r:id="rId4" imgW="634725" imgH="19041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628" y="4509120"/>
                        <a:ext cx="187220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13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b="1" dirty="0" smtClean="0"/>
              <a:t>Σχέση </a:t>
            </a:r>
            <a:r>
              <a:rPr lang="el-GR" b="1" dirty="0" err="1" smtClean="0"/>
              <a:t>στροφορμής</a:t>
            </a:r>
            <a:r>
              <a:rPr lang="el-GR" b="1" dirty="0" smtClean="0"/>
              <a:t> και </a:t>
            </a:r>
            <a:r>
              <a:rPr lang="el-GR" b="1" dirty="0" err="1" smtClean="0"/>
              <a:t>εμβαδικής</a:t>
            </a:r>
            <a:r>
              <a:rPr lang="el-GR" b="1" dirty="0" smtClean="0"/>
              <a:t> ταχύτητας υλικού</a:t>
            </a:r>
            <a:r>
              <a:rPr lang="en-US" b="1" dirty="0" smtClean="0"/>
              <a:t> (1)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Έστω υλικό σημείο </a:t>
            </a:r>
            <a:r>
              <a:rPr lang="en-US" dirty="0" smtClean="0"/>
              <a:t>P(m) </a:t>
            </a:r>
            <a:r>
              <a:rPr lang="el-GR" dirty="0" smtClean="0"/>
              <a:t>με </a:t>
            </a:r>
            <a:r>
              <a:rPr lang="el-GR" dirty="0"/>
              <a:t>διάνυσμα </a:t>
            </a:r>
            <a:r>
              <a:rPr lang="el-GR" dirty="0" smtClean="0"/>
              <a:t>θέσεως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  <a:r>
              <a:rPr lang="el-GR" dirty="0" smtClean="0"/>
              <a:t> </a:t>
            </a:r>
            <a:r>
              <a:rPr lang="el-GR" dirty="0"/>
              <a:t>. Το υλικό σημείο κινείται επί </a:t>
            </a:r>
            <a:r>
              <a:rPr lang="el-GR" dirty="0" smtClean="0"/>
              <a:t>καμπύλης</a:t>
            </a:r>
            <a:r>
              <a:rPr lang="en-US" dirty="0" smtClean="0"/>
              <a:t> C</a:t>
            </a:r>
            <a:r>
              <a:rPr lang="el-GR" dirty="0" smtClean="0"/>
              <a:t> </a:t>
            </a:r>
            <a:r>
              <a:rPr lang="el-GR" dirty="0"/>
              <a:t>και κατά την </a:t>
            </a:r>
            <a:r>
              <a:rPr lang="el-GR" dirty="0" smtClean="0"/>
              <a:t>στιγμή</a:t>
            </a:r>
            <a:r>
              <a:rPr lang="en-US" dirty="0" smtClean="0"/>
              <a:t> t</a:t>
            </a:r>
            <a:r>
              <a:rPr lang="el-GR" dirty="0" smtClean="0"/>
              <a:t>  </a:t>
            </a:r>
            <a:r>
              <a:rPr lang="el-GR" dirty="0"/>
              <a:t>έχει διάνυσμα θέσεως </a:t>
            </a:r>
            <a:r>
              <a:rPr lang="en-US" b="1" dirty="0" smtClean="0"/>
              <a:t>r</a:t>
            </a:r>
            <a:r>
              <a:rPr lang="en-US" dirty="0" smtClean="0"/>
              <a:t>(t)</a:t>
            </a:r>
            <a:r>
              <a:rPr lang="el-GR" dirty="0" smtClean="0"/>
              <a:t>, </a:t>
            </a:r>
            <a:r>
              <a:rPr lang="el-GR" dirty="0"/>
              <a:t>ενώ κατά την </a:t>
            </a:r>
            <a:r>
              <a:rPr lang="el-GR" dirty="0" smtClean="0"/>
              <a:t>στιγμή</a:t>
            </a:r>
            <a:r>
              <a:rPr lang="en-US" dirty="0" smtClean="0"/>
              <a:t> t+</a:t>
            </a:r>
            <a:r>
              <a:rPr lang="el-GR" dirty="0" smtClean="0"/>
              <a:t>δ</a:t>
            </a:r>
            <a:r>
              <a:rPr lang="en-US" dirty="0" smtClean="0"/>
              <a:t>t </a:t>
            </a:r>
            <a:r>
              <a:rPr lang="el-GR" dirty="0" smtClean="0"/>
              <a:t>έχει </a:t>
            </a:r>
            <a:r>
              <a:rPr lang="el-GR" dirty="0"/>
              <a:t>διάνυσμα θέσεως </a:t>
            </a:r>
            <a:r>
              <a:rPr lang="en-US" b="1" dirty="0" smtClean="0"/>
              <a:t>r</a:t>
            </a:r>
            <a:r>
              <a:rPr lang="en-US" dirty="0" smtClean="0"/>
              <a:t>(</a:t>
            </a:r>
            <a:r>
              <a:rPr lang="en-US" dirty="0"/>
              <a:t>t+</a:t>
            </a:r>
            <a:r>
              <a:rPr lang="el-GR" dirty="0"/>
              <a:t>δ</a:t>
            </a:r>
            <a:r>
              <a:rPr lang="en-US" dirty="0" smtClean="0"/>
              <a:t>t)</a:t>
            </a:r>
            <a:r>
              <a:rPr lang="el-GR" dirty="0" smtClean="0"/>
              <a:t>. </a:t>
            </a:r>
            <a:endParaRPr lang="en-US" dirty="0" smtClean="0"/>
          </a:p>
          <a:p>
            <a:r>
              <a:rPr lang="el-GR" dirty="0"/>
              <a:t>Το εμβαδόν </a:t>
            </a:r>
            <a:r>
              <a:rPr lang="el-GR" dirty="0" smtClean="0"/>
              <a:t>δ</a:t>
            </a:r>
            <a:r>
              <a:rPr lang="en-US" dirty="0" smtClean="0"/>
              <a:t> S </a:t>
            </a:r>
            <a:r>
              <a:rPr lang="el-GR" dirty="0" smtClean="0"/>
              <a:t>της επιφάνειας</a:t>
            </a:r>
            <a:r>
              <a:rPr lang="en-US" dirty="0" smtClean="0"/>
              <a:t> </a:t>
            </a:r>
            <a:r>
              <a:rPr lang="el-GR" dirty="0" smtClean="0"/>
              <a:t>ισούται με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>
            <a:off x="4499992" y="5271240"/>
            <a:ext cx="57606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25144"/>
              </p:ext>
            </p:extLst>
          </p:nvPr>
        </p:nvGraphicFramePr>
        <p:xfrm>
          <a:off x="1074440" y="4941168"/>
          <a:ext cx="280831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r:id="rId3" imgW="1040948" imgH="342751" progId="Equation.DSMT4">
                  <p:embed/>
                </p:oleObj>
              </mc:Choice>
              <mc:Fallback>
                <p:oleObj r:id="rId3" imgW="1040948" imgH="34275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440" y="4941168"/>
                        <a:ext cx="2808312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076710"/>
              </p:ext>
            </p:extLst>
          </p:nvPr>
        </p:nvGraphicFramePr>
        <p:xfrm>
          <a:off x="5518448" y="5001210"/>
          <a:ext cx="316835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r:id="rId5" imgW="1143000" imgH="342900" progId="Equation.DSMT4">
                  <p:embed/>
                </p:oleObj>
              </mc:Choice>
              <mc:Fallback>
                <p:oleObj r:id="rId5" imgW="1143000" imgH="342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448" y="5001210"/>
                        <a:ext cx="3168352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Σχέση </a:t>
            </a:r>
            <a:r>
              <a:rPr lang="el-GR" b="1" dirty="0" err="1"/>
              <a:t>στροφορμής</a:t>
            </a:r>
            <a:r>
              <a:rPr lang="el-GR" b="1" dirty="0"/>
              <a:t> και </a:t>
            </a:r>
            <a:r>
              <a:rPr lang="el-GR" b="1" dirty="0" err="1"/>
              <a:t>εμβαδικής</a:t>
            </a:r>
            <a:r>
              <a:rPr lang="el-GR" b="1" dirty="0"/>
              <a:t> ταχύτητας υλικού</a:t>
            </a:r>
            <a:r>
              <a:rPr lang="en-US" b="1" dirty="0"/>
              <a:t> </a:t>
            </a:r>
            <a:r>
              <a:rPr lang="en-US" b="1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Μετά από κατάλληλες πράξεις προκύπτει ότι το μέτρο της </a:t>
            </a:r>
            <a:r>
              <a:rPr lang="el-GR" dirty="0" err="1" smtClean="0"/>
              <a:t>εμβαδικής</a:t>
            </a:r>
            <a:r>
              <a:rPr lang="el-GR" dirty="0" smtClean="0"/>
              <a:t> ταχύτητας ισούται με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16570"/>
            <a:ext cx="4644008" cy="332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712355"/>
              </p:ext>
            </p:extLst>
          </p:nvPr>
        </p:nvGraphicFramePr>
        <p:xfrm>
          <a:off x="1496739" y="4005064"/>
          <a:ext cx="1944216" cy="1104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r:id="rId4" imgW="609336" imgH="342751" progId="Equation.DSMT4">
                  <p:embed/>
                </p:oleObj>
              </mc:Choice>
              <mc:Fallback>
                <p:oleObj r:id="rId4" imgW="609336" imgH="34275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739" y="4005064"/>
                        <a:ext cx="1944216" cy="1104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98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Σχέση </a:t>
            </a:r>
            <a:r>
              <a:rPr lang="el-GR" b="1" dirty="0" err="1"/>
              <a:t>στροφορμής</a:t>
            </a:r>
            <a:r>
              <a:rPr lang="el-GR" b="1" dirty="0"/>
              <a:t> και </a:t>
            </a:r>
            <a:r>
              <a:rPr lang="el-GR" b="1" dirty="0" err="1"/>
              <a:t>εμβαδικής</a:t>
            </a:r>
            <a:r>
              <a:rPr lang="el-GR" b="1" dirty="0"/>
              <a:t> ταχύτητας υλικού</a:t>
            </a:r>
            <a:r>
              <a:rPr lang="en-US" b="1" dirty="0"/>
              <a:t> </a:t>
            </a:r>
            <a:r>
              <a:rPr lang="en-US" b="1" dirty="0" smtClean="0"/>
              <a:t>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Επίσης η </a:t>
            </a:r>
            <a:r>
              <a:rPr lang="el-GR" dirty="0" err="1"/>
              <a:t>στροφορμή</a:t>
            </a:r>
            <a:r>
              <a:rPr lang="el-GR" dirty="0"/>
              <a:t> του υλικού σημείου </a:t>
            </a:r>
            <a:r>
              <a:rPr lang="en-US" dirty="0" smtClean="0"/>
              <a:t>P </a:t>
            </a:r>
            <a:r>
              <a:rPr lang="el-GR" dirty="0" smtClean="0"/>
              <a:t>ως </a:t>
            </a:r>
            <a:r>
              <a:rPr lang="el-GR" dirty="0"/>
              <a:t>προς την αρχή </a:t>
            </a:r>
            <a:r>
              <a:rPr lang="en-US" dirty="0" smtClean="0"/>
              <a:t>O </a:t>
            </a:r>
            <a:r>
              <a:rPr lang="el-GR" dirty="0" smtClean="0"/>
              <a:t>ορίζεται </a:t>
            </a:r>
            <a:r>
              <a:rPr lang="el-GR" dirty="0"/>
              <a:t>ως </a:t>
            </a:r>
            <a:r>
              <a:rPr lang="el-GR" dirty="0" smtClean="0"/>
              <a:t>το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l-GR" dirty="0" smtClean="0"/>
              <a:t>Κατά </a:t>
            </a:r>
            <a:r>
              <a:rPr lang="el-GR" dirty="0"/>
              <a:t>συνέπεια, </a:t>
            </a:r>
            <a:r>
              <a:rPr lang="el-GR" dirty="0" smtClean="0"/>
              <a:t>η σχέση μεταξύ </a:t>
            </a:r>
            <a:r>
              <a:rPr lang="el-GR" dirty="0" err="1" smtClean="0"/>
              <a:t>στροφορμής</a:t>
            </a:r>
            <a:r>
              <a:rPr lang="el-GR" dirty="0" smtClean="0"/>
              <a:t> και </a:t>
            </a:r>
            <a:r>
              <a:rPr lang="el-GR" dirty="0" err="1" smtClean="0"/>
              <a:t>εμβαδικής</a:t>
            </a:r>
            <a:r>
              <a:rPr lang="el-GR" dirty="0" smtClean="0"/>
              <a:t> ταχύτητας υλικού σημείου, είναι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02103"/>
              </p:ext>
            </p:extLst>
          </p:nvPr>
        </p:nvGraphicFramePr>
        <p:xfrm>
          <a:off x="3599892" y="5045728"/>
          <a:ext cx="1512168" cy="109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r:id="rId3" imgW="507780" imgH="342751" progId="Equation.DSMT4">
                  <p:embed/>
                </p:oleObj>
              </mc:Choice>
              <mc:Fallback>
                <p:oleObj r:id="rId3" imgW="507780" imgH="34275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892" y="5045728"/>
                        <a:ext cx="1512168" cy="1094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361625"/>
              </p:ext>
            </p:extLst>
          </p:nvPr>
        </p:nvGraphicFramePr>
        <p:xfrm>
          <a:off x="3419872" y="2708920"/>
          <a:ext cx="1872208" cy="513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r:id="rId5" imgW="596900" imgH="152400" progId="Equation.DSMT4">
                  <p:embed/>
                </p:oleObj>
              </mc:Choice>
              <mc:Fallback>
                <p:oleObj r:id="rId5" imgW="596900" imgH="15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708920"/>
                        <a:ext cx="1872208" cy="513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671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l-GR" sz="4900" b="1" dirty="0" smtClean="0"/>
              <a:t>Μηχανική ενέργεια</a:t>
            </a:r>
            <a:r>
              <a:rPr lang="en-US" sz="4900" b="1" dirty="0" smtClean="0"/>
              <a:t> (1)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Θεωρούμε υλικό </a:t>
            </a:r>
            <a:r>
              <a:rPr lang="el-GR" dirty="0" smtClean="0"/>
              <a:t>σημείο</a:t>
            </a:r>
            <a:r>
              <a:rPr lang="en-US" dirty="0" smtClean="0"/>
              <a:t> P(</a:t>
            </a:r>
            <a:r>
              <a:rPr lang="en-US" b="1" dirty="0" smtClean="0"/>
              <a:t>r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μάζας </a:t>
            </a:r>
            <a:r>
              <a:rPr lang="en-US" dirty="0" smtClean="0"/>
              <a:t>m </a:t>
            </a:r>
            <a:r>
              <a:rPr lang="el-GR" dirty="0" smtClean="0"/>
              <a:t>το </a:t>
            </a:r>
            <a:r>
              <a:rPr lang="el-GR" dirty="0"/>
              <a:t>οποίο κινείται από την θέση 1 στην θέση 2 επί καμπύλης </a:t>
            </a:r>
            <a:r>
              <a:rPr lang="en-US" dirty="0" smtClean="0"/>
              <a:t>C </a:t>
            </a:r>
            <a:r>
              <a:rPr lang="el-GR" dirty="0" smtClean="0"/>
              <a:t>υπό </a:t>
            </a:r>
            <a:r>
              <a:rPr lang="el-GR" dirty="0"/>
              <a:t>την επίδραση </a:t>
            </a:r>
            <a:r>
              <a:rPr lang="el-GR" dirty="0" smtClean="0"/>
              <a:t>δυνάμεως</a:t>
            </a:r>
            <a:r>
              <a:rPr lang="en-US" dirty="0" smtClean="0"/>
              <a:t> </a:t>
            </a:r>
            <a:r>
              <a:rPr lang="en-US" b="1" dirty="0" smtClean="0"/>
              <a:t>F</a:t>
            </a:r>
            <a:r>
              <a:rPr lang="el-GR" dirty="0" smtClean="0"/>
              <a:t> </a:t>
            </a:r>
            <a:r>
              <a:rPr lang="el-GR" dirty="0"/>
              <a:t>. Το έργο της δυνάμεως ορίζεται ως το </a:t>
            </a:r>
            <a:r>
              <a:rPr lang="el-GR" dirty="0" smtClean="0"/>
              <a:t>ολοκλήρωμα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Όμως μέσω κατάλληλων πράξεων καταλήγουμε στο ότι το έργο </a:t>
            </a:r>
            <a:r>
              <a:rPr lang="en-US" dirty="0" smtClean="0"/>
              <a:t>W </a:t>
            </a:r>
            <a:r>
              <a:rPr lang="el-GR" dirty="0" smtClean="0"/>
              <a:t>ισούται επίσης και με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231081"/>
              </p:ext>
            </p:extLst>
          </p:nvPr>
        </p:nvGraphicFramePr>
        <p:xfrm>
          <a:off x="3203848" y="3717032"/>
          <a:ext cx="2448272" cy="83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r:id="rId3" imgW="660113" imgH="355446" progId="Equation.DSMT4">
                  <p:embed/>
                </p:oleObj>
              </mc:Choice>
              <mc:Fallback>
                <p:oleObj r:id="rId3" imgW="660113" imgH="3554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717032"/>
                        <a:ext cx="2448272" cy="830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Μηχανική ενέργεια</a:t>
            </a:r>
            <a:r>
              <a:rPr lang="en-US" b="1" dirty="0"/>
              <a:t> </a:t>
            </a:r>
            <a:r>
              <a:rPr lang="en-US" b="1" dirty="0" smtClean="0"/>
              <a:t>(2)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49029"/>
              </p:ext>
            </p:extLst>
          </p:nvPr>
        </p:nvGraphicFramePr>
        <p:xfrm>
          <a:off x="251520" y="2060848"/>
          <a:ext cx="8712968" cy="886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r:id="rId3" imgW="4254500" imgH="457200" progId="Equation.DSMT4">
                  <p:embed/>
                </p:oleObj>
              </mc:Choice>
              <mc:Fallback>
                <p:oleObj r:id="rId3" imgW="42545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60848"/>
                        <a:ext cx="8712968" cy="886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266999"/>
              </p:ext>
            </p:extLst>
          </p:nvPr>
        </p:nvGraphicFramePr>
        <p:xfrm>
          <a:off x="765920" y="4365104"/>
          <a:ext cx="792088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r:id="rId5" imgW="3987800" imgH="457200" progId="Equation.DSMT4">
                  <p:embed/>
                </p:oleObj>
              </mc:Choice>
              <mc:Fallback>
                <p:oleObj r:id="rId5" imgW="39878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20" y="4365104"/>
                        <a:ext cx="7920880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37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Μηχανική ενέργεια</a:t>
            </a:r>
            <a:r>
              <a:rPr lang="en-US" b="1" dirty="0"/>
              <a:t> </a:t>
            </a:r>
            <a:r>
              <a:rPr lang="en-US" b="1" dirty="0" smtClean="0"/>
              <a:t>(3)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Το έργο της δυνάμεως , η οποία απορρέει από δυναμική συνάρτηση ισούται με το αντίθετο της μεταβολής της δυναμικής συναρτήσεως ή άλλως ισούται με το αντίθετο της μεταβολής της δυναμικής ενέργειας του υλικού σημείου. Επομένως από </a:t>
            </a:r>
            <a:r>
              <a:rPr lang="el-GR" dirty="0" smtClean="0"/>
              <a:t>τις</a:t>
            </a:r>
            <a:r>
              <a:rPr lang="en-US" dirty="0" smtClean="0"/>
              <a:t> </a:t>
            </a:r>
            <a:r>
              <a:rPr lang="el-GR" dirty="0" smtClean="0"/>
              <a:t>δύο παραπάνω σχέσεις προκύπτει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l-GR" dirty="0"/>
              <a:t>Το πεδίο δυνάμεων αυτής της μορφής καλείται διατηρητικό. Το άθροισμα καλείται μηχανική ενέργεια του υλικού σημείου.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280281"/>
              </p:ext>
            </p:extLst>
          </p:nvPr>
        </p:nvGraphicFramePr>
        <p:xfrm>
          <a:off x="2843808" y="3933056"/>
          <a:ext cx="3204864" cy="69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r:id="rId3" imgW="1384300" imgH="342900" progId="Equation.DSMT4">
                  <p:embed/>
                </p:oleObj>
              </mc:Choice>
              <mc:Fallback>
                <p:oleObj r:id="rId3" imgW="1384300" imgH="342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933056"/>
                        <a:ext cx="3204864" cy="690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16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υλικό της παρουσίασης προέρχεται από το βιβλίο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l-GR" dirty="0" smtClean="0"/>
              <a:t>ΘΕΩΡΗΤΙΚΗ ΜΗΧΑΝΙΚΗ,</a:t>
            </a:r>
          </a:p>
          <a:p>
            <a:pPr marL="0" indent="0">
              <a:buNone/>
            </a:pPr>
            <a:r>
              <a:rPr lang="el-GR" dirty="0" smtClean="0"/>
              <a:t>Γεώργιος Καραχάλιος και Βασίλειος </a:t>
            </a:r>
            <a:r>
              <a:rPr lang="el-GR" dirty="0" err="1" smtClean="0"/>
              <a:t>Λουκόπουλος</a:t>
            </a:r>
            <a:r>
              <a:rPr lang="el-GR" dirty="0" smtClean="0"/>
              <a:t>,</a:t>
            </a:r>
          </a:p>
          <a:p>
            <a:pPr marL="0" indent="0">
              <a:buNone/>
            </a:pPr>
            <a:r>
              <a:rPr lang="el-GR" dirty="0" smtClean="0"/>
              <a:t>Πάτρα 2009</a:t>
            </a:r>
            <a:r>
              <a:rPr lang="en-US" dirty="0" smtClean="0"/>
              <a:t>’,</a:t>
            </a:r>
          </a:p>
          <a:p>
            <a:pPr marL="0" indent="0">
              <a:buNone/>
            </a:pPr>
            <a:r>
              <a:rPr lang="el-GR" dirty="0"/>
              <a:t>ε</a:t>
            </a:r>
            <a:r>
              <a:rPr lang="el-GR" dirty="0" smtClean="0"/>
              <a:t>κτός αν αναγράφεται διαφορετικά.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Αναφοράς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400" dirty="0" err="1"/>
              <a:t>Copyright</a:t>
            </a:r>
            <a:r>
              <a:rPr lang="el-GR" sz="2400" dirty="0"/>
              <a:t> </a:t>
            </a:r>
            <a:r>
              <a:rPr lang="el-GR" sz="2400" dirty="0" smtClean="0"/>
              <a:t>Πανεπιστήμιο Πατρών</a:t>
            </a:r>
            <a:r>
              <a:rPr lang="en-US" sz="2400" dirty="0" smtClean="0"/>
              <a:t>,</a:t>
            </a:r>
            <a:r>
              <a:rPr lang="el-GR" sz="2400" dirty="0"/>
              <a:t> </a:t>
            </a:r>
            <a:r>
              <a:rPr lang="el-GR" sz="2400" dirty="0" smtClean="0"/>
              <a:t>Βασίλειος </a:t>
            </a:r>
            <a:r>
              <a:rPr lang="el-GR" sz="2400" dirty="0" err="1" smtClean="0"/>
              <a:t>Λουκόπουλος</a:t>
            </a:r>
            <a:r>
              <a:rPr lang="el-GR" sz="2400" dirty="0" smtClean="0"/>
              <a:t>. «Κλασσική Μηχανική. Ενότητα 1». </a:t>
            </a:r>
            <a:r>
              <a:rPr lang="el-GR" sz="2400" dirty="0"/>
              <a:t>Έκδοση: 1.0. </a:t>
            </a:r>
            <a:r>
              <a:rPr lang="el-GR" sz="2400" dirty="0" smtClean="0"/>
              <a:t>Πάτρα </a:t>
            </a:r>
            <a:r>
              <a:rPr lang="el-GR" sz="2400" dirty="0"/>
              <a:t>2014. Διαθέσιμο από τη δικτυακή διεύθυνση</a:t>
            </a:r>
            <a:r>
              <a:rPr lang="el-GR" sz="2400" dirty="0" smtClean="0"/>
              <a:t>: </a:t>
            </a:r>
            <a:r>
              <a:rPr lang="en-US" sz="2400" b="1" dirty="0"/>
              <a:t>https://eclass.upatras.gr/courses/PHY1945</a:t>
            </a:r>
            <a:r>
              <a:rPr lang="en-US" sz="2400" b="1" dirty="0" smtClean="0"/>
              <a:t>/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14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l-GR" dirty="0"/>
          </a:p>
          <a:p>
            <a:pPr>
              <a:buFont typeface="Arial"/>
              <a:buChar char="•"/>
            </a:pPr>
            <a:r>
              <a:rPr lang="el-GR" dirty="0">
                <a:solidFill>
                  <a:srgbClr val="000000"/>
                </a:solidFill>
              </a:rPr>
              <a:t>Μονοδιάστατη κίνηση</a:t>
            </a:r>
            <a:endParaRPr lang="el-GR" dirty="0"/>
          </a:p>
          <a:p>
            <a:pPr>
              <a:buFont typeface="Arial"/>
              <a:buChar char="•"/>
            </a:pPr>
            <a:r>
              <a:rPr lang="el-GR" dirty="0">
                <a:solidFill>
                  <a:srgbClr val="000000"/>
                </a:solidFill>
              </a:rPr>
              <a:t>Επίπεδη κίνηση υλικού σημείου</a:t>
            </a:r>
            <a:endParaRPr lang="el-GR" dirty="0"/>
          </a:p>
          <a:p>
            <a:pPr>
              <a:buFont typeface="Arial"/>
              <a:buChar char="•"/>
            </a:pPr>
            <a:r>
              <a:rPr lang="el-GR" dirty="0">
                <a:solidFill>
                  <a:srgbClr val="000000"/>
                </a:solidFill>
              </a:rPr>
              <a:t>Ροπή δυνάμεως ως προς σημείο Α</a:t>
            </a:r>
            <a:endParaRPr lang="el-GR" dirty="0"/>
          </a:p>
          <a:p>
            <a:pPr>
              <a:buFont typeface="Arial"/>
              <a:buChar char="•"/>
            </a:pPr>
            <a:r>
              <a:rPr lang="el-GR" dirty="0" err="1">
                <a:solidFill>
                  <a:srgbClr val="000000"/>
                </a:solidFill>
              </a:rPr>
              <a:t>Στροφορμή</a:t>
            </a:r>
            <a:r>
              <a:rPr lang="el-GR" dirty="0">
                <a:solidFill>
                  <a:srgbClr val="000000"/>
                </a:solidFill>
              </a:rPr>
              <a:t> υλικού σημείου P μάζας m  ως προς σημείο A</a:t>
            </a:r>
            <a:endParaRPr lang="el-GR" dirty="0"/>
          </a:p>
          <a:p>
            <a:pPr>
              <a:buFont typeface="Arial"/>
              <a:buChar char="•"/>
            </a:pPr>
            <a:r>
              <a:rPr lang="el-GR" dirty="0">
                <a:solidFill>
                  <a:srgbClr val="000000"/>
                </a:solidFill>
              </a:rPr>
              <a:t>Σχέση </a:t>
            </a:r>
            <a:r>
              <a:rPr lang="el-GR" dirty="0" err="1">
                <a:solidFill>
                  <a:srgbClr val="000000"/>
                </a:solidFill>
              </a:rPr>
              <a:t>στροφορμής</a:t>
            </a:r>
            <a:r>
              <a:rPr lang="el-GR" dirty="0">
                <a:solidFill>
                  <a:srgbClr val="000000"/>
                </a:solidFill>
              </a:rPr>
              <a:t> και </a:t>
            </a:r>
            <a:r>
              <a:rPr lang="el-GR" dirty="0" err="1">
                <a:solidFill>
                  <a:srgbClr val="000000"/>
                </a:solidFill>
              </a:rPr>
              <a:t>εμβαδικής</a:t>
            </a:r>
            <a:r>
              <a:rPr lang="el-GR" dirty="0">
                <a:solidFill>
                  <a:srgbClr val="000000"/>
                </a:solidFill>
              </a:rPr>
              <a:t> ταχύτητας υλικού</a:t>
            </a:r>
            <a:endParaRPr lang="el-GR" dirty="0"/>
          </a:p>
          <a:p>
            <a:pPr>
              <a:buFont typeface="Arial"/>
              <a:buChar char="•"/>
            </a:pPr>
            <a:r>
              <a:rPr lang="el-GR" dirty="0">
                <a:solidFill>
                  <a:srgbClr val="000000"/>
                </a:solidFill>
              </a:rPr>
              <a:t>Μηχανική ενέργεια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	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000000"/>
                </a:solidFill>
              </a:rPr>
              <a:t>Μονοδιάστατη κίνηση (1)</a:t>
            </a:r>
            <a:r>
              <a:rPr lang="el-GR" dirty="0"/>
              <a:t/>
            </a:r>
            <a:br>
              <a:rPr lang="el-GR" dirty="0"/>
            </a:b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6215" y="161185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rgbClr val="000000"/>
                </a:solidFill>
              </a:rPr>
              <a:t>Θεωρούμε  κινητό μάζας το οποίο κινείται υπό την επίδραση δυνάμεως .Έστω το διάνυσμα θέσεως του υλικού σημείου ως προς την αρχή ακινήτου συστήματος αναφοράς. Η ταχύτητα και η επιτάχυνση του  ως προς το δίδονται από τις σχέσεις</a:t>
            </a:r>
            <a:r>
              <a:rPr lang="el-GR" dirty="0" smtClean="0">
                <a:solidFill>
                  <a:srgbClr val="000000"/>
                </a:solidFill>
              </a:rPr>
              <a:t>: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l-GR" dirty="0"/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>
                <a:solidFill>
                  <a:srgbClr val="000000"/>
                </a:solidFill>
              </a:rPr>
              <a:t>Η διαφορική εξίσωση της κινήσεως είναι:</a:t>
            </a:r>
            <a:endParaRPr lang="el-GR" dirty="0"/>
          </a:p>
          <a:p>
            <a:endParaRPr lang="en-US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1937" y="6581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45345" y="-169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" name="Εικόνα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0" y="4419600"/>
            <a:ext cx="1193760" cy="863640"/>
          </a:xfrm>
          <a:prstGeom prst="rect">
            <a:avLst/>
          </a:prstGeom>
        </p:spPr>
      </p:pic>
      <p:pic>
        <p:nvPicPr>
          <p:cNvPr id="9" name="Εικόνα 8"/>
          <p:cNvPicPr/>
          <p:nvPr/>
        </p:nvPicPr>
        <p:blipFill>
          <a:blip r:embed="rId3"/>
          <a:stretch>
            <a:fillRect/>
          </a:stretch>
        </p:blipFill>
        <p:spPr>
          <a:xfrm>
            <a:off x="4953000" y="4280040"/>
            <a:ext cx="1866960" cy="1003320"/>
          </a:xfrm>
          <a:prstGeom prst="rect">
            <a:avLst/>
          </a:prstGeom>
        </p:spPr>
      </p:pic>
      <p:pic>
        <p:nvPicPr>
          <p:cNvPr id="11" name="Εικόνα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530520" y="6019800"/>
            <a:ext cx="1765440" cy="584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Μονοδιάστατη κίνηση </a:t>
            </a:r>
            <a:r>
              <a:rPr lang="el-GR" b="1" dirty="0" smtClean="0"/>
              <a:t>(</a:t>
            </a:r>
            <a:r>
              <a:rPr lang="en-US" b="1" dirty="0" smtClean="0"/>
              <a:t>2</a:t>
            </a:r>
            <a:r>
              <a:rPr lang="el-GR" b="1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Ως ορμή του υλικού σημείου ορίζεται το </a:t>
            </a:r>
            <a:r>
              <a:rPr lang="el-GR" dirty="0" smtClean="0"/>
              <a:t>διάνυσμα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Επομένως , εφ’ όσον η μάζα του σώματος παραμένει </a:t>
            </a:r>
            <a:r>
              <a:rPr lang="el-GR" dirty="0" smtClean="0"/>
              <a:t>σταθερή</a:t>
            </a:r>
            <a:r>
              <a:rPr lang="en-US" dirty="0" smtClean="0"/>
              <a:t>:</a:t>
            </a:r>
            <a:endParaRPr lang="el-GR" dirty="0"/>
          </a:p>
          <a:p>
            <a:pPr marL="0" indent="0">
              <a:buNone/>
            </a:pPr>
            <a:r>
              <a:rPr lang="en-US" dirty="0" smtClean="0"/>
              <a:t>                                         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354098"/>
              </p:ext>
            </p:extLst>
          </p:nvPr>
        </p:nvGraphicFramePr>
        <p:xfrm>
          <a:off x="3572758" y="2719958"/>
          <a:ext cx="1263315" cy="521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r:id="rId3" imgW="418918" imgH="152334" progId="Equation.DSMT4">
                  <p:embed/>
                </p:oleObj>
              </mc:Choice>
              <mc:Fallback>
                <p:oleObj r:id="rId3" imgW="418918" imgH="15233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2758" y="2719958"/>
                        <a:ext cx="1263315" cy="521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061027"/>
              </p:ext>
            </p:extLst>
          </p:nvPr>
        </p:nvGraphicFramePr>
        <p:xfrm>
          <a:off x="3630815" y="4581128"/>
          <a:ext cx="1263315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r:id="rId5" imgW="418918" imgH="342751" progId="Equation.DSMT4">
                  <p:embed/>
                </p:oleObj>
              </mc:Choice>
              <mc:Fallback>
                <p:oleObj r:id="rId5" imgW="418918" imgH="34275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815" y="4581128"/>
                        <a:ext cx="1263315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2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Μονοδιάστατη κίνηση </a:t>
            </a:r>
            <a:r>
              <a:rPr lang="el-GR" b="1" dirty="0" smtClean="0"/>
              <a:t>(</a:t>
            </a:r>
            <a:r>
              <a:rPr lang="en-US" b="1" dirty="0" smtClean="0"/>
              <a:t>3</a:t>
            </a:r>
            <a:r>
              <a:rPr lang="el-GR" b="1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Χωρίς να χαθεί η γενικότητα, θεωρούμε εν συνεχεία ότι το κινητό εκτελεί μονοδιάστατη κίνηση επί του άξονος , οπότε η διαφορική εξίσωση της κινήσεως </a:t>
            </a:r>
            <a:r>
              <a:rPr lang="el-GR" dirty="0" smtClean="0"/>
              <a:t>γράφεται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/>
              <a:t>η λύση της </a:t>
            </a:r>
            <a:r>
              <a:rPr lang="el-GR" dirty="0" smtClean="0"/>
              <a:t>παραπάνω διαφορικής εξισώσεως</a:t>
            </a:r>
            <a:r>
              <a:rPr lang="en-US" dirty="0" smtClean="0"/>
              <a:t> </a:t>
            </a:r>
            <a:r>
              <a:rPr lang="el-GR" dirty="0" smtClean="0"/>
              <a:t>θα </a:t>
            </a:r>
            <a:r>
              <a:rPr lang="el-GR" dirty="0"/>
              <a:t>είναι της </a:t>
            </a:r>
            <a:r>
              <a:rPr lang="el-GR" dirty="0" smtClean="0"/>
              <a:t>μορφής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315637"/>
              </p:ext>
            </p:extLst>
          </p:nvPr>
        </p:nvGraphicFramePr>
        <p:xfrm>
          <a:off x="3552770" y="3645024"/>
          <a:ext cx="188332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r:id="rId3" imgW="571252" imgH="190417" progId="Equation.3">
                  <p:embed/>
                </p:oleObj>
              </mc:Choice>
              <mc:Fallback>
                <p:oleObj r:id="rId3" imgW="571252" imgH="19041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770" y="3645024"/>
                        <a:ext cx="1883326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068677"/>
              </p:ext>
            </p:extLst>
          </p:nvPr>
        </p:nvGraphicFramePr>
        <p:xfrm>
          <a:off x="3347864" y="5733256"/>
          <a:ext cx="2376264" cy="6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r:id="rId5" imgW="774364" imgH="190417" progId="Equation.3">
                  <p:embed/>
                </p:oleObj>
              </mc:Choice>
              <mc:Fallback>
                <p:oleObj r:id="rId5" imgW="774364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733256"/>
                        <a:ext cx="2376264" cy="604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9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/>
              <a:t>Επίπεδη κίνηση υλικού </a:t>
            </a:r>
            <a:r>
              <a:rPr lang="el-GR" b="1" dirty="0" smtClean="0"/>
              <a:t>σημείου</a:t>
            </a:r>
            <a:r>
              <a:rPr lang="en-US" b="1" dirty="0" smtClean="0"/>
              <a:t>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Θεωρούμε υλικό σημείο </a:t>
            </a:r>
            <a:r>
              <a:rPr lang="en-US" dirty="0" smtClean="0"/>
              <a:t>P</a:t>
            </a:r>
            <a:r>
              <a:rPr lang="el-GR" dirty="0" smtClean="0"/>
              <a:t>, </a:t>
            </a:r>
            <a:r>
              <a:rPr lang="el-GR" dirty="0"/>
              <a:t>το οποίο κινείται επί της επιπέδου καμπύλης . Θα περιγράψουμε την κίνησή του σε επίπεδες </a:t>
            </a:r>
            <a:r>
              <a:rPr lang="el-GR" dirty="0" smtClean="0"/>
              <a:t>πολικές </a:t>
            </a:r>
            <a:r>
              <a:rPr lang="el-GR" dirty="0"/>
              <a:t>συντεταγμένες </a:t>
            </a:r>
            <a:r>
              <a:rPr lang="en-US" dirty="0" smtClean="0"/>
              <a:t>r,</a:t>
            </a:r>
            <a:r>
              <a:rPr lang="el-GR" dirty="0" smtClean="0"/>
              <a:t> θ.</a:t>
            </a:r>
          </a:p>
          <a:p>
            <a:r>
              <a:rPr lang="el-GR" dirty="0" smtClean="0"/>
              <a:t>Ορίζουμε το </a:t>
            </a:r>
            <a:r>
              <a:rPr lang="el-GR" dirty="0"/>
              <a:t>δεξιόστροφο ορθογώνιο </a:t>
            </a:r>
            <a:r>
              <a:rPr lang="el-GR" dirty="0" smtClean="0"/>
              <a:t>σύστημα Ο(</a:t>
            </a:r>
            <a:r>
              <a:rPr lang="en-US" dirty="0" smtClean="0"/>
              <a:t>r</a:t>
            </a:r>
            <a:r>
              <a:rPr lang="el-GR" dirty="0" smtClean="0"/>
              <a:t>θ</a:t>
            </a:r>
            <a:r>
              <a:rPr lang="en-US" dirty="0" smtClean="0"/>
              <a:t>z)</a:t>
            </a:r>
            <a:r>
              <a:rPr lang="el-GR" dirty="0" smtClean="0"/>
              <a:t> </a:t>
            </a:r>
            <a:r>
              <a:rPr lang="el-GR" dirty="0"/>
              <a:t>με  μοναδιαία  </a:t>
            </a:r>
            <a:r>
              <a:rPr lang="el-GR" dirty="0" smtClean="0"/>
              <a:t>διανύσματα τα οποία φαίνονται στην παρακάτω εικόνα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/>
              <a:t>Επίπεδη κίνηση υλικού σημείου</a:t>
            </a:r>
            <a:r>
              <a:rPr lang="en-US" b="1" dirty="0"/>
              <a:t> </a:t>
            </a:r>
            <a:r>
              <a:rPr lang="en-US" b="1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6" y="2037153"/>
            <a:ext cx="43924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301020"/>
              </p:ext>
            </p:extLst>
          </p:nvPr>
        </p:nvGraphicFramePr>
        <p:xfrm>
          <a:off x="5580112" y="1942356"/>
          <a:ext cx="3240360" cy="622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r:id="rId4" imgW="1002865" imgH="190417" progId="Equation.DSMT4">
                  <p:embed/>
                </p:oleObj>
              </mc:Choice>
              <mc:Fallback>
                <p:oleObj r:id="rId4" imgW="1002865" imgH="19041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942356"/>
                        <a:ext cx="3240360" cy="622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" name="Αντικείμενο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418409"/>
              </p:ext>
            </p:extLst>
          </p:nvPr>
        </p:nvGraphicFramePr>
        <p:xfrm>
          <a:off x="5580112" y="2784315"/>
          <a:ext cx="3240360" cy="64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r:id="rId6" imgW="1091726" imgH="190417" progId="Equation.DSMT4">
                  <p:embed/>
                </p:oleObj>
              </mc:Choice>
              <mc:Fallback>
                <p:oleObj r:id="rId6" imgW="1091726" imgH="19041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784315"/>
                        <a:ext cx="3240360" cy="642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277676"/>
              </p:ext>
            </p:extLst>
          </p:nvPr>
        </p:nvGraphicFramePr>
        <p:xfrm>
          <a:off x="5148064" y="4501540"/>
          <a:ext cx="3888433" cy="652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r:id="rId8" imgW="1511300" imgH="215900" progId="Equation.DSMT4">
                  <p:embed/>
                </p:oleObj>
              </mc:Choice>
              <mc:Fallback>
                <p:oleObj r:id="rId8" imgW="1511300" imgH="215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501540"/>
                        <a:ext cx="3888433" cy="652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6" name="Αντικείμενο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999497"/>
              </p:ext>
            </p:extLst>
          </p:nvPr>
        </p:nvGraphicFramePr>
        <p:xfrm>
          <a:off x="4932040" y="5363439"/>
          <a:ext cx="4104457" cy="762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r:id="rId10" imgW="1688367" imgH="342751" progId="Equation.DSMT4">
                  <p:embed/>
                </p:oleObj>
              </mc:Choice>
              <mc:Fallback>
                <p:oleObj r:id="rId10" imgW="1688367" imgH="34275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363439"/>
                        <a:ext cx="4104457" cy="762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0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684</Words>
  <Application>Microsoft Office PowerPoint</Application>
  <PresentationFormat>Προβολή στην οθόνη (4:3)</PresentationFormat>
  <Paragraphs>83</Paragraphs>
  <Slides>20</Slides>
  <Notes>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5" baseType="lpstr">
      <vt:lpstr>Arial</vt:lpstr>
      <vt:lpstr>Calibri</vt:lpstr>
      <vt:lpstr>Θέμα του Office</vt:lpstr>
      <vt:lpstr>Equation.DSMT4</vt:lpstr>
      <vt:lpstr>Microsoft Equation 3.0</vt:lpstr>
      <vt:lpstr>Κλασσική Μηχανική </vt:lpstr>
      <vt:lpstr>Άδειες Χρήσης</vt:lpstr>
      <vt:lpstr>Χρηματοδότηση</vt:lpstr>
      <vt:lpstr>Σκοποί  ενότητας </vt:lpstr>
      <vt:lpstr>Μονοδιάστατη κίνηση (1) </vt:lpstr>
      <vt:lpstr>Μονοδιάστατη κίνηση (2)</vt:lpstr>
      <vt:lpstr>Μονοδιάστατη κίνηση (3)</vt:lpstr>
      <vt:lpstr>Επίπεδη κίνηση υλικού σημείου (1)</vt:lpstr>
      <vt:lpstr>Επίπεδη κίνηση υλικού σημείου (2)</vt:lpstr>
      <vt:lpstr>Ροπή δυνάμεως ως προς σημείο A </vt:lpstr>
      <vt:lpstr>Στροφορμή υλικού σημείου P μάζας m  ως προς σημείο A </vt:lpstr>
      <vt:lpstr> Σχέση στροφορμής και εμβαδικής ταχύτητας υλικού (1) </vt:lpstr>
      <vt:lpstr>Σχέση στροφορμής και εμβαδικής ταχύτητας υλικού (2)</vt:lpstr>
      <vt:lpstr>Σχέση στροφορμής και εμβαδικής ταχύτητας υλικού (3)</vt:lpstr>
      <vt:lpstr> Μηχανική ενέργεια (1) </vt:lpstr>
      <vt:lpstr>Μηχανική ενέργεια (2)</vt:lpstr>
      <vt:lpstr>Μηχανική ενέργεια (3)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Jimmy Labropoulos</cp:lastModifiedBy>
  <cp:revision>41</cp:revision>
  <dcterms:created xsi:type="dcterms:W3CDTF">2014-04-05T17:31:54Z</dcterms:created>
  <dcterms:modified xsi:type="dcterms:W3CDTF">2014-10-20T14:26:30Z</dcterms:modified>
</cp:coreProperties>
</file>