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56" r:id="rId3"/>
    <p:sldId id="298" r:id="rId4"/>
    <p:sldId id="257" r:id="rId5"/>
    <p:sldId id="258" r:id="rId6"/>
    <p:sldId id="275" r:id="rId7"/>
    <p:sldId id="259" r:id="rId8"/>
    <p:sldId id="276" r:id="rId9"/>
    <p:sldId id="260" r:id="rId10"/>
    <p:sldId id="277" r:id="rId11"/>
    <p:sldId id="261" r:id="rId12"/>
    <p:sldId id="262" r:id="rId13"/>
    <p:sldId id="304" r:id="rId14"/>
    <p:sldId id="278" r:id="rId15"/>
    <p:sldId id="263" r:id="rId16"/>
    <p:sldId id="303" r:id="rId17"/>
    <p:sldId id="264" r:id="rId18"/>
    <p:sldId id="299" r:id="rId19"/>
    <p:sldId id="297" r:id="rId20"/>
    <p:sldId id="279" r:id="rId21"/>
    <p:sldId id="265" r:id="rId22"/>
    <p:sldId id="280" r:id="rId23"/>
    <p:sldId id="300" r:id="rId24"/>
    <p:sldId id="281" r:id="rId25"/>
    <p:sldId id="266" r:id="rId26"/>
    <p:sldId id="267" r:id="rId27"/>
    <p:sldId id="292" r:id="rId28"/>
    <p:sldId id="293" r:id="rId29"/>
    <p:sldId id="282" r:id="rId30"/>
    <p:sldId id="295" r:id="rId31"/>
    <p:sldId id="296" r:id="rId32"/>
    <p:sldId id="268" r:id="rId33"/>
    <p:sldId id="294" r:id="rId34"/>
    <p:sldId id="283" r:id="rId35"/>
    <p:sldId id="269" r:id="rId36"/>
    <p:sldId id="284" r:id="rId37"/>
    <p:sldId id="285" r:id="rId38"/>
    <p:sldId id="286" r:id="rId39"/>
    <p:sldId id="270" r:id="rId40"/>
    <p:sldId id="301" r:id="rId41"/>
    <p:sldId id="287" r:id="rId42"/>
    <p:sldId id="271" r:id="rId43"/>
    <p:sldId id="288" r:id="rId44"/>
    <p:sldId id="272" r:id="rId45"/>
    <p:sldId id="302" r:id="rId46"/>
    <p:sldId id="289" r:id="rId47"/>
    <p:sldId id="273" r:id="rId48"/>
    <p:sldId id="274" r:id="rId49"/>
    <p:sldId id="291" r:id="rId5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86F882-D517-4FC4-A49C-FEA02091FFE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D7F5D35-69C6-47F3-B909-02EE89179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C1E7EEF-32B5-41D2-BAED-E846CFC0973D}"/>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5" name="Θέση υποσέλιδου 4">
            <a:extLst>
              <a:ext uri="{FF2B5EF4-FFF2-40B4-BE49-F238E27FC236}">
                <a16:creationId xmlns:a16="http://schemas.microsoft.com/office/drawing/2014/main" id="{213FB76B-5A25-4257-BD2D-3C3E070CE88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FAE9AC8-5BA4-4494-9E08-EF2E5A9A5406}"/>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239253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9380E3-FDE3-4F56-8896-FCDA5BD2E47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AEE45E3-EAD2-48C4-BE40-A2BFB1904BE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AA6305B-8522-49D1-A3E3-BD5A04C67268}"/>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5" name="Θέση υποσέλιδου 4">
            <a:extLst>
              <a:ext uri="{FF2B5EF4-FFF2-40B4-BE49-F238E27FC236}">
                <a16:creationId xmlns:a16="http://schemas.microsoft.com/office/drawing/2014/main" id="{FA7CFA44-BC54-4928-A146-115FEC7D94C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4B7CBB9-63F6-4356-B5EB-CC7828EFCBCC}"/>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977115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E2B0AB7-1AF9-46A9-B528-EC4B2C336A1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5C356E7-1B24-465E-BB99-FFAF7D91946C}"/>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202BBCC-59D2-47A5-858B-30167CBFB91E}"/>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5" name="Θέση υποσέλιδου 4">
            <a:extLst>
              <a:ext uri="{FF2B5EF4-FFF2-40B4-BE49-F238E27FC236}">
                <a16:creationId xmlns:a16="http://schemas.microsoft.com/office/drawing/2014/main" id="{09D03FD2-5FBB-4494-A9E0-6725E00580B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AB5E262-3998-4EA4-8476-028F6815FFA1}"/>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81892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0BF7D7-6102-4623-8B18-BAFBA45E54B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02308B9-2188-4A90-96B6-FB33E24BDD96}"/>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B447167-1187-4118-ADBD-83B9ABC49E28}"/>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5" name="Θέση υποσέλιδου 4">
            <a:extLst>
              <a:ext uri="{FF2B5EF4-FFF2-40B4-BE49-F238E27FC236}">
                <a16:creationId xmlns:a16="http://schemas.microsoft.com/office/drawing/2014/main" id="{65597C0B-14A1-4133-8BD9-751DEF0FFCC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F6CF37A-1D4A-4E4B-89FC-19BA15A5CFB1}"/>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333475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C20ADB-BE8C-4DF8-A1BB-3606C6A6083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1782EDB-296A-43FD-B770-69F3905AB1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A32B08B-95AC-4E88-BADF-7FCCC63D7566}"/>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5" name="Θέση υποσέλιδου 4">
            <a:extLst>
              <a:ext uri="{FF2B5EF4-FFF2-40B4-BE49-F238E27FC236}">
                <a16:creationId xmlns:a16="http://schemas.microsoft.com/office/drawing/2014/main" id="{0B2E63CE-0DA7-46F3-92E8-161C8B5E4A1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78FC656-F3EE-4B27-B453-A4803BEEF60D}"/>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111689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D1B3A7-6752-4439-B3C2-FAF3DAA8BE0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1B67A60-7A28-4FE1-8574-2334FA8F30D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96AA2AD-8CFD-4639-AF03-CBD9DF4BA6A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A6EDA7E-29B5-4F74-8D3F-F4D85CFEB3E0}"/>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6" name="Θέση υποσέλιδου 5">
            <a:extLst>
              <a:ext uri="{FF2B5EF4-FFF2-40B4-BE49-F238E27FC236}">
                <a16:creationId xmlns:a16="http://schemas.microsoft.com/office/drawing/2014/main" id="{7827064C-DC08-4C57-966A-491C1995A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475BC0C-ADBE-4011-A385-0A1A4548E82F}"/>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43058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145F97-730C-49C4-8DB0-0E4CFFBF2F8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B15966-7CE3-4529-8906-D4788B895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F39E0C8-5F09-46E7-8564-65C2B4871C2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EA5D96DF-8F18-4E21-847B-5BD83D42A0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C0586DD-73D7-4508-812F-EFC6A13CDE80}"/>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29F0A295-B614-4C94-A421-194238DC2BFF}"/>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8" name="Θέση υποσέλιδου 7">
            <a:extLst>
              <a:ext uri="{FF2B5EF4-FFF2-40B4-BE49-F238E27FC236}">
                <a16:creationId xmlns:a16="http://schemas.microsoft.com/office/drawing/2014/main" id="{F35A7346-5645-4171-BA35-ABF114E6A82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95F03E4-A8F1-4B11-85EA-2889DC7ED716}"/>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189210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F5CAD9-CAB5-4BFE-A37F-51D2DCAF292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8A9BE74-610C-46BE-9996-5A98302FE476}"/>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4" name="Θέση υποσέλιδου 3">
            <a:extLst>
              <a:ext uri="{FF2B5EF4-FFF2-40B4-BE49-F238E27FC236}">
                <a16:creationId xmlns:a16="http://schemas.microsoft.com/office/drawing/2014/main" id="{36B66915-4EF5-45EC-8E74-F9578F4449C6}"/>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AA4862F-901B-4164-8499-7136FF6193BC}"/>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44956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BAE1617-65A3-4805-86B1-EFCFD7FC8290}"/>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3" name="Θέση υποσέλιδου 2">
            <a:extLst>
              <a:ext uri="{FF2B5EF4-FFF2-40B4-BE49-F238E27FC236}">
                <a16:creationId xmlns:a16="http://schemas.microsoft.com/office/drawing/2014/main" id="{047A0EF4-453B-4556-9A53-A157B9BCD5E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D0BEE99-F641-4981-9ADB-F9D0E8108076}"/>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353032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F54AA4-E826-4956-8AE1-7405825F02D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1B156E2-4F24-4CDE-90C9-8E897B69B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14426E4-B328-4B3E-9F47-3D8249E48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C72C898-8BE1-4445-90AB-D83602DF8F6A}"/>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6" name="Θέση υποσέλιδου 5">
            <a:extLst>
              <a:ext uri="{FF2B5EF4-FFF2-40B4-BE49-F238E27FC236}">
                <a16:creationId xmlns:a16="http://schemas.microsoft.com/office/drawing/2014/main" id="{21DDBA0A-E655-42BE-827D-CA5E82BAA79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EB5864-E530-4F08-B9ED-DEFEB1C96ECD}"/>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313091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1BBCA8-2DCD-430D-9659-6F977365F4E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7E9487B-6284-4D8F-A1C0-7D6DC23364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78375AA-7CF1-481D-957A-2A0A6BF76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009DFF1-03BA-47E8-B895-018FA5981C0C}"/>
              </a:ext>
            </a:extLst>
          </p:cNvPr>
          <p:cNvSpPr>
            <a:spLocks noGrp="1"/>
          </p:cNvSpPr>
          <p:nvPr>
            <p:ph type="dt" sz="half" idx="10"/>
          </p:nvPr>
        </p:nvSpPr>
        <p:spPr/>
        <p:txBody>
          <a:bodyPr/>
          <a:lstStyle/>
          <a:p>
            <a:fld id="{65DC5E6C-C662-4412-8A92-9582010FC62F}" type="datetimeFigureOut">
              <a:rPr lang="el-GR" smtClean="0"/>
              <a:t>19/3/2024</a:t>
            </a:fld>
            <a:endParaRPr lang="el-GR"/>
          </a:p>
        </p:txBody>
      </p:sp>
      <p:sp>
        <p:nvSpPr>
          <p:cNvPr id="6" name="Θέση υποσέλιδου 5">
            <a:extLst>
              <a:ext uri="{FF2B5EF4-FFF2-40B4-BE49-F238E27FC236}">
                <a16:creationId xmlns:a16="http://schemas.microsoft.com/office/drawing/2014/main" id="{910BDC53-92CD-4BA3-A388-2E89294C49F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BCA56A9-79ED-4B4B-B282-536485C3715D}"/>
              </a:ext>
            </a:extLst>
          </p:cNvPr>
          <p:cNvSpPr>
            <a:spLocks noGrp="1"/>
          </p:cNvSpPr>
          <p:nvPr>
            <p:ph type="sldNum" sz="quarter" idx="12"/>
          </p:nvPr>
        </p:nvSpPr>
        <p:spPr/>
        <p:txBody>
          <a:bodyPr/>
          <a:lstStyle/>
          <a:p>
            <a:fld id="{4CA5BEA9-44EC-483B-84E9-139CCF62C524}" type="slidenum">
              <a:rPr lang="el-GR" smtClean="0"/>
              <a:t>‹#›</a:t>
            </a:fld>
            <a:endParaRPr lang="el-GR"/>
          </a:p>
        </p:txBody>
      </p:sp>
    </p:spTree>
    <p:extLst>
      <p:ext uri="{BB962C8B-B14F-4D97-AF65-F5344CB8AC3E}">
        <p14:creationId xmlns:p14="http://schemas.microsoft.com/office/powerpoint/2010/main" val="652003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58EED442-193C-4673-B5D2-36E825EC8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0C877E3-1907-45CD-9321-2B34D6846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BC7712D-2788-4F7B-BC5C-517CA4E836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C5E6C-C662-4412-8A92-9582010FC62F}" type="datetimeFigureOut">
              <a:rPr lang="el-GR" smtClean="0"/>
              <a:t>19/3/2024</a:t>
            </a:fld>
            <a:endParaRPr lang="el-GR"/>
          </a:p>
        </p:txBody>
      </p:sp>
      <p:sp>
        <p:nvSpPr>
          <p:cNvPr id="5" name="Θέση υποσέλιδου 4">
            <a:extLst>
              <a:ext uri="{FF2B5EF4-FFF2-40B4-BE49-F238E27FC236}">
                <a16:creationId xmlns:a16="http://schemas.microsoft.com/office/drawing/2014/main" id="{0E2A4A40-7CB1-4B2D-9BEC-6F16DAA2A7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7E983B3C-0D42-41B0-B628-486A3FA89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5BEA9-44EC-483B-84E9-139CCF62C524}" type="slidenum">
              <a:rPr lang="el-GR" smtClean="0"/>
              <a:t>‹#›</a:t>
            </a:fld>
            <a:endParaRPr lang="el-GR"/>
          </a:p>
        </p:txBody>
      </p:sp>
    </p:spTree>
    <p:extLst>
      <p:ext uri="{BB962C8B-B14F-4D97-AF65-F5344CB8AC3E}">
        <p14:creationId xmlns:p14="http://schemas.microsoft.com/office/powerpoint/2010/main" val="1588775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669915-B38C-4DEA-86B5-B072F9E72606}"/>
              </a:ext>
            </a:extLst>
          </p:cNvPr>
          <p:cNvSpPr>
            <a:spLocks noGrp="1"/>
          </p:cNvSpPr>
          <p:nvPr>
            <p:ph type="title"/>
          </p:nvPr>
        </p:nvSpPr>
        <p:spPr/>
        <p:txBody>
          <a:bodyPr/>
          <a:lstStyle/>
          <a:p>
            <a:pPr algn="ctr"/>
            <a:r>
              <a:rPr lang="el-GR" dirty="0"/>
              <a:t>ΜΑΘΗΜΑ 3</a:t>
            </a:r>
          </a:p>
        </p:txBody>
      </p:sp>
      <p:sp>
        <p:nvSpPr>
          <p:cNvPr id="3" name="Θέση περιεχομένου 2">
            <a:extLst>
              <a:ext uri="{FF2B5EF4-FFF2-40B4-BE49-F238E27FC236}">
                <a16:creationId xmlns:a16="http://schemas.microsoft.com/office/drawing/2014/main" id="{A6EB3CF8-2CAB-497A-AC36-892415F77AD4}"/>
              </a:ext>
            </a:extLst>
          </p:cNvPr>
          <p:cNvSpPr>
            <a:spLocks noGrp="1"/>
          </p:cNvSpPr>
          <p:nvPr>
            <p:ph idx="1"/>
          </p:nvPr>
        </p:nvSpPr>
        <p:spPr/>
        <p:txBody>
          <a:bodyPr/>
          <a:lstStyle/>
          <a:p>
            <a:pPr marL="0" indent="0">
              <a:buNone/>
            </a:pPr>
            <a:r>
              <a:rPr lang="el-GR" dirty="0"/>
              <a:t>   ΒΙΒΛΙΟΓΡΑΦΙΑ: ΦΑΡΜΑΚΟΛΟΓΙΑ GOODMAN&amp; GILMAN’S</a:t>
            </a:r>
          </a:p>
          <a:p>
            <a:pPr marL="0" indent="0">
              <a:buNone/>
            </a:pPr>
            <a:r>
              <a:rPr lang="el-GR"/>
              <a:t>   ΕΝΟΤΗΤΑ </a:t>
            </a:r>
            <a:r>
              <a:rPr lang="el-GR" dirty="0"/>
              <a:t>ΙΙ: ΝΕΥΡΟΦΑΡΜΑΚΟΛΟΓΙΑ</a:t>
            </a:r>
          </a:p>
          <a:p>
            <a:endParaRPr lang="el-GR" dirty="0"/>
          </a:p>
        </p:txBody>
      </p:sp>
    </p:spTree>
    <p:extLst>
      <p:ext uri="{BB962C8B-B14F-4D97-AF65-F5344CB8AC3E}">
        <p14:creationId xmlns:p14="http://schemas.microsoft.com/office/powerpoint/2010/main" val="721911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86226A1-6E55-44ED-98DC-70433AE7B2E4}"/>
              </a:ext>
            </a:extLst>
          </p:cNvPr>
          <p:cNvPicPr>
            <a:picLocks noChangeAspect="1"/>
          </p:cNvPicPr>
          <p:nvPr/>
        </p:nvPicPr>
        <p:blipFill>
          <a:blip r:embed="rId2"/>
          <a:stretch>
            <a:fillRect/>
          </a:stretch>
        </p:blipFill>
        <p:spPr>
          <a:xfrm>
            <a:off x="7374393" y="1837508"/>
            <a:ext cx="4816055" cy="2408028"/>
          </a:xfrm>
          <a:prstGeom prst="rect">
            <a:avLst/>
          </a:prstGeom>
        </p:spPr>
      </p:pic>
      <p:pic>
        <p:nvPicPr>
          <p:cNvPr id="4" name="Εικόνα 3">
            <a:extLst>
              <a:ext uri="{FF2B5EF4-FFF2-40B4-BE49-F238E27FC236}">
                <a16:creationId xmlns:a16="http://schemas.microsoft.com/office/drawing/2014/main" id="{FEB85F0A-EC25-4DAD-A79E-CE4366DD1335}"/>
              </a:ext>
            </a:extLst>
          </p:cNvPr>
          <p:cNvPicPr>
            <a:picLocks noChangeAspect="1"/>
          </p:cNvPicPr>
          <p:nvPr/>
        </p:nvPicPr>
        <p:blipFill>
          <a:blip r:embed="rId3"/>
          <a:stretch>
            <a:fillRect/>
          </a:stretch>
        </p:blipFill>
        <p:spPr>
          <a:xfrm>
            <a:off x="7759381" y="4484230"/>
            <a:ext cx="4046078" cy="1905493"/>
          </a:xfrm>
          <a:prstGeom prst="rect">
            <a:avLst/>
          </a:prstGeom>
        </p:spPr>
      </p:pic>
      <p:pic>
        <p:nvPicPr>
          <p:cNvPr id="2" name="Εικόνα 1"/>
          <p:cNvPicPr>
            <a:picLocks noChangeAspect="1"/>
          </p:cNvPicPr>
          <p:nvPr/>
        </p:nvPicPr>
        <p:blipFill>
          <a:blip r:embed="rId4"/>
          <a:stretch>
            <a:fillRect/>
          </a:stretch>
        </p:blipFill>
        <p:spPr>
          <a:xfrm>
            <a:off x="0" y="113212"/>
            <a:ext cx="7374393" cy="5830834"/>
          </a:xfrm>
          <a:prstGeom prst="rect">
            <a:avLst/>
          </a:prstGeom>
        </p:spPr>
      </p:pic>
    </p:spTree>
    <p:extLst>
      <p:ext uri="{BB962C8B-B14F-4D97-AF65-F5344CB8AC3E}">
        <p14:creationId xmlns:p14="http://schemas.microsoft.com/office/powerpoint/2010/main" val="395275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B65F916-7D32-4D07-BC56-41A885C90630}"/>
              </a:ext>
            </a:extLst>
          </p:cNvPr>
          <p:cNvSpPr>
            <a:spLocks noGrp="1"/>
          </p:cNvSpPr>
          <p:nvPr>
            <p:ph type="title"/>
          </p:nvPr>
        </p:nvSpPr>
        <p:spPr>
          <a:xfrm>
            <a:off x="466722" y="586855"/>
            <a:ext cx="3201366" cy="3387497"/>
          </a:xfrm>
        </p:spPr>
        <p:txBody>
          <a:bodyPr anchor="b">
            <a:normAutofit/>
          </a:bodyPr>
          <a:lstStyle/>
          <a:p>
            <a:pPr algn="r"/>
            <a:r>
              <a:rPr lang="el-GR" sz="4000">
                <a:solidFill>
                  <a:srgbClr val="FFFFFF"/>
                </a:solidFill>
              </a:rPr>
              <a:t>Αγωνιστές των β-αδρενεργικών υποδοχέων</a:t>
            </a:r>
          </a:p>
        </p:txBody>
      </p:sp>
      <p:sp>
        <p:nvSpPr>
          <p:cNvPr id="3" name="Θέση περιεχομένου 2">
            <a:extLst>
              <a:ext uri="{FF2B5EF4-FFF2-40B4-BE49-F238E27FC236}">
                <a16:creationId xmlns:a16="http://schemas.microsoft.com/office/drawing/2014/main" id="{8ECDF16B-3B1F-4DC6-AB09-E98EAB420C90}"/>
              </a:ext>
            </a:extLst>
          </p:cNvPr>
          <p:cNvSpPr>
            <a:spLocks noGrp="1"/>
          </p:cNvSpPr>
          <p:nvPr>
            <p:ph idx="1"/>
          </p:nvPr>
        </p:nvSpPr>
        <p:spPr>
          <a:xfrm>
            <a:off x="4810259" y="649480"/>
            <a:ext cx="6555347" cy="5546047"/>
          </a:xfrm>
        </p:spPr>
        <p:txBody>
          <a:bodyPr anchor="ctr">
            <a:normAutofit/>
          </a:bodyPr>
          <a:lstStyle/>
          <a:p>
            <a:r>
              <a:rPr lang="el-GR" sz="2000" dirty="0"/>
              <a:t>Ασκούν μείζονα ρόλο στην αντιμετώπιση του </a:t>
            </a:r>
            <a:r>
              <a:rPr lang="el-GR" sz="2000" dirty="0" err="1"/>
              <a:t>βρογχόσπασμου</a:t>
            </a:r>
            <a:r>
              <a:rPr lang="el-GR" sz="2000" dirty="0"/>
              <a:t> σε ασθενείς με άσθμα καθώς και στην χρόνια αποφρακτική πνευμονοπάθεια (ΧΑΠ).</a:t>
            </a:r>
          </a:p>
          <a:p>
            <a:r>
              <a:rPr lang="el-GR" sz="2000" dirty="0"/>
              <a:t> Άλλες χρήσεις περιλαμβάνουν την </a:t>
            </a:r>
            <a:r>
              <a:rPr lang="el-GR" sz="2000" dirty="0" smtClean="0"/>
              <a:t>αντιμετώπιση</a:t>
            </a:r>
            <a:r>
              <a:rPr lang="en-US" sz="2000" dirty="0"/>
              <a:t>:</a:t>
            </a:r>
            <a:r>
              <a:rPr lang="el-GR" sz="2000" dirty="0" smtClean="0"/>
              <a:t> </a:t>
            </a:r>
            <a:endParaRPr lang="en-US" sz="2000" dirty="0" smtClean="0"/>
          </a:p>
          <a:p>
            <a:pPr>
              <a:buFont typeface="Wingdings" panose="05000000000000000000" pitchFamily="2" charset="2"/>
              <a:buChar char="ü"/>
            </a:pPr>
            <a:r>
              <a:rPr lang="el-GR" sz="2000" dirty="0" smtClean="0"/>
              <a:t>του </a:t>
            </a:r>
            <a:r>
              <a:rPr lang="el-GR" sz="2000" dirty="0"/>
              <a:t>πλήρους κολποκοιλιακού αποκλεισμού επί κυκλοφορικής </a:t>
            </a:r>
            <a:r>
              <a:rPr lang="el-GR" sz="2000" dirty="0" smtClean="0"/>
              <a:t>καταπληξίας </a:t>
            </a:r>
            <a:endParaRPr lang="en-US" sz="2000" dirty="0" smtClean="0"/>
          </a:p>
          <a:p>
            <a:pPr>
              <a:buFont typeface="Wingdings" panose="05000000000000000000" pitchFamily="2" charset="2"/>
              <a:buChar char="ü"/>
            </a:pPr>
            <a:r>
              <a:rPr lang="el-GR" sz="2000" dirty="0" smtClean="0"/>
              <a:t>την </a:t>
            </a:r>
            <a:r>
              <a:rPr lang="el-GR" sz="2000" dirty="0"/>
              <a:t>αντιμετώπιση της μετεγχειρητικής καρδιακής </a:t>
            </a:r>
            <a:r>
              <a:rPr lang="el-GR" sz="2000" dirty="0" smtClean="0"/>
              <a:t>απορρύθμισης</a:t>
            </a:r>
            <a:endParaRPr lang="en-US" sz="2000" dirty="0" smtClean="0"/>
          </a:p>
          <a:p>
            <a:pPr>
              <a:buFont typeface="Wingdings" panose="05000000000000000000" pitchFamily="2" charset="2"/>
              <a:buChar char="ü"/>
            </a:pPr>
            <a:r>
              <a:rPr lang="el-GR" sz="2000" dirty="0" smtClean="0"/>
              <a:t>την </a:t>
            </a:r>
            <a:r>
              <a:rPr lang="el-GR" sz="2000" dirty="0"/>
              <a:t>συμφορητική καρδιακή ανεπάρκεια </a:t>
            </a:r>
            <a:endParaRPr lang="en-US" sz="2000" dirty="0" smtClean="0"/>
          </a:p>
          <a:p>
            <a:pPr>
              <a:buFont typeface="Wingdings" panose="05000000000000000000" pitchFamily="2" charset="2"/>
              <a:buChar char="ü"/>
            </a:pPr>
            <a:r>
              <a:rPr lang="el-GR" sz="2000" dirty="0" smtClean="0"/>
              <a:t> </a:t>
            </a:r>
            <a:r>
              <a:rPr lang="el-GR" sz="2000" dirty="0"/>
              <a:t>το έμφραγμα του </a:t>
            </a:r>
            <a:r>
              <a:rPr lang="el-GR" sz="2000" dirty="0" smtClean="0"/>
              <a:t>μυοκαρδίου</a:t>
            </a:r>
            <a:endParaRPr lang="el-GR" sz="2000" dirty="0"/>
          </a:p>
          <a:p>
            <a:pPr>
              <a:buFont typeface="Wingdings" panose="05000000000000000000" pitchFamily="2" charset="2"/>
              <a:buChar char="ü"/>
            </a:pPr>
            <a:r>
              <a:rPr lang="el-GR" sz="2000" dirty="0"/>
              <a:t>Οι </a:t>
            </a:r>
            <a:r>
              <a:rPr lang="el-GR" sz="2000" dirty="0" err="1"/>
              <a:t>χρονότροπες</a:t>
            </a:r>
            <a:r>
              <a:rPr lang="el-GR" sz="2000" dirty="0"/>
              <a:t> δράσεις των β-αγωνιστών είναι επίσης χρήσιμες στην επείγουσα αντιμετώπιση αρρυθμιών όπως της πολύμορφης κοιλιακής ταχυκαρδίας, της βραδυκαρδίας ή του κολποκοιλιακού αποκλεισμού</a:t>
            </a:r>
            <a:r>
              <a:rPr lang="en-US" sz="2000" dirty="0"/>
              <a:t>.</a:t>
            </a:r>
            <a:endParaRPr lang="el-GR" sz="2000" dirty="0"/>
          </a:p>
        </p:txBody>
      </p:sp>
    </p:spTree>
    <p:extLst>
      <p:ext uri="{BB962C8B-B14F-4D97-AF65-F5344CB8AC3E}">
        <p14:creationId xmlns:p14="http://schemas.microsoft.com/office/powerpoint/2010/main" val="155472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867B1E7-62A6-492C-BE88-AB4AEE5B5DE4}"/>
              </a:ext>
            </a:extLst>
          </p:cNvPr>
          <p:cNvSpPr>
            <a:spLocks noGrp="1"/>
          </p:cNvSpPr>
          <p:nvPr>
            <p:ph type="title"/>
          </p:nvPr>
        </p:nvSpPr>
        <p:spPr>
          <a:xfrm>
            <a:off x="466722" y="586855"/>
            <a:ext cx="3201366" cy="3387497"/>
          </a:xfrm>
        </p:spPr>
        <p:txBody>
          <a:bodyPr anchor="b">
            <a:normAutofit/>
          </a:bodyPr>
          <a:lstStyle/>
          <a:p>
            <a:pPr algn="r"/>
            <a:r>
              <a:rPr lang="el-GR" sz="4000">
                <a:solidFill>
                  <a:srgbClr val="FFFFFF"/>
                </a:solidFill>
              </a:rPr>
              <a:t>Αγωνιστές των β-αδρενεργικών υποδοχέων</a:t>
            </a:r>
          </a:p>
        </p:txBody>
      </p:sp>
      <p:sp>
        <p:nvSpPr>
          <p:cNvPr id="3" name="Θέση περιεχομένου 2">
            <a:extLst>
              <a:ext uri="{FF2B5EF4-FFF2-40B4-BE49-F238E27FC236}">
                <a16:creationId xmlns:a16="http://schemas.microsoft.com/office/drawing/2014/main" id="{0CF9A373-B6C8-4B8B-BC1B-661C301D5890}"/>
              </a:ext>
            </a:extLst>
          </p:cNvPr>
          <p:cNvSpPr>
            <a:spLocks noGrp="1"/>
          </p:cNvSpPr>
          <p:nvPr>
            <p:ph idx="1"/>
          </p:nvPr>
        </p:nvSpPr>
        <p:spPr>
          <a:xfrm>
            <a:off x="4810259" y="649480"/>
            <a:ext cx="6555347" cy="5546047"/>
          </a:xfrm>
        </p:spPr>
        <p:txBody>
          <a:bodyPr anchor="ctr">
            <a:normAutofit/>
          </a:bodyPr>
          <a:lstStyle/>
          <a:p>
            <a:r>
              <a:rPr lang="el-GR" sz="2000" b="1" dirty="0" err="1"/>
              <a:t>Ισοπροτερενόλη</a:t>
            </a:r>
            <a:r>
              <a:rPr lang="el-GR" sz="2000" dirty="0"/>
              <a:t>, β1=β2 αγωνιστής (ρύθμιση καρδιακού ρυθμού)</a:t>
            </a:r>
          </a:p>
          <a:p>
            <a:r>
              <a:rPr lang="el-GR" sz="2000" b="1" dirty="0" err="1"/>
              <a:t>Δοβουτάμη</a:t>
            </a:r>
            <a:r>
              <a:rPr lang="el-GR" sz="2000" dirty="0"/>
              <a:t>, β1 αγωνιστής (</a:t>
            </a:r>
            <a:r>
              <a:rPr lang="el-GR" sz="2000" dirty="0" err="1"/>
              <a:t>ινότροπη</a:t>
            </a:r>
            <a:r>
              <a:rPr lang="el-GR" sz="2000" dirty="0"/>
              <a:t> και </a:t>
            </a:r>
            <a:r>
              <a:rPr lang="el-GR" sz="2000" dirty="0" err="1"/>
              <a:t>χρονότροπη</a:t>
            </a:r>
            <a:r>
              <a:rPr lang="el-GR" sz="2000" dirty="0"/>
              <a:t> δράση στο μυοκάρδιο)</a:t>
            </a:r>
          </a:p>
          <a:p>
            <a:r>
              <a:rPr lang="el-GR" sz="2000" b="1" dirty="0" err="1" smtClean="0"/>
              <a:t>Μεταπροτερενόλη</a:t>
            </a:r>
            <a:r>
              <a:rPr lang="el-GR" sz="2000" dirty="0"/>
              <a:t>, </a:t>
            </a:r>
            <a:r>
              <a:rPr lang="el-GR" sz="2000" b="1" dirty="0" err="1"/>
              <a:t>α</a:t>
            </a:r>
            <a:r>
              <a:rPr lang="el-GR" sz="2000" b="1" dirty="0" err="1" smtClean="0"/>
              <a:t>λβουτερόλη</a:t>
            </a:r>
            <a:r>
              <a:rPr lang="el-GR" sz="2000" dirty="0"/>
              <a:t>, </a:t>
            </a:r>
            <a:r>
              <a:rPr lang="el-GR" sz="2000" dirty="0" smtClean="0"/>
              <a:t>εκλεκτικοί αγωνιστές </a:t>
            </a:r>
            <a:r>
              <a:rPr lang="el-GR" sz="2000" dirty="0"/>
              <a:t>των β2-υποδοχέων </a:t>
            </a:r>
            <a:r>
              <a:rPr lang="el-GR" sz="2000" u="sng" dirty="0"/>
              <a:t>βραχείας δράσης </a:t>
            </a:r>
            <a:r>
              <a:rPr lang="el-GR" sz="2000" dirty="0"/>
              <a:t>(</a:t>
            </a:r>
            <a:r>
              <a:rPr lang="el-GR" sz="2000" dirty="0" err="1"/>
              <a:t>βρογχοδιαστολή</a:t>
            </a:r>
            <a:r>
              <a:rPr lang="el-GR" sz="2000" dirty="0"/>
              <a:t>-χορήγηση με τη μορφή αερολύματος στην θεραπεία του άσθματος και της ΧΑΠ)</a:t>
            </a:r>
          </a:p>
          <a:p>
            <a:r>
              <a:rPr lang="el-GR" sz="2000" b="1" dirty="0" err="1"/>
              <a:t>Σαλμετερόλη</a:t>
            </a:r>
            <a:r>
              <a:rPr lang="el-GR" sz="2000" dirty="0"/>
              <a:t>, </a:t>
            </a:r>
            <a:r>
              <a:rPr lang="el-GR" sz="2000" b="1" dirty="0" err="1"/>
              <a:t>φορμοτερόλη</a:t>
            </a:r>
            <a:r>
              <a:rPr lang="el-GR" sz="2000" dirty="0"/>
              <a:t>, εκλεκτικοί αγωνιστές των β2-υποδοχέων </a:t>
            </a:r>
            <a:r>
              <a:rPr lang="el-GR" sz="2000" u="sng" dirty="0"/>
              <a:t>μακράς δράσης </a:t>
            </a:r>
            <a:r>
              <a:rPr lang="el-GR" sz="2000" dirty="0"/>
              <a:t>(άσθμα και ΧΑΠ). Μπορούν να χορηγηθούν μαζί με εισπνεόμενα </a:t>
            </a:r>
            <a:r>
              <a:rPr lang="el-GR" sz="2000" dirty="0" err="1"/>
              <a:t>κορτικοστεροειδή</a:t>
            </a:r>
            <a:r>
              <a:rPr lang="el-GR" sz="2000" dirty="0"/>
              <a:t> ή με αγωνιστές βραχείας δράσης</a:t>
            </a:r>
          </a:p>
          <a:p>
            <a:r>
              <a:rPr lang="el-GR" sz="2000" b="1" dirty="0" err="1"/>
              <a:t>Μιραβεργόνη</a:t>
            </a:r>
            <a:r>
              <a:rPr lang="el-GR" sz="2000" dirty="0"/>
              <a:t>, εκλεκτικός αγωνιστής των β3-αδρενεργικών υποδοχέων (για την θεραπεία της υπερδραστήριας ουροδόχου κύστης-προκαλεί </a:t>
            </a:r>
            <a:r>
              <a:rPr lang="el-GR" sz="2000" dirty="0" err="1"/>
              <a:t>χάλαση</a:t>
            </a:r>
            <a:r>
              <a:rPr lang="el-GR" sz="2000" dirty="0"/>
              <a:t> του </a:t>
            </a:r>
            <a:r>
              <a:rPr lang="el-GR" sz="2000" dirty="0" err="1"/>
              <a:t>εξωστήρα</a:t>
            </a:r>
            <a:r>
              <a:rPr lang="el-GR" sz="2000" dirty="0"/>
              <a:t>)</a:t>
            </a:r>
          </a:p>
        </p:txBody>
      </p:sp>
    </p:spTree>
    <p:extLst>
      <p:ext uri="{BB962C8B-B14F-4D97-AF65-F5344CB8AC3E}">
        <p14:creationId xmlns:p14="http://schemas.microsoft.com/office/powerpoint/2010/main" val="144337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099821" y="408078"/>
            <a:ext cx="2619375" cy="1743075"/>
          </a:xfrm>
          <a:prstGeom prst="rect">
            <a:avLst/>
          </a:prstGeom>
        </p:spPr>
      </p:pic>
      <p:pic>
        <p:nvPicPr>
          <p:cNvPr id="3" name="Εικόνα 2"/>
          <p:cNvPicPr>
            <a:picLocks noChangeAspect="1"/>
          </p:cNvPicPr>
          <p:nvPr/>
        </p:nvPicPr>
        <p:blipFill>
          <a:blip r:embed="rId3"/>
          <a:stretch>
            <a:fillRect/>
          </a:stretch>
        </p:blipFill>
        <p:spPr>
          <a:xfrm>
            <a:off x="1056594" y="408078"/>
            <a:ext cx="2676525" cy="1704975"/>
          </a:xfrm>
          <a:prstGeom prst="rect">
            <a:avLst/>
          </a:prstGeom>
        </p:spPr>
      </p:pic>
      <p:pic>
        <p:nvPicPr>
          <p:cNvPr id="4" name="Εικόνα 3"/>
          <p:cNvPicPr>
            <a:picLocks noChangeAspect="1"/>
          </p:cNvPicPr>
          <p:nvPr/>
        </p:nvPicPr>
        <p:blipFill>
          <a:blip r:embed="rId4"/>
          <a:stretch>
            <a:fillRect/>
          </a:stretch>
        </p:blipFill>
        <p:spPr>
          <a:xfrm>
            <a:off x="8577398" y="408078"/>
            <a:ext cx="2857500" cy="1600200"/>
          </a:xfrm>
          <a:prstGeom prst="rect">
            <a:avLst/>
          </a:prstGeom>
        </p:spPr>
      </p:pic>
      <p:pic>
        <p:nvPicPr>
          <p:cNvPr id="5" name="Εικόνα 4"/>
          <p:cNvPicPr>
            <a:picLocks noChangeAspect="1"/>
          </p:cNvPicPr>
          <p:nvPr/>
        </p:nvPicPr>
        <p:blipFill>
          <a:blip r:embed="rId5"/>
          <a:stretch>
            <a:fillRect/>
          </a:stretch>
        </p:blipFill>
        <p:spPr>
          <a:xfrm>
            <a:off x="995634" y="2736396"/>
            <a:ext cx="2638425" cy="1733550"/>
          </a:xfrm>
          <a:prstGeom prst="rect">
            <a:avLst/>
          </a:prstGeom>
        </p:spPr>
      </p:pic>
      <p:pic>
        <p:nvPicPr>
          <p:cNvPr id="6" name="Εικόνα 5"/>
          <p:cNvPicPr>
            <a:picLocks noChangeAspect="1"/>
          </p:cNvPicPr>
          <p:nvPr/>
        </p:nvPicPr>
        <p:blipFill>
          <a:blip r:embed="rId6"/>
          <a:stretch>
            <a:fillRect/>
          </a:stretch>
        </p:blipFill>
        <p:spPr>
          <a:xfrm>
            <a:off x="5020218" y="2831646"/>
            <a:ext cx="2952750" cy="1543050"/>
          </a:xfrm>
          <a:prstGeom prst="rect">
            <a:avLst/>
          </a:prstGeom>
        </p:spPr>
      </p:pic>
      <p:pic>
        <p:nvPicPr>
          <p:cNvPr id="7" name="Εικόνα 6"/>
          <p:cNvPicPr>
            <a:picLocks noChangeAspect="1"/>
          </p:cNvPicPr>
          <p:nvPr/>
        </p:nvPicPr>
        <p:blipFill>
          <a:blip r:embed="rId7"/>
          <a:stretch>
            <a:fillRect/>
          </a:stretch>
        </p:blipFill>
        <p:spPr>
          <a:xfrm>
            <a:off x="857521" y="5093289"/>
            <a:ext cx="2914650" cy="1571625"/>
          </a:xfrm>
          <a:prstGeom prst="rect">
            <a:avLst/>
          </a:prstGeom>
        </p:spPr>
      </p:pic>
      <p:pic>
        <p:nvPicPr>
          <p:cNvPr id="8" name="Εικόνα 7"/>
          <p:cNvPicPr>
            <a:picLocks noChangeAspect="1"/>
          </p:cNvPicPr>
          <p:nvPr/>
        </p:nvPicPr>
        <p:blipFill>
          <a:blip r:embed="rId8"/>
          <a:stretch>
            <a:fillRect/>
          </a:stretch>
        </p:blipFill>
        <p:spPr>
          <a:xfrm>
            <a:off x="5020218" y="4856525"/>
            <a:ext cx="2619375" cy="1743075"/>
          </a:xfrm>
          <a:prstGeom prst="rect">
            <a:avLst/>
          </a:prstGeom>
        </p:spPr>
      </p:pic>
    </p:spTree>
    <p:extLst>
      <p:ext uri="{BB962C8B-B14F-4D97-AF65-F5344CB8AC3E}">
        <p14:creationId xmlns:p14="http://schemas.microsoft.com/office/powerpoint/2010/main" val="1267977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93FDDB2-A840-4CA8-9E92-87C773820F69}"/>
              </a:ext>
            </a:extLst>
          </p:cNvPr>
          <p:cNvPicPr>
            <a:picLocks noChangeAspect="1"/>
          </p:cNvPicPr>
          <p:nvPr/>
        </p:nvPicPr>
        <p:blipFill>
          <a:blip r:embed="rId2"/>
          <a:stretch>
            <a:fillRect/>
          </a:stretch>
        </p:blipFill>
        <p:spPr>
          <a:xfrm>
            <a:off x="1524000" y="228600"/>
            <a:ext cx="8839200" cy="6629400"/>
          </a:xfrm>
          <a:prstGeom prst="rect">
            <a:avLst/>
          </a:prstGeom>
        </p:spPr>
      </p:pic>
    </p:spTree>
    <p:extLst>
      <p:ext uri="{BB962C8B-B14F-4D97-AF65-F5344CB8AC3E}">
        <p14:creationId xmlns:p14="http://schemas.microsoft.com/office/powerpoint/2010/main" val="1517012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DC047C2-D167-4EA6-ACCE-0E745DB95E17}"/>
              </a:ext>
            </a:extLst>
          </p:cNvPr>
          <p:cNvSpPr>
            <a:spLocks noGrp="1"/>
          </p:cNvSpPr>
          <p:nvPr>
            <p:ph type="title"/>
          </p:nvPr>
        </p:nvSpPr>
        <p:spPr>
          <a:xfrm>
            <a:off x="466722" y="586855"/>
            <a:ext cx="3201366" cy="3387497"/>
          </a:xfrm>
        </p:spPr>
        <p:txBody>
          <a:bodyPr anchor="b">
            <a:normAutofit/>
          </a:bodyPr>
          <a:lstStyle/>
          <a:p>
            <a:pPr algn="r"/>
            <a:r>
              <a:rPr lang="el-GR" sz="4000">
                <a:solidFill>
                  <a:srgbClr val="FFFFFF"/>
                </a:solidFill>
              </a:rPr>
              <a:t>Εκλεκτικοί αγωνιστές των και α1 και α2-αδρενεργικών υποδοχέων</a:t>
            </a:r>
          </a:p>
        </p:txBody>
      </p:sp>
      <p:sp>
        <p:nvSpPr>
          <p:cNvPr id="3" name="Θέση περιεχομένου 2">
            <a:extLst>
              <a:ext uri="{FF2B5EF4-FFF2-40B4-BE49-F238E27FC236}">
                <a16:creationId xmlns:a16="http://schemas.microsoft.com/office/drawing/2014/main" id="{284B98CE-512A-4AC3-B5C3-CBD8C18ABCB6}"/>
              </a:ext>
            </a:extLst>
          </p:cNvPr>
          <p:cNvSpPr>
            <a:spLocks noGrp="1"/>
          </p:cNvSpPr>
          <p:nvPr>
            <p:ph idx="1"/>
          </p:nvPr>
        </p:nvSpPr>
        <p:spPr>
          <a:xfrm>
            <a:off x="4810259" y="649480"/>
            <a:ext cx="6555347" cy="5546047"/>
          </a:xfrm>
        </p:spPr>
        <p:txBody>
          <a:bodyPr anchor="ctr">
            <a:normAutofit/>
          </a:bodyPr>
          <a:lstStyle/>
          <a:p>
            <a:r>
              <a:rPr lang="el-GR" sz="2000" b="1" dirty="0" err="1"/>
              <a:t>Φαινυλεφρίνη</a:t>
            </a:r>
            <a:r>
              <a:rPr lang="el-GR" sz="2000" dirty="0"/>
              <a:t>, α1 εκλεκτικός αγωνιστής με σημαντική </a:t>
            </a:r>
            <a:r>
              <a:rPr lang="el-GR" sz="2000" dirty="0" err="1"/>
              <a:t>αγγειοσυσπαστική</a:t>
            </a:r>
            <a:r>
              <a:rPr lang="el-GR" sz="2000" dirty="0"/>
              <a:t> δράση όταν χρησιμοποιείται ενδοφλέβια. Σε άλλες μορφές ως ρινικό </a:t>
            </a:r>
            <a:r>
              <a:rPr lang="el-GR" sz="2000" dirty="0" err="1"/>
              <a:t>αποσυμφορητικό</a:t>
            </a:r>
            <a:r>
              <a:rPr lang="el-GR" sz="2000" dirty="0"/>
              <a:t> ή ως </a:t>
            </a:r>
            <a:r>
              <a:rPr lang="el-GR" sz="2000" dirty="0" err="1"/>
              <a:t>μυδριατικό</a:t>
            </a:r>
            <a:r>
              <a:rPr lang="el-GR" sz="2000" dirty="0"/>
              <a:t> φάρμακο.</a:t>
            </a:r>
          </a:p>
          <a:p>
            <a:r>
              <a:rPr lang="el-GR" sz="2000" b="1" dirty="0" err="1"/>
              <a:t>Μεφαιντερμίνη</a:t>
            </a:r>
            <a:r>
              <a:rPr lang="el-GR" sz="2000" b="1" dirty="0"/>
              <a:t>,</a:t>
            </a:r>
            <a:r>
              <a:rPr lang="el-GR" sz="2000" dirty="0"/>
              <a:t> α1 εκλεκτικός αγωνιστής, προκαλεί απελευθέρωση ΝΕ και ενισχύει την καρδιακή συστολή και την καρδιακή παροχή.</a:t>
            </a:r>
          </a:p>
          <a:p>
            <a:r>
              <a:rPr lang="el-GR" sz="2000" b="1" dirty="0" err="1"/>
              <a:t>Κλονιδίνη</a:t>
            </a:r>
            <a:r>
              <a:rPr lang="el-GR" sz="2000" dirty="0"/>
              <a:t>, α2 εκλεκτικός αγωνιστής, δρα κεντρικά στο ΚΝΣ μειώνοντας τις συμπαθητικές και παρασυμπαθητικές </a:t>
            </a:r>
            <a:r>
              <a:rPr lang="el-GR" sz="2000" dirty="0" err="1"/>
              <a:t>εκφορτίσεις</a:t>
            </a:r>
            <a:r>
              <a:rPr lang="el-GR" sz="2000" dirty="0"/>
              <a:t> με παρατεταμένη υποτασική απάντηση. </a:t>
            </a:r>
            <a:endParaRPr lang="en-US" sz="2000" dirty="0" smtClean="0"/>
          </a:p>
          <a:p>
            <a:pPr>
              <a:buFont typeface="Wingdings" panose="05000000000000000000" pitchFamily="2" charset="2"/>
              <a:buChar char="ü"/>
            </a:pPr>
            <a:r>
              <a:rPr lang="el-GR" sz="2000" dirty="0" smtClean="0"/>
              <a:t>Η </a:t>
            </a:r>
            <a:r>
              <a:rPr lang="el-GR" sz="2000" dirty="0"/>
              <a:t>κύρια θεραπευτική χρήση της είναι στην αντιμετώπιση της υπέρτασης. </a:t>
            </a:r>
            <a:endParaRPr lang="en-US" sz="2000" dirty="0" smtClean="0"/>
          </a:p>
          <a:p>
            <a:pPr>
              <a:buFont typeface="Wingdings" panose="05000000000000000000" pitchFamily="2" charset="2"/>
              <a:buChar char="ü"/>
            </a:pPr>
            <a:r>
              <a:rPr lang="el-GR" sz="2000" dirty="0" smtClean="0"/>
              <a:t>Άλλες </a:t>
            </a:r>
            <a:r>
              <a:rPr lang="el-GR" sz="2000" dirty="0"/>
              <a:t>θεραπευτικές  χρήσεις είναι στην προετοιμασία της αποστέρησης εξαρτημένων ατόμων από τη χρήση ναρκωτικών ουσιών, στον περιορισμό των εξάψεων κατά την περίοδο της εμμηνόπαυσης και σε κάποιες εκτός ενδείξεων θεραπείες πχ σύνδρομο </a:t>
            </a:r>
            <a:r>
              <a:rPr lang="en-US" sz="2000" dirty="0"/>
              <a:t>Tourette, </a:t>
            </a:r>
            <a:r>
              <a:rPr lang="el-GR" sz="2000" dirty="0"/>
              <a:t>μανίας, ψύχωσης κλπ.</a:t>
            </a:r>
          </a:p>
        </p:txBody>
      </p:sp>
    </p:spTree>
    <p:extLst>
      <p:ext uri="{BB962C8B-B14F-4D97-AF65-F5344CB8AC3E}">
        <p14:creationId xmlns:p14="http://schemas.microsoft.com/office/powerpoint/2010/main" val="173692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674564" y="751522"/>
            <a:ext cx="3095625" cy="1209675"/>
          </a:xfrm>
          <a:prstGeom prst="rect">
            <a:avLst/>
          </a:prstGeom>
        </p:spPr>
      </p:pic>
      <p:pic>
        <p:nvPicPr>
          <p:cNvPr id="3" name="Εικόνα 2"/>
          <p:cNvPicPr>
            <a:picLocks noChangeAspect="1"/>
          </p:cNvPicPr>
          <p:nvPr/>
        </p:nvPicPr>
        <p:blipFill>
          <a:blip r:embed="rId3"/>
          <a:stretch>
            <a:fillRect/>
          </a:stretch>
        </p:blipFill>
        <p:spPr>
          <a:xfrm>
            <a:off x="403724" y="244793"/>
            <a:ext cx="1857375" cy="2466975"/>
          </a:xfrm>
          <a:prstGeom prst="rect">
            <a:avLst/>
          </a:prstGeom>
        </p:spPr>
      </p:pic>
      <p:pic>
        <p:nvPicPr>
          <p:cNvPr id="4" name="Εικόνα 3"/>
          <p:cNvPicPr>
            <a:picLocks noChangeAspect="1"/>
          </p:cNvPicPr>
          <p:nvPr/>
        </p:nvPicPr>
        <p:blipFill>
          <a:blip r:embed="rId4"/>
          <a:stretch>
            <a:fillRect/>
          </a:stretch>
        </p:blipFill>
        <p:spPr>
          <a:xfrm>
            <a:off x="4133034" y="432434"/>
            <a:ext cx="2114550" cy="1847850"/>
          </a:xfrm>
          <a:prstGeom prst="rect">
            <a:avLst/>
          </a:prstGeom>
        </p:spPr>
      </p:pic>
      <p:pic>
        <p:nvPicPr>
          <p:cNvPr id="5" name="Εικόνα 4"/>
          <p:cNvPicPr>
            <a:picLocks noChangeAspect="1"/>
          </p:cNvPicPr>
          <p:nvPr/>
        </p:nvPicPr>
        <p:blipFill>
          <a:blip r:embed="rId5"/>
          <a:stretch>
            <a:fillRect/>
          </a:stretch>
        </p:blipFill>
        <p:spPr>
          <a:xfrm>
            <a:off x="8362404" y="3717023"/>
            <a:ext cx="2950029" cy="2017299"/>
          </a:xfrm>
          <a:prstGeom prst="rect">
            <a:avLst/>
          </a:prstGeom>
        </p:spPr>
      </p:pic>
      <p:pic>
        <p:nvPicPr>
          <p:cNvPr id="6" name="Εικόνα 5"/>
          <p:cNvPicPr>
            <a:picLocks noChangeAspect="1"/>
          </p:cNvPicPr>
          <p:nvPr/>
        </p:nvPicPr>
        <p:blipFill>
          <a:blip r:embed="rId6"/>
          <a:stretch>
            <a:fillRect/>
          </a:stretch>
        </p:blipFill>
        <p:spPr>
          <a:xfrm>
            <a:off x="403724" y="3187609"/>
            <a:ext cx="1657350" cy="2762250"/>
          </a:xfrm>
          <a:prstGeom prst="rect">
            <a:avLst/>
          </a:prstGeom>
        </p:spPr>
      </p:pic>
      <p:pic>
        <p:nvPicPr>
          <p:cNvPr id="7" name="Εικόνα 6"/>
          <p:cNvPicPr>
            <a:picLocks noChangeAspect="1"/>
          </p:cNvPicPr>
          <p:nvPr/>
        </p:nvPicPr>
        <p:blipFill>
          <a:blip r:embed="rId7"/>
          <a:stretch>
            <a:fillRect/>
          </a:stretch>
        </p:blipFill>
        <p:spPr>
          <a:xfrm>
            <a:off x="3364434" y="3597184"/>
            <a:ext cx="1943100" cy="2352675"/>
          </a:xfrm>
          <a:prstGeom prst="rect">
            <a:avLst/>
          </a:prstGeom>
        </p:spPr>
      </p:pic>
    </p:spTree>
    <p:extLst>
      <p:ext uri="{BB962C8B-B14F-4D97-AF65-F5344CB8AC3E}">
        <p14:creationId xmlns:p14="http://schemas.microsoft.com/office/powerpoint/2010/main" val="3971415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AC8CFB9-995A-43D9-9E8E-8A1BC0CCD04E}"/>
              </a:ext>
            </a:extLst>
          </p:cNvPr>
          <p:cNvSpPr>
            <a:spLocks noGrp="1"/>
          </p:cNvSpPr>
          <p:nvPr>
            <p:ph type="title"/>
          </p:nvPr>
        </p:nvSpPr>
        <p:spPr>
          <a:xfrm>
            <a:off x="838200" y="624568"/>
            <a:ext cx="3766457" cy="1961878"/>
          </a:xfrm>
        </p:spPr>
        <p:txBody>
          <a:bodyPr>
            <a:normAutofit/>
          </a:bodyPr>
          <a:lstStyle/>
          <a:p>
            <a:r>
              <a:rPr lang="el-GR" sz="2800" dirty="0">
                <a:solidFill>
                  <a:srgbClr val="FFFFFF"/>
                </a:solidFill>
              </a:rPr>
              <a:t>Λοιποί συμπαθητικομιμητικοί αγωνιστές</a:t>
            </a:r>
          </a:p>
        </p:txBody>
      </p:sp>
      <p:sp>
        <p:nvSpPr>
          <p:cNvPr id="3" name="Θέση περιεχομένου 2">
            <a:extLst>
              <a:ext uri="{FF2B5EF4-FFF2-40B4-BE49-F238E27FC236}">
                <a16:creationId xmlns:a16="http://schemas.microsoft.com/office/drawing/2014/main" id="{93174AC5-D41B-4699-B2D0-7E8240C3B664}"/>
              </a:ext>
            </a:extLst>
          </p:cNvPr>
          <p:cNvSpPr>
            <a:spLocks noGrp="1"/>
          </p:cNvSpPr>
          <p:nvPr>
            <p:ph idx="1"/>
          </p:nvPr>
        </p:nvSpPr>
        <p:spPr>
          <a:xfrm>
            <a:off x="5600700" y="126609"/>
            <a:ext cx="5753098" cy="6731391"/>
          </a:xfrm>
        </p:spPr>
        <p:txBody>
          <a:bodyPr anchor="ctr">
            <a:noAutofit/>
          </a:bodyPr>
          <a:lstStyle/>
          <a:p>
            <a:r>
              <a:rPr lang="el-GR" sz="2000" b="1" dirty="0"/>
              <a:t>Η αμφεταμίνη</a:t>
            </a:r>
            <a:r>
              <a:rPr lang="el-GR" sz="2000" dirty="0"/>
              <a:t>, έχει ισχυρές διεγερτικές δράσεις στο ΚΝΣ και διεγείρει τους α και β υποδοχείς στην περιφέρεια. Είναι δραστική μετά </a:t>
            </a:r>
            <a:r>
              <a:rPr lang="el-GR" sz="2000" dirty="0" smtClean="0"/>
              <a:t>τη χορήγηση </a:t>
            </a:r>
            <a:r>
              <a:rPr lang="el-GR" sz="2000" dirty="0"/>
              <a:t>από το στόμα και η δράση διαρκεί για ώρες.</a:t>
            </a:r>
          </a:p>
          <a:p>
            <a:pPr marL="0" indent="0">
              <a:buNone/>
            </a:pPr>
            <a:r>
              <a:rPr lang="el-GR" sz="2000" dirty="0"/>
              <a:t> </a:t>
            </a:r>
            <a:r>
              <a:rPr lang="el-GR" sz="2000" dirty="0" smtClean="0"/>
              <a:t>Στο </a:t>
            </a:r>
            <a:r>
              <a:rPr lang="el-GR" sz="2000" dirty="0"/>
              <a:t>ΚΝΣ οι ψυχιατρικές δράσεις εξαρτώνται από τη δόση και τη προσωπικότητα του ατόμου και περιλαμβάνουν εγρήγορση, ετοιμότητα, μειωμένη αίσθηση κόπωσης, έξαρση και ευφορία αλλά αυτές οι δράσεις μπορούν να αναστραφούν με </a:t>
            </a:r>
            <a:r>
              <a:rPr lang="el-GR" sz="2000" dirty="0" err="1"/>
              <a:t>υπερδοσολογία</a:t>
            </a:r>
            <a:r>
              <a:rPr lang="el-GR" sz="2000" dirty="0"/>
              <a:t> ή επαναλαμβανόμενη χρήση. Καταστέλλει την όρεξη και περιορίζει την ανάγκη για ύπνο.</a:t>
            </a:r>
          </a:p>
          <a:p>
            <a:pPr marL="0" indent="0">
              <a:buNone/>
            </a:pPr>
            <a:r>
              <a:rPr lang="el-GR" sz="2000" dirty="0"/>
              <a:t>Στο καρδιαγγειακό σύστημα αυξάνει τη συστολική και την διαστολική αρτηριακή πίεση, ο καρδιακός ρυθμός επιβραδύνεται, ενώ σε μεγαλύτερες δόσεις παρατηρούνται καρδιακές αρρυθμίες. Διεγείρει επίσης το αναπνευστικό κέντρο, αυξάνοντας το ρυθμό και το βάθος της αναπνοής.</a:t>
            </a:r>
          </a:p>
        </p:txBody>
      </p:sp>
      <p:pic>
        <p:nvPicPr>
          <p:cNvPr id="4" name="Εικόνα 3"/>
          <p:cNvPicPr>
            <a:picLocks noChangeAspect="1"/>
          </p:cNvPicPr>
          <p:nvPr/>
        </p:nvPicPr>
        <p:blipFill>
          <a:blip r:embed="rId2"/>
          <a:stretch>
            <a:fillRect/>
          </a:stretch>
        </p:blipFill>
        <p:spPr>
          <a:xfrm>
            <a:off x="0" y="3030583"/>
            <a:ext cx="5103223" cy="3827417"/>
          </a:xfrm>
          <a:prstGeom prst="rect">
            <a:avLst/>
          </a:prstGeom>
        </p:spPr>
      </p:pic>
    </p:spTree>
    <p:extLst>
      <p:ext uri="{BB962C8B-B14F-4D97-AF65-F5344CB8AC3E}">
        <p14:creationId xmlns:p14="http://schemas.microsoft.com/office/powerpoint/2010/main" val="2138334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095614" y="634909"/>
            <a:ext cx="7815608" cy="5758209"/>
          </a:xfrm>
          <a:prstGeom prst="rect">
            <a:avLst/>
          </a:prstGeom>
        </p:spPr>
      </p:pic>
      <p:pic>
        <p:nvPicPr>
          <p:cNvPr id="3" name="Εικόνα 2"/>
          <p:cNvPicPr>
            <a:picLocks noChangeAspect="1"/>
          </p:cNvPicPr>
          <p:nvPr/>
        </p:nvPicPr>
        <p:blipFill>
          <a:blip r:embed="rId3"/>
          <a:stretch>
            <a:fillRect/>
          </a:stretch>
        </p:blipFill>
        <p:spPr>
          <a:xfrm>
            <a:off x="142195" y="634909"/>
            <a:ext cx="3286125" cy="1390650"/>
          </a:xfrm>
          <a:prstGeom prst="rect">
            <a:avLst/>
          </a:prstGeom>
        </p:spPr>
      </p:pic>
      <p:sp>
        <p:nvSpPr>
          <p:cNvPr id="4" name="TextBox 3"/>
          <p:cNvSpPr txBox="1"/>
          <p:nvPr/>
        </p:nvSpPr>
        <p:spPr>
          <a:xfrm>
            <a:off x="142195" y="2856411"/>
            <a:ext cx="4255634" cy="923330"/>
          </a:xfrm>
          <a:prstGeom prst="rect">
            <a:avLst/>
          </a:prstGeom>
          <a:noFill/>
        </p:spPr>
        <p:txBody>
          <a:bodyPr wrap="square" rtlCol="0">
            <a:spAutoFit/>
          </a:bodyPr>
          <a:lstStyle/>
          <a:p>
            <a:r>
              <a:rPr lang="el-GR" b="1" dirty="0" smtClean="0"/>
              <a:t>Η αμφεταμίνη ευνοεί την απελευθέρωση</a:t>
            </a:r>
          </a:p>
          <a:p>
            <a:r>
              <a:rPr lang="el-GR" b="1" dirty="0"/>
              <a:t>τ</a:t>
            </a:r>
            <a:r>
              <a:rPr lang="el-GR" b="1" dirty="0" smtClean="0"/>
              <a:t>ης </a:t>
            </a:r>
            <a:r>
              <a:rPr lang="el-GR" b="1" dirty="0" err="1" smtClean="0"/>
              <a:t>Ντοπαμίνης</a:t>
            </a:r>
            <a:r>
              <a:rPr lang="el-GR" b="1" dirty="0" smtClean="0"/>
              <a:t> και </a:t>
            </a:r>
            <a:r>
              <a:rPr lang="el-GR" b="1" dirty="0" err="1" smtClean="0"/>
              <a:t>Νορεπινεφρίνης</a:t>
            </a:r>
            <a:endParaRPr lang="el-GR" b="1" dirty="0" smtClean="0"/>
          </a:p>
          <a:p>
            <a:r>
              <a:rPr lang="el-GR" b="1" dirty="0" err="1" smtClean="0"/>
              <a:t>προσυναπτικά</a:t>
            </a:r>
            <a:endParaRPr lang="el-GR" b="1" dirty="0"/>
          </a:p>
        </p:txBody>
      </p:sp>
      <p:pic>
        <p:nvPicPr>
          <p:cNvPr id="6" name="Εικόνα 5"/>
          <p:cNvPicPr>
            <a:picLocks noChangeAspect="1"/>
          </p:cNvPicPr>
          <p:nvPr/>
        </p:nvPicPr>
        <p:blipFill>
          <a:blip r:embed="rId4"/>
          <a:stretch>
            <a:fillRect/>
          </a:stretch>
        </p:blipFill>
        <p:spPr>
          <a:xfrm>
            <a:off x="142196" y="4067412"/>
            <a:ext cx="3410902" cy="2558176"/>
          </a:xfrm>
          <a:prstGeom prst="rect">
            <a:avLst/>
          </a:prstGeom>
        </p:spPr>
      </p:pic>
      <p:pic>
        <p:nvPicPr>
          <p:cNvPr id="7" name="Εικόνα 6"/>
          <p:cNvPicPr>
            <a:picLocks noChangeAspect="1"/>
          </p:cNvPicPr>
          <p:nvPr/>
        </p:nvPicPr>
        <p:blipFill>
          <a:blip r:embed="rId5"/>
          <a:stretch>
            <a:fillRect/>
          </a:stretch>
        </p:blipFill>
        <p:spPr>
          <a:xfrm>
            <a:off x="3319755" y="242217"/>
            <a:ext cx="2156147" cy="1619506"/>
          </a:xfrm>
          <a:prstGeom prst="rect">
            <a:avLst/>
          </a:prstGeom>
        </p:spPr>
      </p:pic>
    </p:spTree>
    <p:extLst>
      <p:ext uri="{BB962C8B-B14F-4D97-AF65-F5344CB8AC3E}">
        <p14:creationId xmlns:p14="http://schemas.microsoft.com/office/powerpoint/2010/main" val="3212456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37F84E1-C0C5-4448-BB0A-CE7A877D2B2B}"/>
              </a:ext>
            </a:extLst>
          </p:cNvPr>
          <p:cNvSpPr>
            <a:spLocks noGrp="1"/>
          </p:cNvSpPr>
          <p:nvPr>
            <p:ph type="title"/>
          </p:nvPr>
        </p:nvSpPr>
        <p:spPr>
          <a:xfrm>
            <a:off x="466722" y="586856"/>
            <a:ext cx="3201366" cy="1633830"/>
          </a:xfrm>
        </p:spPr>
        <p:txBody>
          <a:bodyPr anchor="b">
            <a:normAutofit/>
          </a:bodyPr>
          <a:lstStyle/>
          <a:p>
            <a:r>
              <a:rPr lang="el-GR" sz="2500" dirty="0">
                <a:solidFill>
                  <a:srgbClr val="FFFFFF"/>
                </a:solidFill>
              </a:rPr>
              <a:t>Λοιποί συμπαθητικομιμητικοί αγωνιστές</a:t>
            </a:r>
          </a:p>
        </p:txBody>
      </p:sp>
      <p:sp>
        <p:nvSpPr>
          <p:cNvPr id="3" name="Θέση περιεχομένου 2">
            <a:extLst>
              <a:ext uri="{FF2B5EF4-FFF2-40B4-BE49-F238E27FC236}">
                <a16:creationId xmlns:a16="http://schemas.microsoft.com/office/drawing/2014/main" id="{D7D28271-8532-4B6F-A20E-85D8313A156E}"/>
              </a:ext>
            </a:extLst>
          </p:cNvPr>
          <p:cNvSpPr>
            <a:spLocks noGrp="1"/>
          </p:cNvSpPr>
          <p:nvPr>
            <p:ph idx="1"/>
          </p:nvPr>
        </p:nvSpPr>
        <p:spPr>
          <a:xfrm>
            <a:off x="5633605" y="474136"/>
            <a:ext cx="6555347" cy="5546047"/>
          </a:xfrm>
        </p:spPr>
        <p:txBody>
          <a:bodyPr anchor="ctr">
            <a:normAutofit lnSpcReduction="10000"/>
          </a:bodyPr>
          <a:lstStyle/>
          <a:p>
            <a:r>
              <a:rPr lang="el-GR" sz="2400" b="1" dirty="0" err="1"/>
              <a:t>Μεθαμφεταμίνη</a:t>
            </a:r>
            <a:r>
              <a:rPr lang="el-GR" sz="2400" dirty="0"/>
              <a:t>, </a:t>
            </a:r>
            <a:r>
              <a:rPr lang="el-GR" sz="2400" dirty="0" err="1"/>
              <a:t>δρά</a:t>
            </a:r>
            <a:r>
              <a:rPr lang="el-GR" sz="2400" dirty="0"/>
              <a:t> κεντρικά προς απελευθέρωση </a:t>
            </a:r>
            <a:r>
              <a:rPr lang="el-GR" sz="2400" dirty="0" err="1"/>
              <a:t>ντοπαμίνης</a:t>
            </a:r>
            <a:r>
              <a:rPr lang="el-GR" sz="2400" dirty="0"/>
              <a:t> και άλλων </a:t>
            </a:r>
            <a:r>
              <a:rPr lang="el-GR" sz="2400" dirty="0" err="1"/>
              <a:t>βιογενών</a:t>
            </a:r>
            <a:r>
              <a:rPr lang="el-GR" sz="2400" dirty="0"/>
              <a:t> </a:t>
            </a:r>
            <a:r>
              <a:rPr lang="el-GR" sz="2400" dirty="0" err="1" smtClean="0"/>
              <a:t>αμινών</a:t>
            </a:r>
            <a:r>
              <a:rPr lang="en-US" sz="2400" dirty="0" smtClean="0"/>
              <a:t> (</a:t>
            </a:r>
            <a:r>
              <a:rPr lang="el-GR" sz="2400" dirty="0" err="1" smtClean="0"/>
              <a:t>σεροτονίνης</a:t>
            </a:r>
            <a:r>
              <a:rPr lang="el-GR" sz="2400" dirty="0" smtClean="0"/>
              <a:t>), </a:t>
            </a:r>
            <a:r>
              <a:rPr lang="el-GR" sz="2400" dirty="0"/>
              <a:t>αλλά και προς αναστολή της ΜΑΟ και των </a:t>
            </a:r>
            <a:r>
              <a:rPr lang="el-GR" sz="2400" dirty="0" smtClean="0"/>
              <a:t>μεταφορέων</a:t>
            </a:r>
            <a:r>
              <a:rPr lang="en-US" sz="2400" dirty="0" smtClean="0"/>
              <a:t> (DAT, SERT)</a:t>
            </a:r>
            <a:r>
              <a:rPr lang="el-GR" sz="2400" dirty="0" smtClean="0"/>
              <a:t> </a:t>
            </a:r>
            <a:r>
              <a:rPr lang="el-GR" sz="2400" dirty="0" err="1"/>
              <a:t>επαναπρόσληψης</a:t>
            </a:r>
            <a:r>
              <a:rPr lang="el-GR" sz="2400" dirty="0"/>
              <a:t> </a:t>
            </a:r>
            <a:r>
              <a:rPr lang="el-GR" sz="2400" dirty="0" err="1"/>
              <a:t>μονοαμινών</a:t>
            </a:r>
            <a:r>
              <a:rPr lang="el-GR" sz="2400" dirty="0"/>
              <a:t>. Ανήκει στα ναρκωτικά φάρμακα.</a:t>
            </a:r>
          </a:p>
          <a:p>
            <a:r>
              <a:rPr lang="el-GR" sz="2400" b="1" dirty="0" err="1"/>
              <a:t>Εφεδρίνη</a:t>
            </a:r>
            <a:r>
              <a:rPr lang="el-GR" sz="2400" dirty="0"/>
              <a:t>, αγωνιστής των α και β υποδοχέων, ενισχύει την απελευθέρωση ΝΕ από τους συμπαθητικούς νευρώνες και γενικά δρα ως μεικτής δράσης συμπαθητικομιμητικό.</a:t>
            </a:r>
          </a:p>
          <a:p>
            <a:pPr>
              <a:buFont typeface="Wingdings" panose="05000000000000000000" pitchFamily="2" charset="2"/>
              <a:buChar char="ü"/>
            </a:pPr>
            <a:r>
              <a:rPr lang="el-GR" sz="2400" dirty="0"/>
              <a:t>   Έχει χρησιμοποιηθεί  παλαιότερα ως </a:t>
            </a:r>
            <a:r>
              <a:rPr lang="el-GR" sz="2400" dirty="0" err="1"/>
              <a:t>βροχοδιασταλτικό</a:t>
            </a:r>
            <a:r>
              <a:rPr lang="el-GR" sz="2400" dirty="0"/>
              <a:t> σε ασθενείς με άσθμα (πριν τους β2 εκλεκτικούς αγωνιστές). Χρησιμοποιείται για την θεραπεία της υπότασης που μπορεί να προκληθεί από </a:t>
            </a:r>
            <a:r>
              <a:rPr lang="el-GR" sz="2400" dirty="0" err="1"/>
              <a:t>νωτιαία</a:t>
            </a:r>
            <a:r>
              <a:rPr lang="el-GR" sz="2400" dirty="0"/>
              <a:t> αναισθησία. Είναι ισχυρό διεγερτικό του ΚΝΣ με δράση που επιμένει αρκετές ώρες μετά από την χορήγηση.</a:t>
            </a:r>
          </a:p>
          <a:p>
            <a:endParaRPr lang="el-GR" sz="2000" dirty="0"/>
          </a:p>
        </p:txBody>
      </p:sp>
      <p:pic>
        <p:nvPicPr>
          <p:cNvPr id="4" name="Εικόνα 3"/>
          <p:cNvPicPr>
            <a:picLocks noChangeAspect="1"/>
          </p:cNvPicPr>
          <p:nvPr/>
        </p:nvPicPr>
        <p:blipFill>
          <a:blip r:embed="rId2"/>
          <a:stretch>
            <a:fillRect/>
          </a:stretch>
        </p:blipFill>
        <p:spPr>
          <a:xfrm>
            <a:off x="-3048" y="2481046"/>
            <a:ext cx="5732054" cy="3958046"/>
          </a:xfrm>
          <a:prstGeom prst="rect">
            <a:avLst/>
          </a:prstGeom>
        </p:spPr>
      </p:pic>
    </p:spTree>
    <p:extLst>
      <p:ext uri="{BB962C8B-B14F-4D97-AF65-F5344CB8AC3E}">
        <p14:creationId xmlns:p14="http://schemas.microsoft.com/office/powerpoint/2010/main" val="3297810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DDBE8BD-0332-4DE9-8A72-1C4FB930A0D6}"/>
              </a:ext>
            </a:extLst>
          </p:cNvPr>
          <p:cNvSpPr>
            <a:spLocks noGrp="1"/>
          </p:cNvSpPr>
          <p:nvPr>
            <p:ph type="ctr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Αδρενεργικοί αγωνιστές και ανταγωνιστές</a:t>
            </a:r>
          </a:p>
        </p:txBody>
      </p:sp>
      <p:sp>
        <p:nvSpPr>
          <p:cNvPr id="3" name="Υπότιτλος 2">
            <a:extLst>
              <a:ext uri="{FF2B5EF4-FFF2-40B4-BE49-F238E27FC236}">
                <a16:creationId xmlns:a16="http://schemas.microsoft.com/office/drawing/2014/main" id="{34386B91-E980-4C36-8AC6-62E29CE63DC0}"/>
              </a:ext>
            </a:extLst>
          </p:cNvPr>
          <p:cNvSpPr>
            <a:spLocks noGrp="1"/>
          </p:cNvSpPr>
          <p:nvPr>
            <p:ph type="subTitle" idx="1"/>
          </p:nvPr>
        </p:nvSpPr>
        <p:spPr>
          <a:xfrm>
            <a:off x="4810259" y="649480"/>
            <a:ext cx="6555347" cy="5546047"/>
          </a:xfrm>
        </p:spPr>
        <p:txBody>
          <a:bodyPr vert="horz" lIns="91440" tIns="45720" rIns="91440" bIns="45720" rtlCol="0" anchor="ctr">
            <a:normAutofit/>
          </a:bodyPr>
          <a:lstStyle/>
          <a:p>
            <a:pPr algn="l"/>
            <a:r>
              <a:rPr lang="en-US" dirty="0" err="1"/>
              <a:t>Οι</a:t>
            </a:r>
            <a:r>
              <a:rPr lang="en-US" dirty="0"/>
              <a:t> κα</a:t>
            </a:r>
            <a:r>
              <a:rPr lang="en-US" dirty="0" err="1"/>
              <a:t>τεχολ</a:t>
            </a:r>
            <a:r>
              <a:rPr lang="en-US" dirty="0"/>
              <a:t>αμίνες και τα συμπαθομιμητικά φάρμακα ταξινομούνται σε:</a:t>
            </a:r>
          </a:p>
          <a:p>
            <a:pPr marL="457200" indent="-228600" algn="l">
              <a:buFont typeface="Arial" panose="020B0604020202020204" pitchFamily="34" charset="0"/>
              <a:buChar char="•"/>
            </a:pPr>
            <a:r>
              <a:rPr lang="en-US" dirty="0" err="1"/>
              <a:t>Άμεσης</a:t>
            </a:r>
            <a:r>
              <a:rPr lang="en-US" dirty="0"/>
              <a:t> </a:t>
            </a:r>
            <a:r>
              <a:rPr lang="en-US" dirty="0" err="1"/>
              <a:t>δράσης</a:t>
            </a:r>
            <a:endParaRPr lang="en-US" dirty="0"/>
          </a:p>
          <a:p>
            <a:pPr marL="457200" indent="-228600" algn="l">
              <a:buFont typeface="Arial" panose="020B0604020202020204" pitchFamily="34" charset="0"/>
              <a:buChar char="•"/>
            </a:pPr>
            <a:r>
              <a:rPr lang="en-US" dirty="0" err="1"/>
              <a:t>Έμμεσης</a:t>
            </a:r>
            <a:r>
              <a:rPr lang="en-US" dirty="0"/>
              <a:t> </a:t>
            </a:r>
            <a:r>
              <a:rPr lang="en-US" dirty="0" err="1"/>
              <a:t>δράσης</a:t>
            </a:r>
            <a:r>
              <a:rPr lang="en-US" dirty="0"/>
              <a:t> </a:t>
            </a:r>
          </a:p>
          <a:p>
            <a:pPr marL="457200" indent="-228600" algn="l">
              <a:buFont typeface="Arial" panose="020B0604020202020204" pitchFamily="34" charset="0"/>
              <a:buChar char="•"/>
            </a:pPr>
            <a:r>
              <a:rPr lang="en-US" dirty="0" err="1"/>
              <a:t>Μεικτής</a:t>
            </a:r>
            <a:r>
              <a:rPr lang="en-US" dirty="0"/>
              <a:t> </a:t>
            </a:r>
            <a:r>
              <a:rPr lang="en-US" dirty="0" err="1"/>
              <a:t>δράσης</a:t>
            </a:r>
            <a:endParaRPr lang="en-US" dirty="0"/>
          </a:p>
        </p:txBody>
      </p:sp>
    </p:spTree>
    <p:extLst>
      <p:ext uri="{BB962C8B-B14F-4D97-AF65-F5344CB8AC3E}">
        <p14:creationId xmlns:p14="http://schemas.microsoft.com/office/powerpoint/2010/main" val="2825203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3E5B83D-87A2-42F4-8C91-E6B140F8B8CB}"/>
              </a:ext>
            </a:extLst>
          </p:cNvPr>
          <p:cNvPicPr>
            <a:picLocks noChangeAspect="1"/>
          </p:cNvPicPr>
          <p:nvPr/>
        </p:nvPicPr>
        <p:blipFill>
          <a:blip r:embed="rId2"/>
          <a:stretch>
            <a:fillRect/>
          </a:stretch>
        </p:blipFill>
        <p:spPr>
          <a:xfrm>
            <a:off x="0" y="0"/>
            <a:ext cx="5521234" cy="4325691"/>
          </a:xfrm>
          <a:prstGeom prst="rect">
            <a:avLst/>
          </a:prstGeom>
        </p:spPr>
      </p:pic>
      <p:pic>
        <p:nvPicPr>
          <p:cNvPr id="3" name="Εικόνα 2"/>
          <p:cNvPicPr>
            <a:picLocks noChangeAspect="1"/>
          </p:cNvPicPr>
          <p:nvPr/>
        </p:nvPicPr>
        <p:blipFill>
          <a:blip r:embed="rId3"/>
          <a:stretch>
            <a:fillRect/>
          </a:stretch>
        </p:blipFill>
        <p:spPr>
          <a:xfrm>
            <a:off x="7837714" y="876559"/>
            <a:ext cx="3812722" cy="3025970"/>
          </a:xfrm>
          <a:prstGeom prst="rect">
            <a:avLst/>
          </a:prstGeom>
        </p:spPr>
      </p:pic>
      <p:pic>
        <p:nvPicPr>
          <p:cNvPr id="4" name="Εικόνα 3"/>
          <p:cNvPicPr>
            <a:picLocks noChangeAspect="1"/>
          </p:cNvPicPr>
          <p:nvPr/>
        </p:nvPicPr>
        <p:blipFill>
          <a:blip r:embed="rId4"/>
          <a:stretch>
            <a:fillRect/>
          </a:stretch>
        </p:blipFill>
        <p:spPr>
          <a:xfrm>
            <a:off x="8303894" y="4233454"/>
            <a:ext cx="3505580" cy="2503986"/>
          </a:xfrm>
          <a:prstGeom prst="rect">
            <a:avLst/>
          </a:prstGeom>
        </p:spPr>
      </p:pic>
      <p:pic>
        <p:nvPicPr>
          <p:cNvPr id="6" name="Εικόνα 5"/>
          <p:cNvPicPr>
            <a:picLocks noChangeAspect="1"/>
          </p:cNvPicPr>
          <p:nvPr/>
        </p:nvPicPr>
        <p:blipFill>
          <a:blip r:embed="rId5"/>
          <a:stretch>
            <a:fillRect/>
          </a:stretch>
        </p:blipFill>
        <p:spPr>
          <a:xfrm>
            <a:off x="0" y="4664259"/>
            <a:ext cx="2924988" cy="2193741"/>
          </a:xfrm>
          <a:prstGeom prst="rect">
            <a:avLst/>
          </a:prstGeom>
        </p:spPr>
      </p:pic>
      <p:pic>
        <p:nvPicPr>
          <p:cNvPr id="5" name="Εικόνα 4"/>
          <p:cNvPicPr>
            <a:picLocks noChangeAspect="1"/>
          </p:cNvPicPr>
          <p:nvPr/>
        </p:nvPicPr>
        <p:blipFill>
          <a:blip r:embed="rId6"/>
          <a:stretch>
            <a:fillRect/>
          </a:stretch>
        </p:blipFill>
        <p:spPr>
          <a:xfrm>
            <a:off x="3657599" y="4664259"/>
            <a:ext cx="2067466" cy="2174070"/>
          </a:xfrm>
          <a:prstGeom prst="rect">
            <a:avLst/>
          </a:prstGeom>
        </p:spPr>
      </p:pic>
    </p:spTree>
    <p:extLst>
      <p:ext uri="{BB962C8B-B14F-4D97-AF65-F5344CB8AC3E}">
        <p14:creationId xmlns:p14="http://schemas.microsoft.com/office/powerpoint/2010/main" val="3341007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7303C90-24C9-49A9-BCF5-6B7DA0D93BB9}"/>
              </a:ext>
            </a:extLst>
          </p:cNvPr>
          <p:cNvSpPr>
            <a:spLocks noGrp="1"/>
          </p:cNvSpPr>
          <p:nvPr>
            <p:ph type="title"/>
          </p:nvPr>
        </p:nvSpPr>
        <p:spPr>
          <a:xfrm>
            <a:off x="466722" y="586855"/>
            <a:ext cx="3201366" cy="3387497"/>
          </a:xfrm>
        </p:spPr>
        <p:txBody>
          <a:bodyPr anchor="b">
            <a:normAutofit/>
          </a:bodyPr>
          <a:lstStyle/>
          <a:p>
            <a:pPr algn="r"/>
            <a:r>
              <a:rPr lang="el-GR" sz="4000" dirty="0">
                <a:solidFill>
                  <a:srgbClr val="FFFFFF"/>
                </a:solidFill>
              </a:rPr>
              <a:t>Ανταγωνιστές των </a:t>
            </a:r>
            <a:r>
              <a:rPr lang="el-GR" sz="4000" dirty="0" err="1">
                <a:solidFill>
                  <a:srgbClr val="FFFFFF"/>
                </a:solidFill>
              </a:rPr>
              <a:t>αδρενεργικών</a:t>
            </a:r>
            <a:r>
              <a:rPr lang="el-GR" sz="4000" dirty="0">
                <a:solidFill>
                  <a:srgbClr val="FFFFFF"/>
                </a:solidFill>
              </a:rPr>
              <a:t> υποδοχέων</a:t>
            </a:r>
          </a:p>
        </p:txBody>
      </p:sp>
      <p:sp>
        <p:nvSpPr>
          <p:cNvPr id="3" name="Θέση περιεχομένου 2">
            <a:extLst>
              <a:ext uri="{FF2B5EF4-FFF2-40B4-BE49-F238E27FC236}">
                <a16:creationId xmlns:a16="http://schemas.microsoft.com/office/drawing/2014/main" id="{6FFED18D-828E-4D6A-9871-DBC5B983838B}"/>
              </a:ext>
            </a:extLst>
          </p:cNvPr>
          <p:cNvSpPr>
            <a:spLocks noGrp="1"/>
          </p:cNvSpPr>
          <p:nvPr>
            <p:ph idx="1"/>
          </p:nvPr>
        </p:nvSpPr>
        <p:spPr>
          <a:xfrm>
            <a:off x="4810259" y="649480"/>
            <a:ext cx="6555347" cy="5546047"/>
          </a:xfrm>
        </p:spPr>
        <p:txBody>
          <a:bodyPr anchor="ctr">
            <a:normAutofit/>
          </a:bodyPr>
          <a:lstStyle/>
          <a:p>
            <a:pPr marL="0" indent="0">
              <a:buNone/>
            </a:pPr>
            <a:r>
              <a:rPr lang="el-GR" sz="2000" dirty="0"/>
              <a:t>    Οι ανταγωνιστές των </a:t>
            </a:r>
            <a:r>
              <a:rPr lang="el-GR" sz="2000" dirty="0" err="1"/>
              <a:t>αδρενεργικών</a:t>
            </a:r>
            <a:r>
              <a:rPr lang="el-GR" sz="2000" dirty="0"/>
              <a:t> υποδοχέων </a:t>
            </a:r>
            <a:r>
              <a:rPr lang="el-GR" sz="2000" dirty="0" err="1"/>
              <a:t>αναστέλουν</a:t>
            </a:r>
            <a:r>
              <a:rPr lang="el-GR" sz="2000" dirty="0"/>
              <a:t> την αλληλεπίδραση της ΝΕ, της ΕΡΙ και άλλων συμπαθητικομιμητικών φαρμάκων με τους α και β υποδοχείς.</a:t>
            </a:r>
          </a:p>
          <a:p>
            <a:r>
              <a:rPr lang="el-GR" sz="2000" b="1" dirty="0"/>
              <a:t>Ανταγωνιστές των α1-υποδοχέων</a:t>
            </a:r>
          </a:p>
          <a:p>
            <a:pPr>
              <a:buFont typeface="Courier New" panose="02070309020205020404" pitchFamily="49" charset="0"/>
              <a:buChar char="o"/>
            </a:pPr>
            <a:r>
              <a:rPr lang="el-GR" sz="2000" b="1" u="sng" dirty="0" err="1"/>
              <a:t>Πραζοσίνη</a:t>
            </a:r>
            <a:r>
              <a:rPr lang="el-GR" sz="2000" dirty="0"/>
              <a:t> αναστολέας των α1-υποδοχέων και ανάλογα φάρμακα, χρήση στη θεραπεία της ιδιοπαθούς υπέρτασης.</a:t>
            </a:r>
          </a:p>
          <a:p>
            <a:pPr>
              <a:buFont typeface="Courier New" panose="02070309020205020404" pitchFamily="49" charset="0"/>
              <a:buChar char="o"/>
            </a:pPr>
            <a:r>
              <a:rPr lang="el-GR" sz="2000" b="1" u="sng" dirty="0" err="1"/>
              <a:t>Δοξαζοσίνη</a:t>
            </a:r>
            <a:r>
              <a:rPr lang="el-GR" sz="2000" dirty="0"/>
              <a:t>  αναστολέας α1-υποδοχέων που χρησιμοποιείται για τη θεραπεία συμπτωμάτων υψηλής αρτηριακής πίεσης και διευρυμένου προστάτη.</a:t>
            </a:r>
          </a:p>
          <a:p>
            <a:pPr>
              <a:buFont typeface="Courier New" panose="02070309020205020404" pitchFamily="49" charset="0"/>
              <a:buChar char="o"/>
            </a:pPr>
            <a:r>
              <a:rPr lang="el-GR" sz="2000" b="1" u="sng" dirty="0"/>
              <a:t>Αλκαλοειδή της </a:t>
            </a:r>
            <a:r>
              <a:rPr lang="el-GR" sz="2000" b="1" u="sng" dirty="0" err="1"/>
              <a:t>εργοταμίνης</a:t>
            </a:r>
            <a:r>
              <a:rPr lang="el-GR" sz="2000" dirty="0"/>
              <a:t>, ήταν οι πρώτοι ανταγωνιστές των </a:t>
            </a:r>
            <a:r>
              <a:rPr lang="el-GR" sz="2000" dirty="0" err="1"/>
              <a:t>αδρενεργικών</a:t>
            </a:r>
            <a:r>
              <a:rPr lang="el-GR" sz="2000" dirty="0"/>
              <a:t> υποδοχέων που ανακαλύφθηκαν.</a:t>
            </a:r>
          </a:p>
          <a:p>
            <a:pPr>
              <a:buFont typeface="Wingdings" panose="05000000000000000000" pitchFamily="2" charset="2"/>
              <a:buChar char="ü"/>
            </a:pPr>
            <a:r>
              <a:rPr lang="el-GR" sz="2000" dirty="0"/>
              <a:t>Οι πιο κοινές ανεπιθύμητες ενέργειες είναι η </a:t>
            </a:r>
            <a:r>
              <a:rPr lang="el-GR" sz="2000" dirty="0" err="1"/>
              <a:t>ορθοστατική</a:t>
            </a:r>
            <a:r>
              <a:rPr lang="el-GR" sz="2000" dirty="0"/>
              <a:t> υπόταση και η αντανακλαστική ταχυκαρδία.</a:t>
            </a:r>
          </a:p>
        </p:txBody>
      </p:sp>
    </p:spTree>
    <p:extLst>
      <p:ext uri="{BB962C8B-B14F-4D97-AF65-F5344CB8AC3E}">
        <p14:creationId xmlns:p14="http://schemas.microsoft.com/office/powerpoint/2010/main" val="235605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58E7E83-CAB9-4CD5-B61A-DD1D51089078}"/>
              </a:ext>
            </a:extLst>
          </p:cNvPr>
          <p:cNvPicPr>
            <a:picLocks noChangeAspect="1"/>
          </p:cNvPicPr>
          <p:nvPr/>
        </p:nvPicPr>
        <p:blipFill>
          <a:blip r:embed="rId2"/>
          <a:stretch>
            <a:fillRect/>
          </a:stretch>
        </p:blipFill>
        <p:spPr>
          <a:xfrm>
            <a:off x="874263" y="707701"/>
            <a:ext cx="10464717" cy="4552275"/>
          </a:xfrm>
          <a:prstGeom prst="rect">
            <a:avLst/>
          </a:prstGeom>
        </p:spPr>
      </p:pic>
    </p:spTree>
    <p:extLst>
      <p:ext uri="{BB962C8B-B14F-4D97-AF65-F5344CB8AC3E}">
        <p14:creationId xmlns:p14="http://schemas.microsoft.com/office/powerpoint/2010/main" val="525810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65463" y="146957"/>
            <a:ext cx="11791406" cy="6632666"/>
          </a:xfrm>
          <a:prstGeom prst="rect">
            <a:avLst/>
          </a:prstGeom>
        </p:spPr>
      </p:pic>
    </p:spTree>
    <p:extLst>
      <p:ext uri="{BB962C8B-B14F-4D97-AF65-F5344CB8AC3E}">
        <p14:creationId xmlns:p14="http://schemas.microsoft.com/office/powerpoint/2010/main" val="417212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ED66933-35E9-4691-B14D-2D0D887CA4C7}"/>
              </a:ext>
            </a:extLst>
          </p:cNvPr>
          <p:cNvPicPr>
            <a:picLocks noChangeAspect="1"/>
          </p:cNvPicPr>
          <p:nvPr/>
        </p:nvPicPr>
        <p:blipFill>
          <a:blip r:embed="rId2"/>
          <a:stretch>
            <a:fillRect/>
          </a:stretch>
        </p:blipFill>
        <p:spPr>
          <a:xfrm>
            <a:off x="643467" y="699362"/>
            <a:ext cx="5291666" cy="5459275"/>
          </a:xfrm>
          <a:prstGeom prst="rect">
            <a:avLst/>
          </a:prstGeom>
        </p:spPr>
      </p:pic>
      <p:pic>
        <p:nvPicPr>
          <p:cNvPr id="3" name="Εικόνα 2">
            <a:extLst>
              <a:ext uri="{FF2B5EF4-FFF2-40B4-BE49-F238E27FC236}">
                <a16:creationId xmlns:a16="http://schemas.microsoft.com/office/drawing/2014/main" id="{0749CEA1-9D16-4B1E-B498-0DF2A9B3D77C}"/>
              </a:ext>
            </a:extLst>
          </p:cNvPr>
          <p:cNvPicPr>
            <a:picLocks noChangeAspect="1"/>
          </p:cNvPicPr>
          <p:nvPr/>
        </p:nvPicPr>
        <p:blipFill>
          <a:blip r:embed="rId3"/>
          <a:stretch>
            <a:fillRect/>
          </a:stretch>
        </p:blipFill>
        <p:spPr>
          <a:xfrm>
            <a:off x="6256865" y="1224139"/>
            <a:ext cx="5291667" cy="4409722"/>
          </a:xfrm>
          <a:prstGeom prst="rect">
            <a:avLst/>
          </a:prstGeom>
        </p:spPr>
      </p:pic>
      <p:pic>
        <p:nvPicPr>
          <p:cNvPr id="4" name="Εικόνα 3"/>
          <p:cNvPicPr>
            <a:picLocks noChangeAspect="1"/>
          </p:cNvPicPr>
          <p:nvPr/>
        </p:nvPicPr>
        <p:blipFill>
          <a:blip r:embed="rId4"/>
          <a:stretch>
            <a:fillRect/>
          </a:stretch>
        </p:blipFill>
        <p:spPr>
          <a:xfrm>
            <a:off x="7466374" y="0"/>
            <a:ext cx="2949077" cy="2208961"/>
          </a:xfrm>
          <a:prstGeom prst="rect">
            <a:avLst/>
          </a:prstGeom>
        </p:spPr>
      </p:pic>
    </p:spTree>
    <p:extLst>
      <p:ext uri="{BB962C8B-B14F-4D97-AF65-F5344CB8AC3E}">
        <p14:creationId xmlns:p14="http://schemas.microsoft.com/office/powerpoint/2010/main" val="1526328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5433C4C0-8798-4788-B7AA-BA4CC4361D74}"/>
              </a:ext>
            </a:extLst>
          </p:cNvPr>
          <p:cNvSpPr>
            <a:spLocks noGrp="1"/>
          </p:cNvSpPr>
          <p:nvPr>
            <p:ph type="title"/>
          </p:nvPr>
        </p:nvSpPr>
        <p:spPr>
          <a:xfrm>
            <a:off x="958506" y="800392"/>
            <a:ext cx="10264697" cy="1212102"/>
          </a:xfrm>
        </p:spPr>
        <p:txBody>
          <a:bodyPr>
            <a:normAutofit/>
          </a:bodyPr>
          <a:lstStyle/>
          <a:p>
            <a:r>
              <a:rPr lang="el-GR" sz="4000">
                <a:solidFill>
                  <a:srgbClr val="FFFFFF"/>
                </a:solidFill>
              </a:rPr>
              <a:t>Ανταγωνιστές β-αδρενεργικών υποδοχέων</a:t>
            </a:r>
            <a:br>
              <a:rPr lang="el-GR" sz="4000">
                <a:solidFill>
                  <a:srgbClr val="FFFFFF"/>
                </a:solidFill>
              </a:rPr>
            </a:br>
            <a:endParaRPr lang="el-GR" sz="4000">
              <a:solidFill>
                <a:srgbClr val="FFFFFF"/>
              </a:solidFill>
            </a:endParaRPr>
          </a:p>
        </p:txBody>
      </p:sp>
      <p:sp>
        <p:nvSpPr>
          <p:cNvPr id="3" name="Θέση περιεχομένου 2">
            <a:extLst>
              <a:ext uri="{FF2B5EF4-FFF2-40B4-BE49-F238E27FC236}">
                <a16:creationId xmlns:a16="http://schemas.microsoft.com/office/drawing/2014/main" id="{DB2E4B21-A490-42AF-9E35-7D18218CE4BB}"/>
              </a:ext>
            </a:extLst>
          </p:cNvPr>
          <p:cNvSpPr>
            <a:spLocks noGrp="1"/>
          </p:cNvSpPr>
          <p:nvPr>
            <p:ph idx="1"/>
          </p:nvPr>
        </p:nvSpPr>
        <p:spPr>
          <a:xfrm>
            <a:off x="1529032" y="2364303"/>
            <a:ext cx="9708995" cy="4575373"/>
          </a:xfrm>
        </p:spPr>
        <p:txBody>
          <a:bodyPr anchor="ctr">
            <a:normAutofit fontScale="92500" lnSpcReduction="20000"/>
          </a:bodyPr>
          <a:lstStyle/>
          <a:p>
            <a:endParaRPr lang="el-GR" sz="2200" dirty="0"/>
          </a:p>
          <a:p>
            <a:r>
              <a:rPr lang="el-GR" sz="2200" dirty="0"/>
              <a:t>Οι κύριες θεραπευτικές δράσεις είναι στο </a:t>
            </a:r>
            <a:r>
              <a:rPr lang="el-GR" sz="2200" b="1" dirty="0"/>
              <a:t>καρδιαγγειακό σύστημα </a:t>
            </a:r>
            <a:r>
              <a:rPr lang="el-GR" sz="2200" dirty="0"/>
              <a:t>όπου </a:t>
            </a:r>
            <a:r>
              <a:rPr lang="el-GR" sz="2200" u="sng" dirty="0"/>
              <a:t>επιβραδύνουν τον καρδιακό ρυθμό</a:t>
            </a:r>
            <a:r>
              <a:rPr lang="el-GR" sz="2200" dirty="0"/>
              <a:t> και </a:t>
            </a:r>
            <a:r>
              <a:rPr lang="el-GR" sz="2200" u="sng" dirty="0"/>
              <a:t>μειώνουν την συσταλτικότητα του μυοκαρδίου</a:t>
            </a:r>
            <a:r>
              <a:rPr lang="el-GR" sz="2200" dirty="0"/>
              <a:t>.</a:t>
            </a:r>
            <a:endParaRPr lang="en-US" sz="2200" dirty="0"/>
          </a:p>
          <a:p>
            <a:pPr>
              <a:buFont typeface="Wingdings" panose="05000000000000000000" pitchFamily="2" charset="2"/>
              <a:buChar char="ü"/>
            </a:pPr>
            <a:r>
              <a:rPr lang="en-US" sz="2200" dirty="0"/>
              <a:t>  </a:t>
            </a:r>
            <a:r>
              <a:rPr lang="el-GR" sz="2200" dirty="0"/>
              <a:t> Έχουν σημαντικές δράσεις στον </a:t>
            </a:r>
            <a:r>
              <a:rPr lang="el-GR" sz="2200" u="sng" dirty="0"/>
              <a:t>καρδιακό ρυθμό </a:t>
            </a:r>
            <a:r>
              <a:rPr lang="el-GR" sz="2200" dirty="0"/>
              <a:t>και αυτοματισμό, που προκαλούνται από αποκλεισμό τόσο των β1 όσο και των β2 υποδοχέων, μειώνουν τον </a:t>
            </a:r>
            <a:r>
              <a:rPr lang="el-GR" sz="2200" dirty="0" err="1"/>
              <a:t>φλεβοκομβικό</a:t>
            </a:r>
            <a:r>
              <a:rPr lang="el-GR" sz="2200" dirty="0"/>
              <a:t> ρυθμό, την αγωγιμότητα στους κόλπους και τον κολποκοιλιακό κόμβο, αυξάνοντας τη λειτουργική περίοδο </a:t>
            </a:r>
            <a:r>
              <a:rPr lang="el-GR" sz="2200" dirty="0" err="1"/>
              <a:t>ανερεθιστότητας</a:t>
            </a:r>
            <a:r>
              <a:rPr lang="el-GR" sz="2200" dirty="0"/>
              <a:t>. </a:t>
            </a:r>
            <a:endParaRPr lang="en-US" sz="2200" dirty="0"/>
          </a:p>
          <a:p>
            <a:pPr>
              <a:buFont typeface="Wingdings" panose="05000000000000000000" pitchFamily="2" charset="2"/>
              <a:buChar char="ü"/>
            </a:pPr>
            <a:r>
              <a:rPr lang="el-GR" sz="2200" dirty="0"/>
              <a:t>Χρησιμοποιούνται επίσης ως φάρμακα που μειώνουν την </a:t>
            </a:r>
            <a:r>
              <a:rPr lang="el-GR" sz="2200" u="sng" dirty="0"/>
              <a:t>υπέρταση </a:t>
            </a:r>
            <a:r>
              <a:rPr lang="el-GR" sz="2200" dirty="0"/>
              <a:t>μέσω περιφερειακής αγγειοδιαστολής, ως σύνθετο φαινόμενο που περιλαμβάνει</a:t>
            </a:r>
            <a:r>
              <a:rPr lang="en-US" sz="2200" dirty="0"/>
              <a:t>,</a:t>
            </a:r>
            <a:r>
              <a:rPr lang="el-GR" sz="2200" dirty="0"/>
              <a:t> την σύνδεση με τους β2 υποδοχείς, την παραγωγή ΝΟ, τον αποκλεισμό των α1 υποδοχέων, τον αποκλεισμό της εισόδου </a:t>
            </a:r>
            <a:r>
              <a:rPr lang="en-US" sz="2200" dirty="0"/>
              <a:t>Ca, </a:t>
            </a:r>
            <a:r>
              <a:rPr lang="el-GR" sz="2200" dirty="0"/>
              <a:t>τη διάνοιξη των διαύλων Κ και την αντιοξειδωτική δραστηριότητα</a:t>
            </a:r>
            <a:r>
              <a:rPr lang="en-US" sz="2200" dirty="0"/>
              <a:t>.</a:t>
            </a:r>
            <a:endParaRPr lang="el-GR" sz="2200" dirty="0"/>
          </a:p>
          <a:p>
            <a:pPr>
              <a:buFont typeface="Wingdings" panose="05000000000000000000" pitchFamily="2" charset="2"/>
              <a:buChar char="ü"/>
            </a:pPr>
            <a:r>
              <a:rPr lang="el-GR" sz="2200" dirty="0"/>
              <a:t>Οι β1 υποδοχείς βρίσκονται κυρίως στη καρδιά και τους </a:t>
            </a:r>
            <a:r>
              <a:rPr lang="el-GR" sz="2200" dirty="0" err="1"/>
              <a:t>νεφρούς</a:t>
            </a:r>
            <a:r>
              <a:rPr lang="el-GR" sz="2200" dirty="0"/>
              <a:t> (οι β2 σε μικρότερο ποσοστό), ενώ οι β2 υποδοχείς βρίσκονται κυρίως, στους λείους μύες της αναπνευστικής οδού,</a:t>
            </a:r>
            <a:r>
              <a:rPr lang="en-US" sz="2200" dirty="0"/>
              <a:t> </a:t>
            </a:r>
            <a:r>
              <a:rPr lang="el-GR" sz="2200" dirty="0"/>
              <a:t>στα αγγεία, στη μήτρα και στα κύτταρα του αίματος.</a:t>
            </a:r>
          </a:p>
          <a:p>
            <a:pPr>
              <a:buFont typeface="Wingdings" panose="05000000000000000000" pitchFamily="2" charset="2"/>
              <a:buChar char="ü"/>
            </a:pPr>
            <a:r>
              <a:rPr lang="el-GR" sz="2200" dirty="0"/>
              <a:t>Οι β-</a:t>
            </a:r>
            <a:r>
              <a:rPr lang="el-GR" sz="2200" dirty="0" err="1"/>
              <a:t>αποκλειστές</a:t>
            </a:r>
            <a:r>
              <a:rPr lang="el-GR" sz="2200" dirty="0"/>
              <a:t> χρησιμοποιούνται επίσης στην αντιμετώπιση του υπερθυρεοειδισμού, στο γλαύκωμα, στις ημικρανίες και στο άγχος.</a:t>
            </a:r>
          </a:p>
          <a:p>
            <a:pPr>
              <a:buFont typeface="Wingdings" panose="05000000000000000000" pitchFamily="2" charset="2"/>
              <a:buChar char="ü"/>
            </a:pPr>
            <a:endParaRPr lang="el-GR" sz="2200" dirty="0"/>
          </a:p>
          <a:p>
            <a:endParaRPr lang="el-GR" sz="2200" dirty="0"/>
          </a:p>
        </p:txBody>
      </p:sp>
    </p:spTree>
    <p:extLst>
      <p:ext uri="{BB962C8B-B14F-4D97-AF65-F5344CB8AC3E}">
        <p14:creationId xmlns:p14="http://schemas.microsoft.com/office/powerpoint/2010/main" val="223004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CA2DE380-0A77-4427-AA3C-F180271A44E6}"/>
              </a:ext>
            </a:extLst>
          </p:cNvPr>
          <p:cNvSpPr>
            <a:spLocks noGrp="1"/>
          </p:cNvSpPr>
          <p:nvPr>
            <p:ph type="title"/>
          </p:nvPr>
        </p:nvSpPr>
        <p:spPr>
          <a:xfrm>
            <a:off x="958506" y="800392"/>
            <a:ext cx="10264697" cy="1212102"/>
          </a:xfrm>
        </p:spPr>
        <p:txBody>
          <a:bodyPr>
            <a:normAutofit/>
          </a:bodyPr>
          <a:lstStyle/>
          <a:p>
            <a:r>
              <a:rPr lang="el-GR" sz="4000">
                <a:solidFill>
                  <a:srgbClr val="FFFFFF"/>
                </a:solidFill>
              </a:rPr>
              <a:t>Ανταγωνιστές των β-αδρενεργικών υποδοχέων</a:t>
            </a:r>
          </a:p>
        </p:txBody>
      </p:sp>
      <p:sp>
        <p:nvSpPr>
          <p:cNvPr id="3" name="Θέση περιεχομένου 2">
            <a:extLst>
              <a:ext uri="{FF2B5EF4-FFF2-40B4-BE49-F238E27FC236}">
                <a16:creationId xmlns:a16="http://schemas.microsoft.com/office/drawing/2014/main" id="{643C8986-8AEC-4D75-9DB6-EB9C73FB243E}"/>
              </a:ext>
            </a:extLst>
          </p:cNvPr>
          <p:cNvSpPr>
            <a:spLocks noGrp="1"/>
          </p:cNvSpPr>
          <p:nvPr>
            <p:ph idx="1"/>
          </p:nvPr>
        </p:nvSpPr>
        <p:spPr>
          <a:xfrm>
            <a:off x="5963872" y="2640813"/>
            <a:ext cx="5715442" cy="3753545"/>
          </a:xfrm>
        </p:spPr>
        <p:txBody>
          <a:bodyPr anchor="ctr">
            <a:normAutofit fontScale="92500"/>
          </a:bodyPr>
          <a:lstStyle/>
          <a:p>
            <a:r>
              <a:rPr lang="el-GR" sz="2400" b="1" dirty="0"/>
              <a:t>Πρώτης γενιάς </a:t>
            </a:r>
            <a:r>
              <a:rPr lang="el-GR" sz="2400" dirty="0"/>
              <a:t>(μη εκλεκτικοί ως προς τον </a:t>
            </a:r>
            <a:r>
              <a:rPr lang="el-GR" sz="2400" dirty="0" err="1"/>
              <a:t>υπότυπο</a:t>
            </a:r>
            <a:r>
              <a:rPr lang="el-GR" sz="2400" dirty="0"/>
              <a:t>)</a:t>
            </a:r>
          </a:p>
          <a:p>
            <a:pPr>
              <a:buFont typeface="Courier New" panose="02070309020205020404" pitchFamily="49" charset="0"/>
              <a:buChar char="o"/>
            </a:pPr>
            <a:r>
              <a:rPr lang="el-GR" sz="2400" b="1" u="sng" dirty="0" err="1"/>
              <a:t>Προπρανολόλη</a:t>
            </a:r>
            <a:r>
              <a:rPr lang="el-GR" sz="2400" dirty="0"/>
              <a:t>, </a:t>
            </a:r>
            <a:r>
              <a:rPr lang="el-GR" sz="2400" dirty="0" err="1"/>
              <a:t>αλληλεπιδρά</a:t>
            </a:r>
            <a:r>
              <a:rPr lang="el-GR" sz="2400" dirty="0"/>
              <a:t> με τους β1 και β2 υποδοχείς, </a:t>
            </a:r>
            <a:r>
              <a:rPr lang="el-GR" sz="2400" dirty="0" smtClean="0"/>
              <a:t>δεν </a:t>
            </a:r>
            <a:r>
              <a:rPr lang="el-GR" sz="2400" dirty="0"/>
              <a:t>αποκλείει τους α υποδοχείς και δεν έχει συμπαθητικομιμητική δραστηριότητα. Θεραπεία της υπέρτασης και της στηθάγχης. </a:t>
            </a:r>
            <a:r>
              <a:rPr lang="el-GR" sz="2400" dirty="0" smtClean="0"/>
              <a:t>Στο γλαύκωμα </a:t>
            </a:r>
            <a:r>
              <a:rPr lang="el-GR" sz="2400" dirty="0"/>
              <a:t>και την ημικρανία.</a:t>
            </a:r>
          </a:p>
          <a:p>
            <a:pPr>
              <a:buFont typeface="Courier New" panose="02070309020205020404" pitchFamily="49" charset="0"/>
              <a:buChar char="o"/>
            </a:pPr>
            <a:r>
              <a:rPr lang="el-GR" sz="2400" b="1" u="sng" dirty="0" err="1"/>
              <a:t>Ναδολόνη</a:t>
            </a:r>
            <a:r>
              <a:rPr lang="el-GR" sz="2400" dirty="0"/>
              <a:t>, θεραπεία της υπέρτασης και της στηθάγχης και προφύλαξη ημικρανιών.</a:t>
            </a:r>
          </a:p>
        </p:txBody>
      </p:sp>
      <p:pic>
        <p:nvPicPr>
          <p:cNvPr id="4" name="Εικόνα 3"/>
          <p:cNvPicPr>
            <a:picLocks noChangeAspect="1"/>
          </p:cNvPicPr>
          <p:nvPr/>
        </p:nvPicPr>
        <p:blipFill>
          <a:blip r:embed="rId2"/>
          <a:stretch>
            <a:fillRect/>
          </a:stretch>
        </p:blipFill>
        <p:spPr>
          <a:xfrm>
            <a:off x="409710" y="2907804"/>
            <a:ext cx="2143125" cy="2143125"/>
          </a:xfrm>
          <a:prstGeom prst="rect">
            <a:avLst/>
          </a:prstGeom>
        </p:spPr>
      </p:pic>
      <p:pic>
        <p:nvPicPr>
          <p:cNvPr id="5" name="Εικόνα 4"/>
          <p:cNvPicPr>
            <a:picLocks noChangeAspect="1"/>
          </p:cNvPicPr>
          <p:nvPr/>
        </p:nvPicPr>
        <p:blipFill>
          <a:blip r:embed="rId3"/>
          <a:stretch>
            <a:fillRect/>
          </a:stretch>
        </p:blipFill>
        <p:spPr>
          <a:xfrm>
            <a:off x="2818039" y="3117851"/>
            <a:ext cx="2724150" cy="1676400"/>
          </a:xfrm>
          <a:prstGeom prst="rect">
            <a:avLst/>
          </a:prstGeom>
        </p:spPr>
      </p:pic>
      <p:pic>
        <p:nvPicPr>
          <p:cNvPr id="6" name="Εικόνα 5"/>
          <p:cNvPicPr>
            <a:picLocks noChangeAspect="1"/>
          </p:cNvPicPr>
          <p:nvPr/>
        </p:nvPicPr>
        <p:blipFill>
          <a:blip r:embed="rId4"/>
          <a:stretch>
            <a:fillRect/>
          </a:stretch>
        </p:blipFill>
        <p:spPr>
          <a:xfrm>
            <a:off x="2751091" y="5119757"/>
            <a:ext cx="3057525" cy="1495425"/>
          </a:xfrm>
          <a:prstGeom prst="rect">
            <a:avLst/>
          </a:prstGeom>
        </p:spPr>
      </p:pic>
      <p:pic>
        <p:nvPicPr>
          <p:cNvPr id="7" name="Εικόνα 6"/>
          <p:cNvPicPr>
            <a:picLocks noChangeAspect="1"/>
          </p:cNvPicPr>
          <p:nvPr/>
        </p:nvPicPr>
        <p:blipFill>
          <a:blip r:embed="rId5"/>
          <a:stretch>
            <a:fillRect/>
          </a:stretch>
        </p:blipFill>
        <p:spPr>
          <a:xfrm>
            <a:off x="33610" y="5050929"/>
            <a:ext cx="2562225" cy="1790700"/>
          </a:xfrm>
          <a:prstGeom prst="rect">
            <a:avLst/>
          </a:prstGeom>
        </p:spPr>
      </p:pic>
    </p:spTree>
    <p:extLst>
      <p:ext uri="{BB962C8B-B14F-4D97-AF65-F5344CB8AC3E}">
        <p14:creationId xmlns:p14="http://schemas.microsoft.com/office/powerpoint/2010/main" val="578671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BEE80853-901A-4909-9088-0ECE2A855F08}"/>
              </a:ext>
            </a:extLst>
          </p:cNvPr>
          <p:cNvSpPr>
            <a:spLocks noGrp="1"/>
          </p:cNvSpPr>
          <p:nvPr>
            <p:ph type="title"/>
          </p:nvPr>
        </p:nvSpPr>
        <p:spPr>
          <a:xfrm>
            <a:off x="958506" y="800392"/>
            <a:ext cx="10264697" cy="1212102"/>
          </a:xfrm>
        </p:spPr>
        <p:txBody>
          <a:bodyPr>
            <a:normAutofit/>
          </a:bodyPr>
          <a:lstStyle/>
          <a:p>
            <a:r>
              <a:rPr lang="el-GR" sz="4000">
                <a:solidFill>
                  <a:srgbClr val="FFFFFF"/>
                </a:solidFill>
              </a:rPr>
              <a:t>Ανταγωνιστές των β-αδρενεργικών υποδοχέων</a:t>
            </a:r>
          </a:p>
        </p:txBody>
      </p:sp>
      <p:sp>
        <p:nvSpPr>
          <p:cNvPr id="3" name="Θέση περιεχομένου 2">
            <a:extLst>
              <a:ext uri="{FF2B5EF4-FFF2-40B4-BE49-F238E27FC236}">
                <a16:creationId xmlns:a16="http://schemas.microsoft.com/office/drawing/2014/main" id="{86B3B453-1F07-403B-834A-734C618432E9}"/>
              </a:ext>
            </a:extLst>
          </p:cNvPr>
          <p:cNvSpPr>
            <a:spLocks noGrp="1"/>
          </p:cNvSpPr>
          <p:nvPr>
            <p:ph idx="1"/>
          </p:nvPr>
        </p:nvSpPr>
        <p:spPr>
          <a:xfrm>
            <a:off x="6388443" y="2378076"/>
            <a:ext cx="5690946" cy="4197747"/>
          </a:xfrm>
        </p:spPr>
        <p:txBody>
          <a:bodyPr anchor="ctr">
            <a:normAutofit/>
          </a:bodyPr>
          <a:lstStyle/>
          <a:p>
            <a:r>
              <a:rPr lang="el-GR" sz="2400" b="1" dirty="0"/>
              <a:t>Δεύτερης γενιάς </a:t>
            </a:r>
            <a:r>
              <a:rPr lang="el-GR" sz="2400" dirty="0"/>
              <a:t>(εκλεκτικοί των β1 υποδοχέων-</a:t>
            </a:r>
            <a:r>
              <a:rPr lang="el-GR" sz="2400" dirty="0" err="1"/>
              <a:t>καρδιοεκλεκτικοί</a:t>
            </a:r>
            <a:r>
              <a:rPr lang="el-GR" sz="2400" dirty="0"/>
              <a:t>)</a:t>
            </a:r>
          </a:p>
          <a:p>
            <a:pPr>
              <a:buFont typeface="Courier New" panose="02070309020205020404" pitchFamily="49" charset="0"/>
              <a:buChar char="o"/>
            </a:pPr>
            <a:r>
              <a:rPr lang="el-GR" sz="2400" b="1" u="sng" dirty="0" err="1"/>
              <a:t>Μετροπρολόνη</a:t>
            </a:r>
            <a:r>
              <a:rPr lang="el-GR" sz="2400" dirty="0"/>
              <a:t>, αρχική θεραπεία σε ασθενείς με έμφραγμα του μυοκαρδίου ανάλογα με την καρδιακή συχνότητα, το καρδιακό αποκλεισμό και τη αρτηριακή πίεση. Χρήση στη θεραπεία της χρόνιας καρδιακής </a:t>
            </a:r>
            <a:r>
              <a:rPr lang="el-GR" sz="2400" dirty="0" smtClean="0"/>
              <a:t>ανεπάρκειας.</a:t>
            </a:r>
            <a:endParaRPr lang="el-GR" sz="2400" dirty="0"/>
          </a:p>
          <a:p>
            <a:pPr>
              <a:buFont typeface="Courier New" panose="02070309020205020404" pitchFamily="49" charset="0"/>
              <a:buChar char="o"/>
            </a:pPr>
            <a:r>
              <a:rPr lang="el-GR" sz="2400" b="1" u="sng" dirty="0" err="1"/>
              <a:t>Βηταξολόνη</a:t>
            </a:r>
            <a:endParaRPr lang="el-GR" sz="2400" b="1" u="sng" dirty="0"/>
          </a:p>
          <a:p>
            <a:pPr>
              <a:buFont typeface="Courier New" panose="02070309020205020404" pitchFamily="49" charset="0"/>
              <a:buChar char="o"/>
            </a:pPr>
            <a:r>
              <a:rPr lang="el-GR" sz="2400" b="1" u="sng" dirty="0" err="1"/>
              <a:t>Εσμολόλη</a:t>
            </a:r>
            <a:endParaRPr lang="el-GR" sz="2400" b="1" u="sng" dirty="0"/>
          </a:p>
          <a:p>
            <a:endParaRPr lang="el-GR" sz="2400" dirty="0"/>
          </a:p>
        </p:txBody>
      </p:sp>
      <p:pic>
        <p:nvPicPr>
          <p:cNvPr id="4" name="Εικόνα 3"/>
          <p:cNvPicPr>
            <a:picLocks noChangeAspect="1"/>
          </p:cNvPicPr>
          <p:nvPr/>
        </p:nvPicPr>
        <p:blipFill>
          <a:blip r:embed="rId2"/>
          <a:stretch>
            <a:fillRect/>
          </a:stretch>
        </p:blipFill>
        <p:spPr>
          <a:xfrm>
            <a:off x="3051538" y="2924583"/>
            <a:ext cx="3209925" cy="1304925"/>
          </a:xfrm>
          <a:prstGeom prst="rect">
            <a:avLst/>
          </a:prstGeom>
        </p:spPr>
      </p:pic>
      <p:pic>
        <p:nvPicPr>
          <p:cNvPr id="5" name="Εικόνα 4"/>
          <p:cNvPicPr>
            <a:picLocks noChangeAspect="1"/>
          </p:cNvPicPr>
          <p:nvPr/>
        </p:nvPicPr>
        <p:blipFill>
          <a:blip r:embed="rId3"/>
          <a:stretch>
            <a:fillRect/>
          </a:stretch>
        </p:blipFill>
        <p:spPr>
          <a:xfrm>
            <a:off x="409710" y="2727781"/>
            <a:ext cx="2143125" cy="2143125"/>
          </a:xfrm>
          <a:prstGeom prst="rect">
            <a:avLst/>
          </a:prstGeom>
        </p:spPr>
      </p:pic>
      <p:pic>
        <p:nvPicPr>
          <p:cNvPr id="6" name="Εικόνα 5"/>
          <p:cNvPicPr>
            <a:picLocks noChangeAspect="1"/>
          </p:cNvPicPr>
          <p:nvPr/>
        </p:nvPicPr>
        <p:blipFill>
          <a:blip r:embed="rId4"/>
          <a:stretch>
            <a:fillRect/>
          </a:stretch>
        </p:blipFill>
        <p:spPr>
          <a:xfrm>
            <a:off x="3546838" y="4538493"/>
            <a:ext cx="2714625" cy="1685925"/>
          </a:xfrm>
          <a:prstGeom prst="rect">
            <a:avLst/>
          </a:prstGeom>
        </p:spPr>
      </p:pic>
      <p:pic>
        <p:nvPicPr>
          <p:cNvPr id="7" name="Εικόνα 6"/>
          <p:cNvPicPr>
            <a:picLocks noChangeAspect="1"/>
          </p:cNvPicPr>
          <p:nvPr/>
        </p:nvPicPr>
        <p:blipFill>
          <a:blip r:embed="rId5"/>
          <a:stretch>
            <a:fillRect/>
          </a:stretch>
        </p:blipFill>
        <p:spPr>
          <a:xfrm>
            <a:off x="333634" y="4813698"/>
            <a:ext cx="2590800" cy="1762125"/>
          </a:xfrm>
          <a:prstGeom prst="rect">
            <a:avLst/>
          </a:prstGeom>
        </p:spPr>
      </p:pic>
    </p:spTree>
    <p:extLst>
      <p:ext uri="{BB962C8B-B14F-4D97-AF65-F5344CB8AC3E}">
        <p14:creationId xmlns:p14="http://schemas.microsoft.com/office/powerpoint/2010/main" val="1905841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B19572C5-E566-4BA8-8A47-66A8A2A199CE}"/>
              </a:ext>
            </a:extLst>
          </p:cNvPr>
          <p:cNvSpPr>
            <a:spLocks noGrp="1"/>
          </p:cNvSpPr>
          <p:nvPr>
            <p:ph type="title"/>
          </p:nvPr>
        </p:nvSpPr>
        <p:spPr>
          <a:xfrm>
            <a:off x="958506" y="800392"/>
            <a:ext cx="10264697" cy="1212102"/>
          </a:xfrm>
        </p:spPr>
        <p:txBody>
          <a:bodyPr>
            <a:normAutofit/>
          </a:bodyPr>
          <a:lstStyle/>
          <a:p>
            <a:r>
              <a:rPr lang="el-GR" sz="4000">
                <a:solidFill>
                  <a:srgbClr val="FFFFFF"/>
                </a:solidFill>
              </a:rPr>
              <a:t>Ανταγωνιστές των β-αδρενεργικών υποδοχέων</a:t>
            </a:r>
          </a:p>
        </p:txBody>
      </p:sp>
      <p:sp>
        <p:nvSpPr>
          <p:cNvPr id="3" name="Θέση περιεχομένου 2">
            <a:extLst>
              <a:ext uri="{FF2B5EF4-FFF2-40B4-BE49-F238E27FC236}">
                <a16:creationId xmlns:a16="http://schemas.microsoft.com/office/drawing/2014/main" id="{27885B2F-5CB7-44D0-BF33-15821047BFA6}"/>
              </a:ext>
            </a:extLst>
          </p:cNvPr>
          <p:cNvSpPr>
            <a:spLocks noGrp="1"/>
          </p:cNvSpPr>
          <p:nvPr>
            <p:ph idx="1"/>
          </p:nvPr>
        </p:nvSpPr>
        <p:spPr>
          <a:xfrm>
            <a:off x="1367624" y="2490436"/>
            <a:ext cx="9708995" cy="3567173"/>
          </a:xfrm>
        </p:spPr>
        <p:txBody>
          <a:bodyPr anchor="ctr">
            <a:normAutofit/>
          </a:bodyPr>
          <a:lstStyle/>
          <a:p>
            <a:r>
              <a:rPr lang="el-GR" sz="2200" b="1" dirty="0"/>
              <a:t>Τρίτης γενιάς </a:t>
            </a:r>
            <a:r>
              <a:rPr lang="el-GR" sz="2200" dirty="0"/>
              <a:t>(ανταγωνιστές με επιπρόσθετες καρδιαγγειακές δράσεις)</a:t>
            </a:r>
          </a:p>
          <a:p>
            <a:pPr>
              <a:buFont typeface="Courier New" panose="02070309020205020404" pitchFamily="49" charset="0"/>
              <a:buChar char="o"/>
            </a:pPr>
            <a:r>
              <a:rPr lang="el-GR" sz="2200" b="1" u="sng" dirty="0" err="1"/>
              <a:t>Λαβεταλόλη</a:t>
            </a:r>
            <a:r>
              <a:rPr lang="el-GR" sz="2200" u="sng" dirty="0"/>
              <a:t>,</a:t>
            </a:r>
            <a:r>
              <a:rPr lang="el-GR" sz="2200" dirty="0"/>
              <a:t> ισομερές μείγμα με δράση εκλεκτικού αποκλεισμού των α1 και β1 υποδοχέων. Η δράση αυτή συμβάλλει στην πτώση της αρτηριακής πίεσης. Ο αποκλεισμός των α1 υποδοχέων συμβάλει στη </a:t>
            </a:r>
            <a:r>
              <a:rPr lang="el-GR" sz="2200" dirty="0" err="1"/>
              <a:t>χάλαση</a:t>
            </a:r>
            <a:r>
              <a:rPr lang="el-GR" sz="2200" dirty="0"/>
              <a:t> των λείων μυϊκών ινών και την αγγειοδιαστολή. Ο β1 αποκλεισμός συμβάλλει στην πτώση της αρτηριακής πίεσης, αποκλείοντας εν μέρει την αντανακλαστική συμπαθητική διέγερση της καρδιάς.</a:t>
            </a:r>
          </a:p>
          <a:p>
            <a:pPr>
              <a:buFont typeface="Courier New" panose="02070309020205020404" pitchFamily="49" charset="0"/>
              <a:buChar char="o"/>
            </a:pPr>
            <a:r>
              <a:rPr lang="el-GR" sz="2200" b="1" u="sng" dirty="0" err="1"/>
              <a:t>Καρβεδιλόλη</a:t>
            </a:r>
            <a:r>
              <a:rPr lang="el-GR" sz="2200" dirty="0"/>
              <a:t>, αποκλείει τους α1 και β1,β2 υποδοχείς αλλά έχει επιπλέον αντιοξειδωτικές και αντιφλεγμονώδεις δράσεις. Προκαλεί αγγειοδιαστολή. </a:t>
            </a:r>
          </a:p>
          <a:p>
            <a:endParaRPr lang="el-GR" sz="2200" dirty="0"/>
          </a:p>
        </p:txBody>
      </p:sp>
    </p:spTree>
    <p:extLst>
      <p:ext uri="{BB962C8B-B14F-4D97-AF65-F5344CB8AC3E}">
        <p14:creationId xmlns:p14="http://schemas.microsoft.com/office/powerpoint/2010/main" val="157855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C70E64E-EDA4-4229-ACDF-07CB9DDC8F12}"/>
              </a:ext>
            </a:extLst>
          </p:cNvPr>
          <p:cNvPicPr>
            <a:picLocks noChangeAspect="1"/>
          </p:cNvPicPr>
          <p:nvPr/>
        </p:nvPicPr>
        <p:blipFill>
          <a:blip r:embed="rId2"/>
          <a:stretch>
            <a:fillRect/>
          </a:stretch>
        </p:blipFill>
        <p:spPr>
          <a:xfrm>
            <a:off x="1451428" y="0"/>
            <a:ext cx="9289143" cy="6858000"/>
          </a:xfrm>
          <a:prstGeom prst="rect">
            <a:avLst/>
          </a:prstGeom>
        </p:spPr>
      </p:pic>
    </p:spTree>
    <p:extLst>
      <p:ext uri="{BB962C8B-B14F-4D97-AF65-F5344CB8AC3E}">
        <p14:creationId xmlns:p14="http://schemas.microsoft.com/office/powerpoint/2010/main" val="125524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FC48291-82B9-360F-1818-07931EB87E87}"/>
              </a:ext>
            </a:extLst>
          </p:cNvPr>
          <p:cNvPicPr>
            <a:picLocks noChangeAspect="1"/>
          </p:cNvPicPr>
          <p:nvPr/>
        </p:nvPicPr>
        <p:blipFill>
          <a:blip r:embed="rId2"/>
          <a:stretch>
            <a:fillRect/>
          </a:stretch>
        </p:blipFill>
        <p:spPr>
          <a:xfrm>
            <a:off x="1077785" y="172278"/>
            <a:ext cx="10005988" cy="6533322"/>
          </a:xfrm>
          <a:prstGeom prst="rect">
            <a:avLst/>
          </a:prstGeom>
        </p:spPr>
      </p:pic>
    </p:spTree>
    <p:extLst>
      <p:ext uri="{BB962C8B-B14F-4D97-AF65-F5344CB8AC3E}">
        <p14:creationId xmlns:p14="http://schemas.microsoft.com/office/powerpoint/2010/main" val="2773144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5661D5B6-CE72-4DDD-AD2F-9D8D14858A56}"/>
              </a:ext>
            </a:extLst>
          </p:cNvPr>
          <p:cNvPicPr>
            <a:picLocks noChangeAspect="1"/>
          </p:cNvPicPr>
          <p:nvPr/>
        </p:nvPicPr>
        <p:blipFill>
          <a:blip r:embed="rId2"/>
          <a:stretch>
            <a:fillRect/>
          </a:stretch>
        </p:blipFill>
        <p:spPr>
          <a:xfrm>
            <a:off x="2123805" y="643467"/>
            <a:ext cx="7944389" cy="5571066"/>
          </a:xfrm>
          <a:prstGeom prst="rect">
            <a:avLst/>
          </a:prstGeom>
        </p:spPr>
      </p:pic>
    </p:spTree>
    <p:extLst>
      <p:ext uri="{BB962C8B-B14F-4D97-AF65-F5344CB8AC3E}">
        <p14:creationId xmlns:p14="http://schemas.microsoft.com/office/powerpoint/2010/main" val="3073898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D2FD95B9-E0B0-47C9-B551-337BA3455022}"/>
              </a:ext>
            </a:extLst>
          </p:cNvPr>
          <p:cNvSpPr>
            <a:spLocks noGrp="1"/>
          </p:cNvSpPr>
          <p:nvPr>
            <p:ph type="title"/>
          </p:nvPr>
        </p:nvSpPr>
        <p:spPr>
          <a:xfrm>
            <a:off x="1098468" y="885651"/>
            <a:ext cx="3229803" cy="4624603"/>
          </a:xfrm>
        </p:spPr>
        <p:txBody>
          <a:bodyPr>
            <a:normAutofit/>
          </a:bodyPr>
          <a:lstStyle/>
          <a:p>
            <a:r>
              <a:rPr lang="el-GR" sz="4100">
                <a:solidFill>
                  <a:srgbClr val="FFFFFF"/>
                </a:solidFill>
              </a:rPr>
              <a:t>Ανεπιθύμητες ενέργειες ανταγωνιστών β-αδρενεργικών υποδοχέων </a:t>
            </a:r>
          </a:p>
        </p:txBody>
      </p:sp>
      <p:sp>
        <p:nvSpPr>
          <p:cNvPr id="3" name="Θέση περιεχομένου 2">
            <a:extLst>
              <a:ext uri="{FF2B5EF4-FFF2-40B4-BE49-F238E27FC236}">
                <a16:creationId xmlns:a16="http://schemas.microsoft.com/office/drawing/2014/main" id="{8F4727AC-8B2D-4724-9708-19EFF79888D4}"/>
              </a:ext>
            </a:extLst>
          </p:cNvPr>
          <p:cNvSpPr>
            <a:spLocks noGrp="1"/>
          </p:cNvSpPr>
          <p:nvPr>
            <p:ph idx="1"/>
          </p:nvPr>
        </p:nvSpPr>
        <p:spPr>
          <a:xfrm>
            <a:off x="4978708" y="885651"/>
            <a:ext cx="6525220" cy="4616849"/>
          </a:xfrm>
        </p:spPr>
        <p:txBody>
          <a:bodyPr anchor="ctr">
            <a:normAutofit/>
          </a:bodyPr>
          <a:lstStyle/>
          <a:p>
            <a:r>
              <a:rPr lang="el-GR" sz="2200" dirty="0"/>
              <a:t>Οι β-</a:t>
            </a:r>
            <a:r>
              <a:rPr lang="el-GR" sz="2200" dirty="0" err="1"/>
              <a:t>αποκλειστές</a:t>
            </a:r>
            <a:r>
              <a:rPr lang="el-GR" sz="2200" dirty="0"/>
              <a:t> μπορούν να προκαλέσουν </a:t>
            </a:r>
            <a:r>
              <a:rPr lang="el-GR" sz="2200" dirty="0" err="1"/>
              <a:t>βρογχόσπασμο</a:t>
            </a:r>
            <a:r>
              <a:rPr lang="el-GR" sz="2200" dirty="0"/>
              <a:t>, μείωση του καρδιακού ρυθμού και της καρδιακής παροχής.</a:t>
            </a:r>
          </a:p>
          <a:p>
            <a:r>
              <a:rPr lang="el-GR" sz="2200" dirty="0"/>
              <a:t>Μερικοί β- </a:t>
            </a:r>
            <a:r>
              <a:rPr lang="el-GR" sz="2200" dirty="0" err="1" smtClean="0"/>
              <a:t>αποκλειστές</a:t>
            </a:r>
            <a:r>
              <a:rPr lang="el-GR" sz="2200" dirty="0" smtClean="0"/>
              <a:t> </a:t>
            </a:r>
            <a:r>
              <a:rPr lang="el-GR" sz="2200" dirty="0"/>
              <a:t>έχουν εγγενή συμπαθητικομιμητική δράση. Αυτό σημαίνει ότι έχουν μερική δράση αγωνιστών ακόμα και αν ταξινομούνται ως β-</a:t>
            </a:r>
            <a:r>
              <a:rPr lang="el-GR" sz="2200" dirty="0" err="1"/>
              <a:t>αποκλειστές</a:t>
            </a:r>
            <a:r>
              <a:rPr lang="el-GR" sz="2200" dirty="0"/>
              <a:t>, σε συνθήκες μεγάλης έλλειψης των ανταγωνιστικών </a:t>
            </a:r>
            <a:r>
              <a:rPr lang="el-GR" sz="2200" dirty="0" err="1"/>
              <a:t>κατεχολαμινών</a:t>
            </a:r>
            <a:r>
              <a:rPr lang="el-GR" sz="2200" dirty="0"/>
              <a:t>.</a:t>
            </a:r>
          </a:p>
          <a:p>
            <a:r>
              <a:rPr lang="el-GR" sz="2200" dirty="0"/>
              <a:t>Οι β-</a:t>
            </a:r>
            <a:r>
              <a:rPr lang="el-GR" sz="2200" dirty="0" err="1"/>
              <a:t>αποκλειστές</a:t>
            </a:r>
            <a:r>
              <a:rPr lang="el-GR" sz="2200" dirty="0"/>
              <a:t> θα πρέπει να χρησιμοποιηθούν με προσοχή σε ασθενείς με διαβήτη (σε περιπτώσεις υπογλυκαιμίας αναστέλλεται η αύξηση της γλυκόζης του αίματος </a:t>
            </a:r>
            <a:r>
              <a:rPr lang="el-GR" sz="2200" dirty="0" smtClean="0"/>
              <a:t>λόγω της επίδρασης </a:t>
            </a:r>
            <a:r>
              <a:rPr lang="el-GR" sz="2200" dirty="0"/>
              <a:t>στους β-υποδοχείς).</a:t>
            </a:r>
          </a:p>
        </p:txBody>
      </p:sp>
    </p:spTree>
    <p:extLst>
      <p:ext uri="{BB962C8B-B14F-4D97-AF65-F5344CB8AC3E}">
        <p14:creationId xmlns:p14="http://schemas.microsoft.com/office/powerpoint/2010/main" val="684187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C03205C-B0E2-4F06-91C5-E34F41615D65}"/>
              </a:ext>
            </a:extLst>
          </p:cNvPr>
          <p:cNvSpPr>
            <a:spLocks noGrp="1"/>
          </p:cNvSpPr>
          <p:nvPr>
            <p:ph type="title"/>
          </p:nvPr>
        </p:nvSpPr>
        <p:spPr>
          <a:xfrm>
            <a:off x="466722" y="586855"/>
            <a:ext cx="3201366" cy="3387497"/>
          </a:xfrm>
        </p:spPr>
        <p:txBody>
          <a:bodyPr anchor="b">
            <a:normAutofit/>
          </a:bodyPr>
          <a:lstStyle/>
          <a:p>
            <a:pPr algn="r"/>
            <a:r>
              <a:rPr lang="en-US" sz="3100">
                <a:solidFill>
                  <a:srgbClr val="FFFFFF"/>
                </a:solidFill>
              </a:rPr>
              <a:t>5-</a:t>
            </a:r>
            <a:r>
              <a:rPr lang="el-GR" sz="3100">
                <a:solidFill>
                  <a:srgbClr val="FFFFFF"/>
                </a:solidFill>
              </a:rPr>
              <a:t>υδρόξυτρυπταμίνη (σεροτονίνη) και ντοπαμίνη</a:t>
            </a:r>
          </a:p>
        </p:txBody>
      </p:sp>
      <p:sp>
        <p:nvSpPr>
          <p:cNvPr id="3" name="Θέση περιεχομένου 2">
            <a:extLst>
              <a:ext uri="{FF2B5EF4-FFF2-40B4-BE49-F238E27FC236}">
                <a16:creationId xmlns:a16="http://schemas.microsoft.com/office/drawing/2014/main" id="{41A71F8A-286C-4FD4-8B4F-93A0C8A29103}"/>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ü"/>
            </a:pPr>
            <a:r>
              <a:rPr lang="el-GR" sz="2000" dirty="0"/>
              <a:t>   </a:t>
            </a:r>
            <a:r>
              <a:rPr lang="el-GR" sz="2400" dirty="0"/>
              <a:t>Ασκούν τις κύριες δράσεις τους στο ΚΝΣ και την περιφέρεια.</a:t>
            </a:r>
          </a:p>
          <a:p>
            <a:pPr>
              <a:buFont typeface="Wingdings" panose="05000000000000000000" pitchFamily="2" charset="2"/>
              <a:buChar char="ü"/>
            </a:pPr>
            <a:r>
              <a:rPr lang="el-GR" sz="2400" dirty="0"/>
              <a:t> Υπάρχουν 14 </a:t>
            </a:r>
            <a:r>
              <a:rPr lang="el-GR" sz="2400" dirty="0" err="1"/>
              <a:t>υπότυποι</a:t>
            </a:r>
            <a:r>
              <a:rPr lang="el-GR" sz="2400" dirty="0"/>
              <a:t> υποδοχέων για την </a:t>
            </a:r>
            <a:r>
              <a:rPr lang="el-GR" sz="2400" dirty="0" err="1"/>
              <a:t>σεροτονίνη</a:t>
            </a:r>
            <a:r>
              <a:rPr lang="el-GR" sz="2400" dirty="0"/>
              <a:t> (5ΗΤ) και 5 </a:t>
            </a:r>
            <a:r>
              <a:rPr lang="el-GR" sz="2400" dirty="0" err="1"/>
              <a:t>υπότυποι</a:t>
            </a:r>
            <a:r>
              <a:rPr lang="el-GR" sz="2400" dirty="0"/>
              <a:t> για την </a:t>
            </a:r>
            <a:r>
              <a:rPr lang="el-GR" sz="2400" dirty="0" err="1"/>
              <a:t>ντοπαμίνη</a:t>
            </a:r>
            <a:r>
              <a:rPr lang="el-GR" sz="2400" dirty="0"/>
              <a:t> (</a:t>
            </a:r>
            <a:r>
              <a:rPr lang="en-US" sz="2400" dirty="0"/>
              <a:t>DA)</a:t>
            </a:r>
            <a:endParaRPr lang="el-GR" sz="2400" dirty="0"/>
          </a:p>
          <a:p>
            <a:pPr marL="0" indent="0">
              <a:buNone/>
            </a:pPr>
            <a:endParaRPr lang="el-GR" sz="2000" dirty="0"/>
          </a:p>
        </p:txBody>
      </p:sp>
    </p:spTree>
    <p:extLst>
      <p:ext uri="{BB962C8B-B14F-4D97-AF65-F5344CB8AC3E}">
        <p14:creationId xmlns:p14="http://schemas.microsoft.com/office/powerpoint/2010/main" val="2310058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FDAF1B84-DB10-41A5-BC47-B679A660740C}"/>
              </a:ext>
            </a:extLst>
          </p:cNvPr>
          <p:cNvSpPr>
            <a:spLocks noGrp="1"/>
          </p:cNvSpPr>
          <p:nvPr>
            <p:ph type="title"/>
          </p:nvPr>
        </p:nvSpPr>
        <p:spPr>
          <a:xfrm>
            <a:off x="1098468" y="885652"/>
            <a:ext cx="3229803" cy="2632612"/>
          </a:xfrm>
        </p:spPr>
        <p:txBody>
          <a:bodyPr>
            <a:normAutofit/>
          </a:bodyPr>
          <a:lstStyle/>
          <a:p>
            <a:r>
              <a:rPr lang="el-GR" dirty="0" err="1">
                <a:solidFill>
                  <a:srgbClr val="FFFFFF"/>
                </a:solidFill>
              </a:rPr>
              <a:t>Σεροτονίνη</a:t>
            </a:r>
            <a:r>
              <a:rPr lang="el-GR" dirty="0">
                <a:solidFill>
                  <a:srgbClr val="FFFFFF"/>
                </a:solidFill>
              </a:rPr>
              <a:t> (5ΗΤ)</a:t>
            </a:r>
            <a:br>
              <a:rPr lang="el-GR" dirty="0">
                <a:solidFill>
                  <a:srgbClr val="FFFFFF"/>
                </a:solidFill>
              </a:rPr>
            </a:br>
            <a:endParaRPr lang="el-GR" dirty="0">
              <a:solidFill>
                <a:srgbClr val="FFFFFF"/>
              </a:solidFill>
            </a:endParaRPr>
          </a:p>
        </p:txBody>
      </p:sp>
      <p:sp>
        <p:nvSpPr>
          <p:cNvPr id="3" name="Θέση περιεχομένου 2">
            <a:extLst>
              <a:ext uri="{FF2B5EF4-FFF2-40B4-BE49-F238E27FC236}">
                <a16:creationId xmlns:a16="http://schemas.microsoft.com/office/drawing/2014/main" id="{469F51B6-9123-49DC-A319-838848AB1DF2}"/>
              </a:ext>
            </a:extLst>
          </p:cNvPr>
          <p:cNvSpPr>
            <a:spLocks noGrp="1"/>
          </p:cNvSpPr>
          <p:nvPr>
            <p:ph idx="1"/>
          </p:nvPr>
        </p:nvSpPr>
        <p:spPr>
          <a:xfrm>
            <a:off x="4978708" y="885651"/>
            <a:ext cx="6525220" cy="4616849"/>
          </a:xfrm>
        </p:spPr>
        <p:txBody>
          <a:bodyPr anchor="ctr">
            <a:normAutofit fontScale="92500" lnSpcReduction="20000"/>
          </a:bodyPr>
          <a:lstStyle/>
          <a:p>
            <a:pPr marL="0" indent="0">
              <a:buNone/>
            </a:pPr>
            <a:endParaRPr lang="el-GR" sz="2400" dirty="0"/>
          </a:p>
          <a:p>
            <a:r>
              <a:rPr lang="el-GR" sz="2400" dirty="0"/>
              <a:t>Συγκαταλέγεται στις </a:t>
            </a:r>
            <a:r>
              <a:rPr lang="el-GR" sz="2400" dirty="0" err="1"/>
              <a:t>μονοαμίνες</a:t>
            </a:r>
            <a:r>
              <a:rPr lang="el-GR" sz="2400" dirty="0"/>
              <a:t> και συντίθεται από το </a:t>
            </a:r>
            <a:r>
              <a:rPr lang="el-GR" sz="2400" dirty="0" err="1"/>
              <a:t>αμινοξύ</a:t>
            </a:r>
            <a:r>
              <a:rPr lang="el-GR" sz="2400" dirty="0"/>
              <a:t> </a:t>
            </a:r>
            <a:r>
              <a:rPr lang="el-GR" sz="2400" dirty="0" err="1"/>
              <a:t>τρυπτοφάνη</a:t>
            </a:r>
            <a:r>
              <a:rPr lang="el-GR" sz="2400" dirty="0"/>
              <a:t>. </a:t>
            </a:r>
          </a:p>
          <a:p>
            <a:r>
              <a:rPr lang="el-GR" sz="2400" dirty="0"/>
              <a:t>Υπάρχει σε υψηλές συγκεντρώσεις στα </a:t>
            </a:r>
            <a:r>
              <a:rPr lang="el-GR" sz="2400" dirty="0" err="1"/>
              <a:t>εντεροχρωμογόνα</a:t>
            </a:r>
            <a:r>
              <a:rPr lang="el-GR" sz="2400" dirty="0"/>
              <a:t> κύτταρα του ΓΕΣ, στα αιμοπετάλια και στο ΚΝΣ. </a:t>
            </a:r>
          </a:p>
          <a:p>
            <a:r>
              <a:rPr lang="el-GR" sz="2400" dirty="0"/>
              <a:t>Έχει ισχυρή αγγειοδιασταλτική δράση.</a:t>
            </a:r>
          </a:p>
          <a:p>
            <a:r>
              <a:rPr lang="el-GR" sz="2400" dirty="0"/>
              <a:t>Ρυθμίζει τους λείους μύες του καρδιαγγειακού συστήματος και του ΓΕΣ και προάγει την συσσώρευση των αιμοπεταλίων. </a:t>
            </a:r>
          </a:p>
          <a:p>
            <a:r>
              <a:rPr lang="el-GR" sz="2400" dirty="0"/>
              <a:t>Η δράση της στο ΚΝΣ επηρεάζει πολλαπλές εγκεφαλικές λειτουργίες όπως ο ύπνος, η νόηση, η αισθητική αντίληψη, η παρορμητικότητα και επιθετικότητα, το άγχος και τη σεξουαλική συμπεριφορά.</a:t>
            </a:r>
          </a:p>
          <a:p>
            <a:endParaRPr lang="el-GR" sz="2400" dirty="0"/>
          </a:p>
        </p:txBody>
      </p:sp>
      <p:pic>
        <p:nvPicPr>
          <p:cNvPr id="4" name="Εικόνα 3"/>
          <p:cNvPicPr>
            <a:picLocks noChangeAspect="1"/>
          </p:cNvPicPr>
          <p:nvPr/>
        </p:nvPicPr>
        <p:blipFill>
          <a:blip r:embed="rId2"/>
          <a:stretch>
            <a:fillRect/>
          </a:stretch>
        </p:blipFill>
        <p:spPr>
          <a:xfrm>
            <a:off x="1490918" y="3276446"/>
            <a:ext cx="2506316" cy="2540033"/>
          </a:xfrm>
          <a:prstGeom prst="rect">
            <a:avLst/>
          </a:prstGeom>
        </p:spPr>
      </p:pic>
    </p:spTree>
    <p:extLst>
      <p:ext uri="{BB962C8B-B14F-4D97-AF65-F5344CB8AC3E}">
        <p14:creationId xmlns:p14="http://schemas.microsoft.com/office/powerpoint/2010/main" val="2315157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38" y="448055"/>
            <a:ext cx="1920339"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1">
            <a:extLst>
              <a:ext uri="{FF2B5EF4-FFF2-40B4-BE49-F238E27FC236}">
                <a16:creationId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 name="Εικόνα 1"/>
          <p:cNvPicPr>
            <a:picLocks noChangeAspect="1"/>
          </p:cNvPicPr>
          <p:nvPr/>
        </p:nvPicPr>
        <p:blipFill>
          <a:blip r:embed="rId2"/>
          <a:stretch>
            <a:fillRect/>
          </a:stretch>
        </p:blipFill>
        <p:spPr>
          <a:xfrm>
            <a:off x="681803" y="624299"/>
            <a:ext cx="8845374" cy="5492482"/>
          </a:xfrm>
          <a:prstGeom prst="rect">
            <a:avLst/>
          </a:prstGeom>
        </p:spPr>
      </p:pic>
    </p:spTree>
    <p:extLst>
      <p:ext uri="{BB962C8B-B14F-4D97-AF65-F5344CB8AC3E}">
        <p14:creationId xmlns:p14="http://schemas.microsoft.com/office/powerpoint/2010/main" val="2116573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0114E573-0695-4391-9755-BAF94AFBA0CA}"/>
              </a:ext>
            </a:extLst>
          </p:cNvPr>
          <p:cNvSpPr>
            <a:spLocks noGrp="1"/>
          </p:cNvSpPr>
          <p:nvPr>
            <p:ph type="title"/>
          </p:nvPr>
        </p:nvSpPr>
        <p:spPr>
          <a:xfrm>
            <a:off x="1098468" y="885652"/>
            <a:ext cx="3229803" cy="1988178"/>
          </a:xfrm>
        </p:spPr>
        <p:txBody>
          <a:bodyPr>
            <a:normAutofit fontScale="90000"/>
          </a:bodyPr>
          <a:lstStyle/>
          <a:p>
            <a:r>
              <a:rPr lang="el-GR" sz="4100" dirty="0">
                <a:solidFill>
                  <a:srgbClr val="FFFFFF"/>
                </a:solidFill>
              </a:rPr>
              <a:t>Αγωνιστές και ανταγωνιστές του 5ΗΤ υποδοχέα</a:t>
            </a:r>
          </a:p>
        </p:txBody>
      </p:sp>
      <p:sp>
        <p:nvSpPr>
          <p:cNvPr id="3" name="Θέση περιεχομένου 2">
            <a:extLst>
              <a:ext uri="{FF2B5EF4-FFF2-40B4-BE49-F238E27FC236}">
                <a16:creationId xmlns:a16="http://schemas.microsoft.com/office/drawing/2014/main" id="{B37EA768-3797-4BB9-B904-C95ABCE27F5B}"/>
              </a:ext>
            </a:extLst>
          </p:cNvPr>
          <p:cNvSpPr>
            <a:spLocks noGrp="1"/>
          </p:cNvSpPr>
          <p:nvPr>
            <p:ph idx="1"/>
          </p:nvPr>
        </p:nvSpPr>
        <p:spPr>
          <a:xfrm>
            <a:off x="5553474" y="185215"/>
            <a:ext cx="6525220" cy="6487570"/>
          </a:xfrm>
        </p:spPr>
        <p:txBody>
          <a:bodyPr anchor="ctr">
            <a:normAutofit/>
          </a:bodyPr>
          <a:lstStyle/>
          <a:p>
            <a:r>
              <a:rPr lang="el-GR" sz="2000" b="1" dirty="0"/>
              <a:t>Αγωνιστές του υποδοχέα 5ΗΤ</a:t>
            </a:r>
            <a:r>
              <a:rPr lang="el-GR" sz="1700" dirty="0"/>
              <a:t>, χρησιμοποιούνται για την θεραπεία της ημικρανίας, της κατάθλιψης και του άγχους.</a:t>
            </a:r>
          </a:p>
          <a:p>
            <a:pPr>
              <a:buFont typeface="Courier New" panose="02070309020205020404" pitchFamily="49" charset="0"/>
              <a:buChar char="o"/>
            </a:pPr>
            <a:r>
              <a:rPr lang="el-GR" sz="1700" b="1" u="sng" dirty="0" err="1"/>
              <a:t>Τριπτάνες</a:t>
            </a:r>
            <a:r>
              <a:rPr lang="el-GR" sz="1700" dirty="0"/>
              <a:t> (</a:t>
            </a:r>
            <a:r>
              <a:rPr lang="el-GR" sz="1700" dirty="0" err="1"/>
              <a:t>σουματριπτάνη</a:t>
            </a:r>
            <a:r>
              <a:rPr lang="el-GR" sz="1700" dirty="0"/>
              <a:t>, </a:t>
            </a:r>
            <a:r>
              <a:rPr lang="el-GR" sz="1700" dirty="0" err="1"/>
              <a:t>ζολμικτριπτάνη</a:t>
            </a:r>
            <a:r>
              <a:rPr lang="el-GR" sz="1700" dirty="0"/>
              <a:t>) για την θεραπεία της ημικρανίας.</a:t>
            </a:r>
          </a:p>
          <a:p>
            <a:pPr>
              <a:buFont typeface="Courier New" panose="02070309020205020404" pitchFamily="49" charset="0"/>
              <a:buChar char="o"/>
            </a:pPr>
            <a:r>
              <a:rPr lang="el-GR" sz="1700" b="1" u="sng" dirty="0"/>
              <a:t>Αλκαλοειδή της </a:t>
            </a:r>
            <a:r>
              <a:rPr lang="el-GR" sz="1700" b="1" u="sng" dirty="0" err="1"/>
              <a:t>ερυσιβώδους</a:t>
            </a:r>
            <a:r>
              <a:rPr lang="el-GR" sz="1700" b="1" u="sng" dirty="0"/>
              <a:t> </a:t>
            </a:r>
            <a:r>
              <a:rPr lang="el-GR" sz="1700" b="1" u="sng" dirty="0" err="1"/>
              <a:t>ολύρας</a:t>
            </a:r>
            <a:r>
              <a:rPr lang="el-GR" sz="1700" dirty="0"/>
              <a:t>, προϊόντα ενός μύκητα που αναπτύσσεται στη σίκαλη με ποικίλες και σύνθετες φαρμακολογικές ενέργειες. Η </a:t>
            </a:r>
            <a:r>
              <a:rPr lang="el-GR" sz="1700" dirty="0" err="1"/>
              <a:t>εργοταμίνη</a:t>
            </a:r>
            <a:r>
              <a:rPr lang="el-GR" sz="1700" dirty="0"/>
              <a:t> χρησιμοποιείται στον έλεγχο της ημικρανίας αλλά και τα </a:t>
            </a:r>
            <a:r>
              <a:rPr lang="el-GR" sz="1700" dirty="0" err="1"/>
              <a:t>ημισυνθετικά</a:t>
            </a:r>
            <a:r>
              <a:rPr lang="el-GR" sz="1700" dirty="0"/>
              <a:t> παράγωγα της </a:t>
            </a:r>
            <a:r>
              <a:rPr lang="el-GR" sz="1700" dirty="0" err="1"/>
              <a:t>εργονοβίνη</a:t>
            </a:r>
            <a:r>
              <a:rPr lang="el-GR" sz="1700" dirty="0"/>
              <a:t> και </a:t>
            </a:r>
            <a:r>
              <a:rPr lang="el-GR" sz="1700" dirty="0" err="1"/>
              <a:t>μεθυλεργονοβίνη</a:t>
            </a:r>
            <a:r>
              <a:rPr lang="el-GR" sz="1700" dirty="0"/>
              <a:t> ως διεγερτικοί και αιμοστατικοί παράγοντες της μήτρας στην μαιευτική. Το </a:t>
            </a:r>
            <a:r>
              <a:rPr lang="en-US" sz="1700" dirty="0"/>
              <a:t>LSD (</a:t>
            </a:r>
            <a:r>
              <a:rPr lang="el-GR" sz="1700" dirty="0" err="1"/>
              <a:t>διαιθυλαμίνη</a:t>
            </a:r>
            <a:r>
              <a:rPr lang="el-GR" sz="1700" dirty="0"/>
              <a:t> του </a:t>
            </a:r>
            <a:r>
              <a:rPr lang="el-GR" sz="1700" dirty="0" err="1"/>
              <a:t>λυσεργικού</a:t>
            </a:r>
            <a:r>
              <a:rPr lang="el-GR" sz="1700" dirty="0"/>
              <a:t> οξέος) ως παράγωγο της </a:t>
            </a:r>
            <a:r>
              <a:rPr lang="el-GR" sz="1700" dirty="0" err="1"/>
              <a:t>ολύρας</a:t>
            </a:r>
            <a:r>
              <a:rPr lang="el-GR" sz="1700" dirty="0"/>
              <a:t> τροποποιεί έντονα την ανθρώπινη συμπεριφορά. Ανήκει στα </a:t>
            </a:r>
            <a:r>
              <a:rPr lang="el-GR" sz="1700" dirty="0" err="1"/>
              <a:t>ψευδαισθησιογόνα</a:t>
            </a:r>
            <a:r>
              <a:rPr lang="el-GR" sz="1700" dirty="0"/>
              <a:t>, μιμούμενο το μοντέλο της εγκεφαλικής δραστηριότητας που συναντάται σε σχιζοφρενικούς ασθενείς.</a:t>
            </a:r>
          </a:p>
          <a:p>
            <a:pPr>
              <a:buFont typeface="Courier New" panose="02070309020205020404" pitchFamily="49" charset="0"/>
              <a:buChar char="o"/>
            </a:pPr>
            <a:r>
              <a:rPr lang="el-GR" sz="1700" b="1" u="sng" dirty="0" err="1"/>
              <a:t>Βουσπιρόνη</a:t>
            </a:r>
            <a:r>
              <a:rPr lang="el-GR" sz="1700" b="1" dirty="0"/>
              <a:t>,</a:t>
            </a:r>
            <a:r>
              <a:rPr lang="el-GR" sz="1700" dirty="0"/>
              <a:t> στη θεραπεία του άγχους με δράση που μιμείται τις αγχολυτικές ιδιότητες των </a:t>
            </a:r>
            <a:r>
              <a:rPr lang="el-GR" sz="1700" dirty="0" err="1"/>
              <a:t>βενζοδιαζεπινών</a:t>
            </a:r>
            <a:r>
              <a:rPr lang="el-GR" sz="1700" dirty="0"/>
              <a:t>.</a:t>
            </a:r>
          </a:p>
          <a:p>
            <a:r>
              <a:rPr lang="el-GR" sz="2000" b="1" dirty="0"/>
              <a:t>Ανταγωνιστές του 5ΗΤ υποδοχέα</a:t>
            </a:r>
          </a:p>
          <a:p>
            <a:pPr>
              <a:buFont typeface="Courier New" panose="02070309020205020404" pitchFamily="49" charset="0"/>
              <a:buChar char="o"/>
            </a:pPr>
            <a:r>
              <a:rPr lang="el-GR" sz="1700" b="1" u="sng" dirty="0" err="1"/>
              <a:t>Κετανσερίνη</a:t>
            </a:r>
            <a:r>
              <a:rPr lang="el-GR" sz="1700" dirty="0"/>
              <a:t>, </a:t>
            </a:r>
            <a:r>
              <a:rPr lang="el-GR" sz="1700" b="1" u="sng" dirty="0" err="1"/>
              <a:t>κυπροεπτανίδη</a:t>
            </a:r>
            <a:r>
              <a:rPr lang="el-GR" sz="1700" dirty="0"/>
              <a:t>, για τον έλεγχο της </a:t>
            </a:r>
            <a:r>
              <a:rPr lang="el-GR" sz="1700" dirty="0" err="1"/>
              <a:t>υπερκινητικότητας</a:t>
            </a:r>
            <a:r>
              <a:rPr lang="el-GR" sz="1700" dirty="0"/>
              <a:t> του ΓΕΣ, της ναυτίας. </a:t>
            </a:r>
          </a:p>
          <a:p>
            <a:pPr>
              <a:buFont typeface="Courier New" panose="02070309020205020404" pitchFamily="49" charset="0"/>
              <a:buChar char="o"/>
            </a:pPr>
            <a:r>
              <a:rPr lang="el-GR" sz="1700" b="1" u="sng" dirty="0" err="1"/>
              <a:t>Κλοζαπίνη</a:t>
            </a:r>
            <a:r>
              <a:rPr lang="el-GR" sz="1700" dirty="0"/>
              <a:t>, ανήκει στα λεγόμενα άτυπα </a:t>
            </a:r>
            <a:r>
              <a:rPr lang="el-GR" sz="1700" dirty="0" err="1"/>
              <a:t>αντιψυχωσικά</a:t>
            </a:r>
            <a:r>
              <a:rPr lang="el-GR" sz="1700" dirty="0"/>
              <a:t> φάρμακα με μειωμένη επίπτωση </a:t>
            </a:r>
            <a:r>
              <a:rPr lang="el-GR" sz="1700" dirty="0" err="1"/>
              <a:t>εξωπυραμιδικών</a:t>
            </a:r>
            <a:r>
              <a:rPr lang="el-GR" sz="1700" dirty="0"/>
              <a:t> ανεπιθύμητων ενεργειών όπως στα κλασικά νευροληπτικά. </a:t>
            </a:r>
          </a:p>
          <a:p>
            <a:pPr>
              <a:buFont typeface="Courier New" panose="02070309020205020404" pitchFamily="49" charset="0"/>
              <a:buChar char="o"/>
            </a:pPr>
            <a:endParaRPr lang="el-GR" sz="1300" dirty="0"/>
          </a:p>
        </p:txBody>
      </p:sp>
      <p:pic>
        <p:nvPicPr>
          <p:cNvPr id="4" name="Εικόνα 3"/>
          <p:cNvPicPr>
            <a:picLocks noChangeAspect="1"/>
          </p:cNvPicPr>
          <p:nvPr/>
        </p:nvPicPr>
        <p:blipFill>
          <a:blip r:embed="rId2"/>
          <a:stretch>
            <a:fillRect/>
          </a:stretch>
        </p:blipFill>
        <p:spPr>
          <a:xfrm>
            <a:off x="534368" y="3012026"/>
            <a:ext cx="5019106" cy="2545662"/>
          </a:xfrm>
          <a:prstGeom prst="rect">
            <a:avLst/>
          </a:prstGeom>
        </p:spPr>
      </p:pic>
    </p:spTree>
    <p:extLst>
      <p:ext uri="{BB962C8B-B14F-4D97-AF65-F5344CB8AC3E}">
        <p14:creationId xmlns:p14="http://schemas.microsoft.com/office/powerpoint/2010/main" val="3540733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94A6AC1-6500-4A45-B17E-914EFE28B9AF}"/>
              </a:ext>
            </a:extLst>
          </p:cNvPr>
          <p:cNvPicPr>
            <a:picLocks noChangeAspect="1"/>
          </p:cNvPicPr>
          <p:nvPr/>
        </p:nvPicPr>
        <p:blipFill>
          <a:blip r:embed="rId2"/>
          <a:stretch>
            <a:fillRect/>
          </a:stretch>
        </p:blipFill>
        <p:spPr>
          <a:xfrm>
            <a:off x="2152356" y="471268"/>
            <a:ext cx="8515643" cy="6386732"/>
          </a:xfrm>
          <a:prstGeom prst="rect">
            <a:avLst/>
          </a:prstGeom>
        </p:spPr>
      </p:pic>
    </p:spTree>
    <p:extLst>
      <p:ext uri="{BB962C8B-B14F-4D97-AF65-F5344CB8AC3E}">
        <p14:creationId xmlns:p14="http://schemas.microsoft.com/office/powerpoint/2010/main" val="2677121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2B9916B-3CD6-4AB7-A407-6EC928A41D92}"/>
              </a:ext>
            </a:extLst>
          </p:cNvPr>
          <p:cNvPicPr>
            <a:picLocks noChangeAspect="1"/>
          </p:cNvPicPr>
          <p:nvPr/>
        </p:nvPicPr>
        <p:blipFill>
          <a:blip r:embed="rId2"/>
          <a:stretch>
            <a:fillRect/>
          </a:stretch>
        </p:blipFill>
        <p:spPr>
          <a:xfrm>
            <a:off x="2000046" y="1146851"/>
            <a:ext cx="9094736" cy="1907857"/>
          </a:xfrm>
          <a:prstGeom prst="rect">
            <a:avLst/>
          </a:prstGeom>
        </p:spPr>
      </p:pic>
      <p:pic>
        <p:nvPicPr>
          <p:cNvPr id="3" name="Εικόνα 2"/>
          <p:cNvPicPr>
            <a:picLocks noChangeAspect="1"/>
          </p:cNvPicPr>
          <p:nvPr/>
        </p:nvPicPr>
        <p:blipFill>
          <a:blip r:embed="rId3"/>
          <a:stretch>
            <a:fillRect/>
          </a:stretch>
        </p:blipFill>
        <p:spPr>
          <a:xfrm>
            <a:off x="1284707" y="3796936"/>
            <a:ext cx="5157558" cy="2699659"/>
          </a:xfrm>
          <a:prstGeom prst="rect">
            <a:avLst/>
          </a:prstGeom>
        </p:spPr>
      </p:pic>
      <p:sp>
        <p:nvSpPr>
          <p:cNvPr id="4" name="TextBox 3"/>
          <p:cNvSpPr txBox="1"/>
          <p:nvPr/>
        </p:nvSpPr>
        <p:spPr>
          <a:xfrm>
            <a:off x="4824548" y="330926"/>
            <a:ext cx="3019609" cy="369332"/>
          </a:xfrm>
          <a:prstGeom prst="rect">
            <a:avLst/>
          </a:prstGeom>
          <a:noFill/>
        </p:spPr>
        <p:txBody>
          <a:bodyPr wrap="none" rtlCol="0">
            <a:spAutoFit/>
          </a:bodyPr>
          <a:lstStyle/>
          <a:p>
            <a:r>
              <a:rPr lang="el-GR" b="1" dirty="0" smtClean="0"/>
              <a:t>Σύνθεση </a:t>
            </a:r>
            <a:r>
              <a:rPr lang="en-US" b="1" dirty="0" smtClean="0"/>
              <a:t>LSD </a:t>
            </a:r>
            <a:r>
              <a:rPr lang="el-GR" b="1" dirty="0" smtClean="0"/>
              <a:t>από </a:t>
            </a:r>
            <a:r>
              <a:rPr lang="el-GR" b="1" dirty="0" err="1" smtClean="0"/>
              <a:t>εργοταμίνη</a:t>
            </a:r>
            <a:endParaRPr lang="el-GR" b="1" dirty="0"/>
          </a:p>
        </p:txBody>
      </p:sp>
    </p:spTree>
    <p:extLst>
      <p:ext uri="{BB962C8B-B14F-4D97-AF65-F5344CB8AC3E}">
        <p14:creationId xmlns:p14="http://schemas.microsoft.com/office/powerpoint/2010/main" val="2385199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04AE615-5EC0-4D6D-A4FA-D6063B3058DD}"/>
              </a:ext>
            </a:extLst>
          </p:cNvPr>
          <p:cNvPicPr>
            <a:picLocks noChangeAspect="1"/>
          </p:cNvPicPr>
          <p:nvPr/>
        </p:nvPicPr>
        <p:blipFill>
          <a:blip r:embed="rId2"/>
          <a:stretch>
            <a:fillRect/>
          </a:stretch>
        </p:blipFill>
        <p:spPr>
          <a:xfrm>
            <a:off x="381000" y="104775"/>
            <a:ext cx="11430000" cy="4982344"/>
          </a:xfrm>
          <a:prstGeom prst="rect">
            <a:avLst/>
          </a:prstGeom>
        </p:spPr>
      </p:pic>
      <p:sp>
        <p:nvSpPr>
          <p:cNvPr id="4" name="TextBox 3">
            <a:extLst>
              <a:ext uri="{FF2B5EF4-FFF2-40B4-BE49-F238E27FC236}">
                <a16:creationId xmlns:a16="http://schemas.microsoft.com/office/drawing/2014/main" id="{61A0D5CD-346D-462B-9BD1-F22FFFDF0EC4}"/>
              </a:ext>
            </a:extLst>
          </p:cNvPr>
          <p:cNvSpPr txBox="1"/>
          <p:nvPr/>
        </p:nvSpPr>
        <p:spPr>
          <a:xfrm rot="10800000" flipV="1">
            <a:off x="2756452" y="5087119"/>
            <a:ext cx="6470577" cy="1754326"/>
          </a:xfrm>
          <a:prstGeom prst="rect">
            <a:avLst/>
          </a:prstGeom>
          <a:noFill/>
        </p:spPr>
        <p:txBody>
          <a:bodyPr wrap="square">
            <a:spAutoFit/>
          </a:bodyPr>
          <a:lstStyle/>
          <a:p>
            <a:r>
              <a:rPr lang="el-GR" dirty="0"/>
              <a:t>«Με πολλούς τρόπους, ο εγκέφαλος με το LSD προσομοιάζει με τον εγκέφαλό μας όταν ήμασταν νήπιο, δηλαδή ελεύθερος και χωρίς περιορισμούς, πράγμα που εξηγεί την </a:t>
            </a:r>
            <a:r>
              <a:rPr lang="el-GR" dirty="0" err="1"/>
              <a:t>υπερ</a:t>
            </a:r>
            <a:r>
              <a:rPr lang="el-GR" dirty="0"/>
              <a:t>-συναισθηματική και ευφάνταστη φύση του νηπιακού νου» </a:t>
            </a:r>
          </a:p>
          <a:p>
            <a:r>
              <a:rPr lang="en-US" dirty="0"/>
              <a:t>Centre for Neuropsychopharmacology of Medicine, Imperial College London, PNAS April 2016</a:t>
            </a:r>
            <a:endParaRPr lang="el-GR" dirty="0"/>
          </a:p>
        </p:txBody>
      </p:sp>
    </p:spTree>
    <p:extLst>
      <p:ext uri="{BB962C8B-B14F-4D97-AF65-F5344CB8AC3E}">
        <p14:creationId xmlns:p14="http://schemas.microsoft.com/office/powerpoint/2010/main" val="429492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2D4CCDDF-BDC0-4222-AE12-22FF44F30B51}"/>
              </a:ext>
            </a:extLst>
          </p:cNvPr>
          <p:cNvSpPr>
            <a:spLocks noGrp="1"/>
          </p:cNvSpPr>
          <p:nvPr>
            <p:ph type="title"/>
          </p:nvPr>
        </p:nvSpPr>
        <p:spPr>
          <a:xfrm>
            <a:off x="1098468" y="885652"/>
            <a:ext cx="3229803" cy="2266852"/>
          </a:xfrm>
        </p:spPr>
        <p:txBody>
          <a:bodyPr>
            <a:normAutofit/>
          </a:bodyPr>
          <a:lstStyle/>
          <a:p>
            <a:r>
              <a:rPr lang="el-GR" sz="3700" dirty="0" err="1">
                <a:solidFill>
                  <a:srgbClr val="FFFFFF"/>
                </a:solidFill>
              </a:rPr>
              <a:t>Ντοπαμίνη</a:t>
            </a:r>
            <a:r>
              <a:rPr lang="el-GR" sz="3700" dirty="0">
                <a:solidFill>
                  <a:srgbClr val="FFFFFF"/>
                </a:solidFill>
              </a:rPr>
              <a:t>(</a:t>
            </a:r>
            <a:r>
              <a:rPr lang="en-US" sz="3700" dirty="0">
                <a:solidFill>
                  <a:srgbClr val="FFFFFF"/>
                </a:solidFill>
              </a:rPr>
              <a:t>DA)</a:t>
            </a:r>
            <a:endParaRPr lang="el-GR" sz="3700" dirty="0">
              <a:solidFill>
                <a:srgbClr val="FFFFFF"/>
              </a:solidFill>
            </a:endParaRPr>
          </a:p>
        </p:txBody>
      </p:sp>
      <p:sp>
        <p:nvSpPr>
          <p:cNvPr id="3" name="Θέση περιεχομένου 2">
            <a:extLst>
              <a:ext uri="{FF2B5EF4-FFF2-40B4-BE49-F238E27FC236}">
                <a16:creationId xmlns:a16="http://schemas.microsoft.com/office/drawing/2014/main" id="{CFC893E4-DEDD-4F53-A9C1-95615EC059BB}"/>
              </a:ext>
            </a:extLst>
          </p:cNvPr>
          <p:cNvSpPr>
            <a:spLocks noGrp="1"/>
          </p:cNvSpPr>
          <p:nvPr>
            <p:ph idx="1"/>
          </p:nvPr>
        </p:nvSpPr>
        <p:spPr>
          <a:xfrm>
            <a:off x="4978707" y="885651"/>
            <a:ext cx="6852221" cy="4616849"/>
          </a:xfrm>
        </p:spPr>
        <p:txBody>
          <a:bodyPr anchor="ctr">
            <a:normAutofit lnSpcReduction="10000"/>
          </a:bodyPr>
          <a:lstStyle/>
          <a:p>
            <a:pPr marL="0" indent="0">
              <a:buNone/>
            </a:pPr>
            <a:r>
              <a:rPr lang="el-GR" sz="2000" dirty="0"/>
              <a:t>       Συγκαταλέγεται στις </a:t>
            </a:r>
            <a:r>
              <a:rPr lang="el-GR" sz="2000" dirty="0" err="1"/>
              <a:t>κατεχολαμίνες</a:t>
            </a:r>
            <a:r>
              <a:rPr lang="el-GR" sz="2000" dirty="0"/>
              <a:t>, με τις μεγαλύτερες συγκεντρώσεις να βρίσκονται στον εγκέφαλο</a:t>
            </a:r>
            <a:r>
              <a:rPr lang="en-US" sz="2000" dirty="0"/>
              <a:t>. </a:t>
            </a:r>
            <a:endParaRPr lang="el-GR" sz="2000" dirty="0"/>
          </a:p>
          <a:p>
            <a:pPr>
              <a:buFont typeface="Wingdings" panose="05000000000000000000" pitchFamily="2" charset="2"/>
              <a:buChar char="ü"/>
            </a:pPr>
            <a:r>
              <a:rPr lang="el-GR" sz="2000" dirty="0"/>
              <a:t>Ρυθμίζει τον τόνο των περιφερειακών αγγείων, τη νεφρική διήθηση και την καρδιακή συχνότητα. </a:t>
            </a:r>
          </a:p>
          <a:p>
            <a:pPr>
              <a:buFont typeface="Wingdings" panose="05000000000000000000" pitchFamily="2" charset="2"/>
              <a:buChar char="ü"/>
            </a:pPr>
            <a:r>
              <a:rPr lang="el-GR" sz="2000" dirty="0"/>
              <a:t>Στο ΚΝΣ μέσω </a:t>
            </a:r>
            <a:r>
              <a:rPr lang="el-GR" sz="2000" dirty="0" err="1"/>
              <a:t>ντοπαμινεργικών</a:t>
            </a:r>
            <a:r>
              <a:rPr lang="el-GR" sz="2000" dirty="0"/>
              <a:t> οδών ρυθμίζει την κίνηση και άλλες σύνθετες εγκεφαλικές λειτουργίες</a:t>
            </a:r>
          </a:p>
          <a:p>
            <a:pPr>
              <a:buFont typeface="Wingdings" panose="05000000000000000000" pitchFamily="2" charset="2"/>
              <a:buChar char="ü"/>
            </a:pPr>
            <a:r>
              <a:rPr lang="el-GR" sz="2000" dirty="0"/>
              <a:t>Η </a:t>
            </a:r>
            <a:r>
              <a:rPr lang="el-GR" sz="2000" dirty="0" err="1"/>
              <a:t>φαινυλαλανίνη</a:t>
            </a:r>
            <a:r>
              <a:rPr lang="el-GR" sz="2000" dirty="0"/>
              <a:t> και η </a:t>
            </a:r>
            <a:r>
              <a:rPr lang="el-GR" sz="2000" dirty="0" err="1"/>
              <a:t>τυροσίνη</a:t>
            </a:r>
            <a:r>
              <a:rPr lang="el-GR" sz="2000" dirty="0"/>
              <a:t> είναι τα πρόδρομα μόρια της </a:t>
            </a:r>
            <a:r>
              <a:rPr lang="el-GR" sz="2000" dirty="0" err="1"/>
              <a:t>ντοπαμίνης</a:t>
            </a:r>
            <a:r>
              <a:rPr lang="el-GR" sz="2000" dirty="0"/>
              <a:t>. Τα περισσότερα θηλαστικά μετατρέπουν διατροφικά την </a:t>
            </a:r>
            <a:r>
              <a:rPr lang="el-GR" sz="2000" dirty="0" err="1"/>
              <a:t>φαινυλαλανίνη</a:t>
            </a:r>
            <a:r>
              <a:rPr lang="el-GR" sz="2000" dirty="0"/>
              <a:t> σε </a:t>
            </a:r>
            <a:r>
              <a:rPr lang="el-GR" sz="2000" dirty="0" err="1"/>
              <a:t>τυροσίνη</a:t>
            </a:r>
            <a:r>
              <a:rPr lang="el-GR" sz="2000" dirty="0"/>
              <a:t>, μέσω της </a:t>
            </a:r>
            <a:r>
              <a:rPr lang="el-GR" sz="2000" dirty="0" err="1"/>
              <a:t>υδρολάσης</a:t>
            </a:r>
            <a:r>
              <a:rPr lang="el-GR" sz="2000" dirty="0"/>
              <a:t> της </a:t>
            </a:r>
            <a:r>
              <a:rPr lang="el-GR" sz="2000" dirty="0" err="1"/>
              <a:t>φαινυλαλανίνης</a:t>
            </a:r>
            <a:r>
              <a:rPr lang="el-GR" sz="2000" dirty="0"/>
              <a:t>. Η </a:t>
            </a:r>
            <a:r>
              <a:rPr lang="el-GR" sz="2000" dirty="0" err="1"/>
              <a:t>τυροσίνη</a:t>
            </a:r>
            <a:r>
              <a:rPr lang="el-GR" sz="2000" dirty="0"/>
              <a:t> μετατρέπεται σε </a:t>
            </a:r>
            <a:r>
              <a:rPr lang="en-US" sz="2000" dirty="0"/>
              <a:t>L-dopa </a:t>
            </a:r>
            <a:r>
              <a:rPr lang="el-GR" sz="2000" dirty="0"/>
              <a:t>με τη δράση της </a:t>
            </a:r>
            <a:r>
              <a:rPr lang="el-GR" sz="2000" dirty="0" err="1"/>
              <a:t>υδροξυλάσης</a:t>
            </a:r>
            <a:r>
              <a:rPr lang="el-GR" sz="2000" dirty="0"/>
              <a:t> της </a:t>
            </a:r>
            <a:r>
              <a:rPr lang="el-GR" sz="2000" dirty="0" err="1"/>
              <a:t>τυροσίνης</a:t>
            </a:r>
            <a:r>
              <a:rPr lang="el-GR" sz="2000" dirty="0"/>
              <a:t>. Η </a:t>
            </a:r>
            <a:r>
              <a:rPr lang="en-US" sz="2000" dirty="0"/>
              <a:t>L-dopa </a:t>
            </a:r>
            <a:r>
              <a:rPr lang="el-GR" sz="2000" dirty="0"/>
              <a:t>μπορεί να διαπερνά τον </a:t>
            </a:r>
            <a:r>
              <a:rPr lang="el-GR" sz="2000" dirty="0" err="1"/>
              <a:t>αιματεγκεφαλικό</a:t>
            </a:r>
            <a:r>
              <a:rPr lang="el-GR" sz="2000" dirty="0"/>
              <a:t> φραγμό σε αντίθεση με την </a:t>
            </a:r>
            <a:r>
              <a:rPr lang="el-GR" sz="2000" dirty="0" err="1"/>
              <a:t>ντοπαμίνη</a:t>
            </a:r>
            <a:r>
              <a:rPr lang="en-US" sz="2000" dirty="0"/>
              <a:t>.</a:t>
            </a:r>
          </a:p>
          <a:p>
            <a:pPr marL="0" indent="0">
              <a:buNone/>
            </a:pPr>
            <a:r>
              <a:rPr lang="el-GR" sz="2000" dirty="0"/>
              <a:t>Οι υποδοχείς της </a:t>
            </a:r>
            <a:r>
              <a:rPr lang="el-GR" sz="2000" dirty="0" err="1"/>
              <a:t>ντοπαμίνης</a:t>
            </a:r>
            <a:r>
              <a:rPr lang="el-GR" sz="2000" dirty="0"/>
              <a:t> υποδιαιρούνται σε </a:t>
            </a:r>
            <a:r>
              <a:rPr lang="en-US" sz="2000" dirty="0"/>
              <a:t>D1like (D1,D5) </a:t>
            </a:r>
            <a:r>
              <a:rPr lang="el-GR" sz="2000" dirty="0"/>
              <a:t>και </a:t>
            </a:r>
            <a:r>
              <a:rPr lang="en-US" sz="2000" dirty="0"/>
              <a:t>D2like</a:t>
            </a:r>
            <a:r>
              <a:rPr lang="el-GR" sz="2000" dirty="0"/>
              <a:t> </a:t>
            </a:r>
            <a:r>
              <a:rPr lang="en-US" sz="2000" dirty="0"/>
              <a:t>(D2,D3,D4) </a:t>
            </a:r>
            <a:r>
              <a:rPr lang="el-GR" sz="2000" dirty="0"/>
              <a:t>υποοικογένειες με βάση το προφίλ σύζευξης με το </a:t>
            </a:r>
            <a:r>
              <a:rPr lang="el-GR" sz="2000" dirty="0" err="1"/>
              <a:t>πρόσδεμα</a:t>
            </a:r>
            <a:r>
              <a:rPr lang="en-US" sz="2000" dirty="0"/>
              <a:t>.</a:t>
            </a:r>
            <a:endParaRPr lang="el-GR" sz="2000" dirty="0"/>
          </a:p>
        </p:txBody>
      </p:sp>
      <p:pic>
        <p:nvPicPr>
          <p:cNvPr id="4" name="Εικόνα 3"/>
          <p:cNvPicPr>
            <a:picLocks noChangeAspect="1"/>
          </p:cNvPicPr>
          <p:nvPr/>
        </p:nvPicPr>
        <p:blipFill>
          <a:blip r:embed="rId2"/>
          <a:stretch>
            <a:fillRect/>
          </a:stretch>
        </p:blipFill>
        <p:spPr>
          <a:xfrm>
            <a:off x="1370344" y="3356097"/>
            <a:ext cx="2870730" cy="1822201"/>
          </a:xfrm>
          <a:prstGeom prst="rect">
            <a:avLst/>
          </a:prstGeom>
        </p:spPr>
      </p:pic>
    </p:spTree>
    <p:extLst>
      <p:ext uri="{BB962C8B-B14F-4D97-AF65-F5344CB8AC3E}">
        <p14:creationId xmlns:p14="http://schemas.microsoft.com/office/powerpoint/2010/main" val="129173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097CAE5-1AC3-40F8-9077-675203617807}"/>
              </a:ext>
            </a:extLst>
          </p:cNvPr>
          <p:cNvSpPr>
            <a:spLocks noGrp="1"/>
          </p:cNvSpPr>
          <p:nvPr>
            <p:ph type="title"/>
          </p:nvPr>
        </p:nvSpPr>
        <p:spPr>
          <a:xfrm>
            <a:off x="492848" y="128619"/>
            <a:ext cx="3201366" cy="881576"/>
          </a:xfrm>
        </p:spPr>
        <p:txBody>
          <a:bodyPr anchor="b">
            <a:normAutofit/>
          </a:bodyPr>
          <a:lstStyle/>
          <a:p>
            <a:pPr algn="r"/>
            <a:r>
              <a:rPr lang="el-GR" sz="2400" b="1" dirty="0" err="1">
                <a:solidFill>
                  <a:srgbClr val="FFFFFF"/>
                </a:solidFill>
              </a:rPr>
              <a:t>Αδρενεργικοί</a:t>
            </a:r>
            <a:r>
              <a:rPr lang="el-GR" sz="2400" b="1" dirty="0">
                <a:solidFill>
                  <a:srgbClr val="FFFFFF"/>
                </a:solidFill>
              </a:rPr>
              <a:t> αγωνιστές και ανταγωνιστές</a:t>
            </a:r>
          </a:p>
        </p:txBody>
      </p:sp>
      <p:sp>
        <p:nvSpPr>
          <p:cNvPr id="3" name="Θέση περιεχομένου 2">
            <a:extLst>
              <a:ext uri="{FF2B5EF4-FFF2-40B4-BE49-F238E27FC236}">
                <a16:creationId xmlns:a16="http://schemas.microsoft.com/office/drawing/2014/main" id="{D43457F2-2EDA-49BD-8D8A-DECF843FD8B9}"/>
              </a:ext>
            </a:extLst>
          </p:cNvPr>
          <p:cNvSpPr>
            <a:spLocks noGrp="1"/>
          </p:cNvSpPr>
          <p:nvPr>
            <p:ph idx="1"/>
          </p:nvPr>
        </p:nvSpPr>
        <p:spPr>
          <a:xfrm>
            <a:off x="5157992" y="238738"/>
            <a:ext cx="7034008" cy="6400800"/>
          </a:xfrm>
        </p:spPr>
        <p:txBody>
          <a:bodyPr anchor="ctr">
            <a:normAutofit/>
          </a:bodyPr>
          <a:lstStyle/>
          <a:p>
            <a:r>
              <a:rPr lang="el-GR" sz="2000" dirty="0"/>
              <a:t>Τα </a:t>
            </a:r>
            <a:r>
              <a:rPr lang="el-GR" sz="2000" b="1" dirty="0"/>
              <a:t>άμεσης δράσης </a:t>
            </a:r>
            <a:r>
              <a:rPr lang="el-GR" sz="2000" dirty="0" err="1"/>
              <a:t>συμπαθομιμητικά</a:t>
            </a:r>
            <a:r>
              <a:rPr lang="el-GR" sz="2000" dirty="0"/>
              <a:t> φάρμακα </a:t>
            </a:r>
            <a:r>
              <a:rPr lang="el-GR" sz="2000" dirty="0" err="1"/>
              <a:t>δρούν</a:t>
            </a:r>
            <a:r>
              <a:rPr lang="el-GR" sz="2000" dirty="0"/>
              <a:t> </a:t>
            </a:r>
            <a:r>
              <a:rPr lang="el-GR" sz="2000" u="sng" dirty="0"/>
              <a:t>άμεσα</a:t>
            </a:r>
            <a:r>
              <a:rPr lang="el-GR" sz="2000" dirty="0"/>
              <a:t> σε έναν ή περισσότερους </a:t>
            </a:r>
            <a:r>
              <a:rPr lang="el-GR" sz="2000" dirty="0" err="1"/>
              <a:t>υπότυπους</a:t>
            </a:r>
            <a:r>
              <a:rPr lang="el-GR" sz="2000" dirty="0"/>
              <a:t> </a:t>
            </a:r>
            <a:r>
              <a:rPr lang="el-GR" sz="2000" dirty="0" err="1"/>
              <a:t>αδρενεργικών</a:t>
            </a:r>
            <a:r>
              <a:rPr lang="el-GR" sz="2000" dirty="0"/>
              <a:t> υποδοχέων, πχ η </a:t>
            </a:r>
            <a:r>
              <a:rPr lang="el-GR" sz="2000" dirty="0" err="1"/>
              <a:t>επινεφρίνη</a:t>
            </a:r>
            <a:r>
              <a:rPr lang="el-GR" sz="2000" dirty="0"/>
              <a:t> (ΕΡΙ) στους α1,α2,β1,β2 και β3 και η </a:t>
            </a:r>
            <a:r>
              <a:rPr lang="el-GR" sz="2000" dirty="0" err="1"/>
              <a:t>νορεπινεφρίνη</a:t>
            </a:r>
            <a:r>
              <a:rPr lang="el-GR" sz="2000" dirty="0"/>
              <a:t> (ΝΕ) στους α1,α2 και β1 υποδοχείς</a:t>
            </a:r>
            <a:r>
              <a:rPr lang="en-US" sz="2000" dirty="0"/>
              <a:t>.</a:t>
            </a:r>
            <a:endParaRPr lang="el-GR" sz="2000" dirty="0"/>
          </a:p>
          <a:p>
            <a:r>
              <a:rPr lang="el-GR" sz="2000" dirty="0"/>
              <a:t>Τα </a:t>
            </a:r>
            <a:r>
              <a:rPr lang="el-GR" sz="2000" b="1" dirty="0"/>
              <a:t>έμμεσης δράσης </a:t>
            </a:r>
            <a:r>
              <a:rPr lang="el-GR" sz="2000" dirty="0"/>
              <a:t>αυξάνουν με διάφορους μηχανισμούς τη διαθεσιμότητα της </a:t>
            </a:r>
            <a:r>
              <a:rPr lang="el-GR" sz="2000" dirty="0" err="1"/>
              <a:t>νορεπινεφρίνης</a:t>
            </a:r>
            <a:r>
              <a:rPr lang="el-GR" sz="2000" dirty="0"/>
              <a:t> (ΝΕ) ή της </a:t>
            </a:r>
            <a:r>
              <a:rPr lang="el-GR" sz="2000" dirty="0" err="1"/>
              <a:t>επινεφρίνης</a:t>
            </a:r>
            <a:r>
              <a:rPr lang="el-GR" sz="2000" dirty="0"/>
              <a:t> (ΕΡΙ). Όπως:</a:t>
            </a:r>
          </a:p>
          <a:p>
            <a:pPr>
              <a:buFont typeface="Wingdings" panose="05000000000000000000" pitchFamily="2" charset="2"/>
              <a:buChar char="ü"/>
            </a:pPr>
            <a:r>
              <a:rPr lang="el-GR" sz="2000" dirty="0"/>
              <a:t>   Ευνοώντας την απελευθέρωση </a:t>
            </a:r>
            <a:r>
              <a:rPr lang="el-GR" sz="2000" dirty="0" err="1"/>
              <a:t>νορεπινεφρίνης</a:t>
            </a:r>
            <a:r>
              <a:rPr lang="el-GR" sz="2000" dirty="0"/>
              <a:t> από τα αποθηκευτικά </a:t>
            </a:r>
            <a:r>
              <a:rPr lang="el-GR" sz="2000" dirty="0" err="1"/>
              <a:t>κυστίδια</a:t>
            </a:r>
            <a:r>
              <a:rPr lang="el-GR" sz="2000" dirty="0"/>
              <a:t> στις απολήξεις των συμπαθητικών νεύρων</a:t>
            </a:r>
            <a:r>
              <a:rPr lang="en-US" sz="2000" dirty="0"/>
              <a:t>.</a:t>
            </a:r>
            <a:endParaRPr lang="el-GR" sz="2000" dirty="0"/>
          </a:p>
          <a:p>
            <a:pPr>
              <a:buFont typeface="Wingdings" panose="05000000000000000000" pitchFamily="2" charset="2"/>
              <a:buChar char="ü"/>
            </a:pPr>
            <a:r>
              <a:rPr lang="el-GR" sz="2000" dirty="0"/>
              <a:t>   Με την αναστολή της </a:t>
            </a:r>
            <a:r>
              <a:rPr lang="el-GR" sz="2000" dirty="0" err="1"/>
              <a:t>επαναπρόσληψης</a:t>
            </a:r>
            <a:r>
              <a:rPr lang="el-GR" sz="2000" dirty="0"/>
              <a:t> της </a:t>
            </a:r>
            <a:r>
              <a:rPr lang="el-GR" sz="2000" dirty="0" err="1"/>
              <a:t>νορεπινεφρίνης</a:t>
            </a:r>
            <a:r>
              <a:rPr lang="el-GR" sz="2000" dirty="0"/>
              <a:t> στους συμπαθητικούς νευρώνες (πχ κοκαΐνη), αυξάνοντας έτσι το χρόνο παραμονής του </a:t>
            </a:r>
            <a:r>
              <a:rPr lang="el-GR" sz="2000" dirty="0" smtClean="0"/>
              <a:t>νευροδιαβιβαστή </a:t>
            </a:r>
            <a:r>
              <a:rPr lang="el-GR" sz="2000" dirty="0"/>
              <a:t>στο περιβάλλον του υποδοχέα</a:t>
            </a:r>
            <a:r>
              <a:rPr lang="en-US" sz="2000" dirty="0"/>
              <a:t>.</a:t>
            </a:r>
            <a:endParaRPr lang="el-GR" sz="2000" dirty="0"/>
          </a:p>
          <a:p>
            <a:pPr>
              <a:buFont typeface="Wingdings" panose="05000000000000000000" pitchFamily="2" charset="2"/>
              <a:buChar char="ü"/>
            </a:pPr>
            <a:r>
              <a:rPr lang="el-GR" sz="2000" dirty="0"/>
              <a:t>  Με την αναστολή των μεταβολικών ενζύμων, </a:t>
            </a:r>
            <a:r>
              <a:rPr lang="el-GR" sz="2000" dirty="0" err="1"/>
              <a:t>μονοαμινοξειδάση</a:t>
            </a:r>
            <a:r>
              <a:rPr lang="el-GR" sz="2000" dirty="0"/>
              <a:t> (ΜΑΟ) (πχ </a:t>
            </a:r>
            <a:r>
              <a:rPr lang="el-GR" sz="2000" dirty="0" err="1"/>
              <a:t>παργυλίνη</a:t>
            </a:r>
            <a:r>
              <a:rPr lang="el-GR" sz="2000" dirty="0"/>
              <a:t>) και </a:t>
            </a:r>
            <a:r>
              <a:rPr lang="el-GR" sz="2000" dirty="0" err="1"/>
              <a:t>κατεχολ</a:t>
            </a:r>
            <a:r>
              <a:rPr lang="el-GR" sz="2000" dirty="0"/>
              <a:t>-ο-</a:t>
            </a:r>
            <a:r>
              <a:rPr lang="el-GR" sz="2000" dirty="0" err="1"/>
              <a:t>μεθυλτρανσφεράση</a:t>
            </a:r>
            <a:r>
              <a:rPr lang="el-GR" sz="2000" dirty="0"/>
              <a:t> (</a:t>
            </a:r>
            <a:r>
              <a:rPr lang="en-US" sz="2000" dirty="0"/>
              <a:t>COMT) </a:t>
            </a:r>
            <a:r>
              <a:rPr lang="el-GR" sz="2000" dirty="0"/>
              <a:t>(πχ </a:t>
            </a:r>
            <a:r>
              <a:rPr lang="el-GR" sz="2000" dirty="0" err="1"/>
              <a:t>εντακαπόνη</a:t>
            </a:r>
            <a:r>
              <a:rPr lang="el-GR" sz="2000" dirty="0"/>
              <a:t>)</a:t>
            </a:r>
            <a:r>
              <a:rPr lang="en-US" sz="2000" dirty="0"/>
              <a:t>.</a:t>
            </a:r>
            <a:endParaRPr lang="el-GR" sz="2000" dirty="0"/>
          </a:p>
          <a:p>
            <a:r>
              <a:rPr lang="el-GR" sz="2000" dirty="0"/>
              <a:t>Τα </a:t>
            </a:r>
            <a:r>
              <a:rPr lang="el-GR" sz="2000" b="1" dirty="0"/>
              <a:t>μεικτής δράσης </a:t>
            </a:r>
            <a:r>
              <a:rPr lang="el-GR" sz="2000" dirty="0"/>
              <a:t>ενεργοποιούν </a:t>
            </a:r>
            <a:r>
              <a:rPr lang="el-GR" sz="2000" u="sng" dirty="0"/>
              <a:t>άμεσα</a:t>
            </a:r>
            <a:r>
              <a:rPr lang="el-GR" sz="2000" dirty="0"/>
              <a:t> τους </a:t>
            </a:r>
            <a:r>
              <a:rPr lang="el-GR" sz="2000" dirty="0" err="1"/>
              <a:t>αδρενεργικούς</a:t>
            </a:r>
            <a:r>
              <a:rPr lang="el-GR" sz="2000" dirty="0"/>
              <a:t> υποδοχείς</a:t>
            </a:r>
            <a:r>
              <a:rPr lang="en-US" sz="2000" dirty="0"/>
              <a:t> </a:t>
            </a:r>
            <a:r>
              <a:rPr lang="el-GR" sz="2000" dirty="0"/>
              <a:t>και απελευθερώνουν </a:t>
            </a:r>
            <a:r>
              <a:rPr lang="el-GR" sz="2000" u="sng" dirty="0"/>
              <a:t>έμμεσα</a:t>
            </a:r>
            <a:r>
              <a:rPr lang="el-GR" sz="2000" dirty="0"/>
              <a:t> </a:t>
            </a:r>
            <a:r>
              <a:rPr lang="el-GR" sz="2000" dirty="0" err="1"/>
              <a:t>νορεπινεφρίνη</a:t>
            </a:r>
            <a:r>
              <a:rPr lang="el-GR" sz="2000" dirty="0"/>
              <a:t> πχ </a:t>
            </a:r>
            <a:r>
              <a:rPr lang="el-GR" sz="2000" dirty="0" err="1"/>
              <a:t>εφεδρίνη</a:t>
            </a:r>
            <a:r>
              <a:rPr lang="el-GR" sz="2000" dirty="0"/>
              <a:t>, </a:t>
            </a:r>
            <a:r>
              <a:rPr lang="el-GR" sz="2000" dirty="0" err="1"/>
              <a:t>ντοπαμίνη</a:t>
            </a:r>
            <a:r>
              <a:rPr lang="el-GR" sz="2000" dirty="0"/>
              <a:t> (</a:t>
            </a:r>
            <a:r>
              <a:rPr lang="en-US" sz="2000" dirty="0"/>
              <a:t>DA).</a:t>
            </a:r>
            <a:endParaRPr lang="el-GR" sz="2000" dirty="0"/>
          </a:p>
        </p:txBody>
      </p:sp>
      <p:pic>
        <p:nvPicPr>
          <p:cNvPr id="4" name="Εικόνα 3"/>
          <p:cNvPicPr>
            <a:picLocks noChangeAspect="1"/>
          </p:cNvPicPr>
          <p:nvPr/>
        </p:nvPicPr>
        <p:blipFill>
          <a:blip r:embed="rId2"/>
          <a:stretch>
            <a:fillRect/>
          </a:stretch>
        </p:blipFill>
        <p:spPr>
          <a:xfrm>
            <a:off x="-3048" y="4029637"/>
            <a:ext cx="5050714" cy="2838502"/>
          </a:xfrm>
          <a:prstGeom prst="rect">
            <a:avLst/>
          </a:prstGeom>
        </p:spPr>
      </p:pic>
      <p:pic>
        <p:nvPicPr>
          <p:cNvPr id="5" name="Εικόνα 4"/>
          <p:cNvPicPr>
            <a:picLocks noChangeAspect="1"/>
          </p:cNvPicPr>
          <p:nvPr/>
        </p:nvPicPr>
        <p:blipFill>
          <a:blip r:embed="rId3"/>
          <a:stretch>
            <a:fillRect/>
          </a:stretch>
        </p:blipFill>
        <p:spPr>
          <a:xfrm>
            <a:off x="0" y="1128676"/>
            <a:ext cx="5047666" cy="2830731"/>
          </a:xfrm>
          <a:prstGeom prst="rect">
            <a:avLst/>
          </a:prstGeom>
        </p:spPr>
      </p:pic>
    </p:spTree>
    <p:extLst>
      <p:ext uri="{BB962C8B-B14F-4D97-AF65-F5344CB8AC3E}">
        <p14:creationId xmlns:p14="http://schemas.microsoft.com/office/powerpoint/2010/main" val="856853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838995" y="123254"/>
            <a:ext cx="7358743" cy="2752342"/>
          </a:xfrm>
          <a:prstGeom prst="rect">
            <a:avLst/>
          </a:prstGeom>
        </p:spPr>
      </p:pic>
      <p:pic>
        <p:nvPicPr>
          <p:cNvPr id="4" name="Εικόνα 3"/>
          <p:cNvPicPr>
            <a:picLocks noChangeAspect="1"/>
          </p:cNvPicPr>
          <p:nvPr/>
        </p:nvPicPr>
        <p:blipFill>
          <a:blip r:embed="rId3"/>
          <a:stretch>
            <a:fillRect/>
          </a:stretch>
        </p:blipFill>
        <p:spPr>
          <a:xfrm>
            <a:off x="3675696" y="3108960"/>
            <a:ext cx="5805333" cy="3493362"/>
          </a:xfrm>
          <a:prstGeom prst="rect">
            <a:avLst/>
          </a:prstGeom>
        </p:spPr>
      </p:pic>
    </p:spTree>
    <p:extLst>
      <p:ext uri="{BB962C8B-B14F-4D97-AF65-F5344CB8AC3E}">
        <p14:creationId xmlns:p14="http://schemas.microsoft.com/office/powerpoint/2010/main" val="522063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6122ACC-882A-4444-854F-D431E79E2BEA}"/>
              </a:ext>
            </a:extLst>
          </p:cNvPr>
          <p:cNvPicPr>
            <a:picLocks noChangeAspect="1"/>
          </p:cNvPicPr>
          <p:nvPr/>
        </p:nvPicPr>
        <p:blipFill>
          <a:blip r:embed="rId2"/>
          <a:stretch>
            <a:fillRect/>
          </a:stretch>
        </p:blipFill>
        <p:spPr>
          <a:xfrm>
            <a:off x="381000" y="571500"/>
            <a:ext cx="11430000" cy="5715000"/>
          </a:xfrm>
          <a:prstGeom prst="rect">
            <a:avLst/>
          </a:prstGeom>
        </p:spPr>
      </p:pic>
    </p:spTree>
    <p:extLst>
      <p:ext uri="{BB962C8B-B14F-4D97-AF65-F5344CB8AC3E}">
        <p14:creationId xmlns:p14="http://schemas.microsoft.com/office/powerpoint/2010/main" val="2941560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B3E4A447-D9B9-477F-BA7F-236128F046DB}"/>
              </a:ext>
            </a:extLst>
          </p:cNvPr>
          <p:cNvSpPr>
            <a:spLocks noGrp="1"/>
          </p:cNvSpPr>
          <p:nvPr>
            <p:ph type="title"/>
          </p:nvPr>
        </p:nvSpPr>
        <p:spPr>
          <a:xfrm>
            <a:off x="1098468" y="885651"/>
            <a:ext cx="3229803" cy="4624603"/>
          </a:xfrm>
        </p:spPr>
        <p:txBody>
          <a:bodyPr>
            <a:normAutofit/>
          </a:bodyPr>
          <a:lstStyle/>
          <a:p>
            <a:r>
              <a:rPr lang="el-GR" sz="3700">
                <a:solidFill>
                  <a:srgbClr val="FFFFFF"/>
                </a:solidFill>
              </a:rPr>
              <a:t>Ντοπαμίνη(</a:t>
            </a:r>
            <a:r>
              <a:rPr lang="en-US" sz="3700">
                <a:solidFill>
                  <a:srgbClr val="FFFFFF"/>
                </a:solidFill>
              </a:rPr>
              <a:t>DA)</a:t>
            </a:r>
            <a:endParaRPr lang="el-GR" sz="3700">
              <a:solidFill>
                <a:srgbClr val="FFFFFF"/>
              </a:solidFill>
            </a:endParaRPr>
          </a:p>
        </p:txBody>
      </p:sp>
      <p:sp>
        <p:nvSpPr>
          <p:cNvPr id="3" name="Θέση περιεχομένου 2">
            <a:extLst>
              <a:ext uri="{FF2B5EF4-FFF2-40B4-BE49-F238E27FC236}">
                <a16:creationId xmlns:a16="http://schemas.microsoft.com/office/drawing/2014/main" id="{CF67A24E-705E-46EA-960A-F176EBE6A29C}"/>
              </a:ext>
            </a:extLst>
          </p:cNvPr>
          <p:cNvSpPr>
            <a:spLocks noGrp="1"/>
          </p:cNvSpPr>
          <p:nvPr>
            <p:ph idx="1"/>
          </p:nvPr>
        </p:nvSpPr>
        <p:spPr>
          <a:xfrm>
            <a:off x="4978708" y="563918"/>
            <a:ext cx="6525220" cy="5843147"/>
          </a:xfrm>
        </p:spPr>
        <p:txBody>
          <a:bodyPr anchor="ctr">
            <a:noAutofit/>
          </a:bodyPr>
          <a:lstStyle/>
          <a:p>
            <a:r>
              <a:rPr lang="el-GR" sz="2200" dirty="0"/>
              <a:t>Στους </a:t>
            </a:r>
            <a:r>
              <a:rPr lang="el-GR" sz="2200" dirty="0" err="1"/>
              <a:t>ντοπαμινεργικούς</a:t>
            </a:r>
            <a:r>
              <a:rPr lang="el-GR" sz="2200" dirty="0"/>
              <a:t> νευρώνες η συντιθέμενη </a:t>
            </a:r>
            <a:r>
              <a:rPr lang="en-US" sz="2200" dirty="0"/>
              <a:t>DA </a:t>
            </a:r>
            <a:r>
              <a:rPr lang="el-GR" sz="2200" dirty="0"/>
              <a:t>τοποθετείται σε αποθηκευτικά </a:t>
            </a:r>
            <a:r>
              <a:rPr lang="el-GR" sz="2200" dirty="0" err="1"/>
              <a:t>κυστίδια</a:t>
            </a:r>
            <a:r>
              <a:rPr lang="el-GR" sz="2200" dirty="0"/>
              <a:t> από τον αγγειακό </a:t>
            </a:r>
            <a:r>
              <a:rPr lang="el-GR" sz="2200" dirty="0" err="1"/>
              <a:t>μονοαμινικό</a:t>
            </a:r>
            <a:r>
              <a:rPr lang="el-GR" sz="2200" dirty="0"/>
              <a:t> μεταφορέα </a:t>
            </a:r>
            <a:r>
              <a:rPr lang="en-US" sz="2200" dirty="0"/>
              <a:t>VAMAT2. </a:t>
            </a:r>
            <a:endParaRPr lang="el-GR" sz="2200" dirty="0"/>
          </a:p>
          <a:p>
            <a:r>
              <a:rPr lang="el-GR" sz="2200" dirty="0"/>
              <a:t>Η </a:t>
            </a:r>
            <a:r>
              <a:rPr lang="en-US" sz="2200" dirty="0"/>
              <a:t>DA </a:t>
            </a:r>
            <a:r>
              <a:rPr lang="el-GR" sz="2200" dirty="0"/>
              <a:t>που απελευθερώνεται </a:t>
            </a:r>
            <a:r>
              <a:rPr lang="el-GR" sz="2200" dirty="0" err="1"/>
              <a:t>συναπτικά</a:t>
            </a:r>
            <a:r>
              <a:rPr lang="el-GR" sz="2200" dirty="0"/>
              <a:t> υπόκειται</a:t>
            </a:r>
            <a:r>
              <a:rPr lang="en-US" sz="2200" dirty="0"/>
              <a:t>,</a:t>
            </a:r>
            <a:r>
              <a:rPr lang="el-GR" sz="2200" dirty="0"/>
              <a:t> σε απομάκρυνση και μεταβολισμό από το μεταφορέα της (</a:t>
            </a:r>
            <a:r>
              <a:rPr lang="en-US" sz="2200" dirty="0"/>
              <a:t>DAT)</a:t>
            </a:r>
            <a:r>
              <a:rPr lang="el-GR" sz="2200" dirty="0"/>
              <a:t>,</a:t>
            </a:r>
            <a:r>
              <a:rPr lang="en-US" sz="2200" dirty="0"/>
              <a:t> </a:t>
            </a:r>
            <a:r>
              <a:rPr lang="el-GR" sz="2200" dirty="0"/>
              <a:t>που βρίσκεται </a:t>
            </a:r>
            <a:r>
              <a:rPr lang="el-GR" sz="2200" dirty="0" err="1"/>
              <a:t>περισυναπτικά</a:t>
            </a:r>
            <a:r>
              <a:rPr lang="el-GR" sz="2200" dirty="0"/>
              <a:t>. Ο μεταφορέας της </a:t>
            </a:r>
            <a:r>
              <a:rPr lang="en-US" sz="2200" dirty="0"/>
              <a:t>DA </a:t>
            </a:r>
            <a:r>
              <a:rPr lang="el-GR" sz="2200" dirty="0"/>
              <a:t>δεν είναι εκλεκτικός</a:t>
            </a:r>
            <a:r>
              <a:rPr lang="en-US" sz="2200" dirty="0"/>
              <a:t>,</a:t>
            </a:r>
            <a:r>
              <a:rPr lang="el-GR" sz="2200" dirty="0"/>
              <a:t> ρυθμίζεται μέσω </a:t>
            </a:r>
            <a:r>
              <a:rPr lang="el-GR" sz="2200" dirty="0" err="1"/>
              <a:t>φωσφορυλίωσης</a:t>
            </a:r>
            <a:r>
              <a:rPr lang="el-GR" sz="2200" dirty="0"/>
              <a:t> και είναι ο κύριος μηχανισμός τερματισμού της δράσης της </a:t>
            </a:r>
            <a:r>
              <a:rPr lang="en-US" sz="2200" dirty="0"/>
              <a:t>DA</a:t>
            </a:r>
            <a:r>
              <a:rPr lang="el-GR" sz="2200" dirty="0"/>
              <a:t>. </a:t>
            </a:r>
          </a:p>
          <a:p>
            <a:r>
              <a:rPr lang="el-GR" sz="2200" dirty="0"/>
              <a:t>Ο μεταβολισμός της </a:t>
            </a:r>
            <a:r>
              <a:rPr lang="el-GR" sz="2200" dirty="0" err="1"/>
              <a:t>ντοπαμίνης</a:t>
            </a:r>
            <a:r>
              <a:rPr lang="el-GR" sz="2200" dirty="0"/>
              <a:t> γίνεται μέσω της ΜΑΟ που βρίσκεται τόσο προ- όσο και </a:t>
            </a:r>
            <a:r>
              <a:rPr lang="el-GR" sz="2200" dirty="0" err="1"/>
              <a:t>μετασυναπτικά</a:t>
            </a:r>
            <a:r>
              <a:rPr lang="el-GR" sz="2200" dirty="0"/>
              <a:t>. Η </a:t>
            </a:r>
            <a:r>
              <a:rPr lang="el-GR" sz="2200" dirty="0" err="1"/>
              <a:t>ντοπαμίνη</a:t>
            </a:r>
            <a:r>
              <a:rPr lang="el-GR" sz="2200" dirty="0"/>
              <a:t> </a:t>
            </a:r>
            <a:r>
              <a:rPr lang="el-GR" sz="2200" dirty="0" err="1"/>
              <a:t>μεταβολίζεται</a:t>
            </a:r>
            <a:r>
              <a:rPr lang="el-GR" sz="2200" dirty="0"/>
              <a:t> από την ΜΑΟ προς 3,4 </a:t>
            </a:r>
            <a:r>
              <a:rPr lang="el-GR" sz="2200" dirty="0" err="1"/>
              <a:t>διυδροξυφαινυλοξικό</a:t>
            </a:r>
            <a:r>
              <a:rPr lang="el-GR" sz="2200" dirty="0"/>
              <a:t> οξύ (</a:t>
            </a:r>
            <a:r>
              <a:rPr lang="en-US" sz="2200" dirty="0"/>
              <a:t>DOPAC), </a:t>
            </a:r>
            <a:r>
              <a:rPr lang="el-GR" sz="2200" dirty="0"/>
              <a:t>το οποίο </a:t>
            </a:r>
            <a:r>
              <a:rPr lang="el-GR" sz="2200" dirty="0" err="1"/>
              <a:t>μεταβολίζεται</a:t>
            </a:r>
            <a:r>
              <a:rPr lang="el-GR" sz="2200" dirty="0"/>
              <a:t> από την </a:t>
            </a:r>
            <a:r>
              <a:rPr lang="en-US" sz="2200" dirty="0"/>
              <a:t>COMT </a:t>
            </a:r>
            <a:r>
              <a:rPr lang="el-GR" sz="2200" dirty="0"/>
              <a:t>προς </a:t>
            </a:r>
            <a:r>
              <a:rPr lang="el-GR" sz="2200" dirty="0" err="1"/>
              <a:t>ομοβανυλλικό</a:t>
            </a:r>
            <a:r>
              <a:rPr lang="el-GR" sz="2200" dirty="0"/>
              <a:t> οξύ (</a:t>
            </a:r>
            <a:r>
              <a:rPr lang="en-US" sz="2200" dirty="0"/>
              <a:t>HVA)</a:t>
            </a:r>
            <a:endParaRPr lang="el-GR" sz="2200" dirty="0"/>
          </a:p>
        </p:txBody>
      </p:sp>
    </p:spTree>
    <p:extLst>
      <p:ext uri="{BB962C8B-B14F-4D97-AF65-F5344CB8AC3E}">
        <p14:creationId xmlns:p14="http://schemas.microsoft.com/office/powerpoint/2010/main" val="1650346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9764F0B-D153-4108-8758-4A5E28695B2B}"/>
              </a:ext>
            </a:extLst>
          </p:cNvPr>
          <p:cNvPicPr>
            <a:picLocks noChangeAspect="1"/>
          </p:cNvPicPr>
          <p:nvPr/>
        </p:nvPicPr>
        <p:blipFill>
          <a:blip r:embed="rId2"/>
          <a:stretch>
            <a:fillRect/>
          </a:stretch>
        </p:blipFill>
        <p:spPr>
          <a:xfrm>
            <a:off x="1789043" y="457200"/>
            <a:ext cx="8613913" cy="5943600"/>
          </a:xfrm>
          <a:prstGeom prst="rect">
            <a:avLst/>
          </a:prstGeom>
        </p:spPr>
      </p:pic>
    </p:spTree>
    <p:extLst>
      <p:ext uri="{BB962C8B-B14F-4D97-AF65-F5344CB8AC3E}">
        <p14:creationId xmlns:p14="http://schemas.microsoft.com/office/powerpoint/2010/main" val="1231393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8EA4BE81-9B3C-4540-BAFC-291A5747A29C}"/>
              </a:ext>
            </a:extLst>
          </p:cNvPr>
          <p:cNvSpPr>
            <a:spLocks noGrp="1"/>
          </p:cNvSpPr>
          <p:nvPr>
            <p:ph type="title"/>
          </p:nvPr>
        </p:nvSpPr>
        <p:spPr>
          <a:xfrm>
            <a:off x="1098468" y="885651"/>
            <a:ext cx="3229803" cy="4624603"/>
          </a:xfrm>
        </p:spPr>
        <p:txBody>
          <a:bodyPr>
            <a:normAutofit/>
          </a:bodyPr>
          <a:lstStyle/>
          <a:p>
            <a:r>
              <a:rPr lang="el-GR" sz="3700">
                <a:solidFill>
                  <a:srgbClr val="FFFFFF"/>
                </a:solidFill>
              </a:rPr>
              <a:t>Ντοπαμίνη(</a:t>
            </a:r>
            <a:r>
              <a:rPr lang="en-US" sz="3700">
                <a:solidFill>
                  <a:srgbClr val="FFFFFF"/>
                </a:solidFill>
              </a:rPr>
              <a:t>DA)</a:t>
            </a:r>
            <a:endParaRPr lang="el-GR" sz="3700">
              <a:solidFill>
                <a:srgbClr val="FFFFFF"/>
              </a:solidFill>
            </a:endParaRPr>
          </a:p>
        </p:txBody>
      </p:sp>
      <p:sp>
        <p:nvSpPr>
          <p:cNvPr id="3" name="Θέση περιεχομένου 2">
            <a:extLst>
              <a:ext uri="{FF2B5EF4-FFF2-40B4-BE49-F238E27FC236}">
                <a16:creationId xmlns:a16="http://schemas.microsoft.com/office/drawing/2014/main" id="{01B43C63-E799-4270-8E31-5C2D170F0171}"/>
              </a:ext>
            </a:extLst>
          </p:cNvPr>
          <p:cNvSpPr>
            <a:spLocks noGrp="1"/>
          </p:cNvSpPr>
          <p:nvPr>
            <p:ph idx="1"/>
          </p:nvPr>
        </p:nvSpPr>
        <p:spPr>
          <a:xfrm>
            <a:off x="5000510" y="563918"/>
            <a:ext cx="6842231" cy="5521414"/>
          </a:xfrm>
        </p:spPr>
        <p:txBody>
          <a:bodyPr anchor="ctr">
            <a:normAutofit/>
          </a:bodyPr>
          <a:lstStyle/>
          <a:p>
            <a:r>
              <a:rPr lang="el-GR" sz="2000" u="sng" dirty="0"/>
              <a:t>Καρδιά και αγγεία</a:t>
            </a:r>
            <a:r>
              <a:rPr lang="el-GR" sz="2000" dirty="0"/>
              <a:t>. Σε χαμηλές συγκεντρώσεις προκαλεί αγγειοδιαστολή και μείωση του καρδιακού </a:t>
            </a:r>
            <a:r>
              <a:rPr lang="el-GR" sz="2000" dirty="0" err="1"/>
              <a:t>μεταφορτίου</a:t>
            </a:r>
            <a:r>
              <a:rPr lang="el-GR" sz="2000" dirty="0"/>
              <a:t> μέσω των καρδιακών </a:t>
            </a:r>
            <a:r>
              <a:rPr lang="en-US" sz="2000" dirty="0"/>
              <a:t>D1</a:t>
            </a:r>
            <a:r>
              <a:rPr lang="el-GR" sz="2000" dirty="0"/>
              <a:t> υποδοχέων. Σε υψηλότερες συγκεντρώσεις ενεργοποιεί κυρίως τους α1 και β1 </a:t>
            </a:r>
            <a:r>
              <a:rPr lang="el-GR" sz="2000" dirty="0" err="1"/>
              <a:t>αδρενεργικούς</a:t>
            </a:r>
            <a:r>
              <a:rPr lang="el-GR" sz="2000" dirty="0"/>
              <a:t> υποδοχείς προκαλώντας </a:t>
            </a:r>
            <a:r>
              <a:rPr lang="el-GR" sz="2000" dirty="0" err="1"/>
              <a:t>αγγειοσύσπαση</a:t>
            </a:r>
            <a:r>
              <a:rPr lang="el-GR" sz="2000" dirty="0"/>
              <a:t> και αύξηση της πίεσης του αίματος.</a:t>
            </a:r>
          </a:p>
          <a:p>
            <a:r>
              <a:rPr lang="el-GR" sz="2000" u="sng" dirty="0"/>
              <a:t>Στο ΚΝΣ </a:t>
            </a:r>
            <a:r>
              <a:rPr lang="el-GR" sz="2000" dirty="0"/>
              <a:t>υπάρχουν 3 κύριες ομάδες προβολών (μονοπατιών) της </a:t>
            </a:r>
            <a:r>
              <a:rPr lang="el-GR" sz="2000" dirty="0" err="1"/>
              <a:t>ντοπαμίνης</a:t>
            </a:r>
            <a:r>
              <a:rPr lang="el-GR" sz="2000" dirty="0"/>
              <a:t> στον εγκέφαλο. Το </a:t>
            </a:r>
            <a:r>
              <a:rPr lang="el-GR" sz="2000" dirty="0" err="1"/>
              <a:t>μελαινοραβδωτό</a:t>
            </a:r>
            <a:r>
              <a:rPr lang="el-GR" sz="2000" dirty="0"/>
              <a:t>, το </a:t>
            </a:r>
            <a:r>
              <a:rPr lang="el-GR" sz="2000" dirty="0" err="1"/>
              <a:t>μεσοφλοιώδες</a:t>
            </a:r>
            <a:r>
              <a:rPr lang="el-GR" sz="2000" dirty="0"/>
              <a:t> και </a:t>
            </a:r>
            <a:r>
              <a:rPr lang="el-GR" sz="2000" dirty="0" err="1"/>
              <a:t>φυματοχοανικό</a:t>
            </a:r>
            <a:r>
              <a:rPr lang="el-GR" sz="2000" dirty="0"/>
              <a:t> μονοπάτι.</a:t>
            </a:r>
          </a:p>
          <a:p>
            <a:r>
              <a:rPr lang="el-GR" sz="2000" dirty="0"/>
              <a:t> Οι φυσιολογικές λειτουργίες που βρίσκονται υπό </a:t>
            </a:r>
            <a:r>
              <a:rPr lang="el-GR" sz="2000" dirty="0" err="1"/>
              <a:t>ντοπαμινεργικό</a:t>
            </a:r>
            <a:r>
              <a:rPr lang="el-GR" sz="2000" dirty="0"/>
              <a:t> έλεγχο  περιλαμβάνουν το συναίσθημα, την ανταμοιβή, τη νόηση, τη μνήμη και την κινητική δραστηριότητα. Η </a:t>
            </a:r>
            <a:r>
              <a:rPr lang="el-GR" sz="2000" dirty="0" err="1"/>
              <a:t>απορύθμιση</a:t>
            </a:r>
            <a:r>
              <a:rPr lang="el-GR" sz="2000" dirty="0"/>
              <a:t> της δράσης του </a:t>
            </a:r>
            <a:r>
              <a:rPr lang="el-GR" sz="2000" dirty="0" err="1"/>
              <a:t>ντοπαμινεργικού</a:t>
            </a:r>
            <a:r>
              <a:rPr lang="el-GR" sz="2000" dirty="0"/>
              <a:t> συστήματος είναι κρίσιμη σε νόσους όπως το </a:t>
            </a:r>
            <a:r>
              <a:rPr lang="en-US" sz="2000" dirty="0"/>
              <a:t>Parkinson</a:t>
            </a:r>
            <a:r>
              <a:rPr lang="el-GR" sz="2000" dirty="0"/>
              <a:t>,</a:t>
            </a:r>
            <a:r>
              <a:rPr lang="en-US" sz="2000" dirty="0"/>
              <a:t> </a:t>
            </a:r>
            <a:r>
              <a:rPr lang="el-GR" sz="2000" dirty="0"/>
              <a:t>το σύνδρομο</a:t>
            </a:r>
            <a:r>
              <a:rPr lang="en-US" sz="2000" dirty="0"/>
              <a:t> Tourette</a:t>
            </a:r>
            <a:r>
              <a:rPr lang="el-GR" sz="2000" dirty="0" smtClean="0"/>
              <a:t>, της </a:t>
            </a:r>
            <a:r>
              <a:rPr lang="el-GR" sz="2000" dirty="0"/>
              <a:t>διπολικής διαταραχής, της σχιζοφρένειας και του εθισμού/κατάχρησης ουσιών</a:t>
            </a:r>
          </a:p>
        </p:txBody>
      </p:sp>
    </p:spTree>
    <p:extLst>
      <p:ext uri="{BB962C8B-B14F-4D97-AF65-F5344CB8AC3E}">
        <p14:creationId xmlns:p14="http://schemas.microsoft.com/office/powerpoint/2010/main" val="69100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557282" y="114161"/>
            <a:ext cx="4781277" cy="6743839"/>
          </a:xfrm>
          <a:prstGeom prst="rect">
            <a:avLst/>
          </a:prstGeom>
        </p:spPr>
      </p:pic>
      <p:pic>
        <p:nvPicPr>
          <p:cNvPr id="3" name="Εικόνα 2"/>
          <p:cNvPicPr>
            <a:picLocks noChangeAspect="1"/>
          </p:cNvPicPr>
          <p:nvPr/>
        </p:nvPicPr>
        <p:blipFill>
          <a:blip r:embed="rId3"/>
          <a:stretch>
            <a:fillRect/>
          </a:stretch>
        </p:blipFill>
        <p:spPr>
          <a:xfrm>
            <a:off x="259624" y="949235"/>
            <a:ext cx="5728905" cy="5213304"/>
          </a:xfrm>
          <a:prstGeom prst="rect">
            <a:avLst/>
          </a:prstGeom>
        </p:spPr>
      </p:pic>
    </p:spTree>
    <p:extLst>
      <p:ext uri="{BB962C8B-B14F-4D97-AF65-F5344CB8AC3E}">
        <p14:creationId xmlns:p14="http://schemas.microsoft.com/office/powerpoint/2010/main" val="4288954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16C5FA50-8D52-4617-AF91-5C7B1C835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4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82D0FC-4D85-4313-B8C9-D72CD6B041BD}"/>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a:solidFill>
                  <a:srgbClr val="FFFFFF"/>
                </a:solidFill>
                <a:latin typeface="+mj-lt"/>
                <a:ea typeface="+mj-ea"/>
                <a:cs typeface="+mj-cs"/>
              </a:rPr>
              <a:t>Κοκαΐνη: Αναστολή της επαναπρόσληψης της ντοπαμίνης, της νοραδρεναλίνης και της σεροτονίνης, ενώ αδρανοποιεί και την ΜΑΟ.</a:t>
            </a: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439F0946-1175-4A43-93B6-1052F22CF84A}"/>
              </a:ext>
            </a:extLst>
          </p:cNvPr>
          <p:cNvPicPr>
            <a:picLocks noChangeAspect="1"/>
          </p:cNvPicPr>
          <p:nvPr/>
        </p:nvPicPr>
        <p:blipFill rotWithShape="1">
          <a:blip r:embed="rId2"/>
          <a:srcRect t="15584" r="1" b="593"/>
          <a:stretch/>
        </p:blipFill>
        <p:spPr>
          <a:xfrm>
            <a:off x="976251" y="942538"/>
            <a:ext cx="7163222" cy="4808332"/>
          </a:xfrm>
          <a:prstGeom prst="rect">
            <a:avLst/>
          </a:prstGeom>
          <a:effectLst/>
        </p:spPr>
      </p:pic>
      <p:sp>
        <p:nvSpPr>
          <p:cNvPr id="4" name="TextBox 3"/>
          <p:cNvSpPr txBox="1"/>
          <p:nvPr/>
        </p:nvSpPr>
        <p:spPr>
          <a:xfrm>
            <a:off x="1434346" y="62481"/>
            <a:ext cx="6247031" cy="461665"/>
          </a:xfrm>
          <a:prstGeom prst="rect">
            <a:avLst/>
          </a:prstGeom>
          <a:noFill/>
        </p:spPr>
        <p:txBody>
          <a:bodyPr wrap="none" rtlCol="0">
            <a:spAutoFit/>
          </a:bodyPr>
          <a:lstStyle/>
          <a:p>
            <a:r>
              <a:rPr lang="el-GR" sz="2400" b="1" dirty="0" smtClean="0">
                <a:solidFill>
                  <a:schemeClr val="bg1"/>
                </a:solidFill>
              </a:rPr>
              <a:t>Δράση της κοκαΐνης στα </a:t>
            </a:r>
            <a:r>
              <a:rPr lang="el-GR" sz="2400" b="1" dirty="0" err="1" smtClean="0">
                <a:solidFill>
                  <a:schemeClr val="bg1"/>
                </a:solidFill>
              </a:rPr>
              <a:t>ντοπαμινεργικά</a:t>
            </a:r>
            <a:r>
              <a:rPr lang="el-GR" sz="2400" b="1" dirty="0" smtClean="0">
                <a:solidFill>
                  <a:schemeClr val="bg1"/>
                </a:solidFill>
              </a:rPr>
              <a:t> νεύρα</a:t>
            </a:r>
            <a:endParaRPr lang="el-GR" sz="2400" b="1" dirty="0">
              <a:solidFill>
                <a:schemeClr val="bg1"/>
              </a:solidFill>
            </a:endParaRPr>
          </a:p>
        </p:txBody>
      </p:sp>
    </p:spTree>
    <p:extLst>
      <p:ext uri="{BB962C8B-B14F-4D97-AF65-F5344CB8AC3E}">
        <p14:creationId xmlns:p14="http://schemas.microsoft.com/office/powerpoint/2010/main" val="1046465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0C680A20-8293-4D72-9B3A-F795F16C4B5D}"/>
              </a:ext>
            </a:extLst>
          </p:cNvPr>
          <p:cNvSpPr>
            <a:spLocks noGrp="1"/>
          </p:cNvSpPr>
          <p:nvPr>
            <p:ph type="title"/>
          </p:nvPr>
        </p:nvSpPr>
        <p:spPr>
          <a:xfrm>
            <a:off x="1098468" y="885651"/>
            <a:ext cx="3229803" cy="4624603"/>
          </a:xfrm>
        </p:spPr>
        <p:txBody>
          <a:bodyPr>
            <a:normAutofit/>
          </a:bodyPr>
          <a:lstStyle/>
          <a:p>
            <a:r>
              <a:rPr lang="el-GR">
                <a:solidFill>
                  <a:srgbClr val="FFFFFF"/>
                </a:solidFill>
              </a:rPr>
              <a:t>Αγωνιστές του υποδοχέα </a:t>
            </a:r>
            <a:r>
              <a:rPr lang="en-US">
                <a:solidFill>
                  <a:srgbClr val="FFFFFF"/>
                </a:solidFill>
              </a:rPr>
              <a:t>DA</a:t>
            </a:r>
            <a:endParaRPr lang="el-GR">
              <a:solidFill>
                <a:srgbClr val="FFFFFF"/>
              </a:solidFill>
            </a:endParaRPr>
          </a:p>
        </p:txBody>
      </p:sp>
      <p:sp>
        <p:nvSpPr>
          <p:cNvPr id="3" name="Θέση περιεχομένου 2">
            <a:extLst>
              <a:ext uri="{FF2B5EF4-FFF2-40B4-BE49-F238E27FC236}">
                <a16:creationId xmlns:a16="http://schemas.microsoft.com/office/drawing/2014/main" id="{CD62A9BF-1937-42D8-BFF9-DA5DE091E563}"/>
              </a:ext>
            </a:extLst>
          </p:cNvPr>
          <p:cNvSpPr>
            <a:spLocks noGrp="1"/>
          </p:cNvSpPr>
          <p:nvPr>
            <p:ph idx="1"/>
          </p:nvPr>
        </p:nvSpPr>
        <p:spPr>
          <a:xfrm>
            <a:off x="4978708" y="885651"/>
            <a:ext cx="6525220" cy="4616849"/>
          </a:xfrm>
        </p:spPr>
        <p:txBody>
          <a:bodyPr anchor="ctr">
            <a:normAutofit/>
          </a:bodyPr>
          <a:lstStyle/>
          <a:p>
            <a:pPr>
              <a:buFont typeface="Courier New" panose="02070309020205020404" pitchFamily="49" charset="0"/>
              <a:buChar char="o"/>
            </a:pPr>
            <a:r>
              <a:rPr lang="el-GR" sz="2000" b="1" dirty="0"/>
              <a:t>Η </a:t>
            </a:r>
            <a:r>
              <a:rPr lang="en-US" sz="2000" b="1" dirty="0"/>
              <a:t>L-dopa </a:t>
            </a:r>
            <a:r>
              <a:rPr lang="el-GR" sz="2000" dirty="0"/>
              <a:t>στην νόσο του </a:t>
            </a:r>
            <a:r>
              <a:rPr lang="en-US" sz="2000" dirty="0"/>
              <a:t>Parkinson</a:t>
            </a:r>
            <a:r>
              <a:rPr lang="el-GR" sz="2000" dirty="0"/>
              <a:t>,</a:t>
            </a:r>
            <a:r>
              <a:rPr lang="en-US" sz="2000" dirty="0"/>
              <a:t> </a:t>
            </a:r>
            <a:r>
              <a:rPr lang="el-GR" sz="2000" dirty="0"/>
              <a:t>νόσος η οποία χαρακτηρίζεται από έντονο εκφυλισμό των </a:t>
            </a:r>
            <a:r>
              <a:rPr lang="el-GR" sz="2000" dirty="0" err="1"/>
              <a:t>ντοπαμινεργικών</a:t>
            </a:r>
            <a:r>
              <a:rPr lang="el-GR" sz="2000" dirty="0"/>
              <a:t> νευρώνων στη μέλαινα ουσία. Οι περιορισμοί στις φαρμακευτικές δράσεις της έχουν οδηγήσει σε ανάπτυξη εναλλακτικών θεραπειών</a:t>
            </a:r>
            <a:r>
              <a:rPr lang="en-US" sz="2000" dirty="0"/>
              <a:t>.</a:t>
            </a:r>
            <a:endParaRPr lang="el-GR" sz="2000" dirty="0"/>
          </a:p>
          <a:p>
            <a:pPr>
              <a:buFont typeface="Courier New" panose="02070309020205020404" pitchFamily="49" charset="0"/>
              <a:buChar char="o"/>
            </a:pPr>
            <a:r>
              <a:rPr lang="el-GR" sz="2000" b="1" dirty="0"/>
              <a:t>Αλκαλοειδή της </a:t>
            </a:r>
            <a:r>
              <a:rPr lang="el-GR" sz="2000" b="1" dirty="0" err="1"/>
              <a:t>ολύρας</a:t>
            </a:r>
            <a:r>
              <a:rPr lang="el-GR" sz="2000" dirty="0"/>
              <a:t>, (</a:t>
            </a:r>
            <a:r>
              <a:rPr lang="el-GR" sz="2000" u="sng" dirty="0" err="1"/>
              <a:t>βρωμοκρυπτίνη</a:t>
            </a:r>
            <a:r>
              <a:rPr lang="el-GR" sz="2000" dirty="0"/>
              <a:t> και </a:t>
            </a:r>
            <a:r>
              <a:rPr lang="el-GR" sz="2000" u="sng" dirty="0" err="1"/>
              <a:t>περγολίδη</a:t>
            </a:r>
            <a:r>
              <a:rPr lang="el-GR" sz="2000" dirty="0"/>
              <a:t>) αγωνιστές των </a:t>
            </a:r>
            <a:r>
              <a:rPr lang="en-US" sz="2000" dirty="0"/>
              <a:t>D1 </a:t>
            </a:r>
            <a:r>
              <a:rPr lang="el-GR" sz="2000" dirty="0"/>
              <a:t>και </a:t>
            </a:r>
            <a:r>
              <a:rPr lang="en-US" sz="2000" dirty="0"/>
              <a:t>D2</a:t>
            </a:r>
            <a:r>
              <a:rPr lang="el-GR" sz="2000" dirty="0"/>
              <a:t> υποδοχέων με εφαρμογή στην θεραπεία της νόσου του </a:t>
            </a:r>
            <a:r>
              <a:rPr lang="en-US" sz="2000" dirty="0"/>
              <a:t>Parkinson.</a:t>
            </a:r>
          </a:p>
          <a:p>
            <a:pPr>
              <a:buFont typeface="Courier New" panose="02070309020205020404" pitchFamily="49" charset="0"/>
              <a:buChar char="o"/>
            </a:pPr>
            <a:r>
              <a:rPr lang="el-GR" sz="2000" b="1" dirty="0"/>
              <a:t>Μη </a:t>
            </a:r>
            <a:r>
              <a:rPr lang="el-GR" sz="2000" b="1" dirty="0" err="1"/>
              <a:t>ολυρικά</a:t>
            </a:r>
            <a:r>
              <a:rPr lang="el-GR" sz="2000" b="1" dirty="0"/>
              <a:t> αλκαλοειδή</a:t>
            </a:r>
            <a:r>
              <a:rPr lang="el-GR" sz="2000" dirty="0"/>
              <a:t>, όπως η </a:t>
            </a:r>
            <a:r>
              <a:rPr lang="el-GR" sz="2000" u="sng" dirty="0" err="1"/>
              <a:t>απομορφίνη</a:t>
            </a:r>
            <a:r>
              <a:rPr lang="el-GR" sz="2000" dirty="0"/>
              <a:t> που συνδέεται με σειρά ισχύος σε </a:t>
            </a:r>
            <a:r>
              <a:rPr lang="en-US" sz="2000" dirty="0"/>
              <a:t>D4/D2/D3/D5 </a:t>
            </a:r>
            <a:r>
              <a:rPr lang="el-GR" sz="2000" dirty="0"/>
              <a:t>υποδοχείς και λιγότερο στους </a:t>
            </a:r>
            <a:r>
              <a:rPr lang="en-US" sz="2000" dirty="0"/>
              <a:t>D1 </a:t>
            </a:r>
            <a:r>
              <a:rPr lang="el-GR" sz="2000" dirty="0"/>
              <a:t>και α </a:t>
            </a:r>
            <a:r>
              <a:rPr lang="el-GR" sz="2000" dirty="0" err="1"/>
              <a:t>αδρενεργικούς</a:t>
            </a:r>
            <a:r>
              <a:rPr lang="el-GR" sz="2000" dirty="0"/>
              <a:t> υποδοχείς. Χρησιμοποιείται πιο συχνά σε συνδυασμό με την </a:t>
            </a:r>
            <a:r>
              <a:rPr lang="en-US" sz="2000" dirty="0"/>
              <a:t>L-dopa </a:t>
            </a:r>
            <a:r>
              <a:rPr lang="el-GR" sz="2000" dirty="0"/>
              <a:t>για να υπερνικήσει τις ξαφνικές </a:t>
            </a:r>
            <a:r>
              <a:rPr lang="en-US" sz="2000" dirty="0"/>
              <a:t>off </a:t>
            </a:r>
            <a:r>
              <a:rPr lang="el-GR" sz="2000" dirty="0"/>
              <a:t>περιόδους που προκύπτουν από την μακροχρόνια θεραπεία με </a:t>
            </a:r>
            <a:r>
              <a:rPr lang="en-US" sz="2000" dirty="0"/>
              <a:t>L-dopa.</a:t>
            </a:r>
            <a:endParaRPr lang="el-GR" sz="2000" dirty="0"/>
          </a:p>
        </p:txBody>
      </p:sp>
    </p:spTree>
    <p:extLst>
      <p:ext uri="{BB962C8B-B14F-4D97-AF65-F5344CB8AC3E}">
        <p14:creationId xmlns:p14="http://schemas.microsoft.com/office/powerpoint/2010/main" val="174493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F9DBDB8D-17ED-4015-BC89-E798B5059BE0}"/>
              </a:ext>
            </a:extLst>
          </p:cNvPr>
          <p:cNvSpPr>
            <a:spLocks noGrp="1"/>
          </p:cNvSpPr>
          <p:nvPr>
            <p:ph type="title"/>
          </p:nvPr>
        </p:nvSpPr>
        <p:spPr>
          <a:xfrm>
            <a:off x="1098468" y="885651"/>
            <a:ext cx="3229803" cy="4624603"/>
          </a:xfrm>
        </p:spPr>
        <p:txBody>
          <a:bodyPr>
            <a:normAutofit/>
          </a:bodyPr>
          <a:lstStyle/>
          <a:p>
            <a:r>
              <a:rPr lang="el-GR" sz="4100">
                <a:solidFill>
                  <a:srgbClr val="FFFFFF"/>
                </a:solidFill>
              </a:rPr>
              <a:t>Ανταγωνιστές του υποδοχέα </a:t>
            </a:r>
            <a:r>
              <a:rPr lang="en-US" sz="4100">
                <a:solidFill>
                  <a:srgbClr val="FFFFFF"/>
                </a:solidFill>
              </a:rPr>
              <a:t>DA</a:t>
            </a:r>
            <a:endParaRPr lang="el-GR" sz="4100">
              <a:solidFill>
                <a:srgbClr val="FFFFFF"/>
              </a:solidFill>
            </a:endParaRPr>
          </a:p>
        </p:txBody>
      </p:sp>
      <p:sp>
        <p:nvSpPr>
          <p:cNvPr id="3" name="Θέση περιεχομένου 2">
            <a:extLst>
              <a:ext uri="{FF2B5EF4-FFF2-40B4-BE49-F238E27FC236}">
                <a16:creationId xmlns:a16="http://schemas.microsoft.com/office/drawing/2014/main" id="{A8039898-D0CF-4E34-8872-05845553728E}"/>
              </a:ext>
            </a:extLst>
          </p:cNvPr>
          <p:cNvSpPr>
            <a:spLocks noGrp="1"/>
          </p:cNvSpPr>
          <p:nvPr>
            <p:ph idx="1"/>
          </p:nvPr>
        </p:nvSpPr>
        <p:spPr>
          <a:xfrm>
            <a:off x="4978708" y="885651"/>
            <a:ext cx="6525220" cy="4616849"/>
          </a:xfrm>
        </p:spPr>
        <p:txBody>
          <a:bodyPr anchor="ctr">
            <a:normAutofit/>
          </a:bodyPr>
          <a:lstStyle/>
          <a:p>
            <a:pPr marL="0" indent="0">
              <a:buNone/>
            </a:pPr>
            <a:r>
              <a:rPr lang="el-GR" sz="2000" dirty="0"/>
              <a:t>      Αποτελούν την θεμέλια λίθο στην φαρμακοθεραπεία της σχιζοφρένειας. Παρόλο που πολλοί νευροδιαβιβαστές είναι πιθανόν να συνεισφέρουν στη πολύπλοκη παθογένεια της νόσου, η δυσλειτουργία της </a:t>
            </a:r>
            <a:r>
              <a:rPr lang="el-GR" sz="2000" dirty="0" err="1"/>
              <a:t>ντοπαμίνης</a:t>
            </a:r>
            <a:r>
              <a:rPr lang="el-GR" sz="2000" dirty="0"/>
              <a:t> θεωρείται η βάση αυτής της διαταραχής</a:t>
            </a:r>
            <a:r>
              <a:rPr lang="en-US" sz="2000" dirty="0"/>
              <a:t>.</a:t>
            </a:r>
            <a:endParaRPr lang="el-GR" sz="2000" dirty="0"/>
          </a:p>
          <a:p>
            <a:pPr>
              <a:buFont typeface="Courier New" panose="02070309020205020404" pitchFamily="49" charset="0"/>
              <a:buChar char="o"/>
            </a:pPr>
            <a:r>
              <a:rPr lang="el-GR" sz="2000" dirty="0"/>
              <a:t> </a:t>
            </a:r>
            <a:r>
              <a:rPr lang="el-GR" sz="2000" b="1" dirty="0" err="1"/>
              <a:t>Χλωροπρομαζίνη</a:t>
            </a:r>
            <a:r>
              <a:rPr lang="el-GR" sz="2000" dirty="0"/>
              <a:t>, </a:t>
            </a:r>
            <a:r>
              <a:rPr lang="el-GR" sz="2000" b="1" dirty="0" err="1"/>
              <a:t>αλοπεριδόλη</a:t>
            </a:r>
            <a:r>
              <a:rPr lang="el-GR" sz="2000" dirty="0"/>
              <a:t>, ανταγωνιστές του </a:t>
            </a:r>
            <a:r>
              <a:rPr lang="en-US" sz="2000" dirty="0"/>
              <a:t>D2 </a:t>
            </a:r>
            <a:r>
              <a:rPr lang="el-GR" sz="2000" dirty="0"/>
              <a:t>υποδοχέα με την </a:t>
            </a:r>
            <a:r>
              <a:rPr lang="el-GR" sz="2000" dirty="0" err="1"/>
              <a:t>αλοπεριδόλη</a:t>
            </a:r>
            <a:r>
              <a:rPr lang="el-GR" sz="2000" dirty="0"/>
              <a:t> να είναι πιο εκλεκτικός </a:t>
            </a:r>
            <a:r>
              <a:rPr lang="el-GR" sz="2000" dirty="0" err="1"/>
              <a:t>συνδέτης</a:t>
            </a:r>
            <a:r>
              <a:rPr lang="el-GR" sz="2000" dirty="0"/>
              <a:t>. Η </a:t>
            </a:r>
            <a:r>
              <a:rPr lang="el-GR" sz="2000" dirty="0" err="1"/>
              <a:t>χλωροπρομαζίνη</a:t>
            </a:r>
            <a:r>
              <a:rPr lang="el-GR" sz="2000" dirty="0"/>
              <a:t> ήταν το πρώτο </a:t>
            </a:r>
            <a:r>
              <a:rPr lang="el-GR" sz="2000" dirty="0" err="1"/>
              <a:t>αντιψυχωσικό</a:t>
            </a:r>
            <a:r>
              <a:rPr lang="el-GR" sz="2000" dirty="0"/>
              <a:t> φάρμακο που χρησιμοποιήθηκε</a:t>
            </a:r>
            <a:r>
              <a:rPr lang="en-US" sz="2000" dirty="0"/>
              <a:t> (1950).</a:t>
            </a:r>
            <a:endParaRPr lang="el-GR" sz="2000" dirty="0"/>
          </a:p>
          <a:p>
            <a:pPr>
              <a:buFont typeface="Courier New" panose="02070309020205020404" pitchFamily="49" charset="0"/>
              <a:buChar char="o"/>
            </a:pPr>
            <a:r>
              <a:rPr lang="el-GR" sz="2000" b="1" dirty="0" err="1"/>
              <a:t>Κλοζαπίνη</a:t>
            </a:r>
            <a:r>
              <a:rPr lang="el-GR" sz="2000" dirty="0"/>
              <a:t>, έχει υψηλότερη συγγένεια με τον </a:t>
            </a:r>
            <a:r>
              <a:rPr lang="en-US" sz="2000" dirty="0"/>
              <a:t>D4 </a:t>
            </a:r>
            <a:r>
              <a:rPr lang="el-GR" sz="2000" dirty="0"/>
              <a:t>υποδοχέα και είναι επίσης υψηλής συγγένειας ανταγωνιστής των 5ΗΤ υποδοχέων. Θεωρείται άτυπο </a:t>
            </a:r>
            <a:r>
              <a:rPr lang="el-GR" sz="2000" dirty="0" err="1"/>
              <a:t>αντιψυχωσικό</a:t>
            </a:r>
            <a:r>
              <a:rPr lang="el-GR" sz="2000" dirty="0"/>
              <a:t> φάρμακο λόγο της χαμηλής συγγένειας με τους υποδοχείς </a:t>
            </a:r>
            <a:r>
              <a:rPr lang="en-US" sz="2000" dirty="0"/>
              <a:t>D</a:t>
            </a:r>
            <a:r>
              <a:rPr lang="el-GR" sz="2000" dirty="0"/>
              <a:t>2</a:t>
            </a:r>
            <a:r>
              <a:rPr lang="en-US" sz="2000" dirty="0"/>
              <a:t>.</a:t>
            </a:r>
            <a:endParaRPr lang="el-GR" sz="2000" dirty="0"/>
          </a:p>
          <a:p>
            <a:pPr marL="0" indent="0">
              <a:buNone/>
            </a:pPr>
            <a:endParaRPr lang="el-GR" sz="2000" dirty="0"/>
          </a:p>
        </p:txBody>
      </p:sp>
    </p:spTree>
    <p:extLst>
      <p:ext uri="{BB962C8B-B14F-4D97-AF65-F5344CB8AC3E}">
        <p14:creationId xmlns:p14="http://schemas.microsoft.com/office/powerpoint/2010/main" val="4084473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69D286-F4D7-4C8B-A6BD-D05384C7F1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39E8235E-135E-4261-8F54-2B316E493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4ED8EC3-4D57-4620-93CE-4E6661F09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83BCB34A-2F40-4F41-8488-A134C1C155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Εικόνα 1">
            <a:extLst>
              <a:ext uri="{FF2B5EF4-FFF2-40B4-BE49-F238E27FC236}">
                <a16:creationId xmlns:a16="http://schemas.microsoft.com/office/drawing/2014/main" id="{EFF5F4CE-6915-4896-820E-C7E0030FD98D}"/>
              </a:ext>
            </a:extLst>
          </p:cNvPr>
          <p:cNvPicPr>
            <a:picLocks noChangeAspect="1"/>
          </p:cNvPicPr>
          <p:nvPr/>
        </p:nvPicPr>
        <p:blipFill>
          <a:blip r:embed="rId2"/>
          <a:stretch>
            <a:fillRect/>
          </a:stretch>
        </p:blipFill>
        <p:spPr>
          <a:xfrm>
            <a:off x="637376" y="1562333"/>
            <a:ext cx="3343202" cy="2836241"/>
          </a:xfrm>
          <a:prstGeom prst="rect">
            <a:avLst/>
          </a:prstGeom>
        </p:spPr>
      </p:pic>
      <p:sp>
        <p:nvSpPr>
          <p:cNvPr id="16" name="Freeform: Shape 15">
            <a:extLst>
              <a:ext uri="{FF2B5EF4-FFF2-40B4-BE49-F238E27FC236}">
                <a16:creationId xmlns:a16="http://schemas.microsoft.com/office/drawing/2014/main" id="{F78382DC-4207-465E-B379-1E16448AA2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Εικόνα 3"/>
          <p:cNvPicPr>
            <a:picLocks noChangeAspect="1"/>
          </p:cNvPicPr>
          <p:nvPr/>
        </p:nvPicPr>
        <p:blipFill>
          <a:blip r:embed="rId3"/>
          <a:stretch>
            <a:fillRect/>
          </a:stretch>
        </p:blipFill>
        <p:spPr>
          <a:xfrm>
            <a:off x="5386707" y="1314297"/>
            <a:ext cx="6317546" cy="4738159"/>
          </a:xfrm>
          <a:prstGeom prst="rect">
            <a:avLst/>
          </a:prstGeom>
        </p:spPr>
      </p:pic>
    </p:spTree>
    <p:extLst>
      <p:ext uri="{BB962C8B-B14F-4D97-AF65-F5344CB8AC3E}">
        <p14:creationId xmlns:p14="http://schemas.microsoft.com/office/powerpoint/2010/main" val="187556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CDD1709-B0D8-434C-B643-B21928ECEBAE}"/>
              </a:ext>
            </a:extLst>
          </p:cNvPr>
          <p:cNvSpPr>
            <a:spLocks noGrp="1"/>
          </p:cNvSpPr>
          <p:nvPr>
            <p:ph type="title"/>
          </p:nvPr>
        </p:nvSpPr>
        <p:spPr>
          <a:xfrm>
            <a:off x="838200" y="624568"/>
            <a:ext cx="3766457" cy="5412920"/>
          </a:xfrm>
        </p:spPr>
        <p:txBody>
          <a:bodyPr>
            <a:normAutofit/>
          </a:bodyPr>
          <a:lstStyle/>
          <a:p>
            <a:r>
              <a:rPr lang="el-GR">
                <a:solidFill>
                  <a:srgbClr val="FFFFFF"/>
                </a:solidFill>
              </a:rPr>
              <a:t>Ενδογενείς κατεχολαμίνες</a:t>
            </a:r>
          </a:p>
        </p:txBody>
      </p:sp>
      <p:sp>
        <p:nvSpPr>
          <p:cNvPr id="3" name="Θέση περιεχομένου 2">
            <a:extLst>
              <a:ext uri="{FF2B5EF4-FFF2-40B4-BE49-F238E27FC236}">
                <a16:creationId xmlns:a16="http://schemas.microsoft.com/office/drawing/2014/main" id="{50466FBD-CC29-41BD-B874-F75ED0EBE35E}"/>
              </a:ext>
            </a:extLst>
          </p:cNvPr>
          <p:cNvSpPr>
            <a:spLocks noGrp="1"/>
          </p:cNvSpPr>
          <p:nvPr>
            <p:ph idx="1"/>
          </p:nvPr>
        </p:nvSpPr>
        <p:spPr>
          <a:xfrm>
            <a:off x="5600700" y="225083"/>
            <a:ext cx="5753098" cy="6632917"/>
          </a:xfrm>
        </p:spPr>
        <p:txBody>
          <a:bodyPr anchor="ctr">
            <a:noAutofit/>
          </a:bodyPr>
          <a:lstStyle/>
          <a:p>
            <a:r>
              <a:rPr lang="el-GR" sz="1800" b="1" dirty="0"/>
              <a:t>Η </a:t>
            </a:r>
            <a:r>
              <a:rPr lang="el-GR" sz="1800" b="1" dirty="0" err="1"/>
              <a:t>Επινεφρίνη</a:t>
            </a:r>
            <a:r>
              <a:rPr lang="el-GR" sz="1800" b="1" dirty="0"/>
              <a:t> ή αδρεναλίνη (ΕΡΙ) </a:t>
            </a:r>
            <a:r>
              <a:rPr lang="el-GR" sz="1600" dirty="0"/>
              <a:t>είναι ισχυρός διεγέρτης τόσο των α όσο και των β </a:t>
            </a:r>
            <a:r>
              <a:rPr lang="el-GR" sz="1600" dirty="0" err="1"/>
              <a:t>αδρενεργικών</a:t>
            </a:r>
            <a:r>
              <a:rPr lang="el-GR" sz="1600" dirty="0"/>
              <a:t> υποδοχέων</a:t>
            </a:r>
            <a:r>
              <a:rPr lang="en-US" sz="1600" dirty="0"/>
              <a:t>.</a:t>
            </a:r>
            <a:endParaRPr lang="el-GR" sz="1600" dirty="0"/>
          </a:p>
          <a:p>
            <a:pPr>
              <a:buFont typeface="Courier New" panose="02070309020205020404" pitchFamily="49" charset="0"/>
              <a:buChar char="o"/>
            </a:pPr>
            <a:r>
              <a:rPr lang="el-GR" sz="1600" dirty="0"/>
              <a:t>Η ΕΡΙ είναι ένα από τα πιο ισχυρά </a:t>
            </a:r>
            <a:r>
              <a:rPr lang="el-GR" sz="1600" dirty="0" err="1"/>
              <a:t>αγγειοσυσπαστικά</a:t>
            </a:r>
            <a:r>
              <a:rPr lang="el-GR" sz="1600" dirty="0"/>
              <a:t> φάρμακα. Αν χορηγηθεί γρήγορα ενδοφλεβίως θα προκαλέσει ταχεία αύξηση στην αρτηριακή πίεση εξαιτίας της άμεσης διέγερσης του μυοκαρδίου και της έντονης κοιλιακής συστολής (θετική </a:t>
            </a:r>
            <a:r>
              <a:rPr lang="el-GR" sz="1600" dirty="0" err="1"/>
              <a:t>ινότροπη</a:t>
            </a:r>
            <a:r>
              <a:rPr lang="el-GR" sz="1600" dirty="0"/>
              <a:t> δράση) αλλά και της αύξησης του καρδιακού ρυθμού (θετική </a:t>
            </a:r>
            <a:r>
              <a:rPr lang="el-GR" sz="1600" dirty="0" err="1"/>
              <a:t>χρονότροπη</a:t>
            </a:r>
            <a:r>
              <a:rPr lang="el-GR" sz="1600" dirty="0"/>
              <a:t> δράση). Η περιφερειακή τριχοειδική αγγειοσυστολή συμβάλει επιπλέον στην αύξηση της Α.Π</a:t>
            </a:r>
            <a:r>
              <a:rPr lang="en-US" sz="1600" dirty="0"/>
              <a:t>.</a:t>
            </a:r>
            <a:endParaRPr lang="el-GR" sz="1600" dirty="0"/>
          </a:p>
          <a:p>
            <a:pPr>
              <a:buFont typeface="Courier New" panose="02070309020205020404" pitchFamily="49" charset="0"/>
              <a:buChar char="o"/>
            </a:pPr>
            <a:r>
              <a:rPr lang="el-GR" sz="1600" dirty="0"/>
              <a:t>Στο αναπνευστικό σύστημα η ΕΡΙ προκαλεί ισχυρή </a:t>
            </a:r>
            <a:r>
              <a:rPr lang="el-GR" sz="1600" dirty="0" err="1"/>
              <a:t>βροχοδιασταλτική</a:t>
            </a:r>
            <a:r>
              <a:rPr lang="el-GR" sz="1600" dirty="0"/>
              <a:t> δράση. Η ευεργετικές δράσεις της ΕΡΙ στο βρογχικό άσθμα εκτός από την ισχυρή </a:t>
            </a:r>
            <a:r>
              <a:rPr lang="el-GR" sz="1600" dirty="0" err="1"/>
              <a:t>βροχοδιασταλτική</a:t>
            </a:r>
            <a:r>
              <a:rPr lang="el-GR" sz="1600" dirty="0"/>
              <a:t> δράση, περιλαμβάνουν και την αναστολή της απελευθέρωσης μεσολαβητών της φλεγμονής από διάφορα αντιγόνα</a:t>
            </a:r>
            <a:r>
              <a:rPr lang="en-US" sz="1600" dirty="0"/>
              <a:t>.</a:t>
            </a:r>
            <a:endParaRPr lang="el-GR" sz="1600" dirty="0"/>
          </a:p>
          <a:p>
            <a:pPr>
              <a:buFont typeface="Courier New" panose="02070309020205020404" pitchFamily="49" charset="0"/>
              <a:buChar char="o"/>
            </a:pPr>
            <a:r>
              <a:rPr lang="el-GR" sz="1600" dirty="0"/>
              <a:t>Οι δράσεις της ΕΡΙ στους λείους μύες εξαρτώνται από το είδος των υποδοχέων, αλλά σε γενικές γραμμές προκαλεί </a:t>
            </a:r>
            <a:r>
              <a:rPr lang="el-GR" sz="1600" dirty="0" err="1"/>
              <a:t>χάλαση</a:t>
            </a:r>
            <a:r>
              <a:rPr lang="el-GR" sz="1600" dirty="0"/>
              <a:t> των λείων μυών της γαστρεντερικής οδού, ενεργοποιώντας τους α και β </a:t>
            </a:r>
            <a:r>
              <a:rPr lang="el-GR" sz="1600" dirty="0" err="1"/>
              <a:t>αδρενεργικούς</a:t>
            </a:r>
            <a:r>
              <a:rPr lang="el-GR" sz="1600" dirty="0"/>
              <a:t> υποδοχείς</a:t>
            </a:r>
            <a:r>
              <a:rPr lang="en-US" sz="1600" dirty="0"/>
              <a:t>.</a:t>
            </a:r>
            <a:endParaRPr lang="el-GR" sz="1600" dirty="0"/>
          </a:p>
          <a:p>
            <a:pPr>
              <a:buFont typeface="Courier New" panose="02070309020205020404" pitchFamily="49" charset="0"/>
              <a:buChar char="o"/>
            </a:pPr>
            <a:r>
              <a:rPr lang="el-GR" sz="1600" dirty="0"/>
              <a:t>Η ΕΡΙ ως πολική ένωση, εμφανίζει πτωχή διείσδυση στο ΚΝΣ, άρα δεν αποτελεί ισχυρό διεγέρτη του</a:t>
            </a:r>
            <a:r>
              <a:rPr lang="en-US" sz="1600" dirty="0"/>
              <a:t>.</a:t>
            </a:r>
            <a:endParaRPr lang="el-GR" sz="1600" dirty="0"/>
          </a:p>
          <a:p>
            <a:pPr>
              <a:buFont typeface="Wingdings" panose="05000000000000000000" pitchFamily="2" charset="2"/>
              <a:buChar char="v"/>
            </a:pPr>
            <a:r>
              <a:rPr lang="el-GR" sz="1600" dirty="0"/>
              <a:t>Χρησιμοποιείται για την ταχεία και επείγουσα αντιμετώπιση των αντιδράσεων υπερευαισθησίας, αναφυλαξίας σε φάρμακα και άλλα αλλεργιογόνα. Για  την αποκατάσταση του καρδιακού ρυθμού σε ασθενείς με καρδιακή ανακοπή από διάφορες αιτίες και σαν τοπικό αιμοστατικό σε επιφάνειες που </a:t>
            </a:r>
            <a:r>
              <a:rPr lang="el-GR" sz="1600" dirty="0" err="1"/>
              <a:t>αιμοραγούν</a:t>
            </a:r>
            <a:r>
              <a:rPr lang="el-GR" sz="1600" dirty="0"/>
              <a:t> (πχ σε ενδοσκοπήσεις)</a:t>
            </a:r>
            <a:r>
              <a:rPr lang="en-US" sz="1600" dirty="0"/>
              <a:t>.</a:t>
            </a:r>
            <a:endParaRPr lang="el-GR" sz="1600" dirty="0"/>
          </a:p>
        </p:txBody>
      </p:sp>
      <p:pic>
        <p:nvPicPr>
          <p:cNvPr id="4" name="Εικόνα 3"/>
          <p:cNvPicPr>
            <a:picLocks noChangeAspect="1"/>
          </p:cNvPicPr>
          <p:nvPr/>
        </p:nvPicPr>
        <p:blipFill>
          <a:blip r:embed="rId2"/>
          <a:stretch>
            <a:fillRect/>
          </a:stretch>
        </p:blipFill>
        <p:spPr>
          <a:xfrm>
            <a:off x="1452562" y="4304619"/>
            <a:ext cx="2143125" cy="2143125"/>
          </a:xfrm>
          <a:prstGeom prst="rect">
            <a:avLst/>
          </a:prstGeom>
        </p:spPr>
      </p:pic>
      <p:pic>
        <p:nvPicPr>
          <p:cNvPr id="5" name="Εικόνα 4"/>
          <p:cNvPicPr>
            <a:picLocks noChangeAspect="1"/>
          </p:cNvPicPr>
          <p:nvPr/>
        </p:nvPicPr>
        <p:blipFill>
          <a:blip r:embed="rId3"/>
          <a:stretch>
            <a:fillRect/>
          </a:stretch>
        </p:blipFill>
        <p:spPr>
          <a:xfrm>
            <a:off x="1104899" y="699542"/>
            <a:ext cx="2838450" cy="1609725"/>
          </a:xfrm>
          <a:prstGeom prst="rect">
            <a:avLst/>
          </a:prstGeom>
        </p:spPr>
      </p:pic>
    </p:spTree>
    <p:extLst>
      <p:ext uri="{BB962C8B-B14F-4D97-AF65-F5344CB8AC3E}">
        <p14:creationId xmlns:p14="http://schemas.microsoft.com/office/powerpoint/2010/main" val="2510095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611C7E0-76A1-4D1A-B6A9-832589548F14}"/>
              </a:ext>
            </a:extLst>
          </p:cNvPr>
          <p:cNvPicPr>
            <a:picLocks noChangeAspect="1"/>
          </p:cNvPicPr>
          <p:nvPr/>
        </p:nvPicPr>
        <p:blipFill>
          <a:blip r:embed="rId2"/>
          <a:stretch>
            <a:fillRect/>
          </a:stretch>
        </p:blipFill>
        <p:spPr>
          <a:xfrm>
            <a:off x="770882" y="1900606"/>
            <a:ext cx="5083534" cy="3370604"/>
          </a:xfrm>
          <a:prstGeom prst="rect">
            <a:avLst/>
          </a:prstGeom>
        </p:spPr>
      </p:pic>
      <p:pic>
        <p:nvPicPr>
          <p:cNvPr id="3" name="Εικόνα 2">
            <a:extLst>
              <a:ext uri="{FF2B5EF4-FFF2-40B4-BE49-F238E27FC236}">
                <a16:creationId xmlns:a16="http://schemas.microsoft.com/office/drawing/2014/main" id="{35ABEE12-210A-49C8-9D42-EFA93936D70E}"/>
              </a:ext>
            </a:extLst>
          </p:cNvPr>
          <p:cNvPicPr>
            <a:picLocks noChangeAspect="1"/>
          </p:cNvPicPr>
          <p:nvPr/>
        </p:nvPicPr>
        <p:blipFill>
          <a:blip r:embed="rId3"/>
          <a:stretch>
            <a:fillRect/>
          </a:stretch>
        </p:blipFill>
        <p:spPr>
          <a:xfrm>
            <a:off x="7109663" y="2568960"/>
            <a:ext cx="4311455" cy="2702250"/>
          </a:xfrm>
          <a:prstGeom prst="rect">
            <a:avLst/>
          </a:prstGeom>
        </p:spPr>
      </p:pic>
    </p:spTree>
    <p:extLst>
      <p:ext uri="{BB962C8B-B14F-4D97-AF65-F5344CB8AC3E}">
        <p14:creationId xmlns:p14="http://schemas.microsoft.com/office/powerpoint/2010/main" val="1081612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75EFE93-24DC-4722-87F2-FEA86DDE0EEB}"/>
              </a:ext>
            </a:extLst>
          </p:cNvPr>
          <p:cNvSpPr>
            <a:spLocks noGrp="1"/>
          </p:cNvSpPr>
          <p:nvPr>
            <p:ph type="title"/>
          </p:nvPr>
        </p:nvSpPr>
        <p:spPr>
          <a:xfrm>
            <a:off x="620555" y="160708"/>
            <a:ext cx="4055948" cy="840889"/>
          </a:xfrm>
        </p:spPr>
        <p:txBody>
          <a:bodyPr>
            <a:normAutofit/>
          </a:bodyPr>
          <a:lstStyle/>
          <a:p>
            <a:r>
              <a:rPr lang="el-GR" sz="2800" b="1" dirty="0">
                <a:solidFill>
                  <a:srgbClr val="FFFFFF"/>
                </a:solidFill>
              </a:rPr>
              <a:t>Ενδογενείς </a:t>
            </a:r>
            <a:r>
              <a:rPr lang="el-GR" sz="2800" b="1" dirty="0" err="1">
                <a:solidFill>
                  <a:srgbClr val="FFFFFF"/>
                </a:solidFill>
              </a:rPr>
              <a:t>κατεχολαμίνες</a:t>
            </a:r>
            <a:endParaRPr lang="el-GR" sz="2800" b="1" dirty="0">
              <a:solidFill>
                <a:srgbClr val="FFFFFF"/>
              </a:solidFill>
            </a:endParaRPr>
          </a:p>
        </p:txBody>
      </p:sp>
      <p:sp>
        <p:nvSpPr>
          <p:cNvPr id="3" name="Θέση περιεχομένου 2">
            <a:extLst>
              <a:ext uri="{FF2B5EF4-FFF2-40B4-BE49-F238E27FC236}">
                <a16:creationId xmlns:a16="http://schemas.microsoft.com/office/drawing/2014/main" id="{1B0F3C73-AACD-4A11-AA76-173EF6B67E7D}"/>
              </a:ext>
            </a:extLst>
          </p:cNvPr>
          <p:cNvSpPr>
            <a:spLocks noGrp="1"/>
          </p:cNvSpPr>
          <p:nvPr>
            <p:ph idx="1"/>
          </p:nvPr>
        </p:nvSpPr>
        <p:spPr>
          <a:xfrm>
            <a:off x="5600700" y="624567"/>
            <a:ext cx="5753098" cy="6001519"/>
          </a:xfrm>
        </p:spPr>
        <p:txBody>
          <a:bodyPr anchor="ctr">
            <a:normAutofit fontScale="92500"/>
          </a:bodyPr>
          <a:lstStyle/>
          <a:p>
            <a:r>
              <a:rPr lang="el-GR" sz="2400" b="1" dirty="0"/>
              <a:t>Η </a:t>
            </a:r>
            <a:r>
              <a:rPr lang="el-GR" sz="2400" b="1" dirty="0" err="1"/>
              <a:t>Νορεπινεφρίνη</a:t>
            </a:r>
            <a:r>
              <a:rPr lang="el-GR" sz="2400" b="1" dirty="0"/>
              <a:t> ή </a:t>
            </a:r>
            <a:r>
              <a:rPr lang="el-GR" sz="2400" b="1" dirty="0" err="1"/>
              <a:t>νοραδρεναλίνη</a:t>
            </a:r>
            <a:r>
              <a:rPr lang="el-GR" sz="2400" b="1" dirty="0"/>
              <a:t> (ΝΕ)</a:t>
            </a:r>
            <a:r>
              <a:rPr lang="en-US" sz="2400" b="1" dirty="0"/>
              <a:t> </a:t>
            </a:r>
            <a:r>
              <a:rPr lang="el-GR" sz="2400" dirty="0"/>
              <a:t>απελευθερώνεται κυρίως από τα </a:t>
            </a:r>
            <a:r>
              <a:rPr lang="el-GR" sz="2400" dirty="0" err="1"/>
              <a:t>αδρενεργικά</a:t>
            </a:r>
            <a:r>
              <a:rPr lang="el-GR" sz="2400" dirty="0"/>
              <a:t> </a:t>
            </a:r>
            <a:r>
              <a:rPr lang="el-GR" sz="2400" dirty="0" err="1"/>
              <a:t>μεταγαγγλιακά</a:t>
            </a:r>
            <a:r>
              <a:rPr lang="el-GR" sz="2400" dirty="0"/>
              <a:t> νεύρα των θηλαστικών. Αποτελεί το με 10 με 20% των </a:t>
            </a:r>
            <a:r>
              <a:rPr lang="el-GR" sz="2400" dirty="0" err="1"/>
              <a:t>κατεχολαμινών</a:t>
            </a:r>
            <a:r>
              <a:rPr lang="el-GR" sz="2400" dirty="0"/>
              <a:t> των επινεφριδίων ενώ στα </a:t>
            </a:r>
            <a:r>
              <a:rPr lang="el-GR" sz="2400" dirty="0" err="1"/>
              <a:t>φαιοχρωμοκυττώματα</a:t>
            </a:r>
            <a:r>
              <a:rPr lang="el-GR" sz="2400" dirty="0"/>
              <a:t>   φτάνει στο 97%.</a:t>
            </a:r>
          </a:p>
          <a:p>
            <a:r>
              <a:rPr lang="el-GR" sz="2400" dirty="0"/>
              <a:t>Η </a:t>
            </a:r>
            <a:r>
              <a:rPr lang="el-GR" sz="2400" dirty="0" err="1"/>
              <a:t>νορεπινεφρίνη</a:t>
            </a:r>
            <a:r>
              <a:rPr lang="el-GR" sz="2400" dirty="0"/>
              <a:t> δρα και στους α και στους β υποδοχείς, με ιδιαίτερα αυξημένη δράση στους β1 υποδοχείς συγκριτικά με τους β2 υποδοχείς. </a:t>
            </a:r>
          </a:p>
          <a:p>
            <a:r>
              <a:rPr lang="el-GR" sz="2400" dirty="0"/>
              <a:t>Επειδή έχει σχετικά χαμηλή συγγένεια με τους β2 υποδοχείς, η </a:t>
            </a:r>
            <a:r>
              <a:rPr lang="el-GR" sz="2400" dirty="0" err="1"/>
              <a:t>νορεπινεφρίνη</a:t>
            </a:r>
            <a:r>
              <a:rPr lang="el-GR" sz="2400" dirty="0"/>
              <a:t> δεν είναι χρήσιμη για την αντιμετώπιση των βρογχικών σπασμών, όπως είναι η </a:t>
            </a:r>
            <a:r>
              <a:rPr lang="el-GR" sz="2400" dirty="0" err="1"/>
              <a:t>επινεφρίνη</a:t>
            </a:r>
            <a:r>
              <a:rPr lang="el-GR" sz="2400" dirty="0"/>
              <a:t>.</a:t>
            </a:r>
          </a:p>
          <a:p>
            <a:pPr>
              <a:buFont typeface="Wingdings" panose="05000000000000000000" pitchFamily="2" charset="2"/>
              <a:buChar char="v"/>
            </a:pPr>
            <a:r>
              <a:rPr lang="el-GR" sz="2400" dirty="0"/>
              <a:t> Χρησιμοποιείται ως </a:t>
            </a:r>
            <a:r>
              <a:rPr lang="el-GR" sz="2400" dirty="0" err="1"/>
              <a:t>αγγειοσυσπαστικό</a:t>
            </a:r>
            <a:r>
              <a:rPr lang="el-GR" sz="2400" dirty="0"/>
              <a:t> φάρμακο προκειμένου να αυξηθεί ή να υποστηριχθεί η αρτηριακή πίεση κάτω από συνθήκες εντατικής φροντίδας</a:t>
            </a:r>
            <a:r>
              <a:rPr lang="en-US" sz="2400" dirty="0"/>
              <a:t>.</a:t>
            </a:r>
            <a:r>
              <a:rPr lang="el-GR" sz="2400" dirty="0"/>
              <a:t> </a:t>
            </a:r>
          </a:p>
        </p:txBody>
      </p:sp>
      <p:pic>
        <p:nvPicPr>
          <p:cNvPr id="4" name="Εικόνα 3"/>
          <p:cNvPicPr>
            <a:picLocks noChangeAspect="1"/>
          </p:cNvPicPr>
          <p:nvPr/>
        </p:nvPicPr>
        <p:blipFill>
          <a:blip r:embed="rId2"/>
          <a:stretch>
            <a:fillRect/>
          </a:stretch>
        </p:blipFill>
        <p:spPr>
          <a:xfrm>
            <a:off x="1677198" y="5018432"/>
            <a:ext cx="1458995" cy="1783216"/>
          </a:xfrm>
          <a:prstGeom prst="rect">
            <a:avLst/>
          </a:prstGeom>
        </p:spPr>
      </p:pic>
      <p:pic>
        <p:nvPicPr>
          <p:cNvPr id="5" name="Εικόνα 4"/>
          <p:cNvPicPr>
            <a:picLocks noChangeAspect="1"/>
          </p:cNvPicPr>
          <p:nvPr/>
        </p:nvPicPr>
        <p:blipFill>
          <a:blip r:embed="rId3"/>
          <a:stretch>
            <a:fillRect/>
          </a:stretch>
        </p:blipFill>
        <p:spPr>
          <a:xfrm>
            <a:off x="478631" y="1045632"/>
            <a:ext cx="3856128" cy="3856128"/>
          </a:xfrm>
          <a:prstGeom prst="rect">
            <a:avLst/>
          </a:prstGeom>
        </p:spPr>
      </p:pic>
    </p:spTree>
    <p:extLst>
      <p:ext uri="{BB962C8B-B14F-4D97-AF65-F5344CB8AC3E}">
        <p14:creationId xmlns:p14="http://schemas.microsoft.com/office/powerpoint/2010/main" val="3964759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FEBA0C8-0705-46E7-A35A-2AA2DFCC0B2F}"/>
              </a:ext>
            </a:extLst>
          </p:cNvPr>
          <p:cNvPicPr>
            <a:picLocks noChangeAspect="1"/>
          </p:cNvPicPr>
          <p:nvPr/>
        </p:nvPicPr>
        <p:blipFill>
          <a:blip r:embed="rId2"/>
          <a:stretch>
            <a:fillRect/>
          </a:stretch>
        </p:blipFill>
        <p:spPr>
          <a:xfrm>
            <a:off x="207559" y="1639488"/>
            <a:ext cx="7226911" cy="3277068"/>
          </a:xfrm>
          <a:prstGeom prst="rect">
            <a:avLst/>
          </a:prstGeom>
        </p:spPr>
      </p:pic>
      <p:pic>
        <p:nvPicPr>
          <p:cNvPr id="3" name="Εικόνα 2">
            <a:extLst>
              <a:ext uri="{FF2B5EF4-FFF2-40B4-BE49-F238E27FC236}">
                <a16:creationId xmlns:a16="http://schemas.microsoft.com/office/drawing/2014/main" id="{180FE6BF-5212-42D8-8BE2-E4098723C07D}"/>
              </a:ext>
            </a:extLst>
          </p:cNvPr>
          <p:cNvPicPr>
            <a:picLocks noChangeAspect="1"/>
          </p:cNvPicPr>
          <p:nvPr/>
        </p:nvPicPr>
        <p:blipFill>
          <a:blip r:embed="rId3"/>
          <a:stretch>
            <a:fillRect/>
          </a:stretch>
        </p:blipFill>
        <p:spPr>
          <a:xfrm>
            <a:off x="7820604" y="2125687"/>
            <a:ext cx="3443743" cy="2146276"/>
          </a:xfrm>
          <a:prstGeom prst="rect">
            <a:avLst/>
          </a:prstGeom>
        </p:spPr>
      </p:pic>
    </p:spTree>
    <p:extLst>
      <p:ext uri="{BB962C8B-B14F-4D97-AF65-F5344CB8AC3E}">
        <p14:creationId xmlns:p14="http://schemas.microsoft.com/office/powerpoint/2010/main" val="2968947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375C396-2C05-4CCD-90D5-F918819D7EB7}"/>
              </a:ext>
            </a:extLst>
          </p:cNvPr>
          <p:cNvSpPr>
            <a:spLocks noGrp="1"/>
          </p:cNvSpPr>
          <p:nvPr>
            <p:ph type="title"/>
          </p:nvPr>
        </p:nvSpPr>
        <p:spPr>
          <a:xfrm>
            <a:off x="897255" y="145597"/>
            <a:ext cx="3766457" cy="1204232"/>
          </a:xfrm>
        </p:spPr>
        <p:txBody>
          <a:bodyPr>
            <a:normAutofit fontScale="90000"/>
          </a:bodyPr>
          <a:lstStyle/>
          <a:p>
            <a:r>
              <a:rPr lang="el-GR" dirty="0">
                <a:solidFill>
                  <a:srgbClr val="FFFFFF"/>
                </a:solidFill>
              </a:rPr>
              <a:t>Ενδογενείς </a:t>
            </a:r>
            <a:r>
              <a:rPr lang="el-GR" dirty="0" err="1">
                <a:solidFill>
                  <a:srgbClr val="FFFFFF"/>
                </a:solidFill>
              </a:rPr>
              <a:t>κατεχολαμίνες</a:t>
            </a:r>
            <a:endParaRPr lang="el-GR" dirty="0">
              <a:solidFill>
                <a:srgbClr val="FFFFFF"/>
              </a:solidFill>
            </a:endParaRPr>
          </a:p>
        </p:txBody>
      </p:sp>
      <p:sp>
        <p:nvSpPr>
          <p:cNvPr id="3" name="Θέση περιεχομένου 2">
            <a:extLst>
              <a:ext uri="{FF2B5EF4-FFF2-40B4-BE49-F238E27FC236}">
                <a16:creationId xmlns:a16="http://schemas.microsoft.com/office/drawing/2014/main" id="{F64F4AC8-2804-4909-931F-A662C23045D5}"/>
              </a:ext>
            </a:extLst>
          </p:cNvPr>
          <p:cNvSpPr>
            <a:spLocks noGrp="1"/>
          </p:cNvSpPr>
          <p:nvPr>
            <p:ph idx="1"/>
          </p:nvPr>
        </p:nvSpPr>
        <p:spPr>
          <a:xfrm>
            <a:off x="5565913" y="357809"/>
            <a:ext cx="5923721" cy="6202017"/>
          </a:xfrm>
        </p:spPr>
        <p:txBody>
          <a:bodyPr anchor="ctr">
            <a:normAutofit/>
          </a:bodyPr>
          <a:lstStyle/>
          <a:p>
            <a:r>
              <a:rPr lang="el-GR" sz="2000" dirty="0"/>
              <a:t>   </a:t>
            </a:r>
            <a:r>
              <a:rPr lang="el-GR" sz="2000" b="1" dirty="0"/>
              <a:t>Η </a:t>
            </a:r>
            <a:r>
              <a:rPr lang="el-GR" sz="2000" b="1" dirty="0" err="1"/>
              <a:t>ντοπαμίνη</a:t>
            </a:r>
            <a:r>
              <a:rPr lang="el-GR" sz="2000" b="1" dirty="0"/>
              <a:t> (</a:t>
            </a:r>
            <a:r>
              <a:rPr lang="en-US" sz="2000" b="1" dirty="0"/>
              <a:t>DA) </a:t>
            </a:r>
            <a:r>
              <a:rPr lang="el-GR" sz="2000" dirty="0"/>
              <a:t>αποτελεί τον άμεσο μεταβολικό πρόδρομο της ΝΕ και της ΕΡΙ. Είναι ένας κεντρικός νευροδιαβιβαστής που εμπλέκεται στη ρύθμιση των σωματικών κινήσεων και αποτελεί υπόστρωμα τόσο για την ΜΑΟ και την </a:t>
            </a:r>
            <a:r>
              <a:rPr lang="en-US" sz="2000" dirty="0"/>
              <a:t>COMT </a:t>
            </a:r>
            <a:r>
              <a:rPr lang="el-GR" sz="2000" dirty="0"/>
              <a:t>και γι’ αυτό δεν είναι αποτελεσματική όταν χορηγείται από το στόμα. </a:t>
            </a:r>
          </a:p>
          <a:p>
            <a:pPr marL="0" indent="0">
              <a:buNone/>
            </a:pPr>
            <a:r>
              <a:rPr lang="el-GR" sz="2000" dirty="0"/>
              <a:t>   Σε χαμηλές συγκεντρώσεις επιδρά στους υποδοχείς </a:t>
            </a:r>
            <a:r>
              <a:rPr lang="en-US" sz="2000" dirty="0"/>
              <a:t>D1 </a:t>
            </a:r>
            <a:r>
              <a:rPr lang="el-GR" sz="2000" dirty="0"/>
              <a:t>και προκαλεί αγγειοδιαστολή μέσω ενεργοποίησης της </a:t>
            </a:r>
            <a:r>
              <a:rPr lang="el-GR" sz="2000" dirty="0" err="1"/>
              <a:t>αδενυλικής</a:t>
            </a:r>
            <a:r>
              <a:rPr lang="el-GR" sz="2000" dirty="0"/>
              <a:t> </a:t>
            </a:r>
            <a:r>
              <a:rPr lang="el-GR" sz="2000" dirty="0" err="1"/>
              <a:t>κυκλάσης</a:t>
            </a:r>
            <a:r>
              <a:rPr lang="el-GR" sz="2000" dirty="0"/>
              <a:t>. Στα </a:t>
            </a:r>
            <a:r>
              <a:rPr lang="el-GR" sz="2000" dirty="0" err="1"/>
              <a:t>σωληναριακά</a:t>
            </a:r>
            <a:r>
              <a:rPr lang="el-GR" sz="2000" dirty="0"/>
              <a:t> νεφρικά κύτταρα διευκολύνει τη μεταφορά </a:t>
            </a:r>
            <a:r>
              <a:rPr lang="en-US" sz="2000" dirty="0"/>
              <a:t>Na</a:t>
            </a:r>
            <a:r>
              <a:rPr lang="el-GR" sz="2000" dirty="0"/>
              <a:t>-ύδατος</a:t>
            </a:r>
            <a:r>
              <a:rPr lang="en-US" sz="2000" dirty="0"/>
              <a:t>, </a:t>
            </a:r>
            <a:r>
              <a:rPr lang="el-GR" sz="2000" dirty="0"/>
              <a:t>συνεπώς η </a:t>
            </a:r>
            <a:r>
              <a:rPr lang="en-US" sz="2000" dirty="0"/>
              <a:t>DA </a:t>
            </a:r>
            <a:r>
              <a:rPr lang="el-GR" sz="2000" dirty="0"/>
              <a:t>ασκεί κατάλληλες φαρμακολογικές δράσεις για την διαχείριση της χαμηλής καρδιακής παροχής, που σχετίζεται με μειωμένη νεφρική λειτουργία, όπως συμβαίνει στην συμφορητική καρδιακή ανεπάρκεια.</a:t>
            </a:r>
          </a:p>
          <a:p>
            <a:pPr marL="0" indent="0">
              <a:buNone/>
            </a:pPr>
            <a:r>
              <a:rPr lang="el-GR" sz="2000" dirty="0"/>
              <a:t>   Σε υψηλότερες συγκεντρώσεις η </a:t>
            </a:r>
            <a:r>
              <a:rPr lang="en-US" sz="2000" dirty="0"/>
              <a:t>DA </a:t>
            </a:r>
            <a:r>
              <a:rPr lang="el-GR" sz="2000" dirty="0"/>
              <a:t>εκδηλώνει θετική </a:t>
            </a:r>
            <a:r>
              <a:rPr lang="el-GR" sz="2000" dirty="0" err="1"/>
              <a:t>ινότροπη</a:t>
            </a:r>
            <a:r>
              <a:rPr lang="el-GR" sz="2000" dirty="0"/>
              <a:t> δράση στο μυοκάρδιο, δρώντας στους β1-αδρενεργικούς υποδοχείς. Επίσης ενεργοποιεί τους α1-αδρενεργικούς υποδοχείς των αγγείων προκαλώντας γενικευμένη </a:t>
            </a:r>
            <a:r>
              <a:rPr lang="el-GR" sz="2000" dirty="0" err="1"/>
              <a:t>αγγειοσύσπαση</a:t>
            </a:r>
            <a:r>
              <a:rPr lang="el-GR" sz="2000" dirty="0"/>
              <a:t>.</a:t>
            </a:r>
          </a:p>
        </p:txBody>
      </p:sp>
      <p:pic>
        <p:nvPicPr>
          <p:cNvPr id="4" name="Εικόνα 3"/>
          <p:cNvPicPr>
            <a:picLocks noChangeAspect="1"/>
          </p:cNvPicPr>
          <p:nvPr/>
        </p:nvPicPr>
        <p:blipFill>
          <a:blip r:embed="rId2"/>
          <a:stretch>
            <a:fillRect/>
          </a:stretch>
        </p:blipFill>
        <p:spPr>
          <a:xfrm>
            <a:off x="586195" y="1349829"/>
            <a:ext cx="3663587" cy="3663587"/>
          </a:xfrm>
          <a:prstGeom prst="rect">
            <a:avLst/>
          </a:prstGeom>
        </p:spPr>
      </p:pic>
      <p:pic>
        <p:nvPicPr>
          <p:cNvPr id="5" name="Εικόνα 4"/>
          <p:cNvPicPr>
            <a:picLocks noChangeAspect="1"/>
          </p:cNvPicPr>
          <p:nvPr/>
        </p:nvPicPr>
        <p:blipFill>
          <a:blip r:embed="rId3"/>
          <a:stretch>
            <a:fillRect/>
          </a:stretch>
        </p:blipFill>
        <p:spPr>
          <a:xfrm>
            <a:off x="943655" y="5124450"/>
            <a:ext cx="3160939" cy="1667421"/>
          </a:xfrm>
          <a:prstGeom prst="rect">
            <a:avLst/>
          </a:prstGeom>
        </p:spPr>
      </p:pic>
    </p:spTree>
    <p:extLst>
      <p:ext uri="{BB962C8B-B14F-4D97-AF65-F5344CB8AC3E}">
        <p14:creationId xmlns:p14="http://schemas.microsoft.com/office/powerpoint/2010/main" val="1728272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TotalTime>
  <Words>2678</Words>
  <Application>Microsoft Office PowerPoint</Application>
  <PresentationFormat>Ευρεία οθόνη</PresentationFormat>
  <Paragraphs>138</Paragraphs>
  <Slides>49</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49</vt:i4>
      </vt:variant>
    </vt:vector>
  </HeadingPairs>
  <TitlesOfParts>
    <vt:vector size="55" baseType="lpstr">
      <vt:lpstr>Arial</vt:lpstr>
      <vt:lpstr>Calibri</vt:lpstr>
      <vt:lpstr>Calibri Light</vt:lpstr>
      <vt:lpstr>Courier New</vt:lpstr>
      <vt:lpstr>Wingdings</vt:lpstr>
      <vt:lpstr>Θέμα του Office</vt:lpstr>
      <vt:lpstr>ΜΑΘΗΜΑ 3</vt:lpstr>
      <vt:lpstr>Αδρενεργικοί αγωνιστές και ανταγωνιστές</vt:lpstr>
      <vt:lpstr>Παρουσίαση του PowerPoint</vt:lpstr>
      <vt:lpstr>Αδρενεργικοί αγωνιστές και ανταγωνιστές</vt:lpstr>
      <vt:lpstr>Ενδογενείς κατεχολαμίνες</vt:lpstr>
      <vt:lpstr>Παρουσίαση του PowerPoint</vt:lpstr>
      <vt:lpstr>Ενδογενείς κατεχολαμίνες</vt:lpstr>
      <vt:lpstr>Παρουσίαση του PowerPoint</vt:lpstr>
      <vt:lpstr>Ενδογενείς κατεχολαμίνες</vt:lpstr>
      <vt:lpstr>Παρουσίαση του PowerPoint</vt:lpstr>
      <vt:lpstr>Αγωνιστές των β-αδρενεργικών υποδοχέων</vt:lpstr>
      <vt:lpstr>Αγωνιστές των β-αδρενεργικών υποδοχέων</vt:lpstr>
      <vt:lpstr>Παρουσίαση του PowerPoint</vt:lpstr>
      <vt:lpstr>Παρουσίαση του PowerPoint</vt:lpstr>
      <vt:lpstr>Εκλεκτικοί αγωνιστές των και α1 και α2-αδρενεργικών υποδοχέων</vt:lpstr>
      <vt:lpstr>Παρουσίαση του PowerPoint</vt:lpstr>
      <vt:lpstr>Λοιποί συμπαθητικομιμητικοί αγωνιστές</vt:lpstr>
      <vt:lpstr>Παρουσίαση του PowerPoint</vt:lpstr>
      <vt:lpstr>Λοιποί συμπαθητικομιμητικοί αγωνιστές</vt:lpstr>
      <vt:lpstr>Παρουσίαση του PowerPoint</vt:lpstr>
      <vt:lpstr>Ανταγωνιστές των αδρενεργικών υποδοχέων</vt:lpstr>
      <vt:lpstr>Παρουσίαση του PowerPoint</vt:lpstr>
      <vt:lpstr>Παρουσίαση του PowerPoint</vt:lpstr>
      <vt:lpstr>Παρουσίαση του PowerPoint</vt:lpstr>
      <vt:lpstr>Ανταγωνιστές β-αδρενεργικών υποδοχέων </vt:lpstr>
      <vt:lpstr>Ανταγωνιστές των β-αδρενεργικών υποδοχέων</vt:lpstr>
      <vt:lpstr>Ανταγωνιστές των β-αδρενεργικών υποδοχέων</vt:lpstr>
      <vt:lpstr>Ανταγωνιστές των β-αδρενεργικών υποδοχέων</vt:lpstr>
      <vt:lpstr>Παρουσίαση του PowerPoint</vt:lpstr>
      <vt:lpstr>Παρουσίαση του PowerPoint</vt:lpstr>
      <vt:lpstr>Ανεπιθύμητες ενέργειες ανταγωνιστών β-αδρενεργικών υποδοχέων </vt:lpstr>
      <vt:lpstr>5-υδρόξυτρυπταμίνη (σεροτονίνη) και ντοπαμίνη</vt:lpstr>
      <vt:lpstr>Σεροτονίνη (5ΗΤ) </vt:lpstr>
      <vt:lpstr>Παρουσίαση του PowerPoint</vt:lpstr>
      <vt:lpstr>Αγωνιστές και ανταγωνιστές του 5ΗΤ υποδοχέα</vt:lpstr>
      <vt:lpstr>Παρουσίαση του PowerPoint</vt:lpstr>
      <vt:lpstr>Παρουσίαση του PowerPoint</vt:lpstr>
      <vt:lpstr>Παρουσίαση του PowerPoint</vt:lpstr>
      <vt:lpstr>Ντοπαμίνη(DA)</vt:lpstr>
      <vt:lpstr>Παρουσίαση του PowerPoint</vt:lpstr>
      <vt:lpstr>Παρουσίαση του PowerPoint</vt:lpstr>
      <vt:lpstr>Ντοπαμίνη(DA)</vt:lpstr>
      <vt:lpstr>Παρουσίαση του PowerPoint</vt:lpstr>
      <vt:lpstr>Ντοπαμίνη(DA)</vt:lpstr>
      <vt:lpstr>Παρουσίαση του PowerPoint</vt:lpstr>
      <vt:lpstr>Παρουσίαση του PowerPoint</vt:lpstr>
      <vt:lpstr>Αγωνιστές του υποδοχέα DA</vt:lpstr>
      <vt:lpstr>Ανταγωνιστές του υποδοχέα DA</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 3</dc:title>
  <dc:creator>Χριστόπουλος Θεόδωρος</dc:creator>
  <cp:lastModifiedBy>User</cp:lastModifiedBy>
  <cp:revision>186</cp:revision>
  <dcterms:created xsi:type="dcterms:W3CDTF">2021-03-14T09:30:14Z</dcterms:created>
  <dcterms:modified xsi:type="dcterms:W3CDTF">2024-03-19T09:40:33Z</dcterms:modified>
</cp:coreProperties>
</file>