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6" r:id="rId7"/>
    <p:sldId id="265" r:id="rId8"/>
    <p:sldId id="281" r:id="rId9"/>
    <p:sldId id="274" r:id="rId10"/>
    <p:sldId id="282" r:id="rId11"/>
    <p:sldId id="285" r:id="rId12"/>
    <p:sldId id="284" r:id="rId13"/>
    <p:sldId id="283" r:id="rId14"/>
    <p:sldId id="28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1" d="100"/>
          <a:sy n="81" d="100"/>
        </p:scale>
        <p:origin x="-8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6/12/2014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7:</a:t>
            </a:r>
            <a:r>
              <a:rPr lang="en-US" sz="2800" dirty="0" smtClean="0"/>
              <a:t> </a:t>
            </a:r>
            <a:r>
              <a:rPr lang="el-GR" sz="2800" dirty="0" smtClean="0"/>
              <a:t>Ερμηνευτικές παρατηρήσεις στίχων 908-975 της </a:t>
            </a:r>
            <a:r>
              <a:rPr lang="el-GR" sz="2800" i="1" dirty="0" smtClean="0"/>
              <a:t>Μήδειας</a:t>
            </a:r>
            <a:endParaRPr lang="en-US" sz="2800" i="1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921-935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err="1"/>
              <a:t>μολόντας͵</a:t>
            </a:r>
            <a:r>
              <a:rPr lang="el-GR" sz="2800" dirty="0"/>
              <a:t> ἐχθρῶν τῶν </a:t>
            </a:r>
            <a:r>
              <a:rPr lang="el-GR" sz="2800" dirty="0" err="1"/>
              <a:t>ἐμῶν</a:t>
            </a:r>
            <a:r>
              <a:rPr lang="el-GR" sz="2800" dirty="0"/>
              <a:t> </a:t>
            </a:r>
            <a:r>
              <a:rPr lang="el-GR" sz="2800" dirty="0" err="1"/>
              <a:t>ὑπερτέρους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 err="1"/>
              <a:t>αὕτη͵</a:t>
            </a:r>
            <a:r>
              <a:rPr lang="el-GR" sz="2800" dirty="0"/>
              <a:t> τί </a:t>
            </a:r>
            <a:r>
              <a:rPr lang="el-GR" sz="2800" dirty="0" err="1"/>
              <a:t>χλωροῖς</a:t>
            </a:r>
            <a:r>
              <a:rPr lang="el-GR" sz="2800" dirty="0"/>
              <a:t> </a:t>
            </a:r>
            <a:r>
              <a:rPr lang="el-GR" sz="2800" dirty="0" err="1"/>
              <a:t>δακρύοις</a:t>
            </a:r>
            <a:r>
              <a:rPr lang="el-GR" sz="2800" dirty="0"/>
              <a:t> </a:t>
            </a:r>
            <a:r>
              <a:rPr lang="el-GR" sz="2800" dirty="0" err="1"/>
              <a:t>τέγγεις</a:t>
            </a:r>
            <a:r>
              <a:rPr lang="el-GR" sz="2800" dirty="0"/>
              <a:t> </a:t>
            </a:r>
            <a:r>
              <a:rPr lang="el-GR" sz="2800" dirty="0" err="1"/>
              <a:t>κόρας͵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στρέψασα </a:t>
            </a:r>
            <a:r>
              <a:rPr lang="el-GR" sz="2800" dirty="0" err="1"/>
              <a:t>λευκὴν</a:t>
            </a:r>
            <a:r>
              <a:rPr lang="el-GR" sz="2800" dirty="0"/>
              <a:t> </a:t>
            </a:r>
            <a:r>
              <a:rPr lang="el-GR" sz="2800" dirty="0" err="1"/>
              <a:t>ἔμπαλιν</a:t>
            </a:r>
            <a:r>
              <a:rPr lang="el-GR" sz="2800" dirty="0"/>
              <a:t> </a:t>
            </a:r>
            <a:r>
              <a:rPr lang="el-GR" sz="2800" dirty="0" err="1"/>
              <a:t>παρηίδα</a:t>
            </a:r>
            <a:r>
              <a:rPr lang="el-GR" sz="2800" dirty="0"/>
              <a:t>;</a:t>
            </a:r>
            <a:br>
              <a:rPr lang="el-GR" sz="2800" dirty="0"/>
            </a:br>
            <a:r>
              <a:rPr lang="el-GR" sz="2800" dirty="0"/>
              <a:t>κοὐκ ἀσμένη </a:t>
            </a:r>
            <a:r>
              <a:rPr lang="el-GR" sz="2800" dirty="0" err="1"/>
              <a:t>τόνδ΄</a:t>
            </a:r>
            <a:r>
              <a:rPr lang="el-GR" sz="2800" dirty="0"/>
              <a:t> ἐξ ἐμοῦ </a:t>
            </a:r>
            <a:r>
              <a:rPr lang="el-GR" sz="2800" dirty="0" err="1"/>
              <a:t>δέχῃ</a:t>
            </a:r>
            <a:r>
              <a:rPr lang="el-GR" sz="2800" dirty="0"/>
              <a:t> λόγον;</a:t>
            </a:r>
            <a:br>
              <a:rPr lang="el-GR" sz="2800" dirty="0"/>
            </a:br>
            <a:r>
              <a:rPr lang="el-GR" sz="2800" b="1" dirty="0" smtClean="0"/>
              <a:t>Μη</a:t>
            </a:r>
            <a:r>
              <a:rPr lang="el-GR" sz="2800" dirty="0"/>
              <a:t>. </a:t>
            </a:r>
            <a:r>
              <a:rPr lang="el-GR" sz="2800" dirty="0" err="1"/>
              <a:t>οὐδέν</a:t>
            </a:r>
            <a:r>
              <a:rPr lang="el-GR" sz="2800" dirty="0"/>
              <a:t>. τέκνων </a:t>
            </a:r>
            <a:r>
              <a:rPr lang="el-GR" sz="2800" dirty="0" err="1"/>
              <a:t>τῶνδ΄</a:t>
            </a:r>
            <a:r>
              <a:rPr lang="el-GR" sz="2800" dirty="0"/>
              <a:t> </a:t>
            </a:r>
            <a:r>
              <a:rPr lang="el-GR" sz="2800" dirty="0" err="1"/>
              <a:t>ἐννοουμένη</a:t>
            </a:r>
            <a:r>
              <a:rPr lang="el-GR" sz="2800" dirty="0"/>
              <a:t> πέρι. </a:t>
            </a:r>
            <a:r>
              <a:rPr lang="el-GR" sz="2800" b="1" dirty="0"/>
              <a:t>       </a:t>
            </a:r>
            <a:r>
              <a:rPr lang="el-GR" sz="2800" dirty="0" smtClean="0"/>
              <a:t>(925)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Ια</a:t>
            </a:r>
            <a:r>
              <a:rPr lang="el-GR" sz="2800" dirty="0"/>
              <a:t>. </a:t>
            </a:r>
            <a:r>
              <a:rPr lang="el-GR" sz="2800" dirty="0" err="1"/>
              <a:t>θάρσει</a:t>
            </a:r>
            <a:r>
              <a:rPr lang="el-GR" sz="2800" dirty="0"/>
              <a:t> νυν· εὖ γὰρ </a:t>
            </a:r>
            <a:r>
              <a:rPr lang="el-GR" sz="2800" dirty="0" err="1"/>
              <a:t>τῶνδ΄</a:t>
            </a:r>
            <a:r>
              <a:rPr lang="el-GR" sz="2800" dirty="0"/>
              <a:t> ἐγὼ </a:t>
            </a:r>
            <a:r>
              <a:rPr lang="el-GR" sz="2800" dirty="0" err="1"/>
              <a:t>θήσω</a:t>
            </a:r>
            <a:r>
              <a:rPr lang="el-GR" sz="2800" dirty="0"/>
              <a:t> πέρι.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δράσω </a:t>
            </a:r>
            <a:r>
              <a:rPr lang="el-GR" sz="2800" dirty="0" err="1"/>
              <a:t>τάδ΄</a:t>
            </a:r>
            <a:r>
              <a:rPr lang="el-GR" sz="2800" dirty="0"/>
              <a:t>· </a:t>
            </a:r>
            <a:r>
              <a:rPr lang="el-GR" sz="2800" dirty="0" err="1"/>
              <a:t>οὔτοι</a:t>
            </a:r>
            <a:r>
              <a:rPr lang="el-GR" sz="2800" dirty="0"/>
              <a:t> </a:t>
            </a:r>
            <a:r>
              <a:rPr lang="el-GR" sz="2800" dirty="0" err="1"/>
              <a:t>σοῖς</a:t>
            </a:r>
            <a:r>
              <a:rPr lang="el-GR" sz="2800" dirty="0"/>
              <a:t> </a:t>
            </a:r>
            <a:r>
              <a:rPr lang="el-GR" sz="2800" dirty="0" err="1"/>
              <a:t>ἀπιστήσω</a:t>
            </a:r>
            <a:r>
              <a:rPr lang="el-GR" sz="2800" dirty="0"/>
              <a:t> </a:t>
            </a:r>
            <a:r>
              <a:rPr lang="el-GR" sz="2800" dirty="0" err="1"/>
              <a:t>λόγοις</a:t>
            </a:r>
            <a:r>
              <a:rPr lang="el-GR" sz="2800" dirty="0"/>
              <a:t>·</a:t>
            </a:r>
            <a:br>
              <a:rPr lang="el-GR" sz="2800" dirty="0"/>
            </a:br>
            <a:r>
              <a:rPr lang="el-GR" sz="2800" dirty="0"/>
              <a:t>γυνὴ δὲ </a:t>
            </a:r>
            <a:r>
              <a:rPr lang="el-GR" sz="2800" dirty="0" err="1"/>
              <a:t>θῆλυ</a:t>
            </a:r>
            <a:r>
              <a:rPr lang="el-GR" sz="2800" dirty="0"/>
              <a:t> </a:t>
            </a:r>
            <a:r>
              <a:rPr lang="el-GR" sz="2800" dirty="0" err="1"/>
              <a:t>κἀπὶ</a:t>
            </a:r>
            <a:r>
              <a:rPr lang="el-GR" sz="2800" dirty="0"/>
              <a:t> </a:t>
            </a:r>
            <a:r>
              <a:rPr lang="el-GR" sz="2800" dirty="0" err="1"/>
              <a:t>δακρύοις</a:t>
            </a:r>
            <a:r>
              <a:rPr lang="el-GR" sz="2800" dirty="0"/>
              <a:t> ἔφυ.</a:t>
            </a:r>
            <a:br>
              <a:rPr lang="el-GR" sz="2800" dirty="0"/>
            </a:br>
            <a:r>
              <a:rPr lang="el-GR" sz="2800" b="1" dirty="0"/>
              <a:t>Ια</a:t>
            </a:r>
            <a:r>
              <a:rPr lang="el-GR" sz="2800" dirty="0"/>
              <a:t>. τί </a:t>
            </a:r>
            <a:r>
              <a:rPr lang="el-GR" sz="2800" dirty="0" err="1"/>
              <a:t>δῆτα</a:t>
            </a:r>
            <a:r>
              <a:rPr lang="el-GR" sz="2800" dirty="0"/>
              <a:t> λίαν </a:t>
            </a:r>
            <a:r>
              <a:rPr lang="el-GR" sz="2800" dirty="0" err="1"/>
              <a:t>τοῖσδ΄</a:t>
            </a:r>
            <a:r>
              <a:rPr lang="el-GR" sz="2800" dirty="0"/>
              <a:t> </a:t>
            </a:r>
            <a:r>
              <a:rPr lang="el-GR" sz="2800" dirty="0" err="1"/>
              <a:t>ἐπιστένεις</a:t>
            </a:r>
            <a:r>
              <a:rPr lang="el-GR" sz="2800" dirty="0"/>
              <a:t> τέκνοις;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</a:t>
            </a:r>
            <a:r>
              <a:rPr lang="el-GR" sz="2800" dirty="0" err="1"/>
              <a:t>ἔτικτον</a:t>
            </a:r>
            <a:r>
              <a:rPr lang="el-GR" sz="2800" dirty="0"/>
              <a:t> αὐτούς· ζῆν δ΄ </a:t>
            </a:r>
            <a:r>
              <a:rPr lang="el-GR" sz="2800" dirty="0" err="1"/>
              <a:t>ὅτ΄</a:t>
            </a:r>
            <a:r>
              <a:rPr lang="el-GR" sz="2800" dirty="0"/>
              <a:t> </a:t>
            </a:r>
            <a:r>
              <a:rPr lang="el-GR" sz="2800" dirty="0" err="1"/>
              <a:t>ἐξηύχου</a:t>
            </a:r>
            <a:r>
              <a:rPr lang="el-GR" sz="2800" dirty="0"/>
              <a:t> </a:t>
            </a:r>
            <a:r>
              <a:rPr lang="el-GR" sz="2800" dirty="0" err="1"/>
              <a:t>τέκνα͵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(930)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ἐσῆλθέ</a:t>
            </a:r>
            <a:r>
              <a:rPr lang="el-GR" sz="2800" dirty="0"/>
              <a:t>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οἶκτος</a:t>
            </a:r>
            <a:r>
              <a:rPr lang="el-GR" sz="2800" dirty="0"/>
              <a:t> εἰ γενήσεται τάδε.</a:t>
            </a:r>
            <a:br>
              <a:rPr lang="el-GR" sz="2800" dirty="0"/>
            </a:b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ὧνπερ</a:t>
            </a:r>
            <a:r>
              <a:rPr lang="el-GR" sz="2800" dirty="0"/>
              <a:t> </a:t>
            </a:r>
            <a:r>
              <a:rPr lang="el-GR" sz="2800" dirty="0" err="1"/>
              <a:t>οὕνεκ΄</a:t>
            </a:r>
            <a:r>
              <a:rPr lang="el-GR" sz="2800" dirty="0"/>
              <a:t> εἰς </a:t>
            </a:r>
            <a:r>
              <a:rPr lang="el-GR" sz="2800" dirty="0" err="1"/>
              <a:t>ἐμοὺς</a:t>
            </a:r>
            <a:r>
              <a:rPr lang="el-GR" sz="2800" dirty="0"/>
              <a:t> </a:t>
            </a:r>
            <a:r>
              <a:rPr lang="el-GR" sz="2800" dirty="0" err="1"/>
              <a:t>ἥκεις</a:t>
            </a:r>
            <a:r>
              <a:rPr lang="el-GR" sz="2800" dirty="0"/>
              <a:t> </a:t>
            </a:r>
            <a:r>
              <a:rPr lang="el-GR" sz="2800" dirty="0" err="1"/>
              <a:t>λόγους͵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τὰ μὲν </a:t>
            </a:r>
            <a:r>
              <a:rPr lang="el-GR" sz="2800" dirty="0" err="1"/>
              <a:t>λέλεκται͵</a:t>
            </a:r>
            <a:r>
              <a:rPr lang="el-GR" sz="2800" dirty="0"/>
              <a:t> τῶν δ΄ ἐγὼ </a:t>
            </a:r>
            <a:r>
              <a:rPr lang="el-GR" sz="2800" dirty="0" err="1"/>
              <a:t>μνησθήσομαι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dirty="0"/>
              <a:t>ἐπεὶ </a:t>
            </a:r>
            <a:r>
              <a:rPr lang="el-GR" sz="2800" dirty="0" err="1"/>
              <a:t>τυράννοις</a:t>
            </a:r>
            <a:r>
              <a:rPr lang="el-GR" sz="2800" dirty="0"/>
              <a:t> γῆς </a:t>
            </a:r>
            <a:r>
              <a:rPr lang="el-GR" sz="2800" dirty="0" err="1"/>
              <a:t>μ΄</a:t>
            </a:r>
            <a:r>
              <a:rPr lang="el-GR" sz="2800" dirty="0"/>
              <a:t> </a:t>
            </a:r>
            <a:r>
              <a:rPr lang="el-GR" sz="2800" dirty="0" err="1"/>
              <a:t>ἀποστεῖλαι</a:t>
            </a:r>
            <a:r>
              <a:rPr lang="el-GR" sz="2800" dirty="0"/>
              <a:t> δοκεῖ</a:t>
            </a:r>
            <a:br>
              <a:rPr lang="el-GR" sz="2800" dirty="0"/>
            </a:br>
            <a:r>
              <a:rPr lang="el-GR" sz="2800" dirty="0" err="1"/>
              <a:t>κἀμοὶ</a:t>
            </a:r>
            <a:r>
              <a:rPr lang="el-GR" sz="2800" dirty="0"/>
              <a:t> </a:t>
            </a:r>
            <a:r>
              <a:rPr lang="el-GR" sz="2800" dirty="0" err="1"/>
              <a:t>τάδ΄</a:t>
            </a:r>
            <a:r>
              <a:rPr lang="el-GR" sz="2800" dirty="0"/>
              <a:t> ἐστὶ </a:t>
            </a:r>
            <a:r>
              <a:rPr lang="el-GR" sz="2800" dirty="0" err="1"/>
              <a:t>λῷστα͵</a:t>
            </a:r>
            <a:r>
              <a:rPr lang="el-GR" sz="2800" dirty="0"/>
              <a:t> </a:t>
            </a:r>
            <a:r>
              <a:rPr lang="el-GR" sz="2800" dirty="0" err="1"/>
              <a:t>γιγνώσκω</a:t>
            </a:r>
            <a:r>
              <a:rPr lang="el-GR" sz="2800" dirty="0"/>
              <a:t> </a:t>
            </a:r>
            <a:r>
              <a:rPr lang="el-GR" sz="2800" dirty="0" err="1"/>
              <a:t>καλῶς͵</a:t>
            </a:r>
            <a:r>
              <a:rPr lang="el-GR" sz="2800" dirty="0"/>
              <a:t> </a:t>
            </a:r>
            <a:r>
              <a:rPr lang="el-GR" sz="2800" b="1" dirty="0"/>
              <a:t>       </a:t>
            </a:r>
            <a:r>
              <a:rPr lang="el-GR" sz="2800" dirty="0" smtClean="0"/>
              <a:t>(935)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6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936-950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 err="1"/>
              <a:t>μήτ΄</a:t>
            </a:r>
            <a:r>
              <a:rPr lang="el-GR" sz="2800" dirty="0"/>
              <a:t> </a:t>
            </a:r>
            <a:r>
              <a:rPr lang="el-GR" sz="2800" dirty="0" err="1"/>
              <a:t>ἐμποδὼν</a:t>
            </a:r>
            <a:r>
              <a:rPr lang="el-GR" sz="2800" dirty="0"/>
              <a:t> σοὶ μήτε </a:t>
            </a:r>
            <a:r>
              <a:rPr lang="el-GR" sz="2800" dirty="0" err="1"/>
              <a:t>κοιράνοις</a:t>
            </a:r>
            <a:r>
              <a:rPr lang="el-GR" sz="2800" dirty="0"/>
              <a:t> χθονὸς</a:t>
            </a:r>
            <a:br>
              <a:rPr lang="el-GR" sz="2800" dirty="0"/>
            </a:br>
            <a:r>
              <a:rPr lang="el-GR" sz="2800" dirty="0" err="1"/>
              <a:t>ναίειν</a:t>
            </a:r>
            <a:r>
              <a:rPr lang="el-GR" sz="2800" dirty="0"/>
              <a:t>· δοκῶ γὰρ </a:t>
            </a:r>
            <a:r>
              <a:rPr lang="el-GR" sz="2800" dirty="0" err="1"/>
              <a:t>δυσμενὴς</a:t>
            </a:r>
            <a:r>
              <a:rPr lang="el-GR" sz="2800" dirty="0"/>
              <a:t> εἶναι </a:t>
            </a:r>
            <a:r>
              <a:rPr lang="el-GR" sz="2800" dirty="0" err="1"/>
              <a:t>δόμοις</a:t>
            </a:r>
            <a:r>
              <a:rPr lang="el-GR" sz="2800" dirty="0"/>
              <a:t>—</a:t>
            </a:r>
            <a:br>
              <a:rPr lang="el-GR" sz="2800" dirty="0"/>
            </a:br>
            <a:r>
              <a:rPr lang="el-GR" sz="2800" dirty="0"/>
              <a:t>ἡμεῖς μὲν ἐκ γῆς </a:t>
            </a:r>
            <a:r>
              <a:rPr lang="el-GR" sz="2800" dirty="0" err="1"/>
              <a:t>τῆσδ΄</a:t>
            </a:r>
            <a:r>
              <a:rPr lang="el-GR" sz="2800" dirty="0"/>
              <a:t> </a:t>
            </a:r>
            <a:r>
              <a:rPr lang="el-GR" sz="2800" dirty="0" err="1"/>
              <a:t>ἀπαίρομεν</a:t>
            </a:r>
            <a:r>
              <a:rPr lang="el-GR" sz="2800" dirty="0"/>
              <a:t> </a:t>
            </a:r>
            <a:r>
              <a:rPr lang="el-GR" sz="2800" dirty="0" err="1"/>
              <a:t>φυγῇ͵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παῖδες δ΄ ὅπως ἂν </a:t>
            </a:r>
            <a:r>
              <a:rPr lang="el-GR" sz="2800" dirty="0" err="1"/>
              <a:t>ἐκτραφῶσι</a:t>
            </a:r>
            <a:r>
              <a:rPr lang="el-GR" sz="2800" dirty="0"/>
              <a:t> </a:t>
            </a:r>
            <a:r>
              <a:rPr lang="el-GR" sz="2800" dirty="0" err="1"/>
              <a:t>σῇ</a:t>
            </a:r>
            <a:r>
              <a:rPr lang="el-GR" sz="2800" dirty="0"/>
              <a:t> </a:t>
            </a:r>
            <a:r>
              <a:rPr lang="el-GR" sz="2800" dirty="0" err="1"/>
              <a:t>χερί͵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αἰτοῦ</a:t>
            </a:r>
            <a:r>
              <a:rPr lang="el-GR" sz="2800" dirty="0"/>
              <a:t> Κρέοντα </a:t>
            </a:r>
            <a:r>
              <a:rPr lang="el-GR" sz="2800" dirty="0" err="1"/>
              <a:t>τήνδε</a:t>
            </a:r>
            <a:r>
              <a:rPr lang="el-GR" sz="2800" dirty="0"/>
              <a:t> μὴ </a:t>
            </a:r>
            <a:r>
              <a:rPr lang="el-GR" sz="2800" dirty="0" err="1"/>
              <a:t>φεύγειν</a:t>
            </a:r>
            <a:r>
              <a:rPr lang="el-GR" sz="2800" dirty="0"/>
              <a:t> </a:t>
            </a:r>
            <a:r>
              <a:rPr lang="el-GR" sz="2800" dirty="0" err="1"/>
              <a:t>χθόνα</a:t>
            </a:r>
            <a:r>
              <a:rPr lang="el-GR" sz="2800" dirty="0"/>
              <a:t>.        </a:t>
            </a:r>
            <a:r>
              <a:rPr lang="el-GR" sz="2800" dirty="0" smtClean="0"/>
              <a:t>(940)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b="1" dirty="0"/>
              <a:t>Ια</a:t>
            </a:r>
            <a:r>
              <a:rPr lang="el-GR" sz="2800" dirty="0"/>
              <a:t>. οὐκ </a:t>
            </a:r>
            <a:r>
              <a:rPr lang="el-GR" sz="2800" dirty="0" err="1"/>
              <a:t>οἶδ΄</a:t>
            </a:r>
            <a:r>
              <a:rPr lang="el-GR" sz="2800" dirty="0"/>
              <a:t> ἂν εἰ </a:t>
            </a:r>
            <a:r>
              <a:rPr lang="el-GR" sz="2800" dirty="0" err="1"/>
              <a:t>πείσαιμι͵</a:t>
            </a:r>
            <a:r>
              <a:rPr lang="el-GR" sz="2800" dirty="0"/>
              <a:t> </a:t>
            </a:r>
            <a:r>
              <a:rPr lang="el-GR" sz="2800" dirty="0" err="1"/>
              <a:t>πειρᾶσθαι</a:t>
            </a:r>
            <a:r>
              <a:rPr lang="el-GR" sz="2800" dirty="0"/>
              <a:t> δὲ </a:t>
            </a:r>
            <a:r>
              <a:rPr lang="el-GR" sz="2800" dirty="0" err="1"/>
              <a:t>χρή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σὺ δ΄ ἀλλὰ σὴν </a:t>
            </a:r>
            <a:r>
              <a:rPr lang="el-GR" sz="2800" dirty="0" err="1"/>
              <a:t>κέλευσον</a:t>
            </a:r>
            <a:r>
              <a:rPr lang="el-GR" sz="2800" dirty="0"/>
              <a:t> </a:t>
            </a:r>
            <a:r>
              <a:rPr lang="el-GR" sz="2800" dirty="0" err="1"/>
              <a:t>αἰτεῖσθαι</a:t>
            </a:r>
            <a:r>
              <a:rPr lang="el-GR" sz="2800" dirty="0"/>
              <a:t> πατρὸς</a:t>
            </a:r>
            <a:br>
              <a:rPr lang="el-GR" sz="2800" dirty="0"/>
            </a:br>
            <a:r>
              <a:rPr lang="el-GR" sz="2800" dirty="0"/>
              <a:t>γυναῖκα </a:t>
            </a:r>
            <a:r>
              <a:rPr lang="el-GR" sz="2800" dirty="0" err="1"/>
              <a:t>παῖδας</a:t>
            </a:r>
            <a:r>
              <a:rPr lang="el-GR" sz="2800" dirty="0"/>
              <a:t> </a:t>
            </a:r>
            <a:r>
              <a:rPr lang="el-GR" sz="2800" dirty="0" err="1"/>
              <a:t>τήνδε</a:t>
            </a:r>
            <a:r>
              <a:rPr lang="el-GR" sz="2800" dirty="0"/>
              <a:t> μὴ </a:t>
            </a:r>
            <a:r>
              <a:rPr lang="el-GR" sz="2800" dirty="0" err="1"/>
              <a:t>φεύγειν</a:t>
            </a:r>
            <a:r>
              <a:rPr lang="el-GR" sz="2800" dirty="0"/>
              <a:t> </a:t>
            </a:r>
            <a:r>
              <a:rPr lang="el-GR" sz="2800" dirty="0" err="1"/>
              <a:t>χθόνα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Ια</a:t>
            </a:r>
            <a:r>
              <a:rPr lang="el-GR" sz="2800" dirty="0"/>
              <a:t>. </a:t>
            </a:r>
            <a:r>
              <a:rPr lang="el-GR" sz="2800" dirty="0" err="1"/>
              <a:t>μάλιστα͵</a:t>
            </a:r>
            <a:r>
              <a:rPr lang="el-GR" sz="2800" dirty="0"/>
              <a:t> καὶ </a:t>
            </a:r>
            <a:r>
              <a:rPr lang="el-GR" sz="2800" dirty="0" err="1"/>
              <a:t>πείσειν</a:t>
            </a:r>
            <a:r>
              <a:rPr lang="el-GR" sz="2800" dirty="0"/>
              <a:t> γε δοξάζω </a:t>
            </a:r>
            <a:r>
              <a:rPr lang="el-GR" sz="2800" dirty="0" err="1"/>
              <a:t>σφ΄</a:t>
            </a:r>
            <a:r>
              <a:rPr lang="el-GR" sz="2800" dirty="0"/>
              <a:t> ἐγώ.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εἴπερ γυναικῶν ἐστι τῶν ἄλλων μία.        </a:t>
            </a:r>
            <a:r>
              <a:rPr lang="el-GR" sz="2800" dirty="0" smtClean="0"/>
              <a:t>(945)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συλλήψομαι</a:t>
            </a:r>
            <a:r>
              <a:rPr lang="el-GR" sz="2800" dirty="0"/>
              <a:t> δὲ </a:t>
            </a:r>
            <a:r>
              <a:rPr lang="el-GR" sz="2800" dirty="0" err="1"/>
              <a:t>τοῦδέ</a:t>
            </a:r>
            <a:r>
              <a:rPr lang="el-GR" sz="2800" dirty="0"/>
              <a:t> σοι </a:t>
            </a:r>
            <a:r>
              <a:rPr lang="el-GR" sz="2800" dirty="0" err="1"/>
              <a:t>κἀγὼ</a:t>
            </a:r>
            <a:r>
              <a:rPr lang="el-GR" sz="2800" dirty="0"/>
              <a:t> πόνου·</a:t>
            </a:r>
            <a:br>
              <a:rPr lang="el-GR" sz="2800" dirty="0"/>
            </a:br>
            <a:r>
              <a:rPr lang="el-GR" sz="2800" dirty="0"/>
              <a:t>πέμψω γὰρ αὐτῇ </a:t>
            </a:r>
            <a:r>
              <a:rPr lang="el-GR" sz="2800" dirty="0" err="1"/>
              <a:t>δῶρ΄</a:t>
            </a:r>
            <a:r>
              <a:rPr lang="el-GR" sz="2800" dirty="0"/>
              <a:t> ἃ </a:t>
            </a:r>
            <a:r>
              <a:rPr lang="el-GR" sz="2800" dirty="0" err="1"/>
              <a:t>καλλιστεύεται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τῶν νῦν ἐν </a:t>
            </a:r>
            <a:r>
              <a:rPr lang="el-GR" sz="2800" dirty="0" err="1"/>
              <a:t>ἀνθρώποισιν͵</a:t>
            </a:r>
            <a:r>
              <a:rPr lang="el-GR" sz="2800" dirty="0"/>
              <a:t> </a:t>
            </a:r>
            <a:r>
              <a:rPr lang="el-GR" sz="2800" dirty="0" err="1"/>
              <a:t>οἶδ΄</a:t>
            </a:r>
            <a:r>
              <a:rPr lang="el-GR" sz="2800" dirty="0"/>
              <a:t> </a:t>
            </a:r>
            <a:r>
              <a:rPr lang="el-GR" sz="2800" dirty="0" err="1"/>
              <a:t>ἐγώ͵</a:t>
            </a:r>
            <a:r>
              <a:rPr lang="el-GR" sz="2800" dirty="0"/>
              <a:t> </a:t>
            </a:r>
            <a:r>
              <a:rPr lang="el-GR" sz="2800" dirty="0" err="1"/>
              <a:t>πολύ͵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λεπτόν</a:t>
            </a:r>
            <a:r>
              <a:rPr lang="el-GR" sz="2800" dirty="0"/>
              <a:t> τε </a:t>
            </a:r>
            <a:r>
              <a:rPr lang="el-GR" sz="2800" dirty="0" err="1"/>
              <a:t>πέπλον</a:t>
            </a:r>
            <a:r>
              <a:rPr lang="el-GR" sz="2800" dirty="0"/>
              <a:t> καὶ </a:t>
            </a:r>
            <a:r>
              <a:rPr lang="el-GR" sz="2800" dirty="0" err="1"/>
              <a:t>πλόκον</a:t>
            </a:r>
            <a:r>
              <a:rPr lang="el-GR" sz="2800" dirty="0"/>
              <a:t> </a:t>
            </a:r>
            <a:r>
              <a:rPr lang="el-GR" sz="2800" dirty="0" err="1"/>
              <a:t>χρυσήλατον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παῖδας</a:t>
            </a:r>
            <a:r>
              <a:rPr lang="el-GR" sz="2800" dirty="0"/>
              <a:t> φέροντας. </a:t>
            </a:r>
            <a:r>
              <a:rPr lang="el-GR" sz="2800" dirty="0" err="1"/>
              <a:t>ἀλλ΄</a:t>
            </a:r>
            <a:r>
              <a:rPr lang="el-GR" sz="2800" dirty="0"/>
              <a:t> ὅσον τάχος </a:t>
            </a:r>
            <a:r>
              <a:rPr lang="el-GR" sz="2800" dirty="0" err="1"/>
              <a:t>χρεὼν</a:t>
            </a:r>
            <a:r>
              <a:rPr lang="el-GR" sz="2800" dirty="0"/>
              <a:t>        </a:t>
            </a:r>
            <a:r>
              <a:rPr lang="el-GR" sz="2800" dirty="0" smtClean="0"/>
              <a:t>(950)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951-965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dirty="0"/>
              <a:t>κόσμον </a:t>
            </a:r>
            <a:r>
              <a:rPr lang="el-GR" sz="2800" dirty="0" err="1"/>
              <a:t>κομίζειν</a:t>
            </a:r>
            <a:r>
              <a:rPr lang="el-GR" sz="2800" dirty="0"/>
              <a:t> </a:t>
            </a:r>
            <a:r>
              <a:rPr lang="el-GR" sz="2800" dirty="0" err="1"/>
              <a:t>δεῦρο</a:t>
            </a:r>
            <a:r>
              <a:rPr lang="el-GR" sz="2800" dirty="0"/>
              <a:t> </a:t>
            </a:r>
            <a:r>
              <a:rPr lang="el-GR" sz="2800" dirty="0" err="1"/>
              <a:t>προσπόλων</a:t>
            </a:r>
            <a:r>
              <a:rPr lang="el-GR" sz="2800" dirty="0"/>
              <a:t> τινά.</a:t>
            </a:r>
            <a:br>
              <a:rPr lang="el-GR" sz="2800" dirty="0"/>
            </a:br>
            <a:r>
              <a:rPr lang="el-GR" sz="2800" dirty="0" err="1"/>
              <a:t>εὐδαιμονήσει</a:t>
            </a:r>
            <a:r>
              <a:rPr lang="el-GR" sz="2800" dirty="0"/>
              <a:t> δ΄ οὐχ </a:t>
            </a:r>
            <a:r>
              <a:rPr lang="el-GR" sz="2800" dirty="0" err="1"/>
              <a:t>ἕν͵</a:t>
            </a:r>
            <a:r>
              <a:rPr lang="el-GR" sz="2800" dirty="0"/>
              <a:t> ἀλλὰ </a:t>
            </a:r>
            <a:r>
              <a:rPr lang="el-GR" sz="2800" dirty="0" err="1"/>
              <a:t>μυρία͵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ἀνδρός </a:t>
            </a:r>
            <a:r>
              <a:rPr lang="el-GR" sz="2800" dirty="0" err="1"/>
              <a:t>τ΄</a:t>
            </a:r>
            <a:r>
              <a:rPr lang="el-GR" sz="2800" dirty="0"/>
              <a:t> </a:t>
            </a:r>
            <a:r>
              <a:rPr lang="el-GR" sz="2800" dirty="0" err="1"/>
              <a:t>ἀρίστου</a:t>
            </a:r>
            <a:r>
              <a:rPr lang="el-GR" sz="2800" dirty="0"/>
              <a:t> </a:t>
            </a:r>
            <a:r>
              <a:rPr lang="el-GR" sz="2800" dirty="0" err="1"/>
              <a:t>σοῦ</a:t>
            </a:r>
            <a:r>
              <a:rPr lang="el-GR" sz="2800" dirty="0"/>
              <a:t> </a:t>
            </a:r>
            <a:r>
              <a:rPr lang="el-GR" sz="2800" dirty="0" err="1"/>
              <a:t>τυχοῦσ΄</a:t>
            </a:r>
            <a:r>
              <a:rPr lang="el-GR" sz="2800" dirty="0"/>
              <a:t> </a:t>
            </a:r>
            <a:r>
              <a:rPr lang="el-GR" sz="2800" dirty="0" err="1"/>
              <a:t>ὁμευνέτου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κεκτημένη τε κόσμον </a:t>
            </a:r>
            <a:r>
              <a:rPr lang="el-GR" sz="2800" dirty="0" err="1"/>
              <a:t>ὅν</a:t>
            </a:r>
            <a:r>
              <a:rPr lang="el-GR" sz="2800" dirty="0"/>
              <a:t> </a:t>
            </a:r>
            <a:r>
              <a:rPr lang="el-GR" sz="2800" dirty="0" err="1"/>
              <a:t>ποθ΄</a:t>
            </a:r>
            <a:r>
              <a:rPr lang="el-GR" sz="2800" dirty="0"/>
              <a:t> </a:t>
            </a:r>
            <a:r>
              <a:rPr lang="el-GR" sz="2800" dirty="0" err="1"/>
              <a:t>῞Ηλιος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πατρὸς πατὴρ </a:t>
            </a:r>
            <a:r>
              <a:rPr lang="el-GR" sz="2800" dirty="0" err="1"/>
              <a:t>δίδωσιν</a:t>
            </a:r>
            <a:r>
              <a:rPr lang="el-GR" sz="2800" dirty="0"/>
              <a:t> </a:t>
            </a:r>
            <a:r>
              <a:rPr lang="el-GR" sz="2800" dirty="0" err="1"/>
              <a:t>ἐκγόνοισιν</a:t>
            </a:r>
            <a:r>
              <a:rPr lang="el-GR" sz="2800" dirty="0"/>
              <a:t> οἷς.        </a:t>
            </a:r>
            <a:r>
              <a:rPr lang="el-GR" sz="2800" dirty="0" smtClean="0"/>
              <a:t>(955)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λάζυσθε</a:t>
            </a:r>
            <a:r>
              <a:rPr lang="el-GR" sz="2800" dirty="0"/>
              <a:t> </a:t>
            </a:r>
            <a:r>
              <a:rPr lang="el-GR" sz="2800" dirty="0" err="1"/>
              <a:t>φερνὰς</a:t>
            </a:r>
            <a:r>
              <a:rPr lang="el-GR" sz="2800" dirty="0"/>
              <a:t> </a:t>
            </a:r>
            <a:r>
              <a:rPr lang="el-GR" sz="2800" dirty="0" err="1"/>
              <a:t>τάσδε͵</a:t>
            </a:r>
            <a:r>
              <a:rPr lang="el-GR" sz="2800" dirty="0"/>
              <a:t> </a:t>
            </a:r>
            <a:r>
              <a:rPr lang="el-GR" sz="2800" dirty="0" err="1"/>
              <a:t>παῖδες͵</a:t>
            </a:r>
            <a:r>
              <a:rPr lang="el-GR" sz="2800" dirty="0"/>
              <a:t> ἐς χέρας</a:t>
            </a:r>
            <a:br>
              <a:rPr lang="el-GR" sz="2800" dirty="0"/>
            </a:br>
            <a:r>
              <a:rPr lang="el-GR" sz="2800" dirty="0"/>
              <a:t>καὶ τῇ </a:t>
            </a:r>
            <a:r>
              <a:rPr lang="el-GR" sz="2800" dirty="0" err="1"/>
              <a:t>τυράννῳ</a:t>
            </a:r>
            <a:r>
              <a:rPr lang="el-GR" sz="2800" dirty="0"/>
              <a:t> </a:t>
            </a:r>
            <a:r>
              <a:rPr lang="el-GR" sz="2800" dirty="0" err="1"/>
              <a:t>μακαρίᾳ</a:t>
            </a:r>
            <a:r>
              <a:rPr lang="el-GR" sz="2800" dirty="0"/>
              <a:t> </a:t>
            </a:r>
            <a:r>
              <a:rPr lang="el-GR" sz="2800" dirty="0" err="1"/>
              <a:t>νύμφῃ</a:t>
            </a:r>
            <a:r>
              <a:rPr lang="el-GR" sz="2800" dirty="0"/>
              <a:t> </a:t>
            </a:r>
            <a:r>
              <a:rPr lang="el-GR" sz="2800" dirty="0" err="1"/>
              <a:t>δότε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φέροντες· </a:t>
            </a:r>
            <a:r>
              <a:rPr lang="el-GR" sz="2800" dirty="0" err="1"/>
              <a:t>οὔτοι</a:t>
            </a:r>
            <a:r>
              <a:rPr lang="el-GR" sz="2800" dirty="0"/>
              <a:t> </a:t>
            </a:r>
            <a:r>
              <a:rPr lang="el-GR" sz="2800" dirty="0" err="1"/>
              <a:t>δῶρα</a:t>
            </a:r>
            <a:r>
              <a:rPr lang="el-GR" sz="2800" dirty="0"/>
              <a:t> </a:t>
            </a:r>
            <a:r>
              <a:rPr lang="el-GR" sz="2800" dirty="0" err="1"/>
              <a:t>μεμπτὰ</a:t>
            </a:r>
            <a:r>
              <a:rPr lang="el-GR" sz="2800" dirty="0"/>
              <a:t> </a:t>
            </a:r>
            <a:r>
              <a:rPr lang="el-GR" sz="2800" dirty="0" err="1"/>
              <a:t>δέξεται</a:t>
            </a:r>
            <a:r>
              <a:rPr lang="el-GR" sz="2800" dirty="0"/>
              <a:t>.</a:t>
            </a:r>
            <a:br>
              <a:rPr lang="el-GR" sz="2800" dirty="0"/>
            </a:br>
            <a:r>
              <a:rPr lang="el-GR" sz="2800" b="1" dirty="0"/>
              <a:t>Ια</a:t>
            </a:r>
            <a:r>
              <a:rPr lang="el-GR" sz="2800" dirty="0"/>
              <a:t>. τί </a:t>
            </a:r>
            <a:r>
              <a:rPr lang="el-GR" sz="2800" dirty="0" err="1"/>
              <a:t>δ΄͵</a:t>
            </a:r>
            <a:r>
              <a:rPr lang="el-GR" sz="2800" dirty="0"/>
              <a:t> ὦ </a:t>
            </a:r>
            <a:r>
              <a:rPr lang="el-GR" sz="2800" dirty="0" err="1"/>
              <a:t>ματαία͵</a:t>
            </a:r>
            <a:r>
              <a:rPr lang="el-GR" sz="2800" dirty="0"/>
              <a:t> </a:t>
            </a:r>
            <a:r>
              <a:rPr lang="el-GR" sz="2800" dirty="0" err="1"/>
              <a:t>τῶνδε</a:t>
            </a:r>
            <a:r>
              <a:rPr lang="el-GR" sz="2800" dirty="0"/>
              <a:t> </a:t>
            </a:r>
            <a:r>
              <a:rPr lang="el-GR" sz="2800" dirty="0" err="1"/>
              <a:t>σὰς</a:t>
            </a:r>
            <a:r>
              <a:rPr lang="el-GR" sz="2800" dirty="0"/>
              <a:t> </a:t>
            </a:r>
            <a:r>
              <a:rPr lang="el-GR" sz="2800" dirty="0" err="1"/>
              <a:t>κενοῖς</a:t>
            </a:r>
            <a:r>
              <a:rPr lang="el-GR" sz="2800" dirty="0"/>
              <a:t> χέρας;</a:t>
            </a:r>
            <a:br>
              <a:rPr lang="el-GR" sz="2800" dirty="0"/>
            </a:br>
            <a:r>
              <a:rPr lang="el-GR" sz="2800" dirty="0" err="1"/>
              <a:t>δοκεῖς</a:t>
            </a:r>
            <a:r>
              <a:rPr lang="el-GR" sz="2800" dirty="0"/>
              <a:t> </a:t>
            </a:r>
            <a:r>
              <a:rPr lang="el-GR" sz="2800" dirty="0" err="1"/>
              <a:t>σπανίζειν</a:t>
            </a:r>
            <a:r>
              <a:rPr lang="el-GR" sz="2800" dirty="0"/>
              <a:t> </a:t>
            </a:r>
            <a:r>
              <a:rPr lang="el-GR" sz="2800" dirty="0" err="1"/>
              <a:t>δῶμα</a:t>
            </a:r>
            <a:r>
              <a:rPr lang="el-GR" sz="2800" dirty="0"/>
              <a:t> </a:t>
            </a:r>
            <a:r>
              <a:rPr lang="el-GR" sz="2800" dirty="0" err="1"/>
              <a:t>βασίλειον</a:t>
            </a:r>
            <a:r>
              <a:rPr lang="el-GR" sz="2800" dirty="0"/>
              <a:t> </a:t>
            </a:r>
            <a:r>
              <a:rPr lang="el-GR" sz="2800" dirty="0" err="1"/>
              <a:t>πέπλων͵</a:t>
            </a:r>
            <a:r>
              <a:rPr lang="el-GR" sz="2800" dirty="0"/>
              <a:t>        </a:t>
            </a:r>
            <a:r>
              <a:rPr lang="el-GR" sz="2800" dirty="0" smtClean="0"/>
              <a:t>(960)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δοκεῖς</a:t>
            </a:r>
            <a:r>
              <a:rPr lang="el-GR" sz="2800" dirty="0"/>
              <a:t> δὲ χρυσοῦ; </a:t>
            </a:r>
            <a:r>
              <a:rPr lang="el-GR" sz="2800" dirty="0" err="1"/>
              <a:t>σῷζε͵</a:t>
            </a:r>
            <a:r>
              <a:rPr lang="el-GR" sz="2800" dirty="0"/>
              <a:t> μὴ </a:t>
            </a:r>
            <a:r>
              <a:rPr lang="el-GR" sz="2800" dirty="0" err="1"/>
              <a:t>δίδου</a:t>
            </a:r>
            <a:r>
              <a:rPr lang="el-GR" sz="2800" dirty="0"/>
              <a:t> τάδε.</a:t>
            </a:r>
            <a:br>
              <a:rPr lang="el-GR" sz="2800" dirty="0"/>
            </a:br>
            <a:r>
              <a:rPr lang="el-GR" sz="2800" dirty="0"/>
              <a:t>εἴπερ γὰρ ἡμᾶς </a:t>
            </a:r>
            <a:r>
              <a:rPr lang="el-GR" sz="2800" dirty="0" err="1"/>
              <a:t>ἀξιοῖ</a:t>
            </a:r>
            <a:r>
              <a:rPr lang="el-GR" sz="2800" dirty="0"/>
              <a:t> λόγου τινὸς</a:t>
            </a:r>
            <a:br>
              <a:rPr lang="el-GR" sz="2800" dirty="0"/>
            </a:br>
            <a:r>
              <a:rPr lang="el-GR" sz="2800" dirty="0" err="1"/>
              <a:t>γυνή͵</a:t>
            </a:r>
            <a:r>
              <a:rPr lang="el-GR" sz="2800" dirty="0"/>
              <a:t> </a:t>
            </a:r>
            <a:r>
              <a:rPr lang="el-GR" sz="2800" dirty="0" err="1"/>
              <a:t>προθήσει</a:t>
            </a:r>
            <a:r>
              <a:rPr lang="el-GR" sz="2800" dirty="0"/>
              <a:t> </a:t>
            </a:r>
            <a:r>
              <a:rPr lang="el-GR" sz="2800" dirty="0" err="1"/>
              <a:t>χρημάτων͵</a:t>
            </a:r>
            <a:r>
              <a:rPr lang="el-GR" sz="2800" dirty="0"/>
              <a:t> </a:t>
            </a:r>
            <a:r>
              <a:rPr lang="el-GR" sz="2800" dirty="0" err="1"/>
              <a:t>σάφ΄</a:t>
            </a:r>
            <a:r>
              <a:rPr lang="el-GR" sz="2800" dirty="0"/>
              <a:t> </a:t>
            </a:r>
            <a:r>
              <a:rPr lang="el-GR" sz="2800" dirty="0" err="1"/>
              <a:t>οἶδ΄</a:t>
            </a:r>
            <a:r>
              <a:rPr lang="el-GR" sz="2800" dirty="0"/>
              <a:t> ἐγώ.</a:t>
            </a:r>
            <a:br>
              <a:rPr lang="el-GR" sz="2800" dirty="0"/>
            </a:br>
            <a:r>
              <a:rPr lang="el-GR" sz="2800" b="1" dirty="0"/>
              <a:t>Μη</a:t>
            </a:r>
            <a:r>
              <a:rPr lang="el-GR" sz="2800" dirty="0"/>
              <a:t>. μή μοι σύ· </a:t>
            </a:r>
            <a:r>
              <a:rPr lang="el-GR" sz="2800" dirty="0" err="1"/>
              <a:t>πείθειν</a:t>
            </a:r>
            <a:r>
              <a:rPr lang="el-GR" sz="2800" dirty="0"/>
              <a:t> </a:t>
            </a:r>
            <a:r>
              <a:rPr lang="el-GR" sz="2800" dirty="0" err="1"/>
              <a:t>δῶρα</a:t>
            </a:r>
            <a:r>
              <a:rPr lang="el-GR" sz="2800" dirty="0"/>
              <a:t> καὶ θεοὺς λόγος·</a:t>
            </a:r>
            <a:br>
              <a:rPr lang="el-GR" sz="2800" dirty="0"/>
            </a:br>
            <a:r>
              <a:rPr lang="el-GR" sz="2800" dirty="0" err="1"/>
              <a:t>χρυσὸς</a:t>
            </a:r>
            <a:r>
              <a:rPr lang="el-GR" sz="2800" dirty="0"/>
              <a:t> δὲ κρείσσων μυρίων λόγων βροτοῖς.        </a:t>
            </a:r>
            <a:r>
              <a:rPr lang="el-GR" sz="2800" dirty="0" smtClean="0"/>
              <a:t>(965)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01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966-975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κείνης ὁ </a:t>
            </a:r>
            <a:r>
              <a:rPr lang="el-GR" sz="2800" dirty="0" err="1"/>
              <a:t>δαίμων͵</a:t>
            </a:r>
            <a:r>
              <a:rPr lang="el-GR" sz="2800" dirty="0"/>
              <a:t> </a:t>
            </a:r>
            <a:r>
              <a:rPr lang="el-GR" sz="2800" dirty="0" err="1"/>
              <a:t>κεῖνα</a:t>
            </a:r>
            <a:r>
              <a:rPr lang="el-GR" sz="2800" dirty="0"/>
              <a:t> νῦν </a:t>
            </a:r>
            <a:r>
              <a:rPr lang="el-GR" sz="2800" dirty="0" err="1"/>
              <a:t>αὔξει</a:t>
            </a:r>
            <a:r>
              <a:rPr lang="el-GR" sz="2800" dirty="0"/>
              <a:t> </a:t>
            </a:r>
            <a:r>
              <a:rPr lang="el-GR" sz="2800" dirty="0" err="1"/>
              <a:t>θεός͵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νέα </a:t>
            </a:r>
            <a:r>
              <a:rPr lang="el-GR" sz="2800" dirty="0" err="1"/>
              <a:t>τυραννεῖ</a:t>
            </a:r>
            <a:r>
              <a:rPr lang="el-GR" sz="2800" dirty="0"/>
              <a:t>· τῶν δ΄ </a:t>
            </a:r>
            <a:r>
              <a:rPr lang="el-GR" sz="2800" dirty="0" err="1"/>
              <a:t>ἐμῶν</a:t>
            </a:r>
            <a:r>
              <a:rPr lang="el-GR" sz="2800" dirty="0"/>
              <a:t> παίδων </a:t>
            </a:r>
            <a:r>
              <a:rPr lang="el-GR" sz="2800" dirty="0" err="1"/>
              <a:t>φυγὰς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ψυχῆς ἂν </a:t>
            </a:r>
            <a:r>
              <a:rPr lang="el-GR" sz="2800" dirty="0" err="1"/>
              <a:t>ἀλλαξαίμεθ΄͵</a:t>
            </a:r>
            <a:r>
              <a:rPr lang="el-GR" sz="2800" dirty="0"/>
              <a:t> οὐ χρυσοῦ μόνον.</a:t>
            </a:r>
            <a:br>
              <a:rPr lang="el-GR" sz="2800" dirty="0"/>
            </a:br>
            <a:r>
              <a:rPr lang="el-GR" sz="2800" dirty="0" err="1"/>
              <a:t>ἀλλ΄͵</a:t>
            </a:r>
            <a:r>
              <a:rPr lang="el-GR" sz="2800" dirty="0"/>
              <a:t> ὦ </a:t>
            </a:r>
            <a:r>
              <a:rPr lang="el-GR" sz="2800" dirty="0" err="1"/>
              <a:t>τέκν΄͵</a:t>
            </a:r>
            <a:r>
              <a:rPr lang="el-GR" sz="2800" dirty="0"/>
              <a:t> </a:t>
            </a:r>
            <a:r>
              <a:rPr lang="el-GR" sz="2800" dirty="0" err="1"/>
              <a:t>εἰσελθόντε</a:t>
            </a:r>
            <a:r>
              <a:rPr lang="el-GR" sz="2800" dirty="0"/>
              <a:t> πλουσίους δόμους</a:t>
            </a:r>
            <a:br>
              <a:rPr lang="el-GR" sz="2800" dirty="0"/>
            </a:br>
            <a:r>
              <a:rPr lang="el-GR" sz="2800" dirty="0"/>
              <a:t>πατρὸς νέαν </a:t>
            </a:r>
            <a:r>
              <a:rPr lang="el-GR" sz="2800" dirty="0" err="1"/>
              <a:t>γυναῖκα͵</a:t>
            </a:r>
            <a:r>
              <a:rPr lang="el-GR" sz="2800" dirty="0"/>
              <a:t> </a:t>
            </a:r>
            <a:r>
              <a:rPr lang="el-GR" sz="2800" dirty="0" err="1"/>
              <a:t>δεσπότιν</a:t>
            </a:r>
            <a:r>
              <a:rPr lang="el-GR" sz="2800" dirty="0"/>
              <a:t> δ΄ </a:t>
            </a:r>
            <a:r>
              <a:rPr lang="el-GR" sz="2800" dirty="0" err="1"/>
              <a:t>ἐμήν͵</a:t>
            </a:r>
            <a:r>
              <a:rPr lang="el-GR" sz="2800" dirty="0"/>
              <a:t>        </a:t>
            </a:r>
            <a:r>
              <a:rPr lang="el-GR" sz="2800" dirty="0" smtClean="0"/>
              <a:t>(970)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ἱκετεύετ΄͵</a:t>
            </a:r>
            <a:r>
              <a:rPr lang="el-GR" sz="2800" dirty="0"/>
              <a:t> </a:t>
            </a:r>
            <a:r>
              <a:rPr lang="el-GR" sz="2800" dirty="0" err="1"/>
              <a:t>ἐξαιτεῖσθε</a:t>
            </a:r>
            <a:r>
              <a:rPr lang="el-GR" sz="2800" dirty="0"/>
              <a:t> μὴ </a:t>
            </a:r>
            <a:r>
              <a:rPr lang="el-GR" sz="2800" dirty="0" err="1"/>
              <a:t>φυγεῖν</a:t>
            </a:r>
            <a:r>
              <a:rPr lang="el-GR" sz="2800" dirty="0"/>
              <a:t> </a:t>
            </a:r>
            <a:r>
              <a:rPr lang="el-GR" sz="2800" dirty="0" err="1"/>
              <a:t>χθόνα͵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κόσμον </a:t>
            </a:r>
            <a:r>
              <a:rPr lang="el-GR" sz="2800" dirty="0" err="1"/>
              <a:t>διδόντες—τοῦδε</a:t>
            </a:r>
            <a:r>
              <a:rPr lang="el-GR" sz="2800" dirty="0"/>
              <a:t> γὰρ μάλιστα δεῖ—</a:t>
            </a:r>
            <a:br>
              <a:rPr lang="el-GR" sz="2800" dirty="0"/>
            </a:br>
            <a:r>
              <a:rPr lang="el-GR" sz="2800" dirty="0"/>
              <a:t>ἐς </a:t>
            </a:r>
            <a:r>
              <a:rPr lang="el-GR" sz="2800" dirty="0" err="1"/>
              <a:t>χεῖρ΄</a:t>
            </a:r>
            <a:r>
              <a:rPr lang="el-GR" sz="2800" dirty="0"/>
              <a:t> ἐκείνης </a:t>
            </a:r>
            <a:r>
              <a:rPr lang="el-GR" sz="2800" dirty="0" err="1"/>
              <a:t>δῶρα</a:t>
            </a:r>
            <a:r>
              <a:rPr lang="el-GR" sz="2800" dirty="0"/>
              <a:t> </a:t>
            </a:r>
            <a:r>
              <a:rPr lang="el-GR" sz="2800" dirty="0" err="1"/>
              <a:t>δέξασθαι</a:t>
            </a:r>
            <a:r>
              <a:rPr lang="el-GR" sz="2800" dirty="0"/>
              <a:t> τάδε.</a:t>
            </a:r>
            <a:br>
              <a:rPr lang="el-GR" sz="2800" dirty="0"/>
            </a:br>
            <a:r>
              <a:rPr lang="el-GR" sz="2800" dirty="0" err="1"/>
              <a:t>ἴθ΄</a:t>
            </a:r>
            <a:r>
              <a:rPr lang="el-GR" sz="2800" dirty="0"/>
              <a:t> ὡς τάχιστα· </a:t>
            </a:r>
            <a:r>
              <a:rPr lang="el-GR" sz="2800" dirty="0" err="1"/>
              <a:t>μητρὶ</a:t>
            </a:r>
            <a:r>
              <a:rPr lang="el-GR" sz="2800" dirty="0"/>
              <a:t> δ΄ ὧν </a:t>
            </a:r>
            <a:r>
              <a:rPr lang="el-GR" sz="2800" dirty="0" err="1"/>
              <a:t>ἐρᾷ</a:t>
            </a:r>
            <a:r>
              <a:rPr lang="el-GR" sz="2800" dirty="0"/>
              <a:t> τυχεῖν</a:t>
            </a:r>
            <a:br>
              <a:rPr lang="el-GR" sz="2800" dirty="0"/>
            </a:br>
            <a:r>
              <a:rPr lang="el-GR" sz="2800" dirty="0" err="1"/>
              <a:t>εὐάγγελοι</a:t>
            </a:r>
            <a:r>
              <a:rPr lang="el-GR" sz="2800" dirty="0"/>
              <a:t> </a:t>
            </a:r>
            <a:r>
              <a:rPr lang="el-GR" sz="2800" dirty="0" err="1"/>
              <a:t>γένοισθε</a:t>
            </a:r>
            <a:r>
              <a:rPr lang="el-GR" sz="2800" dirty="0"/>
              <a:t> </a:t>
            </a:r>
            <a:r>
              <a:rPr lang="el-GR" sz="2800" dirty="0" err="1"/>
              <a:t>πράξαντες</a:t>
            </a:r>
            <a:r>
              <a:rPr lang="el-GR" sz="2800" dirty="0"/>
              <a:t> καλῶς.        </a:t>
            </a:r>
            <a:r>
              <a:rPr lang="el-GR" sz="2800" dirty="0" smtClean="0"/>
              <a:t>(975)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0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ενότητα στοχεύει στην παροχή βασικών πληροφοριών για την ερμηνεία των στίχων 908-975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μαθήματος, καθώς και στην παρουσίαση των τραγωδιών </a:t>
            </a:r>
            <a:r>
              <a:rPr lang="el-GR" i="1" dirty="0" err="1"/>
              <a:t>Ἡρακλῆς</a:t>
            </a:r>
            <a:r>
              <a:rPr lang="el-GR" dirty="0"/>
              <a:t> και </a:t>
            </a:r>
            <a:r>
              <a:rPr lang="el-GR" i="1" dirty="0" err="1"/>
              <a:t>Ἡλέκτρα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Κάθε ενότητα περιλαμβάνει ερμηνευτικά σχόλια σε στίχους της </a:t>
            </a:r>
            <a:r>
              <a:rPr lang="el-GR" i="1" dirty="0"/>
              <a:t>Μήδειας</a:t>
            </a:r>
            <a:r>
              <a:rPr lang="el-GR" dirty="0"/>
              <a:t>, καθώς και βασικές πληροφορίες για την υπόθεση και την χρονολόγηση των σωζόμενων έργων του Ευριπίδη. Η παρούσα ενότητα εστιάζει στους στίχους 908-975 της </a:t>
            </a:r>
            <a:r>
              <a:rPr lang="el-GR" i="1" dirty="0"/>
              <a:t>Μήδειας</a:t>
            </a:r>
            <a:r>
              <a:rPr lang="el-GR" dirty="0"/>
              <a:t>, ενώ στο δεύτερο μέρος της παρουσιάζονται οι τραγωδίες </a:t>
            </a:r>
            <a:r>
              <a:rPr lang="el-GR" i="1" dirty="0" err="1"/>
              <a:t>Ἡρακλῆς</a:t>
            </a:r>
            <a:r>
              <a:rPr lang="el-GR" dirty="0"/>
              <a:t> και </a:t>
            </a:r>
            <a:r>
              <a:rPr lang="el-GR" i="1" dirty="0" err="1" smtClean="0"/>
              <a:t>Ἡλέκτρα</a:t>
            </a:r>
            <a:r>
              <a:rPr lang="el-GR" dirty="0"/>
              <a:t> </a:t>
            </a:r>
            <a:r>
              <a:rPr lang="el-GR" i="1" dirty="0" smtClean="0"/>
              <a:t>(</a:t>
            </a:r>
            <a:r>
              <a:rPr lang="el-GR" dirty="0" smtClean="0"/>
              <a:t>τα αρχεία </a:t>
            </a:r>
            <a:r>
              <a:rPr lang="en-US" dirty="0" smtClean="0"/>
              <a:t>PowerPoint </a:t>
            </a:r>
            <a:r>
              <a:rPr lang="el-GR" dirty="0" smtClean="0"/>
              <a:t>περιέχουν βασικά στοιχεία των παρουσιαζόμενων ευριπίδειων έργων και το αρχαίο κείμενο της </a:t>
            </a:r>
            <a:r>
              <a:rPr lang="el-GR" i="1" dirty="0" smtClean="0"/>
              <a:t>Μήδειας)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Ευριπίδου </a:t>
            </a:r>
            <a:r>
              <a:rPr lang="el-GR" i="1" dirty="0" smtClean="0"/>
              <a:t>Μήδεια</a:t>
            </a:r>
            <a:endParaRPr lang="el-GR" i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Στίχοι 908-975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Ἡρακλῆς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Αμφιτρύων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err="1" smtClean="0"/>
              <a:t>Μεγάρα</a:t>
            </a:r>
            <a:endParaRPr lang="el-GR" sz="28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Λύκος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Ηρακλής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Λύσσα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Ίριδα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800" dirty="0" smtClean="0"/>
              <a:t>Θησέας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err="1" smtClean="0"/>
              <a:t>Ἡλέκτρα</a:t>
            </a:r>
            <a:endParaRPr lang="el-GR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Πρόσωπα του έργου: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Αυτουργός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Ηλέκτρα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Ορέστης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err="1" smtClean="0"/>
              <a:t>Πυλάδης</a:t>
            </a:r>
            <a:endParaRPr lang="el-GR" sz="2400" dirty="0" smtClean="0"/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Υπηρέτης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Αίγισθος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Κλυταιμήστρα</a:t>
            </a:r>
          </a:p>
          <a:p>
            <a:pPr marL="717550">
              <a:buFont typeface="Courier New" panose="02070309020205020404" pitchFamily="49" charset="0"/>
              <a:buChar char="o"/>
            </a:pPr>
            <a:r>
              <a:rPr lang="el-GR" sz="2400" dirty="0" smtClean="0"/>
              <a:t>Διόσκουροι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4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Στίχοι 908-920 </a:t>
            </a:r>
            <a:r>
              <a:rPr lang="el-GR" i="1" dirty="0" smtClean="0"/>
              <a:t>Μήδειας</a:t>
            </a:r>
            <a:endParaRPr lang="el-GR" i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800" b="1" dirty="0"/>
              <a:t>Ια</a:t>
            </a:r>
            <a:r>
              <a:rPr lang="el-GR" sz="2800" dirty="0"/>
              <a:t>. </a:t>
            </a:r>
            <a:r>
              <a:rPr lang="el-GR" sz="2800" dirty="0" err="1"/>
              <a:t>αἰνῶ͵</a:t>
            </a:r>
            <a:r>
              <a:rPr lang="el-GR" sz="2800" dirty="0"/>
              <a:t> </a:t>
            </a:r>
            <a:r>
              <a:rPr lang="el-GR" sz="2800" dirty="0" err="1"/>
              <a:t>γύναι͵</a:t>
            </a:r>
            <a:r>
              <a:rPr lang="el-GR" sz="2800" dirty="0"/>
              <a:t> </a:t>
            </a:r>
            <a:r>
              <a:rPr lang="el-GR" sz="2800" dirty="0" err="1"/>
              <a:t>τάδ΄͵</a:t>
            </a:r>
            <a:r>
              <a:rPr lang="el-GR" sz="2800" dirty="0"/>
              <a:t> </a:t>
            </a:r>
            <a:r>
              <a:rPr lang="el-GR" sz="2800" dirty="0" err="1"/>
              <a:t>οὐδ΄</a:t>
            </a:r>
            <a:r>
              <a:rPr lang="el-GR" sz="2800" dirty="0"/>
              <a:t> </a:t>
            </a:r>
            <a:r>
              <a:rPr lang="el-GR" sz="2800" dirty="0" err="1"/>
              <a:t>ἐκεῖνα</a:t>
            </a:r>
            <a:r>
              <a:rPr lang="el-GR" sz="2800" dirty="0"/>
              <a:t> μέμφομαι·</a:t>
            </a:r>
            <a:br>
              <a:rPr lang="el-GR" sz="2800" dirty="0"/>
            </a:br>
            <a:r>
              <a:rPr lang="el-GR" sz="2800" dirty="0"/>
              <a:t>εἰκὸς γὰρ ὀργὰς </a:t>
            </a:r>
            <a:r>
              <a:rPr lang="el-GR" sz="2800" dirty="0" err="1"/>
              <a:t>θῆλυ</a:t>
            </a:r>
            <a:r>
              <a:rPr lang="el-GR" sz="2800" dirty="0"/>
              <a:t> </a:t>
            </a:r>
            <a:r>
              <a:rPr lang="el-GR" sz="2800" dirty="0" err="1"/>
              <a:t>ποιεῖσθαι</a:t>
            </a:r>
            <a:r>
              <a:rPr lang="el-GR" sz="2800" dirty="0"/>
              <a:t> γένος</a:t>
            </a:r>
            <a:br>
              <a:rPr lang="el-GR" sz="2800" dirty="0"/>
            </a:br>
            <a:r>
              <a:rPr lang="el-GR" sz="2800" dirty="0"/>
              <a:t>γάμου </a:t>
            </a:r>
            <a:r>
              <a:rPr lang="el-GR" sz="2800" dirty="0" err="1"/>
              <a:t>παρεμπολῶντος</a:t>
            </a:r>
            <a:r>
              <a:rPr lang="el-GR" sz="2800" dirty="0"/>
              <a:t> </a:t>
            </a:r>
            <a:r>
              <a:rPr lang="el-GR" sz="2800" dirty="0" err="1"/>
              <a:t>ἀλλοίου</a:t>
            </a:r>
            <a:r>
              <a:rPr lang="el-GR" sz="2800" dirty="0"/>
              <a:t> </a:t>
            </a:r>
            <a:r>
              <a:rPr lang="el-GR" sz="2800" dirty="0" err="1"/>
              <a:t>πόσει</a:t>
            </a:r>
            <a:r>
              <a:rPr lang="el-GR" sz="2800" dirty="0"/>
              <a:t>. </a:t>
            </a:r>
            <a:r>
              <a:rPr lang="el-GR" sz="2800" b="1" dirty="0"/>
              <a:t>       </a:t>
            </a:r>
            <a:r>
              <a:rPr lang="el-GR" sz="2800" dirty="0" smtClean="0"/>
              <a:t>(910)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ἀλλ΄</a:t>
            </a:r>
            <a:r>
              <a:rPr lang="el-GR" sz="2800" dirty="0"/>
              <a:t> ἐς τὸ </a:t>
            </a:r>
            <a:r>
              <a:rPr lang="el-GR" sz="2800" dirty="0" err="1"/>
              <a:t>λῷον</a:t>
            </a:r>
            <a:r>
              <a:rPr lang="el-GR" sz="2800" dirty="0"/>
              <a:t> </a:t>
            </a:r>
            <a:r>
              <a:rPr lang="el-GR" sz="2800" dirty="0" err="1"/>
              <a:t>σὸν</a:t>
            </a:r>
            <a:r>
              <a:rPr lang="el-GR" sz="2800" dirty="0"/>
              <a:t> </a:t>
            </a:r>
            <a:r>
              <a:rPr lang="el-GR" sz="2800" dirty="0" err="1"/>
              <a:t>μεθέστηκεν</a:t>
            </a:r>
            <a:r>
              <a:rPr lang="el-GR" sz="2800" dirty="0"/>
              <a:t> </a:t>
            </a:r>
            <a:r>
              <a:rPr lang="el-GR" sz="2800" dirty="0" err="1"/>
              <a:t>κέαρ͵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ἔγνως</a:t>
            </a:r>
            <a:r>
              <a:rPr lang="el-GR" sz="2800" dirty="0"/>
              <a:t> δὲ τὴν </a:t>
            </a:r>
            <a:r>
              <a:rPr lang="el-GR" sz="2800" dirty="0" err="1"/>
              <a:t>νικῶσαν͵</a:t>
            </a:r>
            <a:r>
              <a:rPr lang="el-GR" sz="2800" dirty="0"/>
              <a:t> ἀλλὰ τῷ </a:t>
            </a:r>
            <a:r>
              <a:rPr lang="el-GR" sz="2800" dirty="0" err="1"/>
              <a:t>χρόνῳ͵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βουλήν</a:t>
            </a:r>
            <a:r>
              <a:rPr lang="el-GR" sz="2800" dirty="0"/>
              <a:t>· γυναικὸς ἔργα ταῦτα σώφρονος.</a:t>
            </a:r>
            <a:br>
              <a:rPr lang="el-GR" sz="2800" dirty="0"/>
            </a:br>
            <a:r>
              <a:rPr lang="el-GR" sz="2800" dirty="0"/>
              <a:t>ὑμῖν </a:t>
            </a:r>
            <a:r>
              <a:rPr lang="el-GR" sz="2800" dirty="0" err="1"/>
              <a:t>δέ͵</a:t>
            </a:r>
            <a:r>
              <a:rPr lang="el-GR" sz="2800" dirty="0"/>
              <a:t> </a:t>
            </a:r>
            <a:r>
              <a:rPr lang="el-GR" sz="2800" dirty="0" err="1"/>
              <a:t>παῖδες͵</a:t>
            </a:r>
            <a:r>
              <a:rPr lang="el-GR" sz="2800" dirty="0"/>
              <a:t> οὐκ </a:t>
            </a:r>
            <a:r>
              <a:rPr lang="el-GR" sz="2800" dirty="0" err="1"/>
              <a:t>ἀφροντίστως</a:t>
            </a:r>
            <a:r>
              <a:rPr lang="el-GR" sz="2800" dirty="0"/>
              <a:t> πατὴρ</a:t>
            </a:r>
            <a:br>
              <a:rPr lang="el-GR" sz="2800" dirty="0"/>
            </a:br>
            <a:r>
              <a:rPr lang="el-GR" sz="2800" dirty="0"/>
              <a:t>πολλὴν </a:t>
            </a:r>
            <a:r>
              <a:rPr lang="el-GR" sz="2800" dirty="0" err="1"/>
              <a:t>ἔθηκε</a:t>
            </a:r>
            <a:r>
              <a:rPr lang="el-GR" sz="2800" dirty="0"/>
              <a:t> σὺν θεοῖς σωτηρίαν· </a:t>
            </a:r>
            <a:r>
              <a:rPr lang="el-GR" sz="2800" b="1" dirty="0"/>
              <a:t>      </a:t>
            </a:r>
            <a:r>
              <a:rPr lang="el-GR" sz="2800" dirty="0"/>
              <a:t> </a:t>
            </a:r>
            <a:r>
              <a:rPr lang="el-GR" sz="2800" dirty="0" smtClean="0"/>
              <a:t>(915)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 err="1"/>
              <a:t>οἶμαι</a:t>
            </a:r>
            <a:r>
              <a:rPr lang="el-GR" sz="2800" dirty="0"/>
              <a:t> γὰρ ὑμᾶς </a:t>
            </a:r>
            <a:r>
              <a:rPr lang="el-GR" sz="2800" dirty="0" err="1"/>
              <a:t>τῆσδε</a:t>
            </a:r>
            <a:r>
              <a:rPr lang="el-GR" sz="2800" dirty="0"/>
              <a:t> γῆς Κορινθίας</a:t>
            </a:r>
            <a:br>
              <a:rPr lang="el-GR" sz="2800" dirty="0"/>
            </a:br>
            <a:r>
              <a:rPr lang="el-GR" sz="2800" dirty="0"/>
              <a:t>τὰ </a:t>
            </a:r>
            <a:r>
              <a:rPr lang="el-GR" sz="2800" dirty="0" err="1"/>
              <a:t>πρῶτ΄</a:t>
            </a:r>
            <a:r>
              <a:rPr lang="el-GR" sz="2800" dirty="0"/>
              <a:t> </a:t>
            </a:r>
            <a:r>
              <a:rPr lang="el-GR" sz="2800" dirty="0" err="1"/>
              <a:t>ἔσεσθαι</a:t>
            </a:r>
            <a:r>
              <a:rPr lang="el-GR" sz="2800" dirty="0"/>
              <a:t> σὺν </a:t>
            </a:r>
            <a:r>
              <a:rPr lang="el-GR" sz="2800" dirty="0" err="1"/>
              <a:t>κασιγνήτοις</a:t>
            </a:r>
            <a:r>
              <a:rPr lang="el-GR" sz="2800" dirty="0"/>
              <a:t> ἔτι.</a:t>
            </a:r>
            <a:br>
              <a:rPr lang="el-GR" sz="2800" dirty="0"/>
            </a:br>
            <a:r>
              <a:rPr lang="el-GR" sz="2800" dirty="0" err="1"/>
              <a:t>ἀλλ΄</a:t>
            </a:r>
            <a:r>
              <a:rPr lang="el-GR" sz="2800" dirty="0"/>
              <a:t> </a:t>
            </a:r>
            <a:r>
              <a:rPr lang="el-GR" sz="2800" dirty="0" err="1"/>
              <a:t>αὐξάνεσθε</a:t>
            </a:r>
            <a:r>
              <a:rPr lang="el-GR" sz="2800" dirty="0"/>
              <a:t>· </a:t>
            </a:r>
            <a:r>
              <a:rPr lang="el-GR" sz="2800" dirty="0" err="1"/>
              <a:t>τἄλλα</a:t>
            </a:r>
            <a:r>
              <a:rPr lang="el-GR" sz="2800" dirty="0"/>
              <a:t> δ΄ </a:t>
            </a:r>
            <a:r>
              <a:rPr lang="el-GR" sz="2800" dirty="0" err="1"/>
              <a:t>ἐξεργάζεται</a:t>
            </a:r>
            <a:r>
              <a:rPr lang="el-GR" sz="2800" dirty="0"/>
              <a:t/>
            </a:r>
            <a:br>
              <a:rPr lang="el-GR" sz="2800" dirty="0"/>
            </a:br>
            <a:r>
              <a:rPr lang="el-GR" sz="2800" dirty="0"/>
              <a:t>πατήρ τε καὶ θεῶν ὅστις ἐστὶν </a:t>
            </a:r>
            <a:r>
              <a:rPr lang="el-GR" sz="2800" dirty="0" err="1"/>
              <a:t>εὐμενής</a:t>
            </a:r>
            <a:r>
              <a:rPr lang="el-GR" sz="2800" dirty="0"/>
              <a:t>·</a:t>
            </a:r>
            <a:br>
              <a:rPr lang="el-GR" sz="2800" dirty="0"/>
            </a:br>
            <a:r>
              <a:rPr lang="el-GR" sz="2800" dirty="0" err="1"/>
              <a:t>ἴδοιμι</a:t>
            </a:r>
            <a:r>
              <a:rPr lang="el-GR" sz="2800" dirty="0"/>
              <a:t> δ΄ ὑμᾶς </a:t>
            </a:r>
            <a:r>
              <a:rPr lang="el-GR" sz="2800" dirty="0" err="1"/>
              <a:t>εὐτραφεῖς</a:t>
            </a:r>
            <a:r>
              <a:rPr lang="el-GR" sz="2800" dirty="0"/>
              <a:t> </a:t>
            </a:r>
            <a:r>
              <a:rPr lang="el-GR" sz="2800" dirty="0" err="1"/>
              <a:t>ἥβης</a:t>
            </a:r>
            <a:r>
              <a:rPr lang="el-GR" sz="2800" dirty="0"/>
              <a:t> τέλος </a:t>
            </a:r>
            <a:r>
              <a:rPr lang="el-GR" sz="2800" b="1" dirty="0"/>
              <a:t>       </a:t>
            </a:r>
            <a:r>
              <a:rPr lang="el-GR" sz="2800" dirty="0" smtClean="0"/>
              <a:t>(920)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347</Words>
  <Application>Microsoft Office PowerPoint</Application>
  <PresentationFormat>Προβολή στην οθόνη (4:3)</PresentationFormat>
  <Paragraphs>84</Paragraphs>
  <Slides>14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Ευριπίδου Μήδεια</vt:lpstr>
      <vt:lpstr>Ἡρακλῆς</vt:lpstr>
      <vt:lpstr>Ἡλέκτρα</vt:lpstr>
      <vt:lpstr>Στίχοι 908-920 Μήδειας</vt:lpstr>
      <vt:lpstr>Στίχοι 921-935 Μήδειας</vt:lpstr>
      <vt:lpstr>Στίχοι 936-950 Μήδειας</vt:lpstr>
      <vt:lpstr>Στίχοι 951-965 Μήδειας</vt:lpstr>
      <vt:lpstr>Στίχοι 966-975 Μήδειας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138</cp:revision>
  <dcterms:created xsi:type="dcterms:W3CDTF">2012-09-06T09:03:05Z</dcterms:created>
  <dcterms:modified xsi:type="dcterms:W3CDTF">2014-12-06T16:48:16Z</dcterms:modified>
</cp:coreProperties>
</file>