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77" r:id="rId10"/>
    <p:sldId id="290" r:id="rId11"/>
    <p:sldId id="264" r:id="rId12"/>
    <p:sldId id="265" r:id="rId13"/>
    <p:sldId id="266" r:id="rId14"/>
    <p:sldId id="267" r:id="rId15"/>
    <p:sldId id="268" r:id="rId16"/>
    <p:sldId id="269" r:id="rId17"/>
    <p:sldId id="291" r:id="rId18"/>
    <p:sldId id="270" r:id="rId19"/>
    <p:sldId id="271" r:id="rId20"/>
    <p:sldId id="272" r:id="rId21"/>
    <p:sldId id="273" r:id="rId22"/>
    <p:sldId id="274" r:id="rId23"/>
    <p:sldId id="275" r:id="rId24"/>
    <p:sldId id="278" r:id="rId25"/>
    <p:sldId id="279" r:id="rId26"/>
    <p:sldId id="280" r:id="rId27"/>
    <p:sldId id="281" r:id="rId28"/>
    <p:sldId id="284" r:id="rId29"/>
    <p:sldId id="282" r:id="rId30"/>
    <p:sldId id="285" r:id="rId31"/>
    <p:sldId id="286" r:id="rId32"/>
    <p:sldId id="287" r:id="rId33"/>
    <p:sldId id="288" r:id="rId34"/>
    <p:sldId id="289" r:id="rId35"/>
    <p:sldId id="276" r:id="rId36"/>
    <p:sldId id="283" r:id="rId3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DEB7E5C0-193C-4B4B-A5D7-A27CA7F6BB3A}" type="datetimeFigureOut">
              <a:rPr lang="el-GR" smtClean="0"/>
              <a:pPr/>
              <a:t>13/12/2023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741943D-0C35-4A08-A398-8068F0E5E5B6}"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DEB7E5C0-193C-4B4B-A5D7-A27CA7F6BB3A}" type="datetimeFigureOut">
              <a:rPr lang="el-GR" smtClean="0"/>
              <a:pPr/>
              <a:t>13/12/2023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741943D-0C35-4A08-A398-8068F0E5E5B6}"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DEB7E5C0-193C-4B4B-A5D7-A27CA7F6BB3A}" type="datetimeFigureOut">
              <a:rPr lang="el-GR" smtClean="0"/>
              <a:pPr/>
              <a:t>13/12/2023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741943D-0C35-4A08-A398-8068F0E5E5B6}"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DEB7E5C0-193C-4B4B-A5D7-A27CA7F6BB3A}" type="datetimeFigureOut">
              <a:rPr lang="el-GR" smtClean="0"/>
              <a:pPr/>
              <a:t>13/12/2023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741943D-0C35-4A08-A398-8068F0E5E5B6}"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DEB7E5C0-193C-4B4B-A5D7-A27CA7F6BB3A}" type="datetimeFigureOut">
              <a:rPr lang="el-GR" smtClean="0"/>
              <a:pPr/>
              <a:t>13/12/2023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741943D-0C35-4A08-A398-8068F0E5E5B6}"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DEB7E5C0-193C-4B4B-A5D7-A27CA7F6BB3A}" type="datetimeFigureOut">
              <a:rPr lang="el-GR" smtClean="0"/>
              <a:pPr/>
              <a:t>13/12/2023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741943D-0C35-4A08-A398-8068F0E5E5B6}"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DEB7E5C0-193C-4B4B-A5D7-A27CA7F6BB3A}" type="datetimeFigureOut">
              <a:rPr lang="el-GR" smtClean="0"/>
              <a:pPr/>
              <a:t>13/12/2023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3741943D-0C35-4A08-A398-8068F0E5E5B6}"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DEB7E5C0-193C-4B4B-A5D7-A27CA7F6BB3A}" type="datetimeFigureOut">
              <a:rPr lang="el-GR" smtClean="0"/>
              <a:pPr/>
              <a:t>13/12/2023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3741943D-0C35-4A08-A398-8068F0E5E5B6}"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DEB7E5C0-193C-4B4B-A5D7-A27CA7F6BB3A}" type="datetimeFigureOut">
              <a:rPr lang="el-GR" smtClean="0"/>
              <a:pPr/>
              <a:t>13/12/2023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3741943D-0C35-4A08-A398-8068F0E5E5B6}"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DEB7E5C0-193C-4B4B-A5D7-A27CA7F6BB3A}" type="datetimeFigureOut">
              <a:rPr lang="el-GR" smtClean="0"/>
              <a:pPr/>
              <a:t>13/12/2023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741943D-0C35-4A08-A398-8068F0E5E5B6}"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DEB7E5C0-193C-4B4B-A5D7-A27CA7F6BB3A}" type="datetimeFigureOut">
              <a:rPr lang="el-GR" smtClean="0"/>
              <a:pPr/>
              <a:t>13/12/2023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741943D-0C35-4A08-A398-8068F0E5E5B6}"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B7E5C0-193C-4B4B-A5D7-A27CA7F6BB3A}" type="datetimeFigureOut">
              <a:rPr lang="el-GR" smtClean="0"/>
              <a:pPr/>
              <a:t>13/12/2023</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41943D-0C35-4A08-A398-8068F0E5E5B6}"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r>
              <a:rPr lang="el-GR" dirty="0" smtClean="0"/>
              <a:t>ΦΙΛΟΣΟΦΙΑ ΤΗΣ ΕΚΠΑΙΔΕΥΣΗΣ </a:t>
            </a:r>
            <a:br>
              <a:rPr lang="el-GR" dirty="0" smtClean="0"/>
            </a:br>
            <a:r>
              <a:rPr lang="el-GR" sz="3100" dirty="0" smtClean="0"/>
              <a:t>ΔΗΜΟΠΟΥΛΟΣ ΒΑΣΙΛΕΙΟΣ  </a:t>
            </a:r>
            <a:r>
              <a:rPr lang="el-GR" dirty="0" smtClean="0"/>
              <a:t/>
            </a:r>
            <a:br>
              <a:rPr lang="el-GR" dirty="0" smtClean="0"/>
            </a:br>
            <a:r>
              <a:rPr lang="el-GR" dirty="0" smtClean="0"/>
              <a:t>(</a:t>
            </a:r>
            <a:r>
              <a:rPr lang="en-US"/>
              <a:t>9</a:t>
            </a:r>
            <a:r>
              <a:rPr lang="el-GR" smtClean="0"/>
              <a:t>)</a:t>
            </a:r>
            <a:endParaRPr lang="el-GR" dirty="0"/>
          </a:p>
        </p:txBody>
      </p:sp>
      <p:sp>
        <p:nvSpPr>
          <p:cNvPr id="3" name="2 - Υπότιτλος"/>
          <p:cNvSpPr>
            <a:spLocks noGrp="1"/>
          </p:cNvSpPr>
          <p:nvPr>
            <p:ph type="subTitle" idx="1"/>
          </p:nvPr>
        </p:nvSpPr>
        <p:spPr/>
        <p:txBody>
          <a:bodyPr>
            <a:normAutofit/>
          </a:bodyPr>
          <a:lstStyle/>
          <a:p>
            <a:r>
              <a:rPr lang="en-US" sz="2800" b="1" dirty="0" smtClean="0">
                <a:solidFill>
                  <a:schemeClr val="tx1">
                    <a:lumMod val="50000"/>
                    <a:lumOff val="50000"/>
                  </a:schemeClr>
                </a:solidFill>
              </a:rPr>
              <a:t>Michel  Foucault</a:t>
            </a:r>
            <a:r>
              <a:rPr lang="el-GR" sz="2800" b="1" dirty="0" smtClean="0">
                <a:solidFill>
                  <a:schemeClr val="tx1">
                    <a:lumMod val="50000"/>
                    <a:lumOff val="50000"/>
                  </a:schemeClr>
                </a:solidFill>
              </a:rPr>
              <a:t>: Το σχολείο ως φυλακή</a:t>
            </a:r>
          </a:p>
          <a:p>
            <a:r>
              <a:rPr lang="el-GR" sz="2000" b="1" dirty="0" smtClean="0">
                <a:solidFill>
                  <a:schemeClr val="tx1">
                    <a:lumMod val="50000"/>
                    <a:lumOff val="50000"/>
                  </a:schemeClr>
                </a:solidFill>
              </a:rPr>
              <a:t>(Τα σκοτεινά σημεία της σύγχρονης παιδαγωγικής)</a:t>
            </a:r>
            <a:endParaRPr lang="el-GR"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1800" dirty="0" smtClean="0"/>
              <a:t>ΔΗΜΟΠΟΥΛΟΣ ΒΑΣΙΛΕΙΟΣ / ΦΙΛΟΣΟΦΙΑ ΤΗΣ</a:t>
            </a:r>
            <a:r>
              <a:rPr lang="el-GR" sz="4000" dirty="0">
                <a:solidFill>
                  <a:prstClr val="black"/>
                </a:solidFill>
              </a:rPr>
              <a:t> </a:t>
            </a:r>
            <a:r>
              <a:rPr lang="el-GR" sz="1600" dirty="0">
                <a:solidFill>
                  <a:prstClr val="black"/>
                </a:solidFill>
              </a:rPr>
              <a:t>ΕΚΠΑΙΔΕΥΣΗΣ</a:t>
            </a:r>
            <a:r>
              <a:rPr lang="el-GR" sz="7200" dirty="0" smtClean="0">
                <a:ea typeface="Calibri" pitchFamily="34" charset="0"/>
                <a:cs typeface="Arial" pitchFamily="34" charset="0"/>
              </a:rPr>
              <a:t/>
            </a:r>
            <a:br>
              <a:rPr lang="el-GR" sz="7200" dirty="0" smtClean="0">
                <a:ea typeface="Calibri" pitchFamily="34" charset="0"/>
                <a:cs typeface="Arial" pitchFamily="34" charset="0"/>
              </a:rPr>
            </a:br>
            <a:r>
              <a:rPr lang="el-GR" sz="3200" dirty="0" smtClean="0">
                <a:ea typeface="Calibri" pitchFamily="34" charset="0"/>
                <a:cs typeface="Arial" pitchFamily="34" charset="0"/>
              </a:rPr>
              <a:t>Η οπτική του</a:t>
            </a:r>
            <a:r>
              <a:rPr lang="en-US" sz="3200" dirty="0" smtClean="0">
                <a:ea typeface="Calibri" pitchFamily="34" charset="0"/>
                <a:cs typeface="Arial" pitchFamily="34" charset="0"/>
              </a:rPr>
              <a:t> Michel Foucault</a:t>
            </a:r>
            <a:r>
              <a:rPr lang="el-GR" sz="3200" dirty="0" smtClean="0"/>
              <a:t> </a:t>
            </a:r>
            <a:endParaRPr lang="el-GR" sz="3200" dirty="0"/>
          </a:p>
        </p:txBody>
      </p:sp>
      <p:sp>
        <p:nvSpPr>
          <p:cNvPr id="3" name="2 - Θέση περιεχομένου"/>
          <p:cNvSpPr>
            <a:spLocks noGrp="1"/>
          </p:cNvSpPr>
          <p:nvPr>
            <p:ph idx="1"/>
          </p:nvPr>
        </p:nvSpPr>
        <p:spPr/>
        <p:txBody>
          <a:bodyPr/>
          <a:lstStyle/>
          <a:p>
            <a:endParaRPr lang="el-GR" dirty="0" smtClean="0"/>
          </a:p>
          <a:p>
            <a:endParaRPr lang="el-GR" dirty="0" smtClean="0"/>
          </a:p>
          <a:p>
            <a:pPr algn="ctr"/>
            <a:r>
              <a:rPr lang="el-GR" dirty="0" smtClean="0"/>
              <a:t>Με βάση το ανωτέρω σκεπτικό θα επιχειρήσουμε να προσεγγίσουμε τη σύγχρονη εκπαιδευτική εξουσία</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400" dirty="0" smtClean="0"/>
              <a:t>ΔΗΜΟΠΟΥΛΟΣ ΒΑΣΙΛΕΙΟΣ / ΦΙΛΟΣΟΦΙΑ </a:t>
            </a:r>
            <a:r>
              <a:rPr lang="el-GR" sz="1400" dirty="0"/>
              <a:t>ΤΗΣ ΕΚΠΑΙΔΕΥΣΗΣ</a:t>
            </a:r>
            <a:r>
              <a:rPr lang="el-GR" sz="1400" dirty="0" smtClean="0"/>
              <a:t/>
            </a:r>
            <a:br>
              <a:rPr lang="el-GR" sz="1400" dirty="0" smtClean="0"/>
            </a:br>
            <a:r>
              <a:rPr lang="el-GR" sz="3200" dirty="0" smtClean="0"/>
              <a:t>Η πορεία της παιδαγωγικής μέσα στον χρόνο </a:t>
            </a:r>
            <a:r>
              <a:rPr lang="el-GR" sz="1400" dirty="0" smtClean="0"/>
              <a:t/>
            </a:r>
            <a:br>
              <a:rPr lang="el-GR" sz="1400" dirty="0" smtClean="0"/>
            </a:br>
            <a:endParaRPr lang="el-GR" sz="1400" dirty="0"/>
          </a:p>
        </p:txBody>
      </p:sp>
      <p:sp>
        <p:nvSpPr>
          <p:cNvPr id="3" name="2 - Θέση περιεχομένου"/>
          <p:cNvSpPr>
            <a:spLocks noGrp="1"/>
          </p:cNvSpPr>
          <p:nvPr>
            <p:ph idx="1"/>
          </p:nvPr>
        </p:nvSpPr>
        <p:spPr/>
        <p:txBody>
          <a:bodyPr/>
          <a:lstStyle/>
          <a:p>
            <a:endParaRPr lang="el-GR" dirty="0" smtClean="0"/>
          </a:p>
          <a:p>
            <a:pPr algn="ctr">
              <a:buNone/>
            </a:pPr>
            <a:endParaRPr lang="el-GR" dirty="0" smtClean="0"/>
          </a:p>
          <a:p>
            <a:pPr algn="ctr">
              <a:buNone/>
            </a:pPr>
            <a:endParaRPr lang="el-GR" dirty="0" smtClean="0"/>
          </a:p>
          <a:p>
            <a:pPr algn="ctr">
              <a:buNone/>
            </a:pPr>
            <a:r>
              <a:rPr lang="el-GR" sz="4000" dirty="0" smtClean="0"/>
              <a:t>Από τη … </a:t>
            </a:r>
            <a:r>
              <a:rPr lang="el-GR" sz="4000" i="1" dirty="0" smtClean="0"/>
              <a:t>βέργα</a:t>
            </a:r>
            <a:r>
              <a:rPr lang="el-GR" sz="4000" dirty="0" smtClean="0"/>
              <a:t> στον </a:t>
            </a:r>
            <a:r>
              <a:rPr lang="el-GR" sz="4000" i="1" dirty="0" smtClean="0"/>
              <a:t>διάλογο</a:t>
            </a:r>
            <a:endParaRPr lang="el-GR" sz="4000" i="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400" dirty="0" smtClean="0"/>
              <a:t>ΔΗΜΟΠΟΥΛΟΣ ΒΑΣΙΛΕΙΟΣ / ΦΙΛΟΣΟΦΙΑ ΤΗΣ </a:t>
            </a:r>
            <a:r>
              <a:rPr lang="el-GR" sz="1400" dirty="0"/>
              <a:t>ΕΚΠΑΙΔΕΥΣΗΣ</a:t>
            </a:r>
            <a:r>
              <a:rPr lang="en-US" sz="1400" dirty="0" smtClean="0"/>
              <a:t/>
            </a:r>
            <a:br>
              <a:rPr lang="en-US" sz="1400" dirty="0" smtClean="0"/>
            </a:br>
            <a:r>
              <a:rPr lang="el-GR" sz="3200" dirty="0" smtClean="0"/>
              <a:t>Το σκοτεινό παρελθόν</a:t>
            </a:r>
            <a:endParaRPr lang="el-GR" sz="3200" dirty="0"/>
          </a:p>
        </p:txBody>
      </p:sp>
      <p:sp>
        <p:nvSpPr>
          <p:cNvPr id="3" name="2 - Θέση περιεχομένου"/>
          <p:cNvSpPr>
            <a:spLocks noGrp="1"/>
          </p:cNvSpPr>
          <p:nvPr>
            <p:ph idx="1"/>
          </p:nvPr>
        </p:nvSpPr>
        <p:spPr>
          <a:xfrm>
            <a:off x="457200" y="1600200"/>
            <a:ext cx="8229600" cy="5043510"/>
          </a:xfrm>
        </p:spPr>
        <p:txBody>
          <a:bodyPr>
            <a:normAutofit/>
          </a:bodyPr>
          <a:lstStyle/>
          <a:p>
            <a:r>
              <a:rPr lang="el-GR" sz="1900" dirty="0" smtClean="0"/>
              <a:t>Μέχρι τα τέλη του 19</a:t>
            </a:r>
            <a:r>
              <a:rPr lang="el-GR" sz="1900" baseline="30000" dirty="0" smtClean="0"/>
              <a:t>ου</a:t>
            </a:r>
            <a:r>
              <a:rPr lang="el-GR" sz="1900" dirty="0" smtClean="0"/>
              <a:t> αιώνα, στα περισσότερα εκπαιδευτικά ιδρύματα, επικρατούσε μια τρομακτική ατμόσφαιρα την οποία περιγράφει με τον πλέον παραστατικό τρόπο ο Νίκος Καζαντζάκης όταν -ως παιδί με τη συνοδεία του γονιού του- πέρασε για πρώτη φορά την πύλη του σχολείου: </a:t>
            </a:r>
          </a:p>
          <a:p>
            <a:pPr algn="ctr">
              <a:buNone/>
            </a:pPr>
            <a:r>
              <a:rPr lang="el-GR" sz="2600" dirty="0" smtClean="0"/>
              <a:t>«</a:t>
            </a:r>
            <a:r>
              <a:rPr lang="el-GR" sz="2600" i="1" dirty="0" smtClean="0"/>
              <a:t>Ο δάσκαλος πρόβαλε στο </a:t>
            </a:r>
            <a:r>
              <a:rPr lang="el-GR" sz="2600" i="1" dirty="0" err="1" smtClean="0"/>
              <a:t>κατώφλι∙</a:t>
            </a:r>
            <a:r>
              <a:rPr lang="el-GR" sz="2600" i="1" dirty="0" smtClean="0"/>
              <a:t> κρατούσε μια μακριά βίτσα και μου φάνηκε άγριος, με μεγάλα δόντια, και κάρφωσα τα μάτια μου στην κορυφή του κεφαλιού του να δω αν έχει </a:t>
            </a:r>
            <a:r>
              <a:rPr lang="el-GR" sz="2600" i="1" dirty="0" err="1" smtClean="0"/>
              <a:t>κέρατα∙</a:t>
            </a:r>
            <a:r>
              <a:rPr lang="el-GR" sz="2600" i="1" dirty="0" smtClean="0"/>
              <a:t> μα δεν είδα, γιατί φορούσε καπέλο. “Ετούτος είναι ο γιος μου”, του είπε ο πατέρας μου […..] “Το κρέας δικό σου, τα κόκκαλα δικά </a:t>
            </a:r>
            <a:r>
              <a:rPr lang="el-GR" sz="2600" i="1" dirty="0" err="1" smtClean="0"/>
              <a:t>μου∙</a:t>
            </a:r>
            <a:r>
              <a:rPr lang="el-GR" sz="2600" i="1" dirty="0" smtClean="0"/>
              <a:t> μην τον λυπάσαι, δέρνε τον, κάμε τον άνθρωπο”. “Έγνοια σου, έχω εδώ το εργαλείο που κάνει τους ανθρώπους”, είπε ο δάσκαλος κι έδειξε τη βίτσα</a:t>
            </a:r>
            <a:r>
              <a:rPr lang="el-GR" sz="2600" dirty="0" smtClean="0"/>
              <a:t>»</a:t>
            </a:r>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400" dirty="0" smtClean="0"/>
              <a:t>ΔΗΜΟΠΟΥΛΟΣ ΒΑΣΙΛΕΙΟΣ / ΦΙΛΟΣΟΦΙΑ </a:t>
            </a:r>
            <a:r>
              <a:rPr lang="el-GR" sz="1400" dirty="0"/>
              <a:t>ΤΗΣ ΕΚΠΑΙΔΕΥΣΗΣ</a:t>
            </a:r>
            <a:r>
              <a:rPr lang="el-GR" sz="1400" dirty="0" smtClean="0"/>
              <a:t/>
            </a:r>
            <a:br>
              <a:rPr lang="el-GR" sz="1400" dirty="0" smtClean="0"/>
            </a:br>
            <a:r>
              <a:rPr lang="el-GR" sz="3200" dirty="0" smtClean="0"/>
              <a:t> Το ευοίωνο παρόν</a:t>
            </a:r>
            <a:endParaRPr lang="el-GR" sz="3200" dirty="0"/>
          </a:p>
        </p:txBody>
      </p:sp>
      <p:sp>
        <p:nvSpPr>
          <p:cNvPr id="3" name="2 - Θέση περιεχομένου"/>
          <p:cNvSpPr>
            <a:spLocks noGrp="1"/>
          </p:cNvSpPr>
          <p:nvPr>
            <p:ph idx="1"/>
          </p:nvPr>
        </p:nvSpPr>
        <p:spPr/>
        <p:txBody>
          <a:bodyPr>
            <a:normAutofit/>
          </a:bodyPr>
          <a:lstStyle/>
          <a:p>
            <a:r>
              <a:rPr lang="el-GR" sz="2400" dirty="0" smtClean="0"/>
              <a:t>Σήμερα πλέον οι καιροί άλλαξαν και το εκπαιδευτικό σύστημα απέκτησε έναν μεταρρυθμιστικό και προοδευτικό χαρακτήρα ο οποίος αποκήρυξε μετά βδελυγμίας τα λάθη του παρελθόντος</a:t>
            </a:r>
          </a:p>
          <a:p>
            <a:endParaRPr lang="el-GR" sz="2400" dirty="0" smtClean="0"/>
          </a:p>
          <a:p>
            <a:pPr algn="ctr">
              <a:buNone/>
            </a:pPr>
            <a:r>
              <a:rPr lang="el-GR" sz="2400" dirty="0" smtClean="0"/>
              <a:t>Δεν εστιάζει πια στον αυταρχισμό, την υποταγή και τη συμμόρφωση αλλά στην ελευθερία, την αυτονόμηση, την πληρότητα, την κριτική σκέψη και την αυτενέργεια των μαθητών</a:t>
            </a:r>
            <a:endParaRPr lang="el-GR" sz="2400" dirty="0"/>
          </a:p>
        </p:txBody>
      </p:sp>
      <p:sp>
        <p:nvSpPr>
          <p:cNvPr id="4" name="3 - Βέλος προς τα κάτω"/>
          <p:cNvSpPr/>
          <p:nvPr/>
        </p:nvSpPr>
        <p:spPr>
          <a:xfrm>
            <a:off x="3786182" y="3143248"/>
            <a:ext cx="857256"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400" dirty="0" smtClean="0"/>
              <a:t>ΔΗΜΟΠΟΥΛΟΣ ΒΑΣΙΛΕΙΟΣ / ΦΙΛΟΣΟΦΙΑ </a:t>
            </a:r>
            <a:r>
              <a:rPr lang="el-GR" sz="1400" dirty="0"/>
              <a:t>ΤΗΣ ΕΚΠΑΙΔΕΥΣΗΣ</a:t>
            </a:r>
            <a:r>
              <a:rPr lang="el-GR" sz="1400" dirty="0" smtClean="0"/>
              <a:t/>
            </a:r>
            <a:br>
              <a:rPr lang="el-GR" sz="1400" dirty="0" smtClean="0"/>
            </a:br>
            <a:r>
              <a:rPr lang="el-GR" sz="3200" dirty="0" smtClean="0"/>
              <a:t> Το ευοίωνο παρόν</a:t>
            </a:r>
            <a:endParaRPr lang="el-GR" sz="3200" dirty="0"/>
          </a:p>
        </p:txBody>
      </p:sp>
      <p:sp>
        <p:nvSpPr>
          <p:cNvPr id="3" name="2 - Θέση περιεχομένου"/>
          <p:cNvSpPr>
            <a:spLocks noGrp="1"/>
          </p:cNvSpPr>
          <p:nvPr>
            <p:ph idx="1"/>
          </p:nvPr>
        </p:nvSpPr>
        <p:spPr/>
        <p:txBody>
          <a:bodyPr>
            <a:normAutofit/>
          </a:bodyPr>
          <a:lstStyle/>
          <a:p>
            <a:pPr algn="ctr"/>
            <a:r>
              <a:rPr lang="el-GR" sz="2400" dirty="0" smtClean="0"/>
              <a:t>ΕΡΩΤΗΜΑ</a:t>
            </a:r>
          </a:p>
          <a:p>
            <a:pPr algn="ctr">
              <a:buNone/>
            </a:pPr>
            <a:r>
              <a:rPr lang="el-GR" sz="2400" dirty="0" smtClean="0"/>
              <a:t>Είναι άραγε η παιδαγωγική αυτή εξέλιξη τόσο ειρηνική και αθώα όσο δείχνει;</a:t>
            </a:r>
          </a:p>
          <a:p>
            <a:pPr algn="ctr">
              <a:buNone/>
            </a:pPr>
            <a:endParaRPr lang="el-GR" sz="2400" dirty="0" smtClean="0"/>
          </a:p>
          <a:p>
            <a:pPr algn="ctr"/>
            <a:r>
              <a:rPr lang="el-GR" sz="2400" dirty="0" smtClean="0"/>
              <a:t>ΑΠΑΝΤΗΣΗ</a:t>
            </a:r>
          </a:p>
          <a:p>
            <a:pPr algn="ctr">
              <a:buNone/>
            </a:pPr>
            <a:r>
              <a:rPr lang="en-US" sz="2400" dirty="0" smtClean="0"/>
              <a:t>Foucault</a:t>
            </a:r>
            <a:r>
              <a:rPr lang="el-GR" sz="2400" dirty="0" smtClean="0"/>
              <a:t>: «</a:t>
            </a:r>
            <a:r>
              <a:rPr lang="el-GR" sz="2400" i="1" dirty="0" smtClean="0"/>
              <a:t>Η ιστορία είναι πολύ ωραία για να είναι αληθινή</a:t>
            </a:r>
            <a:r>
              <a:rPr lang="el-GR" sz="2400" dirty="0" smtClean="0"/>
              <a:t>» (βλ. </a:t>
            </a:r>
            <a:r>
              <a:rPr lang="el-GR" sz="2400" i="1" dirty="0" smtClean="0"/>
              <a:t>Η </a:t>
            </a:r>
            <a:r>
              <a:rPr lang="el-GR" sz="2400" i="1" dirty="0" err="1" smtClean="0"/>
              <a:t>μικροφυσική</a:t>
            </a:r>
            <a:r>
              <a:rPr lang="el-GR" sz="2400" i="1" dirty="0" smtClean="0"/>
              <a:t> της εξουσίας</a:t>
            </a:r>
            <a:r>
              <a:rPr lang="el-GR" sz="2400" dirty="0" smtClean="0"/>
              <a:t>) </a:t>
            </a:r>
          </a:p>
          <a:p>
            <a:pPr algn="ctr">
              <a:buNone/>
            </a:pPr>
            <a:endParaRPr lang="el-GR" sz="2400" dirty="0" smtClean="0"/>
          </a:p>
          <a:p>
            <a:pPr algn="ctr">
              <a:buNone/>
            </a:pPr>
            <a:r>
              <a:rPr lang="el-GR" sz="2400" dirty="0" smtClean="0"/>
              <a:t>Πίσω από κάθε ανθρωπιστικό επίτευγμα – όσο ελπιδοφόρο κι αν είναι- κρύβεται ένα απάνθρωπο πρόσωπο</a:t>
            </a:r>
          </a:p>
          <a:p>
            <a:pPr algn="ctr">
              <a:buNone/>
            </a:pPr>
            <a:endParaRPr lang="el-GR" sz="2400" dirty="0" smtClean="0"/>
          </a:p>
          <a:p>
            <a:pPr algn="ctr">
              <a:buNone/>
            </a:pPr>
            <a:endParaRPr lang="el-GR" sz="2400" dirty="0" smtClean="0"/>
          </a:p>
          <a:p>
            <a:pPr algn="ctr">
              <a:buNone/>
            </a:pPr>
            <a:endParaRPr lang="el-GR" sz="2400" dirty="0"/>
          </a:p>
        </p:txBody>
      </p:sp>
      <p:sp>
        <p:nvSpPr>
          <p:cNvPr id="4" name="3 - Βέλος προς τα κάτω"/>
          <p:cNvSpPr/>
          <p:nvPr/>
        </p:nvSpPr>
        <p:spPr>
          <a:xfrm>
            <a:off x="4071934" y="4572008"/>
            <a:ext cx="857256"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400" dirty="0" smtClean="0"/>
              <a:t>ΔΗΜΟΠΟΥΛΟΣ ΒΑΣΙΛΕΙΟΣ / ΦΙΛΟΣΟΦΙΑ </a:t>
            </a:r>
            <a:r>
              <a:rPr lang="el-GR" sz="1400" dirty="0"/>
              <a:t>ΤΗΣ ΕΚΠΑΙΔΕΥΣΗΣ</a:t>
            </a:r>
            <a:r>
              <a:rPr lang="el-GR" sz="1400" dirty="0" smtClean="0"/>
              <a:t/>
            </a:r>
            <a:br>
              <a:rPr lang="el-GR" sz="1400" dirty="0" smtClean="0"/>
            </a:br>
            <a:r>
              <a:rPr lang="el-GR" sz="3200" dirty="0" smtClean="0"/>
              <a:t> Το ευοίωνο παρόν</a:t>
            </a:r>
            <a:endParaRPr lang="el-GR" sz="3200" dirty="0"/>
          </a:p>
        </p:txBody>
      </p:sp>
      <p:sp>
        <p:nvSpPr>
          <p:cNvPr id="3" name="2 - Θέση περιεχομένου"/>
          <p:cNvSpPr>
            <a:spLocks noGrp="1"/>
          </p:cNvSpPr>
          <p:nvPr>
            <p:ph idx="1"/>
          </p:nvPr>
        </p:nvSpPr>
        <p:spPr/>
        <p:txBody>
          <a:bodyPr>
            <a:normAutofit lnSpcReduction="10000"/>
          </a:bodyPr>
          <a:lstStyle/>
          <a:p>
            <a:r>
              <a:rPr lang="el-GR" sz="2000" dirty="0" smtClean="0"/>
              <a:t>Τούτο σημαίνει ότι πίσω από την απέχθεια της σύγχρονης παιδαγωγικής για  </a:t>
            </a:r>
            <a:r>
              <a:rPr lang="el-GR" sz="2000" u="sng" dirty="0" smtClean="0"/>
              <a:t>κάθε μορφή βιαιοπραγίας </a:t>
            </a:r>
            <a:r>
              <a:rPr lang="el-GR" sz="2000" dirty="0" smtClean="0"/>
              <a:t>δεν βρίσκεται μόνο η αγάπη για το παιδί αλλά και η απογοήτευση για τη </a:t>
            </a:r>
            <a:r>
              <a:rPr lang="el-GR" sz="2000" u="sng" dirty="0" smtClean="0"/>
              <a:t>συγκεκριμένη πρακτική </a:t>
            </a:r>
          </a:p>
          <a:p>
            <a:endParaRPr lang="el-GR" sz="2000" dirty="0" smtClean="0"/>
          </a:p>
          <a:p>
            <a:pPr algn="ctr">
              <a:buNone/>
            </a:pPr>
            <a:r>
              <a:rPr lang="el-GR" sz="2000" dirty="0" smtClean="0"/>
              <a:t>εκτός από βάρβαρη είναι στις μέρες μας:</a:t>
            </a:r>
          </a:p>
          <a:p>
            <a:pPr>
              <a:buFontTx/>
              <a:buChar char="-"/>
            </a:pPr>
            <a:r>
              <a:rPr lang="el-GR" sz="2000" dirty="0" smtClean="0"/>
              <a:t>α/ </a:t>
            </a:r>
            <a:r>
              <a:rPr lang="el-GR" sz="2000" u="sng" dirty="0" smtClean="0"/>
              <a:t>αναποτελεσματική</a:t>
            </a:r>
            <a:r>
              <a:rPr lang="el-GR" sz="2000" dirty="0" smtClean="0"/>
              <a:t> («</a:t>
            </a:r>
            <a:r>
              <a:rPr lang="el-GR" sz="2000" i="1" dirty="0" smtClean="0"/>
              <a:t>ο τρόμος δεν είναι το αποκορύφωμα της πειθαρχίας αλλά η αποτυχία της</a:t>
            </a:r>
            <a:r>
              <a:rPr lang="el-GR" sz="2000" dirty="0" smtClean="0"/>
              <a:t>» / </a:t>
            </a:r>
            <a:r>
              <a:rPr lang="en-US" sz="2000" dirty="0" smtClean="0"/>
              <a:t>Foucault</a:t>
            </a:r>
            <a:r>
              <a:rPr lang="el-GR" sz="2000" dirty="0" smtClean="0"/>
              <a:t>, </a:t>
            </a:r>
            <a:r>
              <a:rPr lang="el-GR" sz="2000" i="1" dirty="0" smtClean="0"/>
              <a:t>Εξουσία, γνώση και ηθική</a:t>
            </a:r>
            <a:r>
              <a:rPr lang="el-GR" sz="2000" dirty="0" smtClean="0"/>
              <a:t>)</a:t>
            </a:r>
          </a:p>
          <a:p>
            <a:pPr>
              <a:buFontTx/>
              <a:buChar char="-"/>
            </a:pPr>
            <a:r>
              <a:rPr lang="el-GR" sz="2000" dirty="0" smtClean="0"/>
              <a:t>β/ </a:t>
            </a:r>
            <a:r>
              <a:rPr lang="el-GR" sz="2000" u="sng" dirty="0" smtClean="0"/>
              <a:t>επικίνδυνη</a:t>
            </a:r>
            <a:r>
              <a:rPr lang="el-GR" sz="2000" dirty="0" smtClean="0"/>
              <a:t> («</a:t>
            </a:r>
            <a:r>
              <a:rPr lang="el-GR" sz="2000" i="1" dirty="0" smtClean="0"/>
              <a:t>ο τρόμος είναι πάντα αντιστρεπτός- στρέφεται μοιραία εναντίων αυτών που τον ασκούν</a:t>
            </a:r>
            <a:r>
              <a:rPr lang="el-GR" sz="2000" dirty="0" smtClean="0"/>
              <a:t>» / </a:t>
            </a:r>
            <a:r>
              <a:rPr lang="en-US" sz="2000" i="1" dirty="0" smtClean="0"/>
              <a:t>Foucault</a:t>
            </a:r>
            <a:r>
              <a:rPr lang="el-GR" sz="2000" i="1" dirty="0" smtClean="0"/>
              <a:t>, Εξουσία, γνώση και ηθική</a:t>
            </a:r>
            <a:r>
              <a:rPr lang="el-GR" sz="2000" dirty="0" smtClean="0"/>
              <a:t>)</a:t>
            </a:r>
          </a:p>
          <a:p>
            <a:pPr>
              <a:buFontTx/>
              <a:buChar char="-"/>
            </a:pPr>
            <a:endParaRPr lang="el-GR" sz="2000" dirty="0" smtClean="0"/>
          </a:p>
          <a:p>
            <a:pPr>
              <a:buFontTx/>
              <a:buChar char="-"/>
            </a:pPr>
            <a:r>
              <a:rPr lang="el-GR" sz="2000" dirty="0" smtClean="0"/>
              <a:t>Η σύγχρονη παιδαγωγική εξουσία συνειδητοποίησε πως «</a:t>
            </a:r>
            <a:r>
              <a:rPr lang="el-GR" sz="2000" i="1" dirty="0" smtClean="0"/>
              <a:t>αν κυβερνούσε κανείς πάρα πολύ, δεν κυβερνούσε καθόλου – προκαλούσε αποτελέσματα αντίθετα από εκείνα που επιθυμούσε</a:t>
            </a:r>
            <a:r>
              <a:rPr lang="el-GR" sz="2000" dirty="0" smtClean="0"/>
              <a:t>» (</a:t>
            </a:r>
            <a:r>
              <a:rPr lang="en-US" sz="2000" dirty="0" smtClean="0"/>
              <a:t>Foucault</a:t>
            </a:r>
            <a:r>
              <a:rPr lang="el-GR" sz="2000" dirty="0" smtClean="0"/>
              <a:t>, </a:t>
            </a:r>
            <a:r>
              <a:rPr lang="el-GR" sz="2000" i="1" dirty="0" smtClean="0"/>
              <a:t>Εξουσία, γνώση και ηθική</a:t>
            </a:r>
            <a:r>
              <a:rPr lang="el-GR" sz="2000" dirty="0" smtClean="0"/>
              <a:t>)</a:t>
            </a:r>
            <a:endParaRPr lang="el-GR" sz="2000" dirty="0"/>
          </a:p>
        </p:txBody>
      </p:sp>
      <p:sp>
        <p:nvSpPr>
          <p:cNvPr id="4" name="3 - Βέλος προς τα κάτω"/>
          <p:cNvSpPr/>
          <p:nvPr/>
        </p:nvSpPr>
        <p:spPr>
          <a:xfrm>
            <a:off x="5072066" y="2571744"/>
            <a:ext cx="1000132"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4214810" y="4429132"/>
            <a:ext cx="928694"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400" dirty="0" smtClean="0"/>
              <a:t>ΔΗΜΟΠΟΥΛΟΣ ΒΑΣΙΛΕΙΟΣ / ΦΙΛΟΣΟΦΙΑ </a:t>
            </a:r>
            <a:r>
              <a:rPr lang="el-GR" sz="1400" dirty="0"/>
              <a:t>ΤΗΣ ΕΚΠΑΙΔΕΥΣΗΣ</a:t>
            </a:r>
            <a:r>
              <a:rPr lang="el-GR" sz="1400" dirty="0" smtClean="0"/>
              <a:t/>
            </a:r>
            <a:br>
              <a:rPr lang="el-GR" sz="1400" dirty="0" smtClean="0"/>
            </a:br>
            <a:r>
              <a:rPr lang="el-GR" sz="3200" dirty="0" smtClean="0"/>
              <a:t> Το ευοίωνο παρόν</a:t>
            </a:r>
            <a:endParaRPr lang="el-GR" sz="3200" dirty="0"/>
          </a:p>
        </p:txBody>
      </p:sp>
      <p:sp>
        <p:nvSpPr>
          <p:cNvPr id="3" name="2 - Θέση περιεχομένου"/>
          <p:cNvSpPr>
            <a:spLocks noGrp="1"/>
          </p:cNvSpPr>
          <p:nvPr>
            <p:ph idx="1"/>
          </p:nvPr>
        </p:nvSpPr>
        <p:spPr>
          <a:xfrm>
            <a:off x="457200" y="1600200"/>
            <a:ext cx="8229600" cy="5043510"/>
          </a:xfrm>
        </p:spPr>
        <p:txBody>
          <a:bodyPr>
            <a:normAutofit/>
          </a:bodyPr>
          <a:lstStyle/>
          <a:p>
            <a:r>
              <a:rPr lang="el-GR" sz="1600" dirty="0" smtClean="0"/>
              <a:t>Για να υπερβεί το εμπόδιο αυτό της υπερβολής και της κατάχρησης, το παιδαγωγικό σύστημα οδηγήθηκε - είτε εκ πεποιθήσεως είτε εξ ανάγκης – να αντικαταστήσει την βλοσυρή και αμείλικτη φιγούρα του παλιού δασκάλου με νέα πρόσωπα</a:t>
            </a:r>
          </a:p>
          <a:p>
            <a:endParaRPr lang="el-GR" sz="1600" dirty="0" smtClean="0"/>
          </a:p>
          <a:p>
            <a:r>
              <a:rPr lang="el-GR" sz="1600" dirty="0" smtClean="0"/>
              <a:t> Τους ήπιους και συγκαταβατικούς εκπαιδευτικούς που όλοι γνωρίζουμε σήμερα</a:t>
            </a:r>
          </a:p>
          <a:p>
            <a:endParaRPr lang="el-GR" sz="1600" dirty="0" smtClean="0"/>
          </a:p>
          <a:p>
            <a:r>
              <a:rPr lang="el-GR" sz="1600" dirty="0" smtClean="0"/>
              <a:t>μέσα από αυτούς κατάφερε:</a:t>
            </a:r>
          </a:p>
          <a:p>
            <a:pPr>
              <a:buNone/>
            </a:pPr>
            <a:r>
              <a:rPr lang="el-GR" sz="1600" dirty="0" smtClean="0"/>
              <a:t> -  αφενός να διασώσει το κύρος του</a:t>
            </a:r>
          </a:p>
          <a:p>
            <a:pPr>
              <a:buNone/>
            </a:pPr>
            <a:r>
              <a:rPr lang="el-GR" sz="1600" dirty="0" smtClean="0"/>
              <a:t> - και αφετέρου να διατηρήσει  τον έλεγχο των μαθητών κατά έναν </a:t>
            </a:r>
            <a:r>
              <a:rPr lang="el-GR" sz="1600" u="sng" dirty="0" smtClean="0"/>
              <a:t>πρωτόγνωρο</a:t>
            </a:r>
            <a:r>
              <a:rPr lang="el-GR" sz="1600" dirty="0" smtClean="0"/>
              <a:t> όσο και </a:t>
            </a:r>
            <a:r>
              <a:rPr lang="el-GR" sz="1600" u="sng" dirty="0" smtClean="0"/>
              <a:t>πανίσχυρο τρόπο</a:t>
            </a:r>
            <a:r>
              <a:rPr lang="el-GR" sz="1600" dirty="0" smtClean="0"/>
              <a:t> ο οποίος:</a:t>
            </a:r>
          </a:p>
          <a:p>
            <a:pPr>
              <a:buNone/>
            </a:pPr>
            <a:r>
              <a:rPr lang="el-GR" sz="1600" dirty="0" smtClean="0"/>
              <a:t>α/    Είναι λιγότερο εμφανής και τραυματικός (σε σχέση με το παρελθόν) αλλά περισσότερο αποτελεσματικός και ανθεκτικός</a:t>
            </a:r>
          </a:p>
          <a:p>
            <a:pPr>
              <a:buNone/>
            </a:pPr>
            <a:r>
              <a:rPr lang="el-GR" sz="1600" dirty="0" smtClean="0"/>
              <a:t>β/    Απέσυρε την τιμωρία από τα φώτα της δημοσιότητας – δηλ. από την υπερβολική επίδειξη βίας – προκειμένου να την μετατρέψει σε έναν προσωπικό όσο και κοινότυπο </a:t>
            </a:r>
            <a:r>
              <a:rPr lang="el-GR" sz="1600" u="sng" dirty="0" smtClean="0"/>
              <a:t>πλέον εσωτερικό καταναγκασμό</a:t>
            </a:r>
          </a:p>
          <a:p>
            <a:pPr>
              <a:buNone/>
            </a:pPr>
            <a:endParaRPr lang="el-GR" sz="1600" u="sng" dirty="0" smtClean="0"/>
          </a:p>
          <a:p>
            <a:pPr>
              <a:buNone/>
            </a:pPr>
            <a:r>
              <a:rPr lang="el-GR" sz="1600" dirty="0" smtClean="0"/>
              <a:t>Δεν αποβλέπει πια στην εκδίκηση της σάρκας αλλά στην αναμόρφωση της ψυχής </a:t>
            </a:r>
          </a:p>
          <a:p>
            <a:pPr>
              <a:buNone/>
            </a:pPr>
            <a:endParaRPr lang="el-GR" sz="1600" u="sng" dirty="0" smtClean="0"/>
          </a:p>
          <a:p>
            <a:pPr>
              <a:buNone/>
            </a:pPr>
            <a:endParaRPr lang="el-GR" sz="1600" dirty="0" smtClean="0"/>
          </a:p>
          <a:p>
            <a:pPr>
              <a:buNone/>
            </a:pPr>
            <a:endParaRPr lang="el-GR" sz="1600" dirty="0"/>
          </a:p>
        </p:txBody>
      </p:sp>
      <p:sp>
        <p:nvSpPr>
          <p:cNvPr id="4" name="3 - Βέλος προς τα κάτω"/>
          <p:cNvSpPr/>
          <p:nvPr/>
        </p:nvSpPr>
        <p:spPr>
          <a:xfrm>
            <a:off x="1000100" y="2357430"/>
            <a:ext cx="642942"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1000100" y="3000372"/>
            <a:ext cx="642942"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7 - Βέλος προς τα κάτω"/>
          <p:cNvSpPr/>
          <p:nvPr/>
        </p:nvSpPr>
        <p:spPr>
          <a:xfrm>
            <a:off x="1428728" y="5715016"/>
            <a:ext cx="714380"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a:t>
            </a:r>
            <a:r>
              <a:rPr lang="el-GR" sz="1600" dirty="0"/>
              <a:t>ΤΗΣ ΕΚΠΑΙΔΕΥΣΗΣ</a:t>
            </a:r>
            <a:r>
              <a:rPr lang="el-GR" sz="1600" dirty="0" smtClean="0"/>
              <a:t/>
            </a:r>
            <a:br>
              <a:rPr lang="el-GR" sz="1600" dirty="0" smtClean="0"/>
            </a:br>
            <a:r>
              <a:rPr lang="el-GR" sz="3200" dirty="0" smtClean="0"/>
              <a:t>Σχολείο &amp; Φυλακή </a:t>
            </a:r>
            <a:endParaRPr lang="el-GR" sz="3200" dirty="0"/>
          </a:p>
        </p:txBody>
      </p:sp>
      <p:sp>
        <p:nvSpPr>
          <p:cNvPr id="3" name="2 - Θέση περιεχομένου"/>
          <p:cNvSpPr>
            <a:spLocks noGrp="1"/>
          </p:cNvSpPr>
          <p:nvPr>
            <p:ph idx="1"/>
          </p:nvPr>
        </p:nvSpPr>
        <p:spPr>
          <a:xfrm>
            <a:off x="457200" y="1214422"/>
            <a:ext cx="8229600" cy="5643578"/>
          </a:xfrm>
        </p:spPr>
        <p:txBody>
          <a:bodyPr>
            <a:normAutofit/>
          </a:bodyPr>
          <a:lstStyle/>
          <a:p>
            <a:pPr algn="ctr"/>
            <a:r>
              <a:rPr lang="el-GR" sz="1600" dirty="0" smtClean="0"/>
              <a:t>Η μετάβαση από τον σωματικό στον ψυχικό καταναγκασμό αφορούσε καταρχάς τον </a:t>
            </a:r>
            <a:r>
              <a:rPr lang="el-GR" sz="1600" u="sng" dirty="0" smtClean="0"/>
              <a:t>νέο τρόπο αντιμετώπισης των παρανόμων</a:t>
            </a:r>
          </a:p>
          <a:p>
            <a:pPr algn="ctr"/>
            <a:endParaRPr lang="el-GR" sz="2000" u="sng" dirty="0" smtClean="0"/>
          </a:p>
          <a:p>
            <a:pPr algn="ctr"/>
            <a:r>
              <a:rPr lang="el-GR" sz="1600" dirty="0" smtClean="0"/>
              <a:t>Απεικονίζει τη μετάβαση από τα </a:t>
            </a:r>
            <a:r>
              <a:rPr lang="el-GR" sz="1600" u="sng" dirty="0" smtClean="0"/>
              <a:t>βασανιστήρια</a:t>
            </a:r>
            <a:r>
              <a:rPr lang="el-GR" sz="1600" dirty="0" smtClean="0"/>
              <a:t> στον εγκλεισμό (δηλ. στη φυλάκιση) </a:t>
            </a:r>
          </a:p>
          <a:p>
            <a:pPr algn="ctr"/>
            <a:endParaRPr lang="el-GR" sz="1600" dirty="0" smtClean="0"/>
          </a:p>
          <a:p>
            <a:pPr algn="ctr"/>
            <a:r>
              <a:rPr lang="el-GR" sz="1600" dirty="0" smtClean="0"/>
              <a:t>Δεν ήταν πλέον μόνο απαράδεκτα / επαίσχυντα αλλά και:</a:t>
            </a:r>
          </a:p>
          <a:p>
            <a:pPr algn="ctr">
              <a:buFontTx/>
              <a:buChar char="-"/>
            </a:pPr>
            <a:r>
              <a:rPr lang="el-GR" sz="1600" b="1" dirty="0" smtClean="0"/>
              <a:t>Αναποτελεσματικά</a:t>
            </a:r>
            <a:r>
              <a:rPr lang="el-GR" sz="1600" dirty="0" smtClean="0"/>
              <a:t> (καθόσον πολλές φορές ο βασανιζόμενος συγκέντρωνε τη συμπάθεια – ή ακόμα και τον θαυμασμό- του κοινού)</a:t>
            </a:r>
          </a:p>
          <a:p>
            <a:pPr algn="ctr">
              <a:buFontTx/>
              <a:buChar char="-"/>
            </a:pPr>
            <a:r>
              <a:rPr lang="el-GR" sz="1600" b="1" dirty="0" smtClean="0"/>
              <a:t>Αναχρονιστικά</a:t>
            </a:r>
            <a:r>
              <a:rPr lang="el-GR" sz="1600" dirty="0" smtClean="0"/>
              <a:t> (καθόσον έρχονταν ευθεία αντιπαράθεση με την οπτική του καπιταλισμού η οποία εκλάμβανε το σώμα ως ένα χρήσιμο – δηλ. παραγωγικό και επικερδές – εργαλείο και όχι ως υλικό για σπατάλη σε ανώφελες αιματοχυσίες)</a:t>
            </a:r>
          </a:p>
          <a:p>
            <a:pPr algn="ctr">
              <a:buFontTx/>
              <a:buChar char="-"/>
            </a:pPr>
            <a:endParaRPr lang="el-GR" sz="1600" dirty="0" smtClean="0"/>
          </a:p>
          <a:p>
            <a:pPr algn="ctr">
              <a:buFontTx/>
              <a:buChar char="-"/>
            </a:pPr>
            <a:r>
              <a:rPr lang="el-GR" sz="1600" dirty="0" smtClean="0"/>
              <a:t>Η φυλακή δεν υπηρετεί μόνο την πολιτισμική πρόοδο αλλά και την ανάγκη της εξουσίας να επιβιώσει μέσα από </a:t>
            </a:r>
            <a:r>
              <a:rPr lang="el-GR" sz="1600" u="sng" dirty="0" smtClean="0"/>
              <a:t>καινούριες πρακτικές τιμωρίας </a:t>
            </a:r>
          </a:p>
          <a:p>
            <a:pPr algn="ctr">
              <a:buFontTx/>
              <a:buChar char="-"/>
            </a:pPr>
            <a:endParaRPr lang="el-GR" sz="1600" dirty="0" smtClean="0"/>
          </a:p>
          <a:p>
            <a:pPr algn="ctr">
              <a:buFontTx/>
              <a:buChar char="-"/>
            </a:pPr>
            <a:r>
              <a:rPr lang="el-GR" sz="1600" dirty="0" smtClean="0"/>
              <a:t>Επιδεικνύουν έναν δημιουργικό- και όχι καταστροφικό- χαρακτήρα: αντί να διαμελίζουν κορμιά κατασκευάζουν «χρήσιμα άτομα» (Foucault, </a:t>
            </a:r>
            <a:r>
              <a:rPr lang="el-GR" sz="1600" i="1" dirty="0" smtClean="0"/>
              <a:t>Εξουσία, γνώση και ηθική</a:t>
            </a:r>
            <a:r>
              <a:rPr lang="el-GR" sz="1600" dirty="0" smtClean="0"/>
              <a:t>)</a:t>
            </a:r>
          </a:p>
          <a:p>
            <a:pPr algn="ctr">
              <a:buFontTx/>
              <a:buChar char="-"/>
            </a:pPr>
            <a:endParaRPr lang="el-GR" sz="1600" dirty="0" smtClean="0"/>
          </a:p>
          <a:p>
            <a:pPr algn="ctr">
              <a:buFontTx/>
              <a:buChar char="-"/>
            </a:pPr>
            <a:endParaRPr lang="el-GR" sz="1600" dirty="0" smtClean="0"/>
          </a:p>
          <a:p>
            <a:pPr algn="ctr">
              <a:buFontTx/>
              <a:buChar char="-"/>
            </a:pPr>
            <a:endParaRPr lang="el-GR" sz="1600" dirty="0" smtClean="0"/>
          </a:p>
          <a:p>
            <a:pPr algn="ctr"/>
            <a:endParaRPr lang="el-GR" sz="2000" u="sng" dirty="0"/>
          </a:p>
        </p:txBody>
      </p:sp>
      <p:sp>
        <p:nvSpPr>
          <p:cNvPr id="4" name="3 - Βέλος προς τα κάτω"/>
          <p:cNvSpPr/>
          <p:nvPr/>
        </p:nvSpPr>
        <p:spPr>
          <a:xfrm>
            <a:off x="4214810" y="1785926"/>
            <a:ext cx="857256"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4214810" y="2500306"/>
            <a:ext cx="714380"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4214810" y="4357694"/>
            <a:ext cx="642942"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Βέλος προς τα κάτω"/>
          <p:cNvSpPr/>
          <p:nvPr/>
        </p:nvSpPr>
        <p:spPr>
          <a:xfrm>
            <a:off x="5429256" y="5143512"/>
            <a:ext cx="642942"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400" dirty="0" smtClean="0"/>
              <a:t>ΔΗΜΟΠΟΥΛΟΣ ΒΑΣΙΛΕΙΟΣ / ΦΙΛΟΣΟΦΙΑ </a:t>
            </a:r>
            <a:r>
              <a:rPr lang="el-GR" sz="1400" dirty="0"/>
              <a:t>ΤΗΣ ΕΚΠΑΙΔΕΥΣΗΣ</a:t>
            </a:r>
            <a:r>
              <a:rPr lang="el-GR" sz="1400" dirty="0" smtClean="0"/>
              <a:t/>
            </a:r>
            <a:br>
              <a:rPr lang="el-GR" sz="1400" dirty="0" smtClean="0"/>
            </a:br>
            <a:r>
              <a:rPr lang="el-GR" sz="3200" dirty="0" smtClean="0"/>
              <a:t> Σχολείο &amp; Φυλακή </a:t>
            </a:r>
            <a:endParaRPr lang="el-GR" sz="3200" dirty="0"/>
          </a:p>
        </p:txBody>
      </p:sp>
      <p:sp>
        <p:nvSpPr>
          <p:cNvPr id="3" name="2 - Θέση περιεχομένου"/>
          <p:cNvSpPr>
            <a:spLocks noGrp="1"/>
          </p:cNvSpPr>
          <p:nvPr>
            <p:ph idx="1"/>
          </p:nvPr>
        </p:nvSpPr>
        <p:spPr/>
        <p:txBody>
          <a:bodyPr>
            <a:normAutofit/>
          </a:bodyPr>
          <a:lstStyle/>
          <a:p>
            <a:pPr algn="ctr"/>
            <a:r>
              <a:rPr lang="el-GR" sz="2000" dirty="0" smtClean="0"/>
              <a:t>Η συγκεκριμένη μορφή υπαρξιακής «κατασκευής» τελειοποιήθηκε στις φυλακές και στη συνέχεια εφαρμόστηκε σε διάφορους χώρους στους οποίους συμπεριλαμβάνονται και τα σχολεία </a:t>
            </a:r>
          </a:p>
          <a:p>
            <a:pPr algn="ctr"/>
            <a:endParaRPr lang="el-GR" sz="2000" dirty="0" smtClean="0"/>
          </a:p>
          <a:p>
            <a:pPr algn="ctr"/>
            <a:endParaRPr lang="el-GR" sz="2000" dirty="0" smtClean="0"/>
          </a:p>
          <a:p>
            <a:pPr algn="ctr"/>
            <a:r>
              <a:rPr lang="el-GR" sz="2000" dirty="0" smtClean="0"/>
              <a:t>Ο θεσμός του σχολείου δεν σχεδιάστηκε μόνο για ν’ απελευθερώνει – δηλ. να «αποφυλακίζει» το άνθρωπο από το κελί της αμάθειας – αλλά και για να τον εγκλωβίζει στα δεσμά των κυρίαρχων αξιών</a:t>
            </a:r>
          </a:p>
          <a:p>
            <a:pPr algn="ctr"/>
            <a:r>
              <a:rPr lang="el-GR" sz="2000" dirty="0" smtClean="0"/>
              <a:t>Τόσο τα σωφρονιστικά όσο και τα εκπαιδευτικά ιδρύματα –παρά τις διαφορές τους- ασκούν από κοινού μια </a:t>
            </a:r>
            <a:r>
              <a:rPr lang="el-GR" sz="2000" b="1" dirty="0" smtClean="0"/>
              <a:t>εξουσία «</a:t>
            </a:r>
            <a:r>
              <a:rPr lang="el-GR" sz="2000" b="1" i="1" dirty="0" smtClean="0"/>
              <a:t>ομαλοποίησης</a:t>
            </a:r>
            <a:r>
              <a:rPr lang="el-GR" sz="2000" b="1" dirty="0" smtClean="0"/>
              <a:t>»  </a:t>
            </a:r>
            <a:r>
              <a:rPr lang="el-GR" sz="2000" dirty="0" smtClean="0"/>
              <a:t>(</a:t>
            </a:r>
            <a:r>
              <a:rPr lang="en-US" sz="2000" dirty="0" smtClean="0"/>
              <a:t>Foucault</a:t>
            </a:r>
            <a:r>
              <a:rPr lang="el-GR" sz="2000" dirty="0" smtClean="0"/>
              <a:t>,</a:t>
            </a:r>
            <a:r>
              <a:rPr lang="el-GR" sz="2000" i="1" dirty="0" smtClean="0"/>
              <a:t>Επιτήρηση και Τιμωρία</a:t>
            </a:r>
            <a:r>
              <a:rPr lang="el-GR" sz="2000" dirty="0" smtClean="0"/>
              <a:t>)</a:t>
            </a:r>
          </a:p>
          <a:p>
            <a:pPr algn="ctr"/>
            <a:r>
              <a:rPr lang="el-GR" sz="2000" dirty="0" smtClean="0"/>
              <a:t>Χρησιμοποιεί 3 τρόπους επιβολής: την «</a:t>
            </a:r>
            <a:r>
              <a:rPr lang="el-GR" sz="2000" u="sng" dirty="0" smtClean="0"/>
              <a:t>ιεραρχική επιτήρηση</a:t>
            </a:r>
            <a:r>
              <a:rPr lang="el-GR" sz="2000" dirty="0" smtClean="0"/>
              <a:t>», την «</a:t>
            </a:r>
            <a:r>
              <a:rPr lang="el-GR" sz="2000" u="sng" dirty="0" smtClean="0"/>
              <a:t>κανονιστική κύρωση</a:t>
            </a:r>
            <a:r>
              <a:rPr lang="el-GR" sz="2000" dirty="0" smtClean="0"/>
              <a:t>» και την «</a:t>
            </a:r>
            <a:r>
              <a:rPr lang="el-GR" sz="2000" u="sng" dirty="0" smtClean="0"/>
              <a:t>εξέταση</a:t>
            </a:r>
            <a:r>
              <a:rPr lang="el-GR" sz="2000" dirty="0" smtClean="0"/>
              <a:t>»</a:t>
            </a:r>
            <a:endParaRPr lang="el-GR" sz="2000" dirty="0"/>
          </a:p>
        </p:txBody>
      </p:sp>
      <p:sp>
        <p:nvSpPr>
          <p:cNvPr id="4" name="3 - Βέλος προς τα κάτω"/>
          <p:cNvSpPr/>
          <p:nvPr/>
        </p:nvSpPr>
        <p:spPr>
          <a:xfrm>
            <a:off x="3929058" y="2643182"/>
            <a:ext cx="857256"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6858016" y="5000636"/>
            <a:ext cx="857256"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400" dirty="0" smtClean="0"/>
              <a:t>ΔΗΜΟΠΟΥΛΟΣ ΒΑΣΙΛΕΙΟΣ / ΦΙΛΟΣΟΦΙΑ ΤΗΣ </a:t>
            </a:r>
            <a:r>
              <a:rPr lang="el-GR" sz="1400" dirty="0"/>
              <a:t>ΕΚΠΑΙΔΕΥΣΗΣ</a:t>
            </a:r>
            <a:r>
              <a:rPr lang="en-US" sz="1400" dirty="0" smtClean="0"/>
              <a:t/>
            </a:r>
            <a:br>
              <a:rPr lang="en-US" sz="1400" dirty="0" smtClean="0"/>
            </a:br>
            <a:r>
              <a:rPr lang="el-GR" sz="3200" dirty="0" smtClean="0"/>
              <a:t>Ιεραρχική επιτήρηση</a:t>
            </a:r>
            <a:endParaRPr lang="el-GR" sz="3200" dirty="0"/>
          </a:p>
        </p:txBody>
      </p:sp>
      <p:sp>
        <p:nvSpPr>
          <p:cNvPr id="3" name="2 - Θέση περιεχομένου"/>
          <p:cNvSpPr>
            <a:spLocks noGrp="1"/>
          </p:cNvSpPr>
          <p:nvPr>
            <p:ph idx="1"/>
          </p:nvPr>
        </p:nvSpPr>
        <p:spPr>
          <a:xfrm>
            <a:off x="457200" y="1600200"/>
            <a:ext cx="8229600" cy="4972072"/>
          </a:xfrm>
        </p:spPr>
        <p:txBody>
          <a:bodyPr>
            <a:normAutofit/>
          </a:bodyPr>
          <a:lstStyle/>
          <a:p>
            <a:r>
              <a:rPr lang="el-GR" sz="2000" dirty="0" smtClean="0"/>
              <a:t>Αποτελεί το χωροταξικό αντίδοτο στην αδυναμία της </a:t>
            </a:r>
            <a:r>
              <a:rPr lang="el-GR" sz="2000" u="sng" dirty="0" err="1" smtClean="0"/>
              <a:t>προνεωτερικής</a:t>
            </a:r>
            <a:r>
              <a:rPr lang="el-GR" sz="2000" u="sng" dirty="0" smtClean="0"/>
              <a:t> εξουσίας </a:t>
            </a:r>
            <a:r>
              <a:rPr lang="el-GR" sz="2000" dirty="0" smtClean="0"/>
              <a:t>να ελέγξει τους ανθρώπους</a:t>
            </a:r>
          </a:p>
          <a:p>
            <a:endParaRPr lang="el-GR" sz="2000" dirty="0" smtClean="0"/>
          </a:p>
          <a:p>
            <a:r>
              <a:rPr lang="el-GR" sz="2000" dirty="0" smtClean="0"/>
              <a:t>Χρησιμοποιούσε την αρχιτεκτονική είτε για την επίδειξη της μεγαλοπρέπειας του ηγεμόνα [βλ. «πολυτέλεια των ανακτόρων»]</a:t>
            </a:r>
            <a:r>
              <a:rPr lang="el-GR" sz="2000" b="1" dirty="0" smtClean="0"/>
              <a:t> </a:t>
            </a:r>
            <a:r>
              <a:rPr lang="el-GR" sz="2000" dirty="0" smtClean="0"/>
              <a:t>είτε για την απόκτηση κάποιας προνομιακής θέσης έναντι των εχθρών [βλ «γεωμετρία των οχυρών»] (</a:t>
            </a:r>
            <a:r>
              <a:rPr lang="en-US" sz="2000" dirty="0" smtClean="0"/>
              <a:t>Foucault</a:t>
            </a:r>
            <a:r>
              <a:rPr lang="el-GR" sz="2000" dirty="0" smtClean="0"/>
              <a:t>,</a:t>
            </a:r>
            <a:r>
              <a:rPr lang="el-GR" sz="2000" i="1" dirty="0" smtClean="0"/>
              <a:t>Επιτήρηση και Τιμωρία</a:t>
            </a:r>
            <a:r>
              <a:rPr lang="el-GR" sz="2000" dirty="0" smtClean="0"/>
              <a:t>)</a:t>
            </a:r>
          </a:p>
          <a:p>
            <a:r>
              <a:rPr lang="el-GR" sz="2000" dirty="0" smtClean="0"/>
              <a:t>Την ίδια περίπου τακτική ακολούθησε και η διαρρύθμιση του παραδοσιακού σχολείου [δηλ. η διάταξη των θρανίων σε σειρές, η τοποθέτηση της έδρας πάνω σε ψηλό βάθρο και ο ενιαίος προσανατολισμός προς τον πίνακα] προκειμένου να εξυπηρετηθούν </a:t>
            </a:r>
            <a:r>
              <a:rPr lang="el-GR" sz="2000" u="sng" dirty="0" smtClean="0"/>
              <a:t>δυο βασικοί στόχοι</a:t>
            </a:r>
            <a:r>
              <a:rPr lang="el-GR" sz="2000" dirty="0" smtClean="0"/>
              <a:t>:</a:t>
            </a:r>
          </a:p>
          <a:p>
            <a:endParaRPr lang="el-GR" sz="2000" dirty="0" smtClean="0"/>
          </a:p>
          <a:p>
            <a:r>
              <a:rPr lang="el-GR" sz="2000" dirty="0" smtClean="0"/>
              <a:t>η δασκαλοκεντρική μέθοδος διδασκαλίας (δηλ. ο τονισμός της ηγεμονικής θέσης του εκπαιδευτικού) και η εποπτεία των μαθητών</a:t>
            </a:r>
            <a:endParaRPr lang="el-GR" sz="2000" dirty="0"/>
          </a:p>
        </p:txBody>
      </p:sp>
      <p:sp>
        <p:nvSpPr>
          <p:cNvPr id="4" name="3 - Βέλος προς τα κάτω"/>
          <p:cNvSpPr/>
          <p:nvPr/>
        </p:nvSpPr>
        <p:spPr>
          <a:xfrm>
            <a:off x="4000496" y="1214422"/>
            <a:ext cx="1071570"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1000100" y="2285992"/>
            <a:ext cx="714380"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1214414" y="5572140"/>
            <a:ext cx="1143008"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400" dirty="0" smtClean="0"/>
              <a:t>ΔΗΜΟΠΟΥΛΟΣ ΒΑΣΙΛΕΙΟΣ / ΦΙΛΟΣΟΦΙΑ </a:t>
            </a:r>
            <a:r>
              <a:rPr lang="el-GR" sz="1400" dirty="0"/>
              <a:t>ΤΗΣ ΕΚΠΑΙΔΕΥΣΗΣ</a:t>
            </a:r>
          </a:p>
        </p:txBody>
      </p:sp>
      <p:sp>
        <p:nvSpPr>
          <p:cNvPr id="3" name="2 - Θέση περιεχομένου"/>
          <p:cNvSpPr>
            <a:spLocks noGrp="1"/>
          </p:cNvSpPr>
          <p:nvPr>
            <p:ph idx="1"/>
          </p:nvPr>
        </p:nvSpPr>
        <p:spPr/>
        <p:txBody>
          <a:bodyPr/>
          <a:lstStyle/>
          <a:p>
            <a:pPr algn="ctr"/>
            <a:endParaRPr lang="el-GR" dirty="0" smtClean="0"/>
          </a:p>
          <a:p>
            <a:pPr algn="ctr"/>
            <a:endParaRPr lang="el-GR" dirty="0" smtClean="0"/>
          </a:p>
          <a:p>
            <a:pPr algn="ctr"/>
            <a:r>
              <a:rPr lang="el-GR" dirty="0" smtClean="0"/>
              <a:t>ΕΡΩΤΗΜΑ</a:t>
            </a:r>
          </a:p>
          <a:p>
            <a:pPr algn="ctr">
              <a:buNone/>
            </a:pPr>
            <a:r>
              <a:rPr lang="el-GR" dirty="0" smtClean="0"/>
              <a:t>Μήπως το σύγχρονο σχολείο μοιάζει με φυλακή;</a:t>
            </a: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400" dirty="0" smtClean="0"/>
              <a:t>ΔΗΜΟΠΟΥΛΟΣ ΒΑΣΙΛΕΙΟΣ / ΦΙΛΟΣΟΦΙΑ </a:t>
            </a:r>
            <a:r>
              <a:rPr lang="el-GR" sz="1400" dirty="0"/>
              <a:t>ΤΗΣ ΕΚΠΑΙΔΕΥΣΗΣ</a:t>
            </a:r>
            <a:r>
              <a:rPr lang="el-GR" sz="1400" dirty="0" smtClean="0"/>
              <a:t/>
            </a:r>
            <a:br>
              <a:rPr lang="el-GR" sz="1400" dirty="0" smtClean="0"/>
            </a:br>
            <a:r>
              <a:rPr lang="el-GR" sz="3200" dirty="0" smtClean="0"/>
              <a:t> Ιεραρχική επιτήρηση</a:t>
            </a:r>
            <a:endParaRPr lang="el-GR" sz="3200" dirty="0"/>
          </a:p>
        </p:txBody>
      </p:sp>
      <p:sp>
        <p:nvSpPr>
          <p:cNvPr id="3" name="2 - Θέση περιεχομένου"/>
          <p:cNvSpPr>
            <a:spLocks noGrp="1"/>
          </p:cNvSpPr>
          <p:nvPr>
            <p:ph idx="1"/>
          </p:nvPr>
        </p:nvSpPr>
        <p:spPr/>
        <p:txBody>
          <a:bodyPr>
            <a:normAutofit/>
          </a:bodyPr>
          <a:lstStyle/>
          <a:p>
            <a:r>
              <a:rPr lang="el-GR" sz="2000" dirty="0" smtClean="0"/>
              <a:t>Όμως, με την πάροδο των χρόνων, το μοντέλο αυτό διευθέτησης του χώρου αποδείχθηκε ανίκανο να φέρει εις πέρας την αποστολή του</a:t>
            </a:r>
          </a:p>
          <a:p>
            <a:pPr>
              <a:buNone/>
            </a:pPr>
            <a:endParaRPr lang="el-GR" sz="2000" dirty="0" smtClean="0"/>
          </a:p>
          <a:p>
            <a:r>
              <a:rPr lang="el-GR" sz="2000" dirty="0" smtClean="0"/>
              <a:t> Η σύγχρονη εξουσία αναγκάστηκε να αναζητήσει μια νέα αρχιτεκτονική η οποία </a:t>
            </a:r>
            <a:r>
              <a:rPr lang="el-GR" sz="2000" u="sng" dirty="0" smtClean="0"/>
              <a:t>θα ικανοποιούσε τις λειτουργικές ανάγκες </a:t>
            </a:r>
            <a:r>
              <a:rPr lang="el-GR" sz="2000" dirty="0" smtClean="0"/>
              <a:t>των ανθρώπων και συνάμα </a:t>
            </a:r>
            <a:r>
              <a:rPr lang="el-GR" sz="2000" u="sng" dirty="0" smtClean="0"/>
              <a:t>θα τους καθιστούσε ορατούς </a:t>
            </a:r>
            <a:r>
              <a:rPr lang="el-GR" sz="2000" dirty="0" smtClean="0"/>
              <a:t>ή αλλιώς στοχοποιήσιμους. </a:t>
            </a:r>
          </a:p>
          <a:p>
            <a:endParaRPr lang="el-GR" sz="2000" dirty="0" smtClean="0"/>
          </a:p>
          <a:p>
            <a:r>
              <a:rPr lang="el-GR" sz="2000" dirty="0" smtClean="0"/>
              <a:t>Έτσι κατασκευάστηκαν μια σειρά από καινούριες εκπαιδευτικές δομές (όπως λ.χ. οι ευήλιες αμφιθεατρικές αίθουσες με τα μεγάλα παράθυρα, τους διαδρόμους και τις κλιμακωτές σειρές καθισμάτων) οι οποίες δεν </a:t>
            </a:r>
            <a:r>
              <a:rPr lang="el-GR" sz="2000" u="sng" dirty="0" smtClean="0"/>
              <a:t>διευκολύνουν</a:t>
            </a:r>
            <a:r>
              <a:rPr lang="el-GR" sz="2000" dirty="0" smtClean="0"/>
              <a:t> μόνο </a:t>
            </a:r>
            <a:r>
              <a:rPr lang="el-GR" sz="2000" u="sng" dirty="0" smtClean="0"/>
              <a:t>τη διδασκαλία </a:t>
            </a:r>
            <a:r>
              <a:rPr lang="el-GR" sz="2000" dirty="0" smtClean="0"/>
              <a:t>αλλά και την </a:t>
            </a:r>
            <a:r>
              <a:rPr lang="el-GR" sz="2000" u="sng" dirty="0" smtClean="0"/>
              <a:t>δυνατότητα των καθηγητών να παρακολουθούν τους μαθητές τους</a:t>
            </a:r>
            <a:endParaRPr lang="el-GR" sz="2000" u="sng" dirty="0"/>
          </a:p>
        </p:txBody>
      </p:sp>
      <p:sp>
        <p:nvSpPr>
          <p:cNvPr id="4" name="3 - Βέλος προς τα κάτω"/>
          <p:cNvSpPr/>
          <p:nvPr/>
        </p:nvSpPr>
        <p:spPr>
          <a:xfrm>
            <a:off x="4000496" y="2285992"/>
            <a:ext cx="1000132"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4071934" y="3714752"/>
            <a:ext cx="1000132"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400" dirty="0" smtClean="0"/>
              <a:t>ΔΗΜΟΠΟΥΛΟΣ ΒΑΣΙΛΕΙΟΣ / ΦΙΛΟΣΟΦΙΑ ΤΗΣ </a:t>
            </a:r>
            <a:r>
              <a:rPr lang="el-GR" sz="1400" dirty="0"/>
              <a:t>ΕΚΠΑΙΔΕΥΣΗΣ</a:t>
            </a:r>
            <a:r>
              <a:rPr lang="en-US" sz="1400" dirty="0" smtClean="0"/>
              <a:t/>
            </a:r>
            <a:br>
              <a:rPr lang="en-US" sz="1400" dirty="0" smtClean="0"/>
            </a:br>
            <a:r>
              <a:rPr lang="el-GR" sz="3200" dirty="0" smtClean="0"/>
              <a:t>Ιεραρχική επιτήρηση</a:t>
            </a:r>
            <a:endParaRPr lang="el-GR" sz="3200" dirty="0"/>
          </a:p>
        </p:txBody>
      </p:sp>
      <p:sp>
        <p:nvSpPr>
          <p:cNvPr id="3" name="2 - Θέση περιεχομένου"/>
          <p:cNvSpPr>
            <a:spLocks noGrp="1"/>
          </p:cNvSpPr>
          <p:nvPr>
            <p:ph idx="1"/>
          </p:nvPr>
        </p:nvSpPr>
        <p:spPr/>
        <p:txBody>
          <a:bodyPr>
            <a:normAutofit/>
          </a:bodyPr>
          <a:lstStyle/>
          <a:p>
            <a:pPr algn="ctr"/>
            <a:r>
              <a:rPr lang="el-GR" sz="2400" dirty="0" smtClean="0"/>
              <a:t>Σύμφωνα με τον Foucault η ιδανική απεικόνιση της καινούριας αυτής πραγματικότητας βρίσκεται στην «</a:t>
            </a:r>
            <a:r>
              <a:rPr lang="el-GR" sz="2400" dirty="0" err="1" smtClean="0"/>
              <a:t>πανοπτική</a:t>
            </a:r>
            <a:r>
              <a:rPr lang="el-GR" sz="2400" dirty="0" smtClean="0"/>
              <a:t>» φυλακή του </a:t>
            </a:r>
            <a:r>
              <a:rPr lang="el-GR" sz="2400" dirty="0" err="1" smtClean="0"/>
              <a:t>Jeremy</a:t>
            </a:r>
            <a:r>
              <a:rPr lang="el-GR" sz="2400" dirty="0" smtClean="0"/>
              <a:t> </a:t>
            </a:r>
            <a:r>
              <a:rPr lang="el-GR" sz="2400" dirty="0" err="1" smtClean="0"/>
              <a:t>Bentham</a:t>
            </a:r>
            <a:endParaRPr lang="el-GR" sz="2400" dirty="0" smtClean="0"/>
          </a:p>
          <a:p>
            <a:pPr algn="ctr"/>
            <a:endParaRPr lang="el-GR" sz="2400" dirty="0" smtClean="0"/>
          </a:p>
          <a:p>
            <a:pPr algn="ctr"/>
            <a:r>
              <a:rPr lang="el-GR" sz="2400" dirty="0" smtClean="0"/>
              <a:t>Αφορά το σχέδιο ενός σωφρονιστικού ιδρύματος το οποίο - παρότι τελικά δεν χτίστηκε ποτέ – απεικονίζει τον τέλειο τρόπο άσκησης της εξουσίας</a:t>
            </a:r>
          </a:p>
          <a:p>
            <a:pPr algn="ctr"/>
            <a:endParaRPr lang="el-GR" sz="2400" dirty="0" smtClean="0"/>
          </a:p>
          <a:p>
            <a:pPr algn="ctr"/>
            <a:r>
              <a:rPr lang="el-GR" sz="2400" dirty="0" smtClean="0"/>
              <a:t>δηλ.</a:t>
            </a:r>
            <a:r>
              <a:rPr lang="el-GR" sz="2400" b="1" dirty="0" smtClean="0"/>
              <a:t> </a:t>
            </a:r>
            <a:r>
              <a:rPr lang="el-GR" sz="2400" dirty="0" smtClean="0"/>
              <a:t>τη </a:t>
            </a:r>
            <a:r>
              <a:rPr lang="el-GR" sz="2400" b="1" dirty="0" smtClean="0"/>
              <a:t>μεγιστοποίηση του ελέγχου </a:t>
            </a:r>
            <a:r>
              <a:rPr lang="el-GR" sz="2400" dirty="0" smtClean="0"/>
              <a:t>με το </a:t>
            </a:r>
            <a:r>
              <a:rPr lang="el-GR" sz="2400" b="1" dirty="0" smtClean="0"/>
              <a:t>λιγότερο δυνατό προσωπικό</a:t>
            </a:r>
          </a:p>
          <a:p>
            <a:pPr algn="ctr"/>
            <a:endParaRPr lang="el-GR" sz="2400" dirty="0"/>
          </a:p>
        </p:txBody>
      </p:sp>
      <p:sp>
        <p:nvSpPr>
          <p:cNvPr id="4" name="3 - Βέλος προς τα κάτω"/>
          <p:cNvSpPr/>
          <p:nvPr/>
        </p:nvSpPr>
        <p:spPr>
          <a:xfrm>
            <a:off x="4143372" y="2786058"/>
            <a:ext cx="857256"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4071934" y="4357694"/>
            <a:ext cx="928694"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400" dirty="0" smtClean="0"/>
              <a:t>ΔΗΜΟΠΟΥΛΟΣ ΒΑΣΙΛΕΙΟΣ / ΦΙΛΟΣΟΦΙΑ </a:t>
            </a:r>
            <a:r>
              <a:rPr lang="el-GR" sz="1400" dirty="0"/>
              <a:t>ΤΗΣ ΕΚΠΑΙΔΕΥΣΗΣ</a:t>
            </a:r>
            <a:r>
              <a:rPr lang="el-GR" sz="1400" dirty="0" smtClean="0"/>
              <a:t/>
            </a:r>
            <a:br>
              <a:rPr lang="el-GR" sz="1400" dirty="0" smtClean="0"/>
            </a:br>
            <a:r>
              <a:rPr lang="el-GR" sz="3200" dirty="0" smtClean="0"/>
              <a:t> Ιεραρχική επιτήρηση</a:t>
            </a:r>
            <a:endParaRPr lang="el-GR" sz="3200" dirty="0"/>
          </a:p>
        </p:txBody>
      </p:sp>
      <p:sp>
        <p:nvSpPr>
          <p:cNvPr id="3" name="2 - Θέση περιεχομένου"/>
          <p:cNvSpPr>
            <a:spLocks noGrp="1"/>
          </p:cNvSpPr>
          <p:nvPr>
            <p:ph idx="1"/>
          </p:nvPr>
        </p:nvSpPr>
        <p:spPr>
          <a:xfrm>
            <a:off x="457200" y="1285860"/>
            <a:ext cx="8229600" cy="5357850"/>
          </a:xfrm>
        </p:spPr>
        <p:txBody>
          <a:bodyPr>
            <a:normAutofit/>
          </a:bodyPr>
          <a:lstStyle/>
          <a:p>
            <a:pPr algn="ctr">
              <a:buNone/>
            </a:pPr>
            <a:r>
              <a:rPr lang="el-GR" sz="2000" dirty="0" smtClean="0"/>
              <a:t>Το «Πανοπτικό»</a:t>
            </a:r>
          </a:p>
          <a:p>
            <a:pPr algn="ctr">
              <a:buNone/>
            </a:pPr>
            <a:endParaRPr lang="el-GR" sz="2000" dirty="0"/>
          </a:p>
        </p:txBody>
      </p:sp>
      <p:pic>
        <p:nvPicPr>
          <p:cNvPr id="6" name="5 - Εικόνα" descr="Πανοπτικόν Σύστημα – Τerrapapers"/>
          <p:cNvPicPr/>
          <p:nvPr/>
        </p:nvPicPr>
        <p:blipFill>
          <a:blip r:embed="rId2"/>
          <a:srcRect/>
          <a:stretch>
            <a:fillRect/>
          </a:stretch>
        </p:blipFill>
        <p:spPr bwMode="auto">
          <a:xfrm>
            <a:off x="1428728" y="1643050"/>
            <a:ext cx="6286500" cy="4648200"/>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939784"/>
          </a:xfrm>
        </p:spPr>
        <p:txBody>
          <a:bodyPr>
            <a:normAutofit fontScale="90000"/>
          </a:bodyPr>
          <a:lstStyle/>
          <a:p>
            <a:r>
              <a:rPr lang="el-GR" sz="1400" dirty="0" smtClean="0"/>
              <a:t>ΔΗΜΟΠΟΥΛΟΣ ΒΑΣΙΛΕΙΟΣ / ΦΙΛΟΣΟΦΙΑ </a:t>
            </a:r>
            <a:r>
              <a:rPr lang="el-GR" sz="1400" dirty="0"/>
              <a:t>ΤΗΣ ΕΚΠΑΙΔΕΥΣΗΣ</a:t>
            </a:r>
            <a:r>
              <a:rPr lang="el-GR" sz="1400" dirty="0" smtClean="0"/>
              <a:t/>
            </a:r>
            <a:br>
              <a:rPr lang="el-GR" sz="1400" dirty="0" smtClean="0"/>
            </a:br>
            <a:r>
              <a:rPr lang="el-GR" sz="3200" dirty="0" smtClean="0"/>
              <a:t> Ιεραρχική επιτήρηση</a:t>
            </a:r>
            <a:br>
              <a:rPr lang="el-GR" sz="3200" dirty="0" smtClean="0"/>
            </a:br>
            <a:r>
              <a:rPr lang="el-GR" sz="3200" dirty="0" smtClean="0"/>
              <a:t>ΤΟ «ΠΑΝΟΠΤΙΚΟ» / </a:t>
            </a:r>
            <a:r>
              <a:rPr lang="el-GR" sz="3200" dirty="0" smtClean="0">
                <a:cs typeface="Arial" pitchFamily="34" charset="0"/>
              </a:rPr>
              <a:t>ΠΕΡΙΓΡΑΦΗ</a:t>
            </a:r>
            <a:r>
              <a:rPr lang="el-GR" sz="3200" dirty="0" smtClean="0">
                <a:solidFill>
                  <a:srgbClr val="00B0F0"/>
                </a:solidFill>
                <a:cs typeface="Arial" pitchFamily="34" charset="0"/>
              </a:rPr>
              <a:t/>
            </a:r>
            <a:br>
              <a:rPr lang="el-GR" sz="3200" dirty="0" smtClean="0">
                <a:solidFill>
                  <a:srgbClr val="00B0F0"/>
                </a:solidFill>
                <a:cs typeface="Arial" pitchFamily="34" charset="0"/>
              </a:rPr>
            </a:br>
            <a:endParaRPr lang="el-GR" sz="3200" dirty="0"/>
          </a:p>
        </p:txBody>
      </p:sp>
      <p:sp>
        <p:nvSpPr>
          <p:cNvPr id="3" name="2 - Θέση περιεχομένου"/>
          <p:cNvSpPr>
            <a:spLocks noGrp="1"/>
          </p:cNvSpPr>
          <p:nvPr>
            <p:ph idx="1"/>
          </p:nvPr>
        </p:nvSpPr>
        <p:spPr>
          <a:xfrm>
            <a:off x="457200" y="1214422"/>
            <a:ext cx="8229600" cy="5643578"/>
          </a:xfrm>
        </p:spPr>
        <p:txBody>
          <a:bodyPr>
            <a:normAutofit fontScale="25000" lnSpcReduction="20000"/>
          </a:bodyPr>
          <a:lstStyle/>
          <a:p>
            <a:pPr algn="ctr">
              <a:lnSpc>
                <a:spcPct val="120000"/>
              </a:lnSpc>
              <a:buNone/>
            </a:pPr>
            <a:r>
              <a:rPr lang="el-GR" sz="7200" dirty="0" smtClean="0">
                <a:cs typeface="Arial" pitchFamily="34" charset="0"/>
              </a:rPr>
              <a:t>Το «Πανοπτικό» είναι ένα κτίσμα</a:t>
            </a:r>
            <a:r>
              <a:rPr lang="el-GR" sz="7200" dirty="0" smtClean="0"/>
              <a:t> σε σχήμα δακτυλίου που λειτουργεί ως εξής: </a:t>
            </a:r>
          </a:p>
          <a:p>
            <a:pPr algn="ctr">
              <a:lnSpc>
                <a:spcPct val="120000"/>
              </a:lnSpc>
            </a:pPr>
            <a:r>
              <a:rPr lang="el-GR" sz="6400" dirty="0" smtClean="0"/>
              <a:t>κάθε τρόφιμος διαμένει σε ξεχωριστό κελί το οποίο δεν επικοινωνεί με τα υπόλοιπα και φωτίζεται άπλετα από ένα εσωτερικό και ένα εξωτερικό παράθυρο. Το ανωτέρω σκηνικό συμπληρώνει  ένας πύργος, που βρίσκεται στο κέντρο του κτιρίου, από τον οποίο οι φύλακες μπορούν να ελέγχουν τα πάντα χωρίς οι ίδιοι να γίνονται αντιληπτοί</a:t>
            </a:r>
          </a:p>
          <a:p>
            <a:pPr algn="just">
              <a:lnSpc>
                <a:spcPct val="120000"/>
              </a:lnSpc>
              <a:buNone/>
            </a:pPr>
            <a:endParaRPr lang="el-GR" sz="7200" dirty="0" smtClean="0">
              <a:cs typeface="Arial" pitchFamily="34" charset="0"/>
            </a:endParaRPr>
          </a:p>
          <a:p>
            <a:pPr algn="just">
              <a:lnSpc>
                <a:spcPct val="120000"/>
              </a:lnSpc>
              <a:buNone/>
            </a:pPr>
            <a:r>
              <a:rPr lang="el-GR" sz="7200" dirty="0" smtClean="0">
                <a:cs typeface="Arial" pitchFamily="34" charset="0"/>
              </a:rPr>
              <a:t>    Η ισχύς - αλλά και η ιδιαιτερότητα – του συγκεκριμένου ελέγχου δεν αφορά την παρακολούθηση αλλά την </a:t>
            </a:r>
            <a:r>
              <a:rPr lang="el-GR" sz="7200" u="sng" dirty="0" smtClean="0">
                <a:cs typeface="Arial" pitchFamily="34" charset="0"/>
              </a:rPr>
              <a:t>δυνατότητα</a:t>
            </a:r>
            <a:r>
              <a:rPr lang="el-GR" sz="7200" dirty="0" smtClean="0">
                <a:cs typeface="Arial" pitchFamily="34" charset="0"/>
              </a:rPr>
              <a:t> παρακολούθησης</a:t>
            </a:r>
          </a:p>
          <a:p>
            <a:pPr algn="just">
              <a:lnSpc>
                <a:spcPct val="120000"/>
              </a:lnSpc>
              <a:buNone/>
            </a:pPr>
            <a:r>
              <a:rPr lang="el-GR" sz="7200" dirty="0" smtClean="0">
                <a:cs typeface="Arial" pitchFamily="34" charset="0"/>
              </a:rPr>
              <a:t>     </a:t>
            </a:r>
          </a:p>
          <a:p>
            <a:pPr algn="just">
              <a:lnSpc>
                <a:spcPct val="120000"/>
              </a:lnSpc>
              <a:buNone/>
            </a:pPr>
            <a:r>
              <a:rPr lang="el-GR" sz="7200" dirty="0" smtClean="0">
                <a:cs typeface="Arial" pitchFamily="34" charset="0"/>
              </a:rPr>
              <a:t>    Στην πραγματικότητα ο ελεγκτής βλέπει - </a:t>
            </a:r>
            <a:r>
              <a:rPr lang="el-GR" sz="7200" dirty="0" smtClean="0"/>
              <a:t>κάθε φορά - προς μία και μόνο κατεύθυνση καθόσον</a:t>
            </a:r>
            <a:r>
              <a:rPr lang="el-GR" sz="7200" dirty="0" smtClean="0">
                <a:cs typeface="Arial" pitchFamily="34" charset="0"/>
              </a:rPr>
              <a:t> </a:t>
            </a:r>
            <a:r>
              <a:rPr lang="el-GR" sz="7200" dirty="0" smtClean="0"/>
              <a:t>είναι ανθρωπίνως αδύνατο να επιβλέπει ταυτόχρονα παντού. </a:t>
            </a:r>
            <a:r>
              <a:rPr lang="el-GR" sz="7200" dirty="0" smtClean="0">
                <a:cs typeface="Arial" pitchFamily="34" charset="0"/>
              </a:rPr>
              <a:t>Όμως οι κρατούμενοι δεν γνωρίζουν ούτε το «πότε» ούτε το «πού»  στρέφεται το βλέμμα του  </a:t>
            </a:r>
          </a:p>
          <a:p>
            <a:pPr algn="just">
              <a:lnSpc>
                <a:spcPct val="120000"/>
              </a:lnSpc>
              <a:buNone/>
            </a:pPr>
            <a:endParaRPr lang="el-GR" sz="7200" dirty="0" smtClean="0">
              <a:cs typeface="Arial" pitchFamily="34" charset="0"/>
            </a:endParaRPr>
          </a:p>
          <a:p>
            <a:pPr algn="just">
              <a:lnSpc>
                <a:spcPct val="120000"/>
              </a:lnSpc>
              <a:buNone/>
            </a:pPr>
            <a:r>
              <a:rPr lang="el-GR" sz="7200" dirty="0" smtClean="0">
                <a:cs typeface="Arial" pitchFamily="34" charset="0"/>
              </a:rPr>
              <a:t>        υποθέτουν ότι </a:t>
            </a:r>
            <a:r>
              <a:rPr lang="el-GR" sz="7200" u="sng" dirty="0" smtClean="0">
                <a:cs typeface="Arial" pitchFamily="34" charset="0"/>
              </a:rPr>
              <a:t>επιτηρούνται διαρκώς</a:t>
            </a:r>
            <a:r>
              <a:rPr lang="el-GR" sz="7200" dirty="0" smtClean="0">
                <a:cs typeface="Arial" pitchFamily="34" charset="0"/>
              </a:rPr>
              <a:t> …</a:t>
            </a:r>
          </a:p>
          <a:p>
            <a:pPr algn="just">
              <a:lnSpc>
                <a:spcPct val="120000"/>
              </a:lnSpc>
              <a:buNone/>
            </a:pPr>
            <a:r>
              <a:rPr lang="el-GR" sz="7200" dirty="0" smtClean="0">
                <a:cs typeface="Arial" pitchFamily="34" charset="0"/>
              </a:rPr>
              <a:t>                                                                                           </a:t>
            </a:r>
          </a:p>
          <a:p>
            <a:pPr algn="just">
              <a:lnSpc>
                <a:spcPct val="120000"/>
              </a:lnSpc>
              <a:buNone/>
            </a:pPr>
            <a:r>
              <a:rPr lang="el-GR" sz="7200" dirty="0" smtClean="0">
                <a:cs typeface="Arial" pitchFamily="34" charset="0"/>
              </a:rPr>
              <a:t>Υποβάλλονται σε μια </a:t>
            </a:r>
            <a:r>
              <a:rPr lang="el-GR" sz="7200" b="1" dirty="0" smtClean="0">
                <a:cs typeface="Arial" pitchFamily="34" charset="0"/>
              </a:rPr>
              <a:t>«</a:t>
            </a:r>
            <a:r>
              <a:rPr lang="el-GR" sz="7200" b="1" i="1" dirty="0" smtClean="0">
                <a:cs typeface="Arial" pitchFamily="34" charset="0"/>
              </a:rPr>
              <a:t>συνειδητή και μόνιμη, εις βάρος τους, κατάσταση ορατότητας,  που εξασφαλίζει την αυτόματη λειτουργία της εξουσίας</a:t>
            </a:r>
            <a:r>
              <a:rPr lang="el-GR" sz="7200" b="1" dirty="0" smtClean="0">
                <a:cs typeface="Arial" pitchFamily="34" charset="0"/>
              </a:rPr>
              <a:t>» </a:t>
            </a:r>
            <a:r>
              <a:rPr lang="el-GR" sz="7200" dirty="0" smtClean="0">
                <a:cs typeface="Arial" pitchFamily="34" charset="0"/>
              </a:rPr>
              <a:t>(</a:t>
            </a:r>
            <a:r>
              <a:rPr lang="en-US" sz="7200" dirty="0" smtClean="0">
                <a:cs typeface="Arial" pitchFamily="34" charset="0"/>
              </a:rPr>
              <a:t>Foucault</a:t>
            </a:r>
            <a:r>
              <a:rPr lang="el-GR" sz="7200" dirty="0" smtClean="0">
                <a:cs typeface="Arial" pitchFamily="34" charset="0"/>
              </a:rPr>
              <a:t>, </a:t>
            </a:r>
            <a:r>
              <a:rPr lang="el-GR" sz="7200" i="1" dirty="0" smtClean="0">
                <a:cs typeface="Arial" pitchFamily="34" charset="0"/>
              </a:rPr>
              <a:t>Επιτήρηση και Τιμωρία</a:t>
            </a:r>
            <a:r>
              <a:rPr lang="el-GR" sz="7200" dirty="0" smtClean="0">
                <a:cs typeface="Arial" pitchFamily="34" charset="0"/>
              </a:rPr>
              <a:t>)</a:t>
            </a:r>
          </a:p>
          <a:p>
            <a:pPr algn="ctr">
              <a:buNone/>
            </a:pPr>
            <a:endParaRPr lang="el-GR" sz="6000" dirty="0" smtClean="0">
              <a:solidFill>
                <a:srgbClr val="00B0F0"/>
              </a:solidFill>
              <a:cs typeface="Arial" pitchFamily="34" charset="0"/>
            </a:endParaRPr>
          </a:p>
          <a:p>
            <a:pPr algn="ctr"/>
            <a:endParaRPr lang="el-GR" dirty="0"/>
          </a:p>
        </p:txBody>
      </p:sp>
      <p:sp>
        <p:nvSpPr>
          <p:cNvPr id="4" name="3 - Βέλος προς τα κάτω"/>
          <p:cNvSpPr/>
          <p:nvPr/>
        </p:nvSpPr>
        <p:spPr>
          <a:xfrm>
            <a:off x="3357554" y="2571744"/>
            <a:ext cx="714380"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3500430" y="3500438"/>
            <a:ext cx="571504"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Βέλος προς τα κάτω"/>
          <p:cNvSpPr/>
          <p:nvPr/>
        </p:nvSpPr>
        <p:spPr>
          <a:xfrm>
            <a:off x="3000364" y="5643578"/>
            <a:ext cx="714380"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7 - Βέλος προς τα κάτω"/>
          <p:cNvSpPr/>
          <p:nvPr/>
        </p:nvSpPr>
        <p:spPr>
          <a:xfrm>
            <a:off x="1785918" y="5072074"/>
            <a:ext cx="857256"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1600" dirty="0" smtClean="0"/>
              <a:t>ΔΗΜΟΠΟΥΛΟΣ ΒΑΣΙΛΕΙΟΣ / ΦΙΛΟΣΟΦΙΑ </a:t>
            </a:r>
            <a:r>
              <a:rPr lang="el-GR" sz="1600" dirty="0"/>
              <a:t>ΤΗΣ ΕΚΠΑΙΔΕΥΣΗΣ</a:t>
            </a:r>
            <a:r>
              <a:rPr lang="el-GR" sz="1600" dirty="0" smtClean="0"/>
              <a:t/>
            </a:r>
            <a:br>
              <a:rPr lang="el-GR" sz="1600" dirty="0" smtClean="0"/>
            </a:br>
            <a:r>
              <a:rPr lang="el-GR" sz="2800" dirty="0" smtClean="0">
                <a:latin typeface="+mn-lt"/>
              </a:rPr>
              <a:t> Ιεραρχική επιτήρηση </a:t>
            </a:r>
            <a:br>
              <a:rPr lang="el-GR" sz="2800" dirty="0" smtClean="0">
                <a:latin typeface="+mn-lt"/>
              </a:rPr>
            </a:br>
            <a:r>
              <a:rPr lang="el-GR" sz="2800" dirty="0" smtClean="0">
                <a:latin typeface="+mn-lt"/>
                <a:cs typeface="Arial" pitchFamily="34" charset="0"/>
              </a:rPr>
              <a:t> Η ΕΦΑΡΜΟΓΗ ΤΟΥ «ΠΑΝΟΠΤΙΣΜΟΥ» ΣΤΟ ΣΧΟΛΕΙΟ</a:t>
            </a:r>
            <a:endParaRPr lang="el-GR" sz="2800" dirty="0">
              <a:latin typeface="+mn-lt"/>
            </a:endParaRPr>
          </a:p>
        </p:txBody>
      </p:sp>
      <p:sp>
        <p:nvSpPr>
          <p:cNvPr id="3" name="2 - Θέση περιεχομένου"/>
          <p:cNvSpPr>
            <a:spLocks noGrp="1"/>
          </p:cNvSpPr>
          <p:nvPr>
            <p:ph idx="1"/>
          </p:nvPr>
        </p:nvSpPr>
        <p:spPr>
          <a:xfrm>
            <a:off x="457200" y="1357298"/>
            <a:ext cx="8229600" cy="5286412"/>
          </a:xfrm>
        </p:spPr>
        <p:txBody>
          <a:bodyPr/>
          <a:lstStyle/>
          <a:p>
            <a:r>
              <a:rPr lang="el-GR" sz="1600" dirty="0" smtClean="0">
                <a:cs typeface="Arial" pitchFamily="34" charset="0"/>
              </a:rPr>
              <a:t>Ας φανταστούμε </a:t>
            </a:r>
            <a:r>
              <a:rPr lang="el-GR" sz="1600" dirty="0" smtClean="0"/>
              <a:t>την κοινότυπη εικόνα μιας σχολικής</a:t>
            </a:r>
            <a:r>
              <a:rPr lang="el-GR" sz="1600" dirty="0" smtClean="0">
                <a:cs typeface="Arial" pitchFamily="34" charset="0"/>
              </a:rPr>
              <a:t> αίθουσας όπου:</a:t>
            </a:r>
          </a:p>
          <a:p>
            <a:pPr lvl="0">
              <a:buFontTx/>
              <a:buChar char="-"/>
            </a:pPr>
            <a:r>
              <a:rPr lang="el-GR" sz="1600" dirty="0" smtClean="0"/>
              <a:t>Τα θρανία είναι τοποθετημένα σε ημικύκλιο στο κέντρο μιας ευάερης και φωτεινής αίθουσας</a:t>
            </a:r>
          </a:p>
          <a:p>
            <a:pPr lvl="0">
              <a:buFontTx/>
              <a:buChar char="-"/>
            </a:pPr>
            <a:r>
              <a:rPr lang="el-GR" sz="1600" dirty="0" smtClean="0"/>
              <a:t>Οι μαθητές εργάζονται ατομικά, λύνοντας μια επαναληπτική άσκηση που δεν επιτρέπει αλληλοβοήθεια ή συνεργασία</a:t>
            </a:r>
          </a:p>
          <a:p>
            <a:pPr lvl="0">
              <a:buFontTx/>
              <a:buChar char="-"/>
            </a:pPr>
            <a:r>
              <a:rPr lang="el-GR" sz="1600" dirty="0" smtClean="0"/>
              <a:t>Ο δάσκαλος περιφέρεται διαρκώς, επιτηρώντας την κατάσταση και δίνοντας τις αναγκαίες διευκρινήσεις                   </a:t>
            </a:r>
          </a:p>
          <a:p>
            <a:pPr lvl="0">
              <a:buFontTx/>
              <a:buChar char="-"/>
            </a:pPr>
            <a:endParaRPr lang="el-GR" sz="1600" dirty="0" smtClean="0"/>
          </a:p>
          <a:p>
            <a:pPr lvl="0" algn="ctr">
              <a:buNone/>
            </a:pPr>
            <a:r>
              <a:rPr lang="el-GR" sz="1600" dirty="0" smtClean="0"/>
              <a:t>Με βάση τη σύγχρονη παιδαγωγική, ο συγκεκριμένος τρόπος τακτοποίησης του χώρου «</a:t>
            </a:r>
            <a:r>
              <a:rPr lang="el-GR" sz="1600" i="1" dirty="0" smtClean="0"/>
              <a:t>ευνοεί τη </a:t>
            </a:r>
            <a:r>
              <a:rPr lang="el-GR" sz="1600" i="1" dirty="0" err="1" smtClean="0"/>
              <a:t>διαμαθητική</a:t>
            </a:r>
            <a:r>
              <a:rPr lang="el-GR" sz="1600" i="1" dirty="0" smtClean="0"/>
              <a:t> και τη </a:t>
            </a:r>
            <a:r>
              <a:rPr lang="el-GR" sz="1600" i="1" dirty="0" err="1" smtClean="0"/>
              <a:t>δασκαλομαθητική</a:t>
            </a:r>
            <a:r>
              <a:rPr lang="el-GR" sz="1600" i="1" dirty="0" smtClean="0"/>
              <a:t> επικοινωνία, και γι αυτό προσφέρεται για διαλεκτικής μορφής διδασκαλίες</a:t>
            </a:r>
            <a:r>
              <a:rPr lang="el-GR" sz="1600" dirty="0" smtClean="0"/>
              <a:t>» (</a:t>
            </a:r>
            <a:r>
              <a:rPr lang="el-GR" sz="1600" dirty="0" err="1" smtClean="0"/>
              <a:t>Ματσαγγούρας</a:t>
            </a:r>
            <a:r>
              <a:rPr lang="el-GR" sz="1600" dirty="0" smtClean="0"/>
              <a:t>, </a:t>
            </a:r>
            <a:r>
              <a:rPr lang="el-GR" sz="1600" i="1" dirty="0" smtClean="0"/>
              <a:t>Η σχολική τάξη</a:t>
            </a:r>
            <a:r>
              <a:rPr lang="el-GR" sz="1600" dirty="0" smtClean="0"/>
              <a:t>)</a:t>
            </a:r>
          </a:p>
          <a:p>
            <a:pPr lvl="0" algn="ctr">
              <a:buNone/>
            </a:pPr>
            <a:endParaRPr lang="el-GR" sz="1600" dirty="0" smtClean="0"/>
          </a:p>
          <a:p>
            <a:pPr lvl="0" algn="ctr">
              <a:buNone/>
            </a:pPr>
            <a:r>
              <a:rPr lang="el-GR" sz="1600" dirty="0" smtClean="0"/>
              <a:t>Όμως, εκτός από επικοινωνιακές ευκαιρίες, προσφέρει ταυτόχρονα και τη δυνατότητα μιας πρωτόγνωρης εποπτείας</a:t>
            </a:r>
          </a:p>
          <a:p>
            <a:pPr lvl="0" algn="ctr">
              <a:buNone/>
            </a:pPr>
            <a:endParaRPr lang="el-GR" sz="1600" dirty="0" smtClean="0"/>
          </a:p>
          <a:p>
            <a:pPr lvl="0">
              <a:buFontTx/>
              <a:buChar char="-"/>
            </a:pPr>
            <a:endParaRPr lang="el-GR" sz="1600" dirty="0" smtClean="0"/>
          </a:p>
          <a:p>
            <a:pPr lvl="0" algn="ctr">
              <a:buNone/>
            </a:pPr>
            <a:r>
              <a:rPr lang="el-GR" sz="1600" dirty="0" smtClean="0"/>
              <a:t>Θυμίζει έντονα το Πανοπτικό …</a:t>
            </a:r>
          </a:p>
          <a:p>
            <a:pPr>
              <a:buNone/>
            </a:pPr>
            <a:endParaRPr lang="el-GR" sz="2000" dirty="0" smtClean="0">
              <a:cs typeface="Arial" pitchFamily="34" charset="0"/>
            </a:endParaRPr>
          </a:p>
          <a:p>
            <a:endParaRPr lang="el-GR" dirty="0"/>
          </a:p>
        </p:txBody>
      </p:sp>
      <p:sp>
        <p:nvSpPr>
          <p:cNvPr id="5" name="4 - Βέλος προς τα κάτω"/>
          <p:cNvSpPr/>
          <p:nvPr/>
        </p:nvSpPr>
        <p:spPr>
          <a:xfrm>
            <a:off x="4143372" y="3143248"/>
            <a:ext cx="928694"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4214810" y="4357694"/>
            <a:ext cx="1071570"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Βέλος προς τα κάτω"/>
          <p:cNvSpPr/>
          <p:nvPr/>
        </p:nvSpPr>
        <p:spPr>
          <a:xfrm>
            <a:off x="4214810" y="5286388"/>
            <a:ext cx="928694"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1600" dirty="0" smtClean="0"/>
              <a:t>ΔΗΜΟΠΟΥΛΟΣ ΒΑΣΙΛΕΙΟΣ / ΦΙΛΟΣΟΦΙΑ </a:t>
            </a:r>
            <a:r>
              <a:rPr lang="el-GR" sz="1600" dirty="0"/>
              <a:t>ΤΗΣ ΕΚΠΑΙΔΕΥΣΗΣ</a:t>
            </a:r>
            <a:r>
              <a:rPr lang="el-GR" sz="1600" dirty="0" smtClean="0"/>
              <a:t/>
            </a:r>
            <a:br>
              <a:rPr lang="el-GR" sz="1600" dirty="0" smtClean="0"/>
            </a:br>
            <a:r>
              <a:rPr lang="el-GR" sz="2800" dirty="0" smtClean="0"/>
              <a:t> Ιεραρχική επιτήρηση </a:t>
            </a:r>
            <a:br>
              <a:rPr lang="el-GR" sz="2800" dirty="0" smtClean="0"/>
            </a:br>
            <a:r>
              <a:rPr lang="el-GR" sz="2800" dirty="0" smtClean="0">
                <a:cs typeface="Arial" pitchFamily="34" charset="0"/>
              </a:rPr>
              <a:t> Η ΕΦΑΡΜΟΓΗ ΤΟΥ «ΠΑΝΟΠΤΙΣΜΟΥ» ΣΤΟ ΣΧΟΛΕΙΟ</a:t>
            </a:r>
            <a:endParaRPr lang="el-GR" sz="2800" dirty="0"/>
          </a:p>
        </p:txBody>
      </p:sp>
      <p:sp>
        <p:nvSpPr>
          <p:cNvPr id="3" name="2 - Θέση περιεχομένου"/>
          <p:cNvSpPr>
            <a:spLocks noGrp="1"/>
          </p:cNvSpPr>
          <p:nvPr>
            <p:ph idx="1"/>
          </p:nvPr>
        </p:nvSpPr>
        <p:spPr/>
        <p:txBody>
          <a:bodyPr>
            <a:normAutofit lnSpcReduction="10000"/>
          </a:bodyPr>
          <a:lstStyle/>
          <a:p>
            <a:r>
              <a:rPr lang="el-GR" sz="1600" dirty="0" smtClean="0"/>
              <a:t>Υπό κανονικές συνθήκες, ο εκπαιδευτικός του τμήματος </a:t>
            </a:r>
            <a:r>
              <a:rPr lang="el-GR" sz="1600" u="sng" dirty="0" smtClean="0"/>
              <a:t>δεν θα μπορούσε ποτέ </a:t>
            </a:r>
            <a:r>
              <a:rPr lang="el-GR" sz="1600" dirty="0" smtClean="0"/>
              <a:t>να εποπτεύσει την ίδια στιγμή όλους τους μαθητές </a:t>
            </a:r>
          </a:p>
          <a:p>
            <a:endParaRPr lang="el-GR" sz="2000" dirty="0" smtClean="0"/>
          </a:p>
          <a:p>
            <a:r>
              <a:rPr lang="el-GR" sz="1600" dirty="0" smtClean="0"/>
              <a:t>Ωστόσο, αυτός τα καταφέρνει, χωρίς μάλιστα να καταβάλει ιδιαίτερο κόπο: </a:t>
            </a:r>
          </a:p>
          <a:p>
            <a:pPr>
              <a:buNone/>
            </a:pPr>
            <a:r>
              <a:rPr lang="el-GR" sz="1600" dirty="0" smtClean="0"/>
              <a:t>μπορεί λ.χ. να επικεντρώνει το βλέμμα του σε κάποιον μαθητή, στη συνέχεια να αναπολεί το καλοκαίρι που πέρασε και τέλος να επανέρχεται στην πεζή πραγματικότητα</a:t>
            </a:r>
          </a:p>
          <a:p>
            <a:endParaRPr lang="el-GR" sz="1600" dirty="0" smtClean="0"/>
          </a:p>
          <a:p>
            <a:r>
              <a:rPr lang="el-GR" sz="1600" dirty="0" smtClean="0"/>
              <a:t>Οτιδήποτε κι αν κάνει, μοιάζει να είναι αποτελεσματικό</a:t>
            </a:r>
          </a:p>
          <a:p>
            <a:endParaRPr lang="el-GR" sz="1600" dirty="0" smtClean="0"/>
          </a:p>
          <a:p>
            <a:r>
              <a:rPr lang="el-GR" sz="1600" dirty="0" smtClean="0"/>
              <a:t>(διότι) είναι φορέας μιας εξουσίας της οποίας η άσκηση είναι «</a:t>
            </a:r>
            <a:r>
              <a:rPr lang="el-GR" sz="1600" i="1" dirty="0" err="1" smtClean="0"/>
              <a:t>περιττή</a:t>
            </a:r>
            <a:r>
              <a:rPr lang="el-GR" sz="1600" dirty="0" err="1" smtClean="0"/>
              <a:t>»∙</a:t>
            </a:r>
            <a:r>
              <a:rPr lang="el-GR" sz="1600" dirty="0" smtClean="0"/>
              <a:t> δηλ. «</a:t>
            </a:r>
            <a:r>
              <a:rPr lang="el-GR" sz="1600" i="1" dirty="0" smtClean="0"/>
              <a:t>μιας </a:t>
            </a:r>
            <a:r>
              <a:rPr lang="el-GR" sz="1600" i="1" u="sng" dirty="0" smtClean="0"/>
              <a:t>εξουσίας</a:t>
            </a:r>
            <a:r>
              <a:rPr lang="el-GR" sz="1600" i="1" dirty="0" smtClean="0"/>
              <a:t> ανεξάρτητης από εκείνον που την ασκεί</a:t>
            </a:r>
            <a:r>
              <a:rPr lang="el-GR" sz="1600" dirty="0" smtClean="0"/>
              <a:t>» </a:t>
            </a:r>
            <a:r>
              <a:rPr lang="el-GR" sz="1600" dirty="0" smtClean="0">
                <a:cs typeface="Arial" pitchFamily="34" charset="0"/>
              </a:rPr>
              <a:t>(</a:t>
            </a:r>
            <a:r>
              <a:rPr lang="en-US" sz="1600" dirty="0" smtClean="0">
                <a:cs typeface="Arial" pitchFamily="34" charset="0"/>
              </a:rPr>
              <a:t>Foucault</a:t>
            </a:r>
            <a:r>
              <a:rPr lang="el-GR" sz="1600" dirty="0" smtClean="0">
                <a:cs typeface="Arial" pitchFamily="34" charset="0"/>
              </a:rPr>
              <a:t>, </a:t>
            </a:r>
            <a:r>
              <a:rPr lang="el-GR" sz="1600" i="1" dirty="0" smtClean="0">
                <a:cs typeface="Arial" pitchFamily="34" charset="0"/>
              </a:rPr>
              <a:t>Επιτήρηση και Τιμωρία</a:t>
            </a:r>
            <a:r>
              <a:rPr lang="el-GR" sz="1600" dirty="0" smtClean="0">
                <a:cs typeface="Arial" pitchFamily="34" charset="0"/>
              </a:rPr>
              <a:t>)</a:t>
            </a:r>
          </a:p>
          <a:p>
            <a:endParaRPr lang="el-GR" sz="1600" dirty="0" smtClean="0">
              <a:cs typeface="Arial" pitchFamily="34" charset="0"/>
            </a:endParaRPr>
          </a:p>
          <a:p>
            <a:endParaRPr lang="el-GR" sz="1600" dirty="0" smtClean="0">
              <a:cs typeface="Arial" pitchFamily="34" charset="0"/>
            </a:endParaRPr>
          </a:p>
          <a:p>
            <a:r>
              <a:rPr lang="el-GR" sz="1600" dirty="0" smtClean="0"/>
              <a:t>δεν βασίζεται τόσο σε κάποιο συγκεκριμένο πρόσωπο όσο σε μια «</a:t>
            </a:r>
            <a:r>
              <a:rPr lang="el-GR" sz="1600" i="1" dirty="0" smtClean="0"/>
              <a:t>προσχεδιασμένη κατανομή των σωμάτων, των φώτων, των </a:t>
            </a:r>
            <a:r>
              <a:rPr lang="el-GR" sz="1600" i="1" dirty="0" err="1" smtClean="0"/>
              <a:t>βλεμμάτων∙</a:t>
            </a:r>
            <a:r>
              <a:rPr lang="el-GR" sz="1600" i="1" dirty="0" smtClean="0"/>
              <a:t> σε ένα σύνολο από εσωτερικούς μηχανισμούς που παράγουν οι ίδιοι τη σχέση όπου παγιδεύονται τα άτομα</a:t>
            </a:r>
            <a:r>
              <a:rPr lang="el-GR" sz="1600" dirty="0" smtClean="0"/>
              <a:t>»</a:t>
            </a:r>
            <a:r>
              <a:rPr lang="el-GR" sz="1600" dirty="0" smtClean="0">
                <a:cs typeface="Arial" pitchFamily="34" charset="0"/>
              </a:rPr>
              <a:t> (</a:t>
            </a:r>
            <a:r>
              <a:rPr lang="en-US" sz="1600" dirty="0" smtClean="0">
                <a:cs typeface="Arial" pitchFamily="34" charset="0"/>
              </a:rPr>
              <a:t>Foucault</a:t>
            </a:r>
            <a:r>
              <a:rPr lang="el-GR" sz="1600" dirty="0" smtClean="0">
                <a:cs typeface="Arial" pitchFamily="34" charset="0"/>
              </a:rPr>
              <a:t>, </a:t>
            </a:r>
            <a:r>
              <a:rPr lang="el-GR" sz="1600" i="1" dirty="0" smtClean="0">
                <a:cs typeface="Arial" pitchFamily="34" charset="0"/>
              </a:rPr>
              <a:t>Επιτήρηση και Τιμωρία</a:t>
            </a:r>
            <a:r>
              <a:rPr lang="el-GR" sz="1600" dirty="0" smtClean="0">
                <a:cs typeface="Arial" pitchFamily="34" charset="0"/>
              </a:rPr>
              <a:t>)</a:t>
            </a:r>
            <a:endParaRPr lang="el-GR" sz="1600" dirty="0"/>
          </a:p>
        </p:txBody>
      </p:sp>
      <p:sp>
        <p:nvSpPr>
          <p:cNvPr id="4" name="3 - Βέλος προς τα κάτω"/>
          <p:cNvSpPr/>
          <p:nvPr/>
        </p:nvSpPr>
        <p:spPr>
          <a:xfrm>
            <a:off x="1000100" y="2143116"/>
            <a:ext cx="928694"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928662" y="3214686"/>
            <a:ext cx="857256"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785786" y="3714752"/>
            <a:ext cx="1000132"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Βέλος προς τα κάτω"/>
          <p:cNvSpPr/>
          <p:nvPr/>
        </p:nvSpPr>
        <p:spPr>
          <a:xfrm>
            <a:off x="928662" y="4500570"/>
            <a:ext cx="571504"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1600" dirty="0" smtClean="0"/>
              <a:t>ΔΗΜΟΠΟΥΛΟΣ ΒΑΣΙΛΕΙΟΣ / ΦΙΛΟΣΟΦΙΑ </a:t>
            </a:r>
            <a:r>
              <a:rPr lang="el-GR" sz="1600" dirty="0"/>
              <a:t>ΤΗΣ ΕΚΠΑΙΔΕΥΣΗΣ</a:t>
            </a:r>
            <a:r>
              <a:rPr lang="el-GR" sz="1600" dirty="0" smtClean="0"/>
              <a:t/>
            </a:r>
            <a:br>
              <a:rPr lang="el-GR" sz="1600" dirty="0" smtClean="0"/>
            </a:br>
            <a:r>
              <a:rPr lang="el-GR" sz="1600" dirty="0" smtClean="0"/>
              <a:t> </a:t>
            </a:r>
            <a:r>
              <a:rPr lang="el-GR" sz="2800" dirty="0" smtClean="0"/>
              <a:t>Ιεραρχική επιτήρηση </a:t>
            </a:r>
            <a:br>
              <a:rPr lang="el-GR" sz="2800" dirty="0" smtClean="0"/>
            </a:br>
            <a:r>
              <a:rPr lang="el-GR" sz="2800" dirty="0" smtClean="0">
                <a:cs typeface="Arial" pitchFamily="34" charset="0"/>
              </a:rPr>
              <a:t> Η ΕΦΑΡΜΟΓΗ ΤΟΥ «ΠΑΝΟΠΤΙΣΜΟΥ» ΣΤΟ ΣΧΟΛΕΙΟ</a:t>
            </a:r>
            <a:endParaRPr lang="el-GR" sz="2800" dirty="0"/>
          </a:p>
        </p:txBody>
      </p:sp>
      <p:sp>
        <p:nvSpPr>
          <p:cNvPr id="3" name="2 - Θέση περιεχομένου"/>
          <p:cNvSpPr>
            <a:spLocks noGrp="1"/>
          </p:cNvSpPr>
          <p:nvPr>
            <p:ph idx="1"/>
          </p:nvPr>
        </p:nvSpPr>
        <p:spPr>
          <a:xfrm>
            <a:off x="457200" y="1357298"/>
            <a:ext cx="8229600" cy="5500702"/>
          </a:xfrm>
        </p:spPr>
        <p:txBody>
          <a:bodyPr>
            <a:normAutofit lnSpcReduction="10000"/>
          </a:bodyPr>
          <a:lstStyle/>
          <a:p>
            <a:r>
              <a:rPr lang="el-GR" sz="1800" dirty="0" smtClean="0"/>
              <a:t>Οι μαθητές, στο πλαίσιο της υφιστάμενης διάταξης του χώρου, νιώθουν εγκλωβισμένοι σε μια κατάσταση ύψιστης ορατότητας. Δηλ. αισθάνονται ότι, ανά πάσα ώρα και στιγμή, το βλέμμα του δασκάλου μπορεί να καρφωθεί πάνω τους</a:t>
            </a:r>
          </a:p>
          <a:p>
            <a:endParaRPr lang="el-GR" sz="1800" dirty="0" smtClean="0"/>
          </a:p>
          <a:p>
            <a:r>
              <a:rPr lang="el-GR" sz="1800" dirty="0" smtClean="0"/>
              <a:t>Όντες λοιπόν ανίκανοι να αντιδράσουν – καθόσον αδυνατούν να προβλέψουν τον χρόνο και το αντικείμενο της παρακολούθησης – αρχίζουν σταδιακά να επωμίζονται και να εσωτερικεύουν τον καταναγκασμό</a:t>
            </a:r>
          </a:p>
          <a:p>
            <a:endParaRPr lang="el-GR" sz="1800" dirty="0" smtClean="0"/>
          </a:p>
          <a:p>
            <a:r>
              <a:rPr lang="el-GR" sz="1800" dirty="0" smtClean="0"/>
              <a:t> δηλ να γίνονται η «βάση» της ίδιας τους της καθυπόταξης</a:t>
            </a:r>
          </a:p>
          <a:p>
            <a:endParaRPr lang="el-GR" sz="1800" dirty="0" smtClean="0"/>
          </a:p>
          <a:p>
            <a:r>
              <a:rPr lang="el-GR" sz="1800" dirty="0" smtClean="0"/>
              <a:t> Παίζουν ταυτόχρονα δυο ρόλους: τόσο του ελεγχόμενου όσο και του ελεγκτή του εαυτού τους</a:t>
            </a:r>
          </a:p>
          <a:p>
            <a:endParaRPr lang="el-GR" sz="1800" dirty="0" smtClean="0"/>
          </a:p>
          <a:p>
            <a:r>
              <a:rPr lang="el-GR" sz="1800" dirty="0" smtClean="0"/>
              <a:t>Υφίστανται τον έλεγχο μιας </a:t>
            </a:r>
            <a:r>
              <a:rPr lang="el-GR" sz="1800" u="sng" dirty="0" smtClean="0"/>
              <a:t>εξουσίας</a:t>
            </a:r>
            <a:r>
              <a:rPr lang="el-GR" sz="1800" dirty="0" smtClean="0"/>
              <a:t> η οποία είναι εξαιρετικά δημοφιλής στον χώρο της εκπαίδευσης</a:t>
            </a:r>
          </a:p>
          <a:p>
            <a:r>
              <a:rPr lang="el-GR" sz="1800" dirty="0" smtClean="0"/>
              <a:t>Συμβαδίζει με τα προστάγματα των καιρών         δρα κατά έναν προληπτικό – και όχι κατασταλτικό ή τιμωρητικό- τρόπο: «</a:t>
            </a:r>
            <a:r>
              <a:rPr lang="el-GR" sz="1800" i="1" dirty="0" smtClean="0"/>
              <a:t>ενεργεί πριν ακόμα διαπραχθούν» τα λάθη και οι αταξίες των μαθητών</a:t>
            </a:r>
            <a:r>
              <a:rPr lang="el-GR" sz="1800" dirty="0" smtClean="0"/>
              <a:t> </a:t>
            </a:r>
            <a:r>
              <a:rPr lang="el-GR" sz="1800" dirty="0" smtClean="0">
                <a:cs typeface="Arial" pitchFamily="34" charset="0"/>
              </a:rPr>
              <a:t>(</a:t>
            </a:r>
            <a:r>
              <a:rPr lang="en-US" sz="1800" dirty="0" smtClean="0">
                <a:cs typeface="Arial" pitchFamily="34" charset="0"/>
              </a:rPr>
              <a:t>Foucault</a:t>
            </a:r>
            <a:r>
              <a:rPr lang="el-GR" sz="1800" dirty="0" smtClean="0">
                <a:cs typeface="Arial" pitchFamily="34" charset="0"/>
              </a:rPr>
              <a:t>, </a:t>
            </a:r>
            <a:r>
              <a:rPr lang="el-GR" sz="1800" i="1" dirty="0" smtClean="0">
                <a:cs typeface="Arial" pitchFamily="34" charset="0"/>
              </a:rPr>
              <a:t>Επιτήρηση και Τιμωρία</a:t>
            </a:r>
            <a:r>
              <a:rPr lang="el-GR" sz="1800" dirty="0" smtClean="0">
                <a:cs typeface="Arial" pitchFamily="34" charset="0"/>
              </a:rPr>
              <a:t>)</a:t>
            </a:r>
            <a:endParaRPr lang="el-GR" sz="1800" dirty="0" smtClean="0"/>
          </a:p>
          <a:p>
            <a:endParaRPr lang="el-GR" sz="1800" dirty="0"/>
          </a:p>
        </p:txBody>
      </p:sp>
      <p:sp>
        <p:nvSpPr>
          <p:cNvPr id="4" name="3 - Βέλος προς τα κάτω"/>
          <p:cNvSpPr/>
          <p:nvPr/>
        </p:nvSpPr>
        <p:spPr>
          <a:xfrm>
            <a:off x="1214414" y="2214554"/>
            <a:ext cx="1000132"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1214414" y="3214686"/>
            <a:ext cx="1000132"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1285852" y="3857628"/>
            <a:ext cx="642942"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Βέλος προς τα κάτω"/>
          <p:cNvSpPr/>
          <p:nvPr/>
        </p:nvSpPr>
        <p:spPr>
          <a:xfrm>
            <a:off x="1285852" y="4714884"/>
            <a:ext cx="714380"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7 - Βέλος προς τα κάτω"/>
          <p:cNvSpPr/>
          <p:nvPr/>
        </p:nvSpPr>
        <p:spPr>
          <a:xfrm>
            <a:off x="3643306" y="5357826"/>
            <a:ext cx="642942"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 name="8 - Πεντάγωνο"/>
          <p:cNvSpPr/>
          <p:nvPr/>
        </p:nvSpPr>
        <p:spPr>
          <a:xfrm>
            <a:off x="5000628" y="5643578"/>
            <a:ext cx="285752" cy="214314"/>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a:t>
            </a:r>
            <a:r>
              <a:rPr lang="el-GR" sz="1600" dirty="0"/>
              <a:t>ΕΚΠΑΙΔΕΥΣΗΣ</a:t>
            </a:r>
            <a:r>
              <a:rPr lang="en-US" sz="1600" dirty="0" smtClean="0"/>
              <a:t/>
            </a:r>
            <a:br>
              <a:rPr lang="en-US" sz="1600" dirty="0" smtClean="0"/>
            </a:br>
            <a:r>
              <a:rPr lang="el-GR" sz="3200" dirty="0" smtClean="0"/>
              <a:t>Κανονιστική κύρωση</a:t>
            </a:r>
            <a:endParaRPr lang="el-GR" sz="3200" dirty="0"/>
          </a:p>
        </p:txBody>
      </p:sp>
      <p:sp>
        <p:nvSpPr>
          <p:cNvPr id="3" name="2 - Θέση περιεχομένου"/>
          <p:cNvSpPr>
            <a:spLocks noGrp="1"/>
          </p:cNvSpPr>
          <p:nvPr>
            <p:ph idx="1"/>
          </p:nvPr>
        </p:nvSpPr>
        <p:spPr>
          <a:xfrm>
            <a:off x="457200" y="1285860"/>
            <a:ext cx="8229600" cy="5429288"/>
          </a:xfrm>
        </p:spPr>
        <p:txBody>
          <a:bodyPr>
            <a:normAutofit/>
          </a:bodyPr>
          <a:lstStyle/>
          <a:p>
            <a:pPr algn="r"/>
            <a:r>
              <a:rPr lang="el-GR" sz="1600" dirty="0" smtClean="0"/>
              <a:t>Για να τεθεί σε λειτουργία η </a:t>
            </a:r>
            <a:r>
              <a:rPr lang="el-GR" sz="1600" i="1" dirty="0" smtClean="0"/>
              <a:t>Ιεραρχική Επιτήρηση</a:t>
            </a:r>
            <a:r>
              <a:rPr lang="el-GR" sz="1600" dirty="0" smtClean="0"/>
              <a:t> χρειάζεται ένα </a:t>
            </a:r>
            <a:r>
              <a:rPr lang="el-GR" sz="1600" u="sng" dirty="0" smtClean="0"/>
              <a:t>πρότυπο κανόνων και αρχών </a:t>
            </a:r>
            <a:r>
              <a:rPr lang="el-GR" sz="1600" dirty="0" smtClean="0"/>
              <a:t>με βάση το οποίο θα προσδιορίζεται –και συνάμα θα δικαιολογείται – ο ελεγκτικός ρόλος του δασκάλου</a:t>
            </a:r>
          </a:p>
          <a:p>
            <a:r>
              <a:rPr lang="el-GR" sz="1600" dirty="0" smtClean="0"/>
              <a:t>Ποινικοποιεί ακόμα και τις πλέον ασήμαντες παρατυπίες οι οποίες επισύρουν την «</a:t>
            </a:r>
            <a:r>
              <a:rPr lang="el-GR" sz="1600" b="1" dirty="0" smtClean="0"/>
              <a:t>Κανονιστική κύρωση</a:t>
            </a:r>
            <a:r>
              <a:rPr lang="el-GR" sz="1600" dirty="0" smtClean="0"/>
              <a:t>»</a:t>
            </a:r>
          </a:p>
          <a:p>
            <a:endParaRPr lang="el-GR" sz="1600" dirty="0" smtClean="0"/>
          </a:p>
          <a:p>
            <a:r>
              <a:rPr lang="el-GR" sz="1600" dirty="0" smtClean="0"/>
              <a:t>συνδέεται με ένα είδος ποινής που επιβάλλεται σε όλους όσους υπερβαίνουν –έστω και κατ’ ελάχιστο -  τα όρια του «</a:t>
            </a:r>
            <a:r>
              <a:rPr lang="el-GR" sz="1600" u="sng" dirty="0" smtClean="0"/>
              <a:t>κανονικού</a:t>
            </a:r>
            <a:r>
              <a:rPr lang="el-GR" sz="1600" dirty="0" smtClean="0"/>
              <a:t>»</a:t>
            </a:r>
          </a:p>
          <a:p>
            <a:endParaRPr lang="el-GR" sz="1600" dirty="0" smtClean="0"/>
          </a:p>
          <a:p>
            <a:r>
              <a:rPr lang="el-GR" sz="1600" dirty="0" smtClean="0"/>
              <a:t>Ζούμε σε μια εποχή όπου το ζητούμενο της κανονικότητας κατακλύζει την κοινωνία μας</a:t>
            </a:r>
          </a:p>
          <a:p>
            <a:endParaRPr lang="el-GR" sz="1600" dirty="0" smtClean="0"/>
          </a:p>
          <a:p>
            <a:r>
              <a:rPr lang="el-GR" sz="1600" dirty="0" smtClean="0"/>
              <a:t>Ακούμε διαρκώς για εθνικά και παγκόσμια στάνταρ</a:t>
            </a:r>
            <a:r>
              <a:rPr lang="el-GR" sz="1600" b="1" i="1" dirty="0" smtClean="0"/>
              <a:t> </a:t>
            </a:r>
            <a:r>
              <a:rPr lang="el-GR" sz="1600" dirty="0" smtClean="0"/>
              <a:t>αναφορικά με την υγεία, την παιδεία, το εμπόριο, την βιομηχανική παραγωγή </a:t>
            </a:r>
            <a:r>
              <a:rPr lang="el-GR" sz="1600" dirty="0" err="1" smtClean="0"/>
              <a:t>κ.ο.κ</a:t>
            </a:r>
            <a:r>
              <a:rPr lang="el-GR" sz="1600" dirty="0" smtClean="0"/>
              <a:t>. </a:t>
            </a:r>
          </a:p>
          <a:p>
            <a:pPr>
              <a:buNone/>
            </a:pPr>
            <a:endParaRPr lang="el-GR" sz="1600" dirty="0" smtClean="0"/>
          </a:p>
          <a:p>
            <a:r>
              <a:rPr lang="el-GR" sz="1600" dirty="0" smtClean="0"/>
              <a:t>Ο ατέλειωτος αυτός κατάλογος από γενικεύσεις και ομαδοποιήσεις αποτελεί τον </a:t>
            </a:r>
            <a:r>
              <a:rPr lang="el-GR" sz="1600" u="sng" dirty="0" smtClean="0"/>
              <a:t>δούρειο ίππο της σύγχρονης εξουσίας</a:t>
            </a:r>
            <a:r>
              <a:rPr lang="el-GR" sz="1600" dirty="0" smtClean="0"/>
              <a:t> ο οποίος της επιτρέπει να εισβάλει παντού</a:t>
            </a:r>
          </a:p>
          <a:p>
            <a:endParaRPr lang="el-GR" sz="1600" dirty="0" smtClean="0"/>
          </a:p>
          <a:p>
            <a:r>
              <a:rPr lang="el-GR" sz="1600" dirty="0" smtClean="0"/>
              <a:t> Την μεταμορφώνει σε ένα ιδιαίτερα διεισδυτικό μέσο καταναγκασμού από το οποίο – σε αντίθεση με το παρελθόν – δεν μπορεί πλέον να ξεφύγει κανείς</a:t>
            </a:r>
          </a:p>
          <a:p>
            <a:endParaRPr lang="el-GR" sz="1600" dirty="0" smtClean="0"/>
          </a:p>
          <a:p>
            <a:endParaRPr lang="el-GR" sz="1600" dirty="0" smtClean="0"/>
          </a:p>
          <a:p>
            <a:endParaRPr lang="el-GR" sz="1600" dirty="0"/>
          </a:p>
        </p:txBody>
      </p:sp>
      <p:sp>
        <p:nvSpPr>
          <p:cNvPr id="4" name="3 - Βέλος προς τα κάτω"/>
          <p:cNvSpPr/>
          <p:nvPr/>
        </p:nvSpPr>
        <p:spPr>
          <a:xfrm>
            <a:off x="1285852" y="1857364"/>
            <a:ext cx="571504"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1285852" y="2571744"/>
            <a:ext cx="714380"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3428992" y="3429000"/>
            <a:ext cx="571504"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Βέλος προς τα κάτω"/>
          <p:cNvSpPr/>
          <p:nvPr/>
        </p:nvSpPr>
        <p:spPr>
          <a:xfrm>
            <a:off x="1071538" y="4071942"/>
            <a:ext cx="785818"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7 - Βέλος προς τα κάτω"/>
          <p:cNvSpPr/>
          <p:nvPr/>
        </p:nvSpPr>
        <p:spPr>
          <a:xfrm>
            <a:off x="1000100" y="4857760"/>
            <a:ext cx="714380"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 name="8 - Βέλος προς τα κάτω"/>
          <p:cNvSpPr/>
          <p:nvPr/>
        </p:nvSpPr>
        <p:spPr>
          <a:xfrm>
            <a:off x="2285984" y="5715016"/>
            <a:ext cx="714380"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dirty="0" smtClean="0"/>
              <a:t>ΔΗΜΟΠΟΥΛΟΣ ΒΑΣΙΛΕΙΟΣ / ΦΙΛΟΣΟΦΙΑ </a:t>
            </a:r>
            <a:r>
              <a:rPr lang="el-GR" sz="1800" dirty="0"/>
              <a:t>ΤΗΣ ΕΚΠΑΙΔΕΥΣΗΣ</a:t>
            </a:r>
            <a:r>
              <a:rPr lang="el-GR" sz="1800" dirty="0" smtClean="0"/>
              <a:t/>
            </a:r>
            <a:br>
              <a:rPr lang="el-GR" sz="1800" dirty="0" smtClean="0"/>
            </a:br>
            <a:r>
              <a:rPr lang="el-GR" sz="3200" dirty="0" smtClean="0"/>
              <a:t>Κανονιστική κύρωση</a:t>
            </a:r>
            <a:endParaRPr lang="el-GR" sz="3200" dirty="0"/>
          </a:p>
        </p:txBody>
      </p:sp>
      <p:sp>
        <p:nvSpPr>
          <p:cNvPr id="3" name="2 - Θέση περιεχομένου"/>
          <p:cNvSpPr>
            <a:spLocks noGrp="1"/>
          </p:cNvSpPr>
          <p:nvPr>
            <p:ph idx="1"/>
          </p:nvPr>
        </p:nvSpPr>
        <p:spPr>
          <a:xfrm>
            <a:off x="457200" y="1285860"/>
            <a:ext cx="8229600" cy="5357850"/>
          </a:xfrm>
        </p:spPr>
        <p:txBody>
          <a:bodyPr>
            <a:normAutofit fontScale="92500"/>
          </a:bodyPr>
          <a:lstStyle/>
          <a:p>
            <a:pPr algn="just">
              <a:lnSpc>
                <a:spcPct val="150000"/>
              </a:lnSpc>
            </a:pPr>
            <a:r>
              <a:rPr lang="el-GR" sz="1500" b="1" dirty="0" smtClean="0">
                <a:cs typeface="Arial" pitchFamily="34" charset="0"/>
              </a:rPr>
              <a:t>Παλιότερα </a:t>
            </a:r>
            <a:r>
              <a:rPr lang="el-GR" sz="1500" dirty="0" smtClean="0">
                <a:cs typeface="Arial" pitchFamily="34" charset="0"/>
              </a:rPr>
              <a:t>δεν υπήρχε «κανονικό» αλλά πράξεις που </a:t>
            </a:r>
            <a:r>
              <a:rPr lang="el-GR" sz="1500" u="sng" dirty="0" smtClean="0">
                <a:cs typeface="Arial" pitchFamily="34" charset="0"/>
              </a:rPr>
              <a:t>είτε </a:t>
            </a:r>
            <a:r>
              <a:rPr lang="el-GR" sz="1500" dirty="0" smtClean="0">
                <a:cs typeface="Arial" pitchFamily="34" charset="0"/>
              </a:rPr>
              <a:t>απαγορεύονταν </a:t>
            </a:r>
            <a:r>
              <a:rPr lang="el-GR" sz="1500" u="sng" dirty="0" smtClean="0">
                <a:cs typeface="Arial" pitchFamily="34" charset="0"/>
              </a:rPr>
              <a:t>είτε </a:t>
            </a:r>
            <a:r>
              <a:rPr lang="el-GR" sz="1500" dirty="0" smtClean="0">
                <a:cs typeface="Arial" pitchFamily="34" charset="0"/>
              </a:rPr>
              <a:t>επιτρέπονταν. Οι πρώτες συνοδεύονταν από φρικτές τιμωρίες ενώ για τις δεύτερες δεν συνέτρεχε σοβαρός λόγος ανησυχίας ή παρέμβασης</a:t>
            </a:r>
          </a:p>
          <a:p>
            <a:pPr algn="just">
              <a:lnSpc>
                <a:spcPct val="150000"/>
              </a:lnSpc>
            </a:pPr>
            <a:r>
              <a:rPr lang="el-GR" sz="1500" dirty="0" smtClean="0"/>
              <a:t>Έτσι όμως η προνεωτερική εξουσία επικεντρωνόταν σε μια μικρή κατηγορία ατόμων και άφηνε –σχεδόν- ανεξέλεγκτο τον υπόλοιπο λαό</a:t>
            </a:r>
          </a:p>
          <a:p>
            <a:pPr algn="just">
              <a:lnSpc>
                <a:spcPct val="150000"/>
              </a:lnSpc>
            </a:pPr>
            <a:r>
              <a:rPr lang="el-GR" sz="1600" dirty="0" smtClean="0"/>
              <a:t>Αυτό ακριβώς το ελεγκτικό κενό επιχείρησε να καλύψει η </a:t>
            </a:r>
            <a:r>
              <a:rPr lang="el-GR" sz="1600" i="1" dirty="0" smtClean="0"/>
              <a:t>Κανονιστική κύρωση</a:t>
            </a:r>
            <a:r>
              <a:rPr lang="el-GR" sz="1600" dirty="0" smtClean="0"/>
              <a:t> στοχοποιώντας –δηλ. εκλαμβάνοντας ως «αφύσικες»- ένα </a:t>
            </a:r>
            <a:r>
              <a:rPr lang="el-GR" sz="1600" u="sng" dirty="0" smtClean="0"/>
              <a:t>πλήθος συμπεριφορών</a:t>
            </a:r>
            <a:r>
              <a:rPr lang="el-GR" sz="1600" dirty="0" smtClean="0"/>
              <a:t> οι οποίες ωστόσο δεν συνδέονταν με κάποια κατάφορη παραβίαση του νόμου και μέχρι πρότινος περνούσαν απαρατήρητες</a:t>
            </a:r>
            <a:endParaRPr lang="el-GR" sz="1500" dirty="0" smtClean="0">
              <a:cs typeface="Arial" pitchFamily="34" charset="0"/>
            </a:endParaRPr>
          </a:p>
          <a:p>
            <a:pPr algn="just">
              <a:lnSpc>
                <a:spcPct val="150000"/>
              </a:lnSpc>
            </a:pPr>
            <a:endParaRPr lang="el-GR" sz="1400" dirty="0" smtClean="0">
              <a:cs typeface="Arial" pitchFamily="34" charset="0"/>
            </a:endParaRPr>
          </a:p>
          <a:p>
            <a:pPr algn="just">
              <a:lnSpc>
                <a:spcPct val="150000"/>
              </a:lnSpc>
            </a:pPr>
            <a:r>
              <a:rPr lang="el-GR" sz="1600" dirty="0" smtClean="0">
                <a:cs typeface="Arial" pitchFamily="34" charset="0"/>
              </a:rPr>
              <a:t>Πρόκειται για συμπεριφορές που κινούνται πέρα από τα όρια του κοινωνικά αποδεκτού και συνδέονται με: «τον</a:t>
            </a:r>
            <a:r>
              <a:rPr lang="el-GR" sz="1600" b="1" dirty="0" smtClean="0">
                <a:cs typeface="Arial" pitchFamily="34" charset="0"/>
              </a:rPr>
              <a:t> χρόνο </a:t>
            </a:r>
            <a:r>
              <a:rPr lang="el-GR" sz="1600" dirty="0" smtClean="0">
                <a:cs typeface="Arial" pitchFamily="34" charset="0"/>
              </a:rPr>
              <a:t>(καθυστερήσεις, απουσίες, διακοπές της εργασίας), τη </a:t>
            </a:r>
            <a:r>
              <a:rPr lang="el-GR" sz="1600" b="1" dirty="0" smtClean="0">
                <a:cs typeface="Arial" pitchFamily="34" charset="0"/>
              </a:rPr>
              <a:t>δραστηριότητα </a:t>
            </a:r>
            <a:r>
              <a:rPr lang="el-GR" sz="1600" dirty="0" smtClean="0">
                <a:cs typeface="Arial" pitchFamily="34" charset="0"/>
              </a:rPr>
              <a:t>(απροσεξία, αμέλεια, έλλειψη ζήλου), τη </a:t>
            </a:r>
            <a:r>
              <a:rPr lang="el-GR" sz="1600" b="1" dirty="0" smtClean="0">
                <a:cs typeface="Arial" pitchFamily="34" charset="0"/>
              </a:rPr>
              <a:t>συμπεριφορά (</a:t>
            </a:r>
            <a:r>
              <a:rPr lang="el-GR" sz="1600" dirty="0" smtClean="0">
                <a:cs typeface="Arial" pitchFamily="34" charset="0"/>
              </a:rPr>
              <a:t>αγένεια, ανυπακοή), τον </a:t>
            </a:r>
            <a:r>
              <a:rPr lang="el-GR" sz="1600" b="1" dirty="0" smtClean="0">
                <a:cs typeface="Arial" pitchFamily="34" charset="0"/>
              </a:rPr>
              <a:t>λόγο </a:t>
            </a:r>
            <a:r>
              <a:rPr lang="el-GR" sz="1600" dirty="0" smtClean="0">
                <a:cs typeface="Arial" pitchFamily="34" charset="0"/>
              </a:rPr>
              <a:t>(φλυαρία, αυθάδεια), </a:t>
            </a:r>
            <a:r>
              <a:rPr lang="el-GR" sz="1600" b="1" dirty="0" smtClean="0">
                <a:cs typeface="Arial" pitchFamily="34" charset="0"/>
              </a:rPr>
              <a:t>το σώμα </a:t>
            </a:r>
            <a:r>
              <a:rPr lang="el-GR" sz="1600" dirty="0" smtClean="0">
                <a:cs typeface="Arial" pitchFamily="34" charset="0"/>
              </a:rPr>
              <a:t>(“επιλήψιμη” στάση, χειρονομίες, ακαθαρσία), τη </a:t>
            </a:r>
            <a:r>
              <a:rPr lang="el-GR" sz="1600" b="1" dirty="0" smtClean="0">
                <a:cs typeface="Arial" pitchFamily="34" charset="0"/>
              </a:rPr>
              <a:t>σεξουαλικότητα </a:t>
            </a:r>
            <a:r>
              <a:rPr lang="el-GR" sz="1600" dirty="0" smtClean="0">
                <a:cs typeface="Arial" pitchFamily="34" charset="0"/>
              </a:rPr>
              <a:t>(απρέπεια, άσεμνη στάση)».(</a:t>
            </a:r>
            <a:r>
              <a:rPr lang="en-US" sz="1600" dirty="0" smtClean="0">
                <a:cs typeface="Arial" pitchFamily="34" charset="0"/>
              </a:rPr>
              <a:t>Foucault</a:t>
            </a:r>
            <a:r>
              <a:rPr lang="el-GR" sz="1600" dirty="0" smtClean="0">
                <a:cs typeface="Arial" pitchFamily="34" charset="0"/>
              </a:rPr>
              <a:t>, </a:t>
            </a:r>
            <a:r>
              <a:rPr lang="el-GR" sz="1600" i="1" dirty="0" smtClean="0">
                <a:cs typeface="Arial" pitchFamily="34" charset="0"/>
              </a:rPr>
              <a:t>Επιτήρηση και Τιμωρία</a:t>
            </a:r>
            <a:r>
              <a:rPr lang="el-GR" sz="1600" dirty="0" smtClean="0">
                <a:cs typeface="Arial" pitchFamily="34" charset="0"/>
              </a:rPr>
              <a:t>)</a:t>
            </a:r>
          </a:p>
          <a:p>
            <a:endParaRPr lang="el-GR" dirty="0"/>
          </a:p>
        </p:txBody>
      </p:sp>
      <p:sp>
        <p:nvSpPr>
          <p:cNvPr id="4" name="3 - Βέλος προς τα κάτω"/>
          <p:cNvSpPr/>
          <p:nvPr/>
        </p:nvSpPr>
        <p:spPr>
          <a:xfrm>
            <a:off x="3643306" y="2071678"/>
            <a:ext cx="1357322"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3643306" y="2643182"/>
            <a:ext cx="1285884"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1428728" y="4429132"/>
            <a:ext cx="1000132"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a:t>
            </a:r>
            <a:r>
              <a:rPr lang="el-GR" sz="1600" dirty="0"/>
              <a:t>ΤΗΣ ΕΚΠΑΙΔΕΥΣΗΣ</a:t>
            </a:r>
            <a:r>
              <a:rPr lang="el-GR" sz="1600" dirty="0" smtClean="0"/>
              <a:t/>
            </a:r>
            <a:br>
              <a:rPr lang="el-GR" sz="1600" dirty="0" smtClean="0"/>
            </a:br>
            <a:r>
              <a:rPr lang="el-GR" sz="3200" dirty="0" smtClean="0"/>
              <a:t> Κανονιστική κύρωση</a:t>
            </a:r>
            <a:endParaRPr lang="el-GR" sz="3200" dirty="0"/>
          </a:p>
        </p:txBody>
      </p:sp>
      <p:sp>
        <p:nvSpPr>
          <p:cNvPr id="3" name="2 - Θέση περιεχομένου"/>
          <p:cNvSpPr>
            <a:spLocks noGrp="1"/>
          </p:cNvSpPr>
          <p:nvPr>
            <p:ph idx="1"/>
          </p:nvPr>
        </p:nvSpPr>
        <p:spPr>
          <a:xfrm>
            <a:off x="457200" y="1285860"/>
            <a:ext cx="8229600" cy="5286412"/>
          </a:xfrm>
        </p:spPr>
        <p:txBody>
          <a:bodyPr>
            <a:normAutofit lnSpcReduction="10000"/>
          </a:bodyPr>
          <a:lstStyle/>
          <a:p>
            <a:endParaRPr lang="el-GR" sz="1400" dirty="0" smtClean="0"/>
          </a:p>
          <a:p>
            <a:r>
              <a:rPr lang="el-GR" sz="1800" dirty="0" smtClean="0"/>
              <a:t>Με τον τρόπο αυτόν  η σύγχρονη εξουσία μπόρεσε– με τη βοήθεια της </a:t>
            </a:r>
            <a:r>
              <a:rPr lang="el-GR" sz="1800" dirty="0" err="1" smtClean="0"/>
              <a:t>κανονικοποίησης</a:t>
            </a:r>
            <a:r>
              <a:rPr lang="el-GR" sz="1800" dirty="0" smtClean="0"/>
              <a:t> – να μας εγκλωβίσει σε ένα περιβάλλον εντός του οποίου ελέγχεται το οτιδήποτε: ο τρόπος που τρώμε, το χέρι που κρατάμε το μολύβι, οι λέξεις που χρησιμοποιούμε, οι γκριμάτσες που κάνουμε, τα ρούχα που φοράμε, οι φίλοι που επιλέγουμε, η μουσική που ακούμε </a:t>
            </a:r>
            <a:r>
              <a:rPr lang="el-GR" sz="1800" dirty="0" err="1" smtClean="0"/>
              <a:t>κ.ο.κ</a:t>
            </a:r>
            <a:r>
              <a:rPr lang="el-GR" sz="1800" dirty="0" smtClean="0"/>
              <a:t>. </a:t>
            </a:r>
          </a:p>
          <a:p>
            <a:endParaRPr lang="el-GR" sz="1800" dirty="0" smtClean="0"/>
          </a:p>
          <a:p>
            <a:r>
              <a:rPr lang="el-GR" sz="1800" dirty="0" smtClean="0"/>
              <a:t>Τα παιδία στο σχολείο δεν κρίνονται μόνο από τις ικανότητες αλλά και από τις λεπτομέρειες της συμπεριφοράς τους</a:t>
            </a:r>
          </a:p>
          <a:p>
            <a:endParaRPr lang="el-GR" sz="1800" dirty="0" smtClean="0"/>
          </a:p>
          <a:p>
            <a:r>
              <a:rPr lang="el-GR" sz="1800" dirty="0" smtClean="0"/>
              <a:t>Μπορεί κανείς να είναι άριστος μαθητής και ταυτόχρονα να χαρακτηρίζεται ως φλύαρος, αγενής, ατημέλητος, αιθεροβάμον ή γραφικός</a:t>
            </a:r>
          </a:p>
          <a:p>
            <a:pPr>
              <a:buNone/>
            </a:pPr>
            <a:endParaRPr lang="el-GR" sz="1800" dirty="0" smtClean="0"/>
          </a:p>
          <a:p>
            <a:r>
              <a:rPr lang="el-GR" sz="1800" b="1" dirty="0" smtClean="0"/>
              <a:t>Όμως</a:t>
            </a:r>
            <a:r>
              <a:rPr lang="el-GR" sz="1800" dirty="0" smtClean="0"/>
              <a:t>, ακόμα και αυτοί που τηρούν κατά γράμμα τον κανόνα -δηλ. διακρίνονται τόσο για τις επιδόσεις όσο και για τη συμπεριφορά τους- δεν θα μπορέσουν ποτέ να ξεφύγουν από αυτόν, καθόσον, πάντα θα υπάρχουν περιθώρια βελτίωσης. Καθόσον δηλ – όπως συνήθως λέμε σε κάποιον μαθητή παρακινώντας τον να προσπαθήσει περισσότερο:</a:t>
            </a:r>
          </a:p>
          <a:p>
            <a:pPr algn="ctr">
              <a:buNone/>
            </a:pPr>
            <a:r>
              <a:rPr lang="el-GR" sz="1800" dirty="0" smtClean="0"/>
              <a:t> </a:t>
            </a:r>
            <a:r>
              <a:rPr lang="el-GR" sz="2400" b="1" dirty="0" smtClean="0"/>
              <a:t>ο εχθρός του καλού είναι πάντα το καλύτερο</a:t>
            </a:r>
            <a:r>
              <a:rPr lang="el-GR" sz="2400" dirty="0" smtClean="0"/>
              <a:t> …</a:t>
            </a:r>
            <a:endParaRPr lang="el-GR" sz="2400" dirty="0"/>
          </a:p>
        </p:txBody>
      </p:sp>
      <p:sp>
        <p:nvSpPr>
          <p:cNvPr id="4" name="3 - Βέλος προς τα κάτω"/>
          <p:cNvSpPr/>
          <p:nvPr/>
        </p:nvSpPr>
        <p:spPr>
          <a:xfrm>
            <a:off x="3214678" y="2857496"/>
            <a:ext cx="1143008"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3286116" y="3643314"/>
            <a:ext cx="1143008"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400" dirty="0" smtClean="0"/>
              <a:t>ΔΗΜΟΠΟΥΛΟΣ ΒΑΣΙΛΕΙΟΣ / ΦΙΛΟΣΟΦΙΑ </a:t>
            </a:r>
            <a:r>
              <a:rPr lang="el-GR" sz="1400" dirty="0"/>
              <a:t>ΤΗΣ ΕΚΠΑΙΔΕΥΣΗΣ</a:t>
            </a:r>
          </a:p>
        </p:txBody>
      </p:sp>
      <p:sp>
        <p:nvSpPr>
          <p:cNvPr id="3" name="2 - Θέση περιεχομένου"/>
          <p:cNvSpPr>
            <a:spLocks noGrp="1"/>
          </p:cNvSpPr>
          <p:nvPr>
            <p:ph idx="1"/>
          </p:nvPr>
        </p:nvSpPr>
        <p:spPr>
          <a:xfrm>
            <a:off x="457200" y="1142984"/>
            <a:ext cx="8229600" cy="5429288"/>
          </a:xfrm>
        </p:spPr>
        <p:txBody>
          <a:bodyPr>
            <a:normAutofit/>
          </a:bodyPr>
          <a:lstStyle/>
          <a:p>
            <a:pPr algn="ctr"/>
            <a:r>
              <a:rPr lang="el-GR" dirty="0" smtClean="0"/>
              <a:t>ΑΠΑΝΤΗΣΗ</a:t>
            </a:r>
          </a:p>
          <a:p>
            <a:pPr algn="ctr"/>
            <a:r>
              <a:rPr lang="el-GR" sz="2000" dirty="0" smtClean="0"/>
              <a:t>Οι </a:t>
            </a:r>
            <a:r>
              <a:rPr lang="el-GR" sz="2000" u="sng" dirty="0" smtClean="0"/>
              <a:t>μεγαλύτεροι</a:t>
            </a:r>
            <a:r>
              <a:rPr lang="el-GR" sz="2000" dirty="0" smtClean="0"/>
              <a:t> σε ηλικία άνθρωποι μάλλον θα απορρίψουν ένα τέτοιο ενδεχόμενο  </a:t>
            </a:r>
          </a:p>
          <a:p>
            <a:pPr algn="ctr"/>
            <a:r>
              <a:rPr lang="el-GR" sz="2000" dirty="0" smtClean="0"/>
              <a:t>Οι </a:t>
            </a:r>
            <a:r>
              <a:rPr lang="el-GR" sz="2000" u="sng" dirty="0" smtClean="0"/>
              <a:t>μικρότεροι</a:t>
            </a:r>
            <a:r>
              <a:rPr lang="el-GR" sz="2000" dirty="0" smtClean="0"/>
              <a:t> πιθανώς </a:t>
            </a:r>
            <a:r>
              <a:rPr lang="el-GR" sz="2000" dirty="0"/>
              <a:t>ν</a:t>
            </a:r>
            <a:r>
              <a:rPr lang="el-GR" sz="2000" dirty="0" smtClean="0"/>
              <a:t>α το υιοθετήσουν </a:t>
            </a:r>
          </a:p>
          <a:p>
            <a:pPr algn="ctr"/>
            <a:endParaRPr lang="el-GR" sz="2000" dirty="0"/>
          </a:p>
          <a:p>
            <a:pPr algn="r"/>
            <a:r>
              <a:rPr lang="el-GR" sz="2000" dirty="0" smtClean="0"/>
              <a:t>Αισθάνονται το </a:t>
            </a:r>
            <a:r>
              <a:rPr lang="el-GR" sz="2000" u="sng" dirty="0" smtClean="0"/>
              <a:t>σχολείο</a:t>
            </a:r>
            <a:r>
              <a:rPr lang="el-GR" sz="2000" dirty="0" smtClean="0"/>
              <a:t> ως ένα ψυχρό, αφιλόξενο και καταπιεστικό μέρος</a:t>
            </a:r>
          </a:p>
          <a:p>
            <a:pPr algn="r"/>
            <a:endParaRPr lang="el-GR" sz="2000" dirty="0" smtClean="0"/>
          </a:p>
          <a:p>
            <a:pPr algn="r"/>
            <a:r>
              <a:rPr lang="el-GR" sz="2000" dirty="0" smtClean="0"/>
              <a:t>Το κατηγορούν για την κατάληξη (δηλ. την «κατάντια) του εκπαιδευτικού συστήματος / όχι για την </a:t>
            </a:r>
            <a:r>
              <a:rPr lang="el-GR" sz="2000" u="sng" dirty="0" smtClean="0"/>
              <a:t>διαχρονική του διαδρομή</a:t>
            </a:r>
          </a:p>
          <a:p>
            <a:pPr algn="r"/>
            <a:endParaRPr lang="el-GR" sz="2400" dirty="0" smtClean="0"/>
          </a:p>
          <a:p>
            <a:pPr algn="r"/>
            <a:r>
              <a:rPr lang="el-GR" sz="1800" dirty="0" smtClean="0"/>
              <a:t>Φαντάζει- εκ πρώτης όψεως- ότι βελτίωσε θεαματικά τη θέση των παιδιών</a:t>
            </a:r>
          </a:p>
          <a:p>
            <a:pPr algn="r"/>
            <a:endParaRPr lang="el-GR" sz="1800" dirty="0" smtClean="0"/>
          </a:p>
          <a:p>
            <a:pPr algn="r"/>
            <a:r>
              <a:rPr lang="el-GR" sz="1800" dirty="0" smtClean="0"/>
              <a:t> δεν είναι πλέον έρμαια στις επιθυμίες των ενηλίκων      </a:t>
            </a:r>
          </a:p>
          <a:p>
            <a:pPr algn="ctr"/>
            <a:endParaRPr lang="el-GR" dirty="0"/>
          </a:p>
        </p:txBody>
      </p:sp>
      <p:sp>
        <p:nvSpPr>
          <p:cNvPr id="4" name="3 - Βέλος προς τα κάτω"/>
          <p:cNvSpPr/>
          <p:nvPr/>
        </p:nvSpPr>
        <p:spPr>
          <a:xfrm>
            <a:off x="3214678" y="2786058"/>
            <a:ext cx="928694"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2714612" y="3500438"/>
            <a:ext cx="642942"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6572264" y="4500570"/>
            <a:ext cx="928694"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Βέλος προς τα κάτω"/>
          <p:cNvSpPr/>
          <p:nvPr/>
        </p:nvSpPr>
        <p:spPr>
          <a:xfrm>
            <a:off x="7429520" y="5286388"/>
            <a:ext cx="642942"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a:t>
            </a:r>
            <a:r>
              <a:rPr lang="el-GR" sz="1600" dirty="0"/>
              <a:t>ΤΗΣ ΕΚΠΑΙΔΕΥΣΗΣ</a:t>
            </a:r>
            <a:r>
              <a:rPr lang="el-GR" sz="1600" dirty="0" smtClean="0"/>
              <a:t/>
            </a:r>
            <a:br>
              <a:rPr lang="el-GR" sz="1600" dirty="0" smtClean="0"/>
            </a:br>
            <a:r>
              <a:rPr lang="el-GR" sz="1600" dirty="0" smtClean="0"/>
              <a:t> </a:t>
            </a:r>
            <a:r>
              <a:rPr lang="el-GR" sz="3200" dirty="0" smtClean="0"/>
              <a:t>Εξέταση</a:t>
            </a:r>
            <a:endParaRPr lang="el-GR" sz="3200" dirty="0"/>
          </a:p>
        </p:txBody>
      </p:sp>
      <p:sp>
        <p:nvSpPr>
          <p:cNvPr id="3" name="2 - Θέση περιεχομένου"/>
          <p:cNvSpPr>
            <a:spLocks noGrp="1"/>
          </p:cNvSpPr>
          <p:nvPr>
            <p:ph idx="1"/>
          </p:nvPr>
        </p:nvSpPr>
        <p:spPr>
          <a:xfrm>
            <a:off x="457200" y="1214422"/>
            <a:ext cx="8229600" cy="5643578"/>
          </a:xfrm>
        </p:spPr>
        <p:txBody>
          <a:bodyPr>
            <a:noAutofit/>
          </a:bodyPr>
          <a:lstStyle/>
          <a:p>
            <a:pPr algn="just">
              <a:lnSpc>
                <a:spcPct val="150000"/>
              </a:lnSpc>
            </a:pPr>
            <a:r>
              <a:rPr lang="el-GR" sz="2000" dirty="0" smtClean="0">
                <a:cs typeface="Arial" pitchFamily="34" charset="0"/>
              </a:rPr>
              <a:t>Ο κοινός άνθρωπος την αντιλαμβάνεται ως μια αγχωτική και συχνά επώδυνη δοκιμασία η οποία ξυπνά μνήμες από εκπαιδευτικά ιδρύματα, σχολές οδήγησης, νοσοκομεία κ.α. </a:t>
            </a:r>
          </a:p>
          <a:p>
            <a:pPr algn="just">
              <a:lnSpc>
                <a:spcPct val="150000"/>
              </a:lnSpc>
            </a:pPr>
            <a:r>
              <a:rPr lang="el-GR" sz="2000" dirty="0" smtClean="0">
                <a:cs typeface="Arial" pitchFamily="34" charset="0"/>
              </a:rPr>
              <a:t>Σύμφωνα με τον </a:t>
            </a:r>
            <a:r>
              <a:rPr lang="en-US" sz="2000" dirty="0" smtClean="0">
                <a:cs typeface="Arial" pitchFamily="34" charset="0"/>
              </a:rPr>
              <a:t>Foucault</a:t>
            </a:r>
            <a:r>
              <a:rPr lang="el-GR" sz="2000" dirty="0" smtClean="0">
                <a:cs typeface="Arial" pitchFamily="34" charset="0"/>
              </a:rPr>
              <a:t> πρόκειται για μια ιδιαίτερα αποτελεσματική τεχνική η οποία συνδυάζει τις δύο προηγούμενες - δηλ. </a:t>
            </a:r>
            <a:r>
              <a:rPr lang="el-GR" sz="2000" u="sng" dirty="0" smtClean="0">
                <a:cs typeface="Arial" pitchFamily="34" charset="0"/>
              </a:rPr>
              <a:t>διαφοροποιεί και συνάμα τιμωρεί τα άτομα</a:t>
            </a:r>
            <a:r>
              <a:rPr lang="el-GR" sz="2000" dirty="0" smtClean="0">
                <a:cs typeface="Arial" pitchFamily="34" charset="0"/>
              </a:rPr>
              <a:t>. </a:t>
            </a:r>
          </a:p>
          <a:p>
            <a:pPr algn="just">
              <a:lnSpc>
                <a:spcPct val="150000"/>
              </a:lnSpc>
            </a:pPr>
            <a:endParaRPr lang="el-GR" sz="2000" dirty="0" smtClean="0">
              <a:cs typeface="Arial" pitchFamily="34" charset="0"/>
            </a:endParaRPr>
          </a:p>
          <a:p>
            <a:pPr algn="ctr">
              <a:lnSpc>
                <a:spcPct val="150000"/>
              </a:lnSpc>
              <a:buNone/>
            </a:pPr>
            <a:r>
              <a:rPr lang="el-GR" sz="2000" dirty="0" smtClean="0">
                <a:cs typeface="Arial" pitchFamily="34" charset="0"/>
              </a:rPr>
              <a:t>Για να τα καταφέρει διαθέτει έναν ολόκληρο μηχανισμό ο οποίος λειτουργεί ως εξής:</a:t>
            </a:r>
          </a:p>
          <a:p>
            <a:pPr>
              <a:lnSpc>
                <a:spcPct val="150000"/>
              </a:lnSpc>
            </a:pPr>
            <a:endParaRPr lang="el-GR" sz="1400" dirty="0" smtClean="0">
              <a:cs typeface="Arial" pitchFamily="34" charset="0"/>
            </a:endParaRPr>
          </a:p>
        </p:txBody>
      </p:sp>
      <p:sp>
        <p:nvSpPr>
          <p:cNvPr id="5" name="4 - Βέλος προς τα κάτω"/>
          <p:cNvSpPr/>
          <p:nvPr/>
        </p:nvSpPr>
        <p:spPr>
          <a:xfrm>
            <a:off x="1571604" y="4071942"/>
            <a:ext cx="1428760"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a:t>
            </a:r>
            <a:r>
              <a:rPr lang="el-GR" sz="1600" dirty="0"/>
              <a:t>ΕΚΠΑΙΔΕΥΣΗΣ</a:t>
            </a:r>
            <a:r>
              <a:rPr lang="en-US" sz="1600" dirty="0" smtClean="0"/>
              <a:t/>
            </a:r>
            <a:br>
              <a:rPr lang="en-US" sz="1600" dirty="0" smtClean="0"/>
            </a:br>
            <a:r>
              <a:rPr lang="el-GR" sz="3200" dirty="0" smtClean="0"/>
              <a:t>Εξέταση</a:t>
            </a:r>
            <a:endParaRPr lang="el-GR" sz="3200" dirty="0"/>
          </a:p>
        </p:txBody>
      </p:sp>
      <p:sp>
        <p:nvSpPr>
          <p:cNvPr id="3" name="2 - Θέση περιεχομένου"/>
          <p:cNvSpPr>
            <a:spLocks noGrp="1"/>
          </p:cNvSpPr>
          <p:nvPr>
            <p:ph idx="1"/>
          </p:nvPr>
        </p:nvSpPr>
        <p:spPr>
          <a:xfrm>
            <a:off x="457200" y="1214422"/>
            <a:ext cx="8229600" cy="5643578"/>
          </a:xfrm>
        </p:spPr>
        <p:txBody>
          <a:bodyPr>
            <a:normAutofit fontScale="25000" lnSpcReduction="20000"/>
          </a:bodyPr>
          <a:lstStyle/>
          <a:p>
            <a:pPr lvl="0">
              <a:lnSpc>
                <a:spcPct val="150000"/>
              </a:lnSpc>
              <a:buFont typeface="+mj-lt"/>
              <a:buAutoNum type="arabicPeriod"/>
            </a:pPr>
            <a:r>
              <a:rPr lang="el-GR" sz="7200" dirty="0" smtClean="0">
                <a:cs typeface="Arial" pitchFamily="34" charset="0"/>
              </a:rPr>
              <a:t>Καταρχάς η εξέταση </a:t>
            </a:r>
            <a:r>
              <a:rPr lang="el-GR" sz="7200" b="1" dirty="0" smtClean="0">
                <a:cs typeface="Arial" pitchFamily="34" charset="0"/>
              </a:rPr>
              <a:t>αναστρέφει την οικονομία της ορατότητας στην άσκηση της εξουσίας</a:t>
            </a:r>
            <a:endParaRPr lang="el-GR" sz="7200" dirty="0" smtClean="0">
              <a:cs typeface="Arial" pitchFamily="34" charset="0"/>
            </a:endParaRPr>
          </a:p>
          <a:p>
            <a:pPr>
              <a:lnSpc>
                <a:spcPct val="150000"/>
              </a:lnSpc>
            </a:pPr>
            <a:r>
              <a:rPr lang="el-GR" sz="7200" dirty="0" smtClean="0">
                <a:cs typeface="Arial" pitchFamily="34" charset="0"/>
              </a:rPr>
              <a:t>      Για να κατανοήσουμε την αναστροφή αυτή θα πρέπει πρώτα να θυμηθούμε ότι η </a:t>
            </a:r>
            <a:r>
              <a:rPr lang="el-GR" sz="7200" u="sng" dirty="0" smtClean="0">
                <a:cs typeface="Arial" pitchFamily="34" charset="0"/>
              </a:rPr>
              <a:t>εξουσία</a:t>
            </a:r>
            <a:r>
              <a:rPr lang="el-GR" sz="7200" dirty="0" smtClean="0">
                <a:cs typeface="Arial" pitchFamily="34" charset="0"/>
              </a:rPr>
              <a:t> αποτελούσε διαχρονικά μια </a:t>
            </a:r>
            <a:r>
              <a:rPr lang="el-GR" sz="7200" u="sng" dirty="0" smtClean="0">
                <a:cs typeface="Arial" pitchFamily="34" charset="0"/>
              </a:rPr>
              <a:t>ιδιαίτερα θορυβώδη και εκδηλωτική αρχή</a:t>
            </a:r>
            <a:r>
              <a:rPr lang="el-GR" sz="7200" dirty="0" smtClean="0">
                <a:cs typeface="Arial" pitchFamily="34" charset="0"/>
              </a:rPr>
              <a:t> που αντλούσε δύναμη από την ίδια της την επίδειξη: από τις μεγαλοπρεπείς γιορτές, τα εμβατήρια, τις παρελάσεις, τις δημόσιες εκτελέσεις κ.α. </a:t>
            </a:r>
          </a:p>
          <a:p>
            <a:pPr algn="just">
              <a:lnSpc>
                <a:spcPct val="150000"/>
              </a:lnSpc>
            </a:pPr>
            <a:r>
              <a:rPr lang="el-GR" sz="7200" dirty="0" smtClean="0">
                <a:cs typeface="Arial" pitchFamily="34" charset="0"/>
              </a:rPr>
              <a:t>    Αντίθετα ο λαός έμοιαζε με ένα </a:t>
            </a:r>
            <a:r>
              <a:rPr lang="el-GR" sz="7200" u="sng" dirty="0" smtClean="0">
                <a:cs typeface="Arial" pitchFamily="34" charset="0"/>
              </a:rPr>
              <a:t>βουβό και ανώνυμο πλήθος</a:t>
            </a:r>
            <a:r>
              <a:rPr lang="el-GR" sz="7200" dirty="0" smtClean="0">
                <a:cs typeface="Arial" pitchFamily="34" charset="0"/>
              </a:rPr>
              <a:t> το οποίο </a:t>
            </a:r>
            <a:r>
              <a:rPr lang="el-GR" sz="7200" u="sng" dirty="0" smtClean="0">
                <a:cs typeface="Arial" pitchFamily="34" charset="0"/>
              </a:rPr>
              <a:t>παρέμενε συνήθως   στη σκιά</a:t>
            </a:r>
            <a:r>
              <a:rPr lang="el-GR" sz="7200" dirty="0" smtClean="0">
                <a:cs typeface="Arial" pitchFamily="34" charset="0"/>
              </a:rPr>
              <a:t>. Όμως με την </a:t>
            </a:r>
            <a:r>
              <a:rPr lang="el-GR" sz="7200" b="1" dirty="0" smtClean="0">
                <a:cs typeface="Arial" pitchFamily="34" charset="0"/>
              </a:rPr>
              <a:t>εξέταση αλλάζει πλέον ριζικά το σκηνικό αυτό της ορατότητας</a:t>
            </a:r>
            <a:r>
              <a:rPr lang="el-GR" sz="7200" dirty="0" smtClean="0">
                <a:cs typeface="Arial" pitchFamily="34" charset="0"/>
              </a:rPr>
              <a:t> και οι εξουσιαστές επιλέγουν την αφάνεια ενώ οι </a:t>
            </a:r>
            <a:r>
              <a:rPr lang="el-GR" sz="7200" u="sng" dirty="0" smtClean="0">
                <a:cs typeface="Arial" pitchFamily="34" charset="0"/>
              </a:rPr>
              <a:t>εξουσιαζόμενοι σύρονται στο φώς</a:t>
            </a:r>
            <a:endParaRPr lang="el-GR" sz="7200" dirty="0" smtClean="0">
              <a:cs typeface="Arial" pitchFamily="34" charset="0"/>
            </a:endParaRPr>
          </a:p>
          <a:p>
            <a:pPr algn="just">
              <a:lnSpc>
                <a:spcPct val="150000"/>
              </a:lnSpc>
            </a:pPr>
            <a:endParaRPr lang="el-GR" sz="7200" dirty="0" smtClean="0">
              <a:cs typeface="Arial" pitchFamily="34" charset="0"/>
            </a:endParaRPr>
          </a:p>
          <a:p>
            <a:pPr>
              <a:lnSpc>
                <a:spcPct val="150000"/>
              </a:lnSpc>
            </a:pPr>
            <a:r>
              <a:rPr lang="el-GR" sz="6400" dirty="0" smtClean="0">
                <a:cs typeface="Arial" pitchFamily="34" charset="0"/>
              </a:rPr>
              <a:t>Εξαναγκάζονται να βγουν από το σκοτάδι και να βρεθούν στο επίκεντρο της προσοχής</a:t>
            </a:r>
          </a:p>
          <a:p>
            <a:pPr>
              <a:lnSpc>
                <a:spcPct val="150000"/>
              </a:lnSpc>
            </a:pPr>
            <a:r>
              <a:rPr lang="en-US" sz="7200" dirty="0" smtClean="0">
                <a:cs typeface="Arial" pitchFamily="34" charset="0"/>
              </a:rPr>
              <a:t> (</a:t>
            </a:r>
            <a:r>
              <a:rPr lang="el-GR" sz="7200" dirty="0" smtClean="0">
                <a:cs typeface="Arial" pitchFamily="34" charset="0"/>
              </a:rPr>
              <a:t>«πρώτα ο μαθητής»: ένδειξη ενδιαφέροντος ή επιθυμία στοχοποίησης;)</a:t>
            </a:r>
            <a:endParaRPr lang="el-GR" sz="7200" dirty="0" smtClean="0"/>
          </a:p>
          <a:p>
            <a:endParaRPr lang="el-GR" dirty="0"/>
          </a:p>
        </p:txBody>
      </p:sp>
      <p:sp>
        <p:nvSpPr>
          <p:cNvPr id="4" name="3 - Βέλος προς τα κάτω"/>
          <p:cNvSpPr/>
          <p:nvPr/>
        </p:nvSpPr>
        <p:spPr>
          <a:xfrm>
            <a:off x="7500958" y="4572008"/>
            <a:ext cx="928694"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a:t>
            </a:r>
            <a:r>
              <a:rPr lang="el-GR" sz="1600" dirty="0"/>
              <a:t>ΤΗΣ ΕΚΠΑΙΔΕΥΣΗΣ</a:t>
            </a:r>
            <a:r>
              <a:rPr lang="el-GR" sz="1600" dirty="0" smtClean="0"/>
              <a:t/>
            </a:r>
            <a:br>
              <a:rPr lang="el-GR" sz="1600" dirty="0" smtClean="0"/>
            </a:br>
            <a:r>
              <a:rPr lang="el-GR" sz="1600" dirty="0" smtClean="0"/>
              <a:t> </a:t>
            </a:r>
            <a:r>
              <a:rPr lang="el-GR" sz="3200" dirty="0" smtClean="0"/>
              <a:t>Εξέταση</a:t>
            </a:r>
            <a:endParaRPr lang="el-GR" sz="3200" dirty="0"/>
          </a:p>
        </p:txBody>
      </p:sp>
      <p:sp>
        <p:nvSpPr>
          <p:cNvPr id="3" name="2 - Θέση περιεχομένου"/>
          <p:cNvSpPr>
            <a:spLocks noGrp="1"/>
          </p:cNvSpPr>
          <p:nvPr>
            <p:ph idx="1"/>
          </p:nvPr>
        </p:nvSpPr>
        <p:spPr>
          <a:xfrm>
            <a:off x="457200" y="1214422"/>
            <a:ext cx="8229600" cy="5500726"/>
          </a:xfrm>
        </p:spPr>
        <p:txBody>
          <a:bodyPr>
            <a:normAutofit/>
          </a:bodyPr>
          <a:lstStyle/>
          <a:p>
            <a:pPr lvl="0"/>
            <a:r>
              <a:rPr lang="el-GR" sz="1600" b="1" dirty="0" smtClean="0">
                <a:cs typeface="Arial" pitchFamily="34" charset="0"/>
              </a:rPr>
              <a:t>2.  </a:t>
            </a:r>
            <a:r>
              <a:rPr lang="el-GR" sz="1600" dirty="0" smtClean="0">
                <a:cs typeface="Arial" pitchFamily="34" charset="0"/>
              </a:rPr>
              <a:t>Έχοντας πλέον φανερώσει το αντικείμενό της – δηλ. κατ’ ουσία το θύμα της – η εξέταση στη συνέχεια το εγκλωβίζει ή αλλιώς το εισάγει σε ένα «</a:t>
            </a:r>
            <a:r>
              <a:rPr lang="el-GR" sz="1600" b="1" dirty="0" smtClean="0">
                <a:cs typeface="Arial" pitchFamily="34" charset="0"/>
              </a:rPr>
              <a:t>πεδίο καταγραφή</a:t>
            </a:r>
            <a:r>
              <a:rPr lang="el-GR" sz="1600" dirty="0" smtClean="0">
                <a:cs typeface="Arial" pitchFamily="34" charset="0"/>
              </a:rPr>
              <a:t>ς» (</a:t>
            </a:r>
            <a:r>
              <a:rPr lang="en-US" sz="1600" dirty="0" smtClean="0">
                <a:cs typeface="Arial" pitchFamily="34" charset="0"/>
              </a:rPr>
              <a:t>Foucault</a:t>
            </a:r>
            <a:r>
              <a:rPr lang="el-GR" sz="1600" dirty="0" smtClean="0">
                <a:cs typeface="Arial" pitchFamily="34" charset="0"/>
              </a:rPr>
              <a:t>, </a:t>
            </a:r>
            <a:r>
              <a:rPr lang="el-GR" sz="1600" i="1" dirty="0" smtClean="0">
                <a:cs typeface="Arial" pitchFamily="34" charset="0"/>
              </a:rPr>
              <a:t>Επιτήρηση και Τιμωρία</a:t>
            </a:r>
            <a:r>
              <a:rPr lang="el-GR" sz="1600" dirty="0" smtClean="0">
                <a:cs typeface="Arial" pitchFamily="34" charset="0"/>
              </a:rPr>
              <a:t>)</a:t>
            </a:r>
          </a:p>
          <a:p>
            <a:pPr lvl="0"/>
            <a:endParaRPr lang="el-GR" sz="1600" dirty="0" smtClean="0">
              <a:cs typeface="Arial" pitchFamily="34" charset="0"/>
            </a:endParaRPr>
          </a:p>
          <a:p>
            <a:pPr lvl="0"/>
            <a:r>
              <a:rPr lang="el-GR" sz="1600" dirty="0" smtClean="0"/>
              <a:t>Για τον σκοπό αυτόν δημιουργεί ένα αχανές </a:t>
            </a:r>
            <a:r>
              <a:rPr lang="el-GR" sz="1600" b="1" dirty="0" smtClean="0"/>
              <a:t>δίκτυο</a:t>
            </a:r>
            <a:r>
              <a:rPr lang="el-GR" sz="1600" dirty="0" smtClean="0"/>
              <a:t> από έγγραφα και ντοκουμέντα τα οποία συγκεντρώνουν, ομογενοποιούν και ταξινομούν τα ατομικά στοιχεία των </a:t>
            </a:r>
            <a:r>
              <a:rPr lang="el-GR" sz="1600" dirty="0" err="1" smtClean="0"/>
              <a:t>εξεταζόμενων∙</a:t>
            </a:r>
            <a:r>
              <a:rPr lang="el-GR" sz="1600" dirty="0" smtClean="0"/>
              <a:t> δηλ. επιτρέπουν «</a:t>
            </a:r>
            <a:r>
              <a:rPr lang="el-GR" sz="1600" i="1" dirty="0" smtClean="0"/>
              <a:t>την κατάταξη, τον σχηματισμό κατηγοριών, τον υπολογισμό μέσων όρων, τον καθορισμό κανόνων</a:t>
            </a:r>
            <a:r>
              <a:rPr lang="el-GR" sz="1600" dirty="0" smtClean="0"/>
              <a:t>»</a:t>
            </a:r>
            <a:r>
              <a:rPr lang="el-GR" sz="1600" dirty="0" smtClean="0">
                <a:cs typeface="Arial" pitchFamily="34" charset="0"/>
              </a:rPr>
              <a:t> (</a:t>
            </a:r>
            <a:r>
              <a:rPr lang="en-US" sz="1600" dirty="0" smtClean="0">
                <a:cs typeface="Arial" pitchFamily="34" charset="0"/>
              </a:rPr>
              <a:t>Foucault</a:t>
            </a:r>
            <a:r>
              <a:rPr lang="el-GR" sz="1600" dirty="0" smtClean="0">
                <a:cs typeface="Arial" pitchFamily="34" charset="0"/>
              </a:rPr>
              <a:t>, </a:t>
            </a:r>
            <a:r>
              <a:rPr lang="el-GR" sz="1600" i="1" dirty="0" smtClean="0">
                <a:cs typeface="Arial" pitchFamily="34" charset="0"/>
              </a:rPr>
              <a:t>Επιτήρηση και Τιμωρία</a:t>
            </a:r>
            <a:r>
              <a:rPr lang="el-GR" sz="1600" dirty="0" smtClean="0">
                <a:cs typeface="Arial" pitchFamily="34" charset="0"/>
              </a:rPr>
              <a:t>)</a:t>
            </a:r>
          </a:p>
          <a:p>
            <a:endParaRPr lang="el-GR" sz="1600" dirty="0" smtClean="0"/>
          </a:p>
          <a:p>
            <a:r>
              <a:rPr lang="el-GR" sz="1600" dirty="0" smtClean="0"/>
              <a:t>Το δίκτυο αυτό στην εκπαίδευση χρησιμοποιεί διάφορες πηγές [όπως λ.χ. το Πληροφοριακό Σύστημα Σχολικών Μονάδων (</a:t>
            </a:r>
            <a:r>
              <a:rPr lang="el-GR" sz="1600" dirty="0" err="1" smtClean="0"/>
              <a:t>my</a:t>
            </a:r>
            <a:r>
              <a:rPr lang="el-GR" sz="1600" dirty="0" smtClean="0"/>
              <a:t> </a:t>
            </a:r>
            <a:r>
              <a:rPr lang="el-GR" sz="1600" dirty="0" err="1" smtClean="0"/>
              <a:t>school</a:t>
            </a:r>
            <a:r>
              <a:rPr lang="el-GR" sz="1600" dirty="0" smtClean="0"/>
              <a:t>), το βαθμολόγιο, το ποινολόγιο και το απουσιολόγιο] προκειμένου να αποκτήσει μια </a:t>
            </a:r>
            <a:r>
              <a:rPr lang="el-GR" sz="1600" b="1" dirty="0" smtClean="0"/>
              <a:t>σαφή εικόνα </a:t>
            </a:r>
            <a:r>
              <a:rPr lang="el-GR" sz="1600" dirty="0" smtClean="0"/>
              <a:t>για το επίπεδο, τις ικανότητες και την πρόοδο των μαθητών</a:t>
            </a:r>
          </a:p>
          <a:p>
            <a:endParaRPr lang="el-GR" sz="1600" dirty="0" smtClean="0"/>
          </a:p>
          <a:p>
            <a:r>
              <a:rPr lang="el-GR" sz="1600" dirty="0" smtClean="0"/>
              <a:t>Γίνεται όλο και σαφέστερη για όσους ανήλικους παραβιάζουν τον </a:t>
            </a:r>
            <a:r>
              <a:rPr lang="el-GR" sz="1600" dirty="0" err="1" smtClean="0"/>
              <a:t>κανόνα∙</a:t>
            </a:r>
            <a:r>
              <a:rPr lang="el-GR" sz="1600" dirty="0" smtClean="0"/>
              <a:t> δηλ. για όλους εκείνους των οποίων οι διογκωμένοι φάκελοι διατηρούνται και εξετάζονται εξονυχιστικά από στρατιές ειδικών επιστημόνων όπως λ.χ. σχολικών συμβούλων, κοινωνικών λειτουργών, παιδοψυχολόγων </a:t>
            </a:r>
            <a:r>
              <a:rPr lang="el-GR" sz="1600" dirty="0" err="1" smtClean="0"/>
              <a:t>κ.ο.κ</a:t>
            </a:r>
            <a:r>
              <a:rPr lang="el-GR" sz="1600" dirty="0" smtClean="0"/>
              <a:t>.</a:t>
            </a:r>
            <a:endParaRPr lang="el-GR" sz="1600" dirty="0"/>
          </a:p>
        </p:txBody>
      </p:sp>
      <p:sp>
        <p:nvSpPr>
          <p:cNvPr id="4" name="3 - Βέλος προς τα κάτω"/>
          <p:cNvSpPr/>
          <p:nvPr/>
        </p:nvSpPr>
        <p:spPr>
          <a:xfrm>
            <a:off x="5857884" y="1857364"/>
            <a:ext cx="928694"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1428728" y="3357562"/>
            <a:ext cx="1071570"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4929190" y="4429132"/>
            <a:ext cx="857256"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a:t>
            </a:r>
            <a:r>
              <a:rPr lang="el-GR" sz="1600" dirty="0"/>
              <a:t>ΤΗΣ ΕΚΠΑΙΔΕΥΣΗΣ</a:t>
            </a:r>
            <a:r>
              <a:rPr lang="el-GR" sz="1600" dirty="0" smtClean="0"/>
              <a:t/>
            </a:r>
            <a:br>
              <a:rPr lang="el-GR" sz="1600" dirty="0" smtClean="0"/>
            </a:br>
            <a:r>
              <a:rPr lang="el-GR" sz="3200" dirty="0" smtClean="0"/>
              <a:t> Εξέταση</a:t>
            </a:r>
            <a:endParaRPr lang="el-GR" sz="3200" dirty="0"/>
          </a:p>
        </p:txBody>
      </p:sp>
      <p:sp>
        <p:nvSpPr>
          <p:cNvPr id="3" name="2 - Θέση περιεχομένου"/>
          <p:cNvSpPr>
            <a:spLocks noGrp="1"/>
          </p:cNvSpPr>
          <p:nvPr>
            <p:ph idx="1"/>
          </p:nvPr>
        </p:nvSpPr>
        <p:spPr>
          <a:xfrm>
            <a:off x="457200" y="1214422"/>
            <a:ext cx="8229600" cy="5500726"/>
          </a:xfrm>
        </p:spPr>
        <p:txBody>
          <a:bodyPr/>
          <a:lstStyle/>
          <a:p>
            <a:pPr lvl="0"/>
            <a:r>
              <a:rPr lang="el-GR" sz="1800" b="1" dirty="0" smtClean="0">
                <a:cs typeface="Arial" pitchFamily="34" charset="0"/>
              </a:rPr>
              <a:t>3. </a:t>
            </a:r>
            <a:r>
              <a:rPr lang="el-GR" sz="1800" dirty="0" smtClean="0">
                <a:cs typeface="Arial" pitchFamily="34" charset="0"/>
              </a:rPr>
              <a:t>Τέλος, με τη βοήθεια της καταγραφής, η εξουσία δύναται πλέον να μετατρέψει το κάθε άτομο σε «</a:t>
            </a:r>
            <a:r>
              <a:rPr lang="el-GR" sz="1800" dirty="0" err="1" smtClean="0">
                <a:cs typeface="Arial" pitchFamily="34" charset="0"/>
              </a:rPr>
              <a:t>περίπτωση»∙</a:t>
            </a:r>
            <a:r>
              <a:rPr lang="el-GR" sz="1800" dirty="0" smtClean="0">
                <a:cs typeface="Arial" pitchFamily="34" charset="0"/>
              </a:rPr>
              <a:t> δηλ. να το μετουσιώσει σε κάτι που μπορεί κανείς «</a:t>
            </a:r>
            <a:r>
              <a:rPr lang="el-GR" sz="1800" b="1" i="1" dirty="0" smtClean="0">
                <a:cs typeface="Arial" pitchFamily="34" charset="0"/>
              </a:rPr>
              <a:t>να το περιγράψει, να το ζυγίσει, να το μετρήσει, να το συγκρίνει με άλλα άτομα</a:t>
            </a:r>
            <a:r>
              <a:rPr lang="el-GR" sz="1800" dirty="0" smtClean="0">
                <a:cs typeface="Arial" pitchFamily="34" charset="0"/>
              </a:rPr>
              <a:t>» (</a:t>
            </a:r>
            <a:r>
              <a:rPr lang="en-US" sz="1800" dirty="0" smtClean="0">
                <a:cs typeface="Arial" pitchFamily="34" charset="0"/>
              </a:rPr>
              <a:t>Foucault</a:t>
            </a:r>
            <a:r>
              <a:rPr lang="el-GR" sz="1800" dirty="0" smtClean="0">
                <a:cs typeface="Arial" pitchFamily="34" charset="0"/>
              </a:rPr>
              <a:t>, </a:t>
            </a:r>
            <a:r>
              <a:rPr lang="el-GR" sz="1800" i="1" dirty="0" smtClean="0">
                <a:cs typeface="Arial" pitchFamily="34" charset="0"/>
              </a:rPr>
              <a:t>Επιτήρηση και Τιμωρία</a:t>
            </a:r>
            <a:r>
              <a:rPr lang="el-GR" sz="1800" dirty="0" smtClean="0">
                <a:cs typeface="Arial" pitchFamily="34" charset="0"/>
              </a:rPr>
              <a:t>)</a:t>
            </a:r>
          </a:p>
          <a:p>
            <a:pPr lvl="0">
              <a:buNone/>
            </a:pPr>
            <a:endParaRPr lang="el-GR" sz="1800" dirty="0" smtClean="0">
              <a:cs typeface="Arial" pitchFamily="34" charset="0"/>
            </a:endParaRPr>
          </a:p>
          <a:p>
            <a:r>
              <a:rPr lang="el-GR" sz="1800" dirty="0" smtClean="0"/>
              <a:t>Μεταβάλει τον καθημερινό άνθρωπο σε ένα διαχειρίσιμο υλικό που αποτελεί «</a:t>
            </a:r>
            <a:r>
              <a:rPr lang="el-GR" sz="1800" i="1" dirty="0" smtClean="0"/>
              <a:t>αντικείμενο γνώσης και συνάμα λαβή για την εξουσία</a:t>
            </a:r>
            <a:r>
              <a:rPr lang="el-GR" sz="1800" dirty="0" smtClean="0"/>
              <a:t>»</a:t>
            </a:r>
            <a:r>
              <a:rPr lang="el-GR" sz="1800" dirty="0" smtClean="0">
                <a:cs typeface="Arial" pitchFamily="34" charset="0"/>
              </a:rPr>
              <a:t> (</a:t>
            </a:r>
            <a:r>
              <a:rPr lang="en-US" sz="1800" dirty="0" smtClean="0">
                <a:cs typeface="Arial" pitchFamily="34" charset="0"/>
              </a:rPr>
              <a:t>Foucault</a:t>
            </a:r>
            <a:r>
              <a:rPr lang="el-GR" sz="1800" dirty="0" smtClean="0">
                <a:cs typeface="Arial" pitchFamily="34" charset="0"/>
              </a:rPr>
              <a:t>, </a:t>
            </a:r>
            <a:r>
              <a:rPr lang="el-GR" sz="1800" i="1" dirty="0" smtClean="0">
                <a:cs typeface="Arial" pitchFamily="34" charset="0"/>
              </a:rPr>
              <a:t>Επιτήρηση και Τιμωρία</a:t>
            </a:r>
            <a:r>
              <a:rPr lang="el-GR" sz="1800" dirty="0" smtClean="0">
                <a:cs typeface="Arial" pitchFamily="34" charset="0"/>
              </a:rPr>
              <a:t>)</a:t>
            </a:r>
          </a:p>
          <a:p>
            <a:pPr algn="r"/>
            <a:r>
              <a:rPr lang="el-GR" sz="1800" dirty="0" smtClean="0"/>
              <a:t>Για να συμβεί αυτό έπρεπε πρώτα ν’ </a:t>
            </a:r>
            <a:r>
              <a:rPr lang="el-GR" sz="1800" u="sng" dirty="0" smtClean="0"/>
              <a:t>ανατραπούν οι παλιοί κανόνες της βιογραφικής αφήγησης</a:t>
            </a:r>
            <a:r>
              <a:rPr lang="el-GR" sz="1800" dirty="0" smtClean="0"/>
              <a:t> και να μετατραπούν οι πρωταγωνιστές σε κομπάρσους και αντίστροφα</a:t>
            </a:r>
          </a:p>
          <a:p>
            <a:r>
              <a:rPr lang="el-GR" sz="1800" dirty="0" smtClean="0"/>
              <a:t>Μέχρι πρότινος το ενδιαφέρον για την ιστορία κάποιου ατόμου ήταν ένα εξαιρετικό προνόμιο που απολάμβαναν μόνο εξέχουσες προσωπικότητες (βασιλιάδες, στρατηγοί, ήρωες, αρχιερείς </a:t>
            </a:r>
            <a:r>
              <a:rPr lang="el-GR" sz="1800" dirty="0" err="1" smtClean="0"/>
              <a:t>κ.ο.κ</a:t>
            </a:r>
            <a:r>
              <a:rPr lang="el-GR" sz="1800" dirty="0" smtClean="0"/>
              <a:t>.)</a:t>
            </a:r>
          </a:p>
          <a:p>
            <a:r>
              <a:rPr lang="el-GR" sz="1800" dirty="0" smtClean="0"/>
              <a:t>Αντίθετα, η ζωή και τα βάσανα του καθημερινού ανθρώπου ήταν ανάξια περιγραφής</a:t>
            </a:r>
          </a:p>
          <a:p>
            <a:pPr algn="r"/>
            <a:endParaRPr lang="el-GR" sz="1800" dirty="0" smtClean="0">
              <a:cs typeface="Arial" pitchFamily="34" charset="0"/>
            </a:endParaRPr>
          </a:p>
          <a:p>
            <a:pPr algn="r"/>
            <a:endParaRPr lang="el-GR" sz="1800" dirty="0" smtClean="0">
              <a:cs typeface="Arial" pitchFamily="34" charset="0"/>
            </a:endParaRPr>
          </a:p>
          <a:p>
            <a:endParaRPr lang="el-GR" sz="1800" dirty="0"/>
          </a:p>
        </p:txBody>
      </p:sp>
      <p:sp>
        <p:nvSpPr>
          <p:cNvPr id="4" name="3 - Βέλος προς τα κάτω"/>
          <p:cNvSpPr/>
          <p:nvPr/>
        </p:nvSpPr>
        <p:spPr>
          <a:xfrm>
            <a:off x="1071538" y="2357430"/>
            <a:ext cx="928694"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3857620" y="3286124"/>
            <a:ext cx="1214446"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1785918" y="4214818"/>
            <a:ext cx="1214446"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1800" dirty="0" smtClean="0"/>
              <a:t>ΔΗΜΟΠΟΥΛΟΣ ΒΑΣΙΛΕΙΟΣ / </a:t>
            </a:r>
            <a:r>
              <a:rPr lang="el-GR" sz="1800" dirty="0"/>
              <a:t>ΦΙΛΟΣΟΦΙΑ ΤΗΣ ΕΚΠΑΙΔΕΥΣΗΣ</a:t>
            </a:r>
            <a:r>
              <a:rPr lang="en-US" sz="1800" dirty="0" smtClean="0"/>
              <a:t>  </a:t>
            </a:r>
            <a:r>
              <a:rPr lang="el-GR" sz="1800" dirty="0" smtClean="0"/>
              <a:t> </a:t>
            </a:r>
            <a:r>
              <a:rPr lang="en-US" sz="1800" dirty="0" smtClean="0"/>
              <a:t/>
            </a:r>
            <a:br>
              <a:rPr lang="en-US" sz="1800" dirty="0" smtClean="0"/>
            </a:br>
            <a:r>
              <a:rPr lang="el-GR" dirty="0" smtClean="0"/>
              <a:t>Εξέταση </a:t>
            </a:r>
            <a:br>
              <a:rPr lang="el-GR" dirty="0" smtClean="0"/>
            </a:br>
            <a:endParaRPr lang="el-GR" dirty="0"/>
          </a:p>
        </p:txBody>
      </p:sp>
      <p:sp>
        <p:nvSpPr>
          <p:cNvPr id="3" name="2 - Θέση περιεχομένου"/>
          <p:cNvSpPr>
            <a:spLocks noGrp="1"/>
          </p:cNvSpPr>
          <p:nvPr>
            <p:ph idx="1"/>
          </p:nvPr>
        </p:nvSpPr>
        <p:spPr>
          <a:xfrm>
            <a:off x="457200" y="1071546"/>
            <a:ext cx="8229600" cy="5643602"/>
          </a:xfrm>
        </p:spPr>
        <p:txBody>
          <a:bodyPr>
            <a:normAutofit lnSpcReduction="10000"/>
          </a:bodyPr>
          <a:lstStyle/>
          <a:p>
            <a:pPr algn="ctr">
              <a:buNone/>
            </a:pPr>
            <a:r>
              <a:rPr lang="el-GR" sz="2000" dirty="0" smtClean="0"/>
              <a:t>Όμως, με την «Εξέταση» άλλαξε πλέον ριζικά ο ανωτέρω τρόπος ιστοριογραφίας </a:t>
            </a:r>
          </a:p>
          <a:p>
            <a:pPr algn="ctr">
              <a:buNone/>
            </a:pPr>
            <a:endParaRPr lang="el-GR" sz="2000" dirty="0" smtClean="0"/>
          </a:p>
          <a:p>
            <a:pPr algn="ctr">
              <a:buNone/>
            </a:pPr>
            <a:r>
              <a:rPr lang="el-GR" sz="2000" dirty="0" smtClean="0"/>
              <a:t>Το άτομο δεν αποτελεί πια «</a:t>
            </a:r>
            <a:r>
              <a:rPr lang="el-GR" sz="2000" b="1" i="1" dirty="0" smtClean="0"/>
              <a:t>μνημείο για μελλοντική μνήμη</a:t>
            </a:r>
            <a:r>
              <a:rPr lang="el-GR" sz="2000" dirty="0" smtClean="0"/>
              <a:t>» αλλά «</a:t>
            </a:r>
            <a:r>
              <a:rPr lang="el-GR" sz="2000" b="1" i="1" dirty="0" smtClean="0"/>
              <a:t>ντοκουμέντο για ενδεχόμενη χρησιμοποίηση</a:t>
            </a:r>
            <a:r>
              <a:rPr lang="el-GR" sz="2000" dirty="0" smtClean="0"/>
              <a:t>»</a:t>
            </a:r>
            <a:r>
              <a:rPr lang="el-GR" sz="2000" dirty="0" smtClean="0">
                <a:cs typeface="Arial" pitchFamily="34" charset="0"/>
              </a:rPr>
              <a:t> </a:t>
            </a:r>
            <a:r>
              <a:rPr lang="el-GR" sz="1400" dirty="0" smtClean="0">
                <a:cs typeface="Arial" pitchFamily="34" charset="0"/>
              </a:rPr>
              <a:t>(</a:t>
            </a:r>
            <a:r>
              <a:rPr lang="en-US" sz="1400" dirty="0" smtClean="0">
                <a:cs typeface="Arial" pitchFamily="34" charset="0"/>
              </a:rPr>
              <a:t>Foucault</a:t>
            </a:r>
            <a:r>
              <a:rPr lang="el-GR" sz="1400" dirty="0" smtClean="0">
                <a:cs typeface="Arial" pitchFamily="34" charset="0"/>
              </a:rPr>
              <a:t>, </a:t>
            </a:r>
            <a:r>
              <a:rPr lang="el-GR" sz="1400" i="1" dirty="0" smtClean="0">
                <a:cs typeface="Arial" pitchFamily="34" charset="0"/>
              </a:rPr>
              <a:t>Επιτήρηση και Τιμωρία</a:t>
            </a:r>
            <a:r>
              <a:rPr lang="el-GR" sz="1400" dirty="0" smtClean="0">
                <a:cs typeface="Arial" pitchFamily="34" charset="0"/>
              </a:rPr>
              <a:t>)</a:t>
            </a:r>
            <a:endParaRPr lang="el-GR" sz="1400" dirty="0" smtClean="0"/>
          </a:p>
          <a:p>
            <a:pPr>
              <a:buNone/>
            </a:pPr>
            <a:endParaRPr lang="el-GR" sz="2000" dirty="0" smtClean="0"/>
          </a:p>
          <a:p>
            <a:pPr>
              <a:buNone/>
            </a:pPr>
            <a:r>
              <a:rPr lang="el-GR" sz="2000" dirty="0" smtClean="0"/>
              <a:t>Η καταγραφή του βίου του δεν αποσκοπεί πλέον στην «</a:t>
            </a:r>
            <a:r>
              <a:rPr lang="el-GR" sz="2000" b="1" i="1" dirty="0" smtClean="0"/>
              <a:t>ηρωοποίηση</a:t>
            </a:r>
            <a:r>
              <a:rPr lang="el-GR" sz="2000" dirty="0" smtClean="0"/>
              <a:t>» αλλά στην «</a:t>
            </a:r>
            <a:r>
              <a:rPr lang="el-GR" sz="2000" b="1" i="1" dirty="0" smtClean="0"/>
              <a:t>αντικειμενοποίηση και καθυπόταξη</a:t>
            </a:r>
            <a:r>
              <a:rPr lang="el-GR" sz="2000" dirty="0" smtClean="0"/>
              <a:t>»</a:t>
            </a:r>
            <a:r>
              <a:rPr lang="el-GR" sz="2000" dirty="0" smtClean="0">
                <a:cs typeface="Arial" pitchFamily="34" charset="0"/>
              </a:rPr>
              <a:t> (</a:t>
            </a:r>
            <a:r>
              <a:rPr lang="en-US" sz="2000" dirty="0" smtClean="0">
                <a:cs typeface="Arial" pitchFamily="34" charset="0"/>
              </a:rPr>
              <a:t>Foucault</a:t>
            </a:r>
            <a:r>
              <a:rPr lang="el-GR" sz="2000" dirty="0" smtClean="0">
                <a:cs typeface="Arial" pitchFamily="34" charset="0"/>
              </a:rPr>
              <a:t>, </a:t>
            </a:r>
            <a:r>
              <a:rPr lang="el-GR" sz="2000" i="1" dirty="0" smtClean="0">
                <a:cs typeface="Arial" pitchFamily="34" charset="0"/>
              </a:rPr>
              <a:t>Επιτήρηση και Τιμωρία</a:t>
            </a:r>
            <a:r>
              <a:rPr lang="el-GR" sz="2000" dirty="0" smtClean="0">
                <a:cs typeface="Arial" pitchFamily="34" charset="0"/>
              </a:rPr>
              <a:t>)</a:t>
            </a:r>
          </a:p>
          <a:p>
            <a:pPr>
              <a:buNone/>
            </a:pPr>
            <a:endParaRPr lang="el-GR" sz="2000" dirty="0" smtClean="0">
              <a:cs typeface="Arial" pitchFamily="34" charset="0"/>
            </a:endParaRPr>
          </a:p>
          <a:p>
            <a:pPr algn="ctr">
              <a:buNone/>
            </a:pPr>
            <a:r>
              <a:rPr lang="el-GR" sz="2000" dirty="0" smtClean="0">
                <a:cs typeface="Arial" pitchFamily="34" charset="0"/>
              </a:rPr>
              <a:t>Όσο μεγαλύτερη θεωρείται η παρέκκλιση ενός ατόμου </a:t>
            </a:r>
            <a:r>
              <a:rPr lang="el-GR" sz="2000" dirty="0" smtClean="0"/>
              <a:t>τόσο πιο ενδιαφέρουσα γίνεται η περίπτωσή του για την εξουσία</a:t>
            </a:r>
          </a:p>
          <a:p>
            <a:pPr algn="ctr">
              <a:buNone/>
            </a:pPr>
            <a:endParaRPr lang="el-GR" sz="2000" dirty="0" smtClean="0"/>
          </a:p>
          <a:p>
            <a:pPr algn="ctr">
              <a:buNone/>
            </a:pPr>
            <a:r>
              <a:rPr lang="el-GR" sz="2000" dirty="0" smtClean="0"/>
              <a:t>Όσο πιο «αντικανονική» θεωρείται η συμπεριφορά ενός μαθητή τόσο πιο αναλυτική και εκτεταμένη γίνεται η περιγραφή </a:t>
            </a:r>
            <a:r>
              <a:rPr lang="el-GR" sz="2000" dirty="0" err="1" smtClean="0"/>
              <a:t>του∙</a:t>
            </a:r>
            <a:r>
              <a:rPr lang="el-GR" sz="2000" dirty="0" smtClean="0"/>
              <a:t> δηλ. ο «εγκλεισμός» του μέσα σε μια στοίβα από εκθέσεις, αναφορές και μελέτες περίπτωσης… </a:t>
            </a:r>
          </a:p>
          <a:p>
            <a:pPr algn="ctr">
              <a:buNone/>
            </a:pPr>
            <a:endParaRPr lang="el-GR" sz="2000" dirty="0" smtClean="0"/>
          </a:p>
          <a:p>
            <a:pPr algn="ctr">
              <a:buNone/>
            </a:pPr>
            <a:endParaRPr lang="el-GR" sz="2000" dirty="0" smtClean="0">
              <a:cs typeface="Arial" pitchFamily="34" charset="0"/>
            </a:endParaRPr>
          </a:p>
          <a:p>
            <a:pPr>
              <a:buNone/>
            </a:pPr>
            <a:endParaRPr lang="el-GR" sz="2000" dirty="0"/>
          </a:p>
        </p:txBody>
      </p:sp>
      <p:sp>
        <p:nvSpPr>
          <p:cNvPr id="4" name="3 - Βέλος προς τα κάτω"/>
          <p:cNvSpPr/>
          <p:nvPr/>
        </p:nvSpPr>
        <p:spPr>
          <a:xfrm>
            <a:off x="4214810" y="1785926"/>
            <a:ext cx="1214446"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4357686" y="2643182"/>
            <a:ext cx="857256"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3714744" y="3929066"/>
            <a:ext cx="1357322"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Βέλος προς τα κάτω"/>
          <p:cNvSpPr/>
          <p:nvPr/>
        </p:nvSpPr>
        <p:spPr>
          <a:xfrm>
            <a:off x="3929058" y="4857760"/>
            <a:ext cx="1071570"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400" dirty="0" smtClean="0"/>
              <a:t>ΔΗΜΟΠΟΥΛΟΣ ΒΑΣΙΛΕΙΟΣ / ΦΙΛΟΣΟΦΙΑ </a:t>
            </a:r>
            <a:r>
              <a:rPr lang="el-GR" sz="1400" dirty="0"/>
              <a:t>ΤΗΣ ΕΚΠΑΙΔΕΥΣΗΣ</a:t>
            </a:r>
            <a:r>
              <a:rPr lang="el-GR" sz="1400" dirty="0" smtClean="0"/>
              <a:t/>
            </a:r>
            <a:br>
              <a:rPr lang="el-GR" sz="1400" dirty="0" smtClean="0"/>
            </a:br>
            <a:r>
              <a:rPr lang="el-GR" sz="3200" dirty="0" smtClean="0"/>
              <a:t>ΠΡΟΒΛΗΜΑΤΙΣΜΟΙ ΑΝΤΙ ΣΥΜΠΕΡΑΣΜΑΤΩΝ </a:t>
            </a:r>
            <a:endParaRPr lang="el-GR" sz="3200" dirty="0"/>
          </a:p>
        </p:txBody>
      </p:sp>
      <p:sp>
        <p:nvSpPr>
          <p:cNvPr id="3" name="2 - Θέση περιεχομένου"/>
          <p:cNvSpPr>
            <a:spLocks noGrp="1"/>
          </p:cNvSpPr>
          <p:nvPr>
            <p:ph idx="1"/>
          </p:nvPr>
        </p:nvSpPr>
        <p:spPr>
          <a:xfrm>
            <a:off x="457200" y="1600200"/>
            <a:ext cx="8229600" cy="5114948"/>
          </a:xfrm>
        </p:spPr>
        <p:txBody>
          <a:bodyPr>
            <a:normAutofit fontScale="47500" lnSpcReduction="20000"/>
          </a:bodyPr>
          <a:lstStyle/>
          <a:p>
            <a:pPr lvl="0" algn="just">
              <a:lnSpc>
                <a:spcPct val="150000"/>
              </a:lnSpc>
              <a:buFont typeface="Wingdings" pitchFamily="2" charset="2"/>
              <a:buChar char="Ø"/>
            </a:pPr>
            <a:r>
              <a:rPr lang="el-GR" dirty="0" smtClean="0">
                <a:cs typeface="Arial" pitchFamily="34" charset="0"/>
              </a:rPr>
              <a:t>Μήπως άραγε η διάταξη των θρανίων σε ημικύκλια δεν προάγει μόνο τη συνεργασία αλλά και την καλύτερη επιτήρηση των </a:t>
            </a:r>
            <a:r>
              <a:rPr lang="el-GR" dirty="0" err="1" smtClean="0">
                <a:cs typeface="Arial" pitchFamily="34" charset="0"/>
              </a:rPr>
              <a:t>μαθητών∙</a:t>
            </a:r>
            <a:r>
              <a:rPr lang="el-GR" dirty="0" smtClean="0">
                <a:cs typeface="Arial" pitchFamily="34" charset="0"/>
              </a:rPr>
              <a:t> δηλ. θυμίζει τη φυλακή του </a:t>
            </a:r>
            <a:r>
              <a:rPr lang="el-GR" i="1" dirty="0" err="1" smtClean="0">
                <a:cs typeface="Arial" pitchFamily="34" charset="0"/>
              </a:rPr>
              <a:t>Πανοπτικού</a:t>
            </a:r>
            <a:r>
              <a:rPr lang="el-GR" dirty="0" smtClean="0">
                <a:cs typeface="Arial" pitchFamily="34" charset="0"/>
              </a:rPr>
              <a:t> όπου ένας αόρατος φύλακας διασφάλιζε τον έλεγχο όλων των κρατουμένων;</a:t>
            </a:r>
          </a:p>
          <a:p>
            <a:pPr lvl="0" algn="just">
              <a:lnSpc>
                <a:spcPct val="150000"/>
              </a:lnSpc>
              <a:buFont typeface="Wingdings" pitchFamily="2" charset="2"/>
              <a:buChar char="Ø"/>
            </a:pPr>
            <a:r>
              <a:rPr lang="el-GR" dirty="0" smtClean="0">
                <a:cs typeface="Arial" pitchFamily="34" charset="0"/>
              </a:rPr>
              <a:t>Μήπως λοιπόν το μεγαλύτερο ταλέντο του δασκάλου είναι να επιβάλλεται χωρίς να γίνεται αντιληπτός;</a:t>
            </a:r>
          </a:p>
          <a:p>
            <a:pPr lvl="0" algn="just">
              <a:lnSpc>
                <a:spcPct val="150000"/>
              </a:lnSpc>
              <a:buFont typeface="Wingdings" pitchFamily="2" charset="2"/>
              <a:buChar char="Ø"/>
            </a:pPr>
            <a:r>
              <a:rPr lang="el-GR" dirty="0" smtClean="0">
                <a:cs typeface="Arial" pitchFamily="34" charset="0"/>
              </a:rPr>
              <a:t>Μήπως οι μαθητές με τη σειρά τους βρίσκονται σε χειρότερη μοίρα από τους κατάδικους καθόσον – σε αντίθεση με τους τελευταίους – εξαναγκάζονται χωρίς να έχουν διαπράξει κάτι ιδιαίτερα κακό;</a:t>
            </a:r>
          </a:p>
          <a:p>
            <a:pPr algn="just">
              <a:lnSpc>
                <a:spcPct val="150000"/>
              </a:lnSpc>
              <a:buFont typeface="Wingdings" pitchFamily="2" charset="2"/>
              <a:buChar char="Ø"/>
            </a:pPr>
            <a:r>
              <a:rPr lang="el-GR" dirty="0" smtClean="0">
                <a:cs typeface="Arial" pitchFamily="34" charset="0"/>
              </a:rPr>
              <a:t>Μήπως άραγε η εμμονή μας στην «κανονικότητα» - δηλ. σ’ έναν κώδικα που επιπλήττει συμπεριφορές ελάσσονος σημασίας όπως η απροσεξία, η αμέλεια, η καθυστέρηση, η εξεζητημένη ενδυμασία  </a:t>
            </a:r>
            <a:r>
              <a:rPr lang="el-GR" dirty="0" err="1" smtClean="0">
                <a:cs typeface="Arial" pitchFamily="34" charset="0"/>
              </a:rPr>
              <a:t>κ.ο.κ</a:t>
            </a:r>
            <a:r>
              <a:rPr lang="el-GR" dirty="0" smtClean="0">
                <a:cs typeface="Arial" pitchFamily="34" charset="0"/>
              </a:rPr>
              <a:t>.. – εξυφαίνει μυστικά έναν τεράστιο ιστό </a:t>
            </a:r>
            <a:r>
              <a:rPr lang="el-GR" dirty="0" err="1" smtClean="0">
                <a:cs typeface="Arial" pitchFamily="34" charset="0"/>
              </a:rPr>
              <a:t>ελέγχου∙</a:t>
            </a:r>
            <a:r>
              <a:rPr lang="el-GR" dirty="0" smtClean="0">
                <a:cs typeface="Arial" pitchFamily="34" charset="0"/>
              </a:rPr>
              <a:t> δηλ. μια απέραντη φυλακή από τη οποία δεν μπορεί να διαφύγει κανείς. </a:t>
            </a:r>
          </a:p>
          <a:p>
            <a:pPr algn="just">
              <a:lnSpc>
                <a:spcPct val="150000"/>
              </a:lnSpc>
              <a:buFont typeface="Wingdings" pitchFamily="2" charset="2"/>
              <a:buChar char="Ø"/>
            </a:pPr>
            <a:r>
              <a:rPr lang="el-GR" dirty="0" smtClean="0">
                <a:cs typeface="Arial" pitchFamily="34" charset="0"/>
              </a:rPr>
              <a:t>Μήπως η πολυδιαφημισμένη μετάβαση από την δασκαλοκεντρική στη </a:t>
            </a:r>
            <a:r>
              <a:rPr lang="el-GR" dirty="0" err="1" smtClean="0">
                <a:cs typeface="Arial" pitchFamily="34" charset="0"/>
              </a:rPr>
              <a:t>μαθητοκεντρική</a:t>
            </a:r>
            <a:r>
              <a:rPr lang="el-GR" dirty="0" smtClean="0">
                <a:cs typeface="Arial" pitchFamily="34" charset="0"/>
              </a:rPr>
              <a:t> διδασκαλία επιχειρεί – πίσω από το πέπλο της προοδευτικότητας – να  ανασύρει τους μαθητές από την αφάνεια για να τους κάνει </a:t>
            </a:r>
            <a:r>
              <a:rPr lang="el-GR" dirty="0" err="1" smtClean="0">
                <a:cs typeface="Arial" pitchFamily="34" charset="0"/>
              </a:rPr>
              <a:t>εντοπίσιμους</a:t>
            </a:r>
            <a:r>
              <a:rPr lang="el-GR" dirty="0" smtClean="0">
                <a:cs typeface="Arial" pitchFamily="34" charset="0"/>
              </a:rPr>
              <a:t> και </a:t>
            </a:r>
            <a:r>
              <a:rPr lang="el-GR" dirty="0" err="1" smtClean="0">
                <a:cs typeface="Arial" pitchFamily="34" charset="0"/>
              </a:rPr>
              <a:t>ορατούς∙</a:t>
            </a:r>
            <a:r>
              <a:rPr lang="el-GR" dirty="0" smtClean="0">
                <a:cs typeface="Arial" pitchFamily="34" charset="0"/>
              </a:rPr>
              <a:t> δηλ. να τους μετατρέψει σε έναν εύκολο στόχο για την εξουσία του δασκάλου; </a:t>
            </a:r>
            <a:endParaRPr lang="el-GR" dirty="0" smtClean="0"/>
          </a:p>
          <a:p>
            <a:endParaRPr lang="el-G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1800" dirty="0" smtClean="0"/>
              <a:t>ΔΗΜΟΠΟΥΛΟΣ ΒΑΣΙΛΕΙΟΣ / ΦΙΛΟΣΟΦΙΑ ΤΗΣ</a:t>
            </a:r>
            <a:r>
              <a:rPr lang="el-GR" dirty="0"/>
              <a:t> </a:t>
            </a:r>
            <a:r>
              <a:rPr lang="el-GR" sz="1600" dirty="0"/>
              <a:t>ΕΚΠΑΙΔΕΥΣΗΣ</a:t>
            </a:r>
            <a:r>
              <a:rPr lang="el-GR" dirty="0" smtClean="0"/>
              <a:t/>
            </a:r>
            <a:br>
              <a:rPr lang="el-GR" dirty="0" smtClean="0"/>
            </a:br>
            <a:r>
              <a:rPr lang="el-GR" sz="3600" dirty="0" smtClean="0"/>
              <a:t>ΠΡΟΒΛΗΜΑΤΙΣΜΟΙ ΑΝΤΙ ΣΥΜΠΕΡΑΣΜΑΤΩΝ </a:t>
            </a:r>
            <a:endParaRPr lang="el-GR" sz="3600" dirty="0"/>
          </a:p>
        </p:txBody>
      </p:sp>
      <p:sp>
        <p:nvSpPr>
          <p:cNvPr id="3" name="2 - Θέση περιεχομένου"/>
          <p:cNvSpPr>
            <a:spLocks noGrp="1"/>
          </p:cNvSpPr>
          <p:nvPr>
            <p:ph idx="1"/>
          </p:nvPr>
        </p:nvSpPr>
        <p:spPr/>
        <p:txBody>
          <a:bodyPr>
            <a:normAutofit/>
          </a:bodyPr>
          <a:lstStyle/>
          <a:p>
            <a:pPr algn="ctr">
              <a:buNone/>
            </a:pPr>
            <a:r>
              <a:rPr lang="el-GR" sz="2200" dirty="0" smtClean="0">
                <a:latin typeface="Arial" pitchFamily="34" charset="0"/>
                <a:cs typeface="Arial" pitchFamily="34" charset="0"/>
              </a:rPr>
              <a:t>Κι αν ισχύουν όλα τα παραπάνω, </a:t>
            </a:r>
          </a:p>
          <a:p>
            <a:pPr algn="ctr">
              <a:buNone/>
            </a:pPr>
            <a:r>
              <a:rPr lang="el-GR" sz="2200" dirty="0" smtClean="0">
                <a:latin typeface="Arial" pitchFamily="34" charset="0"/>
                <a:cs typeface="Arial" pitchFamily="34" charset="0"/>
              </a:rPr>
              <a:t>μήπως θα πρέπει εντέλει ν’ απαρνηθούμε την αισιοδοξία μας και να  αποδεχθούμε πως:</a:t>
            </a:r>
            <a:r>
              <a:rPr lang="el-GR" dirty="0" smtClean="0">
                <a:latin typeface="Arial" pitchFamily="34" charset="0"/>
                <a:cs typeface="Arial" pitchFamily="34" charset="0"/>
              </a:rPr>
              <a:t> </a:t>
            </a:r>
          </a:p>
          <a:p>
            <a:pPr algn="ctr">
              <a:buNone/>
            </a:pPr>
            <a:endParaRPr lang="el-GR" dirty="0" smtClean="0"/>
          </a:p>
          <a:p>
            <a:pPr marL="0" indent="-180000" algn="ctr">
              <a:lnSpc>
                <a:spcPct val="110000"/>
              </a:lnSpc>
              <a:spcBef>
                <a:spcPts val="0"/>
              </a:spcBef>
              <a:buNone/>
            </a:pPr>
            <a:r>
              <a:rPr lang="el-GR" sz="4000" dirty="0" smtClean="0">
                <a:solidFill>
                  <a:schemeClr val="accent2"/>
                </a:solidFill>
                <a:latin typeface="Arial" pitchFamily="34" charset="0"/>
                <a:cs typeface="Arial" pitchFamily="34" charset="0"/>
              </a:rPr>
              <a:t>Εκεί όπου ανοίγει ένα σχολείο δεν </a:t>
            </a:r>
            <a:r>
              <a:rPr lang="el-GR" sz="4000" b="1" dirty="0" smtClean="0">
                <a:solidFill>
                  <a:schemeClr val="accent2"/>
                </a:solidFill>
                <a:latin typeface="Arial" pitchFamily="34" charset="0"/>
                <a:cs typeface="Arial" pitchFamily="34" charset="0"/>
              </a:rPr>
              <a:t>κλείνει</a:t>
            </a:r>
            <a:r>
              <a:rPr lang="el-GR" sz="4000" dirty="0" smtClean="0">
                <a:solidFill>
                  <a:schemeClr val="accent2"/>
                </a:solidFill>
                <a:latin typeface="Arial" pitchFamily="34" charset="0"/>
                <a:cs typeface="Arial" pitchFamily="34" charset="0"/>
              </a:rPr>
              <a:t> αλλά αντίθετα </a:t>
            </a:r>
            <a:r>
              <a:rPr lang="el-GR" sz="4000" b="1" dirty="0" smtClean="0">
                <a:solidFill>
                  <a:schemeClr val="accent2"/>
                </a:solidFill>
                <a:latin typeface="Arial" pitchFamily="34" charset="0"/>
                <a:cs typeface="Arial" pitchFamily="34" charset="0"/>
              </a:rPr>
              <a:t>κρύβεται</a:t>
            </a:r>
            <a:r>
              <a:rPr lang="el-GR" sz="4000" dirty="0" smtClean="0">
                <a:solidFill>
                  <a:schemeClr val="accent2"/>
                </a:solidFill>
                <a:latin typeface="Arial" pitchFamily="34" charset="0"/>
                <a:cs typeface="Arial" pitchFamily="34" charset="0"/>
              </a:rPr>
              <a:t> μια φυλακή;</a:t>
            </a:r>
            <a:endParaRPr lang="el-GR" dirty="0" smtClean="0">
              <a:solidFill>
                <a:schemeClr val="accent2"/>
              </a:solidFill>
            </a:endParaRPr>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400" dirty="0" smtClean="0"/>
              <a:t>ΔΗΜΟΠΟΥΛΟΣ ΒΑΣΙΛΕΙΟΣ / ΦΙΛΟΣΟΦΙΑ </a:t>
            </a:r>
            <a:r>
              <a:rPr lang="el-GR" sz="1400" dirty="0"/>
              <a:t>ΤΗΣ ΕΚΠΑΙΔΕΥΣΗΣ</a:t>
            </a:r>
          </a:p>
        </p:txBody>
      </p:sp>
      <p:sp>
        <p:nvSpPr>
          <p:cNvPr id="3" name="2 - Θέση περιεχομένου"/>
          <p:cNvSpPr>
            <a:spLocks noGrp="1"/>
          </p:cNvSpPr>
          <p:nvPr>
            <p:ph idx="1"/>
          </p:nvPr>
        </p:nvSpPr>
        <p:spPr/>
        <p:txBody>
          <a:bodyPr/>
          <a:lstStyle/>
          <a:p>
            <a:pPr algn="ctr"/>
            <a:r>
              <a:rPr lang="el-GR" dirty="0" smtClean="0"/>
              <a:t>ΕΡΩΤΗΜΑ</a:t>
            </a:r>
          </a:p>
          <a:p>
            <a:pPr algn="ctr">
              <a:buNone/>
            </a:pPr>
            <a:r>
              <a:rPr lang="el-GR" sz="2400" dirty="0" smtClean="0"/>
              <a:t>Είναι άραγε η εξελικτική αυτή πορεία της παιδαγωγικής μέσα στο χρόνο τόσο προοδευτική και φιλελεύθερη όσο δείχνει;  </a:t>
            </a:r>
          </a:p>
          <a:p>
            <a:pPr algn="ctr">
              <a:buNone/>
            </a:pPr>
            <a:endParaRPr lang="el-GR" sz="2400" dirty="0" smtClean="0"/>
          </a:p>
          <a:p>
            <a:pPr algn="ctr"/>
            <a:r>
              <a:rPr lang="el-GR" sz="2400" dirty="0" smtClean="0"/>
              <a:t>Θα επιχειρήσουμε να απαντήσουμε με τη βοήθεια του </a:t>
            </a:r>
            <a:r>
              <a:rPr lang="en-US" sz="2400" b="1" dirty="0" smtClean="0"/>
              <a:t>Michel  Foucault</a:t>
            </a:r>
            <a:endParaRPr lang="el-GR" sz="2400" dirty="0"/>
          </a:p>
        </p:txBody>
      </p:sp>
      <p:sp>
        <p:nvSpPr>
          <p:cNvPr id="4" name="3 - Βέλος προς τα κάτω"/>
          <p:cNvSpPr/>
          <p:nvPr/>
        </p:nvSpPr>
        <p:spPr>
          <a:xfrm>
            <a:off x="4286248" y="3071810"/>
            <a:ext cx="1071570"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400" dirty="0" smtClean="0"/>
              <a:t>ΔΗΜΟΠΟΥΛΟΣ ΒΑΣΙΛΕΙΟΣ / ΦΙΛΟΣΟΦΙΑ </a:t>
            </a:r>
            <a:r>
              <a:rPr lang="el-GR" sz="1400" dirty="0"/>
              <a:t>ΤΗΣ ΕΚΠΑΙΔΕΥΣΗΣ</a:t>
            </a:r>
            <a:r>
              <a:rPr lang="el-GR" sz="1400" dirty="0" smtClean="0"/>
              <a:t/>
            </a:r>
            <a:br>
              <a:rPr lang="el-GR" sz="1400" dirty="0" smtClean="0"/>
            </a:br>
            <a:r>
              <a:rPr lang="el-GR" sz="3200" dirty="0" smtClean="0"/>
              <a:t>Οι 3 βιογραφικές εκδοχές </a:t>
            </a:r>
            <a:endParaRPr lang="el-GR" sz="3200" dirty="0"/>
          </a:p>
        </p:txBody>
      </p:sp>
      <p:sp>
        <p:nvSpPr>
          <p:cNvPr id="3" name="2 - Θέση περιεχομένου"/>
          <p:cNvSpPr>
            <a:spLocks noGrp="1"/>
          </p:cNvSpPr>
          <p:nvPr>
            <p:ph idx="1"/>
          </p:nvPr>
        </p:nvSpPr>
        <p:spPr>
          <a:xfrm>
            <a:off x="457200" y="1285860"/>
            <a:ext cx="8229600" cy="5357850"/>
          </a:xfrm>
        </p:spPr>
        <p:txBody>
          <a:bodyPr>
            <a:normAutofit/>
          </a:bodyPr>
          <a:lstStyle/>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pPr lvl="0" algn="ctr">
              <a:buNone/>
            </a:pPr>
            <a:endParaRPr lang="el-GR" b="1" dirty="0" smtClean="0">
              <a:solidFill>
                <a:schemeClr val="bg2">
                  <a:lumMod val="50000"/>
                </a:schemeClr>
              </a:solidFill>
              <a:latin typeface="Arial" pitchFamily="34" charset="0"/>
              <a:ea typeface="Calibri" pitchFamily="34" charset="0"/>
              <a:cs typeface="Arial" pitchFamily="34" charset="0"/>
            </a:endParaRPr>
          </a:p>
          <a:p>
            <a:pPr lvl="0" algn="ctr">
              <a:buNone/>
            </a:pPr>
            <a:r>
              <a:rPr lang="el-GR" sz="2800" dirty="0" smtClean="0">
                <a:ea typeface="Calibri" pitchFamily="34" charset="0"/>
                <a:cs typeface="Arial" pitchFamily="34" charset="0"/>
              </a:rPr>
              <a:t>Ποιος</a:t>
            </a:r>
            <a:r>
              <a:rPr lang="en-US" sz="2800" dirty="0" smtClean="0">
                <a:ea typeface="Calibri" pitchFamily="34" charset="0"/>
                <a:cs typeface="Arial" pitchFamily="34" charset="0"/>
              </a:rPr>
              <a:t> </a:t>
            </a:r>
            <a:r>
              <a:rPr lang="el-GR" sz="2800" dirty="0" smtClean="0">
                <a:ea typeface="Calibri" pitchFamily="34" charset="0"/>
                <a:cs typeface="Arial" pitchFamily="34" charset="0"/>
              </a:rPr>
              <a:t>ήταν</a:t>
            </a:r>
            <a:r>
              <a:rPr lang="en-US" sz="2800" dirty="0" smtClean="0">
                <a:ea typeface="Calibri" pitchFamily="34" charset="0"/>
                <a:cs typeface="Arial" pitchFamily="34" charset="0"/>
              </a:rPr>
              <a:t> </a:t>
            </a:r>
            <a:r>
              <a:rPr lang="el-GR" sz="2800" dirty="0" smtClean="0">
                <a:ea typeface="Calibri" pitchFamily="34" charset="0"/>
                <a:cs typeface="Arial" pitchFamily="34" charset="0"/>
              </a:rPr>
              <a:t>ο</a:t>
            </a:r>
            <a:r>
              <a:rPr lang="en-US" sz="2800" dirty="0" smtClean="0">
                <a:ea typeface="Calibri" pitchFamily="34" charset="0"/>
                <a:cs typeface="Arial" pitchFamily="34" charset="0"/>
              </a:rPr>
              <a:t> Michel Foucault;</a:t>
            </a:r>
            <a:endParaRPr lang="el-GR" sz="2800" dirty="0" smtClean="0">
              <a:ea typeface="Calibri" pitchFamily="34" charset="0"/>
              <a:cs typeface="Arial" pitchFamily="34" charset="0"/>
            </a:endParaRPr>
          </a:p>
          <a:p>
            <a:pPr lvl="0">
              <a:buNone/>
            </a:pPr>
            <a:endParaRPr lang="el-GR" b="1" dirty="0" smtClean="0">
              <a:solidFill>
                <a:schemeClr val="bg2">
                  <a:lumMod val="50000"/>
                </a:schemeClr>
              </a:solidFill>
              <a:latin typeface="Arial" pitchFamily="34" charset="0"/>
              <a:ea typeface="Calibri" pitchFamily="34" charset="0"/>
              <a:cs typeface="Arial" pitchFamily="34" charset="0"/>
            </a:endParaRPr>
          </a:p>
          <a:p>
            <a:pPr>
              <a:buNone/>
            </a:pPr>
            <a:endParaRPr lang="el-GR" dirty="0"/>
          </a:p>
        </p:txBody>
      </p:sp>
      <p:pic>
        <p:nvPicPr>
          <p:cNvPr id="4" name="Picture 18" descr="Î£ÏÎµÏÎ¹ÎºÎ® ÎµÎ¹ÎºÏÎ½Î±"/>
          <p:cNvPicPr>
            <a:picLocks noChangeAspect="1" noChangeArrowheads="1"/>
          </p:cNvPicPr>
          <p:nvPr/>
        </p:nvPicPr>
        <p:blipFill>
          <a:blip r:embed="rId2"/>
          <a:srcRect/>
          <a:stretch>
            <a:fillRect/>
          </a:stretch>
        </p:blipFill>
        <p:spPr bwMode="auto">
          <a:xfrm>
            <a:off x="2857488" y="1285860"/>
            <a:ext cx="3786214" cy="464347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400" dirty="0" smtClean="0"/>
              <a:t>ΔΗΜΟΠΟΥΛΟΣ ΒΑΣΙΛΕΙΟΣ / ΦΙΛΟΣΟΦΙΑ </a:t>
            </a:r>
            <a:r>
              <a:rPr lang="el-GR" sz="1400" dirty="0"/>
              <a:t>ΤΗΣ ΕΚΠΑΙΔΕΥΣΗΣ</a:t>
            </a:r>
            <a:r>
              <a:rPr lang="el-GR" sz="1400" dirty="0" smtClean="0"/>
              <a:t/>
            </a:r>
            <a:br>
              <a:rPr lang="el-GR" sz="1400" dirty="0" smtClean="0"/>
            </a:br>
            <a:r>
              <a:rPr lang="el-GR" sz="3200" dirty="0" smtClean="0">
                <a:latin typeface="Arial" pitchFamily="34" charset="0"/>
                <a:cs typeface="Arial" pitchFamily="34" charset="0"/>
              </a:rPr>
              <a:t>Ακαδημαϊκή εκδοχή </a:t>
            </a:r>
            <a:endParaRPr lang="el-GR" sz="3200" dirty="0"/>
          </a:p>
        </p:txBody>
      </p:sp>
      <p:sp>
        <p:nvSpPr>
          <p:cNvPr id="3" name="2 - Θέση περιεχομένου"/>
          <p:cNvSpPr>
            <a:spLocks noGrp="1"/>
          </p:cNvSpPr>
          <p:nvPr>
            <p:ph idx="1"/>
          </p:nvPr>
        </p:nvSpPr>
        <p:spPr/>
        <p:txBody>
          <a:bodyPr>
            <a:normAutofit fontScale="25000" lnSpcReduction="20000"/>
          </a:bodyPr>
          <a:lstStyle/>
          <a:p>
            <a:pPr algn="just">
              <a:lnSpc>
                <a:spcPct val="150000"/>
              </a:lnSpc>
              <a:buFont typeface="Wingdings" pitchFamily="2" charset="2"/>
              <a:buChar char="Ø"/>
            </a:pPr>
            <a:r>
              <a:rPr lang="el-GR" sz="7200" dirty="0" smtClean="0">
                <a:cs typeface="Arial" pitchFamily="34" charset="0"/>
              </a:rPr>
              <a:t>Γόνος σημαντικής οικογένειας της γαλλικής επαρχίας</a:t>
            </a:r>
            <a:endParaRPr lang="el-GR" sz="7200" dirty="0" smtClean="0"/>
          </a:p>
          <a:p>
            <a:pPr algn="just">
              <a:lnSpc>
                <a:spcPct val="150000"/>
              </a:lnSpc>
              <a:buFont typeface="Wingdings" pitchFamily="2" charset="2"/>
              <a:buChar char="Ø"/>
            </a:pPr>
            <a:r>
              <a:rPr lang="el-GR" sz="7200" dirty="0" smtClean="0"/>
              <a:t> </a:t>
            </a:r>
            <a:r>
              <a:rPr lang="el-GR" sz="7200" dirty="0" smtClean="0">
                <a:cs typeface="Arial" pitchFamily="34" charset="0"/>
              </a:rPr>
              <a:t>Εξαιρετικός /σχεδόν ιδιοφυής μαθητής της περίφημης Ε</a:t>
            </a:r>
            <a:r>
              <a:rPr lang="en-US" sz="7200" dirty="0" err="1" smtClean="0">
                <a:cs typeface="Arial" pitchFamily="34" charset="0"/>
              </a:rPr>
              <a:t>cole</a:t>
            </a:r>
            <a:r>
              <a:rPr lang="en-US" sz="7200" dirty="0" smtClean="0">
                <a:cs typeface="Arial" pitchFamily="34" charset="0"/>
              </a:rPr>
              <a:t> </a:t>
            </a:r>
            <a:r>
              <a:rPr lang="en-US" sz="7200" dirty="0" err="1" smtClean="0">
                <a:cs typeface="Arial" pitchFamily="34" charset="0"/>
              </a:rPr>
              <a:t>Normale</a:t>
            </a:r>
            <a:r>
              <a:rPr lang="en-US" sz="7200" dirty="0" smtClean="0">
                <a:cs typeface="Arial" pitchFamily="34" charset="0"/>
              </a:rPr>
              <a:t> </a:t>
            </a:r>
            <a:r>
              <a:rPr lang="en-US" sz="7200" dirty="0" err="1" smtClean="0">
                <a:cs typeface="Arial" pitchFamily="34" charset="0"/>
              </a:rPr>
              <a:t>Superieure</a:t>
            </a:r>
            <a:endParaRPr lang="el-GR" sz="7200" dirty="0" smtClean="0">
              <a:cs typeface="Arial" pitchFamily="34" charset="0"/>
            </a:endParaRPr>
          </a:p>
          <a:p>
            <a:pPr algn="just">
              <a:lnSpc>
                <a:spcPct val="150000"/>
              </a:lnSpc>
              <a:buFont typeface="Wingdings" pitchFamily="2" charset="2"/>
              <a:buChar char="Ø"/>
            </a:pPr>
            <a:r>
              <a:rPr lang="el-GR" sz="7200" dirty="0" smtClean="0">
                <a:cs typeface="Arial" pitchFamily="34" charset="0"/>
              </a:rPr>
              <a:t>Η διπλωματική του διατριβή αποτέλεσε αμέσως αντικείμενο κολακευτικών κριτικών</a:t>
            </a:r>
          </a:p>
          <a:p>
            <a:pPr algn="just">
              <a:lnSpc>
                <a:spcPct val="150000"/>
              </a:lnSpc>
              <a:buFont typeface="Wingdings" pitchFamily="2" charset="2"/>
              <a:buChar char="Ø"/>
            </a:pPr>
            <a:r>
              <a:rPr lang="el-GR" sz="7200" dirty="0" smtClean="0">
                <a:cs typeface="Arial" pitchFamily="34" charset="0"/>
              </a:rPr>
              <a:t>Το 1966 δημοσίευσε το έργο «Οι λέξεις και τα πράγματα» που τον έκανε ιδιαίτερα δημοφιλή στους ακαδημαϊκούς κύκλους </a:t>
            </a:r>
          </a:p>
          <a:p>
            <a:pPr algn="just">
              <a:lnSpc>
                <a:spcPct val="150000"/>
              </a:lnSpc>
              <a:buFont typeface="Wingdings" pitchFamily="2" charset="2"/>
              <a:buChar char="Ø"/>
            </a:pPr>
            <a:r>
              <a:rPr lang="el-GR" sz="7200" dirty="0" smtClean="0">
                <a:cs typeface="Arial" pitchFamily="34" charset="0"/>
              </a:rPr>
              <a:t>Λίγα χρόνια αργότερα εξελέγη καθηγητής στο σπουδαιότερο πανεπιστημιακό ίδρυμα της χώρας (</a:t>
            </a:r>
            <a:r>
              <a:rPr lang="en-US" sz="7200" dirty="0" smtClean="0">
                <a:cs typeface="Arial" pitchFamily="34" charset="0"/>
              </a:rPr>
              <a:t>College de France</a:t>
            </a:r>
            <a:r>
              <a:rPr lang="el-GR" sz="7200" dirty="0" smtClean="0">
                <a:cs typeface="Arial" pitchFamily="34" charset="0"/>
              </a:rPr>
              <a:t>)</a:t>
            </a:r>
          </a:p>
          <a:p>
            <a:pPr algn="just">
              <a:lnSpc>
                <a:spcPct val="150000"/>
              </a:lnSpc>
              <a:buFont typeface="Wingdings" pitchFamily="2" charset="2"/>
              <a:buChar char="Ø"/>
            </a:pPr>
            <a:r>
              <a:rPr lang="el-GR" sz="7200" dirty="0" smtClean="0">
                <a:cs typeface="Arial" pitchFamily="34" charset="0"/>
              </a:rPr>
              <a:t>Έκτοτε ταξίδεψε ανά τον κόσμο δίνοντας διαλέξεις και γράφοντας μελέτες που τον καθιέρωσαν ως την μεγαλύτερη φυσιογνωμία στον χώρο των κοινωνικών επιστημών</a:t>
            </a: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400" dirty="0" smtClean="0"/>
              <a:t>ΔΗΜΟΠΟΥΛΟΣ ΒΑΣΙΛΕΙΟΣ / ΦΙΛΟΣΟΦΙΑ </a:t>
            </a:r>
            <a:r>
              <a:rPr lang="el-GR" sz="1400" dirty="0"/>
              <a:t>ΤΗΣ ΕΚΠΑΙΔΕΥΣΗΣ</a:t>
            </a:r>
            <a:r>
              <a:rPr lang="el-GR" sz="1400" dirty="0" smtClean="0"/>
              <a:t/>
            </a:r>
            <a:br>
              <a:rPr lang="el-GR" sz="1400" dirty="0" smtClean="0"/>
            </a:br>
            <a:r>
              <a:rPr lang="el-GR" sz="3200" dirty="0" smtClean="0">
                <a:latin typeface="Arial" pitchFamily="34" charset="0"/>
                <a:cs typeface="Arial" pitchFamily="34" charset="0"/>
              </a:rPr>
              <a:t> </a:t>
            </a:r>
            <a:r>
              <a:rPr lang="el-GR" sz="3200" dirty="0" smtClean="0">
                <a:latin typeface="+mn-lt"/>
                <a:cs typeface="Arial" pitchFamily="34" charset="0"/>
              </a:rPr>
              <a:t>Ψυχαναλυτική εκδοχή</a:t>
            </a:r>
            <a:endParaRPr lang="el-GR" sz="3200" dirty="0">
              <a:latin typeface="+mn-lt"/>
            </a:endParaRPr>
          </a:p>
        </p:txBody>
      </p:sp>
      <p:sp>
        <p:nvSpPr>
          <p:cNvPr id="3" name="2 - Θέση περιεχομένου"/>
          <p:cNvSpPr>
            <a:spLocks noGrp="1"/>
          </p:cNvSpPr>
          <p:nvPr>
            <p:ph idx="1"/>
          </p:nvPr>
        </p:nvSpPr>
        <p:spPr>
          <a:xfrm>
            <a:off x="457200" y="1600200"/>
            <a:ext cx="8229600" cy="4900634"/>
          </a:xfrm>
        </p:spPr>
        <p:txBody>
          <a:bodyPr>
            <a:normAutofit fontScale="25000" lnSpcReduction="20000"/>
          </a:bodyPr>
          <a:lstStyle/>
          <a:p>
            <a:pPr algn="just">
              <a:lnSpc>
                <a:spcPct val="150000"/>
              </a:lnSpc>
              <a:buFont typeface="Wingdings" pitchFamily="2" charset="2"/>
              <a:buChar char="Ø"/>
            </a:pPr>
            <a:r>
              <a:rPr lang="el-GR" sz="7200" dirty="0" smtClean="0">
                <a:cs typeface="Arial" pitchFamily="34" charset="0"/>
              </a:rPr>
              <a:t>Συναισθηματικά διαταραγμένος γιος ενός αυταρχικού θεραπευτή</a:t>
            </a:r>
            <a:endParaRPr lang="el-GR" sz="7200" dirty="0" smtClean="0"/>
          </a:p>
          <a:p>
            <a:pPr algn="just">
              <a:lnSpc>
                <a:spcPct val="150000"/>
              </a:lnSpc>
              <a:buFont typeface="Wingdings" pitchFamily="2" charset="2"/>
              <a:buChar char="Ø"/>
            </a:pPr>
            <a:r>
              <a:rPr lang="el-GR" sz="7200" dirty="0" smtClean="0">
                <a:cs typeface="Arial" pitchFamily="34" charset="0"/>
              </a:rPr>
              <a:t>Ομοφυλόφιλος με τραυματικές εμπειρίες που τον οδήγησαν σε αυτοκτονικές απόπειρες κατά την περίοδο της Ε</a:t>
            </a:r>
            <a:r>
              <a:rPr lang="en-US" sz="7200" dirty="0" err="1" smtClean="0">
                <a:cs typeface="Arial" pitchFamily="34" charset="0"/>
              </a:rPr>
              <a:t>cole</a:t>
            </a:r>
            <a:r>
              <a:rPr lang="en-US" sz="7200" dirty="0" smtClean="0">
                <a:cs typeface="Arial" pitchFamily="34" charset="0"/>
              </a:rPr>
              <a:t> </a:t>
            </a:r>
            <a:r>
              <a:rPr lang="en-US" sz="7200" dirty="0" err="1" smtClean="0">
                <a:cs typeface="Arial" pitchFamily="34" charset="0"/>
              </a:rPr>
              <a:t>Normale</a:t>
            </a:r>
            <a:endParaRPr lang="el-GR" sz="7200" dirty="0" smtClean="0">
              <a:cs typeface="Arial" pitchFamily="34" charset="0"/>
            </a:endParaRPr>
          </a:p>
          <a:p>
            <a:pPr algn="just">
              <a:lnSpc>
                <a:spcPct val="150000"/>
              </a:lnSpc>
              <a:buFont typeface="Wingdings" pitchFamily="2" charset="2"/>
              <a:buChar char="Ø"/>
            </a:pPr>
            <a:r>
              <a:rPr lang="el-GR" sz="7200" dirty="0" smtClean="0">
                <a:cs typeface="Arial" pitchFamily="34" charset="0"/>
              </a:rPr>
              <a:t> Βρισκόταν συνεχώς υπό ψυχιατρική παρακολούθηση</a:t>
            </a:r>
          </a:p>
          <a:p>
            <a:pPr algn="just">
              <a:lnSpc>
                <a:spcPct val="150000"/>
              </a:lnSpc>
              <a:buFont typeface="Wingdings" pitchFamily="2" charset="2"/>
              <a:buChar char="Ø"/>
            </a:pPr>
            <a:r>
              <a:rPr lang="el-GR" sz="7200" dirty="0" smtClean="0">
                <a:cs typeface="Arial" pitchFamily="34" charset="0"/>
              </a:rPr>
              <a:t> Το τεράστιο μίσος του για την γαλλική κοινωνία τον οδήγησε συχνά σε περιθωριακούς προορισμούς του εξωτερικού στους οποίους όμως δεν μπόρεσε να βρει την απελευθέρωση που τόσο λαχταρούσε</a:t>
            </a:r>
          </a:p>
          <a:p>
            <a:pPr algn="just">
              <a:lnSpc>
                <a:spcPct val="150000"/>
              </a:lnSpc>
              <a:buFont typeface="Wingdings" pitchFamily="2" charset="2"/>
              <a:buChar char="Ø"/>
            </a:pPr>
            <a:r>
              <a:rPr lang="el-GR" sz="7200" dirty="0" smtClean="0">
                <a:cs typeface="Arial" pitchFamily="34" charset="0"/>
              </a:rPr>
              <a:t>Παρά την τεράστια πνευματική επιτυχία που γνώρισε, έζησε αναζητώντας</a:t>
            </a:r>
            <a:r>
              <a:rPr lang="el-GR" sz="7200" dirty="0" smtClean="0"/>
              <a:t> </a:t>
            </a:r>
            <a:r>
              <a:rPr lang="el-GR" sz="7200" dirty="0" smtClean="0">
                <a:cs typeface="Arial" pitchFamily="34" charset="0"/>
              </a:rPr>
              <a:t>τις πιο ακραίες απολαύσεις οι οποίες περιελάμβαναν</a:t>
            </a:r>
            <a:r>
              <a:rPr lang="el-GR" sz="7200" dirty="0" smtClean="0"/>
              <a:t> </a:t>
            </a:r>
            <a:r>
              <a:rPr lang="el-GR" sz="7200" dirty="0" smtClean="0">
                <a:cs typeface="Arial" pitchFamily="34" charset="0"/>
              </a:rPr>
              <a:t>από ναρκωτικές ουσίες μέχρι σαδομαζοχιστικό σεξ</a:t>
            </a:r>
          </a:p>
          <a:p>
            <a:pPr algn="just">
              <a:lnSpc>
                <a:spcPct val="160000"/>
              </a:lnSpc>
              <a:buFont typeface="Wingdings" pitchFamily="2" charset="2"/>
              <a:buChar char="Ø"/>
            </a:pPr>
            <a:r>
              <a:rPr lang="el-GR" sz="7200" dirty="0" smtClean="0">
                <a:cs typeface="Arial" pitchFamily="34" charset="0"/>
              </a:rPr>
              <a:t>Οι επιλογές αυτές τον οδήγησαν να πεθάνει πριν συμπληρώσει το 60</a:t>
            </a:r>
            <a:r>
              <a:rPr lang="el-GR" sz="7200" baseline="30000" dirty="0" smtClean="0">
                <a:cs typeface="Arial" pitchFamily="34" charset="0"/>
              </a:rPr>
              <a:t>ο</a:t>
            </a:r>
            <a:r>
              <a:rPr lang="el-GR" sz="7200" dirty="0" smtClean="0">
                <a:cs typeface="Arial" pitchFamily="34" charset="0"/>
              </a:rPr>
              <a:t> έτος της ηλικίας του, κτυπημένος από τον ιό του </a:t>
            </a:r>
            <a:r>
              <a:rPr lang="en-US" sz="7200" dirty="0" smtClean="0">
                <a:cs typeface="Arial" pitchFamily="34" charset="0"/>
              </a:rPr>
              <a:t>aids</a:t>
            </a:r>
            <a:r>
              <a:rPr lang="el-GR" sz="7200" dirty="0" smtClean="0"/>
              <a:t> </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400" dirty="0" smtClean="0"/>
              <a:t>ΔΗΜΟΠΟΥΛΟΣ ΒΑΣΙΛΕΙΟΣ / ΦΙΛΟΣΟΦΙΑ </a:t>
            </a:r>
            <a:r>
              <a:rPr lang="el-GR" sz="1400" dirty="0"/>
              <a:t>ΤΗΣ ΕΚΠΑΙΔΕΥΣΗΣ</a:t>
            </a:r>
            <a:r>
              <a:rPr lang="el-GR" sz="1400" dirty="0" smtClean="0"/>
              <a:t/>
            </a:r>
            <a:br>
              <a:rPr lang="el-GR" sz="1400" dirty="0" smtClean="0"/>
            </a:br>
            <a:r>
              <a:rPr lang="el-GR" sz="3200" dirty="0" smtClean="0">
                <a:latin typeface="+mn-lt"/>
                <a:cs typeface="Arial" pitchFamily="34" charset="0"/>
              </a:rPr>
              <a:t> Πολιτική εκδοχή</a:t>
            </a:r>
            <a:endParaRPr lang="el-GR" sz="3200" dirty="0">
              <a:latin typeface="+mn-lt"/>
            </a:endParaRPr>
          </a:p>
        </p:txBody>
      </p:sp>
      <p:sp>
        <p:nvSpPr>
          <p:cNvPr id="3" name="2 - Θέση περιεχομένου"/>
          <p:cNvSpPr>
            <a:spLocks noGrp="1"/>
          </p:cNvSpPr>
          <p:nvPr>
            <p:ph idx="1"/>
          </p:nvPr>
        </p:nvSpPr>
        <p:spPr/>
        <p:txBody>
          <a:bodyPr>
            <a:normAutofit/>
          </a:bodyPr>
          <a:lstStyle/>
          <a:p>
            <a:pPr algn="just">
              <a:buFont typeface="Wingdings" pitchFamily="2" charset="2"/>
              <a:buChar char="Ø"/>
            </a:pPr>
            <a:r>
              <a:rPr lang="el-GR" sz="2200" dirty="0" smtClean="0">
                <a:cs typeface="Arial" pitchFamily="34" charset="0"/>
              </a:rPr>
              <a:t>Άτομο που αποζητούσε και υπεράσπιζε με πάθος την ανεξαρτησία και την ελευθερία όλων των ανθρώπων</a:t>
            </a:r>
          </a:p>
          <a:p>
            <a:pPr algn="just">
              <a:buFont typeface="Wingdings" pitchFamily="2" charset="2"/>
              <a:buChar char="Ø"/>
            </a:pPr>
            <a:r>
              <a:rPr lang="el-GR" sz="2200" dirty="0" smtClean="0">
                <a:cs typeface="Arial" pitchFamily="34" charset="0"/>
              </a:rPr>
              <a:t>Η αποστροφή του για κάθε μορφή καταπίεσης αποτέλεσε σημείο αναφοράς στα έργα του</a:t>
            </a:r>
          </a:p>
          <a:p>
            <a:pPr algn="just">
              <a:buFont typeface="Wingdings" pitchFamily="2" charset="2"/>
              <a:buChar char="Ø"/>
            </a:pPr>
            <a:r>
              <a:rPr lang="el-GR" sz="2200" dirty="0" smtClean="0">
                <a:cs typeface="Arial" pitchFamily="34" charset="0"/>
              </a:rPr>
              <a:t>Αντιμετωπίστηκε ως ήρωας σε μια σειρά κινήματα τα οποία αφορούσαν την </a:t>
            </a:r>
            <a:r>
              <a:rPr lang="el-GR" sz="2200" dirty="0" err="1" smtClean="0">
                <a:cs typeface="Arial" pitchFamily="34" charset="0"/>
              </a:rPr>
              <a:t>αντι</a:t>
            </a:r>
            <a:r>
              <a:rPr lang="el-GR" sz="2200" dirty="0" smtClean="0">
                <a:cs typeface="Arial" pitchFamily="34" charset="0"/>
              </a:rPr>
              <a:t>-ψυχιατρική, την σωφρονιστική αναθεώρηση και την απελευθέρωση των ομοφυλοφίλων</a:t>
            </a:r>
          </a:p>
          <a:p>
            <a:pPr algn="just">
              <a:buFont typeface="Wingdings" pitchFamily="2" charset="2"/>
              <a:buChar char="Ø"/>
            </a:pPr>
            <a:endParaRPr lang="el-GR" dirty="0" smtClean="0">
              <a:latin typeface="Arial" pitchFamily="34" charset="0"/>
              <a:cs typeface="Arial" pitchFamily="34" charset="0"/>
            </a:endParaRPr>
          </a:p>
          <a:p>
            <a:pPr algn="ctr">
              <a:buNone/>
            </a:pPr>
            <a:r>
              <a:rPr lang="el-GR" sz="1900" dirty="0" smtClean="0"/>
              <a:t>Χαρακτήρισε το πνευματικό του έργο ως μια «</a:t>
            </a:r>
            <a:r>
              <a:rPr lang="el-GR" sz="1900" b="1" dirty="0" smtClean="0"/>
              <a:t>εργαλειοθήκη</a:t>
            </a:r>
            <a:r>
              <a:rPr lang="el-GR" sz="1900" dirty="0" smtClean="0"/>
              <a:t>» με την οποία θα μπορούσε κανείς να «</a:t>
            </a:r>
            <a:r>
              <a:rPr lang="el-GR" sz="1900" i="1" dirty="0" smtClean="0"/>
              <a:t>βραχυκυκλώσει, να αποκλείσει ή να διαρρήξει τα «συστήματα εξουσίας</a:t>
            </a:r>
            <a:r>
              <a:rPr lang="el-GR" sz="1900" dirty="0" smtClean="0"/>
              <a:t>»</a:t>
            </a:r>
            <a:r>
              <a:rPr lang="el-GR" sz="2000" dirty="0" smtClean="0"/>
              <a:t> (Foucault,</a:t>
            </a:r>
            <a:r>
              <a:rPr lang="el-GR" sz="2000" i="1" dirty="0" smtClean="0"/>
              <a:t> Επιλογή από τα </a:t>
            </a:r>
            <a:r>
              <a:rPr lang="el-GR" sz="2000" i="1" dirty="0" err="1" smtClean="0"/>
              <a:t>Dits</a:t>
            </a:r>
            <a:r>
              <a:rPr lang="el-GR" sz="2000" i="1" dirty="0" smtClean="0"/>
              <a:t> </a:t>
            </a:r>
            <a:r>
              <a:rPr lang="el-GR" sz="2000" i="1" dirty="0" err="1" smtClean="0"/>
              <a:t>et</a:t>
            </a:r>
            <a:r>
              <a:rPr lang="el-GR" sz="2000" i="1" dirty="0" smtClean="0"/>
              <a:t> </a:t>
            </a:r>
            <a:r>
              <a:rPr lang="el-GR" sz="2000" i="1" dirty="0" err="1" smtClean="0"/>
              <a:t>écrits</a:t>
            </a:r>
            <a:r>
              <a:rPr lang="el-GR" sz="2000" smtClean="0"/>
              <a:t>)</a:t>
            </a:r>
            <a:endParaRPr lang="el-GR" sz="1900" dirty="0"/>
          </a:p>
        </p:txBody>
      </p:sp>
      <p:sp>
        <p:nvSpPr>
          <p:cNvPr id="4" name="3 - Βέλος προς τα κάτω"/>
          <p:cNvSpPr/>
          <p:nvPr/>
        </p:nvSpPr>
        <p:spPr>
          <a:xfrm>
            <a:off x="4071934" y="4143380"/>
            <a:ext cx="857256"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a:t>
            </a:r>
            <a:r>
              <a:rPr lang="el-GR" sz="3200" dirty="0"/>
              <a:t> </a:t>
            </a:r>
            <a:r>
              <a:rPr lang="el-GR" sz="1600" dirty="0">
                <a:solidFill>
                  <a:prstClr val="black"/>
                </a:solidFill>
              </a:rPr>
              <a:t>ΕΚΠΑΙΔΕΥΣΗΣ</a:t>
            </a:r>
            <a:r>
              <a:rPr lang="el-GR" sz="3200" dirty="0" smtClean="0">
                <a:ea typeface="Calibri" pitchFamily="34" charset="0"/>
                <a:cs typeface="Arial" pitchFamily="34" charset="0"/>
              </a:rPr>
              <a:t/>
            </a:r>
            <a:br>
              <a:rPr lang="el-GR" sz="3200" dirty="0" smtClean="0">
                <a:ea typeface="Calibri" pitchFamily="34" charset="0"/>
                <a:cs typeface="Arial" pitchFamily="34" charset="0"/>
              </a:rPr>
            </a:br>
            <a:r>
              <a:rPr lang="el-GR" sz="3200" dirty="0" smtClean="0">
                <a:ea typeface="Calibri" pitchFamily="34" charset="0"/>
                <a:cs typeface="Arial" pitchFamily="34" charset="0"/>
              </a:rPr>
              <a:t>Η οπτική του</a:t>
            </a:r>
            <a:r>
              <a:rPr lang="en-US" sz="3200" dirty="0" smtClean="0">
                <a:ea typeface="Calibri" pitchFamily="34" charset="0"/>
                <a:cs typeface="Arial" pitchFamily="34" charset="0"/>
              </a:rPr>
              <a:t> Michel Foucault</a:t>
            </a:r>
            <a:r>
              <a:rPr lang="el-GR" sz="3200" dirty="0" smtClean="0"/>
              <a:t> </a:t>
            </a:r>
            <a:endParaRPr lang="el-GR" sz="3200" dirty="0"/>
          </a:p>
        </p:txBody>
      </p:sp>
      <p:sp>
        <p:nvSpPr>
          <p:cNvPr id="3" name="2 - Θέση περιεχομένου"/>
          <p:cNvSpPr>
            <a:spLocks noGrp="1"/>
          </p:cNvSpPr>
          <p:nvPr>
            <p:ph idx="1"/>
          </p:nvPr>
        </p:nvSpPr>
        <p:spPr>
          <a:xfrm>
            <a:off x="457200" y="1285860"/>
            <a:ext cx="8229600" cy="5357850"/>
          </a:xfrm>
        </p:spPr>
        <p:txBody>
          <a:bodyPr/>
          <a:lstStyle/>
          <a:p>
            <a:endParaRPr lang="el-GR" sz="1800" dirty="0" smtClean="0"/>
          </a:p>
          <a:p>
            <a:r>
              <a:rPr lang="el-GR" sz="1800" dirty="0" smtClean="0"/>
              <a:t>Ένα από τα ζητούμενα του γάλλου στοχαστή ήταν να δυναμιτίσει τα θεμέλια της απρόσκοπτης προόδου -  ισχυριζόμενος ότι:</a:t>
            </a:r>
          </a:p>
          <a:p>
            <a:pPr lvl="0"/>
            <a:r>
              <a:rPr lang="el-GR" sz="1800" dirty="0" smtClean="0"/>
              <a:t>«</a:t>
            </a:r>
            <a:r>
              <a:rPr lang="el-GR" sz="1800" i="1" dirty="0" smtClean="0"/>
              <a:t>Η εξουσία του λόγου είναι μια εξουσία αιμόφυρτη</a:t>
            </a:r>
            <a:r>
              <a:rPr lang="el-GR" sz="1800" dirty="0" smtClean="0"/>
              <a:t>» (Foucault,</a:t>
            </a:r>
            <a:r>
              <a:rPr lang="el-GR" sz="1800" i="1" dirty="0" smtClean="0"/>
              <a:t> Επιλογή από τα </a:t>
            </a:r>
            <a:r>
              <a:rPr lang="el-GR" sz="1800" i="1" dirty="0" err="1" smtClean="0"/>
              <a:t>Dits</a:t>
            </a:r>
            <a:r>
              <a:rPr lang="el-GR" sz="1800" i="1" dirty="0" smtClean="0"/>
              <a:t> </a:t>
            </a:r>
            <a:r>
              <a:rPr lang="el-GR" sz="1800" i="1" dirty="0" err="1" smtClean="0"/>
              <a:t>et</a:t>
            </a:r>
            <a:r>
              <a:rPr lang="el-GR" sz="1800" i="1" dirty="0" smtClean="0"/>
              <a:t> </a:t>
            </a:r>
            <a:r>
              <a:rPr lang="el-GR" sz="1800" i="1" dirty="0" err="1" smtClean="0"/>
              <a:t>écrits</a:t>
            </a:r>
            <a:r>
              <a:rPr lang="el-GR" sz="1800" dirty="0" smtClean="0"/>
              <a:t>)</a:t>
            </a:r>
          </a:p>
          <a:p>
            <a:pPr lvl="0"/>
            <a:r>
              <a:rPr lang="el-GR" sz="1800" dirty="0" smtClean="0"/>
              <a:t>«</a:t>
            </a:r>
            <a:r>
              <a:rPr lang="el-GR" sz="1800" i="1" dirty="0" smtClean="0"/>
              <a:t>Η λέξη “εξορθολογισμός”  είναι επικίνδυνη</a:t>
            </a:r>
            <a:r>
              <a:rPr lang="el-GR" sz="1800" dirty="0" smtClean="0"/>
              <a:t>» (Foucault, </a:t>
            </a:r>
            <a:r>
              <a:rPr lang="el-GR" sz="1800" i="1" dirty="0" smtClean="0"/>
              <a:t>Η </a:t>
            </a:r>
            <a:r>
              <a:rPr lang="el-GR" sz="1800" i="1" dirty="0" err="1" smtClean="0"/>
              <a:t>μικροφυσική</a:t>
            </a:r>
            <a:r>
              <a:rPr lang="el-GR" sz="1800" i="1" dirty="0" smtClean="0"/>
              <a:t> της εξουσίας</a:t>
            </a:r>
            <a:r>
              <a:rPr lang="el-GR" sz="1800" dirty="0" smtClean="0"/>
              <a:t>)</a:t>
            </a:r>
          </a:p>
          <a:p>
            <a:pPr lvl="0"/>
            <a:r>
              <a:rPr lang="el-GR" sz="1800" dirty="0" smtClean="0"/>
              <a:t>«</a:t>
            </a:r>
            <a:r>
              <a:rPr lang="el-GR" sz="1800" i="1" dirty="0" smtClean="0"/>
              <a:t>Τα “μεγάλα” πράγματα κτίστηκαν πάνω σε αναρίθμητα μικρά, ποταπά πράγματα</a:t>
            </a:r>
            <a:r>
              <a:rPr lang="el-GR" sz="1800" dirty="0" smtClean="0"/>
              <a:t>» (Foucault, </a:t>
            </a:r>
            <a:r>
              <a:rPr lang="el-GR" sz="1800" i="1" dirty="0" smtClean="0"/>
              <a:t>Τρία κείμενα για τον Nietzsche</a:t>
            </a:r>
            <a:r>
              <a:rPr lang="el-GR" sz="1800" dirty="0" smtClean="0"/>
              <a:t>)</a:t>
            </a:r>
          </a:p>
          <a:p>
            <a:endParaRPr lang="el-GR" sz="1800" dirty="0" smtClean="0"/>
          </a:p>
          <a:p>
            <a:r>
              <a:rPr lang="el-GR" sz="1800" dirty="0" smtClean="0"/>
              <a:t>κάθε </a:t>
            </a:r>
            <a:r>
              <a:rPr lang="el-GR" sz="1800" u="sng" dirty="0" smtClean="0"/>
              <a:t>ανθρώπινη μεταρρύθμιση </a:t>
            </a:r>
            <a:r>
              <a:rPr lang="el-GR" sz="1800" dirty="0" smtClean="0"/>
              <a:t>εμπεριέχει μια σκοτεινή και επαίσχυντη πλευρά</a:t>
            </a:r>
          </a:p>
          <a:p>
            <a:endParaRPr lang="el-GR" sz="1800" dirty="0" smtClean="0"/>
          </a:p>
          <a:p>
            <a:pPr algn="ctr">
              <a:buNone/>
            </a:pPr>
            <a:r>
              <a:rPr lang="el-GR" sz="1800" dirty="0" smtClean="0"/>
              <a:t>Συνοδεύεται από ένα δυσβάσταχτο κόστος που κρύβεται επιμελώς πίσω από τα εκτυφλωτικά φώτα της λογικής</a:t>
            </a:r>
          </a:p>
          <a:p>
            <a:endParaRPr lang="el-GR" sz="1800" dirty="0" smtClean="0"/>
          </a:p>
          <a:p>
            <a:endParaRPr lang="el-GR" dirty="0"/>
          </a:p>
        </p:txBody>
      </p:sp>
      <p:sp>
        <p:nvSpPr>
          <p:cNvPr id="4" name="3 - Βέλος προς τα κάτω"/>
          <p:cNvSpPr/>
          <p:nvPr/>
        </p:nvSpPr>
        <p:spPr>
          <a:xfrm>
            <a:off x="3357554" y="4071942"/>
            <a:ext cx="1357322"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1928794" y="4786322"/>
            <a:ext cx="1000132"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2364</TotalTime>
  <Words>3906</Words>
  <Application>Microsoft Office PowerPoint</Application>
  <PresentationFormat>Προβολή στην οθόνη (4:3)</PresentationFormat>
  <Paragraphs>279</Paragraphs>
  <Slides>36</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36</vt:i4>
      </vt:variant>
    </vt:vector>
  </HeadingPairs>
  <TitlesOfParts>
    <vt:vector size="40" baseType="lpstr">
      <vt:lpstr>Arial</vt:lpstr>
      <vt:lpstr>Calibri</vt:lpstr>
      <vt:lpstr>Wingdings</vt:lpstr>
      <vt:lpstr>Θέμα του Office</vt:lpstr>
      <vt:lpstr>ΦΙΛΟΣΟΦΙΑ ΤΗΣ ΕΚΠΑΙΔΕΥΣΗΣ  ΔΗΜΟΠΟΥΛΟΣ ΒΑΣΙΛΕΙΟΣ   (9)</vt:lpstr>
      <vt:lpstr>ΔΗΜΟΠΟΥΛΟΣ ΒΑΣΙΛΕΙΟΣ / ΦΙΛΟΣΟΦΙΑ ΤΗΣ ΕΚΠΑΙΔΕΥΣΗΣ</vt:lpstr>
      <vt:lpstr>ΔΗΜΟΠΟΥΛΟΣ ΒΑΣΙΛΕΙΟΣ / ΦΙΛΟΣΟΦΙΑ ΤΗΣ ΕΚΠΑΙΔΕΥΣΗΣ</vt:lpstr>
      <vt:lpstr>ΔΗΜΟΠΟΥΛΟΣ ΒΑΣΙΛΕΙΟΣ / ΦΙΛΟΣΟΦΙΑ ΤΗΣ ΕΚΠΑΙΔΕΥΣΗΣ</vt:lpstr>
      <vt:lpstr>ΔΗΜΟΠΟΥΛΟΣ ΒΑΣΙΛΕΙΟΣ / ΦΙΛΟΣΟΦΙΑ ΤΗΣ ΕΚΠΑΙΔΕΥΣΗΣ Οι 3 βιογραφικές εκδοχές </vt:lpstr>
      <vt:lpstr>ΔΗΜΟΠΟΥΛΟΣ ΒΑΣΙΛΕΙΟΣ / ΦΙΛΟΣΟΦΙΑ ΤΗΣ ΕΚΠΑΙΔΕΥΣΗΣ Ακαδημαϊκή εκδοχή </vt:lpstr>
      <vt:lpstr>ΔΗΜΟΠΟΥΛΟΣ ΒΑΣΙΛΕΙΟΣ / ΦΙΛΟΣΟΦΙΑ ΤΗΣ ΕΚΠΑΙΔΕΥΣΗΣ  Ψυχαναλυτική εκδοχή</vt:lpstr>
      <vt:lpstr>ΔΗΜΟΠΟΥΛΟΣ ΒΑΣΙΛΕΙΟΣ / ΦΙΛΟΣΟΦΙΑ ΤΗΣ ΕΚΠΑΙΔΕΥΣΗΣ  Πολιτική εκδοχή</vt:lpstr>
      <vt:lpstr>ΔΗΜΟΠΟΥΛΟΣ ΒΑΣΙΛΕΙΟΣ / ΦΙΛΟΣΟΦΙΑ ΤΗΣ ΕΚΠΑΙΔΕΥΣΗΣ Η οπτική του Michel Foucault </vt:lpstr>
      <vt:lpstr>ΔΗΜΟΠΟΥΛΟΣ ΒΑΣΙΛΕΙΟΣ / ΦΙΛΟΣΟΦΙΑ ΤΗΣ ΕΚΠΑΙΔΕΥΣΗΣ Η οπτική του Michel Foucault </vt:lpstr>
      <vt:lpstr>ΔΗΜΟΠΟΥΛΟΣ ΒΑΣΙΛΕΙΟΣ / ΦΙΛΟΣΟΦΙΑ ΤΗΣ ΕΚΠΑΙΔΕΥΣΗΣ Η πορεία της παιδαγωγικής μέσα στον χρόνο  </vt:lpstr>
      <vt:lpstr>ΔΗΜΟΠΟΥΛΟΣ ΒΑΣΙΛΕΙΟΣ / ΦΙΛΟΣΟΦΙΑ ΤΗΣ ΕΚΠΑΙΔΕΥΣΗΣ Το σκοτεινό παρελθόν</vt:lpstr>
      <vt:lpstr>ΔΗΜΟΠΟΥΛΟΣ ΒΑΣΙΛΕΙΟΣ / ΦΙΛΟΣΟΦΙΑ ΤΗΣ ΕΚΠΑΙΔΕΥΣΗΣ  Το ευοίωνο παρόν</vt:lpstr>
      <vt:lpstr>ΔΗΜΟΠΟΥΛΟΣ ΒΑΣΙΛΕΙΟΣ / ΦΙΛΟΣΟΦΙΑ ΤΗΣ ΕΚΠΑΙΔΕΥΣΗΣ  Το ευοίωνο παρόν</vt:lpstr>
      <vt:lpstr>ΔΗΜΟΠΟΥΛΟΣ ΒΑΣΙΛΕΙΟΣ / ΦΙΛΟΣΟΦΙΑ ΤΗΣ ΕΚΠΑΙΔΕΥΣΗΣ  Το ευοίωνο παρόν</vt:lpstr>
      <vt:lpstr>ΔΗΜΟΠΟΥΛΟΣ ΒΑΣΙΛΕΙΟΣ / ΦΙΛΟΣΟΦΙΑ ΤΗΣ ΕΚΠΑΙΔΕΥΣΗΣ  Το ευοίωνο παρόν</vt:lpstr>
      <vt:lpstr>ΔΗΜΟΠΟΥΛΟΣ ΒΑΣΙΛΕΙΟΣ / ΦΙΛΟΣΟΦΙΑ ΤΗΣ ΕΚΠΑΙΔΕΥΣΗΣ Σχολείο &amp; Φυλακή </vt:lpstr>
      <vt:lpstr>ΔΗΜΟΠΟΥΛΟΣ ΒΑΣΙΛΕΙΟΣ / ΦΙΛΟΣΟΦΙΑ ΤΗΣ ΕΚΠΑΙΔΕΥΣΗΣ  Σχολείο &amp; Φυλακή </vt:lpstr>
      <vt:lpstr>ΔΗΜΟΠΟΥΛΟΣ ΒΑΣΙΛΕΙΟΣ / ΦΙΛΟΣΟΦΙΑ ΤΗΣ ΕΚΠΑΙΔΕΥΣΗΣ Ιεραρχική επιτήρηση</vt:lpstr>
      <vt:lpstr>ΔΗΜΟΠΟΥΛΟΣ ΒΑΣΙΛΕΙΟΣ / ΦΙΛΟΣΟΦΙΑ ΤΗΣ ΕΚΠΑΙΔΕΥΣΗΣ  Ιεραρχική επιτήρηση</vt:lpstr>
      <vt:lpstr>ΔΗΜΟΠΟΥΛΟΣ ΒΑΣΙΛΕΙΟΣ / ΦΙΛΟΣΟΦΙΑ ΤΗΣ ΕΚΠΑΙΔΕΥΣΗΣ Ιεραρχική επιτήρηση</vt:lpstr>
      <vt:lpstr>ΔΗΜΟΠΟΥΛΟΣ ΒΑΣΙΛΕΙΟΣ / ΦΙΛΟΣΟΦΙΑ ΤΗΣ ΕΚΠΑΙΔΕΥΣΗΣ  Ιεραρχική επιτήρηση</vt:lpstr>
      <vt:lpstr>ΔΗΜΟΠΟΥΛΟΣ ΒΑΣΙΛΕΙΟΣ / ΦΙΛΟΣΟΦΙΑ ΤΗΣ ΕΚΠΑΙΔΕΥΣΗΣ  Ιεραρχική επιτήρηση ΤΟ «ΠΑΝΟΠΤΙΚΟ» / ΠΕΡΙΓΡΑΦΗ </vt:lpstr>
      <vt:lpstr>ΔΗΜΟΠΟΥΛΟΣ ΒΑΣΙΛΕΙΟΣ / ΦΙΛΟΣΟΦΙΑ ΤΗΣ ΕΚΠΑΙΔΕΥΣΗΣ  Ιεραρχική επιτήρηση   Η ΕΦΑΡΜΟΓΗ ΤΟΥ «ΠΑΝΟΠΤΙΣΜΟΥ» ΣΤΟ ΣΧΟΛΕΙΟ</vt:lpstr>
      <vt:lpstr>ΔΗΜΟΠΟΥΛΟΣ ΒΑΣΙΛΕΙΟΣ / ΦΙΛΟΣΟΦΙΑ ΤΗΣ ΕΚΠΑΙΔΕΥΣΗΣ  Ιεραρχική επιτήρηση   Η ΕΦΑΡΜΟΓΗ ΤΟΥ «ΠΑΝΟΠΤΙΣΜΟΥ» ΣΤΟ ΣΧΟΛΕΙΟ</vt:lpstr>
      <vt:lpstr>ΔΗΜΟΠΟΥΛΟΣ ΒΑΣΙΛΕΙΟΣ / ΦΙΛΟΣΟΦΙΑ ΤΗΣ ΕΚΠΑΙΔΕΥΣΗΣ  Ιεραρχική επιτήρηση   Η ΕΦΑΡΜΟΓΗ ΤΟΥ «ΠΑΝΟΠΤΙΣΜΟΥ» ΣΤΟ ΣΧΟΛΕΙΟ</vt:lpstr>
      <vt:lpstr>ΔΗΜΟΠΟΥΛΟΣ ΒΑΣΙΛΕΙΟΣ / ΦΙΛΟΣΟΦΙΑ ΤΗΣ ΕΚΠΑΙΔΕΥΣΗΣ Κανονιστική κύρωση</vt:lpstr>
      <vt:lpstr>ΔΗΜΟΠΟΥΛΟΣ ΒΑΣΙΛΕΙΟΣ / ΦΙΛΟΣΟΦΙΑ ΤΗΣ ΕΚΠΑΙΔΕΥΣΗΣ Κανονιστική κύρωση</vt:lpstr>
      <vt:lpstr>ΔΗΜΟΠΟΥΛΟΣ ΒΑΣΙΛΕΙΟΣ / ΦΙΛΟΣΟΦΙΑ ΤΗΣ ΕΚΠΑΙΔΕΥΣΗΣ  Κανονιστική κύρωση</vt:lpstr>
      <vt:lpstr>ΔΗΜΟΠΟΥΛΟΣ ΒΑΣΙΛΕΙΟΣ / ΦΙΛΟΣΟΦΙΑ ΤΗΣ ΕΚΠΑΙΔΕΥΣΗΣ  Εξέταση</vt:lpstr>
      <vt:lpstr>ΔΗΜΟΠΟΥΛΟΣ ΒΑΣΙΛΕΙΟΣ / ΦΙΛΟΣΟΦΙΑ ΤΗΣ ΕΚΠΑΙΔΕΥΣΗΣ Εξέταση</vt:lpstr>
      <vt:lpstr>ΔΗΜΟΠΟΥΛΟΣ ΒΑΣΙΛΕΙΟΣ / ΦΙΛΟΣΟΦΙΑ ΤΗΣ ΕΚΠΑΙΔΕΥΣΗΣ  Εξέταση</vt:lpstr>
      <vt:lpstr>ΔΗΜΟΠΟΥΛΟΣ ΒΑΣΙΛΕΙΟΣ / ΦΙΛΟΣΟΦΙΑ ΤΗΣ ΕΚΠΑΙΔΕΥΣΗΣ  Εξέταση</vt:lpstr>
      <vt:lpstr>ΔΗΜΟΠΟΥΛΟΣ ΒΑΣΙΛΕΙΟΣ / ΦΙΛΟΣΟΦΙΑ ΤΗΣ ΕΚΠΑΙΔΕΥΣΗΣ    Εξέταση  </vt:lpstr>
      <vt:lpstr>ΔΗΜΟΠΟΥΛΟΣ ΒΑΣΙΛΕΙΟΣ / ΦΙΛΟΣΟΦΙΑ ΤΗΣ ΕΚΠΑΙΔΕΥΣΗΣ ΠΡΟΒΛΗΜΑΤΙΣΜΟΙ ΑΝΤΙ ΣΥΜΠΕΡΑΣΜΑΤΩΝ </vt:lpstr>
      <vt:lpstr>ΔΗΜΟΠΟΥΛΟΣ ΒΑΣΙΛΕΙΟΣ / ΦΙΛΟΣΟΦΙΑ ΤΗΣ ΕΚΠΑΙΔΕΥΣΗΣ ΠΡΟΒΛΗΜΑΤΙΣΜΟΙ ΑΝΤΙ ΣΥΜΠΕΡΑΣΜΑΤΩΝ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ΦΙΛΟΣΟΦΙΑ ΤΗΣ ΠΑΙΔΕΙΑΣ ΔΗΜΟΠΟΥΛΟΣ ΒΑΣΙΛΕΙΟΣ   (13)</dc:title>
  <dc:creator>User</dc:creator>
  <cp:lastModifiedBy>User</cp:lastModifiedBy>
  <cp:revision>174</cp:revision>
  <dcterms:created xsi:type="dcterms:W3CDTF">2021-04-04T06:40:08Z</dcterms:created>
  <dcterms:modified xsi:type="dcterms:W3CDTF">2023-12-13T16:14:00Z</dcterms:modified>
</cp:coreProperties>
</file>