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4" r:id="rId1"/>
  </p:sldMasterIdLst>
  <p:notesMasterIdLst>
    <p:notesMasterId r:id="rId43"/>
  </p:notesMasterIdLst>
  <p:handoutMasterIdLst>
    <p:handoutMasterId r:id="rId44"/>
  </p:handoutMasterIdLst>
  <p:sldIdLst>
    <p:sldId id="385" r:id="rId2"/>
    <p:sldId id="386" r:id="rId3"/>
    <p:sldId id="318" r:id="rId4"/>
    <p:sldId id="372" r:id="rId5"/>
    <p:sldId id="320" r:id="rId6"/>
    <p:sldId id="321" r:id="rId7"/>
    <p:sldId id="322" r:id="rId8"/>
    <p:sldId id="324" r:id="rId9"/>
    <p:sldId id="327" r:id="rId10"/>
    <p:sldId id="328" r:id="rId11"/>
    <p:sldId id="387" r:id="rId12"/>
    <p:sldId id="388" r:id="rId13"/>
    <p:sldId id="329" r:id="rId14"/>
    <p:sldId id="330" r:id="rId15"/>
    <p:sldId id="333" r:id="rId16"/>
    <p:sldId id="334" r:id="rId17"/>
    <p:sldId id="335" r:id="rId18"/>
    <p:sldId id="337" r:id="rId19"/>
    <p:sldId id="339" r:id="rId20"/>
    <p:sldId id="340" r:id="rId21"/>
    <p:sldId id="342" r:id="rId22"/>
    <p:sldId id="344" r:id="rId23"/>
    <p:sldId id="400" r:id="rId24"/>
    <p:sldId id="401" r:id="rId25"/>
    <p:sldId id="395" r:id="rId26"/>
    <p:sldId id="396" r:id="rId27"/>
    <p:sldId id="402" r:id="rId28"/>
    <p:sldId id="398" r:id="rId29"/>
    <p:sldId id="345" r:id="rId30"/>
    <p:sldId id="346" r:id="rId31"/>
    <p:sldId id="347" r:id="rId32"/>
    <p:sldId id="348" r:id="rId33"/>
    <p:sldId id="351" r:id="rId34"/>
    <p:sldId id="355" r:id="rId35"/>
    <p:sldId id="356" r:id="rId36"/>
    <p:sldId id="358" r:id="rId37"/>
    <p:sldId id="359" r:id="rId38"/>
    <p:sldId id="360" r:id="rId39"/>
    <p:sldId id="361" r:id="rId40"/>
    <p:sldId id="362" r:id="rId41"/>
    <p:sldId id="399" r:id="rId42"/>
  </p:sldIdLst>
  <p:sldSz cx="9144000" cy="6858000" type="screen4x3"/>
  <p:notesSz cx="6997700" cy="9283700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10004"/>
    <a:srgbClr val="339966"/>
    <a:srgbClr val="339933"/>
    <a:srgbClr val="006600"/>
    <a:srgbClr val="FF0000"/>
    <a:srgbClr val="644A1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74865" autoAdjust="0"/>
  </p:normalViewPr>
  <p:slideViewPr>
    <p:cSldViewPr>
      <p:cViewPr varScale="1">
        <p:scale>
          <a:sx n="62" d="100"/>
          <a:sy n="62" d="100"/>
        </p:scale>
        <p:origin x="2261" y="34"/>
      </p:cViewPr>
      <p:guideLst>
        <p:guide orient="horz" pos="3456"/>
        <p:guide pos="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8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8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33075573-C279-49A8-BA56-D70E61018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A61984B9-BD25-46DF-8C90-A5535F9B4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5137169-E4CD-4916-BF85-5B0279E684A4}" type="slidenum">
              <a:rPr lang="en-US"/>
              <a:pPr/>
              <a:t>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9B12885-8A31-4C52-B622-8D1ECA252F7B}" type="slidenum">
              <a:rPr lang="en-US"/>
              <a:pPr/>
              <a:t>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EA6A815-C907-41A6-AC14-AED7FFCFEA97}" type="slidenum">
              <a:rPr lang="en-US"/>
              <a:pPr/>
              <a:t>10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8F1F318-A01E-4EC7-8BFA-CAC886A6DA1A}" type="slidenum">
              <a:rPr lang="en-US"/>
              <a:pPr/>
              <a:t>11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997FD44-BF68-48E8-B35B-11DC4DD54EDA}" type="slidenum">
              <a:rPr lang="en-US"/>
              <a:pPr/>
              <a:t>12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C35989D-6241-43FB-B6C7-50D0F89801D7}" type="slidenum">
              <a:rPr lang="en-US"/>
              <a:pPr/>
              <a:t>13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0EB9166-7903-4C9F-A8E1-DA490B4FB2EB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Ή, εναλλακτικά</a:t>
            </a:r>
            <a:r>
              <a:rPr lang="en-US" dirty="0">
                <a:latin typeface="Arial" pitchFamily="34" charset="0"/>
              </a:rPr>
              <a:t>,</a:t>
            </a:r>
          </a:p>
          <a:p>
            <a:pPr eaLnBrk="1" hangingPunct="1"/>
            <a:r>
              <a:rPr lang="en-US" dirty="0">
                <a:latin typeface="Arial" pitchFamily="34" charset="0"/>
              </a:rPr>
              <a:t>9% = 1/3 (5% + 9.5% + 12.5%)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7FCC89ED-3C4A-441C-9CC6-10A3F8A572E6}" type="slidenum">
              <a:rPr lang="en-US"/>
              <a:pPr/>
              <a:t>15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9A79972-6CDF-4715-8073-43739F6299A7}" type="slidenum">
              <a:rPr lang="en-US"/>
              <a:pPr/>
              <a:t>16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456312F-1F1D-4D0B-82BE-6864C90F4545}" type="slidenum">
              <a:rPr lang="en-US"/>
              <a:pPr/>
              <a:t>17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6630ADC-D694-4E98-BE9C-A1AF80796D8D}" type="slidenum">
              <a:rPr lang="en-US"/>
              <a:pPr/>
              <a:t>18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818DC89-F2A2-45F9-9B43-37075A89358A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54E8AFA-7632-4078-9235-74B9FD93CE95}" type="slidenum">
              <a:rPr lang="en-US"/>
              <a:pPr/>
              <a:t>19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967D750-32BD-4610-80FB-671BAA7F8540}" type="slidenum">
              <a:rPr lang="en-US"/>
              <a:pPr/>
              <a:t>20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0DBFA00D-AA61-4B68-B484-5A5C4BB0CB62}" type="slidenum">
              <a:rPr lang="en-US"/>
              <a:pPr/>
              <a:t>21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5A23C78-26E0-4B10-94DD-25449B90EC3E}" type="slidenum">
              <a:rPr lang="en-US"/>
              <a:pPr/>
              <a:t>22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6993F2D-4F14-434D-9BD5-91E7EB5BD417}" type="slidenum">
              <a:rPr lang="en-US"/>
              <a:pPr/>
              <a:t>23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E7F14FD-A803-45EB-BEE7-FA34ACE52097}" type="slidenum">
              <a:rPr lang="en-US"/>
              <a:pPr/>
              <a:t>24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E0DDA55-10E3-431B-A59D-453C32387B33}" type="slidenum">
              <a:rPr lang="en-US"/>
              <a:pPr/>
              <a:t>25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990EB765-5560-419B-B930-587B11BEB6D1}" type="slidenum">
              <a:rPr lang="en-US"/>
              <a:pPr/>
              <a:t>26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4D9EBB0-1148-4F91-AE07-92A15C986489}" type="slidenum">
              <a:rPr lang="en-US"/>
              <a:pPr/>
              <a:t>27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C5FF4A0-2158-45FA-A3C4-AE8CD1993B61}" type="slidenum">
              <a:rPr lang="en-US"/>
              <a:pPr/>
              <a:t>28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C928580-3C55-437D-8CB6-EDA76072EF20}" type="slidenum">
              <a:rPr lang="en-US"/>
              <a:pPr/>
              <a:t>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AC0FFE4-14E5-4955-BC2A-EBBB66CA3974}" type="slidenum">
              <a:rPr lang="en-US"/>
              <a:pPr/>
              <a:t>29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E14A14E-2DB2-4221-AFAB-0FBD873A7DFC}" type="slidenum">
              <a:rPr lang="en-US"/>
              <a:pPr/>
              <a:t>30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045380B-6809-4CC9-BC52-141755268C7F}" type="slidenum">
              <a:rPr lang="en-US"/>
              <a:pPr/>
              <a:t>31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89A0CA4-33A8-4B94-8CA8-8C40A1208967}" type="slidenum">
              <a:rPr lang="en-US"/>
              <a:pPr/>
              <a:t>32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B3BCEEF-EA6A-4838-8B3E-5B01FF2B3B13}" type="slidenum">
              <a:rPr lang="en-US"/>
              <a:pPr/>
              <a:t>33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B698A13-2F71-488F-B8D0-1D5FF731C233}" type="slidenum">
              <a:rPr lang="en-US"/>
              <a:pPr/>
              <a:t>34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E4160B1-D2BF-424B-BCCB-F4960B7F6E54}" type="slidenum">
              <a:rPr lang="en-US"/>
              <a:pPr/>
              <a:t>35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4CE0C71-23D4-4E96-A64B-E685143FCFED}" type="slidenum">
              <a:rPr lang="en-US"/>
              <a:pPr/>
              <a:t>36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5B58510-43A0-4611-8BB7-37AB3AB81917}" type="slidenum">
              <a:rPr lang="en-US"/>
              <a:pPr/>
              <a:t>37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7CAC3E31-8A1D-4EAA-9A8B-2B42772A7A8D}" type="slidenum">
              <a:rPr lang="en-US"/>
              <a:pPr/>
              <a:t>38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1271B06-4A4A-4D17-9307-796D731D3FA0}" type="slidenum">
              <a:rPr lang="en-US"/>
              <a:pPr/>
              <a:t>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71D50D6-6F49-424C-A140-4F75BCC7E300}" type="slidenum">
              <a:rPr lang="en-US"/>
              <a:pPr/>
              <a:t>39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6670DC0-3376-45AE-B870-6FF4B77E8F1B}" type="slidenum">
              <a:rPr lang="en-US"/>
              <a:pPr/>
              <a:t>40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>
                <a:latin typeface="Arial" pitchFamily="34" charset="0"/>
              </a:rPr>
              <a:t>Αναμενόμενη απόδοση</a:t>
            </a:r>
            <a:r>
              <a:rPr lang="en-US" dirty="0">
                <a:latin typeface="Arial" pitchFamily="34" charset="0"/>
              </a:rPr>
              <a:t>= 5 + 1.2(8) = 14.6%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00760AA-6BED-405A-980E-AFAFEA567D2A}" type="slidenum">
              <a:rPr lang="en-US"/>
              <a:pPr/>
              <a:t>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007482F-0E99-48AE-90BD-584246F4ECE4}" type="slidenum">
              <a:rPr lang="en-US"/>
              <a:pPr/>
              <a:t>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57E2C8F4-65C7-46C7-B4CB-31739DD3923A}" type="slidenum">
              <a:rPr lang="en-US"/>
              <a:pPr/>
              <a:t>6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B13FC49-37A7-4092-BC98-2763507019AF}" type="slidenum">
              <a:rPr lang="en-US"/>
              <a:pPr/>
              <a:t>7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C9F740E-BE02-460E-9E4E-D0B54581D6C7}" type="slidenum">
              <a:rPr lang="en-US"/>
              <a:pPr/>
              <a:t>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l-GR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12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000" b="1" i="1"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13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</a:t>
            </a:r>
            <a:r>
              <a:rPr lang="en-US" sz="1000" b="1" i="1">
                <a:latin typeface="Times New Roman" pitchFamily="18" charset="0"/>
                <a:ea typeface="ＭＳ Ｐゴシック"/>
                <a:cs typeface="ＭＳ Ｐゴシック"/>
              </a:rPr>
              <a:t>Copyright © 2013 by The McGraw-Hill Companies, Inc. All rights reserved.</a:t>
            </a:r>
            <a:endParaRPr lang="en-US" sz="1000" b="1" i="1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77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6526-25BB-4A5D-9572-4EDD29684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9F760-B283-480B-B0A1-812E8ABDB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DB11F-1B37-40FA-89F8-26F0E2DFA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05209-77B6-40B2-8179-75A054C72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E07E-5D2B-421B-A261-C6ADC385F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9F837-428B-4AD8-B0AF-B5251C19B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A31F-CABC-4C79-BEAA-676FE2CFA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E90F8-A7C5-4772-B481-0B50B04D6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AF8ED-4113-4FA2-A2A1-AD38D67C7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FFFF1-0E5F-444C-9473-3D21BE1CA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38202-E9D8-45E6-9CFF-9F57C83B3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FEE8B-06A2-4FBA-8511-CCABF750C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76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6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6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D2BB432F-9296-4E34-B1F1-0CB1B62F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8382000" y="6553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200">
                <a:cs typeface="Times New Roman" pitchFamily="18" charset="0"/>
              </a:rPr>
              <a:t>11-</a:t>
            </a:r>
            <a:fld id="{B4BED3DF-B8F6-45CA-AD06-0131F164EB40}" type="slidenum">
              <a:rPr lang="en-US" sz="1200" smtClean="0">
                <a:cs typeface="Times New Roman" pitchFamily="18" charset="0"/>
              </a:rPr>
              <a:pPr algn="r">
                <a:defRPr/>
              </a:pPr>
              <a:t>‹#›</a:t>
            </a:fld>
            <a:endParaRPr lang="en-US" sz="1200">
              <a:cs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7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9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8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7.emf"/><Relationship Id="rId4" Type="http://schemas.openxmlformats.org/officeDocument/2006/relationships/image" Target="../media/image34.e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9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Απόδοση και Κίνδυνος</a:t>
            </a:r>
          </a:p>
          <a:p>
            <a:r>
              <a:rPr lang="el-GR" dirty="0"/>
              <a:t>ΤΟ ΥΠΟΔΕΙΓΜΑ ΑΠΟΤΙΜΗΣΗΣ ΚΕΦΑΛΑΙΑΚΩΝ ΣΤΟΙΧΕΙΩΝ (</a:t>
            </a:r>
            <a:r>
              <a:rPr lang="en-US" dirty="0" err="1"/>
              <a:t>CAPM</a:t>
            </a:r>
            <a:r>
              <a:rPr lang="el-GR" dirty="0"/>
              <a:t>)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52578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8000" dirty="0">
                <a:latin typeface="Monotype Corsiva" pitchFamily="66" charset="0"/>
              </a:rPr>
              <a:t>Ενότητα 7</a:t>
            </a:r>
            <a:endParaRPr lang="en-US" sz="80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Τυπική Απόκλιση </a:t>
            </a:r>
            <a:endParaRPr lang="en-US" sz="4000" dirty="0"/>
          </a:p>
        </p:txBody>
      </p:sp>
      <p:sp>
        <p:nvSpPr>
          <p:cNvPr id="12292" name="Oval 7"/>
          <p:cNvSpPr>
            <a:spLocks noChangeArrowheads="1"/>
          </p:cNvSpPr>
          <p:nvPr/>
        </p:nvSpPr>
        <p:spPr bwMode="auto">
          <a:xfrm>
            <a:off x="3255963" y="4494213"/>
            <a:ext cx="9906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2294" name="Object 11"/>
          <p:cNvGraphicFramePr>
            <a:graphicFrameLocks noChangeAspect="1"/>
          </p:cNvGraphicFramePr>
          <p:nvPr/>
        </p:nvGraphicFramePr>
        <p:xfrm>
          <a:off x="2971800" y="5638800"/>
          <a:ext cx="30972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61960" imgH="291960" progId="Equation.3">
                  <p:embed/>
                </p:oleObj>
              </mc:Choice>
              <mc:Fallback>
                <p:oleObj name="Equation" r:id="rId3" imgW="1461960" imgH="2919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38800"/>
                        <a:ext cx="309721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4"/>
          <p:cNvGraphicFramePr>
            <a:graphicFrameLocks noChangeAspect="1"/>
          </p:cNvGraphicFramePr>
          <p:nvPr/>
        </p:nvGraphicFramePr>
        <p:xfrm>
          <a:off x="609600" y="1828800"/>
          <a:ext cx="790575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4029137" imgH="2152720" progId="Excel.Sheet.8">
                  <p:embed/>
                </p:oleObj>
              </mc:Choice>
              <mc:Fallback>
                <p:oleObj name="Worksheet" r:id="rId5" imgW="4029137" imgH="215272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790575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/>
              <a:t>Συνδιακύμανση</a:t>
            </a:r>
            <a:r>
              <a:rPr lang="en-US" dirty="0"/>
              <a:t> </a:t>
            </a:r>
          </a:p>
        </p:txBody>
      </p:sp>
      <p:graphicFrame>
        <p:nvGraphicFramePr>
          <p:cNvPr id="1331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295400" y="2089150"/>
          <a:ext cx="68961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914683" imgH="1542940" progId="Excel.Sheet.8">
                  <p:embed/>
                </p:oleObj>
              </mc:Choice>
              <mc:Fallback>
                <p:oleObj name="Worksheet" r:id="rId3" imgW="3914683" imgH="154294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89150"/>
                        <a:ext cx="68961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685800" y="5249863"/>
            <a:ext cx="845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“Deviation” compares return in each state to the expected return.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0" y="5791200"/>
            <a:ext cx="81534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“Weighted” takes the product of the deviations multiplied by the probability of that state.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Συσχέτιση</a:t>
            </a:r>
            <a:endParaRPr lang="en-US" dirty="0"/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340" name="Rectangle 10"/>
          <p:cNvSpPr>
            <a:spLocks noChangeArrowheads="1"/>
          </p:cNvSpPr>
          <p:nvPr/>
        </p:nvSpPr>
        <p:spPr bwMode="auto">
          <a:xfrm>
            <a:off x="0" y="299561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4341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765175" y="2590800"/>
          <a:ext cx="43370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73680" imgH="1142280" progId="Equation.3">
                  <p:embed/>
                </p:oleObj>
              </mc:Choice>
              <mc:Fallback>
                <p:oleObj name="Equation" r:id="rId3" imgW="2173680" imgH="11422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2590800"/>
                        <a:ext cx="433705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8"/>
          <p:cNvGraphicFramePr>
            <a:graphicFrameLocks noChangeAspect="1"/>
          </p:cNvGraphicFramePr>
          <p:nvPr/>
        </p:nvGraphicFramePr>
        <p:xfrm>
          <a:off x="609600" y="2057400"/>
          <a:ext cx="75438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848007" imgH="2009655" progId="Excel.Sheet.8">
                  <p:embed/>
                </p:oleObj>
              </mc:Choice>
              <mc:Fallback>
                <p:oleObj name="Worksheet" r:id="rId3" imgW="3848007" imgH="2009655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57400"/>
                        <a:ext cx="75438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/>
              <a:t>3 </a:t>
            </a:r>
            <a:r>
              <a:rPr lang="el-GR" dirty="0"/>
              <a:t>Η Απόδοση και ο Κίνδυνος για τα Χαρτοφυλάκια</a:t>
            </a:r>
            <a:endParaRPr lang="en-US" dirty="0"/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0" y="5305425"/>
            <a:ext cx="891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Παρατηρείστε ότι οι μετοχές έχουν υψηλότερη αναμενόμενη απόδοση από τα ομόλογα και υψηλότερο κίνδυνο. Ας επιστρέψουμε τώρα στην αντιστάθμιση κινδύνου-απόδοσης ενός χαρτοφυλακίου που επενδύει 50% σε μετοχές και 50% σε ομόλογα. 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Χαρτοφυλάκια</a:t>
            </a:r>
            <a:endParaRPr lang="en-US" dirty="0"/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381000" y="2133600"/>
          <a:ext cx="81343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553085" imgH="2857517" progId="Excel.Sheet.8">
                  <p:embed/>
                </p:oleObj>
              </mc:Choice>
              <mc:Fallback>
                <p:oleObj name="Worksheet" r:id="rId3" imgW="6553085" imgH="285751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813435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0" y="50292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cs typeface="Times New Roman" pitchFamily="18" charset="0"/>
              </a:rPr>
              <a:t>Ο συντελεστής απόδοσης του χαρτοφυλακίου είναι ένας σταθμισμένος μέσος όρος των αποδόσεων των μετοχών και των ομολόγων του χαρτοφυλακίου: </a:t>
            </a:r>
            <a:endParaRPr lang="en-US" sz="2400" dirty="0"/>
          </a:p>
        </p:txBody>
      </p:sp>
      <p:graphicFrame>
        <p:nvGraphicFramePr>
          <p:cNvPr id="16389" name="Object 10"/>
          <p:cNvGraphicFramePr>
            <a:graphicFrameLocks noChangeAspect="1"/>
          </p:cNvGraphicFramePr>
          <p:nvPr/>
        </p:nvGraphicFramePr>
        <p:xfrm>
          <a:off x="3657600" y="5791200"/>
          <a:ext cx="24098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23800" imgH="291960" progId="Equation.3">
                  <p:embed/>
                </p:oleObj>
              </mc:Choice>
              <mc:Fallback>
                <p:oleObj r:id="rId5" imgW="1423800" imgH="291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791200"/>
                        <a:ext cx="240982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12"/>
          <p:cNvGraphicFramePr>
            <a:graphicFrameLocks noChangeAspect="1"/>
          </p:cNvGraphicFramePr>
          <p:nvPr/>
        </p:nvGraphicFramePr>
        <p:xfrm>
          <a:off x="2590800" y="6402388"/>
          <a:ext cx="46497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71280" imgH="253800" progId="Equation.3">
                  <p:embed/>
                </p:oleObj>
              </mc:Choice>
              <mc:Fallback>
                <p:oleObj name="Equation" r:id="rId7" imgW="277128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6402388"/>
                        <a:ext cx="4649788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14"/>
          <p:cNvGraphicFramePr>
            <a:graphicFrameLocks noChangeAspect="1"/>
          </p:cNvGraphicFramePr>
          <p:nvPr/>
        </p:nvGraphicFramePr>
        <p:xfrm>
          <a:off x="990600" y="1981200"/>
          <a:ext cx="7519988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553085" imgH="2343023" progId="Excel.Sheet.8">
                  <p:embed/>
                </p:oleObj>
              </mc:Choice>
              <mc:Fallback>
                <p:oleObj name="Worksheet" r:id="rId3" imgW="6553085" imgH="2343023" progId="Excel.Shee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7519988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Χαρτοφυλάκια</a:t>
            </a:r>
            <a:endParaRPr lang="en-US" dirty="0"/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0" y="457358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cs typeface="Times New Roman" pitchFamily="18" charset="0"/>
              </a:rPr>
              <a:t>Ο αναμενόμενος συντελεστής απόδοσης του χαρτοφυλακίου είναι ένας σταθμισμένος μέσος όρος των αναμενόμενων αποδόσεων των χρεογράφων του χαρτοφυλακίου: </a:t>
            </a:r>
            <a:endParaRPr lang="en-US" sz="2400" dirty="0"/>
          </a:p>
        </p:txBody>
      </p:sp>
      <p:sp>
        <p:nvSpPr>
          <p:cNvPr id="17413" name="Oval 10"/>
          <p:cNvSpPr>
            <a:spLocks noChangeArrowheads="1"/>
          </p:cNvSpPr>
          <p:nvPr/>
        </p:nvSpPr>
        <p:spPr bwMode="auto">
          <a:xfrm>
            <a:off x="5638800" y="3657600"/>
            <a:ext cx="7620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7414" name="Object 11"/>
          <p:cNvGraphicFramePr>
            <a:graphicFrameLocks noChangeAspect="1"/>
          </p:cNvGraphicFramePr>
          <p:nvPr/>
        </p:nvGraphicFramePr>
        <p:xfrm>
          <a:off x="2687638" y="6402388"/>
          <a:ext cx="44529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44200" imgH="253800" progId="Equation.3">
                  <p:embed/>
                </p:oleObj>
              </mc:Choice>
              <mc:Fallback>
                <p:oleObj name="Equation" r:id="rId5" imgW="264420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6402388"/>
                        <a:ext cx="44529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3"/>
          <p:cNvGraphicFramePr>
            <a:graphicFrameLocks noChangeAspect="1"/>
          </p:cNvGraphicFramePr>
          <p:nvPr/>
        </p:nvGraphicFramePr>
        <p:xfrm>
          <a:off x="3124200" y="5640388"/>
          <a:ext cx="3581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2313720" imgH="291960" progId="Equation.3">
                  <p:embed/>
                </p:oleObj>
              </mc:Choice>
              <mc:Fallback>
                <p:oleObj r:id="rId7" imgW="2313720" imgH="2919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640388"/>
                        <a:ext cx="3581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15"/>
          <p:cNvGraphicFramePr>
            <a:graphicFrameLocks noChangeAspect="1"/>
          </p:cNvGraphicFramePr>
          <p:nvPr/>
        </p:nvGraphicFramePr>
        <p:xfrm>
          <a:off x="990600" y="1752600"/>
          <a:ext cx="7519988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553085" imgH="2343023" progId="Excel.Sheet.8">
                  <p:embed/>
                </p:oleObj>
              </mc:Choice>
              <mc:Fallback>
                <p:oleObj name="Worksheet" r:id="rId3" imgW="6553085" imgH="2343023" progId="Excel.Sheet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7519988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Χαρτοφυλάκια</a:t>
            </a:r>
            <a:endParaRPr lang="en-US" dirty="0"/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381000" y="45720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cs typeface="Times New Roman" pitchFamily="18" charset="0"/>
              </a:rPr>
              <a:t>Η διακύμανση του συντελεστή απόδοσης των δύο επικίνδυνων περιουσιακών στοιχείων του χαρτοφυλακίου είναι: 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dirty="0"/>
              <a:t> </a:t>
            </a:r>
          </a:p>
        </p:txBody>
      </p:sp>
      <p:sp>
        <p:nvSpPr>
          <p:cNvPr id="18437" name="Oval 10"/>
          <p:cNvSpPr>
            <a:spLocks noChangeArrowheads="1"/>
          </p:cNvSpPr>
          <p:nvPr/>
        </p:nvSpPr>
        <p:spPr bwMode="auto">
          <a:xfrm>
            <a:off x="5562600" y="3810000"/>
            <a:ext cx="914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8438" name="Object 13"/>
          <p:cNvGraphicFramePr>
            <a:graphicFrameLocks noChangeAspect="1"/>
          </p:cNvGraphicFramePr>
          <p:nvPr/>
        </p:nvGraphicFramePr>
        <p:xfrm>
          <a:off x="1981200" y="5429250"/>
          <a:ext cx="61722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800880" imgH="304560" progId="Equation.3">
                  <p:embed/>
                </p:oleObj>
              </mc:Choice>
              <mc:Fallback>
                <p:oleObj r:id="rId5" imgW="3800880" imgH="3045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29250"/>
                        <a:ext cx="61722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1219200" y="6035675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cs typeface="Times New Roman" pitchFamily="18" charset="0"/>
              </a:rPr>
              <a:t>Όπου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</a:t>
            </a:r>
            <a:r>
              <a:rPr lang="en-US" sz="2400" i="1" baseline="-25000" dirty="0">
                <a:cs typeface="Times New Roman" pitchFamily="18" charset="0"/>
                <a:sym typeface="Symbol" pitchFamily="18" charset="2"/>
              </a:rPr>
              <a:t>BS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l-GR" sz="2400" dirty="0">
                <a:cs typeface="Times New Roman" pitchFamily="18" charset="0"/>
              </a:rPr>
              <a:t>είναι ο συντελεστής συσχέτισης μεταξύ των αποδόσεων των μετοχικών και ομολογιακών κεφαλαίων. 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914400" y="2057400"/>
          <a:ext cx="7519988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553085" imgH="2343023" progId="Excel.Sheet.8">
                  <p:embed/>
                </p:oleObj>
              </mc:Choice>
              <mc:Fallback>
                <p:oleObj name="Worksheet" r:id="rId3" imgW="6553085" imgH="2343023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7519988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Χαρτοφυλάκια</a:t>
            </a:r>
            <a:endParaRPr lang="en-US" dirty="0"/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609600" y="4800600"/>
            <a:ext cx="8153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Παρατηρείστε τη μείωση του κινδύνου που προσφέρει η διαφοροποίηση. 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l-GR" sz="2400" dirty="0"/>
              <a:t>Ένα ίσο σταθμισμένο χαρτοφυλάκιο (50% σε μετοχές και 50% σε ομόλογα) έχει μικρότερο κίνδυνο από </a:t>
            </a:r>
            <a:r>
              <a:rPr lang="el-GR" sz="2400" dirty="0" err="1"/>
              <a:t>ό,τι</a:t>
            </a:r>
            <a:r>
              <a:rPr lang="el-GR" sz="2400" dirty="0"/>
              <a:t> εάν </a:t>
            </a:r>
            <a:r>
              <a:rPr lang="el-GR" sz="2400" dirty="0" err="1"/>
              <a:t>διακρατούνταν</a:t>
            </a:r>
            <a:r>
              <a:rPr lang="el-GR" sz="2400" dirty="0"/>
              <a:t> μόνο μετοχές ή μόνο ομόλογα. 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4271963" y="1979613"/>
          <a:ext cx="4333875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629216" imgH="2390802" progId="Excel.Sheet.8">
                  <p:embed/>
                </p:oleObj>
              </mc:Choice>
              <mc:Fallback>
                <p:oleObj name="Worksheet" r:id="rId3" imgW="4629216" imgH="239080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1963" y="1979613"/>
                        <a:ext cx="4333875" cy="305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4"/>
          <p:cNvGraphicFramePr>
            <a:graphicFrameLocks noChangeAspect="1"/>
          </p:cNvGraphicFramePr>
          <p:nvPr/>
        </p:nvGraphicFramePr>
        <p:xfrm>
          <a:off x="533400" y="1981200"/>
          <a:ext cx="32766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3829111" imgH="5276932" progId="Excel.Sheet.8">
                  <p:embed/>
                </p:oleObj>
              </mc:Choice>
              <mc:Fallback>
                <p:oleObj name="Worksheet" r:id="rId5" imgW="3829111" imgH="527693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81200"/>
                        <a:ext cx="32766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sz="4000" dirty="0"/>
              <a:t>4 </a:t>
            </a:r>
            <a:r>
              <a:rPr lang="el-GR" sz="4000" dirty="0"/>
              <a:t>Το Αποτελεσματικό Σύνολο Δύο Περιουσιακών Στοιχείων</a:t>
            </a:r>
            <a:endParaRPr lang="en-US" sz="4000" dirty="0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267200" y="5305425"/>
            <a:ext cx="487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Μπορούμε να εξετάσουμε άλλες σταθμίσεις χαρτοφυλακίου εκτός από 50% σε μετοχές και 50% σε ομόλογα. </a:t>
            </a:r>
            <a:endParaRPr lang="en-US" sz="2400" dirty="0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6705600" y="3429000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100% bonds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7467600" y="2590800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100% stocks</a:t>
            </a:r>
          </a:p>
        </p:txBody>
      </p:sp>
      <p:sp>
        <p:nvSpPr>
          <p:cNvPr id="20488" name="Oval 9"/>
          <p:cNvSpPr>
            <a:spLocks noChangeArrowheads="1"/>
          </p:cNvSpPr>
          <p:nvPr/>
        </p:nvSpPr>
        <p:spPr bwMode="auto">
          <a:xfrm>
            <a:off x="56388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4267200" y="1828800"/>
          <a:ext cx="4343400" cy="335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4686142" imgH="2466938" progId="Excel.Sheet.8">
                  <p:embed/>
                </p:oleObj>
              </mc:Choice>
              <mc:Fallback>
                <p:oleObj name="Chart" r:id="rId3" imgW="4686142" imgH="246693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828800"/>
                        <a:ext cx="4343400" cy="335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685800" y="1981200"/>
          <a:ext cx="32766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3829111" imgH="5276932" progId="Excel.Sheet.8">
                  <p:embed/>
                </p:oleObj>
              </mc:Choice>
              <mc:Fallback>
                <p:oleObj name="Worksheet" r:id="rId5" imgW="3829111" imgH="527693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32766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l-GR" dirty="0"/>
              <a:t>Το Αποτελεσματικό Σύνολο Δύο Περιουσιακών Στοιχείων</a:t>
            </a:r>
            <a:endParaRPr lang="en-US" dirty="0"/>
          </a:p>
        </p:txBody>
      </p:sp>
      <p:sp>
        <p:nvSpPr>
          <p:cNvPr id="21509" name="Oval 6"/>
          <p:cNvSpPr>
            <a:spLocks noChangeArrowheads="1"/>
          </p:cNvSpPr>
          <p:nvPr/>
        </p:nvSpPr>
        <p:spPr bwMode="auto">
          <a:xfrm>
            <a:off x="7848600" y="2743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10" name="Oval 7"/>
          <p:cNvSpPr>
            <a:spLocks noChangeArrowheads="1"/>
          </p:cNvSpPr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7620000" y="2895600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100% stocks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6781800" y="3686175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100% bonds</a:t>
            </a:r>
          </a:p>
        </p:txBody>
      </p:sp>
      <p:sp>
        <p:nvSpPr>
          <p:cNvPr id="516106" name="Text Box 10"/>
          <p:cNvSpPr txBox="1">
            <a:spLocks noChangeArrowheads="1"/>
          </p:cNvSpPr>
          <p:nvPr/>
        </p:nvSpPr>
        <p:spPr bwMode="auto">
          <a:xfrm>
            <a:off x="4267200" y="5029200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Παρατηρείστε ότι ορισμένα χαρτοφυλάκια είναι «καλύτερα» από άλλα. Έχουν υψηλότερες αποδόσεις για το ίδιο επίπεδο κινδύνου ή και για χαμηλότερο. </a:t>
            </a:r>
            <a:endParaRPr lang="en-US" sz="2400" dirty="0"/>
          </a:p>
        </p:txBody>
      </p:sp>
      <p:sp>
        <p:nvSpPr>
          <p:cNvPr id="516107" name="Oval 11"/>
          <p:cNvSpPr>
            <a:spLocks noChangeArrowheads="1"/>
          </p:cNvSpPr>
          <p:nvPr/>
        </p:nvSpPr>
        <p:spPr bwMode="auto">
          <a:xfrm rot="-730859">
            <a:off x="4953000" y="2895600"/>
            <a:ext cx="3273425" cy="3921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6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6" grpId="0" build="p" autoUpdateAnimBg="0"/>
      <p:bldP spid="5161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Περιεχόμενα Ενότητας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Τρόπος υπολογισμού αναμενόμενων αποδόσεων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Τρόπος υπολογισμού </a:t>
            </a:r>
            <a:r>
              <a:rPr lang="el-GR" sz="2800" dirty="0" err="1"/>
              <a:t>συνδιακυμάνσεων</a:t>
            </a:r>
            <a:r>
              <a:rPr lang="el-GR" sz="2800" dirty="0"/>
              <a:t>, διακυμάνσεων, συσχετίσεων και συντελεστών βήτα.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Επίδραση της διαφοροποίησης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Αρχή του συστηματικού κινδύνου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Γραμμή αγοράς χρεογράφων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Αντιστάθμιση κινδύνου - απόδοσης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Υπόδειγμα Αποτίμησης Κεφαλαιακών Στοιχείων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686800" cy="1016000"/>
          </a:xfrm>
        </p:spPr>
        <p:txBody>
          <a:bodyPr/>
          <a:lstStyle/>
          <a:p>
            <a:pPr eaLnBrk="1" hangingPunct="1"/>
            <a:r>
              <a:rPr lang="el-GR" dirty="0">
                <a:cs typeface="Times New Roman" pitchFamily="18" charset="0"/>
              </a:rPr>
              <a:t>Χαρτοφυλάκια με Διάφορες Συσχετίσεις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517124" name="Arc 4"/>
          <p:cNvSpPr>
            <a:spLocks/>
          </p:cNvSpPr>
          <p:nvPr/>
        </p:nvSpPr>
        <p:spPr bwMode="auto">
          <a:xfrm flipH="1">
            <a:off x="1752600" y="2514600"/>
            <a:ext cx="2514600" cy="1487488"/>
          </a:xfrm>
          <a:custGeom>
            <a:avLst/>
            <a:gdLst>
              <a:gd name="T0" fmla="*/ 407924 w 21600"/>
              <a:gd name="T1" fmla="*/ 0 h 31773"/>
              <a:gd name="T2" fmla="*/ 2200159 w 21600"/>
              <a:gd name="T3" fmla="*/ 1487488 h 31773"/>
              <a:gd name="T4" fmla="*/ 0 w 21600"/>
              <a:gd name="T5" fmla="*/ 997838 h 317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1773" fill="none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4972"/>
                  <a:pt x="20670" y="28571"/>
                  <a:pt x="18898" y="31772"/>
                </a:cubicBezTo>
              </a:path>
              <a:path w="21600" h="31773" stroke="0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4972"/>
                  <a:pt x="20670" y="28571"/>
                  <a:pt x="18898" y="31772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838200" y="48768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05000" y="42672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ομόλογα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 rot="-5400000">
            <a:off x="-123824" y="2817166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4724400" y="487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endParaRPr lang="en-US" sz="2400" b="1" i="1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 flipV="1">
            <a:off x="838200" y="1828800"/>
            <a:ext cx="1588" cy="277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3810000" y="24384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μετοχές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17131" name="Text Box 11"/>
          <p:cNvSpPr txBox="1">
            <a:spLocks noChangeArrowheads="1"/>
          </p:cNvSpPr>
          <p:nvPr/>
        </p:nvSpPr>
        <p:spPr bwMode="auto">
          <a:xfrm>
            <a:off x="3048000" y="4038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sym typeface="Symbol" pitchFamily="18" charset="2"/>
              </a:rPr>
              <a:t> = 0.2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517132" name="Line 12"/>
          <p:cNvSpPr>
            <a:spLocks noChangeShapeType="1"/>
          </p:cNvSpPr>
          <p:nvPr/>
        </p:nvSpPr>
        <p:spPr bwMode="auto">
          <a:xfrm flipH="1" flipV="1">
            <a:off x="2133600" y="3200400"/>
            <a:ext cx="914400" cy="8810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7133" name="Line 13"/>
          <p:cNvSpPr>
            <a:spLocks noChangeShapeType="1"/>
          </p:cNvSpPr>
          <p:nvPr/>
        </p:nvSpPr>
        <p:spPr bwMode="auto">
          <a:xfrm flipV="1">
            <a:off x="1676400" y="2209800"/>
            <a:ext cx="2133600" cy="21018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7134" name="Line 14"/>
          <p:cNvSpPr>
            <a:spLocks noChangeShapeType="1"/>
          </p:cNvSpPr>
          <p:nvPr/>
        </p:nvSpPr>
        <p:spPr bwMode="auto">
          <a:xfrm flipH="1" flipV="1">
            <a:off x="3276600" y="2895600"/>
            <a:ext cx="609600" cy="609600"/>
          </a:xfrm>
          <a:prstGeom prst="line">
            <a:avLst/>
          </a:prstGeom>
          <a:noFill/>
          <a:ln w="9525">
            <a:solidFill>
              <a:srgbClr val="0066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35814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99"/>
                </a:solidFill>
                <a:sym typeface="Symbol" pitchFamily="18" charset="2"/>
              </a:rPr>
              <a:t> = 1.0</a:t>
            </a:r>
            <a:endParaRPr lang="en-US" sz="2400">
              <a:solidFill>
                <a:srgbClr val="006699"/>
              </a:solidFill>
            </a:endParaRPr>
          </a:p>
        </p:txBody>
      </p:sp>
      <p:sp>
        <p:nvSpPr>
          <p:cNvPr id="517136" name="Line 16"/>
          <p:cNvSpPr>
            <a:spLocks noChangeShapeType="1"/>
          </p:cNvSpPr>
          <p:nvPr/>
        </p:nvSpPr>
        <p:spPr bwMode="auto">
          <a:xfrm flipH="1">
            <a:off x="838200" y="2438400"/>
            <a:ext cx="2971800" cy="67786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7137" name="Line 17"/>
          <p:cNvSpPr>
            <a:spLocks noChangeShapeType="1"/>
          </p:cNvSpPr>
          <p:nvPr/>
        </p:nvSpPr>
        <p:spPr bwMode="auto">
          <a:xfrm flipH="1" flipV="1">
            <a:off x="838200" y="3200400"/>
            <a:ext cx="1219200" cy="88106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7138" name="Text Box 18"/>
          <p:cNvSpPr txBox="1">
            <a:spLocks noChangeArrowheads="1"/>
          </p:cNvSpPr>
          <p:nvPr/>
        </p:nvSpPr>
        <p:spPr bwMode="auto">
          <a:xfrm>
            <a:off x="838200" y="243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sym typeface="Symbol" pitchFamily="18" charset="2"/>
              </a:rPr>
              <a:t> = -1.0</a:t>
            </a:r>
            <a:endParaRPr lang="en-US" sz="2400">
              <a:solidFill>
                <a:srgbClr val="006600"/>
              </a:solidFill>
            </a:endParaRPr>
          </a:p>
        </p:txBody>
      </p:sp>
      <p:sp>
        <p:nvSpPr>
          <p:cNvPr id="22546" name="Oval 19"/>
          <p:cNvSpPr>
            <a:spLocks noChangeArrowheads="1"/>
          </p:cNvSpPr>
          <p:nvPr/>
        </p:nvSpPr>
        <p:spPr bwMode="auto">
          <a:xfrm>
            <a:off x="3429000" y="2514600"/>
            <a:ext cx="76200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7" name="Oval 20"/>
          <p:cNvSpPr>
            <a:spLocks noChangeArrowheads="1"/>
          </p:cNvSpPr>
          <p:nvPr/>
        </p:nvSpPr>
        <p:spPr bwMode="auto">
          <a:xfrm>
            <a:off x="1981200" y="4114800"/>
            <a:ext cx="76200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714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381000" y="5105400"/>
            <a:ext cx="8305800" cy="1828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l-GR" sz="2400" dirty="0"/>
              <a:t>Η σχέση εξαρτάται από τον συντελεστή συσχέτισης</a:t>
            </a:r>
            <a:endParaRPr lang="en-US" sz="2400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/>
              <a:t>-1.0 </a:t>
            </a:r>
            <a:r>
              <a:rPr lang="en-US" sz="2400" u="sng" dirty="0"/>
              <a:t>&lt;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/>
              <a:t> </a:t>
            </a:r>
            <a:r>
              <a:rPr lang="en-US" sz="2400" u="sng" dirty="0"/>
              <a:t>&lt;</a:t>
            </a:r>
            <a:r>
              <a:rPr lang="en-US" sz="2400" dirty="0"/>
              <a:t> +1.0</a:t>
            </a:r>
          </a:p>
          <a:p>
            <a:pPr eaLnBrk="1" hangingPunct="1"/>
            <a:r>
              <a:rPr lang="el-GR" sz="2400" dirty="0"/>
              <a:t>Εάν </a:t>
            </a:r>
            <a:r>
              <a:rPr lang="en-US" sz="2400" dirty="0">
                <a:latin typeface="Symbol" pitchFamily="18" charset="2"/>
              </a:rPr>
              <a:t>r </a:t>
            </a:r>
            <a:r>
              <a:rPr lang="en-US" sz="2400" dirty="0"/>
              <a:t>= +1.0, </a:t>
            </a:r>
            <a:r>
              <a:rPr lang="el-GR" sz="2400" dirty="0"/>
              <a:t>δεν είναι δυνατή η μείωση του κινδύνου</a:t>
            </a:r>
            <a:endParaRPr lang="en-US" sz="2400" dirty="0"/>
          </a:p>
          <a:p>
            <a:pPr eaLnBrk="1" hangingPunct="1"/>
            <a:r>
              <a:rPr lang="el-GR" sz="2400" dirty="0"/>
              <a:t>Εάν </a:t>
            </a:r>
            <a:r>
              <a:rPr lang="en-US" sz="2400" dirty="0">
                <a:latin typeface="Symbol" pitchFamily="18" charset="2"/>
              </a:rPr>
              <a:t>r </a:t>
            </a:r>
            <a:r>
              <a:rPr lang="en-US" sz="2400" dirty="0"/>
              <a:t>= </a:t>
            </a:r>
            <a:r>
              <a:rPr lang="en-US" sz="2400" dirty="0">
                <a:cs typeface="Times New Roman" pitchFamily="18" charset="0"/>
              </a:rPr>
              <a:t>–</a:t>
            </a:r>
            <a:r>
              <a:rPr lang="en-US" sz="2400" dirty="0"/>
              <a:t>1.0,</a:t>
            </a:r>
            <a:r>
              <a:rPr lang="el-GR" sz="2400" dirty="0"/>
              <a:t> είναι δυνατή ολόκληρη η μείωση του κινδύνου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7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7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7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nimBg="1"/>
      <p:bldP spid="517131" grpId="0" autoUpdateAnimBg="0"/>
      <p:bldP spid="517132" grpId="0" animBg="1"/>
      <p:bldP spid="517133" grpId="0" animBg="1"/>
      <p:bldP spid="517134" grpId="0" animBg="1"/>
      <p:bldP spid="517136" grpId="0" animBg="1"/>
      <p:bldP spid="517137" grpId="0" animBg="1"/>
      <p:bldP spid="51713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675687" cy="1082675"/>
          </a:xfrm>
        </p:spPr>
        <p:txBody>
          <a:bodyPr/>
          <a:lstStyle/>
          <a:p>
            <a:pPr eaLnBrk="1" hangingPunct="1"/>
            <a:r>
              <a:rPr lang="en-US" sz="3600" dirty="0"/>
              <a:t>5 </a:t>
            </a:r>
            <a:r>
              <a:rPr lang="el-GR" sz="3600" dirty="0"/>
              <a:t>Το Αποτελεσματικό Σύνολο για Πολλά Χρεόγραφα</a:t>
            </a:r>
            <a:endParaRPr lang="en-US" sz="3600" dirty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5257800"/>
            <a:ext cx="8915400" cy="9826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dirty="0"/>
              <a:t>Σκεφτείτε έναν κόσμο με πολλά επικίνδυνα περιουσιακά στοιχεία – εξακολουθούμε να είμαστε σε θέση να εντοπίσουμε το αποτελεσματικό σύνολο συνδυασμών κινδύνου απόδοσης διαφόρων χαρτοφυλακίων. </a:t>
            </a:r>
            <a:endParaRPr lang="en-US" sz="2800" i="1" dirty="0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2971800" y="4953000"/>
            <a:ext cx="44164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9174" name="Arc 6"/>
          <p:cNvSpPr>
            <a:spLocks/>
          </p:cNvSpPr>
          <p:nvPr/>
        </p:nvSpPr>
        <p:spPr bwMode="auto">
          <a:xfrm flipH="1">
            <a:off x="3886200" y="2514600"/>
            <a:ext cx="2428875" cy="1981200"/>
          </a:xfrm>
          <a:custGeom>
            <a:avLst/>
            <a:gdLst>
              <a:gd name="T0" fmla="*/ 394018 w 21600"/>
              <a:gd name="T1" fmla="*/ 0 h 37666"/>
              <a:gd name="T2" fmla="*/ 1586977 w 21600"/>
              <a:gd name="T3" fmla="*/ 1981200 h 37666"/>
              <a:gd name="T4" fmla="*/ 0 w 21600"/>
              <a:gd name="T5" fmla="*/ 1121099 h 37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666" fill="none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</a:path>
              <a:path w="21600" h="37666" stroke="0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 rot="-5400000">
            <a:off x="1942308" y="2473474"/>
            <a:ext cx="16017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6858000" y="48768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r>
              <a:rPr lang="en-US" sz="2400" b="1" i="1" baseline="-25000">
                <a:sym typeface="Symbol" pitchFamily="18" charset="2"/>
              </a:rPr>
              <a:t>P</a:t>
            </a:r>
            <a:endParaRPr lang="en-US" sz="2400" b="1" i="1" baseline="-25000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 flipV="1">
            <a:off x="2971800" y="18288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9178" name="Oval 10"/>
          <p:cNvSpPr>
            <a:spLocks noChangeArrowheads="1"/>
          </p:cNvSpPr>
          <p:nvPr/>
        </p:nvSpPr>
        <p:spPr bwMode="auto">
          <a:xfrm>
            <a:off x="4648200" y="44196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79" name="Oval 11"/>
          <p:cNvSpPr>
            <a:spLocks noChangeArrowheads="1"/>
          </p:cNvSpPr>
          <p:nvPr/>
        </p:nvSpPr>
        <p:spPr bwMode="auto">
          <a:xfrm>
            <a:off x="5562600" y="25146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0" name="Oval 12"/>
          <p:cNvSpPr>
            <a:spLocks noChangeArrowheads="1"/>
          </p:cNvSpPr>
          <p:nvPr/>
        </p:nvSpPr>
        <p:spPr bwMode="auto">
          <a:xfrm>
            <a:off x="4800600" y="41910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1" name="Oval 13"/>
          <p:cNvSpPr>
            <a:spLocks noChangeArrowheads="1"/>
          </p:cNvSpPr>
          <p:nvPr/>
        </p:nvSpPr>
        <p:spPr bwMode="auto">
          <a:xfrm>
            <a:off x="4953000" y="38862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2" name="Oval 14"/>
          <p:cNvSpPr>
            <a:spLocks noChangeArrowheads="1"/>
          </p:cNvSpPr>
          <p:nvPr/>
        </p:nvSpPr>
        <p:spPr bwMode="auto">
          <a:xfrm>
            <a:off x="4648200" y="38100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3" name="Oval 15"/>
          <p:cNvSpPr>
            <a:spLocks noChangeArrowheads="1"/>
          </p:cNvSpPr>
          <p:nvPr/>
        </p:nvSpPr>
        <p:spPr bwMode="auto">
          <a:xfrm>
            <a:off x="4800600" y="35052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4" name="Oval 16"/>
          <p:cNvSpPr>
            <a:spLocks noChangeArrowheads="1"/>
          </p:cNvSpPr>
          <p:nvPr/>
        </p:nvSpPr>
        <p:spPr bwMode="auto">
          <a:xfrm>
            <a:off x="4343400" y="36576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5" name="Oval 17"/>
          <p:cNvSpPr>
            <a:spLocks noChangeArrowheads="1"/>
          </p:cNvSpPr>
          <p:nvPr/>
        </p:nvSpPr>
        <p:spPr bwMode="auto">
          <a:xfrm>
            <a:off x="4495800" y="32004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6" name="Oval 18"/>
          <p:cNvSpPr>
            <a:spLocks noChangeArrowheads="1"/>
          </p:cNvSpPr>
          <p:nvPr/>
        </p:nvSpPr>
        <p:spPr bwMode="auto">
          <a:xfrm>
            <a:off x="4953000" y="29718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7" name="Oval 19"/>
          <p:cNvSpPr>
            <a:spLocks noChangeArrowheads="1"/>
          </p:cNvSpPr>
          <p:nvPr/>
        </p:nvSpPr>
        <p:spPr bwMode="auto">
          <a:xfrm>
            <a:off x="5410200" y="31242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8" name="Oval 20"/>
          <p:cNvSpPr>
            <a:spLocks noChangeArrowheads="1"/>
          </p:cNvSpPr>
          <p:nvPr/>
        </p:nvSpPr>
        <p:spPr bwMode="auto">
          <a:xfrm>
            <a:off x="5257800" y="32766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89" name="Oval 21"/>
          <p:cNvSpPr>
            <a:spLocks noChangeArrowheads="1"/>
          </p:cNvSpPr>
          <p:nvPr/>
        </p:nvSpPr>
        <p:spPr bwMode="auto">
          <a:xfrm>
            <a:off x="5257800" y="35052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9190" name="Oval 22"/>
          <p:cNvSpPr>
            <a:spLocks noChangeArrowheads="1"/>
          </p:cNvSpPr>
          <p:nvPr/>
        </p:nvSpPr>
        <p:spPr bwMode="auto">
          <a:xfrm>
            <a:off x="5562600" y="3581400"/>
            <a:ext cx="74613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5181600" y="3886200"/>
            <a:ext cx="1546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006600"/>
                </a:solidFill>
              </a:rPr>
              <a:t>Μεμονωμένα περιουσιακά στοιχεία </a:t>
            </a:r>
            <a:endParaRPr lang="en-US" sz="16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1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4" grpId="0" animBg="1"/>
      <p:bldP spid="519178" grpId="0" animBg="1"/>
      <p:bldP spid="519179" grpId="0" animBg="1"/>
      <p:bldP spid="519180" grpId="0" animBg="1"/>
      <p:bldP spid="519181" grpId="0" animBg="1"/>
      <p:bldP spid="519182" grpId="0" animBg="1"/>
      <p:bldP spid="519183" grpId="0" animBg="1"/>
      <p:bldP spid="519184" grpId="0" animBg="1"/>
      <p:bldP spid="519185" grpId="0" animBg="1"/>
      <p:bldP spid="519186" grpId="0" animBg="1"/>
      <p:bldP spid="519187" grpId="0" animBg="1"/>
      <p:bldP spid="519188" grpId="0" animBg="1"/>
      <p:bldP spid="519189" grpId="0" animBg="1"/>
      <p:bldP spid="5191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rc 3"/>
          <p:cNvSpPr>
            <a:spLocks/>
          </p:cNvSpPr>
          <p:nvPr/>
        </p:nvSpPr>
        <p:spPr bwMode="auto">
          <a:xfrm flipH="1">
            <a:off x="3657600" y="25908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675687" cy="1082675"/>
          </a:xfrm>
        </p:spPr>
        <p:txBody>
          <a:bodyPr/>
          <a:lstStyle/>
          <a:p>
            <a:pPr eaLnBrk="1" hangingPunct="1"/>
            <a:r>
              <a:rPr lang="el-GR" dirty="0"/>
              <a:t>Το Αποτελεσματικό Σύνολο για Πολλά Χρεόγραφα</a:t>
            </a:r>
            <a:endParaRPr lang="en-US" dirty="0"/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5173663"/>
            <a:ext cx="8229600" cy="1684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dirty="0"/>
              <a:t>Το τμήμα του συνόλου ευκαιριών επάνω από το χαρτοφυλάκιο ελάχιστης διακύμανσης είναι το εφικτό σύνορο. </a:t>
            </a:r>
            <a:endParaRPr lang="en-US" i="1" dirty="0"/>
          </a:p>
        </p:txBody>
      </p:sp>
      <p:sp>
        <p:nvSpPr>
          <p:cNvPr id="24581" name="Line 6"/>
          <p:cNvSpPr>
            <a:spLocks noChangeShapeType="1"/>
          </p:cNvSpPr>
          <p:nvPr/>
        </p:nvSpPr>
        <p:spPr bwMode="auto">
          <a:xfrm>
            <a:off x="2743200" y="5029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4582" name="Arc 7"/>
          <p:cNvSpPr>
            <a:spLocks/>
          </p:cNvSpPr>
          <p:nvPr/>
        </p:nvSpPr>
        <p:spPr bwMode="auto">
          <a:xfrm flipH="1">
            <a:off x="3657600" y="3676650"/>
            <a:ext cx="2514600" cy="895350"/>
          </a:xfrm>
          <a:custGeom>
            <a:avLst/>
            <a:gdLst>
              <a:gd name="T0" fmla="*/ 2513436 w 21600"/>
              <a:gd name="T1" fmla="*/ 0 h 17018"/>
              <a:gd name="T2" fmla="*/ 1642988 w 21600"/>
              <a:gd name="T3" fmla="*/ 895350 h 17018"/>
              <a:gd name="T4" fmla="*/ 0 w 21600"/>
              <a:gd name="T5" fmla="*/ 35040 h 170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018" fill="none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</a:path>
              <a:path w="21600" h="17018" stroke="0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  <a:lnTo>
                  <a:pt x="0" y="666"/>
                </a:lnTo>
                <a:lnTo>
                  <a:pt x="21589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 rot="-5400000">
            <a:off x="2019300" y="2061002"/>
            <a:ext cx="99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6629400" y="4953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r>
              <a:rPr lang="en-US" sz="2400" b="1" i="1" baseline="-25000">
                <a:sym typeface="Symbol" pitchFamily="18" charset="2"/>
              </a:rPr>
              <a:t>P</a:t>
            </a:r>
            <a:endParaRPr lang="en-US" sz="2400" b="1" i="1" baseline="-25000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V="1">
            <a:off x="2743200" y="1905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4586" name="Oval 11"/>
          <p:cNvSpPr>
            <a:spLocks noChangeArrowheads="1"/>
          </p:cNvSpPr>
          <p:nvPr/>
        </p:nvSpPr>
        <p:spPr bwMode="auto">
          <a:xfrm>
            <a:off x="44196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Oval 12"/>
          <p:cNvSpPr>
            <a:spLocks noChangeArrowheads="1"/>
          </p:cNvSpPr>
          <p:nvPr/>
        </p:nvSpPr>
        <p:spPr bwMode="auto">
          <a:xfrm>
            <a:off x="53340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Oval 13"/>
          <p:cNvSpPr>
            <a:spLocks noChangeArrowheads="1"/>
          </p:cNvSpPr>
          <p:nvPr/>
        </p:nvSpPr>
        <p:spPr bwMode="auto">
          <a:xfrm>
            <a:off x="4572000" y="4267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9" name="Oval 14"/>
          <p:cNvSpPr>
            <a:spLocks noChangeArrowheads="1"/>
          </p:cNvSpPr>
          <p:nvPr/>
        </p:nvSpPr>
        <p:spPr bwMode="auto">
          <a:xfrm>
            <a:off x="4724400" y="3962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0" name="Oval 15"/>
          <p:cNvSpPr>
            <a:spLocks noChangeArrowheads="1"/>
          </p:cNvSpPr>
          <p:nvPr/>
        </p:nvSpPr>
        <p:spPr bwMode="auto">
          <a:xfrm>
            <a:off x="44196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1" name="Oval 16"/>
          <p:cNvSpPr>
            <a:spLocks noChangeArrowheads="1"/>
          </p:cNvSpPr>
          <p:nvPr/>
        </p:nvSpPr>
        <p:spPr bwMode="auto">
          <a:xfrm>
            <a:off x="45720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2" name="Oval 17"/>
          <p:cNvSpPr>
            <a:spLocks noChangeArrowheads="1"/>
          </p:cNvSpPr>
          <p:nvPr/>
        </p:nvSpPr>
        <p:spPr bwMode="auto">
          <a:xfrm>
            <a:off x="41148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3" name="Oval 18"/>
          <p:cNvSpPr>
            <a:spLocks noChangeArrowheads="1"/>
          </p:cNvSpPr>
          <p:nvPr/>
        </p:nvSpPr>
        <p:spPr bwMode="auto">
          <a:xfrm>
            <a:off x="42672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4" name="Oval 19"/>
          <p:cNvSpPr>
            <a:spLocks noChangeArrowheads="1"/>
          </p:cNvSpPr>
          <p:nvPr/>
        </p:nvSpPr>
        <p:spPr bwMode="auto">
          <a:xfrm>
            <a:off x="47244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5" name="Oval 20"/>
          <p:cNvSpPr>
            <a:spLocks noChangeArrowheads="1"/>
          </p:cNvSpPr>
          <p:nvPr/>
        </p:nvSpPr>
        <p:spPr bwMode="auto">
          <a:xfrm>
            <a:off x="5181600" y="3200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6" name="Oval 21"/>
          <p:cNvSpPr>
            <a:spLocks noChangeArrowheads="1"/>
          </p:cNvSpPr>
          <p:nvPr/>
        </p:nvSpPr>
        <p:spPr bwMode="auto">
          <a:xfrm>
            <a:off x="50292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7" name="Oval 22"/>
          <p:cNvSpPr>
            <a:spLocks noChangeArrowheads="1"/>
          </p:cNvSpPr>
          <p:nvPr/>
        </p:nvSpPr>
        <p:spPr bwMode="auto">
          <a:xfrm>
            <a:off x="5029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8" name="Oval 23"/>
          <p:cNvSpPr>
            <a:spLocks noChangeArrowheads="1"/>
          </p:cNvSpPr>
          <p:nvPr/>
        </p:nvSpPr>
        <p:spPr bwMode="auto">
          <a:xfrm>
            <a:off x="53340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3657600" y="3657600"/>
            <a:ext cx="0" cy="14478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1241" name="Oval 25"/>
          <p:cNvSpPr>
            <a:spLocks noChangeArrowheads="1"/>
          </p:cNvSpPr>
          <p:nvPr/>
        </p:nvSpPr>
        <p:spPr bwMode="auto">
          <a:xfrm>
            <a:off x="3581400" y="35814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1" name="Text Box 26"/>
          <p:cNvSpPr txBox="1">
            <a:spLocks noChangeArrowheads="1"/>
          </p:cNvSpPr>
          <p:nvPr/>
        </p:nvSpPr>
        <p:spPr bwMode="auto">
          <a:xfrm>
            <a:off x="2743200" y="30480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Arial" pitchFamily="34" charset="0"/>
              </a:rPr>
              <a:t>Χαρτοφυλάκια ελάχιστης διακύμανσης</a:t>
            </a:r>
            <a:endParaRPr lang="en-US" sz="1600" dirty="0">
              <a:latin typeface="Arial" pitchFamily="34" charset="0"/>
            </a:endParaRPr>
          </a:p>
        </p:txBody>
      </p:sp>
      <p:sp>
        <p:nvSpPr>
          <p:cNvPr id="24602" name="Text Box 27"/>
          <p:cNvSpPr txBox="1">
            <a:spLocks noChangeArrowheads="1"/>
          </p:cNvSpPr>
          <p:nvPr/>
        </p:nvSpPr>
        <p:spPr bwMode="auto">
          <a:xfrm rot="-1386416">
            <a:off x="3352800" y="2558048"/>
            <a:ext cx="190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 dirty="0">
                <a:solidFill>
                  <a:schemeClr val="accent2"/>
                </a:solidFill>
                <a:latin typeface="Arial" pitchFamily="34" charset="0"/>
              </a:rPr>
              <a:t>Εφικτό σύνορο</a:t>
            </a:r>
            <a:endParaRPr lang="en-US" sz="1600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24603" name="Text Box 28"/>
          <p:cNvSpPr txBox="1">
            <a:spLocks noChangeArrowheads="1"/>
          </p:cNvSpPr>
          <p:nvPr/>
        </p:nvSpPr>
        <p:spPr bwMode="auto">
          <a:xfrm>
            <a:off x="4953000" y="39624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006600"/>
                </a:solidFill>
              </a:rPr>
              <a:t>Μεμονωμένα περιουσιακά στοιχεία </a:t>
            </a:r>
            <a:endParaRPr lang="en-US" sz="16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686800" cy="1143000"/>
          </a:xfrm>
        </p:spPr>
        <p:txBody>
          <a:bodyPr/>
          <a:lstStyle/>
          <a:p>
            <a:pPr eaLnBrk="1" hangingPunct="1"/>
            <a:r>
              <a:rPr lang="el-GR" sz="4000" dirty="0"/>
              <a:t>Ανακοινώσεις, εκπλήξεις και αναμενόμενες αποδόσεις</a:t>
            </a:r>
            <a:endParaRPr lang="en-US" sz="4000" dirty="0"/>
          </a:p>
        </p:txBody>
      </p:sp>
      <p:sp>
        <p:nvSpPr>
          <p:cNvPr id="605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3276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sz="2600" dirty="0"/>
              <a:t>Η απόδοση οποιουδήποτε χρεογράφου αποτελείται από δύο μέρη. </a:t>
            </a:r>
            <a:endParaRPr lang="en-US" sz="2600" dirty="0"/>
          </a:p>
          <a:p>
            <a:pPr lvl="1" eaLnBrk="1" hangingPunct="1"/>
            <a:r>
              <a:rPr lang="el-GR" sz="2600" dirty="0"/>
              <a:t>Αρχικά, τις αναμενόμενες αποδόσεις</a:t>
            </a:r>
            <a:endParaRPr lang="en-US" sz="2600" dirty="0"/>
          </a:p>
          <a:p>
            <a:pPr lvl="1" eaLnBrk="1" hangingPunct="1"/>
            <a:r>
              <a:rPr lang="el-GR" sz="2600" dirty="0"/>
              <a:t>Δεύτερον, τις μη αναμενόμενες ή επικίνδυνες αποδόσεις. </a:t>
            </a:r>
            <a:endParaRPr lang="en-US" sz="2600" dirty="0"/>
          </a:p>
          <a:p>
            <a:pPr eaLnBrk="1" hangingPunct="1"/>
            <a:r>
              <a:rPr lang="el-GR" sz="2600" dirty="0"/>
              <a:t>Ένας τρόπος να γράψουμε την απόδοση μιας μετοχής του επόμενου μήνα είναι: </a:t>
            </a:r>
            <a:endParaRPr lang="en-US" sz="2600" dirty="0"/>
          </a:p>
        </p:txBody>
      </p:sp>
      <p:graphicFrame>
        <p:nvGraphicFramePr>
          <p:cNvPr id="605189" name="Object 5"/>
          <p:cNvGraphicFramePr>
            <a:graphicFrameLocks noChangeAspect="1"/>
          </p:cNvGraphicFramePr>
          <p:nvPr/>
        </p:nvGraphicFramePr>
        <p:xfrm>
          <a:off x="2506663" y="4683125"/>
          <a:ext cx="5121275" cy="167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2971800" imgH="965160" progId="Equation.3">
                  <p:embed/>
                </p:oleObj>
              </mc:Choice>
              <mc:Fallback>
                <p:oleObj name="Εξίσωση" r:id="rId3" imgW="297180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4683125"/>
                        <a:ext cx="5121275" cy="167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5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5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5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5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5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5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05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05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5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05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05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5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763000" cy="1143000"/>
          </a:xfrm>
        </p:spPr>
        <p:txBody>
          <a:bodyPr/>
          <a:lstStyle/>
          <a:p>
            <a:pPr eaLnBrk="1" hangingPunct="1"/>
            <a:r>
              <a:rPr lang="el-GR" sz="4000" dirty="0"/>
              <a:t>Ανακοινώσεις, εκπλήξεις και αναμενόμενες αποδόσεις</a:t>
            </a:r>
            <a:endParaRPr lang="en-US" sz="4000" dirty="0"/>
          </a:p>
        </p:txBody>
      </p:sp>
      <p:sp>
        <p:nvSpPr>
          <p:cNvPr id="6062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1798638"/>
          </a:xfrm>
        </p:spPr>
        <p:txBody>
          <a:bodyPr/>
          <a:lstStyle/>
          <a:p>
            <a:pPr eaLnBrk="1" hangingPunct="1"/>
            <a:r>
              <a:rPr lang="el-GR" sz="2800" dirty="0"/>
              <a:t>Οποιαδήποτε ανακοίνωση μπορεί να διαχωριστεί σε δύο μέρη, το προβλεπόμενο (ή αναμενόμενο) μέρος και την έκπληξη (ή καινοτομία):</a:t>
            </a:r>
            <a:endParaRPr lang="en-US" sz="2800" dirty="0"/>
          </a:p>
          <a:p>
            <a:pPr lvl="1" eaLnBrk="1" hangingPunct="1"/>
            <a:r>
              <a:rPr lang="el-GR" dirty="0"/>
              <a:t>Ανακοίνωση</a:t>
            </a:r>
            <a:r>
              <a:rPr lang="en-US" dirty="0"/>
              <a:t>= </a:t>
            </a:r>
            <a:r>
              <a:rPr lang="el-GR" dirty="0"/>
              <a:t>Αναμενόμενο μέρος + Έκπληξη</a:t>
            </a:r>
            <a:endParaRPr lang="en-US" dirty="0"/>
          </a:p>
        </p:txBody>
      </p:sp>
      <p:grpSp>
        <p:nvGrpSpPr>
          <p:cNvPr id="606213" name="Group 5"/>
          <p:cNvGrpSpPr>
            <a:grpSpLocks/>
          </p:cNvGrpSpPr>
          <p:nvPr/>
        </p:nvGrpSpPr>
        <p:grpSpPr bwMode="auto">
          <a:xfrm>
            <a:off x="0" y="3962400"/>
            <a:ext cx="9144000" cy="2514600"/>
            <a:chOff x="0" y="2496"/>
            <a:chExt cx="5760" cy="1584"/>
          </a:xfrm>
        </p:grpSpPr>
        <p:grpSp>
          <p:nvGrpSpPr>
            <p:cNvPr id="26629" name="Group 6"/>
            <p:cNvGrpSpPr>
              <a:grpSpLocks/>
            </p:cNvGrpSpPr>
            <p:nvPr/>
          </p:nvGrpSpPr>
          <p:grpSpPr bwMode="auto">
            <a:xfrm>
              <a:off x="0" y="2496"/>
              <a:ext cx="5760" cy="1584"/>
              <a:chOff x="311" y="2064"/>
              <a:chExt cx="5305" cy="1584"/>
            </a:xfrm>
          </p:grpSpPr>
          <p:graphicFrame>
            <p:nvGraphicFramePr>
              <p:cNvPr id="26631" name="Object 7"/>
              <p:cNvGraphicFramePr>
                <a:graphicFrameLocks noChangeAspect="1"/>
              </p:cNvGraphicFramePr>
              <p:nvPr/>
            </p:nvGraphicFramePr>
            <p:xfrm>
              <a:off x="1999" y="2592"/>
              <a:ext cx="228" cy="3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190800" imgH="304560" progId="Equation.3">
                      <p:embed/>
                    </p:oleObj>
                  </mc:Choice>
                  <mc:Fallback>
                    <p:oleObj name="Equation" r:id="rId3" imgW="190800" imgH="304560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99" y="2592"/>
                            <a:ext cx="228" cy="36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 type="none" w="sm" len="sm"/>
                                <a:tailEnd type="none" w="sm" len="sm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311" y="2064"/>
                <a:ext cx="5305" cy="158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469900" indent="-469900" eaLnBrk="1" hangingPunct="1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itchFamily="2" charset="2"/>
                  <a:buChar char="o"/>
                </a:pPr>
                <a:r>
                  <a:rPr lang="el-GR" sz="2800" dirty="0"/>
                  <a:t>Το αναμενόμενο μέρος οποιαδήποτε ανακοίνωσης είναι το μέρος της πληροφόρησης που χρησιμοποιεί η αγορά για να διαμορφώσει την πρόβλεψη, </a:t>
                </a:r>
                <a:r>
                  <a:rPr lang="en-US" sz="2800" dirty="0"/>
                  <a:t>R, </a:t>
                </a:r>
                <a:r>
                  <a:rPr lang="el-GR" sz="2800" dirty="0"/>
                  <a:t>της απόδοσης της μετοχής.</a:t>
                </a:r>
                <a:endParaRPr lang="en-US" sz="2800" dirty="0"/>
              </a:p>
              <a:p>
                <a:pPr marL="469900" indent="-469900" eaLnBrk="1" hangingPunct="1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itchFamily="2" charset="2"/>
                  <a:buChar char="o"/>
                </a:pPr>
                <a:r>
                  <a:rPr lang="el-GR" sz="2800" dirty="0"/>
                  <a:t>Η έκπληξη είναι οι ειδήσεις που επηρεάζουν τη μη προβλεπόμενη απόδοση της μετοχής ,</a:t>
                </a:r>
                <a:r>
                  <a:rPr lang="en-US" sz="2800" dirty="0"/>
                  <a:t> </a:t>
                </a:r>
                <a:r>
                  <a:rPr lang="en-US" sz="2800" i="1" dirty="0"/>
                  <a:t>U</a:t>
                </a:r>
                <a:r>
                  <a:rPr lang="en-US" sz="2800" dirty="0"/>
                  <a:t>.</a:t>
                </a:r>
              </a:p>
            </p:txBody>
          </p:sp>
        </p:grpSp>
        <p:sp>
          <p:nvSpPr>
            <p:cNvPr id="26630" name="Line 9"/>
            <p:cNvSpPr>
              <a:spLocks noChangeShapeType="1"/>
            </p:cNvSpPr>
            <p:nvPr/>
          </p:nvSpPr>
          <p:spPr bwMode="auto">
            <a:xfrm>
              <a:off x="2352" y="3168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6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6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6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Διαφοροποίηση και Κίνδυνος Χαρτοφυλακίου</a:t>
            </a:r>
            <a:endParaRPr lang="en-US" dirty="0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Η διαφοροποίηση μπορεί να μειώσει σημαντικά τη μεταβλητότητα των αποδόσεων χωρίς ισοδύναμη μείωση των αναμενόμενων αποδόσεων.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Αυτή η μείωση του κινδύνου προκύπτει επειδή χειρότερες αποδόσεις από τις αναμενόμενες ενός περιουσιακού στοιχείου αντισταθμίζονται από καλύτερες αποδόσεις από τις αναμενόμενες ενός άλλου.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Ωστόσο, υπάρχει ένα ελάχιστο επίπεδο κινδύνου που δεν μπορεί να διαφοροποιηθεί, και είναι το συστηματικό τμήμα.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914400" y="2286000"/>
            <a:ext cx="6553200" cy="457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31275" cy="1160463"/>
          </a:xfrm>
        </p:spPr>
        <p:txBody>
          <a:bodyPr/>
          <a:lstStyle/>
          <a:p>
            <a:pPr eaLnBrk="1" hangingPunct="1"/>
            <a:r>
              <a:rPr lang="el-GR" dirty="0"/>
              <a:t>Κίνδυνος Χαρτοφυλακίου και Αριθμός Μετοχών</a:t>
            </a:r>
            <a:endParaRPr lang="en-US" dirty="0"/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 flipV="1">
            <a:off x="1214438" y="2797175"/>
            <a:ext cx="1587" cy="354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>
            <a:off x="1219200" y="6324600"/>
            <a:ext cx="5113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92903" name="Line 7"/>
          <p:cNvSpPr>
            <a:spLocks noChangeShapeType="1"/>
          </p:cNvSpPr>
          <p:nvPr/>
        </p:nvSpPr>
        <p:spPr bwMode="auto">
          <a:xfrm>
            <a:off x="1219200" y="5105400"/>
            <a:ext cx="4897438" cy="1588"/>
          </a:xfrm>
          <a:prstGeom prst="line">
            <a:avLst/>
          </a:prstGeom>
          <a:noFill/>
          <a:ln w="38100">
            <a:solidFill>
              <a:schemeClr val="bg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92904" name="Arc 8"/>
          <p:cNvSpPr>
            <a:spLocks/>
          </p:cNvSpPr>
          <p:nvPr/>
        </p:nvSpPr>
        <p:spPr bwMode="auto">
          <a:xfrm rot="10797192">
            <a:off x="1217613" y="2817813"/>
            <a:ext cx="4965700" cy="1979612"/>
          </a:xfrm>
          <a:custGeom>
            <a:avLst/>
            <a:gdLst>
              <a:gd name="T0" fmla="*/ 0 w 23275"/>
              <a:gd name="T1" fmla="*/ 5957 h 21600"/>
              <a:gd name="T2" fmla="*/ 4965700 w 23275"/>
              <a:gd name="T3" fmla="*/ 1979612 h 21600"/>
              <a:gd name="T4" fmla="*/ 357360 w 23275"/>
              <a:gd name="T5" fmla="*/ 19796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275" h="21600" fill="none" extrusionOk="0">
                <a:moveTo>
                  <a:pt x="0" y="65"/>
                </a:moveTo>
                <a:cubicBezTo>
                  <a:pt x="557" y="21"/>
                  <a:pt x="1116" y="-1"/>
                  <a:pt x="1675" y="0"/>
                </a:cubicBezTo>
                <a:cubicBezTo>
                  <a:pt x="13604" y="0"/>
                  <a:pt x="23275" y="9670"/>
                  <a:pt x="23275" y="21600"/>
                </a:cubicBezTo>
              </a:path>
              <a:path w="23275" h="21600" stroke="0" extrusionOk="0">
                <a:moveTo>
                  <a:pt x="0" y="65"/>
                </a:moveTo>
                <a:cubicBezTo>
                  <a:pt x="557" y="21"/>
                  <a:pt x="1116" y="-1"/>
                  <a:pt x="1675" y="0"/>
                </a:cubicBezTo>
                <a:cubicBezTo>
                  <a:pt x="13604" y="0"/>
                  <a:pt x="23275" y="9670"/>
                  <a:pt x="23275" y="21600"/>
                </a:cubicBezTo>
                <a:lnTo>
                  <a:pt x="1675" y="21600"/>
                </a:lnTo>
                <a:lnTo>
                  <a:pt x="0" y="6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92905" name="Line 9"/>
          <p:cNvSpPr>
            <a:spLocks noChangeShapeType="1"/>
          </p:cNvSpPr>
          <p:nvPr/>
        </p:nvSpPr>
        <p:spPr bwMode="auto">
          <a:xfrm>
            <a:off x="3733800" y="5105400"/>
            <a:ext cx="1588" cy="109220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92906" name="Text Box 10"/>
          <p:cNvSpPr txBox="1">
            <a:spLocks noChangeArrowheads="1"/>
          </p:cNvSpPr>
          <p:nvPr/>
        </p:nvSpPr>
        <p:spPr bwMode="auto">
          <a:xfrm>
            <a:off x="3962400" y="51054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>
                <a:solidFill>
                  <a:srgbClr val="006699"/>
                </a:solidFill>
              </a:rPr>
              <a:t>Μη </a:t>
            </a:r>
            <a:r>
              <a:rPr lang="el-GR" sz="2400" b="1" dirty="0" err="1">
                <a:solidFill>
                  <a:srgbClr val="006699"/>
                </a:solidFill>
              </a:rPr>
              <a:t>διαφοροποιήσιμος</a:t>
            </a:r>
            <a:r>
              <a:rPr lang="el-GR" sz="2400" b="1" dirty="0">
                <a:solidFill>
                  <a:srgbClr val="006699"/>
                </a:solidFill>
              </a:rPr>
              <a:t> Κίνδυνος – Συστηματικός Κίνδυνος – Αγοραίος Κίνδυνος</a:t>
            </a:r>
            <a:endParaRPr lang="en-US" sz="2400" b="1" dirty="0">
              <a:solidFill>
                <a:srgbClr val="006699"/>
              </a:solidFill>
            </a:endParaRPr>
          </a:p>
        </p:txBody>
      </p:sp>
      <p:sp>
        <p:nvSpPr>
          <p:cNvPr id="592907" name="Line 11"/>
          <p:cNvSpPr>
            <a:spLocks noChangeShapeType="1"/>
          </p:cNvSpPr>
          <p:nvPr/>
        </p:nvSpPr>
        <p:spPr bwMode="auto">
          <a:xfrm>
            <a:off x="1676400" y="3810000"/>
            <a:ext cx="1588" cy="1160463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92908" name="Text Box 12"/>
          <p:cNvSpPr txBox="1">
            <a:spLocks noChangeArrowheads="1"/>
          </p:cNvSpPr>
          <p:nvPr/>
        </p:nvSpPr>
        <p:spPr bwMode="auto">
          <a:xfrm>
            <a:off x="3962400" y="3276600"/>
            <a:ext cx="419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err="1">
                <a:solidFill>
                  <a:srgbClr val="006699"/>
                </a:solidFill>
              </a:rPr>
              <a:t>Διαφοροποιήσιμος</a:t>
            </a:r>
            <a:r>
              <a:rPr lang="el-GR" sz="2400" b="1" dirty="0">
                <a:solidFill>
                  <a:srgbClr val="006699"/>
                </a:solidFill>
              </a:rPr>
              <a:t> Κίνδυνος – Μη Συστηματικός Κίνδυνος – Ειδικός Κίνδυνος Εταιρείας-Μοναδικός Κίνδυνος</a:t>
            </a:r>
            <a:endParaRPr lang="en-US" sz="2400" b="1" dirty="0">
              <a:solidFill>
                <a:srgbClr val="006699"/>
              </a:solidFill>
            </a:endParaRPr>
          </a:p>
        </p:txBody>
      </p:sp>
      <p:sp>
        <p:nvSpPr>
          <p:cNvPr id="592909" name="AutoShape 13"/>
          <p:cNvSpPr>
            <a:spLocks/>
          </p:cNvSpPr>
          <p:nvPr/>
        </p:nvSpPr>
        <p:spPr bwMode="auto">
          <a:xfrm>
            <a:off x="3352800" y="3429000"/>
            <a:ext cx="541338" cy="1228725"/>
          </a:xfrm>
          <a:prstGeom prst="leftBrace">
            <a:avLst>
              <a:gd name="adj1" fmla="val 18915"/>
              <a:gd name="adj2" fmla="val 50000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92910" name="Line 14"/>
          <p:cNvSpPr>
            <a:spLocks noChangeShapeType="1"/>
          </p:cNvSpPr>
          <p:nvPr/>
        </p:nvSpPr>
        <p:spPr bwMode="auto">
          <a:xfrm flipH="1">
            <a:off x="1752600" y="4114800"/>
            <a:ext cx="1441450" cy="40957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5867400" y="62484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/>
              <a:t>n</a:t>
            </a: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609600" y="23622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ym typeface="Symbol" pitchFamily="18" charset="2"/>
              </a:rPr>
              <a:t></a:t>
            </a:r>
            <a:endParaRPr lang="en-US" sz="2400" b="1"/>
          </a:p>
        </p:txBody>
      </p:sp>
      <p:sp>
        <p:nvSpPr>
          <p:cNvPr id="28688" name="Text Box 18"/>
          <p:cNvSpPr txBox="1">
            <a:spLocks noChangeArrowheads="1"/>
          </p:cNvSpPr>
          <p:nvPr/>
        </p:nvSpPr>
        <p:spPr bwMode="auto">
          <a:xfrm>
            <a:off x="1524000" y="2133600"/>
            <a:ext cx="698500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b="1" dirty="0"/>
              <a:t>Σε ένα μεγάλο χαρτοφυλάκιο, οι όροι διακύμανσης διαφοροποιούνται, αλλά οι όροι </a:t>
            </a:r>
            <a:r>
              <a:rPr lang="el-GR" sz="2400" b="1" dirty="0" err="1"/>
              <a:t>συνδιακύμανσης</a:t>
            </a:r>
            <a:r>
              <a:rPr lang="el-GR" sz="2400" b="1" dirty="0"/>
              <a:t> όχι. </a:t>
            </a:r>
            <a:endParaRPr lang="en-US" sz="2400" b="1" dirty="0"/>
          </a:p>
        </p:txBody>
      </p:sp>
      <p:sp>
        <p:nvSpPr>
          <p:cNvPr id="592916" name="Text Box 20"/>
          <p:cNvSpPr txBox="1">
            <a:spLocks noChangeArrowheads="1"/>
          </p:cNvSpPr>
          <p:nvPr/>
        </p:nvSpPr>
        <p:spPr bwMode="auto">
          <a:xfrm>
            <a:off x="7162800" y="4572000"/>
            <a:ext cx="23622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b="1" dirty="0">
                <a:solidFill>
                  <a:srgbClr val="FF0000"/>
                </a:solidFill>
              </a:rPr>
              <a:t>Κίνδυνος Χαρτοφυλακίου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9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2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2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2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2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9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2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3" grpId="0" animBg="1"/>
      <p:bldP spid="592904" grpId="0" animBg="1"/>
      <p:bldP spid="592905" grpId="0" animBg="1"/>
      <p:bldP spid="592906" grpId="0" autoUpdateAnimBg="0"/>
      <p:bldP spid="592907" grpId="0" animBg="1"/>
      <p:bldP spid="592908" grpId="0" autoUpdateAnimBg="0"/>
      <p:bldP spid="592909" grpId="0" animBg="1"/>
      <p:bldP spid="592910" grpId="0" animBg="1"/>
      <p:bldP spid="59291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1143000"/>
          </a:xfrm>
        </p:spPr>
        <p:txBody>
          <a:bodyPr/>
          <a:lstStyle/>
          <a:p>
            <a:pPr eaLnBrk="1" hangingPunct="1"/>
            <a:r>
              <a:rPr lang="el-GR" dirty="0"/>
              <a:t>Κίνδυνος: Συστηματικός και Μη Συστηματικός</a:t>
            </a:r>
            <a:endParaRPr lang="en-US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eaLnBrk="1" hangingPunct="1"/>
            <a:r>
              <a:rPr lang="el-GR" sz="2200" dirty="0"/>
              <a:t>Ο συστηματικός κίνδυνος είναι οποιοσδήποτε κίνδυνος επηρεάζει ένα μεγάλο αριθμό περιουσιακών στοιχείων, κάθε ένα σε μεγαλύτερο ή μικρότερο βαθμό. </a:t>
            </a:r>
            <a:endParaRPr lang="en-US" sz="2200" dirty="0"/>
          </a:p>
          <a:p>
            <a:pPr eaLnBrk="1" hangingPunct="1"/>
            <a:r>
              <a:rPr lang="el-GR" sz="2200" dirty="0"/>
              <a:t>Ο μη συστηματικός κίνδυνος είναι ένας κίνδυνος που επηρεάζει ειδικά ένα μεμονωμένο περιουσιακό στοιχείο ή μια μικρή ομάδα περιουσιακών στοιχείων. </a:t>
            </a:r>
            <a:endParaRPr lang="en-US" sz="2200" dirty="0"/>
          </a:p>
          <a:p>
            <a:pPr eaLnBrk="1" hangingPunct="1"/>
            <a:r>
              <a:rPr lang="el-GR" sz="2200" dirty="0"/>
              <a:t>Ο μη συστηματικός κίνδυνος μπορεί να διαφοροποιηθεί</a:t>
            </a:r>
            <a:r>
              <a:rPr lang="en-US" sz="2200" dirty="0"/>
              <a:t>.</a:t>
            </a:r>
          </a:p>
          <a:p>
            <a:pPr eaLnBrk="1" hangingPunct="1"/>
            <a:r>
              <a:rPr lang="el-GR" sz="2200" dirty="0"/>
              <a:t>Η αβεβαιότητα σχετικά με τις γενικές οικονομικές συνθήκες, όπως είναι το ΑΕΠ, τα επιτόκια, ή ο πληθωρισμός, αποτελεί ένα παράδειγμα συστηματικού κινδύνου</a:t>
            </a:r>
            <a:r>
              <a:rPr lang="en-US" sz="2200" dirty="0"/>
              <a:t>. </a:t>
            </a:r>
          </a:p>
          <a:p>
            <a:pPr eaLnBrk="1" hangingPunct="1"/>
            <a:r>
              <a:rPr lang="el-GR" sz="2200" dirty="0"/>
              <a:t>Αντίθετα, η ανακοίνωση μίας εταιρείας σχετικά με μία μικρή απεργία πετρελαίου μπορεί να επηρεάσει την ίδια την εταιρεία ή ορισμένες άλλες εταιρείες και αποτελεί παράδειγμα μη συστηματικού κινδύνου</a:t>
            </a:r>
            <a:r>
              <a:rPr lang="en-US" sz="2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7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7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7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07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7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07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Συνολικός Κίνδυνος</a:t>
            </a:r>
            <a:endParaRPr lang="en-US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Συνολικός Κίνδυνος</a:t>
            </a:r>
            <a:r>
              <a:rPr lang="en-US" dirty="0"/>
              <a:t>= </a:t>
            </a:r>
            <a:r>
              <a:rPr lang="el-GR" dirty="0"/>
              <a:t>συστηματικός κίνδυνος </a:t>
            </a:r>
            <a:r>
              <a:rPr lang="en-US" dirty="0"/>
              <a:t>+ </a:t>
            </a:r>
            <a:r>
              <a:rPr lang="el-GR" dirty="0"/>
              <a:t>μη συστηματικός κίνδυνος </a:t>
            </a:r>
            <a:endParaRPr lang="en-US" dirty="0"/>
          </a:p>
          <a:p>
            <a:pPr marL="342900" indent="-342900" eaLnBrk="1" hangingPunct="1"/>
            <a:r>
              <a:rPr lang="el-GR" dirty="0"/>
              <a:t>Η τυπική απόκλιση των αποδόσεων είναι μέτρο συνολικού κινδύνου.</a:t>
            </a:r>
            <a:endParaRPr lang="en-US" dirty="0"/>
          </a:p>
          <a:p>
            <a:pPr marL="342900" indent="-342900" eaLnBrk="1" hangingPunct="1"/>
            <a:r>
              <a:rPr lang="el-GR" dirty="0"/>
              <a:t>Για καλά διαφοροποιημένα χαρτοφυλάκια, ο μη συστηματικός κίνδυνος είναι πολύ μικρός.</a:t>
            </a:r>
            <a:endParaRPr lang="en-US" dirty="0"/>
          </a:p>
          <a:p>
            <a:pPr marL="342900" indent="-342900" eaLnBrk="1" hangingPunct="1"/>
            <a:r>
              <a:rPr lang="el-GR" dirty="0"/>
              <a:t>Συνεπώς, ο συνολικός κίνδυνος ενός διαφοροποιημένου χαρτοφυλακίου είναι ουσιαστικά ισοδύναμος με το συστηματικό κίνδυνο.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763000" cy="1143000"/>
          </a:xfrm>
        </p:spPr>
        <p:txBody>
          <a:bodyPr/>
          <a:lstStyle/>
          <a:p>
            <a:pPr eaLnBrk="1" hangingPunct="1"/>
            <a:r>
              <a:rPr lang="el-GR" sz="4000" dirty="0">
                <a:cs typeface="Times New Roman" pitchFamily="18" charset="0"/>
              </a:rPr>
              <a:t>Βέλτιστο Χαρτοφυλάκιο με Περιουσιακό Στοιχείο Μηδενικού Κινδύνου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5403850"/>
            <a:ext cx="8736013" cy="11493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2800" dirty="0"/>
              <a:t>Εκτός από τις μετοχές και τα ομόλογα, σκεφτείτε έναν κόσμο που έχει επίσης χρεόγραφα μηδενικού κινδύνου, όπως είναι τα έντοκα γραμμάτια του Δημοσίου. </a:t>
            </a:r>
            <a:endParaRPr lang="en-US" sz="2800" dirty="0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2286000" y="5029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49" name="Arc 6"/>
          <p:cNvSpPr>
            <a:spLocks/>
          </p:cNvSpPr>
          <p:nvPr/>
        </p:nvSpPr>
        <p:spPr bwMode="auto">
          <a:xfrm flipH="1">
            <a:off x="3200400" y="3511550"/>
            <a:ext cx="2514600" cy="1062038"/>
          </a:xfrm>
          <a:custGeom>
            <a:avLst/>
            <a:gdLst>
              <a:gd name="T0" fmla="*/ 2474786 w 21600"/>
              <a:gd name="T1" fmla="*/ 0 h 20179"/>
              <a:gd name="T2" fmla="*/ 1642988 w 21600"/>
              <a:gd name="T3" fmla="*/ 1062038 h 20179"/>
              <a:gd name="T4" fmla="*/ 0 w 21600"/>
              <a:gd name="T5" fmla="*/ 201418 h 20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179" fill="none" extrusionOk="0">
                <a:moveTo>
                  <a:pt x="21258" y="-1"/>
                </a:moveTo>
                <a:cubicBezTo>
                  <a:pt x="21485" y="1262"/>
                  <a:pt x="21600" y="2543"/>
                  <a:pt x="21600" y="3827"/>
                </a:cubicBezTo>
                <a:cubicBezTo>
                  <a:pt x="21600" y="10106"/>
                  <a:pt x="18866" y="16075"/>
                  <a:pt x="14112" y="20178"/>
                </a:cubicBezTo>
              </a:path>
              <a:path w="21600" h="20179" stroke="0" extrusionOk="0">
                <a:moveTo>
                  <a:pt x="21258" y="-1"/>
                </a:moveTo>
                <a:cubicBezTo>
                  <a:pt x="21485" y="1262"/>
                  <a:pt x="21600" y="2543"/>
                  <a:pt x="21600" y="3827"/>
                </a:cubicBezTo>
                <a:cubicBezTo>
                  <a:pt x="21600" y="10106"/>
                  <a:pt x="18866" y="16075"/>
                  <a:pt x="14112" y="20178"/>
                </a:cubicBezTo>
                <a:lnTo>
                  <a:pt x="0" y="3827"/>
                </a:lnTo>
                <a:lnTo>
                  <a:pt x="21258" y="-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4114800" y="43434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ομόλογα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5257800" y="25146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μετοχές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22249" name="Text Box 9"/>
          <p:cNvSpPr txBox="1">
            <a:spLocks noChangeArrowheads="1"/>
          </p:cNvSpPr>
          <p:nvPr/>
        </p:nvSpPr>
        <p:spPr bwMode="auto">
          <a:xfrm>
            <a:off x="1371600" y="3886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/>
              <a:t>r</a:t>
            </a:r>
            <a:r>
              <a:rPr lang="en-US" sz="2400" b="1" i="1" baseline="-25000"/>
              <a:t>f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 rot="-5400000">
            <a:off x="1257301" y="2550467"/>
            <a:ext cx="1600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6172200" y="4953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endParaRPr lang="en-US" sz="2400" b="1" i="1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V="1">
            <a:off x="2286000" y="1905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9624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2254" name="Oval 14"/>
          <p:cNvSpPr>
            <a:spLocks noChangeArrowheads="1"/>
          </p:cNvSpPr>
          <p:nvPr/>
        </p:nvSpPr>
        <p:spPr bwMode="auto">
          <a:xfrm>
            <a:off x="2209800" y="40386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58" name="Oval 15"/>
          <p:cNvSpPr>
            <a:spLocks noChangeArrowheads="1"/>
          </p:cNvSpPr>
          <p:nvPr/>
        </p:nvSpPr>
        <p:spPr bwMode="auto">
          <a:xfrm>
            <a:off x="48768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59" name="Arc 16"/>
          <p:cNvSpPr>
            <a:spLocks/>
          </p:cNvSpPr>
          <p:nvPr/>
        </p:nvSpPr>
        <p:spPr bwMode="auto">
          <a:xfrm flipH="1">
            <a:off x="3200400" y="25908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0" name="Arc 17"/>
          <p:cNvSpPr>
            <a:spLocks/>
          </p:cNvSpPr>
          <p:nvPr/>
        </p:nvSpPr>
        <p:spPr bwMode="auto">
          <a:xfrm flipH="1">
            <a:off x="3200400" y="3711575"/>
            <a:ext cx="2513013" cy="860425"/>
          </a:xfrm>
          <a:custGeom>
            <a:avLst/>
            <a:gdLst>
              <a:gd name="T0" fmla="*/ 2513013 w 21587"/>
              <a:gd name="T1" fmla="*/ 39569 h 16352"/>
              <a:gd name="T2" fmla="*/ 1642940 w 21587"/>
              <a:gd name="T3" fmla="*/ 860425 h 16352"/>
              <a:gd name="T4" fmla="*/ 0 w 21587"/>
              <a:gd name="T5" fmla="*/ 0 h 163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7" h="16352" fill="none" extrusionOk="0">
                <a:moveTo>
                  <a:pt x="21586" y="751"/>
                </a:moveTo>
                <a:cubicBezTo>
                  <a:pt x="21377" y="6766"/>
                  <a:pt x="18668" y="12420"/>
                  <a:pt x="14112" y="16351"/>
                </a:cubicBezTo>
              </a:path>
              <a:path w="21587" h="16352" stroke="0" extrusionOk="0">
                <a:moveTo>
                  <a:pt x="21586" y="751"/>
                </a:moveTo>
                <a:cubicBezTo>
                  <a:pt x="21377" y="6766"/>
                  <a:pt x="18668" y="12420"/>
                  <a:pt x="14112" y="16351"/>
                </a:cubicBezTo>
                <a:lnTo>
                  <a:pt x="0" y="0"/>
                </a:lnTo>
                <a:lnTo>
                  <a:pt x="21586" y="75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1" name="Oval 18"/>
          <p:cNvSpPr>
            <a:spLocks noChangeArrowheads="1"/>
          </p:cNvSpPr>
          <p:nvPr/>
        </p:nvSpPr>
        <p:spPr bwMode="auto">
          <a:xfrm>
            <a:off x="39624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2" name="Oval 19"/>
          <p:cNvSpPr>
            <a:spLocks noChangeArrowheads="1"/>
          </p:cNvSpPr>
          <p:nvPr/>
        </p:nvSpPr>
        <p:spPr bwMode="auto">
          <a:xfrm>
            <a:off x="48768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3" name="Oval 20"/>
          <p:cNvSpPr>
            <a:spLocks noChangeArrowheads="1"/>
          </p:cNvSpPr>
          <p:nvPr/>
        </p:nvSpPr>
        <p:spPr bwMode="auto">
          <a:xfrm>
            <a:off x="4114800" y="4267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4" name="Oval 21"/>
          <p:cNvSpPr>
            <a:spLocks noChangeArrowheads="1"/>
          </p:cNvSpPr>
          <p:nvPr/>
        </p:nvSpPr>
        <p:spPr bwMode="auto">
          <a:xfrm>
            <a:off x="4267200" y="3962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5" name="Oval 22"/>
          <p:cNvSpPr>
            <a:spLocks noChangeArrowheads="1"/>
          </p:cNvSpPr>
          <p:nvPr/>
        </p:nvSpPr>
        <p:spPr bwMode="auto">
          <a:xfrm>
            <a:off x="39624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6" name="Oval 23"/>
          <p:cNvSpPr>
            <a:spLocks noChangeArrowheads="1"/>
          </p:cNvSpPr>
          <p:nvPr/>
        </p:nvSpPr>
        <p:spPr bwMode="auto">
          <a:xfrm>
            <a:off x="41148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7" name="Oval 24"/>
          <p:cNvSpPr>
            <a:spLocks noChangeArrowheads="1"/>
          </p:cNvSpPr>
          <p:nvPr/>
        </p:nvSpPr>
        <p:spPr bwMode="auto">
          <a:xfrm>
            <a:off x="36576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8" name="Oval 25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69" name="Oval 26"/>
          <p:cNvSpPr>
            <a:spLocks noChangeArrowheads="1"/>
          </p:cNvSpPr>
          <p:nvPr/>
        </p:nvSpPr>
        <p:spPr bwMode="auto">
          <a:xfrm>
            <a:off x="42672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70" name="Oval 27"/>
          <p:cNvSpPr>
            <a:spLocks noChangeArrowheads="1"/>
          </p:cNvSpPr>
          <p:nvPr/>
        </p:nvSpPr>
        <p:spPr bwMode="auto">
          <a:xfrm>
            <a:off x="4724400" y="3200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71" name="Oval 28"/>
          <p:cNvSpPr>
            <a:spLocks noChangeArrowheads="1"/>
          </p:cNvSpPr>
          <p:nvPr/>
        </p:nvSpPr>
        <p:spPr bwMode="auto">
          <a:xfrm>
            <a:off x="45720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72" name="Oval 29"/>
          <p:cNvSpPr>
            <a:spLocks noChangeArrowheads="1"/>
          </p:cNvSpPr>
          <p:nvPr/>
        </p:nvSpPr>
        <p:spPr bwMode="auto">
          <a:xfrm>
            <a:off x="45720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73" name="Oval 30"/>
          <p:cNvSpPr>
            <a:spLocks noChangeArrowheads="1"/>
          </p:cNvSpPr>
          <p:nvPr/>
        </p:nvSpPr>
        <p:spPr bwMode="auto">
          <a:xfrm>
            <a:off x="48768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74" name="Line 31"/>
          <p:cNvSpPr>
            <a:spLocks noChangeShapeType="1"/>
          </p:cNvSpPr>
          <p:nvPr/>
        </p:nvSpPr>
        <p:spPr bwMode="auto">
          <a:xfrm>
            <a:off x="3200400" y="3657600"/>
            <a:ext cx="0" cy="14478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775" name="Oval 32"/>
          <p:cNvSpPr>
            <a:spLocks noChangeArrowheads="1"/>
          </p:cNvSpPr>
          <p:nvPr/>
        </p:nvSpPr>
        <p:spPr bwMode="auto">
          <a:xfrm>
            <a:off x="3124200" y="35814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9" grpId="0" autoUpdateAnimBg="0"/>
      <p:bldP spid="5222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Επισκόπηση Κεφαλαίου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495800"/>
          </a:xfrm>
        </p:spPr>
        <p:txBody>
          <a:bodyPr/>
          <a:lstStyle/>
          <a:p>
            <a:pPr marL="742950" indent="-742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1 </a:t>
            </a:r>
            <a:r>
              <a:rPr lang="el-GR" sz="2800" dirty="0"/>
              <a:t>Μεμονωμένα Χρεόγραφα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2 </a:t>
            </a:r>
            <a:r>
              <a:rPr lang="el-GR" sz="2800" dirty="0"/>
              <a:t>Αναμενόμενη Απόδοση, Διακύμανση, και </a:t>
            </a:r>
            <a:r>
              <a:rPr lang="el-GR" sz="2800" dirty="0" err="1"/>
              <a:t>Συνδιακύμανση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3 </a:t>
            </a:r>
            <a:r>
              <a:rPr lang="el-GR" sz="2800" dirty="0"/>
              <a:t>Η Απόδοση και ο Κίνδυνος για τα Χαρτοφυλάκια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4 </a:t>
            </a:r>
            <a:r>
              <a:rPr lang="el-GR" sz="2800" dirty="0"/>
              <a:t>Το Αποτελεσματικό Σύνολο για Δύο Χρεόγραφα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5 </a:t>
            </a:r>
            <a:r>
              <a:rPr lang="el-GR" sz="2800" dirty="0"/>
              <a:t>Το Αποτελεσματικό Σύνολο για Πολλά Χρεόγραφα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6 </a:t>
            </a:r>
            <a:r>
              <a:rPr lang="el-GR" sz="2800" dirty="0"/>
              <a:t>Διαφοροποίηση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7 </a:t>
            </a:r>
            <a:r>
              <a:rPr lang="el-GR" sz="2800" dirty="0"/>
              <a:t>Λήψη και Χορήγηση Δανείου Μηδενικού Κινδύνου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8 </a:t>
            </a:r>
            <a:r>
              <a:rPr lang="el-GR" sz="2800" dirty="0"/>
              <a:t>Ισορροπία Αγοράς</a:t>
            </a:r>
            <a:endParaRPr lang="en-US" sz="2800" dirty="0"/>
          </a:p>
          <a:p>
            <a:pPr marL="742950" indent="-742950" eaLnBrk="1" hangingPunct="1">
              <a:lnSpc>
                <a:spcPct val="80000"/>
              </a:lnSpc>
              <a:buNone/>
            </a:pPr>
            <a:r>
              <a:rPr lang="en-US" sz="2800" dirty="0"/>
              <a:t>9 </a:t>
            </a:r>
            <a:r>
              <a:rPr lang="el-GR" sz="2800" dirty="0"/>
              <a:t>Σχέση μεταξύ του Κινδύνου και της Αναμενόμενης Απόδοσης (</a:t>
            </a:r>
            <a:r>
              <a:rPr lang="en-US" sz="2800" dirty="0" err="1"/>
              <a:t>CAPM</a:t>
            </a:r>
            <a:r>
              <a:rPr lang="el-GR" sz="2800" dirty="0"/>
              <a:t>)</a:t>
            </a:r>
          </a:p>
          <a:p>
            <a:pPr marL="742950" indent="-7429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4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4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4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915400" cy="1143000"/>
          </a:xfrm>
        </p:spPr>
        <p:txBody>
          <a:bodyPr/>
          <a:lstStyle/>
          <a:p>
            <a:pPr eaLnBrk="1" hangingPunct="1"/>
            <a:r>
              <a:rPr lang="en-US" dirty="0"/>
              <a:t>7 </a:t>
            </a:r>
            <a:r>
              <a:rPr lang="el-GR" dirty="0"/>
              <a:t>Λήψη και Χορήγηση Δανείου Μηδενικού Κινδύνου</a:t>
            </a:r>
            <a:endParaRPr lang="en-US" dirty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148263"/>
            <a:ext cx="8229600" cy="9826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2800" dirty="0"/>
              <a:t>Τώρα οι επενδυτές μπορούν να κατανείμουν τα χρήματά τους μεταξύ των έντοκων γραμματίων του δημοσίου και ενός αμοιβαίου κεφαλαίου ισορροπίας. </a:t>
            </a:r>
            <a:endParaRPr lang="en-US" sz="2800" dirty="0"/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2209800" y="49530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3" name="Arc 6"/>
          <p:cNvSpPr>
            <a:spLocks/>
          </p:cNvSpPr>
          <p:nvPr/>
        </p:nvSpPr>
        <p:spPr bwMode="auto">
          <a:xfrm flipH="1">
            <a:off x="3124200" y="3525838"/>
            <a:ext cx="2514600" cy="969962"/>
          </a:xfrm>
          <a:custGeom>
            <a:avLst/>
            <a:gdLst>
              <a:gd name="T0" fmla="*/ 2502842 w 21600"/>
              <a:gd name="T1" fmla="*/ 0 h 18439"/>
              <a:gd name="T2" fmla="*/ 1642988 w 21600"/>
              <a:gd name="T3" fmla="*/ 969962 h 18439"/>
              <a:gd name="T4" fmla="*/ 0 w 21600"/>
              <a:gd name="T5" fmla="*/ 109784 h 184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8439" fill="none" extrusionOk="0">
                <a:moveTo>
                  <a:pt x="21498" y="0"/>
                </a:moveTo>
                <a:cubicBezTo>
                  <a:pt x="21566" y="693"/>
                  <a:pt x="21600" y="1390"/>
                  <a:pt x="21600" y="2087"/>
                </a:cubicBezTo>
                <a:cubicBezTo>
                  <a:pt x="21600" y="8366"/>
                  <a:pt x="18866" y="14335"/>
                  <a:pt x="14112" y="18438"/>
                </a:cubicBezTo>
              </a:path>
              <a:path w="21600" h="18439" stroke="0" extrusionOk="0">
                <a:moveTo>
                  <a:pt x="21498" y="0"/>
                </a:moveTo>
                <a:cubicBezTo>
                  <a:pt x="21566" y="693"/>
                  <a:pt x="21600" y="1390"/>
                  <a:pt x="21600" y="2087"/>
                </a:cubicBezTo>
                <a:cubicBezTo>
                  <a:pt x="21600" y="8366"/>
                  <a:pt x="18866" y="14335"/>
                  <a:pt x="14112" y="18438"/>
                </a:cubicBezTo>
                <a:lnTo>
                  <a:pt x="0" y="2087"/>
                </a:lnTo>
                <a:lnTo>
                  <a:pt x="21498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4038600" y="42672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ομόλογα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5181600" y="24384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100% </a:t>
            </a:r>
            <a:r>
              <a:rPr lang="el-GR" sz="1600" b="1" dirty="0">
                <a:solidFill>
                  <a:srgbClr val="FF0000"/>
                </a:solidFill>
              </a:rPr>
              <a:t>μετοχές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23273" name="Line 9"/>
          <p:cNvSpPr>
            <a:spLocks noChangeShapeType="1"/>
          </p:cNvSpPr>
          <p:nvPr/>
        </p:nvSpPr>
        <p:spPr bwMode="auto">
          <a:xfrm flipV="1">
            <a:off x="2209800" y="2133600"/>
            <a:ext cx="23622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1295400" y="3810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/>
              <a:t>r</a:t>
            </a:r>
            <a:r>
              <a:rPr lang="en-US" sz="2400" b="1" i="1" baseline="-25000"/>
              <a:t>f</a:t>
            </a: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 rot="-5400000">
            <a:off x="1181101" y="2474267"/>
            <a:ext cx="1600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6858000" y="464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endParaRPr lang="en-US" sz="2400" b="1" i="1"/>
          </a:p>
        </p:txBody>
      </p:sp>
      <p:sp>
        <p:nvSpPr>
          <p:cNvPr id="32780" name="Line 13"/>
          <p:cNvSpPr>
            <a:spLocks noChangeShapeType="1"/>
          </p:cNvSpPr>
          <p:nvPr/>
        </p:nvSpPr>
        <p:spPr bwMode="auto">
          <a:xfrm flipV="1">
            <a:off x="2209800" y="18288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781" name="Oval 14"/>
          <p:cNvSpPr>
            <a:spLocks noChangeArrowheads="1"/>
          </p:cNvSpPr>
          <p:nvPr/>
        </p:nvSpPr>
        <p:spPr bwMode="auto">
          <a:xfrm>
            <a:off x="3886200" y="4419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2" name="Oval 15"/>
          <p:cNvSpPr>
            <a:spLocks noChangeArrowheads="1"/>
          </p:cNvSpPr>
          <p:nvPr/>
        </p:nvSpPr>
        <p:spPr bwMode="auto">
          <a:xfrm>
            <a:off x="2133600" y="39624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3429000" y="2971800"/>
            <a:ext cx="1104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 dirty="0">
                <a:solidFill>
                  <a:srgbClr val="FF0000"/>
                </a:solidFill>
              </a:rPr>
              <a:t>Κεφάλαιο ισορροπίας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2784" name="Oval 17"/>
          <p:cNvSpPr>
            <a:spLocks noChangeArrowheads="1"/>
          </p:cNvSpPr>
          <p:nvPr/>
        </p:nvSpPr>
        <p:spPr bwMode="auto">
          <a:xfrm>
            <a:off x="48006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3282" name="Text Box 18"/>
          <p:cNvSpPr txBox="1">
            <a:spLocks noChangeArrowheads="1"/>
          </p:cNvSpPr>
          <p:nvPr/>
        </p:nvSpPr>
        <p:spPr bwMode="auto">
          <a:xfrm rot="-2261478">
            <a:off x="3581400" y="2057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CML</a:t>
            </a:r>
          </a:p>
        </p:txBody>
      </p:sp>
      <p:sp>
        <p:nvSpPr>
          <p:cNvPr id="32786" name="Arc 19"/>
          <p:cNvSpPr>
            <a:spLocks/>
          </p:cNvSpPr>
          <p:nvPr/>
        </p:nvSpPr>
        <p:spPr bwMode="auto">
          <a:xfrm flipH="1">
            <a:off x="3124200" y="25146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7" name="Arc 20"/>
          <p:cNvSpPr>
            <a:spLocks/>
          </p:cNvSpPr>
          <p:nvPr/>
        </p:nvSpPr>
        <p:spPr bwMode="auto">
          <a:xfrm flipH="1">
            <a:off x="3124200" y="3600450"/>
            <a:ext cx="2514600" cy="895350"/>
          </a:xfrm>
          <a:custGeom>
            <a:avLst/>
            <a:gdLst>
              <a:gd name="T0" fmla="*/ 2513436 w 21600"/>
              <a:gd name="T1" fmla="*/ 0 h 17018"/>
              <a:gd name="T2" fmla="*/ 1642988 w 21600"/>
              <a:gd name="T3" fmla="*/ 895350 h 17018"/>
              <a:gd name="T4" fmla="*/ 0 w 21600"/>
              <a:gd name="T5" fmla="*/ 35040 h 170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018" fill="none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</a:path>
              <a:path w="21600" h="17018" stroke="0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  <a:lnTo>
                  <a:pt x="0" y="666"/>
                </a:lnTo>
                <a:lnTo>
                  <a:pt x="21589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8" name="Oval 21"/>
          <p:cNvSpPr>
            <a:spLocks noChangeArrowheads="1"/>
          </p:cNvSpPr>
          <p:nvPr/>
        </p:nvSpPr>
        <p:spPr bwMode="auto">
          <a:xfrm>
            <a:off x="3886200" y="4419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9" name="Oval 22"/>
          <p:cNvSpPr>
            <a:spLocks noChangeArrowheads="1"/>
          </p:cNvSpPr>
          <p:nvPr/>
        </p:nvSpPr>
        <p:spPr bwMode="auto">
          <a:xfrm>
            <a:off x="48006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0" name="Oval 23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1" name="Oval 24"/>
          <p:cNvSpPr>
            <a:spLocks noChangeArrowheads="1"/>
          </p:cNvSpPr>
          <p:nvPr/>
        </p:nvSpPr>
        <p:spPr bwMode="auto">
          <a:xfrm>
            <a:off x="41910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2" name="Oval 25"/>
          <p:cNvSpPr>
            <a:spLocks noChangeArrowheads="1"/>
          </p:cNvSpPr>
          <p:nvPr/>
        </p:nvSpPr>
        <p:spPr bwMode="auto">
          <a:xfrm>
            <a:off x="38862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3" name="Oval 26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4" name="Oval 27"/>
          <p:cNvSpPr>
            <a:spLocks noChangeArrowheads="1"/>
          </p:cNvSpPr>
          <p:nvPr/>
        </p:nvSpPr>
        <p:spPr bwMode="auto">
          <a:xfrm>
            <a:off x="35814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5" name="Oval 28"/>
          <p:cNvSpPr>
            <a:spLocks noChangeArrowheads="1"/>
          </p:cNvSpPr>
          <p:nvPr/>
        </p:nvSpPr>
        <p:spPr bwMode="auto">
          <a:xfrm>
            <a:off x="3733800" y="3200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6" name="Oval 29"/>
          <p:cNvSpPr>
            <a:spLocks noChangeArrowheads="1"/>
          </p:cNvSpPr>
          <p:nvPr/>
        </p:nvSpPr>
        <p:spPr bwMode="auto">
          <a:xfrm>
            <a:off x="4191000" y="2971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7" name="Oval 30"/>
          <p:cNvSpPr>
            <a:spLocks noChangeArrowheads="1"/>
          </p:cNvSpPr>
          <p:nvPr/>
        </p:nvSpPr>
        <p:spPr bwMode="auto">
          <a:xfrm>
            <a:off x="4648200" y="3124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8" name="Oval 31"/>
          <p:cNvSpPr>
            <a:spLocks noChangeArrowheads="1"/>
          </p:cNvSpPr>
          <p:nvPr/>
        </p:nvSpPr>
        <p:spPr bwMode="auto">
          <a:xfrm>
            <a:off x="44958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99" name="Oval 32"/>
          <p:cNvSpPr>
            <a:spLocks noChangeArrowheads="1"/>
          </p:cNvSpPr>
          <p:nvPr/>
        </p:nvSpPr>
        <p:spPr bwMode="auto">
          <a:xfrm>
            <a:off x="4495800" y="3505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0" name="Oval 33"/>
          <p:cNvSpPr>
            <a:spLocks noChangeArrowheads="1"/>
          </p:cNvSpPr>
          <p:nvPr/>
        </p:nvSpPr>
        <p:spPr bwMode="auto">
          <a:xfrm>
            <a:off x="48006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1" name="Line 34"/>
          <p:cNvSpPr>
            <a:spLocks noChangeShapeType="1"/>
          </p:cNvSpPr>
          <p:nvPr/>
        </p:nvSpPr>
        <p:spPr bwMode="auto">
          <a:xfrm>
            <a:off x="3124200" y="3581400"/>
            <a:ext cx="0" cy="14478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3299" name="Oval 35"/>
          <p:cNvSpPr>
            <a:spLocks noChangeArrowheads="1"/>
          </p:cNvSpPr>
          <p:nvPr/>
        </p:nvSpPr>
        <p:spPr bwMode="auto">
          <a:xfrm>
            <a:off x="3048000" y="35052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3" name="Oval 36"/>
          <p:cNvSpPr>
            <a:spLocks noChangeArrowheads="1"/>
          </p:cNvSpPr>
          <p:nvPr/>
        </p:nvSpPr>
        <p:spPr bwMode="auto">
          <a:xfrm>
            <a:off x="33528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3" grpId="0" animBg="1"/>
      <p:bldP spid="523282" grpId="0" autoUpdateAnimBg="0"/>
      <p:bldP spid="52329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rc 3"/>
          <p:cNvSpPr>
            <a:spLocks/>
          </p:cNvSpPr>
          <p:nvPr/>
        </p:nvSpPr>
        <p:spPr bwMode="auto">
          <a:xfrm flipH="1">
            <a:off x="3048000" y="25908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18488" cy="1082675"/>
          </a:xfrm>
        </p:spPr>
        <p:txBody>
          <a:bodyPr/>
          <a:lstStyle/>
          <a:p>
            <a:pPr eaLnBrk="1" hangingPunct="1"/>
            <a:r>
              <a:rPr lang="el-GR" dirty="0"/>
              <a:t>Λήψη και Χορήγηση Δανείου Μηδενικού Κινδύνου</a:t>
            </a:r>
            <a:endParaRPr lang="en-US" dirty="0"/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5410200"/>
            <a:ext cx="9144000" cy="912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	</a:t>
            </a:r>
            <a:r>
              <a:rPr lang="el-GR" sz="2800" dirty="0">
                <a:cs typeface="Times New Roman" pitchFamily="18" charset="0"/>
              </a:rPr>
              <a:t>Με διαθέσιμο ένα περιουσιακό στοιχείο μηδενικού κινδύνου και εντοπισμένο το εφικτό σύνορο, επιλέγουμε την γραμμή κατανομής κεφαλαίου με την πιο απότομη κλίση. 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2133600" y="5029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798" name="Arc 7"/>
          <p:cNvSpPr>
            <a:spLocks/>
          </p:cNvSpPr>
          <p:nvPr/>
        </p:nvSpPr>
        <p:spPr bwMode="auto">
          <a:xfrm flipH="1">
            <a:off x="3048000" y="3676650"/>
            <a:ext cx="2514600" cy="895350"/>
          </a:xfrm>
          <a:custGeom>
            <a:avLst/>
            <a:gdLst>
              <a:gd name="T0" fmla="*/ 2513436 w 21600"/>
              <a:gd name="T1" fmla="*/ 0 h 17018"/>
              <a:gd name="T2" fmla="*/ 1642988 w 21600"/>
              <a:gd name="T3" fmla="*/ 895350 h 17018"/>
              <a:gd name="T4" fmla="*/ 0 w 21600"/>
              <a:gd name="T5" fmla="*/ 35040 h 170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018" fill="none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</a:path>
              <a:path w="21600" h="17018" stroke="0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  <a:lnTo>
                  <a:pt x="0" y="666"/>
                </a:lnTo>
                <a:lnTo>
                  <a:pt x="21589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799" name="Text Box 8"/>
          <p:cNvSpPr txBox="1">
            <a:spLocks noChangeArrowheads="1"/>
          </p:cNvSpPr>
          <p:nvPr/>
        </p:nvSpPr>
        <p:spPr bwMode="auto">
          <a:xfrm rot="-5400000">
            <a:off x="1409700" y="2061002"/>
            <a:ext cx="99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6858000" y="4648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r>
              <a:rPr lang="en-US" sz="2400" b="1" i="1" baseline="-25000">
                <a:sym typeface="Symbol" pitchFamily="18" charset="2"/>
              </a:rPr>
              <a:t>P</a:t>
            </a:r>
            <a:endParaRPr lang="en-US" sz="2400" b="1" i="1" baseline="-25000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 flipV="1">
            <a:off x="2133600" y="1905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02" name="Oval 11"/>
          <p:cNvSpPr>
            <a:spLocks noChangeArrowheads="1"/>
          </p:cNvSpPr>
          <p:nvPr/>
        </p:nvSpPr>
        <p:spPr bwMode="auto">
          <a:xfrm>
            <a:off x="38100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7244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962400" y="4267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6" name="Oval 15"/>
          <p:cNvSpPr>
            <a:spLocks noChangeArrowheads="1"/>
          </p:cNvSpPr>
          <p:nvPr/>
        </p:nvSpPr>
        <p:spPr bwMode="auto">
          <a:xfrm>
            <a:off x="38100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7" name="Oval 16"/>
          <p:cNvSpPr>
            <a:spLocks noChangeArrowheads="1"/>
          </p:cNvSpPr>
          <p:nvPr/>
        </p:nvSpPr>
        <p:spPr bwMode="auto">
          <a:xfrm>
            <a:off x="39624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8" name="Oval 17"/>
          <p:cNvSpPr>
            <a:spLocks noChangeArrowheads="1"/>
          </p:cNvSpPr>
          <p:nvPr/>
        </p:nvSpPr>
        <p:spPr bwMode="auto">
          <a:xfrm>
            <a:off x="35052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9" name="Oval 18"/>
          <p:cNvSpPr>
            <a:spLocks noChangeArrowheads="1"/>
          </p:cNvSpPr>
          <p:nvPr/>
        </p:nvSpPr>
        <p:spPr bwMode="auto">
          <a:xfrm>
            <a:off x="36576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0" name="Oval 19"/>
          <p:cNvSpPr>
            <a:spLocks noChangeArrowheads="1"/>
          </p:cNvSpPr>
          <p:nvPr/>
        </p:nvSpPr>
        <p:spPr bwMode="auto">
          <a:xfrm>
            <a:off x="41148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1" name="Oval 20"/>
          <p:cNvSpPr>
            <a:spLocks noChangeArrowheads="1"/>
          </p:cNvSpPr>
          <p:nvPr/>
        </p:nvSpPr>
        <p:spPr bwMode="auto">
          <a:xfrm>
            <a:off x="4572000" y="3200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2" name="Oval 21"/>
          <p:cNvSpPr>
            <a:spLocks noChangeArrowheads="1"/>
          </p:cNvSpPr>
          <p:nvPr/>
        </p:nvSpPr>
        <p:spPr bwMode="auto">
          <a:xfrm>
            <a:off x="44196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3" name="Oval 22"/>
          <p:cNvSpPr>
            <a:spLocks noChangeArrowheads="1"/>
          </p:cNvSpPr>
          <p:nvPr/>
        </p:nvSpPr>
        <p:spPr bwMode="auto">
          <a:xfrm>
            <a:off x="44196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4" name="Oval 23"/>
          <p:cNvSpPr>
            <a:spLocks noChangeArrowheads="1"/>
          </p:cNvSpPr>
          <p:nvPr/>
        </p:nvSpPr>
        <p:spPr bwMode="auto">
          <a:xfrm>
            <a:off x="47244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5" name="Line 24"/>
          <p:cNvSpPr>
            <a:spLocks noChangeShapeType="1"/>
          </p:cNvSpPr>
          <p:nvPr/>
        </p:nvSpPr>
        <p:spPr bwMode="auto">
          <a:xfrm>
            <a:off x="3048000" y="3657600"/>
            <a:ext cx="0" cy="14478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816" name="Oval 25"/>
          <p:cNvSpPr>
            <a:spLocks noChangeArrowheads="1"/>
          </p:cNvSpPr>
          <p:nvPr/>
        </p:nvSpPr>
        <p:spPr bwMode="auto">
          <a:xfrm>
            <a:off x="2971800" y="35814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17" name="Text Box 26"/>
          <p:cNvSpPr txBox="1">
            <a:spLocks noChangeArrowheads="1"/>
          </p:cNvSpPr>
          <p:nvPr/>
        </p:nvSpPr>
        <p:spPr bwMode="auto">
          <a:xfrm rot="-23739">
            <a:off x="4648200" y="2559050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 dirty="0">
                <a:solidFill>
                  <a:schemeClr val="accent2"/>
                </a:solidFill>
                <a:latin typeface="Arial" pitchFamily="34" charset="0"/>
              </a:rPr>
              <a:t>Εφικτό σύνορο</a:t>
            </a:r>
            <a:endParaRPr lang="en-US" sz="1600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3818" name="Text Box 27"/>
          <p:cNvSpPr txBox="1">
            <a:spLocks noChangeArrowheads="1"/>
          </p:cNvSpPr>
          <p:nvPr/>
        </p:nvSpPr>
        <p:spPr bwMode="auto">
          <a:xfrm>
            <a:off x="15240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/>
              <a:t>r</a:t>
            </a:r>
            <a:r>
              <a:rPr lang="en-US" sz="2400" i="1" baseline="-25000"/>
              <a:t>f</a:t>
            </a:r>
          </a:p>
        </p:txBody>
      </p:sp>
      <p:sp>
        <p:nvSpPr>
          <p:cNvPr id="33819" name="Oval 28"/>
          <p:cNvSpPr>
            <a:spLocks noChangeArrowheads="1"/>
          </p:cNvSpPr>
          <p:nvPr/>
        </p:nvSpPr>
        <p:spPr bwMode="auto">
          <a:xfrm>
            <a:off x="2057400" y="41910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4317" name="Line 29"/>
          <p:cNvSpPr>
            <a:spLocks noChangeShapeType="1"/>
          </p:cNvSpPr>
          <p:nvPr/>
        </p:nvSpPr>
        <p:spPr bwMode="auto">
          <a:xfrm flipV="1">
            <a:off x="2133600" y="3429000"/>
            <a:ext cx="28194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18" name="Line 30"/>
          <p:cNvSpPr>
            <a:spLocks noChangeShapeType="1"/>
          </p:cNvSpPr>
          <p:nvPr/>
        </p:nvSpPr>
        <p:spPr bwMode="auto">
          <a:xfrm flipV="1">
            <a:off x="2133600" y="3200400"/>
            <a:ext cx="2819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19" name="Line 31"/>
          <p:cNvSpPr>
            <a:spLocks noChangeShapeType="1"/>
          </p:cNvSpPr>
          <p:nvPr/>
        </p:nvSpPr>
        <p:spPr bwMode="auto">
          <a:xfrm flipV="1">
            <a:off x="2133600" y="2971800"/>
            <a:ext cx="2819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0" name="Line 32"/>
          <p:cNvSpPr>
            <a:spLocks noChangeShapeType="1"/>
          </p:cNvSpPr>
          <p:nvPr/>
        </p:nvSpPr>
        <p:spPr bwMode="auto">
          <a:xfrm flipV="1">
            <a:off x="2133600" y="2743200"/>
            <a:ext cx="28194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1" name="Line 33"/>
          <p:cNvSpPr>
            <a:spLocks noChangeShapeType="1"/>
          </p:cNvSpPr>
          <p:nvPr/>
        </p:nvSpPr>
        <p:spPr bwMode="auto">
          <a:xfrm flipV="1">
            <a:off x="2133600" y="2514600"/>
            <a:ext cx="28194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2" name="Line 34"/>
          <p:cNvSpPr>
            <a:spLocks noChangeShapeType="1"/>
          </p:cNvSpPr>
          <p:nvPr/>
        </p:nvSpPr>
        <p:spPr bwMode="auto">
          <a:xfrm flipV="1">
            <a:off x="2133600" y="2286000"/>
            <a:ext cx="28194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3" name="Line 35"/>
          <p:cNvSpPr>
            <a:spLocks noChangeShapeType="1"/>
          </p:cNvSpPr>
          <p:nvPr/>
        </p:nvSpPr>
        <p:spPr bwMode="auto">
          <a:xfrm flipV="1">
            <a:off x="2133600" y="2133600"/>
            <a:ext cx="25908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4" name="Line 36"/>
          <p:cNvSpPr>
            <a:spLocks noChangeShapeType="1"/>
          </p:cNvSpPr>
          <p:nvPr/>
        </p:nvSpPr>
        <p:spPr bwMode="auto">
          <a:xfrm flipV="1">
            <a:off x="2133600" y="2133600"/>
            <a:ext cx="23622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4325" name="Oval 37"/>
          <p:cNvSpPr>
            <a:spLocks noChangeArrowheads="1"/>
          </p:cNvSpPr>
          <p:nvPr/>
        </p:nvSpPr>
        <p:spPr bwMode="auto">
          <a:xfrm>
            <a:off x="3276600" y="3124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4326" name="Text Box 38"/>
          <p:cNvSpPr txBox="1">
            <a:spLocks noChangeArrowheads="1"/>
          </p:cNvSpPr>
          <p:nvPr/>
        </p:nvSpPr>
        <p:spPr bwMode="auto">
          <a:xfrm rot="-2613461">
            <a:off x="3338513" y="2174875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2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52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52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52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52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52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52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317" grpId="0" animBg="1"/>
      <p:bldP spid="524318" grpId="0" animBg="1"/>
      <p:bldP spid="524319" grpId="0" animBg="1"/>
      <p:bldP spid="524320" grpId="0" animBg="1"/>
      <p:bldP spid="524321" grpId="0" animBg="1"/>
      <p:bldP spid="524322" grpId="0" animBg="1"/>
      <p:bldP spid="524323" grpId="0" animBg="1"/>
      <p:bldP spid="524324" grpId="0" animBg="1"/>
      <p:bldP spid="524325" grpId="0" animBg="1"/>
      <p:bldP spid="52432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rc 3"/>
          <p:cNvSpPr>
            <a:spLocks/>
          </p:cNvSpPr>
          <p:nvPr/>
        </p:nvSpPr>
        <p:spPr bwMode="auto">
          <a:xfrm flipH="1">
            <a:off x="3276600" y="25146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218487" cy="1082675"/>
          </a:xfrm>
        </p:spPr>
        <p:txBody>
          <a:bodyPr/>
          <a:lstStyle/>
          <a:p>
            <a:pPr eaLnBrk="1" hangingPunct="1"/>
            <a:r>
              <a:rPr lang="en-US" dirty="0"/>
              <a:t>8 </a:t>
            </a:r>
            <a:r>
              <a:rPr lang="el-GR" dirty="0"/>
              <a:t>Ισορροπία Αγοράς</a:t>
            </a:r>
            <a:endParaRPr lang="en-US" dirty="0"/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5029200"/>
            <a:ext cx="86106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l-GR" sz="2400" dirty="0">
                <a:cs typeface="Times New Roman" pitchFamily="18" charset="0"/>
              </a:rPr>
              <a:t>Με εντοπισμένη τη γραμμή κατανομής κεφαλαίου, όλοι οι επενδυτές επιλέγουν ένα σημείο επάνω στη γραμμή – κάποιο συνδυασμό περιουσιακού στοιχείου μηδενικού κινδύνου και του χαρτοφυλακίου αγοράς, Μ. Σε έναν κόσμος με ομοιογενείς προσδοκίες, το Μ είναι το ίδιο για όλους τους επενδυτές. </a:t>
            </a:r>
            <a:r>
              <a:rPr lang="en-US" sz="2400" dirty="0"/>
              <a:t> </a:t>
            </a:r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2362200" y="49530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2" name="Arc 7"/>
          <p:cNvSpPr>
            <a:spLocks/>
          </p:cNvSpPr>
          <p:nvPr/>
        </p:nvSpPr>
        <p:spPr bwMode="auto">
          <a:xfrm flipH="1">
            <a:off x="3276600" y="3600450"/>
            <a:ext cx="2514600" cy="895350"/>
          </a:xfrm>
          <a:custGeom>
            <a:avLst/>
            <a:gdLst>
              <a:gd name="T0" fmla="*/ 2513436 w 21600"/>
              <a:gd name="T1" fmla="*/ 0 h 17018"/>
              <a:gd name="T2" fmla="*/ 1642988 w 21600"/>
              <a:gd name="T3" fmla="*/ 895350 h 17018"/>
              <a:gd name="T4" fmla="*/ 0 w 21600"/>
              <a:gd name="T5" fmla="*/ 35040 h 170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018" fill="none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</a:path>
              <a:path w="21600" h="17018" stroke="0" extrusionOk="0">
                <a:moveTo>
                  <a:pt x="21589" y="0"/>
                </a:moveTo>
                <a:cubicBezTo>
                  <a:pt x="21596" y="221"/>
                  <a:pt x="21600" y="443"/>
                  <a:pt x="21600" y="666"/>
                </a:cubicBezTo>
                <a:cubicBezTo>
                  <a:pt x="21600" y="6945"/>
                  <a:pt x="18866" y="12914"/>
                  <a:pt x="14112" y="17017"/>
                </a:cubicBezTo>
                <a:lnTo>
                  <a:pt x="0" y="666"/>
                </a:lnTo>
                <a:lnTo>
                  <a:pt x="21589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 rot="-5400000">
            <a:off x="1295401" y="2512367"/>
            <a:ext cx="167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2484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r>
              <a:rPr lang="en-US" sz="2400" b="1" i="1" baseline="-25000">
                <a:sym typeface="Symbol" pitchFamily="18" charset="2"/>
              </a:rPr>
              <a:t>P</a:t>
            </a:r>
            <a:endParaRPr lang="en-US" sz="2400" b="1" i="1" baseline="-25000"/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 flipV="1">
            <a:off x="2362200" y="18288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26" name="Oval 11"/>
          <p:cNvSpPr>
            <a:spLocks noChangeArrowheads="1"/>
          </p:cNvSpPr>
          <p:nvPr/>
        </p:nvSpPr>
        <p:spPr bwMode="auto">
          <a:xfrm>
            <a:off x="4038600" y="4419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7" name="Oval 12"/>
          <p:cNvSpPr>
            <a:spLocks noChangeArrowheads="1"/>
          </p:cNvSpPr>
          <p:nvPr/>
        </p:nvSpPr>
        <p:spPr bwMode="auto">
          <a:xfrm>
            <a:off x="49530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8" name="Oval 13"/>
          <p:cNvSpPr>
            <a:spLocks noChangeArrowheads="1"/>
          </p:cNvSpPr>
          <p:nvPr/>
        </p:nvSpPr>
        <p:spPr bwMode="auto">
          <a:xfrm>
            <a:off x="41910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9" name="Oval 14"/>
          <p:cNvSpPr>
            <a:spLocks noChangeArrowheads="1"/>
          </p:cNvSpPr>
          <p:nvPr/>
        </p:nvSpPr>
        <p:spPr bwMode="auto">
          <a:xfrm>
            <a:off x="4343400" y="3886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0" name="Oval 15"/>
          <p:cNvSpPr>
            <a:spLocks noChangeArrowheads="1"/>
          </p:cNvSpPr>
          <p:nvPr/>
        </p:nvSpPr>
        <p:spPr bwMode="auto">
          <a:xfrm>
            <a:off x="40386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1" name="Oval 16"/>
          <p:cNvSpPr>
            <a:spLocks noChangeArrowheads="1"/>
          </p:cNvSpPr>
          <p:nvPr/>
        </p:nvSpPr>
        <p:spPr bwMode="auto">
          <a:xfrm>
            <a:off x="4191000" y="3505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2" name="Oval 17"/>
          <p:cNvSpPr>
            <a:spLocks noChangeArrowheads="1"/>
          </p:cNvSpPr>
          <p:nvPr/>
        </p:nvSpPr>
        <p:spPr bwMode="auto">
          <a:xfrm>
            <a:off x="37338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3" name="Oval 18"/>
          <p:cNvSpPr>
            <a:spLocks noChangeArrowheads="1"/>
          </p:cNvSpPr>
          <p:nvPr/>
        </p:nvSpPr>
        <p:spPr bwMode="auto">
          <a:xfrm>
            <a:off x="4343400" y="2971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4" name="Oval 19"/>
          <p:cNvSpPr>
            <a:spLocks noChangeArrowheads="1"/>
          </p:cNvSpPr>
          <p:nvPr/>
        </p:nvSpPr>
        <p:spPr bwMode="auto">
          <a:xfrm>
            <a:off x="4800600" y="3124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5" name="Oval 20"/>
          <p:cNvSpPr>
            <a:spLocks noChangeArrowheads="1"/>
          </p:cNvSpPr>
          <p:nvPr/>
        </p:nvSpPr>
        <p:spPr bwMode="auto">
          <a:xfrm>
            <a:off x="46482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6" name="Oval 21"/>
          <p:cNvSpPr>
            <a:spLocks noChangeArrowheads="1"/>
          </p:cNvSpPr>
          <p:nvPr/>
        </p:nvSpPr>
        <p:spPr bwMode="auto">
          <a:xfrm>
            <a:off x="4648200" y="3505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7" name="Oval 22"/>
          <p:cNvSpPr>
            <a:spLocks noChangeArrowheads="1"/>
          </p:cNvSpPr>
          <p:nvPr/>
        </p:nvSpPr>
        <p:spPr bwMode="auto">
          <a:xfrm>
            <a:off x="49530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8" name="Line 23"/>
          <p:cNvSpPr>
            <a:spLocks noChangeShapeType="1"/>
          </p:cNvSpPr>
          <p:nvPr/>
        </p:nvSpPr>
        <p:spPr bwMode="auto">
          <a:xfrm>
            <a:off x="3276600" y="3581400"/>
            <a:ext cx="0" cy="14478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4839" name="Oval 24"/>
          <p:cNvSpPr>
            <a:spLocks noChangeArrowheads="1"/>
          </p:cNvSpPr>
          <p:nvPr/>
        </p:nvSpPr>
        <p:spPr bwMode="auto">
          <a:xfrm>
            <a:off x="3200400" y="35052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40" name="Text Box 25"/>
          <p:cNvSpPr txBox="1">
            <a:spLocks noChangeArrowheads="1"/>
          </p:cNvSpPr>
          <p:nvPr/>
        </p:nvSpPr>
        <p:spPr bwMode="auto">
          <a:xfrm rot="-23739">
            <a:off x="4876800" y="2482850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 dirty="0">
                <a:solidFill>
                  <a:schemeClr val="accent2"/>
                </a:solidFill>
                <a:latin typeface="Arial" pitchFamily="34" charset="0"/>
              </a:rPr>
              <a:t>Εφικτό σύνορο</a:t>
            </a:r>
            <a:endParaRPr lang="en-US" sz="1600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4841" name="Text Box 26"/>
          <p:cNvSpPr txBox="1">
            <a:spLocks noChangeArrowheads="1"/>
          </p:cNvSpPr>
          <p:nvPr/>
        </p:nvSpPr>
        <p:spPr bwMode="auto">
          <a:xfrm>
            <a:off x="1752600" y="3962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/>
              <a:t>r</a:t>
            </a:r>
            <a:r>
              <a:rPr lang="en-US" sz="2400" i="1" baseline="-25000"/>
              <a:t>f</a:t>
            </a:r>
          </a:p>
        </p:txBody>
      </p:sp>
      <p:sp>
        <p:nvSpPr>
          <p:cNvPr id="34842" name="Oval 27"/>
          <p:cNvSpPr>
            <a:spLocks noChangeArrowheads="1"/>
          </p:cNvSpPr>
          <p:nvPr/>
        </p:nvSpPr>
        <p:spPr bwMode="auto">
          <a:xfrm>
            <a:off x="2286000" y="41148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43" name="Line 28"/>
          <p:cNvSpPr>
            <a:spLocks noChangeShapeType="1"/>
          </p:cNvSpPr>
          <p:nvPr/>
        </p:nvSpPr>
        <p:spPr bwMode="auto">
          <a:xfrm flipV="1">
            <a:off x="2362200" y="2057400"/>
            <a:ext cx="23622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25341" name="Oval 29"/>
          <p:cNvSpPr>
            <a:spLocks noChangeArrowheads="1"/>
          </p:cNvSpPr>
          <p:nvPr/>
        </p:nvSpPr>
        <p:spPr bwMode="auto">
          <a:xfrm>
            <a:off x="35052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5342" name="Text Box 30"/>
          <p:cNvSpPr txBox="1">
            <a:spLocks noChangeArrowheads="1"/>
          </p:cNvSpPr>
          <p:nvPr/>
        </p:nvSpPr>
        <p:spPr bwMode="auto">
          <a:xfrm>
            <a:off x="3505200" y="3048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M</a:t>
            </a:r>
          </a:p>
        </p:txBody>
      </p:sp>
      <p:sp>
        <p:nvSpPr>
          <p:cNvPr id="34846" name="Text Box 31"/>
          <p:cNvSpPr txBox="1">
            <a:spLocks noChangeArrowheads="1"/>
          </p:cNvSpPr>
          <p:nvPr/>
        </p:nvSpPr>
        <p:spPr bwMode="auto">
          <a:xfrm rot="-2613461">
            <a:off x="3538538" y="2209800"/>
            <a:ext cx="887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5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5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5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5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41" grpId="0" animBg="1"/>
      <p:bldP spid="52534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218487" cy="1082675"/>
          </a:xfrm>
        </p:spPr>
        <p:txBody>
          <a:bodyPr/>
          <a:lstStyle/>
          <a:p>
            <a:pPr eaLnBrk="1" hangingPunct="1"/>
            <a:r>
              <a:rPr lang="el-GR" dirty="0"/>
              <a:t>Ισορροπία Αγοράς</a:t>
            </a:r>
            <a:endParaRPr lang="en-US" dirty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5181600"/>
            <a:ext cx="9144000" cy="1371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sz="2800" dirty="0"/>
              <a:t>Το σημείο που επιλέγει ο επενδυτής επάνω στην Γραμμή Κεφαλαιαγοράς εξαρτάται από την ανοχή του στον κίνδυνο. Το θέμα είναι ότι όλοι οι επενδυτές έχουν την ίδια Γραμμή Κεφαλαιαγοράς.</a:t>
            </a:r>
            <a:endParaRPr lang="en-US" sz="2800" dirty="0"/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1905000" y="5029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5845" name="Arc 6"/>
          <p:cNvSpPr>
            <a:spLocks/>
          </p:cNvSpPr>
          <p:nvPr/>
        </p:nvSpPr>
        <p:spPr bwMode="auto">
          <a:xfrm flipH="1">
            <a:off x="2819400" y="2590800"/>
            <a:ext cx="2514600" cy="1981200"/>
          </a:xfrm>
          <a:custGeom>
            <a:avLst/>
            <a:gdLst>
              <a:gd name="T0" fmla="*/ 407924 w 21600"/>
              <a:gd name="T1" fmla="*/ 0 h 37666"/>
              <a:gd name="T2" fmla="*/ 1642988 w 21600"/>
              <a:gd name="T3" fmla="*/ 1981200 h 37666"/>
              <a:gd name="T4" fmla="*/ 0 w 21600"/>
              <a:gd name="T5" fmla="*/ 1121099 h 37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666" fill="none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</a:path>
              <a:path w="21600" h="37666" stroke="0" extrusionOk="0">
                <a:moveTo>
                  <a:pt x="3503" y="0"/>
                </a:moveTo>
                <a:cubicBezTo>
                  <a:pt x="13940" y="1715"/>
                  <a:pt x="21600" y="10737"/>
                  <a:pt x="21600" y="21314"/>
                </a:cubicBezTo>
                <a:cubicBezTo>
                  <a:pt x="21600" y="27593"/>
                  <a:pt x="18866" y="33562"/>
                  <a:pt x="14112" y="37665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33800" y="43434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100% </a:t>
            </a:r>
            <a:r>
              <a:rPr lang="el-GR" sz="1600" b="1" dirty="0"/>
              <a:t>ομόλογα</a:t>
            </a:r>
            <a:endParaRPr lang="en-US" sz="1600" b="1" dirty="0"/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4876800" y="2514600"/>
            <a:ext cx="1104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100% </a:t>
            </a:r>
            <a:r>
              <a:rPr lang="el-GR" sz="1600" b="1" dirty="0"/>
              <a:t>μετοχές</a:t>
            </a:r>
            <a:endParaRPr lang="en-US" sz="1600" b="1" dirty="0"/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 flipV="1">
            <a:off x="1905000" y="2209800"/>
            <a:ext cx="23622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990600" y="3886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/>
              <a:t>r</a:t>
            </a:r>
            <a:r>
              <a:rPr lang="en-US" sz="2400" b="1" i="1" baseline="-25000"/>
              <a:t>f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 rot="-5400000">
            <a:off x="723901" y="2702867"/>
            <a:ext cx="1904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απόδοση</a:t>
            </a:r>
            <a:endParaRPr lang="en-US" sz="2400" dirty="0"/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5791200" y="4953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ym typeface="Symbol" pitchFamily="18" charset="2"/>
              </a:rPr>
              <a:t></a:t>
            </a:r>
            <a:endParaRPr lang="en-US" sz="2400" b="1" i="1"/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 flipV="1">
            <a:off x="1905000" y="1905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5853" name="Oval 14"/>
          <p:cNvSpPr>
            <a:spLocks noChangeArrowheads="1"/>
          </p:cNvSpPr>
          <p:nvPr/>
        </p:nvSpPr>
        <p:spPr bwMode="auto">
          <a:xfrm>
            <a:off x="35814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54" name="Oval 16"/>
          <p:cNvSpPr>
            <a:spLocks noChangeArrowheads="1"/>
          </p:cNvSpPr>
          <p:nvPr/>
        </p:nvSpPr>
        <p:spPr bwMode="auto">
          <a:xfrm>
            <a:off x="1828800" y="40386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55" name="Text Box 17"/>
          <p:cNvSpPr txBox="1">
            <a:spLocks noChangeArrowheads="1"/>
          </p:cNvSpPr>
          <p:nvPr/>
        </p:nvSpPr>
        <p:spPr bwMode="auto">
          <a:xfrm>
            <a:off x="3124200" y="3048000"/>
            <a:ext cx="1104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 dirty="0"/>
              <a:t>Κεφάλαιο Ισορροπίας</a:t>
            </a:r>
            <a:endParaRPr lang="en-US" sz="1600" b="1" dirty="0"/>
          </a:p>
        </p:txBody>
      </p:sp>
      <p:sp>
        <p:nvSpPr>
          <p:cNvPr id="35856" name="Text Box 19"/>
          <p:cNvSpPr txBox="1">
            <a:spLocks noChangeArrowheads="1"/>
          </p:cNvSpPr>
          <p:nvPr/>
        </p:nvSpPr>
        <p:spPr bwMode="auto">
          <a:xfrm rot="-2261478">
            <a:off x="3276600" y="2133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CML</a:t>
            </a:r>
          </a:p>
        </p:txBody>
      </p:sp>
      <p:sp>
        <p:nvSpPr>
          <p:cNvPr id="528404" name="Oval 20"/>
          <p:cNvSpPr>
            <a:spLocks noChangeArrowheads="1"/>
          </p:cNvSpPr>
          <p:nvPr/>
        </p:nvSpPr>
        <p:spPr bwMode="auto">
          <a:xfrm>
            <a:off x="2286000" y="373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05" name="Oval 21"/>
          <p:cNvSpPr>
            <a:spLocks noChangeArrowheads="1"/>
          </p:cNvSpPr>
          <p:nvPr/>
        </p:nvSpPr>
        <p:spPr bwMode="auto">
          <a:xfrm>
            <a:off x="19050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06" name="Oval 22"/>
          <p:cNvSpPr>
            <a:spLocks noChangeArrowheads="1"/>
          </p:cNvSpPr>
          <p:nvPr/>
        </p:nvSpPr>
        <p:spPr bwMode="auto">
          <a:xfrm>
            <a:off x="2667000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07" name="Oval 23"/>
          <p:cNvSpPr>
            <a:spLocks noChangeArrowheads="1"/>
          </p:cNvSpPr>
          <p:nvPr/>
        </p:nvSpPr>
        <p:spPr bwMode="auto">
          <a:xfrm>
            <a:off x="3429000" y="2819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08" name="Oval 24"/>
          <p:cNvSpPr>
            <a:spLocks noChangeArrowheads="1"/>
          </p:cNvSpPr>
          <p:nvPr/>
        </p:nvSpPr>
        <p:spPr bwMode="auto">
          <a:xfrm>
            <a:off x="38100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09" name="Oval 25"/>
          <p:cNvSpPr>
            <a:spLocks noChangeArrowheads="1"/>
          </p:cNvSpPr>
          <p:nvPr/>
        </p:nvSpPr>
        <p:spPr bwMode="auto">
          <a:xfrm>
            <a:off x="4191000" y="2209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63" name="Arc 27"/>
          <p:cNvSpPr>
            <a:spLocks/>
          </p:cNvSpPr>
          <p:nvPr/>
        </p:nvSpPr>
        <p:spPr bwMode="auto">
          <a:xfrm flipH="1">
            <a:off x="2819400" y="2590800"/>
            <a:ext cx="2513013" cy="1120775"/>
          </a:xfrm>
          <a:custGeom>
            <a:avLst/>
            <a:gdLst>
              <a:gd name="T0" fmla="*/ 407931 w 21586"/>
              <a:gd name="T1" fmla="*/ 0 h 21314"/>
              <a:gd name="T2" fmla="*/ 2513013 w 21586"/>
              <a:gd name="T3" fmla="*/ 1079917 h 21314"/>
              <a:gd name="T4" fmla="*/ 0 w 21586"/>
              <a:gd name="T5" fmla="*/ 1120775 h 21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6" h="21314" fill="none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</a:path>
              <a:path w="21586" h="21314" stroke="0" extrusionOk="0">
                <a:moveTo>
                  <a:pt x="3503" y="0"/>
                </a:moveTo>
                <a:cubicBezTo>
                  <a:pt x="13651" y="1668"/>
                  <a:pt x="21216" y="10259"/>
                  <a:pt x="21586" y="20536"/>
                </a:cubicBezTo>
                <a:lnTo>
                  <a:pt x="0" y="21314"/>
                </a:lnTo>
                <a:lnTo>
                  <a:pt x="3503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64" name="Oval 18"/>
          <p:cNvSpPr>
            <a:spLocks noChangeArrowheads="1"/>
          </p:cNvSpPr>
          <p:nvPr/>
        </p:nvSpPr>
        <p:spPr bwMode="auto">
          <a:xfrm>
            <a:off x="44958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5865" name="Oval 15"/>
          <p:cNvSpPr>
            <a:spLocks noChangeArrowheads="1"/>
          </p:cNvSpPr>
          <p:nvPr/>
        </p:nvSpPr>
        <p:spPr bwMode="auto">
          <a:xfrm>
            <a:off x="3048000" y="3124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28410" name="Oval 26"/>
          <p:cNvSpPr>
            <a:spLocks noChangeArrowheads="1"/>
          </p:cNvSpPr>
          <p:nvPr/>
        </p:nvSpPr>
        <p:spPr bwMode="auto">
          <a:xfrm>
            <a:off x="3048000" y="3124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52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404" grpId="0" animBg="1"/>
      <p:bldP spid="528405" grpId="0" animBg="1"/>
      <p:bldP spid="528406" grpId="0" animBg="1"/>
      <p:bldP spid="528407" grpId="0" animBg="1"/>
      <p:bldP spid="528408" grpId="0" animBg="1"/>
      <p:bldP spid="528409" grpId="0" animBg="1"/>
      <p:bldP spid="5284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1143000"/>
          </a:xfrm>
        </p:spPr>
        <p:txBody>
          <a:bodyPr/>
          <a:lstStyle/>
          <a:p>
            <a:pPr eaLnBrk="1" hangingPunct="1"/>
            <a:r>
              <a:rPr lang="el-GR" sz="4000" dirty="0"/>
              <a:t>Κίνδυνος στη </a:t>
            </a:r>
            <a:r>
              <a:rPr lang="el-GR" sz="4000" dirty="0" err="1"/>
              <a:t>Διακράτηση</a:t>
            </a:r>
            <a:r>
              <a:rPr lang="el-GR" sz="4000" dirty="0"/>
              <a:t> του Χαρτοφυλακίου Αγοράς</a:t>
            </a:r>
            <a:endParaRPr lang="en-US" sz="4000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800" dirty="0"/>
              <a:t>Οι ερευνητές έχουν δείξει ότι το καλύτερο μέτρο κινδύνου ενός χρεογράφου σε ένα μεγάλο χαρτοφυλάκιο είναι ο συντελεστής βήτα (β) του χρεογράφου. </a:t>
            </a:r>
            <a:endParaRPr lang="en-US" sz="2800" dirty="0"/>
          </a:p>
          <a:p>
            <a:pPr eaLnBrk="1" hangingPunct="1"/>
            <a:r>
              <a:rPr lang="el-GR" sz="2800" dirty="0"/>
              <a:t>Ο συντελεστής βήτα μετράει την ανταπόκριση του χρεογράφου στις κινήσεις του χαρτοφυλακίου αγοράς (δηλαδή, συστηματικός κίνδυνος). </a:t>
            </a:r>
            <a:endParaRPr lang="en-US" sz="2800" dirty="0"/>
          </a:p>
        </p:txBody>
      </p:sp>
      <p:graphicFrame>
        <p:nvGraphicFramePr>
          <p:cNvPr id="532484" name="Object 4"/>
          <p:cNvGraphicFramePr>
            <a:graphicFrameLocks noChangeAspect="1"/>
          </p:cNvGraphicFramePr>
          <p:nvPr/>
        </p:nvGraphicFramePr>
        <p:xfrm>
          <a:off x="2743200" y="5257800"/>
          <a:ext cx="32766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3800" imgH="583920" progId="Equation.3">
                  <p:embed/>
                </p:oleObj>
              </mc:Choice>
              <mc:Fallback>
                <p:oleObj name="Equation" r:id="rId3" imgW="1423800" imgH="583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257800"/>
                        <a:ext cx="3276600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7464425" cy="5334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l-GR" dirty="0"/>
              <a:t>Εκτίμηση του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b </a:t>
            </a:r>
            <a:r>
              <a:rPr lang="el-GR" dirty="0"/>
              <a:t>με Παλινδρόμηση</a:t>
            </a:r>
            <a:endParaRPr lang="en-US" dirty="0"/>
          </a:p>
        </p:txBody>
      </p:sp>
      <p:sp>
        <p:nvSpPr>
          <p:cNvPr id="533509" name="Rectangle 5"/>
          <p:cNvSpPr>
            <a:spLocks noChangeArrowheads="1"/>
          </p:cNvSpPr>
          <p:nvPr/>
        </p:nvSpPr>
        <p:spPr bwMode="auto">
          <a:xfrm rot="-5400000">
            <a:off x="448307" y="2905585"/>
            <a:ext cx="282449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l-GR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Αποδόσεις Χρεογράφων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892" name="Rectangle 53"/>
          <p:cNvSpPr>
            <a:spLocks noChangeArrowheads="1"/>
          </p:cNvSpPr>
          <p:nvPr/>
        </p:nvSpPr>
        <p:spPr bwMode="auto">
          <a:xfrm>
            <a:off x="4262438" y="4860925"/>
            <a:ext cx="387350" cy="457200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533558" name="Rectangle 54"/>
          <p:cNvSpPr>
            <a:spLocks noChangeArrowheads="1"/>
          </p:cNvSpPr>
          <p:nvPr/>
        </p:nvSpPr>
        <p:spPr bwMode="auto">
          <a:xfrm>
            <a:off x="4779963" y="4495800"/>
            <a:ext cx="1925637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defRPr/>
            </a:pPr>
            <a:r>
              <a:rPr lang="el-GR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Απόδοσης Αγοράς</a:t>
            </a:r>
            <a:endParaRPr lang="en-US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3559" name="Rectangle 55"/>
          <p:cNvSpPr>
            <a:spLocks noChangeArrowheads="1"/>
          </p:cNvSpPr>
          <p:nvPr/>
        </p:nvSpPr>
        <p:spPr bwMode="auto">
          <a:xfrm>
            <a:off x="2895600" y="6019800"/>
            <a:ext cx="42037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sz="3600" b="1" baseline="-25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baseline="-25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b</a:t>
            </a:r>
            <a:r>
              <a:rPr lang="en-US" sz="3600" b="1" baseline="-25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sz="3600" b="1" baseline="-25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3600" b="1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3600" b="1" baseline="-25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37895" name="Text Box 56"/>
          <p:cNvSpPr txBox="1">
            <a:spLocks noChangeArrowheads="1"/>
          </p:cNvSpPr>
          <p:nvPr/>
        </p:nvSpPr>
        <p:spPr bwMode="auto">
          <a:xfrm>
            <a:off x="0" y="381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2400"/>
          </a:p>
        </p:txBody>
      </p:sp>
      <p:grpSp>
        <p:nvGrpSpPr>
          <p:cNvPr id="533568" name="Group 64"/>
          <p:cNvGrpSpPr>
            <a:grpSpLocks/>
          </p:cNvGrpSpPr>
          <p:nvPr/>
        </p:nvGrpSpPr>
        <p:grpSpPr bwMode="auto">
          <a:xfrm>
            <a:off x="3581400" y="3429001"/>
            <a:ext cx="3886200" cy="1290549"/>
            <a:chOff x="3264" y="1632"/>
            <a:chExt cx="2016" cy="898"/>
          </a:xfrm>
        </p:grpSpPr>
        <p:sp>
          <p:nvSpPr>
            <p:cNvPr id="37919" name="Line 65"/>
            <p:cNvSpPr>
              <a:spLocks noChangeShapeType="1"/>
            </p:cNvSpPr>
            <p:nvPr/>
          </p:nvSpPr>
          <p:spPr bwMode="auto">
            <a:xfrm>
              <a:off x="3264" y="206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7920" name="Line 66"/>
            <p:cNvSpPr>
              <a:spLocks noChangeShapeType="1"/>
            </p:cNvSpPr>
            <p:nvPr/>
          </p:nvSpPr>
          <p:spPr bwMode="auto">
            <a:xfrm flipV="1">
              <a:off x="3840" y="163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33571" name="Rectangle 67"/>
            <p:cNvSpPr>
              <a:spLocks noChangeArrowheads="1"/>
            </p:cNvSpPr>
            <p:nvPr/>
          </p:nvSpPr>
          <p:spPr bwMode="auto">
            <a:xfrm>
              <a:off x="3888" y="1774"/>
              <a:ext cx="13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l-GR" sz="3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Κλίση</a:t>
              </a:r>
              <a:r>
                <a:rPr lang="en-US" sz="3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 </a:t>
              </a:r>
              <a:r>
                <a:rPr lang="en-US" sz="3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b</a:t>
              </a:r>
              <a:r>
                <a:rPr lang="en-US" sz="3600" b="1" baseline="-25000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</a:p>
          </p:txBody>
        </p:sp>
      </p:grpSp>
      <p:sp>
        <p:nvSpPr>
          <p:cNvPr id="37897" name="Line 68"/>
          <p:cNvSpPr>
            <a:spLocks noChangeShapeType="1"/>
          </p:cNvSpPr>
          <p:nvPr/>
        </p:nvSpPr>
        <p:spPr bwMode="auto">
          <a:xfrm>
            <a:off x="381000" y="4495800"/>
            <a:ext cx="6858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7898" name="Line 69"/>
          <p:cNvSpPr>
            <a:spLocks noChangeShapeType="1"/>
          </p:cNvSpPr>
          <p:nvPr/>
        </p:nvSpPr>
        <p:spPr bwMode="auto">
          <a:xfrm flipV="1">
            <a:off x="2133600" y="1828800"/>
            <a:ext cx="0" cy="4876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533565" name="Group 61"/>
          <p:cNvGrpSpPr>
            <a:grpSpLocks/>
          </p:cNvGrpSpPr>
          <p:nvPr/>
        </p:nvGrpSpPr>
        <p:grpSpPr bwMode="auto">
          <a:xfrm>
            <a:off x="457200" y="2286000"/>
            <a:ext cx="5786438" cy="3886200"/>
            <a:chOff x="1200" y="1008"/>
            <a:chExt cx="3645" cy="2448"/>
          </a:xfrm>
        </p:grpSpPr>
        <p:sp>
          <p:nvSpPr>
            <p:cNvPr id="533566" name="Rectangle 62"/>
            <p:cNvSpPr>
              <a:spLocks noChangeArrowheads="1"/>
            </p:cNvSpPr>
            <p:nvPr/>
          </p:nvSpPr>
          <p:spPr bwMode="auto">
            <a:xfrm rot="19531859">
              <a:off x="2472" y="1460"/>
              <a:ext cx="237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 algn="r">
                <a:defRPr/>
              </a:pPr>
              <a:r>
                <a:rPr 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Χαρακτηριστική γραμμή</a:t>
              </a:r>
              <a:endPara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918" name="Line 63"/>
            <p:cNvSpPr>
              <a:spLocks noChangeShapeType="1"/>
            </p:cNvSpPr>
            <p:nvPr/>
          </p:nvSpPr>
          <p:spPr bwMode="auto">
            <a:xfrm flipV="1">
              <a:off x="1200" y="1008"/>
              <a:ext cx="3600" cy="2448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37900" name="Oval 70"/>
          <p:cNvSpPr>
            <a:spLocks noChangeArrowheads="1"/>
          </p:cNvSpPr>
          <p:nvPr/>
        </p:nvSpPr>
        <p:spPr bwMode="auto">
          <a:xfrm>
            <a:off x="381000" y="57912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1" name="Oval 71"/>
          <p:cNvSpPr>
            <a:spLocks noChangeArrowheads="1"/>
          </p:cNvSpPr>
          <p:nvPr/>
        </p:nvSpPr>
        <p:spPr bwMode="auto">
          <a:xfrm>
            <a:off x="1219200" y="51816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2" name="Oval 72"/>
          <p:cNvSpPr>
            <a:spLocks noChangeArrowheads="1"/>
          </p:cNvSpPr>
          <p:nvPr/>
        </p:nvSpPr>
        <p:spPr bwMode="auto">
          <a:xfrm>
            <a:off x="1219200" y="6096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3" name="Oval 73"/>
          <p:cNvSpPr>
            <a:spLocks noChangeArrowheads="1"/>
          </p:cNvSpPr>
          <p:nvPr/>
        </p:nvSpPr>
        <p:spPr bwMode="auto">
          <a:xfrm>
            <a:off x="1828800" y="48006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4" name="Oval 74"/>
          <p:cNvSpPr>
            <a:spLocks noChangeArrowheads="1"/>
          </p:cNvSpPr>
          <p:nvPr/>
        </p:nvSpPr>
        <p:spPr bwMode="auto">
          <a:xfrm>
            <a:off x="2590800" y="4953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5" name="Oval 75"/>
          <p:cNvSpPr>
            <a:spLocks noChangeArrowheads="1"/>
          </p:cNvSpPr>
          <p:nvPr/>
        </p:nvSpPr>
        <p:spPr bwMode="auto">
          <a:xfrm>
            <a:off x="2971800" y="4191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6" name="Oval 76"/>
          <p:cNvSpPr>
            <a:spLocks noChangeArrowheads="1"/>
          </p:cNvSpPr>
          <p:nvPr/>
        </p:nvSpPr>
        <p:spPr bwMode="auto">
          <a:xfrm>
            <a:off x="3124200" y="43434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7" name="Oval 77"/>
          <p:cNvSpPr>
            <a:spLocks noChangeArrowheads="1"/>
          </p:cNvSpPr>
          <p:nvPr/>
        </p:nvSpPr>
        <p:spPr bwMode="auto">
          <a:xfrm>
            <a:off x="3276600" y="31242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8" name="Oval 78"/>
          <p:cNvSpPr>
            <a:spLocks noChangeArrowheads="1"/>
          </p:cNvSpPr>
          <p:nvPr/>
        </p:nvSpPr>
        <p:spPr bwMode="auto">
          <a:xfrm>
            <a:off x="2438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09" name="Oval 79"/>
          <p:cNvSpPr>
            <a:spLocks noChangeArrowheads="1"/>
          </p:cNvSpPr>
          <p:nvPr/>
        </p:nvSpPr>
        <p:spPr bwMode="auto">
          <a:xfrm>
            <a:off x="3657600" y="4191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0" name="Oval 80"/>
          <p:cNvSpPr>
            <a:spLocks noChangeArrowheads="1"/>
          </p:cNvSpPr>
          <p:nvPr/>
        </p:nvSpPr>
        <p:spPr bwMode="auto">
          <a:xfrm>
            <a:off x="3810000" y="33528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1" name="Oval 81"/>
          <p:cNvSpPr>
            <a:spLocks noChangeArrowheads="1"/>
          </p:cNvSpPr>
          <p:nvPr/>
        </p:nvSpPr>
        <p:spPr bwMode="auto">
          <a:xfrm>
            <a:off x="51054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2" name="Oval 82"/>
          <p:cNvSpPr>
            <a:spLocks noChangeArrowheads="1"/>
          </p:cNvSpPr>
          <p:nvPr/>
        </p:nvSpPr>
        <p:spPr bwMode="auto">
          <a:xfrm>
            <a:off x="5334000" y="23622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3" name="Oval 83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4" name="Oval 84"/>
          <p:cNvSpPr>
            <a:spLocks noChangeArrowheads="1"/>
          </p:cNvSpPr>
          <p:nvPr/>
        </p:nvSpPr>
        <p:spPr bwMode="auto">
          <a:xfrm>
            <a:off x="1371600" y="54864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5" name="Oval 85"/>
          <p:cNvSpPr>
            <a:spLocks noChangeArrowheads="1"/>
          </p:cNvSpPr>
          <p:nvPr/>
        </p:nvSpPr>
        <p:spPr bwMode="auto">
          <a:xfrm>
            <a:off x="2133600" y="49530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7916" name="Oval 86"/>
          <p:cNvSpPr>
            <a:spLocks noChangeArrowheads="1"/>
          </p:cNvSpPr>
          <p:nvPr/>
        </p:nvSpPr>
        <p:spPr bwMode="auto">
          <a:xfrm>
            <a:off x="4495800" y="3352800"/>
            <a:ext cx="76200" cy="76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Τύπος του Συντελεστή Βήτα</a:t>
            </a:r>
            <a:endParaRPr lang="en-US" dirty="0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436688" y="2362200"/>
          <a:ext cx="5434012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77080" imgH="583920" progId="Equation.3">
                  <p:embed/>
                </p:oleObj>
              </mc:Choice>
              <mc:Fallback>
                <p:oleObj name="Equation" r:id="rId3" imgW="237708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362200"/>
                        <a:ext cx="5434012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676400" y="4114800"/>
            <a:ext cx="6324600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 dirty="0"/>
              <a:t>Προφανώς, η εκτίμησή σας του συντελεστή βήτα θα εξαρτάται από την επιλογή της προσεγγιστικής μεταβλητής του χαρτοφυλακίου αγοράς. </a:t>
            </a:r>
            <a:endParaRPr lang="en-US" sz="3200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9 </a:t>
            </a:r>
            <a:r>
              <a:rPr lang="el-GR" sz="3600" dirty="0"/>
              <a:t>Σχέση Μεταξύ Κινδύνου και Αναμενόμενης Απόδοσης </a:t>
            </a:r>
            <a:r>
              <a:rPr lang="en-US" sz="3600" dirty="0"/>
              <a:t>(</a:t>
            </a:r>
            <a:r>
              <a:rPr lang="en-US" sz="3600" dirty="0" err="1"/>
              <a:t>CAPM</a:t>
            </a:r>
            <a:r>
              <a:rPr lang="en-US" sz="3600" dirty="0"/>
              <a:t>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87375"/>
          </a:xfrm>
        </p:spPr>
        <p:txBody>
          <a:bodyPr/>
          <a:lstStyle/>
          <a:p>
            <a:pPr eaLnBrk="1" hangingPunct="1"/>
            <a:r>
              <a:rPr lang="el-GR" sz="3600" dirty="0"/>
              <a:t>Αναμενόμενη Απόδοση Αγοράς</a:t>
            </a:r>
            <a:r>
              <a:rPr lang="en-US" sz="3600" dirty="0"/>
              <a:t>:</a:t>
            </a:r>
          </a:p>
          <a:p>
            <a:pPr eaLnBrk="1" hangingPunct="1"/>
            <a:endParaRPr lang="en-US" sz="3600" dirty="0"/>
          </a:p>
        </p:txBody>
      </p:sp>
      <p:sp>
        <p:nvSpPr>
          <p:cNvPr id="536580" name="Rectangle 4"/>
          <p:cNvSpPr>
            <a:spLocks noChangeArrowheads="1"/>
          </p:cNvSpPr>
          <p:nvPr/>
        </p:nvSpPr>
        <p:spPr bwMode="auto">
          <a:xfrm>
            <a:off x="914400" y="3276600"/>
            <a:ext cx="8001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l-GR" sz="2800" dirty="0"/>
              <a:t>Αναμενόμενη Απόδοση Μεμονωμένου Χρεογράφου</a:t>
            </a:r>
            <a:endParaRPr lang="en-US" sz="2800" dirty="0"/>
          </a:p>
        </p:txBody>
      </p:sp>
      <p:graphicFrame>
        <p:nvGraphicFramePr>
          <p:cNvPr id="536581" name="Object 5"/>
          <p:cNvGraphicFramePr>
            <a:graphicFrameLocks noChangeAspect="1"/>
          </p:cNvGraphicFramePr>
          <p:nvPr/>
        </p:nvGraphicFramePr>
        <p:xfrm>
          <a:off x="1628775" y="2659063"/>
          <a:ext cx="5749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2819160" imgH="241200" progId="Equation.3">
                  <p:embed/>
                </p:oleObj>
              </mc:Choice>
              <mc:Fallback>
                <p:oleObj name="Εξίσωση" r:id="rId3" imgW="281916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659063"/>
                        <a:ext cx="57499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6582" name="Object 6"/>
          <p:cNvGraphicFramePr>
            <a:graphicFrameLocks noChangeAspect="1"/>
          </p:cNvGraphicFramePr>
          <p:nvPr/>
        </p:nvGraphicFramePr>
        <p:xfrm>
          <a:off x="2635250" y="4129088"/>
          <a:ext cx="41021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08440" imgH="330120" progId="Equation.3">
                  <p:embed/>
                </p:oleObj>
              </mc:Choice>
              <mc:Fallback>
                <p:oleObj name="Equation" r:id="rId5" imgW="2008440" imgH="33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4129088"/>
                        <a:ext cx="41021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6583" name="AutoShape 7"/>
          <p:cNvSpPr>
            <a:spLocks/>
          </p:cNvSpPr>
          <p:nvPr/>
        </p:nvSpPr>
        <p:spPr bwMode="auto">
          <a:xfrm rot="-5400000">
            <a:off x="5715000" y="4267200"/>
            <a:ext cx="304800" cy="1524000"/>
          </a:xfrm>
          <a:prstGeom prst="leftBrace">
            <a:avLst>
              <a:gd name="adj1" fmla="val 60833"/>
              <a:gd name="adj2" fmla="val 47255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36584" name="Text Box 8"/>
          <p:cNvSpPr txBox="1">
            <a:spLocks noChangeArrowheads="1"/>
          </p:cNvSpPr>
          <p:nvPr/>
        </p:nvSpPr>
        <p:spPr bwMode="auto">
          <a:xfrm>
            <a:off x="4267200" y="5257800"/>
            <a:ext cx="42672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/>
              <a:t>Αγοραίο Ασφάλιστρο Κινδύνου</a:t>
            </a:r>
            <a:endParaRPr lang="en-US" sz="2400" dirty="0"/>
          </a:p>
        </p:txBody>
      </p:sp>
      <p:sp>
        <p:nvSpPr>
          <p:cNvPr id="536585" name="Rectangle 9"/>
          <p:cNvSpPr>
            <a:spLocks noChangeArrowheads="1"/>
          </p:cNvSpPr>
          <p:nvPr/>
        </p:nvSpPr>
        <p:spPr bwMode="auto">
          <a:xfrm>
            <a:off x="1295400" y="5791200"/>
            <a:ext cx="77724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500" i="1" dirty="0"/>
              <a:t>Αυτό εφαρμόζεται σε μεμονωμένα χρεόγραφα που </a:t>
            </a:r>
            <a:r>
              <a:rPr lang="el-GR" sz="2500" i="1" dirty="0" err="1"/>
              <a:t>διακρατούνται</a:t>
            </a:r>
            <a:r>
              <a:rPr lang="el-GR" sz="2500" i="1" dirty="0"/>
              <a:t> σε καλά διαφοροποιημένα χαρτοφυλάκια. </a:t>
            </a:r>
            <a:endParaRPr lang="en-US" sz="25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6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6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6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6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6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6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6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6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6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6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80" grpId="0" autoUpdateAnimBg="0"/>
      <p:bldP spid="536583" grpId="0" animBg="1"/>
      <p:bldP spid="536584" grpId="0" autoUpdateAnimBg="0"/>
      <p:bldP spid="536585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Αναμενόμενη Απόδοση ενός Χρεογράφου</a:t>
            </a:r>
            <a:endParaRPr lang="en-US" sz="4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717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/>
              <a:t>Αυτός ο τύπος ονομάζεται Υπόδειγμα Αποτίμησης Κεφαλαιακών Στοιχείων </a:t>
            </a:r>
            <a:r>
              <a:rPr lang="en-US" dirty="0"/>
              <a:t>(</a:t>
            </a:r>
            <a:r>
              <a:rPr lang="en-US" dirty="0" err="1"/>
              <a:t>CAPM</a:t>
            </a:r>
            <a:r>
              <a:rPr lang="en-US" dirty="0"/>
              <a:t>):</a:t>
            </a:r>
          </a:p>
        </p:txBody>
      </p:sp>
      <p:graphicFrame>
        <p:nvGraphicFramePr>
          <p:cNvPr id="537604" name="Object 4"/>
          <p:cNvGraphicFramePr>
            <a:graphicFrameLocks noChangeAspect="1"/>
          </p:cNvGraphicFramePr>
          <p:nvPr/>
        </p:nvGraphicFramePr>
        <p:xfrm>
          <a:off x="2514600" y="3048000"/>
          <a:ext cx="41021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08440" imgH="330120" progId="Equation.3">
                  <p:embed/>
                </p:oleObj>
              </mc:Choice>
              <mc:Fallback>
                <p:oleObj name="Equation" r:id="rId3" imgW="2008440" imgH="33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41021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7607" name="Group 7"/>
          <p:cNvGrpSpPr>
            <a:grpSpLocks/>
          </p:cNvGrpSpPr>
          <p:nvPr/>
        </p:nvGrpSpPr>
        <p:grpSpPr bwMode="auto">
          <a:xfrm>
            <a:off x="304800" y="5562600"/>
            <a:ext cx="8458200" cy="990600"/>
            <a:chOff x="192" y="3120"/>
            <a:chExt cx="5328" cy="624"/>
          </a:xfrm>
        </p:grpSpPr>
        <p:sp>
          <p:nvSpPr>
            <p:cNvPr id="40974" name="Rectangle 5"/>
            <p:cNvSpPr>
              <a:spLocks noChangeArrowheads="1"/>
            </p:cNvSpPr>
            <p:nvPr/>
          </p:nvSpPr>
          <p:spPr bwMode="auto">
            <a:xfrm>
              <a:off x="192" y="3120"/>
              <a:ext cx="5328" cy="6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SzPct val="90000"/>
                <a:buFontTx/>
                <a:buChar char="•"/>
              </a:pPr>
              <a:r>
                <a:rPr lang="el-GR" sz="2700" dirty="0"/>
                <a:t>Υποθέστε </a:t>
              </a:r>
              <a:r>
                <a:rPr lang="en-US" sz="2700" dirty="0">
                  <a:latin typeface="Symbol" pitchFamily="18" charset="2"/>
                </a:rPr>
                <a:t>b</a:t>
              </a:r>
              <a:r>
                <a:rPr lang="en-US" sz="2700" baseline="-25000" dirty="0"/>
                <a:t>i</a:t>
              </a:r>
              <a:r>
                <a:rPr lang="en-US" sz="2700" dirty="0"/>
                <a:t> = 0,  </a:t>
              </a:r>
              <a:r>
                <a:rPr lang="el-GR" sz="2700" dirty="0"/>
                <a:t>τότε η αναμενόμενη απόδοση είναι </a:t>
              </a:r>
              <a:r>
                <a:rPr lang="en-US" sz="2700" i="1" dirty="0"/>
                <a:t>R</a:t>
              </a:r>
              <a:r>
                <a:rPr lang="en-US" sz="2700" i="1" baseline="-25000" dirty="0"/>
                <a:t>F</a:t>
              </a:r>
              <a:r>
                <a:rPr lang="en-US" sz="2700" dirty="0"/>
                <a:t>.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SzPct val="90000"/>
                <a:buFontTx/>
                <a:buChar char="•"/>
              </a:pPr>
              <a:r>
                <a:rPr lang="el-GR" sz="2700" dirty="0"/>
                <a:t>Υποθέστε </a:t>
              </a:r>
              <a:r>
                <a:rPr lang="en-US" sz="2700" dirty="0">
                  <a:latin typeface="Symbol" pitchFamily="18" charset="2"/>
                </a:rPr>
                <a:t>b</a:t>
              </a:r>
              <a:r>
                <a:rPr lang="en-US" sz="2700" baseline="-25000" dirty="0"/>
                <a:t>i</a:t>
              </a:r>
              <a:r>
                <a:rPr lang="en-US" sz="2700" dirty="0"/>
                <a:t> = 1, </a:t>
              </a:r>
              <a:r>
                <a:rPr lang="el-GR" sz="2700" dirty="0"/>
                <a:t>τότε </a:t>
              </a:r>
              <a:endParaRPr lang="en-US" sz="2700" dirty="0"/>
            </a:p>
          </p:txBody>
        </p:sp>
        <p:graphicFrame>
          <p:nvGraphicFramePr>
            <p:cNvPr id="40975" name="Object 6"/>
            <p:cNvGraphicFramePr>
              <a:graphicFrameLocks noChangeAspect="1"/>
            </p:cNvGraphicFramePr>
            <p:nvPr/>
          </p:nvGraphicFramePr>
          <p:xfrm>
            <a:off x="2832" y="3374"/>
            <a:ext cx="816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12080" imgH="279360" progId="Equation.3">
                    <p:embed/>
                  </p:oleObj>
                </mc:Choice>
                <mc:Fallback>
                  <p:oleObj name="Equation" r:id="rId5" imgW="712080" imgH="27936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3374"/>
                          <a:ext cx="816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7615" name="Group 15"/>
          <p:cNvGrpSpPr>
            <a:grpSpLocks/>
          </p:cNvGrpSpPr>
          <p:nvPr/>
        </p:nvGrpSpPr>
        <p:grpSpPr bwMode="auto">
          <a:xfrm>
            <a:off x="228600" y="4038603"/>
            <a:ext cx="8077200" cy="1382714"/>
            <a:chOff x="336" y="1968"/>
            <a:chExt cx="4896" cy="871"/>
          </a:xfrm>
        </p:grpSpPr>
        <p:sp>
          <p:nvSpPr>
            <p:cNvPr id="40967" name="Text Box 8"/>
            <p:cNvSpPr txBox="1">
              <a:spLocks noChangeArrowheads="1"/>
            </p:cNvSpPr>
            <p:nvPr/>
          </p:nvSpPr>
          <p:spPr bwMode="auto">
            <a:xfrm>
              <a:off x="336" y="1968"/>
              <a:ext cx="1152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400" dirty="0"/>
                <a:t>Αναμενόμενη απόδοση χρεογράφου</a:t>
              </a:r>
              <a:endParaRPr lang="en-US" sz="2400" dirty="0"/>
            </a:p>
          </p:txBody>
        </p:sp>
        <p:sp>
          <p:nvSpPr>
            <p:cNvPr id="40968" name="Text Box 9"/>
            <p:cNvSpPr txBox="1">
              <a:spLocks noChangeArrowheads="1"/>
            </p:cNvSpPr>
            <p:nvPr/>
          </p:nvSpPr>
          <p:spPr bwMode="auto">
            <a:xfrm>
              <a:off x="1584" y="2198"/>
              <a:ext cx="33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=</a:t>
              </a:r>
            </a:p>
          </p:txBody>
        </p:sp>
        <p:sp>
          <p:nvSpPr>
            <p:cNvPr id="40969" name="Text Box 10"/>
            <p:cNvSpPr txBox="1">
              <a:spLocks noChangeArrowheads="1"/>
            </p:cNvSpPr>
            <p:nvPr/>
          </p:nvSpPr>
          <p:spPr bwMode="auto">
            <a:xfrm>
              <a:off x="1728" y="2083"/>
              <a:ext cx="1008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400" dirty="0"/>
                <a:t>Επιτόκιο μηδενικού κινδύνου</a:t>
              </a:r>
              <a:endParaRPr lang="en-US" sz="2400" dirty="0"/>
            </a:p>
          </p:txBody>
        </p:sp>
        <p:sp>
          <p:nvSpPr>
            <p:cNvPr id="40970" name="Text Box 11"/>
            <p:cNvSpPr txBox="1">
              <a:spLocks noChangeArrowheads="1"/>
            </p:cNvSpPr>
            <p:nvPr/>
          </p:nvSpPr>
          <p:spPr bwMode="auto">
            <a:xfrm>
              <a:off x="2544" y="2198"/>
              <a:ext cx="33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+</a:t>
              </a:r>
            </a:p>
          </p:txBody>
        </p:sp>
        <p:sp>
          <p:nvSpPr>
            <p:cNvPr id="40971" name="Text Box 12"/>
            <p:cNvSpPr txBox="1">
              <a:spLocks noChangeArrowheads="1"/>
            </p:cNvSpPr>
            <p:nvPr/>
          </p:nvSpPr>
          <p:spPr bwMode="auto">
            <a:xfrm>
              <a:off x="2832" y="2083"/>
              <a:ext cx="960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400" dirty="0"/>
                <a:t>Βήτα Χρεογράφου</a:t>
              </a:r>
              <a:endParaRPr lang="en-US" sz="2400" dirty="0"/>
            </a:p>
          </p:txBody>
        </p:sp>
        <p:sp>
          <p:nvSpPr>
            <p:cNvPr id="40972" name="Text Box 13"/>
            <p:cNvSpPr txBox="1">
              <a:spLocks noChangeArrowheads="1"/>
            </p:cNvSpPr>
            <p:nvPr/>
          </p:nvSpPr>
          <p:spPr bwMode="auto">
            <a:xfrm>
              <a:off x="3792" y="2198"/>
              <a:ext cx="33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cs typeface="Times New Roman" pitchFamily="18" charset="0"/>
                </a:rPr>
                <a:t>×</a:t>
              </a:r>
              <a:endParaRPr lang="en-US" sz="2400" b="1"/>
            </a:p>
          </p:txBody>
        </p:sp>
        <p:sp>
          <p:nvSpPr>
            <p:cNvPr id="40973" name="Text Box 14"/>
            <p:cNvSpPr txBox="1">
              <a:spLocks noChangeArrowheads="1"/>
            </p:cNvSpPr>
            <p:nvPr/>
          </p:nvSpPr>
          <p:spPr bwMode="auto">
            <a:xfrm>
              <a:off x="4080" y="2083"/>
              <a:ext cx="1152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400" dirty="0"/>
                <a:t>Αγοραίο ασφάλιστρο κινδύνου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218487" cy="1082675"/>
          </a:xfrm>
        </p:spPr>
        <p:txBody>
          <a:bodyPr/>
          <a:lstStyle/>
          <a:p>
            <a:pPr eaLnBrk="1" hangingPunct="1"/>
            <a:r>
              <a:rPr lang="el-GR" sz="4000" dirty="0"/>
              <a:t>Σχέση Μεταξύ Κινδύνου και Απόδοσης </a:t>
            </a:r>
            <a:endParaRPr lang="en-US" sz="4000" dirty="0"/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>
            <a:off x="2286000" y="5410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 rot="-5400000">
            <a:off x="168856" y="2669808"/>
            <a:ext cx="2363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Αναμενόμενη απόδοση</a:t>
            </a:r>
            <a:endParaRPr lang="en-US" sz="2400" dirty="0"/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6172200" y="5334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Symbol" pitchFamily="18" charset="2"/>
                <a:sym typeface="Symbol" pitchFamily="18" charset="2"/>
              </a:rPr>
              <a:t>b</a:t>
            </a:r>
            <a:endParaRPr lang="en-US" sz="2400" b="1" baseline="-25000">
              <a:latin typeface="Symbol" pitchFamily="18" charset="2"/>
            </a:endParaRP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V="1">
            <a:off x="2286000" y="2286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41991" name="Object 8"/>
          <p:cNvGraphicFramePr>
            <a:graphicFrameLocks noChangeAspect="1"/>
          </p:cNvGraphicFramePr>
          <p:nvPr/>
        </p:nvGraphicFramePr>
        <p:xfrm>
          <a:off x="2590800" y="2286000"/>
          <a:ext cx="41021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08440" imgH="330120" progId="Equation.3">
                  <p:embed/>
                </p:oleObj>
              </mc:Choice>
              <mc:Fallback>
                <p:oleObj name="Equation" r:id="rId3" imgW="2008440" imgH="3301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41021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8633" name="Line 9"/>
          <p:cNvSpPr>
            <a:spLocks noChangeShapeType="1"/>
          </p:cNvSpPr>
          <p:nvPr/>
        </p:nvSpPr>
        <p:spPr bwMode="auto">
          <a:xfrm flipV="1">
            <a:off x="2286000" y="3048000"/>
            <a:ext cx="3581400" cy="1600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41993" name="Object 10"/>
          <p:cNvGraphicFramePr>
            <a:graphicFrameLocks noChangeAspect="1"/>
          </p:cNvGraphicFramePr>
          <p:nvPr/>
        </p:nvGraphicFramePr>
        <p:xfrm>
          <a:off x="1776413" y="4419600"/>
          <a:ext cx="58578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720" imgH="279360" progId="Equation.3">
                  <p:embed/>
                </p:oleObj>
              </mc:Choice>
              <mc:Fallback>
                <p:oleObj name="Equation" r:id="rId5" imgW="279720" imgH="2793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4419600"/>
                        <a:ext cx="585787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8635" name="Line 11"/>
          <p:cNvSpPr>
            <a:spLocks noChangeShapeType="1"/>
          </p:cNvSpPr>
          <p:nvPr/>
        </p:nvSpPr>
        <p:spPr bwMode="auto">
          <a:xfrm flipV="1">
            <a:off x="41148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>
            <a:off x="2133600" y="4648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8637" name="Line 13"/>
          <p:cNvSpPr>
            <a:spLocks noChangeShapeType="1"/>
          </p:cNvSpPr>
          <p:nvPr/>
        </p:nvSpPr>
        <p:spPr bwMode="auto">
          <a:xfrm flipV="1">
            <a:off x="2286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8638" name="Text Box 14"/>
          <p:cNvSpPr txBox="1">
            <a:spLocks noChangeArrowheads="1"/>
          </p:cNvSpPr>
          <p:nvPr/>
        </p:nvSpPr>
        <p:spPr bwMode="auto">
          <a:xfrm>
            <a:off x="3810000" y="54102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1.0</a:t>
            </a:r>
          </a:p>
        </p:txBody>
      </p:sp>
      <p:graphicFrame>
        <p:nvGraphicFramePr>
          <p:cNvPr id="538639" name="Object 15"/>
          <p:cNvGraphicFramePr>
            <a:graphicFrameLocks noChangeAspect="1"/>
          </p:cNvGraphicFramePr>
          <p:nvPr/>
        </p:nvGraphicFramePr>
        <p:xfrm>
          <a:off x="1719263" y="3529013"/>
          <a:ext cx="6540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5280" imgH="279360" progId="Equation.3">
                  <p:embed/>
                </p:oleObj>
              </mc:Choice>
              <mc:Fallback>
                <p:oleObj name="Equation" r:id="rId7" imgW="305280" imgH="2793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3529013"/>
                        <a:ext cx="65405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9" name="Line 16"/>
          <p:cNvSpPr>
            <a:spLocks noChangeShapeType="1"/>
          </p:cNvSpPr>
          <p:nvPr/>
        </p:nvSpPr>
        <p:spPr bwMode="auto">
          <a:xfrm>
            <a:off x="21336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3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33" grpId="0" animBg="1"/>
      <p:bldP spid="538635" grpId="0" animBg="1"/>
      <p:bldP spid="538637" grpId="0" animBg="1"/>
      <p:bldP spid="5386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 </a:t>
            </a:r>
            <a:r>
              <a:rPr lang="el-GR" dirty="0"/>
              <a:t>Μεμονωμένα Χρεόγραφα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Τα χαρακτηριστικά των μεμονωμένων χρεογράφων που μας ενδιαφέρουν είναι</a:t>
            </a:r>
            <a:r>
              <a:rPr lang="en-US" dirty="0"/>
              <a:t>:</a:t>
            </a:r>
          </a:p>
          <a:p>
            <a:pPr lvl="1" eaLnBrk="1" hangingPunct="1"/>
            <a:r>
              <a:rPr lang="el-GR" dirty="0"/>
              <a:t>Η αναμενόμενη απόδοση</a:t>
            </a:r>
            <a:endParaRPr lang="en-US" dirty="0"/>
          </a:p>
          <a:p>
            <a:pPr lvl="1" eaLnBrk="1" hangingPunct="1"/>
            <a:r>
              <a:rPr lang="el-GR" dirty="0"/>
              <a:t>Η διακύμανση και η τυπική απόκλιση </a:t>
            </a:r>
            <a:endParaRPr lang="en-US" dirty="0"/>
          </a:p>
          <a:p>
            <a:pPr lvl="1" eaLnBrk="1" hangingPunct="1"/>
            <a:r>
              <a:rPr lang="el-GR" dirty="0"/>
              <a:t>Η </a:t>
            </a:r>
            <a:r>
              <a:rPr lang="el-GR" dirty="0" err="1"/>
              <a:t>συνδιακύμανση</a:t>
            </a:r>
            <a:r>
              <a:rPr lang="el-GR" dirty="0"/>
              <a:t> και η συσχέτιση </a:t>
            </a:r>
            <a:r>
              <a:rPr lang="en-US" dirty="0"/>
              <a:t>(</a:t>
            </a:r>
            <a:r>
              <a:rPr lang="el-GR" dirty="0"/>
              <a:t>σε σχέση με ένα άλλο χρεόγραφο ή δείκτη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39750"/>
            <a:ext cx="8218487" cy="1082675"/>
          </a:xfrm>
        </p:spPr>
        <p:txBody>
          <a:bodyPr/>
          <a:lstStyle/>
          <a:p>
            <a:pPr eaLnBrk="1" hangingPunct="1"/>
            <a:r>
              <a:rPr lang="el-GR" sz="4000" dirty="0"/>
              <a:t>Σχέση Μεταξύ Κινδύνου και Απόδοσης </a:t>
            </a:r>
            <a:endParaRPr lang="en-US" sz="4000" dirty="0"/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2971800" y="5029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 rot="-5400000">
            <a:off x="-46036" y="2861101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/>
              <a:t>Αναμενόμενη απόδοση</a:t>
            </a:r>
            <a:endParaRPr lang="en-US" sz="2400" dirty="0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6858000" y="4953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Symbol" pitchFamily="18" charset="2"/>
                <a:sym typeface="Symbol" pitchFamily="18" charset="2"/>
              </a:rPr>
              <a:t>b</a:t>
            </a:r>
            <a:endParaRPr lang="en-US" sz="2400" b="1" baseline="-25000">
              <a:latin typeface="Symbol" pitchFamily="18" charset="2"/>
            </a:endParaRPr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 flipV="1">
            <a:off x="2971800" y="19050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539656" name="Object 8"/>
          <p:cNvGraphicFramePr>
            <a:graphicFrameLocks noChangeAspect="1"/>
          </p:cNvGraphicFramePr>
          <p:nvPr/>
        </p:nvGraphicFramePr>
        <p:xfrm>
          <a:off x="3733800" y="5638800"/>
          <a:ext cx="1585913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62840" imgH="279360" progId="Equation.3">
                  <p:embed/>
                </p:oleObj>
              </mc:Choice>
              <mc:Fallback>
                <p:oleObj name="Equation" r:id="rId3" imgW="762840" imgH="2793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638800"/>
                        <a:ext cx="1585913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9657" name="Line 9"/>
          <p:cNvSpPr>
            <a:spLocks noChangeShapeType="1"/>
          </p:cNvSpPr>
          <p:nvPr/>
        </p:nvSpPr>
        <p:spPr bwMode="auto">
          <a:xfrm flipV="1">
            <a:off x="2971800" y="2590800"/>
            <a:ext cx="3657600" cy="1676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9659" name="Line 11"/>
          <p:cNvSpPr>
            <a:spLocks noChangeShapeType="1"/>
          </p:cNvSpPr>
          <p:nvPr/>
        </p:nvSpPr>
        <p:spPr bwMode="auto">
          <a:xfrm flipV="1">
            <a:off x="57912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539667" name="Group 19"/>
          <p:cNvGrpSpPr>
            <a:grpSpLocks/>
          </p:cNvGrpSpPr>
          <p:nvPr/>
        </p:nvGrpSpPr>
        <p:grpSpPr bwMode="auto">
          <a:xfrm>
            <a:off x="2209800" y="4038600"/>
            <a:ext cx="762000" cy="482600"/>
            <a:chOff x="1392" y="2352"/>
            <a:chExt cx="480" cy="304"/>
          </a:xfrm>
        </p:grpSpPr>
        <p:graphicFrame>
          <p:nvGraphicFramePr>
            <p:cNvPr id="43025" name="Object 10"/>
            <p:cNvGraphicFramePr>
              <a:graphicFrameLocks noChangeAspect="1"/>
            </p:cNvGraphicFramePr>
            <p:nvPr/>
          </p:nvGraphicFramePr>
          <p:xfrm>
            <a:off x="1392" y="2352"/>
            <a:ext cx="413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05280" imgH="228600" progId="Equation.3">
                    <p:embed/>
                  </p:oleObj>
                </mc:Choice>
                <mc:Fallback>
                  <p:oleObj name="Equation" r:id="rId5" imgW="305280" imgH="2286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352"/>
                          <a:ext cx="413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26" name="Line 12"/>
            <p:cNvSpPr>
              <a:spLocks noChangeShapeType="1"/>
            </p:cNvSpPr>
            <p:nvPr/>
          </p:nvSpPr>
          <p:spPr bwMode="auto">
            <a:xfrm>
              <a:off x="1776" y="249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39661" name="Line 13"/>
          <p:cNvSpPr>
            <a:spLocks noChangeShapeType="1"/>
          </p:cNvSpPr>
          <p:nvPr/>
        </p:nvSpPr>
        <p:spPr bwMode="auto">
          <a:xfrm flipV="1">
            <a:off x="2971800" y="2971800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9662" name="Text Box 14"/>
          <p:cNvSpPr txBox="1">
            <a:spLocks noChangeArrowheads="1"/>
          </p:cNvSpPr>
          <p:nvPr/>
        </p:nvSpPr>
        <p:spPr bwMode="auto">
          <a:xfrm>
            <a:off x="5486400" y="50292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1.5</a:t>
            </a:r>
          </a:p>
        </p:txBody>
      </p:sp>
      <p:graphicFrame>
        <p:nvGraphicFramePr>
          <p:cNvPr id="539663" name="Object 15"/>
          <p:cNvGraphicFramePr>
            <a:graphicFrameLocks noChangeAspect="1"/>
          </p:cNvGraphicFramePr>
          <p:nvPr/>
        </p:nvGraphicFramePr>
        <p:xfrm>
          <a:off x="1828800" y="2794000"/>
          <a:ext cx="11668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59440" imgH="228600" progId="Equation.3">
                  <p:embed/>
                </p:oleObj>
              </mc:Choice>
              <mc:Fallback>
                <p:oleObj name="Equation" r:id="rId7" imgW="55944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794000"/>
                        <a:ext cx="116681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664" name="Object 16"/>
          <p:cNvGraphicFramePr>
            <a:graphicFrameLocks noChangeAspect="1"/>
          </p:cNvGraphicFramePr>
          <p:nvPr/>
        </p:nvGraphicFramePr>
        <p:xfrm>
          <a:off x="1981200" y="5638800"/>
          <a:ext cx="13430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8360" imgH="291960" progId="Equation.3">
                  <p:embed/>
                </p:oleObj>
              </mc:Choice>
              <mc:Fallback>
                <p:oleObj name="Equation" r:id="rId9" imgW="648360" imgH="291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38800"/>
                        <a:ext cx="134302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665" name="Object 17"/>
          <p:cNvGraphicFramePr>
            <a:graphicFrameLocks noChangeAspect="1"/>
          </p:cNvGraphicFramePr>
          <p:nvPr/>
        </p:nvGraphicFramePr>
        <p:xfrm>
          <a:off x="5638800" y="5562600"/>
          <a:ext cx="186213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02520" imgH="279360" progId="Equation.3">
                  <p:embed/>
                </p:oleObj>
              </mc:Choice>
              <mc:Fallback>
                <p:oleObj name="Equation" r:id="rId11" imgW="902520" imgH="2793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562600"/>
                        <a:ext cx="1862138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666" name="Object 18"/>
          <p:cNvGraphicFramePr>
            <a:graphicFrameLocks noChangeAspect="1"/>
          </p:cNvGraphicFramePr>
          <p:nvPr/>
        </p:nvGraphicFramePr>
        <p:xfrm>
          <a:off x="1981200" y="6240463"/>
          <a:ext cx="56642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936520" imgH="304560" progId="Equation.3">
                  <p:embed/>
                </p:oleObj>
              </mc:Choice>
              <mc:Fallback>
                <p:oleObj name="Equation" r:id="rId13" imgW="2936520" imgH="3045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6240463"/>
                        <a:ext cx="566420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3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3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3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7" grpId="0" animBg="1"/>
      <p:bldP spid="539659" grpId="0" animBg="1"/>
      <p:bldP spid="539661" grpId="0" animBg="1"/>
      <p:bldP spid="53966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Γρήγορο Κουίζ</a:t>
            </a:r>
            <a:endParaRPr 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Πώς υπολογίζουμε την αναμενόμενη απόδοση και την τυπική απόκλιση ενός μεμονωμένου περιουσιακού στοιχείου; Ενός χαρτοφυλακίου;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Ποιά είναι η διαφορά μεταξύ του συστηματικού και του μη συστηματικού κινδύνου;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Ποιά είδη κινδύνου έχουν σχέση με τον προσδιορισμό της αναμενόμενης απόδοσης; </a:t>
            </a:r>
            <a:endParaRPr lang="en-US" sz="28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Σκεφτείτε ένα περιουσιακό στοιχείο με συντελεστή βήτα 5%, και απόδοση αγοράς 13%. </a:t>
            </a:r>
            <a:endParaRPr lang="en-US" sz="28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Ποιά είναι η αναμενόμενη απόδοση του περιουσιακού στοιχείου</a:t>
            </a:r>
            <a:r>
              <a:rPr lang="en-US" sz="26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5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5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5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5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2 </a:t>
            </a:r>
            <a:r>
              <a:rPr lang="el-GR" sz="3600" dirty="0"/>
              <a:t>Αναμενόμενη Απόδοση, Διακύμανση, και </a:t>
            </a:r>
            <a:r>
              <a:rPr lang="el-GR" sz="3600" dirty="0" err="1"/>
              <a:t>Συνδιακύμανση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220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   </a:t>
            </a:r>
            <a:r>
              <a:rPr lang="el-GR" sz="2800" dirty="0"/>
              <a:t>Σκεφτείτε τα ακόλουθα δύο επικίνδυνα περιουσιακά στοιχεία. Υπάρχει 1/3 πιθανότητα για κάθε μια κατάσταση της οικονομίας, και τα μόνα περιουσιακά στοιχεία είναι ένα μετοχικό και ένα ομολογιακό κεφάλαιο.</a:t>
            </a:r>
            <a:endParaRPr lang="en-US" sz="2800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33400" y="3962400"/>
          <a:ext cx="86106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914683" imgH="1476267" progId="Excel.Sheet.8">
                  <p:embed/>
                </p:oleObj>
              </mc:Choice>
              <mc:Fallback>
                <p:oleObj name="Worksheet" r:id="rId3" imgW="3914683" imgH="1476267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86106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Αναμενόμενη Απόδοση</a:t>
            </a:r>
            <a:endParaRPr lang="en-US" sz="4000" dirty="0"/>
          </a:p>
        </p:txBody>
      </p:sp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609600" y="2133600"/>
          <a:ext cx="790575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029137" imgH="2152720" progId="Excel.Sheet.8">
                  <p:embed/>
                </p:oleObj>
              </mc:Choice>
              <mc:Fallback>
                <p:oleObj name="Worksheet" r:id="rId3" imgW="4029137" imgH="215272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790575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Αναμενόμενη Απόδοση</a:t>
            </a:r>
            <a:endParaRPr lang="en-US" sz="4000" dirty="0"/>
          </a:p>
        </p:txBody>
      </p:sp>
      <p:graphicFrame>
        <p:nvGraphicFramePr>
          <p:cNvPr id="9222" name="Object 11"/>
          <p:cNvGraphicFramePr>
            <a:graphicFrameLocks noChangeAspect="1"/>
          </p:cNvGraphicFramePr>
          <p:nvPr/>
        </p:nvGraphicFramePr>
        <p:xfrm>
          <a:off x="838200" y="5367337"/>
          <a:ext cx="80105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00880" imgH="698040" progId="Equation.3">
                  <p:embed/>
                </p:oleObj>
              </mc:Choice>
              <mc:Fallback>
                <p:oleObj name="Equation" r:id="rId3" imgW="3800880" imgH="698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67337"/>
                        <a:ext cx="8010525" cy="149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4"/>
          <p:cNvGraphicFramePr>
            <a:graphicFrameLocks noChangeAspect="1"/>
          </p:cNvGraphicFramePr>
          <p:nvPr/>
        </p:nvGraphicFramePr>
        <p:xfrm>
          <a:off x="609600" y="1981200"/>
          <a:ext cx="79057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4029137" imgH="2152720" progId="Excel.Sheet.8">
                  <p:embed/>
                </p:oleObj>
              </mc:Choice>
              <mc:Fallback>
                <p:oleObj name="Worksheet" r:id="rId5" imgW="4029137" imgH="215272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790575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l-GR" sz="4000" dirty="0"/>
              <a:t>Διακύμανση</a:t>
            </a:r>
            <a:endParaRPr lang="en-US" sz="4000" dirty="0"/>
          </a:p>
        </p:txBody>
      </p:sp>
      <p:sp>
        <p:nvSpPr>
          <p:cNvPr id="10244" name="Oval 7"/>
          <p:cNvSpPr>
            <a:spLocks noChangeArrowheads="1"/>
          </p:cNvSpPr>
          <p:nvPr/>
        </p:nvSpPr>
        <p:spPr bwMode="auto">
          <a:xfrm>
            <a:off x="4572000" y="3581400"/>
            <a:ext cx="9906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0246" name="Object 11"/>
          <p:cNvGraphicFramePr>
            <a:graphicFrameLocks noChangeAspect="1"/>
          </p:cNvGraphicFramePr>
          <p:nvPr/>
        </p:nvGraphicFramePr>
        <p:xfrm>
          <a:off x="3059113" y="5708650"/>
          <a:ext cx="31226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1473120" imgH="228600" progId="Equation.3">
                  <p:embed/>
                </p:oleObj>
              </mc:Choice>
              <mc:Fallback>
                <p:oleObj name="Εξίσωση" r:id="rId3" imgW="147312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708650"/>
                        <a:ext cx="312261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4"/>
          <p:cNvGraphicFramePr>
            <a:graphicFrameLocks noChangeAspect="1"/>
          </p:cNvGraphicFramePr>
          <p:nvPr/>
        </p:nvGraphicFramePr>
        <p:xfrm>
          <a:off x="609600" y="2133600"/>
          <a:ext cx="79057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4029137" imgH="2152720" progId="Excel.Sheet.8">
                  <p:embed/>
                </p:oleObj>
              </mc:Choice>
              <mc:Fallback>
                <p:oleObj name="Worksheet" r:id="rId5" imgW="4029137" imgH="215272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790575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Διακύμανση</a:t>
            </a:r>
            <a:endParaRPr lang="en-US" sz="4000" dirty="0"/>
          </a:p>
        </p:txBody>
      </p:sp>
      <p:sp>
        <p:nvSpPr>
          <p:cNvPr id="11268" name="Oval 7"/>
          <p:cNvSpPr>
            <a:spLocks noChangeArrowheads="1"/>
          </p:cNvSpPr>
          <p:nvPr/>
        </p:nvSpPr>
        <p:spPr bwMode="auto">
          <a:xfrm>
            <a:off x="3429000" y="4191000"/>
            <a:ext cx="9906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1270" name="Object 11"/>
          <p:cNvGraphicFramePr>
            <a:graphicFrameLocks noChangeAspect="1"/>
          </p:cNvGraphicFramePr>
          <p:nvPr/>
        </p:nvGraphicFramePr>
        <p:xfrm>
          <a:off x="2154238" y="5305425"/>
          <a:ext cx="49228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2336760" imgH="393480" progId="Equation.3">
                  <p:embed/>
                </p:oleObj>
              </mc:Choice>
              <mc:Fallback>
                <p:oleObj name="Εξίσωση" r:id="rId3" imgW="23367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5305425"/>
                        <a:ext cx="4922837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4"/>
          <p:cNvGraphicFramePr>
            <a:graphicFrameLocks noChangeAspect="1"/>
          </p:cNvGraphicFramePr>
          <p:nvPr/>
        </p:nvGraphicFramePr>
        <p:xfrm>
          <a:off x="609600" y="2133600"/>
          <a:ext cx="76200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4029137" imgH="2152720" progId="Excel.Sheet.8">
                  <p:embed/>
                </p:oleObj>
              </mc:Choice>
              <mc:Fallback>
                <p:oleObj name="Worksheet" r:id="rId5" imgW="4029137" imgH="215272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76200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8"/>
  <p:tag name="MMPROD_UIDATA" val="&lt;database version=&quot;7.0&quot;&gt;&lt;object type=&quot;1&quot; unique_id=&quot;10001&quot;&gt;&lt;object type=&quot;8&quot; unique_id=&quot;12990&quot;&gt;&lt;/object&gt;&lt;object type=&quot;2&quot; unique_id=&quot;12991&quot;&gt;&lt;object type=&quot;3&quot; unique_id=&quot;12992&quot;&gt;&lt;property id=&quot;20148&quot; value=&quot;5&quot;/&gt;&lt;property id=&quot;20300&quot; value=&quot;Slide 1&quot;/&gt;&lt;property id=&quot;20307&quot; value=&quot;385&quot;/&gt;&lt;/object&gt;&lt;object type=&quot;3&quot; unique_id=&quot;12993&quot;&gt;&lt;property id=&quot;20148&quot; value=&quot;5&quot;/&gt;&lt;property id=&quot;20300&quot; value=&quot;Slide 2 - &amp;quot;Key Concepts and Skills&amp;quot;&quot;/&gt;&lt;property id=&quot;20307&quot; value=&quot;386&quot;/&gt;&lt;/object&gt;&lt;object type=&quot;3&quot; unique_id=&quot;12994&quot;&gt;&lt;property id=&quot;20148&quot; value=&quot;5&quot;/&gt;&lt;property id=&quot;20300&quot; value=&quot;Slide 3 - &amp;quot;Chapter Outline&amp;quot;&quot;/&gt;&lt;property id=&quot;20307&quot; value=&quot;318&quot;/&gt;&lt;/object&gt;&lt;object type=&quot;3&quot; unique_id=&quot;12995&quot;&gt;&lt;property id=&quot;20148&quot; value=&quot;5&quot;/&gt;&lt;property id=&quot;20300&quot; value=&quot;Slide 4 - &amp;quot;11.1 Individual Securities&amp;quot;&quot;/&gt;&lt;property id=&quot;20307&quot; value=&quot;372&quot;/&gt;&lt;/object&gt;&lt;object type=&quot;3&quot; unique_id=&quot;12996&quot;&gt;&lt;property id=&quot;20148&quot; value=&quot;5&quot;/&gt;&lt;property id=&quot;20300&quot; value=&quot;Slide 5 - &amp;quot;11.2 Expected Return, Variance, and Covariance&amp;quot;&quot;/&gt;&lt;property id=&quot;20307&quot; value=&quot;320&quot;/&gt;&lt;/object&gt;&lt;object type=&quot;3&quot; unique_id=&quot;12997&quot;&gt;&lt;property id=&quot;20148&quot; value=&quot;5&quot;/&gt;&lt;property id=&quot;20300&quot; value=&quot;Slide 6 - &amp;quot;Expected Return&amp;quot;&quot;/&gt;&lt;property id=&quot;20307&quot; value=&quot;321&quot;/&gt;&lt;/object&gt;&lt;object type=&quot;3&quot; unique_id=&quot;12998&quot;&gt;&lt;property id=&quot;20148&quot; value=&quot;5&quot;/&gt;&lt;property id=&quot;20300&quot; value=&quot;Slide 7 - &amp;quot;Expected Return&amp;quot;&quot;/&gt;&lt;property id=&quot;20307&quot; value=&quot;322&quot;/&gt;&lt;/object&gt;&lt;object type=&quot;3&quot; unique_id=&quot;12999&quot;&gt;&lt;property id=&quot;20148&quot; value=&quot;5&quot;/&gt;&lt;property id=&quot;20300&quot; value=&quot;Slide 8 - &amp;quot;Variance&amp;quot;&quot;/&gt;&lt;property id=&quot;20307&quot; value=&quot;324&quot;/&gt;&lt;/object&gt;&lt;object type=&quot;3&quot; unique_id=&quot;13000&quot;&gt;&lt;property id=&quot;20148&quot; value=&quot;5&quot;/&gt;&lt;property id=&quot;20300&quot; value=&quot;Slide 9 - &amp;quot;Variance&amp;quot;&quot;/&gt;&lt;property id=&quot;20307&quot; value=&quot;327&quot;/&gt;&lt;/object&gt;&lt;object type=&quot;3&quot; unique_id=&quot;13001&quot;&gt;&lt;property id=&quot;20148&quot; value=&quot;5&quot;/&gt;&lt;property id=&quot;20300&quot; value=&quot;Slide 10 - &amp;quot;Standard Deviation&amp;quot;&quot;/&gt;&lt;property id=&quot;20307&quot; value=&quot;328&quot;/&gt;&lt;/object&gt;&lt;object type=&quot;3&quot; unique_id=&quot;13002&quot;&gt;&lt;property id=&quot;20148&quot; value=&quot;5&quot;/&gt;&lt;property id=&quot;20300&quot; value=&quot;Slide 11 - &amp;quot;Covariance &amp;quot;&quot;/&gt;&lt;property id=&quot;20307&quot; value=&quot;387&quot;/&gt;&lt;/object&gt;&lt;object type=&quot;3&quot; unique_id=&quot;13003&quot;&gt;&lt;property id=&quot;20148&quot; value=&quot;5&quot;/&gt;&lt;property id=&quot;20300&quot; value=&quot;Slide 12 - &amp;quot;Correlation&amp;quot;&quot;/&gt;&lt;property id=&quot;20307&quot; value=&quot;388&quot;/&gt;&lt;/object&gt;&lt;object type=&quot;3&quot; unique_id=&quot;13004&quot;&gt;&lt;property id=&quot;20148&quot; value=&quot;5&quot;/&gt;&lt;property id=&quot;20300&quot; value=&quot;Slide 13 - &amp;quot;11.3 The Return and Risk for Portfolios&amp;quot;&quot;/&gt;&lt;property id=&quot;20307&quot; value=&quot;329&quot;/&gt;&lt;/object&gt;&lt;object type=&quot;3&quot; unique_id=&quot;13005&quot;&gt;&lt;property id=&quot;20148&quot; value=&quot;5&quot;/&gt;&lt;property id=&quot;20300&quot; value=&quot;Slide 14 - &amp;quot;Portfolios&amp;quot;&quot;/&gt;&lt;property id=&quot;20307&quot; value=&quot;330&quot;/&gt;&lt;/object&gt;&lt;object type=&quot;3&quot; unique_id=&quot;13006&quot;&gt;&lt;property id=&quot;20148&quot; value=&quot;5&quot;/&gt;&lt;property id=&quot;20300&quot; value=&quot;Slide 15 - &amp;quot;Portfolios&amp;quot;&quot;/&gt;&lt;property id=&quot;20307&quot; value=&quot;333&quot;/&gt;&lt;/object&gt;&lt;object type=&quot;3&quot; unique_id=&quot;13007&quot;&gt;&lt;property id=&quot;20148&quot; value=&quot;5&quot;/&gt;&lt;property id=&quot;20300&quot; value=&quot;Slide 16 - &amp;quot;Portfolios&amp;quot;&quot;/&gt;&lt;property id=&quot;20307&quot; value=&quot;334&quot;/&gt;&lt;/object&gt;&lt;object type=&quot;3&quot; unique_id=&quot;13008&quot;&gt;&lt;property id=&quot;20148&quot; value=&quot;5&quot;/&gt;&lt;property id=&quot;20300&quot; value=&quot;Slide 17 - &amp;quot;Portfolios&amp;quot;&quot;/&gt;&lt;property id=&quot;20307&quot; value=&quot;335&quot;/&gt;&lt;/object&gt;&lt;object type=&quot;3&quot; unique_id=&quot;13009&quot;&gt;&lt;property id=&quot;20148&quot; value=&quot;5&quot;/&gt;&lt;property id=&quot;20300&quot; value=&quot;Slide 18 - &amp;quot;11.4 The Efficient Set for Two Assets&amp;quot;&quot;/&gt;&lt;property id=&quot;20307&quot; value=&quot;337&quot;/&gt;&lt;/object&gt;&lt;object type=&quot;3&quot; unique_id=&quot;13010&quot;&gt;&lt;property id=&quot;20148&quot; value=&quot;5&quot;/&gt;&lt;property id=&quot;20300&quot; value=&quot;Slide 19 - &amp;quot;The Efficient Set for Two Assets&amp;quot;&quot;/&gt;&lt;property id=&quot;20307&quot; value=&quot;339&quot;/&gt;&lt;/object&gt;&lt;object type=&quot;3&quot; unique_id=&quot;13011&quot;&gt;&lt;property id=&quot;20148&quot; value=&quot;5&quot;/&gt;&lt;property id=&quot;20300&quot; value=&quot;Slide 20 - &amp;quot;Portfolios with Various Correlations &amp;quot;&quot;/&gt;&lt;property id=&quot;20307&quot; value=&quot;340&quot;/&gt;&lt;/object&gt;&lt;object type=&quot;3&quot; unique_id=&quot;13012&quot;&gt;&lt;property id=&quot;20148&quot; value=&quot;5&quot;/&gt;&lt;property id=&quot;20300&quot; value=&quot;Slide 21 - &amp;quot;11.5 The Efficient Set for Many Securities&amp;quot;&quot;/&gt;&lt;property id=&quot;20307&quot; value=&quot;342&quot;/&gt;&lt;/object&gt;&lt;object type=&quot;3&quot; unique_id=&quot;13013&quot;&gt;&lt;property id=&quot;20148&quot; value=&quot;5&quot;/&gt;&lt;property id=&quot;20300&quot; value=&quot;Slide 22 - &amp;quot;The Efficient Set for Many Securities&amp;quot;&quot;/&gt;&lt;property id=&quot;20307&quot; value=&quot;344&quot;/&gt;&lt;/object&gt;&lt;object type=&quot;3&quot; unique_id=&quot;13014&quot;&gt;&lt;property id=&quot;20148&quot; value=&quot;5&quot;/&gt;&lt;property id=&quot;20300&quot; value=&quot;Slide 23 - &amp;quot;Announcements, Surprises, and Expected Returns&amp;quot;&quot;/&gt;&lt;property id=&quot;20307&quot; value=&quot;400&quot;/&gt;&lt;/object&gt;&lt;object type=&quot;3&quot; unique_id=&quot;13015&quot;&gt;&lt;property id=&quot;20148&quot; value=&quot;5&quot;/&gt;&lt;property id=&quot;20300&quot; value=&quot;Slide 24 - &amp;quot;Announcements, Surprises, and Expected Returns&amp;quot;&quot;/&gt;&lt;property id=&quot;20307&quot; value=&quot;401&quot;/&gt;&lt;/object&gt;&lt;object type=&quot;3&quot; unique_id=&quot;13016&quot;&gt;&lt;property id=&quot;20148&quot; value=&quot;5&quot;/&gt;&lt;property id=&quot;20300&quot; value=&quot;Slide 25 - &amp;quot;Diversification and Portfolio Risk&amp;quot;&quot;/&gt;&lt;property id=&quot;20307&quot; value=&quot;395&quot;/&gt;&lt;/object&gt;&lt;object type=&quot;3&quot; unique_id=&quot;13017&quot;&gt;&lt;property id=&quot;20148&quot; value=&quot;5&quot;/&gt;&lt;property id=&quot;20300&quot; value=&quot;Slide 26 - &amp;quot;Portfolio Risk and Number of Stocks&amp;quot;&quot;/&gt;&lt;property id=&quot;20307&quot; value=&quot;396&quot;/&gt;&lt;/object&gt;&lt;object type=&quot;3&quot; unique_id=&quot;13018&quot;&gt;&lt;property id=&quot;20148&quot; value=&quot;5&quot;/&gt;&lt;property id=&quot;20300&quot; value=&quot;Slide 27 - &amp;quot;Risk: Systematic and Unsystematic&amp;quot;&quot;/&gt;&lt;property id=&quot;20307&quot; value=&quot;402&quot;/&gt;&lt;/object&gt;&lt;object type=&quot;3&quot; unique_id=&quot;13019&quot;&gt;&lt;property id=&quot;20148&quot; value=&quot;5&quot;/&gt;&lt;property id=&quot;20300&quot; value=&quot;Slide 28 - &amp;quot;Total Risk&amp;quot;&quot;/&gt;&lt;property id=&quot;20307&quot; value=&quot;398&quot;/&gt;&lt;/object&gt;&lt;object type=&quot;3&quot; unique_id=&quot;13020&quot;&gt;&lt;property id=&quot;20148&quot; value=&quot;5&quot;/&gt;&lt;property id=&quot;20300&quot; value=&quot;Slide 29 - &amp;quot;Optimal Portfolio with a Risk-Free Asset &amp;quot;&quot;/&gt;&lt;property id=&quot;20307&quot; value=&quot;345&quot;/&gt;&lt;/object&gt;&lt;object type=&quot;3&quot; unique_id=&quot;13021&quot;&gt;&lt;property id=&quot;20148&quot; value=&quot;5&quot;/&gt;&lt;property id=&quot;20300&quot; value=&quot;Slide 30 - &amp;quot;11.7 Riskless Borrowing and Lending&amp;quot;&quot;/&gt;&lt;property id=&quot;20307&quot; value=&quot;346&quot;/&gt;&lt;/object&gt;&lt;object type=&quot;3&quot; unique_id=&quot;13022&quot;&gt;&lt;property id=&quot;20148&quot; value=&quot;5&quot;/&gt;&lt;property id=&quot;20300&quot; value=&quot;Slide 31 - &amp;quot;Riskless Borrowing and Lending&amp;quot;&quot;/&gt;&lt;property id=&quot;20307&quot; value=&quot;347&quot;/&gt;&lt;/object&gt;&lt;object type=&quot;3&quot; unique_id=&quot;13023&quot;&gt;&lt;property id=&quot;20148&quot; value=&quot;5&quot;/&gt;&lt;property id=&quot;20300&quot; value=&quot;Slide 32 - &amp;quot;11.8 Market Equilibrium&amp;quot;&quot;/&gt;&lt;property id=&quot;20307&quot; value=&quot;348&quot;/&gt;&lt;/object&gt;&lt;object type=&quot;3&quot; unique_id=&quot;13024&quot;&gt;&lt;property id=&quot;20148&quot; value=&quot;5&quot;/&gt;&lt;property id=&quot;20300&quot; value=&quot;Slide 33 - &amp;quot;Market Equilibrium&amp;quot;&quot;/&gt;&lt;property id=&quot;20307&quot; value=&quot;351&quot;/&gt;&lt;/object&gt;&lt;object type=&quot;3&quot; unique_id=&quot;13025&quot;&gt;&lt;property id=&quot;20148&quot; value=&quot;5&quot;/&gt;&lt;property id=&quot;20300&quot; value=&quot;Slide 34 - &amp;quot;Risk When Holding the Market Portfolio&amp;quot;&quot;/&gt;&lt;property id=&quot;20307&quot; value=&quot;355&quot;/&gt;&lt;/object&gt;&lt;object type=&quot;3&quot; unique_id=&quot;13026&quot;&gt;&lt;property id=&quot;20148&quot; value=&quot;5&quot;/&gt;&lt;property id=&quot;20300&quot; value=&quot;Slide 35 - &amp;quot;Estimating b with Regression&amp;quot;&quot;/&gt;&lt;property id=&quot;20307&quot; value=&quot;356&quot;/&gt;&lt;/object&gt;&lt;object type=&quot;3&quot; unique_id=&quot;13027&quot;&gt;&lt;property id=&quot;20148&quot; value=&quot;5&quot;/&gt;&lt;property id=&quot;20300&quot; value=&quot;Slide 36 - &amp;quot;The Formula for Beta&amp;quot;&quot;/&gt;&lt;property id=&quot;20307&quot; value=&quot;358&quot;/&gt;&lt;/object&gt;&lt;object type=&quot;3&quot; unique_id=&quot;13028&quot;&gt;&lt;property id=&quot;20148&quot; value=&quot;5&quot;/&gt;&lt;property id=&quot;20300&quot; value=&quot;Slide 37 - &amp;quot;11.9 Relationship between Risk and Expected Return (CAPM)&amp;quot;&quot;/&gt;&lt;property id=&quot;20307&quot; value=&quot;359&quot;/&gt;&lt;/object&gt;&lt;object type=&quot;3&quot; unique_id=&quot;13029&quot;&gt;&lt;property id=&quot;20148&quot; value=&quot;5&quot;/&gt;&lt;property id=&quot;20300&quot; value=&quot;Slide 38 - &amp;quot;Expected Return on a Security&amp;quot;&quot;/&gt;&lt;property id=&quot;20307&quot; value=&quot;360&quot;/&gt;&lt;/object&gt;&lt;object type=&quot;3&quot; unique_id=&quot;13030&quot;&gt;&lt;property id=&quot;20148&quot; value=&quot;5&quot;/&gt;&lt;property id=&quot;20300&quot; value=&quot;Slide 39 - &amp;quot;Relationship Between Risk &amp;amp; Return&amp;quot;&quot;/&gt;&lt;property id=&quot;20307&quot; value=&quot;361&quot;/&gt;&lt;/object&gt;&lt;object type=&quot;3&quot; unique_id=&quot;13031&quot;&gt;&lt;property id=&quot;20148&quot; value=&quot;5&quot;/&gt;&lt;property id=&quot;20300&quot; value=&quot;Slide 40 - &amp;quot;Relationship Between Risk &amp;amp; Return&amp;quot;&quot;/&gt;&lt;property id=&quot;20307&quot; value=&quot;362&quot;/&gt;&lt;/object&gt;&lt;object type=&quot;3&quot; unique_id=&quot;13032&quot;&gt;&lt;property id=&quot;20148&quot; value=&quot;5&quot;/&gt;&lt;property id=&quot;20300&quot; value=&quot;Slide 41 - &amp;quot;Quick Quiz&amp;quot;&quot;/&gt;&lt;property id=&quot;20307&quot; value=&quot;3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drant">
  <a:themeElements>
    <a:clrScheme name="Quadrant 3">
      <a:dk1>
        <a:srgbClr val="618052"/>
      </a:dk1>
      <a:lt1>
        <a:srgbClr val="FFFFE3"/>
      </a:lt1>
      <a:dk2>
        <a:srgbClr val="162E36"/>
      </a:dk2>
      <a:lt2>
        <a:srgbClr val="FFFFFF"/>
      </a:lt2>
      <a:accent1>
        <a:srgbClr val="336699"/>
      </a:accent1>
      <a:accent2>
        <a:srgbClr val="69888B"/>
      </a:accent2>
      <a:accent3>
        <a:srgbClr val="ABADAE"/>
      </a:accent3>
      <a:accent4>
        <a:srgbClr val="DADAC2"/>
      </a:accent4>
      <a:accent5>
        <a:srgbClr val="ADB8CA"/>
      </a:accent5>
      <a:accent6>
        <a:srgbClr val="5E7B7D"/>
      </a:accent6>
      <a:hlink>
        <a:srgbClr val="FFCC00"/>
      </a:hlink>
      <a:folHlink>
        <a:srgbClr val="FFFFCC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5800</TotalTime>
  <Words>1528</Words>
  <Application>Microsoft Office PowerPoint</Application>
  <PresentationFormat>On-screen Show (4:3)</PresentationFormat>
  <Paragraphs>238</Paragraphs>
  <Slides>41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Arial</vt:lpstr>
      <vt:lpstr>Monotype Corsiva</vt:lpstr>
      <vt:lpstr>Symbol</vt:lpstr>
      <vt:lpstr>Times New Roman</vt:lpstr>
      <vt:lpstr>Wingdings</vt:lpstr>
      <vt:lpstr>Quadrant</vt:lpstr>
      <vt:lpstr>Worksheet</vt:lpstr>
      <vt:lpstr>Equation</vt:lpstr>
      <vt:lpstr>Εξίσωση</vt:lpstr>
      <vt:lpstr>Equation.3</vt:lpstr>
      <vt:lpstr>Chart</vt:lpstr>
      <vt:lpstr>PowerPoint Presentation</vt:lpstr>
      <vt:lpstr>Περιεχόμενα Ενότητας</vt:lpstr>
      <vt:lpstr>Επισκόπηση Κεφαλαίου</vt:lpstr>
      <vt:lpstr>1 Μεμονωμένα Χρεόγραφα</vt:lpstr>
      <vt:lpstr>2 Αναμενόμενη Απόδοση, Διακύμανση, και Συνδιακύμανση</vt:lpstr>
      <vt:lpstr>Αναμενόμενη Απόδοση</vt:lpstr>
      <vt:lpstr>Αναμενόμενη Απόδοση</vt:lpstr>
      <vt:lpstr>Διακύμανση</vt:lpstr>
      <vt:lpstr>Διακύμανση</vt:lpstr>
      <vt:lpstr>Τυπική Απόκλιση </vt:lpstr>
      <vt:lpstr>Συνδιακύμανση </vt:lpstr>
      <vt:lpstr>Συσχέτιση</vt:lpstr>
      <vt:lpstr>3 Η Απόδοση και ο Κίνδυνος για τα Χαρτοφυλάκια</vt:lpstr>
      <vt:lpstr>Χαρτοφυλάκια</vt:lpstr>
      <vt:lpstr>Χαρτοφυλάκια</vt:lpstr>
      <vt:lpstr>Χαρτοφυλάκια</vt:lpstr>
      <vt:lpstr>Χαρτοφυλάκια</vt:lpstr>
      <vt:lpstr>4 Το Αποτελεσματικό Σύνολο Δύο Περιουσιακών Στοιχείων</vt:lpstr>
      <vt:lpstr>Το Αποτελεσματικό Σύνολο Δύο Περιουσιακών Στοιχείων</vt:lpstr>
      <vt:lpstr>Χαρτοφυλάκια με Διάφορες Συσχετίσεις</vt:lpstr>
      <vt:lpstr>5 Το Αποτελεσματικό Σύνολο για Πολλά Χρεόγραφα</vt:lpstr>
      <vt:lpstr>Το Αποτελεσματικό Σύνολο για Πολλά Χρεόγραφα</vt:lpstr>
      <vt:lpstr>Ανακοινώσεις, εκπλήξεις και αναμενόμενες αποδόσεις</vt:lpstr>
      <vt:lpstr>Ανακοινώσεις, εκπλήξεις και αναμενόμενες αποδόσεις</vt:lpstr>
      <vt:lpstr>Διαφοροποίηση και Κίνδυνος Χαρτοφυλακίου</vt:lpstr>
      <vt:lpstr>Κίνδυνος Χαρτοφυλακίου και Αριθμός Μετοχών</vt:lpstr>
      <vt:lpstr>Κίνδυνος: Συστηματικός και Μη Συστηματικός</vt:lpstr>
      <vt:lpstr>Συνολικός Κίνδυνος</vt:lpstr>
      <vt:lpstr>Βέλτιστο Χαρτοφυλάκιο με Περιουσιακό Στοιχείο Μηδενικού Κινδύνου</vt:lpstr>
      <vt:lpstr>7 Λήψη και Χορήγηση Δανείου Μηδενικού Κινδύνου</vt:lpstr>
      <vt:lpstr>Λήψη και Χορήγηση Δανείου Μηδενικού Κινδύνου</vt:lpstr>
      <vt:lpstr>8 Ισορροπία Αγοράς</vt:lpstr>
      <vt:lpstr>Ισορροπία Αγοράς</vt:lpstr>
      <vt:lpstr>Κίνδυνος στη Διακράτηση του Χαρτοφυλακίου Αγοράς</vt:lpstr>
      <vt:lpstr>Εκτίμηση του b με Παλινδρόμηση</vt:lpstr>
      <vt:lpstr>Τύπος του Συντελεστή Βήτα</vt:lpstr>
      <vt:lpstr>9 Σχέση Μεταξύ Κινδύνου και Αναμενόμενης Απόδοσης (CAPM)</vt:lpstr>
      <vt:lpstr>Αναμενόμενη Απόδοση ενός Χρεογράφου</vt:lpstr>
      <vt:lpstr>Σχέση Μεταξύ Κινδύνου και Απόδοσης </vt:lpstr>
      <vt:lpstr>Σχέση Μεταξύ Κινδύνου και Απόδοσης </vt:lpstr>
      <vt:lpstr>Γρήγορο Κουίζ</vt:lpstr>
    </vt:vector>
  </TitlesOfParts>
  <Company>Irwin/ McGraw-Hill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subject>CAPM</dc:subject>
  <dc:creator>John Stansfield</dc:creator>
  <cp:lastModifiedBy>Mary Tantoula</cp:lastModifiedBy>
  <cp:revision>148</cp:revision>
  <dcterms:created xsi:type="dcterms:W3CDTF">2001-03-01T05:50:14Z</dcterms:created>
  <dcterms:modified xsi:type="dcterms:W3CDTF">2024-04-04T09:24:36Z</dcterms:modified>
</cp:coreProperties>
</file>