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0" r:id="rId2"/>
    <p:sldId id="303" r:id="rId3"/>
    <p:sldId id="304" r:id="rId4"/>
    <p:sldId id="305" r:id="rId5"/>
    <p:sldId id="307" r:id="rId6"/>
    <p:sldId id="320" r:id="rId7"/>
    <p:sldId id="306" r:id="rId8"/>
    <p:sldId id="319" r:id="rId9"/>
    <p:sldId id="308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FA91-7EC0-415F-BD38-2753EC5EB8E8}" type="datetimeFigureOut">
              <a:rPr lang="en-US" smtClean="0"/>
              <a:pPr/>
              <a:t>18-May-16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D555-3A7B-4E89-99CE-A1E86981A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760D-5A33-4A58-97CB-9DA1F2B2F75F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B745-CE37-4774-8615-1373CFDD1539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80A7-A366-4DBC-87F9-D6ED5ADF8AB4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4763-4870-429B-B0CC-C4B31EB19A6E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5E0D-D0D9-4A6F-A59A-D6BFD90E0AB0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1F46-E867-48BE-BB57-EA8FCA0B91C0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2ADE-372F-4015-9BC0-60BE1EC20355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9A04-EA25-40CD-910D-EBFAE4DFABD3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A8B-399A-48FE-845E-F7E84E7B07CD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5F101-5CB2-402B-92AA-BAFB88EE2AA1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B97A-0296-4D38-BBC0-033C6BD4CBA2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BDAE-3CD8-4CD0-AC85-191263CBD507}" type="datetime1">
              <a:rPr lang="en-US" smtClean="0"/>
              <a:pPr/>
              <a:t>18-May-16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A467-DAD6-4C60-BE96-0571706F0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t.torino.it/5t/it/home.jsp" TargetMode="External"/><Relationship Id="rId2" Type="http://schemas.openxmlformats.org/officeDocument/2006/relationships/hyperlink" Target="http://www.gtt.to.it/c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tt.to.it/cms/notizie-eventi-e-informazioni/1602-e-disponibile-la-nuova-versione-dell-app-gtt-mobil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net.torino.it/otp-rest-servl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dirty="0" smtClean="0"/>
              <a:t>ΠΑΝΕΠΙΣΤΗΜΙΟ ΠΑΤΡΩΝ</a:t>
            </a:r>
            <a:br>
              <a:rPr lang="el-GR" sz="1800" dirty="0" smtClean="0"/>
            </a:br>
            <a:r>
              <a:rPr lang="el-GR" sz="1800" dirty="0" smtClean="0"/>
              <a:t>ΤΜΗΜΑ ΠΟΛΙΤΙΚΩΝ ΜΗΧΑΝΙΚΩΝ</a:t>
            </a:r>
            <a:br>
              <a:rPr lang="el-GR" sz="1800" dirty="0" smtClean="0"/>
            </a:br>
            <a:r>
              <a:rPr lang="el-GR" sz="1800" dirty="0" smtClean="0"/>
              <a:t>ΜΑΘΗΜΑ</a:t>
            </a:r>
            <a:r>
              <a:rPr lang="en-US" sz="1800" dirty="0" smtClean="0"/>
              <a:t>: </a:t>
            </a:r>
            <a:r>
              <a:rPr lang="el-GR" sz="1800" dirty="0" smtClean="0"/>
              <a:t>ΕΥΦΥΕΙΣ ΠΟΛΕΙΣ, ΥΠΟΔΟΜΕΣ ΚΑΙ ΜΕΤΑΦΟΡΕΣ</a:t>
            </a:r>
            <a:br>
              <a:rPr lang="el-GR" sz="1800" dirty="0" smtClean="0"/>
            </a:br>
            <a:r>
              <a:rPr lang="el-GR" sz="1800" dirty="0" smtClean="0"/>
              <a:t>Ακαδημαϊκό  έτος 2015-2016</a:t>
            </a:r>
            <a:br>
              <a:rPr lang="el-GR" sz="1800" dirty="0" smtClean="0"/>
            </a:br>
            <a:r>
              <a:rPr lang="el-GR" sz="1800" dirty="0" smtClean="0"/>
              <a:t>10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Εξάμηνο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sz="1800" dirty="0" smtClean="0"/>
          </a:p>
          <a:p>
            <a:pPr algn="ctr">
              <a:buNone/>
            </a:pPr>
            <a:r>
              <a:rPr lang="el-GR" sz="2400" b="1" i="1" u="sng" dirty="0" smtClean="0">
                <a:solidFill>
                  <a:schemeClr val="accent1"/>
                </a:solidFill>
              </a:rPr>
              <a:t>ΑΣΤΙΚΑ  Ε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Y</a:t>
            </a:r>
            <a:r>
              <a:rPr lang="el-GR" sz="2400" b="1" i="1" u="sng" dirty="0" smtClean="0">
                <a:solidFill>
                  <a:schemeClr val="accent1"/>
                </a:solidFill>
              </a:rPr>
              <a:t>ΦΥΗ  ΣΥΣΤΗΜΑΤΑ ΜΕΤΑΦΟΡΩΝ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–</a:t>
            </a:r>
          </a:p>
          <a:p>
            <a:pPr algn="ctr">
              <a:buNone/>
            </a:pPr>
            <a:r>
              <a:rPr lang="en-US" sz="2400" b="1" i="1" u="sng" dirty="0" smtClean="0">
                <a:solidFill>
                  <a:schemeClr val="accent1"/>
                </a:solidFill>
              </a:rPr>
              <a:t>CASE STUDY:TORINO SMART MOBILITY</a:t>
            </a:r>
            <a:endParaRPr lang="el-GR" sz="2400" b="1" i="1" u="sng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el-GR" sz="2400" i="1" dirty="0" smtClean="0">
              <a:solidFill>
                <a:schemeClr val="accent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75E1B-D304-4879-BDFD-60775229EA91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45058" name="AutoShape 2" descr="Αποτέλεσμα εικόνας για smart c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6840760" cy="228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Last Mile Logistics-City Log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The purpose of </a:t>
            </a:r>
            <a:r>
              <a:rPr lang="en-US" sz="2800" dirty="0" err="1" smtClean="0"/>
              <a:t>Bentobox</a:t>
            </a:r>
            <a:r>
              <a:rPr lang="en-US" sz="2800" dirty="0" smtClean="0"/>
              <a:t> project is to:</a:t>
            </a:r>
          </a:p>
          <a:p>
            <a:pPr algn="just"/>
            <a:r>
              <a:rPr lang="en-US" sz="2800" dirty="0" smtClean="0"/>
              <a:t>Limit the number of trucks in downtown during rush hour and participate in decongesting the city</a:t>
            </a:r>
          </a:p>
          <a:p>
            <a:pPr algn="just"/>
            <a:r>
              <a:rPr lang="en-US" sz="2800" dirty="0" smtClean="0"/>
              <a:t>Provide flexibility for recipients who can collect their packages when they like</a:t>
            </a:r>
          </a:p>
          <a:p>
            <a:pPr algn="just"/>
            <a:r>
              <a:rPr lang="en-US" sz="2800" dirty="0" smtClean="0"/>
              <a:t>Contribute to a better logistics organization of malls and decongest delivery areas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Electrical Vehicles-Smart CEM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Smart-CEM (Smart Connected Electro Mobility-EU project)  proposes ICT to:</a:t>
            </a:r>
          </a:p>
          <a:p>
            <a:pPr algn="just"/>
            <a:r>
              <a:rPr lang="en-US" sz="2800" dirty="0" smtClean="0"/>
              <a:t>Facilitate vehicle-sharing, public transportation or freight distribution</a:t>
            </a:r>
          </a:p>
          <a:p>
            <a:pPr algn="just"/>
            <a:r>
              <a:rPr lang="en-US" sz="2800" dirty="0" smtClean="0"/>
              <a:t>Optimize the performance of EVs,</a:t>
            </a:r>
          </a:p>
          <a:p>
            <a:pPr algn="just"/>
            <a:r>
              <a:rPr lang="en-US" sz="2800" dirty="0" smtClean="0"/>
              <a:t>Increase public awareness and acceptance, and enhance the confidence of end users towards a new form of mobility: electro-mobility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Traffic Operations Centre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800" dirty="0" smtClean="0"/>
              <a:t>    </a:t>
            </a:r>
            <a:r>
              <a:rPr lang="en-US" sz="3000" b="1" dirty="0" smtClean="0"/>
              <a:t>Traffic Operations Centre:</a:t>
            </a:r>
            <a:r>
              <a:rPr lang="en-US" sz="3000" dirty="0" smtClean="0"/>
              <a:t> real-time monitoring and supervision of traffic on over 34,000 kilometers of roads  by using traffic sensors, info panels and traffic cameras</a:t>
            </a:r>
          </a:p>
          <a:p>
            <a:pPr algn="just">
              <a:buNone/>
            </a:pPr>
            <a:r>
              <a:rPr lang="en-US" sz="3000" dirty="0" smtClean="0"/>
              <a:t>    The main functions of the regional TOC consist of:</a:t>
            </a:r>
          </a:p>
          <a:p>
            <a:pPr algn="just">
              <a:buNone/>
            </a:pPr>
            <a:r>
              <a:rPr lang="en-US" sz="3000" dirty="0" smtClean="0"/>
              <a:t>    -Monitoring traffic in real-time</a:t>
            </a:r>
          </a:p>
          <a:p>
            <a:pPr algn="just">
              <a:buNone/>
            </a:pPr>
            <a:r>
              <a:rPr lang="en-US" sz="3000" dirty="0" smtClean="0"/>
              <a:t>    -Measurements of flow and speed made by 56 fixed stations for detecting traffic flows</a:t>
            </a:r>
          </a:p>
          <a:p>
            <a:pPr algn="just">
              <a:buNone/>
            </a:pPr>
            <a:r>
              <a:rPr lang="en-US" sz="3000" dirty="0" smtClean="0"/>
              <a:t>    -Monitoring the transport of dangerous goods by means of 6 gates</a:t>
            </a:r>
          </a:p>
          <a:p>
            <a:pPr algn="just">
              <a:buNone/>
            </a:pPr>
            <a:r>
              <a:rPr lang="en-US" sz="3000" dirty="0" smtClean="0"/>
              <a:t>    -Forecasts on traffic conditions in 1 hour</a:t>
            </a:r>
          </a:p>
          <a:p>
            <a:pPr algn="just">
              <a:buNone/>
            </a:pPr>
            <a:endParaRPr lang="en-US" sz="2800" b="1" u="sng" dirty="0" smtClean="0"/>
          </a:p>
          <a:p>
            <a:pPr algn="just">
              <a:buNone/>
            </a:pPr>
            <a:endParaRPr lang="en-US" sz="2800" b="1" u="sng" dirty="0" smtClean="0"/>
          </a:p>
          <a:p>
            <a:pPr algn="just">
              <a:buNone/>
            </a:pPr>
            <a:endParaRPr lang="en-US" sz="2800" u="sng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Traffic Operations Centre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000" dirty="0" smtClean="0"/>
              <a:t>    The  data are collected from:</a:t>
            </a:r>
          </a:p>
          <a:p>
            <a:pPr algn="just"/>
            <a:r>
              <a:rPr lang="en-US" sz="3000" dirty="0" smtClean="0"/>
              <a:t>the </a:t>
            </a:r>
            <a:r>
              <a:rPr lang="en-US" sz="3000" b="1" dirty="0" smtClean="0"/>
              <a:t>fixed stations </a:t>
            </a:r>
            <a:r>
              <a:rPr lang="en-US" sz="3000" dirty="0" smtClean="0"/>
              <a:t>and </a:t>
            </a:r>
          </a:p>
          <a:p>
            <a:pPr algn="just"/>
            <a:r>
              <a:rPr lang="en-US" sz="3000" dirty="0" smtClean="0"/>
              <a:t>through </a:t>
            </a:r>
            <a:r>
              <a:rPr lang="en-US" sz="3000" dirty="0" smtClean="0"/>
              <a:t>the </a:t>
            </a:r>
            <a:r>
              <a:rPr lang="en-US" sz="3000" b="1" dirty="0" smtClean="0"/>
              <a:t>Floating </a:t>
            </a:r>
            <a:r>
              <a:rPr lang="en-US" sz="3000" b="1" dirty="0" smtClean="0"/>
              <a:t>Car Data </a:t>
            </a:r>
            <a:r>
              <a:rPr lang="en-US" sz="3000" dirty="0" smtClean="0"/>
              <a:t>(data from fleets of private vehicles in motion)</a:t>
            </a:r>
          </a:p>
          <a:p>
            <a:pPr algn="just">
              <a:buNone/>
            </a:pPr>
            <a:r>
              <a:rPr lang="en-US" sz="3000" dirty="0" smtClean="0"/>
              <a:t>    The data are  integrated and processed with </a:t>
            </a:r>
            <a:r>
              <a:rPr lang="en-US" sz="3000" b="1" dirty="0" smtClean="0"/>
              <a:t>traffic </a:t>
            </a:r>
            <a:r>
              <a:rPr lang="en-US" sz="3000" b="1" dirty="0" smtClean="0"/>
              <a:t>events </a:t>
            </a:r>
            <a:r>
              <a:rPr lang="en-US" sz="3000" dirty="0" smtClean="0"/>
              <a:t>(</a:t>
            </a:r>
            <a:r>
              <a:rPr lang="en-US" sz="3000" dirty="0" smtClean="0"/>
              <a:t>weather conditions, construction sites, strikes, e.tc.), with the objective of:</a:t>
            </a:r>
          </a:p>
          <a:p>
            <a:pPr algn="just"/>
            <a:r>
              <a:rPr lang="en-US" sz="3000" dirty="0" smtClean="0"/>
              <a:t> </a:t>
            </a:r>
            <a:r>
              <a:rPr lang="en-US" sz="3000" b="1" dirty="0" smtClean="0"/>
              <a:t>monitoring traffic in real time </a:t>
            </a:r>
          </a:p>
          <a:p>
            <a:pPr algn="just"/>
            <a:r>
              <a:rPr lang="en-US" sz="3000" dirty="0" smtClean="0"/>
              <a:t>and </a:t>
            </a:r>
            <a:r>
              <a:rPr lang="en-US" sz="3000" b="1" dirty="0" smtClean="0"/>
              <a:t>providing information to travelers </a:t>
            </a:r>
            <a:r>
              <a:rPr lang="en-US" sz="3000" dirty="0" smtClean="0"/>
              <a:t>through the </a:t>
            </a:r>
            <a:r>
              <a:rPr lang="en-US" sz="3000" b="1" dirty="0" smtClean="0"/>
              <a:t>traffic information service</a:t>
            </a:r>
          </a:p>
          <a:p>
            <a:pPr>
              <a:buNone/>
            </a:pPr>
            <a:endParaRPr lang="en-US" sz="3000" dirty="0" smtClean="0"/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BIP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000" b="1" dirty="0" smtClean="0"/>
              <a:t>Piedmont Integrated Ticket</a:t>
            </a:r>
            <a:r>
              <a:rPr lang="en-US" sz="3000" dirty="0" smtClean="0"/>
              <a:t> (</a:t>
            </a:r>
            <a:r>
              <a:rPr lang="en-US" sz="3000" b="1" dirty="0" smtClean="0"/>
              <a:t>BIP</a:t>
            </a:r>
            <a:r>
              <a:rPr lang="en-US" sz="3000" dirty="0" smtClean="0"/>
              <a:t>): electronic ticketing system that allows access to any means of public transport (suitably equipped) </a:t>
            </a:r>
            <a:r>
              <a:rPr lang="en-US" sz="3000" dirty="0" smtClean="0"/>
              <a:t>using </a:t>
            </a:r>
            <a:r>
              <a:rPr lang="en-US" sz="3000" dirty="0" smtClean="0"/>
              <a:t>a contactless </a:t>
            </a:r>
            <a:r>
              <a:rPr lang="en-US" sz="3000" b="1" dirty="0" smtClean="0"/>
              <a:t>smart card</a:t>
            </a:r>
          </a:p>
          <a:p>
            <a:pPr algn="just"/>
            <a:r>
              <a:rPr lang="en-US" sz="3000" dirty="0" smtClean="0"/>
              <a:t>The BIP replaces the traditional annual pass or paper ticket</a:t>
            </a:r>
          </a:p>
          <a:p>
            <a:pPr algn="just"/>
            <a:r>
              <a:rPr lang="en-US" sz="3000" dirty="0" smtClean="0"/>
              <a:t>Possible </a:t>
            </a:r>
            <a:r>
              <a:rPr lang="en-US" sz="3000" dirty="0" smtClean="0"/>
              <a:t>to load onto the smart card all the travel documents of the services and the means or the transport company used, and to have access to the services of bike-sharing and car-sharing or to pay for parking.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290" name="AutoShape 2" descr="Αποτέλεσμα εικόνας για bentobox mobility projec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Αποτέλεσμα εικόνας για TURIN BI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4 - Θέση περιεχομένου" descr="B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524000" cy="144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Travel Plan</a:t>
            </a:r>
            <a:r>
              <a:rPr lang="en-GB" sz="3600" dirty="0" smtClean="0"/>
              <a:t>n</a:t>
            </a:r>
            <a:r>
              <a:rPr lang="en-US" sz="3600" dirty="0" err="1" smtClean="0"/>
              <a:t>er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000" b="1" dirty="0" smtClean="0"/>
              <a:t>Torino</a:t>
            </a:r>
            <a:r>
              <a:rPr lang="en-US" sz="4000" dirty="0" smtClean="0"/>
              <a:t> </a:t>
            </a:r>
            <a:r>
              <a:rPr lang="en-US" sz="4000" b="1" dirty="0" smtClean="0"/>
              <a:t>travel planner</a:t>
            </a:r>
            <a:r>
              <a:rPr lang="en-US" sz="4000" dirty="0" smtClean="0"/>
              <a:t> service: help travelers to calculate the best way to move by public transport or private car.</a:t>
            </a:r>
          </a:p>
          <a:p>
            <a:pPr algn="just"/>
            <a:r>
              <a:rPr lang="en-US" sz="4000" dirty="0" smtClean="0"/>
              <a:t>Provides information about </a:t>
            </a:r>
            <a:r>
              <a:rPr lang="en-US" sz="4000" b="1" dirty="0" smtClean="0"/>
              <a:t>public transport services</a:t>
            </a:r>
            <a:r>
              <a:rPr lang="en-US" sz="4000" dirty="0" smtClean="0"/>
              <a:t> operating at the urban and extraurban level</a:t>
            </a:r>
          </a:p>
          <a:p>
            <a:pPr algn="just"/>
            <a:r>
              <a:rPr lang="en-US" sz="4000" dirty="0" smtClean="0"/>
              <a:t>For </a:t>
            </a:r>
            <a:r>
              <a:rPr lang="en-US" sz="4000" b="1" dirty="0" smtClean="0"/>
              <a:t>private car </a:t>
            </a:r>
            <a:r>
              <a:rPr lang="en-US" sz="4000" dirty="0" smtClean="0"/>
              <a:t>users, the service considers data regarding </a:t>
            </a:r>
            <a:r>
              <a:rPr lang="en-US" sz="4000" b="1" dirty="0" smtClean="0"/>
              <a:t>traffic conditions and events</a:t>
            </a:r>
            <a:r>
              <a:rPr lang="en-US" sz="4000" dirty="0" smtClean="0"/>
              <a:t> provided by  monitoring and control systems.</a:t>
            </a:r>
          </a:p>
          <a:p>
            <a:pPr algn="just"/>
            <a:r>
              <a:rPr lang="en-US" sz="4000" dirty="0" smtClean="0"/>
              <a:t>The service is available on </a:t>
            </a:r>
            <a:r>
              <a:rPr lang="en-US" sz="4000" dirty="0" smtClean="0">
                <a:hlinkClick r:id="rId2" tooltip="Opens a new window"/>
              </a:rPr>
              <a:t>www.gtt.to.it</a:t>
            </a:r>
            <a:r>
              <a:rPr lang="en-US" sz="4000" dirty="0" smtClean="0"/>
              <a:t>, </a:t>
            </a:r>
            <a:r>
              <a:rPr lang="en-US" sz="4000" dirty="0" smtClean="0">
                <a:hlinkClick r:id="rId3"/>
              </a:rPr>
              <a:t>www.5t.torino.it</a:t>
            </a:r>
            <a:r>
              <a:rPr lang="en-US" sz="4000" dirty="0" smtClean="0"/>
              <a:t> and by </a:t>
            </a:r>
            <a:r>
              <a:rPr lang="en-US" sz="4000" dirty="0" smtClean="0">
                <a:hlinkClick r:id="rId4" tooltip="Opens a new window"/>
              </a:rPr>
              <a:t>GTT Mobile</a:t>
            </a:r>
            <a:r>
              <a:rPr lang="en-US" sz="4000" dirty="0" smtClean="0"/>
              <a:t> application for </a:t>
            </a:r>
            <a:r>
              <a:rPr lang="en-US" sz="4000" dirty="0" err="1" smtClean="0"/>
              <a:t>smartphones</a:t>
            </a:r>
            <a:endParaRPr lang="en-US" sz="4000" dirty="0" smtClean="0"/>
          </a:p>
          <a:p>
            <a:pPr algn="just"/>
            <a:r>
              <a:rPr lang="en-US" sz="4000" dirty="0" smtClean="0"/>
              <a:t>Total </a:t>
            </a:r>
            <a:r>
              <a:rPr lang="en-US" sz="4000" dirty="0" smtClean="0"/>
              <a:t>average of about 400,000 </a:t>
            </a:r>
            <a:r>
              <a:rPr lang="en-US" sz="4000" dirty="0" smtClean="0"/>
              <a:t>accesses</a:t>
            </a:r>
            <a:r>
              <a:rPr lang="en-US" sz="4000" dirty="0" smtClean="0"/>
              <a:t> per month.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Travel Planner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494" b="4034"/>
          <a:stretch>
            <a:fillRect/>
          </a:stretch>
        </p:blipFill>
        <p:spPr bwMode="auto">
          <a:xfrm>
            <a:off x="838200" y="1600200"/>
            <a:ext cx="7467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B.U.NE.T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B.U.NE.T</a:t>
            </a:r>
            <a:r>
              <a:rPr lang="en-US" sz="2800" dirty="0" smtClean="0"/>
              <a:t>-(Bike's Urban Network): Supporting cycling </a:t>
            </a:r>
            <a:r>
              <a:rPr lang="en-US" sz="2400" dirty="0" smtClean="0"/>
              <a:t>mobility</a:t>
            </a:r>
          </a:p>
          <a:p>
            <a:pPr algn="just"/>
            <a:r>
              <a:rPr lang="en-US" sz="2800" dirty="0" smtClean="0"/>
              <a:t>Citizens plan their trips, both by using their own bikes and bike sharing service(TOBIKE sharing service)</a:t>
            </a:r>
          </a:p>
          <a:p>
            <a:pPr algn="just"/>
            <a:r>
              <a:rPr lang="en-US" sz="2800" dirty="0" smtClean="0"/>
              <a:t>System calculations  mainly based on 3 parameters:</a:t>
            </a:r>
          </a:p>
          <a:p>
            <a:pPr algn="just"/>
            <a:r>
              <a:rPr lang="en-US" sz="2800" b="1" dirty="0" smtClean="0"/>
              <a:t>Security</a:t>
            </a:r>
            <a:r>
              <a:rPr lang="en-US" sz="2800" dirty="0" smtClean="0"/>
              <a:t>: the journey planner prefers cycle lanes and low traffic areas for a bike-friendly trip</a:t>
            </a:r>
          </a:p>
          <a:p>
            <a:pPr algn="just"/>
            <a:r>
              <a:rPr lang="en-US" sz="2800" b="1" dirty="0" smtClean="0"/>
              <a:t>Faster trip</a:t>
            </a:r>
            <a:r>
              <a:rPr lang="en-US" sz="2800" dirty="0" smtClean="0"/>
              <a:t>: the journey planner tries to reduce the travel time</a:t>
            </a:r>
          </a:p>
          <a:p>
            <a:pPr algn="just"/>
            <a:r>
              <a:rPr lang="en-US" sz="2800" b="1" dirty="0" smtClean="0"/>
              <a:t>Altimetry</a:t>
            </a:r>
            <a:r>
              <a:rPr lang="en-US" sz="2800" dirty="0" smtClean="0"/>
              <a:t>: the journey planner prefers flat path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Local Agency-5T</a:t>
            </a:r>
            <a:br>
              <a:rPr lang="en-US" sz="3600" dirty="0" smtClean="0"/>
            </a:br>
            <a:r>
              <a:rPr lang="en-US" sz="3600" dirty="0" smtClean="0"/>
              <a:t>B.U.NE.T</a:t>
            </a:r>
            <a:endParaRPr lang="en-US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1" r="29242" b="4034"/>
          <a:stretch>
            <a:fillRect/>
          </a:stretch>
        </p:blipFill>
        <p:spPr bwMode="auto">
          <a:xfrm>
            <a:off x="1524000" y="1447800"/>
            <a:ext cx="617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219200" y="6096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>
                <a:hlinkClick r:id="rId3"/>
              </a:rPr>
              <a:t>http://www.bunet.torino.it/otp-rest-servlet/</a:t>
            </a:r>
            <a:r>
              <a:rPr lang="en-US" b="1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Last Mile Logistics-City Log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Experimentation of </a:t>
            </a:r>
            <a:r>
              <a:rPr lang="en-US" sz="2800" b="1" dirty="0" smtClean="0"/>
              <a:t>EU’s City Log </a:t>
            </a:r>
            <a:r>
              <a:rPr lang="en-US" sz="2800" dirty="0" smtClean="0"/>
              <a:t>mobility project (sustainability and efficiency of urban delivery goods)</a:t>
            </a:r>
          </a:p>
          <a:p>
            <a:pPr algn="just"/>
            <a:r>
              <a:rPr lang="en-US" sz="2800" dirty="0" smtClean="0"/>
              <a:t>Project (called the </a:t>
            </a:r>
            <a:r>
              <a:rPr lang="en-US" sz="2800" b="1" dirty="0" err="1" smtClean="0"/>
              <a:t>Bentobox</a:t>
            </a:r>
            <a:r>
              <a:rPr lang="en-US" sz="2800" dirty="0" smtClean="0"/>
              <a:t>) is based on the concept of </a:t>
            </a:r>
            <a:r>
              <a:rPr lang="en-US" sz="2800" b="1" dirty="0" smtClean="0"/>
              <a:t>‘smart packaging’</a:t>
            </a:r>
          </a:p>
          <a:p>
            <a:pPr algn="just"/>
            <a:r>
              <a:rPr lang="en-US" sz="2800" dirty="0" smtClean="0"/>
              <a:t>Deliveries of goods are made out-of-hours to drop-off points</a:t>
            </a:r>
          </a:p>
          <a:p>
            <a:pPr algn="just"/>
            <a:r>
              <a:rPr lang="en-US" sz="2800" dirty="0" smtClean="0"/>
              <a:t>Customers can pick them up or where cleaner </a:t>
            </a:r>
            <a:r>
              <a:rPr lang="en-US" sz="2800" b="1" dirty="0" smtClean="0"/>
              <a:t>‘last mile’ vehicles </a:t>
            </a:r>
            <a:r>
              <a:rPr lang="en-US" sz="2800" dirty="0" smtClean="0"/>
              <a:t>such as cargo bikes can deliver them to final destination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A467-DAD6-4C60-BE96-0571706F017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4 - Θέση περιεχομένου" descr="bentobo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59429" cy="137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448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Θέμα του Office</vt:lpstr>
      <vt:lpstr>ΠΑΝΕΠΙΣΤΗΜΙΟ ΠΑΤΡΩΝ ΤΜΗΜΑ ΠΟΛΙΤΙΚΩΝ ΜΗΧΑΝΙΚΩΝ ΜΑΘΗΜΑ: ΕΥΦΥΕΙΣ ΠΟΛΕΙΣ, ΥΠΟΔΟΜΕΣ ΚΑΙ ΜΕΤΑΦΟΡΕΣ Ακαδημαϊκό  έτος 2015-2016 10ο Εξάμηνο</vt:lpstr>
      <vt:lpstr>Local Agency-5T Traffic Operations Centre</vt:lpstr>
      <vt:lpstr>Local Agency-5T Traffic Operations Centre</vt:lpstr>
      <vt:lpstr>Local Agency-5T BIP</vt:lpstr>
      <vt:lpstr>Local Agency-5T Travel Planner</vt:lpstr>
      <vt:lpstr>Local Agency-5T Travel Planner</vt:lpstr>
      <vt:lpstr>Local Agency-5T B.U.NE.T</vt:lpstr>
      <vt:lpstr>Local Agency-5T B.U.NE.T</vt:lpstr>
      <vt:lpstr>Last Mile Logistics-City Log</vt:lpstr>
      <vt:lpstr>Last Mile Logistics-City Log</vt:lpstr>
      <vt:lpstr>Electrical Vehicles-Smart CEM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‘ΕΥΦΥH ΣΥΣΤΗΜΑΤA ΜΕΤΑΦΟΡΩΝ (INTELLIGENT TRANSPORT SYSTEMS-ITS) ΟΡΙΣΜΟΣ</dc:title>
  <dc:creator>Lab-3</dc:creator>
  <cp:lastModifiedBy>Artemis</cp:lastModifiedBy>
  <cp:revision>90</cp:revision>
  <dcterms:created xsi:type="dcterms:W3CDTF">2016-04-05T08:54:51Z</dcterms:created>
  <dcterms:modified xsi:type="dcterms:W3CDTF">2016-05-18T06:15:33Z</dcterms:modified>
</cp:coreProperties>
</file>