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0"/>
  </p:notesMasterIdLst>
  <p:sldIdLst>
    <p:sldId id="256" r:id="rId2"/>
    <p:sldId id="559" r:id="rId3"/>
    <p:sldId id="259" r:id="rId4"/>
    <p:sldId id="604" r:id="rId5"/>
    <p:sldId id="563" r:id="rId6"/>
    <p:sldId id="574" r:id="rId7"/>
    <p:sldId id="575" r:id="rId8"/>
    <p:sldId id="576" r:id="rId9"/>
    <p:sldId id="577" r:id="rId10"/>
    <p:sldId id="578" r:id="rId11"/>
    <p:sldId id="579" r:id="rId12"/>
    <p:sldId id="580" r:id="rId13"/>
    <p:sldId id="581" r:id="rId14"/>
    <p:sldId id="582" r:id="rId15"/>
    <p:sldId id="590" r:id="rId16"/>
    <p:sldId id="592" r:id="rId17"/>
    <p:sldId id="593" r:id="rId18"/>
    <p:sldId id="594" r:id="rId19"/>
    <p:sldId id="597" r:id="rId20"/>
    <p:sldId id="598" r:id="rId21"/>
    <p:sldId id="603" r:id="rId22"/>
    <p:sldId id="595" r:id="rId23"/>
    <p:sldId id="596" r:id="rId24"/>
    <p:sldId id="602" r:id="rId25"/>
    <p:sldId id="599" r:id="rId26"/>
    <p:sldId id="600" r:id="rId27"/>
    <p:sldId id="601" r:id="rId28"/>
    <p:sldId id="260" r:id="rId29"/>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9" autoAdjust="0"/>
    <p:restoredTop sz="94660"/>
  </p:normalViewPr>
  <p:slideViewPr>
    <p:cSldViewPr snapToGrid="0">
      <p:cViewPr varScale="1">
        <p:scale>
          <a:sx n="162" d="100"/>
          <a:sy n="162" d="100"/>
        </p:scale>
        <p:origin x="186" y="1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ED7AA3-267A-4D1B-AD69-6792201ABD93}" type="datetimeFigureOut">
              <a:rPr lang="el-GR" smtClean="0"/>
              <a:t>27/10/2023</a:t>
            </a:fld>
            <a:endParaRPr lang="el-GR"/>
          </a:p>
        </p:txBody>
      </p:sp>
      <p:sp>
        <p:nvSpPr>
          <p:cNvPr id="4" name="Θέση εικόνας διαφάνειας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6" name="Θέση υποσέλιδου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l-GR"/>
          </a:p>
        </p:txBody>
      </p:sp>
      <p:sp>
        <p:nvSpPr>
          <p:cNvPr id="7" name="Θέση αριθμού διαφάνειας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CD3068C-E886-4DCF-A9CD-B381C8E26B29}" type="slidenum">
              <a:rPr lang="el-GR" smtClean="0"/>
              <a:t>‹#›</a:t>
            </a:fld>
            <a:endParaRPr lang="el-GR"/>
          </a:p>
        </p:txBody>
      </p:sp>
    </p:spTree>
    <p:extLst>
      <p:ext uri="{BB962C8B-B14F-4D97-AF65-F5344CB8AC3E}">
        <p14:creationId xmlns:p14="http://schemas.microsoft.com/office/powerpoint/2010/main" val="18032683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a:extLst>
              <a:ext uri="{FF2B5EF4-FFF2-40B4-BE49-F238E27FC236}">
                <a16:creationId xmlns:a16="http://schemas.microsoft.com/office/drawing/2014/main" id="{3222AC3B-6B2B-4D55-9AEF-1D4E6BD593EC}"/>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958850">
              <a:defRPr>
                <a:solidFill>
                  <a:schemeClr val="tx1"/>
                </a:solidFill>
                <a:latin typeface="Tahoma" panose="020B0604030504040204" pitchFamily="34" charset="0"/>
                <a:cs typeface="Arial" panose="020B0604020202020204" pitchFamily="34" charset="0"/>
              </a:defRPr>
            </a:lvl1pPr>
            <a:lvl2pPr marL="742950" indent="-285750" defTabSz="958850">
              <a:defRPr>
                <a:solidFill>
                  <a:schemeClr val="tx1"/>
                </a:solidFill>
                <a:latin typeface="Tahoma" panose="020B0604030504040204" pitchFamily="34" charset="0"/>
                <a:cs typeface="Arial" panose="020B0604020202020204" pitchFamily="34" charset="0"/>
              </a:defRPr>
            </a:lvl2pPr>
            <a:lvl3pPr marL="1143000" indent="-228600" defTabSz="958850">
              <a:defRPr>
                <a:solidFill>
                  <a:schemeClr val="tx1"/>
                </a:solidFill>
                <a:latin typeface="Tahoma" panose="020B0604030504040204" pitchFamily="34" charset="0"/>
                <a:cs typeface="Arial" panose="020B0604020202020204" pitchFamily="34" charset="0"/>
              </a:defRPr>
            </a:lvl3pPr>
            <a:lvl4pPr marL="1600200" indent="-228600" defTabSz="958850">
              <a:defRPr>
                <a:solidFill>
                  <a:schemeClr val="tx1"/>
                </a:solidFill>
                <a:latin typeface="Tahoma" panose="020B0604030504040204" pitchFamily="34" charset="0"/>
                <a:cs typeface="Arial" panose="020B0604020202020204" pitchFamily="34" charset="0"/>
              </a:defRPr>
            </a:lvl4pPr>
            <a:lvl5pPr marL="2057400" indent="-228600" defTabSz="958850">
              <a:defRPr>
                <a:solidFill>
                  <a:schemeClr val="tx1"/>
                </a:solidFill>
                <a:latin typeface="Tahoma" panose="020B0604030504040204" pitchFamily="34" charset="0"/>
                <a:cs typeface="Arial" panose="020B0604020202020204" pitchFamily="34" charset="0"/>
              </a:defRPr>
            </a:lvl5pPr>
            <a:lvl6pPr marL="2514600" indent="-228600" defTabSz="95885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defTabSz="95885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defTabSz="95885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defTabSz="95885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fld id="{CA05A722-095B-4567-9222-4D76E8A2B891}" type="slidenum">
              <a:rPr lang="en-GB" altLang="el-GR">
                <a:latin typeface="Times New Roman" panose="02020603050405020304" pitchFamily="18" charset="0"/>
              </a:rPr>
              <a:pPr/>
              <a:t>2</a:t>
            </a:fld>
            <a:endParaRPr lang="en-GB" altLang="el-GR">
              <a:latin typeface="Times New Roman" panose="02020603050405020304" pitchFamily="18" charset="0"/>
            </a:endParaRPr>
          </a:p>
        </p:txBody>
      </p:sp>
      <p:sp>
        <p:nvSpPr>
          <p:cNvPr id="8195" name="Rectangle 2">
            <a:extLst>
              <a:ext uri="{FF2B5EF4-FFF2-40B4-BE49-F238E27FC236}">
                <a16:creationId xmlns:a16="http://schemas.microsoft.com/office/drawing/2014/main" id="{EAFE5770-EFD9-4895-8250-7E600874DDB7}"/>
              </a:ext>
            </a:extLst>
          </p:cNvPr>
          <p:cNvSpPr>
            <a:spLocks noGrp="1" noRot="1" noChangeAspect="1" noChangeArrowheads="1" noTextEdit="1"/>
          </p:cNvSpPr>
          <p:nvPr>
            <p:ph type="sldImg"/>
          </p:nvPr>
        </p:nvSpPr>
        <p:spPr>
          <a:ln/>
        </p:spPr>
      </p:sp>
      <p:sp>
        <p:nvSpPr>
          <p:cNvPr id="8196" name="Rectangle 3">
            <a:extLst>
              <a:ext uri="{FF2B5EF4-FFF2-40B4-BE49-F238E27FC236}">
                <a16:creationId xmlns:a16="http://schemas.microsoft.com/office/drawing/2014/main" id="{5A3E8D27-FA46-4C25-945C-8CA078CA295F}"/>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endParaRPr lang="el-GR" altLang="el-G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a:extLst>
              <a:ext uri="{FF2B5EF4-FFF2-40B4-BE49-F238E27FC236}">
                <a16:creationId xmlns:a16="http://schemas.microsoft.com/office/drawing/2014/main" id="{751EE8AF-6A5C-4A24-BD08-2326E83DF60E}"/>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958850">
              <a:defRPr>
                <a:solidFill>
                  <a:schemeClr val="tx1"/>
                </a:solidFill>
                <a:latin typeface="Tahoma" panose="020B0604030504040204" pitchFamily="34" charset="0"/>
                <a:cs typeface="Arial" panose="020B0604020202020204" pitchFamily="34" charset="0"/>
              </a:defRPr>
            </a:lvl1pPr>
            <a:lvl2pPr marL="742950" indent="-285750" defTabSz="958850">
              <a:defRPr>
                <a:solidFill>
                  <a:schemeClr val="tx1"/>
                </a:solidFill>
                <a:latin typeface="Tahoma" panose="020B0604030504040204" pitchFamily="34" charset="0"/>
                <a:cs typeface="Arial" panose="020B0604020202020204" pitchFamily="34" charset="0"/>
              </a:defRPr>
            </a:lvl2pPr>
            <a:lvl3pPr marL="1143000" indent="-228600" defTabSz="958850">
              <a:defRPr>
                <a:solidFill>
                  <a:schemeClr val="tx1"/>
                </a:solidFill>
                <a:latin typeface="Tahoma" panose="020B0604030504040204" pitchFamily="34" charset="0"/>
                <a:cs typeface="Arial" panose="020B0604020202020204" pitchFamily="34" charset="0"/>
              </a:defRPr>
            </a:lvl3pPr>
            <a:lvl4pPr marL="1600200" indent="-228600" defTabSz="958850">
              <a:defRPr>
                <a:solidFill>
                  <a:schemeClr val="tx1"/>
                </a:solidFill>
                <a:latin typeface="Tahoma" panose="020B0604030504040204" pitchFamily="34" charset="0"/>
                <a:cs typeface="Arial" panose="020B0604020202020204" pitchFamily="34" charset="0"/>
              </a:defRPr>
            </a:lvl4pPr>
            <a:lvl5pPr marL="2057400" indent="-228600" defTabSz="958850">
              <a:defRPr>
                <a:solidFill>
                  <a:schemeClr val="tx1"/>
                </a:solidFill>
                <a:latin typeface="Tahoma" panose="020B0604030504040204" pitchFamily="34" charset="0"/>
                <a:cs typeface="Arial" panose="020B0604020202020204" pitchFamily="34" charset="0"/>
              </a:defRPr>
            </a:lvl5pPr>
            <a:lvl6pPr marL="2514600" indent="-228600" defTabSz="95885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defTabSz="95885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defTabSz="95885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defTabSz="95885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fld id="{7011FC19-213F-4B89-8C88-B79FFA5F6505}" type="slidenum">
              <a:rPr lang="en-GB" altLang="el-GR">
                <a:latin typeface="Times New Roman" panose="02020603050405020304" pitchFamily="18" charset="0"/>
              </a:rPr>
              <a:pPr/>
              <a:t>5</a:t>
            </a:fld>
            <a:endParaRPr lang="en-GB" altLang="el-GR">
              <a:latin typeface="Times New Roman" panose="02020603050405020304" pitchFamily="18" charset="0"/>
            </a:endParaRPr>
          </a:p>
        </p:txBody>
      </p:sp>
      <p:sp>
        <p:nvSpPr>
          <p:cNvPr id="14339" name="Rectangle 2">
            <a:extLst>
              <a:ext uri="{FF2B5EF4-FFF2-40B4-BE49-F238E27FC236}">
                <a16:creationId xmlns:a16="http://schemas.microsoft.com/office/drawing/2014/main" id="{544AA281-DADC-4E85-A818-BE4479115B0B}"/>
              </a:ext>
            </a:extLst>
          </p:cNvPr>
          <p:cNvSpPr>
            <a:spLocks noGrp="1" noRot="1" noChangeAspect="1" noChangeArrowheads="1" noTextEdit="1"/>
          </p:cNvSpPr>
          <p:nvPr>
            <p:ph type="sldImg"/>
          </p:nvPr>
        </p:nvSpPr>
        <p:spPr>
          <a:ln/>
        </p:spPr>
      </p:sp>
      <p:sp>
        <p:nvSpPr>
          <p:cNvPr id="14340" name="Rectangle 3">
            <a:extLst>
              <a:ext uri="{FF2B5EF4-FFF2-40B4-BE49-F238E27FC236}">
                <a16:creationId xmlns:a16="http://schemas.microsoft.com/office/drawing/2014/main" id="{8AEFAA22-A1E2-4568-9FD1-CD0E14B049D8}"/>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endParaRPr lang="el-GR" altLang="el-G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8C3691E-90F6-4C70-7A8D-98C2599B09D8}"/>
              </a:ext>
            </a:extLst>
          </p:cNvPr>
          <p:cNvSpPr>
            <a:spLocks noGrp="1"/>
          </p:cNvSpPr>
          <p:nvPr>
            <p:ph type="ctrTitle"/>
          </p:nvPr>
        </p:nvSpPr>
        <p:spPr>
          <a:xfrm>
            <a:off x="1524000" y="1122363"/>
            <a:ext cx="9144000" cy="2387600"/>
          </a:xfrm>
        </p:spPr>
        <p:txBody>
          <a:bodyPr anchor="b"/>
          <a:lstStyle>
            <a:lvl1pPr algn="ctr">
              <a:defRPr sz="6000"/>
            </a:lvl1pPr>
          </a:lstStyle>
          <a:p>
            <a:r>
              <a:rPr lang="el-GR"/>
              <a:t>Κάντε κλικ για να επεξεργαστείτε τον τίτλο υποδείγματος</a:t>
            </a:r>
          </a:p>
        </p:txBody>
      </p:sp>
      <p:sp>
        <p:nvSpPr>
          <p:cNvPr id="3" name="Υπότιτλος 2">
            <a:extLst>
              <a:ext uri="{FF2B5EF4-FFF2-40B4-BE49-F238E27FC236}">
                <a16:creationId xmlns:a16="http://schemas.microsoft.com/office/drawing/2014/main" id="{216A302F-246E-FEA8-E594-6882C8BA9ED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a:t>Κάντε κλικ για να επεξεργαστείτε τον υπότιτλο του υποδείγματος</a:t>
            </a:r>
          </a:p>
        </p:txBody>
      </p:sp>
      <p:sp>
        <p:nvSpPr>
          <p:cNvPr id="4" name="Θέση ημερομηνίας 3">
            <a:extLst>
              <a:ext uri="{FF2B5EF4-FFF2-40B4-BE49-F238E27FC236}">
                <a16:creationId xmlns:a16="http://schemas.microsoft.com/office/drawing/2014/main" id="{F66D1077-3547-1F85-19EB-3C9300CC48FE}"/>
              </a:ext>
            </a:extLst>
          </p:cNvPr>
          <p:cNvSpPr>
            <a:spLocks noGrp="1"/>
          </p:cNvSpPr>
          <p:nvPr>
            <p:ph type="dt" sz="half" idx="10"/>
          </p:nvPr>
        </p:nvSpPr>
        <p:spPr/>
        <p:txBody>
          <a:bodyPr/>
          <a:lstStyle/>
          <a:p>
            <a:fld id="{FF1FE525-E374-4005-A779-F7B35E3C934A}" type="datetimeFigureOut">
              <a:rPr lang="el-GR" smtClean="0"/>
              <a:t>27/10/2023</a:t>
            </a:fld>
            <a:endParaRPr lang="el-GR"/>
          </a:p>
        </p:txBody>
      </p:sp>
      <p:sp>
        <p:nvSpPr>
          <p:cNvPr id="5" name="Θέση υποσέλιδου 4">
            <a:extLst>
              <a:ext uri="{FF2B5EF4-FFF2-40B4-BE49-F238E27FC236}">
                <a16:creationId xmlns:a16="http://schemas.microsoft.com/office/drawing/2014/main" id="{EB329849-E657-9D16-E6B8-5CCA24B02D3E}"/>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E0C255B1-4BBE-36A9-C216-39176C45DDF7}"/>
              </a:ext>
            </a:extLst>
          </p:cNvPr>
          <p:cNvSpPr>
            <a:spLocks noGrp="1"/>
          </p:cNvSpPr>
          <p:nvPr>
            <p:ph type="sldNum" sz="quarter" idx="12"/>
          </p:nvPr>
        </p:nvSpPr>
        <p:spPr/>
        <p:txBody>
          <a:bodyPr/>
          <a:lstStyle/>
          <a:p>
            <a:fld id="{C113C38A-ACC3-434A-83E1-1C6782411733}" type="slidenum">
              <a:rPr lang="el-GR" smtClean="0"/>
              <a:t>‹#›</a:t>
            </a:fld>
            <a:endParaRPr lang="el-GR"/>
          </a:p>
        </p:txBody>
      </p:sp>
    </p:spTree>
    <p:extLst>
      <p:ext uri="{BB962C8B-B14F-4D97-AF65-F5344CB8AC3E}">
        <p14:creationId xmlns:p14="http://schemas.microsoft.com/office/powerpoint/2010/main" val="37111726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75931D5-53E1-E545-6410-0E0315BEFA72}"/>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id="{AFA05DAB-28EF-979B-D51E-49ED2FCD40FC}"/>
              </a:ext>
            </a:extLst>
          </p:cNvPr>
          <p:cNvSpPr>
            <a:spLocks noGrp="1"/>
          </p:cNvSpPr>
          <p:nvPr>
            <p:ph type="body" orient="vert" idx="1"/>
          </p:nvPr>
        </p:nvSpPr>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0425F19A-2510-F3C5-99BF-9B5393380E80}"/>
              </a:ext>
            </a:extLst>
          </p:cNvPr>
          <p:cNvSpPr>
            <a:spLocks noGrp="1"/>
          </p:cNvSpPr>
          <p:nvPr>
            <p:ph type="dt" sz="half" idx="10"/>
          </p:nvPr>
        </p:nvSpPr>
        <p:spPr/>
        <p:txBody>
          <a:bodyPr/>
          <a:lstStyle/>
          <a:p>
            <a:fld id="{FF1FE525-E374-4005-A779-F7B35E3C934A}" type="datetimeFigureOut">
              <a:rPr lang="el-GR" smtClean="0"/>
              <a:t>27/10/2023</a:t>
            </a:fld>
            <a:endParaRPr lang="el-GR"/>
          </a:p>
        </p:txBody>
      </p:sp>
      <p:sp>
        <p:nvSpPr>
          <p:cNvPr id="5" name="Θέση υποσέλιδου 4">
            <a:extLst>
              <a:ext uri="{FF2B5EF4-FFF2-40B4-BE49-F238E27FC236}">
                <a16:creationId xmlns:a16="http://schemas.microsoft.com/office/drawing/2014/main" id="{5912095B-B9DB-0FE2-AC3C-CD51FA25A9CB}"/>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2BF208BC-9DE0-E32A-9743-9206E5B42AB4}"/>
              </a:ext>
            </a:extLst>
          </p:cNvPr>
          <p:cNvSpPr>
            <a:spLocks noGrp="1"/>
          </p:cNvSpPr>
          <p:nvPr>
            <p:ph type="sldNum" sz="quarter" idx="12"/>
          </p:nvPr>
        </p:nvSpPr>
        <p:spPr/>
        <p:txBody>
          <a:bodyPr/>
          <a:lstStyle/>
          <a:p>
            <a:fld id="{C113C38A-ACC3-434A-83E1-1C6782411733}" type="slidenum">
              <a:rPr lang="el-GR" smtClean="0"/>
              <a:t>‹#›</a:t>
            </a:fld>
            <a:endParaRPr lang="el-GR"/>
          </a:p>
        </p:txBody>
      </p:sp>
    </p:spTree>
    <p:extLst>
      <p:ext uri="{BB962C8B-B14F-4D97-AF65-F5344CB8AC3E}">
        <p14:creationId xmlns:p14="http://schemas.microsoft.com/office/powerpoint/2010/main" val="5261737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a:extLst>
              <a:ext uri="{FF2B5EF4-FFF2-40B4-BE49-F238E27FC236}">
                <a16:creationId xmlns:a16="http://schemas.microsoft.com/office/drawing/2014/main" id="{90C3A1E2-A430-DC9C-35C5-237983D74AF9}"/>
              </a:ext>
            </a:extLst>
          </p:cNvPr>
          <p:cNvSpPr>
            <a:spLocks noGrp="1"/>
          </p:cNvSpPr>
          <p:nvPr>
            <p:ph type="title" orient="vert"/>
          </p:nvPr>
        </p:nvSpPr>
        <p:spPr>
          <a:xfrm>
            <a:off x="8724900" y="365125"/>
            <a:ext cx="2628900" cy="5811838"/>
          </a:xfrm>
        </p:spPr>
        <p:txBody>
          <a:bodyPr vert="eaVert"/>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id="{35B0234E-36D8-6911-CED9-B0C58CDF8B6D}"/>
              </a:ext>
            </a:extLst>
          </p:cNvPr>
          <p:cNvSpPr>
            <a:spLocks noGrp="1"/>
          </p:cNvSpPr>
          <p:nvPr>
            <p:ph type="body" orient="vert" idx="1"/>
          </p:nvPr>
        </p:nvSpPr>
        <p:spPr>
          <a:xfrm>
            <a:off x="838200" y="365125"/>
            <a:ext cx="7734300" cy="5811838"/>
          </a:xfrm>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B59BC5FF-25D8-000D-7170-B7F4A47AA3D0}"/>
              </a:ext>
            </a:extLst>
          </p:cNvPr>
          <p:cNvSpPr>
            <a:spLocks noGrp="1"/>
          </p:cNvSpPr>
          <p:nvPr>
            <p:ph type="dt" sz="half" idx="10"/>
          </p:nvPr>
        </p:nvSpPr>
        <p:spPr/>
        <p:txBody>
          <a:bodyPr/>
          <a:lstStyle/>
          <a:p>
            <a:fld id="{FF1FE525-E374-4005-A779-F7B35E3C934A}" type="datetimeFigureOut">
              <a:rPr lang="el-GR" smtClean="0"/>
              <a:t>27/10/2023</a:t>
            </a:fld>
            <a:endParaRPr lang="el-GR"/>
          </a:p>
        </p:txBody>
      </p:sp>
      <p:sp>
        <p:nvSpPr>
          <p:cNvPr id="5" name="Θέση υποσέλιδου 4">
            <a:extLst>
              <a:ext uri="{FF2B5EF4-FFF2-40B4-BE49-F238E27FC236}">
                <a16:creationId xmlns:a16="http://schemas.microsoft.com/office/drawing/2014/main" id="{8443C67A-8370-B3D7-F131-EB6EF1FEB6F5}"/>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74D469FC-A691-761D-8BA1-6B4DDB166EBE}"/>
              </a:ext>
            </a:extLst>
          </p:cNvPr>
          <p:cNvSpPr>
            <a:spLocks noGrp="1"/>
          </p:cNvSpPr>
          <p:nvPr>
            <p:ph type="sldNum" sz="quarter" idx="12"/>
          </p:nvPr>
        </p:nvSpPr>
        <p:spPr/>
        <p:txBody>
          <a:bodyPr/>
          <a:lstStyle/>
          <a:p>
            <a:fld id="{C113C38A-ACC3-434A-83E1-1C6782411733}" type="slidenum">
              <a:rPr lang="el-GR" smtClean="0"/>
              <a:t>‹#›</a:t>
            </a:fld>
            <a:endParaRPr lang="el-GR"/>
          </a:p>
        </p:txBody>
      </p:sp>
    </p:spTree>
    <p:extLst>
      <p:ext uri="{BB962C8B-B14F-4D97-AF65-F5344CB8AC3E}">
        <p14:creationId xmlns:p14="http://schemas.microsoft.com/office/powerpoint/2010/main" val="12532480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1534585" y="214314"/>
            <a:ext cx="10390716" cy="1462087"/>
          </a:xfrm>
        </p:spPr>
        <p:txBody>
          <a:bodyPr/>
          <a:lstStyle/>
          <a:p>
            <a:r>
              <a:rPr lang="en-US"/>
              <a:t>Click to edit Master title style</a:t>
            </a:r>
            <a:endParaRPr lang="el-GR"/>
          </a:p>
        </p:txBody>
      </p:sp>
      <p:sp>
        <p:nvSpPr>
          <p:cNvPr id="3" name="Table Placeholder 2"/>
          <p:cNvSpPr>
            <a:spLocks noGrp="1"/>
          </p:cNvSpPr>
          <p:nvPr>
            <p:ph type="tbl" idx="1"/>
          </p:nvPr>
        </p:nvSpPr>
        <p:spPr>
          <a:xfrm>
            <a:off x="1576917" y="2017713"/>
            <a:ext cx="10363200" cy="4114800"/>
          </a:xfrm>
        </p:spPr>
        <p:txBody>
          <a:bodyPr/>
          <a:lstStyle/>
          <a:p>
            <a:pPr lvl="0"/>
            <a:endParaRPr lang="el-GR" noProof="0"/>
          </a:p>
        </p:txBody>
      </p:sp>
      <p:sp>
        <p:nvSpPr>
          <p:cNvPr id="4" name="Rectangle 11">
            <a:extLst>
              <a:ext uri="{FF2B5EF4-FFF2-40B4-BE49-F238E27FC236}">
                <a16:creationId xmlns:a16="http://schemas.microsoft.com/office/drawing/2014/main" id="{67A8FE88-9832-47B4-A90E-07F83B176F8A}"/>
              </a:ext>
            </a:extLst>
          </p:cNvPr>
          <p:cNvSpPr>
            <a:spLocks noGrp="1" noChangeArrowheads="1"/>
          </p:cNvSpPr>
          <p:nvPr>
            <p:ph type="dt" sz="half" idx="10"/>
          </p:nvPr>
        </p:nvSpPr>
        <p:spPr>
          <a:ln/>
        </p:spPr>
        <p:txBody>
          <a:bodyPr/>
          <a:lstStyle>
            <a:lvl1pPr>
              <a:defRPr/>
            </a:lvl1pPr>
          </a:lstStyle>
          <a:p>
            <a:pPr>
              <a:defRPr/>
            </a:pPr>
            <a:endParaRPr lang="el-GR" altLang="el-GR"/>
          </a:p>
        </p:txBody>
      </p:sp>
      <p:sp>
        <p:nvSpPr>
          <p:cNvPr id="5" name="Rectangle 12">
            <a:extLst>
              <a:ext uri="{FF2B5EF4-FFF2-40B4-BE49-F238E27FC236}">
                <a16:creationId xmlns:a16="http://schemas.microsoft.com/office/drawing/2014/main" id="{5EAA1234-887D-4A0C-8EB7-DDD833563B27}"/>
              </a:ext>
            </a:extLst>
          </p:cNvPr>
          <p:cNvSpPr>
            <a:spLocks noGrp="1" noChangeArrowheads="1"/>
          </p:cNvSpPr>
          <p:nvPr>
            <p:ph type="ftr" sz="quarter" idx="11"/>
          </p:nvPr>
        </p:nvSpPr>
        <p:spPr>
          <a:ln/>
        </p:spPr>
        <p:txBody>
          <a:bodyPr/>
          <a:lstStyle>
            <a:lvl1pPr>
              <a:defRPr/>
            </a:lvl1pPr>
          </a:lstStyle>
          <a:p>
            <a:pPr>
              <a:defRPr/>
            </a:pPr>
            <a:endParaRPr lang="el-GR" altLang="el-GR"/>
          </a:p>
        </p:txBody>
      </p:sp>
      <p:sp>
        <p:nvSpPr>
          <p:cNvPr id="6" name="Rectangle 13">
            <a:extLst>
              <a:ext uri="{FF2B5EF4-FFF2-40B4-BE49-F238E27FC236}">
                <a16:creationId xmlns:a16="http://schemas.microsoft.com/office/drawing/2014/main" id="{32905187-A16E-4069-97C2-AB00D9F65C68}"/>
              </a:ext>
            </a:extLst>
          </p:cNvPr>
          <p:cNvSpPr>
            <a:spLocks noGrp="1" noChangeArrowheads="1"/>
          </p:cNvSpPr>
          <p:nvPr>
            <p:ph type="sldNum" sz="quarter" idx="12"/>
          </p:nvPr>
        </p:nvSpPr>
        <p:spPr>
          <a:ln/>
        </p:spPr>
        <p:txBody>
          <a:bodyPr/>
          <a:lstStyle>
            <a:lvl1pPr>
              <a:defRPr/>
            </a:lvl1pPr>
          </a:lstStyle>
          <a:p>
            <a:pPr>
              <a:defRPr/>
            </a:pPr>
            <a:fld id="{720984FA-1FBE-4A27-AC08-F9643F0799EF}" type="slidenum">
              <a:rPr lang="el-GR" altLang="el-GR"/>
              <a:pPr>
                <a:defRPr/>
              </a:pPr>
              <a:t>‹#›</a:t>
            </a:fld>
            <a:endParaRPr lang="el-GR" altLang="el-GR"/>
          </a:p>
        </p:txBody>
      </p:sp>
    </p:spTree>
    <p:extLst>
      <p:ext uri="{BB962C8B-B14F-4D97-AF65-F5344CB8AC3E}">
        <p14:creationId xmlns:p14="http://schemas.microsoft.com/office/powerpoint/2010/main" val="296054321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1534584" y="214313"/>
            <a:ext cx="10405533" cy="591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3" name="Rectangle 11">
            <a:extLst>
              <a:ext uri="{FF2B5EF4-FFF2-40B4-BE49-F238E27FC236}">
                <a16:creationId xmlns:a16="http://schemas.microsoft.com/office/drawing/2014/main" id="{3F45AC9A-5872-4DE7-BE7C-CE1BAF3BDDC5}"/>
              </a:ext>
            </a:extLst>
          </p:cNvPr>
          <p:cNvSpPr>
            <a:spLocks noGrp="1" noChangeArrowheads="1"/>
          </p:cNvSpPr>
          <p:nvPr>
            <p:ph type="dt" sz="half" idx="10"/>
          </p:nvPr>
        </p:nvSpPr>
        <p:spPr>
          <a:ln/>
        </p:spPr>
        <p:txBody>
          <a:bodyPr/>
          <a:lstStyle>
            <a:lvl1pPr>
              <a:defRPr/>
            </a:lvl1pPr>
          </a:lstStyle>
          <a:p>
            <a:pPr>
              <a:defRPr/>
            </a:pPr>
            <a:endParaRPr lang="el-GR" altLang="el-GR"/>
          </a:p>
        </p:txBody>
      </p:sp>
      <p:sp>
        <p:nvSpPr>
          <p:cNvPr id="4" name="Rectangle 12">
            <a:extLst>
              <a:ext uri="{FF2B5EF4-FFF2-40B4-BE49-F238E27FC236}">
                <a16:creationId xmlns:a16="http://schemas.microsoft.com/office/drawing/2014/main" id="{6004C274-D6CA-437C-BC06-B8822F6254F4}"/>
              </a:ext>
            </a:extLst>
          </p:cNvPr>
          <p:cNvSpPr>
            <a:spLocks noGrp="1" noChangeArrowheads="1"/>
          </p:cNvSpPr>
          <p:nvPr>
            <p:ph type="ftr" sz="quarter" idx="11"/>
          </p:nvPr>
        </p:nvSpPr>
        <p:spPr>
          <a:ln/>
        </p:spPr>
        <p:txBody>
          <a:bodyPr/>
          <a:lstStyle>
            <a:lvl1pPr>
              <a:defRPr/>
            </a:lvl1pPr>
          </a:lstStyle>
          <a:p>
            <a:pPr>
              <a:defRPr/>
            </a:pPr>
            <a:endParaRPr lang="el-GR" altLang="el-GR"/>
          </a:p>
        </p:txBody>
      </p:sp>
      <p:sp>
        <p:nvSpPr>
          <p:cNvPr id="5" name="Rectangle 13">
            <a:extLst>
              <a:ext uri="{FF2B5EF4-FFF2-40B4-BE49-F238E27FC236}">
                <a16:creationId xmlns:a16="http://schemas.microsoft.com/office/drawing/2014/main" id="{4C3B44DE-CCC7-492B-9F83-795BB3762BA9}"/>
              </a:ext>
            </a:extLst>
          </p:cNvPr>
          <p:cNvSpPr>
            <a:spLocks noGrp="1" noChangeArrowheads="1"/>
          </p:cNvSpPr>
          <p:nvPr>
            <p:ph type="sldNum" sz="quarter" idx="12"/>
          </p:nvPr>
        </p:nvSpPr>
        <p:spPr>
          <a:ln/>
        </p:spPr>
        <p:txBody>
          <a:bodyPr/>
          <a:lstStyle>
            <a:lvl1pPr>
              <a:defRPr/>
            </a:lvl1pPr>
          </a:lstStyle>
          <a:p>
            <a:pPr>
              <a:defRPr/>
            </a:pPr>
            <a:fld id="{CBE69759-F113-4699-9C6A-C93E8EA5B36E}" type="slidenum">
              <a:rPr lang="el-GR" altLang="el-GR"/>
              <a:pPr>
                <a:defRPr/>
              </a:pPr>
              <a:t>‹#›</a:t>
            </a:fld>
            <a:endParaRPr lang="el-GR" altLang="el-GR"/>
          </a:p>
        </p:txBody>
      </p:sp>
    </p:spTree>
    <p:extLst>
      <p:ext uri="{BB962C8B-B14F-4D97-AF65-F5344CB8AC3E}">
        <p14:creationId xmlns:p14="http://schemas.microsoft.com/office/powerpoint/2010/main" val="2093356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89BCF04-44F2-F4AE-6C60-11AFA71E8097}"/>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225CA601-B957-C96B-72D5-2DA7A5F4C7E7}"/>
              </a:ext>
            </a:extLst>
          </p:cNvPr>
          <p:cNvSpPr>
            <a:spLocks noGrp="1"/>
          </p:cNvSpPr>
          <p:nvPr>
            <p:ph idx="1"/>
          </p:nvPr>
        </p:nvSpPr>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1B90C5E9-2834-0CCF-AFE8-66AE491BC239}"/>
              </a:ext>
            </a:extLst>
          </p:cNvPr>
          <p:cNvSpPr>
            <a:spLocks noGrp="1"/>
          </p:cNvSpPr>
          <p:nvPr>
            <p:ph type="dt" sz="half" idx="10"/>
          </p:nvPr>
        </p:nvSpPr>
        <p:spPr/>
        <p:txBody>
          <a:bodyPr/>
          <a:lstStyle/>
          <a:p>
            <a:fld id="{FF1FE525-E374-4005-A779-F7B35E3C934A}" type="datetimeFigureOut">
              <a:rPr lang="el-GR" smtClean="0"/>
              <a:t>27/10/2023</a:t>
            </a:fld>
            <a:endParaRPr lang="el-GR"/>
          </a:p>
        </p:txBody>
      </p:sp>
      <p:sp>
        <p:nvSpPr>
          <p:cNvPr id="5" name="Θέση υποσέλιδου 4">
            <a:extLst>
              <a:ext uri="{FF2B5EF4-FFF2-40B4-BE49-F238E27FC236}">
                <a16:creationId xmlns:a16="http://schemas.microsoft.com/office/drawing/2014/main" id="{0D23A721-1D3C-54E8-6157-95EC2F323C9A}"/>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77118C74-A81D-7564-E329-EC71AF72B9FF}"/>
              </a:ext>
            </a:extLst>
          </p:cNvPr>
          <p:cNvSpPr>
            <a:spLocks noGrp="1"/>
          </p:cNvSpPr>
          <p:nvPr>
            <p:ph type="sldNum" sz="quarter" idx="12"/>
          </p:nvPr>
        </p:nvSpPr>
        <p:spPr/>
        <p:txBody>
          <a:bodyPr/>
          <a:lstStyle/>
          <a:p>
            <a:fld id="{C113C38A-ACC3-434A-83E1-1C6782411733}" type="slidenum">
              <a:rPr lang="el-GR" smtClean="0"/>
              <a:t>‹#›</a:t>
            </a:fld>
            <a:endParaRPr lang="el-GR"/>
          </a:p>
        </p:txBody>
      </p:sp>
    </p:spTree>
    <p:extLst>
      <p:ext uri="{BB962C8B-B14F-4D97-AF65-F5344CB8AC3E}">
        <p14:creationId xmlns:p14="http://schemas.microsoft.com/office/powerpoint/2010/main" val="22654579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78E6C7F-1E26-C7EE-8833-F624219F032E}"/>
              </a:ext>
            </a:extLst>
          </p:cNvPr>
          <p:cNvSpPr>
            <a:spLocks noGrp="1"/>
          </p:cNvSpPr>
          <p:nvPr>
            <p:ph type="title"/>
          </p:nvPr>
        </p:nvSpPr>
        <p:spPr>
          <a:xfrm>
            <a:off x="831850" y="1709738"/>
            <a:ext cx="10515600" cy="2852737"/>
          </a:xfrm>
        </p:spPr>
        <p:txBody>
          <a:bodyPr anchor="b"/>
          <a:lstStyle>
            <a:lvl1pPr>
              <a:defRPr sz="6000"/>
            </a:lvl1p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EC51305B-658F-BD3B-DBD2-0CEB704A035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a:t>Στυλ κειμένου υποδείγματος</a:t>
            </a:r>
          </a:p>
        </p:txBody>
      </p:sp>
      <p:sp>
        <p:nvSpPr>
          <p:cNvPr id="4" name="Θέση ημερομηνίας 3">
            <a:extLst>
              <a:ext uri="{FF2B5EF4-FFF2-40B4-BE49-F238E27FC236}">
                <a16:creationId xmlns:a16="http://schemas.microsoft.com/office/drawing/2014/main" id="{FE79B2A2-0400-591F-8EDE-E2268B834523}"/>
              </a:ext>
            </a:extLst>
          </p:cNvPr>
          <p:cNvSpPr>
            <a:spLocks noGrp="1"/>
          </p:cNvSpPr>
          <p:nvPr>
            <p:ph type="dt" sz="half" idx="10"/>
          </p:nvPr>
        </p:nvSpPr>
        <p:spPr/>
        <p:txBody>
          <a:bodyPr/>
          <a:lstStyle/>
          <a:p>
            <a:fld id="{FF1FE525-E374-4005-A779-F7B35E3C934A}" type="datetimeFigureOut">
              <a:rPr lang="el-GR" smtClean="0"/>
              <a:t>27/10/2023</a:t>
            </a:fld>
            <a:endParaRPr lang="el-GR"/>
          </a:p>
        </p:txBody>
      </p:sp>
      <p:sp>
        <p:nvSpPr>
          <p:cNvPr id="5" name="Θέση υποσέλιδου 4">
            <a:extLst>
              <a:ext uri="{FF2B5EF4-FFF2-40B4-BE49-F238E27FC236}">
                <a16:creationId xmlns:a16="http://schemas.microsoft.com/office/drawing/2014/main" id="{CDA2B08E-F218-D498-60E6-AFFAB6207249}"/>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600E36DE-956E-8245-ADBE-C3BC8F16EAB5}"/>
              </a:ext>
            </a:extLst>
          </p:cNvPr>
          <p:cNvSpPr>
            <a:spLocks noGrp="1"/>
          </p:cNvSpPr>
          <p:nvPr>
            <p:ph type="sldNum" sz="quarter" idx="12"/>
          </p:nvPr>
        </p:nvSpPr>
        <p:spPr/>
        <p:txBody>
          <a:bodyPr/>
          <a:lstStyle/>
          <a:p>
            <a:fld id="{C113C38A-ACC3-434A-83E1-1C6782411733}" type="slidenum">
              <a:rPr lang="el-GR" smtClean="0"/>
              <a:t>‹#›</a:t>
            </a:fld>
            <a:endParaRPr lang="el-GR"/>
          </a:p>
        </p:txBody>
      </p:sp>
    </p:spTree>
    <p:extLst>
      <p:ext uri="{BB962C8B-B14F-4D97-AF65-F5344CB8AC3E}">
        <p14:creationId xmlns:p14="http://schemas.microsoft.com/office/powerpoint/2010/main" val="34476771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6650A10-2A0B-A35C-A123-A20FAB04CF18}"/>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FFCC9D5A-372B-7EDA-5D8C-8BCAABEFE08E}"/>
              </a:ext>
            </a:extLst>
          </p:cNvPr>
          <p:cNvSpPr>
            <a:spLocks noGrp="1"/>
          </p:cNvSpPr>
          <p:nvPr>
            <p:ph sz="half" idx="1"/>
          </p:nvPr>
        </p:nvSpPr>
        <p:spPr>
          <a:xfrm>
            <a:off x="838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περιεχομένου 3">
            <a:extLst>
              <a:ext uri="{FF2B5EF4-FFF2-40B4-BE49-F238E27FC236}">
                <a16:creationId xmlns:a16="http://schemas.microsoft.com/office/drawing/2014/main" id="{72B6C71D-CD07-6FEA-93ED-23318512EFA3}"/>
              </a:ext>
            </a:extLst>
          </p:cNvPr>
          <p:cNvSpPr>
            <a:spLocks noGrp="1"/>
          </p:cNvSpPr>
          <p:nvPr>
            <p:ph sz="half" idx="2"/>
          </p:nvPr>
        </p:nvSpPr>
        <p:spPr>
          <a:xfrm>
            <a:off x="6172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5" name="Θέση ημερομηνίας 4">
            <a:extLst>
              <a:ext uri="{FF2B5EF4-FFF2-40B4-BE49-F238E27FC236}">
                <a16:creationId xmlns:a16="http://schemas.microsoft.com/office/drawing/2014/main" id="{294982DF-A88D-9BD1-CE74-D0E39F8C2948}"/>
              </a:ext>
            </a:extLst>
          </p:cNvPr>
          <p:cNvSpPr>
            <a:spLocks noGrp="1"/>
          </p:cNvSpPr>
          <p:nvPr>
            <p:ph type="dt" sz="half" idx="10"/>
          </p:nvPr>
        </p:nvSpPr>
        <p:spPr/>
        <p:txBody>
          <a:bodyPr/>
          <a:lstStyle/>
          <a:p>
            <a:fld id="{FF1FE525-E374-4005-A779-F7B35E3C934A}" type="datetimeFigureOut">
              <a:rPr lang="el-GR" smtClean="0"/>
              <a:t>27/10/2023</a:t>
            </a:fld>
            <a:endParaRPr lang="el-GR"/>
          </a:p>
        </p:txBody>
      </p:sp>
      <p:sp>
        <p:nvSpPr>
          <p:cNvPr id="6" name="Θέση υποσέλιδου 5">
            <a:extLst>
              <a:ext uri="{FF2B5EF4-FFF2-40B4-BE49-F238E27FC236}">
                <a16:creationId xmlns:a16="http://schemas.microsoft.com/office/drawing/2014/main" id="{0AC4C7C4-6672-EB20-19F9-EEC4B824DE6D}"/>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0976BB83-E0A0-3769-EA5A-D5FFD3C1487A}"/>
              </a:ext>
            </a:extLst>
          </p:cNvPr>
          <p:cNvSpPr>
            <a:spLocks noGrp="1"/>
          </p:cNvSpPr>
          <p:nvPr>
            <p:ph type="sldNum" sz="quarter" idx="12"/>
          </p:nvPr>
        </p:nvSpPr>
        <p:spPr/>
        <p:txBody>
          <a:bodyPr/>
          <a:lstStyle/>
          <a:p>
            <a:fld id="{C113C38A-ACC3-434A-83E1-1C6782411733}" type="slidenum">
              <a:rPr lang="el-GR" smtClean="0"/>
              <a:t>‹#›</a:t>
            </a:fld>
            <a:endParaRPr lang="el-GR"/>
          </a:p>
        </p:txBody>
      </p:sp>
    </p:spTree>
    <p:extLst>
      <p:ext uri="{BB962C8B-B14F-4D97-AF65-F5344CB8AC3E}">
        <p14:creationId xmlns:p14="http://schemas.microsoft.com/office/powerpoint/2010/main" val="7371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02453C4-81C3-5BFB-D85C-7F7AFEB681B7}"/>
              </a:ext>
            </a:extLst>
          </p:cNvPr>
          <p:cNvSpPr>
            <a:spLocks noGrp="1"/>
          </p:cNvSpPr>
          <p:nvPr>
            <p:ph type="title"/>
          </p:nvPr>
        </p:nvSpPr>
        <p:spPr>
          <a:xfrm>
            <a:off x="839788" y="365125"/>
            <a:ext cx="10515600" cy="1325563"/>
          </a:xfrm>
        </p:spPr>
        <p:txBody>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A36C75DB-F1DA-7978-759D-4F748E2672D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4" name="Θέση περιεχομένου 3">
            <a:extLst>
              <a:ext uri="{FF2B5EF4-FFF2-40B4-BE49-F238E27FC236}">
                <a16:creationId xmlns:a16="http://schemas.microsoft.com/office/drawing/2014/main" id="{EDC42C18-2CDE-1049-BE29-EC89A3317C0B}"/>
              </a:ext>
            </a:extLst>
          </p:cNvPr>
          <p:cNvSpPr>
            <a:spLocks noGrp="1"/>
          </p:cNvSpPr>
          <p:nvPr>
            <p:ph sz="half" idx="2"/>
          </p:nvPr>
        </p:nvSpPr>
        <p:spPr>
          <a:xfrm>
            <a:off x="839788" y="2505075"/>
            <a:ext cx="5157787"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5" name="Θέση κειμένου 4">
            <a:extLst>
              <a:ext uri="{FF2B5EF4-FFF2-40B4-BE49-F238E27FC236}">
                <a16:creationId xmlns:a16="http://schemas.microsoft.com/office/drawing/2014/main" id="{809EA5C0-AF93-2983-BD4A-6255B785AE1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6" name="Θέση περιεχομένου 5">
            <a:extLst>
              <a:ext uri="{FF2B5EF4-FFF2-40B4-BE49-F238E27FC236}">
                <a16:creationId xmlns:a16="http://schemas.microsoft.com/office/drawing/2014/main" id="{96055A8F-4E13-C655-491A-E64C71F503BE}"/>
              </a:ext>
            </a:extLst>
          </p:cNvPr>
          <p:cNvSpPr>
            <a:spLocks noGrp="1"/>
          </p:cNvSpPr>
          <p:nvPr>
            <p:ph sz="quarter" idx="4"/>
          </p:nvPr>
        </p:nvSpPr>
        <p:spPr>
          <a:xfrm>
            <a:off x="6172200" y="2505075"/>
            <a:ext cx="5183188"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7" name="Θέση ημερομηνίας 6">
            <a:extLst>
              <a:ext uri="{FF2B5EF4-FFF2-40B4-BE49-F238E27FC236}">
                <a16:creationId xmlns:a16="http://schemas.microsoft.com/office/drawing/2014/main" id="{90358EC4-8438-215F-E62D-398C622FB92A}"/>
              </a:ext>
            </a:extLst>
          </p:cNvPr>
          <p:cNvSpPr>
            <a:spLocks noGrp="1"/>
          </p:cNvSpPr>
          <p:nvPr>
            <p:ph type="dt" sz="half" idx="10"/>
          </p:nvPr>
        </p:nvSpPr>
        <p:spPr/>
        <p:txBody>
          <a:bodyPr/>
          <a:lstStyle/>
          <a:p>
            <a:fld id="{FF1FE525-E374-4005-A779-F7B35E3C934A}" type="datetimeFigureOut">
              <a:rPr lang="el-GR" smtClean="0"/>
              <a:t>27/10/2023</a:t>
            </a:fld>
            <a:endParaRPr lang="el-GR"/>
          </a:p>
        </p:txBody>
      </p:sp>
      <p:sp>
        <p:nvSpPr>
          <p:cNvPr id="8" name="Θέση υποσέλιδου 7">
            <a:extLst>
              <a:ext uri="{FF2B5EF4-FFF2-40B4-BE49-F238E27FC236}">
                <a16:creationId xmlns:a16="http://schemas.microsoft.com/office/drawing/2014/main" id="{1C06F8CF-0E0A-9D28-777B-5D79F8C08C8D}"/>
              </a:ext>
            </a:extLst>
          </p:cNvPr>
          <p:cNvSpPr>
            <a:spLocks noGrp="1"/>
          </p:cNvSpPr>
          <p:nvPr>
            <p:ph type="ftr" sz="quarter" idx="11"/>
          </p:nvPr>
        </p:nvSpPr>
        <p:spPr/>
        <p:txBody>
          <a:bodyPr/>
          <a:lstStyle/>
          <a:p>
            <a:endParaRPr lang="el-GR"/>
          </a:p>
        </p:txBody>
      </p:sp>
      <p:sp>
        <p:nvSpPr>
          <p:cNvPr id="9" name="Θέση αριθμού διαφάνειας 8">
            <a:extLst>
              <a:ext uri="{FF2B5EF4-FFF2-40B4-BE49-F238E27FC236}">
                <a16:creationId xmlns:a16="http://schemas.microsoft.com/office/drawing/2014/main" id="{C54A77ED-FE48-BB41-72A2-7FA35C8D6702}"/>
              </a:ext>
            </a:extLst>
          </p:cNvPr>
          <p:cNvSpPr>
            <a:spLocks noGrp="1"/>
          </p:cNvSpPr>
          <p:nvPr>
            <p:ph type="sldNum" sz="quarter" idx="12"/>
          </p:nvPr>
        </p:nvSpPr>
        <p:spPr/>
        <p:txBody>
          <a:bodyPr/>
          <a:lstStyle/>
          <a:p>
            <a:fld id="{C113C38A-ACC3-434A-83E1-1C6782411733}" type="slidenum">
              <a:rPr lang="el-GR" smtClean="0"/>
              <a:t>‹#›</a:t>
            </a:fld>
            <a:endParaRPr lang="el-GR"/>
          </a:p>
        </p:txBody>
      </p:sp>
    </p:spTree>
    <p:extLst>
      <p:ext uri="{BB962C8B-B14F-4D97-AF65-F5344CB8AC3E}">
        <p14:creationId xmlns:p14="http://schemas.microsoft.com/office/powerpoint/2010/main" val="25059871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DC2158D-248E-1E9F-A783-30DD2FF3D939}"/>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ημερομηνίας 2">
            <a:extLst>
              <a:ext uri="{FF2B5EF4-FFF2-40B4-BE49-F238E27FC236}">
                <a16:creationId xmlns:a16="http://schemas.microsoft.com/office/drawing/2014/main" id="{792439F0-AA61-D559-D4A9-3ED1A0E0BDD9}"/>
              </a:ext>
            </a:extLst>
          </p:cNvPr>
          <p:cNvSpPr>
            <a:spLocks noGrp="1"/>
          </p:cNvSpPr>
          <p:nvPr>
            <p:ph type="dt" sz="half" idx="10"/>
          </p:nvPr>
        </p:nvSpPr>
        <p:spPr/>
        <p:txBody>
          <a:bodyPr/>
          <a:lstStyle/>
          <a:p>
            <a:fld id="{FF1FE525-E374-4005-A779-F7B35E3C934A}" type="datetimeFigureOut">
              <a:rPr lang="el-GR" smtClean="0"/>
              <a:t>27/10/2023</a:t>
            </a:fld>
            <a:endParaRPr lang="el-GR"/>
          </a:p>
        </p:txBody>
      </p:sp>
      <p:sp>
        <p:nvSpPr>
          <p:cNvPr id="4" name="Θέση υποσέλιδου 3">
            <a:extLst>
              <a:ext uri="{FF2B5EF4-FFF2-40B4-BE49-F238E27FC236}">
                <a16:creationId xmlns:a16="http://schemas.microsoft.com/office/drawing/2014/main" id="{1D4DB55A-AAC4-CAD2-2450-6FD79EBBE24E}"/>
              </a:ext>
            </a:extLst>
          </p:cNvPr>
          <p:cNvSpPr>
            <a:spLocks noGrp="1"/>
          </p:cNvSpPr>
          <p:nvPr>
            <p:ph type="ftr" sz="quarter" idx="11"/>
          </p:nvPr>
        </p:nvSpPr>
        <p:spPr/>
        <p:txBody>
          <a:bodyPr/>
          <a:lstStyle/>
          <a:p>
            <a:endParaRPr lang="el-GR"/>
          </a:p>
        </p:txBody>
      </p:sp>
      <p:sp>
        <p:nvSpPr>
          <p:cNvPr id="5" name="Θέση αριθμού διαφάνειας 4">
            <a:extLst>
              <a:ext uri="{FF2B5EF4-FFF2-40B4-BE49-F238E27FC236}">
                <a16:creationId xmlns:a16="http://schemas.microsoft.com/office/drawing/2014/main" id="{02895020-A7D7-D05F-275C-DCAE95EF8491}"/>
              </a:ext>
            </a:extLst>
          </p:cNvPr>
          <p:cNvSpPr>
            <a:spLocks noGrp="1"/>
          </p:cNvSpPr>
          <p:nvPr>
            <p:ph type="sldNum" sz="quarter" idx="12"/>
          </p:nvPr>
        </p:nvSpPr>
        <p:spPr/>
        <p:txBody>
          <a:bodyPr/>
          <a:lstStyle/>
          <a:p>
            <a:fld id="{C113C38A-ACC3-434A-83E1-1C6782411733}" type="slidenum">
              <a:rPr lang="el-GR" smtClean="0"/>
              <a:t>‹#›</a:t>
            </a:fld>
            <a:endParaRPr lang="el-GR"/>
          </a:p>
        </p:txBody>
      </p:sp>
    </p:spTree>
    <p:extLst>
      <p:ext uri="{BB962C8B-B14F-4D97-AF65-F5344CB8AC3E}">
        <p14:creationId xmlns:p14="http://schemas.microsoft.com/office/powerpoint/2010/main" val="4458332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Θέση ημερομηνίας 1">
            <a:extLst>
              <a:ext uri="{FF2B5EF4-FFF2-40B4-BE49-F238E27FC236}">
                <a16:creationId xmlns:a16="http://schemas.microsoft.com/office/drawing/2014/main" id="{46DC5B43-453A-E1D8-0DDB-C3A2A1615062}"/>
              </a:ext>
            </a:extLst>
          </p:cNvPr>
          <p:cNvSpPr>
            <a:spLocks noGrp="1"/>
          </p:cNvSpPr>
          <p:nvPr>
            <p:ph type="dt" sz="half" idx="10"/>
          </p:nvPr>
        </p:nvSpPr>
        <p:spPr/>
        <p:txBody>
          <a:bodyPr/>
          <a:lstStyle/>
          <a:p>
            <a:fld id="{FF1FE525-E374-4005-A779-F7B35E3C934A}" type="datetimeFigureOut">
              <a:rPr lang="el-GR" smtClean="0"/>
              <a:t>27/10/2023</a:t>
            </a:fld>
            <a:endParaRPr lang="el-GR"/>
          </a:p>
        </p:txBody>
      </p:sp>
      <p:sp>
        <p:nvSpPr>
          <p:cNvPr id="3" name="Θέση υποσέλιδου 2">
            <a:extLst>
              <a:ext uri="{FF2B5EF4-FFF2-40B4-BE49-F238E27FC236}">
                <a16:creationId xmlns:a16="http://schemas.microsoft.com/office/drawing/2014/main" id="{5BA6BAA2-07C2-3820-09D9-2DA4B914E82E}"/>
              </a:ext>
            </a:extLst>
          </p:cNvPr>
          <p:cNvSpPr>
            <a:spLocks noGrp="1"/>
          </p:cNvSpPr>
          <p:nvPr>
            <p:ph type="ftr" sz="quarter" idx="11"/>
          </p:nvPr>
        </p:nvSpPr>
        <p:spPr/>
        <p:txBody>
          <a:bodyPr/>
          <a:lstStyle/>
          <a:p>
            <a:endParaRPr lang="el-GR"/>
          </a:p>
        </p:txBody>
      </p:sp>
      <p:sp>
        <p:nvSpPr>
          <p:cNvPr id="4" name="Θέση αριθμού διαφάνειας 3">
            <a:extLst>
              <a:ext uri="{FF2B5EF4-FFF2-40B4-BE49-F238E27FC236}">
                <a16:creationId xmlns:a16="http://schemas.microsoft.com/office/drawing/2014/main" id="{B0F48F35-496A-8519-A258-CB22A7F20FBE}"/>
              </a:ext>
            </a:extLst>
          </p:cNvPr>
          <p:cNvSpPr>
            <a:spLocks noGrp="1"/>
          </p:cNvSpPr>
          <p:nvPr>
            <p:ph type="sldNum" sz="quarter" idx="12"/>
          </p:nvPr>
        </p:nvSpPr>
        <p:spPr/>
        <p:txBody>
          <a:bodyPr/>
          <a:lstStyle/>
          <a:p>
            <a:fld id="{C113C38A-ACC3-434A-83E1-1C6782411733}" type="slidenum">
              <a:rPr lang="el-GR" smtClean="0"/>
              <a:t>‹#›</a:t>
            </a:fld>
            <a:endParaRPr lang="el-GR"/>
          </a:p>
        </p:txBody>
      </p:sp>
    </p:spTree>
    <p:extLst>
      <p:ext uri="{BB962C8B-B14F-4D97-AF65-F5344CB8AC3E}">
        <p14:creationId xmlns:p14="http://schemas.microsoft.com/office/powerpoint/2010/main" val="16979309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FD29217-C1BF-CEBC-6128-993F9E0A2F97}"/>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A016D4B7-36C7-DB36-C377-070A64384C8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κειμένου 3">
            <a:extLst>
              <a:ext uri="{FF2B5EF4-FFF2-40B4-BE49-F238E27FC236}">
                <a16:creationId xmlns:a16="http://schemas.microsoft.com/office/drawing/2014/main" id="{546F2C4E-A0F1-451E-AB19-5C33FA9E5F4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id="{A55801F3-3B4E-D354-F7D1-3BDC0C85CB56}"/>
              </a:ext>
            </a:extLst>
          </p:cNvPr>
          <p:cNvSpPr>
            <a:spLocks noGrp="1"/>
          </p:cNvSpPr>
          <p:nvPr>
            <p:ph type="dt" sz="half" idx="10"/>
          </p:nvPr>
        </p:nvSpPr>
        <p:spPr/>
        <p:txBody>
          <a:bodyPr/>
          <a:lstStyle/>
          <a:p>
            <a:fld id="{FF1FE525-E374-4005-A779-F7B35E3C934A}" type="datetimeFigureOut">
              <a:rPr lang="el-GR" smtClean="0"/>
              <a:t>27/10/2023</a:t>
            </a:fld>
            <a:endParaRPr lang="el-GR"/>
          </a:p>
        </p:txBody>
      </p:sp>
      <p:sp>
        <p:nvSpPr>
          <p:cNvPr id="6" name="Θέση υποσέλιδου 5">
            <a:extLst>
              <a:ext uri="{FF2B5EF4-FFF2-40B4-BE49-F238E27FC236}">
                <a16:creationId xmlns:a16="http://schemas.microsoft.com/office/drawing/2014/main" id="{D686B94F-10DA-7C2B-BC01-B812C45706A5}"/>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E60C12B5-C714-8DE9-5960-09DB748E8F05}"/>
              </a:ext>
            </a:extLst>
          </p:cNvPr>
          <p:cNvSpPr>
            <a:spLocks noGrp="1"/>
          </p:cNvSpPr>
          <p:nvPr>
            <p:ph type="sldNum" sz="quarter" idx="12"/>
          </p:nvPr>
        </p:nvSpPr>
        <p:spPr/>
        <p:txBody>
          <a:bodyPr/>
          <a:lstStyle/>
          <a:p>
            <a:fld id="{C113C38A-ACC3-434A-83E1-1C6782411733}" type="slidenum">
              <a:rPr lang="el-GR" smtClean="0"/>
              <a:t>‹#›</a:t>
            </a:fld>
            <a:endParaRPr lang="el-GR"/>
          </a:p>
        </p:txBody>
      </p:sp>
    </p:spTree>
    <p:extLst>
      <p:ext uri="{BB962C8B-B14F-4D97-AF65-F5344CB8AC3E}">
        <p14:creationId xmlns:p14="http://schemas.microsoft.com/office/powerpoint/2010/main" val="2787142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288166B-18A3-F23F-D8F7-C6C8CC6E4869}"/>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εικόνας 2">
            <a:extLst>
              <a:ext uri="{FF2B5EF4-FFF2-40B4-BE49-F238E27FC236}">
                <a16:creationId xmlns:a16="http://schemas.microsoft.com/office/drawing/2014/main" id="{3E0C1390-55DB-40E2-7BA0-7E9B3C54AAD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a:extLst>
              <a:ext uri="{FF2B5EF4-FFF2-40B4-BE49-F238E27FC236}">
                <a16:creationId xmlns:a16="http://schemas.microsoft.com/office/drawing/2014/main" id="{FD1BC5F1-0636-F2CA-6EFB-0EF972CABC6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id="{2432B02B-4ABD-ADB3-E4EF-3C5BD95A263B}"/>
              </a:ext>
            </a:extLst>
          </p:cNvPr>
          <p:cNvSpPr>
            <a:spLocks noGrp="1"/>
          </p:cNvSpPr>
          <p:nvPr>
            <p:ph type="dt" sz="half" idx="10"/>
          </p:nvPr>
        </p:nvSpPr>
        <p:spPr/>
        <p:txBody>
          <a:bodyPr/>
          <a:lstStyle/>
          <a:p>
            <a:fld id="{FF1FE525-E374-4005-A779-F7B35E3C934A}" type="datetimeFigureOut">
              <a:rPr lang="el-GR" smtClean="0"/>
              <a:t>27/10/2023</a:t>
            </a:fld>
            <a:endParaRPr lang="el-GR"/>
          </a:p>
        </p:txBody>
      </p:sp>
      <p:sp>
        <p:nvSpPr>
          <p:cNvPr id="6" name="Θέση υποσέλιδου 5">
            <a:extLst>
              <a:ext uri="{FF2B5EF4-FFF2-40B4-BE49-F238E27FC236}">
                <a16:creationId xmlns:a16="http://schemas.microsoft.com/office/drawing/2014/main" id="{BDAB7FEF-CF41-EEB3-684B-D11BC811C8F5}"/>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DC367AA3-111B-0672-FD17-BD6115641A7E}"/>
              </a:ext>
            </a:extLst>
          </p:cNvPr>
          <p:cNvSpPr>
            <a:spLocks noGrp="1"/>
          </p:cNvSpPr>
          <p:nvPr>
            <p:ph type="sldNum" sz="quarter" idx="12"/>
          </p:nvPr>
        </p:nvSpPr>
        <p:spPr/>
        <p:txBody>
          <a:bodyPr/>
          <a:lstStyle/>
          <a:p>
            <a:fld id="{C113C38A-ACC3-434A-83E1-1C6782411733}" type="slidenum">
              <a:rPr lang="el-GR" smtClean="0"/>
              <a:t>‹#›</a:t>
            </a:fld>
            <a:endParaRPr lang="el-GR"/>
          </a:p>
        </p:txBody>
      </p:sp>
    </p:spTree>
    <p:extLst>
      <p:ext uri="{BB962C8B-B14F-4D97-AF65-F5344CB8AC3E}">
        <p14:creationId xmlns:p14="http://schemas.microsoft.com/office/powerpoint/2010/main" val="309072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a:extLst>
              <a:ext uri="{FF2B5EF4-FFF2-40B4-BE49-F238E27FC236}">
                <a16:creationId xmlns:a16="http://schemas.microsoft.com/office/drawing/2014/main" id="{7CCC920C-7678-64E6-82E7-EB41C78FC15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5301050B-FFCF-AA33-3F86-DB5C92BA959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4E9776A9-F017-518E-B7CD-FBF70F6C920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F1FE525-E374-4005-A779-F7B35E3C934A}" type="datetimeFigureOut">
              <a:rPr lang="el-GR" smtClean="0"/>
              <a:t>27/10/2023</a:t>
            </a:fld>
            <a:endParaRPr lang="el-GR"/>
          </a:p>
        </p:txBody>
      </p:sp>
      <p:sp>
        <p:nvSpPr>
          <p:cNvPr id="5" name="Θέση υποσέλιδου 4">
            <a:extLst>
              <a:ext uri="{FF2B5EF4-FFF2-40B4-BE49-F238E27FC236}">
                <a16:creationId xmlns:a16="http://schemas.microsoft.com/office/drawing/2014/main" id="{B7947225-7327-D418-C1D2-B2B7F013EB3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Θέση αριθμού διαφάνειας 5">
            <a:extLst>
              <a:ext uri="{FF2B5EF4-FFF2-40B4-BE49-F238E27FC236}">
                <a16:creationId xmlns:a16="http://schemas.microsoft.com/office/drawing/2014/main" id="{F3BDCC0E-F968-A6B1-17D3-D612CE7AC98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113C38A-ACC3-434A-83E1-1C6782411733}" type="slidenum">
              <a:rPr lang="el-GR" smtClean="0"/>
              <a:t>‹#›</a:t>
            </a:fld>
            <a:endParaRPr lang="el-GR"/>
          </a:p>
        </p:txBody>
      </p:sp>
    </p:spTree>
    <p:extLst>
      <p:ext uri="{BB962C8B-B14F-4D97-AF65-F5344CB8AC3E}">
        <p14:creationId xmlns:p14="http://schemas.microsoft.com/office/powerpoint/2010/main" val="264164144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oleObject" Target="../embeddings/oleObject3.bin"/><Relationship Id="rId1" Type="http://schemas.openxmlformats.org/officeDocument/2006/relationships/slideLayout" Target="../slideLayouts/slideLayout13.xml"/><Relationship Id="rId5" Type="http://schemas.openxmlformats.org/officeDocument/2006/relationships/image" Target="../media/image4.wmf"/><Relationship Id="rId4" Type="http://schemas.openxmlformats.org/officeDocument/2006/relationships/oleObject" Target="../embeddings/oleObject4.bin"/></Relationships>
</file>

<file path=ppt/slides/_rels/slide11.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oleObject" Target="../embeddings/oleObject5.bin"/><Relationship Id="rId1" Type="http://schemas.openxmlformats.org/officeDocument/2006/relationships/slideLayout" Target="../slideLayouts/slideLayout13.xml"/><Relationship Id="rId5" Type="http://schemas.openxmlformats.org/officeDocument/2006/relationships/image" Target="../media/image6.wmf"/><Relationship Id="rId4" Type="http://schemas.openxmlformats.org/officeDocument/2006/relationships/oleObject" Target="../embeddings/oleObject6.bin"/></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oleObject" Target="../embeddings/oleObject1.bin"/><Relationship Id="rId1" Type="http://schemas.openxmlformats.org/officeDocument/2006/relationships/slideLayout" Target="../slideLayouts/slideLayout13.xml"/><Relationship Id="rId5" Type="http://schemas.openxmlformats.org/officeDocument/2006/relationships/image" Target="../media/image2.wmf"/><Relationship Id="rId4" Type="http://schemas.openxmlformats.org/officeDocument/2006/relationships/oleObject" Target="../embeddings/oleObject2.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71C6DEE-D7D7-2142-2CD9-11206FED6690}"/>
              </a:ext>
            </a:extLst>
          </p:cNvPr>
          <p:cNvSpPr>
            <a:spLocks noGrp="1"/>
          </p:cNvSpPr>
          <p:nvPr>
            <p:ph type="ctrTitle"/>
          </p:nvPr>
        </p:nvSpPr>
        <p:spPr/>
        <p:txBody>
          <a:bodyPr>
            <a:normAutofit/>
          </a:bodyPr>
          <a:lstStyle/>
          <a:p>
            <a:r>
              <a:rPr lang="el-GR" dirty="0"/>
              <a:t>Ανάλυση Δεδομένων Μεγάλου Όγκου</a:t>
            </a:r>
          </a:p>
        </p:txBody>
      </p:sp>
      <p:sp>
        <p:nvSpPr>
          <p:cNvPr id="3" name="Υπότιτλος 2">
            <a:extLst>
              <a:ext uri="{FF2B5EF4-FFF2-40B4-BE49-F238E27FC236}">
                <a16:creationId xmlns:a16="http://schemas.microsoft.com/office/drawing/2014/main" id="{3BB53977-4872-2991-76D1-1C04817A750A}"/>
              </a:ext>
            </a:extLst>
          </p:cNvPr>
          <p:cNvSpPr>
            <a:spLocks noGrp="1"/>
          </p:cNvSpPr>
          <p:nvPr>
            <p:ph type="subTitle" idx="1"/>
          </p:nvPr>
        </p:nvSpPr>
        <p:spPr>
          <a:xfrm>
            <a:off x="861094" y="3602038"/>
            <a:ext cx="10734974" cy="1655762"/>
          </a:xfrm>
        </p:spPr>
        <p:txBody>
          <a:bodyPr>
            <a:normAutofit/>
          </a:bodyPr>
          <a:lstStyle/>
          <a:p>
            <a:endParaRPr lang="el-GR" dirty="0"/>
          </a:p>
          <a:p>
            <a:endParaRPr lang="el-GR" dirty="0"/>
          </a:p>
        </p:txBody>
      </p:sp>
    </p:spTree>
    <p:extLst>
      <p:ext uri="{BB962C8B-B14F-4D97-AF65-F5344CB8AC3E}">
        <p14:creationId xmlns:p14="http://schemas.microsoft.com/office/powerpoint/2010/main" val="22983709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Number Placeholder 4">
            <a:extLst>
              <a:ext uri="{FF2B5EF4-FFF2-40B4-BE49-F238E27FC236}">
                <a16:creationId xmlns:a16="http://schemas.microsoft.com/office/drawing/2014/main" id="{C3C871B1-D185-409C-A788-796EA540909F}"/>
              </a:ext>
            </a:extLst>
          </p:cNvPr>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Arial" panose="020B060402020202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cs typeface="Arial" panose="020B060402020202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Arial" panose="020B060402020202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9pPr>
          </a:lstStyle>
          <a:p>
            <a:pPr>
              <a:spcBef>
                <a:spcPct val="0"/>
              </a:spcBef>
              <a:buClrTx/>
              <a:buSzTx/>
              <a:buFontTx/>
              <a:buNone/>
            </a:pPr>
            <a:fld id="{1466B709-A2B9-4B7F-8E86-E37766DA4392}" type="slidenum">
              <a:rPr lang="el-GR" altLang="el-GR" sz="1400"/>
              <a:pPr>
                <a:spcBef>
                  <a:spcPct val="0"/>
                </a:spcBef>
                <a:buClrTx/>
                <a:buSzTx/>
                <a:buFontTx/>
                <a:buNone/>
              </a:pPr>
              <a:t>10</a:t>
            </a:fld>
            <a:endParaRPr lang="el-GR" altLang="el-GR" sz="1400"/>
          </a:p>
        </p:txBody>
      </p:sp>
      <p:graphicFrame>
        <p:nvGraphicFramePr>
          <p:cNvPr id="1385474" name="Group 2">
            <a:extLst>
              <a:ext uri="{FF2B5EF4-FFF2-40B4-BE49-F238E27FC236}">
                <a16:creationId xmlns:a16="http://schemas.microsoft.com/office/drawing/2014/main" id="{481301FC-3254-42B6-AAC8-37F317C8F805}"/>
              </a:ext>
            </a:extLst>
          </p:cNvPr>
          <p:cNvGraphicFramePr>
            <a:graphicFrameLocks noGrp="1"/>
          </p:cNvGraphicFramePr>
          <p:nvPr/>
        </p:nvGraphicFramePr>
        <p:xfrm>
          <a:off x="3429000" y="2057401"/>
          <a:ext cx="5562600" cy="1463675"/>
        </p:xfrm>
        <a:graphic>
          <a:graphicData uri="http://schemas.openxmlformats.org/drawingml/2006/table">
            <a:tbl>
              <a:tblPr/>
              <a:tblGrid>
                <a:gridCol w="1390650">
                  <a:extLst>
                    <a:ext uri="{9D8B030D-6E8A-4147-A177-3AD203B41FA5}">
                      <a16:colId xmlns:a16="http://schemas.microsoft.com/office/drawing/2014/main" val="20000"/>
                    </a:ext>
                  </a:extLst>
                </a:gridCol>
                <a:gridCol w="1390650">
                  <a:extLst>
                    <a:ext uri="{9D8B030D-6E8A-4147-A177-3AD203B41FA5}">
                      <a16:colId xmlns:a16="http://schemas.microsoft.com/office/drawing/2014/main" val="20001"/>
                    </a:ext>
                  </a:extLst>
                </a:gridCol>
                <a:gridCol w="1390650">
                  <a:extLst>
                    <a:ext uri="{9D8B030D-6E8A-4147-A177-3AD203B41FA5}">
                      <a16:colId xmlns:a16="http://schemas.microsoft.com/office/drawing/2014/main" val="20002"/>
                    </a:ext>
                  </a:extLst>
                </a:gridCol>
                <a:gridCol w="1390650">
                  <a:extLst>
                    <a:ext uri="{9D8B030D-6E8A-4147-A177-3AD203B41FA5}">
                      <a16:colId xmlns:a16="http://schemas.microsoft.com/office/drawing/2014/main" val="20003"/>
                    </a:ext>
                  </a:extLst>
                </a:gridCol>
              </a:tblGrid>
              <a:tr h="350596">
                <a:tc>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cs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cs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cs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cs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endParaRPr kumimoji="0" lang="el-GR" altLang="el-GR" sz="1700" b="1" i="0" u="none" strike="noStrike" cap="none" normalizeH="0" baseline="0">
                        <a:ln>
                          <a:noFill/>
                        </a:ln>
                        <a:solidFill>
                          <a:schemeClr val="tx1"/>
                        </a:solidFill>
                        <a:effectLst/>
                        <a:latin typeface="Tahoma" panose="020B0604030504040204" pitchFamily="34" charset="0"/>
                        <a:cs typeface="Arial" panose="020B0604020202020204" pitchFamily="34" charset="0"/>
                      </a:endParaRPr>
                    </a:p>
                  </a:txBody>
                  <a:tcPr marT="45730" marB="4573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3">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cs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cs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cs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cs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altLang="el-GR" sz="1700" b="1" i="0" u="none" strike="noStrike" cap="none" normalizeH="0" baseline="0">
                          <a:ln>
                            <a:noFill/>
                          </a:ln>
                          <a:solidFill>
                            <a:schemeClr val="tx1"/>
                          </a:solidFill>
                          <a:effectLst/>
                          <a:latin typeface="Tahoma" panose="020B0604030504040204" pitchFamily="34" charset="0"/>
                          <a:cs typeface="Arial" panose="020B0604020202020204" pitchFamily="34" charset="0"/>
                        </a:rPr>
                        <a:t>PREDICTED CLASS</a:t>
                      </a:r>
                    </a:p>
                  </a:txBody>
                  <a:tcPr marT="45730" marB="4573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ECFF"/>
                    </a:solidFill>
                  </a:tcPr>
                </a:tc>
                <a:tc hMerge="1">
                  <a:txBody>
                    <a:bodyPr/>
                    <a:lstStyle/>
                    <a:p>
                      <a:endParaRPr lang="el-GR"/>
                    </a:p>
                  </a:txBody>
                  <a:tcPr/>
                </a:tc>
                <a:tc hMerge="1">
                  <a:txBody>
                    <a:bodyPr/>
                    <a:lstStyle/>
                    <a:p>
                      <a:endParaRPr lang="el-GR"/>
                    </a:p>
                  </a:txBody>
                  <a:tcPr/>
                </a:tc>
                <a:extLst>
                  <a:ext uri="{0D108BD9-81ED-4DB2-BD59-A6C34878D82A}">
                    <a16:rowId xmlns:a16="http://schemas.microsoft.com/office/drawing/2014/main" val="10000"/>
                  </a:ext>
                </a:extLst>
              </a:tr>
              <a:tr h="365204">
                <a:tc rowSpan="3">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cs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cs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cs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cs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br>
                        <a:rPr kumimoji="0" lang="en-US" altLang="el-GR" sz="1700" b="1" i="0" u="none" strike="noStrike" cap="none" normalizeH="0" baseline="0">
                          <a:ln>
                            <a:noFill/>
                          </a:ln>
                          <a:solidFill>
                            <a:schemeClr val="tx1"/>
                          </a:solidFill>
                          <a:effectLst/>
                          <a:latin typeface="Tahoma" panose="020B0604030504040204" pitchFamily="34" charset="0"/>
                          <a:cs typeface="Arial" panose="020B0604020202020204" pitchFamily="34" charset="0"/>
                        </a:rPr>
                      </a:br>
                      <a:r>
                        <a:rPr kumimoji="0" lang="en-US" altLang="el-GR" sz="1700" b="1" i="0" u="none" strike="noStrike" cap="none" normalizeH="0" baseline="0">
                          <a:ln>
                            <a:noFill/>
                          </a:ln>
                          <a:solidFill>
                            <a:schemeClr val="tx1"/>
                          </a:solidFill>
                          <a:effectLst/>
                          <a:latin typeface="Tahoma" panose="020B0604030504040204" pitchFamily="34" charset="0"/>
                          <a:cs typeface="Arial" panose="020B0604020202020204" pitchFamily="34" charset="0"/>
                        </a:rPr>
                        <a:t>ACTUAL</a:t>
                      </a:r>
                      <a:br>
                        <a:rPr kumimoji="0" lang="en-US" altLang="el-GR" sz="1700" b="1" i="0" u="none" strike="noStrike" cap="none" normalizeH="0" baseline="0">
                          <a:ln>
                            <a:noFill/>
                          </a:ln>
                          <a:solidFill>
                            <a:schemeClr val="tx1"/>
                          </a:solidFill>
                          <a:effectLst/>
                          <a:latin typeface="Tahoma" panose="020B0604030504040204" pitchFamily="34" charset="0"/>
                          <a:cs typeface="Arial" panose="020B0604020202020204" pitchFamily="34" charset="0"/>
                        </a:rPr>
                      </a:br>
                      <a:r>
                        <a:rPr kumimoji="0" lang="en-US" altLang="el-GR" sz="1700" b="1" i="0" u="none" strike="noStrike" cap="none" normalizeH="0" baseline="0">
                          <a:ln>
                            <a:noFill/>
                          </a:ln>
                          <a:solidFill>
                            <a:schemeClr val="tx1"/>
                          </a:solidFill>
                          <a:effectLst/>
                          <a:latin typeface="Tahoma" panose="020B0604030504040204" pitchFamily="34" charset="0"/>
                          <a:cs typeface="Arial" panose="020B0604020202020204" pitchFamily="34" charset="0"/>
                        </a:rPr>
                        <a:t>CLASS</a:t>
                      </a:r>
                    </a:p>
                  </a:txBody>
                  <a:tcPr marT="45730" marB="4573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ECFF"/>
                    </a:solid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cs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cs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cs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cs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endParaRPr kumimoji="0" lang="el-GR" altLang="el-GR" sz="1700" b="1" i="0" u="none" strike="noStrike" cap="none" normalizeH="0" baseline="0">
                        <a:ln>
                          <a:noFill/>
                        </a:ln>
                        <a:solidFill>
                          <a:schemeClr val="tx1"/>
                        </a:solidFill>
                        <a:effectLst/>
                        <a:latin typeface="Tahoma" panose="020B0604030504040204" pitchFamily="34" charset="0"/>
                        <a:cs typeface="Arial" panose="020B0604020202020204" pitchFamily="34" charset="0"/>
                      </a:endParaRPr>
                    </a:p>
                  </a:txBody>
                  <a:tcPr marT="45730" marB="4573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cs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cs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cs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cs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altLang="el-GR" sz="1700" b="1" i="0" u="none" strike="noStrike" cap="none" normalizeH="0" baseline="0">
                          <a:ln>
                            <a:noFill/>
                          </a:ln>
                          <a:solidFill>
                            <a:schemeClr val="tx1"/>
                          </a:solidFill>
                          <a:effectLst/>
                          <a:latin typeface="Tahoma" panose="020B0604030504040204" pitchFamily="34" charset="0"/>
                          <a:cs typeface="Arial" panose="020B0604020202020204" pitchFamily="34" charset="0"/>
                        </a:rPr>
                        <a:t>Class=Yes</a:t>
                      </a:r>
                    </a:p>
                  </a:txBody>
                  <a:tcPr marT="45730" marB="4573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cs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cs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cs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cs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altLang="el-GR" sz="1700" b="1" i="0" u="none" strike="noStrike" cap="none" normalizeH="0" baseline="0">
                          <a:ln>
                            <a:noFill/>
                          </a:ln>
                          <a:solidFill>
                            <a:schemeClr val="tx1"/>
                          </a:solidFill>
                          <a:effectLst/>
                          <a:latin typeface="Tahoma" panose="020B0604030504040204" pitchFamily="34" charset="0"/>
                          <a:cs typeface="Arial" panose="020B0604020202020204" pitchFamily="34" charset="0"/>
                        </a:rPr>
                        <a:t>Class=No</a:t>
                      </a:r>
                    </a:p>
                  </a:txBody>
                  <a:tcPr marT="45730" marB="4573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92198">
                <a:tc vMerge="1">
                  <a:txBody>
                    <a:bodyPr/>
                    <a:lstStyle/>
                    <a:p>
                      <a:endParaRPr lang="el-GR"/>
                    </a:p>
                  </a:txBody>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cs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cs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cs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cs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altLang="el-GR" sz="1700" b="1" i="0" u="none" strike="noStrike" cap="none" normalizeH="0" baseline="0">
                          <a:ln>
                            <a:noFill/>
                          </a:ln>
                          <a:solidFill>
                            <a:schemeClr val="tx1"/>
                          </a:solidFill>
                          <a:effectLst/>
                          <a:latin typeface="Tahoma" panose="020B0604030504040204" pitchFamily="34" charset="0"/>
                          <a:cs typeface="Arial" panose="020B0604020202020204" pitchFamily="34" charset="0"/>
                        </a:rPr>
                        <a:t>Class=Yes</a:t>
                      </a:r>
                    </a:p>
                  </a:txBody>
                  <a:tcPr marT="45730" marB="4573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cs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cs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cs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cs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altLang="el-GR" sz="1700" b="1" i="0" u="none" strike="noStrike" cap="none" normalizeH="0" baseline="0">
                          <a:ln>
                            <a:noFill/>
                          </a:ln>
                          <a:solidFill>
                            <a:srgbClr val="FF0000"/>
                          </a:solidFill>
                          <a:effectLst/>
                          <a:latin typeface="Tahoma" panose="020B0604030504040204" pitchFamily="34" charset="0"/>
                          <a:cs typeface="Arial" panose="020B0604020202020204" pitchFamily="34" charset="0"/>
                        </a:rPr>
                        <a:t>TP</a:t>
                      </a:r>
                    </a:p>
                  </a:txBody>
                  <a:tcPr marT="45730" marB="4573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cs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cs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cs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cs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altLang="el-GR" sz="1700" b="1" i="0" u="none" strike="noStrike" cap="none" normalizeH="0" baseline="0">
                          <a:ln>
                            <a:noFill/>
                          </a:ln>
                          <a:solidFill>
                            <a:srgbClr val="FF0000"/>
                          </a:solidFill>
                          <a:effectLst/>
                          <a:latin typeface="Tahoma" panose="020B0604030504040204" pitchFamily="34" charset="0"/>
                          <a:cs typeface="Arial" panose="020B0604020202020204" pitchFamily="34" charset="0"/>
                        </a:rPr>
                        <a:t>FN</a:t>
                      </a:r>
                    </a:p>
                  </a:txBody>
                  <a:tcPr marT="45730" marB="4573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55677">
                <a:tc vMerge="1">
                  <a:txBody>
                    <a:bodyPr/>
                    <a:lstStyle/>
                    <a:p>
                      <a:endParaRPr lang="el-GR"/>
                    </a:p>
                  </a:txBody>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cs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cs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cs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cs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altLang="el-GR" sz="1700" b="1" i="0" u="none" strike="noStrike" cap="none" normalizeH="0" baseline="0">
                          <a:ln>
                            <a:noFill/>
                          </a:ln>
                          <a:solidFill>
                            <a:schemeClr val="tx1"/>
                          </a:solidFill>
                          <a:effectLst/>
                          <a:latin typeface="Tahoma" panose="020B0604030504040204" pitchFamily="34" charset="0"/>
                          <a:cs typeface="Arial" panose="020B0604020202020204" pitchFamily="34" charset="0"/>
                        </a:rPr>
                        <a:t>Class=No</a:t>
                      </a:r>
                    </a:p>
                  </a:txBody>
                  <a:tcPr marT="45730" marB="4573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cs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cs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cs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cs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altLang="el-GR" sz="1700" b="1" i="0" u="none" strike="noStrike" cap="none" normalizeH="0" baseline="0">
                          <a:ln>
                            <a:noFill/>
                          </a:ln>
                          <a:solidFill>
                            <a:srgbClr val="FF0000"/>
                          </a:solidFill>
                          <a:effectLst/>
                          <a:latin typeface="Tahoma" panose="020B0604030504040204" pitchFamily="34" charset="0"/>
                          <a:cs typeface="Arial" panose="020B0604020202020204" pitchFamily="34" charset="0"/>
                        </a:rPr>
                        <a:t>FP</a:t>
                      </a:r>
                    </a:p>
                  </a:txBody>
                  <a:tcPr marT="45730" marB="4573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cs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cs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cs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cs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altLang="el-GR" sz="1700" b="1" i="0" u="none" strike="noStrike" cap="none" normalizeH="0" baseline="0">
                          <a:ln>
                            <a:noFill/>
                          </a:ln>
                          <a:solidFill>
                            <a:srgbClr val="FF0000"/>
                          </a:solidFill>
                          <a:effectLst/>
                          <a:latin typeface="Tahoma" panose="020B0604030504040204" pitchFamily="34" charset="0"/>
                          <a:cs typeface="Arial" panose="020B0604020202020204" pitchFamily="34" charset="0"/>
                        </a:rPr>
                        <a:t>TN</a:t>
                      </a:r>
                    </a:p>
                  </a:txBody>
                  <a:tcPr marT="45730" marB="4573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graphicFrame>
        <p:nvGraphicFramePr>
          <p:cNvPr id="24602" name="Object 25">
            <a:extLst>
              <a:ext uri="{FF2B5EF4-FFF2-40B4-BE49-F238E27FC236}">
                <a16:creationId xmlns:a16="http://schemas.microsoft.com/office/drawing/2014/main" id="{8BCEF869-6925-4825-8F0B-323367693F58}"/>
              </a:ext>
            </a:extLst>
          </p:cNvPr>
          <p:cNvGraphicFramePr>
            <a:graphicFrameLocks noChangeAspect="1"/>
          </p:cNvGraphicFramePr>
          <p:nvPr/>
        </p:nvGraphicFramePr>
        <p:xfrm>
          <a:off x="7772400" y="3962401"/>
          <a:ext cx="1670050" cy="631825"/>
        </p:xfrm>
        <a:graphic>
          <a:graphicData uri="http://schemas.openxmlformats.org/presentationml/2006/ole">
            <mc:AlternateContent xmlns:mc="http://schemas.openxmlformats.org/markup-compatibility/2006">
              <mc:Choice xmlns:v="urn:schemas-microsoft-com:vml" Requires="v">
                <p:oleObj name="Equation" r:id="rId2" imgW="1040948" imgH="393529" progId="Equation.3">
                  <p:embed/>
                </p:oleObj>
              </mc:Choice>
              <mc:Fallback>
                <p:oleObj name="Equation" r:id="rId2" imgW="1040948" imgH="393529" progId="Equation.3">
                  <p:embed/>
                  <p:pic>
                    <p:nvPicPr>
                      <p:cNvPr id="24602" name="Object 25">
                        <a:extLst>
                          <a:ext uri="{FF2B5EF4-FFF2-40B4-BE49-F238E27FC236}">
                            <a16:creationId xmlns:a16="http://schemas.microsoft.com/office/drawing/2014/main" id="{8BCEF869-6925-4825-8F0B-323367693F5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772400" y="3962401"/>
                        <a:ext cx="1670050" cy="6318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4603" name="Text Box 26">
            <a:extLst>
              <a:ext uri="{FF2B5EF4-FFF2-40B4-BE49-F238E27FC236}">
                <a16:creationId xmlns:a16="http://schemas.microsoft.com/office/drawing/2014/main" id="{C86A30D8-8DF8-4DEA-922E-9FB612CC0A76}"/>
              </a:ext>
            </a:extLst>
          </p:cNvPr>
          <p:cNvSpPr txBox="1">
            <a:spLocks noChangeArrowheads="1"/>
          </p:cNvSpPr>
          <p:nvPr/>
        </p:nvSpPr>
        <p:spPr bwMode="auto">
          <a:xfrm>
            <a:off x="1492847" y="462659"/>
            <a:ext cx="8372831"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Arial" panose="020B060402020202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cs typeface="Arial" panose="020B060402020202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Arial" panose="020B060402020202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9pPr>
          </a:lstStyle>
          <a:p>
            <a:pPr algn="just" eaLnBrk="1" hangingPunct="1">
              <a:spcBef>
                <a:spcPct val="50000"/>
              </a:spcBef>
              <a:buClrTx/>
              <a:buSzTx/>
              <a:buFontTx/>
              <a:buNone/>
            </a:pPr>
            <a:r>
              <a:rPr lang="el-GR" altLang="el-GR" b="1" dirty="0">
                <a:latin typeface="Times New Roman" panose="02020603050405020304" pitchFamily="18" charset="0"/>
                <a:ea typeface="+mj-ea"/>
                <a:cs typeface="+mj-cs"/>
              </a:rPr>
              <a:t>Άλλες μετρήσεις με βάση τον πίνακα σύγχυσης</a:t>
            </a:r>
          </a:p>
        </p:txBody>
      </p:sp>
      <p:sp>
        <p:nvSpPr>
          <p:cNvPr id="24604" name="Text Box 27">
            <a:extLst>
              <a:ext uri="{FF2B5EF4-FFF2-40B4-BE49-F238E27FC236}">
                <a16:creationId xmlns:a16="http://schemas.microsoft.com/office/drawing/2014/main" id="{4EB81DEC-D7F6-488C-A37D-1F3EFA21C031}"/>
              </a:ext>
            </a:extLst>
          </p:cNvPr>
          <p:cNvSpPr txBox="1">
            <a:spLocks noChangeArrowheads="1"/>
          </p:cNvSpPr>
          <p:nvPr/>
        </p:nvSpPr>
        <p:spPr bwMode="auto">
          <a:xfrm>
            <a:off x="1905000" y="4038600"/>
            <a:ext cx="54864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Arial" panose="020B060402020202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cs typeface="Arial" panose="020B060402020202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Arial" panose="020B060402020202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9pPr>
          </a:lstStyle>
          <a:p>
            <a:pPr algn="just" eaLnBrk="1" hangingPunct="1">
              <a:spcBef>
                <a:spcPct val="50000"/>
              </a:spcBef>
              <a:buClrTx/>
              <a:buSzTx/>
              <a:buFontTx/>
              <a:buNone/>
            </a:pPr>
            <a:r>
              <a:rPr lang="en-US" altLang="el-GR" sz="1800">
                <a:solidFill>
                  <a:srgbClr val="FF33CC"/>
                </a:solidFill>
                <a:latin typeface="Comic Sans MS" panose="030F0702030302020204" pitchFamily="66" charset="0"/>
              </a:rPr>
              <a:t>True positive rate or sensitivity</a:t>
            </a:r>
            <a:r>
              <a:rPr lang="el-GR" altLang="el-GR" sz="1800">
                <a:latin typeface="Comic Sans MS" panose="030F0702030302020204" pitchFamily="66" charset="0"/>
              </a:rPr>
              <a:t>: Το ποσοστό των θετικών παραδειγμάτων που ταξινομούνται σωστά</a:t>
            </a:r>
          </a:p>
        </p:txBody>
      </p:sp>
      <p:graphicFrame>
        <p:nvGraphicFramePr>
          <p:cNvPr id="24605" name="Object 28">
            <a:extLst>
              <a:ext uri="{FF2B5EF4-FFF2-40B4-BE49-F238E27FC236}">
                <a16:creationId xmlns:a16="http://schemas.microsoft.com/office/drawing/2014/main" id="{BF4D568B-F72E-4B1F-B0CB-FA3943FC184D}"/>
              </a:ext>
            </a:extLst>
          </p:cNvPr>
          <p:cNvGraphicFramePr>
            <a:graphicFrameLocks noGrp="1" noChangeAspect="1"/>
          </p:cNvGraphicFramePr>
          <p:nvPr>
            <p:ph/>
          </p:nvPr>
        </p:nvGraphicFramePr>
        <p:xfrm>
          <a:off x="8310564" y="5348289"/>
          <a:ext cx="1735137" cy="663575"/>
        </p:xfrm>
        <a:graphic>
          <a:graphicData uri="http://schemas.openxmlformats.org/presentationml/2006/ole">
            <mc:AlternateContent xmlns:mc="http://schemas.openxmlformats.org/markup-compatibility/2006">
              <mc:Choice xmlns:v="urn:schemas-microsoft-com:vml" Requires="v">
                <p:oleObj name="Equation" r:id="rId4" imgW="1066337" imgH="393529" progId="Equation.3">
                  <p:embed/>
                </p:oleObj>
              </mc:Choice>
              <mc:Fallback>
                <p:oleObj name="Equation" r:id="rId4" imgW="1066337" imgH="393529" progId="Equation.3">
                  <p:embed/>
                  <p:pic>
                    <p:nvPicPr>
                      <p:cNvPr id="24605" name="Object 28">
                        <a:extLst>
                          <a:ext uri="{FF2B5EF4-FFF2-40B4-BE49-F238E27FC236}">
                            <a16:creationId xmlns:a16="http://schemas.microsoft.com/office/drawing/2014/main" id="{BF4D568B-F72E-4B1F-B0CB-FA3943FC184D}"/>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310564" y="5348289"/>
                        <a:ext cx="1735137" cy="6635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4606" name="Text Box 29">
            <a:extLst>
              <a:ext uri="{FF2B5EF4-FFF2-40B4-BE49-F238E27FC236}">
                <a16:creationId xmlns:a16="http://schemas.microsoft.com/office/drawing/2014/main" id="{67B800F6-3F39-4D50-874B-C0AD1C6875AC}"/>
              </a:ext>
            </a:extLst>
          </p:cNvPr>
          <p:cNvSpPr txBox="1">
            <a:spLocks noChangeArrowheads="1"/>
          </p:cNvSpPr>
          <p:nvPr/>
        </p:nvSpPr>
        <p:spPr bwMode="auto">
          <a:xfrm>
            <a:off x="1905000" y="5257800"/>
            <a:ext cx="55626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Arial" panose="020B060402020202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cs typeface="Arial" panose="020B060402020202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Arial" panose="020B060402020202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9pPr>
          </a:lstStyle>
          <a:p>
            <a:pPr algn="just" eaLnBrk="1" hangingPunct="1">
              <a:spcBef>
                <a:spcPct val="50000"/>
              </a:spcBef>
              <a:buClrTx/>
              <a:buSzTx/>
              <a:buFontTx/>
              <a:buNone/>
            </a:pPr>
            <a:r>
              <a:rPr lang="en-US" altLang="el-GR" sz="1800">
                <a:solidFill>
                  <a:srgbClr val="FF33CC"/>
                </a:solidFill>
                <a:latin typeface="Comic Sans MS" panose="030F0702030302020204" pitchFamily="66" charset="0"/>
              </a:rPr>
              <a:t>True negative rate or specificity</a:t>
            </a:r>
            <a:r>
              <a:rPr lang="el-GR" altLang="el-GR" sz="1800">
                <a:latin typeface="Comic Sans MS" panose="030F0702030302020204" pitchFamily="66" charset="0"/>
              </a:rPr>
              <a:t>: Το ποσοστό των αρνητικών παραδειγμάτων που ταξινομούνται σωστά</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Number Placeholder 4">
            <a:extLst>
              <a:ext uri="{FF2B5EF4-FFF2-40B4-BE49-F238E27FC236}">
                <a16:creationId xmlns:a16="http://schemas.microsoft.com/office/drawing/2014/main" id="{FCA27DD6-2C33-41B1-9D2D-3A7D5CF1B679}"/>
              </a:ext>
            </a:extLst>
          </p:cNvPr>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Arial" panose="020B060402020202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cs typeface="Arial" panose="020B060402020202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Arial" panose="020B060402020202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9pPr>
          </a:lstStyle>
          <a:p>
            <a:pPr>
              <a:spcBef>
                <a:spcPct val="0"/>
              </a:spcBef>
              <a:buClrTx/>
              <a:buSzTx/>
              <a:buFontTx/>
              <a:buNone/>
            </a:pPr>
            <a:fld id="{D14D7365-913F-475C-A44F-C54072E27EEB}" type="slidenum">
              <a:rPr lang="el-GR" altLang="el-GR" sz="1400"/>
              <a:pPr>
                <a:spcBef>
                  <a:spcPct val="0"/>
                </a:spcBef>
                <a:buClrTx/>
                <a:buSzTx/>
                <a:buFontTx/>
                <a:buNone/>
              </a:pPr>
              <a:t>11</a:t>
            </a:fld>
            <a:endParaRPr lang="el-GR" altLang="el-GR" sz="1400"/>
          </a:p>
        </p:txBody>
      </p:sp>
      <p:graphicFrame>
        <p:nvGraphicFramePr>
          <p:cNvPr id="1386498" name="Group 2">
            <a:extLst>
              <a:ext uri="{FF2B5EF4-FFF2-40B4-BE49-F238E27FC236}">
                <a16:creationId xmlns:a16="http://schemas.microsoft.com/office/drawing/2014/main" id="{AAF86637-0E01-4273-B934-76C926EA3F79}"/>
              </a:ext>
            </a:extLst>
          </p:cNvPr>
          <p:cNvGraphicFramePr>
            <a:graphicFrameLocks noGrp="1"/>
          </p:cNvGraphicFramePr>
          <p:nvPr/>
        </p:nvGraphicFramePr>
        <p:xfrm>
          <a:off x="3429000" y="2057401"/>
          <a:ext cx="5562600" cy="1463675"/>
        </p:xfrm>
        <a:graphic>
          <a:graphicData uri="http://schemas.openxmlformats.org/drawingml/2006/table">
            <a:tbl>
              <a:tblPr/>
              <a:tblGrid>
                <a:gridCol w="1390650">
                  <a:extLst>
                    <a:ext uri="{9D8B030D-6E8A-4147-A177-3AD203B41FA5}">
                      <a16:colId xmlns:a16="http://schemas.microsoft.com/office/drawing/2014/main" val="20000"/>
                    </a:ext>
                  </a:extLst>
                </a:gridCol>
                <a:gridCol w="1390650">
                  <a:extLst>
                    <a:ext uri="{9D8B030D-6E8A-4147-A177-3AD203B41FA5}">
                      <a16:colId xmlns:a16="http://schemas.microsoft.com/office/drawing/2014/main" val="20001"/>
                    </a:ext>
                  </a:extLst>
                </a:gridCol>
                <a:gridCol w="1390650">
                  <a:extLst>
                    <a:ext uri="{9D8B030D-6E8A-4147-A177-3AD203B41FA5}">
                      <a16:colId xmlns:a16="http://schemas.microsoft.com/office/drawing/2014/main" val="20002"/>
                    </a:ext>
                  </a:extLst>
                </a:gridCol>
                <a:gridCol w="1390650">
                  <a:extLst>
                    <a:ext uri="{9D8B030D-6E8A-4147-A177-3AD203B41FA5}">
                      <a16:colId xmlns:a16="http://schemas.microsoft.com/office/drawing/2014/main" val="20003"/>
                    </a:ext>
                  </a:extLst>
                </a:gridCol>
              </a:tblGrid>
              <a:tr h="350596">
                <a:tc>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cs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cs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cs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cs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endParaRPr kumimoji="0" lang="el-GR" altLang="el-GR" sz="1700" b="1" i="0" u="none" strike="noStrike" cap="none" normalizeH="0" baseline="0">
                        <a:ln>
                          <a:noFill/>
                        </a:ln>
                        <a:solidFill>
                          <a:schemeClr val="tx1"/>
                        </a:solidFill>
                        <a:effectLst/>
                        <a:latin typeface="Tahoma" panose="020B0604030504040204" pitchFamily="34" charset="0"/>
                        <a:cs typeface="Arial" panose="020B0604020202020204" pitchFamily="34" charset="0"/>
                      </a:endParaRPr>
                    </a:p>
                  </a:txBody>
                  <a:tcPr marT="45730" marB="4573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3">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cs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cs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cs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cs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altLang="el-GR" sz="1700" b="1" i="0" u="none" strike="noStrike" cap="none" normalizeH="0" baseline="0">
                          <a:ln>
                            <a:noFill/>
                          </a:ln>
                          <a:solidFill>
                            <a:schemeClr val="tx1"/>
                          </a:solidFill>
                          <a:effectLst/>
                          <a:latin typeface="Tahoma" panose="020B0604030504040204" pitchFamily="34" charset="0"/>
                          <a:cs typeface="Arial" panose="020B0604020202020204" pitchFamily="34" charset="0"/>
                        </a:rPr>
                        <a:t>PREDICTED CLASS</a:t>
                      </a:r>
                    </a:p>
                  </a:txBody>
                  <a:tcPr marT="45730" marB="4573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ECFF"/>
                    </a:solidFill>
                  </a:tcPr>
                </a:tc>
                <a:tc hMerge="1">
                  <a:txBody>
                    <a:bodyPr/>
                    <a:lstStyle/>
                    <a:p>
                      <a:endParaRPr lang="el-GR"/>
                    </a:p>
                  </a:txBody>
                  <a:tcPr/>
                </a:tc>
                <a:tc hMerge="1">
                  <a:txBody>
                    <a:bodyPr/>
                    <a:lstStyle/>
                    <a:p>
                      <a:endParaRPr lang="el-GR"/>
                    </a:p>
                  </a:txBody>
                  <a:tcPr/>
                </a:tc>
                <a:extLst>
                  <a:ext uri="{0D108BD9-81ED-4DB2-BD59-A6C34878D82A}">
                    <a16:rowId xmlns:a16="http://schemas.microsoft.com/office/drawing/2014/main" val="10000"/>
                  </a:ext>
                </a:extLst>
              </a:tr>
              <a:tr h="365204">
                <a:tc rowSpan="3">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cs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cs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cs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cs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br>
                        <a:rPr kumimoji="0" lang="en-US" altLang="el-GR" sz="1700" b="1" i="0" u="none" strike="noStrike" cap="none" normalizeH="0" baseline="0">
                          <a:ln>
                            <a:noFill/>
                          </a:ln>
                          <a:solidFill>
                            <a:schemeClr val="tx1"/>
                          </a:solidFill>
                          <a:effectLst/>
                          <a:latin typeface="Tahoma" panose="020B0604030504040204" pitchFamily="34" charset="0"/>
                          <a:cs typeface="Arial" panose="020B0604020202020204" pitchFamily="34" charset="0"/>
                        </a:rPr>
                      </a:br>
                      <a:r>
                        <a:rPr kumimoji="0" lang="en-US" altLang="el-GR" sz="1700" b="1" i="0" u="none" strike="noStrike" cap="none" normalizeH="0" baseline="0">
                          <a:ln>
                            <a:noFill/>
                          </a:ln>
                          <a:solidFill>
                            <a:schemeClr val="tx1"/>
                          </a:solidFill>
                          <a:effectLst/>
                          <a:latin typeface="Tahoma" panose="020B0604030504040204" pitchFamily="34" charset="0"/>
                          <a:cs typeface="Arial" panose="020B0604020202020204" pitchFamily="34" charset="0"/>
                        </a:rPr>
                        <a:t>ACTUAL</a:t>
                      </a:r>
                      <a:br>
                        <a:rPr kumimoji="0" lang="en-US" altLang="el-GR" sz="1700" b="1" i="0" u="none" strike="noStrike" cap="none" normalizeH="0" baseline="0">
                          <a:ln>
                            <a:noFill/>
                          </a:ln>
                          <a:solidFill>
                            <a:schemeClr val="tx1"/>
                          </a:solidFill>
                          <a:effectLst/>
                          <a:latin typeface="Tahoma" panose="020B0604030504040204" pitchFamily="34" charset="0"/>
                          <a:cs typeface="Arial" panose="020B0604020202020204" pitchFamily="34" charset="0"/>
                        </a:rPr>
                      </a:br>
                      <a:r>
                        <a:rPr kumimoji="0" lang="en-US" altLang="el-GR" sz="1700" b="1" i="0" u="none" strike="noStrike" cap="none" normalizeH="0" baseline="0">
                          <a:ln>
                            <a:noFill/>
                          </a:ln>
                          <a:solidFill>
                            <a:schemeClr val="tx1"/>
                          </a:solidFill>
                          <a:effectLst/>
                          <a:latin typeface="Tahoma" panose="020B0604030504040204" pitchFamily="34" charset="0"/>
                          <a:cs typeface="Arial" panose="020B0604020202020204" pitchFamily="34" charset="0"/>
                        </a:rPr>
                        <a:t>CLASS</a:t>
                      </a:r>
                    </a:p>
                  </a:txBody>
                  <a:tcPr marT="45730" marB="4573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ECFF"/>
                    </a:solid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cs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cs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cs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cs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endParaRPr kumimoji="0" lang="el-GR" altLang="el-GR" sz="1700" b="1" i="0" u="none" strike="noStrike" cap="none" normalizeH="0" baseline="0">
                        <a:ln>
                          <a:noFill/>
                        </a:ln>
                        <a:solidFill>
                          <a:schemeClr val="tx1"/>
                        </a:solidFill>
                        <a:effectLst/>
                        <a:latin typeface="Tahoma" panose="020B0604030504040204" pitchFamily="34" charset="0"/>
                        <a:cs typeface="Arial" panose="020B0604020202020204" pitchFamily="34" charset="0"/>
                      </a:endParaRPr>
                    </a:p>
                  </a:txBody>
                  <a:tcPr marT="45730" marB="4573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cs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cs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cs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cs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altLang="el-GR" sz="1700" b="1" i="0" u="none" strike="noStrike" cap="none" normalizeH="0" baseline="0">
                          <a:ln>
                            <a:noFill/>
                          </a:ln>
                          <a:solidFill>
                            <a:schemeClr val="tx1"/>
                          </a:solidFill>
                          <a:effectLst/>
                          <a:latin typeface="Tahoma" panose="020B0604030504040204" pitchFamily="34" charset="0"/>
                          <a:cs typeface="Arial" panose="020B0604020202020204" pitchFamily="34" charset="0"/>
                        </a:rPr>
                        <a:t>Class=Yes</a:t>
                      </a:r>
                    </a:p>
                  </a:txBody>
                  <a:tcPr marT="45730" marB="4573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cs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cs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cs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cs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altLang="el-GR" sz="1700" b="1" i="0" u="none" strike="noStrike" cap="none" normalizeH="0" baseline="0">
                          <a:ln>
                            <a:noFill/>
                          </a:ln>
                          <a:solidFill>
                            <a:schemeClr val="tx1"/>
                          </a:solidFill>
                          <a:effectLst/>
                          <a:latin typeface="Tahoma" panose="020B0604030504040204" pitchFamily="34" charset="0"/>
                          <a:cs typeface="Arial" panose="020B0604020202020204" pitchFamily="34" charset="0"/>
                        </a:rPr>
                        <a:t>Class=No</a:t>
                      </a:r>
                    </a:p>
                  </a:txBody>
                  <a:tcPr marT="45730" marB="4573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92198">
                <a:tc vMerge="1">
                  <a:txBody>
                    <a:bodyPr/>
                    <a:lstStyle/>
                    <a:p>
                      <a:endParaRPr lang="el-GR"/>
                    </a:p>
                  </a:txBody>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cs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cs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cs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cs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altLang="el-GR" sz="1700" b="1" i="0" u="none" strike="noStrike" cap="none" normalizeH="0" baseline="0">
                          <a:ln>
                            <a:noFill/>
                          </a:ln>
                          <a:solidFill>
                            <a:schemeClr val="tx1"/>
                          </a:solidFill>
                          <a:effectLst/>
                          <a:latin typeface="Tahoma" panose="020B0604030504040204" pitchFamily="34" charset="0"/>
                          <a:cs typeface="Arial" panose="020B0604020202020204" pitchFamily="34" charset="0"/>
                        </a:rPr>
                        <a:t>Class=Yes</a:t>
                      </a:r>
                    </a:p>
                  </a:txBody>
                  <a:tcPr marT="45730" marB="4573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cs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cs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cs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cs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altLang="el-GR" sz="1700" b="1" i="0" u="none" strike="noStrike" cap="none" normalizeH="0" baseline="0">
                          <a:ln>
                            <a:noFill/>
                          </a:ln>
                          <a:solidFill>
                            <a:srgbClr val="FF0000"/>
                          </a:solidFill>
                          <a:effectLst/>
                          <a:latin typeface="Tahoma" panose="020B0604030504040204" pitchFamily="34" charset="0"/>
                          <a:cs typeface="Arial" panose="020B0604020202020204" pitchFamily="34" charset="0"/>
                        </a:rPr>
                        <a:t>TP</a:t>
                      </a:r>
                    </a:p>
                  </a:txBody>
                  <a:tcPr marT="45730" marB="4573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cs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cs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cs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cs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altLang="el-GR" sz="1700" b="1" i="0" u="none" strike="noStrike" cap="none" normalizeH="0" baseline="0">
                          <a:ln>
                            <a:noFill/>
                          </a:ln>
                          <a:solidFill>
                            <a:srgbClr val="FF0000"/>
                          </a:solidFill>
                          <a:effectLst/>
                          <a:latin typeface="Tahoma" panose="020B0604030504040204" pitchFamily="34" charset="0"/>
                          <a:cs typeface="Arial" panose="020B0604020202020204" pitchFamily="34" charset="0"/>
                        </a:rPr>
                        <a:t>FN</a:t>
                      </a:r>
                    </a:p>
                  </a:txBody>
                  <a:tcPr marT="45730" marB="4573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55677">
                <a:tc vMerge="1">
                  <a:txBody>
                    <a:bodyPr/>
                    <a:lstStyle/>
                    <a:p>
                      <a:endParaRPr lang="el-GR"/>
                    </a:p>
                  </a:txBody>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cs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cs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cs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cs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altLang="el-GR" sz="1700" b="1" i="0" u="none" strike="noStrike" cap="none" normalizeH="0" baseline="0">
                          <a:ln>
                            <a:noFill/>
                          </a:ln>
                          <a:solidFill>
                            <a:schemeClr val="tx1"/>
                          </a:solidFill>
                          <a:effectLst/>
                          <a:latin typeface="Tahoma" panose="020B0604030504040204" pitchFamily="34" charset="0"/>
                          <a:cs typeface="Arial" panose="020B0604020202020204" pitchFamily="34" charset="0"/>
                        </a:rPr>
                        <a:t>Class=No</a:t>
                      </a:r>
                    </a:p>
                  </a:txBody>
                  <a:tcPr marT="45730" marB="4573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cs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cs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cs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cs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altLang="el-GR" sz="1700" b="1" i="0" u="none" strike="noStrike" cap="none" normalizeH="0" baseline="0">
                          <a:ln>
                            <a:noFill/>
                          </a:ln>
                          <a:solidFill>
                            <a:srgbClr val="FF0000"/>
                          </a:solidFill>
                          <a:effectLst/>
                          <a:latin typeface="Tahoma" panose="020B0604030504040204" pitchFamily="34" charset="0"/>
                          <a:cs typeface="Arial" panose="020B0604020202020204" pitchFamily="34" charset="0"/>
                        </a:rPr>
                        <a:t>FP</a:t>
                      </a:r>
                    </a:p>
                  </a:txBody>
                  <a:tcPr marT="45730" marB="4573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cs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cs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cs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cs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altLang="el-GR" sz="1700" b="1" i="0" u="none" strike="noStrike" cap="none" normalizeH="0" baseline="0">
                          <a:ln>
                            <a:noFill/>
                          </a:ln>
                          <a:solidFill>
                            <a:srgbClr val="FF0000"/>
                          </a:solidFill>
                          <a:effectLst/>
                          <a:latin typeface="Tahoma" panose="020B0604030504040204" pitchFamily="34" charset="0"/>
                          <a:cs typeface="Arial" panose="020B0604020202020204" pitchFamily="34" charset="0"/>
                        </a:rPr>
                        <a:t>TN</a:t>
                      </a:r>
                    </a:p>
                  </a:txBody>
                  <a:tcPr marT="45730" marB="4573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graphicFrame>
        <p:nvGraphicFramePr>
          <p:cNvPr id="25626" name="Object 25">
            <a:extLst>
              <a:ext uri="{FF2B5EF4-FFF2-40B4-BE49-F238E27FC236}">
                <a16:creationId xmlns:a16="http://schemas.microsoft.com/office/drawing/2014/main" id="{0F162D39-8098-4DB7-9313-500510774BF5}"/>
              </a:ext>
            </a:extLst>
          </p:cNvPr>
          <p:cNvGraphicFramePr>
            <a:graphicFrameLocks noChangeAspect="1"/>
          </p:cNvGraphicFramePr>
          <p:nvPr/>
        </p:nvGraphicFramePr>
        <p:xfrm>
          <a:off x="7781926" y="3962401"/>
          <a:ext cx="1649413" cy="631825"/>
        </p:xfrm>
        <a:graphic>
          <a:graphicData uri="http://schemas.openxmlformats.org/presentationml/2006/ole">
            <mc:AlternateContent xmlns:mc="http://schemas.openxmlformats.org/markup-compatibility/2006">
              <mc:Choice xmlns:v="urn:schemas-microsoft-com:vml" Requires="v">
                <p:oleObj name="Equation" r:id="rId2" imgW="1028254" imgH="393529" progId="Equation.3">
                  <p:embed/>
                </p:oleObj>
              </mc:Choice>
              <mc:Fallback>
                <p:oleObj name="Equation" r:id="rId2" imgW="1028254" imgH="393529" progId="Equation.3">
                  <p:embed/>
                  <p:pic>
                    <p:nvPicPr>
                      <p:cNvPr id="25626" name="Object 25">
                        <a:extLst>
                          <a:ext uri="{FF2B5EF4-FFF2-40B4-BE49-F238E27FC236}">
                            <a16:creationId xmlns:a16="http://schemas.microsoft.com/office/drawing/2014/main" id="{0F162D39-8098-4DB7-9313-500510774BF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781926" y="3962401"/>
                        <a:ext cx="1649413" cy="6318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5627" name="Text Box 26">
            <a:extLst>
              <a:ext uri="{FF2B5EF4-FFF2-40B4-BE49-F238E27FC236}">
                <a16:creationId xmlns:a16="http://schemas.microsoft.com/office/drawing/2014/main" id="{C1B2A5E2-BA91-4691-A7C2-24A76001C139}"/>
              </a:ext>
            </a:extLst>
          </p:cNvPr>
          <p:cNvSpPr txBox="1">
            <a:spLocks noChangeArrowheads="1"/>
          </p:cNvSpPr>
          <p:nvPr/>
        </p:nvSpPr>
        <p:spPr bwMode="auto">
          <a:xfrm>
            <a:off x="1901031" y="220912"/>
            <a:ext cx="8345989"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Arial" panose="020B060402020202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cs typeface="Arial" panose="020B060402020202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Arial" panose="020B060402020202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9pPr>
          </a:lstStyle>
          <a:p>
            <a:pPr algn="just" eaLnBrk="1" hangingPunct="1">
              <a:spcBef>
                <a:spcPct val="50000"/>
              </a:spcBef>
              <a:buClrTx/>
              <a:buSzTx/>
              <a:buFontTx/>
              <a:buNone/>
            </a:pPr>
            <a:r>
              <a:rPr lang="el-GR" altLang="el-GR" b="1" dirty="0">
                <a:latin typeface="Times New Roman" panose="02020603050405020304" pitchFamily="18" charset="0"/>
                <a:ea typeface="+mj-ea"/>
                <a:cs typeface="+mj-cs"/>
              </a:rPr>
              <a:t>Άλλες μετρήσεις με βάση τον πίνακα σύγχυσης</a:t>
            </a:r>
          </a:p>
        </p:txBody>
      </p:sp>
      <p:sp>
        <p:nvSpPr>
          <p:cNvPr id="25628" name="Text Box 27">
            <a:extLst>
              <a:ext uri="{FF2B5EF4-FFF2-40B4-BE49-F238E27FC236}">
                <a16:creationId xmlns:a16="http://schemas.microsoft.com/office/drawing/2014/main" id="{BC6811AD-5529-4E8A-9BBB-D1BF55F17E08}"/>
              </a:ext>
            </a:extLst>
          </p:cNvPr>
          <p:cNvSpPr txBox="1">
            <a:spLocks noChangeArrowheads="1"/>
          </p:cNvSpPr>
          <p:nvPr/>
        </p:nvSpPr>
        <p:spPr bwMode="auto">
          <a:xfrm>
            <a:off x="1905000" y="4038600"/>
            <a:ext cx="5486400" cy="915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Arial" panose="020B060402020202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cs typeface="Arial" panose="020B060402020202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Arial" panose="020B060402020202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9pPr>
          </a:lstStyle>
          <a:p>
            <a:pPr algn="just" eaLnBrk="1" hangingPunct="1">
              <a:spcBef>
                <a:spcPct val="50000"/>
              </a:spcBef>
              <a:buClrTx/>
              <a:buSzTx/>
              <a:buFontTx/>
              <a:buNone/>
            </a:pPr>
            <a:r>
              <a:rPr lang="en-US" altLang="el-GR" sz="1800">
                <a:solidFill>
                  <a:srgbClr val="FF33CC"/>
                </a:solidFill>
                <a:latin typeface="Comic Sans MS" panose="030F0702030302020204" pitchFamily="66" charset="0"/>
              </a:rPr>
              <a:t>False positive rate</a:t>
            </a:r>
            <a:r>
              <a:rPr lang="el-GR" altLang="el-GR" sz="1800">
                <a:latin typeface="Comic Sans MS" panose="030F0702030302020204" pitchFamily="66" charset="0"/>
              </a:rPr>
              <a:t>: Το ποσοστό των αρνητικών παραδειγμάτων που ταξινομούνται λάθος (δηλαδή, ως θετικά)</a:t>
            </a:r>
          </a:p>
        </p:txBody>
      </p:sp>
      <p:graphicFrame>
        <p:nvGraphicFramePr>
          <p:cNvPr id="25629" name="Object 28">
            <a:extLst>
              <a:ext uri="{FF2B5EF4-FFF2-40B4-BE49-F238E27FC236}">
                <a16:creationId xmlns:a16="http://schemas.microsoft.com/office/drawing/2014/main" id="{481EA62E-4BA8-4A90-BB17-EB06E82B368D}"/>
              </a:ext>
            </a:extLst>
          </p:cNvPr>
          <p:cNvGraphicFramePr>
            <a:graphicFrameLocks noGrp="1" noChangeAspect="1"/>
          </p:cNvGraphicFramePr>
          <p:nvPr>
            <p:ph/>
          </p:nvPr>
        </p:nvGraphicFramePr>
        <p:xfrm>
          <a:off x="8321676" y="5348289"/>
          <a:ext cx="1712913" cy="663575"/>
        </p:xfrm>
        <a:graphic>
          <a:graphicData uri="http://schemas.openxmlformats.org/presentationml/2006/ole">
            <mc:AlternateContent xmlns:mc="http://schemas.openxmlformats.org/markup-compatibility/2006">
              <mc:Choice xmlns:v="urn:schemas-microsoft-com:vml" Requires="v">
                <p:oleObj name="Equation" r:id="rId4" imgW="1054100" imgH="393700" progId="Equation.3">
                  <p:embed/>
                </p:oleObj>
              </mc:Choice>
              <mc:Fallback>
                <p:oleObj name="Equation" r:id="rId4" imgW="1054100" imgH="393700" progId="Equation.3">
                  <p:embed/>
                  <p:pic>
                    <p:nvPicPr>
                      <p:cNvPr id="25629" name="Object 28">
                        <a:extLst>
                          <a:ext uri="{FF2B5EF4-FFF2-40B4-BE49-F238E27FC236}">
                            <a16:creationId xmlns:a16="http://schemas.microsoft.com/office/drawing/2014/main" id="{481EA62E-4BA8-4A90-BB17-EB06E82B368D}"/>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321676" y="5348289"/>
                        <a:ext cx="1712913" cy="6635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5630" name="Text Box 29">
            <a:extLst>
              <a:ext uri="{FF2B5EF4-FFF2-40B4-BE49-F238E27FC236}">
                <a16:creationId xmlns:a16="http://schemas.microsoft.com/office/drawing/2014/main" id="{A9893574-A6EA-44F6-B715-CED0E87BB287}"/>
              </a:ext>
            </a:extLst>
          </p:cNvPr>
          <p:cNvSpPr txBox="1">
            <a:spLocks noChangeArrowheads="1"/>
          </p:cNvSpPr>
          <p:nvPr/>
        </p:nvSpPr>
        <p:spPr bwMode="auto">
          <a:xfrm>
            <a:off x="1905000" y="5257800"/>
            <a:ext cx="5562600" cy="915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Arial" panose="020B060402020202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cs typeface="Arial" panose="020B060402020202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Arial" panose="020B060402020202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9pPr>
          </a:lstStyle>
          <a:p>
            <a:pPr algn="just" eaLnBrk="1" hangingPunct="1">
              <a:spcBef>
                <a:spcPct val="50000"/>
              </a:spcBef>
              <a:buClrTx/>
              <a:buSzTx/>
              <a:buFontTx/>
              <a:buNone/>
            </a:pPr>
            <a:r>
              <a:rPr lang="en-US" altLang="el-GR" sz="1800">
                <a:solidFill>
                  <a:srgbClr val="FF33CC"/>
                </a:solidFill>
                <a:latin typeface="Comic Sans MS" panose="030F0702030302020204" pitchFamily="66" charset="0"/>
              </a:rPr>
              <a:t>False negative rate</a:t>
            </a:r>
            <a:r>
              <a:rPr lang="el-GR" altLang="el-GR" sz="1800">
                <a:latin typeface="Comic Sans MS" panose="030F0702030302020204" pitchFamily="66" charset="0"/>
              </a:rPr>
              <a:t>: Το ποσοστό των θετικών παραδειγμάτων που ταξινομούνται λάθος (δηλαδή, ως αρνητικά)</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Number Placeholder 5">
            <a:extLst>
              <a:ext uri="{FF2B5EF4-FFF2-40B4-BE49-F238E27FC236}">
                <a16:creationId xmlns:a16="http://schemas.microsoft.com/office/drawing/2014/main" id="{CC0F5BB4-D377-4719-A233-F78641CF8EFA}"/>
              </a:ext>
            </a:extLst>
          </p:cNvPr>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Arial" panose="020B060402020202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cs typeface="Arial" panose="020B060402020202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Arial" panose="020B060402020202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9pPr>
          </a:lstStyle>
          <a:p>
            <a:pPr>
              <a:spcBef>
                <a:spcPct val="0"/>
              </a:spcBef>
              <a:buClrTx/>
              <a:buSzTx/>
              <a:buFontTx/>
              <a:buNone/>
            </a:pPr>
            <a:fld id="{2F66D2FA-D059-4BB6-880D-2C721215576D}" type="slidenum">
              <a:rPr lang="el-GR" altLang="el-GR" sz="1400"/>
              <a:pPr>
                <a:spcBef>
                  <a:spcPct val="0"/>
                </a:spcBef>
                <a:buClrTx/>
                <a:buSzTx/>
                <a:buFontTx/>
                <a:buNone/>
              </a:pPr>
              <a:t>12</a:t>
            </a:fld>
            <a:endParaRPr lang="el-GR" altLang="el-GR" sz="1400"/>
          </a:p>
        </p:txBody>
      </p:sp>
      <p:sp>
        <p:nvSpPr>
          <p:cNvPr id="26627" name="Rectangle 2">
            <a:extLst>
              <a:ext uri="{FF2B5EF4-FFF2-40B4-BE49-F238E27FC236}">
                <a16:creationId xmlns:a16="http://schemas.microsoft.com/office/drawing/2014/main" id="{3C28F9C6-6D69-45CD-9B83-5800694228A3}"/>
              </a:ext>
            </a:extLst>
          </p:cNvPr>
          <p:cNvSpPr>
            <a:spLocks noGrp="1" noChangeArrowheads="1"/>
          </p:cNvSpPr>
          <p:nvPr>
            <p:ph type="body" idx="1"/>
          </p:nvPr>
        </p:nvSpPr>
        <p:spPr>
          <a:xfrm>
            <a:off x="1917700" y="1981200"/>
            <a:ext cx="8229600" cy="4267200"/>
          </a:xfrm>
        </p:spPr>
        <p:txBody>
          <a:bodyPr>
            <a:normAutofit lnSpcReduction="10000"/>
          </a:bodyPr>
          <a:lstStyle/>
          <a:p>
            <a:pPr marL="292100" indent="-292100" algn="just">
              <a:buNone/>
            </a:pPr>
            <a:endParaRPr lang="en-US" altLang="el-GR" sz="800">
              <a:solidFill>
                <a:srgbClr val="FF0000"/>
              </a:solidFill>
              <a:latin typeface="Comic Sans MS" panose="030F0702030302020204" pitchFamily="66" charset="0"/>
            </a:endParaRPr>
          </a:p>
          <a:p>
            <a:pPr marL="292100" indent="-292100" algn="just">
              <a:buNone/>
            </a:pPr>
            <a:r>
              <a:rPr lang="el-GR" altLang="el-GR" sz="1900">
                <a:latin typeface="Comic Sans MS" panose="030F0702030302020204" pitchFamily="66" charset="0"/>
              </a:rPr>
              <a:t>Διαμέριση του αρχικού συνόλου σε δύο ξένα σύνολα:</a:t>
            </a:r>
          </a:p>
          <a:p>
            <a:pPr marL="292100" indent="-292100" algn="just">
              <a:buNone/>
            </a:pPr>
            <a:r>
              <a:rPr lang="el-GR" altLang="el-GR" sz="1900">
                <a:latin typeface="Comic Sans MS" panose="030F0702030302020204" pitchFamily="66" charset="0"/>
              </a:rPr>
              <a:t>Σύνολο εκπαίδευσης – Σύνολο Ελέγχου</a:t>
            </a:r>
          </a:p>
          <a:p>
            <a:pPr marL="292100" indent="-292100" algn="just">
              <a:buNone/>
            </a:pPr>
            <a:endParaRPr lang="el-GR" altLang="el-GR" sz="800">
              <a:latin typeface="Comic Sans MS" panose="030F0702030302020204" pitchFamily="66" charset="0"/>
            </a:endParaRPr>
          </a:p>
          <a:p>
            <a:pPr marL="292100" indent="-292100" algn="just">
              <a:buNone/>
            </a:pPr>
            <a:r>
              <a:rPr lang="el-GR" altLang="el-GR" sz="1900">
                <a:latin typeface="Comic Sans MS" panose="030F0702030302020204" pitchFamily="66" charset="0"/>
              </a:rPr>
              <a:t>Κατασκευή μοντέλου με βάση το σύνολο εκπαίδευσης</a:t>
            </a:r>
          </a:p>
          <a:p>
            <a:pPr marL="292100" indent="-292100" algn="just">
              <a:buNone/>
            </a:pPr>
            <a:r>
              <a:rPr lang="el-GR" altLang="el-GR" sz="1900">
                <a:latin typeface="Comic Sans MS" panose="030F0702030302020204" pitchFamily="66" charset="0"/>
              </a:rPr>
              <a:t>Αποτίμηση μοντέλου με βάση το σύνολο ελέγχου</a:t>
            </a:r>
          </a:p>
          <a:p>
            <a:pPr marL="292100" indent="-292100" algn="just">
              <a:buNone/>
            </a:pPr>
            <a:endParaRPr lang="el-GR" altLang="el-GR" sz="800">
              <a:latin typeface="Comic Sans MS" panose="030F0702030302020204" pitchFamily="66" charset="0"/>
            </a:endParaRPr>
          </a:p>
          <a:p>
            <a:pPr marL="292100" indent="-292100" algn="just">
              <a:buNone/>
            </a:pPr>
            <a:r>
              <a:rPr lang="el-GR" altLang="el-GR" sz="1900">
                <a:latin typeface="Comic Sans MS" panose="030F0702030302020204" pitchFamily="66" charset="0"/>
              </a:rPr>
              <a:t>(-) Λιγότερες εγγραφές για εκπαίδευση – πιθανόν όχι τόσο καλό μοντέλο, όσο αν χρησιμοποιούνταν όλες</a:t>
            </a:r>
          </a:p>
          <a:p>
            <a:pPr marL="292100" indent="-292100" algn="just">
              <a:buNone/>
            </a:pPr>
            <a:r>
              <a:rPr lang="el-GR" altLang="el-GR" sz="1900">
                <a:latin typeface="Comic Sans MS" panose="030F0702030302020204" pitchFamily="66" charset="0"/>
              </a:rPr>
              <a:t>(-) Το μοντέλο εξαρτάται από τη σύνθεση των συνόλων εκπαίδευσης και ελέγχου – όσο μικρότερο το σύνολο εκπαίδευσης, τόσο μεγαλύτερη η </a:t>
            </a:r>
            <a:r>
              <a:rPr lang="en-US" altLang="el-GR" sz="1900">
                <a:latin typeface="Comic Sans MS" panose="030F0702030302020204" pitchFamily="66" charset="0"/>
              </a:rPr>
              <a:t>variance </a:t>
            </a:r>
            <a:r>
              <a:rPr lang="el-GR" altLang="el-GR" sz="1900">
                <a:latin typeface="Comic Sans MS" panose="030F0702030302020204" pitchFamily="66" charset="0"/>
              </a:rPr>
              <a:t>του μοντέλου – όσο μεγαλύτερο το σύνολο εκπαίδευσης, τόσο λιγότερο αξιόπιστη η πιστότητα του μοντέλου που υπολογίζεται με το σύνολο ελέγχου – </a:t>
            </a:r>
            <a:r>
              <a:rPr lang="en-US" altLang="el-GR" sz="1900">
                <a:latin typeface="Comic Sans MS" panose="030F0702030302020204" pitchFamily="66" charset="0"/>
              </a:rPr>
              <a:t>wide confidence interval</a:t>
            </a:r>
          </a:p>
        </p:txBody>
      </p:sp>
      <p:sp>
        <p:nvSpPr>
          <p:cNvPr id="26628" name="Text Box 3">
            <a:extLst>
              <a:ext uri="{FF2B5EF4-FFF2-40B4-BE49-F238E27FC236}">
                <a16:creationId xmlns:a16="http://schemas.microsoft.com/office/drawing/2014/main" id="{DD955408-3DF1-4BB4-A272-D562DFCCA64A}"/>
              </a:ext>
            </a:extLst>
          </p:cNvPr>
          <p:cNvSpPr txBox="1">
            <a:spLocks noChangeArrowheads="1"/>
          </p:cNvSpPr>
          <p:nvPr/>
        </p:nvSpPr>
        <p:spPr bwMode="auto">
          <a:xfrm>
            <a:off x="2908300" y="1231900"/>
            <a:ext cx="7010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Arial" panose="020B060402020202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cs typeface="Arial" panose="020B060402020202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Arial" panose="020B060402020202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9pPr>
          </a:lstStyle>
          <a:p>
            <a:pPr eaLnBrk="1" hangingPunct="1">
              <a:spcBef>
                <a:spcPct val="0"/>
              </a:spcBef>
              <a:buClrTx/>
              <a:buSzTx/>
              <a:buFontTx/>
              <a:buNone/>
            </a:pPr>
            <a:r>
              <a:rPr lang="el-GR" altLang="el-GR" sz="2400" b="1">
                <a:solidFill>
                  <a:schemeClr val="tx2"/>
                </a:solidFill>
                <a:latin typeface="Comic Sans MS" panose="030F0702030302020204" pitchFamily="66" charset="0"/>
              </a:rPr>
              <a:t>Απλή Μέθοδος Αποτίμησης Μοντέλου</a:t>
            </a:r>
            <a:endParaRPr lang="el-GR" altLang="el-GR" sz="1800">
              <a:latin typeface="Comic Sans MS" panose="030F0702030302020204" pitchFamily="66"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Number Placeholder 5">
            <a:extLst>
              <a:ext uri="{FF2B5EF4-FFF2-40B4-BE49-F238E27FC236}">
                <a16:creationId xmlns:a16="http://schemas.microsoft.com/office/drawing/2014/main" id="{D55E2012-B678-457C-B090-EAC4330F8C82}"/>
              </a:ext>
            </a:extLst>
          </p:cNvPr>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Arial" panose="020B060402020202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cs typeface="Arial" panose="020B060402020202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Arial" panose="020B060402020202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9pPr>
          </a:lstStyle>
          <a:p>
            <a:pPr>
              <a:spcBef>
                <a:spcPct val="0"/>
              </a:spcBef>
              <a:buClrTx/>
              <a:buSzTx/>
              <a:buFontTx/>
              <a:buNone/>
            </a:pPr>
            <a:fld id="{6BB821D9-36BE-45E7-9565-4CD385F63B39}" type="slidenum">
              <a:rPr lang="el-GR" altLang="el-GR" sz="1400"/>
              <a:pPr>
                <a:spcBef>
                  <a:spcPct val="0"/>
                </a:spcBef>
                <a:buClrTx/>
                <a:buSzTx/>
                <a:buFontTx/>
                <a:buNone/>
              </a:pPr>
              <a:t>13</a:t>
            </a:fld>
            <a:endParaRPr lang="el-GR" altLang="el-GR" sz="1400"/>
          </a:p>
        </p:txBody>
      </p:sp>
      <p:sp>
        <p:nvSpPr>
          <p:cNvPr id="27651" name="Rectangle 2">
            <a:extLst>
              <a:ext uri="{FF2B5EF4-FFF2-40B4-BE49-F238E27FC236}">
                <a16:creationId xmlns:a16="http://schemas.microsoft.com/office/drawing/2014/main" id="{6081CCD5-898D-4422-9DF9-08BF7E62ABBC}"/>
              </a:ext>
            </a:extLst>
          </p:cNvPr>
          <p:cNvSpPr>
            <a:spLocks noGrp="1" noChangeArrowheads="1"/>
          </p:cNvSpPr>
          <p:nvPr>
            <p:ph type="title"/>
          </p:nvPr>
        </p:nvSpPr>
        <p:spPr/>
        <p:txBody>
          <a:bodyPr/>
          <a:lstStyle/>
          <a:p>
            <a:pPr eaLnBrk="1" hangingPunct="1"/>
            <a:r>
              <a:rPr lang="el-GR" altLang="el-GR" sz="4000"/>
              <a:t>Διασταυρωμένη επικύρωση (</a:t>
            </a:r>
            <a:r>
              <a:rPr lang="en-US" altLang="el-GR" sz="4000"/>
              <a:t>Cross validation</a:t>
            </a:r>
            <a:r>
              <a:rPr lang="el-GR" altLang="el-GR" sz="4000"/>
              <a:t>)</a:t>
            </a:r>
            <a:endParaRPr lang="en-US" altLang="el-GR" sz="4000"/>
          </a:p>
        </p:txBody>
      </p:sp>
      <p:sp>
        <p:nvSpPr>
          <p:cNvPr id="27652" name="Rectangle 3">
            <a:extLst>
              <a:ext uri="{FF2B5EF4-FFF2-40B4-BE49-F238E27FC236}">
                <a16:creationId xmlns:a16="http://schemas.microsoft.com/office/drawing/2014/main" id="{6DB7C6B9-7632-4943-B30D-64B8A9E27739}"/>
              </a:ext>
            </a:extLst>
          </p:cNvPr>
          <p:cNvSpPr>
            <a:spLocks noGrp="1" noChangeArrowheads="1"/>
          </p:cNvSpPr>
          <p:nvPr>
            <p:ph type="body" idx="1"/>
          </p:nvPr>
        </p:nvSpPr>
        <p:spPr>
          <a:noFill/>
        </p:spPr>
        <p:txBody>
          <a:bodyPr/>
          <a:lstStyle/>
          <a:p>
            <a:pPr eaLnBrk="1" hangingPunct="1"/>
            <a:r>
              <a:rPr lang="el-GR" altLang="el-GR" sz="2600" dirty="0"/>
              <a:t>Για να συγκρίνουμε την απόδοση δύο </a:t>
            </a:r>
            <a:r>
              <a:rPr lang="en-US" altLang="el-GR" sz="2600" dirty="0"/>
              <a:t>τα</a:t>
            </a:r>
            <a:r>
              <a:rPr lang="en-US" altLang="el-GR" sz="2600" dirty="0" err="1"/>
              <a:t>ξινομητ</a:t>
            </a:r>
            <a:r>
              <a:rPr lang="el-GR" altLang="el-GR" sz="2600" dirty="0" err="1"/>
              <a:t>ών</a:t>
            </a:r>
            <a:r>
              <a:rPr lang="en-US" altLang="el-GR" sz="2600" dirty="0"/>
              <a:t> </a:t>
            </a:r>
            <a:r>
              <a:rPr lang="el-GR" altLang="el-GR" sz="2600" dirty="0"/>
              <a:t>μπορούμε να χρησιμοποιούμε την </a:t>
            </a:r>
            <a:r>
              <a:rPr lang="el-GR" altLang="el-GR" sz="2700" dirty="0"/>
              <a:t>διασταυρωμένη επικύρωση</a:t>
            </a:r>
            <a:r>
              <a:rPr lang="el-GR" altLang="el-GR" sz="2600" dirty="0"/>
              <a:t>.</a:t>
            </a:r>
          </a:p>
          <a:p>
            <a:pPr marL="0" indent="0" eaLnBrk="1" hangingPunct="1">
              <a:buNone/>
            </a:pPr>
            <a:endParaRPr lang="en-US" altLang="el-GR" sz="2600" dirty="0"/>
          </a:p>
          <a:p>
            <a:pPr eaLnBrk="1" hangingPunct="1"/>
            <a:r>
              <a:rPr lang="el-GR" altLang="el-GR" sz="2600" dirty="0"/>
              <a:t>Χωρίζουμε το σύνολο εκπαίδευσης σε ν ίσα υποσύνολα.</a:t>
            </a:r>
          </a:p>
          <a:p>
            <a:pPr marL="0" indent="0" eaLnBrk="1" hangingPunct="1">
              <a:buNone/>
            </a:pPr>
            <a:endParaRPr lang="el-GR" altLang="el-GR" sz="2600" dirty="0"/>
          </a:p>
          <a:p>
            <a:pPr eaLnBrk="1" hangingPunct="1"/>
            <a:r>
              <a:rPr lang="el-GR" altLang="el-GR" sz="2600" dirty="0"/>
              <a:t>Επαναλαμβάνουμε για ν φορές</a:t>
            </a:r>
          </a:p>
          <a:p>
            <a:pPr lvl="1" eaLnBrk="1" hangingPunct="1"/>
            <a:r>
              <a:rPr lang="el-GR" altLang="el-GR" sz="2300" dirty="0"/>
              <a:t>Κρατάμε κάθε φορά 1 υποσύνολο για έλεγχο (</a:t>
            </a:r>
            <a:r>
              <a:rPr lang="en-US" altLang="el-GR" sz="2300" dirty="0"/>
              <a:t>test set)</a:t>
            </a:r>
            <a:r>
              <a:rPr lang="el-GR" altLang="el-GR" sz="2300" dirty="0"/>
              <a:t>, και εκπαιδεύουμε τους αλγόριθμους μας στο υπόλοιπο σύνολο.</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Number Placeholder 5">
            <a:extLst>
              <a:ext uri="{FF2B5EF4-FFF2-40B4-BE49-F238E27FC236}">
                <a16:creationId xmlns:a16="http://schemas.microsoft.com/office/drawing/2014/main" id="{098188BE-71C9-4DB7-9157-955737EB04AA}"/>
              </a:ext>
            </a:extLst>
          </p:cNvPr>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Arial" panose="020B060402020202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cs typeface="Arial" panose="020B060402020202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Arial" panose="020B060402020202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9pPr>
          </a:lstStyle>
          <a:p>
            <a:pPr>
              <a:spcBef>
                <a:spcPct val="0"/>
              </a:spcBef>
              <a:buClrTx/>
              <a:buSzTx/>
              <a:buFontTx/>
              <a:buNone/>
            </a:pPr>
            <a:fld id="{4AE4473F-C40C-44A8-A550-3F6FCB56D723}" type="slidenum">
              <a:rPr lang="el-GR" altLang="el-GR" sz="1400"/>
              <a:pPr>
                <a:spcBef>
                  <a:spcPct val="0"/>
                </a:spcBef>
                <a:buClrTx/>
                <a:buSzTx/>
                <a:buFontTx/>
                <a:buNone/>
              </a:pPr>
              <a:t>14</a:t>
            </a:fld>
            <a:endParaRPr lang="el-GR" altLang="el-GR" sz="1400"/>
          </a:p>
        </p:txBody>
      </p:sp>
      <p:sp>
        <p:nvSpPr>
          <p:cNvPr id="28675" name="Rectangle 2">
            <a:extLst>
              <a:ext uri="{FF2B5EF4-FFF2-40B4-BE49-F238E27FC236}">
                <a16:creationId xmlns:a16="http://schemas.microsoft.com/office/drawing/2014/main" id="{3ECE3437-2ACF-4B60-8F23-D37210F32FC6}"/>
              </a:ext>
            </a:extLst>
          </p:cNvPr>
          <p:cNvSpPr>
            <a:spLocks noGrp="1" noChangeArrowheads="1"/>
          </p:cNvSpPr>
          <p:nvPr>
            <p:ph type="title"/>
          </p:nvPr>
        </p:nvSpPr>
        <p:spPr/>
        <p:txBody>
          <a:bodyPr/>
          <a:lstStyle/>
          <a:p>
            <a:pPr eaLnBrk="1" hangingPunct="1"/>
            <a:r>
              <a:rPr lang="el-GR" altLang="el-GR"/>
              <a:t>Διασταυρωμένη επικύρωση (</a:t>
            </a:r>
            <a:r>
              <a:rPr lang="en-US" altLang="el-GR"/>
              <a:t>Cross validation</a:t>
            </a:r>
            <a:r>
              <a:rPr lang="el-GR" altLang="el-GR"/>
              <a:t>)</a:t>
            </a:r>
          </a:p>
        </p:txBody>
      </p:sp>
      <p:pic>
        <p:nvPicPr>
          <p:cNvPr id="28676" name="Picture 3" descr="untitled">
            <a:extLst>
              <a:ext uri="{FF2B5EF4-FFF2-40B4-BE49-F238E27FC236}">
                <a16:creationId xmlns:a16="http://schemas.microsoft.com/office/drawing/2014/main" id="{15673CD6-AB78-48F9-844D-2804EB1FF2E0}"/>
              </a:ext>
            </a:extLst>
          </p:cNvPr>
          <p:cNvPicPr>
            <a:picLocks noGrp="1" noChangeAspect="1" noChangeArrowheads="1"/>
          </p:cNvPicPr>
          <p:nvPr>
            <p:ph type="body" idx="1"/>
          </p:nvPr>
        </p:nvPicPr>
        <p:blipFill>
          <a:blip r:embed="rId2">
            <a:grayscl/>
            <a:extLst>
              <a:ext uri="{28A0092B-C50C-407E-A947-70E740481C1C}">
                <a14:useLocalDpi xmlns:a14="http://schemas.microsoft.com/office/drawing/2010/main" val="0"/>
              </a:ext>
            </a:extLst>
          </a:blip>
          <a:srcRect/>
          <a:stretch>
            <a:fillRect/>
          </a:stretch>
        </p:blipFill>
        <p:spPr>
          <a:xfrm>
            <a:off x="2382839" y="2017713"/>
            <a:ext cx="7559675" cy="43053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Number Placeholder 5">
            <a:extLst>
              <a:ext uri="{FF2B5EF4-FFF2-40B4-BE49-F238E27FC236}">
                <a16:creationId xmlns:a16="http://schemas.microsoft.com/office/drawing/2014/main" id="{F64FD4BA-A7D5-42D6-8CE2-A79A32F3DF39}"/>
              </a:ext>
            </a:extLst>
          </p:cNvPr>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Arial" panose="020B060402020202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cs typeface="Arial" panose="020B060402020202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Arial" panose="020B060402020202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9pPr>
          </a:lstStyle>
          <a:p>
            <a:pPr>
              <a:spcBef>
                <a:spcPct val="0"/>
              </a:spcBef>
              <a:buClrTx/>
              <a:buSzTx/>
              <a:buFontTx/>
              <a:buNone/>
            </a:pPr>
            <a:fld id="{191919E7-AE9A-4998-9AC8-E51E73CAC058}" type="slidenum">
              <a:rPr lang="el-GR" altLang="el-GR" sz="1400"/>
              <a:pPr>
                <a:spcBef>
                  <a:spcPct val="0"/>
                </a:spcBef>
                <a:buClrTx/>
                <a:buSzTx/>
                <a:buFontTx/>
                <a:buNone/>
              </a:pPr>
              <a:t>15</a:t>
            </a:fld>
            <a:endParaRPr lang="el-GR" altLang="el-GR" sz="1400"/>
          </a:p>
        </p:txBody>
      </p:sp>
      <p:sp>
        <p:nvSpPr>
          <p:cNvPr id="32771" name="Rectangle 2">
            <a:extLst>
              <a:ext uri="{FF2B5EF4-FFF2-40B4-BE49-F238E27FC236}">
                <a16:creationId xmlns:a16="http://schemas.microsoft.com/office/drawing/2014/main" id="{8D4F8896-1EF3-4635-A277-0F074A2EA3E1}"/>
              </a:ext>
            </a:extLst>
          </p:cNvPr>
          <p:cNvSpPr>
            <a:spLocks noGrp="1" noChangeArrowheads="1"/>
          </p:cNvSpPr>
          <p:nvPr>
            <p:ph type="body" idx="1"/>
          </p:nvPr>
        </p:nvSpPr>
        <p:spPr>
          <a:xfrm>
            <a:off x="2389189" y="2262188"/>
            <a:ext cx="7729537" cy="2978150"/>
          </a:xfrm>
        </p:spPr>
        <p:txBody>
          <a:bodyPr>
            <a:normAutofit fontScale="92500" lnSpcReduction="20000"/>
          </a:bodyPr>
          <a:lstStyle/>
          <a:p>
            <a:pPr eaLnBrk="1" hangingPunct="1">
              <a:buClr>
                <a:schemeClr val="tx1"/>
              </a:buClr>
              <a:buSzPct val="105000"/>
              <a:buFont typeface="Wingdings" panose="05000000000000000000" pitchFamily="2" charset="2"/>
              <a:buChar char="§"/>
            </a:pPr>
            <a:r>
              <a:rPr lang="el-GR" altLang="el-GR" sz="2500">
                <a:latin typeface="Comic Sans MS" panose="030F0702030302020204" pitchFamily="66" charset="0"/>
              </a:rPr>
              <a:t>Θεωρείστε ένα πρόβλημα με 2 κλάσεις</a:t>
            </a:r>
            <a:endParaRPr lang="en-US" altLang="el-GR" sz="2500">
              <a:latin typeface="Comic Sans MS" panose="030F0702030302020204" pitchFamily="66" charset="0"/>
            </a:endParaRPr>
          </a:p>
          <a:p>
            <a:pPr lvl="1" eaLnBrk="1" hangingPunct="1">
              <a:buClr>
                <a:schemeClr val="tx1"/>
              </a:buClr>
              <a:buSzPct val="130000"/>
              <a:buFontTx/>
              <a:buChar char="•"/>
            </a:pPr>
            <a:r>
              <a:rPr lang="el-GR" altLang="el-GR">
                <a:latin typeface="Comic Sans MS" panose="030F0702030302020204" pitchFamily="66" charset="0"/>
              </a:rPr>
              <a:t>Αριθμός παραδειγμάτων της κλάσης </a:t>
            </a:r>
            <a:r>
              <a:rPr lang="en-US" altLang="el-GR">
                <a:latin typeface="Comic Sans MS" panose="030F0702030302020204" pitchFamily="66" charset="0"/>
              </a:rPr>
              <a:t>0 = 9990</a:t>
            </a:r>
          </a:p>
          <a:p>
            <a:pPr lvl="1" eaLnBrk="1" hangingPunct="1">
              <a:buClr>
                <a:schemeClr val="tx1"/>
              </a:buClr>
              <a:buSzPct val="130000"/>
              <a:buFontTx/>
              <a:buChar char="•"/>
            </a:pPr>
            <a:r>
              <a:rPr lang="el-GR" altLang="el-GR">
                <a:latin typeface="Comic Sans MS" panose="030F0702030302020204" pitchFamily="66" charset="0"/>
              </a:rPr>
              <a:t>Αριθμός παραδειγμάτων της κλάσης 1 </a:t>
            </a:r>
            <a:r>
              <a:rPr lang="en-US" altLang="el-GR">
                <a:latin typeface="Comic Sans MS" panose="030F0702030302020204" pitchFamily="66" charset="0"/>
              </a:rPr>
              <a:t>= 10</a:t>
            </a:r>
          </a:p>
          <a:p>
            <a:pPr lvl="1" eaLnBrk="1" hangingPunct="1">
              <a:buClr>
                <a:schemeClr val="tx1"/>
              </a:buClr>
              <a:buSzPct val="130000"/>
            </a:pPr>
            <a:endParaRPr lang="en-US" altLang="el-GR">
              <a:latin typeface="Comic Sans MS" panose="030F0702030302020204" pitchFamily="66" charset="0"/>
            </a:endParaRPr>
          </a:p>
          <a:p>
            <a:pPr eaLnBrk="1" hangingPunct="1"/>
            <a:r>
              <a:rPr lang="el-GR" altLang="el-GR" sz="2500">
                <a:latin typeface="Comic Sans MS" panose="030F0702030302020204" pitchFamily="66" charset="0"/>
              </a:rPr>
              <a:t>Αν ένα μοντέλο προβλέπει οτιδήποτε ως κλάση 0 τότε ακρίβεια = </a:t>
            </a:r>
            <a:r>
              <a:rPr lang="en-US" altLang="el-GR" sz="2500">
                <a:latin typeface="Comic Sans MS" panose="030F0702030302020204" pitchFamily="66" charset="0"/>
              </a:rPr>
              <a:t>9990/10000 = 99.9 %</a:t>
            </a:r>
            <a:endParaRPr lang="el-GR" altLang="el-GR" sz="2500">
              <a:latin typeface="Comic Sans MS" panose="030F0702030302020204" pitchFamily="66" charset="0"/>
            </a:endParaRPr>
          </a:p>
          <a:p>
            <a:pPr eaLnBrk="1" hangingPunct="1">
              <a:buFont typeface="Wingdings" panose="05000000000000000000" pitchFamily="2" charset="2"/>
              <a:buNone/>
            </a:pPr>
            <a:endParaRPr lang="en-US" altLang="el-GR" sz="2500">
              <a:latin typeface="Comic Sans MS" panose="030F0702030302020204" pitchFamily="66" charset="0"/>
            </a:endParaRPr>
          </a:p>
          <a:p>
            <a:pPr lvl="1" eaLnBrk="1" hangingPunct="1">
              <a:buClr>
                <a:schemeClr val="tx1"/>
              </a:buClr>
              <a:buSzPct val="130000"/>
              <a:buFontTx/>
              <a:buChar char="•"/>
            </a:pPr>
            <a:r>
              <a:rPr lang="el-GR" altLang="el-GR">
                <a:latin typeface="Comic Sans MS" panose="030F0702030302020204" pitchFamily="66" charset="0"/>
              </a:rPr>
              <a:t>Η ακρίβεια είναι παραπλανητική γιατί το μοντέλο δεν προβλέπει κανένα παράδειγμα της κλάσης 1</a:t>
            </a:r>
            <a:endParaRPr lang="en-US" altLang="el-GR">
              <a:latin typeface="Comic Sans MS" panose="030F0702030302020204" pitchFamily="66" charset="0"/>
            </a:endParaRPr>
          </a:p>
          <a:p>
            <a:pPr eaLnBrk="1" hangingPunct="1">
              <a:buClr>
                <a:schemeClr val="tx1"/>
              </a:buClr>
              <a:buSzPct val="130000"/>
              <a:buFontTx/>
              <a:buChar char="•"/>
            </a:pPr>
            <a:endParaRPr lang="en-US" altLang="el-GR" sz="2500">
              <a:latin typeface="Comic Sans MS" panose="030F0702030302020204" pitchFamily="66" charset="0"/>
            </a:endParaRPr>
          </a:p>
        </p:txBody>
      </p:sp>
      <p:sp>
        <p:nvSpPr>
          <p:cNvPr id="32772" name="Text Box 3">
            <a:extLst>
              <a:ext uri="{FF2B5EF4-FFF2-40B4-BE49-F238E27FC236}">
                <a16:creationId xmlns:a16="http://schemas.microsoft.com/office/drawing/2014/main" id="{979053CE-D5DD-41C8-A2CB-9BD0D1493966}"/>
              </a:ext>
            </a:extLst>
          </p:cNvPr>
          <p:cNvSpPr txBox="1">
            <a:spLocks noChangeArrowheads="1"/>
          </p:cNvSpPr>
          <p:nvPr/>
        </p:nvSpPr>
        <p:spPr bwMode="auto">
          <a:xfrm>
            <a:off x="3238500" y="1104901"/>
            <a:ext cx="53340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Arial" panose="020B060402020202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cs typeface="Arial" panose="020B060402020202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Arial" panose="020B060402020202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9pPr>
          </a:lstStyle>
          <a:p>
            <a:pPr algn="ctr" eaLnBrk="1" hangingPunct="1">
              <a:spcBef>
                <a:spcPct val="50000"/>
              </a:spcBef>
              <a:buClrTx/>
              <a:buSzTx/>
              <a:buFontTx/>
              <a:buNone/>
            </a:pPr>
            <a:r>
              <a:rPr lang="el-GR" altLang="el-GR" sz="2800">
                <a:solidFill>
                  <a:schemeClr val="tx2"/>
                </a:solidFill>
                <a:latin typeface="Comic Sans MS" panose="030F0702030302020204" pitchFamily="66" charset="0"/>
              </a:rPr>
              <a:t>Μειονεκτήματα της ακρίβειας</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Number Placeholder 5">
            <a:extLst>
              <a:ext uri="{FF2B5EF4-FFF2-40B4-BE49-F238E27FC236}">
                <a16:creationId xmlns:a16="http://schemas.microsoft.com/office/drawing/2014/main" id="{C473258F-FAEF-4F86-83B8-CA2996B45179}"/>
              </a:ext>
            </a:extLst>
          </p:cNvPr>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Arial" panose="020B060402020202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cs typeface="Arial" panose="020B060402020202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Arial" panose="020B060402020202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9pPr>
          </a:lstStyle>
          <a:p>
            <a:pPr>
              <a:spcBef>
                <a:spcPct val="0"/>
              </a:spcBef>
              <a:buClrTx/>
              <a:buSzTx/>
              <a:buFontTx/>
              <a:buNone/>
            </a:pPr>
            <a:fld id="{FF7792DA-684B-4FE7-BC5E-EEBAD66EFD02}" type="slidenum">
              <a:rPr lang="el-GR" altLang="el-GR" sz="1400"/>
              <a:pPr>
                <a:spcBef>
                  <a:spcPct val="0"/>
                </a:spcBef>
                <a:buClrTx/>
                <a:buSzTx/>
                <a:buFontTx/>
                <a:buNone/>
              </a:pPr>
              <a:t>16</a:t>
            </a:fld>
            <a:endParaRPr lang="el-GR" altLang="el-GR" sz="1400"/>
          </a:p>
        </p:txBody>
      </p:sp>
      <p:sp>
        <p:nvSpPr>
          <p:cNvPr id="34819" name="Rectangle 2">
            <a:extLst>
              <a:ext uri="{FF2B5EF4-FFF2-40B4-BE49-F238E27FC236}">
                <a16:creationId xmlns:a16="http://schemas.microsoft.com/office/drawing/2014/main" id="{AB4F0853-FC18-4403-B6C5-0916F9E0FFAE}"/>
              </a:ext>
            </a:extLst>
          </p:cNvPr>
          <p:cNvSpPr>
            <a:spLocks noGrp="1" noChangeArrowheads="1"/>
          </p:cNvSpPr>
          <p:nvPr>
            <p:ph type="title"/>
          </p:nvPr>
        </p:nvSpPr>
        <p:spPr/>
        <p:txBody>
          <a:bodyPr/>
          <a:lstStyle/>
          <a:p>
            <a:pPr eaLnBrk="1" hangingPunct="1"/>
            <a:r>
              <a:rPr lang="el-GR" altLang="el-GR"/>
              <a:t>Ταξινόμηση βασισμένη στο κόστος</a:t>
            </a:r>
            <a:endParaRPr lang="en-US" altLang="el-GR"/>
          </a:p>
        </p:txBody>
      </p:sp>
      <p:sp>
        <p:nvSpPr>
          <p:cNvPr id="34820" name="Rectangle 3">
            <a:extLst>
              <a:ext uri="{FF2B5EF4-FFF2-40B4-BE49-F238E27FC236}">
                <a16:creationId xmlns:a16="http://schemas.microsoft.com/office/drawing/2014/main" id="{5470C611-5591-41FA-94B9-EE0EDEA03A1E}"/>
              </a:ext>
            </a:extLst>
          </p:cNvPr>
          <p:cNvSpPr>
            <a:spLocks noGrp="1" noChangeArrowheads="1"/>
          </p:cNvSpPr>
          <p:nvPr>
            <p:ph type="body" idx="1"/>
          </p:nvPr>
        </p:nvSpPr>
        <p:spPr/>
        <p:txBody>
          <a:bodyPr/>
          <a:lstStyle/>
          <a:p>
            <a:pPr eaLnBrk="1" hangingPunct="1"/>
            <a:endParaRPr lang="el-GR" altLang="el-GR" dirty="0"/>
          </a:p>
          <a:p>
            <a:pPr eaLnBrk="1" hangingPunct="1"/>
            <a:r>
              <a:rPr lang="el-GR" altLang="el-GR" dirty="0"/>
              <a:t>Σε πολλά προβλήματα μπορεί να μην έχει το ίδιο κόστος να κάνουμε λάθος </a:t>
            </a:r>
            <a:r>
              <a:rPr lang="en-US" altLang="el-GR" dirty="0"/>
              <a:t>FP </a:t>
            </a:r>
            <a:r>
              <a:rPr lang="el-GR" altLang="el-GR" dirty="0"/>
              <a:t>και </a:t>
            </a:r>
            <a:r>
              <a:rPr lang="en-US" altLang="el-GR" dirty="0"/>
              <a:t>FN.</a:t>
            </a:r>
            <a:endParaRPr lang="el-GR" altLang="el-GR" dirty="0"/>
          </a:p>
          <a:p>
            <a:pPr marL="0" indent="0" eaLnBrk="1" hangingPunct="1">
              <a:buNone/>
            </a:pPr>
            <a:endParaRPr lang="en-US" altLang="el-GR" dirty="0"/>
          </a:p>
          <a:p>
            <a:pPr eaLnBrk="1" hangingPunct="1"/>
            <a:r>
              <a:rPr lang="el-GR" altLang="el-GR" dirty="0"/>
              <a:t>Παράδειγμα: απάτη σε συναλλαγή με πιστωτική κάρτα. </a:t>
            </a:r>
          </a:p>
          <a:p>
            <a:pPr lvl="1" eaLnBrk="1" hangingPunct="1"/>
            <a:r>
              <a:rPr lang="el-GR" altLang="el-GR" dirty="0"/>
              <a:t>Κόστος της λάθος πρόβλεψης ότι η συναλλαγή είναι απάτη.</a:t>
            </a:r>
          </a:p>
          <a:p>
            <a:pPr lvl="1" eaLnBrk="1" hangingPunct="1"/>
            <a:r>
              <a:rPr lang="el-GR" altLang="el-GR" dirty="0"/>
              <a:t>Κόστος της λάθος πρόβλεψης ότι η συναλλαγή δεν είναι απάτη.  </a:t>
            </a:r>
            <a:endParaRPr lang="en-US" altLang="el-GR" dirty="0"/>
          </a:p>
          <a:p>
            <a:pPr eaLnBrk="1" hangingPunct="1"/>
            <a:endParaRPr lang="en-US" altLang="el-G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Number Placeholder 4">
            <a:extLst>
              <a:ext uri="{FF2B5EF4-FFF2-40B4-BE49-F238E27FC236}">
                <a16:creationId xmlns:a16="http://schemas.microsoft.com/office/drawing/2014/main" id="{5F166FAB-5E6E-4A66-A476-A670C043ACCB}"/>
              </a:ext>
            </a:extLst>
          </p:cNvPr>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Arial" panose="020B060402020202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cs typeface="Arial" panose="020B060402020202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Arial" panose="020B060402020202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9pPr>
          </a:lstStyle>
          <a:p>
            <a:pPr>
              <a:spcBef>
                <a:spcPct val="0"/>
              </a:spcBef>
              <a:buClrTx/>
              <a:buSzTx/>
              <a:buFontTx/>
              <a:buNone/>
            </a:pPr>
            <a:fld id="{04F16524-1B24-476D-AC44-709AF3FE1BAC}" type="slidenum">
              <a:rPr lang="el-GR" altLang="el-GR" sz="1400"/>
              <a:pPr>
                <a:spcBef>
                  <a:spcPct val="0"/>
                </a:spcBef>
                <a:buClrTx/>
                <a:buSzTx/>
                <a:buFontTx/>
                <a:buNone/>
              </a:pPr>
              <a:t>17</a:t>
            </a:fld>
            <a:endParaRPr lang="el-GR" altLang="el-GR" sz="1400"/>
          </a:p>
        </p:txBody>
      </p:sp>
      <p:graphicFrame>
        <p:nvGraphicFramePr>
          <p:cNvPr id="1400834" name="Group 2">
            <a:extLst>
              <a:ext uri="{FF2B5EF4-FFF2-40B4-BE49-F238E27FC236}">
                <a16:creationId xmlns:a16="http://schemas.microsoft.com/office/drawing/2014/main" id="{BBEA1A69-0644-47F2-B5B3-23991FB5BF0C}"/>
              </a:ext>
            </a:extLst>
          </p:cNvPr>
          <p:cNvGraphicFramePr>
            <a:graphicFrameLocks noGrp="1"/>
          </p:cNvGraphicFramePr>
          <p:nvPr/>
        </p:nvGraphicFramePr>
        <p:xfrm>
          <a:off x="1752600" y="1752601"/>
          <a:ext cx="6019800" cy="2651141"/>
        </p:xfrm>
        <a:graphic>
          <a:graphicData uri="http://schemas.openxmlformats.org/drawingml/2006/table">
            <a:tbl>
              <a:tblPr/>
              <a:tblGrid>
                <a:gridCol w="1371600">
                  <a:extLst>
                    <a:ext uri="{9D8B030D-6E8A-4147-A177-3AD203B41FA5}">
                      <a16:colId xmlns:a16="http://schemas.microsoft.com/office/drawing/2014/main" val="20000"/>
                    </a:ext>
                  </a:extLst>
                </a:gridCol>
                <a:gridCol w="1676400">
                  <a:extLst>
                    <a:ext uri="{9D8B030D-6E8A-4147-A177-3AD203B41FA5}">
                      <a16:colId xmlns:a16="http://schemas.microsoft.com/office/drawing/2014/main" val="20001"/>
                    </a:ext>
                  </a:extLst>
                </a:gridCol>
                <a:gridCol w="1524000">
                  <a:extLst>
                    <a:ext uri="{9D8B030D-6E8A-4147-A177-3AD203B41FA5}">
                      <a16:colId xmlns:a16="http://schemas.microsoft.com/office/drawing/2014/main" val="20002"/>
                    </a:ext>
                  </a:extLst>
                </a:gridCol>
                <a:gridCol w="1447800">
                  <a:extLst>
                    <a:ext uri="{9D8B030D-6E8A-4147-A177-3AD203B41FA5}">
                      <a16:colId xmlns:a16="http://schemas.microsoft.com/office/drawing/2014/main" val="20003"/>
                    </a:ext>
                  </a:extLst>
                </a:gridCol>
              </a:tblGrid>
              <a:tr h="518118">
                <a:tc>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cs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cs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cs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cs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endParaRPr kumimoji="0" lang="el-GR" altLang="el-GR" sz="2800" b="0" i="0" u="none" strike="noStrike" cap="none" normalizeH="0" baseline="0">
                        <a:ln>
                          <a:noFill/>
                        </a:ln>
                        <a:solidFill>
                          <a:schemeClr val="tx1"/>
                        </a:solidFill>
                        <a:effectLst/>
                        <a:latin typeface="Tahoma" panose="020B0604030504040204" pitchFamily="34" charset="0"/>
                        <a:cs typeface="Arial" panose="020B0604020202020204" pitchFamily="34" charset="0"/>
                      </a:endParaRPr>
                    </a:p>
                  </a:txBody>
                  <a:tcPr marT="45707" marB="4570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3">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cs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cs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cs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cs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altLang="el-GR" sz="2200" b="0" i="0" u="none" strike="noStrike" cap="none" normalizeH="0" baseline="0">
                          <a:ln>
                            <a:noFill/>
                          </a:ln>
                          <a:solidFill>
                            <a:schemeClr val="tx1"/>
                          </a:solidFill>
                          <a:effectLst/>
                          <a:latin typeface="Tahoma" panose="020B0604030504040204" pitchFamily="34" charset="0"/>
                          <a:cs typeface="Arial" panose="020B0604020202020204" pitchFamily="34" charset="0"/>
                        </a:rPr>
                        <a:t>      PREDICTED CLASS</a:t>
                      </a:r>
                    </a:p>
                  </a:txBody>
                  <a:tcPr marT="45707" marB="4570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ECFF"/>
                    </a:solidFill>
                  </a:tcPr>
                </a:tc>
                <a:tc hMerge="1">
                  <a:txBody>
                    <a:bodyPr/>
                    <a:lstStyle/>
                    <a:p>
                      <a:endParaRPr lang="el-GR"/>
                    </a:p>
                  </a:txBody>
                  <a:tcPr/>
                </a:tc>
                <a:tc hMerge="1">
                  <a:txBody>
                    <a:bodyPr/>
                    <a:lstStyle/>
                    <a:p>
                      <a:endParaRPr lang="el-GR"/>
                    </a:p>
                  </a:txBody>
                  <a:tcPr/>
                </a:tc>
                <a:extLst>
                  <a:ext uri="{0D108BD9-81ED-4DB2-BD59-A6C34878D82A}">
                    <a16:rowId xmlns:a16="http://schemas.microsoft.com/office/drawing/2014/main" val="10000"/>
                  </a:ext>
                </a:extLst>
              </a:tr>
              <a:tr h="685610">
                <a:tc rowSpan="3">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cs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cs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cs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cs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br>
                        <a:rPr kumimoji="0" lang="en-US" altLang="el-GR" sz="2800" b="0" i="0" u="none" strike="noStrike" cap="none" normalizeH="0" baseline="0">
                          <a:ln>
                            <a:noFill/>
                          </a:ln>
                          <a:solidFill>
                            <a:schemeClr val="tx1"/>
                          </a:solidFill>
                          <a:effectLst/>
                          <a:latin typeface="Tahoma" panose="020B0604030504040204" pitchFamily="34" charset="0"/>
                          <a:cs typeface="Arial" panose="020B0604020202020204" pitchFamily="34" charset="0"/>
                        </a:rPr>
                      </a:br>
                      <a:endParaRPr kumimoji="0" lang="en-US" altLang="el-GR" sz="2200" b="0" i="0" u="none" strike="noStrike" cap="none" normalizeH="0" baseline="0">
                        <a:ln>
                          <a:noFill/>
                        </a:ln>
                        <a:solidFill>
                          <a:schemeClr val="tx1"/>
                        </a:solidFill>
                        <a:effectLst/>
                        <a:latin typeface="Tahoma" panose="020B0604030504040204" pitchFamily="34" charset="0"/>
                        <a:cs typeface="Arial" panose="020B0604020202020204" pitchFamily="34" charset="0"/>
                      </a:endParaRP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altLang="el-GR" sz="2200" b="0" i="0" u="none" strike="noStrike" cap="none" normalizeH="0" baseline="0">
                          <a:ln>
                            <a:noFill/>
                          </a:ln>
                          <a:solidFill>
                            <a:schemeClr val="tx1"/>
                          </a:solidFill>
                          <a:effectLst/>
                          <a:latin typeface="Tahoma" panose="020B0604030504040204" pitchFamily="34" charset="0"/>
                          <a:cs typeface="Arial" panose="020B0604020202020204" pitchFamily="34" charset="0"/>
                        </a:rPr>
                        <a:t>ACTUAL</a:t>
                      </a:r>
                      <a:br>
                        <a:rPr kumimoji="0" lang="en-US" altLang="el-GR" sz="2200" b="0" i="0" u="none" strike="noStrike" cap="none" normalizeH="0" baseline="0">
                          <a:ln>
                            <a:noFill/>
                          </a:ln>
                          <a:solidFill>
                            <a:schemeClr val="tx1"/>
                          </a:solidFill>
                          <a:effectLst/>
                          <a:latin typeface="Tahoma" panose="020B0604030504040204" pitchFamily="34" charset="0"/>
                          <a:cs typeface="Arial" panose="020B0604020202020204" pitchFamily="34" charset="0"/>
                        </a:rPr>
                      </a:br>
                      <a:r>
                        <a:rPr kumimoji="0" lang="en-US" altLang="el-GR" sz="2200" b="0" i="0" u="none" strike="noStrike" cap="none" normalizeH="0" baseline="0">
                          <a:ln>
                            <a:noFill/>
                          </a:ln>
                          <a:solidFill>
                            <a:schemeClr val="tx1"/>
                          </a:solidFill>
                          <a:effectLst/>
                          <a:latin typeface="Tahoma" panose="020B0604030504040204" pitchFamily="34" charset="0"/>
                          <a:cs typeface="Arial" panose="020B0604020202020204" pitchFamily="34" charset="0"/>
                        </a:rPr>
                        <a:t>CLASS</a:t>
                      </a:r>
                    </a:p>
                  </a:txBody>
                  <a:tcPr marT="45707" marB="4570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ECFF"/>
                    </a:solid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cs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cs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cs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cs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altLang="el-GR" sz="2000" b="0" i="0" u="none" strike="noStrike" cap="none" normalizeH="0" baseline="0">
                          <a:ln>
                            <a:noFill/>
                          </a:ln>
                          <a:solidFill>
                            <a:schemeClr val="tx1"/>
                          </a:solidFill>
                          <a:effectLst/>
                          <a:latin typeface="Tahoma" panose="020B0604030504040204" pitchFamily="34" charset="0"/>
                          <a:cs typeface="Arial" panose="020B0604020202020204" pitchFamily="34" charset="0"/>
                        </a:rPr>
                        <a:t>C(i|j)</a:t>
                      </a:r>
                    </a:p>
                  </a:txBody>
                  <a:tcPr marT="45707" marB="4570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AEAEA"/>
                    </a:solid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cs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cs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cs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cs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altLang="el-GR" sz="2000" b="1" i="0" u="none" strike="noStrike" cap="none" normalizeH="0" baseline="0">
                          <a:ln>
                            <a:noFill/>
                          </a:ln>
                          <a:solidFill>
                            <a:schemeClr val="tx1"/>
                          </a:solidFill>
                          <a:effectLst/>
                          <a:latin typeface="Tahoma" panose="020B0604030504040204" pitchFamily="34" charset="0"/>
                          <a:cs typeface="Arial" panose="020B0604020202020204" pitchFamily="34" charset="0"/>
                        </a:rPr>
                        <a:t>Class=Yes</a:t>
                      </a:r>
                    </a:p>
                  </a:txBody>
                  <a:tcPr marT="45707" marB="4570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AEAEA"/>
                    </a:solid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cs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cs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cs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cs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altLang="el-GR" sz="2000" b="1" i="0" u="none" strike="noStrike" cap="none" normalizeH="0" baseline="0">
                          <a:ln>
                            <a:noFill/>
                          </a:ln>
                          <a:solidFill>
                            <a:schemeClr val="tx1"/>
                          </a:solidFill>
                          <a:effectLst/>
                          <a:latin typeface="Tahoma" panose="020B0604030504040204" pitchFamily="34" charset="0"/>
                          <a:cs typeface="Arial" panose="020B0604020202020204" pitchFamily="34" charset="0"/>
                        </a:rPr>
                        <a:t>Class=No</a:t>
                      </a:r>
                    </a:p>
                  </a:txBody>
                  <a:tcPr marT="45707" marB="4570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AEAEA"/>
                    </a:solidFill>
                  </a:tcPr>
                </a:tc>
                <a:extLst>
                  <a:ext uri="{0D108BD9-81ED-4DB2-BD59-A6C34878D82A}">
                    <a16:rowId xmlns:a16="http://schemas.microsoft.com/office/drawing/2014/main" val="10001"/>
                  </a:ext>
                </a:extLst>
              </a:tr>
              <a:tr h="672913">
                <a:tc vMerge="1">
                  <a:txBody>
                    <a:bodyPr/>
                    <a:lstStyle/>
                    <a:p>
                      <a:endParaRPr lang="el-GR"/>
                    </a:p>
                  </a:txBody>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cs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cs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cs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cs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altLang="el-GR" sz="2000" b="1" i="0" u="none" strike="noStrike" cap="none" normalizeH="0" baseline="0">
                          <a:ln>
                            <a:noFill/>
                          </a:ln>
                          <a:solidFill>
                            <a:schemeClr val="tx1"/>
                          </a:solidFill>
                          <a:effectLst/>
                          <a:latin typeface="Tahoma" panose="020B0604030504040204" pitchFamily="34" charset="0"/>
                          <a:cs typeface="Arial" panose="020B0604020202020204" pitchFamily="34" charset="0"/>
                        </a:rPr>
                        <a:t>Class=Yes</a:t>
                      </a:r>
                    </a:p>
                  </a:txBody>
                  <a:tcPr marT="45707" marB="4570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AEAEA"/>
                    </a:solid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cs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cs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cs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cs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altLang="el-GR" sz="2000" b="0" i="0" u="none" strike="noStrike" cap="none" normalizeH="0" baseline="0">
                          <a:ln>
                            <a:noFill/>
                          </a:ln>
                          <a:solidFill>
                            <a:schemeClr val="tx1"/>
                          </a:solidFill>
                          <a:effectLst/>
                          <a:latin typeface="Tahoma" panose="020B0604030504040204" pitchFamily="34" charset="0"/>
                          <a:cs typeface="Arial" panose="020B0604020202020204" pitchFamily="34" charset="0"/>
                        </a:rPr>
                        <a:t>C(Yes|Yes)</a:t>
                      </a:r>
                    </a:p>
                  </a:txBody>
                  <a:tcPr marT="45707" marB="4570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cs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cs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cs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cs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altLang="el-GR" sz="2000" b="0" i="0" u="none" strike="noStrike" cap="none" normalizeH="0" baseline="0">
                          <a:ln>
                            <a:noFill/>
                          </a:ln>
                          <a:solidFill>
                            <a:schemeClr val="tx1"/>
                          </a:solidFill>
                          <a:effectLst/>
                          <a:latin typeface="Tahoma" panose="020B0604030504040204" pitchFamily="34" charset="0"/>
                          <a:cs typeface="Arial" panose="020B0604020202020204" pitchFamily="34" charset="0"/>
                        </a:rPr>
                        <a:t>C(Yes|No)</a:t>
                      </a:r>
                    </a:p>
                  </a:txBody>
                  <a:tcPr marT="45707" marB="4570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774484">
                <a:tc vMerge="1">
                  <a:txBody>
                    <a:bodyPr/>
                    <a:lstStyle/>
                    <a:p>
                      <a:endParaRPr lang="el-GR"/>
                    </a:p>
                  </a:txBody>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cs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cs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cs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cs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altLang="el-GR" sz="2000" b="1" i="0" u="none" strike="noStrike" cap="none" normalizeH="0" baseline="0">
                          <a:ln>
                            <a:noFill/>
                          </a:ln>
                          <a:solidFill>
                            <a:schemeClr val="tx1"/>
                          </a:solidFill>
                          <a:effectLst/>
                          <a:latin typeface="Tahoma" panose="020B0604030504040204" pitchFamily="34" charset="0"/>
                          <a:cs typeface="Arial" panose="020B0604020202020204" pitchFamily="34" charset="0"/>
                        </a:rPr>
                        <a:t>Class=No</a:t>
                      </a:r>
                    </a:p>
                  </a:txBody>
                  <a:tcPr marT="45707" marB="4570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EAEAEA"/>
                    </a:solid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cs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cs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cs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cs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altLang="el-GR" sz="2000" b="0" i="0" u="none" strike="noStrike" cap="none" normalizeH="0" baseline="0">
                          <a:ln>
                            <a:noFill/>
                          </a:ln>
                          <a:solidFill>
                            <a:schemeClr val="tx1"/>
                          </a:solidFill>
                          <a:effectLst/>
                          <a:latin typeface="Tahoma" panose="020B0604030504040204" pitchFamily="34" charset="0"/>
                          <a:cs typeface="Arial" panose="020B0604020202020204" pitchFamily="34" charset="0"/>
                        </a:rPr>
                        <a:t>C(No|Yes)</a:t>
                      </a:r>
                    </a:p>
                  </a:txBody>
                  <a:tcPr marT="45707" marB="4570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cs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cs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cs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cs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altLang="el-GR" sz="2000" b="0" i="0" u="none" strike="noStrike" cap="none" normalizeH="0" baseline="0">
                          <a:ln>
                            <a:noFill/>
                          </a:ln>
                          <a:solidFill>
                            <a:schemeClr val="tx1"/>
                          </a:solidFill>
                          <a:effectLst/>
                          <a:latin typeface="Tahoma" panose="020B0604030504040204" pitchFamily="34" charset="0"/>
                          <a:cs typeface="Arial" panose="020B0604020202020204" pitchFamily="34" charset="0"/>
                        </a:rPr>
                        <a:t>C(No|No)</a:t>
                      </a:r>
                    </a:p>
                  </a:txBody>
                  <a:tcPr marT="45707" marB="4570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
        <p:nvSpPr>
          <p:cNvPr id="35866" name="Rectangle 25">
            <a:extLst>
              <a:ext uri="{FF2B5EF4-FFF2-40B4-BE49-F238E27FC236}">
                <a16:creationId xmlns:a16="http://schemas.microsoft.com/office/drawing/2014/main" id="{8ABF1261-0663-433E-861E-2F1A3D0B58EB}"/>
              </a:ext>
            </a:extLst>
          </p:cNvPr>
          <p:cNvSpPr>
            <a:spLocks noChangeArrowheads="1"/>
          </p:cNvSpPr>
          <p:nvPr/>
        </p:nvSpPr>
        <p:spPr bwMode="auto">
          <a:xfrm>
            <a:off x="7543800" y="2362200"/>
            <a:ext cx="2971800" cy="1219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lstStyle>
            <a:lvl1pPr marL="292100" indent="-292100">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Arial" panose="020B0604020202020204" pitchFamily="34" charset="0"/>
              </a:defRPr>
            </a:lvl1pPr>
            <a:lvl2pPr marL="800100" indent="-34290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cs typeface="Arial" panose="020B060402020202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Arial" panose="020B060402020202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9pPr>
          </a:lstStyle>
          <a:p>
            <a:pPr algn="just">
              <a:spcBef>
                <a:spcPct val="50000"/>
              </a:spcBef>
              <a:buClrTx/>
              <a:buSzTx/>
              <a:buFontTx/>
              <a:buNone/>
            </a:pPr>
            <a:r>
              <a:rPr lang="en-US" altLang="el-GR" sz="1800">
                <a:latin typeface="Comic Sans MS" panose="030F0702030302020204" pitchFamily="66" charset="0"/>
              </a:rPr>
              <a:t>	</a:t>
            </a:r>
            <a:r>
              <a:rPr lang="en-US" altLang="el-GR" sz="2000" b="1">
                <a:latin typeface="Comic Sans MS" panose="030F0702030302020204" pitchFamily="66" charset="0"/>
              </a:rPr>
              <a:t>C(i|j):</a:t>
            </a:r>
            <a:r>
              <a:rPr lang="en-US" altLang="el-GR" sz="1800">
                <a:latin typeface="Comic Sans MS" panose="030F0702030302020204" pitchFamily="66" charset="0"/>
              </a:rPr>
              <a:t> </a:t>
            </a:r>
            <a:r>
              <a:rPr lang="el-GR" altLang="el-GR" sz="1800" b="1">
                <a:solidFill>
                  <a:srgbClr val="FF33CC"/>
                </a:solidFill>
                <a:latin typeface="Comic Sans MS" panose="030F0702030302020204" pitchFamily="66" charset="0"/>
              </a:rPr>
              <a:t>κόστος</a:t>
            </a:r>
            <a:r>
              <a:rPr lang="el-GR" altLang="el-GR" sz="1800">
                <a:latin typeface="Comic Sans MS" panose="030F0702030302020204" pitchFamily="66" charset="0"/>
              </a:rPr>
              <a:t> λανθασμένης ταξινόμησης ενός παραδείγματος της κλάσης </a:t>
            </a:r>
            <a:r>
              <a:rPr lang="en-US" altLang="el-GR" sz="1800">
                <a:latin typeface="Comic Sans MS" panose="030F0702030302020204" pitchFamily="66" charset="0"/>
              </a:rPr>
              <a:t>i </a:t>
            </a:r>
            <a:r>
              <a:rPr lang="el-GR" altLang="el-GR" sz="1800">
                <a:latin typeface="Comic Sans MS" panose="030F0702030302020204" pitchFamily="66" charset="0"/>
              </a:rPr>
              <a:t>ως κλάση </a:t>
            </a:r>
            <a:r>
              <a:rPr lang="en-US" altLang="el-GR" sz="1800">
                <a:latin typeface="Comic Sans MS" panose="030F0702030302020204" pitchFamily="66" charset="0"/>
              </a:rPr>
              <a:t>j</a:t>
            </a:r>
          </a:p>
        </p:txBody>
      </p:sp>
      <p:sp>
        <p:nvSpPr>
          <p:cNvPr id="35867" name="Text Box 26">
            <a:extLst>
              <a:ext uri="{FF2B5EF4-FFF2-40B4-BE49-F238E27FC236}">
                <a16:creationId xmlns:a16="http://schemas.microsoft.com/office/drawing/2014/main" id="{E81B2AD2-1F88-4860-A4D8-B854F46A7104}"/>
              </a:ext>
            </a:extLst>
          </p:cNvPr>
          <p:cNvSpPr txBox="1">
            <a:spLocks noChangeArrowheads="1"/>
          </p:cNvSpPr>
          <p:nvPr/>
        </p:nvSpPr>
        <p:spPr bwMode="auto">
          <a:xfrm>
            <a:off x="4724400" y="1066800"/>
            <a:ext cx="2667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Arial" panose="020B060402020202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cs typeface="Arial" panose="020B060402020202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Arial" panose="020B060402020202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9pPr>
          </a:lstStyle>
          <a:p>
            <a:pPr algn="ctr" eaLnBrk="1" hangingPunct="1">
              <a:spcBef>
                <a:spcPct val="50000"/>
              </a:spcBef>
              <a:buClrTx/>
              <a:buSzTx/>
              <a:buFontTx/>
              <a:buNone/>
            </a:pPr>
            <a:r>
              <a:rPr lang="el-GR" altLang="el-GR" sz="2400">
                <a:solidFill>
                  <a:schemeClr val="tx2"/>
                </a:solidFill>
                <a:latin typeface="Comic Sans MS" panose="030F0702030302020204" pitchFamily="66" charset="0"/>
              </a:rPr>
              <a:t>Πίνακας Κόστους</a:t>
            </a:r>
          </a:p>
        </p:txBody>
      </p:sp>
      <p:sp>
        <p:nvSpPr>
          <p:cNvPr id="35868" name="Text Box 27">
            <a:extLst>
              <a:ext uri="{FF2B5EF4-FFF2-40B4-BE49-F238E27FC236}">
                <a16:creationId xmlns:a16="http://schemas.microsoft.com/office/drawing/2014/main" id="{630B5BC8-3875-4B88-BAA5-A305A0497DBB}"/>
              </a:ext>
            </a:extLst>
          </p:cNvPr>
          <p:cNvSpPr txBox="1">
            <a:spLocks noChangeArrowheads="1"/>
          </p:cNvSpPr>
          <p:nvPr/>
        </p:nvSpPr>
        <p:spPr bwMode="auto">
          <a:xfrm>
            <a:off x="1752600" y="5105400"/>
            <a:ext cx="76200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Arial" panose="020B060402020202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cs typeface="Arial" panose="020B060402020202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Arial" panose="020B060402020202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9pPr>
          </a:lstStyle>
          <a:p>
            <a:pPr algn="ctr" eaLnBrk="1" hangingPunct="1">
              <a:spcBef>
                <a:spcPct val="50000"/>
              </a:spcBef>
              <a:buClrTx/>
              <a:buSzTx/>
              <a:buFontTx/>
              <a:buNone/>
            </a:pPr>
            <a:r>
              <a:rPr lang="en-US" altLang="el-GR" sz="1600">
                <a:latin typeface="Comic Sans MS" panose="030F0702030302020204" pitchFamily="66" charset="0"/>
              </a:rPr>
              <a:t>C(M) = TP x C(Yes|Yes) + FN x C(Yes|No) + FP C(No|Yes) + TN C(No|No)</a:t>
            </a:r>
            <a:endParaRPr lang="el-GR" altLang="el-GR" sz="1600">
              <a:latin typeface="Comic Sans MS" panose="030F0702030302020204" pitchFamily="66"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Number Placeholder 4">
            <a:extLst>
              <a:ext uri="{FF2B5EF4-FFF2-40B4-BE49-F238E27FC236}">
                <a16:creationId xmlns:a16="http://schemas.microsoft.com/office/drawing/2014/main" id="{3B259C71-2266-4C7C-9811-6892E0979C38}"/>
              </a:ext>
            </a:extLst>
          </p:cNvPr>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Arial" panose="020B060402020202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cs typeface="Arial" panose="020B060402020202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Arial" panose="020B060402020202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9pPr>
          </a:lstStyle>
          <a:p>
            <a:pPr>
              <a:spcBef>
                <a:spcPct val="0"/>
              </a:spcBef>
              <a:buClrTx/>
              <a:buSzTx/>
              <a:buFontTx/>
              <a:buNone/>
            </a:pPr>
            <a:fld id="{9DECEA19-4F12-4136-BD85-0DB65E9CFB52}" type="slidenum">
              <a:rPr lang="el-GR" altLang="el-GR" sz="1400"/>
              <a:pPr>
                <a:spcBef>
                  <a:spcPct val="0"/>
                </a:spcBef>
                <a:buClrTx/>
                <a:buSzTx/>
                <a:buFontTx/>
                <a:buNone/>
              </a:pPr>
              <a:t>18</a:t>
            </a:fld>
            <a:endParaRPr lang="el-GR" altLang="el-GR" sz="1400"/>
          </a:p>
        </p:txBody>
      </p:sp>
      <p:graphicFrame>
        <p:nvGraphicFramePr>
          <p:cNvPr id="1401858" name="Group 2">
            <a:extLst>
              <a:ext uri="{FF2B5EF4-FFF2-40B4-BE49-F238E27FC236}">
                <a16:creationId xmlns:a16="http://schemas.microsoft.com/office/drawing/2014/main" id="{EC3869E0-D4C2-427F-8686-9B9864F3A582}"/>
              </a:ext>
            </a:extLst>
          </p:cNvPr>
          <p:cNvGraphicFramePr>
            <a:graphicFrameLocks noGrp="1"/>
          </p:cNvGraphicFramePr>
          <p:nvPr/>
        </p:nvGraphicFramePr>
        <p:xfrm>
          <a:off x="4343400" y="1828801"/>
          <a:ext cx="3581400" cy="1785939"/>
        </p:xfrm>
        <a:graphic>
          <a:graphicData uri="http://schemas.openxmlformats.org/drawingml/2006/table">
            <a:tbl>
              <a:tblPr/>
              <a:tblGrid>
                <a:gridCol w="1143000">
                  <a:extLst>
                    <a:ext uri="{9D8B030D-6E8A-4147-A177-3AD203B41FA5}">
                      <a16:colId xmlns:a16="http://schemas.microsoft.com/office/drawing/2014/main" val="20000"/>
                    </a:ext>
                  </a:extLst>
                </a:gridCol>
                <a:gridCol w="838200">
                  <a:extLst>
                    <a:ext uri="{9D8B030D-6E8A-4147-A177-3AD203B41FA5}">
                      <a16:colId xmlns:a16="http://schemas.microsoft.com/office/drawing/2014/main" val="20001"/>
                    </a:ext>
                  </a:extLst>
                </a:gridCol>
                <a:gridCol w="762000">
                  <a:extLst>
                    <a:ext uri="{9D8B030D-6E8A-4147-A177-3AD203B41FA5}">
                      <a16:colId xmlns:a16="http://schemas.microsoft.com/office/drawing/2014/main" val="20002"/>
                    </a:ext>
                  </a:extLst>
                </a:gridCol>
                <a:gridCol w="838200">
                  <a:extLst>
                    <a:ext uri="{9D8B030D-6E8A-4147-A177-3AD203B41FA5}">
                      <a16:colId xmlns:a16="http://schemas.microsoft.com/office/drawing/2014/main" val="20003"/>
                    </a:ext>
                  </a:extLst>
                </a:gridCol>
              </a:tblGrid>
              <a:tr h="640308">
                <a:tc>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cs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cs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cs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cs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altLang="el-GR" sz="1800" b="0" i="0" u="none" strike="noStrike" cap="none" normalizeH="0" baseline="0">
                          <a:ln>
                            <a:noFill/>
                          </a:ln>
                          <a:solidFill>
                            <a:srgbClr val="FF0000"/>
                          </a:solidFill>
                          <a:effectLst/>
                          <a:latin typeface="Tahoma" panose="020B0604030504040204" pitchFamily="34" charset="0"/>
                          <a:cs typeface="Arial" panose="020B0604020202020204" pitchFamily="34" charset="0"/>
                        </a:rPr>
                        <a:t>Cost Matrix</a:t>
                      </a:r>
                    </a:p>
                  </a:txBody>
                  <a:tcPr marT="45736" marB="4573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3">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cs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cs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cs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cs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altLang="el-GR" sz="1800" b="0" i="0" u="none" strike="noStrike" cap="none" normalizeH="0" baseline="0">
                          <a:ln>
                            <a:noFill/>
                          </a:ln>
                          <a:solidFill>
                            <a:schemeClr val="tx1"/>
                          </a:solidFill>
                          <a:effectLst/>
                          <a:latin typeface="Tahoma" panose="020B0604030504040204" pitchFamily="34" charset="0"/>
                          <a:cs typeface="Arial" panose="020B0604020202020204" pitchFamily="34" charset="0"/>
                        </a:rPr>
                        <a:t>PREDICTED CLASS</a:t>
                      </a:r>
                    </a:p>
                  </a:txBody>
                  <a:tcPr marT="45736" marB="4573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ECFF"/>
                    </a:solidFill>
                  </a:tcPr>
                </a:tc>
                <a:tc hMerge="1">
                  <a:txBody>
                    <a:bodyPr/>
                    <a:lstStyle/>
                    <a:p>
                      <a:endParaRPr lang="el-GR"/>
                    </a:p>
                  </a:txBody>
                  <a:tcPr/>
                </a:tc>
                <a:tc hMerge="1">
                  <a:txBody>
                    <a:bodyPr/>
                    <a:lstStyle/>
                    <a:p>
                      <a:endParaRPr lang="el-GR"/>
                    </a:p>
                  </a:txBody>
                  <a:tcPr/>
                </a:tc>
                <a:extLst>
                  <a:ext uri="{0D108BD9-81ED-4DB2-BD59-A6C34878D82A}">
                    <a16:rowId xmlns:a16="http://schemas.microsoft.com/office/drawing/2014/main" val="10000"/>
                  </a:ext>
                </a:extLst>
              </a:tr>
              <a:tr h="365890">
                <a:tc rowSpan="3">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cs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cs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cs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cs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br>
                        <a:rPr kumimoji="0" lang="en-US" altLang="el-GR" sz="1800" b="0" i="0" u="none" strike="noStrike" cap="none" normalizeH="0" baseline="0">
                          <a:ln>
                            <a:noFill/>
                          </a:ln>
                          <a:solidFill>
                            <a:schemeClr val="tx1"/>
                          </a:solidFill>
                          <a:effectLst/>
                          <a:latin typeface="Tahoma" panose="020B0604030504040204" pitchFamily="34" charset="0"/>
                          <a:cs typeface="Arial" panose="020B0604020202020204" pitchFamily="34" charset="0"/>
                        </a:rPr>
                      </a:br>
                      <a:r>
                        <a:rPr kumimoji="0" lang="en-US" altLang="el-GR" sz="1800" b="0" i="0" u="none" strike="noStrike" cap="none" normalizeH="0" baseline="0">
                          <a:ln>
                            <a:noFill/>
                          </a:ln>
                          <a:solidFill>
                            <a:schemeClr val="tx1"/>
                          </a:solidFill>
                          <a:effectLst/>
                          <a:latin typeface="Tahoma" panose="020B0604030504040204" pitchFamily="34" charset="0"/>
                          <a:cs typeface="Arial" panose="020B0604020202020204" pitchFamily="34" charset="0"/>
                        </a:rPr>
                        <a:t>ACTUAL</a:t>
                      </a:r>
                      <a:br>
                        <a:rPr kumimoji="0" lang="en-US" altLang="el-GR" sz="1800" b="0" i="0" u="none" strike="noStrike" cap="none" normalizeH="0" baseline="0">
                          <a:ln>
                            <a:noFill/>
                          </a:ln>
                          <a:solidFill>
                            <a:schemeClr val="tx1"/>
                          </a:solidFill>
                          <a:effectLst/>
                          <a:latin typeface="Tahoma" panose="020B0604030504040204" pitchFamily="34" charset="0"/>
                          <a:cs typeface="Arial" panose="020B0604020202020204" pitchFamily="34" charset="0"/>
                        </a:rPr>
                      </a:br>
                      <a:r>
                        <a:rPr kumimoji="0" lang="en-US" altLang="el-GR" sz="1800" b="0" i="0" u="none" strike="noStrike" cap="none" normalizeH="0" baseline="0">
                          <a:ln>
                            <a:noFill/>
                          </a:ln>
                          <a:solidFill>
                            <a:schemeClr val="tx1"/>
                          </a:solidFill>
                          <a:effectLst/>
                          <a:latin typeface="Tahoma" panose="020B0604030504040204" pitchFamily="34" charset="0"/>
                          <a:cs typeface="Arial" panose="020B0604020202020204" pitchFamily="34" charset="0"/>
                        </a:rPr>
                        <a:t>CLASS</a:t>
                      </a:r>
                    </a:p>
                  </a:txBody>
                  <a:tcPr marT="45736" marB="4573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ECFF"/>
                    </a:solid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cs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cs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cs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cs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altLang="el-GR" sz="1800" b="0" i="0" u="none" strike="noStrike" cap="none" normalizeH="0" baseline="0">
                          <a:ln>
                            <a:noFill/>
                          </a:ln>
                          <a:solidFill>
                            <a:schemeClr val="tx1"/>
                          </a:solidFill>
                          <a:effectLst/>
                          <a:latin typeface="Tahoma" panose="020B0604030504040204" pitchFamily="34" charset="0"/>
                          <a:cs typeface="Arial" panose="020B0604020202020204" pitchFamily="34" charset="0"/>
                        </a:rPr>
                        <a:t>C(i|j)</a:t>
                      </a:r>
                    </a:p>
                  </a:txBody>
                  <a:tcPr marT="45736" marB="4573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AEAEA"/>
                    </a:solid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cs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cs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cs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cs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altLang="el-GR" sz="1800" b="1" i="0" u="none" strike="noStrike" cap="none" normalizeH="0" baseline="0">
                          <a:ln>
                            <a:noFill/>
                          </a:ln>
                          <a:solidFill>
                            <a:schemeClr val="tx1"/>
                          </a:solidFill>
                          <a:effectLst/>
                          <a:latin typeface="Tahoma" panose="020B0604030504040204" pitchFamily="34" charset="0"/>
                          <a:cs typeface="Arial" panose="020B0604020202020204" pitchFamily="34" charset="0"/>
                        </a:rPr>
                        <a:t>+</a:t>
                      </a:r>
                    </a:p>
                  </a:txBody>
                  <a:tcPr marT="45736" marB="4573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AEAEA"/>
                    </a:solid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cs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cs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cs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cs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altLang="el-GR" sz="1800" b="1" i="0" u="none" strike="noStrike" cap="none" normalizeH="0" baseline="0">
                          <a:ln>
                            <a:noFill/>
                          </a:ln>
                          <a:solidFill>
                            <a:schemeClr val="tx1"/>
                          </a:solidFill>
                          <a:effectLst/>
                          <a:latin typeface="Tahoma" panose="020B0604030504040204" pitchFamily="34" charset="0"/>
                          <a:cs typeface="Arial" panose="020B0604020202020204" pitchFamily="34" charset="0"/>
                        </a:rPr>
                        <a:t>-</a:t>
                      </a:r>
                    </a:p>
                  </a:txBody>
                  <a:tcPr marT="45736" marB="4573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AEAEA"/>
                    </a:solidFill>
                  </a:tcPr>
                </a:tc>
                <a:extLst>
                  <a:ext uri="{0D108BD9-81ED-4DB2-BD59-A6C34878D82A}">
                    <a16:rowId xmlns:a16="http://schemas.microsoft.com/office/drawing/2014/main" val="10001"/>
                  </a:ext>
                </a:extLst>
              </a:tr>
              <a:tr h="381136">
                <a:tc vMerge="1">
                  <a:txBody>
                    <a:bodyPr/>
                    <a:lstStyle/>
                    <a:p>
                      <a:endParaRPr lang="el-GR"/>
                    </a:p>
                  </a:txBody>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cs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cs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cs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cs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altLang="el-GR" sz="1800" b="1" i="0" u="none" strike="noStrike" cap="none" normalizeH="0" baseline="0">
                          <a:ln>
                            <a:noFill/>
                          </a:ln>
                          <a:solidFill>
                            <a:schemeClr val="tx1"/>
                          </a:solidFill>
                          <a:effectLst/>
                          <a:latin typeface="Tahoma" panose="020B0604030504040204" pitchFamily="34" charset="0"/>
                          <a:cs typeface="Arial" panose="020B0604020202020204" pitchFamily="34" charset="0"/>
                        </a:rPr>
                        <a:t>+</a:t>
                      </a:r>
                    </a:p>
                  </a:txBody>
                  <a:tcPr marT="45736" marB="4573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AEAEA"/>
                    </a:solid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cs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cs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cs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cs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l-GR" altLang="el-GR" sz="1800" b="0" i="0" u="none" strike="noStrike" cap="none" normalizeH="0" baseline="0">
                          <a:ln>
                            <a:noFill/>
                          </a:ln>
                          <a:solidFill>
                            <a:schemeClr val="tx1"/>
                          </a:solidFill>
                          <a:effectLst/>
                          <a:latin typeface="Tahoma" panose="020B0604030504040204" pitchFamily="34" charset="0"/>
                          <a:cs typeface="Arial" panose="020B0604020202020204" pitchFamily="34" charset="0"/>
                        </a:rPr>
                        <a:t>0</a:t>
                      </a:r>
                      <a:endParaRPr kumimoji="0" lang="en-US" altLang="el-GR" sz="1800" b="0" i="0" u="none" strike="noStrike" cap="none" normalizeH="0" baseline="0">
                        <a:ln>
                          <a:noFill/>
                        </a:ln>
                        <a:solidFill>
                          <a:schemeClr val="tx1"/>
                        </a:solidFill>
                        <a:effectLst/>
                        <a:latin typeface="Tahoma" panose="020B0604030504040204" pitchFamily="34" charset="0"/>
                        <a:cs typeface="Arial" panose="020B0604020202020204" pitchFamily="34" charset="0"/>
                      </a:endParaRPr>
                    </a:p>
                  </a:txBody>
                  <a:tcPr marT="45736" marB="4573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cs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cs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cs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cs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altLang="el-GR" sz="1800" b="0" i="0" u="none" strike="noStrike" cap="none" normalizeH="0" baseline="0">
                          <a:ln>
                            <a:noFill/>
                          </a:ln>
                          <a:solidFill>
                            <a:schemeClr val="tx1"/>
                          </a:solidFill>
                          <a:effectLst/>
                          <a:latin typeface="Tahoma" panose="020B0604030504040204" pitchFamily="34" charset="0"/>
                          <a:cs typeface="Arial" panose="020B0604020202020204" pitchFamily="34" charset="0"/>
                        </a:rPr>
                        <a:t>100</a:t>
                      </a:r>
                    </a:p>
                  </a:txBody>
                  <a:tcPr marT="45736" marB="4573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98605">
                <a:tc vMerge="1">
                  <a:txBody>
                    <a:bodyPr/>
                    <a:lstStyle/>
                    <a:p>
                      <a:endParaRPr lang="el-GR"/>
                    </a:p>
                  </a:txBody>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cs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cs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cs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cs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altLang="el-GR" sz="1800" b="1" i="0" u="none" strike="noStrike" cap="none" normalizeH="0" baseline="0" dirty="0">
                          <a:ln>
                            <a:noFill/>
                          </a:ln>
                          <a:solidFill>
                            <a:schemeClr val="tx1"/>
                          </a:solidFill>
                          <a:effectLst/>
                          <a:latin typeface="Tahoma" panose="020B0604030504040204" pitchFamily="34" charset="0"/>
                          <a:cs typeface="Arial" panose="020B0604020202020204" pitchFamily="34" charset="0"/>
                        </a:rPr>
                        <a:t>-</a:t>
                      </a:r>
                    </a:p>
                  </a:txBody>
                  <a:tcPr marT="45736" marB="4573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EAEAEA"/>
                    </a:solid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cs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cs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cs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cs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altLang="el-GR" sz="1800" b="0" i="0" u="none" strike="noStrike" cap="none" normalizeH="0" baseline="0">
                          <a:ln>
                            <a:noFill/>
                          </a:ln>
                          <a:solidFill>
                            <a:schemeClr val="tx1"/>
                          </a:solidFill>
                          <a:effectLst/>
                          <a:latin typeface="Tahoma" panose="020B0604030504040204" pitchFamily="34" charset="0"/>
                          <a:cs typeface="Arial" panose="020B0604020202020204" pitchFamily="34" charset="0"/>
                        </a:rPr>
                        <a:t>1</a:t>
                      </a:r>
                    </a:p>
                  </a:txBody>
                  <a:tcPr marT="45736" marB="4573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cs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cs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cs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cs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altLang="el-GR" sz="1800" b="0" i="0" u="none" strike="noStrike" cap="none" normalizeH="0" baseline="0" dirty="0">
                          <a:ln>
                            <a:noFill/>
                          </a:ln>
                          <a:solidFill>
                            <a:schemeClr val="tx1"/>
                          </a:solidFill>
                          <a:effectLst/>
                          <a:latin typeface="Tahoma" panose="020B0604030504040204" pitchFamily="34" charset="0"/>
                          <a:cs typeface="Arial" panose="020B0604020202020204" pitchFamily="34" charset="0"/>
                        </a:rPr>
                        <a:t>0</a:t>
                      </a:r>
                    </a:p>
                  </a:txBody>
                  <a:tcPr marT="45736" marB="4573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graphicFrame>
        <p:nvGraphicFramePr>
          <p:cNvPr id="1401881" name="Group 25">
            <a:extLst>
              <a:ext uri="{FF2B5EF4-FFF2-40B4-BE49-F238E27FC236}">
                <a16:creationId xmlns:a16="http://schemas.microsoft.com/office/drawing/2014/main" id="{31C8DA74-CBD1-4260-A407-217728C87417}"/>
              </a:ext>
            </a:extLst>
          </p:cNvPr>
          <p:cNvGraphicFramePr>
            <a:graphicFrameLocks noGrp="1"/>
          </p:cNvGraphicFramePr>
          <p:nvPr/>
        </p:nvGraphicFramePr>
        <p:xfrm>
          <a:off x="2209800" y="4152901"/>
          <a:ext cx="3581400" cy="1511301"/>
        </p:xfrm>
        <a:graphic>
          <a:graphicData uri="http://schemas.openxmlformats.org/drawingml/2006/table">
            <a:tbl>
              <a:tblPr/>
              <a:tblGrid>
                <a:gridCol w="1143000">
                  <a:extLst>
                    <a:ext uri="{9D8B030D-6E8A-4147-A177-3AD203B41FA5}">
                      <a16:colId xmlns:a16="http://schemas.microsoft.com/office/drawing/2014/main" val="20000"/>
                    </a:ext>
                  </a:extLst>
                </a:gridCol>
                <a:gridCol w="838200">
                  <a:extLst>
                    <a:ext uri="{9D8B030D-6E8A-4147-A177-3AD203B41FA5}">
                      <a16:colId xmlns:a16="http://schemas.microsoft.com/office/drawing/2014/main" val="20001"/>
                    </a:ext>
                  </a:extLst>
                </a:gridCol>
                <a:gridCol w="762000">
                  <a:extLst>
                    <a:ext uri="{9D8B030D-6E8A-4147-A177-3AD203B41FA5}">
                      <a16:colId xmlns:a16="http://schemas.microsoft.com/office/drawing/2014/main" val="20002"/>
                    </a:ext>
                  </a:extLst>
                </a:gridCol>
                <a:gridCol w="838200">
                  <a:extLst>
                    <a:ext uri="{9D8B030D-6E8A-4147-A177-3AD203B41FA5}">
                      <a16:colId xmlns:a16="http://schemas.microsoft.com/office/drawing/2014/main" val="20003"/>
                    </a:ext>
                  </a:extLst>
                </a:gridCol>
              </a:tblGrid>
              <a:tr h="365837">
                <a:tc>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cs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cs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cs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cs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altLang="el-GR" sz="1800" b="0" i="0" u="none" strike="noStrike" cap="none" normalizeH="0" baseline="0">
                          <a:ln>
                            <a:noFill/>
                          </a:ln>
                          <a:solidFill>
                            <a:srgbClr val="FF0000"/>
                          </a:solidFill>
                          <a:effectLst/>
                          <a:latin typeface="Tahoma" panose="020B0604030504040204" pitchFamily="34" charset="0"/>
                          <a:cs typeface="Arial" panose="020B0604020202020204" pitchFamily="34" charset="0"/>
                        </a:rPr>
                        <a:t>Model M</a:t>
                      </a:r>
                      <a:r>
                        <a:rPr kumimoji="0" lang="en-US" altLang="el-GR" sz="1800" b="0" i="0" u="none" strike="noStrike" cap="none" normalizeH="0" baseline="-25000">
                          <a:ln>
                            <a:noFill/>
                          </a:ln>
                          <a:solidFill>
                            <a:srgbClr val="FF0000"/>
                          </a:solidFill>
                          <a:effectLst/>
                          <a:latin typeface="Tahoma" panose="020B0604030504040204" pitchFamily="34" charset="0"/>
                          <a:cs typeface="Arial" panose="020B0604020202020204" pitchFamily="34" charset="0"/>
                        </a:rPr>
                        <a:t>1</a:t>
                      </a:r>
                    </a:p>
                  </a:txBody>
                  <a:tcPr marT="45730" marB="4573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3">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cs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cs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cs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cs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altLang="el-GR" sz="1800" b="0" i="0" u="none" strike="noStrike" cap="none" normalizeH="0" baseline="0">
                          <a:ln>
                            <a:noFill/>
                          </a:ln>
                          <a:solidFill>
                            <a:schemeClr val="tx1"/>
                          </a:solidFill>
                          <a:effectLst/>
                          <a:latin typeface="Tahoma" panose="020B0604030504040204" pitchFamily="34" charset="0"/>
                          <a:cs typeface="Arial" panose="020B0604020202020204" pitchFamily="34" charset="0"/>
                        </a:rPr>
                        <a:t>PREDICTED CLASS</a:t>
                      </a:r>
                    </a:p>
                  </a:txBody>
                  <a:tcPr marT="45730" marB="4573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ECFF"/>
                    </a:solidFill>
                  </a:tcPr>
                </a:tc>
                <a:tc hMerge="1">
                  <a:txBody>
                    <a:bodyPr/>
                    <a:lstStyle/>
                    <a:p>
                      <a:endParaRPr lang="el-GR"/>
                    </a:p>
                  </a:txBody>
                  <a:tcPr/>
                </a:tc>
                <a:tc hMerge="1">
                  <a:txBody>
                    <a:bodyPr/>
                    <a:lstStyle/>
                    <a:p>
                      <a:endParaRPr lang="el-GR"/>
                    </a:p>
                  </a:txBody>
                  <a:tcPr/>
                </a:tc>
                <a:extLst>
                  <a:ext uri="{0D108BD9-81ED-4DB2-BD59-A6C34878D82A}">
                    <a16:rowId xmlns:a16="http://schemas.microsoft.com/office/drawing/2014/main" val="10000"/>
                  </a:ext>
                </a:extLst>
              </a:tr>
              <a:tr h="365837">
                <a:tc rowSpan="3">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cs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cs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cs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cs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br>
                        <a:rPr kumimoji="0" lang="en-US" altLang="el-GR" sz="1800" b="0" i="0" u="none" strike="noStrike" cap="none" normalizeH="0" baseline="0">
                          <a:ln>
                            <a:noFill/>
                          </a:ln>
                          <a:solidFill>
                            <a:schemeClr val="tx1"/>
                          </a:solidFill>
                          <a:effectLst/>
                          <a:latin typeface="Tahoma" panose="020B0604030504040204" pitchFamily="34" charset="0"/>
                          <a:cs typeface="Arial" panose="020B0604020202020204" pitchFamily="34" charset="0"/>
                        </a:rPr>
                      </a:br>
                      <a:r>
                        <a:rPr kumimoji="0" lang="en-US" altLang="el-GR" sz="1800" b="0" i="0" u="none" strike="noStrike" cap="none" normalizeH="0" baseline="0">
                          <a:ln>
                            <a:noFill/>
                          </a:ln>
                          <a:solidFill>
                            <a:schemeClr val="tx1"/>
                          </a:solidFill>
                          <a:effectLst/>
                          <a:latin typeface="Tahoma" panose="020B0604030504040204" pitchFamily="34" charset="0"/>
                          <a:cs typeface="Arial" panose="020B0604020202020204" pitchFamily="34" charset="0"/>
                        </a:rPr>
                        <a:t>ACTUAL</a:t>
                      </a:r>
                      <a:br>
                        <a:rPr kumimoji="0" lang="en-US" altLang="el-GR" sz="1800" b="0" i="0" u="none" strike="noStrike" cap="none" normalizeH="0" baseline="0">
                          <a:ln>
                            <a:noFill/>
                          </a:ln>
                          <a:solidFill>
                            <a:schemeClr val="tx1"/>
                          </a:solidFill>
                          <a:effectLst/>
                          <a:latin typeface="Tahoma" panose="020B0604030504040204" pitchFamily="34" charset="0"/>
                          <a:cs typeface="Arial" panose="020B0604020202020204" pitchFamily="34" charset="0"/>
                        </a:rPr>
                      </a:br>
                      <a:r>
                        <a:rPr kumimoji="0" lang="en-US" altLang="el-GR" sz="1800" b="0" i="0" u="none" strike="noStrike" cap="none" normalizeH="0" baseline="0">
                          <a:ln>
                            <a:noFill/>
                          </a:ln>
                          <a:solidFill>
                            <a:schemeClr val="tx1"/>
                          </a:solidFill>
                          <a:effectLst/>
                          <a:latin typeface="Tahoma" panose="020B0604030504040204" pitchFamily="34" charset="0"/>
                          <a:cs typeface="Arial" panose="020B0604020202020204" pitchFamily="34" charset="0"/>
                        </a:rPr>
                        <a:t>CLASS</a:t>
                      </a:r>
                    </a:p>
                  </a:txBody>
                  <a:tcPr marT="45730" marB="4573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ECFF"/>
                    </a:solid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cs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cs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cs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cs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endParaRPr kumimoji="0" lang="el-GR" altLang="el-GR" sz="1800" b="0" i="0" u="none" strike="noStrike" cap="none" normalizeH="0" baseline="0">
                        <a:ln>
                          <a:noFill/>
                        </a:ln>
                        <a:solidFill>
                          <a:schemeClr val="tx1"/>
                        </a:solidFill>
                        <a:effectLst/>
                        <a:latin typeface="Tahoma" panose="020B0604030504040204" pitchFamily="34" charset="0"/>
                        <a:cs typeface="Arial" panose="020B0604020202020204" pitchFamily="34" charset="0"/>
                      </a:endParaRPr>
                    </a:p>
                  </a:txBody>
                  <a:tcPr marT="45730" marB="4573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AEAEA"/>
                    </a:solid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cs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cs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cs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cs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altLang="el-GR" sz="1800" b="1" i="0" u="none" strike="noStrike" cap="none" normalizeH="0" baseline="0">
                          <a:ln>
                            <a:noFill/>
                          </a:ln>
                          <a:solidFill>
                            <a:schemeClr val="tx1"/>
                          </a:solidFill>
                          <a:effectLst/>
                          <a:latin typeface="Tahoma" panose="020B0604030504040204" pitchFamily="34" charset="0"/>
                          <a:cs typeface="Arial" panose="020B0604020202020204" pitchFamily="34" charset="0"/>
                        </a:rPr>
                        <a:t>+</a:t>
                      </a:r>
                    </a:p>
                  </a:txBody>
                  <a:tcPr marT="45730" marB="4573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AEAEA"/>
                    </a:solid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cs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cs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cs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cs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altLang="el-GR" sz="1800" b="1" i="0" u="none" strike="noStrike" cap="none" normalizeH="0" baseline="0">
                          <a:ln>
                            <a:noFill/>
                          </a:ln>
                          <a:solidFill>
                            <a:schemeClr val="tx1"/>
                          </a:solidFill>
                          <a:effectLst/>
                          <a:latin typeface="Tahoma" panose="020B0604030504040204" pitchFamily="34" charset="0"/>
                          <a:cs typeface="Arial" panose="020B0604020202020204" pitchFamily="34" charset="0"/>
                        </a:rPr>
                        <a:t>-</a:t>
                      </a:r>
                    </a:p>
                  </a:txBody>
                  <a:tcPr marT="45730" marB="4573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AEAEA"/>
                    </a:solidFill>
                  </a:tcPr>
                </a:tc>
                <a:extLst>
                  <a:ext uri="{0D108BD9-81ED-4DB2-BD59-A6C34878D82A}">
                    <a16:rowId xmlns:a16="http://schemas.microsoft.com/office/drawing/2014/main" val="10001"/>
                  </a:ext>
                </a:extLst>
              </a:tr>
              <a:tr h="381080">
                <a:tc vMerge="1">
                  <a:txBody>
                    <a:bodyPr/>
                    <a:lstStyle/>
                    <a:p>
                      <a:endParaRPr lang="el-GR"/>
                    </a:p>
                  </a:txBody>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cs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cs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cs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cs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altLang="el-GR" sz="1800" b="1" i="0" u="none" strike="noStrike" cap="none" normalizeH="0" baseline="0">
                          <a:ln>
                            <a:noFill/>
                          </a:ln>
                          <a:solidFill>
                            <a:schemeClr val="tx1"/>
                          </a:solidFill>
                          <a:effectLst/>
                          <a:latin typeface="Tahoma" panose="020B0604030504040204" pitchFamily="34" charset="0"/>
                          <a:cs typeface="Arial" panose="020B0604020202020204" pitchFamily="34" charset="0"/>
                        </a:rPr>
                        <a:t>+</a:t>
                      </a:r>
                    </a:p>
                  </a:txBody>
                  <a:tcPr marT="45730" marB="4573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AEAEA"/>
                    </a:solid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cs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cs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cs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cs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altLang="el-GR" sz="1800" b="0" i="0" u="none" strike="noStrike" cap="none" normalizeH="0" baseline="0">
                          <a:ln>
                            <a:noFill/>
                          </a:ln>
                          <a:solidFill>
                            <a:schemeClr val="tx1"/>
                          </a:solidFill>
                          <a:effectLst/>
                          <a:latin typeface="Tahoma" panose="020B0604030504040204" pitchFamily="34" charset="0"/>
                          <a:cs typeface="Arial" panose="020B0604020202020204" pitchFamily="34" charset="0"/>
                        </a:rPr>
                        <a:t>150</a:t>
                      </a:r>
                    </a:p>
                  </a:txBody>
                  <a:tcPr marT="45730" marB="4573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cs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cs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cs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cs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altLang="el-GR" sz="1800" b="0" i="0" u="none" strike="noStrike" cap="none" normalizeH="0" baseline="0">
                          <a:ln>
                            <a:noFill/>
                          </a:ln>
                          <a:solidFill>
                            <a:schemeClr val="tx1"/>
                          </a:solidFill>
                          <a:effectLst/>
                          <a:latin typeface="Tahoma" panose="020B0604030504040204" pitchFamily="34" charset="0"/>
                          <a:cs typeface="Arial" panose="020B0604020202020204" pitchFamily="34" charset="0"/>
                        </a:rPr>
                        <a:t>40</a:t>
                      </a:r>
                    </a:p>
                  </a:txBody>
                  <a:tcPr marT="45730" marB="4573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98547">
                <a:tc vMerge="1">
                  <a:txBody>
                    <a:bodyPr/>
                    <a:lstStyle/>
                    <a:p>
                      <a:endParaRPr lang="el-GR"/>
                    </a:p>
                  </a:txBody>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cs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cs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cs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cs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altLang="el-GR" sz="1800" b="1" i="0" u="none" strike="noStrike" cap="none" normalizeH="0" baseline="0">
                          <a:ln>
                            <a:noFill/>
                          </a:ln>
                          <a:solidFill>
                            <a:schemeClr val="tx1"/>
                          </a:solidFill>
                          <a:effectLst/>
                          <a:latin typeface="Tahoma" panose="020B0604030504040204" pitchFamily="34" charset="0"/>
                          <a:cs typeface="Arial" panose="020B0604020202020204" pitchFamily="34" charset="0"/>
                        </a:rPr>
                        <a:t>-</a:t>
                      </a:r>
                    </a:p>
                  </a:txBody>
                  <a:tcPr marT="45730" marB="4573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EAEAEA"/>
                    </a:solid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cs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cs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cs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cs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altLang="el-GR" sz="1800" b="0" i="0" u="none" strike="noStrike" cap="none" normalizeH="0" baseline="0">
                          <a:ln>
                            <a:noFill/>
                          </a:ln>
                          <a:solidFill>
                            <a:schemeClr val="tx1"/>
                          </a:solidFill>
                          <a:effectLst/>
                          <a:latin typeface="Tahoma" panose="020B0604030504040204" pitchFamily="34" charset="0"/>
                          <a:cs typeface="Arial" panose="020B0604020202020204" pitchFamily="34" charset="0"/>
                        </a:rPr>
                        <a:t>60</a:t>
                      </a:r>
                    </a:p>
                  </a:txBody>
                  <a:tcPr marT="45730" marB="4573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cs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cs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cs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cs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altLang="el-GR" sz="1800" b="0" i="0" u="none" strike="noStrike" cap="none" normalizeH="0" baseline="0">
                          <a:ln>
                            <a:noFill/>
                          </a:ln>
                          <a:solidFill>
                            <a:schemeClr val="tx1"/>
                          </a:solidFill>
                          <a:effectLst/>
                          <a:latin typeface="Tahoma" panose="020B0604030504040204" pitchFamily="34" charset="0"/>
                          <a:cs typeface="Arial" panose="020B0604020202020204" pitchFamily="34" charset="0"/>
                        </a:rPr>
                        <a:t>250</a:t>
                      </a:r>
                    </a:p>
                  </a:txBody>
                  <a:tcPr marT="45730" marB="4573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graphicFrame>
        <p:nvGraphicFramePr>
          <p:cNvPr id="1401904" name="Group 48">
            <a:extLst>
              <a:ext uri="{FF2B5EF4-FFF2-40B4-BE49-F238E27FC236}">
                <a16:creationId xmlns:a16="http://schemas.microsoft.com/office/drawing/2014/main" id="{4EEF5A57-B850-44ED-89F9-F0960F480585}"/>
              </a:ext>
            </a:extLst>
          </p:cNvPr>
          <p:cNvGraphicFramePr>
            <a:graphicFrameLocks noGrp="1"/>
          </p:cNvGraphicFramePr>
          <p:nvPr/>
        </p:nvGraphicFramePr>
        <p:xfrm>
          <a:off x="6388100" y="4165601"/>
          <a:ext cx="3581400" cy="1511301"/>
        </p:xfrm>
        <a:graphic>
          <a:graphicData uri="http://schemas.openxmlformats.org/drawingml/2006/table">
            <a:tbl>
              <a:tblPr/>
              <a:tblGrid>
                <a:gridCol w="1143000">
                  <a:extLst>
                    <a:ext uri="{9D8B030D-6E8A-4147-A177-3AD203B41FA5}">
                      <a16:colId xmlns:a16="http://schemas.microsoft.com/office/drawing/2014/main" val="20000"/>
                    </a:ext>
                  </a:extLst>
                </a:gridCol>
                <a:gridCol w="838200">
                  <a:extLst>
                    <a:ext uri="{9D8B030D-6E8A-4147-A177-3AD203B41FA5}">
                      <a16:colId xmlns:a16="http://schemas.microsoft.com/office/drawing/2014/main" val="20001"/>
                    </a:ext>
                  </a:extLst>
                </a:gridCol>
                <a:gridCol w="762000">
                  <a:extLst>
                    <a:ext uri="{9D8B030D-6E8A-4147-A177-3AD203B41FA5}">
                      <a16:colId xmlns:a16="http://schemas.microsoft.com/office/drawing/2014/main" val="20002"/>
                    </a:ext>
                  </a:extLst>
                </a:gridCol>
                <a:gridCol w="838200">
                  <a:extLst>
                    <a:ext uri="{9D8B030D-6E8A-4147-A177-3AD203B41FA5}">
                      <a16:colId xmlns:a16="http://schemas.microsoft.com/office/drawing/2014/main" val="20003"/>
                    </a:ext>
                  </a:extLst>
                </a:gridCol>
              </a:tblGrid>
              <a:tr h="365837">
                <a:tc>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cs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cs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cs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cs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altLang="el-GR" sz="1800" b="0" i="0" u="none" strike="noStrike" cap="none" normalizeH="0" baseline="0">
                          <a:ln>
                            <a:noFill/>
                          </a:ln>
                          <a:solidFill>
                            <a:srgbClr val="FF0000"/>
                          </a:solidFill>
                          <a:effectLst/>
                          <a:latin typeface="Tahoma" panose="020B0604030504040204" pitchFamily="34" charset="0"/>
                          <a:cs typeface="Arial" panose="020B0604020202020204" pitchFamily="34" charset="0"/>
                        </a:rPr>
                        <a:t>Model M</a:t>
                      </a:r>
                      <a:r>
                        <a:rPr kumimoji="0" lang="en-US" altLang="el-GR" sz="1800" b="0" i="0" u="none" strike="noStrike" cap="none" normalizeH="0" baseline="-25000">
                          <a:ln>
                            <a:noFill/>
                          </a:ln>
                          <a:solidFill>
                            <a:srgbClr val="FF0000"/>
                          </a:solidFill>
                          <a:effectLst/>
                          <a:latin typeface="Tahoma" panose="020B0604030504040204" pitchFamily="34" charset="0"/>
                          <a:cs typeface="Arial" panose="020B0604020202020204" pitchFamily="34" charset="0"/>
                        </a:rPr>
                        <a:t>2</a:t>
                      </a:r>
                    </a:p>
                  </a:txBody>
                  <a:tcPr marT="45730" marB="4573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3">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cs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cs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cs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cs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altLang="el-GR" sz="1800" b="0" i="0" u="none" strike="noStrike" cap="none" normalizeH="0" baseline="0">
                          <a:ln>
                            <a:noFill/>
                          </a:ln>
                          <a:solidFill>
                            <a:schemeClr val="tx1"/>
                          </a:solidFill>
                          <a:effectLst/>
                          <a:latin typeface="Tahoma" panose="020B0604030504040204" pitchFamily="34" charset="0"/>
                          <a:cs typeface="Arial" panose="020B0604020202020204" pitchFamily="34" charset="0"/>
                        </a:rPr>
                        <a:t>PREDICTED CLASS</a:t>
                      </a:r>
                    </a:p>
                  </a:txBody>
                  <a:tcPr marT="45730" marB="4573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ECFF"/>
                    </a:solidFill>
                  </a:tcPr>
                </a:tc>
                <a:tc hMerge="1">
                  <a:txBody>
                    <a:bodyPr/>
                    <a:lstStyle/>
                    <a:p>
                      <a:endParaRPr lang="el-GR"/>
                    </a:p>
                  </a:txBody>
                  <a:tcPr/>
                </a:tc>
                <a:tc hMerge="1">
                  <a:txBody>
                    <a:bodyPr/>
                    <a:lstStyle/>
                    <a:p>
                      <a:endParaRPr lang="el-GR"/>
                    </a:p>
                  </a:txBody>
                  <a:tcPr/>
                </a:tc>
                <a:extLst>
                  <a:ext uri="{0D108BD9-81ED-4DB2-BD59-A6C34878D82A}">
                    <a16:rowId xmlns:a16="http://schemas.microsoft.com/office/drawing/2014/main" val="10000"/>
                  </a:ext>
                </a:extLst>
              </a:tr>
              <a:tr h="365837">
                <a:tc rowSpan="3">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cs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cs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cs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cs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br>
                        <a:rPr kumimoji="0" lang="en-US" altLang="el-GR" sz="1800" b="0" i="0" u="none" strike="noStrike" cap="none" normalizeH="0" baseline="0">
                          <a:ln>
                            <a:noFill/>
                          </a:ln>
                          <a:solidFill>
                            <a:schemeClr val="tx1"/>
                          </a:solidFill>
                          <a:effectLst/>
                          <a:latin typeface="Tahoma" panose="020B0604030504040204" pitchFamily="34" charset="0"/>
                          <a:cs typeface="Arial" panose="020B0604020202020204" pitchFamily="34" charset="0"/>
                        </a:rPr>
                      </a:br>
                      <a:r>
                        <a:rPr kumimoji="0" lang="en-US" altLang="el-GR" sz="1800" b="0" i="0" u="none" strike="noStrike" cap="none" normalizeH="0" baseline="0">
                          <a:ln>
                            <a:noFill/>
                          </a:ln>
                          <a:solidFill>
                            <a:schemeClr val="tx1"/>
                          </a:solidFill>
                          <a:effectLst/>
                          <a:latin typeface="Tahoma" panose="020B0604030504040204" pitchFamily="34" charset="0"/>
                          <a:cs typeface="Arial" panose="020B0604020202020204" pitchFamily="34" charset="0"/>
                        </a:rPr>
                        <a:t>ACTUAL</a:t>
                      </a:r>
                      <a:br>
                        <a:rPr kumimoji="0" lang="en-US" altLang="el-GR" sz="1800" b="0" i="0" u="none" strike="noStrike" cap="none" normalizeH="0" baseline="0">
                          <a:ln>
                            <a:noFill/>
                          </a:ln>
                          <a:solidFill>
                            <a:schemeClr val="tx1"/>
                          </a:solidFill>
                          <a:effectLst/>
                          <a:latin typeface="Tahoma" panose="020B0604030504040204" pitchFamily="34" charset="0"/>
                          <a:cs typeface="Arial" panose="020B0604020202020204" pitchFamily="34" charset="0"/>
                        </a:rPr>
                      </a:br>
                      <a:r>
                        <a:rPr kumimoji="0" lang="en-US" altLang="el-GR" sz="1800" b="0" i="0" u="none" strike="noStrike" cap="none" normalizeH="0" baseline="0">
                          <a:ln>
                            <a:noFill/>
                          </a:ln>
                          <a:solidFill>
                            <a:schemeClr val="tx1"/>
                          </a:solidFill>
                          <a:effectLst/>
                          <a:latin typeface="Tahoma" panose="020B0604030504040204" pitchFamily="34" charset="0"/>
                          <a:cs typeface="Arial" panose="020B0604020202020204" pitchFamily="34" charset="0"/>
                        </a:rPr>
                        <a:t>CLASS</a:t>
                      </a:r>
                    </a:p>
                  </a:txBody>
                  <a:tcPr marT="45730" marB="4573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ECFF"/>
                    </a:solid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cs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cs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cs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cs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endParaRPr kumimoji="0" lang="el-GR" altLang="el-GR" sz="1800" b="0" i="0" u="none" strike="noStrike" cap="none" normalizeH="0" baseline="0">
                        <a:ln>
                          <a:noFill/>
                        </a:ln>
                        <a:solidFill>
                          <a:schemeClr val="tx1"/>
                        </a:solidFill>
                        <a:effectLst/>
                        <a:latin typeface="Tahoma" panose="020B0604030504040204" pitchFamily="34" charset="0"/>
                        <a:cs typeface="Arial" panose="020B0604020202020204" pitchFamily="34" charset="0"/>
                      </a:endParaRPr>
                    </a:p>
                  </a:txBody>
                  <a:tcPr marT="45730" marB="4573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AEAEA"/>
                    </a:solid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cs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cs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cs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cs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altLang="el-GR" sz="1800" b="1" i="0" u="none" strike="noStrike" cap="none" normalizeH="0" baseline="0">
                          <a:ln>
                            <a:noFill/>
                          </a:ln>
                          <a:solidFill>
                            <a:schemeClr val="tx1"/>
                          </a:solidFill>
                          <a:effectLst/>
                          <a:latin typeface="Tahoma" panose="020B0604030504040204" pitchFamily="34" charset="0"/>
                          <a:cs typeface="Arial" panose="020B0604020202020204" pitchFamily="34" charset="0"/>
                        </a:rPr>
                        <a:t>+</a:t>
                      </a:r>
                    </a:p>
                  </a:txBody>
                  <a:tcPr marT="45730" marB="4573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AEAEA"/>
                    </a:solid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cs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cs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cs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cs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altLang="el-GR" sz="1800" b="1" i="0" u="none" strike="noStrike" cap="none" normalizeH="0" baseline="0">
                          <a:ln>
                            <a:noFill/>
                          </a:ln>
                          <a:solidFill>
                            <a:schemeClr val="tx1"/>
                          </a:solidFill>
                          <a:effectLst/>
                          <a:latin typeface="Tahoma" panose="020B0604030504040204" pitchFamily="34" charset="0"/>
                          <a:cs typeface="Arial" panose="020B0604020202020204" pitchFamily="34" charset="0"/>
                        </a:rPr>
                        <a:t>-</a:t>
                      </a:r>
                    </a:p>
                  </a:txBody>
                  <a:tcPr marT="45730" marB="4573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AEAEA"/>
                    </a:solidFill>
                  </a:tcPr>
                </a:tc>
                <a:extLst>
                  <a:ext uri="{0D108BD9-81ED-4DB2-BD59-A6C34878D82A}">
                    <a16:rowId xmlns:a16="http://schemas.microsoft.com/office/drawing/2014/main" val="10001"/>
                  </a:ext>
                </a:extLst>
              </a:tr>
              <a:tr h="381080">
                <a:tc vMerge="1">
                  <a:txBody>
                    <a:bodyPr/>
                    <a:lstStyle/>
                    <a:p>
                      <a:endParaRPr lang="el-GR"/>
                    </a:p>
                  </a:txBody>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cs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cs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cs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cs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altLang="el-GR" sz="1800" b="1" i="0" u="none" strike="noStrike" cap="none" normalizeH="0" baseline="0">
                          <a:ln>
                            <a:noFill/>
                          </a:ln>
                          <a:solidFill>
                            <a:schemeClr val="tx1"/>
                          </a:solidFill>
                          <a:effectLst/>
                          <a:latin typeface="Tahoma" panose="020B0604030504040204" pitchFamily="34" charset="0"/>
                          <a:cs typeface="Arial" panose="020B0604020202020204" pitchFamily="34" charset="0"/>
                        </a:rPr>
                        <a:t>+</a:t>
                      </a:r>
                    </a:p>
                  </a:txBody>
                  <a:tcPr marT="45730" marB="4573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AEAEA"/>
                    </a:solid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cs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cs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cs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cs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l-GR" altLang="el-GR" sz="1800" b="0" i="0" u="none" strike="noStrike" cap="none" normalizeH="0" baseline="0">
                          <a:ln>
                            <a:noFill/>
                          </a:ln>
                          <a:solidFill>
                            <a:schemeClr val="tx1"/>
                          </a:solidFill>
                          <a:effectLst/>
                          <a:latin typeface="Tahoma" panose="020B0604030504040204" pitchFamily="34" charset="0"/>
                          <a:cs typeface="Arial" panose="020B0604020202020204" pitchFamily="34" charset="0"/>
                        </a:rPr>
                        <a:t>140</a:t>
                      </a:r>
                      <a:endParaRPr kumimoji="0" lang="en-US" altLang="el-GR" sz="1800" b="0" i="0" u="none" strike="noStrike" cap="none" normalizeH="0" baseline="0">
                        <a:ln>
                          <a:noFill/>
                        </a:ln>
                        <a:solidFill>
                          <a:schemeClr val="tx1"/>
                        </a:solidFill>
                        <a:effectLst/>
                        <a:latin typeface="Tahoma" panose="020B0604030504040204" pitchFamily="34" charset="0"/>
                        <a:cs typeface="Arial" panose="020B0604020202020204" pitchFamily="34" charset="0"/>
                      </a:endParaRPr>
                    </a:p>
                  </a:txBody>
                  <a:tcPr marT="45730" marB="4573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cs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cs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cs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cs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l-GR" altLang="el-GR" sz="1800" b="0" i="0" u="none" strike="noStrike" cap="none" normalizeH="0" baseline="0">
                          <a:ln>
                            <a:noFill/>
                          </a:ln>
                          <a:solidFill>
                            <a:schemeClr val="tx1"/>
                          </a:solidFill>
                          <a:effectLst/>
                          <a:latin typeface="Tahoma" panose="020B0604030504040204" pitchFamily="34" charset="0"/>
                          <a:cs typeface="Arial" panose="020B0604020202020204" pitchFamily="34" charset="0"/>
                        </a:rPr>
                        <a:t>50</a:t>
                      </a:r>
                      <a:endParaRPr kumimoji="0" lang="en-US" altLang="el-GR" sz="1800" b="0" i="0" u="none" strike="noStrike" cap="none" normalizeH="0" baseline="0">
                        <a:ln>
                          <a:noFill/>
                        </a:ln>
                        <a:solidFill>
                          <a:schemeClr val="tx1"/>
                        </a:solidFill>
                        <a:effectLst/>
                        <a:latin typeface="Tahoma" panose="020B0604030504040204" pitchFamily="34" charset="0"/>
                        <a:cs typeface="Arial" panose="020B0604020202020204" pitchFamily="34" charset="0"/>
                      </a:endParaRPr>
                    </a:p>
                  </a:txBody>
                  <a:tcPr marT="45730" marB="4573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98547">
                <a:tc vMerge="1">
                  <a:txBody>
                    <a:bodyPr/>
                    <a:lstStyle/>
                    <a:p>
                      <a:endParaRPr lang="el-GR"/>
                    </a:p>
                  </a:txBody>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cs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cs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cs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cs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altLang="el-GR" sz="1800" b="1" i="0" u="none" strike="noStrike" cap="none" normalizeH="0" baseline="0">
                          <a:ln>
                            <a:noFill/>
                          </a:ln>
                          <a:solidFill>
                            <a:schemeClr val="tx1"/>
                          </a:solidFill>
                          <a:effectLst/>
                          <a:latin typeface="Tahoma" panose="020B0604030504040204" pitchFamily="34" charset="0"/>
                          <a:cs typeface="Arial" panose="020B0604020202020204" pitchFamily="34" charset="0"/>
                        </a:rPr>
                        <a:t>-</a:t>
                      </a:r>
                    </a:p>
                  </a:txBody>
                  <a:tcPr marT="45730" marB="4573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EAEAEA"/>
                    </a:solid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cs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cs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cs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cs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altLang="el-GR" sz="1800" b="0" i="0" u="none" strike="noStrike" cap="none" normalizeH="0" baseline="0">
                          <a:ln>
                            <a:noFill/>
                          </a:ln>
                          <a:solidFill>
                            <a:schemeClr val="tx1"/>
                          </a:solidFill>
                          <a:effectLst/>
                          <a:latin typeface="Tahoma" panose="020B0604030504040204" pitchFamily="34" charset="0"/>
                          <a:cs typeface="Arial" panose="020B0604020202020204" pitchFamily="34" charset="0"/>
                        </a:rPr>
                        <a:t>5</a:t>
                      </a:r>
                      <a:r>
                        <a:rPr kumimoji="0" lang="el-GR" altLang="el-GR" sz="1800" b="0" i="0" u="none" strike="noStrike" cap="none" normalizeH="0" baseline="0">
                          <a:ln>
                            <a:noFill/>
                          </a:ln>
                          <a:solidFill>
                            <a:schemeClr val="tx1"/>
                          </a:solidFill>
                          <a:effectLst/>
                          <a:latin typeface="Tahoma" panose="020B0604030504040204" pitchFamily="34" charset="0"/>
                          <a:cs typeface="Arial" panose="020B0604020202020204" pitchFamily="34" charset="0"/>
                        </a:rPr>
                        <a:t>0</a:t>
                      </a:r>
                      <a:endParaRPr kumimoji="0" lang="en-US" altLang="el-GR" sz="1800" b="0" i="0" u="none" strike="noStrike" cap="none" normalizeH="0" baseline="0">
                        <a:ln>
                          <a:noFill/>
                        </a:ln>
                        <a:solidFill>
                          <a:schemeClr val="tx1"/>
                        </a:solidFill>
                        <a:effectLst/>
                        <a:latin typeface="Tahoma" panose="020B0604030504040204" pitchFamily="34" charset="0"/>
                        <a:cs typeface="Arial" panose="020B0604020202020204" pitchFamily="34" charset="0"/>
                      </a:endParaRPr>
                    </a:p>
                  </a:txBody>
                  <a:tcPr marT="45730" marB="4573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cs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cs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cs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cs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altLang="el-GR" sz="1800" b="0" i="0" u="none" strike="noStrike" cap="none" normalizeH="0" baseline="0">
                          <a:ln>
                            <a:noFill/>
                          </a:ln>
                          <a:solidFill>
                            <a:schemeClr val="tx1"/>
                          </a:solidFill>
                          <a:effectLst/>
                          <a:latin typeface="Tahoma" panose="020B0604030504040204" pitchFamily="34" charset="0"/>
                          <a:cs typeface="Arial" panose="020B0604020202020204" pitchFamily="34" charset="0"/>
                        </a:rPr>
                        <a:t>2</a:t>
                      </a:r>
                      <a:r>
                        <a:rPr kumimoji="0" lang="el-GR" altLang="el-GR" sz="1800" b="0" i="0" u="none" strike="noStrike" cap="none" normalizeH="0" baseline="0">
                          <a:ln>
                            <a:noFill/>
                          </a:ln>
                          <a:solidFill>
                            <a:schemeClr val="tx1"/>
                          </a:solidFill>
                          <a:effectLst/>
                          <a:latin typeface="Tahoma" panose="020B0604030504040204" pitchFamily="34" charset="0"/>
                          <a:cs typeface="Arial" panose="020B0604020202020204" pitchFamily="34" charset="0"/>
                        </a:rPr>
                        <a:t>6</a:t>
                      </a:r>
                      <a:r>
                        <a:rPr kumimoji="0" lang="en-US" altLang="el-GR" sz="1800" b="0" i="0" u="none" strike="noStrike" cap="none" normalizeH="0" baseline="0">
                          <a:ln>
                            <a:noFill/>
                          </a:ln>
                          <a:solidFill>
                            <a:schemeClr val="tx1"/>
                          </a:solidFill>
                          <a:effectLst/>
                          <a:latin typeface="Tahoma" panose="020B0604030504040204" pitchFamily="34" charset="0"/>
                          <a:cs typeface="Arial" panose="020B0604020202020204" pitchFamily="34" charset="0"/>
                        </a:rPr>
                        <a:t>0</a:t>
                      </a:r>
                    </a:p>
                  </a:txBody>
                  <a:tcPr marT="45730" marB="4573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
        <p:nvSpPr>
          <p:cNvPr id="36936" name="Rectangle 71">
            <a:extLst>
              <a:ext uri="{FF2B5EF4-FFF2-40B4-BE49-F238E27FC236}">
                <a16:creationId xmlns:a16="http://schemas.microsoft.com/office/drawing/2014/main" id="{AE18BC7F-75CC-4ED0-8FAA-730D834F63B1}"/>
              </a:ext>
            </a:extLst>
          </p:cNvPr>
          <p:cNvSpPr>
            <a:spLocks noChangeArrowheads="1"/>
          </p:cNvSpPr>
          <p:nvPr/>
        </p:nvSpPr>
        <p:spPr bwMode="auto">
          <a:xfrm>
            <a:off x="2819400" y="5638800"/>
            <a:ext cx="2133600"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lstStyle>
            <a:lvl1pPr marL="292100" indent="-292100">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Arial" panose="020B0604020202020204" pitchFamily="34" charset="0"/>
              </a:defRPr>
            </a:lvl1pPr>
            <a:lvl2pPr marL="800100" indent="-34290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cs typeface="Arial" panose="020B060402020202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Arial" panose="020B060402020202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9pPr>
          </a:lstStyle>
          <a:p>
            <a:pPr>
              <a:spcBef>
                <a:spcPct val="10000"/>
              </a:spcBef>
              <a:spcAft>
                <a:spcPts val="400"/>
              </a:spcAft>
              <a:buClr>
                <a:srgbClr val="0C7B9C"/>
              </a:buClr>
              <a:buSzPct val="75000"/>
              <a:buNone/>
            </a:pPr>
            <a:r>
              <a:rPr lang="en-US" altLang="el-GR" sz="1800">
                <a:latin typeface="Arial" panose="020B0604020202020204" pitchFamily="34" charset="0"/>
              </a:rPr>
              <a:t>Accuracy = 80%</a:t>
            </a:r>
          </a:p>
          <a:p>
            <a:pPr>
              <a:spcBef>
                <a:spcPct val="10000"/>
              </a:spcBef>
              <a:spcAft>
                <a:spcPts val="400"/>
              </a:spcAft>
              <a:buClr>
                <a:srgbClr val="0C7B9C"/>
              </a:buClr>
              <a:buSzPct val="75000"/>
              <a:buNone/>
            </a:pPr>
            <a:r>
              <a:rPr lang="en-US" altLang="el-GR" sz="1800">
                <a:latin typeface="Arial" panose="020B0604020202020204" pitchFamily="34" charset="0"/>
              </a:rPr>
              <a:t>Cost = </a:t>
            </a:r>
            <a:r>
              <a:rPr lang="el-GR" altLang="el-GR" sz="1800">
                <a:latin typeface="Arial" panose="020B0604020202020204" pitchFamily="34" charset="0"/>
              </a:rPr>
              <a:t>4060</a:t>
            </a:r>
            <a:endParaRPr lang="en-US" altLang="el-GR" sz="1800">
              <a:latin typeface="Arial" panose="020B0604020202020204" pitchFamily="34" charset="0"/>
            </a:endParaRPr>
          </a:p>
        </p:txBody>
      </p:sp>
      <p:sp>
        <p:nvSpPr>
          <p:cNvPr id="36937" name="Rectangle 72">
            <a:extLst>
              <a:ext uri="{FF2B5EF4-FFF2-40B4-BE49-F238E27FC236}">
                <a16:creationId xmlns:a16="http://schemas.microsoft.com/office/drawing/2014/main" id="{7A166413-4380-4B92-9845-96CBFBB80F17}"/>
              </a:ext>
            </a:extLst>
          </p:cNvPr>
          <p:cNvSpPr>
            <a:spLocks noChangeArrowheads="1"/>
          </p:cNvSpPr>
          <p:nvPr/>
        </p:nvSpPr>
        <p:spPr bwMode="auto">
          <a:xfrm>
            <a:off x="7696200" y="5715000"/>
            <a:ext cx="2590800"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lstStyle>
            <a:lvl1pPr marL="292100" indent="-292100">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Arial" panose="020B0604020202020204" pitchFamily="34" charset="0"/>
              </a:defRPr>
            </a:lvl1pPr>
            <a:lvl2pPr marL="800100" indent="-34290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cs typeface="Arial" panose="020B060402020202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Arial" panose="020B060402020202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9pPr>
          </a:lstStyle>
          <a:p>
            <a:pPr>
              <a:spcBef>
                <a:spcPct val="10000"/>
              </a:spcBef>
              <a:spcAft>
                <a:spcPts val="400"/>
              </a:spcAft>
              <a:buClr>
                <a:srgbClr val="0C7B9C"/>
              </a:buClr>
              <a:buSzPct val="75000"/>
              <a:buNone/>
            </a:pPr>
            <a:r>
              <a:rPr lang="en-US" altLang="el-GR" sz="1800">
                <a:latin typeface="Arial" panose="020B0604020202020204" pitchFamily="34" charset="0"/>
              </a:rPr>
              <a:t>Accuracy = </a:t>
            </a:r>
            <a:r>
              <a:rPr lang="el-GR" altLang="el-GR" sz="1800">
                <a:latin typeface="Arial" panose="020B0604020202020204" pitchFamily="34" charset="0"/>
              </a:rPr>
              <a:t>8</a:t>
            </a:r>
            <a:r>
              <a:rPr lang="en-US" altLang="el-GR" sz="1800">
                <a:latin typeface="Arial" panose="020B0604020202020204" pitchFamily="34" charset="0"/>
              </a:rPr>
              <a:t>0%</a:t>
            </a:r>
          </a:p>
          <a:p>
            <a:pPr>
              <a:spcBef>
                <a:spcPct val="10000"/>
              </a:spcBef>
              <a:spcAft>
                <a:spcPts val="400"/>
              </a:spcAft>
              <a:buClr>
                <a:srgbClr val="0C7B9C"/>
              </a:buClr>
              <a:buSzPct val="75000"/>
              <a:buNone/>
            </a:pPr>
            <a:r>
              <a:rPr lang="en-US" altLang="el-GR" sz="1800">
                <a:latin typeface="Arial" panose="020B0604020202020204" pitchFamily="34" charset="0"/>
              </a:rPr>
              <a:t>Cost = </a:t>
            </a:r>
            <a:r>
              <a:rPr lang="el-GR" altLang="el-GR" sz="1800">
                <a:latin typeface="Arial" panose="020B0604020202020204" pitchFamily="34" charset="0"/>
              </a:rPr>
              <a:t>5050</a:t>
            </a:r>
            <a:endParaRPr lang="en-US" altLang="el-GR" sz="1800">
              <a:latin typeface="Arial" panose="020B0604020202020204" pitchFamily="34" charset="0"/>
            </a:endParaRPr>
          </a:p>
        </p:txBody>
      </p:sp>
      <p:sp>
        <p:nvSpPr>
          <p:cNvPr id="36938" name="Text Box 73">
            <a:extLst>
              <a:ext uri="{FF2B5EF4-FFF2-40B4-BE49-F238E27FC236}">
                <a16:creationId xmlns:a16="http://schemas.microsoft.com/office/drawing/2014/main" id="{FE42B13F-8C21-4ED4-973F-8792122C181C}"/>
              </a:ext>
            </a:extLst>
          </p:cNvPr>
          <p:cNvSpPr txBox="1">
            <a:spLocks noChangeArrowheads="1"/>
          </p:cNvSpPr>
          <p:nvPr/>
        </p:nvSpPr>
        <p:spPr bwMode="auto">
          <a:xfrm>
            <a:off x="3035300" y="571500"/>
            <a:ext cx="5562600"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Arial" panose="020B060402020202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cs typeface="Arial" panose="020B060402020202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Arial" panose="020B060402020202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9pPr>
          </a:lstStyle>
          <a:p>
            <a:pPr eaLnBrk="1" hangingPunct="1">
              <a:spcBef>
                <a:spcPct val="50000"/>
              </a:spcBef>
              <a:buClrTx/>
              <a:buSzTx/>
              <a:buFontTx/>
              <a:buNone/>
            </a:pPr>
            <a:r>
              <a:rPr lang="el-GR" altLang="el-GR" sz="2800" b="1">
                <a:solidFill>
                  <a:schemeClr val="tx2"/>
                </a:solidFill>
                <a:latin typeface="Comic Sans MS" panose="030F0702030302020204" pitchFamily="66" charset="0"/>
              </a:rPr>
              <a:t>Υπολογισμός του Κόστους της Ταξινόμησης</a:t>
            </a:r>
          </a:p>
        </p:txBody>
      </p:sp>
      <p:sp>
        <p:nvSpPr>
          <p:cNvPr id="36939" name="Rectangle 74">
            <a:extLst>
              <a:ext uri="{FF2B5EF4-FFF2-40B4-BE49-F238E27FC236}">
                <a16:creationId xmlns:a16="http://schemas.microsoft.com/office/drawing/2014/main" id="{8D2B0C4E-D2EE-462C-8BF0-7D2159292176}"/>
              </a:ext>
            </a:extLst>
          </p:cNvPr>
          <p:cNvSpPr>
            <a:spLocks noChangeArrowheads="1"/>
          </p:cNvSpPr>
          <p:nvPr/>
        </p:nvSpPr>
        <p:spPr bwMode="auto">
          <a:xfrm>
            <a:off x="8229600" y="1905000"/>
            <a:ext cx="2133600" cy="1295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lstStyle>
            <a:lvl1pPr marL="292100" indent="-292100">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Arial" panose="020B0604020202020204" pitchFamily="34" charset="0"/>
              </a:defRPr>
            </a:lvl1pPr>
            <a:lvl2pPr marL="800100" indent="-34290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cs typeface="Arial" panose="020B060402020202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Arial" panose="020B060402020202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9pPr>
          </a:lstStyle>
          <a:p>
            <a:pPr algn="just">
              <a:spcBef>
                <a:spcPct val="50000"/>
              </a:spcBef>
              <a:buClrTx/>
              <a:buSzTx/>
              <a:buFontTx/>
              <a:buNone/>
            </a:pPr>
            <a:r>
              <a:rPr lang="en-US" altLang="el-GR" sz="1600">
                <a:latin typeface="Comic Sans MS" panose="030F0702030302020204" pitchFamily="66" charset="0"/>
              </a:rPr>
              <a:t>	</a:t>
            </a:r>
            <a:r>
              <a:rPr lang="en-US" altLang="el-GR" sz="1600" b="1">
                <a:latin typeface="Comic Sans MS" panose="030F0702030302020204" pitchFamily="66" charset="0"/>
              </a:rPr>
              <a:t>C(i|j):</a:t>
            </a:r>
            <a:r>
              <a:rPr lang="en-US" altLang="el-GR" sz="1600">
                <a:latin typeface="Comic Sans MS" panose="030F0702030302020204" pitchFamily="66" charset="0"/>
              </a:rPr>
              <a:t> </a:t>
            </a:r>
            <a:r>
              <a:rPr lang="el-GR" altLang="el-GR" sz="1600">
                <a:latin typeface="Comic Sans MS" panose="030F0702030302020204" pitchFamily="66" charset="0"/>
              </a:rPr>
              <a:t>κόστος λανθασμένης ταξινόμησης ενός παραδείγματος της κλάσης </a:t>
            </a:r>
            <a:r>
              <a:rPr lang="en-US" altLang="el-GR" sz="1600">
                <a:latin typeface="Comic Sans MS" panose="030F0702030302020204" pitchFamily="66" charset="0"/>
              </a:rPr>
              <a:t>i </a:t>
            </a:r>
            <a:r>
              <a:rPr lang="el-GR" altLang="el-GR" sz="1600">
                <a:latin typeface="Comic Sans MS" panose="030F0702030302020204" pitchFamily="66" charset="0"/>
              </a:rPr>
              <a:t>ως κλάση </a:t>
            </a:r>
            <a:r>
              <a:rPr lang="en-US" altLang="el-GR" sz="1600">
                <a:latin typeface="Comic Sans MS" panose="030F0702030302020204" pitchFamily="66" charset="0"/>
              </a:rPr>
              <a:t>j</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C6A782B-816E-70C8-2D78-D8F84AC84FE9}"/>
              </a:ext>
            </a:extLst>
          </p:cNvPr>
          <p:cNvSpPr>
            <a:spLocks noGrp="1"/>
          </p:cNvSpPr>
          <p:nvPr>
            <p:ph type="title"/>
          </p:nvPr>
        </p:nvSpPr>
        <p:spPr/>
        <p:txBody>
          <a:bodyPr/>
          <a:lstStyle/>
          <a:p>
            <a:r>
              <a:rPr lang="el-GR" dirty="0"/>
              <a:t>Πρόβλεψη</a:t>
            </a:r>
            <a:r>
              <a:rPr lang="en-US" dirty="0"/>
              <a:t>/</a:t>
            </a:r>
            <a:r>
              <a:rPr lang="el-GR" dirty="0"/>
              <a:t>παλινδρόμηση (</a:t>
            </a:r>
            <a:r>
              <a:rPr lang="en-US" dirty="0"/>
              <a:t>Regression)</a:t>
            </a:r>
            <a:br>
              <a:rPr lang="el-GR" dirty="0"/>
            </a:br>
            <a:endParaRPr lang="el-GR" dirty="0"/>
          </a:p>
        </p:txBody>
      </p:sp>
      <p:sp>
        <p:nvSpPr>
          <p:cNvPr id="3" name="Θέση περιεχομένου 2">
            <a:extLst>
              <a:ext uri="{FF2B5EF4-FFF2-40B4-BE49-F238E27FC236}">
                <a16:creationId xmlns:a16="http://schemas.microsoft.com/office/drawing/2014/main" id="{B7087C3B-EE5B-7634-B9BA-47D27A649BD7}"/>
              </a:ext>
            </a:extLst>
          </p:cNvPr>
          <p:cNvSpPr>
            <a:spLocks noGrp="1"/>
          </p:cNvSpPr>
          <p:nvPr>
            <p:ph idx="1"/>
          </p:nvPr>
        </p:nvSpPr>
        <p:spPr>
          <a:xfrm>
            <a:off x="1071925" y="1317169"/>
            <a:ext cx="10515600" cy="4351338"/>
          </a:xfrm>
        </p:spPr>
        <p:txBody>
          <a:bodyPr/>
          <a:lstStyle/>
          <a:p>
            <a:r>
              <a:rPr lang="el-GR" dirty="0"/>
              <a:t>Αυτή η κατηγορία μεθόδων επιδιώκει την πρόβλεψη μελλοντικών τιμών ή συμπεριφορών βάσει των διαθέσιμων δεδομένων. Παραδείγματα περιλαμβάνουν την πρόβλεψη των πωλήσεων, των τιμών μετοχών και άλλων μεταβλητών.</a:t>
            </a:r>
          </a:p>
        </p:txBody>
      </p:sp>
      <p:graphicFrame>
        <p:nvGraphicFramePr>
          <p:cNvPr id="4" name="Group 2">
            <a:extLst>
              <a:ext uri="{FF2B5EF4-FFF2-40B4-BE49-F238E27FC236}">
                <a16:creationId xmlns:a16="http://schemas.microsoft.com/office/drawing/2014/main" id="{89997713-CAC2-959C-57AD-BA32ED14E8C0}"/>
              </a:ext>
            </a:extLst>
          </p:cNvPr>
          <p:cNvGraphicFramePr>
            <a:graphicFrameLocks noGrp="1"/>
          </p:cNvGraphicFramePr>
          <p:nvPr>
            <p:extLst>
              <p:ext uri="{D42A27DB-BD31-4B8C-83A1-F6EECF244321}">
                <p14:modId xmlns:p14="http://schemas.microsoft.com/office/powerpoint/2010/main" val="545232330"/>
              </p:ext>
            </p:extLst>
          </p:nvPr>
        </p:nvGraphicFramePr>
        <p:xfrm>
          <a:off x="1903633" y="2787166"/>
          <a:ext cx="8167688" cy="3967164"/>
        </p:xfrm>
        <a:graphic>
          <a:graphicData uri="http://schemas.openxmlformats.org/drawingml/2006/table">
            <a:tbl>
              <a:tblPr/>
              <a:tblGrid>
                <a:gridCol w="1631950">
                  <a:extLst>
                    <a:ext uri="{9D8B030D-6E8A-4147-A177-3AD203B41FA5}">
                      <a16:colId xmlns:a16="http://schemas.microsoft.com/office/drawing/2014/main" val="1698738824"/>
                    </a:ext>
                  </a:extLst>
                </a:gridCol>
                <a:gridCol w="1822450">
                  <a:extLst>
                    <a:ext uri="{9D8B030D-6E8A-4147-A177-3AD203B41FA5}">
                      <a16:colId xmlns:a16="http://schemas.microsoft.com/office/drawing/2014/main" val="1643558950"/>
                    </a:ext>
                  </a:extLst>
                </a:gridCol>
                <a:gridCol w="1195388">
                  <a:extLst>
                    <a:ext uri="{9D8B030D-6E8A-4147-A177-3AD203B41FA5}">
                      <a16:colId xmlns:a16="http://schemas.microsoft.com/office/drawing/2014/main" val="1903059545"/>
                    </a:ext>
                  </a:extLst>
                </a:gridCol>
                <a:gridCol w="1739900">
                  <a:extLst>
                    <a:ext uri="{9D8B030D-6E8A-4147-A177-3AD203B41FA5}">
                      <a16:colId xmlns:a16="http://schemas.microsoft.com/office/drawing/2014/main" val="1907557463"/>
                    </a:ext>
                  </a:extLst>
                </a:gridCol>
                <a:gridCol w="1778000">
                  <a:extLst>
                    <a:ext uri="{9D8B030D-6E8A-4147-A177-3AD203B41FA5}">
                      <a16:colId xmlns:a16="http://schemas.microsoft.com/office/drawing/2014/main" val="3981819013"/>
                    </a:ext>
                  </a:extLst>
                </a:gridCol>
              </a:tblGrid>
              <a:tr h="440796">
                <a:tc>
                  <a:txBody>
                    <a:bodyPr/>
                    <a:lstStyle>
                      <a:lvl1pPr>
                        <a:spcBef>
                          <a:spcPts val="75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600">
                          <a:solidFill>
                            <a:srgbClr val="000000"/>
                          </a:solidFill>
                          <a:latin typeface="Arial" panose="020B0604020202020204" pitchFamily="34" charset="0"/>
                        </a:defRPr>
                      </a:lvl1pPr>
                      <a:lvl2pPr>
                        <a:spcBef>
                          <a:spcPts val="65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rgbClr val="000000"/>
                          </a:solidFill>
                          <a:latin typeface="Arial" panose="020B0604020202020204" pitchFamily="34" charset="0"/>
                        </a:defRPr>
                      </a:lvl2pPr>
                      <a:lvl3pPr>
                        <a:spcBef>
                          <a:spcPts val="575"/>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100">
                          <a:solidFill>
                            <a:srgbClr val="000000"/>
                          </a:solidFill>
                          <a:latin typeface="Arial" panose="020B0604020202020204" pitchFamily="34" charset="0"/>
                        </a:defRPr>
                      </a:lvl3pPr>
                      <a:lvl4pPr>
                        <a:spcBef>
                          <a:spcPts val="5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anose="020B0604020202020204" pitchFamily="34" charset="0"/>
                        </a:defRPr>
                      </a:lvl4pPr>
                      <a:lvl5pPr>
                        <a:spcBef>
                          <a:spcPts val="5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anose="020B0604020202020204" pitchFamily="34" charset="0"/>
                        </a:defRPr>
                      </a:lvl5pPr>
                      <a:lvl6pPr marL="2514600" indent="-228600" defTabSz="457200" fontAlgn="base">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anose="020B0604020202020204" pitchFamily="34" charset="0"/>
                        </a:defRPr>
                      </a:lvl6pPr>
                      <a:lvl7pPr marL="2971800" indent="-228600" defTabSz="457200" fontAlgn="base">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anose="020B0604020202020204" pitchFamily="34" charset="0"/>
                        </a:defRPr>
                      </a:lvl7pPr>
                      <a:lvl8pPr marL="3429000" indent="-228600" defTabSz="457200" fontAlgn="base">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anose="020B0604020202020204" pitchFamily="34" charset="0"/>
                        </a:defRPr>
                      </a:lvl8pPr>
                      <a:lvl9pPr marL="3886200" indent="-228600" defTabSz="457200" fontAlgn="base">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anose="020B0604020202020204" pitchFamily="34" charset="0"/>
                        </a:defRPr>
                      </a:lvl9pPr>
                    </a:lstStyle>
                    <a:p>
                      <a:pPr marL="0" marR="0" lvl="0" indent="0" algn="ctr" defTabSz="457200" rtl="0" eaLnBrk="1" fontAlgn="base" latinLnBrk="0" hangingPunct="1">
                        <a:lnSpc>
                          <a:spcPct val="87000"/>
                        </a:lnSpc>
                        <a:spcBef>
                          <a:spcPts val="550"/>
                        </a:spcBef>
                        <a:spcAft>
                          <a:spcPct val="0"/>
                        </a:spcAft>
                        <a:buClr>
                          <a:srgbClr val="000000"/>
                        </a:buClr>
                        <a:buSzPct val="100000"/>
                        <a:buFont typeface="Times New Roman" panose="02020603050405020304" pitchFamily="18"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l-GR" altLang="el-GR" sz="2200" b="0" i="0" u="none" strike="noStrike" cap="none" normalizeH="0" baseline="0">
                          <a:ln>
                            <a:noFill/>
                          </a:ln>
                          <a:solidFill>
                            <a:srgbClr val="FF9900"/>
                          </a:solidFill>
                          <a:effectLst/>
                          <a:latin typeface="Arial" panose="020B0604020202020204" pitchFamily="34" charset="0"/>
                        </a:rPr>
                        <a:t>Ηλικία</a:t>
                      </a:r>
                    </a:p>
                  </a:txBody>
                  <a:tcPr marL="90000" marR="90000" marT="102275" marB="46800" horzOverflow="overflow">
                    <a:lnL>
                      <a:noFill/>
                    </a:lnL>
                    <a:lnR>
                      <a:noFill/>
                    </a:lnR>
                    <a:lnT>
                      <a:noFill/>
                    </a:lnT>
                    <a:lnB>
                      <a:noFill/>
                    </a:lnB>
                    <a:lnTlToBr>
                      <a:noFill/>
                    </a:lnTlToBr>
                    <a:lnBlToTr>
                      <a:noFill/>
                    </a:lnBlToTr>
                    <a:noFill/>
                  </a:tcPr>
                </a:tc>
                <a:tc>
                  <a:txBody>
                    <a:bodyPr/>
                    <a:lstStyle>
                      <a:lvl1pPr>
                        <a:spcBef>
                          <a:spcPts val="75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600">
                          <a:solidFill>
                            <a:srgbClr val="000000"/>
                          </a:solidFill>
                          <a:latin typeface="Arial" panose="020B0604020202020204" pitchFamily="34" charset="0"/>
                        </a:defRPr>
                      </a:lvl1pPr>
                      <a:lvl2pPr>
                        <a:spcBef>
                          <a:spcPts val="65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rgbClr val="000000"/>
                          </a:solidFill>
                          <a:latin typeface="Arial" panose="020B0604020202020204" pitchFamily="34" charset="0"/>
                        </a:defRPr>
                      </a:lvl2pPr>
                      <a:lvl3pPr>
                        <a:spcBef>
                          <a:spcPts val="575"/>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100">
                          <a:solidFill>
                            <a:srgbClr val="000000"/>
                          </a:solidFill>
                          <a:latin typeface="Arial" panose="020B0604020202020204" pitchFamily="34" charset="0"/>
                        </a:defRPr>
                      </a:lvl3pPr>
                      <a:lvl4pPr>
                        <a:spcBef>
                          <a:spcPts val="5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anose="020B0604020202020204" pitchFamily="34" charset="0"/>
                        </a:defRPr>
                      </a:lvl4pPr>
                      <a:lvl5pPr>
                        <a:spcBef>
                          <a:spcPts val="5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anose="020B0604020202020204" pitchFamily="34" charset="0"/>
                        </a:defRPr>
                      </a:lvl5pPr>
                      <a:lvl6pPr marL="2514600" indent="-228600" defTabSz="457200" fontAlgn="base">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anose="020B0604020202020204" pitchFamily="34" charset="0"/>
                        </a:defRPr>
                      </a:lvl6pPr>
                      <a:lvl7pPr marL="2971800" indent="-228600" defTabSz="457200" fontAlgn="base">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anose="020B0604020202020204" pitchFamily="34" charset="0"/>
                        </a:defRPr>
                      </a:lvl7pPr>
                      <a:lvl8pPr marL="3429000" indent="-228600" defTabSz="457200" fontAlgn="base">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anose="020B0604020202020204" pitchFamily="34" charset="0"/>
                        </a:defRPr>
                      </a:lvl8pPr>
                      <a:lvl9pPr marL="3886200" indent="-228600" defTabSz="457200" fontAlgn="base">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anose="020B0604020202020204" pitchFamily="34" charset="0"/>
                        </a:defRPr>
                      </a:lvl9pPr>
                    </a:lstStyle>
                    <a:p>
                      <a:pPr marL="0" marR="0" lvl="0" indent="0" algn="ctr" defTabSz="457200" rtl="0" eaLnBrk="1" fontAlgn="base" latinLnBrk="0" hangingPunct="1">
                        <a:lnSpc>
                          <a:spcPct val="87000"/>
                        </a:lnSpc>
                        <a:spcBef>
                          <a:spcPts val="550"/>
                        </a:spcBef>
                        <a:spcAft>
                          <a:spcPct val="0"/>
                        </a:spcAft>
                        <a:buClr>
                          <a:srgbClr val="000000"/>
                        </a:buClr>
                        <a:buSzPct val="100000"/>
                        <a:buFont typeface="Times New Roman" panose="02020603050405020304" pitchFamily="18"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l-GR" altLang="el-GR" sz="2200" b="0" i="0" u="none" strike="noStrike" cap="none" normalizeH="0" baseline="0">
                          <a:ln>
                            <a:noFill/>
                          </a:ln>
                          <a:solidFill>
                            <a:srgbClr val="FF9900"/>
                          </a:solidFill>
                          <a:effectLst/>
                          <a:latin typeface="Arial" panose="020B0604020202020204" pitchFamily="34" charset="0"/>
                        </a:rPr>
                        <a:t>Οικ. Κατ.</a:t>
                      </a:r>
                    </a:p>
                  </a:txBody>
                  <a:tcPr marL="90000" marR="90000" marT="102275" marB="46800" horzOverflow="overflow">
                    <a:lnL>
                      <a:noFill/>
                    </a:lnL>
                    <a:lnR>
                      <a:noFill/>
                    </a:lnR>
                    <a:lnT>
                      <a:noFill/>
                    </a:lnT>
                    <a:lnB>
                      <a:noFill/>
                    </a:lnB>
                    <a:lnTlToBr>
                      <a:noFill/>
                    </a:lnTlToBr>
                    <a:lnBlToTr>
                      <a:noFill/>
                    </a:lnBlToTr>
                    <a:noFill/>
                  </a:tcPr>
                </a:tc>
                <a:tc>
                  <a:txBody>
                    <a:bodyPr/>
                    <a:lstStyle>
                      <a:lvl1pPr>
                        <a:spcBef>
                          <a:spcPts val="75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600">
                          <a:solidFill>
                            <a:srgbClr val="000000"/>
                          </a:solidFill>
                          <a:latin typeface="Arial" panose="020B0604020202020204" pitchFamily="34" charset="0"/>
                        </a:defRPr>
                      </a:lvl1pPr>
                      <a:lvl2pPr>
                        <a:spcBef>
                          <a:spcPts val="65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rgbClr val="000000"/>
                          </a:solidFill>
                          <a:latin typeface="Arial" panose="020B0604020202020204" pitchFamily="34" charset="0"/>
                        </a:defRPr>
                      </a:lvl2pPr>
                      <a:lvl3pPr>
                        <a:spcBef>
                          <a:spcPts val="575"/>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100">
                          <a:solidFill>
                            <a:srgbClr val="000000"/>
                          </a:solidFill>
                          <a:latin typeface="Arial" panose="020B0604020202020204" pitchFamily="34" charset="0"/>
                        </a:defRPr>
                      </a:lvl3pPr>
                      <a:lvl4pPr>
                        <a:spcBef>
                          <a:spcPts val="5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anose="020B0604020202020204" pitchFamily="34" charset="0"/>
                        </a:defRPr>
                      </a:lvl4pPr>
                      <a:lvl5pPr>
                        <a:spcBef>
                          <a:spcPts val="5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anose="020B0604020202020204" pitchFamily="34" charset="0"/>
                        </a:defRPr>
                      </a:lvl5pPr>
                      <a:lvl6pPr marL="2514600" indent="-228600" defTabSz="457200" fontAlgn="base">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anose="020B0604020202020204" pitchFamily="34" charset="0"/>
                        </a:defRPr>
                      </a:lvl6pPr>
                      <a:lvl7pPr marL="2971800" indent="-228600" defTabSz="457200" fontAlgn="base">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anose="020B0604020202020204" pitchFamily="34" charset="0"/>
                        </a:defRPr>
                      </a:lvl7pPr>
                      <a:lvl8pPr marL="3429000" indent="-228600" defTabSz="457200" fontAlgn="base">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anose="020B0604020202020204" pitchFamily="34" charset="0"/>
                        </a:defRPr>
                      </a:lvl8pPr>
                      <a:lvl9pPr marL="3886200" indent="-228600" defTabSz="457200" fontAlgn="base">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anose="020B0604020202020204" pitchFamily="34" charset="0"/>
                        </a:defRPr>
                      </a:lvl9pPr>
                    </a:lstStyle>
                    <a:p>
                      <a:pPr marL="0" marR="0" lvl="0" indent="0" algn="ctr" defTabSz="457200" rtl="0" eaLnBrk="1" fontAlgn="base" latinLnBrk="0" hangingPunct="1">
                        <a:lnSpc>
                          <a:spcPct val="87000"/>
                        </a:lnSpc>
                        <a:spcBef>
                          <a:spcPts val="550"/>
                        </a:spcBef>
                        <a:spcAft>
                          <a:spcPct val="0"/>
                        </a:spcAft>
                        <a:buClr>
                          <a:srgbClr val="000000"/>
                        </a:buClr>
                        <a:buSzPct val="100000"/>
                        <a:buFont typeface="Times New Roman" panose="02020603050405020304" pitchFamily="18"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l-GR" altLang="el-GR" sz="2200" b="0" i="0" u="none" strike="noStrike" cap="none" normalizeH="0" baseline="0">
                          <a:ln>
                            <a:noFill/>
                          </a:ln>
                          <a:solidFill>
                            <a:srgbClr val="FF9900"/>
                          </a:solidFill>
                          <a:effectLst/>
                          <a:latin typeface="Arial" panose="020B0604020202020204" pitchFamily="34" charset="0"/>
                        </a:rPr>
                        <a:t>Φύλο</a:t>
                      </a:r>
                    </a:p>
                  </a:txBody>
                  <a:tcPr marL="90000" marR="90000" marT="102275" marB="46800" horzOverflow="overflow">
                    <a:lnL>
                      <a:noFill/>
                    </a:lnL>
                    <a:lnR>
                      <a:noFill/>
                    </a:lnR>
                    <a:lnT>
                      <a:noFill/>
                    </a:lnT>
                    <a:lnB>
                      <a:noFill/>
                    </a:lnB>
                    <a:lnTlToBr>
                      <a:noFill/>
                    </a:lnTlToBr>
                    <a:lnBlToTr>
                      <a:noFill/>
                    </a:lnBlToTr>
                    <a:noFill/>
                  </a:tcPr>
                </a:tc>
                <a:tc>
                  <a:txBody>
                    <a:bodyPr/>
                    <a:lstStyle>
                      <a:lvl1pPr>
                        <a:spcBef>
                          <a:spcPts val="75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600">
                          <a:solidFill>
                            <a:srgbClr val="000000"/>
                          </a:solidFill>
                          <a:latin typeface="Arial" panose="020B0604020202020204" pitchFamily="34" charset="0"/>
                        </a:defRPr>
                      </a:lvl1pPr>
                      <a:lvl2pPr>
                        <a:spcBef>
                          <a:spcPts val="65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rgbClr val="000000"/>
                          </a:solidFill>
                          <a:latin typeface="Arial" panose="020B0604020202020204" pitchFamily="34" charset="0"/>
                        </a:defRPr>
                      </a:lvl2pPr>
                      <a:lvl3pPr>
                        <a:spcBef>
                          <a:spcPts val="575"/>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100">
                          <a:solidFill>
                            <a:srgbClr val="000000"/>
                          </a:solidFill>
                          <a:latin typeface="Arial" panose="020B0604020202020204" pitchFamily="34" charset="0"/>
                        </a:defRPr>
                      </a:lvl3pPr>
                      <a:lvl4pPr>
                        <a:spcBef>
                          <a:spcPts val="5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anose="020B0604020202020204" pitchFamily="34" charset="0"/>
                        </a:defRPr>
                      </a:lvl4pPr>
                      <a:lvl5pPr>
                        <a:spcBef>
                          <a:spcPts val="5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anose="020B0604020202020204" pitchFamily="34" charset="0"/>
                        </a:defRPr>
                      </a:lvl5pPr>
                      <a:lvl6pPr marL="2514600" indent="-228600" defTabSz="457200" fontAlgn="base">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anose="020B0604020202020204" pitchFamily="34" charset="0"/>
                        </a:defRPr>
                      </a:lvl6pPr>
                      <a:lvl7pPr marL="2971800" indent="-228600" defTabSz="457200" fontAlgn="base">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anose="020B0604020202020204" pitchFamily="34" charset="0"/>
                        </a:defRPr>
                      </a:lvl7pPr>
                      <a:lvl8pPr marL="3429000" indent="-228600" defTabSz="457200" fontAlgn="base">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anose="020B0604020202020204" pitchFamily="34" charset="0"/>
                        </a:defRPr>
                      </a:lvl8pPr>
                      <a:lvl9pPr marL="3886200" indent="-228600" defTabSz="457200" fontAlgn="base">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anose="020B0604020202020204" pitchFamily="34" charset="0"/>
                        </a:defRPr>
                      </a:lvl9pPr>
                    </a:lstStyle>
                    <a:p>
                      <a:pPr marL="0" marR="0" lvl="0" indent="0" algn="ctr" defTabSz="457200" rtl="0" eaLnBrk="1" fontAlgn="base" latinLnBrk="0" hangingPunct="1">
                        <a:lnSpc>
                          <a:spcPct val="87000"/>
                        </a:lnSpc>
                        <a:spcBef>
                          <a:spcPts val="550"/>
                        </a:spcBef>
                        <a:spcAft>
                          <a:spcPct val="0"/>
                        </a:spcAft>
                        <a:buClr>
                          <a:srgbClr val="000000"/>
                        </a:buClr>
                        <a:buSzPct val="100000"/>
                        <a:buFont typeface="Times New Roman" panose="02020603050405020304" pitchFamily="18"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l-GR" altLang="el-GR" sz="2200" b="0" i="0" u="none" strike="noStrike" cap="none" normalizeH="0" baseline="0">
                          <a:ln>
                            <a:noFill/>
                          </a:ln>
                          <a:solidFill>
                            <a:srgbClr val="FF9900"/>
                          </a:solidFill>
                          <a:effectLst/>
                          <a:latin typeface="Arial" panose="020B0604020202020204" pitchFamily="34" charset="0"/>
                        </a:rPr>
                        <a:t>Περιοχή</a:t>
                      </a:r>
                    </a:p>
                  </a:txBody>
                  <a:tcPr marL="90000" marR="90000" marT="102275" marB="46800" horzOverflow="overflow">
                    <a:lnL>
                      <a:noFill/>
                    </a:lnL>
                    <a:lnR>
                      <a:noFill/>
                    </a:lnR>
                    <a:lnT>
                      <a:noFill/>
                    </a:lnT>
                    <a:lnB>
                      <a:noFill/>
                    </a:lnB>
                    <a:lnTlToBr>
                      <a:noFill/>
                    </a:lnTlToBr>
                    <a:lnBlToTr>
                      <a:noFill/>
                    </a:lnBlToTr>
                    <a:noFill/>
                  </a:tcPr>
                </a:tc>
                <a:tc>
                  <a:txBody>
                    <a:bodyPr/>
                    <a:lstStyle>
                      <a:lvl1pPr>
                        <a:spcBef>
                          <a:spcPts val="75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600">
                          <a:solidFill>
                            <a:srgbClr val="000000"/>
                          </a:solidFill>
                          <a:latin typeface="Arial" panose="020B0604020202020204" pitchFamily="34" charset="0"/>
                        </a:defRPr>
                      </a:lvl1pPr>
                      <a:lvl2pPr>
                        <a:spcBef>
                          <a:spcPts val="65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rgbClr val="000000"/>
                          </a:solidFill>
                          <a:latin typeface="Arial" panose="020B0604020202020204" pitchFamily="34" charset="0"/>
                        </a:defRPr>
                      </a:lvl2pPr>
                      <a:lvl3pPr>
                        <a:spcBef>
                          <a:spcPts val="575"/>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100">
                          <a:solidFill>
                            <a:srgbClr val="000000"/>
                          </a:solidFill>
                          <a:latin typeface="Arial" panose="020B0604020202020204" pitchFamily="34" charset="0"/>
                        </a:defRPr>
                      </a:lvl3pPr>
                      <a:lvl4pPr>
                        <a:spcBef>
                          <a:spcPts val="5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anose="020B0604020202020204" pitchFamily="34" charset="0"/>
                        </a:defRPr>
                      </a:lvl4pPr>
                      <a:lvl5pPr>
                        <a:spcBef>
                          <a:spcPts val="5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anose="020B0604020202020204" pitchFamily="34" charset="0"/>
                        </a:defRPr>
                      </a:lvl5pPr>
                      <a:lvl6pPr marL="2514600" indent="-228600" defTabSz="457200" fontAlgn="base">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anose="020B0604020202020204" pitchFamily="34" charset="0"/>
                        </a:defRPr>
                      </a:lvl6pPr>
                      <a:lvl7pPr marL="2971800" indent="-228600" defTabSz="457200" fontAlgn="base">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anose="020B0604020202020204" pitchFamily="34" charset="0"/>
                        </a:defRPr>
                      </a:lvl7pPr>
                      <a:lvl8pPr marL="3429000" indent="-228600" defTabSz="457200" fontAlgn="base">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anose="020B0604020202020204" pitchFamily="34" charset="0"/>
                        </a:defRPr>
                      </a:lvl8pPr>
                      <a:lvl9pPr marL="3886200" indent="-228600" defTabSz="457200" fontAlgn="base">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anose="020B0604020202020204" pitchFamily="34" charset="0"/>
                        </a:defRPr>
                      </a:lvl9pPr>
                    </a:lstStyle>
                    <a:p>
                      <a:pPr marL="0" marR="0" lvl="0" indent="0" algn="ctr" defTabSz="457200" rtl="0" eaLnBrk="1" fontAlgn="base" latinLnBrk="0" hangingPunct="1">
                        <a:lnSpc>
                          <a:spcPct val="87000"/>
                        </a:lnSpc>
                        <a:spcBef>
                          <a:spcPts val="550"/>
                        </a:spcBef>
                        <a:spcAft>
                          <a:spcPct val="0"/>
                        </a:spcAft>
                        <a:buClr>
                          <a:srgbClr val="000000"/>
                        </a:buClr>
                        <a:buSzPct val="100000"/>
                        <a:buFont typeface="Times New Roman" panose="02020603050405020304" pitchFamily="18"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l-GR" altLang="el-GR" sz="2200" b="0" i="0" u="none" strike="noStrike" cap="none" normalizeH="0" baseline="0">
                          <a:ln>
                            <a:noFill/>
                          </a:ln>
                          <a:solidFill>
                            <a:srgbClr val="FF9900"/>
                          </a:solidFill>
                          <a:effectLst/>
                          <a:latin typeface="Arial" panose="020B0604020202020204" pitchFamily="34" charset="0"/>
                        </a:rPr>
                        <a:t>Δόση;</a:t>
                      </a:r>
                    </a:p>
                  </a:txBody>
                  <a:tcPr marL="90000" marR="90000" marT="102275" marB="46800"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3038341377"/>
                  </a:ext>
                </a:extLst>
              </a:tr>
              <a:tr h="440796">
                <a:tc>
                  <a:txBody>
                    <a:bodyPr/>
                    <a:lstStyle>
                      <a:lvl1pPr>
                        <a:spcBef>
                          <a:spcPts val="75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600">
                          <a:solidFill>
                            <a:srgbClr val="000000"/>
                          </a:solidFill>
                          <a:latin typeface="Arial" panose="020B0604020202020204" pitchFamily="34" charset="0"/>
                        </a:defRPr>
                      </a:lvl1pPr>
                      <a:lvl2pPr>
                        <a:spcBef>
                          <a:spcPts val="65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rgbClr val="000000"/>
                          </a:solidFill>
                          <a:latin typeface="Arial" panose="020B0604020202020204" pitchFamily="34" charset="0"/>
                        </a:defRPr>
                      </a:lvl2pPr>
                      <a:lvl3pPr>
                        <a:spcBef>
                          <a:spcPts val="575"/>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100">
                          <a:solidFill>
                            <a:srgbClr val="000000"/>
                          </a:solidFill>
                          <a:latin typeface="Arial" panose="020B0604020202020204" pitchFamily="34" charset="0"/>
                        </a:defRPr>
                      </a:lvl3pPr>
                      <a:lvl4pPr>
                        <a:spcBef>
                          <a:spcPts val="5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anose="020B0604020202020204" pitchFamily="34" charset="0"/>
                        </a:defRPr>
                      </a:lvl4pPr>
                      <a:lvl5pPr>
                        <a:spcBef>
                          <a:spcPts val="5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anose="020B0604020202020204" pitchFamily="34" charset="0"/>
                        </a:defRPr>
                      </a:lvl5pPr>
                      <a:lvl6pPr marL="2514600" indent="-228600" defTabSz="457200" fontAlgn="base">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anose="020B0604020202020204" pitchFamily="34" charset="0"/>
                        </a:defRPr>
                      </a:lvl6pPr>
                      <a:lvl7pPr marL="2971800" indent="-228600" defTabSz="457200" fontAlgn="base">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anose="020B0604020202020204" pitchFamily="34" charset="0"/>
                        </a:defRPr>
                      </a:lvl7pPr>
                      <a:lvl8pPr marL="3429000" indent="-228600" defTabSz="457200" fontAlgn="base">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anose="020B0604020202020204" pitchFamily="34" charset="0"/>
                        </a:defRPr>
                      </a:lvl8pPr>
                      <a:lvl9pPr marL="3886200" indent="-228600" defTabSz="457200" fontAlgn="base">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anose="020B0604020202020204" pitchFamily="34" charset="0"/>
                        </a:defRPr>
                      </a:lvl9pPr>
                    </a:lstStyle>
                    <a:p>
                      <a:pPr marL="0" marR="0" lvl="0" indent="0" algn="ctr" defTabSz="457200" rtl="0" eaLnBrk="1" fontAlgn="base" latinLnBrk="0" hangingPunct="1">
                        <a:lnSpc>
                          <a:spcPct val="87000"/>
                        </a:lnSpc>
                        <a:spcBef>
                          <a:spcPts val="550"/>
                        </a:spcBef>
                        <a:spcAft>
                          <a:spcPct val="0"/>
                        </a:spcAft>
                        <a:buClr>
                          <a:srgbClr val="000000"/>
                        </a:buClr>
                        <a:buSzPct val="100000"/>
                        <a:buFont typeface="Times New Roman" panose="02020603050405020304" pitchFamily="18"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l-GR" altLang="el-GR" sz="2200" b="0" i="0" u="none" strike="noStrike" cap="none" normalizeH="0" baseline="0">
                          <a:ln>
                            <a:noFill/>
                          </a:ln>
                          <a:solidFill>
                            <a:srgbClr val="000000"/>
                          </a:solidFill>
                          <a:effectLst/>
                          <a:latin typeface="Arial" panose="020B0604020202020204" pitchFamily="34" charset="0"/>
                        </a:rPr>
                        <a:t>27</a:t>
                      </a:r>
                    </a:p>
                  </a:txBody>
                  <a:tcPr marL="90000" marR="90000" marT="102275" marB="46800" horzOverflow="overflow">
                    <a:lnL>
                      <a:noFill/>
                    </a:lnL>
                    <a:lnR>
                      <a:noFill/>
                    </a:lnR>
                    <a:lnT>
                      <a:noFill/>
                    </a:lnT>
                    <a:lnB>
                      <a:noFill/>
                    </a:lnB>
                    <a:lnTlToBr>
                      <a:noFill/>
                    </a:lnTlToBr>
                    <a:lnBlToTr>
                      <a:noFill/>
                    </a:lnBlToTr>
                    <a:noFill/>
                  </a:tcPr>
                </a:tc>
                <a:tc>
                  <a:txBody>
                    <a:bodyPr/>
                    <a:lstStyle>
                      <a:lvl1pPr>
                        <a:spcBef>
                          <a:spcPts val="75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600">
                          <a:solidFill>
                            <a:srgbClr val="000000"/>
                          </a:solidFill>
                          <a:latin typeface="Arial" panose="020B0604020202020204" pitchFamily="34" charset="0"/>
                        </a:defRPr>
                      </a:lvl1pPr>
                      <a:lvl2pPr>
                        <a:spcBef>
                          <a:spcPts val="65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rgbClr val="000000"/>
                          </a:solidFill>
                          <a:latin typeface="Arial" panose="020B0604020202020204" pitchFamily="34" charset="0"/>
                        </a:defRPr>
                      </a:lvl2pPr>
                      <a:lvl3pPr>
                        <a:spcBef>
                          <a:spcPts val="575"/>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100">
                          <a:solidFill>
                            <a:srgbClr val="000000"/>
                          </a:solidFill>
                          <a:latin typeface="Arial" panose="020B0604020202020204" pitchFamily="34" charset="0"/>
                        </a:defRPr>
                      </a:lvl3pPr>
                      <a:lvl4pPr>
                        <a:spcBef>
                          <a:spcPts val="5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anose="020B0604020202020204" pitchFamily="34" charset="0"/>
                        </a:defRPr>
                      </a:lvl4pPr>
                      <a:lvl5pPr>
                        <a:spcBef>
                          <a:spcPts val="5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anose="020B0604020202020204" pitchFamily="34" charset="0"/>
                        </a:defRPr>
                      </a:lvl5pPr>
                      <a:lvl6pPr marL="2514600" indent="-228600" defTabSz="457200" fontAlgn="base">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anose="020B0604020202020204" pitchFamily="34" charset="0"/>
                        </a:defRPr>
                      </a:lvl6pPr>
                      <a:lvl7pPr marL="2971800" indent="-228600" defTabSz="457200" fontAlgn="base">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anose="020B0604020202020204" pitchFamily="34" charset="0"/>
                        </a:defRPr>
                      </a:lvl7pPr>
                      <a:lvl8pPr marL="3429000" indent="-228600" defTabSz="457200" fontAlgn="base">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anose="020B0604020202020204" pitchFamily="34" charset="0"/>
                        </a:defRPr>
                      </a:lvl8pPr>
                      <a:lvl9pPr marL="3886200" indent="-228600" defTabSz="457200" fontAlgn="base">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anose="020B0604020202020204" pitchFamily="34" charset="0"/>
                        </a:defRPr>
                      </a:lvl9pPr>
                    </a:lstStyle>
                    <a:p>
                      <a:pPr marL="0" marR="0" lvl="0" indent="0" algn="ctr" defTabSz="457200" rtl="0" eaLnBrk="1" fontAlgn="base" latinLnBrk="0" hangingPunct="1">
                        <a:lnSpc>
                          <a:spcPct val="87000"/>
                        </a:lnSpc>
                        <a:spcBef>
                          <a:spcPts val="550"/>
                        </a:spcBef>
                        <a:spcAft>
                          <a:spcPct val="0"/>
                        </a:spcAft>
                        <a:buClr>
                          <a:srgbClr val="000000"/>
                        </a:buClr>
                        <a:buSzPct val="100000"/>
                        <a:buFont typeface="Times New Roman" panose="02020603050405020304" pitchFamily="18"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l-GR" altLang="el-GR" sz="2200" b="0" i="0" u="none" strike="noStrike" cap="none" normalizeH="0" baseline="0">
                          <a:ln>
                            <a:noFill/>
                          </a:ln>
                          <a:solidFill>
                            <a:srgbClr val="000000"/>
                          </a:solidFill>
                          <a:effectLst/>
                          <a:latin typeface="Arial" panose="020B0604020202020204" pitchFamily="34" charset="0"/>
                        </a:rPr>
                        <a:t>Άγαμος</a:t>
                      </a:r>
                    </a:p>
                  </a:txBody>
                  <a:tcPr marL="90000" marR="90000" marT="102275" marB="46800" horzOverflow="overflow">
                    <a:lnL>
                      <a:noFill/>
                    </a:lnL>
                    <a:lnR>
                      <a:noFill/>
                    </a:lnR>
                    <a:lnT>
                      <a:noFill/>
                    </a:lnT>
                    <a:lnB>
                      <a:noFill/>
                    </a:lnB>
                    <a:lnTlToBr>
                      <a:noFill/>
                    </a:lnTlToBr>
                    <a:lnBlToTr>
                      <a:noFill/>
                    </a:lnBlToTr>
                    <a:noFill/>
                  </a:tcPr>
                </a:tc>
                <a:tc>
                  <a:txBody>
                    <a:bodyPr/>
                    <a:lstStyle>
                      <a:lvl1pPr>
                        <a:spcBef>
                          <a:spcPts val="75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600">
                          <a:solidFill>
                            <a:srgbClr val="000000"/>
                          </a:solidFill>
                          <a:latin typeface="Arial" panose="020B0604020202020204" pitchFamily="34" charset="0"/>
                        </a:defRPr>
                      </a:lvl1pPr>
                      <a:lvl2pPr>
                        <a:spcBef>
                          <a:spcPts val="65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rgbClr val="000000"/>
                          </a:solidFill>
                          <a:latin typeface="Arial" panose="020B0604020202020204" pitchFamily="34" charset="0"/>
                        </a:defRPr>
                      </a:lvl2pPr>
                      <a:lvl3pPr>
                        <a:spcBef>
                          <a:spcPts val="575"/>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100">
                          <a:solidFill>
                            <a:srgbClr val="000000"/>
                          </a:solidFill>
                          <a:latin typeface="Arial" panose="020B0604020202020204" pitchFamily="34" charset="0"/>
                        </a:defRPr>
                      </a:lvl3pPr>
                      <a:lvl4pPr>
                        <a:spcBef>
                          <a:spcPts val="5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anose="020B0604020202020204" pitchFamily="34" charset="0"/>
                        </a:defRPr>
                      </a:lvl4pPr>
                      <a:lvl5pPr>
                        <a:spcBef>
                          <a:spcPts val="5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anose="020B0604020202020204" pitchFamily="34" charset="0"/>
                        </a:defRPr>
                      </a:lvl5pPr>
                      <a:lvl6pPr marL="2514600" indent="-228600" defTabSz="457200" fontAlgn="base">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anose="020B0604020202020204" pitchFamily="34" charset="0"/>
                        </a:defRPr>
                      </a:lvl6pPr>
                      <a:lvl7pPr marL="2971800" indent="-228600" defTabSz="457200" fontAlgn="base">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anose="020B0604020202020204" pitchFamily="34" charset="0"/>
                        </a:defRPr>
                      </a:lvl7pPr>
                      <a:lvl8pPr marL="3429000" indent="-228600" defTabSz="457200" fontAlgn="base">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anose="020B0604020202020204" pitchFamily="34" charset="0"/>
                        </a:defRPr>
                      </a:lvl8pPr>
                      <a:lvl9pPr marL="3886200" indent="-228600" defTabSz="457200" fontAlgn="base">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anose="020B0604020202020204" pitchFamily="34" charset="0"/>
                        </a:defRPr>
                      </a:lvl9pPr>
                    </a:lstStyle>
                    <a:p>
                      <a:pPr marL="0" marR="0" lvl="0" indent="0" algn="ctr" defTabSz="457200" rtl="0" eaLnBrk="1" fontAlgn="base" latinLnBrk="0" hangingPunct="1">
                        <a:lnSpc>
                          <a:spcPct val="87000"/>
                        </a:lnSpc>
                        <a:spcBef>
                          <a:spcPts val="550"/>
                        </a:spcBef>
                        <a:spcAft>
                          <a:spcPct val="0"/>
                        </a:spcAft>
                        <a:buClr>
                          <a:srgbClr val="000000"/>
                        </a:buClr>
                        <a:buSzPct val="100000"/>
                        <a:buFont typeface="Times New Roman" panose="02020603050405020304" pitchFamily="18"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l-GR" altLang="el-GR" sz="2200" b="0" i="0" u="none" strike="noStrike" cap="none" normalizeH="0" baseline="0">
                          <a:ln>
                            <a:noFill/>
                          </a:ln>
                          <a:solidFill>
                            <a:srgbClr val="000000"/>
                          </a:solidFill>
                          <a:effectLst/>
                          <a:latin typeface="Arial" panose="020B0604020202020204" pitchFamily="34" charset="0"/>
                        </a:rPr>
                        <a:t>Α</a:t>
                      </a:r>
                    </a:p>
                  </a:txBody>
                  <a:tcPr marL="90000" marR="90000" marT="102275" marB="46800" horzOverflow="overflow">
                    <a:lnL>
                      <a:noFill/>
                    </a:lnL>
                    <a:lnR>
                      <a:noFill/>
                    </a:lnR>
                    <a:lnT>
                      <a:noFill/>
                    </a:lnT>
                    <a:lnB>
                      <a:noFill/>
                    </a:lnB>
                    <a:lnTlToBr>
                      <a:noFill/>
                    </a:lnTlToBr>
                    <a:lnBlToTr>
                      <a:noFill/>
                    </a:lnBlToTr>
                    <a:noFill/>
                  </a:tcPr>
                </a:tc>
                <a:tc>
                  <a:txBody>
                    <a:bodyPr/>
                    <a:lstStyle>
                      <a:lvl1pPr>
                        <a:spcBef>
                          <a:spcPts val="75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600">
                          <a:solidFill>
                            <a:srgbClr val="000000"/>
                          </a:solidFill>
                          <a:latin typeface="Arial" panose="020B0604020202020204" pitchFamily="34" charset="0"/>
                        </a:defRPr>
                      </a:lvl1pPr>
                      <a:lvl2pPr>
                        <a:spcBef>
                          <a:spcPts val="65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rgbClr val="000000"/>
                          </a:solidFill>
                          <a:latin typeface="Arial" panose="020B0604020202020204" pitchFamily="34" charset="0"/>
                        </a:defRPr>
                      </a:lvl2pPr>
                      <a:lvl3pPr>
                        <a:spcBef>
                          <a:spcPts val="575"/>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100">
                          <a:solidFill>
                            <a:srgbClr val="000000"/>
                          </a:solidFill>
                          <a:latin typeface="Arial" panose="020B0604020202020204" pitchFamily="34" charset="0"/>
                        </a:defRPr>
                      </a:lvl3pPr>
                      <a:lvl4pPr>
                        <a:spcBef>
                          <a:spcPts val="5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anose="020B0604020202020204" pitchFamily="34" charset="0"/>
                        </a:defRPr>
                      </a:lvl4pPr>
                      <a:lvl5pPr>
                        <a:spcBef>
                          <a:spcPts val="5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anose="020B0604020202020204" pitchFamily="34" charset="0"/>
                        </a:defRPr>
                      </a:lvl5pPr>
                      <a:lvl6pPr marL="2514600" indent="-228600" defTabSz="457200" fontAlgn="base">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anose="020B0604020202020204" pitchFamily="34" charset="0"/>
                        </a:defRPr>
                      </a:lvl6pPr>
                      <a:lvl7pPr marL="2971800" indent="-228600" defTabSz="457200" fontAlgn="base">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anose="020B0604020202020204" pitchFamily="34" charset="0"/>
                        </a:defRPr>
                      </a:lvl7pPr>
                      <a:lvl8pPr marL="3429000" indent="-228600" defTabSz="457200" fontAlgn="base">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anose="020B0604020202020204" pitchFamily="34" charset="0"/>
                        </a:defRPr>
                      </a:lvl8pPr>
                      <a:lvl9pPr marL="3886200" indent="-228600" defTabSz="457200" fontAlgn="base">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anose="020B0604020202020204" pitchFamily="34" charset="0"/>
                        </a:defRPr>
                      </a:lvl9pPr>
                    </a:lstStyle>
                    <a:p>
                      <a:pPr marL="0" marR="0" lvl="0" indent="0" algn="ctr" defTabSz="457200" rtl="0" eaLnBrk="1" fontAlgn="base" latinLnBrk="0" hangingPunct="1">
                        <a:lnSpc>
                          <a:spcPct val="87000"/>
                        </a:lnSpc>
                        <a:spcBef>
                          <a:spcPts val="550"/>
                        </a:spcBef>
                        <a:spcAft>
                          <a:spcPct val="0"/>
                        </a:spcAft>
                        <a:buClr>
                          <a:srgbClr val="000000"/>
                        </a:buClr>
                        <a:buSzPct val="100000"/>
                        <a:buFont typeface="Times New Roman" panose="02020603050405020304" pitchFamily="18"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l-GR" altLang="el-GR" sz="2200" b="0" i="0" u="none" strike="noStrike" cap="none" normalizeH="0" baseline="0">
                          <a:ln>
                            <a:noFill/>
                          </a:ln>
                          <a:solidFill>
                            <a:srgbClr val="000000"/>
                          </a:solidFill>
                          <a:effectLst/>
                          <a:latin typeface="Arial" panose="020B0604020202020204" pitchFamily="34" charset="0"/>
                        </a:rPr>
                        <a:t>Αγ. Παρ.</a:t>
                      </a:r>
                    </a:p>
                  </a:txBody>
                  <a:tcPr marL="90000" marR="90000" marT="102275" marB="46800" horzOverflow="overflow">
                    <a:lnL>
                      <a:noFill/>
                    </a:lnL>
                    <a:lnR>
                      <a:noFill/>
                    </a:lnR>
                    <a:lnT>
                      <a:noFill/>
                    </a:lnT>
                    <a:lnB>
                      <a:noFill/>
                    </a:lnB>
                    <a:lnTlToBr>
                      <a:noFill/>
                    </a:lnTlToBr>
                    <a:lnBlToTr>
                      <a:noFill/>
                    </a:lnBlToTr>
                    <a:noFill/>
                  </a:tcPr>
                </a:tc>
                <a:tc>
                  <a:txBody>
                    <a:bodyPr/>
                    <a:lstStyle>
                      <a:lvl1pPr>
                        <a:spcBef>
                          <a:spcPts val="75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600">
                          <a:solidFill>
                            <a:srgbClr val="000000"/>
                          </a:solidFill>
                          <a:latin typeface="Arial" panose="020B0604020202020204" pitchFamily="34" charset="0"/>
                        </a:defRPr>
                      </a:lvl1pPr>
                      <a:lvl2pPr>
                        <a:spcBef>
                          <a:spcPts val="65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rgbClr val="000000"/>
                          </a:solidFill>
                          <a:latin typeface="Arial" panose="020B0604020202020204" pitchFamily="34" charset="0"/>
                        </a:defRPr>
                      </a:lvl2pPr>
                      <a:lvl3pPr>
                        <a:spcBef>
                          <a:spcPts val="575"/>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100">
                          <a:solidFill>
                            <a:srgbClr val="000000"/>
                          </a:solidFill>
                          <a:latin typeface="Arial" panose="020B0604020202020204" pitchFamily="34" charset="0"/>
                        </a:defRPr>
                      </a:lvl3pPr>
                      <a:lvl4pPr>
                        <a:spcBef>
                          <a:spcPts val="5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anose="020B0604020202020204" pitchFamily="34" charset="0"/>
                        </a:defRPr>
                      </a:lvl4pPr>
                      <a:lvl5pPr>
                        <a:spcBef>
                          <a:spcPts val="5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anose="020B0604020202020204" pitchFamily="34" charset="0"/>
                        </a:defRPr>
                      </a:lvl5pPr>
                      <a:lvl6pPr marL="2514600" indent="-228600" defTabSz="457200" fontAlgn="base">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anose="020B0604020202020204" pitchFamily="34" charset="0"/>
                        </a:defRPr>
                      </a:lvl6pPr>
                      <a:lvl7pPr marL="2971800" indent="-228600" defTabSz="457200" fontAlgn="base">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anose="020B0604020202020204" pitchFamily="34" charset="0"/>
                        </a:defRPr>
                      </a:lvl7pPr>
                      <a:lvl8pPr marL="3429000" indent="-228600" defTabSz="457200" fontAlgn="base">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anose="020B0604020202020204" pitchFamily="34" charset="0"/>
                        </a:defRPr>
                      </a:lvl8pPr>
                      <a:lvl9pPr marL="3886200" indent="-228600" defTabSz="457200" fontAlgn="base">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anose="020B0604020202020204" pitchFamily="34" charset="0"/>
                        </a:defRPr>
                      </a:lvl9pPr>
                    </a:lstStyle>
                    <a:p>
                      <a:pPr marL="0" marR="0" lvl="0" indent="0" algn="ctr" defTabSz="457200" rtl="0" eaLnBrk="1" fontAlgn="base" latinLnBrk="0" hangingPunct="1">
                        <a:lnSpc>
                          <a:spcPct val="87000"/>
                        </a:lnSpc>
                        <a:spcBef>
                          <a:spcPts val="550"/>
                        </a:spcBef>
                        <a:spcAft>
                          <a:spcPct val="0"/>
                        </a:spcAft>
                        <a:buClr>
                          <a:srgbClr val="000000"/>
                        </a:buClr>
                        <a:buSzPct val="100000"/>
                        <a:buFont typeface="Times New Roman" panose="02020603050405020304" pitchFamily="18"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l-GR" altLang="el-GR" sz="2200" b="0" i="0" u="none" strike="noStrike" cap="none" normalizeH="0" baseline="0">
                          <a:ln>
                            <a:noFill/>
                          </a:ln>
                          <a:solidFill>
                            <a:srgbClr val="FF0000"/>
                          </a:solidFill>
                          <a:effectLst/>
                          <a:latin typeface="Arial" panose="020B0604020202020204" pitchFamily="34" charset="0"/>
                        </a:rPr>
                        <a:t>150</a:t>
                      </a:r>
                    </a:p>
                  </a:txBody>
                  <a:tcPr marL="90000" marR="90000" marT="102275" marB="46800"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4037018442"/>
                  </a:ext>
                </a:extLst>
              </a:tr>
              <a:tr h="440796">
                <a:tc>
                  <a:txBody>
                    <a:bodyPr/>
                    <a:lstStyle>
                      <a:lvl1pPr>
                        <a:spcBef>
                          <a:spcPts val="75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600">
                          <a:solidFill>
                            <a:srgbClr val="000000"/>
                          </a:solidFill>
                          <a:latin typeface="Arial" panose="020B0604020202020204" pitchFamily="34" charset="0"/>
                        </a:defRPr>
                      </a:lvl1pPr>
                      <a:lvl2pPr>
                        <a:spcBef>
                          <a:spcPts val="65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rgbClr val="000000"/>
                          </a:solidFill>
                          <a:latin typeface="Arial" panose="020B0604020202020204" pitchFamily="34" charset="0"/>
                        </a:defRPr>
                      </a:lvl2pPr>
                      <a:lvl3pPr>
                        <a:spcBef>
                          <a:spcPts val="575"/>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100">
                          <a:solidFill>
                            <a:srgbClr val="000000"/>
                          </a:solidFill>
                          <a:latin typeface="Arial" panose="020B0604020202020204" pitchFamily="34" charset="0"/>
                        </a:defRPr>
                      </a:lvl3pPr>
                      <a:lvl4pPr>
                        <a:spcBef>
                          <a:spcPts val="5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anose="020B0604020202020204" pitchFamily="34" charset="0"/>
                        </a:defRPr>
                      </a:lvl4pPr>
                      <a:lvl5pPr>
                        <a:spcBef>
                          <a:spcPts val="5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anose="020B0604020202020204" pitchFamily="34" charset="0"/>
                        </a:defRPr>
                      </a:lvl5pPr>
                      <a:lvl6pPr marL="2514600" indent="-228600" defTabSz="457200" fontAlgn="base">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anose="020B0604020202020204" pitchFamily="34" charset="0"/>
                        </a:defRPr>
                      </a:lvl6pPr>
                      <a:lvl7pPr marL="2971800" indent="-228600" defTabSz="457200" fontAlgn="base">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anose="020B0604020202020204" pitchFamily="34" charset="0"/>
                        </a:defRPr>
                      </a:lvl7pPr>
                      <a:lvl8pPr marL="3429000" indent="-228600" defTabSz="457200" fontAlgn="base">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anose="020B0604020202020204" pitchFamily="34" charset="0"/>
                        </a:defRPr>
                      </a:lvl8pPr>
                      <a:lvl9pPr marL="3886200" indent="-228600" defTabSz="457200" fontAlgn="base">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anose="020B0604020202020204" pitchFamily="34" charset="0"/>
                        </a:defRPr>
                      </a:lvl9pPr>
                    </a:lstStyle>
                    <a:p>
                      <a:pPr marL="0" marR="0" lvl="0" indent="0" algn="ctr" defTabSz="457200" rtl="0" eaLnBrk="1" fontAlgn="base" latinLnBrk="0" hangingPunct="1">
                        <a:lnSpc>
                          <a:spcPct val="87000"/>
                        </a:lnSpc>
                        <a:spcBef>
                          <a:spcPts val="550"/>
                        </a:spcBef>
                        <a:spcAft>
                          <a:spcPct val="0"/>
                        </a:spcAft>
                        <a:buClr>
                          <a:srgbClr val="000000"/>
                        </a:buClr>
                        <a:buSzPct val="100000"/>
                        <a:buFont typeface="Times New Roman" panose="02020603050405020304" pitchFamily="18"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l-GR" altLang="el-GR" sz="2200" b="0" i="0" u="none" strike="noStrike" cap="none" normalizeH="0" baseline="0">
                          <a:ln>
                            <a:noFill/>
                          </a:ln>
                          <a:solidFill>
                            <a:srgbClr val="000000"/>
                          </a:solidFill>
                          <a:effectLst/>
                          <a:latin typeface="Arial" panose="020B0604020202020204" pitchFamily="34" charset="0"/>
                        </a:rPr>
                        <a:t>40</a:t>
                      </a:r>
                    </a:p>
                  </a:txBody>
                  <a:tcPr marL="90000" marR="90000" marT="102275" marB="46800" horzOverflow="overflow">
                    <a:lnL>
                      <a:noFill/>
                    </a:lnL>
                    <a:lnR>
                      <a:noFill/>
                    </a:lnR>
                    <a:lnT>
                      <a:noFill/>
                    </a:lnT>
                    <a:lnB>
                      <a:noFill/>
                    </a:lnB>
                    <a:lnTlToBr>
                      <a:noFill/>
                    </a:lnTlToBr>
                    <a:lnBlToTr>
                      <a:noFill/>
                    </a:lnBlToTr>
                    <a:noFill/>
                  </a:tcPr>
                </a:tc>
                <a:tc>
                  <a:txBody>
                    <a:bodyPr/>
                    <a:lstStyle>
                      <a:lvl1pPr>
                        <a:spcBef>
                          <a:spcPts val="75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600">
                          <a:solidFill>
                            <a:srgbClr val="000000"/>
                          </a:solidFill>
                          <a:latin typeface="Arial" panose="020B0604020202020204" pitchFamily="34" charset="0"/>
                        </a:defRPr>
                      </a:lvl1pPr>
                      <a:lvl2pPr>
                        <a:spcBef>
                          <a:spcPts val="65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rgbClr val="000000"/>
                          </a:solidFill>
                          <a:latin typeface="Arial" panose="020B0604020202020204" pitchFamily="34" charset="0"/>
                        </a:defRPr>
                      </a:lvl2pPr>
                      <a:lvl3pPr>
                        <a:spcBef>
                          <a:spcPts val="575"/>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100">
                          <a:solidFill>
                            <a:srgbClr val="000000"/>
                          </a:solidFill>
                          <a:latin typeface="Arial" panose="020B0604020202020204" pitchFamily="34" charset="0"/>
                        </a:defRPr>
                      </a:lvl3pPr>
                      <a:lvl4pPr>
                        <a:spcBef>
                          <a:spcPts val="5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anose="020B0604020202020204" pitchFamily="34" charset="0"/>
                        </a:defRPr>
                      </a:lvl4pPr>
                      <a:lvl5pPr>
                        <a:spcBef>
                          <a:spcPts val="5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anose="020B0604020202020204" pitchFamily="34" charset="0"/>
                        </a:defRPr>
                      </a:lvl5pPr>
                      <a:lvl6pPr marL="2514600" indent="-228600" defTabSz="457200" fontAlgn="base">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anose="020B0604020202020204" pitchFamily="34" charset="0"/>
                        </a:defRPr>
                      </a:lvl6pPr>
                      <a:lvl7pPr marL="2971800" indent="-228600" defTabSz="457200" fontAlgn="base">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anose="020B0604020202020204" pitchFamily="34" charset="0"/>
                        </a:defRPr>
                      </a:lvl7pPr>
                      <a:lvl8pPr marL="3429000" indent="-228600" defTabSz="457200" fontAlgn="base">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anose="020B0604020202020204" pitchFamily="34" charset="0"/>
                        </a:defRPr>
                      </a:lvl8pPr>
                      <a:lvl9pPr marL="3886200" indent="-228600" defTabSz="457200" fontAlgn="base">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anose="020B0604020202020204" pitchFamily="34" charset="0"/>
                        </a:defRPr>
                      </a:lvl9pPr>
                    </a:lstStyle>
                    <a:p>
                      <a:pPr marL="0" marR="0" lvl="0" indent="0" algn="ctr" defTabSz="457200" rtl="0" eaLnBrk="1" fontAlgn="base" latinLnBrk="0" hangingPunct="1">
                        <a:lnSpc>
                          <a:spcPct val="87000"/>
                        </a:lnSpc>
                        <a:spcBef>
                          <a:spcPts val="550"/>
                        </a:spcBef>
                        <a:spcAft>
                          <a:spcPct val="0"/>
                        </a:spcAft>
                        <a:buClr>
                          <a:srgbClr val="000000"/>
                        </a:buClr>
                        <a:buSzPct val="100000"/>
                        <a:buFont typeface="Times New Roman" panose="02020603050405020304" pitchFamily="18"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l-GR" altLang="el-GR" sz="2200" b="0" i="0" u="none" strike="noStrike" cap="none" normalizeH="0" baseline="0">
                          <a:ln>
                            <a:noFill/>
                          </a:ln>
                          <a:solidFill>
                            <a:srgbClr val="000000"/>
                          </a:solidFill>
                          <a:effectLst/>
                          <a:latin typeface="Arial" panose="020B0604020202020204" pitchFamily="34" charset="0"/>
                        </a:rPr>
                        <a:t>Άγαμος</a:t>
                      </a:r>
                    </a:p>
                  </a:txBody>
                  <a:tcPr marL="90000" marR="90000" marT="102275" marB="46800" horzOverflow="overflow">
                    <a:lnL>
                      <a:noFill/>
                    </a:lnL>
                    <a:lnR>
                      <a:noFill/>
                    </a:lnR>
                    <a:lnT>
                      <a:noFill/>
                    </a:lnT>
                    <a:lnB>
                      <a:noFill/>
                    </a:lnB>
                    <a:lnTlToBr>
                      <a:noFill/>
                    </a:lnTlToBr>
                    <a:lnBlToTr>
                      <a:noFill/>
                    </a:lnBlToTr>
                    <a:noFill/>
                  </a:tcPr>
                </a:tc>
                <a:tc>
                  <a:txBody>
                    <a:bodyPr/>
                    <a:lstStyle>
                      <a:lvl1pPr>
                        <a:spcBef>
                          <a:spcPts val="75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600">
                          <a:solidFill>
                            <a:srgbClr val="000000"/>
                          </a:solidFill>
                          <a:latin typeface="Arial" panose="020B0604020202020204" pitchFamily="34" charset="0"/>
                        </a:defRPr>
                      </a:lvl1pPr>
                      <a:lvl2pPr>
                        <a:spcBef>
                          <a:spcPts val="65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rgbClr val="000000"/>
                          </a:solidFill>
                          <a:latin typeface="Arial" panose="020B0604020202020204" pitchFamily="34" charset="0"/>
                        </a:defRPr>
                      </a:lvl2pPr>
                      <a:lvl3pPr>
                        <a:spcBef>
                          <a:spcPts val="575"/>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100">
                          <a:solidFill>
                            <a:srgbClr val="000000"/>
                          </a:solidFill>
                          <a:latin typeface="Arial" panose="020B0604020202020204" pitchFamily="34" charset="0"/>
                        </a:defRPr>
                      </a:lvl3pPr>
                      <a:lvl4pPr>
                        <a:spcBef>
                          <a:spcPts val="5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anose="020B0604020202020204" pitchFamily="34" charset="0"/>
                        </a:defRPr>
                      </a:lvl4pPr>
                      <a:lvl5pPr>
                        <a:spcBef>
                          <a:spcPts val="5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anose="020B0604020202020204" pitchFamily="34" charset="0"/>
                        </a:defRPr>
                      </a:lvl5pPr>
                      <a:lvl6pPr marL="2514600" indent="-228600" defTabSz="457200" fontAlgn="base">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anose="020B0604020202020204" pitchFamily="34" charset="0"/>
                        </a:defRPr>
                      </a:lvl6pPr>
                      <a:lvl7pPr marL="2971800" indent="-228600" defTabSz="457200" fontAlgn="base">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anose="020B0604020202020204" pitchFamily="34" charset="0"/>
                        </a:defRPr>
                      </a:lvl7pPr>
                      <a:lvl8pPr marL="3429000" indent="-228600" defTabSz="457200" fontAlgn="base">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anose="020B0604020202020204" pitchFamily="34" charset="0"/>
                        </a:defRPr>
                      </a:lvl8pPr>
                      <a:lvl9pPr marL="3886200" indent="-228600" defTabSz="457200" fontAlgn="base">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anose="020B0604020202020204" pitchFamily="34" charset="0"/>
                        </a:defRPr>
                      </a:lvl9pPr>
                    </a:lstStyle>
                    <a:p>
                      <a:pPr marL="0" marR="0" lvl="0" indent="0" algn="ctr" defTabSz="457200" rtl="0" eaLnBrk="1" fontAlgn="base" latinLnBrk="0" hangingPunct="1">
                        <a:lnSpc>
                          <a:spcPct val="87000"/>
                        </a:lnSpc>
                        <a:spcBef>
                          <a:spcPts val="550"/>
                        </a:spcBef>
                        <a:spcAft>
                          <a:spcPct val="0"/>
                        </a:spcAft>
                        <a:buClr>
                          <a:srgbClr val="000000"/>
                        </a:buClr>
                        <a:buSzPct val="100000"/>
                        <a:buFont typeface="Times New Roman" panose="02020603050405020304" pitchFamily="18"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l-GR" altLang="el-GR" sz="2200" b="0" i="0" u="none" strike="noStrike" cap="none" normalizeH="0" baseline="0">
                          <a:ln>
                            <a:noFill/>
                          </a:ln>
                          <a:solidFill>
                            <a:srgbClr val="000000"/>
                          </a:solidFill>
                          <a:effectLst/>
                          <a:latin typeface="Arial" panose="020B0604020202020204" pitchFamily="34" charset="0"/>
                        </a:rPr>
                        <a:t>Γ</a:t>
                      </a:r>
                    </a:p>
                  </a:txBody>
                  <a:tcPr marL="90000" marR="90000" marT="102275" marB="46800" horzOverflow="overflow">
                    <a:lnL>
                      <a:noFill/>
                    </a:lnL>
                    <a:lnR>
                      <a:noFill/>
                    </a:lnR>
                    <a:lnT>
                      <a:noFill/>
                    </a:lnT>
                    <a:lnB>
                      <a:noFill/>
                    </a:lnB>
                    <a:lnTlToBr>
                      <a:noFill/>
                    </a:lnTlToBr>
                    <a:lnBlToTr>
                      <a:noFill/>
                    </a:lnBlToTr>
                    <a:noFill/>
                  </a:tcPr>
                </a:tc>
                <a:tc>
                  <a:txBody>
                    <a:bodyPr/>
                    <a:lstStyle>
                      <a:lvl1pPr>
                        <a:spcBef>
                          <a:spcPts val="75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600">
                          <a:solidFill>
                            <a:srgbClr val="000000"/>
                          </a:solidFill>
                          <a:latin typeface="Arial" panose="020B0604020202020204" pitchFamily="34" charset="0"/>
                        </a:defRPr>
                      </a:lvl1pPr>
                      <a:lvl2pPr>
                        <a:spcBef>
                          <a:spcPts val="65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rgbClr val="000000"/>
                          </a:solidFill>
                          <a:latin typeface="Arial" panose="020B0604020202020204" pitchFamily="34" charset="0"/>
                        </a:defRPr>
                      </a:lvl2pPr>
                      <a:lvl3pPr>
                        <a:spcBef>
                          <a:spcPts val="575"/>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100">
                          <a:solidFill>
                            <a:srgbClr val="000000"/>
                          </a:solidFill>
                          <a:latin typeface="Arial" panose="020B0604020202020204" pitchFamily="34" charset="0"/>
                        </a:defRPr>
                      </a:lvl3pPr>
                      <a:lvl4pPr>
                        <a:spcBef>
                          <a:spcPts val="5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anose="020B0604020202020204" pitchFamily="34" charset="0"/>
                        </a:defRPr>
                      </a:lvl4pPr>
                      <a:lvl5pPr>
                        <a:spcBef>
                          <a:spcPts val="5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anose="020B0604020202020204" pitchFamily="34" charset="0"/>
                        </a:defRPr>
                      </a:lvl5pPr>
                      <a:lvl6pPr marL="2514600" indent="-228600" defTabSz="457200" fontAlgn="base">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anose="020B0604020202020204" pitchFamily="34" charset="0"/>
                        </a:defRPr>
                      </a:lvl6pPr>
                      <a:lvl7pPr marL="2971800" indent="-228600" defTabSz="457200" fontAlgn="base">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anose="020B0604020202020204" pitchFamily="34" charset="0"/>
                        </a:defRPr>
                      </a:lvl7pPr>
                      <a:lvl8pPr marL="3429000" indent="-228600" defTabSz="457200" fontAlgn="base">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anose="020B0604020202020204" pitchFamily="34" charset="0"/>
                        </a:defRPr>
                      </a:lvl8pPr>
                      <a:lvl9pPr marL="3886200" indent="-228600" defTabSz="457200" fontAlgn="base">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anose="020B0604020202020204" pitchFamily="34" charset="0"/>
                        </a:defRPr>
                      </a:lvl9pPr>
                    </a:lstStyle>
                    <a:p>
                      <a:pPr marL="0" marR="0" lvl="0" indent="0" algn="ctr" defTabSz="457200" rtl="0" eaLnBrk="1" fontAlgn="base" latinLnBrk="0" hangingPunct="1">
                        <a:lnSpc>
                          <a:spcPct val="87000"/>
                        </a:lnSpc>
                        <a:spcBef>
                          <a:spcPts val="550"/>
                        </a:spcBef>
                        <a:spcAft>
                          <a:spcPct val="0"/>
                        </a:spcAft>
                        <a:buClr>
                          <a:srgbClr val="000000"/>
                        </a:buClr>
                        <a:buSzPct val="100000"/>
                        <a:buFont typeface="Times New Roman" panose="02020603050405020304" pitchFamily="18"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l-GR" altLang="el-GR" sz="2200" b="0" i="0" u="none" strike="noStrike" cap="none" normalizeH="0" baseline="0">
                          <a:ln>
                            <a:noFill/>
                          </a:ln>
                          <a:solidFill>
                            <a:srgbClr val="000000"/>
                          </a:solidFill>
                          <a:effectLst/>
                          <a:latin typeface="Arial" panose="020B0604020202020204" pitchFamily="34" charset="0"/>
                        </a:rPr>
                        <a:t>Χαλάνδρι</a:t>
                      </a:r>
                    </a:p>
                  </a:txBody>
                  <a:tcPr marL="90000" marR="90000" marT="102275" marB="46800" horzOverflow="overflow">
                    <a:lnL>
                      <a:noFill/>
                    </a:lnL>
                    <a:lnR>
                      <a:noFill/>
                    </a:lnR>
                    <a:lnT>
                      <a:noFill/>
                    </a:lnT>
                    <a:lnB>
                      <a:noFill/>
                    </a:lnB>
                    <a:lnTlToBr>
                      <a:noFill/>
                    </a:lnTlToBr>
                    <a:lnBlToTr>
                      <a:noFill/>
                    </a:lnBlToTr>
                    <a:noFill/>
                  </a:tcPr>
                </a:tc>
                <a:tc>
                  <a:txBody>
                    <a:bodyPr/>
                    <a:lstStyle>
                      <a:lvl1pPr>
                        <a:spcBef>
                          <a:spcPts val="75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600">
                          <a:solidFill>
                            <a:srgbClr val="000000"/>
                          </a:solidFill>
                          <a:latin typeface="Arial" panose="020B0604020202020204" pitchFamily="34" charset="0"/>
                        </a:defRPr>
                      </a:lvl1pPr>
                      <a:lvl2pPr>
                        <a:spcBef>
                          <a:spcPts val="65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rgbClr val="000000"/>
                          </a:solidFill>
                          <a:latin typeface="Arial" panose="020B0604020202020204" pitchFamily="34" charset="0"/>
                        </a:defRPr>
                      </a:lvl2pPr>
                      <a:lvl3pPr>
                        <a:spcBef>
                          <a:spcPts val="575"/>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100">
                          <a:solidFill>
                            <a:srgbClr val="000000"/>
                          </a:solidFill>
                          <a:latin typeface="Arial" panose="020B0604020202020204" pitchFamily="34" charset="0"/>
                        </a:defRPr>
                      </a:lvl3pPr>
                      <a:lvl4pPr>
                        <a:spcBef>
                          <a:spcPts val="5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anose="020B0604020202020204" pitchFamily="34" charset="0"/>
                        </a:defRPr>
                      </a:lvl4pPr>
                      <a:lvl5pPr>
                        <a:spcBef>
                          <a:spcPts val="5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anose="020B0604020202020204" pitchFamily="34" charset="0"/>
                        </a:defRPr>
                      </a:lvl5pPr>
                      <a:lvl6pPr marL="2514600" indent="-228600" defTabSz="457200" fontAlgn="base">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anose="020B0604020202020204" pitchFamily="34" charset="0"/>
                        </a:defRPr>
                      </a:lvl6pPr>
                      <a:lvl7pPr marL="2971800" indent="-228600" defTabSz="457200" fontAlgn="base">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anose="020B0604020202020204" pitchFamily="34" charset="0"/>
                        </a:defRPr>
                      </a:lvl7pPr>
                      <a:lvl8pPr marL="3429000" indent="-228600" defTabSz="457200" fontAlgn="base">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anose="020B0604020202020204" pitchFamily="34" charset="0"/>
                        </a:defRPr>
                      </a:lvl8pPr>
                      <a:lvl9pPr marL="3886200" indent="-228600" defTabSz="457200" fontAlgn="base">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anose="020B0604020202020204" pitchFamily="34" charset="0"/>
                        </a:defRPr>
                      </a:lvl9pPr>
                    </a:lstStyle>
                    <a:p>
                      <a:pPr marL="0" marR="0" lvl="0" indent="0" algn="ctr" defTabSz="457200" rtl="0" eaLnBrk="1" fontAlgn="base" latinLnBrk="0" hangingPunct="1">
                        <a:lnSpc>
                          <a:spcPct val="87000"/>
                        </a:lnSpc>
                        <a:spcBef>
                          <a:spcPts val="550"/>
                        </a:spcBef>
                        <a:spcAft>
                          <a:spcPct val="0"/>
                        </a:spcAft>
                        <a:buClr>
                          <a:srgbClr val="000000"/>
                        </a:buClr>
                        <a:buSzPct val="100000"/>
                        <a:buFont typeface="Times New Roman" panose="02020603050405020304" pitchFamily="18"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l-GR" altLang="el-GR" sz="2200" b="0" i="0" u="none" strike="noStrike" cap="none" normalizeH="0" baseline="0">
                          <a:ln>
                            <a:noFill/>
                          </a:ln>
                          <a:solidFill>
                            <a:srgbClr val="FF0000"/>
                          </a:solidFill>
                          <a:effectLst/>
                          <a:latin typeface="Arial" panose="020B0604020202020204" pitchFamily="34" charset="0"/>
                        </a:rPr>
                        <a:t>170</a:t>
                      </a:r>
                    </a:p>
                  </a:txBody>
                  <a:tcPr marL="90000" marR="90000" marT="102275" marB="46800"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2138669086"/>
                  </a:ext>
                </a:extLst>
              </a:tr>
              <a:tr h="440796">
                <a:tc>
                  <a:txBody>
                    <a:bodyPr/>
                    <a:lstStyle>
                      <a:lvl1pPr>
                        <a:spcBef>
                          <a:spcPts val="75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600">
                          <a:solidFill>
                            <a:srgbClr val="000000"/>
                          </a:solidFill>
                          <a:latin typeface="Arial" panose="020B0604020202020204" pitchFamily="34" charset="0"/>
                        </a:defRPr>
                      </a:lvl1pPr>
                      <a:lvl2pPr>
                        <a:spcBef>
                          <a:spcPts val="65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rgbClr val="000000"/>
                          </a:solidFill>
                          <a:latin typeface="Arial" panose="020B0604020202020204" pitchFamily="34" charset="0"/>
                        </a:defRPr>
                      </a:lvl2pPr>
                      <a:lvl3pPr>
                        <a:spcBef>
                          <a:spcPts val="575"/>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100">
                          <a:solidFill>
                            <a:srgbClr val="000000"/>
                          </a:solidFill>
                          <a:latin typeface="Arial" panose="020B0604020202020204" pitchFamily="34" charset="0"/>
                        </a:defRPr>
                      </a:lvl3pPr>
                      <a:lvl4pPr>
                        <a:spcBef>
                          <a:spcPts val="5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anose="020B0604020202020204" pitchFamily="34" charset="0"/>
                        </a:defRPr>
                      </a:lvl4pPr>
                      <a:lvl5pPr>
                        <a:spcBef>
                          <a:spcPts val="5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anose="020B0604020202020204" pitchFamily="34" charset="0"/>
                        </a:defRPr>
                      </a:lvl5pPr>
                      <a:lvl6pPr marL="2514600" indent="-228600" defTabSz="457200" fontAlgn="base">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anose="020B0604020202020204" pitchFamily="34" charset="0"/>
                        </a:defRPr>
                      </a:lvl6pPr>
                      <a:lvl7pPr marL="2971800" indent="-228600" defTabSz="457200" fontAlgn="base">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anose="020B0604020202020204" pitchFamily="34" charset="0"/>
                        </a:defRPr>
                      </a:lvl7pPr>
                      <a:lvl8pPr marL="3429000" indent="-228600" defTabSz="457200" fontAlgn="base">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anose="020B0604020202020204" pitchFamily="34" charset="0"/>
                        </a:defRPr>
                      </a:lvl8pPr>
                      <a:lvl9pPr marL="3886200" indent="-228600" defTabSz="457200" fontAlgn="base">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anose="020B0604020202020204" pitchFamily="34" charset="0"/>
                        </a:defRPr>
                      </a:lvl9pPr>
                    </a:lstStyle>
                    <a:p>
                      <a:pPr marL="0" marR="0" lvl="0" indent="0" algn="ctr" defTabSz="457200" rtl="0" eaLnBrk="1" fontAlgn="base" latinLnBrk="0" hangingPunct="1">
                        <a:lnSpc>
                          <a:spcPct val="87000"/>
                        </a:lnSpc>
                        <a:spcBef>
                          <a:spcPts val="550"/>
                        </a:spcBef>
                        <a:spcAft>
                          <a:spcPct val="0"/>
                        </a:spcAft>
                        <a:buClr>
                          <a:srgbClr val="000000"/>
                        </a:buClr>
                        <a:buSzPct val="100000"/>
                        <a:buFont typeface="Times New Roman" panose="02020603050405020304" pitchFamily="18"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l-GR" altLang="el-GR" sz="2200" b="0" i="0" u="none" strike="noStrike" cap="none" normalizeH="0" baseline="0">
                          <a:ln>
                            <a:noFill/>
                          </a:ln>
                          <a:solidFill>
                            <a:srgbClr val="000000"/>
                          </a:solidFill>
                          <a:effectLst/>
                          <a:latin typeface="Arial" panose="020B0604020202020204" pitchFamily="34" charset="0"/>
                        </a:rPr>
                        <a:t>25</a:t>
                      </a:r>
                    </a:p>
                  </a:txBody>
                  <a:tcPr marL="90000" marR="90000" marT="102275" marB="46800" horzOverflow="overflow">
                    <a:lnL>
                      <a:noFill/>
                    </a:lnL>
                    <a:lnR>
                      <a:noFill/>
                    </a:lnR>
                    <a:lnT>
                      <a:noFill/>
                    </a:lnT>
                    <a:lnB>
                      <a:noFill/>
                    </a:lnB>
                    <a:lnTlToBr>
                      <a:noFill/>
                    </a:lnTlToBr>
                    <a:lnBlToTr>
                      <a:noFill/>
                    </a:lnBlToTr>
                    <a:noFill/>
                  </a:tcPr>
                </a:tc>
                <a:tc>
                  <a:txBody>
                    <a:bodyPr/>
                    <a:lstStyle>
                      <a:lvl1pPr>
                        <a:spcBef>
                          <a:spcPts val="75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600">
                          <a:solidFill>
                            <a:srgbClr val="000000"/>
                          </a:solidFill>
                          <a:latin typeface="Arial" panose="020B0604020202020204" pitchFamily="34" charset="0"/>
                        </a:defRPr>
                      </a:lvl1pPr>
                      <a:lvl2pPr>
                        <a:spcBef>
                          <a:spcPts val="65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rgbClr val="000000"/>
                          </a:solidFill>
                          <a:latin typeface="Arial" panose="020B0604020202020204" pitchFamily="34" charset="0"/>
                        </a:defRPr>
                      </a:lvl2pPr>
                      <a:lvl3pPr>
                        <a:spcBef>
                          <a:spcPts val="575"/>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100">
                          <a:solidFill>
                            <a:srgbClr val="000000"/>
                          </a:solidFill>
                          <a:latin typeface="Arial" panose="020B0604020202020204" pitchFamily="34" charset="0"/>
                        </a:defRPr>
                      </a:lvl3pPr>
                      <a:lvl4pPr>
                        <a:spcBef>
                          <a:spcPts val="5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anose="020B0604020202020204" pitchFamily="34" charset="0"/>
                        </a:defRPr>
                      </a:lvl4pPr>
                      <a:lvl5pPr>
                        <a:spcBef>
                          <a:spcPts val="5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anose="020B0604020202020204" pitchFamily="34" charset="0"/>
                        </a:defRPr>
                      </a:lvl5pPr>
                      <a:lvl6pPr marL="2514600" indent="-228600" defTabSz="457200" fontAlgn="base">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anose="020B0604020202020204" pitchFamily="34" charset="0"/>
                        </a:defRPr>
                      </a:lvl6pPr>
                      <a:lvl7pPr marL="2971800" indent="-228600" defTabSz="457200" fontAlgn="base">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anose="020B0604020202020204" pitchFamily="34" charset="0"/>
                        </a:defRPr>
                      </a:lvl7pPr>
                      <a:lvl8pPr marL="3429000" indent="-228600" defTabSz="457200" fontAlgn="base">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anose="020B0604020202020204" pitchFamily="34" charset="0"/>
                        </a:defRPr>
                      </a:lvl8pPr>
                      <a:lvl9pPr marL="3886200" indent="-228600" defTabSz="457200" fontAlgn="base">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anose="020B0604020202020204" pitchFamily="34" charset="0"/>
                        </a:defRPr>
                      </a:lvl9pPr>
                    </a:lstStyle>
                    <a:p>
                      <a:pPr marL="0" marR="0" lvl="0" indent="0" algn="ctr" defTabSz="457200" rtl="0" eaLnBrk="1" fontAlgn="base" latinLnBrk="0" hangingPunct="1">
                        <a:lnSpc>
                          <a:spcPct val="87000"/>
                        </a:lnSpc>
                        <a:spcBef>
                          <a:spcPts val="550"/>
                        </a:spcBef>
                        <a:spcAft>
                          <a:spcPct val="0"/>
                        </a:spcAft>
                        <a:buClr>
                          <a:srgbClr val="000000"/>
                        </a:buClr>
                        <a:buSzPct val="100000"/>
                        <a:buFont typeface="Times New Roman" panose="02020603050405020304" pitchFamily="18"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l-GR" altLang="el-GR" sz="2200" b="0" i="0" u="none" strike="noStrike" cap="none" normalizeH="0" baseline="0">
                          <a:ln>
                            <a:noFill/>
                          </a:ln>
                          <a:solidFill>
                            <a:srgbClr val="000000"/>
                          </a:solidFill>
                          <a:effectLst/>
                          <a:latin typeface="Arial" panose="020B0604020202020204" pitchFamily="34" charset="0"/>
                        </a:rPr>
                        <a:t>Έγγαμος</a:t>
                      </a:r>
                    </a:p>
                  </a:txBody>
                  <a:tcPr marL="90000" marR="90000" marT="102275" marB="46800" horzOverflow="overflow">
                    <a:lnL>
                      <a:noFill/>
                    </a:lnL>
                    <a:lnR>
                      <a:noFill/>
                    </a:lnR>
                    <a:lnT>
                      <a:noFill/>
                    </a:lnT>
                    <a:lnB>
                      <a:noFill/>
                    </a:lnB>
                    <a:lnTlToBr>
                      <a:noFill/>
                    </a:lnTlToBr>
                    <a:lnBlToTr>
                      <a:noFill/>
                    </a:lnBlToTr>
                    <a:noFill/>
                  </a:tcPr>
                </a:tc>
                <a:tc>
                  <a:txBody>
                    <a:bodyPr/>
                    <a:lstStyle>
                      <a:lvl1pPr>
                        <a:spcBef>
                          <a:spcPts val="75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600">
                          <a:solidFill>
                            <a:srgbClr val="000000"/>
                          </a:solidFill>
                          <a:latin typeface="Arial" panose="020B0604020202020204" pitchFamily="34" charset="0"/>
                        </a:defRPr>
                      </a:lvl1pPr>
                      <a:lvl2pPr>
                        <a:spcBef>
                          <a:spcPts val="65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rgbClr val="000000"/>
                          </a:solidFill>
                          <a:latin typeface="Arial" panose="020B0604020202020204" pitchFamily="34" charset="0"/>
                        </a:defRPr>
                      </a:lvl2pPr>
                      <a:lvl3pPr>
                        <a:spcBef>
                          <a:spcPts val="575"/>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100">
                          <a:solidFill>
                            <a:srgbClr val="000000"/>
                          </a:solidFill>
                          <a:latin typeface="Arial" panose="020B0604020202020204" pitchFamily="34" charset="0"/>
                        </a:defRPr>
                      </a:lvl3pPr>
                      <a:lvl4pPr>
                        <a:spcBef>
                          <a:spcPts val="5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anose="020B0604020202020204" pitchFamily="34" charset="0"/>
                        </a:defRPr>
                      </a:lvl4pPr>
                      <a:lvl5pPr>
                        <a:spcBef>
                          <a:spcPts val="5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anose="020B0604020202020204" pitchFamily="34" charset="0"/>
                        </a:defRPr>
                      </a:lvl5pPr>
                      <a:lvl6pPr marL="2514600" indent="-228600" defTabSz="457200" fontAlgn="base">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anose="020B0604020202020204" pitchFamily="34" charset="0"/>
                        </a:defRPr>
                      </a:lvl6pPr>
                      <a:lvl7pPr marL="2971800" indent="-228600" defTabSz="457200" fontAlgn="base">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anose="020B0604020202020204" pitchFamily="34" charset="0"/>
                        </a:defRPr>
                      </a:lvl7pPr>
                      <a:lvl8pPr marL="3429000" indent="-228600" defTabSz="457200" fontAlgn="base">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anose="020B0604020202020204" pitchFamily="34" charset="0"/>
                        </a:defRPr>
                      </a:lvl8pPr>
                      <a:lvl9pPr marL="3886200" indent="-228600" defTabSz="457200" fontAlgn="base">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anose="020B0604020202020204" pitchFamily="34" charset="0"/>
                        </a:defRPr>
                      </a:lvl9pPr>
                    </a:lstStyle>
                    <a:p>
                      <a:pPr marL="0" marR="0" lvl="0" indent="0" algn="ctr" defTabSz="457200" rtl="0" eaLnBrk="1" fontAlgn="base" latinLnBrk="0" hangingPunct="1">
                        <a:lnSpc>
                          <a:spcPct val="87000"/>
                        </a:lnSpc>
                        <a:spcBef>
                          <a:spcPts val="550"/>
                        </a:spcBef>
                        <a:spcAft>
                          <a:spcPct val="0"/>
                        </a:spcAft>
                        <a:buClr>
                          <a:srgbClr val="000000"/>
                        </a:buClr>
                        <a:buSzPct val="100000"/>
                        <a:buFont typeface="Times New Roman" panose="02020603050405020304" pitchFamily="18"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l-GR" altLang="el-GR" sz="2200" b="0" i="0" u="none" strike="noStrike" cap="none" normalizeH="0" baseline="0">
                          <a:ln>
                            <a:noFill/>
                          </a:ln>
                          <a:solidFill>
                            <a:srgbClr val="000000"/>
                          </a:solidFill>
                          <a:effectLst/>
                          <a:latin typeface="Arial" panose="020B0604020202020204" pitchFamily="34" charset="0"/>
                        </a:rPr>
                        <a:t>Γ</a:t>
                      </a:r>
                    </a:p>
                  </a:txBody>
                  <a:tcPr marL="90000" marR="90000" marT="102275" marB="46800" horzOverflow="overflow">
                    <a:lnL>
                      <a:noFill/>
                    </a:lnL>
                    <a:lnR>
                      <a:noFill/>
                    </a:lnR>
                    <a:lnT>
                      <a:noFill/>
                    </a:lnT>
                    <a:lnB>
                      <a:noFill/>
                    </a:lnB>
                    <a:lnTlToBr>
                      <a:noFill/>
                    </a:lnTlToBr>
                    <a:lnBlToTr>
                      <a:noFill/>
                    </a:lnBlToTr>
                    <a:noFill/>
                  </a:tcPr>
                </a:tc>
                <a:tc>
                  <a:txBody>
                    <a:bodyPr/>
                    <a:lstStyle>
                      <a:lvl1pPr>
                        <a:spcBef>
                          <a:spcPts val="75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600">
                          <a:solidFill>
                            <a:srgbClr val="000000"/>
                          </a:solidFill>
                          <a:latin typeface="Arial" panose="020B0604020202020204" pitchFamily="34" charset="0"/>
                        </a:defRPr>
                      </a:lvl1pPr>
                      <a:lvl2pPr>
                        <a:spcBef>
                          <a:spcPts val="65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rgbClr val="000000"/>
                          </a:solidFill>
                          <a:latin typeface="Arial" panose="020B0604020202020204" pitchFamily="34" charset="0"/>
                        </a:defRPr>
                      </a:lvl2pPr>
                      <a:lvl3pPr>
                        <a:spcBef>
                          <a:spcPts val="575"/>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100">
                          <a:solidFill>
                            <a:srgbClr val="000000"/>
                          </a:solidFill>
                          <a:latin typeface="Arial" panose="020B0604020202020204" pitchFamily="34" charset="0"/>
                        </a:defRPr>
                      </a:lvl3pPr>
                      <a:lvl4pPr>
                        <a:spcBef>
                          <a:spcPts val="5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anose="020B0604020202020204" pitchFamily="34" charset="0"/>
                        </a:defRPr>
                      </a:lvl4pPr>
                      <a:lvl5pPr>
                        <a:spcBef>
                          <a:spcPts val="5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anose="020B0604020202020204" pitchFamily="34" charset="0"/>
                        </a:defRPr>
                      </a:lvl5pPr>
                      <a:lvl6pPr marL="2514600" indent="-228600" defTabSz="457200" fontAlgn="base">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anose="020B0604020202020204" pitchFamily="34" charset="0"/>
                        </a:defRPr>
                      </a:lvl6pPr>
                      <a:lvl7pPr marL="2971800" indent="-228600" defTabSz="457200" fontAlgn="base">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anose="020B0604020202020204" pitchFamily="34" charset="0"/>
                        </a:defRPr>
                      </a:lvl7pPr>
                      <a:lvl8pPr marL="3429000" indent="-228600" defTabSz="457200" fontAlgn="base">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anose="020B0604020202020204" pitchFamily="34" charset="0"/>
                        </a:defRPr>
                      </a:lvl8pPr>
                      <a:lvl9pPr marL="3886200" indent="-228600" defTabSz="457200" fontAlgn="base">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anose="020B0604020202020204" pitchFamily="34" charset="0"/>
                        </a:defRPr>
                      </a:lvl9pPr>
                    </a:lstStyle>
                    <a:p>
                      <a:pPr marL="0" marR="0" lvl="0" indent="0" algn="ctr" defTabSz="457200" rtl="0" eaLnBrk="1" fontAlgn="base" latinLnBrk="0" hangingPunct="1">
                        <a:lnSpc>
                          <a:spcPct val="87000"/>
                        </a:lnSpc>
                        <a:spcBef>
                          <a:spcPts val="550"/>
                        </a:spcBef>
                        <a:spcAft>
                          <a:spcPct val="0"/>
                        </a:spcAft>
                        <a:buClr>
                          <a:srgbClr val="000000"/>
                        </a:buClr>
                        <a:buSzPct val="100000"/>
                        <a:buFont typeface="Times New Roman" panose="02020603050405020304" pitchFamily="18"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l-GR" altLang="el-GR" sz="2200" b="0" i="0" u="none" strike="noStrike" cap="none" normalizeH="0" baseline="0" dirty="0">
                          <a:ln>
                            <a:noFill/>
                          </a:ln>
                          <a:solidFill>
                            <a:srgbClr val="000000"/>
                          </a:solidFill>
                          <a:effectLst/>
                          <a:latin typeface="Arial" panose="020B0604020202020204" pitchFamily="34" charset="0"/>
                        </a:rPr>
                        <a:t>Χολαργός</a:t>
                      </a:r>
                    </a:p>
                  </a:txBody>
                  <a:tcPr marL="90000" marR="90000" marT="102275" marB="46800" horzOverflow="overflow">
                    <a:lnL>
                      <a:noFill/>
                    </a:lnL>
                    <a:lnR>
                      <a:noFill/>
                    </a:lnR>
                    <a:lnT>
                      <a:noFill/>
                    </a:lnT>
                    <a:lnB>
                      <a:noFill/>
                    </a:lnB>
                    <a:lnTlToBr>
                      <a:noFill/>
                    </a:lnTlToBr>
                    <a:lnBlToTr>
                      <a:noFill/>
                    </a:lnBlToTr>
                    <a:noFill/>
                  </a:tcPr>
                </a:tc>
                <a:tc>
                  <a:txBody>
                    <a:bodyPr/>
                    <a:lstStyle>
                      <a:lvl1pPr>
                        <a:spcBef>
                          <a:spcPts val="75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600">
                          <a:solidFill>
                            <a:srgbClr val="000000"/>
                          </a:solidFill>
                          <a:latin typeface="Arial" panose="020B0604020202020204" pitchFamily="34" charset="0"/>
                        </a:defRPr>
                      </a:lvl1pPr>
                      <a:lvl2pPr>
                        <a:spcBef>
                          <a:spcPts val="65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rgbClr val="000000"/>
                          </a:solidFill>
                          <a:latin typeface="Arial" panose="020B0604020202020204" pitchFamily="34" charset="0"/>
                        </a:defRPr>
                      </a:lvl2pPr>
                      <a:lvl3pPr>
                        <a:spcBef>
                          <a:spcPts val="575"/>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100">
                          <a:solidFill>
                            <a:srgbClr val="000000"/>
                          </a:solidFill>
                          <a:latin typeface="Arial" panose="020B0604020202020204" pitchFamily="34" charset="0"/>
                        </a:defRPr>
                      </a:lvl3pPr>
                      <a:lvl4pPr>
                        <a:spcBef>
                          <a:spcPts val="5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anose="020B0604020202020204" pitchFamily="34" charset="0"/>
                        </a:defRPr>
                      </a:lvl4pPr>
                      <a:lvl5pPr>
                        <a:spcBef>
                          <a:spcPts val="5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anose="020B0604020202020204" pitchFamily="34" charset="0"/>
                        </a:defRPr>
                      </a:lvl5pPr>
                      <a:lvl6pPr marL="2514600" indent="-228600" defTabSz="457200" fontAlgn="base">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anose="020B0604020202020204" pitchFamily="34" charset="0"/>
                        </a:defRPr>
                      </a:lvl6pPr>
                      <a:lvl7pPr marL="2971800" indent="-228600" defTabSz="457200" fontAlgn="base">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anose="020B0604020202020204" pitchFamily="34" charset="0"/>
                        </a:defRPr>
                      </a:lvl7pPr>
                      <a:lvl8pPr marL="3429000" indent="-228600" defTabSz="457200" fontAlgn="base">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anose="020B0604020202020204" pitchFamily="34" charset="0"/>
                        </a:defRPr>
                      </a:lvl8pPr>
                      <a:lvl9pPr marL="3886200" indent="-228600" defTabSz="457200" fontAlgn="base">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anose="020B0604020202020204" pitchFamily="34" charset="0"/>
                        </a:defRPr>
                      </a:lvl9pPr>
                    </a:lstStyle>
                    <a:p>
                      <a:pPr marL="0" marR="0" lvl="0" indent="0" algn="ctr" defTabSz="457200" rtl="0" eaLnBrk="1" fontAlgn="base" latinLnBrk="0" hangingPunct="1">
                        <a:lnSpc>
                          <a:spcPct val="87000"/>
                        </a:lnSpc>
                        <a:spcBef>
                          <a:spcPts val="550"/>
                        </a:spcBef>
                        <a:spcAft>
                          <a:spcPct val="0"/>
                        </a:spcAft>
                        <a:buClr>
                          <a:srgbClr val="000000"/>
                        </a:buClr>
                        <a:buSzPct val="100000"/>
                        <a:buFont typeface="Times New Roman" panose="02020603050405020304" pitchFamily="18"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l-GR" altLang="el-GR" sz="2200" b="0" i="0" u="none" strike="noStrike" cap="none" normalizeH="0" baseline="0">
                          <a:ln>
                            <a:noFill/>
                          </a:ln>
                          <a:solidFill>
                            <a:srgbClr val="FF0000"/>
                          </a:solidFill>
                          <a:effectLst/>
                          <a:latin typeface="Arial" panose="020B0604020202020204" pitchFamily="34" charset="0"/>
                        </a:rPr>
                        <a:t>120</a:t>
                      </a:r>
                    </a:p>
                  </a:txBody>
                  <a:tcPr marL="90000" marR="90000" marT="102275" marB="46800"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045618610"/>
                  </a:ext>
                </a:extLst>
              </a:tr>
              <a:tr h="440796">
                <a:tc>
                  <a:txBody>
                    <a:bodyPr/>
                    <a:lstStyle>
                      <a:lvl1pPr>
                        <a:spcBef>
                          <a:spcPts val="75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600">
                          <a:solidFill>
                            <a:srgbClr val="000000"/>
                          </a:solidFill>
                          <a:latin typeface="Arial" panose="020B0604020202020204" pitchFamily="34" charset="0"/>
                        </a:defRPr>
                      </a:lvl1pPr>
                      <a:lvl2pPr>
                        <a:spcBef>
                          <a:spcPts val="65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rgbClr val="000000"/>
                          </a:solidFill>
                          <a:latin typeface="Arial" panose="020B0604020202020204" pitchFamily="34" charset="0"/>
                        </a:defRPr>
                      </a:lvl2pPr>
                      <a:lvl3pPr>
                        <a:spcBef>
                          <a:spcPts val="575"/>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100">
                          <a:solidFill>
                            <a:srgbClr val="000000"/>
                          </a:solidFill>
                          <a:latin typeface="Arial" panose="020B0604020202020204" pitchFamily="34" charset="0"/>
                        </a:defRPr>
                      </a:lvl3pPr>
                      <a:lvl4pPr>
                        <a:spcBef>
                          <a:spcPts val="5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anose="020B0604020202020204" pitchFamily="34" charset="0"/>
                        </a:defRPr>
                      </a:lvl4pPr>
                      <a:lvl5pPr>
                        <a:spcBef>
                          <a:spcPts val="5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anose="020B0604020202020204" pitchFamily="34" charset="0"/>
                        </a:defRPr>
                      </a:lvl5pPr>
                      <a:lvl6pPr marL="2514600" indent="-228600" defTabSz="457200" fontAlgn="base">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anose="020B0604020202020204" pitchFamily="34" charset="0"/>
                        </a:defRPr>
                      </a:lvl6pPr>
                      <a:lvl7pPr marL="2971800" indent="-228600" defTabSz="457200" fontAlgn="base">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anose="020B0604020202020204" pitchFamily="34" charset="0"/>
                        </a:defRPr>
                      </a:lvl7pPr>
                      <a:lvl8pPr marL="3429000" indent="-228600" defTabSz="457200" fontAlgn="base">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anose="020B0604020202020204" pitchFamily="34" charset="0"/>
                        </a:defRPr>
                      </a:lvl8pPr>
                      <a:lvl9pPr marL="3886200" indent="-228600" defTabSz="457200" fontAlgn="base">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anose="020B0604020202020204" pitchFamily="34" charset="0"/>
                        </a:defRPr>
                      </a:lvl9pPr>
                    </a:lstStyle>
                    <a:p>
                      <a:pPr marL="0" marR="0" lvl="0" indent="0" algn="ctr" defTabSz="457200" rtl="0" eaLnBrk="1" fontAlgn="base" latinLnBrk="0" hangingPunct="1">
                        <a:lnSpc>
                          <a:spcPct val="87000"/>
                        </a:lnSpc>
                        <a:spcBef>
                          <a:spcPts val="550"/>
                        </a:spcBef>
                        <a:spcAft>
                          <a:spcPct val="0"/>
                        </a:spcAft>
                        <a:buClr>
                          <a:srgbClr val="000000"/>
                        </a:buClr>
                        <a:buSzPct val="100000"/>
                        <a:buFont typeface="Times New Roman" panose="02020603050405020304" pitchFamily="18"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l-GR" altLang="el-GR" sz="2200" b="0" i="0" u="none" strike="noStrike" cap="none" normalizeH="0" baseline="0">
                          <a:ln>
                            <a:noFill/>
                          </a:ln>
                          <a:solidFill>
                            <a:srgbClr val="000000"/>
                          </a:solidFill>
                          <a:effectLst/>
                          <a:latin typeface="Arial" panose="020B0604020202020204" pitchFamily="34" charset="0"/>
                        </a:rPr>
                        <a:t>32</a:t>
                      </a:r>
                    </a:p>
                  </a:txBody>
                  <a:tcPr marL="90000" marR="90000" marT="102275" marB="46800" horzOverflow="overflow">
                    <a:lnL>
                      <a:noFill/>
                    </a:lnL>
                    <a:lnR>
                      <a:noFill/>
                    </a:lnR>
                    <a:lnT>
                      <a:noFill/>
                    </a:lnT>
                    <a:lnB>
                      <a:noFill/>
                    </a:lnB>
                    <a:lnTlToBr>
                      <a:noFill/>
                    </a:lnTlToBr>
                    <a:lnBlToTr>
                      <a:noFill/>
                    </a:lnBlToTr>
                    <a:noFill/>
                  </a:tcPr>
                </a:tc>
                <a:tc>
                  <a:txBody>
                    <a:bodyPr/>
                    <a:lstStyle>
                      <a:lvl1pPr>
                        <a:spcBef>
                          <a:spcPts val="75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600">
                          <a:solidFill>
                            <a:srgbClr val="000000"/>
                          </a:solidFill>
                          <a:latin typeface="Arial" panose="020B0604020202020204" pitchFamily="34" charset="0"/>
                        </a:defRPr>
                      </a:lvl1pPr>
                      <a:lvl2pPr>
                        <a:spcBef>
                          <a:spcPts val="65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rgbClr val="000000"/>
                          </a:solidFill>
                          <a:latin typeface="Arial" panose="020B0604020202020204" pitchFamily="34" charset="0"/>
                        </a:defRPr>
                      </a:lvl2pPr>
                      <a:lvl3pPr>
                        <a:spcBef>
                          <a:spcPts val="575"/>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100">
                          <a:solidFill>
                            <a:srgbClr val="000000"/>
                          </a:solidFill>
                          <a:latin typeface="Arial" panose="020B0604020202020204" pitchFamily="34" charset="0"/>
                        </a:defRPr>
                      </a:lvl3pPr>
                      <a:lvl4pPr>
                        <a:spcBef>
                          <a:spcPts val="5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anose="020B0604020202020204" pitchFamily="34" charset="0"/>
                        </a:defRPr>
                      </a:lvl4pPr>
                      <a:lvl5pPr>
                        <a:spcBef>
                          <a:spcPts val="5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anose="020B0604020202020204" pitchFamily="34" charset="0"/>
                        </a:defRPr>
                      </a:lvl5pPr>
                      <a:lvl6pPr marL="2514600" indent="-228600" defTabSz="457200" fontAlgn="base">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anose="020B0604020202020204" pitchFamily="34" charset="0"/>
                        </a:defRPr>
                      </a:lvl6pPr>
                      <a:lvl7pPr marL="2971800" indent="-228600" defTabSz="457200" fontAlgn="base">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anose="020B0604020202020204" pitchFamily="34" charset="0"/>
                        </a:defRPr>
                      </a:lvl7pPr>
                      <a:lvl8pPr marL="3429000" indent="-228600" defTabSz="457200" fontAlgn="base">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anose="020B0604020202020204" pitchFamily="34" charset="0"/>
                        </a:defRPr>
                      </a:lvl8pPr>
                      <a:lvl9pPr marL="3886200" indent="-228600" defTabSz="457200" fontAlgn="base">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anose="020B0604020202020204" pitchFamily="34" charset="0"/>
                        </a:defRPr>
                      </a:lvl9pPr>
                    </a:lstStyle>
                    <a:p>
                      <a:pPr marL="0" marR="0" lvl="0" indent="0" algn="ctr" defTabSz="457200" rtl="0" eaLnBrk="1" fontAlgn="base" latinLnBrk="0" hangingPunct="1">
                        <a:lnSpc>
                          <a:spcPct val="87000"/>
                        </a:lnSpc>
                        <a:spcBef>
                          <a:spcPts val="550"/>
                        </a:spcBef>
                        <a:spcAft>
                          <a:spcPct val="0"/>
                        </a:spcAft>
                        <a:buClr>
                          <a:srgbClr val="000000"/>
                        </a:buClr>
                        <a:buSzPct val="100000"/>
                        <a:buFont typeface="Times New Roman" panose="02020603050405020304" pitchFamily="18"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l-GR" altLang="el-GR" sz="2200" b="0" i="0" u="none" strike="noStrike" cap="none" normalizeH="0" baseline="0">
                          <a:ln>
                            <a:noFill/>
                          </a:ln>
                          <a:solidFill>
                            <a:srgbClr val="000000"/>
                          </a:solidFill>
                          <a:effectLst/>
                          <a:latin typeface="Arial" panose="020B0604020202020204" pitchFamily="34" charset="0"/>
                        </a:rPr>
                        <a:t>Με τέκνα</a:t>
                      </a:r>
                    </a:p>
                  </a:txBody>
                  <a:tcPr marL="90000" marR="90000" marT="102275" marB="46800" horzOverflow="overflow">
                    <a:lnL>
                      <a:noFill/>
                    </a:lnL>
                    <a:lnR>
                      <a:noFill/>
                    </a:lnR>
                    <a:lnT>
                      <a:noFill/>
                    </a:lnT>
                    <a:lnB>
                      <a:noFill/>
                    </a:lnB>
                    <a:lnTlToBr>
                      <a:noFill/>
                    </a:lnTlToBr>
                    <a:lnBlToTr>
                      <a:noFill/>
                    </a:lnBlToTr>
                    <a:noFill/>
                  </a:tcPr>
                </a:tc>
                <a:tc>
                  <a:txBody>
                    <a:bodyPr/>
                    <a:lstStyle>
                      <a:lvl1pPr>
                        <a:spcBef>
                          <a:spcPts val="75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600">
                          <a:solidFill>
                            <a:srgbClr val="000000"/>
                          </a:solidFill>
                          <a:latin typeface="Arial" panose="020B0604020202020204" pitchFamily="34" charset="0"/>
                        </a:defRPr>
                      </a:lvl1pPr>
                      <a:lvl2pPr>
                        <a:spcBef>
                          <a:spcPts val="65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rgbClr val="000000"/>
                          </a:solidFill>
                          <a:latin typeface="Arial" panose="020B0604020202020204" pitchFamily="34" charset="0"/>
                        </a:defRPr>
                      </a:lvl2pPr>
                      <a:lvl3pPr>
                        <a:spcBef>
                          <a:spcPts val="575"/>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100">
                          <a:solidFill>
                            <a:srgbClr val="000000"/>
                          </a:solidFill>
                          <a:latin typeface="Arial" panose="020B0604020202020204" pitchFamily="34" charset="0"/>
                        </a:defRPr>
                      </a:lvl3pPr>
                      <a:lvl4pPr>
                        <a:spcBef>
                          <a:spcPts val="5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anose="020B0604020202020204" pitchFamily="34" charset="0"/>
                        </a:defRPr>
                      </a:lvl4pPr>
                      <a:lvl5pPr>
                        <a:spcBef>
                          <a:spcPts val="5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anose="020B0604020202020204" pitchFamily="34" charset="0"/>
                        </a:defRPr>
                      </a:lvl5pPr>
                      <a:lvl6pPr marL="2514600" indent="-228600" defTabSz="457200" fontAlgn="base">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anose="020B0604020202020204" pitchFamily="34" charset="0"/>
                        </a:defRPr>
                      </a:lvl6pPr>
                      <a:lvl7pPr marL="2971800" indent="-228600" defTabSz="457200" fontAlgn="base">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anose="020B0604020202020204" pitchFamily="34" charset="0"/>
                        </a:defRPr>
                      </a:lvl7pPr>
                      <a:lvl8pPr marL="3429000" indent="-228600" defTabSz="457200" fontAlgn="base">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anose="020B0604020202020204" pitchFamily="34" charset="0"/>
                        </a:defRPr>
                      </a:lvl8pPr>
                      <a:lvl9pPr marL="3886200" indent="-228600" defTabSz="457200" fontAlgn="base">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anose="020B0604020202020204" pitchFamily="34" charset="0"/>
                        </a:defRPr>
                      </a:lvl9pPr>
                    </a:lstStyle>
                    <a:p>
                      <a:pPr marL="0" marR="0" lvl="0" indent="0" algn="ctr" defTabSz="457200" rtl="0" eaLnBrk="1" fontAlgn="base" latinLnBrk="0" hangingPunct="1">
                        <a:lnSpc>
                          <a:spcPct val="87000"/>
                        </a:lnSpc>
                        <a:spcBef>
                          <a:spcPts val="550"/>
                        </a:spcBef>
                        <a:spcAft>
                          <a:spcPct val="0"/>
                        </a:spcAft>
                        <a:buClr>
                          <a:srgbClr val="000000"/>
                        </a:buClr>
                        <a:buSzPct val="100000"/>
                        <a:buFont typeface="Times New Roman" panose="02020603050405020304" pitchFamily="18"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l-GR" altLang="el-GR" sz="2200" b="0" i="0" u="none" strike="noStrike" cap="none" normalizeH="0" baseline="0">
                          <a:ln>
                            <a:noFill/>
                          </a:ln>
                          <a:solidFill>
                            <a:srgbClr val="000000"/>
                          </a:solidFill>
                          <a:effectLst/>
                          <a:latin typeface="Arial" panose="020B0604020202020204" pitchFamily="34" charset="0"/>
                        </a:rPr>
                        <a:t>Α</a:t>
                      </a:r>
                    </a:p>
                  </a:txBody>
                  <a:tcPr marL="90000" marR="90000" marT="102275" marB="46800" horzOverflow="overflow">
                    <a:lnL>
                      <a:noFill/>
                    </a:lnL>
                    <a:lnR>
                      <a:noFill/>
                    </a:lnR>
                    <a:lnT>
                      <a:noFill/>
                    </a:lnT>
                    <a:lnB>
                      <a:noFill/>
                    </a:lnB>
                    <a:lnTlToBr>
                      <a:noFill/>
                    </a:lnTlToBr>
                    <a:lnBlToTr>
                      <a:noFill/>
                    </a:lnBlToTr>
                    <a:noFill/>
                  </a:tcPr>
                </a:tc>
                <a:tc>
                  <a:txBody>
                    <a:bodyPr/>
                    <a:lstStyle>
                      <a:lvl1pPr>
                        <a:spcBef>
                          <a:spcPts val="75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600">
                          <a:solidFill>
                            <a:srgbClr val="000000"/>
                          </a:solidFill>
                          <a:latin typeface="Arial" panose="020B0604020202020204" pitchFamily="34" charset="0"/>
                        </a:defRPr>
                      </a:lvl1pPr>
                      <a:lvl2pPr>
                        <a:spcBef>
                          <a:spcPts val="65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rgbClr val="000000"/>
                          </a:solidFill>
                          <a:latin typeface="Arial" panose="020B0604020202020204" pitchFamily="34" charset="0"/>
                        </a:defRPr>
                      </a:lvl2pPr>
                      <a:lvl3pPr>
                        <a:spcBef>
                          <a:spcPts val="575"/>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100">
                          <a:solidFill>
                            <a:srgbClr val="000000"/>
                          </a:solidFill>
                          <a:latin typeface="Arial" panose="020B0604020202020204" pitchFamily="34" charset="0"/>
                        </a:defRPr>
                      </a:lvl3pPr>
                      <a:lvl4pPr>
                        <a:spcBef>
                          <a:spcPts val="5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anose="020B0604020202020204" pitchFamily="34" charset="0"/>
                        </a:defRPr>
                      </a:lvl4pPr>
                      <a:lvl5pPr>
                        <a:spcBef>
                          <a:spcPts val="5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anose="020B0604020202020204" pitchFamily="34" charset="0"/>
                        </a:defRPr>
                      </a:lvl5pPr>
                      <a:lvl6pPr marL="2514600" indent="-228600" defTabSz="457200" fontAlgn="base">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anose="020B0604020202020204" pitchFamily="34" charset="0"/>
                        </a:defRPr>
                      </a:lvl6pPr>
                      <a:lvl7pPr marL="2971800" indent="-228600" defTabSz="457200" fontAlgn="base">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anose="020B0604020202020204" pitchFamily="34" charset="0"/>
                        </a:defRPr>
                      </a:lvl7pPr>
                      <a:lvl8pPr marL="3429000" indent="-228600" defTabSz="457200" fontAlgn="base">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anose="020B0604020202020204" pitchFamily="34" charset="0"/>
                        </a:defRPr>
                      </a:lvl8pPr>
                      <a:lvl9pPr marL="3886200" indent="-228600" defTabSz="457200" fontAlgn="base">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anose="020B0604020202020204" pitchFamily="34" charset="0"/>
                        </a:defRPr>
                      </a:lvl9pPr>
                    </a:lstStyle>
                    <a:p>
                      <a:pPr marL="0" marR="0" lvl="0" indent="0" algn="ctr" defTabSz="457200" rtl="0" eaLnBrk="1" fontAlgn="base" latinLnBrk="0" hangingPunct="1">
                        <a:lnSpc>
                          <a:spcPct val="87000"/>
                        </a:lnSpc>
                        <a:spcBef>
                          <a:spcPts val="550"/>
                        </a:spcBef>
                        <a:spcAft>
                          <a:spcPct val="0"/>
                        </a:spcAft>
                        <a:buClr>
                          <a:srgbClr val="000000"/>
                        </a:buClr>
                        <a:buSzPct val="100000"/>
                        <a:buFont typeface="Times New Roman" panose="02020603050405020304" pitchFamily="18"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l-GR" altLang="el-GR" sz="2200" b="0" i="0" u="none" strike="noStrike" cap="none" normalizeH="0" baseline="0">
                          <a:ln>
                            <a:noFill/>
                          </a:ln>
                          <a:solidFill>
                            <a:srgbClr val="000000"/>
                          </a:solidFill>
                          <a:effectLst/>
                          <a:latin typeface="Arial" panose="020B0604020202020204" pitchFamily="34" charset="0"/>
                        </a:rPr>
                        <a:t>Χαλάνδρι</a:t>
                      </a:r>
                    </a:p>
                  </a:txBody>
                  <a:tcPr marL="90000" marR="90000" marT="102275" marB="46800" horzOverflow="overflow">
                    <a:lnL>
                      <a:noFill/>
                    </a:lnL>
                    <a:lnR>
                      <a:noFill/>
                    </a:lnR>
                    <a:lnT>
                      <a:noFill/>
                    </a:lnT>
                    <a:lnB>
                      <a:noFill/>
                    </a:lnB>
                    <a:lnTlToBr>
                      <a:noFill/>
                    </a:lnTlToBr>
                    <a:lnBlToTr>
                      <a:noFill/>
                    </a:lnBlToTr>
                    <a:noFill/>
                  </a:tcPr>
                </a:tc>
                <a:tc>
                  <a:txBody>
                    <a:bodyPr/>
                    <a:lstStyle>
                      <a:lvl1pPr>
                        <a:spcBef>
                          <a:spcPts val="75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600">
                          <a:solidFill>
                            <a:srgbClr val="000000"/>
                          </a:solidFill>
                          <a:latin typeface="Arial" panose="020B0604020202020204" pitchFamily="34" charset="0"/>
                        </a:defRPr>
                      </a:lvl1pPr>
                      <a:lvl2pPr>
                        <a:spcBef>
                          <a:spcPts val="65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rgbClr val="000000"/>
                          </a:solidFill>
                          <a:latin typeface="Arial" panose="020B0604020202020204" pitchFamily="34" charset="0"/>
                        </a:defRPr>
                      </a:lvl2pPr>
                      <a:lvl3pPr>
                        <a:spcBef>
                          <a:spcPts val="575"/>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100">
                          <a:solidFill>
                            <a:srgbClr val="000000"/>
                          </a:solidFill>
                          <a:latin typeface="Arial" panose="020B0604020202020204" pitchFamily="34" charset="0"/>
                        </a:defRPr>
                      </a:lvl3pPr>
                      <a:lvl4pPr>
                        <a:spcBef>
                          <a:spcPts val="5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anose="020B0604020202020204" pitchFamily="34" charset="0"/>
                        </a:defRPr>
                      </a:lvl4pPr>
                      <a:lvl5pPr>
                        <a:spcBef>
                          <a:spcPts val="5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anose="020B0604020202020204" pitchFamily="34" charset="0"/>
                        </a:defRPr>
                      </a:lvl5pPr>
                      <a:lvl6pPr marL="2514600" indent="-228600" defTabSz="457200" fontAlgn="base">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anose="020B0604020202020204" pitchFamily="34" charset="0"/>
                        </a:defRPr>
                      </a:lvl6pPr>
                      <a:lvl7pPr marL="2971800" indent="-228600" defTabSz="457200" fontAlgn="base">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anose="020B0604020202020204" pitchFamily="34" charset="0"/>
                        </a:defRPr>
                      </a:lvl7pPr>
                      <a:lvl8pPr marL="3429000" indent="-228600" defTabSz="457200" fontAlgn="base">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anose="020B0604020202020204" pitchFamily="34" charset="0"/>
                        </a:defRPr>
                      </a:lvl8pPr>
                      <a:lvl9pPr marL="3886200" indent="-228600" defTabSz="457200" fontAlgn="base">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anose="020B0604020202020204" pitchFamily="34" charset="0"/>
                        </a:defRPr>
                      </a:lvl9pPr>
                    </a:lstStyle>
                    <a:p>
                      <a:pPr marL="0" marR="0" lvl="0" indent="0" algn="ctr" defTabSz="457200" rtl="0" eaLnBrk="1" fontAlgn="base" latinLnBrk="0" hangingPunct="1">
                        <a:lnSpc>
                          <a:spcPct val="87000"/>
                        </a:lnSpc>
                        <a:spcBef>
                          <a:spcPts val="550"/>
                        </a:spcBef>
                        <a:spcAft>
                          <a:spcPct val="0"/>
                        </a:spcAft>
                        <a:buClr>
                          <a:srgbClr val="000000"/>
                        </a:buClr>
                        <a:buSzPct val="100000"/>
                        <a:buFont typeface="Times New Roman" panose="02020603050405020304" pitchFamily="18"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l-GR" altLang="el-GR" sz="2200" b="0" i="0" u="none" strike="noStrike" cap="none" normalizeH="0" baseline="0">
                          <a:ln>
                            <a:noFill/>
                          </a:ln>
                          <a:solidFill>
                            <a:srgbClr val="FF0000"/>
                          </a:solidFill>
                          <a:effectLst/>
                          <a:latin typeface="Arial" panose="020B0604020202020204" pitchFamily="34" charset="0"/>
                        </a:rPr>
                        <a:t>100</a:t>
                      </a:r>
                    </a:p>
                  </a:txBody>
                  <a:tcPr marL="90000" marR="90000" marT="102275" marB="46800"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594145512"/>
                  </a:ext>
                </a:extLst>
              </a:tr>
              <a:tr h="440796">
                <a:tc>
                  <a:txBody>
                    <a:bodyPr/>
                    <a:lstStyle>
                      <a:lvl1pPr>
                        <a:spcBef>
                          <a:spcPts val="75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600">
                          <a:solidFill>
                            <a:srgbClr val="000000"/>
                          </a:solidFill>
                          <a:latin typeface="Arial" panose="020B0604020202020204" pitchFamily="34" charset="0"/>
                        </a:defRPr>
                      </a:lvl1pPr>
                      <a:lvl2pPr>
                        <a:spcBef>
                          <a:spcPts val="65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rgbClr val="000000"/>
                          </a:solidFill>
                          <a:latin typeface="Arial" panose="020B0604020202020204" pitchFamily="34" charset="0"/>
                        </a:defRPr>
                      </a:lvl2pPr>
                      <a:lvl3pPr>
                        <a:spcBef>
                          <a:spcPts val="575"/>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100">
                          <a:solidFill>
                            <a:srgbClr val="000000"/>
                          </a:solidFill>
                          <a:latin typeface="Arial" panose="020B0604020202020204" pitchFamily="34" charset="0"/>
                        </a:defRPr>
                      </a:lvl3pPr>
                      <a:lvl4pPr>
                        <a:spcBef>
                          <a:spcPts val="5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anose="020B0604020202020204" pitchFamily="34" charset="0"/>
                        </a:defRPr>
                      </a:lvl4pPr>
                      <a:lvl5pPr>
                        <a:spcBef>
                          <a:spcPts val="5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anose="020B0604020202020204" pitchFamily="34" charset="0"/>
                        </a:defRPr>
                      </a:lvl5pPr>
                      <a:lvl6pPr marL="2514600" indent="-228600" defTabSz="457200" fontAlgn="base">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anose="020B0604020202020204" pitchFamily="34" charset="0"/>
                        </a:defRPr>
                      </a:lvl6pPr>
                      <a:lvl7pPr marL="2971800" indent="-228600" defTabSz="457200" fontAlgn="base">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anose="020B0604020202020204" pitchFamily="34" charset="0"/>
                        </a:defRPr>
                      </a:lvl7pPr>
                      <a:lvl8pPr marL="3429000" indent="-228600" defTabSz="457200" fontAlgn="base">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anose="020B0604020202020204" pitchFamily="34" charset="0"/>
                        </a:defRPr>
                      </a:lvl8pPr>
                      <a:lvl9pPr marL="3886200" indent="-228600" defTabSz="457200" fontAlgn="base">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anose="020B0604020202020204" pitchFamily="34" charset="0"/>
                        </a:defRPr>
                      </a:lvl9pPr>
                    </a:lstStyle>
                    <a:p>
                      <a:pPr marL="0" marR="0" lvl="0" indent="0" algn="ctr" defTabSz="457200" rtl="0" eaLnBrk="1" fontAlgn="base" latinLnBrk="0" hangingPunct="1">
                        <a:lnSpc>
                          <a:spcPct val="87000"/>
                        </a:lnSpc>
                        <a:spcBef>
                          <a:spcPts val="550"/>
                        </a:spcBef>
                        <a:spcAft>
                          <a:spcPct val="0"/>
                        </a:spcAft>
                        <a:buClr>
                          <a:srgbClr val="000000"/>
                        </a:buClr>
                        <a:buSzPct val="100000"/>
                        <a:buFont typeface="Times New Roman" panose="02020603050405020304" pitchFamily="18"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l-GR" altLang="el-GR" sz="2200" b="0" i="0" u="none" strike="noStrike" cap="none" normalizeH="0" baseline="0">
                          <a:ln>
                            <a:noFill/>
                          </a:ln>
                          <a:solidFill>
                            <a:srgbClr val="000000"/>
                          </a:solidFill>
                          <a:effectLst/>
                          <a:latin typeface="Arial" panose="020B0604020202020204" pitchFamily="34" charset="0"/>
                        </a:rPr>
                        <a:t>35</a:t>
                      </a:r>
                    </a:p>
                  </a:txBody>
                  <a:tcPr marL="90000" marR="90000" marT="102275" marB="46800" horzOverflow="overflow">
                    <a:lnL>
                      <a:noFill/>
                    </a:lnL>
                    <a:lnR>
                      <a:noFill/>
                    </a:lnR>
                    <a:lnT>
                      <a:noFill/>
                    </a:lnT>
                    <a:lnB>
                      <a:noFill/>
                    </a:lnB>
                    <a:lnTlToBr>
                      <a:noFill/>
                    </a:lnTlToBr>
                    <a:lnBlToTr>
                      <a:noFill/>
                    </a:lnBlToTr>
                    <a:noFill/>
                  </a:tcPr>
                </a:tc>
                <a:tc>
                  <a:txBody>
                    <a:bodyPr/>
                    <a:lstStyle>
                      <a:lvl1pPr>
                        <a:spcBef>
                          <a:spcPts val="75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600">
                          <a:solidFill>
                            <a:srgbClr val="000000"/>
                          </a:solidFill>
                          <a:latin typeface="Arial" panose="020B0604020202020204" pitchFamily="34" charset="0"/>
                        </a:defRPr>
                      </a:lvl1pPr>
                      <a:lvl2pPr>
                        <a:spcBef>
                          <a:spcPts val="65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rgbClr val="000000"/>
                          </a:solidFill>
                          <a:latin typeface="Arial" panose="020B0604020202020204" pitchFamily="34" charset="0"/>
                        </a:defRPr>
                      </a:lvl2pPr>
                      <a:lvl3pPr>
                        <a:spcBef>
                          <a:spcPts val="575"/>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100">
                          <a:solidFill>
                            <a:srgbClr val="000000"/>
                          </a:solidFill>
                          <a:latin typeface="Arial" panose="020B0604020202020204" pitchFamily="34" charset="0"/>
                        </a:defRPr>
                      </a:lvl3pPr>
                      <a:lvl4pPr>
                        <a:spcBef>
                          <a:spcPts val="5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anose="020B0604020202020204" pitchFamily="34" charset="0"/>
                        </a:defRPr>
                      </a:lvl4pPr>
                      <a:lvl5pPr>
                        <a:spcBef>
                          <a:spcPts val="5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anose="020B0604020202020204" pitchFamily="34" charset="0"/>
                        </a:defRPr>
                      </a:lvl5pPr>
                      <a:lvl6pPr marL="2514600" indent="-228600" defTabSz="457200" fontAlgn="base">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anose="020B0604020202020204" pitchFamily="34" charset="0"/>
                        </a:defRPr>
                      </a:lvl6pPr>
                      <a:lvl7pPr marL="2971800" indent="-228600" defTabSz="457200" fontAlgn="base">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anose="020B0604020202020204" pitchFamily="34" charset="0"/>
                        </a:defRPr>
                      </a:lvl7pPr>
                      <a:lvl8pPr marL="3429000" indent="-228600" defTabSz="457200" fontAlgn="base">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anose="020B0604020202020204" pitchFamily="34" charset="0"/>
                        </a:defRPr>
                      </a:lvl8pPr>
                      <a:lvl9pPr marL="3886200" indent="-228600" defTabSz="457200" fontAlgn="base">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anose="020B0604020202020204" pitchFamily="34" charset="0"/>
                        </a:defRPr>
                      </a:lvl9pPr>
                    </a:lstStyle>
                    <a:p>
                      <a:pPr marL="0" marR="0" lvl="0" indent="0" algn="ctr" defTabSz="457200" rtl="0" eaLnBrk="1" fontAlgn="base" latinLnBrk="0" hangingPunct="1">
                        <a:lnSpc>
                          <a:spcPct val="87000"/>
                        </a:lnSpc>
                        <a:spcBef>
                          <a:spcPts val="550"/>
                        </a:spcBef>
                        <a:spcAft>
                          <a:spcPct val="0"/>
                        </a:spcAft>
                        <a:buClr>
                          <a:srgbClr val="000000"/>
                        </a:buClr>
                        <a:buSzPct val="100000"/>
                        <a:buFont typeface="Times New Roman" panose="02020603050405020304" pitchFamily="18"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l-GR" altLang="el-GR" sz="2200" b="0" i="0" u="none" strike="noStrike" cap="none" normalizeH="0" baseline="0">
                          <a:ln>
                            <a:noFill/>
                          </a:ln>
                          <a:solidFill>
                            <a:srgbClr val="000000"/>
                          </a:solidFill>
                          <a:effectLst/>
                          <a:latin typeface="Arial" panose="020B0604020202020204" pitchFamily="34" charset="0"/>
                        </a:rPr>
                        <a:t>Έγγαμος</a:t>
                      </a:r>
                    </a:p>
                  </a:txBody>
                  <a:tcPr marL="90000" marR="90000" marT="102275" marB="46800" horzOverflow="overflow">
                    <a:lnL>
                      <a:noFill/>
                    </a:lnL>
                    <a:lnR>
                      <a:noFill/>
                    </a:lnR>
                    <a:lnT>
                      <a:noFill/>
                    </a:lnT>
                    <a:lnB>
                      <a:noFill/>
                    </a:lnB>
                    <a:lnTlToBr>
                      <a:noFill/>
                    </a:lnTlToBr>
                    <a:lnBlToTr>
                      <a:noFill/>
                    </a:lnBlToTr>
                    <a:noFill/>
                  </a:tcPr>
                </a:tc>
                <a:tc>
                  <a:txBody>
                    <a:bodyPr/>
                    <a:lstStyle>
                      <a:lvl1pPr>
                        <a:spcBef>
                          <a:spcPts val="75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600">
                          <a:solidFill>
                            <a:srgbClr val="000000"/>
                          </a:solidFill>
                          <a:latin typeface="Arial" panose="020B0604020202020204" pitchFamily="34" charset="0"/>
                        </a:defRPr>
                      </a:lvl1pPr>
                      <a:lvl2pPr>
                        <a:spcBef>
                          <a:spcPts val="65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rgbClr val="000000"/>
                          </a:solidFill>
                          <a:latin typeface="Arial" panose="020B0604020202020204" pitchFamily="34" charset="0"/>
                        </a:defRPr>
                      </a:lvl2pPr>
                      <a:lvl3pPr>
                        <a:spcBef>
                          <a:spcPts val="575"/>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100">
                          <a:solidFill>
                            <a:srgbClr val="000000"/>
                          </a:solidFill>
                          <a:latin typeface="Arial" panose="020B0604020202020204" pitchFamily="34" charset="0"/>
                        </a:defRPr>
                      </a:lvl3pPr>
                      <a:lvl4pPr>
                        <a:spcBef>
                          <a:spcPts val="5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anose="020B0604020202020204" pitchFamily="34" charset="0"/>
                        </a:defRPr>
                      </a:lvl4pPr>
                      <a:lvl5pPr>
                        <a:spcBef>
                          <a:spcPts val="5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anose="020B0604020202020204" pitchFamily="34" charset="0"/>
                        </a:defRPr>
                      </a:lvl5pPr>
                      <a:lvl6pPr marL="2514600" indent="-228600" defTabSz="457200" fontAlgn="base">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anose="020B0604020202020204" pitchFamily="34" charset="0"/>
                        </a:defRPr>
                      </a:lvl6pPr>
                      <a:lvl7pPr marL="2971800" indent="-228600" defTabSz="457200" fontAlgn="base">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anose="020B0604020202020204" pitchFamily="34" charset="0"/>
                        </a:defRPr>
                      </a:lvl7pPr>
                      <a:lvl8pPr marL="3429000" indent="-228600" defTabSz="457200" fontAlgn="base">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anose="020B0604020202020204" pitchFamily="34" charset="0"/>
                        </a:defRPr>
                      </a:lvl8pPr>
                      <a:lvl9pPr marL="3886200" indent="-228600" defTabSz="457200" fontAlgn="base">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anose="020B0604020202020204" pitchFamily="34" charset="0"/>
                        </a:defRPr>
                      </a:lvl9pPr>
                    </a:lstStyle>
                    <a:p>
                      <a:pPr marL="0" marR="0" lvl="0" indent="0" algn="ctr" defTabSz="457200" rtl="0" eaLnBrk="1" fontAlgn="base" latinLnBrk="0" hangingPunct="1">
                        <a:lnSpc>
                          <a:spcPct val="87000"/>
                        </a:lnSpc>
                        <a:spcBef>
                          <a:spcPts val="550"/>
                        </a:spcBef>
                        <a:spcAft>
                          <a:spcPct val="0"/>
                        </a:spcAft>
                        <a:buClr>
                          <a:srgbClr val="000000"/>
                        </a:buClr>
                        <a:buSzPct val="100000"/>
                        <a:buFont typeface="Times New Roman" panose="02020603050405020304" pitchFamily="18"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l-GR" altLang="el-GR" sz="2200" b="0" i="0" u="none" strike="noStrike" cap="none" normalizeH="0" baseline="0">
                          <a:ln>
                            <a:noFill/>
                          </a:ln>
                          <a:solidFill>
                            <a:srgbClr val="000000"/>
                          </a:solidFill>
                          <a:effectLst/>
                          <a:latin typeface="Arial" panose="020B0604020202020204" pitchFamily="34" charset="0"/>
                        </a:rPr>
                        <a:t>Α</a:t>
                      </a:r>
                    </a:p>
                  </a:txBody>
                  <a:tcPr marL="90000" marR="90000" marT="102275" marB="46800" horzOverflow="overflow">
                    <a:lnL>
                      <a:noFill/>
                    </a:lnL>
                    <a:lnR>
                      <a:noFill/>
                    </a:lnR>
                    <a:lnT>
                      <a:noFill/>
                    </a:lnT>
                    <a:lnB>
                      <a:noFill/>
                    </a:lnB>
                    <a:lnTlToBr>
                      <a:noFill/>
                    </a:lnTlToBr>
                    <a:lnBlToTr>
                      <a:noFill/>
                    </a:lnBlToTr>
                    <a:noFill/>
                  </a:tcPr>
                </a:tc>
                <a:tc>
                  <a:txBody>
                    <a:bodyPr/>
                    <a:lstStyle>
                      <a:lvl1pPr>
                        <a:spcBef>
                          <a:spcPts val="75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600">
                          <a:solidFill>
                            <a:srgbClr val="000000"/>
                          </a:solidFill>
                          <a:latin typeface="Arial" panose="020B0604020202020204" pitchFamily="34" charset="0"/>
                        </a:defRPr>
                      </a:lvl1pPr>
                      <a:lvl2pPr>
                        <a:spcBef>
                          <a:spcPts val="65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rgbClr val="000000"/>
                          </a:solidFill>
                          <a:latin typeface="Arial" panose="020B0604020202020204" pitchFamily="34" charset="0"/>
                        </a:defRPr>
                      </a:lvl2pPr>
                      <a:lvl3pPr>
                        <a:spcBef>
                          <a:spcPts val="575"/>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100">
                          <a:solidFill>
                            <a:srgbClr val="000000"/>
                          </a:solidFill>
                          <a:latin typeface="Arial" panose="020B0604020202020204" pitchFamily="34" charset="0"/>
                        </a:defRPr>
                      </a:lvl3pPr>
                      <a:lvl4pPr>
                        <a:spcBef>
                          <a:spcPts val="5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anose="020B0604020202020204" pitchFamily="34" charset="0"/>
                        </a:defRPr>
                      </a:lvl4pPr>
                      <a:lvl5pPr>
                        <a:spcBef>
                          <a:spcPts val="5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anose="020B0604020202020204" pitchFamily="34" charset="0"/>
                        </a:defRPr>
                      </a:lvl5pPr>
                      <a:lvl6pPr marL="2514600" indent="-228600" defTabSz="457200" fontAlgn="base">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anose="020B0604020202020204" pitchFamily="34" charset="0"/>
                        </a:defRPr>
                      </a:lvl6pPr>
                      <a:lvl7pPr marL="2971800" indent="-228600" defTabSz="457200" fontAlgn="base">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anose="020B0604020202020204" pitchFamily="34" charset="0"/>
                        </a:defRPr>
                      </a:lvl7pPr>
                      <a:lvl8pPr marL="3429000" indent="-228600" defTabSz="457200" fontAlgn="base">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anose="020B0604020202020204" pitchFamily="34" charset="0"/>
                        </a:defRPr>
                      </a:lvl8pPr>
                      <a:lvl9pPr marL="3886200" indent="-228600" defTabSz="457200" fontAlgn="base">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anose="020B0604020202020204" pitchFamily="34" charset="0"/>
                        </a:defRPr>
                      </a:lvl9pPr>
                    </a:lstStyle>
                    <a:p>
                      <a:pPr marL="0" marR="0" lvl="0" indent="0" algn="ctr" defTabSz="457200" rtl="0" eaLnBrk="1" fontAlgn="base" latinLnBrk="0" hangingPunct="1">
                        <a:lnSpc>
                          <a:spcPct val="87000"/>
                        </a:lnSpc>
                        <a:spcBef>
                          <a:spcPts val="550"/>
                        </a:spcBef>
                        <a:spcAft>
                          <a:spcPct val="0"/>
                        </a:spcAft>
                        <a:buClr>
                          <a:srgbClr val="000000"/>
                        </a:buClr>
                        <a:buSzPct val="100000"/>
                        <a:buFont typeface="Times New Roman" panose="02020603050405020304" pitchFamily="18"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l-GR" altLang="el-GR" sz="2200" b="0" i="0" u="none" strike="noStrike" cap="none" normalizeH="0" baseline="0">
                          <a:ln>
                            <a:noFill/>
                          </a:ln>
                          <a:solidFill>
                            <a:srgbClr val="000000"/>
                          </a:solidFill>
                          <a:effectLst/>
                          <a:latin typeface="Arial" panose="020B0604020202020204" pitchFamily="34" charset="0"/>
                        </a:rPr>
                        <a:t>Αγ. Παρ.</a:t>
                      </a:r>
                    </a:p>
                  </a:txBody>
                  <a:tcPr marL="90000" marR="90000" marT="102275" marB="46800" horzOverflow="overflow">
                    <a:lnL>
                      <a:noFill/>
                    </a:lnL>
                    <a:lnR>
                      <a:noFill/>
                    </a:lnR>
                    <a:lnT>
                      <a:noFill/>
                    </a:lnT>
                    <a:lnB>
                      <a:noFill/>
                    </a:lnB>
                    <a:lnTlToBr>
                      <a:noFill/>
                    </a:lnTlToBr>
                    <a:lnBlToTr>
                      <a:noFill/>
                    </a:lnBlToTr>
                    <a:noFill/>
                  </a:tcPr>
                </a:tc>
                <a:tc>
                  <a:txBody>
                    <a:bodyPr/>
                    <a:lstStyle>
                      <a:lvl1pPr>
                        <a:spcBef>
                          <a:spcPts val="75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600">
                          <a:solidFill>
                            <a:srgbClr val="000000"/>
                          </a:solidFill>
                          <a:latin typeface="Arial" panose="020B0604020202020204" pitchFamily="34" charset="0"/>
                        </a:defRPr>
                      </a:lvl1pPr>
                      <a:lvl2pPr>
                        <a:spcBef>
                          <a:spcPts val="65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rgbClr val="000000"/>
                          </a:solidFill>
                          <a:latin typeface="Arial" panose="020B0604020202020204" pitchFamily="34" charset="0"/>
                        </a:defRPr>
                      </a:lvl2pPr>
                      <a:lvl3pPr>
                        <a:spcBef>
                          <a:spcPts val="575"/>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100">
                          <a:solidFill>
                            <a:srgbClr val="000000"/>
                          </a:solidFill>
                          <a:latin typeface="Arial" panose="020B0604020202020204" pitchFamily="34" charset="0"/>
                        </a:defRPr>
                      </a:lvl3pPr>
                      <a:lvl4pPr>
                        <a:spcBef>
                          <a:spcPts val="5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anose="020B0604020202020204" pitchFamily="34" charset="0"/>
                        </a:defRPr>
                      </a:lvl4pPr>
                      <a:lvl5pPr>
                        <a:spcBef>
                          <a:spcPts val="5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anose="020B0604020202020204" pitchFamily="34" charset="0"/>
                        </a:defRPr>
                      </a:lvl5pPr>
                      <a:lvl6pPr marL="2514600" indent="-228600" defTabSz="457200" fontAlgn="base">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anose="020B0604020202020204" pitchFamily="34" charset="0"/>
                        </a:defRPr>
                      </a:lvl6pPr>
                      <a:lvl7pPr marL="2971800" indent="-228600" defTabSz="457200" fontAlgn="base">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anose="020B0604020202020204" pitchFamily="34" charset="0"/>
                        </a:defRPr>
                      </a:lvl7pPr>
                      <a:lvl8pPr marL="3429000" indent="-228600" defTabSz="457200" fontAlgn="base">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anose="020B0604020202020204" pitchFamily="34" charset="0"/>
                        </a:defRPr>
                      </a:lvl8pPr>
                      <a:lvl9pPr marL="3886200" indent="-228600" defTabSz="457200" fontAlgn="base">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anose="020B0604020202020204" pitchFamily="34" charset="0"/>
                        </a:defRPr>
                      </a:lvl9pPr>
                    </a:lstStyle>
                    <a:p>
                      <a:pPr marL="0" marR="0" lvl="0" indent="0" algn="ctr" defTabSz="457200" rtl="0" eaLnBrk="1" fontAlgn="base" latinLnBrk="0" hangingPunct="1">
                        <a:lnSpc>
                          <a:spcPct val="87000"/>
                        </a:lnSpc>
                        <a:spcBef>
                          <a:spcPts val="550"/>
                        </a:spcBef>
                        <a:spcAft>
                          <a:spcPct val="0"/>
                        </a:spcAft>
                        <a:buClr>
                          <a:srgbClr val="000000"/>
                        </a:buClr>
                        <a:buSzPct val="100000"/>
                        <a:buFont typeface="Times New Roman" panose="02020603050405020304" pitchFamily="18"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l-GR" altLang="el-GR" sz="2200" b="0" i="0" u="none" strike="noStrike" cap="none" normalizeH="0" baseline="0">
                          <a:ln>
                            <a:noFill/>
                          </a:ln>
                          <a:solidFill>
                            <a:srgbClr val="FF0000"/>
                          </a:solidFill>
                          <a:effectLst/>
                          <a:latin typeface="Arial" panose="020B0604020202020204" pitchFamily="34" charset="0"/>
                        </a:rPr>
                        <a:t>150</a:t>
                      </a:r>
                    </a:p>
                  </a:txBody>
                  <a:tcPr marL="90000" marR="90000" marT="102275" marB="46800"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051890464"/>
                  </a:ext>
                </a:extLst>
              </a:tr>
              <a:tr h="440796">
                <a:tc>
                  <a:txBody>
                    <a:bodyPr/>
                    <a:lstStyle>
                      <a:lvl1pPr>
                        <a:spcBef>
                          <a:spcPts val="75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600">
                          <a:solidFill>
                            <a:srgbClr val="000000"/>
                          </a:solidFill>
                          <a:latin typeface="Arial" panose="020B0604020202020204" pitchFamily="34" charset="0"/>
                        </a:defRPr>
                      </a:lvl1pPr>
                      <a:lvl2pPr>
                        <a:spcBef>
                          <a:spcPts val="65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rgbClr val="000000"/>
                          </a:solidFill>
                          <a:latin typeface="Arial" panose="020B0604020202020204" pitchFamily="34" charset="0"/>
                        </a:defRPr>
                      </a:lvl2pPr>
                      <a:lvl3pPr>
                        <a:spcBef>
                          <a:spcPts val="575"/>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100">
                          <a:solidFill>
                            <a:srgbClr val="000000"/>
                          </a:solidFill>
                          <a:latin typeface="Arial" panose="020B0604020202020204" pitchFamily="34" charset="0"/>
                        </a:defRPr>
                      </a:lvl3pPr>
                      <a:lvl4pPr>
                        <a:spcBef>
                          <a:spcPts val="5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anose="020B0604020202020204" pitchFamily="34" charset="0"/>
                        </a:defRPr>
                      </a:lvl4pPr>
                      <a:lvl5pPr>
                        <a:spcBef>
                          <a:spcPts val="5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anose="020B0604020202020204" pitchFamily="34" charset="0"/>
                        </a:defRPr>
                      </a:lvl5pPr>
                      <a:lvl6pPr marL="2514600" indent="-228600" defTabSz="457200" fontAlgn="base">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anose="020B0604020202020204" pitchFamily="34" charset="0"/>
                        </a:defRPr>
                      </a:lvl6pPr>
                      <a:lvl7pPr marL="2971800" indent="-228600" defTabSz="457200" fontAlgn="base">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anose="020B0604020202020204" pitchFamily="34" charset="0"/>
                        </a:defRPr>
                      </a:lvl7pPr>
                      <a:lvl8pPr marL="3429000" indent="-228600" defTabSz="457200" fontAlgn="base">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anose="020B0604020202020204" pitchFamily="34" charset="0"/>
                        </a:defRPr>
                      </a:lvl8pPr>
                      <a:lvl9pPr marL="3886200" indent="-228600" defTabSz="457200" fontAlgn="base">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anose="020B0604020202020204" pitchFamily="34" charset="0"/>
                        </a:defRPr>
                      </a:lvl9pPr>
                    </a:lstStyle>
                    <a:p>
                      <a:pPr marL="0" marR="0" lvl="0" indent="0" algn="ctr" defTabSz="457200" rtl="0" eaLnBrk="1" fontAlgn="base" latinLnBrk="0" hangingPunct="1">
                        <a:lnSpc>
                          <a:spcPct val="87000"/>
                        </a:lnSpc>
                        <a:spcBef>
                          <a:spcPts val="550"/>
                        </a:spcBef>
                        <a:spcAft>
                          <a:spcPct val="0"/>
                        </a:spcAft>
                        <a:buClr>
                          <a:srgbClr val="000000"/>
                        </a:buClr>
                        <a:buSzPct val="100000"/>
                        <a:buFont typeface="Times New Roman" panose="02020603050405020304" pitchFamily="18"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l-GR" altLang="el-GR" sz="2200" b="0" i="0" u="none" strike="noStrike" cap="none" normalizeH="0" baseline="0">
                          <a:ln>
                            <a:noFill/>
                          </a:ln>
                          <a:solidFill>
                            <a:srgbClr val="000000"/>
                          </a:solidFill>
                          <a:effectLst/>
                          <a:latin typeface="Arial" panose="020B0604020202020204" pitchFamily="34" charset="0"/>
                        </a:rPr>
                        <a:t>38</a:t>
                      </a:r>
                    </a:p>
                  </a:txBody>
                  <a:tcPr marL="90000" marR="90000" marT="102275" marB="46800" horzOverflow="overflow">
                    <a:lnL>
                      <a:noFill/>
                    </a:lnL>
                    <a:lnR>
                      <a:noFill/>
                    </a:lnR>
                    <a:lnT>
                      <a:noFill/>
                    </a:lnT>
                    <a:lnB>
                      <a:noFill/>
                    </a:lnB>
                    <a:lnTlToBr>
                      <a:noFill/>
                    </a:lnTlToBr>
                    <a:lnBlToTr>
                      <a:noFill/>
                    </a:lnBlToTr>
                    <a:noFill/>
                  </a:tcPr>
                </a:tc>
                <a:tc>
                  <a:txBody>
                    <a:bodyPr/>
                    <a:lstStyle>
                      <a:lvl1pPr>
                        <a:spcBef>
                          <a:spcPts val="75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600">
                          <a:solidFill>
                            <a:srgbClr val="000000"/>
                          </a:solidFill>
                          <a:latin typeface="Arial" panose="020B0604020202020204" pitchFamily="34" charset="0"/>
                        </a:defRPr>
                      </a:lvl1pPr>
                      <a:lvl2pPr>
                        <a:spcBef>
                          <a:spcPts val="65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rgbClr val="000000"/>
                          </a:solidFill>
                          <a:latin typeface="Arial" panose="020B0604020202020204" pitchFamily="34" charset="0"/>
                        </a:defRPr>
                      </a:lvl2pPr>
                      <a:lvl3pPr>
                        <a:spcBef>
                          <a:spcPts val="575"/>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100">
                          <a:solidFill>
                            <a:srgbClr val="000000"/>
                          </a:solidFill>
                          <a:latin typeface="Arial" panose="020B0604020202020204" pitchFamily="34" charset="0"/>
                        </a:defRPr>
                      </a:lvl3pPr>
                      <a:lvl4pPr>
                        <a:spcBef>
                          <a:spcPts val="5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anose="020B0604020202020204" pitchFamily="34" charset="0"/>
                        </a:defRPr>
                      </a:lvl4pPr>
                      <a:lvl5pPr>
                        <a:spcBef>
                          <a:spcPts val="5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anose="020B0604020202020204" pitchFamily="34" charset="0"/>
                        </a:defRPr>
                      </a:lvl5pPr>
                      <a:lvl6pPr marL="2514600" indent="-228600" defTabSz="457200" fontAlgn="base">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anose="020B0604020202020204" pitchFamily="34" charset="0"/>
                        </a:defRPr>
                      </a:lvl6pPr>
                      <a:lvl7pPr marL="2971800" indent="-228600" defTabSz="457200" fontAlgn="base">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anose="020B0604020202020204" pitchFamily="34" charset="0"/>
                        </a:defRPr>
                      </a:lvl7pPr>
                      <a:lvl8pPr marL="3429000" indent="-228600" defTabSz="457200" fontAlgn="base">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anose="020B0604020202020204" pitchFamily="34" charset="0"/>
                        </a:defRPr>
                      </a:lvl8pPr>
                      <a:lvl9pPr marL="3886200" indent="-228600" defTabSz="457200" fontAlgn="base">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anose="020B0604020202020204" pitchFamily="34" charset="0"/>
                        </a:defRPr>
                      </a:lvl9pPr>
                    </a:lstStyle>
                    <a:p>
                      <a:pPr marL="0" marR="0" lvl="0" indent="0" algn="ctr" defTabSz="457200" rtl="0" eaLnBrk="1" fontAlgn="base" latinLnBrk="0" hangingPunct="1">
                        <a:lnSpc>
                          <a:spcPct val="87000"/>
                        </a:lnSpc>
                        <a:spcBef>
                          <a:spcPts val="550"/>
                        </a:spcBef>
                        <a:spcAft>
                          <a:spcPct val="0"/>
                        </a:spcAft>
                        <a:buClr>
                          <a:srgbClr val="000000"/>
                        </a:buClr>
                        <a:buSzPct val="100000"/>
                        <a:buFont typeface="Times New Roman" panose="02020603050405020304" pitchFamily="18"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l-GR" altLang="el-GR" sz="2200" b="0" i="0" u="none" strike="noStrike" cap="none" normalizeH="0" baseline="0">
                          <a:ln>
                            <a:noFill/>
                          </a:ln>
                          <a:solidFill>
                            <a:srgbClr val="000000"/>
                          </a:solidFill>
                          <a:effectLst/>
                          <a:latin typeface="Arial" panose="020B0604020202020204" pitchFamily="34" charset="0"/>
                        </a:rPr>
                        <a:t>Έγγαμος</a:t>
                      </a:r>
                    </a:p>
                  </a:txBody>
                  <a:tcPr marL="90000" marR="90000" marT="102275" marB="46800" horzOverflow="overflow">
                    <a:lnL>
                      <a:noFill/>
                    </a:lnL>
                    <a:lnR>
                      <a:noFill/>
                    </a:lnR>
                    <a:lnT>
                      <a:noFill/>
                    </a:lnT>
                    <a:lnB>
                      <a:noFill/>
                    </a:lnB>
                    <a:lnTlToBr>
                      <a:noFill/>
                    </a:lnTlToBr>
                    <a:lnBlToTr>
                      <a:noFill/>
                    </a:lnBlToTr>
                    <a:noFill/>
                  </a:tcPr>
                </a:tc>
                <a:tc>
                  <a:txBody>
                    <a:bodyPr/>
                    <a:lstStyle>
                      <a:lvl1pPr>
                        <a:spcBef>
                          <a:spcPts val="75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600">
                          <a:solidFill>
                            <a:srgbClr val="000000"/>
                          </a:solidFill>
                          <a:latin typeface="Arial" panose="020B0604020202020204" pitchFamily="34" charset="0"/>
                        </a:defRPr>
                      </a:lvl1pPr>
                      <a:lvl2pPr>
                        <a:spcBef>
                          <a:spcPts val="65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rgbClr val="000000"/>
                          </a:solidFill>
                          <a:latin typeface="Arial" panose="020B0604020202020204" pitchFamily="34" charset="0"/>
                        </a:defRPr>
                      </a:lvl2pPr>
                      <a:lvl3pPr>
                        <a:spcBef>
                          <a:spcPts val="575"/>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100">
                          <a:solidFill>
                            <a:srgbClr val="000000"/>
                          </a:solidFill>
                          <a:latin typeface="Arial" panose="020B0604020202020204" pitchFamily="34" charset="0"/>
                        </a:defRPr>
                      </a:lvl3pPr>
                      <a:lvl4pPr>
                        <a:spcBef>
                          <a:spcPts val="5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anose="020B0604020202020204" pitchFamily="34" charset="0"/>
                        </a:defRPr>
                      </a:lvl4pPr>
                      <a:lvl5pPr>
                        <a:spcBef>
                          <a:spcPts val="5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anose="020B0604020202020204" pitchFamily="34" charset="0"/>
                        </a:defRPr>
                      </a:lvl5pPr>
                      <a:lvl6pPr marL="2514600" indent="-228600" defTabSz="457200" fontAlgn="base">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anose="020B0604020202020204" pitchFamily="34" charset="0"/>
                        </a:defRPr>
                      </a:lvl6pPr>
                      <a:lvl7pPr marL="2971800" indent="-228600" defTabSz="457200" fontAlgn="base">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anose="020B0604020202020204" pitchFamily="34" charset="0"/>
                        </a:defRPr>
                      </a:lvl7pPr>
                      <a:lvl8pPr marL="3429000" indent="-228600" defTabSz="457200" fontAlgn="base">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anose="020B0604020202020204" pitchFamily="34" charset="0"/>
                        </a:defRPr>
                      </a:lvl8pPr>
                      <a:lvl9pPr marL="3886200" indent="-228600" defTabSz="457200" fontAlgn="base">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anose="020B0604020202020204" pitchFamily="34" charset="0"/>
                        </a:defRPr>
                      </a:lvl9pPr>
                    </a:lstStyle>
                    <a:p>
                      <a:pPr marL="0" marR="0" lvl="0" indent="0" algn="ctr" defTabSz="457200" rtl="0" eaLnBrk="1" fontAlgn="base" latinLnBrk="0" hangingPunct="1">
                        <a:lnSpc>
                          <a:spcPct val="87000"/>
                        </a:lnSpc>
                        <a:spcBef>
                          <a:spcPts val="550"/>
                        </a:spcBef>
                        <a:spcAft>
                          <a:spcPct val="0"/>
                        </a:spcAft>
                        <a:buClr>
                          <a:srgbClr val="000000"/>
                        </a:buClr>
                        <a:buSzPct val="100000"/>
                        <a:buFont typeface="Times New Roman" panose="02020603050405020304" pitchFamily="18"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l-GR" altLang="el-GR" sz="2200" b="0" i="0" u="none" strike="noStrike" cap="none" normalizeH="0" baseline="0">
                          <a:ln>
                            <a:noFill/>
                          </a:ln>
                          <a:solidFill>
                            <a:srgbClr val="000000"/>
                          </a:solidFill>
                          <a:effectLst/>
                          <a:latin typeface="Arial" panose="020B0604020202020204" pitchFamily="34" charset="0"/>
                        </a:rPr>
                        <a:t>Γ</a:t>
                      </a:r>
                    </a:p>
                  </a:txBody>
                  <a:tcPr marL="90000" marR="90000" marT="102275" marB="46800" horzOverflow="overflow">
                    <a:lnL>
                      <a:noFill/>
                    </a:lnL>
                    <a:lnR>
                      <a:noFill/>
                    </a:lnR>
                    <a:lnT>
                      <a:noFill/>
                    </a:lnT>
                    <a:lnB>
                      <a:noFill/>
                    </a:lnB>
                    <a:lnTlToBr>
                      <a:noFill/>
                    </a:lnTlToBr>
                    <a:lnBlToTr>
                      <a:noFill/>
                    </a:lnBlToTr>
                    <a:noFill/>
                  </a:tcPr>
                </a:tc>
                <a:tc>
                  <a:txBody>
                    <a:bodyPr/>
                    <a:lstStyle>
                      <a:lvl1pPr>
                        <a:spcBef>
                          <a:spcPts val="75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600">
                          <a:solidFill>
                            <a:srgbClr val="000000"/>
                          </a:solidFill>
                          <a:latin typeface="Arial" panose="020B0604020202020204" pitchFamily="34" charset="0"/>
                        </a:defRPr>
                      </a:lvl1pPr>
                      <a:lvl2pPr>
                        <a:spcBef>
                          <a:spcPts val="65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rgbClr val="000000"/>
                          </a:solidFill>
                          <a:latin typeface="Arial" panose="020B0604020202020204" pitchFamily="34" charset="0"/>
                        </a:defRPr>
                      </a:lvl2pPr>
                      <a:lvl3pPr>
                        <a:spcBef>
                          <a:spcPts val="575"/>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100">
                          <a:solidFill>
                            <a:srgbClr val="000000"/>
                          </a:solidFill>
                          <a:latin typeface="Arial" panose="020B0604020202020204" pitchFamily="34" charset="0"/>
                        </a:defRPr>
                      </a:lvl3pPr>
                      <a:lvl4pPr>
                        <a:spcBef>
                          <a:spcPts val="5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anose="020B0604020202020204" pitchFamily="34" charset="0"/>
                        </a:defRPr>
                      </a:lvl4pPr>
                      <a:lvl5pPr>
                        <a:spcBef>
                          <a:spcPts val="5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anose="020B0604020202020204" pitchFamily="34" charset="0"/>
                        </a:defRPr>
                      </a:lvl5pPr>
                      <a:lvl6pPr marL="2514600" indent="-228600" defTabSz="457200" fontAlgn="base">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anose="020B0604020202020204" pitchFamily="34" charset="0"/>
                        </a:defRPr>
                      </a:lvl6pPr>
                      <a:lvl7pPr marL="2971800" indent="-228600" defTabSz="457200" fontAlgn="base">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anose="020B0604020202020204" pitchFamily="34" charset="0"/>
                        </a:defRPr>
                      </a:lvl7pPr>
                      <a:lvl8pPr marL="3429000" indent="-228600" defTabSz="457200" fontAlgn="base">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anose="020B0604020202020204" pitchFamily="34" charset="0"/>
                        </a:defRPr>
                      </a:lvl8pPr>
                      <a:lvl9pPr marL="3886200" indent="-228600" defTabSz="457200" fontAlgn="base">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anose="020B0604020202020204" pitchFamily="34" charset="0"/>
                        </a:defRPr>
                      </a:lvl9pPr>
                    </a:lstStyle>
                    <a:p>
                      <a:pPr marL="0" marR="0" lvl="0" indent="0" algn="ctr" defTabSz="457200" rtl="0" eaLnBrk="1" fontAlgn="base" latinLnBrk="0" hangingPunct="1">
                        <a:lnSpc>
                          <a:spcPct val="87000"/>
                        </a:lnSpc>
                        <a:spcBef>
                          <a:spcPts val="550"/>
                        </a:spcBef>
                        <a:spcAft>
                          <a:spcPct val="0"/>
                        </a:spcAft>
                        <a:buClr>
                          <a:srgbClr val="000000"/>
                        </a:buClr>
                        <a:buSzPct val="100000"/>
                        <a:buFont typeface="Times New Roman" panose="02020603050405020304" pitchFamily="18"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l-GR" altLang="el-GR" sz="2200" b="0" i="0" u="none" strike="noStrike" cap="none" normalizeH="0" baseline="0">
                          <a:ln>
                            <a:noFill/>
                          </a:ln>
                          <a:solidFill>
                            <a:srgbClr val="000000"/>
                          </a:solidFill>
                          <a:effectLst/>
                          <a:latin typeface="Arial" panose="020B0604020202020204" pitchFamily="34" charset="0"/>
                        </a:rPr>
                        <a:t>Χολαργός</a:t>
                      </a:r>
                    </a:p>
                  </a:txBody>
                  <a:tcPr marL="90000" marR="90000" marT="102275" marB="46800" horzOverflow="overflow">
                    <a:lnL>
                      <a:noFill/>
                    </a:lnL>
                    <a:lnR>
                      <a:noFill/>
                    </a:lnR>
                    <a:lnT>
                      <a:noFill/>
                    </a:lnT>
                    <a:lnB>
                      <a:noFill/>
                    </a:lnB>
                    <a:lnTlToBr>
                      <a:noFill/>
                    </a:lnTlToBr>
                    <a:lnBlToTr>
                      <a:noFill/>
                    </a:lnBlToTr>
                    <a:noFill/>
                  </a:tcPr>
                </a:tc>
                <a:tc>
                  <a:txBody>
                    <a:bodyPr/>
                    <a:lstStyle>
                      <a:lvl1pPr>
                        <a:spcBef>
                          <a:spcPts val="75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600">
                          <a:solidFill>
                            <a:srgbClr val="000000"/>
                          </a:solidFill>
                          <a:latin typeface="Arial" panose="020B0604020202020204" pitchFamily="34" charset="0"/>
                        </a:defRPr>
                      </a:lvl1pPr>
                      <a:lvl2pPr>
                        <a:spcBef>
                          <a:spcPts val="65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rgbClr val="000000"/>
                          </a:solidFill>
                          <a:latin typeface="Arial" panose="020B0604020202020204" pitchFamily="34" charset="0"/>
                        </a:defRPr>
                      </a:lvl2pPr>
                      <a:lvl3pPr>
                        <a:spcBef>
                          <a:spcPts val="575"/>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100">
                          <a:solidFill>
                            <a:srgbClr val="000000"/>
                          </a:solidFill>
                          <a:latin typeface="Arial" panose="020B0604020202020204" pitchFamily="34" charset="0"/>
                        </a:defRPr>
                      </a:lvl3pPr>
                      <a:lvl4pPr>
                        <a:spcBef>
                          <a:spcPts val="5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anose="020B0604020202020204" pitchFamily="34" charset="0"/>
                        </a:defRPr>
                      </a:lvl4pPr>
                      <a:lvl5pPr>
                        <a:spcBef>
                          <a:spcPts val="5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anose="020B0604020202020204" pitchFamily="34" charset="0"/>
                        </a:defRPr>
                      </a:lvl5pPr>
                      <a:lvl6pPr marL="2514600" indent="-228600" defTabSz="457200" fontAlgn="base">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anose="020B0604020202020204" pitchFamily="34" charset="0"/>
                        </a:defRPr>
                      </a:lvl6pPr>
                      <a:lvl7pPr marL="2971800" indent="-228600" defTabSz="457200" fontAlgn="base">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anose="020B0604020202020204" pitchFamily="34" charset="0"/>
                        </a:defRPr>
                      </a:lvl7pPr>
                      <a:lvl8pPr marL="3429000" indent="-228600" defTabSz="457200" fontAlgn="base">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anose="020B0604020202020204" pitchFamily="34" charset="0"/>
                        </a:defRPr>
                      </a:lvl8pPr>
                      <a:lvl9pPr marL="3886200" indent="-228600" defTabSz="457200" fontAlgn="base">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anose="020B0604020202020204" pitchFamily="34" charset="0"/>
                        </a:defRPr>
                      </a:lvl9pPr>
                    </a:lstStyle>
                    <a:p>
                      <a:pPr marL="0" marR="0" lvl="0" indent="0" algn="ctr" defTabSz="457200" rtl="0" eaLnBrk="1" fontAlgn="base" latinLnBrk="0" hangingPunct="1">
                        <a:lnSpc>
                          <a:spcPct val="87000"/>
                        </a:lnSpc>
                        <a:spcBef>
                          <a:spcPts val="550"/>
                        </a:spcBef>
                        <a:spcAft>
                          <a:spcPct val="0"/>
                        </a:spcAft>
                        <a:buClr>
                          <a:srgbClr val="000000"/>
                        </a:buClr>
                        <a:buSzPct val="100000"/>
                        <a:buFont typeface="Times New Roman" panose="02020603050405020304" pitchFamily="18"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l-GR" altLang="el-GR" sz="2200" b="0" i="0" u="none" strike="noStrike" cap="none" normalizeH="0" baseline="0">
                          <a:ln>
                            <a:noFill/>
                          </a:ln>
                          <a:solidFill>
                            <a:srgbClr val="FF0000"/>
                          </a:solidFill>
                          <a:effectLst/>
                          <a:latin typeface="Arial" panose="020B0604020202020204" pitchFamily="34" charset="0"/>
                        </a:rPr>
                        <a:t>170</a:t>
                      </a:r>
                    </a:p>
                  </a:txBody>
                  <a:tcPr marL="90000" marR="90000" marT="102275" marB="46800"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2752681650"/>
                  </a:ext>
                </a:extLst>
              </a:tr>
              <a:tr h="440796">
                <a:tc>
                  <a:txBody>
                    <a:bodyPr/>
                    <a:lstStyle>
                      <a:lvl1pPr>
                        <a:spcBef>
                          <a:spcPts val="75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600">
                          <a:solidFill>
                            <a:srgbClr val="000000"/>
                          </a:solidFill>
                          <a:latin typeface="Arial" panose="020B0604020202020204" pitchFamily="34" charset="0"/>
                        </a:defRPr>
                      </a:lvl1pPr>
                      <a:lvl2pPr>
                        <a:spcBef>
                          <a:spcPts val="65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rgbClr val="000000"/>
                          </a:solidFill>
                          <a:latin typeface="Arial" panose="020B0604020202020204" pitchFamily="34" charset="0"/>
                        </a:defRPr>
                      </a:lvl2pPr>
                      <a:lvl3pPr>
                        <a:spcBef>
                          <a:spcPts val="575"/>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100">
                          <a:solidFill>
                            <a:srgbClr val="000000"/>
                          </a:solidFill>
                          <a:latin typeface="Arial" panose="020B0604020202020204" pitchFamily="34" charset="0"/>
                        </a:defRPr>
                      </a:lvl3pPr>
                      <a:lvl4pPr>
                        <a:spcBef>
                          <a:spcPts val="5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anose="020B0604020202020204" pitchFamily="34" charset="0"/>
                        </a:defRPr>
                      </a:lvl4pPr>
                      <a:lvl5pPr>
                        <a:spcBef>
                          <a:spcPts val="5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anose="020B0604020202020204" pitchFamily="34" charset="0"/>
                        </a:defRPr>
                      </a:lvl5pPr>
                      <a:lvl6pPr marL="2514600" indent="-228600" defTabSz="457200" fontAlgn="base">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anose="020B0604020202020204" pitchFamily="34" charset="0"/>
                        </a:defRPr>
                      </a:lvl6pPr>
                      <a:lvl7pPr marL="2971800" indent="-228600" defTabSz="457200" fontAlgn="base">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anose="020B0604020202020204" pitchFamily="34" charset="0"/>
                        </a:defRPr>
                      </a:lvl7pPr>
                      <a:lvl8pPr marL="3429000" indent="-228600" defTabSz="457200" fontAlgn="base">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anose="020B0604020202020204" pitchFamily="34" charset="0"/>
                        </a:defRPr>
                      </a:lvl8pPr>
                      <a:lvl9pPr marL="3886200" indent="-228600" defTabSz="457200" fontAlgn="base">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anose="020B0604020202020204" pitchFamily="34" charset="0"/>
                        </a:defRPr>
                      </a:lvl9pPr>
                    </a:lstStyle>
                    <a:p>
                      <a:pPr marL="0" marR="0" lvl="0" indent="0" algn="ctr" defTabSz="457200" rtl="0" eaLnBrk="1" fontAlgn="base" latinLnBrk="0" hangingPunct="1">
                        <a:lnSpc>
                          <a:spcPct val="87000"/>
                        </a:lnSpc>
                        <a:spcBef>
                          <a:spcPts val="550"/>
                        </a:spcBef>
                        <a:spcAft>
                          <a:spcPct val="0"/>
                        </a:spcAft>
                        <a:buClr>
                          <a:srgbClr val="000000"/>
                        </a:buClr>
                        <a:buSzPct val="100000"/>
                        <a:buFont typeface="Times New Roman" panose="02020603050405020304" pitchFamily="18"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l-GR" altLang="el-GR" sz="2200" b="0" i="0" u="none" strike="noStrike" cap="none" normalizeH="0" baseline="0">
                          <a:ln>
                            <a:noFill/>
                          </a:ln>
                          <a:solidFill>
                            <a:srgbClr val="000000"/>
                          </a:solidFill>
                          <a:effectLst/>
                          <a:latin typeface="Arial" panose="020B0604020202020204" pitchFamily="34" charset="0"/>
                        </a:rPr>
                        <a:t>26</a:t>
                      </a:r>
                    </a:p>
                  </a:txBody>
                  <a:tcPr marL="90000" marR="90000" marT="102275" marB="46800" horzOverflow="overflow">
                    <a:lnL>
                      <a:noFill/>
                    </a:lnL>
                    <a:lnR>
                      <a:noFill/>
                    </a:lnR>
                    <a:lnT>
                      <a:noFill/>
                    </a:lnT>
                    <a:lnB>
                      <a:noFill/>
                    </a:lnB>
                    <a:lnTlToBr>
                      <a:noFill/>
                    </a:lnTlToBr>
                    <a:lnBlToTr>
                      <a:noFill/>
                    </a:lnBlToTr>
                    <a:noFill/>
                  </a:tcPr>
                </a:tc>
                <a:tc>
                  <a:txBody>
                    <a:bodyPr/>
                    <a:lstStyle>
                      <a:lvl1pPr>
                        <a:spcBef>
                          <a:spcPts val="75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600">
                          <a:solidFill>
                            <a:srgbClr val="000000"/>
                          </a:solidFill>
                          <a:latin typeface="Arial" panose="020B0604020202020204" pitchFamily="34" charset="0"/>
                        </a:defRPr>
                      </a:lvl1pPr>
                      <a:lvl2pPr>
                        <a:spcBef>
                          <a:spcPts val="65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rgbClr val="000000"/>
                          </a:solidFill>
                          <a:latin typeface="Arial" panose="020B0604020202020204" pitchFamily="34" charset="0"/>
                        </a:defRPr>
                      </a:lvl2pPr>
                      <a:lvl3pPr>
                        <a:spcBef>
                          <a:spcPts val="575"/>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100">
                          <a:solidFill>
                            <a:srgbClr val="000000"/>
                          </a:solidFill>
                          <a:latin typeface="Arial" panose="020B0604020202020204" pitchFamily="34" charset="0"/>
                        </a:defRPr>
                      </a:lvl3pPr>
                      <a:lvl4pPr>
                        <a:spcBef>
                          <a:spcPts val="5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anose="020B0604020202020204" pitchFamily="34" charset="0"/>
                        </a:defRPr>
                      </a:lvl4pPr>
                      <a:lvl5pPr>
                        <a:spcBef>
                          <a:spcPts val="5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anose="020B0604020202020204" pitchFamily="34" charset="0"/>
                        </a:defRPr>
                      </a:lvl5pPr>
                      <a:lvl6pPr marL="2514600" indent="-228600" defTabSz="457200" fontAlgn="base">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anose="020B0604020202020204" pitchFamily="34" charset="0"/>
                        </a:defRPr>
                      </a:lvl6pPr>
                      <a:lvl7pPr marL="2971800" indent="-228600" defTabSz="457200" fontAlgn="base">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anose="020B0604020202020204" pitchFamily="34" charset="0"/>
                        </a:defRPr>
                      </a:lvl7pPr>
                      <a:lvl8pPr marL="3429000" indent="-228600" defTabSz="457200" fontAlgn="base">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anose="020B0604020202020204" pitchFamily="34" charset="0"/>
                        </a:defRPr>
                      </a:lvl8pPr>
                      <a:lvl9pPr marL="3886200" indent="-228600" defTabSz="457200" fontAlgn="base">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anose="020B0604020202020204" pitchFamily="34" charset="0"/>
                        </a:defRPr>
                      </a:lvl9pPr>
                    </a:lstStyle>
                    <a:p>
                      <a:pPr marL="0" marR="0" lvl="0" indent="0" algn="ctr" defTabSz="457200" rtl="0" eaLnBrk="1" fontAlgn="base" latinLnBrk="0" hangingPunct="1">
                        <a:lnSpc>
                          <a:spcPct val="87000"/>
                        </a:lnSpc>
                        <a:spcBef>
                          <a:spcPts val="550"/>
                        </a:spcBef>
                        <a:spcAft>
                          <a:spcPct val="0"/>
                        </a:spcAft>
                        <a:buClr>
                          <a:srgbClr val="000000"/>
                        </a:buClr>
                        <a:buSzPct val="100000"/>
                        <a:buFont typeface="Times New Roman" panose="02020603050405020304" pitchFamily="18"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l-GR" altLang="el-GR" sz="2200" b="0" i="0" u="none" strike="noStrike" cap="none" normalizeH="0" baseline="0">
                          <a:ln>
                            <a:noFill/>
                          </a:ln>
                          <a:solidFill>
                            <a:srgbClr val="000000"/>
                          </a:solidFill>
                          <a:effectLst/>
                          <a:latin typeface="Arial" panose="020B0604020202020204" pitchFamily="34" charset="0"/>
                        </a:rPr>
                        <a:t>Με τέκνα</a:t>
                      </a:r>
                    </a:p>
                  </a:txBody>
                  <a:tcPr marL="90000" marR="90000" marT="102275" marB="46800" horzOverflow="overflow">
                    <a:lnL>
                      <a:noFill/>
                    </a:lnL>
                    <a:lnR>
                      <a:noFill/>
                    </a:lnR>
                    <a:lnT>
                      <a:noFill/>
                    </a:lnT>
                    <a:lnB>
                      <a:noFill/>
                    </a:lnB>
                    <a:lnTlToBr>
                      <a:noFill/>
                    </a:lnTlToBr>
                    <a:lnBlToTr>
                      <a:noFill/>
                    </a:lnBlToTr>
                    <a:noFill/>
                  </a:tcPr>
                </a:tc>
                <a:tc>
                  <a:txBody>
                    <a:bodyPr/>
                    <a:lstStyle>
                      <a:lvl1pPr>
                        <a:spcBef>
                          <a:spcPts val="75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600">
                          <a:solidFill>
                            <a:srgbClr val="000000"/>
                          </a:solidFill>
                          <a:latin typeface="Arial" panose="020B0604020202020204" pitchFamily="34" charset="0"/>
                        </a:defRPr>
                      </a:lvl1pPr>
                      <a:lvl2pPr>
                        <a:spcBef>
                          <a:spcPts val="65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rgbClr val="000000"/>
                          </a:solidFill>
                          <a:latin typeface="Arial" panose="020B0604020202020204" pitchFamily="34" charset="0"/>
                        </a:defRPr>
                      </a:lvl2pPr>
                      <a:lvl3pPr>
                        <a:spcBef>
                          <a:spcPts val="575"/>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100">
                          <a:solidFill>
                            <a:srgbClr val="000000"/>
                          </a:solidFill>
                          <a:latin typeface="Arial" panose="020B0604020202020204" pitchFamily="34" charset="0"/>
                        </a:defRPr>
                      </a:lvl3pPr>
                      <a:lvl4pPr>
                        <a:spcBef>
                          <a:spcPts val="5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anose="020B0604020202020204" pitchFamily="34" charset="0"/>
                        </a:defRPr>
                      </a:lvl4pPr>
                      <a:lvl5pPr>
                        <a:spcBef>
                          <a:spcPts val="5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anose="020B0604020202020204" pitchFamily="34" charset="0"/>
                        </a:defRPr>
                      </a:lvl5pPr>
                      <a:lvl6pPr marL="2514600" indent="-228600" defTabSz="457200" fontAlgn="base">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anose="020B0604020202020204" pitchFamily="34" charset="0"/>
                        </a:defRPr>
                      </a:lvl6pPr>
                      <a:lvl7pPr marL="2971800" indent="-228600" defTabSz="457200" fontAlgn="base">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anose="020B0604020202020204" pitchFamily="34" charset="0"/>
                        </a:defRPr>
                      </a:lvl7pPr>
                      <a:lvl8pPr marL="3429000" indent="-228600" defTabSz="457200" fontAlgn="base">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anose="020B0604020202020204" pitchFamily="34" charset="0"/>
                        </a:defRPr>
                      </a:lvl8pPr>
                      <a:lvl9pPr marL="3886200" indent="-228600" defTabSz="457200" fontAlgn="base">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anose="020B0604020202020204" pitchFamily="34" charset="0"/>
                        </a:defRPr>
                      </a:lvl9pPr>
                    </a:lstStyle>
                    <a:p>
                      <a:pPr marL="0" marR="0" lvl="0" indent="0" algn="ctr" defTabSz="457200" rtl="0" eaLnBrk="1" fontAlgn="base" latinLnBrk="0" hangingPunct="1">
                        <a:lnSpc>
                          <a:spcPct val="87000"/>
                        </a:lnSpc>
                        <a:spcBef>
                          <a:spcPts val="550"/>
                        </a:spcBef>
                        <a:spcAft>
                          <a:spcPct val="0"/>
                        </a:spcAft>
                        <a:buClr>
                          <a:srgbClr val="000000"/>
                        </a:buClr>
                        <a:buSzPct val="100000"/>
                        <a:buFont typeface="Times New Roman" panose="02020603050405020304" pitchFamily="18"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l-GR" altLang="el-GR" sz="2200" b="0" i="0" u="none" strike="noStrike" cap="none" normalizeH="0" baseline="0">
                          <a:ln>
                            <a:noFill/>
                          </a:ln>
                          <a:solidFill>
                            <a:srgbClr val="000000"/>
                          </a:solidFill>
                          <a:effectLst/>
                          <a:latin typeface="Arial" panose="020B0604020202020204" pitchFamily="34" charset="0"/>
                        </a:rPr>
                        <a:t>Γ</a:t>
                      </a:r>
                    </a:p>
                  </a:txBody>
                  <a:tcPr marL="90000" marR="90000" marT="102275" marB="46800" horzOverflow="overflow">
                    <a:lnL>
                      <a:noFill/>
                    </a:lnL>
                    <a:lnR>
                      <a:noFill/>
                    </a:lnR>
                    <a:lnT>
                      <a:noFill/>
                    </a:lnT>
                    <a:lnB>
                      <a:noFill/>
                    </a:lnB>
                    <a:lnTlToBr>
                      <a:noFill/>
                    </a:lnTlToBr>
                    <a:lnBlToTr>
                      <a:noFill/>
                    </a:lnBlToTr>
                    <a:noFill/>
                  </a:tcPr>
                </a:tc>
                <a:tc>
                  <a:txBody>
                    <a:bodyPr/>
                    <a:lstStyle>
                      <a:lvl1pPr>
                        <a:spcBef>
                          <a:spcPts val="75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600">
                          <a:solidFill>
                            <a:srgbClr val="000000"/>
                          </a:solidFill>
                          <a:latin typeface="Arial" panose="020B0604020202020204" pitchFamily="34" charset="0"/>
                        </a:defRPr>
                      </a:lvl1pPr>
                      <a:lvl2pPr>
                        <a:spcBef>
                          <a:spcPts val="65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rgbClr val="000000"/>
                          </a:solidFill>
                          <a:latin typeface="Arial" panose="020B0604020202020204" pitchFamily="34" charset="0"/>
                        </a:defRPr>
                      </a:lvl2pPr>
                      <a:lvl3pPr>
                        <a:spcBef>
                          <a:spcPts val="575"/>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100">
                          <a:solidFill>
                            <a:srgbClr val="000000"/>
                          </a:solidFill>
                          <a:latin typeface="Arial" panose="020B0604020202020204" pitchFamily="34" charset="0"/>
                        </a:defRPr>
                      </a:lvl3pPr>
                      <a:lvl4pPr>
                        <a:spcBef>
                          <a:spcPts val="5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anose="020B0604020202020204" pitchFamily="34" charset="0"/>
                        </a:defRPr>
                      </a:lvl4pPr>
                      <a:lvl5pPr>
                        <a:spcBef>
                          <a:spcPts val="5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anose="020B0604020202020204" pitchFamily="34" charset="0"/>
                        </a:defRPr>
                      </a:lvl5pPr>
                      <a:lvl6pPr marL="2514600" indent="-228600" defTabSz="457200" fontAlgn="base">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anose="020B0604020202020204" pitchFamily="34" charset="0"/>
                        </a:defRPr>
                      </a:lvl6pPr>
                      <a:lvl7pPr marL="2971800" indent="-228600" defTabSz="457200" fontAlgn="base">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anose="020B0604020202020204" pitchFamily="34" charset="0"/>
                        </a:defRPr>
                      </a:lvl7pPr>
                      <a:lvl8pPr marL="3429000" indent="-228600" defTabSz="457200" fontAlgn="base">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anose="020B0604020202020204" pitchFamily="34" charset="0"/>
                        </a:defRPr>
                      </a:lvl8pPr>
                      <a:lvl9pPr marL="3886200" indent="-228600" defTabSz="457200" fontAlgn="base">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anose="020B0604020202020204" pitchFamily="34" charset="0"/>
                        </a:defRPr>
                      </a:lvl9pPr>
                    </a:lstStyle>
                    <a:p>
                      <a:pPr marL="0" marR="0" lvl="0" indent="0" algn="ctr" defTabSz="457200" rtl="0" eaLnBrk="1" fontAlgn="base" latinLnBrk="0" hangingPunct="1">
                        <a:lnSpc>
                          <a:spcPct val="87000"/>
                        </a:lnSpc>
                        <a:spcBef>
                          <a:spcPts val="550"/>
                        </a:spcBef>
                        <a:spcAft>
                          <a:spcPct val="0"/>
                        </a:spcAft>
                        <a:buClr>
                          <a:srgbClr val="000000"/>
                        </a:buClr>
                        <a:buSzPct val="100000"/>
                        <a:buFont typeface="Times New Roman" panose="02020603050405020304" pitchFamily="18"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l-GR" altLang="el-GR" sz="2200" b="0" i="0" u="none" strike="noStrike" cap="none" normalizeH="0" baseline="0">
                          <a:ln>
                            <a:noFill/>
                          </a:ln>
                          <a:solidFill>
                            <a:srgbClr val="000000"/>
                          </a:solidFill>
                          <a:effectLst/>
                          <a:latin typeface="Arial" panose="020B0604020202020204" pitchFamily="34" charset="0"/>
                        </a:rPr>
                        <a:t>Αγ. Παρ.</a:t>
                      </a:r>
                    </a:p>
                  </a:txBody>
                  <a:tcPr marL="90000" marR="90000" marT="102275" marB="46800" horzOverflow="overflow">
                    <a:lnL>
                      <a:noFill/>
                    </a:lnL>
                    <a:lnR>
                      <a:noFill/>
                    </a:lnR>
                    <a:lnT>
                      <a:noFill/>
                    </a:lnT>
                    <a:lnB>
                      <a:noFill/>
                    </a:lnB>
                    <a:lnTlToBr>
                      <a:noFill/>
                    </a:lnTlToBr>
                    <a:lnBlToTr>
                      <a:noFill/>
                    </a:lnBlToTr>
                    <a:noFill/>
                  </a:tcPr>
                </a:tc>
                <a:tc>
                  <a:txBody>
                    <a:bodyPr/>
                    <a:lstStyle>
                      <a:lvl1pPr>
                        <a:spcBef>
                          <a:spcPts val="75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600">
                          <a:solidFill>
                            <a:srgbClr val="000000"/>
                          </a:solidFill>
                          <a:latin typeface="Arial" panose="020B0604020202020204" pitchFamily="34" charset="0"/>
                        </a:defRPr>
                      </a:lvl1pPr>
                      <a:lvl2pPr>
                        <a:spcBef>
                          <a:spcPts val="65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rgbClr val="000000"/>
                          </a:solidFill>
                          <a:latin typeface="Arial" panose="020B0604020202020204" pitchFamily="34" charset="0"/>
                        </a:defRPr>
                      </a:lvl2pPr>
                      <a:lvl3pPr>
                        <a:spcBef>
                          <a:spcPts val="575"/>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100">
                          <a:solidFill>
                            <a:srgbClr val="000000"/>
                          </a:solidFill>
                          <a:latin typeface="Arial" panose="020B0604020202020204" pitchFamily="34" charset="0"/>
                        </a:defRPr>
                      </a:lvl3pPr>
                      <a:lvl4pPr>
                        <a:spcBef>
                          <a:spcPts val="5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anose="020B0604020202020204" pitchFamily="34" charset="0"/>
                        </a:defRPr>
                      </a:lvl4pPr>
                      <a:lvl5pPr>
                        <a:spcBef>
                          <a:spcPts val="5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anose="020B0604020202020204" pitchFamily="34" charset="0"/>
                        </a:defRPr>
                      </a:lvl5pPr>
                      <a:lvl6pPr marL="2514600" indent="-228600" defTabSz="457200" fontAlgn="base">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anose="020B0604020202020204" pitchFamily="34" charset="0"/>
                        </a:defRPr>
                      </a:lvl6pPr>
                      <a:lvl7pPr marL="2971800" indent="-228600" defTabSz="457200" fontAlgn="base">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anose="020B0604020202020204" pitchFamily="34" charset="0"/>
                        </a:defRPr>
                      </a:lvl7pPr>
                      <a:lvl8pPr marL="3429000" indent="-228600" defTabSz="457200" fontAlgn="base">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anose="020B0604020202020204" pitchFamily="34" charset="0"/>
                        </a:defRPr>
                      </a:lvl8pPr>
                      <a:lvl9pPr marL="3886200" indent="-228600" defTabSz="457200" fontAlgn="base">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anose="020B0604020202020204" pitchFamily="34" charset="0"/>
                        </a:defRPr>
                      </a:lvl9pPr>
                    </a:lstStyle>
                    <a:p>
                      <a:pPr marL="0" marR="0" lvl="0" indent="0" algn="ctr" defTabSz="457200" rtl="0" eaLnBrk="1" fontAlgn="base" latinLnBrk="0" hangingPunct="1">
                        <a:lnSpc>
                          <a:spcPct val="87000"/>
                        </a:lnSpc>
                        <a:spcBef>
                          <a:spcPts val="550"/>
                        </a:spcBef>
                        <a:spcAft>
                          <a:spcPct val="0"/>
                        </a:spcAft>
                        <a:buClr>
                          <a:srgbClr val="000000"/>
                        </a:buClr>
                        <a:buSzPct val="100000"/>
                        <a:buFont typeface="Times New Roman" panose="02020603050405020304" pitchFamily="18"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l-GR" altLang="el-GR" sz="2200" b="0" i="0" u="none" strike="noStrike" cap="none" normalizeH="0" baseline="0">
                          <a:ln>
                            <a:noFill/>
                          </a:ln>
                          <a:solidFill>
                            <a:srgbClr val="FF0000"/>
                          </a:solidFill>
                          <a:effectLst/>
                          <a:latin typeface="Arial" panose="020B0604020202020204" pitchFamily="34" charset="0"/>
                        </a:rPr>
                        <a:t>100</a:t>
                      </a:r>
                    </a:p>
                  </a:txBody>
                  <a:tcPr marL="90000" marR="90000" marT="102275" marB="46800"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2886361148"/>
                  </a:ext>
                </a:extLst>
              </a:tr>
              <a:tr h="440796">
                <a:tc>
                  <a:txBody>
                    <a:bodyPr/>
                    <a:lstStyle>
                      <a:lvl1pPr>
                        <a:spcBef>
                          <a:spcPts val="75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600">
                          <a:solidFill>
                            <a:srgbClr val="000000"/>
                          </a:solidFill>
                          <a:latin typeface="Arial" panose="020B0604020202020204" pitchFamily="34" charset="0"/>
                        </a:defRPr>
                      </a:lvl1pPr>
                      <a:lvl2pPr>
                        <a:spcBef>
                          <a:spcPts val="65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rgbClr val="000000"/>
                          </a:solidFill>
                          <a:latin typeface="Arial" panose="020B0604020202020204" pitchFamily="34" charset="0"/>
                        </a:defRPr>
                      </a:lvl2pPr>
                      <a:lvl3pPr>
                        <a:spcBef>
                          <a:spcPts val="575"/>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100">
                          <a:solidFill>
                            <a:srgbClr val="000000"/>
                          </a:solidFill>
                          <a:latin typeface="Arial" panose="020B0604020202020204" pitchFamily="34" charset="0"/>
                        </a:defRPr>
                      </a:lvl3pPr>
                      <a:lvl4pPr>
                        <a:spcBef>
                          <a:spcPts val="5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anose="020B0604020202020204" pitchFamily="34" charset="0"/>
                        </a:defRPr>
                      </a:lvl4pPr>
                      <a:lvl5pPr>
                        <a:spcBef>
                          <a:spcPts val="5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anose="020B0604020202020204" pitchFamily="34" charset="0"/>
                        </a:defRPr>
                      </a:lvl5pPr>
                      <a:lvl6pPr marL="2514600" indent="-228600" defTabSz="457200" fontAlgn="base">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anose="020B0604020202020204" pitchFamily="34" charset="0"/>
                        </a:defRPr>
                      </a:lvl6pPr>
                      <a:lvl7pPr marL="2971800" indent="-228600" defTabSz="457200" fontAlgn="base">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anose="020B0604020202020204" pitchFamily="34" charset="0"/>
                        </a:defRPr>
                      </a:lvl7pPr>
                      <a:lvl8pPr marL="3429000" indent="-228600" defTabSz="457200" fontAlgn="base">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anose="020B0604020202020204" pitchFamily="34" charset="0"/>
                        </a:defRPr>
                      </a:lvl8pPr>
                      <a:lvl9pPr marL="3886200" indent="-228600" defTabSz="457200" fontAlgn="base">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anose="020B0604020202020204" pitchFamily="34" charset="0"/>
                        </a:defRPr>
                      </a:lvl9pPr>
                    </a:lstStyle>
                    <a:p>
                      <a:pPr marL="0" marR="0" lvl="0" indent="0" algn="ctr" defTabSz="457200" rtl="0" eaLnBrk="1" fontAlgn="base" latinLnBrk="0" hangingPunct="1">
                        <a:lnSpc>
                          <a:spcPct val="87000"/>
                        </a:lnSpc>
                        <a:spcBef>
                          <a:spcPts val="550"/>
                        </a:spcBef>
                        <a:spcAft>
                          <a:spcPct val="0"/>
                        </a:spcAft>
                        <a:buClr>
                          <a:srgbClr val="000000"/>
                        </a:buClr>
                        <a:buSzPct val="100000"/>
                        <a:buFont typeface="Times New Roman" panose="02020603050405020304" pitchFamily="18"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l-GR" altLang="el-GR" sz="2200" b="0" i="0" u="none" strike="noStrike" cap="none" normalizeH="0" baseline="0">
                          <a:ln>
                            <a:noFill/>
                          </a:ln>
                          <a:solidFill>
                            <a:srgbClr val="000000"/>
                          </a:solidFill>
                          <a:effectLst/>
                          <a:latin typeface="Arial" panose="020B0604020202020204" pitchFamily="34" charset="0"/>
                        </a:rPr>
                        <a:t>30</a:t>
                      </a:r>
                    </a:p>
                  </a:txBody>
                  <a:tcPr marL="90000" marR="90000" marT="102275" marB="46800" horzOverflow="overflow">
                    <a:lnL>
                      <a:noFill/>
                    </a:lnL>
                    <a:lnR>
                      <a:noFill/>
                    </a:lnR>
                    <a:lnT>
                      <a:noFill/>
                    </a:lnT>
                    <a:lnB>
                      <a:noFill/>
                    </a:lnB>
                    <a:lnTlToBr>
                      <a:noFill/>
                    </a:lnTlToBr>
                    <a:lnBlToTr>
                      <a:noFill/>
                    </a:lnBlToTr>
                    <a:noFill/>
                  </a:tcPr>
                </a:tc>
                <a:tc>
                  <a:txBody>
                    <a:bodyPr/>
                    <a:lstStyle>
                      <a:lvl1pPr>
                        <a:spcBef>
                          <a:spcPts val="75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600">
                          <a:solidFill>
                            <a:srgbClr val="000000"/>
                          </a:solidFill>
                          <a:latin typeface="Arial" panose="020B0604020202020204" pitchFamily="34" charset="0"/>
                        </a:defRPr>
                      </a:lvl1pPr>
                      <a:lvl2pPr>
                        <a:spcBef>
                          <a:spcPts val="65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rgbClr val="000000"/>
                          </a:solidFill>
                          <a:latin typeface="Arial" panose="020B0604020202020204" pitchFamily="34" charset="0"/>
                        </a:defRPr>
                      </a:lvl2pPr>
                      <a:lvl3pPr>
                        <a:spcBef>
                          <a:spcPts val="575"/>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100">
                          <a:solidFill>
                            <a:srgbClr val="000000"/>
                          </a:solidFill>
                          <a:latin typeface="Arial" panose="020B0604020202020204" pitchFamily="34" charset="0"/>
                        </a:defRPr>
                      </a:lvl3pPr>
                      <a:lvl4pPr>
                        <a:spcBef>
                          <a:spcPts val="5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anose="020B0604020202020204" pitchFamily="34" charset="0"/>
                        </a:defRPr>
                      </a:lvl4pPr>
                      <a:lvl5pPr>
                        <a:spcBef>
                          <a:spcPts val="5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anose="020B0604020202020204" pitchFamily="34" charset="0"/>
                        </a:defRPr>
                      </a:lvl5pPr>
                      <a:lvl6pPr marL="2514600" indent="-228600" defTabSz="457200" fontAlgn="base">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anose="020B0604020202020204" pitchFamily="34" charset="0"/>
                        </a:defRPr>
                      </a:lvl6pPr>
                      <a:lvl7pPr marL="2971800" indent="-228600" defTabSz="457200" fontAlgn="base">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anose="020B0604020202020204" pitchFamily="34" charset="0"/>
                        </a:defRPr>
                      </a:lvl7pPr>
                      <a:lvl8pPr marL="3429000" indent="-228600" defTabSz="457200" fontAlgn="base">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anose="020B0604020202020204" pitchFamily="34" charset="0"/>
                        </a:defRPr>
                      </a:lvl8pPr>
                      <a:lvl9pPr marL="3886200" indent="-228600" defTabSz="457200" fontAlgn="base">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anose="020B0604020202020204" pitchFamily="34" charset="0"/>
                        </a:defRPr>
                      </a:lvl9pPr>
                    </a:lstStyle>
                    <a:p>
                      <a:pPr marL="0" marR="0" lvl="0" indent="0" algn="ctr" defTabSz="457200" rtl="0" eaLnBrk="1" fontAlgn="base" latinLnBrk="0" hangingPunct="1">
                        <a:lnSpc>
                          <a:spcPct val="87000"/>
                        </a:lnSpc>
                        <a:spcBef>
                          <a:spcPts val="550"/>
                        </a:spcBef>
                        <a:spcAft>
                          <a:spcPct val="0"/>
                        </a:spcAft>
                        <a:buClr>
                          <a:srgbClr val="000000"/>
                        </a:buClr>
                        <a:buSzPct val="100000"/>
                        <a:buFont typeface="Times New Roman" panose="02020603050405020304" pitchFamily="18"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l-GR" altLang="el-GR" sz="2200" b="0" i="0" u="none" strike="noStrike" cap="none" normalizeH="0" baseline="0">
                          <a:ln>
                            <a:noFill/>
                          </a:ln>
                          <a:solidFill>
                            <a:srgbClr val="000000"/>
                          </a:solidFill>
                          <a:effectLst/>
                          <a:latin typeface="Arial" panose="020B0604020202020204" pitchFamily="34" charset="0"/>
                        </a:rPr>
                        <a:t>Με τέκνα</a:t>
                      </a:r>
                    </a:p>
                  </a:txBody>
                  <a:tcPr marL="90000" marR="90000" marT="102275" marB="46800" horzOverflow="overflow">
                    <a:lnL>
                      <a:noFill/>
                    </a:lnL>
                    <a:lnR>
                      <a:noFill/>
                    </a:lnR>
                    <a:lnT>
                      <a:noFill/>
                    </a:lnT>
                    <a:lnB>
                      <a:noFill/>
                    </a:lnB>
                    <a:lnTlToBr>
                      <a:noFill/>
                    </a:lnTlToBr>
                    <a:lnBlToTr>
                      <a:noFill/>
                    </a:lnBlToTr>
                    <a:noFill/>
                  </a:tcPr>
                </a:tc>
                <a:tc>
                  <a:txBody>
                    <a:bodyPr/>
                    <a:lstStyle>
                      <a:lvl1pPr>
                        <a:spcBef>
                          <a:spcPts val="75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600">
                          <a:solidFill>
                            <a:srgbClr val="000000"/>
                          </a:solidFill>
                          <a:latin typeface="Arial" panose="020B0604020202020204" pitchFamily="34" charset="0"/>
                        </a:defRPr>
                      </a:lvl1pPr>
                      <a:lvl2pPr>
                        <a:spcBef>
                          <a:spcPts val="65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rgbClr val="000000"/>
                          </a:solidFill>
                          <a:latin typeface="Arial" panose="020B0604020202020204" pitchFamily="34" charset="0"/>
                        </a:defRPr>
                      </a:lvl2pPr>
                      <a:lvl3pPr>
                        <a:spcBef>
                          <a:spcPts val="575"/>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100">
                          <a:solidFill>
                            <a:srgbClr val="000000"/>
                          </a:solidFill>
                          <a:latin typeface="Arial" panose="020B0604020202020204" pitchFamily="34" charset="0"/>
                        </a:defRPr>
                      </a:lvl3pPr>
                      <a:lvl4pPr>
                        <a:spcBef>
                          <a:spcPts val="5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anose="020B0604020202020204" pitchFamily="34" charset="0"/>
                        </a:defRPr>
                      </a:lvl4pPr>
                      <a:lvl5pPr>
                        <a:spcBef>
                          <a:spcPts val="5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anose="020B0604020202020204" pitchFamily="34" charset="0"/>
                        </a:defRPr>
                      </a:lvl5pPr>
                      <a:lvl6pPr marL="2514600" indent="-228600" defTabSz="457200" fontAlgn="base">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anose="020B0604020202020204" pitchFamily="34" charset="0"/>
                        </a:defRPr>
                      </a:lvl6pPr>
                      <a:lvl7pPr marL="2971800" indent="-228600" defTabSz="457200" fontAlgn="base">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anose="020B0604020202020204" pitchFamily="34" charset="0"/>
                        </a:defRPr>
                      </a:lvl7pPr>
                      <a:lvl8pPr marL="3429000" indent="-228600" defTabSz="457200" fontAlgn="base">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anose="020B0604020202020204" pitchFamily="34" charset="0"/>
                        </a:defRPr>
                      </a:lvl8pPr>
                      <a:lvl9pPr marL="3886200" indent="-228600" defTabSz="457200" fontAlgn="base">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anose="020B0604020202020204" pitchFamily="34" charset="0"/>
                        </a:defRPr>
                      </a:lvl9pPr>
                    </a:lstStyle>
                    <a:p>
                      <a:pPr marL="0" marR="0" lvl="0" indent="0" algn="ctr" defTabSz="457200" rtl="0" eaLnBrk="1" fontAlgn="base" latinLnBrk="0" hangingPunct="1">
                        <a:lnSpc>
                          <a:spcPct val="87000"/>
                        </a:lnSpc>
                        <a:spcBef>
                          <a:spcPts val="550"/>
                        </a:spcBef>
                        <a:spcAft>
                          <a:spcPct val="0"/>
                        </a:spcAft>
                        <a:buClr>
                          <a:srgbClr val="000000"/>
                        </a:buClr>
                        <a:buSzPct val="100000"/>
                        <a:buFont typeface="Times New Roman" panose="02020603050405020304" pitchFamily="18"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l-GR" altLang="el-GR" sz="2200" b="0" i="0" u="none" strike="noStrike" cap="none" normalizeH="0" baseline="0">
                          <a:ln>
                            <a:noFill/>
                          </a:ln>
                          <a:solidFill>
                            <a:srgbClr val="000000"/>
                          </a:solidFill>
                          <a:effectLst/>
                          <a:latin typeface="Arial" panose="020B0604020202020204" pitchFamily="34" charset="0"/>
                        </a:rPr>
                        <a:t>Γ</a:t>
                      </a:r>
                    </a:p>
                  </a:txBody>
                  <a:tcPr marL="90000" marR="90000" marT="102275" marB="46800" horzOverflow="overflow">
                    <a:lnL>
                      <a:noFill/>
                    </a:lnL>
                    <a:lnR>
                      <a:noFill/>
                    </a:lnR>
                    <a:lnT>
                      <a:noFill/>
                    </a:lnT>
                    <a:lnB>
                      <a:noFill/>
                    </a:lnB>
                    <a:lnTlToBr>
                      <a:noFill/>
                    </a:lnTlToBr>
                    <a:lnBlToTr>
                      <a:noFill/>
                    </a:lnBlToTr>
                    <a:noFill/>
                  </a:tcPr>
                </a:tc>
                <a:tc>
                  <a:txBody>
                    <a:bodyPr/>
                    <a:lstStyle>
                      <a:lvl1pPr>
                        <a:spcBef>
                          <a:spcPts val="75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600">
                          <a:solidFill>
                            <a:srgbClr val="000000"/>
                          </a:solidFill>
                          <a:latin typeface="Arial" panose="020B0604020202020204" pitchFamily="34" charset="0"/>
                        </a:defRPr>
                      </a:lvl1pPr>
                      <a:lvl2pPr>
                        <a:spcBef>
                          <a:spcPts val="65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rgbClr val="000000"/>
                          </a:solidFill>
                          <a:latin typeface="Arial" panose="020B0604020202020204" pitchFamily="34" charset="0"/>
                        </a:defRPr>
                      </a:lvl2pPr>
                      <a:lvl3pPr>
                        <a:spcBef>
                          <a:spcPts val="575"/>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100">
                          <a:solidFill>
                            <a:srgbClr val="000000"/>
                          </a:solidFill>
                          <a:latin typeface="Arial" panose="020B0604020202020204" pitchFamily="34" charset="0"/>
                        </a:defRPr>
                      </a:lvl3pPr>
                      <a:lvl4pPr>
                        <a:spcBef>
                          <a:spcPts val="5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anose="020B0604020202020204" pitchFamily="34" charset="0"/>
                        </a:defRPr>
                      </a:lvl4pPr>
                      <a:lvl5pPr>
                        <a:spcBef>
                          <a:spcPts val="5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anose="020B0604020202020204" pitchFamily="34" charset="0"/>
                        </a:defRPr>
                      </a:lvl5pPr>
                      <a:lvl6pPr marL="2514600" indent="-228600" defTabSz="457200" fontAlgn="base">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anose="020B0604020202020204" pitchFamily="34" charset="0"/>
                        </a:defRPr>
                      </a:lvl6pPr>
                      <a:lvl7pPr marL="2971800" indent="-228600" defTabSz="457200" fontAlgn="base">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anose="020B0604020202020204" pitchFamily="34" charset="0"/>
                        </a:defRPr>
                      </a:lvl7pPr>
                      <a:lvl8pPr marL="3429000" indent="-228600" defTabSz="457200" fontAlgn="base">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anose="020B0604020202020204" pitchFamily="34" charset="0"/>
                        </a:defRPr>
                      </a:lvl8pPr>
                      <a:lvl9pPr marL="3886200" indent="-228600" defTabSz="457200" fontAlgn="base">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anose="020B0604020202020204" pitchFamily="34" charset="0"/>
                        </a:defRPr>
                      </a:lvl9pPr>
                    </a:lstStyle>
                    <a:p>
                      <a:pPr marL="0" marR="0" lvl="0" indent="0" algn="ctr" defTabSz="457200" rtl="0" eaLnBrk="1" fontAlgn="base" latinLnBrk="0" hangingPunct="1">
                        <a:lnSpc>
                          <a:spcPct val="87000"/>
                        </a:lnSpc>
                        <a:spcBef>
                          <a:spcPts val="550"/>
                        </a:spcBef>
                        <a:spcAft>
                          <a:spcPct val="0"/>
                        </a:spcAft>
                        <a:buClr>
                          <a:srgbClr val="000000"/>
                        </a:buClr>
                        <a:buSzPct val="100000"/>
                        <a:buFont typeface="Times New Roman" panose="02020603050405020304" pitchFamily="18"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l-GR" altLang="el-GR" sz="2200" b="0" i="0" u="none" strike="noStrike" cap="none" normalizeH="0" baseline="0">
                          <a:ln>
                            <a:noFill/>
                          </a:ln>
                          <a:solidFill>
                            <a:srgbClr val="000000"/>
                          </a:solidFill>
                          <a:effectLst/>
                          <a:latin typeface="Arial" panose="020B0604020202020204" pitchFamily="34" charset="0"/>
                        </a:rPr>
                        <a:t>Χαλάνδρι</a:t>
                      </a:r>
                    </a:p>
                  </a:txBody>
                  <a:tcPr marL="90000" marR="90000" marT="102275" marB="46800" horzOverflow="overflow">
                    <a:lnL>
                      <a:noFill/>
                    </a:lnL>
                    <a:lnR>
                      <a:noFill/>
                    </a:lnR>
                    <a:lnT>
                      <a:noFill/>
                    </a:lnT>
                    <a:lnB>
                      <a:noFill/>
                    </a:lnB>
                    <a:lnTlToBr>
                      <a:noFill/>
                    </a:lnTlToBr>
                    <a:lnBlToTr>
                      <a:noFill/>
                    </a:lnBlToTr>
                    <a:noFill/>
                  </a:tcPr>
                </a:tc>
                <a:tc>
                  <a:txBody>
                    <a:bodyPr/>
                    <a:lstStyle>
                      <a:lvl1pPr>
                        <a:spcBef>
                          <a:spcPts val="75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600">
                          <a:solidFill>
                            <a:srgbClr val="000000"/>
                          </a:solidFill>
                          <a:latin typeface="Arial" panose="020B0604020202020204" pitchFamily="34" charset="0"/>
                        </a:defRPr>
                      </a:lvl1pPr>
                      <a:lvl2pPr>
                        <a:spcBef>
                          <a:spcPts val="65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rgbClr val="000000"/>
                          </a:solidFill>
                          <a:latin typeface="Arial" panose="020B0604020202020204" pitchFamily="34" charset="0"/>
                        </a:defRPr>
                      </a:lvl2pPr>
                      <a:lvl3pPr>
                        <a:spcBef>
                          <a:spcPts val="575"/>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100">
                          <a:solidFill>
                            <a:srgbClr val="000000"/>
                          </a:solidFill>
                          <a:latin typeface="Arial" panose="020B0604020202020204" pitchFamily="34" charset="0"/>
                        </a:defRPr>
                      </a:lvl3pPr>
                      <a:lvl4pPr>
                        <a:spcBef>
                          <a:spcPts val="5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anose="020B0604020202020204" pitchFamily="34" charset="0"/>
                        </a:defRPr>
                      </a:lvl4pPr>
                      <a:lvl5pPr>
                        <a:spcBef>
                          <a:spcPts val="5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anose="020B0604020202020204" pitchFamily="34" charset="0"/>
                        </a:defRPr>
                      </a:lvl5pPr>
                      <a:lvl6pPr marL="2514600" indent="-228600" defTabSz="457200" fontAlgn="base">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anose="020B0604020202020204" pitchFamily="34" charset="0"/>
                        </a:defRPr>
                      </a:lvl6pPr>
                      <a:lvl7pPr marL="2971800" indent="-228600" defTabSz="457200" fontAlgn="base">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anose="020B0604020202020204" pitchFamily="34" charset="0"/>
                        </a:defRPr>
                      </a:lvl7pPr>
                      <a:lvl8pPr marL="3429000" indent="-228600" defTabSz="457200" fontAlgn="base">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anose="020B0604020202020204" pitchFamily="34" charset="0"/>
                        </a:defRPr>
                      </a:lvl8pPr>
                      <a:lvl9pPr marL="3886200" indent="-228600" defTabSz="457200" fontAlgn="base">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anose="020B0604020202020204" pitchFamily="34" charset="0"/>
                        </a:defRPr>
                      </a:lvl9pPr>
                    </a:lstStyle>
                    <a:p>
                      <a:pPr marL="0" marR="0" lvl="0" indent="0" algn="ctr" defTabSz="457200" rtl="0" eaLnBrk="1" fontAlgn="base" latinLnBrk="0" hangingPunct="1">
                        <a:lnSpc>
                          <a:spcPct val="87000"/>
                        </a:lnSpc>
                        <a:spcBef>
                          <a:spcPts val="550"/>
                        </a:spcBef>
                        <a:spcAft>
                          <a:spcPct val="0"/>
                        </a:spcAft>
                        <a:buClr>
                          <a:srgbClr val="000000"/>
                        </a:buClr>
                        <a:buSzPct val="100000"/>
                        <a:buFont typeface="Times New Roman" panose="02020603050405020304" pitchFamily="18"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l-GR" altLang="el-GR" sz="2200" b="0" i="0" u="none" strike="noStrike" cap="none" normalizeH="0" baseline="0" dirty="0">
                          <a:ln>
                            <a:noFill/>
                          </a:ln>
                          <a:solidFill>
                            <a:srgbClr val="FF0000"/>
                          </a:solidFill>
                          <a:effectLst/>
                          <a:latin typeface="Arial" panose="020B0604020202020204" pitchFamily="34" charset="0"/>
                        </a:rPr>
                        <a:t>120</a:t>
                      </a:r>
                    </a:p>
                  </a:txBody>
                  <a:tcPr marL="90000" marR="90000" marT="102275" marB="46800"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2465588009"/>
                  </a:ext>
                </a:extLst>
              </a:tr>
            </a:tbl>
          </a:graphicData>
        </a:graphic>
      </p:graphicFrame>
    </p:spTree>
    <p:extLst>
      <p:ext uri="{BB962C8B-B14F-4D97-AF65-F5344CB8AC3E}">
        <p14:creationId xmlns:p14="http://schemas.microsoft.com/office/powerpoint/2010/main" val="28580315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a:extLst>
              <a:ext uri="{FF2B5EF4-FFF2-40B4-BE49-F238E27FC236}">
                <a16:creationId xmlns:a16="http://schemas.microsoft.com/office/drawing/2014/main" id="{B9A4A041-2A0B-49CA-AC55-5A1BAD8DFBA3}"/>
              </a:ext>
            </a:extLst>
          </p:cNvPr>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Arial" panose="020B060402020202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cs typeface="Arial" panose="020B060402020202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Arial" panose="020B060402020202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9pPr>
          </a:lstStyle>
          <a:p>
            <a:pPr>
              <a:spcBef>
                <a:spcPct val="0"/>
              </a:spcBef>
              <a:buClrTx/>
              <a:buSzTx/>
              <a:buFontTx/>
              <a:buNone/>
            </a:pPr>
            <a:fld id="{790A6707-906C-4646-A7DF-66DFD0B442C1}" type="slidenum">
              <a:rPr lang="el-GR" altLang="el-GR" sz="1400"/>
              <a:pPr>
                <a:spcBef>
                  <a:spcPct val="0"/>
                </a:spcBef>
                <a:buClrTx/>
                <a:buSzTx/>
                <a:buFontTx/>
                <a:buNone/>
              </a:pPr>
              <a:t>2</a:t>
            </a:fld>
            <a:endParaRPr lang="el-GR" altLang="el-GR" sz="1400"/>
          </a:p>
        </p:txBody>
      </p:sp>
      <p:sp>
        <p:nvSpPr>
          <p:cNvPr id="7171" name="Rectangle 2">
            <a:extLst>
              <a:ext uri="{FF2B5EF4-FFF2-40B4-BE49-F238E27FC236}">
                <a16:creationId xmlns:a16="http://schemas.microsoft.com/office/drawing/2014/main" id="{50BB71DF-333C-4119-8DFF-A33B89359A80}"/>
              </a:ext>
            </a:extLst>
          </p:cNvPr>
          <p:cNvSpPr>
            <a:spLocks noGrp="1" noChangeArrowheads="1"/>
          </p:cNvSpPr>
          <p:nvPr>
            <p:ph type="title"/>
          </p:nvPr>
        </p:nvSpPr>
        <p:spPr/>
        <p:txBody>
          <a:bodyPr/>
          <a:lstStyle/>
          <a:p>
            <a:pPr eaLnBrk="1" hangingPunct="1"/>
            <a:r>
              <a:rPr lang="el-GR" sz="4000" dirty="0"/>
              <a:t>Κατηγοριοποίηση (</a:t>
            </a:r>
            <a:r>
              <a:rPr lang="en-US" sz="4000" dirty="0"/>
              <a:t>Classification)</a:t>
            </a:r>
            <a:endParaRPr lang="en-US" altLang="el-GR" sz="4000" dirty="0"/>
          </a:p>
        </p:txBody>
      </p:sp>
      <p:graphicFrame>
        <p:nvGraphicFramePr>
          <p:cNvPr id="1354755" name="Group 3">
            <a:extLst>
              <a:ext uri="{FF2B5EF4-FFF2-40B4-BE49-F238E27FC236}">
                <a16:creationId xmlns:a16="http://schemas.microsoft.com/office/drawing/2014/main" id="{BF74F468-3232-417A-B567-033FF5A0CA53}"/>
              </a:ext>
            </a:extLst>
          </p:cNvPr>
          <p:cNvGraphicFramePr>
            <a:graphicFrameLocks noGrp="1"/>
          </p:cNvGraphicFramePr>
          <p:nvPr>
            <p:ph idx="1"/>
            <p:extLst>
              <p:ext uri="{D42A27DB-BD31-4B8C-83A1-F6EECF244321}">
                <p14:modId xmlns:p14="http://schemas.microsoft.com/office/powerpoint/2010/main" val="1788615540"/>
              </p:ext>
            </p:extLst>
          </p:nvPr>
        </p:nvGraphicFramePr>
        <p:xfrm>
          <a:off x="714494" y="2270510"/>
          <a:ext cx="10098388" cy="4114800"/>
        </p:xfrm>
        <a:graphic>
          <a:graphicData uri="http://schemas.openxmlformats.org/drawingml/2006/table">
            <a:tbl>
              <a:tblPr/>
              <a:tblGrid>
                <a:gridCol w="2018107">
                  <a:extLst>
                    <a:ext uri="{9D8B030D-6E8A-4147-A177-3AD203B41FA5}">
                      <a16:colId xmlns:a16="http://schemas.microsoft.com/office/drawing/2014/main" val="20000"/>
                    </a:ext>
                  </a:extLst>
                </a:gridCol>
                <a:gridCol w="2253684">
                  <a:extLst>
                    <a:ext uri="{9D8B030D-6E8A-4147-A177-3AD203B41FA5}">
                      <a16:colId xmlns:a16="http://schemas.microsoft.com/office/drawing/2014/main" val="20001"/>
                    </a:ext>
                  </a:extLst>
                </a:gridCol>
                <a:gridCol w="1476280">
                  <a:extLst>
                    <a:ext uri="{9D8B030D-6E8A-4147-A177-3AD203B41FA5}">
                      <a16:colId xmlns:a16="http://schemas.microsoft.com/office/drawing/2014/main" val="20002"/>
                    </a:ext>
                  </a:extLst>
                </a:gridCol>
                <a:gridCol w="2151600">
                  <a:extLst>
                    <a:ext uri="{9D8B030D-6E8A-4147-A177-3AD203B41FA5}">
                      <a16:colId xmlns:a16="http://schemas.microsoft.com/office/drawing/2014/main" val="20003"/>
                    </a:ext>
                  </a:extLst>
                </a:gridCol>
                <a:gridCol w="2198717">
                  <a:extLst>
                    <a:ext uri="{9D8B030D-6E8A-4147-A177-3AD203B41FA5}">
                      <a16:colId xmlns:a16="http://schemas.microsoft.com/office/drawing/2014/main" val="20004"/>
                    </a:ext>
                  </a:extLst>
                </a:gridCol>
              </a:tblGrid>
              <a:tr h="357188">
                <a:tc>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cs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cs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cs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cs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l-GR" altLang="el-GR" sz="2400" b="0" i="0" u="none" strike="noStrike" cap="none" normalizeH="0" baseline="0">
                          <a:ln>
                            <a:noFill/>
                          </a:ln>
                          <a:solidFill>
                            <a:srgbClr val="FF9900"/>
                          </a:solidFill>
                          <a:effectLst/>
                          <a:latin typeface="Tahoma" panose="020B0604030504040204" pitchFamily="34" charset="0"/>
                          <a:cs typeface="Arial" panose="020B0604020202020204" pitchFamily="34" charset="0"/>
                        </a:rPr>
                        <a:t>Ηλικία</a:t>
                      </a:r>
                    </a:p>
                  </a:txBody>
                  <a:tcPr anchor="ctr" horzOverflow="overflow">
                    <a:lnL cap="flat">
                      <a:noFill/>
                    </a:lnL>
                    <a:lnR>
                      <a:noFill/>
                    </a:lnR>
                    <a:lnT cap="flat">
                      <a:noFill/>
                    </a:lnT>
                    <a:lnB>
                      <a:noFill/>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cs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cs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cs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cs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l-GR" altLang="el-GR" sz="2400" b="0" i="0" u="none" strike="noStrike" cap="none" normalizeH="0" baseline="0">
                          <a:ln>
                            <a:noFill/>
                          </a:ln>
                          <a:solidFill>
                            <a:srgbClr val="FF9900"/>
                          </a:solidFill>
                          <a:effectLst/>
                          <a:latin typeface="Tahoma" panose="020B0604030504040204" pitchFamily="34" charset="0"/>
                          <a:cs typeface="Arial" panose="020B0604020202020204" pitchFamily="34" charset="0"/>
                        </a:rPr>
                        <a:t>Οικ. Κατ.</a:t>
                      </a:r>
                    </a:p>
                  </a:txBody>
                  <a:tcPr anchor="ctr" horzOverflow="overflow">
                    <a:lnL>
                      <a:noFill/>
                    </a:lnL>
                    <a:lnR>
                      <a:noFill/>
                    </a:lnR>
                    <a:lnT cap="flat">
                      <a:noFill/>
                    </a:lnT>
                    <a:lnB>
                      <a:noFill/>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cs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cs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cs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cs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l-GR" altLang="el-GR" sz="2400" b="0" i="0" u="none" strike="noStrike" cap="none" normalizeH="0" baseline="0" dirty="0">
                          <a:ln>
                            <a:noFill/>
                          </a:ln>
                          <a:solidFill>
                            <a:srgbClr val="FF9900"/>
                          </a:solidFill>
                          <a:effectLst/>
                          <a:latin typeface="Tahoma" panose="020B0604030504040204" pitchFamily="34" charset="0"/>
                          <a:cs typeface="Arial" panose="020B0604020202020204" pitchFamily="34" charset="0"/>
                        </a:rPr>
                        <a:t>Φύλο</a:t>
                      </a:r>
                    </a:p>
                  </a:txBody>
                  <a:tcPr anchor="ctr" horzOverflow="overflow">
                    <a:lnL>
                      <a:noFill/>
                    </a:lnL>
                    <a:lnR>
                      <a:noFill/>
                    </a:lnR>
                    <a:lnT cap="flat">
                      <a:noFill/>
                    </a:lnT>
                    <a:lnB>
                      <a:noFill/>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cs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cs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cs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cs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l-GR" altLang="el-GR" sz="2400" b="0" i="0" u="none" strike="noStrike" cap="none" normalizeH="0" baseline="0">
                          <a:ln>
                            <a:noFill/>
                          </a:ln>
                          <a:solidFill>
                            <a:srgbClr val="FF9900"/>
                          </a:solidFill>
                          <a:effectLst/>
                          <a:latin typeface="Tahoma" panose="020B0604030504040204" pitchFamily="34" charset="0"/>
                          <a:cs typeface="Arial" panose="020B0604020202020204" pitchFamily="34" charset="0"/>
                        </a:rPr>
                        <a:t>Περιοχή</a:t>
                      </a:r>
                    </a:p>
                  </a:txBody>
                  <a:tcPr anchor="ctr" horzOverflow="overflow">
                    <a:lnL>
                      <a:noFill/>
                    </a:lnL>
                    <a:lnR>
                      <a:noFill/>
                    </a:lnR>
                    <a:lnT cap="flat">
                      <a:noFill/>
                    </a:lnT>
                    <a:lnB>
                      <a:noFill/>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cs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cs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cs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cs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l-GR" altLang="el-GR" sz="2400" b="0" i="0" u="none" strike="noStrike" cap="none" normalizeH="0" baseline="0" dirty="0" err="1">
                          <a:ln>
                            <a:noFill/>
                          </a:ln>
                          <a:solidFill>
                            <a:srgbClr val="FF9900"/>
                          </a:solidFill>
                          <a:effectLst/>
                          <a:latin typeface="Tahoma" panose="020B0604030504040204" pitchFamily="34" charset="0"/>
                          <a:cs typeface="Arial" panose="020B0604020202020204" pitchFamily="34" charset="0"/>
                        </a:rPr>
                        <a:t>ΚαλόςΠελάτης</a:t>
                      </a:r>
                      <a:endParaRPr kumimoji="0" lang="el-GR" altLang="el-GR" sz="2400" b="0" i="0" u="none" strike="noStrike" cap="none" normalizeH="0" baseline="0" dirty="0">
                        <a:ln>
                          <a:noFill/>
                        </a:ln>
                        <a:solidFill>
                          <a:srgbClr val="FF9900"/>
                        </a:solidFill>
                        <a:effectLst/>
                        <a:latin typeface="Tahoma" panose="020B0604030504040204" pitchFamily="34" charset="0"/>
                        <a:cs typeface="Arial" panose="020B0604020202020204" pitchFamily="34" charset="0"/>
                      </a:endParaRPr>
                    </a:p>
                  </a:txBody>
                  <a:tcPr anchor="ctr" horzOverflow="overflow">
                    <a:lnL>
                      <a:noFill/>
                    </a:lnL>
                    <a:lnR cap="flat">
                      <a:noFill/>
                    </a:lnR>
                    <a:lnT cap="flat">
                      <a:noFill/>
                    </a:lnT>
                    <a:lnB>
                      <a:noFill/>
                    </a:lnB>
                    <a:lnTlToBr>
                      <a:noFill/>
                    </a:lnTlToBr>
                    <a:lnBlToTr>
                      <a:noFill/>
                    </a:lnBlToTr>
                    <a:noFill/>
                  </a:tcPr>
                </a:tc>
                <a:extLst>
                  <a:ext uri="{0D108BD9-81ED-4DB2-BD59-A6C34878D82A}">
                    <a16:rowId xmlns:a16="http://schemas.microsoft.com/office/drawing/2014/main" val="10000"/>
                  </a:ext>
                </a:extLst>
              </a:tr>
              <a:tr h="355600">
                <a:tc>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cs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cs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cs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cs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l-GR" altLang="el-GR" sz="2400" b="0" i="0" u="none" strike="noStrike" cap="none" normalizeH="0" baseline="0" dirty="0">
                          <a:ln>
                            <a:noFill/>
                          </a:ln>
                          <a:solidFill>
                            <a:schemeClr val="tx1"/>
                          </a:solidFill>
                          <a:effectLst/>
                          <a:latin typeface="Tahoma" panose="020B0604030504040204" pitchFamily="34" charset="0"/>
                          <a:cs typeface="Arial" panose="020B0604020202020204" pitchFamily="34" charset="0"/>
                        </a:rPr>
                        <a:t>27</a:t>
                      </a:r>
                    </a:p>
                  </a:txBody>
                  <a:tcPr anchor="ctr" horzOverflow="overflow">
                    <a:lnL cap="flat">
                      <a:noFill/>
                    </a:lnL>
                    <a:lnR>
                      <a:noFill/>
                    </a:lnR>
                    <a:lnT>
                      <a:noFill/>
                    </a:lnT>
                    <a:lnB>
                      <a:noFill/>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cs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cs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cs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cs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l-GR" altLang="el-GR" sz="2400" b="0" i="0" u="none" strike="noStrike" cap="none" normalizeH="0" baseline="0" dirty="0">
                          <a:ln>
                            <a:noFill/>
                          </a:ln>
                          <a:solidFill>
                            <a:schemeClr val="tx1"/>
                          </a:solidFill>
                          <a:effectLst/>
                          <a:latin typeface="Tahoma" panose="020B0604030504040204" pitchFamily="34" charset="0"/>
                          <a:cs typeface="Arial" panose="020B0604020202020204" pitchFamily="34" charset="0"/>
                        </a:rPr>
                        <a:t>Άγαμος</a:t>
                      </a:r>
                    </a:p>
                  </a:txBody>
                  <a:tcPr anchor="ctr" horzOverflow="overflow">
                    <a:lnL>
                      <a:noFill/>
                    </a:lnL>
                    <a:lnR>
                      <a:noFill/>
                    </a:lnR>
                    <a:lnT>
                      <a:noFill/>
                    </a:lnT>
                    <a:lnB>
                      <a:noFill/>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cs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cs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cs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cs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l-GR" altLang="el-GR" sz="2400" b="0" i="0" u="none" strike="noStrike" cap="none" normalizeH="0" baseline="0">
                          <a:ln>
                            <a:noFill/>
                          </a:ln>
                          <a:solidFill>
                            <a:schemeClr val="tx1"/>
                          </a:solidFill>
                          <a:effectLst/>
                          <a:latin typeface="Tahoma" panose="020B0604030504040204" pitchFamily="34" charset="0"/>
                          <a:cs typeface="Arial" panose="020B0604020202020204" pitchFamily="34" charset="0"/>
                        </a:rPr>
                        <a:t>Α</a:t>
                      </a:r>
                    </a:p>
                  </a:txBody>
                  <a:tcPr anchor="ctr" horzOverflow="overflow">
                    <a:lnL>
                      <a:noFill/>
                    </a:lnL>
                    <a:lnR>
                      <a:noFill/>
                    </a:lnR>
                    <a:lnT>
                      <a:noFill/>
                    </a:lnT>
                    <a:lnB>
                      <a:noFill/>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cs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cs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cs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cs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l-GR" altLang="el-GR" sz="2400" b="0" i="0" u="none" strike="noStrike" cap="none" normalizeH="0" baseline="0">
                          <a:ln>
                            <a:noFill/>
                          </a:ln>
                          <a:solidFill>
                            <a:schemeClr val="tx1"/>
                          </a:solidFill>
                          <a:effectLst/>
                          <a:latin typeface="Tahoma" panose="020B0604030504040204" pitchFamily="34" charset="0"/>
                          <a:cs typeface="Arial" panose="020B0604020202020204" pitchFamily="34" charset="0"/>
                        </a:rPr>
                        <a:t>Αγ. Παρ.</a:t>
                      </a:r>
                    </a:p>
                  </a:txBody>
                  <a:tcPr anchor="ctr" horzOverflow="overflow">
                    <a:lnL>
                      <a:noFill/>
                    </a:lnL>
                    <a:lnR>
                      <a:noFill/>
                    </a:lnR>
                    <a:lnT>
                      <a:noFill/>
                    </a:lnT>
                    <a:lnB>
                      <a:noFill/>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cs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cs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cs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cs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l-GR" altLang="el-GR" sz="2400" b="0" i="0" u="none" strike="noStrike" cap="none" normalizeH="0" baseline="0">
                          <a:ln>
                            <a:noFill/>
                          </a:ln>
                          <a:solidFill>
                            <a:srgbClr val="FF0000"/>
                          </a:solidFill>
                          <a:effectLst/>
                          <a:latin typeface="Tahoma" panose="020B0604030504040204" pitchFamily="34" charset="0"/>
                          <a:cs typeface="Arial" panose="020B0604020202020204" pitchFamily="34" charset="0"/>
                        </a:rPr>
                        <a:t>ΟΧΙ</a:t>
                      </a:r>
                    </a:p>
                  </a:txBody>
                  <a:tcPr anchor="ct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01"/>
                  </a:ext>
                </a:extLst>
              </a:tr>
              <a:tr h="357188">
                <a:tc>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cs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cs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cs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cs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l-GR" altLang="el-GR" sz="2400" b="0" i="0" u="none" strike="noStrike" cap="none" normalizeH="0" baseline="0">
                          <a:ln>
                            <a:noFill/>
                          </a:ln>
                          <a:solidFill>
                            <a:schemeClr val="tx1"/>
                          </a:solidFill>
                          <a:effectLst/>
                          <a:latin typeface="Tahoma" panose="020B0604030504040204" pitchFamily="34" charset="0"/>
                          <a:cs typeface="Arial" panose="020B0604020202020204" pitchFamily="34" charset="0"/>
                        </a:rPr>
                        <a:t>40</a:t>
                      </a:r>
                    </a:p>
                  </a:txBody>
                  <a:tcPr anchor="ctr" horzOverflow="overflow">
                    <a:lnL cap="flat">
                      <a:noFill/>
                    </a:lnL>
                    <a:lnR>
                      <a:noFill/>
                    </a:lnR>
                    <a:lnT>
                      <a:noFill/>
                    </a:lnT>
                    <a:lnB>
                      <a:noFill/>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cs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cs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cs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cs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l-GR" altLang="el-GR" sz="2400" b="0" i="0" u="none" strike="noStrike" cap="none" normalizeH="0" baseline="0">
                          <a:ln>
                            <a:noFill/>
                          </a:ln>
                          <a:solidFill>
                            <a:schemeClr val="tx1"/>
                          </a:solidFill>
                          <a:effectLst/>
                          <a:latin typeface="Tahoma" panose="020B0604030504040204" pitchFamily="34" charset="0"/>
                          <a:cs typeface="Arial" panose="020B0604020202020204" pitchFamily="34" charset="0"/>
                        </a:rPr>
                        <a:t>Άγαμος</a:t>
                      </a:r>
                    </a:p>
                  </a:txBody>
                  <a:tcPr anchor="ctr" horzOverflow="overflow">
                    <a:lnL>
                      <a:noFill/>
                    </a:lnL>
                    <a:lnR>
                      <a:noFill/>
                    </a:lnR>
                    <a:lnT>
                      <a:noFill/>
                    </a:lnT>
                    <a:lnB>
                      <a:noFill/>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cs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cs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cs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cs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l-GR" altLang="el-GR" sz="2400" b="0" i="0" u="none" strike="noStrike" cap="none" normalizeH="0" baseline="0">
                          <a:ln>
                            <a:noFill/>
                          </a:ln>
                          <a:solidFill>
                            <a:schemeClr val="tx1"/>
                          </a:solidFill>
                          <a:effectLst/>
                          <a:latin typeface="Tahoma" panose="020B0604030504040204" pitchFamily="34" charset="0"/>
                          <a:cs typeface="Arial" panose="020B0604020202020204" pitchFamily="34" charset="0"/>
                        </a:rPr>
                        <a:t>Γ</a:t>
                      </a:r>
                    </a:p>
                  </a:txBody>
                  <a:tcPr anchor="ctr" horzOverflow="overflow">
                    <a:lnL>
                      <a:noFill/>
                    </a:lnL>
                    <a:lnR>
                      <a:noFill/>
                    </a:lnR>
                    <a:lnT>
                      <a:noFill/>
                    </a:lnT>
                    <a:lnB>
                      <a:noFill/>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cs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cs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cs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cs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l-GR" altLang="el-GR" sz="2400" b="0" i="0" u="none" strike="noStrike" cap="none" normalizeH="0" baseline="0">
                          <a:ln>
                            <a:noFill/>
                          </a:ln>
                          <a:solidFill>
                            <a:schemeClr val="tx1"/>
                          </a:solidFill>
                          <a:effectLst/>
                          <a:latin typeface="Tahoma" panose="020B0604030504040204" pitchFamily="34" charset="0"/>
                          <a:cs typeface="Arial" panose="020B0604020202020204" pitchFamily="34" charset="0"/>
                        </a:rPr>
                        <a:t>Χαλάνδρι</a:t>
                      </a:r>
                    </a:p>
                  </a:txBody>
                  <a:tcPr anchor="ctr" horzOverflow="overflow">
                    <a:lnL>
                      <a:noFill/>
                    </a:lnL>
                    <a:lnR>
                      <a:noFill/>
                    </a:lnR>
                    <a:lnT>
                      <a:noFill/>
                    </a:lnT>
                    <a:lnB>
                      <a:noFill/>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cs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cs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cs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cs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l-GR" altLang="el-GR" sz="2400" b="0" i="0" u="none" strike="noStrike" cap="none" normalizeH="0" baseline="0">
                          <a:ln>
                            <a:noFill/>
                          </a:ln>
                          <a:solidFill>
                            <a:srgbClr val="FF0000"/>
                          </a:solidFill>
                          <a:effectLst/>
                          <a:latin typeface="Tahoma" panose="020B0604030504040204" pitchFamily="34" charset="0"/>
                          <a:cs typeface="Arial" panose="020B0604020202020204" pitchFamily="34" charset="0"/>
                        </a:rPr>
                        <a:t>ΟΧΙ</a:t>
                      </a:r>
                    </a:p>
                  </a:txBody>
                  <a:tcPr anchor="ct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02"/>
                  </a:ext>
                </a:extLst>
              </a:tr>
              <a:tr h="357188">
                <a:tc>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cs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cs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cs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cs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l-GR" altLang="el-GR" sz="2400" b="0" i="0" u="none" strike="noStrike" cap="none" normalizeH="0" baseline="0">
                          <a:ln>
                            <a:noFill/>
                          </a:ln>
                          <a:solidFill>
                            <a:schemeClr val="tx1"/>
                          </a:solidFill>
                          <a:effectLst/>
                          <a:latin typeface="Tahoma" panose="020B0604030504040204" pitchFamily="34" charset="0"/>
                          <a:cs typeface="Arial" panose="020B0604020202020204" pitchFamily="34" charset="0"/>
                        </a:rPr>
                        <a:t>25</a:t>
                      </a:r>
                    </a:p>
                  </a:txBody>
                  <a:tcPr anchor="ctr" horzOverflow="overflow">
                    <a:lnL cap="flat">
                      <a:noFill/>
                    </a:lnL>
                    <a:lnR>
                      <a:noFill/>
                    </a:lnR>
                    <a:lnT>
                      <a:noFill/>
                    </a:lnT>
                    <a:lnB>
                      <a:noFill/>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cs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cs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cs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cs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l-GR" altLang="el-GR" sz="2400" b="0" i="0" u="none" strike="noStrike" cap="none" normalizeH="0" baseline="0">
                          <a:ln>
                            <a:noFill/>
                          </a:ln>
                          <a:solidFill>
                            <a:schemeClr val="tx1"/>
                          </a:solidFill>
                          <a:effectLst/>
                          <a:latin typeface="Tahoma" panose="020B0604030504040204" pitchFamily="34" charset="0"/>
                          <a:cs typeface="Arial" panose="020B0604020202020204" pitchFamily="34" charset="0"/>
                        </a:rPr>
                        <a:t>Έγγαμος</a:t>
                      </a:r>
                    </a:p>
                  </a:txBody>
                  <a:tcPr anchor="ctr" horzOverflow="overflow">
                    <a:lnL>
                      <a:noFill/>
                    </a:lnL>
                    <a:lnR>
                      <a:noFill/>
                    </a:lnR>
                    <a:lnT>
                      <a:noFill/>
                    </a:lnT>
                    <a:lnB>
                      <a:noFill/>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cs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cs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cs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cs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l-GR" altLang="el-GR" sz="2400" b="0" i="0" u="none" strike="noStrike" cap="none" normalizeH="0" baseline="0">
                          <a:ln>
                            <a:noFill/>
                          </a:ln>
                          <a:solidFill>
                            <a:schemeClr val="tx1"/>
                          </a:solidFill>
                          <a:effectLst/>
                          <a:latin typeface="Tahoma" panose="020B0604030504040204" pitchFamily="34" charset="0"/>
                          <a:cs typeface="Arial" panose="020B0604020202020204" pitchFamily="34" charset="0"/>
                        </a:rPr>
                        <a:t>Γ</a:t>
                      </a:r>
                    </a:p>
                  </a:txBody>
                  <a:tcPr anchor="ctr" horzOverflow="overflow">
                    <a:lnL>
                      <a:noFill/>
                    </a:lnL>
                    <a:lnR>
                      <a:noFill/>
                    </a:lnR>
                    <a:lnT>
                      <a:noFill/>
                    </a:lnT>
                    <a:lnB>
                      <a:noFill/>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cs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cs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cs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cs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l-GR" altLang="el-GR" sz="2400" b="0" i="0" u="none" strike="noStrike" cap="none" normalizeH="0" baseline="0">
                          <a:ln>
                            <a:noFill/>
                          </a:ln>
                          <a:solidFill>
                            <a:schemeClr val="tx1"/>
                          </a:solidFill>
                          <a:effectLst/>
                          <a:latin typeface="Tahoma" panose="020B0604030504040204" pitchFamily="34" charset="0"/>
                          <a:cs typeface="Arial" panose="020B0604020202020204" pitchFamily="34" charset="0"/>
                        </a:rPr>
                        <a:t>Χολαργός</a:t>
                      </a:r>
                    </a:p>
                  </a:txBody>
                  <a:tcPr anchor="ctr" horzOverflow="overflow">
                    <a:lnL>
                      <a:noFill/>
                    </a:lnL>
                    <a:lnR>
                      <a:noFill/>
                    </a:lnR>
                    <a:lnT>
                      <a:noFill/>
                    </a:lnT>
                    <a:lnB>
                      <a:noFill/>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cs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cs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cs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cs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l-GR" altLang="el-GR" sz="2400" b="0" i="0" u="none" strike="noStrike" cap="none" normalizeH="0" baseline="0">
                          <a:ln>
                            <a:noFill/>
                          </a:ln>
                          <a:solidFill>
                            <a:srgbClr val="FF0000"/>
                          </a:solidFill>
                          <a:effectLst/>
                          <a:latin typeface="Tahoma" panose="020B0604030504040204" pitchFamily="34" charset="0"/>
                          <a:cs typeface="Arial" panose="020B0604020202020204" pitchFamily="34" charset="0"/>
                        </a:rPr>
                        <a:t>ΟΧΙ</a:t>
                      </a:r>
                    </a:p>
                  </a:txBody>
                  <a:tcPr anchor="ct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03"/>
                  </a:ext>
                </a:extLst>
              </a:tr>
              <a:tr h="355600">
                <a:tc>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cs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cs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cs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cs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l-GR" altLang="el-GR" sz="2400" b="0" i="0" u="none" strike="noStrike" cap="none" normalizeH="0" baseline="0">
                          <a:ln>
                            <a:noFill/>
                          </a:ln>
                          <a:solidFill>
                            <a:schemeClr val="tx1"/>
                          </a:solidFill>
                          <a:effectLst/>
                          <a:latin typeface="Tahoma" panose="020B0604030504040204" pitchFamily="34" charset="0"/>
                          <a:cs typeface="Arial" panose="020B0604020202020204" pitchFamily="34" charset="0"/>
                        </a:rPr>
                        <a:t>32</a:t>
                      </a:r>
                    </a:p>
                  </a:txBody>
                  <a:tcPr anchor="ctr" horzOverflow="overflow">
                    <a:lnL cap="flat">
                      <a:noFill/>
                    </a:lnL>
                    <a:lnR>
                      <a:noFill/>
                    </a:lnR>
                    <a:lnT>
                      <a:noFill/>
                    </a:lnT>
                    <a:lnB>
                      <a:noFill/>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cs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cs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cs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cs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l-GR" altLang="el-GR" sz="2400" b="0" i="0" u="none" strike="noStrike" cap="none" normalizeH="0" baseline="0">
                          <a:ln>
                            <a:noFill/>
                          </a:ln>
                          <a:solidFill>
                            <a:schemeClr val="tx1"/>
                          </a:solidFill>
                          <a:effectLst/>
                          <a:latin typeface="Tahoma" panose="020B0604030504040204" pitchFamily="34" charset="0"/>
                          <a:cs typeface="Arial" panose="020B0604020202020204" pitchFamily="34" charset="0"/>
                        </a:rPr>
                        <a:t>Με τέκνα</a:t>
                      </a:r>
                    </a:p>
                  </a:txBody>
                  <a:tcPr anchor="ctr" horzOverflow="overflow">
                    <a:lnL>
                      <a:noFill/>
                    </a:lnL>
                    <a:lnR>
                      <a:noFill/>
                    </a:lnR>
                    <a:lnT>
                      <a:noFill/>
                    </a:lnT>
                    <a:lnB>
                      <a:noFill/>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cs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cs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cs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cs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l-GR" altLang="el-GR" sz="2400" b="0" i="0" u="none" strike="noStrike" cap="none" normalizeH="0" baseline="0">
                          <a:ln>
                            <a:noFill/>
                          </a:ln>
                          <a:solidFill>
                            <a:schemeClr val="tx1"/>
                          </a:solidFill>
                          <a:effectLst/>
                          <a:latin typeface="Tahoma" panose="020B0604030504040204" pitchFamily="34" charset="0"/>
                          <a:cs typeface="Arial" panose="020B0604020202020204" pitchFamily="34" charset="0"/>
                        </a:rPr>
                        <a:t>Α</a:t>
                      </a:r>
                    </a:p>
                  </a:txBody>
                  <a:tcPr anchor="ctr" horzOverflow="overflow">
                    <a:lnL>
                      <a:noFill/>
                    </a:lnL>
                    <a:lnR>
                      <a:noFill/>
                    </a:lnR>
                    <a:lnT>
                      <a:noFill/>
                    </a:lnT>
                    <a:lnB>
                      <a:noFill/>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cs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cs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cs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cs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l-GR" altLang="el-GR" sz="2400" b="0" i="0" u="none" strike="noStrike" cap="none" normalizeH="0" baseline="0">
                          <a:ln>
                            <a:noFill/>
                          </a:ln>
                          <a:solidFill>
                            <a:schemeClr val="tx1"/>
                          </a:solidFill>
                          <a:effectLst/>
                          <a:latin typeface="Tahoma" panose="020B0604030504040204" pitchFamily="34" charset="0"/>
                          <a:cs typeface="Arial" panose="020B0604020202020204" pitchFamily="34" charset="0"/>
                        </a:rPr>
                        <a:t>Χαλάνδρι</a:t>
                      </a:r>
                    </a:p>
                  </a:txBody>
                  <a:tcPr anchor="ctr" horzOverflow="overflow">
                    <a:lnL>
                      <a:noFill/>
                    </a:lnL>
                    <a:lnR>
                      <a:noFill/>
                    </a:lnR>
                    <a:lnT>
                      <a:noFill/>
                    </a:lnT>
                    <a:lnB>
                      <a:noFill/>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cs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cs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cs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cs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l-GR" altLang="el-GR" sz="2400" b="0" i="0" u="none" strike="noStrike" cap="none" normalizeH="0" baseline="0">
                          <a:ln>
                            <a:noFill/>
                          </a:ln>
                          <a:solidFill>
                            <a:srgbClr val="FF0000"/>
                          </a:solidFill>
                          <a:effectLst/>
                          <a:latin typeface="Tahoma" panose="020B0604030504040204" pitchFamily="34" charset="0"/>
                          <a:cs typeface="Arial" panose="020B0604020202020204" pitchFamily="34" charset="0"/>
                        </a:rPr>
                        <a:t>ΟΧΙ</a:t>
                      </a:r>
                    </a:p>
                  </a:txBody>
                  <a:tcPr anchor="ct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04"/>
                  </a:ext>
                </a:extLst>
              </a:tr>
              <a:tr h="357188">
                <a:tc>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cs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cs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cs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cs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l-GR" altLang="el-GR" sz="2400" b="0" i="0" u="none" strike="noStrike" cap="none" normalizeH="0" baseline="0">
                          <a:ln>
                            <a:noFill/>
                          </a:ln>
                          <a:solidFill>
                            <a:schemeClr val="tx1"/>
                          </a:solidFill>
                          <a:effectLst/>
                          <a:latin typeface="Tahoma" panose="020B0604030504040204" pitchFamily="34" charset="0"/>
                          <a:cs typeface="Arial" panose="020B0604020202020204" pitchFamily="34" charset="0"/>
                        </a:rPr>
                        <a:t>35</a:t>
                      </a:r>
                    </a:p>
                  </a:txBody>
                  <a:tcPr anchor="ctr" horzOverflow="overflow">
                    <a:lnL cap="flat">
                      <a:noFill/>
                    </a:lnL>
                    <a:lnR>
                      <a:noFill/>
                    </a:lnR>
                    <a:lnT>
                      <a:noFill/>
                    </a:lnT>
                    <a:lnB>
                      <a:noFill/>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cs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cs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cs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cs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l-GR" altLang="el-GR" sz="2400" b="0" i="0" u="none" strike="noStrike" cap="none" normalizeH="0" baseline="0">
                          <a:ln>
                            <a:noFill/>
                          </a:ln>
                          <a:solidFill>
                            <a:schemeClr val="tx1"/>
                          </a:solidFill>
                          <a:effectLst/>
                          <a:latin typeface="Tahoma" panose="020B0604030504040204" pitchFamily="34" charset="0"/>
                          <a:cs typeface="Arial" panose="020B0604020202020204" pitchFamily="34" charset="0"/>
                        </a:rPr>
                        <a:t>Έγγαμος</a:t>
                      </a:r>
                    </a:p>
                  </a:txBody>
                  <a:tcPr anchor="ctr" horzOverflow="overflow">
                    <a:lnL>
                      <a:noFill/>
                    </a:lnL>
                    <a:lnR>
                      <a:noFill/>
                    </a:lnR>
                    <a:lnT>
                      <a:noFill/>
                    </a:lnT>
                    <a:lnB>
                      <a:noFill/>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cs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cs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cs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cs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l-GR" altLang="el-GR" sz="2400" b="0" i="0" u="none" strike="noStrike" cap="none" normalizeH="0" baseline="0">
                          <a:ln>
                            <a:noFill/>
                          </a:ln>
                          <a:solidFill>
                            <a:schemeClr val="tx1"/>
                          </a:solidFill>
                          <a:effectLst/>
                          <a:latin typeface="Tahoma" panose="020B0604030504040204" pitchFamily="34" charset="0"/>
                          <a:cs typeface="Arial" panose="020B0604020202020204" pitchFamily="34" charset="0"/>
                        </a:rPr>
                        <a:t>Α</a:t>
                      </a:r>
                    </a:p>
                  </a:txBody>
                  <a:tcPr anchor="ctr" horzOverflow="overflow">
                    <a:lnL>
                      <a:noFill/>
                    </a:lnL>
                    <a:lnR>
                      <a:noFill/>
                    </a:lnR>
                    <a:lnT>
                      <a:noFill/>
                    </a:lnT>
                    <a:lnB>
                      <a:noFill/>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cs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cs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cs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cs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l-GR" altLang="el-GR" sz="2400" b="0" i="0" u="none" strike="noStrike" cap="none" normalizeH="0" baseline="0">
                          <a:ln>
                            <a:noFill/>
                          </a:ln>
                          <a:solidFill>
                            <a:schemeClr val="tx1"/>
                          </a:solidFill>
                          <a:effectLst/>
                          <a:latin typeface="Tahoma" panose="020B0604030504040204" pitchFamily="34" charset="0"/>
                          <a:cs typeface="Arial" panose="020B0604020202020204" pitchFamily="34" charset="0"/>
                        </a:rPr>
                        <a:t>Αγ. Παρ.</a:t>
                      </a:r>
                    </a:p>
                  </a:txBody>
                  <a:tcPr anchor="ctr" horzOverflow="overflow">
                    <a:lnL>
                      <a:noFill/>
                    </a:lnL>
                    <a:lnR>
                      <a:noFill/>
                    </a:lnR>
                    <a:lnT>
                      <a:noFill/>
                    </a:lnT>
                    <a:lnB>
                      <a:noFill/>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cs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cs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cs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cs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l-GR" altLang="el-GR" sz="2400" b="0" i="0" u="none" strike="noStrike" cap="none" normalizeH="0" baseline="0">
                          <a:ln>
                            <a:noFill/>
                          </a:ln>
                          <a:solidFill>
                            <a:srgbClr val="FF0000"/>
                          </a:solidFill>
                          <a:effectLst/>
                          <a:latin typeface="Tahoma" panose="020B0604030504040204" pitchFamily="34" charset="0"/>
                          <a:cs typeface="Arial" panose="020B0604020202020204" pitchFamily="34" charset="0"/>
                        </a:rPr>
                        <a:t>ΝΑΙ</a:t>
                      </a:r>
                    </a:p>
                  </a:txBody>
                  <a:tcPr anchor="ct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05"/>
                  </a:ext>
                </a:extLst>
              </a:tr>
              <a:tr h="357188">
                <a:tc>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cs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cs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cs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cs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l-GR" altLang="el-GR" sz="2400" b="0" i="0" u="none" strike="noStrike" cap="none" normalizeH="0" baseline="0">
                          <a:ln>
                            <a:noFill/>
                          </a:ln>
                          <a:solidFill>
                            <a:schemeClr val="tx1"/>
                          </a:solidFill>
                          <a:effectLst/>
                          <a:latin typeface="Tahoma" panose="020B0604030504040204" pitchFamily="34" charset="0"/>
                          <a:cs typeface="Arial" panose="020B0604020202020204" pitchFamily="34" charset="0"/>
                        </a:rPr>
                        <a:t>38</a:t>
                      </a:r>
                    </a:p>
                  </a:txBody>
                  <a:tcPr anchor="ctr" horzOverflow="overflow">
                    <a:lnL cap="flat">
                      <a:noFill/>
                    </a:lnL>
                    <a:lnR>
                      <a:noFill/>
                    </a:lnR>
                    <a:lnT>
                      <a:noFill/>
                    </a:lnT>
                    <a:lnB>
                      <a:noFill/>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cs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cs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cs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cs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l-GR" altLang="el-GR" sz="2400" b="0" i="0" u="none" strike="noStrike" cap="none" normalizeH="0" baseline="0">
                          <a:ln>
                            <a:noFill/>
                          </a:ln>
                          <a:solidFill>
                            <a:schemeClr val="tx1"/>
                          </a:solidFill>
                          <a:effectLst/>
                          <a:latin typeface="Tahoma" panose="020B0604030504040204" pitchFamily="34" charset="0"/>
                          <a:cs typeface="Arial" panose="020B0604020202020204" pitchFamily="34" charset="0"/>
                        </a:rPr>
                        <a:t>Έγγαμος</a:t>
                      </a:r>
                    </a:p>
                  </a:txBody>
                  <a:tcPr anchor="ctr" horzOverflow="overflow">
                    <a:lnL>
                      <a:noFill/>
                    </a:lnL>
                    <a:lnR>
                      <a:noFill/>
                    </a:lnR>
                    <a:lnT>
                      <a:noFill/>
                    </a:lnT>
                    <a:lnB>
                      <a:noFill/>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cs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cs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cs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cs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l-GR" altLang="el-GR" sz="2400" b="0" i="0" u="none" strike="noStrike" cap="none" normalizeH="0" baseline="0" dirty="0">
                          <a:ln>
                            <a:noFill/>
                          </a:ln>
                          <a:solidFill>
                            <a:schemeClr val="tx1"/>
                          </a:solidFill>
                          <a:effectLst/>
                          <a:latin typeface="Tahoma" panose="020B0604030504040204" pitchFamily="34" charset="0"/>
                          <a:cs typeface="Arial" panose="020B0604020202020204" pitchFamily="34" charset="0"/>
                        </a:rPr>
                        <a:t>Γ</a:t>
                      </a:r>
                    </a:p>
                  </a:txBody>
                  <a:tcPr anchor="ctr" horzOverflow="overflow">
                    <a:lnL>
                      <a:noFill/>
                    </a:lnL>
                    <a:lnR>
                      <a:noFill/>
                    </a:lnR>
                    <a:lnT>
                      <a:noFill/>
                    </a:lnT>
                    <a:lnB>
                      <a:noFill/>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cs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cs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cs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cs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l-GR" altLang="el-GR" sz="2400" b="0" i="0" u="none" strike="noStrike" cap="none" normalizeH="0" baseline="0">
                          <a:ln>
                            <a:noFill/>
                          </a:ln>
                          <a:solidFill>
                            <a:schemeClr val="tx1"/>
                          </a:solidFill>
                          <a:effectLst/>
                          <a:latin typeface="Tahoma" panose="020B0604030504040204" pitchFamily="34" charset="0"/>
                          <a:cs typeface="Arial" panose="020B0604020202020204" pitchFamily="34" charset="0"/>
                        </a:rPr>
                        <a:t>Χολαργός</a:t>
                      </a:r>
                    </a:p>
                  </a:txBody>
                  <a:tcPr anchor="ctr" horzOverflow="overflow">
                    <a:lnL>
                      <a:noFill/>
                    </a:lnL>
                    <a:lnR>
                      <a:noFill/>
                    </a:lnR>
                    <a:lnT>
                      <a:noFill/>
                    </a:lnT>
                    <a:lnB>
                      <a:noFill/>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cs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cs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cs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cs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l-GR" altLang="el-GR" sz="2400" b="0" i="0" u="none" strike="noStrike" cap="none" normalizeH="0" baseline="0">
                          <a:ln>
                            <a:noFill/>
                          </a:ln>
                          <a:solidFill>
                            <a:srgbClr val="FF0000"/>
                          </a:solidFill>
                          <a:effectLst/>
                          <a:latin typeface="Tahoma" panose="020B0604030504040204" pitchFamily="34" charset="0"/>
                          <a:cs typeface="Arial" panose="020B0604020202020204" pitchFamily="34" charset="0"/>
                        </a:rPr>
                        <a:t>ΝΑΙ</a:t>
                      </a:r>
                    </a:p>
                  </a:txBody>
                  <a:tcPr anchor="ct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06"/>
                  </a:ext>
                </a:extLst>
              </a:tr>
              <a:tr h="355600">
                <a:tc>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cs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cs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cs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cs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l-GR" altLang="el-GR" sz="2400" b="0" i="0" u="none" strike="noStrike" cap="none" normalizeH="0" baseline="0">
                          <a:ln>
                            <a:noFill/>
                          </a:ln>
                          <a:solidFill>
                            <a:schemeClr val="tx1"/>
                          </a:solidFill>
                          <a:effectLst/>
                          <a:latin typeface="Tahoma" panose="020B0604030504040204" pitchFamily="34" charset="0"/>
                          <a:cs typeface="Arial" panose="020B0604020202020204" pitchFamily="34" charset="0"/>
                        </a:rPr>
                        <a:t>26</a:t>
                      </a:r>
                    </a:p>
                  </a:txBody>
                  <a:tcPr anchor="ctr" horzOverflow="overflow">
                    <a:lnL cap="flat">
                      <a:noFill/>
                    </a:lnL>
                    <a:lnR>
                      <a:noFill/>
                    </a:lnR>
                    <a:lnT>
                      <a:noFill/>
                    </a:lnT>
                    <a:lnB>
                      <a:noFill/>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cs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cs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cs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cs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l-GR" altLang="el-GR" sz="2400" b="0" i="0" u="none" strike="noStrike" cap="none" normalizeH="0" baseline="0">
                          <a:ln>
                            <a:noFill/>
                          </a:ln>
                          <a:solidFill>
                            <a:schemeClr val="tx1"/>
                          </a:solidFill>
                          <a:effectLst/>
                          <a:latin typeface="Tahoma" panose="020B0604030504040204" pitchFamily="34" charset="0"/>
                          <a:cs typeface="Arial" panose="020B0604020202020204" pitchFamily="34" charset="0"/>
                        </a:rPr>
                        <a:t>Με τέκνα</a:t>
                      </a:r>
                    </a:p>
                  </a:txBody>
                  <a:tcPr anchor="ctr" horzOverflow="overflow">
                    <a:lnL>
                      <a:noFill/>
                    </a:lnL>
                    <a:lnR>
                      <a:noFill/>
                    </a:lnR>
                    <a:lnT>
                      <a:noFill/>
                    </a:lnT>
                    <a:lnB>
                      <a:noFill/>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cs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cs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cs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cs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l-GR" altLang="el-GR" sz="2400" b="0" i="0" u="none" strike="noStrike" cap="none" normalizeH="0" baseline="0">
                          <a:ln>
                            <a:noFill/>
                          </a:ln>
                          <a:solidFill>
                            <a:schemeClr val="tx1"/>
                          </a:solidFill>
                          <a:effectLst/>
                          <a:latin typeface="Tahoma" panose="020B0604030504040204" pitchFamily="34" charset="0"/>
                          <a:cs typeface="Arial" panose="020B0604020202020204" pitchFamily="34" charset="0"/>
                        </a:rPr>
                        <a:t>Γ</a:t>
                      </a:r>
                    </a:p>
                  </a:txBody>
                  <a:tcPr anchor="ctr" horzOverflow="overflow">
                    <a:lnL>
                      <a:noFill/>
                    </a:lnL>
                    <a:lnR>
                      <a:noFill/>
                    </a:lnR>
                    <a:lnT>
                      <a:noFill/>
                    </a:lnT>
                    <a:lnB>
                      <a:noFill/>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cs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cs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cs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cs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l-GR" altLang="el-GR" sz="2400" b="0" i="0" u="none" strike="noStrike" cap="none" normalizeH="0" baseline="0">
                          <a:ln>
                            <a:noFill/>
                          </a:ln>
                          <a:solidFill>
                            <a:schemeClr val="tx1"/>
                          </a:solidFill>
                          <a:effectLst/>
                          <a:latin typeface="Tahoma" panose="020B0604030504040204" pitchFamily="34" charset="0"/>
                          <a:cs typeface="Arial" panose="020B0604020202020204" pitchFamily="34" charset="0"/>
                        </a:rPr>
                        <a:t>Αγ. Παρ.</a:t>
                      </a:r>
                    </a:p>
                  </a:txBody>
                  <a:tcPr anchor="ctr" horzOverflow="overflow">
                    <a:lnL>
                      <a:noFill/>
                    </a:lnL>
                    <a:lnR>
                      <a:noFill/>
                    </a:lnR>
                    <a:lnT>
                      <a:noFill/>
                    </a:lnT>
                    <a:lnB>
                      <a:noFill/>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cs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cs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cs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cs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l-GR" altLang="el-GR" sz="2400" b="0" i="0" u="none" strike="noStrike" cap="none" normalizeH="0" baseline="0">
                          <a:ln>
                            <a:noFill/>
                          </a:ln>
                          <a:solidFill>
                            <a:srgbClr val="FF0000"/>
                          </a:solidFill>
                          <a:effectLst/>
                          <a:latin typeface="Tahoma" panose="020B0604030504040204" pitchFamily="34" charset="0"/>
                          <a:cs typeface="Arial" panose="020B0604020202020204" pitchFamily="34" charset="0"/>
                        </a:rPr>
                        <a:t>ΝΑΙ</a:t>
                      </a:r>
                    </a:p>
                  </a:txBody>
                  <a:tcPr anchor="ct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07"/>
                  </a:ext>
                </a:extLst>
              </a:tr>
              <a:tr h="357188">
                <a:tc>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cs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cs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cs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cs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l-GR" altLang="el-GR" sz="2400" b="0" i="0" u="none" strike="noStrike" cap="none" normalizeH="0" baseline="0">
                          <a:ln>
                            <a:noFill/>
                          </a:ln>
                          <a:solidFill>
                            <a:schemeClr val="tx1"/>
                          </a:solidFill>
                          <a:effectLst/>
                          <a:latin typeface="Tahoma" panose="020B0604030504040204" pitchFamily="34" charset="0"/>
                          <a:cs typeface="Arial" panose="020B0604020202020204" pitchFamily="34" charset="0"/>
                        </a:rPr>
                        <a:t>30</a:t>
                      </a:r>
                    </a:p>
                  </a:txBody>
                  <a:tcPr anchor="ctr" horzOverflow="overflow">
                    <a:lnL cap="flat">
                      <a:noFill/>
                    </a:lnL>
                    <a:lnR>
                      <a:noFill/>
                    </a:lnR>
                    <a:lnT>
                      <a:noFill/>
                    </a:lnT>
                    <a:lnB cap="flat">
                      <a:noFill/>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cs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cs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cs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cs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l-GR" altLang="el-GR" sz="2400" b="0" i="0" u="none" strike="noStrike" cap="none" normalizeH="0" baseline="0">
                          <a:ln>
                            <a:noFill/>
                          </a:ln>
                          <a:solidFill>
                            <a:schemeClr val="tx1"/>
                          </a:solidFill>
                          <a:effectLst/>
                          <a:latin typeface="Tahoma" panose="020B0604030504040204" pitchFamily="34" charset="0"/>
                          <a:cs typeface="Arial" panose="020B0604020202020204" pitchFamily="34" charset="0"/>
                        </a:rPr>
                        <a:t>Με τέκνα</a:t>
                      </a:r>
                    </a:p>
                  </a:txBody>
                  <a:tcPr anchor="ctr" horzOverflow="overflow">
                    <a:lnL>
                      <a:noFill/>
                    </a:lnL>
                    <a:lnR>
                      <a:noFill/>
                    </a:lnR>
                    <a:lnT>
                      <a:noFill/>
                    </a:lnT>
                    <a:lnB cap="flat">
                      <a:noFill/>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cs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cs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cs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cs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l-GR" altLang="el-GR" sz="2400" b="0" i="0" u="none" strike="noStrike" cap="none" normalizeH="0" baseline="0">
                          <a:ln>
                            <a:noFill/>
                          </a:ln>
                          <a:solidFill>
                            <a:schemeClr val="tx1"/>
                          </a:solidFill>
                          <a:effectLst/>
                          <a:latin typeface="Tahoma" panose="020B0604030504040204" pitchFamily="34" charset="0"/>
                          <a:cs typeface="Arial" panose="020B0604020202020204" pitchFamily="34" charset="0"/>
                        </a:rPr>
                        <a:t>Γ</a:t>
                      </a:r>
                    </a:p>
                  </a:txBody>
                  <a:tcPr anchor="ctr" horzOverflow="overflow">
                    <a:lnL>
                      <a:noFill/>
                    </a:lnL>
                    <a:lnR>
                      <a:noFill/>
                    </a:lnR>
                    <a:lnT>
                      <a:noFill/>
                    </a:lnT>
                    <a:lnB cap="flat">
                      <a:noFill/>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cs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cs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cs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cs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l-GR" altLang="el-GR" sz="2400" b="0" i="0" u="none" strike="noStrike" cap="none" normalizeH="0" baseline="0">
                          <a:ln>
                            <a:noFill/>
                          </a:ln>
                          <a:solidFill>
                            <a:schemeClr val="tx1"/>
                          </a:solidFill>
                          <a:effectLst/>
                          <a:latin typeface="Tahoma" panose="020B0604030504040204" pitchFamily="34" charset="0"/>
                          <a:cs typeface="Arial" panose="020B0604020202020204" pitchFamily="34" charset="0"/>
                        </a:rPr>
                        <a:t>Χαλάνδρι</a:t>
                      </a:r>
                    </a:p>
                  </a:txBody>
                  <a:tcPr anchor="ctr" horzOverflow="overflow">
                    <a:lnL>
                      <a:noFill/>
                    </a:lnL>
                    <a:lnR>
                      <a:noFill/>
                    </a:lnR>
                    <a:lnT>
                      <a:noFill/>
                    </a:lnT>
                    <a:lnB cap="flat">
                      <a:noFill/>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cs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cs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cs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cs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l-GR" altLang="el-GR" sz="2400" b="0" i="0" u="none" strike="noStrike" cap="none" normalizeH="0" baseline="0" dirty="0">
                          <a:ln>
                            <a:noFill/>
                          </a:ln>
                          <a:solidFill>
                            <a:srgbClr val="FF0000"/>
                          </a:solidFill>
                          <a:effectLst/>
                          <a:latin typeface="Tahoma" panose="020B0604030504040204" pitchFamily="34" charset="0"/>
                          <a:cs typeface="Arial" panose="020B0604020202020204" pitchFamily="34" charset="0"/>
                        </a:rPr>
                        <a:t>ΝΑΙ</a:t>
                      </a:r>
                    </a:p>
                  </a:txBody>
                  <a:tcPr anchor="ctr" horzOverflow="overflow">
                    <a:lnL>
                      <a:noFill/>
                    </a:lnL>
                    <a:lnR cap="flat">
                      <a:noFill/>
                    </a:lnR>
                    <a:lnT>
                      <a:noFill/>
                    </a:lnT>
                    <a:lnB cap="flat">
                      <a:noFill/>
                    </a:lnB>
                    <a:lnTlToBr>
                      <a:noFill/>
                    </a:lnTlToBr>
                    <a:lnBlToTr>
                      <a:noFill/>
                    </a:lnBlToTr>
                    <a:noFill/>
                  </a:tcPr>
                </a:tc>
                <a:extLst>
                  <a:ext uri="{0D108BD9-81ED-4DB2-BD59-A6C34878D82A}">
                    <a16:rowId xmlns:a16="http://schemas.microsoft.com/office/drawing/2014/main" val="10008"/>
                  </a:ext>
                </a:extLst>
              </a:tr>
            </a:tbl>
          </a:graphicData>
        </a:graphic>
      </p:graphicFrame>
      <p:sp>
        <p:nvSpPr>
          <p:cNvPr id="6" name="TextBox 5">
            <a:extLst>
              <a:ext uri="{FF2B5EF4-FFF2-40B4-BE49-F238E27FC236}">
                <a16:creationId xmlns:a16="http://schemas.microsoft.com/office/drawing/2014/main" id="{BDFBB9AB-4D6F-BEA0-ACF0-F04387F18AD0}"/>
              </a:ext>
            </a:extLst>
          </p:cNvPr>
          <p:cNvSpPr txBox="1"/>
          <p:nvPr/>
        </p:nvSpPr>
        <p:spPr>
          <a:xfrm>
            <a:off x="1534585" y="1454380"/>
            <a:ext cx="8806746" cy="646331"/>
          </a:xfrm>
          <a:prstGeom prst="rect">
            <a:avLst/>
          </a:prstGeom>
          <a:noFill/>
        </p:spPr>
        <p:txBody>
          <a:bodyPr wrap="square">
            <a:spAutoFit/>
          </a:bodyPr>
          <a:lstStyle/>
          <a:p>
            <a:r>
              <a:rPr lang="el-GR" dirty="0"/>
              <a:t>Αυτή η κατηγορία μεθόδων στοχεύει στον προσδιορισμό της κλάσης ή της κατηγορίας στην οποία ανήκουν τα δεδομένα. </a:t>
            </a:r>
          </a:p>
        </p:txBody>
      </p:sp>
    </p:spTree>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C96C65D-C9EF-480E-9FA1-0F097823A45E}"/>
              </a:ext>
            </a:extLst>
          </p:cNvPr>
          <p:cNvSpPr>
            <a:spLocks noGrp="1"/>
          </p:cNvSpPr>
          <p:nvPr>
            <p:ph type="title"/>
          </p:nvPr>
        </p:nvSpPr>
        <p:spPr/>
        <p:txBody>
          <a:bodyPr/>
          <a:lstStyle/>
          <a:p>
            <a:r>
              <a:rPr lang="el-GR" dirty="0"/>
              <a:t>Παραδείγματα χρήσης μεθόδων παλινδρόμησης (1)</a:t>
            </a:r>
          </a:p>
        </p:txBody>
      </p:sp>
      <p:sp>
        <p:nvSpPr>
          <p:cNvPr id="3" name="Θέση περιεχομένου 2">
            <a:extLst>
              <a:ext uri="{FF2B5EF4-FFF2-40B4-BE49-F238E27FC236}">
                <a16:creationId xmlns:a16="http://schemas.microsoft.com/office/drawing/2014/main" id="{A4FC2CDD-8699-C034-1BF7-32463B3969D9}"/>
              </a:ext>
            </a:extLst>
          </p:cNvPr>
          <p:cNvSpPr>
            <a:spLocks noGrp="1"/>
          </p:cNvSpPr>
          <p:nvPr>
            <p:ph idx="1"/>
          </p:nvPr>
        </p:nvSpPr>
        <p:spPr/>
        <p:txBody>
          <a:bodyPr>
            <a:normAutofit/>
          </a:bodyPr>
          <a:lstStyle/>
          <a:p>
            <a:endParaRPr lang="el-GR" dirty="0"/>
          </a:p>
          <a:p>
            <a:r>
              <a:rPr lang="el-GR" dirty="0"/>
              <a:t>Τεχνικές ανάλυσης Μεγάλων Δεδομένων μπορούν να χρησιμοποιηθούν για την ανάπτυξη οικονομικών μοντέλων προβλέψεων για έσοδα, δαπάνες και άλλες οικονομικές μεταβλητές. Αυτό βοηθά στον προϋπολογισμό και τον οικονομικό προγραμματισμό.</a:t>
            </a:r>
          </a:p>
          <a:p>
            <a:endParaRPr lang="el-GR" dirty="0"/>
          </a:p>
        </p:txBody>
      </p:sp>
    </p:spTree>
    <p:extLst>
      <p:ext uri="{BB962C8B-B14F-4D97-AF65-F5344CB8AC3E}">
        <p14:creationId xmlns:p14="http://schemas.microsoft.com/office/powerpoint/2010/main" val="37370518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E679183-D268-F4C7-9DEB-36057A696FDE}"/>
              </a:ext>
            </a:extLst>
          </p:cNvPr>
          <p:cNvSpPr>
            <a:spLocks noGrp="1"/>
          </p:cNvSpPr>
          <p:nvPr>
            <p:ph type="title"/>
          </p:nvPr>
        </p:nvSpPr>
        <p:spPr/>
        <p:txBody>
          <a:bodyPr/>
          <a:lstStyle/>
          <a:p>
            <a:r>
              <a:rPr lang="el-GR" dirty="0"/>
              <a:t>Παραδείγματα χρήσης μεθόδων παλινδρόμησης (2)</a:t>
            </a:r>
          </a:p>
        </p:txBody>
      </p:sp>
      <p:sp>
        <p:nvSpPr>
          <p:cNvPr id="3" name="Θέση περιεχομένου 2">
            <a:extLst>
              <a:ext uri="{FF2B5EF4-FFF2-40B4-BE49-F238E27FC236}">
                <a16:creationId xmlns:a16="http://schemas.microsoft.com/office/drawing/2014/main" id="{BA675989-CECD-3E19-E222-6FBB7951645A}"/>
              </a:ext>
            </a:extLst>
          </p:cNvPr>
          <p:cNvSpPr>
            <a:spLocks noGrp="1"/>
          </p:cNvSpPr>
          <p:nvPr>
            <p:ph idx="1"/>
          </p:nvPr>
        </p:nvSpPr>
        <p:spPr/>
        <p:txBody>
          <a:bodyPr/>
          <a:lstStyle/>
          <a:p>
            <a:endParaRPr lang="el-GR" dirty="0"/>
          </a:p>
          <a:p>
            <a:r>
              <a:rPr lang="el-GR" dirty="0"/>
              <a:t>Η ανάλυση Μεγάλων Δεδομένων μπορεί να χρησιμοποιηθεί για τη δημιουργία προγνωστικών μοντέλων για την πρόβλεψη των φορολογικών εσόδων. Αναλύοντας ιστορικά φορολογικά δεδομένα και οικονομικούς δείκτες, οι αρχές μπορούν να κάνουν πιο ακριβείς προβλέψεις εσόδων και να κατανείμουν πόρους ανάλογα.</a:t>
            </a:r>
          </a:p>
          <a:p>
            <a:endParaRPr lang="el-GR" dirty="0"/>
          </a:p>
        </p:txBody>
      </p:sp>
    </p:spTree>
    <p:extLst>
      <p:ext uri="{BB962C8B-B14F-4D97-AF65-F5344CB8AC3E}">
        <p14:creationId xmlns:p14="http://schemas.microsoft.com/office/powerpoint/2010/main" val="87396282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DC62A9A-0CBE-D38B-C62A-8CF590A0B746}"/>
              </a:ext>
            </a:extLst>
          </p:cNvPr>
          <p:cNvSpPr>
            <a:spLocks noGrp="1"/>
          </p:cNvSpPr>
          <p:nvPr>
            <p:ph type="title"/>
          </p:nvPr>
        </p:nvSpPr>
        <p:spPr/>
        <p:txBody>
          <a:bodyPr/>
          <a:lstStyle/>
          <a:p>
            <a:r>
              <a:rPr lang="el-GR" dirty="0" err="1"/>
              <a:t>Συσταδοποίηση</a:t>
            </a:r>
            <a:r>
              <a:rPr lang="el-GR" dirty="0"/>
              <a:t> (</a:t>
            </a:r>
            <a:r>
              <a:rPr lang="el-GR" dirty="0" err="1"/>
              <a:t>Clustering</a:t>
            </a:r>
            <a:r>
              <a:rPr lang="el-GR" dirty="0"/>
              <a:t>)</a:t>
            </a:r>
          </a:p>
        </p:txBody>
      </p:sp>
      <p:sp>
        <p:nvSpPr>
          <p:cNvPr id="3" name="Θέση περιεχομένου 2">
            <a:extLst>
              <a:ext uri="{FF2B5EF4-FFF2-40B4-BE49-F238E27FC236}">
                <a16:creationId xmlns:a16="http://schemas.microsoft.com/office/drawing/2014/main" id="{3486063F-A7C2-3CF9-2FDB-BF8AB789B5FF}"/>
              </a:ext>
            </a:extLst>
          </p:cNvPr>
          <p:cNvSpPr>
            <a:spLocks noGrp="1"/>
          </p:cNvSpPr>
          <p:nvPr>
            <p:ph idx="1"/>
          </p:nvPr>
        </p:nvSpPr>
        <p:spPr/>
        <p:txBody>
          <a:bodyPr/>
          <a:lstStyle/>
          <a:p>
            <a:endParaRPr lang="el-GR" dirty="0"/>
          </a:p>
          <a:p>
            <a:r>
              <a:rPr lang="el-GR" dirty="0"/>
              <a:t>Σε αυτή την κατηγορία, τα δεδομένα χωρίζονται σε ομάδες (</a:t>
            </a:r>
            <a:r>
              <a:rPr lang="el-GR" dirty="0" err="1"/>
              <a:t>clusters</a:t>
            </a:r>
            <a:r>
              <a:rPr lang="el-GR" dirty="0"/>
              <a:t>) βάσει της ομοιότητάς τους. </a:t>
            </a:r>
          </a:p>
          <a:p>
            <a:pPr marL="0" indent="0">
              <a:buNone/>
            </a:pPr>
            <a:endParaRPr lang="el-GR" dirty="0"/>
          </a:p>
          <a:p>
            <a:r>
              <a:rPr lang="el-GR" dirty="0"/>
              <a:t>Στόχος είναι η δημιουργία ενός συνόλου από ομάδες (συνήθως προκαθορίζουμε τον αριθμό τους), οι οποίες περιέχουν δείγματα που μοιάζουν κατά το δυνατόν μεταξύ τους (</a:t>
            </a:r>
            <a:r>
              <a:rPr lang="el-GR" dirty="0" err="1"/>
              <a:t>intra-class</a:t>
            </a:r>
            <a:r>
              <a:rPr lang="el-GR" dirty="0"/>
              <a:t> </a:t>
            </a:r>
            <a:r>
              <a:rPr lang="el-GR" dirty="0" err="1"/>
              <a:t>similarity</a:t>
            </a:r>
            <a:r>
              <a:rPr lang="el-GR" dirty="0"/>
              <a:t>) και διαφέρουν κατά το δυνατόν από δείγματα άλλων ομάδων (</a:t>
            </a:r>
            <a:r>
              <a:rPr lang="el-GR" dirty="0" err="1"/>
              <a:t>inter-class</a:t>
            </a:r>
            <a:r>
              <a:rPr lang="el-GR" dirty="0"/>
              <a:t> </a:t>
            </a:r>
            <a:r>
              <a:rPr lang="el-GR" dirty="0" err="1"/>
              <a:t>dissimilarity</a:t>
            </a:r>
            <a:r>
              <a:rPr lang="el-GR" dirty="0"/>
              <a:t>).</a:t>
            </a:r>
          </a:p>
        </p:txBody>
      </p:sp>
    </p:spTree>
    <p:extLst>
      <p:ext uri="{BB962C8B-B14F-4D97-AF65-F5344CB8AC3E}">
        <p14:creationId xmlns:p14="http://schemas.microsoft.com/office/powerpoint/2010/main" val="317921355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C96C65D-C9EF-480E-9FA1-0F097823A45E}"/>
              </a:ext>
            </a:extLst>
          </p:cNvPr>
          <p:cNvSpPr>
            <a:spLocks noGrp="1"/>
          </p:cNvSpPr>
          <p:nvPr>
            <p:ph type="title"/>
          </p:nvPr>
        </p:nvSpPr>
        <p:spPr/>
        <p:txBody>
          <a:bodyPr/>
          <a:lstStyle/>
          <a:p>
            <a:r>
              <a:rPr lang="el-GR" dirty="0"/>
              <a:t>Παραδείγματα χρήσης μεθόδων ομαδοποίησης (1)</a:t>
            </a:r>
          </a:p>
        </p:txBody>
      </p:sp>
      <p:sp>
        <p:nvSpPr>
          <p:cNvPr id="3" name="Θέση περιεχομένου 2">
            <a:extLst>
              <a:ext uri="{FF2B5EF4-FFF2-40B4-BE49-F238E27FC236}">
                <a16:creationId xmlns:a16="http://schemas.microsoft.com/office/drawing/2014/main" id="{A4FC2CDD-8699-C034-1BF7-32463B3969D9}"/>
              </a:ext>
            </a:extLst>
          </p:cNvPr>
          <p:cNvSpPr>
            <a:spLocks noGrp="1"/>
          </p:cNvSpPr>
          <p:nvPr>
            <p:ph idx="1"/>
          </p:nvPr>
        </p:nvSpPr>
        <p:spPr/>
        <p:txBody>
          <a:bodyPr/>
          <a:lstStyle/>
          <a:p>
            <a:endParaRPr lang="el-GR" dirty="0"/>
          </a:p>
          <a:p>
            <a:r>
              <a:rPr lang="el-GR" dirty="0"/>
              <a:t>Ομαδοποίηση Πελατών: Η εξόρυξη δεδομένων μπορεί να βοηθήσει στον εντοπισμό τμημάτων πελατών βάσει της συμπεριφοράς και των μοτίβων αγοράς τους. Αυτές οι πληροφορίες είναι χρήσιμες για </a:t>
            </a:r>
            <a:r>
              <a:rPr lang="el-GR" dirty="0" err="1"/>
              <a:t>στοχευμένες</a:t>
            </a:r>
            <a:r>
              <a:rPr lang="el-GR" dirty="0"/>
              <a:t> στρατηγικές μάρκετινγκ και τιμολόγηση.</a:t>
            </a:r>
          </a:p>
          <a:p>
            <a:endParaRPr lang="el-GR" dirty="0"/>
          </a:p>
          <a:p>
            <a:endParaRPr lang="el-GR" dirty="0"/>
          </a:p>
        </p:txBody>
      </p:sp>
    </p:spTree>
    <p:extLst>
      <p:ext uri="{BB962C8B-B14F-4D97-AF65-F5344CB8AC3E}">
        <p14:creationId xmlns:p14="http://schemas.microsoft.com/office/powerpoint/2010/main" val="256643318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DD7283F-C18E-57E4-E450-EC8232382527}"/>
              </a:ext>
            </a:extLst>
          </p:cNvPr>
          <p:cNvSpPr>
            <a:spLocks noGrp="1"/>
          </p:cNvSpPr>
          <p:nvPr>
            <p:ph type="title"/>
          </p:nvPr>
        </p:nvSpPr>
        <p:spPr/>
        <p:txBody>
          <a:bodyPr/>
          <a:lstStyle/>
          <a:p>
            <a:r>
              <a:rPr lang="el-GR" dirty="0"/>
              <a:t>Παραδείγματα χρήσης μεθόδων ομαδοποίησης (2)</a:t>
            </a:r>
          </a:p>
        </p:txBody>
      </p:sp>
      <p:sp>
        <p:nvSpPr>
          <p:cNvPr id="3" name="Θέση περιεχομένου 2">
            <a:extLst>
              <a:ext uri="{FF2B5EF4-FFF2-40B4-BE49-F238E27FC236}">
                <a16:creationId xmlns:a16="http://schemas.microsoft.com/office/drawing/2014/main" id="{23E482B8-DDE8-1F9A-CDA1-A132E24010D8}"/>
              </a:ext>
            </a:extLst>
          </p:cNvPr>
          <p:cNvSpPr>
            <a:spLocks noGrp="1"/>
          </p:cNvSpPr>
          <p:nvPr>
            <p:ph idx="1"/>
          </p:nvPr>
        </p:nvSpPr>
        <p:spPr/>
        <p:txBody>
          <a:bodyPr/>
          <a:lstStyle/>
          <a:p>
            <a:endParaRPr lang="el-GR" dirty="0"/>
          </a:p>
          <a:p>
            <a:r>
              <a:rPr lang="el-GR" dirty="0"/>
              <a:t>Προφίλ Φορολογουμένων: Οι φορολογικές αρχές μπορούν να δημιουργήσουν προφίλ φορολογουμένων βάσει της οικονομικής τους συμπεριφοράς και των ιστορικών δεδομένων. Αυτά τα προφίλ χρησιμεύουν για τον καθορισμό της πιθανότητας συμμόρφωσης ή αποφυγής φόρων, επιτρέποντας πιο </a:t>
            </a:r>
            <a:r>
              <a:rPr lang="el-GR" dirty="0" err="1"/>
              <a:t>στοχευμένες</a:t>
            </a:r>
            <a:r>
              <a:rPr lang="el-GR" dirty="0"/>
              <a:t> προσπάθειες ανίχνευσης φοροδιαφυγής.</a:t>
            </a:r>
          </a:p>
          <a:p>
            <a:endParaRPr lang="el-GR" dirty="0"/>
          </a:p>
        </p:txBody>
      </p:sp>
    </p:spTree>
    <p:extLst>
      <p:ext uri="{BB962C8B-B14F-4D97-AF65-F5344CB8AC3E}">
        <p14:creationId xmlns:p14="http://schemas.microsoft.com/office/powerpoint/2010/main" val="211078864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DF881B9-EE8A-6011-63A1-F6A539B1CF59}"/>
              </a:ext>
            </a:extLst>
          </p:cNvPr>
          <p:cNvSpPr>
            <a:spLocks noGrp="1"/>
          </p:cNvSpPr>
          <p:nvPr>
            <p:ph type="title"/>
          </p:nvPr>
        </p:nvSpPr>
        <p:spPr/>
        <p:txBody>
          <a:bodyPr/>
          <a:lstStyle/>
          <a:p>
            <a:r>
              <a:rPr lang="el-GR" dirty="0"/>
              <a:t>Συσχέτιση (</a:t>
            </a:r>
            <a:r>
              <a:rPr lang="en-US" dirty="0"/>
              <a:t>Association)</a:t>
            </a:r>
            <a:endParaRPr lang="el-GR" dirty="0"/>
          </a:p>
        </p:txBody>
      </p:sp>
      <p:sp>
        <p:nvSpPr>
          <p:cNvPr id="3" name="Θέση περιεχομένου 2">
            <a:extLst>
              <a:ext uri="{FF2B5EF4-FFF2-40B4-BE49-F238E27FC236}">
                <a16:creationId xmlns:a16="http://schemas.microsoft.com/office/drawing/2014/main" id="{4EE21F08-6284-B6EE-7A8C-4A29F0D1B238}"/>
              </a:ext>
            </a:extLst>
          </p:cNvPr>
          <p:cNvSpPr>
            <a:spLocks noGrp="1"/>
          </p:cNvSpPr>
          <p:nvPr>
            <p:ph idx="1"/>
          </p:nvPr>
        </p:nvSpPr>
        <p:spPr/>
        <p:txBody>
          <a:bodyPr/>
          <a:lstStyle/>
          <a:p>
            <a:endParaRPr lang="el-GR" b="0" i="0" dirty="0">
              <a:solidFill>
                <a:srgbClr val="374151"/>
              </a:solidFill>
              <a:effectLst/>
              <a:latin typeface="Söhne"/>
            </a:endParaRPr>
          </a:p>
          <a:p>
            <a:r>
              <a:rPr lang="el-GR" b="0" i="0" dirty="0">
                <a:solidFill>
                  <a:srgbClr val="374151"/>
                </a:solidFill>
                <a:effectLst/>
                <a:latin typeface="Söhne"/>
              </a:rPr>
              <a:t>Σε αυτήν την κατηγορία, αναζητούνται συσχετίσεις μεταξύ διαφόρων στοιχείων στα δεδομένα. Παραδείγματα περιλαμβάνουν τον εντοπισμό συσχετίσεων στην αγορά, όπως το γεγονός ότι οι πελάτες που αγοράζουν ψωμί συνήθως αγοράζουν και γάλα.</a:t>
            </a:r>
            <a:endParaRPr lang="el-GR" dirty="0"/>
          </a:p>
        </p:txBody>
      </p:sp>
    </p:spTree>
    <p:extLst>
      <p:ext uri="{BB962C8B-B14F-4D97-AF65-F5344CB8AC3E}">
        <p14:creationId xmlns:p14="http://schemas.microsoft.com/office/powerpoint/2010/main" val="168209402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C96C65D-C9EF-480E-9FA1-0F097823A45E}"/>
              </a:ext>
            </a:extLst>
          </p:cNvPr>
          <p:cNvSpPr>
            <a:spLocks noGrp="1"/>
          </p:cNvSpPr>
          <p:nvPr>
            <p:ph type="title"/>
          </p:nvPr>
        </p:nvSpPr>
        <p:spPr/>
        <p:txBody>
          <a:bodyPr/>
          <a:lstStyle/>
          <a:p>
            <a:r>
              <a:rPr lang="el-GR" dirty="0"/>
              <a:t>Παραδείγματα χρήσης μεθόδων συσχέτισης</a:t>
            </a:r>
          </a:p>
        </p:txBody>
      </p:sp>
      <p:sp>
        <p:nvSpPr>
          <p:cNvPr id="3" name="Θέση περιεχομένου 2">
            <a:extLst>
              <a:ext uri="{FF2B5EF4-FFF2-40B4-BE49-F238E27FC236}">
                <a16:creationId xmlns:a16="http://schemas.microsoft.com/office/drawing/2014/main" id="{A4FC2CDD-8699-C034-1BF7-32463B3969D9}"/>
              </a:ext>
            </a:extLst>
          </p:cNvPr>
          <p:cNvSpPr>
            <a:spLocks noGrp="1"/>
          </p:cNvSpPr>
          <p:nvPr>
            <p:ph idx="1"/>
          </p:nvPr>
        </p:nvSpPr>
        <p:spPr/>
        <p:txBody>
          <a:bodyPr/>
          <a:lstStyle/>
          <a:p>
            <a:endParaRPr lang="el-GR" dirty="0"/>
          </a:p>
          <a:p>
            <a:r>
              <a:rPr lang="el-GR" dirty="0"/>
              <a:t>Αξιολόγηση Φορολογικών Μέτρων: Η ανάλυση Μεγάλων Δεδομένων μπορεί να χρησιμοποιηθεί για την αξιολόγηση της επίδρασης φορολογικών μέτρων και αλλαγών. Βοηθά στην κατανόηση πώς διάφορα μέτρα επηρεάζουν τα έσοδα, τη συμμόρφωση και τη συμπεριφορά των φορολογούμενων.</a:t>
            </a:r>
          </a:p>
          <a:p>
            <a:endParaRPr lang="el-GR" dirty="0"/>
          </a:p>
          <a:p>
            <a:endParaRPr lang="el-GR" dirty="0"/>
          </a:p>
        </p:txBody>
      </p:sp>
    </p:spTree>
    <p:extLst>
      <p:ext uri="{BB962C8B-B14F-4D97-AF65-F5344CB8AC3E}">
        <p14:creationId xmlns:p14="http://schemas.microsoft.com/office/powerpoint/2010/main" val="194053443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CA5BB73-4F54-112F-F8F2-29CF1383F16C}"/>
              </a:ext>
            </a:extLst>
          </p:cNvPr>
          <p:cNvSpPr>
            <a:spLocks noGrp="1"/>
          </p:cNvSpPr>
          <p:nvPr>
            <p:ph type="title"/>
          </p:nvPr>
        </p:nvSpPr>
        <p:spPr/>
        <p:txBody>
          <a:bodyPr>
            <a:normAutofit/>
          </a:bodyPr>
          <a:lstStyle/>
          <a:p>
            <a:r>
              <a:rPr lang="el-GR" dirty="0"/>
              <a:t>Αναγνώριση ακραίων τιμών (</a:t>
            </a:r>
            <a:r>
              <a:rPr lang="el-GR" dirty="0" err="1"/>
              <a:t>Outlier</a:t>
            </a:r>
            <a:r>
              <a:rPr lang="el-GR" dirty="0"/>
              <a:t> </a:t>
            </a:r>
            <a:r>
              <a:rPr lang="el-GR" dirty="0" err="1"/>
              <a:t>Detection</a:t>
            </a:r>
            <a:r>
              <a:rPr lang="el-GR" dirty="0"/>
              <a:t>)</a:t>
            </a:r>
          </a:p>
        </p:txBody>
      </p:sp>
      <p:sp>
        <p:nvSpPr>
          <p:cNvPr id="3" name="Θέση περιεχομένου 2">
            <a:extLst>
              <a:ext uri="{FF2B5EF4-FFF2-40B4-BE49-F238E27FC236}">
                <a16:creationId xmlns:a16="http://schemas.microsoft.com/office/drawing/2014/main" id="{32C4A1F5-6175-3707-E596-D6E5A211CF26}"/>
              </a:ext>
            </a:extLst>
          </p:cNvPr>
          <p:cNvSpPr>
            <a:spLocks noGrp="1"/>
          </p:cNvSpPr>
          <p:nvPr>
            <p:ph idx="1"/>
          </p:nvPr>
        </p:nvSpPr>
        <p:spPr/>
        <p:txBody>
          <a:bodyPr/>
          <a:lstStyle/>
          <a:p>
            <a:r>
              <a:rPr lang="el-GR" b="0" i="0" dirty="0">
                <a:solidFill>
                  <a:srgbClr val="374151"/>
                </a:solidFill>
                <a:effectLst/>
                <a:latin typeface="Söhne"/>
              </a:rPr>
              <a:t>Σκοπός αυτών των μεθόδων είναι η αναγνώριση ανωμαλι</a:t>
            </a:r>
            <a:r>
              <a:rPr lang="el-GR" dirty="0">
                <a:solidFill>
                  <a:srgbClr val="374151"/>
                </a:solidFill>
                <a:latin typeface="Söhne"/>
              </a:rPr>
              <a:t>ώ</a:t>
            </a:r>
            <a:r>
              <a:rPr lang="el-GR" b="0" i="0" dirty="0">
                <a:solidFill>
                  <a:srgbClr val="374151"/>
                </a:solidFill>
                <a:effectLst/>
                <a:latin typeface="Söhne"/>
              </a:rPr>
              <a:t>ν ή περίεργων παρατηρήσεων στα δεδομένα. Οι ανωμαλίες μπορεί να προσδιοριστούν ως περιπτώσεις που απαιτούν ειδική προσοχή.</a:t>
            </a:r>
            <a:endParaRPr lang="el-GR" dirty="0"/>
          </a:p>
        </p:txBody>
      </p:sp>
      <p:pic>
        <p:nvPicPr>
          <p:cNvPr id="4" name="Εικόνα 3" descr="Εικόνα που περιέχει κείμενο&#10;&#10;Περιγραφή που δημιουργήθηκε αυτόματα">
            <a:extLst>
              <a:ext uri="{FF2B5EF4-FFF2-40B4-BE49-F238E27FC236}">
                <a16:creationId xmlns:a16="http://schemas.microsoft.com/office/drawing/2014/main" id="{649BA13B-0618-EEF9-C819-B121EA3A627E}"/>
              </a:ext>
            </a:extLst>
          </p:cNvPr>
          <p:cNvPicPr>
            <a:picLocks noChangeAspect="1"/>
          </p:cNvPicPr>
          <p:nvPr/>
        </p:nvPicPr>
        <p:blipFill>
          <a:blip r:embed="rId2"/>
          <a:stretch>
            <a:fillRect/>
          </a:stretch>
        </p:blipFill>
        <p:spPr>
          <a:xfrm>
            <a:off x="3976970" y="3690632"/>
            <a:ext cx="4105901" cy="2409849"/>
          </a:xfrm>
          <a:prstGeom prst="rect">
            <a:avLst/>
          </a:prstGeom>
        </p:spPr>
      </p:pic>
    </p:spTree>
    <p:extLst>
      <p:ext uri="{BB962C8B-B14F-4D97-AF65-F5344CB8AC3E}">
        <p14:creationId xmlns:p14="http://schemas.microsoft.com/office/powerpoint/2010/main" val="14384155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0E77872-7FEA-8E5C-CAC7-61EE4814AC5D}"/>
              </a:ext>
            </a:extLst>
          </p:cNvPr>
          <p:cNvSpPr>
            <a:spLocks noGrp="1"/>
          </p:cNvSpPr>
          <p:nvPr>
            <p:ph type="title"/>
          </p:nvPr>
        </p:nvSpPr>
        <p:spPr/>
        <p:txBody>
          <a:bodyPr/>
          <a:lstStyle/>
          <a:p>
            <a:r>
              <a:rPr lang="el-GR" dirty="0"/>
              <a:t>Παραδείγματα χρήσης μεθόδων αναγνώρισης ακραίων τιμών </a:t>
            </a:r>
          </a:p>
        </p:txBody>
      </p:sp>
      <p:sp>
        <p:nvSpPr>
          <p:cNvPr id="3" name="Θέση περιεχομένου 2">
            <a:extLst>
              <a:ext uri="{FF2B5EF4-FFF2-40B4-BE49-F238E27FC236}">
                <a16:creationId xmlns:a16="http://schemas.microsoft.com/office/drawing/2014/main" id="{F7189EDA-C707-9083-9AA4-554CF3F30AB1}"/>
              </a:ext>
            </a:extLst>
          </p:cNvPr>
          <p:cNvSpPr>
            <a:spLocks noGrp="1"/>
          </p:cNvSpPr>
          <p:nvPr>
            <p:ph idx="1"/>
          </p:nvPr>
        </p:nvSpPr>
        <p:spPr/>
        <p:txBody>
          <a:bodyPr/>
          <a:lstStyle/>
          <a:p>
            <a:endParaRPr lang="el-GR" dirty="0"/>
          </a:p>
          <a:p>
            <a:r>
              <a:rPr lang="el-GR" dirty="0"/>
              <a:t>Τεχνικές ανάλυσης Μεγάλων Δεδομένων μπορούν να βοηθήσουν στον εντοπισμό ανωμαλιών στα οικονομικά δεδομένα, όπως απροσδόκητες διακυμάνσεις στα έσοδα, ασυνήθιστα μοτίβα δαπανών ή αντιφάσεις στις οικονομικές καταστάσεις. Αυτές οι ανωμαλίες μπορεί να υποδεικνύουν σφάλματα ή και απάτη.</a:t>
            </a:r>
          </a:p>
          <a:p>
            <a:endParaRPr lang="el-GR" dirty="0"/>
          </a:p>
        </p:txBody>
      </p:sp>
    </p:spTree>
    <p:extLst>
      <p:ext uri="{BB962C8B-B14F-4D97-AF65-F5344CB8AC3E}">
        <p14:creationId xmlns:p14="http://schemas.microsoft.com/office/powerpoint/2010/main" val="38877512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2494127-0609-A7B2-D0D6-9111E5AFF521}"/>
              </a:ext>
            </a:extLst>
          </p:cNvPr>
          <p:cNvSpPr>
            <a:spLocks noGrp="1"/>
          </p:cNvSpPr>
          <p:nvPr>
            <p:ph type="title"/>
          </p:nvPr>
        </p:nvSpPr>
        <p:spPr/>
        <p:txBody>
          <a:bodyPr/>
          <a:lstStyle/>
          <a:p>
            <a:r>
              <a:rPr lang="el-GR" dirty="0"/>
              <a:t>Παραδείγματα χρήσης μεθόδων κατηγοριοποίησης (1)</a:t>
            </a:r>
          </a:p>
        </p:txBody>
      </p:sp>
      <p:sp>
        <p:nvSpPr>
          <p:cNvPr id="3" name="Θέση περιεχομένου 2">
            <a:extLst>
              <a:ext uri="{FF2B5EF4-FFF2-40B4-BE49-F238E27FC236}">
                <a16:creationId xmlns:a16="http://schemas.microsoft.com/office/drawing/2014/main" id="{F159E356-500C-DB9C-4E1A-D3832DF56E21}"/>
              </a:ext>
            </a:extLst>
          </p:cNvPr>
          <p:cNvSpPr>
            <a:spLocks noGrp="1"/>
          </p:cNvSpPr>
          <p:nvPr>
            <p:ph idx="1"/>
          </p:nvPr>
        </p:nvSpPr>
        <p:spPr/>
        <p:txBody>
          <a:bodyPr>
            <a:normAutofit/>
          </a:bodyPr>
          <a:lstStyle/>
          <a:p>
            <a:pPr marL="0" indent="0">
              <a:buNone/>
            </a:pPr>
            <a:r>
              <a:rPr lang="el-GR" dirty="0"/>
              <a:t> </a:t>
            </a:r>
          </a:p>
          <a:p>
            <a:r>
              <a:rPr lang="el-GR" dirty="0"/>
              <a:t>Αξιολόγηση Κινδύνου Δανεισμού: Χρηματοπιστωτικά ιδρύματα χρησιμοποιούν την εξόρυξη δεδομένων για την αξιολόγηση της </a:t>
            </a:r>
            <a:r>
              <a:rPr lang="el-GR" dirty="0" err="1"/>
              <a:t>πιστοληπτικότητας</a:t>
            </a:r>
            <a:r>
              <a:rPr lang="el-GR" dirty="0"/>
              <a:t> ατόμων και επιχειρήσεων. Με ανάλυση του ιστορικού πιστωτικού ιστορικού, δεδομένων εισοδημάτων και άλλων σχετικών παραγόντων, οι δανειοδότες μπορούν να λαμβάνουν πιο ενημερωμένες αποφάσεις δανεισμού</a:t>
            </a:r>
          </a:p>
        </p:txBody>
      </p:sp>
    </p:spTree>
    <p:extLst>
      <p:ext uri="{BB962C8B-B14F-4D97-AF65-F5344CB8AC3E}">
        <p14:creationId xmlns:p14="http://schemas.microsoft.com/office/powerpoint/2010/main" val="11471905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52D08F8-E773-A6D6-2F59-29B5C3B9C9C1}"/>
              </a:ext>
            </a:extLst>
          </p:cNvPr>
          <p:cNvSpPr>
            <a:spLocks noGrp="1"/>
          </p:cNvSpPr>
          <p:nvPr>
            <p:ph type="title"/>
          </p:nvPr>
        </p:nvSpPr>
        <p:spPr/>
        <p:txBody>
          <a:bodyPr/>
          <a:lstStyle/>
          <a:p>
            <a:r>
              <a:rPr lang="el-GR" dirty="0"/>
              <a:t>Παραδείγματα χρήσης μεθόδων κατηγοριοποίησης (2)</a:t>
            </a:r>
          </a:p>
        </p:txBody>
      </p:sp>
      <p:sp>
        <p:nvSpPr>
          <p:cNvPr id="3" name="Θέση περιεχομένου 2">
            <a:extLst>
              <a:ext uri="{FF2B5EF4-FFF2-40B4-BE49-F238E27FC236}">
                <a16:creationId xmlns:a16="http://schemas.microsoft.com/office/drawing/2014/main" id="{2B70012A-DC21-4179-FC81-2E5775AE22D2}"/>
              </a:ext>
            </a:extLst>
          </p:cNvPr>
          <p:cNvSpPr>
            <a:spLocks noGrp="1"/>
          </p:cNvSpPr>
          <p:nvPr>
            <p:ph idx="1"/>
          </p:nvPr>
        </p:nvSpPr>
        <p:spPr/>
        <p:txBody>
          <a:bodyPr/>
          <a:lstStyle/>
          <a:p>
            <a:endParaRPr lang="el-GR" dirty="0"/>
          </a:p>
          <a:p>
            <a:r>
              <a:rPr lang="el-GR" dirty="0"/>
              <a:t>Ανίχνευση Απάτης: Η εξόρυξη δεδομένων μπορεί να χρησιμοποιηθεί για τον εντοπισμό ασυνήθιστων ή ύποπτων μοτίβων στις οικονομικές συναλλαγές. Η ανάλυση των ιστορικών δεδομένων συναλλαγών, μπορεί να βοηθήσει στον εντοπισμό πιθανών περιπτώσεων απάτης π.χ. μη εξουσιοδοτημένη χρήση πιστωτικής κάρτας.</a:t>
            </a:r>
          </a:p>
          <a:p>
            <a:endParaRPr lang="el-GR" dirty="0"/>
          </a:p>
        </p:txBody>
      </p:sp>
    </p:spTree>
    <p:extLst>
      <p:ext uri="{BB962C8B-B14F-4D97-AF65-F5344CB8AC3E}">
        <p14:creationId xmlns:p14="http://schemas.microsoft.com/office/powerpoint/2010/main" val="14109474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Number Placeholder 5">
            <a:extLst>
              <a:ext uri="{FF2B5EF4-FFF2-40B4-BE49-F238E27FC236}">
                <a16:creationId xmlns:a16="http://schemas.microsoft.com/office/drawing/2014/main" id="{70B7AC61-EBA8-49AC-9818-C5836EAA2F81}"/>
              </a:ext>
            </a:extLst>
          </p:cNvPr>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Arial" panose="020B060402020202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cs typeface="Arial" panose="020B060402020202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Arial" panose="020B060402020202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9pPr>
          </a:lstStyle>
          <a:p>
            <a:pPr>
              <a:spcBef>
                <a:spcPct val="0"/>
              </a:spcBef>
              <a:buClrTx/>
              <a:buSzTx/>
              <a:buFontTx/>
              <a:buNone/>
            </a:pPr>
            <a:fld id="{A3C34C6C-E74C-4DE8-83A2-1775C02D3225}" type="slidenum">
              <a:rPr lang="el-GR" altLang="el-GR" sz="1400"/>
              <a:pPr>
                <a:spcBef>
                  <a:spcPct val="0"/>
                </a:spcBef>
                <a:buClrTx/>
                <a:buSzTx/>
                <a:buFontTx/>
                <a:buNone/>
              </a:pPr>
              <a:t>5</a:t>
            </a:fld>
            <a:endParaRPr lang="el-GR" altLang="el-GR" sz="1400"/>
          </a:p>
        </p:txBody>
      </p:sp>
      <p:sp>
        <p:nvSpPr>
          <p:cNvPr id="13315" name="Rectangle 2">
            <a:extLst>
              <a:ext uri="{FF2B5EF4-FFF2-40B4-BE49-F238E27FC236}">
                <a16:creationId xmlns:a16="http://schemas.microsoft.com/office/drawing/2014/main" id="{34B59993-1143-4C0B-9B80-512BF7F55E8D}"/>
              </a:ext>
            </a:extLst>
          </p:cNvPr>
          <p:cNvSpPr>
            <a:spLocks noGrp="1" noChangeArrowheads="1"/>
          </p:cNvSpPr>
          <p:nvPr>
            <p:ph type="title"/>
          </p:nvPr>
        </p:nvSpPr>
        <p:spPr>
          <a:xfrm>
            <a:off x="1455659" y="717551"/>
            <a:ext cx="8231266" cy="771525"/>
          </a:xfrm>
        </p:spPr>
        <p:txBody>
          <a:bodyPr>
            <a:normAutofit fontScale="90000"/>
          </a:bodyPr>
          <a:lstStyle/>
          <a:p>
            <a:pPr eaLnBrk="1" hangingPunct="1"/>
            <a:r>
              <a:rPr lang="el-GR" altLang="el-GR" sz="4000" dirty="0"/>
              <a:t>Χρήση Μεθόδων Μηχανικής Μάθησης για ανάλυση Μεγάλων Δεδομένων</a:t>
            </a:r>
            <a:endParaRPr lang="en-US" altLang="el-GR" sz="4000" dirty="0"/>
          </a:p>
        </p:txBody>
      </p:sp>
      <p:sp>
        <p:nvSpPr>
          <p:cNvPr id="13316" name="Rectangle 3">
            <a:extLst>
              <a:ext uri="{FF2B5EF4-FFF2-40B4-BE49-F238E27FC236}">
                <a16:creationId xmlns:a16="http://schemas.microsoft.com/office/drawing/2014/main" id="{CC59A26B-D8D5-452F-87F7-0C522A80136A}"/>
              </a:ext>
            </a:extLst>
          </p:cNvPr>
          <p:cNvSpPr>
            <a:spLocks noGrp="1" noChangeArrowheads="1"/>
          </p:cNvSpPr>
          <p:nvPr>
            <p:ph type="body" idx="1"/>
          </p:nvPr>
        </p:nvSpPr>
        <p:spPr>
          <a:xfrm>
            <a:off x="1074317" y="1812398"/>
            <a:ext cx="9927186" cy="4334402"/>
          </a:xfrm>
        </p:spPr>
        <p:txBody>
          <a:bodyPr/>
          <a:lstStyle/>
          <a:p>
            <a:pPr marL="0" indent="0" eaLnBrk="1" hangingPunct="1">
              <a:buNone/>
            </a:pPr>
            <a:r>
              <a:rPr lang="el-GR" altLang="el-GR" sz="2400" dirty="0"/>
              <a:t>Τα δεδομένα που διαθέτουμε θα πρέπει να αντιστοιχούν στην αναζητούμενη γνώση:</a:t>
            </a:r>
          </a:p>
          <a:p>
            <a:pPr marL="522288" lvl="1" indent="11113"/>
            <a:r>
              <a:rPr lang="el-GR" altLang="el-GR" sz="2000" dirty="0"/>
              <a:t> Συνήθως διανυσματική αναπαράσταση: διάνυσμα χαρακτηριστικών (ανεξάρτητων μεταβλητών).</a:t>
            </a:r>
          </a:p>
          <a:p>
            <a:pPr marL="522288" lvl="1" indent="11113"/>
            <a:r>
              <a:rPr lang="el-GR" altLang="el-GR" sz="2000" dirty="0"/>
              <a:t> Ικανά χαρακτηριστικά για την περιγραφή του μοντέλου.</a:t>
            </a:r>
          </a:p>
          <a:p>
            <a:pPr marL="522288" lvl="1" indent="11113"/>
            <a:r>
              <a:rPr lang="el-GR" altLang="el-GR" sz="2000" dirty="0"/>
              <a:t> Τιμές εξαρτημένης μεταβλητής (κατηγορίας) για προβλήματα ταξινόμησης/πρόβλεψης.</a:t>
            </a:r>
          </a:p>
          <a:p>
            <a:pPr marL="522288" lvl="1" indent="11113"/>
            <a:r>
              <a:rPr lang="el-GR" altLang="el-GR" sz="2000" dirty="0"/>
              <a:t> Ικανή ποσότητα για τη δημιουργία καλού μοντέλου.</a:t>
            </a:r>
          </a:p>
          <a:p>
            <a:pPr marL="522288" lvl="1" indent="11113"/>
            <a:r>
              <a:rPr lang="el-GR" altLang="el-GR" sz="2000" dirty="0"/>
              <a:t> Αντιπροσωπευτικά του «συνόλου» των δεδομένων λειτουργίας του συστήματος γνώσης.</a:t>
            </a:r>
            <a:endParaRPr lang="en-US" altLang="el-GR" sz="2000" dirty="0"/>
          </a:p>
        </p:txBody>
      </p: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Number Placeholder 4">
            <a:extLst>
              <a:ext uri="{FF2B5EF4-FFF2-40B4-BE49-F238E27FC236}">
                <a16:creationId xmlns:a16="http://schemas.microsoft.com/office/drawing/2014/main" id="{5377F34E-B13A-4AEA-8D30-0A91B5DB0BEE}"/>
              </a:ext>
            </a:extLst>
          </p:cNvPr>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Arial" panose="020B060402020202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cs typeface="Arial" panose="020B060402020202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Arial" panose="020B060402020202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9pPr>
          </a:lstStyle>
          <a:p>
            <a:pPr>
              <a:spcBef>
                <a:spcPct val="0"/>
              </a:spcBef>
              <a:buClrTx/>
              <a:buSzTx/>
              <a:buFontTx/>
              <a:buNone/>
            </a:pPr>
            <a:fld id="{3403891E-E2CF-4724-BBEB-BB5445B777D2}" type="slidenum">
              <a:rPr lang="el-GR" altLang="el-GR" sz="1400"/>
              <a:pPr>
                <a:spcBef>
                  <a:spcPct val="0"/>
                </a:spcBef>
                <a:buClrTx/>
                <a:buSzTx/>
                <a:buFontTx/>
                <a:buNone/>
              </a:pPr>
              <a:t>6</a:t>
            </a:fld>
            <a:endParaRPr lang="el-GR" altLang="el-GR" sz="1400"/>
          </a:p>
        </p:txBody>
      </p:sp>
      <p:sp>
        <p:nvSpPr>
          <p:cNvPr id="20483" name="Rectangle 2">
            <a:extLst>
              <a:ext uri="{FF2B5EF4-FFF2-40B4-BE49-F238E27FC236}">
                <a16:creationId xmlns:a16="http://schemas.microsoft.com/office/drawing/2014/main" id="{89B27776-FD5D-494E-9FAA-B795B6AE4332}"/>
              </a:ext>
            </a:extLst>
          </p:cNvPr>
          <p:cNvSpPr>
            <a:spLocks noGrp="1" noChangeArrowheads="1"/>
          </p:cNvSpPr>
          <p:nvPr>
            <p:ph type="title"/>
          </p:nvPr>
        </p:nvSpPr>
        <p:spPr/>
        <p:txBody>
          <a:bodyPr/>
          <a:lstStyle/>
          <a:p>
            <a:pPr eaLnBrk="1" hangingPunct="1"/>
            <a:r>
              <a:rPr lang="el-GR" altLang="el-GR" dirty="0"/>
              <a:t>Εκτίμηση απόδοσης </a:t>
            </a:r>
            <a:r>
              <a:rPr lang="el-GR" altLang="el-GR" dirty="0" err="1"/>
              <a:t>κατηγοριοποιητή</a:t>
            </a:r>
            <a:r>
              <a:rPr lang="el-GR" altLang="el-GR" dirty="0"/>
              <a:t> /</a:t>
            </a:r>
            <a:r>
              <a:rPr lang="en-US" altLang="el-GR" dirty="0"/>
              <a:t>τα</a:t>
            </a:r>
            <a:r>
              <a:rPr lang="en-US" altLang="el-GR" dirty="0" err="1"/>
              <a:t>ξινομητή</a:t>
            </a:r>
            <a:r>
              <a:rPr lang="el-GR" altLang="el-GR" dirty="0"/>
              <a:t> </a:t>
            </a:r>
            <a:endParaRPr lang="en-GB" altLang="el-GR" dirty="0"/>
          </a:p>
        </p:txBody>
      </p:sp>
      <p:sp>
        <p:nvSpPr>
          <p:cNvPr id="20484" name="Text Box 3">
            <a:extLst>
              <a:ext uri="{FF2B5EF4-FFF2-40B4-BE49-F238E27FC236}">
                <a16:creationId xmlns:a16="http://schemas.microsoft.com/office/drawing/2014/main" id="{8C422BE5-3E14-4943-8060-A295882C6701}"/>
              </a:ext>
            </a:extLst>
          </p:cNvPr>
          <p:cNvSpPr txBox="1">
            <a:spLocks noChangeArrowheads="1"/>
          </p:cNvSpPr>
          <p:nvPr/>
        </p:nvSpPr>
        <p:spPr bwMode="auto">
          <a:xfrm>
            <a:off x="2209800" y="1981200"/>
            <a:ext cx="7924800" cy="41549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tabLst>
                <a:tab pos="765175" algn="l"/>
              </a:tabLst>
              <a:defRPr>
                <a:solidFill>
                  <a:schemeClr val="tx1"/>
                </a:solidFill>
                <a:latin typeface="Tahoma" panose="020B0604030504040204" pitchFamily="34" charset="0"/>
                <a:cs typeface="Arial" panose="020B0604020202020204" pitchFamily="34" charset="0"/>
              </a:defRPr>
            </a:lvl1pPr>
            <a:lvl2pPr marL="800100" indent="-342900">
              <a:tabLst>
                <a:tab pos="765175" algn="l"/>
              </a:tabLst>
              <a:defRPr>
                <a:solidFill>
                  <a:schemeClr val="tx1"/>
                </a:solidFill>
                <a:latin typeface="Tahoma" panose="020B0604030504040204" pitchFamily="34" charset="0"/>
                <a:cs typeface="Arial" panose="020B0604020202020204" pitchFamily="34" charset="0"/>
              </a:defRPr>
            </a:lvl2pPr>
            <a:lvl3pPr marL="1257300" indent="-342900">
              <a:tabLst>
                <a:tab pos="765175" algn="l"/>
              </a:tabLst>
              <a:defRPr>
                <a:solidFill>
                  <a:schemeClr val="tx1"/>
                </a:solidFill>
                <a:latin typeface="Tahoma" panose="020B0604030504040204" pitchFamily="34" charset="0"/>
                <a:cs typeface="Arial" panose="020B0604020202020204" pitchFamily="34" charset="0"/>
              </a:defRPr>
            </a:lvl3pPr>
            <a:lvl4pPr marL="1714500" indent="-342900">
              <a:tabLst>
                <a:tab pos="765175" algn="l"/>
              </a:tabLst>
              <a:defRPr>
                <a:solidFill>
                  <a:schemeClr val="tx1"/>
                </a:solidFill>
                <a:latin typeface="Tahoma" panose="020B0604030504040204" pitchFamily="34" charset="0"/>
                <a:cs typeface="Arial" panose="020B0604020202020204" pitchFamily="34" charset="0"/>
              </a:defRPr>
            </a:lvl4pPr>
            <a:lvl5pPr marL="2171700" indent="-342900">
              <a:tabLst>
                <a:tab pos="765175" algn="l"/>
              </a:tabLst>
              <a:defRPr>
                <a:solidFill>
                  <a:schemeClr val="tx1"/>
                </a:solidFill>
                <a:latin typeface="Tahoma" panose="020B0604030504040204" pitchFamily="34" charset="0"/>
                <a:cs typeface="Arial" panose="020B0604020202020204" pitchFamily="34" charset="0"/>
              </a:defRPr>
            </a:lvl5pPr>
            <a:lvl6pPr marL="2628900" indent="-342900" eaLnBrk="0" fontAlgn="base" hangingPunct="0">
              <a:spcBef>
                <a:spcPct val="0"/>
              </a:spcBef>
              <a:spcAft>
                <a:spcPct val="0"/>
              </a:spcAft>
              <a:tabLst>
                <a:tab pos="765175" algn="l"/>
              </a:tabLst>
              <a:defRPr>
                <a:solidFill>
                  <a:schemeClr val="tx1"/>
                </a:solidFill>
                <a:latin typeface="Tahoma" panose="020B0604030504040204" pitchFamily="34" charset="0"/>
                <a:cs typeface="Arial" panose="020B0604020202020204" pitchFamily="34" charset="0"/>
              </a:defRPr>
            </a:lvl6pPr>
            <a:lvl7pPr marL="3086100" indent="-342900" eaLnBrk="0" fontAlgn="base" hangingPunct="0">
              <a:spcBef>
                <a:spcPct val="0"/>
              </a:spcBef>
              <a:spcAft>
                <a:spcPct val="0"/>
              </a:spcAft>
              <a:tabLst>
                <a:tab pos="765175" algn="l"/>
              </a:tabLst>
              <a:defRPr>
                <a:solidFill>
                  <a:schemeClr val="tx1"/>
                </a:solidFill>
                <a:latin typeface="Tahoma" panose="020B0604030504040204" pitchFamily="34" charset="0"/>
                <a:cs typeface="Arial" panose="020B0604020202020204" pitchFamily="34" charset="0"/>
              </a:defRPr>
            </a:lvl7pPr>
            <a:lvl8pPr marL="3543300" indent="-342900" eaLnBrk="0" fontAlgn="base" hangingPunct="0">
              <a:spcBef>
                <a:spcPct val="0"/>
              </a:spcBef>
              <a:spcAft>
                <a:spcPct val="0"/>
              </a:spcAft>
              <a:tabLst>
                <a:tab pos="765175" algn="l"/>
              </a:tabLst>
              <a:defRPr>
                <a:solidFill>
                  <a:schemeClr val="tx1"/>
                </a:solidFill>
                <a:latin typeface="Tahoma" panose="020B0604030504040204" pitchFamily="34" charset="0"/>
                <a:cs typeface="Arial" panose="020B0604020202020204" pitchFamily="34" charset="0"/>
              </a:defRPr>
            </a:lvl8pPr>
            <a:lvl9pPr marL="4000500" indent="-342900" eaLnBrk="0" fontAlgn="base" hangingPunct="0">
              <a:spcBef>
                <a:spcPct val="0"/>
              </a:spcBef>
              <a:spcAft>
                <a:spcPct val="0"/>
              </a:spcAft>
              <a:tabLst>
                <a:tab pos="765175" algn="l"/>
              </a:tabLst>
              <a:defRPr>
                <a:solidFill>
                  <a:schemeClr val="tx1"/>
                </a:solidFill>
                <a:latin typeface="Tahoma" panose="020B0604030504040204" pitchFamily="34" charset="0"/>
                <a:cs typeface="Arial" panose="020B0604020202020204" pitchFamily="34" charset="0"/>
              </a:defRPr>
            </a:lvl9pPr>
          </a:lstStyle>
          <a:p>
            <a:pPr algn="just" eaLnBrk="1" hangingPunct="1">
              <a:spcBef>
                <a:spcPct val="50000"/>
              </a:spcBef>
              <a:buFontTx/>
              <a:buChar char="•"/>
            </a:pPr>
            <a:r>
              <a:rPr lang="el-GR" altLang="el-GR" sz="2400" dirty="0"/>
              <a:t>Ο καλύτερος </a:t>
            </a:r>
            <a:r>
              <a:rPr lang="en-US" altLang="el-GR" sz="2400" dirty="0"/>
              <a:t>τα</a:t>
            </a:r>
            <a:r>
              <a:rPr lang="en-US" altLang="el-GR" sz="2400" dirty="0" err="1"/>
              <a:t>ξινομητής</a:t>
            </a:r>
            <a:r>
              <a:rPr lang="en-US" altLang="el-GR" sz="2400" dirty="0"/>
              <a:t> </a:t>
            </a:r>
            <a:r>
              <a:rPr lang="el-GR" altLang="el-GR" sz="2400" dirty="0"/>
              <a:t>είναι αυτός που έχει καλύτερη απόδοση στα δεδομένα εκτός συνόλου εκπαίδευσης.</a:t>
            </a:r>
          </a:p>
          <a:p>
            <a:pPr algn="just" eaLnBrk="1" hangingPunct="1">
              <a:spcBef>
                <a:spcPct val="50000"/>
              </a:spcBef>
              <a:buFontTx/>
              <a:buChar char="•"/>
            </a:pPr>
            <a:r>
              <a:rPr lang="el-GR" altLang="el-GR" sz="2400" dirty="0"/>
              <a:t>Η απόδοση στο σύνολο εκπαίδευσης δεν αποτελεί αντικειμενικό κριτήριο για την εκτίμηση της απόδοσης εκτός συνόλου εκπαίδευσης.</a:t>
            </a:r>
          </a:p>
          <a:p>
            <a:pPr algn="just" eaLnBrk="1" hangingPunct="1">
              <a:spcBef>
                <a:spcPct val="50000"/>
              </a:spcBef>
              <a:buFontTx/>
              <a:buChar char="•"/>
            </a:pPr>
            <a:r>
              <a:rPr lang="el-GR" altLang="el-GR" sz="2400" dirty="0"/>
              <a:t>Είναι εύκολο να κατασκευάσουμε έναν </a:t>
            </a:r>
            <a:r>
              <a:rPr lang="en-US" altLang="el-GR" sz="2400" dirty="0"/>
              <a:t>τα</a:t>
            </a:r>
            <a:r>
              <a:rPr lang="en-US" altLang="el-GR" sz="2400" dirty="0" err="1"/>
              <a:t>ξινομητή</a:t>
            </a:r>
            <a:r>
              <a:rPr lang="en-US" altLang="el-GR" sz="2400" dirty="0"/>
              <a:t> </a:t>
            </a:r>
            <a:r>
              <a:rPr lang="el-GR" altLang="el-GR" sz="2400" dirty="0"/>
              <a:t>που να έχει 100% απόδοση στα δεδομένα εκπαίδευσης, αλλά πολλή χαμηλή απόδοση εκτός δεδομένων εκπαίδευσης.</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5">
            <a:extLst>
              <a:ext uri="{FF2B5EF4-FFF2-40B4-BE49-F238E27FC236}">
                <a16:creationId xmlns:a16="http://schemas.microsoft.com/office/drawing/2014/main" id="{64079DA5-E28D-47A6-B34A-653B604EAA72}"/>
              </a:ext>
            </a:extLst>
          </p:cNvPr>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Arial" panose="020B060402020202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cs typeface="Arial" panose="020B060402020202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Arial" panose="020B060402020202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9pPr>
          </a:lstStyle>
          <a:p>
            <a:pPr>
              <a:spcBef>
                <a:spcPct val="0"/>
              </a:spcBef>
              <a:buClrTx/>
              <a:buSzTx/>
              <a:buFontTx/>
              <a:buNone/>
            </a:pPr>
            <a:fld id="{34CAF447-7B30-4B24-8F96-CB7B61179C7F}" type="slidenum">
              <a:rPr lang="el-GR" altLang="el-GR" sz="1400"/>
              <a:pPr>
                <a:spcBef>
                  <a:spcPct val="0"/>
                </a:spcBef>
                <a:buClrTx/>
                <a:buSzTx/>
                <a:buFontTx/>
                <a:buNone/>
              </a:pPr>
              <a:t>7</a:t>
            </a:fld>
            <a:endParaRPr lang="el-GR" altLang="el-GR" sz="1400"/>
          </a:p>
        </p:txBody>
      </p:sp>
      <p:sp>
        <p:nvSpPr>
          <p:cNvPr id="21507" name="Rectangle 2">
            <a:extLst>
              <a:ext uri="{FF2B5EF4-FFF2-40B4-BE49-F238E27FC236}">
                <a16:creationId xmlns:a16="http://schemas.microsoft.com/office/drawing/2014/main" id="{B0011B01-7378-41B0-92A3-FC1AF70F126F}"/>
              </a:ext>
            </a:extLst>
          </p:cNvPr>
          <p:cNvSpPr>
            <a:spLocks noGrp="1" noChangeArrowheads="1"/>
          </p:cNvSpPr>
          <p:nvPr>
            <p:ph type="title"/>
          </p:nvPr>
        </p:nvSpPr>
        <p:spPr/>
        <p:txBody>
          <a:bodyPr/>
          <a:lstStyle/>
          <a:p>
            <a:pPr eaLnBrk="1" hangingPunct="1"/>
            <a:r>
              <a:rPr lang="en-US" altLang="el-GR" sz="3200" b="1" dirty="0">
                <a:latin typeface="Times New Roman" panose="02020603050405020304" pitchFamily="18" charset="0"/>
              </a:rPr>
              <a:t>Τα</a:t>
            </a:r>
            <a:r>
              <a:rPr lang="en-US" altLang="el-GR" sz="3200" b="1" dirty="0" err="1">
                <a:latin typeface="Times New Roman" panose="02020603050405020304" pitchFamily="18" charset="0"/>
              </a:rPr>
              <a:t>ξινομητής</a:t>
            </a:r>
            <a:r>
              <a:rPr lang="el-GR" altLang="el-GR" sz="3200" b="1" dirty="0">
                <a:latin typeface="Times New Roman" panose="02020603050405020304" pitchFamily="18" charset="0"/>
              </a:rPr>
              <a:t> με 100% απόδοση στα δεδομένα εκπαίδευσης</a:t>
            </a:r>
          </a:p>
        </p:txBody>
      </p:sp>
      <p:sp>
        <p:nvSpPr>
          <p:cNvPr id="21622" name="Text Box 117">
            <a:extLst>
              <a:ext uri="{FF2B5EF4-FFF2-40B4-BE49-F238E27FC236}">
                <a16:creationId xmlns:a16="http://schemas.microsoft.com/office/drawing/2014/main" id="{8DC7765F-64C2-490B-A1D0-0FC3A2F92B2C}"/>
              </a:ext>
            </a:extLst>
          </p:cNvPr>
          <p:cNvSpPr txBox="1">
            <a:spLocks noChangeArrowheads="1"/>
          </p:cNvSpPr>
          <p:nvPr/>
        </p:nvSpPr>
        <p:spPr bwMode="auto">
          <a:xfrm>
            <a:off x="2463800" y="6078538"/>
            <a:ext cx="7772400" cy="7794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Arial" panose="020B060402020202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cs typeface="Arial" panose="020B060402020202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Arial" panose="020B060402020202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9pPr>
          </a:lstStyle>
          <a:p>
            <a:pPr eaLnBrk="1" hangingPunct="1">
              <a:spcBef>
                <a:spcPct val="50000"/>
              </a:spcBef>
              <a:buClrTx/>
              <a:buSzTx/>
              <a:buFontTx/>
              <a:buNone/>
            </a:pPr>
            <a:r>
              <a:rPr lang="el-GR" altLang="el-GR" sz="1800" dirty="0"/>
              <a:t>Ένας κανόνας για κάθε παράδειγμα</a:t>
            </a:r>
            <a:r>
              <a:rPr lang="en-US" altLang="el-GR" sz="1800" dirty="0"/>
              <a:t>:</a:t>
            </a:r>
            <a:endParaRPr lang="el-GR" altLang="el-GR" sz="1800" dirty="0"/>
          </a:p>
          <a:p>
            <a:pPr eaLnBrk="1" hangingPunct="1">
              <a:spcBef>
                <a:spcPct val="50000"/>
              </a:spcBef>
              <a:buClrTx/>
              <a:buSzTx/>
              <a:buFontTx/>
              <a:buNone/>
            </a:pPr>
            <a:r>
              <a:rPr lang="en-US" altLang="el-GR" sz="1800" dirty="0"/>
              <a:t>If </a:t>
            </a:r>
            <a:r>
              <a:rPr lang="el-GR" altLang="el-GR" sz="1800" dirty="0"/>
              <a:t>Ηλικία</a:t>
            </a:r>
            <a:r>
              <a:rPr lang="en-US" altLang="el-GR" sz="1800" dirty="0"/>
              <a:t>=</a:t>
            </a:r>
            <a:r>
              <a:rPr lang="el-GR" altLang="el-GR" sz="1800" dirty="0"/>
              <a:t>27</a:t>
            </a:r>
            <a:r>
              <a:rPr lang="en-US" altLang="el-GR" sz="1800" dirty="0"/>
              <a:t> and </a:t>
            </a:r>
            <a:r>
              <a:rPr lang="el-GR" altLang="el-GR" sz="1800" dirty="0"/>
              <a:t>Οικ. </a:t>
            </a:r>
            <a:r>
              <a:rPr lang="el-GR" altLang="el-GR" sz="1800" dirty="0" err="1"/>
              <a:t>Κατ</a:t>
            </a:r>
            <a:r>
              <a:rPr lang="el-GR" altLang="el-GR" sz="1800" dirty="0"/>
              <a:t>.</a:t>
            </a:r>
            <a:r>
              <a:rPr lang="en-US" altLang="el-GR" sz="1800" dirty="0"/>
              <a:t>=</a:t>
            </a:r>
            <a:r>
              <a:rPr lang="el-GR" altLang="el-GR" sz="1800" dirty="0"/>
              <a:t>Άγαμος</a:t>
            </a:r>
            <a:r>
              <a:rPr lang="en-US" altLang="el-GR" sz="1800" dirty="0"/>
              <a:t>….. Then </a:t>
            </a:r>
            <a:r>
              <a:rPr lang="el-GR" altLang="el-GR" sz="1800" dirty="0" err="1"/>
              <a:t>ΚαλόςΠελάτης</a:t>
            </a:r>
            <a:r>
              <a:rPr lang="en-US" altLang="el-GR" sz="1800" dirty="0"/>
              <a:t>=</a:t>
            </a:r>
            <a:r>
              <a:rPr lang="el-GR" altLang="el-GR" sz="1800" dirty="0"/>
              <a:t>ΟΧΙ</a:t>
            </a:r>
            <a:endParaRPr lang="en-US" altLang="el-GR" sz="1800" dirty="0"/>
          </a:p>
        </p:txBody>
      </p:sp>
      <p:graphicFrame>
        <p:nvGraphicFramePr>
          <p:cNvPr id="3" name="Group 3">
            <a:extLst>
              <a:ext uri="{FF2B5EF4-FFF2-40B4-BE49-F238E27FC236}">
                <a16:creationId xmlns:a16="http://schemas.microsoft.com/office/drawing/2014/main" id="{AD4BF333-F23E-D884-27E4-795C6AED91EB}"/>
              </a:ext>
            </a:extLst>
          </p:cNvPr>
          <p:cNvGraphicFramePr>
            <a:graphicFrameLocks noGrp="1"/>
          </p:cNvGraphicFramePr>
          <p:nvPr>
            <p:ph idx="1"/>
            <p:extLst>
              <p:ext uri="{D42A27DB-BD31-4B8C-83A1-F6EECF244321}">
                <p14:modId xmlns:p14="http://schemas.microsoft.com/office/powerpoint/2010/main" val="661133468"/>
              </p:ext>
            </p:extLst>
          </p:nvPr>
        </p:nvGraphicFramePr>
        <p:xfrm>
          <a:off x="907215" y="1688307"/>
          <a:ext cx="10098388" cy="4114800"/>
        </p:xfrm>
        <a:graphic>
          <a:graphicData uri="http://schemas.openxmlformats.org/drawingml/2006/table">
            <a:tbl>
              <a:tblPr/>
              <a:tblGrid>
                <a:gridCol w="2018107">
                  <a:extLst>
                    <a:ext uri="{9D8B030D-6E8A-4147-A177-3AD203B41FA5}">
                      <a16:colId xmlns:a16="http://schemas.microsoft.com/office/drawing/2014/main" val="20000"/>
                    </a:ext>
                  </a:extLst>
                </a:gridCol>
                <a:gridCol w="2253684">
                  <a:extLst>
                    <a:ext uri="{9D8B030D-6E8A-4147-A177-3AD203B41FA5}">
                      <a16:colId xmlns:a16="http://schemas.microsoft.com/office/drawing/2014/main" val="20001"/>
                    </a:ext>
                  </a:extLst>
                </a:gridCol>
                <a:gridCol w="1476280">
                  <a:extLst>
                    <a:ext uri="{9D8B030D-6E8A-4147-A177-3AD203B41FA5}">
                      <a16:colId xmlns:a16="http://schemas.microsoft.com/office/drawing/2014/main" val="20002"/>
                    </a:ext>
                  </a:extLst>
                </a:gridCol>
                <a:gridCol w="2151600">
                  <a:extLst>
                    <a:ext uri="{9D8B030D-6E8A-4147-A177-3AD203B41FA5}">
                      <a16:colId xmlns:a16="http://schemas.microsoft.com/office/drawing/2014/main" val="20003"/>
                    </a:ext>
                  </a:extLst>
                </a:gridCol>
                <a:gridCol w="2198717">
                  <a:extLst>
                    <a:ext uri="{9D8B030D-6E8A-4147-A177-3AD203B41FA5}">
                      <a16:colId xmlns:a16="http://schemas.microsoft.com/office/drawing/2014/main" val="20004"/>
                    </a:ext>
                  </a:extLst>
                </a:gridCol>
              </a:tblGrid>
              <a:tr h="357188">
                <a:tc>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cs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cs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cs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cs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l-GR" altLang="el-GR" sz="2400" b="0" i="0" u="none" strike="noStrike" cap="none" normalizeH="0" baseline="0">
                          <a:ln>
                            <a:noFill/>
                          </a:ln>
                          <a:solidFill>
                            <a:srgbClr val="FF9900"/>
                          </a:solidFill>
                          <a:effectLst/>
                          <a:latin typeface="Tahoma" panose="020B0604030504040204" pitchFamily="34" charset="0"/>
                          <a:cs typeface="Arial" panose="020B0604020202020204" pitchFamily="34" charset="0"/>
                        </a:rPr>
                        <a:t>Ηλικία</a:t>
                      </a:r>
                    </a:p>
                  </a:txBody>
                  <a:tcPr anchor="ctr" horzOverflow="overflow">
                    <a:lnL cap="flat">
                      <a:noFill/>
                    </a:lnL>
                    <a:lnR>
                      <a:noFill/>
                    </a:lnR>
                    <a:lnT cap="flat">
                      <a:noFill/>
                    </a:lnT>
                    <a:lnB>
                      <a:noFill/>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cs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cs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cs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cs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l-GR" altLang="el-GR" sz="2400" b="0" i="0" u="none" strike="noStrike" cap="none" normalizeH="0" baseline="0">
                          <a:ln>
                            <a:noFill/>
                          </a:ln>
                          <a:solidFill>
                            <a:srgbClr val="FF9900"/>
                          </a:solidFill>
                          <a:effectLst/>
                          <a:latin typeface="Tahoma" panose="020B0604030504040204" pitchFamily="34" charset="0"/>
                          <a:cs typeface="Arial" panose="020B0604020202020204" pitchFamily="34" charset="0"/>
                        </a:rPr>
                        <a:t>Οικ. Κατ.</a:t>
                      </a:r>
                    </a:p>
                  </a:txBody>
                  <a:tcPr anchor="ctr" horzOverflow="overflow">
                    <a:lnL>
                      <a:noFill/>
                    </a:lnL>
                    <a:lnR>
                      <a:noFill/>
                    </a:lnR>
                    <a:lnT cap="flat">
                      <a:noFill/>
                    </a:lnT>
                    <a:lnB>
                      <a:noFill/>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cs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cs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cs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cs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l-GR" altLang="el-GR" sz="2400" b="0" i="0" u="none" strike="noStrike" cap="none" normalizeH="0" baseline="0" dirty="0">
                          <a:ln>
                            <a:noFill/>
                          </a:ln>
                          <a:solidFill>
                            <a:srgbClr val="FF9900"/>
                          </a:solidFill>
                          <a:effectLst/>
                          <a:latin typeface="Tahoma" panose="020B0604030504040204" pitchFamily="34" charset="0"/>
                          <a:cs typeface="Arial" panose="020B0604020202020204" pitchFamily="34" charset="0"/>
                        </a:rPr>
                        <a:t>Φύλο</a:t>
                      </a:r>
                    </a:p>
                  </a:txBody>
                  <a:tcPr anchor="ctr" horzOverflow="overflow">
                    <a:lnL>
                      <a:noFill/>
                    </a:lnL>
                    <a:lnR>
                      <a:noFill/>
                    </a:lnR>
                    <a:lnT cap="flat">
                      <a:noFill/>
                    </a:lnT>
                    <a:lnB>
                      <a:noFill/>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cs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cs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cs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cs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l-GR" altLang="el-GR" sz="2400" b="0" i="0" u="none" strike="noStrike" cap="none" normalizeH="0" baseline="0">
                          <a:ln>
                            <a:noFill/>
                          </a:ln>
                          <a:solidFill>
                            <a:srgbClr val="FF9900"/>
                          </a:solidFill>
                          <a:effectLst/>
                          <a:latin typeface="Tahoma" panose="020B0604030504040204" pitchFamily="34" charset="0"/>
                          <a:cs typeface="Arial" panose="020B0604020202020204" pitchFamily="34" charset="0"/>
                        </a:rPr>
                        <a:t>Περιοχή</a:t>
                      </a:r>
                    </a:p>
                  </a:txBody>
                  <a:tcPr anchor="ctr" horzOverflow="overflow">
                    <a:lnL>
                      <a:noFill/>
                    </a:lnL>
                    <a:lnR>
                      <a:noFill/>
                    </a:lnR>
                    <a:lnT cap="flat">
                      <a:noFill/>
                    </a:lnT>
                    <a:lnB>
                      <a:noFill/>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cs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cs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cs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cs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l-GR" altLang="el-GR" sz="2400" b="0" i="0" u="none" strike="noStrike" cap="none" normalizeH="0" baseline="0" dirty="0" err="1">
                          <a:ln>
                            <a:noFill/>
                          </a:ln>
                          <a:solidFill>
                            <a:srgbClr val="FF9900"/>
                          </a:solidFill>
                          <a:effectLst/>
                          <a:latin typeface="Tahoma" panose="020B0604030504040204" pitchFamily="34" charset="0"/>
                          <a:cs typeface="Arial" panose="020B0604020202020204" pitchFamily="34" charset="0"/>
                        </a:rPr>
                        <a:t>ΚαλόςΠελάτης</a:t>
                      </a:r>
                      <a:endParaRPr kumimoji="0" lang="el-GR" altLang="el-GR" sz="2400" b="0" i="0" u="none" strike="noStrike" cap="none" normalizeH="0" baseline="0" dirty="0">
                        <a:ln>
                          <a:noFill/>
                        </a:ln>
                        <a:solidFill>
                          <a:srgbClr val="FF9900"/>
                        </a:solidFill>
                        <a:effectLst/>
                        <a:latin typeface="Tahoma" panose="020B0604030504040204" pitchFamily="34" charset="0"/>
                        <a:cs typeface="Arial" panose="020B0604020202020204" pitchFamily="34" charset="0"/>
                      </a:endParaRPr>
                    </a:p>
                  </a:txBody>
                  <a:tcPr anchor="ctr" horzOverflow="overflow">
                    <a:lnL>
                      <a:noFill/>
                    </a:lnL>
                    <a:lnR cap="flat">
                      <a:noFill/>
                    </a:lnR>
                    <a:lnT cap="flat">
                      <a:noFill/>
                    </a:lnT>
                    <a:lnB>
                      <a:noFill/>
                    </a:lnB>
                    <a:lnTlToBr>
                      <a:noFill/>
                    </a:lnTlToBr>
                    <a:lnBlToTr>
                      <a:noFill/>
                    </a:lnBlToTr>
                    <a:noFill/>
                  </a:tcPr>
                </a:tc>
                <a:extLst>
                  <a:ext uri="{0D108BD9-81ED-4DB2-BD59-A6C34878D82A}">
                    <a16:rowId xmlns:a16="http://schemas.microsoft.com/office/drawing/2014/main" val="10000"/>
                  </a:ext>
                </a:extLst>
              </a:tr>
              <a:tr h="355600">
                <a:tc>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cs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cs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cs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cs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l-GR" altLang="el-GR" sz="2400" b="0" i="0" u="none" strike="noStrike" cap="none" normalizeH="0" baseline="0" dirty="0">
                          <a:ln>
                            <a:noFill/>
                          </a:ln>
                          <a:solidFill>
                            <a:schemeClr val="tx1"/>
                          </a:solidFill>
                          <a:effectLst/>
                          <a:latin typeface="Tahoma" panose="020B0604030504040204" pitchFamily="34" charset="0"/>
                          <a:cs typeface="Arial" panose="020B0604020202020204" pitchFamily="34" charset="0"/>
                        </a:rPr>
                        <a:t>27</a:t>
                      </a:r>
                    </a:p>
                  </a:txBody>
                  <a:tcPr anchor="ctr" horzOverflow="overflow">
                    <a:lnL cap="flat">
                      <a:noFill/>
                    </a:lnL>
                    <a:lnR>
                      <a:noFill/>
                    </a:lnR>
                    <a:lnT>
                      <a:noFill/>
                    </a:lnT>
                    <a:lnB>
                      <a:noFill/>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cs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cs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cs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cs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l-GR" altLang="el-GR" sz="2400" b="0" i="0" u="none" strike="noStrike" cap="none" normalizeH="0" baseline="0" dirty="0">
                          <a:ln>
                            <a:noFill/>
                          </a:ln>
                          <a:solidFill>
                            <a:schemeClr val="tx1"/>
                          </a:solidFill>
                          <a:effectLst/>
                          <a:latin typeface="Tahoma" panose="020B0604030504040204" pitchFamily="34" charset="0"/>
                          <a:cs typeface="Arial" panose="020B0604020202020204" pitchFamily="34" charset="0"/>
                        </a:rPr>
                        <a:t>Άγαμος</a:t>
                      </a:r>
                    </a:p>
                  </a:txBody>
                  <a:tcPr anchor="ctr" horzOverflow="overflow">
                    <a:lnL>
                      <a:noFill/>
                    </a:lnL>
                    <a:lnR>
                      <a:noFill/>
                    </a:lnR>
                    <a:lnT>
                      <a:noFill/>
                    </a:lnT>
                    <a:lnB>
                      <a:noFill/>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cs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cs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cs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cs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l-GR" altLang="el-GR" sz="2400" b="0" i="0" u="none" strike="noStrike" cap="none" normalizeH="0" baseline="0">
                          <a:ln>
                            <a:noFill/>
                          </a:ln>
                          <a:solidFill>
                            <a:schemeClr val="tx1"/>
                          </a:solidFill>
                          <a:effectLst/>
                          <a:latin typeface="Tahoma" panose="020B0604030504040204" pitchFamily="34" charset="0"/>
                          <a:cs typeface="Arial" panose="020B0604020202020204" pitchFamily="34" charset="0"/>
                        </a:rPr>
                        <a:t>Α</a:t>
                      </a:r>
                    </a:p>
                  </a:txBody>
                  <a:tcPr anchor="ctr" horzOverflow="overflow">
                    <a:lnL>
                      <a:noFill/>
                    </a:lnL>
                    <a:lnR>
                      <a:noFill/>
                    </a:lnR>
                    <a:lnT>
                      <a:noFill/>
                    </a:lnT>
                    <a:lnB>
                      <a:noFill/>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cs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cs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cs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cs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l-GR" altLang="el-GR" sz="2400" b="0" i="0" u="none" strike="noStrike" cap="none" normalizeH="0" baseline="0">
                          <a:ln>
                            <a:noFill/>
                          </a:ln>
                          <a:solidFill>
                            <a:schemeClr val="tx1"/>
                          </a:solidFill>
                          <a:effectLst/>
                          <a:latin typeface="Tahoma" panose="020B0604030504040204" pitchFamily="34" charset="0"/>
                          <a:cs typeface="Arial" panose="020B0604020202020204" pitchFamily="34" charset="0"/>
                        </a:rPr>
                        <a:t>Αγ. Παρ.</a:t>
                      </a:r>
                    </a:p>
                  </a:txBody>
                  <a:tcPr anchor="ctr" horzOverflow="overflow">
                    <a:lnL>
                      <a:noFill/>
                    </a:lnL>
                    <a:lnR>
                      <a:noFill/>
                    </a:lnR>
                    <a:lnT>
                      <a:noFill/>
                    </a:lnT>
                    <a:lnB>
                      <a:noFill/>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cs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cs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cs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cs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l-GR" altLang="el-GR" sz="2400" b="0" i="0" u="none" strike="noStrike" cap="none" normalizeH="0" baseline="0">
                          <a:ln>
                            <a:noFill/>
                          </a:ln>
                          <a:solidFill>
                            <a:srgbClr val="FF0000"/>
                          </a:solidFill>
                          <a:effectLst/>
                          <a:latin typeface="Tahoma" panose="020B0604030504040204" pitchFamily="34" charset="0"/>
                          <a:cs typeface="Arial" panose="020B0604020202020204" pitchFamily="34" charset="0"/>
                        </a:rPr>
                        <a:t>ΟΧΙ</a:t>
                      </a:r>
                    </a:p>
                  </a:txBody>
                  <a:tcPr anchor="ct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01"/>
                  </a:ext>
                </a:extLst>
              </a:tr>
              <a:tr h="357188">
                <a:tc>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cs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cs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cs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cs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l-GR" altLang="el-GR" sz="2400" b="0" i="0" u="none" strike="noStrike" cap="none" normalizeH="0" baseline="0">
                          <a:ln>
                            <a:noFill/>
                          </a:ln>
                          <a:solidFill>
                            <a:schemeClr val="tx1"/>
                          </a:solidFill>
                          <a:effectLst/>
                          <a:latin typeface="Tahoma" panose="020B0604030504040204" pitchFamily="34" charset="0"/>
                          <a:cs typeface="Arial" panose="020B0604020202020204" pitchFamily="34" charset="0"/>
                        </a:rPr>
                        <a:t>40</a:t>
                      </a:r>
                    </a:p>
                  </a:txBody>
                  <a:tcPr anchor="ctr" horzOverflow="overflow">
                    <a:lnL cap="flat">
                      <a:noFill/>
                    </a:lnL>
                    <a:lnR>
                      <a:noFill/>
                    </a:lnR>
                    <a:lnT>
                      <a:noFill/>
                    </a:lnT>
                    <a:lnB>
                      <a:noFill/>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cs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cs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cs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cs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l-GR" altLang="el-GR" sz="2400" b="0" i="0" u="none" strike="noStrike" cap="none" normalizeH="0" baseline="0">
                          <a:ln>
                            <a:noFill/>
                          </a:ln>
                          <a:solidFill>
                            <a:schemeClr val="tx1"/>
                          </a:solidFill>
                          <a:effectLst/>
                          <a:latin typeface="Tahoma" panose="020B0604030504040204" pitchFamily="34" charset="0"/>
                          <a:cs typeface="Arial" panose="020B0604020202020204" pitchFamily="34" charset="0"/>
                        </a:rPr>
                        <a:t>Άγαμος</a:t>
                      </a:r>
                    </a:p>
                  </a:txBody>
                  <a:tcPr anchor="ctr" horzOverflow="overflow">
                    <a:lnL>
                      <a:noFill/>
                    </a:lnL>
                    <a:lnR>
                      <a:noFill/>
                    </a:lnR>
                    <a:lnT>
                      <a:noFill/>
                    </a:lnT>
                    <a:lnB>
                      <a:noFill/>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cs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cs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cs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cs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l-GR" altLang="el-GR" sz="2400" b="0" i="0" u="none" strike="noStrike" cap="none" normalizeH="0" baseline="0">
                          <a:ln>
                            <a:noFill/>
                          </a:ln>
                          <a:solidFill>
                            <a:schemeClr val="tx1"/>
                          </a:solidFill>
                          <a:effectLst/>
                          <a:latin typeface="Tahoma" panose="020B0604030504040204" pitchFamily="34" charset="0"/>
                          <a:cs typeface="Arial" panose="020B0604020202020204" pitchFamily="34" charset="0"/>
                        </a:rPr>
                        <a:t>Γ</a:t>
                      </a:r>
                    </a:p>
                  </a:txBody>
                  <a:tcPr anchor="ctr" horzOverflow="overflow">
                    <a:lnL>
                      <a:noFill/>
                    </a:lnL>
                    <a:lnR>
                      <a:noFill/>
                    </a:lnR>
                    <a:lnT>
                      <a:noFill/>
                    </a:lnT>
                    <a:lnB>
                      <a:noFill/>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cs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cs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cs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cs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l-GR" altLang="el-GR" sz="2400" b="0" i="0" u="none" strike="noStrike" cap="none" normalizeH="0" baseline="0">
                          <a:ln>
                            <a:noFill/>
                          </a:ln>
                          <a:solidFill>
                            <a:schemeClr val="tx1"/>
                          </a:solidFill>
                          <a:effectLst/>
                          <a:latin typeface="Tahoma" panose="020B0604030504040204" pitchFamily="34" charset="0"/>
                          <a:cs typeface="Arial" panose="020B0604020202020204" pitchFamily="34" charset="0"/>
                        </a:rPr>
                        <a:t>Χαλάνδρι</a:t>
                      </a:r>
                    </a:p>
                  </a:txBody>
                  <a:tcPr anchor="ctr" horzOverflow="overflow">
                    <a:lnL>
                      <a:noFill/>
                    </a:lnL>
                    <a:lnR>
                      <a:noFill/>
                    </a:lnR>
                    <a:lnT>
                      <a:noFill/>
                    </a:lnT>
                    <a:lnB>
                      <a:noFill/>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cs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cs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cs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cs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l-GR" altLang="el-GR" sz="2400" b="0" i="0" u="none" strike="noStrike" cap="none" normalizeH="0" baseline="0">
                          <a:ln>
                            <a:noFill/>
                          </a:ln>
                          <a:solidFill>
                            <a:srgbClr val="FF0000"/>
                          </a:solidFill>
                          <a:effectLst/>
                          <a:latin typeface="Tahoma" panose="020B0604030504040204" pitchFamily="34" charset="0"/>
                          <a:cs typeface="Arial" panose="020B0604020202020204" pitchFamily="34" charset="0"/>
                        </a:rPr>
                        <a:t>ΟΧΙ</a:t>
                      </a:r>
                    </a:p>
                  </a:txBody>
                  <a:tcPr anchor="ct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02"/>
                  </a:ext>
                </a:extLst>
              </a:tr>
              <a:tr h="357188">
                <a:tc>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cs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cs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cs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cs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l-GR" altLang="el-GR" sz="2400" b="0" i="0" u="none" strike="noStrike" cap="none" normalizeH="0" baseline="0">
                          <a:ln>
                            <a:noFill/>
                          </a:ln>
                          <a:solidFill>
                            <a:schemeClr val="tx1"/>
                          </a:solidFill>
                          <a:effectLst/>
                          <a:latin typeface="Tahoma" panose="020B0604030504040204" pitchFamily="34" charset="0"/>
                          <a:cs typeface="Arial" panose="020B0604020202020204" pitchFamily="34" charset="0"/>
                        </a:rPr>
                        <a:t>25</a:t>
                      </a:r>
                    </a:p>
                  </a:txBody>
                  <a:tcPr anchor="ctr" horzOverflow="overflow">
                    <a:lnL cap="flat">
                      <a:noFill/>
                    </a:lnL>
                    <a:lnR>
                      <a:noFill/>
                    </a:lnR>
                    <a:lnT>
                      <a:noFill/>
                    </a:lnT>
                    <a:lnB>
                      <a:noFill/>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cs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cs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cs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cs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l-GR" altLang="el-GR" sz="2400" b="0" i="0" u="none" strike="noStrike" cap="none" normalizeH="0" baseline="0">
                          <a:ln>
                            <a:noFill/>
                          </a:ln>
                          <a:solidFill>
                            <a:schemeClr val="tx1"/>
                          </a:solidFill>
                          <a:effectLst/>
                          <a:latin typeface="Tahoma" panose="020B0604030504040204" pitchFamily="34" charset="0"/>
                          <a:cs typeface="Arial" panose="020B0604020202020204" pitchFamily="34" charset="0"/>
                        </a:rPr>
                        <a:t>Έγγαμος</a:t>
                      </a:r>
                    </a:p>
                  </a:txBody>
                  <a:tcPr anchor="ctr" horzOverflow="overflow">
                    <a:lnL>
                      <a:noFill/>
                    </a:lnL>
                    <a:lnR>
                      <a:noFill/>
                    </a:lnR>
                    <a:lnT>
                      <a:noFill/>
                    </a:lnT>
                    <a:lnB>
                      <a:noFill/>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cs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cs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cs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cs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l-GR" altLang="el-GR" sz="2400" b="0" i="0" u="none" strike="noStrike" cap="none" normalizeH="0" baseline="0">
                          <a:ln>
                            <a:noFill/>
                          </a:ln>
                          <a:solidFill>
                            <a:schemeClr val="tx1"/>
                          </a:solidFill>
                          <a:effectLst/>
                          <a:latin typeface="Tahoma" panose="020B0604030504040204" pitchFamily="34" charset="0"/>
                          <a:cs typeface="Arial" panose="020B0604020202020204" pitchFamily="34" charset="0"/>
                        </a:rPr>
                        <a:t>Γ</a:t>
                      </a:r>
                    </a:p>
                  </a:txBody>
                  <a:tcPr anchor="ctr" horzOverflow="overflow">
                    <a:lnL>
                      <a:noFill/>
                    </a:lnL>
                    <a:lnR>
                      <a:noFill/>
                    </a:lnR>
                    <a:lnT>
                      <a:noFill/>
                    </a:lnT>
                    <a:lnB>
                      <a:noFill/>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cs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cs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cs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cs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l-GR" altLang="el-GR" sz="2400" b="0" i="0" u="none" strike="noStrike" cap="none" normalizeH="0" baseline="0">
                          <a:ln>
                            <a:noFill/>
                          </a:ln>
                          <a:solidFill>
                            <a:schemeClr val="tx1"/>
                          </a:solidFill>
                          <a:effectLst/>
                          <a:latin typeface="Tahoma" panose="020B0604030504040204" pitchFamily="34" charset="0"/>
                          <a:cs typeface="Arial" panose="020B0604020202020204" pitchFamily="34" charset="0"/>
                        </a:rPr>
                        <a:t>Χολαργός</a:t>
                      </a:r>
                    </a:p>
                  </a:txBody>
                  <a:tcPr anchor="ctr" horzOverflow="overflow">
                    <a:lnL>
                      <a:noFill/>
                    </a:lnL>
                    <a:lnR>
                      <a:noFill/>
                    </a:lnR>
                    <a:lnT>
                      <a:noFill/>
                    </a:lnT>
                    <a:lnB>
                      <a:noFill/>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cs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cs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cs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cs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l-GR" altLang="el-GR" sz="2400" b="0" i="0" u="none" strike="noStrike" cap="none" normalizeH="0" baseline="0">
                          <a:ln>
                            <a:noFill/>
                          </a:ln>
                          <a:solidFill>
                            <a:srgbClr val="FF0000"/>
                          </a:solidFill>
                          <a:effectLst/>
                          <a:latin typeface="Tahoma" panose="020B0604030504040204" pitchFamily="34" charset="0"/>
                          <a:cs typeface="Arial" panose="020B0604020202020204" pitchFamily="34" charset="0"/>
                        </a:rPr>
                        <a:t>ΟΧΙ</a:t>
                      </a:r>
                    </a:p>
                  </a:txBody>
                  <a:tcPr anchor="ct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03"/>
                  </a:ext>
                </a:extLst>
              </a:tr>
              <a:tr h="355600">
                <a:tc>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cs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cs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cs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cs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l-GR" altLang="el-GR" sz="2400" b="0" i="0" u="none" strike="noStrike" cap="none" normalizeH="0" baseline="0">
                          <a:ln>
                            <a:noFill/>
                          </a:ln>
                          <a:solidFill>
                            <a:schemeClr val="tx1"/>
                          </a:solidFill>
                          <a:effectLst/>
                          <a:latin typeface="Tahoma" panose="020B0604030504040204" pitchFamily="34" charset="0"/>
                          <a:cs typeface="Arial" panose="020B0604020202020204" pitchFamily="34" charset="0"/>
                        </a:rPr>
                        <a:t>32</a:t>
                      </a:r>
                    </a:p>
                  </a:txBody>
                  <a:tcPr anchor="ctr" horzOverflow="overflow">
                    <a:lnL cap="flat">
                      <a:noFill/>
                    </a:lnL>
                    <a:lnR>
                      <a:noFill/>
                    </a:lnR>
                    <a:lnT>
                      <a:noFill/>
                    </a:lnT>
                    <a:lnB>
                      <a:noFill/>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cs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cs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cs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cs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l-GR" altLang="el-GR" sz="2400" b="0" i="0" u="none" strike="noStrike" cap="none" normalizeH="0" baseline="0">
                          <a:ln>
                            <a:noFill/>
                          </a:ln>
                          <a:solidFill>
                            <a:schemeClr val="tx1"/>
                          </a:solidFill>
                          <a:effectLst/>
                          <a:latin typeface="Tahoma" panose="020B0604030504040204" pitchFamily="34" charset="0"/>
                          <a:cs typeface="Arial" panose="020B0604020202020204" pitchFamily="34" charset="0"/>
                        </a:rPr>
                        <a:t>Με τέκνα</a:t>
                      </a:r>
                    </a:p>
                  </a:txBody>
                  <a:tcPr anchor="ctr" horzOverflow="overflow">
                    <a:lnL>
                      <a:noFill/>
                    </a:lnL>
                    <a:lnR>
                      <a:noFill/>
                    </a:lnR>
                    <a:lnT>
                      <a:noFill/>
                    </a:lnT>
                    <a:lnB>
                      <a:noFill/>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cs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cs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cs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cs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l-GR" altLang="el-GR" sz="2400" b="0" i="0" u="none" strike="noStrike" cap="none" normalizeH="0" baseline="0">
                          <a:ln>
                            <a:noFill/>
                          </a:ln>
                          <a:solidFill>
                            <a:schemeClr val="tx1"/>
                          </a:solidFill>
                          <a:effectLst/>
                          <a:latin typeface="Tahoma" panose="020B0604030504040204" pitchFamily="34" charset="0"/>
                          <a:cs typeface="Arial" panose="020B0604020202020204" pitchFamily="34" charset="0"/>
                        </a:rPr>
                        <a:t>Α</a:t>
                      </a:r>
                    </a:p>
                  </a:txBody>
                  <a:tcPr anchor="ctr" horzOverflow="overflow">
                    <a:lnL>
                      <a:noFill/>
                    </a:lnL>
                    <a:lnR>
                      <a:noFill/>
                    </a:lnR>
                    <a:lnT>
                      <a:noFill/>
                    </a:lnT>
                    <a:lnB>
                      <a:noFill/>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cs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cs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cs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cs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l-GR" altLang="el-GR" sz="2400" b="0" i="0" u="none" strike="noStrike" cap="none" normalizeH="0" baseline="0">
                          <a:ln>
                            <a:noFill/>
                          </a:ln>
                          <a:solidFill>
                            <a:schemeClr val="tx1"/>
                          </a:solidFill>
                          <a:effectLst/>
                          <a:latin typeface="Tahoma" panose="020B0604030504040204" pitchFamily="34" charset="0"/>
                          <a:cs typeface="Arial" panose="020B0604020202020204" pitchFamily="34" charset="0"/>
                        </a:rPr>
                        <a:t>Χαλάνδρι</a:t>
                      </a:r>
                    </a:p>
                  </a:txBody>
                  <a:tcPr anchor="ctr" horzOverflow="overflow">
                    <a:lnL>
                      <a:noFill/>
                    </a:lnL>
                    <a:lnR>
                      <a:noFill/>
                    </a:lnR>
                    <a:lnT>
                      <a:noFill/>
                    </a:lnT>
                    <a:lnB>
                      <a:noFill/>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cs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cs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cs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cs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l-GR" altLang="el-GR" sz="2400" b="0" i="0" u="none" strike="noStrike" cap="none" normalizeH="0" baseline="0">
                          <a:ln>
                            <a:noFill/>
                          </a:ln>
                          <a:solidFill>
                            <a:srgbClr val="FF0000"/>
                          </a:solidFill>
                          <a:effectLst/>
                          <a:latin typeface="Tahoma" panose="020B0604030504040204" pitchFamily="34" charset="0"/>
                          <a:cs typeface="Arial" panose="020B0604020202020204" pitchFamily="34" charset="0"/>
                        </a:rPr>
                        <a:t>ΟΧΙ</a:t>
                      </a:r>
                    </a:p>
                  </a:txBody>
                  <a:tcPr anchor="ct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04"/>
                  </a:ext>
                </a:extLst>
              </a:tr>
              <a:tr h="357188">
                <a:tc>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cs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cs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cs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cs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l-GR" altLang="el-GR" sz="2400" b="0" i="0" u="none" strike="noStrike" cap="none" normalizeH="0" baseline="0">
                          <a:ln>
                            <a:noFill/>
                          </a:ln>
                          <a:solidFill>
                            <a:schemeClr val="tx1"/>
                          </a:solidFill>
                          <a:effectLst/>
                          <a:latin typeface="Tahoma" panose="020B0604030504040204" pitchFamily="34" charset="0"/>
                          <a:cs typeface="Arial" panose="020B0604020202020204" pitchFamily="34" charset="0"/>
                        </a:rPr>
                        <a:t>35</a:t>
                      </a:r>
                    </a:p>
                  </a:txBody>
                  <a:tcPr anchor="ctr" horzOverflow="overflow">
                    <a:lnL cap="flat">
                      <a:noFill/>
                    </a:lnL>
                    <a:lnR>
                      <a:noFill/>
                    </a:lnR>
                    <a:lnT>
                      <a:noFill/>
                    </a:lnT>
                    <a:lnB>
                      <a:noFill/>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cs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cs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cs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cs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l-GR" altLang="el-GR" sz="2400" b="0" i="0" u="none" strike="noStrike" cap="none" normalizeH="0" baseline="0">
                          <a:ln>
                            <a:noFill/>
                          </a:ln>
                          <a:solidFill>
                            <a:schemeClr val="tx1"/>
                          </a:solidFill>
                          <a:effectLst/>
                          <a:latin typeface="Tahoma" panose="020B0604030504040204" pitchFamily="34" charset="0"/>
                          <a:cs typeface="Arial" panose="020B0604020202020204" pitchFamily="34" charset="0"/>
                        </a:rPr>
                        <a:t>Έγγαμος</a:t>
                      </a:r>
                    </a:p>
                  </a:txBody>
                  <a:tcPr anchor="ctr" horzOverflow="overflow">
                    <a:lnL>
                      <a:noFill/>
                    </a:lnL>
                    <a:lnR>
                      <a:noFill/>
                    </a:lnR>
                    <a:lnT>
                      <a:noFill/>
                    </a:lnT>
                    <a:lnB>
                      <a:noFill/>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cs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cs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cs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cs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l-GR" altLang="el-GR" sz="2400" b="0" i="0" u="none" strike="noStrike" cap="none" normalizeH="0" baseline="0">
                          <a:ln>
                            <a:noFill/>
                          </a:ln>
                          <a:solidFill>
                            <a:schemeClr val="tx1"/>
                          </a:solidFill>
                          <a:effectLst/>
                          <a:latin typeface="Tahoma" panose="020B0604030504040204" pitchFamily="34" charset="0"/>
                          <a:cs typeface="Arial" panose="020B0604020202020204" pitchFamily="34" charset="0"/>
                        </a:rPr>
                        <a:t>Α</a:t>
                      </a:r>
                    </a:p>
                  </a:txBody>
                  <a:tcPr anchor="ctr" horzOverflow="overflow">
                    <a:lnL>
                      <a:noFill/>
                    </a:lnL>
                    <a:lnR>
                      <a:noFill/>
                    </a:lnR>
                    <a:lnT>
                      <a:noFill/>
                    </a:lnT>
                    <a:lnB>
                      <a:noFill/>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cs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cs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cs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cs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l-GR" altLang="el-GR" sz="2400" b="0" i="0" u="none" strike="noStrike" cap="none" normalizeH="0" baseline="0">
                          <a:ln>
                            <a:noFill/>
                          </a:ln>
                          <a:solidFill>
                            <a:schemeClr val="tx1"/>
                          </a:solidFill>
                          <a:effectLst/>
                          <a:latin typeface="Tahoma" panose="020B0604030504040204" pitchFamily="34" charset="0"/>
                          <a:cs typeface="Arial" panose="020B0604020202020204" pitchFamily="34" charset="0"/>
                        </a:rPr>
                        <a:t>Αγ. Παρ.</a:t>
                      </a:r>
                    </a:p>
                  </a:txBody>
                  <a:tcPr anchor="ctr" horzOverflow="overflow">
                    <a:lnL>
                      <a:noFill/>
                    </a:lnL>
                    <a:lnR>
                      <a:noFill/>
                    </a:lnR>
                    <a:lnT>
                      <a:noFill/>
                    </a:lnT>
                    <a:lnB>
                      <a:noFill/>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cs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cs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cs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cs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l-GR" altLang="el-GR" sz="2400" b="0" i="0" u="none" strike="noStrike" cap="none" normalizeH="0" baseline="0">
                          <a:ln>
                            <a:noFill/>
                          </a:ln>
                          <a:solidFill>
                            <a:srgbClr val="FF0000"/>
                          </a:solidFill>
                          <a:effectLst/>
                          <a:latin typeface="Tahoma" panose="020B0604030504040204" pitchFamily="34" charset="0"/>
                          <a:cs typeface="Arial" panose="020B0604020202020204" pitchFamily="34" charset="0"/>
                        </a:rPr>
                        <a:t>ΝΑΙ</a:t>
                      </a:r>
                    </a:p>
                  </a:txBody>
                  <a:tcPr anchor="ct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05"/>
                  </a:ext>
                </a:extLst>
              </a:tr>
              <a:tr h="357188">
                <a:tc>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cs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cs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cs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cs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l-GR" altLang="el-GR" sz="2400" b="0" i="0" u="none" strike="noStrike" cap="none" normalizeH="0" baseline="0">
                          <a:ln>
                            <a:noFill/>
                          </a:ln>
                          <a:solidFill>
                            <a:schemeClr val="tx1"/>
                          </a:solidFill>
                          <a:effectLst/>
                          <a:latin typeface="Tahoma" panose="020B0604030504040204" pitchFamily="34" charset="0"/>
                          <a:cs typeface="Arial" panose="020B0604020202020204" pitchFamily="34" charset="0"/>
                        </a:rPr>
                        <a:t>38</a:t>
                      </a:r>
                    </a:p>
                  </a:txBody>
                  <a:tcPr anchor="ctr" horzOverflow="overflow">
                    <a:lnL cap="flat">
                      <a:noFill/>
                    </a:lnL>
                    <a:lnR>
                      <a:noFill/>
                    </a:lnR>
                    <a:lnT>
                      <a:noFill/>
                    </a:lnT>
                    <a:lnB>
                      <a:noFill/>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cs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cs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cs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cs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l-GR" altLang="el-GR" sz="2400" b="0" i="0" u="none" strike="noStrike" cap="none" normalizeH="0" baseline="0">
                          <a:ln>
                            <a:noFill/>
                          </a:ln>
                          <a:solidFill>
                            <a:schemeClr val="tx1"/>
                          </a:solidFill>
                          <a:effectLst/>
                          <a:latin typeface="Tahoma" panose="020B0604030504040204" pitchFamily="34" charset="0"/>
                          <a:cs typeface="Arial" panose="020B0604020202020204" pitchFamily="34" charset="0"/>
                        </a:rPr>
                        <a:t>Έγγαμος</a:t>
                      </a:r>
                    </a:p>
                  </a:txBody>
                  <a:tcPr anchor="ctr" horzOverflow="overflow">
                    <a:lnL>
                      <a:noFill/>
                    </a:lnL>
                    <a:lnR>
                      <a:noFill/>
                    </a:lnR>
                    <a:lnT>
                      <a:noFill/>
                    </a:lnT>
                    <a:lnB>
                      <a:noFill/>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cs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cs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cs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cs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l-GR" altLang="el-GR" sz="2400" b="0" i="0" u="none" strike="noStrike" cap="none" normalizeH="0" baseline="0" dirty="0">
                          <a:ln>
                            <a:noFill/>
                          </a:ln>
                          <a:solidFill>
                            <a:schemeClr val="tx1"/>
                          </a:solidFill>
                          <a:effectLst/>
                          <a:latin typeface="Tahoma" panose="020B0604030504040204" pitchFamily="34" charset="0"/>
                          <a:cs typeface="Arial" panose="020B0604020202020204" pitchFamily="34" charset="0"/>
                        </a:rPr>
                        <a:t>Γ</a:t>
                      </a:r>
                    </a:p>
                  </a:txBody>
                  <a:tcPr anchor="ctr" horzOverflow="overflow">
                    <a:lnL>
                      <a:noFill/>
                    </a:lnL>
                    <a:lnR>
                      <a:noFill/>
                    </a:lnR>
                    <a:lnT>
                      <a:noFill/>
                    </a:lnT>
                    <a:lnB>
                      <a:noFill/>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cs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cs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cs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cs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l-GR" altLang="el-GR" sz="2400" b="0" i="0" u="none" strike="noStrike" cap="none" normalizeH="0" baseline="0">
                          <a:ln>
                            <a:noFill/>
                          </a:ln>
                          <a:solidFill>
                            <a:schemeClr val="tx1"/>
                          </a:solidFill>
                          <a:effectLst/>
                          <a:latin typeface="Tahoma" panose="020B0604030504040204" pitchFamily="34" charset="0"/>
                          <a:cs typeface="Arial" panose="020B0604020202020204" pitchFamily="34" charset="0"/>
                        </a:rPr>
                        <a:t>Χολαργός</a:t>
                      </a:r>
                    </a:p>
                  </a:txBody>
                  <a:tcPr anchor="ctr" horzOverflow="overflow">
                    <a:lnL>
                      <a:noFill/>
                    </a:lnL>
                    <a:lnR>
                      <a:noFill/>
                    </a:lnR>
                    <a:lnT>
                      <a:noFill/>
                    </a:lnT>
                    <a:lnB>
                      <a:noFill/>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cs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cs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cs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cs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l-GR" altLang="el-GR" sz="2400" b="0" i="0" u="none" strike="noStrike" cap="none" normalizeH="0" baseline="0">
                          <a:ln>
                            <a:noFill/>
                          </a:ln>
                          <a:solidFill>
                            <a:srgbClr val="FF0000"/>
                          </a:solidFill>
                          <a:effectLst/>
                          <a:latin typeface="Tahoma" panose="020B0604030504040204" pitchFamily="34" charset="0"/>
                          <a:cs typeface="Arial" panose="020B0604020202020204" pitchFamily="34" charset="0"/>
                        </a:rPr>
                        <a:t>ΝΑΙ</a:t>
                      </a:r>
                    </a:p>
                  </a:txBody>
                  <a:tcPr anchor="ct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06"/>
                  </a:ext>
                </a:extLst>
              </a:tr>
              <a:tr h="355600">
                <a:tc>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cs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cs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cs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cs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l-GR" altLang="el-GR" sz="2400" b="0" i="0" u="none" strike="noStrike" cap="none" normalizeH="0" baseline="0">
                          <a:ln>
                            <a:noFill/>
                          </a:ln>
                          <a:solidFill>
                            <a:schemeClr val="tx1"/>
                          </a:solidFill>
                          <a:effectLst/>
                          <a:latin typeface="Tahoma" panose="020B0604030504040204" pitchFamily="34" charset="0"/>
                          <a:cs typeface="Arial" panose="020B0604020202020204" pitchFamily="34" charset="0"/>
                        </a:rPr>
                        <a:t>26</a:t>
                      </a:r>
                    </a:p>
                  </a:txBody>
                  <a:tcPr anchor="ctr" horzOverflow="overflow">
                    <a:lnL cap="flat">
                      <a:noFill/>
                    </a:lnL>
                    <a:lnR>
                      <a:noFill/>
                    </a:lnR>
                    <a:lnT>
                      <a:noFill/>
                    </a:lnT>
                    <a:lnB>
                      <a:noFill/>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cs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cs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cs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cs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l-GR" altLang="el-GR" sz="2400" b="0" i="0" u="none" strike="noStrike" cap="none" normalizeH="0" baseline="0">
                          <a:ln>
                            <a:noFill/>
                          </a:ln>
                          <a:solidFill>
                            <a:schemeClr val="tx1"/>
                          </a:solidFill>
                          <a:effectLst/>
                          <a:latin typeface="Tahoma" panose="020B0604030504040204" pitchFamily="34" charset="0"/>
                          <a:cs typeface="Arial" panose="020B0604020202020204" pitchFamily="34" charset="0"/>
                        </a:rPr>
                        <a:t>Με τέκνα</a:t>
                      </a:r>
                    </a:p>
                  </a:txBody>
                  <a:tcPr anchor="ctr" horzOverflow="overflow">
                    <a:lnL>
                      <a:noFill/>
                    </a:lnL>
                    <a:lnR>
                      <a:noFill/>
                    </a:lnR>
                    <a:lnT>
                      <a:noFill/>
                    </a:lnT>
                    <a:lnB>
                      <a:noFill/>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cs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cs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cs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cs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l-GR" altLang="el-GR" sz="2400" b="0" i="0" u="none" strike="noStrike" cap="none" normalizeH="0" baseline="0">
                          <a:ln>
                            <a:noFill/>
                          </a:ln>
                          <a:solidFill>
                            <a:schemeClr val="tx1"/>
                          </a:solidFill>
                          <a:effectLst/>
                          <a:latin typeface="Tahoma" panose="020B0604030504040204" pitchFamily="34" charset="0"/>
                          <a:cs typeface="Arial" panose="020B0604020202020204" pitchFamily="34" charset="0"/>
                        </a:rPr>
                        <a:t>Γ</a:t>
                      </a:r>
                    </a:p>
                  </a:txBody>
                  <a:tcPr anchor="ctr" horzOverflow="overflow">
                    <a:lnL>
                      <a:noFill/>
                    </a:lnL>
                    <a:lnR>
                      <a:noFill/>
                    </a:lnR>
                    <a:lnT>
                      <a:noFill/>
                    </a:lnT>
                    <a:lnB>
                      <a:noFill/>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cs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cs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cs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cs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l-GR" altLang="el-GR" sz="2400" b="0" i="0" u="none" strike="noStrike" cap="none" normalizeH="0" baseline="0">
                          <a:ln>
                            <a:noFill/>
                          </a:ln>
                          <a:solidFill>
                            <a:schemeClr val="tx1"/>
                          </a:solidFill>
                          <a:effectLst/>
                          <a:latin typeface="Tahoma" panose="020B0604030504040204" pitchFamily="34" charset="0"/>
                          <a:cs typeface="Arial" panose="020B0604020202020204" pitchFamily="34" charset="0"/>
                        </a:rPr>
                        <a:t>Αγ. Παρ.</a:t>
                      </a:r>
                    </a:p>
                  </a:txBody>
                  <a:tcPr anchor="ctr" horzOverflow="overflow">
                    <a:lnL>
                      <a:noFill/>
                    </a:lnL>
                    <a:lnR>
                      <a:noFill/>
                    </a:lnR>
                    <a:lnT>
                      <a:noFill/>
                    </a:lnT>
                    <a:lnB>
                      <a:noFill/>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cs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cs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cs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cs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l-GR" altLang="el-GR" sz="2400" b="0" i="0" u="none" strike="noStrike" cap="none" normalizeH="0" baseline="0">
                          <a:ln>
                            <a:noFill/>
                          </a:ln>
                          <a:solidFill>
                            <a:srgbClr val="FF0000"/>
                          </a:solidFill>
                          <a:effectLst/>
                          <a:latin typeface="Tahoma" panose="020B0604030504040204" pitchFamily="34" charset="0"/>
                          <a:cs typeface="Arial" panose="020B0604020202020204" pitchFamily="34" charset="0"/>
                        </a:rPr>
                        <a:t>ΝΑΙ</a:t>
                      </a:r>
                    </a:p>
                  </a:txBody>
                  <a:tcPr anchor="ct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07"/>
                  </a:ext>
                </a:extLst>
              </a:tr>
              <a:tr h="357188">
                <a:tc>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cs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cs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cs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cs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l-GR" altLang="el-GR" sz="2400" b="0" i="0" u="none" strike="noStrike" cap="none" normalizeH="0" baseline="0">
                          <a:ln>
                            <a:noFill/>
                          </a:ln>
                          <a:solidFill>
                            <a:schemeClr val="tx1"/>
                          </a:solidFill>
                          <a:effectLst/>
                          <a:latin typeface="Tahoma" panose="020B0604030504040204" pitchFamily="34" charset="0"/>
                          <a:cs typeface="Arial" panose="020B0604020202020204" pitchFamily="34" charset="0"/>
                        </a:rPr>
                        <a:t>30</a:t>
                      </a:r>
                    </a:p>
                  </a:txBody>
                  <a:tcPr anchor="ctr" horzOverflow="overflow">
                    <a:lnL cap="flat">
                      <a:noFill/>
                    </a:lnL>
                    <a:lnR>
                      <a:noFill/>
                    </a:lnR>
                    <a:lnT>
                      <a:noFill/>
                    </a:lnT>
                    <a:lnB cap="flat">
                      <a:noFill/>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cs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cs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cs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cs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l-GR" altLang="el-GR" sz="2400" b="0" i="0" u="none" strike="noStrike" cap="none" normalizeH="0" baseline="0">
                          <a:ln>
                            <a:noFill/>
                          </a:ln>
                          <a:solidFill>
                            <a:schemeClr val="tx1"/>
                          </a:solidFill>
                          <a:effectLst/>
                          <a:latin typeface="Tahoma" panose="020B0604030504040204" pitchFamily="34" charset="0"/>
                          <a:cs typeface="Arial" panose="020B0604020202020204" pitchFamily="34" charset="0"/>
                        </a:rPr>
                        <a:t>Με τέκνα</a:t>
                      </a:r>
                    </a:p>
                  </a:txBody>
                  <a:tcPr anchor="ctr" horzOverflow="overflow">
                    <a:lnL>
                      <a:noFill/>
                    </a:lnL>
                    <a:lnR>
                      <a:noFill/>
                    </a:lnR>
                    <a:lnT>
                      <a:noFill/>
                    </a:lnT>
                    <a:lnB cap="flat">
                      <a:noFill/>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cs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cs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cs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cs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l-GR" altLang="el-GR" sz="2400" b="0" i="0" u="none" strike="noStrike" cap="none" normalizeH="0" baseline="0">
                          <a:ln>
                            <a:noFill/>
                          </a:ln>
                          <a:solidFill>
                            <a:schemeClr val="tx1"/>
                          </a:solidFill>
                          <a:effectLst/>
                          <a:latin typeface="Tahoma" panose="020B0604030504040204" pitchFamily="34" charset="0"/>
                          <a:cs typeface="Arial" panose="020B0604020202020204" pitchFamily="34" charset="0"/>
                        </a:rPr>
                        <a:t>Γ</a:t>
                      </a:r>
                    </a:p>
                  </a:txBody>
                  <a:tcPr anchor="ctr" horzOverflow="overflow">
                    <a:lnL>
                      <a:noFill/>
                    </a:lnL>
                    <a:lnR>
                      <a:noFill/>
                    </a:lnR>
                    <a:lnT>
                      <a:noFill/>
                    </a:lnT>
                    <a:lnB cap="flat">
                      <a:noFill/>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cs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cs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cs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cs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l-GR" altLang="el-GR" sz="2400" b="0" i="0" u="none" strike="noStrike" cap="none" normalizeH="0" baseline="0">
                          <a:ln>
                            <a:noFill/>
                          </a:ln>
                          <a:solidFill>
                            <a:schemeClr val="tx1"/>
                          </a:solidFill>
                          <a:effectLst/>
                          <a:latin typeface="Tahoma" panose="020B0604030504040204" pitchFamily="34" charset="0"/>
                          <a:cs typeface="Arial" panose="020B0604020202020204" pitchFamily="34" charset="0"/>
                        </a:rPr>
                        <a:t>Χαλάνδρι</a:t>
                      </a:r>
                    </a:p>
                  </a:txBody>
                  <a:tcPr anchor="ctr" horzOverflow="overflow">
                    <a:lnL>
                      <a:noFill/>
                    </a:lnL>
                    <a:lnR>
                      <a:noFill/>
                    </a:lnR>
                    <a:lnT>
                      <a:noFill/>
                    </a:lnT>
                    <a:lnB cap="flat">
                      <a:noFill/>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cs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cs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cs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cs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l-GR" altLang="el-GR" sz="2400" b="0" i="0" u="none" strike="noStrike" cap="none" normalizeH="0" baseline="0" dirty="0">
                          <a:ln>
                            <a:noFill/>
                          </a:ln>
                          <a:solidFill>
                            <a:srgbClr val="FF0000"/>
                          </a:solidFill>
                          <a:effectLst/>
                          <a:latin typeface="Tahoma" panose="020B0604030504040204" pitchFamily="34" charset="0"/>
                          <a:cs typeface="Arial" panose="020B0604020202020204" pitchFamily="34" charset="0"/>
                        </a:rPr>
                        <a:t>ΝΑΙ</a:t>
                      </a:r>
                    </a:p>
                  </a:txBody>
                  <a:tcPr anchor="ctr" horzOverflow="overflow">
                    <a:lnL>
                      <a:noFill/>
                    </a:lnL>
                    <a:lnR cap="flat">
                      <a:noFill/>
                    </a:lnR>
                    <a:lnT>
                      <a:noFill/>
                    </a:lnT>
                    <a:lnB cap="flat">
                      <a:noFill/>
                    </a:lnB>
                    <a:lnTlToBr>
                      <a:noFill/>
                    </a:lnTlToBr>
                    <a:lnBlToTr>
                      <a:noFill/>
                    </a:lnBlToTr>
                    <a:noFill/>
                  </a:tcPr>
                </a:tc>
                <a:extLst>
                  <a:ext uri="{0D108BD9-81ED-4DB2-BD59-A6C34878D82A}">
                    <a16:rowId xmlns:a16="http://schemas.microsoft.com/office/drawing/2014/main" val="10008"/>
                  </a:ext>
                </a:extLst>
              </a:tr>
            </a:tbl>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Number Placeholder 5">
            <a:extLst>
              <a:ext uri="{FF2B5EF4-FFF2-40B4-BE49-F238E27FC236}">
                <a16:creationId xmlns:a16="http://schemas.microsoft.com/office/drawing/2014/main" id="{30E1F01C-841E-4862-AB39-DB1E099918C9}"/>
              </a:ext>
            </a:extLst>
          </p:cNvPr>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Arial" panose="020B060402020202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cs typeface="Arial" panose="020B060402020202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Arial" panose="020B060402020202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9pPr>
          </a:lstStyle>
          <a:p>
            <a:pPr>
              <a:spcBef>
                <a:spcPct val="0"/>
              </a:spcBef>
              <a:buClrTx/>
              <a:buSzTx/>
              <a:buFontTx/>
              <a:buNone/>
            </a:pPr>
            <a:fld id="{C7AC5C78-F349-4DF3-BBB7-A198C9C81E63}" type="slidenum">
              <a:rPr lang="el-GR" altLang="el-GR" sz="1400"/>
              <a:pPr>
                <a:spcBef>
                  <a:spcPct val="0"/>
                </a:spcBef>
                <a:buClrTx/>
                <a:buSzTx/>
                <a:buFontTx/>
                <a:buNone/>
              </a:pPr>
              <a:t>8</a:t>
            </a:fld>
            <a:endParaRPr lang="el-GR" altLang="el-GR" sz="1400"/>
          </a:p>
        </p:txBody>
      </p:sp>
      <p:graphicFrame>
        <p:nvGraphicFramePr>
          <p:cNvPr id="1383426" name="Group 2">
            <a:extLst>
              <a:ext uri="{FF2B5EF4-FFF2-40B4-BE49-F238E27FC236}">
                <a16:creationId xmlns:a16="http://schemas.microsoft.com/office/drawing/2014/main" id="{4A9DD3F4-9663-4CEE-A48E-43890191D640}"/>
              </a:ext>
            </a:extLst>
          </p:cNvPr>
          <p:cNvGraphicFramePr>
            <a:graphicFrameLocks noGrp="1"/>
          </p:cNvGraphicFramePr>
          <p:nvPr/>
        </p:nvGraphicFramePr>
        <p:xfrm>
          <a:off x="1905000" y="3962401"/>
          <a:ext cx="5334000" cy="2209801"/>
        </p:xfrm>
        <a:graphic>
          <a:graphicData uri="http://schemas.openxmlformats.org/drawingml/2006/table">
            <a:tbl>
              <a:tblPr/>
              <a:tblGrid>
                <a:gridCol w="1333500">
                  <a:extLst>
                    <a:ext uri="{9D8B030D-6E8A-4147-A177-3AD203B41FA5}">
                      <a16:colId xmlns:a16="http://schemas.microsoft.com/office/drawing/2014/main" val="20000"/>
                    </a:ext>
                  </a:extLst>
                </a:gridCol>
                <a:gridCol w="1333500">
                  <a:extLst>
                    <a:ext uri="{9D8B030D-6E8A-4147-A177-3AD203B41FA5}">
                      <a16:colId xmlns:a16="http://schemas.microsoft.com/office/drawing/2014/main" val="20001"/>
                    </a:ext>
                  </a:extLst>
                </a:gridCol>
                <a:gridCol w="1333500">
                  <a:extLst>
                    <a:ext uri="{9D8B030D-6E8A-4147-A177-3AD203B41FA5}">
                      <a16:colId xmlns:a16="http://schemas.microsoft.com/office/drawing/2014/main" val="20002"/>
                    </a:ext>
                  </a:extLst>
                </a:gridCol>
                <a:gridCol w="1333500">
                  <a:extLst>
                    <a:ext uri="{9D8B030D-6E8A-4147-A177-3AD203B41FA5}">
                      <a16:colId xmlns:a16="http://schemas.microsoft.com/office/drawing/2014/main" val="20003"/>
                    </a:ext>
                  </a:extLst>
                </a:gridCol>
              </a:tblGrid>
              <a:tr h="522288">
                <a:tc>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cs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cs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cs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cs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endParaRPr kumimoji="0" lang="el-GR" altLang="el-GR" sz="2800" b="0" i="0" u="none" strike="noStrike" cap="none" normalizeH="0" baseline="0">
                        <a:ln>
                          <a:noFill/>
                        </a:ln>
                        <a:solidFill>
                          <a:schemeClr val="tx1"/>
                        </a:solidFill>
                        <a:effectLst/>
                        <a:latin typeface="Tahoma" panose="020B0604030504040204" pitchFamily="34" charset="0"/>
                        <a:cs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3">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cs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cs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cs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cs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altLang="el-GR" sz="1800" b="0" i="0" u="none" strike="noStrike" cap="none" normalizeH="0" baseline="0">
                          <a:ln>
                            <a:noFill/>
                          </a:ln>
                          <a:solidFill>
                            <a:schemeClr val="tx1"/>
                          </a:solidFill>
                          <a:effectLst/>
                          <a:latin typeface="Tahoma" panose="020B0604030504040204" pitchFamily="34" charset="0"/>
                          <a:cs typeface="Arial" panose="020B0604020202020204" pitchFamily="34" charset="0"/>
                        </a:rPr>
                        <a:t>PREDICTED CLASS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ECFF"/>
                    </a:solidFill>
                  </a:tcPr>
                </a:tc>
                <a:tc hMerge="1">
                  <a:txBody>
                    <a:bodyPr/>
                    <a:lstStyle/>
                    <a:p>
                      <a:endParaRPr lang="el-GR"/>
                    </a:p>
                  </a:txBody>
                  <a:tcPr/>
                </a:tc>
                <a:tc hMerge="1">
                  <a:txBody>
                    <a:bodyPr/>
                    <a:lstStyle/>
                    <a:p>
                      <a:endParaRPr lang="el-GR"/>
                    </a:p>
                  </a:txBody>
                  <a:tcPr/>
                </a:tc>
                <a:extLst>
                  <a:ext uri="{0D108BD9-81ED-4DB2-BD59-A6C34878D82A}">
                    <a16:rowId xmlns:a16="http://schemas.microsoft.com/office/drawing/2014/main" val="10000"/>
                  </a:ext>
                </a:extLst>
              </a:tr>
              <a:tr h="542925">
                <a:tc rowSpan="3">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cs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cs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cs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cs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br>
                        <a:rPr kumimoji="0" lang="en-US" altLang="el-GR" sz="2800" b="0" i="0" u="none" strike="noStrike" cap="none" normalizeH="0" baseline="0">
                          <a:ln>
                            <a:noFill/>
                          </a:ln>
                          <a:solidFill>
                            <a:schemeClr val="tx1"/>
                          </a:solidFill>
                          <a:effectLst/>
                          <a:latin typeface="Tahoma" panose="020B0604030504040204" pitchFamily="34" charset="0"/>
                          <a:cs typeface="Arial" panose="020B0604020202020204" pitchFamily="34" charset="0"/>
                        </a:rPr>
                      </a:br>
                      <a:endParaRPr kumimoji="0" lang="en-US" altLang="el-GR" sz="1800" b="0" i="0" u="none" strike="noStrike" cap="none" normalizeH="0" baseline="0">
                        <a:ln>
                          <a:noFill/>
                        </a:ln>
                        <a:solidFill>
                          <a:schemeClr val="tx1"/>
                        </a:solidFill>
                        <a:effectLst/>
                        <a:latin typeface="Tahoma" panose="020B0604030504040204" pitchFamily="34" charset="0"/>
                        <a:cs typeface="Arial" panose="020B0604020202020204" pitchFamily="34" charset="0"/>
                      </a:endParaRP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altLang="el-GR" sz="1800" b="0" i="0" u="none" strike="noStrike" cap="none" normalizeH="0" baseline="0">
                          <a:ln>
                            <a:noFill/>
                          </a:ln>
                          <a:solidFill>
                            <a:schemeClr val="tx1"/>
                          </a:solidFill>
                          <a:effectLst/>
                          <a:latin typeface="Tahoma" panose="020B0604030504040204" pitchFamily="34" charset="0"/>
                          <a:cs typeface="Arial" panose="020B0604020202020204" pitchFamily="34" charset="0"/>
                        </a:rPr>
                        <a:t>ACTUAL</a:t>
                      </a:r>
                      <a:br>
                        <a:rPr kumimoji="0" lang="en-US" altLang="el-GR" sz="1800" b="0" i="0" u="none" strike="noStrike" cap="none" normalizeH="0" baseline="0">
                          <a:ln>
                            <a:noFill/>
                          </a:ln>
                          <a:solidFill>
                            <a:schemeClr val="tx1"/>
                          </a:solidFill>
                          <a:effectLst/>
                          <a:latin typeface="Tahoma" panose="020B0604030504040204" pitchFamily="34" charset="0"/>
                          <a:cs typeface="Arial" panose="020B0604020202020204" pitchFamily="34" charset="0"/>
                        </a:rPr>
                      </a:br>
                      <a:r>
                        <a:rPr kumimoji="0" lang="en-US" altLang="el-GR" sz="1800" b="0" i="0" u="none" strike="noStrike" cap="none" normalizeH="0" baseline="0">
                          <a:ln>
                            <a:noFill/>
                          </a:ln>
                          <a:solidFill>
                            <a:schemeClr val="tx1"/>
                          </a:solidFill>
                          <a:effectLst/>
                          <a:latin typeface="Tahoma" panose="020B0604030504040204" pitchFamily="34" charset="0"/>
                          <a:cs typeface="Arial" panose="020B0604020202020204" pitchFamily="34" charset="0"/>
                        </a:rPr>
                        <a:t>CLASS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ECFF"/>
                    </a:solid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cs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cs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cs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cs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endParaRPr kumimoji="0" lang="el-GR" altLang="el-GR" sz="1700" b="0" i="0" u="none" strike="noStrike" cap="none" normalizeH="0" baseline="0">
                        <a:ln>
                          <a:noFill/>
                        </a:ln>
                        <a:solidFill>
                          <a:schemeClr val="tx1"/>
                        </a:solidFill>
                        <a:effectLst/>
                        <a:latin typeface="Tahoma" panose="020B0604030504040204" pitchFamily="34" charset="0"/>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cs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cs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cs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cs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altLang="el-GR" sz="1700" b="0" i="0" u="none" strike="noStrike" cap="none" normalizeH="0" baseline="0">
                          <a:ln>
                            <a:noFill/>
                          </a:ln>
                          <a:solidFill>
                            <a:schemeClr val="tx1"/>
                          </a:solidFill>
                          <a:effectLst/>
                          <a:latin typeface="Tahoma" panose="020B0604030504040204" pitchFamily="34" charset="0"/>
                          <a:cs typeface="Arial" panose="020B0604020202020204" pitchFamily="34" charset="0"/>
                        </a:rPr>
                        <a:t>Class=Yes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cs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cs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cs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cs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altLang="el-GR" sz="1700" b="0" i="0" u="none" strike="noStrike" cap="none" normalizeH="0" baseline="0">
                          <a:ln>
                            <a:noFill/>
                          </a:ln>
                          <a:solidFill>
                            <a:schemeClr val="tx1"/>
                          </a:solidFill>
                          <a:effectLst/>
                          <a:latin typeface="Tahoma" panose="020B0604030504040204" pitchFamily="34" charset="0"/>
                          <a:cs typeface="Arial" panose="020B0604020202020204" pitchFamily="34" charset="0"/>
                        </a:rPr>
                        <a:t>Class=No</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531813">
                <a:tc vMerge="1">
                  <a:txBody>
                    <a:bodyPr/>
                    <a:lstStyle/>
                    <a:p>
                      <a:endParaRPr lang="el-GR"/>
                    </a:p>
                  </a:txBody>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cs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cs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cs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cs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altLang="el-GR" sz="1700" b="0" i="0" u="none" strike="noStrike" cap="none" normalizeH="0" baseline="0">
                          <a:ln>
                            <a:noFill/>
                          </a:ln>
                          <a:solidFill>
                            <a:schemeClr val="tx1"/>
                          </a:solidFill>
                          <a:effectLst/>
                          <a:latin typeface="Tahoma" panose="020B0604030504040204" pitchFamily="34" charset="0"/>
                          <a:cs typeface="Arial" panose="020B0604020202020204" pitchFamily="34" charset="0"/>
                        </a:rPr>
                        <a:t>Class=Yes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cs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cs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cs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cs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altLang="el-GR" sz="1700" b="0" i="0" u="none" strike="noStrike" cap="none" normalizeH="0" baseline="0">
                          <a:ln>
                            <a:noFill/>
                          </a:ln>
                          <a:solidFill>
                            <a:schemeClr val="tx1"/>
                          </a:solidFill>
                          <a:effectLst/>
                          <a:latin typeface="Tahoma" panose="020B0604030504040204" pitchFamily="34" charset="0"/>
                          <a:cs typeface="Arial" panose="020B0604020202020204" pitchFamily="34" charset="0"/>
                        </a:rPr>
                        <a:t>f</a:t>
                      </a:r>
                      <a:r>
                        <a:rPr kumimoji="0" lang="en-US" altLang="el-GR" sz="1700" b="0" i="0" u="none" strike="noStrike" cap="none" normalizeH="0" baseline="-25000">
                          <a:ln>
                            <a:noFill/>
                          </a:ln>
                          <a:solidFill>
                            <a:schemeClr val="tx1"/>
                          </a:solidFill>
                          <a:effectLst/>
                          <a:latin typeface="Tahoma" panose="020B0604030504040204" pitchFamily="34" charset="0"/>
                          <a:cs typeface="Arial" panose="020B0604020202020204" pitchFamily="34" charset="0"/>
                        </a:rPr>
                        <a:t>11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cs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cs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cs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cs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altLang="el-GR" sz="1700" b="0" i="0" u="none" strike="noStrike" cap="none" normalizeH="0" baseline="0">
                          <a:ln>
                            <a:noFill/>
                          </a:ln>
                          <a:solidFill>
                            <a:schemeClr val="tx1"/>
                          </a:solidFill>
                          <a:effectLst/>
                          <a:latin typeface="Tahoma" panose="020B0604030504040204" pitchFamily="34" charset="0"/>
                          <a:cs typeface="Arial" panose="020B0604020202020204" pitchFamily="34" charset="0"/>
                        </a:rPr>
                        <a:t> f</a:t>
                      </a:r>
                      <a:r>
                        <a:rPr kumimoji="0" lang="en-US" altLang="el-GR" sz="1700" b="0" i="0" u="none" strike="noStrike" cap="none" normalizeH="0" baseline="-25000">
                          <a:ln>
                            <a:noFill/>
                          </a:ln>
                          <a:solidFill>
                            <a:schemeClr val="tx1"/>
                          </a:solidFill>
                          <a:effectLst/>
                          <a:latin typeface="Tahoma" panose="020B0604030504040204" pitchFamily="34" charset="0"/>
                          <a:cs typeface="Arial" panose="020B0604020202020204" pitchFamily="34" charset="0"/>
                        </a:rPr>
                        <a:t>10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612775">
                <a:tc vMerge="1">
                  <a:txBody>
                    <a:bodyPr/>
                    <a:lstStyle/>
                    <a:p>
                      <a:endParaRPr lang="el-GR"/>
                    </a:p>
                  </a:txBody>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cs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cs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cs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cs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altLang="el-GR" sz="1700" b="0" i="0" u="none" strike="noStrike" cap="none" normalizeH="0" baseline="0">
                          <a:ln>
                            <a:noFill/>
                          </a:ln>
                          <a:solidFill>
                            <a:schemeClr val="tx1"/>
                          </a:solidFill>
                          <a:effectLst/>
                          <a:latin typeface="Tahoma" panose="020B0604030504040204" pitchFamily="34" charset="0"/>
                          <a:cs typeface="Arial" panose="020B0604020202020204" pitchFamily="34" charset="0"/>
                        </a:rPr>
                        <a:t>Class=No</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cs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cs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cs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cs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altLang="el-GR" sz="1700" b="0" i="0" u="none" strike="noStrike" cap="none" normalizeH="0" baseline="0">
                          <a:ln>
                            <a:noFill/>
                          </a:ln>
                          <a:solidFill>
                            <a:schemeClr val="tx1"/>
                          </a:solidFill>
                          <a:effectLst/>
                          <a:latin typeface="Tahoma" panose="020B0604030504040204" pitchFamily="34" charset="0"/>
                          <a:cs typeface="Arial" panose="020B0604020202020204" pitchFamily="34" charset="0"/>
                        </a:rPr>
                        <a:t>f</a:t>
                      </a:r>
                      <a:r>
                        <a:rPr kumimoji="0" lang="en-US" altLang="el-GR" sz="1700" b="0" i="0" u="none" strike="noStrike" cap="none" normalizeH="0" baseline="-25000">
                          <a:ln>
                            <a:noFill/>
                          </a:ln>
                          <a:solidFill>
                            <a:schemeClr val="tx1"/>
                          </a:solidFill>
                          <a:effectLst/>
                          <a:latin typeface="Tahoma" panose="020B0604030504040204" pitchFamily="34" charset="0"/>
                          <a:cs typeface="Arial" panose="020B0604020202020204" pitchFamily="34" charset="0"/>
                        </a:rPr>
                        <a:t>01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cs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cs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cs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cs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altLang="el-GR" sz="1700" b="0" i="0" u="none" strike="noStrike" cap="none" normalizeH="0" baseline="0">
                          <a:ln>
                            <a:noFill/>
                          </a:ln>
                          <a:solidFill>
                            <a:schemeClr val="tx1"/>
                          </a:solidFill>
                          <a:effectLst/>
                          <a:latin typeface="Tahoma" panose="020B0604030504040204" pitchFamily="34" charset="0"/>
                          <a:cs typeface="Arial" panose="020B0604020202020204" pitchFamily="34" charset="0"/>
                        </a:rPr>
                        <a:t>f</a:t>
                      </a:r>
                      <a:r>
                        <a:rPr kumimoji="0" lang="en-US" altLang="el-GR" sz="1700" b="0" i="0" u="none" strike="noStrike" cap="none" normalizeH="0" baseline="-25000">
                          <a:ln>
                            <a:noFill/>
                          </a:ln>
                          <a:solidFill>
                            <a:schemeClr val="tx1"/>
                          </a:solidFill>
                          <a:effectLst/>
                          <a:latin typeface="Tahoma" panose="020B0604030504040204" pitchFamily="34" charset="0"/>
                          <a:cs typeface="Arial" panose="020B0604020202020204" pitchFamily="34" charset="0"/>
                        </a:rPr>
                        <a:t>00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
        <p:nvSpPr>
          <p:cNvPr id="22554" name="Text Box 25">
            <a:extLst>
              <a:ext uri="{FF2B5EF4-FFF2-40B4-BE49-F238E27FC236}">
                <a16:creationId xmlns:a16="http://schemas.microsoft.com/office/drawing/2014/main" id="{E303512B-ABF4-4884-94AE-BF017516BC80}"/>
              </a:ext>
            </a:extLst>
          </p:cNvPr>
          <p:cNvSpPr txBox="1">
            <a:spLocks noChangeArrowheads="1"/>
          </p:cNvSpPr>
          <p:nvPr/>
        </p:nvSpPr>
        <p:spPr bwMode="auto">
          <a:xfrm>
            <a:off x="7467600" y="4114801"/>
            <a:ext cx="2895600" cy="1604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Arial" panose="020B060402020202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cs typeface="Arial" panose="020B060402020202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Arial" panose="020B060402020202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9pPr>
          </a:lstStyle>
          <a:p>
            <a:pPr>
              <a:spcBef>
                <a:spcPct val="50000"/>
              </a:spcBef>
              <a:buClrTx/>
              <a:buSzTx/>
              <a:buFontTx/>
              <a:buNone/>
            </a:pPr>
            <a:r>
              <a:rPr lang="en-US" altLang="el-GR" sz="1800" b="1">
                <a:latin typeface="Arial" panose="020B0604020202020204" pitchFamily="34" charset="0"/>
              </a:rPr>
              <a:t>TP (true positive)</a:t>
            </a:r>
            <a:r>
              <a:rPr lang="el-GR" altLang="el-GR" sz="1800" b="1">
                <a:latin typeface="Arial" panose="020B0604020202020204" pitchFamily="34" charset="0"/>
              </a:rPr>
              <a:t> </a:t>
            </a:r>
            <a:r>
              <a:rPr lang="en-US" altLang="el-GR" sz="1800" b="1">
                <a:latin typeface="Arial" panose="020B0604020202020204" pitchFamily="34" charset="0"/>
              </a:rPr>
              <a:t>f</a:t>
            </a:r>
            <a:r>
              <a:rPr lang="en-US" altLang="el-GR" sz="1800" b="1" baseline="-25000">
                <a:latin typeface="Arial" panose="020B0604020202020204" pitchFamily="34" charset="0"/>
              </a:rPr>
              <a:t>11</a:t>
            </a:r>
          </a:p>
          <a:p>
            <a:pPr>
              <a:spcBef>
                <a:spcPct val="50000"/>
              </a:spcBef>
              <a:buClrTx/>
              <a:buSzTx/>
              <a:buFontTx/>
              <a:buNone/>
            </a:pPr>
            <a:r>
              <a:rPr lang="en-US" altLang="el-GR" sz="1800" b="1">
                <a:latin typeface="Arial" panose="020B0604020202020204" pitchFamily="34" charset="0"/>
              </a:rPr>
              <a:t>FN (false negative) f</a:t>
            </a:r>
            <a:r>
              <a:rPr lang="en-US" altLang="el-GR" sz="1800" b="1" baseline="-25000">
                <a:latin typeface="Arial" panose="020B0604020202020204" pitchFamily="34" charset="0"/>
              </a:rPr>
              <a:t>10</a:t>
            </a:r>
          </a:p>
          <a:p>
            <a:pPr>
              <a:spcBef>
                <a:spcPct val="50000"/>
              </a:spcBef>
              <a:buClrTx/>
              <a:buSzTx/>
              <a:buFontTx/>
              <a:buNone/>
            </a:pPr>
            <a:r>
              <a:rPr lang="en-US" altLang="el-GR" sz="1800" b="1">
                <a:latin typeface="Arial" panose="020B0604020202020204" pitchFamily="34" charset="0"/>
              </a:rPr>
              <a:t>FP (false positive) f</a:t>
            </a:r>
            <a:r>
              <a:rPr lang="en-US" altLang="el-GR" sz="1800" b="1" baseline="-25000">
                <a:latin typeface="Arial" panose="020B0604020202020204" pitchFamily="34" charset="0"/>
              </a:rPr>
              <a:t>01</a:t>
            </a:r>
          </a:p>
          <a:p>
            <a:pPr>
              <a:spcBef>
                <a:spcPct val="50000"/>
              </a:spcBef>
              <a:buClrTx/>
              <a:buSzTx/>
              <a:buFontTx/>
              <a:buNone/>
            </a:pPr>
            <a:r>
              <a:rPr lang="en-US" altLang="el-GR" sz="1800" b="1">
                <a:latin typeface="Arial" panose="020B0604020202020204" pitchFamily="34" charset="0"/>
              </a:rPr>
              <a:t>TN (true negative) f</a:t>
            </a:r>
            <a:r>
              <a:rPr lang="en-US" altLang="el-GR" sz="1800" b="1" baseline="-25000">
                <a:latin typeface="Arial" panose="020B0604020202020204" pitchFamily="34" charset="0"/>
              </a:rPr>
              <a:t>00</a:t>
            </a:r>
          </a:p>
        </p:txBody>
      </p:sp>
      <p:sp>
        <p:nvSpPr>
          <p:cNvPr id="22555" name="Text Box 26">
            <a:extLst>
              <a:ext uri="{FF2B5EF4-FFF2-40B4-BE49-F238E27FC236}">
                <a16:creationId xmlns:a16="http://schemas.microsoft.com/office/drawing/2014/main" id="{8C484F4F-4463-446D-90AC-E535362D115F}"/>
              </a:ext>
            </a:extLst>
          </p:cNvPr>
          <p:cNvSpPr txBox="1">
            <a:spLocks noChangeArrowheads="1"/>
          </p:cNvSpPr>
          <p:nvPr/>
        </p:nvSpPr>
        <p:spPr bwMode="auto">
          <a:xfrm>
            <a:off x="2156836" y="747139"/>
            <a:ext cx="7010400"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Arial" panose="020B060402020202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cs typeface="Arial" panose="020B060402020202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Arial" panose="020B060402020202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9pPr>
          </a:lstStyle>
          <a:p>
            <a:pPr eaLnBrk="1" hangingPunct="1">
              <a:spcBef>
                <a:spcPct val="0"/>
              </a:spcBef>
              <a:buClrTx/>
              <a:buSzTx/>
              <a:buFontTx/>
              <a:buNone/>
            </a:pPr>
            <a:r>
              <a:rPr lang="el-GR" altLang="el-GR" b="1" dirty="0">
                <a:latin typeface="Times New Roman" panose="02020603050405020304" pitchFamily="18" charset="0"/>
                <a:ea typeface="+mj-ea"/>
                <a:cs typeface="+mj-cs"/>
              </a:rPr>
              <a:t>Μέτρα Εκτίμησης</a:t>
            </a:r>
          </a:p>
        </p:txBody>
      </p:sp>
      <p:sp>
        <p:nvSpPr>
          <p:cNvPr id="22556" name="Text Box 27">
            <a:extLst>
              <a:ext uri="{FF2B5EF4-FFF2-40B4-BE49-F238E27FC236}">
                <a16:creationId xmlns:a16="http://schemas.microsoft.com/office/drawing/2014/main" id="{F1664C25-CA1F-4F59-AB1D-882D797BC3D3}"/>
              </a:ext>
            </a:extLst>
          </p:cNvPr>
          <p:cNvSpPr txBox="1">
            <a:spLocks noChangeArrowheads="1"/>
          </p:cNvSpPr>
          <p:nvPr/>
        </p:nvSpPr>
        <p:spPr bwMode="auto">
          <a:xfrm>
            <a:off x="1854200" y="1968500"/>
            <a:ext cx="86106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Arial" panose="020B060402020202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cs typeface="Arial" panose="020B060402020202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Arial" panose="020B060402020202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9pPr>
          </a:lstStyle>
          <a:p>
            <a:pPr algn="just" eaLnBrk="1" hangingPunct="1">
              <a:spcBef>
                <a:spcPct val="0"/>
              </a:spcBef>
              <a:buClrTx/>
              <a:buSzTx/>
              <a:buFontTx/>
              <a:buNone/>
            </a:pPr>
            <a:r>
              <a:rPr lang="el-GR" altLang="el-GR" sz="1800">
                <a:latin typeface="Comic Sans MS" panose="030F0702030302020204" pitchFamily="66" charset="0"/>
              </a:rPr>
              <a:t>Έμφαση στην ικανότητα πρόβλεψης του μοντέλου παρά στην αποδοτικότητα (πόσο γρήγορα κατασκευάζει το μοντέλο ή ταξινομεί μια εγγραφή, κλιμάκωση κλπ</a:t>
            </a:r>
            <a:r>
              <a:rPr lang="en-US" altLang="el-GR" sz="1800">
                <a:latin typeface="Comic Sans MS" panose="030F0702030302020204" pitchFamily="66" charset="0"/>
              </a:rPr>
              <a:t>.)</a:t>
            </a:r>
            <a:endParaRPr lang="el-GR" altLang="el-GR" sz="1800">
              <a:latin typeface="Comic Sans MS" panose="030F0702030302020204" pitchFamily="66" charset="0"/>
            </a:endParaRPr>
          </a:p>
        </p:txBody>
      </p:sp>
      <p:sp>
        <p:nvSpPr>
          <p:cNvPr id="22557" name="Text Box 28">
            <a:extLst>
              <a:ext uri="{FF2B5EF4-FFF2-40B4-BE49-F238E27FC236}">
                <a16:creationId xmlns:a16="http://schemas.microsoft.com/office/drawing/2014/main" id="{EFCDF19A-3AC2-406F-89AC-F8B0028A5385}"/>
              </a:ext>
            </a:extLst>
          </p:cNvPr>
          <p:cNvSpPr txBox="1">
            <a:spLocks noChangeArrowheads="1"/>
          </p:cNvSpPr>
          <p:nvPr/>
        </p:nvSpPr>
        <p:spPr bwMode="auto">
          <a:xfrm>
            <a:off x="3124200" y="2590801"/>
            <a:ext cx="60960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Arial" panose="020B060402020202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cs typeface="Arial" panose="020B060402020202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Arial" panose="020B060402020202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9pPr>
          </a:lstStyle>
          <a:p>
            <a:pPr algn="ctr" eaLnBrk="1" hangingPunct="1">
              <a:spcBef>
                <a:spcPct val="50000"/>
              </a:spcBef>
              <a:buClrTx/>
              <a:buSzTx/>
              <a:buFontTx/>
              <a:buNone/>
            </a:pPr>
            <a:r>
              <a:rPr lang="en-US" altLang="el-GR" sz="2000">
                <a:solidFill>
                  <a:srgbClr val="FF0000"/>
                </a:solidFill>
                <a:latin typeface="Comic Sans MS" panose="030F0702030302020204" pitchFamily="66" charset="0"/>
              </a:rPr>
              <a:t>Confusion Matrix (</a:t>
            </a:r>
            <a:r>
              <a:rPr lang="el-GR" altLang="el-GR" sz="2000">
                <a:solidFill>
                  <a:srgbClr val="FF0000"/>
                </a:solidFill>
                <a:latin typeface="Comic Sans MS" panose="030F0702030302020204" pitchFamily="66" charset="0"/>
              </a:rPr>
              <a:t>Πίνακας Σύγχυσης) </a:t>
            </a:r>
          </a:p>
        </p:txBody>
      </p:sp>
      <p:sp>
        <p:nvSpPr>
          <p:cNvPr id="22558" name="Text Box 29">
            <a:extLst>
              <a:ext uri="{FF2B5EF4-FFF2-40B4-BE49-F238E27FC236}">
                <a16:creationId xmlns:a16="http://schemas.microsoft.com/office/drawing/2014/main" id="{519642D9-80DF-4D61-B3E4-DDA06E49FA44}"/>
              </a:ext>
            </a:extLst>
          </p:cNvPr>
          <p:cNvSpPr txBox="1">
            <a:spLocks noChangeArrowheads="1"/>
          </p:cNvSpPr>
          <p:nvPr/>
        </p:nvSpPr>
        <p:spPr bwMode="auto">
          <a:xfrm>
            <a:off x="2057400" y="3200401"/>
            <a:ext cx="83058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Arial" panose="020B060402020202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cs typeface="Arial" panose="020B060402020202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Arial" panose="020B060402020202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9pPr>
          </a:lstStyle>
          <a:p>
            <a:pPr algn="ctr" eaLnBrk="1" hangingPunct="1">
              <a:spcBef>
                <a:spcPct val="50000"/>
              </a:spcBef>
              <a:buClrTx/>
              <a:buSzTx/>
              <a:buFontTx/>
              <a:buNone/>
            </a:pPr>
            <a:r>
              <a:rPr lang="en-US" altLang="el-GR" sz="2000" b="1">
                <a:latin typeface="Comic Sans MS" panose="030F0702030302020204" pitchFamily="66" charset="0"/>
              </a:rPr>
              <a:t>f</a:t>
            </a:r>
            <a:r>
              <a:rPr lang="en-US" altLang="el-GR" sz="2000" b="1" baseline="-25000">
                <a:latin typeface="Comic Sans MS" panose="030F0702030302020204" pitchFamily="66" charset="0"/>
              </a:rPr>
              <a:t>ij</a:t>
            </a:r>
            <a:r>
              <a:rPr lang="en-US" altLang="el-GR" sz="2000">
                <a:latin typeface="Comic Sans MS" panose="030F0702030302020204" pitchFamily="66" charset="0"/>
              </a:rPr>
              <a:t>: </a:t>
            </a:r>
            <a:r>
              <a:rPr lang="el-GR" altLang="el-GR" sz="2000">
                <a:latin typeface="Comic Sans MS" panose="030F0702030302020204" pitchFamily="66" charset="0"/>
              </a:rPr>
              <a:t>αριθμός των εγγραφών της κλάσης </a:t>
            </a:r>
            <a:r>
              <a:rPr lang="en-US" altLang="el-GR" sz="2000">
                <a:latin typeface="Comic Sans MS" panose="030F0702030302020204" pitchFamily="66" charset="0"/>
              </a:rPr>
              <a:t>i </a:t>
            </a:r>
            <a:r>
              <a:rPr lang="el-GR" altLang="el-GR" sz="2000">
                <a:latin typeface="Comic Sans MS" panose="030F0702030302020204" pitchFamily="66" charset="0"/>
              </a:rPr>
              <a:t>που προβλέπονται ως κλάση </a:t>
            </a:r>
            <a:r>
              <a:rPr lang="en-US" altLang="el-GR" sz="2000">
                <a:latin typeface="Comic Sans MS" panose="030F0702030302020204" pitchFamily="66" charset="0"/>
              </a:rPr>
              <a:t>j</a:t>
            </a:r>
            <a:endParaRPr lang="el-GR" altLang="el-GR" sz="2000">
              <a:latin typeface="Comic Sans MS" panose="030F0702030302020204" pitchFamily="66"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4">
            <a:extLst>
              <a:ext uri="{FF2B5EF4-FFF2-40B4-BE49-F238E27FC236}">
                <a16:creationId xmlns:a16="http://schemas.microsoft.com/office/drawing/2014/main" id="{B68D5129-45BE-407B-BD1E-19AB7D1BBC63}"/>
              </a:ext>
            </a:extLst>
          </p:cNvPr>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Arial" panose="020B060402020202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cs typeface="Arial" panose="020B060402020202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Arial" panose="020B060402020202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9pPr>
          </a:lstStyle>
          <a:p>
            <a:pPr>
              <a:spcBef>
                <a:spcPct val="0"/>
              </a:spcBef>
              <a:buClrTx/>
              <a:buSzTx/>
              <a:buFontTx/>
              <a:buNone/>
            </a:pPr>
            <a:fld id="{A5A62196-A472-47BD-B047-155496757EFC}" type="slidenum">
              <a:rPr lang="el-GR" altLang="el-GR" sz="1400"/>
              <a:pPr>
                <a:spcBef>
                  <a:spcPct val="0"/>
                </a:spcBef>
                <a:buClrTx/>
                <a:buSzTx/>
                <a:buFontTx/>
                <a:buNone/>
              </a:pPr>
              <a:t>9</a:t>
            </a:fld>
            <a:endParaRPr lang="el-GR" altLang="el-GR" sz="1400"/>
          </a:p>
        </p:txBody>
      </p:sp>
      <p:graphicFrame>
        <p:nvGraphicFramePr>
          <p:cNvPr id="1384450" name="Group 2">
            <a:extLst>
              <a:ext uri="{FF2B5EF4-FFF2-40B4-BE49-F238E27FC236}">
                <a16:creationId xmlns:a16="http://schemas.microsoft.com/office/drawing/2014/main" id="{34E6B407-77A5-4850-BAB4-B087B065757A}"/>
              </a:ext>
            </a:extLst>
          </p:cNvPr>
          <p:cNvGraphicFramePr>
            <a:graphicFrameLocks noGrp="1"/>
          </p:cNvGraphicFramePr>
          <p:nvPr/>
        </p:nvGraphicFramePr>
        <p:xfrm>
          <a:off x="4648200" y="1905001"/>
          <a:ext cx="5715000" cy="2239987"/>
        </p:xfrm>
        <a:graphic>
          <a:graphicData uri="http://schemas.openxmlformats.org/drawingml/2006/table">
            <a:tbl>
              <a:tblPr/>
              <a:tblGrid>
                <a:gridCol w="1428750">
                  <a:extLst>
                    <a:ext uri="{9D8B030D-6E8A-4147-A177-3AD203B41FA5}">
                      <a16:colId xmlns:a16="http://schemas.microsoft.com/office/drawing/2014/main" val="20000"/>
                    </a:ext>
                  </a:extLst>
                </a:gridCol>
                <a:gridCol w="1428750">
                  <a:extLst>
                    <a:ext uri="{9D8B030D-6E8A-4147-A177-3AD203B41FA5}">
                      <a16:colId xmlns:a16="http://schemas.microsoft.com/office/drawing/2014/main" val="20001"/>
                    </a:ext>
                  </a:extLst>
                </a:gridCol>
                <a:gridCol w="1428750">
                  <a:extLst>
                    <a:ext uri="{9D8B030D-6E8A-4147-A177-3AD203B41FA5}">
                      <a16:colId xmlns:a16="http://schemas.microsoft.com/office/drawing/2014/main" val="20002"/>
                    </a:ext>
                  </a:extLst>
                </a:gridCol>
                <a:gridCol w="1428750">
                  <a:extLst>
                    <a:ext uri="{9D8B030D-6E8A-4147-A177-3AD203B41FA5}">
                      <a16:colId xmlns:a16="http://schemas.microsoft.com/office/drawing/2014/main" val="20003"/>
                    </a:ext>
                  </a:extLst>
                </a:gridCol>
              </a:tblGrid>
              <a:tr h="518106">
                <a:tc>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cs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cs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cs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cs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endParaRPr kumimoji="0" lang="el-GR" altLang="el-GR" sz="2800" b="0" i="0" u="none" strike="noStrike" cap="none" normalizeH="0" baseline="0">
                        <a:ln>
                          <a:noFill/>
                        </a:ln>
                        <a:solidFill>
                          <a:schemeClr val="tx1"/>
                        </a:solidFill>
                        <a:effectLst/>
                        <a:latin typeface="Tahoma" panose="020B0604030504040204" pitchFamily="34" charset="0"/>
                        <a:cs typeface="Arial" panose="020B0604020202020204" pitchFamily="34" charset="0"/>
                      </a:endParaRPr>
                    </a:p>
                  </a:txBody>
                  <a:tcPr marT="45705" marB="4570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3">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cs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cs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cs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cs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altLang="el-GR" sz="1800" b="0" i="0" u="none" strike="noStrike" cap="none" normalizeH="0" baseline="0">
                          <a:ln>
                            <a:noFill/>
                          </a:ln>
                          <a:solidFill>
                            <a:schemeClr val="tx1"/>
                          </a:solidFill>
                          <a:effectLst/>
                          <a:latin typeface="Tahoma" panose="020B0604030504040204" pitchFamily="34" charset="0"/>
                          <a:cs typeface="Arial" panose="020B0604020202020204" pitchFamily="34" charset="0"/>
                        </a:rPr>
                        <a:t>PREDICTED CLASS</a:t>
                      </a:r>
                    </a:p>
                  </a:txBody>
                  <a:tcPr marT="45705" marB="4570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ECFF"/>
                    </a:solidFill>
                  </a:tcPr>
                </a:tc>
                <a:tc hMerge="1">
                  <a:txBody>
                    <a:bodyPr/>
                    <a:lstStyle/>
                    <a:p>
                      <a:endParaRPr lang="el-GR"/>
                    </a:p>
                  </a:txBody>
                  <a:tcPr/>
                </a:tc>
                <a:tc hMerge="1">
                  <a:txBody>
                    <a:bodyPr/>
                    <a:lstStyle/>
                    <a:p>
                      <a:endParaRPr lang="el-GR"/>
                    </a:p>
                  </a:txBody>
                  <a:tcPr/>
                </a:tc>
                <a:extLst>
                  <a:ext uri="{0D108BD9-81ED-4DB2-BD59-A6C34878D82A}">
                    <a16:rowId xmlns:a16="http://schemas.microsoft.com/office/drawing/2014/main" val="10000"/>
                  </a:ext>
                </a:extLst>
              </a:tr>
              <a:tr h="626851">
                <a:tc rowSpan="3">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cs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cs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cs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cs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br>
                        <a:rPr kumimoji="0" lang="en-US" altLang="el-GR" sz="1800" b="0" i="0" u="none" strike="noStrike" cap="none" normalizeH="0" baseline="0">
                          <a:ln>
                            <a:noFill/>
                          </a:ln>
                          <a:solidFill>
                            <a:schemeClr val="tx1"/>
                          </a:solidFill>
                          <a:effectLst/>
                          <a:latin typeface="Tahoma" panose="020B0604030504040204" pitchFamily="34" charset="0"/>
                          <a:cs typeface="Arial" panose="020B0604020202020204" pitchFamily="34" charset="0"/>
                        </a:rPr>
                      </a:br>
                      <a:endParaRPr kumimoji="0" lang="en-US" altLang="el-GR" sz="1800" b="0" i="0" u="none" strike="noStrike" cap="none" normalizeH="0" baseline="0">
                        <a:ln>
                          <a:noFill/>
                        </a:ln>
                        <a:solidFill>
                          <a:schemeClr val="tx1"/>
                        </a:solidFill>
                        <a:effectLst/>
                        <a:latin typeface="Tahoma" panose="020B0604030504040204" pitchFamily="34" charset="0"/>
                        <a:cs typeface="Arial" panose="020B0604020202020204" pitchFamily="34" charset="0"/>
                      </a:endParaRP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altLang="el-GR" sz="1800" b="0" i="0" u="none" strike="noStrike" cap="none" normalizeH="0" baseline="0">
                          <a:ln>
                            <a:noFill/>
                          </a:ln>
                          <a:solidFill>
                            <a:schemeClr val="tx1"/>
                          </a:solidFill>
                          <a:effectLst/>
                          <a:latin typeface="Tahoma" panose="020B0604030504040204" pitchFamily="34" charset="0"/>
                          <a:cs typeface="Arial" panose="020B0604020202020204" pitchFamily="34" charset="0"/>
                        </a:rPr>
                        <a:t>ACTUAL</a:t>
                      </a:r>
                      <a:br>
                        <a:rPr kumimoji="0" lang="en-US" altLang="el-GR" sz="1800" b="0" i="0" u="none" strike="noStrike" cap="none" normalizeH="0" baseline="0">
                          <a:ln>
                            <a:noFill/>
                          </a:ln>
                          <a:solidFill>
                            <a:schemeClr val="tx1"/>
                          </a:solidFill>
                          <a:effectLst/>
                          <a:latin typeface="Tahoma" panose="020B0604030504040204" pitchFamily="34" charset="0"/>
                          <a:cs typeface="Arial" panose="020B0604020202020204" pitchFamily="34" charset="0"/>
                        </a:rPr>
                      </a:br>
                      <a:r>
                        <a:rPr kumimoji="0" lang="en-US" altLang="el-GR" sz="1800" b="0" i="0" u="none" strike="noStrike" cap="none" normalizeH="0" baseline="0">
                          <a:ln>
                            <a:noFill/>
                          </a:ln>
                          <a:solidFill>
                            <a:schemeClr val="tx1"/>
                          </a:solidFill>
                          <a:effectLst/>
                          <a:latin typeface="Tahoma" panose="020B0604030504040204" pitchFamily="34" charset="0"/>
                          <a:cs typeface="Arial" panose="020B0604020202020204" pitchFamily="34" charset="0"/>
                        </a:rPr>
                        <a:t>CLASS</a:t>
                      </a:r>
                    </a:p>
                  </a:txBody>
                  <a:tcPr marT="45705" marB="4570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ECFF"/>
                    </a:solid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cs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cs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cs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cs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endParaRPr kumimoji="0" lang="el-GR" altLang="el-GR" sz="1800" b="0" i="0" u="none" strike="noStrike" cap="none" normalizeH="0" baseline="0">
                        <a:ln>
                          <a:noFill/>
                        </a:ln>
                        <a:solidFill>
                          <a:schemeClr val="tx1"/>
                        </a:solidFill>
                        <a:effectLst/>
                        <a:latin typeface="Tahoma" panose="020B0604030504040204" pitchFamily="34" charset="0"/>
                        <a:cs typeface="Arial" panose="020B0604020202020204" pitchFamily="34" charset="0"/>
                      </a:endParaRPr>
                    </a:p>
                  </a:txBody>
                  <a:tcPr marT="45705" marB="4570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cs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cs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cs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cs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altLang="el-GR" sz="1800" b="0" i="0" u="none" strike="noStrike" cap="none" normalizeH="0" baseline="0">
                          <a:ln>
                            <a:noFill/>
                          </a:ln>
                          <a:solidFill>
                            <a:schemeClr val="tx1"/>
                          </a:solidFill>
                          <a:effectLst/>
                          <a:latin typeface="Tahoma" panose="020B0604030504040204" pitchFamily="34" charset="0"/>
                          <a:cs typeface="Arial" panose="020B0604020202020204" pitchFamily="34" charset="0"/>
                        </a:rPr>
                        <a:t>Class=Yes</a:t>
                      </a:r>
                    </a:p>
                  </a:txBody>
                  <a:tcPr marT="45705" marB="4570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cs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cs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cs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cs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altLang="el-GR" sz="1800" b="0" i="0" u="none" strike="noStrike" cap="none" normalizeH="0" baseline="0">
                          <a:ln>
                            <a:noFill/>
                          </a:ln>
                          <a:solidFill>
                            <a:schemeClr val="tx1"/>
                          </a:solidFill>
                          <a:effectLst/>
                          <a:latin typeface="Tahoma" panose="020B0604030504040204" pitchFamily="34" charset="0"/>
                          <a:cs typeface="Arial" panose="020B0604020202020204" pitchFamily="34" charset="0"/>
                        </a:rPr>
                        <a:t>Class=No</a:t>
                      </a:r>
                    </a:p>
                  </a:txBody>
                  <a:tcPr marT="45705" marB="4570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614156">
                <a:tc vMerge="1">
                  <a:txBody>
                    <a:bodyPr/>
                    <a:lstStyle/>
                    <a:p>
                      <a:endParaRPr lang="el-GR"/>
                    </a:p>
                  </a:txBody>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cs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cs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cs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cs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altLang="el-GR" sz="1800" b="0" i="0" u="none" strike="noStrike" cap="none" normalizeH="0" baseline="0">
                          <a:ln>
                            <a:noFill/>
                          </a:ln>
                          <a:solidFill>
                            <a:schemeClr val="tx1"/>
                          </a:solidFill>
                          <a:effectLst/>
                          <a:latin typeface="Tahoma" panose="020B0604030504040204" pitchFamily="34" charset="0"/>
                          <a:cs typeface="Arial" panose="020B0604020202020204" pitchFamily="34" charset="0"/>
                        </a:rPr>
                        <a:t>Class=Yes</a:t>
                      </a:r>
                    </a:p>
                  </a:txBody>
                  <a:tcPr marT="45705" marB="4570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cs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cs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cs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cs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altLang="el-GR" sz="1800" b="0" i="0" u="none" strike="noStrike" cap="none" normalizeH="0" baseline="0">
                          <a:ln>
                            <a:noFill/>
                          </a:ln>
                          <a:solidFill>
                            <a:srgbClr val="FF0000"/>
                          </a:solidFill>
                          <a:effectLst/>
                          <a:latin typeface="Tahoma" panose="020B0604030504040204" pitchFamily="34" charset="0"/>
                          <a:cs typeface="Arial" panose="020B0604020202020204" pitchFamily="34" charset="0"/>
                        </a:rPr>
                        <a:t>TP</a:t>
                      </a:r>
                    </a:p>
                  </a:txBody>
                  <a:tcPr marT="45705" marB="4570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cs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cs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cs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cs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altLang="el-GR" sz="1800" b="0" i="0" u="none" strike="noStrike" cap="none" normalizeH="0" baseline="0">
                          <a:ln>
                            <a:noFill/>
                          </a:ln>
                          <a:solidFill>
                            <a:srgbClr val="FF0000"/>
                          </a:solidFill>
                          <a:effectLst/>
                          <a:latin typeface="Tahoma" panose="020B0604030504040204" pitchFamily="34" charset="0"/>
                          <a:cs typeface="Arial" panose="020B0604020202020204" pitchFamily="34" charset="0"/>
                        </a:rPr>
                        <a:t>FN</a:t>
                      </a:r>
                    </a:p>
                  </a:txBody>
                  <a:tcPr marT="45705" marB="4570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80850">
                <a:tc vMerge="1">
                  <a:txBody>
                    <a:bodyPr/>
                    <a:lstStyle/>
                    <a:p>
                      <a:endParaRPr lang="el-GR"/>
                    </a:p>
                  </a:txBody>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cs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cs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cs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cs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altLang="el-GR" sz="1800" b="0" i="0" u="none" strike="noStrike" cap="none" normalizeH="0" baseline="0">
                          <a:ln>
                            <a:noFill/>
                          </a:ln>
                          <a:solidFill>
                            <a:schemeClr val="tx1"/>
                          </a:solidFill>
                          <a:effectLst/>
                          <a:latin typeface="Tahoma" panose="020B0604030504040204" pitchFamily="34" charset="0"/>
                          <a:cs typeface="Arial" panose="020B0604020202020204" pitchFamily="34" charset="0"/>
                        </a:rPr>
                        <a:t>Class=No</a:t>
                      </a:r>
                    </a:p>
                  </a:txBody>
                  <a:tcPr marT="45705" marB="4570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cs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cs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cs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cs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altLang="el-GR" sz="1800" b="0" i="0" u="none" strike="noStrike" cap="none" normalizeH="0" baseline="0">
                          <a:ln>
                            <a:noFill/>
                          </a:ln>
                          <a:solidFill>
                            <a:srgbClr val="FF0000"/>
                          </a:solidFill>
                          <a:effectLst/>
                          <a:latin typeface="Tahoma" panose="020B0604030504040204" pitchFamily="34" charset="0"/>
                          <a:cs typeface="Arial" panose="020B0604020202020204" pitchFamily="34" charset="0"/>
                        </a:rPr>
                        <a:t>FP</a:t>
                      </a:r>
                    </a:p>
                  </a:txBody>
                  <a:tcPr marT="45705" marB="4570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cs typeface="Arial" panose="020B060402020202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cs typeface="Arial" panose="020B060402020202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cs typeface="Arial" panose="020B0604020202020204" pitchFamily="34" charset="0"/>
                        </a:defRPr>
                      </a:lvl3pPr>
                      <a:lvl4pPr>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cs typeface="Arial" panose="020B0604020202020204" pitchFamily="34" charset="0"/>
                        </a:defRPr>
                      </a:lvl4pPr>
                      <a:lvl5pPr>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altLang="el-GR" sz="1800" b="0" i="0" u="none" strike="noStrike" cap="none" normalizeH="0" baseline="0">
                          <a:ln>
                            <a:noFill/>
                          </a:ln>
                          <a:solidFill>
                            <a:srgbClr val="FF0000"/>
                          </a:solidFill>
                          <a:effectLst/>
                          <a:latin typeface="Tahoma" panose="020B0604030504040204" pitchFamily="34" charset="0"/>
                          <a:cs typeface="Arial" panose="020B0604020202020204" pitchFamily="34" charset="0"/>
                        </a:rPr>
                        <a:t>TN</a:t>
                      </a:r>
                    </a:p>
                  </a:txBody>
                  <a:tcPr marT="45705" marB="4570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graphicFrame>
        <p:nvGraphicFramePr>
          <p:cNvPr id="23578" name="Object 25">
            <a:extLst>
              <a:ext uri="{FF2B5EF4-FFF2-40B4-BE49-F238E27FC236}">
                <a16:creationId xmlns:a16="http://schemas.microsoft.com/office/drawing/2014/main" id="{C191619E-F819-4ED1-9949-027068BB31FA}"/>
              </a:ext>
            </a:extLst>
          </p:cNvPr>
          <p:cNvGraphicFramePr>
            <a:graphicFrameLocks noChangeAspect="1"/>
          </p:cNvGraphicFramePr>
          <p:nvPr/>
        </p:nvGraphicFramePr>
        <p:xfrm>
          <a:off x="2082801" y="4559301"/>
          <a:ext cx="6272213" cy="785813"/>
        </p:xfrm>
        <a:graphic>
          <a:graphicData uri="http://schemas.openxmlformats.org/presentationml/2006/ole">
            <mc:AlternateContent xmlns:mc="http://schemas.openxmlformats.org/markup-compatibility/2006">
              <mc:Choice xmlns:v="urn:schemas-microsoft-com:vml" Requires="v">
                <p:oleObj name="Εξίσωση" r:id="rId2" imgW="3340100" imgH="419100" progId="Equation.3">
                  <p:embed/>
                </p:oleObj>
              </mc:Choice>
              <mc:Fallback>
                <p:oleObj name="Εξίσωση" r:id="rId2" imgW="3340100" imgH="419100" progId="Equation.3">
                  <p:embed/>
                  <p:pic>
                    <p:nvPicPr>
                      <p:cNvPr id="23578" name="Object 25">
                        <a:extLst>
                          <a:ext uri="{FF2B5EF4-FFF2-40B4-BE49-F238E27FC236}">
                            <a16:creationId xmlns:a16="http://schemas.microsoft.com/office/drawing/2014/main" id="{C191619E-F819-4ED1-9949-027068BB31F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82801" y="4559301"/>
                        <a:ext cx="6272213" cy="7858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3579" name="Text Box 26">
            <a:extLst>
              <a:ext uri="{FF2B5EF4-FFF2-40B4-BE49-F238E27FC236}">
                <a16:creationId xmlns:a16="http://schemas.microsoft.com/office/drawing/2014/main" id="{D775651E-139A-4DE4-84EB-3D09F8480140}"/>
              </a:ext>
            </a:extLst>
          </p:cNvPr>
          <p:cNvSpPr txBox="1">
            <a:spLocks noChangeArrowheads="1"/>
          </p:cNvSpPr>
          <p:nvPr/>
        </p:nvSpPr>
        <p:spPr bwMode="auto">
          <a:xfrm>
            <a:off x="2819400" y="1117600"/>
            <a:ext cx="7010400"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Arial" panose="020B060402020202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cs typeface="Arial" panose="020B060402020202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Arial" panose="020B060402020202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9pPr>
          </a:lstStyle>
          <a:p>
            <a:pPr eaLnBrk="1" hangingPunct="1">
              <a:spcBef>
                <a:spcPct val="0"/>
              </a:spcBef>
              <a:buClrTx/>
              <a:buSzTx/>
              <a:buFontTx/>
              <a:buNone/>
            </a:pPr>
            <a:r>
              <a:rPr lang="el-GR" altLang="el-GR" b="1" dirty="0">
                <a:latin typeface="Times New Roman" panose="02020603050405020304" pitchFamily="18" charset="0"/>
                <a:ea typeface="+mj-ea"/>
                <a:cs typeface="+mj-cs"/>
              </a:rPr>
              <a:t>Ακρίβεια</a:t>
            </a:r>
          </a:p>
        </p:txBody>
      </p:sp>
      <p:graphicFrame>
        <p:nvGraphicFramePr>
          <p:cNvPr id="23580" name="Object 27">
            <a:extLst>
              <a:ext uri="{FF2B5EF4-FFF2-40B4-BE49-F238E27FC236}">
                <a16:creationId xmlns:a16="http://schemas.microsoft.com/office/drawing/2014/main" id="{085EF74C-E14D-4925-9F41-41F8D6E23A09}"/>
              </a:ext>
            </a:extLst>
          </p:cNvPr>
          <p:cNvGraphicFramePr>
            <a:graphicFrameLocks noGrp="1" noChangeAspect="1"/>
          </p:cNvGraphicFramePr>
          <p:nvPr>
            <p:ph/>
          </p:nvPr>
        </p:nvGraphicFramePr>
        <p:xfrm>
          <a:off x="4178300" y="5499101"/>
          <a:ext cx="6324600" cy="790575"/>
        </p:xfrm>
        <a:graphic>
          <a:graphicData uri="http://schemas.openxmlformats.org/presentationml/2006/ole">
            <mc:AlternateContent xmlns:mc="http://schemas.openxmlformats.org/markup-compatibility/2006">
              <mc:Choice xmlns:v="urn:schemas-microsoft-com:vml" Requires="v">
                <p:oleObj name="Εξίσωση" r:id="rId4" imgW="3352800" imgH="419100" progId="Equation.3">
                  <p:embed/>
                </p:oleObj>
              </mc:Choice>
              <mc:Fallback>
                <p:oleObj name="Εξίσωση" r:id="rId4" imgW="3352800" imgH="419100" progId="Equation.3">
                  <p:embed/>
                  <p:pic>
                    <p:nvPicPr>
                      <p:cNvPr id="23580" name="Object 27">
                        <a:extLst>
                          <a:ext uri="{FF2B5EF4-FFF2-40B4-BE49-F238E27FC236}">
                            <a16:creationId xmlns:a16="http://schemas.microsoft.com/office/drawing/2014/main" id="{085EF74C-E14D-4925-9F41-41F8D6E23A09}"/>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178300" y="5499101"/>
                        <a:ext cx="6324600" cy="7905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3581" name="Text Box 28">
            <a:extLst>
              <a:ext uri="{FF2B5EF4-FFF2-40B4-BE49-F238E27FC236}">
                <a16:creationId xmlns:a16="http://schemas.microsoft.com/office/drawing/2014/main" id="{881839E6-AB6F-4A40-A40E-0ED6EA5CD2DA}"/>
              </a:ext>
            </a:extLst>
          </p:cNvPr>
          <p:cNvSpPr txBox="1">
            <a:spLocks noChangeArrowheads="1"/>
          </p:cNvSpPr>
          <p:nvPr/>
        </p:nvSpPr>
        <p:spPr bwMode="auto">
          <a:xfrm>
            <a:off x="2006600" y="5715001"/>
            <a:ext cx="23622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Arial" panose="020B060402020202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cs typeface="Arial" panose="020B060402020202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Arial" panose="020B060402020202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9pPr>
          </a:lstStyle>
          <a:p>
            <a:pPr algn="ctr" eaLnBrk="1" hangingPunct="1">
              <a:spcBef>
                <a:spcPct val="50000"/>
              </a:spcBef>
              <a:buClrTx/>
              <a:buSzTx/>
              <a:buFontTx/>
              <a:buNone/>
            </a:pPr>
            <a:r>
              <a:rPr lang="el-GR" altLang="el-GR" sz="1800">
                <a:latin typeface="Comic Sans MS" panose="030F0702030302020204" pitchFamily="66" charset="0"/>
              </a:rPr>
              <a:t>Λόγος Λάθους</a:t>
            </a:r>
          </a:p>
        </p:txBody>
      </p:sp>
    </p:spTree>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106</TotalTime>
  <Words>1634</Words>
  <Application>Microsoft Office PowerPoint</Application>
  <PresentationFormat>Ευρεία οθόνη</PresentationFormat>
  <Paragraphs>351</Paragraphs>
  <Slides>28</Slides>
  <Notes>2</Notes>
  <HiddenSlides>0</HiddenSlides>
  <MMClips>0</MMClips>
  <ScaleCrop>false</ScaleCrop>
  <HeadingPairs>
    <vt:vector size="8" baseType="variant">
      <vt:variant>
        <vt:lpstr>Γραμματοσειρές που χρησιμοποιούνται</vt:lpstr>
      </vt:variant>
      <vt:variant>
        <vt:i4>8</vt:i4>
      </vt:variant>
      <vt:variant>
        <vt:lpstr>Θέμα</vt:lpstr>
      </vt:variant>
      <vt:variant>
        <vt:i4>1</vt:i4>
      </vt:variant>
      <vt:variant>
        <vt:lpstr>Ενσωματωμένοι διακομιστές OLE</vt:lpstr>
      </vt:variant>
      <vt:variant>
        <vt:i4>2</vt:i4>
      </vt:variant>
      <vt:variant>
        <vt:lpstr>Τίτλοι διαφανειών</vt:lpstr>
      </vt:variant>
      <vt:variant>
        <vt:i4>28</vt:i4>
      </vt:variant>
    </vt:vector>
  </HeadingPairs>
  <TitlesOfParts>
    <vt:vector size="39" baseType="lpstr">
      <vt:lpstr>Arial</vt:lpstr>
      <vt:lpstr>Calibri</vt:lpstr>
      <vt:lpstr>Calibri Light</vt:lpstr>
      <vt:lpstr>Comic Sans MS</vt:lpstr>
      <vt:lpstr>Söhne</vt:lpstr>
      <vt:lpstr>Tahoma</vt:lpstr>
      <vt:lpstr>Times New Roman</vt:lpstr>
      <vt:lpstr>Wingdings</vt:lpstr>
      <vt:lpstr>Θέμα του Office</vt:lpstr>
      <vt:lpstr>Εξίσωση</vt:lpstr>
      <vt:lpstr>Equation</vt:lpstr>
      <vt:lpstr>Ανάλυση Δεδομένων Μεγάλου Όγκου</vt:lpstr>
      <vt:lpstr>Κατηγοριοποίηση (Classification)</vt:lpstr>
      <vt:lpstr>Παραδείγματα χρήσης μεθόδων κατηγοριοποίησης (1)</vt:lpstr>
      <vt:lpstr>Παραδείγματα χρήσης μεθόδων κατηγοριοποίησης (2)</vt:lpstr>
      <vt:lpstr>Χρήση Μεθόδων Μηχανικής Μάθησης για ανάλυση Μεγάλων Δεδομένων</vt:lpstr>
      <vt:lpstr>Εκτίμηση απόδοσης κατηγοριοποιητή /ταξινομητή </vt:lpstr>
      <vt:lpstr>Ταξινομητής με 100% απόδοση στα δεδομένα εκπαίδευσης</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Διασταυρωμένη επικύρωση (Cross validation)</vt:lpstr>
      <vt:lpstr>Διασταυρωμένη επικύρωση (Cross validation)</vt:lpstr>
      <vt:lpstr>Παρουσίαση του PowerPoint</vt:lpstr>
      <vt:lpstr>Ταξινόμηση βασισμένη στο κόστος</vt:lpstr>
      <vt:lpstr>Παρουσίαση του PowerPoint</vt:lpstr>
      <vt:lpstr>Παρουσίαση του PowerPoint</vt:lpstr>
      <vt:lpstr>Πρόβλεψη/παλινδρόμηση (Regression) </vt:lpstr>
      <vt:lpstr>Παραδείγματα χρήσης μεθόδων παλινδρόμησης (1)</vt:lpstr>
      <vt:lpstr>Παραδείγματα χρήσης μεθόδων παλινδρόμησης (2)</vt:lpstr>
      <vt:lpstr>Συσταδοποίηση (Clustering)</vt:lpstr>
      <vt:lpstr>Παραδείγματα χρήσης μεθόδων ομαδοποίησης (1)</vt:lpstr>
      <vt:lpstr>Παραδείγματα χρήσης μεθόδων ομαδοποίησης (2)</vt:lpstr>
      <vt:lpstr>Συσχέτιση (Association)</vt:lpstr>
      <vt:lpstr>Παραδείγματα χρήσης μεθόδων συσχέτισης</vt:lpstr>
      <vt:lpstr>Αναγνώριση ακραίων τιμών (Outlier Detection)</vt:lpstr>
      <vt:lpstr>Παραδείγματα χρήσης μεθόδων αναγνώρισης ακραίων τιμών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Ανάλυση Λογιστικών και Φορολογικών Δεδομένων Μεγάλου Όγκου</dc:title>
  <dc:creator>Κωτσιαντής Σωτήρης</dc:creator>
  <cp:lastModifiedBy>ΘΕΟΔΩΡΑΚΟΠΟΥΛΟΣ ΛΕΩΝΙΔΑΣ</cp:lastModifiedBy>
  <cp:revision>9</cp:revision>
  <dcterms:created xsi:type="dcterms:W3CDTF">2023-10-12T13:46:09Z</dcterms:created>
  <dcterms:modified xsi:type="dcterms:W3CDTF">2023-10-27T11:07:12Z</dcterms:modified>
</cp:coreProperties>
</file>