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559" r:id="rId3"/>
    <p:sldId id="259" r:id="rId4"/>
    <p:sldId id="604" r:id="rId5"/>
    <p:sldId id="563" r:id="rId6"/>
    <p:sldId id="574" r:id="rId7"/>
    <p:sldId id="575" r:id="rId8"/>
    <p:sldId id="576" r:id="rId9"/>
    <p:sldId id="577" r:id="rId10"/>
    <p:sldId id="578" r:id="rId11"/>
    <p:sldId id="579" r:id="rId12"/>
    <p:sldId id="580" r:id="rId13"/>
    <p:sldId id="581" r:id="rId14"/>
    <p:sldId id="582" r:id="rId15"/>
    <p:sldId id="590" r:id="rId16"/>
    <p:sldId id="592" r:id="rId17"/>
    <p:sldId id="593" r:id="rId18"/>
    <p:sldId id="594" r:id="rId19"/>
    <p:sldId id="597" r:id="rId20"/>
    <p:sldId id="598" r:id="rId21"/>
    <p:sldId id="603" r:id="rId22"/>
    <p:sldId id="595" r:id="rId23"/>
    <p:sldId id="596" r:id="rId24"/>
    <p:sldId id="602" r:id="rId25"/>
    <p:sldId id="599" r:id="rId26"/>
    <p:sldId id="600" r:id="rId27"/>
    <p:sldId id="601" r:id="rId28"/>
    <p:sldId id="260" r:id="rId2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162" d="100"/>
          <a:sy n="162" d="100"/>
        </p:scale>
        <p:origin x="18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ED7AA3-267A-4D1B-AD69-6792201ABD93}" type="datetimeFigureOut">
              <a:rPr lang="el-GR" smtClean="0"/>
              <a:t>27/10/2023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D3068C-E886-4DCF-A9CD-B381C8E26B29}" type="slidenum">
              <a:rPr lang="el-GR" smtClean="0"/>
              <a:t>‹#›</a:t>
            </a:fld>
            <a:endParaRPr lang="el-GR"/>
          </a:p>
        </p:txBody>
      </p:sp>
    </p:spTree>
    <p:extLst>
      <p:ext uri="{BB962C8B-B14F-4D97-AF65-F5344CB8AC3E}">
        <p14:creationId xmlns:p14="http://schemas.microsoft.com/office/powerpoint/2010/main" val="1803268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3222AC3B-6B2B-4D55-9AEF-1D4E6BD593E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58850">
              <a:defRPr>
                <a:solidFill>
                  <a:schemeClr val="tx1"/>
                </a:solidFill>
                <a:latin typeface="Tahoma" panose="020B0604030504040204" pitchFamily="34" charset="0"/>
                <a:cs typeface="Arial" panose="020B0604020202020204" pitchFamily="34" charset="0"/>
              </a:defRPr>
            </a:lvl1pPr>
            <a:lvl2pPr marL="742950" indent="-285750" defTabSz="958850">
              <a:defRPr>
                <a:solidFill>
                  <a:schemeClr val="tx1"/>
                </a:solidFill>
                <a:latin typeface="Tahoma" panose="020B0604030504040204" pitchFamily="34" charset="0"/>
                <a:cs typeface="Arial" panose="020B0604020202020204" pitchFamily="34" charset="0"/>
              </a:defRPr>
            </a:lvl2pPr>
            <a:lvl3pPr marL="1143000" indent="-228600" defTabSz="958850">
              <a:defRPr>
                <a:solidFill>
                  <a:schemeClr val="tx1"/>
                </a:solidFill>
                <a:latin typeface="Tahoma" panose="020B0604030504040204" pitchFamily="34" charset="0"/>
                <a:cs typeface="Arial" panose="020B0604020202020204" pitchFamily="34" charset="0"/>
              </a:defRPr>
            </a:lvl3pPr>
            <a:lvl4pPr marL="1600200" indent="-228600" defTabSz="958850">
              <a:defRPr>
                <a:solidFill>
                  <a:schemeClr val="tx1"/>
                </a:solidFill>
                <a:latin typeface="Tahoma" panose="020B0604030504040204" pitchFamily="34" charset="0"/>
                <a:cs typeface="Arial" panose="020B0604020202020204" pitchFamily="34" charset="0"/>
              </a:defRPr>
            </a:lvl4pPr>
            <a:lvl5pPr marL="2057400" indent="-228600" defTabSz="958850">
              <a:defRPr>
                <a:solidFill>
                  <a:schemeClr val="tx1"/>
                </a:solidFill>
                <a:latin typeface="Tahoma" panose="020B0604030504040204" pitchFamily="34" charset="0"/>
                <a:cs typeface="Arial" panose="020B0604020202020204" pitchFamily="34" charset="0"/>
              </a:defRPr>
            </a:lvl5pPr>
            <a:lvl6pPr marL="2514600" indent="-228600" defTabSz="95885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defTabSz="95885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defTabSz="95885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defTabSz="95885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CA05A722-095B-4567-9222-4D76E8A2B891}" type="slidenum">
              <a:rPr lang="en-GB" altLang="el-GR">
                <a:latin typeface="Times New Roman" panose="02020603050405020304" pitchFamily="18" charset="0"/>
              </a:rPr>
              <a:pPr/>
              <a:t>2</a:t>
            </a:fld>
            <a:endParaRPr lang="en-GB" altLang="el-GR">
              <a:latin typeface="Times New Roman" panose="02020603050405020304" pitchFamily="18" charset="0"/>
            </a:endParaRPr>
          </a:p>
        </p:txBody>
      </p:sp>
      <p:sp>
        <p:nvSpPr>
          <p:cNvPr id="8195" name="Rectangle 2">
            <a:extLst>
              <a:ext uri="{FF2B5EF4-FFF2-40B4-BE49-F238E27FC236}">
                <a16:creationId xmlns:a16="http://schemas.microsoft.com/office/drawing/2014/main" id="{EAFE5770-EFD9-4895-8250-7E600874DDB7}"/>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5A3E8D27-FA46-4C25-945C-8CA078CA295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l-GR" alt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751EE8AF-6A5C-4A24-BD08-2326E83DF60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58850">
              <a:defRPr>
                <a:solidFill>
                  <a:schemeClr val="tx1"/>
                </a:solidFill>
                <a:latin typeface="Tahoma" panose="020B0604030504040204" pitchFamily="34" charset="0"/>
                <a:cs typeface="Arial" panose="020B0604020202020204" pitchFamily="34" charset="0"/>
              </a:defRPr>
            </a:lvl1pPr>
            <a:lvl2pPr marL="742950" indent="-285750" defTabSz="958850">
              <a:defRPr>
                <a:solidFill>
                  <a:schemeClr val="tx1"/>
                </a:solidFill>
                <a:latin typeface="Tahoma" panose="020B0604030504040204" pitchFamily="34" charset="0"/>
                <a:cs typeface="Arial" panose="020B0604020202020204" pitchFamily="34" charset="0"/>
              </a:defRPr>
            </a:lvl2pPr>
            <a:lvl3pPr marL="1143000" indent="-228600" defTabSz="958850">
              <a:defRPr>
                <a:solidFill>
                  <a:schemeClr val="tx1"/>
                </a:solidFill>
                <a:latin typeface="Tahoma" panose="020B0604030504040204" pitchFamily="34" charset="0"/>
                <a:cs typeface="Arial" panose="020B0604020202020204" pitchFamily="34" charset="0"/>
              </a:defRPr>
            </a:lvl3pPr>
            <a:lvl4pPr marL="1600200" indent="-228600" defTabSz="958850">
              <a:defRPr>
                <a:solidFill>
                  <a:schemeClr val="tx1"/>
                </a:solidFill>
                <a:latin typeface="Tahoma" panose="020B0604030504040204" pitchFamily="34" charset="0"/>
                <a:cs typeface="Arial" panose="020B0604020202020204" pitchFamily="34" charset="0"/>
              </a:defRPr>
            </a:lvl4pPr>
            <a:lvl5pPr marL="2057400" indent="-228600" defTabSz="958850">
              <a:defRPr>
                <a:solidFill>
                  <a:schemeClr val="tx1"/>
                </a:solidFill>
                <a:latin typeface="Tahoma" panose="020B0604030504040204" pitchFamily="34" charset="0"/>
                <a:cs typeface="Arial" panose="020B0604020202020204" pitchFamily="34" charset="0"/>
              </a:defRPr>
            </a:lvl5pPr>
            <a:lvl6pPr marL="2514600" indent="-228600" defTabSz="95885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defTabSz="95885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defTabSz="95885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defTabSz="95885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011FC19-213F-4B89-8C88-B79FFA5F6505}" type="slidenum">
              <a:rPr lang="en-GB" altLang="el-GR">
                <a:latin typeface="Times New Roman" panose="02020603050405020304" pitchFamily="18" charset="0"/>
              </a:rPr>
              <a:pPr/>
              <a:t>5</a:t>
            </a:fld>
            <a:endParaRPr lang="en-GB" altLang="el-GR">
              <a:latin typeface="Times New Roman" panose="02020603050405020304" pitchFamily="18" charset="0"/>
            </a:endParaRPr>
          </a:p>
        </p:txBody>
      </p:sp>
      <p:sp>
        <p:nvSpPr>
          <p:cNvPr id="14339" name="Rectangle 2">
            <a:extLst>
              <a:ext uri="{FF2B5EF4-FFF2-40B4-BE49-F238E27FC236}">
                <a16:creationId xmlns:a16="http://schemas.microsoft.com/office/drawing/2014/main" id="{544AA281-DADC-4E85-A818-BE4479115B0B}"/>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8AEFAA22-A1E2-4568-9FD1-CD0E14B049D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l-GR" alt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C3691E-90F6-4C70-7A8D-98C2599B09D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216A302F-246E-FEA8-E594-6882C8BA9E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F66D1077-3547-1F85-19EB-3C9300CC48FE}"/>
              </a:ext>
            </a:extLst>
          </p:cNvPr>
          <p:cNvSpPr>
            <a:spLocks noGrp="1"/>
          </p:cNvSpPr>
          <p:nvPr>
            <p:ph type="dt" sz="half" idx="10"/>
          </p:nvPr>
        </p:nvSpPr>
        <p:spPr/>
        <p:txBody>
          <a:bodyPr/>
          <a:lstStyle/>
          <a:p>
            <a:fld id="{FF1FE525-E374-4005-A779-F7B35E3C934A}" type="datetimeFigureOut">
              <a:rPr lang="el-GR" smtClean="0"/>
              <a:t>27/10/2023</a:t>
            </a:fld>
            <a:endParaRPr lang="el-GR"/>
          </a:p>
        </p:txBody>
      </p:sp>
      <p:sp>
        <p:nvSpPr>
          <p:cNvPr id="5" name="Θέση υποσέλιδου 4">
            <a:extLst>
              <a:ext uri="{FF2B5EF4-FFF2-40B4-BE49-F238E27FC236}">
                <a16:creationId xmlns:a16="http://schemas.microsoft.com/office/drawing/2014/main" id="{EB329849-E657-9D16-E6B8-5CCA24B02D3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0C255B1-4BBE-36A9-C216-39176C45DDF7}"/>
              </a:ext>
            </a:extLst>
          </p:cNvPr>
          <p:cNvSpPr>
            <a:spLocks noGrp="1"/>
          </p:cNvSpPr>
          <p:nvPr>
            <p:ph type="sldNum" sz="quarter" idx="12"/>
          </p:nvPr>
        </p:nvSpPr>
        <p:spPr/>
        <p:txBody>
          <a:bodyPr/>
          <a:lstStyle/>
          <a:p>
            <a:fld id="{C113C38A-ACC3-434A-83E1-1C6782411733}" type="slidenum">
              <a:rPr lang="el-GR" smtClean="0"/>
              <a:t>‹#›</a:t>
            </a:fld>
            <a:endParaRPr lang="el-GR"/>
          </a:p>
        </p:txBody>
      </p:sp>
    </p:spTree>
    <p:extLst>
      <p:ext uri="{BB962C8B-B14F-4D97-AF65-F5344CB8AC3E}">
        <p14:creationId xmlns:p14="http://schemas.microsoft.com/office/powerpoint/2010/main" val="3711172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5931D5-53E1-E545-6410-0E0315BEFA7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FA05DAB-28EF-979B-D51E-49ED2FCD40FC}"/>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425F19A-2510-F3C5-99BF-9B5393380E80}"/>
              </a:ext>
            </a:extLst>
          </p:cNvPr>
          <p:cNvSpPr>
            <a:spLocks noGrp="1"/>
          </p:cNvSpPr>
          <p:nvPr>
            <p:ph type="dt" sz="half" idx="10"/>
          </p:nvPr>
        </p:nvSpPr>
        <p:spPr/>
        <p:txBody>
          <a:bodyPr/>
          <a:lstStyle/>
          <a:p>
            <a:fld id="{FF1FE525-E374-4005-A779-F7B35E3C934A}" type="datetimeFigureOut">
              <a:rPr lang="el-GR" smtClean="0"/>
              <a:t>27/10/2023</a:t>
            </a:fld>
            <a:endParaRPr lang="el-GR"/>
          </a:p>
        </p:txBody>
      </p:sp>
      <p:sp>
        <p:nvSpPr>
          <p:cNvPr id="5" name="Θέση υποσέλιδου 4">
            <a:extLst>
              <a:ext uri="{FF2B5EF4-FFF2-40B4-BE49-F238E27FC236}">
                <a16:creationId xmlns:a16="http://schemas.microsoft.com/office/drawing/2014/main" id="{5912095B-B9DB-0FE2-AC3C-CD51FA25A9C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BF208BC-9DE0-E32A-9743-9206E5B42AB4}"/>
              </a:ext>
            </a:extLst>
          </p:cNvPr>
          <p:cNvSpPr>
            <a:spLocks noGrp="1"/>
          </p:cNvSpPr>
          <p:nvPr>
            <p:ph type="sldNum" sz="quarter" idx="12"/>
          </p:nvPr>
        </p:nvSpPr>
        <p:spPr/>
        <p:txBody>
          <a:bodyPr/>
          <a:lstStyle/>
          <a:p>
            <a:fld id="{C113C38A-ACC3-434A-83E1-1C6782411733}" type="slidenum">
              <a:rPr lang="el-GR" smtClean="0"/>
              <a:t>‹#›</a:t>
            </a:fld>
            <a:endParaRPr lang="el-GR"/>
          </a:p>
        </p:txBody>
      </p:sp>
    </p:spTree>
    <p:extLst>
      <p:ext uri="{BB962C8B-B14F-4D97-AF65-F5344CB8AC3E}">
        <p14:creationId xmlns:p14="http://schemas.microsoft.com/office/powerpoint/2010/main" val="526173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0C3A1E2-A430-DC9C-35C5-237983D74AF9}"/>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5B0234E-36D8-6911-CED9-B0C58CDF8B6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59BC5FF-25D8-000D-7170-B7F4A47AA3D0}"/>
              </a:ext>
            </a:extLst>
          </p:cNvPr>
          <p:cNvSpPr>
            <a:spLocks noGrp="1"/>
          </p:cNvSpPr>
          <p:nvPr>
            <p:ph type="dt" sz="half" idx="10"/>
          </p:nvPr>
        </p:nvSpPr>
        <p:spPr/>
        <p:txBody>
          <a:bodyPr/>
          <a:lstStyle/>
          <a:p>
            <a:fld id="{FF1FE525-E374-4005-A779-F7B35E3C934A}" type="datetimeFigureOut">
              <a:rPr lang="el-GR" smtClean="0"/>
              <a:t>27/10/2023</a:t>
            </a:fld>
            <a:endParaRPr lang="el-GR"/>
          </a:p>
        </p:txBody>
      </p:sp>
      <p:sp>
        <p:nvSpPr>
          <p:cNvPr id="5" name="Θέση υποσέλιδου 4">
            <a:extLst>
              <a:ext uri="{FF2B5EF4-FFF2-40B4-BE49-F238E27FC236}">
                <a16:creationId xmlns:a16="http://schemas.microsoft.com/office/drawing/2014/main" id="{8443C67A-8370-B3D7-F131-EB6EF1FEB6F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4D469FC-A691-761D-8BA1-6B4DDB166EBE}"/>
              </a:ext>
            </a:extLst>
          </p:cNvPr>
          <p:cNvSpPr>
            <a:spLocks noGrp="1"/>
          </p:cNvSpPr>
          <p:nvPr>
            <p:ph type="sldNum" sz="quarter" idx="12"/>
          </p:nvPr>
        </p:nvSpPr>
        <p:spPr/>
        <p:txBody>
          <a:bodyPr/>
          <a:lstStyle/>
          <a:p>
            <a:fld id="{C113C38A-ACC3-434A-83E1-1C6782411733}" type="slidenum">
              <a:rPr lang="el-GR" smtClean="0"/>
              <a:t>‹#›</a:t>
            </a:fld>
            <a:endParaRPr lang="el-GR"/>
          </a:p>
        </p:txBody>
      </p:sp>
    </p:spTree>
    <p:extLst>
      <p:ext uri="{BB962C8B-B14F-4D97-AF65-F5344CB8AC3E}">
        <p14:creationId xmlns:p14="http://schemas.microsoft.com/office/powerpoint/2010/main" val="125324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34585" y="214314"/>
            <a:ext cx="10390716" cy="1462087"/>
          </a:xfrm>
        </p:spPr>
        <p:txBody>
          <a:bodyPr/>
          <a:lstStyle/>
          <a:p>
            <a:r>
              <a:rPr lang="en-US"/>
              <a:t>Click to edit Master title style</a:t>
            </a:r>
            <a:endParaRPr lang="el-GR"/>
          </a:p>
        </p:txBody>
      </p:sp>
      <p:sp>
        <p:nvSpPr>
          <p:cNvPr id="3" name="Table Placeholder 2"/>
          <p:cNvSpPr>
            <a:spLocks noGrp="1"/>
          </p:cNvSpPr>
          <p:nvPr>
            <p:ph type="tbl" idx="1"/>
          </p:nvPr>
        </p:nvSpPr>
        <p:spPr>
          <a:xfrm>
            <a:off x="1576917" y="2017713"/>
            <a:ext cx="10363200" cy="4114800"/>
          </a:xfrm>
        </p:spPr>
        <p:txBody>
          <a:bodyPr/>
          <a:lstStyle/>
          <a:p>
            <a:pPr lvl="0"/>
            <a:endParaRPr lang="el-GR" noProof="0"/>
          </a:p>
        </p:txBody>
      </p:sp>
      <p:sp>
        <p:nvSpPr>
          <p:cNvPr id="4" name="Rectangle 11">
            <a:extLst>
              <a:ext uri="{FF2B5EF4-FFF2-40B4-BE49-F238E27FC236}">
                <a16:creationId xmlns:a16="http://schemas.microsoft.com/office/drawing/2014/main" id="{67A8FE88-9832-47B4-A90E-07F83B176F8A}"/>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12">
            <a:extLst>
              <a:ext uri="{FF2B5EF4-FFF2-40B4-BE49-F238E27FC236}">
                <a16:creationId xmlns:a16="http://schemas.microsoft.com/office/drawing/2014/main" id="{5EAA1234-887D-4A0C-8EB7-DDD833563B27}"/>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13">
            <a:extLst>
              <a:ext uri="{FF2B5EF4-FFF2-40B4-BE49-F238E27FC236}">
                <a16:creationId xmlns:a16="http://schemas.microsoft.com/office/drawing/2014/main" id="{32905187-A16E-4069-97C2-AB00D9F65C68}"/>
              </a:ext>
            </a:extLst>
          </p:cNvPr>
          <p:cNvSpPr>
            <a:spLocks noGrp="1" noChangeArrowheads="1"/>
          </p:cNvSpPr>
          <p:nvPr>
            <p:ph type="sldNum" sz="quarter" idx="12"/>
          </p:nvPr>
        </p:nvSpPr>
        <p:spPr>
          <a:ln/>
        </p:spPr>
        <p:txBody>
          <a:bodyPr/>
          <a:lstStyle>
            <a:lvl1pPr>
              <a:defRPr/>
            </a:lvl1pPr>
          </a:lstStyle>
          <a:p>
            <a:pPr>
              <a:defRPr/>
            </a:pPr>
            <a:fld id="{720984FA-1FBE-4A27-AC08-F9643F0799EF}" type="slidenum">
              <a:rPr lang="el-GR" altLang="el-GR"/>
              <a:pPr>
                <a:defRPr/>
              </a:pPr>
              <a:t>‹#›</a:t>
            </a:fld>
            <a:endParaRPr lang="el-GR" altLang="el-GR"/>
          </a:p>
        </p:txBody>
      </p:sp>
    </p:spTree>
    <p:extLst>
      <p:ext uri="{BB962C8B-B14F-4D97-AF65-F5344CB8AC3E}">
        <p14:creationId xmlns:p14="http://schemas.microsoft.com/office/powerpoint/2010/main" val="2960543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534584" y="214313"/>
            <a:ext cx="10405533" cy="591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3" name="Rectangle 11">
            <a:extLst>
              <a:ext uri="{FF2B5EF4-FFF2-40B4-BE49-F238E27FC236}">
                <a16:creationId xmlns:a16="http://schemas.microsoft.com/office/drawing/2014/main" id="{3F45AC9A-5872-4DE7-BE7C-CE1BAF3BDDC5}"/>
              </a:ext>
            </a:extLst>
          </p:cNvPr>
          <p:cNvSpPr>
            <a:spLocks noGrp="1" noChangeArrowheads="1"/>
          </p:cNvSpPr>
          <p:nvPr>
            <p:ph type="dt" sz="half" idx="10"/>
          </p:nvPr>
        </p:nvSpPr>
        <p:spPr>
          <a:ln/>
        </p:spPr>
        <p:txBody>
          <a:bodyPr/>
          <a:lstStyle>
            <a:lvl1pPr>
              <a:defRPr/>
            </a:lvl1pPr>
          </a:lstStyle>
          <a:p>
            <a:pPr>
              <a:defRPr/>
            </a:pPr>
            <a:endParaRPr lang="el-GR" altLang="el-GR"/>
          </a:p>
        </p:txBody>
      </p:sp>
      <p:sp>
        <p:nvSpPr>
          <p:cNvPr id="4" name="Rectangle 12">
            <a:extLst>
              <a:ext uri="{FF2B5EF4-FFF2-40B4-BE49-F238E27FC236}">
                <a16:creationId xmlns:a16="http://schemas.microsoft.com/office/drawing/2014/main" id="{6004C274-D6CA-437C-BC06-B8822F6254F4}"/>
              </a:ext>
            </a:extLst>
          </p:cNvPr>
          <p:cNvSpPr>
            <a:spLocks noGrp="1" noChangeArrowheads="1"/>
          </p:cNvSpPr>
          <p:nvPr>
            <p:ph type="ftr" sz="quarter" idx="11"/>
          </p:nvPr>
        </p:nvSpPr>
        <p:spPr>
          <a:ln/>
        </p:spPr>
        <p:txBody>
          <a:bodyPr/>
          <a:lstStyle>
            <a:lvl1pPr>
              <a:defRPr/>
            </a:lvl1pPr>
          </a:lstStyle>
          <a:p>
            <a:pPr>
              <a:defRPr/>
            </a:pPr>
            <a:endParaRPr lang="el-GR" altLang="el-GR"/>
          </a:p>
        </p:txBody>
      </p:sp>
      <p:sp>
        <p:nvSpPr>
          <p:cNvPr id="5" name="Rectangle 13">
            <a:extLst>
              <a:ext uri="{FF2B5EF4-FFF2-40B4-BE49-F238E27FC236}">
                <a16:creationId xmlns:a16="http://schemas.microsoft.com/office/drawing/2014/main" id="{4C3B44DE-CCC7-492B-9F83-795BB3762BA9}"/>
              </a:ext>
            </a:extLst>
          </p:cNvPr>
          <p:cNvSpPr>
            <a:spLocks noGrp="1" noChangeArrowheads="1"/>
          </p:cNvSpPr>
          <p:nvPr>
            <p:ph type="sldNum" sz="quarter" idx="12"/>
          </p:nvPr>
        </p:nvSpPr>
        <p:spPr>
          <a:ln/>
        </p:spPr>
        <p:txBody>
          <a:bodyPr/>
          <a:lstStyle>
            <a:lvl1pPr>
              <a:defRPr/>
            </a:lvl1pPr>
          </a:lstStyle>
          <a:p>
            <a:pPr>
              <a:defRPr/>
            </a:pPr>
            <a:fld id="{CBE69759-F113-4699-9C6A-C93E8EA5B36E}" type="slidenum">
              <a:rPr lang="el-GR" altLang="el-GR"/>
              <a:pPr>
                <a:defRPr/>
              </a:pPr>
              <a:t>‹#›</a:t>
            </a:fld>
            <a:endParaRPr lang="el-GR" altLang="el-GR"/>
          </a:p>
        </p:txBody>
      </p:sp>
    </p:spTree>
    <p:extLst>
      <p:ext uri="{BB962C8B-B14F-4D97-AF65-F5344CB8AC3E}">
        <p14:creationId xmlns:p14="http://schemas.microsoft.com/office/powerpoint/2010/main" val="209335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9BCF04-44F2-F4AE-6C60-11AFA71E809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25CA601-B957-C96B-72D5-2DA7A5F4C7E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B90C5E9-2834-0CCF-AFE8-66AE491BC239}"/>
              </a:ext>
            </a:extLst>
          </p:cNvPr>
          <p:cNvSpPr>
            <a:spLocks noGrp="1"/>
          </p:cNvSpPr>
          <p:nvPr>
            <p:ph type="dt" sz="half" idx="10"/>
          </p:nvPr>
        </p:nvSpPr>
        <p:spPr/>
        <p:txBody>
          <a:bodyPr/>
          <a:lstStyle/>
          <a:p>
            <a:fld id="{FF1FE525-E374-4005-A779-F7B35E3C934A}" type="datetimeFigureOut">
              <a:rPr lang="el-GR" smtClean="0"/>
              <a:t>27/10/2023</a:t>
            </a:fld>
            <a:endParaRPr lang="el-GR"/>
          </a:p>
        </p:txBody>
      </p:sp>
      <p:sp>
        <p:nvSpPr>
          <p:cNvPr id="5" name="Θέση υποσέλιδου 4">
            <a:extLst>
              <a:ext uri="{FF2B5EF4-FFF2-40B4-BE49-F238E27FC236}">
                <a16:creationId xmlns:a16="http://schemas.microsoft.com/office/drawing/2014/main" id="{0D23A721-1D3C-54E8-6157-95EC2F323C9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7118C74-A81D-7564-E329-EC71AF72B9FF}"/>
              </a:ext>
            </a:extLst>
          </p:cNvPr>
          <p:cNvSpPr>
            <a:spLocks noGrp="1"/>
          </p:cNvSpPr>
          <p:nvPr>
            <p:ph type="sldNum" sz="quarter" idx="12"/>
          </p:nvPr>
        </p:nvSpPr>
        <p:spPr/>
        <p:txBody>
          <a:bodyPr/>
          <a:lstStyle/>
          <a:p>
            <a:fld id="{C113C38A-ACC3-434A-83E1-1C6782411733}" type="slidenum">
              <a:rPr lang="el-GR" smtClean="0"/>
              <a:t>‹#›</a:t>
            </a:fld>
            <a:endParaRPr lang="el-GR"/>
          </a:p>
        </p:txBody>
      </p:sp>
    </p:spTree>
    <p:extLst>
      <p:ext uri="{BB962C8B-B14F-4D97-AF65-F5344CB8AC3E}">
        <p14:creationId xmlns:p14="http://schemas.microsoft.com/office/powerpoint/2010/main" val="2265457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8E6C7F-1E26-C7EE-8833-F624219F032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C51305B-658F-BD3B-DBD2-0CEB704A03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E79B2A2-0400-591F-8EDE-E2268B834523}"/>
              </a:ext>
            </a:extLst>
          </p:cNvPr>
          <p:cNvSpPr>
            <a:spLocks noGrp="1"/>
          </p:cNvSpPr>
          <p:nvPr>
            <p:ph type="dt" sz="half" idx="10"/>
          </p:nvPr>
        </p:nvSpPr>
        <p:spPr/>
        <p:txBody>
          <a:bodyPr/>
          <a:lstStyle/>
          <a:p>
            <a:fld id="{FF1FE525-E374-4005-A779-F7B35E3C934A}" type="datetimeFigureOut">
              <a:rPr lang="el-GR" smtClean="0"/>
              <a:t>27/10/2023</a:t>
            </a:fld>
            <a:endParaRPr lang="el-GR"/>
          </a:p>
        </p:txBody>
      </p:sp>
      <p:sp>
        <p:nvSpPr>
          <p:cNvPr id="5" name="Θέση υποσέλιδου 4">
            <a:extLst>
              <a:ext uri="{FF2B5EF4-FFF2-40B4-BE49-F238E27FC236}">
                <a16:creationId xmlns:a16="http://schemas.microsoft.com/office/drawing/2014/main" id="{CDA2B08E-F218-D498-60E6-AFFAB620724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00E36DE-956E-8245-ADBE-C3BC8F16EAB5}"/>
              </a:ext>
            </a:extLst>
          </p:cNvPr>
          <p:cNvSpPr>
            <a:spLocks noGrp="1"/>
          </p:cNvSpPr>
          <p:nvPr>
            <p:ph type="sldNum" sz="quarter" idx="12"/>
          </p:nvPr>
        </p:nvSpPr>
        <p:spPr/>
        <p:txBody>
          <a:bodyPr/>
          <a:lstStyle/>
          <a:p>
            <a:fld id="{C113C38A-ACC3-434A-83E1-1C6782411733}" type="slidenum">
              <a:rPr lang="el-GR" smtClean="0"/>
              <a:t>‹#›</a:t>
            </a:fld>
            <a:endParaRPr lang="el-GR"/>
          </a:p>
        </p:txBody>
      </p:sp>
    </p:spTree>
    <p:extLst>
      <p:ext uri="{BB962C8B-B14F-4D97-AF65-F5344CB8AC3E}">
        <p14:creationId xmlns:p14="http://schemas.microsoft.com/office/powerpoint/2010/main" val="3447677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650A10-2A0B-A35C-A123-A20FAB04CF1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FCC9D5A-372B-7EDA-5D8C-8BCAABEFE08E}"/>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2B6C71D-CD07-6FEA-93ED-23318512EFA3}"/>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94982DF-A88D-9BD1-CE74-D0E39F8C2948}"/>
              </a:ext>
            </a:extLst>
          </p:cNvPr>
          <p:cNvSpPr>
            <a:spLocks noGrp="1"/>
          </p:cNvSpPr>
          <p:nvPr>
            <p:ph type="dt" sz="half" idx="10"/>
          </p:nvPr>
        </p:nvSpPr>
        <p:spPr/>
        <p:txBody>
          <a:bodyPr/>
          <a:lstStyle/>
          <a:p>
            <a:fld id="{FF1FE525-E374-4005-A779-F7B35E3C934A}" type="datetimeFigureOut">
              <a:rPr lang="el-GR" smtClean="0"/>
              <a:t>27/10/2023</a:t>
            </a:fld>
            <a:endParaRPr lang="el-GR"/>
          </a:p>
        </p:txBody>
      </p:sp>
      <p:sp>
        <p:nvSpPr>
          <p:cNvPr id="6" name="Θέση υποσέλιδου 5">
            <a:extLst>
              <a:ext uri="{FF2B5EF4-FFF2-40B4-BE49-F238E27FC236}">
                <a16:creationId xmlns:a16="http://schemas.microsoft.com/office/drawing/2014/main" id="{0AC4C7C4-6672-EB20-19F9-EEC4B824DE6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976BB83-E0A0-3769-EA5A-D5FFD3C1487A}"/>
              </a:ext>
            </a:extLst>
          </p:cNvPr>
          <p:cNvSpPr>
            <a:spLocks noGrp="1"/>
          </p:cNvSpPr>
          <p:nvPr>
            <p:ph type="sldNum" sz="quarter" idx="12"/>
          </p:nvPr>
        </p:nvSpPr>
        <p:spPr/>
        <p:txBody>
          <a:bodyPr/>
          <a:lstStyle/>
          <a:p>
            <a:fld id="{C113C38A-ACC3-434A-83E1-1C6782411733}" type="slidenum">
              <a:rPr lang="el-GR" smtClean="0"/>
              <a:t>‹#›</a:t>
            </a:fld>
            <a:endParaRPr lang="el-GR"/>
          </a:p>
        </p:txBody>
      </p:sp>
    </p:spTree>
    <p:extLst>
      <p:ext uri="{BB962C8B-B14F-4D97-AF65-F5344CB8AC3E}">
        <p14:creationId xmlns:p14="http://schemas.microsoft.com/office/powerpoint/2010/main" val="737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2453C4-81C3-5BFB-D85C-7F7AFEB681B7}"/>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36C75DB-F1DA-7978-759D-4F748E2672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DC42C18-2CDE-1049-BE29-EC89A3317C0B}"/>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09EA5C0-AF93-2983-BD4A-6255B785AE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6055A8F-4E13-C655-491A-E64C71F503B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0358EC4-8438-215F-E62D-398C622FB92A}"/>
              </a:ext>
            </a:extLst>
          </p:cNvPr>
          <p:cNvSpPr>
            <a:spLocks noGrp="1"/>
          </p:cNvSpPr>
          <p:nvPr>
            <p:ph type="dt" sz="half" idx="10"/>
          </p:nvPr>
        </p:nvSpPr>
        <p:spPr/>
        <p:txBody>
          <a:bodyPr/>
          <a:lstStyle/>
          <a:p>
            <a:fld id="{FF1FE525-E374-4005-A779-F7B35E3C934A}" type="datetimeFigureOut">
              <a:rPr lang="el-GR" smtClean="0"/>
              <a:t>27/10/2023</a:t>
            </a:fld>
            <a:endParaRPr lang="el-GR"/>
          </a:p>
        </p:txBody>
      </p:sp>
      <p:sp>
        <p:nvSpPr>
          <p:cNvPr id="8" name="Θέση υποσέλιδου 7">
            <a:extLst>
              <a:ext uri="{FF2B5EF4-FFF2-40B4-BE49-F238E27FC236}">
                <a16:creationId xmlns:a16="http://schemas.microsoft.com/office/drawing/2014/main" id="{1C06F8CF-0E0A-9D28-777B-5D79F8C08C8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54A77ED-FE48-BB41-72A2-7FA35C8D6702}"/>
              </a:ext>
            </a:extLst>
          </p:cNvPr>
          <p:cNvSpPr>
            <a:spLocks noGrp="1"/>
          </p:cNvSpPr>
          <p:nvPr>
            <p:ph type="sldNum" sz="quarter" idx="12"/>
          </p:nvPr>
        </p:nvSpPr>
        <p:spPr/>
        <p:txBody>
          <a:bodyPr/>
          <a:lstStyle/>
          <a:p>
            <a:fld id="{C113C38A-ACC3-434A-83E1-1C6782411733}" type="slidenum">
              <a:rPr lang="el-GR" smtClean="0"/>
              <a:t>‹#›</a:t>
            </a:fld>
            <a:endParaRPr lang="el-GR"/>
          </a:p>
        </p:txBody>
      </p:sp>
    </p:spTree>
    <p:extLst>
      <p:ext uri="{BB962C8B-B14F-4D97-AF65-F5344CB8AC3E}">
        <p14:creationId xmlns:p14="http://schemas.microsoft.com/office/powerpoint/2010/main" val="250598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C2158D-248E-1E9F-A783-30DD2FF3D93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92439F0-AA61-D559-D4A9-3ED1A0E0BDD9}"/>
              </a:ext>
            </a:extLst>
          </p:cNvPr>
          <p:cNvSpPr>
            <a:spLocks noGrp="1"/>
          </p:cNvSpPr>
          <p:nvPr>
            <p:ph type="dt" sz="half" idx="10"/>
          </p:nvPr>
        </p:nvSpPr>
        <p:spPr/>
        <p:txBody>
          <a:bodyPr/>
          <a:lstStyle/>
          <a:p>
            <a:fld id="{FF1FE525-E374-4005-A779-F7B35E3C934A}" type="datetimeFigureOut">
              <a:rPr lang="el-GR" smtClean="0"/>
              <a:t>27/10/2023</a:t>
            </a:fld>
            <a:endParaRPr lang="el-GR"/>
          </a:p>
        </p:txBody>
      </p:sp>
      <p:sp>
        <p:nvSpPr>
          <p:cNvPr id="4" name="Θέση υποσέλιδου 3">
            <a:extLst>
              <a:ext uri="{FF2B5EF4-FFF2-40B4-BE49-F238E27FC236}">
                <a16:creationId xmlns:a16="http://schemas.microsoft.com/office/drawing/2014/main" id="{1D4DB55A-AAC4-CAD2-2450-6FD79EBBE24E}"/>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2895020-A7D7-D05F-275C-DCAE95EF8491}"/>
              </a:ext>
            </a:extLst>
          </p:cNvPr>
          <p:cNvSpPr>
            <a:spLocks noGrp="1"/>
          </p:cNvSpPr>
          <p:nvPr>
            <p:ph type="sldNum" sz="quarter" idx="12"/>
          </p:nvPr>
        </p:nvSpPr>
        <p:spPr/>
        <p:txBody>
          <a:bodyPr/>
          <a:lstStyle/>
          <a:p>
            <a:fld id="{C113C38A-ACC3-434A-83E1-1C6782411733}" type="slidenum">
              <a:rPr lang="el-GR" smtClean="0"/>
              <a:t>‹#›</a:t>
            </a:fld>
            <a:endParaRPr lang="el-GR"/>
          </a:p>
        </p:txBody>
      </p:sp>
    </p:spTree>
    <p:extLst>
      <p:ext uri="{BB962C8B-B14F-4D97-AF65-F5344CB8AC3E}">
        <p14:creationId xmlns:p14="http://schemas.microsoft.com/office/powerpoint/2010/main" val="445833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6DC5B43-453A-E1D8-0DDB-C3A2A1615062}"/>
              </a:ext>
            </a:extLst>
          </p:cNvPr>
          <p:cNvSpPr>
            <a:spLocks noGrp="1"/>
          </p:cNvSpPr>
          <p:nvPr>
            <p:ph type="dt" sz="half" idx="10"/>
          </p:nvPr>
        </p:nvSpPr>
        <p:spPr/>
        <p:txBody>
          <a:bodyPr/>
          <a:lstStyle/>
          <a:p>
            <a:fld id="{FF1FE525-E374-4005-A779-F7B35E3C934A}" type="datetimeFigureOut">
              <a:rPr lang="el-GR" smtClean="0"/>
              <a:t>27/10/2023</a:t>
            </a:fld>
            <a:endParaRPr lang="el-GR"/>
          </a:p>
        </p:txBody>
      </p:sp>
      <p:sp>
        <p:nvSpPr>
          <p:cNvPr id="3" name="Θέση υποσέλιδου 2">
            <a:extLst>
              <a:ext uri="{FF2B5EF4-FFF2-40B4-BE49-F238E27FC236}">
                <a16:creationId xmlns:a16="http://schemas.microsoft.com/office/drawing/2014/main" id="{5BA6BAA2-07C2-3820-09D9-2DA4B914E82E}"/>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0F48F35-496A-8519-A258-CB22A7F20FBE}"/>
              </a:ext>
            </a:extLst>
          </p:cNvPr>
          <p:cNvSpPr>
            <a:spLocks noGrp="1"/>
          </p:cNvSpPr>
          <p:nvPr>
            <p:ph type="sldNum" sz="quarter" idx="12"/>
          </p:nvPr>
        </p:nvSpPr>
        <p:spPr/>
        <p:txBody>
          <a:bodyPr/>
          <a:lstStyle/>
          <a:p>
            <a:fld id="{C113C38A-ACC3-434A-83E1-1C6782411733}" type="slidenum">
              <a:rPr lang="el-GR" smtClean="0"/>
              <a:t>‹#›</a:t>
            </a:fld>
            <a:endParaRPr lang="el-GR"/>
          </a:p>
        </p:txBody>
      </p:sp>
    </p:spTree>
    <p:extLst>
      <p:ext uri="{BB962C8B-B14F-4D97-AF65-F5344CB8AC3E}">
        <p14:creationId xmlns:p14="http://schemas.microsoft.com/office/powerpoint/2010/main" val="169793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D29217-C1BF-CEBC-6128-993F9E0A2F9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016D4B7-36C7-DB36-C377-070A64384C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546F2C4E-A0F1-451E-AB19-5C33FA9E5F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55801F3-3B4E-D354-F7D1-3BDC0C85CB56}"/>
              </a:ext>
            </a:extLst>
          </p:cNvPr>
          <p:cNvSpPr>
            <a:spLocks noGrp="1"/>
          </p:cNvSpPr>
          <p:nvPr>
            <p:ph type="dt" sz="half" idx="10"/>
          </p:nvPr>
        </p:nvSpPr>
        <p:spPr/>
        <p:txBody>
          <a:bodyPr/>
          <a:lstStyle/>
          <a:p>
            <a:fld id="{FF1FE525-E374-4005-A779-F7B35E3C934A}" type="datetimeFigureOut">
              <a:rPr lang="el-GR" smtClean="0"/>
              <a:t>27/10/2023</a:t>
            </a:fld>
            <a:endParaRPr lang="el-GR"/>
          </a:p>
        </p:txBody>
      </p:sp>
      <p:sp>
        <p:nvSpPr>
          <p:cNvPr id="6" name="Θέση υποσέλιδου 5">
            <a:extLst>
              <a:ext uri="{FF2B5EF4-FFF2-40B4-BE49-F238E27FC236}">
                <a16:creationId xmlns:a16="http://schemas.microsoft.com/office/drawing/2014/main" id="{D686B94F-10DA-7C2B-BC01-B812C45706A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60C12B5-C714-8DE9-5960-09DB748E8F05}"/>
              </a:ext>
            </a:extLst>
          </p:cNvPr>
          <p:cNvSpPr>
            <a:spLocks noGrp="1"/>
          </p:cNvSpPr>
          <p:nvPr>
            <p:ph type="sldNum" sz="quarter" idx="12"/>
          </p:nvPr>
        </p:nvSpPr>
        <p:spPr/>
        <p:txBody>
          <a:bodyPr/>
          <a:lstStyle/>
          <a:p>
            <a:fld id="{C113C38A-ACC3-434A-83E1-1C6782411733}" type="slidenum">
              <a:rPr lang="el-GR" smtClean="0"/>
              <a:t>‹#›</a:t>
            </a:fld>
            <a:endParaRPr lang="el-GR"/>
          </a:p>
        </p:txBody>
      </p:sp>
    </p:spTree>
    <p:extLst>
      <p:ext uri="{BB962C8B-B14F-4D97-AF65-F5344CB8AC3E}">
        <p14:creationId xmlns:p14="http://schemas.microsoft.com/office/powerpoint/2010/main" val="2787142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88166B-18A3-F23F-D8F7-C6C8CC6E486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3E0C1390-55DB-40E2-7BA0-7E9B3C54AA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D1BC5F1-0636-F2CA-6EFB-0EF972CABC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432B02B-4ABD-ADB3-E4EF-3C5BD95A263B}"/>
              </a:ext>
            </a:extLst>
          </p:cNvPr>
          <p:cNvSpPr>
            <a:spLocks noGrp="1"/>
          </p:cNvSpPr>
          <p:nvPr>
            <p:ph type="dt" sz="half" idx="10"/>
          </p:nvPr>
        </p:nvSpPr>
        <p:spPr/>
        <p:txBody>
          <a:bodyPr/>
          <a:lstStyle/>
          <a:p>
            <a:fld id="{FF1FE525-E374-4005-A779-F7B35E3C934A}" type="datetimeFigureOut">
              <a:rPr lang="el-GR" smtClean="0"/>
              <a:t>27/10/2023</a:t>
            </a:fld>
            <a:endParaRPr lang="el-GR"/>
          </a:p>
        </p:txBody>
      </p:sp>
      <p:sp>
        <p:nvSpPr>
          <p:cNvPr id="6" name="Θέση υποσέλιδου 5">
            <a:extLst>
              <a:ext uri="{FF2B5EF4-FFF2-40B4-BE49-F238E27FC236}">
                <a16:creationId xmlns:a16="http://schemas.microsoft.com/office/drawing/2014/main" id="{BDAB7FEF-CF41-EEB3-684B-D11BC811C8F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C367AA3-111B-0672-FD17-BD6115641A7E}"/>
              </a:ext>
            </a:extLst>
          </p:cNvPr>
          <p:cNvSpPr>
            <a:spLocks noGrp="1"/>
          </p:cNvSpPr>
          <p:nvPr>
            <p:ph type="sldNum" sz="quarter" idx="12"/>
          </p:nvPr>
        </p:nvSpPr>
        <p:spPr/>
        <p:txBody>
          <a:bodyPr/>
          <a:lstStyle/>
          <a:p>
            <a:fld id="{C113C38A-ACC3-434A-83E1-1C6782411733}" type="slidenum">
              <a:rPr lang="el-GR" smtClean="0"/>
              <a:t>‹#›</a:t>
            </a:fld>
            <a:endParaRPr lang="el-GR"/>
          </a:p>
        </p:txBody>
      </p:sp>
    </p:spTree>
    <p:extLst>
      <p:ext uri="{BB962C8B-B14F-4D97-AF65-F5344CB8AC3E}">
        <p14:creationId xmlns:p14="http://schemas.microsoft.com/office/powerpoint/2010/main" val="30907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CCC920C-7678-64E6-82E7-EB41C78FC1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301050B-FFCF-AA33-3F86-DB5C92BA95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E9776A9-F017-518E-B7CD-FBF70F6C92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FE525-E374-4005-A779-F7B35E3C934A}" type="datetimeFigureOut">
              <a:rPr lang="el-GR" smtClean="0"/>
              <a:t>27/10/2023</a:t>
            </a:fld>
            <a:endParaRPr lang="el-GR"/>
          </a:p>
        </p:txBody>
      </p:sp>
      <p:sp>
        <p:nvSpPr>
          <p:cNvPr id="5" name="Θέση υποσέλιδου 4">
            <a:extLst>
              <a:ext uri="{FF2B5EF4-FFF2-40B4-BE49-F238E27FC236}">
                <a16:creationId xmlns:a16="http://schemas.microsoft.com/office/drawing/2014/main" id="{B7947225-7327-D418-C1D2-B2B7F013EB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F3BDCC0E-F968-A6B1-17D3-D612CE7AC9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3C38A-ACC3-434A-83E1-1C6782411733}" type="slidenum">
              <a:rPr lang="el-GR" smtClean="0"/>
              <a:t>‹#›</a:t>
            </a:fld>
            <a:endParaRPr lang="el-GR"/>
          </a:p>
        </p:txBody>
      </p:sp>
    </p:spTree>
    <p:extLst>
      <p:ext uri="{BB962C8B-B14F-4D97-AF65-F5344CB8AC3E}">
        <p14:creationId xmlns:p14="http://schemas.microsoft.com/office/powerpoint/2010/main" val="2641641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3.bin"/><Relationship Id="rId1" Type="http://schemas.openxmlformats.org/officeDocument/2006/relationships/slideLayout" Target="../slideLayouts/slideLayout13.x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5.bin"/><Relationship Id="rId1" Type="http://schemas.openxmlformats.org/officeDocument/2006/relationships/slideLayout" Target="../slideLayouts/slideLayout13.xml"/><Relationship Id="rId5" Type="http://schemas.openxmlformats.org/officeDocument/2006/relationships/image" Target="../media/image6.wmf"/><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3.xml"/><Relationship Id="rId5" Type="http://schemas.openxmlformats.org/officeDocument/2006/relationships/image" Target="../media/image2.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1C6DEE-D7D7-2142-2CD9-11206FED6690}"/>
              </a:ext>
            </a:extLst>
          </p:cNvPr>
          <p:cNvSpPr>
            <a:spLocks noGrp="1"/>
          </p:cNvSpPr>
          <p:nvPr>
            <p:ph type="ctrTitle"/>
          </p:nvPr>
        </p:nvSpPr>
        <p:spPr/>
        <p:txBody>
          <a:bodyPr>
            <a:normAutofit/>
          </a:bodyPr>
          <a:lstStyle/>
          <a:p>
            <a:r>
              <a:rPr lang="el-GR" dirty="0"/>
              <a:t>Ανάλυση Δεδομένων Μεγάλου Όγκου</a:t>
            </a:r>
          </a:p>
        </p:txBody>
      </p:sp>
      <p:sp>
        <p:nvSpPr>
          <p:cNvPr id="3" name="Υπότιτλος 2">
            <a:extLst>
              <a:ext uri="{FF2B5EF4-FFF2-40B4-BE49-F238E27FC236}">
                <a16:creationId xmlns:a16="http://schemas.microsoft.com/office/drawing/2014/main" id="{3BB53977-4872-2991-76D1-1C04817A750A}"/>
              </a:ext>
            </a:extLst>
          </p:cNvPr>
          <p:cNvSpPr>
            <a:spLocks noGrp="1"/>
          </p:cNvSpPr>
          <p:nvPr>
            <p:ph type="subTitle" idx="1"/>
          </p:nvPr>
        </p:nvSpPr>
        <p:spPr>
          <a:xfrm>
            <a:off x="861094" y="3602038"/>
            <a:ext cx="10734974" cy="1655762"/>
          </a:xfrm>
        </p:spPr>
        <p:txBody>
          <a:bodyPr>
            <a:normAutofit/>
          </a:bodyPr>
          <a:lstStyle/>
          <a:p>
            <a:endParaRPr lang="el-GR" dirty="0"/>
          </a:p>
          <a:p>
            <a:endParaRPr lang="el-GR" dirty="0"/>
          </a:p>
        </p:txBody>
      </p:sp>
    </p:spTree>
    <p:extLst>
      <p:ext uri="{BB962C8B-B14F-4D97-AF65-F5344CB8AC3E}">
        <p14:creationId xmlns:p14="http://schemas.microsoft.com/office/powerpoint/2010/main" val="2298370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a:extLst>
              <a:ext uri="{FF2B5EF4-FFF2-40B4-BE49-F238E27FC236}">
                <a16:creationId xmlns:a16="http://schemas.microsoft.com/office/drawing/2014/main" id="{C3C871B1-D185-409C-A788-796EA540909F}"/>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1466B709-A2B9-4B7F-8E86-E37766DA4392}" type="slidenum">
              <a:rPr lang="el-GR" altLang="el-GR" sz="1400"/>
              <a:pPr>
                <a:spcBef>
                  <a:spcPct val="0"/>
                </a:spcBef>
                <a:buClrTx/>
                <a:buSzTx/>
                <a:buFontTx/>
                <a:buNone/>
              </a:pPr>
              <a:t>10</a:t>
            </a:fld>
            <a:endParaRPr lang="el-GR" altLang="el-GR" sz="1400"/>
          </a:p>
        </p:txBody>
      </p:sp>
      <p:graphicFrame>
        <p:nvGraphicFramePr>
          <p:cNvPr id="1385474" name="Group 2">
            <a:extLst>
              <a:ext uri="{FF2B5EF4-FFF2-40B4-BE49-F238E27FC236}">
                <a16:creationId xmlns:a16="http://schemas.microsoft.com/office/drawing/2014/main" id="{481301FC-3254-42B6-AAC8-37F317C8F805}"/>
              </a:ext>
            </a:extLst>
          </p:cNvPr>
          <p:cNvGraphicFramePr>
            <a:graphicFrameLocks noGrp="1"/>
          </p:cNvGraphicFramePr>
          <p:nvPr/>
        </p:nvGraphicFramePr>
        <p:xfrm>
          <a:off x="3429000" y="2057401"/>
          <a:ext cx="5562600" cy="1463675"/>
        </p:xfrm>
        <a:graphic>
          <a:graphicData uri="http://schemas.openxmlformats.org/drawingml/2006/table">
            <a:tbl>
              <a:tblPr/>
              <a:tblGrid>
                <a:gridCol w="1390650">
                  <a:extLst>
                    <a:ext uri="{9D8B030D-6E8A-4147-A177-3AD203B41FA5}">
                      <a16:colId xmlns:a16="http://schemas.microsoft.com/office/drawing/2014/main" val="20000"/>
                    </a:ext>
                  </a:extLst>
                </a:gridCol>
                <a:gridCol w="1390650">
                  <a:extLst>
                    <a:ext uri="{9D8B030D-6E8A-4147-A177-3AD203B41FA5}">
                      <a16:colId xmlns:a16="http://schemas.microsoft.com/office/drawing/2014/main" val="20001"/>
                    </a:ext>
                  </a:extLst>
                </a:gridCol>
                <a:gridCol w="1390650">
                  <a:extLst>
                    <a:ext uri="{9D8B030D-6E8A-4147-A177-3AD203B41FA5}">
                      <a16:colId xmlns:a16="http://schemas.microsoft.com/office/drawing/2014/main" val="20002"/>
                    </a:ext>
                  </a:extLst>
                </a:gridCol>
                <a:gridCol w="1390650">
                  <a:extLst>
                    <a:ext uri="{9D8B030D-6E8A-4147-A177-3AD203B41FA5}">
                      <a16:colId xmlns:a16="http://schemas.microsoft.com/office/drawing/2014/main" val="20003"/>
                    </a:ext>
                  </a:extLst>
                </a:gridCol>
              </a:tblGrid>
              <a:tr h="350596">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l-GR"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PREDICTED CLASS</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365204">
                <a:tc row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b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b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ACTUAL</a:t>
                      </a:r>
                      <a:b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b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CLASS</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l-GR"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Class=Yes</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Class=No</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2198">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Class=Yes</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rgbClr val="FF0000"/>
                          </a:solidFill>
                          <a:effectLst/>
                          <a:latin typeface="Tahoma" panose="020B0604030504040204" pitchFamily="34" charset="0"/>
                          <a:cs typeface="Arial" panose="020B0604020202020204" pitchFamily="34" charset="0"/>
                        </a:rPr>
                        <a:t>TP</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rgbClr val="FF0000"/>
                          </a:solidFill>
                          <a:effectLst/>
                          <a:latin typeface="Tahoma" panose="020B0604030504040204" pitchFamily="34" charset="0"/>
                          <a:cs typeface="Arial" panose="020B0604020202020204" pitchFamily="34" charset="0"/>
                        </a:rPr>
                        <a:t>FN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5677">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Class=No</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rgbClr val="FF0000"/>
                          </a:solidFill>
                          <a:effectLst/>
                          <a:latin typeface="Tahoma" panose="020B0604030504040204" pitchFamily="34" charset="0"/>
                          <a:cs typeface="Arial" panose="020B0604020202020204" pitchFamily="34" charset="0"/>
                        </a:rPr>
                        <a:t>FP</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rgbClr val="FF0000"/>
                          </a:solidFill>
                          <a:effectLst/>
                          <a:latin typeface="Tahoma" panose="020B0604030504040204" pitchFamily="34" charset="0"/>
                          <a:cs typeface="Arial" panose="020B0604020202020204" pitchFamily="34" charset="0"/>
                        </a:rPr>
                        <a:t>TN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4602" name="Object 25">
            <a:extLst>
              <a:ext uri="{FF2B5EF4-FFF2-40B4-BE49-F238E27FC236}">
                <a16:creationId xmlns:a16="http://schemas.microsoft.com/office/drawing/2014/main" id="{8BCEF869-6925-4825-8F0B-323367693F58}"/>
              </a:ext>
            </a:extLst>
          </p:cNvPr>
          <p:cNvGraphicFramePr>
            <a:graphicFrameLocks noChangeAspect="1"/>
          </p:cNvGraphicFramePr>
          <p:nvPr/>
        </p:nvGraphicFramePr>
        <p:xfrm>
          <a:off x="7772400" y="3962401"/>
          <a:ext cx="1670050" cy="631825"/>
        </p:xfrm>
        <a:graphic>
          <a:graphicData uri="http://schemas.openxmlformats.org/presentationml/2006/ole">
            <mc:AlternateContent xmlns:mc="http://schemas.openxmlformats.org/markup-compatibility/2006">
              <mc:Choice xmlns:v="urn:schemas-microsoft-com:vml" Requires="v">
                <p:oleObj name="Equation" r:id="rId2" imgW="1040948" imgH="393529" progId="Equation.3">
                  <p:embed/>
                </p:oleObj>
              </mc:Choice>
              <mc:Fallback>
                <p:oleObj name="Equation" r:id="rId2" imgW="1040948" imgH="393529" progId="Equation.3">
                  <p:embed/>
                  <p:pic>
                    <p:nvPicPr>
                      <p:cNvPr id="24602" name="Object 25">
                        <a:extLst>
                          <a:ext uri="{FF2B5EF4-FFF2-40B4-BE49-F238E27FC236}">
                            <a16:creationId xmlns:a16="http://schemas.microsoft.com/office/drawing/2014/main" id="{8BCEF869-6925-4825-8F0B-323367693F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3962401"/>
                        <a:ext cx="1670050" cy="63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603" name="Text Box 26">
            <a:extLst>
              <a:ext uri="{FF2B5EF4-FFF2-40B4-BE49-F238E27FC236}">
                <a16:creationId xmlns:a16="http://schemas.microsoft.com/office/drawing/2014/main" id="{C86A30D8-8DF8-4DEA-922E-9FB612CC0A76}"/>
              </a:ext>
            </a:extLst>
          </p:cNvPr>
          <p:cNvSpPr txBox="1">
            <a:spLocks noChangeArrowheads="1"/>
          </p:cNvSpPr>
          <p:nvPr/>
        </p:nvSpPr>
        <p:spPr bwMode="auto">
          <a:xfrm>
            <a:off x="1492847" y="462659"/>
            <a:ext cx="837283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just" eaLnBrk="1" hangingPunct="1">
              <a:spcBef>
                <a:spcPct val="50000"/>
              </a:spcBef>
              <a:buClrTx/>
              <a:buSzTx/>
              <a:buFontTx/>
              <a:buNone/>
            </a:pPr>
            <a:r>
              <a:rPr lang="el-GR" altLang="el-GR" b="1" dirty="0">
                <a:latin typeface="Times New Roman" panose="02020603050405020304" pitchFamily="18" charset="0"/>
                <a:ea typeface="+mj-ea"/>
                <a:cs typeface="+mj-cs"/>
              </a:rPr>
              <a:t>Άλλες μετρήσεις με βάση τον πίνακα σύγχυσης</a:t>
            </a:r>
          </a:p>
        </p:txBody>
      </p:sp>
      <p:sp>
        <p:nvSpPr>
          <p:cNvPr id="24604" name="Text Box 27">
            <a:extLst>
              <a:ext uri="{FF2B5EF4-FFF2-40B4-BE49-F238E27FC236}">
                <a16:creationId xmlns:a16="http://schemas.microsoft.com/office/drawing/2014/main" id="{4EB81DEC-D7F6-488C-A37D-1F3EFA21C031}"/>
              </a:ext>
            </a:extLst>
          </p:cNvPr>
          <p:cNvSpPr txBox="1">
            <a:spLocks noChangeArrowheads="1"/>
          </p:cNvSpPr>
          <p:nvPr/>
        </p:nvSpPr>
        <p:spPr bwMode="auto">
          <a:xfrm>
            <a:off x="1905000" y="4038600"/>
            <a:ext cx="5486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just" eaLnBrk="1" hangingPunct="1">
              <a:spcBef>
                <a:spcPct val="50000"/>
              </a:spcBef>
              <a:buClrTx/>
              <a:buSzTx/>
              <a:buFontTx/>
              <a:buNone/>
            </a:pPr>
            <a:r>
              <a:rPr lang="en-US" altLang="el-GR" sz="1800">
                <a:solidFill>
                  <a:srgbClr val="FF33CC"/>
                </a:solidFill>
                <a:latin typeface="Comic Sans MS" panose="030F0702030302020204" pitchFamily="66" charset="0"/>
              </a:rPr>
              <a:t>True positive rate or sensitivity</a:t>
            </a:r>
            <a:r>
              <a:rPr lang="el-GR" altLang="el-GR" sz="1800">
                <a:latin typeface="Comic Sans MS" panose="030F0702030302020204" pitchFamily="66" charset="0"/>
              </a:rPr>
              <a:t>: Το ποσοστό των θετικών παραδειγμάτων που ταξινομούνται σωστά</a:t>
            </a:r>
          </a:p>
        </p:txBody>
      </p:sp>
      <p:graphicFrame>
        <p:nvGraphicFramePr>
          <p:cNvPr id="24605" name="Object 28">
            <a:extLst>
              <a:ext uri="{FF2B5EF4-FFF2-40B4-BE49-F238E27FC236}">
                <a16:creationId xmlns:a16="http://schemas.microsoft.com/office/drawing/2014/main" id="{BF4D568B-F72E-4B1F-B0CB-FA3943FC184D}"/>
              </a:ext>
            </a:extLst>
          </p:cNvPr>
          <p:cNvGraphicFramePr>
            <a:graphicFrameLocks noGrp="1" noChangeAspect="1"/>
          </p:cNvGraphicFramePr>
          <p:nvPr>
            <p:ph/>
          </p:nvPr>
        </p:nvGraphicFramePr>
        <p:xfrm>
          <a:off x="8310564" y="5348289"/>
          <a:ext cx="1735137" cy="663575"/>
        </p:xfrm>
        <a:graphic>
          <a:graphicData uri="http://schemas.openxmlformats.org/presentationml/2006/ole">
            <mc:AlternateContent xmlns:mc="http://schemas.openxmlformats.org/markup-compatibility/2006">
              <mc:Choice xmlns:v="urn:schemas-microsoft-com:vml" Requires="v">
                <p:oleObj name="Equation" r:id="rId4" imgW="1066337" imgH="393529" progId="Equation.3">
                  <p:embed/>
                </p:oleObj>
              </mc:Choice>
              <mc:Fallback>
                <p:oleObj name="Equation" r:id="rId4" imgW="1066337" imgH="393529" progId="Equation.3">
                  <p:embed/>
                  <p:pic>
                    <p:nvPicPr>
                      <p:cNvPr id="24605" name="Object 28">
                        <a:extLst>
                          <a:ext uri="{FF2B5EF4-FFF2-40B4-BE49-F238E27FC236}">
                            <a16:creationId xmlns:a16="http://schemas.microsoft.com/office/drawing/2014/main" id="{BF4D568B-F72E-4B1F-B0CB-FA3943FC184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10564" y="5348289"/>
                        <a:ext cx="1735137" cy="66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606" name="Text Box 29">
            <a:extLst>
              <a:ext uri="{FF2B5EF4-FFF2-40B4-BE49-F238E27FC236}">
                <a16:creationId xmlns:a16="http://schemas.microsoft.com/office/drawing/2014/main" id="{67B800F6-3F39-4D50-874B-C0AD1C6875AC}"/>
              </a:ext>
            </a:extLst>
          </p:cNvPr>
          <p:cNvSpPr txBox="1">
            <a:spLocks noChangeArrowheads="1"/>
          </p:cNvSpPr>
          <p:nvPr/>
        </p:nvSpPr>
        <p:spPr bwMode="auto">
          <a:xfrm>
            <a:off x="1905000" y="5257800"/>
            <a:ext cx="5562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just" eaLnBrk="1" hangingPunct="1">
              <a:spcBef>
                <a:spcPct val="50000"/>
              </a:spcBef>
              <a:buClrTx/>
              <a:buSzTx/>
              <a:buFontTx/>
              <a:buNone/>
            </a:pPr>
            <a:r>
              <a:rPr lang="en-US" altLang="el-GR" sz="1800">
                <a:solidFill>
                  <a:srgbClr val="FF33CC"/>
                </a:solidFill>
                <a:latin typeface="Comic Sans MS" panose="030F0702030302020204" pitchFamily="66" charset="0"/>
              </a:rPr>
              <a:t>True negative rate or specificity</a:t>
            </a:r>
            <a:r>
              <a:rPr lang="el-GR" altLang="el-GR" sz="1800">
                <a:latin typeface="Comic Sans MS" panose="030F0702030302020204" pitchFamily="66" charset="0"/>
              </a:rPr>
              <a:t>: Το ποσοστό των αρνητικών παραδειγμάτων που ταξινομούνται σωστά</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a:extLst>
              <a:ext uri="{FF2B5EF4-FFF2-40B4-BE49-F238E27FC236}">
                <a16:creationId xmlns:a16="http://schemas.microsoft.com/office/drawing/2014/main" id="{FCA27DD6-2C33-41B1-9D2D-3A7D5CF1B67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D14D7365-913F-475C-A44F-C54072E27EEB}" type="slidenum">
              <a:rPr lang="el-GR" altLang="el-GR" sz="1400"/>
              <a:pPr>
                <a:spcBef>
                  <a:spcPct val="0"/>
                </a:spcBef>
                <a:buClrTx/>
                <a:buSzTx/>
                <a:buFontTx/>
                <a:buNone/>
              </a:pPr>
              <a:t>11</a:t>
            </a:fld>
            <a:endParaRPr lang="el-GR" altLang="el-GR" sz="1400"/>
          </a:p>
        </p:txBody>
      </p:sp>
      <p:graphicFrame>
        <p:nvGraphicFramePr>
          <p:cNvPr id="1386498" name="Group 2">
            <a:extLst>
              <a:ext uri="{FF2B5EF4-FFF2-40B4-BE49-F238E27FC236}">
                <a16:creationId xmlns:a16="http://schemas.microsoft.com/office/drawing/2014/main" id="{AAF86637-0E01-4273-B934-76C926EA3F79}"/>
              </a:ext>
            </a:extLst>
          </p:cNvPr>
          <p:cNvGraphicFramePr>
            <a:graphicFrameLocks noGrp="1"/>
          </p:cNvGraphicFramePr>
          <p:nvPr/>
        </p:nvGraphicFramePr>
        <p:xfrm>
          <a:off x="3429000" y="2057401"/>
          <a:ext cx="5562600" cy="1463675"/>
        </p:xfrm>
        <a:graphic>
          <a:graphicData uri="http://schemas.openxmlformats.org/drawingml/2006/table">
            <a:tbl>
              <a:tblPr/>
              <a:tblGrid>
                <a:gridCol w="1390650">
                  <a:extLst>
                    <a:ext uri="{9D8B030D-6E8A-4147-A177-3AD203B41FA5}">
                      <a16:colId xmlns:a16="http://schemas.microsoft.com/office/drawing/2014/main" val="20000"/>
                    </a:ext>
                  </a:extLst>
                </a:gridCol>
                <a:gridCol w="1390650">
                  <a:extLst>
                    <a:ext uri="{9D8B030D-6E8A-4147-A177-3AD203B41FA5}">
                      <a16:colId xmlns:a16="http://schemas.microsoft.com/office/drawing/2014/main" val="20001"/>
                    </a:ext>
                  </a:extLst>
                </a:gridCol>
                <a:gridCol w="1390650">
                  <a:extLst>
                    <a:ext uri="{9D8B030D-6E8A-4147-A177-3AD203B41FA5}">
                      <a16:colId xmlns:a16="http://schemas.microsoft.com/office/drawing/2014/main" val="20002"/>
                    </a:ext>
                  </a:extLst>
                </a:gridCol>
                <a:gridCol w="1390650">
                  <a:extLst>
                    <a:ext uri="{9D8B030D-6E8A-4147-A177-3AD203B41FA5}">
                      <a16:colId xmlns:a16="http://schemas.microsoft.com/office/drawing/2014/main" val="20003"/>
                    </a:ext>
                  </a:extLst>
                </a:gridCol>
              </a:tblGrid>
              <a:tr h="350596">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l-GR"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PREDICTED CLASS</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365204">
                <a:tc row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b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b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ACTUAL</a:t>
                      </a:r>
                      <a:b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b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CLASS</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l-GR"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Class=Yes</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Class=No</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2198">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Class=Yes</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rgbClr val="FF0000"/>
                          </a:solidFill>
                          <a:effectLst/>
                          <a:latin typeface="Tahoma" panose="020B0604030504040204" pitchFamily="34" charset="0"/>
                          <a:cs typeface="Arial" panose="020B0604020202020204" pitchFamily="34" charset="0"/>
                        </a:rPr>
                        <a:t>TP</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rgbClr val="FF0000"/>
                          </a:solidFill>
                          <a:effectLst/>
                          <a:latin typeface="Tahoma" panose="020B0604030504040204" pitchFamily="34" charset="0"/>
                          <a:cs typeface="Arial" panose="020B0604020202020204" pitchFamily="34" charset="0"/>
                        </a:rPr>
                        <a:t>FN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5677">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chemeClr val="tx1"/>
                          </a:solidFill>
                          <a:effectLst/>
                          <a:latin typeface="Tahoma" panose="020B0604030504040204" pitchFamily="34" charset="0"/>
                          <a:cs typeface="Arial" panose="020B0604020202020204" pitchFamily="34" charset="0"/>
                        </a:rPr>
                        <a:t>Class=No</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rgbClr val="FF0000"/>
                          </a:solidFill>
                          <a:effectLst/>
                          <a:latin typeface="Tahoma" panose="020B0604030504040204" pitchFamily="34" charset="0"/>
                          <a:cs typeface="Arial" panose="020B0604020202020204" pitchFamily="34" charset="0"/>
                        </a:rPr>
                        <a:t>FP</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1" i="0" u="none" strike="noStrike" cap="none" normalizeH="0" baseline="0">
                          <a:ln>
                            <a:noFill/>
                          </a:ln>
                          <a:solidFill>
                            <a:srgbClr val="FF0000"/>
                          </a:solidFill>
                          <a:effectLst/>
                          <a:latin typeface="Tahoma" panose="020B0604030504040204" pitchFamily="34" charset="0"/>
                          <a:cs typeface="Arial" panose="020B0604020202020204" pitchFamily="34" charset="0"/>
                        </a:rPr>
                        <a:t>TN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5626" name="Object 25">
            <a:extLst>
              <a:ext uri="{FF2B5EF4-FFF2-40B4-BE49-F238E27FC236}">
                <a16:creationId xmlns:a16="http://schemas.microsoft.com/office/drawing/2014/main" id="{0F162D39-8098-4DB7-9313-500510774BF5}"/>
              </a:ext>
            </a:extLst>
          </p:cNvPr>
          <p:cNvGraphicFramePr>
            <a:graphicFrameLocks noChangeAspect="1"/>
          </p:cNvGraphicFramePr>
          <p:nvPr/>
        </p:nvGraphicFramePr>
        <p:xfrm>
          <a:off x="7781926" y="3962401"/>
          <a:ext cx="1649413" cy="631825"/>
        </p:xfrm>
        <a:graphic>
          <a:graphicData uri="http://schemas.openxmlformats.org/presentationml/2006/ole">
            <mc:AlternateContent xmlns:mc="http://schemas.openxmlformats.org/markup-compatibility/2006">
              <mc:Choice xmlns:v="urn:schemas-microsoft-com:vml" Requires="v">
                <p:oleObj name="Equation" r:id="rId2" imgW="1028254" imgH="393529" progId="Equation.3">
                  <p:embed/>
                </p:oleObj>
              </mc:Choice>
              <mc:Fallback>
                <p:oleObj name="Equation" r:id="rId2" imgW="1028254" imgH="393529" progId="Equation.3">
                  <p:embed/>
                  <p:pic>
                    <p:nvPicPr>
                      <p:cNvPr id="25626" name="Object 25">
                        <a:extLst>
                          <a:ext uri="{FF2B5EF4-FFF2-40B4-BE49-F238E27FC236}">
                            <a16:creationId xmlns:a16="http://schemas.microsoft.com/office/drawing/2014/main" id="{0F162D39-8098-4DB7-9313-500510774B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1926" y="3962401"/>
                        <a:ext cx="1649413" cy="63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27" name="Text Box 26">
            <a:extLst>
              <a:ext uri="{FF2B5EF4-FFF2-40B4-BE49-F238E27FC236}">
                <a16:creationId xmlns:a16="http://schemas.microsoft.com/office/drawing/2014/main" id="{C1B2A5E2-BA91-4691-A7C2-24A76001C139}"/>
              </a:ext>
            </a:extLst>
          </p:cNvPr>
          <p:cNvSpPr txBox="1">
            <a:spLocks noChangeArrowheads="1"/>
          </p:cNvSpPr>
          <p:nvPr/>
        </p:nvSpPr>
        <p:spPr bwMode="auto">
          <a:xfrm>
            <a:off x="1901031" y="220912"/>
            <a:ext cx="83459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just" eaLnBrk="1" hangingPunct="1">
              <a:spcBef>
                <a:spcPct val="50000"/>
              </a:spcBef>
              <a:buClrTx/>
              <a:buSzTx/>
              <a:buFontTx/>
              <a:buNone/>
            </a:pPr>
            <a:r>
              <a:rPr lang="el-GR" altLang="el-GR" b="1" dirty="0">
                <a:latin typeface="Times New Roman" panose="02020603050405020304" pitchFamily="18" charset="0"/>
                <a:ea typeface="+mj-ea"/>
                <a:cs typeface="+mj-cs"/>
              </a:rPr>
              <a:t>Άλλες μετρήσεις με βάση τον πίνακα σύγχυσης</a:t>
            </a:r>
          </a:p>
        </p:txBody>
      </p:sp>
      <p:sp>
        <p:nvSpPr>
          <p:cNvPr id="25628" name="Text Box 27">
            <a:extLst>
              <a:ext uri="{FF2B5EF4-FFF2-40B4-BE49-F238E27FC236}">
                <a16:creationId xmlns:a16="http://schemas.microsoft.com/office/drawing/2014/main" id="{BC6811AD-5529-4E8A-9BBB-D1BF55F17E08}"/>
              </a:ext>
            </a:extLst>
          </p:cNvPr>
          <p:cNvSpPr txBox="1">
            <a:spLocks noChangeArrowheads="1"/>
          </p:cNvSpPr>
          <p:nvPr/>
        </p:nvSpPr>
        <p:spPr bwMode="auto">
          <a:xfrm>
            <a:off x="1905000" y="4038600"/>
            <a:ext cx="54864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just" eaLnBrk="1" hangingPunct="1">
              <a:spcBef>
                <a:spcPct val="50000"/>
              </a:spcBef>
              <a:buClrTx/>
              <a:buSzTx/>
              <a:buFontTx/>
              <a:buNone/>
            </a:pPr>
            <a:r>
              <a:rPr lang="en-US" altLang="el-GR" sz="1800">
                <a:solidFill>
                  <a:srgbClr val="FF33CC"/>
                </a:solidFill>
                <a:latin typeface="Comic Sans MS" panose="030F0702030302020204" pitchFamily="66" charset="0"/>
              </a:rPr>
              <a:t>False positive rate</a:t>
            </a:r>
            <a:r>
              <a:rPr lang="el-GR" altLang="el-GR" sz="1800">
                <a:latin typeface="Comic Sans MS" panose="030F0702030302020204" pitchFamily="66" charset="0"/>
              </a:rPr>
              <a:t>: Το ποσοστό των αρνητικών παραδειγμάτων που ταξινομούνται λάθος (δηλαδή, ως θετικά)</a:t>
            </a:r>
          </a:p>
        </p:txBody>
      </p:sp>
      <p:graphicFrame>
        <p:nvGraphicFramePr>
          <p:cNvPr id="25629" name="Object 28">
            <a:extLst>
              <a:ext uri="{FF2B5EF4-FFF2-40B4-BE49-F238E27FC236}">
                <a16:creationId xmlns:a16="http://schemas.microsoft.com/office/drawing/2014/main" id="{481EA62E-4BA8-4A90-BB17-EB06E82B368D}"/>
              </a:ext>
            </a:extLst>
          </p:cNvPr>
          <p:cNvGraphicFramePr>
            <a:graphicFrameLocks noGrp="1" noChangeAspect="1"/>
          </p:cNvGraphicFramePr>
          <p:nvPr>
            <p:ph/>
          </p:nvPr>
        </p:nvGraphicFramePr>
        <p:xfrm>
          <a:off x="8321676" y="5348289"/>
          <a:ext cx="1712913" cy="663575"/>
        </p:xfrm>
        <a:graphic>
          <a:graphicData uri="http://schemas.openxmlformats.org/presentationml/2006/ole">
            <mc:AlternateContent xmlns:mc="http://schemas.openxmlformats.org/markup-compatibility/2006">
              <mc:Choice xmlns:v="urn:schemas-microsoft-com:vml" Requires="v">
                <p:oleObj name="Equation" r:id="rId4" imgW="1054100" imgH="393700" progId="Equation.3">
                  <p:embed/>
                </p:oleObj>
              </mc:Choice>
              <mc:Fallback>
                <p:oleObj name="Equation" r:id="rId4" imgW="1054100" imgH="393700" progId="Equation.3">
                  <p:embed/>
                  <p:pic>
                    <p:nvPicPr>
                      <p:cNvPr id="25629" name="Object 28">
                        <a:extLst>
                          <a:ext uri="{FF2B5EF4-FFF2-40B4-BE49-F238E27FC236}">
                            <a16:creationId xmlns:a16="http://schemas.microsoft.com/office/drawing/2014/main" id="{481EA62E-4BA8-4A90-BB17-EB06E82B368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21676" y="5348289"/>
                        <a:ext cx="1712913" cy="66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30" name="Text Box 29">
            <a:extLst>
              <a:ext uri="{FF2B5EF4-FFF2-40B4-BE49-F238E27FC236}">
                <a16:creationId xmlns:a16="http://schemas.microsoft.com/office/drawing/2014/main" id="{A9893574-A6EA-44F6-B715-CED0E87BB287}"/>
              </a:ext>
            </a:extLst>
          </p:cNvPr>
          <p:cNvSpPr txBox="1">
            <a:spLocks noChangeArrowheads="1"/>
          </p:cNvSpPr>
          <p:nvPr/>
        </p:nvSpPr>
        <p:spPr bwMode="auto">
          <a:xfrm>
            <a:off x="1905000" y="5257800"/>
            <a:ext cx="55626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just" eaLnBrk="1" hangingPunct="1">
              <a:spcBef>
                <a:spcPct val="50000"/>
              </a:spcBef>
              <a:buClrTx/>
              <a:buSzTx/>
              <a:buFontTx/>
              <a:buNone/>
            </a:pPr>
            <a:r>
              <a:rPr lang="en-US" altLang="el-GR" sz="1800">
                <a:solidFill>
                  <a:srgbClr val="FF33CC"/>
                </a:solidFill>
                <a:latin typeface="Comic Sans MS" panose="030F0702030302020204" pitchFamily="66" charset="0"/>
              </a:rPr>
              <a:t>False negative rate</a:t>
            </a:r>
            <a:r>
              <a:rPr lang="el-GR" altLang="el-GR" sz="1800">
                <a:latin typeface="Comic Sans MS" panose="030F0702030302020204" pitchFamily="66" charset="0"/>
              </a:rPr>
              <a:t>: Το ποσοστό των θετικών παραδειγμάτων που ταξινομούνται λάθος (δηλαδή, ως αρνητικά)</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a:extLst>
              <a:ext uri="{FF2B5EF4-FFF2-40B4-BE49-F238E27FC236}">
                <a16:creationId xmlns:a16="http://schemas.microsoft.com/office/drawing/2014/main" id="{CC0F5BB4-D377-4719-A233-F78641CF8EF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2F66D2FA-D059-4BB6-880D-2C721215576D}" type="slidenum">
              <a:rPr lang="el-GR" altLang="el-GR" sz="1400"/>
              <a:pPr>
                <a:spcBef>
                  <a:spcPct val="0"/>
                </a:spcBef>
                <a:buClrTx/>
                <a:buSzTx/>
                <a:buFontTx/>
                <a:buNone/>
              </a:pPr>
              <a:t>12</a:t>
            </a:fld>
            <a:endParaRPr lang="el-GR" altLang="el-GR" sz="1400"/>
          </a:p>
        </p:txBody>
      </p:sp>
      <p:sp>
        <p:nvSpPr>
          <p:cNvPr id="26627" name="Rectangle 2">
            <a:extLst>
              <a:ext uri="{FF2B5EF4-FFF2-40B4-BE49-F238E27FC236}">
                <a16:creationId xmlns:a16="http://schemas.microsoft.com/office/drawing/2014/main" id="{3C28F9C6-6D69-45CD-9B83-5800694228A3}"/>
              </a:ext>
            </a:extLst>
          </p:cNvPr>
          <p:cNvSpPr>
            <a:spLocks noGrp="1" noChangeArrowheads="1"/>
          </p:cNvSpPr>
          <p:nvPr>
            <p:ph type="body" idx="1"/>
          </p:nvPr>
        </p:nvSpPr>
        <p:spPr>
          <a:xfrm>
            <a:off x="1917700" y="1981200"/>
            <a:ext cx="8229600" cy="4267200"/>
          </a:xfrm>
        </p:spPr>
        <p:txBody>
          <a:bodyPr>
            <a:normAutofit lnSpcReduction="10000"/>
          </a:bodyPr>
          <a:lstStyle/>
          <a:p>
            <a:pPr marL="292100" indent="-292100" algn="just">
              <a:buNone/>
            </a:pPr>
            <a:endParaRPr lang="en-US" altLang="el-GR" sz="800">
              <a:solidFill>
                <a:srgbClr val="FF0000"/>
              </a:solidFill>
              <a:latin typeface="Comic Sans MS" panose="030F0702030302020204" pitchFamily="66" charset="0"/>
            </a:endParaRPr>
          </a:p>
          <a:p>
            <a:pPr marL="292100" indent="-292100" algn="just">
              <a:buNone/>
            </a:pPr>
            <a:r>
              <a:rPr lang="el-GR" altLang="el-GR" sz="1900">
                <a:latin typeface="Comic Sans MS" panose="030F0702030302020204" pitchFamily="66" charset="0"/>
              </a:rPr>
              <a:t>Διαμέριση του αρχικού συνόλου σε δύο ξένα σύνολα:</a:t>
            </a:r>
          </a:p>
          <a:p>
            <a:pPr marL="292100" indent="-292100" algn="just">
              <a:buNone/>
            </a:pPr>
            <a:r>
              <a:rPr lang="el-GR" altLang="el-GR" sz="1900">
                <a:latin typeface="Comic Sans MS" panose="030F0702030302020204" pitchFamily="66" charset="0"/>
              </a:rPr>
              <a:t>Σύνολο εκπαίδευσης – Σύνολο Ελέγχου</a:t>
            </a:r>
          </a:p>
          <a:p>
            <a:pPr marL="292100" indent="-292100" algn="just">
              <a:buNone/>
            </a:pPr>
            <a:endParaRPr lang="el-GR" altLang="el-GR" sz="800">
              <a:latin typeface="Comic Sans MS" panose="030F0702030302020204" pitchFamily="66" charset="0"/>
            </a:endParaRPr>
          </a:p>
          <a:p>
            <a:pPr marL="292100" indent="-292100" algn="just">
              <a:buNone/>
            </a:pPr>
            <a:r>
              <a:rPr lang="el-GR" altLang="el-GR" sz="1900">
                <a:latin typeface="Comic Sans MS" panose="030F0702030302020204" pitchFamily="66" charset="0"/>
              </a:rPr>
              <a:t>Κατασκευή μοντέλου με βάση το σύνολο εκπαίδευσης</a:t>
            </a:r>
          </a:p>
          <a:p>
            <a:pPr marL="292100" indent="-292100" algn="just">
              <a:buNone/>
            </a:pPr>
            <a:r>
              <a:rPr lang="el-GR" altLang="el-GR" sz="1900">
                <a:latin typeface="Comic Sans MS" panose="030F0702030302020204" pitchFamily="66" charset="0"/>
              </a:rPr>
              <a:t>Αποτίμηση μοντέλου με βάση το σύνολο ελέγχου</a:t>
            </a:r>
          </a:p>
          <a:p>
            <a:pPr marL="292100" indent="-292100" algn="just">
              <a:buNone/>
            </a:pPr>
            <a:endParaRPr lang="el-GR" altLang="el-GR" sz="800">
              <a:latin typeface="Comic Sans MS" panose="030F0702030302020204" pitchFamily="66" charset="0"/>
            </a:endParaRPr>
          </a:p>
          <a:p>
            <a:pPr marL="292100" indent="-292100" algn="just">
              <a:buNone/>
            </a:pPr>
            <a:r>
              <a:rPr lang="el-GR" altLang="el-GR" sz="1900">
                <a:latin typeface="Comic Sans MS" panose="030F0702030302020204" pitchFamily="66" charset="0"/>
              </a:rPr>
              <a:t>(-) Λιγότερες εγγραφές για εκπαίδευση – πιθανόν όχι τόσο καλό μοντέλο, όσο αν χρησιμοποιούνταν όλες</a:t>
            </a:r>
          </a:p>
          <a:p>
            <a:pPr marL="292100" indent="-292100" algn="just">
              <a:buNone/>
            </a:pPr>
            <a:r>
              <a:rPr lang="el-GR" altLang="el-GR" sz="1900">
                <a:latin typeface="Comic Sans MS" panose="030F0702030302020204" pitchFamily="66" charset="0"/>
              </a:rPr>
              <a:t>(-) Το μοντέλο εξαρτάται από τη σύνθεση των συνόλων εκπαίδευσης και ελέγχου – όσο μικρότερο το σύνολο εκπαίδευσης, τόσο μεγαλύτερη η </a:t>
            </a:r>
            <a:r>
              <a:rPr lang="en-US" altLang="el-GR" sz="1900">
                <a:latin typeface="Comic Sans MS" panose="030F0702030302020204" pitchFamily="66" charset="0"/>
              </a:rPr>
              <a:t>variance </a:t>
            </a:r>
            <a:r>
              <a:rPr lang="el-GR" altLang="el-GR" sz="1900">
                <a:latin typeface="Comic Sans MS" panose="030F0702030302020204" pitchFamily="66" charset="0"/>
              </a:rPr>
              <a:t>του μοντέλου – όσο μεγαλύτερο το σύνολο εκπαίδευσης, τόσο λιγότερο αξιόπιστη η πιστότητα του μοντέλου που υπολογίζεται με το σύνολο ελέγχου – </a:t>
            </a:r>
            <a:r>
              <a:rPr lang="en-US" altLang="el-GR" sz="1900">
                <a:latin typeface="Comic Sans MS" panose="030F0702030302020204" pitchFamily="66" charset="0"/>
              </a:rPr>
              <a:t>wide confidence interval</a:t>
            </a:r>
          </a:p>
        </p:txBody>
      </p:sp>
      <p:sp>
        <p:nvSpPr>
          <p:cNvPr id="26628" name="Text Box 3">
            <a:extLst>
              <a:ext uri="{FF2B5EF4-FFF2-40B4-BE49-F238E27FC236}">
                <a16:creationId xmlns:a16="http://schemas.microsoft.com/office/drawing/2014/main" id="{DD955408-3DF1-4BB4-A272-D562DFCCA64A}"/>
              </a:ext>
            </a:extLst>
          </p:cNvPr>
          <p:cNvSpPr txBox="1">
            <a:spLocks noChangeArrowheads="1"/>
          </p:cNvSpPr>
          <p:nvPr/>
        </p:nvSpPr>
        <p:spPr bwMode="auto">
          <a:xfrm>
            <a:off x="2908300" y="1231900"/>
            <a:ext cx="701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el-GR" altLang="el-GR" sz="2400" b="1">
                <a:solidFill>
                  <a:schemeClr val="tx2"/>
                </a:solidFill>
                <a:latin typeface="Comic Sans MS" panose="030F0702030302020204" pitchFamily="66" charset="0"/>
              </a:rPr>
              <a:t>Απλή Μέθοδος Αποτίμησης Μοντέλου</a:t>
            </a:r>
            <a:endParaRPr lang="el-GR" altLang="el-GR" sz="1800">
              <a:latin typeface="Comic Sans MS" panose="030F0702030302020204"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a:extLst>
              <a:ext uri="{FF2B5EF4-FFF2-40B4-BE49-F238E27FC236}">
                <a16:creationId xmlns:a16="http://schemas.microsoft.com/office/drawing/2014/main" id="{D55E2012-B678-457C-B090-EAC4330F8C82}"/>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6BB821D9-36BE-45E7-9565-4CD385F63B39}" type="slidenum">
              <a:rPr lang="el-GR" altLang="el-GR" sz="1400"/>
              <a:pPr>
                <a:spcBef>
                  <a:spcPct val="0"/>
                </a:spcBef>
                <a:buClrTx/>
                <a:buSzTx/>
                <a:buFontTx/>
                <a:buNone/>
              </a:pPr>
              <a:t>13</a:t>
            </a:fld>
            <a:endParaRPr lang="el-GR" altLang="el-GR" sz="1400"/>
          </a:p>
        </p:txBody>
      </p:sp>
      <p:sp>
        <p:nvSpPr>
          <p:cNvPr id="27651" name="Rectangle 2">
            <a:extLst>
              <a:ext uri="{FF2B5EF4-FFF2-40B4-BE49-F238E27FC236}">
                <a16:creationId xmlns:a16="http://schemas.microsoft.com/office/drawing/2014/main" id="{6081CCD5-898D-4422-9DF9-08BF7E62ABBC}"/>
              </a:ext>
            </a:extLst>
          </p:cNvPr>
          <p:cNvSpPr>
            <a:spLocks noGrp="1" noChangeArrowheads="1"/>
          </p:cNvSpPr>
          <p:nvPr>
            <p:ph type="title"/>
          </p:nvPr>
        </p:nvSpPr>
        <p:spPr/>
        <p:txBody>
          <a:bodyPr/>
          <a:lstStyle/>
          <a:p>
            <a:pPr eaLnBrk="1" hangingPunct="1"/>
            <a:r>
              <a:rPr lang="el-GR" altLang="el-GR" sz="4000"/>
              <a:t>Διασταυρωμένη επικύρωση (</a:t>
            </a:r>
            <a:r>
              <a:rPr lang="en-US" altLang="el-GR" sz="4000"/>
              <a:t>Cross validation</a:t>
            </a:r>
            <a:r>
              <a:rPr lang="el-GR" altLang="el-GR" sz="4000"/>
              <a:t>)</a:t>
            </a:r>
            <a:endParaRPr lang="en-US" altLang="el-GR" sz="4000"/>
          </a:p>
        </p:txBody>
      </p:sp>
      <p:sp>
        <p:nvSpPr>
          <p:cNvPr id="27652" name="Rectangle 3">
            <a:extLst>
              <a:ext uri="{FF2B5EF4-FFF2-40B4-BE49-F238E27FC236}">
                <a16:creationId xmlns:a16="http://schemas.microsoft.com/office/drawing/2014/main" id="{6DB7C6B9-7632-4943-B30D-64B8A9E27739}"/>
              </a:ext>
            </a:extLst>
          </p:cNvPr>
          <p:cNvSpPr>
            <a:spLocks noGrp="1" noChangeArrowheads="1"/>
          </p:cNvSpPr>
          <p:nvPr>
            <p:ph type="body" idx="1"/>
          </p:nvPr>
        </p:nvSpPr>
        <p:spPr>
          <a:noFill/>
        </p:spPr>
        <p:txBody>
          <a:bodyPr/>
          <a:lstStyle/>
          <a:p>
            <a:pPr eaLnBrk="1" hangingPunct="1"/>
            <a:r>
              <a:rPr lang="el-GR" altLang="el-GR" sz="2600" dirty="0"/>
              <a:t>Για να συγκρίνουμε την απόδοση δύο </a:t>
            </a:r>
            <a:r>
              <a:rPr lang="en-US" altLang="el-GR" sz="2600" dirty="0"/>
              <a:t>τα</a:t>
            </a:r>
            <a:r>
              <a:rPr lang="en-US" altLang="el-GR" sz="2600" dirty="0" err="1"/>
              <a:t>ξινομητ</a:t>
            </a:r>
            <a:r>
              <a:rPr lang="el-GR" altLang="el-GR" sz="2600" dirty="0" err="1"/>
              <a:t>ών</a:t>
            </a:r>
            <a:r>
              <a:rPr lang="en-US" altLang="el-GR" sz="2600" dirty="0"/>
              <a:t> </a:t>
            </a:r>
            <a:r>
              <a:rPr lang="el-GR" altLang="el-GR" sz="2600" dirty="0"/>
              <a:t>μπορούμε να χρησιμοποιούμε την </a:t>
            </a:r>
            <a:r>
              <a:rPr lang="el-GR" altLang="el-GR" sz="2700" dirty="0"/>
              <a:t>διασταυρωμένη επικύρωση</a:t>
            </a:r>
            <a:r>
              <a:rPr lang="el-GR" altLang="el-GR" sz="2600" dirty="0"/>
              <a:t>.</a:t>
            </a:r>
          </a:p>
          <a:p>
            <a:pPr marL="0" indent="0" eaLnBrk="1" hangingPunct="1">
              <a:buNone/>
            </a:pPr>
            <a:endParaRPr lang="en-US" altLang="el-GR" sz="2600" dirty="0"/>
          </a:p>
          <a:p>
            <a:pPr eaLnBrk="1" hangingPunct="1"/>
            <a:r>
              <a:rPr lang="el-GR" altLang="el-GR" sz="2600" dirty="0"/>
              <a:t>Χωρίζουμε το σύνολο εκπαίδευσης σε ν ίσα υποσύνολα.</a:t>
            </a:r>
          </a:p>
          <a:p>
            <a:pPr marL="0" indent="0" eaLnBrk="1" hangingPunct="1">
              <a:buNone/>
            </a:pPr>
            <a:endParaRPr lang="el-GR" altLang="el-GR" sz="2600" dirty="0"/>
          </a:p>
          <a:p>
            <a:pPr eaLnBrk="1" hangingPunct="1"/>
            <a:r>
              <a:rPr lang="el-GR" altLang="el-GR" sz="2600" dirty="0"/>
              <a:t>Επαναλαμβάνουμε για ν φορές</a:t>
            </a:r>
          </a:p>
          <a:p>
            <a:pPr lvl="1" eaLnBrk="1" hangingPunct="1"/>
            <a:r>
              <a:rPr lang="el-GR" altLang="el-GR" sz="2300" dirty="0"/>
              <a:t>Κρατάμε κάθε φορά 1 υποσύνολο για έλεγχο (</a:t>
            </a:r>
            <a:r>
              <a:rPr lang="en-US" altLang="el-GR" sz="2300" dirty="0"/>
              <a:t>test set)</a:t>
            </a:r>
            <a:r>
              <a:rPr lang="el-GR" altLang="el-GR" sz="2300" dirty="0"/>
              <a:t>, και εκπαιδεύουμε τους αλγόριθμους μας στο υπόλοιπο σύνολο.</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a:extLst>
              <a:ext uri="{FF2B5EF4-FFF2-40B4-BE49-F238E27FC236}">
                <a16:creationId xmlns:a16="http://schemas.microsoft.com/office/drawing/2014/main" id="{098188BE-71C9-4DB7-9157-955737EB04A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4AE4473F-C40C-44A8-A550-3F6FCB56D723}" type="slidenum">
              <a:rPr lang="el-GR" altLang="el-GR" sz="1400"/>
              <a:pPr>
                <a:spcBef>
                  <a:spcPct val="0"/>
                </a:spcBef>
                <a:buClrTx/>
                <a:buSzTx/>
                <a:buFontTx/>
                <a:buNone/>
              </a:pPr>
              <a:t>14</a:t>
            </a:fld>
            <a:endParaRPr lang="el-GR" altLang="el-GR" sz="1400"/>
          </a:p>
        </p:txBody>
      </p:sp>
      <p:sp>
        <p:nvSpPr>
          <p:cNvPr id="28675" name="Rectangle 2">
            <a:extLst>
              <a:ext uri="{FF2B5EF4-FFF2-40B4-BE49-F238E27FC236}">
                <a16:creationId xmlns:a16="http://schemas.microsoft.com/office/drawing/2014/main" id="{3ECE3437-2ACF-4B60-8F23-D37210F32FC6}"/>
              </a:ext>
            </a:extLst>
          </p:cNvPr>
          <p:cNvSpPr>
            <a:spLocks noGrp="1" noChangeArrowheads="1"/>
          </p:cNvSpPr>
          <p:nvPr>
            <p:ph type="title"/>
          </p:nvPr>
        </p:nvSpPr>
        <p:spPr/>
        <p:txBody>
          <a:bodyPr/>
          <a:lstStyle/>
          <a:p>
            <a:pPr eaLnBrk="1" hangingPunct="1"/>
            <a:r>
              <a:rPr lang="el-GR" altLang="el-GR"/>
              <a:t>Διασταυρωμένη επικύρωση (</a:t>
            </a:r>
            <a:r>
              <a:rPr lang="en-US" altLang="el-GR"/>
              <a:t>Cross validation</a:t>
            </a:r>
            <a:r>
              <a:rPr lang="el-GR" altLang="el-GR"/>
              <a:t>)</a:t>
            </a:r>
          </a:p>
        </p:txBody>
      </p:sp>
      <p:pic>
        <p:nvPicPr>
          <p:cNvPr id="28676" name="Picture 3" descr="untitled">
            <a:extLst>
              <a:ext uri="{FF2B5EF4-FFF2-40B4-BE49-F238E27FC236}">
                <a16:creationId xmlns:a16="http://schemas.microsoft.com/office/drawing/2014/main" id="{15673CD6-AB78-48F9-844D-2804EB1FF2E0}"/>
              </a:ext>
            </a:extLst>
          </p:cNvPr>
          <p:cNvPicPr>
            <a:picLocks noGrp="1" noChangeAspect="1" noChangeArrowheads="1"/>
          </p:cNvPicPr>
          <p:nvPr>
            <p:ph type="body" idx="1"/>
          </p:nvPr>
        </p:nvPicPr>
        <p:blipFill>
          <a:blip r:embed="rId2">
            <a:grayscl/>
            <a:extLst>
              <a:ext uri="{28A0092B-C50C-407E-A947-70E740481C1C}">
                <a14:useLocalDpi xmlns:a14="http://schemas.microsoft.com/office/drawing/2010/main" val="0"/>
              </a:ext>
            </a:extLst>
          </a:blip>
          <a:srcRect/>
          <a:stretch>
            <a:fillRect/>
          </a:stretch>
        </p:blipFill>
        <p:spPr>
          <a:xfrm>
            <a:off x="2382839" y="2017713"/>
            <a:ext cx="7559675" cy="4305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a:extLst>
              <a:ext uri="{FF2B5EF4-FFF2-40B4-BE49-F238E27FC236}">
                <a16:creationId xmlns:a16="http://schemas.microsoft.com/office/drawing/2014/main" id="{F64FD4BA-A7D5-42D6-8CE2-A79A32F3DF3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191919E7-AE9A-4998-9AC8-E51E73CAC058}" type="slidenum">
              <a:rPr lang="el-GR" altLang="el-GR" sz="1400"/>
              <a:pPr>
                <a:spcBef>
                  <a:spcPct val="0"/>
                </a:spcBef>
                <a:buClrTx/>
                <a:buSzTx/>
                <a:buFontTx/>
                <a:buNone/>
              </a:pPr>
              <a:t>15</a:t>
            </a:fld>
            <a:endParaRPr lang="el-GR" altLang="el-GR" sz="1400"/>
          </a:p>
        </p:txBody>
      </p:sp>
      <p:sp>
        <p:nvSpPr>
          <p:cNvPr id="32771" name="Rectangle 2">
            <a:extLst>
              <a:ext uri="{FF2B5EF4-FFF2-40B4-BE49-F238E27FC236}">
                <a16:creationId xmlns:a16="http://schemas.microsoft.com/office/drawing/2014/main" id="{8D4F8896-1EF3-4635-A277-0F074A2EA3E1}"/>
              </a:ext>
            </a:extLst>
          </p:cNvPr>
          <p:cNvSpPr>
            <a:spLocks noGrp="1" noChangeArrowheads="1"/>
          </p:cNvSpPr>
          <p:nvPr>
            <p:ph type="body" idx="1"/>
          </p:nvPr>
        </p:nvSpPr>
        <p:spPr>
          <a:xfrm>
            <a:off x="2389189" y="2262188"/>
            <a:ext cx="7729537" cy="2978150"/>
          </a:xfrm>
        </p:spPr>
        <p:txBody>
          <a:bodyPr>
            <a:normAutofit fontScale="92500" lnSpcReduction="20000"/>
          </a:bodyPr>
          <a:lstStyle/>
          <a:p>
            <a:pPr eaLnBrk="1" hangingPunct="1">
              <a:buClr>
                <a:schemeClr val="tx1"/>
              </a:buClr>
              <a:buSzPct val="105000"/>
              <a:buFont typeface="Wingdings" panose="05000000000000000000" pitchFamily="2" charset="2"/>
              <a:buChar char="§"/>
            </a:pPr>
            <a:r>
              <a:rPr lang="el-GR" altLang="el-GR" sz="2500">
                <a:latin typeface="Comic Sans MS" panose="030F0702030302020204" pitchFamily="66" charset="0"/>
              </a:rPr>
              <a:t>Θεωρείστε ένα πρόβλημα με 2 κλάσεις</a:t>
            </a:r>
            <a:endParaRPr lang="en-US" altLang="el-GR" sz="2500">
              <a:latin typeface="Comic Sans MS" panose="030F0702030302020204" pitchFamily="66" charset="0"/>
            </a:endParaRPr>
          </a:p>
          <a:p>
            <a:pPr lvl="1" eaLnBrk="1" hangingPunct="1">
              <a:buClr>
                <a:schemeClr val="tx1"/>
              </a:buClr>
              <a:buSzPct val="130000"/>
              <a:buFontTx/>
              <a:buChar char="•"/>
            </a:pPr>
            <a:r>
              <a:rPr lang="el-GR" altLang="el-GR">
                <a:latin typeface="Comic Sans MS" panose="030F0702030302020204" pitchFamily="66" charset="0"/>
              </a:rPr>
              <a:t>Αριθμός παραδειγμάτων της κλάσης </a:t>
            </a:r>
            <a:r>
              <a:rPr lang="en-US" altLang="el-GR">
                <a:latin typeface="Comic Sans MS" panose="030F0702030302020204" pitchFamily="66" charset="0"/>
              </a:rPr>
              <a:t>0 = 9990</a:t>
            </a:r>
          </a:p>
          <a:p>
            <a:pPr lvl="1" eaLnBrk="1" hangingPunct="1">
              <a:buClr>
                <a:schemeClr val="tx1"/>
              </a:buClr>
              <a:buSzPct val="130000"/>
              <a:buFontTx/>
              <a:buChar char="•"/>
            </a:pPr>
            <a:r>
              <a:rPr lang="el-GR" altLang="el-GR">
                <a:latin typeface="Comic Sans MS" panose="030F0702030302020204" pitchFamily="66" charset="0"/>
              </a:rPr>
              <a:t>Αριθμός παραδειγμάτων της κλάσης 1 </a:t>
            </a:r>
            <a:r>
              <a:rPr lang="en-US" altLang="el-GR">
                <a:latin typeface="Comic Sans MS" panose="030F0702030302020204" pitchFamily="66" charset="0"/>
              </a:rPr>
              <a:t>= 10</a:t>
            </a:r>
          </a:p>
          <a:p>
            <a:pPr lvl="1" eaLnBrk="1" hangingPunct="1">
              <a:buClr>
                <a:schemeClr val="tx1"/>
              </a:buClr>
              <a:buSzPct val="130000"/>
            </a:pPr>
            <a:endParaRPr lang="en-US" altLang="el-GR">
              <a:latin typeface="Comic Sans MS" panose="030F0702030302020204" pitchFamily="66" charset="0"/>
            </a:endParaRPr>
          </a:p>
          <a:p>
            <a:pPr eaLnBrk="1" hangingPunct="1"/>
            <a:r>
              <a:rPr lang="el-GR" altLang="el-GR" sz="2500">
                <a:latin typeface="Comic Sans MS" panose="030F0702030302020204" pitchFamily="66" charset="0"/>
              </a:rPr>
              <a:t>Αν ένα μοντέλο προβλέπει οτιδήποτε ως κλάση 0 τότε ακρίβεια = </a:t>
            </a:r>
            <a:r>
              <a:rPr lang="en-US" altLang="el-GR" sz="2500">
                <a:latin typeface="Comic Sans MS" panose="030F0702030302020204" pitchFamily="66" charset="0"/>
              </a:rPr>
              <a:t>9990/10000 = 99.9 %</a:t>
            </a:r>
            <a:endParaRPr lang="el-GR" altLang="el-GR" sz="2500">
              <a:latin typeface="Comic Sans MS" panose="030F0702030302020204" pitchFamily="66" charset="0"/>
            </a:endParaRPr>
          </a:p>
          <a:p>
            <a:pPr eaLnBrk="1" hangingPunct="1">
              <a:buFont typeface="Wingdings" panose="05000000000000000000" pitchFamily="2" charset="2"/>
              <a:buNone/>
            </a:pPr>
            <a:endParaRPr lang="en-US" altLang="el-GR" sz="2500">
              <a:latin typeface="Comic Sans MS" panose="030F0702030302020204" pitchFamily="66" charset="0"/>
            </a:endParaRPr>
          </a:p>
          <a:p>
            <a:pPr lvl="1" eaLnBrk="1" hangingPunct="1">
              <a:buClr>
                <a:schemeClr val="tx1"/>
              </a:buClr>
              <a:buSzPct val="130000"/>
              <a:buFontTx/>
              <a:buChar char="•"/>
            </a:pPr>
            <a:r>
              <a:rPr lang="el-GR" altLang="el-GR">
                <a:latin typeface="Comic Sans MS" panose="030F0702030302020204" pitchFamily="66" charset="0"/>
              </a:rPr>
              <a:t>Η ακρίβεια είναι παραπλανητική γιατί το μοντέλο δεν προβλέπει κανένα παράδειγμα της κλάσης 1</a:t>
            </a:r>
            <a:endParaRPr lang="en-US" altLang="el-GR">
              <a:latin typeface="Comic Sans MS" panose="030F0702030302020204" pitchFamily="66" charset="0"/>
            </a:endParaRPr>
          </a:p>
          <a:p>
            <a:pPr eaLnBrk="1" hangingPunct="1">
              <a:buClr>
                <a:schemeClr val="tx1"/>
              </a:buClr>
              <a:buSzPct val="130000"/>
              <a:buFontTx/>
              <a:buChar char="•"/>
            </a:pPr>
            <a:endParaRPr lang="en-US" altLang="el-GR" sz="2500">
              <a:latin typeface="Comic Sans MS" panose="030F0702030302020204" pitchFamily="66" charset="0"/>
            </a:endParaRPr>
          </a:p>
        </p:txBody>
      </p:sp>
      <p:sp>
        <p:nvSpPr>
          <p:cNvPr id="32772" name="Text Box 3">
            <a:extLst>
              <a:ext uri="{FF2B5EF4-FFF2-40B4-BE49-F238E27FC236}">
                <a16:creationId xmlns:a16="http://schemas.microsoft.com/office/drawing/2014/main" id="{979053CE-D5DD-41C8-A2CB-9BD0D1493966}"/>
              </a:ext>
            </a:extLst>
          </p:cNvPr>
          <p:cNvSpPr txBox="1">
            <a:spLocks noChangeArrowheads="1"/>
          </p:cNvSpPr>
          <p:nvPr/>
        </p:nvSpPr>
        <p:spPr bwMode="auto">
          <a:xfrm>
            <a:off x="3238500" y="1104901"/>
            <a:ext cx="533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eaLnBrk="1" hangingPunct="1">
              <a:spcBef>
                <a:spcPct val="50000"/>
              </a:spcBef>
              <a:buClrTx/>
              <a:buSzTx/>
              <a:buFontTx/>
              <a:buNone/>
            </a:pPr>
            <a:r>
              <a:rPr lang="el-GR" altLang="el-GR" sz="2800">
                <a:solidFill>
                  <a:schemeClr val="tx2"/>
                </a:solidFill>
                <a:latin typeface="Comic Sans MS" panose="030F0702030302020204" pitchFamily="66" charset="0"/>
              </a:rPr>
              <a:t>Μειονεκτήματα της ακρίβειας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a:extLst>
              <a:ext uri="{FF2B5EF4-FFF2-40B4-BE49-F238E27FC236}">
                <a16:creationId xmlns:a16="http://schemas.microsoft.com/office/drawing/2014/main" id="{C473258F-FAEF-4F86-83B8-CA2996B4517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FF7792DA-684B-4FE7-BC5E-EEBAD66EFD02}" type="slidenum">
              <a:rPr lang="el-GR" altLang="el-GR" sz="1400"/>
              <a:pPr>
                <a:spcBef>
                  <a:spcPct val="0"/>
                </a:spcBef>
                <a:buClrTx/>
                <a:buSzTx/>
                <a:buFontTx/>
                <a:buNone/>
              </a:pPr>
              <a:t>16</a:t>
            </a:fld>
            <a:endParaRPr lang="el-GR" altLang="el-GR" sz="1400"/>
          </a:p>
        </p:txBody>
      </p:sp>
      <p:sp>
        <p:nvSpPr>
          <p:cNvPr id="34819" name="Rectangle 2">
            <a:extLst>
              <a:ext uri="{FF2B5EF4-FFF2-40B4-BE49-F238E27FC236}">
                <a16:creationId xmlns:a16="http://schemas.microsoft.com/office/drawing/2014/main" id="{AB4F0853-FC18-4403-B6C5-0916F9E0FFAE}"/>
              </a:ext>
            </a:extLst>
          </p:cNvPr>
          <p:cNvSpPr>
            <a:spLocks noGrp="1" noChangeArrowheads="1"/>
          </p:cNvSpPr>
          <p:nvPr>
            <p:ph type="title"/>
          </p:nvPr>
        </p:nvSpPr>
        <p:spPr/>
        <p:txBody>
          <a:bodyPr/>
          <a:lstStyle/>
          <a:p>
            <a:pPr eaLnBrk="1" hangingPunct="1"/>
            <a:r>
              <a:rPr lang="el-GR" altLang="el-GR"/>
              <a:t>Ταξινόμηση βασισμένη στο κόστος</a:t>
            </a:r>
            <a:endParaRPr lang="en-US" altLang="el-GR"/>
          </a:p>
        </p:txBody>
      </p:sp>
      <p:sp>
        <p:nvSpPr>
          <p:cNvPr id="34820" name="Rectangle 3">
            <a:extLst>
              <a:ext uri="{FF2B5EF4-FFF2-40B4-BE49-F238E27FC236}">
                <a16:creationId xmlns:a16="http://schemas.microsoft.com/office/drawing/2014/main" id="{5470C611-5591-41FA-94B9-EE0EDEA03A1E}"/>
              </a:ext>
            </a:extLst>
          </p:cNvPr>
          <p:cNvSpPr>
            <a:spLocks noGrp="1" noChangeArrowheads="1"/>
          </p:cNvSpPr>
          <p:nvPr>
            <p:ph type="body" idx="1"/>
          </p:nvPr>
        </p:nvSpPr>
        <p:spPr/>
        <p:txBody>
          <a:bodyPr/>
          <a:lstStyle/>
          <a:p>
            <a:pPr eaLnBrk="1" hangingPunct="1"/>
            <a:endParaRPr lang="el-GR" altLang="el-GR" dirty="0"/>
          </a:p>
          <a:p>
            <a:pPr eaLnBrk="1" hangingPunct="1"/>
            <a:r>
              <a:rPr lang="el-GR" altLang="el-GR" dirty="0"/>
              <a:t>Σε πολλά προβλήματα μπορεί να μην έχει το ίδιο κόστος να κάνουμε λάθος </a:t>
            </a:r>
            <a:r>
              <a:rPr lang="en-US" altLang="el-GR" dirty="0"/>
              <a:t>FP </a:t>
            </a:r>
            <a:r>
              <a:rPr lang="el-GR" altLang="el-GR" dirty="0"/>
              <a:t>και </a:t>
            </a:r>
            <a:r>
              <a:rPr lang="en-US" altLang="el-GR" dirty="0"/>
              <a:t>FN.</a:t>
            </a:r>
            <a:endParaRPr lang="el-GR" altLang="el-GR" dirty="0"/>
          </a:p>
          <a:p>
            <a:pPr marL="0" indent="0" eaLnBrk="1" hangingPunct="1">
              <a:buNone/>
            </a:pPr>
            <a:endParaRPr lang="en-US" altLang="el-GR" dirty="0"/>
          </a:p>
          <a:p>
            <a:pPr eaLnBrk="1" hangingPunct="1"/>
            <a:r>
              <a:rPr lang="el-GR" altLang="el-GR" dirty="0"/>
              <a:t>Παράδειγμα: απάτη σε συναλλαγή με πιστωτική κάρτα. </a:t>
            </a:r>
          </a:p>
          <a:p>
            <a:pPr lvl="1" eaLnBrk="1" hangingPunct="1"/>
            <a:r>
              <a:rPr lang="el-GR" altLang="el-GR" dirty="0"/>
              <a:t>Κόστος της λάθος πρόβλεψης ότι η συναλλαγή είναι απάτη.</a:t>
            </a:r>
          </a:p>
          <a:p>
            <a:pPr lvl="1" eaLnBrk="1" hangingPunct="1"/>
            <a:r>
              <a:rPr lang="el-GR" altLang="el-GR" dirty="0"/>
              <a:t>Κόστος της λάθος πρόβλεψης ότι η συναλλαγή δεν είναι απάτη.  </a:t>
            </a:r>
            <a:endParaRPr lang="en-US" altLang="el-GR" dirty="0"/>
          </a:p>
          <a:p>
            <a:pPr eaLnBrk="1" hangingPunct="1"/>
            <a:endParaRPr lang="en-US" alt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a:extLst>
              <a:ext uri="{FF2B5EF4-FFF2-40B4-BE49-F238E27FC236}">
                <a16:creationId xmlns:a16="http://schemas.microsoft.com/office/drawing/2014/main" id="{5F166FAB-5E6E-4A66-A476-A670C043ACCB}"/>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04F16524-1B24-476D-AC44-709AF3FE1BAC}" type="slidenum">
              <a:rPr lang="el-GR" altLang="el-GR" sz="1400"/>
              <a:pPr>
                <a:spcBef>
                  <a:spcPct val="0"/>
                </a:spcBef>
                <a:buClrTx/>
                <a:buSzTx/>
                <a:buFontTx/>
                <a:buNone/>
              </a:pPr>
              <a:t>17</a:t>
            </a:fld>
            <a:endParaRPr lang="el-GR" altLang="el-GR" sz="1400"/>
          </a:p>
        </p:txBody>
      </p:sp>
      <p:graphicFrame>
        <p:nvGraphicFramePr>
          <p:cNvPr id="1400834" name="Group 2">
            <a:extLst>
              <a:ext uri="{FF2B5EF4-FFF2-40B4-BE49-F238E27FC236}">
                <a16:creationId xmlns:a16="http://schemas.microsoft.com/office/drawing/2014/main" id="{BBEA1A69-0644-47F2-B5B3-23991FB5BF0C}"/>
              </a:ext>
            </a:extLst>
          </p:cNvPr>
          <p:cNvGraphicFramePr>
            <a:graphicFrameLocks noGrp="1"/>
          </p:cNvGraphicFramePr>
          <p:nvPr/>
        </p:nvGraphicFramePr>
        <p:xfrm>
          <a:off x="1752600" y="1752601"/>
          <a:ext cx="6019800" cy="2651141"/>
        </p:xfrm>
        <a:graphic>
          <a:graphicData uri="http://schemas.openxmlformats.org/drawingml/2006/table">
            <a:tbl>
              <a:tblPr/>
              <a:tblGrid>
                <a:gridCol w="13716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tblGrid>
              <a:tr h="51811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l-GR" altLang="el-GR" sz="28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2200" b="0" i="0" u="none" strike="noStrike" cap="none" normalizeH="0" baseline="0">
                          <a:ln>
                            <a:noFill/>
                          </a:ln>
                          <a:solidFill>
                            <a:schemeClr val="tx1"/>
                          </a:solidFill>
                          <a:effectLst/>
                          <a:latin typeface="Tahoma" panose="020B0604030504040204" pitchFamily="34" charset="0"/>
                          <a:cs typeface="Arial" panose="020B0604020202020204" pitchFamily="34" charset="0"/>
                        </a:rPr>
                        <a:t>      PREDICTED CLASS</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685610">
                <a:tc row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br>
                        <a:rPr kumimoji="0" lang="en-US" altLang="el-GR" sz="2800" b="0" i="0" u="none" strike="noStrike" cap="none" normalizeH="0" baseline="0">
                          <a:ln>
                            <a:noFill/>
                          </a:ln>
                          <a:solidFill>
                            <a:schemeClr val="tx1"/>
                          </a:solidFill>
                          <a:effectLst/>
                          <a:latin typeface="Tahoma" panose="020B0604030504040204" pitchFamily="34" charset="0"/>
                          <a:cs typeface="Arial" panose="020B0604020202020204" pitchFamily="34" charset="0"/>
                        </a:rPr>
                      </a:br>
                      <a:endParaRPr kumimoji="0" lang="en-US" altLang="el-GR" sz="22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2200" b="0" i="0" u="none" strike="noStrike" cap="none" normalizeH="0" baseline="0">
                          <a:ln>
                            <a:noFill/>
                          </a:ln>
                          <a:solidFill>
                            <a:schemeClr val="tx1"/>
                          </a:solidFill>
                          <a:effectLst/>
                          <a:latin typeface="Tahoma" panose="020B0604030504040204" pitchFamily="34" charset="0"/>
                          <a:cs typeface="Arial" panose="020B0604020202020204" pitchFamily="34" charset="0"/>
                        </a:rPr>
                        <a:t>ACTUAL</a:t>
                      </a:r>
                      <a:br>
                        <a:rPr kumimoji="0" lang="en-US" altLang="el-GR" sz="2200" b="0" i="0" u="none" strike="noStrike" cap="none" normalizeH="0" baseline="0">
                          <a:ln>
                            <a:noFill/>
                          </a:ln>
                          <a:solidFill>
                            <a:schemeClr val="tx1"/>
                          </a:solidFill>
                          <a:effectLst/>
                          <a:latin typeface="Tahoma" panose="020B0604030504040204" pitchFamily="34" charset="0"/>
                          <a:cs typeface="Arial" panose="020B0604020202020204" pitchFamily="34" charset="0"/>
                        </a:rPr>
                      </a:br>
                      <a:r>
                        <a:rPr kumimoji="0" lang="en-US" altLang="el-GR" sz="2200" b="0" i="0" u="none" strike="noStrike" cap="none" normalizeH="0" baseline="0">
                          <a:ln>
                            <a:noFill/>
                          </a:ln>
                          <a:solidFill>
                            <a:schemeClr val="tx1"/>
                          </a:solidFill>
                          <a:effectLst/>
                          <a:latin typeface="Tahoma" panose="020B0604030504040204" pitchFamily="34" charset="0"/>
                          <a:cs typeface="Arial" panose="020B0604020202020204" pitchFamily="34" charset="0"/>
                        </a:rPr>
                        <a:t>CLASS</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2000" b="0" i="0" u="none" strike="noStrike" cap="none" normalizeH="0" baseline="0">
                          <a:ln>
                            <a:noFill/>
                          </a:ln>
                          <a:solidFill>
                            <a:schemeClr val="tx1"/>
                          </a:solidFill>
                          <a:effectLst/>
                          <a:latin typeface="Tahoma" panose="020B0604030504040204" pitchFamily="34" charset="0"/>
                          <a:cs typeface="Arial" panose="020B0604020202020204" pitchFamily="34" charset="0"/>
                        </a:rPr>
                        <a:t>C(i|j)</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2000" b="1" i="0" u="none" strike="noStrike" cap="none" normalizeH="0" baseline="0">
                          <a:ln>
                            <a:noFill/>
                          </a:ln>
                          <a:solidFill>
                            <a:schemeClr val="tx1"/>
                          </a:solidFill>
                          <a:effectLst/>
                          <a:latin typeface="Tahoma" panose="020B0604030504040204" pitchFamily="34" charset="0"/>
                          <a:cs typeface="Arial" panose="020B0604020202020204" pitchFamily="34" charset="0"/>
                        </a:rPr>
                        <a:t>Class=Yes</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2000" b="1" i="0" u="none" strike="noStrike" cap="none" normalizeH="0" baseline="0">
                          <a:ln>
                            <a:noFill/>
                          </a:ln>
                          <a:solidFill>
                            <a:schemeClr val="tx1"/>
                          </a:solidFill>
                          <a:effectLst/>
                          <a:latin typeface="Tahoma" panose="020B0604030504040204" pitchFamily="34" charset="0"/>
                          <a:cs typeface="Arial" panose="020B0604020202020204" pitchFamily="34" charset="0"/>
                        </a:rPr>
                        <a:t>Class=No</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1"/>
                  </a:ext>
                </a:extLst>
              </a:tr>
              <a:tr h="672913">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2000" b="1" i="0" u="none" strike="noStrike" cap="none" normalizeH="0" baseline="0">
                          <a:ln>
                            <a:noFill/>
                          </a:ln>
                          <a:solidFill>
                            <a:schemeClr val="tx1"/>
                          </a:solidFill>
                          <a:effectLst/>
                          <a:latin typeface="Tahoma" panose="020B0604030504040204" pitchFamily="34" charset="0"/>
                          <a:cs typeface="Arial" panose="020B0604020202020204" pitchFamily="34" charset="0"/>
                        </a:rPr>
                        <a:t>Class=Yes</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2000" b="0" i="0" u="none" strike="noStrike" cap="none" normalizeH="0" baseline="0">
                          <a:ln>
                            <a:noFill/>
                          </a:ln>
                          <a:solidFill>
                            <a:schemeClr val="tx1"/>
                          </a:solidFill>
                          <a:effectLst/>
                          <a:latin typeface="Tahoma" panose="020B0604030504040204" pitchFamily="34" charset="0"/>
                          <a:cs typeface="Arial" panose="020B0604020202020204" pitchFamily="34" charset="0"/>
                        </a:rPr>
                        <a:t>C(Yes|Yes)</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2000" b="0" i="0" u="none" strike="noStrike" cap="none" normalizeH="0" baseline="0">
                          <a:ln>
                            <a:noFill/>
                          </a:ln>
                          <a:solidFill>
                            <a:schemeClr val="tx1"/>
                          </a:solidFill>
                          <a:effectLst/>
                          <a:latin typeface="Tahoma" panose="020B0604030504040204" pitchFamily="34" charset="0"/>
                          <a:cs typeface="Arial" panose="020B0604020202020204" pitchFamily="34" charset="0"/>
                        </a:rPr>
                        <a:t>C(Yes|No)</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74484">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2000" b="1" i="0" u="none" strike="noStrike" cap="none" normalizeH="0" baseline="0">
                          <a:ln>
                            <a:noFill/>
                          </a:ln>
                          <a:solidFill>
                            <a:schemeClr val="tx1"/>
                          </a:solidFill>
                          <a:effectLst/>
                          <a:latin typeface="Tahoma" panose="020B0604030504040204" pitchFamily="34" charset="0"/>
                          <a:cs typeface="Arial" panose="020B0604020202020204" pitchFamily="34" charset="0"/>
                        </a:rPr>
                        <a:t>Class=No</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2000" b="0" i="0" u="none" strike="noStrike" cap="none" normalizeH="0" baseline="0">
                          <a:ln>
                            <a:noFill/>
                          </a:ln>
                          <a:solidFill>
                            <a:schemeClr val="tx1"/>
                          </a:solidFill>
                          <a:effectLst/>
                          <a:latin typeface="Tahoma" panose="020B0604030504040204" pitchFamily="34" charset="0"/>
                          <a:cs typeface="Arial" panose="020B0604020202020204" pitchFamily="34" charset="0"/>
                        </a:rPr>
                        <a:t>C(No|Yes)</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2000" b="0" i="0" u="none" strike="noStrike" cap="none" normalizeH="0" baseline="0">
                          <a:ln>
                            <a:noFill/>
                          </a:ln>
                          <a:solidFill>
                            <a:schemeClr val="tx1"/>
                          </a:solidFill>
                          <a:effectLst/>
                          <a:latin typeface="Tahoma" panose="020B0604030504040204" pitchFamily="34" charset="0"/>
                          <a:cs typeface="Arial" panose="020B0604020202020204" pitchFamily="34" charset="0"/>
                        </a:rPr>
                        <a:t>C(No|No)</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5866" name="Rectangle 25">
            <a:extLst>
              <a:ext uri="{FF2B5EF4-FFF2-40B4-BE49-F238E27FC236}">
                <a16:creationId xmlns:a16="http://schemas.microsoft.com/office/drawing/2014/main" id="{8ABF1261-0663-433E-861E-2F1A3D0B58EB}"/>
              </a:ext>
            </a:extLst>
          </p:cNvPr>
          <p:cNvSpPr>
            <a:spLocks noChangeArrowheads="1"/>
          </p:cNvSpPr>
          <p:nvPr/>
        </p:nvSpPr>
        <p:spPr bwMode="auto">
          <a:xfrm>
            <a:off x="7543800" y="2362200"/>
            <a:ext cx="2971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292100" indent="-2921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800100" indent="-34290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just">
              <a:spcBef>
                <a:spcPct val="50000"/>
              </a:spcBef>
              <a:buClrTx/>
              <a:buSzTx/>
              <a:buFontTx/>
              <a:buNone/>
            </a:pPr>
            <a:r>
              <a:rPr lang="en-US" altLang="el-GR" sz="1800">
                <a:latin typeface="Comic Sans MS" panose="030F0702030302020204" pitchFamily="66" charset="0"/>
              </a:rPr>
              <a:t>	</a:t>
            </a:r>
            <a:r>
              <a:rPr lang="en-US" altLang="el-GR" sz="2000" b="1">
                <a:latin typeface="Comic Sans MS" panose="030F0702030302020204" pitchFamily="66" charset="0"/>
              </a:rPr>
              <a:t>C(i|j):</a:t>
            </a:r>
            <a:r>
              <a:rPr lang="en-US" altLang="el-GR" sz="1800">
                <a:latin typeface="Comic Sans MS" panose="030F0702030302020204" pitchFamily="66" charset="0"/>
              </a:rPr>
              <a:t> </a:t>
            </a:r>
            <a:r>
              <a:rPr lang="el-GR" altLang="el-GR" sz="1800" b="1">
                <a:solidFill>
                  <a:srgbClr val="FF33CC"/>
                </a:solidFill>
                <a:latin typeface="Comic Sans MS" panose="030F0702030302020204" pitchFamily="66" charset="0"/>
              </a:rPr>
              <a:t>κόστος</a:t>
            </a:r>
            <a:r>
              <a:rPr lang="el-GR" altLang="el-GR" sz="1800">
                <a:latin typeface="Comic Sans MS" panose="030F0702030302020204" pitchFamily="66" charset="0"/>
              </a:rPr>
              <a:t> λανθασμένης ταξινόμησης ενός παραδείγματος της κλάσης </a:t>
            </a:r>
            <a:r>
              <a:rPr lang="en-US" altLang="el-GR" sz="1800">
                <a:latin typeface="Comic Sans MS" panose="030F0702030302020204" pitchFamily="66" charset="0"/>
              </a:rPr>
              <a:t>i </a:t>
            </a:r>
            <a:r>
              <a:rPr lang="el-GR" altLang="el-GR" sz="1800">
                <a:latin typeface="Comic Sans MS" panose="030F0702030302020204" pitchFamily="66" charset="0"/>
              </a:rPr>
              <a:t>ως κλάση </a:t>
            </a:r>
            <a:r>
              <a:rPr lang="en-US" altLang="el-GR" sz="1800">
                <a:latin typeface="Comic Sans MS" panose="030F0702030302020204" pitchFamily="66" charset="0"/>
              </a:rPr>
              <a:t>j</a:t>
            </a:r>
          </a:p>
        </p:txBody>
      </p:sp>
      <p:sp>
        <p:nvSpPr>
          <p:cNvPr id="35867" name="Text Box 26">
            <a:extLst>
              <a:ext uri="{FF2B5EF4-FFF2-40B4-BE49-F238E27FC236}">
                <a16:creationId xmlns:a16="http://schemas.microsoft.com/office/drawing/2014/main" id="{E81B2AD2-1F88-4860-A4D8-B854F46A7104}"/>
              </a:ext>
            </a:extLst>
          </p:cNvPr>
          <p:cNvSpPr txBox="1">
            <a:spLocks noChangeArrowheads="1"/>
          </p:cNvSpPr>
          <p:nvPr/>
        </p:nvSpPr>
        <p:spPr bwMode="auto">
          <a:xfrm>
            <a:off x="4724400" y="1066800"/>
            <a:ext cx="2667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eaLnBrk="1" hangingPunct="1">
              <a:spcBef>
                <a:spcPct val="50000"/>
              </a:spcBef>
              <a:buClrTx/>
              <a:buSzTx/>
              <a:buFontTx/>
              <a:buNone/>
            </a:pPr>
            <a:r>
              <a:rPr lang="el-GR" altLang="el-GR" sz="2400">
                <a:solidFill>
                  <a:schemeClr val="tx2"/>
                </a:solidFill>
                <a:latin typeface="Comic Sans MS" panose="030F0702030302020204" pitchFamily="66" charset="0"/>
              </a:rPr>
              <a:t>Πίνακας Κόστους</a:t>
            </a:r>
          </a:p>
        </p:txBody>
      </p:sp>
      <p:sp>
        <p:nvSpPr>
          <p:cNvPr id="35868" name="Text Box 27">
            <a:extLst>
              <a:ext uri="{FF2B5EF4-FFF2-40B4-BE49-F238E27FC236}">
                <a16:creationId xmlns:a16="http://schemas.microsoft.com/office/drawing/2014/main" id="{630B5BC8-3875-4B88-BAA5-A305A0497DBB}"/>
              </a:ext>
            </a:extLst>
          </p:cNvPr>
          <p:cNvSpPr txBox="1">
            <a:spLocks noChangeArrowheads="1"/>
          </p:cNvSpPr>
          <p:nvPr/>
        </p:nvSpPr>
        <p:spPr bwMode="auto">
          <a:xfrm>
            <a:off x="1752600" y="5105400"/>
            <a:ext cx="7620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eaLnBrk="1" hangingPunct="1">
              <a:spcBef>
                <a:spcPct val="50000"/>
              </a:spcBef>
              <a:buClrTx/>
              <a:buSzTx/>
              <a:buFontTx/>
              <a:buNone/>
            </a:pPr>
            <a:r>
              <a:rPr lang="en-US" altLang="el-GR" sz="1600">
                <a:latin typeface="Comic Sans MS" panose="030F0702030302020204" pitchFamily="66" charset="0"/>
              </a:rPr>
              <a:t>C(M) = TP x C(Yes|Yes) + FN x C(Yes|No) + FP C(No|Yes) + TN C(No|No)</a:t>
            </a:r>
            <a:endParaRPr lang="el-GR" altLang="el-GR" sz="1600">
              <a:latin typeface="Comic Sans MS" panose="030F0702030302020204"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a:extLst>
              <a:ext uri="{FF2B5EF4-FFF2-40B4-BE49-F238E27FC236}">
                <a16:creationId xmlns:a16="http://schemas.microsoft.com/office/drawing/2014/main" id="{3B259C71-2266-4C7C-9811-6892E0979C38}"/>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9DECEA19-4F12-4136-BD85-0DB65E9CFB52}" type="slidenum">
              <a:rPr lang="el-GR" altLang="el-GR" sz="1400"/>
              <a:pPr>
                <a:spcBef>
                  <a:spcPct val="0"/>
                </a:spcBef>
                <a:buClrTx/>
                <a:buSzTx/>
                <a:buFontTx/>
                <a:buNone/>
              </a:pPr>
              <a:t>18</a:t>
            </a:fld>
            <a:endParaRPr lang="el-GR" altLang="el-GR" sz="1400"/>
          </a:p>
        </p:txBody>
      </p:sp>
      <p:graphicFrame>
        <p:nvGraphicFramePr>
          <p:cNvPr id="1401858" name="Group 2">
            <a:extLst>
              <a:ext uri="{FF2B5EF4-FFF2-40B4-BE49-F238E27FC236}">
                <a16:creationId xmlns:a16="http://schemas.microsoft.com/office/drawing/2014/main" id="{EC3869E0-D4C2-427F-8686-9B9864F3A582}"/>
              </a:ext>
            </a:extLst>
          </p:cNvPr>
          <p:cNvGraphicFramePr>
            <a:graphicFrameLocks noGrp="1"/>
          </p:cNvGraphicFramePr>
          <p:nvPr/>
        </p:nvGraphicFramePr>
        <p:xfrm>
          <a:off x="4343400" y="1828801"/>
          <a:ext cx="3581400" cy="1785939"/>
        </p:xfrm>
        <a:graphic>
          <a:graphicData uri="http://schemas.openxmlformats.org/drawingml/2006/table">
            <a:tbl>
              <a:tblPr/>
              <a:tblGrid>
                <a:gridCol w="1143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64030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rgbClr val="FF0000"/>
                          </a:solidFill>
                          <a:effectLst/>
                          <a:latin typeface="Tahoma" panose="020B0604030504040204" pitchFamily="34" charset="0"/>
                          <a:cs typeface="Arial" panose="020B0604020202020204" pitchFamily="34" charset="0"/>
                        </a:rPr>
                        <a:t>Cost Matrix</a:t>
                      </a:r>
                    </a:p>
                  </a:txBody>
                  <a:tcPr marT="45736" marB="457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PREDICTED CLASS</a:t>
                      </a:r>
                    </a:p>
                  </a:txBody>
                  <a:tcPr marT="45736" marB="457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365890">
                <a:tc row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b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b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ACTUAL</a:t>
                      </a:r>
                      <a:b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b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CLASS</a:t>
                      </a:r>
                    </a:p>
                  </a:txBody>
                  <a:tcPr marT="45736" marB="457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C(i|j)</a:t>
                      </a:r>
                    </a:p>
                  </a:txBody>
                  <a:tcPr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1" i="0" u="none" strike="noStrike" cap="none" normalizeH="0" baseline="0">
                          <a:ln>
                            <a:noFill/>
                          </a:ln>
                          <a:solidFill>
                            <a:schemeClr val="tx1"/>
                          </a:solidFill>
                          <a:effectLst/>
                          <a:latin typeface="Tahoma" panose="020B0604030504040204" pitchFamily="34" charset="0"/>
                          <a:cs typeface="Arial" panose="020B0604020202020204" pitchFamily="34" charset="0"/>
                        </a:rPr>
                        <a:t>+</a:t>
                      </a:r>
                    </a:p>
                  </a:txBody>
                  <a:tcPr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1" i="0" u="none" strike="noStrike" cap="none" normalizeH="0" baseline="0">
                          <a:ln>
                            <a:noFill/>
                          </a:ln>
                          <a:solidFill>
                            <a:schemeClr val="tx1"/>
                          </a:solidFill>
                          <a:effectLst/>
                          <a:latin typeface="Tahoma" panose="020B0604030504040204" pitchFamily="34" charset="0"/>
                          <a:cs typeface="Arial" panose="020B0604020202020204" pitchFamily="34" charset="0"/>
                        </a:rPr>
                        <a:t>-</a:t>
                      </a:r>
                    </a:p>
                  </a:txBody>
                  <a:tcPr marT="45736" marB="457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1"/>
                  </a:ext>
                </a:extLst>
              </a:tr>
              <a:tr h="381136">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1" i="0" u="none" strike="noStrike" cap="none" normalizeH="0" baseline="0">
                          <a:ln>
                            <a:noFill/>
                          </a:ln>
                          <a:solidFill>
                            <a:schemeClr val="tx1"/>
                          </a:solidFill>
                          <a:effectLst/>
                          <a:latin typeface="Tahoma" panose="020B0604030504040204" pitchFamily="34" charset="0"/>
                          <a:cs typeface="Arial" panose="020B0604020202020204" pitchFamily="34" charset="0"/>
                        </a:rPr>
                        <a:t>+</a:t>
                      </a:r>
                    </a:p>
                  </a:txBody>
                  <a:tcPr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0</a:t>
                      </a:r>
                      <a:endPar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100</a:t>
                      </a:r>
                    </a:p>
                  </a:txBody>
                  <a:tcPr marT="45736" marB="457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8605">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1" i="0" u="none" strike="noStrike" cap="none" normalizeH="0" baseline="0" dirty="0">
                          <a:ln>
                            <a:noFill/>
                          </a:ln>
                          <a:solidFill>
                            <a:schemeClr val="tx1"/>
                          </a:solidFill>
                          <a:effectLst/>
                          <a:latin typeface="Tahoma" panose="020B0604030504040204" pitchFamily="34" charset="0"/>
                          <a:cs typeface="Arial" panose="020B0604020202020204" pitchFamily="34" charset="0"/>
                        </a:rPr>
                        <a:t>-</a:t>
                      </a:r>
                    </a:p>
                  </a:txBody>
                  <a:tcPr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1</a:t>
                      </a:r>
                    </a:p>
                  </a:txBody>
                  <a:tcPr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dirty="0">
                          <a:ln>
                            <a:noFill/>
                          </a:ln>
                          <a:solidFill>
                            <a:schemeClr val="tx1"/>
                          </a:solidFill>
                          <a:effectLst/>
                          <a:latin typeface="Tahoma" panose="020B0604030504040204" pitchFamily="34" charset="0"/>
                          <a:cs typeface="Arial" panose="020B0604020202020204" pitchFamily="34" charset="0"/>
                        </a:rPr>
                        <a:t>0</a:t>
                      </a:r>
                    </a:p>
                  </a:txBody>
                  <a:tcPr marT="45736" marB="457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1401881" name="Group 25">
            <a:extLst>
              <a:ext uri="{FF2B5EF4-FFF2-40B4-BE49-F238E27FC236}">
                <a16:creationId xmlns:a16="http://schemas.microsoft.com/office/drawing/2014/main" id="{31C8DA74-CBD1-4260-A407-217728C87417}"/>
              </a:ext>
            </a:extLst>
          </p:cNvPr>
          <p:cNvGraphicFramePr>
            <a:graphicFrameLocks noGrp="1"/>
          </p:cNvGraphicFramePr>
          <p:nvPr/>
        </p:nvGraphicFramePr>
        <p:xfrm>
          <a:off x="2209800" y="4152901"/>
          <a:ext cx="3581400" cy="1511301"/>
        </p:xfrm>
        <a:graphic>
          <a:graphicData uri="http://schemas.openxmlformats.org/drawingml/2006/table">
            <a:tbl>
              <a:tblPr/>
              <a:tblGrid>
                <a:gridCol w="1143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365837">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rgbClr val="FF0000"/>
                          </a:solidFill>
                          <a:effectLst/>
                          <a:latin typeface="Tahoma" panose="020B0604030504040204" pitchFamily="34" charset="0"/>
                          <a:cs typeface="Arial" panose="020B0604020202020204" pitchFamily="34" charset="0"/>
                        </a:rPr>
                        <a:t>Model M</a:t>
                      </a:r>
                      <a:r>
                        <a:rPr kumimoji="0" lang="en-US" altLang="el-GR" sz="1800" b="0" i="0" u="none" strike="noStrike" cap="none" normalizeH="0" baseline="-25000">
                          <a:ln>
                            <a:noFill/>
                          </a:ln>
                          <a:solidFill>
                            <a:srgbClr val="FF0000"/>
                          </a:solidFill>
                          <a:effectLst/>
                          <a:latin typeface="Tahoma" panose="020B0604030504040204" pitchFamily="34" charset="0"/>
                          <a:cs typeface="Arial" panose="020B0604020202020204" pitchFamily="34" charset="0"/>
                        </a:rPr>
                        <a:t>1</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PREDICTED CLASS</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365837">
                <a:tc row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b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b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ACTUAL</a:t>
                      </a:r>
                      <a:b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b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CLASS</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l-GR"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1" i="0" u="none" strike="noStrike" cap="none" normalizeH="0" baseline="0">
                          <a:ln>
                            <a:noFill/>
                          </a:ln>
                          <a:solidFill>
                            <a:schemeClr val="tx1"/>
                          </a:solidFill>
                          <a:effectLst/>
                          <a:latin typeface="Tahoma" panose="020B0604030504040204" pitchFamily="34" charset="0"/>
                          <a:cs typeface="Arial" panose="020B0604020202020204" pitchFamily="34" charset="0"/>
                        </a:rPr>
                        <a: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1" i="0" u="none" strike="noStrike" cap="none" normalizeH="0" baseline="0">
                          <a:ln>
                            <a:noFill/>
                          </a:ln>
                          <a:solidFill>
                            <a:schemeClr val="tx1"/>
                          </a:solidFill>
                          <a:effectLst/>
                          <a:latin typeface="Tahoma" panose="020B0604030504040204" pitchFamily="34" charset="0"/>
                          <a:cs typeface="Arial" panose="020B0604020202020204" pitchFamily="34" charset="0"/>
                        </a:rPr>
                        <a:t>-</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1"/>
                  </a:ext>
                </a:extLst>
              </a:tr>
              <a:tr h="381080">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1" i="0" u="none" strike="noStrike" cap="none" normalizeH="0" baseline="0">
                          <a:ln>
                            <a:noFill/>
                          </a:ln>
                          <a:solidFill>
                            <a:schemeClr val="tx1"/>
                          </a:solidFill>
                          <a:effectLst/>
                          <a:latin typeface="Tahoma" panose="020B0604030504040204" pitchFamily="34" charset="0"/>
                          <a:cs typeface="Arial" panose="020B0604020202020204" pitchFamily="34" charset="0"/>
                        </a:rPr>
                        <a: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150</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40</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8547">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1" i="0" u="none" strike="noStrike" cap="none" normalizeH="0" baseline="0">
                          <a:ln>
                            <a:noFill/>
                          </a:ln>
                          <a:solidFill>
                            <a:schemeClr val="tx1"/>
                          </a:solidFill>
                          <a:effectLst/>
                          <a:latin typeface="Tahoma" panose="020B0604030504040204" pitchFamily="34" charset="0"/>
                          <a:cs typeface="Arial" panose="020B0604020202020204" pitchFamily="34" charset="0"/>
                        </a:rPr>
                        <a: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60</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250</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1401904" name="Group 48">
            <a:extLst>
              <a:ext uri="{FF2B5EF4-FFF2-40B4-BE49-F238E27FC236}">
                <a16:creationId xmlns:a16="http://schemas.microsoft.com/office/drawing/2014/main" id="{4EEF5A57-B850-44ED-89F9-F0960F480585}"/>
              </a:ext>
            </a:extLst>
          </p:cNvPr>
          <p:cNvGraphicFramePr>
            <a:graphicFrameLocks noGrp="1"/>
          </p:cNvGraphicFramePr>
          <p:nvPr/>
        </p:nvGraphicFramePr>
        <p:xfrm>
          <a:off x="6388100" y="4165601"/>
          <a:ext cx="3581400" cy="1511301"/>
        </p:xfrm>
        <a:graphic>
          <a:graphicData uri="http://schemas.openxmlformats.org/drawingml/2006/table">
            <a:tbl>
              <a:tblPr/>
              <a:tblGrid>
                <a:gridCol w="1143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365837">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rgbClr val="FF0000"/>
                          </a:solidFill>
                          <a:effectLst/>
                          <a:latin typeface="Tahoma" panose="020B0604030504040204" pitchFamily="34" charset="0"/>
                          <a:cs typeface="Arial" panose="020B0604020202020204" pitchFamily="34" charset="0"/>
                        </a:rPr>
                        <a:t>Model M</a:t>
                      </a:r>
                      <a:r>
                        <a:rPr kumimoji="0" lang="en-US" altLang="el-GR" sz="1800" b="0" i="0" u="none" strike="noStrike" cap="none" normalizeH="0" baseline="-25000">
                          <a:ln>
                            <a:noFill/>
                          </a:ln>
                          <a:solidFill>
                            <a:srgbClr val="FF0000"/>
                          </a:solidFill>
                          <a:effectLst/>
                          <a:latin typeface="Tahoma" panose="020B0604030504040204" pitchFamily="34" charset="0"/>
                          <a:cs typeface="Arial" panose="020B0604020202020204" pitchFamily="34" charset="0"/>
                        </a:rPr>
                        <a:t>2</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PREDICTED CLASS</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365837">
                <a:tc row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b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b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ACTUAL</a:t>
                      </a:r>
                      <a:b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b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CLASS</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l-GR"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1" i="0" u="none" strike="noStrike" cap="none" normalizeH="0" baseline="0">
                          <a:ln>
                            <a:noFill/>
                          </a:ln>
                          <a:solidFill>
                            <a:schemeClr val="tx1"/>
                          </a:solidFill>
                          <a:effectLst/>
                          <a:latin typeface="Tahoma" panose="020B0604030504040204" pitchFamily="34" charset="0"/>
                          <a:cs typeface="Arial" panose="020B0604020202020204" pitchFamily="34" charset="0"/>
                        </a:rPr>
                        <a: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1" i="0" u="none" strike="noStrike" cap="none" normalizeH="0" baseline="0">
                          <a:ln>
                            <a:noFill/>
                          </a:ln>
                          <a:solidFill>
                            <a:schemeClr val="tx1"/>
                          </a:solidFill>
                          <a:effectLst/>
                          <a:latin typeface="Tahoma" panose="020B0604030504040204" pitchFamily="34" charset="0"/>
                          <a:cs typeface="Arial" panose="020B0604020202020204" pitchFamily="34" charset="0"/>
                        </a:rPr>
                        <a:t>-</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1"/>
                  </a:ext>
                </a:extLst>
              </a:tr>
              <a:tr h="381080">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1" i="0" u="none" strike="noStrike" cap="none" normalizeH="0" baseline="0">
                          <a:ln>
                            <a:noFill/>
                          </a:ln>
                          <a:solidFill>
                            <a:schemeClr val="tx1"/>
                          </a:solidFill>
                          <a:effectLst/>
                          <a:latin typeface="Tahoma" panose="020B0604030504040204" pitchFamily="34" charset="0"/>
                          <a:cs typeface="Arial" panose="020B0604020202020204" pitchFamily="34" charset="0"/>
                        </a:rPr>
                        <a: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140</a:t>
                      </a:r>
                      <a:endPar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50</a:t>
                      </a:r>
                      <a:endPar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8547">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1" i="0" u="none" strike="noStrike" cap="none" normalizeH="0" baseline="0">
                          <a:ln>
                            <a:noFill/>
                          </a:ln>
                          <a:solidFill>
                            <a:schemeClr val="tx1"/>
                          </a:solidFill>
                          <a:effectLst/>
                          <a:latin typeface="Tahoma" panose="020B0604030504040204" pitchFamily="34" charset="0"/>
                          <a:cs typeface="Arial" panose="020B0604020202020204" pitchFamily="34" charset="0"/>
                        </a:rPr>
                        <a: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5</a:t>
                      </a:r>
                      <a:r>
                        <a:rPr kumimoji="0" lang="el-GR"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0</a:t>
                      </a:r>
                      <a:endPar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2</a:t>
                      </a:r>
                      <a:r>
                        <a:rPr kumimoji="0" lang="el-GR"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6</a:t>
                      </a: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0</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6936" name="Rectangle 71">
            <a:extLst>
              <a:ext uri="{FF2B5EF4-FFF2-40B4-BE49-F238E27FC236}">
                <a16:creationId xmlns:a16="http://schemas.microsoft.com/office/drawing/2014/main" id="{AE18BC7F-75CC-4ED0-8FAA-730D834F63B1}"/>
              </a:ext>
            </a:extLst>
          </p:cNvPr>
          <p:cNvSpPr>
            <a:spLocks noChangeArrowheads="1"/>
          </p:cNvSpPr>
          <p:nvPr/>
        </p:nvSpPr>
        <p:spPr bwMode="auto">
          <a:xfrm>
            <a:off x="2819400" y="5638800"/>
            <a:ext cx="2133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292100" indent="-2921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800100" indent="-34290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10000"/>
              </a:spcBef>
              <a:spcAft>
                <a:spcPts val="400"/>
              </a:spcAft>
              <a:buClr>
                <a:srgbClr val="0C7B9C"/>
              </a:buClr>
              <a:buSzPct val="75000"/>
              <a:buNone/>
            </a:pPr>
            <a:r>
              <a:rPr lang="en-US" altLang="el-GR" sz="1800">
                <a:latin typeface="Arial" panose="020B0604020202020204" pitchFamily="34" charset="0"/>
              </a:rPr>
              <a:t>Accuracy = 80%</a:t>
            </a:r>
          </a:p>
          <a:p>
            <a:pPr>
              <a:spcBef>
                <a:spcPct val="10000"/>
              </a:spcBef>
              <a:spcAft>
                <a:spcPts val="400"/>
              </a:spcAft>
              <a:buClr>
                <a:srgbClr val="0C7B9C"/>
              </a:buClr>
              <a:buSzPct val="75000"/>
              <a:buNone/>
            </a:pPr>
            <a:r>
              <a:rPr lang="en-US" altLang="el-GR" sz="1800">
                <a:latin typeface="Arial" panose="020B0604020202020204" pitchFamily="34" charset="0"/>
              </a:rPr>
              <a:t>Cost = </a:t>
            </a:r>
            <a:r>
              <a:rPr lang="el-GR" altLang="el-GR" sz="1800">
                <a:latin typeface="Arial" panose="020B0604020202020204" pitchFamily="34" charset="0"/>
              </a:rPr>
              <a:t>4060</a:t>
            </a:r>
            <a:endParaRPr lang="en-US" altLang="el-GR" sz="1800">
              <a:latin typeface="Arial" panose="020B0604020202020204" pitchFamily="34" charset="0"/>
            </a:endParaRPr>
          </a:p>
        </p:txBody>
      </p:sp>
      <p:sp>
        <p:nvSpPr>
          <p:cNvPr id="36937" name="Rectangle 72">
            <a:extLst>
              <a:ext uri="{FF2B5EF4-FFF2-40B4-BE49-F238E27FC236}">
                <a16:creationId xmlns:a16="http://schemas.microsoft.com/office/drawing/2014/main" id="{7A166413-4380-4B92-9845-96CBFBB80F17}"/>
              </a:ext>
            </a:extLst>
          </p:cNvPr>
          <p:cNvSpPr>
            <a:spLocks noChangeArrowheads="1"/>
          </p:cNvSpPr>
          <p:nvPr/>
        </p:nvSpPr>
        <p:spPr bwMode="auto">
          <a:xfrm>
            <a:off x="7696200" y="5715000"/>
            <a:ext cx="2590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292100" indent="-2921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800100" indent="-34290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10000"/>
              </a:spcBef>
              <a:spcAft>
                <a:spcPts val="400"/>
              </a:spcAft>
              <a:buClr>
                <a:srgbClr val="0C7B9C"/>
              </a:buClr>
              <a:buSzPct val="75000"/>
              <a:buNone/>
            </a:pPr>
            <a:r>
              <a:rPr lang="en-US" altLang="el-GR" sz="1800">
                <a:latin typeface="Arial" panose="020B0604020202020204" pitchFamily="34" charset="0"/>
              </a:rPr>
              <a:t>Accuracy = </a:t>
            </a:r>
            <a:r>
              <a:rPr lang="el-GR" altLang="el-GR" sz="1800">
                <a:latin typeface="Arial" panose="020B0604020202020204" pitchFamily="34" charset="0"/>
              </a:rPr>
              <a:t>8</a:t>
            </a:r>
            <a:r>
              <a:rPr lang="en-US" altLang="el-GR" sz="1800">
                <a:latin typeface="Arial" panose="020B0604020202020204" pitchFamily="34" charset="0"/>
              </a:rPr>
              <a:t>0%</a:t>
            </a:r>
          </a:p>
          <a:p>
            <a:pPr>
              <a:spcBef>
                <a:spcPct val="10000"/>
              </a:spcBef>
              <a:spcAft>
                <a:spcPts val="400"/>
              </a:spcAft>
              <a:buClr>
                <a:srgbClr val="0C7B9C"/>
              </a:buClr>
              <a:buSzPct val="75000"/>
              <a:buNone/>
            </a:pPr>
            <a:r>
              <a:rPr lang="en-US" altLang="el-GR" sz="1800">
                <a:latin typeface="Arial" panose="020B0604020202020204" pitchFamily="34" charset="0"/>
              </a:rPr>
              <a:t>Cost = </a:t>
            </a:r>
            <a:r>
              <a:rPr lang="el-GR" altLang="el-GR" sz="1800">
                <a:latin typeface="Arial" panose="020B0604020202020204" pitchFamily="34" charset="0"/>
              </a:rPr>
              <a:t>5050</a:t>
            </a:r>
            <a:endParaRPr lang="en-US" altLang="el-GR" sz="1800">
              <a:latin typeface="Arial" panose="020B0604020202020204" pitchFamily="34" charset="0"/>
            </a:endParaRPr>
          </a:p>
        </p:txBody>
      </p:sp>
      <p:sp>
        <p:nvSpPr>
          <p:cNvPr id="36938" name="Text Box 73">
            <a:extLst>
              <a:ext uri="{FF2B5EF4-FFF2-40B4-BE49-F238E27FC236}">
                <a16:creationId xmlns:a16="http://schemas.microsoft.com/office/drawing/2014/main" id="{FE42B13F-8C21-4ED4-973F-8792122C181C}"/>
              </a:ext>
            </a:extLst>
          </p:cNvPr>
          <p:cNvSpPr txBox="1">
            <a:spLocks noChangeArrowheads="1"/>
          </p:cNvSpPr>
          <p:nvPr/>
        </p:nvSpPr>
        <p:spPr bwMode="auto">
          <a:xfrm>
            <a:off x="3035300" y="571500"/>
            <a:ext cx="5562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50000"/>
              </a:spcBef>
              <a:buClrTx/>
              <a:buSzTx/>
              <a:buFontTx/>
              <a:buNone/>
            </a:pPr>
            <a:r>
              <a:rPr lang="el-GR" altLang="el-GR" sz="2800" b="1">
                <a:solidFill>
                  <a:schemeClr val="tx2"/>
                </a:solidFill>
                <a:latin typeface="Comic Sans MS" panose="030F0702030302020204" pitchFamily="66" charset="0"/>
              </a:rPr>
              <a:t>Υπολογισμός του Κόστους της Ταξινόμησης</a:t>
            </a:r>
          </a:p>
        </p:txBody>
      </p:sp>
      <p:sp>
        <p:nvSpPr>
          <p:cNvPr id="36939" name="Rectangle 74">
            <a:extLst>
              <a:ext uri="{FF2B5EF4-FFF2-40B4-BE49-F238E27FC236}">
                <a16:creationId xmlns:a16="http://schemas.microsoft.com/office/drawing/2014/main" id="{8D2B0C4E-D2EE-462C-8BF0-7D2159292176}"/>
              </a:ext>
            </a:extLst>
          </p:cNvPr>
          <p:cNvSpPr>
            <a:spLocks noChangeArrowheads="1"/>
          </p:cNvSpPr>
          <p:nvPr/>
        </p:nvSpPr>
        <p:spPr bwMode="auto">
          <a:xfrm>
            <a:off x="8229600" y="1905000"/>
            <a:ext cx="213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292100" indent="-2921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800100" indent="-34290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just">
              <a:spcBef>
                <a:spcPct val="50000"/>
              </a:spcBef>
              <a:buClrTx/>
              <a:buSzTx/>
              <a:buFontTx/>
              <a:buNone/>
            </a:pPr>
            <a:r>
              <a:rPr lang="en-US" altLang="el-GR" sz="1600">
                <a:latin typeface="Comic Sans MS" panose="030F0702030302020204" pitchFamily="66" charset="0"/>
              </a:rPr>
              <a:t>	</a:t>
            </a:r>
            <a:r>
              <a:rPr lang="en-US" altLang="el-GR" sz="1600" b="1">
                <a:latin typeface="Comic Sans MS" panose="030F0702030302020204" pitchFamily="66" charset="0"/>
              </a:rPr>
              <a:t>C(i|j):</a:t>
            </a:r>
            <a:r>
              <a:rPr lang="en-US" altLang="el-GR" sz="1600">
                <a:latin typeface="Comic Sans MS" panose="030F0702030302020204" pitchFamily="66" charset="0"/>
              </a:rPr>
              <a:t> </a:t>
            </a:r>
            <a:r>
              <a:rPr lang="el-GR" altLang="el-GR" sz="1600">
                <a:latin typeface="Comic Sans MS" panose="030F0702030302020204" pitchFamily="66" charset="0"/>
              </a:rPr>
              <a:t>κόστος λανθασμένης ταξινόμησης ενός παραδείγματος της κλάσης </a:t>
            </a:r>
            <a:r>
              <a:rPr lang="en-US" altLang="el-GR" sz="1600">
                <a:latin typeface="Comic Sans MS" panose="030F0702030302020204" pitchFamily="66" charset="0"/>
              </a:rPr>
              <a:t>i </a:t>
            </a:r>
            <a:r>
              <a:rPr lang="el-GR" altLang="el-GR" sz="1600">
                <a:latin typeface="Comic Sans MS" panose="030F0702030302020204" pitchFamily="66" charset="0"/>
              </a:rPr>
              <a:t>ως κλάση </a:t>
            </a:r>
            <a:r>
              <a:rPr lang="en-US" altLang="el-GR" sz="1600">
                <a:latin typeface="Comic Sans MS" panose="030F0702030302020204" pitchFamily="66" charset="0"/>
              </a:rPr>
              <a:t>j</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6A782B-816E-70C8-2D78-D8F84AC84FE9}"/>
              </a:ext>
            </a:extLst>
          </p:cNvPr>
          <p:cNvSpPr>
            <a:spLocks noGrp="1"/>
          </p:cNvSpPr>
          <p:nvPr>
            <p:ph type="title"/>
          </p:nvPr>
        </p:nvSpPr>
        <p:spPr/>
        <p:txBody>
          <a:bodyPr/>
          <a:lstStyle/>
          <a:p>
            <a:r>
              <a:rPr lang="el-GR" dirty="0"/>
              <a:t>Πρόβλεψη</a:t>
            </a:r>
            <a:r>
              <a:rPr lang="en-US" dirty="0"/>
              <a:t>/</a:t>
            </a:r>
            <a:r>
              <a:rPr lang="el-GR" dirty="0"/>
              <a:t>παλινδρόμηση (</a:t>
            </a:r>
            <a:r>
              <a:rPr lang="en-US" dirty="0"/>
              <a:t>Regression)</a:t>
            </a:r>
            <a:br>
              <a:rPr lang="el-GR" dirty="0"/>
            </a:br>
            <a:endParaRPr lang="el-GR" dirty="0"/>
          </a:p>
        </p:txBody>
      </p:sp>
      <p:sp>
        <p:nvSpPr>
          <p:cNvPr id="3" name="Θέση περιεχομένου 2">
            <a:extLst>
              <a:ext uri="{FF2B5EF4-FFF2-40B4-BE49-F238E27FC236}">
                <a16:creationId xmlns:a16="http://schemas.microsoft.com/office/drawing/2014/main" id="{B7087C3B-EE5B-7634-B9BA-47D27A649BD7}"/>
              </a:ext>
            </a:extLst>
          </p:cNvPr>
          <p:cNvSpPr>
            <a:spLocks noGrp="1"/>
          </p:cNvSpPr>
          <p:nvPr>
            <p:ph idx="1"/>
          </p:nvPr>
        </p:nvSpPr>
        <p:spPr>
          <a:xfrm>
            <a:off x="1071925" y="1317169"/>
            <a:ext cx="10515600" cy="4351338"/>
          </a:xfrm>
        </p:spPr>
        <p:txBody>
          <a:bodyPr/>
          <a:lstStyle/>
          <a:p>
            <a:r>
              <a:rPr lang="el-GR" dirty="0"/>
              <a:t>Αυτή η κατηγορία μεθόδων επιδιώκει την πρόβλεψη μελλοντικών τιμών ή συμπεριφορών βάσει των διαθέσιμων δεδομένων. Παραδείγματα περιλαμβάνουν την πρόβλεψη των πωλήσεων, των τιμών μετοχών και άλλων μεταβλητών.</a:t>
            </a:r>
          </a:p>
        </p:txBody>
      </p:sp>
      <p:graphicFrame>
        <p:nvGraphicFramePr>
          <p:cNvPr id="4" name="Group 2">
            <a:extLst>
              <a:ext uri="{FF2B5EF4-FFF2-40B4-BE49-F238E27FC236}">
                <a16:creationId xmlns:a16="http://schemas.microsoft.com/office/drawing/2014/main" id="{89997713-CAC2-959C-57AD-BA32ED14E8C0}"/>
              </a:ext>
            </a:extLst>
          </p:cNvPr>
          <p:cNvGraphicFramePr>
            <a:graphicFrameLocks noGrp="1"/>
          </p:cNvGraphicFramePr>
          <p:nvPr>
            <p:extLst>
              <p:ext uri="{D42A27DB-BD31-4B8C-83A1-F6EECF244321}">
                <p14:modId xmlns:p14="http://schemas.microsoft.com/office/powerpoint/2010/main" val="545232330"/>
              </p:ext>
            </p:extLst>
          </p:nvPr>
        </p:nvGraphicFramePr>
        <p:xfrm>
          <a:off x="1903633" y="2787166"/>
          <a:ext cx="8167688" cy="3967164"/>
        </p:xfrm>
        <a:graphic>
          <a:graphicData uri="http://schemas.openxmlformats.org/drawingml/2006/table">
            <a:tbl>
              <a:tblPr/>
              <a:tblGrid>
                <a:gridCol w="1631950">
                  <a:extLst>
                    <a:ext uri="{9D8B030D-6E8A-4147-A177-3AD203B41FA5}">
                      <a16:colId xmlns:a16="http://schemas.microsoft.com/office/drawing/2014/main" val="1698738824"/>
                    </a:ext>
                  </a:extLst>
                </a:gridCol>
                <a:gridCol w="1822450">
                  <a:extLst>
                    <a:ext uri="{9D8B030D-6E8A-4147-A177-3AD203B41FA5}">
                      <a16:colId xmlns:a16="http://schemas.microsoft.com/office/drawing/2014/main" val="1643558950"/>
                    </a:ext>
                  </a:extLst>
                </a:gridCol>
                <a:gridCol w="1195388">
                  <a:extLst>
                    <a:ext uri="{9D8B030D-6E8A-4147-A177-3AD203B41FA5}">
                      <a16:colId xmlns:a16="http://schemas.microsoft.com/office/drawing/2014/main" val="1903059545"/>
                    </a:ext>
                  </a:extLst>
                </a:gridCol>
                <a:gridCol w="1739900">
                  <a:extLst>
                    <a:ext uri="{9D8B030D-6E8A-4147-A177-3AD203B41FA5}">
                      <a16:colId xmlns:a16="http://schemas.microsoft.com/office/drawing/2014/main" val="1907557463"/>
                    </a:ext>
                  </a:extLst>
                </a:gridCol>
                <a:gridCol w="1778000">
                  <a:extLst>
                    <a:ext uri="{9D8B030D-6E8A-4147-A177-3AD203B41FA5}">
                      <a16:colId xmlns:a16="http://schemas.microsoft.com/office/drawing/2014/main" val="3981819013"/>
                    </a:ext>
                  </a:extLst>
                </a:gridCol>
              </a:tblGrid>
              <a:tr h="440796">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FF9900"/>
                          </a:solidFill>
                          <a:effectLst/>
                          <a:latin typeface="Arial" panose="020B0604020202020204" pitchFamily="34" charset="0"/>
                        </a:rPr>
                        <a:t>Ηλικία</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FF9900"/>
                          </a:solidFill>
                          <a:effectLst/>
                          <a:latin typeface="Arial" panose="020B0604020202020204" pitchFamily="34" charset="0"/>
                        </a:rPr>
                        <a:t>Οικ. Κατ.</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FF9900"/>
                          </a:solidFill>
                          <a:effectLst/>
                          <a:latin typeface="Arial" panose="020B0604020202020204" pitchFamily="34" charset="0"/>
                        </a:rPr>
                        <a:t>Φύλο</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FF9900"/>
                          </a:solidFill>
                          <a:effectLst/>
                          <a:latin typeface="Arial" panose="020B0604020202020204" pitchFamily="34" charset="0"/>
                        </a:rPr>
                        <a:t>Περιοχή</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FF9900"/>
                          </a:solidFill>
                          <a:effectLst/>
                          <a:latin typeface="Arial" panose="020B0604020202020204" pitchFamily="34" charset="0"/>
                        </a:rPr>
                        <a:t>Δόση;</a:t>
                      </a:r>
                    </a:p>
                  </a:txBody>
                  <a:tcPr marL="90000" marR="90000" marT="102275" marB="4680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3038341377"/>
                  </a:ext>
                </a:extLst>
              </a:tr>
              <a:tr h="440796">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27</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Άγαμος</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Α</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Αγ. Παρ.</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FF0000"/>
                          </a:solidFill>
                          <a:effectLst/>
                          <a:latin typeface="Arial" panose="020B0604020202020204" pitchFamily="34" charset="0"/>
                        </a:rPr>
                        <a:t>150</a:t>
                      </a:r>
                    </a:p>
                  </a:txBody>
                  <a:tcPr marL="90000" marR="90000" marT="102275" marB="4680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4037018442"/>
                  </a:ext>
                </a:extLst>
              </a:tr>
              <a:tr h="440796">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40</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Άγαμος</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Γ</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Χαλάνδρι</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FF0000"/>
                          </a:solidFill>
                          <a:effectLst/>
                          <a:latin typeface="Arial" panose="020B0604020202020204" pitchFamily="34" charset="0"/>
                        </a:rPr>
                        <a:t>170</a:t>
                      </a:r>
                    </a:p>
                  </a:txBody>
                  <a:tcPr marL="90000" marR="90000" marT="102275" marB="4680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2138669086"/>
                  </a:ext>
                </a:extLst>
              </a:tr>
              <a:tr h="440796">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25</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Έγγαμος</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Γ</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dirty="0">
                          <a:ln>
                            <a:noFill/>
                          </a:ln>
                          <a:solidFill>
                            <a:srgbClr val="000000"/>
                          </a:solidFill>
                          <a:effectLst/>
                          <a:latin typeface="Arial" panose="020B0604020202020204" pitchFamily="34" charset="0"/>
                        </a:rPr>
                        <a:t>Χολαργός</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FF0000"/>
                          </a:solidFill>
                          <a:effectLst/>
                          <a:latin typeface="Arial" panose="020B0604020202020204" pitchFamily="34" charset="0"/>
                        </a:rPr>
                        <a:t>120</a:t>
                      </a:r>
                    </a:p>
                  </a:txBody>
                  <a:tcPr marL="90000" marR="90000" marT="102275" marB="4680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45618610"/>
                  </a:ext>
                </a:extLst>
              </a:tr>
              <a:tr h="440796">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32</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Με τέκνα</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Α</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Χαλάνδρι</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FF0000"/>
                          </a:solidFill>
                          <a:effectLst/>
                          <a:latin typeface="Arial" panose="020B0604020202020204" pitchFamily="34" charset="0"/>
                        </a:rPr>
                        <a:t>100</a:t>
                      </a:r>
                    </a:p>
                  </a:txBody>
                  <a:tcPr marL="90000" marR="90000" marT="102275" marB="4680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594145512"/>
                  </a:ext>
                </a:extLst>
              </a:tr>
              <a:tr h="440796">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35</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Έγγαμος</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Α</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Αγ. Παρ.</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FF0000"/>
                          </a:solidFill>
                          <a:effectLst/>
                          <a:latin typeface="Arial" panose="020B0604020202020204" pitchFamily="34" charset="0"/>
                        </a:rPr>
                        <a:t>150</a:t>
                      </a:r>
                    </a:p>
                  </a:txBody>
                  <a:tcPr marL="90000" marR="90000" marT="102275" marB="4680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51890464"/>
                  </a:ext>
                </a:extLst>
              </a:tr>
              <a:tr h="440796">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38</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Έγγαμος</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Γ</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Χολαργός</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FF0000"/>
                          </a:solidFill>
                          <a:effectLst/>
                          <a:latin typeface="Arial" panose="020B0604020202020204" pitchFamily="34" charset="0"/>
                        </a:rPr>
                        <a:t>170</a:t>
                      </a:r>
                    </a:p>
                  </a:txBody>
                  <a:tcPr marL="90000" marR="90000" marT="102275" marB="4680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2752681650"/>
                  </a:ext>
                </a:extLst>
              </a:tr>
              <a:tr h="440796">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26</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Με τέκνα</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Γ</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Αγ. Παρ.</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FF0000"/>
                          </a:solidFill>
                          <a:effectLst/>
                          <a:latin typeface="Arial" panose="020B0604020202020204" pitchFamily="34" charset="0"/>
                        </a:rPr>
                        <a:t>100</a:t>
                      </a:r>
                    </a:p>
                  </a:txBody>
                  <a:tcPr marL="90000" marR="90000" marT="102275" marB="4680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2886361148"/>
                  </a:ext>
                </a:extLst>
              </a:tr>
              <a:tr h="440796">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30</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Με τέκνα</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Γ</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a:ln>
                            <a:noFill/>
                          </a:ln>
                          <a:solidFill>
                            <a:srgbClr val="000000"/>
                          </a:solidFill>
                          <a:effectLst/>
                          <a:latin typeface="Arial" panose="020B0604020202020204" pitchFamily="34" charset="0"/>
                        </a:rPr>
                        <a:t>Χαλάνδρι</a:t>
                      </a:r>
                    </a:p>
                  </a:txBody>
                  <a:tcPr marL="90000" marR="90000" marT="102275" marB="46800" horzOverflow="overflow">
                    <a:lnL>
                      <a:noFill/>
                    </a:lnL>
                    <a:lnR>
                      <a:noFill/>
                    </a:lnR>
                    <a:lnT>
                      <a:noFill/>
                    </a:lnT>
                    <a:lnB>
                      <a:noFill/>
                    </a:lnB>
                    <a:lnTlToBr>
                      <a:noFill/>
                    </a:lnTlToBr>
                    <a:lnBlToTr>
                      <a:noFill/>
                    </a:lnBlToTr>
                    <a:noFill/>
                  </a:tcPr>
                </a:tc>
                <a:tc>
                  <a:txBody>
                    <a:bodyPr/>
                    <a:lstStyle>
                      <a:lvl1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Arial" panose="020B0604020202020204" pitchFamily="34" charset="0"/>
                        </a:defRPr>
                      </a:lvl1pPr>
                      <a:lvl2pPr>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Arial" panose="020B0604020202020204" pitchFamily="34" charset="0"/>
                        </a:defRPr>
                      </a:lvl2pPr>
                      <a:lvl3pPr>
                        <a:spcBef>
                          <a:spcPts val="5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100">
                          <a:solidFill>
                            <a:srgbClr val="000000"/>
                          </a:solidFill>
                          <a:latin typeface="Arial" panose="020B0604020202020204" pitchFamily="34" charset="0"/>
                        </a:defRPr>
                      </a:lvl3pPr>
                      <a:lvl4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4pPr>
                      <a:lvl5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5pPr>
                      <a:lvl6pPr marL="25146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6pPr>
                      <a:lvl7pPr marL="29718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7pPr>
                      <a:lvl8pPr marL="34290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8pPr>
                      <a:lvl9pPr marL="3886200" indent="-228600" defTabSz="457200" fontAlgn="base">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defRPr>
                      </a:lvl9pPr>
                    </a:lstStyle>
                    <a:p>
                      <a:pPr marL="0" marR="0" lvl="0" indent="0" algn="ctr" defTabSz="457200" rtl="0" eaLnBrk="1" fontAlgn="base" latinLnBrk="0" hangingPunct="1">
                        <a:lnSpc>
                          <a:spcPct val="87000"/>
                        </a:lnSpc>
                        <a:spcBef>
                          <a:spcPts val="550"/>
                        </a:spcBef>
                        <a:spcAft>
                          <a:spcPct val="0"/>
                        </a:spcAft>
                        <a:buClr>
                          <a:srgbClr val="000000"/>
                        </a:buClr>
                        <a:buSzPct val="100000"/>
                        <a:buFont typeface="Times New Roman" panose="02020603050405020304"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altLang="el-GR" sz="2200" b="0" i="0" u="none" strike="noStrike" cap="none" normalizeH="0" baseline="0" dirty="0">
                          <a:ln>
                            <a:noFill/>
                          </a:ln>
                          <a:solidFill>
                            <a:srgbClr val="FF0000"/>
                          </a:solidFill>
                          <a:effectLst/>
                          <a:latin typeface="Arial" panose="020B0604020202020204" pitchFamily="34" charset="0"/>
                        </a:rPr>
                        <a:t>120</a:t>
                      </a:r>
                    </a:p>
                  </a:txBody>
                  <a:tcPr marL="90000" marR="90000" marT="102275" marB="4680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2465588009"/>
                  </a:ext>
                </a:extLst>
              </a:tr>
            </a:tbl>
          </a:graphicData>
        </a:graphic>
      </p:graphicFrame>
    </p:spTree>
    <p:extLst>
      <p:ext uri="{BB962C8B-B14F-4D97-AF65-F5344CB8AC3E}">
        <p14:creationId xmlns:p14="http://schemas.microsoft.com/office/powerpoint/2010/main" val="285803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B9A4A041-2A0B-49CA-AC55-5A1BAD8DFBA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790A6707-906C-4646-A7DF-66DFD0B442C1}" type="slidenum">
              <a:rPr lang="el-GR" altLang="el-GR" sz="1400"/>
              <a:pPr>
                <a:spcBef>
                  <a:spcPct val="0"/>
                </a:spcBef>
                <a:buClrTx/>
                <a:buSzTx/>
                <a:buFontTx/>
                <a:buNone/>
              </a:pPr>
              <a:t>2</a:t>
            </a:fld>
            <a:endParaRPr lang="el-GR" altLang="el-GR" sz="1400"/>
          </a:p>
        </p:txBody>
      </p:sp>
      <p:sp>
        <p:nvSpPr>
          <p:cNvPr id="7171" name="Rectangle 2">
            <a:extLst>
              <a:ext uri="{FF2B5EF4-FFF2-40B4-BE49-F238E27FC236}">
                <a16:creationId xmlns:a16="http://schemas.microsoft.com/office/drawing/2014/main" id="{50BB71DF-333C-4119-8DFF-A33B89359A80}"/>
              </a:ext>
            </a:extLst>
          </p:cNvPr>
          <p:cNvSpPr>
            <a:spLocks noGrp="1" noChangeArrowheads="1"/>
          </p:cNvSpPr>
          <p:nvPr>
            <p:ph type="title"/>
          </p:nvPr>
        </p:nvSpPr>
        <p:spPr/>
        <p:txBody>
          <a:bodyPr/>
          <a:lstStyle/>
          <a:p>
            <a:pPr eaLnBrk="1" hangingPunct="1"/>
            <a:r>
              <a:rPr lang="el-GR" sz="4000" dirty="0"/>
              <a:t>Κατηγοριοποίηση (</a:t>
            </a:r>
            <a:r>
              <a:rPr lang="en-US" sz="4000" dirty="0"/>
              <a:t>Classification)</a:t>
            </a:r>
            <a:endParaRPr lang="en-US" altLang="el-GR" sz="4000" dirty="0"/>
          </a:p>
        </p:txBody>
      </p:sp>
      <p:graphicFrame>
        <p:nvGraphicFramePr>
          <p:cNvPr id="1354755" name="Group 3">
            <a:extLst>
              <a:ext uri="{FF2B5EF4-FFF2-40B4-BE49-F238E27FC236}">
                <a16:creationId xmlns:a16="http://schemas.microsoft.com/office/drawing/2014/main" id="{BF74F468-3232-417A-B567-033FF5A0CA53}"/>
              </a:ext>
            </a:extLst>
          </p:cNvPr>
          <p:cNvGraphicFramePr>
            <a:graphicFrameLocks noGrp="1"/>
          </p:cNvGraphicFramePr>
          <p:nvPr>
            <p:ph idx="1"/>
            <p:extLst>
              <p:ext uri="{D42A27DB-BD31-4B8C-83A1-F6EECF244321}">
                <p14:modId xmlns:p14="http://schemas.microsoft.com/office/powerpoint/2010/main" val="1788615540"/>
              </p:ext>
            </p:extLst>
          </p:nvPr>
        </p:nvGraphicFramePr>
        <p:xfrm>
          <a:off x="714494" y="2270510"/>
          <a:ext cx="10098388" cy="4114800"/>
        </p:xfrm>
        <a:graphic>
          <a:graphicData uri="http://schemas.openxmlformats.org/drawingml/2006/table">
            <a:tbl>
              <a:tblPr/>
              <a:tblGrid>
                <a:gridCol w="2018107">
                  <a:extLst>
                    <a:ext uri="{9D8B030D-6E8A-4147-A177-3AD203B41FA5}">
                      <a16:colId xmlns:a16="http://schemas.microsoft.com/office/drawing/2014/main" val="20000"/>
                    </a:ext>
                  </a:extLst>
                </a:gridCol>
                <a:gridCol w="2253684">
                  <a:extLst>
                    <a:ext uri="{9D8B030D-6E8A-4147-A177-3AD203B41FA5}">
                      <a16:colId xmlns:a16="http://schemas.microsoft.com/office/drawing/2014/main" val="20001"/>
                    </a:ext>
                  </a:extLst>
                </a:gridCol>
                <a:gridCol w="1476280">
                  <a:extLst>
                    <a:ext uri="{9D8B030D-6E8A-4147-A177-3AD203B41FA5}">
                      <a16:colId xmlns:a16="http://schemas.microsoft.com/office/drawing/2014/main" val="20002"/>
                    </a:ext>
                  </a:extLst>
                </a:gridCol>
                <a:gridCol w="2151600">
                  <a:extLst>
                    <a:ext uri="{9D8B030D-6E8A-4147-A177-3AD203B41FA5}">
                      <a16:colId xmlns:a16="http://schemas.microsoft.com/office/drawing/2014/main" val="20003"/>
                    </a:ext>
                  </a:extLst>
                </a:gridCol>
                <a:gridCol w="2198717">
                  <a:extLst>
                    <a:ext uri="{9D8B030D-6E8A-4147-A177-3AD203B41FA5}">
                      <a16:colId xmlns:a16="http://schemas.microsoft.com/office/drawing/2014/main" val="20004"/>
                    </a:ext>
                  </a:extLst>
                </a:gridCol>
              </a:tblGrid>
              <a:tr h="3571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9900"/>
                          </a:solidFill>
                          <a:effectLst/>
                          <a:latin typeface="Tahoma" panose="020B0604030504040204" pitchFamily="34" charset="0"/>
                          <a:cs typeface="Arial" panose="020B0604020202020204" pitchFamily="34" charset="0"/>
                        </a:rPr>
                        <a:t>Ηλικία</a:t>
                      </a:r>
                    </a:p>
                  </a:txBody>
                  <a:tcPr anchor="ctr" horzOverflow="overflow">
                    <a:lnL cap="flat">
                      <a:noFill/>
                    </a:lnL>
                    <a:lnR>
                      <a:noFill/>
                    </a:lnR>
                    <a:lnT cap="fla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9900"/>
                          </a:solidFill>
                          <a:effectLst/>
                          <a:latin typeface="Tahoma" panose="020B0604030504040204" pitchFamily="34" charset="0"/>
                          <a:cs typeface="Arial" panose="020B0604020202020204" pitchFamily="34" charset="0"/>
                        </a:rPr>
                        <a:t>Οικ. Κατ.</a:t>
                      </a:r>
                    </a:p>
                  </a:txBody>
                  <a:tcPr anchor="ctr" horzOverflow="overflow">
                    <a:lnL>
                      <a:noFill/>
                    </a:lnL>
                    <a:lnR>
                      <a:noFill/>
                    </a:lnR>
                    <a:lnT cap="fla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dirty="0">
                          <a:ln>
                            <a:noFill/>
                          </a:ln>
                          <a:solidFill>
                            <a:srgbClr val="FF9900"/>
                          </a:solidFill>
                          <a:effectLst/>
                          <a:latin typeface="Tahoma" panose="020B0604030504040204" pitchFamily="34" charset="0"/>
                          <a:cs typeface="Arial" panose="020B0604020202020204" pitchFamily="34" charset="0"/>
                        </a:rPr>
                        <a:t>Φύλο</a:t>
                      </a:r>
                    </a:p>
                  </a:txBody>
                  <a:tcPr anchor="ctr" horzOverflow="overflow">
                    <a:lnL>
                      <a:noFill/>
                    </a:lnL>
                    <a:lnR>
                      <a:noFill/>
                    </a:lnR>
                    <a:lnT cap="fla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9900"/>
                          </a:solidFill>
                          <a:effectLst/>
                          <a:latin typeface="Tahoma" panose="020B0604030504040204" pitchFamily="34" charset="0"/>
                          <a:cs typeface="Arial" panose="020B0604020202020204" pitchFamily="34" charset="0"/>
                        </a:rPr>
                        <a:t>Περιοχή</a:t>
                      </a:r>
                    </a:p>
                  </a:txBody>
                  <a:tcPr anchor="ctr" horzOverflow="overflow">
                    <a:lnL>
                      <a:noFill/>
                    </a:lnL>
                    <a:lnR>
                      <a:noFill/>
                    </a:lnR>
                    <a:lnT cap="fla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dirty="0" err="1">
                          <a:ln>
                            <a:noFill/>
                          </a:ln>
                          <a:solidFill>
                            <a:srgbClr val="FF9900"/>
                          </a:solidFill>
                          <a:effectLst/>
                          <a:latin typeface="Tahoma" panose="020B0604030504040204" pitchFamily="34" charset="0"/>
                          <a:cs typeface="Arial" panose="020B0604020202020204" pitchFamily="34" charset="0"/>
                        </a:rPr>
                        <a:t>ΚαλόςΠελάτης</a:t>
                      </a:r>
                      <a:endParaRPr kumimoji="0" lang="el-GR" altLang="el-GR" sz="2400" b="0" i="0" u="none" strike="noStrike" cap="none" normalizeH="0" baseline="0" dirty="0">
                        <a:ln>
                          <a:noFill/>
                        </a:ln>
                        <a:solidFill>
                          <a:srgbClr val="FF9900"/>
                        </a:solidFill>
                        <a:effectLst/>
                        <a:latin typeface="Tahoma" panose="020B0604030504040204" pitchFamily="34" charset="0"/>
                        <a:cs typeface="Arial" panose="020B0604020202020204" pitchFamily="34"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556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dirty="0">
                          <a:ln>
                            <a:noFill/>
                          </a:ln>
                          <a:solidFill>
                            <a:schemeClr val="tx1"/>
                          </a:solidFill>
                          <a:effectLst/>
                          <a:latin typeface="Tahoma" panose="020B0604030504040204" pitchFamily="34" charset="0"/>
                          <a:cs typeface="Arial" panose="020B0604020202020204" pitchFamily="34" charset="0"/>
                        </a:rPr>
                        <a:t>27</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dirty="0">
                          <a:ln>
                            <a:noFill/>
                          </a:ln>
                          <a:solidFill>
                            <a:schemeClr val="tx1"/>
                          </a:solidFill>
                          <a:effectLst/>
                          <a:latin typeface="Tahoma" panose="020B0604030504040204" pitchFamily="34" charset="0"/>
                          <a:cs typeface="Arial" panose="020B0604020202020204" pitchFamily="34" charset="0"/>
                        </a:rPr>
                        <a:t>Άγαμος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Α</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Αγ. Παρ.</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ΟΧΙ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571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40</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Άγαμος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Γ</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Χαλάνδρι</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ΟΧΙ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571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25</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Έγγαμος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Γ</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Χολαργός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ΟΧΙ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556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32</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Με τέκνα</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Α</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Χαλάνδρι</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ΟΧΙ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571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35</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Έγγαμος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Α</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Αγ. Παρ.</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ΝΑΙ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3571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38</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Έγγαμος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dirty="0">
                          <a:ln>
                            <a:noFill/>
                          </a:ln>
                          <a:solidFill>
                            <a:schemeClr val="tx1"/>
                          </a:solidFill>
                          <a:effectLst/>
                          <a:latin typeface="Tahoma" panose="020B0604030504040204" pitchFamily="34" charset="0"/>
                          <a:cs typeface="Arial" panose="020B0604020202020204" pitchFamily="34" charset="0"/>
                        </a:rPr>
                        <a:t>Γ</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Χολαργός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ΝΑΙ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556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26</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Με τέκνα</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Γ</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Αγ. Παρ.</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ΝΑΙ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571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30</a:t>
                      </a:r>
                    </a:p>
                  </a:txBody>
                  <a:tcPr anchor="ctr" horzOverflow="overflow">
                    <a:lnL cap="flat">
                      <a:noFill/>
                    </a:lnL>
                    <a:lnR>
                      <a:noFill/>
                    </a:lnR>
                    <a:lnT>
                      <a:noFill/>
                    </a:lnT>
                    <a:lnB cap="flat">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Με τέκνα</a:t>
                      </a:r>
                    </a:p>
                  </a:txBody>
                  <a:tcPr anchor="ctr" horzOverflow="overflow">
                    <a:lnL>
                      <a:noFill/>
                    </a:lnL>
                    <a:lnR>
                      <a:noFill/>
                    </a:lnR>
                    <a:lnT>
                      <a:noFill/>
                    </a:lnT>
                    <a:lnB cap="flat">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Γ</a:t>
                      </a:r>
                    </a:p>
                  </a:txBody>
                  <a:tcPr anchor="ctr" horzOverflow="overflow">
                    <a:lnL>
                      <a:noFill/>
                    </a:lnL>
                    <a:lnR>
                      <a:noFill/>
                    </a:lnR>
                    <a:lnT>
                      <a:noFill/>
                    </a:lnT>
                    <a:lnB cap="flat">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Χαλάνδρι</a:t>
                      </a:r>
                    </a:p>
                  </a:txBody>
                  <a:tcPr anchor="ctr" horzOverflow="overflow">
                    <a:lnL>
                      <a:noFill/>
                    </a:lnL>
                    <a:lnR>
                      <a:noFill/>
                    </a:lnR>
                    <a:lnT>
                      <a:noFill/>
                    </a:lnT>
                    <a:lnB cap="flat">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dirty="0">
                          <a:ln>
                            <a:noFill/>
                          </a:ln>
                          <a:solidFill>
                            <a:srgbClr val="FF0000"/>
                          </a:solidFill>
                          <a:effectLst/>
                          <a:latin typeface="Tahoma" panose="020B0604030504040204" pitchFamily="34" charset="0"/>
                          <a:cs typeface="Arial" panose="020B0604020202020204" pitchFamily="34" charset="0"/>
                        </a:rPr>
                        <a:t>ΝΑΙ</a:t>
                      </a: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8"/>
                  </a:ext>
                </a:extLst>
              </a:tr>
            </a:tbl>
          </a:graphicData>
        </a:graphic>
      </p:graphicFrame>
      <p:sp>
        <p:nvSpPr>
          <p:cNvPr id="6" name="TextBox 5">
            <a:extLst>
              <a:ext uri="{FF2B5EF4-FFF2-40B4-BE49-F238E27FC236}">
                <a16:creationId xmlns:a16="http://schemas.microsoft.com/office/drawing/2014/main" id="{BDFBB9AB-4D6F-BEA0-ACF0-F04387F18AD0}"/>
              </a:ext>
            </a:extLst>
          </p:cNvPr>
          <p:cNvSpPr txBox="1"/>
          <p:nvPr/>
        </p:nvSpPr>
        <p:spPr>
          <a:xfrm>
            <a:off x="1534585" y="1454380"/>
            <a:ext cx="8806746" cy="646331"/>
          </a:xfrm>
          <a:prstGeom prst="rect">
            <a:avLst/>
          </a:prstGeom>
          <a:noFill/>
        </p:spPr>
        <p:txBody>
          <a:bodyPr wrap="square">
            <a:spAutoFit/>
          </a:bodyPr>
          <a:lstStyle/>
          <a:p>
            <a:r>
              <a:rPr lang="el-GR" dirty="0"/>
              <a:t>Αυτή η κατηγορία μεθόδων στοχεύει στον προσδιορισμό της κλάσης ή της κατηγορίας στην οποία ανήκουν τα δεδομένα. </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96C65D-C9EF-480E-9FA1-0F097823A45E}"/>
              </a:ext>
            </a:extLst>
          </p:cNvPr>
          <p:cNvSpPr>
            <a:spLocks noGrp="1"/>
          </p:cNvSpPr>
          <p:nvPr>
            <p:ph type="title"/>
          </p:nvPr>
        </p:nvSpPr>
        <p:spPr/>
        <p:txBody>
          <a:bodyPr/>
          <a:lstStyle/>
          <a:p>
            <a:r>
              <a:rPr lang="el-GR" dirty="0"/>
              <a:t>Παραδείγματα χρήσης μεθόδων παλινδρόμησης (1)</a:t>
            </a:r>
          </a:p>
        </p:txBody>
      </p:sp>
      <p:sp>
        <p:nvSpPr>
          <p:cNvPr id="3" name="Θέση περιεχομένου 2">
            <a:extLst>
              <a:ext uri="{FF2B5EF4-FFF2-40B4-BE49-F238E27FC236}">
                <a16:creationId xmlns:a16="http://schemas.microsoft.com/office/drawing/2014/main" id="{A4FC2CDD-8699-C034-1BF7-32463B3969D9}"/>
              </a:ext>
            </a:extLst>
          </p:cNvPr>
          <p:cNvSpPr>
            <a:spLocks noGrp="1"/>
          </p:cNvSpPr>
          <p:nvPr>
            <p:ph idx="1"/>
          </p:nvPr>
        </p:nvSpPr>
        <p:spPr/>
        <p:txBody>
          <a:bodyPr>
            <a:normAutofit/>
          </a:bodyPr>
          <a:lstStyle/>
          <a:p>
            <a:endParaRPr lang="el-GR" dirty="0"/>
          </a:p>
          <a:p>
            <a:r>
              <a:rPr lang="el-GR" dirty="0"/>
              <a:t>Τεχνικές ανάλυσης Μεγάλων Δεδομένων μπορούν να χρησιμοποιηθούν για την ανάπτυξη οικονομικών μοντέλων προβλέψεων για έσοδα, δαπάνες και άλλες οικονομικές μεταβλητές. Αυτό βοηθά στον προϋπολογισμό και τον οικονομικό προγραμματισμό.</a:t>
            </a:r>
          </a:p>
          <a:p>
            <a:endParaRPr lang="el-GR" dirty="0"/>
          </a:p>
        </p:txBody>
      </p:sp>
    </p:spTree>
    <p:extLst>
      <p:ext uri="{BB962C8B-B14F-4D97-AF65-F5344CB8AC3E}">
        <p14:creationId xmlns:p14="http://schemas.microsoft.com/office/powerpoint/2010/main" val="373705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679183-D268-F4C7-9DEB-36057A696FDE}"/>
              </a:ext>
            </a:extLst>
          </p:cNvPr>
          <p:cNvSpPr>
            <a:spLocks noGrp="1"/>
          </p:cNvSpPr>
          <p:nvPr>
            <p:ph type="title"/>
          </p:nvPr>
        </p:nvSpPr>
        <p:spPr/>
        <p:txBody>
          <a:bodyPr/>
          <a:lstStyle/>
          <a:p>
            <a:r>
              <a:rPr lang="el-GR" dirty="0"/>
              <a:t>Παραδείγματα χρήσης μεθόδων παλινδρόμησης (2)</a:t>
            </a:r>
          </a:p>
        </p:txBody>
      </p:sp>
      <p:sp>
        <p:nvSpPr>
          <p:cNvPr id="3" name="Θέση περιεχομένου 2">
            <a:extLst>
              <a:ext uri="{FF2B5EF4-FFF2-40B4-BE49-F238E27FC236}">
                <a16:creationId xmlns:a16="http://schemas.microsoft.com/office/drawing/2014/main" id="{BA675989-CECD-3E19-E222-6FBB7951645A}"/>
              </a:ext>
            </a:extLst>
          </p:cNvPr>
          <p:cNvSpPr>
            <a:spLocks noGrp="1"/>
          </p:cNvSpPr>
          <p:nvPr>
            <p:ph idx="1"/>
          </p:nvPr>
        </p:nvSpPr>
        <p:spPr/>
        <p:txBody>
          <a:bodyPr/>
          <a:lstStyle/>
          <a:p>
            <a:endParaRPr lang="el-GR" dirty="0"/>
          </a:p>
          <a:p>
            <a:r>
              <a:rPr lang="el-GR" dirty="0"/>
              <a:t>Η ανάλυση Μεγάλων Δεδομένων μπορεί να χρησιμοποιηθεί για τη δημιουργία προγνωστικών μοντέλων για την πρόβλεψη των φορολογικών εσόδων. Αναλύοντας ιστορικά φορολογικά δεδομένα και οικονομικούς δείκτες, οι αρχές μπορούν να κάνουν πιο ακριβείς προβλέψεις εσόδων και να κατανείμουν πόρους ανάλογα.</a:t>
            </a:r>
          </a:p>
          <a:p>
            <a:endParaRPr lang="el-GR" dirty="0"/>
          </a:p>
        </p:txBody>
      </p:sp>
    </p:spTree>
    <p:extLst>
      <p:ext uri="{BB962C8B-B14F-4D97-AF65-F5344CB8AC3E}">
        <p14:creationId xmlns:p14="http://schemas.microsoft.com/office/powerpoint/2010/main" val="873962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C62A9A-0CBE-D38B-C62A-8CF590A0B746}"/>
              </a:ext>
            </a:extLst>
          </p:cNvPr>
          <p:cNvSpPr>
            <a:spLocks noGrp="1"/>
          </p:cNvSpPr>
          <p:nvPr>
            <p:ph type="title"/>
          </p:nvPr>
        </p:nvSpPr>
        <p:spPr/>
        <p:txBody>
          <a:bodyPr/>
          <a:lstStyle/>
          <a:p>
            <a:r>
              <a:rPr lang="el-GR" dirty="0" err="1"/>
              <a:t>Συσταδοποίηση</a:t>
            </a:r>
            <a:r>
              <a:rPr lang="el-GR" dirty="0"/>
              <a:t> (</a:t>
            </a:r>
            <a:r>
              <a:rPr lang="el-GR" dirty="0" err="1"/>
              <a:t>Clustering</a:t>
            </a:r>
            <a:r>
              <a:rPr lang="el-GR" dirty="0"/>
              <a:t>)</a:t>
            </a:r>
          </a:p>
        </p:txBody>
      </p:sp>
      <p:sp>
        <p:nvSpPr>
          <p:cNvPr id="3" name="Θέση περιεχομένου 2">
            <a:extLst>
              <a:ext uri="{FF2B5EF4-FFF2-40B4-BE49-F238E27FC236}">
                <a16:creationId xmlns:a16="http://schemas.microsoft.com/office/drawing/2014/main" id="{3486063F-A7C2-3CF9-2FDB-BF8AB789B5FF}"/>
              </a:ext>
            </a:extLst>
          </p:cNvPr>
          <p:cNvSpPr>
            <a:spLocks noGrp="1"/>
          </p:cNvSpPr>
          <p:nvPr>
            <p:ph idx="1"/>
          </p:nvPr>
        </p:nvSpPr>
        <p:spPr/>
        <p:txBody>
          <a:bodyPr/>
          <a:lstStyle/>
          <a:p>
            <a:endParaRPr lang="el-GR" dirty="0"/>
          </a:p>
          <a:p>
            <a:r>
              <a:rPr lang="el-GR" dirty="0"/>
              <a:t>Σε αυτή την κατηγορία, τα δεδομένα χωρίζονται σε ομάδες (</a:t>
            </a:r>
            <a:r>
              <a:rPr lang="el-GR" dirty="0" err="1"/>
              <a:t>clusters</a:t>
            </a:r>
            <a:r>
              <a:rPr lang="el-GR" dirty="0"/>
              <a:t>) βάσει της ομοιότητάς τους. </a:t>
            </a:r>
          </a:p>
          <a:p>
            <a:pPr marL="0" indent="0">
              <a:buNone/>
            </a:pPr>
            <a:endParaRPr lang="el-GR" dirty="0"/>
          </a:p>
          <a:p>
            <a:r>
              <a:rPr lang="el-GR" dirty="0"/>
              <a:t>Στόχος είναι η δημιουργία ενός συνόλου από ομάδες (συνήθως προκαθορίζουμε τον αριθμό τους), οι οποίες περιέχουν δείγματα που μοιάζουν κατά το δυνατόν μεταξύ τους (</a:t>
            </a:r>
            <a:r>
              <a:rPr lang="el-GR" dirty="0" err="1"/>
              <a:t>intra-class</a:t>
            </a:r>
            <a:r>
              <a:rPr lang="el-GR" dirty="0"/>
              <a:t> </a:t>
            </a:r>
            <a:r>
              <a:rPr lang="el-GR" dirty="0" err="1"/>
              <a:t>similarity</a:t>
            </a:r>
            <a:r>
              <a:rPr lang="el-GR" dirty="0"/>
              <a:t>) και διαφέρουν κατά το δυνατόν από δείγματα άλλων ομάδων (</a:t>
            </a:r>
            <a:r>
              <a:rPr lang="el-GR" dirty="0" err="1"/>
              <a:t>inter-class</a:t>
            </a:r>
            <a:r>
              <a:rPr lang="el-GR" dirty="0"/>
              <a:t> </a:t>
            </a:r>
            <a:r>
              <a:rPr lang="el-GR" dirty="0" err="1"/>
              <a:t>dissimilarity</a:t>
            </a:r>
            <a:r>
              <a:rPr lang="el-GR" dirty="0"/>
              <a:t>).</a:t>
            </a:r>
          </a:p>
        </p:txBody>
      </p:sp>
    </p:spTree>
    <p:extLst>
      <p:ext uri="{BB962C8B-B14F-4D97-AF65-F5344CB8AC3E}">
        <p14:creationId xmlns:p14="http://schemas.microsoft.com/office/powerpoint/2010/main" val="3179213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96C65D-C9EF-480E-9FA1-0F097823A45E}"/>
              </a:ext>
            </a:extLst>
          </p:cNvPr>
          <p:cNvSpPr>
            <a:spLocks noGrp="1"/>
          </p:cNvSpPr>
          <p:nvPr>
            <p:ph type="title"/>
          </p:nvPr>
        </p:nvSpPr>
        <p:spPr/>
        <p:txBody>
          <a:bodyPr/>
          <a:lstStyle/>
          <a:p>
            <a:r>
              <a:rPr lang="el-GR" dirty="0"/>
              <a:t>Παραδείγματα χρήσης μεθόδων ομαδοποίησης (1)</a:t>
            </a:r>
          </a:p>
        </p:txBody>
      </p:sp>
      <p:sp>
        <p:nvSpPr>
          <p:cNvPr id="3" name="Θέση περιεχομένου 2">
            <a:extLst>
              <a:ext uri="{FF2B5EF4-FFF2-40B4-BE49-F238E27FC236}">
                <a16:creationId xmlns:a16="http://schemas.microsoft.com/office/drawing/2014/main" id="{A4FC2CDD-8699-C034-1BF7-32463B3969D9}"/>
              </a:ext>
            </a:extLst>
          </p:cNvPr>
          <p:cNvSpPr>
            <a:spLocks noGrp="1"/>
          </p:cNvSpPr>
          <p:nvPr>
            <p:ph idx="1"/>
          </p:nvPr>
        </p:nvSpPr>
        <p:spPr/>
        <p:txBody>
          <a:bodyPr/>
          <a:lstStyle/>
          <a:p>
            <a:endParaRPr lang="el-GR" dirty="0"/>
          </a:p>
          <a:p>
            <a:r>
              <a:rPr lang="el-GR" dirty="0"/>
              <a:t>Ομαδοποίηση Πελατών: Η εξόρυξη δεδομένων μπορεί να βοηθήσει στον εντοπισμό τμημάτων πελατών βάσει της συμπεριφοράς και των μοτίβων αγοράς τους. Αυτές οι πληροφορίες είναι χρήσιμες για </a:t>
            </a:r>
            <a:r>
              <a:rPr lang="el-GR" dirty="0" err="1"/>
              <a:t>στοχευμένες</a:t>
            </a:r>
            <a:r>
              <a:rPr lang="el-GR" dirty="0"/>
              <a:t> στρατηγικές μάρκετινγκ και τιμολόγηση.</a:t>
            </a:r>
          </a:p>
          <a:p>
            <a:endParaRPr lang="el-GR" dirty="0"/>
          </a:p>
          <a:p>
            <a:endParaRPr lang="el-GR" dirty="0"/>
          </a:p>
        </p:txBody>
      </p:sp>
    </p:spTree>
    <p:extLst>
      <p:ext uri="{BB962C8B-B14F-4D97-AF65-F5344CB8AC3E}">
        <p14:creationId xmlns:p14="http://schemas.microsoft.com/office/powerpoint/2010/main" val="2566433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7283F-C18E-57E4-E450-EC8232382527}"/>
              </a:ext>
            </a:extLst>
          </p:cNvPr>
          <p:cNvSpPr>
            <a:spLocks noGrp="1"/>
          </p:cNvSpPr>
          <p:nvPr>
            <p:ph type="title"/>
          </p:nvPr>
        </p:nvSpPr>
        <p:spPr/>
        <p:txBody>
          <a:bodyPr/>
          <a:lstStyle/>
          <a:p>
            <a:r>
              <a:rPr lang="el-GR" dirty="0"/>
              <a:t>Παραδείγματα χρήσης μεθόδων ομαδοποίησης (2)</a:t>
            </a:r>
          </a:p>
        </p:txBody>
      </p:sp>
      <p:sp>
        <p:nvSpPr>
          <p:cNvPr id="3" name="Θέση περιεχομένου 2">
            <a:extLst>
              <a:ext uri="{FF2B5EF4-FFF2-40B4-BE49-F238E27FC236}">
                <a16:creationId xmlns:a16="http://schemas.microsoft.com/office/drawing/2014/main" id="{23E482B8-DDE8-1F9A-CDA1-A132E24010D8}"/>
              </a:ext>
            </a:extLst>
          </p:cNvPr>
          <p:cNvSpPr>
            <a:spLocks noGrp="1"/>
          </p:cNvSpPr>
          <p:nvPr>
            <p:ph idx="1"/>
          </p:nvPr>
        </p:nvSpPr>
        <p:spPr/>
        <p:txBody>
          <a:bodyPr/>
          <a:lstStyle/>
          <a:p>
            <a:endParaRPr lang="el-GR" dirty="0"/>
          </a:p>
          <a:p>
            <a:r>
              <a:rPr lang="el-GR" dirty="0"/>
              <a:t>Προφίλ Φορολογουμένων: Οι φορολογικές αρχές μπορούν να δημιουργήσουν προφίλ φορολογουμένων βάσει της οικονομικής τους συμπεριφοράς και των ιστορικών δεδομένων. Αυτά τα προφίλ χρησιμεύουν για τον καθορισμό της πιθανότητας συμμόρφωσης ή αποφυγής φόρων, επιτρέποντας πιο </a:t>
            </a:r>
            <a:r>
              <a:rPr lang="el-GR" dirty="0" err="1"/>
              <a:t>στοχευμένες</a:t>
            </a:r>
            <a:r>
              <a:rPr lang="el-GR" dirty="0"/>
              <a:t> προσπάθειες ανίχνευσης φοροδιαφυγής.</a:t>
            </a:r>
          </a:p>
          <a:p>
            <a:endParaRPr lang="el-GR" dirty="0"/>
          </a:p>
        </p:txBody>
      </p:sp>
    </p:spTree>
    <p:extLst>
      <p:ext uri="{BB962C8B-B14F-4D97-AF65-F5344CB8AC3E}">
        <p14:creationId xmlns:p14="http://schemas.microsoft.com/office/powerpoint/2010/main" val="2110788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F881B9-EE8A-6011-63A1-F6A539B1CF59}"/>
              </a:ext>
            </a:extLst>
          </p:cNvPr>
          <p:cNvSpPr>
            <a:spLocks noGrp="1"/>
          </p:cNvSpPr>
          <p:nvPr>
            <p:ph type="title"/>
          </p:nvPr>
        </p:nvSpPr>
        <p:spPr/>
        <p:txBody>
          <a:bodyPr/>
          <a:lstStyle/>
          <a:p>
            <a:r>
              <a:rPr lang="el-GR" dirty="0"/>
              <a:t>Συσχέτιση (</a:t>
            </a:r>
            <a:r>
              <a:rPr lang="en-US" dirty="0"/>
              <a:t>Association)</a:t>
            </a:r>
            <a:endParaRPr lang="el-GR" dirty="0"/>
          </a:p>
        </p:txBody>
      </p:sp>
      <p:sp>
        <p:nvSpPr>
          <p:cNvPr id="3" name="Θέση περιεχομένου 2">
            <a:extLst>
              <a:ext uri="{FF2B5EF4-FFF2-40B4-BE49-F238E27FC236}">
                <a16:creationId xmlns:a16="http://schemas.microsoft.com/office/drawing/2014/main" id="{4EE21F08-6284-B6EE-7A8C-4A29F0D1B238}"/>
              </a:ext>
            </a:extLst>
          </p:cNvPr>
          <p:cNvSpPr>
            <a:spLocks noGrp="1"/>
          </p:cNvSpPr>
          <p:nvPr>
            <p:ph idx="1"/>
          </p:nvPr>
        </p:nvSpPr>
        <p:spPr/>
        <p:txBody>
          <a:bodyPr/>
          <a:lstStyle/>
          <a:p>
            <a:endParaRPr lang="el-GR" b="0" i="0" dirty="0">
              <a:solidFill>
                <a:srgbClr val="374151"/>
              </a:solidFill>
              <a:effectLst/>
              <a:latin typeface="Söhne"/>
            </a:endParaRPr>
          </a:p>
          <a:p>
            <a:r>
              <a:rPr lang="el-GR" b="0" i="0" dirty="0">
                <a:solidFill>
                  <a:srgbClr val="374151"/>
                </a:solidFill>
                <a:effectLst/>
                <a:latin typeface="Söhne"/>
              </a:rPr>
              <a:t>Σε αυτήν την κατηγορία, αναζητούνται συσχετίσεις μεταξύ διαφόρων στοιχείων στα δεδομένα. Παραδείγματα περιλαμβάνουν τον εντοπισμό συσχετίσεων στην αγορά, όπως το γεγονός ότι οι πελάτες που αγοράζουν ψωμί συνήθως αγοράζουν και γάλα.</a:t>
            </a:r>
            <a:endParaRPr lang="el-GR" dirty="0"/>
          </a:p>
        </p:txBody>
      </p:sp>
    </p:spTree>
    <p:extLst>
      <p:ext uri="{BB962C8B-B14F-4D97-AF65-F5344CB8AC3E}">
        <p14:creationId xmlns:p14="http://schemas.microsoft.com/office/powerpoint/2010/main" val="1682094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96C65D-C9EF-480E-9FA1-0F097823A45E}"/>
              </a:ext>
            </a:extLst>
          </p:cNvPr>
          <p:cNvSpPr>
            <a:spLocks noGrp="1"/>
          </p:cNvSpPr>
          <p:nvPr>
            <p:ph type="title"/>
          </p:nvPr>
        </p:nvSpPr>
        <p:spPr/>
        <p:txBody>
          <a:bodyPr/>
          <a:lstStyle/>
          <a:p>
            <a:r>
              <a:rPr lang="el-GR" dirty="0"/>
              <a:t>Παραδείγματα χρήσης μεθόδων συσχέτισης</a:t>
            </a:r>
          </a:p>
        </p:txBody>
      </p:sp>
      <p:sp>
        <p:nvSpPr>
          <p:cNvPr id="3" name="Θέση περιεχομένου 2">
            <a:extLst>
              <a:ext uri="{FF2B5EF4-FFF2-40B4-BE49-F238E27FC236}">
                <a16:creationId xmlns:a16="http://schemas.microsoft.com/office/drawing/2014/main" id="{A4FC2CDD-8699-C034-1BF7-32463B3969D9}"/>
              </a:ext>
            </a:extLst>
          </p:cNvPr>
          <p:cNvSpPr>
            <a:spLocks noGrp="1"/>
          </p:cNvSpPr>
          <p:nvPr>
            <p:ph idx="1"/>
          </p:nvPr>
        </p:nvSpPr>
        <p:spPr/>
        <p:txBody>
          <a:bodyPr/>
          <a:lstStyle/>
          <a:p>
            <a:endParaRPr lang="el-GR" dirty="0"/>
          </a:p>
          <a:p>
            <a:r>
              <a:rPr lang="el-GR" dirty="0"/>
              <a:t>Αξιολόγηση Φορολογικών Μέτρων: Η ανάλυση Μεγάλων Δεδομένων μπορεί να χρησιμοποιηθεί για την αξιολόγηση της επίδρασης φορολογικών μέτρων και αλλαγών. Βοηθά στην κατανόηση πώς διάφορα μέτρα επηρεάζουν τα έσοδα, τη συμμόρφωση και τη συμπεριφορά των φορολογούμενων.</a:t>
            </a:r>
          </a:p>
          <a:p>
            <a:endParaRPr lang="el-GR" dirty="0"/>
          </a:p>
          <a:p>
            <a:endParaRPr lang="el-GR" dirty="0"/>
          </a:p>
        </p:txBody>
      </p:sp>
    </p:spTree>
    <p:extLst>
      <p:ext uri="{BB962C8B-B14F-4D97-AF65-F5344CB8AC3E}">
        <p14:creationId xmlns:p14="http://schemas.microsoft.com/office/powerpoint/2010/main" val="19405344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A5BB73-4F54-112F-F8F2-29CF1383F16C}"/>
              </a:ext>
            </a:extLst>
          </p:cNvPr>
          <p:cNvSpPr>
            <a:spLocks noGrp="1"/>
          </p:cNvSpPr>
          <p:nvPr>
            <p:ph type="title"/>
          </p:nvPr>
        </p:nvSpPr>
        <p:spPr/>
        <p:txBody>
          <a:bodyPr>
            <a:normAutofit/>
          </a:bodyPr>
          <a:lstStyle/>
          <a:p>
            <a:r>
              <a:rPr lang="el-GR" dirty="0"/>
              <a:t>Αναγνώριση ακραίων τιμών (</a:t>
            </a:r>
            <a:r>
              <a:rPr lang="el-GR" dirty="0" err="1"/>
              <a:t>Outlier</a:t>
            </a:r>
            <a:r>
              <a:rPr lang="el-GR" dirty="0"/>
              <a:t> </a:t>
            </a:r>
            <a:r>
              <a:rPr lang="el-GR" dirty="0" err="1"/>
              <a:t>Detection</a:t>
            </a:r>
            <a:r>
              <a:rPr lang="el-GR" dirty="0"/>
              <a:t>)</a:t>
            </a:r>
          </a:p>
        </p:txBody>
      </p:sp>
      <p:sp>
        <p:nvSpPr>
          <p:cNvPr id="3" name="Θέση περιεχομένου 2">
            <a:extLst>
              <a:ext uri="{FF2B5EF4-FFF2-40B4-BE49-F238E27FC236}">
                <a16:creationId xmlns:a16="http://schemas.microsoft.com/office/drawing/2014/main" id="{32C4A1F5-6175-3707-E596-D6E5A211CF26}"/>
              </a:ext>
            </a:extLst>
          </p:cNvPr>
          <p:cNvSpPr>
            <a:spLocks noGrp="1"/>
          </p:cNvSpPr>
          <p:nvPr>
            <p:ph idx="1"/>
          </p:nvPr>
        </p:nvSpPr>
        <p:spPr/>
        <p:txBody>
          <a:bodyPr/>
          <a:lstStyle/>
          <a:p>
            <a:r>
              <a:rPr lang="el-GR" b="0" i="0" dirty="0">
                <a:solidFill>
                  <a:srgbClr val="374151"/>
                </a:solidFill>
                <a:effectLst/>
                <a:latin typeface="Söhne"/>
              </a:rPr>
              <a:t>Σκοπός αυτών των μεθόδων είναι η αναγνώριση ανωμαλι</a:t>
            </a:r>
            <a:r>
              <a:rPr lang="el-GR" dirty="0">
                <a:solidFill>
                  <a:srgbClr val="374151"/>
                </a:solidFill>
                <a:latin typeface="Söhne"/>
              </a:rPr>
              <a:t>ώ</a:t>
            </a:r>
            <a:r>
              <a:rPr lang="el-GR" b="0" i="0" dirty="0">
                <a:solidFill>
                  <a:srgbClr val="374151"/>
                </a:solidFill>
                <a:effectLst/>
                <a:latin typeface="Söhne"/>
              </a:rPr>
              <a:t>ν ή περίεργων παρατηρήσεων στα δεδομένα. Οι ανωμαλίες μπορεί να προσδιοριστούν ως περιπτώσεις που απαιτούν ειδική προσοχή.</a:t>
            </a:r>
            <a:endParaRPr lang="el-GR" dirty="0"/>
          </a:p>
        </p:txBody>
      </p:sp>
      <p:pic>
        <p:nvPicPr>
          <p:cNvPr id="4" name="Εικόνα 3" descr="Εικόνα που περιέχει κείμενο&#10;&#10;Περιγραφή που δημιουργήθηκε αυτόματα">
            <a:extLst>
              <a:ext uri="{FF2B5EF4-FFF2-40B4-BE49-F238E27FC236}">
                <a16:creationId xmlns:a16="http://schemas.microsoft.com/office/drawing/2014/main" id="{649BA13B-0618-EEF9-C819-B121EA3A627E}"/>
              </a:ext>
            </a:extLst>
          </p:cNvPr>
          <p:cNvPicPr>
            <a:picLocks noChangeAspect="1"/>
          </p:cNvPicPr>
          <p:nvPr/>
        </p:nvPicPr>
        <p:blipFill>
          <a:blip r:embed="rId2"/>
          <a:stretch>
            <a:fillRect/>
          </a:stretch>
        </p:blipFill>
        <p:spPr>
          <a:xfrm>
            <a:off x="3976970" y="3690632"/>
            <a:ext cx="4105901" cy="2409849"/>
          </a:xfrm>
          <a:prstGeom prst="rect">
            <a:avLst/>
          </a:prstGeom>
        </p:spPr>
      </p:pic>
    </p:spTree>
    <p:extLst>
      <p:ext uri="{BB962C8B-B14F-4D97-AF65-F5344CB8AC3E}">
        <p14:creationId xmlns:p14="http://schemas.microsoft.com/office/powerpoint/2010/main" val="1438415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E77872-7FEA-8E5C-CAC7-61EE4814AC5D}"/>
              </a:ext>
            </a:extLst>
          </p:cNvPr>
          <p:cNvSpPr>
            <a:spLocks noGrp="1"/>
          </p:cNvSpPr>
          <p:nvPr>
            <p:ph type="title"/>
          </p:nvPr>
        </p:nvSpPr>
        <p:spPr/>
        <p:txBody>
          <a:bodyPr/>
          <a:lstStyle/>
          <a:p>
            <a:r>
              <a:rPr lang="el-GR" dirty="0"/>
              <a:t>Παραδείγματα χρήσης μεθόδων αναγνώρισης ακραίων τιμών </a:t>
            </a:r>
          </a:p>
        </p:txBody>
      </p:sp>
      <p:sp>
        <p:nvSpPr>
          <p:cNvPr id="3" name="Θέση περιεχομένου 2">
            <a:extLst>
              <a:ext uri="{FF2B5EF4-FFF2-40B4-BE49-F238E27FC236}">
                <a16:creationId xmlns:a16="http://schemas.microsoft.com/office/drawing/2014/main" id="{F7189EDA-C707-9083-9AA4-554CF3F30AB1}"/>
              </a:ext>
            </a:extLst>
          </p:cNvPr>
          <p:cNvSpPr>
            <a:spLocks noGrp="1"/>
          </p:cNvSpPr>
          <p:nvPr>
            <p:ph idx="1"/>
          </p:nvPr>
        </p:nvSpPr>
        <p:spPr/>
        <p:txBody>
          <a:bodyPr/>
          <a:lstStyle/>
          <a:p>
            <a:endParaRPr lang="el-GR" dirty="0"/>
          </a:p>
          <a:p>
            <a:r>
              <a:rPr lang="el-GR" dirty="0"/>
              <a:t>Τεχνικές ανάλυσης Μεγάλων Δεδομένων μπορούν να βοηθήσουν στον εντοπισμό ανωμαλιών στα οικονομικά δεδομένα, όπως απροσδόκητες διακυμάνσεις στα έσοδα, ασυνήθιστα μοτίβα δαπανών ή αντιφάσεις στις οικονομικές καταστάσεις. Αυτές οι ανωμαλίες μπορεί να υποδεικνύουν σφάλματα ή και απάτη.</a:t>
            </a:r>
          </a:p>
          <a:p>
            <a:endParaRPr lang="el-GR" dirty="0"/>
          </a:p>
        </p:txBody>
      </p:sp>
    </p:spTree>
    <p:extLst>
      <p:ext uri="{BB962C8B-B14F-4D97-AF65-F5344CB8AC3E}">
        <p14:creationId xmlns:p14="http://schemas.microsoft.com/office/powerpoint/2010/main" val="3887751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494127-0609-A7B2-D0D6-9111E5AFF521}"/>
              </a:ext>
            </a:extLst>
          </p:cNvPr>
          <p:cNvSpPr>
            <a:spLocks noGrp="1"/>
          </p:cNvSpPr>
          <p:nvPr>
            <p:ph type="title"/>
          </p:nvPr>
        </p:nvSpPr>
        <p:spPr/>
        <p:txBody>
          <a:bodyPr/>
          <a:lstStyle/>
          <a:p>
            <a:r>
              <a:rPr lang="el-GR" dirty="0"/>
              <a:t>Παραδείγματα χρήσης μεθόδων κατηγοριοποίησης (1)</a:t>
            </a:r>
          </a:p>
        </p:txBody>
      </p:sp>
      <p:sp>
        <p:nvSpPr>
          <p:cNvPr id="3" name="Θέση περιεχομένου 2">
            <a:extLst>
              <a:ext uri="{FF2B5EF4-FFF2-40B4-BE49-F238E27FC236}">
                <a16:creationId xmlns:a16="http://schemas.microsoft.com/office/drawing/2014/main" id="{F159E356-500C-DB9C-4E1A-D3832DF56E21}"/>
              </a:ext>
            </a:extLst>
          </p:cNvPr>
          <p:cNvSpPr>
            <a:spLocks noGrp="1"/>
          </p:cNvSpPr>
          <p:nvPr>
            <p:ph idx="1"/>
          </p:nvPr>
        </p:nvSpPr>
        <p:spPr/>
        <p:txBody>
          <a:bodyPr>
            <a:normAutofit/>
          </a:bodyPr>
          <a:lstStyle/>
          <a:p>
            <a:pPr marL="0" indent="0">
              <a:buNone/>
            </a:pPr>
            <a:r>
              <a:rPr lang="el-GR" dirty="0"/>
              <a:t> </a:t>
            </a:r>
          </a:p>
          <a:p>
            <a:r>
              <a:rPr lang="el-GR" dirty="0"/>
              <a:t>Αξιολόγηση Κινδύνου Δανεισμού: Χρηματοπιστωτικά ιδρύματα χρησιμοποιούν την εξόρυξη δεδομένων για την αξιολόγηση της </a:t>
            </a:r>
            <a:r>
              <a:rPr lang="el-GR" dirty="0" err="1"/>
              <a:t>πιστοληπτικότητας</a:t>
            </a:r>
            <a:r>
              <a:rPr lang="el-GR" dirty="0"/>
              <a:t> ατόμων και επιχειρήσεων. Με ανάλυση του ιστορικού πιστωτικού ιστορικού, δεδομένων εισοδημάτων και άλλων σχετικών παραγόντων, οι δανειοδότες μπορούν να λαμβάνουν πιο ενημερωμένες αποφάσεις δανεισμού</a:t>
            </a:r>
          </a:p>
        </p:txBody>
      </p:sp>
    </p:spTree>
    <p:extLst>
      <p:ext uri="{BB962C8B-B14F-4D97-AF65-F5344CB8AC3E}">
        <p14:creationId xmlns:p14="http://schemas.microsoft.com/office/powerpoint/2010/main" val="1147190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2D08F8-E773-A6D6-2F59-29B5C3B9C9C1}"/>
              </a:ext>
            </a:extLst>
          </p:cNvPr>
          <p:cNvSpPr>
            <a:spLocks noGrp="1"/>
          </p:cNvSpPr>
          <p:nvPr>
            <p:ph type="title"/>
          </p:nvPr>
        </p:nvSpPr>
        <p:spPr/>
        <p:txBody>
          <a:bodyPr/>
          <a:lstStyle/>
          <a:p>
            <a:r>
              <a:rPr lang="el-GR" dirty="0"/>
              <a:t>Παραδείγματα χρήσης μεθόδων κατηγοριοποίησης (2)</a:t>
            </a:r>
          </a:p>
        </p:txBody>
      </p:sp>
      <p:sp>
        <p:nvSpPr>
          <p:cNvPr id="3" name="Θέση περιεχομένου 2">
            <a:extLst>
              <a:ext uri="{FF2B5EF4-FFF2-40B4-BE49-F238E27FC236}">
                <a16:creationId xmlns:a16="http://schemas.microsoft.com/office/drawing/2014/main" id="{2B70012A-DC21-4179-FC81-2E5775AE22D2}"/>
              </a:ext>
            </a:extLst>
          </p:cNvPr>
          <p:cNvSpPr>
            <a:spLocks noGrp="1"/>
          </p:cNvSpPr>
          <p:nvPr>
            <p:ph idx="1"/>
          </p:nvPr>
        </p:nvSpPr>
        <p:spPr/>
        <p:txBody>
          <a:bodyPr/>
          <a:lstStyle/>
          <a:p>
            <a:endParaRPr lang="el-GR" dirty="0"/>
          </a:p>
          <a:p>
            <a:r>
              <a:rPr lang="el-GR" dirty="0"/>
              <a:t>Ανίχνευση Απάτης: Η εξόρυξη δεδομένων μπορεί να χρησιμοποιηθεί για τον εντοπισμό ασυνήθιστων ή ύποπτων μοτίβων στις οικονομικές συναλλαγές. Η ανάλυση των ιστορικών δεδομένων συναλλαγών, μπορεί να βοηθήσει στον εντοπισμό πιθανών περιπτώσεων απάτης π.χ. μη εξουσιοδοτημένη χρήση πιστωτικής κάρτας.</a:t>
            </a:r>
          </a:p>
          <a:p>
            <a:endParaRPr lang="el-GR" dirty="0"/>
          </a:p>
        </p:txBody>
      </p:sp>
    </p:spTree>
    <p:extLst>
      <p:ext uri="{BB962C8B-B14F-4D97-AF65-F5344CB8AC3E}">
        <p14:creationId xmlns:p14="http://schemas.microsoft.com/office/powerpoint/2010/main" val="1410947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a:extLst>
              <a:ext uri="{FF2B5EF4-FFF2-40B4-BE49-F238E27FC236}">
                <a16:creationId xmlns:a16="http://schemas.microsoft.com/office/drawing/2014/main" id="{70B7AC61-EBA8-49AC-9818-C5836EAA2F8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A3C34C6C-E74C-4DE8-83A2-1775C02D3225}" type="slidenum">
              <a:rPr lang="el-GR" altLang="el-GR" sz="1400"/>
              <a:pPr>
                <a:spcBef>
                  <a:spcPct val="0"/>
                </a:spcBef>
                <a:buClrTx/>
                <a:buSzTx/>
                <a:buFontTx/>
                <a:buNone/>
              </a:pPr>
              <a:t>5</a:t>
            </a:fld>
            <a:endParaRPr lang="el-GR" altLang="el-GR" sz="1400"/>
          </a:p>
        </p:txBody>
      </p:sp>
      <p:sp>
        <p:nvSpPr>
          <p:cNvPr id="13315" name="Rectangle 2">
            <a:extLst>
              <a:ext uri="{FF2B5EF4-FFF2-40B4-BE49-F238E27FC236}">
                <a16:creationId xmlns:a16="http://schemas.microsoft.com/office/drawing/2014/main" id="{34B59993-1143-4C0B-9B80-512BF7F55E8D}"/>
              </a:ext>
            </a:extLst>
          </p:cNvPr>
          <p:cNvSpPr>
            <a:spLocks noGrp="1" noChangeArrowheads="1"/>
          </p:cNvSpPr>
          <p:nvPr>
            <p:ph type="title"/>
          </p:nvPr>
        </p:nvSpPr>
        <p:spPr>
          <a:xfrm>
            <a:off x="1455659" y="717551"/>
            <a:ext cx="8231266" cy="771525"/>
          </a:xfrm>
        </p:spPr>
        <p:txBody>
          <a:bodyPr>
            <a:normAutofit fontScale="90000"/>
          </a:bodyPr>
          <a:lstStyle/>
          <a:p>
            <a:pPr eaLnBrk="1" hangingPunct="1"/>
            <a:r>
              <a:rPr lang="el-GR" altLang="el-GR" sz="4000" dirty="0"/>
              <a:t>Χρήση Μεθόδων Μηχανικής Μάθησης για ανάλυση Μεγάλων Δεδομένων</a:t>
            </a:r>
            <a:endParaRPr lang="en-US" altLang="el-GR" sz="4000" dirty="0"/>
          </a:p>
        </p:txBody>
      </p:sp>
      <p:sp>
        <p:nvSpPr>
          <p:cNvPr id="13316" name="Rectangle 3">
            <a:extLst>
              <a:ext uri="{FF2B5EF4-FFF2-40B4-BE49-F238E27FC236}">
                <a16:creationId xmlns:a16="http://schemas.microsoft.com/office/drawing/2014/main" id="{CC59A26B-D8D5-452F-87F7-0C522A80136A}"/>
              </a:ext>
            </a:extLst>
          </p:cNvPr>
          <p:cNvSpPr>
            <a:spLocks noGrp="1" noChangeArrowheads="1"/>
          </p:cNvSpPr>
          <p:nvPr>
            <p:ph type="body" idx="1"/>
          </p:nvPr>
        </p:nvSpPr>
        <p:spPr>
          <a:xfrm>
            <a:off x="1074317" y="1812398"/>
            <a:ext cx="9927186" cy="4334402"/>
          </a:xfrm>
        </p:spPr>
        <p:txBody>
          <a:bodyPr/>
          <a:lstStyle/>
          <a:p>
            <a:pPr marL="0" indent="0" eaLnBrk="1" hangingPunct="1">
              <a:buNone/>
            </a:pPr>
            <a:r>
              <a:rPr lang="el-GR" altLang="el-GR" sz="2400" dirty="0"/>
              <a:t>Τα δεδομένα που διαθέτουμε θα πρέπει να αντιστοιχούν στην αναζητούμενη γνώση:</a:t>
            </a:r>
          </a:p>
          <a:p>
            <a:pPr marL="522288" lvl="1" indent="11113"/>
            <a:r>
              <a:rPr lang="el-GR" altLang="el-GR" sz="2000" dirty="0"/>
              <a:t> Συνήθως διανυσματική αναπαράσταση: διάνυσμα χαρακτηριστικών (ανεξάρτητων μεταβλητών).</a:t>
            </a:r>
          </a:p>
          <a:p>
            <a:pPr marL="522288" lvl="1" indent="11113"/>
            <a:r>
              <a:rPr lang="el-GR" altLang="el-GR" sz="2000" dirty="0"/>
              <a:t> Ικανά χαρακτηριστικά για την περιγραφή του μοντέλου.</a:t>
            </a:r>
          </a:p>
          <a:p>
            <a:pPr marL="522288" lvl="1" indent="11113"/>
            <a:r>
              <a:rPr lang="el-GR" altLang="el-GR" sz="2000" dirty="0"/>
              <a:t> Τιμές εξαρτημένης μεταβλητής (κατηγορίας) για προβλήματα ταξινόμησης/πρόβλεψης.</a:t>
            </a:r>
          </a:p>
          <a:p>
            <a:pPr marL="522288" lvl="1" indent="11113"/>
            <a:r>
              <a:rPr lang="el-GR" altLang="el-GR" sz="2000" dirty="0"/>
              <a:t> Ικανή ποσότητα για τη δημιουργία καλού μοντέλου.</a:t>
            </a:r>
          </a:p>
          <a:p>
            <a:pPr marL="522288" lvl="1" indent="11113"/>
            <a:r>
              <a:rPr lang="el-GR" altLang="el-GR" sz="2000" dirty="0"/>
              <a:t> Αντιπροσωπευτικά του «συνόλου» των δεδομένων λειτουργίας του συστήματος γνώσης.</a:t>
            </a:r>
            <a:endParaRPr lang="en-US" altLang="el-GR" sz="20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a:extLst>
              <a:ext uri="{FF2B5EF4-FFF2-40B4-BE49-F238E27FC236}">
                <a16:creationId xmlns:a16="http://schemas.microsoft.com/office/drawing/2014/main" id="{5377F34E-B13A-4AEA-8D30-0A91B5DB0BEE}"/>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3403891E-E2CF-4724-BBEB-BB5445B777D2}" type="slidenum">
              <a:rPr lang="el-GR" altLang="el-GR" sz="1400"/>
              <a:pPr>
                <a:spcBef>
                  <a:spcPct val="0"/>
                </a:spcBef>
                <a:buClrTx/>
                <a:buSzTx/>
                <a:buFontTx/>
                <a:buNone/>
              </a:pPr>
              <a:t>6</a:t>
            </a:fld>
            <a:endParaRPr lang="el-GR" altLang="el-GR" sz="1400"/>
          </a:p>
        </p:txBody>
      </p:sp>
      <p:sp>
        <p:nvSpPr>
          <p:cNvPr id="20483" name="Rectangle 2">
            <a:extLst>
              <a:ext uri="{FF2B5EF4-FFF2-40B4-BE49-F238E27FC236}">
                <a16:creationId xmlns:a16="http://schemas.microsoft.com/office/drawing/2014/main" id="{89B27776-FD5D-494E-9FAA-B795B6AE4332}"/>
              </a:ext>
            </a:extLst>
          </p:cNvPr>
          <p:cNvSpPr>
            <a:spLocks noGrp="1" noChangeArrowheads="1"/>
          </p:cNvSpPr>
          <p:nvPr>
            <p:ph type="title"/>
          </p:nvPr>
        </p:nvSpPr>
        <p:spPr/>
        <p:txBody>
          <a:bodyPr/>
          <a:lstStyle/>
          <a:p>
            <a:pPr eaLnBrk="1" hangingPunct="1"/>
            <a:r>
              <a:rPr lang="el-GR" altLang="el-GR" dirty="0"/>
              <a:t>Εκτίμηση απόδοσης </a:t>
            </a:r>
            <a:r>
              <a:rPr lang="el-GR" altLang="el-GR" dirty="0" err="1"/>
              <a:t>κατηγοριοποιητή</a:t>
            </a:r>
            <a:r>
              <a:rPr lang="el-GR" altLang="el-GR" dirty="0"/>
              <a:t> /</a:t>
            </a:r>
            <a:r>
              <a:rPr lang="en-US" altLang="el-GR" dirty="0"/>
              <a:t>τα</a:t>
            </a:r>
            <a:r>
              <a:rPr lang="en-US" altLang="el-GR" dirty="0" err="1"/>
              <a:t>ξινομητή</a:t>
            </a:r>
            <a:r>
              <a:rPr lang="el-GR" altLang="el-GR" dirty="0"/>
              <a:t> </a:t>
            </a:r>
            <a:endParaRPr lang="en-GB" altLang="el-GR" dirty="0"/>
          </a:p>
        </p:txBody>
      </p:sp>
      <p:sp>
        <p:nvSpPr>
          <p:cNvPr id="20484" name="Text Box 3">
            <a:extLst>
              <a:ext uri="{FF2B5EF4-FFF2-40B4-BE49-F238E27FC236}">
                <a16:creationId xmlns:a16="http://schemas.microsoft.com/office/drawing/2014/main" id="{8C422BE5-3E14-4943-8060-A295882C6701}"/>
              </a:ext>
            </a:extLst>
          </p:cNvPr>
          <p:cNvSpPr txBox="1">
            <a:spLocks noChangeArrowheads="1"/>
          </p:cNvSpPr>
          <p:nvPr/>
        </p:nvSpPr>
        <p:spPr bwMode="auto">
          <a:xfrm>
            <a:off x="2209800" y="1981200"/>
            <a:ext cx="79248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tabLst>
                <a:tab pos="765175" algn="l"/>
              </a:tabLst>
              <a:defRPr>
                <a:solidFill>
                  <a:schemeClr val="tx1"/>
                </a:solidFill>
                <a:latin typeface="Tahoma" panose="020B0604030504040204" pitchFamily="34" charset="0"/>
                <a:cs typeface="Arial" panose="020B0604020202020204" pitchFamily="34" charset="0"/>
              </a:defRPr>
            </a:lvl1pPr>
            <a:lvl2pPr marL="800100" indent="-342900">
              <a:tabLst>
                <a:tab pos="765175" algn="l"/>
              </a:tabLst>
              <a:defRPr>
                <a:solidFill>
                  <a:schemeClr val="tx1"/>
                </a:solidFill>
                <a:latin typeface="Tahoma" panose="020B0604030504040204" pitchFamily="34" charset="0"/>
                <a:cs typeface="Arial" panose="020B0604020202020204" pitchFamily="34" charset="0"/>
              </a:defRPr>
            </a:lvl2pPr>
            <a:lvl3pPr marL="1257300" indent="-342900">
              <a:tabLst>
                <a:tab pos="765175" algn="l"/>
              </a:tabLst>
              <a:defRPr>
                <a:solidFill>
                  <a:schemeClr val="tx1"/>
                </a:solidFill>
                <a:latin typeface="Tahoma" panose="020B0604030504040204" pitchFamily="34" charset="0"/>
                <a:cs typeface="Arial" panose="020B0604020202020204" pitchFamily="34" charset="0"/>
              </a:defRPr>
            </a:lvl3pPr>
            <a:lvl4pPr marL="1714500" indent="-342900">
              <a:tabLst>
                <a:tab pos="765175" algn="l"/>
              </a:tabLst>
              <a:defRPr>
                <a:solidFill>
                  <a:schemeClr val="tx1"/>
                </a:solidFill>
                <a:latin typeface="Tahoma" panose="020B0604030504040204" pitchFamily="34" charset="0"/>
                <a:cs typeface="Arial" panose="020B0604020202020204" pitchFamily="34" charset="0"/>
              </a:defRPr>
            </a:lvl4pPr>
            <a:lvl5pPr marL="2171700" indent="-342900">
              <a:tabLst>
                <a:tab pos="765175" algn="l"/>
              </a:tabLst>
              <a:defRPr>
                <a:solidFill>
                  <a:schemeClr val="tx1"/>
                </a:solidFill>
                <a:latin typeface="Tahoma" panose="020B0604030504040204" pitchFamily="34" charset="0"/>
                <a:cs typeface="Arial" panose="020B0604020202020204" pitchFamily="34" charset="0"/>
              </a:defRPr>
            </a:lvl5pPr>
            <a:lvl6pPr marL="2628900" indent="-342900" eaLnBrk="0" fontAlgn="base" hangingPunct="0">
              <a:spcBef>
                <a:spcPct val="0"/>
              </a:spcBef>
              <a:spcAft>
                <a:spcPct val="0"/>
              </a:spcAft>
              <a:tabLst>
                <a:tab pos="765175" algn="l"/>
              </a:tabLst>
              <a:defRPr>
                <a:solidFill>
                  <a:schemeClr val="tx1"/>
                </a:solidFill>
                <a:latin typeface="Tahoma" panose="020B0604030504040204" pitchFamily="34" charset="0"/>
                <a:cs typeface="Arial" panose="020B0604020202020204" pitchFamily="34" charset="0"/>
              </a:defRPr>
            </a:lvl6pPr>
            <a:lvl7pPr marL="3086100" indent="-342900" eaLnBrk="0" fontAlgn="base" hangingPunct="0">
              <a:spcBef>
                <a:spcPct val="0"/>
              </a:spcBef>
              <a:spcAft>
                <a:spcPct val="0"/>
              </a:spcAft>
              <a:tabLst>
                <a:tab pos="765175" algn="l"/>
              </a:tabLst>
              <a:defRPr>
                <a:solidFill>
                  <a:schemeClr val="tx1"/>
                </a:solidFill>
                <a:latin typeface="Tahoma" panose="020B0604030504040204" pitchFamily="34" charset="0"/>
                <a:cs typeface="Arial" panose="020B0604020202020204" pitchFamily="34" charset="0"/>
              </a:defRPr>
            </a:lvl7pPr>
            <a:lvl8pPr marL="3543300" indent="-342900" eaLnBrk="0" fontAlgn="base" hangingPunct="0">
              <a:spcBef>
                <a:spcPct val="0"/>
              </a:spcBef>
              <a:spcAft>
                <a:spcPct val="0"/>
              </a:spcAft>
              <a:tabLst>
                <a:tab pos="765175" algn="l"/>
              </a:tabLst>
              <a:defRPr>
                <a:solidFill>
                  <a:schemeClr val="tx1"/>
                </a:solidFill>
                <a:latin typeface="Tahoma" panose="020B0604030504040204" pitchFamily="34" charset="0"/>
                <a:cs typeface="Arial" panose="020B0604020202020204" pitchFamily="34" charset="0"/>
              </a:defRPr>
            </a:lvl8pPr>
            <a:lvl9pPr marL="4000500" indent="-342900" eaLnBrk="0" fontAlgn="base" hangingPunct="0">
              <a:spcBef>
                <a:spcPct val="0"/>
              </a:spcBef>
              <a:spcAft>
                <a:spcPct val="0"/>
              </a:spcAft>
              <a:tabLst>
                <a:tab pos="765175" algn="l"/>
              </a:tabLst>
              <a:defRPr>
                <a:solidFill>
                  <a:schemeClr val="tx1"/>
                </a:solidFill>
                <a:latin typeface="Tahoma" panose="020B0604030504040204" pitchFamily="34" charset="0"/>
                <a:cs typeface="Arial" panose="020B0604020202020204" pitchFamily="34" charset="0"/>
              </a:defRPr>
            </a:lvl9pPr>
          </a:lstStyle>
          <a:p>
            <a:pPr algn="just" eaLnBrk="1" hangingPunct="1">
              <a:spcBef>
                <a:spcPct val="50000"/>
              </a:spcBef>
              <a:buFontTx/>
              <a:buChar char="•"/>
            </a:pPr>
            <a:r>
              <a:rPr lang="el-GR" altLang="el-GR" sz="2400" dirty="0"/>
              <a:t>Ο καλύτερος </a:t>
            </a:r>
            <a:r>
              <a:rPr lang="en-US" altLang="el-GR" sz="2400" dirty="0"/>
              <a:t>τα</a:t>
            </a:r>
            <a:r>
              <a:rPr lang="en-US" altLang="el-GR" sz="2400" dirty="0" err="1"/>
              <a:t>ξινομητής</a:t>
            </a:r>
            <a:r>
              <a:rPr lang="en-US" altLang="el-GR" sz="2400" dirty="0"/>
              <a:t> </a:t>
            </a:r>
            <a:r>
              <a:rPr lang="el-GR" altLang="el-GR" sz="2400" dirty="0"/>
              <a:t>είναι αυτός που έχει καλύτερη απόδοση στα δεδομένα εκτός συνόλου εκπαίδευσης.</a:t>
            </a:r>
          </a:p>
          <a:p>
            <a:pPr algn="just" eaLnBrk="1" hangingPunct="1">
              <a:spcBef>
                <a:spcPct val="50000"/>
              </a:spcBef>
              <a:buFontTx/>
              <a:buChar char="•"/>
            </a:pPr>
            <a:r>
              <a:rPr lang="el-GR" altLang="el-GR" sz="2400" dirty="0"/>
              <a:t>Η απόδοση στο σύνολο εκπαίδευσης δεν αποτελεί αντικειμενικό κριτήριο για την εκτίμηση της απόδοσης εκτός συνόλου εκπαίδευσης.</a:t>
            </a:r>
          </a:p>
          <a:p>
            <a:pPr algn="just" eaLnBrk="1" hangingPunct="1">
              <a:spcBef>
                <a:spcPct val="50000"/>
              </a:spcBef>
              <a:buFontTx/>
              <a:buChar char="•"/>
            </a:pPr>
            <a:r>
              <a:rPr lang="el-GR" altLang="el-GR" sz="2400" dirty="0"/>
              <a:t>Είναι εύκολο να κατασκευάσουμε έναν </a:t>
            </a:r>
            <a:r>
              <a:rPr lang="en-US" altLang="el-GR" sz="2400" dirty="0"/>
              <a:t>τα</a:t>
            </a:r>
            <a:r>
              <a:rPr lang="en-US" altLang="el-GR" sz="2400" dirty="0" err="1"/>
              <a:t>ξινομητή</a:t>
            </a:r>
            <a:r>
              <a:rPr lang="en-US" altLang="el-GR" sz="2400" dirty="0"/>
              <a:t> </a:t>
            </a:r>
            <a:r>
              <a:rPr lang="el-GR" altLang="el-GR" sz="2400" dirty="0"/>
              <a:t>που να έχει 100% απόδοση στα δεδομένα εκπαίδευσης, αλλά πολλή χαμηλή απόδοση εκτός δεδομένων εκπαίδευσης.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64079DA5-E28D-47A6-B34A-653B604EAA72}"/>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34CAF447-7B30-4B24-8F96-CB7B61179C7F}" type="slidenum">
              <a:rPr lang="el-GR" altLang="el-GR" sz="1400"/>
              <a:pPr>
                <a:spcBef>
                  <a:spcPct val="0"/>
                </a:spcBef>
                <a:buClrTx/>
                <a:buSzTx/>
                <a:buFontTx/>
                <a:buNone/>
              </a:pPr>
              <a:t>7</a:t>
            </a:fld>
            <a:endParaRPr lang="el-GR" altLang="el-GR" sz="1400"/>
          </a:p>
        </p:txBody>
      </p:sp>
      <p:sp>
        <p:nvSpPr>
          <p:cNvPr id="21507" name="Rectangle 2">
            <a:extLst>
              <a:ext uri="{FF2B5EF4-FFF2-40B4-BE49-F238E27FC236}">
                <a16:creationId xmlns:a16="http://schemas.microsoft.com/office/drawing/2014/main" id="{B0011B01-7378-41B0-92A3-FC1AF70F126F}"/>
              </a:ext>
            </a:extLst>
          </p:cNvPr>
          <p:cNvSpPr>
            <a:spLocks noGrp="1" noChangeArrowheads="1"/>
          </p:cNvSpPr>
          <p:nvPr>
            <p:ph type="title"/>
          </p:nvPr>
        </p:nvSpPr>
        <p:spPr/>
        <p:txBody>
          <a:bodyPr/>
          <a:lstStyle/>
          <a:p>
            <a:pPr eaLnBrk="1" hangingPunct="1"/>
            <a:r>
              <a:rPr lang="en-US" altLang="el-GR" sz="3200" b="1" dirty="0">
                <a:latin typeface="Times New Roman" panose="02020603050405020304" pitchFamily="18" charset="0"/>
              </a:rPr>
              <a:t>Τα</a:t>
            </a:r>
            <a:r>
              <a:rPr lang="en-US" altLang="el-GR" sz="3200" b="1" dirty="0" err="1">
                <a:latin typeface="Times New Roman" panose="02020603050405020304" pitchFamily="18" charset="0"/>
              </a:rPr>
              <a:t>ξινομητής</a:t>
            </a:r>
            <a:r>
              <a:rPr lang="el-GR" altLang="el-GR" sz="3200" b="1" dirty="0">
                <a:latin typeface="Times New Roman" panose="02020603050405020304" pitchFamily="18" charset="0"/>
              </a:rPr>
              <a:t> με 100% απόδοση στα δεδομένα εκπαίδευσης</a:t>
            </a:r>
          </a:p>
        </p:txBody>
      </p:sp>
      <p:sp>
        <p:nvSpPr>
          <p:cNvPr id="21622" name="Text Box 117">
            <a:extLst>
              <a:ext uri="{FF2B5EF4-FFF2-40B4-BE49-F238E27FC236}">
                <a16:creationId xmlns:a16="http://schemas.microsoft.com/office/drawing/2014/main" id="{8DC7765F-64C2-490B-A1D0-0FC3A2F92B2C}"/>
              </a:ext>
            </a:extLst>
          </p:cNvPr>
          <p:cNvSpPr txBox="1">
            <a:spLocks noChangeArrowheads="1"/>
          </p:cNvSpPr>
          <p:nvPr/>
        </p:nvSpPr>
        <p:spPr bwMode="auto">
          <a:xfrm>
            <a:off x="2463800" y="6078538"/>
            <a:ext cx="7772400"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50000"/>
              </a:spcBef>
              <a:buClrTx/>
              <a:buSzTx/>
              <a:buFontTx/>
              <a:buNone/>
            </a:pPr>
            <a:r>
              <a:rPr lang="el-GR" altLang="el-GR" sz="1800" dirty="0"/>
              <a:t>Ένας κανόνας για κάθε παράδειγμα</a:t>
            </a:r>
            <a:r>
              <a:rPr lang="en-US" altLang="el-GR" sz="1800" dirty="0"/>
              <a:t>:</a:t>
            </a:r>
            <a:endParaRPr lang="el-GR" altLang="el-GR" sz="1800" dirty="0"/>
          </a:p>
          <a:p>
            <a:pPr eaLnBrk="1" hangingPunct="1">
              <a:spcBef>
                <a:spcPct val="50000"/>
              </a:spcBef>
              <a:buClrTx/>
              <a:buSzTx/>
              <a:buFontTx/>
              <a:buNone/>
            </a:pPr>
            <a:r>
              <a:rPr lang="en-US" altLang="el-GR" sz="1800" dirty="0"/>
              <a:t>If </a:t>
            </a:r>
            <a:r>
              <a:rPr lang="el-GR" altLang="el-GR" sz="1800" dirty="0"/>
              <a:t>Ηλικία</a:t>
            </a:r>
            <a:r>
              <a:rPr lang="en-US" altLang="el-GR" sz="1800" dirty="0"/>
              <a:t>=</a:t>
            </a:r>
            <a:r>
              <a:rPr lang="el-GR" altLang="el-GR" sz="1800" dirty="0"/>
              <a:t>27</a:t>
            </a:r>
            <a:r>
              <a:rPr lang="en-US" altLang="el-GR" sz="1800" dirty="0"/>
              <a:t> and </a:t>
            </a:r>
            <a:r>
              <a:rPr lang="el-GR" altLang="el-GR" sz="1800" dirty="0"/>
              <a:t>Οικ. </a:t>
            </a:r>
            <a:r>
              <a:rPr lang="el-GR" altLang="el-GR" sz="1800" dirty="0" err="1"/>
              <a:t>Κατ</a:t>
            </a:r>
            <a:r>
              <a:rPr lang="el-GR" altLang="el-GR" sz="1800" dirty="0"/>
              <a:t>.</a:t>
            </a:r>
            <a:r>
              <a:rPr lang="en-US" altLang="el-GR" sz="1800" dirty="0"/>
              <a:t>=</a:t>
            </a:r>
            <a:r>
              <a:rPr lang="el-GR" altLang="el-GR" sz="1800" dirty="0"/>
              <a:t>Άγαμος</a:t>
            </a:r>
            <a:r>
              <a:rPr lang="en-US" altLang="el-GR" sz="1800" dirty="0"/>
              <a:t>….. Then </a:t>
            </a:r>
            <a:r>
              <a:rPr lang="el-GR" altLang="el-GR" sz="1800" dirty="0" err="1"/>
              <a:t>ΚαλόςΠελάτης</a:t>
            </a:r>
            <a:r>
              <a:rPr lang="en-US" altLang="el-GR" sz="1800" dirty="0"/>
              <a:t>=</a:t>
            </a:r>
            <a:r>
              <a:rPr lang="el-GR" altLang="el-GR" sz="1800" dirty="0"/>
              <a:t>ΟΧΙ</a:t>
            </a:r>
            <a:endParaRPr lang="en-US" altLang="el-GR" sz="1800" dirty="0"/>
          </a:p>
        </p:txBody>
      </p:sp>
      <p:graphicFrame>
        <p:nvGraphicFramePr>
          <p:cNvPr id="3" name="Group 3">
            <a:extLst>
              <a:ext uri="{FF2B5EF4-FFF2-40B4-BE49-F238E27FC236}">
                <a16:creationId xmlns:a16="http://schemas.microsoft.com/office/drawing/2014/main" id="{AD4BF333-F23E-D884-27E4-795C6AED91EB}"/>
              </a:ext>
            </a:extLst>
          </p:cNvPr>
          <p:cNvGraphicFramePr>
            <a:graphicFrameLocks noGrp="1"/>
          </p:cNvGraphicFramePr>
          <p:nvPr>
            <p:ph idx="1"/>
            <p:extLst>
              <p:ext uri="{D42A27DB-BD31-4B8C-83A1-F6EECF244321}">
                <p14:modId xmlns:p14="http://schemas.microsoft.com/office/powerpoint/2010/main" val="661133468"/>
              </p:ext>
            </p:extLst>
          </p:nvPr>
        </p:nvGraphicFramePr>
        <p:xfrm>
          <a:off x="907215" y="1688307"/>
          <a:ext cx="10098388" cy="4114800"/>
        </p:xfrm>
        <a:graphic>
          <a:graphicData uri="http://schemas.openxmlformats.org/drawingml/2006/table">
            <a:tbl>
              <a:tblPr/>
              <a:tblGrid>
                <a:gridCol w="2018107">
                  <a:extLst>
                    <a:ext uri="{9D8B030D-6E8A-4147-A177-3AD203B41FA5}">
                      <a16:colId xmlns:a16="http://schemas.microsoft.com/office/drawing/2014/main" val="20000"/>
                    </a:ext>
                  </a:extLst>
                </a:gridCol>
                <a:gridCol w="2253684">
                  <a:extLst>
                    <a:ext uri="{9D8B030D-6E8A-4147-A177-3AD203B41FA5}">
                      <a16:colId xmlns:a16="http://schemas.microsoft.com/office/drawing/2014/main" val="20001"/>
                    </a:ext>
                  </a:extLst>
                </a:gridCol>
                <a:gridCol w="1476280">
                  <a:extLst>
                    <a:ext uri="{9D8B030D-6E8A-4147-A177-3AD203B41FA5}">
                      <a16:colId xmlns:a16="http://schemas.microsoft.com/office/drawing/2014/main" val="20002"/>
                    </a:ext>
                  </a:extLst>
                </a:gridCol>
                <a:gridCol w="2151600">
                  <a:extLst>
                    <a:ext uri="{9D8B030D-6E8A-4147-A177-3AD203B41FA5}">
                      <a16:colId xmlns:a16="http://schemas.microsoft.com/office/drawing/2014/main" val="20003"/>
                    </a:ext>
                  </a:extLst>
                </a:gridCol>
                <a:gridCol w="2198717">
                  <a:extLst>
                    <a:ext uri="{9D8B030D-6E8A-4147-A177-3AD203B41FA5}">
                      <a16:colId xmlns:a16="http://schemas.microsoft.com/office/drawing/2014/main" val="20004"/>
                    </a:ext>
                  </a:extLst>
                </a:gridCol>
              </a:tblGrid>
              <a:tr h="3571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9900"/>
                          </a:solidFill>
                          <a:effectLst/>
                          <a:latin typeface="Tahoma" panose="020B0604030504040204" pitchFamily="34" charset="0"/>
                          <a:cs typeface="Arial" panose="020B0604020202020204" pitchFamily="34" charset="0"/>
                        </a:rPr>
                        <a:t>Ηλικία</a:t>
                      </a:r>
                    </a:p>
                  </a:txBody>
                  <a:tcPr anchor="ctr" horzOverflow="overflow">
                    <a:lnL cap="flat">
                      <a:noFill/>
                    </a:lnL>
                    <a:lnR>
                      <a:noFill/>
                    </a:lnR>
                    <a:lnT cap="fla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9900"/>
                          </a:solidFill>
                          <a:effectLst/>
                          <a:latin typeface="Tahoma" panose="020B0604030504040204" pitchFamily="34" charset="0"/>
                          <a:cs typeface="Arial" panose="020B0604020202020204" pitchFamily="34" charset="0"/>
                        </a:rPr>
                        <a:t>Οικ. Κατ.</a:t>
                      </a:r>
                    </a:p>
                  </a:txBody>
                  <a:tcPr anchor="ctr" horzOverflow="overflow">
                    <a:lnL>
                      <a:noFill/>
                    </a:lnL>
                    <a:lnR>
                      <a:noFill/>
                    </a:lnR>
                    <a:lnT cap="fla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dirty="0">
                          <a:ln>
                            <a:noFill/>
                          </a:ln>
                          <a:solidFill>
                            <a:srgbClr val="FF9900"/>
                          </a:solidFill>
                          <a:effectLst/>
                          <a:latin typeface="Tahoma" panose="020B0604030504040204" pitchFamily="34" charset="0"/>
                          <a:cs typeface="Arial" panose="020B0604020202020204" pitchFamily="34" charset="0"/>
                        </a:rPr>
                        <a:t>Φύλο</a:t>
                      </a:r>
                    </a:p>
                  </a:txBody>
                  <a:tcPr anchor="ctr" horzOverflow="overflow">
                    <a:lnL>
                      <a:noFill/>
                    </a:lnL>
                    <a:lnR>
                      <a:noFill/>
                    </a:lnR>
                    <a:lnT cap="fla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9900"/>
                          </a:solidFill>
                          <a:effectLst/>
                          <a:latin typeface="Tahoma" panose="020B0604030504040204" pitchFamily="34" charset="0"/>
                          <a:cs typeface="Arial" panose="020B0604020202020204" pitchFamily="34" charset="0"/>
                        </a:rPr>
                        <a:t>Περιοχή</a:t>
                      </a:r>
                    </a:p>
                  </a:txBody>
                  <a:tcPr anchor="ctr" horzOverflow="overflow">
                    <a:lnL>
                      <a:noFill/>
                    </a:lnL>
                    <a:lnR>
                      <a:noFill/>
                    </a:lnR>
                    <a:lnT cap="fla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dirty="0" err="1">
                          <a:ln>
                            <a:noFill/>
                          </a:ln>
                          <a:solidFill>
                            <a:srgbClr val="FF9900"/>
                          </a:solidFill>
                          <a:effectLst/>
                          <a:latin typeface="Tahoma" panose="020B0604030504040204" pitchFamily="34" charset="0"/>
                          <a:cs typeface="Arial" panose="020B0604020202020204" pitchFamily="34" charset="0"/>
                        </a:rPr>
                        <a:t>ΚαλόςΠελάτης</a:t>
                      </a:r>
                      <a:endParaRPr kumimoji="0" lang="el-GR" altLang="el-GR" sz="2400" b="0" i="0" u="none" strike="noStrike" cap="none" normalizeH="0" baseline="0" dirty="0">
                        <a:ln>
                          <a:noFill/>
                        </a:ln>
                        <a:solidFill>
                          <a:srgbClr val="FF9900"/>
                        </a:solidFill>
                        <a:effectLst/>
                        <a:latin typeface="Tahoma" panose="020B0604030504040204" pitchFamily="34" charset="0"/>
                        <a:cs typeface="Arial" panose="020B0604020202020204" pitchFamily="34"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556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dirty="0">
                          <a:ln>
                            <a:noFill/>
                          </a:ln>
                          <a:solidFill>
                            <a:schemeClr val="tx1"/>
                          </a:solidFill>
                          <a:effectLst/>
                          <a:latin typeface="Tahoma" panose="020B0604030504040204" pitchFamily="34" charset="0"/>
                          <a:cs typeface="Arial" panose="020B0604020202020204" pitchFamily="34" charset="0"/>
                        </a:rPr>
                        <a:t>27</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dirty="0">
                          <a:ln>
                            <a:noFill/>
                          </a:ln>
                          <a:solidFill>
                            <a:schemeClr val="tx1"/>
                          </a:solidFill>
                          <a:effectLst/>
                          <a:latin typeface="Tahoma" panose="020B0604030504040204" pitchFamily="34" charset="0"/>
                          <a:cs typeface="Arial" panose="020B0604020202020204" pitchFamily="34" charset="0"/>
                        </a:rPr>
                        <a:t>Άγαμος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Α</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Αγ. Παρ.</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ΟΧΙ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571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40</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Άγαμος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Γ</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Χαλάνδρι</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ΟΧΙ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571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25</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Έγγαμος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Γ</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Χολαργός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ΟΧΙ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556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32</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Με τέκνα</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Α</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Χαλάνδρι</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ΟΧΙ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571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35</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Έγγαμος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Α</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Αγ. Παρ.</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ΝΑΙ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3571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38</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Έγγαμος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dirty="0">
                          <a:ln>
                            <a:noFill/>
                          </a:ln>
                          <a:solidFill>
                            <a:schemeClr val="tx1"/>
                          </a:solidFill>
                          <a:effectLst/>
                          <a:latin typeface="Tahoma" panose="020B0604030504040204" pitchFamily="34" charset="0"/>
                          <a:cs typeface="Arial" panose="020B0604020202020204" pitchFamily="34" charset="0"/>
                        </a:rPr>
                        <a:t>Γ</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Χολαργός</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ΝΑΙ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556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26</a:t>
                      </a:r>
                    </a:p>
                  </a:txBody>
                  <a:tcPr anchor="ctr" horzOverflow="overflow">
                    <a:lnL cap="flat">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Με τέκνα</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Γ</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Αγ. Παρ.</a:t>
                      </a:r>
                    </a:p>
                  </a:txBody>
                  <a:tcPr anchor="ctr" horzOverflow="overflow">
                    <a:lnL>
                      <a:noFill/>
                    </a:lnL>
                    <a:lnR>
                      <a:noFill/>
                    </a:lnR>
                    <a:lnT>
                      <a:noFill/>
                    </a:lnT>
                    <a:lnB>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rgbClr val="FF0000"/>
                          </a:solidFill>
                          <a:effectLst/>
                          <a:latin typeface="Tahoma" panose="020B0604030504040204" pitchFamily="34" charset="0"/>
                          <a:cs typeface="Arial" panose="020B0604020202020204" pitchFamily="34" charset="0"/>
                        </a:rPr>
                        <a:t>ΝΑΙ</a:t>
                      </a: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571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30</a:t>
                      </a:r>
                    </a:p>
                  </a:txBody>
                  <a:tcPr anchor="ctr" horzOverflow="overflow">
                    <a:lnL cap="flat">
                      <a:noFill/>
                    </a:lnL>
                    <a:lnR>
                      <a:noFill/>
                    </a:lnR>
                    <a:lnT>
                      <a:noFill/>
                    </a:lnT>
                    <a:lnB cap="flat">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Με τέκνα</a:t>
                      </a:r>
                    </a:p>
                  </a:txBody>
                  <a:tcPr anchor="ctr" horzOverflow="overflow">
                    <a:lnL>
                      <a:noFill/>
                    </a:lnL>
                    <a:lnR>
                      <a:noFill/>
                    </a:lnR>
                    <a:lnT>
                      <a:noFill/>
                    </a:lnT>
                    <a:lnB cap="flat">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Γ</a:t>
                      </a:r>
                    </a:p>
                  </a:txBody>
                  <a:tcPr anchor="ctr" horzOverflow="overflow">
                    <a:lnL>
                      <a:noFill/>
                    </a:lnL>
                    <a:lnR>
                      <a:noFill/>
                    </a:lnR>
                    <a:lnT>
                      <a:noFill/>
                    </a:lnT>
                    <a:lnB cap="flat">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a:ln>
                            <a:noFill/>
                          </a:ln>
                          <a:solidFill>
                            <a:schemeClr val="tx1"/>
                          </a:solidFill>
                          <a:effectLst/>
                          <a:latin typeface="Tahoma" panose="020B0604030504040204" pitchFamily="34" charset="0"/>
                          <a:cs typeface="Arial" panose="020B0604020202020204" pitchFamily="34" charset="0"/>
                        </a:rPr>
                        <a:t>Χαλάνδρι</a:t>
                      </a:r>
                    </a:p>
                  </a:txBody>
                  <a:tcPr anchor="ctr" horzOverflow="overflow">
                    <a:lnL>
                      <a:noFill/>
                    </a:lnL>
                    <a:lnR>
                      <a:noFill/>
                    </a:lnR>
                    <a:lnT>
                      <a:noFill/>
                    </a:lnT>
                    <a:lnB cap="flat">
                      <a:noFill/>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l-GR" altLang="el-GR" sz="2400" b="0" i="0" u="none" strike="noStrike" cap="none" normalizeH="0" baseline="0" dirty="0">
                          <a:ln>
                            <a:noFill/>
                          </a:ln>
                          <a:solidFill>
                            <a:srgbClr val="FF0000"/>
                          </a:solidFill>
                          <a:effectLst/>
                          <a:latin typeface="Tahoma" panose="020B0604030504040204" pitchFamily="34" charset="0"/>
                          <a:cs typeface="Arial" panose="020B0604020202020204" pitchFamily="34" charset="0"/>
                        </a:rPr>
                        <a:t>ΝΑΙ</a:t>
                      </a: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a:extLst>
              <a:ext uri="{FF2B5EF4-FFF2-40B4-BE49-F238E27FC236}">
                <a16:creationId xmlns:a16="http://schemas.microsoft.com/office/drawing/2014/main" id="{30E1F01C-841E-4862-AB39-DB1E099918C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C7AC5C78-F349-4DF3-BBB7-A198C9C81E63}" type="slidenum">
              <a:rPr lang="el-GR" altLang="el-GR" sz="1400"/>
              <a:pPr>
                <a:spcBef>
                  <a:spcPct val="0"/>
                </a:spcBef>
                <a:buClrTx/>
                <a:buSzTx/>
                <a:buFontTx/>
                <a:buNone/>
              </a:pPr>
              <a:t>8</a:t>
            </a:fld>
            <a:endParaRPr lang="el-GR" altLang="el-GR" sz="1400"/>
          </a:p>
        </p:txBody>
      </p:sp>
      <p:graphicFrame>
        <p:nvGraphicFramePr>
          <p:cNvPr id="1383426" name="Group 2">
            <a:extLst>
              <a:ext uri="{FF2B5EF4-FFF2-40B4-BE49-F238E27FC236}">
                <a16:creationId xmlns:a16="http://schemas.microsoft.com/office/drawing/2014/main" id="{4A9DD3F4-9663-4CEE-A48E-43890191D640}"/>
              </a:ext>
            </a:extLst>
          </p:cNvPr>
          <p:cNvGraphicFramePr>
            <a:graphicFrameLocks noGrp="1"/>
          </p:cNvGraphicFramePr>
          <p:nvPr/>
        </p:nvGraphicFramePr>
        <p:xfrm>
          <a:off x="1905000" y="3962401"/>
          <a:ext cx="5334000" cy="2209801"/>
        </p:xfrm>
        <a:graphic>
          <a:graphicData uri="http://schemas.openxmlformats.org/drawingml/2006/table">
            <a:tbl>
              <a:tblPr/>
              <a:tblGrid>
                <a:gridCol w="1333500">
                  <a:extLst>
                    <a:ext uri="{9D8B030D-6E8A-4147-A177-3AD203B41FA5}">
                      <a16:colId xmlns:a16="http://schemas.microsoft.com/office/drawing/2014/main" val="20000"/>
                    </a:ext>
                  </a:extLst>
                </a:gridCol>
                <a:gridCol w="1333500">
                  <a:extLst>
                    <a:ext uri="{9D8B030D-6E8A-4147-A177-3AD203B41FA5}">
                      <a16:colId xmlns:a16="http://schemas.microsoft.com/office/drawing/2014/main" val="20001"/>
                    </a:ext>
                  </a:extLst>
                </a:gridCol>
                <a:gridCol w="1333500">
                  <a:extLst>
                    <a:ext uri="{9D8B030D-6E8A-4147-A177-3AD203B41FA5}">
                      <a16:colId xmlns:a16="http://schemas.microsoft.com/office/drawing/2014/main" val="20002"/>
                    </a:ext>
                  </a:extLst>
                </a:gridCol>
                <a:gridCol w="1333500">
                  <a:extLst>
                    <a:ext uri="{9D8B030D-6E8A-4147-A177-3AD203B41FA5}">
                      <a16:colId xmlns:a16="http://schemas.microsoft.com/office/drawing/2014/main" val="20003"/>
                    </a:ext>
                  </a:extLst>
                </a:gridCol>
              </a:tblGrid>
              <a:tr h="5222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l-GR" altLang="el-GR" sz="28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PREDICTED CLASS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542925">
                <a:tc row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br>
                        <a:rPr kumimoji="0" lang="en-US" altLang="el-GR" sz="2800" b="0" i="0" u="none" strike="noStrike" cap="none" normalizeH="0" baseline="0">
                          <a:ln>
                            <a:noFill/>
                          </a:ln>
                          <a:solidFill>
                            <a:schemeClr val="tx1"/>
                          </a:solidFill>
                          <a:effectLst/>
                          <a:latin typeface="Tahoma" panose="020B0604030504040204" pitchFamily="34" charset="0"/>
                          <a:cs typeface="Arial" panose="020B0604020202020204" pitchFamily="34" charset="0"/>
                        </a:rPr>
                      </a:br>
                      <a:endPar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ACTUAL</a:t>
                      </a:r>
                      <a:b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b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CLASS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l-GR" altLang="el-GR" sz="17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0" i="0" u="none" strike="noStrike" cap="none" normalizeH="0" baseline="0">
                          <a:ln>
                            <a:noFill/>
                          </a:ln>
                          <a:solidFill>
                            <a:schemeClr val="tx1"/>
                          </a:solidFill>
                          <a:effectLst/>
                          <a:latin typeface="Tahoma" panose="020B0604030504040204" pitchFamily="34" charset="0"/>
                          <a:cs typeface="Arial" panose="020B0604020202020204" pitchFamily="34" charset="0"/>
                        </a:rPr>
                        <a:t>Class=Yes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0" i="0" u="none" strike="noStrike" cap="none" normalizeH="0" baseline="0">
                          <a:ln>
                            <a:noFill/>
                          </a:ln>
                          <a:solidFill>
                            <a:schemeClr val="tx1"/>
                          </a:solidFill>
                          <a:effectLst/>
                          <a:latin typeface="Tahoma" panose="020B0604030504040204" pitchFamily="34" charset="0"/>
                          <a:cs typeface="Arial" panose="020B0604020202020204" pitchFamily="34" charset="0"/>
                        </a:rPr>
                        <a:t>Class=No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1813">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0" i="0" u="none" strike="noStrike" cap="none" normalizeH="0" baseline="0">
                          <a:ln>
                            <a:noFill/>
                          </a:ln>
                          <a:solidFill>
                            <a:schemeClr val="tx1"/>
                          </a:solidFill>
                          <a:effectLst/>
                          <a:latin typeface="Tahoma" panose="020B0604030504040204" pitchFamily="34" charset="0"/>
                          <a:cs typeface="Arial" panose="020B0604020202020204" pitchFamily="34" charset="0"/>
                        </a:rPr>
                        <a:t>Class=Yes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0" i="0" u="none" strike="noStrike" cap="none" normalizeH="0" baseline="0">
                          <a:ln>
                            <a:noFill/>
                          </a:ln>
                          <a:solidFill>
                            <a:schemeClr val="tx1"/>
                          </a:solidFill>
                          <a:effectLst/>
                          <a:latin typeface="Tahoma" panose="020B0604030504040204" pitchFamily="34" charset="0"/>
                          <a:cs typeface="Arial" panose="020B0604020202020204" pitchFamily="34" charset="0"/>
                        </a:rPr>
                        <a:t>f</a:t>
                      </a:r>
                      <a:r>
                        <a:rPr kumimoji="0" lang="en-US" altLang="el-GR" sz="1700" b="0" i="0" u="none" strike="noStrike" cap="none" normalizeH="0" baseline="-25000">
                          <a:ln>
                            <a:noFill/>
                          </a:ln>
                          <a:solidFill>
                            <a:schemeClr val="tx1"/>
                          </a:solidFill>
                          <a:effectLst/>
                          <a:latin typeface="Tahoma" panose="020B0604030504040204" pitchFamily="34" charset="0"/>
                          <a:cs typeface="Arial" panose="020B0604020202020204" pitchFamily="34"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0" i="0" u="none" strike="noStrike" cap="none" normalizeH="0" baseline="0">
                          <a:ln>
                            <a:noFill/>
                          </a:ln>
                          <a:solidFill>
                            <a:schemeClr val="tx1"/>
                          </a:solidFill>
                          <a:effectLst/>
                          <a:latin typeface="Tahoma" panose="020B0604030504040204" pitchFamily="34" charset="0"/>
                          <a:cs typeface="Arial" panose="020B0604020202020204" pitchFamily="34" charset="0"/>
                        </a:rPr>
                        <a:t> f</a:t>
                      </a:r>
                      <a:r>
                        <a:rPr kumimoji="0" lang="en-US" altLang="el-GR" sz="1700" b="0" i="0" u="none" strike="noStrike" cap="none" normalizeH="0" baseline="-25000">
                          <a:ln>
                            <a:noFill/>
                          </a:ln>
                          <a:solidFill>
                            <a:schemeClr val="tx1"/>
                          </a:solidFill>
                          <a:effectLst/>
                          <a:latin typeface="Tahoma" panose="020B0604030504040204" pitchFamily="34" charset="0"/>
                          <a:cs typeface="Arial" panose="020B0604020202020204" pitchFamily="34"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2775">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0" i="0" u="none" strike="noStrike" cap="none" normalizeH="0" baseline="0">
                          <a:ln>
                            <a:noFill/>
                          </a:ln>
                          <a:solidFill>
                            <a:schemeClr val="tx1"/>
                          </a:solidFill>
                          <a:effectLst/>
                          <a:latin typeface="Tahoma" panose="020B0604030504040204" pitchFamily="34" charset="0"/>
                          <a:cs typeface="Arial" panose="020B0604020202020204" pitchFamily="34" charset="0"/>
                        </a:rPr>
                        <a:t>Class=No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0" i="0" u="none" strike="noStrike" cap="none" normalizeH="0" baseline="0">
                          <a:ln>
                            <a:noFill/>
                          </a:ln>
                          <a:solidFill>
                            <a:schemeClr val="tx1"/>
                          </a:solidFill>
                          <a:effectLst/>
                          <a:latin typeface="Tahoma" panose="020B0604030504040204" pitchFamily="34" charset="0"/>
                          <a:cs typeface="Arial" panose="020B0604020202020204" pitchFamily="34" charset="0"/>
                        </a:rPr>
                        <a:t>f</a:t>
                      </a:r>
                      <a:r>
                        <a:rPr kumimoji="0" lang="en-US" altLang="el-GR" sz="1700" b="0" i="0" u="none" strike="noStrike" cap="none" normalizeH="0" baseline="-25000">
                          <a:ln>
                            <a:noFill/>
                          </a:ln>
                          <a:solidFill>
                            <a:schemeClr val="tx1"/>
                          </a:solidFill>
                          <a:effectLst/>
                          <a:latin typeface="Tahoma" panose="020B0604030504040204" pitchFamily="34" charset="0"/>
                          <a:cs typeface="Arial" panose="020B0604020202020204" pitchFamily="34" charset="0"/>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700" b="0" i="0" u="none" strike="noStrike" cap="none" normalizeH="0" baseline="0">
                          <a:ln>
                            <a:noFill/>
                          </a:ln>
                          <a:solidFill>
                            <a:schemeClr val="tx1"/>
                          </a:solidFill>
                          <a:effectLst/>
                          <a:latin typeface="Tahoma" panose="020B0604030504040204" pitchFamily="34" charset="0"/>
                          <a:cs typeface="Arial" panose="020B0604020202020204" pitchFamily="34" charset="0"/>
                        </a:rPr>
                        <a:t>f</a:t>
                      </a:r>
                      <a:r>
                        <a:rPr kumimoji="0" lang="en-US" altLang="el-GR" sz="1700" b="0" i="0" u="none" strike="noStrike" cap="none" normalizeH="0" baseline="-25000">
                          <a:ln>
                            <a:noFill/>
                          </a:ln>
                          <a:solidFill>
                            <a:schemeClr val="tx1"/>
                          </a:solidFill>
                          <a:effectLst/>
                          <a:latin typeface="Tahoma" panose="020B0604030504040204" pitchFamily="34" charset="0"/>
                          <a:cs typeface="Arial" panose="020B0604020202020204" pitchFamily="34" charset="0"/>
                        </a:rPr>
                        <a:t>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2554" name="Text Box 25">
            <a:extLst>
              <a:ext uri="{FF2B5EF4-FFF2-40B4-BE49-F238E27FC236}">
                <a16:creationId xmlns:a16="http://schemas.microsoft.com/office/drawing/2014/main" id="{E303512B-ABF4-4884-94AE-BF017516BC80}"/>
              </a:ext>
            </a:extLst>
          </p:cNvPr>
          <p:cNvSpPr txBox="1">
            <a:spLocks noChangeArrowheads="1"/>
          </p:cNvSpPr>
          <p:nvPr/>
        </p:nvSpPr>
        <p:spPr bwMode="auto">
          <a:xfrm>
            <a:off x="7467600" y="4114801"/>
            <a:ext cx="2895600" cy="160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50000"/>
              </a:spcBef>
              <a:buClrTx/>
              <a:buSzTx/>
              <a:buFontTx/>
              <a:buNone/>
            </a:pPr>
            <a:r>
              <a:rPr lang="en-US" altLang="el-GR" sz="1800" b="1">
                <a:latin typeface="Arial" panose="020B0604020202020204" pitchFamily="34" charset="0"/>
              </a:rPr>
              <a:t>TP (true positive)</a:t>
            </a:r>
            <a:r>
              <a:rPr lang="el-GR" altLang="el-GR" sz="1800" b="1">
                <a:latin typeface="Arial" panose="020B0604020202020204" pitchFamily="34" charset="0"/>
              </a:rPr>
              <a:t> </a:t>
            </a:r>
            <a:r>
              <a:rPr lang="en-US" altLang="el-GR" sz="1800" b="1">
                <a:latin typeface="Arial" panose="020B0604020202020204" pitchFamily="34" charset="0"/>
              </a:rPr>
              <a:t>f</a:t>
            </a:r>
            <a:r>
              <a:rPr lang="en-US" altLang="el-GR" sz="1800" b="1" baseline="-25000">
                <a:latin typeface="Arial" panose="020B0604020202020204" pitchFamily="34" charset="0"/>
              </a:rPr>
              <a:t>11</a:t>
            </a:r>
          </a:p>
          <a:p>
            <a:pPr>
              <a:spcBef>
                <a:spcPct val="50000"/>
              </a:spcBef>
              <a:buClrTx/>
              <a:buSzTx/>
              <a:buFontTx/>
              <a:buNone/>
            </a:pPr>
            <a:r>
              <a:rPr lang="en-US" altLang="el-GR" sz="1800" b="1">
                <a:latin typeface="Arial" panose="020B0604020202020204" pitchFamily="34" charset="0"/>
              </a:rPr>
              <a:t>FN (false negative) f</a:t>
            </a:r>
            <a:r>
              <a:rPr lang="en-US" altLang="el-GR" sz="1800" b="1" baseline="-25000">
                <a:latin typeface="Arial" panose="020B0604020202020204" pitchFamily="34" charset="0"/>
              </a:rPr>
              <a:t>10</a:t>
            </a:r>
          </a:p>
          <a:p>
            <a:pPr>
              <a:spcBef>
                <a:spcPct val="50000"/>
              </a:spcBef>
              <a:buClrTx/>
              <a:buSzTx/>
              <a:buFontTx/>
              <a:buNone/>
            </a:pPr>
            <a:r>
              <a:rPr lang="en-US" altLang="el-GR" sz="1800" b="1">
                <a:latin typeface="Arial" panose="020B0604020202020204" pitchFamily="34" charset="0"/>
              </a:rPr>
              <a:t>FP (false positive) f</a:t>
            </a:r>
            <a:r>
              <a:rPr lang="en-US" altLang="el-GR" sz="1800" b="1" baseline="-25000">
                <a:latin typeface="Arial" panose="020B0604020202020204" pitchFamily="34" charset="0"/>
              </a:rPr>
              <a:t>01</a:t>
            </a:r>
          </a:p>
          <a:p>
            <a:pPr>
              <a:spcBef>
                <a:spcPct val="50000"/>
              </a:spcBef>
              <a:buClrTx/>
              <a:buSzTx/>
              <a:buFontTx/>
              <a:buNone/>
            </a:pPr>
            <a:r>
              <a:rPr lang="en-US" altLang="el-GR" sz="1800" b="1">
                <a:latin typeface="Arial" panose="020B0604020202020204" pitchFamily="34" charset="0"/>
              </a:rPr>
              <a:t>TN (true negative) f</a:t>
            </a:r>
            <a:r>
              <a:rPr lang="en-US" altLang="el-GR" sz="1800" b="1" baseline="-25000">
                <a:latin typeface="Arial" panose="020B0604020202020204" pitchFamily="34" charset="0"/>
              </a:rPr>
              <a:t>00</a:t>
            </a:r>
          </a:p>
        </p:txBody>
      </p:sp>
      <p:sp>
        <p:nvSpPr>
          <p:cNvPr id="22555" name="Text Box 26">
            <a:extLst>
              <a:ext uri="{FF2B5EF4-FFF2-40B4-BE49-F238E27FC236}">
                <a16:creationId xmlns:a16="http://schemas.microsoft.com/office/drawing/2014/main" id="{8C484F4F-4463-446D-90AC-E535362D115F}"/>
              </a:ext>
            </a:extLst>
          </p:cNvPr>
          <p:cNvSpPr txBox="1">
            <a:spLocks noChangeArrowheads="1"/>
          </p:cNvSpPr>
          <p:nvPr/>
        </p:nvSpPr>
        <p:spPr bwMode="auto">
          <a:xfrm>
            <a:off x="2156836" y="747139"/>
            <a:ext cx="70104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el-GR" altLang="el-GR" b="1" dirty="0">
                <a:latin typeface="Times New Roman" panose="02020603050405020304" pitchFamily="18" charset="0"/>
                <a:ea typeface="+mj-ea"/>
                <a:cs typeface="+mj-cs"/>
              </a:rPr>
              <a:t>Μέτρα Εκτίμησης</a:t>
            </a:r>
          </a:p>
        </p:txBody>
      </p:sp>
      <p:sp>
        <p:nvSpPr>
          <p:cNvPr id="22556" name="Text Box 27">
            <a:extLst>
              <a:ext uri="{FF2B5EF4-FFF2-40B4-BE49-F238E27FC236}">
                <a16:creationId xmlns:a16="http://schemas.microsoft.com/office/drawing/2014/main" id="{F1664C25-CA1F-4F59-AB1D-882D797BC3D3}"/>
              </a:ext>
            </a:extLst>
          </p:cNvPr>
          <p:cNvSpPr txBox="1">
            <a:spLocks noChangeArrowheads="1"/>
          </p:cNvSpPr>
          <p:nvPr/>
        </p:nvSpPr>
        <p:spPr bwMode="auto">
          <a:xfrm>
            <a:off x="1854200" y="1968500"/>
            <a:ext cx="8610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just" eaLnBrk="1" hangingPunct="1">
              <a:spcBef>
                <a:spcPct val="0"/>
              </a:spcBef>
              <a:buClrTx/>
              <a:buSzTx/>
              <a:buFontTx/>
              <a:buNone/>
            </a:pPr>
            <a:r>
              <a:rPr lang="el-GR" altLang="el-GR" sz="1800">
                <a:latin typeface="Comic Sans MS" panose="030F0702030302020204" pitchFamily="66" charset="0"/>
              </a:rPr>
              <a:t>Έμφαση στην ικανότητα πρόβλεψης του μοντέλου παρά στην αποδοτικότητα (πόσο γρήγορα κατασκευάζει το μοντέλο ή ταξινομεί μια εγγραφή, κλιμάκωση κλπ</a:t>
            </a:r>
            <a:r>
              <a:rPr lang="en-US" altLang="el-GR" sz="1800">
                <a:latin typeface="Comic Sans MS" panose="030F0702030302020204" pitchFamily="66" charset="0"/>
              </a:rPr>
              <a:t>.)</a:t>
            </a:r>
            <a:endParaRPr lang="el-GR" altLang="el-GR" sz="1800">
              <a:latin typeface="Comic Sans MS" panose="030F0702030302020204" pitchFamily="66" charset="0"/>
            </a:endParaRPr>
          </a:p>
        </p:txBody>
      </p:sp>
      <p:sp>
        <p:nvSpPr>
          <p:cNvPr id="22557" name="Text Box 28">
            <a:extLst>
              <a:ext uri="{FF2B5EF4-FFF2-40B4-BE49-F238E27FC236}">
                <a16:creationId xmlns:a16="http://schemas.microsoft.com/office/drawing/2014/main" id="{EFCDF19A-3AC2-406F-89AC-F8B0028A5385}"/>
              </a:ext>
            </a:extLst>
          </p:cNvPr>
          <p:cNvSpPr txBox="1">
            <a:spLocks noChangeArrowheads="1"/>
          </p:cNvSpPr>
          <p:nvPr/>
        </p:nvSpPr>
        <p:spPr bwMode="auto">
          <a:xfrm>
            <a:off x="3124200" y="2590801"/>
            <a:ext cx="609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eaLnBrk="1" hangingPunct="1">
              <a:spcBef>
                <a:spcPct val="50000"/>
              </a:spcBef>
              <a:buClrTx/>
              <a:buSzTx/>
              <a:buFontTx/>
              <a:buNone/>
            </a:pPr>
            <a:r>
              <a:rPr lang="en-US" altLang="el-GR" sz="2000">
                <a:solidFill>
                  <a:srgbClr val="FF0000"/>
                </a:solidFill>
                <a:latin typeface="Comic Sans MS" panose="030F0702030302020204" pitchFamily="66" charset="0"/>
              </a:rPr>
              <a:t>Confusion Matrix (</a:t>
            </a:r>
            <a:r>
              <a:rPr lang="el-GR" altLang="el-GR" sz="2000">
                <a:solidFill>
                  <a:srgbClr val="FF0000"/>
                </a:solidFill>
                <a:latin typeface="Comic Sans MS" panose="030F0702030302020204" pitchFamily="66" charset="0"/>
              </a:rPr>
              <a:t>Πίνακας Σύγχυσης) </a:t>
            </a:r>
          </a:p>
        </p:txBody>
      </p:sp>
      <p:sp>
        <p:nvSpPr>
          <p:cNvPr id="22558" name="Text Box 29">
            <a:extLst>
              <a:ext uri="{FF2B5EF4-FFF2-40B4-BE49-F238E27FC236}">
                <a16:creationId xmlns:a16="http://schemas.microsoft.com/office/drawing/2014/main" id="{519642D9-80DF-4D61-B3E4-DDA06E49FA44}"/>
              </a:ext>
            </a:extLst>
          </p:cNvPr>
          <p:cNvSpPr txBox="1">
            <a:spLocks noChangeArrowheads="1"/>
          </p:cNvSpPr>
          <p:nvPr/>
        </p:nvSpPr>
        <p:spPr bwMode="auto">
          <a:xfrm>
            <a:off x="2057400" y="3200401"/>
            <a:ext cx="8305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eaLnBrk="1" hangingPunct="1">
              <a:spcBef>
                <a:spcPct val="50000"/>
              </a:spcBef>
              <a:buClrTx/>
              <a:buSzTx/>
              <a:buFontTx/>
              <a:buNone/>
            </a:pPr>
            <a:r>
              <a:rPr lang="en-US" altLang="el-GR" sz="2000" b="1">
                <a:latin typeface="Comic Sans MS" panose="030F0702030302020204" pitchFamily="66" charset="0"/>
              </a:rPr>
              <a:t>f</a:t>
            </a:r>
            <a:r>
              <a:rPr lang="en-US" altLang="el-GR" sz="2000" b="1" baseline="-25000">
                <a:latin typeface="Comic Sans MS" panose="030F0702030302020204" pitchFamily="66" charset="0"/>
              </a:rPr>
              <a:t>ij</a:t>
            </a:r>
            <a:r>
              <a:rPr lang="en-US" altLang="el-GR" sz="2000">
                <a:latin typeface="Comic Sans MS" panose="030F0702030302020204" pitchFamily="66" charset="0"/>
              </a:rPr>
              <a:t>: </a:t>
            </a:r>
            <a:r>
              <a:rPr lang="el-GR" altLang="el-GR" sz="2000">
                <a:latin typeface="Comic Sans MS" panose="030F0702030302020204" pitchFamily="66" charset="0"/>
              </a:rPr>
              <a:t>αριθμός των εγγραφών της κλάσης </a:t>
            </a:r>
            <a:r>
              <a:rPr lang="en-US" altLang="el-GR" sz="2000">
                <a:latin typeface="Comic Sans MS" panose="030F0702030302020204" pitchFamily="66" charset="0"/>
              </a:rPr>
              <a:t>i </a:t>
            </a:r>
            <a:r>
              <a:rPr lang="el-GR" altLang="el-GR" sz="2000">
                <a:latin typeface="Comic Sans MS" panose="030F0702030302020204" pitchFamily="66" charset="0"/>
              </a:rPr>
              <a:t>που προβλέπονται ως κλάση </a:t>
            </a:r>
            <a:r>
              <a:rPr lang="en-US" altLang="el-GR" sz="2000">
                <a:latin typeface="Comic Sans MS" panose="030F0702030302020204" pitchFamily="66" charset="0"/>
              </a:rPr>
              <a:t>j</a:t>
            </a:r>
            <a:endParaRPr lang="el-GR" altLang="el-GR" sz="2000">
              <a:latin typeface="Comic Sans MS" panose="030F0702030302020204"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a:extLst>
              <a:ext uri="{FF2B5EF4-FFF2-40B4-BE49-F238E27FC236}">
                <a16:creationId xmlns:a16="http://schemas.microsoft.com/office/drawing/2014/main" id="{B68D5129-45BE-407B-BD1E-19AB7D1BBC6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A5A62196-A472-47BD-B047-155496757EFC}" type="slidenum">
              <a:rPr lang="el-GR" altLang="el-GR" sz="1400"/>
              <a:pPr>
                <a:spcBef>
                  <a:spcPct val="0"/>
                </a:spcBef>
                <a:buClrTx/>
                <a:buSzTx/>
                <a:buFontTx/>
                <a:buNone/>
              </a:pPr>
              <a:t>9</a:t>
            </a:fld>
            <a:endParaRPr lang="el-GR" altLang="el-GR" sz="1400"/>
          </a:p>
        </p:txBody>
      </p:sp>
      <p:graphicFrame>
        <p:nvGraphicFramePr>
          <p:cNvPr id="1384450" name="Group 2">
            <a:extLst>
              <a:ext uri="{FF2B5EF4-FFF2-40B4-BE49-F238E27FC236}">
                <a16:creationId xmlns:a16="http://schemas.microsoft.com/office/drawing/2014/main" id="{34E6B407-77A5-4850-BAB4-B087B065757A}"/>
              </a:ext>
            </a:extLst>
          </p:cNvPr>
          <p:cNvGraphicFramePr>
            <a:graphicFrameLocks noGrp="1"/>
          </p:cNvGraphicFramePr>
          <p:nvPr/>
        </p:nvGraphicFramePr>
        <p:xfrm>
          <a:off x="4648200" y="1905001"/>
          <a:ext cx="5715000" cy="2239987"/>
        </p:xfrm>
        <a:graphic>
          <a:graphicData uri="http://schemas.openxmlformats.org/drawingml/2006/table">
            <a:tbl>
              <a:tblPr/>
              <a:tblGrid>
                <a:gridCol w="1428750">
                  <a:extLst>
                    <a:ext uri="{9D8B030D-6E8A-4147-A177-3AD203B41FA5}">
                      <a16:colId xmlns:a16="http://schemas.microsoft.com/office/drawing/2014/main" val="20000"/>
                    </a:ext>
                  </a:extLst>
                </a:gridCol>
                <a:gridCol w="1428750">
                  <a:extLst>
                    <a:ext uri="{9D8B030D-6E8A-4147-A177-3AD203B41FA5}">
                      <a16:colId xmlns:a16="http://schemas.microsoft.com/office/drawing/2014/main" val="20001"/>
                    </a:ext>
                  </a:extLst>
                </a:gridCol>
                <a:gridCol w="1428750">
                  <a:extLst>
                    <a:ext uri="{9D8B030D-6E8A-4147-A177-3AD203B41FA5}">
                      <a16:colId xmlns:a16="http://schemas.microsoft.com/office/drawing/2014/main" val="20002"/>
                    </a:ext>
                  </a:extLst>
                </a:gridCol>
                <a:gridCol w="1428750">
                  <a:extLst>
                    <a:ext uri="{9D8B030D-6E8A-4147-A177-3AD203B41FA5}">
                      <a16:colId xmlns:a16="http://schemas.microsoft.com/office/drawing/2014/main" val="20003"/>
                    </a:ext>
                  </a:extLst>
                </a:gridCol>
              </a:tblGrid>
              <a:tr h="518106">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l-GR" altLang="el-GR" sz="28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PREDICTED CLASS</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626851">
                <a:tc rowSpan="3">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b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br>
                      <a:endPar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ACTUAL</a:t>
                      </a:r>
                      <a:b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b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CLASS</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l-GR"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endParaRP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Class=Yes</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Class=No</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14156">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Class=Yes</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rgbClr val="FF0000"/>
                          </a:solidFill>
                          <a:effectLst/>
                          <a:latin typeface="Tahoma" panose="020B0604030504040204" pitchFamily="34" charset="0"/>
                          <a:cs typeface="Arial" panose="020B0604020202020204" pitchFamily="34" charset="0"/>
                        </a:rPr>
                        <a:t>TP</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rgbClr val="FF0000"/>
                          </a:solidFill>
                          <a:effectLst/>
                          <a:latin typeface="Tahoma" panose="020B0604030504040204" pitchFamily="34" charset="0"/>
                          <a:cs typeface="Arial" panose="020B0604020202020204" pitchFamily="34" charset="0"/>
                        </a:rPr>
                        <a:t>FN</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0850">
                <a:tc vMerge="1">
                  <a:txBody>
                    <a:bodyPr/>
                    <a:lstStyle/>
                    <a:p>
                      <a:endParaRPr lang="el-GR"/>
                    </a:p>
                  </a:txBody>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chemeClr val="tx1"/>
                          </a:solidFill>
                          <a:effectLst/>
                          <a:latin typeface="Tahoma" panose="020B0604030504040204" pitchFamily="34" charset="0"/>
                          <a:cs typeface="Arial" panose="020B0604020202020204" pitchFamily="34" charset="0"/>
                        </a:rPr>
                        <a:t>Class=No</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rgbClr val="FF0000"/>
                          </a:solidFill>
                          <a:effectLst/>
                          <a:latin typeface="Tahoma" panose="020B0604030504040204" pitchFamily="34" charset="0"/>
                          <a:cs typeface="Arial" panose="020B0604020202020204" pitchFamily="34" charset="0"/>
                        </a:rPr>
                        <a:t>FP</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cs typeface="Arial" panose="020B060402020202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cs typeface="Arial" panose="020B060402020202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cs typeface="Arial" panose="020B060402020202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cs typeface="Arial" panose="020B060402020202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l-GR" sz="1800" b="0" i="0" u="none" strike="noStrike" cap="none" normalizeH="0" baseline="0">
                          <a:ln>
                            <a:noFill/>
                          </a:ln>
                          <a:solidFill>
                            <a:srgbClr val="FF0000"/>
                          </a:solidFill>
                          <a:effectLst/>
                          <a:latin typeface="Tahoma" panose="020B0604030504040204" pitchFamily="34" charset="0"/>
                          <a:cs typeface="Arial" panose="020B0604020202020204" pitchFamily="34" charset="0"/>
                        </a:rPr>
                        <a:t>TN</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3578" name="Object 25">
            <a:extLst>
              <a:ext uri="{FF2B5EF4-FFF2-40B4-BE49-F238E27FC236}">
                <a16:creationId xmlns:a16="http://schemas.microsoft.com/office/drawing/2014/main" id="{C191619E-F819-4ED1-9949-027068BB31FA}"/>
              </a:ext>
            </a:extLst>
          </p:cNvPr>
          <p:cNvGraphicFramePr>
            <a:graphicFrameLocks noChangeAspect="1"/>
          </p:cNvGraphicFramePr>
          <p:nvPr/>
        </p:nvGraphicFramePr>
        <p:xfrm>
          <a:off x="2082801" y="4559301"/>
          <a:ext cx="6272213" cy="785813"/>
        </p:xfrm>
        <a:graphic>
          <a:graphicData uri="http://schemas.openxmlformats.org/presentationml/2006/ole">
            <mc:AlternateContent xmlns:mc="http://schemas.openxmlformats.org/markup-compatibility/2006">
              <mc:Choice xmlns:v="urn:schemas-microsoft-com:vml" Requires="v">
                <p:oleObj name="Εξίσωση" r:id="rId2" imgW="3340100" imgH="419100" progId="Equation.3">
                  <p:embed/>
                </p:oleObj>
              </mc:Choice>
              <mc:Fallback>
                <p:oleObj name="Εξίσωση" r:id="rId2" imgW="3340100" imgH="419100" progId="Equation.3">
                  <p:embed/>
                  <p:pic>
                    <p:nvPicPr>
                      <p:cNvPr id="23578" name="Object 25">
                        <a:extLst>
                          <a:ext uri="{FF2B5EF4-FFF2-40B4-BE49-F238E27FC236}">
                            <a16:creationId xmlns:a16="http://schemas.microsoft.com/office/drawing/2014/main" id="{C191619E-F819-4ED1-9949-027068BB31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2801" y="4559301"/>
                        <a:ext cx="6272213" cy="785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579" name="Text Box 26">
            <a:extLst>
              <a:ext uri="{FF2B5EF4-FFF2-40B4-BE49-F238E27FC236}">
                <a16:creationId xmlns:a16="http://schemas.microsoft.com/office/drawing/2014/main" id="{D775651E-139A-4DE4-84EB-3D09F8480140}"/>
              </a:ext>
            </a:extLst>
          </p:cNvPr>
          <p:cNvSpPr txBox="1">
            <a:spLocks noChangeArrowheads="1"/>
          </p:cNvSpPr>
          <p:nvPr/>
        </p:nvSpPr>
        <p:spPr bwMode="auto">
          <a:xfrm>
            <a:off x="2819400" y="1117600"/>
            <a:ext cx="70104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el-GR" altLang="el-GR" b="1" dirty="0">
                <a:latin typeface="Times New Roman" panose="02020603050405020304" pitchFamily="18" charset="0"/>
                <a:ea typeface="+mj-ea"/>
                <a:cs typeface="+mj-cs"/>
              </a:rPr>
              <a:t>Ακρίβεια</a:t>
            </a:r>
          </a:p>
        </p:txBody>
      </p:sp>
      <p:graphicFrame>
        <p:nvGraphicFramePr>
          <p:cNvPr id="23580" name="Object 27">
            <a:extLst>
              <a:ext uri="{FF2B5EF4-FFF2-40B4-BE49-F238E27FC236}">
                <a16:creationId xmlns:a16="http://schemas.microsoft.com/office/drawing/2014/main" id="{085EF74C-E14D-4925-9F41-41F8D6E23A09}"/>
              </a:ext>
            </a:extLst>
          </p:cNvPr>
          <p:cNvGraphicFramePr>
            <a:graphicFrameLocks noGrp="1" noChangeAspect="1"/>
          </p:cNvGraphicFramePr>
          <p:nvPr>
            <p:ph/>
          </p:nvPr>
        </p:nvGraphicFramePr>
        <p:xfrm>
          <a:off x="4178300" y="5499101"/>
          <a:ext cx="6324600" cy="790575"/>
        </p:xfrm>
        <a:graphic>
          <a:graphicData uri="http://schemas.openxmlformats.org/presentationml/2006/ole">
            <mc:AlternateContent xmlns:mc="http://schemas.openxmlformats.org/markup-compatibility/2006">
              <mc:Choice xmlns:v="urn:schemas-microsoft-com:vml" Requires="v">
                <p:oleObj name="Εξίσωση" r:id="rId4" imgW="3352800" imgH="419100" progId="Equation.3">
                  <p:embed/>
                </p:oleObj>
              </mc:Choice>
              <mc:Fallback>
                <p:oleObj name="Εξίσωση" r:id="rId4" imgW="3352800" imgH="419100" progId="Equation.3">
                  <p:embed/>
                  <p:pic>
                    <p:nvPicPr>
                      <p:cNvPr id="23580" name="Object 27">
                        <a:extLst>
                          <a:ext uri="{FF2B5EF4-FFF2-40B4-BE49-F238E27FC236}">
                            <a16:creationId xmlns:a16="http://schemas.microsoft.com/office/drawing/2014/main" id="{085EF74C-E14D-4925-9F41-41F8D6E23A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78300" y="5499101"/>
                        <a:ext cx="6324600" cy="790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581" name="Text Box 28">
            <a:extLst>
              <a:ext uri="{FF2B5EF4-FFF2-40B4-BE49-F238E27FC236}">
                <a16:creationId xmlns:a16="http://schemas.microsoft.com/office/drawing/2014/main" id="{881839E6-AB6F-4A40-A40E-0ED6EA5CD2DA}"/>
              </a:ext>
            </a:extLst>
          </p:cNvPr>
          <p:cNvSpPr txBox="1">
            <a:spLocks noChangeArrowheads="1"/>
          </p:cNvSpPr>
          <p:nvPr/>
        </p:nvSpPr>
        <p:spPr bwMode="auto">
          <a:xfrm>
            <a:off x="2006600" y="5715001"/>
            <a:ext cx="2362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eaLnBrk="1" hangingPunct="1">
              <a:spcBef>
                <a:spcPct val="50000"/>
              </a:spcBef>
              <a:buClrTx/>
              <a:buSzTx/>
              <a:buFontTx/>
              <a:buNone/>
            </a:pPr>
            <a:r>
              <a:rPr lang="el-GR" altLang="el-GR" sz="1800">
                <a:latin typeface="Comic Sans MS" panose="030F0702030302020204" pitchFamily="66" charset="0"/>
              </a:rPr>
              <a:t>Λόγος Λάθους</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1634</Words>
  <Application>Microsoft Office PowerPoint</Application>
  <PresentationFormat>Ευρεία οθόνη</PresentationFormat>
  <Paragraphs>351</Paragraphs>
  <Slides>28</Slides>
  <Notes>2</Notes>
  <HiddenSlides>0</HiddenSlides>
  <MMClips>0</MMClips>
  <ScaleCrop>false</ScaleCrop>
  <HeadingPairs>
    <vt:vector size="8" baseType="variant">
      <vt:variant>
        <vt:lpstr>Γραμματοσειρές που χρησιμοποιούνται</vt:lpstr>
      </vt:variant>
      <vt:variant>
        <vt:i4>8</vt:i4>
      </vt: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28</vt:i4>
      </vt:variant>
    </vt:vector>
  </HeadingPairs>
  <TitlesOfParts>
    <vt:vector size="39" baseType="lpstr">
      <vt:lpstr>Arial</vt:lpstr>
      <vt:lpstr>Calibri</vt:lpstr>
      <vt:lpstr>Calibri Light</vt:lpstr>
      <vt:lpstr>Comic Sans MS</vt:lpstr>
      <vt:lpstr>Söhne</vt:lpstr>
      <vt:lpstr>Tahoma</vt:lpstr>
      <vt:lpstr>Times New Roman</vt:lpstr>
      <vt:lpstr>Wingdings</vt:lpstr>
      <vt:lpstr>Θέμα του Office</vt:lpstr>
      <vt:lpstr>Εξίσωση</vt:lpstr>
      <vt:lpstr>Equation</vt:lpstr>
      <vt:lpstr>Ανάλυση Δεδομένων Μεγάλου Όγκου</vt:lpstr>
      <vt:lpstr>Κατηγοριοποίηση (Classification)</vt:lpstr>
      <vt:lpstr>Παραδείγματα χρήσης μεθόδων κατηγοριοποίησης (1)</vt:lpstr>
      <vt:lpstr>Παραδείγματα χρήσης μεθόδων κατηγοριοποίησης (2)</vt:lpstr>
      <vt:lpstr>Χρήση Μεθόδων Μηχανικής Μάθησης για ανάλυση Μεγάλων Δεδομένων</vt:lpstr>
      <vt:lpstr>Εκτίμηση απόδοσης κατηγοριοποιητή /ταξινομητή </vt:lpstr>
      <vt:lpstr>Ταξινομητής με 100% απόδοση στα δεδομένα εκπαίδευσης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Διασταυρωμένη επικύρωση (Cross validation)</vt:lpstr>
      <vt:lpstr>Διασταυρωμένη επικύρωση (Cross validation)</vt:lpstr>
      <vt:lpstr>Παρουσίαση του PowerPoint</vt:lpstr>
      <vt:lpstr>Ταξινόμηση βασισμένη στο κόστος</vt:lpstr>
      <vt:lpstr>Παρουσίαση του PowerPoint</vt:lpstr>
      <vt:lpstr>Παρουσίαση του PowerPoint</vt:lpstr>
      <vt:lpstr>Πρόβλεψη/παλινδρόμηση (Regression) </vt:lpstr>
      <vt:lpstr>Παραδείγματα χρήσης μεθόδων παλινδρόμησης (1)</vt:lpstr>
      <vt:lpstr>Παραδείγματα χρήσης μεθόδων παλινδρόμησης (2)</vt:lpstr>
      <vt:lpstr>Συσταδοποίηση (Clustering)</vt:lpstr>
      <vt:lpstr>Παραδείγματα χρήσης μεθόδων ομαδοποίησης (1)</vt:lpstr>
      <vt:lpstr>Παραδείγματα χρήσης μεθόδων ομαδοποίησης (2)</vt:lpstr>
      <vt:lpstr>Συσχέτιση (Association)</vt:lpstr>
      <vt:lpstr>Παραδείγματα χρήσης μεθόδων συσχέτισης</vt:lpstr>
      <vt:lpstr>Αναγνώριση ακραίων τιμών (Outlier Detection)</vt:lpstr>
      <vt:lpstr>Παραδείγματα χρήσης μεθόδων αναγνώρισης ακραίων τιμών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Ανάλυση Λογιστικών και Φορολογικών Δεδομένων Μεγάλου Όγκου</dc:title>
  <dc:creator>Κωτσιαντής Σωτήρης</dc:creator>
  <cp:lastModifiedBy>ΘΕΟΔΩΡΑΚΟΠΟΥΛΟΣ ΛΕΩΝΙΔΑΣ</cp:lastModifiedBy>
  <cp:revision>9</cp:revision>
  <dcterms:created xsi:type="dcterms:W3CDTF">2023-10-12T13:46:09Z</dcterms:created>
  <dcterms:modified xsi:type="dcterms:W3CDTF">2023-10-27T11:07:12Z</dcterms:modified>
</cp:coreProperties>
</file>