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389" r:id="rId2"/>
    <p:sldId id="390" r:id="rId3"/>
    <p:sldId id="391" r:id="rId4"/>
    <p:sldId id="369" r:id="rId5"/>
    <p:sldId id="370" r:id="rId6"/>
    <p:sldId id="371" r:id="rId7"/>
    <p:sldId id="372"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92" r:id="rId25"/>
    <p:sldId id="393" r:id="rId26"/>
    <p:sldId id="394" r:id="rId27"/>
    <p:sldId id="395" r:id="rId28"/>
    <p:sldId id="396" r:id="rId29"/>
  </p:sldIdLst>
  <p:sldSz cx="9144000" cy="6858000" type="screen4x3"/>
  <p:notesSz cx="6858000" cy="97107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71993" autoAdjust="0"/>
  </p:normalViewPr>
  <p:slideViewPr>
    <p:cSldViewPr>
      <p:cViewPr varScale="1">
        <p:scale>
          <a:sx n="53" d="100"/>
          <a:sy n="53"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78F7E914-1BFE-450A-BAF1-5C40EA09D743}" type="datetimeFigureOut">
              <a:rPr lang="en-US" smtClean="0"/>
              <a:t>9/9/2015</a:t>
            </a:fld>
            <a:endParaRPr lang="en-US"/>
          </a:p>
        </p:txBody>
      </p:sp>
      <p:sp>
        <p:nvSpPr>
          <p:cNvPr id="4" name="Slide Image Placeholder 3"/>
          <p:cNvSpPr>
            <a:spLocks noGrp="1" noRot="1" noChangeAspect="1"/>
          </p:cNvSpPr>
          <p:nvPr>
            <p:ph type="sldImg" idx="2"/>
          </p:nvPr>
        </p:nvSpPr>
        <p:spPr>
          <a:xfrm>
            <a:off x="1244600" y="1214438"/>
            <a:ext cx="4368800" cy="32766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73600"/>
            <a:ext cx="5486400" cy="3822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23375"/>
            <a:ext cx="2971800" cy="4873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23375"/>
            <a:ext cx="2971800" cy="487363"/>
          </a:xfrm>
          <a:prstGeom prst="rect">
            <a:avLst/>
          </a:prstGeom>
        </p:spPr>
        <p:txBody>
          <a:bodyPr vert="horz" lIns="91440" tIns="45720" rIns="91440" bIns="45720" rtlCol="0" anchor="b"/>
          <a:lstStyle>
            <a:lvl1pPr algn="r">
              <a:defRPr sz="1200"/>
            </a:lvl1pPr>
          </a:lstStyle>
          <a:p>
            <a:fld id="{BB96B8C9-7AE5-4E48-A707-A12B7110DB1C}" type="slidenum">
              <a:rPr lang="en-US" smtClean="0"/>
              <a:t>‹#›</a:t>
            </a:fld>
            <a:endParaRPr lang="en-US"/>
          </a:p>
        </p:txBody>
      </p:sp>
    </p:spTree>
    <p:extLst>
      <p:ext uri="{BB962C8B-B14F-4D97-AF65-F5344CB8AC3E}">
        <p14:creationId xmlns:p14="http://schemas.microsoft.com/office/powerpoint/2010/main" val="1893611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val="247406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val="19994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val="315532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AC78B6-F972-4DA8-AEFC-45B13403A29E}" type="slidenum">
              <a:rPr lang="en-GB" smtClean="0"/>
              <a:pPr>
                <a:spcBef>
                  <a:spcPct val="0"/>
                </a:spcBef>
              </a:pPr>
              <a:t>4</a:t>
            </a:fld>
            <a:endParaRPr lang="en-GB" smtClean="0"/>
          </a:p>
        </p:txBody>
      </p:sp>
    </p:spTree>
    <p:extLst>
      <p:ext uri="{BB962C8B-B14F-4D97-AF65-F5344CB8AC3E}">
        <p14:creationId xmlns:p14="http://schemas.microsoft.com/office/powerpoint/2010/main" val="200364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A43ECB-6014-40DD-B7DF-48CF9C52BA41}" type="slidenum">
              <a:rPr lang="en-GB" smtClean="0"/>
              <a:pPr>
                <a:spcBef>
                  <a:spcPct val="0"/>
                </a:spcBef>
              </a:pPr>
              <a:t>6</a:t>
            </a:fld>
            <a:endParaRPr lang="en-GB"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smtClean="0"/>
          </a:p>
        </p:txBody>
      </p:sp>
    </p:spTree>
    <p:extLst>
      <p:ext uri="{BB962C8B-B14F-4D97-AF65-F5344CB8AC3E}">
        <p14:creationId xmlns:p14="http://schemas.microsoft.com/office/powerpoint/2010/main" val="3817876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6B8C9-7AE5-4E48-A707-A12B7110DB1C}" type="slidenum">
              <a:rPr lang="en-US" smtClean="0"/>
              <a:t>19</a:t>
            </a:fld>
            <a:endParaRPr lang="en-US"/>
          </a:p>
        </p:txBody>
      </p:sp>
    </p:spTree>
    <p:extLst>
      <p:ext uri="{BB962C8B-B14F-4D97-AF65-F5344CB8AC3E}">
        <p14:creationId xmlns:p14="http://schemas.microsoft.com/office/powerpoint/2010/main" val="41602839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a:p>
        </p:txBody>
      </p:sp>
    </p:spTree>
    <p:extLst>
      <p:ext uri="{BB962C8B-B14F-4D97-AF65-F5344CB8AC3E}">
        <p14:creationId xmlns:p14="http://schemas.microsoft.com/office/powerpoint/2010/main" val="437668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7" name="Title 6"/>
          <p:cNvSpPr>
            <a:spLocks noGrp="1"/>
          </p:cNvSpPr>
          <p:nvPr>
            <p:ph type="title"/>
          </p:nvPr>
        </p:nvSpPr>
        <p:spPr/>
        <p:txBody>
          <a:bodyPr/>
          <a:lstStyle/>
          <a:p>
            <a:r>
              <a:rPr lang="en-US" smtClean="0"/>
              <a:t>Click to edit Master title style</a:t>
            </a:r>
            <a:endParaRPr lang="el-GR"/>
          </a:p>
        </p:txBody>
      </p:sp>
    </p:spTree>
    <p:extLst>
      <p:ext uri="{BB962C8B-B14F-4D97-AF65-F5344CB8AC3E}">
        <p14:creationId xmlns:p14="http://schemas.microsoft.com/office/powerpoint/2010/main" val="14099554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17266907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9328305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0408925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Τίτλος και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ειμένου 2"/>
          <p:cNvSpPr>
            <a:spLocks noGrp="1"/>
          </p:cNvSpPr>
          <p:nvPr>
            <p:ph type="body"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a:xfrm>
            <a:off x="3581400" y="6305550"/>
            <a:ext cx="2133600" cy="476250"/>
          </a:xfrm>
          <a:prstGeom prst="rect">
            <a:avLst/>
          </a:prstGeom>
        </p:spPr>
        <p:txBody>
          <a:bodyPr/>
          <a:lstStyle>
            <a:lvl1pPr>
              <a:defRPr smtClean="0"/>
            </a:lvl1pPr>
          </a:lstStyle>
          <a:p>
            <a:pPr>
              <a:defRPr/>
            </a:pPr>
            <a:r>
              <a:rPr lang="el-GR"/>
              <a:t>11/10/2009</a:t>
            </a:r>
          </a:p>
        </p:txBody>
      </p:sp>
      <p:sp>
        <p:nvSpPr>
          <p:cNvPr id="5" name="Θέση υποσέλιδου 4"/>
          <p:cNvSpPr>
            <a:spLocks noGrp="1"/>
          </p:cNvSpPr>
          <p:nvPr>
            <p:ph type="ftr" sz="quarter" idx="11"/>
          </p:nvPr>
        </p:nvSpPr>
        <p:spPr>
          <a:xfrm>
            <a:off x="5715000" y="6305550"/>
            <a:ext cx="2895600" cy="476250"/>
          </a:xfrm>
          <a:prstGeom prst="rect">
            <a:avLst/>
          </a:prstGeom>
        </p:spPr>
        <p:txBody>
          <a:bodyPr/>
          <a:lstStyle>
            <a:lvl1pPr>
              <a:defRPr/>
            </a:lvl1pPr>
          </a:lstStyle>
          <a:p>
            <a:pPr>
              <a:defRPr/>
            </a:pPr>
            <a:r>
              <a:rPr lang="el-GR"/>
              <a:t>Παιδαγωγικός Σχεδιασμός με ΤΠΕ </a:t>
            </a:r>
          </a:p>
        </p:txBody>
      </p:sp>
      <p:sp>
        <p:nvSpPr>
          <p:cNvPr id="6" name="Θέση αριθμού διαφάνειας 5"/>
          <p:cNvSpPr>
            <a:spLocks noGrp="1"/>
          </p:cNvSpPr>
          <p:nvPr>
            <p:ph type="sldNum" sz="quarter" idx="12"/>
          </p:nvPr>
        </p:nvSpPr>
        <p:spPr>
          <a:xfrm>
            <a:off x="8613775" y="6305550"/>
            <a:ext cx="457200" cy="476250"/>
          </a:xfrm>
          <a:prstGeom prst="rect">
            <a:avLst/>
          </a:prstGeom>
        </p:spPr>
        <p:txBody>
          <a:bodyPr/>
          <a:lstStyle>
            <a:lvl1pPr>
              <a:defRPr>
                <a:latin typeface="Corbel" panose="020B0503020204020204" pitchFamily="34" charset="0"/>
              </a:defRPr>
            </a:lvl1pPr>
          </a:lstStyle>
          <a:p>
            <a:pPr>
              <a:defRPr/>
            </a:pPr>
            <a:fld id="{E671D68D-5213-41D5-8A17-9E219F5C95EE}" type="slidenum">
              <a:rPr lang="el-GR"/>
              <a:pPr>
                <a:defRPr/>
              </a:pPr>
              <a:t>‹#›</a:t>
            </a:fld>
            <a:endParaRPr lang="el-GR"/>
          </a:p>
        </p:txBody>
      </p:sp>
    </p:spTree>
    <p:extLst>
      <p:ext uri="{BB962C8B-B14F-4D97-AF65-F5344CB8AC3E}">
        <p14:creationId xmlns:p14="http://schemas.microsoft.com/office/powerpoint/2010/main" val="4074894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7"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25488388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TextBox 5"/>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Tree>
    <p:extLst>
      <p:ext uri="{BB962C8B-B14F-4D97-AF65-F5344CB8AC3E}">
        <p14:creationId xmlns:p14="http://schemas.microsoft.com/office/powerpoint/2010/main" val="13634519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8"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7023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pic>
        <p:nvPicPr>
          <p:cNvPr id="10"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7793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pic>
        <p:nvPicPr>
          <p:cNvPr id="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6653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026" name="Picture 2" descr="D:\PhD Files\ecedu.voulgari.gr\archive\icte_logo_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6963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TextBox 5"/>
          <p:cNvSpPr txBox="1"/>
          <p:nvPr userDrawn="1"/>
        </p:nvSpPr>
        <p:spPr>
          <a:xfrm>
            <a:off x="8100392" y="6498037"/>
            <a:ext cx="936104" cy="230832"/>
          </a:xfrm>
          <a:prstGeom prst="rect">
            <a:avLst/>
          </a:prstGeom>
          <a:noFill/>
        </p:spPr>
        <p:txBody>
          <a:bodyPr wrap="square" rtlCol="0">
            <a:spAutoFit/>
          </a:bodyPr>
          <a:lstStyle/>
          <a:p>
            <a:pPr algn="ctr"/>
            <a:fld id="{9F07154B-F5CB-4BC8-9933-CC3C5127F4F9}" type="slidenum">
              <a:rPr lang="el-GR" sz="900" b="0" smtClean="0">
                <a:solidFill>
                  <a:schemeClr val="bg1">
                    <a:lumMod val="50000"/>
                  </a:schemeClr>
                </a:solidFill>
              </a:rPr>
              <a:pPr algn="ctr"/>
              <a:t>‹#›</a:t>
            </a:fld>
            <a:r>
              <a:rPr lang="el-GR" sz="900" b="0" dirty="0" smtClean="0">
                <a:solidFill>
                  <a:schemeClr val="bg1">
                    <a:lumMod val="50000"/>
                  </a:schemeClr>
                </a:solidFill>
              </a:rPr>
              <a:t>/ΧΧ</a:t>
            </a:r>
            <a:endParaRPr lang="el-GR" sz="900" b="0" dirty="0">
              <a:solidFill>
                <a:schemeClr val="bg1">
                  <a:lumMod val="50000"/>
                </a:schemeClr>
              </a:solidFill>
            </a:endParaRPr>
          </a:p>
        </p:txBody>
      </p:sp>
      <p:sp>
        <p:nvSpPr>
          <p:cNvPr id="7" name="TextBox 6"/>
          <p:cNvSpPr txBox="1"/>
          <p:nvPr userDrawn="1"/>
        </p:nvSpPr>
        <p:spPr>
          <a:xfrm>
            <a:off x="1571667" y="6510536"/>
            <a:ext cx="936104" cy="230832"/>
          </a:xfrm>
          <a:prstGeom prst="rect">
            <a:avLst/>
          </a:prstGeom>
          <a:noFill/>
        </p:spPr>
        <p:txBody>
          <a:bodyPr wrap="square" rtlCol="0">
            <a:spAutoFit/>
          </a:bodyPr>
          <a:lstStyle/>
          <a:p>
            <a:pPr algn="ctr"/>
            <a:fld id="{DBDCE2B2-856D-4854-B6D9-C945D2957E61}" type="datetime1">
              <a:rPr lang="el-GR" sz="900" b="0" smtClean="0">
                <a:solidFill>
                  <a:schemeClr val="bg1">
                    <a:lumMod val="50000"/>
                  </a:schemeClr>
                </a:solidFill>
              </a:rPr>
              <a:t>9/9/2015</a:t>
            </a:fld>
            <a:endParaRPr lang="el-GR" sz="900" b="0" dirty="0">
              <a:solidFill>
                <a:schemeClr val="bg1">
                  <a:lumMod val="50000"/>
                </a:schemeClr>
              </a:solidFill>
            </a:endParaRPr>
          </a:p>
        </p:txBody>
      </p:sp>
      <p:sp>
        <p:nvSpPr>
          <p:cNvPr id="8" name="TextBox 7"/>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endParaRPr lang="el-GR" sz="900" b="0" dirty="0">
              <a:solidFill>
                <a:schemeClr val="bg1">
                  <a:lumMod val="50000"/>
                </a:schemeClr>
              </a:solidFill>
            </a:endParaRPr>
          </a:p>
        </p:txBody>
      </p:sp>
    </p:spTree>
    <p:extLst>
      <p:ext uri="{BB962C8B-B14F-4D97-AF65-F5344CB8AC3E}">
        <p14:creationId xmlns:p14="http://schemas.microsoft.com/office/powerpoint/2010/main" val="332528089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3290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pic>
        <p:nvPicPr>
          <p:cNvPr id="7" name="Picture 2" descr="D:\PhD Files\ecedu.voulgari.gr\archive\icte_logo_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237312"/>
            <a:ext cx="1296144" cy="558682"/>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0" y="6309320"/>
            <a:ext cx="9144000" cy="0"/>
          </a:xfrm>
          <a:prstGeom prst="line">
            <a:avLst/>
          </a:prstGeom>
          <a:ln w="12700">
            <a:solidFill>
              <a:srgbClr val="C4000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2675790" y="6498037"/>
            <a:ext cx="5256584" cy="230832"/>
          </a:xfrm>
          <a:prstGeom prst="rect">
            <a:avLst/>
          </a:prstGeom>
          <a:noFill/>
        </p:spPr>
        <p:txBody>
          <a:bodyPr wrap="square" rtlCol="0">
            <a:spAutoFit/>
          </a:bodyPr>
          <a:lstStyle/>
          <a:p>
            <a:pPr algn="ctr"/>
            <a:r>
              <a:rPr lang="el-GR" sz="900" b="0" dirty="0" smtClean="0">
                <a:solidFill>
                  <a:schemeClr val="bg1">
                    <a:lumMod val="50000"/>
                  </a:schemeClr>
                </a:solidFill>
              </a:rPr>
              <a:t>ΤΠΕ στην Εκπαίδευση</a:t>
            </a:r>
            <a:r>
              <a:rPr lang="en-US" sz="900" b="0" dirty="0" smtClean="0">
                <a:solidFill>
                  <a:schemeClr val="bg1">
                    <a:lumMod val="50000"/>
                  </a:schemeClr>
                </a:solidFill>
              </a:rPr>
              <a:t>                     </a:t>
            </a:r>
            <a:r>
              <a:rPr lang="el-GR" sz="900" b="0" dirty="0" smtClean="0">
                <a:solidFill>
                  <a:schemeClr val="bg1">
                    <a:lumMod val="50000"/>
                  </a:schemeClr>
                </a:solidFill>
              </a:rPr>
              <a:t>Διδάσκων</a:t>
            </a:r>
            <a:r>
              <a:rPr lang="el-GR" sz="900" b="0" baseline="0" dirty="0" smtClean="0">
                <a:solidFill>
                  <a:schemeClr val="bg1">
                    <a:lumMod val="50000"/>
                  </a:schemeClr>
                </a:solidFill>
              </a:rPr>
              <a:t> : Βασίλης Κόμης</a:t>
            </a:r>
            <a:endParaRPr lang="el-GR" sz="900" b="0" dirty="0">
              <a:solidFill>
                <a:schemeClr val="bg1">
                  <a:lumMod val="50000"/>
                </a:schemeClr>
              </a:solidFill>
            </a:endParaRPr>
          </a:p>
        </p:txBody>
      </p:sp>
    </p:spTree>
    <p:extLst>
      <p:ext uri="{BB962C8B-B14F-4D97-AF65-F5344CB8AC3E}">
        <p14:creationId xmlns:p14="http://schemas.microsoft.com/office/powerpoint/2010/main" val="1265239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 id="214748368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4400" b="1" kern="1200">
          <a:solidFill>
            <a:srgbClr val="C0000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958975"/>
            <a:ext cx="7772400" cy="1470025"/>
          </a:xfrm>
        </p:spPr>
        <p:txBody>
          <a:bodyPr/>
          <a:lstStyle/>
          <a:p>
            <a:r>
              <a:rPr lang="el-GR" dirty="0" smtClean="0"/>
              <a:t>Τίτλος Μαθήματος</a:t>
            </a:r>
            <a:endParaRPr lang="el-GR" dirty="0"/>
          </a:p>
        </p:txBody>
      </p:sp>
      <p:sp>
        <p:nvSpPr>
          <p:cNvPr id="3" name="Υπότιτλος 2"/>
          <p:cNvSpPr>
            <a:spLocks noGrp="1"/>
          </p:cNvSpPr>
          <p:nvPr>
            <p:ph type="subTitle" idx="1"/>
          </p:nvPr>
        </p:nvSpPr>
        <p:spPr>
          <a:xfrm>
            <a:off x="683568" y="3124200"/>
            <a:ext cx="7776864" cy="2115094"/>
          </a:xfrm>
        </p:spPr>
        <p:txBody>
          <a:bodyPr>
            <a:noAutofit/>
          </a:bodyPr>
          <a:lstStyle/>
          <a:p>
            <a:r>
              <a:rPr lang="el-GR" sz="2800" b="1" dirty="0"/>
              <a:t>Ενότητα </a:t>
            </a:r>
            <a:r>
              <a:rPr lang="el-GR" sz="2800" b="1" dirty="0" smtClean="0"/>
              <a:t>4</a:t>
            </a:r>
            <a:r>
              <a:rPr lang="en-US" sz="2800" b="1" dirty="0" smtClean="0"/>
              <a:t> </a:t>
            </a:r>
            <a:r>
              <a:rPr lang="el-GR" sz="2800" b="1" dirty="0" smtClean="0"/>
              <a:t>:</a:t>
            </a:r>
            <a:r>
              <a:rPr lang="en-US" sz="2800" dirty="0" smtClean="0"/>
              <a:t> </a:t>
            </a:r>
            <a:r>
              <a:rPr lang="el-GR" sz="2800" dirty="0" smtClean="0"/>
              <a:t> </a:t>
            </a:r>
            <a:r>
              <a:rPr lang="en-GB" sz="2800" dirty="0"/>
              <a:t>Ο</a:t>
            </a:r>
            <a:r>
              <a:rPr lang="el-GR" sz="2800" dirty="0"/>
              <a:t>ι</a:t>
            </a:r>
            <a:r>
              <a:rPr lang="en-GB" sz="2800" dirty="0"/>
              <a:t> </a:t>
            </a:r>
            <a:r>
              <a:rPr lang="el-GR" sz="2800" dirty="0"/>
              <a:t>ΤΠΕ </a:t>
            </a:r>
            <a:r>
              <a:rPr lang="el-GR" sz="2800" dirty="0" smtClean="0"/>
              <a:t>στο Πιλοτικό </a:t>
            </a:r>
            <a:r>
              <a:rPr lang="el-GR" sz="2800" dirty="0"/>
              <a:t>Πρόγραμμα Σπουδών της Προσχολικής </a:t>
            </a:r>
            <a:r>
              <a:rPr lang="el-GR" sz="2800" dirty="0" smtClean="0"/>
              <a:t>Εκπαίδευσης (2012)</a:t>
            </a:r>
            <a:endParaRPr lang="en-US" sz="2800" dirty="0" smtClean="0"/>
          </a:p>
          <a:p>
            <a:endParaRPr lang="el-GR" sz="2800" dirty="0" smtClean="0"/>
          </a:p>
          <a:p>
            <a:r>
              <a:rPr lang="el-GR" sz="2800" dirty="0" smtClean="0"/>
              <a:t>Βασίλειος Κόμης</a:t>
            </a:r>
          </a:p>
          <a:p>
            <a:r>
              <a:rPr lang="el-GR" sz="2800" dirty="0" smtClean="0"/>
              <a:t>ΤΕΕΑΠΗ</a:t>
            </a:r>
          </a:p>
        </p:txBody>
      </p:sp>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3" cstate="print"/>
          <a:srcRect/>
          <a:stretch>
            <a:fillRect/>
          </a:stretch>
        </p:blipFill>
        <p:spPr bwMode="auto">
          <a:xfrm>
            <a:off x="3591138" y="5527327"/>
            <a:ext cx="4310289" cy="1025873"/>
          </a:xfrm>
          <a:prstGeom prst="rect">
            <a:avLst/>
          </a:prstGeom>
          <a:noFill/>
        </p:spPr>
      </p:pic>
      <p:pic>
        <p:nvPicPr>
          <p:cNvPr id="1026" name="Picture 2" descr="C:\Users\user\Downloads\logo_png.png"/>
          <p:cNvPicPr>
            <a:picLocks noChangeAspect="1" noChangeArrowheads="1"/>
          </p:cNvPicPr>
          <p:nvPr/>
        </p:nvPicPr>
        <p:blipFill>
          <a:blip r:embed="rId4" cstate="print"/>
          <a:srcRect/>
          <a:stretch>
            <a:fillRect/>
          </a:stretch>
        </p:blipFill>
        <p:spPr bwMode="auto">
          <a:xfrm>
            <a:off x="4932040" y="260648"/>
            <a:ext cx="3672408" cy="1809750"/>
          </a:xfrm>
          <a:prstGeom prst="rect">
            <a:avLst/>
          </a:prstGeom>
          <a:noFill/>
        </p:spPr>
      </p:pic>
      <p:pic>
        <p:nvPicPr>
          <p:cNvPr id="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9592" y="704322"/>
            <a:ext cx="2468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61727" y="57912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570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Τίτλος 1"/>
          <p:cNvSpPr>
            <a:spLocks noGrp="1"/>
          </p:cNvSpPr>
          <p:nvPr>
            <p:ph type="title"/>
          </p:nvPr>
        </p:nvSpPr>
        <p:spPr/>
        <p:txBody>
          <a:bodyPr/>
          <a:lstStyle/>
          <a:p>
            <a:pPr>
              <a:defRPr/>
            </a:pPr>
            <a:r>
              <a:rPr lang="el-GR" b="1" smtClean="0">
                <a:latin typeface="Times New Roman" pitchFamily="18" charset="0"/>
              </a:rPr>
              <a:t>Άξονες υλοποίησης </a:t>
            </a:r>
          </a:p>
        </p:txBody>
      </p:sp>
      <p:sp>
        <p:nvSpPr>
          <p:cNvPr id="84995" name="Θέση κειμένου 2"/>
          <p:cNvSpPr>
            <a:spLocks noGrp="1"/>
          </p:cNvSpPr>
          <p:nvPr>
            <p:ph type="body" idx="1"/>
          </p:nvPr>
        </p:nvSpPr>
        <p:spPr>
          <a:xfrm>
            <a:off x="1258888" y="1447800"/>
            <a:ext cx="7675562" cy="4800600"/>
          </a:xfrm>
        </p:spPr>
        <p:txBody>
          <a:bodyPr>
            <a:normAutofit lnSpcReduction="10000"/>
          </a:bodyPr>
          <a:lstStyle/>
          <a:p>
            <a:pPr>
              <a:buFont typeface="Arial" panose="020B0604020202020204" pitchFamily="34" charset="0"/>
              <a:buChar char="•"/>
            </a:pPr>
            <a:r>
              <a:rPr lang="el-GR" smtClean="0">
                <a:latin typeface="Times New Roman" panose="02020603050405020304" pitchFamily="18" charset="0"/>
              </a:rPr>
              <a:t>Η υλοποίηση του σκοπού αυτού εδράζεται σε τέσσερις συμπληρωματικούς άξονες:</a:t>
            </a:r>
          </a:p>
          <a:p>
            <a:pPr>
              <a:buFont typeface="Arial" panose="020B0604020202020204" pitchFamily="34" charset="0"/>
              <a:buChar char="•"/>
            </a:pPr>
            <a:r>
              <a:rPr lang="el-GR" smtClean="0">
                <a:latin typeface="Times New Roman" panose="02020603050405020304" pitchFamily="18" charset="0"/>
              </a:rPr>
              <a:t>Α) Γνωρίζω τις ΤΠΕ και δημιουργώ </a:t>
            </a:r>
          </a:p>
          <a:p>
            <a:pPr>
              <a:buFont typeface="Arial" panose="020B0604020202020204" pitchFamily="34" charset="0"/>
              <a:buChar char="•"/>
            </a:pPr>
            <a:r>
              <a:rPr lang="el-GR" smtClean="0">
                <a:latin typeface="Times New Roman" panose="02020603050405020304" pitchFamily="18" charset="0"/>
              </a:rPr>
              <a:t>Β) Επικοινωνώ και συνεργάζομαι με τις ΤΠΕ</a:t>
            </a:r>
          </a:p>
          <a:p>
            <a:pPr>
              <a:buFont typeface="Arial" panose="020B0604020202020204" pitchFamily="34" charset="0"/>
              <a:buChar char="•"/>
            </a:pPr>
            <a:r>
              <a:rPr lang="el-GR" smtClean="0">
                <a:latin typeface="Times New Roman" panose="02020603050405020304" pitchFamily="18" charset="0"/>
              </a:rPr>
              <a:t>Γ) Διερευνώ, πειραματίζομαι, ανακαλύπτω και λύνω προβλήματα με τις ΤΠΕ</a:t>
            </a:r>
          </a:p>
          <a:p>
            <a:pPr>
              <a:buFont typeface="Arial" panose="020B0604020202020204" pitchFamily="34" charset="0"/>
              <a:buChar char="•"/>
            </a:pPr>
            <a:r>
              <a:rPr lang="el-GR" smtClean="0">
                <a:latin typeface="Times New Roman" panose="02020603050405020304" pitchFamily="18" charset="0"/>
              </a:rPr>
              <a:t>Δ) Οι ΤΠΕ στην κοινωνία και τον πολιτισμό</a:t>
            </a:r>
          </a:p>
        </p:txBody>
      </p:sp>
      <p:sp>
        <p:nvSpPr>
          <p:cNvPr id="8499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CC97790-CD99-4540-B1BB-3A8D6659BBE7}" type="slidenum">
              <a:rPr lang="el-GR" sz="1200" smtClean="0">
                <a:solidFill>
                  <a:srgbClr val="B5A788"/>
                </a:solidFill>
                <a:latin typeface="Corbel" panose="020B0503020204020204" pitchFamily="34" charset="0"/>
              </a:rPr>
              <a:pPr>
                <a:spcBef>
                  <a:spcPct val="0"/>
                </a:spcBef>
                <a:buClrTx/>
                <a:buSzTx/>
                <a:buFontTx/>
                <a:buNone/>
              </a:pPr>
              <a:t>10</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6366194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Α. Γνωρίζω τις ΤΠΕ και δημιουργώ </a:t>
            </a:r>
          </a:p>
        </p:txBody>
      </p:sp>
      <p:sp>
        <p:nvSpPr>
          <p:cNvPr id="3" name="Θέση κειμένου 2"/>
          <p:cNvSpPr>
            <a:spLocks noGrp="1"/>
          </p:cNvSpPr>
          <p:nvPr>
            <p:ph type="body" idx="1"/>
          </p:nvPr>
        </p:nvSpPr>
        <p:spPr>
          <a:xfrm>
            <a:off x="1042988" y="1773238"/>
            <a:ext cx="7891462" cy="4800600"/>
          </a:xfrm>
        </p:spPr>
        <p:txBody>
          <a:bodyPr rtlCol="0">
            <a:normAutofit fontScale="85000" lnSpcReduction="10000"/>
          </a:bodyPr>
          <a:lstStyle/>
          <a:p>
            <a:pPr fontAlgn="auto">
              <a:spcAft>
                <a:spcPts val="0"/>
              </a:spcAft>
              <a:buFont typeface="Arial" pitchFamily="34" charset="0"/>
              <a:buChar char="•"/>
              <a:defRPr/>
            </a:pPr>
            <a:r>
              <a:rPr lang="el-GR" i="1" dirty="0" smtClean="0">
                <a:latin typeface="Times New Roman"/>
              </a:rPr>
              <a:t>Αναζήτηση, οργάνωση, διαχείριση και παραγωγή πληροφοριών, ψηφιακός </a:t>
            </a:r>
            <a:r>
              <a:rPr lang="el-GR" i="1" dirty="0" err="1" smtClean="0">
                <a:latin typeface="Times New Roman"/>
              </a:rPr>
              <a:t>γραμματισμός</a:t>
            </a:r>
            <a:r>
              <a:rPr lang="el-GR" i="1" dirty="0" smtClean="0">
                <a:latin typeface="Times New Roman"/>
              </a:rPr>
              <a:t>, δημιουργικότητα, ανάπτυξη ιδεών, έκφραση, ψηφιακό παιγνίδι </a:t>
            </a:r>
          </a:p>
          <a:p>
            <a:pPr fontAlgn="auto">
              <a:spcAft>
                <a:spcPts val="0"/>
              </a:spcAft>
              <a:buFont typeface="Arial" pitchFamily="34" charset="0"/>
              <a:buChar char="•"/>
              <a:defRPr/>
            </a:pPr>
            <a:r>
              <a:rPr lang="el-GR" dirty="0" smtClean="0">
                <a:latin typeface="Times New Roman"/>
              </a:rPr>
              <a:t>Οι μαθητές μαθαίνουν να χειρίζονται υπολογιστικά περιβάλλοντα και ψηφιακές συσκευές ώστε να αναζητούν, να οργανώνουν και να διαχειρίζονται πληροφορίες από πολλαπλές ψηφιακές πηγές καθώς και να παράγουν νέες </a:t>
            </a:r>
            <a:r>
              <a:rPr lang="el-GR" dirty="0" err="1" smtClean="0">
                <a:latin typeface="Times New Roman"/>
              </a:rPr>
              <a:t>πολυτροπικές</a:t>
            </a:r>
            <a:r>
              <a:rPr lang="el-GR" dirty="0" smtClean="0">
                <a:latin typeface="Times New Roman"/>
              </a:rPr>
              <a:t> πληροφορίες, να δημιουργούν, να αναπτύσσουν τις ιδέες τους, να παίζουν και να εκφράζονται με ποικίλους τρόπους. </a:t>
            </a:r>
          </a:p>
        </p:txBody>
      </p:sp>
      <p:sp>
        <p:nvSpPr>
          <p:cNvPr id="86021"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A10C0F40-D9EC-4EBD-B211-7545415F0D95}" type="slidenum">
              <a:rPr lang="el-GR" sz="1200" smtClean="0">
                <a:solidFill>
                  <a:srgbClr val="B5A788"/>
                </a:solidFill>
                <a:latin typeface="Corbel" panose="020B0503020204020204" pitchFamily="34" charset="0"/>
              </a:rPr>
              <a:pPr>
                <a:spcBef>
                  <a:spcPct val="0"/>
                </a:spcBef>
                <a:buClrTx/>
                <a:buSzTx/>
                <a:buFontTx/>
                <a:buNone/>
              </a:pPr>
              <a:t>11</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25639116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Β. Επικοινωνώ και συνεργάζομαι με τις ΤΠΕ</a:t>
            </a:r>
          </a:p>
        </p:txBody>
      </p:sp>
      <p:sp>
        <p:nvSpPr>
          <p:cNvPr id="87043" name="Θέση κειμένου 2"/>
          <p:cNvSpPr>
            <a:spLocks noGrp="1"/>
          </p:cNvSpPr>
          <p:nvPr>
            <p:ph type="body" idx="1"/>
          </p:nvPr>
        </p:nvSpPr>
        <p:spPr>
          <a:xfrm>
            <a:off x="1331913" y="1628775"/>
            <a:ext cx="7499350" cy="4691063"/>
          </a:xfrm>
        </p:spPr>
        <p:txBody>
          <a:bodyPr/>
          <a:lstStyle/>
          <a:p>
            <a:pPr>
              <a:buFont typeface="Arial" panose="020B0604020202020204" pitchFamily="34" charset="0"/>
              <a:buChar char="•"/>
            </a:pPr>
            <a:r>
              <a:rPr lang="el-GR" i="1" smtClean="0">
                <a:latin typeface="Times New Roman" panose="02020603050405020304" pitchFamily="18" charset="0"/>
              </a:rPr>
              <a:t>Έκφραση, επικοινωνία, κοινωνική αλληλεπίδραση, συνεργασία, συμβολικό και θεατρικό παιγνίδι και δραματοποίηση </a:t>
            </a:r>
          </a:p>
          <a:p>
            <a:pPr>
              <a:buFont typeface="Arial" panose="020B0604020202020204" pitchFamily="34" charset="0"/>
              <a:buChar char="•"/>
            </a:pPr>
            <a:r>
              <a:rPr lang="el-GR" smtClean="0">
                <a:latin typeface="Times New Roman" panose="02020603050405020304" pitchFamily="18" charset="0"/>
              </a:rPr>
              <a:t>Οι μαθητές εκφράζονται, αλληλεπιδρούν, επικοινωνούν, παίζουν και μαθαίνουν να συνεργάζονται χρησιμοποιώντας τις ΤΠΕ στο πλαίσιο των καθημερινών τους δραστηριοτήτων εντός και εκτός σχολικής τάξης. </a:t>
            </a:r>
          </a:p>
        </p:txBody>
      </p:sp>
      <p:sp>
        <p:nvSpPr>
          <p:cNvPr id="87045"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F4CFCD6-4A1E-4866-A1D7-D724512978B9}" type="slidenum">
              <a:rPr lang="el-GR" sz="1200" smtClean="0">
                <a:solidFill>
                  <a:srgbClr val="B5A788"/>
                </a:solidFill>
                <a:latin typeface="Corbel" panose="020B0503020204020204" pitchFamily="34" charset="0"/>
              </a:rPr>
              <a:pPr>
                <a:spcBef>
                  <a:spcPct val="0"/>
                </a:spcBef>
                <a:buClrTx/>
                <a:buSzTx/>
                <a:buFontTx/>
                <a:buNone/>
              </a:pPr>
              <a:t>12</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3771643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2988" y="274638"/>
            <a:ext cx="7891462" cy="1143000"/>
          </a:xfrm>
        </p:spPr>
        <p:txBody>
          <a:bodyPr rtlCol="0">
            <a:normAutofit fontScale="90000"/>
          </a:bodyPr>
          <a:lstStyle/>
          <a:p>
            <a:pPr fontAlgn="auto">
              <a:spcAft>
                <a:spcPts val="0"/>
              </a:spcAft>
              <a:defRPr/>
            </a:pPr>
            <a:r>
              <a:rPr lang="el-GR" dirty="0" smtClean="0">
                <a:effectLst/>
                <a:latin typeface="Times New Roman"/>
              </a:rPr>
              <a:t>Γ. Διερευνώ, πειραματίζομαι, ανακαλύπτω και λύνω προβλήματα με τις ΤΠΕ</a:t>
            </a:r>
          </a:p>
        </p:txBody>
      </p:sp>
      <p:sp>
        <p:nvSpPr>
          <p:cNvPr id="3" name="Θέση κειμένου 2"/>
          <p:cNvSpPr>
            <a:spLocks noGrp="1"/>
          </p:cNvSpPr>
          <p:nvPr>
            <p:ph type="body" idx="1"/>
          </p:nvPr>
        </p:nvSpPr>
        <p:spPr>
          <a:xfrm>
            <a:off x="1042988" y="1773238"/>
            <a:ext cx="7859712" cy="4800600"/>
          </a:xfrm>
        </p:spPr>
        <p:txBody>
          <a:bodyPr rtlCol="0">
            <a:normAutofit fontScale="92500" lnSpcReduction="20000"/>
          </a:bodyPr>
          <a:lstStyle/>
          <a:p>
            <a:pPr fontAlgn="auto">
              <a:spcAft>
                <a:spcPts val="0"/>
              </a:spcAft>
              <a:buFont typeface="Arial" pitchFamily="34" charset="0"/>
              <a:buChar char="•"/>
              <a:defRPr/>
            </a:pPr>
            <a:r>
              <a:rPr lang="el-GR" i="1" dirty="0" smtClean="0">
                <a:latin typeface="Times New Roman"/>
              </a:rPr>
              <a:t>Διαχείριση πληροφοριών, διερεύνηση, πειραματισμός, ανακάλυψη, έκφραση, μοντελοποίηση, επίλυση προβλήματος, δημιουργικότητα, κριτική ικανότητα, λήψη απόφασης</a:t>
            </a:r>
          </a:p>
          <a:p>
            <a:pPr fontAlgn="auto">
              <a:spcAft>
                <a:spcPts val="0"/>
              </a:spcAft>
              <a:buFont typeface="Arial" pitchFamily="34" charset="0"/>
              <a:buChar char="•"/>
              <a:defRPr/>
            </a:pPr>
            <a:r>
              <a:rPr lang="el-GR" dirty="0" smtClean="0">
                <a:latin typeface="Times New Roman"/>
              </a:rPr>
              <a:t>Οι μαθητές χρησιμοποιούν υπολογιστικά περιβάλλοντα και ψηφιακές συσκευές για να διερευνήσουν, να πειραματιστούν, να ανακαλύψουν τη γνώση, να σκεφτούν κριτικά, να λάβουν αποφάσεις και να λύσουν προβλήματα στο πλαίσιο όλων των γνωστικών αντικειμένων του προγράμματος σπουδών.   </a:t>
            </a:r>
          </a:p>
        </p:txBody>
      </p:sp>
      <p:sp>
        <p:nvSpPr>
          <p:cNvPr id="88069"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B358A3A-576D-477C-8EC0-BFE5050C1815}" type="slidenum">
              <a:rPr lang="el-GR" sz="1200" smtClean="0">
                <a:solidFill>
                  <a:srgbClr val="B5A788"/>
                </a:solidFill>
                <a:latin typeface="Corbel" panose="020B0503020204020204" pitchFamily="34" charset="0"/>
              </a:rPr>
              <a:pPr>
                <a:spcBef>
                  <a:spcPct val="0"/>
                </a:spcBef>
                <a:buClrTx/>
                <a:buSzTx/>
                <a:buFontTx/>
                <a:buNone/>
              </a:pPr>
              <a:t>13</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1313640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Δ. Οι ΤΠΕ στην κοινωνία και τον πολιτισμό</a:t>
            </a:r>
          </a:p>
        </p:txBody>
      </p:sp>
      <p:sp>
        <p:nvSpPr>
          <p:cNvPr id="3" name="Θέση κειμένου 2"/>
          <p:cNvSpPr>
            <a:spLocks noGrp="1"/>
          </p:cNvSpPr>
          <p:nvPr>
            <p:ph type="body" idx="1"/>
          </p:nvPr>
        </p:nvSpPr>
        <p:spPr>
          <a:xfrm>
            <a:off x="1258888" y="1628775"/>
            <a:ext cx="7747000" cy="4800600"/>
          </a:xfrm>
        </p:spPr>
        <p:txBody>
          <a:bodyPr rtlCol="0">
            <a:normAutofit fontScale="92500" lnSpcReduction="10000"/>
          </a:bodyPr>
          <a:lstStyle/>
          <a:p>
            <a:pPr fontAlgn="auto">
              <a:spcAft>
                <a:spcPts val="0"/>
              </a:spcAft>
              <a:buFont typeface="Arial" pitchFamily="34" charset="0"/>
              <a:buChar char="•"/>
              <a:defRPr/>
            </a:pPr>
            <a:r>
              <a:rPr lang="el-GR" i="1" dirty="0" smtClean="0">
                <a:latin typeface="Times New Roman"/>
              </a:rPr>
              <a:t>Αυτονομία, προσφορά, συνεργασία, ευελιξία, δεοντολογία, καινοτομία, εργονομία, πρόσβαση για όλους. </a:t>
            </a:r>
          </a:p>
          <a:p>
            <a:pPr fontAlgn="auto">
              <a:spcAft>
                <a:spcPts val="0"/>
              </a:spcAft>
              <a:buFont typeface="Arial" pitchFamily="34" charset="0"/>
              <a:buChar char="•"/>
              <a:defRPr/>
            </a:pPr>
            <a:r>
              <a:rPr lang="el-GR" dirty="0" smtClean="0">
                <a:latin typeface="Times New Roman"/>
              </a:rPr>
              <a:t>Οι μαθητές μέσα από την χρήση των ΤΠΕ σε καθημερινές τους δραστηριότητες εντός και εκτός σχολικής τάξης μαθαίνουν να τις χρησιμοποιούν με ασφαλή και ορθό τρόπο, αντιλαμβάνονται τη σημασία και το ρόλο της ψηφιακής τεχνολογίας στο κοινωνικό και πολιτισμικό γίγνεσθαι και αναπτύσσουν κατάλληλες στάσεις και αξίες. </a:t>
            </a:r>
          </a:p>
        </p:txBody>
      </p:sp>
      <p:sp>
        <p:nvSpPr>
          <p:cNvPr id="89093"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696601-448C-499A-BC24-6B0BCE42440C}" type="slidenum">
              <a:rPr lang="el-GR" sz="1200" smtClean="0">
                <a:solidFill>
                  <a:srgbClr val="B5A788"/>
                </a:solidFill>
                <a:latin typeface="Corbel" panose="020B0503020204020204" pitchFamily="34" charset="0"/>
              </a:rPr>
              <a:pPr>
                <a:spcBef>
                  <a:spcPct val="0"/>
                </a:spcBef>
                <a:buClrTx/>
                <a:buSzTx/>
                <a:buFontTx/>
                <a:buNone/>
              </a:pPr>
              <a:t>14</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167809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Προσδοκώμενα Μαθησιακά Αποτελέσματα (ανά άξονα)  </a:t>
            </a:r>
          </a:p>
        </p:txBody>
      </p:sp>
      <p:sp>
        <p:nvSpPr>
          <p:cNvPr id="90115" name="Θέση κειμένου 2"/>
          <p:cNvSpPr>
            <a:spLocks noGrp="1"/>
          </p:cNvSpPr>
          <p:nvPr>
            <p:ph type="body" idx="1"/>
          </p:nvPr>
        </p:nvSpPr>
        <p:spPr>
          <a:xfrm>
            <a:off x="1435100" y="2060575"/>
            <a:ext cx="7499350" cy="4187825"/>
          </a:xfrm>
        </p:spPr>
        <p:txBody>
          <a:bodyPr/>
          <a:lstStyle/>
          <a:p>
            <a:pPr>
              <a:buFont typeface="Arial" panose="020B0604020202020204" pitchFamily="34" charset="0"/>
              <a:buChar char="•"/>
            </a:pPr>
            <a:r>
              <a:rPr lang="el-GR" sz="2800" smtClean="0">
                <a:latin typeface="Times New Roman" panose="02020603050405020304" pitchFamily="18" charset="0"/>
              </a:rPr>
              <a:t>Α) Γνωρίζω τις ΤΠΕ και δημιουργώ </a:t>
            </a:r>
          </a:p>
          <a:p>
            <a:pPr>
              <a:buFont typeface="Arial" panose="020B0604020202020204" pitchFamily="34" charset="0"/>
              <a:buChar char="•"/>
            </a:pPr>
            <a:r>
              <a:rPr lang="el-GR" sz="2800" smtClean="0">
                <a:latin typeface="Times New Roman" panose="02020603050405020304" pitchFamily="18" charset="0"/>
              </a:rPr>
              <a:t>Β) Επικοινωνώ και συνεργάζομαι με τις ΤΠΕ</a:t>
            </a:r>
          </a:p>
          <a:p>
            <a:pPr>
              <a:buFont typeface="Arial" panose="020B0604020202020204" pitchFamily="34" charset="0"/>
              <a:buChar char="•"/>
            </a:pPr>
            <a:r>
              <a:rPr lang="el-GR" sz="2800" smtClean="0">
                <a:latin typeface="Times New Roman" panose="02020603050405020304" pitchFamily="18" charset="0"/>
              </a:rPr>
              <a:t>Γ) Διερευνώ, πειραματίζομαι, ανακαλύπτω και λύνω προβλήματα με τις ΤΠΕ</a:t>
            </a:r>
          </a:p>
          <a:p>
            <a:pPr>
              <a:buFont typeface="Arial" panose="020B0604020202020204" pitchFamily="34" charset="0"/>
              <a:buChar char="•"/>
            </a:pPr>
            <a:r>
              <a:rPr lang="el-GR" sz="2800" smtClean="0">
                <a:latin typeface="Times New Roman" panose="02020603050405020304" pitchFamily="18" charset="0"/>
              </a:rPr>
              <a:t>Δ) Οι ΤΠΕ στην κοινωνία και τον πολιτισμό</a:t>
            </a:r>
          </a:p>
          <a:p>
            <a:endParaRPr lang="el-GR" sz="2800" smtClean="0"/>
          </a:p>
        </p:txBody>
      </p:sp>
      <p:sp>
        <p:nvSpPr>
          <p:cNvPr id="9011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0ADCA73-9770-44A1-AC6B-6137EB66BA98}" type="slidenum">
              <a:rPr lang="el-GR" sz="1200" smtClean="0">
                <a:solidFill>
                  <a:srgbClr val="B5A788"/>
                </a:solidFill>
                <a:latin typeface="Corbel" panose="020B0503020204020204" pitchFamily="34" charset="0"/>
              </a:rPr>
              <a:pPr>
                <a:spcBef>
                  <a:spcPct val="0"/>
                </a:spcBef>
                <a:buClrTx/>
                <a:buSzTx/>
                <a:buFontTx/>
                <a:buNone/>
              </a:pPr>
              <a:t>15</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21447401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Α. Γνωρίζω τις ΤΠΕ και δημιουργώ </a:t>
            </a:r>
          </a:p>
        </p:txBody>
      </p:sp>
      <p:sp>
        <p:nvSpPr>
          <p:cNvPr id="3" name="Θέση κειμένου 2"/>
          <p:cNvSpPr>
            <a:spLocks noGrp="1"/>
          </p:cNvSpPr>
          <p:nvPr>
            <p:ph type="body" idx="1"/>
          </p:nvPr>
        </p:nvSpPr>
        <p:spPr>
          <a:xfrm>
            <a:off x="1042988" y="1628775"/>
            <a:ext cx="7891462" cy="4800600"/>
          </a:xfrm>
        </p:spPr>
        <p:txBody>
          <a:bodyPr rtlCol="0">
            <a:normAutofit fontScale="62500" lnSpcReduction="20000"/>
          </a:bodyPr>
          <a:lstStyle/>
          <a:p>
            <a:pPr fontAlgn="auto">
              <a:spcAft>
                <a:spcPts val="0"/>
              </a:spcAft>
              <a:buFont typeface="Arial" pitchFamily="34" charset="0"/>
              <a:buChar char="•"/>
              <a:defRPr/>
            </a:pPr>
            <a:r>
              <a:rPr lang="el-GR" dirty="0" smtClean="0"/>
              <a:t>Γνωριμία, εξοικείωση, κατανόηση βασικών λειτουργιών και σταδιακή αυτονομία στη χρήση ενός υπολογιστικού συστήματος (ενεργοποίηση, απενεργοποίηση, χρήση περιφερειακών συσκευών) και ανάπτυξη απλής ορολογίας</a:t>
            </a:r>
          </a:p>
          <a:p>
            <a:pPr fontAlgn="auto">
              <a:spcAft>
                <a:spcPts val="0"/>
              </a:spcAft>
              <a:buFont typeface="Arial" pitchFamily="34" charset="0"/>
              <a:buChar char="•"/>
              <a:defRPr/>
            </a:pPr>
            <a:r>
              <a:rPr lang="el-GR" dirty="0" smtClean="0"/>
              <a:t>Εξοικείωση και σταδιακή αυτονομία στη χρήση σχετικά με βασικές ενέργειες και λειτουργίες λογισμικών (απλές ενέργειες σε λειτουργικό σύστημα, εκκίνηση προγράμματος, άνοιγμα αρχείου, αποθήκευση, εκτύπωση, κλπ.)</a:t>
            </a:r>
          </a:p>
          <a:p>
            <a:pPr fontAlgn="auto">
              <a:spcAft>
                <a:spcPts val="0"/>
              </a:spcAft>
              <a:buFont typeface="Arial" pitchFamily="34" charset="0"/>
              <a:buChar char="•"/>
              <a:defRPr/>
            </a:pPr>
            <a:r>
              <a:rPr lang="el-GR" dirty="0" smtClean="0"/>
              <a:t>Γνωριμία, εξοικείωση, κατανόηση βασικών λειτουργιών και απλή διαχείριση ψηφιακών συσκευών (φωτογραφική μηχανή, συσκευές ήχου και βίντεο, σαρωτής, κλπ.) και προγραμματιζόμενων παιγνιδιών (π.χ. ρομπότ για νήπια τύπου </a:t>
            </a:r>
            <a:r>
              <a:rPr lang="en-US" dirty="0" smtClean="0"/>
              <a:t>Bee</a:t>
            </a:r>
            <a:r>
              <a:rPr lang="el-GR" dirty="0" smtClean="0"/>
              <a:t>-</a:t>
            </a:r>
            <a:r>
              <a:rPr lang="en-US" dirty="0" smtClean="0"/>
              <a:t>Bot</a:t>
            </a:r>
            <a:r>
              <a:rPr lang="el-GR" dirty="0" smtClean="0"/>
              <a:t>, </a:t>
            </a:r>
            <a:r>
              <a:rPr lang="en-US" dirty="0" smtClean="0"/>
              <a:t>Lego</a:t>
            </a:r>
            <a:r>
              <a:rPr lang="el-GR" dirty="0" smtClean="0"/>
              <a:t>, κλπ.)</a:t>
            </a:r>
          </a:p>
          <a:p>
            <a:pPr fontAlgn="auto">
              <a:spcAft>
                <a:spcPts val="0"/>
              </a:spcAft>
              <a:buFont typeface="Arial" pitchFamily="34" charset="0"/>
              <a:buChar char="•"/>
              <a:defRPr/>
            </a:pPr>
            <a:r>
              <a:rPr lang="el-GR" dirty="0" smtClean="0"/>
              <a:t>Έρευνα, αναζήτηση, επιλογή και οργάνωση πληροφοριών με υπολογιστές και το διαδίκτυο </a:t>
            </a:r>
          </a:p>
          <a:p>
            <a:pPr fontAlgn="auto">
              <a:spcAft>
                <a:spcPts val="0"/>
              </a:spcAft>
              <a:buFont typeface="Arial" pitchFamily="34" charset="0"/>
              <a:buChar char="•"/>
              <a:defRPr/>
            </a:pPr>
            <a:r>
              <a:rPr lang="el-GR" dirty="0" smtClean="0"/>
              <a:t>Ανάπτυξη και έκφραση ιδεών με ψηφιακά μέσα, παραγωγή </a:t>
            </a:r>
            <a:r>
              <a:rPr lang="el-GR" dirty="0" err="1" smtClean="0"/>
              <a:t>πολυτροπικών</a:t>
            </a:r>
            <a:r>
              <a:rPr lang="el-GR" dirty="0" smtClean="0"/>
              <a:t> πληροφοριών, ανάδυση νέων ψηφιακών </a:t>
            </a:r>
            <a:r>
              <a:rPr lang="el-GR" dirty="0" err="1" smtClean="0"/>
              <a:t>γραμματισμών</a:t>
            </a:r>
            <a:r>
              <a:rPr lang="el-GR" dirty="0" smtClean="0"/>
              <a:t>  </a:t>
            </a:r>
          </a:p>
        </p:txBody>
      </p:sp>
      <p:sp>
        <p:nvSpPr>
          <p:cNvPr id="91141"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FCADDAD1-BB56-466C-9BF3-9B51BF73C1A8}" type="slidenum">
              <a:rPr lang="el-GR" sz="1200" smtClean="0">
                <a:solidFill>
                  <a:srgbClr val="B5A788"/>
                </a:solidFill>
                <a:latin typeface="Corbel" panose="020B0503020204020204" pitchFamily="34" charset="0"/>
              </a:rPr>
              <a:pPr>
                <a:spcBef>
                  <a:spcPct val="0"/>
                </a:spcBef>
                <a:buClrTx/>
                <a:buSzTx/>
                <a:buFontTx/>
                <a:buNone/>
              </a:pPr>
              <a:t>16</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207038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71550" y="11113"/>
            <a:ext cx="7962900" cy="825500"/>
          </a:xfrm>
        </p:spPr>
        <p:txBody>
          <a:bodyPr rtlCol="0"/>
          <a:lstStyle/>
          <a:p>
            <a:pPr fontAlgn="auto">
              <a:spcAft>
                <a:spcPts val="0"/>
              </a:spcAft>
              <a:defRPr/>
            </a:pPr>
            <a:r>
              <a:rPr lang="el-GR" sz="3600" dirty="0" smtClean="0">
                <a:latin typeface="Times New Roman"/>
              </a:rPr>
              <a:t>Α. Γνωρίζω τις ΤΠΕ και δημιουργώ </a:t>
            </a:r>
          </a:p>
        </p:txBody>
      </p:sp>
      <p:sp>
        <p:nvSpPr>
          <p:cNvPr id="4" name="Θέση υποσέλιδου 3"/>
          <p:cNvSpPr>
            <a:spLocks noGrp="1"/>
          </p:cNvSpPr>
          <p:nvPr>
            <p:ph type="ftr" sz="quarter" idx="11"/>
          </p:nvPr>
        </p:nvSpPr>
        <p:spPr/>
        <p:txBody>
          <a:bodyPr/>
          <a:lstStyle/>
          <a:p>
            <a:pPr>
              <a:defRPr/>
            </a:pPr>
            <a:r>
              <a:rPr lang="el-GR"/>
              <a:t>Παιδαγωγικός Σχεδιασμός με ΤΠΕ </a:t>
            </a:r>
          </a:p>
        </p:txBody>
      </p:sp>
      <p:sp>
        <p:nvSpPr>
          <p:cNvPr id="92164"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E8B58B00-77B8-4652-A4AC-C74E66091905}" type="slidenum">
              <a:rPr lang="el-GR" sz="1200" smtClean="0">
                <a:solidFill>
                  <a:srgbClr val="B5A788"/>
                </a:solidFill>
                <a:latin typeface="Corbel" panose="020B0503020204020204" pitchFamily="34" charset="0"/>
              </a:rPr>
              <a:pPr>
                <a:spcBef>
                  <a:spcPct val="0"/>
                </a:spcBef>
                <a:buClrTx/>
                <a:buSzTx/>
                <a:buFontTx/>
                <a:buNone/>
              </a:pPr>
              <a:t>17</a:t>
            </a:fld>
            <a:endParaRPr lang="el-GR" sz="1200" smtClean="0">
              <a:solidFill>
                <a:srgbClr val="B5A788"/>
              </a:solidFill>
              <a:latin typeface="Corbel" panose="020B0503020204020204" pitchFamily="34" charset="0"/>
            </a:endParaRPr>
          </a:p>
        </p:txBody>
      </p:sp>
      <p:graphicFrame>
        <p:nvGraphicFramePr>
          <p:cNvPr id="7" name="Πίνακας 6"/>
          <p:cNvGraphicFramePr>
            <a:graphicFrameLocks noGrp="1"/>
          </p:cNvGraphicFramePr>
          <p:nvPr/>
        </p:nvGraphicFramePr>
        <p:xfrm>
          <a:off x="107950" y="836613"/>
          <a:ext cx="8928100" cy="6157912"/>
        </p:xfrm>
        <a:graphic>
          <a:graphicData uri="http://schemas.openxmlformats.org/drawingml/2006/table">
            <a:tbl>
              <a:tblPr>
                <a:tableStyleId>{5C22544A-7EE6-4342-B048-85BDC9FD1C3A}</a:tableStyleId>
              </a:tblPr>
              <a:tblGrid>
                <a:gridCol w="2088024"/>
                <a:gridCol w="3092479"/>
                <a:gridCol w="2424916"/>
                <a:gridCol w="1322681"/>
              </a:tblGrid>
              <a:tr h="183515">
                <a:tc>
                  <a:txBody>
                    <a:bodyPr/>
                    <a:lstStyle/>
                    <a:p>
                      <a:pPr algn="ctr">
                        <a:spcAft>
                          <a:spcPts val="0"/>
                        </a:spcAft>
                      </a:pPr>
                      <a:r>
                        <a:rPr lang="el-GR" sz="800">
                          <a:effectLst/>
                        </a:rPr>
                        <a:t>Προσδοκώμενα Μαθησιακά Αποτελέσματα</a:t>
                      </a:r>
                      <a:endParaRPr lang="el-GR" sz="900">
                        <a:effectLst/>
                        <a:latin typeface="Times New Roman"/>
                        <a:ea typeface="Times New Roman"/>
                      </a:endParaRPr>
                    </a:p>
                  </a:txBody>
                  <a:tcPr marL="31673" marR="31673" marT="0" marB="0" anchor="ctr"/>
                </a:tc>
                <a:tc>
                  <a:txBody>
                    <a:bodyPr/>
                    <a:lstStyle/>
                    <a:p>
                      <a:pPr algn="ctr">
                        <a:spcAft>
                          <a:spcPts val="0"/>
                        </a:spcAft>
                      </a:pPr>
                      <a:r>
                        <a:rPr lang="el-GR" sz="800">
                          <a:effectLst/>
                        </a:rPr>
                        <a:t>Βασικά θέματα</a:t>
                      </a:r>
                      <a:endParaRPr lang="el-GR" sz="900">
                        <a:effectLst/>
                        <a:latin typeface="Times New Roman"/>
                        <a:ea typeface="Times New Roman"/>
                      </a:endParaRPr>
                    </a:p>
                  </a:txBody>
                  <a:tcPr marL="31673" marR="31673" marT="0" marB="0" anchor="ctr"/>
                </a:tc>
                <a:tc>
                  <a:txBody>
                    <a:bodyPr/>
                    <a:lstStyle/>
                    <a:p>
                      <a:pPr algn="ctr">
                        <a:spcAft>
                          <a:spcPts val="0"/>
                        </a:spcAft>
                      </a:pPr>
                      <a:r>
                        <a:rPr lang="el-GR" sz="800">
                          <a:effectLst/>
                        </a:rPr>
                        <a:t>Δραστηριότητες</a:t>
                      </a:r>
                      <a:endParaRPr lang="el-GR" sz="900">
                        <a:effectLst/>
                        <a:latin typeface="Times New Roman"/>
                        <a:ea typeface="Times New Roman"/>
                      </a:endParaRPr>
                    </a:p>
                  </a:txBody>
                  <a:tcPr marL="31673" marR="31673" marT="0" marB="0" anchor="ctr"/>
                </a:tc>
                <a:tc>
                  <a:txBody>
                    <a:bodyPr/>
                    <a:lstStyle/>
                    <a:p>
                      <a:pPr algn="ctr">
                        <a:spcAft>
                          <a:spcPts val="0"/>
                        </a:spcAft>
                      </a:pPr>
                      <a:r>
                        <a:rPr lang="el-GR" sz="800">
                          <a:effectLst/>
                        </a:rPr>
                        <a:t>Εκπαιδευτικό υλικό</a:t>
                      </a:r>
                      <a:endParaRPr lang="el-GR" sz="900">
                        <a:effectLst/>
                        <a:latin typeface="Times New Roman"/>
                        <a:ea typeface="Times New Roman"/>
                      </a:endParaRPr>
                    </a:p>
                  </a:txBody>
                  <a:tcPr marL="31673" marR="31673" marT="0" marB="0" anchor="ctr"/>
                </a:tc>
              </a:tr>
              <a:tr h="5974397">
                <a:tc>
                  <a:txBody>
                    <a:bodyPr/>
                    <a:lstStyle/>
                    <a:p>
                      <a:pPr>
                        <a:spcAft>
                          <a:spcPts val="0"/>
                        </a:spcAft>
                      </a:pPr>
                      <a:r>
                        <a:rPr lang="el-GR" sz="800">
                          <a:effectLst/>
                        </a:rPr>
                        <a:t>Ο μαθητής/τρια πρέπει </a:t>
                      </a:r>
                      <a:endParaRPr lang="el-GR" sz="900">
                        <a:effectLst/>
                      </a:endParaRPr>
                    </a:p>
                    <a:p>
                      <a:pPr marL="342900" lvl="0" indent="-342900">
                        <a:spcAft>
                          <a:spcPts val="0"/>
                        </a:spcAft>
                        <a:buFont typeface="Symbol"/>
                        <a:buChar char=""/>
                      </a:pPr>
                      <a:r>
                        <a:rPr lang="el-GR" sz="800">
                          <a:effectLst/>
                        </a:rPr>
                        <a:t>να γνωρίζει, να έχει εξοικειωθεί και να κατανοεί βασικές λειτουργίες ενός υπολογιστικού συστήματος</a:t>
                      </a:r>
                      <a:endParaRPr lang="el-GR" sz="900">
                        <a:effectLst/>
                      </a:endParaRPr>
                    </a:p>
                    <a:p>
                      <a:pPr marL="342900" lvl="0" indent="-342900">
                        <a:spcAft>
                          <a:spcPts val="0"/>
                        </a:spcAft>
                        <a:buFont typeface="Symbol"/>
                        <a:buChar char=""/>
                      </a:pPr>
                      <a:r>
                        <a:rPr lang="el-GR" sz="800">
                          <a:effectLst/>
                        </a:rPr>
                        <a:t>να αυτονομηθεί σταδιακά στη χρήση ενός υπολογιστικού συστήματος (ενεργοποίηση, απενεργοποίηση, χρήση περιφερειακών συσκευών) </a:t>
                      </a:r>
                      <a:endParaRPr lang="el-GR" sz="900">
                        <a:effectLst/>
                      </a:endParaRPr>
                    </a:p>
                    <a:p>
                      <a:pPr marL="342900" lvl="0" indent="-342900">
                        <a:spcAft>
                          <a:spcPts val="0"/>
                        </a:spcAft>
                        <a:buFont typeface="Symbol"/>
                        <a:buChar char=""/>
                      </a:pPr>
                      <a:r>
                        <a:rPr lang="el-GR" sz="800">
                          <a:effectLst/>
                        </a:rPr>
                        <a:t>να γνωρίζει απλή ορολογία σχετική με ψηφιακές συσκευές και τεχνολογίες</a:t>
                      </a:r>
                      <a:endParaRPr lang="el-GR" sz="900">
                        <a:effectLst/>
                      </a:endParaRPr>
                    </a:p>
                    <a:p>
                      <a:pPr marL="342900" lvl="0" indent="-342900">
                        <a:spcAft>
                          <a:spcPts val="0"/>
                        </a:spcAft>
                        <a:buFont typeface="Symbol"/>
                        <a:buChar char=""/>
                      </a:pPr>
                      <a:r>
                        <a:rPr lang="el-GR" sz="800">
                          <a:effectLst/>
                        </a:rPr>
                        <a:t>να χρησιμοποιεί με αυτόνομο τρόπο βασικές ενέργειες και λειτουργίες διαφόρων λογισμικών (απλές ενέργειες σε λειτουργικό σύστημα, εκκίνηση προγράμματος, άνοιγμα αρχείου, αποθήκευση, εκτύπωση, κ.λπ.)</a:t>
                      </a:r>
                      <a:endParaRPr lang="el-GR" sz="900">
                        <a:effectLst/>
                      </a:endParaRPr>
                    </a:p>
                    <a:p>
                      <a:pPr marL="342900" lvl="0" indent="-342900">
                        <a:spcAft>
                          <a:spcPts val="0"/>
                        </a:spcAft>
                        <a:buFont typeface="Symbol"/>
                        <a:buChar char=""/>
                      </a:pPr>
                      <a:r>
                        <a:rPr lang="el-GR" sz="800">
                          <a:effectLst/>
                        </a:rPr>
                        <a:t>να γνωρίζει, να έχει εξοικειωθεί και να κατανοεί βασικές λειτουργίες και να διαχειρίζεται ψηφιακές συσκευές (φωτογραφική μηχανή, συσκευές ήχου και βίντεο, σαρωτής, κλπ.) και προγραμματιζόμενα παιγνίδια (π.χ. ρομπότ για νήπια τύπου Bee-Bot, Lego, κλπ.)</a:t>
                      </a:r>
                      <a:endParaRPr lang="el-GR" sz="900">
                        <a:effectLst/>
                      </a:endParaRPr>
                    </a:p>
                    <a:p>
                      <a:pPr marL="342900" lvl="0" indent="-342900">
                        <a:spcAft>
                          <a:spcPts val="0"/>
                        </a:spcAft>
                        <a:buFont typeface="Symbol"/>
                        <a:buChar char=""/>
                      </a:pPr>
                      <a:r>
                        <a:rPr lang="el-GR" sz="800">
                          <a:effectLst/>
                        </a:rPr>
                        <a:t>να αναζητά, να επιλέγει και να οργανώνει πληροφορίες με υπολογιστές και το διαδίκτυο </a:t>
                      </a:r>
                      <a:endParaRPr lang="el-GR" sz="900">
                        <a:effectLst/>
                      </a:endParaRPr>
                    </a:p>
                    <a:p>
                      <a:pPr marL="342900" lvl="0" indent="-342900">
                        <a:spcAft>
                          <a:spcPts val="0"/>
                        </a:spcAft>
                        <a:buFont typeface="Symbol"/>
                        <a:buChar char=""/>
                      </a:pPr>
                      <a:r>
                        <a:rPr lang="el-GR" sz="800">
                          <a:effectLst/>
                        </a:rPr>
                        <a:t>να αναπτύσσει και να εκφράζει ιδέες με ψηφιακά μέσα</a:t>
                      </a:r>
                      <a:endParaRPr lang="el-GR" sz="900">
                        <a:effectLst/>
                      </a:endParaRPr>
                    </a:p>
                    <a:p>
                      <a:pPr marL="342900" lvl="0" indent="-342900">
                        <a:spcAft>
                          <a:spcPts val="0"/>
                        </a:spcAft>
                        <a:buFont typeface="Symbol"/>
                        <a:buChar char=""/>
                      </a:pPr>
                      <a:r>
                        <a:rPr lang="el-GR" sz="800">
                          <a:effectLst/>
                        </a:rPr>
                        <a:t>να παράγει πολυτροπικές πληροφορίες</a:t>
                      </a:r>
                      <a:endParaRPr lang="el-GR" sz="900">
                        <a:effectLst/>
                      </a:endParaRPr>
                    </a:p>
                    <a:p>
                      <a:pPr marL="342900" lvl="0" indent="-342900">
                        <a:spcAft>
                          <a:spcPts val="0"/>
                        </a:spcAft>
                        <a:buFont typeface="Symbol"/>
                        <a:buChar char=""/>
                      </a:pPr>
                      <a:r>
                        <a:rPr lang="el-GR" sz="800">
                          <a:effectLst/>
                        </a:rPr>
                        <a:t>να αναπτύσσει δεξιότητες ψηφιακών γραμματισμών</a:t>
                      </a:r>
                      <a:endParaRPr lang="el-GR" sz="900">
                        <a:effectLst/>
                      </a:endParaRPr>
                    </a:p>
                    <a:p>
                      <a:pPr>
                        <a:spcAft>
                          <a:spcPts val="0"/>
                        </a:spcAft>
                      </a:pPr>
                      <a:r>
                        <a:rPr lang="el-GR" sz="800">
                          <a:effectLst/>
                        </a:rPr>
                        <a:t> </a:t>
                      </a:r>
                      <a:endParaRPr lang="el-GR" sz="900">
                        <a:solidFill>
                          <a:srgbClr val="000000"/>
                        </a:solidFill>
                        <a:effectLst/>
                        <a:latin typeface="Calibri"/>
                        <a:ea typeface="Times New Roman"/>
                      </a:endParaRPr>
                    </a:p>
                  </a:txBody>
                  <a:tcPr marL="31673" marR="31673" marT="0" marB="0"/>
                </a:tc>
                <a:tc>
                  <a:txBody>
                    <a:bodyPr/>
                    <a:lstStyle/>
                    <a:p>
                      <a:pPr>
                        <a:spcAft>
                          <a:spcPts val="0"/>
                        </a:spcAft>
                      </a:pPr>
                      <a:r>
                        <a:rPr lang="el-GR" sz="800" dirty="0">
                          <a:effectLst/>
                        </a:rPr>
                        <a:t>Ο υπολογιστής ως ενιαίο σύστημα</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Μονάδες εισόδου (ποντίκι, πληκτρολόγιο, μικρόφωνο, σαρωτής, συσκευές αφής) και μονάδων εξόδου (ηχεία, οθόνη, εκτυπωτής, κλπ.)</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Γνωριμία με βασική ορολογία</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Έναρξη και τερματισμός υπολογιστή</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Χρήση ψηφιακών συσκευών (κάμερα, συσκευές ήχου, κλπ.) καθημερινές καταστάσεις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 Γνωριμία με βασικές λειτουργίες πληκτρολογίου (γράμματα, αριθμοί, ειδικά πλήκτρα όπως κενό, διαγραφή, αλλαγή γραμμής, κεφαλαία, κλπ.)</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Γνωριμία με βασικές λειτουργίες ποντικιού (μετακίνηση στην οθόνη, αριστερό και δεξί κλικ,</a:t>
                      </a:r>
                      <a:endParaRPr lang="el-GR" sz="900" dirty="0">
                        <a:effectLst/>
                      </a:endParaRPr>
                    </a:p>
                    <a:p>
                      <a:pPr>
                        <a:spcAft>
                          <a:spcPts val="0"/>
                        </a:spcAft>
                      </a:pPr>
                      <a:r>
                        <a:rPr lang="el-GR" sz="800" dirty="0">
                          <a:effectLst/>
                        </a:rPr>
                        <a:t>επιλογή &amp; μεταφορά, κλπ.)</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Έκφραση γνώσεων και ιδεών με δημιουργία </a:t>
                      </a:r>
                      <a:r>
                        <a:rPr lang="el-GR" sz="800" dirty="0" err="1">
                          <a:effectLst/>
                        </a:rPr>
                        <a:t>πολυτροπικών</a:t>
                      </a:r>
                      <a:r>
                        <a:rPr lang="el-GR" sz="800" dirty="0">
                          <a:effectLst/>
                        </a:rPr>
                        <a:t> αρχείων: κείμενα, ζωγραφιές και νοητικοί χάρτες.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Χειρισμός βασικών εργαλείων στα λογισμικά επεξεργασίας κειμένου (κείμενο, μέγεθος γραμματοσειρών, κλπ.), ζωγραφικής (σχήματα, χρώματα, ελεύθερη σχεδίαση, κλπ.) και εννοιολογικής χαρτογράφησης (κόμβοι και σύνδεσμοι).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Βασικές ενέργειες με αρχεία (άνοιγμα, αποθήκευση, εκτύπωση, κλπ.).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Εικονικές αναπαραστάσεις και χειρισμός στην οθόνη (αλλαγή μορφής, μετατροπές, κλπ.)</a:t>
                      </a:r>
                      <a:endParaRPr lang="el-GR" sz="900" dirty="0">
                        <a:effectLst/>
                      </a:endParaRPr>
                    </a:p>
                    <a:p>
                      <a:pPr>
                        <a:spcAft>
                          <a:spcPts val="0"/>
                        </a:spcAft>
                      </a:pPr>
                      <a:r>
                        <a:rPr lang="el-GR" sz="800" dirty="0">
                          <a:effectLst/>
                        </a:rPr>
                        <a:t>Οπτικός </a:t>
                      </a:r>
                      <a:r>
                        <a:rPr lang="el-GR" sz="800" dirty="0" err="1">
                          <a:effectLst/>
                        </a:rPr>
                        <a:t>γραμματισμός</a:t>
                      </a:r>
                      <a:r>
                        <a:rPr lang="el-GR" sz="800" dirty="0">
                          <a:effectLst/>
                        </a:rPr>
                        <a:t>: εξοικείωση με σύμβολα και φορμαλισμούς (εικονίδια αρχείων, εικονίδια μενού εντολών, κλπ.).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Προγραμματιζόμενα παιγνίδια, ψηφιακά παιγνίδια: χειρισμός, ανάπτυξη διαδικαστικής γνώσης.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Υποστηριζόμενη από την εκπαιδευτικό χρήση διαδικτύου και μηχανής αναζήτησης για εύρεση εικόνων, βίντεο, κλπ.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Χρήση ψηφιακών εργαλείων για φωτογράφηση, ηχογράφηση και βιντεοσκόπηση.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Προσέγγιση της έννοιας του λογισμικού (πρόγραμμα για επεξεργασία) και της έννοιας του αρχείου (αποτέλεσμα επεξεργασίας)</a:t>
                      </a:r>
                      <a:endParaRPr lang="el-GR" sz="900" dirty="0">
                        <a:effectLst/>
                        <a:latin typeface="Times New Roman"/>
                        <a:ea typeface="Times New Roman"/>
                      </a:endParaRPr>
                    </a:p>
                  </a:txBody>
                  <a:tcPr marL="31673" marR="31673" marT="0" marB="0"/>
                </a:tc>
                <a:tc>
                  <a:txBody>
                    <a:bodyPr/>
                    <a:lstStyle/>
                    <a:p>
                      <a:pPr>
                        <a:spcAft>
                          <a:spcPts val="0"/>
                        </a:spcAft>
                      </a:pPr>
                      <a:r>
                        <a:rPr lang="el-GR" sz="800">
                          <a:effectLst/>
                        </a:rPr>
                        <a:t>Ενδεικτική δραστηριότητα </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Τα παιδιά αποφασίζουν να γίνουν δημοσιογράφοι και να φτιάξουν ένα ‘ντοκιμαντέρ’ που θα παρουσιάζει το σχολείο και τις καθημερινές τους δραστηριότητες, χρησιμοποιώντας ψηφιακές συσκευές στο πλαίσιο ενός σχεδίου εργασίας. Οργανώνουν το ψηφιακό υλικό στον υπολογιστή και το διαχειρίζονται με τέτοιο τρόπο ώστε να προκύψει μία πολυμεσική παρουσίαση. </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Γίνεται καταμερισμός των εργασιών και ανά ομάδα τα παιδιά αναλαμβάνουν να βγάλουν φωτογραφίες από το χώρο του Νηπιαγωγείου, να βιντεοσκοπήσουν διάφορες σκηνές της καθημερινότητάς τους, να πάρουν συνεντεύξεις από συμμαθητές τους και τη Νηπιαγωγό. Με τη βοήθεια της Νηπιαγωγού τα ψηφιακά αρχεία αποθηκεύονται στον υπολογιστή, σε φακέλους που έχουν φτιάξει οι ομάδες. Τα παιδιά συνεργάζονται και χρησιμοποιώντας τις κατάλληλες εφαρμογές (λογισμικό παρουσιάσεων) φτιάχνουν μία πολυμεσική παρουσίαση.</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Ιδέες για δραστηριότητες</a:t>
                      </a:r>
                      <a:endParaRPr lang="el-GR" sz="900">
                        <a:effectLst/>
                      </a:endParaRPr>
                    </a:p>
                    <a:p>
                      <a:pPr>
                        <a:spcAft>
                          <a:spcPts val="0"/>
                        </a:spcAft>
                      </a:pPr>
                      <a:r>
                        <a:rPr lang="el-GR" sz="800">
                          <a:effectLst/>
                        </a:rPr>
                        <a:t>Τα παιδιά σε ομάδες, σχεδιάζουν και κατασκευάζουν τα μέρη του υπολογιστή (με χαρτόνι ή άλλα υλικά και χρώματα) και συναρμολογούν το δικό τους υπολογιστή. </a:t>
                      </a:r>
                      <a:endParaRPr lang="el-GR" sz="900">
                        <a:effectLst/>
                      </a:endParaRPr>
                    </a:p>
                    <a:p>
                      <a:pPr>
                        <a:spcAft>
                          <a:spcPts val="0"/>
                        </a:spcAft>
                      </a:pPr>
                      <a:r>
                        <a:rPr lang="el-GR" sz="800">
                          <a:effectLst/>
                        </a:rPr>
                        <a:t>Οργάνωση γωνιάς υπολογιστή στην τάξη του νηπιαγωγείου.</a:t>
                      </a:r>
                      <a:endParaRPr lang="el-GR" sz="900">
                        <a:effectLst/>
                      </a:endParaRPr>
                    </a:p>
                    <a:p>
                      <a:pPr>
                        <a:spcAft>
                          <a:spcPts val="0"/>
                        </a:spcAft>
                      </a:pPr>
                      <a:r>
                        <a:rPr lang="el-GR" sz="800">
                          <a:effectLst/>
                        </a:rPr>
                        <a:t>Θεατρικό παιχνίδι, όπου τα παιδιά αναπαριστούν – δραματοποιούν τα μέρη του υπολογιστή. </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Έκδοση σχολικής εφημερίδας με χρήση κειμενογράφου και δημιουργία πολυτροπικών αρχείων.</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Δημιουργία ψηφιακού ημερολογίου καθημερινών δραστηριοτήτων του νηπιαγωγείου. </a:t>
                      </a:r>
                      <a:endParaRPr lang="el-GR" sz="900">
                        <a:effectLst/>
                      </a:endParaRPr>
                    </a:p>
                    <a:p>
                      <a:pPr>
                        <a:spcAft>
                          <a:spcPts val="0"/>
                        </a:spcAft>
                      </a:pPr>
                      <a:r>
                        <a:rPr lang="el-GR" sz="800">
                          <a:effectLst/>
                        </a:rPr>
                        <a:t>Καταγραφή και οργάνωση του υλικού της βιβλιοθήκης.</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Δημιουργία αναπαραστάσεων για την εξέλιξη και τη χρησιμότητα καθημερινών συσκευών.</a:t>
                      </a:r>
                      <a:endParaRPr lang="el-GR" sz="900">
                        <a:effectLst/>
                      </a:endParaRPr>
                    </a:p>
                    <a:p>
                      <a:pPr>
                        <a:spcAft>
                          <a:spcPts val="0"/>
                        </a:spcAft>
                      </a:pPr>
                      <a:r>
                        <a:rPr lang="el-GR" sz="800">
                          <a:effectLst/>
                        </a:rPr>
                        <a:t>Αναζήτηση ψηφιακού υλικού στο πλαίσιο ανάπτυξης και διεξαγωγής σχεδίων εργασίας</a:t>
                      </a:r>
                      <a:endParaRPr lang="el-GR" sz="900">
                        <a:effectLst/>
                      </a:endParaRPr>
                    </a:p>
                    <a:p>
                      <a:pPr>
                        <a:spcAft>
                          <a:spcPts val="0"/>
                        </a:spcAft>
                      </a:pPr>
                      <a:r>
                        <a:rPr lang="el-GR" sz="800">
                          <a:effectLst/>
                        </a:rPr>
                        <a:t> </a:t>
                      </a:r>
                      <a:endParaRPr lang="el-GR" sz="900">
                        <a:effectLst/>
                      </a:endParaRPr>
                    </a:p>
                    <a:p>
                      <a:pPr>
                        <a:spcAft>
                          <a:spcPts val="0"/>
                        </a:spcAft>
                      </a:pPr>
                      <a:r>
                        <a:rPr lang="el-GR" sz="800">
                          <a:effectLst/>
                        </a:rPr>
                        <a:t> </a:t>
                      </a:r>
                      <a:endParaRPr lang="el-GR" sz="900">
                        <a:solidFill>
                          <a:srgbClr val="000000"/>
                        </a:solidFill>
                        <a:effectLst/>
                        <a:latin typeface="Calibri"/>
                        <a:ea typeface="Times New Roman"/>
                      </a:endParaRPr>
                    </a:p>
                  </a:txBody>
                  <a:tcPr marL="31673" marR="31673" marT="0" marB="0"/>
                </a:tc>
                <a:tc>
                  <a:txBody>
                    <a:bodyPr/>
                    <a:lstStyle/>
                    <a:p>
                      <a:pPr>
                        <a:spcAft>
                          <a:spcPts val="0"/>
                        </a:spcAft>
                      </a:pPr>
                      <a:r>
                        <a:rPr lang="el-GR" sz="800" dirty="0">
                          <a:effectLst/>
                        </a:rPr>
                        <a:t>Υπολογιστικό σύστημα και βασικός εξοπλισμός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Υπολογιστής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Ηχεία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Εκτυπωτής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Σαρωτής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Προβολικό</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Φωτογραφική μηχανή</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Βιντεοκάμερα</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err="1">
                          <a:effectLst/>
                        </a:rPr>
                        <a:t>Διαδραστικός</a:t>
                      </a:r>
                      <a:r>
                        <a:rPr lang="el-GR" sz="800" dirty="0">
                          <a:effectLst/>
                        </a:rPr>
                        <a:t> πίνακας</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err="1">
                          <a:effectLst/>
                        </a:rPr>
                        <a:t>Διαδραστικό</a:t>
                      </a:r>
                      <a:r>
                        <a:rPr lang="el-GR" sz="800" dirty="0">
                          <a:effectLst/>
                        </a:rPr>
                        <a:t> τραπέζι</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Λογισμικό γενικής χρήσης (επεξεργασία κειμένου, λογισμικό παρουσίασης, </a:t>
                      </a:r>
                      <a:r>
                        <a:rPr lang="el-GR" sz="800" dirty="0" err="1">
                          <a:effectLst/>
                        </a:rPr>
                        <a:t>φυλλομετρητής</a:t>
                      </a:r>
                      <a:r>
                        <a:rPr lang="el-GR" sz="800" dirty="0">
                          <a:effectLst/>
                        </a:rPr>
                        <a:t>, κλπ.)</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Λογισμικό καταγραφής και αναπαραγωγής ήχου/εικόνας/βίντεο</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Λογισμικό εννοιολογικής χαρτογράφησης </a:t>
                      </a:r>
                      <a:endParaRPr lang="el-GR" sz="900" dirty="0">
                        <a:effectLst/>
                      </a:endParaRPr>
                    </a:p>
                    <a:p>
                      <a:pPr>
                        <a:spcAft>
                          <a:spcPts val="0"/>
                        </a:spcAft>
                      </a:pPr>
                      <a:r>
                        <a:rPr lang="el-GR" sz="800" dirty="0">
                          <a:effectLst/>
                        </a:rPr>
                        <a:t>Προγραμματιζόμενα παιγνίδια </a:t>
                      </a:r>
                      <a:endParaRPr lang="el-GR" sz="900" dirty="0">
                        <a:effectLst/>
                      </a:endParaRPr>
                    </a:p>
                    <a:p>
                      <a:pPr>
                        <a:spcAft>
                          <a:spcPts val="0"/>
                        </a:spcAft>
                      </a:pPr>
                      <a:r>
                        <a:rPr lang="el-GR" sz="800" dirty="0">
                          <a:effectLst/>
                        </a:rPr>
                        <a:t> </a:t>
                      </a:r>
                      <a:endParaRPr lang="el-GR" sz="900" dirty="0">
                        <a:effectLst/>
                      </a:endParaRPr>
                    </a:p>
                    <a:p>
                      <a:pPr>
                        <a:spcAft>
                          <a:spcPts val="0"/>
                        </a:spcAft>
                      </a:pPr>
                      <a:r>
                        <a:rPr lang="el-GR" sz="800" dirty="0">
                          <a:effectLst/>
                        </a:rPr>
                        <a:t>Μηχανές αναζήτησης για παιδιά</a:t>
                      </a:r>
                      <a:endParaRPr lang="el-GR" sz="900" dirty="0">
                        <a:effectLst/>
                      </a:endParaRPr>
                    </a:p>
                    <a:p>
                      <a:pPr>
                        <a:spcAft>
                          <a:spcPts val="0"/>
                        </a:spcAft>
                      </a:pPr>
                      <a:r>
                        <a:rPr lang="el-GR" sz="800" dirty="0">
                          <a:effectLst/>
                        </a:rPr>
                        <a:t> </a:t>
                      </a:r>
                      <a:endParaRPr lang="el-GR" sz="900" dirty="0">
                        <a:effectLst/>
                        <a:latin typeface="Times New Roman"/>
                        <a:ea typeface="Times New Roman"/>
                      </a:endParaRPr>
                    </a:p>
                  </a:txBody>
                  <a:tcPr marL="31673" marR="31673" marT="0" marB="0"/>
                </a:tc>
              </a:tr>
            </a:tbl>
          </a:graphicData>
        </a:graphic>
      </p:graphicFrame>
    </p:spTree>
    <p:extLst>
      <p:ext uri="{BB962C8B-B14F-4D97-AF65-F5344CB8AC3E}">
        <p14:creationId xmlns:p14="http://schemas.microsoft.com/office/powerpoint/2010/main" val="4257014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Β. Επικοινωνώ και συνεργάζομαι με τις ΤΠΕ</a:t>
            </a:r>
          </a:p>
        </p:txBody>
      </p:sp>
      <p:sp>
        <p:nvSpPr>
          <p:cNvPr id="3" name="Θέση κειμένου 2"/>
          <p:cNvSpPr>
            <a:spLocks noGrp="1"/>
          </p:cNvSpPr>
          <p:nvPr>
            <p:ph type="body" idx="1"/>
          </p:nvPr>
        </p:nvSpPr>
        <p:spPr>
          <a:xfrm>
            <a:off x="1403350" y="1700213"/>
            <a:ext cx="7499350" cy="4800600"/>
          </a:xfrm>
        </p:spPr>
        <p:txBody>
          <a:bodyPr rtlCol="0">
            <a:normAutofit fontScale="85000" lnSpcReduction="20000"/>
          </a:bodyPr>
          <a:lstStyle/>
          <a:p>
            <a:pPr fontAlgn="auto">
              <a:spcAft>
                <a:spcPts val="0"/>
              </a:spcAft>
              <a:buFont typeface="Arial" pitchFamily="34" charset="0"/>
              <a:buChar char="•"/>
              <a:defRPr/>
            </a:pPr>
            <a:r>
              <a:rPr lang="el-GR" dirty="0" smtClean="0"/>
              <a:t>Έκφραση, επικοινωνία και συνεργασία μέσω διαδικτύου (γραπτή επικοινωνία, ηχητική ή μέσω βίντεο επικοινωνία)</a:t>
            </a:r>
          </a:p>
          <a:p>
            <a:pPr fontAlgn="auto">
              <a:spcAft>
                <a:spcPts val="0"/>
              </a:spcAft>
              <a:buFont typeface="Arial" pitchFamily="34" charset="0"/>
              <a:buChar char="•"/>
              <a:defRPr/>
            </a:pPr>
            <a:r>
              <a:rPr lang="el-GR" dirty="0" smtClean="0"/>
              <a:t>Αλληλεπίδραση, συνεργασία σε ομάδες με τη χρήση ΤΠΕ για την παραγωγή κοινού έργου στο σχολείο και εκτός σχολείου </a:t>
            </a:r>
          </a:p>
          <a:p>
            <a:pPr fontAlgn="auto">
              <a:spcAft>
                <a:spcPts val="0"/>
              </a:spcAft>
              <a:buFont typeface="Arial" pitchFamily="34" charset="0"/>
              <a:buChar char="•"/>
              <a:defRPr/>
            </a:pPr>
            <a:r>
              <a:rPr lang="el-GR" dirty="0" smtClean="0"/>
              <a:t>Συμβολικό και θεατρικό παιγνίδι, δραματοποίηση  </a:t>
            </a:r>
          </a:p>
          <a:p>
            <a:pPr fontAlgn="auto">
              <a:spcAft>
                <a:spcPts val="0"/>
              </a:spcAft>
              <a:buFont typeface="Arial" pitchFamily="34" charset="0"/>
              <a:buChar char="•"/>
              <a:defRPr/>
            </a:pPr>
            <a:r>
              <a:rPr lang="el-GR" dirty="0" smtClean="0"/>
              <a:t>Ανάπτυξη εσωτερικών κινήτρων για επικοινωνία, κοινωνική αλληλεπίδραση και συνεργασία</a:t>
            </a:r>
          </a:p>
          <a:p>
            <a:pPr fontAlgn="auto">
              <a:spcAft>
                <a:spcPts val="0"/>
              </a:spcAft>
              <a:buFont typeface="Arial" pitchFamily="34" charset="0"/>
              <a:buChar char="•"/>
              <a:defRPr/>
            </a:pPr>
            <a:r>
              <a:rPr lang="el-GR" dirty="0" smtClean="0"/>
              <a:t>Ψηφιακή επικοινωνία και αναζήτηση/ανάκτηση αρχείων από το Διαδίκτυο με χρήση μηχανών αναζήτησης, καταλόγων και πυλών.</a:t>
            </a:r>
          </a:p>
        </p:txBody>
      </p:sp>
      <p:sp>
        <p:nvSpPr>
          <p:cNvPr id="93189"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883DE6C-E455-4906-8549-60B07B658257}" type="slidenum">
              <a:rPr lang="el-GR" sz="1200" smtClean="0">
                <a:solidFill>
                  <a:srgbClr val="B5A788"/>
                </a:solidFill>
                <a:latin typeface="Corbel" panose="020B0503020204020204" pitchFamily="34" charset="0"/>
              </a:rPr>
              <a:pPr>
                <a:spcBef>
                  <a:spcPct val="0"/>
                </a:spcBef>
                <a:buClrTx/>
                <a:buSzTx/>
                <a:buFontTx/>
                <a:buNone/>
              </a:pPr>
              <a:t>18</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32047749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62076" y="-2921"/>
            <a:ext cx="7788275" cy="765175"/>
          </a:xfrm>
        </p:spPr>
        <p:txBody>
          <a:bodyPr rtlCol="0">
            <a:noAutofit/>
          </a:bodyPr>
          <a:lstStyle/>
          <a:p>
            <a:pPr fontAlgn="auto">
              <a:spcAft>
                <a:spcPts val="0"/>
              </a:spcAft>
              <a:defRPr/>
            </a:pPr>
            <a:r>
              <a:rPr lang="el-GR" sz="3200" dirty="0" smtClean="0">
                <a:latin typeface="Times New Roman"/>
              </a:rPr>
              <a:t>Β. Επικοινωνώ και συνεργάζομαι με τις ΤΠΕ</a:t>
            </a:r>
          </a:p>
        </p:txBody>
      </p:sp>
      <p:sp>
        <p:nvSpPr>
          <p:cNvPr id="94212"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335C8763-64E7-4009-8257-02210745C798}" type="slidenum">
              <a:rPr lang="el-GR" sz="1200" smtClean="0">
                <a:solidFill>
                  <a:srgbClr val="B5A788"/>
                </a:solidFill>
                <a:latin typeface="Corbel" panose="020B0503020204020204" pitchFamily="34" charset="0"/>
              </a:rPr>
              <a:pPr>
                <a:spcBef>
                  <a:spcPct val="0"/>
                </a:spcBef>
                <a:buClrTx/>
                <a:buSzTx/>
                <a:buFontTx/>
                <a:buNone/>
              </a:pPr>
              <a:t>19</a:t>
            </a:fld>
            <a:endParaRPr lang="el-GR" sz="1200" smtClean="0">
              <a:solidFill>
                <a:srgbClr val="B5A788"/>
              </a:solidFill>
              <a:latin typeface="Corbel" panose="020B0503020204020204" pitchFamily="34" charset="0"/>
            </a:endParaRPr>
          </a:p>
        </p:txBody>
      </p:sp>
      <p:graphicFrame>
        <p:nvGraphicFramePr>
          <p:cNvPr id="7" name="Πίνακας 6"/>
          <p:cNvGraphicFramePr>
            <a:graphicFrameLocks noGrp="1"/>
          </p:cNvGraphicFramePr>
          <p:nvPr>
            <p:extLst>
              <p:ext uri="{D42A27DB-BD31-4B8C-83A1-F6EECF244321}">
                <p14:modId xmlns:p14="http://schemas.microsoft.com/office/powerpoint/2010/main" val="292590992"/>
              </p:ext>
            </p:extLst>
          </p:nvPr>
        </p:nvGraphicFramePr>
        <p:xfrm>
          <a:off x="457200" y="914399"/>
          <a:ext cx="8156575" cy="6720840"/>
        </p:xfrm>
        <a:graphic>
          <a:graphicData uri="http://schemas.openxmlformats.org/drawingml/2006/table">
            <a:tbl>
              <a:tblPr>
                <a:tableStyleId>{5C22544A-7EE6-4342-B048-85BDC9FD1C3A}</a:tableStyleId>
              </a:tblPr>
              <a:tblGrid>
                <a:gridCol w="2005852"/>
                <a:gridCol w="2072437"/>
                <a:gridCol w="2811812"/>
                <a:gridCol w="1266474"/>
              </a:tblGrid>
              <a:tr h="180403">
                <a:tc>
                  <a:txBody>
                    <a:bodyPr/>
                    <a:lstStyle/>
                    <a:p>
                      <a:pPr algn="ctr">
                        <a:spcAft>
                          <a:spcPts val="0"/>
                        </a:spcAft>
                      </a:pPr>
                      <a:r>
                        <a:rPr lang="el-GR" sz="900" dirty="0">
                          <a:effectLst/>
                        </a:rPr>
                        <a:t>Προσδοκώμενα Μαθησιακά Αποτελέσματα</a:t>
                      </a:r>
                      <a:endParaRPr lang="el-GR" sz="900" dirty="0">
                        <a:effectLst/>
                        <a:latin typeface="Times New Roman"/>
                        <a:ea typeface="Times New Roman"/>
                      </a:endParaRPr>
                    </a:p>
                  </a:txBody>
                  <a:tcPr marL="31583" marR="31583" marT="0" marB="0" anchor="ctr"/>
                </a:tc>
                <a:tc>
                  <a:txBody>
                    <a:bodyPr/>
                    <a:lstStyle/>
                    <a:p>
                      <a:pPr algn="ctr">
                        <a:spcAft>
                          <a:spcPts val="0"/>
                        </a:spcAft>
                      </a:pPr>
                      <a:r>
                        <a:rPr lang="el-GR" sz="900">
                          <a:effectLst/>
                        </a:rPr>
                        <a:t>Βασικά θέματα</a:t>
                      </a:r>
                      <a:endParaRPr lang="el-GR" sz="900">
                        <a:effectLst/>
                        <a:latin typeface="Times New Roman"/>
                        <a:ea typeface="Times New Roman"/>
                      </a:endParaRPr>
                    </a:p>
                  </a:txBody>
                  <a:tcPr marL="31583" marR="31583" marT="0" marB="0" anchor="ctr"/>
                </a:tc>
                <a:tc>
                  <a:txBody>
                    <a:bodyPr/>
                    <a:lstStyle/>
                    <a:p>
                      <a:pPr algn="ctr">
                        <a:spcAft>
                          <a:spcPts val="0"/>
                        </a:spcAft>
                      </a:pPr>
                      <a:r>
                        <a:rPr lang="el-GR" sz="900">
                          <a:effectLst/>
                        </a:rPr>
                        <a:t>Δραστηριότητες</a:t>
                      </a:r>
                      <a:endParaRPr lang="el-GR" sz="900">
                        <a:effectLst/>
                        <a:latin typeface="Times New Roman"/>
                        <a:ea typeface="Times New Roman"/>
                      </a:endParaRPr>
                    </a:p>
                  </a:txBody>
                  <a:tcPr marL="31583" marR="31583" marT="0" marB="0" anchor="ctr"/>
                </a:tc>
                <a:tc>
                  <a:txBody>
                    <a:bodyPr/>
                    <a:lstStyle/>
                    <a:p>
                      <a:pPr algn="ctr">
                        <a:spcAft>
                          <a:spcPts val="0"/>
                        </a:spcAft>
                      </a:pPr>
                      <a:r>
                        <a:rPr lang="el-GR" sz="900">
                          <a:effectLst/>
                        </a:rPr>
                        <a:t>Εκπαιδευτικό υλικό</a:t>
                      </a:r>
                      <a:endParaRPr lang="el-GR" sz="900">
                        <a:effectLst/>
                        <a:latin typeface="Times New Roman"/>
                        <a:ea typeface="Times New Roman"/>
                      </a:endParaRPr>
                    </a:p>
                  </a:txBody>
                  <a:tcPr marL="31583" marR="31583" marT="0" marB="0" anchor="ctr"/>
                </a:tc>
              </a:tr>
              <a:tr h="2525640">
                <a:tc>
                  <a:txBody>
                    <a:bodyPr/>
                    <a:lstStyle/>
                    <a:p>
                      <a:pPr>
                        <a:spcAft>
                          <a:spcPts val="0"/>
                        </a:spcAft>
                      </a:pPr>
                      <a:r>
                        <a:rPr lang="el-GR" sz="900" dirty="0">
                          <a:effectLst/>
                        </a:rPr>
                        <a:t>Ο μαθητής/</a:t>
                      </a:r>
                      <a:r>
                        <a:rPr lang="el-GR" sz="900" dirty="0" err="1">
                          <a:effectLst/>
                        </a:rPr>
                        <a:t>τρια</a:t>
                      </a:r>
                      <a:r>
                        <a:rPr lang="el-GR" sz="900" dirty="0">
                          <a:effectLst/>
                        </a:rPr>
                        <a:t> πρέπει </a:t>
                      </a:r>
                    </a:p>
                    <a:p>
                      <a:pPr marL="342900" lvl="0" indent="-342900">
                        <a:spcAft>
                          <a:spcPts val="0"/>
                        </a:spcAft>
                        <a:buFont typeface="Symbol"/>
                        <a:buChar char=""/>
                      </a:pPr>
                      <a:r>
                        <a:rPr lang="el-GR" sz="900" dirty="0">
                          <a:effectLst/>
                        </a:rPr>
                        <a:t>να εκφράζεται, να επικοινωνεί και να συνεργάζεται μέσω διαδικτύου (γραπτή, ηχητική ή μέσω βίντεο επικοινωνία)</a:t>
                      </a:r>
                    </a:p>
                    <a:p>
                      <a:pPr marL="342900" lvl="0" indent="-342900">
                        <a:spcAft>
                          <a:spcPts val="0"/>
                        </a:spcAft>
                        <a:buFont typeface="Symbol"/>
                        <a:buChar char=""/>
                      </a:pPr>
                      <a:r>
                        <a:rPr lang="el-GR" sz="900" dirty="0">
                          <a:effectLst/>
                        </a:rPr>
                        <a:t>να </a:t>
                      </a:r>
                      <a:r>
                        <a:rPr lang="el-GR" sz="900" dirty="0" err="1">
                          <a:effectLst/>
                        </a:rPr>
                        <a:t>αλληλεπιδρά</a:t>
                      </a:r>
                      <a:r>
                        <a:rPr lang="el-GR" sz="900" dirty="0">
                          <a:effectLst/>
                        </a:rPr>
                        <a:t> και να συνεργάζεται σε ομάδες με τη χρήση ΤΠΕ για την παραγωγή κοινού έργου στο σχολείο και εκτός σχολείου </a:t>
                      </a:r>
                    </a:p>
                    <a:p>
                      <a:pPr marL="342900" lvl="0" indent="-342900">
                        <a:spcAft>
                          <a:spcPts val="0"/>
                        </a:spcAft>
                        <a:buFont typeface="Symbol"/>
                        <a:buChar char=""/>
                      </a:pPr>
                      <a:r>
                        <a:rPr lang="el-GR" sz="900" dirty="0">
                          <a:effectLst/>
                        </a:rPr>
                        <a:t>να εκφράζεται μέσω συμβολικού και θεατρικού παιγνιδιού και να συμμετέχει σε δραστηριότητες δραματοποίησης  </a:t>
                      </a:r>
                    </a:p>
                    <a:p>
                      <a:pPr marL="342900" lvl="0" indent="-342900">
                        <a:spcAft>
                          <a:spcPts val="0"/>
                        </a:spcAft>
                        <a:buFont typeface="Symbol"/>
                        <a:buChar char=""/>
                      </a:pPr>
                      <a:r>
                        <a:rPr lang="el-GR" sz="900" dirty="0">
                          <a:effectLst/>
                        </a:rPr>
                        <a:t>να αναπτύσσει εσωτερικά κίνητρα για επικοινωνία, κοινωνική αλληλεπίδραση και συνεργασία</a:t>
                      </a:r>
                    </a:p>
                    <a:p>
                      <a:pPr marL="342900" lvl="0" indent="-342900">
                        <a:spcAft>
                          <a:spcPts val="0"/>
                        </a:spcAft>
                        <a:buFont typeface="Symbol"/>
                        <a:buChar char=""/>
                      </a:pPr>
                      <a:r>
                        <a:rPr lang="el-GR" sz="900" dirty="0">
                          <a:effectLst/>
                        </a:rPr>
                        <a:t>να επικοινωνεί με ψηφιακά μέσα</a:t>
                      </a:r>
                    </a:p>
                    <a:p>
                      <a:pPr marL="342900" lvl="0" indent="-342900">
                        <a:spcAft>
                          <a:spcPts val="0"/>
                        </a:spcAft>
                        <a:buFont typeface="Symbol"/>
                        <a:buChar char=""/>
                      </a:pPr>
                      <a:r>
                        <a:rPr lang="el-GR" sz="900" dirty="0">
                          <a:effectLst/>
                        </a:rPr>
                        <a:t>να αναζητά/ανακτά αρχεία από το Διαδίκτυο με χρήση μηχανών αναζήτησης, καταλόγων και πυλών</a:t>
                      </a:r>
                    </a:p>
                    <a:p>
                      <a:pPr>
                        <a:spcAft>
                          <a:spcPts val="0"/>
                        </a:spcAft>
                      </a:pPr>
                      <a:r>
                        <a:rPr lang="el-GR" sz="900" dirty="0">
                          <a:effectLst/>
                        </a:rPr>
                        <a:t> </a:t>
                      </a:r>
                      <a:endParaRPr lang="el-GR" sz="900" dirty="0">
                        <a:effectLst/>
                        <a:latin typeface="Times New Roman"/>
                        <a:ea typeface="Times New Roman"/>
                      </a:endParaRPr>
                    </a:p>
                  </a:txBody>
                  <a:tcPr marL="31583" marR="31583" marT="0" marB="0"/>
                </a:tc>
                <a:tc>
                  <a:txBody>
                    <a:bodyPr/>
                    <a:lstStyle/>
                    <a:p>
                      <a:pPr>
                        <a:spcAft>
                          <a:spcPts val="0"/>
                        </a:spcAft>
                      </a:pPr>
                      <a:r>
                        <a:rPr lang="el-GR" sz="900" dirty="0">
                          <a:effectLst/>
                        </a:rPr>
                        <a:t>Διαδίκτυο, επικοινωνία και συνεργασία. </a:t>
                      </a:r>
                    </a:p>
                    <a:p>
                      <a:pPr>
                        <a:spcAft>
                          <a:spcPts val="0"/>
                        </a:spcAft>
                      </a:pPr>
                      <a:r>
                        <a:rPr lang="el-GR" sz="900" dirty="0">
                          <a:effectLst/>
                        </a:rPr>
                        <a:t>Δυνατότητες συνομιλίας και επικοινωνίας μέσω διαδικτύου</a:t>
                      </a:r>
                    </a:p>
                    <a:p>
                      <a:pPr>
                        <a:spcAft>
                          <a:spcPts val="0"/>
                        </a:spcAft>
                      </a:pPr>
                      <a:r>
                        <a:rPr lang="el-GR" sz="900" dirty="0">
                          <a:effectLst/>
                        </a:rPr>
                        <a:t> </a:t>
                      </a:r>
                    </a:p>
                    <a:p>
                      <a:pPr>
                        <a:spcAft>
                          <a:spcPts val="0"/>
                        </a:spcAft>
                      </a:pPr>
                      <a:r>
                        <a:rPr lang="el-GR" sz="900" dirty="0">
                          <a:effectLst/>
                        </a:rPr>
                        <a:t>Χρήση ψηφιακών τεχνολογιών και συσκευών για επικοινωνία από απόσταση, κοινωνική αλληλεπίδραση και συνεργασία</a:t>
                      </a:r>
                    </a:p>
                    <a:p>
                      <a:pPr>
                        <a:spcAft>
                          <a:spcPts val="0"/>
                        </a:spcAft>
                      </a:pPr>
                      <a:r>
                        <a:rPr lang="el-GR" sz="900" dirty="0">
                          <a:effectLst/>
                        </a:rPr>
                        <a:t> </a:t>
                      </a:r>
                    </a:p>
                    <a:p>
                      <a:pPr>
                        <a:spcAft>
                          <a:spcPts val="0"/>
                        </a:spcAft>
                      </a:pPr>
                      <a:r>
                        <a:rPr lang="el-GR" sz="900" dirty="0">
                          <a:effectLst/>
                        </a:rPr>
                        <a:t>Βασικές λειτουργίες μικροφώνου και βιντεοκάμερας για τηλεδιάσκεψη</a:t>
                      </a:r>
                    </a:p>
                    <a:p>
                      <a:pPr>
                        <a:spcAft>
                          <a:spcPts val="0"/>
                        </a:spcAft>
                      </a:pPr>
                      <a:r>
                        <a:rPr lang="el-GR" sz="900" dirty="0">
                          <a:effectLst/>
                        </a:rPr>
                        <a:t> </a:t>
                      </a:r>
                    </a:p>
                    <a:p>
                      <a:pPr>
                        <a:spcAft>
                          <a:spcPts val="0"/>
                        </a:spcAft>
                      </a:pPr>
                      <a:r>
                        <a:rPr lang="el-GR" sz="900" dirty="0">
                          <a:effectLst/>
                        </a:rPr>
                        <a:t>Βασικές λειτουργίες γραπτής επικοινωνίας στο διαδίκτυο (e-</a:t>
                      </a:r>
                      <a:r>
                        <a:rPr lang="el-GR" sz="900" dirty="0" err="1">
                          <a:effectLst/>
                        </a:rPr>
                        <a:t>mai</a:t>
                      </a:r>
                      <a:r>
                        <a:rPr lang="el-GR" sz="900" dirty="0">
                          <a:effectLst/>
                        </a:rPr>
                        <a:t>l και chat). Ανταλλαγή μηνυμάτων. Επισύναψη αρχείων</a:t>
                      </a:r>
                    </a:p>
                    <a:p>
                      <a:pPr>
                        <a:spcAft>
                          <a:spcPts val="0"/>
                        </a:spcAft>
                      </a:pPr>
                      <a:r>
                        <a:rPr lang="el-GR" sz="900" dirty="0">
                          <a:effectLst/>
                        </a:rPr>
                        <a:t> </a:t>
                      </a:r>
                    </a:p>
                    <a:p>
                      <a:pPr>
                        <a:spcAft>
                          <a:spcPts val="0"/>
                        </a:spcAft>
                      </a:pPr>
                      <a:r>
                        <a:rPr lang="el-GR" sz="900" dirty="0">
                          <a:effectLst/>
                        </a:rPr>
                        <a:t>Ασύγχρονη γραπτή επικοινωνία με τη βοήθεια της εκπαιδευτικού (e-</a:t>
                      </a:r>
                      <a:r>
                        <a:rPr lang="el-GR" sz="900" dirty="0" err="1">
                          <a:effectLst/>
                        </a:rPr>
                        <a:t>mai</a:t>
                      </a:r>
                      <a:r>
                        <a:rPr lang="el-GR" sz="900" dirty="0">
                          <a:effectLst/>
                        </a:rPr>
                        <a:t>l)</a:t>
                      </a:r>
                    </a:p>
                    <a:p>
                      <a:pPr>
                        <a:spcAft>
                          <a:spcPts val="0"/>
                        </a:spcAft>
                      </a:pPr>
                      <a:r>
                        <a:rPr lang="el-GR" sz="900" dirty="0">
                          <a:effectLst/>
                        </a:rPr>
                        <a:t> </a:t>
                      </a:r>
                    </a:p>
                    <a:p>
                      <a:pPr>
                        <a:spcAft>
                          <a:spcPts val="0"/>
                        </a:spcAft>
                      </a:pPr>
                      <a:r>
                        <a:rPr lang="el-GR" sz="900" dirty="0">
                          <a:effectLst/>
                        </a:rPr>
                        <a:t>Σύγχρονη γραπτή επικοινωνία με τη βοήθεια της εκπαιδευτικού (</a:t>
                      </a:r>
                      <a:r>
                        <a:rPr lang="el-GR" sz="900" dirty="0" err="1">
                          <a:effectLst/>
                        </a:rPr>
                        <a:t>chat</a:t>
                      </a:r>
                      <a:r>
                        <a:rPr lang="el-GR" sz="900" dirty="0">
                          <a:effectLst/>
                        </a:rPr>
                        <a:t>) με μια άλλη τάξη ή ομάδα </a:t>
                      </a:r>
                      <a:r>
                        <a:rPr lang="el-GR" sz="900" dirty="0" smtClean="0">
                          <a:effectLst/>
                        </a:rPr>
                        <a:t>παιδιών</a:t>
                      </a:r>
                      <a:r>
                        <a:rPr lang="el-GR" sz="900" dirty="0">
                          <a:effectLst/>
                        </a:rPr>
                        <a:t> </a:t>
                      </a:r>
                      <a:endParaRPr lang="el-GR" sz="900" dirty="0">
                        <a:effectLst/>
                        <a:latin typeface="Times New Roman"/>
                        <a:ea typeface="Times New Roman"/>
                      </a:endParaRPr>
                    </a:p>
                  </a:txBody>
                  <a:tcPr marL="31583" marR="31583" marT="0" marB="0"/>
                </a:tc>
                <a:tc>
                  <a:txBody>
                    <a:bodyPr/>
                    <a:lstStyle/>
                    <a:p>
                      <a:pPr>
                        <a:spcAft>
                          <a:spcPts val="0"/>
                        </a:spcAft>
                      </a:pPr>
                      <a:r>
                        <a:rPr lang="el-GR" sz="900">
                          <a:effectLst/>
                        </a:rPr>
                        <a:t>Ενδεικτική δραστηριότητα Δημιουργία και παρουσίαση του πορτρέτου των μαθητών της τάξης από τους ίδιους. </a:t>
                      </a:r>
                    </a:p>
                    <a:p>
                      <a:pPr>
                        <a:spcAft>
                          <a:spcPts val="0"/>
                        </a:spcAft>
                      </a:pPr>
                      <a:r>
                        <a:rPr lang="el-GR" sz="900">
                          <a:effectLst/>
                        </a:rPr>
                        <a:t>Τα παιδιά αποφασίζουν να φτιάξουν τα πορτρέτα του/της φίλου/ης τους. Χρησιμοποιώντας κατάλληλες εφαρμογές (πρόγραμμα ανάπτυξης δημιουργικότητας, πρόγραμμα αναπαραγωγής φωτογραφιών) σχεδιάζουν το πορτρέτο του/της συμμαθητή/τριας που έχουν επιλέξει, προσθέτοντας όποια στοιχεία θεωρούν ότι είναι καθοριστικά. Στο πλαίσιο αυτό συνεργάζονται και επικοινωνούν μεταξύ τους.</a:t>
                      </a:r>
                    </a:p>
                    <a:p>
                      <a:pPr>
                        <a:spcAft>
                          <a:spcPts val="0"/>
                        </a:spcAft>
                      </a:pPr>
                      <a:r>
                        <a:rPr lang="el-GR" sz="900">
                          <a:effectLst/>
                        </a:rPr>
                        <a:t>Αφού ολοκληρωθεί η διαδικασία, τα παιδιά εκτυπώνουν το υλικό τους και ακολουθεί η παρουσίασή του με σκοπό να μαντέψουν όλοι το πρόσωπο που εμφανίζεται στην κάθε ζωγραφιά.</a:t>
                      </a:r>
                    </a:p>
                    <a:p>
                      <a:pPr>
                        <a:spcAft>
                          <a:spcPts val="0"/>
                        </a:spcAft>
                      </a:pPr>
                      <a:r>
                        <a:rPr lang="el-GR" sz="900">
                          <a:effectLst/>
                        </a:rPr>
                        <a:t>Η δραστηριότητα ολοκληρώνεται φτιάχνοντας ένα ψηφιακό άλμπουμ με τα πορτρέτα των παιδιών της τάξης.</a:t>
                      </a:r>
                      <a:endParaRPr lang="el-GR" sz="900">
                        <a:effectLst/>
                        <a:latin typeface="Times New Roman"/>
                        <a:ea typeface="Times New Roman"/>
                      </a:endParaRPr>
                    </a:p>
                  </a:txBody>
                  <a:tcPr marL="31583" marR="31583" marT="0" marB="0"/>
                </a:tc>
                <a:tc>
                  <a:txBody>
                    <a:bodyPr/>
                    <a:lstStyle/>
                    <a:p>
                      <a:pPr>
                        <a:spcAft>
                          <a:spcPts val="0"/>
                        </a:spcAft>
                      </a:pPr>
                      <a:r>
                        <a:rPr lang="el-GR" sz="900">
                          <a:effectLst/>
                        </a:rPr>
                        <a:t>Υπολογιστικό σύστημα και βασικός εξοπλισμός:</a:t>
                      </a:r>
                    </a:p>
                    <a:p>
                      <a:pPr>
                        <a:spcAft>
                          <a:spcPts val="0"/>
                        </a:spcAft>
                      </a:pPr>
                      <a:r>
                        <a:rPr lang="el-GR" sz="900">
                          <a:effectLst/>
                        </a:rPr>
                        <a:t> </a:t>
                      </a:r>
                    </a:p>
                    <a:p>
                      <a:pPr>
                        <a:spcAft>
                          <a:spcPts val="0"/>
                        </a:spcAft>
                      </a:pPr>
                      <a:r>
                        <a:rPr lang="el-GR" sz="900">
                          <a:effectLst/>
                        </a:rPr>
                        <a:t>Υπολογιστής</a:t>
                      </a:r>
                    </a:p>
                    <a:p>
                      <a:pPr>
                        <a:spcAft>
                          <a:spcPts val="0"/>
                        </a:spcAft>
                      </a:pPr>
                      <a:r>
                        <a:rPr lang="el-GR" sz="900">
                          <a:effectLst/>
                        </a:rPr>
                        <a:t>Ηχεία </a:t>
                      </a:r>
                    </a:p>
                    <a:p>
                      <a:pPr>
                        <a:spcAft>
                          <a:spcPts val="0"/>
                        </a:spcAft>
                      </a:pPr>
                      <a:r>
                        <a:rPr lang="el-GR" sz="900">
                          <a:effectLst/>
                        </a:rPr>
                        <a:t>Μικρόφωνο</a:t>
                      </a:r>
                    </a:p>
                    <a:p>
                      <a:pPr>
                        <a:spcAft>
                          <a:spcPts val="0"/>
                        </a:spcAft>
                      </a:pPr>
                      <a:r>
                        <a:rPr lang="el-GR" sz="900">
                          <a:effectLst/>
                        </a:rPr>
                        <a:t>Εκτυπωτής </a:t>
                      </a:r>
                    </a:p>
                    <a:p>
                      <a:pPr>
                        <a:spcAft>
                          <a:spcPts val="0"/>
                        </a:spcAft>
                      </a:pPr>
                      <a:r>
                        <a:rPr lang="el-GR" sz="900">
                          <a:effectLst/>
                        </a:rPr>
                        <a:t>Σαρωτής</a:t>
                      </a:r>
                    </a:p>
                    <a:p>
                      <a:pPr>
                        <a:spcAft>
                          <a:spcPts val="0"/>
                        </a:spcAft>
                      </a:pPr>
                      <a:r>
                        <a:rPr lang="el-GR" sz="900">
                          <a:effectLst/>
                        </a:rPr>
                        <a:t>Προβολικό</a:t>
                      </a:r>
                    </a:p>
                    <a:p>
                      <a:pPr>
                        <a:spcAft>
                          <a:spcPts val="0"/>
                        </a:spcAft>
                      </a:pPr>
                      <a:r>
                        <a:rPr lang="el-GR" sz="900">
                          <a:effectLst/>
                        </a:rPr>
                        <a:t>Web camera</a:t>
                      </a:r>
                    </a:p>
                    <a:p>
                      <a:pPr>
                        <a:spcAft>
                          <a:spcPts val="0"/>
                        </a:spcAft>
                      </a:pPr>
                      <a:r>
                        <a:rPr lang="el-GR" sz="900">
                          <a:effectLst/>
                        </a:rPr>
                        <a:t> </a:t>
                      </a:r>
                    </a:p>
                    <a:p>
                      <a:pPr>
                        <a:spcAft>
                          <a:spcPts val="0"/>
                        </a:spcAft>
                      </a:pPr>
                      <a:r>
                        <a:rPr lang="el-GR" sz="900">
                          <a:effectLst/>
                        </a:rPr>
                        <a:t>Φωτογραφική μηχανή</a:t>
                      </a:r>
                    </a:p>
                    <a:p>
                      <a:pPr>
                        <a:spcAft>
                          <a:spcPts val="0"/>
                        </a:spcAft>
                      </a:pPr>
                      <a:r>
                        <a:rPr lang="el-GR" sz="900">
                          <a:effectLst/>
                        </a:rPr>
                        <a:t>Βιντεοκάμερα</a:t>
                      </a:r>
                    </a:p>
                    <a:p>
                      <a:pPr>
                        <a:spcAft>
                          <a:spcPts val="0"/>
                        </a:spcAft>
                      </a:pPr>
                      <a:r>
                        <a:rPr lang="el-GR" sz="900">
                          <a:effectLst/>
                        </a:rPr>
                        <a:t> </a:t>
                      </a:r>
                    </a:p>
                    <a:p>
                      <a:pPr>
                        <a:spcAft>
                          <a:spcPts val="0"/>
                        </a:spcAft>
                      </a:pPr>
                      <a:r>
                        <a:rPr lang="el-GR" sz="900">
                          <a:effectLst/>
                        </a:rPr>
                        <a:t>Διαδίκτυο (υπηρεσίες διαδικτύου όπως email, skype, blogs, youtube, κλπ.)</a:t>
                      </a:r>
                    </a:p>
                    <a:p>
                      <a:pPr>
                        <a:spcAft>
                          <a:spcPts val="0"/>
                        </a:spcAft>
                      </a:pPr>
                      <a:r>
                        <a:rPr lang="el-GR" sz="900">
                          <a:effectLst/>
                        </a:rPr>
                        <a:t> </a:t>
                      </a:r>
                    </a:p>
                    <a:p>
                      <a:pPr>
                        <a:spcAft>
                          <a:spcPts val="0"/>
                        </a:spcAft>
                      </a:pPr>
                      <a:r>
                        <a:rPr lang="el-GR" sz="900">
                          <a:effectLst/>
                        </a:rPr>
                        <a:t> </a:t>
                      </a:r>
                      <a:endParaRPr lang="el-GR" sz="900">
                        <a:effectLst/>
                        <a:latin typeface="Times New Roman"/>
                        <a:ea typeface="Times New Roman"/>
                      </a:endParaRPr>
                    </a:p>
                  </a:txBody>
                  <a:tcPr marL="31583" marR="31583" marT="0" marB="0"/>
                </a:tc>
              </a:tr>
              <a:tr h="2399358">
                <a:tc>
                  <a:txBody>
                    <a:bodyPr/>
                    <a:lstStyle/>
                    <a:p>
                      <a:pPr>
                        <a:spcAft>
                          <a:spcPts val="0"/>
                        </a:spcAft>
                      </a:pPr>
                      <a:r>
                        <a:rPr lang="el-GR" sz="900">
                          <a:effectLst/>
                        </a:rPr>
                        <a:t> </a:t>
                      </a:r>
                      <a:endParaRPr lang="el-GR" sz="900">
                        <a:effectLst/>
                        <a:latin typeface="Times New Roman"/>
                        <a:ea typeface="Times New Roman"/>
                      </a:endParaRPr>
                    </a:p>
                  </a:txBody>
                  <a:tcPr marL="31583" marR="31583" marT="0" marB="0"/>
                </a:tc>
                <a:tc>
                  <a:txBody>
                    <a:bodyPr/>
                    <a:lstStyle/>
                    <a:p>
                      <a:pPr>
                        <a:spcAft>
                          <a:spcPts val="0"/>
                        </a:spcAft>
                      </a:pPr>
                      <a:r>
                        <a:rPr lang="el-GR" sz="900">
                          <a:effectLst/>
                        </a:rPr>
                        <a:t>Σύγχρονη επικοινωνία μέσω φωνής και βίντεο (π.χ. skype) με μία άλλη τάξη ή ομάδα παιδιών. </a:t>
                      </a:r>
                    </a:p>
                    <a:p>
                      <a:pPr>
                        <a:spcAft>
                          <a:spcPts val="0"/>
                        </a:spcAft>
                      </a:pPr>
                      <a:r>
                        <a:rPr lang="el-GR" sz="900">
                          <a:effectLst/>
                        </a:rPr>
                        <a:t> </a:t>
                      </a:r>
                    </a:p>
                    <a:p>
                      <a:pPr>
                        <a:spcAft>
                          <a:spcPts val="0"/>
                        </a:spcAft>
                      </a:pPr>
                      <a:r>
                        <a:rPr lang="el-GR" sz="900">
                          <a:effectLst/>
                        </a:rPr>
                        <a:t>Ομαδική εργασία στη γωνιά του υπολογιστή με εναλλαγή ρόλων και κατάλληλο πλαίσιο συνεργασίας.</a:t>
                      </a:r>
                    </a:p>
                    <a:p>
                      <a:pPr>
                        <a:spcAft>
                          <a:spcPts val="0"/>
                        </a:spcAft>
                      </a:pPr>
                      <a:r>
                        <a:rPr lang="el-GR" sz="900">
                          <a:effectLst/>
                        </a:rPr>
                        <a:t> </a:t>
                      </a:r>
                    </a:p>
                    <a:p>
                      <a:pPr>
                        <a:spcAft>
                          <a:spcPts val="0"/>
                        </a:spcAft>
                      </a:pPr>
                      <a:r>
                        <a:rPr lang="el-GR" sz="900">
                          <a:effectLst/>
                        </a:rPr>
                        <a:t>Χρήση ψηφιακών συσκευών (βίντεο, κλπ.) για καταγραφή και αναπαραγωγή ποικίλων δραστηριοτήτων, όπως θεατρικών και συμβολικών παιγνιδιών και δραματοποίησης</a:t>
                      </a:r>
                      <a:endParaRPr lang="el-GR" sz="900">
                        <a:effectLst/>
                        <a:latin typeface="Times New Roman"/>
                        <a:ea typeface="Times New Roman"/>
                      </a:endParaRPr>
                    </a:p>
                  </a:txBody>
                  <a:tcPr marL="31583" marR="31583" marT="0" marB="0"/>
                </a:tc>
                <a:tc>
                  <a:txBody>
                    <a:bodyPr/>
                    <a:lstStyle/>
                    <a:p>
                      <a:pPr>
                        <a:spcAft>
                          <a:spcPts val="0"/>
                        </a:spcAft>
                      </a:pPr>
                      <a:r>
                        <a:rPr lang="el-GR" sz="900" dirty="0">
                          <a:effectLst/>
                        </a:rPr>
                        <a:t>Ιδέες για δραστηριότητες</a:t>
                      </a:r>
                    </a:p>
                    <a:p>
                      <a:pPr>
                        <a:spcAft>
                          <a:spcPts val="0"/>
                        </a:spcAft>
                      </a:pPr>
                      <a:r>
                        <a:rPr lang="el-GR" sz="900" dirty="0">
                          <a:effectLst/>
                        </a:rPr>
                        <a:t>Συνεργασία για τη δημιουργία μιας ψηφιακής αφίσας στο πλαίσιο σχολικής εορτής. </a:t>
                      </a:r>
                    </a:p>
                    <a:p>
                      <a:pPr>
                        <a:spcAft>
                          <a:spcPts val="0"/>
                        </a:spcAft>
                      </a:pPr>
                      <a:r>
                        <a:rPr lang="el-GR" sz="900" dirty="0">
                          <a:effectLst/>
                        </a:rPr>
                        <a:t>«Διάβασμα» ή/και δημιουργία ψηφιακών ιστοριών ατομικά ή ομαδικά. </a:t>
                      </a:r>
                    </a:p>
                    <a:p>
                      <a:pPr>
                        <a:spcAft>
                          <a:spcPts val="0"/>
                        </a:spcAft>
                      </a:pPr>
                      <a:r>
                        <a:rPr lang="el-GR" sz="900" dirty="0">
                          <a:effectLst/>
                        </a:rPr>
                        <a:t> </a:t>
                      </a:r>
                    </a:p>
                    <a:p>
                      <a:pPr>
                        <a:spcAft>
                          <a:spcPts val="0"/>
                        </a:spcAft>
                      </a:pPr>
                      <a:r>
                        <a:rPr lang="el-GR" sz="900" dirty="0">
                          <a:effectLst/>
                        </a:rPr>
                        <a:t>Γνωριμία με απομακρυσμένα  νηπιαγωγεία και συνεργασία στο πλαίσιο διεξαγωγής σχεδίων εργασίας με στόχο την ανάπτυξη κινήτρων για επικοινωνία και συνεργασία ανάμεσα στα παιδιά. </a:t>
                      </a:r>
                    </a:p>
                    <a:p>
                      <a:pPr>
                        <a:spcAft>
                          <a:spcPts val="0"/>
                        </a:spcAft>
                      </a:pPr>
                      <a:r>
                        <a:rPr lang="el-GR" sz="900" dirty="0">
                          <a:effectLst/>
                        </a:rPr>
                        <a:t>Συνεργασία με άλλα νηπιαγωγεία για τη δημιουργία μιας ψηφιακής γκαλερί. </a:t>
                      </a:r>
                    </a:p>
                    <a:p>
                      <a:pPr>
                        <a:spcAft>
                          <a:spcPts val="0"/>
                        </a:spcAft>
                      </a:pPr>
                      <a:r>
                        <a:rPr lang="el-GR" sz="900" dirty="0">
                          <a:effectLst/>
                        </a:rPr>
                        <a:t> </a:t>
                      </a:r>
                    </a:p>
                    <a:p>
                      <a:pPr>
                        <a:spcAft>
                          <a:spcPts val="0"/>
                        </a:spcAft>
                      </a:pPr>
                      <a:r>
                        <a:rPr lang="el-GR" sz="900" dirty="0">
                          <a:effectLst/>
                        </a:rPr>
                        <a:t>Επικοινωνία μέσω φωνής και βίντεο (π.χ. </a:t>
                      </a:r>
                      <a:r>
                        <a:rPr lang="el-GR" sz="900" dirty="0" err="1">
                          <a:effectLst/>
                        </a:rPr>
                        <a:t>skype</a:t>
                      </a:r>
                      <a:r>
                        <a:rPr lang="el-GR" sz="900" dirty="0">
                          <a:effectLst/>
                        </a:rPr>
                        <a:t>) με άλλα νηπιαγωγεία για την παρουσίαση τοπικών εθίμων. </a:t>
                      </a:r>
                    </a:p>
                    <a:p>
                      <a:pPr>
                        <a:spcAft>
                          <a:spcPts val="0"/>
                        </a:spcAft>
                      </a:pPr>
                      <a:r>
                        <a:rPr lang="el-GR" sz="900" dirty="0">
                          <a:effectLst/>
                        </a:rPr>
                        <a:t>Χρήση λογισμικών </a:t>
                      </a:r>
                      <a:r>
                        <a:rPr lang="el-GR" sz="900" dirty="0" err="1">
                          <a:effectLst/>
                        </a:rPr>
                        <a:t>οπτικοποίησης</a:t>
                      </a:r>
                      <a:r>
                        <a:rPr lang="el-GR" sz="900" dirty="0">
                          <a:effectLst/>
                        </a:rPr>
                        <a:t> (π.χ. </a:t>
                      </a:r>
                      <a:r>
                        <a:rPr lang="el-GR" sz="900" dirty="0" err="1">
                          <a:effectLst/>
                        </a:rPr>
                        <a:t>Google</a:t>
                      </a:r>
                      <a:r>
                        <a:rPr lang="el-GR" sz="900" dirty="0">
                          <a:effectLst/>
                        </a:rPr>
                        <a:t> </a:t>
                      </a:r>
                      <a:r>
                        <a:rPr lang="el-GR" sz="900" dirty="0" err="1">
                          <a:effectLst/>
                        </a:rPr>
                        <a:t>Earth</a:t>
                      </a:r>
                      <a:r>
                        <a:rPr lang="el-GR" sz="900" dirty="0">
                          <a:effectLst/>
                        </a:rPr>
                        <a:t>) για την καταγραφή διαδρομών ανάμεσα σε συνεργαζόμενα νηπιαγωγεία. </a:t>
                      </a:r>
                    </a:p>
                    <a:p>
                      <a:pPr>
                        <a:spcAft>
                          <a:spcPts val="0"/>
                        </a:spcAft>
                      </a:pPr>
                      <a:r>
                        <a:rPr lang="el-GR" sz="900" dirty="0">
                          <a:effectLst/>
                        </a:rPr>
                        <a:t> </a:t>
                      </a:r>
                    </a:p>
                    <a:p>
                      <a:pPr>
                        <a:spcAft>
                          <a:spcPts val="0"/>
                        </a:spcAft>
                      </a:pPr>
                      <a:r>
                        <a:rPr lang="el-GR" sz="900" dirty="0">
                          <a:effectLst/>
                        </a:rPr>
                        <a:t>Χρήση ψηφιακών συσκευών (βίντεο, κλπ.) για καταγραφή ποικίλων δραστηριοτήτων, όπως θεατρικών παιγνιδιών, δραματοποίησης κλπ. και μεταγενέστερη παρακολούθηση και σχολιασμός τους στην τάξη.</a:t>
                      </a:r>
                      <a:endParaRPr lang="el-GR" sz="900" dirty="0">
                        <a:effectLst/>
                        <a:latin typeface="Times New Roman"/>
                        <a:ea typeface="Times New Roman"/>
                      </a:endParaRPr>
                    </a:p>
                  </a:txBody>
                  <a:tcPr marL="31583" marR="31583" marT="0" marB="0"/>
                </a:tc>
                <a:tc>
                  <a:txBody>
                    <a:bodyPr/>
                    <a:lstStyle/>
                    <a:p>
                      <a:pPr>
                        <a:spcAft>
                          <a:spcPts val="0"/>
                        </a:spcAft>
                      </a:pPr>
                      <a:r>
                        <a:rPr lang="el-GR" sz="900" dirty="0">
                          <a:effectLst/>
                        </a:rPr>
                        <a:t>Λογισμικό γενικής χρήσης (επεξεργασία κειμένου, λογισμικό παρουσίασης, </a:t>
                      </a:r>
                      <a:r>
                        <a:rPr lang="el-GR" sz="900" dirty="0" err="1">
                          <a:effectLst/>
                        </a:rPr>
                        <a:t>φυλλομετρητής</a:t>
                      </a:r>
                      <a:r>
                        <a:rPr lang="el-GR" sz="900" dirty="0">
                          <a:effectLst/>
                        </a:rPr>
                        <a:t>, κλπ.)</a:t>
                      </a:r>
                    </a:p>
                    <a:p>
                      <a:pPr>
                        <a:spcAft>
                          <a:spcPts val="0"/>
                        </a:spcAft>
                      </a:pPr>
                      <a:r>
                        <a:rPr lang="el-GR" sz="900" dirty="0">
                          <a:effectLst/>
                        </a:rPr>
                        <a:t> </a:t>
                      </a:r>
                    </a:p>
                    <a:p>
                      <a:pPr>
                        <a:spcAft>
                          <a:spcPts val="0"/>
                        </a:spcAft>
                      </a:pPr>
                      <a:r>
                        <a:rPr lang="el-GR" sz="900" dirty="0">
                          <a:effectLst/>
                        </a:rPr>
                        <a:t>Λογισμικό καταγραφής και αναπαραγωγής ήχου/εικόνας/βίντεο</a:t>
                      </a:r>
                    </a:p>
                    <a:p>
                      <a:pPr>
                        <a:spcAft>
                          <a:spcPts val="0"/>
                        </a:spcAft>
                      </a:pPr>
                      <a:r>
                        <a:rPr lang="el-GR" sz="900" dirty="0">
                          <a:effectLst/>
                        </a:rPr>
                        <a:t> </a:t>
                      </a:r>
                    </a:p>
                    <a:p>
                      <a:pPr>
                        <a:spcAft>
                          <a:spcPts val="0"/>
                        </a:spcAft>
                      </a:pPr>
                      <a:r>
                        <a:rPr lang="el-GR" sz="900" dirty="0">
                          <a:effectLst/>
                        </a:rPr>
                        <a:t>Λογισμικό ανάπτυξης δημιουργικότητας </a:t>
                      </a:r>
                    </a:p>
                    <a:p>
                      <a:pPr>
                        <a:spcAft>
                          <a:spcPts val="0"/>
                        </a:spcAft>
                      </a:pPr>
                      <a:r>
                        <a:rPr lang="el-GR" sz="900" dirty="0">
                          <a:effectLst/>
                        </a:rPr>
                        <a:t> </a:t>
                      </a:r>
                    </a:p>
                    <a:p>
                      <a:pPr>
                        <a:spcAft>
                          <a:spcPts val="0"/>
                        </a:spcAft>
                      </a:pPr>
                      <a:r>
                        <a:rPr lang="el-GR" sz="900" dirty="0">
                          <a:effectLst/>
                        </a:rPr>
                        <a:t>Λογισμικό εννοιολογικής χαρτογράφησης </a:t>
                      </a:r>
                    </a:p>
                    <a:p>
                      <a:pPr>
                        <a:spcAft>
                          <a:spcPts val="0"/>
                        </a:spcAft>
                      </a:pPr>
                      <a:r>
                        <a:rPr lang="el-GR" sz="900" dirty="0">
                          <a:effectLst/>
                        </a:rPr>
                        <a:t> </a:t>
                      </a:r>
                    </a:p>
                    <a:p>
                      <a:pPr>
                        <a:spcAft>
                          <a:spcPts val="0"/>
                        </a:spcAft>
                      </a:pPr>
                      <a:r>
                        <a:rPr lang="el-GR" sz="900" dirty="0">
                          <a:effectLst/>
                        </a:rPr>
                        <a:t>Λογισμικό </a:t>
                      </a:r>
                      <a:r>
                        <a:rPr lang="el-GR" sz="900" dirty="0" err="1">
                          <a:effectLst/>
                        </a:rPr>
                        <a:t>οπτικοποίησης</a:t>
                      </a:r>
                      <a:endParaRPr lang="el-GR" sz="900" dirty="0">
                        <a:effectLst/>
                      </a:endParaRPr>
                    </a:p>
                    <a:p>
                      <a:pPr>
                        <a:spcAft>
                          <a:spcPts val="0"/>
                        </a:spcAft>
                      </a:pPr>
                      <a:r>
                        <a:rPr lang="el-GR" sz="900" dirty="0">
                          <a:effectLst/>
                        </a:rPr>
                        <a:t> </a:t>
                      </a:r>
                    </a:p>
                    <a:p>
                      <a:pPr>
                        <a:spcAft>
                          <a:spcPts val="0"/>
                        </a:spcAft>
                      </a:pPr>
                      <a:r>
                        <a:rPr lang="el-GR" sz="900" dirty="0">
                          <a:effectLst/>
                        </a:rPr>
                        <a:t>Πύλες και μηχανές αναζήτησης για παιδιά</a:t>
                      </a:r>
                      <a:endParaRPr lang="el-GR" sz="900" dirty="0">
                        <a:effectLst/>
                        <a:latin typeface="Times New Roman"/>
                        <a:ea typeface="Times New Roman"/>
                      </a:endParaRPr>
                    </a:p>
                  </a:txBody>
                  <a:tcPr marL="31583" marR="31583" marT="0" marB="0"/>
                </a:tc>
              </a:tr>
            </a:tbl>
          </a:graphicData>
        </a:graphic>
      </p:graphicFrame>
    </p:spTree>
    <p:extLst>
      <p:ext uri="{BB962C8B-B14F-4D97-AF65-F5344CB8AC3E}">
        <p14:creationId xmlns:p14="http://schemas.microsoft.com/office/powerpoint/2010/main" val="3068891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l-GR" dirty="0" smtClean="0"/>
              <a:t>Άδειες Χρήσης</a:t>
            </a:r>
            <a:endParaRPr lang="el-GR" dirty="0"/>
          </a:p>
        </p:txBody>
      </p:sp>
      <p:sp>
        <p:nvSpPr>
          <p:cNvPr id="9" name="Subtitle 8"/>
          <p:cNvSpPr>
            <a:spLocks noGrp="1"/>
          </p:cNvSpPr>
          <p:nvPr>
            <p:ph idx="1"/>
          </p:nvPr>
        </p:nvSpPr>
        <p:spPr bwMode="gray"/>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441960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2794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Τίτλος 1"/>
          <p:cNvSpPr>
            <a:spLocks noGrp="1"/>
          </p:cNvSpPr>
          <p:nvPr>
            <p:ph type="title"/>
          </p:nvPr>
        </p:nvSpPr>
        <p:spPr bwMode="auto">
          <a:xfrm>
            <a:off x="1042988" y="15875"/>
            <a:ext cx="7891462" cy="1143000"/>
          </a:xfrm>
        </p:spPr>
        <p:txBody>
          <a:bodyPr vert="horz" wrap="square" lIns="91440" tIns="45720" rIns="91440" bIns="45720" numCol="1" anchorCtr="0" compatLnSpc="1">
            <a:prstTxWarp prst="textNoShape">
              <a:avLst/>
            </a:prstTxWarp>
          </a:bodyPr>
          <a:lstStyle/>
          <a:p>
            <a:r>
              <a:rPr lang="el-GR" sz="3200" smtClean="0">
                <a:effectLst/>
                <a:latin typeface="Times New Roman" panose="02020603050405020304" pitchFamily="18" charset="0"/>
              </a:rPr>
              <a:t>Γ. Διερευνώ, πειραματίζομαι, ανακαλύπτω και λύνω προβλήματα με τις ΤΠΕ</a:t>
            </a:r>
          </a:p>
        </p:txBody>
      </p:sp>
      <p:sp>
        <p:nvSpPr>
          <p:cNvPr id="4" name="Θέση υποσέλιδου 3"/>
          <p:cNvSpPr>
            <a:spLocks noGrp="1"/>
          </p:cNvSpPr>
          <p:nvPr>
            <p:ph type="ftr" sz="quarter" idx="11"/>
          </p:nvPr>
        </p:nvSpPr>
        <p:spPr/>
        <p:txBody>
          <a:bodyPr/>
          <a:lstStyle/>
          <a:p>
            <a:pPr>
              <a:defRPr/>
            </a:pPr>
            <a:r>
              <a:rPr lang="el-GR"/>
              <a:t>Παιδαγωγικός Σχεδιασμός με ΤΠΕ </a:t>
            </a:r>
          </a:p>
        </p:txBody>
      </p:sp>
      <p:sp>
        <p:nvSpPr>
          <p:cNvPr id="95236"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DC437A2-7615-4019-8212-4D8D1052D94E}" type="slidenum">
              <a:rPr lang="el-GR" sz="1200" smtClean="0">
                <a:solidFill>
                  <a:srgbClr val="B5A788"/>
                </a:solidFill>
                <a:latin typeface="Corbel" panose="020B0503020204020204" pitchFamily="34" charset="0"/>
              </a:rPr>
              <a:pPr>
                <a:spcBef>
                  <a:spcPct val="0"/>
                </a:spcBef>
                <a:buClrTx/>
                <a:buSzTx/>
                <a:buFontTx/>
                <a:buNone/>
              </a:pPr>
              <a:t>20</a:t>
            </a:fld>
            <a:endParaRPr lang="el-GR" sz="1200" smtClean="0">
              <a:solidFill>
                <a:srgbClr val="B5A788"/>
              </a:solidFill>
              <a:latin typeface="Corbel" panose="020B0503020204020204" pitchFamily="34" charset="0"/>
            </a:endParaRPr>
          </a:p>
        </p:txBody>
      </p:sp>
      <p:graphicFrame>
        <p:nvGraphicFramePr>
          <p:cNvPr id="7" name="Πίνακας 6"/>
          <p:cNvGraphicFramePr>
            <a:graphicFrameLocks noGrp="1"/>
          </p:cNvGraphicFramePr>
          <p:nvPr/>
        </p:nvGraphicFramePr>
        <p:xfrm>
          <a:off x="0" y="1125538"/>
          <a:ext cx="9144000" cy="5580062"/>
        </p:xfrm>
        <a:graphic>
          <a:graphicData uri="http://schemas.openxmlformats.org/drawingml/2006/table">
            <a:tbl>
              <a:tblPr>
                <a:tableStyleId>{5C22544A-7EE6-4342-B048-85BDC9FD1C3A}</a:tableStyleId>
              </a:tblPr>
              <a:tblGrid>
                <a:gridCol w="2098074"/>
                <a:gridCol w="2647700"/>
                <a:gridCol w="3019596"/>
                <a:gridCol w="1378630"/>
              </a:tblGrid>
              <a:tr h="382862">
                <a:tc>
                  <a:txBody>
                    <a:bodyPr/>
                    <a:lstStyle/>
                    <a:p>
                      <a:pPr algn="ctr">
                        <a:spcAft>
                          <a:spcPts val="0"/>
                        </a:spcAft>
                      </a:pPr>
                      <a:r>
                        <a:rPr lang="el-GR" sz="1100" dirty="0">
                          <a:effectLst/>
                        </a:rPr>
                        <a:t>Προσδοκώμενα Μαθησιακά Αποτελέσματα</a:t>
                      </a:r>
                      <a:endParaRPr lang="el-GR" sz="1100" dirty="0">
                        <a:effectLst/>
                        <a:latin typeface="Times New Roman"/>
                        <a:ea typeface="Times New Roman"/>
                      </a:endParaRPr>
                    </a:p>
                  </a:txBody>
                  <a:tcPr marL="53902" marR="53902" marT="0" marB="0"/>
                </a:tc>
                <a:tc>
                  <a:txBody>
                    <a:bodyPr/>
                    <a:lstStyle/>
                    <a:p>
                      <a:pPr algn="ctr">
                        <a:spcAft>
                          <a:spcPts val="0"/>
                        </a:spcAft>
                      </a:pPr>
                      <a:r>
                        <a:rPr lang="el-GR" sz="1100">
                          <a:effectLst/>
                        </a:rPr>
                        <a:t>Βασικά θέματα</a:t>
                      </a:r>
                      <a:endParaRPr lang="el-GR" sz="1100">
                        <a:effectLst/>
                        <a:latin typeface="Times New Roman"/>
                        <a:ea typeface="Times New Roman"/>
                      </a:endParaRPr>
                    </a:p>
                  </a:txBody>
                  <a:tcPr marL="53902" marR="53902" marT="0" marB="0" anchor="ctr"/>
                </a:tc>
                <a:tc>
                  <a:txBody>
                    <a:bodyPr/>
                    <a:lstStyle/>
                    <a:p>
                      <a:pPr algn="ctr">
                        <a:spcAft>
                          <a:spcPts val="0"/>
                        </a:spcAft>
                      </a:pPr>
                      <a:r>
                        <a:rPr lang="el-GR" sz="1100">
                          <a:effectLst/>
                        </a:rPr>
                        <a:t>Δραστηριότητες</a:t>
                      </a:r>
                      <a:endParaRPr lang="el-GR" sz="1100">
                        <a:effectLst/>
                        <a:latin typeface="Times New Roman"/>
                        <a:ea typeface="Times New Roman"/>
                      </a:endParaRPr>
                    </a:p>
                  </a:txBody>
                  <a:tcPr marL="53902" marR="53902" marT="0" marB="0"/>
                </a:tc>
                <a:tc>
                  <a:txBody>
                    <a:bodyPr/>
                    <a:lstStyle/>
                    <a:p>
                      <a:pPr algn="ctr">
                        <a:spcAft>
                          <a:spcPts val="0"/>
                        </a:spcAft>
                      </a:pPr>
                      <a:r>
                        <a:rPr lang="el-GR" sz="1100">
                          <a:effectLst/>
                        </a:rPr>
                        <a:t>Εκπαιδευτικό υλικό</a:t>
                      </a:r>
                      <a:endParaRPr lang="el-GR" sz="1100">
                        <a:effectLst/>
                        <a:latin typeface="Times New Roman"/>
                        <a:ea typeface="Times New Roman"/>
                      </a:endParaRPr>
                    </a:p>
                  </a:txBody>
                  <a:tcPr marL="53902" marR="53902" marT="0" marB="0" anchor="ctr"/>
                </a:tc>
              </a:tr>
              <a:tr h="5197200">
                <a:tc>
                  <a:txBody>
                    <a:bodyPr/>
                    <a:lstStyle/>
                    <a:p>
                      <a:pPr>
                        <a:spcAft>
                          <a:spcPts val="0"/>
                        </a:spcAft>
                      </a:pPr>
                      <a:r>
                        <a:rPr lang="el-GR" sz="1100">
                          <a:effectLst/>
                        </a:rPr>
                        <a:t>Ο μαθητής/τρια πρέπει </a:t>
                      </a:r>
                    </a:p>
                    <a:p>
                      <a:pPr marL="342900" lvl="0" indent="-342900">
                        <a:spcAft>
                          <a:spcPts val="0"/>
                        </a:spcAft>
                        <a:buFont typeface="Symbol"/>
                        <a:buChar char=""/>
                      </a:pPr>
                      <a:r>
                        <a:rPr lang="el-GR" sz="1100">
                          <a:effectLst/>
                        </a:rPr>
                        <a:t>να μπορεί να πληροφορείται με εκπαιδευτικά λογισμικά κλειστού τύπου και υπερμέσα</a:t>
                      </a:r>
                    </a:p>
                    <a:p>
                      <a:pPr marL="342900" lvl="0" indent="-342900">
                        <a:spcAft>
                          <a:spcPts val="0"/>
                        </a:spcAft>
                        <a:buFont typeface="Symbol"/>
                        <a:buChar char=""/>
                      </a:pPr>
                      <a:r>
                        <a:rPr lang="el-GR" sz="1100">
                          <a:effectLst/>
                        </a:rPr>
                        <a:t>να εκφράζεται και να διαχειρίζεται την πληροφορία με λογισμικά γενικής χρήσης (κειμενογράφος, λογισμικό παρουσίασης, επεξεργασίας εικόνας)</a:t>
                      </a:r>
                    </a:p>
                    <a:p>
                      <a:pPr marL="342900" lvl="0" indent="-342900">
                        <a:spcAft>
                          <a:spcPts val="0"/>
                        </a:spcAft>
                        <a:buFont typeface="Symbol"/>
                        <a:buChar char=""/>
                      </a:pPr>
                      <a:r>
                        <a:rPr lang="el-GR" sz="1100">
                          <a:effectLst/>
                        </a:rPr>
                        <a:t>να εκφράζεται με δημιουργικό τρόπο χρησιμοποιώντας λογισμικό σχεδίασης και αναπαραγωγής και καταγραφής ήχου/βίντεο</a:t>
                      </a:r>
                    </a:p>
                    <a:p>
                      <a:pPr marL="342900" lvl="0" indent="-342900">
                        <a:spcAft>
                          <a:spcPts val="0"/>
                        </a:spcAft>
                        <a:buFont typeface="Symbol"/>
                        <a:buChar char=""/>
                      </a:pPr>
                      <a:r>
                        <a:rPr lang="el-GR" sz="1100">
                          <a:effectLst/>
                        </a:rPr>
                        <a:t>να διερευνά, να πειραματίζεται και να ανακαλύπτει τη γνώση χρησιμοποιώντας λογισμικά ανοικτού τύπου (π.χ. οπτικοποίηση, προσομοίωση, κλπ.)</a:t>
                      </a:r>
                    </a:p>
                    <a:p>
                      <a:pPr marL="228600">
                        <a:spcAft>
                          <a:spcPts val="0"/>
                        </a:spcAft>
                      </a:pPr>
                      <a:r>
                        <a:rPr lang="el-GR" sz="1100">
                          <a:effectLst/>
                        </a:rPr>
                        <a:t> </a:t>
                      </a:r>
                      <a:endParaRPr lang="el-GR" sz="1100">
                        <a:effectLst/>
                        <a:latin typeface="Times New Roman"/>
                        <a:ea typeface="Times New Roman"/>
                      </a:endParaRPr>
                    </a:p>
                  </a:txBody>
                  <a:tcPr marL="53902" marR="53902" marT="0" marB="0"/>
                </a:tc>
                <a:tc>
                  <a:txBody>
                    <a:bodyPr/>
                    <a:lstStyle/>
                    <a:p>
                      <a:pPr>
                        <a:spcAft>
                          <a:spcPts val="0"/>
                        </a:spcAft>
                      </a:pPr>
                      <a:r>
                        <a:rPr lang="el-GR" sz="1100" dirty="0">
                          <a:effectLst/>
                        </a:rPr>
                        <a:t>Απλή χρήση εκπαιδευτικού λογισμικού. </a:t>
                      </a:r>
                    </a:p>
                    <a:p>
                      <a:pPr>
                        <a:spcAft>
                          <a:spcPts val="0"/>
                        </a:spcAft>
                      </a:pPr>
                      <a:r>
                        <a:rPr lang="el-GR" sz="1100" dirty="0">
                          <a:effectLst/>
                        </a:rPr>
                        <a:t>Γνωριμία με μενού επιλογών. Είσοδος και έξοδος από λογισμικό.</a:t>
                      </a:r>
                    </a:p>
                    <a:p>
                      <a:pPr>
                        <a:spcAft>
                          <a:spcPts val="0"/>
                        </a:spcAft>
                      </a:pPr>
                      <a:r>
                        <a:rPr lang="el-GR" sz="1100" dirty="0">
                          <a:effectLst/>
                        </a:rPr>
                        <a:t> </a:t>
                      </a:r>
                    </a:p>
                    <a:p>
                      <a:pPr>
                        <a:spcAft>
                          <a:spcPts val="0"/>
                        </a:spcAft>
                      </a:pPr>
                      <a:r>
                        <a:rPr lang="el-GR" sz="1100" dirty="0">
                          <a:effectLst/>
                        </a:rPr>
                        <a:t>Λογισμικό κλειστού τύπου (εξάσκησης και πρακτικής) και εκπαιδευτικά παιγνίδια πολυμέσων (αφήγηση παραμυθιού, κλπ.). </a:t>
                      </a:r>
                    </a:p>
                    <a:p>
                      <a:pPr>
                        <a:spcAft>
                          <a:spcPts val="0"/>
                        </a:spcAft>
                      </a:pPr>
                      <a:r>
                        <a:rPr lang="el-GR" sz="1100" dirty="0">
                          <a:effectLst/>
                        </a:rPr>
                        <a:t> </a:t>
                      </a:r>
                    </a:p>
                    <a:p>
                      <a:pPr>
                        <a:spcAft>
                          <a:spcPts val="0"/>
                        </a:spcAft>
                      </a:pPr>
                      <a:r>
                        <a:rPr lang="el-GR" sz="1100" dirty="0">
                          <a:effectLst/>
                        </a:rPr>
                        <a:t>Λογισμικό πολυμέσων και </a:t>
                      </a:r>
                      <a:r>
                        <a:rPr lang="el-GR" sz="1100" dirty="0" err="1">
                          <a:effectLst/>
                        </a:rPr>
                        <a:t>υπερμέσων</a:t>
                      </a:r>
                      <a:r>
                        <a:rPr lang="el-GR" sz="1100" dirty="0">
                          <a:effectLst/>
                        </a:rPr>
                        <a:t>. Προσέγγιση της έννοιας του </a:t>
                      </a:r>
                      <a:r>
                        <a:rPr lang="el-GR" sz="1100" dirty="0" err="1">
                          <a:effectLst/>
                        </a:rPr>
                        <a:t>υπερσυνδέσμου</a:t>
                      </a:r>
                      <a:r>
                        <a:rPr lang="el-GR" sz="1100" dirty="0">
                          <a:effectLst/>
                        </a:rPr>
                        <a:t> και της πλοήγησης σε </a:t>
                      </a:r>
                      <a:r>
                        <a:rPr lang="el-GR" sz="1100" dirty="0" err="1">
                          <a:effectLst/>
                        </a:rPr>
                        <a:t>υπερμέσο</a:t>
                      </a:r>
                      <a:r>
                        <a:rPr lang="el-GR" sz="1100" dirty="0">
                          <a:effectLst/>
                        </a:rPr>
                        <a:t>. </a:t>
                      </a:r>
                    </a:p>
                    <a:p>
                      <a:pPr>
                        <a:spcAft>
                          <a:spcPts val="0"/>
                        </a:spcAft>
                      </a:pPr>
                      <a:r>
                        <a:rPr lang="el-GR" sz="1100" dirty="0">
                          <a:effectLst/>
                        </a:rPr>
                        <a:t> </a:t>
                      </a:r>
                    </a:p>
                    <a:p>
                      <a:pPr>
                        <a:spcAft>
                          <a:spcPts val="0"/>
                        </a:spcAft>
                      </a:pPr>
                      <a:r>
                        <a:rPr lang="el-GR" sz="1100" dirty="0">
                          <a:effectLst/>
                        </a:rPr>
                        <a:t>Ανάδυση </a:t>
                      </a:r>
                      <a:r>
                        <a:rPr lang="el-GR" sz="1100" dirty="0" err="1">
                          <a:effectLst/>
                        </a:rPr>
                        <a:t>γραμματισμών</a:t>
                      </a:r>
                      <a:r>
                        <a:rPr lang="el-GR" sz="1100" dirty="0">
                          <a:effectLst/>
                        </a:rPr>
                        <a:t> με νέα μέσα. </a:t>
                      </a:r>
                    </a:p>
                    <a:p>
                      <a:pPr>
                        <a:spcAft>
                          <a:spcPts val="0"/>
                        </a:spcAft>
                      </a:pPr>
                      <a:r>
                        <a:rPr lang="el-GR" sz="1100" dirty="0">
                          <a:effectLst/>
                        </a:rPr>
                        <a:t> </a:t>
                      </a:r>
                    </a:p>
                    <a:p>
                      <a:pPr>
                        <a:spcAft>
                          <a:spcPts val="0"/>
                        </a:spcAft>
                      </a:pPr>
                      <a:r>
                        <a:rPr lang="el-GR" sz="1100" dirty="0">
                          <a:effectLst/>
                        </a:rPr>
                        <a:t>Παραγωγή γραπτού λόγου με χρήση λογισμικού επεξεργασίας κειμένου. Απλή διαχείριση κειμένων (διόρθωση, μορφοποίηση, εκτύπωση). </a:t>
                      </a:r>
                    </a:p>
                    <a:p>
                      <a:pPr>
                        <a:spcAft>
                          <a:spcPts val="0"/>
                        </a:spcAft>
                      </a:pPr>
                      <a:r>
                        <a:rPr lang="el-GR" sz="1100" dirty="0">
                          <a:effectLst/>
                        </a:rPr>
                        <a:t> </a:t>
                      </a:r>
                    </a:p>
                    <a:p>
                      <a:pPr>
                        <a:spcAft>
                          <a:spcPts val="0"/>
                        </a:spcAft>
                      </a:pPr>
                      <a:r>
                        <a:rPr lang="el-GR" sz="1100" dirty="0">
                          <a:effectLst/>
                        </a:rPr>
                        <a:t>Παρουσίαση ψηφιακού υλικού με λογισμικό παρουσίασης (εικόνες, λεζάντες, κλπ.). </a:t>
                      </a:r>
                    </a:p>
                    <a:p>
                      <a:pPr>
                        <a:spcAft>
                          <a:spcPts val="0"/>
                        </a:spcAft>
                      </a:pPr>
                      <a:r>
                        <a:rPr lang="el-GR" sz="1100" dirty="0">
                          <a:effectLst/>
                        </a:rPr>
                        <a:t> </a:t>
                      </a:r>
                    </a:p>
                    <a:p>
                      <a:pPr>
                        <a:spcAft>
                          <a:spcPts val="0"/>
                        </a:spcAft>
                      </a:pPr>
                      <a:r>
                        <a:rPr lang="el-GR" sz="1100" dirty="0">
                          <a:effectLst/>
                        </a:rPr>
                        <a:t>Διαχείριση ψηφιακών πληροφοριών (αρχεία κειμένου, εικόνες, φωτογραφίες, σχήματα, κλπ.). </a:t>
                      </a:r>
                    </a:p>
                    <a:p>
                      <a:pPr>
                        <a:spcAft>
                          <a:spcPts val="0"/>
                        </a:spcAft>
                      </a:pPr>
                      <a:r>
                        <a:rPr lang="el-GR" sz="1100" dirty="0">
                          <a:effectLst/>
                        </a:rPr>
                        <a:t>Χρήση συμβολικών και εικονικών αναπαραστάσεων για έκφραση και επικοινωνία. </a:t>
                      </a:r>
                    </a:p>
                    <a:p>
                      <a:pPr>
                        <a:spcAft>
                          <a:spcPts val="0"/>
                        </a:spcAft>
                      </a:pPr>
                      <a:r>
                        <a:rPr lang="el-GR" sz="1100" dirty="0">
                          <a:effectLst/>
                        </a:rPr>
                        <a:t> </a:t>
                      </a:r>
                      <a:endParaRPr lang="el-GR" sz="1100" dirty="0">
                        <a:effectLst/>
                        <a:latin typeface="Times New Roman"/>
                        <a:ea typeface="Times New Roman"/>
                      </a:endParaRPr>
                    </a:p>
                  </a:txBody>
                  <a:tcPr marL="53902" marR="53902" marT="0" marB="0"/>
                </a:tc>
                <a:tc>
                  <a:txBody>
                    <a:bodyPr/>
                    <a:lstStyle/>
                    <a:p>
                      <a:pPr algn="just">
                        <a:spcAft>
                          <a:spcPts val="0"/>
                        </a:spcAft>
                      </a:pPr>
                      <a:r>
                        <a:rPr lang="el-GR" sz="1100">
                          <a:effectLst/>
                        </a:rPr>
                        <a:t>Ενδεικτική δραστηριότητα </a:t>
                      </a:r>
                    </a:p>
                    <a:p>
                      <a:pPr>
                        <a:spcAft>
                          <a:spcPts val="0"/>
                        </a:spcAft>
                      </a:pPr>
                      <a:r>
                        <a:rPr lang="el-GR" sz="1100">
                          <a:effectLst/>
                        </a:rPr>
                        <a:t>Διερευνητική μέθοδος με χρήση προγραμματιζόμενων παιχνιδιών (τύπου </a:t>
                      </a:r>
                      <a:r>
                        <a:rPr lang="en-US" sz="1100">
                          <a:effectLst/>
                        </a:rPr>
                        <a:t>Logo</a:t>
                      </a:r>
                      <a:r>
                        <a:rPr lang="el-GR" sz="1100">
                          <a:effectLst/>
                        </a:rPr>
                        <a:t>).</a:t>
                      </a:r>
                    </a:p>
                    <a:p>
                      <a:pPr>
                        <a:spcAft>
                          <a:spcPts val="0"/>
                        </a:spcAft>
                      </a:pPr>
                      <a:r>
                        <a:rPr lang="el-GR" sz="1100">
                          <a:effectLst/>
                        </a:rPr>
                        <a:t>Αρχικά τα παιδιά χρησιμοποιούν διαισθητικά διάφορα προγραμματιζόμενα παιχνίδια (π.χ. </a:t>
                      </a:r>
                      <a:r>
                        <a:rPr lang="en-US" sz="1100">
                          <a:effectLst/>
                        </a:rPr>
                        <a:t>Bee</a:t>
                      </a:r>
                      <a:r>
                        <a:rPr lang="el-GR" sz="1100">
                          <a:effectLst/>
                        </a:rPr>
                        <a:t>-</a:t>
                      </a:r>
                      <a:r>
                        <a:rPr lang="en-US" sz="1100">
                          <a:effectLst/>
                        </a:rPr>
                        <a:t>Bot</a:t>
                      </a:r>
                      <a:r>
                        <a:rPr lang="el-GR" sz="1100">
                          <a:effectLst/>
                        </a:rPr>
                        <a:t>, </a:t>
                      </a:r>
                      <a:r>
                        <a:rPr lang="en-US" sz="1100">
                          <a:effectLst/>
                        </a:rPr>
                        <a:t>Lego</a:t>
                      </a:r>
                      <a:r>
                        <a:rPr lang="el-GR" sz="1100">
                          <a:effectLst/>
                        </a:rPr>
                        <a:t>-</a:t>
                      </a:r>
                      <a:r>
                        <a:rPr lang="en-US" sz="1100">
                          <a:effectLst/>
                        </a:rPr>
                        <a:t>WeDo</a:t>
                      </a:r>
                      <a:r>
                        <a:rPr lang="el-GR" sz="1100">
                          <a:effectLst/>
                        </a:rPr>
                        <a:t>) για να εντοπίσουν τα βασικά χαρακτηριστικά τους (ενεργοποίηση-απενεργοποίηση, εντολές κίνησης-κατεύθυνσης, άδειασμα μνήμης). </a:t>
                      </a:r>
                    </a:p>
                    <a:p>
                      <a:pPr>
                        <a:spcAft>
                          <a:spcPts val="0"/>
                        </a:spcAft>
                      </a:pPr>
                      <a:r>
                        <a:rPr lang="el-GR" sz="1100">
                          <a:effectLst/>
                        </a:rPr>
                        <a:t>Η εκπαιδευτικός στη συνέχεια αναθέτει ομαδικές εργασίες εκτέλεσης διαδρομών προκειμένου τα παιδιά να χειριστούν και να ελέγξουν τα προγραμματιζόμενα παιχνίδια με οργανωμένο τρόπο. </a:t>
                      </a:r>
                    </a:p>
                    <a:p>
                      <a:pPr>
                        <a:spcAft>
                          <a:spcPts val="0"/>
                        </a:spcAft>
                      </a:pPr>
                      <a:r>
                        <a:rPr lang="el-GR" sz="1100">
                          <a:effectLst/>
                        </a:rPr>
                        <a:t>Στη συνέχεια τα παιδιά πειραματίζονται, οργανώνουν και εκτελούν τις δικές τους διαδρομές αναπτύσσοντας την ικανότητα κρίσης και λήψης αποφάσεων καθώς και τη διαδικαστική γνώση (αλληλουχία εντολών). </a:t>
                      </a:r>
                    </a:p>
                    <a:p>
                      <a:pPr>
                        <a:spcAft>
                          <a:spcPts val="0"/>
                        </a:spcAft>
                      </a:pPr>
                      <a:r>
                        <a:rPr lang="el-GR" sz="1100">
                          <a:effectLst/>
                        </a:rPr>
                        <a:t> </a:t>
                      </a:r>
                      <a:endParaRPr lang="el-GR" sz="1100">
                        <a:effectLst/>
                        <a:latin typeface="Times New Roman"/>
                        <a:ea typeface="Times New Roman"/>
                      </a:endParaRPr>
                    </a:p>
                  </a:txBody>
                  <a:tcPr marL="53902" marR="53902" marT="0" marB="0"/>
                </a:tc>
                <a:tc>
                  <a:txBody>
                    <a:bodyPr/>
                    <a:lstStyle/>
                    <a:p>
                      <a:pPr>
                        <a:spcAft>
                          <a:spcPts val="0"/>
                        </a:spcAft>
                      </a:pPr>
                      <a:r>
                        <a:rPr lang="el-GR" sz="1100" dirty="0">
                          <a:effectLst/>
                        </a:rPr>
                        <a:t>Υπολογιστικό σύστημα και βασικός εξοπλισμός (όπως άξονας Α’). </a:t>
                      </a:r>
                    </a:p>
                    <a:p>
                      <a:pPr>
                        <a:spcAft>
                          <a:spcPts val="0"/>
                        </a:spcAft>
                      </a:pPr>
                      <a:r>
                        <a:rPr lang="el-GR" sz="1100" dirty="0">
                          <a:effectLst/>
                        </a:rPr>
                        <a:t> </a:t>
                      </a:r>
                    </a:p>
                    <a:p>
                      <a:pPr>
                        <a:spcAft>
                          <a:spcPts val="0"/>
                        </a:spcAft>
                      </a:pPr>
                      <a:r>
                        <a:rPr lang="el-GR" sz="1100" dirty="0">
                          <a:effectLst/>
                        </a:rPr>
                        <a:t>Λογισμικά κλειστού τύπου-εξάσκησης και πρακτικής (Παιδαγωγικό Ινστιτούτο). </a:t>
                      </a:r>
                    </a:p>
                    <a:p>
                      <a:pPr>
                        <a:spcAft>
                          <a:spcPts val="0"/>
                        </a:spcAft>
                      </a:pPr>
                      <a:r>
                        <a:rPr lang="el-GR" sz="1100" dirty="0">
                          <a:effectLst/>
                        </a:rPr>
                        <a:t> </a:t>
                      </a:r>
                    </a:p>
                    <a:p>
                      <a:pPr>
                        <a:spcAft>
                          <a:spcPts val="0"/>
                        </a:spcAft>
                      </a:pPr>
                      <a:r>
                        <a:rPr lang="el-GR" sz="1100" dirty="0">
                          <a:effectLst/>
                        </a:rPr>
                        <a:t>Λογισμικό γενικής χρήσης </a:t>
                      </a:r>
                    </a:p>
                    <a:p>
                      <a:pPr>
                        <a:spcAft>
                          <a:spcPts val="0"/>
                        </a:spcAft>
                      </a:pPr>
                      <a:r>
                        <a:rPr lang="el-GR" sz="1100" dirty="0" err="1">
                          <a:effectLst/>
                        </a:rPr>
                        <a:t>Διαδραστικά</a:t>
                      </a:r>
                      <a:r>
                        <a:rPr lang="el-GR" sz="1100" dirty="0">
                          <a:effectLst/>
                        </a:rPr>
                        <a:t> Συστήματα Διδασκαλίας (</a:t>
                      </a:r>
                      <a:r>
                        <a:rPr lang="el-GR" sz="1100" dirty="0" err="1">
                          <a:effectLst/>
                        </a:rPr>
                        <a:t>διαδραστικοί</a:t>
                      </a:r>
                      <a:r>
                        <a:rPr lang="el-GR" sz="1100" dirty="0">
                          <a:effectLst/>
                        </a:rPr>
                        <a:t> πίνακες και συναφές λογισμικό)</a:t>
                      </a:r>
                    </a:p>
                    <a:p>
                      <a:pPr>
                        <a:spcAft>
                          <a:spcPts val="0"/>
                        </a:spcAft>
                      </a:pPr>
                      <a:r>
                        <a:rPr lang="el-GR" sz="1100" dirty="0">
                          <a:effectLst/>
                        </a:rPr>
                        <a:t> </a:t>
                      </a:r>
                    </a:p>
                    <a:p>
                      <a:pPr>
                        <a:spcAft>
                          <a:spcPts val="0"/>
                        </a:spcAft>
                      </a:pPr>
                      <a:r>
                        <a:rPr lang="el-GR" sz="1100" dirty="0">
                          <a:effectLst/>
                        </a:rPr>
                        <a:t>Λογισμικό εκπαιδευτικών παιγνιδιών και δραστηριοτήτων με πολυμέσα για προσχολική και πρώτη σχολική ηλικία (π.χ. </a:t>
                      </a:r>
                      <a:r>
                        <a:rPr lang="el-GR" sz="1100" dirty="0" err="1">
                          <a:effectLst/>
                        </a:rPr>
                        <a:t>GCompris</a:t>
                      </a:r>
                      <a:r>
                        <a:rPr lang="el-GR" sz="1100" dirty="0">
                          <a:effectLst/>
                        </a:rPr>
                        <a:t>)</a:t>
                      </a:r>
                    </a:p>
                    <a:p>
                      <a:pPr>
                        <a:spcAft>
                          <a:spcPts val="0"/>
                        </a:spcAft>
                      </a:pPr>
                      <a:r>
                        <a:rPr lang="el-GR" sz="1100" dirty="0">
                          <a:effectLst/>
                        </a:rPr>
                        <a:t> </a:t>
                      </a:r>
                      <a:endParaRPr lang="el-GR" sz="1100" dirty="0">
                        <a:effectLst/>
                        <a:latin typeface="Times New Roman"/>
                        <a:ea typeface="Times New Roman"/>
                      </a:endParaRPr>
                    </a:p>
                  </a:txBody>
                  <a:tcPr marL="53902" marR="53902" marT="0" marB="0"/>
                </a:tc>
              </a:tr>
            </a:tbl>
          </a:graphicData>
        </a:graphic>
      </p:graphicFrame>
    </p:spTree>
    <p:extLst>
      <p:ext uri="{BB962C8B-B14F-4D97-AF65-F5344CB8AC3E}">
        <p14:creationId xmlns:p14="http://schemas.microsoft.com/office/powerpoint/2010/main" val="2972097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bwMode="auto">
          <a:xfrm>
            <a:off x="1042988" y="15875"/>
            <a:ext cx="7891462" cy="965200"/>
          </a:xfrm>
        </p:spPr>
        <p:txBody>
          <a:bodyPr vert="horz" wrap="square" lIns="91440" tIns="45720" rIns="91440" bIns="45720" numCol="1" anchorCtr="0" compatLnSpc="1">
            <a:prstTxWarp prst="textNoShape">
              <a:avLst/>
            </a:prstTxWarp>
            <a:normAutofit fontScale="90000"/>
          </a:bodyPr>
          <a:lstStyle/>
          <a:p>
            <a:pPr>
              <a:defRPr/>
            </a:pPr>
            <a:r>
              <a:rPr lang="el-GR" sz="3200" smtClean="0">
                <a:effectLst/>
                <a:latin typeface="Times New Roman" panose="02020603050405020304" pitchFamily="18" charset="0"/>
              </a:rPr>
              <a:t>Γ. Διερευνώ, πειραματίζομαι, ανακαλύπτω και λύνω προβλήματα με τις ΤΠΕ</a:t>
            </a:r>
          </a:p>
        </p:txBody>
      </p:sp>
      <p:sp>
        <p:nvSpPr>
          <p:cNvPr id="4" name="Θέση υποσέλιδου 3"/>
          <p:cNvSpPr>
            <a:spLocks noGrp="1"/>
          </p:cNvSpPr>
          <p:nvPr>
            <p:ph type="ftr" sz="quarter" idx="11"/>
          </p:nvPr>
        </p:nvSpPr>
        <p:spPr/>
        <p:txBody>
          <a:bodyPr/>
          <a:lstStyle/>
          <a:p>
            <a:pPr>
              <a:defRPr/>
            </a:pPr>
            <a:r>
              <a:rPr lang="el-GR"/>
              <a:t>Παιδαγωγικός Σχεδιασμός με ΤΠΕ </a:t>
            </a:r>
          </a:p>
        </p:txBody>
      </p:sp>
      <p:sp>
        <p:nvSpPr>
          <p:cNvPr id="96260"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E4C83E9-52C7-41DA-99FB-6F207FC78591}" type="slidenum">
              <a:rPr lang="el-GR" sz="1200" smtClean="0">
                <a:solidFill>
                  <a:srgbClr val="B5A788"/>
                </a:solidFill>
                <a:latin typeface="Corbel" panose="020B0503020204020204" pitchFamily="34" charset="0"/>
              </a:rPr>
              <a:pPr>
                <a:spcBef>
                  <a:spcPct val="0"/>
                </a:spcBef>
                <a:buClrTx/>
                <a:buSzTx/>
                <a:buFontTx/>
                <a:buNone/>
              </a:pPr>
              <a:t>21</a:t>
            </a:fld>
            <a:endParaRPr lang="el-GR" sz="1200" smtClean="0">
              <a:solidFill>
                <a:srgbClr val="B5A788"/>
              </a:solidFill>
              <a:latin typeface="Corbel" panose="020B0503020204020204" pitchFamily="34" charset="0"/>
            </a:endParaRPr>
          </a:p>
        </p:txBody>
      </p:sp>
      <p:graphicFrame>
        <p:nvGraphicFramePr>
          <p:cNvPr id="6" name="Πίνακας 5"/>
          <p:cNvGraphicFramePr>
            <a:graphicFrameLocks noGrp="1"/>
          </p:cNvGraphicFramePr>
          <p:nvPr/>
        </p:nvGraphicFramePr>
        <p:xfrm>
          <a:off x="107950" y="1052513"/>
          <a:ext cx="9036050" cy="8778875"/>
        </p:xfrm>
        <a:graphic>
          <a:graphicData uri="http://schemas.openxmlformats.org/drawingml/2006/table">
            <a:tbl>
              <a:tblPr>
                <a:tableStyleId>{5C22544A-7EE6-4342-B048-85BDC9FD1C3A}</a:tableStyleId>
              </a:tblPr>
              <a:tblGrid>
                <a:gridCol w="1440090"/>
                <a:gridCol w="1800111"/>
                <a:gridCol w="4431986"/>
                <a:gridCol w="1363863"/>
              </a:tblGrid>
              <a:tr h="8778875">
                <a:tc>
                  <a:txBody>
                    <a:bodyPr/>
                    <a:lstStyle/>
                    <a:p>
                      <a:pPr marL="342900" lvl="0" indent="-342900">
                        <a:spcAft>
                          <a:spcPts val="0"/>
                        </a:spcAft>
                        <a:buFont typeface="Symbol"/>
                        <a:buChar char=""/>
                      </a:pPr>
                      <a:r>
                        <a:rPr lang="el-GR" sz="900" dirty="0">
                          <a:effectLst/>
                        </a:rPr>
                        <a:t>να επιλύει προβλήματα και να μοντελοποιεί τη γνώση με λογισμικά ανοικτού τύπου (π.χ. </a:t>
                      </a:r>
                      <a:r>
                        <a:rPr lang="el-GR" sz="900" dirty="0" err="1">
                          <a:effectLst/>
                        </a:rPr>
                        <a:t>οπτικοποίηση</a:t>
                      </a:r>
                      <a:r>
                        <a:rPr lang="el-GR" sz="900" dirty="0">
                          <a:effectLst/>
                        </a:rPr>
                        <a:t>, προσομοίωση, εννοιολογική χαρτογράφηση, κλπ.)</a:t>
                      </a:r>
                    </a:p>
                    <a:p>
                      <a:pPr marL="342900" lvl="0" indent="-342900">
                        <a:spcAft>
                          <a:spcPts val="0"/>
                        </a:spcAft>
                        <a:buFont typeface="Symbol"/>
                        <a:buChar char=""/>
                      </a:pPr>
                      <a:r>
                        <a:rPr lang="el-GR" sz="900" dirty="0">
                          <a:effectLst/>
                        </a:rPr>
                        <a:t>να αναπτύσσει την ικανότητα κρίσης και λήψης αποφάσεων καινοτομώντας με λογισμικά ανοικτού τύπου (π.χ. προσομοίωση, λογισμικό γενικής χρήσης)</a:t>
                      </a:r>
                    </a:p>
                    <a:p>
                      <a:pPr marL="342900" lvl="0" indent="-342900">
                        <a:spcAft>
                          <a:spcPts val="0"/>
                        </a:spcAft>
                        <a:buFont typeface="Symbol"/>
                        <a:buChar char=""/>
                      </a:pPr>
                      <a:r>
                        <a:rPr lang="el-GR" sz="900" dirty="0">
                          <a:effectLst/>
                        </a:rPr>
                        <a:t>να χειρίζεται και να ελέγχει προγραμματιζόμενα παιγνίδια (παιγνίδια ρομπότ, </a:t>
                      </a:r>
                      <a:r>
                        <a:rPr lang="el-GR" sz="900" dirty="0" err="1">
                          <a:effectLst/>
                        </a:rPr>
                        <a:t>Lego</a:t>
                      </a:r>
                      <a:r>
                        <a:rPr lang="el-GR" sz="900" dirty="0">
                          <a:effectLst/>
                        </a:rPr>
                        <a:t>, κλπ.),</a:t>
                      </a:r>
                    </a:p>
                    <a:p>
                      <a:pPr marL="342900" lvl="0" indent="-342900">
                        <a:spcAft>
                          <a:spcPts val="0"/>
                        </a:spcAft>
                        <a:buFont typeface="Symbol"/>
                        <a:buChar char=""/>
                      </a:pPr>
                      <a:r>
                        <a:rPr lang="el-GR" sz="900" dirty="0">
                          <a:effectLst/>
                        </a:rPr>
                        <a:t>να αναπτύσσει διαδικαστική γνώση  </a:t>
                      </a:r>
                    </a:p>
                    <a:p>
                      <a:pPr marL="342900" lvl="0" indent="-342900">
                        <a:spcAft>
                          <a:spcPts val="0"/>
                        </a:spcAft>
                        <a:buFont typeface="Symbol"/>
                        <a:buChar char=""/>
                      </a:pPr>
                      <a:r>
                        <a:rPr lang="el-GR" sz="900" dirty="0">
                          <a:effectLst/>
                        </a:rPr>
                        <a:t>να δημιουργεί μοτίβα και μετασχηματισμούς με λογισμικό</a:t>
                      </a:r>
                    </a:p>
                    <a:p>
                      <a:pPr marL="342900" lvl="0" indent="-342900">
                        <a:spcAft>
                          <a:spcPts val="0"/>
                        </a:spcAft>
                        <a:buFont typeface="Symbol"/>
                        <a:buChar char=""/>
                      </a:pPr>
                      <a:r>
                        <a:rPr lang="el-GR" sz="900" dirty="0">
                          <a:effectLst/>
                        </a:rPr>
                        <a:t>να αναπτύσσει τη </a:t>
                      </a:r>
                      <a:r>
                        <a:rPr lang="el-GR" sz="900" dirty="0" err="1">
                          <a:effectLst/>
                        </a:rPr>
                        <a:t>μεταγνωστική</a:t>
                      </a:r>
                      <a:r>
                        <a:rPr lang="el-GR" sz="900" dirty="0">
                          <a:effectLst/>
                        </a:rPr>
                        <a:t> του </a:t>
                      </a:r>
                      <a:r>
                        <a:rPr lang="el-GR" sz="900" dirty="0" smtClean="0">
                          <a:effectLst/>
                        </a:rPr>
                        <a:t>ικανότητα</a:t>
                      </a:r>
                      <a:endParaRPr lang="el-GR" sz="900" dirty="0">
                        <a:effectLst/>
                      </a:endParaRP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p>
                    <a:p>
                      <a:pPr marL="228600">
                        <a:spcAft>
                          <a:spcPts val="0"/>
                        </a:spcAft>
                      </a:pPr>
                      <a:r>
                        <a:rPr lang="el-GR" sz="900" dirty="0">
                          <a:effectLst/>
                        </a:rPr>
                        <a:t> </a:t>
                      </a:r>
                      <a:endParaRPr lang="el-GR" sz="900" dirty="0">
                        <a:effectLst/>
                        <a:latin typeface="Times New Roman"/>
                        <a:ea typeface="Times New Roman"/>
                      </a:endParaRPr>
                    </a:p>
                  </a:txBody>
                  <a:tcPr marL="30213" marR="30213" marT="0" marB="0"/>
                </a:tc>
                <a:tc>
                  <a:txBody>
                    <a:bodyPr/>
                    <a:lstStyle/>
                    <a:p>
                      <a:pPr>
                        <a:spcAft>
                          <a:spcPts val="0"/>
                        </a:spcAft>
                      </a:pPr>
                      <a:r>
                        <a:rPr lang="el-GR" sz="900" dirty="0">
                          <a:effectLst/>
                        </a:rPr>
                        <a:t>Ανάπτυξη έκφρασης και δημιουργικότητας (σχεδίαση). </a:t>
                      </a:r>
                    </a:p>
                    <a:p>
                      <a:pPr>
                        <a:spcAft>
                          <a:spcPts val="0"/>
                        </a:spcAft>
                      </a:pPr>
                      <a:r>
                        <a:rPr lang="el-GR" sz="900" dirty="0">
                          <a:effectLst/>
                        </a:rPr>
                        <a:t> </a:t>
                      </a:r>
                    </a:p>
                    <a:p>
                      <a:pPr>
                        <a:spcAft>
                          <a:spcPts val="0"/>
                        </a:spcAft>
                      </a:pPr>
                      <a:r>
                        <a:rPr lang="el-GR" sz="900" dirty="0">
                          <a:effectLst/>
                        </a:rPr>
                        <a:t>Διερεύνηση ψηφιακού υλικού πολλαπλών μορφών (εικόνες, ήχοι, βίντεο). </a:t>
                      </a:r>
                    </a:p>
                    <a:p>
                      <a:pPr>
                        <a:spcAft>
                          <a:spcPts val="0"/>
                        </a:spcAft>
                      </a:pPr>
                      <a:r>
                        <a:rPr lang="el-GR" sz="900" dirty="0">
                          <a:effectLst/>
                        </a:rPr>
                        <a:t> </a:t>
                      </a:r>
                      <a:r>
                        <a:rPr lang="el-GR" sz="900" dirty="0" smtClean="0">
                          <a:effectLst/>
                        </a:rPr>
                        <a:t>Χρήση </a:t>
                      </a:r>
                      <a:r>
                        <a:rPr lang="el-GR" sz="900" dirty="0">
                          <a:effectLst/>
                        </a:rPr>
                        <a:t>λογισμικών </a:t>
                      </a:r>
                      <a:r>
                        <a:rPr lang="el-GR" sz="900" dirty="0" err="1">
                          <a:effectLst/>
                        </a:rPr>
                        <a:t>οπτικοποίησης</a:t>
                      </a:r>
                      <a:r>
                        <a:rPr lang="el-GR" sz="900" dirty="0">
                          <a:effectLst/>
                        </a:rPr>
                        <a:t> και προσομοίωσης. Πολλαπλές και ταυτόχρονες αναπαραστάσεις (γραφική αναπαράσταση αριθμών και ποσοτήτων σε </a:t>
                      </a:r>
                      <a:r>
                        <a:rPr lang="el-GR" sz="900" dirty="0" err="1">
                          <a:effectLst/>
                        </a:rPr>
                        <a:t>ραβδογράμματα</a:t>
                      </a:r>
                      <a:r>
                        <a:rPr lang="el-GR" sz="900" dirty="0">
                          <a:effectLst/>
                        </a:rPr>
                        <a:t>, πίτες, κλπ.). </a:t>
                      </a:r>
                    </a:p>
                    <a:p>
                      <a:pPr>
                        <a:spcAft>
                          <a:spcPts val="0"/>
                        </a:spcAft>
                      </a:pPr>
                      <a:r>
                        <a:rPr lang="el-GR" sz="900" dirty="0">
                          <a:effectLst/>
                        </a:rPr>
                        <a:t> </a:t>
                      </a:r>
                      <a:r>
                        <a:rPr lang="el-GR" sz="900" dirty="0" smtClean="0">
                          <a:effectLst/>
                        </a:rPr>
                        <a:t>Συγκρίσεις </a:t>
                      </a:r>
                      <a:r>
                        <a:rPr lang="el-GR" sz="900" dirty="0">
                          <a:effectLst/>
                        </a:rPr>
                        <a:t>και αντιστοιχίσεις. Χειρισμός και κατανόηση συμβόλων. </a:t>
                      </a:r>
                    </a:p>
                    <a:p>
                      <a:pPr>
                        <a:spcAft>
                          <a:spcPts val="0"/>
                        </a:spcAft>
                      </a:pPr>
                      <a:r>
                        <a:rPr lang="el-GR" sz="900" dirty="0">
                          <a:effectLst/>
                        </a:rPr>
                        <a:t> </a:t>
                      </a:r>
                      <a:r>
                        <a:rPr lang="el-GR" sz="900" dirty="0" smtClean="0">
                          <a:effectLst/>
                        </a:rPr>
                        <a:t>Χρήση </a:t>
                      </a:r>
                      <a:r>
                        <a:rPr lang="el-GR" sz="900" dirty="0">
                          <a:effectLst/>
                        </a:rPr>
                        <a:t>παραμετρικών εργαλείων (π.χ. </a:t>
                      </a:r>
                      <a:r>
                        <a:rPr lang="el-GR" sz="900" dirty="0" err="1">
                          <a:effectLst/>
                        </a:rPr>
                        <a:t>μεταβολέας</a:t>
                      </a:r>
                      <a:r>
                        <a:rPr lang="el-GR" sz="900" dirty="0">
                          <a:effectLst/>
                        </a:rPr>
                        <a:t> για αλλαγή μιας εικόνας, κλπ.). </a:t>
                      </a:r>
                    </a:p>
                    <a:p>
                      <a:pPr>
                        <a:spcAft>
                          <a:spcPts val="0"/>
                        </a:spcAft>
                      </a:pPr>
                      <a:r>
                        <a:rPr lang="el-GR" sz="900" dirty="0">
                          <a:effectLst/>
                        </a:rPr>
                        <a:t> </a:t>
                      </a:r>
                      <a:r>
                        <a:rPr lang="el-GR" sz="900" dirty="0" smtClean="0">
                          <a:effectLst/>
                        </a:rPr>
                        <a:t>«</a:t>
                      </a:r>
                      <a:r>
                        <a:rPr lang="el-GR" sz="900" dirty="0">
                          <a:effectLst/>
                        </a:rPr>
                        <a:t>Προγραμματισμός» παιγνιδιών. Γνωριμία με απλές εντολές ελέγχου και χειρισμού παιγνιδιών (εκκίνηση, μπρος, πίσω, αριστερά, δεξιά). Αλληλουχία εντολών. Δημιουργία μιας διαδικασίας. Πρόβλεψη μιας διαδικασίας. Εξήγηση μιας διαδικασίας. </a:t>
                      </a:r>
                    </a:p>
                    <a:p>
                      <a:pPr>
                        <a:spcAft>
                          <a:spcPts val="0"/>
                        </a:spcAft>
                      </a:pPr>
                      <a:r>
                        <a:rPr lang="el-GR" sz="900" dirty="0">
                          <a:effectLst/>
                        </a:rPr>
                        <a:t> </a:t>
                      </a:r>
                      <a:r>
                        <a:rPr lang="el-GR" sz="900" dirty="0" smtClean="0">
                          <a:effectLst/>
                        </a:rPr>
                        <a:t>Δημιουργία </a:t>
                      </a:r>
                      <a:r>
                        <a:rPr lang="el-GR" sz="900" dirty="0">
                          <a:effectLst/>
                        </a:rPr>
                        <a:t>και χρήση μοτίβων με λογισμικό. αναγνώριση μοτίβων. Σχήματα, μορφοποίηση και μετασχηματισμοί σχημάτων. </a:t>
                      </a:r>
                    </a:p>
                    <a:p>
                      <a:pPr>
                        <a:spcAft>
                          <a:spcPts val="0"/>
                        </a:spcAft>
                      </a:pPr>
                      <a:r>
                        <a:rPr lang="el-GR" sz="900" dirty="0">
                          <a:effectLst/>
                        </a:rPr>
                        <a:t>Περιγραφή, εξήγηση και αιτιολόγηση ατομικών σκέψεων που λαμβάνουν χώρα μετά από διερεύνηση και πειραματισμό με ΤΠΕ.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p>
                    <a:p>
                      <a:pPr algn="just">
                        <a:spcAft>
                          <a:spcPts val="0"/>
                        </a:spcAft>
                      </a:pPr>
                      <a:r>
                        <a:rPr lang="el-GR" sz="900" dirty="0">
                          <a:effectLst/>
                        </a:rPr>
                        <a:t> </a:t>
                      </a:r>
                      <a:endParaRPr lang="el-GR" sz="900" dirty="0">
                        <a:effectLst/>
                        <a:latin typeface="Times New Roman"/>
                        <a:ea typeface="Times New Roman"/>
                      </a:endParaRPr>
                    </a:p>
                  </a:txBody>
                  <a:tcPr marL="30213" marR="30213" marT="0" marB="0"/>
                </a:tc>
                <a:tc>
                  <a:txBody>
                    <a:bodyPr/>
                    <a:lstStyle/>
                    <a:p>
                      <a:pPr>
                        <a:spcAft>
                          <a:spcPts val="0"/>
                        </a:spcAft>
                      </a:pPr>
                      <a:r>
                        <a:rPr lang="el-GR" sz="900" dirty="0">
                          <a:effectLst/>
                        </a:rPr>
                        <a:t>Ιδέες για δραστηριότητες</a:t>
                      </a:r>
                    </a:p>
                    <a:p>
                      <a:pPr>
                        <a:spcAft>
                          <a:spcPts val="0"/>
                        </a:spcAft>
                      </a:pPr>
                      <a:r>
                        <a:rPr lang="el-GR" sz="900" dirty="0">
                          <a:effectLst/>
                        </a:rPr>
                        <a:t>Χρήση λογισμικών κλειστού τύπου για πρακτική και εξάσκηση στα μαθηματικά, τη γλώσσα και τη μελέτη περιβάλλοντος (αριθμοί και γράμματα, απλές πράξεις, λέξεις, κλπ.).  </a:t>
                      </a:r>
                    </a:p>
                    <a:p>
                      <a:pPr>
                        <a:spcAft>
                          <a:spcPts val="0"/>
                        </a:spcAft>
                      </a:pPr>
                      <a:r>
                        <a:rPr lang="el-GR" sz="900" dirty="0">
                          <a:effectLst/>
                        </a:rPr>
                        <a:t> </a:t>
                      </a:r>
                      <a:r>
                        <a:rPr lang="el-GR" sz="900" dirty="0" smtClean="0">
                          <a:effectLst/>
                        </a:rPr>
                        <a:t>Χρήση </a:t>
                      </a:r>
                      <a:r>
                        <a:rPr lang="el-GR" sz="900" dirty="0">
                          <a:effectLst/>
                        </a:rPr>
                        <a:t>λογισμικών </a:t>
                      </a:r>
                      <a:r>
                        <a:rPr lang="el-GR" sz="900" dirty="0" err="1">
                          <a:effectLst/>
                        </a:rPr>
                        <a:t>υπερμέσων</a:t>
                      </a:r>
                      <a:r>
                        <a:rPr lang="el-GR" sz="900" dirty="0">
                          <a:effectLst/>
                        </a:rPr>
                        <a:t> (όπως ψηφιακών εγκυκλοπαιδειών) για αναζήτηση πληροφοριών στη γλώσσα, στη μελέτη περιβάλλοντος και στη δημιουργία και έκφραση. </a:t>
                      </a:r>
                    </a:p>
                    <a:p>
                      <a:pPr>
                        <a:spcAft>
                          <a:spcPts val="0"/>
                        </a:spcAft>
                      </a:pPr>
                      <a:r>
                        <a:rPr lang="el-GR" sz="900" dirty="0">
                          <a:effectLst/>
                        </a:rPr>
                        <a:t>Δραστηριότητες με λογισμικά γενικής χρήσης για έκφραση και διαχείριση πληροφοριών όπως παραγωγή και επεξεργασία κειμένου, παρουσίαση δεδομένων (πίνακες, </a:t>
                      </a:r>
                      <a:r>
                        <a:rPr lang="el-GR" sz="900" dirty="0" err="1">
                          <a:effectLst/>
                        </a:rPr>
                        <a:t>ραβδογράμματα</a:t>
                      </a:r>
                      <a:r>
                        <a:rPr lang="el-GR" sz="900" dirty="0">
                          <a:effectLst/>
                        </a:rPr>
                        <a:t>), επεξεργασία εικόνας κλπ. σε όλα τα γνωστικά αντικείμενα. </a:t>
                      </a:r>
                    </a:p>
                    <a:p>
                      <a:pPr>
                        <a:spcAft>
                          <a:spcPts val="0"/>
                        </a:spcAft>
                      </a:pPr>
                      <a:r>
                        <a:rPr lang="el-GR" sz="900" dirty="0">
                          <a:effectLst/>
                        </a:rPr>
                        <a:t> </a:t>
                      </a:r>
                      <a:r>
                        <a:rPr lang="el-GR" sz="900" dirty="0" smtClean="0">
                          <a:effectLst/>
                        </a:rPr>
                        <a:t>Χρήση </a:t>
                      </a:r>
                      <a:r>
                        <a:rPr lang="el-GR" sz="900" dirty="0">
                          <a:effectLst/>
                        </a:rPr>
                        <a:t>λογισμικού έκφρασης και δημιουργίας για δημιουργία εικονικών και συμβολικών αναπαραστάσεων (σχεδίαση σχημάτων, κλπ.).</a:t>
                      </a:r>
                    </a:p>
                    <a:p>
                      <a:pPr>
                        <a:spcAft>
                          <a:spcPts val="0"/>
                        </a:spcAft>
                      </a:pPr>
                      <a:r>
                        <a:rPr lang="el-GR" sz="900" dirty="0">
                          <a:effectLst/>
                        </a:rPr>
                        <a:t>Δραστηριότητες εννοιολογικής χαρτογράφησης (ανάδυση και καταγραφή ιδεών των παιδιών, ανίχνευση πρότερων γνώσεων, αναπαράσταση δεδομένων, αναπαράσταση σχέσεων ανάμεσα σε έννοιες με εικονικό και λεκτικό τρόπο, μοντελοποίηση της γνώσης σε σχέδια εργασίας και αποτίμηση της μάθησης των παιδιών).</a:t>
                      </a:r>
                    </a:p>
                    <a:p>
                      <a:pPr>
                        <a:spcAft>
                          <a:spcPts val="0"/>
                        </a:spcAft>
                      </a:pPr>
                      <a:r>
                        <a:rPr lang="el-GR" sz="900" dirty="0">
                          <a:effectLst/>
                        </a:rPr>
                        <a:t> </a:t>
                      </a:r>
                      <a:r>
                        <a:rPr lang="el-GR" sz="900" dirty="0" smtClean="0">
                          <a:effectLst/>
                        </a:rPr>
                        <a:t>Χρήση </a:t>
                      </a:r>
                      <a:r>
                        <a:rPr lang="el-GR" sz="900" dirty="0">
                          <a:effectLst/>
                        </a:rPr>
                        <a:t>λογισμικών καταγραφής ήχου, εικόνας και βίντεο για λήψη ποικίλων καταστάσεων της μαθησιακής διαδικασίας εντός και εκτός σχολείου.</a:t>
                      </a:r>
                    </a:p>
                    <a:p>
                      <a:pPr>
                        <a:spcAft>
                          <a:spcPts val="0"/>
                        </a:spcAft>
                      </a:pPr>
                      <a:r>
                        <a:rPr lang="el-GR" sz="900" dirty="0">
                          <a:effectLst/>
                        </a:rPr>
                        <a:t>Δραστηριότητες με χρήση λογισμικών </a:t>
                      </a:r>
                      <a:r>
                        <a:rPr lang="el-GR" sz="900" dirty="0" err="1">
                          <a:effectLst/>
                        </a:rPr>
                        <a:t>οπτικοποίησης</a:t>
                      </a:r>
                      <a:r>
                        <a:rPr lang="el-GR" sz="900" dirty="0">
                          <a:effectLst/>
                        </a:rPr>
                        <a:t> και προσομοίωσης που ευνοούν την επίλυση προβλήματος, τη διερεύνηση, τον πειραματισμό και την ανακάλυψη της γνώσης</a:t>
                      </a:r>
                      <a:r>
                        <a:rPr lang="el-GR" sz="900" dirty="0" smtClean="0">
                          <a:effectLst/>
                        </a:rPr>
                        <a:t>.</a:t>
                      </a:r>
                    </a:p>
                    <a:p>
                      <a:r>
                        <a:rPr kumimoji="0" lang="el-GR" sz="900" kern="1200" dirty="0" smtClean="0">
                          <a:solidFill>
                            <a:schemeClr val="dk1"/>
                          </a:solidFill>
                          <a:effectLst/>
                          <a:latin typeface="+mn-lt"/>
                          <a:ea typeface="+mn-ea"/>
                          <a:cs typeface="+mn-cs"/>
                        </a:rPr>
                        <a:t>Δραστηριότητες ελέγχου και χειρισμού προγραμματιζόμενων παιχνιδιών, όπως προσανατολισμού στο χώρο, αρίθμησης, γλώσσας.  </a:t>
                      </a:r>
                    </a:p>
                    <a:p>
                      <a:r>
                        <a:rPr kumimoji="0" lang="el-GR" sz="900" kern="1200" dirty="0" smtClean="0">
                          <a:solidFill>
                            <a:schemeClr val="dk1"/>
                          </a:solidFill>
                          <a:effectLst/>
                          <a:latin typeface="+mn-lt"/>
                          <a:ea typeface="+mn-ea"/>
                          <a:cs typeface="+mn-cs"/>
                        </a:rPr>
                        <a:t> Δραστηριότητες με χρήση λογισμικών ανοικτού τύπου που προάγουν την ανάπτυξη κριτικής ικανότητας, λήψης απόφασης και καινοτομίας.</a:t>
                      </a:r>
                    </a:p>
                    <a:p>
                      <a:r>
                        <a:rPr kumimoji="0" lang="el-GR" sz="900" kern="1200" dirty="0" smtClean="0">
                          <a:solidFill>
                            <a:schemeClr val="dk1"/>
                          </a:solidFill>
                          <a:effectLst/>
                          <a:latin typeface="+mn-lt"/>
                          <a:ea typeface="+mn-ea"/>
                          <a:cs typeface="+mn-cs"/>
                        </a:rPr>
                        <a:t> Δραστηριότητες περιγραφής αποτελεσμάτων που έχουν προκύψει από ατομική επεξεργασία με ψηφιακές συσκευές ή με χρήση λογισμικών κατά τη διερεύνηση και τον πειραματισμό και στη συνέχεια εξήγηση και αιτιολόγηση σχέσεων και ενδείξεων στην ομάδα ή στο σύνολο της τάξης.</a:t>
                      </a:r>
                    </a:p>
                    <a:p>
                      <a:r>
                        <a:rPr kumimoji="0" lang="el-GR" sz="900" kern="1200" dirty="0" smtClean="0">
                          <a:solidFill>
                            <a:schemeClr val="dk1"/>
                          </a:solidFill>
                          <a:effectLst/>
                          <a:latin typeface="+mn-lt"/>
                          <a:ea typeface="+mn-ea"/>
                          <a:cs typeface="+mn-cs"/>
                        </a:rPr>
                        <a:t> Δραστηριότητες με χρήση λογισμικών </a:t>
                      </a:r>
                      <a:r>
                        <a:rPr kumimoji="0" lang="el-GR" sz="900" kern="1200" dirty="0" err="1" smtClean="0">
                          <a:solidFill>
                            <a:schemeClr val="dk1"/>
                          </a:solidFill>
                          <a:effectLst/>
                          <a:latin typeface="+mn-lt"/>
                          <a:ea typeface="+mn-ea"/>
                          <a:cs typeface="+mn-cs"/>
                        </a:rPr>
                        <a:t>οπτικοποίησης</a:t>
                      </a:r>
                      <a:r>
                        <a:rPr kumimoji="0" lang="el-GR" sz="900" kern="1200" dirty="0" smtClean="0">
                          <a:solidFill>
                            <a:schemeClr val="dk1"/>
                          </a:solidFill>
                          <a:effectLst/>
                          <a:latin typeface="+mn-lt"/>
                          <a:ea typeface="+mn-ea"/>
                          <a:cs typeface="+mn-cs"/>
                        </a:rPr>
                        <a:t> και προσομοίωσης που ευνοούν την επίλυση προβλήματος, τη διερεύνηση, τον πειραματισμό και την ανακάλυψη της γνώσης.</a:t>
                      </a:r>
                    </a:p>
                    <a:p>
                      <a:r>
                        <a:rPr kumimoji="0" lang="el-GR" sz="900" kern="1200" dirty="0" smtClean="0">
                          <a:solidFill>
                            <a:schemeClr val="dk1"/>
                          </a:solidFill>
                          <a:effectLst/>
                          <a:latin typeface="+mn-lt"/>
                          <a:ea typeface="+mn-ea"/>
                          <a:cs typeface="+mn-cs"/>
                        </a:rPr>
                        <a:t> Δραστηριότητες ελέγχου και χειρισμού προγραμματιζόμενων παιχνιδιών, όπως προσανατολισμού στο χώρο, αρίθμησης, γλώσσας.  </a:t>
                      </a:r>
                    </a:p>
                    <a:p>
                      <a:r>
                        <a:rPr kumimoji="0" lang="el-GR" sz="900" kern="1200" dirty="0" smtClean="0">
                          <a:solidFill>
                            <a:schemeClr val="dk1"/>
                          </a:solidFill>
                          <a:effectLst/>
                          <a:latin typeface="+mn-lt"/>
                          <a:ea typeface="+mn-ea"/>
                          <a:cs typeface="+mn-cs"/>
                        </a:rPr>
                        <a:t> Δραστηριότητες με χρήση λογισμικών ανοικτού τύπου που προάγουν την ανάπτυξη κριτικής ικανότητας, λήψης απόφασης και καινοτομίας.    </a:t>
                      </a:r>
                    </a:p>
                    <a:p>
                      <a:r>
                        <a:rPr kumimoji="0" lang="el-GR" sz="900" kern="1200" dirty="0" smtClean="0">
                          <a:solidFill>
                            <a:schemeClr val="dk1"/>
                          </a:solidFill>
                          <a:effectLst/>
                          <a:latin typeface="+mn-lt"/>
                          <a:ea typeface="+mn-ea"/>
                          <a:cs typeface="+mn-cs"/>
                        </a:rPr>
                        <a:t> Δραστηριότητες περιγραφής αποτελεσμάτων που έχουν προκύψει από ατομική επεξεργασία με ψηφιακές συσκευές ή με χρήση λογισμικών κατά τη διερεύνηση και τον πειραματισμό και στη συνέχεια εξήγηση και αιτιολόγηση σχέσεων και ενδείξεων στην ομάδα ή στο σύνολο της τάξης.</a:t>
                      </a:r>
                      <a:endParaRPr lang="el-GR" sz="900" dirty="0">
                        <a:effectLst/>
                        <a:latin typeface="Times New Roman"/>
                        <a:ea typeface="Times New Roman"/>
                      </a:endParaRPr>
                    </a:p>
                  </a:txBody>
                  <a:tcPr marL="30213" marR="30213" marT="0" marB="0"/>
                </a:tc>
                <a:tc>
                  <a:txBody>
                    <a:bodyPr/>
                    <a:lstStyle/>
                    <a:p>
                      <a:pPr>
                        <a:spcAft>
                          <a:spcPts val="0"/>
                        </a:spcAft>
                      </a:pPr>
                      <a:r>
                        <a:rPr lang="el-GR" sz="900" dirty="0">
                          <a:effectLst/>
                        </a:rPr>
                        <a:t>Λογισμικό ανάπτυξης έκφρασης και δημιουργικότητας, π.χ. </a:t>
                      </a:r>
                      <a:r>
                        <a:rPr lang="el-GR" sz="900" dirty="0" err="1">
                          <a:effectLst/>
                        </a:rPr>
                        <a:t>TuxPaint</a:t>
                      </a:r>
                      <a:r>
                        <a:rPr lang="el-GR" sz="900" dirty="0">
                          <a:effectLst/>
                        </a:rPr>
                        <a:t> </a:t>
                      </a:r>
                    </a:p>
                    <a:p>
                      <a:pPr>
                        <a:spcAft>
                          <a:spcPts val="0"/>
                        </a:spcAft>
                      </a:pPr>
                      <a:r>
                        <a:rPr lang="el-GR" sz="900" dirty="0">
                          <a:effectLst/>
                        </a:rPr>
                        <a:t> </a:t>
                      </a:r>
                    </a:p>
                    <a:p>
                      <a:pPr>
                        <a:spcAft>
                          <a:spcPts val="0"/>
                        </a:spcAft>
                      </a:pPr>
                      <a:r>
                        <a:rPr lang="el-GR" sz="900" dirty="0">
                          <a:effectLst/>
                        </a:rPr>
                        <a:t>Λογισμικό εννοιολογικής χαρτογράφησης, π.χ. </a:t>
                      </a:r>
                      <a:r>
                        <a:rPr lang="el-GR" sz="900" dirty="0" err="1">
                          <a:effectLst/>
                        </a:rPr>
                        <a:t>CMapTools</a:t>
                      </a:r>
                      <a:r>
                        <a:rPr lang="el-GR" sz="900" dirty="0">
                          <a:effectLst/>
                        </a:rPr>
                        <a:t> ή </a:t>
                      </a:r>
                      <a:r>
                        <a:rPr lang="el-GR" sz="900" dirty="0" err="1">
                          <a:effectLst/>
                        </a:rPr>
                        <a:t>Kidspiration</a:t>
                      </a:r>
                      <a:endParaRPr lang="el-GR" sz="900" dirty="0">
                        <a:effectLst/>
                      </a:endParaRPr>
                    </a:p>
                    <a:p>
                      <a:pPr>
                        <a:spcAft>
                          <a:spcPts val="0"/>
                        </a:spcAft>
                      </a:pPr>
                      <a:r>
                        <a:rPr lang="el-GR" sz="900" dirty="0">
                          <a:effectLst/>
                        </a:rPr>
                        <a:t> </a:t>
                      </a:r>
                    </a:p>
                    <a:p>
                      <a:pPr>
                        <a:spcAft>
                          <a:spcPts val="0"/>
                        </a:spcAft>
                      </a:pPr>
                      <a:r>
                        <a:rPr lang="el-GR" sz="900" dirty="0">
                          <a:effectLst/>
                        </a:rPr>
                        <a:t>Λογισμικό </a:t>
                      </a:r>
                      <a:r>
                        <a:rPr lang="el-GR" sz="900" dirty="0" err="1">
                          <a:effectLst/>
                        </a:rPr>
                        <a:t>οπτικοποίησης</a:t>
                      </a:r>
                      <a:r>
                        <a:rPr lang="el-GR" sz="900" dirty="0">
                          <a:effectLst/>
                        </a:rPr>
                        <a:t>, π.χ. </a:t>
                      </a:r>
                      <a:r>
                        <a:rPr lang="el-GR" sz="900" dirty="0" err="1">
                          <a:effectLst/>
                        </a:rPr>
                        <a:t>CoogleMaps</a:t>
                      </a:r>
                      <a:r>
                        <a:rPr lang="el-GR" sz="900" dirty="0">
                          <a:effectLst/>
                        </a:rPr>
                        <a:t> &amp; </a:t>
                      </a:r>
                      <a:r>
                        <a:rPr lang="el-GR" sz="900" dirty="0" err="1">
                          <a:effectLst/>
                        </a:rPr>
                        <a:t>Google</a:t>
                      </a:r>
                      <a:r>
                        <a:rPr lang="el-GR" sz="900" dirty="0">
                          <a:effectLst/>
                        </a:rPr>
                        <a:t> </a:t>
                      </a:r>
                      <a:r>
                        <a:rPr lang="el-GR" sz="900" dirty="0" err="1">
                          <a:effectLst/>
                        </a:rPr>
                        <a:t>Earth</a:t>
                      </a:r>
                      <a:r>
                        <a:rPr lang="el-GR" sz="900" dirty="0">
                          <a:effectLst/>
                        </a:rPr>
                        <a:t> (μελέτη περιβάλλοντος) </a:t>
                      </a:r>
                    </a:p>
                    <a:p>
                      <a:pPr>
                        <a:spcAft>
                          <a:spcPts val="0"/>
                        </a:spcAft>
                      </a:pPr>
                      <a:r>
                        <a:rPr lang="el-GR" sz="900" dirty="0">
                          <a:effectLst/>
                        </a:rPr>
                        <a:t> </a:t>
                      </a:r>
                    </a:p>
                    <a:p>
                      <a:pPr>
                        <a:spcAft>
                          <a:spcPts val="0"/>
                        </a:spcAft>
                      </a:pPr>
                      <a:r>
                        <a:rPr lang="el-GR" sz="900" dirty="0">
                          <a:effectLst/>
                        </a:rPr>
                        <a:t>Λογισμικό προσομοίωσης, π.χ. </a:t>
                      </a:r>
                      <a:r>
                        <a:rPr lang="el-GR" sz="900" dirty="0" err="1">
                          <a:effectLst/>
                        </a:rPr>
                        <a:t>GCompris</a:t>
                      </a:r>
                      <a:r>
                        <a:rPr lang="el-GR" sz="900" dirty="0">
                          <a:effectLst/>
                        </a:rPr>
                        <a:t> (δραστηριότητες βιωματικής εμπειρίας)</a:t>
                      </a:r>
                    </a:p>
                    <a:p>
                      <a:pPr>
                        <a:spcAft>
                          <a:spcPts val="0"/>
                        </a:spcAft>
                      </a:pPr>
                      <a:r>
                        <a:rPr lang="el-GR" sz="900" dirty="0">
                          <a:effectLst/>
                        </a:rPr>
                        <a:t> </a:t>
                      </a:r>
                    </a:p>
                    <a:p>
                      <a:pPr>
                        <a:spcAft>
                          <a:spcPts val="0"/>
                        </a:spcAft>
                      </a:pPr>
                      <a:r>
                        <a:rPr lang="el-GR" sz="900" dirty="0">
                          <a:effectLst/>
                        </a:rPr>
                        <a:t>Ελεύθερα λογισμικά για επεξεργασία εικόνας, ήχου, βίντεο</a:t>
                      </a:r>
                    </a:p>
                    <a:p>
                      <a:pPr>
                        <a:spcAft>
                          <a:spcPts val="0"/>
                        </a:spcAft>
                      </a:pPr>
                      <a:r>
                        <a:rPr lang="el-GR" sz="900" dirty="0">
                          <a:effectLst/>
                        </a:rPr>
                        <a:t> </a:t>
                      </a:r>
                    </a:p>
                    <a:p>
                      <a:pPr>
                        <a:spcAft>
                          <a:spcPts val="0"/>
                        </a:spcAft>
                      </a:pPr>
                      <a:r>
                        <a:rPr lang="el-GR" sz="900" dirty="0">
                          <a:effectLst/>
                        </a:rPr>
                        <a:t>Συστήματα ρομποτικής (τύπου </a:t>
                      </a:r>
                      <a:r>
                        <a:rPr lang="el-GR" sz="900" dirty="0" err="1">
                          <a:effectLst/>
                        </a:rPr>
                        <a:t>Logo</a:t>
                      </a:r>
                      <a:r>
                        <a:rPr lang="el-GR" sz="900" dirty="0">
                          <a:effectLst/>
                        </a:rPr>
                        <a:t> - </a:t>
                      </a:r>
                      <a:r>
                        <a:rPr lang="el-GR" sz="900" dirty="0" err="1">
                          <a:effectLst/>
                        </a:rPr>
                        <a:t>Lego</a:t>
                      </a:r>
                      <a:r>
                        <a:rPr lang="el-GR" sz="900" dirty="0">
                          <a:effectLst/>
                        </a:rPr>
                        <a:t>) και προγραμματιζόμενα </a:t>
                      </a:r>
                      <a:r>
                        <a:rPr lang="el-GR" sz="900" dirty="0" smtClean="0">
                          <a:effectLst/>
                        </a:rPr>
                        <a:t>παιχνίδια</a:t>
                      </a:r>
                      <a:r>
                        <a:rPr lang="el-GR" sz="900" dirty="0">
                          <a:effectLst/>
                        </a:rPr>
                        <a:t> </a:t>
                      </a:r>
                    </a:p>
                    <a:p>
                      <a:pPr>
                        <a:spcAft>
                          <a:spcPts val="0"/>
                        </a:spcAft>
                      </a:pPr>
                      <a:r>
                        <a:rPr lang="el-GR" sz="900" dirty="0">
                          <a:effectLst/>
                        </a:rPr>
                        <a:t> </a:t>
                      </a:r>
                    </a:p>
                    <a:p>
                      <a:pPr>
                        <a:spcAft>
                          <a:spcPts val="0"/>
                        </a:spcAft>
                      </a:pPr>
                      <a:r>
                        <a:rPr lang="el-GR" sz="900" dirty="0">
                          <a:effectLst/>
                        </a:rPr>
                        <a:t> </a:t>
                      </a:r>
                    </a:p>
                    <a:p>
                      <a:pPr>
                        <a:spcAft>
                          <a:spcPts val="0"/>
                        </a:spcAft>
                      </a:pPr>
                      <a:r>
                        <a:rPr lang="el-GR" sz="900" dirty="0">
                          <a:effectLst/>
                        </a:rPr>
                        <a:t> </a:t>
                      </a:r>
                    </a:p>
                    <a:p>
                      <a:pPr>
                        <a:spcAft>
                          <a:spcPts val="0"/>
                        </a:spcAft>
                      </a:pPr>
                      <a:r>
                        <a:rPr lang="el-GR" sz="900" dirty="0">
                          <a:effectLst/>
                        </a:rPr>
                        <a:t> </a:t>
                      </a:r>
                    </a:p>
                    <a:p>
                      <a:pPr>
                        <a:spcAft>
                          <a:spcPts val="0"/>
                        </a:spcAft>
                      </a:pPr>
                      <a:r>
                        <a:rPr lang="el-GR" sz="900" dirty="0">
                          <a:effectLst/>
                        </a:rPr>
                        <a:t> </a:t>
                      </a:r>
                    </a:p>
                    <a:p>
                      <a:pPr>
                        <a:spcAft>
                          <a:spcPts val="0"/>
                        </a:spcAft>
                      </a:pPr>
                      <a:r>
                        <a:rPr lang="el-GR" sz="900" dirty="0">
                          <a:effectLst/>
                        </a:rPr>
                        <a:t> </a:t>
                      </a:r>
                      <a:endParaRPr lang="el-GR" sz="900" dirty="0">
                        <a:effectLst/>
                        <a:latin typeface="Times New Roman"/>
                        <a:ea typeface="Times New Roman"/>
                      </a:endParaRPr>
                    </a:p>
                  </a:txBody>
                  <a:tcPr marL="30213" marR="30213" marT="0" marB="0"/>
                </a:tc>
              </a:tr>
            </a:tbl>
          </a:graphicData>
        </a:graphic>
      </p:graphicFrame>
    </p:spTree>
    <p:extLst>
      <p:ext uri="{BB962C8B-B14F-4D97-AF65-F5344CB8AC3E}">
        <p14:creationId xmlns:p14="http://schemas.microsoft.com/office/powerpoint/2010/main" val="1526247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Δ. Οι ΤΠΕ στην κοινωνία και τον πολιτισμό</a:t>
            </a:r>
          </a:p>
        </p:txBody>
      </p:sp>
      <p:sp>
        <p:nvSpPr>
          <p:cNvPr id="3" name="Θέση κειμένου 2"/>
          <p:cNvSpPr>
            <a:spLocks noGrp="1"/>
          </p:cNvSpPr>
          <p:nvPr>
            <p:ph type="body" idx="1"/>
          </p:nvPr>
        </p:nvSpPr>
        <p:spPr>
          <a:xfrm>
            <a:off x="1331913" y="1700213"/>
            <a:ext cx="7499350" cy="4800600"/>
          </a:xfrm>
        </p:spPr>
        <p:txBody>
          <a:bodyPr rtlCol="0">
            <a:normAutofit fontScale="85000" lnSpcReduction="20000"/>
          </a:bodyPr>
          <a:lstStyle/>
          <a:p>
            <a:pPr fontAlgn="auto">
              <a:spcAft>
                <a:spcPts val="0"/>
              </a:spcAft>
              <a:buFont typeface="Arial" pitchFamily="34" charset="0"/>
              <a:buChar char="•"/>
              <a:defRPr/>
            </a:pPr>
            <a:r>
              <a:rPr lang="el-GR" dirty="0" smtClean="0"/>
              <a:t>Αναγνώριση των ΤΠΕ ως μέσα για ψυχαγωγία, εργασία και κοινωνική αλληλεπίδραση </a:t>
            </a:r>
          </a:p>
          <a:p>
            <a:pPr fontAlgn="auto">
              <a:spcAft>
                <a:spcPts val="0"/>
              </a:spcAft>
              <a:buFont typeface="Arial" pitchFamily="34" charset="0"/>
              <a:buChar char="•"/>
              <a:defRPr/>
            </a:pPr>
            <a:r>
              <a:rPr lang="el-GR" dirty="0" smtClean="0"/>
              <a:t>Γνώση σχετικά με την εργονομία και την ασφάλεια, προφυλάξεις </a:t>
            </a:r>
          </a:p>
          <a:p>
            <a:pPr fontAlgn="auto">
              <a:spcAft>
                <a:spcPts val="0"/>
              </a:spcAft>
              <a:buFont typeface="Arial" pitchFamily="34" charset="0"/>
              <a:buChar char="•"/>
              <a:defRPr/>
            </a:pPr>
            <a:r>
              <a:rPr lang="el-GR" dirty="0" smtClean="0"/>
              <a:t>Ανάπτυξη στάσεων και κοινωνικών δεξιοτήτων (αυτονομία, συνεργασία, επιχειρηματολογία, αίσθημα προσφοράς, ευελιξία, καινοτομία, κλπ)</a:t>
            </a:r>
          </a:p>
          <a:p>
            <a:pPr fontAlgn="auto">
              <a:spcAft>
                <a:spcPts val="0"/>
              </a:spcAft>
              <a:buFont typeface="Arial" pitchFamily="34" charset="0"/>
              <a:buChar char="•"/>
              <a:defRPr/>
            </a:pPr>
            <a:r>
              <a:rPr lang="el-GR" dirty="0" smtClean="0"/>
              <a:t>Δεοντολογική χρήση (σεβασμός στη δουλειά των άλλων) </a:t>
            </a:r>
          </a:p>
          <a:p>
            <a:pPr fontAlgn="auto">
              <a:spcAft>
                <a:spcPts val="0"/>
              </a:spcAft>
              <a:buFont typeface="Arial" pitchFamily="34" charset="0"/>
              <a:buChar char="•"/>
              <a:defRPr/>
            </a:pPr>
            <a:r>
              <a:rPr lang="el-GR" dirty="0" smtClean="0"/>
              <a:t>Κατανόηση επιδράσεων των ΤΠΕ στην καθημερινότητα του ανθρώπου</a:t>
            </a:r>
          </a:p>
          <a:p>
            <a:pPr fontAlgn="auto">
              <a:spcAft>
                <a:spcPts val="0"/>
              </a:spcAft>
              <a:buFont typeface="Arial" pitchFamily="34" charset="0"/>
              <a:buChar char="•"/>
              <a:defRPr/>
            </a:pPr>
            <a:r>
              <a:rPr lang="el-GR" dirty="0" smtClean="0"/>
              <a:t>ΤΠΕ και άτομα με ειδικές ανάγκες </a:t>
            </a:r>
          </a:p>
          <a:p>
            <a:pPr fontAlgn="auto">
              <a:spcAft>
                <a:spcPts val="0"/>
              </a:spcAft>
              <a:buFont typeface="Arial" pitchFamily="34" charset="0"/>
              <a:buChar char="•"/>
              <a:defRPr/>
            </a:pPr>
            <a:endParaRPr lang="el-GR" dirty="0" smtClean="0"/>
          </a:p>
          <a:p>
            <a:pPr fontAlgn="auto">
              <a:spcAft>
                <a:spcPts val="0"/>
              </a:spcAft>
              <a:buFont typeface="Arial" pitchFamily="34" charset="0"/>
              <a:buChar char="•"/>
              <a:defRPr/>
            </a:pPr>
            <a:endParaRPr lang="el-GR" dirty="0" smtClean="0">
              <a:latin typeface="Times New Roman"/>
            </a:endParaRPr>
          </a:p>
        </p:txBody>
      </p:sp>
      <p:sp>
        <p:nvSpPr>
          <p:cNvPr id="97285"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AAF9569-7C26-417B-8D47-D8D8E259AFF7}" type="slidenum">
              <a:rPr lang="el-GR" sz="1200" smtClean="0">
                <a:solidFill>
                  <a:srgbClr val="B5A788"/>
                </a:solidFill>
                <a:latin typeface="Corbel" panose="020B0503020204020204" pitchFamily="34" charset="0"/>
              </a:rPr>
              <a:pPr>
                <a:spcBef>
                  <a:spcPct val="0"/>
                </a:spcBef>
                <a:buClrTx/>
                <a:buSzTx/>
                <a:buFontTx/>
                <a:buNone/>
              </a:pPr>
              <a:t>22</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3887605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Τίτλος 1"/>
          <p:cNvSpPr>
            <a:spLocks noGrp="1"/>
          </p:cNvSpPr>
          <p:nvPr>
            <p:ph type="title"/>
          </p:nvPr>
        </p:nvSpPr>
        <p:spPr bwMode="auto">
          <a:xfrm>
            <a:off x="1042988" y="0"/>
            <a:ext cx="7859712" cy="836613"/>
          </a:xfrm>
        </p:spPr>
        <p:txBody>
          <a:bodyPr vert="horz" wrap="square" lIns="91440" tIns="45720" rIns="91440" bIns="45720" numCol="1" anchorCtr="0" compatLnSpc="1">
            <a:prstTxWarp prst="textNoShape">
              <a:avLst/>
            </a:prstTxWarp>
          </a:bodyPr>
          <a:lstStyle/>
          <a:p>
            <a:r>
              <a:rPr lang="el-GR" sz="3200" smtClean="0">
                <a:effectLst/>
                <a:latin typeface="Times New Roman" panose="02020603050405020304" pitchFamily="18" charset="0"/>
              </a:rPr>
              <a:t>Δ. Οι ΤΠΕ στην κοινωνία και τον πολιτισμό</a:t>
            </a:r>
          </a:p>
        </p:txBody>
      </p:sp>
      <p:sp>
        <p:nvSpPr>
          <p:cNvPr id="98308"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693697C-A267-49F8-A263-CB6BD89CDCBC}" type="slidenum">
              <a:rPr lang="el-GR" sz="1200" smtClean="0">
                <a:solidFill>
                  <a:srgbClr val="B5A788"/>
                </a:solidFill>
                <a:latin typeface="Corbel" panose="020B0503020204020204" pitchFamily="34" charset="0"/>
              </a:rPr>
              <a:pPr>
                <a:spcBef>
                  <a:spcPct val="0"/>
                </a:spcBef>
                <a:buClrTx/>
                <a:buSzTx/>
                <a:buFontTx/>
                <a:buNone/>
              </a:pPr>
              <a:t>23</a:t>
            </a:fld>
            <a:endParaRPr lang="el-GR" sz="1200" smtClean="0">
              <a:solidFill>
                <a:srgbClr val="B5A788"/>
              </a:solidFill>
              <a:latin typeface="Corbel" panose="020B0503020204020204" pitchFamily="34" charset="0"/>
            </a:endParaRPr>
          </a:p>
        </p:txBody>
      </p:sp>
      <p:graphicFrame>
        <p:nvGraphicFramePr>
          <p:cNvPr id="7" name="Πίνακας 6"/>
          <p:cNvGraphicFramePr>
            <a:graphicFrameLocks noGrp="1"/>
          </p:cNvGraphicFramePr>
          <p:nvPr/>
        </p:nvGraphicFramePr>
        <p:xfrm>
          <a:off x="107950" y="836613"/>
          <a:ext cx="9036050" cy="5196840"/>
        </p:xfrm>
        <a:graphic>
          <a:graphicData uri="http://schemas.openxmlformats.org/drawingml/2006/table">
            <a:tbl>
              <a:tblPr>
                <a:tableStyleId>{5C22544A-7EE6-4342-B048-85BDC9FD1C3A}</a:tableStyleId>
              </a:tblPr>
              <a:tblGrid>
                <a:gridCol w="1656102"/>
                <a:gridCol w="1944120"/>
                <a:gridCol w="4320267"/>
                <a:gridCol w="1115561"/>
              </a:tblGrid>
              <a:tr h="183171">
                <a:tc>
                  <a:txBody>
                    <a:bodyPr/>
                    <a:lstStyle/>
                    <a:p>
                      <a:pPr algn="ctr">
                        <a:spcAft>
                          <a:spcPts val="0"/>
                        </a:spcAft>
                      </a:pPr>
                      <a:r>
                        <a:rPr lang="el-GR" sz="1100">
                          <a:effectLst/>
                        </a:rPr>
                        <a:t>Προσδοκώμενα Μαθησιακά Αποτελέσματα</a:t>
                      </a:r>
                      <a:endParaRPr lang="el-GR" sz="1100">
                        <a:effectLst/>
                        <a:latin typeface="Times New Roman"/>
                        <a:ea typeface="Times New Roman"/>
                      </a:endParaRPr>
                    </a:p>
                  </a:txBody>
                  <a:tcPr marL="34343" marR="34343" marT="0" marB="0"/>
                </a:tc>
                <a:tc>
                  <a:txBody>
                    <a:bodyPr/>
                    <a:lstStyle/>
                    <a:p>
                      <a:pPr algn="ctr">
                        <a:spcAft>
                          <a:spcPts val="0"/>
                        </a:spcAft>
                      </a:pPr>
                      <a:r>
                        <a:rPr lang="el-GR" sz="1100">
                          <a:effectLst/>
                        </a:rPr>
                        <a:t>Βασικά θέματα</a:t>
                      </a:r>
                      <a:endParaRPr lang="el-GR" sz="1100">
                        <a:effectLst/>
                        <a:latin typeface="Times New Roman"/>
                        <a:ea typeface="Times New Roman"/>
                      </a:endParaRPr>
                    </a:p>
                  </a:txBody>
                  <a:tcPr marL="34343" marR="34343" marT="0" marB="0" anchor="ctr"/>
                </a:tc>
                <a:tc>
                  <a:txBody>
                    <a:bodyPr/>
                    <a:lstStyle/>
                    <a:p>
                      <a:pPr algn="ctr">
                        <a:spcAft>
                          <a:spcPts val="0"/>
                        </a:spcAft>
                      </a:pPr>
                      <a:r>
                        <a:rPr lang="el-GR" sz="1100">
                          <a:effectLst/>
                        </a:rPr>
                        <a:t>Δραστηριότητες</a:t>
                      </a:r>
                      <a:endParaRPr lang="el-GR" sz="1100">
                        <a:effectLst/>
                        <a:latin typeface="Times New Roman"/>
                        <a:ea typeface="Times New Roman"/>
                      </a:endParaRPr>
                    </a:p>
                  </a:txBody>
                  <a:tcPr marL="34343" marR="34343" marT="0" marB="0"/>
                </a:tc>
                <a:tc>
                  <a:txBody>
                    <a:bodyPr/>
                    <a:lstStyle/>
                    <a:p>
                      <a:pPr algn="ctr">
                        <a:spcAft>
                          <a:spcPts val="0"/>
                        </a:spcAft>
                      </a:pPr>
                      <a:r>
                        <a:rPr lang="el-GR" sz="1100">
                          <a:effectLst/>
                        </a:rPr>
                        <a:t>Εκπαιδευτικό υλικό</a:t>
                      </a:r>
                      <a:endParaRPr lang="el-GR" sz="1100">
                        <a:effectLst/>
                        <a:latin typeface="Times New Roman"/>
                        <a:ea typeface="Times New Roman"/>
                      </a:endParaRPr>
                    </a:p>
                  </a:txBody>
                  <a:tcPr marL="34343" marR="34343" marT="0" marB="0" anchor="ctr"/>
                </a:tc>
              </a:tr>
              <a:tr h="2202034">
                <a:tc>
                  <a:txBody>
                    <a:bodyPr/>
                    <a:lstStyle/>
                    <a:p>
                      <a:pPr>
                        <a:spcAft>
                          <a:spcPts val="0"/>
                        </a:spcAft>
                      </a:pPr>
                      <a:r>
                        <a:rPr lang="el-GR" sz="1100">
                          <a:effectLst/>
                        </a:rPr>
                        <a:t>Ο μαθητής/τρια πρέπει </a:t>
                      </a:r>
                    </a:p>
                    <a:p>
                      <a:pPr marL="342900" lvl="0" indent="-342900">
                        <a:spcAft>
                          <a:spcPts val="0"/>
                        </a:spcAft>
                        <a:buFont typeface="Symbol"/>
                        <a:buChar char=""/>
                      </a:pPr>
                      <a:r>
                        <a:rPr lang="el-GR" sz="1100">
                          <a:effectLst/>
                        </a:rPr>
                        <a:t>να αναγνωρίζει τις ΤΠΕ ως μέσα για ψυχαγωγία, εργασία και αλληλεπίδραση </a:t>
                      </a:r>
                    </a:p>
                    <a:p>
                      <a:pPr marL="342900" lvl="0" indent="-342900">
                        <a:spcAft>
                          <a:spcPts val="0"/>
                        </a:spcAft>
                        <a:buFont typeface="Symbol"/>
                        <a:buChar char=""/>
                      </a:pPr>
                      <a:r>
                        <a:rPr lang="el-GR" sz="1100">
                          <a:effectLst/>
                        </a:rPr>
                        <a:t>να χρησιμοποιεί εργονομικά, με ασφάλεια και προφυλάξεις τις ψηφιακές συσκευές</a:t>
                      </a:r>
                    </a:p>
                    <a:p>
                      <a:pPr marL="342900" lvl="0" indent="-342900">
                        <a:spcAft>
                          <a:spcPts val="0"/>
                        </a:spcAft>
                        <a:buFont typeface="Symbol"/>
                        <a:buChar char=""/>
                      </a:pPr>
                      <a:r>
                        <a:rPr lang="el-GR" sz="1100">
                          <a:effectLst/>
                        </a:rPr>
                        <a:t>να αναπτύσσει στάσεις και κοινωνικές δεξιότητες (αυτονομία, συνεργασία, επιχειρηματολογία, αίσθημα προσφοράς, ευελιξία, καινοτομία)</a:t>
                      </a:r>
                    </a:p>
                    <a:p>
                      <a:pPr marL="342900" lvl="0" indent="-342900">
                        <a:spcAft>
                          <a:spcPts val="0"/>
                        </a:spcAft>
                        <a:buFont typeface="Symbol"/>
                        <a:buChar char=""/>
                      </a:pPr>
                      <a:r>
                        <a:rPr lang="el-GR" sz="1100">
                          <a:effectLst/>
                        </a:rPr>
                        <a:t>να χρησιμοποιεί με δεοντολογικό τρόπο τις ψηφιακές τεχνολογίες (σεβασμός στη δουλειά των άλλων) </a:t>
                      </a:r>
                    </a:p>
                    <a:p>
                      <a:pPr marL="342900" lvl="0" indent="-342900">
                        <a:spcAft>
                          <a:spcPts val="0"/>
                        </a:spcAft>
                        <a:buFont typeface="Symbol"/>
                        <a:buChar char=""/>
                      </a:pPr>
                      <a:r>
                        <a:rPr lang="el-GR" sz="1100">
                          <a:effectLst/>
                        </a:rPr>
                        <a:t>να κατανοεί τις επιδράσεις των ΤΠΕ στην καθημερινότητα του ανθρώπου</a:t>
                      </a:r>
                      <a:endParaRPr lang="el-GR" sz="1100">
                        <a:effectLst/>
                        <a:latin typeface="Cambria"/>
                        <a:ea typeface="Cambria"/>
                        <a:cs typeface="Times New Roman"/>
                      </a:endParaRPr>
                    </a:p>
                  </a:txBody>
                  <a:tcPr marL="34343" marR="34343" marT="0" marB="0"/>
                </a:tc>
                <a:tc>
                  <a:txBody>
                    <a:bodyPr/>
                    <a:lstStyle/>
                    <a:p>
                      <a:pPr>
                        <a:spcAft>
                          <a:spcPts val="0"/>
                        </a:spcAft>
                      </a:pPr>
                      <a:r>
                        <a:rPr lang="el-GR" sz="1100">
                          <a:effectLst/>
                        </a:rPr>
                        <a:t>Παιγνίδι και ψηφιακή διασκέδαση</a:t>
                      </a:r>
                    </a:p>
                    <a:p>
                      <a:pPr>
                        <a:spcAft>
                          <a:spcPts val="0"/>
                        </a:spcAft>
                      </a:pPr>
                      <a:r>
                        <a:rPr lang="el-GR" sz="1100">
                          <a:effectLst/>
                        </a:rPr>
                        <a:t> </a:t>
                      </a:r>
                    </a:p>
                    <a:p>
                      <a:pPr>
                        <a:spcAft>
                          <a:spcPts val="0"/>
                        </a:spcAft>
                      </a:pPr>
                      <a:r>
                        <a:rPr lang="el-GR" sz="1100">
                          <a:effectLst/>
                        </a:rPr>
                        <a:t>Οι ΤΠΕ ως εργαλεία επικοινωνίας, εργασίας και ψυχαγωγίας</a:t>
                      </a:r>
                    </a:p>
                    <a:p>
                      <a:pPr>
                        <a:spcAft>
                          <a:spcPts val="0"/>
                        </a:spcAft>
                      </a:pPr>
                      <a:r>
                        <a:rPr lang="el-GR" sz="1100">
                          <a:effectLst/>
                        </a:rPr>
                        <a:t> </a:t>
                      </a:r>
                    </a:p>
                    <a:p>
                      <a:pPr>
                        <a:spcAft>
                          <a:spcPts val="0"/>
                        </a:spcAft>
                      </a:pPr>
                      <a:r>
                        <a:rPr lang="el-GR" sz="1100">
                          <a:effectLst/>
                        </a:rPr>
                        <a:t>Κανόνες χρήσης ψηφιακών συσκευών</a:t>
                      </a:r>
                    </a:p>
                    <a:p>
                      <a:pPr>
                        <a:spcAft>
                          <a:spcPts val="0"/>
                        </a:spcAft>
                      </a:pPr>
                      <a:r>
                        <a:rPr lang="el-GR" sz="1100">
                          <a:effectLst/>
                        </a:rPr>
                        <a:t>Ασφάλεια-Προφυλάξεις</a:t>
                      </a:r>
                    </a:p>
                    <a:p>
                      <a:pPr>
                        <a:spcAft>
                          <a:spcPts val="0"/>
                        </a:spcAft>
                      </a:pPr>
                      <a:r>
                        <a:rPr lang="el-GR" sz="1100">
                          <a:effectLst/>
                        </a:rPr>
                        <a:t> </a:t>
                      </a:r>
                    </a:p>
                    <a:p>
                      <a:pPr>
                        <a:spcAft>
                          <a:spcPts val="0"/>
                        </a:spcAft>
                      </a:pPr>
                      <a:r>
                        <a:rPr lang="el-GR" sz="1100">
                          <a:effectLst/>
                        </a:rPr>
                        <a:t>Εργονομική χρήση ψηφιακών συσκευών – στάση σώματος</a:t>
                      </a:r>
                    </a:p>
                    <a:p>
                      <a:pPr>
                        <a:spcAft>
                          <a:spcPts val="0"/>
                        </a:spcAft>
                      </a:pPr>
                      <a:r>
                        <a:rPr lang="el-GR" sz="1100">
                          <a:effectLst/>
                        </a:rPr>
                        <a:t>χρόνος χρήσης, συντήρηση συσκευών</a:t>
                      </a:r>
                    </a:p>
                    <a:p>
                      <a:pPr>
                        <a:spcAft>
                          <a:spcPts val="0"/>
                        </a:spcAft>
                      </a:pPr>
                      <a:r>
                        <a:rPr lang="el-GR" sz="1100">
                          <a:effectLst/>
                        </a:rPr>
                        <a:t> </a:t>
                      </a:r>
                    </a:p>
                    <a:p>
                      <a:pPr>
                        <a:spcAft>
                          <a:spcPts val="0"/>
                        </a:spcAft>
                      </a:pPr>
                      <a:r>
                        <a:rPr lang="el-GR" sz="1100">
                          <a:effectLst/>
                        </a:rPr>
                        <a:t>Εναλλαγή ρόλων στη γωνιά υπολογιστή, συνεργασία, αναγνώριση και σεβασμός της ατομικής δημιουργίας και του άλλου. </a:t>
                      </a:r>
                    </a:p>
                    <a:p>
                      <a:pPr>
                        <a:spcAft>
                          <a:spcPts val="0"/>
                        </a:spcAft>
                      </a:pPr>
                      <a:r>
                        <a:rPr lang="el-GR" sz="1100">
                          <a:effectLst/>
                        </a:rPr>
                        <a:t>ΤΠΕ στα άτομα με ειδικές ανάγκες. </a:t>
                      </a:r>
                    </a:p>
                    <a:p>
                      <a:pPr>
                        <a:spcAft>
                          <a:spcPts val="0"/>
                        </a:spcAft>
                      </a:pPr>
                      <a:r>
                        <a:rPr lang="el-GR" sz="1100">
                          <a:effectLst/>
                        </a:rPr>
                        <a:t> </a:t>
                      </a:r>
                      <a:endParaRPr lang="el-GR" sz="1100">
                        <a:effectLst/>
                        <a:latin typeface="Times New Roman"/>
                        <a:ea typeface="Times New Roman"/>
                      </a:endParaRPr>
                    </a:p>
                  </a:txBody>
                  <a:tcPr marL="34343" marR="34343" marT="0" marB="0"/>
                </a:tc>
                <a:tc>
                  <a:txBody>
                    <a:bodyPr/>
                    <a:lstStyle/>
                    <a:p>
                      <a:pPr>
                        <a:spcAft>
                          <a:spcPts val="0"/>
                        </a:spcAft>
                      </a:pPr>
                      <a:r>
                        <a:rPr lang="el-GR" sz="1100" dirty="0">
                          <a:effectLst/>
                        </a:rPr>
                        <a:t>Οι δραστηριότητες που αναπτύσσονται στους προηγούμενους άξονες με κατάλληλη πλαισίωση υποστηρίζουν εν γένει την ανάπτυξη των προσδοκώμενων αποτελεσμάτων αυτού του άξονα. </a:t>
                      </a:r>
                    </a:p>
                    <a:p>
                      <a:pPr>
                        <a:spcAft>
                          <a:spcPts val="0"/>
                        </a:spcAft>
                      </a:pPr>
                      <a:r>
                        <a:rPr lang="el-GR" sz="1100" dirty="0">
                          <a:effectLst/>
                        </a:rPr>
                        <a:t>Μπορούν επίσης να λάβουν χώρα εγκάρσιες δραστηριότητες όπως παιγνιώδους χαρακτήρα, επικοινωνιακού τύπου κλπ. μέσα από τις οποίες αναδεικνύεται η χρήση των ΤΠΕ στις επιμέρους πτυχές της ανθρώπινης δραστηριότητας. </a:t>
                      </a:r>
                    </a:p>
                    <a:p>
                      <a:pPr>
                        <a:spcAft>
                          <a:spcPts val="0"/>
                        </a:spcAft>
                      </a:pPr>
                      <a:r>
                        <a:rPr lang="el-GR" sz="1100" dirty="0">
                          <a:effectLst/>
                        </a:rPr>
                        <a:t> </a:t>
                      </a:r>
                    </a:p>
                    <a:p>
                      <a:pPr>
                        <a:spcAft>
                          <a:spcPts val="0"/>
                        </a:spcAft>
                      </a:pPr>
                      <a:r>
                        <a:rPr lang="el-GR" sz="1100" dirty="0">
                          <a:effectLst/>
                        </a:rPr>
                        <a:t>Επιπρόσθετα, η χρήση εφαρμογών κατά τη διάρκεια των ελεύθερων δραστηριοτήτων ικανοποιεί το εσωτερικό κίνητρο των παιδιών για παιχνίδι, επικοινωνία και κοινωνική αλληλεπίδραση</a:t>
                      </a:r>
                    </a:p>
                    <a:p>
                      <a:pPr>
                        <a:spcAft>
                          <a:spcPts val="0"/>
                        </a:spcAft>
                      </a:pPr>
                      <a:r>
                        <a:rPr lang="el-GR" sz="1100" dirty="0">
                          <a:effectLst/>
                        </a:rPr>
                        <a:t> </a:t>
                      </a:r>
                    </a:p>
                    <a:p>
                      <a:pPr>
                        <a:spcAft>
                          <a:spcPts val="0"/>
                        </a:spcAft>
                      </a:pPr>
                      <a:r>
                        <a:rPr lang="el-GR" sz="1100" dirty="0">
                          <a:effectLst/>
                        </a:rPr>
                        <a:t>Σε ενδεχόμενες επισκέψεις εκτός σχολείου και ειδικότερα σε εργασιακούς χώρους, σχολιάζεται η ύπαρξη και η χρήση των ΤΠΕ. </a:t>
                      </a:r>
                    </a:p>
                    <a:p>
                      <a:pPr>
                        <a:spcAft>
                          <a:spcPts val="0"/>
                        </a:spcAft>
                      </a:pPr>
                      <a:r>
                        <a:rPr lang="el-GR" sz="1100" dirty="0">
                          <a:effectLst/>
                        </a:rPr>
                        <a:t> </a:t>
                      </a:r>
                    </a:p>
                    <a:p>
                      <a:pPr>
                        <a:spcAft>
                          <a:spcPts val="0"/>
                        </a:spcAft>
                      </a:pPr>
                      <a:r>
                        <a:rPr lang="el-GR" sz="1100" dirty="0">
                          <a:effectLst/>
                        </a:rPr>
                        <a:t>Είναι απαραίτητο, τουλάχιστον κατά την αρχική χρήση υπολογιστή στην τάξη να τεθεί από τη νηπιαγωγό διδακτικό συμβόλαιο σχετικά με τη απαιτούμενη θέση σώματος, τον επιθυμητό χρόνο χρήσης, το πλήθος των παιδιών που συνυπάρχει στη γωνιά του υπολογιστή, τη συνεργασία μεταξύ των παιδιών, και την απαιτούμενη εναλλαγή ρόλων που θα πρέπει να υπάρξει λόγω των περιορισμένων θέσεων εργασίας. </a:t>
                      </a:r>
                      <a:endParaRPr lang="el-GR" sz="1100" dirty="0" smtClean="0">
                        <a:effectLst/>
                      </a:endParaRPr>
                    </a:p>
                    <a:p>
                      <a:pPr>
                        <a:spcAft>
                          <a:spcPts val="0"/>
                        </a:spcAft>
                      </a:pPr>
                      <a:r>
                        <a:rPr lang="el-GR" sz="1100" dirty="0" smtClean="0">
                          <a:effectLst/>
                        </a:rPr>
                        <a:t>Επιπρόσθετα η παρεχόμενη δυνατότητα αποθήκευσης και φύλαξης των προσωπικών δεδομένων συνεπάγεται και τον απαιτούμενο σεβασμό προς την προσωπική εργασία του καθενός.  </a:t>
                      </a:r>
                    </a:p>
                    <a:p>
                      <a:pPr>
                        <a:spcAft>
                          <a:spcPts val="0"/>
                        </a:spcAft>
                      </a:pPr>
                      <a:r>
                        <a:rPr lang="el-GR" sz="1100" dirty="0" smtClean="0">
                          <a:effectLst/>
                        </a:rPr>
                        <a:t>Θέτονται επίσης κανόνες από την ομάδα για να εξασφαλιστεί η σωστή λειτουργία και συντήρηση των ψηφιακών συσκευών καθώς και η ασφαλής χρήση τους (πιθανή αναφορά των αντίστοιχων εγχειριδίων).</a:t>
                      </a:r>
                    </a:p>
                  </a:txBody>
                  <a:tcPr marL="34343" marR="34343" marT="0" marB="0"/>
                </a:tc>
                <a:tc>
                  <a:txBody>
                    <a:bodyPr/>
                    <a:lstStyle/>
                    <a:p>
                      <a:pPr>
                        <a:spcAft>
                          <a:spcPts val="0"/>
                        </a:spcAft>
                      </a:pPr>
                      <a:r>
                        <a:rPr lang="el-GR" sz="1100" dirty="0">
                          <a:effectLst/>
                        </a:rPr>
                        <a:t> </a:t>
                      </a:r>
                    </a:p>
                    <a:p>
                      <a:pPr>
                        <a:spcAft>
                          <a:spcPts val="0"/>
                        </a:spcAft>
                      </a:pPr>
                      <a:r>
                        <a:rPr lang="el-GR" sz="1100" dirty="0">
                          <a:effectLst/>
                        </a:rPr>
                        <a:t>Εγκάρσια χρήση του εκπαιδευτικού υλικού που αναφέρεται στους προηγούμενους άξονες</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p>
                    <a:p>
                      <a:pPr>
                        <a:spcAft>
                          <a:spcPts val="0"/>
                        </a:spcAft>
                      </a:pPr>
                      <a:r>
                        <a:rPr lang="el-GR" sz="1100" dirty="0">
                          <a:effectLst/>
                        </a:rPr>
                        <a:t>  </a:t>
                      </a:r>
                      <a:endParaRPr lang="el-GR" sz="1100" dirty="0">
                        <a:effectLst/>
                        <a:latin typeface="Times New Roman"/>
                        <a:ea typeface="Times New Roman"/>
                      </a:endParaRPr>
                    </a:p>
                  </a:txBody>
                  <a:tcPr marL="34343" marR="34343" marT="0" marB="0"/>
                </a:tc>
              </a:tr>
            </a:tbl>
          </a:graphicData>
        </a:graphic>
      </p:graphicFrame>
    </p:spTree>
    <p:extLst>
      <p:ext uri="{BB962C8B-B14F-4D97-AF65-F5344CB8AC3E}">
        <p14:creationId xmlns:p14="http://schemas.microsoft.com/office/powerpoint/2010/main" val="511346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Σημειωματα</a:t>
            </a:r>
            <a:endParaRPr lang="el-GR" dirty="0"/>
          </a:p>
        </p:txBody>
      </p:sp>
      <p:sp>
        <p:nvSpPr>
          <p:cNvPr id="3" name="Θέση κειμένου 2"/>
          <p:cNvSpPr>
            <a:spLocks noGrp="1"/>
          </p:cNvSpPr>
          <p:nvPr>
            <p:ph type="body" idx="1"/>
          </p:nvPr>
        </p:nvSpPr>
        <p:spPr/>
        <p:txBody>
          <a:bodyPr/>
          <a:lstStyle/>
          <a:p>
            <a:endParaRPr lang="el-GR"/>
          </a:p>
        </p:txBody>
      </p:sp>
    </p:spTree>
    <p:extLst>
      <p:ext uri="{BB962C8B-B14F-4D97-AF65-F5344CB8AC3E}">
        <p14:creationId xmlns:p14="http://schemas.microsoft.com/office/powerpoint/2010/main" val="12900848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Σημείωμα Ιστορικού Εκδόσεων Έργου</a:t>
            </a:r>
            <a:endParaRPr lang="el-GR" dirty="0"/>
          </a:p>
        </p:txBody>
      </p:sp>
      <p:sp>
        <p:nvSpPr>
          <p:cNvPr id="3" name="Θέση περιεχομένου 2"/>
          <p:cNvSpPr>
            <a:spLocks noGrp="1"/>
          </p:cNvSpPr>
          <p:nvPr>
            <p:ph idx="1"/>
          </p:nvPr>
        </p:nvSpPr>
        <p:spPr/>
        <p:txBody>
          <a:bodyPr/>
          <a:lstStyle/>
          <a:p>
            <a:pPr marL="0" indent="0">
              <a:buNone/>
            </a:pPr>
            <a:r>
              <a:rPr lang="el-GR" sz="2800" dirty="0" smtClean="0"/>
              <a:t>Το παρόν έργο αποτελεί την </a:t>
            </a:r>
            <a:r>
              <a:rPr lang="el-GR" sz="2800" b="1" dirty="0" smtClean="0"/>
              <a:t>έκδοση 1.0.</a:t>
            </a:r>
          </a:p>
          <a:p>
            <a:pPr marL="0" indent="0">
              <a:buNone/>
            </a:pPr>
            <a:endParaRPr lang="el-GR" sz="2800" dirty="0" smtClean="0"/>
          </a:p>
          <a:p>
            <a:pPr marL="0" indent="0">
              <a:buNone/>
            </a:pPr>
            <a:r>
              <a:rPr lang="el-GR" sz="2800" dirty="0" smtClean="0"/>
              <a:t>Έχουν προηγηθεί οι κάτωθι εκδόσεις:</a:t>
            </a:r>
          </a:p>
          <a:p>
            <a:pPr marL="0" indent="0">
              <a:buNone/>
            </a:pPr>
            <a:r>
              <a:rPr lang="el-GR" dirty="0"/>
              <a:t>-</a:t>
            </a:r>
          </a:p>
        </p:txBody>
      </p:sp>
    </p:spTree>
    <p:extLst>
      <p:ext uri="{BB962C8B-B14F-4D97-AF65-F5344CB8AC3E}">
        <p14:creationId xmlns:p14="http://schemas.microsoft.com/office/powerpoint/2010/main" val="3563446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Αναφοράς </a:t>
            </a:r>
            <a:endParaRPr lang="el-GR" dirty="0"/>
          </a:p>
        </p:txBody>
      </p:sp>
      <p:sp>
        <p:nvSpPr>
          <p:cNvPr id="3" name="Θέση περιεχομένου 2"/>
          <p:cNvSpPr>
            <a:spLocks noGrp="1"/>
          </p:cNvSpPr>
          <p:nvPr>
            <p:ph idx="1"/>
          </p:nvPr>
        </p:nvSpPr>
        <p:spPr/>
        <p:txBody>
          <a:bodyPr/>
          <a:lstStyle/>
          <a:p>
            <a:pPr marL="0" indent="0">
              <a:buNone/>
            </a:pPr>
            <a:r>
              <a:rPr lang="en-US" sz="2800" dirty="0"/>
              <a:t>Copyright</a:t>
            </a:r>
            <a:r>
              <a:rPr lang="el-GR" sz="2800" dirty="0"/>
              <a:t> Πανεπιστήμιο Πατρών, Βασίλειος Κόμης. «Παιδαγωγικός Σχεδιασμός με ΤΠΕ στην Πρώτη Σχολική Ηλικία: Παιδαγωγικές Προσεγγίσεις:</a:t>
            </a:r>
            <a:r>
              <a:rPr lang="en-US" sz="2800" dirty="0"/>
              <a:t> </a:t>
            </a:r>
            <a:r>
              <a:rPr lang="en-GB" sz="2800" dirty="0"/>
              <a:t>Ο</a:t>
            </a:r>
            <a:r>
              <a:rPr lang="el-GR" sz="2800" dirty="0"/>
              <a:t>ι</a:t>
            </a:r>
            <a:r>
              <a:rPr lang="en-GB" sz="2800" dirty="0"/>
              <a:t> </a:t>
            </a:r>
            <a:r>
              <a:rPr lang="el-GR" sz="2800" dirty="0"/>
              <a:t>ΤΠΕ </a:t>
            </a:r>
            <a:r>
              <a:rPr lang="el-GR" sz="2800" dirty="0" smtClean="0"/>
              <a:t>στο</a:t>
            </a:r>
            <a:r>
              <a:rPr lang="en-US" sz="2800" dirty="0" smtClean="0"/>
              <a:t> </a:t>
            </a:r>
            <a:r>
              <a:rPr lang="el-GR" sz="2800" dirty="0" smtClean="0"/>
              <a:t>Πιλοτικό </a:t>
            </a:r>
            <a:r>
              <a:rPr lang="el-GR" sz="2800" dirty="0"/>
              <a:t>Πρόγραμμα Σπουδών της Προσχολικής </a:t>
            </a:r>
            <a:r>
              <a:rPr lang="el-GR" sz="2800" dirty="0" smtClean="0"/>
              <a:t>Εκπαίδευσης (2012)». </a:t>
            </a:r>
            <a:r>
              <a:rPr lang="el-GR" sz="2800" dirty="0"/>
              <a:t>Έκδοση: 1.0. Πάτρα, 2015.</a:t>
            </a:r>
          </a:p>
          <a:p>
            <a:pPr marL="0" indent="0">
              <a:buNone/>
            </a:pPr>
            <a:endParaRPr lang="el-GR" sz="2800" dirty="0"/>
          </a:p>
          <a:p>
            <a:pPr marL="0" indent="0">
              <a:buNone/>
            </a:pPr>
            <a:r>
              <a:rPr lang="el-GR" sz="2800" dirty="0"/>
              <a:t>Διαθέσιμο από τη δικτυακή διεύθυνση:</a:t>
            </a:r>
          </a:p>
          <a:p>
            <a:pPr marL="0" indent="0">
              <a:buNone/>
            </a:pPr>
            <a:r>
              <a:rPr lang="en-US" sz="2800" dirty="0"/>
              <a:t>https://eclass.upatras.gr/courses/PN140</a:t>
            </a:r>
            <a:r>
              <a:rPr lang="el-GR" sz="2800" dirty="0"/>
              <a:t>2</a:t>
            </a:r>
            <a:r>
              <a:rPr lang="en-US" sz="2800" dirty="0"/>
              <a:t>/</a:t>
            </a:r>
            <a:endParaRPr lang="el-GR" sz="2800" dirty="0"/>
          </a:p>
        </p:txBody>
      </p:sp>
    </p:spTree>
    <p:extLst>
      <p:ext uri="{BB962C8B-B14F-4D97-AF65-F5344CB8AC3E}">
        <p14:creationId xmlns:p14="http://schemas.microsoft.com/office/powerpoint/2010/main" val="2959486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Σημείωμα </a:t>
            </a:r>
            <a:r>
              <a:rPr lang="el-GR" dirty="0" err="1" smtClean="0"/>
              <a:t>Αδειοδότησης</a:t>
            </a:r>
            <a:endParaRPr lang="el-GR" dirty="0"/>
          </a:p>
        </p:txBody>
      </p:sp>
      <p:sp>
        <p:nvSpPr>
          <p:cNvPr id="3" name="Θέση περιεχομένου 2"/>
          <p:cNvSpPr>
            <a:spLocks noGrp="1"/>
          </p:cNvSpPr>
          <p:nvPr>
            <p:ph idx="1"/>
          </p:nvPr>
        </p:nvSpPr>
        <p:spPr/>
        <p:txBody>
          <a:bodyPr>
            <a:noAutofit/>
          </a:bodyPr>
          <a:lstStyle/>
          <a:p>
            <a:pPr marL="0" indent="0" algn="just">
              <a:buNone/>
            </a:pPr>
            <a:r>
              <a:rPr lang="el-GR" sz="1400" dirty="0"/>
              <a:t>Σημείωμα </a:t>
            </a:r>
            <a:r>
              <a:rPr lang="el-GR" sz="1400" dirty="0" err="1"/>
              <a:t>Αδειοδότησης</a:t>
            </a:r>
            <a:r>
              <a:rPr lang="el-GR" sz="1400" dirty="0"/>
              <a:t> Το παρόν υλικό διατίθεται με τους όρους της άδειας χρήσης </a:t>
            </a:r>
            <a:r>
              <a:rPr lang="el-GR" sz="1400" dirty="0" err="1"/>
              <a:t>Creative</a:t>
            </a:r>
            <a:r>
              <a:rPr lang="el-GR" sz="1400" dirty="0"/>
              <a:t> </a:t>
            </a:r>
            <a:r>
              <a:rPr lang="el-GR" sz="1400" dirty="0" err="1"/>
              <a:t>Commons</a:t>
            </a:r>
            <a:r>
              <a:rPr lang="el-GR" sz="1400" dirty="0"/>
              <a:t>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400" dirty="0" err="1"/>
              <a:t>κ.λ.π</a:t>
            </a:r>
            <a:r>
              <a:rPr lang="el-GR" sz="1400" dirty="0"/>
              <a:t>., τα οποία εμπεριέχονται σε αυτό και τα οποία αναφέρονται μαζί με τους όρους χρήσης τους στο «Σημείωμα Χρήσης Έργων Τρίτων</a:t>
            </a:r>
            <a:r>
              <a:rPr lang="el-GR" sz="1400" dirty="0" smtClean="0"/>
              <a:t>».</a:t>
            </a:r>
            <a:endParaRPr lang="en-US" sz="1400" dirty="0" smtClean="0"/>
          </a:p>
          <a:p>
            <a:pPr marL="0" indent="0" algn="just">
              <a:buNone/>
            </a:pPr>
            <a:r>
              <a:rPr lang="el-GR" sz="1400" dirty="0" smtClean="0"/>
              <a:t> </a:t>
            </a:r>
          </a:p>
          <a:p>
            <a:pPr marL="0" indent="0" algn="just">
              <a:buNone/>
            </a:pPr>
            <a:endParaRPr lang="en-US" sz="1400" dirty="0" smtClean="0"/>
          </a:p>
          <a:p>
            <a:pPr marL="0" indent="0" algn="just">
              <a:buNone/>
            </a:pPr>
            <a:endParaRPr lang="el-GR" sz="1400" dirty="0" smtClean="0"/>
          </a:p>
          <a:p>
            <a:pPr marL="0" indent="0" algn="just">
              <a:buNone/>
            </a:pPr>
            <a:r>
              <a:rPr lang="el-GR" sz="1400" dirty="0" smtClean="0"/>
              <a:t>[</a:t>
            </a:r>
            <a:r>
              <a:rPr lang="el-GR" sz="1400" dirty="0"/>
              <a:t>1] http://creativecommons.org/licenses/by-nc-sa/4.0/ </a:t>
            </a:r>
            <a:endParaRPr lang="el-GR" sz="1400" dirty="0" smtClean="0"/>
          </a:p>
          <a:p>
            <a:pPr marL="0" indent="0" algn="just">
              <a:buNone/>
            </a:pPr>
            <a:endParaRPr lang="en-US" sz="1400" dirty="0" smtClean="0"/>
          </a:p>
          <a:p>
            <a:pPr marL="0" indent="0" algn="just">
              <a:buNone/>
            </a:pPr>
            <a:r>
              <a:rPr lang="el-GR" sz="1400" dirty="0" smtClean="0"/>
              <a:t>Ως </a:t>
            </a:r>
            <a:r>
              <a:rPr lang="el-GR" sz="1400" dirty="0"/>
              <a:t>Μη Εμπορική ορίζεται η χρήση: </a:t>
            </a:r>
            <a:endParaRPr lang="en-US" sz="1400" dirty="0" smtClean="0"/>
          </a:p>
          <a:p>
            <a:pPr marL="0" indent="0" algn="just">
              <a:buNone/>
            </a:pPr>
            <a:r>
              <a:rPr lang="el-GR" sz="1400" dirty="0" smtClean="0"/>
              <a:t>• </a:t>
            </a:r>
            <a:r>
              <a:rPr lang="el-GR" sz="1400" dirty="0"/>
              <a:t>που δεν περιλαμβάνει άμεσο ή έμμεσο οικονομικό όφελος από την χρήση του έργου, για το διανομέα του έργου και </a:t>
            </a:r>
            <a:r>
              <a:rPr lang="el-GR" sz="1400" dirty="0" err="1" smtClean="0"/>
              <a:t>αδειοδόχο</a:t>
            </a:r>
            <a:endParaRPr lang="en-US" sz="1400" dirty="0" smtClean="0"/>
          </a:p>
          <a:p>
            <a:pPr marL="0" indent="0" algn="just">
              <a:buNone/>
            </a:pPr>
            <a:r>
              <a:rPr lang="el-GR" sz="1400" dirty="0" smtClean="0"/>
              <a:t> </a:t>
            </a:r>
            <a:r>
              <a:rPr lang="el-GR" sz="1400" dirty="0"/>
              <a:t>• που δεν περιλαμβάνει οικονομική συναλλαγή ως προϋπόθεση για τη χρήση ή πρόσβαση στο </a:t>
            </a:r>
            <a:r>
              <a:rPr lang="el-GR" sz="1400" dirty="0" smtClean="0"/>
              <a:t>έργο</a:t>
            </a:r>
            <a:endParaRPr lang="en-US" sz="1400" dirty="0" smtClean="0"/>
          </a:p>
          <a:p>
            <a:pPr marL="0" indent="0" algn="just">
              <a:buNone/>
            </a:pPr>
            <a:r>
              <a:rPr lang="el-GR" sz="1400" dirty="0" smtClean="0"/>
              <a:t> </a:t>
            </a:r>
            <a:r>
              <a:rPr lang="el-GR" sz="1400" dirty="0"/>
              <a:t>• που δεν προσπορίζει στο διανομέα του έργου και </a:t>
            </a:r>
            <a:r>
              <a:rPr lang="el-GR" sz="1400" dirty="0" err="1"/>
              <a:t>αδειοδόχο</a:t>
            </a:r>
            <a:r>
              <a:rPr lang="el-GR" sz="1400" dirty="0"/>
              <a:t> έμμεσο οικονομικό όφελος (π.χ. διαφημίσεις) από την προβολή του έργου σε διαδικτυακό τόπο </a:t>
            </a:r>
            <a:endParaRPr lang="en-US" sz="1400" dirty="0" smtClean="0"/>
          </a:p>
          <a:p>
            <a:pPr marL="0" indent="0" algn="just">
              <a:buNone/>
            </a:pPr>
            <a:endParaRPr lang="en-US" sz="1400" dirty="0"/>
          </a:p>
          <a:p>
            <a:pPr marL="0" indent="0" algn="just">
              <a:buNone/>
            </a:pPr>
            <a:r>
              <a:rPr lang="el-GR" sz="1400" dirty="0" smtClean="0"/>
              <a:t>Ο </a:t>
            </a:r>
            <a:r>
              <a:rPr lang="el-GR" sz="1400" dirty="0"/>
              <a:t>δικαιούχος μπορεί να παρέχει στον </a:t>
            </a:r>
            <a:r>
              <a:rPr lang="el-GR" sz="1400" dirty="0" err="1"/>
              <a:t>αδειοδόχο</a:t>
            </a:r>
            <a:r>
              <a:rPr lang="el-GR" sz="1400" dirty="0"/>
              <a:t> ξεχωριστή άδεια να χρησιμοποιεί το έργο για εμπορική χρήση, εφόσον αυτό του ζητηθεί.</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609850"/>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2867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a:t>
            </a:r>
            <a:r>
              <a:rPr lang="en-US" dirty="0"/>
              <a:t>4</a:t>
            </a:r>
            <a:r>
              <a:rPr lang="el-GR" baseline="30000" dirty="0" smtClean="0"/>
              <a:t>ης</a:t>
            </a:r>
            <a:r>
              <a:rPr lang="el-GR" dirty="0" smtClean="0"/>
              <a:t>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662562" y="5638800"/>
            <a:ext cx="3240360" cy="771224"/>
          </a:xfrm>
          <a:prstGeom prst="rect">
            <a:avLst/>
          </a:prstGeom>
          <a:noFill/>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5994545"/>
            <a:ext cx="17335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9401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Πατρών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524000" y="5181600"/>
            <a:ext cx="6480048" cy="1542288"/>
          </a:xfrm>
          <a:prstGeom prst="rect">
            <a:avLst/>
          </a:prstGeom>
          <a:noFill/>
        </p:spPr>
      </p:pic>
    </p:spTree>
    <p:extLst>
      <p:ext uri="{BB962C8B-B14F-4D97-AF65-F5344CB8AC3E}">
        <p14:creationId xmlns:p14="http://schemas.microsoft.com/office/powerpoint/2010/main" val="3402278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sz="4000" b="1" dirty="0" smtClean="0"/>
              <a:t>Σκοπός </a:t>
            </a:r>
            <a:endParaRPr lang="en-GB" sz="4000" b="1" dirty="0" smtClean="0"/>
          </a:p>
        </p:txBody>
      </p:sp>
      <p:sp>
        <p:nvSpPr>
          <p:cNvPr id="76803" name="Content Placeholder 2"/>
          <p:cNvSpPr>
            <a:spLocks noGrp="1"/>
          </p:cNvSpPr>
          <p:nvPr>
            <p:ph idx="1"/>
          </p:nvPr>
        </p:nvSpPr>
        <p:spPr>
          <a:xfrm>
            <a:off x="1071563" y="1428750"/>
            <a:ext cx="7500937" cy="4800600"/>
          </a:xfrm>
        </p:spPr>
        <p:txBody>
          <a:bodyPr/>
          <a:lstStyle/>
          <a:p>
            <a:pPr eaLnBrk="1" hangingPunct="1">
              <a:lnSpc>
                <a:spcPct val="90000"/>
              </a:lnSpc>
              <a:buFont typeface="Arial" panose="020B0604020202020204" pitchFamily="34" charset="0"/>
              <a:buChar char="•"/>
            </a:pPr>
            <a:r>
              <a:rPr lang="el-GR" sz="2800" dirty="0" smtClean="0"/>
              <a:t>Μελέτη της θέσης των </a:t>
            </a:r>
            <a:r>
              <a:rPr lang="el-GR" sz="2800" b="1" dirty="0" smtClean="0"/>
              <a:t>υπολογιστών</a:t>
            </a:r>
            <a:r>
              <a:rPr lang="el-GR" sz="2800" dirty="0" smtClean="0"/>
              <a:t> και των </a:t>
            </a:r>
            <a:r>
              <a:rPr lang="el-GR" sz="2800" b="1" dirty="0" smtClean="0"/>
              <a:t>Τεχνολογιών της Πληροφορίας και των Επικοινωνιών </a:t>
            </a:r>
            <a:r>
              <a:rPr lang="el-GR" sz="2800" dirty="0" smtClean="0"/>
              <a:t>στην προσχολική και την πρώτη σχολική ηλικία</a:t>
            </a:r>
          </a:p>
          <a:p>
            <a:pPr eaLnBrk="1" hangingPunct="1">
              <a:lnSpc>
                <a:spcPct val="90000"/>
              </a:lnSpc>
              <a:buFont typeface="Arial" panose="020B0604020202020204" pitchFamily="34" charset="0"/>
              <a:buChar char="•"/>
            </a:pPr>
            <a:r>
              <a:rPr lang="el-GR" sz="2800" dirty="0" smtClean="0"/>
              <a:t>Μελέτη της ένταξης των ΤΠΕ στο πιλοτικό πρόγραμμα σπουδών του Ελληνικού Νηπιαγωγείου </a:t>
            </a:r>
          </a:p>
          <a:p>
            <a:endParaRPr lang="en-GB" sz="2800" dirty="0" smtClean="0"/>
          </a:p>
        </p:txBody>
      </p:sp>
      <p:sp>
        <p:nvSpPr>
          <p:cNvPr id="76805"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4A4F23FE-5AAE-44BD-B432-B1F7BCE30540}" type="slidenum">
              <a:rPr lang="en-US" sz="1200" smtClean="0">
                <a:solidFill>
                  <a:srgbClr val="B5A788"/>
                </a:solidFill>
              </a:rPr>
              <a:pPr>
                <a:spcBef>
                  <a:spcPct val="0"/>
                </a:spcBef>
                <a:buClrTx/>
                <a:buSzTx/>
                <a:buFontTx/>
                <a:buNone/>
              </a:pPr>
              <a:t>4</a:t>
            </a:fld>
            <a:endParaRPr lang="en-US" sz="1200" smtClean="0">
              <a:solidFill>
                <a:srgbClr val="B5A788"/>
              </a:solidFill>
            </a:endParaRPr>
          </a:p>
        </p:txBody>
      </p:sp>
    </p:spTree>
    <p:extLst>
      <p:ext uri="{BB962C8B-B14F-4D97-AF65-F5344CB8AC3E}">
        <p14:creationId xmlns:p14="http://schemas.microsoft.com/office/powerpoint/2010/main" val="3473152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pPr>
              <a:defRPr/>
            </a:pPr>
            <a:r>
              <a:rPr lang="el-GR" dirty="0" smtClean="0"/>
              <a:t>Το νέο πιλοτικό πρόγραμμα σπουδών</a:t>
            </a:r>
            <a:endParaRPr lang="el-GR" dirty="0"/>
          </a:p>
        </p:txBody>
      </p:sp>
      <p:sp>
        <p:nvSpPr>
          <p:cNvPr id="78851" name="Θέση περιεχομένου 2"/>
          <p:cNvSpPr>
            <a:spLocks noGrp="1"/>
          </p:cNvSpPr>
          <p:nvPr>
            <p:ph idx="1"/>
          </p:nvPr>
        </p:nvSpPr>
        <p:spPr/>
        <p:txBody>
          <a:bodyPr/>
          <a:lstStyle/>
          <a:p>
            <a:r>
              <a:rPr lang="el-GR" smtClean="0"/>
              <a:t>Σε πιλοτική φάση </a:t>
            </a:r>
          </a:p>
          <a:p>
            <a:r>
              <a:rPr lang="el-GR" smtClean="0"/>
              <a:t>Οργάνωση γύρω από μαθησιακά αποτελέσματα </a:t>
            </a:r>
          </a:p>
          <a:p>
            <a:endParaRPr lang="el-GR" smtClean="0"/>
          </a:p>
        </p:txBody>
      </p:sp>
      <p:sp>
        <p:nvSpPr>
          <p:cNvPr id="78853" name="Θέση αριθμού διαφάνειας 2"/>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2E7EE39-7C54-4D26-A7B6-9136AD394E18}" type="slidenum">
              <a:rPr lang="en-US" sz="1200" smtClean="0">
                <a:solidFill>
                  <a:srgbClr val="B5A788"/>
                </a:solidFill>
              </a:rPr>
              <a:pPr>
                <a:spcBef>
                  <a:spcPct val="0"/>
                </a:spcBef>
                <a:buClrTx/>
                <a:buSzTx/>
                <a:buFontTx/>
                <a:buNone/>
              </a:pPr>
              <a:t>5</a:t>
            </a:fld>
            <a:endParaRPr lang="en-US" sz="1200" smtClean="0">
              <a:solidFill>
                <a:srgbClr val="B5A788"/>
              </a:solidFill>
            </a:endParaRPr>
          </a:p>
        </p:txBody>
      </p:sp>
    </p:spTree>
    <p:extLst>
      <p:ext uri="{BB962C8B-B14F-4D97-AF65-F5344CB8AC3E}">
        <p14:creationId xmlns:p14="http://schemas.microsoft.com/office/powerpoint/2010/main" val="14782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036638" y="261938"/>
            <a:ext cx="7999412" cy="1143000"/>
          </a:xfrm>
        </p:spPr>
        <p:txBody>
          <a:bodyPr>
            <a:normAutofit fontScale="90000"/>
          </a:bodyPr>
          <a:lstStyle/>
          <a:p>
            <a:pPr>
              <a:defRPr/>
            </a:pPr>
            <a:r>
              <a:rPr lang="el-GR" sz="4400" b="1" dirty="0"/>
              <a:t>Ν.Π.Σ. – Μαθησιακές περιοχές και Τ.Π.Ε.</a:t>
            </a:r>
            <a:endParaRPr lang="el-GR" b="1" dirty="0">
              <a:solidFill>
                <a:schemeClr val="tx1"/>
              </a:solidFill>
            </a:endParaRPr>
          </a:p>
        </p:txBody>
      </p:sp>
      <p:sp>
        <p:nvSpPr>
          <p:cNvPr id="79876" name="Θέση αριθμού διαφάνειας 1"/>
          <p:cNvSpPr>
            <a:spLocks noGrp="1"/>
          </p:cNvSpPr>
          <p:nvPr>
            <p:ph type="sldNum" sz="quarter" idx="4294967295"/>
          </p:nvPr>
        </p:nvSpPr>
        <p:spPr bwMode="auto">
          <a:xfrm>
            <a:off x="8613775" y="6305550"/>
            <a:ext cx="4572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6BEC3968-0D35-4BD5-BAE0-E6E1784CA7EF}" type="slidenum">
              <a:rPr lang="en-US" sz="1200" smtClean="0">
                <a:solidFill>
                  <a:srgbClr val="B5A788"/>
                </a:solidFill>
              </a:rPr>
              <a:pPr>
                <a:spcBef>
                  <a:spcPct val="0"/>
                </a:spcBef>
                <a:buClrTx/>
                <a:buSzTx/>
                <a:buFontTx/>
                <a:buNone/>
              </a:pPr>
              <a:t>6</a:t>
            </a:fld>
            <a:endParaRPr lang="en-US" sz="1200" smtClean="0">
              <a:solidFill>
                <a:srgbClr val="B5A788"/>
              </a:solidFill>
            </a:endParaRPr>
          </a:p>
        </p:txBody>
      </p:sp>
      <p:grpSp>
        <p:nvGrpSpPr>
          <p:cNvPr id="79877" name="Ομάδα 4"/>
          <p:cNvGrpSpPr>
            <a:grpSpLocks/>
          </p:cNvGrpSpPr>
          <p:nvPr/>
        </p:nvGrpSpPr>
        <p:grpSpPr bwMode="auto">
          <a:xfrm>
            <a:off x="1022350" y="968375"/>
            <a:ext cx="7727950" cy="5643563"/>
            <a:chOff x="855873" y="1029844"/>
            <a:chExt cx="7729133" cy="5644101"/>
          </a:xfrm>
        </p:grpSpPr>
        <p:sp>
          <p:nvSpPr>
            <p:cNvPr id="79879" name="_s1181"/>
            <p:cNvSpPr>
              <a:spLocks noChangeArrowheads="1"/>
            </p:cNvSpPr>
            <p:nvPr/>
          </p:nvSpPr>
          <p:spPr bwMode="auto">
            <a:xfrm>
              <a:off x="5667221" y="2930199"/>
              <a:ext cx="2917785" cy="2384211"/>
            </a:xfrm>
            <a:prstGeom prst="ellipse">
              <a:avLst/>
            </a:prstGeom>
            <a:solidFill>
              <a:srgbClr val="009999">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79880" name="_s1183"/>
            <p:cNvSpPr>
              <a:spLocks noChangeArrowheads="1"/>
            </p:cNvSpPr>
            <p:nvPr/>
          </p:nvSpPr>
          <p:spPr bwMode="auto">
            <a:xfrm>
              <a:off x="5211246" y="1369597"/>
              <a:ext cx="2941829" cy="2389852"/>
            </a:xfrm>
            <a:prstGeom prst="ellipse">
              <a:avLst/>
            </a:prstGeom>
            <a:solidFill>
              <a:srgbClr val="FFFF00">
                <a:alpha val="58823"/>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18" name="_s1185"/>
            <p:cNvSpPr>
              <a:spLocks noChangeArrowheads="1"/>
            </p:cNvSpPr>
            <p:nvPr/>
          </p:nvSpPr>
          <p:spPr bwMode="auto">
            <a:xfrm>
              <a:off x="3267655" y="2657187"/>
              <a:ext cx="2918272" cy="2383064"/>
            </a:xfrm>
            <a:prstGeom prst="ellipse">
              <a:avLst/>
            </a:prstGeom>
            <a:solidFill>
              <a:schemeClr val="accent6">
                <a:lumMod val="75000"/>
                <a:alpha val="50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79882" name="_s1187"/>
            <p:cNvSpPr>
              <a:spLocks noChangeArrowheads="1"/>
            </p:cNvSpPr>
            <p:nvPr/>
          </p:nvSpPr>
          <p:spPr bwMode="auto">
            <a:xfrm>
              <a:off x="3210957" y="1029844"/>
              <a:ext cx="2917785" cy="2166244"/>
            </a:xfrm>
            <a:prstGeom prst="ellipse">
              <a:avLst/>
            </a:prstGeom>
            <a:solidFill>
              <a:srgbClr val="C00000">
                <a:alpha val="50195"/>
              </a:srgbClr>
            </a:solidFill>
            <a:ln w="4669">
              <a:solidFill>
                <a:srgbClr val="009999"/>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21520" name="_s1189"/>
            <p:cNvSpPr>
              <a:spLocks noChangeArrowheads="1"/>
            </p:cNvSpPr>
            <p:nvPr/>
          </p:nvSpPr>
          <p:spPr bwMode="auto">
            <a:xfrm>
              <a:off x="855873" y="1623626"/>
              <a:ext cx="3123091" cy="2259228"/>
            </a:xfrm>
            <a:prstGeom prst="ellipse">
              <a:avLst/>
            </a:prstGeom>
            <a:solidFill>
              <a:schemeClr val="accent5">
                <a:lumMod val="60000"/>
                <a:lumOff val="40000"/>
                <a:alpha val="70000"/>
              </a:schemeClr>
            </a:solidFill>
            <a:ln w="4669">
              <a:solidFill>
                <a:srgbClr val="99CC00"/>
              </a:solidFill>
              <a:round/>
              <a:headEnd/>
              <a:tailEnd/>
            </a:ln>
          </p:spPr>
          <p:txBody>
            <a:bodyPr anchor="ctr"/>
            <a:lstStyle/>
            <a:p>
              <a:pPr eaLnBrk="1" hangingPunct="1">
                <a:defRPr/>
              </a:pPr>
              <a:endParaRPr lang="en-GB">
                <a:latin typeface="Arial" charset="0"/>
              </a:endParaRPr>
            </a:p>
          </p:txBody>
        </p:sp>
        <p:sp>
          <p:nvSpPr>
            <p:cNvPr id="79884" name="_s1189"/>
            <p:cNvSpPr>
              <a:spLocks noChangeArrowheads="1"/>
            </p:cNvSpPr>
            <p:nvPr/>
          </p:nvSpPr>
          <p:spPr bwMode="auto">
            <a:xfrm>
              <a:off x="900606" y="3005239"/>
              <a:ext cx="2949306" cy="2516001"/>
            </a:xfrm>
            <a:prstGeom prst="ellipse">
              <a:avLst/>
            </a:prstGeom>
            <a:solidFill>
              <a:srgbClr val="CC66FF">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79885" name="_s1189"/>
            <p:cNvSpPr>
              <a:spLocks noChangeArrowheads="1"/>
            </p:cNvSpPr>
            <p:nvPr/>
          </p:nvSpPr>
          <p:spPr bwMode="auto">
            <a:xfrm>
              <a:off x="4497122" y="4348792"/>
              <a:ext cx="3279318" cy="2155415"/>
            </a:xfrm>
            <a:prstGeom prst="ellipse">
              <a:avLst/>
            </a:prstGeom>
            <a:solidFill>
              <a:srgbClr val="99CC00">
                <a:alpha val="50195"/>
              </a:srgbClr>
            </a:solidFill>
            <a:ln w="4669">
              <a:solidFill>
                <a:srgbClr val="99CC00"/>
              </a:solidFill>
              <a:round/>
              <a:headEnd/>
              <a:tailEnd/>
            </a:ln>
          </p:spPr>
          <p:txBody>
            <a:bodyPr anchor="ct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eaLnBrk="1" hangingPunct="1">
                <a:spcBef>
                  <a:spcPct val="0"/>
                </a:spcBef>
                <a:buClrTx/>
                <a:buSzTx/>
                <a:buFontTx/>
                <a:buNone/>
              </a:pPr>
              <a:endParaRPr lang="en-GB" sz="1800">
                <a:latin typeface="Arial" panose="020B0604020202020204" pitchFamily="34" charset="0"/>
              </a:endParaRPr>
            </a:p>
          </p:txBody>
        </p:sp>
        <p:sp>
          <p:nvSpPr>
            <p:cNvPr id="19" name="_s1189"/>
            <p:cNvSpPr>
              <a:spLocks noChangeArrowheads="1"/>
            </p:cNvSpPr>
            <p:nvPr/>
          </p:nvSpPr>
          <p:spPr bwMode="auto">
            <a:xfrm>
              <a:off x="1676737" y="4506800"/>
              <a:ext cx="3464455" cy="2167145"/>
            </a:xfrm>
            <a:prstGeom prst="ellipse">
              <a:avLst/>
            </a:prstGeom>
            <a:solidFill>
              <a:schemeClr val="bg1">
                <a:lumMod val="65000"/>
                <a:alpha val="85000"/>
              </a:schemeClr>
            </a:solidFill>
            <a:ln w="4669">
              <a:solidFill>
                <a:srgbClr val="99CC00"/>
              </a:solidFill>
              <a:round/>
              <a:headEnd/>
              <a:tailEnd/>
            </a:ln>
          </p:spPr>
          <p:txBody>
            <a:bodyPr anchor="ctr"/>
            <a:lstStyle/>
            <a:p>
              <a:pPr eaLnBrk="1" hangingPunct="1">
                <a:defRPr/>
              </a:pPr>
              <a:endParaRPr lang="en-GB">
                <a:latin typeface="Arial" charset="0"/>
              </a:endParaRPr>
            </a:p>
          </p:txBody>
        </p:sp>
      </p:grpSp>
      <p:grpSp>
        <p:nvGrpSpPr>
          <p:cNvPr id="4" name="Ομάδα 3"/>
          <p:cNvGrpSpPr/>
          <p:nvPr/>
        </p:nvGrpSpPr>
        <p:grpSpPr>
          <a:xfrm>
            <a:off x="1389563" y="1500680"/>
            <a:ext cx="6990613" cy="5117097"/>
            <a:chOff x="1254785" y="1603721"/>
            <a:chExt cx="6990613" cy="5117097"/>
          </a:xfrm>
          <a:noFill/>
        </p:grpSpPr>
        <p:sp>
          <p:nvSpPr>
            <p:cNvPr id="21511" name="Text Box 10"/>
            <p:cNvSpPr txBox="1">
              <a:spLocks noChangeArrowheads="1"/>
            </p:cNvSpPr>
            <p:nvPr/>
          </p:nvSpPr>
          <p:spPr bwMode="auto">
            <a:xfrm>
              <a:off x="6160083" y="3800801"/>
              <a:ext cx="2085315" cy="58925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Γλώσσα</a:t>
              </a:r>
              <a:endParaRPr lang="en-GB" sz="2000" dirty="0" smtClean="0">
                <a:effectLst>
                  <a:outerShdw blurRad="38100" dist="38100" dir="2700000" algn="tl">
                    <a:srgbClr val="000000">
                      <a:alpha val="43137"/>
                    </a:srgbClr>
                  </a:outerShdw>
                </a:effectLst>
                <a:latin typeface="Calibri" pitchFamily="34" charset="0"/>
              </a:endParaRPr>
            </a:p>
          </p:txBody>
        </p:sp>
        <p:sp>
          <p:nvSpPr>
            <p:cNvPr id="21512" name="Text Box 11"/>
            <p:cNvSpPr txBox="1">
              <a:spLocks noChangeArrowheads="1"/>
            </p:cNvSpPr>
            <p:nvPr/>
          </p:nvSpPr>
          <p:spPr bwMode="auto">
            <a:xfrm>
              <a:off x="1282935" y="2095495"/>
              <a:ext cx="2016224" cy="7929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Φυσικές      Επιστήμες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513" name="Text Box 12"/>
            <p:cNvSpPr txBox="1">
              <a:spLocks noChangeArrowheads="1"/>
            </p:cNvSpPr>
            <p:nvPr/>
          </p:nvSpPr>
          <p:spPr bwMode="auto">
            <a:xfrm>
              <a:off x="3299159" y="3089625"/>
              <a:ext cx="2880319" cy="1754993"/>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Τεχνολογίες Πληροφορίας &amp; Επικοινωνιών</a:t>
              </a:r>
            </a:p>
            <a:p>
              <a:pPr algn="ctr" eaLnBrk="1" hangingPunct="1">
                <a:defRPr/>
              </a:pPr>
              <a:r>
                <a:rPr lang="el-GR" sz="2400" dirty="0" smtClean="0">
                  <a:solidFill>
                    <a:srgbClr val="FF0000"/>
                  </a:solidFill>
                  <a:effectLst>
                    <a:outerShdw blurRad="38100" dist="38100" dir="2700000" algn="tl">
                      <a:srgbClr val="000000">
                        <a:alpha val="43137"/>
                      </a:srgbClr>
                    </a:outerShdw>
                  </a:effectLst>
                  <a:latin typeface="Calibri" pitchFamily="34" charset="0"/>
                </a:rPr>
                <a:t>(Τ.Π.Ε.)</a:t>
              </a:r>
              <a:endParaRPr lang="en-GB" sz="2400" dirty="0" smtClean="0">
                <a:solidFill>
                  <a:srgbClr val="FF0000"/>
                </a:solidFill>
                <a:effectLst>
                  <a:outerShdw blurRad="38100" dist="38100" dir="2700000" algn="tl">
                    <a:srgbClr val="000000">
                      <a:alpha val="43137"/>
                    </a:srgbClr>
                  </a:outerShdw>
                </a:effectLst>
                <a:latin typeface="Calibri" pitchFamily="34" charset="0"/>
              </a:endParaRPr>
            </a:p>
          </p:txBody>
        </p:sp>
        <p:sp>
          <p:nvSpPr>
            <p:cNvPr id="21514" name="Text Box 13"/>
            <p:cNvSpPr txBox="1">
              <a:spLocks noChangeArrowheads="1"/>
            </p:cNvSpPr>
            <p:nvPr/>
          </p:nvSpPr>
          <p:spPr bwMode="auto">
            <a:xfrm>
              <a:off x="3723804" y="1603721"/>
              <a:ext cx="1800200" cy="60201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Μαθηματικά</a:t>
              </a:r>
              <a:endParaRPr lang="en-GB" sz="2400" dirty="0" smtClean="0">
                <a:effectLst>
                  <a:outerShdw blurRad="38100" dist="38100" dir="2700000" algn="tl">
                    <a:srgbClr val="000000">
                      <a:alpha val="43137"/>
                    </a:srgbClr>
                  </a:outerShdw>
                </a:effectLst>
                <a:latin typeface="Calibri" pitchFamily="34" charset="0"/>
              </a:endParaRPr>
            </a:p>
          </p:txBody>
        </p:sp>
        <p:sp>
          <p:nvSpPr>
            <p:cNvPr id="21515" name="Text Box 14"/>
            <p:cNvSpPr txBox="1">
              <a:spLocks noChangeArrowheads="1"/>
            </p:cNvSpPr>
            <p:nvPr/>
          </p:nvSpPr>
          <p:spPr bwMode="auto">
            <a:xfrm>
              <a:off x="5652167" y="1986794"/>
              <a:ext cx="2154884" cy="1010355"/>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Φυσική    Αγωγή</a:t>
              </a:r>
              <a:endParaRPr lang="en-GB" sz="2400" dirty="0" smtClean="0">
                <a:effectLst>
                  <a:outerShdw blurRad="38100" dist="38100" dir="2700000" algn="tl">
                    <a:srgbClr val="000000">
                      <a:alpha val="43137"/>
                    </a:srgbClr>
                  </a:outerShdw>
                </a:effectLst>
                <a:latin typeface="Calibri" pitchFamily="34" charset="0"/>
              </a:endParaRPr>
            </a:p>
          </p:txBody>
        </p:sp>
        <p:sp>
          <p:nvSpPr>
            <p:cNvPr id="20" name="Text Box 14"/>
            <p:cNvSpPr txBox="1">
              <a:spLocks noChangeArrowheads="1"/>
            </p:cNvSpPr>
            <p:nvPr/>
          </p:nvSpPr>
          <p:spPr bwMode="auto">
            <a:xfrm>
              <a:off x="1254785" y="4049546"/>
              <a:ext cx="2154884" cy="681016"/>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Τέχνες</a:t>
              </a:r>
              <a:endParaRPr lang="en-GB" sz="2400" dirty="0" smtClean="0">
                <a:effectLst>
                  <a:outerShdw blurRad="38100" dist="38100" dir="2700000" algn="tl">
                    <a:srgbClr val="000000">
                      <a:alpha val="43137"/>
                    </a:srgbClr>
                  </a:outerShdw>
                </a:effectLst>
                <a:latin typeface="Calibri" pitchFamily="34" charset="0"/>
              </a:endParaRPr>
            </a:p>
          </p:txBody>
        </p:sp>
        <p:sp>
          <p:nvSpPr>
            <p:cNvPr id="21" name="Text Box 14"/>
            <p:cNvSpPr txBox="1">
              <a:spLocks noChangeArrowheads="1"/>
            </p:cNvSpPr>
            <p:nvPr/>
          </p:nvSpPr>
          <p:spPr bwMode="auto">
            <a:xfrm>
              <a:off x="2407257" y="5081067"/>
              <a:ext cx="2154884" cy="163975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Περιβάλλον &amp; Εκπαίδευση για την Αειφόρο Ανάπτυξη</a:t>
              </a:r>
              <a:endParaRPr lang="en-GB" sz="2400" dirty="0" smtClean="0">
                <a:effectLst>
                  <a:outerShdw blurRad="38100" dist="38100" dir="2700000" algn="tl">
                    <a:srgbClr val="000000">
                      <a:alpha val="43137"/>
                    </a:srgbClr>
                  </a:outerShdw>
                </a:effectLst>
                <a:latin typeface="Calibri" pitchFamily="34" charset="0"/>
              </a:endParaRPr>
            </a:p>
          </p:txBody>
        </p:sp>
        <p:sp>
          <p:nvSpPr>
            <p:cNvPr id="22" name="Text Box 14"/>
            <p:cNvSpPr txBox="1">
              <a:spLocks noChangeArrowheads="1"/>
            </p:cNvSpPr>
            <p:nvPr/>
          </p:nvSpPr>
          <p:spPr bwMode="auto">
            <a:xfrm>
              <a:off x="4882883" y="5152862"/>
              <a:ext cx="2154884" cy="1187491"/>
            </a:xfrm>
            <a:prstGeom prst="rect">
              <a:avLst/>
            </a:prstGeom>
            <a:grpFill/>
            <a:ln w="9525">
              <a:noFill/>
              <a:miter lim="800000"/>
              <a:headEnd/>
              <a:tailEnd/>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l-GR" sz="2400" dirty="0" smtClean="0">
                  <a:effectLst>
                    <a:outerShdw blurRad="38100" dist="38100" dir="2700000" algn="tl">
                      <a:srgbClr val="000000">
                        <a:alpha val="43137"/>
                      </a:srgbClr>
                    </a:outerShdw>
                  </a:effectLst>
                  <a:latin typeface="Calibri" pitchFamily="34" charset="0"/>
                </a:rPr>
                <a:t>Προσωπική &amp; Κοινωνική Ανάπτυξη</a:t>
              </a:r>
              <a:endParaRPr lang="en-GB" sz="2400" dirty="0" smtClean="0">
                <a:effectLst>
                  <a:outerShdw blurRad="38100" dist="38100" dir="2700000" algn="tl">
                    <a:srgbClr val="000000">
                      <a:alpha val="43137"/>
                    </a:srgbClr>
                  </a:outerShdw>
                </a:effectLst>
                <a:latin typeface="Calibri" pitchFamily="34" charset="0"/>
              </a:endParaRPr>
            </a:p>
          </p:txBody>
        </p:sp>
      </p:grpSp>
    </p:spTree>
    <p:extLst>
      <p:ext uri="{BB962C8B-B14F-4D97-AF65-F5344CB8AC3E}">
        <p14:creationId xmlns:p14="http://schemas.microsoft.com/office/powerpoint/2010/main" val="3343530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normAutofit/>
          </a:bodyPr>
          <a:lstStyle/>
          <a:p>
            <a:pPr>
              <a:defRPr/>
            </a:pPr>
            <a:r>
              <a:rPr lang="el-GR" b="1" smtClean="0">
                <a:latin typeface="Times New Roman" pitchFamily="18" charset="0"/>
              </a:rPr>
              <a:t>Πλαίσιο Προγράμματος Σπουδών</a:t>
            </a:r>
            <a:r>
              <a:rPr lang="en-GB" b="1" smtClean="0">
                <a:latin typeface="Times New Roman" pitchFamily="18" charset="0"/>
              </a:rPr>
              <a:t> </a:t>
            </a:r>
          </a:p>
        </p:txBody>
      </p:sp>
      <p:sp>
        <p:nvSpPr>
          <p:cNvPr id="81923" name="Θέση κειμένου 2"/>
          <p:cNvSpPr>
            <a:spLocks noGrp="1"/>
          </p:cNvSpPr>
          <p:nvPr>
            <p:ph type="body" idx="1"/>
          </p:nvPr>
        </p:nvSpPr>
        <p:spPr>
          <a:xfrm>
            <a:off x="881063" y="1412875"/>
            <a:ext cx="8251825" cy="4800600"/>
          </a:xfrm>
        </p:spPr>
        <p:txBody>
          <a:bodyPr/>
          <a:lstStyle/>
          <a:p>
            <a:pPr>
              <a:buFont typeface="Arial" panose="020B0604020202020204" pitchFamily="34" charset="0"/>
              <a:buChar char="•"/>
            </a:pPr>
            <a:r>
              <a:rPr lang="el-GR" sz="2400" smtClean="0">
                <a:latin typeface="Times New Roman" panose="02020603050405020304" pitchFamily="18" charset="0"/>
              </a:rPr>
              <a:t>α) τα </a:t>
            </a:r>
            <a:r>
              <a:rPr lang="el-GR" sz="2400" b="1" smtClean="0">
                <a:latin typeface="Times New Roman" panose="02020603050405020304" pitchFamily="18" charset="0"/>
              </a:rPr>
              <a:t>προσδοκώμενα μαθησιακά αποτελέσματα</a:t>
            </a:r>
            <a:r>
              <a:rPr lang="el-GR" sz="2400" smtClean="0">
                <a:latin typeface="Times New Roman" panose="02020603050405020304" pitchFamily="18" charset="0"/>
              </a:rPr>
              <a:t>: περιγράφεται το σύνολο αυτών που ο μαθητής συγκεκριμένα θα έχει επιτύχει ως αποτέλεσμα της διδασκαλίας του συγκεκριμένου θέματος. </a:t>
            </a:r>
          </a:p>
          <a:p>
            <a:pPr>
              <a:buFont typeface="Arial" panose="020B0604020202020204" pitchFamily="34" charset="0"/>
              <a:buChar char="•"/>
            </a:pPr>
            <a:r>
              <a:rPr lang="el-GR" sz="2400" smtClean="0">
                <a:latin typeface="Times New Roman" panose="02020603050405020304" pitchFamily="18" charset="0"/>
              </a:rPr>
              <a:t>β) τα </a:t>
            </a:r>
            <a:r>
              <a:rPr lang="el-GR" sz="2400" b="1" smtClean="0">
                <a:latin typeface="Times New Roman" panose="02020603050405020304" pitchFamily="18" charset="0"/>
              </a:rPr>
              <a:t>βασικά θέματα</a:t>
            </a:r>
            <a:r>
              <a:rPr lang="el-GR" sz="2400" smtClean="0">
                <a:latin typeface="Times New Roman" panose="02020603050405020304" pitchFamily="18" charset="0"/>
              </a:rPr>
              <a:t>: αφορούν σε κεντρικές έννοιες, στοιχεία μεθοδολογίας, και κώδικες (φορμαλισμοί, ειδικοί τρόποι αναπαράστασης, κλπ) του γνωστικού αντικειμένου.</a:t>
            </a:r>
          </a:p>
          <a:p>
            <a:pPr>
              <a:buFont typeface="Arial" panose="020B0604020202020204" pitchFamily="34" charset="0"/>
              <a:buChar char="•"/>
            </a:pPr>
            <a:r>
              <a:rPr lang="el-GR" sz="2400" smtClean="0">
                <a:latin typeface="Times New Roman" panose="02020603050405020304" pitchFamily="18" charset="0"/>
              </a:rPr>
              <a:t>γ) τις </a:t>
            </a:r>
            <a:r>
              <a:rPr lang="el-GR" sz="2400" b="1" smtClean="0">
                <a:latin typeface="Times New Roman" panose="02020603050405020304" pitchFamily="18" charset="0"/>
              </a:rPr>
              <a:t>δραστηριότητες</a:t>
            </a:r>
            <a:r>
              <a:rPr lang="el-GR" sz="2400" smtClean="0">
                <a:latin typeface="Times New Roman" panose="02020603050405020304" pitchFamily="18" charset="0"/>
              </a:rPr>
              <a:t>: αναφέρονται γενικοί τύποι δραστηριοτήτων που θα μπορούσαν να διευκολύνουν την επίτευξη των προσδοκώμενων μαθησιακών αποτελεσμάτων.</a:t>
            </a:r>
          </a:p>
          <a:p>
            <a:pPr>
              <a:buFont typeface="Arial" panose="020B0604020202020204" pitchFamily="34" charset="0"/>
              <a:buChar char="•"/>
            </a:pPr>
            <a:r>
              <a:rPr lang="el-GR" sz="2400" smtClean="0">
                <a:latin typeface="Times New Roman" panose="02020603050405020304" pitchFamily="18" charset="0"/>
              </a:rPr>
              <a:t>δ) το </a:t>
            </a:r>
            <a:r>
              <a:rPr lang="el-GR" sz="2400" b="1" smtClean="0">
                <a:latin typeface="Times New Roman" panose="02020603050405020304" pitchFamily="18" charset="0"/>
              </a:rPr>
              <a:t>υλικό</a:t>
            </a:r>
            <a:r>
              <a:rPr lang="el-GR" sz="2400" smtClean="0">
                <a:latin typeface="Times New Roman" panose="02020603050405020304" pitchFamily="18" charset="0"/>
              </a:rPr>
              <a:t>: αφορά τα τμήματα του εκπαιδευτικού υλικού που παραπέμπεται ο εκπαιδευτικός για τη διδασκαλία του θέματος. </a:t>
            </a:r>
          </a:p>
          <a:p>
            <a:pPr>
              <a:buFont typeface="Arial" panose="020B0604020202020204" pitchFamily="34" charset="0"/>
              <a:buChar char="•"/>
            </a:pPr>
            <a:endParaRPr lang="el-GR" sz="2400" smtClean="0"/>
          </a:p>
        </p:txBody>
      </p:sp>
      <p:sp>
        <p:nvSpPr>
          <p:cNvPr id="8192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D955C111-2838-4389-B2B0-8F9A5C0CDF71}" type="slidenum">
              <a:rPr lang="el-GR" sz="1200" smtClean="0">
                <a:solidFill>
                  <a:srgbClr val="B5A788"/>
                </a:solidFill>
                <a:latin typeface="Corbel" panose="020B0503020204020204" pitchFamily="34" charset="0"/>
              </a:rPr>
              <a:pPr>
                <a:spcBef>
                  <a:spcPct val="0"/>
                </a:spcBef>
                <a:buClrTx/>
                <a:buSzTx/>
                <a:buFontTx/>
                <a:buNone/>
              </a:pPr>
              <a:t>7</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2221698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Σκοπός των ΤΠΕ στο Νηπιαγωγείο (1)</a:t>
            </a:r>
          </a:p>
        </p:txBody>
      </p:sp>
      <p:sp>
        <p:nvSpPr>
          <p:cNvPr id="3" name="Θέση κειμένου 2"/>
          <p:cNvSpPr>
            <a:spLocks noGrp="1"/>
          </p:cNvSpPr>
          <p:nvPr>
            <p:ph type="body" idx="1"/>
          </p:nvPr>
        </p:nvSpPr>
        <p:spPr>
          <a:xfrm>
            <a:off x="1042988" y="1628775"/>
            <a:ext cx="7891462" cy="4968875"/>
          </a:xfrm>
        </p:spPr>
        <p:txBody>
          <a:bodyPr rtlCol="0">
            <a:normAutofit fontScale="77500" lnSpcReduction="20000"/>
          </a:bodyPr>
          <a:lstStyle/>
          <a:p>
            <a:pPr fontAlgn="auto">
              <a:spcAft>
                <a:spcPts val="0"/>
              </a:spcAft>
              <a:buFont typeface="Arial" pitchFamily="34" charset="0"/>
              <a:buChar char="•"/>
              <a:defRPr/>
            </a:pPr>
            <a:r>
              <a:rPr lang="el-GR" dirty="0" smtClean="0">
                <a:latin typeface="Times New Roman"/>
              </a:rPr>
              <a:t>Οι μαθητές, με την υποστήριξη της εκπαιδευτικού, στο πλαίσιο καθημερινών σχολικών δραστηριοτήτων έρχονται σε επαφή, γνωρίζουν, εξοικειώνονται και κατανοούν βασικές λειτουργίες των ΤΠΕ με στόχο </a:t>
            </a:r>
          </a:p>
          <a:p>
            <a:pPr fontAlgn="auto">
              <a:spcAft>
                <a:spcPts val="0"/>
              </a:spcAft>
              <a:buFont typeface="Arial" pitchFamily="34" charset="0"/>
              <a:buChar char="•"/>
              <a:defRPr/>
            </a:pPr>
            <a:r>
              <a:rPr lang="el-GR" dirty="0" smtClean="0">
                <a:latin typeface="Times New Roman"/>
              </a:rPr>
              <a:t>α) την αναζήτηση, την οργάνωση, τη διαχείριση και την παραγωγή πληροφορίας σε πολλαπλές μορφές, την ανάπτυξη των ιδεών και την προσωπική έκφραση και δημιουργία, </a:t>
            </a:r>
          </a:p>
          <a:p>
            <a:pPr fontAlgn="auto">
              <a:spcAft>
                <a:spcPts val="0"/>
              </a:spcAft>
              <a:buFont typeface="Arial" pitchFamily="34" charset="0"/>
              <a:buChar char="•"/>
              <a:defRPr/>
            </a:pPr>
            <a:r>
              <a:rPr lang="el-GR" dirty="0" smtClean="0">
                <a:latin typeface="Times New Roman"/>
              </a:rPr>
              <a:t>β) την επικοινωνία και τη συνεργασία, </a:t>
            </a:r>
          </a:p>
          <a:p>
            <a:pPr fontAlgn="auto">
              <a:spcAft>
                <a:spcPts val="0"/>
              </a:spcAft>
              <a:buFont typeface="Arial" pitchFamily="34" charset="0"/>
              <a:buChar char="•"/>
              <a:defRPr/>
            </a:pPr>
            <a:r>
              <a:rPr lang="el-GR" dirty="0" smtClean="0">
                <a:latin typeface="Times New Roman"/>
              </a:rPr>
              <a:t>γ) τη διερεύνηση, τον πειραματισμό, την ανακάλυψη και την επίλυση προβλημάτων σε όλα τα γνωστικά αντικείμενα και </a:t>
            </a:r>
          </a:p>
          <a:p>
            <a:pPr fontAlgn="auto">
              <a:spcAft>
                <a:spcPts val="0"/>
              </a:spcAft>
              <a:buFont typeface="Arial" pitchFamily="34" charset="0"/>
              <a:buChar char="•"/>
              <a:defRPr/>
            </a:pPr>
            <a:r>
              <a:rPr lang="el-GR" dirty="0" smtClean="0">
                <a:latin typeface="Times New Roman"/>
              </a:rPr>
              <a:t>δ) την κατανόηση του ρόλου των ψηφιακών τεχνολογιών στην σύγχρονη κοινωνία και τον πολιτισμό.   </a:t>
            </a:r>
          </a:p>
        </p:txBody>
      </p:sp>
      <p:sp>
        <p:nvSpPr>
          <p:cNvPr id="82949"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54B00AE4-C96E-4C8B-8865-9DA9ABE67157}" type="slidenum">
              <a:rPr lang="el-GR" sz="1200" smtClean="0">
                <a:solidFill>
                  <a:srgbClr val="B5A788"/>
                </a:solidFill>
                <a:latin typeface="Corbel" panose="020B0503020204020204" pitchFamily="34" charset="0"/>
              </a:rPr>
              <a:pPr>
                <a:spcBef>
                  <a:spcPct val="0"/>
                </a:spcBef>
                <a:buClrTx/>
                <a:buSzTx/>
                <a:buFontTx/>
                <a:buNone/>
              </a:pPr>
              <a:t>8</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1769270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b="1" smtClean="0">
                <a:latin typeface="Times New Roman"/>
              </a:rPr>
              <a:t>Σκοπός των ΤΠΕ στο Νηπιαγωγείο (2)</a:t>
            </a:r>
          </a:p>
        </p:txBody>
      </p:sp>
      <p:sp>
        <p:nvSpPr>
          <p:cNvPr id="3" name="Θέση κειμένου 2"/>
          <p:cNvSpPr>
            <a:spLocks noGrp="1"/>
          </p:cNvSpPr>
          <p:nvPr>
            <p:ph type="body" idx="1"/>
          </p:nvPr>
        </p:nvSpPr>
        <p:spPr>
          <a:xfrm>
            <a:off x="1258888" y="1557338"/>
            <a:ext cx="7675562" cy="4800600"/>
          </a:xfrm>
        </p:spPr>
        <p:txBody>
          <a:bodyPr rtlCol="0">
            <a:normAutofit fontScale="77500" lnSpcReduction="20000"/>
          </a:bodyPr>
          <a:lstStyle/>
          <a:p>
            <a:pPr fontAlgn="auto">
              <a:spcAft>
                <a:spcPts val="0"/>
              </a:spcAft>
              <a:buFont typeface="Arial" pitchFamily="34" charset="0"/>
              <a:buChar char="•"/>
              <a:defRPr/>
            </a:pPr>
            <a:r>
              <a:rPr lang="el-GR" dirty="0" smtClean="0">
                <a:latin typeface="Times New Roman"/>
              </a:rPr>
              <a:t>Τα παιδιά του νηπιαγωγείου </a:t>
            </a:r>
            <a:r>
              <a:rPr lang="el-GR" u="sng" dirty="0" smtClean="0">
                <a:latin typeface="Times New Roman"/>
              </a:rPr>
              <a:t>εξοικειώνονται</a:t>
            </a:r>
            <a:r>
              <a:rPr lang="el-GR" dirty="0" smtClean="0">
                <a:latin typeface="Times New Roman"/>
              </a:rPr>
              <a:t> με βασικές λειτουργίες ψηφιακών συσκευών (υπολογιστές, περιφερειακές συσκευές υπολογιστών, </a:t>
            </a:r>
            <a:r>
              <a:rPr lang="el-GR" dirty="0" err="1" smtClean="0">
                <a:latin typeface="Times New Roman"/>
              </a:rPr>
              <a:t>διαδραστικοί</a:t>
            </a:r>
            <a:r>
              <a:rPr lang="el-GR" dirty="0" smtClean="0">
                <a:latin typeface="Times New Roman"/>
              </a:rPr>
              <a:t> πίνακες, συσκευές διαχείρισης ήχου, εικόνας, βίντεο, κλπ.) και </a:t>
            </a:r>
            <a:r>
              <a:rPr lang="el-GR" u="sng" dirty="0" smtClean="0">
                <a:latin typeface="Times New Roman"/>
              </a:rPr>
              <a:t>έρχονται σε μια πρώτη επαφή</a:t>
            </a:r>
            <a:r>
              <a:rPr lang="el-GR" dirty="0" smtClean="0">
                <a:latin typeface="Times New Roman"/>
              </a:rPr>
              <a:t> με διάφορες χρήσεις τους. Χρησιμοποιούν λογισμικό (εκπαιδευτικό και γενικής χρήσης) και υπηρεσίες του διαδικτύου, εντάσσοντας οργανικά τις ΤΠΕ στις καθημερινές δραστηριότητες του νηπιαγωγείου ως </a:t>
            </a:r>
            <a:r>
              <a:rPr lang="el-GR" u="sng" dirty="0" smtClean="0">
                <a:latin typeface="Times New Roman"/>
              </a:rPr>
              <a:t>εποπτικά μέσα διδασκαλίας</a:t>
            </a:r>
            <a:r>
              <a:rPr lang="el-GR" dirty="0" smtClean="0">
                <a:latin typeface="Times New Roman"/>
              </a:rPr>
              <a:t>, ως </a:t>
            </a:r>
            <a:r>
              <a:rPr lang="el-GR" u="sng" dirty="0" smtClean="0">
                <a:latin typeface="Times New Roman"/>
              </a:rPr>
              <a:t>εργαλεία διερεύνησης, πειραματισμού και επίλυσης προβλημάτων </a:t>
            </a:r>
            <a:r>
              <a:rPr lang="el-GR" dirty="0" smtClean="0">
                <a:latin typeface="Times New Roman"/>
              </a:rPr>
              <a:t>και ως </a:t>
            </a:r>
            <a:r>
              <a:rPr lang="el-GR" u="sng" dirty="0" smtClean="0">
                <a:latin typeface="Times New Roman"/>
              </a:rPr>
              <a:t>εργαλεία διαχείρισης πληροφοριών, ψηφιακού </a:t>
            </a:r>
            <a:r>
              <a:rPr lang="el-GR" u="sng" dirty="0" err="1" smtClean="0">
                <a:latin typeface="Times New Roman"/>
              </a:rPr>
              <a:t>γραμματισμού</a:t>
            </a:r>
            <a:r>
              <a:rPr lang="el-GR" u="sng" dirty="0" smtClean="0">
                <a:latin typeface="Times New Roman"/>
              </a:rPr>
              <a:t> και έκφρασης με πολλαπλούς τρόπους, δημιουργίας, επικοινωνίας και συνεργασίας</a:t>
            </a:r>
            <a:r>
              <a:rPr lang="el-GR" dirty="0" smtClean="0">
                <a:latin typeface="Times New Roman"/>
              </a:rPr>
              <a:t>. </a:t>
            </a:r>
          </a:p>
        </p:txBody>
      </p:sp>
      <p:sp>
        <p:nvSpPr>
          <p:cNvPr id="83973" name="Θέση αριθμού διαφάνειας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defRPr>
            </a:lvl9pPr>
          </a:lstStyle>
          <a:p>
            <a:pPr>
              <a:spcBef>
                <a:spcPct val="0"/>
              </a:spcBef>
              <a:buClrTx/>
              <a:buSzTx/>
              <a:buFontTx/>
              <a:buNone/>
            </a:pPr>
            <a:fld id="{C80DE935-9F2B-40F9-BA0D-2D5951FD543B}" type="slidenum">
              <a:rPr lang="el-GR" sz="1200" smtClean="0">
                <a:solidFill>
                  <a:srgbClr val="B5A788"/>
                </a:solidFill>
                <a:latin typeface="Corbel" panose="020B0503020204020204" pitchFamily="34" charset="0"/>
              </a:rPr>
              <a:pPr>
                <a:spcBef>
                  <a:spcPct val="0"/>
                </a:spcBef>
                <a:buClrTx/>
                <a:buSzTx/>
                <a:buFontTx/>
                <a:buNone/>
              </a:pPr>
              <a:t>9</a:t>
            </a:fld>
            <a:endParaRPr lang="el-GR" sz="1200" smtClean="0">
              <a:solidFill>
                <a:srgbClr val="B5A788"/>
              </a:solidFill>
              <a:latin typeface="Corbel" panose="020B0503020204020204" pitchFamily="34" charset="0"/>
            </a:endParaRPr>
          </a:p>
        </p:txBody>
      </p:sp>
    </p:spTree>
    <p:extLst>
      <p:ext uri="{BB962C8B-B14F-4D97-AF65-F5344CB8AC3E}">
        <p14:creationId xmlns:p14="http://schemas.microsoft.com/office/powerpoint/2010/main" val="3886158681"/>
      </p:ext>
    </p:extLst>
  </p:cSld>
  <p:clrMapOvr>
    <a:masterClrMapping/>
  </p:clrMapOvr>
  <p:timing>
    <p:tnLst>
      <p:par>
        <p:cTn id="1" dur="indefinite" restart="never" nodeType="tmRoot"/>
      </p:par>
    </p:tnLst>
  </p:timing>
</p:sld>
</file>

<file path=ppt/theme/theme1.xml><?xml version="1.0" encoding="utf-8"?>
<a:theme xmlns:a="http://schemas.openxmlformats.org/drawingml/2006/main" name="IV-ICTEGroup.GR.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ICTEGroup.Gr</Template>
  <TotalTime>219</TotalTime>
  <Words>2432</Words>
  <Application>Microsoft Office PowerPoint</Application>
  <PresentationFormat>On-screen Show (4:3)</PresentationFormat>
  <Paragraphs>496</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Cambria</vt:lpstr>
      <vt:lpstr>Corbel</vt:lpstr>
      <vt:lpstr>Gill Sans MT</vt:lpstr>
      <vt:lpstr>Symbol</vt:lpstr>
      <vt:lpstr>Times New Roman</vt:lpstr>
      <vt:lpstr>IV-ICTEGroup.GR.new</vt:lpstr>
      <vt:lpstr>Τίτλος Μαθήματος</vt:lpstr>
      <vt:lpstr>Άδειες Χρήσης</vt:lpstr>
      <vt:lpstr>Χρηματοδότηση</vt:lpstr>
      <vt:lpstr>Σκοπός </vt:lpstr>
      <vt:lpstr>Το νέο πιλοτικό πρόγραμμα σπουδών</vt:lpstr>
      <vt:lpstr>Ν.Π.Σ. – Μαθησιακές περιοχές και Τ.Π.Ε.</vt:lpstr>
      <vt:lpstr>Πλαίσιο Προγράμματος Σπουδών </vt:lpstr>
      <vt:lpstr>Σκοπός των ΤΠΕ στο Νηπιαγωγείο (1)</vt:lpstr>
      <vt:lpstr>Σκοπός των ΤΠΕ στο Νηπιαγωγείο (2)</vt:lpstr>
      <vt:lpstr>Άξονες υλοποίησης </vt:lpstr>
      <vt:lpstr>Α. Γνωρίζω τις ΤΠΕ και δημιουργώ </vt:lpstr>
      <vt:lpstr>Β. Επικοινωνώ και συνεργάζομαι με τις ΤΠΕ</vt:lpstr>
      <vt:lpstr>Γ. Διερευνώ, πειραματίζομαι, ανακαλύπτω και λύνω προβλήματα με τις ΤΠΕ</vt:lpstr>
      <vt:lpstr>Δ. Οι ΤΠΕ στην κοινωνία και τον πολιτισμό</vt:lpstr>
      <vt:lpstr>Προσδοκώμενα Μαθησιακά Αποτελέσματα (ανά άξονα)  </vt:lpstr>
      <vt:lpstr>Α. Γνωρίζω τις ΤΠΕ και δημιουργώ </vt:lpstr>
      <vt:lpstr>Α. Γνωρίζω τις ΤΠΕ και δημιουργώ </vt:lpstr>
      <vt:lpstr>Β. Επικοινωνώ και συνεργάζομαι με τις ΤΠΕ</vt:lpstr>
      <vt:lpstr>Β. Επικοινωνώ και συνεργάζομαι με τις ΤΠΕ</vt:lpstr>
      <vt:lpstr>Γ. Διερευνώ, πειραματίζομαι, ανακαλύπτω και λύνω προβλήματα με τις ΤΠΕ</vt:lpstr>
      <vt:lpstr>Γ. Διερευνώ, πειραματίζομαι, ανακαλύπτω και λύνω προβλήματα με τις ΤΠΕ</vt:lpstr>
      <vt:lpstr>Δ. Οι ΤΠΕ στην κοινωνία και τον πολιτισμό</vt:lpstr>
      <vt:lpstr>Δ. Οι ΤΠΕ στην κοινωνία και τον πολιτισμό</vt:lpstr>
      <vt:lpstr>Σημειωματα</vt:lpstr>
      <vt:lpstr>Σημείωμα Ιστορικού Εκδόσεων Έργου</vt:lpstr>
      <vt:lpstr>Σημείωμα Αναφοράς </vt:lpstr>
      <vt:lpstr>Σημείωμα Αδειοδότησης</vt:lpstr>
      <vt:lpstr>Τέλος 4ης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Georgia Antonelou</dc:creator>
  <cp:lastModifiedBy>Georgia Antonelou</cp:lastModifiedBy>
  <cp:revision>67</cp:revision>
  <dcterms:created xsi:type="dcterms:W3CDTF">2014-12-10T08:52:23Z</dcterms:created>
  <dcterms:modified xsi:type="dcterms:W3CDTF">2015-09-09T15:14:21Z</dcterms:modified>
</cp:coreProperties>
</file>