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9"/>
  </p:notesMasterIdLst>
  <p:handoutMasterIdLst>
    <p:handoutMasterId r:id="rId40"/>
  </p:handoutMasterIdLst>
  <p:sldIdLst>
    <p:sldId id="29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90" r:id="rId21"/>
    <p:sldId id="288" r:id="rId22"/>
    <p:sldId id="289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91" r:id="rId31"/>
    <p:sldId id="292" r:id="rId32"/>
    <p:sldId id="281" r:id="rId33"/>
    <p:sldId id="282" r:id="rId34"/>
    <p:sldId id="283" r:id="rId35"/>
    <p:sldId id="284" r:id="rId36"/>
    <p:sldId id="285" r:id="rId37"/>
    <p:sldId id="286" r:id="rId38"/>
  </p:sldIdLst>
  <p:sldSz cx="9144000" cy="6858000" type="screen4x3"/>
  <p:notesSz cx="7099300" cy="102346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5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D72DE0C-9CA9-4D83-AEF3-EC8DB1637237}" type="datetimeFigureOut">
              <a:rPr lang="el-GR" smtClean="0"/>
              <a:pPr/>
              <a:t>8/4/2021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4D3D542-BC9B-4BD1-8CED-BC9AB45491B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7A57288-620F-4693-8C9D-9A1E8FDFD166}" type="datetimeFigureOut">
              <a:rPr lang="el-GR" smtClean="0"/>
              <a:pPr/>
              <a:t>8/4/2021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6DDE6FA-E75B-4936-8F26-4BE479F88D1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A7C6D9-F965-4397-B5EF-7AE77561E293}" type="slidenum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l-GR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2604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D101BB-6B84-4208-9551-5FFDB542251B}" type="slidenum">
              <a:rPr lang="el-GR"/>
              <a:pPr/>
              <a:t>30</a:t>
            </a:fld>
            <a:endParaRPr lang="el-GR"/>
          </a:p>
        </p:txBody>
      </p:sp>
      <p:sp>
        <p:nvSpPr>
          <p:cNvPr id="527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7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168F4-5566-4105-AE18-480096C19540}" type="slidenum">
              <a:rPr lang="el-GR" smtClean="0"/>
              <a:pPr/>
              <a:t>31</a:t>
            </a:fld>
            <a:endParaRPr lang="el-GR"/>
          </a:p>
        </p:txBody>
      </p:sp>
      <p:sp>
        <p:nvSpPr>
          <p:cNvPr id="103427" name="Rectangle 7"/>
          <p:cNvSpPr txBox="1">
            <a:spLocks noGrp="1" noChangeArrowheads="1"/>
          </p:cNvSpPr>
          <p:nvPr/>
        </p:nvSpPr>
        <p:spPr bwMode="auto">
          <a:xfrm>
            <a:off x="4020717" y="9721932"/>
            <a:ext cx="3076998" cy="511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34" tIns="49516" rIns="99034" bIns="49516" anchor="b"/>
          <a:lstStyle/>
          <a:p>
            <a:pPr algn="r"/>
            <a:fld id="{EE8F6FE1-49F1-4C33-8562-6D17713985D1}" type="slidenum">
              <a:rPr lang="el-GR" sz="1300"/>
              <a:pPr algn="r"/>
              <a:t>31</a:t>
            </a:fld>
            <a:endParaRPr lang="el-GR" sz="1300" dirty="0"/>
          </a:p>
        </p:txBody>
      </p:sp>
      <p:sp>
        <p:nvSpPr>
          <p:cNvPr id="1034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284F72-FD6C-4101-BDD0-690C435E0518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72707" name="Rectangle 7"/>
          <p:cNvSpPr txBox="1">
            <a:spLocks noGrp="1" noChangeArrowheads="1"/>
          </p:cNvSpPr>
          <p:nvPr/>
        </p:nvSpPr>
        <p:spPr bwMode="auto">
          <a:xfrm>
            <a:off x="4020930" y="9721852"/>
            <a:ext cx="3076787" cy="511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13" tIns="49507" rIns="99013" bIns="49507" anchor="b"/>
          <a:lstStyle/>
          <a:p>
            <a:pPr algn="r"/>
            <a:fld id="{06448D93-BF1C-4091-A147-3E190BFADB3D}" type="slidenum">
              <a:rPr lang="el-GR" sz="1300"/>
              <a:pPr algn="r"/>
              <a:t>4</a:t>
            </a:fld>
            <a:endParaRPr lang="el-GR" sz="1300" dirty="0"/>
          </a:p>
        </p:txBody>
      </p:sp>
      <p:sp>
        <p:nvSpPr>
          <p:cNvPr id="72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3337" cy="3835400"/>
          </a:xfrm>
          <a:ln/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l-GR"/>
              <a:t>abb  gggg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284F72-FD6C-4101-BDD0-690C435E0518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72707" name="Rectangle 7"/>
          <p:cNvSpPr txBox="1">
            <a:spLocks noGrp="1" noChangeArrowheads="1"/>
          </p:cNvSpPr>
          <p:nvPr/>
        </p:nvSpPr>
        <p:spPr bwMode="auto">
          <a:xfrm>
            <a:off x="4020930" y="9721852"/>
            <a:ext cx="3076787" cy="511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13" tIns="49507" rIns="99013" bIns="49507" anchor="b"/>
          <a:lstStyle/>
          <a:p>
            <a:pPr algn="r"/>
            <a:fld id="{06448D93-BF1C-4091-A147-3E190BFADB3D}" type="slidenum">
              <a:rPr lang="el-GR" sz="1300"/>
              <a:pPr algn="r"/>
              <a:t>14</a:t>
            </a:fld>
            <a:endParaRPr lang="el-GR" sz="1300" dirty="0"/>
          </a:p>
        </p:txBody>
      </p:sp>
      <p:sp>
        <p:nvSpPr>
          <p:cNvPr id="72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3337" cy="3835400"/>
          </a:xfrm>
          <a:ln/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l-GR"/>
              <a:t>abb  gggg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284F72-FD6C-4101-BDD0-690C435E0518}" type="slidenum">
              <a:rPr lang="el-GR" smtClean="0"/>
              <a:pPr/>
              <a:t>17</a:t>
            </a:fld>
            <a:endParaRPr lang="el-GR"/>
          </a:p>
        </p:txBody>
      </p:sp>
      <p:sp>
        <p:nvSpPr>
          <p:cNvPr id="72707" name="Rectangle 7"/>
          <p:cNvSpPr txBox="1">
            <a:spLocks noGrp="1" noChangeArrowheads="1"/>
          </p:cNvSpPr>
          <p:nvPr/>
        </p:nvSpPr>
        <p:spPr bwMode="auto">
          <a:xfrm>
            <a:off x="4020930" y="9721852"/>
            <a:ext cx="3076787" cy="511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13" tIns="49507" rIns="99013" bIns="49507" anchor="b"/>
          <a:lstStyle/>
          <a:p>
            <a:pPr algn="r"/>
            <a:fld id="{06448D93-BF1C-4091-A147-3E190BFADB3D}" type="slidenum">
              <a:rPr lang="el-GR" sz="1300"/>
              <a:pPr algn="r"/>
              <a:t>17</a:t>
            </a:fld>
            <a:endParaRPr lang="el-GR" sz="1300" dirty="0"/>
          </a:p>
        </p:txBody>
      </p:sp>
      <p:sp>
        <p:nvSpPr>
          <p:cNvPr id="72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3337" cy="3835400"/>
          </a:xfrm>
          <a:ln/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l-GR"/>
              <a:t>abb  gggg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652F9F-7965-4131-9447-DB74E86C5083}" type="slidenum">
              <a:rPr lang="el-GR"/>
              <a:pPr/>
              <a:t>19</a:t>
            </a:fld>
            <a:endParaRPr lang="el-GR"/>
          </a:p>
        </p:txBody>
      </p:sp>
      <p:sp>
        <p:nvSpPr>
          <p:cNvPr id="523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BA25D1-D934-40D2-B104-BECB87E80879}" type="slidenum">
              <a:rPr lang="el-GR"/>
              <a:pPr/>
              <a:t>20</a:t>
            </a:fld>
            <a:endParaRPr lang="el-GR"/>
          </a:p>
        </p:txBody>
      </p:sp>
      <p:sp>
        <p:nvSpPr>
          <p:cNvPr id="524289" name="Text Box 1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7488" tIns="50694" rIns="97488" bIns="50694" anchor="b"/>
          <a:lstStyle/>
          <a:p>
            <a:pPr algn="r">
              <a:tabLst>
                <a:tab pos="0" algn="l"/>
                <a:tab pos="990478" algn="l"/>
                <a:tab pos="1980956" algn="l"/>
                <a:tab pos="2971434" algn="l"/>
                <a:tab pos="3961912" algn="l"/>
                <a:tab pos="4952390" algn="l"/>
                <a:tab pos="5942868" algn="l"/>
                <a:tab pos="6933347" algn="l"/>
                <a:tab pos="7923825" algn="l"/>
                <a:tab pos="8914303" algn="l"/>
                <a:tab pos="9904781" algn="l"/>
                <a:tab pos="10895259" algn="l"/>
              </a:tabLst>
            </a:pPr>
            <a:fld id="{D8E262D8-2AB6-4B3A-A8B3-D55496EC23F2}" type="slidenum">
              <a:rPr lang="el-GR" sz="13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pPr algn="r">
                <a:tabLst>
                  <a:tab pos="0" algn="l"/>
                  <a:tab pos="990478" algn="l"/>
                  <a:tab pos="1980956" algn="l"/>
                  <a:tab pos="2971434" algn="l"/>
                  <a:tab pos="3961912" algn="l"/>
                  <a:tab pos="4952390" algn="l"/>
                  <a:tab pos="5942868" algn="l"/>
                  <a:tab pos="6933347" algn="l"/>
                  <a:tab pos="7923825" algn="l"/>
                  <a:tab pos="8914303" algn="l"/>
                  <a:tab pos="9904781" algn="l"/>
                  <a:tab pos="10895259" algn="l"/>
                </a:tabLst>
              </a:pPr>
              <a:t>20</a:t>
            </a:fld>
            <a:endParaRPr lang="el-GR" sz="1300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  <p:sp>
        <p:nvSpPr>
          <p:cNvPr id="52429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4291" name="Text Box 3"/>
          <p:cNvSpPr txBox="1">
            <a:spLocks noChangeArrowheads="1"/>
          </p:cNvSpPr>
          <p:nvPr/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9E94C8-ED4F-4BD4-B3E8-41ABB81A58A5}" type="slidenum">
              <a:rPr lang="el-GR"/>
              <a:pPr/>
              <a:t>21</a:t>
            </a:fld>
            <a:endParaRPr lang="el-GR"/>
          </a:p>
        </p:txBody>
      </p:sp>
      <p:sp>
        <p:nvSpPr>
          <p:cNvPr id="525313" name="Text Box 1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7488" tIns="50694" rIns="97488" bIns="50694" anchor="b"/>
          <a:lstStyle/>
          <a:p>
            <a:pPr algn="r">
              <a:tabLst>
                <a:tab pos="0" algn="l"/>
                <a:tab pos="990478" algn="l"/>
                <a:tab pos="1980956" algn="l"/>
                <a:tab pos="2971434" algn="l"/>
                <a:tab pos="3961912" algn="l"/>
                <a:tab pos="4952390" algn="l"/>
                <a:tab pos="5942868" algn="l"/>
                <a:tab pos="6933347" algn="l"/>
                <a:tab pos="7923825" algn="l"/>
                <a:tab pos="8914303" algn="l"/>
                <a:tab pos="9904781" algn="l"/>
                <a:tab pos="10895259" algn="l"/>
              </a:tabLst>
            </a:pPr>
            <a:fld id="{EC8A34C7-3BEE-41D2-A70E-DA8C1B80215A}" type="slidenum">
              <a:rPr lang="el-GR" sz="13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pPr algn="r">
                <a:tabLst>
                  <a:tab pos="0" algn="l"/>
                  <a:tab pos="990478" algn="l"/>
                  <a:tab pos="1980956" algn="l"/>
                  <a:tab pos="2971434" algn="l"/>
                  <a:tab pos="3961912" algn="l"/>
                  <a:tab pos="4952390" algn="l"/>
                  <a:tab pos="5942868" algn="l"/>
                  <a:tab pos="6933347" algn="l"/>
                  <a:tab pos="7923825" algn="l"/>
                  <a:tab pos="8914303" algn="l"/>
                  <a:tab pos="9904781" algn="l"/>
                  <a:tab pos="10895259" algn="l"/>
                </a:tabLst>
              </a:pPr>
              <a:t>21</a:t>
            </a:fld>
            <a:endParaRPr lang="el-GR" sz="1300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  <p:sp>
        <p:nvSpPr>
          <p:cNvPr id="52531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5315" name="Text Box 3"/>
          <p:cNvSpPr txBox="1">
            <a:spLocks noChangeArrowheads="1"/>
          </p:cNvSpPr>
          <p:nvPr/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284F72-FD6C-4101-BDD0-690C435E0518}" type="slidenum">
              <a:rPr lang="el-GR" smtClean="0"/>
              <a:pPr/>
              <a:t>25</a:t>
            </a:fld>
            <a:endParaRPr lang="el-GR"/>
          </a:p>
        </p:txBody>
      </p:sp>
      <p:sp>
        <p:nvSpPr>
          <p:cNvPr id="72707" name="Rectangle 7"/>
          <p:cNvSpPr txBox="1">
            <a:spLocks noGrp="1" noChangeArrowheads="1"/>
          </p:cNvSpPr>
          <p:nvPr/>
        </p:nvSpPr>
        <p:spPr bwMode="auto">
          <a:xfrm>
            <a:off x="4020930" y="9721852"/>
            <a:ext cx="3076787" cy="511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13" tIns="49507" rIns="99013" bIns="49507" anchor="b"/>
          <a:lstStyle/>
          <a:p>
            <a:pPr algn="r"/>
            <a:fld id="{06448D93-BF1C-4091-A147-3E190BFADB3D}" type="slidenum">
              <a:rPr lang="el-GR" sz="1300"/>
              <a:pPr algn="r"/>
              <a:t>25</a:t>
            </a:fld>
            <a:endParaRPr lang="el-GR" sz="1300" dirty="0"/>
          </a:p>
        </p:txBody>
      </p:sp>
      <p:sp>
        <p:nvSpPr>
          <p:cNvPr id="72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3337" cy="3835400"/>
          </a:xfrm>
          <a:ln/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l-GR"/>
              <a:t>abb  gggg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19B53C-6DD8-4940-BD0D-A60649951F49}" type="slidenum">
              <a:rPr lang="el-GR"/>
              <a:pPr/>
              <a:t>29</a:t>
            </a:fld>
            <a:endParaRPr lang="el-GR"/>
          </a:p>
        </p:txBody>
      </p:sp>
      <p:sp>
        <p:nvSpPr>
          <p:cNvPr id="526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6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4144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8/4/2021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024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dt="0"/>
  <p:txStyles>
    <p:titleStyle>
      <a:lvl1pPr algn="ctr" defTabSz="781903" rtl="0" eaLnBrk="1" latinLnBrk="0" hangingPunct="1">
        <a:spcBef>
          <a:spcPct val="0"/>
        </a:spcBef>
        <a:buNone/>
        <a:defRPr sz="37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214" indent="-293214" algn="l" defTabSz="781903" rtl="0" eaLnBrk="1" latinLnBrk="0" hangingPunct="1">
        <a:spcBef>
          <a:spcPct val="20000"/>
        </a:spcBef>
        <a:buFont typeface="Arial" pitchFamily="34" charset="0"/>
        <a:buChar char="•"/>
        <a:defRPr sz="2736" kern="1200">
          <a:solidFill>
            <a:schemeClr val="tx1"/>
          </a:solidFill>
          <a:latin typeface="+mn-lt"/>
          <a:ea typeface="+mn-ea"/>
          <a:cs typeface="+mn-cs"/>
        </a:defRPr>
      </a:lvl1pPr>
      <a:lvl2pPr marL="635297" indent="-244345" algn="l" defTabSz="781903" rtl="0" eaLnBrk="1" latinLnBrk="0" hangingPunct="1">
        <a:spcBef>
          <a:spcPct val="20000"/>
        </a:spcBef>
        <a:buFont typeface="Arial" pitchFamily="34" charset="0"/>
        <a:buChar char="–"/>
        <a:defRPr sz="2394" kern="1200">
          <a:solidFill>
            <a:schemeClr val="tx1"/>
          </a:solidFill>
          <a:latin typeface="+mn-lt"/>
          <a:ea typeface="+mn-ea"/>
          <a:cs typeface="+mn-cs"/>
        </a:defRPr>
      </a:lvl2pPr>
      <a:lvl3pPr marL="977379" indent="-195476" algn="l" defTabSz="781903" rtl="0" eaLnBrk="1" latinLnBrk="0" hangingPunct="1">
        <a:spcBef>
          <a:spcPct val="20000"/>
        </a:spcBef>
        <a:buFont typeface="Arial" pitchFamily="34" charset="0"/>
        <a:buChar char="•"/>
        <a:defRPr sz="2052" kern="1200">
          <a:solidFill>
            <a:schemeClr val="tx1"/>
          </a:solidFill>
          <a:latin typeface="+mn-lt"/>
          <a:ea typeface="+mn-ea"/>
          <a:cs typeface="+mn-cs"/>
        </a:defRPr>
      </a:lvl3pPr>
      <a:lvl4pPr marL="1368331" indent="-195476" algn="l" defTabSz="781903" rtl="0" eaLnBrk="1" latinLnBrk="0" hangingPunct="1">
        <a:spcBef>
          <a:spcPct val="20000"/>
        </a:spcBef>
        <a:buFont typeface="Arial" pitchFamily="34" charset="0"/>
        <a:buChar char="–"/>
        <a:defRPr sz="1710" kern="1200">
          <a:solidFill>
            <a:schemeClr val="tx1"/>
          </a:solidFill>
          <a:latin typeface="+mn-lt"/>
          <a:ea typeface="+mn-ea"/>
          <a:cs typeface="+mn-cs"/>
        </a:defRPr>
      </a:lvl4pPr>
      <a:lvl5pPr marL="1759283" indent="-195476" algn="l" defTabSz="781903" rtl="0" eaLnBrk="1" latinLnBrk="0" hangingPunct="1">
        <a:spcBef>
          <a:spcPct val="20000"/>
        </a:spcBef>
        <a:buFont typeface="Arial" pitchFamily="34" charset="0"/>
        <a:buChar char="»"/>
        <a:defRPr sz="1710" kern="1200">
          <a:solidFill>
            <a:schemeClr val="tx1"/>
          </a:solidFill>
          <a:latin typeface="+mn-lt"/>
          <a:ea typeface="+mn-ea"/>
          <a:cs typeface="+mn-cs"/>
        </a:defRPr>
      </a:lvl5pPr>
      <a:lvl6pPr marL="2150234" indent="-195476" algn="l" defTabSz="781903" rtl="0" eaLnBrk="1" latinLnBrk="0" hangingPunct="1">
        <a:spcBef>
          <a:spcPct val="20000"/>
        </a:spcBef>
        <a:buFont typeface="Arial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6pPr>
      <a:lvl7pPr marL="2541186" indent="-195476" algn="l" defTabSz="781903" rtl="0" eaLnBrk="1" latinLnBrk="0" hangingPunct="1">
        <a:spcBef>
          <a:spcPct val="20000"/>
        </a:spcBef>
        <a:buFont typeface="Arial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7pPr>
      <a:lvl8pPr marL="2932138" indent="-195476" algn="l" defTabSz="781903" rtl="0" eaLnBrk="1" latinLnBrk="0" hangingPunct="1">
        <a:spcBef>
          <a:spcPct val="20000"/>
        </a:spcBef>
        <a:buFont typeface="Arial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8pPr>
      <a:lvl9pPr marL="3323090" indent="-195476" algn="l" defTabSz="781903" rtl="0" eaLnBrk="1" latinLnBrk="0" hangingPunct="1">
        <a:spcBef>
          <a:spcPct val="20000"/>
        </a:spcBef>
        <a:buFont typeface="Arial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1pPr>
      <a:lvl2pPr marL="390952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2pPr>
      <a:lvl3pPr marL="781903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3pPr>
      <a:lvl4pPr marL="1172855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4pPr>
      <a:lvl5pPr marL="1563807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5pPr>
      <a:lvl6pPr marL="1954759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6pPr>
      <a:lvl7pPr marL="2345710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7pPr>
      <a:lvl8pPr marL="2736662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8pPr>
      <a:lvl9pPr marL="3127614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56191" y="818290"/>
            <a:ext cx="7428143" cy="4821776"/>
          </a:xfrm>
          <a:custGeom>
            <a:avLst/>
            <a:gdLst/>
            <a:ahLst/>
            <a:cxnLst/>
            <a:rect l="l" t="t" r="r" b="b"/>
            <a:pathLst>
              <a:path w="8686800" h="5638799">
                <a:moveTo>
                  <a:pt x="0" y="446532"/>
                </a:moveTo>
                <a:lnTo>
                  <a:pt x="5878" y="374405"/>
                </a:lnTo>
                <a:lnTo>
                  <a:pt x="22884" y="305872"/>
                </a:lnTo>
                <a:lnTo>
                  <a:pt x="50077" y="241875"/>
                </a:lnTo>
                <a:lnTo>
                  <a:pt x="86514" y="183355"/>
                </a:lnTo>
                <a:lnTo>
                  <a:pt x="131254" y="131254"/>
                </a:lnTo>
                <a:lnTo>
                  <a:pt x="183355" y="86514"/>
                </a:lnTo>
                <a:lnTo>
                  <a:pt x="241875" y="50077"/>
                </a:lnTo>
                <a:lnTo>
                  <a:pt x="305872" y="22884"/>
                </a:lnTo>
                <a:lnTo>
                  <a:pt x="374405" y="5878"/>
                </a:lnTo>
                <a:lnTo>
                  <a:pt x="446532" y="0"/>
                </a:lnTo>
                <a:lnTo>
                  <a:pt x="8241792" y="0"/>
                </a:lnTo>
                <a:lnTo>
                  <a:pt x="8313875" y="5878"/>
                </a:lnTo>
                <a:lnTo>
                  <a:pt x="8382292" y="22884"/>
                </a:lnTo>
                <a:lnTo>
                  <a:pt x="8446119" y="50077"/>
                </a:lnTo>
                <a:lnTo>
                  <a:pt x="8504432" y="86514"/>
                </a:lnTo>
                <a:lnTo>
                  <a:pt x="8556307" y="131254"/>
                </a:lnTo>
                <a:lnTo>
                  <a:pt x="8600821" y="183355"/>
                </a:lnTo>
                <a:lnTo>
                  <a:pt x="8637052" y="241875"/>
                </a:lnTo>
                <a:lnTo>
                  <a:pt x="8664074" y="305872"/>
                </a:lnTo>
                <a:lnTo>
                  <a:pt x="8680964" y="374405"/>
                </a:lnTo>
                <a:lnTo>
                  <a:pt x="8686800" y="446532"/>
                </a:lnTo>
                <a:lnTo>
                  <a:pt x="8686800" y="5193791"/>
                </a:lnTo>
                <a:lnTo>
                  <a:pt x="8680964" y="5265875"/>
                </a:lnTo>
                <a:lnTo>
                  <a:pt x="8664074" y="5334292"/>
                </a:lnTo>
                <a:lnTo>
                  <a:pt x="8637052" y="5398119"/>
                </a:lnTo>
                <a:lnTo>
                  <a:pt x="8600821" y="5456431"/>
                </a:lnTo>
                <a:lnTo>
                  <a:pt x="8556307" y="5508307"/>
                </a:lnTo>
                <a:lnTo>
                  <a:pt x="8504432" y="5552821"/>
                </a:lnTo>
                <a:lnTo>
                  <a:pt x="8446119" y="5589051"/>
                </a:lnTo>
                <a:lnTo>
                  <a:pt x="8382292" y="5616074"/>
                </a:lnTo>
                <a:lnTo>
                  <a:pt x="8313875" y="5632964"/>
                </a:lnTo>
                <a:lnTo>
                  <a:pt x="8241792" y="5638799"/>
                </a:lnTo>
                <a:lnTo>
                  <a:pt x="446532" y="5638799"/>
                </a:lnTo>
                <a:lnTo>
                  <a:pt x="374405" y="5632964"/>
                </a:lnTo>
                <a:lnTo>
                  <a:pt x="305872" y="5616074"/>
                </a:lnTo>
                <a:lnTo>
                  <a:pt x="241875" y="5589051"/>
                </a:lnTo>
                <a:lnTo>
                  <a:pt x="183355" y="5552821"/>
                </a:lnTo>
                <a:lnTo>
                  <a:pt x="131254" y="5508307"/>
                </a:lnTo>
                <a:lnTo>
                  <a:pt x="86514" y="5456431"/>
                </a:lnTo>
                <a:lnTo>
                  <a:pt x="50077" y="5398119"/>
                </a:lnTo>
                <a:lnTo>
                  <a:pt x="22884" y="5334292"/>
                </a:lnTo>
                <a:lnTo>
                  <a:pt x="5878" y="5265875"/>
                </a:lnTo>
                <a:lnTo>
                  <a:pt x="0" y="5193791"/>
                </a:lnTo>
                <a:lnTo>
                  <a:pt x="0" y="446532"/>
                </a:lnTo>
                <a:close/>
              </a:path>
            </a:pathLst>
          </a:custGeom>
          <a:solidFill>
            <a:srgbClr val="336666"/>
          </a:solidFill>
        </p:spPr>
        <p:txBody>
          <a:bodyPr wrap="square" lIns="0" tIns="0" rIns="0" bIns="0" rtlCol="0">
            <a:noAutofit/>
          </a:bodyPr>
          <a:lstStyle/>
          <a:p>
            <a:pPr defTabSz="781903"/>
            <a:endParaRPr sz="1539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40898" y="910816"/>
            <a:ext cx="7213116" cy="4077658"/>
          </a:xfrm>
          <a:custGeom>
            <a:avLst/>
            <a:gdLst/>
            <a:ahLst/>
            <a:cxnLst/>
            <a:rect l="l" t="t" r="r" b="b"/>
            <a:pathLst>
              <a:path w="8435339" h="4768595">
                <a:moveTo>
                  <a:pt x="0" y="348995"/>
                </a:moveTo>
                <a:lnTo>
                  <a:pt x="4546" y="292562"/>
                </a:lnTo>
                <a:lnTo>
                  <a:pt x="17714" y="238963"/>
                </a:lnTo>
                <a:lnTo>
                  <a:pt x="38802" y="188930"/>
                </a:lnTo>
                <a:lnTo>
                  <a:pt x="67104" y="143195"/>
                </a:lnTo>
                <a:lnTo>
                  <a:pt x="101917" y="102488"/>
                </a:lnTo>
                <a:lnTo>
                  <a:pt x="142536" y="67543"/>
                </a:lnTo>
                <a:lnTo>
                  <a:pt x="188258" y="39090"/>
                </a:lnTo>
                <a:lnTo>
                  <a:pt x="238377" y="17861"/>
                </a:lnTo>
                <a:lnTo>
                  <a:pt x="292191" y="4587"/>
                </a:lnTo>
                <a:lnTo>
                  <a:pt x="348995" y="0"/>
                </a:lnTo>
                <a:lnTo>
                  <a:pt x="8087867" y="0"/>
                </a:lnTo>
                <a:lnTo>
                  <a:pt x="8144259" y="4587"/>
                </a:lnTo>
                <a:lnTo>
                  <a:pt x="8197742" y="17861"/>
                </a:lnTo>
                <a:lnTo>
                  <a:pt x="8247604" y="39090"/>
                </a:lnTo>
                <a:lnTo>
                  <a:pt x="8293132" y="67543"/>
                </a:lnTo>
                <a:lnTo>
                  <a:pt x="8333612" y="102488"/>
                </a:lnTo>
                <a:lnTo>
                  <a:pt x="8368332" y="143195"/>
                </a:lnTo>
                <a:lnTo>
                  <a:pt x="8396578" y="188930"/>
                </a:lnTo>
                <a:lnTo>
                  <a:pt x="8417637" y="238963"/>
                </a:lnTo>
                <a:lnTo>
                  <a:pt x="8430795" y="292562"/>
                </a:lnTo>
                <a:lnTo>
                  <a:pt x="8435339" y="348995"/>
                </a:lnTo>
                <a:lnTo>
                  <a:pt x="8435339" y="4421123"/>
                </a:lnTo>
                <a:lnTo>
                  <a:pt x="8430795" y="4477514"/>
                </a:lnTo>
                <a:lnTo>
                  <a:pt x="8417637" y="4530998"/>
                </a:lnTo>
                <a:lnTo>
                  <a:pt x="8396578" y="4580860"/>
                </a:lnTo>
                <a:lnTo>
                  <a:pt x="8368332" y="4626388"/>
                </a:lnTo>
                <a:lnTo>
                  <a:pt x="8333612" y="4666868"/>
                </a:lnTo>
                <a:lnTo>
                  <a:pt x="8293132" y="4701588"/>
                </a:lnTo>
                <a:lnTo>
                  <a:pt x="8247604" y="4729834"/>
                </a:lnTo>
                <a:lnTo>
                  <a:pt x="8197742" y="4750893"/>
                </a:lnTo>
                <a:lnTo>
                  <a:pt x="8144259" y="4764051"/>
                </a:lnTo>
                <a:lnTo>
                  <a:pt x="8087867" y="4768595"/>
                </a:lnTo>
                <a:lnTo>
                  <a:pt x="348995" y="4768595"/>
                </a:lnTo>
                <a:lnTo>
                  <a:pt x="292191" y="4764051"/>
                </a:lnTo>
                <a:lnTo>
                  <a:pt x="238377" y="4750893"/>
                </a:lnTo>
                <a:lnTo>
                  <a:pt x="188258" y="4729834"/>
                </a:lnTo>
                <a:lnTo>
                  <a:pt x="142536" y="4701588"/>
                </a:lnTo>
                <a:lnTo>
                  <a:pt x="101917" y="4666868"/>
                </a:lnTo>
                <a:lnTo>
                  <a:pt x="67104" y="4626388"/>
                </a:lnTo>
                <a:lnTo>
                  <a:pt x="38802" y="4580860"/>
                </a:lnTo>
                <a:lnTo>
                  <a:pt x="17714" y="4530998"/>
                </a:lnTo>
                <a:lnTo>
                  <a:pt x="4546" y="4477514"/>
                </a:lnTo>
                <a:lnTo>
                  <a:pt x="0" y="4421123"/>
                </a:lnTo>
                <a:lnTo>
                  <a:pt x="0" y="3489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defTabSz="781903"/>
            <a:endParaRPr sz="1539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33578" y="3347768"/>
            <a:ext cx="5473368" cy="1954774"/>
          </a:xfrm>
          <a:custGeom>
            <a:avLst/>
            <a:gdLst/>
            <a:ahLst/>
            <a:cxnLst/>
            <a:rect l="l" t="t" r="r" b="b"/>
            <a:pathLst>
              <a:path w="6400800" h="2286000">
                <a:moveTo>
                  <a:pt x="0" y="381000"/>
                </a:moveTo>
                <a:lnTo>
                  <a:pt x="4989" y="319226"/>
                </a:lnTo>
                <a:lnTo>
                  <a:pt x="19434" y="260616"/>
                </a:lnTo>
                <a:lnTo>
                  <a:pt x="42547" y="205956"/>
                </a:lnTo>
                <a:lnTo>
                  <a:pt x="73542" y="156033"/>
                </a:lnTo>
                <a:lnTo>
                  <a:pt x="111632" y="111633"/>
                </a:lnTo>
                <a:lnTo>
                  <a:pt x="156033" y="73542"/>
                </a:lnTo>
                <a:lnTo>
                  <a:pt x="205956" y="42547"/>
                </a:lnTo>
                <a:lnTo>
                  <a:pt x="260616" y="19434"/>
                </a:lnTo>
                <a:lnTo>
                  <a:pt x="319226" y="4989"/>
                </a:lnTo>
                <a:lnTo>
                  <a:pt x="381000" y="0"/>
                </a:lnTo>
                <a:lnTo>
                  <a:pt x="6019800" y="0"/>
                </a:lnTo>
                <a:lnTo>
                  <a:pt x="6081944" y="4989"/>
                </a:lnTo>
                <a:lnTo>
                  <a:pt x="6140768" y="19434"/>
                </a:lnTo>
                <a:lnTo>
                  <a:pt x="6195515" y="42547"/>
                </a:lnTo>
                <a:lnTo>
                  <a:pt x="6245425" y="73542"/>
                </a:lnTo>
                <a:lnTo>
                  <a:pt x="6289738" y="111633"/>
                </a:lnTo>
                <a:lnTo>
                  <a:pt x="6327696" y="156033"/>
                </a:lnTo>
                <a:lnTo>
                  <a:pt x="6358540" y="205956"/>
                </a:lnTo>
                <a:lnTo>
                  <a:pt x="6381512" y="260616"/>
                </a:lnTo>
                <a:lnTo>
                  <a:pt x="6395851" y="319226"/>
                </a:lnTo>
                <a:lnTo>
                  <a:pt x="6400800" y="381000"/>
                </a:lnTo>
                <a:lnTo>
                  <a:pt x="6400800" y="1905000"/>
                </a:lnTo>
                <a:lnTo>
                  <a:pt x="6395851" y="1966773"/>
                </a:lnTo>
                <a:lnTo>
                  <a:pt x="6381512" y="2025383"/>
                </a:lnTo>
                <a:lnTo>
                  <a:pt x="6358540" y="2080043"/>
                </a:lnTo>
                <a:lnTo>
                  <a:pt x="6327696" y="2129966"/>
                </a:lnTo>
                <a:lnTo>
                  <a:pt x="6289738" y="2174367"/>
                </a:lnTo>
                <a:lnTo>
                  <a:pt x="6245425" y="2212457"/>
                </a:lnTo>
                <a:lnTo>
                  <a:pt x="6195515" y="2243452"/>
                </a:lnTo>
                <a:lnTo>
                  <a:pt x="6140768" y="2266565"/>
                </a:lnTo>
                <a:lnTo>
                  <a:pt x="6081944" y="2281010"/>
                </a:lnTo>
                <a:lnTo>
                  <a:pt x="6019800" y="2286000"/>
                </a:lnTo>
                <a:lnTo>
                  <a:pt x="381000" y="2286000"/>
                </a:lnTo>
                <a:lnTo>
                  <a:pt x="319226" y="2281010"/>
                </a:lnTo>
                <a:lnTo>
                  <a:pt x="260616" y="2266565"/>
                </a:lnTo>
                <a:lnTo>
                  <a:pt x="205956" y="2243452"/>
                </a:lnTo>
                <a:lnTo>
                  <a:pt x="156033" y="2212457"/>
                </a:lnTo>
                <a:lnTo>
                  <a:pt x="111632" y="2174367"/>
                </a:lnTo>
                <a:lnTo>
                  <a:pt x="73542" y="2129966"/>
                </a:lnTo>
                <a:lnTo>
                  <a:pt x="42547" y="2080043"/>
                </a:lnTo>
                <a:lnTo>
                  <a:pt x="19434" y="2025383"/>
                </a:lnTo>
                <a:lnTo>
                  <a:pt x="4989" y="1966773"/>
                </a:lnTo>
                <a:lnTo>
                  <a:pt x="0" y="1905000"/>
                </a:lnTo>
                <a:lnTo>
                  <a:pt x="0" y="381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defTabSz="781903"/>
            <a:endParaRPr sz="1539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12727" y="3325614"/>
            <a:ext cx="5516373" cy="1999083"/>
          </a:xfrm>
          <a:custGeom>
            <a:avLst/>
            <a:gdLst/>
            <a:ahLst/>
            <a:cxnLst/>
            <a:rect l="l" t="t" r="r" b="b"/>
            <a:pathLst>
              <a:path w="6451092" h="2337816">
                <a:moveTo>
                  <a:pt x="1524" y="365759"/>
                </a:moveTo>
                <a:lnTo>
                  <a:pt x="4571" y="345947"/>
                </a:lnTo>
                <a:lnTo>
                  <a:pt x="7620" y="326135"/>
                </a:lnTo>
                <a:lnTo>
                  <a:pt x="12191" y="306323"/>
                </a:lnTo>
                <a:lnTo>
                  <a:pt x="18287" y="286511"/>
                </a:lnTo>
                <a:lnTo>
                  <a:pt x="24383" y="268223"/>
                </a:lnTo>
                <a:lnTo>
                  <a:pt x="32003" y="249935"/>
                </a:lnTo>
                <a:lnTo>
                  <a:pt x="39624" y="231647"/>
                </a:lnTo>
                <a:lnTo>
                  <a:pt x="48767" y="213359"/>
                </a:lnTo>
                <a:lnTo>
                  <a:pt x="57912" y="196595"/>
                </a:lnTo>
                <a:lnTo>
                  <a:pt x="51816" y="370331"/>
                </a:lnTo>
                <a:lnTo>
                  <a:pt x="50291" y="388619"/>
                </a:lnTo>
                <a:lnTo>
                  <a:pt x="50291" y="1949196"/>
                </a:lnTo>
                <a:lnTo>
                  <a:pt x="51816" y="1967483"/>
                </a:lnTo>
                <a:lnTo>
                  <a:pt x="54864" y="1984248"/>
                </a:lnTo>
                <a:lnTo>
                  <a:pt x="57912" y="2002535"/>
                </a:lnTo>
                <a:lnTo>
                  <a:pt x="60960" y="2019299"/>
                </a:lnTo>
                <a:lnTo>
                  <a:pt x="67056" y="2036064"/>
                </a:lnTo>
                <a:lnTo>
                  <a:pt x="71628" y="2052827"/>
                </a:lnTo>
                <a:lnTo>
                  <a:pt x="77724" y="2069591"/>
                </a:lnTo>
                <a:lnTo>
                  <a:pt x="85344" y="2084832"/>
                </a:lnTo>
                <a:lnTo>
                  <a:pt x="92964" y="2100071"/>
                </a:lnTo>
                <a:lnTo>
                  <a:pt x="102108" y="2115311"/>
                </a:lnTo>
                <a:lnTo>
                  <a:pt x="111252" y="2129027"/>
                </a:lnTo>
                <a:lnTo>
                  <a:pt x="120395" y="2142743"/>
                </a:lnTo>
                <a:lnTo>
                  <a:pt x="131064" y="2156459"/>
                </a:lnTo>
                <a:lnTo>
                  <a:pt x="141732" y="2170175"/>
                </a:lnTo>
                <a:lnTo>
                  <a:pt x="153924" y="2182367"/>
                </a:lnTo>
                <a:lnTo>
                  <a:pt x="166116" y="2194559"/>
                </a:lnTo>
                <a:lnTo>
                  <a:pt x="179832" y="2205227"/>
                </a:lnTo>
                <a:lnTo>
                  <a:pt x="193548" y="2215896"/>
                </a:lnTo>
                <a:lnTo>
                  <a:pt x="207264" y="2225039"/>
                </a:lnTo>
                <a:lnTo>
                  <a:pt x="220979" y="2234183"/>
                </a:lnTo>
                <a:lnTo>
                  <a:pt x="236220" y="2243327"/>
                </a:lnTo>
                <a:lnTo>
                  <a:pt x="283464" y="2264664"/>
                </a:lnTo>
                <a:lnTo>
                  <a:pt x="333756" y="2279903"/>
                </a:lnTo>
                <a:lnTo>
                  <a:pt x="387096" y="2285999"/>
                </a:lnTo>
                <a:lnTo>
                  <a:pt x="6062471" y="2285999"/>
                </a:lnTo>
                <a:lnTo>
                  <a:pt x="6080760" y="2284475"/>
                </a:lnTo>
                <a:lnTo>
                  <a:pt x="6099048" y="2282951"/>
                </a:lnTo>
                <a:lnTo>
                  <a:pt x="6115812" y="2279903"/>
                </a:lnTo>
                <a:lnTo>
                  <a:pt x="6132576" y="2275332"/>
                </a:lnTo>
                <a:lnTo>
                  <a:pt x="6149339" y="2270759"/>
                </a:lnTo>
                <a:lnTo>
                  <a:pt x="6166103" y="2264664"/>
                </a:lnTo>
                <a:lnTo>
                  <a:pt x="6182867" y="2258567"/>
                </a:lnTo>
                <a:lnTo>
                  <a:pt x="6198108" y="2252471"/>
                </a:lnTo>
                <a:lnTo>
                  <a:pt x="6213348" y="2243327"/>
                </a:lnTo>
                <a:lnTo>
                  <a:pt x="6228587" y="2235707"/>
                </a:lnTo>
                <a:lnTo>
                  <a:pt x="6243828" y="2226564"/>
                </a:lnTo>
                <a:lnTo>
                  <a:pt x="6257544" y="2215896"/>
                </a:lnTo>
                <a:lnTo>
                  <a:pt x="6271260" y="2205227"/>
                </a:lnTo>
                <a:lnTo>
                  <a:pt x="6283451" y="2194559"/>
                </a:lnTo>
                <a:lnTo>
                  <a:pt x="6295644" y="2182367"/>
                </a:lnTo>
                <a:lnTo>
                  <a:pt x="6307835" y="2170175"/>
                </a:lnTo>
                <a:lnTo>
                  <a:pt x="6318503" y="2157983"/>
                </a:lnTo>
                <a:lnTo>
                  <a:pt x="6329171" y="2144267"/>
                </a:lnTo>
                <a:lnTo>
                  <a:pt x="6339839" y="2130551"/>
                </a:lnTo>
                <a:lnTo>
                  <a:pt x="6348983" y="2116835"/>
                </a:lnTo>
                <a:lnTo>
                  <a:pt x="6356603" y="2101596"/>
                </a:lnTo>
                <a:lnTo>
                  <a:pt x="6365748" y="2086355"/>
                </a:lnTo>
                <a:lnTo>
                  <a:pt x="6371844" y="2069591"/>
                </a:lnTo>
                <a:lnTo>
                  <a:pt x="6377939" y="2054351"/>
                </a:lnTo>
                <a:lnTo>
                  <a:pt x="6384035" y="2037587"/>
                </a:lnTo>
                <a:lnTo>
                  <a:pt x="6388608" y="2020823"/>
                </a:lnTo>
                <a:lnTo>
                  <a:pt x="6393180" y="2004059"/>
                </a:lnTo>
                <a:lnTo>
                  <a:pt x="6396228" y="1985771"/>
                </a:lnTo>
                <a:lnTo>
                  <a:pt x="6399276" y="1967483"/>
                </a:lnTo>
                <a:lnTo>
                  <a:pt x="6399276" y="1950719"/>
                </a:lnTo>
                <a:lnTo>
                  <a:pt x="6400800" y="1930907"/>
                </a:lnTo>
                <a:lnTo>
                  <a:pt x="6400800" y="390143"/>
                </a:lnTo>
                <a:lnTo>
                  <a:pt x="6399276" y="371855"/>
                </a:lnTo>
                <a:lnTo>
                  <a:pt x="6396228" y="353567"/>
                </a:lnTo>
                <a:lnTo>
                  <a:pt x="6393180" y="336803"/>
                </a:lnTo>
                <a:lnTo>
                  <a:pt x="6390132" y="318515"/>
                </a:lnTo>
                <a:lnTo>
                  <a:pt x="6384035" y="301751"/>
                </a:lnTo>
                <a:lnTo>
                  <a:pt x="6379464" y="284987"/>
                </a:lnTo>
                <a:lnTo>
                  <a:pt x="6373367" y="269747"/>
                </a:lnTo>
                <a:lnTo>
                  <a:pt x="6365748" y="252983"/>
                </a:lnTo>
                <a:lnTo>
                  <a:pt x="6358128" y="237743"/>
                </a:lnTo>
                <a:lnTo>
                  <a:pt x="6348983" y="222503"/>
                </a:lnTo>
                <a:lnTo>
                  <a:pt x="6339839" y="208787"/>
                </a:lnTo>
                <a:lnTo>
                  <a:pt x="6330696" y="195071"/>
                </a:lnTo>
                <a:lnTo>
                  <a:pt x="6320028" y="181355"/>
                </a:lnTo>
                <a:lnTo>
                  <a:pt x="6307835" y="169163"/>
                </a:lnTo>
                <a:lnTo>
                  <a:pt x="6297167" y="155447"/>
                </a:lnTo>
                <a:lnTo>
                  <a:pt x="6284976" y="144779"/>
                </a:lnTo>
                <a:lnTo>
                  <a:pt x="6271260" y="132587"/>
                </a:lnTo>
                <a:lnTo>
                  <a:pt x="6257544" y="121919"/>
                </a:lnTo>
                <a:lnTo>
                  <a:pt x="6243828" y="112775"/>
                </a:lnTo>
                <a:lnTo>
                  <a:pt x="6230112" y="103631"/>
                </a:lnTo>
                <a:lnTo>
                  <a:pt x="6214871" y="94487"/>
                </a:lnTo>
                <a:lnTo>
                  <a:pt x="6199632" y="86867"/>
                </a:lnTo>
                <a:lnTo>
                  <a:pt x="6184392" y="79247"/>
                </a:lnTo>
                <a:lnTo>
                  <a:pt x="6167628" y="73151"/>
                </a:lnTo>
                <a:lnTo>
                  <a:pt x="6150864" y="67055"/>
                </a:lnTo>
                <a:lnTo>
                  <a:pt x="6134100" y="62483"/>
                </a:lnTo>
                <a:lnTo>
                  <a:pt x="6117335" y="59435"/>
                </a:lnTo>
                <a:lnTo>
                  <a:pt x="6099048" y="56387"/>
                </a:lnTo>
                <a:lnTo>
                  <a:pt x="6082283" y="53339"/>
                </a:lnTo>
                <a:lnTo>
                  <a:pt x="6063996" y="51815"/>
                </a:lnTo>
                <a:lnTo>
                  <a:pt x="388619" y="51815"/>
                </a:lnTo>
                <a:lnTo>
                  <a:pt x="370332" y="53339"/>
                </a:lnTo>
                <a:lnTo>
                  <a:pt x="352043" y="54863"/>
                </a:lnTo>
                <a:lnTo>
                  <a:pt x="335280" y="57911"/>
                </a:lnTo>
                <a:lnTo>
                  <a:pt x="318516" y="62483"/>
                </a:lnTo>
                <a:lnTo>
                  <a:pt x="301752" y="67055"/>
                </a:lnTo>
                <a:lnTo>
                  <a:pt x="284987" y="73151"/>
                </a:lnTo>
                <a:lnTo>
                  <a:pt x="268224" y="79247"/>
                </a:lnTo>
                <a:lnTo>
                  <a:pt x="252983" y="86867"/>
                </a:lnTo>
                <a:lnTo>
                  <a:pt x="237744" y="94487"/>
                </a:lnTo>
                <a:lnTo>
                  <a:pt x="222503" y="102107"/>
                </a:lnTo>
                <a:lnTo>
                  <a:pt x="207264" y="111251"/>
                </a:lnTo>
                <a:lnTo>
                  <a:pt x="193548" y="121919"/>
                </a:lnTo>
                <a:lnTo>
                  <a:pt x="179832" y="132587"/>
                </a:lnTo>
                <a:lnTo>
                  <a:pt x="167640" y="143255"/>
                </a:lnTo>
                <a:lnTo>
                  <a:pt x="155448" y="155447"/>
                </a:lnTo>
                <a:lnTo>
                  <a:pt x="143256" y="167639"/>
                </a:lnTo>
                <a:lnTo>
                  <a:pt x="132587" y="179831"/>
                </a:lnTo>
                <a:lnTo>
                  <a:pt x="121920" y="193547"/>
                </a:lnTo>
                <a:lnTo>
                  <a:pt x="111252" y="207263"/>
                </a:lnTo>
                <a:lnTo>
                  <a:pt x="102108" y="222503"/>
                </a:lnTo>
                <a:lnTo>
                  <a:pt x="92964" y="237743"/>
                </a:lnTo>
                <a:lnTo>
                  <a:pt x="85344" y="252983"/>
                </a:lnTo>
                <a:lnTo>
                  <a:pt x="79248" y="268223"/>
                </a:lnTo>
                <a:lnTo>
                  <a:pt x="71628" y="284987"/>
                </a:lnTo>
                <a:lnTo>
                  <a:pt x="67056" y="300227"/>
                </a:lnTo>
                <a:lnTo>
                  <a:pt x="68579" y="179831"/>
                </a:lnTo>
                <a:lnTo>
                  <a:pt x="80771" y="164591"/>
                </a:lnTo>
                <a:lnTo>
                  <a:pt x="92964" y="149351"/>
                </a:lnTo>
                <a:lnTo>
                  <a:pt x="105156" y="134111"/>
                </a:lnTo>
                <a:lnTo>
                  <a:pt x="118871" y="120395"/>
                </a:lnTo>
                <a:lnTo>
                  <a:pt x="132587" y="106679"/>
                </a:lnTo>
                <a:lnTo>
                  <a:pt x="147828" y="94487"/>
                </a:lnTo>
                <a:lnTo>
                  <a:pt x="163067" y="82295"/>
                </a:lnTo>
                <a:lnTo>
                  <a:pt x="178308" y="70103"/>
                </a:lnTo>
                <a:lnTo>
                  <a:pt x="195071" y="59435"/>
                </a:lnTo>
                <a:lnTo>
                  <a:pt x="211836" y="50291"/>
                </a:lnTo>
                <a:lnTo>
                  <a:pt x="228600" y="41147"/>
                </a:lnTo>
                <a:lnTo>
                  <a:pt x="246887" y="33527"/>
                </a:lnTo>
                <a:lnTo>
                  <a:pt x="265175" y="25907"/>
                </a:lnTo>
                <a:lnTo>
                  <a:pt x="284987" y="19811"/>
                </a:lnTo>
                <a:lnTo>
                  <a:pt x="303275" y="13715"/>
                </a:lnTo>
                <a:lnTo>
                  <a:pt x="323088" y="9143"/>
                </a:lnTo>
                <a:lnTo>
                  <a:pt x="344424" y="6095"/>
                </a:lnTo>
                <a:lnTo>
                  <a:pt x="364235" y="3047"/>
                </a:lnTo>
                <a:lnTo>
                  <a:pt x="384048" y="1523"/>
                </a:lnTo>
                <a:lnTo>
                  <a:pt x="405383" y="0"/>
                </a:lnTo>
                <a:lnTo>
                  <a:pt x="6044183" y="0"/>
                </a:lnTo>
                <a:lnTo>
                  <a:pt x="6065519" y="1523"/>
                </a:lnTo>
                <a:lnTo>
                  <a:pt x="6085332" y="3047"/>
                </a:lnTo>
                <a:lnTo>
                  <a:pt x="6106667" y="4571"/>
                </a:lnTo>
                <a:lnTo>
                  <a:pt x="6126480" y="9143"/>
                </a:lnTo>
                <a:lnTo>
                  <a:pt x="6146292" y="13715"/>
                </a:lnTo>
                <a:lnTo>
                  <a:pt x="6164580" y="18287"/>
                </a:lnTo>
                <a:lnTo>
                  <a:pt x="6184392" y="24383"/>
                </a:lnTo>
                <a:lnTo>
                  <a:pt x="6202680" y="32003"/>
                </a:lnTo>
                <a:lnTo>
                  <a:pt x="6220967" y="41147"/>
                </a:lnTo>
                <a:lnTo>
                  <a:pt x="6237732" y="48767"/>
                </a:lnTo>
                <a:lnTo>
                  <a:pt x="6254496" y="59435"/>
                </a:lnTo>
                <a:lnTo>
                  <a:pt x="6271260" y="70103"/>
                </a:lnTo>
                <a:lnTo>
                  <a:pt x="6288023" y="80771"/>
                </a:lnTo>
                <a:lnTo>
                  <a:pt x="6303264" y="92963"/>
                </a:lnTo>
                <a:lnTo>
                  <a:pt x="6316980" y="105155"/>
                </a:lnTo>
                <a:lnTo>
                  <a:pt x="6332219" y="118871"/>
                </a:lnTo>
                <a:lnTo>
                  <a:pt x="6345935" y="134111"/>
                </a:lnTo>
                <a:lnTo>
                  <a:pt x="6358128" y="147827"/>
                </a:lnTo>
                <a:lnTo>
                  <a:pt x="6370319" y="163067"/>
                </a:lnTo>
                <a:lnTo>
                  <a:pt x="6380987" y="179831"/>
                </a:lnTo>
                <a:lnTo>
                  <a:pt x="6391655" y="195071"/>
                </a:lnTo>
                <a:lnTo>
                  <a:pt x="6402323" y="213359"/>
                </a:lnTo>
                <a:lnTo>
                  <a:pt x="6411467" y="230123"/>
                </a:lnTo>
                <a:lnTo>
                  <a:pt x="6419087" y="248411"/>
                </a:lnTo>
                <a:lnTo>
                  <a:pt x="6426708" y="266700"/>
                </a:lnTo>
                <a:lnTo>
                  <a:pt x="6438900" y="304800"/>
                </a:lnTo>
                <a:lnTo>
                  <a:pt x="6446519" y="344423"/>
                </a:lnTo>
                <a:lnTo>
                  <a:pt x="6451092" y="385571"/>
                </a:lnTo>
                <a:lnTo>
                  <a:pt x="6451092" y="1950719"/>
                </a:lnTo>
                <a:lnTo>
                  <a:pt x="6449567" y="1972055"/>
                </a:lnTo>
                <a:lnTo>
                  <a:pt x="6446519" y="1991867"/>
                </a:lnTo>
                <a:lnTo>
                  <a:pt x="6443471" y="2011680"/>
                </a:lnTo>
                <a:lnTo>
                  <a:pt x="6438900" y="2031491"/>
                </a:lnTo>
                <a:lnTo>
                  <a:pt x="6432803" y="2051303"/>
                </a:lnTo>
                <a:lnTo>
                  <a:pt x="6426708" y="2069591"/>
                </a:lnTo>
                <a:lnTo>
                  <a:pt x="6419087" y="2087880"/>
                </a:lnTo>
                <a:lnTo>
                  <a:pt x="6411467" y="2106167"/>
                </a:lnTo>
                <a:lnTo>
                  <a:pt x="6402323" y="2124455"/>
                </a:lnTo>
                <a:lnTo>
                  <a:pt x="6393180" y="2141219"/>
                </a:lnTo>
                <a:lnTo>
                  <a:pt x="6382512" y="2157983"/>
                </a:lnTo>
                <a:lnTo>
                  <a:pt x="6370319" y="2173223"/>
                </a:lnTo>
                <a:lnTo>
                  <a:pt x="6358128" y="2188464"/>
                </a:lnTo>
                <a:lnTo>
                  <a:pt x="6345935" y="2203703"/>
                </a:lnTo>
                <a:lnTo>
                  <a:pt x="6332219" y="2217419"/>
                </a:lnTo>
                <a:lnTo>
                  <a:pt x="6318503" y="2231135"/>
                </a:lnTo>
                <a:lnTo>
                  <a:pt x="6303264" y="2244851"/>
                </a:lnTo>
                <a:lnTo>
                  <a:pt x="6288023" y="2257043"/>
                </a:lnTo>
                <a:lnTo>
                  <a:pt x="6272783" y="2267711"/>
                </a:lnTo>
                <a:lnTo>
                  <a:pt x="6256019" y="2278380"/>
                </a:lnTo>
                <a:lnTo>
                  <a:pt x="6239255" y="2287523"/>
                </a:lnTo>
                <a:lnTo>
                  <a:pt x="6222492" y="2296667"/>
                </a:lnTo>
                <a:lnTo>
                  <a:pt x="6204203" y="2305811"/>
                </a:lnTo>
                <a:lnTo>
                  <a:pt x="6185916" y="2311907"/>
                </a:lnTo>
                <a:lnTo>
                  <a:pt x="6166103" y="2319527"/>
                </a:lnTo>
                <a:lnTo>
                  <a:pt x="6128003" y="2328671"/>
                </a:lnTo>
                <a:lnTo>
                  <a:pt x="6086855" y="2334767"/>
                </a:lnTo>
                <a:lnTo>
                  <a:pt x="6045708" y="2337816"/>
                </a:lnTo>
                <a:lnTo>
                  <a:pt x="406908" y="2337816"/>
                </a:lnTo>
                <a:lnTo>
                  <a:pt x="385572" y="2336291"/>
                </a:lnTo>
                <a:lnTo>
                  <a:pt x="365759" y="2334767"/>
                </a:lnTo>
                <a:lnTo>
                  <a:pt x="344424" y="2333243"/>
                </a:lnTo>
                <a:lnTo>
                  <a:pt x="324612" y="2328671"/>
                </a:lnTo>
                <a:lnTo>
                  <a:pt x="304800" y="2324099"/>
                </a:lnTo>
                <a:lnTo>
                  <a:pt x="286512" y="2319527"/>
                </a:lnTo>
                <a:lnTo>
                  <a:pt x="266700" y="2313432"/>
                </a:lnTo>
                <a:lnTo>
                  <a:pt x="248412" y="2305811"/>
                </a:lnTo>
                <a:lnTo>
                  <a:pt x="230124" y="2298191"/>
                </a:lnTo>
                <a:lnTo>
                  <a:pt x="213360" y="2289048"/>
                </a:lnTo>
                <a:lnTo>
                  <a:pt x="196595" y="2278380"/>
                </a:lnTo>
                <a:lnTo>
                  <a:pt x="179832" y="2267711"/>
                </a:lnTo>
                <a:lnTo>
                  <a:pt x="163067" y="2257043"/>
                </a:lnTo>
                <a:lnTo>
                  <a:pt x="147828" y="2244851"/>
                </a:lnTo>
                <a:lnTo>
                  <a:pt x="132587" y="2232659"/>
                </a:lnTo>
                <a:lnTo>
                  <a:pt x="118871" y="2218943"/>
                </a:lnTo>
                <a:lnTo>
                  <a:pt x="105156" y="2205227"/>
                </a:lnTo>
                <a:lnTo>
                  <a:pt x="92964" y="2189987"/>
                </a:lnTo>
                <a:lnTo>
                  <a:pt x="80771" y="2174748"/>
                </a:lnTo>
                <a:lnTo>
                  <a:pt x="70103" y="2159507"/>
                </a:lnTo>
                <a:lnTo>
                  <a:pt x="59436" y="2142743"/>
                </a:lnTo>
                <a:lnTo>
                  <a:pt x="48767" y="2125980"/>
                </a:lnTo>
                <a:lnTo>
                  <a:pt x="39624" y="2107691"/>
                </a:lnTo>
                <a:lnTo>
                  <a:pt x="32003" y="2089403"/>
                </a:lnTo>
                <a:lnTo>
                  <a:pt x="24383" y="2071116"/>
                </a:lnTo>
                <a:lnTo>
                  <a:pt x="12191" y="2033016"/>
                </a:lnTo>
                <a:lnTo>
                  <a:pt x="4571" y="1993391"/>
                </a:lnTo>
                <a:lnTo>
                  <a:pt x="0" y="1952243"/>
                </a:lnTo>
                <a:lnTo>
                  <a:pt x="0" y="387095"/>
                </a:lnTo>
                <a:lnTo>
                  <a:pt x="1524" y="365759"/>
                </a:lnTo>
                <a:close/>
              </a:path>
              <a:path w="6451092" h="2337816">
                <a:moveTo>
                  <a:pt x="67056" y="300227"/>
                </a:moveTo>
                <a:lnTo>
                  <a:pt x="62483" y="316991"/>
                </a:lnTo>
                <a:lnTo>
                  <a:pt x="57912" y="335279"/>
                </a:lnTo>
                <a:lnTo>
                  <a:pt x="54864" y="352043"/>
                </a:lnTo>
                <a:lnTo>
                  <a:pt x="51816" y="370331"/>
                </a:lnTo>
                <a:lnTo>
                  <a:pt x="57912" y="196595"/>
                </a:lnTo>
                <a:lnTo>
                  <a:pt x="68579" y="179831"/>
                </a:lnTo>
                <a:lnTo>
                  <a:pt x="67056" y="300227"/>
                </a:lnTo>
                <a:close/>
              </a:path>
            </a:pathLst>
          </a:custGeom>
          <a:solidFill>
            <a:srgbClr val="CCCC99"/>
          </a:solidFill>
        </p:spPr>
        <p:txBody>
          <a:bodyPr wrap="square" lIns="0" tIns="0" rIns="0" bIns="0" rtlCol="0">
            <a:noAutofit/>
          </a:bodyPr>
          <a:lstStyle/>
          <a:p>
            <a:pPr defTabSz="781903"/>
            <a:endParaRPr sz="1539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47145" y="948608"/>
            <a:ext cx="3323116" cy="10425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defTabSz="781903"/>
            <a:endParaRPr sz="1539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3977" y="2124967"/>
            <a:ext cx="6715637" cy="9079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6502" marR="516841" algn="ctr" defTabSz="781903">
              <a:lnSpc>
                <a:spcPts val="2198"/>
              </a:lnSpc>
              <a:spcBef>
                <a:spcPts val="109"/>
              </a:spcBef>
            </a:pPr>
            <a:r>
              <a:rPr sz="3207" spc="-5" baseline="1159" dirty="0" err="1">
                <a:solidFill>
                  <a:srgbClr val="336666"/>
                </a:solidFill>
                <a:latin typeface="Times New Roman"/>
                <a:cs typeface="Times New Roman"/>
              </a:rPr>
              <a:t>Τ</a:t>
            </a:r>
            <a:r>
              <a:rPr sz="3207" spc="10" baseline="1159" dirty="0" err="1">
                <a:solidFill>
                  <a:srgbClr val="336666"/>
                </a:solidFill>
                <a:latin typeface="Times New Roman"/>
                <a:cs typeface="Times New Roman"/>
              </a:rPr>
              <a:t>μ</a:t>
            </a:r>
            <a:r>
              <a:rPr sz="3207" spc="-15" baseline="1159" dirty="0" err="1">
                <a:solidFill>
                  <a:srgbClr val="336666"/>
                </a:solidFill>
                <a:latin typeface="Times New Roman"/>
                <a:cs typeface="Times New Roman"/>
              </a:rPr>
              <a:t>ή</a:t>
            </a:r>
            <a:r>
              <a:rPr sz="3207" spc="10" baseline="1159" dirty="0" err="1">
                <a:solidFill>
                  <a:srgbClr val="336666"/>
                </a:solidFill>
                <a:latin typeface="Times New Roman"/>
                <a:cs typeface="Times New Roman"/>
              </a:rPr>
              <a:t>μ</a:t>
            </a:r>
            <a:r>
              <a:rPr sz="3207" baseline="1159" dirty="0">
                <a:solidFill>
                  <a:srgbClr val="336666"/>
                </a:solidFill>
                <a:latin typeface="Times New Roman"/>
                <a:cs typeface="Times New Roman"/>
              </a:rPr>
              <a:t>α</a:t>
            </a:r>
            <a:r>
              <a:rPr lang="el-GR" sz="3207" baseline="1159" dirty="0">
                <a:solidFill>
                  <a:srgbClr val="336666"/>
                </a:solidFill>
                <a:latin typeface="Times New Roman"/>
                <a:cs typeface="Times New Roman"/>
              </a:rPr>
              <a:t> </a:t>
            </a:r>
            <a:r>
              <a:rPr sz="3207" spc="-5" baseline="1159" dirty="0">
                <a:solidFill>
                  <a:srgbClr val="336666"/>
                </a:solidFill>
                <a:latin typeface="Times New Roman"/>
                <a:cs typeface="Times New Roman"/>
              </a:rPr>
              <a:t>Ε</a:t>
            </a:r>
            <a:r>
              <a:rPr sz="3207" spc="-15" baseline="1159" dirty="0">
                <a:solidFill>
                  <a:srgbClr val="336666"/>
                </a:solidFill>
                <a:latin typeface="Times New Roman"/>
                <a:cs typeface="Times New Roman"/>
              </a:rPr>
              <a:t>π</a:t>
            </a:r>
            <a:r>
              <a:rPr sz="3207" spc="15" baseline="1159" dirty="0" err="1">
                <a:solidFill>
                  <a:srgbClr val="336666"/>
                </a:solidFill>
                <a:latin typeface="Times New Roman"/>
                <a:cs typeface="Times New Roman"/>
              </a:rPr>
              <a:t>ι</a:t>
            </a:r>
            <a:r>
              <a:rPr sz="3207" spc="5" baseline="1159" dirty="0" err="1">
                <a:solidFill>
                  <a:srgbClr val="336666"/>
                </a:solidFill>
                <a:latin typeface="Times New Roman"/>
                <a:cs typeface="Times New Roman"/>
              </a:rPr>
              <a:t>σ</a:t>
            </a:r>
            <a:r>
              <a:rPr sz="3207" spc="-15" baseline="1159" dirty="0" err="1">
                <a:solidFill>
                  <a:srgbClr val="336666"/>
                </a:solidFill>
                <a:latin typeface="Times New Roman"/>
                <a:cs typeface="Times New Roman"/>
              </a:rPr>
              <a:t>τ</a:t>
            </a:r>
            <a:r>
              <a:rPr sz="3207" spc="10" baseline="1159" dirty="0" err="1">
                <a:solidFill>
                  <a:srgbClr val="336666"/>
                </a:solidFill>
                <a:latin typeface="Times New Roman"/>
                <a:cs typeface="Times New Roman"/>
              </a:rPr>
              <a:t>η</a:t>
            </a:r>
            <a:r>
              <a:rPr sz="3207" spc="-15" baseline="1159" dirty="0" err="1">
                <a:solidFill>
                  <a:srgbClr val="336666"/>
                </a:solidFill>
                <a:latin typeface="Times New Roman"/>
                <a:cs typeface="Times New Roman"/>
              </a:rPr>
              <a:t>μ</a:t>
            </a:r>
            <a:r>
              <a:rPr sz="3207" spc="10" baseline="1159" dirty="0" err="1">
                <a:solidFill>
                  <a:srgbClr val="336666"/>
                </a:solidFill>
                <a:latin typeface="Times New Roman"/>
                <a:cs typeface="Times New Roman"/>
              </a:rPr>
              <a:t>ώ</a:t>
            </a:r>
            <a:r>
              <a:rPr sz="3207" spc="21" baseline="1159" dirty="0" err="1">
                <a:solidFill>
                  <a:srgbClr val="336666"/>
                </a:solidFill>
                <a:latin typeface="Times New Roman"/>
                <a:cs typeface="Times New Roman"/>
              </a:rPr>
              <a:t>ν</a:t>
            </a:r>
            <a:r>
              <a:rPr lang="el-GR" sz="3207" spc="21" baseline="1159" dirty="0">
                <a:solidFill>
                  <a:srgbClr val="336666"/>
                </a:solidFill>
                <a:latin typeface="Times New Roman"/>
                <a:cs typeface="Times New Roman"/>
              </a:rPr>
              <a:t> </a:t>
            </a:r>
            <a:r>
              <a:rPr sz="3207" spc="5" baseline="1159" dirty="0" err="1">
                <a:solidFill>
                  <a:srgbClr val="336666"/>
                </a:solidFill>
                <a:latin typeface="Times New Roman"/>
                <a:cs typeface="Times New Roman"/>
              </a:rPr>
              <a:t>τ</a:t>
            </a:r>
            <a:r>
              <a:rPr sz="3207" spc="-15" baseline="1159" dirty="0" err="1">
                <a:solidFill>
                  <a:srgbClr val="336666"/>
                </a:solidFill>
                <a:latin typeface="Times New Roman"/>
                <a:cs typeface="Times New Roman"/>
              </a:rPr>
              <a:t>η</a:t>
            </a:r>
            <a:r>
              <a:rPr sz="3207" spc="-21" baseline="1159" dirty="0" err="1">
                <a:solidFill>
                  <a:srgbClr val="336666"/>
                </a:solidFill>
                <a:latin typeface="Times New Roman"/>
                <a:cs typeface="Times New Roman"/>
              </a:rPr>
              <a:t>ς</a:t>
            </a:r>
            <a:r>
              <a:rPr lang="el-GR" sz="3207" spc="-21" baseline="1159" dirty="0">
                <a:solidFill>
                  <a:srgbClr val="336666"/>
                </a:solidFill>
                <a:latin typeface="Times New Roman"/>
                <a:cs typeface="Times New Roman"/>
              </a:rPr>
              <a:t> </a:t>
            </a:r>
            <a:r>
              <a:rPr sz="3207" spc="-5" baseline="1159" dirty="0" err="1">
                <a:solidFill>
                  <a:srgbClr val="336666"/>
                </a:solidFill>
                <a:latin typeface="Times New Roman"/>
                <a:cs typeface="Times New Roman"/>
              </a:rPr>
              <a:t>Ε</a:t>
            </a:r>
            <a:r>
              <a:rPr sz="3207" spc="10" baseline="1159" dirty="0" err="1">
                <a:solidFill>
                  <a:srgbClr val="336666"/>
                </a:solidFill>
                <a:latin typeface="Times New Roman"/>
                <a:cs typeface="Times New Roman"/>
              </a:rPr>
              <a:t>κ</a:t>
            </a:r>
            <a:r>
              <a:rPr sz="3207" spc="-15" baseline="1159" dirty="0">
                <a:solidFill>
                  <a:srgbClr val="336666"/>
                </a:solidFill>
                <a:latin typeface="Times New Roman"/>
                <a:cs typeface="Times New Roman"/>
              </a:rPr>
              <a:t>π</a:t>
            </a:r>
            <a:r>
              <a:rPr sz="3207" spc="5" baseline="1159" dirty="0">
                <a:solidFill>
                  <a:srgbClr val="336666"/>
                </a:solidFill>
                <a:latin typeface="Times New Roman"/>
                <a:cs typeface="Times New Roman"/>
              </a:rPr>
              <a:t>α</a:t>
            </a:r>
            <a:r>
              <a:rPr sz="3207" spc="15" baseline="1159" dirty="0">
                <a:solidFill>
                  <a:srgbClr val="336666"/>
                </a:solidFill>
                <a:latin typeface="Times New Roman"/>
                <a:cs typeface="Times New Roman"/>
              </a:rPr>
              <a:t>ί</a:t>
            </a:r>
            <a:r>
              <a:rPr sz="3207" spc="-15" baseline="1159" dirty="0">
                <a:solidFill>
                  <a:srgbClr val="336666"/>
                </a:solidFill>
                <a:latin typeface="Times New Roman"/>
                <a:cs typeface="Times New Roman"/>
              </a:rPr>
              <a:t>δ</a:t>
            </a:r>
            <a:r>
              <a:rPr sz="3207" spc="5" baseline="1159" dirty="0">
                <a:solidFill>
                  <a:srgbClr val="336666"/>
                </a:solidFill>
                <a:latin typeface="Times New Roman"/>
                <a:cs typeface="Times New Roman"/>
              </a:rPr>
              <a:t>ε</a:t>
            </a:r>
            <a:r>
              <a:rPr sz="3207" spc="-15" baseline="1159" dirty="0">
                <a:solidFill>
                  <a:srgbClr val="336666"/>
                </a:solidFill>
                <a:latin typeface="Times New Roman"/>
                <a:cs typeface="Times New Roman"/>
              </a:rPr>
              <a:t>υ</a:t>
            </a:r>
            <a:r>
              <a:rPr sz="3207" spc="5" baseline="1159" dirty="0">
                <a:solidFill>
                  <a:srgbClr val="336666"/>
                </a:solidFill>
                <a:latin typeface="Times New Roman"/>
                <a:cs typeface="Times New Roman"/>
              </a:rPr>
              <a:t>σ</a:t>
            </a:r>
            <a:r>
              <a:rPr sz="3207" spc="10" baseline="1159" dirty="0">
                <a:solidFill>
                  <a:srgbClr val="336666"/>
                </a:solidFill>
                <a:latin typeface="Times New Roman"/>
                <a:cs typeface="Times New Roman"/>
              </a:rPr>
              <a:t>η</a:t>
            </a:r>
            <a:r>
              <a:rPr sz="3207" baseline="1159" dirty="0">
                <a:solidFill>
                  <a:srgbClr val="336666"/>
                </a:solidFill>
                <a:latin typeface="Times New Roman"/>
                <a:cs typeface="Times New Roman"/>
              </a:rPr>
              <a:t>ς</a:t>
            </a:r>
            <a:r>
              <a:rPr sz="3207" spc="135" baseline="1159" dirty="0">
                <a:solidFill>
                  <a:srgbClr val="336666"/>
                </a:solidFill>
                <a:latin typeface="Times New Roman"/>
                <a:cs typeface="Times New Roman"/>
              </a:rPr>
              <a:t> </a:t>
            </a:r>
            <a:r>
              <a:rPr sz="3207" spc="8" baseline="1159" dirty="0">
                <a:solidFill>
                  <a:srgbClr val="336666"/>
                </a:solidFill>
                <a:latin typeface="Times New Roman"/>
                <a:cs typeface="Times New Roman"/>
              </a:rPr>
              <a:t>κ</a:t>
            </a:r>
            <a:r>
              <a:rPr sz="3207" spc="3" baseline="1159" dirty="0">
                <a:solidFill>
                  <a:srgbClr val="336666"/>
                </a:solidFill>
                <a:latin typeface="Times New Roman"/>
                <a:cs typeface="Times New Roman"/>
              </a:rPr>
              <a:t>α</a:t>
            </a:r>
            <a:r>
              <a:rPr sz="3207" baseline="1159" dirty="0">
                <a:solidFill>
                  <a:srgbClr val="336666"/>
                </a:solidFill>
                <a:latin typeface="Times New Roman"/>
                <a:cs typeface="Times New Roman"/>
              </a:rPr>
              <a:t>ι</a:t>
            </a:r>
            <a:endParaRPr sz="2138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771115" marR="1792876" algn="ctr" defTabSz="781903">
              <a:lnSpc>
                <a:spcPct val="95825"/>
              </a:lnSpc>
            </a:pPr>
            <a:r>
              <a:rPr sz="2138" spc="-3" dirty="0" err="1">
                <a:solidFill>
                  <a:srgbClr val="336666"/>
                </a:solidFill>
                <a:latin typeface="Times New Roman"/>
                <a:cs typeface="Times New Roman"/>
              </a:rPr>
              <a:t>Κ</a:t>
            </a:r>
            <a:r>
              <a:rPr sz="2138" spc="8" dirty="0" err="1">
                <a:solidFill>
                  <a:srgbClr val="336666"/>
                </a:solidFill>
                <a:latin typeface="Times New Roman"/>
                <a:cs typeface="Times New Roman"/>
              </a:rPr>
              <a:t>ο</a:t>
            </a:r>
            <a:r>
              <a:rPr sz="2138" spc="-3" dirty="0" err="1">
                <a:solidFill>
                  <a:srgbClr val="336666"/>
                </a:solidFill>
                <a:latin typeface="Times New Roman"/>
                <a:cs typeface="Times New Roman"/>
              </a:rPr>
              <a:t>ι</a:t>
            </a:r>
            <a:r>
              <a:rPr sz="2138" dirty="0" err="1">
                <a:solidFill>
                  <a:srgbClr val="336666"/>
                </a:solidFill>
                <a:latin typeface="Times New Roman"/>
                <a:cs typeface="Times New Roman"/>
              </a:rPr>
              <a:t>ν</a:t>
            </a:r>
            <a:r>
              <a:rPr sz="2138" spc="8" dirty="0" err="1">
                <a:solidFill>
                  <a:srgbClr val="336666"/>
                </a:solidFill>
                <a:latin typeface="Times New Roman"/>
                <a:cs typeface="Times New Roman"/>
              </a:rPr>
              <a:t>ω</a:t>
            </a:r>
            <a:r>
              <a:rPr sz="2138" dirty="0" err="1">
                <a:solidFill>
                  <a:srgbClr val="336666"/>
                </a:solidFill>
                <a:latin typeface="Times New Roman"/>
                <a:cs typeface="Times New Roman"/>
              </a:rPr>
              <a:t>ν</a:t>
            </a:r>
            <a:r>
              <a:rPr sz="2138" spc="-3" dirty="0" err="1">
                <a:solidFill>
                  <a:srgbClr val="336666"/>
                </a:solidFill>
                <a:latin typeface="Times New Roman"/>
                <a:cs typeface="Times New Roman"/>
              </a:rPr>
              <a:t>ι</a:t>
            </a:r>
            <a:r>
              <a:rPr sz="2138" spc="8" dirty="0" err="1">
                <a:solidFill>
                  <a:srgbClr val="336666"/>
                </a:solidFill>
                <a:latin typeface="Times New Roman"/>
                <a:cs typeface="Times New Roman"/>
              </a:rPr>
              <a:t>κή</a:t>
            </a:r>
            <a:r>
              <a:rPr sz="2138" spc="-38" dirty="0" err="1">
                <a:solidFill>
                  <a:srgbClr val="336666"/>
                </a:solidFill>
                <a:latin typeface="Times New Roman"/>
                <a:cs typeface="Times New Roman"/>
              </a:rPr>
              <a:t>ς</a:t>
            </a:r>
            <a:r>
              <a:rPr lang="el-GR" sz="2138" spc="-38" dirty="0">
                <a:solidFill>
                  <a:srgbClr val="336666"/>
                </a:solidFill>
                <a:latin typeface="Times New Roman"/>
                <a:cs typeface="Times New Roman"/>
              </a:rPr>
              <a:t> </a:t>
            </a:r>
            <a:r>
              <a:rPr sz="2138" spc="-3" dirty="0" err="1">
                <a:solidFill>
                  <a:srgbClr val="336666"/>
                </a:solidFill>
                <a:latin typeface="Times New Roman"/>
                <a:cs typeface="Times New Roman"/>
              </a:rPr>
              <a:t>Ε</a:t>
            </a:r>
            <a:r>
              <a:rPr sz="2138" spc="8" dirty="0" err="1">
                <a:solidFill>
                  <a:srgbClr val="336666"/>
                </a:solidFill>
                <a:latin typeface="Times New Roman"/>
                <a:cs typeface="Times New Roman"/>
              </a:rPr>
              <a:t>ρ</a:t>
            </a:r>
            <a:r>
              <a:rPr sz="2138" dirty="0" err="1">
                <a:solidFill>
                  <a:srgbClr val="336666"/>
                </a:solidFill>
                <a:latin typeface="Times New Roman"/>
                <a:cs typeface="Times New Roman"/>
              </a:rPr>
              <a:t>γ</a:t>
            </a:r>
            <a:r>
              <a:rPr sz="2138" spc="3" dirty="0">
                <a:solidFill>
                  <a:srgbClr val="336666"/>
                </a:solidFill>
                <a:latin typeface="Times New Roman"/>
                <a:cs typeface="Times New Roman"/>
              </a:rPr>
              <a:t>ασ</a:t>
            </a:r>
            <a:r>
              <a:rPr sz="2138" spc="-3" dirty="0">
                <a:solidFill>
                  <a:srgbClr val="336666"/>
                </a:solidFill>
                <a:latin typeface="Times New Roman"/>
                <a:cs typeface="Times New Roman"/>
              </a:rPr>
              <a:t>ί</a:t>
            </a:r>
            <a:r>
              <a:rPr sz="2138" spc="3" dirty="0">
                <a:solidFill>
                  <a:srgbClr val="336666"/>
                </a:solidFill>
                <a:latin typeface="Times New Roman"/>
                <a:cs typeface="Times New Roman"/>
              </a:rPr>
              <a:t>α</a:t>
            </a:r>
            <a:r>
              <a:rPr sz="2138" dirty="0">
                <a:solidFill>
                  <a:srgbClr val="336666"/>
                </a:solidFill>
                <a:latin typeface="Times New Roman"/>
                <a:cs typeface="Times New Roman"/>
              </a:rPr>
              <a:t>ς</a:t>
            </a:r>
            <a:endParaRPr sz="2138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ctr" defTabSz="781903">
              <a:lnSpc>
                <a:spcPct val="95825"/>
              </a:lnSpc>
              <a:spcBef>
                <a:spcPts val="4"/>
              </a:spcBef>
            </a:pPr>
            <a:r>
              <a:rPr sz="2138" spc="12" dirty="0" err="1">
                <a:solidFill>
                  <a:srgbClr val="336666"/>
                </a:solidFill>
                <a:latin typeface="Times New Roman"/>
                <a:cs typeface="Times New Roman"/>
              </a:rPr>
              <a:t>Μ</a:t>
            </a:r>
            <a:r>
              <a:rPr sz="2138" spc="3" dirty="0" err="1">
                <a:solidFill>
                  <a:srgbClr val="336666"/>
                </a:solidFill>
                <a:latin typeface="Times New Roman"/>
                <a:cs typeface="Times New Roman"/>
              </a:rPr>
              <a:t>ά</a:t>
            </a:r>
            <a:r>
              <a:rPr sz="2138" spc="-12" dirty="0" err="1">
                <a:solidFill>
                  <a:srgbClr val="336666"/>
                </a:solidFill>
                <a:latin typeface="Times New Roman"/>
                <a:cs typeface="Times New Roman"/>
              </a:rPr>
              <a:t>θ</a:t>
            </a:r>
            <a:r>
              <a:rPr sz="2138" spc="8" dirty="0" err="1">
                <a:solidFill>
                  <a:srgbClr val="336666"/>
                </a:solidFill>
                <a:latin typeface="Times New Roman"/>
                <a:cs typeface="Times New Roman"/>
              </a:rPr>
              <a:t>η</a:t>
            </a:r>
            <a:r>
              <a:rPr sz="2138" spc="-12" dirty="0" err="1">
                <a:solidFill>
                  <a:srgbClr val="336666"/>
                </a:solidFill>
                <a:latin typeface="Times New Roman"/>
                <a:cs typeface="Times New Roman"/>
              </a:rPr>
              <a:t>μ</a:t>
            </a:r>
            <a:r>
              <a:rPr sz="2138" spc="-21" dirty="0">
                <a:solidFill>
                  <a:srgbClr val="336666"/>
                </a:solidFill>
                <a:latin typeface="Times New Roman"/>
                <a:cs typeface="Times New Roman"/>
              </a:rPr>
              <a:t>α</a:t>
            </a:r>
            <a:r>
              <a:rPr lang="el-GR" sz="2138" spc="-21" dirty="0">
                <a:solidFill>
                  <a:srgbClr val="336666"/>
                </a:solidFill>
                <a:latin typeface="Times New Roman"/>
                <a:cs typeface="Times New Roman"/>
              </a:rPr>
              <a:t> </a:t>
            </a:r>
            <a:r>
              <a:rPr sz="2138" spc="-12" dirty="0">
                <a:solidFill>
                  <a:srgbClr val="336666"/>
                </a:solidFill>
                <a:latin typeface="Times New Roman"/>
                <a:cs typeface="Times New Roman"/>
              </a:rPr>
              <a:t>«</a:t>
            </a:r>
            <a:r>
              <a:rPr sz="2138" spc="12" dirty="0" err="1">
                <a:solidFill>
                  <a:srgbClr val="336666"/>
                </a:solidFill>
                <a:latin typeface="Times New Roman"/>
                <a:cs typeface="Times New Roman"/>
              </a:rPr>
              <a:t>Κ</a:t>
            </a:r>
            <a:r>
              <a:rPr sz="2138" spc="-12" dirty="0" err="1">
                <a:solidFill>
                  <a:srgbClr val="336666"/>
                </a:solidFill>
                <a:latin typeface="Times New Roman"/>
                <a:cs typeface="Times New Roman"/>
              </a:rPr>
              <a:t>ο</a:t>
            </a:r>
            <a:r>
              <a:rPr sz="2138" spc="12" dirty="0" err="1">
                <a:solidFill>
                  <a:srgbClr val="336666"/>
                </a:solidFill>
                <a:latin typeface="Times New Roman"/>
                <a:cs typeface="Times New Roman"/>
              </a:rPr>
              <a:t>ι</a:t>
            </a:r>
            <a:r>
              <a:rPr sz="2138" dirty="0" err="1">
                <a:solidFill>
                  <a:srgbClr val="336666"/>
                </a:solidFill>
                <a:latin typeface="Times New Roman"/>
                <a:cs typeface="Times New Roman"/>
              </a:rPr>
              <a:t>ν</a:t>
            </a:r>
            <a:r>
              <a:rPr sz="2138" spc="8" dirty="0" err="1">
                <a:solidFill>
                  <a:srgbClr val="336666"/>
                </a:solidFill>
                <a:latin typeface="Times New Roman"/>
                <a:cs typeface="Times New Roman"/>
              </a:rPr>
              <a:t>ω</a:t>
            </a:r>
            <a:r>
              <a:rPr sz="2138" spc="-21" dirty="0" err="1">
                <a:solidFill>
                  <a:srgbClr val="336666"/>
                </a:solidFill>
                <a:latin typeface="Times New Roman"/>
                <a:cs typeface="Times New Roman"/>
              </a:rPr>
              <a:t>ν</a:t>
            </a:r>
            <a:r>
              <a:rPr sz="2138" spc="12" dirty="0" err="1">
                <a:solidFill>
                  <a:srgbClr val="336666"/>
                </a:solidFill>
                <a:latin typeface="Times New Roman"/>
                <a:cs typeface="Times New Roman"/>
              </a:rPr>
              <a:t>ι</a:t>
            </a:r>
            <a:r>
              <a:rPr sz="2138" spc="-12" dirty="0" err="1">
                <a:solidFill>
                  <a:srgbClr val="336666"/>
                </a:solidFill>
                <a:latin typeface="Times New Roman"/>
                <a:cs typeface="Times New Roman"/>
              </a:rPr>
              <a:t>ο</a:t>
            </a:r>
            <a:r>
              <a:rPr sz="2138" spc="21" dirty="0" err="1">
                <a:solidFill>
                  <a:srgbClr val="336666"/>
                </a:solidFill>
                <a:latin typeface="Times New Roman"/>
                <a:cs typeface="Times New Roman"/>
              </a:rPr>
              <a:t>λ</a:t>
            </a:r>
            <a:r>
              <a:rPr sz="2138" spc="-12" dirty="0" err="1">
                <a:solidFill>
                  <a:srgbClr val="336666"/>
                </a:solidFill>
                <a:latin typeface="Times New Roman"/>
                <a:cs typeface="Times New Roman"/>
              </a:rPr>
              <a:t>ο</a:t>
            </a:r>
            <a:r>
              <a:rPr sz="2138" dirty="0" err="1">
                <a:solidFill>
                  <a:srgbClr val="336666"/>
                </a:solidFill>
                <a:latin typeface="Times New Roman"/>
                <a:cs typeface="Times New Roman"/>
              </a:rPr>
              <a:t>γ</a:t>
            </a:r>
            <a:r>
              <a:rPr sz="2138" spc="12" dirty="0" err="1">
                <a:solidFill>
                  <a:srgbClr val="336666"/>
                </a:solidFill>
                <a:latin typeface="Times New Roman"/>
                <a:cs typeface="Times New Roman"/>
              </a:rPr>
              <a:t>ί</a:t>
            </a:r>
            <a:r>
              <a:rPr sz="2138" spc="-43" dirty="0">
                <a:solidFill>
                  <a:srgbClr val="336666"/>
                </a:solidFill>
                <a:latin typeface="Times New Roman"/>
                <a:cs typeface="Times New Roman"/>
              </a:rPr>
              <a:t>α</a:t>
            </a:r>
            <a:r>
              <a:rPr lang="el-GR" sz="2138" spc="-43" dirty="0">
                <a:solidFill>
                  <a:srgbClr val="336666"/>
                </a:solidFill>
                <a:latin typeface="Times New Roman"/>
                <a:cs typeface="Times New Roman"/>
              </a:rPr>
              <a:t> </a:t>
            </a:r>
            <a:r>
              <a:rPr sz="2138" spc="25" dirty="0" err="1">
                <a:solidFill>
                  <a:srgbClr val="336666"/>
                </a:solidFill>
                <a:latin typeface="Times New Roman"/>
                <a:cs typeface="Times New Roman"/>
              </a:rPr>
              <a:t>τ</a:t>
            </a:r>
            <a:r>
              <a:rPr sz="2138" spc="-12" dirty="0" err="1">
                <a:solidFill>
                  <a:srgbClr val="336666"/>
                </a:solidFill>
                <a:latin typeface="Times New Roman"/>
                <a:cs typeface="Times New Roman"/>
              </a:rPr>
              <a:t>η</a:t>
            </a:r>
            <a:r>
              <a:rPr sz="2138" spc="-16" dirty="0" err="1">
                <a:solidFill>
                  <a:srgbClr val="336666"/>
                </a:solidFill>
                <a:latin typeface="Times New Roman"/>
                <a:cs typeface="Times New Roman"/>
              </a:rPr>
              <a:t>ς</a:t>
            </a:r>
            <a:r>
              <a:rPr lang="el-GR" sz="2138" spc="-16" dirty="0">
                <a:solidFill>
                  <a:srgbClr val="336666"/>
                </a:solidFill>
                <a:latin typeface="Times New Roman"/>
                <a:cs typeface="Times New Roman"/>
              </a:rPr>
              <a:t>  </a:t>
            </a:r>
            <a:r>
              <a:rPr sz="2138" spc="25" dirty="0">
                <a:solidFill>
                  <a:srgbClr val="336666"/>
                </a:solidFill>
                <a:latin typeface="Times New Roman"/>
                <a:cs typeface="Times New Roman"/>
              </a:rPr>
              <a:t>Α</a:t>
            </a:r>
            <a:r>
              <a:rPr sz="2138" spc="-12" dirty="0">
                <a:solidFill>
                  <a:srgbClr val="336666"/>
                </a:solidFill>
                <a:latin typeface="Times New Roman"/>
                <a:cs typeface="Times New Roman"/>
              </a:rPr>
              <a:t>π</a:t>
            </a:r>
            <a:r>
              <a:rPr sz="2138" spc="8" dirty="0" err="1">
                <a:solidFill>
                  <a:srgbClr val="336666"/>
                </a:solidFill>
                <a:latin typeface="Times New Roman"/>
                <a:cs typeface="Times New Roman"/>
              </a:rPr>
              <a:t>ό</a:t>
            </a:r>
            <a:r>
              <a:rPr sz="2138" spc="-12" dirty="0" err="1">
                <a:solidFill>
                  <a:srgbClr val="336666"/>
                </a:solidFill>
                <a:latin typeface="Times New Roman"/>
                <a:cs typeface="Times New Roman"/>
              </a:rPr>
              <a:t>κ</a:t>
            </a:r>
            <a:r>
              <a:rPr sz="2138" dirty="0" err="1">
                <a:solidFill>
                  <a:srgbClr val="336666"/>
                </a:solidFill>
                <a:latin typeface="Times New Roman"/>
                <a:cs typeface="Times New Roman"/>
              </a:rPr>
              <a:t>λ</a:t>
            </a:r>
            <a:r>
              <a:rPr sz="2138" spc="12" dirty="0" err="1">
                <a:solidFill>
                  <a:srgbClr val="336666"/>
                </a:solidFill>
                <a:latin typeface="Times New Roman"/>
                <a:cs typeface="Times New Roman"/>
              </a:rPr>
              <a:t>ι</a:t>
            </a:r>
            <a:r>
              <a:rPr sz="2138" spc="3" dirty="0" err="1">
                <a:solidFill>
                  <a:srgbClr val="336666"/>
                </a:solidFill>
                <a:latin typeface="Times New Roman"/>
                <a:cs typeface="Times New Roman"/>
              </a:rPr>
              <a:t>σ</a:t>
            </a:r>
            <a:r>
              <a:rPr sz="2138" spc="-12" dirty="0" err="1">
                <a:solidFill>
                  <a:srgbClr val="336666"/>
                </a:solidFill>
                <a:latin typeface="Times New Roman"/>
                <a:cs typeface="Times New Roman"/>
              </a:rPr>
              <a:t>η</a:t>
            </a:r>
            <a:r>
              <a:rPr sz="2138" spc="3" dirty="0" err="1">
                <a:solidFill>
                  <a:srgbClr val="336666"/>
                </a:solidFill>
                <a:latin typeface="Times New Roman"/>
                <a:cs typeface="Times New Roman"/>
              </a:rPr>
              <a:t>ς</a:t>
            </a:r>
            <a:r>
              <a:rPr sz="2138" spc="8" dirty="0">
                <a:solidFill>
                  <a:srgbClr val="336666"/>
                </a:solidFill>
                <a:latin typeface="Times New Roman"/>
                <a:cs typeface="Times New Roman"/>
              </a:rPr>
              <a:t>»</a:t>
            </a:r>
            <a:r>
              <a:rPr sz="2138" spc="-29" dirty="0">
                <a:solidFill>
                  <a:srgbClr val="336666"/>
                </a:solidFill>
                <a:latin typeface="Times New Roman"/>
                <a:cs typeface="Times New Roman"/>
              </a:rPr>
              <a:t>,</a:t>
            </a:r>
            <a:r>
              <a:rPr lang="el-GR" sz="2138" spc="-29" dirty="0">
                <a:solidFill>
                  <a:srgbClr val="336666"/>
                </a:solidFill>
                <a:latin typeface="Times New Roman"/>
                <a:cs typeface="Times New Roman"/>
              </a:rPr>
              <a:t> </a:t>
            </a:r>
            <a:r>
              <a:rPr sz="2138" spc="8" dirty="0">
                <a:solidFill>
                  <a:srgbClr val="336666"/>
                </a:solidFill>
                <a:latin typeface="Times New Roman"/>
                <a:cs typeface="Times New Roman"/>
              </a:rPr>
              <a:t>2</a:t>
            </a:r>
            <a:r>
              <a:rPr sz="2138" spc="-12" dirty="0">
                <a:solidFill>
                  <a:srgbClr val="336666"/>
                </a:solidFill>
                <a:latin typeface="Times New Roman"/>
                <a:cs typeface="Times New Roman"/>
              </a:rPr>
              <a:t>0</a:t>
            </a:r>
            <a:r>
              <a:rPr sz="2138" spc="8" dirty="0">
                <a:solidFill>
                  <a:srgbClr val="336666"/>
                </a:solidFill>
                <a:latin typeface="Times New Roman"/>
                <a:cs typeface="Times New Roman"/>
              </a:rPr>
              <a:t>2</a:t>
            </a:r>
            <a:r>
              <a:rPr sz="2138" dirty="0">
                <a:solidFill>
                  <a:srgbClr val="336666"/>
                </a:solidFill>
                <a:latin typeface="Times New Roman"/>
                <a:cs typeface="Times New Roman"/>
              </a:rPr>
              <a:t>1</a:t>
            </a:r>
            <a:endParaRPr sz="2138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341326" y="3860320"/>
            <a:ext cx="4462954" cy="11166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169" marR="1534225" algn="ctr" defTabSz="781903">
              <a:lnSpc>
                <a:spcPts val="2266"/>
              </a:lnSpc>
              <a:spcBef>
                <a:spcPts val="113"/>
              </a:spcBef>
            </a:pPr>
            <a:r>
              <a:rPr sz="2138" spc="-8" dirty="0">
                <a:solidFill>
                  <a:prstClr val="black"/>
                </a:solidFill>
                <a:latin typeface="Times New Roman"/>
                <a:cs typeface="Times New Roman"/>
              </a:rPr>
              <a:t>Δ</a:t>
            </a:r>
            <a:r>
              <a:rPr sz="2138" dirty="0">
                <a:solidFill>
                  <a:prstClr val="black"/>
                </a:solidFill>
                <a:latin typeface="Times New Roman"/>
                <a:cs typeface="Times New Roman"/>
              </a:rPr>
              <a:t>ι</a:t>
            </a:r>
            <a:r>
              <a:rPr sz="2138" spc="8" dirty="0">
                <a:solidFill>
                  <a:prstClr val="black"/>
                </a:solidFill>
                <a:latin typeface="Times New Roman"/>
                <a:cs typeface="Times New Roman"/>
              </a:rPr>
              <a:t>δ</a:t>
            </a:r>
            <a:r>
              <a:rPr sz="2138" spc="-8" dirty="0">
                <a:solidFill>
                  <a:prstClr val="black"/>
                </a:solidFill>
                <a:latin typeface="Times New Roman"/>
                <a:cs typeface="Times New Roman"/>
              </a:rPr>
              <a:t>ά</a:t>
            </a:r>
            <a:r>
              <a:rPr sz="2138" dirty="0">
                <a:solidFill>
                  <a:prstClr val="black"/>
                </a:solidFill>
                <a:latin typeface="Times New Roman"/>
                <a:cs typeface="Times New Roman"/>
              </a:rPr>
              <a:t>σκω</a:t>
            </a:r>
            <a:r>
              <a:rPr sz="2138" spc="8" dirty="0">
                <a:solidFill>
                  <a:prstClr val="black"/>
                </a:solidFill>
                <a:latin typeface="Times New Roman"/>
                <a:cs typeface="Times New Roman"/>
              </a:rPr>
              <a:t>ν</a:t>
            </a:r>
            <a:r>
              <a:rPr sz="2138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endParaRPr sz="213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82129" marR="289512" algn="ctr" defTabSz="781903">
              <a:lnSpc>
                <a:spcPct val="95825"/>
              </a:lnSpc>
            </a:pPr>
            <a:r>
              <a:rPr sz="2138" spc="-8" dirty="0">
                <a:solidFill>
                  <a:prstClr val="black"/>
                </a:solidFill>
                <a:latin typeface="Times New Roman"/>
                <a:cs typeface="Times New Roman"/>
              </a:rPr>
              <a:t>Δ</a:t>
            </a:r>
            <a:r>
              <a:rPr sz="2138" spc="8" dirty="0">
                <a:solidFill>
                  <a:prstClr val="black"/>
                </a:solidFill>
                <a:latin typeface="Times New Roman"/>
                <a:cs typeface="Times New Roman"/>
              </a:rPr>
              <a:t>ρ</a:t>
            </a:r>
            <a:r>
              <a:rPr sz="2138" dirty="0">
                <a:solidFill>
                  <a:prstClr val="black"/>
                </a:solidFill>
                <a:latin typeface="Times New Roman"/>
                <a:cs typeface="Times New Roman"/>
              </a:rPr>
              <a:t>. </a:t>
            </a:r>
            <a:r>
              <a:rPr sz="2138" spc="-13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38" spc="13" dirty="0">
                <a:solidFill>
                  <a:prstClr val="black"/>
                </a:solidFill>
                <a:latin typeface="Times New Roman"/>
                <a:cs typeface="Times New Roman"/>
              </a:rPr>
              <a:t>Χ</a:t>
            </a:r>
            <a:r>
              <a:rPr sz="2138" dirty="0">
                <a:solidFill>
                  <a:prstClr val="black"/>
                </a:solidFill>
                <a:latin typeface="Times New Roman"/>
                <a:cs typeface="Times New Roman"/>
              </a:rPr>
              <a:t>Α</a:t>
            </a:r>
            <a:r>
              <a:rPr sz="2138" spc="-4" dirty="0">
                <a:solidFill>
                  <a:prstClr val="black"/>
                </a:solidFill>
                <a:latin typeface="Times New Roman"/>
                <a:cs typeface="Times New Roman"/>
              </a:rPr>
              <a:t>Ρ</a:t>
            </a:r>
            <a:r>
              <a:rPr sz="2138" dirty="0">
                <a:solidFill>
                  <a:prstClr val="black"/>
                </a:solidFill>
                <a:latin typeface="Times New Roman"/>
                <a:cs typeface="Times New Roman"/>
              </a:rPr>
              <a:t>ΑΛΑ</a:t>
            </a:r>
            <a:r>
              <a:rPr sz="2138" spc="17" dirty="0">
                <a:solidFill>
                  <a:prstClr val="black"/>
                </a:solidFill>
                <a:latin typeface="Times New Roman"/>
                <a:cs typeface="Times New Roman"/>
              </a:rPr>
              <a:t>Μ</a:t>
            </a:r>
            <a:r>
              <a:rPr sz="2138" spc="4" dirty="0">
                <a:solidFill>
                  <a:prstClr val="black"/>
                </a:solidFill>
                <a:latin typeface="Times New Roman"/>
                <a:cs typeface="Times New Roman"/>
              </a:rPr>
              <a:t>Π</a:t>
            </a:r>
            <a:r>
              <a:rPr sz="2138" spc="-17" dirty="0">
                <a:solidFill>
                  <a:prstClr val="black"/>
                </a:solidFill>
                <a:latin typeface="Times New Roman"/>
                <a:cs typeface="Times New Roman"/>
              </a:rPr>
              <a:t>Ο</a:t>
            </a:r>
            <a:r>
              <a:rPr sz="2138" dirty="0">
                <a:solidFill>
                  <a:prstClr val="black"/>
                </a:solidFill>
                <a:latin typeface="Times New Roman"/>
                <a:cs typeface="Times New Roman"/>
              </a:rPr>
              <a:t>Σ</a:t>
            </a:r>
            <a:r>
              <a:rPr sz="2138" spc="50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138" spc="8" dirty="0">
                <a:solidFill>
                  <a:prstClr val="black"/>
                </a:solidFill>
                <a:latin typeface="Times New Roman"/>
                <a:cs typeface="Times New Roman"/>
              </a:rPr>
              <a:t>Τ</a:t>
            </a:r>
            <a:r>
              <a:rPr sz="2138" spc="-8" dirty="0">
                <a:solidFill>
                  <a:prstClr val="black"/>
                </a:solidFill>
                <a:latin typeface="Times New Roman"/>
                <a:cs typeface="Times New Roman"/>
              </a:rPr>
              <a:t>Σ</a:t>
            </a:r>
            <a:r>
              <a:rPr sz="2138" spc="8" dirty="0">
                <a:solidFill>
                  <a:prstClr val="black"/>
                </a:solidFill>
                <a:latin typeface="Times New Roman"/>
                <a:cs typeface="Times New Roman"/>
              </a:rPr>
              <a:t>Ι</a:t>
            </a:r>
            <a:r>
              <a:rPr sz="2138" spc="-3" dirty="0">
                <a:solidFill>
                  <a:prstClr val="black"/>
                </a:solidFill>
                <a:latin typeface="Times New Roman"/>
                <a:cs typeface="Times New Roman"/>
              </a:rPr>
              <a:t>Ρ</a:t>
            </a:r>
            <a:r>
              <a:rPr sz="2138" spc="3" dirty="0">
                <a:solidFill>
                  <a:prstClr val="black"/>
                </a:solidFill>
                <a:latin typeface="Times New Roman"/>
                <a:cs typeface="Times New Roman"/>
              </a:rPr>
              <a:t>Ο</a:t>
            </a:r>
            <a:r>
              <a:rPr sz="2138" dirty="0">
                <a:solidFill>
                  <a:prstClr val="black"/>
                </a:solidFill>
                <a:latin typeface="Times New Roman"/>
                <a:cs typeface="Times New Roman"/>
              </a:rPr>
              <a:t>Σ</a:t>
            </a:r>
            <a:endParaRPr sz="213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ctr" defTabSz="781903">
              <a:lnSpc>
                <a:spcPct val="100041"/>
              </a:lnSpc>
              <a:spcBef>
                <a:spcPts val="90"/>
              </a:spcBef>
            </a:pP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1625" spc="3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625" spc="1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D.</a:t>
            </a:r>
            <a:r>
              <a:rPr sz="1625" spc="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625" spc="9" dirty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sz="1625" spc="-18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1625" spc="4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625" spc="-9" dirty="0">
                <a:solidFill>
                  <a:prstClr val="black"/>
                </a:solidFill>
                <a:latin typeface="Times New Roman"/>
                <a:cs typeface="Times New Roman"/>
              </a:rPr>
              <a:t>-</a:t>
            </a:r>
            <a:r>
              <a:rPr sz="1625" spc="9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625" spc="4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625" spc="-9" dirty="0">
                <a:solidFill>
                  <a:prstClr val="black"/>
                </a:solidFill>
                <a:latin typeface="Times New Roman"/>
                <a:cs typeface="Times New Roman"/>
              </a:rPr>
              <a:t>-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1625" spc="9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sz="1625" spc="-4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625" spc="9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sz="1625" spc="27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625" spc="-4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625" spc="-4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625" spc="13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625" spc="-13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625" spc="9" dirty="0">
                <a:solidFill>
                  <a:prstClr val="black"/>
                </a:solidFill>
                <a:latin typeface="Times New Roman"/>
                <a:cs typeface="Times New Roman"/>
              </a:rPr>
              <a:t>(E</a:t>
            </a:r>
            <a:r>
              <a:rPr sz="1625" spc="-4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g.</a:t>
            </a:r>
            <a:r>
              <a:rPr sz="1625" spc="9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sz="1625" spc="10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625" spc="-3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625" spc="12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625" spc="-3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625" spc="-8" dirty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sz="1625" spc="8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625" spc="-3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625" spc="16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sz="1625" spc="-12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625" spc="8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, B.</a:t>
            </a:r>
            <a:r>
              <a:rPr sz="1625" spc="12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625" spc="-3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625" spc="33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625" spc="9" dirty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sz="1625" spc="-4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625" spc="9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625" spc="-4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625" spc="-4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625" spc="14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625" spc="-14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625" spc="9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sz="1625" spc="8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D.</a:t>
            </a:r>
            <a:r>
              <a:rPr sz="1625" spc="-8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625" spc="-3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625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endParaRPr sz="162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79425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l-GR" sz="2200" b="1" i="1" dirty="0"/>
              <a:t>Σ-Ε3.Ανθρωποκεντρική </a:t>
            </a:r>
            <a:r>
              <a:rPr lang="en-US" sz="2200" b="1" i="1" dirty="0"/>
              <a:t>(Person-centered) </a:t>
            </a:r>
            <a:r>
              <a:rPr lang="el-GR" sz="2200" b="1" i="1" dirty="0"/>
              <a:t>θεωρία του </a:t>
            </a:r>
            <a:r>
              <a:rPr lang="en-US" sz="2200" b="1" i="1" dirty="0"/>
              <a:t>Carl Rogers</a:t>
            </a:r>
            <a:br>
              <a:rPr lang="el-GR" sz="2800" b="1" i="1" dirty="0"/>
            </a:b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100" y="1214422"/>
            <a:ext cx="7499350" cy="5033978"/>
          </a:xfrm>
        </p:spPr>
        <p:txBody>
          <a:bodyPr/>
          <a:lstStyle/>
          <a:p>
            <a:r>
              <a:rPr lang="el-GR" sz="2400" dirty="0"/>
              <a:t>Το επίκεντρο είναι το άτομο ως </a:t>
            </a:r>
            <a:r>
              <a:rPr lang="el-GR" sz="2400" b="1" dirty="0"/>
              <a:t>πρόσωπο</a:t>
            </a:r>
            <a:r>
              <a:rPr lang="el-GR" sz="2400" dirty="0"/>
              <a:t> και  σκοπός  είναι η ενίσχυση των δυνάμεων του προσώπου και η αναδόμηση της προσωπικότητάς του.</a:t>
            </a:r>
          </a:p>
          <a:p>
            <a:r>
              <a:rPr lang="el-GR" sz="2400" dirty="0"/>
              <a:t> Η προσέγγισή του διευκολύνει τον συμβουλευόμενο να γίνει </a:t>
            </a:r>
            <a:r>
              <a:rPr lang="el-GR" sz="2400" b="1" dirty="0"/>
              <a:t>κύριος του εαυτού </a:t>
            </a:r>
            <a:r>
              <a:rPr lang="el-GR" sz="2400" dirty="0"/>
              <a:t>του και να μάθει τη στρατηγική με την οποία μπορεί να το καταφέρει.</a:t>
            </a:r>
          </a:p>
          <a:p>
            <a:r>
              <a:rPr lang="el-GR" sz="2400" dirty="0"/>
              <a:t> Χαρακτηριστικά:</a:t>
            </a:r>
            <a:r>
              <a:rPr lang="en-US" sz="2400" dirty="0"/>
              <a:t> </a:t>
            </a:r>
            <a:r>
              <a:rPr lang="el-GR" sz="2400" dirty="0"/>
              <a:t>η </a:t>
            </a:r>
            <a:r>
              <a:rPr lang="el-GR" sz="2400" b="1" dirty="0"/>
              <a:t>μη </a:t>
            </a:r>
            <a:r>
              <a:rPr lang="el-GR" sz="2400" b="1" dirty="0" err="1"/>
              <a:t>κατευθυντικότητα</a:t>
            </a:r>
            <a:r>
              <a:rPr lang="el-GR" sz="2400" b="1" dirty="0"/>
              <a:t> </a:t>
            </a:r>
            <a:r>
              <a:rPr lang="el-GR" sz="2400" dirty="0"/>
              <a:t>και η </a:t>
            </a:r>
            <a:r>
              <a:rPr lang="el-GR" sz="2400" b="1" dirty="0"/>
              <a:t>συνειδητοποίηση ότι το άτομο έχει αποθέματα προσωπικής δύναμης</a:t>
            </a:r>
            <a:r>
              <a:rPr lang="el-GR" sz="2400" dirty="0"/>
              <a:t>. </a:t>
            </a:r>
          </a:p>
          <a:p>
            <a:r>
              <a:rPr lang="el-GR" sz="2400" dirty="0"/>
              <a:t>Η συμβουλευτική διαδικασία δίνει έμφαση στην </a:t>
            </a:r>
            <a:r>
              <a:rPr lang="el-GR" sz="2400" b="1" dirty="0"/>
              <a:t>αυθεντικότητα</a:t>
            </a:r>
            <a:r>
              <a:rPr lang="el-GR" sz="2400" dirty="0"/>
              <a:t> (και όχι την αυθεντία), την </a:t>
            </a:r>
            <a:r>
              <a:rPr lang="el-GR" sz="2400" b="1" dirty="0" err="1"/>
              <a:t>ενσυναίσθηση</a:t>
            </a:r>
            <a:r>
              <a:rPr lang="el-GR" sz="2400" dirty="0"/>
              <a:t>, και την </a:t>
            </a:r>
            <a:r>
              <a:rPr lang="el-GR" sz="2400" b="1" dirty="0"/>
              <a:t>άνευ όρων αποδοχή</a:t>
            </a:r>
            <a:r>
              <a:rPr lang="el-GR" sz="2400" dirty="0"/>
              <a:t>.</a:t>
            </a:r>
          </a:p>
          <a:p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l-GR" sz="2400" b="1" i="1" dirty="0"/>
              <a:t>Σ-Ε4. Υπαρξιακή </a:t>
            </a:r>
            <a:r>
              <a:rPr lang="en-US" sz="2400" b="1" i="1" dirty="0"/>
              <a:t>(Existential) </a:t>
            </a:r>
            <a:r>
              <a:rPr lang="el-GR" sz="2400" b="1" i="1" dirty="0"/>
              <a:t>θεωρία των </a:t>
            </a:r>
            <a:r>
              <a:rPr lang="en-US" sz="2400" b="1" i="1" dirty="0"/>
              <a:t>Rollo May </a:t>
            </a:r>
            <a:r>
              <a:rPr lang="el-GR" sz="2400" b="1" i="1" dirty="0"/>
              <a:t>και </a:t>
            </a:r>
            <a:r>
              <a:rPr lang="en-US" sz="2400" b="1" i="1" dirty="0"/>
              <a:t>Irvin </a:t>
            </a:r>
            <a:r>
              <a:rPr lang="en-US" sz="2400" b="1" i="1" dirty="0" err="1"/>
              <a:t>Yalom</a:t>
            </a:r>
            <a:br>
              <a:rPr lang="el-GR" sz="2400" b="1" i="1" dirty="0"/>
            </a:b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Απορρέει από την υπαρξιακή (ή υπαρξιστική για άλλους) φιλοσοφία και εστιάζει στο να βοηθήσει τους πελάτες να αντιμετωπίσουν τα </a:t>
            </a:r>
            <a:r>
              <a:rPr lang="el-GR" sz="2400" b="1" dirty="0"/>
              <a:t>άγχη</a:t>
            </a:r>
            <a:r>
              <a:rPr lang="el-GR" sz="2400" dirty="0"/>
              <a:t> που είναι συνδεδεμένα με τα εξής βασικά θέματα της ανθρώπινης ύπαρξης: </a:t>
            </a:r>
            <a:r>
              <a:rPr lang="el-GR" sz="2400" b="1" dirty="0"/>
              <a:t>θάνατος, ελευθερία, απομόνωση και απουσία νοήματος</a:t>
            </a:r>
            <a:r>
              <a:rPr lang="el-GR" sz="2400" dirty="0"/>
              <a:t>. </a:t>
            </a:r>
          </a:p>
          <a:p>
            <a:r>
              <a:rPr lang="el-GR" sz="2400" dirty="0"/>
              <a:t>Δίνει έμφαση στις </a:t>
            </a:r>
            <a:r>
              <a:rPr lang="el-GR" sz="2400" b="1" dirty="0"/>
              <a:t>τρέχουσες (Εδώ και Τώρα)</a:t>
            </a:r>
            <a:r>
              <a:rPr lang="el-GR" sz="2400" dirty="0"/>
              <a:t> καταστάσεις των ανθρώπων, με διαφορετικές παρεμβάσεις που χρησιμοποιούνται σύμφωνα με τους κρυμμένους φόβους των πελατών.</a:t>
            </a:r>
          </a:p>
          <a:p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l-GR" sz="2400" b="1" i="1" dirty="0"/>
              <a:t>Σ-Ε5. </a:t>
            </a:r>
            <a:r>
              <a:rPr lang="el-GR" sz="2400" b="1" i="1" dirty="0" err="1"/>
              <a:t>Λογοθεραπεία</a:t>
            </a:r>
            <a:r>
              <a:rPr lang="el-GR" sz="2400" b="1" i="1" dirty="0"/>
              <a:t> </a:t>
            </a:r>
            <a:r>
              <a:rPr lang="en-US" sz="2400" b="1" i="1" dirty="0"/>
              <a:t>(</a:t>
            </a:r>
            <a:r>
              <a:rPr lang="en-US" sz="2400" b="1" i="1" dirty="0" err="1"/>
              <a:t>Logotherapy</a:t>
            </a:r>
            <a:r>
              <a:rPr lang="en-US" sz="2400" b="1" i="1" dirty="0"/>
              <a:t>) </a:t>
            </a:r>
            <a:r>
              <a:rPr lang="el-GR" sz="2400" b="1" i="1" dirty="0"/>
              <a:t>του </a:t>
            </a:r>
            <a:r>
              <a:rPr lang="en-US" sz="2400" b="1" i="1" dirty="0"/>
              <a:t>Victor </a:t>
            </a:r>
            <a:r>
              <a:rPr lang="en-US" sz="2400" b="1" i="1" dirty="0" err="1"/>
              <a:t>Frankl</a:t>
            </a:r>
            <a:br>
              <a:rPr lang="el-GR" sz="2400" b="1" i="1" dirty="0"/>
            </a:br>
            <a:r>
              <a:rPr lang="el-GR" sz="2400" i="1" dirty="0"/>
              <a:t>(</a:t>
            </a:r>
            <a:r>
              <a:rPr lang="el-GR" sz="2000" i="1" dirty="0"/>
              <a:t>μην συγχέεται με τη ίδια έννοια ως θεραπεία του λόγου)</a:t>
            </a:r>
            <a:endParaRPr lang="el-GR" sz="2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Οι πελάτες αναπτύσσουν </a:t>
            </a:r>
            <a:r>
              <a:rPr lang="el-GR" sz="2400" b="1" dirty="0"/>
              <a:t>νευρώσεις</a:t>
            </a:r>
            <a:r>
              <a:rPr lang="el-GR" sz="2400" dirty="0"/>
              <a:t> γιατί αντιμετωπίζουν ένα </a:t>
            </a:r>
            <a:r>
              <a:rPr lang="el-GR" sz="2400" b="1" dirty="0"/>
              <a:t>υπαρξιακό κενό </a:t>
            </a:r>
            <a:r>
              <a:rPr lang="el-GR" sz="2400" dirty="0"/>
              <a:t>και </a:t>
            </a:r>
            <a:r>
              <a:rPr lang="el-GR" sz="2400" b="1" dirty="0"/>
              <a:t>δεν </a:t>
            </a:r>
            <a:r>
              <a:rPr lang="el-GR" sz="2400" dirty="0"/>
              <a:t>μπορούν να βρουν νόημα στη ζωή τους. </a:t>
            </a:r>
          </a:p>
          <a:p>
            <a:r>
              <a:rPr lang="el-GR" sz="2400" dirty="0"/>
              <a:t>Οι λογοθεραπευτές χρησιμοποιούν μεθόδους όπως τη διδασκαλία της σπουδαιότητας που έχει η ανάληψη ευθυνών για την εξεύρεση νοήματος στη ζωή. </a:t>
            </a:r>
          </a:p>
          <a:p>
            <a:r>
              <a:rPr lang="el-GR" sz="2400" dirty="0"/>
              <a:t>Η </a:t>
            </a:r>
            <a:r>
              <a:rPr lang="el-GR" sz="2400" b="1" dirty="0"/>
              <a:t>μαιευτική μέθοδος του Σωκράτη</a:t>
            </a:r>
            <a:r>
              <a:rPr lang="el-GR" sz="2400" dirty="0"/>
              <a:t>, η </a:t>
            </a:r>
            <a:r>
              <a:rPr lang="el-GR" sz="2400" b="1" dirty="0"/>
              <a:t>προσφορά νοήματος</a:t>
            </a:r>
            <a:r>
              <a:rPr lang="el-GR" sz="2400" dirty="0"/>
              <a:t> και η </a:t>
            </a:r>
            <a:r>
              <a:rPr lang="el-GR" sz="2400" b="1" dirty="0"/>
              <a:t>ανάλυση των ονείρων </a:t>
            </a:r>
            <a:r>
              <a:rPr lang="el-GR" sz="2400" dirty="0"/>
              <a:t>είναι βασικά στοιχεία της διαδικασίας αυτής.</a:t>
            </a:r>
          </a:p>
          <a:p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826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 </a:t>
            </a:r>
            <a:r>
              <a:rPr lang="en-US" dirty="0"/>
              <a:t>5.2. </a:t>
            </a:r>
            <a:r>
              <a:rPr lang="el-GR" dirty="0" err="1"/>
              <a:t>Συναισθηματικο</a:t>
            </a:r>
            <a:r>
              <a:rPr lang="el-GR" dirty="0"/>
              <a:t>-Δραστικές Σ-Δ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z="2400" b="1" i="1" dirty="0"/>
              <a:t>Σ-Δ1 Μορφολογική θεωρία </a:t>
            </a:r>
            <a:r>
              <a:rPr lang="en-US" sz="2400" b="1" i="1" dirty="0"/>
              <a:t>(Gestalt) </a:t>
            </a:r>
            <a:r>
              <a:rPr lang="el-GR" sz="2400" b="1" i="1" dirty="0"/>
              <a:t>του </a:t>
            </a:r>
            <a:r>
              <a:rPr lang="en-US" sz="2400" b="1" i="1" dirty="0"/>
              <a:t>Fritz </a:t>
            </a:r>
            <a:r>
              <a:rPr lang="en-US" sz="2400" b="1" i="1" dirty="0" err="1"/>
              <a:t>Perls</a:t>
            </a:r>
            <a:endParaRPr lang="el-GR" sz="2400" b="1" i="1" dirty="0"/>
          </a:p>
          <a:p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2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l-GR" sz="1400" dirty="0"/>
          </a:p>
        </p:txBody>
      </p:sp>
      <p:sp>
        <p:nvSpPr>
          <p:cNvPr id="717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64422FE-F887-475E-882B-51FC23FABBBE}" type="slidenum">
              <a:rPr lang="el-GR" sz="1400"/>
              <a:pPr algn="r"/>
              <a:t>14</a:t>
            </a:fld>
            <a:endParaRPr lang="el-GR" sz="1400"/>
          </a:p>
        </p:txBody>
      </p:sp>
      <p:sp>
        <p:nvSpPr>
          <p:cNvPr id="1364994" name="AutoShape 2"/>
          <p:cNvSpPr>
            <a:spLocks noChangeArrowheads="1"/>
          </p:cNvSpPr>
          <p:nvPr/>
        </p:nvSpPr>
        <p:spPr bwMode="auto">
          <a:xfrm rot="-5400000">
            <a:off x="1476375" y="3500438"/>
            <a:ext cx="5124450" cy="228600"/>
          </a:xfrm>
          <a:prstGeom prst="rightArrow">
            <a:avLst>
              <a:gd name="adj1" fmla="val 0"/>
              <a:gd name="adj2" fmla="val 4981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l-GR" sz="1400"/>
          </a:p>
        </p:txBody>
      </p:sp>
      <p:sp>
        <p:nvSpPr>
          <p:cNvPr id="1364995" name="Line 3"/>
          <p:cNvSpPr>
            <a:spLocks noChangeShapeType="1"/>
          </p:cNvSpPr>
          <p:nvPr/>
        </p:nvSpPr>
        <p:spPr bwMode="auto">
          <a:xfrm flipV="1">
            <a:off x="900113" y="3357563"/>
            <a:ext cx="7632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364996" name="Text Box 4"/>
          <p:cNvSpPr txBox="1">
            <a:spLocks noChangeArrowheads="1"/>
          </p:cNvSpPr>
          <p:nvPr/>
        </p:nvSpPr>
        <p:spPr bwMode="auto">
          <a:xfrm>
            <a:off x="2438400" y="2438400"/>
            <a:ext cx="1439863" cy="6309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Ατομική Ψυχ.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A. Adler</a:t>
            </a:r>
            <a:endParaRPr lang="el-GR" sz="1400" b="1" dirty="0"/>
          </a:p>
        </p:txBody>
      </p:sp>
      <p:sp>
        <p:nvSpPr>
          <p:cNvPr id="1364997" name="Text Box 5"/>
          <p:cNvSpPr txBox="1">
            <a:spLocks noChangeArrowheads="1"/>
          </p:cNvSpPr>
          <p:nvPr/>
        </p:nvSpPr>
        <p:spPr bwMode="auto">
          <a:xfrm>
            <a:off x="3419475" y="6165850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 i="1"/>
              <a:t>Δράση</a:t>
            </a:r>
          </a:p>
        </p:txBody>
      </p:sp>
      <p:sp>
        <p:nvSpPr>
          <p:cNvPr id="1364998" name="Text Box 6"/>
          <p:cNvSpPr txBox="1">
            <a:spLocks noChangeArrowheads="1"/>
          </p:cNvSpPr>
          <p:nvPr/>
        </p:nvSpPr>
        <p:spPr bwMode="auto">
          <a:xfrm>
            <a:off x="3419475" y="260350"/>
            <a:ext cx="129698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sz="2000" b="1" i="1"/>
              <a:t>ΣΤΟΧΟΙ</a:t>
            </a:r>
          </a:p>
          <a:p>
            <a:pPr algn="ctr">
              <a:spcBef>
                <a:spcPct val="10000"/>
              </a:spcBef>
            </a:pPr>
            <a:r>
              <a:rPr lang="el-GR" sz="2000" b="1" i="1"/>
              <a:t>Ενόραση</a:t>
            </a:r>
            <a:endParaRPr lang="el-GR" sz="2000" b="1"/>
          </a:p>
        </p:txBody>
      </p:sp>
      <p:sp>
        <p:nvSpPr>
          <p:cNvPr id="1364999" name="Text Box 7"/>
          <p:cNvSpPr txBox="1">
            <a:spLocks noChangeArrowheads="1"/>
          </p:cNvSpPr>
          <p:nvPr/>
        </p:nvSpPr>
        <p:spPr bwMode="auto">
          <a:xfrm>
            <a:off x="684213" y="350043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 i="1"/>
              <a:t>Λογική</a:t>
            </a:r>
          </a:p>
        </p:txBody>
      </p:sp>
      <p:sp>
        <p:nvSpPr>
          <p:cNvPr id="1365000" name="Text Box 8"/>
          <p:cNvSpPr txBox="1">
            <a:spLocks noChangeArrowheads="1"/>
          </p:cNvSpPr>
          <p:nvPr/>
        </p:nvSpPr>
        <p:spPr bwMode="auto">
          <a:xfrm>
            <a:off x="7308850" y="3500438"/>
            <a:ext cx="165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 i="1"/>
              <a:t>Συναίσθημα</a:t>
            </a:r>
          </a:p>
        </p:txBody>
      </p:sp>
      <p:sp>
        <p:nvSpPr>
          <p:cNvPr id="1365001" name="Text Box 9"/>
          <p:cNvSpPr txBox="1">
            <a:spLocks noChangeArrowheads="1"/>
          </p:cNvSpPr>
          <p:nvPr/>
        </p:nvSpPr>
        <p:spPr bwMode="auto">
          <a:xfrm>
            <a:off x="827088" y="2636838"/>
            <a:ext cx="1441450" cy="633412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Λογικοθυμική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A. Ellis</a:t>
            </a:r>
            <a:endParaRPr lang="el-GR" sz="1400" b="1" dirty="0"/>
          </a:p>
        </p:txBody>
      </p:sp>
      <p:sp>
        <p:nvSpPr>
          <p:cNvPr id="1365002" name="Text Box 10"/>
          <p:cNvSpPr txBox="1">
            <a:spLocks noChangeArrowheads="1"/>
          </p:cNvSpPr>
          <p:nvPr/>
        </p:nvSpPr>
        <p:spPr bwMode="auto">
          <a:xfrm rot="-5400000">
            <a:off x="-342106" y="3013869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/>
              <a:t>ΔΙΑΔΙΚΑΣΙΑ</a:t>
            </a:r>
          </a:p>
        </p:txBody>
      </p:sp>
      <p:sp>
        <p:nvSpPr>
          <p:cNvPr id="1365003" name="Text Box 11"/>
          <p:cNvSpPr txBox="1">
            <a:spLocks noChangeArrowheads="1"/>
          </p:cNvSpPr>
          <p:nvPr/>
        </p:nvSpPr>
        <p:spPr bwMode="auto">
          <a:xfrm>
            <a:off x="2124075" y="1196975"/>
            <a:ext cx="1512888" cy="95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Συνδιαλεκτική</a:t>
            </a:r>
          </a:p>
          <a:p>
            <a:pPr algn="ctr">
              <a:spcBef>
                <a:spcPct val="50000"/>
              </a:spcBef>
            </a:pPr>
            <a:r>
              <a:rPr lang="el-GR" sz="1400" b="1" dirty="0"/>
              <a:t>Ανάλυση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Berne</a:t>
            </a:r>
            <a:endParaRPr lang="el-GR" sz="1400" b="1" dirty="0"/>
          </a:p>
        </p:txBody>
      </p:sp>
      <p:sp>
        <p:nvSpPr>
          <p:cNvPr id="1365004" name="Text Box 12"/>
          <p:cNvSpPr txBox="1">
            <a:spLocks noChangeArrowheads="1"/>
          </p:cNvSpPr>
          <p:nvPr/>
        </p:nvSpPr>
        <p:spPr bwMode="auto">
          <a:xfrm>
            <a:off x="4427538" y="1052513"/>
            <a:ext cx="1512887" cy="846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Υπαρξιακή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Frank, May, Maslow</a:t>
            </a:r>
            <a:endParaRPr lang="el-GR" sz="1400" b="1" dirty="0"/>
          </a:p>
        </p:txBody>
      </p:sp>
      <p:sp>
        <p:nvSpPr>
          <p:cNvPr id="1365005" name="Text Box 13"/>
          <p:cNvSpPr txBox="1">
            <a:spLocks noChangeArrowheads="1"/>
          </p:cNvSpPr>
          <p:nvPr/>
        </p:nvSpPr>
        <p:spPr bwMode="auto">
          <a:xfrm>
            <a:off x="6477000" y="1052513"/>
            <a:ext cx="2057400" cy="630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Προσωποκεντρική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Rogers</a:t>
            </a:r>
            <a:endParaRPr lang="el-GR" sz="1400" b="1" dirty="0"/>
          </a:p>
        </p:txBody>
      </p:sp>
      <p:sp>
        <p:nvSpPr>
          <p:cNvPr id="1365006" name="Text Box 14"/>
          <p:cNvSpPr txBox="1">
            <a:spLocks noChangeArrowheads="1"/>
          </p:cNvSpPr>
          <p:nvPr/>
        </p:nvSpPr>
        <p:spPr bwMode="auto">
          <a:xfrm>
            <a:off x="6324600" y="2057400"/>
            <a:ext cx="1512888" cy="846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 Κλασσική Ψυχανάλυση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Freud</a:t>
            </a:r>
            <a:endParaRPr lang="el-GR" sz="1400" b="1" dirty="0"/>
          </a:p>
        </p:txBody>
      </p:sp>
      <p:sp>
        <p:nvSpPr>
          <p:cNvPr id="1365007" name="Text Box 15"/>
          <p:cNvSpPr txBox="1">
            <a:spLocks noChangeArrowheads="1"/>
          </p:cNvSpPr>
          <p:nvPr/>
        </p:nvSpPr>
        <p:spPr bwMode="auto">
          <a:xfrm>
            <a:off x="4211638" y="2205038"/>
            <a:ext cx="1655762" cy="846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 Ψυχολογία του Εγώ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Erikson</a:t>
            </a:r>
            <a:r>
              <a:rPr lang="el-GR" sz="1400" b="1" dirty="0"/>
              <a:t>,</a:t>
            </a:r>
            <a:r>
              <a:rPr lang="en-US" sz="1400" b="1" dirty="0"/>
              <a:t>Fromm </a:t>
            </a:r>
            <a:endParaRPr lang="el-GR" sz="1400" b="1" dirty="0"/>
          </a:p>
        </p:txBody>
      </p:sp>
      <p:sp>
        <p:nvSpPr>
          <p:cNvPr id="1365008" name="Text Box 16"/>
          <p:cNvSpPr txBox="1">
            <a:spLocks noChangeArrowheads="1"/>
          </p:cNvSpPr>
          <p:nvPr/>
        </p:nvSpPr>
        <p:spPr bwMode="auto">
          <a:xfrm>
            <a:off x="611188" y="5300663"/>
            <a:ext cx="1871662" cy="633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/>
              <a:t>Συμπεριφοριστική</a:t>
            </a:r>
          </a:p>
          <a:p>
            <a:pPr algn="ctr">
              <a:spcBef>
                <a:spcPct val="50000"/>
              </a:spcBef>
            </a:pPr>
            <a:r>
              <a:rPr lang="en-US" sz="1400" b="1"/>
              <a:t>Skinner, Wolpe</a:t>
            </a:r>
            <a:endParaRPr lang="el-GR" sz="1400" b="1"/>
          </a:p>
        </p:txBody>
      </p:sp>
      <p:sp>
        <p:nvSpPr>
          <p:cNvPr id="1365009" name="Text Box 17"/>
          <p:cNvSpPr txBox="1">
            <a:spLocks noChangeArrowheads="1"/>
          </p:cNvSpPr>
          <p:nvPr/>
        </p:nvSpPr>
        <p:spPr bwMode="auto">
          <a:xfrm>
            <a:off x="5148263" y="3644900"/>
            <a:ext cx="1512887" cy="633413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Μορφολογική</a:t>
            </a:r>
          </a:p>
          <a:p>
            <a:pPr algn="ctr">
              <a:spcBef>
                <a:spcPct val="50000"/>
              </a:spcBef>
            </a:pPr>
            <a:r>
              <a:rPr lang="en-US" sz="1400" b="1" dirty="0" err="1"/>
              <a:t>Perls</a:t>
            </a:r>
            <a:endParaRPr lang="el-GR" sz="1400" b="1" dirty="0"/>
          </a:p>
        </p:txBody>
      </p:sp>
      <p:sp>
        <p:nvSpPr>
          <p:cNvPr id="1365011" name="Text Box 19"/>
          <p:cNvSpPr txBox="1">
            <a:spLocks noChangeArrowheads="1"/>
          </p:cNvSpPr>
          <p:nvPr/>
        </p:nvSpPr>
        <p:spPr bwMode="auto">
          <a:xfrm>
            <a:off x="2411413" y="4365625"/>
            <a:ext cx="1512887" cy="95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/>
              <a:t> Κοινωνικής</a:t>
            </a:r>
          </a:p>
          <a:p>
            <a:pPr algn="ctr">
              <a:spcBef>
                <a:spcPct val="50000"/>
              </a:spcBef>
            </a:pPr>
            <a:r>
              <a:rPr lang="el-GR" sz="1400" b="1"/>
              <a:t>Μάθησης</a:t>
            </a:r>
          </a:p>
          <a:p>
            <a:pPr algn="ctr">
              <a:spcBef>
                <a:spcPct val="50000"/>
              </a:spcBef>
            </a:pPr>
            <a:r>
              <a:rPr lang="en-US" sz="1400" b="1"/>
              <a:t>Dollard&amp; Miller</a:t>
            </a:r>
            <a:endParaRPr lang="el-GR" sz="1400" b="1"/>
          </a:p>
        </p:txBody>
      </p:sp>
      <p:sp>
        <p:nvSpPr>
          <p:cNvPr id="1365012" name="Text Box 20"/>
          <p:cNvSpPr txBox="1">
            <a:spLocks noChangeArrowheads="1"/>
          </p:cNvSpPr>
          <p:nvPr/>
        </p:nvSpPr>
        <p:spPr bwMode="auto">
          <a:xfrm>
            <a:off x="381000" y="3933825"/>
            <a:ext cx="1887538" cy="633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/>
              <a:t>Πραγματικότητας</a:t>
            </a:r>
            <a:endParaRPr lang="en-US" sz="1400" b="1"/>
          </a:p>
          <a:p>
            <a:pPr algn="ctr">
              <a:spcBef>
                <a:spcPct val="50000"/>
              </a:spcBef>
            </a:pPr>
            <a:r>
              <a:rPr lang="en-US" sz="1400" b="1"/>
              <a:t>Glasser</a:t>
            </a:r>
            <a:endParaRPr lang="el-GR" sz="1400" b="1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81998-CB39-42E2-844B-DE60D991A31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64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64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6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36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4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4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364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364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64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6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6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6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1000"/>
                                        <p:tgtEl>
                                          <p:spTgt spid="136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1000"/>
                                        <p:tgtEl>
                                          <p:spTgt spid="136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1000"/>
                                        <p:tgtEl>
                                          <p:spTgt spid="136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1000"/>
                                        <p:tgtEl>
                                          <p:spTgt spid="136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1000"/>
                                        <p:tgtEl>
                                          <p:spTgt spid="1365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1000"/>
                                        <p:tgtEl>
                                          <p:spTgt spid="136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1000"/>
                                        <p:tgtEl>
                                          <p:spTgt spid="136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1000"/>
                                        <p:tgtEl>
                                          <p:spTgt spid="136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1000"/>
                                        <p:tgtEl>
                                          <p:spTgt spid="136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1000"/>
                                        <p:tgtEl>
                                          <p:spTgt spid="136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1000"/>
                                        <p:tgtEl>
                                          <p:spTgt spid="1365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8" dur="1000"/>
                                        <p:tgtEl>
                                          <p:spTgt spid="136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4994" grpId="0" animBg="1"/>
      <p:bldP spid="1364995" grpId="0" animBg="1"/>
      <p:bldP spid="1364997" grpId="0" build="allAtOnce"/>
      <p:bldP spid="1364998" grpId="0"/>
      <p:bldP spid="136499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9350" cy="785818"/>
          </a:xfrm>
        </p:spPr>
        <p:txBody>
          <a:bodyPr>
            <a:normAutofit fontScale="90000"/>
          </a:bodyPr>
          <a:lstStyle/>
          <a:p>
            <a:pPr lvl="0"/>
            <a:br>
              <a:rPr lang="el-GR" sz="2700" b="1" i="1" dirty="0"/>
            </a:br>
            <a:r>
              <a:rPr lang="el-GR" sz="2700" b="1" i="1" dirty="0"/>
              <a:t>Σ-Δ1. Μορφολογική θεωρία </a:t>
            </a:r>
            <a:r>
              <a:rPr lang="en-US" sz="2700" b="1" i="1" dirty="0"/>
              <a:t>(Gestalt) </a:t>
            </a:r>
            <a:r>
              <a:rPr lang="el-GR" sz="2700" b="1" i="1" dirty="0"/>
              <a:t>του </a:t>
            </a:r>
            <a:r>
              <a:rPr lang="en-US" sz="2700" b="1" i="1" dirty="0"/>
              <a:t>Fritz </a:t>
            </a:r>
            <a:r>
              <a:rPr lang="en-US" sz="2700" b="1" i="1" dirty="0" err="1"/>
              <a:t>Perls</a:t>
            </a:r>
            <a:r>
              <a:rPr lang="en-US" sz="2700" b="1" i="1"/>
              <a:t> (1893-1970)</a:t>
            </a:r>
            <a:br>
              <a:rPr lang="el-GR" sz="4400" b="1" i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100" y="1071546"/>
            <a:ext cx="7499350" cy="5176854"/>
          </a:xfrm>
        </p:spPr>
        <p:txBody>
          <a:bodyPr/>
          <a:lstStyle/>
          <a:p>
            <a:r>
              <a:rPr lang="el-GR" sz="2400" dirty="0"/>
              <a:t>Η θεωρία </a:t>
            </a:r>
            <a:r>
              <a:rPr lang="en-US" sz="2400" dirty="0"/>
              <a:t>Gestalt </a:t>
            </a:r>
            <a:r>
              <a:rPr lang="el-GR" sz="2400" dirty="0"/>
              <a:t>έχει ως βάση δυο ιδέες. </a:t>
            </a:r>
          </a:p>
          <a:p>
            <a:r>
              <a:rPr lang="el-GR" sz="2400" dirty="0"/>
              <a:t>Η πρώτη είναι ότι η ψυχολογία πρέπει να εστιάζει στο βίωμα του </a:t>
            </a:r>
            <a:r>
              <a:rPr lang="el-GR" sz="2400" b="1" dirty="0"/>
              <a:t>παρόντος</a:t>
            </a:r>
            <a:r>
              <a:rPr lang="el-GR" sz="2400" dirty="0"/>
              <a:t>.</a:t>
            </a:r>
          </a:p>
          <a:p>
            <a:r>
              <a:rPr lang="el-GR" sz="2400" dirty="0"/>
              <a:t> Σε αντίθεση με άλλες προσεγγίσεις, οι οποίες εξετάζουν στοιχεία που δεν γνωρίζουμε, ή ακόμη και στοιχεία που είναι αδύνατον να γνωρίσουμε, η δική μας οπτική είναι το </a:t>
            </a:r>
            <a:r>
              <a:rPr lang="el-GR" sz="2400" b="1" dirty="0"/>
              <a:t>εδώ και τώρα</a:t>
            </a:r>
            <a:r>
              <a:rPr lang="el-GR" sz="2400" dirty="0"/>
              <a:t>. </a:t>
            </a:r>
          </a:p>
          <a:p>
            <a:r>
              <a:rPr lang="el-GR" sz="2400" dirty="0"/>
              <a:t>Η δεύτερη ιδέα είναι ότι είμαστε αναπόσπαστα συνδεδεμένοι σε ένα </a:t>
            </a:r>
            <a:r>
              <a:rPr lang="el-GR" sz="2400" b="1" dirty="0"/>
              <a:t>δίκτυο σχέσεων με όλα τα πράγματα</a:t>
            </a:r>
            <a:r>
              <a:rPr lang="el-GR" sz="2400" dirty="0"/>
              <a:t>. </a:t>
            </a:r>
          </a:p>
          <a:p>
            <a:r>
              <a:rPr lang="el-GR" sz="2400" dirty="0"/>
              <a:t>Μπορούμε να γνωρίσουμε πραγματικά τον εαυτό μας μόνο έτσι όπως υπάρχουμε σε σχέση με άλλα πράγματα.</a:t>
            </a:r>
          </a:p>
          <a:p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  <a:r>
              <a:rPr lang="en-US" dirty="0"/>
              <a:t>5.3. </a:t>
            </a:r>
            <a:r>
              <a:rPr lang="el-GR" dirty="0" err="1"/>
              <a:t>Λογικο</a:t>
            </a:r>
            <a:r>
              <a:rPr lang="el-GR" dirty="0"/>
              <a:t>-Δραστικές Λ-Δ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b="1" i="1" dirty="0"/>
              <a:t>Λ-Δ1. Συμπεριφοριστική </a:t>
            </a:r>
            <a:r>
              <a:rPr lang="en-US" sz="2400" b="1" i="1" dirty="0"/>
              <a:t>(</a:t>
            </a:r>
            <a:r>
              <a:rPr lang="en-US" sz="2400" b="1" i="1" dirty="0" err="1"/>
              <a:t>Behaviour</a:t>
            </a:r>
            <a:r>
              <a:rPr lang="en-US" sz="2400" b="1" i="1" dirty="0"/>
              <a:t>) </a:t>
            </a:r>
            <a:r>
              <a:rPr lang="el-GR" sz="2400" b="1" i="1" dirty="0"/>
              <a:t>θεωρία του </a:t>
            </a:r>
            <a:r>
              <a:rPr lang="en-US" sz="2400" b="1" i="1" dirty="0"/>
              <a:t>Joseph </a:t>
            </a:r>
            <a:r>
              <a:rPr lang="en-US" sz="2400" b="1" i="1" dirty="0" err="1"/>
              <a:t>Wolpe</a:t>
            </a:r>
            <a:endParaRPr lang="el-GR" sz="2400" b="1" i="1" dirty="0"/>
          </a:p>
          <a:p>
            <a:pPr>
              <a:buNone/>
            </a:pPr>
            <a:endParaRPr lang="el-GR" sz="2400" b="1" i="1" dirty="0"/>
          </a:p>
          <a:p>
            <a:r>
              <a:rPr lang="el-GR" sz="2400" b="1" i="1" dirty="0"/>
              <a:t>Λ-Δ2. Θεωρία της πραγματικότητας </a:t>
            </a:r>
            <a:r>
              <a:rPr lang="en-US" sz="2400" b="1" i="1" dirty="0"/>
              <a:t>(Reality) </a:t>
            </a:r>
            <a:r>
              <a:rPr lang="el-GR" sz="2400" b="1" i="1" dirty="0"/>
              <a:t>του </a:t>
            </a:r>
            <a:r>
              <a:rPr lang="en-US" sz="2400" b="1" i="1" dirty="0"/>
              <a:t>William Glaser</a:t>
            </a:r>
            <a:endParaRPr lang="el-GR" sz="2400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2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l-GR" sz="1400" dirty="0"/>
          </a:p>
        </p:txBody>
      </p:sp>
      <p:sp>
        <p:nvSpPr>
          <p:cNvPr id="717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64422FE-F887-475E-882B-51FC23FABBBE}" type="slidenum">
              <a:rPr lang="el-GR" sz="1400"/>
              <a:pPr algn="r"/>
              <a:t>17</a:t>
            </a:fld>
            <a:endParaRPr lang="el-GR" sz="1400"/>
          </a:p>
        </p:txBody>
      </p:sp>
      <p:sp>
        <p:nvSpPr>
          <p:cNvPr id="1364994" name="AutoShape 2"/>
          <p:cNvSpPr>
            <a:spLocks noChangeArrowheads="1"/>
          </p:cNvSpPr>
          <p:nvPr/>
        </p:nvSpPr>
        <p:spPr bwMode="auto">
          <a:xfrm rot="-5400000">
            <a:off x="1476375" y="3500438"/>
            <a:ext cx="5124450" cy="228600"/>
          </a:xfrm>
          <a:prstGeom prst="rightArrow">
            <a:avLst>
              <a:gd name="adj1" fmla="val 0"/>
              <a:gd name="adj2" fmla="val 4981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l-GR" sz="1400"/>
          </a:p>
        </p:txBody>
      </p:sp>
      <p:sp>
        <p:nvSpPr>
          <p:cNvPr id="1364995" name="Line 3"/>
          <p:cNvSpPr>
            <a:spLocks noChangeShapeType="1"/>
          </p:cNvSpPr>
          <p:nvPr/>
        </p:nvSpPr>
        <p:spPr bwMode="auto">
          <a:xfrm flipV="1">
            <a:off x="900113" y="3357563"/>
            <a:ext cx="7632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364996" name="Text Box 4"/>
          <p:cNvSpPr txBox="1">
            <a:spLocks noChangeArrowheads="1"/>
          </p:cNvSpPr>
          <p:nvPr/>
        </p:nvSpPr>
        <p:spPr bwMode="auto">
          <a:xfrm>
            <a:off x="2438400" y="2438400"/>
            <a:ext cx="1439863" cy="6309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Ατομική Ψυχ.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A. Adler</a:t>
            </a:r>
            <a:endParaRPr lang="el-GR" sz="1400" b="1" dirty="0"/>
          </a:p>
        </p:txBody>
      </p:sp>
      <p:sp>
        <p:nvSpPr>
          <p:cNvPr id="1364997" name="Text Box 5"/>
          <p:cNvSpPr txBox="1">
            <a:spLocks noChangeArrowheads="1"/>
          </p:cNvSpPr>
          <p:nvPr/>
        </p:nvSpPr>
        <p:spPr bwMode="auto">
          <a:xfrm>
            <a:off x="3419475" y="6165850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 i="1"/>
              <a:t>Δράση</a:t>
            </a:r>
          </a:p>
        </p:txBody>
      </p:sp>
      <p:sp>
        <p:nvSpPr>
          <p:cNvPr id="1364998" name="Text Box 6"/>
          <p:cNvSpPr txBox="1">
            <a:spLocks noChangeArrowheads="1"/>
          </p:cNvSpPr>
          <p:nvPr/>
        </p:nvSpPr>
        <p:spPr bwMode="auto">
          <a:xfrm>
            <a:off x="3419475" y="260350"/>
            <a:ext cx="129698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sz="2000" b="1" i="1"/>
              <a:t>ΣΤΟΧΟΙ</a:t>
            </a:r>
          </a:p>
          <a:p>
            <a:pPr algn="ctr">
              <a:spcBef>
                <a:spcPct val="10000"/>
              </a:spcBef>
            </a:pPr>
            <a:r>
              <a:rPr lang="el-GR" sz="2000" b="1" i="1"/>
              <a:t>Ενόραση</a:t>
            </a:r>
            <a:endParaRPr lang="el-GR" sz="2000" b="1"/>
          </a:p>
        </p:txBody>
      </p:sp>
      <p:sp>
        <p:nvSpPr>
          <p:cNvPr id="1364999" name="Text Box 7"/>
          <p:cNvSpPr txBox="1">
            <a:spLocks noChangeArrowheads="1"/>
          </p:cNvSpPr>
          <p:nvPr/>
        </p:nvSpPr>
        <p:spPr bwMode="auto">
          <a:xfrm>
            <a:off x="684213" y="350043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 i="1"/>
              <a:t>Λογική</a:t>
            </a:r>
          </a:p>
        </p:txBody>
      </p:sp>
      <p:sp>
        <p:nvSpPr>
          <p:cNvPr id="1365000" name="Text Box 8"/>
          <p:cNvSpPr txBox="1">
            <a:spLocks noChangeArrowheads="1"/>
          </p:cNvSpPr>
          <p:nvPr/>
        </p:nvSpPr>
        <p:spPr bwMode="auto">
          <a:xfrm>
            <a:off x="7308850" y="3500438"/>
            <a:ext cx="165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 i="1"/>
              <a:t>Συναίσθημα</a:t>
            </a:r>
          </a:p>
        </p:txBody>
      </p:sp>
      <p:sp>
        <p:nvSpPr>
          <p:cNvPr id="1365001" name="Text Box 9"/>
          <p:cNvSpPr txBox="1">
            <a:spLocks noChangeArrowheads="1"/>
          </p:cNvSpPr>
          <p:nvPr/>
        </p:nvSpPr>
        <p:spPr bwMode="auto">
          <a:xfrm>
            <a:off x="827088" y="2636838"/>
            <a:ext cx="1441450" cy="633412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Λογικοθυμική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A. Ellis</a:t>
            </a:r>
            <a:endParaRPr lang="el-GR" sz="1400" b="1" dirty="0"/>
          </a:p>
        </p:txBody>
      </p:sp>
      <p:sp>
        <p:nvSpPr>
          <p:cNvPr id="1365002" name="Text Box 10"/>
          <p:cNvSpPr txBox="1">
            <a:spLocks noChangeArrowheads="1"/>
          </p:cNvSpPr>
          <p:nvPr/>
        </p:nvSpPr>
        <p:spPr bwMode="auto">
          <a:xfrm rot="-5400000">
            <a:off x="-342106" y="3013869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/>
              <a:t>ΔΙΑΔΙΚΑΣΙΑ</a:t>
            </a:r>
          </a:p>
        </p:txBody>
      </p:sp>
      <p:sp>
        <p:nvSpPr>
          <p:cNvPr id="1365003" name="Text Box 11"/>
          <p:cNvSpPr txBox="1">
            <a:spLocks noChangeArrowheads="1"/>
          </p:cNvSpPr>
          <p:nvPr/>
        </p:nvSpPr>
        <p:spPr bwMode="auto">
          <a:xfrm>
            <a:off x="2124075" y="1196975"/>
            <a:ext cx="1512888" cy="95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Συνδιαλεκτική</a:t>
            </a:r>
          </a:p>
          <a:p>
            <a:pPr algn="ctr">
              <a:spcBef>
                <a:spcPct val="50000"/>
              </a:spcBef>
            </a:pPr>
            <a:r>
              <a:rPr lang="el-GR" sz="1400" b="1" dirty="0"/>
              <a:t>Ανάλυση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Berne</a:t>
            </a:r>
            <a:endParaRPr lang="el-GR" sz="1400" b="1" dirty="0"/>
          </a:p>
        </p:txBody>
      </p:sp>
      <p:sp>
        <p:nvSpPr>
          <p:cNvPr id="1365004" name="Text Box 12"/>
          <p:cNvSpPr txBox="1">
            <a:spLocks noChangeArrowheads="1"/>
          </p:cNvSpPr>
          <p:nvPr/>
        </p:nvSpPr>
        <p:spPr bwMode="auto">
          <a:xfrm>
            <a:off x="4427538" y="1052513"/>
            <a:ext cx="1512887" cy="846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Υπαρξιακή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Frank, May, Maslow</a:t>
            </a:r>
            <a:endParaRPr lang="el-GR" sz="1400" b="1" dirty="0"/>
          </a:p>
        </p:txBody>
      </p:sp>
      <p:sp>
        <p:nvSpPr>
          <p:cNvPr id="1365005" name="Text Box 13"/>
          <p:cNvSpPr txBox="1">
            <a:spLocks noChangeArrowheads="1"/>
          </p:cNvSpPr>
          <p:nvPr/>
        </p:nvSpPr>
        <p:spPr bwMode="auto">
          <a:xfrm>
            <a:off x="6477000" y="1052513"/>
            <a:ext cx="2057400" cy="630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Προσωποκεντρική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Rogers</a:t>
            </a:r>
            <a:endParaRPr lang="el-GR" sz="1400" b="1" dirty="0"/>
          </a:p>
        </p:txBody>
      </p:sp>
      <p:sp>
        <p:nvSpPr>
          <p:cNvPr id="1365006" name="Text Box 14"/>
          <p:cNvSpPr txBox="1">
            <a:spLocks noChangeArrowheads="1"/>
          </p:cNvSpPr>
          <p:nvPr/>
        </p:nvSpPr>
        <p:spPr bwMode="auto">
          <a:xfrm>
            <a:off x="6324600" y="2057400"/>
            <a:ext cx="1512888" cy="846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 Κλασσική Ψυχανάλυση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Freud</a:t>
            </a:r>
            <a:endParaRPr lang="el-GR" sz="1400" b="1" dirty="0"/>
          </a:p>
        </p:txBody>
      </p:sp>
      <p:sp>
        <p:nvSpPr>
          <p:cNvPr id="1365007" name="Text Box 15"/>
          <p:cNvSpPr txBox="1">
            <a:spLocks noChangeArrowheads="1"/>
          </p:cNvSpPr>
          <p:nvPr/>
        </p:nvSpPr>
        <p:spPr bwMode="auto">
          <a:xfrm>
            <a:off x="4211638" y="2205038"/>
            <a:ext cx="1655762" cy="846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 Ψυχολογία του Εγώ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Erikson</a:t>
            </a:r>
            <a:r>
              <a:rPr lang="el-GR" sz="1400" b="1" dirty="0"/>
              <a:t>,</a:t>
            </a:r>
            <a:r>
              <a:rPr lang="en-US" sz="1400" b="1" dirty="0"/>
              <a:t>Fromm </a:t>
            </a:r>
            <a:endParaRPr lang="el-GR" sz="1400" b="1" dirty="0"/>
          </a:p>
        </p:txBody>
      </p:sp>
      <p:sp>
        <p:nvSpPr>
          <p:cNvPr id="1365008" name="Text Box 16"/>
          <p:cNvSpPr txBox="1">
            <a:spLocks noChangeArrowheads="1"/>
          </p:cNvSpPr>
          <p:nvPr/>
        </p:nvSpPr>
        <p:spPr bwMode="auto">
          <a:xfrm>
            <a:off x="611188" y="5300663"/>
            <a:ext cx="1871662" cy="63341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Συμπεριφοριστική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Skinner, </a:t>
            </a:r>
            <a:r>
              <a:rPr lang="en-US" sz="1400" b="1" dirty="0" err="1"/>
              <a:t>Wolpe</a:t>
            </a:r>
            <a:endParaRPr lang="el-GR" sz="1400" b="1" dirty="0"/>
          </a:p>
        </p:txBody>
      </p:sp>
      <p:sp>
        <p:nvSpPr>
          <p:cNvPr id="1365009" name="Text Box 17"/>
          <p:cNvSpPr txBox="1">
            <a:spLocks noChangeArrowheads="1"/>
          </p:cNvSpPr>
          <p:nvPr/>
        </p:nvSpPr>
        <p:spPr bwMode="auto">
          <a:xfrm>
            <a:off x="5148263" y="3644900"/>
            <a:ext cx="1512887" cy="633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/>
              <a:t>Μορφολογική</a:t>
            </a:r>
          </a:p>
          <a:p>
            <a:pPr algn="ctr">
              <a:spcBef>
                <a:spcPct val="50000"/>
              </a:spcBef>
            </a:pPr>
            <a:r>
              <a:rPr lang="en-US" sz="1400" b="1"/>
              <a:t>Perls</a:t>
            </a:r>
            <a:endParaRPr lang="el-GR" sz="1400" b="1"/>
          </a:p>
        </p:txBody>
      </p:sp>
      <p:sp>
        <p:nvSpPr>
          <p:cNvPr id="1365010" name="Text Box 18"/>
          <p:cNvSpPr txBox="1">
            <a:spLocks noChangeArrowheads="1"/>
          </p:cNvSpPr>
          <p:nvPr/>
        </p:nvSpPr>
        <p:spPr bwMode="auto">
          <a:xfrm>
            <a:off x="5562600" y="6172200"/>
            <a:ext cx="2795614" cy="4924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200" b="1" dirty="0"/>
              <a:t>Πηγή: </a:t>
            </a:r>
            <a:r>
              <a:rPr lang="en-US" sz="1200" b="1" dirty="0"/>
              <a:t>Frey, D. 1972 (</a:t>
            </a:r>
            <a:r>
              <a:rPr lang="el-GR" sz="1200" b="1" dirty="0"/>
              <a:t>Μαλικιώση-Λοίζου,1999</a:t>
            </a:r>
            <a:r>
              <a:rPr lang="el-GR" sz="1400" b="1" dirty="0"/>
              <a:t>),  </a:t>
            </a:r>
            <a:r>
              <a:rPr lang="el-GR" sz="1200" b="1" dirty="0"/>
              <a:t>σελ.40</a:t>
            </a:r>
          </a:p>
        </p:txBody>
      </p:sp>
      <p:sp>
        <p:nvSpPr>
          <p:cNvPr id="1365011" name="Text Box 19"/>
          <p:cNvSpPr txBox="1">
            <a:spLocks noChangeArrowheads="1"/>
          </p:cNvSpPr>
          <p:nvPr/>
        </p:nvSpPr>
        <p:spPr bwMode="auto">
          <a:xfrm>
            <a:off x="2411413" y="4365625"/>
            <a:ext cx="1512887" cy="95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/>
              <a:t> Κοινωνικής</a:t>
            </a:r>
          </a:p>
          <a:p>
            <a:pPr algn="ctr">
              <a:spcBef>
                <a:spcPct val="50000"/>
              </a:spcBef>
            </a:pPr>
            <a:r>
              <a:rPr lang="el-GR" sz="1400" b="1"/>
              <a:t>Μάθησης</a:t>
            </a:r>
          </a:p>
          <a:p>
            <a:pPr algn="ctr">
              <a:spcBef>
                <a:spcPct val="50000"/>
              </a:spcBef>
            </a:pPr>
            <a:r>
              <a:rPr lang="en-US" sz="1400" b="1"/>
              <a:t>Dollard&amp; Miller</a:t>
            </a:r>
            <a:endParaRPr lang="el-GR" sz="1400" b="1"/>
          </a:p>
        </p:txBody>
      </p:sp>
      <p:sp>
        <p:nvSpPr>
          <p:cNvPr id="1365012" name="Text Box 20"/>
          <p:cNvSpPr txBox="1">
            <a:spLocks noChangeArrowheads="1"/>
          </p:cNvSpPr>
          <p:nvPr/>
        </p:nvSpPr>
        <p:spPr bwMode="auto">
          <a:xfrm>
            <a:off x="381000" y="3933825"/>
            <a:ext cx="1887538" cy="63341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Πραγματικότητας</a:t>
            </a:r>
            <a:endParaRPr lang="en-US" sz="1400" b="1" dirty="0"/>
          </a:p>
          <a:p>
            <a:pPr algn="ctr">
              <a:spcBef>
                <a:spcPct val="50000"/>
              </a:spcBef>
            </a:pPr>
            <a:r>
              <a:rPr lang="en-US" sz="1400" b="1" dirty="0" err="1"/>
              <a:t>Glasser</a:t>
            </a:r>
            <a:endParaRPr lang="el-GR" sz="1400" b="1" dirty="0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81998-CB39-42E2-844B-DE60D991A3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64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64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6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36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4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4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364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364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64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6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6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6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1000"/>
                                        <p:tgtEl>
                                          <p:spTgt spid="136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1000"/>
                                        <p:tgtEl>
                                          <p:spTgt spid="136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1000"/>
                                        <p:tgtEl>
                                          <p:spTgt spid="136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1000"/>
                                        <p:tgtEl>
                                          <p:spTgt spid="136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1000"/>
                                        <p:tgtEl>
                                          <p:spTgt spid="1365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1000"/>
                                        <p:tgtEl>
                                          <p:spTgt spid="136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1000"/>
                                        <p:tgtEl>
                                          <p:spTgt spid="136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1000"/>
                                        <p:tgtEl>
                                          <p:spTgt spid="136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1000"/>
                                        <p:tgtEl>
                                          <p:spTgt spid="136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1000"/>
                                        <p:tgtEl>
                                          <p:spTgt spid="136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1000"/>
                                        <p:tgtEl>
                                          <p:spTgt spid="136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8" dur="1000"/>
                                        <p:tgtEl>
                                          <p:spTgt spid="1365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1000"/>
                                        <p:tgtEl>
                                          <p:spTgt spid="136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4994" grpId="0" animBg="1"/>
      <p:bldP spid="1364995" grpId="0" animBg="1"/>
      <p:bldP spid="1364997" grpId="0" build="allAtOnce"/>
      <p:bldP spid="1364998" grpId="0"/>
      <p:bldP spid="136499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l-GR" sz="2400" b="1" i="1" dirty="0"/>
              <a:t>Λ-Δ1. Συμπεριφοριστική </a:t>
            </a:r>
            <a:r>
              <a:rPr lang="en-US" sz="2400" b="1" i="1" dirty="0"/>
              <a:t>(</a:t>
            </a:r>
            <a:r>
              <a:rPr lang="en-US" sz="2400" b="1" i="1" dirty="0" err="1"/>
              <a:t>Behaviour</a:t>
            </a:r>
            <a:r>
              <a:rPr lang="en-US" sz="2400" b="1" i="1" dirty="0"/>
              <a:t>) </a:t>
            </a:r>
            <a:r>
              <a:rPr lang="el-GR" sz="2400" b="1" i="1" dirty="0"/>
              <a:t>θεωρία του </a:t>
            </a:r>
            <a:r>
              <a:rPr lang="en-US" sz="2400" b="1" i="1" dirty="0"/>
              <a:t>Joseph </a:t>
            </a:r>
            <a:r>
              <a:rPr lang="en-US" sz="2400" b="1" i="1" dirty="0" err="1"/>
              <a:t>Wolpe</a:t>
            </a:r>
            <a:r>
              <a:rPr lang="el-GR" sz="2400" b="1" i="1" dirty="0"/>
              <a:t>…</a:t>
            </a:r>
            <a:br>
              <a:rPr lang="el-GR" sz="2400" b="1" i="1" dirty="0"/>
            </a:b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5005536"/>
          </a:xfrm>
        </p:spPr>
        <p:txBody>
          <a:bodyPr>
            <a:normAutofit/>
          </a:bodyPr>
          <a:lstStyle/>
          <a:p>
            <a:r>
              <a:rPr lang="el-GR" sz="2400" dirty="0"/>
              <a:t>Στηρίζεται στις ιδέες του </a:t>
            </a:r>
            <a:r>
              <a:rPr lang="en-US" sz="2400" b="1" dirty="0"/>
              <a:t>Pavlov</a:t>
            </a:r>
            <a:r>
              <a:rPr lang="en-US" sz="2400" dirty="0"/>
              <a:t> </a:t>
            </a:r>
            <a:r>
              <a:rPr lang="el-GR" sz="2400" dirty="0"/>
              <a:t>και του </a:t>
            </a:r>
            <a:r>
              <a:rPr lang="en-US" sz="2400" b="1" dirty="0"/>
              <a:t>Skinner, </a:t>
            </a:r>
            <a:r>
              <a:rPr lang="el-GR" sz="2400" dirty="0"/>
              <a:t>των μεγάλων θεωρητικών του </a:t>
            </a:r>
            <a:r>
              <a:rPr lang="el-GR" sz="2400" dirty="0" err="1"/>
              <a:t>μπιχεβιορισμού</a:t>
            </a:r>
            <a:r>
              <a:rPr lang="el-GR" sz="2400" dirty="0"/>
              <a:t> (συμπεριφορισμού).</a:t>
            </a:r>
          </a:p>
          <a:p>
            <a:r>
              <a:rPr lang="el-GR" sz="2400" dirty="0"/>
              <a:t> Δίνει έμφαση στη </a:t>
            </a:r>
            <a:r>
              <a:rPr lang="el-GR" sz="2400" b="1" dirty="0"/>
              <a:t>μάθηση της συμπεριφοράς </a:t>
            </a:r>
            <a:r>
              <a:rPr lang="el-GR" sz="2400" dirty="0"/>
              <a:t>μέσω της </a:t>
            </a:r>
            <a:r>
              <a:rPr lang="el-GR" sz="2400" b="1" dirty="0"/>
              <a:t>κλασικής εξαρτημένης μάθησης</a:t>
            </a:r>
            <a:r>
              <a:rPr lang="el-GR" sz="2400" dirty="0"/>
              <a:t>, της </a:t>
            </a:r>
            <a:r>
              <a:rPr lang="el-GR" sz="2400" b="1" dirty="0"/>
              <a:t>συντελεστικής μάθησης </a:t>
            </a:r>
            <a:r>
              <a:rPr lang="el-GR" sz="2400" dirty="0"/>
              <a:t>και της </a:t>
            </a:r>
            <a:r>
              <a:rPr lang="el-GR" sz="2400" b="1" dirty="0"/>
              <a:t>μιμητικής μάθησης</a:t>
            </a:r>
            <a:r>
              <a:rPr lang="el-GR" sz="2400" dirty="0"/>
              <a:t>.</a:t>
            </a:r>
          </a:p>
          <a:p>
            <a:r>
              <a:rPr lang="el-GR" sz="2400" dirty="0"/>
              <a:t> Η συμβουλευτική διαδικασία συνίσταται στη μάθηση συμπεριφορών με μεθόδους όπως: </a:t>
            </a:r>
          </a:p>
          <a:p>
            <a:pPr algn="r"/>
            <a:r>
              <a:rPr lang="el-GR" sz="2000" dirty="0"/>
              <a:t>α) τα </a:t>
            </a:r>
            <a:r>
              <a:rPr lang="el-GR" sz="2000" b="1" dirty="0"/>
              <a:t>προγράμματα ενίσχυσης (θετικής ή αρνητικής)</a:t>
            </a:r>
          </a:p>
          <a:p>
            <a:pPr algn="r"/>
            <a:r>
              <a:rPr lang="el-GR" sz="2000" dirty="0"/>
              <a:t> β) η </a:t>
            </a:r>
            <a:r>
              <a:rPr lang="el-GR" sz="2000" b="1" dirty="0"/>
              <a:t>συστηματική </a:t>
            </a:r>
            <a:r>
              <a:rPr lang="el-GR" sz="2000" b="1" dirty="0" err="1"/>
              <a:t>αποευαισθητοποίηση</a:t>
            </a:r>
            <a:r>
              <a:rPr lang="el-GR" sz="2000" b="1" dirty="0"/>
              <a:t> χρήση δύο ασύμβατων μεταξύ τους εμπειριών με στόχο την προβληματική,</a:t>
            </a:r>
            <a:r>
              <a:rPr lang="el-GR" sz="2000" dirty="0"/>
              <a:t>  η </a:t>
            </a:r>
          </a:p>
          <a:p>
            <a:pPr algn="r"/>
            <a:r>
              <a:rPr lang="el-GR" sz="2000" dirty="0"/>
              <a:t>γ) </a:t>
            </a:r>
            <a:r>
              <a:rPr lang="el-GR" sz="2000" b="1" dirty="0" err="1"/>
              <a:t>ψυχοκατακλυσμική</a:t>
            </a:r>
            <a:r>
              <a:rPr lang="el-GR" sz="2000" b="1" dirty="0"/>
              <a:t> θεραπεία.</a:t>
            </a:r>
          </a:p>
          <a:p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Text Box 1"/>
          <p:cNvSpPr txBox="1">
            <a:spLocks noChangeArrowheads="1"/>
          </p:cNvSpPr>
          <p:nvPr/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b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5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Θεωρία της συμπεριφοράς. Συμπεριφορισμός ή Μπηχεβιορισμός (</a:t>
            </a:r>
            <a:r>
              <a:rPr lang="en-US" sz="25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S</a:t>
            </a:r>
            <a:r>
              <a:rPr lang="el-GR" sz="25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→</a:t>
            </a:r>
            <a:r>
              <a:rPr lang="en-US" sz="25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R</a:t>
            </a:r>
            <a:r>
              <a:rPr lang="el-GR" sz="25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)</a:t>
            </a:r>
          </a:p>
        </p:txBody>
      </p:sp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 eaLnBrk="1" hangingPunct="1">
              <a:lnSpc>
                <a:spcPct val="90000"/>
              </a:lnSpc>
              <a:spcBef>
                <a:spcPts val="600"/>
              </a:spcBef>
              <a:buClr>
                <a:srgbClr val="CCCC99"/>
              </a:buClr>
              <a:buSzPct val="7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4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Στόχος είναι η πρόβλεψη και ο έλεγχος της ανθρώπινης συμπεριφοράς. 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600"/>
              </a:spcBef>
              <a:buClr>
                <a:srgbClr val="CCCC99"/>
              </a:buClr>
              <a:buSzPct val="7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4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Ονομάζεται και θεωρία  </a:t>
            </a:r>
            <a:r>
              <a:rPr lang="en-US" sz="24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STIMULUS</a:t>
            </a:r>
            <a:r>
              <a:rPr lang="el-GR" sz="24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-</a:t>
            </a:r>
            <a:r>
              <a:rPr lang="en-US" sz="24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RESPONSE</a:t>
            </a:r>
            <a:r>
              <a:rPr lang="el-GR" sz="24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ή μαύρο κουτί. 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600"/>
              </a:spcBef>
              <a:buClr>
                <a:srgbClr val="CCCC99"/>
              </a:buClr>
              <a:buSzPct val="7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4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Αρχική της μορφή ήταν : η Κλασσική Εξάρτηση (πείραμα του </a:t>
            </a:r>
            <a:r>
              <a:rPr lang="en-US" sz="24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Pavlov</a:t>
            </a:r>
            <a:r>
              <a:rPr lang="el-GR" sz="24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, θεωρία του </a:t>
            </a:r>
            <a:r>
              <a:rPr lang="el-GR" sz="2400" dirty="0" err="1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Watson</a:t>
            </a:r>
            <a:r>
              <a:rPr lang="el-GR" sz="24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). 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600"/>
              </a:spcBef>
              <a:buClr>
                <a:srgbClr val="CCCC99"/>
              </a:buClr>
              <a:buSzPct val="7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4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Αργότερα εξελίχθηκε στην   Συντελεστική Μάθηση (</a:t>
            </a:r>
            <a:r>
              <a:rPr lang="el-GR" sz="2400" dirty="0" err="1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Skinner</a:t>
            </a:r>
            <a:r>
              <a:rPr lang="el-GR" sz="24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) που χαρακτηριστικό της είναι ο Νόμος του Αποτελέσματος (Ανταμοιβή-</a:t>
            </a:r>
            <a:r>
              <a:rPr lang="el-GR" sz="2400" dirty="0" err="1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Τιμωρί</a:t>
            </a:r>
            <a:r>
              <a:rPr lang="el-GR" sz="24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α), ώστε να επαναληφθεί μία θετική και ικανοποιητική συμπεριφορά και να αποφευχθεί μία ανεπιθύμητη</a:t>
            </a:r>
            <a:r>
              <a:rPr lang="el-GR" sz="2400" i="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.</a:t>
            </a:r>
            <a:r>
              <a:rPr lang="el-GR" sz="24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</a:t>
            </a: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Χαράλαμπος Τσίρος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1496EC9-3B8A-45BD-9721-4FBE0C974E7B}" type="slidenum">
              <a:rPr lang="el-GR" sz="14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l-GR" sz="140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178594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dirty="0"/>
              <a:t>Επισκόπηση των θεωριών</a:t>
            </a:r>
            <a:br>
              <a:rPr lang="el-GR" sz="4000" dirty="0"/>
            </a:br>
            <a:r>
              <a:rPr lang="el-GR" sz="4000" dirty="0"/>
              <a:t>Ταξινόμηση </a:t>
            </a:r>
            <a:r>
              <a:rPr lang="en-US" sz="4000" dirty="0"/>
              <a:t>Frey</a:t>
            </a:r>
            <a:br>
              <a:rPr lang="el-GR" dirty="0"/>
            </a:br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106E9-2E56-44F6-AF8C-6D535D20AFA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Text Box 1"/>
          <p:cNvSpPr txBox="1">
            <a:spLocks noChangeArrowheads="1"/>
          </p:cNvSpPr>
          <p:nvPr/>
        </p:nvSpPr>
        <p:spPr bwMode="auto">
          <a:xfrm>
            <a:off x="457200" y="533400"/>
            <a:ext cx="83058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b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1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Συμπεριφορισμός ή Μπηχεβιορισμός (</a:t>
            </a:r>
            <a:r>
              <a:rPr lang="en-US" sz="21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S</a:t>
            </a:r>
            <a:r>
              <a:rPr lang="el-GR" sz="21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→</a:t>
            </a:r>
            <a:r>
              <a:rPr lang="en-US" sz="21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R</a:t>
            </a:r>
            <a:r>
              <a:rPr lang="el-GR" sz="21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)</a:t>
            </a:r>
            <a:r>
              <a:rPr lang="el-GR" sz="2500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 : φιλοσοφία Ι</a:t>
            </a:r>
          </a:p>
        </p:txBody>
      </p:sp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CCCC99"/>
              </a:buClr>
              <a:buSzPct val="7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4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Ακολουθεί το θετικιστικό επιστημονικό παράδειγμα.</a:t>
            </a:r>
          </a:p>
          <a:p>
            <a:pPr marL="342900" indent="-341313" eaLnBrk="1" hangingPunct="1">
              <a:lnSpc>
                <a:spcPct val="90000"/>
              </a:lnSpc>
              <a:spcBef>
                <a:spcPts val="600"/>
              </a:spcBef>
              <a:buClrTx/>
              <a:buSzPct val="7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l-GR" sz="2400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CCCC99"/>
              </a:buClr>
              <a:buSzPct val="7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4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Η συμπεριφορά είναι αποτέλεσμα μάθησης.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CCCC99"/>
              </a:buClr>
              <a:buSzPct val="7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4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Τα συναισθηματικά προβλήματα αναπτύσσονται γιατί ο άνθρωπος δεν κατάφερε να μάθει αποτελεσματικούς τρόπους αντίδρασης σε ορισμένες περιστάσεις (</a:t>
            </a:r>
            <a:r>
              <a:rPr lang="el-GR" sz="2400" i="1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αποτελεσματικούς σύμφωνα με τα πρότυπα της κοινωνίας</a:t>
            </a:r>
            <a:r>
              <a:rPr lang="el-GR" sz="24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),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CCCC99"/>
              </a:buClr>
              <a:buSzPct val="7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4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Επομένως, υπάρχει ένα πρόβλημα μάθησης το οποίο μπορεί κάποιος να επιλύσει εφαρμόζοντας τις βασικές τεχνικές της μάθησης.</a:t>
            </a:r>
          </a:p>
        </p:txBody>
      </p:sp>
      <p:sp>
        <p:nvSpPr>
          <p:cNvPr id="130051" name="Text Box 3"/>
          <p:cNvSpPr txBox="1">
            <a:spLocks noChangeArrowheads="1"/>
          </p:cNvSpPr>
          <p:nvPr/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Χαράλαμπος Τσίρος</a:t>
            </a:r>
          </a:p>
        </p:txBody>
      </p:sp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47C7642-6F69-4AEA-80D4-2EACB6591A3B}" type="slidenum">
              <a:rPr lang="el-GR" sz="14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l-GR" sz="140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Text Box 1"/>
          <p:cNvSpPr txBox="1">
            <a:spLocks noChangeArrowheads="1"/>
          </p:cNvSpPr>
          <p:nvPr/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b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1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Συμπεριφορισμός ή Μπηχεβιορισμός (</a:t>
            </a:r>
            <a:r>
              <a:rPr lang="en-US" sz="21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S</a:t>
            </a:r>
            <a:r>
              <a:rPr lang="el-GR" sz="21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→</a:t>
            </a:r>
            <a:r>
              <a:rPr lang="en-US" sz="21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R</a:t>
            </a:r>
            <a:r>
              <a:rPr lang="el-GR" sz="21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)</a:t>
            </a:r>
            <a:r>
              <a:rPr lang="el-GR" sz="2500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 : φιλοσοφία ΙΙ</a:t>
            </a:r>
          </a:p>
        </p:txBody>
      </p:sp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 eaLnBrk="1" hangingPunct="1">
              <a:spcBef>
                <a:spcPts val="775"/>
              </a:spcBef>
              <a:buClr>
                <a:srgbClr val="CCCC99"/>
              </a:buClr>
              <a:buSzPct val="7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31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Δε χρειάζεται να εισχωρήσει κάποιος στο ασυνείδητο ή να προκαλέσει ενόραση, ή να αλλάξει την προσωπικότητα του ατόμου,</a:t>
            </a:r>
          </a:p>
          <a:p>
            <a:pPr marL="341313" indent="-341313" algn="l" eaLnBrk="1" hangingPunct="1">
              <a:spcBef>
                <a:spcPts val="775"/>
              </a:spcBef>
              <a:buClr>
                <a:srgbClr val="CCCC99"/>
              </a:buClr>
              <a:buSzPct val="7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31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Το μόνο που χρειάζεται το άτομο είναι να τροποποιήσει τη συμπεριφορά του και να εξαλείψει τα συμπτώματα. </a:t>
            </a:r>
          </a:p>
        </p:txBody>
      </p:sp>
      <p:sp>
        <p:nvSpPr>
          <p:cNvPr id="131075" name="Text Box 3"/>
          <p:cNvSpPr txBox="1">
            <a:spLocks noChangeArrowheads="1"/>
          </p:cNvSpPr>
          <p:nvPr/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Χαράλαμπος Τσίρος</a:t>
            </a:r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F9C9BBD-B632-4AC0-9EA1-F876523CA836}" type="slidenum">
              <a:rPr lang="el-GR" sz="14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l-GR" sz="140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400" b="1" i="1" dirty="0"/>
              <a:t>….Λ-Δ1. Συμπεριφοριστική </a:t>
            </a:r>
            <a:r>
              <a:rPr lang="en-US" sz="2400" b="1" i="1" dirty="0"/>
              <a:t>(</a:t>
            </a:r>
            <a:r>
              <a:rPr lang="en-US" sz="2400" b="1" i="1" dirty="0" err="1"/>
              <a:t>Behaviour</a:t>
            </a:r>
            <a:r>
              <a:rPr lang="en-US" sz="2400" b="1" i="1" dirty="0"/>
              <a:t>) </a:t>
            </a:r>
            <a:r>
              <a:rPr lang="el-GR" sz="2400" b="1" i="1" dirty="0"/>
              <a:t>θεωρία του </a:t>
            </a:r>
            <a:r>
              <a:rPr lang="en-US" sz="2400" b="1" i="1" dirty="0"/>
              <a:t>Joseph </a:t>
            </a:r>
            <a:r>
              <a:rPr lang="en-US" sz="2400" b="1" i="1" dirty="0" err="1"/>
              <a:t>Wolpe</a:t>
            </a:r>
            <a:r>
              <a:rPr lang="el-GR" sz="2400" b="1" i="1" dirty="0"/>
              <a:t>: </a:t>
            </a:r>
            <a:r>
              <a:rPr lang="el-GR" sz="2400" dirty="0"/>
              <a:t>Συμβουλευτική διαδικασία : </a:t>
            </a:r>
            <a:br>
              <a:rPr lang="el-GR" sz="2400" dirty="0"/>
            </a:b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/>
              <a:t>α) τα </a:t>
            </a:r>
            <a:r>
              <a:rPr lang="el-GR" sz="2000" b="1" dirty="0"/>
              <a:t>προγράμματα ενίσχυσης </a:t>
            </a:r>
            <a:r>
              <a:rPr lang="el-GR" sz="2000" dirty="0"/>
              <a:t>(θετικής ή αρνητικής)</a:t>
            </a:r>
          </a:p>
          <a:p>
            <a:r>
              <a:rPr lang="el-GR" sz="2000" dirty="0"/>
              <a:t> β) η </a:t>
            </a:r>
            <a:r>
              <a:rPr lang="el-GR" sz="2000" b="1" dirty="0"/>
              <a:t>συστηματική </a:t>
            </a:r>
            <a:r>
              <a:rPr lang="el-GR" sz="2000" b="1" dirty="0" err="1"/>
              <a:t>αποευαισθητοποίηση</a:t>
            </a:r>
            <a:r>
              <a:rPr lang="el-GR" sz="2000" b="1" dirty="0"/>
              <a:t> (</a:t>
            </a:r>
            <a:r>
              <a:rPr lang="el-GR" sz="2000" dirty="0"/>
              <a:t>χρήση δύο ασύμβατων μεταξύ τους εμπειριών με στόχο, την σταδιακή παρεμπόδιση και τελικά εξάλειψη, ελπίζουμε, της προβληματικής</a:t>
            </a:r>
            <a:r>
              <a:rPr lang="el-GR" sz="2000" b="1" dirty="0"/>
              <a:t>)</a:t>
            </a:r>
            <a:r>
              <a:rPr lang="el-GR" sz="2000" dirty="0"/>
              <a:t>  </a:t>
            </a:r>
          </a:p>
          <a:p>
            <a:r>
              <a:rPr lang="el-GR" sz="2000" dirty="0"/>
              <a:t>γ) </a:t>
            </a:r>
            <a:r>
              <a:rPr lang="el-GR" sz="2000" b="1" dirty="0" err="1"/>
              <a:t>ψυχοκατακλυσμός</a:t>
            </a:r>
            <a:r>
              <a:rPr lang="el-GR" sz="2000" b="1" dirty="0"/>
              <a:t> </a:t>
            </a:r>
            <a:r>
              <a:rPr lang="el-GR" sz="2000" dirty="0"/>
              <a:t>(αντίθετη της προηγούμενης, το άτομο ρίχνεται στον λάκκο με τα θηρία» και αφήνεται να επιβιώσει)</a:t>
            </a:r>
          </a:p>
          <a:p>
            <a:r>
              <a:rPr lang="el-GR" sz="2000" dirty="0"/>
              <a:t>δ)</a:t>
            </a:r>
            <a:r>
              <a:rPr lang="el-GR" sz="2000" b="1" dirty="0"/>
              <a:t> </a:t>
            </a:r>
            <a:r>
              <a:rPr lang="el-GR" sz="2000" b="1" dirty="0" err="1"/>
              <a:t>βιοανατροφοδότηση</a:t>
            </a:r>
            <a:r>
              <a:rPr lang="el-GR" sz="2000" b="1" dirty="0"/>
              <a:t> </a:t>
            </a:r>
            <a:r>
              <a:rPr lang="el-GR" sz="2000" dirty="0"/>
              <a:t>(άμεση πληροφόρηση στο άτομο σχετικά με τις μεταβαλλόμενες φυσιολογικές λειτουργίες (χτύποι καρδιάς, αρτηριακή πίεση) και τη σχέση του με τη σκέψη και τα συναισθήματα, σε συνδυασμό με  τεχνικές χαλάρωσης ή άσκησης ελέγχου)</a:t>
            </a:r>
          </a:p>
          <a:p>
            <a:r>
              <a:rPr lang="el-GR" sz="2000" dirty="0"/>
              <a:t>ε) </a:t>
            </a:r>
            <a:r>
              <a:rPr lang="el-GR" sz="2000" b="1" dirty="0"/>
              <a:t>θεραπεία αποστροφής </a:t>
            </a:r>
            <a:r>
              <a:rPr lang="el-GR" sz="2000" dirty="0"/>
              <a:t>(μία ανεπιθύμητη συμπεριφορά συνδέεται με κάτι που προκαλεί μεγάλο πόνο ή αποστροφή)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85818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l-GR" sz="2400" b="1" i="1" dirty="0"/>
              <a:t>Λ-Δ2. Θεωρία της πραγματικότητας </a:t>
            </a:r>
            <a:r>
              <a:rPr lang="en-US" sz="2400" b="1" i="1" dirty="0"/>
              <a:t>(Reality) </a:t>
            </a:r>
            <a:r>
              <a:rPr lang="el-GR" sz="2400" b="1" i="1" dirty="0"/>
              <a:t>του </a:t>
            </a:r>
            <a:r>
              <a:rPr lang="en-US" sz="2400" b="1" i="1" dirty="0"/>
              <a:t>William Glaser</a:t>
            </a:r>
            <a:br>
              <a:rPr lang="el-GR" sz="2400" b="1" i="1" dirty="0"/>
            </a:b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Οι πελάτες </a:t>
            </a:r>
            <a:r>
              <a:rPr lang="el-GR" sz="2400" b="1" dirty="0"/>
              <a:t>επιλέγουν</a:t>
            </a:r>
            <a:r>
              <a:rPr lang="el-GR" sz="2400" dirty="0"/>
              <a:t>  να διατηρήσουν την άσχημη κατάσταση στην οποία βρίσκονται επιλέγοντας </a:t>
            </a:r>
            <a:r>
              <a:rPr lang="el-GR" sz="2400" b="1" dirty="0"/>
              <a:t>ακατάλληλους τρόπους ελέγχου του κόσμου </a:t>
            </a:r>
            <a:r>
              <a:rPr lang="el-GR" sz="2400" dirty="0"/>
              <a:t>για να </a:t>
            </a:r>
            <a:r>
              <a:rPr lang="el-GR" sz="2400" b="1" dirty="0"/>
              <a:t>ικανοποιήσου</a:t>
            </a:r>
            <a:r>
              <a:rPr lang="el-GR" sz="2400" dirty="0"/>
              <a:t>ν τις ανάγκες τους (τα «πρέπει» και «θέλω»). </a:t>
            </a:r>
          </a:p>
          <a:p>
            <a:r>
              <a:rPr lang="el-GR" sz="2400" dirty="0"/>
              <a:t>Η συμβουλευτική διαδικασία περιλαμβάνει</a:t>
            </a:r>
          </a:p>
          <a:p>
            <a:r>
              <a:rPr lang="el-GR" sz="2400" dirty="0"/>
              <a:t> α) την αναγνώριση των επιθυμιών και των αναγκών των πελατών, </a:t>
            </a:r>
          </a:p>
          <a:p>
            <a:r>
              <a:rPr lang="el-GR" sz="2400" dirty="0"/>
              <a:t>β) την εκμάθηση της </a:t>
            </a:r>
            <a:r>
              <a:rPr lang="el-GR" sz="2400" b="1" dirty="0"/>
              <a:t>θεωρίας της επιλογής</a:t>
            </a:r>
            <a:r>
              <a:rPr lang="el-GR" sz="2400" dirty="0"/>
              <a:t>, τον σχεδιασμό και, όπου απαιτείται, </a:t>
            </a:r>
          </a:p>
          <a:p>
            <a:r>
              <a:rPr lang="el-GR" sz="2400" dirty="0"/>
              <a:t>γ) την εκπαίδευση στις συμπεριφορές που χρειάζονται για να είναι επιτυχημένοι.</a:t>
            </a:r>
          </a:p>
          <a:p>
            <a:endParaRPr lang="el-GR" sz="2400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  <a:r>
              <a:rPr lang="en-US" dirty="0"/>
              <a:t>5.4. </a:t>
            </a:r>
            <a:r>
              <a:rPr lang="el-GR" dirty="0" err="1"/>
              <a:t>Λογικο</a:t>
            </a:r>
            <a:r>
              <a:rPr lang="el-GR" dirty="0"/>
              <a:t>-Ενορατικές Λ-Ε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l-GR" sz="2400" b="1" i="1" dirty="0"/>
          </a:p>
          <a:p>
            <a:r>
              <a:rPr lang="el-GR" sz="2400" b="1" i="1" dirty="0"/>
              <a:t>Λ-Ε1. </a:t>
            </a:r>
            <a:r>
              <a:rPr lang="el-GR" sz="2400" b="1" i="1" dirty="0" err="1"/>
              <a:t>Λογικο</a:t>
            </a:r>
            <a:r>
              <a:rPr lang="el-GR" sz="2400" b="1" i="1" dirty="0"/>
              <a:t>-συναισθηματική</a:t>
            </a:r>
            <a:r>
              <a:rPr lang="en-US" sz="2400" b="1" i="1" dirty="0"/>
              <a:t> (</a:t>
            </a:r>
            <a:r>
              <a:rPr lang="el-GR" sz="2400" b="1" i="1" dirty="0" err="1"/>
              <a:t>Λογικο</a:t>
            </a:r>
            <a:r>
              <a:rPr lang="el-GR" sz="2400" b="1" i="1" dirty="0"/>
              <a:t>-θυμική) </a:t>
            </a:r>
            <a:r>
              <a:rPr lang="en-US" sz="2400" b="1" i="1" dirty="0"/>
              <a:t>(Rational-Emotive) </a:t>
            </a:r>
            <a:r>
              <a:rPr lang="el-GR" sz="2400" b="1" i="1" dirty="0"/>
              <a:t>θεωρία του </a:t>
            </a:r>
            <a:r>
              <a:rPr lang="en-US" sz="2400" b="1" i="1" dirty="0"/>
              <a:t>Albert Ellis</a:t>
            </a:r>
            <a:endParaRPr lang="el-GR" sz="2400" b="1" i="1" dirty="0"/>
          </a:p>
          <a:p>
            <a:endParaRPr lang="el-GR" sz="2400" b="1" i="1" dirty="0"/>
          </a:p>
          <a:p>
            <a:r>
              <a:rPr lang="el-GR" sz="2400" b="1" i="1" dirty="0"/>
              <a:t>Λ-Ε2. Γνωστική ή </a:t>
            </a:r>
            <a:r>
              <a:rPr lang="el-GR" sz="2400" b="1" i="1" dirty="0" err="1"/>
              <a:t>Γνωσιακή</a:t>
            </a:r>
            <a:r>
              <a:rPr lang="el-GR" sz="2400" b="1" i="1" dirty="0"/>
              <a:t> </a:t>
            </a:r>
            <a:r>
              <a:rPr lang="en-US" sz="2400" b="1" i="1" dirty="0"/>
              <a:t>(Cognitive) </a:t>
            </a:r>
            <a:r>
              <a:rPr lang="el-GR" sz="2400" b="1" i="1" dirty="0"/>
              <a:t>θεωρία του </a:t>
            </a:r>
            <a:r>
              <a:rPr lang="en-US" sz="2400" b="1" i="1" dirty="0"/>
              <a:t>Aaron Beck</a:t>
            </a:r>
            <a:endParaRPr lang="el-GR" sz="2400" b="1" i="1" dirty="0"/>
          </a:p>
          <a:p>
            <a:endParaRPr lang="el-GR" sz="2400" b="1" i="1" dirty="0"/>
          </a:p>
          <a:p>
            <a:r>
              <a:rPr lang="el-GR" sz="2400" b="1" i="1" dirty="0"/>
              <a:t>Λ-Ε3. Ατομική </a:t>
            </a:r>
            <a:r>
              <a:rPr lang="el-GR" sz="2400" b="1" i="1" dirty="0" err="1"/>
              <a:t>Ψυ</a:t>
            </a:r>
            <a:r>
              <a:rPr lang="en-US" sz="2400" b="1" i="1" dirty="0"/>
              <a:t>x</a:t>
            </a:r>
            <a:r>
              <a:rPr lang="el-GR" sz="2400" b="1" i="1" dirty="0" err="1"/>
              <a:t>ολογία</a:t>
            </a:r>
            <a:r>
              <a:rPr lang="el-GR" sz="2400" b="1" i="1" dirty="0"/>
              <a:t> του </a:t>
            </a:r>
            <a:r>
              <a:rPr lang="en-US" sz="2400" b="1" i="1" dirty="0"/>
              <a:t>ADLER (1870-</a:t>
            </a:r>
            <a:r>
              <a:rPr lang="el-GR" sz="2400" b="1" i="1" dirty="0"/>
              <a:t>1937</a:t>
            </a:r>
            <a:r>
              <a:rPr lang="en-US" sz="2400" b="1" i="1" dirty="0"/>
              <a:t>)</a:t>
            </a:r>
            <a:endParaRPr lang="el-GR" sz="2400" b="1" i="1" dirty="0"/>
          </a:p>
          <a:p>
            <a:endParaRPr lang="el-GR" sz="2400" b="1" i="1" dirty="0"/>
          </a:p>
          <a:p>
            <a:r>
              <a:rPr lang="el-GR" sz="2400" b="1" dirty="0"/>
              <a:t>Λ-Ε4. Συνδιαλεκτική ανάλυση (</a:t>
            </a:r>
            <a:r>
              <a:rPr lang="en-US" sz="2400" b="1" dirty="0"/>
              <a:t>Transactional Analysis </a:t>
            </a:r>
            <a:r>
              <a:rPr lang="el-GR" sz="2400" b="1" dirty="0"/>
              <a:t>(</a:t>
            </a:r>
            <a:r>
              <a:rPr lang="en-US" sz="2400" b="1" dirty="0"/>
              <a:t>T.A.)</a:t>
            </a:r>
            <a:r>
              <a:rPr lang="el-GR" sz="2400" b="1" dirty="0"/>
              <a:t> του </a:t>
            </a:r>
            <a:r>
              <a:rPr lang="en-US" sz="2400" b="1" dirty="0"/>
              <a:t>Eric Berne</a:t>
            </a:r>
            <a:r>
              <a:rPr lang="el-GR" sz="2400" b="1" dirty="0"/>
              <a:t> (19</a:t>
            </a:r>
            <a:r>
              <a:rPr lang="en-US" sz="2400" b="1" dirty="0"/>
              <a:t>10-1970</a:t>
            </a:r>
            <a:r>
              <a:rPr lang="el-GR" sz="2400" b="1" dirty="0"/>
              <a:t>)</a:t>
            </a:r>
            <a:endParaRPr lang="el-GR" sz="2400" b="1" i="1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2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l-GR" sz="1400" dirty="0"/>
          </a:p>
        </p:txBody>
      </p:sp>
      <p:sp>
        <p:nvSpPr>
          <p:cNvPr id="717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64422FE-F887-475E-882B-51FC23FABBBE}" type="slidenum">
              <a:rPr lang="el-GR" sz="1400"/>
              <a:pPr algn="r"/>
              <a:t>25</a:t>
            </a:fld>
            <a:endParaRPr lang="el-GR" sz="1400"/>
          </a:p>
        </p:txBody>
      </p:sp>
      <p:sp>
        <p:nvSpPr>
          <p:cNvPr id="1364994" name="AutoShape 2"/>
          <p:cNvSpPr>
            <a:spLocks noChangeArrowheads="1"/>
          </p:cNvSpPr>
          <p:nvPr/>
        </p:nvSpPr>
        <p:spPr bwMode="auto">
          <a:xfrm rot="-5400000">
            <a:off x="1476375" y="3500438"/>
            <a:ext cx="5124450" cy="228600"/>
          </a:xfrm>
          <a:prstGeom prst="rightArrow">
            <a:avLst>
              <a:gd name="adj1" fmla="val 0"/>
              <a:gd name="adj2" fmla="val 4981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l-GR" sz="1400"/>
          </a:p>
        </p:txBody>
      </p:sp>
      <p:sp>
        <p:nvSpPr>
          <p:cNvPr id="1364995" name="Line 3"/>
          <p:cNvSpPr>
            <a:spLocks noChangeShapeType="1"/>
          </p:cNvSpPr>
          <p:nvPr/>
        </p:nvSpPr>
        <p:spPr bwMode="auto">
          <a:xfrm flipV="1">
            <a:off x="900113" y="3357563"/>
            <a:ext cx="7632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364996" name="Text Box 4"/>
          <p:cNvSpPr txBox="1">
            <a:spLocks noChangeArrowheads="1"/>
          </p:cNvSpPr>
          <p:nvPr/>
        </p:nvSpPr>
        <p:spPr bwMode="auto">
          <a:xfrm>
            <a:off x="2438400" y="2438400"/>
            <a:ext cx="1439863" cy="6309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Ατομική Ψυχ.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A. Adler</a:t>
            </a:r>
            <a:endParaRPr lang="el-GR" sz="1400" b="1" dirty="0"/>
          </a:p>
        </p:txBody>
      </p:sp>
      <p:sp>
        <p:nvSpPr>
          <p:cNvPr id="1364997" name="Text Box 5"/>
          <p:cNvSpPr txBox="1">
            <a:spLocks noChangeArrowheads="1"/>
          </p:cNvSpPr>
          <p:nvPr/>
        </p:nvSpPr>
        <p:spPr bwMode="auto">
          <a:xfrm>
            <a:off x="3419475" y="6165850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 i="1"/>
              <a:t>Δράση</a:t>
            </a:r>
          </a:p>
        </p:txBody>
      </p:sp>
      <p:sp>
        <p:nvSpPr>
          <p:cNvPr id="1364998" name="Text Box 6"/>
          <p:cNvSpPr txBox="1">
            <a:spLocks noChangeArrowheads="1"/>
          </p:cNvSpPr>
          <p:nvPr/>
        </p:nvSpPr>
        <p:spPr bwMode="auto">
          <a:xfrm>
            <a:off x="3419475" y="260350"/>
            <a:ext cx="129698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sz="2000" b="1" i="1"/>
              <a:t>ΣΤΟΧΟΙ</a:t>
            </a:r>
          </a:p>
          <a:p>
            <a:pPr algn="ctr">
              <a:spcBef>
                <a:spcPct val="10000"/>
              </a:spcBef>
            </a:pPr>
            <a:r>
              <a:rPr lang="el-GR" sz="2000" b="1" i="1"/>
              <a:t>Ενόραση</a:t>
            </a:r>
            <a:endParaRPr lang="el-GR" sz="2000" b="1"/>
          </a:p>
        </p:txBody>
      </p:sp>
      <p:sp>
        <p:nvSpPr>
          <p:cNvPr id="1364999" name="Text Box 7"/>
          <p:cNvSpPr txBox="1">
            <a:spLocks noChangeArrowheads="1"/>
          </p:cNvSpPr>
          <p:nvPr/>
        </p:nvSpPr>
        <p:spPr bwMode="auto">
          <a:xfrm>
            <a:off x="684213" y="350043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 i="1"/>
              <a:t>Λογική</a:t>
            </a:r>
          </a:p>
        </p:txBody>
      </p:sp>
      <p:sp>
        <p:nvSpPr>
          <p:cNvPr id="1365000" name="Text Box 8"/>
          <p:cNvSpPr txBox="1">
            <a:spLocks noChangeArrowheads="1"/>
          </p:cNvSpPr>
          <p:nvPr/>
        </p:nvSpPr>
        <p:spPr bwMode="auto">
          <a:xfrm>
            <a:off x="7308850" y="3500438"/>
            <a:ext cx="165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 i="1"/>
              <a:t>Συναίσθημα</a:t>
            </a:r>
          </a:p>
        </p:txBody>
      </p:sp>
      <p:sp>
        <p:nvSpPr>
          <p:cNvPr id="1365001" name="Text Box 9"/>
          <p:cNvSpPr txBox="1">
            <a:spLocks noChangeArrowheads="1"/>
          </p:cNvSpPr>
          <p:nvPr/>
        </p:nvSpPr>
        <p:spPr bwMode="auto">
          <a:xfrm>
            <a:off x="827088" y="2636838"/>
            <a:ext cx="1441450" cy="6334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Λογικοθυμική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A. Ellis</a:t>
            </a:r>
            <a:endParaRPr lang="el-GR" sz="1400" b="1" dirty="0"/>
          </a:p>
        </p:txBody>
      </p:sp>
      <p:sp>
        <p:nvSpPr>
          <p:cNvPr id="1365002" name="Text Box 10"/>
          <p:cNvSpPr txBox="1">
            <a:spLocks noChangeArrowheads="1"/>
          </p:cNvSpPr>
          <p:nvPr/>
        </p:nvSpPr>
        <p:spPr bwMode="auto">
          <a:xfrm rot="-5400000">
            <a:off x="-342106" y="3013869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/>
              <a:t>ΔΙΑΔΙΚΑΣΙΑ</a:t>
            </a:r>
          </a:p>
        </p:txBody>
      </p:sp>
      <p:sp>
        <p:nvSpPr>
          <p:cNvPr id="1365003" name="Text Box 11"/>
          <p:cNvSpPr txBox="1">
            <a:spLocks noChangeArrowheads="1"/>
          </p:cNvSpPr>
          <p:nvPr/>
        </p:nvSpPr>
        <p:spPr bwMode="auto">
          <a:xfrm>
            <a:off x="2124075" y="1196975"/>
            <a:ext cx="1512888" cy="9525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Συνδιαλεκτική</a:t>
            </a:r>
          </a:p>
          <a:p>
            <a:pPr algn="ctr">
              <a:spcBef>
                <a:spcPct val="50000"/>
              </a:spcBef>
            </a:pPr>
            <a:r>
              <a:rPr lang="el-GR" sz="1400" b="1" dirty="0"/>
              <a:t>Ανάλυση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Berne</a:t>
            </a:r>
            <a:endParaRPr lang="el-GR" sz="1400" b="1" dirty="0"/>
          </a:p>
        </p:txBody>
      </p:sp>
      <p:sp>
        <p:nvSpPr>
          <p:cNvPr id="1365004" name="Text Box 12"/>
          <p:cNvSpPr txBox="1">
            <a:spLocks noChangeArrowheads="1"/>
          </p:cNvSpPr>
          <p:nvPr/>
        </p:nvSpPr>
        <p:spPr bwMode="auto">
          <a:xfrm>
            <a:off x="4427538" y="1052513"/>
            <a:ext cx="1512887" cy="846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Υπαρξιακή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Frank, May, Maslow</a:t>
            </a:r>
            <a:endParaRPr lang="el-GR" sz="1400" b="1" dirty="0"/>
          </a:p>
        </p:txBody>
      </p:sp>
      <p:sp>
        <p:nvSpPr>
          <p:cNvPr id="1365005" name="Text Box 13"/>
          <p:cNvSpPr txBox="1">
            <a:spLocks noChangeArrowheads="1"/>
          </p:cNvSpPr>
          <p:nvPr/>
        </p:nvSpPr>
        <p:spPr bwMode="auto">
          <a:xfrm>
            <a:off x="6477000" y="1052513"/>
            <a:ext cx="2057400" cy="630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Προσωποκεντρική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Rogers</a:t>
            </a:r>
            <a:endParaRPr lang="el-GR" sz="1400" b="1" dirty="0"/>
          </a:p>
        </p:txBody>
      </p:sp>
      <p:sp>
        <p:nvSpPr>
          <p:cNvPr id="1365006" name="Text Box 14"/>
          <p:cNvSpPr txBox="1">
            <a:spLocks noChangeArrowheads="1"/>
          </p:cNvSpPr>
          <p:nvPr/>
        </p:nvSpPr>
        <p:spPr bwMode="auto">
          <a:xfrm>
            <a:off x="6324600" y="2057400"/>
            <a:ext cx="1512888" cy="8461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 Κλασσική Ψυχανάλυση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Freud</a:t>
            </a:r>
            <a:endParaRPr lang="el-GR" sz="1400" b="1" dirty="0"/>
          </a:p>
        </p:txBody>
      </p:sp>
      <p:sp>
        <p:nvSpPr>
          <p:cNvPr id="1365007" name="Text Box 15"/>
          <p:cNvSpPr txBox="1">
            <a:spLocks noChangeArrowheads="1"/>
          </p:cNvSpPr>
          <p:nvPr/>
        </p:nvSpPr>
        <p:spPr bwMode="auto">
          <a:xfrm>
            <a:off x="4211638" y="2205038"/>
            <a:ext cx="1655762" cy="846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 Ψυχολογία του Εγώ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Erikson</a:t>
            </a:r>
            <a:r>
              <a:rPr lang="el-GR" sz="1400" b="1" dirty="0"/>
              <a:t>,</a:t>
            </a:r>
            <a:r>
              <a:rPr lang="en-US" sz="1400" b="1" dirty="0"/>
              <a:t>Fromm </a:t>
            </a:r>
            <a:endParaRPr lang="el-GR" sz="1400" b="1" dirty="0"/>
          </a:p>
        </p:txBody>
      </p:sp>
      <p:sp>
        <p:nvSpPr>
          <p:cNvPr id="1365008" name="Text Box 16"/>
          <p:cNvSpPr txBox="1">
            <a:spLocks noChangeArrowheads="1"/>
          </p:cNvSpPr>
          <p:nvPr/>
        </p:nvSpPr>
        <p:spPr bwMode="auto">
          <a:xfrm>
            <a:off x="611188" y="5300663"/>
            <a:ext cx="1871662" cy="633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/>
              <a:t>Συμπεριφοριστική</a:t>
            </a:r>
          </a:p>
          <a:p>
            <a:pPr algn="ctr">
              <a:spcBef>
                <a:spcPct val="50000"/>
              </a:spcBef>
            </a:pPr>
            <a:r>
              <a:rPr lang="en-US" sz="1400" b="1"/>
              <a:t>Skinner, Wolpe</a:t>
            </a:r>
            <a:endParaRPr lang="el-GR" sz="1400" b="1"/>
          </a:p>
        </p:txBody>
      </p:sp>
      <p:sp>
        <p:nvSpPr>
          <p:cNvPr id="1365009" name="Text Box 17"/>
          <p:cNvSpPr txBox="1">
            <a:spLocks noChangeArrowheads="1"/>
          </p:cNvSpPr>
          <p:nvPr/>
        </p:nvSpPr>
        <p:spPr bwMode="auto">
          <a:xfrm>
            <a:off x="5148263" y="3644900"/>
            <a:ext cx="1512887" cy="633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/>
              <a:t>Μορφολογική</a:t>
            </a:r>
          </a:p>
          <a:p>
            <a:pPr algn="ctr">
              <a:spcBef>
                <a:spcPct val="50000"/>
              </a:spcBef>
            </a:pPr>
            <a:r>
              <a:rPr lang="en-US" sz="1400" b="1"/>
              <a:t>Perls</a:t>
            </a:r>
            <a:endParaRPr lang="el-GR" sz="1400" b="1"/>
          </a:p>
        </p:txBody>
      </p:sp>
      <p:sp>
        <p:nvSpPr>
          <p:cNvPr id="1365010" name="Text Box 18"/>
          <p:cNvSpPr txBox="1">
            <a:spLocks noChangeArrowheads="1"/>
          </p:cNvSpPr>
          <p:nvPr/>
        </p:nvSpPr>
        <p:spPr bwMode="auto">
          <a:xfrm>
            <a:off x="5562600" y="6172200"/>
            <a:ext cx="2795614" cy="4924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200" b="1" dirty="0"/>
              <a:t>Πηγή: </a:t>
            </a:r>
            <a:r>
              <a:rPr lang="en-US" sz="1200" b="1" dirty="0"/>
              <a:t>Frey, D. 1972 (</a:t>
            </a:r>
            <a:r>
              <a:rPr lang="el-GR" sz="1200" b="1" dirty="0"/>
              <a:t>Μαλικιώση-Λοίζου,1999</a:t>
            </a:r>
            <a:r>
              <a:rPr lang="el-GR" sz="1400" b="1" dirty="0"/>
              <a:t>),  </a:t>
            </a:r>
            <a:r>
              <a:rPr lang="el-GR" sz="1200" b="1" dirty="0"/>
              <a:t>σελ.40</a:t>
            </a:r>
          </a:p>
        </p:txBody>
      </p:sp>
      <p:sp>
        <p:nvSpPr>
          <p:cNvPr id="1365011" name="Text Box 19"/>
          <p:cNvSpPr txBox="1">
            <a:spLocks noChangeArrowheads="1"/>
          </p:cNvSpPr>
          <p:nvPr/>
        </p:nvSpPr>
        <p:spPr bwMode="auto">
          <a:xfrm>
            <a:off x="2411413" y="4365625"/>
            <a:ext cx="1512887" cy="95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/>
              <a:t> Κοινωνικής</a:t>
            </a:r>
          </a:p>
          <a:p>
            <a:pPr algn="ctr">
              <a:spcBef>
                <a:spcPct val="50000"/>
              </a:spcBef>
            </a:pPr>
            <a:r>
              <a:rPr lang="el-GR" sz="1400" b="1"/>
              <a:t>Μάθησης</a:t>
            </a:r>
          </a:p>
          <a:p>
            <a:pPr algn="ctr">
              <a:spcBef>
                <a:spcPct val="50000"/>
              </a:spcBef>
            </a:pPr>
            <a:r>
              <a:rPr lang="en-US" sz="1400" b="1"/>
              <a:t>Dollard&amp; Miller</a:t>
            </a:r>
            <a:endParaRPr lang="el-GR" sz="1400" b="1"/>
          </a:p>
        </p:txBody>
      </p:sp>
      <p:sp>
        <p:nvSpPr>
          <p:cNvPr id="1365012" name="Text Box 20"/>
          <p:cNvSpPr txBox="1">
            <a:spLocks noChangeArrowheads="1"/>
          </p:cNvSpPr>
          <p:nvPr/>
        </p:nvSpPr>
        <p:spPr bwMode="auto">
          <a:xfrm>
            <a:off x="381000" y="3933825"/>
            <a:ext cx="1887538" cy="633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/>
              <a:t>Πραγματικότητας</a:t>
            </a:r>
            <a:endParaRPr lang="en-US" sz="1400" b="1"/>
          </a:p>
          <a:p>
            <a:pPr algn="ctr">
              <a:spcBef>
                <a:spcPct val="50000"/>
              </a:spcBef>
            </a:pPr>
            <a:r>
              <a:rPr lang="en-US" sz="1400" b="1"/>
              <a:t>Glasser</a:t>
            </a:r>
            <a:endParaRPr lang="el-GR" sz="1400" b="1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81998-CB39-42E2-844B-DE60D991A3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64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64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6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36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4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4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364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364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64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6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6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6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1000"/>
                                        <p:tgtEl>
                                          <p:spTgt spid="136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1000"/>
                                        <p:tgtEl>
                                          <p:spTgt spid="136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1000"/>
                                        <p:tgtEl>
                                          <p:spTgt spid="136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1000"/>
                                        <p:tgtEl>
                                          <p:spTgt spid="136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1000"/>
                                        <p:tgtEl>
                                          <p:spTgt spid="1365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1000"/>
                                        <p:tgtEl>
                                          <p:spTgt spid="136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1000"/>
                                        <p:tgtEl>
                                          <p:spTgt spid="136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1000"/>
                                        <p:tgtEl>
                                          <p:spTgt spid="136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1000"/>
                                        <p:tgtEl>
                                          <p:spTgt spid="136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1000"/>
                                        <p:tgtEl>
                                          <p:spTgt spid="136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1000"/>
                                        <p:tgtEl>
                                          <p:spTgt spid="136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8" dur="1000"/>
                                        <p:tgtEl>
                                          <p:spTgt spid="1365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1000"/>
                                        <p:tgtEl>
                                          <p:spTgt spid="136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4994" grpId="0" animBg="1"/>
      <p:bldP spid="1364995" grpId="0" animBg="1"/>
      <p:bldP spid="1364997" grpId="0" build="allAtOnce"/>
      <p:bldP spid="1364998" grpId="0"/>
      <p:bldP spid="136499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l-GR" sz="2700" b="1" i="1" dirty="0"/>
              <a:t>Λ-Ε1. </a:t>
            </a:r>
            <a:r>
              <a:rPr lang="el-GR" sz="2700" b="1" i="1" dirty="0" err="1"/>
              <a:t>Λογικο</a:t>
            </a:r>
            <a:r>
              <a:rPr lang="el-GR" sz="2700" b="1" i="1" dirty="0"/>
              <a:t>-συναισθηματική </a:t>
            </a:r>
            <a:r>
              <a:rPr lang="en-US" sz="2700" b="1" i="1" dirty="0"/>
              <a:t>(Rational-Emotive) </a:t>
            </a:r>
            <a:r>
              <a:rPr lang="el-GR" sz="2700" b="1" i="1" dirty="0"/>
              <a:t>θεωρία του </a:t>
            </a:r>
            <a:r>
              <a:rPr lang="en-US" sz="2700" b="1" i="1" dirty="0"/>
              <a:t>Albert Ellis</a:t>
            </a:r>
            <a:r>
              <a:rPr lang="el-GR" sz="2700" b="1" i="1" dirty="0"/>
              <a:t>…</a:t>
            </a:r>
            <a:br>
              <a:rPr lang="el-GR" b="1" i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1142984"/>
            <a:ext cx="7862912" cy="5105416"/>
          </a:xfrm>
        </p:spPr>
        <p:txBody>
          <a:bodyPr>
            <a:normAutofit fontScale="92500" lnSpcReduction="10000"/>
          </a:bodyPr>
          <a:lstStyle/>
          <a:p>
            <a:r>
              <a:rPr lang="el-GR" sz="2400" dirty="0"/>
              <a:t>Κεντρική θέση στη θεωρία κατέχει η έννοια της </a:t>
            </a:r>
            <a:r>
              <a:rPr lang="el-GR" sz="2400" b="1" dirty="0"/>
              <a:t>μοναδικότητας </a:t>
            </a:r>
            <a:r>
              <a:rPr lang="el-GR" sz="2400" dirty="0"/>
              <a:t>του ατόμου.</a:t>
            </a:r>
          </a:p>
          <a:p>
            <a:r>
              <a:rPr lang="el-GR" sz="2400" dirty="0"/>
              <a:t> </a:t>
            </a:r>
            <a:r>
              <a:rPr lang="el-GR" sz="2400" b="1" dirty="0"/>
              <a:t>Κάθε</a:t>
            </a:r>
            <a:r>
              <a:rPr lang="el-GR" sz="2400" dirty="0"/>
              <a:t> άτομο σκέφτεται με τον </a:t>
            </a:r>
            <a:r>
              <a:rPr lang="el-GR" sz="2400" b="1" dirty="0"/>
              <a:t>δικό του </a:t>
            </a:r>
            <a:r>
              <a:rPr lang="el-GR" sz="2400" dirty="0"/>
              <a:t>τρόπο </a:t>
            </a:r>
            <a:r>
              <a:rPr lang="el-GR" sz="2400" b="1" dirty="0"/>
              <a:t>λογικό</a:t>
            </a:r>
            <a:r>
              <a:rPr lang="el-GR" sz="2400" dirty="0"/>
              <a:t> ή </a:t>
            </a:r>
            <a:r>
              <a:rPr lang="el-GR" sz="2400" b="1" dirty="0"/>
              <a:t>παράλογο</a:t>
            </a:r>
            <a:r>
              <a:rPr lang="el-GR" sz="2400" dirty="0"/>
              <a:t>. </a:t>
            </a:r>
          </a:p>
          <a:p>
            <a:r>
              <a:rPr lang="el-GR" sz="2400" dirty="0"/>
              <a:t>Η συναισθηματική διαταραχή όμως οφείλεται στον παρά-</a:t>
            </a:r>
            <a:r>
              <a:rPr lang="el-GR" sz="2400" dirty="0" err="1"/>
              <a:t>λογο</a:t>
            </a:r>
            <a:r>
              <a:rPr lang="el-GR" sz="2400" dirty="0"/>
              <a:t> (παρά τω λόγω) τρόπο του «σκέπτεσθαι». </a:t>
            </a:r>
          </a:p>
          <a:p>
            <a:r>
              <a:rPr lang="el-GR" sz="2400" dirty="0"/>
              <a:t>Αν το άτομο αναπτύξει τις νοητικές του δυνάμεις και την θέση του παραλόγου πάρει η λογική, γίνεται αποτελεσματικό και ευτυχισμένο.</a:t>
            </a:r>
          </a:p>
          <a:p>
            <a:r>
              <a:rPr lang="el-GR" sz="2400" dirty="0"/>
              <a:t>Η </a:t>
            </a:r>
            <a:r>
              <a:rPr lang="el-GR" sz="2400" b="1" dirty="0"/>
              <a:t>σκέψη</a:t>
            </a:r>
            <a:r>
              <a:rPr lang="el-GR" sz="2400" dirty="0"/>
              <a:t> και το </a:t>
            </a:r>
            <a:r>
              <a:rPr lang="el-GR" sz="2400" b="1" dirty="0"/>
              <a:t>συναίσθημα</a:t>
            </a:r>
            <a:r>
              <a:rPr lang="el-GR" sz="2400" dirty="0"/>
              <a:t> είναι αλληλένδετα και επηρεάζει το ένα το άλλο. Η συναισθηματική συμπεριφορά του ατόμου επηρεάζεται από την </a:t>
            </a:r>
            <a:r>
              <a:rPr lang="el-GR" sz="2400" b="1" dirty="0"/>
              <a:t>«εσωτερική συνομιλία» </a:t>
            </a:r>
            <a:r>
              <a:rPr lang="el-GR" sz="2400" dirty="0"/>
              <a:t>που κάνει με τον εαυτό του. </a:t>
            </a:r>
          </a:p>
          <a:p>
            <a:r>
              <a:rPr lang="el-GR" sz="2400" b="1" i="1" dirty="0"/>
              <a:t>«Όπως σκέπτομαι έτσι αισθάνομαι και όπως αισθάνομαι έτσι δρω»</a:t>
            </a: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9350" cy="1143000"/>
          </a:xfrm>
        </p:spPr>
        <p:txBody>
          <a:bodyPr>
            <a:normAutofit/>
          </a:bodyPr>
          <a:lstStyle/>
          <a:p>
            <a:r>
              <a:rPr lang="el-GR" sz="2700" b="1" i="1" dirty="0"/>
              <a:t>…Λ-Ε1. </a:t>
            </a:r>
            <a:r>
              <a:rPr lang="el-GR" sz="2700" b="1" i="1" dirty="0" err="1"/>
              <a:t>Λογικο</a:t>
            </a:r>
            <a:r>
              <a:rPr lang="el-GR" sz="2700" b="1" i="1" dirty="0"/>
              <a:t>-συναισθηματική </a:t>
            </a:r>
            <a:r>
              <a:rPr lang="en-US" sz="2700" b="1" i="1" dirty="0"/>
              <a:t>(Rational-Emotive) </a:t>
            </a:r>
            <a:r>
              <a:rPr lang="el-GR" sz="2700" b="1" i="1" dirty="0"/>
              <a:t>θεωρία του </a:t>
            </a:r>
            <a:r>
              <a:rPr lang="en-US" sz="2700" b="1" i="1" dirty="0"/>
              <a:t>Albert Ellis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Τα άτομα με κάποιες ψυχολογικές διαταραχές επηρεάζονται από κάποια «</a:t>
            </a:r>
            <a:r>
              <a:rPr lang="el-GR" sz="2400" b="1" dirty="0"/>
              <a:t>παράλογα πιστεύω</a:t>
            </a:r>
            <a:r>
              <a:rPr lang="el-GR" sz="2400" dirty="0"/>
              <a:t>» και κάνουν παράλογους συλλογισμούς που επιδεινώνουν την κατάστασή τους, </a:t>
            </a:r>
            <a:r>
              <a:rPr lang="el-GR" sz="2400" b="1" dirty="0"/>
              <a:t>αυτοκαταστρέφονται.</a:t>
            </a:r>
          </a:p>
          <a:p>
            <a:r>
              <a:rPr lang="el-GR" sz="2400" dirty="0"/>
              <a:t> Κατά τον </a:t>
            </a:r>
            <a:r>
              <a:rPr lang="en-US" sz="2400" dirty="0"/>
              <a:t>Ellis </a:t>
            </a:r>
            <a:r>
              <a:rPr lang="el-GR" sz="2400" dirty="0"/>
              <a:t>αν το άτομο, αφού </a:t>
            </a:r>
            <a:r>
              <a:rPr lang="el-GR" sz="2400" b="1" dirty="0"/>
              <a:t>συνειδητοποιήσει</a:t>
            </a:r>
            <a:r>
              <a:rPr lang="el-GR" sz="2400" dirty="0"/>
              <a:t> τη σχέση μεταξύ του </a:t>
            </a:r>
            <a:r>
              <a:rPr lang="el-GR" sz="2400" b="1" dirty="0"/>
              <a:t>προβλήματος</a:t>
            </a:r>
            <a:r>
              <a:rPr lang="el-GR" sz="2400" dirty="0"/>
              <a:t> και της </a:t>
            </a:r>
            <a:r>
              <a:rPr lang="el-GR" sz="2400" b="1" dirty="0"/>
              <a:t>σκέψης του</a:t>
            </a:r>
            <a:r>
              <a:rPr lang="el-GR" sz="2400" dirty="0"/>
              <a:t>, αλλάξει - μετατρέψει την εσωτερική του συνομιλία (εδώ επεμβαίνει δυναμικά ο σύμβουλος αμφισβητώντας τα «πρέπει» με λογικά επιχειρήματα), έτσι ώστε να γίνει λογική, θα αλλάξει και την αντίδρασή του.</a:t>
            </a: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l-GR" sz="2400" b="1" i="1" dirty="0"/>
              <a:t>Λ-Ε2. Γνωστική ή </a:t>
            </a:r>
            <a:r>
              <a:rPr lang="el-GR" sz="2400" b="1" i="1" dirty="0" err="1"/>
              <a:t>Γνωσιακή</a:t>
            </a:r>
            <a:r>
              <a:rPr lang="el-GR" sz="2400" b="1" i="1" dirty="0"/>
              <a:t> </a:t>
            </a:r>
            <a:r>
              <a:rPr lang="en-US" sz="2400" b="1" i="1" dirty="0"/>
              <a:t>(Cognitive) </a:t>
            </a:r>
            <a:r>
              <a:rPr lang="el-GR" sz="2400" b="1" i="1" dirty="0"/>
              <a:t>θεωρία του </a:t>
            </a:r>
            <a:r>
              <a:rPr lang="en-US" sz="2400" b="1" i="1" dirty="0"/>
              <a:t>Aaron Beck</a:t>
            </a:r>
            <a:br>
              <a:rPr lang="el-GR" sz="2400" b="1" i="1" dirty="0"/>
            </a:b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Οι πελάτες εκδηλώνουν άγχος γιατί χρησιμοποιούν </a:t>
            </a:r>
            <a:r>
              <a:rPr lang="el-GR" sz="2400" b="1" dirty="0"/>
              <a:t>εσφαλμένες (</a:t>
            </a:r>
            <a:r>
              <a:rPr lang="el-GR" sz="2400" b="1" dirty="0" err="1"/>
              <a:t>γνωσιακές</a:t>
            </a:r>
            <a:r>
              <a:rPr lang="el-GR" sz="2400" b="1" dirty="0"/>
              <a:t>) πληροφορίες </a:t>
            </a:r>
            <a:r>
              <a:rPr lang="el-GR" sz="2400" dirty="0"/>
              <a:t>με μια τάση να καταλήγουν σε αδικαιολόγητα συμπεράσματα.</a:t>
            </a:r>
          </a:p>
          <a:p>
            <a:r>
              <a:rPr lang="el-GR" sz="2400" dirty="0"/>
              <a:t>Οι </a:t>
            </a:r>
            <a:r>
              <a:rPr lang="el-GR" sz="2400" dirty="0" err="1"/>
              <a:t>γνωσιακοί</a:t>
            </a:r>
            <a:r>
              <a:rPr lang="el-GR" sz="2400" dirty="0"/>
              <a:t> θεραπευτές βοηθούν τον πελάτη να αναγνωρίσει την αδυναμία των </a:t>
            </a:r>
            <a:r>
              <a:rPr lang="el-GR" sz="2400" b="1" dirty="0"/>
              <a:t>δυσλειτουργικών σκέψεων</a:t>
            </a:r>
            <a:r>
              <a:rPr lang="el-GR" sz="2400" dirty="0"/>
              <a:t> να του προσφέρουν βοήθεια και να αναζητήσει </a:t>
            </a:r>
            <a:r>
              <a:rPr lang="el-GR" sz="2400" b="1" dirty="0"/>
              <a:t>εναλλακτικές ερμηνείες</a:t>
            </a:r>
          </a:p>
          <a:p>
            <a:r>
              <a:rPr lang="el-GR" sz="2400" dirty="0"/>
              <a:t>Οι τεχνικές αλλαγής της συμπεριφοράς πρέπει να ενσωματωθούν στη διαδικασία ώστε να δημιουργούν </a:t>
            </a:r>
            <a:r>
              <a:rPr lang="el-GR" sz="2400" b="1" dirty="0"/>
              <a:t>νέες εμπειρίες </a:t>
            </a:r>
            <a:r>
              <a:rPr lang="el-GR" sz="2400" dirty="0"/>
              <a:t>που θα ελέγχουν την </a:t>
            </a:r>
            <a:r>
              <a:rPr lang="el-GR" sz="2400" b="1" dirty="0"/>
              <a:t>εγκυρότητα των σκέψεων</a:t>
            </a:r>
            <a:r>
              <a:rPr lang="el-GR" sz="2400" dirty="0"/>
              <a:t> του πελάτη.</a:t>
            </a: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Text Box 1"/>
          <p:cNvSpPr txBox="1">
            <a:spLocks noChangeArrowheads="1"/>
          </p:cNvSpPr>
          <p:nvPr/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b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33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Γνωστική θεωρία (</a:t>
            </a:r>
            <a:r>
              <a:rPr lang="en-US" sz="33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S</a:t>
            </a:r>
            <a:r>
              <a:rPr lang="el-GR" sz="33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→</a:t>
            </a:r>
            <a:r>
              <a:rPr lang="en-US" sz="33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C</a:t>
            </a:r>
            <a:r>
              <a:rPr lang="el-GR" sz="33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→</a:t>
            </a:r>
            <a:r>
              <a:rPr lang="en-US" sz="33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R</a:t>
            </a:r>
            <a:r>
              <a:rPr lang="el-GR" sz="33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)</a:t>
            </a:r>
          </a:p>
        </p:txBody>
      </p:sp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762000" y="1905000"/>
            <a:ext cx="8001000" cy="4038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 eaLnBrk="1" hangingPunct="1">
              <a:spcBef>
                <a:spcPts val="800"/>
              </a:spcBef>
              <a:buClr>
                <a:srgbClr val="CCCC99"/>
              </a:buClr>
              <a:buSzPct val="7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3200" i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Προέρχεται από το Συμπεριφορισμό.</a:t>
            </a:r>
          </a:p>
          <a:p>
            <a:pPr marL="341313" indent="-341313" algn="l" eaLnBrk="1" hangingPunct="1">
              <a:spcBef>
                <a:spcPts val="800"/>
              </a:spcBef>
              <a:buClr>
                <a:srgbClr val="CCCC99"/>
              </a:buClr>
              <a:buSzPct val="7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3200" i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Ονομάζεται και γνωσιακή συμπεριφοριστική θεωρία. Σχηματικά: </a:t>
            </a:r>
            <a:r>
              <a:rPr lang="en-US" sz="3200" i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STIMULUS</a:t>
            </a:r>
            <a:r>
              <a:rPr lang="el-GR" sz="3200" i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→</a:t>
            </a:r>
            <a:r>
              <a:rPr lang="en-US" sz="3200" i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COGNITION</a:t>
            </a:r>
            <a:r>
              <a:rPr lang="el-GR" sz="3200" i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→</a:t>
            </a:r>
            <a:r>
              <a:rPr lang="en-US" sz="3200" i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RESPONSE</a:t>
            </a:r>
          </a:p>
          <a:p>
            <a:pPr marL="341313" indent="-341313" algn="l" eaLnBrk="1" hangingPunct="1">
              <a:spcBef>
                <a:spcPts val="800"/>
              </a:spcBef>
              <a:buClr>
                <a:srgbClr val="CCCC99"/>
              </a:buClr>
              <a:buSzPct val="7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3200" i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 Μελετά τα λογικά και συμβολικά συστήματα που επεξεργάζονται τα αισθητηριακά ερεθίσματα. </a:t>
            </a:r>
          </a:p>
          <a:p>
            <a:pPr marL="341313" indent="-341313" algn="l" eaLnBrk="1" hangingPunct="1">
              <a:spcBef>
                <a:spcPts val="800"/>
              </a:spcBef>
              <a:buClr>
                <a:srgbClr val="CCCC99"/>
              </a:buClr>
              <a:buSzPct val="7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l-GR" sz="3200" i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  <p:sp>
        <p:nvSpPr>
          <p:cNvPr id="132099" name="Text Box 3"/>
          <p:cNvSpPr txBox="1">
            <a:spLocks noChangeArrowheads="1"/>
          </p:cNvSpPr>
          <p:nvPr/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Χαράλαμπος Τσίρος</a:t>
            </a: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47B77A1-0206-48D9-B609-A02E8A935376}" type="slidenum">
              <a:rPr lang="el-GR" sz="14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29</a:t>
            </a:fld>
            <a:endParaRPr lang="el-GR" sz="140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000100" y="359898"/>
            <a:ext cx="8001056" cy="854524"/>
          </a:xfrm>
        </p:spPr>
        <p:txBody>
          <a:bodyPr/>
          <a:lstStyle/>
          <a:p>
            <a:r>
              <a:rPr lang="el-GR" dirty="0"/>
              <a:t> </a:t>
            </a:r>
            <a:r>
              <a:rPr lang="en-US" dirty="0"/>
              <a:t>5.1. </a:t>
            </a:r>
            <a:r>
              <a:rPr lang="el-GR" sz="3200" b="1" dirty="0" err="1"/>
              <a:t>Συναισθηματικο</a:t>
            </a:r>
            <a:r>
              <a:rPr lang="el-GR" sz="3200" b="1" dirty="0"/>
              <a:t>-Ενορατικές (Σ-Ε)</a:t>
            </a:r>
          </a:p>
        </p:txBody>
      </p:sp>
      <p:sp>
        <p:nvSpPr>
          <p:cNvPr id="8" name="7 - Υπότιτλος"/>
          <p:cNvSpPr>
            <a:spLocks noGrp="1"/>
          </p:cNvSpPr>
          <p:nvPr>
            <p:ph type="subTitle" idx="1"/>
          </p:nvPr>
        </p:nvSpPr>
        <p:spPr>
          <a:xfrm>
            <a:off x="1214414" y="1850064"/>
            <a:ext cx="7624786" cy="4579332"/>
          </a:xfrm>
        </p:spPr>
        <p:txBody>
          <a:bodyPr>
            <a:normAutofit fontScale="850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l-GR" dirty="0"/>
              <a:t>Σ-Ε</a:t>
            </a:r>
            <a:r>
              <a:rPr lang="en-US" dirty="0"/>
              <a:t>1. </a:t>
            </a:r>
            <a:r>
              <a:rPr lang="el-GR" dirty="0"/>
              <a:t>Κλασσική  ψυχανάλυση του </a:t>
            </a:r>
            <a:r>
              <a:rPr lang="en-US" dirty="0"/>
              <a:t>Sigmund Freud</a:t>
            </a:r>
            <a:endParaRPr lang="el-GR" dirty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l-GR" dirty="0"/>
              <a:t>Σ-Ε2</a:t>
            </a:r>
            <a:r>
              <a:rPr lang="en-US" dirty="0"/>
              <a:t>. </a:t>
            </a:r>
            <a:r>
              <a:rPr lang="el-GR" dirty="0"/>
              <a:t>Αναλυτική θεωρία του </a:t>
            </a:r>
            <a:r>
              <a:rPr lang="en-US" dirty="0"/>
              <a:t>Carl Jung</a:t>
            </a:r>
            <a:endParaRPr lang="el-GR" dirty="0"/>
          </a:p>
          <a:p>
            <a:pPr>
              <a:buFont typeface="Arial" pitchFamily="34" charset="0"/>
              <a:buChar char="•"/>
            </a:pPr>
            <a:endParaRPr lang="el-GR" dirty="0"/>
          </a:p>
          <a:p>
            <a:pPr>
              <a:buFont typeface="Arial" pitchFamily="34" charset="0"/>
              <a:buChar char="•"/>
            </a:pPr>
            <a:r>
              <a:rPr lang="el-GR" dirty="0"/>
              <a:t>Σ-Ε</a:t>
            </a:r>
            <a:r>
              <a:rPr lang="en-US" dirty="0"/>
              <a:t>3.</a:t>
            </a:r>
            <a:r>
              <a:rPr lang="el-GR" dirty="0"/>
              <a:t>Ανθρωποκεντρική του </a:t>
            </a:r>
            <a:r>
              <a:rPr lang="en-US" dirty="0"/>
              <a:t>Carl Rogers</a:t>
            </a:r>
            <a:endParaRPr lang="el-GR" dirty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l-GR" dirty="0"/>
              <a:t>Σ-Ε4.Υπαρξιακή θεωρία των </a:t>
            </a:r>
            <a:r>
              <a:rPr lang="en-US" dirty="0"/>
              <a:t>Rollo May Irvin </a:t>
            </a:r>
            <a:r>
              <a:rPr lang="en-US" dirty="0" err="1"/>
              <a:t>Yalom</a:t>
            </a:r>
            <a:endParaRPr lang="el-GR" dirty="0"/>
          </a:p>
          <a:p>
            <a:pPr>
              <a:buFont typeface="Arial" pitchFamily="34" charset="0"/>
              <a:buChar char="•"/>
            </a:pPr>
            <a:endParaRPr lang="el-GR" dirty="0"/>
          </a:p>
          <a:p>
            <a:pPr>
              <a:buFont typeface="Arial" pitchFamily="34" charset="0"/>
              <a:buChar char="•"/>
            </a:pPr>
            <a:r>
              <a:rPr lang="el-GR" sz="2800" i="1" dirty="0"/>
              <a:t>Σ-Ε5. </a:t>
            </a:r>
            <a:r>
              <a:rPr lang="el-GR" sz="2800" i="1" dirty="0" err="1"/>
              <a:t>Λογοθεραπεία</a:t>
            </a:r>
            <a:r>
              <a:rPr lang="el-GR" sz="2800" i="1" dirty="0"/>
              <a:t> </a:t>
            </a:r>
            <a:r>
              <a:rPr lang="en-US" sz="2800" i="1" dirty="0"/>
              <a:t>(</a:t>
            </a:r>
            <a:r>
              <a:rPr lang="en-US" sz="2800" i="1" dirty="0" err="1"/>
              <a:t>Logotherapy</a:t>
            </a:r>
            <a:r>
              <a:rPr lang="en-US" sz="2800" i="1" dirty="0"/>
              <a:t>) </a:t>
            </a:r>
            <a:r>
              <a:rPr lang="el-GR" sz="2800" i="1" dirty="0"/>
              <a:t>του </a:t>
            </a:r>
            <a:r>
              <a:rPr lang="en-US" sz="2800" i="1" dirty="0"/>
              <a:t>Victor </a:t>
            </a:r>
            <a:r>
              <a:rPr lang="en-US" sz="2800" i="1" dirty="0" err="1"/>
              <a:t>Frankl</a:t>
            </a:r>
            <a:endParaRPr lang="el-GR" dirty="0"/>
          </a:p>
          <a:p>
            <a:pPr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4E627A-BA77-42FC-96CB-0EAD7A2934A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Text Box 1"/>
          <p:cNvSpPr txBox="1">
            <a:spLocks noChangeArrowheads="1"/>
          </p:cNvSpPr>
          <p:nvPr/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b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3300" b="1">
                <a:solidFill>
                  <a:srgbClr val="336666"/>
                </a:solidFill>
                <a:latin typeface="Arial Black" pitchFamily="32" charset="0"/>
                <a:ea typeface="Droid Sans Fallback" charset="0"/>
                <a:cs typeface="Droid Sans Fallback" charset="0"/>
              </a:rPr>
              <a:t>…Γνωστική θεωρία</a:t>
            </a:r>
          </a:p>
        </p:txBody>
      </p:sp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304800" y="1905000"/>
            <a:ext cx="8534400" cy="4038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 eaLnBrk="1" hangingPunct="1">
              <a:lnSpc>
                <a:spcPct val="90000"/>
              </a:lnSpc>
              <a:spcBef>
                <a:spcPts val="700"/>
              </a:spcBef>
              <a:buClr>
                <a:srgbClr val="CCCC99"/>
              </a:buClr>
              <a:buSzPct val="7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800" i="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Θεωρεί ότι η πορεία μετά από το ερέθισμα</a:t>
            </a:r>
            <a:r>
              <a:rPr lang="el-GR" sz="2800" b="1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</a:t>
            </a:r>
            <a:r>
              <a:rPr lang="el-GR" sz="28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(</a:t>
            </a:r>
            <a:r>
              <a:rPr lang="en-US" sz="28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S</a:t>
            </a:r>
            <a:r>
              <a:rPr lang="el-GR" sz="28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) εξαρτάται</a:t>
            </a:r>
            <a:r>
              <a:rPr lang="el-GR" sz="2800" b="1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</a:t>
            </a:r>
            <a:r>
              <a:rPr lang="el-GR" sz="2800" i="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από τον </a:t>
            </a:r>
            <a:r>
              <a:rPr lang="el-GR" sz="2800" b="1" i="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τρόπο επιλογής </a:t>
            </a:r>
            <a:r>
              <a:rPr lang="el-GR" sz="2800" i="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της πληροφορίας, τον </a:t>
            </a:r>
            <a:r>
              <a:rPr lang="el-GR" sz="2800" b="1" i="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τρόπο ένταξης </a:t>
            </a:r>
            <a:r>
              <a:rPr lang="el-GR" sz="2800" i="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της πληροφορίας στις υπάρχουσες και την </a:t>
            </a:r>
            <a:r>
              <a:rPr lang="el-GR" sz="2800" b="1" i="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μετατροπή</a:t>
            </a:r>
            <a:r>
              <a:rPr lang="el-GR" sz="2800" i="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της πληροφορίας με την επέμβαση του συναισθήματος, αντί να θεωρεί ότι το ίδιο ερέθισμα προκαλεί την ίδια αντίδραση, όπως ισχυριζόταν ο συμπεριφορισμός. 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700"/>
              </a:spcBef>
              <a:buClr>
                <a:srgbClr val="CCCC99"/>
              </a:buClr>
              <a:buSzPct val="7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800" i="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Ε</a:t>
            </a:r>
            <a:r>
              <a:rPr lang="el-GR" sz="2800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ξετάζει τις γνωστικές λειτουργίες της σκέψης, της αντίληψης, της μνήμης, του συναισθήματος, τους τρόπους επίλυσης προβλημάτων τη φαντασία.</a:t>
            </a:r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Χαράλαμπος Τσίρος</a:t>
            </a:r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B919BE6-46FF-4EA8-97D7-2CDCE798D491}" type="slidenum">
              <a:rPr lang="el-GR" sz="14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pPr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30</a:t>
            </a:fld>
            <a:endParaRPr lang="el-GR" sz="140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1400"/>
              <a:t>Χαράλαμπος Τσίρος</a:t>
            </a:r>
          </a:p>
        </p:txBody>
      </p:sp>
      <p:sp>
        <p:nvSpPr>
          <p:cNvPr id="52227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16F84BE-9FF0-429D-B379-8C65B21BA955}" type="slidenum">
              <a:rPr lang="el-GR" sz="1400"/>
              <a:pPr algn="r"/>
              <a:t>31</a:t>
            </a:fld>
            <a:endParaRPr lang="el-GR" sz="1400"/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81998-CB39-42E2-844B-DE60D991A3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85750"/>
            <a:ext cx="7772400" cy="11430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l-GR" sz="2800" b="1" dirty="0"/>
              <a:t>Λ-Ε3 Ατομική Ψυχολογία του </a:t>
            </a:r>
            <a:r>
              <a:rPr lang="en-US" sz="2800" b="1" dirty="0"/>
              <a:t>ADLER (1870-</a:t>
            </a:r>
            <a:r>
              <a:rPr lang="el-GR" sz="2800" b="1" dirty="0"/>
              <a:t>1937</a:t>
            </a:r>
            <a:r>
              <a:rPr lang="en-US" sz="2800" b="1" dirty="0"/>
              <a:t>)</a:t>
            </a:r>
            <a:endParaRPr lang="el-GR" sz="2800" b="1" dirty="0"/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600" y="1484784"/>
            <a:ext cx="749935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/>
              <a:t> </a:t>
            </a:r>
            <a:r>
              <a:rPr lang="el-GR" sz="2800" dirty="0"/>
              <a:t>Βασικές διαφορές από την Ψυχανάλυση είναι: </a:t>
            </a:r>
          </a:p>
          <a:p>
            <a:pPr algn="ctr" eaLnBrk="1" hangingPunct="1"/>
            <a:r>
              <a:rPr lang="el-GR" sz="2800" dirty="0"/>
              <a:t>η έμφαση στην επίδραση των </a:t>
            </a:r>
            <a:r>
              <a:rPr lang="el-GR" sz="2800" b="1" dirty="0"/>
              <a:t>κοινωνικών </a:t>
            </a:r>
            <a:r>
              <a:rPr lang="el-GR" sz="2800" dirty="0"/>
              <a:t>παραγόντων στην ανάπτυξη της προσωπικότητας, </a:t>
            </a:r>
          </a:p>
          <a:p>
            <a:pPr algn="ctr" eaLnBrk="1" hangingPunct="1"/>
            <a:r>
              <a:rPr lang="el-GR" sz="2800" dirty="0"/>
              <a:t>η θεώρηση του προσώπου ως ενότητας, </a:t>
            </a:r>
          </a:p>
          <a:p>
            <a:pPr algn="ctr" eaLnBrk="1" hangingPunct="1"/>
            <a:r>
              <a:rPr lang="el-GR" sz="2800" dirty="0"/>
              <a:t>η υποβάθμιση των σεξουαλικών επιδράσεων και </a:t>
            </a:r>
          </a:p>
          <a:p>
            <a:pPr algn="ctr" eaLnBrk="1" hangingPunct="1"/>
            <a:r>
              <a:rPr lang="el-GR" sz="2800" dirty="0"/>
              <a:t>η σχετική έμφαση στο συνειδητό εγώ (</a:t>
            </a:r>
            <a:r>
              <a:rPr lang="el-GR" sz="2800" b="1" dirty="0"/>
              <a:t>άνω-</a:t>
            </a:r>
            <a:r>
              <a:rPr lang="el-GR" sz="2800" b="1" dirty="0" err="1"/>
              <a:t>θρώσκ</a:t>
            </a:r>
            <a:r>
              <a:rPr lang="el-GR" sz="2800" b="1" dirty="0"/>
              <a:t>ω). </a:t>
            </a:r>
            <a:r>
              <a:rPr lang="el-GR" sz="2800" dirty="0"/>
              <a:t>(</a:t>
            </a:r>
            <a:r>
              <a:rPr lang="en-US" sz="2800" dirty="0"/>
              <a:t>Gross, 1992)</a:t>
            </a:r>
            <a:endParaRPr lang="el-GR" sz="2800" dirty="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Λ-Ε4</a:t>
            </a:r>
            <a:r>
              <a:rPr lang="el-GR" sz="2400" b="1" dirty="0"/>
              <a:t>. Συνδιαλεκτική ανάλυση (</a:t>
            </a:r>
            <a:r>
              <a:rPr lang="en-US" sz="2400" b="1" dirty="0"/>
              <a:t>Transactional Analysis </a:t>
            </a:r>
            <a:r>
              <a:rPr lang="el-GR" sz="2400" b="1" dirty="0"/>
              <a:t>(</a:t>
            </a:r>
            <a:r>
              <a:rPr lang="en-US" sz="2400" b="1" dirty="0"/>
              <a:t>T.A.)</a:t>
            </a:r>
            <a:r>
              <a:rPr lang="el-GR" sz="2400" b="1" dirty="0"/>
              <a:t> του </a:t>
            </a:r>
            <a:r>
              <a:rPr lang="en-US" sz="2400" b="1" dirty="0"/>
              <a:t>Eric Berne</a:t>
            </a:r>
            <a:r>
              <a:rPr lang="el-GR" sz="2400" b="1" dirty="0"/>
              <a:t> </a:t>
            </a:r>
            <a:r>
              <a:rPr lang="el-GR" sz="2400" dirty="0"/>
              <a:t>(19</a:t>
            </a:r>
            <a:r>
              <a:rPr lang="en-US" sz="2400" dirty="0"/>
              <a:t>10-1970</a:t>
            </a:r>
            <a:r>
              <a:rPr lang="el-GR" sz="2400" dirty="0"/>
              <a:t>)…</a:t>
            </a:r>
            <a:br>
              <a:rPr lang="el-GR" sz="2400" dirty="0"/>
            </a:b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/>
              <a:t>Σημασία στη διαπροσωπική επικοινωνία και αλληλεπίδραση</a:t>
            </a:r>
          </a:p>
          <a:p>
            <a:r>
              <a:rPr lang="el-GR" sz="2800" b="1" dirty="0"/>
              <a:t>Παιχνίδι</a:t>
            </a:r>
            <a:r>
              <a:rPr lang="el-GR" sz="2800" dirty="0"/>
              <a:t>α που παίζουν οι άνθρωποι (συχνά παραπλανητικά)</a:t>
            </a:r>
          </a:p>
          <a:p>
            <a:r>
              <a:rPr lang="el-GR" sz="2800" dirty="0"/>
              <a:t>Ο άνθρωπος φτιάχνει το δικό του </a:t>
            </a:r>
            <a:r>
              <a:rPr lang="el-GR" sz="2800" b="1" dirty="0"/>
              <a:t>προσωπικό σενάριο της ζωής</a:t>
            </a:r>
            <a:r>
              <a:rPr lang="el-GR" sz="2800" dirty="0"/>
              <a:t> (</a:t>
            </a:r>
            <a:r>
              <a:rPr lang="en-US" sz="2800" dirty="0"/>
              <a:t>script theory) </a:t>
            </a:r>
            <a:r>
              <a:rPr lang="el-GR" sz="2800" dirty="0"/>
              <a:t>από τα </a:t>
            </a:r>
            <a:r>
              <a:rPr lang="el-GR" sz="2800" b="1" dirty="0"/>
              <a:t>πρώτα</a:t>
            </a:r>
            <a:r>
              <a:rPr lang="el-GR" sz="2800" dirty="0"/>
              <a:t> του κιόλας χρόνια, και κατόπιν </a:t>
            </a:r>
            <a:r>
              <a:rPr lang="el-GR" sz="2800" b="1" dirty="0"/>
              <a:t>επιχειρεί</a:t>
            </a:r>
            <a:r>
              <a:rPr lang="el-GR" sz="2800" dirty="0"/>
              <a:t> να ζήσει σύμφωνα με αυτό.</a:t>
            </a:r>
          </a:p>
          <a:p>
            <a:pPr>
              <a:lnSpc>
                <a:spcPct val="90000"/>
              </a:lnSpc>
            </a:pPr>
            <a:endParaRPr lang="el-GR" sz="2400" dirty="0"/>
          </a:p>
          <a:p>
            <a:endParaRPr lang="el-GR" sz="2400" dirty="0"/>
          </a:p>
          <a:p>
            <a:endParaRPr lang="el-GR" b="1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…Λ-Ε4. Συνδιαλεκτική ανάλυση (</a:t>
            </a:r>
            <a:r>
              <a:rPr lang="en-US" sz="2400" dirty="0"/>
              <a:t>Transactional Analysis </a:t>
            </a:r>
            <a:r>
              <a:rPr lang="el-GR" sz="2400" dirty="0"/>
              <a:t>(</a:t>
            </a:r>
            <a:r>
              <a:rPr lang="en-US" sz="2400" dirty="0"/>
              <a:t>T.A.)</a:t>
            </a:r>
            <a:r>
              <a:rPr lang="el-GR" sz="2400" dirty="0"/>
              <a:t> του </a:t>
            </a:r>
            <a:r>
              <a:rPr lang="en-US" sz="2400" dirty="0"/>
              <a:t>Eric Berne</a:t>
            </a:r>
            <a:r>
              <a:rPr lang="el-GR" sz="2400" dirty="0"/>
              <a:t> (19</a:t>
            </a:r>
            <a:r>
              <a:rPr lang="en-US" sz="2400" dirty="0"/>
              <a:t>10-1970</a:t>
            </a:r>
            <a:r>
              <a:rPr lang="el-GR" sz="2400" dirty="0"/>
              <a:t>)…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dirty="0"/>
              <a:t>σκοπός της Σ.Α.:</a:t>
            </a:r>
          </a:p>
          <a:p>
            <a:pPr>
              <a:lnSpc>
                <a:spcPct val="90000"/>
              </a:lnSpc>
            </a:pPr>
            <a:r>
              <a:rPr lang="el-GR" dirty="0"/>
              <a:t>να αναλύσει αυτό το σενάριο και </a:t>
            </a:r>
          </a:p>
          <a:p>
            <a:pPr>
              <a:lnSpc>
                <a:spcPct val="90000"/>
              </a:lnSpc>
            </a:pPr>
            <a:r>
              <a:rPr lang="el-GR" dirty="0"/>
              <a:t>να το </a:t>
            </a:r>
            <a:r>
              <a:rPr lang="el-GR" b="1" dirty="0"/>
              <a:t>γνωστοποιήσει</a:t>
            </a:r>
            <a:r>
              <a:rPr lang="el-GR" dirty="0"/>
              <a:t> στον άνθρωπο, έτσι ώστε εκείνος </a:t>
            </a:r>
          </a:p>
          <a:p>
            <a:pPr>
              <a:lnSpc>
                <a:spcPct val="90000"/>
              </a:lnSpc>
            </a:pPr>
            <a:r>
              <a:rPr lang="el-GR" dirty="0"/>
              <a:t>να μπορεί πλέον να </a:t>
            </a:r>
            <a:r>
              <a:rPr lang="el-GR" b="1" dirty="0"/>
              <a:t>επιλέγει ελεύθερα </a:t>
            </a:r>
            <a:r>
              <a:rPr lang="el-GR" dirty="0"/>
              <a:t>τους ρόλους που θα παίξει στη ζωή του και </a:t>
            </a:r>
          </a:p>
          <a:p>
            <a:pPr>
              <a:lnSpc>
                <a:spcPct val="90000"/>
              </a:lnSpc>
            </a:pPr>
            <a:r>
              <a:rPr lang="el-GR" dirty="0"/>
              <a:t>να τους τροποποιεί όπου </a:t>
            </a:r>
            <a:r>
              <a:rPr lang="el-GR" b="1" dirty="0"/>
              <a:t>κρίνει</a:t>
            </a:r>
            <a:r>
              <a:rPr lang="el-GR" dirty="0"/>
              <a:t> ότι το επιθυμεί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dirty="0"/>
              <a:t>…</a:t>
            </a:r>
            <a:r>
              <a:rPr lang="el-GR" sz="2700" dirty="0"/>
              <a:t>Λ-Ε4. Συνδιαλεκτική ανάλυση (</a:t>
            </a:r>
            <a:r>
              <a:rPr lang="en-US" sz="2700" dirty="0"/>
              <a:t>Transactional Analysis </a:t>
            </a:r>
            <a:r>
              <a:rPr lang="el-GR" sz="2700" dirty="0"/>
              <a:t>(</a:t>
            </a:r>
            <a:r>
              <a:rPr lang="en-US" sz="2700" dirty="0"/>
              <a:t>T.A.)</a:t>
            </a:r>
            <a:r>
              <a:rPr lang="el-GR" sz="2700" dirty="0"/>
              <a:t> του </a:t>
            </a:r>
            <a:r>
              <a:rPr lang="en-US" sz="2700" dirty="0"/>
              <a:t>Eric Berne</a:t>
            </a:r>
            <a:r>
              <a:rPr lang="el-GR" sz="2700" dirty="0"/>
              <a:t> (19</a:t>
            </a:r>
            <a:r>
              <a:rPr lang="en-US" sz="2700" dirty="0"/>
              <a:t>10-1970</a:t>
            </a:r>
            <a:r>
              <a:rPr lang="el-GR" sz="2700" dirty="0"/>
              <a:t>)…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dirty="0"/>
              <a:t>3 προσωπικότητες:</a:t>
            </a:r>
          </a:p>
          <a:p>
            <a:pPr algn="r">
              <a:lnSpc>
                <a:spcPct val="90000"/>
              </a:lnSpc>
            </a:pPr>
            <a:r>
              <a:rPr lang="el-GR" dirty="0">
                <a:solidFill>
                  <a:srgbClr val="FF0000"/>
                </a:solidFill>
              </a:rPr>
              <a:t>Γονέας</a:t>
            </a:r>
            <a:r>
              <a:rPr lang="el-GR" dirty="0"/>
              <a:t> (εσωτερίκευση εξωτερικών γεγονότων, αντίληψη της ζωής όπως την έχει διδαχθεί, 0-5 )</a:t>
            </a:r>
          </a:p>
          <a:p>
            <a:pPr algn="r">
              <a:lnSpc>
                <a:spcPct val="90000"/>
              </a:lnSpc>
            </a:pPr>
            <a:r>
              <a:rPr lang="el-GR" dirty="0">
                <a:solidFill>
                  <a:srgbClr val="0070C0"/>
                </a:solidFill>
              </a:rPr>
              <a:t>Ενήλικας</a:t>
            </a:r>
            <a:r>
              <a:rPr lang="el-GR" dirty="0"/>
              <a:t> (αντίληψη της ζωής μέσα από τη σκέψη, 10 μηνών+)</a:t>
            </a:r>
          </a:p>
          <a:p>
            <a:pPr algn="r">
              <a:lnSpc>
                <a:spcPct val="90000"/>
              </a:lnSpc>
            </a:pPr>
            <a:r>
              <a:rPr lang="el-GR" dirty="0">
                <a:solidFill>
                  <a:srgbClr val="00B050"/>
                </a:solidFill>
              </a:rPr>
              <a:t>Παιδί </a:t>
            </a:r>
            <a:r>
              <a:rPr lang="el-GR" dirty="0"/>
              <a:t>(καταγραφή εσωτερικών γεγονότων, αντίληψη της ζωής όπως την αισθάνεται, 0-5)</a:t>
            </a: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…Λ-Ε4. Συνδιαλεκτική ανάλυση (</a:t>
            </a:r>
            <a:r>
              <a:rPr lang="en-US" sz="2400" dirty="0"/>
              <a:t>Transactional Analysis </a:t>
            </a:r>
            <a:r>
              <a:rPr lang="el-GR" sz="2400" dirty="0"/>
              <a:t>(</a:t>
            </a:r>
            <a:r>
              <a:rPr lang="en-US" sz="2400" dirty="0"/>
              <a:t>T.A.)</a:t>
            </a:r>
            <a:r>
              <a:rPr lang="el-GR" sz="2400" dirty="0"/>
              <a:t> του </a:t>
            </a:r>
            <a:r>
              <a:rPr lang="en-US" sz="2400" dirty="0"/>
              <a:t>Eric Berne</a:t>
            </a:r>
            <a:r>
              <a:rPr lang="el-GR" sz="2400" dirty="0"/>
              <a:t> (19</a:t>
            </a:r>
            <a:r>
              <a:rPr lang="en-US" sz="2400" dirty="0"/>
              <a:t>10-1970</a:t>
            </a:r>
            <a:r>
              <a:rPr lang="el-GR" sz="2400" dirty="0"/>
              <a:t>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dirty="0"/>
              <a:t>Στόχοι της Σ.Α.</a:t>
            </a:r>
          </a:p>
          <a:p>
            <a:pPr algn="r">
              <a:lnSpc>
                <a:spcPct val="90000"/>
              </a:lnSpc>
            </a:pPr>
            <a:r>
              <a:rPr lang="el-GR" dirty="0"/>
              <a:t>Εντοπισμός του επιπέδου εαυτού σε μία επικοινωνία</a:t>
            </a:r>
          </a:p>
          <a:p>
            <a:pPr algn="r">
              <a:lnSpc>
                <a:spcPct val="90000"/>
              </a:lnSpc>
            </a:pPr>
            <a:r>
              <a:rPr lang="el-GR" dirty="0"/>
              <a:t>Διόρθωση δομικής παθολογίας (εμπλοκή μόνο σε ένα επίπεδο)</a:t>
            </a:r>
          </a:p>
          <a:p>
            <a:pPr algn="r">
              <a:lnSpc>
                <a:spcPct val="90000"/>
              </a:lnSpc>
            </a:pPr>
            <a:r>
              <a:rPr lang="el-GR" dirty="0"/>
              <a:t>Χρησιμοποίηση όλων των επιπέδων, όπου χρειάζεται</a:t>
            </a:r>
          </a:p>
          <a:p>
            <a:pPr algn="r">
              <a:lnSpc>
                <a:spcPct val="90000"/>
              </a:lnSpc>
            </a:pPr>
            <a:r>
              <a:rPr lang="el-GR" dirty="0"/>
              <a:t>Απελευθέρωση του ενήλικου</a:t>
            </a:r>
          </a:p>
          <a:p>
            <a:pPr algn="r">
              <a:lnSpc>
                <a:spcPct val="90000"/>
              </a:lnSpc>
            </a:pPr>
            <a:r>
              <a:rPr lang="el-GR" dirty="0"/>
              <a:t>Υιοθέτηση υγιούς στάσης ζωής</a:t>
            </a: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Συνεχίζουμε με την αναλυτική παρουσίαση καθεμίας από τις βασικές θεωρίες</a:t>
            </a:r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Τσίρος Χ., 2017</a:t>
            </a: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1B85-7E15-4F26-85D9-E294BD8888C6}" type="slidenum">
              <a:rPr lang="el-GR" smtClean="0"/>
              <a:pPr/>
              <a:t>36</a:t>
            </a:fld>
            <a:endParaRPr lang="el-GR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2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l-GR" sz="1400" dirty="0"/>
          </a:p>
        </p:txBody>
      </p:sp>
      <p:sp>
        <p:nvSpPr>
          <p:cNvPr id="717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64422FE-F887-475E-882B-51FC23FABBBE}" type="slidenum">
              <a:rPr lang="el-GR" sz="1400"/>
              <a:pPr algn="r"/>
              <a:t>4</a:t>
            </a:fld>
            <a:endParaRPr lang="el-GR" sz="1400"/>
          </a:p>
        </p:txBody>
      </p:sp>
      <p:sp>
        <p:nvSpPr>
          <p:cNvPr id="1364994" name="AutoShape 2"/>
          <p:cNvSpPr>
            <a:spLocks noChangeArrowheads="1"/>
          </p:cNvSpPr>
          <p:nvPr/>
        </p:nvSpPr>
        <p:spPr bwMode="auto">
          <a:xfrm rot="-5400000">
            <a:off x="1476375" y="3500438"/>
            <a:ext cx="5124450" cy="228600"/>
          </a:xfrm>
          <a:prstGeom prst="rightArrow">
            <a:avLst>
              <a:gd name="adj1" fmla="val 0"/>
              <a:gd name="adj2" fmla="val 4981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l-GR" sz="1400"/>
          </a:p>
        </p:txBody>
      </p:sp>
      <p:sp>
        <p:nvSpPr>
          <p:cNvPr id="1364995" name="Line 3"/>
          <p:cNvSpPr>
            <a:spLocks noChangeShapeType="1"/>
          </p:cNvSpPr>
          <p:nvPr/>
        </p:nvSpPr>
        <p:spPr bwMode="auto">
          <a:xfrm flipV="1">
            <a:off x="900113" y="3357563"/>
            <a:ext cx="7632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364996" name="Text Box 4"/>
          <p:cNvSpPr txBox="1">
            <a:spLocks noChangeArrowheads="1"/>
          </p:cNvSpPr>
          <p:nvPr/>
        </p:nvSpPr>
        <p:spPr bwMode="auto">
          <a:xfrm>
            <a:off x="2438400" y="2438400"/>
            <a:ext cx="1439863" cy="6309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Ατομική Ψυχ.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A. Adler</a:t>
            </a:r>
            <a:endParaRPr lang="el-GR" sz="1400" b="1" dirty="0"/>
          </a:p>
        </p:txBody>
      </p:sp>
      <p:sp>
        <p:nvSpPr>
          <p:cNvPr id="1364997" name="Text Box 5"/>
          <p:cNvSpPr txBox="1">
            <a:spLocks noChangeArrowheads="1"/>
          </p:cNvSpPr>
          <p:nvPr/>
        </p:nvSpPr>
        <p:spPr bwMode="auto">
          <a:xfrm>
            <a:off x="3419475" y="6165850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 i="1"/>
              <a:t>Δράση</a:t>
            </a:r>
          </a:p>
        </p:txBody>
      </p:sp>
      <p:sp>
        <p:nvSpPr>
          <p:cNvPr id="1364998" name="Text Box 6"/>
          <p:cNvSpPr txBox="1">
            <a:spLocks noChangeArrowheads="1"/>
          </p:cNvSpPr>
          <p:nvPr/>
        </p:nvSpPr>
        <p:spPr bwMode="auto">
          <a:xfrm>
            <a:off x="3419475" y="260350"/>
            <a:ext cx="129698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l-GR" sz="2000" b="1" i="1"/>
              <a:t>ΣΤΟΧΟΙ</a:t>
            </a:r>
          </a:p>
          <a:p>
            <a:pPr algn="ctr">
              <a:spcBef>
                <a:spcPct val="10000"/>
              </a:spcBef>
            </a:pPr>
            <a:r>
              <a:rPr lang="el-GR" sz="2000" b="1" i="1"/>
              <a:t>Ενόραση</a:t>
            </a:r>
            <a:endParaRPr lang="el-GR" sz="2000" b="1"/>
          </a:p>
        </p:txBody>
      </p:sp>
      <p:sp>
        <p:nvSpPr>
          <p:cNvPr id="1364999" name="Text Box 7"/>
          <p:cNvSpPr txBox="1">
            <a:spLocks noChangeArrowheads="1"/>
          </p:cNvSpPr>
          <p:nvPr/>
        </p:nvSpPr>
        <p:spPr bwMode="auto">
          <a:xfrm>
            <a:off x="684213" y="350043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 i="1"/>
              <a:t>Λογική</a:t>
            </a:r>
          </a:p>
        </p:txBody>
      </p:sp>
      <p:sp>
        <p:nvSpPr>
          <p:cNvPr id="1365000" name="Text Box 8"/>
          <p:cNvSpPr txBox="1">
            <a:spLocks noChangeArrowheads="1"/>
          </p:cNvSpPr>
          <p:nvPr/>
        </p:nvSpPr>
        <p:spPr bwMode="auto">
          <a:xfrm>
            <a:off x="7308850" y="3500438"/>
            <a:ext cx="165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 i="1"/>
              <a:t>Συναίσθημα</a:t>
            </a:r>
          </a:p>
        </p:txBody>
      </p:sp>
      <p:sp>
        <p:nvSpPr>
          <p:cNvPr id="1365001" name="Text Box 9"/>
          <p:cNvSpPr txBox="1">
            <a:spLocks noChangeArrowheads="1"/>
          </p:cNvSpPr>
          <p:nvPr/>
        </p:nvSpPr>
        <p:spPr bwMode="auto">
          <a:xfrm>
            <a:off x="827088" y="2636838"/>
            <a:ext cx="1441450" cy="633412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Λογικοθυμική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A. Ellis</a:t>
            </a:r>
            <a:endParaRPr lang="el-GR" sz="1400" b="1" dirty="0"/>
          </a:p>
        </p:txBody>
      </p:sp>
      <p:sp>
        <p:nvSpPr>
          <p:cNvPr id="1365002" name="Text Box 10"/>
          <p:cNvSpPr txBox="1">
            <a:spLocks noChangeArrowheads="1"/>
          </p:cNvSpPr>
          <p:nvPr/>
        </p:nvSpPr>
        <p:spPr bwMode="auto">
          <a:xfrm rot="-5400000">
            <a:off x="-342106" y="3013869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/>
              <a:t>ΔΙΑΔΙΚΑΣΙΑ</a:t>
            </a:r>
          </a:p>
        </p:txBody>
      </p:sp>
      <p:sp>
        <p:nvSpPr>
          <p:cNvPr id="1365003" name="Text Box 11"/>
          <p:cNvSpPr txBox="1">
            <a:spLocks noChangeArrowheads="1"/>
          </p:cNvSpPr>
          <p:nvPr/>
        </p:nvSpPr>
        <p:spPr bwMode="auto">
          <a:xfrm>
            <a:off x="2124075" y="1196975"/>
            <a:ext cx="1512888" cy="95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Συνδιαλεκτική</a:t>
            </a:r>
          </a:p>
          <a:p>
            <a:pPr algn="ctr">
              <a:spcBef>
                <a:spcPct val="50000"/>
              </a:spcBef>
            </a:pPr>
            <a:r>
              <a:rPr lang="el-GR" sz="1400" b="1" dirty="0"/>
              <a:t>Ανάλυση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Berne</a:t>
            </a:r>
            <a:endParaRPr lang="el-GR" sz="1400" b="1" dirty="0"/>
          </a:p>
        </p:txBody>
      </p:sp>
      <p:sp>
        <p:nvSpPr>
          <p:cNvPr id="1365004" name="Text Box 12"/>
          <p:cNvSpPr txBox="1">
            <a:spLocks noChangeArrowheads="1"/>
          </p:cNvSpPr>
          <p:nvPr/>
        </p:nvSpPr>
        <p:spPr bwMode="auto">
          <a:xfrm>
            <a:off x="4427538" y="1052513"/>
            <a:ext cx="1512887" cy="846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Υπαρξιακή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Frank, May, Maslow</a:t>
            </a:r>
            <a:endParaRPr lang="el-GR" sz="1400" b="1" dirty="0"/>
          </a:p>
        </p:txBody>
      </p:sp>
      <p:sp>
        <p:nvSpPr>
          <p:cNvPr id="1365005" name="Text Box 13"/>
          <p:cNvSpPr txBox="1">
            <a:spLocks noChangeArrowheads="1"/>
          </p:cNvSpPr>
          <p:nvPr/>
        </p:nvSpPr>
        <p:spPr bwMode="auto">
          <a:xfrm>
            <a:off x="6477000" y="1052513"/>
            <a:ext cx="2057400" cy="630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Προσωποκεντρική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Rogers</a:t>
            </a:r>
            <a:endParaRPr lang="el-GR" sz="1400" b="1" dirty="0"/>
          </a:p>
        </p:txBody>
      </p:sp>
      <p:sp>
        <p:nvSpPr>
          <p:cNvPr id="1365006" name="Text Box 14"/>
          <p:cNvSpPr txBox="1">
            <a:spLocks noChangeArrowheads="1"/>
          </p:cNvSpPr>
          <p:nvPr/>
        </p:nvSpPr>
        <p:spPr bwMode="auto">
          <a:xfrm>
            <a:off x="6324600" y="2057400"/>
            <a:ext cx="1512888" cy="8461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 Κλασσική Ψυχανάλυση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Freud</a:t>
            </a:r>
            <a:endParaRPr lang="el-GR" sz="1400" b="1" dirty="0"/>
          </a:p>
        </p:txBody>
      </p:sp>
      <p:sp>
        <p:nvSpPr>
          <p:cNvPr id="1365007" name="Text Box 15"/>
          <p:cNvSpPr txBox="1">
            <a:spLocks noChangeArrowheads="1"/>
          </p:cNvSpPr>
          <p:nvPr/>
        </p:nvSpPr>
        <p:spPr bwMode="auto">
          <a:xfrm>
            <a:off x="4211638" y="2205038"/>
            <a:ext cx="1655762" cy="846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 dirty="0"/>
              <a:t> Ψυχολογία του Εγώ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Erikson</a:t>
            </a:r>
            <a:r>
              <a:rPr lang="el-GR" sz="1400" b="1" dirty="0"/>
              <a:t>,</a:t>
            </a:r>
            <a:r>
              <a:rPr lang="en-US" sz="1400" b="1" dirty="0"/>
              <a:t>Fromm </a:t>
            </a:r>
            <a:endParaRPr lang="el-GR" sz="1400" b="1" dirty="0"/>
          </a:p>
        </p:txBody>
      </p:sp>
      <p:sp>
        <p:nvSpPr>
          <p:cNvPr id="1365008" name="Text Box 16"/>
          <p:cNvSpPr txBox="1">
            <a:spLocks noChangeArrowheads="1"/>
          </p:cNvSpPr>
          <p:nvPr/>
        </p:nvSpPr>
        <p:spPr bwMode="auto">
          <a:xfrm>
            <a:off x="611188" y="5300663"/>
            <a:ext cx="1871662" cy="633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/>
              <a:t>Συμπεριφοριστική</a:t>
            </a:r>
          </a:p>
          <a:p>
            <a:pPr algn="ctr">
              <a:spcBef>
                <a:spcPct val="50000"/>
              </a:spcBef>
            </a:pPr>
            <a:r>
              <a:rPr lang="en-US" sz="1400" b="1"/>
              <a:t>Skinner, Wolpe</a:t>
            </a:r>
            <a:endParaRPr lang="el-GR" sz="1400" b="1"/>
          </a:p>
        </p:txBody>
      </p:sp>
      <p:sp>
        <p:nvSpPr>
          <p:cNvPr id="1365009" name="Text Box 17"/>
          <p:cNvSpPr txBox="1">
            <a:spLocks noChangeArrowheads="1"/>
          </p:cNvSpPr>
          <p:nvPr/>
        </p:nvSpPr>
        <p:spPr bwMode="auto">
          <a:xfrm>
            <a:off x="5148263" y="3644900"/>
            <a:ext cx="1512887" cy="633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/>
              <a:t>Μορφολογική</a:t>
            </a:r>
          </a:p>
          <a:p>
            <a:pPr algn="ctr">
              <a:spcBef>
                <a:spcPct val="50000"/>
              </a:spcBef>
            </a:pPr>
            <a:r>
              <a:rPr lang="en-US" sz="1400" b="1"/>
              <a:t>Perls</a:t>
            </a:r>
            <a:endParaRPr lang="el-GR" sz="1400" b="1"/>
          </a:p>
        </p:txBody>
      </p:sp>
      <p:sp>
        <p:nvSpPr>
          <p:cNvPr id="1365010" name="Text Box 18"/>
          <p:cNvSpPr txBox="1">
            <a:spLocks noChangeArrowheads="1"/>
          </p:cNvSpPr>
          <p:nvPr/>
        </p:nvSpPr>
        <p:spPr bwMode="auto">
          <a:xfrm>
            <a:off x="5562600" y="6172200"/>
            <a:ext cx="2795614" cy="4924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200" b="1" dirty="0"/>
              <a:t>Πηγή: </a:t>
            </a:r>
            <a:r>
              <a:rPr lang="en-US" sz="1200" b="1" dirty="0"/>
              <a:t>Frey, D. 1972 (</a:t>
            </a:r>
            <a:r>
              <a:rPr lang="el-GR" sz="1200" b="1" dirty="0"/>
              <a:t>Μαλικιώση-Λοίζου,1999</a:t>
            </a:r>
            <a:r>
              <a:rPr lang="el-GR" sz="1400" b="1" dirty="0"/>
              <a:t>),  </a:t>
            </a:r>
            <a:r>
              <a:rPr lang="el-GR" sz="1200" b="1" dirty="0"/>
              <a:t>σελ.40</a:t>
            </a:r>
          </a:p>
        </p:txBody>
      </p:sp>
      <p:sp>
        <p:nvSpPr>
          <p:cNvPr id="1365011" name="Text Box 19"/>
          <p:cNvSpPr txBox="1">
            <a:spLocks noChangeArrowheads="1"/>
          </p:cNvSpPr>
          <p:nvPr/>
        </p:nvSpPr>
        <p:spPr bwMode="auto">
          <a:xfrm>
            <a:off x="2411413" y="4365625"/>
            <a:ext cx="1512887" cy="95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/>
              <a:t> Κοινωνικής</a:t>
            </a:r>
          </a:p>
          <a:p>
            <a:pPr algn="ctr">
              <a:spcBef>
                <a:spcPct val="50000"/>
              </a:spcBef>
            </a:pPr>
            <a:r>
              <a:rPr lang="el-GR" sz="1400" b="1"/>
              <a:t>Μάθησης</a:t>
            </a:r>
          </a:p>
          <a:p>
            <a:pPr algn="ctr">
              <a:spcBef>
                <a:spcPct val="50000"/>
              </a:spcBef>
            </a:pPr>
            <a:r>
              <a:rPr lang="en-US" sz="1400" b="1"/>
              <a:t>Dollard&amp; Miller</a:t>
            </a:r>
            <a:endParaRPr lang="el-GR" sz="1400" b="1"/>
          </a:p>
        </p:txBody>
      </p:sp>
      <p:sp>
        <p:nvSpPr>
          <p:cNvPr id="1365012" name="Text Box 20"/>
          <p:cNvSpPr txBox="1">
            <a:spLocks noChangeArrowheads="1"/>
          </p:cNvSpPr>
          <p:nvPr/>
        </p:nvSpPr>
        <p:spPr bwMode="auto">
          <a:xfrm>
            <a:off x="381000" y="3933825"/>
            <a:ext cx="1887538" cy="633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/>
              <a:t>Πραγματικότητας</a:t>
            </a:r>
            <a:endParaRPr lang="en-US" sz="1400" b="1"/>
          </a:p>
          <a:p>
            <a:pPr algn="ctr">
              <a:spcBef>
                <a:spcPct val="50000"/>
              </a:spcBef>
            </a:pPr>
            <a:r>
              <a:rPr lang="en-US" sz="1400" b="1"/>
              <a:t>Glasser</a:t>
            </a:r>
            <a:endParaRPr lang="el-GR" sz="1400" b="1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81998-CB39-42E2-844B-DE60D991A3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64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64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6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36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4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4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364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364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64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6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6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6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1000"/>
                                        <p:tgtEl>
                                          <p:spTgt spid="136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1000"/>
                                        <p:tgtEl>
                                          <p:spTgt spid="136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1000"/>
                                        <p:tgtEl>
                                          <p:spTgt spid="136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1000"/>
                                        <p:tgtEl>
                                          <p:spTgt spid="136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1000"/>
                                        <p:tgtEl>
                                          <p:spTgt spid="1365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1000"/>
                                        <p:tgtEl>
                                          <p:spTgt spid="136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1000"/>
                                        <p:tgtEl>
                                          <p:spTgt spid="136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1000"/>
                                        <p:tgtEl>
                                          <p:spTgt spid="136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1000"/>
                                        <p:tgtEl>
                                          <p:spTgt spid="136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1000"/>
                                        <p:tgtEl>
                                          <p:spTgt spid="136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1000"/>
                                        <p:tgtEl>
                                          <p:spTgt spid="136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8" dur="1000"/>
                                        <p:tgtEl>
                                          <p:spTgt spid="1365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1000"/>
                                        <p:tgtEl>
                                          <p:spTgt spid="136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4994" grpId="0" animBg="1"/>
      <p:bldP spid="1364995" grpId="0" animBg="1"/>
      <p:bldP spid="1364997" grpId="0" build="allAtOnce"/>
      <p:bldP spid="1364998" grpId="0"/>
      <p:bldP spid="13649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1500166" y="214290"/>
            <a:ext cx="7499350" cy="1143008"/>
          </a:xfrm>
        </p:spPr>
        <p:txBody>
          <a:bodyPr>
            <a:normAutofit fontScale="90000"/>
          </a:bodyPr>
          <a:lstStyle/>
          <a:p>
            <a:pPr lvl="0"/>
            <a:br>
              <a:rPr lang="el-GR" sz="2700" b="1" i="1" dirty="0"/>
            </a:br>
            <a:r>
              <a:rPr lang="el-GR" sz="2700" b="1" i="1" dirty="0"/>
              <a:t>Σ-Ε1. Κλασική Ψυχανάλυση </a:t>
            </a:r>
            <a:r>
              <a:rPr lang="en-US" sz="2700" b="1" i="1" dirty="0"/>
              <a:t>(Classical psychoanalysis) </a:t>
            </a:r>
            <a:r>
              <a:rPr lang="el-GR" sz="2700" b="1" i="1" dirty="0"/>
              <a:t>του </a:t>
            </a:r>
            <a:r>
              <a:rPr lang="en-US" sz="2700" b="1" i="1" dirty="0"/>
              <a:t>Sigmund Freud</a:t>
            </a:r>
            <a:br>
              <a:rPr lang="el-GR" b="1" i="1" dirty="0"/>
            </a:b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endParaRPr lang="el-GR" sz="2400" dirty="0"/>
          </a:p>
          <a:p>
            <a:r>
              <a:rPr lang="el-GR" sz="2400" dirty="0"/>
              <a:t>Ο </a:t>
            </a:r>
            <a:r>
              <a:rPr lang="en-US" sz="2400" dirty="0"/>
              <a:t>S. Freud </a:t>
            </a:r>
            <a:r>
              <a:rPr lang="el-GR" sz="2400" dirty="0"/>
              <a:t>διέκρινε τρεις τομείς που εντάσσονται τα ψυχολογικά στοιχεία</a:t>
            </a:r>
          </a:p>
          <a:p>
            <a:pPr lvl="0"/>
            <a:r>
              <a:rPr lang="el-GR" sz="2400" dirty="0"/>
              <a:t>Το </a:t>
            </a:r>
            <a:r>
              <a:rPr lang="el-GR" sz="2400" i="1" dirty="0">
                <a:solidFill>
                  <a:srgbClr val="FF0000"/>
                </a:solidFill>
              </a:rPr>
              <a:t>Ασυνείδητο</a:t>
            </a:r>
            <a:r>
              <a:rPr lang="el-GR" sz="2400" i="1" dirty="0"/>
              <a:t>,</a:t>
            </a:r>
            <a:r>
              <a:rPr lang="el-GR" sz="2400" dirty="0"/>
              <a:t> που περιλαμβάνει στοιχεία που είναι </a:t>
            </a:r>
            <a:r>
              <a:rPr lang="el-GR" sz="2400" dirty="0">
                <a:solidFill>
                  <a:srgbClr val="FF0000"/>
                </a:solidFill>
              </a:rPr>
              <a:t>δύσκολο</a:t>
            </a:r>
            <a:r>
              <a:rPr lang="el-GR" sz="2400" dirty="0"/>
              <a:t>, αν όχι αδύνατο, να έλθουν στο Συνειδητό (;) </a:t>
            </a:r>
            <a:r>
              <a:rPr lang="el-GR" sz="2400" i="1" dirty="0"/>
              <a:t>(</a:t>
            </a:r>
            <a:r>
              <a:rPr lang="el-GR" sz="2400" i="1" dirty="0" err="1"/>
              <a:t>Συνειδητότητα</a:t>
            </a:r>
            <a:r>
              <a:rPr lang="el-GR" sz="2400" i="1" dirty="0"/>
              <a:t>- Ενόραση-</a:t>
            </a:r>
            <a:r>
              <a:rPr lang="el-GR" sz="2400" i="1" dirty="0" err="1"/>
              <a:t>Επαγρύπνιση</a:t>
            </a:r>
            <a:r>
              <a:rPr lang="el-GR" sz="2400" i="1" dirty="0"/>
              <a:t>-Νους</a:t>
            </a:r>
            <a:r>
              <a:rPr lang="el-GR" sz="2400" dirty="0"/>
              <a:t>).</a:t>
            </a:r>
          </a:p>
          <a:p>
            <a:pPr lvl="0"/>
            <a:r>
              <a:rPr lang="el-GR" sz="2400" dirty="0"/>
              <a:t>Το </a:t>
            </a:r>
            <a:r>
              <a:rPr lang="el-GR" sz="2400" i="1" dirty="0" err="1">
                <a:solidFill>
                  <a:srgbClr val="00B0F0"/>
                </a:solidFill>
              </a:rPr>
              <a:t>Προσυνειδητό</a:t>
            </a:r>
            <a:r>
              <a:rPr lang="el-GR" sz="2400" i="1" dirty="0">
                <a:solidFill>
                  <a:srgbClr val="00B0F0"/>
                </a:solidFill>
              </a:rPr>
              <a:t> ή Υποσυνείδητο</a:t>
            </a:r>
            <a:r>
              <a:rPr lang="el-GR" sz="2400" i="1" dirty="0"/>
              <a:t>,</a:t>
            </a:r>
            <a:r>
              <a:rPr lang="el-GR" sz="2400" dirty="0"/>
              <a:t> που περιλαμβάνει στοιχεία που βρίσκονται</a:t>
            </a:r>
            <a:r>
              <a:rPr lang="el-GR" sz="2400" dirty="0">
                <a:solidFill>
                  <a:srgbClr val="00B0F0"/>
                </a:solidFill>
              </a:rPr>
              <a:t> κοντά </a:t>
            </a:r>
            <a:r>
              <a:rPr lang="el-GR" sz="2400" dirty="0"/>
              <a:t>στο Συνειδητό και θα μπορούσαν να βγουν στην επιφάνεια.</a:t>
            </a:r>
          </a:p>
          <a:p>
            <a:pPr lvl="0"/>
            <a:r>
              <a:rPr lang="el-GR" sz="2400" dirty="0"/>
              <a:t>Το </a:t>
            </a:r>
            <a:r>
              <a:rPr lang="el-GR" sz="2400" i="1" dirty="0">
                <a:solidFill>
                  <a:srgbClr val="00B050"/>
                </a:solidFill>
              </a:rPr>
              <a:t>Συνειδητό,</a:t>
            </a:r>
            <a:r>
              <a:rPr lang="el-GR" sz="2400" dirty="0">
                <a:solidFill>
                  <a:srgbClr val="00B050"/>
                </a:solidFill>
              </a:rPr>
              <a:t> </a:t>
            </a:r>
            <a:r>
              <a:rPr lang="el-GR" sz="2400" dirty="0"/>
              <a:t>που περιλαμβάνει </a:t>
            </a:r>
            <a:r>
              <a:rPr lang="el-GR" sz="2400" dirty="0" err="1"/>
              <a:t>ο,τιδήποτε</a:t>
            </a:r>
            <a:r>
              <a:rPr lang="el-GR" sz="2400" dirty="0"/>
              <a:t> </a:t>
            </a:r>
            <a:r>
              <a:rPr lang="el-GR" sz="2400" dirty="0">
                <a:solidFill>
                  <a:srgbClr val="00B050"/>
                </a:solidFill>
              </a:rPr>
              <a:t>μπορεί</a:t>
            </a:r>
            <a:r>
              <a:rPr lang="el-GR" sz="2400" dirty="0"/>
              <a:t> να βρεθεί στο Συνειδητό </a:t>
            </a:r>
            <a:r>
              <a:rPr lang="el-GR" sz="2400" dirty="0">
                <a:solidFill>
                  <a:srgbClr val="00B050"/>
                </a:solidFill>
              </a:rPr>
              <a:t>οποιαδήποτε</a:t>
            </a:r>
            <a:r>
              <a:rPr lang="el-GR" sz="2400" dirty="0"/>
              <a:t> στιγμή.</a:t>
            </a:r>
          </a:p>
          <a:p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6 - Ορθογώνιο"/>
          <p:cNvSpPr/>
          <p:nvPr/>
        </p:nvSpPr>
        <p:spPr>
          <a:xfrm>
            <a:off x="2843808" y="1196752"/>
            <a:ext cx="41547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/>
              <a:t>Δυναμική</a:t>
            </a:r>
            <a:r>
              <a:rPr lang="el-GR" sz="2400" dirty="0"/>
              <a:t> διάσταση</a:t>
            </a:r>
            <a:r>
              <a:rPr lang="en-US" sz="2400" dirty="0"/>
              <a:t> </a:t>
            </a:r>
            <a:r>
              <a:rPr lang="el-GR" sz="2400" dirty="0"/>
              <a:t>της </a:t>
            </a:r>
            <a:r>
              <a:rPr lang="el-GR" sz="2400" b="1" dirty="0"/>
              <a:t>Ψυχής</a:t>
            </a:r>
            <a:r>
              <a:rPr lang="el-GR" sz="2400" dirty="0"/>
              <a:t>: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sz="2700" dirty="0"/>
            </a:br>
            <a:r>
              <a:rPr lang="el-GR" sz="2700" dirty="0"/>
              <a:t>Αργότερα υιοθέτησε μια (</a:t>
            </a:r>
            <a:r>
              <a:rPr lang="el-GR" sz="2700" b="1" dirty="0"/>
              <a:t>Δομική</a:t>
            </a:r>
            <a:r>
              <a:rPr lang="el-GR" sz="2700" dirty="0"/>
              <a:t>) ανάλυση της </a:t>
            </a:r>
            <a:r>
              <a:rPr lang="el-GR" sz="2700" b="1" dirty="0"/>
              <a:t>Προσωπικότητας</a:t>
            </a:r>
            <a:r>
              <a:rPr lang="el-GR" sz="2700" dirty="0"/>
              <a:t> σε τρία επίπεδα:</a:t>
            </a:r>
            <a:br>
              <a:rPr lang="el-GR" sz="4400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728" y="1285860"/>
            <a:ext cx="7499350" cy="5286412"/>
          </a:xfrm>
        </p:spPr>
        <p:txBody>
          <a:bodyPr>
            <a:normAutofit lnSpcReduction="10000"/>
          </a:bodyPr>
          <a:lstStyle/>
          <a:p>
            <a:pPr lvl="0"/>
            <a:r>
              <a:rPr lang="el-GR" sz="2400" dirty="0"/>
              <a:t>Το </a:t>
            </a:r>
            <a:r>
              <a:rPr lang="el-GR" sz="2400" i="1" dirty="0">
                <a:solidFill>
                  <a:srgbClr val="FF0000"/>
                </a:solidFill>
              </a:rPr>
              <a:t>Αυτό –Εκείνο (</a:t>
            </a:r>
            <a:r>
              <a:rPr lang="el-GR" sz="2400" i="1" dirty="0" err="1">
                <a:solidFill>
                  <a:srgbClr val="FF0000"/>
                </a:solidFill>
              </a:rPr>
              <a:t>προεγώ</a:t>
            </a:r>
            <a:r>
              <a:rPr lang="el-GR" sz="2400" i="1" dirty="0">
                <a:solidFill>
                  <a:srgbClr val="FF0000"/>
                </a:solidFill>
              </a:rPr>
              <a:t>),</a:t>
            </a:r>
            <a:r>
              <a:rPr lang="el-GR" sz="2400" dirty="0">
                <a:solidFill>
                  <a:srgbClr val="FF0000"/>
                </a:solidFill>
              </a:rPr>
              <a:t> </a:t>
            </a:r>
            <a:r>
              <a:rPr lang="el-GR" sz="2400" dirty="0"/>
              <a:t>πηγή των </a:t>
            </a:r>
            <a:r>
              <a:rPr lang="el-GR" sz="2400" dirty="0">
                <a:solidFill>
                  <a:srgbClr val="FF0000"/>
                </a:solidFill>
              </a:rPr>
              <a:t>ενστίκτων</a:t>
            </a:r>
            <a:r>
              <a:rPr lang="el-GR" sz="2400" dirty="0"/>
              <a:t> και </a:t>
            </a:r>
            <a:r>
              <a:rPr lang="el-GR" sz="2400" dirty="0">
                <a:solidFill>
                  <a:srgbClr val="FF0000"/>
                </a:solidFill>
              </a:rPr>
              <a:t>ορμών</a:t>
            </a:r>
            <a:r>
              <a:rPr lang="el-GR" sz="2400" dirty="0"/>
              <a:t> που αγνοεί την πραγματικότητα.</a:t>
            </a:r>
          </a:p>
          <a:p>
            <a:pPr lvl="0"/>
            <a:r>
              <a:rPr lang="el-GR" sz="2400" dirty="0"/>
              <a:t>Το </a:t>
            </a:r>
            <a:r>
              <a:rPr lang="el-GR" sz="2400" i="1" dirty="0">
                <a:solidFill>
                  <a:srgbClr val="00B050"/>
                </a:solidFill>
              </a:rPr>
              <a:t>Εγώ,</a:t>
            </a:r>
            <a:r>
              <a:rPr lang="el-GR" sz="2400" dirty="0">
                <a:solidFill>
                  <a:srgbClr val="00B050"/>
                </a:solidFill>
              </a:rPr>
              <a:t> </a:t>
            </a:r>
            <a:r>
              <a:rPr lang="el-GR" sz="2400" dirty="0"/>
              <a:t>το </a:t>
            </a:r>
            <a:r>
              <a:rPr lang="el-GR" sz="2400" dirty="0">
                <a:solidFill>
                  <a:srgbClr val="00B050"/>
                </a:solidFill>
              </a:rPr>
              <a:t>λογικό</a:t>
            </a:r>
            <a:r>
              <a:rPr lang="el-GR" sz="2400" dirty="0"/>
              <a:t> και </a:t>
            </a:r>
            <a:r>
              <a:rPr lang="el-GR" sz="2400" dirty="0">
                <a:solidFill>
                  <a:srgbClr val="00B050"/>
                </a:solidFill>
              </a:rPr>
              <a:t>συνειδητό </a:t>
            </a:r>
            <a:r>
              <a:rPr lang="el-GR" sz="2400" dirty="0"/>
              <a:t>μέρος του εαυτού, που έχει αντίληψη, που είναι προσαρμοστικό </a:t>
            </a:r>
            <a:r>
              <a:rPr lang="el-GR" sz="2400" dirty="0" err="1"/>
              <a:t>αυτοεξερευνάται</a:t>
            </a:r>
            <a:r>
              <a:rPr lang="el-GR" sz="2400" dirty="0"/>
              <a:t>, εκτιμά την κοινωνική πραγματικότητα, </a:t>
            </a:r>
            <a:r>
              <a:rPr lang="el-GR" sz="2400" dirty="0">
                <a:solidFill>
                  <a:srgbClr val="00B050"/>
                </a:solidFill>
              </a:rPr>
              <a:t>λογοκρίνει </a:t>
            </a:r>
            <a:r>
              <a:rPr lang="el-GR" sz="2400" dirty="0"/>
              <a:t>το «Αυτό» και παίζει το ρόλο του συντονιστή - ισορροπιστή (διαιτητή) ανάμεσα στις πιέσεις του Αυτού και τις ηθικές επιταγές του Υπερεγώ.</a:t>
            </a:r>
          </a:p>
          <a:p>
            <a:pPr lvl="0"/>
            <a:r>
              <a:rPr lang="el-GR" sz="2400" dirty="0"/>
              <a:t>Το </a:t>
            </a:r>
            <a:r>
              <a:rPr lang="el-GR" sz="2400" i="1" dirty="0">
                <a:solidFill>
                  <a:srgbClr val="00B0F0"/>
                </a:solidFill>
              </a:rPr>
              <a:t>Υπερεγώ</a:t>
            </a:r>
            <a:r>
              <a:rPr lang="el-GR" sz="2400" i="1" dirty="0"/>
              <a:t>,</a:t>
            </a:r>
            <a:r>
              <a:rPr lang="el-GR" sz="2400" dirty="0"/>
              <a:t> που αντιπροσωπεύει τις </a:t>
            </a:r>
            <a:r>
              <a:rPr lang="el-GR" sz="2400" dirty="0">
                <a:solidFill>
                  <a:srgbClr val="00B0F0"/>
                </a:solidFill>
              </a:rPr>
              <a:t>ηθικές</a:t>
            </a:r>
            <a:r>
              <a:rPr lang="el-GR" sz="2400" dirty="0"/>
              <a:t> υποταγές των παρορμήσεων, τους ηθικούς φραγμούς, την ατομική ηθική συνείδηση στην οποία οδηγεί και το συναίσθημα της</a:t>
            </a:r>
            <a:r>
              <a:rPr lang="el-GR" sz="2400" dirty="0">
                <a:solidFill>
                  <a:srgbClr val="00B0F0"/>
                </a:solidFill>
              </a:rPr>
              <a:t> ενοχής </a:t>
            </a:r>
            <a:r>
              <a:rPr lang="el-GR" sz="2400" dirty="0"/>
              <a:t>για πράξεις που </a:t>
            </a:r>
            <a:r>
              <a:rPr lang="el-GR" sz="2400" dirty="0">
                <a:solidFill>
                  <a:srgbClr val="00B0F0"/>
                </a:solidFill>
              </a:rPr>
              <a:t>θεωρούνται</a:t>
            </a:r>
            <a:r>
              <a:rPr lang="el-GR" sz="2400" dirty="0"/>
              <a:t> κακές.</a:t>
            </a:r>
          </a:p>
          <a:p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8610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81998-CB39-42E2-844B-DE60D991A31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Η Ψυχανάλυση…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Δίνει ιδιαίτερη σημασία στο ασυνείδητο που σχετίζεται με την </a:t>
            </a:r>
            <a:r>
              <a:rPr lang="el-GR" sz="2400" dirty="0">
                <a:solidFill>
                  <a:srgbClr val="FF0000"/>
                </a:solidFill>
              </a:rPr>
              <a:t>παιδική σεξουαλικότητα </a:t>
            </a:r>
            <a:r>
              <a:rPr lang="el-GR" sz="2400" dirty="0"/>
              <a:t>στην ανάπτυξη των </a:t>
            </a:r>
            <a:r>
              <a:rPr lang="el-GR" sz="2400" dirty="0">
                <a:solidFill>
                  <a:srgbClr val="00B0F0"/>
                </a:solidFill>
              </a:rPr>
              <a:t>νευρώσεων.</a:t>
            </a:r>
          </a:p>
          <a:p>
            <a:r>
              <a:rPr lang="el-GR" sz="2400" dirty="0"/>
              <a:t> Η ψυχανάλυση, που ως θεραπεία μπορεί να κρατήσει </a:t>
            </a:r>
            <a:r>
              <a:rPr lang="el-GR" sz="2400" dirty="0">
                <a:solidFill>
                  <a:srgbClr val="FF0000"/>
                </a:solidFill>
              </a:rPr>
              <a:t>πολλά χρόνια</a:t>
            </a:r>
            <a:r>
              <a:rPr lang="el-GR" sz="2400" dirty="0"/>
              <a:t>, δίνει έμφαση τόσο στην έννοια της </a:t>
            </a:r>
            <a:r>
              <a:rPr lang="el-GR" sz="2400" dirty="0">
                <a:solidFill>
                  <a:srgbClr val="00B0F0"/>
                </a:solidFill>
              </a:rPr>
              <a:t>μεταβίβασης</a:t>
            </a:r>
            <a:r>
              <a:rPr lang="el-GR" sz="2400" dirty="0"/>
              <a:t>, σύμφωνα με την οποία οι πελάτες αντιλαμβάνονται τους ψυχαναλυτές τους ως μετενσάρκωση σημαντικών ειδώλων από την παιδική τους ηλικία όσο και στην ερμηνεία των ονείρων. </a:t>
            </a:r>
          </a:p>
          <a:p>
            <a:r>
              <a:rPr lang="el-GR" sz="2400" dirty="0"/>
              <a:t>Ασχολείται με πολλές μορφές ψυχικής δυσφορίας, όπως </a:t>
            </a:r>
            <a:r>
              <a:rPr lang="el-GR" sz="2400" dirty="0">
                <a:solidFill>
                  <a:srgbClr val="00B0F0"/>
                </a:solidFill>
              </a:rPr>
              <a:t>νευρώσεις</a:t>
            </a:r>
            <a:r>
              <a:rPr lang="el-GR" sz="2400" dirty="0"/>
              <a:t>, </a:t>
            </a:r>
            <a:r>
              <a:rPr lang="el-GR" sz="2400" dirty="0">
                <a:solidFill>
                  <a:srgbClr val="0070C0"/>
                </a:solidFill>
              </a:rPr>
              <a:t>ψυχώσεις</a:t>
            </a:r>
            <a:r>
              <a:rPr lang="el-GR" sz="2400" dirty="0"/>
              <a:t> και</a:t>
            </a:r>
            <a:r>
              <a:rPr lang="el-GR" sz="2400" dirty="0">
                <a:solidFill>
                  <a:srgbClr val="002060"/>
                </a:solidFill>
              </a:rPr>
              <a:t> διαστροφές </a:t>
            </a:r>
            <a:r>
              <a:rPr lang="en-US" sz="2400" dirty="0"/>
              <a:t>(</a:t>
            </a:r>
            <a:r>
              <a:rPr lang="en-US" sz="2400" dirty="0" err="1"/>
              <a:t>Pedinielli</a:t>
            </a:r>
            <a:r>
              <a:rPr lang="en-US" sz="2400" dirty="0"/>
              <a:t>, </a:t>
            </a:r>
            <a:r>
              <a:rPr lang="el-GR" sz="2400" dirty="0"/>
              <a:t>2008).</a:t>
            </a:r>
          </a:p>
          <a:p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l-GR" sz="2700" b="1" i="1" dirty="0"/>
              <a:t>Σ-Ε2. Αναλυτική </a:t>
            </a:r>
            <a:r>
              <a:rPr lang="en-US" sz="2700" b="1" i="1" dirty="0"/>
              <a:t>(Analytical) </a:t>
            </a:r>
            <a:r>
              <a:rPr lang="el-GR" sz="2700" b="1" i="1" dirty="0"/>
              <a:t>θεωρία του </a:t>
            </a:r>
            <a:r>
              <a:rPr lang="en-US" sz="2700" b="1" i="1" dirty="0"/>
              <a:t>Carl Jung</a:t>
            </a:r>
            <a:br>
              <a:rPr lang="el-GR" b="1" i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800" dirty="0"/>
              <a:t>Η αναλυτική θεωρία χωρίζει το ασυνείδητο σε </a:t>
            </a:r>
            <a:r>
              <a:rPr lang="el-GR" sz="2800" dirty="0">
                <a:solidFill>
                  <a:srgbClr val="00B050"/>
                </a:solidFill>
              </a:rPr>
              <a:t>προσωπικό</a:t>
            </a:r>
            <a:r>
              <a:rPr lang="el-GR" sz="2800" dirty="0"/>
              <a:t> και </a:t>
            </a:r>
            <a:r>
              <a:rPr lang="el-GR" sz="2800" dirty="0">
                <a:solidFill>
                  <a:srgbClr val="0070C0"/>
                </a:solidFill>
              </a:rPr>
              <a:t>συλλογικό</a:t>
            </a:r>
            <a:r>
              <a:rPr lang="el-GR" sz="2800" dirty="0"/>
              <a:t>, θεωρώντας το τελευταίο ως αποθήκη των καθολικών αρχετύπων και των αρχέγονων ειδώλων.</a:t>
            </a:r>
          </a:p>
          <a:p>
            <a:r>
              <a:rPr lang="el-GR" sz="2800" dirty="0"/>
              <a:t> Η συμβουλευτική διαδικασία περιλαμβάνει την ανάλυση της </a:t>
            </a:r>
            <a:r>
              <a:rPr lang="el-GR" sz="2800" dirty="0">
                <a:solidFill>
                  <a:srgbClr val="FF0000"/>
                </a:solidFill>
              </a:rPr>
              <a:t>μεταβίβασης</a:t>
            </a:r>
            <a:r>
              <a:rPr lang="el-GR" sz="2800" dirty="0"/>
              <a:t>, της </a:t>
            </a:r>
            <a:r>
              <a:rPr lang="el-GR" sz="2800" dirty="0">
                <a:solidFill>
                  <a:srgbClr val="FF0000"/>
                </a:solidFill>
              </a:rPr>
              <a:t>ενεργής φαντασίας</a:t>
            </a:r>
            <a:r>
              <a:rPr lang="el-GR" sz="2800" dirty="0"/>
              <a:t> και την </a:t>
            </a:r>
            <a:r>
              <a:rPr lang="el-GR" sz="2800" dirty="0">
                <a:solidFill>
                  <a:srgbClr val="FF0000"/>
                </a:solidFill>
              </a:rPr>
              <a:t>ανάλυση των ονείρων</a:t>
            </a:r>
            <a:r>
              <a:rPr lang="el-GR" sz="2800" dirty="0"/>
              <a:t>. </a:t>
            </a:r>
          </a:p>
          <a:p>
            <a:r>
              <a:rPr lang="el-GR" sz="2800" dirty="0"/>
              <a:t>Ο </a:t>
            </a:r>
            <a:r>
              <a:rPr lang="en-US" sz="2800" dirty="0"/>
              <a:t>Jung </a:t>
            </a:r>
            <a:r>
              <a:rPr lang="el-GR" sz="2800" dirty="0"/>
              <a:t>ενδιαφερόταν να δουλεύει περισσότερο με ανθρώπους που </a:t>
            </a:r>
            <a:r>
              <a:rPr lang="el-GR" sz="2800" dirty="0" err="1"/>
              <a:t>διήνυαν</a:t>
            </a:r>
            <a:r>
              <a:rPr lang="el-GR" sz="2800" dirty="0"/>
              <a:t> το </a:t>
            </a:r>
            <a:r>
              <a:rPr lang="el-GR" sz="2800" b="1" dirty="0"/>
              <a:t>δεύτερο μισό </a:t>
            </a:r>
            <a:r>
              <a:rPr lang="el-GR" sz="2800" dirty="0"/>
              <a:t>της ζωής τους.</a:t>
            </a:r>
          </a:p>
          <a:p>
            <a:pPr>
              <a:buNone/>
            </a:pPr>
            <a:br>
              <a:rPr lang="el-GR" dirty="0"/>
            </a:br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Τσίρος Χ., 2017</a:t>
            </a:r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427D-B270-48C4-82A4-E9759021918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2583</Words>
  <Application>Microsoft Office PowerPoint</Application>
  <PresentationFormat>Προβολή στην οθόνη (4:3)</PresentationFormat>
  <Paragraphs>375</Paragraphs>
  <Slides>36</Slides>
  <Notes>11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36</vt:i4>
      </vt:variant>
    </vt:vector>
  </HeadingPairs>
  <TitlesOfParts>
    <vt:vector size="44" baseType="lpstr">
      <vt:lpstr>Arial</vt:lpstr>
      <vt:lpstr>Arial Black</vt:lpstr>
      <vt:lpstr>Calibri</vt:lpstr>
      <vt:lpstr>Droid Sans Fallback</vt:lpstr>
      <vt:lpstr>Times New Roman</vt:lpstr>
      <vt:lpstr>Wingdings</vt:lpstr>
      <vt:lpstr>Θέμα του Office</vt:lpstr>
      <vt:lpstr>Office Theme</vt:lpstr>
      <vt:lpstr>Παρουσίαση του PowerPoint</vt:lpstr>
      <vt:lpstr>Επισκόπηση των θεωριών Ταξινόμηση Frey </vt:lpstr>
      <vt:lpstr> 5.1. Συναισθηματικο-Ενορατικές (Σ-Ε)</vt:lpstr>
      <vt:lpstr>Παρουσίαση του PowerPoint</vt:lpstr>
      <vt:lpstr> Σ-Ε1. Κλασική Ψυχανάλυση (Classical psychoanalysis) του Sigmund Freud </vt:lpstr>
      <vt:lpstr> Αργότερα υιοθέτησε μια (Δομική) ανάλυση της Προσωπικότητας σε τρία επίπεδα: </vt:lpstr>
      <vt:lpstr>Παρουσίαση του PowerPoint</vt:lpstr>
      <vt:lpstr>Η Ψυχανάλυση…</vt:lpstr>
      <vt:lpstr>Σ-Ε2. Αναλυτική (Analytical) θεωρία του Carl Jung </vt:lpstr>
      <vt:lpstr>Σ-Ε3.Ανθρωποκεντρική (Person-centered) θεωρία του Carl Rogers </vt:lpstr>
      <vt:lpstr>Σ-Ε4. Υπαρξιακή (Existential) θεωρία των Rollo May και Irvin Yalom </vt:lpstr>
      <vt:lpstr>Σ-Ε5. Λογοθεραπεία (Logotherapy) του Victor Frankl (μην συγχέεται με τη ίδια έννοια ως θεραπεία του λόγου)</vt:lpstr>
      <vt:lpstr> 5.2. Συναισθηματικο-Δραστικές Σ-Δ</vt:lpstr>
      <vt:lpstr>Παρουσίαση του PowerPoint</vt:lpstr>
      <vt:lpstr> Σ-Δ1. Μορφολογική θεωρία (Gestalt) του Fritz Perls (1893-1970) </vt:lpstr>
      <vt:lpstr> 5.3. Λογικο-Δραστικές Λ-Δ</vt:lpstr>
      <vt:lpstr>Παρουσίαση του PowerPoint</vt:lpstr>
      <vt:lpstr>Λ-Δ1. Συμπεριφοριστική (Behaviour) θεωρία του Joseph Wolpe… </vt:lpstr>
      <vt:lpstr>Παρουσίαση του PowerPoint</vt:lpstr>
      <vt:lpstr>Παρουσίαση του PowerPoint</vt:lpstr>
      <vt:lpstr>Παρουσίαση του PowerPoint</vt:lpstr>
      <vt:lpstr>….Λ-Δ1. Συμπεριφοριστική (Behaviour) θεωρία του Joseph Wolpe: Συμβουλευτική διαδικασία :  </vt:lpstr>
      <vt:lpstr>Λ-Δ2. Θεωρία της πραγματικότητας (Reality) του William Glaser </vt:lpstr>
      <vt:lpstr> 5.4. Λογικο-Ενορατικές Λ-Ε</vt:lpstr>
      <vt:lpstr>Παρουσίαση του PowerPoint</vt:lpstr>
      <vt:lpstr>Λ-Ε1. Λογικο-συναισθηματική (Rational-Emotive) θεωρία του Albert Ellis… </vt:lpstr>
      <vt:lpstr>…Λ-Ε1. Λογικο-συναισθηματική (Rational-Emotive) θεωρία του Albert Ellis</vt:lpstr>
      <vt:lpstr>Λ-Ε2. Γνωστική ή Γνωσιακή (Cognitive) θεωρία του Aaron Beck </vt:lpstr>
      <vt:lpstr>Παρουσίαση του PowerPoint</vt:lpstr>
      <vt:lpstr>Παρουσίαση του PowerPoint</vt:lpstr>
      <vt:lpstr>Λ-Ε3 Ατομική Ψυχολογία του ADLER (1870-1937)</vt:lpstr>
      <vt:lpstr>Λ-Ε4. Συνδιαλεκτική ανάλυση (Transactional Analysis (T.A.) του Eric Berne (1910-1970)… </vt:lpstr>
      <vt:lpstr>…Λ-Ε4. Συνδιαλεκτική ανάλυση (Transactional Analysis (T.A.) του Eric Berne (1910-1970)…</vt:lpstr>
      <vt:lpstr>…Λ-Ε4. Συνδιαλεκτική ανάλυση (Transactional Analysis (T.A.) του Eric Berne (1910-1970)…</vt:lpstr>
      <vt:lpstr>…Λ-Ε4. Συνδιαλεκτική ανάλυση (Transactional Analysis (T.A.) του Eric Berne (1910-1970)</vt:lpstr>
      <vt:lpstr>Συνεχίζουμε με την αναλυτική παρουσίαση καθεμίας από τις βασικές θεωρίες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PC</cp:lastModifiedBy>
  <cp:revision>8</cp:revision>
  <dcterms:created xsi:type="dcterms:W3CDTF">2017-11-04T21:39:36Z</dcterms:created>
  <dcterms:modified xsi:type="dcterms:W3CDTF">2021-04-08T12:28:09Z</dcterms:modified>
</cp:coreProperties>
</file>