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7" r:id="rId4"/>
    <p:sldId id="260" r:id="rId5"/>
    <p:sldId id="261" r:id="rId6"/>
    <p:sldId id="265" r:id="rId7"/>
    <p:sldId id="262" r:id="rId8"/>
    <p:sldId id="264" r:id="rId9"/>
    <p:sldId id="263" r:id="rId10"/>
    <p:sldId id="259"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855A7A-F62F-4145-B267-B0B34137602C}" type="datetimeFigureOut">
              <a:rPr lang="el-GR" smtClean="0"/>
              <a:t>12/4/2019</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AAE433-2D2D-41A8-8E6D-10B40BAF7001}" type="slidenum">
              <a:rPr lang="el-GR" smtClean="0"/>
              <a:t>‹#›</a:t>
            </a:fld>
            <a:endParaRPr lang="el-GR"/>
          </a:p>
        </p:txBody>
      </p:sp>
    </p:spTree>
    <p:extLst>
      <p:ext uri="{BB962C8B-B14F-4D97-AF65-F5344CB8AC3E}">
        <p14:creationId xmlns:p14="http://schemas.microsoft.com/office/powerpoint/2010/main" val="1766525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3982E5-3811-4185-ADFA-591C3174876F}"/>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D2036A9B-55D1-4B95-968D-410278EE53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1356AE96-FC86-4603-B2F4-ED5B3946ADE5}"/>
              </a:ext>
            </a:extLst>
          </p:cNvPr>
          <p:cNvSpPr>
            <a:spLocks noGrp="1"/>
          </p:cNvSpPr>
          <p:nvPr>
            <p:ph type="dt" sz="half" idx="10"/>
          </p:nvPr>
        </p:nvSpPr>
        <p:spPr/>
        <p:txBody>
          <a:bodyPr/>
          <a:lstStyle/>
          <a:p>
            <a:fld id="{6230EA8F-2984-429A-AAC0-D0E9E4C19F89}" type="datetimeFigureOut">
              <a:rPr lang="el-GR" smtClean="0"/>
              <a:t>12/4/2019</a:t>
            </a:fld>
            <a:endParaRPr lang="el-GR"/>
          </a:p>
        </p:txBody>
      </p:sp>
      <p:sp>
        <p:nvSpPr>
          <p:cNvPr id="5" name="Θέση υποσέλιδου 4">
            <a:extLst>
              <a:ext uri="{FF2B5EF4-FFF2-40B4-BE49-F238E27FC236}">
                <a16:creationId xmlns:a16="http://schemas.microsoft.com/office/drawing/2014/main" id="{815E3334-71DF-432B-ABE1-478238C3ACD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4326BB0-98CE-4774-B21B-46216D076F19}"/>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2991474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DFD679-4B94-4989-956F-DA3BACD9AD7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2888828-4840-4347-A020-CCDDA29034C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92D7512-45CB-400D-87B5-094362CF9A8D}"/>
              </a:ext>
            </a:extLst>
          </p:cNvPr>
          <p:cNvSpPr>
            <a:spLocks noGrp="1"/>
          </p:cNvSpPr>
          <p:nvPr>
            <p:ph type="dt" sz="half" idx="10"/>
          </p:nvPr>
        </p:nvSpPr>
        <p:spPr/>
        <p:txBody>
          <a:bodyPr/>
          <a:lstStyle/>
          <a:p>
            <a:fld id="{6230EA8F-2984-429A-AAC0-D0E9E4C19F89}" type="datetimeFigureOut">
              <a:rPr lang="el-GR" smtClean="0"/>
              <a:t>12/4/2019</a:t>
            </a:fld>
            <a:endParaRPr lang="el-GR"/>
          </a:p>
        </p:txBody>
      </p:sp>
      <p:sp>
        <p:nvSpPr>
          <p:cNvPr id="5" name="Θέση υποσέλιδου 4">
            <a:extLst>
              <a:ext uri="{FF2B5EF4-FFF2-40B4-BE49-F238E27FC236}">
                <a16:creationId xmlns:a16="http://schemas.microsoft.com/office/drawing/2014/main" id="{7FD905DE-37ED-453F-817E-D0843B512E3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463D99A-474C-4D34-B3A5-7A811F90BDA5}"/>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223279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EFD9B75-E8C6-4A6D-B302-636447A47D7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FFABFD2-A2E9-42F1-B749-C9A76DD58CB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65299DB-C56C-4EF4-898F-2A9CA0124984}"/>
              </a:ext>
            </a:extLst>
          </p:cNvPr>
          <p:cNvSpPr>
            <a:spLocks noGrp="1"/>
          </p:cNvSpPr>
          <p:nvPr>
            <p:ph type="dt" sz="half" idx="10"/>
          </p:nvPr>
        </p:nvSpPr>
        <p:spPr/>
        <p:txBody>
          <a:bodyPr/>
          <a:lstStyle/>
          <a:p>
            <a:fld id="{6230EA8F-2984-429A-AAC0-D0E9E4C19F89}" type="datetimeFigureOut">
              <a:rPr lang="el-GR" smtClean="0"/>
              <a:t>12/4/2019</a:t>
            </a:fld>
            <a:endParaRPr lang="el-GR"/>
          </a:p>
        </p:txBody>
      </p:sp>
      <p:sp>
        <p:nvSpPr>
          <p:cNvPr id="5" name="Θέση υποσέλιδου 4">
            <a:extLst>
              <a:ext uri="{FF2B5EF4-FFF2-40B4-BE49-F238E27FC236}">
                <a16:creationId xmlns:a16="http://schemas.microsoft.com/office/drawing/2014/main" id="{2DB4099C-E676-4CE4-8414-D65DEA9D870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B16A3A8-4939-424A-904B-EFBD6314C03F}"/>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614021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0F6764-DBA3-4BA7-A135-2B49886EA52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F2873A8-8EF8-4020-846B-71090C16A06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229FDDB-1F85-4BF5-B53A-DAE2E6076771}"/>
              </a:ext>
            </a:extLst>
          </p:cNvPr>
          <p:cNvSpPr>
            <a:spLocks noGrp="1"/>
          </p:cNvSpPr>
          <p:nvPr>
            <p:ph type="dt" sz="half" idx="10"/>
          </p:nvPr>
        </p:nvSpPr>
        <p:spPr/>
        <p:txBody>
          <a:bodyPr/>
          <a:lstStyle/>
          <a:p>
            <a:fld id="{6230EA8F-2984-429A-AAC0-D0E9E4C19F89}" type="datetimeFigureOut">
              <a:rPr lang="el-GR" smtClean="0"/>
              <a:t>12/4/2019</a:t>
            </a:fld>
            <a:endParaRPr lang="el-GR"/>
          </a:p>
        </p:txBody>
      </p:sp>
      <p:sp>
        <p:nvSpPr>
          <p:cNvPr id="5" name="Θέση υποσέλιδου 4">
            <a:extLst>
              <a:ext uri="{FF2B5EF4-FFF2-40B4-BE49-F238E27FC236}">
                <a16:creationId xmlns:a16="http://schemas.microsoft.com/office/drawing/2014/main" id="{4A5934BF-0CBD-4A43-9937-5627A9622BC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F6E0777-E569-4372-A643-E1FE1E009EEF}"/>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522891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445EBC-DFAA-47D4-BDC5-4824010FB7E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B33778D-5277-4C72-914E-C97BA78A61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2949F98-5D64-4AC1-9C5E-4582F2BC6C34}"/>
              </a:ext>
            </a:extLst>
          </p:cNvPr>
          <p:cNvSpPr>
            <a:spLocks noGrp="1"/>
          </p:cNvSpPr>
          <p:nvPr>
            <p:ph type="dt" sz="half" idx="10"/>
          </p:nvPr>
        </p:nvSpPr>
        <p:spPr/>
        <p:txBody>
          <a:bodyPr/>
          <a:lstStyle/>
          <a:p>
            <a:fld id="{6230EA8F-2984-429A-AAC0-D0E9E4C19F89}" type="datetimeFigureOut">
              <a:rPr lang="el-GR" smtClean="0"/>
              <a:t>12/4/2019</a:t>
            </a:fld>
            <a:endParaRPr lang="el-GR"/>
          </a:p>
        </p:txBody>
      </p:sp>
      <p:sp>
        <p:nvSpPr>
          <p:cNvPr id="5" name="Θέση υποσέλιδου 4">
            <a:extLst>
              <a:ext uri="{FF2B5EF4-FFF2-40B4-BE49-F238E27FC236}">
                <a16:creationId xmlns:a16="http://schemas.microsoft.com/office/drawing/2014/main" id="{2F4F8592-B924-4952-9162-24907CE198E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A3311F8-2973-4292-A35F-47E80A00D101}"/>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469015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09A388-3003-491C-B737-A046698C546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6DADFF0-1D58-4B80-8242-69D4CF78581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39C5F82-1484-41E2-869A-C8B0318F91D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EA5D6E8-A90E-466F-98FA-96B917B5C72F}"/>
              </a:ext>
            </a:extLst>
          </p:cNvPr>
          <p:cNvSpPr>
            <a:spLocks noGrp="1"/>
          </p:cNvSpPr>
          <p:nvPr>
            <p:ph type="dt" sz="half" idx="10"/>
          </p:nvPr>
        </p:nvSpPr>
        <p:spPr/>
        <p:txBody>
          <a:bodyPr/>
          <a:lstStyle/>
          <a:p>
            <a:fld id="{6230EA8F-2984-429A-AAC0-D0E9E4C19F89}" type="datetimeFigureOut">
              <a:rPr lang="el-GR" smtClean="0"/>
              <a:t>12/4/2019</a:t>
            </a:fld>
            <a:endParaRPr lang="el-GR"/>
          </a:p>
        </p:txBody>
      </p:sp>
      <p:sp>
        <p:nvSpPr>
          <p:cNvPr id="6" name="Θέση υποσέλιδου 5">
            <a:extLst>
              <a:ext uri="{FF2B5EF4-FFF2-40B4-BE49-F238E27FC236}">
                <a16:creationId xmlns:a16="http://schemas.microsoft.com/office/drawing/2014/main" id="{DA760EBE-7CD3-47BF-A50B-2A6E3BC565A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2069272-FC8B-4ABC-98CB-07FB3AB972AD}"/>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110609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2677E1-361E-4EB0-946F-5863066A17D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983C466-56FA-41A2-9B5B-5540C80C5A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B3C2289-6CDA-4BA6-9EF0-F6C27BCD014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394CD6F-4CAF-41CC-B64A-24BD548043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1A7DF33E-C336-4A09-97E8-2F7C2445220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AB079DF-1FCE-4BF5-BDF9-D1EE96808F4B}"/>
              </a:ext>
            </a:extLst>
          </p:cNvPr>
          <p:cNvSpPr>
            <a:spLocks noGrp="1"/>
          </p:cNvSpPr>
          <p:nvPr>
            <p:ph type="dt" sz="half" idx="10"/>
          </p:nvPr>
        </p:nvSpPr>
        <p:spPr/>
        <p:txBody>
          <a:bodyPr/>
          <a:lstStyle/>
          <a:p>
            <a:fld id="{6230EA8F-2984-429A-AAC0-D0E9E4C19F89}" type="datetimeFigureOut">
              <a:rPr lang="el-GR" smtClean="0"/>
              <a:t>12/4/2019</a:t>
            </a:fld>
            <a:endParaRPr lang="el-GR"/>
          </a:p>
        </p:txBody>
      </p:sp>
      <p:sp>
        <p:nvSpPr>
          <p:cNvPr id="8" name="Θέση υποσέλιδου 7">
            <a:extLst>
              <a:ext uri="{FF2B5EF4-FFF2-40B4-BE49-F238E27FC236}">
                <a16:creationId xmlns:a16="http://schemas.microsoft.com/office/drawing/2014/main" id="{8AE85E6B-342D-4EB0-B979-A62A9349DF3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207E0EF-1ADF-414D-865D-C406BC952609}"/>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233368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EFAA75-6683-4276-BFF8-B1D13169A76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4941116-930A-4A31-8AE3-184F3546C220}"/>
              </a:ext>
            </a:extLst>
          </p:cNvPr>
          <p:cNvSpPr>
            <a:spLocks noGrp="1"/>
          </p:cNvSpPr>
          <p:nvPr>
            <p:ph type="dt" sz="half" idx="10"/>
          </p:nvPr>
        </p:nvSpPr>
        <p:spPr/>
        <p:txBody>
          <a:bodyPr/>
          <a:lstStyle/>
          <a:p>
            <a:fld id="{6230EA8F-2984-429A-AAC0-D0E9E4C19F89}" type="datetimeFigureOut">
              <a:rPr lang="el-GR" smtClean="0"/>
              <a:t>12/4/2019</a:t>
            </a:fld>
            <a:endParaRPr lang="el-GR"/>
          </a:p>
        </p:txBody>
      </p:sp>
      <p:sp>
        <p:nvSpPr>
          <p:cNvPr id="4" name="Θέση υποσέλιδου 3">
            <a:extLst>
              <a:ext uri="{FF2B5EF4-FFF2-40B4-BE49-F238E27FC236}">
                <a16:creationId xmlns:a16="http://schemas.microsoft.com/office/drawing/2014/main" id="{18DFC970-756D-408A-80C8-F1393A2C0DC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16E2712-588D-4F17-88C9-547C8A710B82}"/>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1412019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DD04249-2E62-4199-B6AD-149A53714849}"/>
              </a:ext>
            </a:extLst>
          </p:cNvPr>
          <p:cNvSpPr>
            <a:spLocks noGrp="1"/>
          </p:cNvSpPr>
          <p:nvPr>
            <p:ph type="dt" sz="half" idx="10"/>
          </p:nvPr>
        </p:nvSpPr>
        <p:spPr/>
        <p:txBody>
          <a:bodyPr/>
          <a:lstStyle/>
          <a:p>
            <a:fld id="{6230EA8F-2984-429A-AAC0-D0E9E4C19F89}" type="datetimeFigureOut">
              <a:rPr lang="el-GR" smtClean="0"/>
              <a:t>12/4/2019</a:t>
            </a:fld>
            <a:endParaRPr lang="el-GR"/>
          </a:p>
        </p:txBody>
      </p:sp>
      <p:sp>
        <p:nvSpPr>
          <p:cNvPr id="3" name="Θέση υποσέλιδου 2">
            <a:extLst>
              <a:ext uri="{FF2B5EF4-FFF2-40B4-BE49-F238E27FC236}">
                <a16:creationId xmlns:a16="http://schemas.microsoft.com/office/drawing/2014/main" id="{1709AD15-49B3-4BF3-AA34-67C39C7DB91E}"/>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9655D52-01FC-47C7-8336-96C0E0F65D26}"/>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428747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CB8A13-2403-479A-8E42-136E2EC1B7E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76358E3-EA85-47B1-A859-6062D3D945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5C04570-B896-4C2E-93EA-13824A6E56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C03D795-B4B7-40BA-BAB7-3259CB2E9C30}"/>
              </a:ext>
            </a:extLst>
          </p:cNvPr>
          <p:cNvSpPr>
            <a:spLocks noGrp="1"/>
          </p:cNvSpPr>
          <p:nvPr>
            <p:ph type="dt" sz="half" idx="10"/>
          </p:nvPr>
        </p:nvSpPr>
        <p:spPr/>
        <p:txBody>
          <a:bodyPr/>
          <a:lstStyle/>
          <a:p>
            <a:fld id="{6230EA8F-2984-429A-AAC0-D0E9E4C19F89}" type="datetimeFigureOut">
              <a:rPr lang="el-GR" smtClean="0"/>
              <a:t>12/4/2019</a:t>
            </a:fld>
            <a:endParaRPr lang="el-GR"/>
          </a:p>
        </p:txBody>
      </p:sp>
      <p:sp>
        <p:nvSpPr>
          <p:cNvPr id="6" name="Θέση υποσέλιδου 5">
            <a:extLst>
              <a:ext uri="{FF2B5EF4-FFF2-40B4-BE49-F238E27FC236}">
                <a16:creationId xmlns:a16="http://schemas.microsoft.com/office/drawing/2014/main" id="{4F2752DA-0CE1-4213-B30D-C53E79CD66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3226421-7D36-48A1-8950-F25A6A577C8A}"/>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28973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713327-2BDF-49BD-9D50-025EFC6E4D5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5083AEA-5992-44F7-AB91-0D3A28C81D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21CB2E56-1C28-4B2E-9174-14EFF640DF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D51654F-1117-4320-8CA1-03339C133549}"/>
              </a:ext>
            </a:extLst>
          </p:cNvPr>
          <p:cNvSpPr>
            <a:spLocks noGrp="1"/>
          </p:cNvSpPr>
          <p:nvPr>
            <p:ph type="dt" sz="half" idx="10"/>
          </p:nvPr>
        </p:nvSpPr>
        <p:spPr/>
        <p:txBody>
          <a:bodyPr/>
          <a:lstStyle/>
          <a:p>
            <a:fld id="{6230EA8F-2984-429A-AAC0-D0E9E4C19F89}" type="datetimeFigureOut">
              <a:rPr lang="el-GR" smtClean="0"/>
              <a:t>12/4/2019</a:t>
            </a:fld>
            <a:endParaRPr lang="el-GR"/>
          </a:p>
        </p:txBody>
      </p:sp>
      <p:sp>
        <p:nvSpPr>
          <p:cNvPr id="6" name="Θέση υποσέλιδου 5">
            <a:extLst>
              <a:ext uri="{FF2B5EF4-FFF2-40B4-BE49-F238E27FC236}">
                <a16:creationId xmlns:a16="http://schemas.microsoft.com/office/drawing/2014/main" id="{8C18DD86-1B8D-4CB1-BD8B-222041E1AFB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C7D8D03-2F24-4453-938E-0491B521B590}"/>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934063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2A46F43-1277-49E5-9737-5981F8A2D0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D087F9F-369A-4F3D-ADB3-72597E5888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4F30156-A5E6-49C5-A210-5BA58903E2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30EA8F-2984-429A-AAC0-D0E9E4C19F89}" type="datetimeFigureOut">
              <a:rPr lang="el-GR" smtClean="0"/>
              <a:t>12/4/2019</a:t>
            </a:fld>
            <a:endParaRPr lang="el-GR"/>
          </a:p>
        </p:txBody>
      </p:sp>
      <p:sp>
        <p:nvSpPr>
          <p:cNvPr id="5" name="Θέση υποσέλιδου 4">
            <a:extLst>
              <a:ext uri="{FF2B5EF4-FFF2-40B4-BE49-F238E27FC236}">
                <a16:creationId xmlns:a16="http://schemas.microsoft.com/office/drawing/2014/main" id="{646E9942-62A9-4D9A-93C3-7100C5A271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72E3E98-DEF2-455B-A8E3-C07EEB8F36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F8E33-41A8-4853-86D5-6C970E243066}" type="slidenum">
              <a:rPr lang="el-GR" smtClean="0"/>
              <a:t>‹#›</a:t>
            </a:fld>
            <a:endParaRPr lang="el-GR"/>
          </a:p>
        </p:txBody>
      </p:sp>
    </p:spTree>
    <p:extLst>
      <p:ext uri="{BB962C8B-B14F-4D97-AF65-F5344CB8AC3E}">
        <p14:creationId xmlns:p14="http://schemas.microsoft.com/office/powerpoint/2010/main" val="1778742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5094C6-5FA5-4411-BF77-7E0F5E877B15}"/>
              </a:ext>
            </a:extLst>
          </p:cNvPr>
          <p:cNvSpPr>
            <a:spLocks noGrp="1"/>
          </p:cNvSpPr>
          <p:nvPr>
            <p:ph type="title"/>
          </p:nvPr>
        </p:nvSpPr>
        <p:spPr>
          <a:xfrm>
            <a:off x="838200" y="365125"/>
            <a:ext cx="10515600" cy="464869"/>
          </a:xfrm>
        </p:spPr>
        <p:txBody>
          <a:bodyPr>
            <a:normAutofit fontScale="90000"/>
          </a:bodyPr>
          <a:lstStyle/>
          <a:p>
            <a:pPr algn="ctr"/>
            <a:r>
              <a:rPr lang="el-GR" dirty="0"/>
              <a:t>Κ. Παλαμάς, Η Ασάλευτη Ζωή, 1904.</a:t>
            </a:r>
          </a:p>
        </p:txBody>
      </p:sp>
      <p:sp>
        <p:nvSpPr>
          <p:cNvPr id="3" name="Θέση περιεχομένου 2">
            <a:extLst>
              <a:ext uri="{FF2B5EF4-FFF2-40B4-BE49-F238E27FC236}">
                <a16:creationId xmlns:a16="http://schemas.microsoft.com/office/drawing/2014/main" id="{16EA99F5-021C-46E6-BB82-72053ECC9147}"/>
              </a:ext>
            </a:extLst>
          </p:cNvPr>
          <p:cNvSpPr>
            <a:spLocks noGrp="1"/>
          </p:cNvSpPr>
          <p:nvPr>
            <p:ph idx="1"/>
          </p:nvPr>
        </p:nvSpPr>
        <p:spPr>
          <a:xfrm>
            <a:off x="838200" y="1856935"/>
            <a:ext cx="10515600" cy="4881490"/>
          </a:xfrm>
        </p:spPr>
        <p:txBody>
          <a:bodyPr>
            <a:normAutofit/>
          </a:bodyPr>
          <a:lstStyle/>
          <a:p>
            <a:r>
              <a:rPr lang="el-GR" dirty="0"/>
              <a:t>«Πατρίδες»</a:t>
            </a:r>
            <a:r>
              <a:rPr lang="en-US" dirty="0"/>
              <a:t> (</a:t>
            </a:r>
            <a:r>
              <a:rPr lang="el-GR" dirty="0"/>
              <a:t>σονέτα)</a:t>
            </a:r>
          </a:p>
          <a:p>
            <a:r>
              <a:rPr lang="el-GR" dirty="0"/>
              <a:t>«Ο Γυρισμός»</a:t>
            </a:r>
          </a:p>
          <a:p>
            <a:r>
              <a:rPr lang="el-GR" dirty="0"/>
              <a:t>«Κομμάτια από το τραγούδι του Ήλιου»</a:t>
            </a:r>
          </a:p>
          <a:p>
            <a:r>
              <a:rPr lang="el-GR" dirty="0"/>
              <a:t>«Στίχοι σε γνωστό ήχο»</a:t>
            </a:r>
          </a:p>
          <a:p>
            <a:r>
              <a:rPr lang="el-GR" dirty="0"/>
              <a:t>«Φοινικιά» (</a:t>
            </a:r>
            <a:r>
              <a:rPr lang="el-GR" dirty="0" err="1"/>
              <a:t>γράφ</a:t>
            </a:r>
            <a:r>
              <a:rPr lang="el-GR" dirty="0"/>
              <a:t>. 1900)</a:t>
            </a:r>
          </a:p>
          <a:p>
            <a:r>
              <a:rPr lang="el-GR" dirty="0"/>
              <a:t>«Εκατό φωνές»</a:t>
            </a:r>
          </a:p>
          <a:p>
            <a:r>
              <a:rPr lang="el-GR" dirty="0"/>
              <a:t>«Από τους </a:t>
            </a:r>
            <a:r>
              <a:rPr lang="en-US" dirty="0"/>
              <a:t>“</a:t>
            </a:r>
            <a:r>
              <a:rPr lang="el-GR" dirty="0"/>
              <a:t>ύμνους</a:t>
            </a:r>
            <a:r>
              <a:rPr lang="en-US" dirty="0"/>
              <a:t>”</a:t>
            </a:r>
            <a:r>
              <a:rPr lang="el-GR" dirty="0"/>
              <a:t> και τους </a:t>
            </a:r>
            <a:r>
              <a:rPr lang="en-US" dirty="0"/>
              <a:t>“</a:t>
            </a:r>
            <a:r>
              <a:rPr lang="el-GR" dirty="0"/>
              <a:t>θυμούς</a:t>
            </a:r>
            <a:r>
              <a:rPr lang="en-US" dirty="0"/>
              <a:t>”</a:t>
            </a:r>
            <a:r>
              <a:rPr lang="el-GR" dirty="0"/>
              <a:t>»</a:t>
            </a:r>
          </a:p>
          <a:p>
            <a:r>
              <a:rPr lang="el-GR" dirty="0"/>
              <a:t>«Από τα </a:t>
            </a:r>
            <a:r>
              <a:rPr lang="en-US" dirty="0"/>
              <a:t>“</a:t>
            </a:r>
            <a:r>
              <a:rPr lang="el-GR" dirty="0"/>
              <a:t>Μεγάλα οράματα</a:t>
            </a:r>
            <a:r>
              <a:rPr lang="en-US" dirty="0"/>
              <a:t>”</a:t>
            </a:r>
            <a:r>
              <a:rPr lang="el-GR" dirty="0"/>
              <a:t>»</a:t>
            </a:r>
          </a:p>
          <a:p>
            <a:r>
              <a:rPr lang="el-GR" dirty="0"/>
              <a:t>Κάποια τραγούδια ακόμα</a:t>
            </a:r>
          </a:p>
        </p:txBody>
      </p:sp>
    </p:spTree>
    <p:extLst>
      <p:ext uri="{BB962C8B-B14F-4D97-AF65-F5344CB8AC3E}">
        <p14:creationId xmlns:p14="http://schemas.microsoft.com/office/powerpoint/2010/main" val="250847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90A7E1-CB43-4C5E-820D-CA1A829DFF21}"/>
              </a:ext>
            </a:extLst>
          </p:cNvPr>
          <p:cNvSpPr>
            <a:spLocks noGrp="1"/>
          </p:cNvSpPr>
          <p:nvPr>
            <p:ph type="title"/>
          </p:nvPr>
        </p:nvSpPr>
        <p:spPr>
          <a:xfrm>
            <a:off x="838200" y="365125"/>
            <a:ext cx="10515600" cy="563343"/>
          </a:xfrm>
        </p:spPr>
        <p:txBody>
          <a:bodyPr>
            <a:normAutofit fontScale="90000"/>
          </a:bodyPr>
          <a:lstStyle/>
          <a:p>
            <a:pPr algn="ctr"/>
            <a:r>
              <a:rPr lang="el-GR" dirty="0"/>
              <a:t>Βιβλιογραφία </a:t>
            </a:r>
          </a:p>
        </p:txBody>
      </p:sp>
      <p:sp>
        <p:nvSpPr>
          <p:cNvPr id="3" name="Θέση περιεχομένου 2">
            <a:extLst>
              <a:ext uri="{FF2B5EF4-FFF2-40B4-BE49-F238E27FC236}">
                <a16:creationId xmlns:a16="http://schemas.microsoft.com/office/drawing/2014/main" id="{C4D0ECAF-9EFA-4BEE-AC38-A1F0EA122369}"/>
              </a:ext>
            </a:extLst>
          </p:cNvPr>
          <p:cNvSpPr>
            <a:spLocks noGrp="1"/>
          </p:cNvSpPr>
          <p:nvPr>
            <p:ph idx="1"/>
          </p:nvPr>
        </p:nvSpPr>
        <p:spPr>
          <a:xfrm>
            <a:off x="365760" y="1237957"/>
            <a:ext cx="11591778" cy="5387926"/>
          </a:xfrm>
        </p:spPr>
        <p:txBody>
          <a:bodyPr>
            <a:normAutofit fontScale="92500" lnSpcReduction="10000"/>
          </a:bodyPr>
          <a:lstStyle/>
          <a:p>
            <a:r>
              <a:rPr lang="el-GR" dirty="0"/>
              <a:t>Βαγενάς Νάσος, «Το μυστήριο της ‘Φοινικιάς’» (1993): </a:t>
            </a:r>
            <a:r>
              <a:rPr lang="el-GR" i="1" dirty="0"/>
              <a:t>Η ειρωνική γλώσσα</a:t>
            </a:r>
            <a:r>
              <a:rPr lang="el-GR" dirty="0"/>
              <a:t>, Αθήνα, Στιγμή, 1994, 149-156.</a:t>
            </a:r>
          </a:p>
          <a:p>
            <a:r>
              <a:rPr lang="el-GR" dirty="0" err="1"/>
              <a:t>Γαραντούδης</a:t>
            </a:r>
            <a:r>
              <a:rPr lang="el-GR" dirty="0"/>
              <a:t> Ευριπίδης, «Τι υπάρχει πάνω και γύρω από την παλαμική “Φοινικιά”;», </a:t>
            </a:r>
            <a:r>
              <a:rPr lang="el-GR" i="1" dirty="0"/>
              <a:t>Ποιητική</a:t>
            </a:r>
            <a:r>
              <a:rPr lang="el-GR" dirty="0"/>
              <a:t> 13 (Άνοιξη-Καλοκαίρι 2014) 115-127.</a:t>
            </a:r>
            <a:endParaRPr lang="en-US" dirty="0"/>
          </a:p>
          <a:p>
            <a:r>
              <a:rPr lang="el-GR" dirty="0"/>
              <a:t>Καρατάσου Κατερίνα, «Εντοπισμός και προοπτική στη “Φοινικιά”. “Ποιας φυλακής </a:t>
            </a:r>
            <a:r>
              <a:rPr lang="el-GR" dirty="0" err="1"/>
              <a:t>νάμαστ</a:t>
            </a:r>
            <a:r>
              <a:rPr lang="el-GR" dirty="0"/>
              <a:t>’ εμείς τα συγγενάδια;”»: </a:t>
            </a:r>
            <a:r>
              <a:rPr lang="el-GR" i="1" dirty="0"/>
              <a:t>Λανθάνων διάλογος. Ο δραματικός μονόλογος στη νεοελληνική ποίηση (</a:t>
            </a:r>
            <a:r>
              <a:rPr lang="el-GR" i="1" dirty="0" err="1"/>
              <a:t>19ος-20ός</a:t>
            </a:r>
            <a:r>
              <a:rPr lang="el-GR" i="1" dirty="0"/>
              <a:t> αι.)</a:t>
            </a:r>
            <a:r>
              <a:rPr lang="el-GR" dirty="0"/>
              <a:t>, Αθήνα, Gutenberg, 2014, 147-167.</a:t>
            </a:r>
            <a:endParaRPr lang="en-US" dirty="0"/>
          </a:p>
          <a:p>
            <a:r>
              <a:rPr lang="el-GR" dirty="0"/>
              <a:t>Καψάλης Διονύσης, «O “ελάσσων” Παλαμάς» και «“Τραγούδι αφάνταστο”»: </a:t>
            </a:r>
            <a:r>
              <a:rPr lang="el-GR" i="1" dirty="0"/>
              <a:t>Τα μέτρα και τα σταθμά. Δοκίμια για τη λυρική ποίηση</a:t>
            </a:r>
            <a:r>
              <a:rPr lang="el-GR" dirty="0"/>
              <a:t>, Αθήνα, Άγρα, 1998, 67-88.</a:t>
            </a:r>
          </a:p>
          <a:p>
            <a:r>
              <a:rPr lang="el-GR" dirty="0"/>
              <a:t>Λάγιος Ηλίας, </a:t>
            </a:r>
            <a:r>
              <a:rPr lang="el-GR" i="1" dirty="0"/>
              <a:t>Κωστής Παλαμάς: Φοινικιά</a:t>
            </a:r>
            <a:r>
              <a:rPr lang="el-GR" dirty="0"/>
              <a:t>, Αθήνα, Ιδεόγραμμα, 1997</a:t>
            </a:r>
          </a:p>
          <a:p>
            <a:r>
              <a:rPr lang="el-GR" dirty="0"/>
              <a:t>Σαμουήλ Αλεξάνδρα, «Μεταμορφώσεις του </a:t>
            </a:r>
            <a:r>
              <a:rPr lang="el-GR" dirty="0" err="1"/>
              <a:t>φωτόδεντρου</a:t>
            </a:r>
            <a:r>
              <a:rPr lang="el-GR" dirty="0"/>
              <a:t>»: </a:t>
            </a:r>
            <a:r>
              <a:rPr lang="el-GR" i="1" dirty="0"/>
              <a:t>Ο Παλαμάς και η κρίση του στίχου</a:t>
            </a:r>
            <a:r>
              <a:rPr lang="el-GR" dirty="0"/>
              <a:t>, Αθήνα, Νεφέλη, 2007</a:t>
            </a:r>
            <a:r>
              <a:rPr lang="en-US" dirty="0"/>
              <a:t>, </a:t>
            </a:r>
            <a:r>
              <a:rPr lang="el-GR" dirty="0"/>
              <a:t>118-137.</a:t>
            </a:r>
          </a:p>
          <a:p>
            <a:r>
              <a:rPr lang="el-GR" dirty="0" err="1"/>
              <a:t>Φιλοκύπρου</a:t>
            </a:r>
            <a:r>
              <a:rPr lang="el-GR" dirty="0"/>
              <a:t> Έλλη, </a:t>
            </a:r>
            <a:r>
              <a:rPr lang="el-GR" i="1" dirty="0"/>
              <a:t>Παλαμάς, Καρυωτάκης, Σεφέρης, Ελύτης. Η διαρκής ανεπάρκεια της ποίησης</a:t>
            </a:r>
            <a:r>
              <a:rPr lang="el-GR" dirty="0"/>
              <a:t>, Αθήνα, Μεσόγειος, 2006.</a:t>
            </a:r>
          </a:p>
        </p:txBody>
      </p:sp>
    </p:spTree>
    <p:extLst>
      <p:ext uri="{BB962C8B-B14F-4D97-AF65-F5344CB8AC3E}">
        <p14:creationId xmlns:p14="http://schemas.microsoft.com/office/powerpoint/2010/main" val="1260656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19ABDB-8ED4-4FF9-BCC6-B508B0201A2A}"/>
              </a:ext>
            </a:extLst>
          </p:cNvPr>
          <p:cNvSpPr>
            <a:spLocks noGrp="1"/>
          </p:cNvSpPr>
          <p:nvPr>
            <p:ph type="title"/>
          </p:nvPr>
        </p:nvSpPr>
        <p:spPr>
          <a:xfrm>
            <a:off x="838200" y="365126"/>
            <a:ext cx="10515600" cy="315912"/>
          </a:xfrm>
        </p:spPr>
        <p:txBody>
          <a:bodyPr>
            <a:normAutofit fontScale="90000"/>
          </a:bodyPr>
          <a:lstStyle/>
          <a:p>
            <a:pPr algn="ctr"/>
            <a:r>
              <a:rPr lang="el-GR" b="1" dirty="0"/>
              <a:t>ΦΟΙΝΙΚΙΑ</a:t>
            </a:r>
            <a:endParaRPr lang="el-GR" dirty="0"/>
          </a:p>
        </p:txBody>
      </p:sp>
      <p:sp>
        <p:nvSpPr>
          <p:cNvPr id="3" name="Θέση περιεχομένου 2">
            <a:extLst>
              <a:ext uri="{FF2B5EF4-FFF2-40B4-BE49-F238E27FC236}">
                <a16:creationId xmlns:a16="http://schemas.microsoft.com/office/drawing/2014/main" id="{DE334190-FD49-4E45-B815-052441D5FC78}"/>
              </a:ext>
            </a:extLst>
          </p:cNvPr>
          <p:cNvSpPr>
            <a:spLocks noGrp="1"/>
          </p:cNvSpPr>
          <p:nvPr>
            <p:ph idx="1"/>
          </p:nvPr>
        </p:nvSpPr>
        <p:spPr>
          <a:xfrm>
            <a:off x="1491174" y="1364566"/>
            <a:ext cx="8932985" cy="5233181"/>
          </a:xfrm>
        </p:spPr>
        <p:txBody>
          <a:bodyPr>
            <a:normAutofit lnSpcReduction="10000"/>
          </a:bodyPr>
          <a:lstStyle/>
          <a:p>
            <a:r>
              <a:rPr lang="el-GR" dirty="0"/>
              <a:t>Ομοιότητες με το ποίημα «</a:t>
            </a:r>
            <a:r>
              <a:rPr lang="en-US" dirty="0"/>
              <a:t>The Sensitive Plant</a:t>
            </a:r>
            <a:r>
              <a:rPr lang="el-GR" dirty="0"/>
              <a:t>» του </a:t>
            </a:r>
            <a:r>
              <a:rPr lang="en-US" dirty="0"/>
              <a:t>P. B. Shelley </a:t>
            </a:r>
            <a:r>
              <a:rPr lang="el-GR" dirty="0"/>
              <a:t>και με το «</a:t>
            </a:r>
            <a:r>
              <a:rPr lang="en-US" dirty="0"/>
              <a:t>Carmen </a:t>
            </a:r>
            <a:r>
              <a:rPr lang="en-US" dirty="0" err="1"/>
              <a:t>Seculare</a:t>
            </a:r>
            <a:r>
              <a:rPr lang="el-GR" dirty="0"/>
              <a:t>» του Δ. Σολωμού.</a:t>
            </a:r>
          </a:p>
          <a:p>
            <a:endParaRPr lang="el-GR" dirty="0"/>
          </a:p>
          <a:p>
            <a:r>
              <a:rPr lang="el-GR" dirty="0"/>
              <a:t>Συνδέεται με τον Συμβολισμό, ενώ έχει θεωρηθεί ότι παρουσιάζει χαρακτηριστικά καθαρής ποίησης (τύπου </a:t>
            </a:r>
            <a:r>
              <a:rPr lang="en-US" dirty="0"/>
              <a:t>Paul Valery)</a:t>
            </a:r>
            <a:r>
              <a:rPr lang="el-GR" dirty="0"/>
              <a:t>.</a:t>
            </a:r>
          </a:p>
          <a:p>
            <a:endParaRPr lang="el-GR" dirty="0"/>
          </a:p>
          <a:p>
            <a:r>
              <a:rPr lang="el-GR" dirty="0"/>
              <a:t>Έχει θεωρηθεί ότι ανήκει στην παράδοση των </a:t>
            </a:r>
            <a:r>
              <a:rPr lang="el-GR" dirty="0" err="1"/>
              <a:t>φωτόδεντρων</a:t>
            </a:r>
            <a:r>
              <a:rPr lang="el-GR" dirty="0"/>
              <a:t> (Αλεξάνδρα Σαμουήλ).</a:t>
            </a:r>
          </a:p>
          <a:p>
            <a:endParaRPr lang="el-GR" dirty="0"/>
          </a:p>
          <a:p>
            <a:r>
              <a:rPr lang="el-GR" dirty="0"/>
              <a:t>Αποτελείται από 312 ιαμβικούς δεκατρισύλλαβους στίχους, κατανεμημένους σε 39 οκτάβες.</a:t>
            </a:r>
          </a:p>
          <a:p>
            <a:endParaRPr lang="el-GR" dirty="0"/>
          </a:p>
        </p:txBody>
      </p:sp>
    </p:spTree>
    <p:extLst>
      <p:ext uri="{BB962C8B-B14F-4D97-AF65-F5344CB8AC3E}">
        <p14:creationId xmlns:p14="http://schemas.microsoft.com/office/powerpoint/2010/main" val="1858197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6FA937-27C2-48C2-9E66-EA5B07F51155}"/>
              </a:ext>
            </a:extLst>
          </p:cNvPr>
          <p:cNvSpPr>
            <a:spLocks noGrp="1"/>
          </p:cNvSpPr>
          <p:nvPr>
            <p:ph type="title"/>
          </p:nvPr>
        </p:nvSpPr>
        <p:spPr>
          <a:xfrm>
            <a:off x="838200" y="105510"/>
            <a:ext cx="10515600" cy="668214"/>
          </a:xfrm>
        </p:spPr>
        <p:txBody>
          <a:bodyPr>
            <a:normAutofit fontScale="90000"/>
          </a:bodyPr>
          <a:lstStyle/>
          <a:p>
            <a:pPr algn="ctr"/>
            <a:r>
              <a:rPr lang="el-GR" b="1" dirty="0"/>
              <a:t>ΦΟΙΝΙΚΙΑ</a:t>
            </a:r>
          </a:p>
        </p:txBody>
      </p:sp>
      <p:sp>
        <p:nvSpPr>
          <p:cNvPr id="3" name="Θέση περιεχομένου 2">
            <a:extLst>
              <a:ext uri="{FF2B5EF4-FFF2-40B4-BE49-F238E27FC236}">
                <a16:creationId xmlns:a16="http://schemas.microsoft.com/office/drawing/2014/main" id="{035B7333-4E12-488D-9D16-08D2D2639148}"/>
              </a:ext>
            </a:extLst>
          </p:cNvPr>
          <p:cNvSpPr>
            <a:spLocks noGrp="1"/>
          </p:cNvSpPr>
          <p:nvPr>
            <p:ph idx="1"/>
          </p:nvPr>
        </p:nvSpPr>
        <p:spPr>
          <a:xfrm>
            <a:off x="267286" y="998806"/>
            <a:ext cx="11690252" cy="5753685"/>
          </a:xfrm>
        </p:spPr>
        <p:txBody>
          <a:bodyPr>
            <a:normAutofit/>
          </a:bodyPr>
          <a:lstStyle/>
          <a:p>
            <a:pPr>
              <a:buFont typeface="Wingdings" panose="05000000000000000000" pitchFamily="2" charset="2"/>
              <a:buChar char="Ø"/>
            </a:pPr>
            <a:r>
              <a:rPr lang="el-GR" b="1" dirty="0"/>
              <a:t>Ηλίας Λάγιος</a:t>
            </a:r>
            <a:r>
              <a:rPr lang="el-GR" dirty="0"/>
              <a:t>: «Μετά τη Φοινικιά κάθε ποίημα του Παλαμά θα είναι καταδικασμένο να κρίνεται και να αποτιμάται σε σχέση με το βαθμό συγγενείας του ως προς αυτήν».</a:t>
            </a:r>
          </a:p>
          <a:p>
            <a:pPr>
              <a:buFont typeface="Wingdings" panose="05000000000000000000" pitchFamily="2" charset="2"/>
              <a:buChar char="Ø"/>
            </a:pPr>
            <a:r>
              <a:rPr lang="el-GR" b="1" dirty="0"/>
              <a:t>Διονύσης Καψάλης</a:t>
            </a:r>
            <a:r>
              <a:rPr lang="el-GR" dirty="0"/>
              <a:t>: «Η Φοινικιά, ξέχωρη και μοναδική μέσα στο έργο του, είναι το απόμερο περιβόλι στο οποίο ο Παλαμάς κατ' εξοχήν επιχειρεί να ορίσει τον τόπο, το μέτρο και τον καιρό του λυρισμού του: τα μάτια του μαζί και τη φωνή του. Στη Φοινικιά διαδραματίζεται η </a:t>
            </a:r>
            <a:r>
              <a:rPr lang="el-GR" dirty="0" err="1"/>
              <a:t>καταστασιακή</a:t>
            </a:r>
            <a:r>
              <a:rPr lang="el-GR" dirty="0"/>
              <a:t> αγωνία της παλαμικής ποίησης και κατ’ επέκταση η δυνατότητα καθ’ αυτή του νεοελληνικού λυρισμού, το βάθος, η προοπτική και η κλίμακά του». </a:t>
            </a:r>
          </a:p>
          <a:p>
            <a:pPr>
              <a:buFont typeface="Wingdings" panose="05000000000000000000" pitchFamily="2" charset="2"/>
              <a:buChar char="Ø"/>
            </a:pPr>
            <a:r>
              <a:rPr lang="el-GR" b="1" dirty="0"/>
              <a:t>Νάσος Βαγενάς</a:t>
            </a:r>
            <a:r>
              <a:rPr lang="el-GR" dirty="0"/>
              <a:t>: «Η Φοινικιά είναι το τελειότερο ποίημα του Παλαμά, το αποκορύφωμα της ποιητικής του τέχνης, έργο τόσο ολοκληρωμένο ώστε να μην μπορεί να παραβληθεί με αυτό άλλο παλαμικό ποίημα».</a:t>
            </a:r>
          </a:p>
          <a:p>
            <a:pPr>
              <a:buFont typeface="Wingdings" panose="05000000000000000000" pitchFamily="2" charset="2"/>
              <a:buChar char="Ø"/>
            </a:pPr>
            <a:r>
              <a:rPr lang="el-GR" b="1" dirty="0"/>
              <a:t>Κωστής Παλαμάς</a:t>
            </a:r>
            <a:r>
              <a:rPr lang="el-GR" dirty="0"/>
              <a:t>: «το </a:t>
            </a:r>
            <a:r>
              <a:rPr lang="el-GR" dirty="0" err="1"/>
              <a:t>απάνου</a:t>
            </a:r>
            <a:r>
              <a:rPr lang="el-GR" dirty="0"/>
              <a:t> </a:t>
            </a:r>
            <a:r>
              <a:rPr lang="el-GR" dirty="0" err="1"/>
              <a:t>απ΄όλα</a:t>
            </a:r>
            <a:r>
              <a:rPr lang="el-GR" dirty="0"/>
              <a:t> χαρακτηριστικό έργο».</a:t>
            </a:r>
          </a:p>
        </p:txBody>
      </p:sp>
    </p:spTree>
    <p:extLst>
      <p:ext uri="{BB962C8B-B14F-4D97-AF65-F5344CB8AC3E}">
        <p14:creationId xmlns:p14="http://schemas.microsoft.com/office/powerpoint/2010/main" val="59779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148C0B-4D42-4133-BE4C-ADCB98B6344B}"/>
              </a:ext>
            </a:extLst>
          </p:cNvPr>
          <p:cNvSpPr>
            <a:spLocks noGrp="1"/>
          </p:cNvSpPr>
          <p:nvPr>
            <p:ph type="title"/>
          </p:nvPr>
        </p:nvSpPr>
        <p:spPr>
          <a:xfrm>
            <a:off x="838200" y="203982"/>
            <a:ext cx="10515600" cy="647749"/>
          </a:xfrm>
        </p:spPr>
        <p:txBody>
          <a:bodyPr>
            <a:normAutofit fontScale="90000"/>
          </a:bodyPr>
          <a:lstStyle/>
          <a:p>
            <a:pPr algn="ctr"/>
            <a:r>
              <a:rPr lang="el-GR" dirty="0"/>
              <a:t>Αξιολόγηση «Φοινικιάς» από την κριτική</a:t>
            </a:r>
          </a:p>
        </p:txBody>
      </p:sp>
      <p:sp>
        <p:nvSpPr>
          <p:cNvPr id="3" name="Θέση περιεχομένου 2">
            <a:extLst>
              <a:ext uri="{FF2B5EF4-FFF2-40B4-BE49-F238E27FC236}">
                <a16:creationId xmlns:a16="http://schemas.microsoft.com/office/drawing/2014/main" id="{BC5FBEA6-B324-41ED-8034-8874A6BC2E05}"/>
              </a:ext>
            </a:extLst>
          </p:cNvPr>
          <p:cNvSpPr>
            <a:spLocks noGrp="1"/>
          </p:cNvSpPr>
          <p:nvPr>
            <p:ph idx="1"/>
          </p:nvPr>
        </p:nvSpPr>
        <p:spPr>
          <a:xfrm>
            <a:off x="436098" y="1012874"/>
            <a:ext cx="11563644" cy="5641144"/>
          </a:xfrm>
        </p:spPr>
        <p:txBody>
          <a:bodyPr>
            <a:normAutofit fontScale="85000" lnSpcReduction="20000"/>
          </a:bodyPr>
          <a:lstStyle/>
          <a:p>
            <a:r>
              <a:rPr lang="el-GR" dirty="0"/>
              <a:t>Η αξιολόγηση συνδέεται με αφενός με το λυρικό είδος του ποιήματος και αφετέρου με την αποτίμηση της αισθητικής αξίας όλου του υπόλοιπου ποιητικού έργου του Παλαμά. </a:t>
            </a:r>
          </a:p>
          <a:p>
            <a:r>
              <a:rPr lang="el-GR" dirty="0"/>
              <a:t>Καψάλης: η «Φοινικιά» κατέχει τη θέση του καλύτερου παλαμικού ποιήματος επειδή είναι καθαρά λυρικό έργο. Είναι η κεντρική ορίζουσα αυτού που ονομάζει «ελάσσονα Παλαμά» (σε αντιδιαστολή με τον «μείζονα Παλαμά» των επικολυρικών συνθέσεων).</a:t>
            </a:r>
          </a:p>
          <a:p>
            <a:r>
              <a:rPr lang="el-GR" dirty="0"/>
              <a:t>Κατά τον Λάγιο η «Φοινικιά» αξιολογείται σε σύγκριση με το υπόλοιπο παλαμικό έργο.</a:t>
            </a:r>
          </a:p>
          <a:p>
            <a:r>
              <a:rPr lang="el-GR" dirty="0"/>
              <a:t>Κριτική (γενικά): Η «Φοινικιά» κρίνεται ως το καλύτερο ποίημα του Παλαμά, καλύτερη από τα καλά σύντομα λυρικά ποιήματά του, τα οποία στο σύνολό τους, όντας λυρικά, είναι καλύτερα από τα επικολυρικά του (τα οποία σήμερα είναι ανενεργά). </a:t>
            </a:r>
          </a:p>
          <a:p>
            <a:r>
              <a:rPr lang="el-GR" dirty="0"/>
              <a:t>Όμως: Η εντύπωση πως η Φοινικιά είναι το καλύτερο έργο του Παλαμά είναι μάλλον αποτέλεσμα της έλξης του ποιήματος από την αισθητική μοναδικότητα που της αναγνώρισαν οι κριτικοί της (χωρίς να λαμβάνουν ιδιαίτερα την ερμηνευτική παράδοση γύρω από το ποίημα). Στην αντίληψη του Παλαμά το ποίημα συνδέεται με το υπόλοιπο έργο του ως αναβαθμός μιας πορείας εξελικτικής. Επίσης, από θεματική σκοπιά (ύπαρξη και λειτουργία του δέντρου-συμβόλου) συνδέεται με ποιήματα άλλων ποιητών. Τέλος, από το ποίημα δεν λείπει ο εκφραστικός τρόπος παρατακτικής συσσώρευσης θεματικού υλικού, όπως συμβαίνει και σε άλλα κείμενα του Παλαμά. Ως προς το μέτρο (ιαμβικός </a:t>
            </a:r>
            <a:r>
              <a:rPr lang="el-GR" dirty="0" err="1"/>
              <a:t>13σύλλαβος</a:t>
            </a:r>
            <a:r>
              <a:rPr lang="el-GR" dirty="0"/>
              <a:t>) χρησιμοποιείται και σε αρκετά άλλα ποιήματα, κυρίως στη συλλογή </a:t>
            </a:r>
            <a:r>
              <a:rPr lang="el-GR" i="1" dirty="0"/>
              <a:t>Η Ασάλευτη Ζωή</a:t>
            </a:r>
            <a:r>
              <a:rPr lang="el-GR" dirty="0"/>
              <a:t>.</a:t>
            </a:r>
          </a:p>
        </p:txBody>
      </p:sp>
    </p:spTree>
    <p:extLst>
      <p:ext uri="{BB962C8B-B14F-4D97-AF65-F5344CB8AC3E}">
        <p14:creationId xmlns:p14="http://schemas.microsoft.com/office/powerpoint/2010/main" val="1510749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388511-BF48-430F-9E96-8BAB558F115A}"/>
              </a:ext>
            </a:extLst>
          </p:cNvPr>
          <p:cNvSpPr>
            <a:spLocks noGrp="1"/>
          </p:cNvSpPr>
          <p:nvPr>
            <p:ph type="title"/>
          </p:nvPr>
        </p:nvSpPr>
        <p:spPr>
          <a:xfrm>
            <a:off x="838200" y="365125"/>
            <a:ext cx="10515600" cy="746223"/>
          </a:xfrm>
        </p:spPr>
        <p:txBody>
          <a:bodyPr/>
          <a:lstStyle/>
          <a:p>
            <a:r>
              <a:rPr lang="el-GR" dirty="0"/>
              <a:t>Τι είναι η «Φοινικιά»;</a:t>
            </a:r>
          </a:p>
        </p:txBody>
      </p:sp>
      <p:sp>
        <p:nvSpPr>
          <p:cNvPr id="3" name="Θέση περιεχομένου 2">
            <a:extLst>
              <a:ext uri="{FF2B5EF4-FFF2-40B4-BE49-F238E27FC236}">
                <a16:creationId xmlns:a16="http://schemas.microsoft.com/office/drawing/2014/main" id="{F32BBD8C-F3D7-4B80-8EBF-D2EB02D988D0}"/>
              </a:ext>
            </a:extLst>
          </p:cNvPr>
          <p:cNvSpPr>
            <a:spLocks noGrp="1"/>
          </p:cNvSpPr>
          <p:nvPr>
            <p:ph idx="1"/>
          </p:nvPr>
        </p:nvSpPr>
        <p:spPr>
          <a:xfrm>
            <a:off x="351692" y="1406768"/>
            <a:ext cx="11535508" cy="5275385"/>
          </a:xfrm>
        </p:spPr>
        <p:txBody>
          <a:bodyPr>
            <a:normAutofit/>
          </a:bodyPr>
          <a:lstStyle/>
          <a:p>
            <a:r>
              <a:rPr lang="el-GR" b="1" dirty="0" err="1"/>
              <a:t>Λέαντρος</a:t>
            </a:r>
            <a:r>
              <a:rPr lang="el-GR" b="1" dirty="0"/>
              <a:t> Παλαμάς </a:t>
            </a:r>
            <a:r>
              <a:rPr lang="el-GR" dirty="0"/>
              <a:t>(1912): τα γαλανά λουλουδάκια ταυτίζονται με τον ποιητή και η Φοινικιά με το απόλυτο της ομορφιάς. Ο ποιητής υμνεί την Ιδέα-Φοινικιά. </a:t>
            </a:r>
          </a:p>
          <a:p>
            <a:r>
              <a:rPr lang="el-GR" b="1" dirty="0"/>
              <a:t>Γλαύκος </a:t>
            </a:r>
            <a:r>
              <a:rPr lang="el-GR" b="1" dirty="0" err="1"/>
              <a:t>Αλιθέρσης</a:t>
            </a:r>
            <a:r>
              <a:rPr lang="el-GR" b="1" dirty="0"/>
              <a:t> </a:t>
            </a:r>
            <a:r>
              <a:rPr lang="el-GR" dirty="0"/>
              <a:t>(1925-1926): η Φοινικιά συμβολίζει το Ιδανικό μας, τον έρωτα της Ζωής, την τάση του ανθρώπου προς το ύψος, τον Πολιτισμό. </a:t>
            </a:r>
          </a:p>
          <a:p>
            <a:r>
              <a:rPr lang="el-GR" b="1" dirty="0"/>
              <a:t>Ι. Μ. Παναγιωτόπουλος </a:t>
            </a:r>
            <a:r>
              <a:rPr lang="el-GR" dirty="0"/>
              <a:t>(1944): η Φοινικιά ταυτίζεται με τη σκέψη που υψώνεται κατακόρυφα και τη λαχτάρα για την υπέρτατη γνώση, και τα λουλούδια με την ανθρώπινη ύπαρξη που καίγεται από τη δίψα της γνώσης και τη φλόγα του πάθους. </a:t>
            </a:r>
          </a:p>
          <a:p>
            <a:r>
              <a:rPr lang="el-GR" b="1" dirty="0" err="1"/>
              <a:t>Λίνος</a:t>
            </a:r>
            <a:r>
              <a:rPr lang="el-GR" b="1" dirty="0"/>
              <a:t> Πολίτης </a:t>
            </a:r>
            <a:r>
              <a:rPr lang="el-GR" dirty="0"/>
              <a:t>(1967): τα λουλούδια ταυτίζονται με τον κόσμο του πνεύματος, είναι «οι άνθρωποι του στοχασμού, του στίχου, του λόγου, αυτοί που ζουν στον ίσκιο, κάτω από τη σκέπη του απόλυτου και της Ιδέας»</a:t>
            </a:r>
          </a:p>
        </p:txBody>
      </p:sp>
    </p:spTree>
    <p:extLst>
      <p:ext uri="{BB962C8B-B14F-4D97-AF65-F5344CB8AC3E}">
        <p14:creationId xmlns:p14="http://schemas.microsoft.com/office/powerpoint/2010/main" val="679086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62F2E4-2910-48BD-89D0-CE38DFDEB433}"/>
              </a:ext>
            </a:extLst>
          </p:cNvPr>
          <p:cNvSpPr>
            <a:spLocks noGrp="1"/>
          </p:cNvSpPr>
          <p:nvPr>
            <p:ph type="title"/>
          </p:nvPr>
        </p:nvSpPr>
        <p:spPr>
          <a:xfrm>
            <a:off x="838200" y="365126"/>
            <a:ext cx="10515600" cy="675884"/>
          </a:xfrm>
        </p:spPr>
        <p:txBody>
          <a:bodyPr>
            <a:normAutofit fontScale="90000"/>
          </a:bodyPr>
          <a:lstStyle/>
          <a:p>
            <a:pPr algn="ctr"/>
            <a:r>
              <a:rPr lang="el-GR" dirty="0"/>
              <a:t>Έλλη </a:t>
            </a:r>
            <a:r>
              <a:rPr lang="el-GR" dirty="0" err="1"/>
              <a:t>Φιλοκύπρου</a:t>
            </a:r>
            <a:endParaRPr lang="el-GR" dirty="0"/>
          </a:p>
        </p:txBody>
      </p:sp>
      <p:sp>
        <p:nvSpPr>
          <p:cNvPr id="3" name="Θέση περιεχομένου 2">
            <a:extLst>
              <a:ext uri="{FF2B5EF4-FFF2-40B4-BE49-F238E27FC236}">
                <a16:creationId xmlns:a16="http://schemas.microsoft.com/office/drawing/2014/main" id="{B2EAD7BD-52E6-4A8B-B7AE-6A038D99A3EE}"/>
              </a:ext>
            </a:extLst>
          </p:cNvPr>
          <p:cNvSpPr>
            <a:spLocks noGrp="1"/>
          </p:cNvSpPr>
          <p:nvPr>
            <p:ph idx="1"/>
          </p:nvPr>
        </p:nvSpPr>
        <p:spPr>
          <a:xfrm>
            <a:off x="838200" y="1041010"/>
            <a:ext cx="10515600" cy="5135953"/>
          </a:xfrm>
        </p:spPr>
        <p:txBody>
          <a:bodyPr>
            <a:normAutofit fontScale="92500" lnSpcReduction="20000"/>
          </a:bodyPr>
          <a:lstStyle/>
          <a:p>
            <a:r>
              <a:rPr lang="el-GR" dirty="0"/>
              <a:t>Η «Φοινικιά» θα μπορούσε να διαβαστεί ως λόγος –αναπάντητος – των ποιητών προς την Ποίηση, να θεωρήσουμε δηλαδή τα γαλανά λουλουδάκια σύμβολο των ποιητών και τη φοινικιά σύμβολο, μεταξύ των άλλων Ιδεών, και της Ποίησης, της Μούσας, Ιδέας. Η ένωση της θεϊκής με την ανθρώπινη εμπειρία θα μπορούσε να δημιουργήσει το τέλειο ποιητικό έργο. Πρόκειται για την ένωση της Ιδέας με τον λόγο, η οποία εν μέρει συντελείται στο τέλος του ποιήματος και εν μέρει μένει ασυντέλεστη. Αν η Φοινικιά ταυτίζεται, μεταξύ άλλων, με τη Μούσα-Ιδέα, προϋπάρχει οποιασδήποτε ανθρώπινης –καλλιτεχνικής, ποιητικής – ενόρασης και αντιστέκεται σε οποιαδήποτε επεξεργασία, ενώ μόνο στιγμιαία δέχεται να καθρεφτιστεί στον ανθρώπινο λογισμό. </a:t>
            </a:r>
          </a:p>
          <a:p>
            <a:r>
              <a:rPr lang="el-GR" dirty="0"/>
              <a:t>Συγχρόνως, ο συμβολισμός προτείνεται ως η μοναδική δυνατότητα των ποιητών να δεχτούν την ευλογία και την κατάρα της ποιητικής δωρεάς. Η υπερούσια Ιδέα δεν προσδιορίζεται, αλλά μορφοποιείται. Η μορφοποίησή της –σε φοινικιά – είναι αυτή που επιτρέπει στους ποιητές τον λόγο. Μέσω ενός λόγου που βασίζεται σε εικόνες, σύμβολα και μουσικές διασυνδέσεις των λέξεων, η Ιδέα υποβάλλεται.</a:t>
            </a:r>
          </a:p>
        </p:txBody>
      </p:sp>
    </p:spTree>
    <p:extLst>
      <p:ext uri="{BB962C8B-B14F-4D97-AF65-F5344CB8AC3E}">
        <p14:creationId xmlns:p14="http://schemas.microsoft.com/office/powerpoint/2010/main" val="2788525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F954A7-1973-4FF1-89A7-A3ABD10C2D56}"/>
              </a:ext>
            </a:extLst>
          </p:cNvPr>
          <p:cNvSpPr>
            <a:spLocks noGrp="1"/>
          </p:cNvSpPr>
          <p:nvPr>
            <p:ph type="title"/>
          </p:nvPr>
        </p:nvSpPr>
        <p:spPr/>
        <p:txBody>
          <a:bodyPr/>
          <a:lstStyle/>
          <a:p>
            <a:pPr algn="ctr"/>
            <a:r>
              <a:rPr lang="el-GR" dirty="0" err="1"/>
              <a:t>Φραγκίσκη</a:t>
            </a:r>
            <a:r>
              <a:rPr lang="el-GR" dirty="0"/>
              <a:t> </a:t>
            </a:r>
            <a:r>
              <a:rPr lang="el-GR" dirty="0" err="1"/>
              <a:t>Αμπατζοπούλου</a:t>
            </a:r>
            <a:endParaRPr lang="el-GR" dirty="0"/>
          </a:p>
        </p:txBody>
      </p:sp>
      <p:sp>
        <p:nvSpPr>
          <p:cNvPr id="3" name="Θέση περιεχομένου 2">
            <a:extLst>
              <a:ext uri="{FF2B5EF4-FFF2-40B4-BE49-F238E27FC236}">
                <a16:creationId xmlns:a16="http://schemas.microsoft.com/office/drawing/2014/main" id="{5C7F4027-B2B6-4519-9000-28503BBE2089}"/>
              </a:ext>
            </a:extLst>
          </p:cNvPr>
          <p:cNvSpPr>
            <a:spLocks noGrp="1"/>
          </p:cNvSpPr>
          <p:nvPr>
            <p:ph idx="1"/>
          </p:nvPr>
        </p:nvSpPr>
        <p:spPr/>
        <p:txBody>
          <a:bodyPr>
            <a:normAutofit/>
          </a:bodyPr>
          <a:lstStyle/>
          <a:p>
            <a:pPr marL="0" indent="0">
              <a:buNone/>
            </a:pPr>
            <a:r>
              <a:rPr lang="el-GR" dirty="0"/>
              <a:t>Σχέση και αντιπαράθεση μικρόκοσμου και μακρόκοσμου, αιωνιότητας και φθοράς. Στα λόγια του ποιητή αναγνωρίζουμε και τον δικό του προορισμό: είναι εκείνος που συλλαμβάνει και βιώνει τραγικά τη σχέση μικρόκοσμου και μακρόκοσμου, ζει την οδυνηρή πραγματικότητα του μικρόκοσμου και προσπαθεί να την εκφράσει. Αν το «εμείς» του ποιήματος δηλώνει τους ποιητές, μπορούμε να ερμηνεύσουμε τις αναφορές στον πόνο και την αρρώστια ως προϋπόθεση για την τέχνη. Ο ποιητής τραγουδά το μεγαλείο της φύσης, αλλά είναι και ο ίδιος προορισμένος να γνωρίσει τη φθορά και τον θάνατο.</a:t>
            </a:r>
          </a:p>
          <a:p>
            <a:pPr marL="0" indent="0">
              <a:buNone/>
            </a:pPr>
            <a:endParaRPr lang="el-GR" dirty="0"/>
          </a:p>
        </p:txBody>
      </p:sp>
    </p:spTree>
    <p:extLst>
      <p:ext uri="{BB962C8B-B14F-4D97-AF65-F5344CB8AC3E}">
        <p14:creationId xmlns:p14="http://schemas.microsoft.com/office/powerpoint/2010/main" val="2784420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1CBF1F-C944-4A81-88BD-D9D009F1CCAD}"/>
              </a:ext>
            </a:extLst>
          </p:cNvPr>
          <p:cNvSpPr>
            <a:spLocks noGrp="1"/>
          </p:cNvSpPr>
          <p:nvPr>
            <p:ph type="title"/>
          </p:nvPr>
        </p:nvSpPr>
        <p:spPr/>
        <p:txBody>
          <a:bodyPr/>
          <a:lstStyle/>
          <a:p>
            <a:pPr algn="ctr"/>
            <a:r>
              <a:rPr lang="el-GR" dirty="0"/>
              <a:t>Αλεξάνδρα Σαμουήλ</a:t>
            </a:r>
          </a:p>
        </p:txBody>
      </p:sp>
      <p:sp>
        <p:nvSpPr>
          <p:cNvPr id="3" name="Θέση περιεχομένου 2">
            <a:extLst>
              <a:ext uri="{FF2B5EF4-FFF2-40B4-BE49-F238E27FC236}">
                <a16:creationId xmlns:a16="http://schemas.microsoft.com/office/drawing/2014/main" id="{45A2BB84-9E6E-48DC-A0CF-D750FA2609E1}"/>
              </a:ext>
            </a:extLst>
          </p:cNvPr>
          <p:cNvSpPr>
            <a:spLocks noGrp="1"/>
          </p:cNvSpPr>
          <p:nvPr>
            <p:ph idx="1"/>
          </p:nvPr>
        </p:nvSpPr>
        <p:spPr/>
        <p:txBody>
          <a:bodyPr>
            <a:normAutofit fontScale="92500" lnSpcReduction="10000"/>
          </a:bodyPr>
          <a:lstStyle/>
          <a:p>
            <a:r>
              <a:rPr lang="el-GR" dirty="0"/>
              <a:t>Η «Φοινικιά» είναι ένα «</a:t>
            </a:r>
            <a:r>
              <a:rPr lang="el-GR" dirty="0" err="1"/>
              <a:t>φωτόδεντρο</a:t>
            </a:r>
            <a:r>
              <a:rPr lang="el-GR" dirty="0"/>
              <a:t>». Είναι σύμβολο της επιθυμίας του ανθρώπου για υπέρβαση των επίγειων ορίων του σε μια συγκεκριμένη της στιγμή, μιας επιθυμίας που γεννιέται στο πλαίσιο της ανθρώπινης κοινωνίας, η οποία συμβολίζεται με το περιβόλι όπου υψώνεται το δέντρο. Η επιθυμία πραγματώνεται όταν ο ήχος του υπερκόσμιου τραγουδιού που είναι θείος φτάνει ώς τους επίγειους κήπους των ανθρώπων παρέχοντάς τους την αίσθηση μιας παραδείσιας στιγμής. Αυτή η στιγμή της αποκάλυψης του θείου κόσμου στην ψυχή των ανθρώπων, στιγμή που μεταβάλλει τη Φοινικιά σε </a:t>
            </a:r>
            <a:r>
              <a:rPr lang="el-GR" dirty="0" err="1"/>
              <a:t>φωτόδεντρο</a:t>
            </a:r>
            <a:r>
              <a:rPr lang="el-GR" dirty="0"/>
              <a:t>, είναι ο πραγματικός χρόνος του ποιήματος. Γιατί στην πραγματικότητα η Φοινικιά δεν είναι παρά η αναπαραγωγή με τα μέσα της τέχνης της αποκαλυπτικής στιγμής, μια περιγραφή που περιέχει και την περιγραφή της πορείας προς την επίτευξής της και τη </a:t>
            </a:r>
            <a:r>
              <a:rPr lang="en-US" dirty="0"/>
              <a:t>“</a:t>
            </a:r>
            <a:r>
              <a:rPr lang="el-GR" dirty="0"/>
              <a:t>φιλοσοφική</a:t>
            </a:r>
            <a:r>
              <a:rPr lang="en-US" dirty="0"/>
              <a:t>”</a:t>
            </a:r>
            <a:r>
              <a:rPr lang="el-GR" dirty="0"/>
              <a:t> της ανάλυση. </a:t>
            </a:r>
          </a:p>
          <a:p>
            <a:endParaRPr lang="el-GR" dirty="0"/>
          </a:p>
        </p:txBody>
      </p:sp>
    </p:spTree>
    <p:extLst>
      <p:ext uri="{BB962C8B-B14F-4D97-AF65-F5344CB8AC3E}">
        <p14:creationId xmlns:p14="http://schemas.microsoft.com/office/powerpoint/2010/main" val="2938270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1D9BE5-93E2-4579-A535-F9B04C5C0E64}"/>
              </a:ext>
            </a:extLst>
          </p:cNvPr>
          <p:cNvSpPr>
            <a:spLocks noGrp="1"/>
          </p:cNvSpPr>
          <p:nvPr>
            <p:ph type="title"/>
          </p:nvPr>
        </p:nvSpPr>
        <p:spPr/>
        <p:txBody>
          <a:bodyPr/>
          <a:lstStyle/>
          <a:p>
            <a:pPr algn="ctr"/>
            <a:r>
              <a:rPr lang="el-GR" dirty="0"/>
              <a:t>Ευριπίδης </a:t>
            </a:r>
            <a:r>
              <a:rPr lang="el-GR" dirty="0" err="1"/>
              <a:t>Γαραντούδης</a:t>
            </a:r>
            <a:endParaRPr lang="el-GR" dirty="0"/>
          </a:p>
        </p:txBody>
      </p:sp>
      <p:sp>
        <p:nvSpPr>
          <p:cNvPr id="3" name="Θέση περιεχομένου 2">
            <a:extLst>
              <a:ext uri="{FF2B5EF4-FFF2-40B4-BE49-F238E27FC236}">
                <a16:creationId xmlns:a16="http://schemas.microsoft.com/office/drawing/2014/main" id="{52E0C11E-044A-4076-A132-3CAF5D1E88F0}"/>
              </a:ext>
            </a:extLst>
          </p:cNvPr>
          <p:cNvSpPr>
            <a:spLocks noGrp="1"/>
          </p:cNvSpPr>
          <p:nvPr>
            <p:ph idx="1"/>
          </p:nvPr>
        </p:nvSpPr>
        <p:spPr/>
        <p:txBody>
          <a:bodyPr>
            <a:normAutofit fontScale="92500" lnSpcReduction="10000"/>
          </a:bodyPr>
          <a:lstStyle/>
          <a:p>
            <a:r>
              <a:rPr lang="el-GR" dirty="0"/>
              <a:t>Η φοινικιά αποθεώνεται, αλλά η αποθέωση από τα λουλουδάκια, τη φωνή των οποίων ρύθμισε ο πεθαμένος ποιητής, δεν επιφέρει τη λύτρωση από τη βαθιά υπαρξιακή αγωνία αυτών των κατώτερων οντοτήτων, τόσο των λουλουδιών όσο και του ποιητή. Επίσης, η σχέση ανάμεσα στον λυρισμό και το δράμα δεν είναι αντιθετική, αλλά συμπληρωματική. Μπορούμε να αντιστοιχήσουμε τον λυρισμό με την εξιδανίκευση και το δράμα με τον πραγματισμό και να πούμε ότι η εξισορρόπηση οδηγεί στην απαλοιφή της όποιας αντίθεσης. Η «Φοινικιά» είναι ένα λυρικό δράμα, ένας ύμνος της ζωής και μια ελεγεία του θανάτου, η επαγγελία της λύτρωσης από την υπαρξιακή αγωνία και η αέναη </a:t>
            </a:r>
            <a:r>
              <a:rPr lang="el-GR" dirty="0" err="1"/>
              <a:t>ανατροφοδοσία</a:t>
            </a:r>
            <a:r>
              <a:rPr lang="el-GR" dirty="0"/>
              <a:t> αυτής της αγωνίας, η ενατένιση του ουρανού πάνω από τη φοινικιά, το άπλωμα της κατά </a:t>
            </a:r>
            <a:r>
              <a:rPr lang="el-GR" dirty="0" err="1"/>
              <a:t>φαντασίαν</a:t>
            </a:r>
            <a:r>
              <a:rPr lang="el-GR" dirty="0"/>
              <a:t> ζωής γύρω και πέρα από το περιβόλι και το αναπόδραστο ρίζωμα στη γη κάτω από το υπέροχο δέντρο του ακατανόητου μεγαλείου. </a:t>
            </a:r>
          </a:p>
          <a:p>
            <a:endParaRPr lang="el-GR" dirty="0"/>
          </a:p>
        </p:txBody>
      </p:sp>
    </p:spTree>
    <p:extLst>
      <p:ext uri="{BB962C8B-B14F-4D97-AF65-F5344CB8AC3E}">
        <p14:creationId xmlns:p14="http://schemas.microsoft.com/office/powerpoint/2010/main" val="129005145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TotalTime>
  <Words>1495</Words>
  <Application>Microsoft Office PowerPoint</Application>
  <PresentationFormat>Ευρεία οθόνη</PresentationFormat>
  <Paragraphs>51</Paragraphs>
  <Slides>10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10</vt:i4>
      </vt:variant>
    </vt:vector>
  </HeadingPairs>
  <TitlesOfParts>
    <vt:vector size="15" baseType="lpstr">
      <vt:lpstr>Arial</vt:lpstr>
      <vt:lpstr>Calibri</vt:lpstr>
      <vt:lpstr>Calibri Light</vt:lpstr>
      <vt:lpstr>Wingdings</vt:lpstr>
      <vt:lpstr>Θέμα του Office</vt:lpstr>
      <vt:lpstr>Κ. Παλαμάς, Η Ασάλευτη Ζωή, 1904.</vt:lpstr>
      <vt:lpstr>ΦΟΙΝΙΚΙΑ</vt:lpstr>
      <vt:lpstr>ΦΟΙΝΙΚΙΑ</vt:lpstr>
      <vt:lpstr>Αξιολόγηση «Φοινικιάς» από την κριτική</vt:lpstr>
      <vt:lpstr>Τι είναι η «Φοινικιά»;</vt:lpstr>
      <vt:lpstr>Έλλη Φιλοκύπρου</vt:lpstr>
      <vt:lpstr>Φραγκίσκη Αμπατζοπούλου</vt:lpstr>
      <vt:lpstr>Αλεξάνδρα Σαμουήλ</vt:lpstr>
      <vt:lpstr>Ευριπίδης Γαραντούδης</vt:lpstr>
      <vt:lpstr>Βιβλιογραφία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 Παλαμάς, Η Ασάλευτη Ζωή, 1904.</dc:title>
  <dc:creator>Θάλεια Ιερωνυμάκη</dc:creator>
  <cp:lastModifiedBy>Θάλεια Ιερωνυμάκη</cp:lastModifiedBy>
  <cp:revision>40</cp:revision>
  <dcterms:created xsi:type="dcterms:W3CDTF">2019-03-26T19:32:29Z</dcterms:created>
  <dcterms:modified xsi:type="dcterms:W3CDTF">2019-04-12T17:07:36Z</dcterms:modified>
</cp:coreProperties>
</file>