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679" r:id="rId3"/>
    <p:sldId id="614" r:id="rId4"/>
    <p:sldId id="457" r:id="rId5"/>
    <p:sldId id="618" r:id="rId6"/>
    <p:sldId id="639" r:id="rId7"/>
    <p:sldId id="627" r:id="rId8"/>
    <p:sldId id="624" r:id="rId9"/>
    <p:sldId id="630" r:id="rId10"/>
    <p:sldId id="626" r:id="rId11"/>
    <p:sldId id="676" r:id="rId12"/>
    <p:sldId id="680" r:id="rId13"/>
    <p:sldId id="632" r:id="rId14"/>
    <p:sldId id="633" r:id="rId15"/>
    <p:sldId id="635" r:id="rId16"/>
    <p:sldId id="660" r:id="rId17"/>
    <p:sldId id="662" r:id="rId18"/>
    <p:sldId id="640" r:id="rId19"/>
    <p:sldId id="663" r:id="rId20"/>
    <p:sldId id="664" r:id="rId21"/>
    <p:sldId id="641" r:id="rId22"/>
    <p:sldId id="642" r:id="rId23"/>
    <p:sldId id="506" r:id="rId24"/>
    <p:sldId id="509" r:id="rId25"/>
    <p:sldId id="678" r:id="rId26"/>
    <p:sldId id="682" r:id="rId27"/>
    <p:sldId id="683" r:id="rId28"/>
    <p:sldId id="684" r:id="rId29"/>
    <p:sldId id="685" r:id="rId30"/>
    <p:sldId id="686" r:id="rId31"/>
    <p:sldId id="687" r:id="rId32"/>
    <p:sldId id="688" r:id="rId33"/>
    <p:sldId id="689" r:id="rId34"/>
    <p:sldId id="690" r:id="rId35"/>
    <p:sldId id="691" r:id="rId36"/>
    <p:sldId id="692" r:id="rId37"/>
    <p:sldId id="700" r:id="rId38"/>
    <p:sldId id="693" r:id="rId39"/>
    <p:sldId id="701" r:id="rId40"/>
    <p:sldId id="694" r:id="rId41"/>
    <p:sldId id="702" r:id="rId42"/>
    <p:sldId id="703" r:id="rId43"/>
    <p:sldId id="704" r:id="rId44"/>
    <p:sldId id="706" r:id="rId45"/>
    <p:sldId id="707" r:id="rId46"/>
    <p:sldId id="708" r:id="rId47"/>
    <p:sldId id="709" r:id="rId48"/>
    <p:sldId id="710" r:id="rId49"/>
    <p:sldId id="711" r:id="rId50"/>
    <p:sldId id="712" r:id="rId51"/>
    <p:sldId id="713" r:id="rId52"/>
    <p:sldId id="716" r:id="rId53"/>
    <p:sldId id="717" r:id="rId54"/>
    <p:sldId id="714" r:id="rId55"/>
    <p:sldId id="715" r:id="rId56"/>
    <p:sldId id="675" r:id="rId57"/>
    <p:sldId id="695" r:id="rId58"/>
    <p:sldId id="696" r:id="rId59"/>
    <p:sldId id="699" r:id="rId60"/>
    <p:sldId id="697" r:id="rId61"/>
    <p:sldId id="69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9A0"/>
    <a:srgbClr val="99FF99"/>
    <a:srgbClr val="99FFCC"/>
    <a:srgbClr val="CCFFCC"/>
    <a:srgbClr val="FFCCCC"/>
    <a:srgbClr val="DF7D7D"/>
    <a:srgbClr val="09BFFF"/>
    <a:srgbClr val="6DD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p:cViewPr>
        <p:scale>
          <a:sx n="106" d="100"/>
          <a:sy n="106" d="100"/>
        </p:scale>
        <p:origin x="-1680" y="-234"/>
      </p:cViewPr>
      <p:guideLst>
        <p:guide orient="horz" pos="2160"/>
        <p:guide pos="2880"/>
      </p:guideLst>
    </p:cSldViewPr>
  </p:slideViewPr>
  <p:notesTextViewPr>
    <p:cViewPr>
      <p:scale>
        <a:sx n="3" d="2"/>
        <a:sy n="3" d="2"/>
      </p:scale>
      <p:origin x="0" y="0"/>
    </p:cViewPr>
  </p:notesTextViewPr>
  <p:sorterViewPr>
    <p:cViewPr>
      <p:scale>
        <a:sx n="66" d="100"/>
        <a:sy n="66" d="100"/>
      </p:scale>
      <p:origin x="0" y="-226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331D2-F610-42C3-9A3C-719E107F4DEF}" type="datetimeFigureOut">
              <a:rPr lang="en-US" smtClean="0"/>
              <a:pPr/>
              <a:t>3/7/2019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8E222-F0DC-41DA-B02F-045677CC3BD9}" type="slidenum">
              <a:rPr lang="en-US" smtClean="0"/>
              <a:pPr/>
              <a:t>‹#›</a:t>
            </a:fld>
            <a:endParaRPr lang="en-US"/>
          </a:p>
        </p:txBody>
      </p:sp>
    </p:spTree>
    <p:extLst>
      <p:ext uri="{BB962C8B-B14F-4D97-AF65-F5344CB8AC3E}">
        <p14:creationId xmlns="" xmlns:p14="http://schemas.microsoft.com/office/powerpoint/2010/main" val="321069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205045-4A94-414A-B9AB-9159708EA62D}"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5045-4A94-414A-B9AB-9159708EA62D}"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5045-4A94-414A-B9AB-9159708EA62D}"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837"/>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914400"/>
            <a:ext cx="4038600" cy="552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914400"/>
            <a:ext cx="4038600" cy="268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751263"/>
            <a:ext cx="4038600" cy="268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Intel Ireland</a:t>
            </a:r>
          </a:p>
        </p:txBody>
      </p:sp>
      <p:sp>
        <p:nvSpPr>
          <p:cNvPr id="8" name="Rectangle 6"/>
          <p:cNvSpPr>
            <a:spLocks noGrp="1" noChangeArrowheads="1"/>
          </p:cNvSpPr>
          <p:nvPr>
            <p:ph type="sldNum" sz="quarter" idx="12"/>
          </p:nvPr>
        </p:nvSpPr>
        <p:spPr>
          <a:ln/>
        </p:spPr>
        <p:txBody>
          <a:bodyPr/>
          <a:lstStyle>
            <a:lvl1pPr>
              <a:defRPr/>
            </a:lvl1pPr>
          </a:lstStyle>
          <a:p>
            <a:pPr>
              <a:defRPr/>
            </a:pPr>
            <a:fld id="{97A9E049-D8F4-4DF2-8A2C-4B41DD16DD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5045-4A94-414A-B9AB-9159708EA62D}"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05045-4A94-414A-B9AB-9159708EA62D}"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05045-4A94-414A-B9AB-9159708EA62D}"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05045-4A94-414A-B9AB-9159708EA62D}" type="datetimeFigureOut">
              <a:rPr lang="en-US" smtClean="0"/>
              <a:pPr/>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05045-4A94-414A-B9AB-9159708EA62D}" type="datetimeFigureOut">
              <a:rPr lang="en-US" smtClean="0"/>
              <a:pPr/>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05045-4A94-414A-B9AB-9159708EA62D}" type="datetimeFigureOut">
              <a:rPr lang="en-US" smtClean="0"/>
              <a:pPr/>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05045-4A94-414A-B9AB-9159708EA62D}"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05045-4A94-414A-B9AB-9159708EA62D}"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D6259-46FD-47D8-8902-6558073A3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05045-4A94-414A-B9AB-9159708EA62D}" type="datetimeFigureOut">
              <a:rPr lang="en-US" smtClean="0"/>
              <a:pPr/>
              <a:t>3/7/2019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D6259-46FD-47D8-8902-6558073A3A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oleObject" Target="../embeddings/oleObject5.bin"/><Relationship Id="rId7" Type="http://schemas.openxmlformats.org/officeDocument/2006/relationships/image" Target="../media/image91.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0.jpeg"/><Relationship Id="rId5" Type="http://schemas.openxmlformats.org/officeDocument/2006/relationships/image" Target="../media/image89.jpeg"/><Relationship Id="rId10" Type="http://schemas.openxmlformats.org/officeDocument/2006/relationships/oleObject" Target="../embeddings/oleObject7.bin"/><Relationship Id="rId4" Type="http://schemas.openxmlformats.org/officeDocument/2006/relationships/image" Target="../media/image88.jpeg"/><Relationship Id="rId9"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056" y="332656"/>
            <a:ext cx="8100392" cy="1323439"/>
          </a:xfrm>
          <a:prstGeom prst="rect">
            <a:avLst/>
          </a:prstGeom>
          <a:solidFill>
            <a:schemeClr val="accent3">
              <a:lumMod val="20000"/>
              <a:lumOff val="80000"/>
            </a:schemeClr>
          </a:solidFill>
          <a:scene3d>
            <a:camera prst="orthographicFront"/>
            <a:lightRig rig="threePt" dir="t"/>
          </a:scene3d>
          <a:sp3d>
            <a:bevelT/>
          </a:sp3d>
        </p:spPr>
        <p:txBody>
          <a:bodyPr wrap="square" rtlCol="0">
            <a:spAutoFit/>
          </a:bodyPr>
          <a:lstStyle/>
          <a:p>
            <a:r>
              <a:rPr lang="el-GR" sz="4000" dirty="0" smtClean="0">
                <a:solidFill>
                  <a:srgbClr val="002060"/>
                </a:solidFill>
                <a:effectLst>
                  <a:outerShdw blurRad="38100" dist="38100" dir="2700000" algn="tl">
                    <a:srgbClr val="000000">
                      <a:alpha val="43137"/>
                    </a:srgbClr>
                  </a:outerShdw>
                </a:effectLst>
              </a:rPr>
              <a:t>Φυσική και Τεχνολογία Υλικών και Διατάξεων Στερεάς Κατάστασης</a:t>
            </a:r>
            <a:endParaRPr lang="en-US" sz="4000" dirty="0">
              <a:solidFill>
                <a:srgbClr val="002060"/>
              </a:solidFill>
              <a:effectLst>
                <a:outerShdw blurRad="38100" dist="38100" dir="2700000" algn="tl">
                  <a:srgbClr val="000000">
                    <a:alpha val="43137"/>
                  </a:srgbClr>
                </a:outerShdw>
              </a:effectLst>
            </a:endParaRPr>
          </a:p>
        </p:txBody>
      </p:sp>
      <p:pic>
        <p:nvPicPr>
          <p:cNvPr id="11266" name="Picture 2" descr="Neues_Materialwissenschaftliches_Zentrum_am_KIT"/>
          <p:cNvPicPr>
            <a:picLocks noChangeAspect="1" noChangeArrowheads="1"/>
          </p:cNvPicPr>
          <p:nvPr/>
        </p:nvPicPr>
        <p:blipFill>
          <a:blip r:embed="rId2" cstate="print"/>
          <a:srcRect/>
          <a:stretch>
            <a:fillRect/>
          </a:stretch>
        </p:blipFill>
        <p:spPr bwMode="auto">
          <a:xfrm>
            <a:off x="2555776" y="5301208"/>
            <a:ext cx="1656184" cy="1367268"/>
          </a:xfrm>
          <a:prstGeom prst="rect">
            <a:avLst/>
          </a:prstGeom>
          <a:noFill/>
          <a:scene3d>
            <a:camera prst="orthographicFront"/>
            <a:lightRig rig="threePt" dir="t"/>
          </a:scene3d>
          <a:sp3d>
            <a:bevelT/>
          </a:sp3d>
        </p:spPr>
      </p:pic>
      <p:pic>
        <p:nvPicPr>
          <p:cNvPr id="11270" name="Picture 6" descr="https://encrypted-tbn2.gstatic.com/images?q=tbn:ANd9GcSYoM_IAVKvDR5CufJsNHcjvzeHjKSIqI0XAlrsfB4lOc9d0XVz0A"/>
          <p:cNvPicPr>
            <a:picLocks noChangeAspect="1" noChangeArrowheads="1"/>
          </p:cNvPicPr>
          <p:nvPr/>
        </p:nvPicPr>
        <p:blipFill>
          <a:blip r:embed="rId3" cstate="print"/>
          <a:srcRect r="51254"/>
          <a:stretch>
            <a:fillRect/>
          </a:stretch>
        </p:blipFill>
        <p:spPr bwMode="auto">
          <a:xfrm>
            <a:off x="4067944" y="4365104"/>
            <a:ext cx="2088232" cy="1196752"/>
          </a:xfrm>
          <a:prstGeom prst="rect">
            <a:avLst/>
          </a:prstGeom>
          <a:noFill/>
          <a:scene3d>
            <a:camera prst="orthographicFront"/>
            <a:lightRig rig="threePt" dir="t"/>
          </a:scene3d>
          <a:sp3d>
            <a:bevelT/>
          </a:sp3d>
        </p:spPr>
      </p:pic>
      <p:pic>
        <p:nvPicPr>
          <p:cNvPr id="11272" name="Picture 8" descr="https://encrypted-tbn2.gstatic.com/images?q=tbn:ANd9GcSzuF19jpwEk0hGkWwa2TdcN4EmGBJ5Wi6UKZRYGOCpkQ50-icj7g"/>
          <p:cNvPicPr>
            <a:picLocks noChangeAspect="1" noChangeArrowheads="1"/>
          </p:cNvPicPr>
          <p:nvPr/>
        </p:nvPicPr>
        <p:blipFill>
          <a:blip r:embed="rId4" cstate="print"/>
          <a:srcRect l="32049"/>
          <a:stretch>
            <a:fillRect/>
          </a:stretch>
        </p:blipFill>
        <p:spPr bwMode="auto">
          <a:xfrm>
            <a:off x="179512" y="4293096"/>
            <a:ext cx="2595389" cy="1200150"/>
          </a:xfrm>
          <a:prstGeom prst="rect">
            <a:avLst/>
          </a:prstGeom>
          <a:noFill/>
          <a:scene3d>
            <a:camera prst="orthographicFront"/>
            <a:lightRig rig="threePt" dir="t"/>
          </a:scene3d>
          <a:sp3d>
            <a:bevelT/>
          </a:sp3d>
        </p:spPr>
      </p:pic>
      <p:pic>
        <p:nvPicPr>
          <p:cNvPr id="11276" name="Picture 12" descr="http://deltechpark.org/wp-content/themes/DTP/images/bg-advanced-materials.jpg"/>
          <p:cNvPicPr>
            <a:picLocks noChangeAspect="1" noChangeArrowheads="1"/>
          </p:cNvPicPr>
          <p:nvPr/>
        </p:nvPicPr>
        <p:blipFill>
          <a:blip r:embed="rId5" cstate="print"/>
          <a:srcRect/>
          <a:stretch>
            <a:fillRect/>
          </a:stretch>
        </p:blipFill>
        <p:spPr bwMode="auto">
          <a:xfrm>
            <a:off x="3707904" y="2708920"/>
            <a:ext cx="1736878" cy="1268760"/>
          </a:xfrm>
          <a:prstGeom prst="rect">
            <a:avLst/>
          </a:prstGeom>
          <a:noFill/>
          <a:scene3d>
            <a:camera prst="orthographicFront"/>
            <a:lightRig rig="threePt" dir="t"/>
          </a:scene3d>
          <a:sp3d>
            <a:bevelT/>
          </a:sp3d>
        </p:spPr>
      </p:pic>
      <p:pic>
        <p:nvPicPr>
          <p:cNvPr id="11280" name="Picture 16" descr="http://static.guim.co.uk/sys-images/Guardian/Pix/pictures/2011/10/6/1317900194316/Cleantech-100---materials-007.jpg"/>
          <p:cNvPicPr>
            <a:picLocks noChangeAspect="1" noChangeArrowheads="1"/>
          </p:cNvPicPr>
          <p:nvPr/>
        </p:nvPicPr>
        <p:blipFill>
          <a:blip r:embed="rId6" cstate="print"/>
          <a:srcRect/>
          <a:stretch>
            <a:fillRect/>
          </a:stretch>
        </p:blipFill>
        <p:spPr bwMode="auto">
          <a:xfrm>
            <a:off x="5076056" y="2060848"/>
            <a:ext cx="1872208" cy="1123325"/>
          </a:xfrm>
          <a:prstGeom prst="rect">
            <a:avLst/>
          </a:prstGeom>
          <a:noFill/>
          <a:scene3d>
            <a:camera prst="orthographicFront"/>
            <a:lightRig rig="threePt" dir="t"/>
          </a:scene3d>
          <a:sp3d>
            <a:bevelT/>
          </a:sp3d>
        </p:spPr>
      </p:pic>
      <p:sp>
        <p:nvSpPr>
          <p:cNvPr id="11286" name="AutoShape 22" descr="data:image/jpeg;base64,/9j/4AAQSkZJRgABAQAAAQABAAD/2wCEAAkGBxQTEhQUERQWFhUVFBQVGBgYFBYeGxoWFRQWFxQXFBgYHCggGhwlHRQUITEiJSkrLi4uFx8zODMsNygtLisBCgoKDg0OGxAQGzQkICQsLCwsLDQsLDQvLCwsLCwsLCwsLCwsLCwsLCwsLCwsLCwsLCwsLCwsLCwsLCwsLCwsLP/AABEIAJABXgMBEQACEQEDEQH/xAAbAAABBQEBAAAAAAAAAAAAAAADAAECBAUGB//EAEQQAAEDAQUEBwcCAwcDBQEAAAEAAhEDBAUhMUESUWFxBiKBkaHB0RMyQlKx4fAHFGJykhUjU4Ki0vEzk8JDY6Oy4hb/xAAaAQACAwEBAAAAAAAAAAAAAAACAwABBAUG/8QANREAAQMCAwQJBAMBAAMBAAAAAQACAwQREiExQVFh8AUTIjJxgZGhsRRS0eFCwfEjFUNiM//aAAwDAQACEQMRAD8A8v6KXhsP2TkcY3j4h3Lu9FVFjgK5fSVPjbiHO5enXdaNpsTMDPe3MHmM+xy7Mjc7rx08djfm+7+vRWa8jrDt569hzQttoUllj2TyFMODh+YFDbCUNi0qDH6HI4H17ERG5WRtCBaGbJM5HA+RHHUHXJG04hknMOIcdnPysW+LMQfasxIxcB8TfnHHemtdbn2XQpZGn/m7Q6cDu/CxbTZ2PZhjTd/pPkPoo+Nr28F0Y5Hxvz7w91yl4WF1J0HLQ7wuPNAWFdqCZsrbhVUiy0JwFatShWrTgIlakFatSARgIlMBGAiAUwE0BGFMBMAVojKZOSa2MlC97WC7jYLSsl3au7vVbY6e2q4tV0kTlHkN+1WqtpZTwGLtwyHNNc9rMllgopqg30G/8LMtFpc8yT2aLI95cu/T0kcA7I89qG1hOAQiMlNkkZGLuNlds92E+93LQym+5cio6V2R+qsvfTp4EydzfMphcxixRwVFScWzeUCna31XBreqDo3zKyySvdot4ooKduOQ3PH+gu6qfpuf2ntw8F2x7Qsj4YnPfGMLhvrP+hZxsoysxEW0XmVto7LiFqBuum03CrK7IlKnSLsgSibGXaJUkrGC7jZXKN3fMeweqe2n3rny1/2DzKvft20x1i2mO9x80/A1gzyWEySTHsgu+Pwq1W9GN/6TJPzP8gkOqGjui/itLKB7v/1dbgPys+taalU9Yl3D0AWR8j5DmtjIYoRkLc712vQnoM62B8vDNgDMSZdMCAcMislQTHa+1ZJKtuKzVyfSa6TZ6rqbs2uLTzBjBLBuLrTG/ELrEQlNTICrSQqJkBVpkBUTJRUUSkuCtMgVolCqWuDhmDKdDIWODghe0OBBXpPR28paCDkNofyz1h2HHvXsIXiWO68lX01nEHk/tdXSqAjgRI5DzafAoSCOedflcRzSDfnk/KBVcWGewjj+YhMaA4JjQHi3PO9FLgRI7fWPLgdyCxBsgAINimD9obOZAwG8Z7PmCrtbPnx/Ku1s+Rx/KzqxLSIPVOLXHfqHcdDvT22PjtWpgDvHaPwsC86Bok1abf7txirT+UnUcDoUNy03XUp5BOBG89od12/naEGrZ2VmYYsOR1YePBE5jZGo2ySQv3H5XLXhYHUnQ4cjoRwXJmgMZXdp6hsrbhVFnWhOFYRKSJWpBEFamEYRKbQmAIwiNansZdWrtmsRdngFrjgJWCo6QZHk3M+y0m02Uxj9ytga1gzXIvPVvyz+Aqtot5dg3qjx7SlPlJyC61N0YyPtSdo+yrU6JdkEsMLltlqYoe8fJXaF3auT2wAarkT9LOOUYt8oxr02YNxPDLvR42t0SI6GpqDifkN519FUrWx78BgNwSXPc5dOOhp6YYn5nef6Cehd5Ofco2AnMrPUdKAZRjzK0KWxRguIHAZlG5rGhcu01S7si/HYugP6i1RZzQaBslpYCR1tk6DGFwpqON0uMLpQULox/wBCuHrUH1HEkQDqVqZTuWp9bFGLA3PBWaF1jM48TgFqbTgarnS9Ivdk3Lw1UqlopMwna4Ny71HSRs4oGUtRKb2txOvoqle9H5MAYOGfesz6pxybktsfR0Tc39o8dPRU20HvMweZ9Sk4HvzWh80UQt7BWqF2zvcdwy701tONuaxy1x2ZK06myn77ms/hbi7tjzTCGsHaNllBkmN2gnidFpXL02dZCf24iRBL8ZHELn1JjkFgPNNbQPvd7vILm78vR1oqOqPMucS4neSZKyBoAsFvZHhFlQoWYvMBCQrLrKdpsLmZhLKjXg6KogKNMhKiYpZVpillRMUpytRSirSUUW90at5a7ZnGdpvPUdoXd6LqLdg+S5tfAHtxeRXodhtMgbJwPWbwO4+IXfIDhdeVmizId4FaZcHNBAwIIjl7zeYzHBJAINueSsdi11jzx8DtVUvLDhiPzXz4bwm2DtU6weM+eeclICfd7OB1EeXdpNaaqaa8871Gq8EGRMxtAa7nsO9QAjTy/CjWkEWPgf6KqOpYRIc0gwdC3UHzByTAQdQnh+3Qj2POhXO17A+zvLqclhOLdW9mvmqDSDdq6zJ2VDML+9v2FEfUp1W7FQAT7p0ngfhPBE4NeLFC0SRHHHnbXf8AscVzd63U6iccjkd65k9MW5jRdmlq2TDLXcs+FksQtoKcKIgpBGFYRGhOa0lErtnsbnaQtkVOTqs01bHHxK06VkazFx7/ACC3siDVy31M1ScLfQJn205Ux26oi/YE+Po9jO1UO8kJlke7E+KERudmVod0jBEMMY/oK/ZbrBzxP5orOBneWF9bUz5MGXD8qdsBp5Mjn6KCoae6mQdGmTOR3kPysx9R78yTw0VXc5dRsVNSC+Q+fyjUbATmjEW9YKjpfZGPMq1FOnnnuGaZdrdFz2x1NUcQz4nRBfaqjsGN2Rv170BLnaLS2npYc5XYjuGiGy7ScXGfzUlL6i/eKJ/SgaMMTbDnYp/3VPMidzcT3qiY2JOCrqM7G3HIID7z0psA4nEpLqn7QtUfRY1ldfgMlF9krVRJ2nfT0WVz3vOa0B1NT5Cw+fyp2G4XvcAfD1yR9RlclZp+lo2Ds+69Muz9O6brL7Ta/vIcQIBHVnA8cFzJKwRzYLZb1g+oknZjv5aLz68S2m6A0vO92A7l0vqGWyzToqWR4u44RwzKu0+j1srUHVmtIpNmdkADDPDMgLHLWkOw3snRx08bt53nP9LjbXRLXEFKuSum03ChTs7ne6CeOneiETnaBA+VjNSrFO7vmPY3HxTBT7ysr6r7R6rrOhjKdCvTqVWAMa8El5EwDpKk0B6shossEs5ebXvwC0v1avay13tdZyHHY67gIBM4ZjExryXIYxzcitlOHDVeWuVlblEoComKAq0xSyomKU5WmKUVaZUoiUahaQRmDITYZCxwIQuaHCxXe9HreHADR+XB+o7V7CmmEjA4LzNdTlhvu+P0ujs1p2T1jDSQHfwu+CoOGh7U97LjLXnJcmSPEMtRpx3t/Ct1RBM74O4E/wDi7MHegbnzzmEhpvp/o/I2qpXpkGWd24/ncexMaQcnJ7HAizuefdDq2sHE4O15/MN3EHmiEdstiNsRGQ05y/BQW2jZJ+QnEaT8zdxRFl/FMMeIcRzbij1Q0jHEZTunQ7vyEIuEppcDxWBetl2JJZt0znGY9UROS6lNLjyBs5BoWsNbG0HUzo/EcpUu0o3wlzr2s4bkC03Kyp1qWHAEEeqS+lY/ROjr5IspM1mVbjqDQd/ksxoXbFvZ0jEUaz3DUOeCYyj3oZOlI293NaFK7GMzIJ71sZA1qwyVskvAKT3RqG8cJTcggY0uOl1WLqcySXHtKrE3at7I6tws0YR6JfvAPdb3/ZTrANAms6Lc7OR/p+07HVH7+zBXicUb20dLqLn1/QXoX6bUWUqu1WgdUgOdo4xjjlhIniuR0oxzo7MzXIm6R62QNcbN3bFpfqXTo1CwsLS6DtEERpsydTmk9EMeL49Nit1a6M4YnLz32Qb7olejGQySHPc83cUOrPxODRuGH3UNtpTYb3/5sxHwv+kD2tJuWJ4DzKHE0aLf9HWT9/IcT/QQql4n4WgeJS3SnYtMfQ7BnI4n2VZ/tKme0fp6JJD3rRekptLD3KPZble8wATwAlAYgM3FYp+mY2DIeq6W7OiIaQapDeBMnuSXSMHdF1wKnp6R+TM/DIL1G5aFl/bey6msgxtE6HfuXCqDOJsYv/SOmmZLD2zmue6S9HqtFoczrAmIZhB4ndxW+lrmSHCQgNI1mbz56rPui22lrTTc/ZY7Nrcc8+scuxMnp2SHGRmr+qjiFo7nifwtzpb0cszaDalMNa6QJJ94EcddcFzqKV5kLT/i2SyksDgbqjcnSptGzuobBqHrbJGXW0M6StFRRdZJjB8UuOQgZiy4C8LlIdtOaGziC7PmAtsbWAbFoFU9+QufBU7VZQxu0Wvfuw2W9hPordPGOKZHFK87G+5WLXvd4wYGs5DHvKS6qd/HJbGUMeriXfHos6pXcTJJJ3kysb5HO1K1CNrRZosh1KpOZSSoAAhJRVpkBVpillWmKWVEyW5WmKSVaZUonUCi1Lktey7ZJwd4O0K7XRtThdgOh+Vjq4cTcQ1HwvQLFaPaNn4hg4b+fA/VekabheXmj6t1th054LRsteRsnEgQ2fiZrTJ3jNpQvZY35B3/AJWSSOxxDz4Hf+QkTljIOR3jVp/iGSsc87lVvXb+fAoNWmDz0PkUbXEJrXEKq6yn4T5fYpgeNqcJRtQmuezkN4nsMaK7NcjIY9L9wdwg6QSFMCnVgLNfYASS3J2bQCQe/VUYgtYncAAdm1VDZ20pLQ7DPOR2IcmJ/WPlyNkax3yxxiA08deRQtqGk2QS0T2i97q1WeXZO7HfZOukMAbqPMKlVYdWTyd6oStUbmjuvt4hV/ZM1Y8H83FVhC1iWcDKQeo/sKxRu9rsmuRYGpT+kJ2auHt+FrWO42DF5gbkDj9oWCbpaocMLSrVS8bPRwY3aKHC92pSYejaypzdkFn1ekTicB+ckYjaurH0C1o7T+fVVK961X/8eqY1ttAtTOjqKPvP9x/X5Vc+0dv+iZZycJOjou6AfIn5TtsLjmpgO1U/pmNuTG/0jUruBMEydw+yoho1WOXpecjIW8vyujufoi+sCabJAzJIHYJzPBYpq6KE2K5klZNLfMlWP7GZT/6kYb8B3BT6lzx2Vy3VUjjZqt0ahjZpMJHAbI+6U4DVxWZzRe8h/sq026qrhL3Bg4JRqIwbAXQ9dGO6Lq3ZbKKeMH+Z5juGfgkvf1mXwgNQ8nX0/K6KhfDapY2rBaCJMQDumTkuc6lMYLmarpQ175XNbLayp9J7KXPY2ykBzgdoMDezHTVMo32aTLoN60VEETpAWi53fpY13XO72zWWjaI2htSTrxPktcsrOrLo9UsTBrwx2QV/pTdVGi+m5kMBEls4YEQcTrj3JFHLJIwg+q01FmOGEXuo9L74s1alT2ILg6cWxstgyJOGcZbkFLSSseS7RP64EDDe6z+lXSSyVLvbSBBqNDAGhphpbAcQYiIkdqzmF7JSdi3UzHEg2svErV7xhaF1xoq5QlUVAoCEKaEshRaly3LUrvaxjCS4gDSSTAzUMTrXSZJ2t2q/0p6J1bG7ZrNgxIxBBB1BHasxsVIpg9cyUsrQopblaYpRVpkKiSiik0pjHWN1RXW9H70OB1bg4b2716uhqetZnqNVxK2l2bDpwK60Q4Ag4HEFdG64Ru02OxQFYtJD8QYJ38Ht3osN8xzwRYA4XbrzkURzuIIOR0I3qAIQEzHSYOen5qoRbNQi2YTudlOB0P5mqA3KgEB9IZ+7vjLmRpzyRhxTA46a/Ki6nvjmR9HBXdEHX058lB9AHMf6j4EqZFEHkafCzrVclMmQ0yeUeCX1LDmtcddIMroBAp4ODiBzPcUYFkwXkzBCt0HNd7rSeDkSQ8ObqfRWWkD3+qN0Yd6nglWLu5ml/aYGFPZPgqwg6qzRvveQEKlXtVV2bQe1MAtoFsjgpRo8jy/arGo7/DCu/BamwwH/AN3spMe45U/AqY0f01KNZkejRrO91ngqMttUl56Pj1cTz5K9TuWuffOyOzwCWaluxYndJUYyjjv4kn9LQsnRyc5d/MT9BikPqrLDN0u4d2zfAAe66Cx3Exglww49UdyxSVRdkFx5a98hyP8AZXR3be1Og0tdAGYiBpuJk5aLnTU75XYgtNDWOjaWuBO3Lm3use2Wmk+o57ae0XEmXYDHnj4LZGyRrA0m1lmldK9xJdhB2BFs7yeA3MbHe44/RC9oH7WYgNP5P9Lqrsq0jS2TAzBEyZOs6lcmZsgkxBekopad1NgeRxQb06Ptds+zOySYM8s96ZDWubfFmmTdHR3GBY1bo6GPAcXPJxAE49i2NrS9txkuXUwVEb8DB6ILL+o2V8ObEYERj4qPgdMzvJvR8FS2UPIJWde18vttUCyMecIjATEklxyH2RQNbTMu/NdaSkbJJidYH1KrXb0ctNeqadU+y2QSSRtHDdjjmNUUtZgZiajZHAHYcyVOzfp8X1306tUw0TtAEyDEQCcM/BZZKslgfvWtk7WnCxtlVH6avfUq0xUaBT1M4zi3AZYd3FLdOA0O3pzavZZcjbuglomps03EUyQ4gYCJnHsTQ8G3FOFYy2a5mtdJaYc4DlJK0iDeVZrAdAi0bqBya53PAeHqmNpxuukPqztICKaDWZup0+UF3mVZY1mpAS8bpNAXfCt3TftOz1G1Gl73NcHA5CQZGePgs0skVrXJVmnmduCtdPOmpt5YSwMDG7IAM5mSZK5ZaBotUEJZquGKWVrUSlFWmSirTIVElFElFFZsVpNNwcP+RqFtpKgxPBCVLGJG2K7q5LeCAJ6jsuB3L10Mge0ELzdZAQb7QtogHB2mPYfiHA67jim6aLnZjMc8PHdvVerZiPdJ85+hKY14Oqa2QHVA9uciJ8O7cUeFMwBHNrBzmdZGf80a8QgDCNEsQnZz4fhQ/cDQ9hnwMIsKLqztCCa8YtkcIwPZkrw70zBfJymysT8PcY8FCEJYBtUmk6uA+vepZVlsCm1o3bR4nyKooST4KZok6NjgY+oVXAQh4G0pjYgc2z/nCovUE5bofZCdc9P5I/zj0QAp46SqB/P2Tsuhg1A7UfWWQOrZHa5qzSsbG7z2fZCXkpDpnu5/av0LP8tMc3JLn7ysz5N7vRX2U49+qGjc0eaQTfutuspdfutv4p22qi09VjqjvzNCY5XamwVGKd/eIaEb93aHe5TFMbzA+qHq4R3jdL6qnb3nYih/s3nGpVPZP1V9YwZNaj65jcmMR7PdzBkCTv8AugdO5A6d7slaFEDd2DaPoEovJSnF238KxSpE5j+oz4DBLc6yWHC/4W7ednbTo7TZkRl8U4fkLBC9z5MJXoKmiiZCHM1371hUr3tEghsAZF7sPFb3U0NrE+ixR1XVuBx3I0Gq1LFezjUD6kHq7MMBgSZmTnlvWSSmAZhb7rWzpYdbieLBCtl1UrVaNpzREAY5mOH5koyR0EXFNZV/UzdWxxDUT2TLJU6rSQRkAMjx7FeJ1SzMoHF1JUXJuLeao26/f73bZDTEYwTHECU+Kj7GF2aXJWOdL1jMlnVOkDhUNTb63YBygzh2LSKNpZgtkqE85fjBzVcdNBRc55ewF3vTJJ+iqShjLQ05W4rXTirLi5oJv6J7D+pVnptqbQc8uJcIgS4jIzkMFhqKYEjCdMl1KemnsesGq8nve/XOefZhrRwb5mVsFS4CwW+OhjA7Vz5rGrWuo/3nOdwk/RJfI92putDYo49AAiWW73uIGyRzw+qDqnnYqfOxu1dfeP6e1qVkbaXbJY4AwDiA73ScMjh3hY3EYi1JZUBxXB1mwSEsrYENLKJRKWVaZJKtMhUSUUSUUSUUWpc94bBh3unwO9dno2t6t2B2h9ljqoOsFxqu9u+1bYAmHDEHz4tOq9ODcLzM8WA8Dz67ldnDdGBHynzadDoos+3nP9odQA558cjz9UQyRNJGnPO5ANnG4jty5fdHjTesKE6jGpI/M0QcjDgdif2XE9uI8MQpdVi4Jn0QcpHJ0+BUuVYeR/ilTa4YFs8oBVHxQuc07VYE/K7lHoUKVlvCfH5T2gfdRTLf8qbWHcO3/hCSEBcN6m1m8gcgPNUUJO4KxTDf43eASzfglku4BWGOj3accyfJARvKURfV10tsnNwHAfhKq1tFVgNAi02MHwzzBPi4whJdvQOLzt58lYbawMiBy9GjzSjGTrz6pRhJ159VNldzvda53IADvMlUWga5ISxre8QFbpWOqcSWt/1HvKU6Rg0zSHTRDTP2Whd7KbHtNR21B+I5HQws0xe9pDQn0U9pmlws3wV2/bZTJbsEExiR4Y66pNLG8A4gtvSjopXAszyzPws+x0XVHAAHE6mB3CStEjgwErnQR45AwHMrSvOzGk0S87OmmPie5ZoZBITYZrdXUckVhe452aKuywONP2obIz1LoGolMMwx4Cfws46PndF1mznch3bNSo1rhsgk644AmAOxFNZjC4aqUlLG+VrCdVK/SaFRvs3EAiQA2TgYOKGmtMw4gulLSMp5AWeOuivW2i2pZHPcSXhhMk47QyEeEJEbnRz4RpfTguhgjlixu13rlOjvR91pNT2jywNAiBjJn5tMNy6FVVuhAwgZqoIoXkgbOdi5i8OjdVtodTdUJAdsyMBE56JzJHyR47rV9VBF2Q0XWr036B0qFFj6T3GTsu2oMmCZbA4HBc+mldM8grWKoszIuuXuzoLWrMc9jXuDc8h3TiexaZDHGQHHVQ17nd0D5Wdauj/s/ea0cXu9Sntjbu9UH1jn7T5BUnVaTc6rRwY30ChdG3+Q8kQZK7+HqUJl6UWmQ17jvJA9Ul08Q2Epn00p1IC6C3/qJVqWT9rDQzAa7UNMhszlMaaLmS4S7EBZHFSlhzN1wVZ8klJK3gIaWVailFWmSirTIVElFElFElFE4KsGyi3rhvXYIa4/yndwPBej6Nr8urf5fhc2spQ8Fw8129ntIcARhGHKdHb2nwXdtdebfGWmx54jiikDlz058OKvNCCedv74KEkdmmo5cPBXqryKGTPuweH5kiAtqj01TMd2cCJHhiFZCsgohE6A+I78x3FCg87e36Qtpgz2m+I9UWaOz9linNOfdf3E/QqX3hVit3mp20X6OB/zFQuG5QvZu9kZtF/yjv8AsgLmpZew7UdrXj5f6ggJalktO/0SFR28d7j9FLBVhbu+ERpd+M83ITbkoTh5P4Vim06mO3yaAlm2xKJbsHPmjtZSHvu+n1dJQHHsCWTKe6OfJHZbqLfdYCe0pZikOpSjBM7vG3sif2o8+6A3sCH6do1QfSxjvG6doqvzJPKfsocDdFD1TNAj0aIGpJ3SPo1Lc6/P5QOc46c+q1btspe4NA2dSSNPqVkmkDG31R09P9RIGYke30zQcCXgagmdOCCJ3XN0TZ6R9LIMOe0FCtV8GoBgXRubhzxRMphHw81dRNPUWx2ACvXdb6r2Gm2noYJOQ44cUiaFjXYyVvo6h5j6huZtruWUbse2pG1DpEBoPZDlq+oa5l7ZLE5r45cAb2tmauW6wbJBrOLjvL8MNEqKbELMFvJFUR1THDHt26o183rQFnAYQXYBrWiSN+Hel08EvXXOm9dWdzJKcAZHLyWJclptD3xSa9szi4ACOOC21LYWs7eaxUzCJLRuF1m382rSqH2mw10zLnTM6jBPpnMewYdEx8JDiHXJVWpeVWoGtdVe4DINYSByLpTBCxhJAtdWbkWI03uXY3LVqWaz7TmEtd1gXOEiRALgMgcFyKkNmls05hb6bFEy5GR3LA6e1rE6wgtNL2vVgN2dufj2oxjPPgktbI2QgroQEmxC8ItPvGE43XUalZrOXmACexDhJ0Uc4NGa2Ly6MV6LGvqU3Na8S0lpEjgknVLZM1xyXPuEJRT1EpZVpiluVpkkq0ypRJRRJRRJRRJRRSaUbHWKorfuO+ywgPOGQPDceC9JQdIAgMk9VzKyiDxdq6+jagQCMvpy4cF3dVwnxEZbUcn7fY6HgolBDcJxxkajBw/mCIIgbZf4nz3O4jNRTTgmBG/Hjgf6h5qrFTO2np+EUbWu1G8AOHdn4qigOHZ+EzgNzD4HuKgVi/H5UmtHyj6/QFQ+Ko33qbSzUMHMH0Qm6Ah/HnzR2bO+mO9Ab8Us4txRQ4fPT7vuhz3FBY/aU42NavcFXa2NVdvYxEa2ic3PdyBQky8EBMw2AKxSo0dKTz3JbnSbXBKc+ba8BHDmjKm0c3EnuEJfaP8AJLwuOrifJGp1CcsP5Wgf/bFAWjaluaNvuSfhWadMnMA8y53hklkgc2SnOA0PwFvXDZ2l3W3YCABPILBVPOHJb+i2QyykSC+WV8/lTt7TTqzTIEAHXPGRHchis+Oz0VW5lLUf8ueCrW8GpD6hMZCJA7E2KzOy1Zqmpnms9zfDLJW7ktFFocJAMzO/tSalkjiCuh0ZMxjCJMjf2QaNtLKhc1mEnDLCeSY6LEyxOayRVIp5i9uhvlwTvtTqlUOaOsIgTu5KhG1jLFE+plnnEjG57LC+iu07xYXgVdkETnjDjG/JIMDgy7F04K7HKBI3CBf1WLfzmmofZ7UYe4ABOuK3UoIZ2vdYa7A+UlhFudiBdVSox221hwwJLic9DGSOcMeMJKqmxxuxt2cMlO/bLUqPFSo0NkADDQaTnqUNK9jG4WG61VLpScTxa60r2uimbOHURi2DLcyIx2t6yRVLxKQ8reaaMxhzAuX6R39VFlNndScJDRtYyWtIIgEcBitEdMx0mNpTY3llgV5lXspObTH8Tj9lv+nG5ahUnf7KqaDG5upN7WyhLGt1ICLrJHaBxRbLb6LHCapP8rT/AMJb5IwO8oYZXDu+pXX9Nen1G1WSnRYwhzSC4mI6rS3qwdZXHcwNcbHJOgieDdy8nqmSlkrohDSiVaYpZKtRSyrSVKJKKJKKJKKJKKJ0QUUgmtJCpa103w6kYOLdR6LuUXSBZ2XZhYamkbLmMiuxsNta9stMjdqOHEL0DHB4xNXAmhcx1nc/hGFQExMEZfY+RR2S8JA3hT9p84j+IZdseSq25Vh+zPgpOa7g8fmoUBCEFt9xUG7Iylp4FXmiOI8UcVD8wP8AM3/hDYJeEbvQpweDPFSyq1tpRGsn4W9/2Qk2QF1tpRRQ/gZ3/ZAXcSgL/wD6Km2iPlpDv9UOI7yhLzvKM2kN9Mch90JceKWXncSitDNavdHkgJdsagPWbGI7X0BmXu/OMpZEh3BLLZzoAEVlupD3aTjzMITFIdXJZgkPeeEVt4P+Gk0c0PUt2uQGnZ/J5KI201Tm4DkD9kJjYNiExRDQXVmkTmXu7APqcUpwGwIMRHdHuiNc0nHadzcT9ENiBuVYn31suiq2tjqGyBB2QIIyI8lzmxubLdd2WugdS4dtrWQLlsgLjtmcMBAA8EypkIb2Vn6LhimkIeNm9aT7qpEOkTzJwWYVElwuy6gp8LgP8Wfd7fYu2nN6pESGrRKetFgc1yKVxpX45AbHK6f2Da1YklwbGQMTHLH/AIVYnRR22pkT4quqOWVvVWGULPTc5riyYB65Bw3dZKLpngEey6UUMUb3MPI3INivqhBY3HEwAM5yyTJKaW4cUFPLGxhjttNuN1Q6VXvssa19Mg4HGIwnJPoqcFxcHKqtz5GhlrFU7m6YMZTLXN5ZRjvAR1NCXPxAo6WR0TMBF1kfqBfdG1MpsouO0CS44iAQOrx+yCmp5I73Nls6xhNyLrnekH6eezsQtPtNow1zmxkHwGwZxxI70t1QS8tWqKbMZWXldobBIVFy6IzQpSyUSRcUslSyilFWolKKtMlFWmQqJKKJKKJKKJKKJKKJ0bVSkmgKJwnNVK/dt4OpuwxGo3/ddSjq3RHgs1RA2RvFdjZLQ2o2WmRuOYXoo5A8XC4EsbonWOSstJGsDccR3pmRSSA7YitfGhH8pkdxQkICL7b+KXt98O5ggqYVMG7JLapnVzD3/TFTteKlpOBU2ud8NVjv5iPNCbbQhIbtYQpttUe82meWyfoVWAHQlD1QOhPujstLD8DP9Q/8UBY7eUt0Tx/I+35Um12f4R7D6qYHfcqMb/vRmVW6Uu8jyCAtd9yUWu2vVqzOJOTR3nySniwS3ADeV3wuakKE6hm1tTrEzAwhcD6qQy246LpOooTDfba91ybqwn4jyYfMrrYTb9rhOYeSPwiMM5Meexg9UJvvHulEW1cPdWKVJx+CObz5QluIG32QYmfd7LorPdDTRDsNsiZjAcFzn1LhJbYu3H0bHJTCS5uRfVYpp1Pmjk0LbiZuXAJjB0WtclJocdsyYwk664LJUuJHZXY6JEbpDjA0yVj9uw18DhngddwS8bhFmtIjidWYGG3hv3ZIV6/3bhsTBCODtjtJPSDRC8YTkeKV528VKWy3quMZnKDpH5iqhhLJMRzCbUdIxzQ4A25y2blnXVdhFVu292/Mg5aStM84MZwhJo+1MGluH2T9ILABVAaTL4wguMkxn6qqSY4CSNFqrI3Nks3O/FVmWN1mqsLg8mQQAAQccs80x0zZmEBLZDPG8EtCr9OLyZU2GOpvGzPvQDjHHLBV0fCW3N73XQqJHOIDcvFG6P2WyGyVC9rAQHElxBcMOqWk49yVVvlbMLaJlO3E2zsyvJLfetQVDsMbnuJ81r+pyyAXQZRMt2nFFvXpvaX2f9vUd/diMIAyyBOcDcsDw0uLrZrRFTtbouJqvkkoCtgQ0sq0xSyrTFKKiYpTirTJZVplSiSiiSiiSiiSiiSiikExqpOE5oVJwnNCikE1qpXbvtzqbpb2jeuhTVBjKzzQNlFiuxu2821BnB1//Q813I5WvFwuBUUzozz7K45rRn1Z1HulNuVnBd4/Kc0jGvPMeql1MbTzZSpGdR3fkKEqnADYpu2hmwRvGI8FQLTtQjCdCpMqDcztJ9FRCFzTxVmm1xyaw/5glkga3SXFo1J9EZtGp8g7IPmgLmb0svi+5S9lU1Yexo9SqxM3qsUX3e6LSLhnTeeZ9IQusf5BCcJ0cFq076qhmwKbtncXGPErIaWMuxE5pbgS3CZMtyiLxrHKmB3q+pjGpWY08W1xRW2iuflHYfRCWRBAY6cc/tTaK5zd9f8AahPVbufVDeAaDn1V2lUrhpbtmDpj5lJLYi7FbNOFdhZ1bTluQ2WR09ZxPciMgtkFn69p0C6S0WWmKHUgGBB1J4lc1kjzL2l6GeKnFJjAGnqsKhZ37Q6+vzO9Qtznttp8LhxztxANyPktu23SMC55OIBJx7pWGOoOYAXdqqTDZ5cTmAbqVrs1KhsPAAgjt4qo3yS3aiqKaKncyRu/eqF+XnTfs+zdJE490BaKaB7b4gkV9Q2Qgx7NqoirVa9r3B04EEtdjHEhPwxuaWhYsT43h7731zWlUvnafTdsOAZOGGMiCswpbNIvqtx6Ua57SRkFi9MbKy1vYYMNbEzE4z4LRRs6tpxIpel2h3/L4WlcnRqzGzbOyNozLpxBnDywWOplcJeC6VLN10WMnNBpdDrLRtDC9rXNcHQHx7wjPQ5oTM58ZsNFoLnNcATkvL/1VuulStDxQADcDAyBI6wHarjJLc1up3b15yVZWxRSyrTFKKtMlOVpilFRRS1aSiiSiiSiiSiiSiiSiikE1qpOE5qpSCc1UnTgqUgmhRHs1dzCC0wVoilLDkhfG14sV1F13wHjZdgT3FdiGpa8cVxaqicw4m5j3WhtFmRLe3DsWrVY7B+uasU7ZPvtB4qrbkow27pVukW5hzm+I7x6oDfddIdj0IBR/YF2Ww/iDB8EGK28JXWBu8e6E6ykfC4dgI8IRB4O1MErTtHwpNqRmHDkXDwKhCEtB0t7I1O1bqrhzQFg+1LMQ+0Kyy0v0rA8yEssZtalGKPaxGZaK3zj+pvmEBZHu+Usxw/b8qf7qt8x/wBHkUPVxbvlD1UO75S/tGoM3Hx8gp1LNyn00Z2J23m45uPc/wAlDA3d8KjSt3fCMy2OPxH+l/mUBjaNnwgMLRs9wtSz2Ks5hqNHVE47A0zgHErK+WJrsJ18U5tE5zcYbl4qt+6fltO7GfZNwM3e6SYm7R7qLa1Sc6h7D6K8LOCERsGwc+au1LxrOAa4PIG8Dx3pAgiabiy0yVD5Ghrn5BTY6s8huydw2ow78lRETASlWMrg3Fc6DMq1bKFSgWl0ETpGmJGQSY3smBAT5KI07gXZot829tdrGUiQ4uEkiInCPHwQU8LoSXP0sujUVEM+Ftlk9IujtWm1ppVHP2jBEY7UacFop61ryQ5oCN1FGy2S4287LaqZh4cDuK6Ec7Xi7UQiibkRZVbPe9dhzPeifHi2IxHHqFpG/qtoqN9u7ajDEjAa4BYzSBg7LU0yHetv9ULus37Wm6iGBxy2YxZGbo4xjxK4zC7EQ5b4XZ5Lwmu2CUwrqBCSyrTJRVpilOVqJSSrTIVElFElFElFElFElFE6gUThOaqUgnNVJwntVKQTQqUgmBWFII1am0o2uI0V2uti7b6czqv67dxXRhq7ZOXOqej2ydpmRW3TYKg2rO/HVjlvDw4XC5TiYjhnb5hCZeRpuio0sPh91C8bUw0gkbeMhwWjQtrH4yOYMHvHoiBvosT4HsyI581oUarvhe4c8fET9EDgNoWV7G/yaFYbbKg+V3YD5z4JZjYUowRneEVtv3spnngfEITFuJSzT7nFWGWhutHuKAtP3JRjdskRW16WtJwQFsmxyAxy7HhTbarP8pHa31Qlk29D1VRv+Uena6GhP9bfVAWSpbop9vwfwrLLbS0cf+43/clmOTd7JJhl3ex/CM230/m/+QeqAxP3eyDqJN3t+luWLpBSbT2SRIy6w8Vhko5C+4C7tNX9VB1ZYSRpkiXJXoQ6HMk5yRl26IKlktxkU7o0sLHCQWPHcmu2nQdUdGyc9kEzroCrmMoYEuiZG6d9xlsy4qIdRZXybAO7AGFdpXxILRRVl/4+wNk172nrtNEgwMThnOClPH2SHoa6aHrg+M5jaEG0VqloLGkBuOju8nBGxrIAXaqnVTqx7Y/6VS9LAaBHXe6ciCBl+BPgmEwOQQ1NK6BwGXoUqF/HbYam0dji3URJg4lU6jGEhu3xTo62XG0vNwOC2CyzWx3WaHbLYAJ3nHAHTzWBzZYG7l2Ip45nHCvI+k1xUxXqNpAFoe4DrHIHmu1Bd0YLgoKhzTa6yKN1hjgSxoTSy40Rmpc4aleo0KFkddby/wBntBj5PV2g/HYAOfy4ayuFUBwmsjhNwDtXgN7R7QxvQldlmiopZTFEpZUTFJcVaYpRVplSiSiiSiiSiiSiiSiicKwonCc1UpBOaqThOaqUgmhUpBNCsKQRK06tEnCtRGoV3NMtJBGoTmTObogfG14s4XW/ZOkAcNm0NDxvjFb46oOycuPL0YWHHAbHcrDrop1BtWap2Ep+AHNpShXSxdmob5qnUfaKJxnDhKEukbxWhraSoGWSs2bpS8YPbPj9UPXt/kEmTodpzYVq2XpPRdg9scpH0UEjTo5YJeiahvdK1bPbLM/3akHmPPFFifssVgkhqmd5qvU6Y+Ct3z6oSTtasrnH+TEcUn/Ox3MD0Sy5u4peOP7SFL9i4/8Ap0j+cIU60DaVXXtH8il/ZR/wh2OKrrx9yn1bfv8AZL+y3f4Z/wC4fRTr27/ZT6pv3eyIy7n/ACH/ALiEzN3+yA1LPu9lds12vJA2XY/+6P8AakvmaM7+37UZMHuDWm5PD9rRtVxupgEk4/x67vdWaOra/wDz9rVUwSQAF1vT9o9Ho+XU9suI1A2pw5wgdWAPw2TGUkj4etbbwsi3FYaTnEE7ZjAEzzMIKqWQNBGSvo1jZnkSDZks+8oo1yabo2SCMsDGIWmG8sXbGqkrepmOAaK3Yq7LXVaK+ydlp2W5CcNNfskSxup4yY/Vbaed08gEixOlHROaj/2zJa0AkDQkYgfWOKbTVvYHWFanMLXHDmFwFW3ikY9q0HmugSx20IxDI7PCVt9Cr1swtLHVqlMtBOcQDBgnkYWSrzjIYUQikDhdpsqX6uWyzvtG1Zy13UbtObEF8mSCM8NnFcyJzg2xXRp2Feei8ngQCrcbrX1Y1VOo+TilEpgCglkq0yU4qKJSSVaZArSUUSUUSUUSUUSUUSUUThWFE4TmqlIJzVScJzVSkmhUnCMFRSCNEpK1aStWnVqJwVLqI1C0uaZaSE+OdzNEqSJrxZwW7YukZjZqiRyn7rfHVtPeXJn6KHejV51ChWEgDsx+mK0YWP4rIJKmA2PP9KjX6P8AyO80l9KDotbOkz/MLPq3XVbkJ5FZ3U7xotTayF+qiy316e+OIkKhJKzVR0EEu7yWhZulLh7wP+Vx+iNtWP5BY5Oi2nun1C1LP0kacqpaf4vunNmjduWN/Rrhqy/gtGlfVbNtQFHhYdixuoof5NsijpLaG7zyPqgMMe5B/wCNpnKX/wDa1W+8Hf0T9JQGCLcq/wDCxO0I9VZsf6g7LgXOAgziwhJkpoiLImdCujcHMGY4ha17/qRTqtaGljYxMmZPbkM1mp6JkZJLrrbU080wDSxNZv1EApGntUzIIBnEA5wjdQRufjugZFURx9W0ZeCyKV/UtqQAOT1sMdxa6zfSzjafRd90cFlq2Z7n7Gu2SRLRGBnTmuLVvlZKLFbaaG7LP1Xk1u6SMpVDsh2BwIIXRE7C2zloZ0c8jVdh0X/UuhTpOFVryZ2hEYmAIMngMVzaqJr3AsTo6WRlwc15R0kt4q1XvGG04nDiZVgkCy6UTMIWXTrluRULkwgFKtaC7MpZUAAQUsokyWSrUUolRMUpxVpkolWmVKJKKJKKJKKJKKJKKJKKJwrCicJzVSkE4Kk4TQqThMCpOmBRSCK6tPKJWnlWonUVpK1adRRJXdRTp1i0yCQeCY2VzdED2NcLELTs1+vHvgO8D3rZHWkarBL0ew93Jatnvim/4tk/xeq1tqGO2rnyUUrNl/BWzjoHDgmZFZ9OCrVbLSPvMjs8wgdG06hObLKO65VnXPRd7pjkUp1Mw7E0VkzdQh/2CR7jyPzgl/T20JR/Xg95qIyzWlmVSeYRBsg2oTLTP1bZFbaa496m13IkIgX7QgMdOe64hTFrn36Lhy2SjvvCHqbd14UXNouzbHNh9FMLSrBnbofdTpXLSqe7HYSluiYFf1czdUrV0WDM9oH83pQjY7REOkX7UNthe0Q17o5IXUoKL60E3IVCvcziZ2+8fdLNLxT217dyAbmeMnDxQmlO9M+tZuQnXNU3t7z6IDSnei+sj4rd6O9BK9qJFMNMCSdoADdisszOrGaH6xhNgsG/LpdZ3uY8Q5pIIOhGaz3utUb8QWUlkpqYpZKtMUolWolKJVpkCiSiiSiiSi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92" name="Picture 28" descr="https://encrypted-tbn0.gstatic.com/images?q=tbn:ANd9GcS9zeVDGGsY5SdlWWqXY6FdwWqLUKHu-rBFeH2EomHCZHIsvxXyvA"/>
          <p:cNvPicPr>
            <a:picLocks noChangeAspect="1" noChangeArrowheads="1"/>
          </p:cNvPicPr>
          <p:nvPr/>
        </p:nvPicPr>
        <p:blipFill>
          <a:blip r:embed="rId7" cstate="print"/>
          <a:srcRect/>
          <a:stretch>
            <a:fillRect/>
          </a:stretch>
        </p:blipFill>
        <p:spPr bwMode="auto">
          <a:xfrm>
            <a:off x="179512" y="2276872"/>
            <a:ext cx="1602382" cy="1340768"/>
          </a:xfrm>
          <a:prstGeom prst="rect">
            <a:avLst/>
          </a:prstGeom>
          <a:noFill/>
          <a:scene3d>
            <a:camera prst="orthographicFront"/>
            <a:lightRig rig="threePt" dir="t"/>
          </a:scene3d>
          <a:sp3d>
            <a:bevelT/>
          </a:sp3d>
        </p:spPr>
      </p:pic>
      <p:pic>
        <p:nvPicPr>
          <p:cNvPr id="11294" name="Picture 30" descr="https://encrypted-tbn1.gstatic.com/images?q=tbn:ANd9GcRkhVFVyZQkPZn56mAlT6l836dIwNqP-szOB1qx_La2EXevh_NX"/>
          <p:cNvPicPr>
            <a:picLocks noChangeAspect="1" noChangeArrowheads="1"/>
          </p:cNvPicPr>
          <p:nvPr/>
        </p:nvPicPr>
        <p:blipFill>
          <a:blip r:embed="rId8" cstate="print"/>
          <a:srcRect/>
          <a:stretch>
            <a:fillRect/>
          </a:stretch>
        </p:blipFill>
        <p:spPr bwMode="auto">
          <a:xfrm>
            <a:off x="5940152" y="3284984"/>
            <a:ext cx="2162184" cy="1297311"/>
          </a:xfrm>
          <a:prstGeom prst="rect">
            <a:avLst/>
          </a:prstGeom>
          <a:noFill/>
          <a:scene3d>
            <a:camera prst="orthographicFront"/>
            <a:lightRig rig="threePt" dir="t"/>
          </a:scene3d>
          <a:sp3d>
            <a:bevelT/>
          </a:sp3d>
        </p:spPr>
      </p:pic>
      <p:pic>
        <p:nvPicPr>
          <p:cNvPr id="11296" name="Picture 32" descr="https://encrypted-tbn0.gstatic.com/images?q=tbn:ANd9GcRkbCLFRP0-qX3_GD862BwkNbHQUUFXNJtRa_U--6xQGu-_7NJc-Q"/>
          <p:cNvPicPr>
            <a:picLocks noChangeAspect="1" noChangeArrowheads="1"/>
          </p:cNvPicPr>
          <p:nvPr/>
        </p:nvPicPr>
        <p:blipFill>
          <a:blip r:embed="rId9" cstate="print"/>
          <a:srcRect/>
          <a:stretch>
            <a:fillRect/>
          </a:stretch>
        </p:blipFill>
        <p:spPr bwMode="auto">
          <a:xfrm>
            <a:off x="5940152" y="5373216"/>
            <a:ext cx="2018955" cy="1253878"/>
          </a:xfrm>
          <a:prstGeom prst="rect">
            <a:avLst/>
          </a:prstGeom>
          <a:noFill/>
          <a:scene3d>
            <a:camera prst="orthographicFront"/>
            <a:lightRig rig="threePt" dir="t"/>
          </a:scene3d>
          <a:sp3d>
            <a:bevelT/>
          </a:sp3d>
        </p:spPr>
      </p:pic>
      <p:pic>
        <p:nvPicPr>
          <p:cNvPr id="11298" name="Picture 34" descr="https://encrypted-tbn3.gstatic.com/images?q=tbn:ANd9GcQFSo87-_tixdor4sOp1J5veFdriYUaduFLc2-xbbDh-3FIDhWD_w"/>
          <p:cNvPicPr>
            <a:picLocks noChangeAspect="1" noChangeArrowheads="1"/>
          </p:cNvPicPr>
          <p:nvPr/>
        </p:nvPicPr>
        <p:blipFill>
          <a:blip r:embed="rId10" cstate="print"/>
          <a:srcRect/>
          <a:stretch>
            <a:fillRect/>
          </a:stretch>
        </p:blipFill>
        <p:spPr bwMode="auto">
          <a:xfrm>
            <a:off x="7437005" y="2060848"/>
            <a:ext cx="1706995" cy="1262261"/>
          </a:xfrm>
          <a:prstGeom prst="rect">
            <a:avLst/>
          </a:prstGeom>
          <a:noFill/>
          <a:scene3d>
            <a:camera prst="orthographicFront"/>
            <a:lightRig rig="threePt" dir="t"/>
          </a:scene3d>
          <a:sp3d>
            <a:bevelT/>
          </a:sp3d>
        </p:spPr>
      </p:pic>
      <p:pic>
        <p:nvPicPr>
          <p:cNvPr id="11278" name="Picture 14" descr="http://solutions.3m.com/3MContentRetrievalAPI/BlobServlet?lmd=1362401100000&amp;locale=en_US&amp;assetType=MMM_Image&amp;assetId=1319247258688&amp;blobAttribute=ImageFile"/>
          <p:cNvPicPr>
            <a:picLocks noChangeAspect="1" noChangeArrowheads="1"/>
          </p:cNvPicPr>
          <p:nvPr/>
        </p:nvPicPr>
        <p:blipFill>
          <a:blip r:embed="rId11" cstate="print"/>
          <a:srcRect/>
          <a:stretch>
            <a:fillRect/>
          </a:stretch>
        </p:blipFill>
        <p:spPr bwMode="auto">
          <a:xfrm>
            <a:off x="1835696" y="1988840"/>
            <a:ext cx="1832653" cy="1057300"/>
          </a:xfrm>
          <a:prstGeom prst="rect">
            <a:avLst/>
          </a:prstGeom>
          <a:noFill/>
          <a:scene3d>
            <a:camera prst="orthographicFront"/>
            <a:lightRig rig="threePt" dir="t"/>
          </a:scene3d>
          <a:sp3d>
            <a:bevelT/>
          </a:sp3d>
        </p:spPr>
      </p:pic>
      <p:pic>
        <p:nvPicPr>
          <p:cNvPr id="2050" name="Picture 2" descr="http://www.popsci.com/sites/popsci.com/files/styles/article_image_large/public/images/2012/10/oled_0_0.jpg?itok=nUWVTBOd"/>
          <p:cNvPicPr>
            <a:picLocks noChangeAspect="1" noChangeArrowheads="1"/>
          </p:cNvPicPr>
          <p:nvPr/>
        </p:nvPicPr>
        <p:blipFill>
          <a:blip r:embed="rId12" cstate="print"/>
          <a:srcRect/>
          <a:stretch>
            <a:fillRect/>
          </a:stretch>
        </p:blipFill>
        <p:spPr bwMode="auto">
          <a:xfrm>
            <a:off x="7740352" y="4435366"/>
            <a:ext cx="1403648" cy="1486530"/>
          </a:xfrm>
          <a:prstGeom prst="rect">
            <a:avLst/>
          </a:prstGeom>
          <a:noFill/>
          <a:scene3d>
            <a:camera prst="orthographicFront"/>
            <a:lightRig rig="threePt" dir="t"/>
          </a:scene3d>
          <a:sp3d>
            <a:bevelT/>
          </a:sp3d>
        </p:spPr>
      </p:pic>
      <p:pic>
        <p:nvPicPr>
          <p:cNvPr id="2052" name="Picture 4" descr="http://upload.wikimedia.org/wikipedia/en/thumb/6/64/Si3N4bearings.jpg/200px-Si3N4bearings.jpg"/>
          <p:cNvPicPr>
            <a:picLocks noChangeAspect="1" noChangeArrowheads="1"/>
          </p:cNvPicPr>
          <p:nvPr/>
        </p:nvPicPr>
        <p:blipFill>
          <a:blip r:embed="rId13" cstate="print"/>
          <a:srcRect/>
          <a:stretch>
            <a:fillRect/>
          </a:stretch>
        </p:blipFill>
        <p:spPr bwMode="auto">
          <a:xfrm>
            <a:off x="0" y="5363716"/>
            <a:ext cx="1737540" cy="1494284"/>
          </a:xfrm>
          <a:prstGeom prst="rect">
            <a:avLst/>
          </a:prstGeom>
          <a:noFill/>
          <a:scene3d>
            <a:camera prst="orthographicFront"/>
            <a:lightRig rig="threePt" dir="t"/>
          </a:scene3d>
          <a:sp3d>
            <a:bevelT/>
          </a:sp3d>
        </p:spPr>
      </p:pic>
      <p:pic>
        <p:nvPicPr>
          <p:cNvPr id="11268" name="Picture 4" descr="http://blogs.scientificamerican.com/the-curious-wavefunction/files/2013/11/750px-Graphen-300x240.jpg"/>
          <p:cNvPicPr>
            <a:picLocks noChangeAspect="1" noChangeArrowheads="1"/>
          </p:cNvPicPr>
          <p:nvPr/>
        </p:nvPicPr>
        <p:blipFill>
          <a:blip r:embed="rId14" cstate="print"/>
          <a:srcRect/>
          <a:stretch>
            <a:fillRect/>
          </a:stretch>
        </p:blipFill>
        <p:spPr bwMode="auto">
          <a:xfrm>
            <a:off x="2483768" y="3356992"/>
            <a:ext cx="1585949" cy="1268760"/>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9"/>
          <p:cNvSpPr>
            <a:spLocks noChangeArrowheads="1"/>
          </p:cNvSpPr>
          <p:nvPr/>
        </p:nvSpPr>
        <p:spPr bwMode="auto">
          <a:xfrm>
            <a:off x="179512" y="982216"/>
            <a:ext cx="8839200" cy="532710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105475" name="Rectangle 3"/>
          <p:cNvSpPr>
            <a:spLocks noGrp="1" noChangeArrowheads="1"/>
          </p:cNvSpPr>
          <p:nvPr>
            <p:ph type="body" idx="1"/>
          </p:nvPr>
        </p:nvSpPr>
        <p:spPr>
          <a:xfrm>
            <a:off x="385192" y="1340768"/>
            <a:ext cx="8507288" cy="4896544"/>
          </a:xfrm>
        </p:spPr>
        <p:txBody>
          <a:bodyPr>
            <a:noAutofit/>
          </a:bodyPr>
          <a:lstStyle/>
          <a:p>
            <a:pPr eaLnBrk="1" hangingPunct="1">
              <a:defRPr/>
            </a:pPr>
            <a:r>
              <a:rPr lang="el-GR" sz="2000" dirty="0" smtClean="0"/>
              <a:t>Το μεγάλο εύρος ηλεκτρικών και οπτικών ιδιοτήτων των ημιαγωγών παρέχει μεγάλη ευχέρεια στο σχεδιασμό και υλοποίηση πλήθους ηλεκτρονικών και οπτοηλεκρονικών διατάξεων. </a:t>
            </a:r>
          </a:p>
          <a:p>
            <a:pPr eaLnBrk="1" hangingPunct="1">
              <a:defRPr/>
            </a:pPr>
            <a:r>
              <a:rPr lang="el-GR" sz="2400" b="1" dirty="0" smtClean="0">
                <a:solidFill>
                  <a:srgbClr val="FF0000"/>
                </a:solidFill>
                <a:effectLst>
                  <a:outerShdw blurRad="38100" dist="38100" dir="2700000" algn="tl">
                    <a:srgbClr val="C0C0C0"/>
                  </a:outerShdw>
                </a:effectLst>
              </a:rPr>
              <a:t>Το </a:t>
            </a:r>
            <a:r>
              <a:rPr lang="en-GB" sz="2400" b="1" dirty="0" smtClean="0">
                <a:solidFill>
                  <a:srgbClr val="FF0000"/>
                </a:solidFill>
                <a:effectLst>
                  <a:outerShdw blurRad="38100" dist="38100" dir="2700000" algn="tl">
                    <a:srgbClr val="C0C0C0"/>
                  </a:outerShdw>
                </a:effectLst>
              </a:rPr>
              <a:t>Ge</a:t>
            </a:r>
            <a:r>
              <a:rPr lang="en-GB" sz="2400" dirty="0" smtClean="0">
                <a:solidFill>
                  <a:srgbClr val="FF0000"/>
                </a:solidFill>
              </a:rPr>
              <a:t> </a:t>
            </a:r>
            <a:r>
              <a:rPr lang="el-GR" sz="2000" dirty="0" smtClean="0"/>
              <a:t>χρησιμοποιήθηκε ευρέως τα πρώτα χρόνια της επανάστασης της μικροηλεκτρονικής. </a:t>
            </a:r>
          </a:p>
          <a:p>
            <a:pPr eaLnBrk="1" hangingPunct="1">
              <a:defRPr/>
            </a:pPr>
            <a:r>
              <a:rPr lang="el-GR" sz="2400" b="1" dirty="0" smtClean="0">
                <a:solidFill>
                  <a:srgbClr val="FF0000"/>
                </a:solidFill>
                <a:effectLst>
                  <a:outerShdw blurRad="38100" dist="38100" dir="2700000" algn="tl">
                    <a:srgbClr val="C0C0C0"/>
                  </a:outerShdw>
                </a:effectLst>
              </a:rPr>
              <a:t>Το </a:t>
            </a:r>
            <a:r>
              <a:rPr lang="en-GB" sz="2400" b="1" dirty="0" smtClean="0">
                <a:solidFill>
                  <a:srgbClr val="FF0000"/>
                </a:solidFill>
                <a:effectLst>
                  <a:outerShdw blurRad="38100" dist="38100" dir="2700000" algn="tl">
                    <a:srgbClr val="C0C0C0"/>
                  </a:outerShdw>
                </a:effectLst>
              </a:rPr>
              <a:t>Si </a:t>
            </a:r>
            <a:r>
              <a:rPr lang="el-GR" sz="2000" dirty="0" smtClean="0"/>
              <a:t>είναι ο βασικός ημιαγωγός στα ολοκληρωμένα σήμερα</a:t>
            </a:r>
            <a:r>
              <a:rPr lang="en-GB" sz="2000" dirty="0" smtClean="0"/>
              <a:t>.</a:t>
            </a:r>
            <a:endParaRPr lang="el-GR" sz="2000" dirty="0" smtClean="0"/>
          </a:p>
          <a:p>
            <a:pPr eaLnBrk="1" hangingPunct="1">
              <a:defRPr/>
            </a:pPr>
            <a:r>
              <a:rPr lang="el-GR" sz="2400" b="1" dirty="0" smtClean="0">
                <a:solidFill>
                  <a:srgbClr val="FF0000"/>
                </a:solidFill>
                <a:effectLst>
                  <a:outerShdw blurRad="38100" dist="38100" dir="2700000" algn="tl">
                    <a:srgbClr val="C0C0C0"/>
                  </a:outerShdw>
                </a:effectLst>
              </a:rPr>
              <a:t>Οι σύνθετοι ημιαγωγοί</a:t>
            </a:r>
            <a:r>
              <a:rPr lang="en-GB" sz="2400" b="1" dirty="0" smtClean="0">
                <a:solidFill>
                  <a:srgbClr val="FF0000"/>
                </a:solidFill>
                <a:effectLst>
                  <a:outerShdw blurRad="38100" dist="38100" dir="2700000" algn="tl">
                    <a:srgbClr val="C0C0C0"/>
                  </a:outerShdw>
                </a:effectLst>
              </a:rPr>
              <a:t> </a:t>
            </a:r>
            <a:r>
              <a:rPr lang="en-GB" sz="2400" dirty="0" smtClean="0">
                <a:solidFill>
                  <a:srgbClr val="FF0000"/>
                </a:solidFill>
              </a:rPr>
              <a:t> </a:t>
            </a:r>
            <a:r>
              <a:rPr lang="el-GR" sz="2000" dirty="0" smtClean="0"/>
              <a:t>χρησιμοποιούνται ευρέως σε ολοκληρωμένα υψηλών ταχυτήτων και σε διατάξεις </a:t>
            </a:r>
            <a:r>
              <a:rPr lang="el-GR" sz="2000" dirty="0" err="1" smtClean="0"/>
              <a:t>οπτοηλεκτρονικής</a:t>
            </a:r>
            <a:r>
              <a:rPr lang="el-GR" sz="2000" dirty="0" smtClean="0"/>
              <a:t>. </a:t>
            </a:r>
            <a:endParaRPr lang="en-GB" sz="2000" dirty="0" smtClean="0"/>
          </a:p>
          <a:p>
            <a:pPr eaLnBrk="1" hangingPunct="1">
              <a:defRPr/>
            </a:pPr>
            <a:endParaRPr lang="en-GB" sz="2000" dirty="0" smtClean="0"/>
          </a:p>
          <a:p>
            <a:pPr eaLnBrk="1" hangingPunct="1">
              <a:defRPr/>
            </a:pPr>
            <a:r>
              <a:rPr lang="el-GR" sz="2000" dirty="0" smtClean="0"/>
              <a:t>Οι ηλεκτρικές και οπτικές ιδιότητες των ημιαγωγών διαφοροποιούνται σημαντικά από την παρουσία προσμίξεων , οι  οποίες μπορούν να προστίθενται στον ημιαγωγό  απολύτως ελεγχόμενα.  Η διαδικασία αυτή ονομάζεται </a:t>
            </a:r>
            <a:r>
              <a:rPr lang="el-GR" sz="2400" b="1" dirty="0" smtClean="0">
                <a:solidFill>
                  <a:srgbClr val="FF0000"/>
                </a:solidFill>
              </a:rPr>
              <a:t>ΝΟΘΕΥΣΗ ΤΟΥ ΗΜΙΑΓΩΓΟΥ</a:t>
            </a:r>
            <a:r>
              <a:rPr lang="el-GR" sz="2400" dirty="0" smtClean="0"/>
              <a:t> (</a:t>
            </a:r>
            <a:r>
              <a:rPr lang="en-GB" sz="2400" b="1" dirty="0" smtClean="0">
                <a:solidFill>
                  <a:srgbClr val="FF0000"/>
                </a:solidFill>
              </a:rPr>
              <a:t>doping</a:t>
            </a:r>
            <a:r>
              <a:rPr lang="el-GR" sz="2400" dirty="0" smtClean="0"/>
              <a:t>)</a:t>
            </a:r>
            <a:r>
              <a:rPr lang="en-GB" sz="2000" dirty="0" smtClean="0"/>
              <a:t>. </a:t>
            </a:r>
            <a:endParaRPr lang="en-US" sz="2000" dirty="0" smtClean="0"/>
          </a:p>
        </p:txBody>
      </p:sp>
      <p:grpSp>
        <p:nvGrpSpPr>
          <p:cNvPr id="8" name="Group 5"/>
          <p:cNvGrpSpPr>
            <a:grpSpLocks/>
          </p:cNvGrpSpPr>
          <p:nvPr/>
        </p:nvGrpSpPr>
        <p:grpSpPr bwMode="auto">
          <a:xfrm>
            <a:off x="179512" y="64737"/>
            <a:ext cx="8458200" cy="609600"/>
            <a:chOff x="192" y="-481"/>
            <a:chExt cx="5328" cy="384"/>
          </a:xfrm>
        </p:grpSpPr>
        <p:sp>
          <p:nvSpPr>
            <p:cNvPr id="9"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effectLst>
                    <a:outerShdw blurRad="38100" dist="38100" dir="2700000" algn="tl">
                      <a:srgbClr val="C0C0C0"/>
                    </a:outerShdw>
                  </a:effectLst>
                </a:rPr>
                <a:t>Ημιαγωγοί</a:t>
              </a:r>
              <a:endParaRPr lang="en-GB" sz="2800" b="1" u="none" dirty="0">
                <a:solidFill>
                  <a:srgbClr val="002060"/>
                </a:solidFill>
                <a:cs typeface="Times New Roman" pitchFamily="18" charset="0"/>
              </a:endParaRPr>
            </a:p>
          </p:txBody>
        </p:sp>
      </p:grpSp>
    </p:spTree>
    <p:extLst>
      <p:ext uri="{BB962C8B-B14F-4D97-AF65-F5344CB8AC3E}">
        <p14:creationId xmlns="" xmlns:p14="http://schemas.microsoft.com/office/powerpoint/2010/main" val="114541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
          <p:cNvSpPr>
            <a:spLocks noChangeArrowheads="1"/>
          </p:cNvSpPr>
          <p:nvPr/>
        </p:nvSpPr>
        <p:spPr bwMode="auto">
          <a:xfrm>
            <a:off x="179512" y="98072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9"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effectLst>
                    <a:outerShdw blurRad="38100" dist="38100" dir="2700000" algn="tl">
                      <a:srgbClr val="C0C0C0"/>
                    </a:outerShdw>
                  </a:effectLst>
                </a:rPr>
                <a:t>Ημιαγωγοί</a:t>
              </a:r>
              <a:endParaRPr lang="en-GB" sz="2800" b="1" u="none" dirty="0">
                <a:solidFill>
                  <a:srgbClr val="002060"/>
                </a:solidFill>
                <a:cs typeface="Times New Roman" pitchFamily="18" charset="0"/>
              </a:endParaRPr>
            </a:p>
          </p:txBody>
        </p:sp>
      </p:grpSp>
      <p:pic>
        <p:nvPicPr>
          <p:cNvPr id="7" name="Picture 3"/>
          <p:cNvPicPr>
            <a:picLocks noChangeAspect="1" noChangeArrowheads="1"/>
          </p:cNvPicPr>
          <p:nvPr/>
        </p:nvPicPr>
        <p:blipFill>
          <a:blip r:embed="rId2" cstate="print"/>
          <a:srcRect/>
          <a:stretch>
            <a:fillRect/>
          </a:stretch>
        </p:blipFill>
        <p:spPr bwMode="auto">
          <a:xfrm>
            <a:off x="4860032" y="1268760"/>
            <a:ext cx="3465513" cy="3657600"/>
          </a:xfrm>
          <a:prstGeom prst="rect">
            <a:avLst/>
          </a:prstGeom>
          <a:noFill/>
          <a:ln w="9525">
            <a:noFill/>
            <a:miter lim="800000"/>
            <a:headEnd/>
            <a:tailEnd/>
          </a:ln>
          <a:scene3d>
            <a:camera prst="orthographicFront"/>
            <a:lightRig rig="threePt" dir="t"/>
          </a:scene3d>
          <a:sp3d>
            <a:bevelT/>
          </a:sp3d>
        </p:spPr>
      </p:pic>
      <p:graphicFrame>
        <p:nvGraphicFramePr>
          <p:cNvPr id="8" name="Group 74"/>
          <p:cNvGraphicFramePr>
            <a:graphicFrameLocks noGrp="1"/>
          </p:cNvGraphicFramePr>
          <p:nvPr/>
        </p:nvGraphicFramePr>
        <p:xfrm>
          <a:off x="539552" y="1196752"/>
          <a:ext cx="3960440" cy="5184580"/>
        </p:xfrm>
        <a:graphic>
          <a:graphicData uri="http://schemas.openxmlformats.org/drawingml/2006/table">
            <a:tbl>
              <a:tblPr/>
              <a:tblGrid>
                <a:gridCol w="2072323"/>
                <a:gridCol w="1888117"/>
              </a:tblGrid>
              <a:tr h="704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mn-lt"/>
                          <a:ea typeface="ＭＳ Ｐゴシック" charset="-128"/>
                        </a:rPr>
                        <a:t>Semiconductor</a:t>
                      </a:r>
                      <a:endParaRPr kumimoji="0" lang="en-US" sz="2000" b="0" i="0" u="none" strike="noStrike" cap="none" normalizeH="0" baseline="0" dirty="0" smtClean="0">
                        <a:ln>
                          <a:noFill/>
                        </a:ln>
                        <a:solidFill>
                          <a:srgbClr val="002060"/>
                        </a:solidFill>
                        <a:effectLst/>
                        <a:latin typeface="+mn-lt"/>
                        <a:ea typeface="ＭＳ Ｐゴシック" charset="-128"/>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mn-lt"/>
                          <a:ea typeface="ＭＳ Ｐゴシック" charset="-128"/>
                        </a:rPr>
                        <a:t>Bandgap</a:t>
                      </a:r>
                      <a:r>
                        <a:rPr kumimoji="0" lang="en-US" sz="2000" b="1" i="0" u="none" strike="noStrike" cap="none" normalizeH="0" baseline="0" dirty="0" smtClean="0">
                          <a:ln>
                            <a:noFill/>
                          </a:ln>
                          <a:solidFill>
                            <a:srgbClr val="002060"/>
                          </a:solidFill>
                          <a:effectLst/>
                          <a:latin typeface="+mn-lt"/>
                          <a:ea typeface="ＭＳ Ｐゴシック" charset="-128"/>
                        </a:rPr>
                        <a:t> Energy E</a:t>
                      </a:r>
                      <a:r>
                        <a:rPr kumimoji="0" lang="en-US" sz="2000" b="1" i="0" u="none" strike="noStrike" cap="none" normalizeH="0" baseline="-25000" dirty="0" smtClean="0">
                          <a:ln>
                            <a:noFill/>
                          </a:ln>
                          <a:solidFill>
                            <a:srgbClr val="002060"/>
                          </a:solidFill>
                          <a:effectLst/>
                          <a:latin typeface="+mn-lt"/>
                          <a:ea typeface="ＭＳ Ｐゴシック" charset="-128"/>
                        </a:rPr>
                        <a:t>G</a:t>
                      </a:r>
                      <a:r>
                        <a:rPr kumimoji="0" lang="en-US" sz="2000" b="1" i="0" u="none" strike="noStrike" cap="none" normalizeH="0" baseline="0" dirty="0" smtClean="0">
                          <a:ln>
                            <a:noFill/>
                          </a:ln>
                          <a:solidFill>
                            <a:srgbClr val="002060"/>
                          </a:solidFill>
                          <a:effectLst/>
                          <a:latin typeface="+mn-lt"/>
                          <a:ea typeface="ＭＳ Ｐゴシック" charset="-128"/>
                        </a:rPr>
                        <a:t> (</a:t>
                      </a:r>
                      <a:r>
                        <a:rPr kumimoji="0" lang="en-US" sz="2000" b="1" i="0" u="none" strike="noStrike" cap="none" normalizeH="0" baseline="0" dirty="0" err="1" smtClean="0">
                          <a:ln>
                            <a:noFill/>
                          </a:ln>
                          <a:solidFill>
                            <a:srgbClr val="002060"/>
                          </a:solidFill>
                          <a:effectLst/>
                          <a:latin typeface="+mn-lt"/>
                          <a:ea typeface="ＭＳ Ｐゴシック" charset="-128"/>
                        </a:rPr>
                        <a:t>eV</a:t>
                      </a:r>
                      <a:r>
                        <a:rPr kumimoji="0" lang="en-US" sz="2000" b="1" i="0" u="none" strike="noStrike" cap="none" normalizeH="0" baseline="0" dirty="0" smtClean="0">
                          <a:ln>
                            <a:noFill/>
                          </a:ln>
                          <a:solidFill>
                            <a:srgbClr val="002060"/>
                          </a:solidFill>
                          <a:effectLst/>
                          <a:latin typeface="+mn-lt"/>
                          <a:ea typeface="ＭＳ Ｐゴシック"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Carbon (diamond)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5.47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Silicon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Germanium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0.66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Tin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0.082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Gallium arsenide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1.42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Gallium nitride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3.49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Indium phosphide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Boron nitride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7.50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Silicon carbide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3.26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Cadmium selenide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7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 xmlns:p14="http://schemas.microsoft.com/office/powerpoint/2010/main" val="1145414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
          <p:cNvSpPr>
            <a:spLocks noChangeArrowheads="1"/>
          </p:cNvSpPr>
          <p:nvPr/>
        </p:nvSpPr>
        <p:spPr bwMode="auto">
          <a:xfrm>
            <a:off x="179512" y="836712"/>
            <a:ext cx="8839200" cy="5904656"/>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9"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effectLst>
                    <a:outerShdw blurRad="38100" dist="38100" dir="2700000" algn="tl">
                      <a:srgbClr val="C0C0C0"/>
                    </a:outerShdw>
                  </a:effectLst>
                </a:rPr>
                <a:t>Ημιαγωγοί</a:t>
              </a:r>
              <a:endParaRPr lang="en-GB" sz="2800" b="1" u="none" dirty="0">
                <a:solidFill>
                  <a:srgbClr val="002060"/>
                </a:solidFill>
                <a:cs typeface="Times New Roman" pitchFamily="18" charset="0"/>
              </a:endParaRPr>
            </a:p>
          </p:txBody>
        </p:sp>
      </p:grpSp>
      <p:graphicFrame>
        <p:nvGraphicFramePr>
          <p:cNvPr id="8" name="Group 74"/>
          <p:cNvGraphicFramePr>
            <a:graphicFrameLocks noGrp="1"/>
          </p:cNvGraphicFramePr>
          <p:nvPr/>
        </p:nvGraphicFramePr>
        <p:xfrm>
          <a:off x="467544" y="1124744"/>
          <a:ext cx="3960440" cy="5184580"/>
        </p:xfrm>
        <a:graphic>
          <a:graphicData uri="http://schemas.openxmlformats.org/drawingml/2006/table">
            <a:tbl>
              <a:tblPr/>
              <a:tblGrid>
                <a:gridCol w="2072323"/>
                <a:gridCol w="1888117"/>
              </a:tblGrid>
              <a:tr h="704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mn-lt"/>
                          <a:ea typeface="ＭＳ Ｐゴシック" charset="-128"/>
                        </a:rPr>
                        <a:t>Semiconductor</a:t>
                      </a:r>
                      <a:endParaRPr kumimoji="0" lang="en-US" sz="2000" b="0" i="0" u="none" strike="noStrike" cap="none" normalizeH="0" baseline="0" dirty="0" smtClean="0">
                        <a:ln>
                          <a:noFill/>
                        </a:ln>
                        <a:solidFill>
                          <a:srgbClr val="002060"/>
                        </a:solidFill>
                        <a:effectLst/>
                        <a:latin typeface="+mn-lt"/>
                        <a:ea typeface="ＭＳ Ｐゴシック" charset="-128"/>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mn-lt"/>
                          <a:ea typeface="ＭＳ Ｐゴシック" charset="-128"/>
                        </a:rPr>
                        <a:t>Bandgap</a:t>
                      </a:r>
                      <a:r>
                        <a:rPr kumimoji="0" lang="en-US" sz="2000" b="1" i="0" u="none" strike="noStrike" cap="none" normalizeH="0" baseline="0" dirty="0" smtClean="0">
                          <a:ln>
                            <a:noFill/>
                          </a:ln>
                          <a:solidFill>
                            <a:srgbClr val="002060"/>
                          </a:solidFill>
                          <a:effectLst/>
                          <a:latin typeface="+mn-lt"/>
                          <a:ea typeface="ＭＳ Ｐゴシック" charset="-128"/>
                        </a:rPr>
                        <a:t> Energy E</a:t>
                      </a:r>
                      <a:r>
                        <a:rPr kumimoji="0" lang="en-US" sz="2000" b="1" i="0" u="none" strike="noStrike" cap="none" normalizeH="0" baseline="-25000" dirty="0" smtClean="0">
                          <a:ln>
                            <a:noFill/>
                          </a:ln>
                          <a:solidFill>
                            <a:srgbClr val="002060"/>
                          </a:solidFill>
                          <a:effectLst/>
                          <a:latin typeface="+mn-lt"/>
                          <a:ea typeface="ＭＳ Ｐゴシック" charset="-128"/>
                        </a:rPr>
                        <a:t>G</a:t>
                      </a:r>
                      <a:r>
                        <a:rPr kumimoji="0" lang="en-US" sz="2000" b="1" i="0" u="none" strike="noStrike" cap="none" normalizeH="0" baseline="0" dirty="0" smtClean="0">
                          <a:ln>
                            <a:noFill/>
                          </a:ln>
                          <a:solidFill>
                            <a:srgbClr val="002060"/>
                          </a:solidFill>
                          <a:effectLst/>
                          <a:latin typeface="+mn-lt"/>
                          <a:ea typeface="ＭＳ Ｐゴシック" charset="-128"/>
                        </a:rPr>
                        <a:t> (</a:t>
                      </a:r>
                      <a:r>
                        <a:rPr kumimoji="0" lang="en-US" sz="2000" b="1" i="0" u="none" strike="noStrike" cap="none" normalizeH="0" baseline="0" dirty="0" err="1" smtClean="0">
                          <a:ln>
                            <a:noFill/>
                          </a:ln>
                          <a:solidFill>
                            <a:srgbClr val="002060"/>
                          </a:solidFill>
                          <a:effectLst/>
                          <a:latin typeface="+mn-lt"/>
                          <a:ea typeface="ＭＳ Ｐゴシック" charset="-128"/>
                        </a:rPr>
                        <a:t>eV</a:t>
                      </a:r>
                      <a:r>
                        <a:rPr kumimoji="0" lang="en-US" sz="2000" b="1" i="0" u="none" strike="noStrike" cap="none" normalizeH="0" baseline="0" dirty="0" smtClean="0">
                          <a:ln>
                            <a:noFill/>
                          </a:ln>
                          <a:solidFill>
                            <a:srgbClr val="002060"/>
                          </a:solidFill>
                          <a:effectLst/>
                          <a:latin typeface="+mn-lt"/>
                          <a:ea typeface="ＭＳ Ｐゴシック"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Carbon (diamond)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5.47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Silicon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Germanium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0.66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Tin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0.082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Gallium arsenide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1.42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Gallium nitride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3.49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Indium phosphide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Boron nitride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7.50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Silicon carbide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3.26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ＭＳ Ｐゴシック" charset="-128"/>
                        </a:rPr>
                        <a:t>Cadmium selenide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ＭＳ Ｐゴシック" charset="-128"/>
                        </a:rPr>
                        <a:t>1.70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7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973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71113" y="5229200"/>
            <a:ext cx="2801287" cy="792088"/>
          </a:xfrm>
          <a:prstGeom prst="rect">
            <a:avLst/>
          </a:prstGeom>
          <a:solidFill>
            <a:schemeClr val="bg1"/>
          </a:solidFill>
          <a:scene3d>
            <a:camera prst="orthographicFront"/>
            <a:lightRig rig="threePt" dir="t"/>
          </a:scene3d>
          <a:sp3d>
            <a:bevelT/>
          </a:sp3d>
        </p:spPr>
      </p:pic>
      <p:sp>
        <p:nvSpPr>
          <p:cNvPr id="3" name="AutoShape 2" descr="Αποτέλεσμα εικόνας για Μεταβολη του ενεργειακου χασματος συναρτησει της θερμοκρασιας"/>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97316" name="AutoShape 4" descr="Αποτέλεσμα εικόνας για Μεταβολη του ενεργειακου χασματος συναρτησει της θερμοκρασιας"/>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97317" name="Picture 5"/>
          <p:cNvPicPr>
            <a:picLocks noChangeAspect="1" noChangeArrowheads="1"/>
          </p:cNvPicPr>
          <p:nvPr/>
        </p:nvPicPr>
        <p:blipFill>
          <a:blip r:embed="rId3" cstate="print"/>
          <a:srcRect/>
          <a:stretch>
            <a:fillRect/>
          </a:stretch>
        </p:blipFill>
        <p:spPr bwMode="auto">
          <a:xfrm>
            <a:off x="4526887" y="1196752"/>
            <a:ext cx="4339005" cy="3816424"/>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114541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AutoShape 9"/>
          <p:cNvSpPr>
            <a:spLocks noChangeArrowheads="1"/>
          </p:cNvSpPr>
          <p:nvPr/>
        </p:nvSpPr>
        <p:spPr bwMode="auto">
          <a:xfrm>
            <a:off x="179512" y="908720"/>
            <a:ext cx="8839200" cy="5832648"/>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4284663" y="2924175"/>
            <a:ext cx="1065212" cy="1079500"/>
            <a:chOff x="2699" y="1842"/>
            <a:chExt cx="671" cy="680"/>
          </a:xfrm>
        </p:grpSpPr>
        <p:grpSp>
          <p:nvGrpSpPr>
            <p:cNvPr id="3" name="Group 6"/>
            <p:cNvGrpSpPr>
              <a:grpSpLocks/>
            </p:cNvGrpSpPr>
            <p:nvPr/>
          </p:nvGrpSpPr>
          <p:grpSpPr bwMode="auto">
            <a:xfrm>
              <a:off x="2826" y="2022"/>
              <a:ext cx="544" cy="500"/>
              <a:chOff x="3651" y="1887"/>
              <a:chExt cx="544" cy="500"/>
            </a:xfrm>
          </p:grpSpPr>
          <p:sp>
            <p:nvSpPr>
              <p:cNvPr id="34163" name="Oval 7"/>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164" name="Text Box 8"/>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dirty="0">
                    <a:solidFill>
                      <a:srgbClr val="0033CC"/>
                    </a:solidFill>
                    <a:latin typeface="Comic Sans MS" pitchFamily="66" charset="0"/>
                  </a:rPr>
                  <a:t>Si</a:t>
                </a:r>
                <a:endParaRPr lang="en-US" altLang="en-US" sz="2000" dirty="0">
                  <a:solidFill>
                    <a:srgbClr val="0033CC"/>
                  </a:solidFill>
                  <a:latin typeface="Comic Sans MS" pitchFamily="66" charset="0"/>
                </a:endParaRPr>
              </a:p>
            </p:txBody>
          </p:sp>
          <p:grpSp>
            <p:nvGrpSpPr>
              <p:cNvPr id="4" name="Group 9"/>
              <p:cNvGrpSpPr>
                <a:grpSpLocks/>
              </p:cNvGrpSpPr>
              <p:nvPr/>
            </p:nvGrpSpPr>
            <p:grpSpPr bwMode="auto">
              <a:xfrm>
                <a:off x="3978" y="1934"/>
                <a:ext cx="217" cy="287"/>
                <a:chOff x="2708" y="527"/>
                <a:chExt cx="217" cy="287"/>
              </a:xfrm>
            </p:grpSpPr>
            <p:sp>
              <p:nvSpPr>
                <p:cNvPr id="34169" name="Oval 1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70" name="Text Box 1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5" name="Group 12"/>
              <p:cNvGrpSpPr>
                <a:grpSpLocks/>
              </p:cNvGrpSpPr>
              <p:nvPr/>
            </p:nvGrpSpPr>
            <p:grpSpPr bwMode="auto">
              <a:xfrm>
                <a:off x="3741" y="2100"/>
                <a:ext cx="217" cy="287"/>
                <a:chOff x="2708" y="527"/>
                <a:chExt cx="217" cy="287"/>
              </a:xfrm>
            </p:grpSpPr>
            <p:sp>
              <p:nvSpPr>
                <p:cNvPr id="34167" name="Oval 1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68" name="Text Box 1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6" name="Group 15"/>
            <p:cNvGrpSpPr>
              <a:grpSpLocks/>
            </p:cNvGrpSpPr>
            <p:nvPr/>
          </p:nvGrpSpPr>
          <p:grpSpPr bwMode="auto">
            <a:xfrm>
              <a:off x="2699" y="2069"/>
              <a:ext cx="217" cy="287"/>
              <a:chOff x="2708" y="527"/>
              <a:chExt cx="217" cy="287"/>
            </a:xfrm>
          </p:grpSpPr>
          <p:sp>
            <p:nvSpPr>
              <p:cNvPr id="34161" name="Oval 1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62" name="Text Box 1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7" name="Group 18"/>
            <p:cNvGrpSpPr>
              <a:grpSpLocks/>
            </p:cNvGrpSpPr>
            <p:nvPr/>
          </p:nvGrpSpPr>
          <p:grpSpPr bwMode="auto">
            <a:xfrm>
              <a:off x="2916" y="1842"/>
              <a:ext cx="217" cy="287"/>
              <a:chOff x="2708" y="527"/>
              <a:chExt cx="217" cy="287"/>
            </a:xfrm>
          </p:grpSpPr>
          <p:sp>
            <p:nvSpPr>
              <p:cNvPr id="34159" name="Oval 1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60" name="Text Box 2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8" name="Group 21"/>
          <p:cNvGrpSpPr>
            <a:grpSpLocks/>
          </p:cNvGrpSpPr>
          <p:nvPr/>
        </p:nvGrpSpPr>
        <p:grpSpPr bwMode="auto">
          <a:xfrm>
            <a:off x="5235575" y="2924175"/>
            <a:ext cx="1065213" cy="1079500"/>
            <a:chOff x="2699" y="1842"/>
            <a:chExt cx="671" cy="680"/>
          </a:xfrm>
        </p:grpSpPr>
        <p:grpSp>
          <p:nvGrpSpPr>
            <p:cNvPr id="9" name="Group 22"/>
            <p:cNvGrpSpPr>
              <a:grpSpLocks/>
            </p:cNvGrpSpPr>
            <p:nvPr/>
          </p:nvGrpSpPr>
          <p:grpSpPr bwMode="auto">
            <a:xfrm>
              <a:off x="2826" y="2022"/>
              <a:ext cx="544" cy="500"/>
              <a:chOff x="3651" y="1887"/>
              <a:chExt cx="544" cy="500"/>
            </a:xfrm>
          </p:grpSpPr>
          <p:sp>
            <p:nvSpPr>
              <p:cNvPr id="34148" name="Oval 23"/>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149" name="Text Box 24"/>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0" name="Group 25"/>
              <p:cNvGrpSpPr>
                <a:grpSpLocks/>
              </p:cNvGrpSpPr>
              <p:nvPr/>
            </p:nvGrpSpPr>
            <p:grpSpPr bwMode="auto">
              <a:xfrm>
                <a:off x="3978" y="1934"/>
                <a:ext cx="217" cy="287"/>
                <a:chOff x="2708" y="527"/>
                <a:chExt cx="217" cy="287"/>
              </a:xfrm>
            </p:grpSpPr>
            <p:sp>
              <p:nvSpPr>
                <p:cNvPr id="34154" name="Oval 2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55" name="Text Box 2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1" name="Group 28"/>
              <p:cNvGrpSpPr>
                <a:grpSpLocks/>
              </p:cNvGrpSpPr>
              <p:nvPr/>
            </p:nvGrpSpPr>
            <p:grpSpPr bwMode="auto">
              <a:xfrm>
                <a:off x="3741" y="2100"/>
                <a:ext cx="217" cy="287"/>
                <a:chOff x="2708" y="527"/>
                <a:chExt cx="217" cy="287"/>
              </a:xfrm>
            </p:grpSpPr>
            <p:sp>
              <p:nvSpPr>
                <p:cNvPr id="34152" name="Oval 2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53" name="Text Box 3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 name="Group 31"/>
            <p:cNvGrpSpPr>
              <a:grpSpLocks/>
            </p:cNvGrpSpPr>
            <p:nvPr/>
          </p:nvGrpSpPr>
          <p:grpSpPr bwMode="auto">
            <a:xfrm>
              <a:off x="2699" y="2069"/>
              <a:ext cx="217" cy="287"/>
              <a:chOff x="2708" y="527"/>
              <a:chExt cx="217" cy="287"/>
            </a:xfrm>
          </p:grpSpPr>
          <p:sp>
            <p:nvSpPr>
              <p:cNvPr id="34146" name="Oval 3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47" name="Text Box 3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3" name="Group 34"/>
            <p:cNvGrpSpPr>
              <a:grpSpLocks/>
            </p:cNvGrpSpPr>
            <p:nvPr/>
          </p:nvGrpSpPr>
          <p:grpSpPr bwMode="auto">
            <a:xfrm>
              <a:off x="2916" y="1842"/>
              <a:ext cx="217" cy="287"/>
              <a:chOff x="2708" y="527"/>
              <a:chExt cx="217" cy="287"/>
            </a:xfrm>
          </p:grpSpPr>
          <p:sp>
            <p:nvSpPr>
              <p:cNvPr id="34144" name="Oval 3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45" name="Text Box 3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4" name="Group 37"/>
          <p:cNvGrpSpPr>
            <a:grpSpLocks/>
          </p:cNvGrpSpPr>
          <p:nvPr/>
        </p:nvGrpSpPr>
        <p:grpSpPr bwMode="auto">
          <a:xfrm>
            <a:off x="4298950" y="2060575"/>
            <a:ext cx="1065213" cy="1079500"/>
            <a:chOff x="2699" y="1842"/>
            <a:chExt cx="671" cy="680"/>
          </a:xfrm>
        </p:grpSpPr>
        <p:grpSp>
          <p:nvGrpSpPr>
            <p:cNvPr id="15" name="Group 38"/>
            <p:cNvGrpSpPr>
              <a:grpSpLocks/>
            </p:cNvGrpSpPr>
            <p:nvPr/>
          </p:nvGrpSpPr>
          <p:grpSpPr bwMode="auto">
            <a:xfrm>
              <a:off x="2826" y="2022"/>
              <a:ext cx="544" cy="500"/>
              <a:chOff x="3651" y="1887"/>
              <a:chExt cx="544" cy="500"/>
            </a:xfrm>
          </p:grpSpPr>
          <p:sp>
            <p:nvSpPr>
              <p:cNvPr id="34133" name="Oval 3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134" name="Text Box 4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6" name="Group 41"/>
              <p:cNvGrpSpPr>
                <a:grpSpLocks/>
              </p:cNvGrpSpPr>
              <p:nvPr/>
            </p:nvGrpSpPr>
            <p:grpSpPr bwMode="auto">
              <a:xfrm>
                <a:off x="3978" y="1934"/>
                <a:ext cx="217" cy="287"/>
                <a:chOff x="2708" y="527"/>
                <a:chExt cx="217" cy="287"/>
              </a:xfrm>
            </p:grpSpPr>
            <p:sp>
              <p:nvSpPr>
                <p:cNvPr id="34139" name="Oval 4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40" name="Text Box 4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7" name="Group 44"/>
              <p:cNvGrpSpPr>
                <a:grpSpLocks/>
              </p:cNvGrpSpPr>
              <p:nvPr/>
            </p:nvGrpSpPr>
            <p:grpSpPr bwMode="auto">
              <a:xfrm>
                <a:off x="3741" y="2100"/>
                <a:ext cx="217" cy="287"/>
                <a:chOff x="2708" y="527"/>
                <a:chExt cx="217" cy="287"/>
              </a:xfrm>
            </p:grpSpPr>
            <p:sp>
              <p:nvSpPr>
                <p:cNvPr id="34137" name="Oval 4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38" name="Text Box 4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8" name="Group 47"/>
            <p:cNvGrpSpPr>
              <a:grpSpLocks/>
            </p:cNvGrpSpPr>
            <p:nvPr/>
          </p:nvGrpSpPr>
          <p:grpSpPr bwMode="auto">
            <a:xfrm>
              <a:off x="2699" y="2069"/>
              <a:ext cx="217" cy="287"/>
              <a:chOff x="2708" y="527"/>
              <a:chExt cx="217" cy="287"/>
            </a:xfrm>
          </p:grpSpPr>
          <p:sp>
            <p:nvSpPr>
              <p:cNvPr id="34131" name="Oval 4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32" name="Text Box 4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9" name="Group 50"/>
            <p:cNvGrpSpPr>
              <a:grpSpLocks/>
            </p:cNvGrpSpPr>
            <p:nvPr/>
          </p:nvGrpSpPr>
          <p:grpSpPr bwMode="auto">
            <a:xfrm>
              <a:off x="2916" y="1842"/>
              <a:ext cx="217" cy="287"/>
              <a:chOff x="2708" y="527"/>
              <a:chExt cx="217" cy="287"/>
            </a:xfrm>
          </p:grpSpPr>
          <p:sp>
            <p:nvSpPr>
              <p:cNvPr id="34129" name="Oval 5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30" name="Text Box 5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0" name="Group 53"/>
          <p:cNvGrpSpPr>
            <a:grpSpLocks/>
          </p:cNvGrpSpPr>
          <p:nvPr/>
        </p:nvGrpSpPr>
        <p:grpSpPr bwMode="auto">
          <a:xfrm>
            <a:off x="3362325" y="2924175"/>
            <a:ext cx="1987550" cy="1944688"/>
            <a:chOff x="2118" y="1842"/>
            <a:chExt cx="1252" cy="1225"/>
          </a:xfrm>
        </p:grpSpPr>
        <p:grpSp>
          <p:nvGrpSpPr>
            <p:cNvPr id="21" name="Group 54"/>
            <p:cNvGrpSpPr>
              <a:grpSpLocks/>
            </p:cNvGrpSpPr>
            <p:nvPr/>
          </p:nvGrpSpPr>
          <p:grpSpPr bwMode="auto">
            <a:xfrm>
              <a:off x="2699" y="2387"/>
              <a:ext cx="671" cy="680"/>
              <a:chOff x="2699" y="1842"/>
              <a:chExt cx="671" cy="680"/>
            </a:xfrm>
          </p:grpSpPr>
          <p:grpSp>
            <p:nvGrpSpPr>
              <p:cNvPr id="22" name="Group 55"/>
              <p:cNvGrpSpPr>
                <a:grpSpLocks/>
              </p:cNvGrpSpPr>
              <p:nvPr/>
            </p:nvGrpSpPr>
            <p:grpSpPr bwMode="auto">
              <a:xfrm>
                <a:off x="2826" y="2022"/>
                <a:ext cx="544" cy="500"/>
                <a:chOff x="3651" y="1887"/>
                <a:chExt cx="544" cy="500"/>
              </a:xfrm>
            </p:grpSpPr>
            <p:sp>
              <p:nvSpPr>
                <p:cNvPr id="34118" name="Oval 5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119" name="Text Box 5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23" name="Group 58"/>
                <p:cNvGrpSpPr>
                  <a:grpSpLocks/>
                </p:cNvGrpSpPr>
                <p:nvPr/>
              </p:nvGrpSpPr>
              <p:grpSpPr bwMode="auto">
                <a:xfrm>
                  <a:off x="3978" y="1934"/>
                  <a:ext cx="217" cy="287"/>
                  <a:chOff x="2708" y="527"/>
                  <a:chExt cx="217" cy="287"/>
                </a:xfrm>
              </p:grpSpPr>
              <p:sp>
                <p:nvSpPr>
                  <p:cNvPr id="34124" name="Oval 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25" name="Text Box 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4" name="Group 61"/>
                <p:cNvGrpSpPr>
                  <a:grpSpLocks/>
                </p:cNvGrpSpPr>
                <p:nvPr/>
              </p:nvGrpSpPr>
              <p:grpSpPr bwMode="auto">
                <a:xfrm>
                  <a:off x="3741" y="2100"/>
                  <a:ext cx="217" cy="287"/>
                  <a:chOff x="2708" y="527"/>
                  <a:chExt cx="217" cy="287"/>
                </a:xfrm>
              </p:grpSpPr>
              <p:sp>
                <p:nvSpPr>
                  <p:cNvPr id="34122" name="Oval 6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23" name="Text Box 6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5" name="Group 64"/>
              <p:cNvGrpSpPr>
                <a:grpSpLocks/>
              </p:cNvGrpSpPr>
              <p:nvPr/>
            </p:nvGrpSpPr>
            <p:grpSpPr bwMode="auto">
              <a:xfrm>
                <a:off x="2699" y="2069"/>
                <a:ext cx="217" cy="287"/>
                <a:chOff x="2708" y="527"/>
                <a:chExt cx="217" cy="287"/>
              </a:xfrm>
            </p:grpSpPr>
            <p:sp>
              <p:nvSpPr>
                <p:cNvPr id="34116" name="Oval 6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17" name="Text Box 6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6" name="Group 67"/>
              <p:cNvGrpSpPr>
                <a:grpSpLocks/>
              </p:cNvGrpSpPr>
              <p:nvPr/>
            </p:nvGrpSpPr>
            <p:grpSpPr bwMode="auto">
              <a:xfrm>
                <a:off x="2916" y="1842"/>
                <a:ext cx="217" cy="287"/>
                <a:chOff x="2708" y="527"/>
                <a:chExt cx="217" cy="287"/>
              </a:xfrm>
            </p:grpSpPr>
            <p:sp>
              <p:nvSpPr>
                <p:cNvPr id="34114" name="Oval 6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15" name="Text Box 6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7" name="Group 70"/>
            <p:cNvGrpSpPr>
              <a:grpSpLocks/>
            </p:cNvGrpSpPr>
            <p:nvPr/>
          </p:nvGrpSpPr>
          <p:grpSpPr bwMode="auto">
            <a:xfrm>
              <a:off x="2118" y="1842"/>
              <a:ext cx="671" cy="680"/>
              <a:chOff x="2699" y="1842"/>
              <a:chExt cx="671" cy="680"/>
            </a:xfrm>
          </p:grpSpPr>
          <p:grpSp>
            <p:nvGrpSpPr>
              <p:cNvPr id="28" name="Group 71"/>
              <p:cNvGrpSpPr>
                <a:grpSpLocks/>
              </p:cNvGrpSpPr>
              <p:nvPr/>
            </p:nvGrpSpPr>
            <p:grpSpPr bwMode="auto">
              <a:xfrm>
                <a:off x="2826" y="2022"/>
                <a:ext cx="544" cy="500"/>
                <a:chOff x="3651" y="1887"/>
                <a:chExt cx="544" cy="500"/>
              </a:xfrm>
            </p:grpSpPr>
            <p:sp>
              <p:nvSpPr>
                <p:cNvPr id="34103" name="Oval 7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104" name="Text Box 7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29" name="Group 74"/>
                <p:cNvGrpSpPr>
                  <a:grpSpLocks/>
                </p:cNvGrpSpPr>
                <p:nvPr/>
              </p:nvGrpSpPr>
              <p:grpSpPr bwMode="auto">
                <a:xfrm>
                  <a:off x="3978" y="1934"/>
                  <a:ext cx="217" cy="287"/>
                  <a:chOff x="2708" y="527"/>
                  <a:chExt cx="217" cy="287"/>
                </a:xfrm>
              </p:grpSpPr>
              <p:sp>
                <p:nvSpPr>
                  <p:cNvPr id="34109" name="Oval 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10" name="Text Box 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0" name="Group 77"/>
                <p:cNvGrpSpPr>
                  <a:grpSpLocks/>
                </p:cNvGrpSpPr>
                <p:nvPr/>
              </p:nvGrpSpPr>
              <p:grpSpPr bwMode="auto">
                <a:xfrm>
                  <a:off x="3741" y="2100"/>
                  <a:ext cx="217" cy="287"/>
                  <a:chOff x="2708" y="527"/>
                  <a:chExt cx="217" cy="287"/>
                </a:xfrm>
              </p:grpSpPr>
              <p:sp>
                <p:nvSpPr>
                  <p:cNvPr id="34107" name="Oval 7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08" name="Text Box 7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1" name="Group 80"/>
              <p:cNvGrpSpPr>
                <a:grpSpLocks/>
              </p:cNvGrpSpPr>
              <p:nvPr/>
            </p:nvGrpSpPr>
            <p:grpSpPr bwMode="auto">
              <a:xfrm>
                <a:off x="2699" y="2069"/>
                <a:ext cx="217" cy="287"/>
                <a:chOff x="2708" y="527"/>
                <a:chExt cx="217" cy="287"/>
              </a:xfrm>
            </p:grpSpPr>
            <p:sp>
              <p:nvSpPr>
                <p:cNvPr id="34101" name="Oval 8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02" name="Text Box 8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864" name="Group 83"/>
              <p:cNvGrpSpPr>
                <a:grpSpLocks/>
              </p:cNvGrpSpPr>
              <p:nvPr/>
            </p:nvGrpSpPr>
            <p:grpSpPr bwMode="auto">
              <a:xfrm>
                <a:off x="2916" y="1842"/>
                <a:ext cx="217" cy="287"/>
                <a:chOff x="2708" y="527"/>
                <a:chExt cx="217" cy="287"/>
              </a:xfrm>
            </p:grpSpPr>
            <p:sp>
              <p:nvSpPr>
                <p:cNvPr id="34099" name="Oval 8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100" name="Text Box 8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nvGrpSpPr>
          <p:cNvPr id="33865" name="Group 86"/>
          <p:cNvGrpSpPr>
            <a:grpSpLocks/>
          </p:cNvGrpSpPr>
          <p:nvPr/>
        </p:nvGrpSpPr>
        <p:grpSpPr bwMode="auto">
          <a:xfrm>
            <a:off x="1476375" y="1196975"/>
            <a:ext cx="6681788" cy="4535488"/>
            <a:chOff x="930" y="754"/>
            <a:chExt cx="4209" cy="2857"/>
          </a:xfrm>
        </p:grpSpPr>
        <p:grpSp>
          <p:nvGrpSpPr>
            <p:cNvPr id="33866" name="Group 87"/>
            <p:cNvGrpSpPr>
              <a:grpSpLocks/>
            </p:cNvGrpSpPr>
            <p:nvPr/>
          </p:nvGrpSpPr>
          <p:grpSpPr bwMode="auto">
            <a:xfrm>
              <a:off x="3288" y="754"/>
              <a:ext cx="1851" cy="1769"/>
              <a:chOff x="2254" y="1434"/>
              <a:chExt cx="1851" cy="1769"/>
            </a:xfrm>
          </p:grpSpPr>
          <p:grpSp>
            <p:nvGrpSpPr>
              <p:cNvPr id="33867" name="Group 88"/>
              <p:cNvGrpSpPr>
                <a:grpSpLocks/>
              </p:cNvGrpSpPr>
              <p:nvPr/>
            </p:nvGrpSpPr>
            <p:grpSpPr bwMode="auto">
              <a:xfrm>
                <a:off x="2835" y="1978"/>
                <a:ext cx="671" cy="680"/>
                <a:chOff x="2699" y="1842"/>
                <a:chExt cx="671" cy="680"/>
              </a:xfrm>
            </p:grpSpPr>
            <p:grpSp>
              <p:nvGrpSpPr>
                <p:cNvPr id="33868" name="Group 89"/>
                <p:cNvGrpSpPr>
                  <a:grpSpLocks/>
                </p:cNvGrpSpPr>
                <p:nvPr/>
              </p:nvGrpSpPr>
              <p:grpSpPr bwMode="auto">
                <a:xfrm>
                  <a:off x="2826" y="2022"/>
                  <a:ext cx="544" cy="500"/>
                  <a:chOff x="3651" y="1887"/>
                  <a:chExt cx="544" cy="500"/>
                </a:xfrm>
              </p:grpSpPr>
              <p:sp>
                <p:nvSpPr>
                  <p:cNvPr id="34086" name="Oval 9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87" name="Text Box 9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869" name="Group 92"/>
                  <p:cNvGrpSpPr>
                    <a:grpSpLocks/>
                  </p:cNvGrpSpPr>
                  <p:nvPr/>
                </p:nvGrpSpPr>
                <p:grpSpPr bwMode="auto">
                  <a:xfrm>
                    <a:off x="3978" y="1934"/>
                    <a:ext cx="217" cy="287"/>
                    <a:chOff x="2708" y="527"/>
                    <a:chExt cx="217" cy="287"/>
                  </a:xfrm>
                </p:grpSpPr>
                <p:sp>
                  <p:nvSpPr>
                    <p:cNvPr id="34092" name="Oval 9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93" name="Text Box 9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870" name="Group 95"/>
                  <p:cNvGrpSpPr>
                    <a:grpSpLocks/>
                  </p:cNvGrpSpPr>
                  <p:nvPr/>
                </p:nvGrpSpPr>
                <p:grpSpPr bwMode="auto">
                  <a:xfrm>
                    <a:off x="3741" y="2100"/>
                    <a:ext cx="217" cy="287"/>
                    <a:chOff x="2708" y="527"/>
                    <a:chExt cx="217" cy="287"/>
                  </a:xfrm>
                </p:grpSpPr>
                <p:sp>
                  <p:nvSpPr>
                    <p:cNvPr id="34090" name="Oval 9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91" name="Text Box 9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871" name="Group 98"/>
                <p:cNvGrpSpPr>
                  <a:grpSpLocks/>
                </p:cNvGrpSpPr>
                <p:nvPr/>
              </p:nvGrpSpPr>
              <p:grpSpPr bwMode="auto">
                <a:xfrm>
                  <a:off x="2699" y="2069"/>
                  <a:ext cx="217" cy="287"/>
                  <a:chOff x="2708" y="527"/>
                  <a:chExt cx="217" cy="287"/>
                </a:xfrm>
              </p:grpSpPr>
              <p:sp>
                <p:nvSpPr>
                  <p:cNvPr id="34084" name="Oval 9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85" name="Text Box 10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872" name="Group 101"/>
                <p:cNvGrpSpPr>
                  <a:grpSpLocks/>
                </p:cNvGrpSpPr>
                <p:nvPr/>
              </p:nvGrpSpPr>
              <p:grpSpPr bwMode="auto">
                <a:xfrm>
                  <a:off x="2916" y="1842"/>
                  <a:ext cx="217" cy="287"/>
                  <a:chOff x="2708" y="527"/>
                  <a:chExt cx="217" cy="287"/>
                </a:xfrm>
              </p:grpSpPr>
              <p:sp>
                <p:nvSpPr>
                  <p:cNvPr id="34082" name="Oval 10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83" name="Text Box 10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873" name="Group 104"/>
              <p:cNvGrpSpPr>
                <a:grpSpLocks/>
              </p:cNvGrpSpPr>
              <p:nvPr/>
            </p:nvGrpSpPr>
            <p:grpSpPr bwMode="auto">
              <a:xfrm>
                <a:off x="3434" y="1978"/>
                <a:ext cx="671" cy="680"/>
                <a:chOff x="2699" y="1842"/>
                <a:chExt cx="671" cy="680"/>
              </a:xfrm>
            </p:grpSpPr>
            <p:grpSp>
              <p:nvGrpSpPr>
                <p:cNvPr id="33874" name="Group 105"/>
                <p:cNvGrpSpPr>
                  <a:grpSpLocks/>
                </p:cNvGrpSpPr>
                <p:nvPr/>
              </p:nvGrpSpPr>
              <p:grpSpPr bwMode="auto">
                <a:xfrm>
                  <a:off x="2826" y="2022"/>
                  <a:ext cx="544" cy="500"/>
                  <a:chOff x="3651" y="1887"/>
                  <a:chExt cx="544" cy="500"/>
                </a:xfrm>
              </p:grpSpPr>
              <p:sp>
                <p:nvSpPr>
                  <p:cNvPr id="34071" name="Oval 10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72" name="Text Box 10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881" name="Group 108"/>
                  <p:cNvGrpSpPr>
                    <a:grpSpLocks/>
                  </p:cNvGrpSpPr>
                  <p:nvPr/>
                </p:nvGrpSpPr>
                <p:grpSpPr bwMode="auto">
                  <a:xfrm>
                    <a:off x="3978" y="1934"/>
                    <a:ext cx="217" cy="287"/>
                    <a:chOff x="2708" y="527"/>
                    <a:chExt cx="217" cy="287"/>
                  </a:xfrm>
                </p:grpSpPr>
                <p:sp>
                  <p:nvSpPr>
                    <p:cNvPr id="34077" name="Oval 10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78" name="Text Box 11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882" name="Group 111"/>
                  <p:cNvGrpSpPr>
                    <a:grpSpLocks/>
                  </p:cNvGrpSpPr>
                  <p:nvPr/>
                </p:nvGrpSpPr>
                <p:grpSpPr bwMode="auto">
                  <a:xfrm>
                    <a:off x="3741" y="2100"/>
                    <a:ext cx="217" cy="287"/>
                    <a:chOff x="2708" y="527"/>
                    <a:chExt cx="217" cy="287"/>
                  </a:xfrm>
                </p:grpSpPr>
                <p:sp>
                  <p:nvSpPr>
                    <p:cNvPr id="34075" name="Oval 11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76" name="Text Box 11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887" name="Group 114"/>
                <p:cNvGrpSpPr>
                  <a:grpSpLocks/>
                </p:cNvGrpSpPr>
                <p:nvPr/>
              </p:nvGrpSpPr>
              <p:grpSpPr bwMode="auto">
                <a:xfrm>
                  <a:off x="2699" y="2069"/>
                  <a:ext cx="217" cy="287"/>
                  <a:chOff x="2708" y="527"/>
                  <a:chExt cx="217" cy="287"/>
                </a:xfrm>
              </p:grpSpPr>
              <p:sp>
                <p:nvSpPr>
                  <p:cNvPr id="34069" name="Oval 11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70" name="Text Box 11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888" name="Group 117"/>
                <p:cNvGrpSpPr>
                  <a:grpSpLocks/>
                </p:cNvGrpSpPr>
                <p:nvPr/>
              </p:nvGrpSpPr>
              <p:grpSpPr bwMode="auto">
                <a:xfrm>
                  <a:off x="2916" y="1842"/>
                  <a:ext cx="217" cy="287"/>
                  <a:chOff x="2708" y="527"/>
                  <a:chExt cx="217" cy="287"/>
                </a:xfrm>
              </p:grpSpPr>
              <p:sp>
                <p:nvSpPr>
                  <p:cNvPr id="34067" name="Oval 11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68" name="Text Box 11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889" name="Group 120"/>
              <p:cNvGrpSpPr>
                <a:grpSpLocks/>
              </p:cNvGrpSpPr>
              <p:nvPr/>
            </p:nvGrpSpPr>
            <p:grpSpPr bwMode="auto">
              <a:xfrm>
                <a:off x="2844" y="1434"/>
                <a:ext cx="671" cy="680"/>
                <a:chOff x="2699" y="1842"/>
                <a:chExt cx="671" cy="680"/>
              </a:xfrm>
            </p:grpSpPr>
            <p:grpSp>
              <p:nvGrpSpPr>
                <p:cNvPr id="33896" name="Group 121"/>
                <p:cNvGrpSpPr>
                  <a:grpSpLocks/>
                </p:cNvGrpSpPr>
                <p:nvPr/>
              </p:nvGrpSpPr>
              <p:grpSpPr bwMode="auto">
                <a:xfrm>
                  <a:off x="2826" y="2022"/>
                  <a:ext cx="544" cy="500"/>
                  <a:chOff x="3651" y="1887"/>
                  <a:chExt cx="544" cy="500"/>
                </a:xfrm>
              </p:grpSpPr>
              <p:sp>
                <p:nvSpPr>
                  <p:cNvPr id="34056" name="Oval 12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57" name="Text Box 12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897" name="Group 124"/>
                  <p:cNvGrpSpPr>
                    <a:grpSpLocks/>
                  </p:cNvGrpSpPr>
                  <p:nvPr/>
                </p:nvGrpSpPr>
                <p:grpSpPr bwMode="auto">
                  <a:xfrm>
                    <a:off x="3978" y="1934"/>
                    <a:ext cx="217" cy="287"/>
                    <a:chOff x="2708" y="527"/>
                    <a:chExt cx="217" cy="287"/>
                  </a:xfrm>
                </p:grpSpPr>
                <p:sp>
                  <p:nvSpPr>
                    <p:cNvPr id="34062" name="Oval 12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63" name="Text Box 12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02" name="Group 127"/>
                  <p:cNvGrpSpPr>
                    <a:grpSpLocks/>
                  </p:cNvGrpSpPr>
                  <p:nvPr/>
                </p:nvGrpSpPr>
                <p:grpSpPr bwMode="auto">
                  <a:xfrm>
                    <a:off x="3741" y="2100"/>
                    <a:ext cx="217" cy="287"/>
                    <a:chOff x="2708" y="527"/>
                    <a:chExt cx="217" cy="287"/>
                  </a:xfrm>
                </p:grpSpPr>
                <p:sp>
                  <p:nvSpPr>
                    <p:cNvPr id="34060" name="Oval 12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61" name="Text Box 12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03" name="Group 130"/>
                <p:cNvGrpSpPr>
                  <a:grpSpLocks/>
                </p:cNvGrpSpPr>
                <p:nvPr/>
              </p:nvGrpSpPr>
              <p:grpSpPr bwMode="auto">
                <a:xfrm>
                  <a:off x="2699" y="2069"/>
                  <a:ext cx="217" cy="287"/>
                  <a:chOff x="2708" y="527"/>
                  <a:chExt cx="217" cy="287"/>
                </a:xfrm>
              </p:grpSpPr>
              <p:sp>
                <p:nvSpPr>
                  <p:cNvPr id="34054" name="Oval 13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55" name="Text Box 13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04" name="Group 133"/>
                <p:cNvGrpSpPr>
                  <a:grpSpLocks/>
                </p:cNvGrpSpPr>
                <p:nvPr/>
              </p:nvGrpSpPr>
              <p:grpSpPr bwMode="auto">
                <a:xfrm>
                  <a:off x="2916" y="1842"/>
                  <a:ext cx="217" cy="287"/>
                  <a:chOff x="2708" y="527"/>
                  <a:chExt cx="217" cy="287"/>
                </a:xfrm>
              </p:grpSpPr>
              <p:sp>
                <p:nvSpPr>
                  <p:cNvPr id="34052" name="Oval 13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53" name="Text Box 13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11" name="Group 136"/>
              <p:cNvGrpSpPr>
                <a:grpSpLocks/>
              </p:cNvGrpSpPr>
              <p:nvPr/>
            </p:nvGrpSpPr>
            <p:grpSpPr bwMode="auto">
              <a:xfrm>
                <a:off x="2254" y="1978"/>
                <a:ext cx="1252" cy="1225"/>
                <a:chOff x="2118" y="1842"/>
                <a:chExt cx="1252" cy="1225"/>
              </a:xfrm>
            </p:grpSpPr>
            <p:grpSp>
              <p:nvGrpSpPr>
                <p:cNvPr id="33912" name="Group 137"/>
                <p:cNvGrpSpPr>
                  <a:grpSpLocks/>
                </p:cNvGrpSpPr>
                <p:nvPr/>
              </p:nvGrpSpPr>
              <p:grpSpPr bwMode="auto">
                <a:xfrm>
                  <a:off x="2699" y="2387"/>
                  <a:ext cx="671" cy="680"/>
                  <a:chOff x="2699" y="1842"/>
                  <a:chExt cx="671" cy="680"/>
                </a:xfrm>
              </p:grpSpPr>
              <p:grpSp>
                <p:nvGrpSpPr>
                  <p:cNvPr id="33917" name="Group 138"/>
                  <p:cNvGrpSpPr>
                    <a:grpSpLocks/>
                  </p:cNvGrpSpPr>
                  <p:nvPr/>
                </p:nvGrpSpPr>
                <p:grpSpPr bwMode="auto">
                  <a:xfrm>
                    <a:off x="2826" y="2022"/>
                    <a:ext cx="544" cy="500"/>
                    <a:chOff x="3651" y="1887"/>
                    <a:chExt cx="544" cy="500"/>
                  </a:xfrm>
                </p:grpSpPr>
                <p:sp>
                  <p:nvSpPr>
                    <p:cNvPr id="34041" name="Oval 13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42" name="Text Box 14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918" name="Group 141"/>
                    <p:cNvGrpSpPr>
                      <a:grpSpLocks/>
                    </p:cNvGrpSpPr>
                    <p:nvPr/>
                  </p:nvGrpSpPr>
                  <p:grpSpPr bwMode="auto">
                    <a:xfrm>
                      <a:off x="3978" y="1934"/>
                      <a:ext cx="217" cy="287"/>
                      <a:chOff x="2708" y="527"/>
                      <a:chExt cx="217" cy="287"/>
                    </a:xfrm>
                  </p:grpSpPr>
                  <p:sp>
                    <p:nvSpPr>
                      <p:cNvPr id="34047" name="Oval 14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48" name="Text Box 14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19" name="Group 144"/>
                    <p:cNvGrpSpPr>
                      <a:grpSpLocks/>
                    </p:cNvGrpSpPr>
                    <p:nvPr/>
                  </p:nvGrpSpPr>
                  <p:grpSpPr bwMode="auto">
                    <a:xfrm>
                      <a:off x="3741" y="2100"/>
                      <a:ext cx="217" cy="287"/>
                      <a:chOff x="2708" y="527"/>
                      <a:chExt cx="217" cy="287"/>
                    </a:xfrm>
                  </p:grpSpPr>
                  <p:sp>
                    <p:nvSpPr>
                      <p:cNvPr id="34045" name="Oval 14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46" name="Text Box 14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26" name="Group 147"/>
                  <p:cNvGrpSpPr>
                    <a:grpSpLocks/>
                  </p:cNvGrpSpPr>
                  <p:nvPr/>
                </p:nvGrpSpPr>
                <p:grpSpPr bwMode="auto">
                  <a:xfrm>
                    <a:off x="2699" y="2069"/>
                    <a:ext cx="217" cy="287"/>
                    <a:chOff x="2708" y="527"/>
                    <a:chExt cx="217" cy="287"/>
                  </a:xfrm>
                </p:grpSpPr>
                <p:sp>
                  <p:nvSpPr>
                    <p:cNvPr id="34039" name="Oval 14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40" name="Text Box 14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27" name="Group 150"/>
                  <p:cNvGrpSpPr>
                    <a:grpSpLocks/>
                  </p:cNvGrpSpPr>
                  <p:nvPr/>
                </p:nvGrpSpPr>
                <p:grpSpPr bwMode="auto">
                  <a:xfrm>
                    <a:off x="2916" y="1842"/>
                    <a:ext cx="217" cy="287"/>
                    <a:chOff x="2708" y="527"/>
                    <a:chExt cx="217" cy="287"/>
                  </a:xfrm>
                </p:grpSpPr>
                <p:sp>
                  <p:nvSpPr>
                    <p:cNvPr id="34037" name="Oval 15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38" name="Text Box 15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32" name="Group 153"/>
                <p:cNvGrpSpPr>
                  <a:grpSpLocks/>
                </p:cNvGrpSpPr>
                <p:nvPr/>
              </p:nvGrpSpPr>
              <p:grpSpPr bwMode="auto">
                <a:xfrm>
                  <a:off x="2118" y="1842"/>
                  <a:ext cx="671" cy="680"/>
                  <a:chOff x="2699" y="1842"/>
                  <a:chExt cx="671" cy="680"/>
                </a:xfrm>
              </p:grpSpPr>
              <p:grpSp>
                <p:nvGrpSpPr>
                  <p:cNvPr id="33933" name="Group 154"/>
                  <p:cNvGrpSpPr>
                    <a:grpSpLocks/>
                  </p:cNvGrpSpPr>
                  <p:nvPr/>
                </p:nvGrpSpPr>
                <p:grpSpPr bwMode="auto">
                  <a:xfrm>
                    <a:off x="2826" y="2022"/>
                    <a:ext cx="544" cy="500"/>
                    <a:chOff x="3651" y="1887"/>
                    <a:chExt cx="544" cy="500"/>
                  </a:xfrm>
                </p:grpSpPr>
                <p:sp>
                  <p:nvSpPr>
                    <p:cNvPr id="34026" name="Oval 15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27" name="Text Box 15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934" name="Group 157"/>
                    <p:cNvGrpSpPr>
                      <a:grpSpLocks/>
                    </p:cNvGrpSpPr>
                    <p:nvPr/>
                  </p:nvGrpSpPr>
                  <p:grpSpPr bwMode="auto">
                    <a:xfrm>
                      <a:off x="3978" y="1934"/>
                      <a:ext cx="217" cy="287"/>
                      <a:chOff x="2708" y="527"/>
                      <a:chExt cx="217" cy="287"/>
                    </a:xfrm>
                  </p:grpSpPr>
                  <p:sp>
                    <p:nvSpPr>
                      <p:cNvPr id="34032" name="Oval 15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33" name="Text Box 15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35" name="Group 160"/>
                    <p:cNvGrpSpPr>
                      <a:grpSpLocks/>
                    </p:cNvGrpSpPr>
                    <p:nvPr/>
                  </p:nvGrpSpPr>
                  <p:grpSpPr bwMode="auto">
                    <a:xfrm>
                      <a:off x="3741" y="2100"/>
                      <a:ext cx="217" cy="287"/>
                      <a:chOff x="2708" y="527"/>
                      <a:chExt cx="217" cy="287"/>
                    </a:xfrm>
                  </p:grpSpPr>
                  <p:sp>
                    <p:nvSpPr>
                      <p:cNvPr id="34030" name="Oval 16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31" name="Text Box 16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36" name="Group 163"/>
                  <p:cNvGrpSpPr>
                    <a:grpSpLocks/>
                  </p:cNvGrpSpPr>
                  <p:nvPr/>
                </p:nvGrpSpPr>
                <p:grpSpPr bwMode="auto">
                  <a:xfrm>
                    <a:off x="2699" y="2069"/>
                    <a:ext cx="217" cy="287"/>
                    <a:chOff x="2708" y="527"/>
                    <a:chExt cx="217" cy="287"/>
                  </a:xfrm>
                </p:grpSpPr>
                <p:sp>
                  <p:nvSpPr>
                    <p:cNvPr id="34024" name="Oval 16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25" name="Text Box 16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37" name="Group 166"/>
                  <p:cNvGrpSpPr>
                    <a:grpSpLocks/>
                  </p:cNvGrpSpPr>
                  <p:nvPr/>
                </p:nvGrpSpPr>
                <p:grpSpPr bwMode="auto">
                  <a:xfrm>
                    <a:off x="2916" y="1842"/>
                    <a:ext cx="217" cy="287"/>
                    <a:chOff x="2708" y="527"/>
                    <a:chExt cx="217" cy="287"/>
                  </a:xfrm>
                </p:grpSpPr>
                <p:sp>
                  <p:nvSpPr>
                    <p:cNvPr id="34022" name="Oval 16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23" name="Text Box 16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33938" name="Group 169"/>
            <p:cNvGrpSpPr>
              <a:grpSpLocks/>
            </p:cNvGrpSpPr>
            <p:nvPr/>
          </p:nvGrpSpPr>
          <p:grpSpPr bwMode="auto">
            <a:xfrm>
              <a:off x="930" y="1842"/>
              <a:ext cx="1851" cy="1769"/>
              <a:chOff x="2254" y="1434"/>
              <a:chExt cx="1851" cy="1769"/>
            </a:xfrm>
          </p:grpSpPr>
          <p:grpSp>
            <p:nvGrpSpPr>
              <p:cNvPr id="33939" name="Group 170"/>
              <p:cNvGrpSpPr>
                <a:grpSpLocks/>
              </p:cNvGrpSpPr>
              <p:nvPr/>
            </p:nvGrpSpPr>
            <p:grpSpPr bwMode="auto">
              <a:xfrm>
                <a:off x="2835" y="1978"/>
                <a:ext cx="671" cy="680"/>
                <a:chOff x="2699" y="1842"/>
                <a:chExt cx="671" cy="680"/>
              </a:xfrm>
            </p:grpSpPr>
            <p:grpSp>
              <p:nvGrpSpPr>
                <p:cNvPr id="33940" name="Group 171"/>
                <p:cNvGrpSpPr>
                  <a:grpSpLocks/>
                </p:cNvGrpSpPr>
                <p:nvPr/>
              </p:nvGrpSpPr>
              <p:grpSpPr bwMode="auto">
                <a:xfrm>
                  <a:off x="2826" y="2022"/>
                  <a:ext cx="544" cy="500"/>
                  <a:chOff x="3651" y="1887"/>
                  <a:chExt cx="544" cy="500"/>
                </a:xfrm>
              </p:grpSpPr>
              <p:sp>
                <p:nvSpPr>
                  <p:cNvPr id="34005" name="Oval 17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4006" name="Text Box 17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947" name="Group 174"/>
                  <p:cNvGrpSpPr>
                    <a:grpSpLocks/>
                  </p:cNvGrpSpPr>
                  <p:nvPr/>
                </p:nvGrpSpPr>
                <p:grpSpPr bwMode="auto">
                  <a:xfrm>
                    <a:off x="3978" y="1934"/>
                    <a:ext cx="217" cy="287"/>
                    <a:chOff x="2708" y="527"/>
                    <a:chExt cx="217" cy="287"/>
                  </a:xfrm>
                </p:grpSpPr>
                <p:sp>
                  <p:nvSpPr>
                    <p:cNvPr id="34011" name="Oval 1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12" name="Text Box 1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48" name="Group 177"/>
                  <p:cNvGrpSpPr>
                    <a:grpSpLocks/>
                  </p:cNvGrpSpPr>
                  <p:nvPr/>
                </p:nvGrpSpPr>
                <p:grpSpPr bwMode="auto">
                  <a:xfrm>
                    <a:off x="3741" y="2100"/>
                    <a:ext cx="217" cy="287"/>
                    <a:chOff x="2708" y="527"/>
                    <a:chExt cx="217" cy="287"/>
                  </a:xfrm>
                </p:grpSpPr>
                <p:sp>
                  <p:nvSpPr>
                    <p:cNvPr id="34009" name="Oval 17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10" name="Text Box 17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53" name="Group 180"/>
                <p:cNvGrpSpPr>
                  <a:grpSpLocks/>
                </p:cNvGrpSpPr>
                <p:nvPr/>
              </p:nvGrpSpPr>
              <p:grpSpPr bwMode="auto">
                <a:xfrm>
                  <a:off x="2699" y="2069"/>
                  <a:ext cx="217" cy="287"/>
                  <a:chOff x="2708" y="527"/>
                  <a:chExt cx="217" cy="287"/>
                </a:xfrm>
              </p:grpSpPr>
              <p:sp>
                <p:nvSpPr>
                  <p:cNvPr id="34003" name="Oval 18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04" name="Text Box 18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54" name="Group 183"/>
                <p:cNvGrpSpPr>
                  <a:grpSpLocks/>
                </p:cNvGrpSpPr>
                <p:nvPr/>
              </p:nvGrpSpPr>
              <p:grpSpPr bwMode="auto">
                <a:xfrm>
                  <a:off x="2916" y="1842"/>
                  <a:ext cx="217" cy="287"/>
                  <a:chOff x="2708" y="527"/>
                  <a:chExt cx="217" cy="287"/>
                </a:xfrm>
              </p:grpSpPr>
              <p:sp>
                <p:nvSpPr>
                  <p:cNvPr id="34001" name="Oval 18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4002" name="Text Box 18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55" name="Group 186"/>
              <p:cNvGrpSpPr>
                <a:grpSpLocks/>
              </p:cNvGrpSpPr>
              <p:nvPr/>
            </p:nvGrpSpPr>
            <p:grpSpPr bwMode="auto">
              <a:xfrm>
                <a:off x="3434" y="1978"/>
                <a:ext cx="671" cy="680"/>
                <a:chOff x="2699" y="1842"/>
                <a:chExt cx="671" cy="680"/>
              </a:xfrm>
            </p:grpSpPr>
            <p:grpSp>
              <p:nvGrpSpPr>
                <p:cNvPr id="33962" name="Group 187"/>
                <p:cNvGrpSpPr>
                  <a:grpSpLocks/>
                </p:cNvGrpSpPr>
                <p:nvPr/>
              </p:nvGrpSpPr>
              <p:grpSpPr bwMode="auto">
                <a:xfrm>
                  <a:off x="2826" y="2022"/>
                  <a:ext cx="544" cy="500"/>
                  <a:chOff x="3651" y="1887"/>
                  <a:chExt cx="544" cy="500"/>
                </a:xfrm>
              </p:grpSpPr>
              <p:sp>
                <p:nvSpPr>
                  <p:cNvPr id="33990" name="Oval 188"/>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91" name="Text Box 189"/>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963" name="Group 190"/>
                  <p:cNvGrpSpPr>
                    <a:grpSpLocks/>
                  </p:cNvGrpSpPr>
                  <p:nvPr/>
                </p:nvGrpSpPr>
                <p:grpSpPr bwMode="auto">
                  <a:xfrm>
                    <a:off x="3978" y="1934"/>
                    <a:ext cx="217" cy="287"/>
                    <a:chOff x="2708" y="527"/>
                    <a:chExt cx="217" cy="287"/>
                  </a:xfrm>
                </p:grpSpPr>
                <p:sp>
                  <p:nvSpPr>
                    <p:cNvPr id="33996" name="Oval 19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97" name="Text Box 19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68" name="Group 193"/>
                  <p:cNvGrpSpPr>
                    <a:grpSpLocks/>
                  </p:cNvGrpSpPr>
                  <p:nvPr/>
                </p:nvGrpSpPr>
                <p:grpSpPr bwMode="auto">
                  <a:xfrm>
                    <a:off x="3741" y="2100"/>
                    <a:ext cx="217" cy="287"/>
                    <a:chOff x="2708" y="527"/>
                    <a:chExt cx="217" cy="287"/>
                  </a:xfrm>
                </p:grpSpPr>
                <p:sp>
                  <p:nvSpPr>
                    <p:cNvPr id="33994" name="Oval 19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95" name="Text Box 19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69" name="Group 196"/>
                <p:cNvGrpSpPr>
                  <a:grpSpLocks/>
                </p:cNvGrpSpPr>
                <p:nvPr/>
              </p:nvGrpSpPr>
              <p:grpSpPr bwMode="auto">
                <a:xfrm>
                  <a:off x="2699" y="2069"/>
                  <a:ext cx="217" cy="287"/>
                  <a:chOff x="2708" y="527"/>
                  <a:chExt cx="217" cy="287"/>
                </a:xfrm>
              </p:grpSpPr>
              <p:sp>
                <p:nvSpPr>
                  <p:cNvPr id="33988" name="Oval 19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89" name="Text Box 19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70" name="Group 199"/>
                <p:cNvGrpSpPr>
                  <a:grpSpLocks/>
                </p:cNvGrpSpPr>
                <p:nvPr/>
              </p:nvGrpSpPr>
              <p:grpSpPr bwMode="auto">
                <a:xfrm>
                  <a:off x="2916" y="1842"/>
                  <a:ext cx="217" cy="287"/>
                  <a:chOff x="2708" y="527"/>
                  <a:chExt cx="217" cy="287"/>
                </a:xfrm>
              </p:grpSpPr>
              <p:sp>
                <p:nvSpPr>
                  <p:cNvPr id="33986" name="Oval 20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87" name="Text Box 20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77" name="Group 202"/>
              <p:cNvGrpSpPr>
                <a:grpSpLocks/>
              </p:cNvGrpSpPr>
              <p:nvPr/>
            </p:nvGrpSpPr>
            <p:grpSpPr bwMode="auto">
              <a:xfrm>
                <a:off x="2844" y="1434"/>
                <a:ext cx="671" cy="680"/>
                <a:chOff x="2699" y="1842"/>
                <a:chExt cx="671" cy="680"/>
              </a:xfrm>
            </p:grpSpPr>
            <p:grpSp>
              <p:nvGrpSpPr>
                <p:cNvPr id="33978" name="Group 203"/>
                <p:cNvGrpSpPr>
                  <a:grpSpLocks/>
                </p:cNvGrpSpPr>
                <p:nvPr/>
              </p:nvGrpSpPr>
              <p:grpSpPr bwMode="auto">
                <a:xfrm>
                  <a:off x="2826" y="2022"/>
                  <a:ext cx="544" cy="500"/>
                  <a:chOff x="3651" y="1887"/>
                  <a:chExt cx="544" cy="500"/>
                </a:xfrm>
              </p:grpSpPr>
              <p:sp>
                <p:nvSpPr>
                  <p:cNvPr id="33975" name="Oval 20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76" name="Text Box 20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3983" name="Group 206"/>
                  <p:cNvGrpSpPr>
                    <a:grpSpLocks/>
                  </p:cNvGrpSpPr>
                  <p:nvPr/>
                </p:nvGrpSpPr>
                <p:grpSpPr bwMode="auto">
                  <a:xfrm>
                    <a:off x="3978" y="1934"/>
                    <a:ext cx="217" cy="287"/>
                    <a:chOff x="2708" y="527"/>
                    <a:chExt cx="217" cy="287"/>
                  </a:xfrm>
                </p:grpSpPr>
                <p:sp>
                  <p:nvSpPr>
                    <p:cNvPr id="33981" name="Oval 20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82" name="Text Box 20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84" name="Group 209"/>
                  <p:cNvGrpSpPr>
                    <a:grpSpLocks/>
                  </p:cNvGrpSpPr>
                  <p:nvPr/>
                </p:nvGrpSpPr>
                <p:grpSpPr bwMode="auto">
                  <a:xfrm>
                    <a:off x="3741" y="2100"/>
                    <a:ext cx="217" cy="287"/>
                    <a:chOff x="2708" y="527"/>
                    <a:chExt cx="217" cy="287"/>
                  </a:xfrm>
                </p:grpSpPr>
                <p:sp>
                  <p:nvSpPr>
                    <p:cNvPr id="33979" name="Oval 21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80" name="Text Box 21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85" name="Group 212"/>
                <p:cNvGrpSpPr>
                  <a:grpSpLocks/>
                </p:cNvGrpSpPr>
                <p:nvPr/>
              </p:nvGrpSpPr>
              <p:grpSpPr bwMode="auto">
                <a:xfrm>
                  <a:off x="2699" y="2069"/>
                  <a:ext cx="217" cy="287"/>
                  <a:chOff x="2708" y="527"/>
                  <a:chExt cx="217" cy="287"/>
                </a:xfrm>
              </p:grpSpPr>
              <p:sp>
                <p:nvSpPr>
                  <p:cNvPr id="33973" name="Oval 21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74" name="Text Box 21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3992" name="Group 215"/>
                <p:cNvGrpSpPr>
                  <a:grpSpLocks/>
                </p:cNvGrpSpPr>
                <p:nvPr/>
              </p:nvGrpSpPr>
              <p:grpSpPr bwMode="auto">
                <a:xfrm>
                  <a:off x="2916" y="1842"/>
                  <a:ext cx="217" cy="287"/>
                  <a:chOff x="2708" y="527"/>
                  <a:chExt cx="217" cy="287"/>
                </a:xfrm>
              </p:grpSpPr>
              <p:sp>
                <p:nvSpPr>
                  <p:cNvPr id="33971" name="Oval 21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72" name="Text Box 21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3993" name="Group 218"/>
              <p:cNvGrpSpPr>
                <a:grpSpLocks/>
              </p:cNvGrpSpPr>
              <p:nvPr/>
            </p:nvGrpSpPr>
            <p:grpSpPr bwMode="auto">
              <a:xfrm>
                <a:off x="2254" y="1978"/>
                <a:ext cx="1252" cy="1225"/>
                <a:chOff x="2118" y="1842"/>
                <a:chExt cx="1252" cy="1225"/>
              </a:xfrm>
            </p:grpSpPr>
            <p:grpSp>
              <p:nvGrpSpPr>
                <p:cNvPr id="33998" name="Group 219"/>
                <p:cNvGrpSpPr>
                  <a:grpSpLocks/>
                </p:cNvGrpSpPr>
                <p:nvPr/>
              </p:nvGrpSpPr>
              <p:grpSpPr bwMode="auto">
                <a:xfrm>
                  <a:off x="2699" y="2387"/>
                  <a:ext cx="671" cy="680"/>
                  <a:chOff x="2699" y="1842"/>
                  <a:chExt cx="671" cy="680"/>
                </a:xfrm>
              </p:grpSpPr>
              <p:grpSp>
                <p:nvGrpSpPr>
                  <p:cNvPr id="33999" name="Group 220"/>
                  <p:cNvGrpSpPr>
                    <a:grpSpLocks/>
                  </p:cNvGrpSpPr>
                  <p:nvPr/>
                </p:nvGrpSpPr>
                <p:grpSpPr bwMode="auto">
                  <a:xfrm>
                    <a:off x="2826" y="2022"/>
                    <a:ext cx="544" cy="500"/>
                    <a:chOff x="3651" y="1887"/>
                    <a:chExt cx="544" cy="500"/>
                  </a:xfrm>
                </p:grpSpPr>
                <p:sp>
                  <p:nvSpPr>
                    <p:cNvPr id="33960" name="Oval 221"/>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61" name="Text Box 222"/>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00" name="Group 223"/>
                    <p:cNvGrpSpPr>
                      <a:grpSpLocks/>
                    </p:cNvGrpSpPr>
                    <p:nvPr/>
                  </p:nvGrpSpPr>
                  <p:grpSpPr bwMode="auto">
                    <a:xfrm>
                      <a:off x="3978" y="1934"/>
                      <a:ext cx="217" cy="287"/>
                      <a:chOff x="2708" y="527"/>
                      <a:chExt cx="217" cy="287"/>
                    </a:xfrm>
                  </p:grpSpPr>
                  <p:sp>
                    <p:nvSpPr>
                      <p:cNvPr id="33966" name="Oval 22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67" name="Text Box 22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07" name="Group 226"/>
                    <p:cNvGrpSpPr>
                      <a:grpSpLocks/>
                    </p:cNvGrpSpPr>
                    <p:nvPr/>
                  </p:nvGrpSpPr>
                  <p:grpSpPr bwMode="auto">
                    <a:xfrm>
                      <a:off x="3741" y="2100"/>
                      <a:ext cx="217" cy="287"/>
                      <a:chOff x="2708" y="527"/>
                      <a:chExt cx="217" cy="287"/>
                    </a:xfrm>
                  </p:grpSpPr>
                  <p:sp>
                    <p:nvSpPr>
                      <p:cNvPr id="33964" name="Oval 22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65" name="Text Box 22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08" name="Group 229"/>
                  <p:cNvGrpSpPr>
                    <a:grpSpLocks/>
                  </p:cNvGrpSpPr>
                  <p:nvPr/>
                </p:nvGrpSpPr>
                <p:grpSpPr bwMode="auto">
                  <a:xfrm>
                    <a:off x="2699" y="2069"/>
                    <a:ext cx="217" cy="287"/>
                    <a:chOff x="2708" y="527"/>
                    <a:chExt cx="217" cy="287"/>
                  </a:xfrm>
                </p:grpSpPr>
                <p:sp>
                  <p:nvSpPr>
                    <p:cNvPr id="33958" name="Oval 23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59" name="Text Box 23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13" name="Group 232"/>
                  <p:cNvGrpSpPr>
                    <a:grpSpLocks/>
                  </p:cNvGrpSpPr>
                  <p:nvPr/>
                </p:nvGrpSpPr>
                <p:grpSpPr bwMode="auto">
                  <a:xfrm>
                    <a:off x="2916" y="1842"/>
                    <a:ext cx="217" cy="287"/>
                    <a:chOff x="2708" y="527"/>
                    <a:chExt cx="217" cy="287"/>
                  </a:xfrm>
                </p:grpSpPr>
                <p:sp>
                  <p:nvSpPr>
                    <p:cNvPr id="33956" name="Oval 23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57" name="Text Box 23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14" name="Group 235"/>
                <p:cNvGrpSpPr>
                  <a:grpSpLocks/>
                </p:cNvGrpSpPr>
                <p:nvPr/>
              </p:nvGrpSpPr>
              <p:grpSpPr bwMode="auto">
                <a:xfrm>
                  <a:off x="2118" y="1842"/>
                  <a:ext cx="671" cy="680"/>
                  <a:chOff x="2699" y="1842"/>
                  <a:chExt cx="671" cy="680"/>
                </a:xfrm>
              </p:grpSpPr>
              <p:grpSp>
                <p:nvGrpSpPr>
                  <p:cNvPr id="34015" name="Group 236"/>
                  <p:cNvGrpSpPr>
                    <a:grpSpLocks/>
                  </p:cNvGrpSpPr>
                  <p:nvPr/>
                </p:nvGrpSpPr>
                <p:grpSpPr bwMode="auto">
                  <a:xfrm>
                    <a:off x="2826" y="2022"/>
                    <a:ext cx="544" cy="500"/>
                    <a:chOff x="3651" y="1887"/>
                    <a:chExt cx="544" cy="500"/>
                  </a:xfrm>
                </p:grpSpPr>
                <p:sp>
                  <p:nvSpPr>
                    <p:cNvPr id="33945" name="Oval 237"/>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46" name="Text Box 238"/>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16" name="Group 239"/>
                    <p:cNvGrpSpPr>
                      <a:grpSpLocks/>
                    </p:cNvGrpSpPr>
                    <p:nvPr/>
                  </p:nvGrpSpPr>
                  <p:grpSpPr bwMode="auto">
                    <a:xfrm>
                      <a:off x="3978" y="1934"/>
                      <a:ext cx="217" cy="287"/>
                      <a:chOff x="2708" y="527"/>
                      <a:chExt cx="217" cy="287"/>
                    </a:xfrm>
                  </p:grpSpPr>
                  <p:sp>
                    <p:nvSpPr>
                      <p:cNvPr id="33951" name="Oval 24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52" name="Text Box 24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17" name="Group 242"/>
                    <p:cNvGrpSpPr>
                      <a:grpSpLocks/>
                    </p:cNvGrpSpPr>
                    <p:nvPr/>
                  </p:nvGrpSpPr>
                  <p:grpSpPr bwMode="auto">
                    <a:xfrm>
                      <a:off x="3741" y="2100"/>
                      <a:ext cx="217" cy="287"/>
                      <a:chOff x="2708" y="527"/>
                      <a:chExt cx="217" cy="287"/>
                    </a:xfrm>
                  </p:grpSpPr>
                  <p:sp>
                    <p:nvSpPr>
                      <p:cNvPr id="33949" name="Oval 24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50" name="Text Box 24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18" name="Group 245"/>
                  <p:cNvGrpSpPr>
                    <a:grpSpLocks/>
                  </p:cNvGrpSpPr>
                  <p:nvPr/>
                </p:nvGrpSpPr>
                <p:grpSpPr bwMode="auto">
                  <a:xfrm>
                    <a:off x="2699" y="2069"/>
                    <a:ext cx="217" cy="287"/>
                    <a:chOff x="2708" y="527"/>
                    <a:chExt cx="217" cy="287"/>
                  </a:xfrm>
                </p:grpSpPr>
                <p:sp>
                  <p:nvSpPr>
                    <p:cNvPr id="33943" name="Oval 24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44" name="Text Box 24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19" name="Group 248"/>
                  <p:cNvGrpSpPr>
                    <a:grpSpLocks/>
                  </p:cNvGrpSpPr>
                  <p:nvPr/>
                </p:nvGrpSpPr>
                <p:grpSpPr bwMode="auto">
                  <a:xfrm>
                    <a:off x="2916" y="1842"/>
                    <a:ext cx="217" cy="287"/>
                    <a:chOff x="2708" y="527"/>
                    <a:chExt cx="217" cy="287"/>
                  </a:xfrm>
                </p:grpSpPr>
                <p:sp>
                  <p:nvSpPr>
                    <p:cNvPr id="33941" name="Oval 24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42" name="Text Box 25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34020" name="Group 251"/>
            <p:cNvGrpSpPr>
              <a:grpSpLocks/>
            </p:cNvGrpSpPr>
            <p:nvPr/>
          </p:nvGrpSpPr>
          <p:grpSpPr bwMode="auto">
            <a:xfrm>
              <a:off x="1528" y="754"/>
              <a:ext cx="1851" cy="1225"/>
              <a:chOff x="621" y="1071"/>
              <a:chExt cx="1851" cy="1225"/>
            </a:xfrm>
          </p:grpSpPr>
          <p:grpSp>
            <p:nvGrpSpPr>
              <p:cNvPr id="34021" name="Group 252"/>
              <p:cNvGrpSpPr>
                <a:grpSpLocks/>
              </p:cNvGrpSpPr>
              <p:nvPr/>
            </p:nvGrpSpPr>
            <p:grpSpPr bwMode="auto">
              <a:xfrm>
                <a:off x="1202" y="1071"/>
                <a:ext cx="671" cy="680"/>
                <a:chOff x="2699" y="1842"/>
                <a:chExt cx="671" cy="680"/>
              </a:xfrm>
            </p:grpSpPr>
            <p:grpSp>
              <p:nvGrpSpPr>
                <p:cNvPr id="34028" name="Group 253"/>
                <p:cNvGrpSpPr>
                  <a:grpSpLocks/>
                </p:cNvGrpSpPr>
                <p:nvPr/>
              </p:nvGrpSpPr>
              <p:grpSpPr bwMode="auto">
                <a:xfrm>
                  <a:off x="2826" y="2022"/>
                  <a:ext cx="544" cy="500"/>
                  <a:chOff x="3651" y="1887"/>
                  <a:chExt cx="544" cy="500"/>
                </a:xfrm>
              </p:grpSpPr>
              <p:sp>
                <p:nvSpPr>
                  <p:cNvPr id="33924" name="Oval 25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25" name="Text Box 25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29" name="Group 256"/>
                  <p:cNvGrpSpPr>
                    <a:grpSpLocks/>
                  </p:cNvGrpSpPr>
                  <p:nvPr/>
                </p:nvGrpSpPr>
                <p:grpSpPr bwMode="auto">
                  <a:xfrm>
                    <a:off x="3978" y="1934"/>
                    <a:ext cx="217" cy="287"/>
                    <a:chOff x="2708" y="527"/>
                    <a:chExt cx="217" cy="287"/>
                  </a:xfrm>
                </p:grpSpPr>
                <p:sp>
                  <p:nvSpPr>
                    <p:cNvPr id="33930" name="Oval 25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31" name="Text Box 25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34" name="Group 259"/>
                  <p:cNvGrpSpPr>
                    <a:grpSpLocks/>
                  </p:cNvGrpSpPr>
                  <p:nvPr/>
                </p:nvGrpSpPr>
                <p:grpSpPr bwMode="auto">
                  <a:xfrm>
                    <a:off x="3741" y="2100"/>
                    <a:ext cx="217" cy="287"/>
                    <a:chOff x="2708" y="527"/>
                    <a:chExt cx="217" cy="287"/>
                  </a:xfrm>
                </p:grpSpPr>
                <p:sp>
                  <p:nvSpPr>
                    <p:cNvPr id="33928" name="Oval 26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29" name="Text Box 26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35" name="Group 262"/>
                <p:cNvGrpSpPr>
                  <a:grpSpLocks/>
                </p:cNvGrpSpPr>
                <p:nvPr/>
              </p:nvGrpSpPr>
              <p:grpSpPr bwMode="auto">
                <a:xfrm>
                  <a:off x="2699" y="2069"/>
                  <a:ext cx="217" cy="287"/>
                  <a:chOff x="2708" y="527"/>
                  <a:chExt cx="217" cy="287"/>
                </a:xfrm>
              </p:grpSpPr>
              <p:sp>
                <p:nvSpPr>
                  <p:cNvPr id="33922" name="Oval 26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23" name="Text Box 26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36" name="Group 265"/>
                <p:cNvGrpSpPr>
                  <a:grpSpLocks/>
                </p:cNvGrpSpPr>
                <p:nvPr/>
              </p:nvGrpSpPr>
              <p:grpSpPr bwMode="auto">
                <a:xfrm>
                  <a:off x="2916" y="1842"/>
                  <a:ext cx="217" cy="287"/>
                  <a:chOff x="2708" y="527"/>
                  <a:chExt cx="217" cy="287"/>
                </a:xfrm>
              </p:grpSpPr>
              <p:sp>
                <p:nvSpPr>
                  <p:cNvPr id="33920" name="Oval 26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21" name="Text Box 26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43" name="Group 268"/>
              <p:cNvGrpSpPr>
                <a:grpSpLocks/>
              </p:cNvGrpSpPr>
              <p:nvPr/>
            </p:nvGrpSpPr>
            <p:grpSpPr bwMode="auto">
              <a:xfrm>
                <a:off x="1801" y="1071"/>
                <a:ext cx="671" cy="680"/>
                <a:chOff x="2699" y="1842"/>
                <a:chExt cx="671" cy="680"/>
              </a:xfrm>
            </p:grpSpPr>
            <p:grpSp>
              <p:nvGrpSpPr>
                <p:cNvPr id="34044" name="Group 269"/>
                <p:cNvGrpSpPr>
                  <a:grpSpLocks/>
                </p:cNvGrpSpPr>
                <p:nvPr/>
              </p:nvGrpSpPr>
              <p:grpSpPr bwMode="auto">
                <a:xfrm>
                  <a:off x="2826" y="2022"/>
                  <a:ext cx="544" cy="500"/>
                  <a:chOff x="3651" y="1887"/>
                  <a:chExt cx="544" cy="500"/>
                </a:xfrm>
              </p:grpSpPr>
              <p:sp>
                <p:nvSpPr>
                  <p:cNvPr id="33909" name="Oval 27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910" name="Text Box 27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49" name="Group 272"/>
                  <p:cNvGrpSpPr>
                    <a:grpSpLocks/>
                  </p:cNvGrpSpPr>
                  <p:nvPr/>
                </p:nvGrpSpPr>
                <p:grpSpPr bwMode="auto">
                  <a:xfrm>
                    <a:off x="3978" y="1934"/>
                    <a:ext cx="217" cy="287"/>
                    <a:chOff x="2708" y="527"/>
                    <a:chExt cx="217" cy="287"/>
                  </a:xfrm>
                </p:grpSpPr>
                <p:sp>
                  <p:nvSpPr>
                    <p:cNvPr id="33915" name="Oval 27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16" name="Text Box 27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50" name="Group 275"/>
                  <p:cNvGrpSpPr>
                    <a:grpSpLocks/>
                  </p:cNvGrpSpPr>
                  <p:nvPr/>
                </p:nvGrpSpPr>
                <p:grpSpPr bwMode="auto">
                  <a:xfrm>
                    <a:off x="3741" y="2100"/>
                    <a:ext cx="217" cy="287"/>
                    <a:chOff x="2708" y="527"/>
                    <a:chExt cx="217" cy="287"/>
                  </a:xfrm>
                </p:grpSpPr>
                <p:sp>
                  <p:nvSpPr>
                    <p:cNvPr id="33913" name="Oval 27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14" name="Text Box 27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51" name="Group 278"/>
                <p:cNvGrpSpPr>
                  <a:grpSpLocks/>
                </p:cNvGrpSpPr>
                <p:nvPr/>
              </p:nvGrpSpPr>
              <p:grpSpPr bwMode="auto">
                <a:xfrm>
                  <a:off x="2699" y="2069"/>
                  <a:ext cx="217" cy="287"/>
                  <a:chOff x="2708" y="527"/>
                  <a:chExt cx="217" cy="287"/>
                </a:xfrm>
              </p:grpSpPr>
              <p:sp>
                <p:nvSpPr>
                  <p:cNvPr id="33907" name="Oval 27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08" name="Text Box 28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58" name="Group 281"/>
                <p:cNvGrpSpPr>
                  <a:grpSpLocks/>
                </p:cNvGrpSpPr>
                <p:nvPr/>
              </p:nvGrpSpPr>
              <p:grpSpPr bwMode="auto">
                <a:xfrm>
                  <a:off x="2916" y="1842"/>
                  <a:ext cx="217" cy="287"/>
                  <a:chOff x="2708" y="527"/>
                  <a:chExt cx="217" cy="287"/>
                </a:xfrm>
              </p:grpSpPr>
              <p:sp>
                <p:nvSpPr>
                  <p:cNvPr id="33905" name="Oval 28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06" name="Text Box 28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59" name="Group 284"/>
              <p:cNvGrpSpPr>
                <a:grpSpLocks/>
              </p:cNvGrpSpPr>
              <p:nvPr/>
            </p:nvGrpSpPr>
            <p:grpSpPr bwMode="auto">
              <a:xfrm>
                <a:off x="621" y="1071"/>
                <a:ext cx="1252" cy="1225"/>
                <a:chOff x="2118" y="1842"/>
                <a:chExt cx="1252" cy="1225"/>
              </a:xfrm>
            </p:grpSpPr>
            <p:grpSp>
              <p:nvGrpSpPr>
                <p:cNvPr id="34064" name="Group 285"/>
                <p:cNvGrpSpPr>
                  <a:grpSpLocks/>
                </p:cNvGrpSpPr>
                <p:nvPr/>
              </p:nvGrpSpPr>
              <p:grpSpPr bwMode="auto">
                <a:xfrm>
                  <a:off x="2699" y="2387"/>
                  <a:ext cx="671" cy="680"/>
                  <a:chOff x="2699" y="1842"/>
                  <a:chExt cx="671" cy="680"/>
                </a:xfrm>
              </p:grpSpPr>
              <p:grpSp>
                <p:nvGrpSpPr>
                  <p:cNvPr id="34065" name="Group 286"/>
                  <p:cNvGrpSpPr>
                    <a:grpSpLocks/>
                  </p:cNvGrpSpPr>
                  <p:nvPr/>
                </p:nvGrpSpPr>
                <p:grpSpPr bwMode="auto">
                  <a:xfrm>
                    <a:off x="2826" y="2022"/>
                    <a:ext cx="544" cy="500"/>
                    <a:chOff x="3651" y="1887"/>
                    <a:chExt cx="544" cy="500"/>
                  </a:xfrm>
                </p:grpSpPr>
                <p:sp>
                  <p:nvSpPr>
                    <p:cNvPr id="33894" name="Oval 287"/>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895" name="Text Box 288"/>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66" name="Group 289"/>
                    <p:cNvGrpSpPr>
                      <a:grpSpLocks/>
                    </p:cNvGrpSpPr>
                    <p:nvPr/>
                  </p:nvGrpSpPr>
                  <p:grpSpPr bwMode="auto">
                    <a:xfrm>
                      <a:off x="3978" y="1934"/>
                      <a:ext cx="217" cy="287"/>
                      <a:chOff x="2708" y="527"/>
                      <a:chExt cx="217" cy="287"/>
                    </a:xfrm>
                  </p:grpSpPr>
                  <p:sp>
                    <p:nvSpPr>
                      <p:cNvPr id="33900" name="Oval 29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901" name="Text Box 29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73" name="Group 292"/>
                    <p:cNvGrpSpPr>
                      <a:grpSpLocks/>
                    </p:cNvGrpSpPr>
                    <p:nvPr/>
                  </p:nvGrpSpPr>
                  <p:grpSpPr bwMode="auto">
                    <a:xfrm>
                      <a:off x="3741" y="2100"/>
                      <a:ext cx="217" cy="287"/>
                      <a:chOff x="2708" y="527"/>
                      <a:chExt cx="217" cy="287"/>
                    </a:xfrm>
                  </p:grpSpPr>
                  <p:sp>
                    <p:nvSpPr>
                      <p:cNvPr id="33898" name="Oval 29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99" name="Text Box 29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74" name="Group 295"/>
                  <p:cNvGrpSpPr>
                    <a:grpSpLocks/>
                  </p:cNvGrpSpPr>
                  <p:nvPr/>
                </p:nvGrpSpPr>
                <p:grpSpPr bwMode="auto">
                  <a:xfrm>
                    <a:off x="2699" y="2069"/>
                    <a:ext cx="217" cy="287"/>
                    <a:chOff x="2708" y="527"/>
                    <a:chExt cx="217" cy="287"/>
                  </a:xfrm>
                </p:grpSpPr>
                <p:sp>
                  <p:nvSpPr>
                    <p:cNvPr id="33892" name="Oval 29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93" name="Text Box 29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79" name="Group 298"/>
                  <p:cNvGrpSpPr>
                    <a:grpSpLocks/>
                  </p:cNvGrpSpPr>
                  <p:nvPr/>
                </p:nvGrpSpPr>
                <p:grpSpPr bwMode="auto">
                  <a:xfrm>
                    <a:off x="2916" y="1842"/>
                    <a:ext cx="217" cy="287"/>
                    <a:chOff x="2708" y="527"/>
                    <a:chExt cx="217" cy="287"/>
                  </a:xfrm>
                </p:grpSpPr>
                <p:sp>
                  <p:nvSpPr>
                    <p:cNvPr id="33890" name="Oval 29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91" name="Text Box 30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80" name="Group 301"/>
                <p:cNvGrpSpPr>
                  <a:grpSpLocks/>
                </p:cNvGrpSpPr>
                <p:nvPr/>
              </p:nvGrpSpPr>
              <p:grpSpPr bwMode="auto">
                <a:xfrm>
                  <a:off x="2118" y="1842"/>
                  <a:ext cx="671" cy="680"/>
                  <a:chOff x="2699" y="1842"/>
                  <a:chExt cx="671" cy="680"/>
                </a:xfrm>
              </p:grpSpPr>
              <p:grpSp>
                <p:nvGrpSpPr>
                  <p:cNvPr id="34081" name="Group 302"/>
                  <p:cNvGrpSpPr>
                    <a:grpSpLocks/>
                  </p:cNvGrpSpPr>
                  <p:nvPr/>
                </p:nvGrpSpPr>
                <p:grpSpPr bwMode="auto">
                  <a:xfrm>
                    <a:off x="2826" y="2022"/>
                    <a:ext cx="544" cy="500"/>
                    <a:chOff x="3651" y="1887"/>
                    <a:chExt cx="544" cy="500"/>
                  </a:xfrm>
                </p:grpSpPr>
                <p:sp>
                  <p:nvSpPr>
                    <p:cNvPr id="33879" name="Oval 303"/>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880" name="Text Box 304"/>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088" name="Group 305"/>
                    <p:cNvGrpSpPr>
                      <a:grpSpLocks/>
                    </p:cNvGrpSpPr>
                    <p:nvPr/>
                  </p:nvGrpSpPr>
                  <p:grpSpPr bwMode="auto">
                    <a:xfrm>
                      <a:off x="3978" y="1934"/>
                      <a:ext cx="217" cy="287"/>
                      <a:chOff x="2708" y="527"/>
                      <a:chExt cx="217" cy="287"/>
                    </a:xfrm>
                  </p:grpSpPr>
                  <p:sp>
                    <p:nvSpPr>
                      <p:cNvPr id="33885" name="Oval 30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86" name="Text Box 30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89" name="Group 308"/>
                    <p:cNvGrpSpPr>
                      <a:grpSpLocks/>
                    </p:cNvGrpSpPr>
                    <p:nvPr/>
                  </p:nvGrpSpPr>
                  <p:grpSpPr bwMode="auto">
                    <a:xfrm>
                      <a:off x="3741" y="2100"/>
                      <a:ext cx="217" cy="287"/>
                      <a:chOff x="2708" y="527"/>
                      <a:chExt cx="217" cy="287"/>
                    </a:xfrm>
                  </p:grpSpPr>
                  <p:sp>
                    <p:nvSpPr>
                      <p:cNvPr id="33883" name="Oval 30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84" name="Text Box 31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094" name="Group 311"/>
                  <p:cNvGrpSpPr>
                    <a:grpSpLocks/>
                  </p:cNvGrpSpPr>
                  <p:nvPr/>
                </p:nvGrpSpPr>
                <p:grpSpPr bwMode="auto">
                  <a:xfrm>
                    <a:off x="2699" y="2069"/>
                    <a:ext cx="217" cy="287"/>
                    <a:chOff x="2708" y="527"/>
                    <a:chExt cx="217" cy="287"/>
                  </a:xfrm>
                </p:grpSpPr>
                <p:sp>
                  <p:nvSpPr>
                    <p:cNvPr id="33877" name="Oval 31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78" name="Text Box 31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095" name="Group 314"/>
                  <p:cNvGrpSpPr>
                    <a:grpSpLocks/>
                  </p:cNvGrpSpPr>
                  <p:nvPr/>
                </p:nvGrpSpPr>
                <p:grpSpPr bwMode="auto">
                  <a:xfrm>
                    <a:off x="2916" y="1842"/>
                    <a:ext cx="217" cy="287"/>
                    <a:chOff x="2708" y="527"/>
                    <a:chExt cx="217" cy="287"/>
                  </a:xfrm>
                </p:grpSpPr>
                <p:sp>
                  <p:nvSpPr>
                    <p:cNvPr id="33875" name="Oval 31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76" name="Text Box 31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grpSp>
        <p:nvGrpSpPr>
          <p:cNvPr id="34096" name="Group 317"/>
          <p:cNvGrpSpPr>
            <a:grpSpLocks/>
          </p:cNvGrpSpPr>
          <p:nvPr/>
        </p:nvGrpSpPr>
        <p:grpSpPr bwMode="auto">
          <a:xfrm>
            <a:off x="4932363" y="3284539"/>
            <a:ext cx="3887787" cy="3390900"/>
            <a:chOff x="3107" y="2069"/>
            <a:chExt cx="2449" cy="2136"/>
          </a:xfrm>
        </p:grpSpPr>
        <p:sp>
          <p:nvSpPr>
            <p:cNvPr id="33861" name="Oval 318"/>
            <p:cNvSpPr>
              <a:spLocks noChangeArrowheads="1"/>
            </p:cNvSpPr>
            <p:nvPr/>
          </p:nvSpPr>
          <p:spPr bwMode="auto">
            <a:xfrm>
              <a:off x="3107" y="2069"/>
              <a:ext cx="453" cy="272"/>
            </a:xfrm>
            <a:prstGeom prst="ellipse">
              <a:avLst/>
            </a:prstGeom>
            <a:noFill/>
            <a:ln w="38100" algn="ctr">
              <a:solidFill>
                <a:srgbClr val="CC99FF"/>
              </a:solidFill>
              <a:round/>
              <a:headEnd/>
              <a:tailEnd/>
            </a:ln>
            <a:effectLst/>
          </p:spPr>
          <p:txBody>
            <a:bodyPr wrap="none" anchor="ctr">
              <a:spAutoFit/>
            </a:bodyPr>
            <a:lstStyle/>
            <a:p>
              <a:endParaRPr lang="en-IE" altLang="en-US"/>
            </a:p>
          </p:txBody>
        </p:sp>
        <p:sp>
          <p:nvSpPr>
            <p:cNvPr id="33862" name="Line 319"/>
            <p:cNvSpPr>
              <a:spLocks noChangeShapeType="1"/>
            </p:cNvSpPr>
            <p:nvPr/>
          </p:nvSpPr>
          <p:spPr bwMode="auto">
            <a:xfrm>
              <a:off x="3470" y="2341"/>
              <a:ext cx="771" cy="817"/>
            </a:xfrm>
            <a:prstGeom prst="line">
              <a:avLst/>
            </a:prstGeom>
            <a:noFill/>
            <a:ln w="38100">
              <a:solidFill>
                <a:srgbClr val="CC99FF"/>
              </a:solidFill>
              <a:round/>
              <a:headEnd/>
              <a:tailEnd type="triangle" w="med" len="med"/>
            </a:ln>
            <a:effectLst/>
          </p:spPr>
          <p:txBody>
            <a:bodyPr wrap="square" anchor="ctr">
              <a:spAutoFit/>
            </a:bodyPr>
            <a:lstStyle/>
            <a:p>
              <a:endParaRPr lang="el-GR"/>
            </a:p>
          </p:txBody>
        </p:sp>
        <p:sp>
          <p:nvSpPr>
            <p:cNvPr id="33863" name="Text Box 320"/>
            <p:cNvSpPr txBox="1">
              <a:spLocks noChangeArrowheads="1"/>
            </p:cNvSpPr>
            <p:nvPr/>
          </p:nvSpPr>
          <p:spPr bwMode="auto">
            <a:xfrm>
              <a:off x="3969" y="3158"/>
              <a:ext cx="1587" cy="1047"/>
            </a:xfrm>
            <a:prstGeom prst="rect">
              <a:avLst/>
            </a:prstGeom>
            <a:solidFill>
              <a:schemeClr val="bg1"/>
            </a:solidFill>
            <a:ln w="38100" algn="ctr">
              <a:noFill/>
              <a:miter lim="800000"/>
              <a:headEnd/>
              <a:tailEnd/>
            </a:ln>
            <a:effectLst/>
            <a:scene3d>
              <a:camera prst="orthographicFront"/>
              <a:lightRig rig="threePt" dir="t"/>
            </a:scene3d>
            <a:sp3d>
              <a:bevelT/>
            </a:sp3d>
          </p:spPr>
          <p:txBody>
            <a:bodyPr>
              <a:spAutoFit/>
            </a:bodyPr>
            <a:lstStyle/>
            <a:p>
              <a:pPr algn="ctr" eaLnBrk="0" hangingPunct="0">
                <a:lnSpc>
                  <a:spcPct val="85000"/>
                </a:lnSpc>
                <a:spcBef>
                  <a:spcPct val="50000"/>
                </a:spcBef>
                <a:buClr>
                  <a:srgbClr val="9999FF"/>
                </a:buClr>
              </a:pPr>
              <a:r>
                <a:rPr lang="el-GR" altLang="en-US" sz="2000" dirty="0" smtClean="0">
                  <a:latin typeface="Comic Sans MS" pitchFamily="66" charset="0"/>
                </a:rPr>
                <a:t>Κάθε άτομο </a:t>
              </a:r>
              <a:r>
                <a:rPr lang="en-US" altLang="en-US" sz="2000" dirty="0" smtClean="0">
                  <a:latin typeface="Comic Sans MS" pitchFamily="66" charset="0"/>
                </a:rPr>
                <a:t>Si</a:t>
              </a:r>
              <a:r>
                <a:rPr lang="el-GR" altLang="en-US" sz="2000" dirty="0" smtClean="0">
                  <a:latin typeface="Comic Sans MS" pitchFamily="66" charset="0"/>
                </a:rPr>
                <a:t> μοιράζεται ηλεκτρόνια με τέσσερα γειτονικά</a:t>
              </a:r>
              <a:r>
                <a:rPr lang="en-IE" altLang="en-US" sz="2000" dirty="0" smtClean="0">
                  <a:latin typeface="Comic Sans MS" pitchFamily="66" charset="0"/>
                  <a:sym typeface="Wingdings" pitchFamily="2" charset="2"/>
                </a:rPr>
                <a:t> </a:t>
              </a:r>
              <a:r>
                <a:rPr lang="en-IE" altLang="en-US" sz="2000" dirty="0">
                  <a:latin typeface="Comic Sans MS" pitchFamily="66" charset="0"/>
                  <a:sym typeface="Wingdings" pitchFamily="2" charset="2"/>
                </a:rPr>
                <a:t>8 </a:t>
              </a:r>
              <a:r>
                <a:rPr lang="el-GR" altLang="en-US" sz="2000" dirty="0" smtClean="0">
                  <a:latin typeface="Comic Sans MS" pitchFamily="66" charset="0"/>
                  <a:sym typeface="Wingdings" pitchFamily="2" charset="2"/>
                </a:rPr>
                <a:t>ηλεκτρόνια στην εξωτερική στοιβάδα</a:t>
              </a:r>
              <a:endParaRPr lang="en-US" altLang="en-US" sz="2000" dirty="0">
                <a:latin typeface="Comic Sans MS" pitchFamily="66" charset="0"/>
              </a:endParaRPr>
            </a:p>
          </p:txBody>
        </p:sp>
      </p:grpSp>
      <p:sp>
        <p:nvSpPr>
          <p:cNvPr id="9537" name="Text Box 321"/>
          <p:cNvSpPr txBox="1">
            <a:spLocks noChangeArrowheads="1"/>
          </p:cNvSpPr>
          <p:nvPr/>
        </p:nvSpPr>
        <p:spPr bwMode="auto">
          <a:xfrm>
            <a:off x="649288" y="925513"/>
            <a:ext cx="1647825" cy="2970044"/>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l-GR" altLang="en-US" sz="2000" dirty="0" smtClean="0">
                <a:latin typeface="Comic Sans MS" pitchFamily="66" charset="0"/>
              </a:rPr>
              <a:t>Στους </a:t>
            </a:r>
            <a:r>
              <a:rPr lang="en-IE" altLang="en-US" sz="2000" dirty="0" smtClean="0">
                <a:latin typeface="Comic Sans MS" pitchFamily="66" charset="0"/>
              </a:rPr>
              <a:t>0K</a:t>
            </a:r>
            <a:r>
              <a:rPr lang="en-IE" altLang="en-US" sz="2000" dirty="0">
                <a:latin typeface="Comic Sans MS" pitchFamily="66" charset="0"/>
              </a:rPr>
              <a:t>, </a:t>
            </a:r>
            <a:r>
              <a:rPr lang="el-GR" altLang="en-US" sz="2000" dirty="0" smtClean="0">
                <a:latin typeface="Comic Sans MS" pitchFamily="66" charset="0"/>
              </a:rPr>
              <a:t>όλα τα ηλεκτρόνια είναι ισχυρά συνδεδεμένα με τους γείτονές τους. </a:t>
            </a:r>
            <a:r>
              <a:rPr lang="en-IE" altLang="en-US" sz="2000" dirty="0" smtClean="0">
                <a:latin typeface="Comic Sans MS" pitchFamily="66" charset="0"/>
                <a:sym typeface="Wingdings" pitchFamily="2" charset="2"/>
              </a:rPr>
              <a:t> </a:t>
            </a:r>
            <a:r>
              <a:rPr lang="el-GR" altLang="en-US" sz="2000" dirty="0" smtClean="0">
                <a:latin typeface="Comic Sans MS" pitchFamily="66" charset="0"/>
                <a:sym typeface="Wingdings" pitchFamily="2" charset="2"/>
              </a:rPr>
              <a:t>μηδενική κίνηση φορτίου</a:t>
            </a:r>
            <a:endParaRPr lang="en-US" altLang="en-US" sz="2000" dirty="0">
              <a:latin typeface="Comic Sans MS" pitchFamily="66" charset="0"/>
            </a:endParaRPr>
          </a:p>
        </p:txBody>
      </p:sp>
      <p:grpSp>
        <p:nvGrpSpPr>
          <p:cNvPr id="34097" name="Group 322"/>
          <p:cNvGrpSpPr>
            <a:grpSpLocks/>
          </p:cNvGrpSpPr>
          <p:nvPr/>
        </p:nvGrpSpPr>
        <p:grpSpPr bwMode="auto">
          <a:xfrm>
            <a:off x="179512" y="4870457"/>
            <a:ext cx="5976663" cy="1921344"/>
            <a:chOff x="613" y="3068"/>
            <a:chExt cx="2993" cy="1219"/>
          </a:xfrm>
        </p:grpSpPr>
        <p:sp>
          <p:nvSpPr>
            <p:cNvPr id="33856" name="Text Box 323"/>
            <p:cNvSpPr txBox="1">
              <a:spLocks noChangeArrowheads="1"/>
            </p:cNvSpPr>
            <p:nvPr/>
          </p:nvSpPr>
          <p:spPr bwMode="auto">
            <a:xfrm>
              <a:off x="613" y="3570"/>
              <a:ext cx="2993" cy="717"/>
            </a:xfrm>
            <a:prstGeom prst="rect">
              <a:avLst/>
            </a:prstGeom>
            <a:solidFill>
              <a:schemeClr val="bg1"/>
            </a:solidFill>
            <a:ln w="38100" algn="ctr">
              <a:noFill/>
              <a:miter lim="800000"/>
              <a:headEnd/>
              <a:tailEnd/>
            </a:ln>
            <a:effectLst/>
            <a:scene3d>
              <a:camera prst="orthographicFront"/>
              <a:lightRig rig="threePt" dir="t"/>
            </a:scene3d>
            <a:sp3d>
              <a:bevelT/>
            </a:sp3d>
          </p:spPr>
          <p:txBody>
            <a:bodyPr wrap="square">
              <a:spAutoFit/>
            </a:bodyPr>
            <a:lstStyle/>
            <a:p>
              <a:pPr algn="ctr" eaLnBrk="0" hangingPunct="0">
                <a:lnSpc>
                  <a:spcPct val="85000"/>
                </a:lnSpc>
                <a:spcBef>
                  <a:spcPct val="50000"/>
                </a:spcBef>
                <a:buClr>
                  <a:srgbClr val="9999FF"/>
                </a:buClr>
              </a:pPr>
              <a:r>
                <a:rPr lang="el-GR" altLang="en-US" sz="2000" dirty="0" smtClean="0">
                  <a:latin typeface="Comic Sans MS" pitchFamily="66" charset="0"/>
                </a:rPr>
                <a:t>Η αύξηση της θερμοκρασίας (ακόμα και στην </a:t>
              </a:r>
              <a:r>
                <a:rPr lang="en-US" altLang="en-US" sz="2000" dirty="0" smtClean="0">
                  <a:latin typeface="Comic Sans MS" pitchFamily="66" charset="0"/>
                </a:rPr>
                <a:t>R.T</a:t>
              </a:r>
              <a:r>
                <a:rPr lang="en-IE" altLang="en-US" sz="2000" dirty="0" smtClean="0">
                  <a:latin typeface="Comic Sans MS" pitchFamily="66" charset="0"/>
                </a:rPr>
                <a:t>) </a:t>
              </a:r>
              <a:r>
                <a:rPr lang="el-GR" altLang="en-US" sz="2000" dirty="0" smtClean="0">
                  <a:latin typeface="Comic Sans MS" pitchFamily="66" charset="0"/>
                </a:rPr>
                <a:t>επιτρέπει σε ορισμένους ομοιοπολικούς δεσμούς να σπάσουν και ηλεκτρόνια πλέον μπορούν να κινούνται στη Ζώνη Αγωγιμότητας.</a:t>
              </a:r>
              <a:endParaRPr lang="en-US" altLang="en-US" sz="2000" dirty="0">
                <a:latin typeface="Comic Sans MS" pitchFamily="66" charset="0"/>
              </a:endParaRPr>
            </a:p>
          </p:txBody>
        </p:sp>
        <p:cxnSp>
          <p:nvCxnSpPr>
            <p:cNvPr id="33857" name="AutoShape 324"/>
            <p:cNvCxnSpPr>
              <a:cxnSpLocks noChangeShapeType="1"/>
            </p:cNvCxnSpPr>
            <p:nvPr/>
          </p:nvCxnSpPr>
          <p:spPr bwMode="auto">
            <a:xfrm rot="16200000">
              <a:off x="2100" y="3181"/>
              <a:ext cx="454" cy="227"/>
            </a:xfrm>
            <a:prstGeom prst="curvedConnector3">
              <a:avLst>
                <a:gd name="adj1" fmla="val 48014"/>
              </a:avLst>
            </a:prstGeom>
            <a:noFill/>
            <a:ln w="38100">
              <a:solidFill>
                <a:srgbClr val="FF9900"/>
              </a:solidFill>
              <a:round/>
              <a:headEnd/>
              <a:tailEnd type="triangle" w="med" len="med"/>
            </a:ln>
            <a:effectLst/>
          </p:spPr>
        </p:cxnSp>
        <p:cxnSp>
          <p:nvCxnSpPr>
            <p:cNvPr id="33858" name="AutoShape 325"/>
            <p:cNvCxnSpPr>
              <a:cxnSpLocks noChangeShapeType="1"/>
            </p:cNvCxnSpPr>
            <p:nvPr/>
          </p:nvCxnSpPr>
          <p:spPr bwMode="auto">
            <a:xfrm rot="16200000">
              <a:off x="2236" y="3181"/>
              <a:ext cx="454" cy="227"/>
            </a:xfrm>
            <a:prstGeom prst="curvedConnector3">
              <a:avLst>
                <a:gd name="adj1" fmla="val 48014"/>
              </a:avLst>
            </a:prstGeom>
            <a:noFill/>
            <a:ln w="38100">
              <a:solidFill>
                <a:srgbClr val="FF6600"/>
              </a:solidFill>
              <a:round/>
              <a:headEnd/>
              <a:tailEnd type="triangle" w="med" len="med"/>
            </a:ln>
            <a:effectLst/>
          </p:spPr>
        </p:cxnSp>
        <p:cxnSp>
          <p:nvCxnSpPr>
            <p:cNvPr id="33859" name="AutoShape 326"/>
            <p:cNvCxnSpPr>
              <a:cxnSpLocks noChangeShapeType="1"/>
            </p:cNvCxnSpPr>
            <p:nvPr/>
          </p:nvCxnSpPr>
          <p:spPr bwMode="auto">
            <a:xfrm rot="16200000">
              <a:off x="2372" y="3181"/>
              <a:ext cx="454" cy="227"/>
            </a:xfrm>
            <a:prstGeom prst="curvedConnector3">
              <a:avLst>
                <a:gd name="adj1" fmla="val 48014"/>
              </a:avLst>
            </a:prstGeom>
            <a:noFill/>
            <a:ln w="38100">
              <a:solidFill>
                <a:srgbClr val="FFCC99"/>
              </a:solidFill>
              <a:round/>
              <a:headEnd/>
              <a:tailEnd type="triangle" w="med" len="med"/>
            </a:ln>
            <a:effectLst/>
          </p:spPr>
        </p:cxnSp>
        <p:cxnSp>
          <p:nvCxnSpPr>
            <p:cNvPr id="33860" name="AutoShape 327"/>
            <p:cNvCxnSpPr>
              <a:cxnSpLocks noChangeShapeType="1"/>
            </p:cNvCxnSpPr>
            <p:nvPr/>
          </p:nvCxnSpPr>
          <p:spPr bwMode="auto">
            <a:xfrm rot="16200000">
              <a:off x="2508" y="3181"/>
              <a:ext cx="454" cy="227"/>
            </a:xfrm>
            <a:prstGeom prst="curvedConnector3">
              <a:avLst>
                <a:gd name="adj1" fmla="val 48014"/>
              </a:avLst>
            </a:prstGeom>
            <a:noFill/>
            <a:ln w="38100">
              <a:solidFill>
                <a:srgbClr val="FF9900"/>
              </a:solidFill>
              <a:round/>
              <a:headEnd/>
              <a:tailEnd type="triangle" w="med" len="med"/>
            </a:ln>
            <a:effectLst/>
          </p:spPr>
        </p:cxnSp>
      </p:grpSp>
      <p:grpSp>
        <p:nvGrpSpPr>
          <p:cNvPr id="34098" name="Group 328"/>
          <p:cNvGrpSpPr>
            <a:grpSpLocks/>
          </p:cNvGrpSpPr>
          <p:nvPr/>
        </p:nvGrpSpPr>
        <p:grpSpPr bwMode="auto">
          <a:xfrm>
            <a:off x="6011863" y="2757488"/>
            <a:ext cx="344487" cy="455612"/>
            <a:chOff x="2708" y="527"/>
            <a:chExt cx="217" cy="287"/>
          </a:xfrm>
        </p:grpSpPr>
        <p:sp>
          <p:nvSpPr>
            <p:cNvPr id="33854" name="Oval 32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55" name="Text Box 33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05" name="Group 331"/>
          <p:cNvGrpSpPr>
            <a:grpSpLocks/>
          </p:cNvGrpSpPr>
          <p:nvPr/>
        </p:nvGrpSpPr>
        <p:grpSpPr bwMode="auto">
          <a:xfrm>
            <a:off x="4284663" y="3789363"/>
            <a:ext cx="1063625" cy="1079500"/>
            <a:chOff x="4387" y="2387"/>
            <a:chExt cx="670" cy="680"/>
          </a:xfrm>
        </p:grpSpPr>
        <p:grpSp>
          <p:nvGrpSpPr>
            <p:cNvPr id="34106" name="Group 332"/>
            <p:cNvGrpSpPr>
              <a:grpSpLocks/>
            </p:cNvGrpSpPr>
            <p:nvPr/>
          </p:nvGrpSpPr>
          <p:grpSpPr bwMode="auto">
            <a:xfrm>
              <a:off x="4513" y="2387"/>
              <a:ext cx="544" cy="680"/>
              <a:chOff x="4559" y="2387"/>
              <a:chExt cx="544" cy="680"/>
            </a:xfrm>
          </p:grpSpPr>
          <p:grpSp>
            <p:nvGrpSpPr>
              <p:cNvPr id="34111" name="Group 333"/>
              <p:cNvGrpSpPr>
                <a:grpSpLocks/>
              </p:cNvGrpSpPr>
              <p:nvPr/>
            </p:nvGrpSpPr>
            <p:grpSpPr bwMode="auto">
              <a:xfrm>
                <a:off x="4559" y="2567"/>
                <a:ext cx="544" cy="500"/>
                <a:chOff x="3651" y="1887"/>
                <a:chExt cx="544" cy="500"/>
              </a:xfrm>
            </p:grpSpPr>
            <p:sp>
              <p:nvSpPr>
                <p:cNvPr id="33846" name="Oval 33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847" name="Text Box 33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112" name="Group 336"/>
                <p:cNvGrpSpPr>
                  <a:grpSpLocks/>
                </p:cNvGrpSpPr>
                <p:nvPr/>
              </p:nvGrpSpPr>
              <p:grpSpPr bwMode="auto">
                <a:xfrm>
                  <a:off x="3978" y="1934"/>
                  <a:ext cx="217" cy="287"/>
                  <a:chOff x="2708" y="527"/>
                  <a:chExt cx="217" cy="287"/>
                </a:xfrm>
              </p:grpSpPr>
              <p:sp>
                <p:nvSpPr>
                  <p:cNvPr id="33852" name="Oval 33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53" name="Text Box 33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13" name="Group 339"/>
                <p:cNvGrpSpPr>
                  <a:grpSpLocks/>
                </p:cNvGrpSpPr>
                <p:nvPr/>
              </p:nvGrpSpPr>
              <p:grpSpPr bwMode="auto">
                <a:xfrm>
                  <a:off x="3741" y="2100"/>
                  <a:ext cx="217" cy="287"/>
                  <a:chOff x="2708" y="527"/>
                  <a:chExt cx="217" cy="287"/>
                </a:xfrm>
              </p:grpSpPr>
              <p:sp>
                <p:nvSpPr>
                  <p:cNvPr id="33850" name="Oval 34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51" name="Text Box 34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120" name="Group 342"/>
              <p:cNvGrpSpPr>
                <a:grpSpLocks/>
              </p:cNvGrpSpPr>
              <p:nvPr/>
            </p:nvGrpSpPr>
            <p:grpSpPr bwMode="auto">
              <a:xfrm>
                <a:off x="4649" y="2387"/>
                <a:ext cx="217" cy="287"/>
                <a:chOff x="2708" y="527"/>
                <a:chExt cx="217" cy="287"/>
              </a:xfrm>
            </p:grpSpPr>
            <p:sp>
              <p:nvSpPr>
                <p:cNvPr id="33844" name="Oval 34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45" name="Text Box 34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33840" name="Oval 345"/>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33841" name="Text Box 346"/>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21" name="Group 347"/>
          <p:cNvGrpSpPr>
            <a:grpSpLocks/>
          </p:cNvGrpSpPr>
          <p:nvPr/>
        </p:nvGrpSpPr>
        <p:grpSpPr bwMode="auto">
          <a:xfrm>
            <a:off x="6156325" y="2060575"/>
            <a:ext cx="1063625" cy="1079500"/>
            <a:chOff x="4387" y="2387"/>
            <a:chExt cx="670" cy="680"/>
          </a:xfrm>
        </p:grpSpPr>
        <p:grpSp>
          <p:nvGrpSpPr>
            <p:cNvPr id="34126" name="Group 348"/>
            <p:cNvGrpSpPr>
              <a:grpSpLocks/>
            </p:cNvGrpSpPr>
            <p:nvPr/>
          </p:nvGrpSpPr>
          <p:grpSpPr bwMode="auto">
            <a:xfrm>
              <a:off x="4513" y="2387"/>
              <a:ext cx="544" cy="680"/>
              <a:chOff x="4559" y="2387"/>
              <a:chExt cx="544" cy="680"/>
            </a:xfrm>
          </p:grpSpPr>
          <p:grpSp>
            <p:nvGrpSpPr>
              <p:cNvPr id="34127" name="Group 349"/>
              <p:cNvGrpSpPr>
                <a:grpSpLocks/>
              </p:cNvGrpSpPr>
              <p:nvPr/>
            </p:nvGrpSpPr>
            <p:grpSpPr bwMode="auto">
              <a:xfrm>
                <a:off x="4559" y="2567"/>
                <a:ext cx="544" cy="500"/>
                <a:chOff x="3651" y="1887"/>
                <a:chExt cx="544" cy="500"/>
              </a:xfrm>
            </p:grpSpPr>
            <p:sp>
              <p:nvSpPr>
                <p:cNvPr id="33831" name="Oval 35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33832" name="Text Box 35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4128" name="Group 352"/>
                <p:cNvGrpSpPr>
                  <a:grpSpLocks/>
                </p:cNvGrpSpPr>
                <p:nvPr/>
              </p:nvGrpSpPr>
              <p:grpSpPr bwMode="auto">
                <a:xfrm>
                  <a:off x="3978" y="1934"/>
                  <a:ext cx="217" cy="287"/>
                  <a:chOff x="2708" y="527"/>
                  <a:chExt cx="217" cy="287"/>
                </a:xfrm>
              </p:grpSpPr>
              <p:sp>
                <p:nvSpPr>
                  <p:cNvPr id="33837" name="Oval 35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38" name="Text Box 35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35" name="Group 355"/>
                <p:cNvGrpSpPr>
                  <a:grpSpLocks/>
                </p:cNvGrpSpPr>
                <p:nvPr/>
              </p:nvGrpSpPr>
              <p:grpSpPr bwMode="auto">
                <a:xfrm>
                  <a:off x="3741" y="2100"/>
                  <a:ext cx="217" cy="287"/>
                  <a:chOff x="2708" y="527"/>
                  <a:chExt cx="217" cy="287"/>
                </a:xfrm>
              </p:grpSpPr>
              <p:sp>
                <p:nvSpPr>
                  <p:cNvPr id="33835" name="Oval 35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36" name="Text Box 35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34136" name="Group 358"/>
              <p:cNvGrpSpPr>
                <a:grpSpLocks/>
              </p:cNvGrpSpPr>
              <p:nvPr/>
            </p:nvGrpSpPr>
            <p:grpSpPr bwMode="auto">
              <a:xfrm>
                <a:off x="4649" y="2387"/>
                <a:ext cx="217" cy="287"/>
                <a:chOff x="2708" y="527"/>
                <a:chExt cx="217" cy="287"/>
              </a:xfrm>
            </p:grpSpPr>
            <p:sp>
              <p:nvSpPr>
                <p:cNvPr id="33829" name="Oval 3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30" name="Text Box 3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33825" name="Oval 361"/>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33826" name="Text Box 362"/>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41" name="Group 363"/>
          <p:cNvGrpSpPr>
            <a:grpSpLocks/>
          </p:cNvGrpSpPr>
          <p:nvPr/>
        </p:nvGrpSpPr>
        <p:grpSpPr bwMode="auto">
          <a:xfrm>
            <a:off x="4140200" y="3644900"/>
            <a:ext cx="344488" cy="455613"/>
            <a:chOff x="2708" y="527"/>
            <a:chExt cx="217" cy="287"/>
          </a:xfrm>
        </p:grpSpPr>
        <p:sp>
          <p:nvSpPr>
            <p:cNvPr id="33822" name="Oval 36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33823" name="Text Box 36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42" name="Group 366"/>
          <p:cNvGrpSpPr>
            <a:grpSpLocks/>
          </p:cNvGrpSpPr>
          <p:nvPr/>
        </p:nvGrpSpPr>
        <p:grpSpPr bwMode="auto">
          <a:xfrm>
            <a:off x="4067175" y="836613"/>
            <a:ext cx="3600450" cy="3313112"/>
            <a:chOff x="2562" y="527"/>
            <a:chExt cx="2268" cy="2087"/>
          </a:xfrm>
        </p:grpSpPr>
        <p:sp>
          <p:nvSpPr>
            <p:cNvPr id="33819" name="Oval 367"/>
            <p:cNvSpPr>
              <a:spLocks noChangeArrowheads="1"/>
            </p:cNvSpPr>
            <p:nvPr/>
          </p:nvSpPr>
          <p:spPr bwMode="auto">
            <a:xfrm>
              <a:off x="2562" y="2341"/>
              <a:ext cx="318" cy="273"/>
            </a:xfrm>
            <a:prstGeom prst="ellipse">
              <a:avLst/>
            </a:prstGeom>
            <a:noFill/>
            <a:ln w="38100" algn="ctr">
              <a:solidFill>
                <a:srgbClr val="CC99FF"/>
              </a:solidFill>
              <a:round/>
              <a:headEnd/>
              <a:tailEnd/>
            </a:ln>
            <a:effectLst/>
          </p:spPr>
          <p:txBody>
            <a:bodyPr wrap="none" anchor="ctr">
              <a:spAutoFit/>
            </a:bodyPr>
            <a:lstStyle/>
            <a:p>
              <a:endParaRPr lang="en-IE" altLang="en-US"/>
            </a:p>
          </p:txBody>
        </p:sp>
        <p:sp>
          <p:nvSpPr>
            <p:cNvPr id="33820" name="Line 368"/>
            <p:cNvSpPr>
              <a:spLocks noChangeShapeType="1"/>
            </p:cNvSpPr>
            <p:nvPr/>
          </p:nvSpPr>
          <p:spPr bwMode="auto">
            <a:xfrm flipV="1">
              <a:off x="2789" y="663"/>
              <a:ext cx="998" cy="1678"/>
            </a:xfrm>
            <a:prstGeom prst="line">
              <a:avLst/>
            </a:prstGeom>
            <a:noFill/>
            <a:ln w="38100">
              <a:solidFill>
                <a:srgbClr val="CC99FF"/>
              </a:solidFill>
              <a:round/>
              <a:headEnd/>
              <a:tailEnd type="triangle" w="med" len="med"/>
            </a:ln>
            <a:effectLst/>
          </p:spPr>
          <p:txBody>
            <a:bodyPr anchor="ctr">
              <a:spAutoFit/>
            </a:bodyPr>
            <a:lstStyle/>
            <a:p>
              <a:endParaRPr lang="el-GR"/>
            </a:p>
          </p:txBody>
        </p:sp>
        <p:sp>
          <p:nvSpPr>
            <p:cNvPr id="33821" name="Text Box 369"/>
            <p:cNvSpPr txBox="1">
              <a:spLocks noChangeArrowheads="1"/>
            </p:cNvSpPr>
            <p:nvPr/>
          </p:nvSpPr>
          <p:spPr bwMode="auto">
            <a:xfrm>
              <a:off x="3742" y="527"/>
              <a:ext cx="1088" cy="388"/>
            </a:xfrm>
            <a:prstGeom prst="rect">
              <a:avLst/>
            </a:prstGeom>
            <a:noFill/>
            <a:ln w="38100" algn="ctr">
              <a:noFill/>
              <a:miter lim="800000"/>
              <a:headEnd/>
              <a:tailEnd/>
            </a:ln>
            <a:effectLst/>
          </p:spPr>
          <p:txBody>
            <a:bodyPr wrap="square">
              <a:spAutoFit/>
            </a:bodyPr>
            <a:lstStyle/>
            <a:p>
              <a:pPr eaLnBrk="0" hangingPunct="0">
                <a:lnSpc>
                  <a:spcPct val="85000"/>
                </a:lnSpc>
                <a:spcBef>
                  <a:spcPct val="50000"/>
                </a:spcBef>
                <a:buClr>
                  <a:srgbClr val="9999FF"/>
                </a:buClr>
              </a:pPr>
              <a:r>
                <a:rPr lang="el-GR" altLang="en-US" sz="2000" dirty="0" smtClean="0">
                  <a:latin typeface="Comic Sans MS" pitchFamily="66" charset="0"/>
                </a:rPr>
                <a:t>Ελεύθερο ηλεκτρόνιο</a:t>
              </a:r>
              <a:endParaRPr lang="en-US" altLang="en-US" sz="2000" dirty="0">
                <a:latin typeface="Comic Sans MS" pitchFamily="66" charset="0"/>
              </a:endParaRPr>
            </a:p>
          </p:txBody>
        </p:sp>
      </p:grpSp>
      <p:grpSp>
        <p:nvGrpSpPr>
          <p:cNvPr id="34143" name="Group 370"/>
          <p:cNvGrpSpPr>
            <a:grpSpLocks/>
          </p:cNvGrpSpPr>
          <p:nvPr/>
        </p:nvGrpSpPr>
        <p:grpSpPr bwMode="auto">
          <a:xfrm>
            <a:off x="4284663" y="1412875"/>
            <a:ext cx="4679950" cy="3240088"/>
            <a:chOff x="2699" y="890"/>
            <a:chExt cx="2948" cy="2041"/>
          </a:xfrm>
        </p:grpSpPr>
        <p:grpSp>
          <p:nvGrpSpPr>
            <p:cNvPr id="34150" name="Group 371"/>
            <p:cNvGrpSpPr>
              <a:grpSpLocks/>
            </p:cNvGrpSpPr>
            <p:nvPr/>
          </p:nvGrpSpPr>
          <p:grpSpPr bwMode="auto">
            <a:xfrm>
              <a:off x="3833" y="890"/>
              <a:ext cx="1814" cy="1706"/>
              <a:chOff x="3833" y="890"/>
              <a:chExt cx="1814" cy="1706"/>
            </a:xfrm>
          </p:grpSpPr>
          <p:sp>
            <p:nvSpPr>
              <p:cNvPr id="33816" name="Oval 372"/>
              <p:cNvSpPr>
                <a:spLocks noChangeArrowheads="1"/>
              </p:cNvSpPr>
              <p:nvPr/>
            </p:nvSpPr>
            <p:spPr bwMode="auto">
              <a:xfrm>
                <a:off x="3833" y="1480"/>
                <a:ext cx="317" cy="362"/>
              </a:xfrm>
              <a:prstGeom prst="ellipse">
                <a:avLst/>
              </a:prstGeom>
              <a:noFill/>
              <a:ln w="38100" algn="ctr">
                <a:solidFill>
                  <a:srgbClr val="CC99FF"/>
                </a:solidFill>
                <a:round/>
                <a:headEnd/>
                <a:tailEnd/>
              </a:ln>
              <a:effectLst/>
            </p:spPr>
            <p:txBody>
              <a:bodyPr wrap="none" anchor="ctr">
                <a:spAutoFit/>
              </a:bodyPr>
              <a:lstStyle/>
              <a:p>
                <a:endParaRPr lang="en-IE" altLang="en-US"/>
              </a:p>
            </p:txBody>
          </p:sp>
          <p:sp>
            <p:nvSpPr>
              <p:cNvPr id="33817" name="Line 373"/>
              <p:cNvSpPr>
                <a:spLocks noChangeShapeType="1"/>
              </p:cNvSpPr>
              <p:nvPr/>
            </p:nvSpPr>
            <p:spPr bwMode="auto">
              <a:xfrm flipV="1">
                <a:off x="4150" y="1026"/>
                <a:ext cx="544" cy="544"/>
              </a:xfrm>
              <a:prstGeom prst="line">
                <a:avLst/>
              </a:prstGeom>
              <a:noFill/>
              <a:ln w="38100">
                <a:solidFill>
                  <a:srgbClr val="CC99FF"/>
                </a:solidFill>
                <a:round/>
                <a:headEnd/>
                <a:tailEnd type="triangle" w="med" len="med"/>
              </a:ln>
              <a:effectLst/>
            </p:spPr>
            <p:txBody>
              <a:bodyPr wrap="none" anchor="ctr">
                <a:spAutoFit/>
              </a:bodyPr>
              <a:lstStyle/>
              <a:p>
                <a:endParaRPr lang="el-GR"/>
              </a:p>
            </p:txBody>
          </p:sp>
          <p:sp>
            <p:nvSpPr>
              <p:cNvPr id="33818" name="Text Box 374"/>
              <p:cNvSpPr txBox="1">
                <a:spLocks noChangeArrowheads="1"/>
              </p:cNvSpPr>
              <p:nvPr/>
            </p:nvSpPr>
            <p:spPr bwMode="auto">
              <a:xfrm>
                <a:off x="4694" y="890"/>
                <a:ext cx="953" cy="1706"/>
              </a:xfrm>
              <a:prstGeom prst="rect">
                <a:avLst/>
              </a:prstGeom>
              <a:solidFill>
                <a:schemeClr val="bg1"/>
              </a:solidFill>
              <a:ln w="38100" algn="ctr">
                <a:noFill/>
                <a:miter lim="800000"/>
                <a:headEnd/>
                <a:tailEnd/>
              </a:ln>
              <a:effectLst/>
              <a:scene3d>
                <a:camera prst="orthographicFront"/>
                <a:lightRig rig="threePt" dir="t"/>
              </a:scene3d>
              <a:sp3d>
                <a:bevelT/>
              </a:sp3d>
            </p:spPr>
            <p:txBody>
              <a:bodyPr>
                <a:spAutoFit/>
              </a:bodyPr>
              <a:lstStyle/>
              <a:p>
                <a:pPr algn="ctr" eaLnBrk="0" hangingPunct="0">
                  <a:lnSpc>
                    <a:spcPct val="85000"/>
                  </a:lnSpc>
                  <a:spcBef>
                    <a:spcPct val="50000"/>
                  </a:spcBef>
                  <a:buClr>
                    <a:srgbClr val="9999FF"/>
                  </a:buClr>
                </a:pPr>
                <a:r>
                  <a:rPr lang="el-GR" altLang="en-US" sz="2000" dirty="0" smtClean="0">
                    <a:latin typeface="Comic Sans MS" pitchFamily="66" charset="0"/>
                  </a:rPr>
                  <a:t>Δημιουργία </a:t>
                </a:r>
                <a:r>
                  <a:rPr lang="el-GR" altLang="en-US" sz="2000" dirty="0" smtClean="0">
                    <a:solidFill>
                      <a:srgbClr val="FF0000"/>
                    </a:solidFill>
                    <a:latin typeface="Comic Sans MS" pitchFamily="66" charset="0"/>
                  </a:rPr>
                  <a:t>ΟΠΗΣ</a:t>
                </a:r>
                <a:r>
                  <a:rPr lang="el-GR" altLang="en-US" sz="2000" dirty="0" smtClean="0">
                    <a:latin typeface="Comic Sans MS" pitchFamily="66" charset="0"/>
                  </a:rPr>
                  <a:t>. Συνολικό ηλεκτρικό φορτίο στο </a:t>
                </a:r>
                <a:r>
                  <a:rPr lang="en-US" altLang="en-US" sz="2000" dirty="0" smtClean="0">
                    <a:latin typeface="Comic Sans MS" pitchFamily="66" charset="0"/>
                  </a:rPr>
                  <a:t>Si</a:t>
                </a:r>
                <a:r>
                  <a:rPr lang="el-GR" altLang="en-US" sz="2000" dirty="0" smtClean="0">
                    <a:latin typeface="Comic Sans MS" pitchFamily="66" charset="0"/>
                  </a:rPr>
                  <a:t> μηδέν</a:t>
                </a:r>
                <a:r>
                  <a:rPr lang="en-IE" altLang="en-US" sz="2000" dirty="0" smtClean="0">
                    <a:latin typeface="Comic Sans MS" pitchFamily="66" charset="0"/>
                    <a:sym typeface="Wingdings" pitchFamily="2" charset="2"/>
                  </a:rPr>
                  <a:t> </a:t>
                </a:r>
                <a:r>
                  <a:rPr lang="el-GR" altLang="en-US" sz="2000" dirty="0" smtClean="0">
                    <a:latin typeface="Comic Sans MS" pitchFamily="66" charset="0"/>
                    <a:sym typeface="Wingdings" pitchFamily="2" charset="2"/>
                  </a:rPr>
                  <a:t>η ΟΠΗ είναι θετικά φορτισμένη</a:t>
                </a:r>
                <a:endParaRPr lang="en-US" altLang="en-US" sz="2000" dirty="0">
                  <a:latin typeface="Comic Sans MS" pitchFamily="66" charset="0"/>
                </a:endParaRPr>
              </a:p>
            </p:txBody>
          </p:sp>
        </p:grpSp>
        <p:grpSp>
          <p:nvGrpSpPr>
            <p:cNvPr id="34151" name="Group 375"/>
            <p:cNvGrpSpPr>
              <a:grpSpLocks/>
            </p:cNvGrpSpPr>
            <p:nvPr/>
          </p:nvGrpSpPr>
          <p:grpSpPr bwMode="auto">
            <a:xfrm>
              <a:off x="2699" y="2644"/>
              <a:ext cx="181" cy="287"/>
              <a:chOff x="2699" y="2644"/>
              <a:chExt cx="181" cy="287"/>
            </a:xfrm>
          </p:grpSpPr>
          <p:sp>
            <p:nvSpPr>
              <p:cNvPr id="33814" name="Oval 376"/>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33815" name="Text Box 377"/>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4156" name="Group 378"/>
            <p:cNvGrpSpPr>
              <a:grpSpLocks/>
            </p:cNvGrpSpPr>
            <p:nvPr/>
          </p:nvGrpSpPr>
          <p:grpSpPr bwMode="auto">
            <a:xfrm>
              <a:off x="3878" y="1555"/>
              <a:ext cx="181" cy="287"/>
              <a:chOff x="2699" y="2644"/>
              <a:chExt cx="181" cy="287"/>
            </a:xfrm>
          </p:grpSpPr>
          <p:sp>
            <p:nvSpPr>
              <p:cNvPr id="33812" name="Oval 379"/>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33813" name="Text Box 380"/>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382"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383"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Ενδογενείς Ημιαγωγοί</a:t>
            </a:r>
            <a:endParaRPr lang="en-GB" sz="2800" b="1" u="none" dirty="0">
              <a:solidFill>
                <a:srgbClr val="00206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096"/>
                                        </p:tgtEl>
                                        <p:attrNameLst>
                                          <p:attrName>style.visibility</p:attrName>
                                        </p:attrNameLst>
                                      </p:cBhvr>
                                      <p:to>
                                        <p:strVal val="visible"/>
                                      </p:to>
                                    </p:set>
                                  </p:childTnLst>
                                  <p:subTnLst>
                                    <p:animClr clrSpc="rgb" dir="cw">
                                      <p:cBhvr override="childStyle">
                                        <p:cTn dur="1" fill="hold" display="0" masterRel="nextClick" afterEffect="1"/>
                                        <p:tgtEl>
                                          <p:spTgt spid="34096"/>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8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537"/>
                                        </p:tgtEl>
                                        <p:attrNameLst>
                                          <p:attrName>style.visibility</p:attrName>
                                        </p:attrNameLst>
                                      </p:cBhvr>
                                      <p:to>
                                        <p:strVal val="visible"/>
                                      </p:to>
                                    </p:set>
                                  </p:childTnLst>
                                  <p:subTnLst>
                                    <p:animClr clrSpc="rgb" dir="cw">
                                      <p:cBhvr override="childStyle">
                                        <p:cTn dur="1" fill="hold" display="0" masterRel="nextClick" afterEffect="1"/>
                                        <p:tgtEl>
                                          <p:spTgt spid="9537"/>
                                        </p:tgtEl>
                                        <p:attrNameLst>
                                          <p:attrName>ppt_c</p:attrName>
                                        </p:attrNameLst>
                                      </p:cBhvr>
                                      <p:to>
                                        <a:schemeClr val="hlink"/>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4097"/>
                                        </p:tgtEl>
                                        <p:attrNameLst>
                                          <p:attrName>style.visibility</p:attrName>
                                        </p:attrNameLst>
                                      </p:cBhvr>
                                      <p:to>
                                        <p:strVal val="visible"/>
                                      </p:to>
                                    </p:set>
                                  </p:childTnLst>
                                  <p:subTnLst>
                                    <p:animClr clrSpc="rgb" dir="cw">
                                      <p:cBhvr override="childStyle">
                                        <p:cTn dur="1" fill="hold" display="0" masterRel="nextClick" afterEffect="1"/>
                                        <p:tgtEl>
                                          <p:spTgt spid="34097"/>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141"/>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01562 0.06289 L 1.38889E-6 2.65896E-6 " pathEditMode="relative" ptsTypes="AA">
                                      <p:cBhvr>
                                        <p:cTn id="38" dur="2000" fill="hold"/>
                                        <p:tgtEl>
                                          <p:spTgt spid="34141"/>
                                        </p:tgtEl>
                                        <p:attrNameLst>
                                          <p:attrName>ppt_x</p:attrName>
                                          <p:attrName>ppt_y</p:attrName>
                                        </p:attrNameLst>
                                      </p:cBhvr>
                                    </p:animMotion>
                                  </p:childTnLst>
                                </p:cTn>
                              </p:par>
                              <p:par>
                                <p:cTn id="39" presetID="1" presetClass="entr" presetSubtype="0" fill="hold" nodeType="withEffect">
                                  <p:stCondLst>
                                    <p:cond delay="0"/>
                                  </p:stCondLst>
                                  <p:childTnLst>
                                    <p:set>
                                      <p:cBhvr>
                                        <p:cTn id="40" dur="1" fill="hold">
                                          <p:stCondLst>
                                            <p:cond delay="0"/>
                                          </p:stCondLst>
                                        </p:cTn>
                                        <p:tgtEl>
                                          <p:spTgt spid="3410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098"/>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0.02361 -0.05248 L -8.61111E-6 2.89017E-7 " pathEditMode="relative" ptsTypes="AA">
                                      <p:cBhvr>
                                        <p:cTn id="44" dur="2000" fill="hold"/>
                                        <p:tgtEl>
                                          <p:spTgt spid="34098"/>
                                        </p:tgtEl>
                                        <p:attrNameLst>
                                          <p:attrName>ppt_x</p:attrName>
                                          <p:attrName>ppt_y</p:attrName>
                                        </p:attrNameLst>
                                      </p:cBhvr>
                                    </p:animMotion>
                                  </p:childTnLst>
                                </p:cTn>
                              </p:par>
                              <p:par>
                                <p:cTn id="45" presetID="1" presetClass="entr" presetSubtype="0" fill="hold" nodeType="withEffect">
                                  <p:stCondLst>
                                    <p:cond delay="0"/>
                                  </p:stCondLst>
                                  <p:childTnLst>
                                    <p:set>
                                      <p:cBhvr>
                                        <p:cTn id="46" dur="1" fill="hold">
                                          <p:stCondLst>
                                            <p:cond delay="0"/>
                                          </p:stCondLst>
                                        </p:cTn>
                                        <p:tgtEl>
                                          <p:spTgt spid="3412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142"/>
                                        </p:tgtEl>
                                        <p:attrNameLst>
                                          <p:attrName>style.visibility</p:attrName>
                                        </p:attrNameLst>
                                      </p:cBhvr>
                                      <p:to>
                                        <p:strVal val="visible"/>
                                      </p:to>
                                    </p:set>
                                  </p:childTnLst>
                                  <p:subTnLst>
                                    <p:animClr clrSpc="rgb" dir="cw">
                                      <p:cBhvr override="childStyle">
                                        <p:cTn dur="1" fill="hold" display="0" masterRel="nextClick" afterEffect="1"/>
                                        <p:tgtEl>
                                          <p:spTgt spid="34142"/>
                                        </p:tgtEl>
                                        <p:attrNameLst>
                                          <p:attrName>ppt_c</p:attrName>
                                        </p:attrNameLst>
                                      </p:cBhvr>
                                      <p:to>
                                        <a:schemeClr va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4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a:spLocks noChangeArrowheads="1"/>
          </p:cNvSpPr>
          <p:nvPr/>
        </p:nvSpPr>
        <p:spPr bwMode="auto">
          <a:xfrm>
            <a:off x="53790" y="982216"/>
            <a:ext cx="9018712"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pic>
        <p:nvPicPr>
          <p:cNvPr id="34819" name="Picture 4"/>
          <p:cNvPicPr>
            <a:picLocks noGrp="1" noChangeAspect="1" noChangeArrowheads="1"/>
          </p:cNvPicPr>
          <p:nvPr>
            <p:ph idx="1"/>
          </p:nvPr>
        </p:nvPicPr>
        <p:blipFill>
          <a:blip r:embed="rId2" cstate="print">
            <a:lum contrast="30000"/>
          </a:blip>
          <a:srcRect/>
          <a:stretch>
            <a:fillRect/>
          </a:stretch>
        </p:blipFill>
        <p:spPr>
          <a:xfrm>
            <a:off x="143441" y="3866323"/>
            <a:ext cx="4716016" cy="2482850"/>
          </a:xfrm>
          <a:noFill/>
          <a:scene3d>
            <a:camera prst="orthographicFront"/>
            <a:lightRig rig="threePt" dir="t"/>
          </a:scene3d>
          <a:sp3d>
            <a:bevelT/>
          </a:sp3d>
        </p:spPr>
      </p:pic>
      <p:sp>
        <p:nvSpPr>
          <p:cNvPr id="34820" name="Text Box 7"/>
          <p:cNvSpPr txBox="1">
            <a:spLocks noChangeArrowheads="1"/>
          </p:cNvSpPr>
          <p:nvPr/>
        </p:nvSpPr>
        <p:spPr bwMode="auto">
          <a:xfrm>
            <a:off x="331788" y="1103131"/>
            <a:ext cx="8259762" cy="830997"/>
          </a:xfrm>
          <a:prstGeom prst="rect">
            <a:avLst/>
          </a:prstGeom>
          <a:noFill/>
          <a:ln w="9525">
            <a:noFill/>
            <a:miter lim="800000"/>
            <a:headEnd/>
            <a:tailEnd/>
          </a:ln>
          <a:effectLst/>
        </p:spPr>
        <p:txBody>
          <a:bodyPr>
            <a:spAutoFit/>
          </a:bodyPr>
          <a:lstStyle/>
          <a:p>
            <a:pPr>
              <a:spcBef>
                <a:spcPct val="50000"/>
              </a:spcBef>
            </a:pPr>
            <a:r>
              <a:rPr lang="el-GR" altLang="en-US" sz="2400" b="1" dirty="0" smtClean="0">
                <a:solidFill>
                  <a:srgbClr val="002060"/>
                </a:solidFill>
              </a:rPr>
              <a:t>Ένας τέλειος κρύσταλλος ημιαγωγού χωρίς προσμίξεις και ατέλειες στο πλέγμα του ονομάζεται ΕΝΔΟΓΕΝΗΣ ΗΜΙΑΓΩΓΟΣ. </a:t>
            </a:r>
            <a:endParaRPr lang="en-GB" altLang="en-US" sz="2400" b="1" dirty="0">
              <a:solidFill>
                <a:srgbClr val="002060"/>
              </a:solidFill>
            </a:endParaRPr>
          </a:p>
        </p:txBody>
      </p:sp>
      <p:sp>
        <p:nvSpPr>
          <p:cNvPr id="34821" name="Rectangle 9"/>
          <p:cNvSpPr>
            <a:spLocks noChangeArrowheads="1"/>
          </p:cNvSpPr>
          <p:nvPr/>
        </p:nvSpPr>
        <p:spPr bwMode="auto">
          <a:xfrm>
            <a:off x="216024" y="1888497"/>
            <a:ext cx="4427984" cy="1846659"/>
          </a:xfrm>
          <a:prstGeom prst="rect">
            <a:avLst/>
          </a:prstGeom>
          <a:noFill/>
          <a:ln w="9525">
            <a:noFill/>
            <a:miter lim="800000"/>
            <a:headEnd/>
            <a:tailEnd/>
          </a:ln>
          <a:effectLst/>
        </p:spPr>
        <p:txBody>
          <a:bodyPr wrap="square">
            <a:spAutoFit/>
          </a:bodyPr>
          <a:lstStyle/>
          <a:p>
            <a:pPr>
              <a:spcBef>
                <a:spcPct val="50000"/>
              </a:spcBef>
            </a:pPr>
            <a:r>
              <a:rPr lang="el-GR" altLang="en-US" sz="2400" b="1" dirty="0" smtClean="0">
                <a:solidFill>
                  <a:srgbClr val="002060"/>
                </a:solidFill>
              </a:rPr>
              <a:t>Εάν </a:t>
            </a:r>
            <a:r>
              <a:rPr lang="en-GB" altLang="en-US" sz="2400" b="1" dirty="0" smtClean="0">
                <a:solidFill>
                  <a:srgbClr val="002060"/>
                </a:solidFill>
              </a:rPr>
              <a:t> T</a:t>
            </a:r>
            <a:r>
              <a:rPr lang="el-GR" altLang="en-US" sz="2400" b="1" dirty="0" smtClean="0">
                <a:solidFill>
                  <a:srgbClr val="002060"/>
                </a:solidFill>
              </a:rPr>
              <a:t> </a:t>
            </a:r>
            <a:r>
              <a:rPr lang="en-GB" altLang="en-US" sz="2400" b="1" dirty="0" smtClean="0">
                <a:solidFill>
                  <a:srgbClr val="002060"/>
                </a:solidFill>
              </a:rPr>
              <a:t>=</a:t>
            </a:r>
            <a:r>
              <a:rPr lang="el-GR" altLang="en-US" sz="2400" b="1" dirty="0" smtClean="0">
                <a:solidFill>
                  <a:srgbClr val="002060"/>
                </a:solidFill>
              </a:rPr>
              <a:t> </a:t>
            </a:r>
            <a:r>
              <a:rPr lang="en-GB" altLang="en-US" sz="2400" b="1" dirty="0" smtClean="0">
                <a:solidFill>
                  <a:srgbClr val="002060"/>
                </a:solidFill>
              </a:rPr>
              <a:t>0 K</a:t>
            </a:r>
            <a:endParaRPr lang="el-GR" altLang="en-US" sz="2400" b="1" dirty="0" smtClean="0">
              <a:solidFill>
                <a:srgbClr val="002060"/>
              </a:solidFill>
            </a:endParaRPr>
          </a:p>
          <a:p>
            <a:pPr>
              <a:spcBef>
                <a:spcPct val="50000"/>
              </a:spcBef>
            </a:pPr>
            <a:r>
              <a:rPr lang="en-GB" altLang="en-US" sz="2000" b="1" dirty="0" smtClean="0"/>
              <a:t> </a:t>
            </a:r>
            <a:r>
              <a:rPr lang="el-GR" altLang="en-US" sz="2000" b="1" dirty="0" smtClean="0"/>
              <a:t>Απουσία ελεύθερων ηλεκτρ. φορτίων</a:t>
            </a:r>
            <a:r>
              <a:rPr lang="en-GB" altLang="en-US" sz="2000" b="1" dirty="0" smtClean="0"/>
              <a:t>                 </a:t>
            </a:r>
            <a:endParaRPr lang="el-GR" altLang="en-US" sz="2000" b="1" dirty="0" smtClean="0"/>
          </a:p>
          <a:p>
            <a:pPr>
              <a:spcBef>
                <a:spcPct val="50000"/>
              </a:spcBef>
            </a:pPr>
            <a:r>
              <a:rPr lang="el-GR" altLang="en-US" sz="2000" b="1" dirty="0" smtClean="0"/>
              <a:t>Ζώνη Σθένους πλήρως κατειλημμένη</a:t>
            </a:r>
          </a:p>
          <a:p>
            <a:pPr>
              <a:spcBef>
                <a:spcPct val="50000"/>
              </a:spcBef>
            </a:pPr>
            <a:r>
              <a:rPr lang="el-GR" altLang="en-US" sz="2000" b="1" dirty="0" smtClean="0"/>
              <a:t>Άδεια Ζώνη αγωγιμότητας</a:t>
            </a:r>
            <a:endParaRPr lang="en-US" altLang="en-US" sz="2000" b="1" dirty="0"/>
          </a:p>
        </p:txBody>
      </p:sp>
      <p:sp>
        <p:nvSpPr>
          <p:cNvPr id="34822" name="Text Box 10"/>
          <p:cNvSpPr txBox="1">
            <a:spLocks noChangeArrowheads="1"/>
          </p:cNvSpPr>
          <p:nvPr/>
        </p:nvSpPr>
        <p:spPr bwMode="auto">
          <a:xfrm>
            <a:off x="4716016" y="2027458"/>
            <a:ext cx="4283968" cy="1692771"/>
          </a:xfrm>
          <a:prstGeom prst="rect">
            <a:avLst/>
          </a:prstGeom>
          <a:noFill/>
          <a:ln w="9525">
            <a:noFill/>
            <a:miter lim="800000"/>
            <a:headEnd/>
            <a:tailEnd/>
          </a:ln>
          <a:effectLst/>
        </p:spPr>
        <p:txBody>
          <a:bodyPr wrap="square">
            <a:spAutoFit/>
          </a:bodyPr>
          <a:lstStyle/>
          <a:p>
            <a:pPr>
              <a:spcBef>
                <a:spcPct val="50000"/>
              </a:spcBef>
            </a:pPr>
            <a:r>
              <a:rPr lang="el-GR" altLang="en-US" sz="2400" b="1" dirty="0" smtClean="0">
                <a:solidFill>
                  <a:srgbClr val="002060"/>
                </a:solidFill>
              </a:rPr>
              <a:t>Εάν </a:t>
            </a:r>
            <a:r>
              <a:rPr lang="en-GB" altLang="en-US" sz="2400" b="1" dirty="0" smtClean="0">
                <a:solidFill>
                  <a:srgbClr val="002060"/>
                </a:solidFill>
              </a:rPr>
              <a:t> T</a:t>
            </a:r>
            <a:r>
              <a:rPr lang="el-GR" altLang="en-US" sz="2400" b="1" dirty="0" smtClean="0">
                <a:solidFill>
                  <a:srgbClr val="002060"/>
                </a:solidFill>
              </a:rPr>
              <a:t> </a:t>
            </a:r>
            <a:r>
              <a:rPr lang="en-GB" altLang="en-US" sz="2400" b="1" dirty="0" smtClean="0">
                <a:solidFill>
                  <a:srgbClr val="002060"/>
                </a:solidFill>
              </a:rPr>
              <a:t>&gt;</a:t>
            </a:r>
            <a:r>
              <a:rPr lang="el-GR" altLang="en-US" sz="2400" b="1" dirty="0" smtClean="0">
                <a:solidFill>
                  <a:srgbClr val="002060"/>
                </a:solidFill>
              </a:rPr>
              <a:t> </a:t>
            </a:r>
            <a:r>
              <a:rPr lang="en-GB" altLang="en-US" sz="2400" b="1" dirty="0" smtClean="0">
                <a:solidFill>
                  <a:srgbClr val="002060"/>
                </a:solidFill>
              </a:rPr>
              <a:t>0</a:t>
            </a:r>
            <a:r>
              <a:rPr lang="el-GR" altLang="en-US" sz="2400" b="1" dirty="0" smtClean="0">
                <a:solidFill>
                  <a:srgbClr val="002060"/>
                </a:solidFill>
              </a:rPr>
              <a:t> Κ</a:t>
            </a:r>
            <a:r>
              <a:rPr lang="en-GB" altLang="en-US" sz="2400" b="1" dirty="0" smtClean="0">
                <a:solidFill>
                  <a:srgbClr val="002060"/>
                </a:solidFill>
              </a:rPr>
              <a:t> </a:t>
            </a:r>
            <a:endParaRPr lang="el-GR" altLang="en-US" sz="2400" b="1" dirty="0" smtClean="0">
              <a:solidFill>
                <a:srgbClr val="002060"/>
              </a:solidFill>
            </a:endParaRPr>
          </a:p>
          <a:p>
            <a:pPr>
              <a:spcBef>
                <a:spcPct val="50000"/>
              </a:spcBef>
            </a:pPr>
            <a:r>
              <a:rPr lang="el-GR" altLang="en-US" sz="2000" b="1" dirty="0" smtClean="0"/>
              <a:t>Γένεση  ζευγών ηλεκτρονίων-οπών</a:t>
            </a:r>
            <a:endParaRPr lang="en-GB" altLang="en-US" sz="2000" b="1" dirty="0"/>
          </a:p>
          <a:p>
            <a:pPr>
              <a:spcBef>
                <a:spcPct val="50000"/>
              </a:spcBef>
            </a:pPr>
            <a:r>
              <a:rPr lang="el-GR" altLang="en-US" sz="2000" b="1" dirty="0" smtClean="0"/>
              <a:t>Τα ζεύγη αυτά είναι οι μόνοι φορείς στους ενδογενείς ημιαγωγούς</a:t>
            </a:r>
            <a:endParaRPr lang="en-US" altLang="en-US" sz="2000" b="1" i="1" dirty="0"/>
          </a:p>
        </p:txBody>
      </p:sp>
      <p:sp>
        <p:nvSpPr>
          <p:cNvPr id="34823" name="Text Box 11"/>
          <p:cNvSpPr txBox="1">
            <a:spLocks noChangeArrowheads="1"/>
          </p:cNvSpPr>
          <p:nvPr/>
        </p:nvSpPr>
        <p:spPr bwMode="auto">
          <a:xfrm>
            <a:off x="4860032" y="3952336"/>
            <a:ext cx="4283968" cy="2400657"/>
          </a:xfrm>
          <a:prstGeom prst="rect">
            <a:avLst/>
          </a:prstGeom>
          <a:noFill/>
          <a:ln w="9525">
            <a:noFill/>
            <a:miter lim="800000"/>
            <a:headEnd/>
            <a:tailEnd/>
          </a:ln>
          <a:effectLst/>
        </p:spPr>
        <p:txBody>
          <a:bodyPr wrap="square">
            <a:spAutoFit/>
          </a:bodyPr>
          <a:lstStyle/>
          <a:p>
            <a:pPr>
              <a:spcBef>
                <a:spcPct val="50000"/>
              </a:spcBef>
            </a:pPr>
            <a:r>
              <a:rPr lang="el-GR" altLang="en-US" sz="2400" b="1" dirty="0" smtClean="0"/>
              <a:t>Η συγκέντρωση</a:t>
            </a:r>
            <a:r>
              <a:rPr lang="en-US" altLang="en-US" sz="2400" b="1" dirty="0" smtClean="0"/>
              <a:t> </a:t>
            </a:r>
            <a:r>
              <a:rPr lang="el-GR" altLang="en-US" sz="2400" b="1" dirty="0" smtClean="0"/>
              <a:t>ηλεκτρονίων </a:t>
            </a:r>
            <a:r>
              <a:rPr lang="en-US" altLang="en-US" sz="2400" b="1" dirty="0" smtClean="0">
                <a:solidFill>
                  <a:srgbClr val="002060"/>
                </a:solidFill>
              </a:rPr>
              <a:t>n</a:t>
            </a:r>
            <a:r>
              <a:rPr lang="el-GR" altLang="en-US" sz="2400" b="1" dirty="0" smtClean="0"/>
              <a:t> στη Ζώνη Αγωγιμότητας είναι ίση με την συγκέντρωση οπών </a:t>
            </a:r>
            <a:r>
              <a:rPr lang="en-US" altLang="en-US" sz="2400" b="1" dirty="0" smtClean="0">
                <a:solidFill>
                  <a:srgbClr val="002060"/>
                </a:solidFill>
              </a:rPr>
              <a:t>p</a:t>
            </a:r>
            <a:r>
              <a:rPr lang="en-US" altLang="en-US" sz="2400" b="1" dirty="0" smtClean="0"/>
              <a:t> </a:t>
            </a:r>
            <a:r>
              <a:rPr lang="el-GR" altLang="en-US" sz="2400" b="1" dirty="0" smtClean="0"/>
              <a:t>στη Ζώνη Σθένους. </a:t>
            </a:r>
            <a:endParaRPr lang="en-GB" altLang="en-US" sz="2400" b="1" dirty="0"/>
          </a:p>
          <a:p>
            <a:pPr algn="ctr">
              <a:spcBef>
                <a:spcPct val="50000"/>
              </a:spcBef>
            </a:pPr>
            <a:r>
              <a:rPr lang="en-GB" altLang="en-US" sz="3600" b="1" i="1" dirty="0" smtClean="0">
                <a:solidFill>
                  <a:srgbClr val="002060"/>
                </a:solidFill>
              </a:rPr>
              <a:t>n=p=</a:t>
            </a:r>
            <a:r>
              <a:rPr lang="en-GB" altLang="en-US" sz="3600" b="1" i="1" dirty="0" err="1" smtClean="0">
                <a:solidFill>
                  <a:srgbClr val="002060"/>
                </a:solidFill>
              </a:rPr>
              <a:t>n</a:t>
            </a:r>
            <a:r>
              <a:rPr lang="en-GB" altLang="en-US" sz="3600" b="1" i="1" baseline="-25000" dirty="0" err="1" smtClean="0">
                <a:solidFill>
                  <a:srgbClr val="002060"/>
                </a:solidFill>
              </a:rPr>
              <a:t>i</a:t>
            </a:r>
            <a:endParaRPr lang="en-US" altLang="en-US" sz="3600" b="1" i="1" baseline="30000" dirty="0">
              <a:solidFill>
                <a:srgbClr val="002060"/>
              </a:solidFill>
            </a:endParaRPr>
          </a:p>
        </p:txBody>
      </p:sp>
      <p:sp>
        <p:nvSpPr>
          <p:cNvPr id="10"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1"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Ενδογενείς Ημιαγωγοί</a:t>
            </a:r>
            <a:endParaRPr lang="en-GB" sz="2800" b="1" u="none"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
          <p:cNvSpPr>
            <a:spLocks noChangeArrowheads="1"/>
          </p:cNvSpPr>
          <p:nvPr/>
        </p:nvSpPr>
        <p:spPr bwMode="auto">
          <a:xfrm>
            <a:off x="0" y="836712"/>
            <a:ext cx="9018712" cy="5904656"/>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10244" name="Rectangle 4"/>
          <p:cNvSpPr>
            <a:spLocks noChangeArrowheads="1"/>
          </p:cNvSpPr>
          <p:nvPr/>
        </p:nvSpPr>
        <p:spPr bwMode="auto">
          <a:xfrm>
            <a:off x="395536" y="6237312"/>
            <a:ext cx="8257927" cy="461665"/>
          </a:xfrm>
          <a:prstGeom prst="rect">
            <a:avLst/>
          </a:prstGeom>
          <a:noFill/>
          <a:ln w="9525">
            <a:noFill/>
            <a:miter lim="800000"/>
            <a:headEnd/>
            <a:tailEnd/>
          </a:ln>
          <a:effectLst/>
        </p:spPr>
        <p:txBody>
          <a:bodyPr wrap="square">
            <a:spAutoFit/>
          </a:bodyPr>
          <a:lstStyle/>
          <a:p>
            <a:pPr algn="ctr" eaLnBrk="0" hangingPunct="0">
              <a:spcBef>
                <a:spcPct val="50000"/>
              </a:spcBef>
            </a:pPr>
            <a:r>
              <a:rPr lang="el-GR" altLang="en-US" sz="2400" b="1" dirty="0" smtClean="0">
                <a:solidFill>
                  <a:srgbClr val="002060"/>
                </a:solidFill>
                <a:latin typeface="Comic Sans MS" pitchFamily="66" charset="0"/>
                <a:sym typeface="Wingdings" pitchFamily="2" charset="2"/>
              </a:rPr>
              <a:t>Η ηλεκτρική αγωγιμότητα εξαρτάται από τη θερμοκρασία</a:t>
            </a:r>
            <a:endParaRPr lang="en-US" altLang="en-US" sz="2400" b="1" dirty="0">
              <a:solidFill>
                <a:srgbClr val="002060"/>
              </a:solidFill>
              <a:latin typeface="Comic Sans MS" pitchFamily="66" charset="0"/>
              <a:sym typeface="Symbol" pitchFamily="18" charset="2"/>
            </a:endParaRPr>
          </a:p>
        </p:txBody>
      </p:sp>
      <p:sp>
        <p:nvSpPr>
          <p:cNvPr id="36869" name="Text Box 5"/>
          <p:cNvSpPr txBox="1">
            <a:spLocks noChangeArrowheads="1"/>
          </p:cNvSpPr>
          <p:nvPr/>
        </p:nvSpPr>
        <p:spPr bwMode="auto">
          <a:xfrm>
            <a:off x="112484" y="1082213"/>
            <a:ext cx="9031516" cy="720197"/>
          </a:xfrm>
          <a:prstGeom prst="rect">
            <a:avLst/>
          </a:prstGeom>
          <a:noFill/>
          <a:ln w="38100" algn="ctr">
            <a:noFill/>
            <a:miter lim="800000"/>
            <a:headEnd/>
            <a:tailEnd/>
          </a:ln>
          <a:effectLst/>
        </p:spPr>
        <p:txBody>
          <a:bodyPr wrap="square">
            <a:spAutoFit/>
          </a:bodyPr>
          <a:lstStyle/>
          <a:p>
            <a:pPr eaLnBrk="0" hangingPunct="0">
              <a:lnSpc>
                <a:spcPct val="85000"/>
              </a:lnSpc>
              <a:spcBef>
                <a:spcPct val="50000"/>
              </a:spcBef>
              <a:buClr>
                <a:srgbClr val="9999FF"/>
              </a:buClr>
            </a:pPr>
            <a:r>
              <a:rPr lang="el-GR" altLang="en-US" sz="2400" b="1" dirty="0" smtClean="0">
                <a:solidFill>
                  <a:srgbClr val="002060"/>
                </a:solidFill>
                <a:latin typeface="Comic Sans MS" pitchFamily="66" charset="0"/>
              </a:rPr>
              <a:t>Με την αύξηση της θερμοκρασίας η συγκέντρωση των φορέων αυξάνεται εκθετικά</a:t>
            </a:r>
            <a:endParaRPr lang="en-US" altLang="en-US" sz="2400" b="1" dirty="0">
              <a:solidFill>
                <a:srgbClr val="002060"/>
              </a:solidFill>
              <a:latin typeface="Comic Sans MS" pitchFamily="66" charset="0"/>
            </a:endParaRPr>
          </a:p>
        </p:txBody>
      </p:sp>
      <p:sp>
        <p:nvSpPr>
          <p:cNvPr id="8"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1"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Ενδογενείς Ημιαγωγοί</a:t>
            </a:r>
            <a:endParaRPr lang="en-GB" sz="2800" b="1" u="none" dirty="0">
              <a:solidFill>
                <a:srgbClr val="002060"/>
              </a:solidFill>
              <a:cs typeface="Times New Roman" pitchFamily="18" charset="0"/>
            </a:endParaRPr>
          </a:p>
        </p:txBody>
      </p:sp>
      <p:pic>
        <p:nvPicPr>
          <p:cNvPr id="394250" name="Picture 10"/>
          <p:cNvPicPr>
            <a:picLocks noChangeAspect="1" noChangeArrowheads="1"/>
          </p:cNvPicPr>
          <p:nvPr/>
        </p:nvPicPr>
        <p:blipFill>
          <a:blip r:embed="rId2" cstate="print"/>
          <a:srcRect/>
          <a:stretch>
            <a:fillRect/>
          </a:stretch>
        </p:blipFill>
        <p:spPr bwMode="auto">
          <a:xfrm>
            <a:off x="1043608" y="1772816"/>
            <a:ext cx="6858000" cy="4456112"/>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80685" y="982216"/>
            <a:ext cx="9018712"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10244" name="Rectangle 4"/>
          <p:cNvSpPr>
            <a:spLocks noChangeArrowheads="1"/>
          </p:cNvSpPr>
          <p:nvPr/>
        </p:nvSpPr>
        <p:spPr bwMode="auto">
          <a:xfrm>
            <a:off x="323528" y="3789040"/>
            <a:ext cx="8257927" cy="2677656"/>
          </a:xfrm>
          <a:prstGeom prst="rect">
            <a:avLst/>
          </a:prstGeom>
          <a:noFill/>
          <a:ln w="9525">
            <a:noFill/>
            <a:miter lim="800000"/>
            <a:headEnd/>
            <a:tailEnd/>
          </a:ln>
          <a:effectLst/>
        </p:spPr>
        <p:txBody>
          <a:bodyPr wrap="square">
            <a:spAutoFit/>
          </a:bodyPr>
          <a:lstStyle/>
          <a:p>
            <a:pPr algn="ctr" eaLnBrk="0" hangingPunct="0">
              <a:spcBef>
                <a:spcPct val="50000"/>
              </a:spcBef>
            </a:pPr>
            <a:r>
              <a:rPr lang="en-US" altLang="en-US" sz="2400" b="1" dirty="0" err="1" smtClean="0">
                <a:solidFill>
                  <a:srgbClr val="002060"/>
                </a:solidFill>
                <a:latin typeface="Comic Sans MS" pitchFamily="66" charset="0"/>
                <a:sym typeface="Wingdings" pitchFamily="2" charset="2"/>
              </a:rPr>
              <a:t>n</a:t>
            </a:r>
            <a:r>
              <a:rPr lang="en-US" altLang="en-US" sz="2400" b="1" baseline="-25000" dirty="0" err="1" smtClean="0">
                <a:solidFill>
                  <a:srgbClr val="002060"/>
                </a:solidFill>
                <a:latin typeface="Comic Sans MS" pitchFamily="66" charset="0"/>
                <a:sym typeface="Wingdings" pitchFamily="2" charset="2"/>
              </a:rPr>
              <a:t>i</a:t>
            </a:r>
            <a:r>
              <a:rPr lang="en-US" altLang="en-US" sz="2400" b="1" dirty="0" smtClean="0">
                <a:solidFill>
                  <a:srgbClr val="002060"/>
                </a:solidFill>
                <a:latin typeface="Comic Sans MS" pitchFamily="66" charset="0"/>
                <a:sym typeface="Wingdings" pitchFamily="2" charset="2"/>
              </a:rPr>
              <a:t> </a:t>
            </a:r>
            <a:r>
              <a:rPr lang="el-GR" altLang="en-US" sz="2400" b="1" dirty="0" smtClean="0">
                <a:solidFill>
                  <a:srgbClr val="002060"/>
                </a:solidFill>
                <a:latin typeface="Comic Sans MS" pitchFamily="66" charset="0"/>
                <a:sym typeface="Wingdings" pitchFamily="2" charset="2"/>
              </a:rPr>
              <a:t>είναι η συγκέντρωση ηλεκτρονίων ή οπών</a:t>
            </a:r>
          </a:p>
          <a:p>
            <a:pPr algn="ctr" eaLnBrk="0" hangingPunct="0">
              <a:spcBef>
                <a:spcPct val="50000"/>
              </a:spcBef>
            </a:pPr>
            <a:r>
              <a:rPr lang="el-GR" altLang="en-US" sz="2400" b="1" dirty="0" smtClean="0">
                <a:solidFill>
                  <a:srgbClr val="002060"/>
                </a:solidFill>
                <a:latin typeface="Comic Sans MS" pitchFamily="66" charset="0"/>
                <a:sym typeface="Wingdings" pitchFamily="2" charset="2"/>
              </a:rPr>
              <a:t>Β μια σταθερά (7,3</a:t>
            </a:r>
            <a:r>
              <a:rPr lang="en-US" altLang="en-US" sz="2400" b="1" dirty="0" smtClean="0">
                <a:solidFill>
                  <a:srgbClr val="002060"/>
                </a:solidFill>
                <a:latin typeface="Comic Sans MS" pitchFamily="66" charset="0"/>
                <a:sym typeface="Wingdings" pitchFamily="2" charset="2"/>
              </a:rPr>
              <a:t>x10</a:t>
            </a:r>
            <a:r>
              <a:rPr lang="en-US" altLang="en-US" sz="2400" b="1" baseline="30000" dirty="0" smtClean="0">
                <a:solidFill>
                  <a:srgbClr val="002060"/>
                </a:solidFill>
                <a:latin typeface="Comic Sans MS" pitchFamily="66" charset="0"/>
                <a:sym typeface="Wingdings" pitchFamily="2" charset="2"/>
              </a:rPr>
              <a:t>15</a:t>
            </a:r>
            <a:r>
              <a:rPr lang="en-US" altLang="en-US" sz="2400" b="1" dirty="0" smtClean="0">
                <a:solidFill>
                  <a:srgbClr val="002060"/>
                </a:solidFill>
                <a:latin typeface="Comic Sans MS" pitchFamily="66" charset="0"/>
                <a:sym typeface="Wingdings" pitchFamily="2" charset="2"/>
              </a:rPr>
              <a:t> </a:t>
            </a:r>
            <a:r>
              <a:rPr lang="en-US" sz="2400" b="1" dirty="0" smtClean="0">
                <a:solidFill>
                  <a:srgbClr val="002060"/>
                </a:solidFill>
                <a:latin typeface="Comic Sans MS" pitchFamily="66" charset="0"/>
              </a:rPr>
              <a:t>cm</a:t>
            </a:r>
            <a:r>
              <a:rPr lang="en-US" sz="2400" b="1" baseline="30000" dirty="0" smtClean="0">
                <a:solidFill>
                  <a:srgbClr val="002060"/>
                </a:solidFill>
                <a:latin typeface="Comic Sans MS" pitchFamily="66" charset="0"/>
              </a:rPr>
              <a:t>-3</a:t>
            </a:r>
            <a:r>
              <a:rPr lang="en-US" sz="2400" b="1" dirty="0" smtClean="0">
                <a:solidFill>
                  <a:srgbClr val="002060"/>
                </a:solidFill>
                <a:latin typeface="Comic Sans MS" pitchFamily="66" charset="0"/>
              </a:rPr>
              <a:t>K</a:t>
            </a:r>
            <a:r>
              <a:rPr lang="en-US" sz="2400" b="1" baseline="30000" dirty="0" smtClean="0">
                <a:solidFill>
                  <a:srgbClr val="002060"/>
                </a:solidFill>
                <a:latin typeface="Comic Sans MS" pitchFamily="66" charset="0"/>
              </a:rPr>
              <a:t>-3/2</a:t>
            </a:r>
            <a:r>
              <a:rPr lang="en-US" sz="2400" b="1" dirty="0" smtClean="0">
                <a:solidFill>
                  <a:srgbClr val="002060"/>
                </a:solidFill>
                <a:latin typeface="Comic Sans MS" pitchFamily="66" charset="0"/>
              </a:rPr>
              <a:t> </a:t>
            </a:r>
            <a:r>
              <a:rPr lang="el-GR" sz="2400" b="1" dirty="0" smtClean="0">
                <a:solidFill>
                  <a:srgbClr val="002060"/>
                </a:solidFill>
                <a:latin typeface="Comic Sans MS" pitchFamily="66" charset="0"/>
              </a:rPr>
              <a:t>για </a:t>
            </a:r>
            <a:r>
              <a:rPr lang="en-US" sz="2400" b="1" dirty="0" smtClean="0">
                <a:solidFill>
                  <a:srgbClr val="002060"/>
                </a:solidFill>
                <a:latin typeface="Comic Sans MS" pitchFamily="66" charset="0"/>
              </a:rPr>
              <a:t>Si)</a:t>
            </a:r>
          </a:p>
          <a:p>
            <a:pPr algn="ctr" eaLnBrk="0" hangingPunct="0">
              <a:spcBef>
                <a:spcPct val="50000"/>
              </a:spcBef>
            </a:pPr>
            <a:r>
              <a:rPr lang="en-US" sz="2400" b="1" dirty="0" smtClean="0">
                <a:solidFill>
                  <a:srgbClr val="002060"/>
                </a:solidFill>
                <a:latin typeface="Comic Sans MS" pitchFamily="66" charset="0"/>
              </a:rPr>
              <a:t>T </a:t>
            </a:r>
            <a:r>
              <a:rPr lang="el-GR" sz="2400" b="1" dirty="0" smtClean="0">
                <a:solidFill>
                  <a:srgbClr val="002060"/>
                </a:solidFill>
                <a:latin typeface="Comic Sans MS" pitchFamily="66" charset="0"/>
              </a:rPr>
              <a:t>η θερμοκρασία σε Κ</a:t>
            </a:r>
          </a:p>
          <a:p>
            <a:pPr algn="ctr" eaLnBrk="0" hangingPunct="0">
              <a:spcBef>
                <a:spcPct val="50000"/>
              </a:spcBef>
            </a:pPr>
            <a:r>
              <a:rPr lang="el-GR" sz="2400" b="1" dirty="0" smtClean="0">
                <a:solidFill>
                  <a:srgbClr val="002060"/>
                </a:solidFill>
                <a:latin typeface="Comic Sans MS" pitchFamily="66" charset="0"/>
              </a:rPr>
              <a:t>Ε</a:t>
            </a:r>
            <a:r>
              <a:rPr lang="en-US" sz="2400" b="1" baseline="-25000" dirty="0" smtClean="0">
                <a:solidFill>
                  <a:srgbClr val="002060"/>
                </a:solidFill>
                <a:latin typeface="Comic Sans MS" pitchFamily="66" charset="0"/>
              </a:rPr>
              <a:t>g</a:t>
            </a:r>
            <a:r>
              <a:rPr lang="el-GR" sz="2400" b="1" dirty="0" smtClean="0">
                <a:solidFill>
                  <a:srgbClr val="002060"/>
                </a:solidFill>
                <a:latin typeface="Comic Sans MS" pitchFamily="66" charset="0"/>
              </a:rPr>
              <a:t> το ενεργειακό χάσμα (1,12</a:t>
            </a:r>
            <a:r>
              <a:rPr lang="en-US" sz="2400" b="1" dirty="0" smtClean="0">
                <a:solidFill>
                  <a:srgbClr val="002060"/>
                </a:solidFill>
                <a:latin typeface="Comic Sans MS" pitchFamily="66" charset="0"/>
              </a:rPr>
              <a:t> </a:t>
            </a:r>
            <a:r>
              <a:rPr lang="en-US" sz="2400" b="1" dirty="0" err="1" smtClean="0">
                <a:solidFill>
                  <a:srgbClr val="002060"/>
                </a:solidFill>
                <a:latin typeface="Comic Sans MS" pitchFamily="66" charset="0"/>
              </a:rPr>
              <a:t>eV</a:t>
            </a:r>
            <a:r>
              <a:rPr lang="el-GR" sz="2400" b="1" dirty="0" smtClean="0">
                <a:solidFill>
                  <a:srgbClr val="002060"/>
                </a:solidFill>
                <a:latin typeface="Comic Sans MS" pitchFamily="66" charset="0"/>
              </a:rPr>
              <a:t> για το </a:t>
            </a:r>
            <a:r>
              <a:rPr lang="en-US" sz="2400" b="1" dirty="0" smtClean="0">
                <a:solidFill>
                  <a:srgbClr val="002060"/>
                </a:solidFill>
                <a:latin typeface="Comic Sans MS" pitchFamily="66" charset="0"/>
              </a:rPr>
              <a:t>Si</a:t>
            </a:r>
            <a:r>
              <a:rPr lang="el-GR" sz="2400" b="1" dirty="0" smtClean="0">
                <a:solidFill>
                  <a:srgbClr val="002060"/>
                </a:solidFill>
                <a:latin typeface="Comic Sans MS" pitchFamily="66" charset="0"/>
              </a:rPr>
              <a:t>)</a:t>
            </a:r>
          </a:p>
          <a:p>
            <a:pPr algn="ctr" eaLnBrk="0" hangingPunct="0">
              <a:spcBef>
                <a:spcPct val="50000"/>
              </a:spcBef>
            </a:pPr>
            <a:r>
              <a:rPr lang="el-GR" sz="2400" b="1" dirty="0" smtClean="0">
                <a:solidFill>
                  <a:srgbClr val="002060"/>
                </a:solidFill>
                <a:latin typeface="Comic Sans MS" pitchFamily="66" charset="0"/>
              </a:rPr>
              <a:t>Κ η σταθερά </a:t>
            </a:r>
            <a:r>
              <a:rPr lang="en-US" sz="2400" b="1" dirty="0" smtClean="0">
                <a:solidFill>
                  <a:srgbClr val="002060"/>
                </a:solidFill>
                <a:latin typeface="Comic Sans MS" pitchFamily="66" charset="0"/>
              </a:rPr>
              <a:t>Boltzmann (8.62</a:t>
            </a:r>
            <a:r>
              <a:rPr lang="en-US" altLang="en-US" sz="2400" b="1" dirty="0" smtClean="0">
                <a:solidFill>
                  <a:srgbClr val="002060"/>
                </a:solidFill>
                <a:latin typeface="Comic Sans MS" pitchFamily="66" charset="0"/>
                <a:sym typeface="Wingdings" pitchFamily="2" charset="2"/>
              </a:rPr>
              <a:t>x</a:t>
            </a:r>
            <a:r>
              <a:rPr lang="en-US" sz="2400" b="1" dirty="0" smtClean="0">
                <a:solidFill>
                  <a:srgbClr val="002060"/>
                </a:solidFill>
                <a:latin typeface="Comic Sans MS" pitchFamily="66" charset="0"/>
              </a:rPr>
              <a:t>10</a:t>
            </a:r>
            <a:r>
              <a:rPr lang="en-US" sz="2400" b="1" baseline="30000" dirty="0" smtClean="0">
                <a:solidFill>
                  <a:srgbClr val="002060"/>
                </a:solidFill>
                <a:latin typeface="Comic Sans MS" pitchFamily="66" charset="0"/>
              </a:rPr>
              <a:t>-5</a:t>
            </a:r>
            <a:r>
              <a:rPr lang="en-US" sz="2400" b="1" dirty="0" smtClean="0">
                <a:solidFill>
                  <a:srgbClr val="002060"/>
                </a:solidFill>
                <a:latin typeface="Comic Sans MS" pitchFamily="66" charset="0"/>
              </a:rPr>
              <a:t> </a:t>
            </a:r>
            <a:r>
              <a:rPr lang="en-US" sz="2400" b="1" dirty="0" err="1" smtClean="0">
                <a:solidFill>
                  <a:srgbClr val="002060"/>
                </a:solidFill>
                <a:latin typeface="Comic Sans MS" pitchFamily="66" charset="0"/>
              </a:rPr>
              <a:t>eV</a:t>
            </a:r>
            <a:r>
              <a:rPr lang="en-US" sz="2400" b="1" dirty="0" smtClean="0">
                <a:solidFill>
                  <a:srgbClr val="002060"/>
                </a:solidFill>
                <a:latin typeface="Comic Sans MS" pitchFamily="66" charset="0"/>
              </a:rPr>
              <a:t>/K)</a:t>
            </a:r>
            <a:endParaRPr lang="en-US" altLang="en-US" sz="2400" b="1" dirty="0">
              <a:solidFill>
                <a:srgbClr val="002060"/>
              </a:solidFill>
              <a:latin typeface="Comic Sans MS" pitchFamily="66" charset="0"/>
              <a:sym typeface="Symbol" pitchFamily="18" charset="2"/>
            </a:endParaRPr>
          </a:p>
        </p:txBody>
      </p:sp>
      <p:sp>
        <p:nvSpPr>
          <p:cNvPr id="36869" name="Text Box 5"/>
          <p:cNvSpPr txBox="1">
            <a:spLocks noChangeArrowheads="1"/>
          </p:cNvSpPr>
          <p:nvPr/>
        </p:nvSpPr>
        <p:spPr bwMode="auto">
          <a:xfrm>
            <a:off x="899592" y="1052736"/>
            <a:ext cx="7344816" cy="904863"/>
          </a:xfrm>
          <a:prstGeom prst="rect">
            <a:avLst/>
          </a:prstGeom>
          <a:noFill/>
          <a:ln w="38100" algn="ctr">
            <a:noFill/>
            <a:miter lim="800000"/>
            <a:headEnd/>
            <a:tailEnd/>
          </a:ln>
          <a:effectLst/>
        </p:spPr>
        <p:txBody>
          <a:bodyPr wrap="square">
            <a:spAutoFit/>
          </a:bodyPr>
          <a:lstStyle/>
          <a:p>
            <a:pPr eaLnBrk="0" hangingPunct="0">
              <a:lnSpc>
                <a:spcPct val="85000"/>
              </a:lnSpc>
              <a:spcBef>
                <a:spcPct val="50000"/>
              </a:spcBef>
              <a:buClr>
                <a:srgbClr val="9999FF"/>
              </a:buClr>
            </a:pPr>
            <a:r>
              <a:rPr lang="el-GR" altLang="en-US" sz="2400" b="1" dirty="0" smtClean="0">
                <a:solidFill>
                  <a:srgbClr val="002060"/>
                </a:solidFill>
                <a:latin typeface="Comic Sans MS" pitchFamily="66" charset="0"/>
              </a:rPr>
              <a:t>Με την αύξηση της θερμοκρασίας η συγκέντρωση </a:t>
            </a:r>
            <a:endParaRPr lang="en-US" altLang="en-US" sz="2400" b="1" dirty="0" smtClean="0">
              <a:solidFill>
                <a:srgbClr val="002060"/>
              </a:solidFill>
              <a:latin typeface="Comic Sans MS" pitchFamily="66" charset="0"/>
            </a:endParaRPr>
          </a:p>
          <a:p>
            <a:pPr eaLnBrk="0" hangingPunct="0">
              <a:lnSpc>
                <a:spcPct val="85000"/>
              </a:lnSpc>
              <a:spcBef>
                <a:spcPct val="50000"/>
              </a:spcBef>
              <a:buClr>
                <a:srgbClr val="9999FF"/>
              </a:buClr>
            </a:pPr>
            <a:r>
              <a:rPr lang="el-GR" altLang="en-US" sz="2400" b="1" dirty="0" smtClean="0">
                <a:solidFill>
                  <a:srgbClr val="002060"/>
                </a:solidFill>
                <a:latin typeface="Comic Sans MS" pitchFamily="66" charset="0"/>
              </a:rPr>
              <a:t>των φορέων αυξάνεται εκθετικά</a:t>
            </a:r>
            <a:endParaRPr lang="en-US" altLang="en-US" sz="2400" b="1" dirty="0">
              <a:solidFill>
                <a:srgbClr val="002060"/>
              </a:solidFill>
              <a:latin typeface="Comic Sans MS" pitchFamily="66" charset="0"/>
            </a:endParaRPr>
          </a:p>
        </p:txBody>
      </p:sp>
      <p:sp>
        <p:nvSpPr>
          <p:cNvPr id="12" name="11 - Ορθογώνιο"/>
          <p:cNvSpPr/>
          <p:nvPr/>
        </p:nvSpPr>
        <p:spPr>
          <a:xfrm>
            <a:off x="170236" y="1990581"/>
            <a:ext cx="1449436" cy="646331"/>
          </a:xfrm>
          <a:prstGeom prst="rect">
            <a:avLst/>
          </a:prstGeom>
          <a:solidFill>
            <a:schemeClr val="bg1"/>
          </a:solidFill>
          <a:scene3d>
            <a:camera prst="orthographicFront"/>
            <a:lightRig rig="threePt" dir="t"/>
          </a:scene3d>
          <a:sp3d>
            <a:bevelT/>
          </a:sp3d>
        </p:spPr>
        <p:txBody>
          <a:bodyPr wrap="none">
            <a:spAutoFit/>
          </a:bodyPr>
          <a:lstStyle/>
          <a:p>
            <a:pPr algn="ctr">
              <a:spcBef>
                <a:spcPct val="50000"/>
              </a:spcBef>
            </a:pPr>
            <a:r>
              <a:rPr lang="en-GB" altLang="en-US" sz="3600" b="1" i="1" dirty="0" smtClean="0">
                <a:solidFill>
                  <a:srgbClr val="002060"/>
                </a:solidFill>
              </a:rPr>
              <a:t>n=p=</a:t>
            </a:r>
            <a:r>
              <a:rPr lang="en-GB" altLang="en-US" sz="3600" b="1" i="1" dirty="0" err="1" smtClean="0">
                <a:solidFill>
                  <a:srgbClr val="002060"/>
                </a:solidFill>
              </a:rPr>
              <a:t>n</a:t>
            </a:r>
            <a:r>
              <a:rPr lang="en-GB" altLang="en-US" sz="3600" b="1" i="1" baseline="-25000" dirty="0" err="1" smtClean="0">
                <a:solidFill>
                  <a:srgbClr val="002060"/>
                </a:solidFill>
              </a:rPr>
              <a:t>i</a:t>
            </a:r>
            <a:endParaRPr lang="en-US" altLang="en-US" sz="3600" b="1" i="1" baseline="30000" dirty="0">
              <a:solidFill>
                <a:srgbClr val="002060"/>
              </a:solidFill>
            </a:endParaRPr>
          </a:p>
        </p:txBody>
      </p:sp>
      <p:pic>
        <p:nvPicPr>
          <p:cNvPr id="44339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8214" y="2132856"/>
            <a:ext cx="4654026" cy="1224136"/>
          </a:xfrm>
          <a:prstGeom prst="rect">
            <a:avLst/>
          </a:prstGeom>
          <a:solidFill>
            <a:schemeClr val="bg1"/>
          </a:solidFill>
          <a:scene3d>
            <a:camera prst="orthographicFront"/>
            <a:lightRig rig="threePt" dir="t"/>
          </a:scene3d>
          <a:sp3d>
            <a:bevelT/>
          </a:sp3d>
        </p:spPr>
      </p:pic>
      <p:sp>
        <p:nvSpPr>
          <p:cNvPr id="15"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6"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Ενδογενείς Ημιαγωγοί</a:t>
            </a:r>
            <a:endParaRPr lang="en-GB" sz="2800" b="1" u="none"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9"/>
          <p:cNvSpPr>
            <a:spLocks noChangeArrowheads="1"/>
          </p:cNvSpPr>
          <p:nvPr/>
        </p:nvSpPr>
        <p:spPr bwMode="auto">
          <a:xfrm>
            <a:off x="134687"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5"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6"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Ενδογενείς Ημιαγωγοί</a:t>
            </a:r>
            <a:r>
              <a:rPr lang="en-US" sz="2800" b="1" u="none" dirty="0" smtClean="0">
                <a:solidFill>
                  <a:srgbClr val="002060"/>
                </a:solidFill>
                <a:cs typeface="Times New Roman" pitchFamily="18" charset="0"/>
              </a:rPr>
              <a:t> </a:t>
            </a:r>
            <a:r>
              <a:rPr lang="el-GR" sz="2800" b="1" u="none" dirty="0" smtClean="0">
                <a:solidFill>
                  <a:srgbClr val="002060"/>
                </a:solidFill>
                <a:cs typeface="Times New Roman" pitchFamily="18" charset="0"/>
              </a:rPr>
              <a:t> </a:t>
            </a:r>
            <a:r>
              <a:rPr lang="en-US" sz="2800" b="1" u="none" dirty="0" smtClean="0">
                <a:solidFill>
                  <a:srgbClr val="002060"/>
                </a:solidFill>
                <a:cs typeface="Times New Roman" pitchFamily="18" charset="0"/>
              </a:rPr>
              <a:t>- </a:t>
            </a:r>
            <a:r>
              <a:rPr lang="el-GR" sz="2800" b="1" u="none" dirty="0" smtClean="0">
                <a:solidFill>
                  <a:srgbClr val="002060"/>
                </a:solidFill>
                <a:cs typeface="Times New Roman" pitchFamily="18" charset="0"/>
              </a:rPr>
              <a:t> Αγωγιμότητα</a:t>
            </a:r>
            <a:endParaRPr lang="en-GB" sz="2800" b="1" u="none" dirty="0">
              <a:solidFill>
                <a:srgbClr val="002060"/>
              </a:solidFill>
              <a:cs typeface="Times New Roman" pitchFamily="18" charset="0"/>
            </a:endParaRPr>
          </a:p>
        </p:txBody>
      </p:sp>
      <p:pic>
        <p:nvPicPr>
          <p:cNvPr id="4454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8064" y="1844824"/>
            <a:ext cx="3562350" cy="714375"/>
          </a:xfrm>
          <a:prstGeom prst="rect">
            <a:avLst/>
          </a:prstGeom>
          <a:solidFill>
            <a:schemeClr val="bg1"/>
          </a:solidFill>
          <a:scene3d>
            <a:camera prst="orthographicFront"/>
            <a:lightRig rig="threePt" dir="t"/>
          </a:scene3d>
          <a:sp3d>
            <a:bevelT/>
          </a:sp3d>
        </p:spPr>
      </p:pic>
      <p:sp>
        <p:nvSpPr>
          <p:cNvPr id="445443" name="Rectangle 3"/>
          <p:cNvSpPr>
            <a:spLocks noChangeArrowheads="1"/>
          </p:cNvSpPr>
          <p:nvPr/>
        </p:nvSpPr>
        <p:spPr bwMode="auto">
          <a:xfrm>
            <a:off x="0" y="1171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54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454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15859" y="2996953"/>
            <a:ext cx="4067944" cy="1201096"/>
          </a:xfrm>
          <a:prstGeom prst="rect">
            <a:avLst/>
          </a:prstGeom>
          <a:solidFill>
            <a:schemeClr val="bg1"/>
          </a:solidFill>
          <a:scene3d>
            <a:camera prst="orthographicFront"/>
            <a:lightRig rig="threePt" dir="t"/>
          </a:scene3d>
          <a:sp3d>
            <a:bevelT/>
          </a:sp3d>
        </p:spPr>
      </p:pic>
      <p:sp>
        <p:nvSpPr>
          <p:cNvPr id="445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4544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08104" y="4581128"/>
            <a:ext cx="2971800" cy="1009650"/>
          </a:xfrm>
          <a:prstGeom prst="rect">
            <a:avLst/>
          </a:prstGeom>
          <a:solidFill>
            <a:schemeClr val="bg1"/>
          </a:solidFill>
          <a:scene3d>
            <a:camera prst="orthographicFront"/>
            <a:lightRig rig="threePt" dir="t"/>
          </a:scene3d>
          <a:sp3d>
            <a:bevelT/>
          </a:sp3d>
        </p:spPr>
      </p:pic>
      <p:sp>
        <p:nvSpPr>
          <p:cNvPr id="11" name="10 - TextBox"/>
          <p:cNvSpPr txBox="1"/>
          <p:nvPr/>
        </p:nvSpPr>
        <p:spPr>
          <a:xfrm>
            <a:off x="899592" y="5805264"/>
            <a:ext cx="7272808" cy="461665"/>
          </a:xfrm>
          <a:prstGeom prst="rect">
            <a:avLst/>
          </a:prstGeom>
          <a:solidFill>
            <a:schemeClr val="bg1"/>
          </a:solidFill>
          <a:scene3d>
            <a:camera prst="orthographicFront"/>
            <a:lightRig rig="threePt" dir="t"/>
          </a:scene3d>
          <a:sp3d>
            <a:bevelT/>
          </a:sp3d>
        </p:spPr>
        <p:txBody>
          <a:bodyPr wrap="square" rtlCol="0">
            <a:spAutoFit/>
          </a:bodyPr>
          <a:lstStyle/>
          <a:p>
            <a:r>
              <a:rPr lang="el-GR" sz="2400" b="1" dirty="0" smtClean="0">
                <a:solidFill>
                  <a:srgbClr val="002060"/>
                </a:solidFill>
              </a:rPr>
              <a:t>Από την κλίση προσδιορίζουμε το ενεργειακό χάσμα Ε</a:t>
            </a:r>
            <a:r>
              <a:rPr lang="en-US" sz="2400" b="1" baseline="-25000" dirty="0" smtClean="0">
                <a:solidFill>
                  <a:srgbClr val="002060"/>
                </a:solidFill>
              </a:rPr>
              <a:t>g</a:t>
            </a:r>
            <a:endParaRPr lang="el-GR" sz="2400" b="1" baseline="-25000" dirty="0">
              <a:solidFill>
                <a:srgbClr val="002060"/>
              </a:solidFill>
            </a:endParaRPr>
          </a:p>
        </p:txBody>
      </p:sp>
      <p:pic>
        <p:nvPicPr>
          <p:cNvPr id="12" name="Picture 4"/>
          <p:cNvPicPr>
            <a:picLocks noChangeAspect="1" noChangeArrowheads="1"/>
          </p:cNvPicPr>
          <p:nvPr/>
        </p:nvPicPr>
        <p:blipFill>
          <a:blip r:embed="rId5" cstate="print"/>
          <a:srcRect/>
          <a:stretch>
            <a:fillRect/>
          </a:stretch>
        </p:blipFill>
        <p:spPr bwMode="auto">
          <a:xfrm>
            <a:off x="425504" y="1268760"/>
            <a:ext cx="4290512" cy="4046864"/>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
          <p:cNvSpPr>
            <a:spLocks noChangeArrowheads="1"/>
          </p:cNvSpPr>
          <p:nvPr/>
        </p:nvSpPr>
        <p:spPr bwMode="auto">
          <a:xfrm>
            <a:off x="53790" y="982216"/>
            <a:ext cx="9018712"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39939" name="Rectangle 3"/>
          <p:cNvSpPr>
            <a:spLocks noGrp="1" noChangeArrowheads="1"/>
          </p:cNvSpPr>
          <p:nvPr>
            <p:ph type="body" idx="1"/>
          </p:nvPr>
        </p:nvSpPr>
        <p:spPr>
          <a:xfrm>
            <a:off x="107504" y="932011"/>
            <a:ext cx="8496944" cy="2496989"/>
          </a:xfrm>
        </p:spPr>
        <p:txBody>
          <a:bodyPr/>
          <a:lstStyle/>
          <a:p>
            <a:pPr eaLnBrk="1" hangingPunct="1">
              <a:buFontTx/>
              <a:buNone/>
            </a:pPr>
            <a:r>
              <a:rPr lang="en-US" altLang="en-US" sz="2000" b="1" dirty="0" smtClean="0">
                <a:solidFill>
                  <a:srgbClr val="002060"/>
                </a:solidFill>
              </a:rPr>
              <a:t>      </a:t>
            </a:r>
            <a:r>
              <a:rPr lang="el-GR" altLang="en-US" sz="2000" b="1" dirty="0" smtClean="0">
                <a:solidFill>
                  <a:srgbClr val="002060"/>
                </a:solidFill>
              </a:rPr>
              <a:t>Μπορούμε να νοθεύσουμε έναν ημιαγωγό με προσμίξεις άλλων στοιχείων</a:t>
            </a:r>
            <a:r>
              <a:rPr lang="en-US" altLang="en-US" sz="2000" b="1" dirty="0" smtClean="0">
                <a:solidFill>
                  <a:srgbClr val="002060"/>
                </a:solidFill>
              </a:rPr>
              <a:t> </a:t>
            </a:r>
            <a:r>
              <a:rPr lang="el-GR" altLang="en-US" sz="2000" b="1" dirty="0" smtClean="0">
                <a:solidFill>
                  <a:srgbClr val="002060"/>
                </a:solidFill>
              </a:rPr>
              <a:t>ώστε να αποκτήσει περίσσεια ηλεκτρονίων ή οπών. Επομένως έχουμε δύο τύπους ημιαγωγών : </a:t>
            </a:r>
            <a:r>
              <a:rPr lang="en-US" altLang="en-US" sz="2400" b="1" dirty="0" smtClean="0">
                <a:solidFill>
                  <a:srgbClr val="FF0000"/>
                </a:solidFill>
              </a:rPr>
              <a:t>n-</a:t>
            </a:r>
            <a:r>
              <a:rPr lang="el-GR" altLang="en-US" sz="2400" b="1" dirty="0" smtClean="0">
                <a:solidFill>
                  <a:srgbClr val="FF0000"/>
                </a:solidFill>
              </a:rPr>
              <a:t>τύπου (ηλεκτρόνια κυρίως) ή </a:t>
            </a:r>
            <a:r>
              <a:rPr lang="en-US" altLang="en-US" sz="2400" b="1" dirty="0" smtClean="0">
                <a:solidFill>
                  <a:srgbClr val="FF0000"/>
                </a:solidFill>
              </a:rPr>
              <a:t>p-</a:t>
            </a:r>
            <a:r>
              <a:rPr lang="el-GR" altLang="en-US" sz="2400" b="1" dirty="0" smtClean="0">
                <a:solidFill>
                  <a:srgbClr val="FF0000"/>
                </a:solidFill>
              </a:rPr>
              <a:t>τύπου (κυρίως οπές)</a:t>
            </a:r>
            <a:r>
              <a:rPr lang="el-GR" altLang="en-US" sz="2000" b="1" dirty="0" smtClean="0">
                <a:solidFill>
                  <a:srgbClr val="002060"/>
                </a:solidFill>
              </a:rPr>
              <a:t>. Εάν νοθεύσουμε ένα ημιαγωγό ώστε η συγκέντρωση φορέων </a:t>
            </a:r>
            <a:r>
              <a:rPr lang="el-GR" altLang="en-US" sz="1800" dirty="0" smtClean="0">
                <a:solidFill>
                  <a:srgbClr val="002060"/>
                </a:solidFill>
              </a:rPr>
              <a:t> </a:t>
            </a:r>
            <a:r>
              <a:rPr lang="en-US" altLang="en-US" sz="2400" b="1" dirty="0" smtClean="0">
                <a:solidFill>
                  <a:srgbClr val="002060"/>
                </a:solidFill>
              </a:rPr>
              <a:t>n</a:t>
            </a:r>
            <a:r>
              <a:rPr lang="en-US" altLang="en-US" sz="2400" b="1" baseline="-25000" dirty="0" smtClean="0">
                <a:solidFill>
                  <a:srgbClr val="002060"/>
                </a:solidFill>
              </a:rPr>
              <a:t>o</a:t>
            </a:r>
            <a:r>
              <a:rPr lang="en-US" altLang="en-US" sz="1800" dirty="0" smtClean="0">
                <a:solidFill>
                  <a:srgbClr val="002060"/>
                </a:solidFill>
              </a:rPr>
              <a:t> </a:t>
            </a:r>
            <a:r>
              <a:rPr lang="el-GR" altLang="en-US" sz="2000" b="1" dirty="0" smtClean="0">
                <a:solidFill>
                  <a:srgbClr val="002060"/>
                </a:solidFill>
              </a:rPr>
              <a:t>ή</a:t>
            </a:r>
            <a:r>
              <a:rPr lang="el-GR" altLang="en-US" sz="1800" dirty="0" smtClean="0">
                <a:solidFill>
                  <a:srgbClr val="002060"/>
                </a:solidFill>
              </a:rPr>
              <a:t> </a:t>
            </a:r>
            <a:r>
              <a:rPr lang="en-US" altLang="en-US" sz="1800" dirty="0" smtClean="0">
                <a:solidFill>
                  <a:srgbClr val="002060"/>
                </a:solidFill>
              </a:rPr>
              <a:t> </a:t>
            </a:r>
            <a:r>
              <a:rPr lang="en-US" altLang="en-US" sz="2400" b="1" dirty="0" smtClean="0">
                <a:solidFill>
                  <a:srgbClr val="002060"/>
                </a:solidFill>
              </a:rPr>
              <a:t>p</a:t>
            </a:r>
            <a:r>
              <a:rPr lang="el-GR" altLang="en-US" sz="2400" b="1" baseline="-25000" dirty="0" smtClean="0">
                <a:solidFill>
                  <a:srgbClr val="002060"/>
                </a:solidFill>
              </a:rPr>
              <a:t>ο</a:t>
            </a:r>
            <a:r>
              <a:rPr lang="el-GR" altLang="en-US" sz="1800" dirty="0" smtClean="0">
                <a:solidFill>
                  <a:srgbClr val="002060"/>
                </a:solidFill>
              </a:rPr>
              <a:t> </a:t>
            </a:r>
            <a:r>
              <a:rPr lang="el-GR" altLang="en-US" sz="2000" b="1" dirty="0" smtClean="0">
                <a:solidFill>
                  <a:srgbClr val="002060"/>
                </a:solidFill>
              </a:rPr>
              <a:t>να είναι διαφορετική από την  ενδογενή συγκέντρωση φορέων</a:t>
            </a:r>
            <a:r>
              <a:rPr lang="el-GR" altLang="en-US" sz="1800" dirty="0" smtClean="0">
                <a:solidFill>
                  <a:srgbClr val="002060"/>
                </a:solidFill>
              </a:rPr>
              <a:t> </a:t>
            </a:r>
            <a:r>
              <a:rPr lang="en-US" altLang="en-US" sz="2400" b="1" dirty="0" err="1" smtClean="0">
                <a:solidFill>
                  <a:srgbClr val="002060"/>
                </a:solidFill>
              </a:rPr>
              <a:t>n</a:t>
            </a:r>
            <a:r>
              <a:rPr lang="en-US" altLang="en-US" sz="2400" b="1" baseline="-25000" dirty="0" err="1" smtClean="0">
                <a:solidFill>
                  <a:srgbClr val="002060"/>
                </a:solidFill>
              </a:rPr>
              <a:t>i</a:t>
            </a:r>
            <a:r>
              <a:rPr lang="el-GR" altLang="en-US" sz="2400" b="1" dirty="0" smtClean="0">
                <a:solidFill>
                  <a:srgbClr val="002060"/>
                </a:solidFill>
              </a:rPr>
              <a:t> </a:t>
            </a:r>
            <a:r>
              <a:rPr lang="el-GR" altLang="en-US" sz="2000" b="1" dirty="0" smtClean="0">
                <a:solidFill>
                  <a:srgbClr val="002060"/>
                </a:solidFill>
              </a:rPr>
              <a:t>τότε  ο ημιαγωγός είναι </a:t>
            </a:r>
            <a:r>
              <a:rPr lang="el-GR" altLang="en-US" sz="2000" b="1" dirty="0" smtClean="0">
                <a:solidFill>
                  <a:srgbClr val="FF0000"/>
                </a:solidFill>
              </a:rPr>
              <a:t>ΕΞΩΓΕΝΗΣ ΗΜΙΑΓΩΓΟΣ  ή  ΗΜΙΑΓΩΓΟΣ ΠΡΟΣΜΙΞΕΩΝ.</a:t>
            </a:r>
            <a:endParaRPr lang="en-US" altLang="en-US" dirty="0" smtClean="0"/>
          </a:p>
        </p:txBody>
      </p:sp>
      <p:pic>
        <p:nvPicPr>
          <p:cNvPr id="39940" name="Picture 5" descr="pic_2-1"/>
          <p:cNvPicPr>
            <a:picLocks noChangeAspect="1" noChangeArrowheads="1"/>
          </p:cNvPicPr>
          <p:nvPr/>
        </p:nvPicPr>
        <p:blipFill>
          <a:blip r:embed="rId2" cstate="print"/>
          <a:srcRect/>
          <a:stretch>
            <a:fillRect/>
          </a:stretch>
        </p:blipFill>
        <p:spPr bwMode="auto">
          <a:xfrm>
            <a:off x="251520" y="3483078"/>
            <a:ext cx="2836863" cy="2962275"/>
          </a:xfrm>
          <a:prstGeom prst="rect">
            <a:avLst/>
          </a:prstGeom>
          <a:noFill/>
          <a:ln w="9525">
            <a:noFill/>
            <a:miter lim="800000"/>
            <a:headEnd/>
            <a:tailEnd/>
          </a:ln>
          <a:scene3d>
            <a:camera prst="orthographicFront"/>
            <a:lightRig rig="threePt" dir="t"/>
          </a:scene3d>
          <a:sp3d>
            <a:bevelT/>
          </a:sp3d>
        </p:spPr>
      </p:pic>
      <p:sp>
        <p:nvSpPr>
          <p:cNvPr id="39942" name="Rectangle 7"/>
          <p:cNvSpPr>
            <a:spLocks noChangeArrowheads="1"/>
          </p:cNvSpPr>
          <p:nvPr/>
        </p:nvSpPr>
        <p:spPr bwMode="auto">
          <a:xfrm>
            <a:off x="0" y="1857375"/>
            <a:ext cx="9144000" cy="0"/>
          </a:xfrm>
          <a:prstGeom prst="rect">
            <a:avLst/>
          </a:prstGeom>
          <a:noFill/>
          <a:ln w="9525">
            <a:noFill/>
            <a:miter lim="800000"/>
            <a:headEnd/>
            <a:tailEnd/>
          </a:ln>
          <a:effectLst/>
        </p:spPr>
        <p:txBody>
          <a:bodyPr wrap="none" anchor="ctr">
            <a:spAutoFit/>
          </a:bodyPr>
          <a:lstStyle/>
          <a:p>
            <a:endParaRPr lang="en-IE" altLang="en-US"/>
          </a:p>
        </p:txBody>
      </p:sp>
      <p:sp>
        <p:nvSpPr>
          <p:cNvPr id="39943" name="Rectangle 8"/>
          <p:cNvSpPr>
            <a:spLocks noChangeArrowheads="1"/>
          </p:cNvSpPr>
          <p:nvPr/>
        </p:nvSpPr>
        <p:spPr bwMode="auto">
          <a:xfrm>
            <a:off x="0" y="1857375"/>
            <a:ext cx="9144000" cy="0"/>
          </a:xfrm>
          <a:prstGeom prst="rect">
            <a:avLst/>
          </a:prstGeom>
          <a:noFill/>
          <a:ln w="9525">
            <a:noFill/>
            <a:miter lim="800000"/>
            <a:headEnd/>
            <a:tailEnd/>
          </a:ln>
          <a:effectLst/>
        </p:spPr>
        <p:txBody>
          <a:bodyPr wrap="none" anchor="ctr">
            <a:spAutoFit/>
          </a:bodyPr>
          <a:lstStyle/>
          <a:p>
            <a:endParaRPr lang="en-IE" altLang="en-US"/>
          </a:p>
        </p:txBody>
      </p:sp>
      <p:sp>
        <p:nvSpPr>
          <p:cNvPr id="12"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3"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Εξωγενείς Ημιαγωγοί</a:t>
            </a:r>
            <a:r>
              <a:rPr lang="en-US" sz="2800" b="1" u="none" dirty="0" smtClean="0">
                <a:solidFill>
                  <a:srgbClr val="002060"/>
                </a:solidFill>
                <a:cs typeface="Times New Roman" pitchFamily="18" charset="0"/>
              </a:rPr>
              <a:t> – </a:t>
            </a:r>
            <a:r>
              <a:rPr lang="el-GR" sz="2800" b="1" u="none" dirty="0" smtClean="0">
                <a:solidFill>
                  <a:srgbClr val="002060"/>
                </a:solidFill>
                <a:cs typeface="Times New Roman" pitchFamily="18" charset="0"/>
              </a:rPr>
              <a:t>Νόθευση</a:t>
            </a:r>
            <a:endParaRPr lang="en-GB" sz="2800" b="1" u="none" dirty="0">
              <a:solidFill>
                <a:srgbClr val="002060"/>
              </a:solidFill>
              <a:cs typeface="Times New Roman" pitchFamily="18" charset="0"/>
            </a:endParaRPr>
          </a:p>
        </p:txBody>
      </p:sp>
      <p:sp>
        <p:nvSpPr>
          <p:cNvPr id="14"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 name="14 - TextBox"/>
          <p:cNvSpPr txBox="1"/>
          <p:nvPr/>
        </p:nvSpPr>
        <p:spPr>
          <a:xfrm>
            <a:off x="3203848" y="3140968"/>
            <a:ext cx="5760640" cy="1938992"/>
          </a:xfrm>
          <a:prstGeom prst="rect">
            <a:avLst/>
          </a:prstGeom>
          <a:solidFill>
            <a:schemeClr val="bg1"/>
          </a:solidFill>
          <a:scene3d>
            <a:camera prst="orthographicFront"/>
            <a:lightRig rig="threePt" dir="t"/>
          </a:scene3d>
          <a:sp3d>
            <a:bevelT/>
          </a:sp3d>
        </p:spPr>
        <p:txBody>
          <a:bodyPr wrap="square" rtlCol="0">
            <a:spAutoFit/>
          </a:bodyPr>
          <a:lstStyle/>
          <a:p>
            <a:r>
              <a:rPr lang="el-GR" sz="2400" b="1" dirty="0" smtClean="0">
                <a:solidFill>
                  <a:srgbClr val="002060"/>
                </a:solidFill>
              </a:rPr>
              <a:t>Όταν εισάγονται προσμίξεις σε ένα ενδογενή ημιαγωγό τότε  επιπλέον ενεργειακά επίπεδα εμφανίζονται στο διάγραμμα ενεργειακών ζωνών  μέσα στο ενεργειακό χάσμα.</a:t>
            </a:r>
            <a:endParaRPr lang="el-GR" sz="2400" b="1" dirty="0">
              <a:solidFill>
                <a:srgbClr val="002060"/>
              </a:solidFill>
            </a:endParaRPr>
          </a:p>
        </p:txBody>
      </p:sp>
      <p:sp>
        <p:nvSpPr>
          <p:cNvPr id="16" name="15 - TextBox"/>
          <p:cNvSpPr txBox="1"/>
          <p:nvPr/>
        </p:nvSpPr>
        <p:spPr>
          <a:xfrm>
            <a:off x="3203848" y="5157192"/>
            <a:ext cx="5760640" cy="1569660"/>
          </a:xfrm>
          <a:prstGeom prst="rect">
            <a:avLst/>
          </a:prstGeom>
          <a:solidFill>
            <a:schemeClr val="bg1"/>
          </a:solidFill>
          <a:scene3d>
            <a:camera prst="orthographicFront"/>
            <a:lightRig rig="threePt" dir="t"/>
          </a:scene3d>
          <a:sp3d>
            <a:bevelT/>
          </a:sp3d>
        </p:spPr>
        <p:txBody>
          <a:bodyPr wrap="square" rtlCol="0">
            <a:spAutoFit/>
          </a:bodyPr>
          <a:lstStyle/>
          <a:p>
            <a:r>
              <a:rPr lang="en-US" sz="2400" b="1" dirty="0" smtClean="0">
                <a:solidFill>
                  <a:srgbClr val="FF0000"/>
                </a:solidFill>
              </a:rPr>
              <a:t>n-</a:t>
            </a:r>
            <a:r>
              <a:rPr lang="el-GR" sz="2400" b="1" dirty="0" smtClean="0">
                <a:solidFill>
                  <a:srgbClr val="FF0000"/>
                </a:solidFill>
              </a:rPr>
              <a:t>τύπου</a:t>
            </a:r>
            <a:r>
              <a:rPr lang="el-GR" sz="2400" b="1" dirty="0" smtClean="0">
                <a:solidFill>
                  <a:srgbClr val="002060"/>
                </a:solidFill>
              </a:rPr>
              <a:t>: Προσθήκη προσμίξεων στοιχείων της </a:t>
            </a:r>
            <a:r>
              <a:rPr lang="en-US" sz="2400" b="1" dirty="0" smtClean="0">
                <a:solidFill>
                  <a:srgbClr val="002060"/>
                </a:solidFill>
              </a:rPr>
              <a:t>V</a:t>
            </a:r>
            <a:r>
              <a:rPr lang="el-GR" sz="2400" b="1" dirty="0" smtClean="0">
                <a:solidFill>
                  <a:srgbClr val="002060"/>
                </a:solidFill>
              </a:rPr>
              <a:t> στήλης του περιοδικού πίνακα</a:t>
            </a:r>
            <a:endParaRPr lang="en-US" sz="2400" b="1" dirty="0" smtClean="0">
              <a:solidFill>
                <a:srgbClr val="002060"/>
              </a:solidFill>
            </a:endParaRPr>
          </a:p>
          <a:p>
            <a:r>
              <a:rPr lang="en-US" sz="2400" b="1" dirty="0" smtClean="0">
                <a:solidFill>
                  <a:srgbClr val="FF0000"/>
                </a:solidFill>
              </a:rPr>
              <a:t>p-</a:t>
            </a:r>
            <a:r>
              <a:rPr lang="el-GR" sz="2400" b="1" dirty="0" smtClean="0">
                <a:solidFill>
                  <a:srgbClr val="FF0000"/>
                </a:solidFill>
              </a:rPr>
              <a:t>τύπου</a:t>
            </a:r>
            <a:r>
              <a:rPr lang="el-GR" sz="2400" b="1" dirty="0" smtClean="0">
                <a:solidFill>
                  <a:srgbClr val="002060"/>
                </a:solidFill>
              </a:rPr>
              <a:t>: Προσθήκη προσμίξεων στοιχείων της </a:t>
            </a:r>
            <a:r>
              <a:rPr lang="en-US" sz="2400" b="1" dirty="0" smtClean="0">
                <a:solidFill>
                  <a:srgbClr val="002060"/>
                </a:solidFill>
              </a:rPr>
              <a:t>III</a:t>
            </a:r>
            <a:r>
              <a:rPr lang="el-GR" sz="2400" b="1" dirty="0" smtClean="0">
                <a:solidFill>
                  <a:srgbClr val="002060"/>
                </a:solidFill>
              </a:rPr>
              <a:t> στήλης του περιοδικού πίνακα</a:t>
            </a:r>
            <a:endParaRPr lang="el-G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amond(in)">
                                      <p:cBhvr>
                                        <p:cTn id="14" dur="500"/>
                                        <p:tgtEl>
                                          <p:spTgt spid="15"/>
                                        </p:tgtEl>
                                      </p:cBhvr>
                                    </p:animEffect>
                                  </p:childTnLst>
                                </p:cTn>
                              </p:par>
                              <p:par>
                                <p:cTn id="15" presetID="4" presetClass="entr" presetSubtype="16"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box(in)">
                                      <p:cBhvr>
                                        <p:cTn id="17" dur="500"/>
                                        <p:tgtEl>
                                          <p:spTgt spid="39940"/>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AutoShape 9"/>
          <p:cNvSpPr>
            <a:spLocks noChangeArrowheads="1"/>
          </p:cNvSpPr>
          <p:nvPr/>
        </p:nvSpPr>
        <p:spPr bwMode="auto">
          <a:xfrm>
            <a:off x="179512" y="1025352"/>
            <a:ext cx="8839200" cy="5832648"/>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162"/>
          <p:cNvGrpSpPr>
            <a:grpSpLocks/>
          </p:cNvGrpSpPr>
          <p:nvPr/>
        </p:nvGrpSpPr>
        <p:grpSpPr bwMode="auto">
          <a:xfrm>
            <a:off x="1476375" y="2635250"/>
            <a:ext cx="2938463" cy="2808288"/>
            <a:chOff x="2254" y="1434"/>
            <a:chExt cx="1851" cy="1769"/>
          </a:xfrm>
        </p:grpSpPr>
        <p:grpSp>
          <p:nvGrpSpPr>
            <p:cNvPr id="3" name="Group 163"/>
            <p:cNvGrpSpPr>
              <a:grpSpLocks/>
            </p:cNvGrpSpPr>
            <p:nvPr/>
          </p:nvGrpSpPr>
          <p:grpSpPr bwMode="auto">
            <a:xfrm>
              <a:off x="2835" y="1978"/>
              <a:ext cx="671" cy="680"/>
              <a:chOff x="2699" y="1842"/>
              <a:chExt cx="671" cy="680"/>
            </a:xfrm>
          </p:grpSpPr>
          <p:grpSp>
            <p:nvGrpSpPr>
              <p:cNvPr id="4" name="Group 164"/>
              <p:cNvGrpSpPr>
                <a:grpSpLocks/>
              </p:cNvGrpSpPr>
              <p:nvPr/>
            </p:nvGrpSpPr>
            <p:grpSpPr bwMode="auto">
              <a:xfrm>
                <a:off x="2826" y="2022"/>
                <a:ext cx="544" cy="500"/>
                <a:chOff x="3651" y="1887"/>
                <a:chExt cx="544" cy="500"/>
              </a:xfrm>
            </p:grpSpPr>
            <p:sp>
              <p:nvSpPr>
                <p:cNvPr id="44463" name="Oval 16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464" name="Text Box 16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5" name="Group 167"/>
                <p:cNvGrpSpPr>
                  <a:grpSpLocks/>
                </p:cNvGrpSpPr>
                <p:nvPr/>
              </p:nvGrpSpPr>
              <p:grpSpPr bwMode="auto">
                <a:xfrm>
                  <a:off x="3978" y="1934"/>
                  <a:ext cx="217" cy="287"/>
                  <a:chOff x="2708" y="527"/>
                  <a:chExt cx="217" cy="287"/>
                </a:xfrm>
              </p:grpSpPr>
              <p:sp>
                <p:nvSpPr>
                  <p:cNvPr id="44469" name="Oval 16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70" name="Text Box 16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6" name="Group 170"/>
                <p:cNvGrpSpPr>
                  <a:grpSpLocks/>
                </p:cNvGrpSpPr>
                <p:nvPr/>
              </p:nvGrpSpPr>
              <p:grpSpPr bwMode="auto">
                <a:xfrm>
                  <a:off x="3741" y="2100"/>
                  <a:ext cx="217" cy="287"/>
                  <a:chOff x="2708" y="527"/>
                  <a:chExt cx="217" cy="287"/>
                </a:xfrm>
              </p:grpSpPr>
              <p:sp>
                <p:nvSpPr>
                  <p:cNvPr id="44467" name="Oval 17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68" name="Text Box 17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7" name="Group 173"/>
              <p:cNvGrpSpPr>
                <a:grpSpLocks/>
              </p:cNvGrpSpPr>
              <p:nvPr/>
            </p:nvGrpSpPr>
            <p:grpSpPr bwMode="auto">
              <a:xfrm>
                <a:off x="2699" y="2069"/>
                <a:ext cx="217" cy="287"/>
                <a:chOff x="2708" y="527"/>
                <a:chExt cx="217" cy="287"/>
              </a:xfrm>
            </p:grpSpPr>
            <p:sp>
              <p:nvSpPr>
                <p:cNvPr id="44461" name="Oval 17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62" name="Text Box 17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8" name="Group 176"/>
              <p:cNvGrpSpPr>
                <a:grpSpLocks/>
              </p:cNvGrpSpPr>
              <p:nvPr/>
            </p:nvGrpSpPr>
            <p:grpSpPr bwMode="auto">
              <a:xfrm>
                <a:off x="2916" y="1842"/>
                <a:ext cx="217" cy="287"/>
                <a:chOff x="2708" y="527"/>
                <a:chExt cx="217" cy="287"/>
              </a:xfrm>
            </p:grpSpPr>
            <p:sp>
              <p:nvSpPr>
                <p:cNvPr id="44459" name="Oval 17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60" name="Text Box 17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9" name="Group 179"/>
            <p:cNvGrpSpPr>
              <a:grpSpLocks/>
            </p:cNvGrpSpPr>
            <p:nvPr/>
          </p:nvGrpSpPr>
          <p:grpSpPr bwMode="auto">
            <a:xfrm>
              <a:off x="3434" y="1978"/>
              <a:ext cx="671" cy="680"/>
              <a:chOff x="2699" y="1842"/>
              <a:chExt cx="671" cy="680"/>
            </a:xfrm>
          </p:grpSpPr>
          <p:grpSp>
            <p:nvGrpSpPr>
              <p:cNvPr id="10" name="Group 180"/>
              <p:cNvGrpSpPr>
                <a:grpSpLocks/>
              </p:cNvGrpSpPr>
              <p:nvPr/>
            </p:nvGrpSpPr>
            <p:grpSpPr bwMode="auto">
              <a:xfrm>
                <a:off x="2826" y="2022"/>
                <a:ext cx="544" cy="500"/>
                <a:chOff x="3651" y="1887"/>
                <a:chExt cx="544" cy="500"/>
              </a:xfrm>
            </p:grpSpPr>
            <p:sp>
              <p:nvSpPr>
                <p:cNvPr id="44448" name="Oval 181"/>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449" name="Text Box 182"/>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1" name="Group 183"/>
                <p:cNvGrpSpPr>
                  <a:grpSpLocks/>
                </p:cNvGrpSpPr>
                <p:nvPr/>
              </p:nvGrpSpPr>
              <p:grpSpPr bwMode="auto">
                <a:xfrm>
                  <a:off x="3978" y="1934"/>
                  <a:ext cx="217" cy="287"/>
                  <a:chOff x="2708" y="527"/>
                  <a:chExt cx="217" cy="287"/>
                </a:xfrm>
              </p:grpSpPr>
              <p:sp>
                <p:nvSpPr>
                  <p:cNvPr id="44454" name="Oval 18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55" name="Text Box 18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 name="Group 186"/>
                <p:cNvGrpSpPr>
                  <a:grpSpLocks/>
                </p:cNvGrpSpPr>
                <p:nvPr/>
              </p:nvGrpSpPr>
              <p:grpSpPr bwMode="auto">
                <a:xfrm>
                  <a:off x="3741" y="2100"/>
                  <a:ext cx="217" cy="287"/>
                  <a:chOff x="2708" y="527"/>
                  <a:chExt cx="217" cy="287"/>
                </a:xfrm>
              </p:grpSpPr>
              <p:sp>
                <p:nvSpPr>
                  <p:cNvPr id="44452" name="Oval 18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53" name="Text Box 18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3" name="Group 189"/>
              <p:cNvGrpSpPr>
                <a:grpSpLocks/>
              </p:cNvGrpSpPr>
              <p:nvPr/>
            </p:nvGrpSpPr>
            <p:grpSpPr bwMode="auto">
              <a:xfrm>
                <a:off x="2699" y="2069"/>
                <a:ext cx="217" cy="287"/>
                <a:chOff x="2708" y="527"/>
                <a:chExt cx="217" cy="287"/>
              </a:xfrm>
            </p:grpSpPr>
            <p:sp>
              <p:nvSpPr>
                <p:cNvPr id="44446" name="Oval 19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47" name="Text Box 19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4" name="Group 192"/>
              <p:cNvGrpSpPr>
                <a:grpSpLocks/>
              </p:cNvGrpSpPr>
              <p:nvPr/>
            </p:nvGrpSpPr>
            <p:grpSpPr bwMode="auto">
              <a:xfrm>
                <a:off x="2916" y="1842"/>
                <a:ext cx="217" cy="287"/>
                <a:chOff x="2708" y="527"/>
                <a:chExt cx="217" cy="287"/>
              </a:xfrm>
            </p:grpSpPr>
            <p:sp>
              <p:nvSpPr>
                <p:cNvPr id="44444" name="Oval 19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45" name="Text Box 19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5" name="Group 195"/>
            <p:cNvGrpSpPr>
              <a:grpSpLocks/>
            </p:cNvGrpSpPr>
            <p:nvPr/>
          </p:nvGrpSpPr>
          <p:grpSpPr bwMode="auto">
            <a:xfrm>
              <a:off x="2844" y="1434"/>
              <a:ext cx="671" cy="680"/>
              <a:chOff x="2699" y="1842"/>
              <a:chExt cx="671" cy="680"/>
            </a:xfrm>
          </p:grpSpPr>
          <p:grpSp>
            <p:nvGrpSpPr>
              <p:cNvPr id="16" name="Group 196"/>
              <p:cNvGrpSpPr>
                <a:grpSpLocks/>
              </p:cNvGrpSpPr>
              <p:nvPr/>
            </p:nvGrpSpPr>
            <p:grpSpPr bwMode="auto">
              <a:xfrm>
                <a:off x="2826" y="2022"/>
                <a:ext cx="544" cy="500"/>
                <a:chOff x="3651" y="1887"/>
                <a:chExt cx="544" cy="500"/>
              </a:xfrm>
            </p:grpSpPr>
            <p:sp>
              <p:nvSpPr>
                <p:cNvPr id="44433" name="Oval 197"/>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434" name="Text Box 198"/>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7" name="Group 199"/>
                <p:cNvGrpSpPr>
                  <a:grpSpLocks/>
                </p:cNvGrpSpPr>
                <p:nvPr/>
              </p:nvGrpSpPr>
              <p:grpSpPr bwMode="auto">
                <a:xfrm>
                  <a:off x="3978" y="1934"/>
                  <a:ext cx="217" cy="287"/>
                  <a:chOff x="2708" y="527"/>
                  <a:chExt cx="217" cy="287"/>
                </a:xfrm>
              </p:grpSpPr>
              <p:sp>
                <p:nvSpPr>
                  <p:cNvPr id="44439" name="Oval 20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40" name="Text Box 20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8" name="Group 202"/>
                <p:cNvGrpSpPr>
                  <a:grpSpLocks/>
                </p:cNvGrpSpPr>
                <p:nvPr/>
              </p:nvGrpSpPr>
              <p:grpSpPr bwMode="auto">
                <a:xfrm>
                  <a:off x="3741" y="2100"/>
                  <a:ext cx="217" cy="287"/>
                  <a:chOff x="2708" y="527"/>
                  <a:chExt cx="217" cy="287"/>
                </a:xfrm>
              </p:grpSpPr>
              <p:sp>
                <p:nvSpPr>
                  <p:cNvPr id="44437" name="Oval 20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38" name="Text Box 20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9" name="Group 205"/>
              <p:cNvGrpSpPr>
                <a:grpSpLocks/>
              </p:cNvGrpSpPr>
              <p:nvPr/>
            </p:nvGrpSpPr>
            <p:grpSpPr bwMode="auto">
              <a:xfrm>
                <a:off x="2699" y="2069"/>
                <a:ext cx="217" cy="287"/>
                <a:chOff x="2708" y="527"/>
                <a:chExt cx="217" cy="287"/>
              </a:xfrm>
            </p:grpSpPr>
            <p:sp>
              <p:nvSpPr>
                <p:cNvPr id="44431" name="Oval 20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32" name="Text Box 20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0" name="Group 208"/>
              <p:cNvGrpSpPr>
                <a:grpSpLocks/>
              </p:cNvGrpSpPr>
              <p:nvPr/>
            </p:nvGrpSpPr>
            <p:grpSpPr bwMode="auto">
              <a:xfrm>
                <a:off x="2916" y="1842"/>
                <a:ext cx="217" cy="287"/>
                <a:chOff x="2708" y="527"/>
                <a:chExt cx="217" cy="287"/>
              </a:xfrm>
            </p:grpSpPr>
            <p:sp>
              <p:nvSpPr>
                <p:cNvPr id="44429" name="Oval 20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30" name="Text Box 21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1" name="Group 211"/>
            <p:cNvGrpSpPr>
              <a:grpSpLocks/>
            </p:cNvGrpSpPr>
            <p:nvPr/>
          </p:nvGrpSpPr>
          <p:grpSpPr bwMode="auto">
            <a:xfrm>
              <a:off x="2254" y="1978"/>
              <a:ext cx="1252" cy="1225"/>
              <a:chOff x="2118" y="1842"/>
              <a:chExt cx="1252" cy="1225"/>
            </a:xfrm>
          </p:grpSpPr>
          <p:grpSp>
            <p:nvGrpSpPr>
              <p:cNvPr id="22" name="Group 212"/>
              <p:cNvGrpSpPr>
                <a:grpSpLocks/>
              </p:cNvGrpSpPr>
              <p:nvPr/>
            </p:nvGrpSpPr>
            <p:grpSpPr bwMode="auto">
              <a:xfrm>
                <a:off x="2699" y="2387"/>
                <a:ext cx="671" cy="680"/>
                <a:chOff x="2699" y="1842"/>
                <a:chExt cx="671" cy="680"/>
              </a:xfrm>
            </p:grpSpPr>
            <p:grpSp>
              <p:nvGrpSpPr>
                <p:cNvPr id="23" name="Group 213"/>
                <p:cNvGrpSpPr>
                  <a:grpSpLocks/>
                </p:cNvGrpSpPr>
                <p:nvPr/>
              </p:nvGrpSpPr>
              <p:grpSpPr bwMode="auto">
                <a:xfrm>
                  <a:off x="2826" y="2022"/>
                  <a:ext cx="544" cy="500"/>
                  <a:chOff x="3651" y="1887"/>
                  <a:chExt cx="544" cy="500"/>
                </a:xfrm>
              </p:grpSpPr>
              <p:sp>
                <p:nvSpPr>
                  <p:cNvPr id="44418" name="Oval 21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419" name="Text Box 21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24" name="Group 216"/>
                  <p:cNvGrpSpPr>
                    <a:grpSpLocks/>
                  </p:cNvGrpSpPr>
                  <p:nvPr/>
                </p:nvGrpSpPr>
                <p:grpSpPr bwMode="auto">
                  <a:xfrm>
                    <a:off x="3978" y="1934"/>
                    <a:ext cx="217" cy="287"/>
                    <a:chOff x="2708" y="527"/>
                    <a:chExt cx="217" cy="287"/>
                  </a:xfrm>
                </p:grpSpPr>
                <p:sp>
                  <p:nvSpPr>
                    <p:cNvPr id="44424" name="Oval 21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25" name="Text Box 21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5" name="Group 219"/>
                  <p:cNvGrpSpPr>
                    <a:grpSpLocks/>
                  </p:cNvGrpSpPr>
                  <p:nvPr/>
                </p:nvGrpSpPr>
                <p:grpSpPr bwMode="auto">
                  <a:xfrm>
                    <a:off x="3741" y="2100"/>
                    <a:ext cx="217" cy="287"/>
                    <a:chOff x="2708" y="527"/>
                    <a:chExt cx="217" cy="287"/>
                  </a:xfrm>
                </p:grpSpPr>
                <p:sp>
                  <p:nvSpPr>
                    <p:cNvPr id="44422" name="Oval 22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23" name="Text Box 22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6" name="Group 222"/>
                <p:cNvGrpSpPr>
                  <a:grpSpLocks/>
                </p:cNvGrpSpPr>
                <p:nvPr/>
              </p:nvGrpSpPr>
              <p:grpSpPr bwMode="auto">
                <a:xfrm>
                  <a:off x="2699" y="2069"/>
                  <a:ext cx="217" cy="287"/>
                  <a:chOff x="2708" y="527"/>
                  <a:chExt cx="217" cy="287"/>
                </a:xfrm>
              </p:grpSpPr>
              <p:sp>
                <p:nvSpPr>
                  <p:cNvPr id="44416" name="Oval 22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17" name="Text Box 22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7" name="Group 225"/>
                <p:cNvGrpSpPr>
                  <a:grpSpLocks/>
                </p:cNvGrpSpPr>
                <p:nvPr/>
              </p:nvGrpSpPr>
              <p:grpSpPr bwMode="auto">
                <a:xfrm>
                  <a:off x="2916" y="1842"/>
                  <a:ext cx="217" cy="287"/>
                  <a:chOff x="2708" y="527"/>
                  <a:chExt cx="217" cy="287"/>
                </a:xfrm>
              </p:grpSpPr>
              <p:sp>
                <p:nvSpPr>
                  <p:cNvPr id="44414" name="Oval 22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15" name="Text Box 22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8" name="Group 228"/>
              <p:cNvGrpSpPr>
                <a:grpSpLocks/>
              </p:cNvGrpSpPr>
              <p:nvPr/>
            </p:nvGrpSpPr>
            <p:grpSpPr bwMode="auto">
              <a:xfrm>
                <a:off x="2118" y="1842"/>
                <a:ext cx="671" cy="680"/>
                <a:chOff x="2699" y="1842"/>
                <a:chExt cx="671" cy="680"/>
              </a:xfrm>
            </p:grpSpPr>
            <p:grpSp>
              <p:nvGrpSpPr>
                <p:cNvPr id="29" name="Group 229"/>
                <p:cNvGrpSpPr>
                  <a:grpSpLocks/>
                </p:cNvGrpSpPr>
                <p:nvPr/>
              </p:nvGrpSpPr>
              <p:grpSpPr bwMode="auto">
                <a:xfrm>
                  <a:off x="2826" y="2022"/>
                  <a:ext cx="544" cy="500"/>
                  <a:chOff x="3651" y="1887"/>
                  <a:chExt cx="544" cy="500"/>
                </a:xfrm>
              </p:grpSpPr>
              <p:sp>
                <p:nvSpPr>
                  <p:cNvPr id="44403" name="Oval 23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404" name="Text Box 23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30" name="Group 232"/>
                  <p:cNvGrpSpPr>
                    <a:grpSpLocks/>
                  </p:cNvGrpSpPr>
                  <p:nvPr/>
                </p:nvGrpSpPr>
                <p:grpSpPr bwMode="auto">
                  <a:xfrm>
                    <a:off x="3978" y="1934"/>
                    <a:ext cx="217" cy="287"/>
                    <a:chOff x="2708" y="527"/>
                    <a:chExt cx="217" cy="287"/>
                  </a:xfrm>
                </p:grpSpPr>
                <p:sp>
                  <p:nvSpPr>
                    <p:cNvPr id="44409" name="Oval 23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10" name="Text Box 23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31" name="Group 235"/>
                  <p:cNvGrpSpPr>
                    <a:grpSpLocks/>
                  </p:cNvGrpSpPr>
                  <p:nvPr/>
                </p:nvGrpSpPr>
                <p:grpSpPr bwMode="auto">
                  <a:xfrm>
                    <a:off x="3741" y="2100"/>
                    <a:ext cx="217" cy="287"/>
                    <a:chOff x="2708" y="527"/>
                    <a:chExt cx="217" cy="287"/>
                  </a:xfrm>
                </p:grpSpPr>
                <p:sp>
                  <p:nvSpPr>
                    <p:cNvPr id="44407" name="Oval 23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08" name="Text Box 23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162" name="Group 238"/>
                <p:cNvGrpSpPr>
                  <a:grpSpLocks/>
                </p:cNvGrpSpPr>
                <p:nvPr/>
              </p:nvGrpSpPr>
              <p:grpSpPr bwMode="auto">
                <a:xfrm>
                  <a:off x="2699" y="2069"/>
                  <a:ext cx="217" cy="287"/>
                  <a:chOff x="2708" y="527"/>
                  <a:chExt cx="217" cy="287"/>
                </a:xfrm>
              </p:grpSpPr>
              <p:sp>
                <p:nvSpPr>
                  <p:cNvPr id="44401" name="Oval 23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02" name="Text Box 24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163" name="Group 241"/>
                <p:cNvGrpSpPr>
                  <a:grpSpLocks/>
                </p:cNvGrpSpPr>
                <p:nvPr/>
              </p:nvGrpSpPr>
              <p:grpSpPr bwMode="auto">
                <a:xfrm>
                  <a:off x="2916" y="1842"/>
                  <a:ext cx="217" cy="287"/>
                  <a:chOff x="2708" y="527"/>
                  <a:chExt cx="217" cy="287"/>
                </a:xfrm>
              </p:grpSpPr>
              <p:sp>
                <p:nvSpPr>
                  <p:cNvPr id="44399" name="Oval 24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400" name="Text Box 24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44169" name="Group 352"/>
          <p:cNvGrpSpPr>
            <a:grpSpLocks/>
          </p:cNvGrpSpPr>
          <p:nvPr/>
        </p:nvGrpSpPr>
        <p:grpSpPr bwMode="auto">
          <a:xfrm>
            <a:off x="2425700" y="908050"/>
            <a:ext cx="2938463" cy="1944688"/>
            <a:chOff x="621" y="1071"/>
            <a:chExt cx="1851" cy="1225"/>
          </a:xfrm>
        </p:grpSpPr>
        <p:grpSp>
          <p:nvGrpSpPr>
            <p:cNvPr id="44176" name="Group 353"/>
            <p:cNvGrpSpPr>
              <a:grpSpLocks/>
            </p:cNvGrpSpPr>
            <p:nvPr/>
          </p:nvGrpSpPr>
          <p:grpSpPr bwMode="auto">
            <a:xfrm>
              <a:off x="1202" y="1071"/>
              <a:ext cx="671" cy="680"/>
              <a:chOff x="2699" y="1842"/>
              <a:chExt cx="671" cy="680"/>
            </a:xfrm>
          </p:grpSpPr>
          <p:grpSp>
            <p:nvGrpSpPr>
              <p:cNvPr id="44177" name="Group 354"/>
              <p:cNvGrpSpPr>
                <a:grpSpLocks/>
              </p:cNvGrpSpPr>
              <p:nvPr/>
            </p:nvGrpSpPr>
            <p:grpSpPr bwMode="auto">
              <a:xfrm>
                <a:off x="2826" y="2022"/>
                <a:ext cx="544" cy="500"/>
                <a:chOff x="3651" y="1887"/>
                <a:chExt cx="544" cy="500"/>
              </a:xfrm>
            </p:grpSpPr>
            <p:sp>
              <p:nvSpPr>
                <p:cNvPr id="44382" name="Oval 35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83" name="Text Box 35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178" name="Group 357"/>
                <p:cNvGrpSpPr>
                  <a:grpSpLocks/>
                </p:cNvGrpSpPr>
                <p:nvPr/>
              </p:nvGrpSpPr>
              <p:grpSpPr bwMode="auto">
                <a:xfrm>
                  <a:off x="3978" y="1934"/>
                  <a:ext cx="217" cy="287"/>
                  <a:chOff x="2708" y="527"/>
                  <a:chExt cx="217" cy="287"/>
                </a:xfrm>
              </p:grpSpPr>
              <p:sp>
                <p:nvSpPr>
                  <p:cNvPr id="44388" name="Oval 35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89" name="Text Box 35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179" name="Group 360"/>
                <p:cNvGrpSpPr>
                  <a:grpSpLocks/>
                </p:cNvGrpSpPr>
                <p:nvPr/>
              </p:nvGrpSpPr>
              <p:grpSpPr bwMode="auto">
                <a:xfrm>
                  <a:off x="3741" y="2100"/>
                  <a:ext cx="217" cy="287"/>
                  <a:chOff x="2708" y="527"/>
                  <a:chExt cx="217" cy="287"/>
                </a:xfrm>
              </p:grpSpPr>
              <p:sp>
                <p:nvSpPr>
                  <p:cNvPr id="44386" name="Oval 36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87" name="Text Box 36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180" name="Group 363"/>
              <p:cNvGrpSpPr>
                <a:grpSpLocks/>
              </p:cNvGrpSpPr>
              <p:nvPr/>
            </p:nvGrpSpPr>
            <p:grpSpPr bwMode="auto">
              <a:xfrm>
                <a:off x="2699" y="2069"/>
                <a:ext cx="217" cy="287"/>
                <a:chOff x="2708" y="527"/>
                <a:chExt cx="217" cy="287"/>
              </a:xfrm>
            </p:grpSpPr>
            <p:sp>
              <p:nvSpPr>
                <p:cNvPr id="44380" name="Oval 36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81" name="Text Box 36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181" name="Group 366"/>
              <p:cNvGrpSpPr>
                <a:grpSpLocks/>
              </p:cNvGrpSpPr>
              <p:nvPr/>
            </p:nvGrpSpPr>
            <p:grpSpPr bwMode="auto">
              <a:xfrm>
                <a:off x="2916" y="1842"/>
                <a:ext cx="217" cy="287"/>
                <a:chOff x="2708" y="527"/>
                <a:chExt cx="217" cy="287"/>
              </a:xfrm>
            </p:grpSpPr>
            <p:sp>
              <p:nvSpPr>
                <p:cNvPr id="44378" name="Oval 36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79" name="Text Box 36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182" name="Group 369"/>
            <p:cNvGrpSpPr>
              <a:grpSpLocks/>
            </p:cNvGrpSpPr>
            <p:nvPr/>
          </p:nvGrpSpPr>
          <p:grpSpPr bwMode="auto">
            <a:xfrm>
              <a:off x="1801" y="1071"/>
              <a:ext cx="671" cy="680"/>
              <a:chOff x="2699" y="1842"/>
              <a:chExt cx="671" cy="680"/>
            </a:xfrm>
          </p:grpSpPr>
          <p:grpSp>
            <p:nvGrpSpPr>
              <p:cNvPr id="44183" name="Group 370"/>
              <p:cNvGrpSpPr>
                <a:grpSpLocks/>
              </p:cNvGrpSpPr>
              <p:nvPr/>
            </p:nvGrpSpPr>
            <p:grpSpPr bwMode="auto">
              <a:xfrm>
                <a:off x="2826" y="2022"/>
                <a:ext cx="544" cy="500"/>
                <a:chOff x="3651" y="1887"/>
                <a:chExt cx="544" cy="500"/>
              </a:xfrm>
            </p:grpSpPr>
            <p:sp>
              <p:nvSpPr>
                <p:cNvPr id="44367" name="Oval 371"/>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68" name="Text Box 372"/>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184" name="Group 373"/>
                <p:cNvGrpSpPr>
                  <a:grpSpLocks/>
                </p:cNvGrpSpPr>
                <p:nvPr/>
              </p:nvGrpSpPr>
              <p:grpSpPr bwMode="auto">
                <a:xfrm>
                  <a:off x="3978" y="1934"/>
                  <a:ext cx="217" cy="287"/>
                  <a:chOff x="2708" y="527"/>
                  <a:chExt cx="217" cy="287"/>
                </a:xfrm>
              </p:grpSpPr>
              <p:sp>
                <p:nvSpPr>
                  <p:cNvPr id="44373" name="Oval 37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74" name="Text Box 37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191" name="Group 376"/>
                <p:cNvGrpSpPr>
                  <a:grpSpLocks/>
                </p:cNvGrpSpPr>
                <p:nvPr/>
              </p:nvGrpSpPr>
              <p:grpSpPr bwMode="auto">
                <a:xfrm>
                  <a:off x="3741" y="2100"/>
                  <a:ext cx="217" cy="287"/>
                  <a:chOff x="2708" y="527"/>
                  <a:chExt cx="217" cy="287"/>
                </a:xfrm>
              </p:grpSpPr>
              <p:sp>
                <p:nvSpPr>
                  <p:cNvPr id="44371" name="Oval 37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72" name="Text Box 37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192" name="Group 379"/>
              <p:cNvGrpSpPr>
                <a:grpSpLocks/>
              </p:cNvGrpSpPr>
              <p:nvPr/>
            </p:nvGrpSpPr>
            <p:grpSpPr bwMode="auto">
              <a:xfrm>
                <a:off x="2699" y="2069"/>
                <a:ext cx="217" cy="287"/>
                <a:chOff x="2708" y="527"/>
                <a:chExt cx="217" cy="287"/>
              </a:xfrm>
            </p:grpSpPr>
            <p:sp>
              <p:nvSpPr>
                <p:cNvPr id="44365" name="Oval 38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66" name="Text Box 38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197" name="Group 382"/>
              <p:cNvGrpSpPr>
                <a:grpSpLocks/>
              </p:cNvGrpSpPr>
              <p:nvPr/>
            </p:nvGrpSpPr>
            <p:grpSpPr bwMode="auto">
              <a:xfrm>
                <a:off x="2916" y="1842"/>
                <a:ext cx="217" cy="287"/>
                <a:chOff x="2708" y="527"/>
                <a:chExt cx="217" cy="287"/>
              </a:xfrm>
            </p:grpSpPr>
            <p:sp>
              <p:nvSpPr>
                <p:cNvPr id="44363" name="Oval 38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64" name="Text Box 38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198" name="Group 385"/>
            <p:cNvGrpSpPr>
              <a:grpSpLocks/>
            </p:cNvGrpSpPr>
            <p:nvPr/>
          </p:nvGrpSpPr>
          <p:grpSpPr bwMode="auto">
            <a:xfrm>
              <a:off x="621" y="1071"/>
              <a:ext cx="1252" cy="1225"/>
              <a:chOff x="2118" y="1842"/>
              <a:chExt cx="1252" cy="1225"/>
            </a:xfrm>
          </p:grpSpPr>
          <p:grpSp>
            <p:nvGrpSpPr>
              <p:cNvPr id="44199" name="Group 386"/>
              <p:cNvGrpSpPr>
                <a:grpSpLocks/>
              </p:cNvGrpSpPr>
              <p:nvPr/>
            </p:nvGrpSpPr>
            <p:grpSpPr bwMode="auto">
              <a:xfrm>
                <a:off x="2699" y="2387"/>
                <a:ext cx="671" cy="680"/>
                <a:chOff x="2699" y="1842"/>
                <a:chExt cx="671" cy="680"/>
              </a:xfrm>
            </p:grpSpPr>
            <p:grpSp>
              <p:nvGrpSpPr>
                <p:cNvPr id="44206" name="Group 387"/>
                <p:cNvGrpSpPr>
                  <a:grpSpLocks/>
                </p:cNvGrpSpPr>
                <p:nvPr/>
              </p:nvGrpSpPr>
              <p:grpSpPr bwMode="auto">
                <a:xfrm>
                  <a:off x="2826" y="2022"/>
                  <a:ext cx="544" cy="500"/>
                  <a:chOff x="3651" y="1887"/>
                  <a:chExt cx="544" cy="500"/>
                </a:xfrm>
              </p:grpSpPr>
              <p:sp>
                <p:nvSpPr>
                  <p:cNvPr id="44352" name="Oval 388"/>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53" name="Text Box 389"/>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07" name="Group 390"/>
                  <p:cNvGrpSpPr>
                    <a:grpSpLocks/>
                  </p:cNvGrpSpPr>
                  <p:nvPr/>
                </p:nvGrpSpPr>
                <p:grpSpPr bwMode="auto">
                  <a:xfrm>
                    <a:off x="3978" y="1934"/>
                    <a:ext cx="217" cy="287"/>
                    <a:chOff x="2708" y="527"/>
                    <a:chExt cx="217" cy="287"/>
                  </a:xfrm>
                </p:grpSpPr>
                <p:sp>
                  <p:nvSpPr>
                    <p:cNvPr id="44358" name="Oval 39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59" name="Text Box 39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12" name="Group 393"/>
                  <p:cNvGrpSpPr>
                    <a:grpSpLocks/>
                  </p:cNvGrpSpPr>
                  <p:nvPr/>
                </p:nvGrpSpPr>
                <p:grpSpPr bwMode="auto">
                  <a:xfrm>
                    <a:off x="3741" y="2100"/>
                    <a:ext cx="217" cy="287"/>
                    <a:chOff x="2708" y="527"/>
                    <a:chExt cx="217" cy="287"/>
                  </a:xfrm>
                </p:grpSpPr>
                <p:sp>
                  <p:nvSpPr>
                    <p:cNvPr id="44356" name="Oval 39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57" name="Text Box 39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213" name="Group 396"/>
                <p:cNvGrpSpPr>
                  <a:grpSpLocks/>
                </p:cNvGrpSpPr>
                <p:nvPr/>
              </p:nvGrpSpPr>
              <p:grpSpPr bwMode="auto">
                <a:xfrm>
                  <a:off x="2699" y="2069"/>
                  <a:ext cx="217" cy="287"/>
                  <a:chOff x="2708" y="527"/>
                  <a:chExt cx="217" cy="287"/>
                </a:xfrm>
              </p:grpSpPr>
              <p:sp>
                <p:nvSpPr>
                  <p:cNvPr id="44350" name="Oval 39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51" name="Text Box 39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14" name="Group 399"/>
                <p:cNvGrpSpPr>
                  <a:grpSpLocks/>
                </p:cNvGrpSpPr>
                <p:nvPr/>
              </p:nvGrpSpPr>
              <p:grpSpPr bwMode="auto">
                <a:xfrm>
                  <a:off x="2916" y="1842"/>
                  <a:ext cx="217" cy="287"/>
                  <a:chOff x="2708" y="527"/>
                  <a:chExt cx="217" cy="287"/>
                </a:xfrm>
              </p:grpSpPr>
              <p:sp>
                <p:nvSpPr>
                  <p:cNvPr id="44348" name="Oval 40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49" name="Text Box 40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dirty="0">
                        <a:solidFill>
                          <a:schemeClr val="bg1"/>
                        </a:solidFill>
                        <a:latin typeface="Comic Sans MS" pitchFamily="66" charset="0"/>
                      </a:rPr>
                      <a:t>-</a:t>
                    </a:r>
                    <a:endParaRPr lang="en-US" altLang="en-US" sz="2800" dirty="0">
                      <a:solidFill>
                        <a:schemeClr val="bg1"/>
                      </a:solidFill>
                      <a:latin typeface="Comic Sans MS" pitchFamily="66" charset="0"/>
                    </a:endParaRPr>
                  </a:p>
                </p:txBody>
              </p:sp>
            </p:grpSp>
          </p:grpSp>
          <p:grpSp>
            <p:nvGrpSpPr>
              <p:cNvPr id="44221" name="Group 402"/>
              <p:cNvGrpSpPr>
                <a:grpSpLocks/>
              </p:cNvGrpSpPr>
              <p:nvPr/>
            </p:nvGrpSpPr>
            <p:grpSpPr bwMode="auto">
              <a:xfrm>
                <a:off x="2118" y="1842"/>
                <a:ext cx="671" cy="680"/>
                <a:chOff x="2699" y="1842"/>
                <a:chExt cx="671" cy="680"/>
              </a:xfrm>
            </p:grpSpPr>
            <p:grpSp>
              <p:nvGrpSpPr>
                <p:cNvPr id="44222" name="Group 403"/>
                <p:cNvGrpSpPr>
                  <a:grpSpLocks/>
                </p:cNvGrpSpPr>
                <p:nvPr/>
              </p:nvGrpSpPr>
              <p:grpSpPr bwMode="auto">
                <a:xfrm>
                  <a:off x="2826" y="2022"/>
                  <a:ext cx="544" cy="500"/>
                  <a:chOff x="3651" y="1887"/>
                  <a:chExt cx="544" cy="500"/>
                </a:xfrm>
              </p:grpSpPr>
              <p:sp>
                <p:nvSpPr>
                  <p:cNvPr id="44337" name="Oval 40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38" name="Text Box 40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27" name="Group 406"/>
                  <p:cNvGrpSpPr>
                    <a:grpSpLocks/>
                  </p:cNvGrpSpPr>
                  <p:nvPr/>
                </p:nvGrpSpPr>
                <p:grpSpPr bwMode="auto">
                  <a:xfrm>
                    <a:off x="3978" y="1934"/>
                    <a:ext cx="217" cy="287"/>
                    <a:chOff x="2708" y="527"/>
                    <a:chExt cx="217" cy="287"/>
                  </a:xfrm>
                </p:grpSpPr>
                <p:sp>
                  <p:nvSpPr>
                    <p:cNvPr id="44343" name="Oval 40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44" name="Text Box 40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28" name="Group 409"/>
                  <p:cNvGrpSpPr>
                    <a:grpSpLocks/>
                  </p:cNvGrpSpPr>
                  <p:nvPr/>
                </p:nvGrpSpPr>
                <p:grpSpPr bwMode="auto">
                  <a:xfrm>
                    <a:off x="3741" y="2100"/>
                    <a:ext cx="217" cy="287"/>
                    <a:chOff x="2708" y="527"/>
                    <a:chExt cx="217" cy="287"/>
                  </a:xfrm>
                </p:grpSpPr>
                <p:sp>
                  <p:nvSpPr>
                    <p:cNvPr id="44341" name="Oval 41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42" name="Text Box 41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229" name="Group 412"/>
                <p:cNvGrpSpPr>
                  <a:grpSpLocks/>
                </p:cNvGrpSpPr>
                <p:nvPr/>
              </p:nvGrpSpPr>
              <p:grpSpPr bwMode="auto">
                <a:xfrm>
                  <a:off x="2699" y="2069"/>
                  <a:ext cx="217" cy="287"/>
                  <a:chOff x="2708" y="527"/>
                  <a:chExt cx="217" cy="287"/>
                </a:xfrm>
              </p:grpSpPr>
              <p:sp>
                <p:nvSpPr>
                  <p:cNvPr id="44335" name="Oval 41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36" name="Text Box 41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36" name="Group 415"/>
                <p:cNvGrpSpPr>
                  <a:grpSpLocks/>
                </p:cNvGrpSpPr>
                <p:nvPr/>
              </p:nvGrpSpPr>
              <p:grpSpPr bwMode="auto">
                <a:xfrm>
                  <a:off x="2916" y="1842"/>
                  <a:ext cx="217" cy="287"/>
                  <a:chOff x="2708" y="527"/>
                  <a:chExt cx="217" cy="287"/>
                </a:xfrm>
              </p:grpSpPr>
              <p:sp>
                <p:nvSpPr>
                  <p:cNvPr id="44333" name="Oval 41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34" name="Text Box 41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sp>
        <p:nvSpPr>
          <p:cNvPr id="12707" name="Text Box 419"/>
          <p:cNvSpPr txBox="1">
            <a:spLocks noChangeArrowheads="1"/>
          </p:cNvSpPr>
          <p:nvPr/>
        </p:nvSpPr>
        <p:spPr bwMode="auto">
          <a:xfrm>
            <a:off x="432260" y="4725144"/>
            <a:ext cx="8316416" cy="1938992"/>
          </a:xfrm>
          <a:prstGeom prst="rect">
            <a:avLst/>
          </a:prstGeom>
          <a:solidFill>
            <a:schemeClr val="bg1"/>
          </a:solidFill>
          <a:ln w="38100" algn="ctr">
            <a:noFill/>
            <a:miter lim="800000"/>
            <a:headEnd/>
            <a:tailEnd/>
          </a:ln>
          <a:effectLst/>
          <a:scene3d>
            <a:camera prst="orthographicFront"/>
            <a:lightRig rig="threePt" dir="t"/>
          </a:scene3d>
          <a:sp3d>
            <a:bevelT/>
          </a:sp3d>
        </p:spPr>
        <p:txBody>
          <a:bodyPr wrap="square">
            <a:spAutoFit/>
          </a:bodyPr>
          <a:lstStyle/>
          <a:p>
            <a:pPr marL="174625" indent="-174625" eaLnBrk="0" hangingPunct="0">
              <a:spcBef>
                <a:spcPct val="50000"/>
              </a:spcBef>
              <a:buClr>
                <a:srgbClr val="9999FF"/>
              </a:buClr>
              <a:buFontTx/>
              <a:buChar char="•"/>
            </a:pPr>
            <a:r>
              <a:rPr lang="el-GR" altLang="en-US" sz="1600" b="1" dirty="0" smtClean="0">
                <a:solidFill>
                  <a:srgbClr val="002060"/>
                </a:solidFill>
                <a:latin typeface="Comic Sans MS" pitchFamily="66" charset="0"/>
              </a:rPr>
              <a:t>Εισάγουμε άτομα </a:t>
            </a:r>
            <a:r>
              <a:rPr lang="en-US" altLang="en-US" sz="1600" b="1" dirty="0" smtClean="0">
                <a:solidFill>
                  <a:srgbClr val="002060"/>
                </a:solidFill>
                <a:latin typeface="Comic Sans MS" pitchFamily="66" charset="0"/>
              </a:rPr>
              <a:t>As </a:t>
            </a:r>
            <a:r>
              <a:rPr lang="el-GR" altLang="en-US" sz="1600" b="1" dirty="0" smtClean="0">
                <a:solidFill>
                  <a:srgbClr val="002060"/>
                </a:solidFill>
                <a:latin typeface="Comic Sans MS" pitchFamily="66" charset="0"/>
              </a:rPr>
              <a:t>στον κρύσταλλο του </a:t>
            </a:r>
            <a:r>
              <a:rPr lang="en-US" altLang="en-US" sz="1600" b="1" dirty="0" smtClean="0">
                <a:solidFill>
                  <a:srgbClr val="002060"/>
                </a:solidFill>
                <a:latin typeface="Comic Sans MS" pitchFamily="66" charset="0"/>
              </a:rPr>
              <a:t>Si.</a:t>
            </a:r>
            <a:endParaRPr lang="en-IE" altLang="en-US" sz="1600" b="1" dirty="0">
              <a:solidFill>
                <a:srgbClr val="002060"/>
              </a:solidFill>
              <a:latin typeface="Comic Sans MS" pitchFamily="66" charset="0"/>
            </a:endParaRPr>
          </a:p>
          <a:p>
            <a:pPr marL="174625" indent="-174625" eaLnBrk="0" hangingPunct="0">
              <a:spcBef>
                <a:spcPct val="50000"/>
              </a:spcBef>
              <a:buClr>
                <a:srgbClr val="9999FF"/>
              </a:buClr>
              <a:buFontTx/>
              <a:buChar char="•"/>
            </a:pPr>
            <a:r>
              <a:rPr lang="en-IE" altLang="en-US" sz="1600" b="1" dirty="0" smtClean="0">
                <a:solidFill>
                  <a:srgbClr val="002060"/>
                </a:solidFill>
                <a:latin typeface="Comic Sans MS" pitchFamily="66" charset="0"/>
              </a:rPr>
              <a:t>To </a:t>
            </a:r>
            <a:r>
              <a:rPr lang="en-US" altLang="en-US" sz="1600" b="1" dirty="0" smtClean="0">
                <a:solidFill>
                  <a:srgbClr val="002060"/>
                </a:solidFill>
                <a:latin typeface="Comic Sans MS" pitchFamily="66" charset="0"/>
              </a:rPr>
              <a:t>As </a:t>
            </a:r>
            <a:r>
              <a:rPr lang="el-GR" altLang="en-US" sz="1600" b="1" dirty="0" smtClean="0">
                <a:solidFill>
                  <a:srgbClr val="002060"/>
                </a:solidFill>
                <a:latin typeface="Comic Sans MS" pitchFamily="66" charset="0"/>
              </a:rPr>
              <a:t>ανήκει στη στήλη </a:t>
            </a:r>
            <a:r>
              <a:rPr lang="en-US" altLang="en-US" sz="1600" b="1" dirty="0" smtClean="0">
                <a:solidFill>
                  <a:srgbClr val="002060"/>
                </a:solidFill>
                <a:latin typeface="Comic Sans MS" pitchFamily="66" charset="0"/>
              </a:rPr>
              <a:t>V</a:t>
            </a:r>
            <a:r>
              <a:rPr lang="el-GR" altLang="en-US" sz="1600" b="1" dirty="0" smtClean="0">
                <a:solidFill>
                  <a:srgbClr val="002060"/>
                </a:solidFill>
                <a:latin typeface="Comic Sans MS" pitchFamily="66" charset="0"/>
              </a:rPr>
              <a:t> και έχει πέντε ηλεκτρόνια στην εξωτερική του στοιβάδα ( ένα περισσότερο από το άτομο του </a:t>
            </a:r>
            <a:r>
              <a:rPr lang="en-US" altLang="en-US" sz="1600" b="1" dirty="0" smtClean="0">
                <a:solidFill>
                  <a:srgbClr val="002060"/>
                </a:solidFill>
                <a:latin typeface="Comic Sans MS" pitchFamily="66" charset="0"/>
              </a:rPr>
              <a:t>Si</a:t>
            </a:r>
            <a:r>
              <a:rPr lang="el-GR" altLang="en-US" sz="1600" b="1" dirty="0" smtClean="0">
                <a:solidFill>
                  <a:srgbClr val="002060"/>
                </a:solidFill>
                <a:latin typeface="Comic Sans MS" pitchFamily="66" charset="0"/>
              </a:rPr>
              <a:t>).</a:t>
            </a:r>
            <a:endParaRPr lang="en-IE" altLang="en-US" sz="1600" b="1" dirty="0">
              <a:solidFill>
                <a:srgbClr val="002060"/>
              </a:solidFill>
              <a:latin typeface="Comic Sans MS" pitchFamily="66" charset="0"/>
              <a:sym typeface="Wingdings" pitchFamily="2" charset="2"/>
            </a:endParaRPr>
          </a:p>
          <a:p>
            <a:pPr marL="174625" indent="-174625" eaLnBrk="0" hangingPunct="0">
              <a:spcBef>
                <a:spcPct val="50000"/>
              </a:spcBef>
              <a:buClr>
                <a:srgbClr val="9999FF"/>
              </a:buClr>
              <a:buFontTx/>
              <a:buChar char="•"/>
            </a:pPr>
            <a:r>
              <a:rPr lang="el-GR" altLang="en-US" sz="1600" b="1" dirty="0" smtClean="0">
                <a:solidFill>
                  <a:srgbClr val="002060"/>
                </a:solidFill>
                <a:latin typeface="Comic Sans MS" pitchFamily="66" charset="0"/>
                <a:sym typeface="Wingdings" pitchFamily="2" charset="2"/>
              </a:rPr>
              <a:t>Εισάγονται έτσι επιπλέον ηλεκτρόνια στον κρύσταλλο τα οποία μπορούν να αποδεσμευτούν και να μεταβούν στη ζώνη αγωγιμότητας. </a:t>
            </a:r>
            <a:endParaRPr lang="en-IE" altLang="en-US" sz="1600" b="1" dirty="0">
              <a:solidFill>
                <a:srgbClr val="002060"/>
              </a:solidFill>
              <a:latin typeface="Comic Sans MS" pitchFamily="66" charset="0"/>
              <a:sym typeface="Wingdings" pitchFamily="2" charset="2"/>
            </a:endParaRPr>
          </a:p>
          <a:p>
            <a:pPr marL="174625" indent="-174625" eaLnBrk="0" hangingPunct="0">
              <a:spcBef>
                <a:spcPct val="50000"/>
              </a:spcBef>
              <a:buClr>
                <a:srgbClr val="9999FF"/>
              </a:buClr>
              <a:buFontTx/>
              <a:buChar char="•"/>
            </a:pPr>
            <a:r>
              <a:rPr lang="el-GR" altLang="en-US" sz="1600" b="1" dirty="0" smtClean="0">
                <a:solidFill>
                  <a:srgbClr val="002060"/>
                </a:solidFill>
                <a:latin typeface="Comic Sans MS" pitchFamily="66" charset="0"/>
                <a:sym typeface="Wingdings" pitchFamily="2" charset="2"/>
              </a:rPr>
              <a:t>ΗΜΙΑΓΩΓΟΣ </a:t>
            </a:r>
            <a:r>
              <a:rPr lang="en-US" altLang="en-US" sz="1600" b="1" dirty="0" smtClean="0">
                <a:solidFill>
                  <a:srgbClr val="002060"/>
                </a:solidFill>
                <a:latin typeface="Comic Sans MS" pitchFamily="66" charset="0"/>
                <a:sym typeface="Wingdings" pitchFamily="2" charset="2"/>
              </a:rPr>
              <a:t>n-</a:t>
            </a:r>
            <a:r>
              <a:rPr lang="el-GR" altLang="en-US" sz="1600" b="1" dirty="0" smtClean="0">
                <a:solidFill>
                  <a:srgbClr val="002060"/>
                </a:solidFill>
                <a:latin typeface="Comic Sans MS" pitchFamily="66" charset="0"/>
                <a:sym typeface="Wingdings" pitchFamily="2" charset="2"/>
              </a:rPr>
              <a:t>ΤΥΠΟΥ</a:t>
            </a:r>
            <a:endParaRPr lang="en-US" altLang="en-US" sz="1600" b="1" dirty="0">
              <a:solidFill>
                <a:srgbClr val="002060"/>
              </a:solidFill>
              <a:latin typeface="Comic Sans MS" pitchFamily="66" charset="0"/>
            </a:endParaRPr>
          </a:p>
        </p:txBody>
      </p:sp>
      <p:grpSp>
        <p:nvGrpSpPr>
          <p:cNvPr id="44237" name="Group 3"/>
          <p:cNvGrpSpPr>
            <a:grpSpLocks/>
          </p:cNvGrpSpPr>
          <p:nvPr/>
        </p:nvGrpSpPr>
        <p:grpSpPr bwMode="auto">
          <a:xfrm>
            <a:off x="4486275" y="2921000"/>
            <a:ext cx="863600" cy="793750"/>
            <a:chOff x="3651" y="1887"/>
            <a:chExt cx="544" cy="500"/>
          </a:xfrm>
        </p:grpSpPr>
        <p:sp>
          <p:nvSpPr>
            <p:cNvPr id="44315" name="Oval 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16" name="Text Box 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42" name="Group 6"/>
            <p:cNvGrpSpPr>
              <a:grpSpLocks/>
            </p:cNvGrpSpPr>
            <p:nvPr/>
          </p:nvGrpSpPr>
          <p:grpSpPr bwMode="auto">
            <a:xfrm>
              <a:off x="3978" y="1934"/>
              <a:ext cx="217" cy="287"/>
              <a:chOff x="2708" y="527"/>
              <a:chExt cx="217" cy="287"/>
            </a:xfrm>
          </p:grpSpPr>
          <p:sp>
            <p:nvSpPr>
              <p:cNvPr id="44321" name="Oval 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22" name="Text Box 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43" name="Group 9"/>
            <p:cNvGrpSpPr>
              <a:grpSpLocks/>
            </p:cNvGrpSpPr>
            <p:nvPr/>
          </p:nvGrpSpPr>
          <p:grpSpPr bwMode="auto">
            <a:xfrm>
              <a:off x="3741" y="2100"/>
              <a:ext cx="217" cy="287"/>
              <a:chOff x="2708" y="527"/>
              <a:chExt cx="217" cy="287"/>
            </a:xfrm>
          </p:grpSpPr>
          <p:sp>
            <p:nvSpPr>
              <p:cNvPr id="44319" name="Oval 1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20" name="Text Box 1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244" name="Group 12"/>
          <p:cNvGrpSpPr>
            <a:grpSpLocks/>
          </p:cNvGrpSpPr>
          <p:nvPr/>
        </p:nvGrpSpPr>
        <p:grpSpPr bwMode="auto">
          <a:xfrm>
            <a:off x="4284663" y="2995613"/>
            <a:ext cx="344487" cy="455612"/>
            <a:chOff x="2708" y="527"/>
            <a:chExt cx="217" cy="287"/>
          </a:xfrm>
        </p:grpSpPr>
        <p:sp>
          <p:nvSpPr>
            <p:cNvPr id="44313" name="Oval 1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14" name="Text Box 1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51" name="Group 15"/>
          <p:cNvGrpSpPr>
            <a:grpSpLocks/>
          </p:cNvGrpSpPr>
          <p:nvPr/>
        </p:nvGrpSpPr>
        <p:grpSpPr bwMode="auto">
          <a:xfrm>
            <a:off x="4629150" y="2635250"/>
            <a:ext cx="344488" cy="455613"/>
            <a:chOff x="2708" y="527"/>
            <a:chExt cx="217" cy="287"/>
          </a:xfrm>
        </p:grpSpPr>
        <p:sp>
          <p:nvSpPr>
            <p:cNvPr id="44311" name="Oval 1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12" name="Text Box 1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52" name="Group 18"/>
          <p:cNvGrpSpPr>
            <a:grpSpLocks/>
          </p:cNvGrpSpPr>
          <p:nvPr/>
        </p:nvGrpSpPr>
        <p:grpSpPr bwMode="auto">
          <a:xfrm>
            <a:off x="5437188" y="2921000"/>
            <a:ext cx="863600" cy="793750"/>
            <a:chOff x="3651" y="1887"/>
            <a:chExt cx="544" cy="500"/>
          </a:xfrm>
        </p:grpSpPr>
        <p:sp>
          <p:nvSpPr>
            <p:cNvPr id="44303" name="Oval 1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304" name="Text Box 2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57" name="Group 21"/>
            <p:cNvGrpSpPr>
              <a:grpSpLocks/>
            </p:cNvGrpSpPr>
            <p:nvPr/>
          </p:nvGrpSpPr>
          <p:grpSpPr bwMode="auto">
            <a:xfrm>
              <a:off x="3978" y="1934"/>
              <a:ext cx="217" cy="287"/>
              <a:chOff x="2708" y="527"/>
              <a:chExt cx="217" cy="287"/>
            </a:xfrm>
          </p:grpSpPr>
          <p:sp>
            <p:nvSpPr>
              <p:cNvPr id="44309" name="Oval 2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10" name="Text Box 2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58" name="Group 24"/>
            <p:cNvGrpSpPr>
              <a:grpSpLocks/>
            </p:cNvGrpSpPr>
            <p:nvPr/>
          </p:nvGrpSpPr>
          <p:grpSpPr bwMode="auto">
            <a:xfrm>
              <a:off x="3741" y="2100"/>
              <a:ext cx="217" cy="287"/>
              <a:chOff x="2708" y="527"/>
              <a:chExt cx="217" cy="287"/>
            </a:xfrm>
          </p:grpSpPr>
          <p:sp>
            <p:nvSpPr>
              <p:cNvPr id="44307" name="Oval 2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08" name="Text Box 2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259" name="Group 27"/>
          <p:cNvGrpSpPr>
            <a:grpSpLocks/>
          </p:cNvGrpSpPr>
          <p:nvPr/>
        </p:nvGrpSpPr>
        <p:grpSpPr bwMode="auto">
          <a:xfrm>
            <a:off x="5235575" y="2995613"/>
            <a:ext cx="344488" cy="455612"/>
            <a:chOff x="2708" y="527"/>
            <a:chExt cx="217" cy="287"/>
          </a:xfrm>
        </p:grpSpPr>
        <p:sp>
          <p:nvSpPr>
            <p:cNvPr id="44301" name="Oval 2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02" name="Text Box 2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66" name="Group 30"/>
          <p:cNvGrpSpPr>
            <a:grpSpLocks/>
          </p:cNvGrpSpPr>
          <p:nvPr/>
        </p:nvGrpSpPr>
        <p:grpSpPr bwMode="auto">
          <a:xfrm>
            <a:off x="5580063" y="2635250"/>
            <a:ext cx="344487" cy="455613"/>
            <a:chOff x="2708" y="527"/>
            <a:chExt cx="217" cy="287"/>
          </a:xfrm>
        </p:grpSpPr>
        <p:sp>
          <p:nvSpPr>
            <p:cNvPr id="44299" name="Oval 3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300" name="Text Box 3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67" name="Group 33"/>
          <p:cNvGrpSpPr>
            <a:grpSpLocks/>
          </p:cNvGrpSpPr>
          <p:nvPr/>
        </p:nvGrpSpPr>
        <p:grpSpPr bwMode="auto">
          <a:xfrm>
            <a:off x="4500563" y="2057400"/>
            <a:ext cx="863600" cy="793750"/>
            <a:chOff x="3651" y="1887"/>
            <a:chExt cx="544" cy="500"/>
          </a:xfrm>
        </p:grpSpPr>
        <p:sp>
          <p:nvSpPr>
            <p:cNvPr id="44291" name="Oval 3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92" name="Text Box 3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72" name="Group 36"/>
            <p:cNvGrpSpPr>
              <a:grpSpLocks/>
            </p:cNvGrpSpPr>
            <p:nvPr/>
          </p:nvGrpSpPr>
          <p:grpSpPr bwMode="auto">
            <a:xfrm>
              <a:off x="3978" y="1934"/>
              <a:ext cx="217" cy="287"/>
              <a:chOff x="2708" y="527"/>
              <a:chExt cx="217" cy="287"/>
            </a:xfrm>
          </p:grpSpPr>
          <p:sp>
            <p:nvSpPr>
              <p:cNvPr id="44297" name="Oval 3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98" name="Text Box 3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73" name="Group 39"/>
            <p:cNvGrpSpPr>
              <a:grpSpLocks/>
            </p:cNvGrpSpPr>
            <p:nvPr/>
          </p:nvGrpSpPr>
          <p:grpSpPr bwMode="auto">
            <a:xfrm>
              <a:off x="3741" y="2100"/>
              <a:ext cx="217" cy="287"/>
              <a:chOff x="2708" y="527"/>
              <a:chExt cx="217" cy="287"/>
            </a:xfrm>
          </p:grpSpPr>
          <p:sp>
            <p:nvSpPr>
              <p:cNvPr id="44295" name="Oval 4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96" name="Text Box 4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274" name="Group 42"/>
          <p:cNvGrpSpPr>
            <a:grpSpLocks/>
          </p:cNvGrpSpPr>
          <p:nvPr/>
        </p:nvGrpSpPr>
        <p:grpSpPr bwMode="auto">
          <a:xfrm>
            <a:off x="4298950" y="2132013"/>
            <a:ext cx="344488" cy="455612"/>
            <a:chOff x="2708" y="527"/>
            <a:chExt cx="217" cy="287"/>
          </a:xfrm>
        </p:grpSpPr>
        <p:sp>
          <p:nvSpPr>
            <p:cNvPr id="44289" name="Oval 4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90" name="Text Box 4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81" name="Group 45"/>
          <p:cNvGrpSpPr>
            <a:grpSpLocks/>
          </p:cNvGrpSpPr>
          <p:nvPr/>
        </p:nvGrpSpPr>
        <p:grpSpPr bwMode="auto">
          <a:xfrm>
            <a:off x="4643438" y="1771650"/>
            <a:ext cx="344487" cy="455613"/>
            <a:chOff x="2708" y="527"/>
            <a:chExt cx="217" cy="287"/>
          </a:xfrm>
        </p:grpSpPr>
        <p:sp>
          <p:nvSpPr>
            <p:cNvPr id="44287" name="Oval 4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88" name="Text Box 4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282" name="Group 48"/>
          <p:cNvGrpSpPr>
            <a:grpSpLocks/>
          </p:cNvGrpSpPr>
          <p:nvPr/>
        </p:nvGrpSpPr>
        <p:grpSpPr bwMode="auto">
          <a:xfrm>
            <a:off x="4284663" y="3500438"/>
            <a:ext cx="1065212" cy="1079500"/>
            <a:chOff x="2699" y="1842"/>
            <a:chExt cx="671" cy="680"/>
          </a:xfrm>
        </p:grpSpPr>
        <p:grpSp>
          <p:nvGrpSpPr>
            <p:cNvPr id="44293" name="Group 49"/>
            <p:cNvGrpSpPr>
              <a:grpSpLocks/>
            </p:cNvGrpSpPr>
            <p:nvPr/>
          </p:nvGrpSpPr>
          <p:grpSpPr bwMode="auto">
            <a:xfrm>
              <a:off x="2826" y="2022"/>
              <a:ext cx="544" cy="500"/>
              <a:chOff x="3651" y="1887"/>
              <a:chExt cx="544" cy="500"/>
            </a:xfrm>
          </p:grpSpPr>
          <p:sp>
            <p:nvSpPr>
              <p:cNvPr id="44279" name="Oval 5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80" name="Text Box 5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294" name="Group 52"/>
              <p:cNvGrpSpPr>
                <a:grpSpLocks/>
              </p:cNvGrpSpPr>
              <p:nvPr/>
            </p:nvGrpSpPr>
            <p:grpSpPr bwMode="auto">
              <a:xfrm>
                <a:off x="3978" y="1934"/>
                <a:ext cx="217" cy="287"/>
                <a:chOff x="2708" y="527"/>
                <a:chExt cx="217" cy="287"/>
              </a:xfrm>
            </p:grpSpPr>
            <p:sp>
              <p:nvSpPr>
                <p:cNvPr id="44285" name="Oval 5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86" name="Text Box 5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05" name="Group 55"/>
              <p:cNvGrpSpPr>
                <a:grpSpLocks/>
              </p:cNvGrpSpPr>
              <p:nvPr/>
            </p:nvGrpSpPr>
            <p:grpSpPr bwMode="auto">
              <a:xfrm>
                <a:off x="3741" y="2100"/>
                <a:ext cx="217" cy="287"/>
                <a:chOff x="2708" y="527"/>
                <a:chExt cx="217" cy="287"/>
              </a:xfrm>
            </p:grpSpPr>
            <p:sp>
              <p:nvSpPr>
                <p:cNvPr id="44283" name="Oval 5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84" name="Text Box 5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06" name="Group 58"/>
            <p:cNvGrpSpPr>
              <a:grpSpLocks/>
            </p:cNvGrpSpPr>
            <p:nvPr/>
          </p:nvGrpSpPr>
          <p:grpSpPr bwMode="auto">
            <a:xfrm>
              <a:off x="2699" y="2069"/>
              <a:ext cx="217" cy="287"/>
              <a:chOff x="2708" y="527"/>
              <a:chExt cx="217" cy="287"/>
            </a:xfrm>
          </p:grpSpPr>
          <p:sp>
            <p:nvSpPr>
              <p:cNvPr id="44277" name="Oval 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78" name="Text Box 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17" name="Group 61"/>
            <p:cNvGrpSpPr>
              <a:grpSpLocks/>
            </p:cNvGrpSpPr>
            <p:nvPr/>
          </p:nvGrpSpPr>
          <p:grpSpPr bwMode="auto">
            <a:xfrm>
              <a:off x="2916" y="1842"/>
              <a:ext cx="217" cy="287"/>
              <a:chOff x="2708" y="527"/>
              <a:chExt cx="217" cy="287"/>
            </a:xfrm>
          </p:grpSpPr>
          <p:sp>
            <p:nvSpPr>
              <p:cNvPr id="44275" name="Oval 6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76" name="Text Box 6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18" name="Group 64"/>
          <p:cNvGrpSpPr>
            <a:grpSpLocks/>
          </p:cNvGrpSpPr>
          <p:nvPr/>
        </p:nvGrpSpPr>
        <p:grpSpPr bwMode="auto">
          <a:xfrm>
            <a:off x="3362325" y="2635250"/>
            <a:ext cx="1065213" cy="1079500"/>
            <a:chOff x="2699" y="1842"/>
            <a:chExt cx="671" cy="680"/>
          </a:xfrm>
        </p:grpSpPr>
        <p:grpSp>
          <p:nvGrpSpPr>
            <p:cNvPr id="44323" name="Group 65"/>
            <p:cNvGrpSpPr>
              <a:grpSpLocks/>
            </p:cNvGrpSpPr>
            <p:nvPr/>
          </p:nvGrpSpPr>
          <p:grpSpPr bwMode="auto">
            <a:xfrm>
              <a:off x="2826" y="2022"/>
              <a:ext cx="544" cy="500"/>
              <a:chOff x="3651" y="1887"/>
              <a:chExt cx="544" cy="500"/>
            </a:xfrm>
          </p:grpSpPr>
          <p:sp>
            <p:nvSpPr>
              <p:cNvPr id="44264" name="Oval 6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65" name="Text Box 6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325" name="Group 68"/>
              <p:cNvGrpSpPr>
                <a:grpSpLocks/>
              </p:cNvGrpSpPr>
              <p:nvPr/>
            </p:nvGrpSpPr>
            <p:grpSpPr bwMode="auto">
              <a:xfrm>
                <a:off x="3978" y="1934"/>
                <a:ext cx="217" cy="287"/>
                <a:chOff x="2708" y="527"/>
                <a:chExt cx="217" cy="287"/>
              </a:xfrm>
            </p:grpSpPr>
            <p:sp>
              <p:nvSpPr>
                <p:cNvPr id="44270" name="Oval 6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71" name="Text Box 7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26" name="Group 71"/>
              <p:cNvGrpSpPr>
                <a:grpSpLocks/>
              </p:cNvGrpSpPr>
              <p:nvPr/>
            </p:nvGrpSpPr>
            <p:grpSpPr bwMode="auto">
              <a:xfrm>
                <a:off x="3741" y="2100"/>
                <a:ext cx="217" cy="287"/>
                <a:chOff x="2708" y="527"/>
                <a:chExt cx="217" cy="287"/>
              </a:xfrm>
            </p:grpSpPr>
            <p:sp>
              <p:nvSpPr>
                <p:cNvPr id="44268" name="Oval 7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69" name="Text Box 7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27" name="Group 74"/>
            <p:cNvGrpSpPr>
              <a:grpSpLocks/>
            </p:cNvGrpSpPr>
            <p:nvPr/>
          </p:nvGrpSpPr>
          <p:grpSpPr bwMode="auto">
            <a:xfrm>
              <a:off x="2699" y="2069"/>
              <a:ext cx="217" cy="287"/>
              <a:chOff x="2708" y="527"/>
              <a:chExt cx="217" cy="287"/>
            </a:xfrm>
          </p:grpSpPr>
          <p:sp>
            <p:nvSpPr>
              <p:cNvPr id="44262" name="Oval 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63" name="Text Box 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28" name="Group 77"/>
            <p:cNvGrpSpPr>
              <a:grpSpLocks/>
            </p:cNvGrpSpPr>
            <p:nvPr/>
          </p:nvGrpSpPr>
          <p:grpSpPr bwMode="auto">
            <a:xfrm>
              <a:off x="2916" y="1842"/>
              <a:ext cx="217" cy="287"/>
              <a:chOff x="2708" y="527"/>
              <a:chExt cx="217" cy="287"/>
            </a:xfrm>
          </p:grpSpPr>
          <p:sp>
            <p:nvSpPr>
              <p:cNvPr id="44260" name="Oval 7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61" name="Text Box 7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29" name="Group 80"/>
          <p:cNvGrpSpPr>
            <a:grpSpLocks/>
          </p:cNvGrpSpPr>
          <p:nvPr/>
        </p:nvGrpSpPr>
        <p:grpSpPr bwMode="auto">
          <a:xfrm>
            <a:off x="5219700" y="908050"/>
            <a:ext cx="2938463" cy="2808288"/>
            <a:chOff x="2254" y="1434"/>
            <a:chExt cx="1851" cy="1769"/>
          </a:xfrm>
        </p:grpSpPr>
        <p:grpSp>
          <p:nvGrpSpPr>
            <p:cNvPr id="44330" name="Group 81"/>
            <p:cNvGrpSpPr>
              <a:grpSpLocks/>
            </p:cNvGrpSpPr>
            <p:nvPr/>
          </p:nvGrpSpPr>
          <p:grpSpPr bwMode="auto">
            <a:xfrm>
              <a:off x="2835" y="1978"/>
              <a:ext cx="671" cy="680"/>
              <a:chOff x="2699" y="1842"/>
              <a:chExt cx="671" cy="680"/>
            </a:xfrm>
          </p:grpSpPr>
          <p:grpSp>
            <p:nvGrpSpPr>
              <p:cNvPr id="44331" name="Group 82"/>
              <p:cNvGrpSpPr>
                <a:grpSpLocks/>
              </p:cNvGrpSpPr>
              <p:nvPr/>
            </p:nvGrpSpPr>
            <p:grpSpPr bwMode="auto">
              <a:xfrm>
                <a:off x="2826" y="2022"/>
                <a:ext cx="544" cy="500"/>
                <a:chOff x="3651" y="1887"/>
                <a:chExt cx="544" cy="500"/>
              </a:xfrm>
            </p:grpSpPr>
            <p:sp>
              <p:nvSpPr>
                <p:cNvPr id="44249" name="Oval 83"/>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50" name="Text Box 84"/>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332" name="Group 85"/>
                <p:cNvGrpSpPr>
                  <a:grpSpLocks/>
                </p:cNvGrpSpPr>
                <p:nvPr/>
              </p:nvGrpSpPr>
              <p:grpSpPr bwMode="auto">
                <a:xfrm>
                  <a:off x="3978" y="1934"/>
                  <a:ext cx="217" cy="287"/>
                  <a:chOff x="2708" y="527"/>
                  <a:chExt cx="217" cy="287"/>
                </a:xfrm>
              </p:grpSpPr>
              <p:sp>
                <p:nvSpPr>
                  <p:cNvPr id="44255" name="Oval 8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56" name="Text Box 8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39" name="Group 88"/>
                <p:cNvGrpSpPr>
                  <a:grpSpLocks/>
                </p:cNvGrpSpPr>
                <p:nvPr/>
              </p:nvGrpSpPr>
              <p:grpSpPr bwMode="auto">
                <a:xfrm>
                  <a:off x="3741" y="2100"/>
                  <a:ext cx="217" cy="287"/>
                  <a:chOff x="2708" y="527"/>
                  <a:chExt cx="217" cy="287"/>
                </a:xfrm>
              </p:grpSpPr>
              <p:sp>
                <p:nvSpPr>
                  <p:cNvPr id="44253" name="Oval 8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54" name="Text Box 9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40" name="Group 91"/>
              <p:cNvGrpSpPr>
                <a:grpSpLocks/>
              </p:cNvGrpSpPr>
              <p:nvPr/>
            </p:nvGrpSpPr>
            <p:grpSpPr bwMode="auto">
              <a:xfrm>
                <a:off x="2699" y="2069"/>
                <a:ext cx="217" cy="287"/>
                <a:chOff x="2708" y="527"/>
                <a:chExt cx="217" cy="287"/>
              </a:xfrm>
            </p:grpSpPr>
            <p:sp>
              <p:nvSpPr>
                <p:cNvPr id="44247" name="Oval 9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48" name="Text Box 9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45" name="Group 94"/>
              <p:cNvGrpSpPr>
                <a:grpSpLocks/>
              </p:cNvGrpSpPr>
              <p:nvPr/>
            </p:nvGrpSpPr>
            <p:grpSpPr bwMode="auto">
              <a:xfrm>
                <a:off x="2916" y="1842"/>
                <a:ext cx="217" cy="287"/>
                <a:chOff x="2708" y="527"/>
                <a:chExt cx="217" cy="287"/>
              </a:xfrm>
            </p:grpSpPr>
            <p:sp>
              <p:nvSpPr>
                <p:cNvPr id="44245" name="Oval 9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46" name="Text Box 9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46" name="Group 97"/>
            <p:cNvGrpSpPr>
              <a:grpSpLocks/>
            </p:cNvGrpSpPr>
            <p:nvPr/>
          </p:nvGrpSpPr>
          <p:grpSpPr bwMode="auto">
            <a:xfrm>
              <a:off x="3434" y="1978"/>
              <a:ext cx="671" cy="680"/>
              <a:chOff x="2699" y="1842"/>
              <a:chExt cx="671" cy="680"/>
            </a:xfrm>
          </p:grpSpPr>
          <p:grpSp>
            <p:nvGrpSpPr>
              <p:cNvPr id="44347" name="Group 98"/>
              <p:cNvGrpSpPr>
                <a:grpSpLocks/>
              </p:cNvGrpSpPr>
              <p:nvPr/>
            </p:nvGrpSpPr>
            <p:grpSpPr bwMode="auto">
              <a:xfrm>
                <a:off x="2826" y="2022"/>
                <a:ext cx="544" cy="500"/>
                <a:chOff x="3651" y="1887"/>
                <a:chExt cx="544" cy="500"/>
              </a:xfrm>
            </p:grpSpPr>
            <p:sp>
              <p:nvSpPr>
                <p:cNvPr id="44234" name="Oval 9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35" name="Text Box 10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704" name="Group 101"/>
                <p:cNvGrpSpPr>
                  <a:grpSpLocks/>
                </p:cNvGrpSpPr>
                <p:nvPr/>
              </p:nvGrpSpPr>
              <p:grpSpPr bwMode="auto">
                <a:xfrm>
                  <a:off x="3978" y="1934"/>
                  <a:ext cx="217" cy="287"/>
                  <a:chOff x="2708" y="527"/>
                  <a:chExt cx="217" cy="287"/>
                </a:xfrm>
              </p:grpSpPr>
              <p:sp>
                <p:nvSpPr>
                  <p:cNvPr id="44240" name="Oval 10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41" name="Text Box 10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05" name="Group 104"/>
                <p:cNvGrpSpPr>
                  <a:grpSpLocks/>
                </p:cNvGrpSpPr>
                <p:nvPr/>
              </p:nvGrpSpPr>
              <p:grpSpPr bwMode="auto">
                <a:xfrm>
                  <a:off x="3741" y="2100"/>
                  <a:ext cx="217" cy="287"/>
                  <a:chOff x="2708" y="527"/>
                  <a:chExt cx="217" cy="287"/>
                </a:xfrm>
              </p:grpSpPr>
              <p:sp>
                <p:nvSpPr>
                  <p:cNvPr id="44238" name="Oval 10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39" name="Text Box 10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06" name="Group 107"/>
              <p:cNvGrpSpPr>
                <a:grpSpLocks/>
              </p:cNvGrpSpPr>
              <p:nvPr/>
            </p:nvGrpSpPr>
            <p:grpSpPr bwMode="auto">
              <a:xfrm>
                <a:off x="2699" y="2069"/>
                <a:ext cx="217" cy="287"/>
                <a:chOff x="2708" y="527"/>
                <a:chExt cx="217" cy="287"/>
              </a:xfrm>
            </p:grpSpPr>
            <p:sp>
              <p:nvSpPr>
                <p:cNvPr id="44232" name="Oval 10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33" name="Text Box 10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08" name="Group 110"/>
              <p:cNvGrpSpPr>
                <a:grpSpLocks/>
              </p:cNvGrpSpPr>
              <p:nvPr/>
            </p:nvGrpSpPr>
            <p:grpSpPr bwMode="auto">
              <a:xfrm>
                <a:off x="2916" y="1842"/>
                <a:ext cx="217" cy="287"/>
                <a:chOff x="2708" y="527"/>
                <a:chExt cx="217" cy="287"/>
              </a:xfrm>
            </p:grpSpPr>
            <p:sp>
              <p:nvSpPr>
                <p:cNvPr id="44230" name="Oval 11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31" name="Text Box 11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09" name="Group 113"/>
            <p:cNvGrpSpPr>
              <a:grpSpLocks/>
            </p:cNvGrpSpPr>
            <p:nvPr/>
          </p:nvGrpSpPr>
          <p:grpSpPr bwMode="auto">
            <a:xfrm>
              <a:off x="2844" y="1434"/>
              <a:ext cx="671" cy="680"/>
              <a:chOff x="2699" y="1842"/>
              <a:chExt cx="671" cy="680"/>
            </a:xfrm>
          </p:grpSpPr>
          <p:grpSp>
            <p:nvGrpSpPr>
              <p:cNvPr id="12710" name="Group 114"/>
              <p:cNvGrpSpPr>
                <a:grpSpLocks/>
              </p:cNvGrpSpPr>
              <p:nvPr/>
            </p:nvGrpSpPr>
            <p:grpSpPr bwMode="auto">
              <a:xfrm>
                <a:off x="2826" y="2022"/>
                <a:ext cx="544" cy="500"/>
                <a:chOff x="3651" y="1887"/>
                <a:chExt cx="544" cy="500"/>
              </a:xfrm>
            </p:grpSpPr>
            <p:sp>
              <p:nvSpPr>
                <p:cNvPr id="44219" name="Oval 11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20" name="Text Box 11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711" name="Group 117"/>
                <p:cNvGrpSpPr>
                  <a:grpSpLocks/>
                </p:cNvGrpSpPr>
                <p:nvPr/>
              </p:nvGrpSpPr>
              <p:grpSpPr bwMode="auto">
                <a:xfrm>
                  <a:off x="3978" y="1934"/>
                  <a:ext cx="217" cy="287"/>
                  <a:chOff x="2708" y="527"/>
                  <a:chExt cx="217" cy="287"/>
                </a:xfrm>
              </p:grpSpPr>
              <p:sp>
                <p:nvSpPr>
                  <p:cNvPr id="44225" name="Oval 11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26" name="Text Box 11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12" name="Group 120"/>
                <p:cNvGrpSpPr>
                  <a:grpSpLocks/>
                </p:cNvGrpSpPr>
                <p:nvPr/>
              </p:nvGrpSpPr>
              <p:grpSpPr bwMode="auto">
                <a:xfrm>
                  <a:off x="3741" y="2100"/>
                  <a:ext cx="217" cy="287"/>
                  <a:chOff x="2708" y="527"/>
                  <a:chExt cx="217" cy="287"/>
                </a:xfrm>
              </p:grpSpPr>
              <p:sp>
                <p:nvSpPr>
                  <p:cNvPr id="44223" name="Oval 12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24" name="Text Box 12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13" name="Group 123"/>
              <p:cNvGrpSpPr>
                <a:grpSpLocks/>
              </p:cNvGrpSpPr>
              <p:nvPr/>
            </p:nvGrpSpPr>
            <p:grpSpPr bwMode="auto">
              <a:xfrm>
                <a:off x="2699" y="2069"/>
                <a:ext cx="217" cy="287"/>
                <a:chOff x="2708" y="527"/>
                <a:chExt cx="217" cy="287"/>
              </a:xfrm>
            </p:grpSpPr>
            <p:sp>
              <p:nvSpPr>
                <p:cNvPr id="44217" name="Oval 12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18" name="Text Box 12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14" name="Group 126"/>
              <p:cNvGrpSpPr>
                <a:grpSpLocks/>
              </p:cNvGrpSpPr>
              <p:nvPr/>
            </p:nvGrpSpPr>
            <p:grpSpPr bwMode="auto">
              <a:xfrm>
                <a:off x="2916" y="1842"/>
                <a:ext cx="217" cy="287"/>
                <a:chOff x="2708" y="527"/>
                <a:chExt cx="217" cy="287"/>
              </a:xfrm>
            </p:grpSpPr>
            <p:sp>
              <p:nvSpPr>
                <p:cNvPr id="44215" name="Oval 12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16" name="Text Box 12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15" name="Group 129"/>
            <p:cNvGrpSpPr>
              <a:grpSpLocks/>
            </p:cNvGrpSpPr>
            <p:nvPr/>
          </p:nvGrpSpPr>
          <p:grpSpPr bwMode="auto">
            <a:xfrm>
              <a:off x="2254" y="1978"/>
              <a:ext cx="1252" cy="1225"/>
              <a:chOff x="2118" y="1842"/>
              <a:chExt cx="1252" cy="1225"/>
            </a:xfrm>
          </p:grpSpPr>
          <p:grpSp>
            <p:nvGrpSpPr>
              <p:cNvPr id="12716" name="Group 130"/>
              <p:cNvGrpSpPr>
                <a:grpSpLocks/>
              </p:cNvGrpSpPr>
              <p:nvPr/>
            </p:nvGrpSpPr>
            <p:grpSpPr bwMode="auto">
              <a:xfrm>
                <a:off x="2699" y="2387"/>
                <a:ext cx="671" cy="680"/>
                <a:chOff x="2699" y="1842"/>
                <a:chExt cx="671" cy="680"/>
              </a:xfrm>
            </p:grpSpPr>
            <p:grpSp>
              <p:nvGrpSpPr>
                <p:cNvPr id="12717" name="Group 131"/>
                <p:cNvGrpSpPr>
                  <a:grpSpLocks/>
                </p:cNvGrpSpPr>
                <p:nvPr/>
              </p:nvGrpSpPr>
              <p:grpSpPr bwMode="auto">
                <a:xfrm>
                  <a:off x="2826" y="2022"/>
                  <a:ext cx="544" cy="500"/>
                  <a:chOff x="3651" y="1887"/>
                  <a:chExt cx="544" cy="500"/>
                </a:xfrm>
              </p:grpSpPr>
              <p:sp>
                <p:nvSpPr>
                  <p:cNvPr id="44204" name="Oval 13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205" name="Text Box 13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718" name="Group 134"/>
                  <p:cNvGrpSpPr>
                    <a:grpSpLocks/>
                  </p:cNvGrpSpPr>
                  <p:nvPr/>
                </p:nvGrpSpPr>
                <p:grpSpPr bwMode="auto">
                  <a:xfrm>
                    <a:off x="3978" y="1934"/>
                    <a:ext cx="217" cy="287"/>
                    <a:chOff x="2708" y="527"/>
                    <a:chExt cx="217" cy="287"/>
                  </a:xfrm>
                </p:grpSpPr>
                <p:sp>
                  <p:nvSpPr>
                    <p:cNvPr id="44210" name="Oval 13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11" name="Text Box 13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19" name="Group 137"/>
                  <p:cNvGrpSpPr>
                    <a:grpSpLocks/>
                  </p:cNvGrpSpPr>
                  <p:nvPr/>
                </p:nvGrpSpPr>
                <p:grpSpPr bwMode="auto">
                  <a:xfrm>
                    <a:off x="3741" y="2100"/>
                    <a:ext cx="217" cy="287"/>
                    <a:chOff x="2708" y="527"/>
                    <a:chExt cx="217" cy="287"/>
                  </a:xfrm>
                </p:grpSpPr>
                <p:sp>
                  <p:nvSpPr>
                    <p:cNvPr id="44208" name="Oval 13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09" name="Text Box 13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20" name="Group 140"/>
                <p:cNvGrpSpPr>
                  <a:grpSpLocks/>
                </p:cNvGrpSpPr>
                <p:nvPr/>
              </p:nvGrpSpPr>
              <p:grpSpPr bwMode="auto">
                <a:xfrm>
                  <a:off x="2699" y="2069"/>
                  <a:ext cx="217" cy="287"/>
                  <a:chOff x="2708" y="527"/>
                  <a:chExt cx="217" cy="287"/>
                </a:xfrm>
              </p:grpSpPr>
              <p:sp>
                <p:nvSpPr>
                  <p:cNvPr id="44202" name="Oval 14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03" name="Text Box 14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24" name="Group 143"/>
                <p:cNvGrpSpPr>
                  <a:grpSpLocks/>
                </p:cNvGrpSpPr>
                <p:nvPr/>
              </p:nvGrpSpPr>
              <p:grpSpPr bwMode="auto">
                <a:xfrm>
                  <a:off x="2916" y="1842"/>
                  <a:ext cx="217" cy="287"/>
                  <a:chOff x="2708" y="527"/>
                  <a:chExt cx="217" cy="287"/>
                </a:xfrm>
              </p:grpSpPr>
              <p:sp>
                <p:nvSpPr>
                  <p:cNvPr id="44200" name="Oval 14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201" name="Text Box 14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25" name="Group 146"/>
              <p:cNvGrpSpPr>
                <a:grpSpLocks/>
              </p:cNvGrpSpPr>
              <p:nvPr/>
            </p:nvGrpSpPr>
            <p:grpSpPr bwMode="auto">
              <a:xfrm>
                <a:off x="2118" y="1842"/>
                <a:ext cx="671" cy="680"/>
                <a:chOff x="2699" y="1842"/>
                <a:chExt cx="671" cy="680"/>
              </a:xfrm>
            </p:grpSpPr>
            <p:grpSp>
              <p:nvGrpSpPr>
                <p:cNvPr id="12726" name="Group 147"/>
                <p:cNvGrpSpPr>
                  <a:grpSpLocks/>
                </p:cNvGrpSpPr>
                <p:nvPr/>
              </p:nvGrpSpPr>
              <p:grpSpPr bwMode="auto">
                <a:xfrm>
                  <a:off x="2826" y="2022"/>
                  <a:ext cx="544" cy="500"/>
                  <a:chOff x="3651" y="1887"/>
                  <a:chExt cx="544" cy="500"/>
                </a:xfrm>
              </p:grpSpPr>
              <p:sp>
                <p:nvSpPr>
                  <p:cNvPr id="44189" name="Oval 148"/>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190" name="Text Box 149"/>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727" name="Group 150"/>
                  <p:cNvGrpSpPr>
                    <a:grpSpLocks/>
                  </p:cNvGrpSpPr>
                  <p:nvPr/>
                </p:nvGrpSpPr>
                <p:grpSpPr bwMode="auto">
                  <a:xfrm>
                    <a:off x="3978" y="1934"/>
                    <a:ext cx="217" cy="287"/>
                    <a:chOff x="2708" y="527"/>
                    <a:chExt cx="217" cy="287"/>
                  </a:xfrm>
                </p:grpSpPr>
                <p:sp>
                  <p:nvSpPr>
                    <p:cNvPr id="44195" name="Oval 15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96" name="Text Box 15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28" name="Group 153"/>
                  <p:cNvGrpSpPr>
                    <a:grpSpLocks/>
                  </p:cNvGrpSpPr>
                  <p:nvPr/>
                </p:nvGrpSpPr>
                <p:grpSpPr bwMode="auto">
                  <a:xfrm>
                    <a:off x="3741" y="2100"/>
                    <a:ext cx="217" cy="287"/>
                    <a:chOff x="2708" y="527"/>
                    <a:chExt cx="217" cy="287"/>
                  </a:xfrm>
                </p:grpSpPr>
                <p:sp>
                  <p:nvSpPr>
                    <p:cNvPr id="44193" name="Oval 15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94" name="Text Box 15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2729" name="Group 156"/>
                <p:cNvGrpSpPr>
                  <a:grpSpLocks/>
                </p:cNvGrpSpPr>
                <p:nvPr/>
              </p:nvGrpSpPr>
              <p:grpSpPr bwMode="auto">
                <a:xfrm>
                  <a:off x="2699" y="2069"/>
                  <a:ext cx="217" cy="287"/>
                  <a:chOff x="2708" y="527"/>
                  <a:chExt cx="217" cy="287"/>
                </a:xfrm>
              </p:grpSpPr>
              <p:sp>
                <p:nvSpPr>
                  <p:cNvPr id="44187" name="Oval 15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88" name="Text Box 15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30" name="Group 159"/>
                <p:cNvGrpSpPr>
                  <a:grpSpLocks/>
                </p:cNvGrpSpPr>
                <p:nvPr/>
              </p:nvGrpSpPr>
              <p:grpSpPr bwMode="auto">
                <a:xfrm>
                  <a:off x="2916" y="1842"/>
                  <a:ext cx="217" cy="287"/>
                  <a:chOff x="2708" y="527"/>
                  <a:chExt cx="217" cy="287"/>
                </a:xfrm>
              </p:grpSpPr>
              <p:sp>
                <p:nvSpPr>
                  <p:cNvPr id="44185" name="Oval 16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86" name="Text Box 16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12731" name="Group 244"/>
          <p:cNvGrpSpPr>
            <a:grpSpLocks/>
          </p:cNvGrpSpPr>
          <p:nvPr/>
        </p:nvGrpSpPr>
        <p:grpSpPr bwMode="auto">
          <a:xfrm>
            <a:off x="6011863" y="2468563"/>
            <a:ext cx="344487" cy="455612"/>
            <a:chOff x="2708" y="527"/>
            <a:chExt cx="217" cy="287"/>
          </a:xfrm>
        </p:grpSpPr>
        <p:sp>
          <p:nvSpPr>
            <p:cNvPr id="44174" name="Oval 24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75" name="Text Box 24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2732" name="Group 247"/>
          <p:cNvGrpSpPr>
            <a:grpSpLocks/>
          </p:cNvGrpSpPr>
          <p:nvPr/>
        </p:nvGrpSpPr>
        <p:grpSpPr bwMode="auto">
          <a:xfrm>
            <a:off x="4284663" y="3500438"/>
            <a:ext cx="1063625" cy="1079500"/>
            <a:chOff x="4387" y="2387"/>
            <a:chExt cx="670" cy="680"/>
          </a:xfrm>
        </p:grpSpPr>
        <p:grpSp>
          <p:nvGrpSpPr>
            <p:cNvPr id="12733" name="Group 248"/>
            <p:cNvGrpSpPr>
              <a:grpSpLocks/>
            </p:cNvGrpSpPr>
            <p:nvPr/>
          </p:nvGrpSpPr>
          <p:grpSpPr bwMode="auto">
            <a:xfrm>
              <a:off x="4513" y="2387"/>
              <a:ext cx="544" cy="680"/>
              <a:chOff x="4559" y="2387"/>
              <a:chExt cx="544" cy="680"/>
            </a:xfrm>
          </p:grpSpPr>
          <p:grpSp>
            <p:nvGrpSpPr>
              <p:cNvPr id="12734" name="Group 249"/>
              <p:cNvGrpSpPr>
                <a:grpSpLocks/>
              </p:cNvGrpSpPr>
              <p:nvPr/>
            </p:nvGrpSpPr>
            <p:grpSpPr bwMode="auto">
              <a:xfrm>
                <a:off x="4559" y="2567"/>
                <a:ext cx="544" cy="500"/>
                <a:chOff x="3651" y="1887"/>
                <a:chExt cx="544" cy="500"/>
              </a:xfrm>
            </p:grpSpPr>
            <p:sp>
              <p:nvSpPr>
                <p:cNvPr id="44166" name="Oval 25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167" name="Text Box 25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735" name="Group 252"/>
                <p:cNvGrpSpPr>
                  <a:grpSpLocks/>
                </p:cNvGrpSpPr>
                <p:nvPr/>
              </p:nvGrpSpPr>
              <p:grpSpPr bwMode="auto">
                <a:xfrm>
                  <a:off x="3978" y="1934"/>
                  <a:ext cx="217" cy="287"/>
                  <a:chOff x="2708" y="527"/>
                  <a:chExt cx="217" cy="287"/>
                </a:xfrm>
              </p:grpSpPr>
              <p:sp>
                <p:nvSpPr>
                  <p:cNvPr id="44172" name="Oval 25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73" name="Text Box 25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54" name="Group 255"/>
                <p:cNvGrpSpPr>
                  <a:grpSpLocks/>
                </p:cNvGrpSpPr>
                <p:nvPr/>
              </p:nvGrpSpPr>
              <p:grpSpPr bwMode="auto">
                <a:xfrm>
                  <a:off x="3741" y="2100"/>
                  <a:ext cx="217" cy="287"/>
                  <a:chOff x="2708" y="527"/>
                  <a:chExt cx="217" cy="287"/>
                </a:xfrm>
              </p:grpSpPr>
              <p:sp>
                <p:nvSpPr>
                  <p:cNvPr id="44170" name="Oval 25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71" name="Text Box 25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55" name="Group 258"/>
              <p:cNvGrpSpPr>
                <a:grpSpLocks/>
              </p:cNvGrpSpPr>
              <p:nvPr/>
            </p:nvGrpSpPr>
            <p:grpSpPr bwMode="auto">
              <a:xfrm>
                <a:off x="4649" y="2387"/>
                <a:ext cx="217" cy="287"/>
                <a:chOff x="2708" y="527"/>
                <a:chExt cx="217" cy="287"/>
              </a:xfrm>
            </p:grpSpPr>
            <p:sp>
              <p:nvSpPr>
                <p:cNvPr id="44164" name="Oval 2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65" name="Text Box 2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44160" name="Oval 261"/>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44161" name="Text Box 262"/>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60" name="Group 263"/>
          <p:cNvGrpSpPr>
            <a:grpSpLocks/>
          </p:cNvGrpSpPr>
          <p:nvPr/>
        </p:nvGrpSpPr>
        <p:grpSpPr bwMode="auto">
          <a:xfrm>
            <a:off x="6156325" y="1771650"/>
            <a:ext cx="1063625" cy="1079500"/>
            <a:chOff x="4387" y="2387"/>
            <a:chExt cx="670" cy="680"/>
          </a:xfrm>
        </p:grpSpPr>
        <p:grpSp>
          <p:nvGrpSpPr>
            <p:cNvPr id="44361" name="Group 264"/>
            <p:cNvGrpSpPr>
              <a:grpSpLocks/>
            </p:cNvGrpSpPr>
            <p:nvPr/>
          </p:nvGrpSpPr>
          <p:grpSpPr bwMode="auto">
            <a:xfrm>
              <a:off x="4513" y="2387"/>
              <a:ext cx="544" cy="680"/>
              <a:chOff x="4559" y="2387"/>
              <a:chExt cx="544" cy="680"/>
            </a:xfrm>
          </p:grpSpPr>
          <p:grpSp>
            <p:nvGrpSpPr>
              <p:cNvPr id="44362" name="Group 265"/>
              <p:cNvGrpSpPr>
                <a:grpSpLocks/>
              </p:cNvGrpSpPr>
              <p:nvPr/>
            </p:nvGrpSpPr>
            <p:grpSpPr bwMode="auto">
              <a:xfrm>
                <a:off x="4559" y="2567"/>
                <a:ext cx="544" cy="500"/>
                <a:chOff x="3651" y="1887"/>
                <a:chExt cx="544" cy="500"/>
              </a:xfrm>
            </p:grpSpPr>
            <p:sp>
              <p:nvSpPr>
                <p:cNvPr id="44151" name="Oval 26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4152" name="Text Box 26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4369" name="Group 268"/>
                <p:cNvGrpSpPr>
                  <a:grpSpLocks/>
                </p:cNvGrpSpPr>
                <p:nvPr/>
              </p:nvGrpSpPr>
              <p:grpSpPr bwMode="auto">
                <a:xfrm>
                  <a:off x="3978" y="1934"/>
                  <a:ext cx="217" cy="287"/>
                  <a:chOff x="2708" y="527"/>
                  <a:chExt cx="217" cy="287"/>
                </a:xfrm>
              </p:grpSpPr>
              <p:sp>
                <p:nvSpPr>
                  <p:cNvPr id="44157" name="Oval 26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58" name="Text Box 27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70" name="Group 271"/>
                <p:cNvGrpSpPr>
                  <a:grpSpLocks/>
                </p:cNvGrpSpPr>
                <p:nvPr/>
              </p:nvGrpSpPr>
              <p:grpSpPr bwMode="auto">
                <a:xfrm>
                  <a:off x="3741" y="2100"/>
                  <a:ext cx="217" cy="287"/>
                  <a:chOff x="2708" y="527"/>
                  <a:chExt cx="217" cy="287"/>
                </a:xfrm>
              </p:grpSpPr>
              <p:sp>
                <p:nvSpPr>
                  <p:cNvPr id="44155" name="Oval 27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56" name="Text Box 27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75" name="Group 274"/>
              <p:cNvGrpSpPr>
                <a:grpSpLocks/>
              </p:cNvGrpSpPr>
              <p:nvPr/>
            </p:nvGrpSpPr>
            <p:grpSpPr bwMode="auto">
              <a:xfrm>
                <a:off x="4649" y="2387"/>
                <a:ext cx="217" cy="287"/>
                <a:chOff x="2708" y="527"/>
                <a:chExt cx="217" cy="287"/>
              </a:xfrm>
            </p:grpSpPr>
            <p:sp>
              <p:nvSpPr>
                <p:cNvPr id="44149" name="Oval 2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50" name="Text Box 2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44145" name="Oval 277"/>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44146" name="Text Box 278"/>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76" name="Group 279"/>
          <p:cNvGrpSpPr>
            <a:grpSpLocks/>
          </p:cNvGrpSpPr>
          <p:nvPr/>
        </p:nvGrpSpPr>
        <p:grpSpPr bwMode="auto">
          <a:xfrm>
            <a:off x="4140200" y="3355975"/>
            <a:ext cx="344488" cy="455613"/>
            <a:chOff x="2708" y="527"/>
            <a:chExt cx="217" cy="287"/>
          </a:xfrm>
        </p:grpSpPr>
        <p:sp>
          <p:nvSpPr>
            <p:cNvPr id="44142" name="Oval 28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43" name="Text Box 28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77" name="Group 282"/>
          <p:cNvGrpSpPr>
            <a:grpSpLocks/>
          </p:cNvGrpSpPr>
          <p:nvPr/>
        </p:nvGrpSpPr>
        <p:grpSpPr bwMode="auto">
          <a:xfrm>
            <a:off x="4284663" y="3908425"/>
            <a:ext cx="287337" cy="455613"/>
            <a:chOff x="2699" y="2644"/>
            <a:chExt cx="181" cy="287"/>
          </a:xfrm>
        </p:grpSpPr>
        <p:sp>
          <p:nvSpPr>
            <p:cNvPr id="44140" name="Oval 283"/>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4141" name="Text Box 284"/>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4055" name="Oval 285"/>
          <p:cNvSpPr>
            <a:spLocks noChangeArrowheads="1"/>
          </p:cNvSpPr>
          <p:nvPr/>
        </p:nvSpPr>
        <p:spPr bwMode="auto">
          <a:xfrm>
            <a:off x="6227763" y="2274888"/>
            <a:ext cx="215900" cy="215900"/>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4056" name="Text Box 286"/>
          <p:cNvSpPr txBox="1">
            <a:spLocks noChangeArrowheads="1"/>
          </p:cNvSpPr>
          <p:nvPr/>
        </p:nvSpPr>
        <p:spPr bwMode="auto">
          <a:xfrm>
            <a:off x="6156325" y="2179638"/>
            <a:ext cx="236538" cy="455612"/>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nvGrpSpPr>
          <p:cNvPr id="44384" name="Group 287"/>
          <p:cNvGrpSpPr>
            <a:grpSpLocks/>
          </p:cNvGrpSpPr>
          <p:nvPr/>
        </p:nvGrpSpPr>
        <p:grpSpPr bwMode="auto">
          <a:xfrm>
            <a:off x="4284663" y="1317625"/>
            <a:ext cx="287337" cy="455613"/>
            <a:chOff x="2699" y="2644"/>
            <a:chExt cx="181" cy="287"/>
          </a:xfrm>
        </p:grpSpPr>
        <p:sp>
          <p:nvSpPr>
            <p:cNvPr id="44138" name="Oval 288"/>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4139" name="Text Box 289"/>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85" name="Group 290"/>
          <p:cNvGrpSpPr>
            <a:grpSpLocks/>
          </p:cNvGrpSpPr>
          <p:nvPr/>
        </p:nvGrpSpPr>
        <p:grpSpPr bwMode="auto">
          <a:xfrm>
            <a:off x="2413000" y="1700213"/>
            <a:ext cx="2951163" cy="2020887"/>
            <a:chOff x="1520" y="1071"/>
            <a:chExt cx="1859" cy="1273"/>
          </a:xfrm>
        </p:grpSpPr>
        <p:grpSp>
          <p:nvGrpSpPr>
            <p:cNvPr id="44390" name="Group 291"/>
            <p:cNvGrpSpPr>
              <a:grpSpLocks/>
            </p:cNvGrpSpPr>
            <p:nvPr/>
          </p:nvGrpSpPr>
          <p:grpSpPr bwMode="auto">
            <a:xfrm>
              <a:off x="2699" y="1071"/>
              <a:ext cx="680" cy="727"/>
              <a:chOff x="2699" y="1071"/>
              <a:chExt cx="680" cy="727"/>
            </a:xfrm>
          </p:grpSpPr>
          <p:grpSp>
            <p:nvGrpSpPr>
              <p:cNvPr id="44391" name="Group 292"/>
              <p:cNvGrpSpPr>
                <a:grpSpLocks/>
              </p:cNvGrpSpPr>
              <p:nvPr/>
            </p:nvGrpSpPr>
            <p:grpSpPr bwMode="auto">
              <a:xfrm>
                <a:off x="2699" y="1117"/>
                <a:ext cx="680" cy="681"/>
                <a:chOff x="2562" y="3113"/>
                <a:chExt cx="680" cy="681"/>
              </a:xfrm>
            </p:grpSpPr>
            <p:grpSp>
              <p:nvGrpSpPr>
                <p:cNvPr id="44392" name="Group 293"/>
                <p:cNvGrpSpPr>
                  <a:grpSpLocks/>
                </p:cNvGrpSpPr>
                <p:nvPr/>
              </p:nvGrpSpPr>
              <p:grpSpPr bwMode="auto">
                <a:xfrm>
                  <a:off x="2562" y="3204"/>
                  <a:ext cx="680" cy="590"/>
                  <a:chOff x="2608" y="3204"/>
                  <a:chExt cx="680" cy="590"/>
                </a:xfrm>
              </p:grpSpPr>
              <p:grpSp>
                <p:nvGrpSpPr>
                  <p:cNvPr id="44393" name="Group 294"/>
                  <p:cNvGrpSpPr>
                    <a:grpSpLocks/>
                  </p:cNvGrpSpPr>
                  <p:nvPr/>
                </p:nvGrpSpPr>
                <p:grpSpPr bwMode="auto">
                  <a:xfrm>
                    <a:off x="2744" y="3294"/>
                    <a:ext cx="544" cy="500"/>
                    <a:chOff x="3651" y="1887"/>
                    <a:chExt cx="544" cy="500"/>
                  </a:xfrm>
                </p:grpSpPr>
                <p:sp>
                  <p:nvSpPr>
                    <p:cNvPr id="44130" name="Oval 295"/>
                    <p:cNvSpPr>
                      <a:spLocks noChangeArrowheads="1"/>
                    </p:cNvSpPr>
                    <p:nvPr/>
                  </p:nvSpPr>
                  <p:spPr bwMode="auto">
                    <a:xfrm>
                      <a:off x="3651" y="1887"/>
                      <a:ext cx="408" cy="363"/>
                    </a:xfrm>
                    <a:prstGeom prst="ellipse">
                      <a:avLst/>
                    </a:prstGeom>
                    <a:solidFill>
                      <a:schemeClr val="bg1"/>
                    </a:solidFill>
                    <a:ln w="38100" algn="ctr">
                      <a:solidFill>
                        <a:srgbClr val="FF0000"/>
                      </a:solidFill>
                      <a:round/>
                      <a:headEnd/>
                      <a:tailEnd/>
                    </a:ln>
                    <a:effectLst/>
                  </p:spPr>
                  <p:txBody>
                    <a:bodyPr wrap="none" anchor="ctr">
                      <a:spAutoFit/>
                    </a:bodyPr>
                    <a:lstStyle/>
                    <a:p>
                      <a:endParaRPr lang="en-IE" altLang="en-US"/>
                    </a:p>
                  </p:txBody>
                </p:sp>
                <p:sp>
                  <p:nvSpPr>
                    <p:cNvPr id="44131" name="Text Box 29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FF3300"/>
                          </a:solidFill>
                          <a:latin typeface="Comic Sans MS" pitchFamily="66" charset="0"/>
                        </a:rPr>
                        <a:t>As</a:t>
                      </a:r>
                      <a:endParaRPr lang="en-US" altLang="en-US" sz="2000">
                        <a:solidFill>
                          <a:srgbClr val="FF3300"/>
                        </a:solidFill>
                        <a:latin typeface="Comic Sans MS" pitchFamily="66" charset="0"/>
                      </a:endParaRPr>
                    </a:p>
                  </p:txBody>
                </p:sp>
                <p:grpSp>
                  <p:nvGrpSpPr>
                    <p:cNvPr id="44394" name="Group 297"/>
                    <p:cNvGrpSpPr>
                      <a:grpSpLocks/>
                    </p:cNvGrpSpPr>
                    <p:nvPr/>
                  </p:nvGrpSpPr>
                  <p:grpSpPr bwMode="auto">
                    <a:xfrm>
                      <a:off x="3978" y="1934"/>
                      <a:ext cx="217" cy="287"/>
                      <a:chOff x="2708" y="527"/>
                      <a:chExt cx="217" cy="287"/>
                    </a:xfrm>
                  </p:grpSpPr>
                  <p:sp>
                    <p:nvSpPr>
                      <p:cNvPr id="44136" name="Oval 29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37" name="Text Box 29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95" name="Group 300"/>
                    <p:cNvGrpSpPr>
                      <a:grpSpLocks/>
                    </p:cNvGrpSpPr>
                    <p:nvPr/>
                  </p:nvGrpSpPr>
                  <p:grpSpPr bwMode="auto">
                    <a:xfrm>
                      <a:off x="3741" y="2100"/>
                      <a:ext cx="217" cy="287"/>
                      <a:chOff x="2708" y="527"/>
                      <a:chExt cx="217" cy="287"/>
                    </a:xfrm>
                  </p:grpSpPr>
                  <p:sp>
                    <p:nvSpPr>
                      <p:cNvPr id="44134" name="Oval 30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35" name="Text Box 30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96" name="Group 303"/>
                  <p:cNvGrpSpPr>
                    <a:grpSpLocks/>
                  </p:cNvGrpSpPr>
                  <p:nvPr/>
                </p:nvGrpSpPr>
                <p:grpSpPr bwMode="auto">
                  <a:xfrm>
                    <a:off x="2608" y="3340"/>
                    <a:ext cx="217" cy="287"/>
                    <a:chOff x="2708" y="527"/>
                    <a:chExt cx="217" cy="287"/>
                  </a:xfrm>
                </p:grpSpPr>
                <p:sp>
                  <p:nvSpPr>
                    <p:cNvPr id="44128" name="Oval 30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29" name="Text Box 30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4127" name="Oval 306"/>
                  <p:cNvSpPr>
                    <a:spLocks noChangeArrowheads="1"/>
                  </p:cNvSpPr>
                  <p:nvPr/>
                </p:nvSpPr>
                <p:spPr bwMode="auto">
                  <a:xfrm>
                    <a:off x="2871" y="3204"/>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grpSp>
            <p:sp>
              <p:nvSpPr>
                <p:cNvPr id="44124" name="Text Box 307"/>
                <p:cNvSpPr txBox="1">
                  <a:spLocks noChangeArrowheads="1"/>
                </p:cNvSpPr>
                <p:nvPr/>
              </p:nvSpPr>
              <p:spPr bwMode="auto">
                <a:xfrm>
                  <a:off x="2825" y="3113"/>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397" name="Group 308"/>
              <p:cNvGrpSpPr>
                <a:grpSpLocks/>
              </p:cNvGrpSpPr>
              <p:nvPr/>
            </p:nvGrpSpPr>
            <p:grpSpPr bwMode="auto">
              <a:xfrm>
                <a:off x="3107" y="1071"/>
                <a:ext cx="217" cy="287"/>
                <a:chOff x="2708" y="527"/>
                <a:chExt cx="217" cy="287"/>
              </a:xfrm>
            </p:grpSpPr>
            <p:sp>
              <p:nvSpPr>
                <p:cNvPr id="44121" name="Oval 30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22" name="Text Box 31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398" name="Group 311"/>
            <p:cNvGrpSpPr>
              <a:grpSpLocks/>
            </p:cNvGrpSpPr>
            <p:nvPr/>
          </p:nvGrpSpPr>
          <p:grpSpPr bwMode="auto">
            <a:xfrm>
              <a:off x="1520" y="1614"/>
              <a:ext cx="680" cy="727"/>
              <a:chOff x="2608" y="3067"/>
              <a:chExt cx="680" cy="727"/>
            </a:xfrm>
          </p:grpSpPr>
          <p:grpSp>
            <p:nvGrpSpPr>
              <p:cNvPr id="44405" name="Group 312"/>
              <p:cNvGrpSpPr>
                <a:grpSpLocks/>
              </p:cNvGrpSpPr>
              <p:nvPr/>
            </p:nvGrpSpPr>
            <p:grpSpPr bwMode="auto">
              <a:xfrm>
                <a:off x="2608" y="3113"/>
                <a:ext cx="680" cy="681"/>
                <a:chOff x="2562" y="3113"/>
                <a:chExt cx="680" cy="681"/>
              </a:xfrm>
            </p:grpSpPr>
            <p:grpSp>
              <p:nvGrpSpPr>
                <p:cNvPr id="44406" name="Group 313"/>
                <p:cNvGrpSpPr>
                  <a:grpSpLocks/>
                </p:cNvGrpSpPr>
                <p:nvPr/>
              </p:nvGrpSpPr>
              <p:grpSpPr bwMode="auto">
                <a:xfrm>
                  <a:off x="2562" y="3204"/>
                  <a:ext cx="680" cy="590"/>
                  <a:chOff x="2608" y="3204"/>
                  <a:chExt cx="680" cy="590"/>
                </a:xfrm>
              </p:grpSpPr>
              <p:grpSp>
                <p:nvGrpSpPr>
                  <p:cNvPr id="44411" name="Group 314"/>
                  <p:cNvGrpSpPr>
                    <a:grpSpLocks/>
                  </p:cNvGrpSpPr>
                  <p:nvPr/>
                </p:nvGrpSpPr>
                <p:grpSpPr bwMode="auto">
                  <a:xfrm>
                    <a:off x="2744" y="3294"/>
                    <a:ext cx="544" cy="500"/>
                    <a:chOff x="3651" y="1887"/>
                    <a:chExt cx="544" cy="500"/>
                  </a:xfrm>
                </p:grpSpPr>
                <p:sp>
                  <p:nvSpPr>
                    <p:cNvPr id="44111" name="Oval 315"/>
                    <p:cNvSpPr>
                      <a:spLocks noChangeArrowheads="1"/>
                    </p:cNvSpPr>
                    <p:nvPr/>
                  </p:nvSpPr>
                  <p:spPr bwMode="auto">
                    <a:xfrm>
                      <a:off x="3651" y="1887"/>
                      <a:ext cx="408" cy="363"/>
                    </a:xfrm>
                    <a:prstGeom prst="ellipse">
                      <a:avLst/>
                    </a:prstGeom>
                    <a:solidFill>
                      <a:schemeClr val="bg1"/>
                    </a:solidFill>
                    <a:ln w="38100" algn="ctr">
                      <a:solidFill>
                        <a:srgbClr val="FF0000"/>
                      </a:solidFill>
                      <a:round/>
                      <a:headEnd/>
                      <a:tailEnd/>
                    </a:ln>
                    <a:effectLst/>
                  </p:spPr>
                  <p:txBody>
                    <a:bodyPr wrap="none" anchor="ctr">
                      <a:spAutoFit/>
                    </a:bodyPr>
                    <a:lstStyle/>
                    <a:p>
                      <a:endParaRPr lang="en-IE" altLang="en-US"/>
                    </a:p>
                  </p:txBody>
                </p:sp>
                <p:sp>
                  <p:nvSpPr>
                    <p:cNvPr id="44112" name="Text Box 31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FF3300"/>
                          </a:solidFill>
                          <a:latin typeface="Comic Sans MS" pitchFamily="66" charset="0"/>
                        </a:rPr>
                        <a:t>As</a:t>
                      </a:r>
                      <a:endParaRPr lang="en-US" altLang="en-US" sz="2000">
                        <a:solidFill>
                          <a:srgbClr val="FF3300"/>
                        </a:solidFill>
                        <a:latin typeface="Comic Sans MS" pitchFamily="66" charset="0"/>
                      </a:endParaRPr>
                    </a:p>
                  </p:txBody>
                </p:sp>
                <p:grpSp>
                  <p:nvGrpSpPr>
                    <p:cNvPr id="44412" name="Group 317"/>
                    <p:cNvGrpSpPr>
                      <a:grpSpLocks/>
                    </p:cNvGrpSpPr>
                    <p:nvPr/>
                  </p:nvGrpSpPr>
                  <p:grpSpPr bwMode="auto">
                    <a:xfrm>
                      <a:off x="3978" y="1934"/>
                      <a:ext cx="217" cy="287"/>
                      <a:chOff x="2708" y="527"/>
                      <a:chExt cx="217" cy="287"/>
                    </a:xfrm>
                  </p:grpSpPr>
                  <p:sp>
                    <p:nvSpPr>
                      <p:cNvPr id="44117" name="Oval 31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18" name="Text Box 31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13" name="Group 320"/>
                    <p:cNvGrpSpPr>
                      <a:grpSpLocks/>
                    </p:cNvGrpSpPr>
                    <p:nvPr/>
                  </p:nvGrpSpPr>
                  <p:grpSpPr bwMode="auto">
                    <a:xfrm>
                      <a:off x="3741" y="2100"/>
                      <a:ext cx="217" cy="287"/>
                      <a:chOff x="2708" y="527"/>
                      <a:chExt cx="217" cy="287"/>
                    </a:xfrm>
                  </p:grpSpPr>
                  <p:sp>
                    <p:nvSpPr>
                      <p:cNvPr id="44115" name="Oval 32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16" name="Text Box 32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420" name="Group 323"/>
                  <p:cNvGrpSpPr>
                    <a:grpSpLocks/>
                  </p:cNvGrpSpPr>
                  <p:nvPr/>
                </p:nvGrpSpPr>
                <p:grpSpPr bwMode="auto">
                  <a:xfrm>
                    <a:off x="2608" y="3340"/>
                    <a:ext cx="217" cy="287"/>
                    <a:chOff x="2708" y="527"/>
                    <a:chExt cx="217" cy="287"/>
                  </a:xfrm>
                </p:grpSpPr>
                <p:sp>
                  <p:nvSpPr>
                    <p:cNvPr id="44109" name="Oval 32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10" name="Text Box 32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4108" name="Oval 326"/>
                  <p:cNvSpPr>
                    <a:spLocks noChangeArrowheads="1"/>
                  </p:cNvSpPr>
                  <p:nvPr/>
                </p:nvSpPr>
                <p:spPr bwMode="auto">
                  <a:xfrm>
                    <a:off x="2871" y="3204"/>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grpSp>
            <p:sp>
              <p:nvSpPr>
                <p:cNvPr id="44105" name="Text Box 327"/>
                <p:cNvSpPr txBox="1">
                  <a:spLocks noChangeArrowheads="1"/>
                </p:cNvSpPr>
                <p:nvPr/>
              </p:nvSpPr>
              <p:spPr bwMode="auto">
                <a:xfrm>
                  <a:off x="2825" y="3113"/>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21" name="Group 328"/>
              <p:cNvGrpSpPr>
                <a:grpSpLocks/>
              </p:cNvGrpSpPr>
              <p:nvPr/>
            </p:nvGrpSpPr>
            <p:grpSpPr bwMode="auto">
              <a:xfrm>
                <a:off x="3016" y="3067"/>
                <a:ext cx="217" cy="287"/>
                <a:chOff x="2708" y="527"/>
                <a:chExt cx="217" cy="287"/>
              </a:xfrm>
            </p:grpSpPr>
            <p:sp>
              <p:nvSpPr>
                <p:cNvPr id="44102" name="Oval 32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103" name="Text Box 33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426" name="Group 331"/>
            <p:cNvGrpSpPr>
              <a:grpSpLocks/>
            </p:cNvGrpSpPr>
            <p:nvPr/>
          </p:nvGrpSpPr>
          <p:grpSpPr bwMode="auto">
            <a:xfrm>
              <a:off x="2699" y="1617"/>
              <a:ext cx="680" cy="727"/>
              <a:chOff x="2608" y="3067"/>
              <a:chExt cx="680" cy="727"/>
            </a:xfrm>
          </p:grpSpPr>
          <p:grpSp>
            <p:nvGrpSpPr>
              <p:cNvPr id="44427" name="Group 332"/>
              <p:cNvGrpSpPr>
                <a:grpSpLocks/>
              </p:cNvGrpSpPr>
              <p:nvPr/>
            </p:nvGrpSpPr>
            <p:grpSpPr bwMode="auto">
              <a:xfrm>
                <a:off x="2608" y="3113"/>
                <a:ext cx="680" cy="681"/>
                <a:chOff x="2562" y="3113"/>
                <a:chExt cx="680" cy="681"/>
              </a:xfrm>
            </p:grpSpPr>
            <p:grpSp>
              <p:nvGrpSpPr>
                <p:cNvPr id="44428" name="Group 333"/>
                <p:cNvGrpSpPr>
                  <a:grpSpLocks/>
                </p:cNvGrpSpPr>
                <p:nvPr/>
              </p:nvGrpSpPr>
              <p:grpSpPr bwMode="auto">
                <a:xfrm>
                  <a:off x="2562" y="3204"/>
                  <a:ext cx="680" cy="590"/>
                  <a:chOff x="2608" y="3204"/>
                  <a:chExt cx="680" cy="590"/>
                </a:xfrm>
              </p:grpSpPr>
              <p:grpSp>
                <p:nvGrpSpPr>
                  <p:cNvPr id="44435" name="Group 334"/>
                  <p:cNvGrpSpPr>
                    <a:grpSpLocks/>
                  </p:cNvGrpSpPr>
                  <p:nvPr/>
                </p:nvGrpSpPr>
                <p:grpSpPr bwMode="auto">
                  <a:xfrm>
                    <a:off x="2744" y="3294"/>
                    <a:ext cx="544" cy="500"/>
                    <a:chOff x="3651" y="1887"/>
                    <a:chExt cx="544" cy="500"/>
                  </a:xfrm>
                </p:grpSpPr>
                <p:sp>
                  <p:nvSpPr>
                    <p:cNvPr id="44092" name="Oval 335"/>
                    <p:cNvSpPr>
                      <a:spLocks noChangeArrowheads="1"/>
                    </p:cNvSpPr>
                    <p:nvPr/>
                  </p:nvSpPr>
                  <p:spPr bwMode="auto">
                    <a:xfrm>
                      <a:off x="3651" y="1887"/>
                      <a:ext cx="408" cy="363"/>
                    </a:xfrm>
                    <a:prstGeom prst="ellipse">
                      <a:avLst/>
                    </a:prstGeom>
                    <a:solidFill>
                      <a:schemeClr val="bg1"/>
                    </a:solidFill>
                    <a:ln w="38100" algn="ctr">
                      <a:solidFill>
                        <a:srgbClr val="FF0000"/>
                      </a:solidFill>
                      <a:round/>
                      <a:headEnd/>
                      <a:tailEnd/>
                    </a:ln>
                    <a:effectLst/>
                  </p:spPr>
                  <p:txBody>
                    <a:bodyPr wrap="none" anchor="ctr">
                      <a:spAutoFit/>
                    </a:bodyPr>
                    <a:lstStyle/>
                    <a:p>
                      <a:endParaRPr lang="en-IE" altLang="en-US"/>
                    </a:p>
                  </p:txBody>
                </p:sp>
                <p:sp>
                  <p:nvSpPr>
                    <p:cNvPr id="44093" name="Text Box 33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FF3300"/>
                          </a:solidFill>
                          <a:latin typeface="Comic Sans MS" pitchFamily="66" charset="0"/>
                        </a:rPr>
                        <a:t>As</a:t>
                      </a:r>
                      <a:endParaRPr lang="en-US" altLang="en-US" sz="2000">
                        <a:solidFill>
                          <a:srgbClr val="FF3300"/>
                        </a:solidFill>
                        <a:latin typeface="Comic Sans MS" pitchFamily="66" charset="0"/>
                      </a:endParaRPr>
                    </a:p>
                  </p:txBody>
                </p:sp>
                <p:grpSp>
                  <p:nvGrpSpPr>
                    <p:cNvPr id="44436" name="Group 337"/>
                    <p:cNvGrpSpPr>
                      <a:grpSpLocks/>
                    </p:cNvGrpSpPr>
                    <p:nvPr/>
                  </p:nvGrpSpPr>
                  <p:grpSpPr bwMode="auto">
                    <a:xfrm>
                      <a:off x="3978" y="1934"/>
                      <a:ext cx="217" cy="287"/>
                      <a:chOff x="2708" y="527"/>
                      <a:chExt cx="217" cy="287"/>
                    </a:xfrm>
                  </p:grpSpPr>
                  <p:sp>
                    <p:nvSpPr>
                      <p:cNvPr id="44098" name="Oval 33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99" name="Text Box 33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41" name="Group 340"/>
                    <p:cNvGrpSpPr>
                      <a:grpSpLocks/>
                    </p:cNvGrpSpPr>
                    <p:nvPr/>
                  </p:nvGrpSpPr>
                  <p:grpSpPr bwMode="auto">
                    <a:xfrm>
                      <a:off x="3741" y="2100"/>
                      <a:ext cx="217" cy="287"/>
                      <a:chOff x="2708" y="527"/>
                      <a:chExt cx="217" cy="287"/>
                    </a:xfrm>
                  </p:grpSpPr>
                  <p:sp>
                    <p:nvSpPr>
                      <p:cNvPr id="44096" name="Oval 34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97" name="Text Box 34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4442" name="Group 343"/>
                  <p:cNvGrpSpPr>
                    <a:grpSpLocks/>
                  </p:cNvGrpSpPr>
                  <p:nvPr/>
                </p:nvGrpSpPr>
                <p:grpSpPr bwMode="auto">
                  <a:xfrm>
                    <a:off x="2608" y="3340"/>
                    <a:ext cx="217" cy="287"/>
                    <a:chOff x="2708" y="527"/>
                    <a:chExt cx="217" cy="287"/>
                  </a:xfrm>
                </p:grpSpPr>
                <p:sp>
                  <p:nvSpPr>
                    <p:cNvPr id="44090" name="Oval 34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91" name="Text Box 34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4089" name="Oval 346"/>
                  <p:cNvSpPr>
                    <a:spLocks noChangeArrowheads="1"/>
                  </p:cNvSpPr>
                  <p:nvPr/>
                </p:nvSpPr>
                <p:spPr bwMode="auto">
                  <a:xfrm>
                    <a:off x="2871" y="3204"/>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grpSp>
            <p:sp>
              <p:nvSpPr>
                <p:cNvPr id="44086" name="Text Box 347"/>
                <p:cNvSpPr txBox="1">
                  <a:spLocks noChangeArrowheads="1"/>
                </p:cNvSpPr>
                <p:nvPr/>
              </p:nvSpPr>
              <p:spPr bwMode="auto">
                <a:xfrm>
                  <a:off x="2825" y="3113"/>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43" name="Group 348"/>
              <p:cNvGrpSpPr>
                <a:grpSpLocks/>
              </p:cNvGrpSpPr>
              <p:nvPr/>
            </p:nvGrpSpPr>
            <p:grpSpPr bwMode="auto">
              <a:xfrm>
                <a:off x="3016" y="3067"/>
                <a:ext cx="217" cy="287"/>
                <a:chOff x="2708" y="527"/>
                <a:chExt cx="217" cy="287"/>
              </a:xfrm>
            </p:grpSpPr>
            <p:sp>
              <p:nvSpPr>
                <p:cNvPr id="44083" name="Oval 34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84" name="Text Box 35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nvGrpSpPr>
          <p:cNvPr id="44450" name="Group 420"/>
          <p:cNvGrpSpPr>
            <a:grpSpLocks/>
          </p:cNvGrpSpPr>
          <p:nvPr/>
        </p:nvGrpSpPr>
        <p:grpSpPr bwMode="auto">
          <a:xfrm>
            <a:off x="2987675" y="1628775"/>
            <a:ext cx="2376488" cy="1512888"/>
            <a:chOff x="1882" y="1026"/>
            <a:chExt cx="1497" cy="953"/>
          </a:xfrm>
        </p:grpSpPr>
        <p:sp>
          <p:nvSpPr>
            <p:cNvPr id="44075" name="AutoShape 421"/>
            <p:cNvSpPr>
              <a:spLocks noChangeArrowheads="1"/>
            </p:cNvSpPr>
            <p:nvPr/>
          </p:nvSpPr>
          <p:spPr bwMode="auto">
            <a:xfrm>
              <a:off x="1882" y="1570"/>
              <a:ext cx="318" cy="409"/>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sp>
          <p:nvSpPr>
            <p:cNvPr id="44076" name="AutoShape 422"/>
            <p:cNvSpPr>
              <a:spLocks noChangeArrowheads="1"/>
            </p:cNvSpPr>
            <p:nvPr/>
          </p:nvSpPr>
          <p:spPr bwMode="auto">
            <a:xfrm>
              <a:off x="3061" y="1570"/>
              <a:ext cx="318" cy="409"/>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sp>
          <p:nvSpPr>
            <p:cNvPr id="44077" name="AutoShape 423"/>
            <p:cNvSpPr>
              <a:spLocks noChangeArrowheads="1"/>
            </p:cNvSpPr>
            <p:nvPr/>
          </p:nvSpPr>
          <p:spPr bwMode="auto">
            <a:xfrm>
              <a:off x="3061" y="1026"/>
              <a:ext cx="318" cy="409"/>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grpSp>
      <p:grpSp>
        <p:nvGrpSpPr>
          <p:cNvPr id="44451" name="Group 424"/>
          <p:cNvGrpSpPr>
            <a:grpSpLocks/>
          </p:cNvGrpSpPr>
          <p:nvPr/>
        </p:nvGrpSpPr>
        <p:grpSpPr bwMode="auto">
          <a:xfrm>
            <a:off x="6948488" y="1773238"/>
            <a:ext cx="287337" cy="455612"/>
            <a:chOff x="2699" y="2644"/>
            <a:chExt cx="181" cy="287"/>
          </a:xfrm>
        </p:grpSpPr>
        <p:sp>
          <p:nvSpPr>
            <p:cNvPr id="44073" name="Oval 425"/>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4074" name="Text Box 426"/>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56" name="Group 427"/>
          <p:cNvGrpSpPr>
            <a:grpSpLocks/>
          </p:cNvGrpSpPr>
          <p:nvPr/>
        </p:nvGrpSpPr>
        <p:grpSpPr bwMode="auto">
          <a:xfrm>
            <a:off x="6156325" y="2133600"/>
            <a:ext cx="344488" cy="455613"/>
            <a:chOff x="2708" y="527"/>
            <a:chExt cx="217" cy="287"/>
          </a:xfrm>
        </p:grpSpPr>
        <p:sp>
          <p:nvSpPr>
            <p:cNvPr id="44071" name="Oval 42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72" name="Text Box 42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4457" name="Group 430"/>
          <p:cNvGrpSpPr>
            <a:grpSpLocks/>
          </p:cNvGrpSpPr>
          <p:nvPr/>
        </p:nvGrpSpPr>
        <p:grpSpPr bwMode="auto">
          <a:xfrm>
            <a:off x="7596188" y="2997200"/>
            <a:ext cx="344487" cy="455613"/>
            <a:chOff x="2708" y="527"/>
            <a:chExt cx="217" cy="287"/>
          </a:xfrm>
        </p:grpSpPr>
        <p:sp>
          <p:nvSpPr>
            <p:cNvPr id="44069" name="Oval 43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70" name="Text Box 43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12721" name="Oval 433"/>
          <p:cNvSpPr>
            <a:spLocks noChangeArrowheads="1"/>
          </p:cNvSpPr>
          <p:nvPr/>
        </p:nvSpPr>
        <p:spPr bwMode="auto">
          <a:xfrm>
            <a:off x="3059113" y="2636838"/>
            <a:ext cx="360362" cy="287337"/>
          </a:xfrm>
          <a:prstGeom prst="ellipse">
            <a:avLst/>
          </a:prstGeom>
          <a:solidFill>
            <a:schemeClr val="bg1"/>
          </a:solidFill>
          <a:ln w="38100" algn="ctr">
            <a:solidFill>
              <a:schemeClr val="bg1"/>
            </a:solidFill>
            <a:round/>
            <a:headEnd/>
            <a:tailEnd/>
          </a:ln>
          <a:effectLst/>
        </p:spPr>
        <p:txBody>
          <a:bodyPr anchor="ctr">
            <a:spAutoFit/>
          </a:bodyPr>
          <a:lstStyle/>
          <a:p>
            <a:endParaRPr lang="en-IE" altLang="en-US"/>
          </a:p>
        </p:txBody>
      </p:sp>
      <p:sp>
        <p:nvSpPr>
          <p:cNvPr id="12722" name="Oval 434"/>
          <p:cNvSpPr>
            <a:spLocks noChangeArrowheads="1"/>
          </p:cNvSpPr>
          <p:nvPr/>
        </p:nvSpPr>
        <p:spPr bwMode="auto">
          <a:xfrm>
            <a:off x="4932363" y="2636838"/>
            <a:ext cx="360362" cy="287337"/>
          </a:xfrm>
          <a:prstGeom prst="ellipse">
            <a:avLst/>
          </a:prstGeom>
          <a:solidFill>
            <a:schemeClr val="bg1"/>
          </a:solidFill>
          <a:ln w="38100" algn="ctr">
            <a:solidFill>
              <a:schemeClr val="bg1"/>
            </a:solidFill>
            <a:round/>
            <a:headEnd/>
            <a:tailEnd/>
          </a:ln>
          <a:effectLst/>
        </p:spPr>
        <p:txBody>
          <a:bodyPr anchor="ctr">
            <a:spAutoFit/>
          </a:bodyPr>
          <a:lstStyle/>
          <a:p>
            <a:endParaRPr lang="en-IE" altLang="en-US"/>
          </a:p>
        </p:txBody>
      </p:sp>
      <p:sp>
        <p:nvSpPr>
          <p:cNvPr id="12723" name="Oval 435"/>
          <p:cNvSpPr>
            <a:spLocks noChangeArrowheads="1"/>
          </p:cNvSpPr>
          <p:nvPr/>
        </p:nvSpPr>
        <p:spPr bwMode="auto">
          <a:xfrm>
            <a:off x="4932363" y="1773238"/>
            <a:ext cx="360362" cy="287337"/>
          </a:xfrm>
          <a:prstGeom prst="ellipse">
            <a:avLst/>
          </a:prstGeom>
          <a:solidFill>
            <a:schemeClr val="bg1"/>
          </a:solidFill>
          <a:ln w="38100" algn="ctr">
            <a:solidFill>
              <a:schemeClr val="bg1"/>
            </a:solidFill>
            <a:round/>
            <a:headEnd/>
            <a:tailEnd/>
          </a:ln>
          <a:effectLst/>
        </p:spPr>
        <p:txBody>
          <a:bodyPr anchor="ctr">
            <a:spAutoFit/>
          </a:bodyPr>
          <a:lstStyle/>
          <a:p>
            <a:endParaRPr lang="en-IE" altLang="en-US"/>
          </a:p>
        </p:txBody>
      </p:sp>
      <p:grpSp>
        <p:nvGrpSpPr>
          <p:cNvPr id="44458" name="Group 436"/>
          <p:cNvGrpSpPr>
            <a:grpSpLocks/>
          </p:cNvGrpSpPr>
          <p:nvPr/>
        </p:nvGrpSpPr>
        <p:grpSpPr bwMode="auto">
          <a:xfrm>
            <a:off x="3708400" y="2636838"/>
            <a:ext cx="344488" cy="455612"/>
            <a:chOff x="2708" y="527"/>
            <a:chExt cx="217" cy="287"/>
          </a:xfrm>
        </p:grpSpPr>
        <p:sp>
          <p:nvSpPr>
            <p:cNvPr id="44067" name="Oval 43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4068" name="Text Box 43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dirty="0">
                  <a:solidFill>
                    <a:schemeClr val="bg1"/>
                  </a:solidFill>
                  <a:latin typeface="Comic Sans MS" pitchFamily="66" charset="0"/>
                </a:rPr>
                <a:t>-</a:t>
              </a:r>
              <a:endParaRPr lang="en-US" altLang="en-US" sz="2800" dirty="0">
                <a:solidFill>
                  <a:schemeClr val="bg1"/>
                </a:solidFill>
                <a:latin typeface="Comic Sans MS" pitchFamily="66" charset="0"/>
              </a:endParaRPr>
            </a:p>
          </p:txBody>
        </p:sp>
      </p:grpSp>
      <p:sp>
        <p:nvSpPr>
          <p:cNvPr id="440"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441"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Εξωγενείς Ημιαγωγοί</a:t>
            </a:r>
            <a:r>
              <a:rPr lang="en-US" sz="2800" b="1" u="none" dirty="0" smtClean="0">
                <a:solidFill>
                  <a:srgbClr val="002060"/>
                </a:solidFill>
                <a:cs typeface="Times New Roman" pitchFamily="18" charset="0"/>
              </a:rPr>
              <a:t> – </a:t>
            </a:r>
            <a:r>
              <a:rPr lang="el-GR" sz="2800" b="1" u="none" dirty="0" smtClean="0">
                <a:solidFill>
                  <a:srgbClr val="002060"/>
                </a:solidFill>
                <a:cs typeface="Times New Roman" pitchFamily="18" charset="0"/>
              </a:rPr>
              <a:t>Νόθευση</a:t>
            </a:r>
            <a:endParaRPr lang="en-GB" sz="2800" b="1" u="none" dirty="0">
              <a:solidFill>
                <a:srgbClr val="002060"/>
              </a:solidFill>
              <a:cs typeface="Times New Roman" pitchFamily="18" charset="0"/>
            </a:endParaRPr>
          </a:p>
        </p:txBody>
      </p:sp>
      <p:sp>
        <p:nvSpPr>
          <p:cNvPr id="442"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707">
                                            <p:txEl>
                                              <p:pRg st="0" end="0"/>
                                            </p:txEl>
                                          </p:spTgt>
                                        </p:tgtEl>
                                        <p:attrNameLst>
                                          <p:attrName>ppt_c</p:attrName>
                                        </p:attrNameLst>
                                      </p:cBhvr>
                                      <p:to>
                                        <a:schemeClr val="hlink"/>
                                      </p:to>
                                    </p:animClr>
                                  </p:subTnLst>
                                </p:cTn>
                              </p:par>
                              <p:par>
                                <p:cTn id="7" presetID="2" presetClass="entr" presetSubtype="4" fill="hold" nodeType="withEffect">
                                  <p:stCondLst>
                                    <p:cond delay="0"/>
                                  </p:stCondLst>
                                  <p:childTnLst>
                                    <p:set>
                                      <p:cBhvr>
                                        <p:cTn id="8" dur="1" fill="hold">
                                          <p:stCondLst>
                                            <p:cond delay="0"/>
                                          </p:stCondLst>
                                        </p:cTn>
                                        <p:tgtEl>
                                          <p:spTgt spid="44385"/>
                                        </p:tgtEl>
                                        <p:attrNameLst>
                                          <p:attrName>style.visibility</p:attrName>
                                        </p:attrNameLst>
                                      </p:cBhvr>
                                      <p:to>
                                        <p:strVal val="visible"/>
                                      </p:to>
                                    </p:set>
                                    <p:anim calcmode="lin" valueType="num">
                                      <p:cBhvr additive="base">
                                        <p:cTn id="9" dur="1000" fill="hold"/>
                                        <p:tgtEl>
                                          <p:spTgt spid="44385"/>
                                        </p:tgtEl>
                                        <p:attrNameLst>
                                          <p:attrName>ppt_x</p:attrName>
                                        </p:attrNameLst>
                                      </p:cBhvr>
                                      <p:tavLst>
                                        <p:tav tm="0">
                                          <p:val>
                                            <p:strVal val="#ppt_x"/>
                                          </p:val>
                                        </p:tav>
                                        <p:tav tm="100000">
                                          <p:val>
                                            <p:strVal val="#ppt_x"/>
                                          </p:val>
                                        </p:tav>
                                      </p:tavLst>
                                    </p:anim>
                                    <p:anim calcmode="lin" valueType="num">
                                      <p:cBhvr additive="base">
                                        <p:cTn id="10" dur="1000" fill="hold"/>
                                        <p:tgtEl>
                                          <p:spTgt spid="4438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70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707">
                                            <p:txEl>
                                              <p:pRg st="2" end="2"/>
                                            </p:txEl>
                                          </p:spTgt>
                                        </p:tgtEl>
                                        <p:attrNameLst>
                                          <p:attrName>ppt_c</p:attrName>
                                        </p:attrNameLst>
                                      </p:cBhvr>
                                      <p:to>
                                        <a:schemeClr val="hlink"/>
                                      </p:to>
                                    </p:animClr>
                                  </p:subTnLst>
                                </p:cTn>
                              </p:par>
                              <p:par>
                                <p:cTn id="19" presetID="1" presetClass="entr" presetSubtype="0" fill="hold" nodeType="withEffect">
                                  <p:stCondLst>
                                    <p:cond delay="0"/>
                                  </p:stCondLst>
                                  <p:childTnLst>
                                    <p:set>
                                      <p:cBhvr>
                                        <p:cTn id="20" dur="1" fill="hold">
                                          <p:stCondLst>
                                            <p:cond delay="0"/>
                                          </p:stCondLst>
                                        </p:cTn>
                                        <p:tgtEl>
                                          <p:spTgt spid="44450"/>
                                        </p:tgtEl>
                                        <p:attrNameLst>
                                          <p:attrName>style.visibility</p:attrName>
                                        </p:attrNameLst>
                                      </p:cBhvr>
                                      <p:to>
                                        <p:strVal val="visible"/>
                                      </p:to>
                                    </p:set>
                                  </p:childTnLst>
                                  <p:subTnLst>
                                    <p:set>
                                      <p:cBhvr override="childStyle">
                                        <p:cTn dur="1" fill="hold" display="0" masterRel="nextClick" afterEffect="1"/>
                                        <p:tgtEl>
                                          <p:spTgt spid="44450"/>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44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707">
                                            <p:txEl>
                                              <p:pRg st="3" end="3"/>
                                            </p:txEl>
                                          </p:spTgt>
                                        </p:tgtEl>
                                        <p:attrNameLst>
                                          <p:attrName>ppt_c</p:attrName>
                                        </p:attrNameLst>
                                      </p:cBhvr>
                                      <p:to>
                                        <a:schemeClr val="hlink"/>
                                      </p:to>
                                    </p:animClr>
                                  </p:subTnLst>
                                </p:cTn>
                              </p:par>
                              <p:par>
                                <p:cTn id="27" presetID="0" presetClass="path" presetSubtype="0" accel="50000" decel="50000" fill="hold" nodeType="withEffect">
                                  <p:stCondLst>
                                    <p:cond delay="0"/>
                                  </p:stCondLst>
                                  <p:childTnLst>
                                    <p:animMotion origin="layout" path="M -0.07622 -0.00833 C -0.06198 -0.01549 -0.04757 -0.02243 -0.0349 -0.02104 C -0.02223 -0.01966 -0.01112 -0.00994 -9.16667E-6 1.79191E-6 " pathEditMode="relative" ptsTypes="aaA">
                                      <p:cBhvr>
                                        <p:cTn id="28" dur="2000" fill="hold"/>
                                        <p:tgtEl>
                                          <p:spTgt spid="44458"/>
                                        </p:tgtEl>
                                        <p:attrNameLst>
                                          <p:attrName>ppt_x</p:attrName>
                                          <p:attrName>ppt_y</p:attrName>
                                        </p:attrNameLst>
                                      </p:cBhvr>
                                    </p:animMotion>
                                  </p:childTnLst>
                                </p:cTn>
                              </p:par>
                              <p:par>
                                <p:cTn id="29" presetID="9" presetClass="entr" presetSubtype="0" fill="hold" grpId="0" nodeType="withEffect">
                                  <p:stCondLst>
                                    <p:cond delay="0"/>
                                  </p:stCondLst>
                                  <p:childTnLst>
                                    <p:set>
                                      <p:cBhvr>
                                        <p:cTn id="30" dur="1" fill="hold">
                                          <p:stCondLst>
                                            <p:cond delay="0"/>
                                          </p:stCondLst>
                                        </p:cTn>
                                        <p:tgtEl>
                                          <p:spTgt spid="12721"/>
                                        </p:tgtEl>
                                        <p:attrNameLst>
                                          <p:attrName>style.visibility</p:attrName>
                                        </p:attrNameLst>
                                      </p:cBhvr>
                                      <p:to>
                                        <p:strVal val="visible"/>
                                      </p:to>
                                    </p:set>
                                    <p:animEffect transition="in" filter="dissolve">
                                      <p:cBhvr>
                                        <p:cTn id="31" dur="500"/>
                                        <p:tgtEl>
                                          <p:spTgt spid="127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722"/>
                                        </p:tgtEl>
                                        <p:attrNameLst>
                                          <p:attrName>style.visibility</p:attrName>
                                        </p:attrNameLst>
                                      </p:cBhvr>
                                      <p:to>
                                        <p:strVal val="visible"/>
                                      </p:to>
                                    </p:set>
                                    <p:animEffect transition="in" filter="dissolve">
                                      <p:cBhvr>
                                        <p:cTn id="34" dur="500"/>
                                        <p:tgtEl>
                                          <p:spTgt spid="12722"/>
                                        </p:tgtEl>
                                      </p:cBhvr>
                                    </p:animEffect>
                                  </p:childTnLst>
                                </p:cTn>
                              </p:par>
                              <p:par>
                                <p:cTn id="35" presetID="9" presetClass="entr" presetSubtype="0" fill="hold" grpId="1" nodeType="withEffect">
                                  <p:stCondLst>
                                    <p:cond delay="0"/>
                                  </p:stCondLst>
                                  <p:childTnLst>
                                    <p:set>
                                      <p:cBhvr>
                                        <p:cTn id="36" dur="1" fill="hold">
                                          <p:stCondLst>
                                            <p:cond delay="0"/>
                                          </p:stCondLst>
                                        </p:cTn>
                                        <p:tgtEl>
                                          <p:spTgt spid="12722"/>
                                        </p:tgtEl>
                                        <p:attrNameLst>
                                          <p:attrName>style.visibility</p:attrName>
                                        </p:attrNameLst>
                                      </p:cBhvr>
                                      <p:to>
                                        <p:strVal val="visible"/>
                                      </p:to>
                                    </p:set>
                                    <p:animEffect transition="in" filter="dissolve">
                                      <p:cBhvr>
                                        <p:cTn id="37" dur="500"/>
                                        <p:tgtEl>
                                          <p:spTgt spid="127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723"/>
                                        </p:tgtEl>
                                        <p:attrNameLst>
                                          <p:attrName>style.visibility</p:attrName>
                                        </p:attrNameLst>
                                      </p:cBhvr>
                                      <p:to>
                                        <p:strVal val="visible"/>
                                      </p:to>
                                    </p:set>
                                    <p:animEffect transition="in" filter="dissolve">
                                      <p:cBhvr>
                                        <p:cTn id="40" dur="500"/>
                                        <p:tgtEl>
                                          <p:spTgt spid="12723"/>
                                        </p:tgtEl>
                                      </p:cBhvr>
                                    </p:animEffect>
                                  </p:childTnLst>
                                </p:cTn>
                              </p:par>
                              <p:par>
                                <p:cTn id="41" presetID="9" presetClass="entr" presetSubtype="0" fill="hold" grpId="1" nodeType="withEffect">
                                  <p:stCondLst>
                                    <p:cond delay="0"/>
                                  </p:stCondLst>
                                  <p:childTnLst>
                                    <p:set>
                                      <p:cBhvr>
                                        <p:cTn id="42" dur="1" fill="hold">
                                          <p:stCondLst>
                                            <p:cond delay="0"/>
                                          </p:stCondLst>
                                        </p:cTn>
                                        <p:tgtEl>
                                          <p:spTgt spid="12723"/>
                                        </p:tgtEl>
                                        <p:attrNameLst>
                                          <p:attrName>style.visibility</p:attrName>
                                        </p:attrNameLst>
                                      </p:cBhvr>
                                      <p:to>
                                        <p:strVal val="visible"/>
                                      </p:to>
                                    </p:set>
                                    <p:animEffect transition="in" filter="dissolve">
                                      <p:cBhvr>
                                        <p:cTn id="43" dur="500"/>
                                        <p:tgtEl>
                                          <p:spTgt spid="12723"/>
                                        </p:tgtEl>
                                      </p:cBhvr>
                                    </p:animEffect>
                                  </p:childTnLst>
                                </p:cTn>
                              </p:par>
                              <p:par>
                                <p:cTn id="44" presetID="9" presetClass="entr" presetSubtype="0" fill="hold" grpId="2" nodeType="withEffect">
                                  <p:stCondLst>
                                    <p:cond delay="0"/>
                                  </p:stCondLst>
                                  <p:childTnLst>
                                    <p:set>
                                      <p:cBhvr>
                                        <p:cTn id="45" dur="1" fill="hold">
                                          <p:stCondLst>
                                            <p:cond delay="0"/>
                                          </p:stCondLst>
                                        </p:cTn>
                                        <p:tgtEl>
                                          <p:spTgt spid="12723"/>
                                        </p:tgtEl>
                                        <p:attrNameLst>
                                          <p:attrName>style.visibility</p:attrName>
                                        </p:attrNameLst>
                                      </p:cBhvr>
                                      <p:to>
                                        <p:strVal val="visible"/>
                                      </p:to>
                                    </p:set>
                                    <p:animEffect transition="in" filter="dissolve">
                                      <p:cBhvr>
                                        <p:cTn id="46" dur="500"/>
                                        <p:tgtEl>
                                          <p:spTgt spid="12723"/>
                                        </p:tgtEl>
                                      </p:cBhvr>
                                    </p:animEffect>
                                  </p:childTnLst>
                                </p:cTn>
                              </p:par>
                              <p:par>
                                <p:cTn id="47" presetID="1" presetClass="entr" presetSubtype="0" fill="hold" nodeType="withEffect">
                                  <p:stCondLst>
                                    <p:cond delay="0"/>
                                  </p:stCondLst>
                                  <p:childTnLst>
                                    <p:set>
                                      <p:cBhvr>
                                        <p:cTn id="48" dur="1" fill="hold">
                                          <p:stCondLst>
                                            <p:cond delay="0"/>
                                          </p:stCondLst>
                                        </p:cTn>
                                        <p:tgtEl>
                                          <p:spTgt spid="44456"/>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0.12379 -0.05503 C -0.09948 -0.07052 -0.075 -0.08602 -0.06024 -0.08879 C -0.04549 -0.09156 -0.04497 -0.08671 -0.0349 -0.07191 C -0.02483 -0.05711 -0.00695 -0.01341 5.E-6 -8.67052E-7 " pathEditMode="relative" ptsTypes="aaaA">
                                      <p:cBhvr>
                                        <p:cTn id="50" dur="2000" fill="hold"/>
                                        <p:tgtEl>
                                          <p:spTgt spid="44456"/>
                                        </p:tgtEl>
                                        <p:attrNameLst>
                                          <p:attrName>ppt_x</p:attrName>
                                          <p:attrName>ppt_y</p:attrName>
                                        </p:attrNameLst>
                                      </p:cBhvr>
                                    </p:animMotion>
                                  </p:childTnLst>
                                </p:cTn>
                              </p:par>
                              <p:par>
                                <p:cTn id="51" presetID="1" presetClass="entr" presetSubtype="0" fill="hold" nodeType="withEffect">
                                  <p:stCondLst>
                                    <p:cond delay="0"/>
                                  </p:stCondLst>
                                  <p:childTnLst>
                                    <p:set>
                                      <p:cBhvr>
                                        <p:cTn id="52" dur="1" fill="hold">
                                          <p:stCondLst>
                                            <p:cond delay="0"/>
                                          </p:stCondLst>
                                        </p:cTn>
                                        <p:tgtEl>
                                          <p:spTgt spid="44451"/>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0.0835 0.05249 L 0.00313 -0.01063 " pathEditMode="relative" rAng="0" ptsTypes="AA">
                                      <p:cBhvr>
                                        <p:cTn id="54" dur="2000" fill="hold"/>
                                        <p:tgtEl>
                                          <p:spTgt spid="44451"/>
                                        </p:tgtEl>
                                        <p:attrNameLst>
                                          <p:attrName>ppt_x</p:attrName>
                                          <p:attrName>ppt_y</p:attrName>
                                        </p:attrNameLst>
                                      </p:cBhvr>
                                      <p:rCtr x="0" y="0"/>
                                    </p:animMotion>
                                  </p:childTnLst>
                                </p:cTn>
                              </p:par>
                              <p:par>
                                <p:cTn id="55" presetID="1" presetClass="entr" presetSubtype="0" fill="hold" nodeType="withEffect">
                                  <p:stCondLst>
                                    <p:cond delay="0"/>
                                  </p:stCondLst>
                                  <p:childTnLst>
                                    <p:set>
                                      <p:cBhvr>
                                        <p:cTn id="56" dur="1" fill="hold">
                                          <p:stCondLst>
                                            <p:cond delay="0"/>
                                          </p:stCondLst>
                                        </p:cTn>
                                        <p:tgtEl>
                                          <p:spTgt spid="44457"/>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0.29202 -0.07191 C -0.29844 -0.077 -0.30469 -0.08185 -0.27935 -0.07191 C -0.254 -0.06197 -0.17726 -0.0185 -0.13976 -0.01272 C -0.10226 -0.00694 -0.07726 -0.04 -0.054 -0.03792 C -0.03073 -0.03584 -0.01546 -0.01804 -5.27778E-6 -2.48555E-6 " pathEditMode="relative" ptsTypes="aaaaA">
                                      <p:cBhvr>
                                        <p:cTn id="58" dur="2000" fill="hold"/>
                                        <p:tgtEl>
                                          <p:spTgt spid="444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 grpId="0" uiExpand="1" build="p"/>
      <p:bldP spid="12721" grpId="0" animBg="1"/>
      <p:bldP spid="12722" grpId="0" animBg="1"/>
      <p:bldP spid="12722" grpId="1" animBg="1"/>
      <p:bldP spid="12723" grpId="0" animBg="1"/>
      <p:bldP spid="12723" grpId="1" animBg="1"/>
      <p:bldP spid="1272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107504" y="908720"/>
            <a:ext cx="8839200" cy="568714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3" name="Group 5"/>
          <p:cNvGrpSpPr>
            <a:grpSpLocks/>
          </p:cNvGrpSpPr>
          <p:nvPr/>
        </p:nvGrpSpPr>
        <p:grpSpPr bwMode="auto">
          <a:xfrm>
            <a:off x="304800" y="152400"/>
            <a:ext cx="8458200" cy="609600"/>
            <a:chOff x="192" y="96"/>
            <a:chExt cx="5328" cy="384"/>
          </a:xfrm>
        </p:grpSpPr>
        <p:sp>
          <p:nvSpPr>
            <p:cNvPr id="4"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5" name="Text Box 8"/>
            <p:cNvSpPr txBox="1">
              <a:spLocks noChangeArrowheads="1"/>
            </p:cNvSpPr>
            <p:nvPr/>
          </p:nvSpPr>
          <p:spPr bwMode="auto">
            <a:xfrm>
              <a:off x="336" y="96"/>
              <a:ext cx="5040" cy="368"/>
            </a:xfrm>
            <a:prstGeom prst="rect">
              <a:avLst/>
            </a:prstGeom>
            <a:noFill/>
            <a:ln w="9525">
              <a:noFill/>
              <a:miter lim="800000"/>
              <a:headEnd/>
              <a:tailEnd/>
            </a:ln>
            <a:effectLst/>
          </p:spPr>
          <p:txBody>
            <a:bodyPr>
              <a:spAutoFit/>
            </a:bodyPr>
            <a:lstStyle/>
            <a:p>
              <a:pPr algn="ctr">
                <a:spcBef>
                  <a:spcPct val="50000"/>
                </a:spcBef>
              </a:pPr>
              <a:r>
                <a:rPr lang="el-GR" sz="3200" b="1" dirty="0" smtClean="0">
                  <a:solidFill>
                    <a:srgbClr val="7030A0"/>
                  </a:solidFill>
                </a:rPr>
                <a:t>Ημιαγωγοί</a:t>
              </a:r>
              <a:r>
                <a:rPr lang="en-US" sz="3200" b="1" dirty="0" smtClean="0">
                  <a:solidFill>
                    <a:srgbClr val="7030A0"/>
                  </a:solidFill>
                </a:rPr>
                <a:t> </a:t>
              </a:r>
              <a:r>
                <a:rPr lang="el-GR" sz="2800" b="1" dirty="0" smtClean="0">
                  <a:solidFill>
                    <a:srgbClr val="7030A0"/>
                  </a:solidFill>
                </a:rPr>
                <a:t>;;;;;;;;;</a:t>
              </a:r>
              <a:endParaRPr lang="en-GB" sz="2800" b="1" u="none" dirty="0">
                <a:solidFill>
                  <a:srgbClr val="7030A0"/>
                </a:solidFill>
                <a:cs typeface="Times New Roman" pitchFamily="18" charset="0"/>
              </a:endParaRPr>
            </a:p>
          </p:txBody>
        </p:sp>
      </p:grpSp>
      <p:sp>
        <p:nvSpPr>
          <p:cNvPr id="6" name="TextBox 5">
            <a:extLst>
              <a:ext uri="{FF2B5EF4-FFF2-40B4-BE49-F238E27FC236}">
                <a16:creationId xmlns="" xmlns:a16="http://schemas.microsoft.com/office/drawing/2014/main" id="{15153DBA-5568-465B-9E55-968D914BF732}"/>
              </a:ext>
            </a:extLst>
          </p:cNvPr>
          <p:cNvSpPr txBox="1"/>
          <p:nvPr/>
        </p:nvSpPr>
        <p:spPr>
          <a:xfrm>
            <a:off x="2771800" y="1682805"/>
            <a:ext cx="5991200" cy="954107"/>
          </a:xfrm>
          <a:prstGeom prst="rect">
            <a:avLst/>
          </a:prstGeom>
          <a:noFill/>
        </p:spPr>
        <p:txBody>
          <a:bodyPr wrap="square" rtlCol="0">
            <a:spAutoFit/>
          </a:bodyPr>
          <a:lstStyle/>
          <a:p>
            <a:r>
              <a:rPr lang="en-US" sz="2800" b="1" i="1" dirty="0" err="1" smtClean="0"/>
              <a:t>Το</a:t>
            </a:r>
            <a:r>
              <a:rPr lang="en-US" sz="2800" b="1" i="1" dirty="0" smtClean="0"/>
              <a:t> </a:t>
            </a:r>
            <a:r>
              <a:rPr lang="en-US" sz="2800" b="1" i="1" dirty="0"/>
              <a:t>1931 </a:t>
            </a:r>
            <a:r>
              <a:rPr lang="en-US" sz="2800" b="1" i="1" dirty="0" smtClean="0"/>
              <a:t>ο </a:t>
            </a:r>
            <a:r>
              <a:rPr lang="en-US" sz="2800" b="1" i="1" dirty="0"/>
              <a:t>Pauli (1900-1958 </a:t>
            </a:r>
            <a:r>
              <a:rPr lang="en-US" sz="2800" b="1" i="1" dirty="0" smtClean="0"/>
              <a:t>-</a:t>
            </a:r>
            <a:r>
              <a:rPr lang="el-GR" sz="2800" b="1" i="1" dirty="0" smtClean="0"/>
              <a:t> Β</a:t>
            </a:r>
            <a:r>
              <a:rPr lang="en-US" sz="2800" b="1" i="1" dirty="0" err="1" smtClean="0"/>
              <a:t>ραβείο</a:t>
            </a:r>
            <a:r>
              <a:rPr lang="en-US" sz="2800" b="1" i="1" dirty="0" smtClean="0"/>
              <a:t> </a:t>
            </a:r>
            <a:r>
              <a:rPr lang="en-US" sz="2800" b="1" i="1" dirty="0"/>
              <a:t>Nobel </a:t>
            </a:r>
            <a:r>
              <a:rPr lang="en-US" sz="2800" b="1" i="1" dirty="0" smtClean="0"/>
              <a:t>1945) δήλωσε: </a:t>
            </a:r>
            <a:r>
              <a:rPr lang="en-US" sz="2800" b="1" i="1" dirty="0" smtClean="0">
                <a:solidFill>
                  <a:srgbClr val="002060"/>
                </a:solidFill>
              </a:rPr>
              <a:t> </a:t>
            </a:r>
            <a:endParaRPr lang="en-US" sz="2800" b="1" i="1" dirty="0">
              <a:solidFill>
                <a:srgbClr val="002060"/>
              </a:solidFill>
            </a:endParaRPr>
          </a:p>
        </p:txBody>
      </p:sp>
      <p:pic>
        <p:nvPicPr>
          <p:cNvPr id="4689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61492"/>
            <a:ext cx="2163351" cy="3059596"/>
          </a:xfrm>
          <a:prstGeom prst="rect">
            <a:avLst/>
          </a:prstGeom>
          <a:noFill/>
          <a:ln>
            <a:noFill/>
          </a:ln>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453008" y="4221088"/>
            <a:ext cx="8367464" cy="1077218"/>
          </a:xfrm>
          <a:prstGeom prst="rect">
            <a:avLst/>
          </a:prstGeom>
          <a:noFill/>
        </p:spPr>
        <p:txBody>
          <a:bodyPr wrap="square" rtlCol="0">
            <a:spAutoFit/>
          </a:bodyPr>
          <a:lstStyle/>
          <a:p>
            <a:r>
              <a:rPr lang="en-US" sz="3200" b="1" i="1" dirty="0" smtClean="0">
                <a:solidFill>
                  <a:srgbClr val="002060"/>
                </a:solidFill>
              </a:rPr>
              <a:t>"</a:t>
            </a:r>
            <a:r>
              <a:rPr lang="en-US" sz="3200" b="1" i="1" dirty="0">
                <a:solidFill>
                  <a:srgbClr val="002060"/>
                </a:solidFill>
              </a:rPr>
              <a:t>One shouldn't work on semiconductors, that is a filthy mess; who knows if they really exist!"</a:t>
            </a:r>
            <a:endParaRPr lang="en-US" sz="3200" dirty="0"/>
          </a:p>
        </p:txBody>
      </p:sp>
      <p:sp>
        <p:nvSpPr>
          <p:cNvPr id="10" name="TextBox 9"/>
          <p:cNvSpPr txBox="1"/>
          <p:nvPr/>
        </p:nvSpPr>
        <p:spPr>
          <a:xfrm>
            <a:off x="467544" y="5508521"/>
            <a:ext cx="8328720" cy="584775"/>
          </a:xfrm>
          <a:prstGeom prst="rect">
            <a:avLst/>
          </a:prstGeom>
          <a:noFill/>
        </p:spPr>
        <p:txBody>
          <a:bodyPr wrap="square" rtlCol="0">
            <a:spAutoFit/>
          </a:bodyPr>
          <a:lstStyle/>
          <a:p>
            <a:pPr lvl="0">
              <a:spcBef>
                <a:spcPct val="20000"/>
              </a:spcBef>
              <a:defRPr/>
            </a:pPr>
            <a:r>
              <a:rPr lang="el-GR" sz="3200" b="1" dirty="0">
                <a:solidFill>
                  <a:srgbClr val="CC3300"/>
                </a:solidFill>
                <a:effectLst>
                  <a:outerShdw blurRad="38100" dist="38100" dir="2700000" algn="tl">
                    <a:srgbClr val="C0C0C0"/>
                  </a:outerShdw>
                </a:effectLst>
              </a:rPr>
              <a:t>ΗΜΙΑΓΩΓΟΙ</a:t>
            </a:r>
            <a:r>
              <a:rPr lang="en-US" sz="3200" b="1" dirty="0">
                <a:solidFill>
                  <a:srgbClr val="CC3300"/>
                </a:solidFill>
                <a:effectLst>
                  <a:outerShdw blurRad="38100" dist="38100" dir="2700000" algn="tl">
                    <a:srgbClr val="C0C0C0"/>
                  </a:outerShdw>
                </a:effectLst>
              </a:rPr>
              <a:t>:</a:t>
            </a:r>
            <a:r>
              <a:rPr lang="en-US" sz="3200" b="1" dirty="0">
                <a:solidFill>
                  <a:srgbClr val="CC3300"/>
                </a:solidFill>
              </a:rPr>
              <a:t> </a:t>
            </a:r>
            <a:r>
              <a:rPr lang="el-GR" sz="3200" b="1" dirty="0">
                <a:solidFill>
                  <a:srgbClr val="CC3300"/>
                </a:solidFill>
              </a:rPr>
              <a:t>Υπάρχουν εδώ…, εκεί…, ΠΑΝΤΟΥ….</a:t>
            </a:r>
            <a:endParaRPr lang="en-US" sz="3200" b="1" dirty="0">
              <a:solidFill>
                <a:srgbClr val="CC3300"/>
              </a:solidFill>
            </a:endParaRPr>
          </a:p>
        </p:txBody>
      </p:sp>
    </p:spTree>
    <p:extLst>
      <p:ext uri="{BB962C8B-B14F-4D97-AF65-F5344CB8AC3E}">
        <p14:creationId xmlns="" xmlns:p14="http://schemas.microsoft.com/office/powerpoint/2010/main" val="23051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68994"/>
                                        </p:tgtEl>
                                        <p:attrNameLst>
                                          <p:attrName>style.visibility</p:attrName>
                                        </p:attrNameLst>
                                      </p:cBhvr>
                                      <p:to>
                                        <p:strVal val="visible"/>
                                      </p:to>
                                    </p:set>
                                    <p:animEffect transition="in" filter="circle(in)">
                                      <p:cBhvr>
                                        <p:cTn id="7" dur="1000"/>
                                        <p:tgtEl>
                                          <p:spTgt spid="4689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AutoShape 9"/>
          <p:cNvSpPr>
            <a:spLocks noChangeArrowheads="1"/>
          </p:cNvSpPr>
          <p:nvPr/>
        </p:nvSpPr>
        <p:spPr bwMode="auto">
          <a:xfrm>
            <a:off x="0" y="881336"/>
            <a:ext cx="9144000" cy="597666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3" name="Group 360"/>
          <p:cNvGrpSpPr>
            <a:grpSpLocks/>
          </p:cNvGrpSpPr>
          <p:nvPr/>
        </p:nvGrpSpPr>
        <p:grpSpPr bwMode="auto">
          <a:xfrm>
            <a:off x="2425700" y="668338"/>
            <a:ext cx="2938463" cy="1944687"/>
            <a:chOff x="621" y="1071"/>
            <a:chExt cx="1851" cy="1225"/>
          </a:xfrm>
        </p:grpSpPr>
        <p:grpSp>
          <p:nvGrpSpPr>
            <p:cNvPr id="4" name="Group 361"/>
            <p:cNvGrpSpPr>
              <a:grpSpLocks/>
            </p:cNvGrpSpPr>
            <p:nvPr/>
          </p:nvGrpSpPr>
          <p:grpSpPr bwMode="auto">
            <a:xfrm>
              <a:off x="1202" y="1071"/>
              <a:ext cx="671" cy="680"/>
              <a:chOff x="2699" y="1842"/>
              <a:chExt cx="671" cy="680"/>
            </a:xfrm>
          </p:grpSpPr>
          <p:grpSp>
            <p:nvGrpSpPr>
              <p:cNvPr id="5" name="Group 362"/>
              <p:cNvGrpSpPr>
                <a:grpSpLocks/>
              </p:cNvGrpSpPr>
              <p:nvPr/>
            </p:nvGrpSpPr>
            <p:grpSpPr bwMode="auto">
              <a:xfrm>
                <a:off x="2826" y="2022"/>
                <a:ext cx="544" cy="500"/>
                <a:chOff x="3651" y="1887"/>
                <a:chExt cx="544" cy="500"/>
              </a:xfrm>
            </p:grpSpPr>
            <p:sp>
              <p:nvSpPr>
                <p:cNvPr id="45476" name="Oval 363"/>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477" name="Text Box 364"/>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6" name="Group 365"/>
                <p:cNvGrpSpPr>
                  <a:grpSpLocks/>
                </p:cNvGrpSpPr>
                <p:nvPr/>
              </p:nvGrpSpPr>
              <p:grpSpPr bwMode="auto">
                <a:xfrm>
                  <a:off x="3978" y="1934"/>
                  <a:ext cx="217" cy="287"/>
                  <a:chOff x="2708" y="527"/>
                  <a:chExt cx="217" cy="287"/>
                </a:xfrm>
              </p:grpSpPr>
              <p:sp>
                <p:nvSpPr>
                  <p:cNvPr id="45482" name="Oval 36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83" name="Text Box 36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7" name="Group 368"/>
                <p:cNvGrpSpPr>
                  <a:grpSpLocks/>
                </p:cNvGrpSpPr>
                <p:nvPr/>
              </p:nvGrpSpPr>
              <p:grpSpPr bwMode="auto">
                <a:xfrm>
                  <a:off x="3741" y="2100"/>
                  <a:ext cx="217" cy="287"/>
                  <a:chOff x="2708" y="527"/>
                  <a:chExt cx="217" cy="287"/>
                </a:xfrm>
              </p:grpSpPr>
              <p:sp>
                <p:nvSpPr>
                  <p:cNvPr id="45480" name="Oval 36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81" name="Text Box 37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8" name="Group 371"/>
              <p:cNvGrpSpPr>
                <a:grpSpLocks/>
              </p:cNvGrpSpPr>
              <p:nvPr/>
            </p:nvGrpSpPr>
            <p:grpSpPr bwMode="auto">
              <a:xfrm>
                <a:off x="2699" y="2069"/>
                <a:ext cx="217" cy="287"/>
                <a:chOff x="2708" y="527"/>
                <a:chExt cx="217" cy="287"/>
              </a:xfrm>
            </p:grpSpPr>
            <p:sp>
              <p:nvSpPr>
                <p:cNvPr id="45474" name="Oval 37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75" name="Text Box 37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9" name="Group 374"/>
              <p:cNvGrpSpPr>
                <a:grpSpLocks/>
              </p:cNvGrpSpPr>
              <p:nvPr/>
            </p:nvGrpSpPr>
            <p:grpSpPr bwMode="auto">
              <a:xfrm>
                <a:off x="2916" y="1842"/>
                <a:ext cx="217" cy="287"/>
                <a:chOff x="2708" y="527"/>
                <a:chExt cx="217" cy="287"/>
              </a:xfrm>
            </p:grpSpPr>
            <p:sp>
              <p:nvSpPr>
                <p:cNvPr id="45472" name="Oval 3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73" name="Text Box 3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0" name="Group 377"/>
            <p:cNvGrpSpPr>
              <a:grpSpLocks/>
            </p:cNvGrpSpPr>
            <p:nvPr/>
          </p:nvGrpSpPr>
          <p:grpSpPr bwMode="auto">
            <a:xfrm>
              <a:off x="1801" y="1071"/>
              <a:ext cx="671" cy="680"/>
              <a:chOff x="2699" y="1842"/>
              <a:chExt cx="671" cy="680"/>
            </a:xfrm>
          </p:grpSpPr>
          <p:grpSp>
            <p:nvGrpSpPr>
              <p:cNvPr id="11" name="Group 378"/>
              <p:cNvGrpSpPr>
                <a:grpSpLocks/>
              </p:cNvGrpSpPr>
              <p:nvPr/>
            </p:nvGrpSpPr>
            <p:grpSpPr bwMode="auto">
              <a:xfrm>
                <a:off x="2826" y="2022"/>
                <a:ext cx="544" cy="500"/>
                <a:chOff x="3651" y="1887"/>
                <a:chExt cx="544" cy="500"/>
              </a:xfrm>
            </p:grpSpPr>
            <p:sp>
              <p:nvSpPr>
                <p:cNvPr id="45461" name="Oval 37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462" name="Text Box 38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2" name="Group 381"/>
                <p:cNvGrpSpPr>
                  <a:grpSpLocks/>
                </p:cNvGrpSpPr>
                <p:nvPr/>
              </p:nvGrpSpPr>
              <p:grpSpPr bwMode="auto">
                <a:xfrm>
                  <a:off x="3978" y="1934"/>
                  <a:ext cx="217" cy="287"/>
                  <a:chOff x="2708" y="527"/>
                  <a:chExt cx="217" cy="287"/>
                </a:xfrm>
              </p:grpSpPr>
              <p:sp>
                <p:nvSpPr>
                  <p:cNvPr id="45467" name="Oval 38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68" name="Text Box 38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3" name="Group 384"/>
                <p:cNvGrpSpPr>
                  <a:grpSpLocks/>
                </p:cNvGrpSpPr>
                <p:nvPr/>
              </p:nvGrpSpPr>
              <p:grpSpPr bwMode="auto">
                <a:xfrm>
                  <a:off x="3741" y="2100"/>
                  <a:ext cx="217" cy="287"/>
                  <a:chOff x="2708" y="527"/>
                  <a:chExt cx="217" cy="287"/>
                </a:xfrm>
              </p:grpSpPr>
              <p:sp>
                <p:nvSpPr>
                  <p:cNvPr id="45465" name="Oval 38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66" name="Text Box 38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4" name="Group 387"/>
              <p:cNvGrpSpPr>
                <a:grpSpLocks/>
              </p:cNvGrpSpPr>
              <p:nvPr/>
            </p:nvGrpSpPr>
            <p:grpSpPr bwMode="auto">
              <a:xfrm>
                <a:off x="2699" y="2069"/>
                <a:ext cx="217" cy="287"/>
                <a:chOff x="2708" y="527"/>
                <a:chExt cx="217" cy="287"/>
              </a:xfrm>
            </p:grpSpPr>
            <p:sp>
              <p:nvSpPr>
                <p:cNvPr id="45459" name="Oval 38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60" name="Text Box 38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15" name="Group 390"/>
              <p:cNvGrpSpPr>
                <a:grpSpLocks/>
              </p:cNvGrpSpPr>
              <p:nvPr/>
            </p:nvGrpSpPr>
            <p:grpSpPr bwMode="auto">
              <a:xfrm>
                <a:off x="2916" y="1842"/>
                <a:ext cx="217" cy="287"/>
                <a:chOff x="2708" y="527"/>
                <a:chExt cx="217" cy="287"/>
              </a:xfrm>
            </p:grpSpPr>
            <p:sp>
              <p:nvSpPr>
                <p:cNvPr id="45457" name="Oval 39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58" name="Text Box 39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16" name="Group 393"/>
            <p:cNvGrpSpPr>
              <a:grpSpLocks/>
            </p:cNvGrpSpPr>
            <p:nvPr/>
          </p:nvGrpSpPr>
          <p:grpSpPr bwMode="auto">
            <a:xfrm>
              <a:off x="621" y="1071"/>
              <a:ext cx="1252" cy="1225"/>
              <a:chOff x="2118" y="1842"/>
              <a:chExt cx="1252" cy="1225"/>
            </a:xfrm>
          </p:grpSpPr>
          <p:grpSp>
            <p:nvGrpSpPr>
              <p:cNvPr id="17" name="Group 394"/>
              <p:cNvGrpSpPr>
                <a:grpSpLocks/>
              </p:cNvGrpSpPr>
              <p:nvPr/>
            </p:nvGrpSpPr>
            <p:grpSpPr bwMode="auto">
              <a:xfrm>
                <a:off x="2699" y="2387"/>
                <a:ext cx="671" cy="680"/>
                <a:chOff x="2699" y="1842"/>
                <a:chExt cx="671" cy="680"/>
              </a:xfrm>
            </p:grpSpPr>
            <p:grpSp>
              <p:nvGrpSpPr>
                <p:cNvPr id="18" name="Group 395"/>
                <p:cNvGrpSpPr>
                  <a:grpSpLocks/>
                </p:cNvGrpSpPr>
                <p:nvPr/>
              </p:nvGrpSpPr>
              <p:grpSpPr bwMode="auto">
                <a:xfrm>
                  <a:off x="2826" y="2022"/>
                  <a:ext cx="544" cy="500"/>
                  <a:chOff x="3651" y="1887"/>
                  <a:chExt cx="544" cy="500"/>
                </a:xfrm>
              </p:grpSpPr>
              <p:sp>
                <p:nvSpPr>
                  <p:cNvPr id="45446" name="Oval 39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447" name="Text Box 39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19" name="Group 398"/>
                  <p:cNvGrpSpPr>
                    <a:grpSpLocks/>
                  </p:cNvGrpSpPr>
                  <p:nvPr/>
                </p:nvGrpSpPr>
                <p:grpSpPr bwMode="auto">
                  <a:xfrm>
                    <a:off x="3978" y="1934"/>
                    <a:ext cx="217" cy="287"/>
                    <a:chOff x="2708" y="527"/>
                    <a:chExt cx="217" cy="287"/>
                  </a:xfrm>
                </p:grpSpPr>
                <p:sp>
                  <p:nvSpPr>
                    <p:cNvPr id="45452" name="Oval 39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53" name="Text Box 40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0" name="Group 401"/>
                  <p:cNvGrpSpPr>
                    <a:grpSpLocks/>
                  </p:cNvGrpSpPr>
                  <p:nvPr/>
                </p:nvGrpSpPr>
                <p:grpSpPr bwMode="auto">
                  <a:xfrm>
                    <a:off x="3741" y="2100"/>
                    <a:ext cx="217" cy="287"/>
                    <a:chOff x="2708" y="527"/>
                    <a:chExt cx="217" cy="287"/>
                  </a:xfrm>
                </p:grpSpPr>
                <p:sp>
                  <p:nvSpPr>
                    <p:cNvPr id="45450" name="Oval 40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51" name="Text Box 40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1" name="Group 404"/>
                <p:cNvGrpSpPr>
                  <a:grpSpLocks/>
                </p:cNvGrpSpPr>
                <p:nvPr/>
              </p:nvGrpSpPr>
              <p:grpSpPr bwMode="auto">
                <a:xfrm>
                  <a:off x="2699" y="2069"/>
                  <a:ext cx="217" cy="287"/>
                  <a:chOff x="2708" y="527"/>
                  <a:chExt cx="217" cy="287"/>
                </a:xfrm>
              </p:grpSpPr>
              <p:sp>
                <p:nvSpPr>
                  <p:cNvPr id="45444" name="Oval 40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45" name="Text Box 40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2" name="Group 407"/>
                <p:cNvGrpSpPr>
                  <a:grpSpLocks/>
                </p:cNvGrpSpPr>
                <p:nvPr/>
              </p:nvGrpSpPr>
              <p:grpSpPr bwMode="auto">
                <a:xfrm>
                  <a:off x="2916" y="1842"/>
                  <a:ext cx="217" cy="287"/>
                  <a:chOff x="2708" y="527"/>
                  <a:chExt cx="217" cy="287"/>
                </a:xfrm>
              </p:grpSpPr>
              <p:sp>
                <p:nvSpPr>
                  <p:cNvPr id="45442" name="Oval 40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43" name="Text Box 40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3" name="Group 410"/>
              <p:cNvGrpSpPr>
                <a:grpSpLocks/>
              </p:cNvGrpSpPr>
              <p:nvPr/>
            </p:nvGrpSpPr>
            <p:grpSpPr bwMode="auto">
              <a:xfrm>
                <a:off x="2118" y="1842"/>
                <a:ext cx="671" cy="680"/>
                <a:chOff x="2699" y="1842"/>
                <a:chExt cx="671" cy="680"/>
              </a:xfrm>
            </p:grpSpPr>
            <p:grpSp>
              <p:nvGrpSpPr>
                <p:cNvPr id="24" name="Group 411"/>
                <p:cNvGrpSpPr>
                  <a:grpSpLocks/>
                </p:cNvGrpSpPr>
                <p:nvPr/>
              </p:nvGrpSpPr>
              <p:grpSpPr bwMode="auto">
                <a:xfrm>
                  <a:off x="2826" y="2022"/>
                  <a:ext cx="544" cy="500"/>
                  <a:chOff x="3651" y="1887"/>
                  <a:chExt cx="544" cy="500"/>
                </a:xfrm>
              </p:grpSpPr>
              <p:sp>
                <p:nvSpPr>
                  <p:cNvPr id="45431" name="Oval 41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432" name="Text Box 41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25" name="Group 414"/>
                  <p:cNvGrpSpPr>
                    <a:grpSpLocks/>
                  </p:cNvGrpSpPr>
                  <p:nvPr/>
                </p:nvGrpSpPr>
                <p:grpSpPr bwMode="auto">
                  <a:xfrm>
                    <a:off x="3978" y="1934"/>
                    <a:ext cx="217" cy="287"/>
                    <a:chOff x="2708" y="527"/>
                    <a:chExt cx="217" cy="287"/>
                  </a:xfrm>
                </p:grpSpPr>
                <p:sp>
                  <p:nvSpPr>
                    <p:cNvPr id="45437" name="Oval 41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38" name="Text Box 41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6" name="Group 417"/>
                  <p:cNvGrpSpPr>
                    <a:grpSpLocks/>
                  </p:cNvGrpSpPr>
                  <p:nvPr/>
                </p:nvGrpSpPr>
                <p:grpSpPr bwMode="auto">
                  <a:xfrm>
                    <a:off x="3741" y="2100"/>
                    <a:ext cx="217" cy="287"/>
                    <a:chOff x="2708" y="527"/>
                    <a:chExt cx="217" cy="287"/>
                  </a:xfrm>
                </p:grpSpPr>
                <p:sp>
                  <p:nvSpPr>
                    <p:cNvPr id="45435" name="Oval 41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36" name="Text Box 41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27" name="Group 420"/>
                <p:cNvGrpSpPr>
                  <a:grpSpLocks/>
                </p:cNvGrpSpPr>
                <p:nvPr/>
              </p:nvGrpSpPr>
              <p:grpSpPr bwMode="auto">
                <a:xfrm>
                  <a:off x="2699" y="2069"/>
                  <a:ext cx="217" cy="287"/>
                  <a:chOff x="2708" y="527"/>
                  <a:chExt cx="217" cy="287"/>
                </a:xfrm>
              </p:grpSpPr>
              <p:sp>
                <p:nvSpPr>
                  <p:cNvPr id="45429" name="Oval 42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30" name="Text Box 42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28" name="Group 423"/>
                <p:cNvGrpSpPr>
                  <a:grpSpLocks/>
                </p:cNvGrpSpPr>
                <p:nvPr/>
              </p:nvGrpSpPr>
              <p:grpSpPr bwMode="auto">
                <a:xfrm>
                  <a:off x="2916" y="1842"/>
                  <a:ext cx="217" cy="287"/>
                  <a:chOff x="2708" y="527"/>
                  <a:chExt cx="217" cy="287"/>
                </a:xfrm>
              </p:grpSpPr>
              <p:sp>
                <p:nvSpPr>
                  <p:cNvPr id="45427" name="Oval 42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28" name="Text Box 42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29" name="Group 162"/>
          <p:cNvGrpSpPr>
            <a:grpSpLocks/>
          </p:cNvGrpSpPr>
          <p:nvPr/>
        </p:nvGrpSpPr>
        <p:grpSpPr bwMode="auto">
          <a:xfrm>
            <a:off x="1476375" y="2395538"/>
            <a:ext cx="2938463" cy="2808287"/>
            <a:chOff x="2254" y="1434"/>
            <a:chExt cx="1851" cy="1769"/>
          </a:xfrm>
        </p:grpSpPr>
        <p:grpSp>
          <p:nvGrpSpPr>
            <p:cNvPr id="30" name="Group 163"/>
            <p:cNvGrpSpPr>
              <a:grpSpLocks/>
            </p:cNvGrpSpPr>
            <p:nvPr/>
          </p:nvGrpSpPr>
          <p:grpSpPr bwMode="auto">
            <a:xfrm>
              <a:off x="2835" y="1978"/>
              <a:ext cx="671" cy="680"/>
              <a:chOff x="2699" y="1842"/>
              <a:chExt cx="671" cy="680"/>
            </a:xfrm>
          </p:grpSpPr>
          <p:grpSp>
            <p:nvGrpSpPr>
              <p:cNvPr id="31" name="Group 164"/>
              <p:cNvGrpSpPr>
                <a:grpSpLocks/>
              </p:cNvGrpSpPr>
              <p:nvPr/>
            </p:nvGrpSpPr>
            <p:grpSpPr bwMode="auto">
              <a:xfrm>
                <a:off x="2826" y="2022"/>
                <a:ext cx="544" cy="500"/>
                <a:chOff x="3651" y="1887"/>
                <a:chExt cx="544" cy="500"/>
              </a:xfrm>
            </p:grpSpPr>
            <p:sp>
              <p:nvSpPr>
                <p:cNvPr id="45409" name="Oval 16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410" name="Text Box 16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56" name="Group 167"/>
                <p:cNvGrpSpPr>
                  <a:grpSpLocks/>
                </p:cNvGrpSpPr>
                <p:nvPr/>
              </p:nvGrpSpPr>
              <p:grpSpPr bwMode="auto">
                <a:xfrm>
                  <a:off x="3978" y="1934"/>
                  <a:ext cx="217" cy="287"/>
                  <a:chOff x="2708" y="527"/>
                  <a:chExt cx="217" cy="287"/>
                </a:xfrm>
              </p:grpSpPr>
              <p:sp>
                <p:nvSpPr>
                  <p:cNvPr id="45415" name="Oval 16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16" name="Text Box 16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57" name="Group 170"/>
                <p:cNvGrpSpPr>
                  <a:grpSpLocks/>
                </p:cNvGrpSpPr>
                <p:nvPr/>
              </p:nvGrpSpPr>
              <p:grpSpPr bwMode="auto">
                <a:xfrm>
                  <a:off x="3741" y="2100"/>
                  <a:ext cx="217" cy="287"/>
                  <a:chOff x="2708" y="527"/>
                  <a:chExt cx="217" cy="287"/>
                </a:xfrm>
              </p:grpSpPr>
              <p:sp>
                <p:nvSpPr>
                  <p:cNvPr id="45413" name="Oval 17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14" name="Text Box 17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58" name="Group 173"/>
              <p:cNvGrpSpPr>
                <a:grpSpLocks/>
              </p:cNvGrpSpPr>
              <p:nvPr/>
            </p:nvGrpSpPr>
            <p:grpSpPr bwMode="auto">
              <a:xfrm>
                <a:off x="2699" y="2069"/>
                <a:ext cx="217" cy="287"/>
                <a:chOff x="2708" y="527"/>
                <a:chExt cx="217" cy="287"/>
              </a:xfrm>
            </p:grpSpPr>
            <p:sp>
              <p:nvSpPr>
                <p:cNvPr id="45407" name="Oval 17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08" name="Text Box 17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59" name="Group 176"/>
              <p:cNvGrpSpPr>
                <a:grpSpLocks/>
              </p:cNvGrpSpPr>
              <p:nvPr/>
            </p:nvGrpSpPr>
            <p:grpSpPr bwMode="auto">
              <a:xfrm>
                <a:off x="2916" y="1842"/>
                <a:ext cx="217" cy="287"/>
                <a:chOff x="2708" y="527"/>
                <a:chExt cx="217" cy="287"/>
              </a:xfrm>
            </p:grpSpPr>
            <p:sp>
              <p:nvSpPr>
                <p:cNvPr id="45405" name="Oval 17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06" name="Text Box 17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61" name="Group 179"/>
            <p:cNvGrpSpPr>
              <a:grpSpLocks/>
            </p:cNvGrpSpPr>
            <p:nvPr/>
          </p:nvGrpSpPr>
          <p:grpSpPr bwMode="auto">
            <a:xfrm>
              <a:off x="3434" y="1978"/>
              <a:ext cx="671" cy="680"/>
              <a:chOff x="2699" y="1842"/>
              <a:chExt cx="671" cy="680"/>
            </a:xfrm>
          </p:grpSpPr>
          <p:grpSp>
            <p:nvGrpSpPr>
              <p:cNvPr id="45062" name="Group 180"/>
              <p:cNvGrpSpPr>
                <a:grpSpLocks/>
              </p:cNvGrpSpPr>
              <p:nvPr/>
            </p:nvGrpSpPr>
            <p:grpSpPr bwMode="auto">
              <a:xfrm>
                <a:off x="2826" y="2022"/>
                <a:ext cx="544" cy="500"/>
                <a:chOff x="3651" y="1887"/>
                <a:chExt cx="544" cy="500"/>
              </a:xfrm>
            </p:grpSpPr>
            <p:sp>
              <p:nvSpPr>
                <p:cNvPr id="45394" name="Oval 181"/>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95" name="Text Box 182"/>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63" name="Group 183"/>
                <p:cNvGrpSpPr>
                  <a:grpSpLocks/>
                </p:cNvGrpSpPr>
                <p:nvPr/>
              </p:nvGrpSpPr>
              <p:grpSpPr bwMode="auto">
                <a:xfrm>
                  <a:off x="3978" y="1934"/>
                  <a:ext cx="217" cy="287"/>
                  <a:chOff x="2708" y="527"/>
                  <a:chExt cx="217" cy="287"/>
                </a:xfrm>
              </p:grpSpPr>
              <p:sp>
                <p:nvSpPr>
                  <p:cNvPr id="45400" name="Oval 18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401" name="Text Box 18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64" name="Group 186"/>
                <p:cNvGrpSpPr>
                  <a:grpSpLocks/>
                </p:cNvGrpSpPr>
                <p:nvPr/>
              </p:nvGrpSpPr>
              <p:grpSpPr bwMode="auto">
                <a:xfrm>
                  <a:off x="3741" y="2100"/>
                  <a:ext cx="217" cy="287"/>
                  <a:chOff x="2708" y="527"/>
                  <a:chExt cx="217" cy="287"/>
                </a:xfrm>
              </p:grpSpPr>
              <p:sp>
                <p:nvSpPr>
                  <p:cNvPr id="45398" name="Oval 18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99" name="Text Box 18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65" name="Group 189"/>
              <p:cNvGrpSpPr>
                <a:grpSpLocks/>
              </p:cNvGrpSpPr>
              <p:nvPr/>
            </p:nvGrpSpPr>
            <p:grpSpPr bwMode="auto">
              <a:xfrm>
                <a:off x="2699" y="2069"/>
                <a:ext cx="217" cy="287"/>
                <a:chOff x="2708" y="527"/>
                <a:chExt cx="217" cy="287"/>
              </a:xfrm>
            </p:grpSpPr>
            <p:sp>
              <p:nvSpPr>
                <p:cNvPr id="45392" name="Oval 19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93" name="Text Box 19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66" name="Group 192"/>
              <p:cNvGrpSpPr>
                <a:grpSpLocks/>
              </p:cNvGrpSpPr>
              <p:nvPr/>
            </p:nvGrpSpPr>
            <p:grpSpPr bwMode="auto">
              <a:xfrm>
                <a:off x="2916" y="1842"/>
                <a:ext cx="217" cy="287"/>
                <a:chOff x="2708" y="527"/>
                <a:chExt cx="217" cy="287"/>
              </a:xfrm>
            </p:grpSpPr>
            <p:sp>
              <p:nvSpPr>
                <p:cNvPr id="45390" name="Oval 19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91" name="Text Box 19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67" name="Group 195"/>
            <p:cNvGrpSpPr>
              <a:grpSpLocks/>
            </p:cNvGrpSpPr>
            <p:nvPr/>
          </p:nvGrpSpPr>
          <p:grpSpPr bwMode="auto">
            <a:xfrm>
              <a:off x="2844" y="1434"/>
              <a:ext cx="671" cy="680"/>
              <a:chOff x="2699" y="1842"/>
              <a:chExt cx="671" cy="680"/>
            </a:xfrm>
          </p:grpSpPr>
          <p:grpSp>
            <p:nvGrpSpPr>
              <p:cNvPr id="45068" name="Group 196"/>
              <p:cNvGrpSpPr>
                <a:grpSpLocks/>
              </p:cNvGrpSpPr>
              <p:nvPr/>
            </p:nvGrpSpPr>
            <p:grpSpPr bwMode="auto">
              <a:xfrm>
                <a:off x="2826" y="2022"/>
                <a:ext cx="544" cy="500"/>
                <a:chOff x="3651" y="1887"/>
                <a:chExt cx="544" cy="500"/>
              </a:xfrm>
            </p:grpSpPr>
            <p:sp>
              <p:nvSpPr>
                <p:cNvPr id="45379" name="Oval 197"/>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80" name="Text Box 198"/>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69" name="Group 199"/>
                <p:cNvGrpSpPr>
                  <a:grpSpLocks/>
                </p:cNvGrpSpPr>
                <p:nvPr/>
              </p:nvGrpSpPr>
              <p:grpSpPr bwMode="auto">
                <a:xfrm>
                  <a:off x="3978" y="1934"/>
                  <a:ext cx="217" cy="287"/>
                  <a:chOff x="2708" y="527"/>
                  <a:chExt cx="217" cy="287"/>
                </a:xfrm>
              </p:grpSpPr>
              <p:sp>
                <p:nvSpPr>
                  <p:cNvPr id="45385" name="Oval 20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86" name="Text Box 20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70" name="Group 202"/>
                <p:cNvGrpSpPr>
                  <a:grpSpLocks/>
                </p:cNvGrpSpPr>
                <p:nvPr/>
              </p:nvGrpSpPr>
              <p:grpSpPr bwMode="auto">
                <a:xfrm>
                  <a:off x="3741" y="2100"/>
                  <a:ext cx="217" cy="287"/>
                  <a:chOff x="2708" y="527"/>
                  <a:chExt cx="217" cy="287"/>
                </a:xfrm>
              </p:grpSpPr>
              <p:sp>
                <p:nvSpPr>
                  <p:cNvPr id="45383" name="Oval 20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84" name="Text Box 20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71" name="Group 205"/>
              <p:cNvGrpSpPr>
                <a:grpSpLocks/>
              </p:cNvGrpSpPr>
              <p:nvPr/>
            </p:nvGrpSpPr>
            <p:grpSpPr bwMode="auto">
              <a:xfrm>
                <a:off x="2699" y="2069"/>
                <a:ext cx="217" cy="287"/>
                <a:chOff x="2708" y="527"/>
                <a:chExt cx="217" cy="287"/>
              </a:xfrm>
            </p:grpSpPr>
            <p:sp>
              <p:nvSpPr>
                <p:cNvPr id="45377" name="Oval 20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78" name="Text Box 20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72" name="Group 208"/>
              <p:cNvGrpSpPr>
                <a:grpSpLocks/>
              </p:cNvGrpSpPr>
              <p:nvPr/>
            </p:nvGrpSpPr>
            <p:grpSpPr bwMode="auto">
              <a:xfrm>
                <a:off x="2916" y="1842"/>
                <a:ext cx="217" cy="287"/>
                <a:chOff x="2708" y="527"/>
                <a:chExt cx="217" cy="287"/>
              </a:xfrm>
            </p:grpSpPr>
            <p:sp>
              <p:nvSpPr>
                <p:cNvPr id="45375" name="Oval 20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76" name="Text Box 21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73" name="Group 211"/>
            <p:cNvGrpSpPr>
              <a:grpSpLocks/>
            </p:cNvGrpSpPr>
            <p:nvPr/>
          </p:nvGrpSpPr>
          <p:grpSpPr bwMode="auto">
            <a:xfrm>
              <a:off x="2254" y="1978"/>
              <a:ext cx="1252" cy="1225"/>
              <a:chOff x="2118" y="1842"/>
              <a:chExt cx="1252" cy="1225"/>
            </a:xfrm>
          </p:grpSpPr>
          <p:grpSp>
            <p:nvGrpSpPr>
              <p:cNvPr id="45074" name="Group 212"/>
              <p:cNvGrpSpPr>
                <a:grpSpLocks/>
              </p:cNvGrpSpPr>
              <p:nvPr/>
            </p:nvGrpSpPr>
            <p:grpSpPr bwMode="auto">
              <a:xfrm>
                <a:off x="2699" y="2387"/>
                <a:ext cx="671" cy="680"/>
                <a:chOff x="2699" y="1842"/>
                <a:chExt cx="671" cy="680"/>
              </a:xfrm>
            </p:grpSpPr>
            <p:grpSp>
              <p:nvGrpSpPr>
                <p:cNvPr id="45075" name="Group 213"/>
                <p:cNvGrpSpPr>
                  <a:grpSpLocks/>
                </p:cNvGrpSpPr>
                <p:nvPr/>
              </p:nvGrpSpPr>
              <p:grpSpPr bwMode="auto">
                <a:xfrm>
                  <a:off x="2826" y="2022"/>
                  <a:ext cx="544" cy="500"/>
                  <a:chOff x="3651" y="1887"/>
                  <a:chExt cx="544" cy="500"/>
                </a:xfrm>
              </p:grpSpPr>
              <p:sp>
                <p:nvSpPr>
                  <p:cNvPr id="45364" name="Oval 21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65" name="Text Box 21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76" name="Group 216"/>
                  <p:cNvGrpSpPr>
                    <a:grpSpLocks/>
                  </p:cNvGrpSpPr>
                  <p:nvPr/>
                </p:nvGrpSpPr>
                <p:grpSpPr bwMode="auto">
                  <a:xfrm>
                    <a:off x="3978" y="1934"/>
                    <a:ext cx="217" cy="287"/>
                    <a:chOff x="2708" y="527"/>
                    <a:chExt cx="217" cy="287"/>
                  </a:xfrm>
                </p:grpSpPr>
                <p:sp>
                  <p:nvSpPr>
                    <p:cNvPr id="45370" name="Oval 21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71" name="Text Box 21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77" name="Group 219"/>
                  <p:cNvGrpSpPr>
                    <a:grpSpLocks/>
                  </p:cNvGrpSpPr>
                  <p:nvPr/>
                </p:nvGrpSpPr>
                <p:grpSpPr bwMode="auto">
                  <a:xfrm>
                    <a:off x="3741" y="2100"/>
                    <a:ext cx="217" cy="287"/>
                    <a:chOff x="2708" y="527"/>
                    <a:chExt cx="217" cy="287"/>
                  </a:xfrm>
                </p:grpSpPr>
                <p:sp>
                  <p:nvSpPr>
                    <p:cNvPr id="45368" name="Oval 22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69" name="Text Box 22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78" name="Group 222"/>
                <p:cNvGrpSpPr>
                  <a:grpSpLocks/>
                </p:cNvGrpSpPr>
                <p:nvPr/>
              </p:nvGrpSpPr>
              <p:grpSpPr bwMode="auto">
                <a:xfrm>
                  <a:off x="2699" y="2069"/>
                  <a:ext cx="217" cy="287"/>
                  <a:chOff x="2708" y="527"/>
                  <a:chExt cx="217" cy="287"/>
                </a:xfrm>
              </p:grpSpPr>
              <p:sp>
                <p:nvSpPr>
                  <p:cNvPr id="45362" name="Oval 22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63" name="Text Box 22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81" name="Group 225"/>
                <p:cNvGrpSpPr>
                  <a:grpSpLocks/>
                </p:cNvGrpSpPr>
                <p:nvPr/>
              </p:nvGrpSpPr>
              <p:grpSpPr bwMode="auto">
                <a:xfrm>
                  <a:off x="2916" y="1842"/>
                  <a:ext cx="217" cy="287"/>
                  <a:chOff x="2708" y="527"/>
                  <a:chExt cx="217" cy="287"/>
                </a:xfrm>
              </p:grpSpPr>
              <p:sp>
                <p:nvSpPr>
                  <p:cNvPr id="45360" name="Oval 22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61" name="Text Box 22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82" name="Group 228"/>
              <p:cNvGrpSpPr>
                <a:grpSpLocks/>
              </p:cNvGrpSpPr>
              <p:nvPr/>
            </p:nvGrpSpPr>
            <p:grpSpPr bwMode="auto">
              <a:xfrm>
                <a:off x="2118" y="1842"/>
                <a:ext cx="671" cy="680"/>
                <a:chOff x="2699" y="1842"/>
                <a:chExt cx="671" cy="680"/>
              </a:xfrm>
            </p:grpSpPr>
            <p:grpSp>
              <p:nvGrpSpPr>
                <p:cNvPr id="45083" name="Group 229"/>
                <p:cNvGrpSpPr>
                  <a:grpSpLocks/>
                </p:cNvGrpSpPr>
                <p:nvPr/>
              </p:nvGrpSpPr>
              <p:grpSpPr bwMode="auto">
                <a:xfrm>
                  <a:off x="2826" y="2022"/>
                  <a:ext cx="544" cy="500"/>
                  <a:chOff x="3651" y="1887"/>
                  <a:chExt cx="544" cy="500"/>
                </a:xfrm>
              </p:grpSpPr>
              <p:sp>
                <p:nvSpPr>
                  <p:cNvPr id="45349" name="Oval 23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50" name="Text Box 23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84" name="Group 232"/>
                  <p:cNvGrpSpPr>
                    <a:grpSpLocks/>
                  </p:cNvGrpSpPr>
                  <p:nvPr/>
                </p:nvGrpSpPr>
                <p:grpSpPr bwMode="auto">
                  <a:xfrm>
                    <a:off x="3978" y="1934"/>
                    <a:ext cx="217" cy="287"/>
                    <a:chOff x="2708" y="527"/>
                    <a:chExt cx="217" cy="287"/>
                  </a:xfrm>
                </p:grpSpPr>
                <p:sp>
                  <p:nvSpPr>
                    <p:cNvPr id="45355" name="Oval 23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56" name="Text Box 23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85" name="Group 235"/>
                  <p:cNvGrpSpPr>
                    <a:grpSpLocks/>
                  </p:cNvGrpSpPr>
                  <p:nvPr/>
                </p:nvGrpSpPr>
                <p:grpSpPr bwMode="auto">
                  <a:xfrm>
                    <a:off x="3741" y="2100"/>
                    <a:ext cx="217" cy="287"/>
                    <a:chOff x="2708" y="527"/>
                    <a:chExt cx="217" cy="287"/>
                  </a:xfrm>
                </p:grpSpPr>
                <p:sp>
                  <p:nvSpPr>
                    <p:cNvPr id="45353" name="Oval 23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54" name="Text Box 23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086" name="Group 238"/>
                <p:cNvGrpSpPr>
                  <a:grpSpLocks/>
                </p:cNvGrpSpPr>
                <p:nvPr/>
              </p:nvGrpSpPr>
              <p:grpSpPr bwMode="auto">
                <a:xfrm>
                  <a:off x="2699" y="2069"/>
                  <a:ext cx="217" cy="287"/>
                  <a:chOff x="2708" y="527"/>
                  <a:chExt cx="217" cy="287"/>
                </a:xfrm>
              </p:grpSpPr>
              <p:sp>
                <p:nvSpPr>
                  <p:cNvPr id="45347" name="Oval 23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48" name="Text Box 24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87" name="Group 241"/>
                <p:cNvGrpSpPr>
                  <a:grpSpLocks/>
                </p:cNvGrpSpPr>
                <p:nvPr/>
              </p:nvGrpSpPr>
              <p:grpSpPr bwMode="auto">
                <a:xfrm>
                  <a:off x="2916" y="1842"/>
                  <a:ext cx="217" cy="287"/>
                  <a:chOff x="2708" y="527"/>
                  <a:chExt cx="217" cy="287"/>
                </a:xfrm>
              </p:grpSpPr>
              <p:sp>
                <p:nvSpPr>
                  <p:cNvPr id="45345" name="Oval 24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46" name="Text Box 24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45088" name="Group 3"/>
          <p:cNvGrpSpPr>
            <a:grpSpLocks/>
          </p:cNvGrpSpPr>
          <p:nvPr/>
        </p:nvGrpSpPr>
        <p:grpSpPr bwMode="auto">
          <a:xfrm>
            <a:off x="4486275" y="2681288"/>
            <a:ext cx="863600" cy="793750"/>
            <a:chOff x="3651" y="1887"/>
            <a:chExt cx="544" cy="500"/>
          </a:xfrm>
        </p:grpSpPr>
        <p:sp>
          <p:nvSpPr>
            <p:cNvPr id="45328" name="Oval 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29" name="Text Box 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089" name="Group 6"/>
            <p:cNvGrpSpPr>
              <a:grpSpLocks/>
            </p:cNvGrpSpPr>
            <p:nvPr/>
          </p:nvGrpSpPr>
          <p:grpSpPr bwMode="auto">
            <a:xfrm>
              <a:off x="3978" y="1934"/>
              <a:ext cx="217" cy="287"/>
              <a:chOff x="2708" y="527"/>
              <a:chExt cx="217" cy="287"/>
            </a:xfrm>
          </p:grpSpPr>
          <p:sp>
            <p:nvSpPr>
              <p:cNvPr id="45334" name="Oval 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35" name="Text Box 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090" name="Group 9"/>
            <p:cNvGrpSpPr>
              <a:grpSpLocks/>
            </p:cNvGrpSpPr>
            <p:nvPr/>
          </p:nvGrpSpPr>
          <p:grpSpPr bwMode="auto">
            <a:xfrm>
              <a:off x="3741" y="2100"/>
              <a:ext cx="217" cy="287"/>
              <a:chOff x="2708" y="527"/>
              <a:chExt cx="217" cy="287"/>
            </a:xfrm>
          </p:grpSpPr>
          <p:sp>
            <p:nvSpPr>
              <p:cNvPr id="45332" name="Oval 1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33" name="Text Box 1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08" name="Group 12"/>
          <p:cNvGrpSpPr>
            <a:grpSpLocks/>
          </p:cNvGrpSpPr>
          <p:nvPr/>
        </p:nvGrpSpPr>
        <p:grpSpPr bwMode="auto">
          <a:xfrm>
            <a:off x="4284663" y="2755900"/>
            <a:ext cx="344487" cy="455613"/>
            <a:chOff x="2708" y="527"/>
            <a:chExt cx="217" cy="287"/>
          </a:xfrm>
        </p:grpSpPr>
        <p:sp>
          <p:nvSpPr>
            <p:cNvPr id="45326" name="Oval 1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27" name="Text Box 1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09" name="Group 15"/>
          <p:cNvGrpSpPr>
            <a:grpSpLocks/>
          </p:cNvGrpSpPr>
          <p:nvPr/>
        </p:nvGrpSpPr>
        <p:grpSpPr bwMode="auto">
          <a:xfrm>
            <a:off x="4629150" y="2395538"/>
            <a:ext cx="344488" cy="455612"/>
            <a:chOff x="2708" y="527"/>
            <a:chExt cx="217" cy="287"/>
          </a:xfrm>
        </p:grpSpPr>
        <p:sp>
          <p:nvSpPr>
            <p:cNvPr id="45324" name="Oval 1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25" name="Text Box 1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11691" name="Text Box 427"/>
          <p:cNvSpPr txBox="1">
            <a:spLocks noChangeArrowheads="1"/>
          </p:cNvSpPr>
          <p:nvPr/>
        </p:nvSpPr>
        <p:spPr bwMode="auto">
          <a:xfrm>
            <a:off x="484975" y="4806693"/>
            <a:ext cx="8217800" cy="1837426"/>
          </a:xfrm>
          <a:prstGeom prst="rect">
            <a:avLst/>
          </a:prstGeom>
          <a:solidFill>
            <a:schemeClr val="bg1"/>
          </a:solidFill>
          <a:ln w="38100" algn="ctr">
            <a:noFill/>
            <a:miter lim="800000"/>
            <a:headEnd/>
            <a:tailEnd/>
          </a:ln>
          <a:effectLst/>
          <a:scene3d>
            <a:camera prst="orthographicFront"/>
            <a:lightRig rig="threePt" dir="t"/>
          </a:scene3d>
          <a:sp3d>
            <a:bevelT/>
          </a:sp3d>
        </p:spPr>
        <p:txBody>
          <a:bodyPr wrap="square">
            <a:spAutoFit/>
          </a:bodyPr>
          <a:lstStyle/>
          <a:p>
            <a:pPr marL="174625" indent="-174625" eaLnBrk="0" hangingPunct="0">
              <a:lnSpc>
                <a:spcPct val="90000"/>
              </a:lnSpc>
              <a:spcBef>
                <a:spcPct val="20000"/>
              </a:spcBef>
              <a:buClr>
                <a:srgbClr val="9999FF"/>
              </a:buClr>
              <a:buFontTx/>
              <a:buChar char="•"/>
            </a:pPr>
            <a:r>
              <a:rPr lang="el-GR" altLang="en-US" sz="1600" b="1" dirty="0" smtClean="0">
                <a:solidFill>
                  <a:srgbClr val="002060"/>
                </a:solidFill>
                <a:latin typeface="Comic Sans MS" pitchFamily="66" charset="0"/>
              </a:rPr>
              <a:t>Εισάγουμε άτομα </a:t>
            </a:r>
            <a:r>
              <a:rPr lang="en-US" altLang="en-US" sz="1600" b="1" dirty="0" smtClean="0">
                <a:solidFill>
                  <a:srgbClr val="002060"/>
                </a:solidFill>
                <a:latin typeface="Comic Sans MS" pitchFamily="66" charset="0"/>
              </a:rPr>
              <a:t>B </a:t>
            </a:r>
            <a:r>
              <a:rPr lang="el-GR" altLang="en-US" sz="1600" b="1" dirty="0" smtClean="0">
                <a:solidFill>
                  <a:srgbClr val="002060"/>
                </a:solidFill>
                <a:latin typeface="Comic Sans MS" pitchFamily="66" charset="0"/>
              </a:rPr>
              <a:t>στον κρύσταλλο του </a:t>
            </a:r>
            <a:r>
              <a:rPr lang="en-US" altLang="en-US" sz="1600" b="1" dirty="0" smtClean="0">
                <a:solidFill>
                  <a:srgbClr val="002060"/>
                </a:solidFill>
                <a:latin typeface="Comic Sans MS" pitchFamily="66" charset="0"/>
              </a:rPr>
              <a:t>Si</a:t>
            </a:r>
            <a:r>
              <a:rPr lang="en-IE" altLang="en-US" sz="1600" dirty="0" smtClean="0">
                <a:solidFill>
                  <a:schemeClr val="accent2"/>
                </a:solidFill>
                <a:latin typeface="Comic Sans MS" pitchFamily="66" charset="0"/>
              </a:rPr>
              <a:t>.</a:t>
            </a:r>
            <a:endParaRPr lang="en-IE" altLang="en-US" sz="1600" dirty="0">
              <a:solidFill>
                <a:schemeClr val="accent2"/>
              </a:solidFill>
              <a:latin typeface="Comic Sans MS" pitchFamily="66" charset="0"/>
            </a:endParaRPr>
          </a:p>
          <a:p>
            <a:pPr marL="174625" indent="-174625" eaLnBrk="0" hangingPunct="0">
              <a:lnSpc>
                <a:spcPct val="90000"/>
              </a:lnSpc>
              <a:spcBef>
                <a:spcPct val="20000"/>
              </a:spcBef>
              <a:buClr>
                <a:srgbClr val="9999FF"/>
              </a:buClr>
              <a:buFontTx/>
              <a:buChar char="•"/>
            </a:pPr>
            <a:r>
              <a:rPr lang="en-IE" altLang="en-US" sz="1600" b="1" dirty="0" smtClean="0">
                <a:solidFill>
                  <a:srgbClr val="002060"/>
                </a:solidFill>
                <a:latin typeface="Comic Sans MS" pitchFamily="66" charset="0"/>
              </a:rPr>
              <a:t>To </a:t>
            </a:r>
            <a:r>
              <a:rPr lang="en-US" altLang="en-US" sz="1600" b="1" dirty="0" smtClean="0">
                <a:solidFill>
                  <a:srgbClr val="002060"/>
                </a:solidFill>
                <a:latin typeface="Comic Sans MS" pitchFamily="66" charset="0"/>
              </a:rPr>
              <a:t>B </a:t>
            </a:r>
            <a:r>
              <a:rPr lang="el-GR" altLang="en-US" sz="1600" b="1" dirty="0" smtClean="0">
                <a:solidFill>
                  <a:srgbClr val="002060"/>
                </a:solidFill>
                <a:latin typeface="Comic Sans MS" pitchFamily="66" charset="0"/>
              </a:rPr>
              <a:t>ανήκει στη στήλη </a:t>
            </a:r>
            <a:r>
              <a:rPr lang="en-US" altLang="en-US" sz="1600" b="1" dirty="0" smtClean="0">
                <a:solidFill>
                  <a:srgbClr val="002060"/>
                </a:solidFill>
                <a:latin typeface="Comic Sans MS" pitchFamily="66" charset="0"/>
              </a:rPr>
              <a:t>III</a:t>
            </a:r>
            <a:r>
              <a:rPr lang="el-GR" altLang="en-US" sz="1600" b="1" dirty="0" smtClean="0">
                <a:solidFill>
                  <a:srgbClr val="002060"/>
                </a:solidFill>
                <a:latin typeface="Comic Sans MS" pitchFamily="66" charset="0"/>
              </a:rPr>
              <a:t> και έχει τρία ηλεκτρόνια στην εξωτερική του στοιβάδα ( ένα λιγότερο από το άτομο του </a:t>
            </a:r>
            <a:r>
              <a:rPr lang="en-US" altLang="en-US" sz="1600" b="1" dirty="0" smtClean="0">
                <a:solidFill>
                  <a:srgbClr val="002060"/>
                </a:solidFill>
                <a:latin typeface="Comic Sans MS" pitchFamily="66" charset="0"/>
              </a:rPr>
              <a:t>Si</a:t>
            </a:r>
            <a:r>
              <a:rPr lang="el-GR" altLang="en-US" sz="1600" b="1" dirty="0" smtClean="0">
                <a:solidFill>
                  <a:srgbClr val="002060"/>
                </a:solidFill>
                <a:latin typeface="Comic Sans MS" pitchFamily="66" charset="0"/>
              </a:rPr>
              <a:t>). </a:t>
            </a:r>
          </a:p>
          <a:p>
            <a:pPr marL="174625" indent="-174625" eaLnBrk="0" hangingPunct="0">
              <a:spcBef>
                <a:spcPct val="50000"/>
              </a:spcBef>
              <a:buClr>
                <a:srgbClr val="9999FF"/>
              </a:buClr>
              <a:buFontTx/>
              <a:buChar char="•"/>
            </a:pPr>
            <a:r>
              <a:rPr lang="el-GR" altLang="en-US" sz="1600" b="1" dirty="0" smtClean="0">
                <a:solidFill>
                  <a:srgbClr val="002060"/>
                </a:solidFill>
                <a:latin typeface="Comic Sans MS" pitchFamily="66" charset="0"/>
                <a:sym typeface="Wingdings" pitchFamily="2" charset="2"/>
              </a:rPr>
              <a:t>Εισάγονται έτσι επιπλέον οπές στον κρύσταλλο οι οποίες μπορούν να αποδεσμευτούν και να μεταβούν στη ζώνη αγωγιμότητας. </a:t>
            </a:r>
            <a:endParaRPr lang="en-IE" altLang="en-US" sz="1600" b="1" dirty="0" smtClean="0">
              <a:solidFill>
                <a:srgbClr val="002060"/>
              </a:solidFill>
              <a:latin typeface="Comic Sans MS" pitchFamily="66" charset="0"/>
              <a:sym typeface="Wingdings" pitchFamily="2" charset="2"/>
            </a:endParaRPr>
          </a:p>
          <a:p>
            <a:pPr marL="174625" indent="-174625" eaLnBrk="0" hangingPunct="0">
              <a:spcBef>
                <a:spcPct val="50000"/>
              </a:spcBef>
              <a:buClr>
                <a:srgbClr val="9999FF"/>
              </a:buClr>
              <a:buFontTx/>
              <a:buChar char="•"/>
            </a:pPr>
            <a:r>
              <a:rPr lang="el-GR" altLang="en-US" sz="1600" b="1" dirty="0" smtClean="0">
                <a:solidFill>
                  <a:srgbClr val="002060"/>
                </a:solidFill>
                <a:latin typeface="Comic Sans MS" pitchFamily="66" charset="0"/>
                <a:sym typeface="Wingdings" pitchFamily="2" charset="2"/>
              </a:rPr>
              <a:t>ΗΜΙΑΓΩΓΟΣ </a:t>
            </a:r>
            <a:r>
              <a:rPr lang="en-US" altLang="en-US" sz="1600" b="1" dirty="0" smtClean="0">
                <a:solidFill>
                  <a:srgbClr val="002060"/>
                </a:solidFill>
                <a:latin typeface="Comic Sans MS" pitchFamily="66" charset="0"/>
                <a:sym typeface="Wingdings" pitchFamily="2" charset="2"/>
              </a:rPr>
              <a:t>p-</a:t>
            </a:r>
            <a:r>
              <a:rPr lang="el-GR" altLang="en-US" sz="1600" b="1" dirty="0" smtClean="0">
                <a:solidFill>
                  <a:srgbClr val="002060"/>
                </a:solidFill>
                <a:latin typeface="Comic Sans MS" pitchFamily="66" charset="0"/>
                <a:sym typeface="Wingdings" pitchFamily="2" charset="2"/>
              </a:rPr>
              <a:t>ΤΥΠΟΥ</a:t>
            </a:r>
            <a:endParaRPr lang="en-US" altLang="en-US" sz="1600" b="1" dirty="0">
              <a:solidFill>
                <a:srgbClr val="002060"/>
              </a:solidFill>
              <a:latin typeface="Comic Sans MS" pitchFamily="66" charset="0"/>
            </a:endParaRPr>
          </a:p>
        </p:txBody>
      </p:sp>
      <p:grpSp>
        <p:nvGrpSpPr>
          <p:cNvPr id="45110" name="Group 18"/>
          <p:cNvGrpSpPr>
            <a:grpSpLocks/>
          </p:cNvGrpSpPr>
          <p:nvPr/>
        </p:nvGrpSpPr>
        <p:grpSpPr bwMode="auto">
          <a:xfrm>
            <a:off x="5437188" y="2681288"/>
            <a:ext cx="863600" cy="793750"/>
            <a:chOff x="3651" y="1887"/>
            <a:chExt cx="544" cy="500"/>
          </a:xfrm>
        </p:grpSpPr>
        <p:sp>
          <p:nvSpPr>
            <p:cNvPr id="45316" name="Oval 1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17" name="Text Box 2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11" name="Group 21"/>
            <p:cNvGrpSpPr>
              <a:grpSpLocks/>
            </p:cNvGrpSpPr>
            <p:nvPr/>
          </p:nvGrpSpPr>
          <p:grpSpPr bwMode="auto">
            <a:xfrm>
              <a:off x="3978" y="1934"/>
              <a:ext cx="217" cy="287"/>
              <a:chOff x="2708" y="527"/>
              <a:chExt cx="217" cy="287"/>
            </a:xfrm>
          </p:grpSpPr>
          <p:sp>
            <p:nvSpPr>
              <p:cNvPr id="45322" name="Oval 2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23" name="Text Box 2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12" name="Group 24"/>
            <p:cNvGrpSpPr>
              <a:grpSpLocks/>
            </p:cNvGrpSpPr>
            <p:nvPr/>
          </p:nvGrpSpPr>
          <p:grpSpPr bwMode="auto">
            <a:xfrm>
              <a:off x="3741" y="2100"/>
              <a:ext cx="217" cy="287"/>
              <a:chOff x="2708" y="527"/>
              <a:chExt cx="217" cy="287"/>
            </a:xfrm>
          </p:grpSpPr>
          <p:sp>
            <p:nvSpPr>
              <p:cNvPr id="45320" name="Oval 2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21" name="Text Box 2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19" name="Group 27"/>
          <p:cNvGrpSpPr>
            <a:grpSpLocks/>
          </p:cNvGrpSpPr>
          <p:nvPr/>
        </p:nvGrpSpPr>
        <p:grpSpPr bwMode="auto">
          <a:xfrm>
            <a:off x="5235575" y="2755900"/>
            <a:ext cx="344488" cy="455613"/>
            <a:chOff x="2708" y="527"/>
            <a:chExt cx="217" cy="287"/>
          </a:xfrm>
        </p:grpSpPr>
        <p:sp>
          <p:nvSpPr>
            <p:cNvPr id="45314" name="Oval 2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15" name="Text Box 2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20" name="Group 30"/>
          <p:cNvGrpSpPr>
            <a:grpSpLocks/>
          </p:cNvGrpSpPr>
          <p:nvPr/>
        </p:nvGrpSpPr>
        <p:grpSpPr bwMode="auto">
          <a:xfrm>
            <a:off x="5580063" y="2395538"/>
            <a:ext cx="344487" cy="455612"/>
            <a:chOff x="2708" y="527"/>
            <a:chExt cx="217" cy="287"/>
          </a:xfrm>
        </p:grpSpPr>
        <p:sp>
          <p:nvSpPr>
            <p:cNvPr id="45312" name="Oval 3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13" name="Text Box 3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25" name="Group 33"/>
          <p:cNvGrpSpPr>
            <a:grpSpLocks/>
          </p:cNvGrpSpPr>
          <p:nvPr/>
        </p:nvGrpSpPr>
        <p:grpSpPr bwMode="auto">
          <a:xfrm>
            <a:off x="4500563" y="1817688"/>
            <a:ext cx="863600" cy="793750"/>
            <a:chOff x="3651" y="1887"/>
            <a:chExt cx="544" cy="500"/>
          </a:xfrm>
        </p:grpSpPr>
        <p:sp>
          <p:nvSpPr>
            <p:cNvPr id="45304" name="Oval 34"/>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305" name="Text Box 35"/>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26" name="Group 36"/>
            <p:cNvGrpSpPr>
              <a:grpSpLocks/>
            </p:cNvGrpSpPr>
            <p:nvPr/>
          </p:nvGrpSpPr>
          <p:grpSpPr bwMode="auto">
            <a:xfrm>
              <a:off x="3978" y="1934"/>
              <a:ext cx="217" cy="287"/>
              <a:chOff x="2708" y="527"/>
              <a:chExt cx="217" cy="287"/>
            </a:xfrm>
          </p:grpSpPr>
          <p:sp>
            <p:nvSpPr>
              <p:cNvPr id="45310" name="Oval 3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11" name="Text Box 3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33" name="Group 39"/>
            <p:cNvGrpSpPr>
              <a:grpSpLocks/>
            </p:cNvGrpSpPr>
            <p:nvPr/>
          </p:nvGrpSpPr>
          <p:grpSpPr bwMode="auto">
            <a:xfrm>
              <a:off x="3741" y="2100"/>
              <a:ext cx="217" cy="287"/>
              <a:chOff x="2708" y="527"/>
              <a:chExt cx="217" cy="287"/>
            </a:xfrm>
          </p:grpSpPr>
          <p:sp>
            <p:nvSpPr>
              <p:cNvPr id="45308" name="Oval 4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09" name="Text Box 4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34" name="Group 42"/>
          <p:cNvGrpSpPr>
            <a:grpSpLocks/>
          </p:cNvGrpSpPr>
          <p:nvPr/>
        </p:nvGrpSpPr>
        <p:grpSpPr bwMode="auto">
          <a:xfrm>
            <a:off x="4298950" y="1892300"/>
            <a:ext cx="344488" cy="455613"/>
            <a:chOff x="2708" y="527"/>
            <a:chExt cx="217" cy="287"/>
          </a:xfrm>
        </p:grpSpPr>
        <p:sp>
          <p:nvSpPr>
            <p:cNvPr id="45302" name="Oval 4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03" name="Text Box 4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39" name="Group 45"/>
          <p:cNvGrpSpPr>
            <a:grpSpLocks/>
          </p:cNvGrpSpPr>
          <p:nvPr/>
        </p:nvGrpSpPr>
        <p:grpSpPr bwMode="auto">
          <a:xfrm>
            <a:off x="4643438" y="1531938"/>
            <a:ext cx="344487" cy="455612"/>
            <a:chOff x="2708" y="527"/>
            <a:chExt cx="217" cy="287"/>
          </a:xfrm>
        </p:grpSpPr>
        <p:sp>
          <p:nvSpPr>
            <p:cNvPr id="45300" name="Oval 4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301" name="Text Box 4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40" name="Group 48"/>
          <p:cNvGrpSpPr>
            <a:grpSpLocks/>
          </p:cNvGrpSpPr>
          <p:nvPr/>
        </p:nvGrpSpPr>
        <p:grpSpPr bwMode="auto">
          <a:xfrm>
            <a:off x="4284663" y="3260725"/>
            <a:ext cx="1065212" cy="1079500"/>
            <a:chOff x="2699" y="1842"/>
            <a:chExt cx="671" cy="680"/>
          </a:xfrm>
        </p:grpSpPr>
        <p:grpSp>
          <p:nvGrpSpPr>
            <p:cNvPr id="45147" name="Group 49"/>
            <p:cNvGrpSpPr>
              <a:grpSpLocks/>
            </p:cNvGrpSpPr>
            <p:nvPr/>
          </p:nvGrpSpPr>
          <p:grpSpPr bwMode="auto">
            <a:xfrm>
              <a:off x="2826" y="2022"/>
              <a:ext cx="544" cy="500"/>
              <a:chOff x="3651" y="1887"/>
              <a:chExt cx="544" cy="500"/>
            </a:xfrm>
          </p:grpSpPr>
          <p:sp>
            <p:nvSpPr>
              <p:cNvPr id="45292" name="Oval 5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93" name="Text Box 5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48" name="Group 52"/>
              <p:cNvGrpSpPr>
                <a:grpSpLocks/>
              </p:cNvGrpSpPr>
              <p:nvPr/>
            </p:nvGrpSpPr>
            <p:grpSpPr bwMode="auto">
              <a:xfrm>
                <a:off x="3978" y="1934"/>
                <a:ext cx="217" cy="287"/>
                <a:chOff x="2708" y="527"/>
                <a:chExt cx="217" cy="287"/>
              </a:xfrm>
            </p:grpSpPr>
            <p:sp>
              <p:nvSpPr>
                <p:cNvPr id="45298" name="Oval 5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99" name="Text Box 5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57" name="Group 55"/>
              <p:cNvGrpSpPr>
                <a:grpSpLocks/>
              </p:cNvGrpSpPr>
              <p:nvPr/>
            </p:nvGrpSpPr>
            <p:grpSpPr bwMode="auto">
              <a:xfrm>
                <a:off x="3741" y="2100"/>
                <a:ext cx="217" cy="287"/>
                <a:chOff x="2708" y="527"/>
                <a:chExt cx="217" cy="287"/>
              </a:xfrm>
            </p:grpSpPr>
            <p:sp>
              <p:nvSpPr>
                <p:cNvPr id="45296" name="Oval 5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97" name="Text Box 5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60" name="Group 58"/>
            <p:cNvGrpSpPr>
              <a:grpSpLocks/>
            </p:cNvGrpSpPr>
            <p:nvPr/>
          </p:nvGrpSpPr>
          <p:grpSpPr bwMode="auto">
            <a:xfrm>
              <a:off x="2699" y="2069"/>
              <a:ext cx="217" cy="287"/>
              <a:chOff x="2708" y="527"/>
              <a:chExt cx="217" cy="287"/>
            </a:xfrm>
          </p:grpSpPr>
          <p:sp>
            <p:nvSpPr>
              <p:cNvPr id="45290" name="Oval 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91" name="Text Box 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61" name="Group 61"/>
            <p:cNvGrpSpPr>
              <a:grpSpLocks/>
            </p:cNvGrpSpPr>
            <p:nvPr/>
          </p:nvGrpSpPr>
          <p:grpSpPr bwMode="auto">
            <a:xfrm>
              <a:off x="2916" y="1842"/>
              <a:ext cx="217" cy="287"/>
              <a:chOff x="2708" y="527"/>
              <a:chExt cx="217" cy="287"/>
            </a:xfrm>
          </p:grpSpPr>
          <p:sp>
            <p:nvSpPr>
              <p:cNvPr id="45288" name="Oval 6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89" name="Text Box 6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66" name="Group 64"/>
          <p:cNvGrpSpPr>
            <a:grpSpLocks/>
          </p:cNvGrpSpPr>
          <p:nvPr/>
        </p:nvGrpSpPr>
        <p:grpSpPr bwMode="auto">
          <a:xfrm>
            <a:off x="3362325" y="2395538"/>
            <a:ext cx="1065213" cy="1079500"/>
            <a:chOff x="2699" y="1842"/>
            <a:chExt cx="671" cy="680"/>
          </a:xfrm>
        </p:grpSpPr>
        <p:grpSp>
          <p:nvGrpSpPr>
            <p:cNvPr id="45167" name="Group 65"/>
            <p:cNvGrpSpPr>
              <a:grpSpLocks/>
            </p:cNvGrpSpPr>
            <p:nvPr/>
          </p:nvGrpSpPr>
          <p:grpSpPr bwMode="auto">
            <a:xfrm>
              <a:off x="2826" y="2022"/>
              <a:ext cx="544" cy="500"/>
              <a:chOff x="3651" y="1887"/>
              <a:chExt cx="544" cy="500"/>
            </a:xfrm>
          </p:grpSpPr>
          <p:sp>
            <p:nvSpPr>
              <p:cNvPr id="45277" name="Oval 6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78" name="Text Box 6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72" name="Group 68"/>
              <p:cNvGrpSpPr>
                <a:grpSpLocks/>
              </p:cNvGrpSpPr>
              <p:nvPr/>
            </p:nvGrpSpPr>
            <p:grpSpPr bwMode="auto">
              <a:xfrm>
                <a:off x="3978" y="1934"/>
                <a:ext cx="217" cy="287"/>
                <a:chOff x="2708" y="527"/>
                <a:chExt cx="217" cy="287"/>
              </a:xfrm>
            </p:grpSpPr>
            <p:sp>
              <p:nvSpPr>
                <p:cNvPr id="45283" name="Oval 6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84" name="Text Box 7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75" name="Group 71"/>
              <p:cNvGrpSpPr>
                <a:grpSpLocks/>
              </p:cNvGrpSpPr>
              <p:nvPr/>
            </p:nvGrpSpPr>
            <p:grpSpPr bwMode="auto">
              <a:xfrm>
                <a:off x="3741" y="2100"/>
                <a:ext cx="217" cy="287"/>
                <a:chOff x="2708" y="527"/>
                <a:chExt cx="217" cy="287"/>
              </a:xfrm>
            </p:grpSpPr>
            <p:sp>
              <p:nvSpPr>
                <p:cNvPr id="45281" name="Oval 7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82" name="Text Box 7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76" name="Group 74"/>
            <p:cNvGrpSpPr>
              <a:grpSpLocks/>
            </p:cNvGrpSpPr>
            <p:nvPr/>
          </p:nvGrpSpPr>
          <p:grpSpPr bwMode="auto">
            <a:xfrm>
              <a:off x="2699" y="2069"/>
              <a:ext cx="217" cy="287"/>
              <a:chOff x="2708" y="527"/>
              <a:chExt cx="217" cy="287"/>
            </a:xfrm>
          </p:grpSpPr>
          <p:sp>
            <p:nvSpPr>
              <p:cNvPr id="45275" name="Oval 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76" name="Text Box 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81" name="Group 77"/>
            <p:cNvGrpSpPr>
              <a:grpSpLocks/>
            </p:cNvGrpSpPr>
            <p:nvPr/>
          </p:nvGrpSpPr>
          <p:grpSpPr bwMode="auto">
            <a:xfrm>
              <a:off x="2916" y="1842"/>
              <a:ext cx="217" cy="287"/>
              <a:chOff x="2708" y="527"/>
              <a:chExt cx="217" cy="287"/>
            </a:xfrm>
          </p:grpSpPr>
          <p:sp>
            <p:nvSpPr>
              <p:cNvPr id="45273" name="Oval 7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74" name="Text Box 7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82" name="Group 80"/>
          <p:cNvGrpSpPr>
            <a:grpSpLocks/>
          </p:cNvGrpSpPr>
          <p:nvPr/>
        </p:nvGrpSpPr>
        <p:grpSpPr bwMode="auto">
          <a:xfrm>
            <a:off x="5219700" y="668338"/>
            <a:ext cx="2938463" cy="2808287"/>
            <a:chOff x="2254" y="1434"/>
            <a:chExt cx="1851" cy="1769"/>
          </a:xfrm>
        </p:grpSpPr>
        <p:grpSp>
          <p:nvGrpSpPr>
            <p:cNvPr id="45189" name="Group 81"/>
            <p:cNvGrpSpPr>
              <a:grpSpLocks/>
            </p:cNvGrpSpPr>
            <p:nvPr/>
          </p:nvGrpSpPr>
          <p:grpSpPr bwMode="auto">
            <a:xfrm>
              <a:off x="2835" y="1978"/>
              <a:ext cx="671" cy="680"/>
              <a:chOff x="2699" y="1842"/>
              <a:chExt cx="671" cy="680"/>
            </a:xfrm>
          </p:grpSpPr>
          <p:grpSp>
            <p:nvGrpSpPr>
              <p:cNvPr id="45190" name="Group 82"/>
              <p:cNvGrpSpPr>
                <a:grpSpLocks/>
              </p:cNvGrpSpPr>
              <p:nvPr/>
            </p:nvGrpSpPr>
            <p:grpSpPr bwMode="auto">
              <a:xfrm>
                <a:off x="2826" y="2022"/>
                <a:ext cx="544" cy="500"/>
                <a:chOff x="3651" y="1887"/>
                <a:chExt cx="544" cy="500"/>
              </a:xfrm>
            </p:grpSpPr>
            <p:sp>
              <p:nvSpPr>
                <p:cNvPr id="45262" name="Oval 83"/>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63" name="Text Box 84"/>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91" name="Group 85"/>
                <p:cNvGrpSpPr>
                  <a:grpSpLocks/>
                </p:cNvGrpSpPr>
                <p:nvPr/>
              </p:nvGrpSpPr>
              <p:grpSpPr bwMode="auto">
                <a:xfrm>
                  <a:off x="3978" y="1934"/>
                  <a:ext cx="217" cy="287"/>
                  <a:chOff x="2708" y="527"/>
                  <a:chExt cx="217" cy="287"/>
                </a:xfrm>
              </p:grpSpPr>
              <p:sp>
                <p:nvSpPr>
                  <p:cNvPr id="45268" name="Oval 8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69" name="Text Box 8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92" name="Group 88"/>
                <p:cNvGrpSpPr>
                  <a:grpSpLocks/>
                </p:cNvGrpSpPr>
                <p:nvPr/>
              </p:nvGrpSpPr>
              <p:grpSpPr bwMode="auto">
                <a:xfrm>
                  <a:off x="3741" y="2100"/>
                  <a:ext cx="217" cy="287"/>
                  <a:chOff x="2708" y="527"/>
                  <a:chExt cx="217" cy="287"/>
                </a:xfrm>
              </p:grpSpPr>
              <p:sp>
                <p:nvSpPr>
                  <p:cNvPr id="45266" name="Oval 8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67" name="Text Box 9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93" name="Group 91"/>
              <p:cNvGrpSpPr>
                <a:grpSpLocks/>
              </p:cNvGrpSpPr>
              <p:nvPr/>
            </p:nvGrpSpPr>
            <p:grpSpPr bwMode="auto">
              <a:xfrm>
                <a:off x="2699" y="2069"/>
                <a:ext cx="217" cy="287"/>
                <a:chOff x="2708" y="527"/>
                <a:chExt cx="217" cy="287"/>
              </a:xfrm>
            </p:grpSpPr>
            <p:sp>
              <p:nvSpPr>
                <p:cNvPr id="45260" name="Oval 9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61" name="Text Box 9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194" name="Group 94"/>
              <p:cNvGrpSpPr>
                <a:grpSpLocks/>
              </p:cNvGrpSpPr>
              <p:nvPr/>
            </p:nvGrpSpPr>
            <p:grpSpPr bwMode="auto">
              <a:xfrm>
                <a:off x="2916" y="1842"/>
                <a:ext cx="217" cy="287"/>
                <a:chOff x="2708" y="527"/>
                <a:chExt cx="217" cy="287"/>
              </a:xfrm>
            </p:grpSpPr>
            <p:sp>
              <p:nvSpPr>
                <p:cNvPr id="45258" name="Oval 9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59" name="Text Box 9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195" name="Group 97"/>
            <p:cNvGrpSpPr>
              <a:grpSpLocks/>
            </p:cNvGrpSpPr>
            <p:nvPr/>
          </p:nvGrpSpPr>
          <p:grpSpPr bwMode="auto">
            <a:xfrm>
              <a:off x="3434" y="1978"/>
              <a:ext cx="671" cy="680"/>
              <a:chOff x="2699" y="1842"/>
              <a:chExt cx="671" cy="680"/>
            </a:xfrm>
          </p:grpSpPr>
          <p:grpSp>
            <p:nvGrpSpPr>
              <p:cNvPr id="45196" name="Group 98"/>
              <p:cNvGrpSpPr>
                <a:grpSpLocks/>
              </p:cNvGrpSpPr>
              <p:nvPr/>
            </p:nvGrpSpPr>
            <p:grpSpPr bwMode="auto">
              <a:xfrm>
                <a:off x="2826" y="2022"/>
                <a:ext cx="544" cy="500"/>
                <a:chOff x="3651" y="1887"/>
                <a:chExt cx="544" cy="500"/>
              </a:xfrm>
            </p:grpSpPr>
            <p:sp>
              <p:nvSpPr>
                <p:cNvPr id="45247" name="Oval 99"/>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48" name="Text Box 100"/>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197" name="Group 101"/>
                <p:cNvGrpSpPr>
                  <a:grpSpLocks/>
                </p:cNvGrpSpPr>
                <p:nvPr/>
              </p:nvGrpSpPr>
              <p:grpSpPr bwMode="auto">
                <a:xfrm>
                  <a:off x="3978" y="1934"/>
                  <a:ext cx="217" cy="287"/>
                  <a:chOff x="2708" y="527"/>
                  <a:chExt cx="217" cy="287"/>
                </a:xfrm>
              </p:grpSpPr>
              <p:sp>
                <p:nvSpPr>
                  <p:cNvPr id="45253" name="Oval 10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54" name="Text Box 10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04" name="Group 104"/>
                <p:cNvGrpSpPr>
                  <a:grpSpLocks/>
                </p:cNvGrpSpPr>
                <p:nvPr/>
              </p:nvGrpSpPr>
              <p:grpSpPr bwMode="auto">
                <a:xfrm>
                  <a:off x="3741" y="2100"/>
                  <a:ext cx="217" cy="287"/>
                  <a:chOff x="2708" y="527"/>
                  <a:chExt cx="217" cy="287"/>
                </a:xfrm>
              </p:grpSpPr>
              <p:sp>
                <p:nvSpPr>
                  <p:cNvPr id="45251" name="Oval 10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52" name="Text Box 10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05" name="Group 107"/>
              <p:cNvGrpSpPr>
                <a:grpSpLocks/>
              </p:cNvGrpSpPr>
              <p:nvPr/>
            </p:nvGrpSpPr>
            <p:grpSpPr bwMode="auto">
              <a:xfrm>
                <a:off x="2699" y="2069"/>
                <a:ext cx="217" cy="287"/>
                <a:chOff x="2708" y="527"/>
                <a:chExt cx="217" cy="287"/>
              </a:xfrm>
            </p:grpSpPr>
            <p:sp>
              <p:nvSpPr>
                <p:cNvPr id="45245" name="Oval 10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46" name="Text Box 10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10" name="Group 110"/>
              <p:cNvGrpSpPr>
                <a:grpSpLocks/>
              </p:cNvGrpSpPr>
              <p:nvPr/>
            </p:nvGrpSpPr>
            <p:grpSpPr bwMode="auto">
              <a:xfrm>
                <a:off x="2916" y="1842"/>
                <a:ext cx="217" cy="287"/>
                <a:chOff x="2708" y="527"/>
                <a:chExt cx="217" cy="287"/>
              </a:xfrm>
            </p:grpSpPr>
            <p:sp>
              <p:nvSpPr>
                <p:cNvPr id="45243" name="Oval 11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44" name="Text Box 11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11" name="Group 113"/>
            <p:cNvGrpSpPr>
              <a:grpSpLocks/>
            </p:cNvGrpSpPr>
            <p:nvPr/>
          </p:nvGrpSpPr>
          <p:grpSpPr bwMode="auto">
            <a:xfrm>
              <a:off x="2844" y="1434"/>
              <a:ext cx="671" cy="680"/>
              <a:chOff x="2699" y="1842"/>
              <a:chExt cx="671" cy="680"/>
            </a:xfrm>
          </p:grpSpPr>
          <p:grpSp>
            <p:nvGrpSpPr>
              <p:cNvPr id="45212" name="Group 114"/>
              <p:cNvGrpSpPr>
                <a:grpSpLocks/>
              </p:cNvGrpSpPr>
              <p:nvPr/>
            </p:nvGrpSpPr>
            <p:grpSpPr bwMode="auto">
              <a:xfrm>
                <a:off x="2826" y="2022"/>
                <a:ext cx="544" cy="500"/>
                <a:chOff x="3651" y="1887"/>
                <a:chExt cx="544" cy="500"/>
              </a:xfrm>
            </p:grpSpPr>
            <p:sp>
              <p:nvSpPr>
                <p:cNvPr id="45232" name="Oval 115"/>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33" name="Text Box 11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219" name="Group 117"/>
                <p:cNvGrpSpPr>
                  <a:grpSpLocks/>
                </p:cNvGrpSpPr>
                <p:nvPr/>
              </p:nvGrpSpPr>
              <p:grpSpPr bwMode="auto">
                <a:xfrm>
                  <a:off x="3978" y="1934"/>
                  <a:ext cx="217" cy="287"/>
                  <a:chOff x="2708" y="527"/>
                  <a:chExt cx="217" cy="287"/>
                </a:xfrm>
              </p:grpSpPr>
              <p:sp>
                <p:nvSpPr>
                  <p:cNvPr id="45238" name="Oval 11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39" name="Text Box 11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20" name="Group 120"/>
                <p:cNvGrpSpPr>
                  <a:grpSpLocks/>
                </p:cNvGrpSpPr>
                <p:nvPr/>
              </p:nvGrpSpPr>
              <p:grpSpPr bwMode="auto">
                <a:xfrm>
                  <a:off x="3741" y="2100"/>
                  <a:ext cx="217" cy="287"/>
                  <a:chOff x="2708" y="527"/>
                  <a:chExt cx="217" cy="287"/>
                </a:xfrm>
              </p:grpSpPr>
              <p:sp>
                <p:nvSpPr>
                  <p:cNvPr id="45236" name="Oval 12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37" name="Text Box 12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25" name="Group 123"/>
              <p:cNvGrpSpPr>
                <a:grpSpLocks/>
              </p:cNvGrpSpPr>
              <p:nvPr/>
            </p:nvGrpSpPr>
            <p:grpSpPr bwMode="auto">
              <a:xfrm>
                <a:off x="2699" y="2069"/>
                <a:ext cx="217" cy="287"/>
                <a:chOff x="2708" y="527"/>
                <a:chExt cx="217" cy="287"/>
              </a:xfrm>
            </p:grpSpPr>
            <p:sp>
              <p:nvSpPr>
                <p:cNvPr id="45230" name="Oval 12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31" name="Text Box 12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26" name="Group 126"/>
              <p:cNvGrpSpPr>
                <a:grpSpLocks/>
              </p:cNvGrpSpPr>
              <p:nvPr/>
            </p:nvGrpSpPr>
            <p:grpSpPr bwMode="auto">
              <a:xfrm>
                <a:off x="2916" y="1842"/>
                <a:ext cx="217" cy="287"/>
                <a:chOff x="2708" y="527"/>
                <a:chExt cx="217" cy="287"/>
              </a:xfrm>
            </p:grpSpPr>
            <p:sp>
              <p:nvSpPr>
                <p:cNvPr id="45228" name="Oval 12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29" name="Text Box 12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27" name="Group 129"/>
            <p:cNvGrpSpPr>
              <a:grpSpLocks/>
            </p:cNvGrpSpPr>
            <p:nvPr/>
          </p:nvGrpSpPr>
          <p:grpSpPr bwMode="auto">
            <a:xfrm>
              <a:off x="2254" y="1978"/>
              <a:ext cx="1252" cy="1225"/>
              <a:chOff x="2118" y="1842"/>
              <a:chExt cx="1252" cy="1225"/>
            </a:xfrm>
          </p:grpSpPr>
          <p:grpSp>
            <p:nvGrpSpPr>
              <p:cNvPr id="45234" name="Group 130"/>
              <p:cNvGrpSpPr>
                <a:grpSpLocks/>
              </p:cNvGrpSpPr>
              <p:nvPr/>
            </p:nvGrpSpPr>
            <p:grpSpPr bwMode="auto">
              <a:xfrm>
                <a:off x="2699" y="2387"/>
                <a:ext cx="671" cy="680"/>
                <a:chOff x="2699" y="1842"/>
                <a:chExt cx="671" cy="680"/>
              </a:xfrm>
            </p:grpSpPr>
            <p:grpSp>
              <p:nvGrpSpPr>
                <p:cNvPr id="45235" name="Group 131"/>
                <p:cNvGrpSpPr>
                  <a:grpSpLocks/>
                </p:cNvGrpSpPr>
                <p:nvPr/>
              </p:nvGrpSpPr>
              <p:grpSpPr bwMode="auto">
                <a:xfrm>
                  <a:off x="2826" y="2022"/>
                  <a:ext cx="544" cy="500"/>
                  <a:chOff x="3651" y="1887"/>
                  <a:chExt cx="544" cy="500"/>
                </a:xfrm>
              </p:grpSpPr>
              <p:sp>
                <p:nvSpPr>
                  <p:cNvPr id="45217" name="Oval 132"/>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18" name="Text Box 133"/>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240" name="Group 134"/>
                  <p:cNvGrpSpPr>
                    <a:grpSpLocks/>
                  </p:cNvGrpSpPr>
                  <p:nvPr/>
                </p:nvGrpSpPr>
                <p:grpSpPr bwMode="auto">
                  <a:xfrm>
                    <a:off x="3978" y="1934"/>
                    <a:ext cx="217" cy="287"/>
                    <a:chOff x="2708" y="527"/>
                    <a:chExt cx="217" cy="287"/>
                  </a:xfrm>
                </p:grpSpPr>
                <p:sp>
                  <p:nvSpPr>
                    <p:cNvPr id="45223" name="Oval 13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24" name="Text Box 13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41" name="Group 137"/>
                  <p:cNvGrpSpPr>
                    <a:grpSpLocks/>
                  </p:cNvGrpSpPr>
                  <p:nvPr/>
                </p:nvGrpSpPr>
                <p:grpSpPr bwMode="auto">
                  <a:xfrm>
                    <a:off x="3741" y="2100"/>
                    <a:ext cx="217" cy="287"/>
                    <a:chOff x="2708" y="527"/>
                    <a:chExt cx="217" cy="287"/>
                  </a:xfrm>
                </p:grpSpPr>
                <p:sp>
                  <p:nvSpPr>
                    <p:cNvPr id="45221" name="Oval 13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22" name="Text Box 13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42" name="Group 140"/>
                <p:cNvGrpSpPr>
                  <a:grpSpLocks/>
                </p:cNvGrpSpPr>
                <p:nvPr/>
              </p:nvGrpSpPr>
              <p:grpSpPr bwMode="auto">
                <a:xfrm>
                  <a:off x="2699" y="2069"/>
                  <a:ext cx="217" cy="287"/>
                  <a:chOff x="2708" y="527"/>
                  <a:chExt cx="217" cy="287"/>
                </a:xfrm>
              </p:grpSpPr>
              <p:sp>
                <p:nvSpPr>
                  <p:cNvPr id="45215" name="Oval 14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16" name="Text Box 14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49" name="Group 143"/>
                <p:cNvGrpSpPr>
                  <a:grpSpLocks/>
                </p:cNvGrpSpPr>
                <p:nvPr/>
              </p:nvGrpSpPr>
              <p:grpSpPr bwMode="auto">
                <a:xfrm>
                  <a:off x="2916" y="1842"/>
                  <a:ext cx="217" cy="287"/>
                  <a:chOff x="2708" y="527"/>
                  <a:chExt cx="217" cy="287"/>
                </a:xfrm>
              </p:grpSpPr>
              <p:sp>
                <p:nvSpPr>
                  <p:cNvPr id="45213" name="Oval 14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14" name="Text Box 14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50" name="Group 146"/>
              <p:cNvGrpSpPr>
                <a:grpSpLocks/>
              </p:cNvGrpSpPr>
              <p:nvPr/>
            </p:nvGrpSpPr>
            <p:grpSpPr bwMode="auto">
              <a:xfrm>
                <a:off x="2118" y="1842"/>
                <a:ext cx="671" cy="680"/>
                <a:chOff x="2699" y="1842"/>
                <a:chExt cx="671" cy="680"/>
              </a:xfrm>
            </p:grpSpPr>
            <p:grpSp>
              <p:nvGrpSpPr>
                <p:cNvPr id="45255" name="Group 147"/>
                <p:cNvGrpSpPr>
                  <a:grpSpLocks/>
                </p:cNvGrpSpPr>
                <p:nvPr/>
              </p:nvGrpSpPr>
              <p:grpSpPr bwMode="auto">
                <a:xfrm>
                  <a:off x="2826" y="2022"/>
                  <a:ext cx="544" cy="500"/>
                  <a:chOff x="3651" y="1887"/>
                  <a:chExt cx="544" cy="500"/>
                </a:xfrm>
              </p:grpSpPr>
              <p:sp>
                <p:nvSpPr>
                  <p:cNvPr id="45202" name="Oval 148"/>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203" name="Text Box 149"/>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256" name="Group 150"/>
                  <p:cNvGrpSpPr>
                    <a:grpSpLocks/>
                  </p:cNvGrpSpPr>
                  <p:nvPr/>
                </p:nvGrpSpPr>
                <p:grpSpPr bwMode="auto">
                  <a:xfrm>
                    <a:off x="3978" y="1934"/>
                    <a:ext cx="217" cy="287"/>
                    <a:chOff x="2708" y="527"/>
                    <a:chExt cx="217" cy="287"/>
                  </a:xfrm>
                </p:grpSpPr>
                <p:sp>
                  <p:nvSpPr>
                    <p:cNvPr id="45208" name="Oval 15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09" name="Text Box 15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57" name="Group 153"/>
                  <p:cNvGrpSpPr>
                    <a:grpSpLocks/>
                  </p:cNvGrpSpPr>
                  <p:nvPr/>
                </p:nvGrpSpPr>
                <p:grpSpPr bwMode="auto">
                  <a:xfrm>
                    <a:off x="3741" y="2100"/>
                    <a:ext cx="217" cy="287"/>
                    <a:chOff x="2708" y="527"/>
                    <a:chExt cx="217" cy="287"/>
                  </a:xfrm>
                </p:grpSpPr>
                <p:sp>
                  <p:nvSpPr>
                    <p:cNvPr id="45206" name="Oval 15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07" name="Text Box 15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64" name="Group 156"/>
                <p:cNvGrpSpPr>
                  <a:grpSpLocks/>
                </p:cNvGrpSpPr>
                <p:nvPr/>
              </p:nvGrpSpPr>
              <p:grpSpPr bwMode="auto">
                <a:xfrm>
                  <a:off x="2699" y="2069"/>
                  <a:ext cx="217" cy="287"/>
                  <a:chOff x="2708" y="527"/>
                  <a:chExt cx="217" cy="287"/>
                </a:xfrm>
              </p:grpSpPr>
              <p:sp>
                <p:nvSpPr>
                  <p:cNvPr id="45200" name="Oval 157"/>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201" name="Text Box 158"/>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65" name="Group 159"/>
                <p:cNvGrpSpPr>
                  <a:grpSpLocks/>
                </p:cNvGrpSpPr>
                <p:nvPr/>
              </p:nvGrpSpPr>
              <p:grpSpPr bwMode="auto">
                <a:xfrm>
                  <a:off x="2916" y="1842"/>
                  <a:ext cx="217" cy="287"/>
                  <a:chOff x="2708" y="527"/>
                  <a:chExt cx="217" cy="287"/>
                </a:xfrm>
              </p:grpSpPr>
              <p:sp>
                <p:nvSpPr>
                  <p:cNvPr id="45198" name="Oval 16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99" name="Text Box 16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grpSp>
      <p:grpSp>
        <p:nvGrpSpPr>
          <p:cNvPr id="45270" name="Group 244"/>
          <p:cNvGrpSpPr>
            <a:grpSpLocks/>
          </p:cNvGrpSpPr>
          <p:nvPr/>
        </p:nvGrpSpPr>
        <p:grpSpPr bwMode="auto">
          <a:xfrm>
            <a:off x="6011863" y="2228850"/>
            <a:ext cx="344487" cy="455613"/>
            <a:chOff x="2708" y="527"/>
            <a:chExt cx="217" cy="287"/>
          </a:xfrm>
        </p:grpSpPr>
        <p:sp>
          <p:nvSpPr>
            <p:cNvPr id="45187" name="Oval 24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88" name="Text Box 24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71" name="Group 247"/>
          <p:cNvGrpSpPr>
            <a:grpSpLocks/>
          </p:cNvGrpSpPr>
          <p:nvPr/>
        </p:nvGrpSpPr>
        <p:grpSpPr bwMode="auto">
          <a:xfrm>
            <a:off x="4284663" y="3260725"/>
            <a:ext cx="1063625" cy="1079500"/>
            <a:chOff x="4387" y="2387"/>
            <a:chExt cx="670" cy="680"/>
          </a:xfrm>
        </p:grpSpPr>
        <p:grpSp>
          <p:nvGrpSpPr>
            <p:cNvPr id="45272" name="Group 248"/>
            <p:cNvGrpSpPr>
              <a:grpSpLocks/>
            </p:cNvGrpSpPr>
            <p:nvPr/>
          </p:nvGrpSpPr>
          <p:grpSpPr bwMode="auto">
            <a:xfrm>
              <a:off x="4513" y="2387"/>
              <a:ext cx="544" cy="680"/>
              <a:chOff x="4559" y="2387"/>
              <a:chExt cx="544" cy="680"/>
            </a:xfrm>
          </p:grpSpPr>
          <p:grpSp>
            <p:nvGrpSpPr>
              <p:cNvPr id="45279" name="Group 249"/>
              <p:cNvGrpSpPr>
                <a:grpSpLocks/>
              </p:cNvGrpSpPr>
              <p:nvPr/>
            </p:nvGrpSpPr>
            <p:grpSpPr bwMode="auto">
              <a:xfrm>
                <a:off x="4559" y="2567"/>
                <a:ext cx="544" cy="500"/>
                <a:chOff x="3651" y="1887"/>
                <a:chExt cx="544" cy="500"/>
              </a:xfrm>
            </p:grpSpPr>
            <p:sp>
              <p:nvSpPr>
                <p:cNvPr id="45179" name="Oval 250"/>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180" name="Text Box 25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280" name="Group 252"/>
                <p:cNvGrpSpPr>
                  <a:grpSpLocks/>
                </p:cNvGrpSpPr>
                <p:nvPr/>
              </p:nvGrpSpPr>
              <p:grpSpPr bwMode="auto">
                <a:xfrm>
                  <a:off x="3978" y="1934"/>
                  <a:ext cx="217" cy="287"/>
                  <a:chOff x="2708" y="527"/>
                  <a:chExt cx="217" cy="287"/>
                </a:xfrm>
              </p:grpSpPr>
              <p:sp>
                <p:nvSpPr>
                  <p:cNvPr id="45185" name="Oval 25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86" name="Text Box 25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85" name="Group 255"/>
                <p:cNvGrpSpPr>
                  <a:grpSpLocks/>
                </p:cNvGrpSpPr>
                <p:nvPr/>
              </p:nvGrpSpPr>
              <p:grpSpPr bwMode="auto">
                <a:xfrm>
                  <a:off x="3741" y="2100"/>
                  <a:ext cx="217" cy="287"/>
                  <a:chOff x="2708" y="527"/>
                  <a:chExt cx="217" cy="287"/>
                </a:xfrm>
              </p:grpSpPr>
              <p:sp>
                <p:nvSpPr>
                  <p:cNvPr id="45183" name="Oval 25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84" name="Text Box 25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286" name="Group 258"/>
              <p:cNvGrpSpPr>
                <a:grpSpLocks/>
              </p:cNvGrpSpPr>
              <p:nvPr/>
            </p:nvGrpSpPr>
            <p:grpSpPr bwMode="auto">
              <a:xfrm>
                <a:off x="4649" y="2387"/>
                <a:ext cx="217" cy="287"/>
                <a:chOff x="2708" y="527"/>
                <a:chExt cx="217" cy="287"/>
              </a:xfrm>
            </p:grpSpPr>
            <p:sp>
              <p:nvSpPr>
                <p:cNvPr id="45177" name="Oval 25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78" name="Text Box 26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45173" name="Oval 261"/>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45174" name="Text Box 262"/>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287" name="Group 263"/>
          <p:cNvGrpSpPr>
            <a:grpSpLocks/>
          </p:cNvGrpSpPr>
          <p:nvPr/>
        </p:nvGrpSpPr>
        <p:grpSpPr bwMode="auto">
          <a:xfrm>
            <a:off x="6156325" y="1531938"/>
            <a:ext cx="1063625" cy="1079500"/>
            <a:chOff x="4387" y="2387"/>
            <a:chExt cx="670" cy="680"/>
          </a:xfrm>
        </p:grpSpPr>
        <p:grpSp>
          <p:nvGrpSpPr>
            <p:cNvPr id="45294" name="Group 264"/>
            <p:cNvGrpSpPr>
              <a:grpSpLocks/>
            </p:cNvGrpSpPr>
            <p:nvPr/>
          </p:nvGrpSpPr>
          <p:grpSpPr bwMode="auto">
            <a:xfrm>
              <a:off x="4513" y="2387"/>
              <a:ext cx="544" cy="680"/>
              <a:chOff x="4559" y="2387"/>
              <a:chExt cx="544" cy="680"/>
            </a:xfrm>
          </p:grpSpPr>
          <p:grpSp>
            <p:nvGrpSpPr>
              <p:cNvPr id="45295" name="Group 265"/>
              <p:cNvGrpSpPr>
                <a:grpSpLocks/>
              </p:cNvGrpSpPr>
              <p:nvPr/>
            </p:nvGrpSpPr>
            <p:grpSpPr bwMode="auto">
              <a:xfrm>
                <a:off x="4559" y="2567"/>
                <a:ext cx="544" cy="500"/>
                <a:chOff x="3651" y="1887"/>
                <a:chExt cx="544" cy="500"/>
              </a:xfrm>
            </p:grpSpPr>
            <p:sp>
              <p:nvSpPr>
                <p:cNvPr id="45164" name="Oval 266"/>
                <p:cNvSpPr>
                  <a:spLocks noChangeArrowheads="1"/>
                </p:cNvSpPr>
                <p:nvPr/>
              </p:nvSpPr>
              <p:spPr bwMode="auto">
                <a:xfrm>
                  <a:off x="3651" y="1887"/>
                  <a:ext cx="408" cy="363"/>
                </a:xfrm>
                <a:prstGeom prst="ellipse">
                  <a:avLst/>
                </a:prstGeom>
                <a:solidFill>
                  <a:schemeClr val="bg1"/>
                </a:solidFill>
                <a:ln w="38100" algn="ctr">
                  <a:solidFill>
                    <a:srgbClr val="3366FF"/>
                  </a:solidFill>
                  <a:round/>
                  <a:headEnd/>
                  <a:tailEnd/>
                </a:ln>
                <a:effectLst/>
              </p:spPr>
              <p:txBody>
                <a:bodyPr wrap="none" anchor="ctr">
                  <a:spAutoFit/>
                </a:bodyPr>
                <a:lstStyle/>
                <a:p>
                  <a:endParaRPr lang="en-IE" altLang="en-US"/>
                </a:p>
              </p:txBody>
            </p:sp>
            <p:sp>
              <p:nvSpPr>
                <p:cNvPr id="45165" name="Text Box 267"/>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33CC"/>
                      </a:solidFill>
                      <a:latin typeface="Comic Sans MS" pitchFamily="66" charset="0"/>
                    </a:rPr>
                    <a:t>Si</a:t>
                  </a:r>
                  <a:endParaRPr lang="en-US" altLang="en-US" sz="2000">
                    <a:solidFill>
                      <a:srgbClr val="0033CC"/>
                    </a:solidFill>
                    <a:latin typeface="Comic Sans MS" pitchFamily="66" charset="0"/>
                  </a:endParaRPr>
                </a:p>
              </p:txBody>
            </p:sp>
            <p:grpSp>
              <p:nvGrpSpPr>
                <p:cNvPr id="45306" name="Group 268"/>
                <p:cNvGrpSpPr>
                  <a:grpSpLocks/>
                </p:cNvGrpSpPr>
                <p:nvPr/>
              </p:nvGrpSpPr>
              <p:grpSpPr bwMode="auto">
                <a:xfrm>
                  <a:off x="3978" y="1934"/>
                  <a:ext cx="217" cy="287"/>
                  <a:chOff x="2708" y="527"/>
                  <a:chExt cx="217" cy="287"/>
                </a:xfrm>
              </p:grpSpPr>
              <p:sp>
                <p:nvSpPr>
                  <p:cNvPr id="45170" name="Oval 26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71" name="Text Box 27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07" name="Group 271"/>
                <p:cNvGrpSpPr>
                  <a:grpSpLocks/>
                </p:cNvGrpSpPr>
                <p:nvPr/>
              </p:nvGrpSpPr>
              <p:grpSpPr bwMode="auto">
                <a:xfrm>
                  <a:off x="3741" y="2100"/>
                  <a:ext cx="217" cy="287"/>
                  <a:chOff x="2708" y="527"/>
                  <a:chExt cx="217" cy="287"/>
                </a:xfrm>
              </p:grpSpPr>
              <p:sp>
                <p:nvSpPr>
                  <p:cNvPr id="45168" name="Oval 272"/>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69" name="Text Box 273"/>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318" name="Group 274"/>
              <p:cNvGrpSpPr>
                <a:grpSpLocks/>
              </p:cNvGrpSpPr>
              <p:nvPr/>
            </p:nvGrpSpPr>
            <p:grpSpPr bwMode="auto">
              <a:xfrm>
                <a:off x="4649" y="2387"/>
                <a:ext cx="217" cy="287"/>
                <a:chOff x="2708" y="527"/>
                <a:chExt cx="217" cy="287"/>
              </a:xfrm>
            </p:grpSpPr>
            <p:sp>
              <p:nvSpPr>
                <p:cNvPr id="45162" name="Oval 275"/>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63" name="Text Box 276"/>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sp>
          <p:nvSpPr>
            <p:cNvPr id="45158" name="Oval 277"/>
            <p:cNvSpPr>
              <a:spLocks noChangeArrowheads="1"/>
            </p:cNvSpPr>
            <p:nvPr/>
          </p:nvSpPr>
          <p:spPr bwMode="auto">
            <a:xfrm>
              <a:off x="4423" y="2690"/>
              <a:ext cx="135" cy="150"/>
            </a:xfrm>
            <a:prstGeom prst="ellipse">
              <a:avLst/>
            </a:prstGeom>
            <a:solidFill>
              <a:schemeClr val="bg1"/>
            </a:solidFill>
            <a:ln w="38100" algn="ctr">
              <a:solidFill>
                <a:srgbClr val="008000"/>
              </a:solidFill>
              <a:round/>
              <a:headEnd/>
              <a:tailEnd/>
            </a:ln>
            <a:effectLst/>
          </p:spPr>
          <p:txBody>
            <a:bodyPr anchor="ctr">
              <a:spAutoFit/>
            </a:bodyPr>
            <a:lstStyle/>
            <a:p>
              <a:endParaRPr lang="en-IE" altLang="en-US"/>
            </a:p>
          </p:txBody>
        </p:sp>
        <p:sp>
          <p:nvSpPr>
            <p:cNvPr id="45159" name="Text Box 278"/>
            <p:cNvSpPr txBox="1">
              <a:spLocks noChangeArrowheads="1"/>
            </p:cNvSpPr>
            <p:nvPr/>
          </p:nvSpPr>
          <p:spPr bwMode="auto">
            <a:xfrm>
              <a:off x="4387" y="2599"/>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19" name="Group 279"/>
          <p:cNvGrpSpPr>
            <a:grpSpLocks/>
          </p:cNvGrpSpPr>
          <p:nvPr/>
        </p:nvGrpSpPr>
        <p:grpSpPr bwMode="auto">
          <a:xfrm>
            <a:off x="4140200" y="3116263"/>
            <a:ext cx="344488" cy="455612"/>
            <a:chOff x="2708" y="527"/>
            <a:chExt cx="217" cy="287"/>
          </a:xfrm>
        </p:grpSpPr>
        <p:sp>
          <p:nvSpPr>
            <p:cNvPr id="45155" name="Oval 280"/>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56" name="Text Box 281"/>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30" name="Group 282"/>
          <p:cNvGrpSpPr>
            <a:grpSpLocks/>
          </p:cNvGrpSpPr>
          <p:nvPr/>
        </p:nvGrpSpPr>
        <p:grpSpPr bwMode="auto">
          <a:xfrm>
            <a:off x="4284663" y="3668713"/>
            <a:ext cx="287337" cy="455612"/>
            <a:chOff x="2699" y="2644"/>
            <a:chExt cx="181" cy="287"/>
          </a:xfrm>
        </p:grpSpPr>
        <p:sp>
          <p:nvSpPr>
            <p:cNvPr id="45153" name="Oval 283"/>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154" name="Text Box 284"/>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5079" name="Oval 285"/>
          <p:cNvSpPr>
            <a:spLocks noChangeArrowheads="1"/>
          </p:cNvSpPr>
          <p:nvPr/>
        </p:nvSpPr>
        <p:spPr bwMode="auto">
          <a:xfrm>
            <a:off x="6227763" y="2035175"/>
            <a:ext cx="215900" cy="215900"/>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080" name="Text Box 286"/>
          <p:cNvSpPr txBox="1">
            <a:spLocks noChangeArrowheads="1"/>
          </p:cNvSpPr>
          <p:nvPr/>
        </p:nvSpPr>
        <p:spPr bwMode="auto">
          <a:xfrm>
            <a:off x="6156325" y="1939925"/>
            <a:ext cx="236538" cy="455613"/>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nvGrpSpPr>
          <p:cNvPr id="45331" name="Group 287"/>
          <p:cNvGrpSpPr>
            <a:grpSpLocks/>
          </p:cNvGrpSpPr>
          <p:nvPr/>
        </p:nvGrpSpPr>
        <p:grpSpPr bwMode="auto">
          <a:xfrm>
            <a:off x="2411413" y="2395538"/>
            <a:ext cx="4810125" cy="1944687"/>
            <a:chOff x="1519" y="1842"/>
            <a:chExt cx="3030" cy="1225"/>
          </a:xfrm>
        </p:grpSpPr>
        <p:grpSp>
          <p:nvGrpSpPr>
            <p:cNvPr id="45336" name="Group 288"/>
            <p:cNvGrpSpPr>
              <a:grpSpLocks/>
            </p:cNvGrpSpPr>
            <p:nvPr/>
          </p:nvGrpSpPr>
          <p:grpSpPr bwMode="auto">
            <a:xfrm>
              <a:off x="3878" y="1842"/>
              <a:ext cx="671" cy="680"/>
              <a:chOff x="4114" y="2795"/>
              <a:chExt cx="671" cy="680"/>
            </a:xfrm>
          </p:grpSpPr>
          <p:grpSp>
            <p:nvGrpSpPr>
              <p:cNvPr id="45337" name="Group 289"/>
              <p:cNvGrpSpPr>
                <a:grpSpLocks/>
              </p:cNvGrpSpPr>
              <p:nvPr/>
            </p:nvGrpSpPr>
            <p:grpSpPr bwMode="auto">
              <a:xfrm>
                <a:off x="4241" y="2975"/>
                <a:ext cx="544" cy="500"/>
                <a:chOff x="3651" y="1887"/>
                <a:chExt cx="544" cy="500"/>
              </a:xfrm>
            </p:grpSpPr>
            <p:sp>
              <p:nvSpPr>
                <p:cNvPr id="45145" name="Oval 290"/>
                <p:cNvSpPr>
                  <a:spLocks noChangeArrowheads="1"/>
                </p:cNvSpPr>
                <p:nvPr/>
              </p:nvSpPr>
              <p:spPr bwMode="auto">
                <a:xfrm>
                  <a:off x="3651" y="1887"/>
                  <a:ext cx="408" cy="363"/>
                </a:xfrm>
                <a:prstGeom prst="ellipse">
                  <a:avLst/>
                </a:prstGeom>
                <a:solidFill>
                  <a:schemeClr val="bg1"/>
                </a:solidFill>
                <a:ln w="38100" algn="ctr">
                  <a:solidFill>
                    <a:srgbClr val="008000"/>
                  </a:solidFill>
                  <a:round/>
                  <a:headEnd/>
                  <a:tailEnd/>
                </a:ln>
                <a:effectLst/>
              </p:spPr>
              <p:txBody>
                <a:bodyPr wrap="none" anchor="ctr">
                  <a:spAutoFit/>
                </a:bodyPr>
                <a:lstStyle/>
                <a:p>
                  <a:endParaRPr lang="en-IE" altLang="en-US"/>
                </a:p>
              </p:txBody>
            </p:sp>
            <p:sp>
              <p:nvSpPr>
                <p:cNvPr id="45146" name="Text Box 29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9900"/>
                      </a:solidFill>
                      <a:latin typeface="Comic Sans MS" pitchFamily="66" charset="0"/>
                    </a:rPr>
                    <a:t>B</a:t>
                  </a:r>
                  <a:endParaRPr lang="en-US" altLang="en-US" sz="2000">
                    <a:solidFill>
                      <a:srgbClr val="009900"/>
                    </a:solidFill>
                    <a:latin typeface="Comic Sans MS" pitchFamily="66" charset="0"/>
                  </a:endParaRPr>
                </a:p>
              </p:txBody>
            </p:sp>
            <p:grpSp>
              <p:nvGrpSpPr>
                <p:cNvPr id="45338" name="Group 292"/>
                <p:cNvGrpSpPr>
                  <a:grpSpLocks/>
                </p:cNvGrpSpPr>
                <p:nvPr/>
              </p:nvGrpSpPr>
              <p:grpSpPr bwMode="auto">
                <a:xfrm>
                  <a:off x="3978" y="1934"/>
                  <a:ext cx="217" cy="287"/>
                  <a:chOff x="2708" y="527"/>
                  <a:chExt cx="217" cy="287"/>
                </a:xfrm>
              </p:grpSpPr>
              <p:sp>
                <p:nvSpPr>
                  <p:cNvPr id="45151" name="Oval 29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52" name="Text Box 29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39" name="Group 295"/>
                <p:cNvGrpSpPr>
                  <a:grpSpLocks/>
                </p:cNvGrpSpPr>
                <p:nvPr/>
              </p:nvGrpSpPr>
              <p:grpSpPr bwMode="auto">
                <a:xfrm>
                  <a:off x="3741" y="2100"/>
                  <a:ext cx="217" cy="287"/>
                  <a:chOff x="2708" y="527"/>
                  <a:chExt cx="217" cy="287"/>
                </a:xfrm>
              </p:grpSpPr>
              <p:sp>
                <p:nvSpPr>
                  <p:cNvPr id="45149" name="Oval 29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50" name="Text Box 29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340" name="Group 298"/>
              <p:cNvGrpSpPr>
                <a:grpSpLocks/>
              </p:cNvGrpSpPr>
              <p:nvPr/>
            </p:nvGrpSpPr>
            <p:grpSpPr bwMode="auto">
              <a:xfrm>
                <a:off x="4114" y="3022"/>
                <a:ext cx="217" cy="287"/>
                <a:chOff x="2708" y="527"/>
                <a:chExt cx="217" cy="287"/>
              </a:xfrm>
            </p:grpSpPr>
            <p:sp>
              <p:nvSpPr>
                <p:cNvPr id="45143" name="Oval 29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44" name="Text Box 30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5141" name="Oval 301"/>
              <p:cNvSpPr>
                <a:spLocks noChangeArrowheads="1"/>
              </p:cNvSpPr>
              <p:nvPr/>
            </p:nvSpPr>
            <p:spPr bwMode="auto">
              <a:xfrm>
                <a:off x="4377" y="2886"/>
                <a:ext cx="136" cy="136"/>
              </a:xfrm>
              <a:prstGeom prst="ellipse">
                <a:avLst/>
              </a:prstGeom>
              <a:solidFill>
                <a:srgbClr val="008000"/>
              </a:solidFill>
              <a:ln w="38100" algn="ctr">
                <a:solidFill>
                  <a:srgbClr val="008000"/>
                </a:solidFill>
                <a:round/>
                <a:headEnd/>
                <a:tailEnd/>
              </a:ln>
              <a:effectLst/>
            </p:spPr>
            <p:txBody>
              <a:bodyPr wrap="none" anchor="ctr">
                <a:spAutoFit/>
              </a:bodyPr>
              <a:lstStyle/>
              <a:p>
                <a:endParaRPr lang="en-IE" altLang="en-US"/>
              </a:p>
            </p:txBody>
          </p:sp>
          <p:sp>
            <p:nvSpPr>
              <p:cNvPr id="45142" name="Text Box 302"/>
              <p:cNvSpPr txBox="1">
                <a:spLocks noChangeArrowheads="1"/>
              </p:cNvSpPr>
              <p:nvPr/>
            </p:nvSpPr>
            <p:spPr bwMode="auto">
              <a:xfrm>
                <a:off x="4331" y="2795"/>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41" name="Group 303"/>
            <p:cNvGrpSpPr>
              <a:grpSpLocks/>
            </p:cNvGrpSpPr>
            <p:nvPr/>
          </p:nvGrpSpPr>
          <p:grpSpPr bwMode="auto">
            <a:xfrm>
              <a:off x="2699" y="1842"/>
              <a:ext cx="671" cy="680"/>
              <a:chOff x="4114" y="2795"/>
              <a:chExt cx="671" cy="680"/>
            </a:xfrm>
          </p:grpSpPr>
          <p:grpSp>
            <p:nvGrpSpPr>
              <p:cNvPr id="45342" name="Group 304"/>
              <p:cNvGrpSpPr>
                <a:grpSpLocks/>
              </p:cNvGrpSpPr>
              <p:nvPr/>
            </p:nvGrpSpPr>
            <p:grpSpPr bwMode="auto">
              <a:xfrm>
                <a:off x="4241" y="2975"/>
                <a:ext cx="544" cy="500"/>
                <a:chOff x="3651" y="1887"/>
                <a:chExt cx="544" cy="500"/>
              </a:xfrm>
            </p:grpSpPr>
            <p:sp>
              <p:nvSpPr>
                <p:cNvPr id="45131" name="Oval 305"/>
                <p:cNvSpPr>
                  <a:spLocks noChangeArrowheads="1"/>
                </p:cNvSpPr>
                <p:nvPr/>
              </p:nvSpPr>
              <p:spPr bwMode="auto">
                <a:xfrm>
                  <a:off x="3651" y="1887"/>
                  <a:ext cx="408" cy="363"/>
                </a:xfrm>
                <a:prstGeom prst="ellipse">
                  <a:avLst/>
                </a:prstGeom>
                <a:solidFill>
                  <a:schemeClr val="bg1"/>
                </a:solidFill>
                <a:ln w="38100" algn="ctr">
                  <a:solidFill>
                    <a:srgbClr val="008000"/>
                  </a:solidFill>
                  <a:round/>
                  <a:headEnd/>
                  <a:tailEnd/>
                </a:ln>
                <a:effectLst/>
              </p:spPr>
              <p:txBody>
                <a:bodyPr wrap="none" anchor="ctr">
                  <a:spAutoFit/>
                </a:bodyPr>
                <a:lstStyle/>
                <a:p>
                  <a:endParaRPr lang="en-IE" altLang="en-US"/>
                </a:p>
              </p:txBody>
            </p:sp>
            <p:sp>
              <p:nvSpPr>
                <p:cNvPr id="45132" name="Text Box 306"/>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9900"/>
                      </a:solidFill>
                      <a:latin typeface="Comic Sans MS" pitchFamily="66" charset="0"/>
                    </a:rPr>
                    <a:t>B</a:t>
                  </a:r>
                  <a:endParaRPr lang="en-US" altLang="en-US" sz="2000">
                    <a:solidFill>
                      <a:srgbClr val="009900"/>
                    </a:solidFill>
                    <a:latin typeface="Comic Sans MS" pitchFamily="66" charset="0"/>
                  </a:endParaRPr>
                </a:p>
              </p:txBody>
            </p:sp>
            <p:grpSp>
              <p:nvGrpSpPr>
                <p:cNvPr id="45343" name="Group 307"/>
                <p:cNvGrpSpPr>
                  <a:grpSpLocks/>
                </p:cNvGrpSpPr>
                <p:nvPr/>
              </p:nvGrpSpPr>
              <p:grpSpPr bwMode="auto">
                <a:xfrm>
                  <a:off x="3978" y="1934"/>
                  <a:ext cx="217" cy="287"/>
                  <a:chOff x="2708" y="527"/>
                  <a:chExt cx="217" cy="287"/>
                </a:xfrm>
              </p:grpSpPr>
              <p:sp>
                <p:nvSpPr>
                  <p:cNvPr id="45137" name="Oval 308"/>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38" name="Text Box 309"/>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44" name="Group 310"/>
                <p:cNvGrpSpPr>
                  <a:grpSpLocks/>
                </p:cNvGrpSpPr>
                <p:nvPr/>
              </p:nvGrpSpPr>
              <p:grpSpPr bwMode="auto">
                <a:xfrm>
                  <a:off x="3741" y="2100"/>
                  <a:ext cx="217" cy="287"/>
                  <a:chOff x="2708" y="527"/>
                  <a:chExt cx="217" cy="287"/>
                </a:xfrm>
              </p:grpSpPr>
              <p:sp>
                <p:nvSpPr>
                  <p:cNvPr id="45135" name="Oval 311"/>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36" name="Text Box 312"/>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351" name="Group 313"/>
              <p:cNvGrpSpPr>
                <a:grpSpLocks/>
              </p:cNvGrpSpPr>
              <p:nvPr/>
            </p:nvGrpSpPr>
            <p:grpSpPr bwMode="auto">
              <a:xfrm>
                <a:off x="4114" y="3022"/>
                <a:ext cx="217" cy="287"/>
                <a:chOff x="2708" y="527"/>
                <a:chExt cx="217" cy="287"/>
              </a:xfrm>
            </p:grpSpPr>
            <p:sp>
              <p:nvSpPr>
                <p:cNvPr id="45129" name="Oval 314"/>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30" name="Text Box 315"/>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5127" name="Oval 316"/>
              <p:cNvSpPr>
                <a:spLocks noChangeArrowheads="1"/>
              </p:cNvSpPr>
              <p:nvPr/>
            </p:nvSpPr>
            <p:spPr bwMode="auto">
              <a:xfrm>
                <a:off x="4377" y="2886"/>
                <a:ext cx="136" cy="136"/>
              </a:xfrm>
              <a:prstGeom prst="ellipse">
                <a:avLst/>
              </a:prstGeom>
              <a:solidFill>
                <a:srgbClr val="008000"/>
              </a:solidFill>
              <a:ln w="38100" algn="ctr">
                <a:solidFill>
                  <a:srgbClr val="008000"/>
                </a:solidFill>
                <a:round/>
                <a:headEnd/>
                <a:tailEnd/>
              </a:ln>
              <a:effectLst/>
            </p:spPr>
            <p:txBody>
              <a:bodyPr wrap="none" anchor="ctr">
                <a:spAutoFit/>
              </a:bodyPr>
              <a:lstStyle/>
              <a:p>
                <a:endParaRPr lang="en-IE" altLang="en-US"/>
              </a:p>
            </p:txBody>
          </p:sp>
          <p:sp>
            <p:nvSpPr>
              <p:cNvPr id="45128" name="Text Box 317"/>
              <p:cNvSpPr txBox="1">
                <a:spLocks noChangeArrowheads="1"/>
              </p:cNvSpPr>
              <p:nvPr/>
            </p:nvSpPr>
            <p:spPr bwMode="auto">
              <a:xfrm>
                <a:off x="4331" y="2795"/>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52" name="Group 318"/>
            <p:cNvGrpSpPr>
              <a:grpSpLocks/>
            </p:cNvGrpSpPr>
            <p:nvPr/>
          </p:nvGrpSpPr>
          <p:grpSpPr bwMode="auto">
            <a:xfrm>
              <a:off x="1519" y="2387"/>
              <a:ext cx="671" cy="680"/>
              <a:chOff x="4114" y="2795"/>
              <a:chExt cx="671" cy="680"/>
            </a:xfrm>
          </p:grpSpPr>
          <p:grpSp>
            <p:nvGrpSpPr>
              <p:cNvPr id="45357" name="Group 319"/>
              <p:cNvGrpSpPr>
                <a:grpSpLocks/>
              </p:cNvGrpSpPr>
              <p:nvPr/>
            </p:nvGrpSpPr>
            <p:grpSpPr bwMode="auto">
              <a:xfrm>
                <a:off x="4241" y="2975"/>
                <a:ext cx="544" cy="500"/>
                <a:chOff x="3651" y="1887"/>
                <a:chExt cx="544" cy="500"/>
              </a:xfrm>
            </p:grpSpPr>
            <p:sp>
              <p:nvSpPr>
                <p:cNvPr id="45117" name="Oval 320"/>
                <p:cNvSpPr>
                  <a:spLocks noChangeArrowheads="1"/>
                </p:cNvSpPr>
                <p:nvPr/>
              </p:nvSpPr>
              <p:spPr bwMode="auto">
                <a:xfrm>
                  <a:off x="3651" y="1887"/>
                  <a:ext cx="408" cy="363"/>
                </a:xfrm>
                <a:prstGeom prst="ellipse">
                  <a:avLst/>
                </a:prstGeom>
                <a:solidFill>
                  <a:schemeClr val="bg1"/>
                </a:solidFill>
                <a:ln w="38100" algn="ctr">
                  <a:solidFill>
                    <a:srgbClr val="008000"/>
                  </a:solidFill>
                  <a:round/>
                  <a:headEnd/>
                  <a:tailEnd/>
                </a:ln>
                <a:effectLst/>
              </p:spPr>
              <p:txBody>
                <a:bodyPr wrap="none" anchor="ctr">
                  <a:spAutoFit/>
                </a:bodyPr>
                <a:lstStyle/>
                <a:p>
                  <a:endParaRPr lang="en-IE" altLang="en-US"/>
                </a:p>
              </p:txBody>
            </p:sp>
            <p:sp>
              <p:nvSpPr>
                <p:cNvPr id="45118" name="Text Box 321"/>
                <p:cNvSpPr txBox="1">
                  <a:spLocks noChangeArrowheads="1"/>
                </p:cNvSpPr>
                <p:nvPr/>
              </p:nvSpPr>
              <p:spPr bwMode="auto">
                <a:xfrm>
                  <a:off x="3651" y="1979"/>
                  <a:ext cx="408" cy="221"/>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000">
                      <a:solidFill>
                        <a:srgbClr val="009900"/>
                      </a:solidFill>
                      <a:latin typeface="Comic Sans MS" pitchFamily="66" charset="0"/>
                    </a:rPr>
                    <a:t>B</a:t>
                  </a:r>
                  <a:endParaRPr lang="en-US" altLang="en-US" sz="2000">
                    <a:solidFill>
                      <a:srgbClr val="009900"/>
                    </a:solidFill>
                    <a:latin typeface="Comic Sans MS" pitchFamily="66" charset="0"/>
                  </a:endParaRPr>
                </a:p>
              </p:txBody>
            </p:sp>
            <p:grpSp>
              <p:nvGrpSpPr>
                <p:cNvPr id="45358" name="Group 322"/>
                <p:cNvGrpSpPr>
                  <a:grpSpLocks/>
                </p:cNvGrpSpPr>
                <p:nvPr/>
              </p:nvGrpSpPr>
              <p:grpSpPr bwMode="auto">
                <a:xfrm>
                  <a:off x="3978" y="1934"/>
                  <a:ext cx="217" cy="287"/>
                  <a:chOff x="2708" y="527"/>
                  <a:chExt cx="217" cy="287"/>
                </a:xfrm>
              </p:grpSpPr>
              <p:sp>
                <p:nvSpPr>
                  <p:cNvPr id="45123" name="Oval 32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24" name="Text Box 32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59" name="Group 325"/>
                <p:cNvGrpSpPr>
                  <a:grpSpLocks/>
                </p:cNvGrpSpPr>
                <p:nvPr/>
              </p:nvGrpSpPr>
              <p:grpSpPr bwMode="auto">
                <a:xfrm>
                  <a:off x="3741" y="2100"/>
                  <a:ext cx="217" cy="287"/>
                  <a:chOff x="2708" y="527"/>
                  <a:chExt cx="217" cy="287"/>
                </a:xfrm>
              </p:grpSpPr>
              <p:sp>
                <p:nvSpPr>
                  <p:cNvPr id="45121" name="Oval 32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22" name="Text Box 32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366" name="Group 328"/>
              <p:cNvGrpSpPr>
                <a:grpSpLocks/>
              </p:cNvGrpSpPr>
              <p:nvPr/>
            </p:nvGrpSpPr>
            <p:grpSpPr bwMode="auto">
              <a:xfrm>
                <a:off x="4114" y="3022"/>
                <a:ext cx="217" cy="287"/>
                <a:chOff x="2708" y="527"/>
                <a:chExt cx="217" cy="287"/>
              </a:xfrm>
            </p:grpSpPr>
            <p:sp>
              <p:nvSpPr>
                <p:cNvPr id="45115" name="Oval 32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16" name="Text Box 33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sp>
            <p:nvSpPr>
              <p:cNvPr id="45113" name="Oval 331"/>
              <p:cNvSpPr>
                <a:spLocks noChangeArrowheads="1"/>
              </p:cNvSpPr>
              <p:nvPr/>
            </p:nvSpPr>
            <p:spPr bwMode="auto">
              <a:xfrm>
                <a:off x="4377" y="2886"/>
                <a:ext cx="136" cy="136"/>
              </a:xfrm>
              <a:prstGeom prst="ellipse">
                <a:avLst/>
              </a:prstGeom>
              <a:solidFill>
                <a:srgbClr val="008000"/>
              </a:solidFill>
              <a:ln w="38100" algn="ctr">
                <a:solidFill>
                  <a:srgbClr val="008000"/>
                </a:solidFill>
                <a:round/>
                <a:headEnd/>
                <a:tailEnd/>
              </a:ln>
              <a:effectLst/>
            </p:spPr>
            <p:txBody>
              <a:bodyPr wrap="none" anchor="ctr">
                <a:spAutoFit/>
              </a:bodyPr>
              <a:lstStyle/>
              <a:p>
                <a:endParaRPr lang="en-IE" altLang="en-US"/>
              </a:p>
            </p:txBody>
          </p:sp>
          <p:sp>
            <p:nvSpPr>
              <p:cNvPr id="45114" name="Text Box 332"/>
              <p:cNvSpPr txBox="1">
                <a:spLocks noChangeArrowheads="1"/>
              </p:cNvSpPr>
              <p:nvPr/>
            </p:nvSpPr>
            <p:spPr bwMode="auto">
              <a:xfrm>
                <a:off x="4331" y="2795"/>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grpSp>
        <p:nvGrpSpPr>
          <p:cNvPr id="45367" name="Group 333"/>
          <p:cNvGrpSpPr>
            <a:grpSpLocks/>
          </p:cNvGrpSpPr>
          <p:nvPr/>
        </p:nvGrpSpPr>
        <p:grpSpPr bwMode="auto">
          <a:xfrm>
            <a:off x="4284663" y="1077913"/>
            <a:ext cx="287337" cy="455612"/>
            <a:chOff x="2699" y="2644"/>
            <a:chExt cx="181" cy="287"/>
          </a:xfrm>
        </p:grpSpPr>
        <p:sp>
          <p:nvSpPr>
            <p:cNvPr id="45106" name="Oval 334"/>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107" name="Text Box 335"/>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72" name="Group 336"/>
          <p:cNvGrpSpPr>
            <a:grpSpLocks/>
          </p:cNvGrpSpPr>
          <p:nvPr/>
        </p:nvGrpSpPr>
        <p:grpSpPr bwMode="auto">
          <a:xfrm>
            <a:off x="3276600" y="3189288"/>
            <a:ext cx="287338" cy="455612"/>
            <a:chOff x="2699" y="2644"/>
            <a:chExt cx="181" cy="287"/>
          </a:xfrm>
        </p:grpSpPr>
        <p:sp>
          <p:nvSpPr>
            <p:cNvPr id="45104" name="Oval 337"/>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105" name="Text Box 338"/>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73" name="Group 339"/>
          <p:cNvGrpSpPr>
            <a:grpSpLocks/>
          </p:cNvGrpSpPr>
          <p:nvPr/>
        </p:nvGrpSpPr>
        <p:grpSpPr bwMode="auto">
          <a:xfrm>
            <a:off x="6011863" y="1460500"/>
            <a:ext cx="287337" cy="455613"/>
            <a:chOff x="2699" y="2644"/>
            <a:chExt cx="181" cy="287"/>
          </a:xfrm>
        </p:grpSpPr>
        <p:sp>
          <p:nvSpPr>
            <p:cNvPr id="45102" name="Oval 340"/>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103" name="Text Box 341"/>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74" name="Group 342"/>
          <p:cNvGrpSpPr>
            <a:grpSpLocks/>
          </p:cNvGrpSpPr>
          <p:nvPr/>
        </p:nvGrpSpPr>
        <p:grpSpPr bwMode="auto">
          <a:xfrm>
            <a:off x="6516688" y="2397125"/>
            <a:ext cx="344487" cy="455613"/>
            <a:chOff x="2708" y="527"/>
            <a:chExt cx="217" cy="287"/>
          </a:xfrm>
        </p:grpSpPr>
        <p:sp>
          <p:nvSpPr>
            <p:cNvPr id="45100" name="Oval 343"/>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101" name="Text Box 344"/>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81" name="Group 345"/>
          <p:cNvGrpSpPr>
            <a:grpSpLocks/>
          </p:cNvGrpSpPr>
          <p:nvPr/>
        </p:nvGrpSpPr>
        <p:grpSpPr bwMode="auto">
          <a:xfrm>
            <a:off x="2771775" y="3260725"/>
            <a:ext cx="344488" cy="455613"/>
            <a:chOff x="2708" y="527"/>
            <a:chExt cx="217" cy="287"/>
          </a:xfrm>
        </p:grpSpPr>
        <p:sp>
          <p:nvSpPr>
            <p:cNvPr id="45098" name="Oval 346"/>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099" name="Text Box 347"/>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82" name="Group 348"/>
          <p:cNvGrpSpPr>
            <a:grpSpLocks/>
          </p:cNvGrpSpPr>
          <p:nvPr/>
        </p:nvGrpSpPr>
        <p:grpSpPr bwMode="auto">
          <a:xfrm>
            <a:off x="4643438" y="2397125"/>
            <a:ext cx="344487" cy="455613"/>
            <a:chOff x="2708" y="527"/>
            <a:chExt cx="217" cy="287"/>
          </a:xfrm>
        </p:grpSpPr>
        <p:sp>
          <p:nvSpPr>
            <p:cNvPr id="45096" name="Oval 349"/>
            <p:cNvSpPr>
              <a:spLocks noChangeArrowheads="1"/>
            </p:cNvSpPr>
            <p:nvPr/>
          </p:nvSpPr>
          <p:spPr bwMode="auto">
            <a:xfrm>
              <a:off x="2744" y="618"/>
              <a:ext cx="136" cy="136"/>
            </a:xfrm>
            <a:prstGeom prst="ellipse">
              <a:avLst/>
            </a:prstGeom>
            <a:solidFill>
              <a:srgbClr val="FF0000"/>
            </a:solidFill>
            <a:ln w="38100" algn="ctr">
              <a:solidFill>
                <a:srgbClr val="FF0000"/>
              </a:solidFill>
              <a:round/>
              <a:headEnd/>
              <a:tailEnd/>
            </a:ln>
            <a:effectLst/>
          </p:spPr>
          <p:txBody>
            <a:bodyPr wrap="none" anchor="ctr">
              <a:spAutoFit/>
            </a:bodyPr>
            <a:lstStyle/>
            <a:p>
              <a:endParaRPr lang="en-IE" altLang="en-US"/>
            </a:p>
          </p:txBody>
        </p:sp>
        <p:sp>
          <p:nvSpPr>
            <p:cNvPr id="45097" name="Text Box 350"/>
            <p:cNvSpPr txBox="1">
              <a:spLocks noChangeArrowheads="1"/>
            </p:cNvSpPr>
            <p:nvPr/>
          </p:nvSpPr>
          <p:spPr bwMode="auto">
            <a:xfrm>
              <a:off x="2708" y="527"/>
              <a:ext cx="217"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87" name="Group 351"/>
          <p:cNvGrpSpPr>
            <a:grpSpLocks/>
          </p:cNvGrpSpPr>
          <p:nvPr/>
        </p:nvGrpSpPr>
        <p:grpSpPr bwMode="auto">
          <a:xfrm>
            <a:off x="5148263" y="2252663"/>
            <a:ext cx="287337" cy="455612"/>
            <a:chOff x="2699" y="2644"/>
            <a:chExt cx="181" cy="287"/>
          </a:xfrm>
        </p:grpSpPr>
        <p:sp>
          <p:nvSpPr>
            <p:cNvPr id="45094" name="Oval 352"/>
            <p:cNvSpPr>
              <a:spLocks noChangeArrowheads="1"/>
            </p:cNvSpPr>
            <p:nvPr/>
          </p:nvSpPr>
          <p:spPr bwMode="auto">
            <a:xfrm>
              <a:off x="2744" y="2704"/>
              <a:ext cx="136" cy="136"/>
            </a:xfrm>
            <a:prstGeom prst="ellipse">
              <a:avLst/>
            </a:prstGeom>
            <a:solidFill>
              <a:srgbClr val="008000"/>
            </a:solidFill>
            <a:ln w="38100" algn="ctr">
              <a:solidFill>
                <a:srgbClr val="008000"/>
              </a:solidFill>
              <a:round/>
              <a:headEnd/>
              <a:tailEnd/>
            </a:ln>
            <a:effectLst/>
          </p:spPr>
          <p:txBody>
            <a:bodyPr anchor="ctr">
              <a:spAutoFit/>
            </a:bodyPr>
            <a:lstStyle/>
            <a:p>
              <a:endParaRPr lang="en-IE" altLang="en-US"/>
            </a:p>
          </p:txBody>
        </p:sp>
        <p:sp>
          <p:nvSpPr>
            <p:cNvPr id="45095" name="Text Box 353"/>
            <p:cNvSpPr txBox="1">
              <a:spLocks noChangeArrowheads="1"/>
            </p:cNvSpPr>
            <p:nvPr/>
          </p:nvSpPr>
          <p:spPr bwMode="auto">
            <a:xfrm>
              <a:off x="2699" y="2644"/>
              <a:ext cx="149" cy="287"/>
            </a:xfrm>
            <a:prstGeom prst="rect">
              <a:avLst/>
            </a:prstGeom>
            <a:noFill/>
            <a:ln w="38100" algn="ctr">
              <a:noFill/>
              <a:miter lim="800000"/>
              <a:headEnd/>
              <a:tailEnd/>
            </a:ln>
            <a:effectLst/>
          </p:spPr>
          <p:txBody>
            <a:bodyPr>
              <a:spAutoFit/>
            </a:bodyPr>
            <a:lstStyle/>
            <a:p>
              <a:pPr algn="ctr" eaLnBrk="0" hangingPunct="0">
                <a:lnSpc>
                  <a:spcPct val="85000"/>
                </a:lnSpc>
                <a:spcBef>
                  <a:spcPct val="50000"/>
                </a:spcBef>
                <a:buClr>
                  <a:srgbClr val="9999FF"/>
                </a:buClr>
              </a:pPr>
              <a:r>
                <a:rPr lang="en-IE" altLang="en-US" sz="2800">
                  <a:solidFill>
                    <a:schemeClr val="bg1"/>
                  </a:solidFill>
                  <a:latin typeface="Comic Sans MS" pitchFamily="66" charset="0"/>
                </a:rPr>
                <a:t>+</a:t>
              </a:r>
              <a:endParaRPr lang="en-US" altLang="en-US" sz="2800">
                <a:solidFill>
                  <a:schemeClr val="bg1"/>
                </a:solidFill>
                <a:latin typeface="Comic Sans MS" pitchFamily="66" charset="0"/>
              </a:endParaRPr>
            </a:p>
          </p:txBody>
        </p:sp>
      </p:grpSp>
      <p:grpSp>
        <p:nvGrpSpPr>
          <p:cNvPr id="45388" name="Group 354"/>
          <p:cNvGrpSpPr>
            <a:grpSpLocks/>
          </p:cNvGrpSpPr>
          <p:nvPr/>
        </p:nvGrpSpPr>
        <p:grpSpPr bwMode="auto">
          <a:xfrm>
            <a:off x="2700338" y="2325688"/>
            <a:ext cx="4248150" cy="1511300"/>
            <a:chOff x="1701" y="1616"/>
            <a:chExt cx="2676" cy="952"/>
          </a:xfrm>
        </p:grpSpPr>
        <p:sp>
          <p:nvSpPr>
            <p:cNvPr id="45091" name="AutoShape 355"/>
            <p:cNvSpPr>
              <a:spLocks noChangeArrowheads="1"/>
            </p:cNvSpPr>
            <p:nvPr/>
          </p:nvSpPr>
          <p:spPr bwMode="auto">
            <a:xfrm>
              <a:off x="1701" y="2160"/>
              <a:ext cx="317" cy="408"/>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sp>
          <p:nvSpPr>
            <p:cNvPr id="45092" name="AutoShape 356"/>
            <p:cNvSpPr>
              <a:spLocks noChangeArrowheads="1"/>
            </p:cNvSpPr>
            <p:nvPr/>
          </p:nvSpPr>
          <p:spPr bwMode="auto">
            <a:xfrm>
              <a:off x="2881" y="1616"/>
              <a:ext cx="317" cy="408"/>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sp>
          <p:nvSpPr>
            <p:cNvPr id="45093" name="AutoShape 357"/>
            <p:cNvSpPr>
              <a:spLocks noChangeArrowheads="1"/>
            </p:cNvSpPr>
            <p:nvPr/>
          </p:nvSpPr>
          <p:spPr bwMode="auto">
            <a:xfrm>
              <a:off x="4060" y="1616"/>
              <a:ext cx="317" cy="408"/>
            </a:xfrm>
            <a:prstGeom prst="irregularSeal1">
              <a:avLst/>
            </a:prstGeom>
            <a:noFill/>
            <a:ln w="38100" algn="ctr">
              <a:solidFill>
                <a:srgbClr val="CC99FF"/>
              </a:solidFill>
              <a:miter lim="800000"/>
              <a:headEnd/>
              <a:tailEnd/>
            </a:ln>
            <a:effectLst/>
          </p:spPr>
          <p:txBody>
            <a:bodyPr wrap="none" anchor="ctr">
              <a:spAutoFit/>
            </a:bodyPr>
            <a:lstStyle/>
            <a:p>
              <a:endParaRPr lang="en-IE" altLang="en-US"/>
            </a:p>
          </p:txBody>
        </p:sp>
      </p:grpSp>
      <p:sp>
        <p:nvSpPr>
          <p:cNvPr id="429"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4462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430"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16632"/>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Εξωγενείς Ημιαγωγοί</a:t>
            </a:r>
            <a:r>
              <a:rPr lang="en-US" sz="2800" b="1" u="none" dirty="0" smtClean="0">
                <a:solidFill>
                  <a:srgbClr val="002060"/>
                </a:solidFill>
                <a:cs typeface="Times New Roman" pitchFamily="18" charset="0"/>
              </a:rPr>
              <a:t> – </a:t>
            </a:r>
            <a:r>
              <a:rPr lang="el-GR" sz="2800" b="1" u="none" dirty="0" smtClean="0">
                <a:solidFill>
                  <a:srgbClr val="002060"/>
                </a:solidFill>
                <a:cs typeface="Times New Roman" pitchFamily="18" charset="0"/>
              </a:rPr>
              <a:t>Νόθευση</a:t>
            </a:r>
            <a:endParaRPr lang="en-GB" sz="2800" b="1" u="none" dirty="0">
              <a:solidFill>
                <a:srgbClr val="002060"/>
              </a:solidFill>
              <a:cs typeface="Times New Roman" pitchFamily="18" charset="0"/>
            </a:endParaRPr>
          </a:p>
        </p:txBody>
      </p:sp>
      <p:sp>
        <p:nvSpPr>
          <p:cNvPr id="43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691">
                                            <p:txEl>
                                              <p:pRg st="0" end="0"/>
                                            </p:txEl>
                                          </p:spTgt>
                                        </p:tgtEl>
                                        <p:attrNameLst>
                                          <p:attrName>ppt_c</p:attrName>
                                        </p:attrNameLst>
                                      </p:cBhvr>
                                      <p:to>
                                        <a:schemeClr val="hlink"/>
                                      </p:to>
                                    </p:animClr>
                                  </p:subTnLst>
                                </p:cTn>
                              </p:par>
                              <p:par>
                                <p:cTn id="7" presetID="2" presetClass="entr" presetSubtype="4" fill="hold" nodeType="withEffect">
                                  <p:stCondLst>
                                    <p:cond delay="0"/>
                                  </p:stCondLst>
                                  <p:childTnLst>
                                    <p:set>
                                      <p:cBhvr>
                                        <p:cTn id="8" dur="1" fill="hold">
                                          <p:stCondLst>
                                            <p:cond delay="0"/>
                                          </p:stCondLst>
                                        </p:cTn>
                                        <p:tgtEl>
                                          <p:spTgt spid="45331"/>
                                        </p:tgtEl>
                                        <p:attrNameLst>
                                          <p:attrName>style.visibility</p:attrName>
                                        </p:attrNameLst>
                                      </p:cBhvr>
                                      <p:to>
                                        <p:strVal val="visible"/>
                                      </p:to>
                                    </p:set>
                                    <p:anim calcmode="lin" valueType="num">
                                      <p:cBhvr additive="base">
                                        <p:cTn id="9" dur="2000" fill="hold"/>
                                        <p:tgtEl>
                                          <p:spTgt spid="45331"/>
                                        </p:tgtEl>
                                        <p:attrNameLst>
                                          <p:attrName>ppt_x</p:attrName>
                                        </p:attrNameLst>
                                      </p:cBhvr>
                                      <p:tavLst>
                                        <p:tav tm="0">
                                          <p:val>
                                            <p:strVal val="#ppt_x"/>
                                          </p:val>
                                        </p:tav>
                                        <p:tav tm="100000">
                                          <p:val>
                                            <p:strVal val="#ppt_x"/>
                                          </p:val>
                                        </p:tav>
                                      </p:tavLst>
                                    </p:anim>
                                    <p:anim calcmode="lin" valueType="num">
                                      <p:cBhvr additive="base">
                                        <p:cTn id="10" dur="2000" fill="hold"/>
                                        <p:tgtEl>
                                          <p:spTgt spid="45331"/>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691">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9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388"/>
                                        </p:tgtEl>
                                        <p:attrNameLst>
                                          <p:attrName>style.visibility</p:attrName>
                                        </p:attrNameLst>
                                      </p:cBhvr>
                                      <p:to>
                                        <p:strVal val="visible"/>
                                      </p:to>
                                    </p:set>
                                  </p:childTnLst>
                                  <p:subTnLst>
                                    <p:set>
                                      <p:cBhvr override="childStyle">
                                        <p:cTn dur="1" fill="hold" display="0" masterRel="nextClick" afterEffect="1"/>
                                        <p:tgtEl>
                                          <p:spTgt spid="4538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1691">
                                            <p:txEl>
                                              <p:pRg st="3" end="3"/>
                                            </p:txEl>
                                          </p:spTgt>
                                        </p:tgtEl>
                                        <p:attrNameLst>
                                          <p:attrName>style.visibility</p:attrName>
                                        </p:attrNameLst>
                                      </p:cBhvr>
                                      <p:to>
                                        <p:strVal val="visible"/>
                                      </p:to>
                                    </p:set>
                                    <p:anim calcmode="lin" valueType="num">
                                      <p:cBhvr>
                                        <p:cTn id="25" dur="500" fill="hold"/>
                                        <p:tgtEl>
                                          <p:spTgt spid="116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691">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1691">
                                            <p:txEl>
                                              <p:pRg st="3" end="3"/>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45372"/>
                                        </p:tgtEl>
                                        <p:attrNameLst>
                                          <p:attrName>style.visibility</p:attrName>
                                        </p:attrNameLst>
                                      </p:cBhvr>
                                      <p:to>
                                        <p:strVal val="visible"/>
                                      </p:to>
                                    </p:set>
                                  </p:childTnLst>
                                </p:cTn>
                              </p:par>
                              <p:par>
                                <p:cTn id="30" presetID="0" presetClass="path" presetSubtype="0" accel="50000" decel="50000" fill="hold" nodeType="withEffect">
                                  <p:stCondLst>
                                    <p:cond delay="0"/>
                                  </p:stCondLst>
                                  <p:childTnLst>
                                    <p:animMotion origin="layout" path="M -0.05504 0.0104 L 1.66667E-6 -1.50289E-6 " pathEditMode="relative" ptsTypes="AA">
                                      <p:cBhvr>
                                        <p:cTn id="31" dur="2000" fill="hold"/>
                                        <p:tgtEl>
                                          <p:spTgt spid="45372"/>
                                        </p:tgtEl>
                                        <p:attrNameLst>
                                          <p:attrName>ppt_x</p:attrName>
                                          <p:attrName>ppt_y</p:attrName>
                                        </p:attrNameLst>
                                      </p:cBhvr>
                                    </p:animMotion>
                                  </p:childTnLst>
                                </p:cTn>
                              </p:par>
                              <p:par>
                                <p:cTn id="32" presetID="1" presetClass="entr" presetSubtype="0" fill="hold" nodeType="withEffect">
                                  <p:stCondLst>
                                    <p:cond delay="0"/>
                                  </p:stCondLst>
                                  <p:childTnLst>
                                    <p:set>
                                      <p:cBhvr>
                                        <p:cTn id="33" dur="1" fill="hold">
                                          <p:stCondLst>
                                            <p:cond delay="0"/>
                                          </p:stCondLst>
                                        </p:cTn>
                                        <p:tgtEl>
                                          <p:spTgt spid="45373"/>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0.06024 0.13989 C 0.06181 0.10174 0.06337 0.06382 0.05712 0.04694 C 0.05087 0.03006 0.03177 0.04625 0.02222 0.03862 C 0.01267 0.03099 0.00365 0.00671 -2.77778E-7 0.00047 " pathEditMode="relative" ptsTypes="aaaA">
                                      <p:cBhvr>
                                        <p:cTn id="35" dur="2000" fill="hold"/>
                                        <p:tgtEl>
                                          <p:spTgt spid="45373"/>
                                        </p:tgtEl>
                                        <p:attrNameLst>
                                          <p:attrName>ppt_x</p:attrName>
                                          <p:attrName>ppt_y</p:attrName>
                                        </p:attrNameLst>
                                      </p:cBhvr>
                                    </p:animMotion>
                                  </p:childTnLst>
                                </p:cTn>
                              </p:par>
                              <p:par>
                                <p:cTn id="36" presetID="1" presetClass="entr" presetSubtype="0" fill="hold" nodeType="withEffect">
                                  <p:stCondLst>
                                    <p:cond delay="0"/>
                                  </p:stCondLst>
                                  <p:childTnLst>
                                    <p:set>
                                      <p:cBhvr>
                                        <p:cTn id="37" dur="1" fill="hold">
                                          <p:stCondLst>
                                            <p:cond delay="0"/>
                                          </p:stCondLst>
                                        </p:cTn>
                                        <p:tgtEl>
                                          <p:spTgt spid="45387"/>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6303 0.02104 L -6.11111E-6 -1.50289E-6 " pathEditMode="relative" ptsTypes="AA">
                                      <p:cBhvr>
                                        <p:cTn id="39" dur="2000" fill="hold"/>
                                        <p:tgtEl>
                                          <p:spTgt spid="45387"/>
                                        </p:tgtEl>
                                        <p:attrNameLst>
                                          <p:attrName>ppt_x</p:attrName>
                                          <p:attrName>ppt_y</p:attrName>
                                        </p:attrNameLst>
                                      </p:cBhvr>
                                    </p:animMotion>
                                  </p:childTnLst>
                                </p:cTn>
                              </p:par>
                              <p:par>
                                <p:cTn id="40" presetID="9" presetClass="entr" presetSubtype="0" fill="hold" nodeType="withEffect">
                                  <p:stCondLst>
                                    <p:cond delay="0"/>
                                  </p:stCondLst>
                                  <p:childTnLst>
                                    <p:set>
                                      <p:cBhvr>
                                        <p:cTn id="41" dur="1" fill="hold">
                                          <p:stCondLst>
                                            <p:cond delay="0"/>
                                          </p:stCondLst>
                                        </p:cTn>
                                        <p:tgtEl>
                                          <p:spTgt spid="45382"/>
                                        </p:tgtEl>
                                        <p:attrNameLst>
                                          <p:attrName>style.visibility</p:attrName>
                                        </p:attrNameLst>
                                      </p:cBhvr>
                                      <p:to>
                                        <p:strVal val="visible"/>
                                      </p:to>
                                    </p:set>
                                    <p:animEffect transition="in" filter="dissolve">
                                      <p:cBhvr>
                                        <p:cTn id="42" dur="2000"/>
                                        <p:tgtEl>
                                          <p:spTgt spid="45382"/>
                                        </p:tgtEl>
                                      </p:cBhvr>
                                    </p:animEffect>
                                  </p:childTnLst>
                                </p:cTn>
                              </p:par>
                              <p:par>
                                <p:cTn id="43" presetID="1" presetClass="entr" presetSubtype="0" fill="hold" nodeType="withEffect">
                                  <p:stCondLst>
                                    <p:cond delay="0"/>
                                  </p:stCondLst>
                                  <p:childTnLst>
                                    <p:set>
                                      <p:cBhvr>
                                        <p:cTn id="44" dur="1" fill="hold">
                                          <p:stCondLst>
                                            <p:cond delay="0"/>
                                          </p:stCondLst>
                                        </p:cTn>
                                        <p:tgtEl>
                                          <p:spTgt spid="45374"/>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0.0552 -0.03144 L -1.11111E-6 -1.50289E-6 " pathEditMode="relative" ptsTypes="AA">
                                      <p:cBhvr>
                                        <p:cTn id="46" dur="2000" fill="hold"/>
                                        <p:tgtEl>
                                          <p:spTgt spid="45374"/>
                                        </p:tgtEl>
                                        <p:attrNameLst>
                                          <p:attrName>ppt_x</p:attrName>
                                          <p:attrName>ppt_y</p:attrName>
                                        </p:attrNameLst>
                                      </p:cBhvr>
                                    </p:animMotion>
                                  </p:childTnLst>
                                </p:cTn>
                              </p:par>
                              <p:par>
                                <p:cTn id="47" presetID="9" presetClass="entr" presetSubtype="0" fill="hold" nodeType="withEffect">
                                  <p:stCondLst>
                                    <p:cond delay="0"/>
                                  </p:stCondLst>
                                  <p:childTnLst>
                                    <p:set>
                                      <p:cBhvr>
                                        <p:cTn id="48" dur="1" fill="hold">
                                          <p:stCondLst>
                                            <p:cond delay="0"/>
                                          </p:stCondLst>
                                        </p:cTn>
                                        <p:tgtEl>
                                          <p:spTgt spid="45381"/>
                                        </p:tgtEl>
                                        <p:attrNameLst>
                                          <p:attrName>style.visibility</p:attrName>
                                        </p:attrNameLst>
                                      </p:cBhvr>
                                      <p:to>
                                        <p:strVal val="visible"/>
                                      </p:to>
                                    </p:set>
                                    <p:animEffect transition="in" filter="dissolve">
                                      <p:cBhvr>
                                        <p:cTn id="49" dur="500"/>
                                        <p:tgtEl>
                                          <p:spTgt spid="4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07504" y="980728"/>
            <a:ext cx="8955811" cy="525658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40963" name="Text Box 5"/>
          <p:cNvSpPr txBox="1">
            <a:spLocks noChangeArrowheads="1"/>
          </p:cNvSpPr>
          <p:nvPr/>
        </p:nvSpPr>
        <p:spPr bwMode="auto">
          <a:xfrm>
            <a:off x="4355976" y="1272823"/>
            <a:ext cx="4788024" cy="2862322"/>
          </a:xfrm>
          <a:prstGeom prst="rect">
            <a:avLst/>
          </a:prstGeom>
          <a:noFill/>
          <a:ln w="9525">
            <a:noFill/>
            <a:miter lim="800000"/>
            <a:headEnd/>
            <a:tailEnd/>
          </a:ln>
          <a:effectLst/>
        </p:spPr>
        <p:txBody>
          <a:bodyPr wrap="square">
            <a:spAutoFit/>
          </a:bodyPr>
          <a:lstStyle/>
          <a:p>
            <a:pPr>
              <a:spcBef>
                <a:spcPct val="50000"/>
              </a:spcBef>
            </a:pPr>
            <a:r>
              <a:rPr lang="el-GR" altLang="en-US" b="1" dirty="0" smtClean="0">
                <a:solidFill>
                  <a:srgbClr val="003366"/>
                </a:solidFill>
                <a:latin typeface="Comic Sans MS" pitchFamily="66" charset="0"/>
              </a:rPr>
              <a:t>Μια πρόσμιξη από στοιχείο της στήλης </a:t>
            </a:r>
            <a:r>
              <a:rPr lang="en-US" altLang="en-US" b="1" dirty="0" smtClean="0">
                <a:solidFill>
                  <a:srgbClr val="003366"/>
                </a:solidFill>
                <a:latin typeface="Comic Sans MS" pitchFamily="66" charset="0"/>
              </a:rPr>
              <a:t>V</a:t>
            </a:r>
            <a:r>
              <a:rPr lang="el-GR" altLang="en-US" b="1" dirty="0" smtClean="0">
                <a:solidFill>
                  <a:srgbClr val="003366"/>
                </a:solidFill>
                <a:latin typeface="Comic Sans MS" pitchFamily="66" charset="0"/>
              </a:rPr>
              <a:t> του περιοδικού πίνακα εισάγει ένα ενεργειακό επίπεδο (στάθμη προσμίξεων) πολύ κοντά στη ζώνη αγωγιμότητας του </a:t>
            </a:r>
            <a:r>
              <a:rPr lang="en-GB" altLang="en-US" b="1" dirty="0" err="1" smtClean="0">
                <a:solidFill>
                  <a:srgbClr val="003366"/>
                </a:solidFill>
                <a:latin typeface="Comic Sans MS" pitchFamily="66" charset="0"/>
              </a:rPr>
              <a:t>Ge</a:t>
            </a:r>
            <a:r>
              <a:rPr lang="en-GB" altLang="en-US" b="1" dirty="0" smtClean="0">
                <a:solidFill>
                  <a:srgbClr val="003366"/>
                </a:solidFill>
                <a:latin typeface="Comic Sans MS" pitchFamily="66" charset="0"/>
              </a:rPr>
              <a:t> </a:t>
            </a:r>
            <a:r>
              <a:rPr lang="el-GR" altLang="en-US" b="1" dirty="0" smtClean="0">
                <a:solidFill>
                  <a:srgbClr val="003366"/>
                </a:solidFill>
                <a:latin typeface="Comic Sans MS" pitchFamily="66" charset="0"/>
              </a:rPr>
              <a:t>ή</a:t>
            </a:r>
            <a:r>
              <a:rPr lang="en-GB" altLang="en-US" b="1" dirty="0" smtClean="0">
                <a:solidFill>
                  <a:srgbClr val="003366"/>
                </a:solidFill>
                <a:latin typeface="Comic Sans MS" pitchFamily="66" charset="0"/>
              </a:rPr>
              <a:t> </a:t>
            </a:r>
            <a:r>
              <a:rPr lang="en-GB" altLang="en-US" b="1" dirty="0">
                <a:solidFill>
                  <a:srgbClr val="003366"/>
                </a:solidFill>
                <a:latin typeface="Comic Sans MS" pitchFamily="66" charset="0"/>
              </a:rPr>
              <a:t>Si. </a:t>
            </a:r>
            <a:r>
              <a:rPr lang="el-GR" altLang="en-US" b="1" dirty="0" smtClean="0">
                <a:solidFill>
                  <a:srgbClr val="003366"/>
                </a:solidFill>
                <a:latin typeface="Comic Sans MS" pitchFamily="66" charset="0"/>
              </a:rPr>
              <a:t>Αυτό η στάθμη είναι γεμάτη με ηλεκτρόνια για Τ=0 Κ. Όμως διεγείρονται πολύ εύκολα με προσφορά ενέργειας. Έτσι σε θερμοκρασίες</a:t>
            </a:r>
            <a:r>
              <a:rPr lang="en-GB" altLang="en-US" b="1" dirty="0" smtClean="0">
                <a:solidFill>
                  <a:srgbClr val="003366"/>
                </a:solidFill>
                <a:latin typeface="Comic Sans MS" pitchFamily="66" charset="0"/>
              </a:rPr>
              <a:t> 50-100 </a:t>
            </a:r>
            <a:r>
              <a:rPr lang="en-GB" altLang="en-US" b="1" dirty="0">
                <a:solidFill>
                  <a:srgbClr val="003366"/>
                </a:solidFill>
                <a:latin typeface="Comic Sans MS" pitchFamily="66" charset="0"/>
              </a:rPr>
              <a:t>K </a:t>
            </a:r>
            <a:r>
              <a:rPr lang="el-GR" altLang="en-US" b="1" dirty="0" smtClean="0">
                <a:solidFill>
                  <a:srgbClr val="003366"/>
                </a:solidFill>
                <a:latin typeface="Comic Sans MS" pitchFamily="66" charset="0"/>
              </a:rPr>
              <a:t>σχεδόν όλα τα ηλεκτρόνια  έχουν μετακινηθεί στη ζώνη αγωγιμότητας.</a:t>
            </a:r>
            <a:endParaRPr lang="en-US" altLang="en-US" b="1" dirty="0">
              <a:solidFill>
                <a:srgbClr val="003366"/>
              </a:solidFill>
              <a:latin typeface="Comic Sans MS" pitchFamily="66" charset="0"/>
            </a:endParaRPr>
          </a:p>
        </p:txBody>
      </p:sp>
      <p:pic>
        <p:nvPicPr>
          <p:cNvPr id="40964" name="Picture 6"/>
          <p:cNvPicPr>
            <a:picLocks noChangeAspect="1" noChangeArrowheads="1"/>
          </p:cNvPicPr>
          <p:nvPr/>
        </p:nvPicPr>
        <p:blipFill>
          <a:blip r:embed="rId2" cstate="print"/>
          <a:srcRect/>
          <a:stretch>
            <a:fillRect/>
          </a:stretch>
        </p:blipFill>
        <p:spPr bwMode="auto">
          <a:xfrm>
            <a:off x="247079" y="1848887"/>
            <a:ext cx="4036889" cy="1961937"/>
          </a:xfrm>
          <a:prstGeom prst="rect">
            <a:avLst/>
          </a:prstGeom>
          <a:noFill/>
          <a:ln w="9525">
            <a:noFill/>
            <a:miter lim="800000"/>
            <a:headEnd/>
            <a:tailEnd/>
          </a:ln>
          <a:scene3d>
            <a:camera prst="orthographicFront"/>
            <a:lightRig rig="threePt" dir="t"/>
          </a:scene3d>
          <a:sp3d>
            <a:bevelT/>
          </a:sp3d>
        </p:spPr>
      </p:pic>
      <p:sp>
        <p:nvSpPr>
          <p:cNvPr id="40966" name="Text Box 9"/>
          <p:cNvSpPr txBox="1">
            <a:spLocks noChangeArrowheads="1"/>
          </p:cNvSpPr>
          <p:nvPr/>
        </p:nvSpPr>
        <p:spPr bwMode="auto">
          <a:xfrm>
            <a:off x="871539" y="1164079"/>
            <a:ext cx="2332310" cy="400110"/>
          </a:xfrm>
          <a:prstGeom prst="rect">
            <a:avLst/>
          </a:prstGeom>
          <a:solidFill>
            <a:srgbClr val="FF99CC"/>
          </a:solidFill>
          <a:ln w="9525">
            <a:solidFill>
              <a:schemeClr val="tx1"/>
            </a:solidFill>
            <a:miter lim="800000"/>
            <a:headEnd/>
            <a:tailEnd/>
          </a:ln>
          <a:effectLst/>
        </p:spPr>
        <p:txBody>
          <a:bodyPr wrap="square">
            <a:spAutoFit/>
          </a:bodyPr>
          <a:lstStyle/>
          <a:p>
            <a:pPr>
              <a:spcBef>
                <a:spcPct val="50000"/>
              </a:spcBef>
            </a:pPr>
            <a:r>
              <a:rPr lang="en-GB" altLang="en-US" sz="2000" b="1" dirty="0" smtClean="0"/>
              <a:t>n-</a:t>
            </a:r>
            <a:r>
              <a:rPr lang="el-GR" altLang="en-US" sz="2000" b="1" dirty="0" smtClean="0"/>
              <a:t>τύπου</a:t>
            </a:r>
            <a:r>
              <a:rPr lang="en-GB" altLang="en-US" sz="2000" b="1" dirty="0" smtClean="0"/>
              <a:t> </a:t>
            </a:r>
            <a:r>
              <a:rPr lang="el-GR" altLang="en-US" sz="2000" b="1" dirty="0" smtClean="0"/>
              <a:t>ημιαγωγός</a:t>
            </a:r>
            <a:endParaRPr lang="en-US" altLang="en-US" sz="2000" b="1" dirty="0"/>
          </a:p>
        </p:txBody>
      </p:sp>
      <p:sp>
        <p:nvSpPr>
          <p:cNvPr id="9"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Εξωγενείς Ημιαγωγοί</a:t>
            </a:r>
            <a:r>
              <a:rPr lang="en-US" sz="2800" b="1" u="none" dirty="0" smtClean="0">
                <a:solidFill>
                  <a:srgbClr val="002060"/>
                </a:solidFill>
                <a:cs typeface="Times New Roman" pitchFamily="18" charset="0"/>
              </a:rPr>
              <a:t> – </a:t>
            </a:r>
            <a:r>
              <a:rPr lang="el-GR" sz="2800" b="1" u="none" dirty="0" smtClean="0">
                <a:solidFill>
                  <a:srgbClr val="002060"/>
                </a:solidFill>
                <a:cs typeface="Times New Roman" pitchFamily="18" charset="0"/>
              </a:rPr>
              <a:t>Νόθευση</a:t>
            </a:r>
            <a:endParaRPr lang="en-GB" sz="2800" b="1" u="none" dirty="0">
              <a:solidFill>
                <a:srgbClr val="002060"/>
              </a:solidFill>
              <a:cs typeface="Times New Roman" pitchFamily="18" charset="0"/>
            </a:endParaRPr>
          </a:p>
        </p:txBody>
      </p:sp>
      <p:sp>
        <p:nvSpPr>
          <p:cNvPr id="11" name="10 - Ορθογώνιο"/>
          <p:cNvSpPr/>
          <p:nvPr/>
        </p:nvSpPr>
        <p:spPr>
          <a:xfrm>
            <a:off x="251520" y="4513183"/>
            <a:ext cx="8712968" cy="1508105"/>
          </a:xfrm>
          <a:prstGeom prst="rect">
            <a:avLst/>
          </a:prstGeom>
        </p:spPr>
        <p:txBody>
          <a:bodyPr wrap="square">
            <a:spAutoFit/>
          </a:bodyPr>
          <a:lstStyle/>
          <a:p>
            <a:r>
              <a:rPr lang="el-GR" altLang="en-US" sz="2000" b="1" dirty="0" smtClean="0">
                <a:solidFill>
                  <a:srgbClr val="FF0000"/>
                </a:solidFill>
                <a:latin typeface="Comic Sans MS" pitchFamily="66" charset="0"/>
              </a:rPr>
              <a:t>Στάθμη δοτών </a:t>
            </a:r>
            <a:r>
              <a:rPr lang="el-GR" altLang="en-US" sz="2000" b="1" dirty="0" smtClean="0">
                <a:solidFill>
                  <a:srgbClr val="003366"/>
                </a:solidFill>
                <a:latin typeface="Comic Sans MS" pitchFamily="66" charset="0"/>
              </a:rPr>
              <a:t>και η πρόσμιξη ονομάζεται </a:t>
            </a:r>
            <a:r>
              <a:rPr lang="el-GR" altLang="en-US" sz="2000" b="1" dirty="0" smtClean="0">
                <a:solidFill>
                  <a:srgbClr val="FF0000"/>
                </a:solidFill>
                <a:latin typeface="Comic Sans MS" pitchFamily="66" charset="0"/>
              </a:rPr>
              <a:t>πρόσμιξη δοτών </a:t>
            </a:r>
            <a:r>
              <a:rPr lang="el-GR" altLang="en-US" dirty="0" smtClean="0">
                <a:solidFill>
                  <a:srgbClr val="003366"/>
                </a:solidFill>
                <a:latin typeface="Comic Sans MS" pitchFamily="66" charset="0"/>
              </a:rPr>
              <a:t>.</a:t>
            </a:r>
            <a:r>
              <a:rPr lang="en-GB" altLang="en-US" dirty="0" smtClean="0">
                <a:solidFill>
                  <a:srgbClr val="003366"/>
                </a:solidFill>
                <a:latin typeface="Comic Sans MS" pitchFamily="66" charset="0"/>
              </a:rPr>
              <a:t> </a:t>
            </a:r>
            <a:r>
              <a:rPr lang="el-GR" altLang="en-US" b="1" dirty="0" smtClean="0">
                <a:solidFill>
                  <a:srgbClr val="003366"/>
                </a:solidFill>
                <a:latin typeface="Comic Sans MS" pitchFamily="66" charset="0"/>
              </a:rPr>
              <a:t>Ο ημιαγωγός εμφανίζει μεγάλη συγκέντρωση ηλεκτρονίων ακόμα και σε θερμοκρασίες όπου η συγκέντρωση φορέων ενδογενούς αγωγιμότητας είναι πολύ μικρή (χαμηλές θερμοκρασίες). Επομένως έχουμε </a:t>
            </a:r>
            <a:r>
              <a:rPr lang="en-GB" altLang="en-US" b="1" i="1" dirty="0" smtClean="0">
                <a:solidFill>
                  <a:srgbClr val="FF0000"/>
                </a:solidFill>
                <a:latin typeface="Comic Sans MS" pitchFamily="66" charset="0"/>
              </a:rPr>
              <a:t>n</a:t>
            </a:r>
            <a:r>
              <a:rPr lang="en-GB" altLang="en-US" b="1" i="1" baseline="-25000" dirty="0" smtClean="0">
                <a:solidFill>
                  <a:srgbClr val="FF0000"/>
                </a:solidFill>
                <a:latin typeface="Comic Sans MS" pitchFamily="66" charset="0"/>
              </a:rPr>
              <a:t>0</a:t>
            </a:r>
            <a:r>
              <a:rPr lang="en-GB" altLang="en-US" b="1" i="1" dirty="0" smtClean="0">
                <a:solidFill>
                  <a:srgbClr val="FF0000"/>
                </a:solidFill>
                <a:latin typeface="Comic Sans MS" pitchFamily="66" charset="0"/>
              </a:rPr>
              <a:t>&gt;&gt;(n</a:t>
            </a:r>
            <a:r>
              <a:rPr lang="en-GB" altLang="en-US" b="1" i="1" baseline="-25000" dirty="0" smtClean="0">
                <a:solidFill>
                  <a:srgbClr val="FF0000"/>
                </a:solidFill>
                <a:latin typeface="Comic Sans MS" pitchFamily="66" charset="0"/>
              </a:rPr>
              <a:t>i</a:t>
            </a:r>
            <a:r>
              <a:rPr lang="en-GB" altLang="en-US" b="1" i="1" dirty="0" smtClean="0">
                <a:solidFill>
                  <a:srgbClr val="FF0000"/>
                </a:solidFill>
                <a:latin typeface="Comic Sans MS" pitchFamily="66" charset="0"/>
              </a:rPr>
              <a:t>,p</a:t>
            </a:r>
            <a:r>
              <a:rPr lang="en-GB" altLang="en-US" b="1" i="1" baseline="-25000" dirty="0" smtClean="0">
                <a:solidFill>
                  <a:srgbClr val="FF0000"/>
                </a:solidFill>
                <a:latin typeface="Comic Sans MS" pitchFamily="66" charset="0"/>
              </a:rPr>
              <a:t>0</a:t>
            </a:r>
            <a:r>
              <a:rPr lang="en-GB" altLang="en-US" b="1" i="1" dirty="0" smtClean="0">
                <a:solidFill>
                  <a:srgbClr val="FF0000"/>
                </a:solidFill>
                <a:latin typeface="Comic Sans MS" pitchFamily="66" charset="0"/>
              </a:rPr>
              <a:t>)</a:t>
            </a:r>
            <a:r>
              <a:rPr lang="en-GB" altLang="en-US" b="1" dirty="0" smtClean="0">
                <a:solidFill>
                  <a:srgbClr val="003366"/>
                </a:solidFill>
                <a:latin typeface="Comic Sans MS" pitchFamily="66" charset="0"/>
              </a:rPr>
              <a:t>. </a:t>
            </a:r>
            <a:r>
              <a:rPr lang="el-GR" altLang="en-US" b="1" dirty="0" smtClean="0">
                <a:solidFill>
                  <a:srgbClr val="003366"/>
                </a:solidFill>
                <a:latin typeface="Comic Sans MS" pitchFamily="66" charset="0"/>
              </a:rPr>
              <a:t>Ο ημιαγωγός ονομάζεται </a:t>
            </a:r>
            <a:r>
              <a:rPr lang="el-GR" altLang="en-US" b="1" dirty="0" smtClean="0">
                <a:solidFill>
                  <a:srgbClr val="FF0000"/>
                </a:solidFill>
                <a:latin typeface="Comic Sans MS" pitchFamily="66" charset="0"/>
              </a:rPr>
              <a:t>ημιαγωγός </a:t>
            </a:r>
            <a:r>
              <a:rPr lang="en-US" altLang="en-US" b="1" dirty="0" smtClean="0">
                <a:solidFill>
                  <a:srgbClr val="FF0000"/>
                </a:solidFill>
                <a:latin typeface="Comic Sans MS" pitchFamily="66" charset="0"/>
              </a:rPr>
              <a:t>n-</a:t>
            </a:r>
            <a:r>
              <a:rPr lang="el-GR" altLang="en-US" b="1" dirty="0" smtClean="0">
                <a:solidFill>
                  <a:srgbClr val="FF0000"/>
                </a:solidFill>
                <a:latin typeface="Comic Sans MS" pitchFamily="66" charset="0"/>
              </a:rPr>
              <a:t>τύπου</a:t>
            </a:r>
            <a:r>
              <a:rPr lang="en-GB" altLang="en-US" b="1" dirty="0" smtClean="0">
                <a:solidFill>
                  <a:srgbClr val="003366"/>
                </a:solidFill>
                <a:latin typeface="Comic Sans MS" pitchFamily="66" charset="0"/>
              </a:rPr>
              <a:t>.</a:t>
            </a:r>
            <a:r>
              <a:rPr lang="en-US" altLang="en-US" b="1" dirty="0" smtClean="0">
                <a:solidFill>
                  <a:srgbClr val="003366"/>
                </a:solidFill>
                <a:latin typeface="Comic Sans MS" pitchFamily="66" charset="0"/>
              </a:rPr>
              <a:t> </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amond(in)">
                                      <p:cBhvr>
                                        <p:cTn id="7" dur="1000"/>
                                        <p:tgtEl>
                                          <p:spTgt spid="40966"/>
                                        </p:tgtEl>
                                      </p:cBhvr>
                                    </p:animEffect>
                                  </p:childTnLst>
                                </p:cTn>
                              </p:par>
                              <p:par>
                                <p:cTn id="8" presetID="8" presetClass="entr" presetSubtype="16"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diamond(in)">
                                      <p:cBhvr>
                                        <p:cTn id="10" dur="1000"/>
                                        <p:tgtEl>
                                          <p:spTgt spid="4096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diamond(in)">
                                      <p:cBhvr>
                                        <p:cTn id="13" dur="1000"/>
                                        <p:tgtEl>
                                          <p:spTgt spid="4096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6"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52329" y="908720"/>
            <a:ext cx="8911208" cy="5400600"/>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pic>
        <p:nvPicPr>
          <p:cNvPr id="41986" name="Picture 4"/>
          <p:cNvPicPr>
            <a:picLocks noChangeAspect="1" noChangeArrowheads="1"/>
          </p:cNvPicPr>
          <p:nvPr/>
        </p:nvPicPr>
        <p:blipFill>
          <a:blip r:embed="rId2" cstate="print"/>
          <a:srcRect/>
          <a:stretch>
            <a:fillRect/>
          </a:stretch>
        </p:blipFill>
        <p:spPr bwMode="auto">
          <a:xfrm>
            <a:off x="256762" y="1700808"/>
            <a:ext cx="4179213" cy="2016224"/>
          </a:xfrm>
          <a:prstGeom prst="rect">
            <a:avLst/>
          </a:prstGeom>
          <a:noFill/>
          <a:ln w="9525">
            <a:noFill/>
            <a:miter lim="800000"/>
            <a:headEnd/>
            <a:tailEnd/>
          </a:ln>
          <a:scene3d>
            <a:camera prst="orthographicFront"/>
            <a:lightRig rig="threePt" dir="t"/>
          </a:scene3d>
          <a:sp3d>
            <a:bevelT/>
          </a:sp3d>
        </p:spPr>
      </p:pic>
      <p:sp>
        <p:nvSpPr>
          <p:cNvPr id="9" name="AutoShape 7">
            <a:extLst>
              <a:ext uri="{FF2B5EF4-FFF2-40B4-BE49-F238E27FC236}">
                <a16:creationId xmlns="" xmlns:a16="http://schemas.microsoft.com/office/drawing/2014/main" id="{0BE189D1-7DA7-4F8B-8CA7-4126B89A5D94}"/>
              </a:ext>
            </a:extLst>
          </p:cNvPr>
          <p:cNvSpPr>
            <a:spLocks noChangeArrowheads="1"/>
          </p:cNvSpPr>
          <p:nvPr/>
        </p:nvSpPr>
        <p:spPr bwMode="auto">
          <a:xfrm>
            <a:off x="304800" y="155104"/>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a:extLst>
              <a:ext uri="{FF2B5EF4-FFF2-40B4-BE49-F238E27FC236}">
                <a16:creationId xmlns="" xmlns:a16="http://schemas.microsoft.com/office/drawing/2014/main" id="{FFEC135F-AB56-43A5-A323-F1B28F0483A3}"/>
              </a:ext>
            </a:extLst>
          </p:cNvPr>
          <p:cNvSpPr txBox="1">
            <a:spLocks noChangeArrowheads="1"/>
          </p:cNvSpPr>
          <p:nvPr/>
        </p:nvSpPr>
        <p:spPr bwMode="auto">
          <a:xfrm>
            <a:off x="533400" y="188640"/>
            <a:ext cx="8001000" cy="523220"/>
          </a:xfrm>
          <a:prstGeom prst="rect">
            <a:avLst/>
          </a:prstGeom>
          <a:noFill/>
          <a:ln w="9525">
            <a:noFill/>
            <a:miter lim="800000"/>
            <a:headEnd/>
            <a:tailEnd/>
          </a:ln>
          <a:effectLst/>
        </p:spPr>
        <p:txBody>
          <a:bodyPr>
            <a:spAutoFit/>
          </a:bodyPr>
          <a:lstStyle/>
          <a:p>
            <a:pPr algn="ctr">
              <a:spcBef>
                <a:spcPct val="50000"/>
              </a:spcBef>
            </a:pPr>
            <a:r>
              <a:rPr lang="el-GR" sz="2800" b="1" u="none" dirty="0" smtClean="0">
                <a:solidFill>
                  <a:srgbClr val="002060"/>
                </a:solidFill>
                <a:cs typeface="Times New Roman" pitchFamily="18" charset="0"/>
              </a:rPr>
              <a:t>Εξωγενείς Ημιαγωγοί</a:t>
            </a:r>
            <a:r>
              <a:rPr lang="en-US" sz="2800" b="1" u="none" dirty="0" smtClean="0">
                <a:solidFill>
                  <a:srgbClr val="002060"/>
                </a:solidFill>
                <a:cs typeface="Times New Roman" pitchFamily="18" charset="0"/>
              </a:rPr>
              <a:t> – </a:t>
            </a:r>
            <a:r>
              <a:rPr lang="el-GR" sz="2800" b="1" u="none" dirty="0" smtClean="0">
                <a:solidFill>
                  <a:srgbClr val="002060"/>
                </a:solidFill>
                <a:cs typeface="Times New Roman" pitchFamily="18" charset="0"/>
              </a:rPr>
              <a:t>Νόθευση</a:t>
            </a:r>
            <a:endParaRPr lang="en-GB" sz="2800" b="1" u="none" dirty="0">
              <a:solidFill>
                <a:srgbClr val="002060"/>
              </a:solidFill>
              <a:cs typeface="Times New Roman" pitchFamily="18" charset="0"/>
            </a:endParaRPr>
          </a:p>
        </p:txBody>
      </p:sp>
      <p:sp>
        <p:nvSpPr>
          <p:cNvPr id="11" name="Text Box 9"/>
          <p:cNvSpPr txBox="1">
            <a:spLocks noChangeArrowheads="1"/>
          </p:cNvSpPr>
          <p:nvPr/>
        </p:nvSpPr>
        <p:spPr bwMode="auto">
          <a:xfrm>
            <a:off x="871539" y="1016000"/>
            <a:ext cx="2332310" cy="406400"/>
          </a:xfrm>
          <a:prstGeom prst="rect">
            <a:avLst/>
          </a:prstGeom>
          <a:solidFill>
            <a:srgbClr val="FF99CC"/>
          </a:solidFill>
          <a:ln w="9525">
            <a:solidFill>
              <a:schemeClr val="tx1"/>
            </a:solidFill>
            <a:miter lim="800000"/>
            <a:headEnd/>
            <a:tailEnd/>
          </a:ln>
          <a:effectLst/>
        </p:spPr>
        <p:txBody>
          <a:bodyPr wrap="square">
            <a:spAutoFit/>
          </a:bodyPr>
          <a:lstStyle/>
          <a:p>
            <a:pPr>
              <a:spcBef>
                <a:spcPct val="50000"/>
              </a:spcBef>
            </a:pPr>
            <a:r>
              <a:rPr lang="en-GB" altLang="en-US" sz="2000" b="1" dirty="0" smtClean="0"/>
              <a:t>p-</a:t>
            </a:r>
            <a:r>
              <a:rPr lang="el-GR" altLang="en-US" sz="2000" b="1" dirty="0" smtClean="0"/>
              <a:t>τύπου</a:t>
            </a:r>
            <a:r>
              <a:rPr lang="en-GB" altLang="en-US" sz="2000" b="1" dirty="0" smtClean="0"/>
              <a:t> </a:t>
            </a:r>
            <a:r>
              <a:rPr lang="el-GR" altLang="en-US" sz="2000" b="1" dirty="0" smtClean="0"/>
              <a:t>ημιαγωγός</a:t>
            </a:r>
            <a:endParaRPr lang="en-US" altLang="en-US" sz="2000" b="1" dirty="0"/>
          </a:p>
        </p:txBody>
      </p:sp>
      <p:sp>
        <p:nvSpPr>
          <p:cNvPr id="12" name="11 - Ορθογώνιο"/>
          <p:cNvSpPr/>
          <p:nvPr/>
        </p:nvSpPr>
        <p:spPr>
          <a:xfrm>
            <a:off x="107504" y="4509120"/>
            <a:ext cx="8964488" cy="1477328"/>
          </a:xfrm>
          <a:prstGeom prst="rect">
            <a:avLst/>
          </a:prstGeom>
        </p:spPr>
        <p:txBody>
          <a:bodyPr wrap="square">
            <a:spAutoFit/>
          </a:bodyPr>
          <a:lstStyle/>
          <a:p>
            <a:r>
              <a:rPr lang="el-GR" altLang="en-US" b="1" dirty="0" smtClean="0">
                <a:solidFill>
                  <a:srgbClr val="002060"/>
                </a:solidFill>
                <a:latin typeface="Comic Sans MS" pitchFamily="66" charset="0"/>
              </a:rPr>
              <a:t>Καθώς η στάθμη αυτή «δέχεται» ηλεκτρόνια από τη ζώνη σθένους ονομάζεται </a:t>
            </a:r>
            <a:r>
              <a:rPr lang="el-GR" altLang="en-US" b="1" dirty="0" smtClean="0">
                <a:solidFill>
                  <a:srgbClr val="FF0000"/>
                </a:solidFill>
                <a:latin typeface="Comic Sans MS" pitchFamily="66" charset="0"/>
              </a:rPr>
              <a:t>στάθμη αποδεκτών </a:t>
            </a:r>
            <a:r>
              <a:rPr lang="el-GR" altLang="en-US" b="1" dirty="0" smtClean="0">
                <a:solidFill>
                  <a:srgbClr val="002060"/>
                </a:solidFill>
                <a:latin typeface="Comic Sans MS" pitchFamily="66" charset="0"/>
              </a:rPr>
              <a:t>και οι προσμίξεις της ΙΙΙ στήλης ονομάζονται </a:t>
            </a:r>
            <a:r>
              <a:rPr lang="el-GR" altLang="en-US" b="1" dirty="0" smtClean="0">
                <a:solidFill>
                  <a:srgbClr val="FF0000"/>
                </a:solidFill>
                <a:latin typeface="Comic Sans MS" pitchFamily="66" charset="0"/>
              </a:rPr>
              <a:t>προσμίξεις αποδεκτών</a:t>
            </a:r>
            <a:r>
              <a:rPr lang="el-GR" altLang="en-US" b="1" dirty="0" smtClean="0">
                <a:solidFill>
                  <a:srgbClr val="002060"/>
                </a:solidFill>
                <a:latin typeface="Comic Sans MS" pitchFamily="66" charset="0"/>
              </a:rPr>
              <a:t>.  Η νόθευση με προσμίξεις αποδεκτών παράγει ένα ημιαγωγό με συγκέντρωση οπών </a:t>
            </a:r>
            <a:r>
              <a:rPr lang="en-US" altLang="en-US" b="1" i="1" dirty="0" smtClean="0">
                <a:solidFill>
                  <a:srgbClr val="002060"/>
                </a:solidFill>
                <a:latin typeface="Comic Sans MS" pitchFamily="66" charset="0"/>
              </a:rPr>
              <a:t>p</a:t>
            </a:r>
            <a:r>
              <a:rPr lang="en-US" altLang="en-US" b="1" i="1" baseline="-25000" dirty="0" smtClean="0">
                <a:solidFill>
                  <a:srgbClr val="002060"/>
                </a:solidFill>
                <a:latin typeface="Comic Sans MS" pitchFamily="66" charset="0"/>
              </a:rPr>
              <a:t>0</a:t>
            </a:r>
            <a:r>
              <a:rPr lang="en-US" altLang="en-US" b="1" i="1" dirty="0" smtClean="0">
                <a:solidFill>
                  <a:srgbClr val="002060"/>
                </a:solidFill>
                <a:latin typeface="Comic Sans MS" pitchFamily="66" charset="0"/>
              </a:rPr>
              <a:t> </a:t>
            </a:r>
            <a:r>
              <a:rPr lang="el-GR" altLang="en-US" b="1" dirty="0" smtClean="0">
                <a:solidFill>
                  <a:srgbClr val="002060"/>
                </a:solidFill>
                <a:latin typeface="Comic Sans MS" pitchFamily="66" charset="0"/>
              </a:rPr>
              <a:t>πολύ μεγαλύτερη από τη συγκέντρωση των ηλεκτρονίων στη ζώνη αγωγιμότητας (</a:t>
            </a:r>
            <a:r>
              <a:rPr lang="el-GR" altLang="en-US" b="1" dirty="0" smtClean="0">
                <a:solidFill>
                  <a:srgbClr val="FF0000"/>
                </a:solidFill>
                <a:latin typeface="Comic Sans MS" pitchFamily="66" charset="0"/>
              </a:rPr>
              <a:t>ημιαγωγός </a:t>
            </a:r>
            <a:r>
              <a:rPr lang="en-US" altLang="en-US" b="1" dirty="0" smtClean="0">
                <a:solidFill>
                  <a:srgbClr val="FF0000"/>
                </a:solidFill>
                <a:latin typeface="Comic Sans MS" pitchFamily="66" charset="0"/>
              </a:rPr>
              <a:t>p-</a:t>
            </a:r>
            <a:r>
              <a:rPr lang="el-GR" altLang="en-US" b="1" dirty="0" smtClean="0">
                <a:solidFill>
                  <a:srgbClr val="FF0000"/>
                </a:solidFill>
                <a:latin typeface="Comic Sans MS" pitchFamily="66" charset="0"/>
              </a:rPr>
              <a:t>τύπου</a:t>
            </a:r>
            <a:r>
              <a:rPr lang="el-GR" altLang="en-US" b="1" dirty="0" smtClean="0">
                <a:solidFill>
                  <a:srgbClr val="002060"/>
                </a:solidFill>
                <a:latin typeface="Comic Sans MS" pitchFamily="66" charset="0"/>
              </a:rPr>
              <a:t>). </a:t>
            </a:r>
            <a:endParaRPr lang="el-GR" b="1" dirty="0">
              <a:solidFill>
                <a:srgbClr val="002060"/>
              </a:solidFill>
            </a:endParaRPr>
          </a:p>
        </p:txBody>
      </p:sp>
      <p:sp>
        <p:nvSpPr>
          <p:cNvPr id="13" name="12 - Ορθογώνιο"/>
          <p:cNvSpPr/>
          <p:nvPr/>
        </p:nvSpPr>
        <p:spPr>
          <a:xfrm>
            <a:off x="4536504" y="1268760"/>
            <a:ext cx="4572000" cy="2862322"/>
          </a:xfrm>
          <a:prstGeom prst="rect">
            <a:avLst/>
          </a:prstGeom>
        </p:spPr>
        <p:txBody>
          <a:bodyPr>
            <a:spAutoFit/>
          </a:bodyPr>
          <a:lstStyle/>
          <a:p>
            <a:r>
              <a:rPr lang="el-GR" altLang="en-US" b="1" dirty="0" smtClean="0">
                <a:solidFill>
                  <a:srgbClr val="003366"/>
                </a:solidFill>
                <a:latin typeface="Comic Sans MS" pitchFamily="66" charset="0"/>
              </a:rPr>
              <a:t>Μια πρόσμιξη από στοιχείο της στήλης </a:t>
            </a:r>
            <a:r>
              <a:rPr lang="en-US" altLang="en-US" b="1" dirty="0" smtClean="0">
                <a:solidFill>
                  <a:srgbClr val="003366"/>
                </a:solidFill>
                <a:latin typeface="Comic Sans MS" pitchFamily="66" charset="0"/>
              </a:rPr>
              <a:t>V</a:t>
            </a:r>
            <a:r>
              <a:rPr lang="el-GR" altLang="en-US" b="1" dirty="0" smtClean="0">
                <a:solidFill>
                  <a:srgbClr val="003366"/>
                </a:solidFill>
                <a:latin typeface="Comic Sans MS" pitchFamily="66" charset="0"/>
              </a:rPr>
              <a:t> του περιοδικού πίνακα εισάγει ένα ενεργειακό επίπεδο (στάθμη προσμίξεων) πολύ κοντά στη ζώνη σθένους του </a:t>
            </a:r>
            <a:r>
              <a:rPr lang="en-GB" altLang="en-US" b="1" dirty="0" err="1" smtClean="0">
                <a:solidFill>
                  <a:srgbClr val="003366"/>
                </a:solidFill>
                <a:latin typeface="Comic Sans MS" pitchFamily="66" charset="0"/>
              </a:rPr>
              <a:t>Ge</a:t>
            </a:r>
            <a:r>
              <a:rPr lang="en-GB" altLang="en-US" b="1" dirty="0" smtClean="0">
                <a:solidFill>
                  <a:srgbClr val="003366"/>
                </a:solidFill>
                <a:latin typeface="Comic Sans MS" pitchFamily="66" charset="0"/>
              </a:rPr>
              <a:t> </a:t>
            </a:r>
            <a:r>
              <a:rPr lang="el-GR" altLang="en-US" b="1" dirty="0" smtClean="0">
                <a:solidFill>
                  <a:srgbClr val="003366"/>
                </a:solidFill>
                <a:latin typeface="Comic Sans MS" pitchFamily="66" charset="0"/>
              </a:rPr>
              <a:t>ή</a:t>
            </a:r>
            <a:r>
              <a:rPr lang="en-GB" altLang="en-US" b="1" dirty="0" smtClean="0">
                <a:solidFill>
                  <a:srgbClr val="003366"/>
                </a:solidFill>
                <a:latin typeface="Comic Sans MS" pitchFamily="66" charset="0"/>
              </a:rPr>
              <a:t> Si. </a:t>
            </a:r>
            <a:r>
              <a:rPr lang="el-GR" altLang="en-US" b="1" dirty="0" smtClean="0">
                <a:solidFill>
                  <a:srgbClr val="003366"/>
                </a:solidFill>
                <a:latin typeface="Comic Sans MS" pitchFamily="66" charset="0"/>
              </a:rPr>
              <a:t>Αυτό η στάθμη είναι άδεια από ηλεκτρόνια για Τ=0 Κ. Ακόμα και σε χαμηλές θερμοκρασίες διεγείρονται ηλεκτρόνια από τη ζώνη σθένους στη στάθμη προσμίξεων αφήνοντας οπές στη ζώνη σθένους.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diamond(in)">
                                      <p:cBhvr>
                                        <p:cTn id="10" dur="1000"/>
                                        <p:tgtEl>
                                          <p:spTgt spid="4198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4400550" y="3233738"/>
            <a:ext cx="9144000" cy="0"/>
          </a:xfrm>
          <a:prstGeom prst="rect">
            <a:avLst/>
          </a:prstGeom>
          <a:noFill/>
          <a:ln w="9525">
            <a:noFill/>
            <a:miter lim="800000"/>
            <a:headEnd/>
            <a:tailEnd/>
          </a:ln>
        </p:spPr>
        <p:txBody>
          <a:bodyPr>
            <a:spAutoFit/>
          </a:bodyPr>
          <a:lstStyle/>
          <a:p>
            <a:endParaRPr lang="el-GR"/>
          </a:p>
        </p:txBody>
      </p:sp>
      <p:grpSp>
        <p:nvGrpSpPr>
          <p:cNvPr id="2" name="Group 6"/>
          <p:cNvGrpSpPr>
            <a:grpSpLocks/>
          </p:cNvGrpSpPr>
          <p:nvPr/>
        </p:nvGrpSpPr>
        <p:grpSpPr bwMode="auto">
          <a:xfrm>
            <a:off x="304800" y="152400"/>
            <a:ext cx="8458200" cy="609600"/>
            <a:chOff x="192" y="96"/>
            <a:chExt cx="5328" cy="384"/>
          </a:xfrm>
        </p:grpSpPr>
        <p:sp>
          <p:nvSpPr>
            <p:cNvPr id="71687"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sp>
          <p:nvSpPr>
            <p:cNvPr id="4110" name="TextBox 2"/>
            <p:cNvSpPr txBox="1">
              <a:spLocks noChangeArrowheads="1"/>
            </p:cNvSpPr>
            <p:nvPr/>
          </p:nvSpPr>
          <p:spPr bwMode="auto">
            <a:xfrm>
              <a:off x="432" y="164"/>
              <a:ext cx="4896" cy="252"/>
            </a:xfrm>
            <a:prstGeom prst="rect">
              <a:avLst/>
            </a:prstGeom>
            <a:noFill/>
            <a:ln w="9525">
              <a:noFill/>
              <a:miter lim="800000"/>
              <a:headEnd/>
              <a:tailEnd/>
            </a:ln>
          </p:spPr>
          <p:txBody>
            <a:bodyPr>
              <a:spAutoFit/>
            </a:bodyPr>
            <a:lstStyle/>
            <a:p>
              <a:pPr algn="ctr"/>
              <a:r>
                <a:rPr lang="el-GR" sz="2000" b="1" u="none" dirty="0"/>
                <a:t>ΗΛΕΚΤΡΙΚΗ ΑΓΩΓΙΜΟΤΗΤΑ ΗΜΙΑΓΩΓΩΝ</a:t>
              </a:r>
              <a:endParaRPr lang="en-US" sz="2000" b="1" u="none" dirty="0"/>
            </a:p>
          </p:txBody>
        </p:sp>
      </p:grpSp>
      <p:sp>
        <p:nvSpPr>
          <p:cNvPr id="15" name="AutoShape 9"/>
          <p:cNvSpPr>
            <a:spLocks noChangeArrowheads="1"/>
          </p:cNvSpPr>
          <p:nvPr/>
        </p:nvSpPr>
        <p:spPr bwMode="auto">
          <a:xfrm>
            <a:off x="179512" y="836613"/>
            <a:ext cx="8839200" cy="5830887"/>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graphicFrame>
        <p:nvGraphicFramePr>
          <p:cNvPr id="16" name="Object 15"/>
          <p:cNvGraphicFramePr>
            <a:graphicFrameLocks noChangeAspect="1"/>
          </p:cNvGraphicFramePr>
          <p:nvPr/>
        </p:nvGraphicFramePr>
        <p:xfrm>
          <a:off x="755576" y="1196752"/>
          <a:ext cx="1422400" cy="838200"/>
        </p:xfrm>
        <a:graphic>
          <a:graphicData uri="http://schemas.openxmlformats.org/presentationml/2006/ole">
            <p:oleObj spid="_x0000_s362223" name="Equation" r:id="rId3" imgW="34137600" imgH="20116800" progId="Equation.DSMT4">
              <p:embed/>
            </p:oleObj>
          </a:graphicData>
        </a:graphic>
      </p:graphicFrame>
      <p:sp>
        <p:nvSpPr>
          <p:cNvPr id="17" name="TextBox 16"/>
          <p:cNvSpPr txBox="1"/>
          <p:nvPr/>
        </p:nvSpPr>
        <p:spPr>
          <a:xfrm>
            <a:off x="2267744" y="1052736"/>
            <a:ext cx="6120680" cy="1477328"/>
          </a:xfrm>
          <a:prstGeom prst="rect">
            <a:avLst/>
          </a:prstGeom>
          <a:noFill/>
        </p:spPr>
        <p:txBody>
          <a:bodyPr wrap="square" rtlCol="0">
            <a:spAutoFit/>
          </a:bodyPr>
          <a:lstStyle/>
          <a:p>
            <a:r>
              <a:rPr lang="el-GR" b="1" i="1" dirty="0"/>
              <a:t>-Ταχύτητα ολίσθησης: μέση ταχύτητα των ηλεκτρονίων στην κατεύθυνση της δύναμης, λόγω του ηλεκτρικού πεδίου</a:t>
            </a:r>
          </a:p>
          <a:p>
            <a:r>
              <a:rPr lang="el-GR" b="1" i="1" dirty="0"/>
              <a:t>- Η σταθερά αναλογίας αποτελεί την ευκινησία των ηλεκτρονίων και αποτελεί ένδειξη της συχνότητας των σκεδάσεων</a:t>
            </a:r>
            <a:endParaRPr lang="en-US" b="1" i="1" dirty="0"/>
          </a:p>
        </p:txBody>
      </p:sp>
      <p:graphicFrame>
        <p:nvGraphicFramePr>
          <p:cNvPr id="361477" name="Object 11"/>
          <p:cNvGraphicFramePr>
            <a:graphicFrameLocks noChangeAspect="1"/>
          </p:cNvGraphicFramePr>
          <p:nvPr/>
        </p:nvGraphicFramePr>
        <p:xfrm>
          <a:off x="755576" y="3645024"/>
          <a:ext cx="1308100" cy="431800"/>
        </p:xfrm>
        <a:graphic>
          <a:graphicData uri="http://schemas.openxmlformats.org/presentationml/2006/ole">
            <p:oleObj spid="_x0000_s362224" name="Equation" r:id="rId4" imgW="31394400" imgH="10363200" progId="Equation.DSMT4">
              <p:embed/>
            </p:oleObj>
          </a:graphicData>
        </a:graphic>
      </p:graphicFrame>
      <p:graphicFrame>
        <p:nvGraphicFramePr>
          <p:cNvPr id="361478" name="Object 11"/>
          <p:cNvGraphicFramePr>
            <a:graphicFrameLocks noChangeAspect="1"/>
          </p:cNvGraphicFramePr>
          <p:nvPr/>
        </p:nvGraphicFramePr>
        <p:xfrm>
          <a:off x="755576" y="2492896"/>
          <a:ext cx="1346200" cy="901700"/>
        </p:xfrm>
        <a:graphic>
          <a:graphicData uri="http://schemas.openxmlformats.org/presentationml/2006/ole">
            <p:oleObj spid="_x0000_s362225" name="Equation" r:id="rId5" imgW="32308800" imgH="21640800" progId="Equation.DSMT4">
              <p:embed/>
            </p:oleObj>
          </a:graphicData>
        </a:graphic>
      </p:graphicFrame>
      <p:sp>
        <p:nvSpPr>
          <p:cNvPr id="20" name="TextBox 19"/>
          <p:cNvSpPr txBox="1"/>
          <p:nvPr/>
        </p:nvSpPr>
        <p:spPr>
          <a:xfrm>
            <a:off x="2593876" y="2746088"/>
            <a:ext cx="3013474" cy="1200329"/>
          </a:xfrm>
          <a:prstGeom prst="rect">
            <a:avLst/>
          </a:prstGeom>
          <a:noFill/>
        </p:spPr>
        <p:txBody>
          <a:bodyPr wrap="square" rtlCol="0">
            <a:spAutoFit/>
          </a:bodyPr>
          <a:lstStyle/>
          <a:p>
            <a:r>
              <a:rPr lang="el-GR" b="1" i="1" dirty="0"/>
              <a:t>Ειδική αντίσταση και αγωγιμότητα ως συνάρτηση της ευκινησίας των ηλεκτρονίων</a:t>
            </a:r>
            <a:endParaRPr lang="en-US" b="1" i="1" dirty="0"/>
          </a:p>
        </p:txBody>
      </p:sp>
      <p:sp>
        <p:nvSpPr>
          <p:cNvPr id="21" name="Right Brace 20"/>
          <p:cNvSpPr/>
          <p:nvPr/>
        </p:nvSpPr>
        <p:spPr>
          <a:xfrm>
            <a:off x="2195736" y="2708920"/>
            <a:ext cx="216024" cy="136815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61479" name="Picture 7"/>
          <p:cNvPicPr>
            <a:picLocks noChangeAspect="1" noChangeArrowheads="1"/>
          </p:cNvPicPr>
          <p:nvPr/>
        </p:nvPicPr>
        <p:blipFill>
          <a:blip r:embed="rId6" cstate="print"/>
          <a:srcRect l="10356" t="3405" r="6796"/>
          <a:stretch>
            <a:fillRect/>
          </a:stretch>
        </p:blipFill>
        <p:spPr bwMode="auto">
          <a:xfrm>
            <a:off x="611560" y="4293096"/>
            <a:ext cx="1152128" cy="2042542"/>
          </a:xfrm>
          <a:prstGeom prst="rect">
            <a:avLst/>
          </a:prstGeom>
          <a:noFill/>
          <a:ln w="9525">
            <a:noFill/>
            <a:miter lim="800000"/>
            <a:headEnd/>
            <a:tailEnd/>
          </a:ln>
        </p:spPr>
      </p:pic>
      <p:sp>
        <p:nvSpPr>
          <p:cNvPr id="23" name="TextBox 22"/>
          <p:cNvSpPr txBox="1"/>
          <p:nvPr/>
        </p:nvSpPr>
        <p:spPr>
          <a:xfrm>
            <a:off x="1850609" y="4602625"/>
            <a:ext cx="3786598" cy="1477328"/>
          </a:xfrm>
          <a:prstGeom prst="rect">
            <a:avLst/>
          </a:prstGeom>
          <a:noFill/>
        </p:spPr>
        <p:txBody>
          <a:bodyPr wrap="square" rtlCol="0">
            <a:spAutoFit/>
          </a:bodyPr>
          <a:lstStyle/>
          <a:p>
            <a:r>
              <a:rPr lang="el-GR" b="1" i="1" u="sng" dirty="0"/>
              <a:t>Ενδογενείς ημιαγωγοί</a:t>
            </a:r>
          </a:p>
          <a:p>
            <a:pPr>
              <a:buFontTx/>
              <a:buChar char="-"/>
            </a:pPr>
            <a:r>
              <a:rPr lang="el-GR" b="1" i="1" dirty="0"/>
              <a:t>Πλήρως συμπληρωμένη ζώνη σθένους και κενή ζώνη αγωγιμότητας διαχωρίζονται με ενεργειακό χάσμα κατά κανόνα &lt; 2</a:t>
            </a:r>
            <a:r>
              <a:rPr lang="en-US" b="1" i="1" dirty="0"/>
              <a:t>eV.</a:t>
            </a:r>
          </a:p>
        </p:txBody>
      </p:sp>
      <p:pic>
        <p:nvPicPr>
          <p:cNvPr id="3" name="Picture 2">
            <a:extLst>
              <a:ext uri="{FF2B5EF4-FFF2-40B4-BE49-F238E27FC236}">
                <a16:creationId xmlns="" xmlns:a16="http://schemas.microsoft.com/office/drawing/2014/main" id="{E4FDF7CD-05FF-47EA-9F51-4D4CF3AC2CA2}"/>
              </a:ext>
            </a:extLst>
          </p:cNvPr>
          <p:cNvPicPr>
            <a:picLocks noChangeAspect="1"/>
          </p:cNvPicPr>
          <p:nvPr/>
        </p:nvPicPr>
        <p:blipFill>
          <a:blip r:embed="rId7" cstate="print"/>
          <a:stretch>
            <a:fillRect/>
          </a:stretch>
        </p:blipFill>
        <p:spPr>
          <a:xfrm>
            <a:off x="5724128" y="2703972"/>
            <a:ext cx="2756030" cy="3746625"/>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125288" y="836613"/>
            <a:ext cx="8839200" cy="5830887"/>
          </a:xfrm>
          <a:prstGeom prst="roundRect">
            <a:avLst>
              <a:gd name="adj" fmla="val 10581"/>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pic>
        <p:nvPicPr>
          <p:cNvPr id="366596" name="Picture 4" descr="Fig"/>
          <p:cNvPicPr>
            <a:picLocks noChangeAspect="1" noChangeArrowheads="1"/>
          </p:cNvPicPr>
          <p:nvPr/>
        </p:nvPicPr>
        <p:blipFill>
          <a:blip r:embed="rId3" cstate="print"/>
          <a:srcRect/>
          <a:stretch>
            <a:fillRect/>
          </a:stretch>
        </p:blipFill>
        <p:spPr bwMode="auto">
          <a:xfrm>
            <a:off x="467544" y="996238"/>
            <a:ext cx="3816424" cy="4520994"/>
          </a:xfrm>
          <a:prstGeom prst="rect">
            <a:avLst/>
          </a:prstGeom>
          <a:noFill/>
          <a:scene3d>
            <a:camera prst="orthographicFront"/>
            <a:lightRig rig="threePt" dir="t"/>
          </a:scene3d>
          <a:sp3d>
            <a:bevelT/>
          </a:sp3d>
        </p:spPr>
      </p:pic>
      <p:sp>
        <p:nvSpPr>
          <p:cNvPr id="8" name="TextBox 7"/>
          <p:cNvSpPr txBox="1"/>
          <p:nvPr/>
        </p:nvSpPr>
        <p:spPr>
          <a:xfrm>
            <a:off x="5004048" y="1052737"/>
            <a:ext cx="3600400" cy="5355312"/>
          </a:xfrm>
          <a:prstGeom prst="rect">
            <a:avLst/>
          </a:prstGeom>
          <a:noFill/>
        </p:spPr>
        <p:txBody>
          <a:bodyPr wrap="square" rtlCol="0">
            <a:spAutoFit/>
          </a:bodyPr>
          <a:lstStyle/>
          <a:p>
            <a:r>
              <a:rPr lang="el-GR" b="1" i="1" dirty="0"/>
              <a:t>Εξάρτηση της ενδογενούς ειδικής αγωγιμότητας από την απόλυτη θερμοκρασία</a:t>
            </a:r>
          </a:p>
          <a:p>
            <a:endParaRPr lang="el-GR" b="1" i="1" dirty="0"/>
          </a:p>
          <a:p>
            <a:endParaRPr lang="el-GR" b="1" i="1" dirty="0"/>
          </a:p>
          <a:p>
            <a:endParaRPr lang="el-GR" b="1" i="1" dirty="0"/>
          </a:p>
          <a:p>
            <a:endParaRPr lang="el-GR" b="1" i="1" dirty="0"/>
          </a:p>
          <a:p>
            <a:r>
              <a:rPr lang="en-US" b="1" i="1" dirty="0" smtClean="0"/>
              <a:t>C</a:t>
            </a:r>
            <a:r>
              <a:rPr lang="en-US" b="1" i="1" dirty="0"/>
              <a:t>: </a:t>
            </a:r>
            <a:r>
              <a:rPr lang="el-GR" b="1" i="1" dirty="0"/>
              <a:t>σταθερά ανεξάρτητη της θερμοκρασίας</a:t>
            </a:r>
          </a:p>
          <a:p>
            <a:r>
              <a:rPr lang="en-US" b="1" i="1" dirty="0" err="1"/>
              <a:t>E</a:t>
            </a:r>
            <a:r>
              <a:rPr lang="en-US" b="1" i="1" baseline="-25000" dirty="0" err="1"/>
              <a:t>g</a:t>
            </a:r>
            <a:r>
              <a:rPr lang="en-US" b="1" i="1" dirty="0"/>
              <a:t>: </a:t>
            </a:r>
            <a:r>
              <a:rPr lang="el-GR" b="1" i="1" dirty="0"/>
              <a:t>ενεργειακό χάσμα</a:t>
            </a:r>
          </a:p>
          <a:p>
            <a:endParaRPr lang="el-GR" b="1" i="1" dirty="0"/>
          </a:p>
          <a:p>
            <a:r>
              <a:rPr lang="el-GR" b="1" i="1" dirty="0"/>
              <a:t>-Αύξηση των ηλεκτρονίων και οπών με την αύξηση της θερμοκρασίας, λόγω της αυξημένης θερμικής ενέργειας</a:t>
            </a:r>
          </a:p>
          <a:p>
            <a:endParaRPr lang="el-GR" b="1" i="1" dirty="0"/>
          </a:p>
          <a:p>
            <a:r>
              <a:rPr lang="el-GR" b="1" i="1" dirty="0"/>
              <a:t>- Μείωση της ευκινησίας ηλεκτρονίων και οπών που δεν αντισταθμίζει το παραπάνω</a:t>
            </a:r>
            <a:endParaRPr lang="en-US" b="1" i="1" dirty="0"/>
          </a:p>
        </p:txBody>
      </p:sp>
      <p:graphicFrame>
        <p:nvGraphicFramePr>
          <p:cNvPr id="366597" name="Object 5"/>
          <p:cNvGraphicFramePr>
            <a:graphicFrameLocks noChangeAspect="1"/>
          </p:cNvGraphicFramePr>
          <p:nvPr/>
        </p:nvGraphicFramePr>
        <p:xfrm>
          <a:off x="5599113" y="2060848"/>
          <a:ext cx="2171700" cy="889000"/>
        </p:xfrm>
        <a:graphic>
          <a:graphicData uri="http://schemas.openxmlformats.org/presentationml/2006/ole">
            <p:oleObj spid="_x0000_s366846" name="Equation" r:id="rId4" imgW="52120800" imgH="21336000" progId="Equation.DSMT4">
              <p:embed/>
            </p:oleObj>
          </a:graphicData>
        </a:graphic>
      </p:graphicFrame>
      <p:pic>
        <p:nvPicPr>
          <p:cNvPr id="9"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5589240"/>
            <a:ext cx="2971800" cy="1009650"/>
          </a:xfrm>
          <a:prstGeom prst="rect">
            <a:avLst/>
          </a:prstGeom>
          <a:solidFill>
            <a:schemeClr val="bg1"/>
          </a:solidFill>
          <a:scene3d>
            <a:camera prst="orthographicFront"/>
            <a:lightRig rig="threePt" dir="t"/>
          </a:scene3d>
          <a:sp3d>
            <a:bevelT/>
          </a:sp3d>
        </p:spPr>
      </p:pic>
      <p:grpSp>
        <p:nvGrpSpPr>
          <p:cNvPr id="10" name="Group 6"/>
          <p:cNvGrpSpPr>
            <a:grpSpLocks/>
          </p:cNvGrpSpPr>
          <p:nvPr/>
        </p:nvGrpSpPr>
        <p:grpSpPr bwMode="auto">
          <a:xfrm>
            <a:off x="304800" y="152400"/>
            <a:ext cx="8458200" cy="609600"/>
            <a:chOff x="192" y="96"/>
            <a:chExt cx="5328" cy="384"/>
          </a:xfrm>
        </p:grpSpPr>
        <p:sp>
          <p:nvSpPr>
            <p:cNvPr id="11"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sp>
          <p:nvSpPr>
            <p:cNvPr id="12" name="TextBox 2"/>
            <p:cNvSpPr txBox="1">
              <a:spLocks noChangeArrowheads="1"/>
            </p:cNvSpPr>
            <p:nvPr/>
          </p:nvSpPr>
          <p:spPr bwMode="auto">
            <a:xfrm>
              <a:off x="432" y="164"/>
              <a:ext cx="4896" cy="252"/>
            </a:xfrm>
            <a:prstGeom prst="rect">
              <a:avLst/>
            </a:prstGeom>
            <a:noFill/>
            <a:ln w="9525">
              <a:noFill/>
              <a:miter lim="800000"/>
              <a:headEnd/>
              <a:tailEnd/>
            </a:ln>
          </p:spPr>
          <p:txBody>
            <a:bodyPr>
              <a:spAutoFit/>
            </a:bodyPr>
            <a:lstStyle/>
            <a:p>
              <a:pPr algn="ctr"/>
              <a:r>
                <a:rPr lang="el-GR" sz="2000" b="1" u="none" dirty="0"/>
                <a:t>ΗΛΕΚΤΡΙΚΗ ΑΓΩΓΙΜΟΤΗΤΑ ΗΜΙΑΓΩΓΩΝ</a:t>
              </a:r>
              <a:endParaRPr lang="en-US" sz="2000" b="1" u="non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125288" y="836613"/>
            <a:ext cx="8839200" cy="5830887"/>
          </a:xfrm>
          <a:prstGeom prst="roundRect">
            <a:avLst>
              <a:gd name="adj" fmla="val 10581"/>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grpSp>
        <p:nvGrpSpPr>
          <p:cNvPr id="10" name="Group 6"/>
          <p:cNvGrpSpPr>
            <a:grpSpLocks/>
          </p:cNvGrpSpPr>
          <p:nvPr/>
        </p:nvGrpSpPr>
        <p:grpSpPr bwMode="auto">
          <a:xfrm>
            <a:off x="304800" y="152400"/>
            <a:ext cx="8458200" cy="609600"/>
            <a:chOff x="192" y="96"/>
            <a:chExt cx="5328" cy="384"/>
          </a:xfrm>
        </p:grpSpPr>
        <p:sp>
          <p:nvSpPr>
            <p:cNvPr id="11"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sp>
          <p:nvSpPr>
            <p:cNvPr id="12" name="TextBox 2"/>
            <p:cNvSpPr txBox="1">
              <a:spLocks noChangeArrowheads="1"/>
            </p:cNvSpPr>
            <p:nvPr/>
          </p:nvSpPr>
          <p:spPr bwMode="auto">
            <a:xfrm>
              <a:off x="432" y="164"/>
              <a:ext cx="4896" cy="252"/>
            </a:xfrm>
            <a:prstGeom prst="rect">
              <a:avLst/>
            </a:prstGeom>
            <a:noFill/>
            <a:ln w="9525">
              <a:noFill/>
              <a:miter lim="800000"/>
              <a:headEnd/>
              <a:tailEnd/>
            </a:ln>
          </p:spPr>
          <p:txBody>
            <a:bodyPr>
              <a:spAutoFit/>
            </a:bodyPr>
            <a:lstStyle/>
            <a:p>
              <a:pPr algn="ctr"/>
              <a:r>
                <a:rPr lang="el-GR" sz="2000" b="1" dirty="0" smtClean="0"/>
                <a:t>ΧΑΡΑΚΤΗΡΙΣΤΙΚΑ ΜΕΓΕΘΗ </a:t>
              </a:r>
              <a:r>
                <a:rPr lang="el-GR" sz="2000" b="1" u="none" dirty="0" smtClean="0"/>
                <a:t>ΗΜΙΑΓΩΓΩΝ</a:t>
              </a:r>
              <a:endParaRPr lang="en-US" sz="2000" b="1" u="none" dirty="0"/>
            </a:p>
          </p:txBody>
        </p:sp>
      </p:grpSp>
      <p:pic>
        <p:nvPicPr>
          <p:cNvPr id="13" name="Picture 2"/>
          <p:cNvPicPr>
            <a:picLocks noChangeAspect="1" noChangeArrowheads="1"/>
          </p:cNvPicPr>
          <p:nvPr/>
        </p:nvPicPr>
        <p:blipFill>
          <a:blip r:embed="rId2" cstate="print"/>
          <a:srcRect/>
          <a:stretch>
            <a:fillRect/>
          </a:stretch>
        </p:blipFill>
        <p:spPr bwMode="auto">
          <a:xfrm>
            <a:off x="527477" y="980727"/>
            <a:ext cx="7932955" cy="5553069"/>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pic>
        <p:nvPicPr>
          <p:cNvPr id="470018" name="Picture 2"/>
          <p:cNvPicPr>
            <a:picLocks noChangeAspect="1" noChangeArrowheads="1"/>
          </p:cNvPicPr>
          <p:nvPr/>
        </p:nvPicPr>
        <p:blipFill>
          <a:blip r:embed="rId2" cstate="print"/>
          <a:srcRect/>
          <a:stretch>
            <a:fillRect/>
          </a:stretch>
        </p:blipFill>
        <p:spPr bwMode="auto">
          <a:xfrm>
            <a:off x="1475656" y="1300010"/>
            <a:ext cx="5832648" cy="3641158"/>
          </a:xfrm>
          <a:prstGeom prst="rect">
            <a:avLst/>
          </a:prstGeom>
          <a:noFill/>
          <a:ln w="9525">
            <a:noFill/>
            <a:miter lim="800000"/>
            <a:headEnd/>
            <a:tailEnd/>
          </a:ln>
          <a:scene3d>
            <a:camera prst="orthographicFront"/>
            <a:lightRig rig="threePt" dir="t"/>
          </a:scene3d>
          <a:sp3d>
            <a:bevelT/>
          </a:sp3d>
        </p:spPr>
      </p:pic>
      <p:grpSp>
        <p:nvGrpSpPr>
          <p:cNvPr id="16" name="15 - Ομάδα"/>
          <p:cNvGrpSpPr/>
          <p:nvPr/>
        </p:nvGrpSpPr>
        <p:grpSpPr>
          <a:xfrm>
            <a:off x="323816" y="5157192"/>
            <a:ext cx="8532440" cy="1007445"/>
            <a:chOff x="323816" y="5210982"/>
            <a:chExt cx="8532440" cy="1007445"/>
          </a:xfrm>
        </p:grpSpPr>
        <p:pic>
          <p:nvPicPr>
            <p:cNvPr id="470019" name="Picture 3"/>
            <p:cNvPicPr>
              <a:picLocks noChangeAspect="1" noChangeArrowheads="1"/>
            </p:cNvPicPr>
            <p:nvPr/>
          </p:nvPicPr>
          <p:blipFill>
            <a:blip r:embed="rId3" cstate="print"/>
            <a:srcRect/>
            <a:stretch>
              <a:fillRect/>
            </a:stretch>
          </p:blipFill>
          <p:spPr bwMode="auto">
            <a:xfrm>
              <a:off x="323816" y="5210982"/>
              <a:ext cx="8532440" cy="1007445"/>
            </a:xfrm>
            <a:prstGeom prst="rect">
              <a:avLst/>
            </a:prstGeom>
            <a:noFill/>
            <a:ln w="9525">
              <a:noFill/>
              <a:miter lim="800000"/>
              <a:headEnd/>
              <a:tailEnd/>
            </a:ln>
            <a:scene3d>
              <a:camera prst="orthographicFront"/>
              <a:lightRig rig="threePt" dir="t"/>
            </a:scene3d>
            <a:sp3d>
              <a:bevelT/>
            </a:sp3d>
          </p:spPr>
        </p:pic>
        <p:sp>
          <p:nvSpPr>
            <p:cNvPr id="13" name="12 - Ορθογώνιο"/>
            <p:cNvSpPr/>
            <p:nvPr/>
          </p:nvSpPr>
          <p:spPr>
            <a:xfrm>
              <a:off x="359676" y="522920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377318" y="5490337"/>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368929" y="594928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pic>
        <p:nvPicPr>
          <p:cNvPr id="471042" name="Picture 2"/>
          <p:cNvPicPr>
            <a:picLocks noChangeAspect="1" noChangeArrowheads="1"/>
          </p:cNvPicPr>
          <p:nvPr/>
        </p:nvPicPr>
        <p:blipFill>
          <a:blip r:embed="rId2" cstate="print"/>
          <a:srcRect/>
          <a:stretch>
            <a:fillRect/>
          </a:stretch>
        </p:blipFill>
        <p:spPr bwMode="auto">
          <a:xfrm>
            <a:off x="395535" y="1412776"/>
            <a:ext cx="8409247" cy="482453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11" name="10 - Ομάδα"/>
          <p:cNvGrpSpPr/>
          <p:nvPr/>
        </p:nvGrpSpPr>
        <p:grpSpPr>
          <a:xfrm>
            <a:off x="467544" y="1268760"/>
            <a:ext cx="8302440" cy="3120380"/>
            <a:chOff x="467544" y="1268760"/>
            <a:chExt cx="8302440" cy="3120380"/>
          </a:xfrm>
        </p:grpSpPr>
        <p:pic>
          <p:nvPicPr>
            <p:cNvPr id="472066" name="Picture 2"/>
            <p:cNvPicPr>
              <a:picLocks noChangeAspect="1" noChangeArrowheads="1"/>
            </p:cNvPicPr>
            <p:nvPr/>
          </p:nvPicPr>
          <p:blipFill>
            <a:blip r:embed="rId2" cstate="print"/>
            <a:srcRect/>
            <a:stretch>
              <a:fillRect/>
            </a:stretch>
          </p:blipFill>
          <p:spPr bwMode="auto">
            <a:xfrm>
              <a:off x="467544" y="1268760"/>
              <a:ext cx="8302440" cy="3120380"/>
            </a:xfrm>
            <a:prstGeom prst="rect">
              <a:avLst/>
            </a:prstGeom>
            <a:noFill/>
            <a:ln w="9525">
              <a:noFill/>
              <a:miter lim="800000"/>
              <a:headEnd/>
              <a:tailEnd/>
            </a:ln>
            <a:scene3d>
              <a:camera prst="orthographicFront"/>
              <a:lightRig rig="threePt" dir="t"/>
            </a:scene3d>
            <a:sp3d>
              <a:bevelT/>
            </a:sp3d>
          </p:spPr>
        </p:pic>
        <p:sp>
          <p:nvSpPr>
            <p:cNvPr id="9" name="8 - Ορθογώνιο"/>
            <p:cNvSpPr/>
            <p:nvPr/>
          </p:nvSpPr>
          <p:spPr>
            <a:xfrm>
              <a:off x="4499992" y="3861048"/>
              <a:ext cx="41044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539552" y="4077072"/>
              <a:ext cx="41044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472067" name="Picture 3"/>
          <p:cNvPicPr>
            <a:picLocks noChangeAspect="1" noChangeArrowheads="1"/>
          </p:cNvPicPr>
          <p:nvPr/>
        </p:nvPicPr>
        <p:blipFill>
          <a:blip r:embed="rId3" cstate="print"/>
          <a:srcRect/>
          <a:stretch>
            <a:fillRect/>
          </a:stretch>
        </p:blipFill>
        <p:spPr bwMode="auto">
          <a:xfrm>
            <a:off x="251520" y="4725144"/>
            <a:ext cx="8640960" cy="1008112"/>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pic>
        <p:nvPicPr>
          <p:cNvPr id="472067" name="Picture 3"/>
          <p:cNvPicPr>
            <a:picLocks noChangeAspect="1" noChangeArrowheads="1"/>
          </p:cNvPicPr>
          <p:nvPr/>
        </p:nvPicPr>
        <p:blipFill>
          <a:blip r:embed="rId2" cstate="print"/>
          <a:srcRect/>
          <a:stretch>
            <a:fillRect/>
          </a:stretch>
        </p:blipFill>
        <p:spPr bwMode="auto">
          <a:xfrm>
            <a:off x="251520" y="1340768"/>
            <a:ext cx="8640960" cy="1008112"/>
          </a:xfrm>
          <a:prstGeom prst="rect">
            <a:avLst/>
          </a:prstGeom>
          <a:noFill/>
          <a:ln w="9525">
            <a:noFill/>
            <a:miter lim="800000"/>
            <a:headEnd/>
            <a:tailEnd/>
          </a:ln>
          <a:scene3d>
            <a:camera prst="orthographicFront"/>
            <a:lightRig rig="threePt" dir="t"/>
          </a:scene3d>
          <a:sp3d>
            <a:bevelT/>
          </a:sp3d>
        </p:spPr>
      </p:pic>
      <p:pic>
        <p:nvPicPr>
          <p:cNvPr id="473090" name="Picture 2"/>
          <p:cNvPicPr>
            <a:picLocks noChangeAspect="1" noChangeArrowheads="1"/>
          </p:cNvPicPr>
          <p:nvPr/>
        </p:nvPicPr>
        <p:blipFill>
          <a:blip r:embed="rId3" cstate="print"/>
          <a:srcRect/>
          <a:stretch>
            <a:fillRect/>
          </a:stretch>
        </p:blipFill>
        <p:spPr bwMode="auto">
          <a:xfrm>
            <a:off x="323528" y="2492896"/>
            <a:ext cx="8527619" cy="396044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179512" y="1052736"/>
            <a:ext cx="8839200" cy="4824536"/>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101378" name="Rectangle 2"/>
          <p:cNvSpPr>
            <a:spLocks noGrp="1" noChangeArrowheads="1"/>
          </p:cNvSpPr>
          <p:nvPr>
            <p:ph type="title"/>
          </p:nvPr>
        </p:nvSpPr>
        <p:spPr>
          <a:xfrm>
            <a:off x="457200" y="125760"/>
            <a:ext cx="8229600" cy="782960"/>
          </a:xfrm>
        </p:spPr>
        <p:txBody>
          <a:bodyPr/>
          <a:lstStyle/>
          <a:p>
            <a:pPr eaLnBrk="1" hangingPunct="1">
              <a:defRPr/>
            </a:pPr>
            <a:r>
              <a:rPr lang="el-GR" b="1" dirty="0" smtClean="0">
                <a:solidFill>
                  <a:srgbClr val="002060"/>
                </a:solidFill>
                <a:effectLst>
                  <a:outerShdw blurRad="38100" dist="38100" dir="2700000" algn="tl">
                    <a:srgbClr val="C0C0C0"/>
                  </a:outerShdw>
                </a:effectLst>
              </a:rPr>
              <a:t>Γιατί Ημιαγωγοί;</a:t>
            </a:r>
            <a:endParaRPr lang="en-US" b="1" dirty="0" smtClean="0">
              <a:solidFill>
                <a:srgbClr val="002060"/>
              </a:solidFill>
              <a:effectLst>
                <a:outerShdw blurRad="38100" dist="38100" dir="2700000" algn="tl">
                  <a:srgbClr val="C0C0C0"/>
                </a:outerShdw>
              </a:effectLst>
            </a:endParaRPr>
          </a:p>
        </p:txBody>
      </p:sp>
      <p:sp>
        <p:nvSpPr>
          <p:cNvPr id="101379" name="Rectangle 3"/>
          <p:cNvSpPr>
            <a:spLocks noGrp="1" noChangeArrowheads="1"/>
          </p:cNvSpPr>
          <p:nvPr>
            <p:ph type="body" idx="1"/>
          </p:nvPr>
        </p:nvSpPr>
        <p:spPr>
          <a:xfrm>
            <a:off x="251520" y="1470744"/>
            <a:ext cx="8743950" cy="5054600"/>
          </a:xfrm>
        </p:spPr>
        <p:txBody>
          <a:bodyPr>
            <a:normAutofit fontScale="70000" lnSpcReduction="20000"/>
          </a:bodyPr>
          <a:lstStyle/>
          <a:p>
            <a:pPr eaLnBrk="1" hangingPunct="1">
              <a:defRPr/>
            </a:pPr>
            <a:r>
              <a:rPr lang="el-GR" b="1" dirty="0" smtClean="0">
                <a:solidFill>
                  <a:srgbClr val="CC3300"/>
                </a:solidFill>
                <a:effectLst>
                  <a:outerShdw blurRad="38100" dist="38100" dir="2700000" algn="tl">
                    <a:srgbClr val="C0C0C0"/>
                  </a:outerShdw>
                </a:effectLst>
              </a:rPr>
              <a:t>ΗΜΙΑΓΩΓΟΙ</a:t>
            </a:r>
            <a:r>
              <a:rPr lang="en-US" b="1" dirty="0" smtClean="0">
                <a:solidFill>
                  <a:srgbClr val="CC3300"/>
                </a:solidFill>
                <a:effectLst>
                  <a:outerShdw blurRad="38100" dist="38100" dir="2700000" algn="tl">
                    <a:srgbClr val="C0C0C0"/>
                  </a:outerShdw>
                </a:effectLst>
              </a:rPr>
              <a:t>:</a:t>
            </a:r>
            <a:r>
              <a:rPr lang="en-US" b="1" dirty="0" smtClean="0">
                <a:solidFill>
                  <a:srgbClr val="CC3300"/>
                </a:solidFill>
              </a:rPr>
              <a:t> </a:t>
            </a:r>
            <a:r>
              <a:rPr lang="el-GR" b="1" dirty="0" smtClean="0">
                <a:solidFill>
                  <a:srgbClr val="CC3300"/>
                </a:solidFill>
              </a:rPr>
              <a:t>Υπάρχουν εδώ…, εκεί…, ΠΑΝΤΟΥ….</a:t>
            </a:r>
            <a:endParaRPr lang="en-US" b="1" dirty="0" smtClean="0">
              <a:solidFill>
                <a:srgbClr val="CC3300"/>
              </a:solidFill>
            </a:endParaRPr>
          </a:p>
          <a:p>
            <a:pPr eaLnBrk="1" hangingPunct="1">
              <a:defRPr/>
            </a:pPr>
            <a:r>
              <a:rPr lang="en-US" b="1" dirty="0" smtClean="0"/>
              <a:t>Computers, </a:t>
            </a:r>
            <a:r>
              <a:rPr lang="el-GR" b="1" dirty="0" smtClean="0"/>
              <a:t>                                       </a:t>
            </a:r>
            <a:r>
              <a:rPr lang="en-US" dirty="0" smtClean="0"/>
              <a:t>Silicon (Si) MOSFETs, ICs, CMOS</a:t>
            </a:r>
          </a:p>
          <a:p>
            <a:pPr eaLnBrk="1" hangingPunct="1">
              <a:buFontTx/>
              <a:buNone/>
              <a:defRPr/>
            </a:pPr>
            <a:r>
              <a:rPr lang="en-US" b="1" dirty="0" smtClean="0"/>
              <a:t>   </a:t>
            </a:r>
            <a:r>
              <a:rPr lang="el-GR" b="1" dirty="0" smtClean="0"/>
              <a:t>   </a:t>
            </a:r>
            <a:r>
              <a:rPr lang="en-US" b="1" dirty="0" smtClean="0"/>
              <a:t>laptops, </a:t>
            </a:r>
            <a:r>
              <a:rPr lang="el-GR" b="1" dirty="0" smtClean="0"/>
              <a:t>οτιδήποτε «</a:t>
            </a:r>
            <a:r>
              <a:rPr lang="el-GR" b="1" dirty="0" smtClean="0">
                <a:solidFill>
                  <a:srgbClr val="FF0000"/>
                </a:solidFill>
              </a:rPr>
              <a:t>έξυπνο…</a:t>
            </a:r>
            <a:r>
              <a:rPr lang="el-GR" b="1" dirty="0" smtClean="0"/>
              <a:t>»</a:t>
            </a:r>
            <a:endParaRPr lang="en-US" b="1" dirty="0" smtClean="0"/>
          </a:p>
          <a:p>
            <a:pPr eaLnBrk="1" hangingPunct="1">
              <a:defRPr/>
            </a:pPr>
            <a:r>
              <a:rPr lang="en-US" b="1" dirty="0" smtClean="0"/>
              <a:t>Cell phones</a:t>
            </a:r>
            <a:r>
              <a:rPr lang="el-GR" b="1" dirty="0" smtClean="0"/>
              <a:t>    </a:t>
            </a:r>
            <a:r>
              <a:rPr lang="en-US" b="1" dirty="0" smtClean="0"/>
              <a:t>	  </a:t>
            </a:r>
            <a:r>
              <a:rPr lang="el-GR" b="1" dirty="0" smtClean="0"/>
              <a:t>                      </a:t>
            </a:r>
            <a:r>
              <a:rPr lang="en-US" dirty="0" smtClean="0"/>
              <a:t>Si ICs, GaAs FETs, BJTs</a:t>
            </a:r>
          </a:p>
          <a:p>
            <a:pPr eaLnBrk="1" hangingPunct="1">
              <a:defRPr/>
            </a:pPr>
            <a:r>
              <a:rPr lang="en-US" b="1" dirty="0" smtClean="0"/>
              <a:t>CD players    	  </a:t>
            </a:r>
            <a:r>
              <a:rPr lang="el-GR" b="1" dirty="0" smtClean="0"/>
              <a:t>                                     </a:t>
            </a:r>
            <a:r>
              <a:rPr lang="en-US" dirty="0" err="1" smtClean="0"/>
              <a:t>AlGaAs</a:t>
            </a:r>
            <a:r>
              <a:rPr lang="en-US" dirty="0" smtClean="0"/>
              <a:t> and </a:t>
            </a:r>
            <a:r>
              <a:rPr lang="en-US" dirty="0" err="1" smtClean="0"/>
              <a:t>InGaP</a:t>
            </a:r>
            <a:r>
              <a:rPr lang="en-US" dirty="0" smtClean="0"/>
              <a:t> laser diodes, Si</a:t>
            </a:r>
            <a:endParaRPr lang="el-GR" dirty="0" smtClean="0"/>
          </a:p>
          <a:p>
            <a:pPr eaLnBrk="1" hangingPunct="1">
              <a:buNone/>
              <a:defRPr/>
            </a:pPr>
            <a:r>
              <a:rPr lang="el-GR" dirty="0" smtClean="0"/>
              <a:t>                                                                  </a:t>
            </a:r>
            <a:r>
              <a:rPr lang="en-US" dirty="0" smtClean="0"/>
              <a:t> </a:t>
            </a:r>
            <a:r>
              <a:rPr lang="el-GR" dirty="0" smtClean="0"/>
              <a:t> </a:t>
            </a:r>
            <a:r>
              <a:rPr lang="en-US" dirty="0" smtClean="0"/>
              <a:t>photodiodes</a:t>
            </a:r>
          </a:p>
          <a:p>
            <a:pPr eaLnBrk="1" hangingPunct="1">
              <a:defRPr/>
            </a:pPr>
            <a:r>
              <a:rPr lang="en-US" b="1" dirty="0" smtClean="0"/>
              <a:t>TV remotes, mobile terminals </a:t>
            </a:r>
            <a:r>
              <a:rPr lang="el-GR" b="1" dirty="0" smtClean="0"/>
              <a:t>       </a:t>
            </a:r>
            <a:r>
              <a:rPr lang="en-US" dirty="0" smtClean="0"/>
              <a:t>Light emitting diodes (LEDs)</a:t>
            </a:r>
          </a:p>
          <a:p>
            <a:pPr eaLnBrk="1" hangingPunct="1">
              <a:defRPr/>
            </a:pPr>
            <a:r>
              <a:rPr lang="en-US" b="1" dirty="0" smtClean="0"/>
              <a:t>Satellite dishes 		</a:t>
            </a:r>
            <a:r>
              <a:rPr lang="el-GR" b="1" dirty="0" smtClean="0"/>
              <a:t>          </a:t>
            </a:r>
            <a:r>
              <a:rPr lang="en-US" dirty="0" err="1" smtClean="0"/>
              <a:t>InGaAs</a:t>
            </a:r>
            <a:endParaRPr lang="en-US" dirty="0" smtClean="0"/>
          </a:p>
          <a:p>
            <a:pPr eaLnBrk="1" hangingPunct="1">
              <a:defRPr/>
            </a:pPr>
            <a:r>
              <a:rPr lang="en-US" b="1" dirty="0" smtClean="0"/>
              <a:t>Fiber networks 		</a:t>
            </a:r>
            <a:r>
              <a:rPr lang="el-GR" b="1" dirty="0" smtClean="0"/>
              <a:t>          </a:t>
            </a:r>
            <a:r>
              <a:rPr lang="en-US" dirty="0" err="1" smtClean="0"/>
              <a:t>InGaAsP</a:t>
            </a:r>
            <a:r>
              <a:rPr lang="en-US" dirty="0" smtClean="0"/>
              <a:t> laser diodes</a:t>
            </a:r>
          </a:p>
          <a:p>
            <a:pPr eaLnBrk="1" hangingPunct="1">
              <a:defRPr/>
            </a:pPr>
            <a:r>
              <a:rPr lang="en-US" b="1" dirty="0" smtClean="0"/>
              <a:t>Traffic signals, car 	</a:t>
            </a:r>
            <a:r>
              <a:rPr lang="el-GR" b="1" dirty="0" smtClean="0"/>
              <a:t>                        </a:t>
            </a:r>
            <a:r>
              <a:rPr lang="en-US" dirty="0" err="1" smtClean="0"/>
              <a:t>GaN</a:t>
            </a:r>
            <a:r>
              <a:rPr lang="en-US" dirty="0" smtClean="0"/>
              <a:t> LEDs (</a:t>
            </a:r>
            <a:r>
              <a:rPr lang="en-US" b="1" dirty="0" smtClean="0">
                <a:solidFill>
                  <a:srgbClr val="33CC33"/>
                </a:solidFill>
                <a:effectLst>
                  <a:outerShdw blurRad="38100" dist="38100" dir="2700000" algn="tl">
                    <a:srgbClr val="C0C0C0"/>
                  </a:outerShdw>
                </a:effectLst>
              </a:rPr>
              <a:t>green</a:t>
            </a:r>
            <a:r>
              <a:rPr lang="en-US" dirty="0" smtClean="0"/>
              <a:t>, </a:t>
            </a:r>
            <a:r>
              <a:rPr lang="en-US" b="1" dirty="0" smtClean="0">
                <a:solidFill>
                  <a:srgbClr val="0000FF"/>
                </a:solidFill>
                <a:effectLst>
                  <a:outerShdw blurRad="38100" dist="38100" dir="2700000" algn="tl">
                    <a:srgbClr val="C0C0C0"/>
                  </a:outerShdw>
                </a:effectLst>
              </a:rPr>
              <a:t>blue</a:t>
            </a:r>
            <a:r>
              <a:rPr lang="en-US" dirty="0" smtClean="0"/>
              <a:t>)</a:t>
            </a:r>
          </a:p>
          <a:p>
            <a:pPr eaLnBrk="1" hangingPunct="1">
              <a:buFontTx/>
              <a:buNone/>
              <a:defRPr/>
            </a:pPr>
            <a:r>
              <a:rPr lang="en-US" b="1" dirty="0" smtClean="0"/>
              <a:t>    </a:t>
            </a:r>
            <a:r>
              <a:rPr lang="el-GR" b="1" dirty="0" smtClean="0"/>
              <a:t>  </a:t>
            </a:r>
            <a:r>
              <a:rPr lang="en-US" b="1" dirty="0" smtClean="0"/>
              <a:t>taillights 			</a:t>
            </a:r>
            <a:r>
              <a:rPr lang="el-GR" b="1" dirty="0" smtClean="0"/>
              <a:t>          </a:t>
            </a:r>
            <a:r>
              <a:rPr lang="en-US" dirty="0" err="1" smtClean="0"/>
              <a:t>InGaAsP</a:t>
            </a:r>
            <a:r>
              <a:rPr lang="en-US" dirty="0" smtClean="0"/>
              <a:t> LEDs (</a:t>
            </a:r>
            <a:r>
              <a:rPr lang="en-US" b="1" dirty="0" smtClean="0">
                <a:solidFill>
                  <a:srgbClr val="FF0000"/>
                </a:solidFill>
                <a:effectLst>
                  <a:outerShdw blurRad="38100" dist="38100" dir="2700000" algn="tl">
                    <a:srgbClr val="C0C0C0"/>
                  </a:outerShdw>
                </a:effectLst>
              </a:rPr>
              <a:t>red</a:t>
            </a:r>
            <a:r>
              <a:rPr lang="en-US" dirty="0" smtClean="0"/>
              <a:t>, </a:t>
            </a:r>
            <a:r>
              <a:rPr lang="en-US" b="1" dirty="0" smtClean="0">
                <a:solidFill>
                  <a:srgbClr val="FF9900"/>
                </a:solidFill>
                <a:effectLst>
                  <a:outerShdw blurRad="38100" dist="38100" dir="2700000" algn="tl">
                    <a:srgbClr val="C0C0C0"/>
                  </a:outerShdw>
                </a:effectLst>
              </a:rPr>
              <a:t>amber</a:t>
            </a:r>
            <a:r>
              <a:rPr lang="en-US" dirty="0" smtClean="0"/>
              <a:t>)</a:t>
            </a:r>
          </a:p>
          <a:p>
            <a:pPr eaLnBrk="1" hangingPunct="1">
              <a:defRPr/>
            </a:pPr>
            <a:r>
              <a:rPr lang="en-US" b="1" dirty="0" smtClean="0"/>
              <a:t>Air bags 			</a:t>
            </a:r>
            <a:r>
              <a:rPr lang="el-GR" b="1" dirty="0" smtClean="0"/>
              <a:t>          </a:t>
            </a:r>
            <a:r>
              <a:rPr lang="en-US" dirty="0" smtClean="0"/>
              <a:t>Si MEMs, Si ICs</a:t>
            </a:r>
          </a:p>
        </p:txBody>
      </p:sp>
    </p:spTree>
    <p:extLst>
      <p:ext uri="{BB962C8B-B14F-4D97-AF65-F5344CB8AC3E}">
        <p14:creationId xmlns="" xmlns:p14="http://schemas.microsoft.com/office/powerpoint/2010/main" val="2194516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pic>
        <p:nvPicPr>
          <p:cNvPr id="472067" name="Picture 3"/>
          <p:cNvPicPr>
            <a:picLocks noChangeAspect="1" noChangeArrowheads="1"/>
          </p:cNvPicPr>
          <p:nvPr/>
        </p:nvPicPr>
        <p:blipFill>
          <a:blip r:embed="rId2" cstate="print"/>
          <a:srcRect/>
          <a:stretch>
            <a:fillRect/>
          </a:stretch>
        </p:blipFill>
        <p:spPr bwMode="auto">
          <a:xfrm>
            <a:off x="251520" y="1340768"/>
            <a:ext cx="8640960" cy="1008112"/>
          </a:xfrm>
          <a:prstGeom prst="rect">
            <a:avLst/>
          </a:prstGeom>
          <a:noFill/>
          <a:ln w="9525">
            <a:noFill/>
            <a:miter lim="800000"/>
            <a:headEnd/>
            <a:tailEnd/>
          </a:ln>
          <a:scene3d>
            <a:camera prst="orthographicFront"/>
            <a:lightRig rig="threePt" dir="t"/>
          </a:scene3d>
          <a:sp3d>
            <a:bevelT/>
          </a:sp3d>
        </p:spPr>
      </p:pic>
      <p:sp>
        <p:nvSpPr>
          <p:cNvPr id="9" name="8 - TextBox"/>
          <p:cNvSpPr txBox="1"/>
          <p:nvPr/>
        </p:nvSpPr>
        <p:spPr>
          <a:xfrm>
            <a:off x="350711" y="2924944"/>
            <a:ext cx="8496944" cy="1200329"/>
          </a:xfrm>
          <a:prstGeom prst="rect">
            <a:avLst/>
          </a:prstGeom>
          <a:solidFill>
            <a:schemeClr val="bg1"/>
          </a:solidFill>
          <a:scene3d>
            <a:camera prst="orthographicFront"/>
            <a:lightRig rig="threePt" dir="t"/>
          </a:scene3d>
          <a:sp3d>
            <a:bevelT/>
          </a:sp3d>
        </p:spPr>
        <p:txBody>
          <a:bodyPr wrap="square" rtlCol="0">
            <a:spAutoFit/>
          </a:bodyPr>
          <a:lstStyle/>
          <a:p>
            <a:pPr algn="just"/>
            <a:r>
              <a:rPr lang="el-GR" dirty="0" smtClean="0"/>
              <a:t>Η στάθμη 3</a:t>
            </a:r>
            <a:r>
              <a:rPr lang="en-US" dirty="0" smtClean="0"/>
              <a:t>s</a:t>
            </a:r>
            <a:r>
              <a:rPr lang="el-GR" dirty="0" smtClean="0"/>
              <a:t> κάθε ατόμου του Νατρίου δεν είναι συμπληρωμένη γιατί, ενώ έχει τη δυνατότητα να καταληφθεί από δύο ηλεκτρόνια με αντιπαράλληλα </a:t>
            </a:r>
            <a:r>
              <a:rPr lang="en-US" dirty="0" smtClean="0"/>
              <a:t>spin</a:t>
            </a:r>
            <a:r>
              <a:rPr lang="el-GR" dirty="0" smtClean="0"/>
              <a:t> καταλαμβάνεται μόνο από ένα. Επομένως η στάθμη 3</a:t>
            </a:r>
            <a:r>
              <a:rPr lang="en-US" dirty="0" smtClean="0"/>
              <a:t>s</a:t>
            </a:r>
            <a:r>
              <a:rPr lang="el-GR" dirty="0" smtClean="0"/>
              <a:t> κάθε ατόμου Νατρίου διαθέτει και μια ελεύθερη θέση ηλεκτρονίου. </a:t>
            </a:r>
            <a:r>
              <a:rPr lang="el-GR" b="1" i="1" dirty="0" smtClean="0"/>
              <a:t>Να γιατί λοιπόν το σθένος του Νατρίου είναι 1.</a:t>
            </a:r>
            <a:endParaRPr lang="el-GR" b="1" i="1" dirty="0"/>
          </a:p>
        </p:txBody>
      </p:sp>
      <p:grpSp>
        <p:nvGrpSpPr>
          <p:cNvPr id="12" name="11 - Ομάδα"/>
          <p:cNvGrpSpPr/>
          <p:nvPr/>
        </p:nvGrpSpPr>
        <p:grpSpPr>
          <a:xfrm>
            <a:off x="260773" y="4886173"/>
            <a:ext cx="8676456" cy="1135115"/>
            <a:chOff x="260773" y="4598141"/>
            <a:chExt cx="8676456" cy="1135115"/>
          </a:xfrm>
        </p:grpSpPr>
        <p:pic>
          <p:nvPicPr>
            <p:cNvPr id="474114" name="Picture 2"/>
            <p:cNvPicPr>
              <a:picLocks noChangeAspect="1" noChangeArrowheads="1"/>
            </p:cNvPicPr>
            <p:nvPr/>
          </p:nvPicPr>
          <p:blipFill>
            <a:blip r:embed="rId3" cstate="print"/>
            <a:srcRect/>
            <a:stretch>
              <a:fillRect/>
            </a:stretch>
          </p:blipFill>
          <p:spPr bwMode="auto">
            <a:xfrm>
              <a:off x="260773" y="4598141"/>
              <a:ext cx="8676456" cy="1135115"/>
            </a:xfrm>
            <a:prstGeom prst="rect">
              <a:avLst/>
            </a:prstGeom>
            <a:noFill/>
            <a:ln w="9525">
              <a:noFill/>
              <a:miter lim="800000"/>
              <a:headEnd/>
              <a:tailEnd/>
            </a:ln>
            <a:scene3d>
              <a:camera prst="orthographicFront"/>
              <a:lightRig rig="threePt" dir="t"/>
            </a:scene3d>
            <a:sp3d>
              <a:bevelT/>
            </a:sp3d>
          </p:spPr>
        </p:pic>
        <p:sp>
          <p:nvSpPr>
            <p:cNvPr id="10" name="9 - Ορθογώνιο"/>
            <p:cNvSpPr/>
            <p:nvPr/>
          </p:nvSpPr>
          <p:spPr>
            <a:xfrm>
              <a:off x="3563888" y="5229200"/>
              <a:ext cx="52565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323528" y="5481084"/>
              <a:ext cx="52565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3" name="11 - Ομάδα"/>
          <p:cNvGrpSpPr/>
          <p:nvPr/>
        </p:nvGrpSpPr>
        <p:grpSpPr>
          <a:xfrm>
            <a:off x="179512" y="1196752"/>
            <a:ext cx="8676456" cy="1135115"/>
            <a:chOff x="260773" y="4598141"/>
            <a:chExt cx="8676456" cy="1135115"/>
          </a:xfrm>
        </p:grpSpPr>
        <p:pic>
          <p:nvPicPr>
            <p:cNvPr id="474114" name="Picture 2"/>
            <p:cNvPicPr>
              <a:picLocks noChangeAspect="1" noChangeArrowheads="1"/>
            </p:cNvPicPr>
            <p:nvPr/>
          </p:nvPicPr>
          <p:blipFill>
            <a:blip r:embed="rId2" cstate="print"/>
            <a:srcRect/>
            <a:stretch>
              <a:fillRect/>
            </a:stretch>
          </p:blipFill>
          <p:spPr bwMode="auto">
            <a:xfrm>
              <a:off x="260773" y="4598141"/>
              <a:ext cx="8676456" cy="1135115"/>
            </a:xfrm>
            <a:prstGeom prst="rect">
              <a:avLst/>
            </a:prstGeom>
            <a:noFill/>
            <a:ln w="9525">
              <a:noFill/>
              <a:miter lim="800000"/>
              <a:headEnd/>
              <a:tailEnd/>
            </a:ln>
            <a:scene3d>
              <a:camera prst="orthographicFront"/>
              <a:lightRig rig="threePt" dir="t"/>
            </a:scene3d>
            <a:sp3d>
              <a:bevelT/>
            </a:sp3d>
          </p:spPr>
        </p:pic>
        <p:sp>
          <p:nvSpPr>
            <p:cNvPr id="10" name="9 - Ορθογώνιο"/>
            <p:cNvSpPr/>
            <p:nvPr/>
          </p:nvSpPr>
          <p:spPr>
            <a:xfrm>
              <a:off x="3563888" y="5229200"/>
              <a:ext cx="52565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323528" y="5481084"/>
              <a:ext cx="52565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475138" name="Picture 2"/>
          <p:cNvPicPr>
            <a:picLocks noChangeAspect="1" noChangeArrowheads="1"/>
          </p:cNvPicPr>
          <p:nvPr/>
        </p:nvPicPr>
        <p:blipFill>
          <a:blip r:embed="rId3" cstate="print"/>
          <a:srcRect/>
          <a:stretch>
            <a:fillRect/>
          </a:stretch>
        </p:blipFill>
        <p:spPr bwMode="auto">
          <a:xfrm>
            <a:off x="179512" y="2276872"/>
            <a:ext cx="8640960" cy="3121860"/>
          </a:xfrm>
          <a:prstGeom prst="rect">
            <a:avLst/>
          </a:prstGeom>
          <a:noFill/>
          <a:ln w="9525">
            <a:noFill/>
            <a:miter lim="800000"/>
            <a:headEnd/>
            <a:tailEnd/>
          </a:ln>
          <a:scene3d>
            <a:camera prst="orthographicFront"/>
            <a:lightRig rig="threePt" dir="t"/>
          </a:scene3d>
          <a:sp3d>
            <a:bevelT/>
          </a:sp3d>
        </p:spPr>
      </p:pic>
      <p:sp>
        <p:nvSpPr>
          <p:cNvPr id="13" name="12 - TextBox"/>
          <p:cNvSpPr txBox="1"/>
          <p:nvPr/>
        </p:nvSpPr>
        <p:spPr>
          <a:xfrm>
            <a:off x="539552" y="5373216"/>
            <a:ext cx="8352928" cy="1200329"/>
          </a:xfrm>
          <a:prstGeom prst="rect">
            <a:avLst/>
          </a:prstGeom>
          <a:noFill/>
        </p:spPr>
        <p:txBody>
          <a:bodyPr wrap="square" rtlCol="0">
            <a:spAutoFit/>
          </a:bodyPr>
          <a:lstStyle/>
          <a:p>
            <a:pPr>
              <a:buFont typeface="Wingdings" pitchFamily="2" charset="2"/>
              <a:buChar char="Ø"/>
            </a:pPr>
            <a:r>
              <a:rPr lang="el-GR" dirty="0" smtClean="0"/>
              <a:t> Οι φραγμοί δυναμικής ενέργειας κάθε ατόμου χαμηλώνουν σημαντικά λόγω της αλληλεπίδρασης μεταξύ των ατόμων.</a:t>
            </a:r>
          </a:p>
          <a:p>
            <a:pPr>
              <a:buFont typeface="Wingdings" pitchFamily="2" charset="2"/>
              <a:buChar char="Ø"/>
            </a:pPr>
            <a:r>
              <a:rPr lang="el-GR" dirty="0" smtClean="0"/>
              <a:t> Τα ηλεκτρόνια των  ατόμων μπορούν τώρα εύκολα να αποσπαστούν . Αυτό συμβαίνει στα ηλεκτρόνια </a:t>
            </a:r>
            <a:r>
              <a:rPr lang="en-US" dirty="0" smtClean="0"/>
              <a:t>3s</a:t>
            </a:r>
            <a:r>
              <a:rPr lang="el-GR" dirty="0" smtClean="0"/>
              <a:t> του Νατρίου.</a:t>
            </a:r>
            <a:endParaRPr lang="el-GR" dirty="0"/>
          </a:p>
        </p:txBody>
      </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25434" y="91020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14" name="13 - Ομάδα"/>
          <p:cNvGrpSpPr/>
          <p:nvPr/>
        </p:nvGrpSpPr>
        <p:grpSpPr>
          <a:xfrm>
            <a:off x="251520" y="1268760"/>
            <a:ext cx="8568952" cy="4968552"/>
            <a:chOff x="323528" y="1340768"/>
            <a:chExt cx="8568952" cy="4176464"/>
          </a:xfrm>
        </p:grpSpPr>
        <p:pic>
          <p:nvPicPr>
            <p:cNvPr id="476162" name="Picture 2"/>
            <p:cNvPicPr>
              <a:picLocks noChangeAspect="1" noChangeArrowheads="1"/>
            </p:cNvPicPr>
            <p:nvPr/>
          </p:nvPicPr>
          <p:blipFill>
            <a:blip r:embed="rId2" cstate="print"/>
            <a:srcRect/>
            <a:stretch>
              <a:fillRect/>
            </a:stretch>
          </p:blipFill>
          <p:spPr bwMode="auto">
            <a:xfrm>
              <a:off x="323528" y="1340768"/>
              <a:ext cx="8546746" cy="3039988"/>
            </a:xfrm>
            <a:prstGeom prst="rect">
              <a:avLst/>
            </a:prstGeom>
            <a:noFill/>
            <a:ln w="9525">
              <a:noFill/>
              <a:miter lim="800000"/>
              <a:headEnd/>
              <a:tailEnd/>
            </a:ln>
            <a:scene3d>
              <a:camera prst="orthographicFront"/>
              <a:lightRig rig="threePt" dir="t"/>
            </a:scene3d>
            <a:sp3d>
              <a:bevelT/>
            </a:sp3d>
          </p:spPr>
        </p:pic>
        <p:pic>
          <p:nvPicPr>
            <p:cNvPr id="476163" name="Picture 3"/>
            <p:cNvPicPr>
              <a:picLocks noChangeAspect="1" noChangeArrowheads="1"/>
            </p:cNvPicPr>
            <p:nvPr/>
          </p:nvPicPr>
          <p:blipFill>
            <a:blip r:embed="rId3" cstate="print"/>
            <a:srcRect/>
            <a:stretch>
              <a:fillRect/>
            </a:stretch>
          </p:blipFill>
          <p:spPr bwMode="auto">
            <a:xfrm>
              <a:off x="323528" y="4365104"/>
              <a:ext cx="8568952" cy="1152128"/>
            </a:xfrm>
            <a:prstGeom prst="rect">
              <a:avLst/>
            </a:prstGeom>
            <a:noFill/>
            <a:ln w="9525">
              <a:noFill/>
              <a:miter lim="800000"/>
              <a:headEnd/>
              <a:tailEnd/>
            </a:ln>
            <a:scene3d>
              <a:camera prst="orthographicFront"/>
              <a:lightRig rig="threePt" dir="t"/>
            </a:scene3d>
            <a:sp3d>
              <a:bevelT/>
            </a:sp3d>
          </p:spPr>
        </p:pic>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11" name="10 - Ομάδα"/>
          <p:cNvGrpSpPr/>
          <p:nvPr/>
        </p:nvGrpSpPr>
        <p:grpSpPr>
          <a:xfrm>
            <a:off x="107504" y="908720"/>
            <a:ext cx="8839200" cy="5759152"/>
            <a:chOff x="107504" y="908720"/>
            <a:chExt cx="8839200" cy="5759152"/>
          </a:xfrm>
        </p:grpSpPr>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77186" name="Picture 2"/>
            <p:cNvPicPr>
              <a:picLocks noChangeAspect="1" noChangeArrowheads="1"/>
            </p:cNvPicPr>
            <p:nvPr/>
          </p:nvPicPr>
          <p:blipFill>
            <a:blip r:embed="rId2" cstate="print"/>
            <a:srcRect/>
            <a:stretch>
              <a:fillRect/>
            </a:stretch>
          </p:blipFill>
          <p:spPr bwMode="auto">
            <a:xfrm>
              <a:off x="265740" y="1124744"/>
              <a:ext cx="8554732" cy="3245346"/>
            </a:xfrm>
            <a:prstGeom prst="rect">
              <a:avLst/>
            </a:prstGeom>
            <a:noFill/>
            <a:ln w="9525">
              <a:noFill/>
              <a:miter lim="800000"/>
              <a:headEnd/>
              <a:tailEnd/>
            </a:ln>
            <a:scene3d>
              <a:camera prst="orthographicFront"/>
              <a:lightRig rig="threePt" dir="t"/>
            </a:scene3d>
            <a:sp3d>
              <a:bevelT/>
            </a:sp3d>
          </p:spPr>
        </p:pic>
        <p:pic>
          <p:nvPicPr>
            <p:cNvPr id="477187" name="Picture 3"/>
            <p:cNvPicPr>
              <a:picLocks noChangeAspect="1" noChangeArrowheads="1"/>
            </p:cNvPicPr>
            <p:nvPr/>
          </p:nvPicPr>
          <p:blipFill>
            <a:blip r:embed="rId3" cstate="print"/>
            <a:srcRect/>
            <a:stretch>
              <a:fillRect/>
            </a:stretch>
          </p:blipFill>
          <p:spPr bwMode="auto">
            <a:xfrm>
              <a:off x="251520" y="4365104"/>
              <a:ext cx="8568952" cy="2016224"/>
            </a:xfrm>
            <a:prstGeom prst="rect">
              <a:avLst/>
            </a:prstGeom>
            <a:noFill/>
            <a:ln w="9525">
              <a:noFill/>
              <a:miter lim="800000"/>
              <a:headEnd/>
              <a:tailEnd/>
            </a:ln>
            <a:scene3d>
              <a:camera prst="orthographicFront"/>
              <a:lightRig rig="threePt" dir="t"/>
            </a:scene3d>
            <a:sp3d>
              <a:bevelT/>
            </a:sp3d>
          </p:spPr>
        </p:pic>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43506"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78210" name="Picture 2"/>
          <p:cNvPicPr>
            <a:picLocks noChangeAspect="1" noChangeArrowheads="1"/>
          </p:cNvPicPr>
          <p:nvPr/>
        </p:nvPicPr>
        <p:blipFill>
          <a:blip r:embed="rId2" cstate="print"/>
          <a:srcRect/>
          <a:stretch>
            <a:fillRect/>
          </a:stretch>
        </p:blipFill>
        <p:spPr bwMode="auto">
          <a:xfrm>
            <a:off x="264083" y="1535807"/>
            <a:ext cx="8556389" cy="2973313"/>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43506"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79234" name="Picture 2"/>
          <p:cNvPicPr>
            <a:picLocks noChangeAspect="1" noChangeArrowheads="1"/>
          </p:cNvPicPr>
          <p:nvPr/>
        </p:nvPicPr>
        <p:blipFill>
          <a:blip r:embed="rId2" cstate="print"/>
          <a:srcRect/>
          <a:stretch>
            <a:fillRect/>
          </a:stretch>
        </p:blipFill>
        <p:spPr bwMode="auto">
          <a:xfrm>
            <a:off x="251520" y="1285832"/>
            <a:ext cx="8640960" cy="847024"/>
          </a:xfrm>
          <a:prstGeom prst="rect">
            <a:avLst/>
          </a:prstGeom>
          <a:noFill/>
          <a:ln w="9525">
            <a:noFill/>
            <a:miter lim="800000"/>
            <a:headEnd/>
            <a:tailEnd/>
          </a:ln>
          <a:scene3d>
            <a:camera prst="orthographicFront"/>
            <a:lightRig rig="threePt" dir="t"/>
          </a:scene3d>
          <a:sp3d>
            <a:bevelT/>
          </a:sp3d>
        </p:spPr>
      </p:pic>
      <p:pic>
        <p:nvPicPr>
          <p:cNvPr id="479235" name="Picture 3"/>
          <p:cNvPicPr>
            <a:picLocks noChangeAspect="1" noChangeArrowheads="1"/>
          </p:cNvPicPr>
          <p:nvPr/>
        </p:nvPicPr>
        <p:blipFill>
          <a:blip r:embed="rId3" cstate="print"/>
          <a:srcRect/>
          <a:stretch>
            <a:fillRect/>
          </a:stretch>
        </p:blipFill>
        <p:spPr bwMode="auto">
          <a:xfrm>
            <a:off x="249374" y="2492608"/>
            <a:ext cx="8543097" cy="3312368"/>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43506" y="91020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79235" name="Picture 3"/>
          <p:cNvPicPr>
            <a:picLocks noChangeAspect="1" noChangeArrowheads="1"/>
          </p:cNvPicPr>
          <p:nvPr/>
        </p:nvPicPr>
        <p:blipFill>
          <a:blip r:embed="rId2" cstate="print"/>
          <a:srcRect/>
          <a:stretch>
            <a:fillRect/>
          </a:stretch>
        </p:blipFill>
        <p:spPr bwMode="auto">
          <a:xfrm>
            <a:off x="277375" y="1196752"/>
            <a:ext cx="8543097" cy="3312368"/>
          </a:xfrm>
          <a:prstGeom prst="rect">
            <a:avLst/>
          </a:prstGeom>
          <a:noFill/>
          <a:ln w="9525">
            <a:noFill/>
            <a:miter lim="800000"/>
            <a:headEnd/>
            <a:tailEnd/>
          </a:ln>
          <a:scene3d>
            <a:camera prst="orthographicFront"/>
            <a:lightRig rig="threePt" dir="t"/>
          </a:scene3d>
          <a:sp3d>
            <a:bevelT/>
          </a:sp3d>
        </p:spPr>
      </p:pic>
      <p:grpSp>
        <p:nvGrpSpPr>
          <p:cNvPr id="11" name="10 - Ομάδα"/>
          <p:cNvGrpSpPr/>
          <p:nvPr/>
        </p:nvGrpSpPr>
        <p:grpSpPr>
          <a:xfrm>
            <a:off x="206408" y="4644702"/>
            <a:ext cx="8640960" cy="1538820"/>
            <a:chOff x="206408" y="4644702"/>
            <a:chExt cx="8640960" cy="1538820"/>
          </a:xfrm>
        </p:grpSpPr>
        <p:pic>
          <p:nvPicPr>
            <p:cNvPr id="480258" name="Picture 2"/>
            <p:cNvPicPr>
              <a:picLocks noChangeAspect="1" noChangeArrowheads="1"/>
            </p:cNvPicPr>
            <p:nvPr/>
          </p:nvPicPr>
          <p:blipFill>
            <a:blip r:embed="rId3" cstate="print"/>
            <a:srcRect/>
            <a:stretch>
              <a:fillRect/>
            </a:stretch>
          </p:blipFill>
          <p:spPr bwMode="auto">
            <a:xfrm>
              <a:off x="251520" y="4644702"/>
              <a:ext cx="8568952" cy="936104"/>
            </a:xfrm>
            <a:prstGeom prst="rect">
              <a:avLst/>
            </a:prstGeom>
            <a:noFill/>
            <a:ln w="9525">
              <a:noFill/>
              <a:miter lim="800000"/>
              <a:headEnd/>
              <a:tailEnd/>
            </a:ln>
            <a:scene3d>
              <a:camera prst="orthographicFront"/>
              <a:lightRig rig="threePt" dir="t"/>
            </a:scene3d>
            <a:sp3d>
              <a:bevelT/>
            </a:sp3d>
          </p:spPr>
        </p:pic>
        <p:pic>
          <p:nvPicPr>
            <p:cNvPr id="480259" name="Picture 3"/>
            <p:cNvPicPr>
              <a:picLocks noChangeAspect="1" noChangeArrowheads="1"/>
            </p:cNvPicPr>
            <p:nvPr/>
          </p:nvPicPr>
          <p:blipFill>
            <a:blip r:embed="rId4" cstate="print"/>
            <a:srcRect/>
            <a:stretch>
              <a:fillRect/>
            </a:stretch>
          </p:blipFill>
          <p:spPr bwMode="auto">
            <a:xfrm>
              <a:off x="206408" y="5562876"/>
              <a:ext cx="8640960" cy="620646"/>
            </a:xfrm>
            <a:prstGeom prst="rect">
              <a:avLst/>
            </a:prstGeom>
            <a:noFill/>
            <a:ln w="9525">
              <a:noFill/>
              <a:miter lim="800000"/>
              <a:headEnd/>
              <a:tailEnd/>
            </a:ln>
            <a:scene3d>
              <a:camera prst="orthographicFront"/>
              <a:lightRig rig="threePt" dir="t"/>
            </a:scene3d>
            <a:sp3d>
              <a:bevelT/>
            </a:sp3d>
          </p:spPr>
        </p:pic>
        <p:sp>
          <p:nvSpPr>
            <p:cNvPr id="10" name="9 - Ορθογώνιο"/>
            <p:cNvSpPr/>
            <p:nvPr/>
          </p:nvSpPr>
          <p:spPr>
            <a:xfrm>
              <a:off x="2744905" y="5921809"/>
              <a:ext cx="60486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43506" y="91020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81282" name="Picture 2"/>
          <p:cNvPicPr>
            <a:picLocks noChangeAspect="1" noChangeArrowheads="1"/>
          </p:cNvPicPr>
          <p:nvPr/>
        </p:nvPicPr>
        <p:blipFill>
          <a:blip r:embed="rId2" cstate="print"/>
          <a:srcRect/>
          <a:stretch>
            <a:fillRect/>
          </a:stretch>
        </p:blipFill>
        <p:spPr bwMode="auto">
          <a:xfrm>
            <a:off x="314275" y="1144604"/>
            <a:ext cx="8496944" cy="5195745"/>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13" name="12 - Ομάδα"/>
          <p:cNvGrpSpPr/>
          <p:nvPr/>
        </p:nvGrpSpPr>
        <p:grpSpPr>
          <a:xfrm>
            <a:off x="143506" y="910208"/>
            <a:ext cx="8839200" cy="5759152"/>
            <a:chOff x="143506" y="910208"/>
            <a:chExt cx="8839200" cy="5759152"/>
          </a:xfrm>
        </p:grpSpPr>
        <p:sp>
          <p:nvSpPr>
            <p:cNvPr id="8" name="AutoShape 9"/>
            <p:cNvSpPr>
              <a:spLocks noChangeArrowheads="1"/>
            </p:cNvSpPr>
            <p:nvPr/>
          </p:nvSpPr>
          <p:spPr bwMode="auto">
            <a:xfrm>
              <a:off x="143506" y="91020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grpSp>
          <p:nvGrpSpPr>
            <p:cNvPr id="9" name="8 - Ομάδα"/>
            <p:cNvGrpSpPr/>
            <p:nvPr/>
          </p:nvGrpSpPr>
          <p:grpSpPr>
            <a:xfrm>
              <a:off x="539552" y="1052736"/>
              <a:ext cx="7992888" cy="5478811"/>
              <a:chOff x="539552" y="1052736"/>
              <a:chExt cx="7992888" cy="5478811"/>
            </a:xfrm>
          </p:grpSpPr>
          <p:pic>
            <p:nvPicPr>
              <p:cNvPr id="470017" name="Picture 1"/>
              <p:cNvPicPr>
                <a:picLocks noChangeAspect="1" noChangeArrowheads="1"/>
              </p:cNvPicPr>
              <p:nvPr/>
            </p:nvPicPr>
            <p:blipFill>
              <a:blip r:embed="rId2" cstate="print"/>
              <a:srcRect/>
              <a:stretch>
                <a:fillRect/>
              </a:stretch>
            </p:blipFill>
            <p:spPr bwMode="auto">
              <a:xfrm>
                <a:off x="539552" y="1052736"/>
                <a:ext cx="7992888" cy="3667969"/>
              </a:xfrm>
              <a:prstGeom prst="rect">
                <a:avLst/>
              </a:prstGeom>
              <a:noFill/>
              <a:ln w="9525">
                <a:noFill/>
                <a:miter lim="800000"/>
                <a:headEnd/>
                <a:tailEnd/>
              </a:ln>
              <a:scene3d>
                <a:camera prst="orthographicFront"/>
                <a:lightRig rig="threePt" dir="t"/>
              </a:scene3d>
              <a:sp3d>
                <a:bevelT/>
              </a:sp3d>
            </p:spPr>
          </p:pic>
          <p:pic>
            <p:nvPicPr>
              <p:cNvPr id="470018" name="Picture 2"/>
              <p:cNvPicPr>
                <a:picLocks noChangeAspect="1" noChangeArrowheads="1"/>
              </p:cNvPicPr>
              <p:nvPr/>
            </p:nvPicPr>
            <p:blipFill>
              <a:blip r:embed="rId3" cstate="print"/>
              <a:srcRect/>
              <a:stretch>
                <a:fillRect/>
              </a:stretch>
            </p:blipFill>
            <p:spPr bwMode="auto">
              <a:xfrm>
                <a:off x="539552" y="4725144"/>
                <a:ext cx="7992888" cy="1806403"/>
              </a:xfrm>
              <a:prstGeom prst="rect">
                <a:avLst/>
              </a:prstGeom>
              <a:noFill/>
              <a:ln w="9525">
                <a:noFill/>
                <a:miter lim="800000"/>
                <a:headEnd/>
                <a:tailEnd/>
              </a:ln>
              <a:scene3d>
                <a:camera prst="orthographicFront"/>
                <a:lightRig rig="threePt" dir="t"/>
              </a:scene3d>
              <a:sp3d>
                <a:bevelT/>
              </a:sp3d>
            </p:spPr>
          </p:pic>
        </p:grpSp>
        <p:sp>
          <p:nvSpPr>
            <p:cNvPr id="11" name="10 - Ορθογώνιο"/>
            <p:cNvSpPr/>
            <p:nvPr/>
          </p:nvSpPr>
          <p:spPr>
            <a:xfrm>
              <a:off x="539552" y="1043771"/>
              <a:ext cx="22322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5580112" y="6309320"/>
              <a:ext cx="29523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43506" y="910208"/>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grpSp>
        <p:nvGrpSpPr>
          <p:cNvPr id="11" name="10 - Ομάδα"/>
          <p:cNvGrpSpPr/>
          <p:nvPr/>
        </p:nvGrpSpPr>
        <p:grpSpPr>
          <a:xfrm>
            <a:off x="404500" y="1196752"/>
            <a:ext cx="8307164" cy="5173764"/>
            <a:chOff x="404500" y="1124744"/>
            <a:chExt cx="8307164" cy="5173764"/>
          </a:xfrm>
        </p:grpSpPr>
        <p:grpSp>
          <p:nvGrpSpPr>
            <p:cNvPr id="10" name="9 - Ομάδα"/>
            <p:cNvGrpSpPr/>
            <p:nvPr/>
          </p:nvGrpSpPr>
          <p:grpSpPr>
            <a:xfrm>
              <a:off x="404500" y="1124744"/>
              <a:ext cx="8307164" cy="5173764"/>
              <a:chOff x="404500" y="1124744"/>
              <a:chExt cx="8307164" cy="5173764"/>
            </a:xfrm>
          </p:grpSpPr>
          <p:pic>
            <p:nvPicPr>
              <p:cNvPr id="483330" name="Picture 2"/>
              <p:cNvPicPr>
                <a:picLocks noChangeAspect="1" noChangeArrowheads="1"/>
              </p:cNvPicPr>
              <p:nvPr/>
            </p:nvPicPr>
            <p:blipFill>
              <a:blip r:embed="rId2" cstate="print"/>
              <a:srcRect/>
              <a:stretch>
                <a:fillRect/>
              </a:stretch>
            </p:blipFill>
            <p:spPr bwMode="auto">
              <a:xfrm>
                <a:off x="417602" y="1124744"/>
                <a:ext cx="8294062" cy="2592288"/>
              </a:xfrm>
              <a:prstGeom prst="rect">
                <a:avLst/>
              </a:prstGeom>
              <a:noFill/>
              <a:ln w="9525">
                <a:noFill/>
                <a:miter lim="800000"/>
                <a:headEnd/>
                <a:tailEnd/>
              </a:ln>
              <a:scene3d>
                <a:camera prst="orthographicFront"/>
                <a:lightRig rig="threePt" dir="t"/>
              </a:scene3d>
              <a:sp3d>
                <a:bevelT/>
              </a:sp3d>
            </p:spPr>
          </p:pic>
          <p:pic>
            <p:nvPicPr>
              <p:cNvPr id="483331" name="Picture 3"/>
              <p:cNvPicPr>
                <a:picLocks noChangeAspect="1" noChangeArrowheads="1"/>
              </p:cNvPicPr>
              <p:nvPr/>
            </p:nvPicPr>
            <p:blipFill>
              <a:blip r:embed="rId3" cstate="print"/>
              <a:srcRect/>
              <a:stretch>
                <a:fillRect/>
              </a:stretch>
            </p:blipFill>
            <p:spPr bwMode="auto">
              <a:xfrm>
                <a:off x="404500" y="3717032"/>
                <a:ext cx="8280921" cy="2581476"/>
              </a:xfrm>
              <a:prstGeom prst="rect">
                <a:avLst/>
              </a:prstGeom>
              <a:noFill/>
              <a:ln w="9525">
                <a:noFill/>
                <a:miter lim="800000"/>
                <a:headEnd/>
                <a:tailEnd/>
              </a:ln>
              <a:scene3d>
                <a:camera prst="orthographicFront"/>
                <a:lightRig rig="threePt" dir="t"/>
              </a:scene3d>
              <a:sp3d>
                <a:bevelT/>
              </a:sp3d>
            </p:spPr>
          </p:pic>
        </p:grpSp>
        <p:sp>
          <p:nvSpPr>
            <p:cNvPr id="9" name="8 - Ορθογώνιο"/>
            <p:cNvSpPr/>
            <p:nvPr/>
          </p:nvSpPr>
          <p:spPr>
            <a:xfrm>
              <a:off x="467544" y="1124744"/>
              <a:ext cx="51125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33446"/>
            <a:ext cx="8647950" cy="65079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34253"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dirty="0" smtClean="0">
              <a:solidFill>
                <a:schemeClr val="tx2"/>
              </a:solidFill>
            </a:endParaRPr>
          </a:p>
          <a:p>
            <a:r>
              <a:rPr lang="el-GR" dirty="0" smtClean="0"/>
              <a:t>,,</a:t>
            </a:r>
            <a:endParaRPr lang="el-GR" dirty="0"/>
          </a:p>
        </p:txBody>
      </p:sp>
      <p:pic>
        <p:nvPicPr>
          <p:cNvPr id="482306" name="Picture 2"/>
          <p:cNvPicPr>
            <a:picLocks noChangeAspect="1" noChangeArrowheads="1"/>
          </p:cNvPicPr>
          <p:nvPr/>
        </p:nvPicPr>
        <p:blipFill>
          <a:blip r:embed="rId2" cstate="print"/>
          <a:srcRect/>
          <a:stretch>
            <a:fillRect/>
          </a:stretch>
        </p:blipFill>
        <p:spPr bwMode="auto">
          <a:xfrm>
            <a:off x="236498" y="1682850"/>
            <a:ext cx="8620122" cy="3762374"/>
          </a:xfrm>
          <a:prstGeom prst="rect">
            <a:avLst/>
          </a:prstGeom>
          <a:noFill/>
          <a:ln w="9525">
            <a:noFill/>
            <a:miter lim="800000"/>
            <a:headEnd/>
            <a:tailEnd/>
          </a:ln>
          <a:scene3d>
            <a:camera prst="orthographicFront"/>
            <a:lightRig rig="threePt" dir="t"/>
          </a:scene3d>
          <a:sp3d>
            <a:bevelT/>
          </a:sp3d>
        </p:spPr>
      </p:pic>
      <p:sp>
        <p:nvSpPr>
          <p:cNvPr id="9" name="8 - TextBox"/>
          <p:cNvSpPr txBox="1"/>
          <p:nvPr/>
        </p:nvSpPr>
        <p:spPr>
          <a:xfrm>
            <a:off x="755576" y="1156682"/>
            <a:ext cx="3026561" cy="400110"/>
          </a:xfrm>
          <a:prstGeom prst="rect">
            <a:avLst/>
          </a:prstGeom>
          <a:noFill/>
        </p:spPr>
        <p:txBody>
          <a:bodyPr wrap="square" rtlCol="0">
            <a:spAutoFit/>
          </a:bodyPr>
          <a:lstStyle/>
          <a:p>
            <a:r>
              <a:rPr lang="el-GR" sz="2000" b="1" dirty="0" smtClean="0"/>
              <a:t>Συνοψίζοντας……</a:t>
            </a:r>
            <a:endParaRPr lang="el-GR" sz="2000" b="1" dirty="0"/>
          </a:p>
        </p:txBody>
      </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grpSp>
        <p:nvGrpSpPr>
          <p:cNvPr id="10" name="9 - Ομάδα"/>
          <p:cNvGrpSpPr/>
          <p:nvPr/>
        </p:nvGrpSpPr>
        <p:grpSpPr>
          <a:xfrm>
            <a:off x="134253" y="881825"/>
            <a:ext cx="8839200" cy="5759152"/>
            <a:chOff x="134253" y="881825"/>
            <a:chExt cx="8839200" cy="5759152"/>
          </a:xfrm>
        </p:grpSpPr>
        <p:sp>
          <p:nvSpPr>
            <p:cNvPr id="8" name="AutoShape 9"/>
            <p:cNvSpPr>
              <a:spLocks noChangeArrowheads="1"/>
            </p:cNvSpPr>
            <p:nvPr/>
          </p:nvSpPr>
          <p:spPr bwMode="auto">
            <a:xfrm>
              <a:off x="134253" y="881825"/>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dirty="0" smtClean="0">
                <a:solidFill>
                  <a:schemeClr val="tx2"/>
                </a:solidFill>
              </a:endParaRPr>
            </a:p>
            <a:p>
              <a:endParaRPr lang="el-GR" dirty="0"/>
            </a:p>
          </p:txBody>
        </p:sp>
        <p:grpSp>
          <p:nvGrpSpPr>
            <p:cNvPr id="11" name="10 - Ομάδα"/>
            <p:cNvGrpSpPr/>
            <p:nvPr/>
          </p:nvGrpSpPr>
          <p:grpSpPr>
            <a:xfrm>
              <a:off x="323528" y="1124744"/>
              <a:ext cx="8444630" cy="4915247"/>
              <a:chOff x="323528" y="1124744"/>
              <a:chExt cx="8444630" cy="4915247"/>
            </a:xfrm>
          </p:grpSpPr>
          <p:pic>
            <p:nvPicPr>
              <p:cNvPr id="468993" name="Picture 1"/>
              <p:cNvPicPr>
                <a:picLocks noChangeAspect="1" noChangeArrowheads="1"/>
              </p:cNvPicPr>
              <p:nvPr/>
            </p:nvPicPr>
            <p:blipFill>
              <a:blip r:embed="rId2" cstate="print"/>
              <a:srcRect/>
              <a:stretch>
                <a:fillRect/>
              </a:stretch>
            </p:blipFill>
            <p:spPr bwMode="auto">
              <a:xfrm>
                <a:off x="323528" y="1124744"/>
                <a:ext cx="8444630" cy="1584176"/>
              </a:xfrm>
              <a:prstGeom prst="rect">
                <a:avLst/>
              </a:prstGeom>
              <a:noFill/>
              <a:ln w="9525">
                <a:noFill/>
                <a:miter lim="800000"/>
                <a:headEnd/>
                <a:tailEnd/>
              </a:ln>
              <a:scene3d>
                <a:camera prst="orthographicFront"/>
                <a:lightRig rig="threePt" dir="t"/>
              </a:scene3d>
              <a:sp3d>
                <a:bevelT/>
              </a:sp3d>
            </p:spPr>
          </p:pic>
          <p:pic>
            <p:nvPicPr>
              <p:cNvPr id="484355" name="Picture 3"/>
              <p:cNvPicPr>
                <a:picLocks noChangeAspect="1" noChangeArrowheads="1"/>
              </p:cNvPicPr>
              <p:nvPr/>
            </p:nvPicPr>
            <p:blipFill>
              <a:blip r:embed="rId3" cstate="print"/>
              <a:srcRect/>
              <a:stretch>
                <a:fillRect/>
              </a:stretch>
            </p:blipFill>
            <p:spPr bwMode="auto">
              <a:xfrm>
                <a:off x="323528" y="2708920"/>
                <a:ext cx="8424936" cy="3331071"/>
              </a:xfrm>
              <a:prstGeom prst="rect">
                <a:avLst/>
              </a:prstGeom>
              <a:noFill/>
              <a:ln w="9525">
                <a:noFill/>
                <a:miter lim="800000"/>
                <a:headEnd/>
                <a:tailEnd/>
              </a:ln>
              <a:scene3d>
                <a:camera prst="orthographicFront"/>
                <a:lightRig rig="threePt" dir="t"/>
              </a:scene3d>
              <a:sp3d>
                <a:bevelT/>
              </a:sp3d>
            </p:spPr>
          </p:pic>
        </p:grpSp>
        <p:sp>
          <p:nvSpPr>
            <p:cNvPr id="9" name="8 - Ορθογώνιο"/>
            <p:cNvSpPr/>
            <p:nvPr/>
          </p:nvSpPr>
          <p:spPr>
            <a:xfrm>
              <a:off x="3735087" y="5778369"/>
              <a:ext cx="49685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Ενεργειακές Ζώνες</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34253" y="881825"/>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dirty="0" smtClean="0">
              <a:solidFill>
                <a:schemeClr val="tx2"/>
              </a:solidFill>
            </a:endParaRPr>
          </a:p>
          <a:p>
            <a:endParaRPr lang="el-GR" dirty="0"/>
          </a:p>
        </p:txBody>
      </p:sp>
      <p:pic>
        <p:nvPicPr>
          <p:cNvPr id="485378" name="Picture 2"/>
          <p:cNvPicPr>
            <a:picLocks noChangeAspect="1" noChangeArrowheads="1"/>
          </p:cNvPicPr>
          <p:nvPr/>
        </p:nvPicPr>
        <p:blipFill>
          <a:blip r:embed="rId2" cstate="print"/>
          <a:srcRect/>
          <a:stretch>
            <a:fillRect/>
          </a:stretch>
        </p:blipFill>
        <p:spPr bwMode="auto">
          <a:xfrm>
            <a:off x="323528" y="1124744"/>
            <a:ext cx="8388424" cy="874866"/>
          </a:xfrm>
          <a:prstGeom prst="rect">
            <a:avLst/>
          </a:prstGeom>
          <a:noFill/>
          <a:ln w="9525">
            <a:noFill/>
            <a:miter lim="800000"/>
            <a:headEnd/>
            <a:tailEnd/>
          </a:ln>
          <a:scene3d>
            <a:camera prst="orthographicFront"/>
            <a:lightRig rig="threePt" dir="t"/>
          </a:scene3d>
          <a:sp3d>
            <a:bevelT/>
          </a:sp3d>
        </p:spPr>
      </p:pic>
      <p:pic>
        <p:nvPicPr>
          <p:cNvPr id="11" name="Picture 2"/>
          <p:cNvPicPr>
            <a:picLocks noChangeAspect="1" noChangeArrowheads="1"/>
          </p:cNvPicPr>
          <p:nvPr/>
        </p:nvPicPr>
        <p:blipFill>
          <a:blip r:embed="rId3" cstate="print"/>
          <a:srcRect/>
          <a:stretch>
            <a:fillRect/>
          </a:stretch>
        </p:blipFill>
        <p:spPr bwMode="auto">
          <a:xfrm>
            <a:off x="1043608" y="2204864"/>
            <a:ext cx="6947805" cy="4248472"/>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grpSp>
        <p:nvGrpSpPr>
          <p:cNvPr id="9" name="8 - Ομάδα"/>
          <p:cNvGrpSpPr/>
          <p:nvPr/>
        </p:nvGrpSpPr>
        <p:grpSpPr>
          <a:xfrm>
            <a:off x="251520" y="1556792"/>
            <a:ext cx="8531780" cy="3744416"/>
            <a:chOff x="351735" y="1196752"/>
            <a:chExt cx="8531780" cy="3744416"/>
          </a:xfrm>
        </p:grpSpPr>
        <p:pic>
          <p:nvPicPr>
            <p:cNvPr id="486402" name="Picture 2"/>
            <p:cNvPicPr>
              <a:picLocks noChangeAspect="1" noChangeArrowheads="1"/>
            </p:cNvPicPr>
            <p:nvPr/>
          </p:nvPicPr>
          <p:blipFill>
            <a:blip r:embed="rId2" cstate="print"/>
            <a:srcRect/>
            <a:stretch>
              <a:fillRect/>
            </a:stretch>
          </p:blipFill>
          <p:spPr bwMode="auto">
            <a:xfrm>
              <a:off x="351735" y="1196752"/>
              <a:ext cx="8499517" cy="2160240"/>
            </a:xfrm>
            <a:prstGeom prst="rect">
              <a:avLst/>
            </a:prstGeom>
            <a:noFill/>
            <a:ln w="9525">
              <a:noFill/>
              <a:miter lim="800000"/>
              <a:headEnd/>
              <a:tailEnd/>
            </a:ln>
            <a:scene3d>
              <a:camera prst="orthographicFront"/>
              <a:lightRig rig="threePt" dir="t"/>
            </a:scene3d>
            <a:sp3d>
              <a:bevelT/>
            </a:sp3d>
          </p:spPr>
        </p:pic>
        <p:pic>
          <p:nvPicPr>
            <p:cNvPr id="486403" name="Picture 3"/>
            <p:cNvPicPr>
              <a:picLocks noChangeAspect="1" noChangeArrowheads="1"/>
            </p:cNvPicPr>
            <p:nvPr/>
          </p:nvPicPr>
          <p:blipFill>
            <a:blip r:embed="rId3" cstate="print"/>
            <a:srcRect/>
            <a:stretch>
              <a:fillRect/>
            </a:stretch>
          </p:blipFill>
          <p:spPr bwMode="auto">
            <a:xfrm>
              <a:off x="354167" y="3356992"/>
              <a:ext cx="8529348" cy="1584176"/>
            </a:xfrm>
            <a:prstGeom prst="rect">
              <a:avLst/>
            </a:prstGeom>
            <a:noFill/>
            <a:ln w="9525">
              <a:noFill/>
              <a:miter lim="800000"/>
              <a:headEnd/>
              <a:tailEnd/>
            </a:ln>
            <a:scene3d>
              <a:camera prst="orthographicFront"/>
              <a:lightRig rig="threePt" dir="t"/>
            </a:scene3d>
            <a:sp3d>
              <a:bevelT/>
            </a:sp3d>
          </p:spPr>
        </p:pic>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87426" name="Picture 2"/>
          <p:cNvPicPr>
            <a:picLocks noChangeAspect="1" noChangeArrowheads="1"/>
          </p:cNvPicPr>
          <p:nvPr/>
        </p:nvPicPr>
        <p:blipFill>
          <a:blip r:embed="rId2" cstate="print"/>
          <a:srcRect/>
          <a:stretch>
            <a:fillRect/>
          </a:stretch>
        </p:blipFill>
        <p:spPr bwMode="auto">
          <a:xfrm>
            <a:off x="323528" y="1196752"/>
            <a:ext cx="8352928" cy="2685768"/>
          </a:xfrm>
          <a:prstGeom prst="rect">
            <a:avLst/>
          </a:prstGeom>
          <a:noFill/>
          <a:ln w="9525">
            <a:noFill/>
            <a:miter lim="800000"/>
            <a:headEnd/>
            <a:tailEnd/>
          </a:ln>
          <a:scene3d>
            <a:camera prst="orthographicFront"/>
            <a:lightRig rig="threePt" dir="t"/>
          </a:scene3d>
          <a:sp3d>
            <a:bevelT/>
          </a:sp3d>
        </p:spPr>
      </p:pic>
      <p:pic>
        <p:nvPicPr>
          <p:cNvPr id="488451" name="Picture 3"/>
          <p:cNvPicPr>
            <a:picLocks noChangeAspect="1" noChangeArrowheads="1"/>
          </p:cNvPicPr>
          <p:nvPr/>
        </p:nvPicPr>
        <p:blipFill>
          <a:blip r:embed="rId3" cstate="print"/>
          <a:srcRect/>
          <a:stretch>
            <a:fillRect/>
          </a:stretch>
        </p:blipFill>
        <p:spPr bwMode="auto">
          <a:xfrm>
            <a:off x="1763688" y="4005064"/>
            <a:ext cx="5544616" cy="2452022"/>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89474" name="Picture 2"/>
          <p:cNvPicPr>
            <a:picLocks noChangeAspect="1" noChangeArrowheads="1"/>
          </p:cNvPicPr>
          <p:nvPr/>
        </p:nvPicPr>
        <p:blipFill>
          <a:blip r:embed="rId2" cstate="print"/>
          <a:srcRect/>
          <a:stretch>
            <a:fillRect/>
          </a:stretch>
        </p:blipFill>
        <p:spPr bwMode="auto">
          <a:xfrm>
            <a:off x="231960" y="1305773"/>
            <a:ext cx="8572500" cy="4676775"/>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10" name="Picture 2"/>
          <p:cNvPicPr>
            <a:picLocks noChangeAspect="1" noChangeArrowheads="1"/>
          </p:cNvPicPr>
          <p:nvPr/>
        </p:nvPicPr>
        <p:blipFill>
          <a:blip r:embed="rId2" cstate="print"/>
          <a:srcRect/>
          <a:stretch>
            <a:fillRect/>
          </a:stretch>
        </p:blipFill>
        <p:spPr bwMode="auto">
          <a:xfrm>
            <a:off x="2627784" y="1018638"/>
            <a:ext cx="3691968" cy="2014174"/>
          </a:xfrm>
          <a:prstGeom prst="rect">
            <a:avLst/>
          </a:prstGeom>
          <a:noFill/>
          <a:ln w="9525">
            <a:noFill/>
            <a:miter lim="800000"/>
            <a:headEnd/>
            <a:tailEnd/>
          </a:ln>
          <a:scene3d>
            <a:camera prst="orthographicFront"/>
            <a:lightRig rig="threePt" dir="t"/>
          </a:scene3d>
          <a:sp3d>
            <a:bevelT/>
          </a:sp3d>
        </p:spPr>
      </p:pic>
      <p:grpSp>
        <p:nvGrpSpPr>
          <p:cNvPr id="12" name="11 - Ομάδα"/>
          <p:cNvGrpSpPr/>
          <p:nvPr/>
        </p:nvGrpSpPr>
        <p:grpSpPr>
          <a:xfrm>
            <a:off x="395536" y="3101563"/>
            <a:ext cx="8280920" cy="3423781"/>
            <a:chOff x="395536" y="3101563"/>
            <a:chExt cx="8280920" cy="3423781"/>
          </a:xfrm>
        </p:grpSpPr>
        <p:pic>
          <p:nvPicPr>
            <p:cNvPr id="9" name="Picture 3"/>
            <p:cNvPicPr>
              <a:picLocks noChangeAspect="1" noChangeArrowheads="1"/>
            </p:cNvPicPr>
            <p:nvPr/>
          </p:nvPicPr>
          <p:blipFill>
            <a:blip r:embed="rId3" cstate="print"/>
            <a:srcRect/>
            <a:stretch>
              <a:fillRect/>
            </a:stretch>
          </p:blipFill>
          <p:spPr bwMode="auto">
            <a:xfrm>
              <a:off x="395536" y="3101563"/>
              <a:ext cx="8280920" cy="3423781"/>
            </a:xfrm>
            <a:prstGeom prst="rect">
              <a:avLst/>
            </a:prstGeom>
            <a:noFill/>
            <a:ln w="9525">
              <a:noFill/>
              <a:miter lim="800000"/>
              <a:headEnd/>
              <a:tailEnd/>
            </a:ln>
            <a:scene3d>
              <a:camera prst="orthographicFront"/>
              <a:lightRig rig="threePt" dir="t"/>
            </a:scene3d>
            <a:sp3d>
              <a:bevelT/>
            </a:sp3d>
          </p:spPr>
        </p:pic>
        <p:sp>
          <p:nvSpPr>
            <p:cNvPr id="11" name="10 - Ορθογώνιο"/>
            <p:cNvSpPr/>
            <p:nvPr/>
          </p:nvSpPr>
          <p:spPr>
            <a:xfrm>
              <a:off x="467544" y="3123038"/>
              <a:ext cx="2592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10" name="Picture 2"/>
          <p:cNvPicPr>
            <a:picLocks noChangeAspect="1" noChangeArrowheads="1"/>
          </p:cNvPicPr>
          <p:nvPr/>
        </p:nvPicPr>
        <p:blipFill>
          <a:blip r:embed="rId2" cstate="print"/>
          <a:srcRect/>
          <a:stretch>
            <a:fillRect/>
          </a:stretch>
        </p:blipFill>
        <p:spPr bwMode="auto">
          <a:xfrm>
            <a:off x="2627784" y="1018638"/>
            <a:ext cx="3691968" cy="2014174"/>
          </a:xfrm>
          <a:prstGeom prst="rect">
            <a:avLst/>
          </a:prstGeom>
          <a:noFill/>
          <a:ln w="9525">
            <a:noFill/>
            <a:miter lim="800000"/>
            <a:headEnd/>
            <a:tailEnd/>
          </a:ln>
          <a:scene3d>
            <a:camera prst="orthographicFront"/>
            <a:lightRig rig="threePt" dir="t"/>
          </a:scene3d>
          <a:sp3d>
            <a:bevelT/>
          </a:sp3d>
        </p:spPr>
      </p:pic>
      <p:pic>
        <p:nvPicPr>
          <p:cNvPr id="13" name="Picture 4"/>
          <p:cNvPicPr>
            <a:picLocks noChangeAspect="1" noChangeArrowheads="1"/>
          </p:cNvPicPr>
          <p:nvPr/>
        </p:nvPicPr>
        <p:blipFill>
          <a:blip r:embed="rId3" cstate="print"/>
          <a:srcRect/>
          <a:stretch>
            <a:fillRect/>
          </a:stretch>
        </p:blipFill>
        <p:spPr bwMode="auto">
          <a:xfrm>
            <a:off x="1907704" y="5518745"/>
            <a:ext cx="5324475" cy="790575"/>
          </a:xfrm>
          <a:prstGeom prst="rect">
            <a:avLst/>
          </a:prstGeom>
          <a:noFill/>
          <a:ln w="9525">
            <a:noFill/>
            <a:miter lim="800000"/>
            <a:headEnd/>
            <a:tailEnd/>
          </a:ln>
          <a:scene3d>
            <a:camera prst="orthographicFront"/>
            <a:lightRig rig="threePt" dir="t"/>
          </a:scene3d>
          <a:sp3d>
            <a:bevelT/>
          </a:sp3d>
        </p:spPr>
      </p:pic>
      <p:grpSp>
        <p:nvGrpSpPr>
          <p:cNvPr id="15" name="14 - Ομάδα"/>
          <p:cNvGrpSpPr/>
          <p:nvPr/>
        </p:nvGrpSpPr>
        <p:grpSpPr>
          <a:xfrm>
            <a:off x="296345" y="3140968"/>
            <a:ext cx="8419355" cy="2088232"/>
            <a:chOff x="296345" y="3140968"/>
            <a:chExt cx="8419355" cy="2088232"/>
          </a:xfrm>
        </p:grpSpPr>
        <p:pic>
          <p:nvPicPr>
            <p:cNvPr id="490498" name="Picture 2"/>
            <p:cNvPicPr>
              <a:picLocks noChangeAspect="1" noChangeArrowheads="1"/>
            </p:cNvPicPr>
            <p:nvPr/>
          </p:nvPicPr>
          <p:blipFill>
            <a:blip r:embed="rId4" cstate="print"/>
            <a:srcRect/>
            <a:stretch>
              <a:fillRect/>
            </a:stretch>
          </p:blipFill>
          <p:spPr bwMode="auto">
            <a:xfrm>
              <a:off x="323528" y="3140968"/>
              <a:ext cx="8392172" cy="849436"/>
            </a:xfrm>
            <a:prstGeom prst="rect">
              <a:avLst/>
            </a:prstGeom>
            <a:noFill/>
            <a:ln w="9525">
              <a:noFill/>
              <a:miter lim="800000"/>
              <a:headEnd/>
              <a:tailEnd/>
            </a:ln>
            <a:scene3d>
              <a:camera prst="orthographicFront"/>
              <a:lightRig rig="threePt" dir="t"/>
            </a:scene3d>
            <a:sp3d>
              <a:bevelT/>
            </a:sp3d>
          </p:spPr>
        </p:pic>
        <p:pic>
          <p:nvPicPr>
            <p:cNvPr id="490499" name="Picture 3"/>
            <p:cNvPicPr>
              <a:picLocks noChangeAspect="1" noChangeArrowheads="1"/>
            </p:cNvPicPr>
            <p:nvPr/>
          </p:nvPicPr>
          <p:blipFill>
            <a:blip r:embed="rId5" cstate="print"/>
            <a:srcRect/>
            <a:stretch>
              <a:fillRect/>
            </a:stretch>
          </p:blipFill>
          <p:spPr bwMode="auto">
            <a:xfrm>
              <a:off x="296345" y="4005064"/>
              <a:ext cx="8403188" cy="1224136"/>
            </a:xfrm>
            <a:prstGeom prst="rect">
              <a:avLst/>
            </a:prstGeom>
            <a:noFill/>
            <a:ln w="9525">
              <a:noFill/>
              <a:miter lim="800000"/>
              <a:headEnd/>
              <a:tailEnd/>
            </a:ln>
            <a:scene3d>
              <a:camera prst="orthographicFront"/>
              <a:lightRig rig="threePt" dir="t"/>
            </a:scene3d>
            <a:sp3d>
              <a:bevelT/>
            </a:sp3d>
          </p:spPr>
        </p:pic>
        <p:sp>
          <p:nvSpPr>
            <p:cNvPr id="14" name="13 - Ορθογώνιο"/>
            <p:cNvSpPr/>
            <p:nvPr/>
          </p:nvSpPr>
          <p:spPr>
            <a:xfrm>
              <a:off x="7308304" y="4941168"/>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0500" name="Picture 4"/>
          <p:cNvPicPr>
            <a:picLocks noChangeAspect="1" noChangeArrowheads="1"/>
          </p:cNvPicPr>
          <p:nvPr/>
        </p:nvPicPr>
        <p:blipFill>
          <a:blip r:embed="rId2" cstate="print"/>
          <a:srcRect/>
          <a:stretch>
            <a:fillRect/>
          </a:stretch>
        </p:blipFill>
        <p:spPr bwMode="auto">
          <a:xfrm>
            <a:off x="1907704" y="5157192"/>
            <a:ext cx="5324475" cy="790575"/>
          </a:xfrm>
          <a:prstGeom prst="rect">
            <a:avLst/>
          </a:prstGeom>
          <a:noFill/>
          <a:ln w="9525">
            <a:noFill/>
            <a:miter lim="800000"/>
            <a:headEnd/>
            <a:tailEnd/>
          </a:ln>
          <a:scene3d>
            <a:camera prst="orthographicFront"/>
            <a:lightRig rig="threePt" dir="t"/>
          </a:scene3d>
          <a:sp3d>
            <a:bevelT/>
          </a:sp3d>
        </p:spPr>
      </p:pic>
      <p:pic>
        <p:nvPicPr>
          <p:cNvPr id="491522" name="Picture 2"/>
          <p:cNvPicPr>
            <a:picLocks noChangeAspect="1" noChangeArrowheads="1"/>
          </p:cNvPicPr>
          <p:nvPr/>
        </p:nvPicPr>
        <p:blipFill>
          <a:blip r:embed="rId3" cstate="print"/>
          <a:srcRect/>
          <a:stretch>
            <a:fillRect/>
          </a:stretch>
        </p:blipFill>
        <p:spPr bwMode="auto">
          <a:xfrm>
            <a:off x="1403648" y="1412776"/>
            <a:ext cx="6210166" cy="338437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0500" name="Picture 4"/>
          <p:cNvPicPr>
            <a:picLocks noChangeAspect="1" noChangeArrowheads="1"/>
          </p:cNvPicPr>
          <p:nvPr/>
        </p:nvPicPr>
        <p:blipFill>
          <a:blip r:embed="rId2" cstate="print"/>
          <a:srcRect/>
          <a:stretch>
            <a:fillRect/>
          </a:stretch>
        </p:blipFill>
        <p:spPr bwMode="auto">
          <a:xfrm>
            <a:off x="1907704" y="4509120"/>
            <a:ext cx="5324475" cy="790575"/>
          </a:xfrm>
          <a:prstGeom prst="rect">
            <a:avLst/>
          </a:prstGeom>
          <a:noFill/>
          <a:ln w="9525">
            <a:noFill/>
            <a:miter lim="800000"/>
            <a:headEnd/>
            <a:tailEnd/>
          </a:ln>
          <a:scene3d>
            <a:camera prst="orthographicFront"/>
            <a:lightRig rig="threePt" dir="t"/>
          </a:scene3d>
          <a:sp3d>
            <a:bevelT/>
          </a:sp3d>
        </p:spPr>
      </p:pic>
      <p:pic>
        <p:nvPicPr>
          <p:cNvPr id="491522" name="Picture 2"/>
          <p:cNvPicPr>
            <a:picLocks noChangeAspect="1" noChangeArrowheads="1"/>
          </p:cNvPicPr>
          <p:nvPr/>
        </p:nvPicPr>
        <p:blipFill>
          <a:blip r:embed="rId3" cstate="print"/>
          <a:srcRect/>
          <a:stretch>
            <a:fillRect/>
          </a:stretch>
        </p:blipFill>
        <p:spPr bwMode="auto">
          <a:xfrm>
            <a:off x="1403648" y="1052736"/>
            <a:ext cx="6210166" cy="3384376"/>
          </a:xfrm>
          <a:prstGeom prst="rect">
            <a:avLst/>
          </a:prstGeom>
          <a:noFill/>
          <a:ln w="9525">
            <a:noFill/>
            <a:miter lim="800000"/>
            <a:headEnd/>
            <a:tailEnd/>
          </a:ln>
          <a:scene3d>
            <a:camera prst="orthographicFront"/>
            <a:lightRig rig="threePt" dir="t"/>
          </a:scene3d>
          <a:sp3d>
            <a:bevelT/>
          </a:sp3d>
        </p:spPr>
      </p:pic>
      <p:pic>
        <p:nvPicPr>
          <p:cNvPr id="9" name="Picture 5"/>
          <p:cNvPicPr>
            <a:picLocks noChangeAspect="1" noChangeArrowheads="1"/>
          </p:cNvPicPr>
          <p:nvPr/>
        </p:nvPicPr>
        <p:blipFill>
          <a:blip r:embed="rId4" cstate="print"/>
          <a:srcRect/>
          <a:stretch>
            <a:fillRect/>
          </a:stretch>
        </p:blipFill>
        <p:spPr bwMode="auto">
          <a:xfrm>
            <a:off x="263648" y="5373216"/>
            <a:ext cx="8484816" cy="863724"/>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9"/>
          <p:cNvSpPr>
            <a:spLocks noChangeArrowheads="1"/>
          </p:cNvSpPr>
          <p:nvPr/>
        </p:nvSpPr>
        <p:spPr bwMode="auto">
          <a:xfrm>
            <a:off x="755576" y="764704"/>
            <a:ext cx="7848872" cy="287883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a:solidFill>
                <a:schemeClr val="tx2"/>
              </a:solidFill>
            </a:endParaRPr>
          </a:p>
          <a:p>
            <a:endParaRPr lang="el-GR"/>
          </a:p>
        </p:txBody>
      </p:sp>
      <p:grpSp>
        <p:nvGrpSpPr>
          <p:cNvPr id="10" name="Group 9">
            <a:extLst>
              <a:ext uri="{FF2B5EF4-FFF2-40B4-BE49-F238E27FC236}">
                <a16:creationId xmlns="" xmlns:a16="http://schemas.microsoft.com/office/drawing/2014/main" id="{45FDE2F2-8C7B-451C-95BC-C5104DE0D0CF}"/>
              </a:ext>
            </a:extLst>
          </p:cNvPr>
          <p:cNvGrpSpPr/>
          <p:nvPr/>
        </p:nvGrpSpPr>
        <p:grpSpPr>
          <a:xfrm>
            <a:off x="1187624" y="980728"/>
            <a:ext cx="6912569" cy="2431483"/>
            <a:chOff x="1043608" y="2348880"/>
            <a:chExt cx="7200403" cy="2791523"/>
          </a:xfrm>
        </p:grpSpPr>
        <p:pic>
          <p:nvPicPr>
            <p:cNvPr id="3" name="Εικόνα 1" descr="C:\Users\Roula\Pictures\2013-11-11\002.tif">
              <a:extLst>
                <a:ext uri="{FF2B5EF4-FFF2-40B4-BE49-F238E27FC236}">
                  <a16:creationId xmlns="" xmlns:a16="http://schemas.microsoft.com/office/drawing/2014/main" id="{F7E4A5B0-2C07-4F5E-8137-011849EB96B7}"/>
                </a:ext>
              </a:extLst>
            </p:cNvPr>
            <p:cNvPicPr>
              <a:picLocks noChangeAspect="1" noChangeArrowheads="1"/>
            </p:cNvPicPr>
            <p:nvPr/>
          </p:nvPicPr>
          <p:blipFill>
            <a:blip r:embed="rId2" cstate="print">
              <a:duotone>
                <a:prstClr val="black"/>
                <a:schemeClr val="accent2">
                  <a:tint val="45000"/>
                  <a:satMod val="400000"/>
                </a:schemeClr>
              </a:duotone>
              <a:extLst>
                <a:ext uri="{BEBA8EAE-BF5A-486C-A8C5-ECC9F3942E4B}">
                  <a14:imgProps xmlns="" xmlns:a14="http://schemas.microsoft.com/office/drawing/2010/main">
                    <a14:imgLayer r:embed="rId3">
                      <a14:imgEffect>
                        <a14:artisticTexturizer/>
                      </a14:imgEffect>
                      <a14:imgEffect>
                        <a14:sharpenSoften amount="25000"/>
                      </a14:imgEffect>
                      <a14:imgEffect>
                        <a14:brightnessContrast contrast="47000"/>
                      </a14:imgEffect>
                    </a14:imgLayer>
                  </a14:imgProps>
                </a:ext>
              </a:extLst>
            </a:blip>
            <a:srcRect l="17162" r="12135"/>
            <a:stretch>
              <a:fillRect/>
            </a:stretch>
          </p:blipFill>
          <p:spPr bwMode="auto">
            <a:xfrm>
              <a:off x="1043608" y="2348880"/>
              <a:ext cx="7200403" cy="2470791"/>
            </a:xfrm>
            <a:prstGeom prst="rect">
              <a:avLst/>
            </a:prstGeom>
            <a:noFill/>
            <a:ln w="9525">
              <a:noFill/>
              <a:miter lim="800000"/>
              <a:headEnd/>
              <a:tailEnd/>
            </a:ln>
            <a:effectLst>
              <a:outerShdw dist="35921" dir="2700000" algn="ctr" rotWithShape="0">
                <a:srgbClr val="808080"/>
              </a:outerShdw>
            </a:effectLst>
            <a:scene3d>
              <a:camera prst="orthographicFront"/>
              <a:lightRig rig="threePt" dir="t"/>
            </a:scene3d>
            <a:sp3d>
              <a:bevelT/>
            </a:sp3d>
          </p:spPr>
        </p:pic>
        <p:sp>
          <p:nvSpPr>
            <p:cNvPr id="7" name="TextBox 6">
              <a:extLst>
                <a:ext uri="{FF2B5EF4-FFF2-40B4-BE49-F238E27FC236}">
                  <a16:creationId xmlns="" xmlns:a16="http://schemas.microsoft.com/office/drawing/2014/main" id="{5D29F49E-4B1A-4383-8357-575A56B39279}"/>
                </a:ext>
              </a:extLst>
            </p:cNvPr>
            <p:cNvSpPr txBox="1"/>
            <p:nvPr/>
          </p:nvSpPr>
          <p:spPr>
            <a:xfrm>
              <a:off x="1187426" y="4709516"/>
              <a:ext cx="2952328" cy="430887"/>
            </a:xfrm>
            <a:prstGeom prst="rect">
              <a:avLst/>
            </a:prstGeom>
            <a:solidFill>
              <a:srgbClr val="CCFFCC"/>
            </a:solidFill>
            <a:scene3d>
              <a:camera prst="orthographicFront"/>
              <a:lightRig rig="threePt" dir="t"/>
            </a:scene3d>
            <a:sp3d>
              <a:bevelT/>
            </a:sp3d>
          </p:spPr>
          <p:txBody>
            <a:bodyPr wrap="square" rtlCol="0">
              <a:spAutoFit/>
            </a:bodyPr>
            <a:lstStyle/>
            <a:p>
              <a:pPr algn="ctr"/>
              <a:r>
                <a:rPr lang="en-US" sz="2200" dirty="0"/>
                <a:t>10</a:t>
              </a:r>
              <a:r>
                <a:rPr lang="en-US" sz="2200" baseline="30000" dirty="0"/>
                <a:t>-20</a:t>
              </a:r>
              <a:r>
                <a:rPr lang="en-US" sz="2200" dirty="0"/>
                <a:t> </a:t>
              </a:r>
              <a:r>
                <a:rPr lang="el-GR" sz="2200" dirty="0"/>
                <a:t>έως 10</a:t>
              </a:r>
              <a:r>
                <a:rPr lang="el-GR" sz="2200" baseline="30000" dirty="0"/>
                <a:t>-10</a:t>
              </a:r>
              <a:r>
                <a:rPr lang="en-US" sz="2200" dirty="0"/>
                <a:t>S/m</a:t>
              </a:r>
            </a:p>
          </p:txBody>
        </p:sp>
        <p:sp>
          <p:nvSpPr>
            <p:cNvPr id="8" name="TextBox 7">
              <a:extLst>
                <a:ext uri="{FF2B5EF4-FFF2-40B4-BE49-F238E27FC236}">
                  <a16:creationId xmlns="" xmlns:a16="http://schemas.microsoft.com/office/drawing/2014/main" id="{2957F5D1-8623-42A4-9A33-705E213DD51F}"/>
                </a:ext>
              </a:extLst>
            </p:cNvPr>
            <p:cNvSpPr txBox="1"/>
            <p:nvPr/>
          </p:nvSpPr>
          <p:spPr>
            <a:xfrm>
              <a:off x="4167890" y="4709516"/>
              <a:ext cx="2160240" cy="430887"/>
            </a:xfrm>
            <a:prstGeom prst="rect">
              <a:avLst/>
            </a:prstGeom>
            <a:solidFill>
              <a:srgbClr val="CCFFCC"/>
            </a:solidFill>
            <a:scene3d>
              <a:camera prst="orthographicFront"/>
              <a:lightRig rig="threePt" dir="t"/>
            </a:scene3d>
            <a:sp3d>
              <a:bevelT/>
            </a:sp3d>
          </p:spPr>
          <p:txBody>
            <a:bodyPr wrap="square" rtlCol="0">
              <a:spAutoFit/>
            </a:bodyPr>
            <a:lstStyle/>
            <a:p>
              <a:pPr algn="ctr"/>
              <a:r>
                <a:rPr lang="en-US" sz="2200" dirty="0"/>
                <a:t>10</a:t>
              </a:r>
              <a:r>
                <a:rPr lang="en-US" sz="2200" baseline="30000" dirty="0"/>
                <a:t>-</a:t>
              </a:r>
              <a:r>
                <a:rPr lang="el-GR" sz="2200" baseline="30000" dirty="0"/>
                <a:t>6</a:t>
              </a:r>
              <a:r>
                <a:rPr lang="en-US" sz="2200" dirty="0"/>
                <a:t> </a:t>
              </a:r>
              <a:r>
                <a:rPr lang="el-GR" sz="2200" dirty="0"/>
                <a:t>έως 10</a:t>
              </a:r>
              <a:r>
                <a:rPr lang="el-GR" sz="2200" baseline="30000" dirty="0"/>
                <a:t>4</a:t>
              </a:r>
              <a:r>
                <a:rPr lang="en-US" sz="2200" baseline="30000" dirty="0"/>
                <a:t> </a:t>
              </a:r>
              <a:r>
                <a:rPr lang="en-US" sz="2200" dirty="0"/>
                <a:t>S/m</a:t>
              </a:r>
            </a:p>
          </p:txBody>
        </p:sp>
        <p:sp>
          <p:nvSpPr>
            <p:cNvPr id="9" name="TextBox 8">
              <a:extLst>
                <a:ext uri="{FF2B5EF4-FFF2-40B4-BE49-F238E27FC236}">
                  <a16:creationId xmlns="" xmlns:a16="http://schemas.microsoft.com/office/drawing/2014/main" id="{597464E2-9089-4F56-B834-454549BB9BA0}"/>
                </a:ext>
              </a:extLst>
            </p:cNvPr>
            <p:cNvSpPr txBox="1"/>
            <p:nvPr/>
          </p:nvSpPr>
          <p:spPr>
            <a:xfrm>
              <a:off x="6372002" y="4707879"/>
              <a:ext cx="1296343" cy="430887"/>
            </a:xfrm>
            <a:prstGeom prst="rect">
              <a:avLst/>
            </a:prstGeom>
            <a:solidFill>
              <a:srgbClr val="CCFFCC"/>
            </a:solidFill>
            <a:scene3d>
              <a:camera prst="orthographicFront"/>
              <a:lightRig rig="threePt" dir="t"/>
            </a:scene3d>
            <a:sp3d>
              <a:bevelT/>
            </a:sp3d>
          </p:spPr>
          <p:txBody>
            <a:bodyPr wrap="square" rtlCol="0">
              <a:spAutoFit/>
            </a:bodyPr>
            <a:lstStyle/>
            <a:p>
              <a:pPr algn="ctr"/>
              <a:r>
                <a:rPr lang="el-GR" sz="2200" dirty="0"/>
                <a:t>~10</a:t>
              </a:r>
              <a:r>
                <a:rPr lang="el-GR" sz="2200" baseline="30000" dirty="0"/>
                <a:t>7</a:t>
              </a:r>
              <a:r>
                <a:rPr lang="en-US" sz="2200" baseline="-25000" dirty="0"/>
                <a:t> </a:t>
              </a:r>
              <a:r>
                <a:rPr lang="en-US" sz="2200" dirty="0"/>
                <a:t>S/m</a:t>
              </a:r>
            </a:p>
          </p:txBody>
        </p:sp>
      </p:grpSp>
      <p:sp>
        <p:nvSpPr>
          <p:cNvPr id="12" name="TextBox 11">
            <a:extLst>
              <a:ext uri="{FF2B5EF4-FFF2-40B4-BE49-F238E27FC236}">
                <a16:creationId xmlns="" xmlns:a16="http://schemas.microsoft.com/office/drawing/2014/main" id="{3E1C3896-983A-4EAE-95FE-23E7DF5E7F11}"/>
              </a:ext>
            </a:extLst>
          </p:cNvPr>
          <p:cNvSpPr txBox="1"/>
          <p:nvPr/>
        </p:nvSpPr>
        <p:spPr>
          <a:xfrm>
            <a:off x="395536" y="116632"/>
            <a:ext cx="8496944" cy="492443"/>
          </a:xfrm>
          <a:prstGeom prst="rect">
            <a:avLst/>
          </a:prstGeom>
          <a:solidFill>
            <a:srgbClr val="99FFCC"/>
          </a:solidFill>
          <a:scene3d>
            <a:camera prst="orthographicFront"/>
            <a:lightRig rig="threePt" dir="t"/>
          </a:scene3d>
          <a:sp3d>
            <a:bevelT/>
            <a:bevelB/>
          </a:sp3d>
        </p:spPr>
        <p:txBody>
          <a:bodyPr wrap="square" rtlCol="0">
            <a:spAutoFit/>
          </a:bodyPr>
          <a:lstStyle/>
          <a:p>
            <a:pPr algn="ctr"/>
            <a:r>
              <a:rPr lang="el-GR" sz="2600" dirty="0">
                <a:solidFill>
                  <a:srgbClr val="002060"/>
                </a:solidFill>
                <a:effectLst>
                  <a:outerShdw blurRad="38100" dist="38100" dir="2700000" algn="tl">
                    <a:srgbClr val="000000">
                      <a:alpha val="43137"/>
                    </a:srgbClr>
                  </a:outerShdw>
                </a:effectLst>
              </a:rPr>
              <a:t>Ταξινόμηση Υλικών: Ικανότητα να άγουν το ηλεκτρικό ρεύμα</a:t>
            </a:r>
            <a:endParaRPr lang="en-US" sz="2600" dirty="0">
              <a:solidFill>
                <a:srgbClr val="002060"/>
              </a:solidFill>
              <a:effectLst>
                <a:outerShdw blurRad="38100" dist="38100" dir="2700000" algn="tl">
                  <a:srgbClr val="000000">
                    <a:alpha val="43137"/>
                  </a:srgbClr>
                </a:outerShdw>
              </a:effectLst>
            </a:endParaRPr>
          </a:p>
        </p:txBody>
      </p:sp>
      <p:sp>
        <p:nvSpPr>
          <p:cNvPr id="13" name="TextBox 12">
            <a:extLst>
              <a:ext uri="{FF2B5EF4-FFF2-40B4-BE49-F238E27FC236}">
                <a16:creationId xmlns="" xmlns:a16="http://schemas.microsoft.com/office/drawing/2014/main" id="{74799C43-6F30-4493-B60F-3211EFFC995B}"/>
              </a:ext>
            </a:extLst>
          </p:cNvPr>
          <p:cNvSpPr txBox="1"/>
          <p:nvPr/>
        </p:nvSpPr>
        <p:spPr>
          <a:xfrm>
            <a:off x="144016" y="3789040"/>
            <a:ext cx="8892480" cy="2862322"/>
          </a:xfrm>
          <a:prstGeom prst="rect">
            <a:avLst/>
          </a:prstGeom>
          <a:solidFill>
            <a:srgbClr val="CCFFCC"/>
          </a:solidFill>
          <a:scene3d>
            <a:camera prst="orthographicFront"/>
            <a:lightRig rig="threePt" dir="t"/>
          </a:scene3d>
          <a:sp3d>
            <a:bevelT/>
          </a:sp3d>
        </p:spPr>
        <p:txBody>
          <a:bodyPr wrap="square" rtlCol="0">
            <a:spAutoFit/>
          </a:bodyPr>
          <a:lstStyle/>
          <a:p>
            <a:pPr algn="just"/>
            <a:r>
              <a:rPr lang="el-GR" b="1" i="1" dirty="0"/>
              <a:t>Αγωγοί: </a:t>
            </a:r>
            <a:r>
              <a:rPr lang="el-GR" dirty="0"/>
              <a:t>Υψηλή τιμή ηλεκτρικής αγωγιμότητας, μειώνεται με τη θερμοκρασία</a:t>
            </a:r>
            <a:r>
              <a:rPr lang="el-GR" i="1" dirty="0"/>
              <a:t> (στερεά μεταλλικής κατασκευής και γραφίτης)</a:t>
            </a:r>
          </a:p>
          <a:p>
            <a:pPr algn="just"/>
            <a:r>
              <a:rPr lang="el-GR" b="1" i="1" dirty="0"/>
              <a:t>Μονωτές: </a:t>
            </a:r>
            <a:r>
              <a:rPr lang="el-GR" dirty="0"/>
              <a:t>Χαμηλές τιμές της ηλεκτρικής αγωγιμότητας (δεν άγουν το ηλεκτρικό ρεύμα) </a:t>
            </a:r>
            <a:r>
              <a:rPr lang="el-GR" i="1" dirty="0"/>
              <a:t>(ιοντικά στερεά, στερεά ομοιοπολικής και μοριακής κατασκευής, χωρίς αταξίες στο κρυσταλλικό πλέγμα)</a:t>
            </a:r>
          </a:p>
          <a:p>
            <a:pPr algn="just"/>
            <a:r>
              <a:rPr lang="el-GR" b="1" i="1" dirty="0"/>
              <a:t>Ημιαγωγοί: </a:t>
            </a:r>
            <a:r>
              <a:rPr lang="el-GR" dirty="0"/>
              <a:t>Ενδιάμεσες τιμές ηλεκτρικής αγωγιμότητας η οποία αυξάνεται με την αύξηση της θερμοκρασίας (Στερεά ιοντικής και ομοιοπολικής κατασκευής, ορισμένα στερεά μοριακής κατασκευής)</a:t>
            </a:r>
          </a:p>
          <a:p>
            <a:pPr algn="just"/>
            <a:r>
              <a:rPr lang="el-GR" b="1" i="1" dirty="0"/>
              <a:t>Υπεραγωγοί: </a:t>
            </a:r>
            <a:r>
              <a:rPr lang="el-GR" dirty="0"/>
              <a:t>Υλικά που παρουσιάζουν μηδενική ηλεκτρική αντίσταση σε πολύ χαμηλές θερμοκρασίες. </a:t>
            </a:r>
          </a:p>
        </p:txBody>
      </p:sp>
    </p:spTree>
    <p:extLst>
      <p:ext uri="{BB962C8B-B14F-4D97-AF65-F5344CB8AC3E}">
        <p14:creationId xmlns="" xmlns:p14="http://schemas.microsoft.com/office/powerpoint/2010/main" val="2220487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grpSp>
        <p:nvGrpSpPr>
          <p:cNvPr id="11" name="10 - Ομάδα"/>
          <p:cNvGrpSpPr/>
          <p:nvPr/>
        </p:nvGrpSpPr>
        <p:grpSpPr>
          <a:xfrm>
            <a:off x="395536" y="1317822"/>
            <a:ext cx="8357730" cy="5052637"/>
            <a:chOff x="395536" y="1317822"/>
            <a:chExt cx="8357730" cy="5052637"/>
          </a:xfrm>
        </p:grpSpPr>
        <p:pic>
          <p:nvPicPr>
            <p:cNvPr id="492546" name="Picture 2"/>
            <p:cNvPicPr>
              <a:picLocks noChangeAspect="1" noChangeArrowheads="1"/>
            </p:cNvPicPr>
            <p:nvPr/>
          </p:nvPicPr>
          <p:blipFill>
            <a:blip r:embed="rId2" cstate="print"/>
            <a:srcRect/>
            <a:stretch>
              <a:fillRect/>
            </a:stretch>
          </p:blipFill>
          <p:spPr bwMode="auto">
            <a:xfrm>
              <a:off x="395536" y="1317822"/>
              <a:ext cx="8352928" cy="2687241"/>
            </a:xfrm>
            <a:prstGeom prst="rect">
              <a:avLst/>
            </a:prstGeom>
            <a:noFill/>
            <a:ln w="9525">
              <a:noFill/>
              <a:miter lim="800000"/>
              <a:headEnd/>
              <a:tailEnd/>
            </a:ln>
            <a:scene3d>
              <a:camera prst="orthographicFront"/>
              <a:lightRig rig="threePt" dir="t"/>
            </a:scene3d>
            <a:sp3d>
              <a:bevelT/>
            </a:sp3d>
          </p:spPr>
        </p:pic>
        <p:pic>
          <p:nvPicPr>
            <p:cNvPr id="492547" name="Picture 3"/>
            <p:cNvPicPr>
              <a:picLocks noChangeAspect="1" noChangeArrowheads="1"/>
            </p:cNvPicPr>
            <p:nvPr/>
          </p:nvPicPr>
          <p:blipFill>
            <a:blip r:embed="rId3" cstate="print"/>
            <a:srcRect/>
            <a:stretch>
              <a:fillRect/>
            </a:stretch>
          </p:blipFill>
          <p:spPr bwMode="auto">
            <a:xfrm>
              <a:off x="395536" y="4005064"/>
              <a:ext cx="8357730" cy="2365395"/>
            </a:xfrm>
            <a:prstGeom prst="rect">
              <a:avLst/>
            </a:prstGeom>
            <a:noFill/>
            <a:ln w="9525">
              <a:noFill/>
              <a:miter lim="800000"/>
              <a:headEnd/>
              <a:tailEnd/>
            </a:ln>
            <a:scene3d>
              <a:camera prst="orthographicFront"/>
              <a:lightRig rig="threePt" dir="t"/>
            </a:scene3d>
            <a:sp3d>
              <a:bevelT/>
            </a:sp3d>
          </p:spPr>
        </p:pic>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3570" name="Picture 2"/>
          <p:cNvPicPr>
            <a:picLocks noChangeAspect="1" noChangeArrowheads="1"/>
          </p:cNvPicPr>
          <p:nvPr/>
        </p:nvPicPr>
        <p:blipFill>
          <a:blip r:embed="rId2" cstate="print"/>
          <a:srcRect/>
          <a:stretch>
            <a:fillRect/>
          </a:stretch>
        </p:blipFill>
        <p:spPr bwMode="auto">
          <a:xfrm>
            <a:off x="351000" y="1144090"/>
            <a:ext cx="8294288" cy="51473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grpSp>
        <p:nvGrpSpPr>
          <p:cNvPr id="11" name="10 - Ομάδα"/>
          <p:cNvGrpSpPr/>
          <p:nvPr/>
        </p:nvGrpSpPr>
        <p:grpSpPr>
          <a:xfrm>
            <a:off x="107504" y="908720"/>
            <a:ext cx="8839200" cy="5759152"/>
            <a:chOff x="107504" y="908720"/>
            <a:chExt cx="8839200" cy="5759152"/>
          </a:xfrm>
        </p:grpSpPr>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3570" name="Picture 2"/>
            <p:cNvPicPr>
              <a:picLocks noChangeAspect="1" noChangeArrowheads="1"/>
            </p:cNvPicPr>
            <p:nvPr/>
          </p:nvPicPr>
          <p:blipFill>
            <a:blip r:embed="rId2" cstate="print"/>
            <a:srcRect/>
            <a:stretch>
              <a:fillRect/>
            </a:stretch>
          </p:blipFill>
          <p:spPr bwMode="auto">
            <a:xfrm>
              <a:off x="2295216" y="1025540"/>
              <a:ext cx="4221000" cy="2619484"/>
            </a:xfrm>
            <a:prstGeom prst="rect">
              <a:avLst/>
            </a:prstGeom>
            <a:noFill/>
            <a:ln w="9525">
              <a:noFill/>
              <a:miter lim="800000"/>
              <a:headEnd/>
              <a:tailEnd/>
            </a:ln>
            <a:scene3d>
              <a:camera prst="orthographicFront"/>
              <a:lightRig rig="threePt" dir="t"/>
            </a:scene3d>
            <a:sp3d>
              <a:bevelT/>
            </a:sp3d>
          </p:spPr>
        </p:pic>
        <p:grpSp>
          <p:nvGrpSpPr>
            <p:cNvPr id="9" name="8 - Ομάδα"/>
            <p:cNvGrpSpPr/>
            <p:nvPr/>
          </p:nvGrpSpPr>
          <p:grpSpPr>
            <a:xfrm>
              <a:off x="177740" y="3705399"/>
              <a:ext cx="8687845" cy="2458880"/>
              <a:chOff x="177740" y="3705399"/>
              <a:chExt cx="8687845" cy="2458880"/>
            </a:xfrm>
          </p:grpSpPr>
          <p:pic>
            <p:nvPicPr>
              <p:cNvPr id="495618" name="Picture 2"/>
              <p:cNvPicPr>
                <a:picLocks noChangeAspect="1" noChangeArrowheads="1"/>
              </p:cNvPicPr>
              <p:nvPr/>
            </p:nvPicPr>
            <p:blipFill>
              <a:blip r:embed="rId3" cstate="print"/>
              <a:srcRect/>
              <a:stretch>
                <a:fillRect/>
              </a:stretch>
            </p:blipFill>
            <p:spPr bwMode="auto">
              <a:xfrm>
                <a:off x="177740" y="3705399"/>
                <a:ext cx="8687845" cy="1307777"/>
              </a:xfrm>
              <a:prstGeom prst="rect">
                <a:avLst/>
              </a:prstGeom>
              <a:noFill/>
              <a:ln w="9525">
                <a:noFill/>
                <a:miter lim="800000"/>
                <a:headEnd/>
                <a:tailEnd/>
              </a:ln>
              <a:scene3d>
                <a:camera prst="orthographicFront"/>
                <a:lightRig rig="threePt" dir="t"/>
              </a:scene3d>
              <a:sp3d>
                <a:bevelT/>
              </a:sp3d>
            </p:spPr>
          </p:pic>
          <p:pic>
            <p:nvPicPr>
              <p:cNvPr id="495619" name="Picture 3"/>
              <p:cNvPicPr>
                <a:picLocks noChangeAspect="1" noChangeArrowheads="1"/>
              </p:cNvPicPr>
              <p:nvPr/>
            </p:nvPicPr>
            <p:blipFill>
              <a:blip r:embed="rId4" cstate="print"/>
              <a:srcRect/>
              <a:stretch>
                <a:fillRect/>
              </a:stretch>
            </p:blipFill>
            <p:spPr bwMode="auto">
              <a:xfrm>
                <a:off x="179512" y="5013176"/>
                <a:ext cx="8640960" cy="1151103"/>
              </a:xfrm>
              <a:prstGeom prst="rect">
                <a:avLst/>
              </a:prstGeom>
              <a:noFill/>
              <a:ln w="9525">
                <a:noFill/>
                <a:miter lim="800000"/>
                <a:headEnd/>
                <a:tailEnd/>
              </a:ln>
              <a:scene3d>
                <a:camera prst="orthographicFront"/>
                <a:lightRig rig="threePt" dir="t"/>
              </a:scene3d>
              <a:sp3d>
                <a:bevelT/>
              </a:sp3d>
            </p:spPr>
          </p:pic>
        </p:grpSp>
        <p:sp>
          <p:nvSpPr>
            <p:cNvPr id="10" name="9 - Ορθογώνιο"/>
            <p:cNvSpPr/>
            <p:nvPr/>
          </p:nvSpPr>
          <p:spPr>
            <a:xfrm>
              <a:off x="1259632" y="5958245"/>
              <a:ext cx="74888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3570" name="Picture 2"/>
          <p:cNvPicPr>
            <a:picLocks noChangeAspect="1" noChangeArrowheads="1"/>
          </p:cNvPicPr>
          <p:nvPr/>
        </p:nvPicPr>
        <p:blipFill>
          <a:blip r:embed="rId2" cstate="print"/>
          <a:srcRect/>
          <a:stretch>
            <a:fillRect/>
          </a:stretch>
        </p:blipFill>
        <p:spPr bwMode="auto">
          <a:xfrm>
            <a:off x="2267744" y="1052736"/>
            <a:ext cx="4453065" cy="2763500"/>
          </a:xfrm>
          <a:prstGeom prst="rect">
            <a:avLst/>
          </a:prstGeom>
          <a:noFill/>
          <a:ln w="9525">
            <a:noFill/>
            <a:miter lim="800000"/>
            <a:headEnd/>
            <a:tailEnd/>
          </a:ln>
          <a:scene3d>
            <a:camera prst="orthographicFront"/>
            <a:lightRig rig="threePt" dir="t"/>
          </a:scene3d>
          <a:sp3d>
            <a:bevelT/>
          </a:sp3d>
        </p:spPr>
      </p:pic>
      <p:grpSp>
        <p:nvGrpSpPr>
          <p:cNvPr id="16" name="15 - Ομάδα"/>
          <p:cNvGrpSpPr/>
          <p:nvPr/>
        </p:nvGrpSpPr>
        <p:grpSpPr>
          <a:xfrm>
            <a:off x="161582" y="3933056"/>
            <a:ext cx="8686675" cy="2376264"/>
            <a:chOff x="161582" y="3933056"/>
            <a:chExt cx="8686675" cy="2376264"/>
          </a:xfrm>
        </p:grpSpPr>
        <p:grpSp>
          <p:nvGrpSpPr>
            <p:cNvPr id="12" name="11 - Ομάδα"/>
            <p:cNvGrpSpPr/>
            <p:nvPr/>
          </p:nvGrpSpPr>
          <p:grpSpPr>
            <a:xfrm>
              <a:off x="179512" y="3933056"/>
              <a:ext cx="8668745" cy="1823267"/>
              <a:chOff x="179512" y="3645024"/>
              <a:chExt cx="8668745" cy="1823267"/>
            </a:xfrm>
          </p:grpSpPr>
          <p:pic>
            <p:nvPicPr>
              <p:cNvPr id="496642" name="Picture 2"/>
              <p:cNvPicPr>
                <a:picLocks noChangeAspect="1" noChangeArrowheads="1"/>
              </p:cNvPicPr>
              <p:nvPr/>
            </p:nvPicPr>
            <p:blipFill>
              <a:blip r:embed="rId3" cstate="print"/>
              <a:srcRect/>
              <a:stretch>
                <a:fillRect/>
              </a:stretch>
            </p:blipFill>
            <p:spPr bwMode="auto">
              <a:xfrm>
                <a:off x="179512" y="3645024"/>
                <a:ext cx="8668745" cy="1823267"/>
              </a:xfrm>
              <a:prstGeom prst="rect">
                <a:avLst/>
              </a:prstGeom>
              <a:noFill/>
              <a:ln w="9525">
                <a:noFill/>
                <a:miter lim="800000"/>
                <a:headEnd/>
                <a:tailEnd/>
              </a:ln>
              <a:scene3d>
                <a:camera prst="orthographicFront"/>
                <a:lightRig rig="threePt" dir="t"/>
              </a:scene3d>
              <a:sp3d>
                <a:bevelT/>
              </a:sp3d>
            </p:spPr>
          </p:pic>
          <p:sp>
            <p:nvSpPr>
              <p:cNvPr id="10" name="9 - Ορθογώνιο"/>
              <p:cNvSpPr/>
              <p:nvPr/>
            </p:nvSpPr>
            <p:spPr>
              <a:xfrm>
                <a:off x="179512" y="3645024"/>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7668344" y="5202305"/>
                <a:ext cx="1152128" cy="21602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5" name="14 - Ομάδα"/>
            <p:cNvGrpSpPr/>
            <p:nvPr/>
          </p:nvGrpSpPr>
          <p:grpSpPr>
            <a:xfrm>
              <a:off x="161582" y="5733256"/>
              <a:ext cx="8658890" cy="576064"/>
              <a:chOff x="161582" y="5733256"/>
              <a:chExt cx="8658890" cy="576064"/>
            </a:xfrm>
          </p:grpSpPr>
          <p:pic>
            <p:nvPicPr>
              <p:cNvPr id="496643" name="Picture 3"/>
              <p:cNvPicPr>
                <a:picLocks noChangeAspect="1" noChangeArrowheads="1"/>
              </p:cNvPicPr>
              <p:nvPr/>
            </p:nvPicPr>
            <p:blipFill>
              <a:blip r:embed="rId4" cstate="print"/>
              <a:srcRect/>
              <a:stretch>
                <a:fillRect/>
              </a:stretch>
            </p:blipFill>
            <p:spPr bwMode="auto">
              <a:xfrm>
                <a:off x="179512" y="5733256"/>
                <a:ext cx="8640960" cy="576064"/>
              </a:xfrm>
              <a:prstGeom prst="rect">
                <a:avLst/>
              </a:prstGeom>
              <a:noFill/>
              <a:ln w="9525">
                <a:noFill/>
                <a:miter lim="800000"/>
                <a:headEnd/>
                <a:tailEnd/>
              </a:ln>
              <a:scene3d>
                <a:camera prst="orthographicFront"/>
                <a:lightRig rig="threePt" dir="t"/>
              </a:scene3d>
              <a:sp3d>
                <a:bevelT/>
              </a:sp3d>
            </p:spPr>
          </p:pic>
          <p:sp>
            <p:nvSpPr>
              <p:cNvPr id="14" name="13 - Ορθογώνιο"/>
              <p:cNvSpPr/>
              <p:nvPr/>
            </p:nvSpPr>
            <p:spPr>
              <a:xfrm>
                <a:off x="161582" y="5805264"/>
                <a:ext cx="34563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4594" name="Picture 2"/>
          <p:cNvPicPr>
            <a:picLocks noChangeAspect="1" noChangeArrowheads="1"/>
          </p:cNvPicPr>
          <p:nvPr/>
        </p:nvPicPr>
        <p:blipFill>
          <a:blip r:embed="rId2" cstate="print"/>
          <a:srcRect/>
          <a:stretch>
            <a:fillRect/>
          </a:stretch>
        </p:blipFill>
        <p:spPr bwMode="auto">
          <a:xfrm>
            <a:off x="377318" y="1152215"/>
            <a:ext cx="8255293" cy="517262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44624"/>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r>
                <a:rPr lang="en-US" sz="2400" b="1" dirty="0" smtClean="0">
                  <a:solidFill>
                    <a:srgbClr val="002060"/>
                  </a:solidFill>
                  <a:cs typeface="Times New Roman" pitchFamily="18" charset="0"/>
                </a:rPr>
                <a:t> </a:t>
              </a:r>
              <a:r>
                <a:rPr lang="el-GR" sz="2400" b="1" dirty="0" smtClean="0">
                  <a:solidFill>
                    <a:srgbClr val="002060"/>
                  </a:solidFill>
                  <a:cs typeface="Times New Roman" pitchFamily="18" charset="0"/>
                </a:rPr>
                <a:t>– Διαγράμματα Ε-</a:t>
              </a:r>
              <a:r>
                <a:rPr lang="en-US" sz="2400" b="1" dirty="0" smtClean="0">
                  <a:solidFill>
                    <a:srgbClr val="002060"/>
                  </a:solidFill>
                  <a:cs typeface="Times New Roman" pitchFamily="18" charset="0"/>
                </a:rPr>
                <a:t>k</a:t>
              </a:r>
              <a:endParaRPr lang="en-GB" sz="2800" b="1" u="none" dirty="0">
                <a:solidFill>
                  <a:srgbClr val="002060"/>
                </a:solidFill>
                <a:cs typeface="Times New Roman" pitchFamily="18" charset="0"/>
              </a:endParaRPr>
            </a:p>
          </p:txBody>
        </p:sp>
      </p:grpSp>
      <p:sp>
        <p:nvSpPr>
          <p:cNvPr id="8" name="AutoShape 9"/>
          <p:cNvSpPr>
            <a:spLocks noChangeArrowheads="1"/>
          </p:cNvSpPr>
          <p:nvPr/>
        </p:nvSpPr>
        <p:spPr bwMode="auto">
          <a:xfrm>
            <a:off x="107504" y="908720"/>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a:scene3d>
            <a:camera prst="orthographicFront"/>
            <a:lightRig rig="threePt" dir="t"/>
          </a:scene3d>
          <a:sp3d>
            <a:bevelT/>
          </a:sp3d>
        </p:spPr>
        <p:txBody>
          <a:bodyPr wrap="none" anchor="ctr"/>
          <a:lstStyle/>
          <a:p>
            <a:pPr eaLnBrk="0" hangingPunct="0"/>
            <a:endParaRPr lang="en-GB" u="none" smtClean="0">
              <a:solidFill>
                <a:schemeClr val="tx2"/>
              </a:solidFill>
            </a:endParaRPr>
          </a:p>
          <a:p>
            <a:endParaRPr lang="el-GR"/>
          </a:p>
        </p:txBody>
      </p:sp>
      <p:pic>
        <p:nvPicPr>
          <p:cNvPr id="494594" name="Picture 2"/>
          <p:cNvPicPr>
            <a:picLocks noChangeAspect="1" noChangeArrowheads="1"/>
          </p:cNvPicPr>
          <p:nvPr/>
        </p:nvPicPr>
        <p:blipFill>
          <a:blip r:embed="rId2" cstate="print"/>
          <a:srcRect/>
          <a:stretch>
            <a:fillRect/>
          </a:stretch>
        </p:blipFill>
        <p:spPr bwMode="auto">
          <a:xfrm>
            <a:off x="377318" y="1152215"/>
            <a:ext cx="8255293" cy="517262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9"/>
          <p:cNvSpPr>
            <a:spLocks noChangeArrowheads="1"/>
          </p:cNvSpPr>
          <p:nvPr/>
        </p:nvSpPr>
        <p:spPr bwMode="auto">
          <a:xfrm>
            <a:off x="0" y="548680"/>
            <a:ext cx="9127232" cy="6120680"/>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aphicFrame>
        <p:nvGraphicFramePr>
          <p:cNvPr id="61444" name="Object 4"/>
          <p:cNvGraphicFramePr>
            <a:graphicFrameLocks noGrp="1" noChangeAspect="1"/>
          </p:cNvGraphicFramePr>
          <p:nvPr>
            <p:ph sz="quarter" idx="2"/>
          </p:nvPr>
        </p:nvGraphicFramePr>
        <p:xfrm>
          <a:off x="393700" y="5977656"/>
          <a:ext cx="3803650" cy="547688"/>
        </p:xfrm>
        <a:graphic>
          <a:graphicData uri="http://schemas.openxmlformats.org/presentationml/2006/ole">
            <p:oleObj spid="_x0000_s467992" name="Equation" r:id="rId3" imgW="1587500" imgH="228600" progId="Equation.3">
              <p:embed/>
            </p:oleObj>
          </a:graphicData>
        </a:graphic>
      </p:graphicFrame>
      <p:pic>
        <p:nvPicPr>
          <p:cNvPr id="61445" name="Picture 5" descr="Graph1"/>
          <p:cNvPicPr>
            <a:picLocks noChangeAspect="1" noChangeArrowheads="1"/>
          </p:cNvPicPr>
          <p:nvPr/>
        </p:nvPicPr>
        <p:blipFill>
          <a:blip r:embed="rId4" cstate="print"/>
          <a:srcRect/>
          <a:stretch>
            <a:fillRect/>
          </a:stretch>
        </p:blipFill>
        <p:spPr bwMode="auto">
          <a:xfrm>
            <a:off x="683568" y="3554730"/>
            <a:ext cx="3240360" cy="2250534"/>
          </a:xfrm>
          <a:prstGeom prst="rect">
            <a:avLst/>
          </a:prstGeom>
          <a:noFill/>
          <a:ln w="9525">
            <a:noFill/>
            <a:miter lim="800000"/>
            <a:headEnd/>
            <a:tailEnd/>
          </a:ln>
          <a:scene3d>
            <a:camera prst="orthographicFront"/>
            <a:lightRig rig="threePt" dir="t"/>
          </a:scene3d>
          <a:sp3d>
            <a:bevelT/>
          </a:sp3d>
        </p:spPr>
      </p:pic>
      <p:pic>
        <p:nvPicPr>
          <p:cNvPr id="61446" name="Picture 6" descr="Graph2"/>
          <p:cNvPicPr>
            <a:picLocks noChangeAspect="1" noChangeArrowheads="1"/>
          </p:cNvPicPr>
          <p:nvPr/>
        </p:nvPicPr>
        <p:blipFill>
          <a:blip r:embed="rId5" cstate="print"/>
          <a:srcRect/>
          <a:stretch>
            <a:fillRect/>
          </a:stretch>
        </p:blipFill>
        <p:spPr bwMode="auto">
          <a:xfrm>
            <a:off x="5649912" y="3535101"/>
            <a:ext cx="3170560" cy="2202569"/>
          </a:xfrm>
          <a:prstGeom prst="rect">
            <a:avLst/>
          </a:prstGeom>
          <a:noFill/>
          <a:ln w="9525">
            <a:noFill/>
            <a:miter lim="800000"/>
            <a:headEnd/>
            <a:tailEnd/>
          </a:ln>
          <a:scene3d>
            <a:camera prst="orthographicFront"/>
            <a:lightRig rig="threePt" dir="t"/>
          </a:scene3d>
          <a:sp3d>
            <a:bevelT/>
          </a:sp3d>
        </p:spPr>
      </p:pic>
      <p:pic>
        <p:nvPicPr>
          <p:cNvPr id="61447" name="Picture 7" descr="Graph3"/>
          <p:cNvPicPr>
            <a:picLocks noChangeAspect="1" noChangeArrowheads="1"/>
          </p:cNvPicPr>
          <p:nvPr/>
        </p:nvPicPr>
        <p:blipFill>
          <a:blip r:embed="rId6" cstate="print"/>
          <a:srcRect/>
          <a:stretch>
            <a:fillRect/>
          </a:stretch>
        </p:blipFill>
        <p:spPr bwMode="auto">
          <a:xfrm>
            <a:off x="899592" y="844873"/>
            <a:ext cx="3096344" cy="2152079"/>
          </a:xfrm>
          <a:prstGeom prst="rect">
            <a:avLst/>
          </a:prstGeom>
          <a:noFill/>
          <a:ln w="9525">
            <a:noFill/>
            <a:miter lim="800000"/>
            <a:headEnd/>
            <a:tailEnd/>
          </a:ln>
          <a:scene3d>
            <a:camera prst="orthographicFront"/>
            <a:lightRig rig="threePt" dir="t"/>
          </a:scene3d>
          <a:sp3d>
            <a:bevelT/>
          </a:sp3d>
        </p:spPr>
      </p:pic>
      <p:pic>
        <p:nvPicPr>
          <p:cNvPr id="61448" name="Picture 8" descr="fig3-e1"/>
          <p:cNvPicPr>
            <a:picLocks noChangeAspect="1" noChangeArrowheads="1"/>
          </p:cNvPicPr>
          <p:nvPr/>
        </p:nvPicPr>
        <p:blipFill>
          <a:blip r:embed="rId7" cstate="print"/>
          <a:srcRect/>
          <a:stretch>
            <a:fillRect/>
          </a:stretch>
        </p:blipFill>
        <p:spPr bwMode="auto">
          <a:xfrm>
            <a:off x="4153173" y="1525538"/>
            <a:ext cx="3105150" cy="400050"/>
          </a:xfrm>
          <a:prstGeom prst="rect">
            <a:avLst/>
          </a:prstGeom>
          <a:noFill/>
          <a:ln w="9525">
            <a:noFill/>
            <a:miter lim="800000"/>
            <a:headEnd/>
            <a:tailEnd/>
          </a:ln>
        </p:spPr>
      </p:pic>
      <p:pic>
        <p:nvPicPr>
          <p:cNvPr id="61449" name="Picture 9" descr="fig3-e2"/>
          <p:cNvPicPr>
            <a:picLocks noChangeAspect="1" noChangeArrowheads="1"/>
          </p:cNvPicPr>
          <p:nvPr/>
        </p:nvPicPr>
        <p:blipFill>
          <a:blip r:embed="rId8" cstate="print"/>
          <a:srcRect/>
          <a:stretch>
            <a:fillRect/>
          </a:stretch>
        </p:blipFill>
        <p:spPr bwMode="auto">
          <a:xfrm>
            <a:off x="4139952" y="2020838"/>
            <a:ext cx="3143250" cy="400050"/>
          </a:xfrm>
          <a:prstGeom prst="rect">
            <a:avLst/>
          </a:prstGeom>
          <a:noFill/>
          <a:ln w="9525">
            <a:noFill/>
            <a:miter lim="800000"/>
            <a:headEnd/>
            <a:tailEnd/>
          </a:ln>
        </p:spPr>
      </p:pic>
      <p:sp>
        <p:nvSpPr>
          <p:cNvPr id="61450" name="Text Box 10"/>
          <p:cNvSpPr txBox="1">
            <a:spLocks noChangeArrowheads="1"/>
          </p:cNvSpPr>
          <p:nvPr/>
        </p:nvSpPr>
        <p:spPr bwMode="auto">
          <a:xfrm>
            <a:off x="4168298" y="1027063"/>
            <a:ext cx="3035300" cy="406400"/>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GB" altLang="en-US" sz="2000" dirty="0">
                <a:solidFill>
                  <a:srgbClr val="003366"/>
                </a:solidFill>
              </a:rPr>
              <a:t>Intrinsic semiconductors</a:t>
            </a:r>
            <a:endParaRPr lang="en-US" altLang="en-US" sz="2000" dirty="0">
              <a:solidFill>
                <a:srgbClr val="003366"/>
              </a:solidFill>
            </a:endParaRPr>
          </a:p>
        </p:txBody>
      </p:sp>
      <p:sp>
        <p:nvSpPr>
          <p:cNvPr id="61451" name="Text Box 11"/>
          <p:cNvSpPr txBox="1">
            <a:spLocks noChangeArrowheads="1"/>
          </p:cNvSpPr>
          <p:nvPr/>
        </p:nvSpPr>
        <p:spPr bwMode="auto">
          <a:xfrm>
            <a:off x="3563888" y="3058460"/>
            <a:ext cx="2592288" cy="406400"/>
          </a:xfrm>
          <a:prstGeom prst="rect">
            <a:avLst/>
          </a:prstGeom>
          <a:solidFill>
            <a:srgbClr val="FFFF99"/>
          </a:solidFill>
          <a:ln w="9525">
            <a:solidFill>
              <a:schemeClr val="tx1"/>
            </a:solidFill>
            <a:miter lim="800000"/>
            <a:headEnd/>
            <a:tailEnd/>
          </a:ln>
          <a:effectLst/>
        </p:spPr>
        <p:txBody>
          <a:bodyPr wrap="square">
            <a:spAutoFit/>
          </a:bodyPr>
          <a:lstStyle/>
          <a:p>
            <a:pPr algn="ctr">
              <a:spcBef>
                <a:spcPct val="50000"/>
              </a:spcBef>
            </a:pPr>
            <a:r>
              <a:rPr lang="en-GB" altLang="en-US" sz="2000" dirty="0">
                <a:solidFill>
                  <a:srgbClr val="003366"/>
                </a:solidFill>
              </a:rPr>
              <a:t>Doped semiconductors</a:t>
            </a:r>
            <a:endParaRPr lang="en-US" altLang="en-US" sz="2000" dirty="0">
              <a:solidFill>
                <a:srgbClr val="003366"/>
              </a:solidFill>
            </a:endParaRPr>
          </a:p>
        </p:txBody>
      </p:sp>
      <p:graphicFrame>
        <p:nvGraphicFramePr>
          <p:cNvPr id="61452" name="Object 12"/>
          <p:cNvGraphicFramePr>
            <a:graphicFrameLocks noGrp="1" noChangeAspect="1"/>
          </p:cNvGraphicFramePr>
          <p:nvPr>
            <p:ph sz="quarter" idx="3"/>
          </p:nvPr>
        </p:nvGraphicFramePr>
        <p:xfrm>
          <a:off x="4999038" y="5971307"/>
          <a:ext cx="3903662" cy="554037"/>
        </p:xfrm>
        <a:graphic>
          <a:graphicData uri="http://schemas.openxmlformats.org/presentationml/2006/ole">
            <p:oleObj spid="_x0000_s467993" name="Equation" r:id="rId9" imgW="1612900" imgH="228600" progId="Equation.3">
              <p:embed/>
            </p:oleObj>
          </a:graphicData>
        </a:graphic>
      </p:graphicFrame>
      <p:sp>
        <p:nvSpPr>
          <p:cNvPr id="61453" name="Text Box 13"/>
          <p:cNvSpPr txBox="1">
            <a:spLocks noChangeArrowheads="1"/>
          </p:cNvSpPr>
          <p:nvPr/>
        </p:nvSpPr>
        <p:spPr bwMode="auto">
          <a:xfrm>
            <a:off x="755576" y="3429000"/>
            <a:ext cx="792088" cy="366713"/>
          </a:xfrm>
          <a:prstGeom prst="rect">
            <a:avLst/>
          </a:prstGeom>
          <a:noFill/>
          <a:ln w="9525">
            <a:noFill/>
            <a:miter lim="800000"/>
            <a:headEnd/>
            <a:tailEnd/>
          </a:ln>
          <a:effectLst/>
        </p:spPr>
        <p:txBody>
          <a:bodyPr wrap="square">
            <a:spAutoFit/>
          </a:bodyPr>
          <a:lstStyle/>
          <a:p>
            <a:pPr>
              <a:spcBef>
                <a:spcPct val="50000"/>
              </a:spcBef>
            </a:pPr>
            <a:r>
              <a:rPr lang="en-GB" altLang="en-US" i="1" dirty="0"/>
              <a:t>n</a:t>
            </a:r>
            <a:r>
              <a:rPr lang="en-GB" altLang="en-US" dirty="0"/>
              <a:t>-type</a:t>
            </a:r>
            <a:endParaRPr lang="en-US" altLang="en-US" dirty="0"/>
          </a:p>
        </p:txBody>
      </p:sp>
      <p:sp>
        <p:nvSpPr>
          <p:cNvPr id="61454" name="Text Box 14"/>
          <p:cNvSpPr txBox="1">
            <a:spLocks noChangeArrowheads="1"/>
          </p:cNvSpPr>
          <p:nvPr/>
        </p:nvSpPr>
        <p:spPr bwMode="auto">
          <a:xfrm>
            <a:off x="7740352" y="3429000"/>
            <a:ext cx="802456" cy="366713"/>
          </a:xfrm>
          <a:prstGeom prst="rect">
            <a:avLst/>
          </a:prstGeom>
          <a:noFill/>
          <a:ln w="9525">
            <a:noFill/>
            <a:miter lim="800000"/>
            <a:headEnd/>
            <a:tailEnd/>
          </a:ln>
          <a:effectLst/>
        </p:spPr>
        <p:txBody>
          <a:bodyPr wrap="square">
            <a:spAutoFit/>
          </a:bodyPr>
          <a:lstStyle/>
          <a:p>
            <a:pPr>
              <a:spcBef>
                <a:spcPct val="50000"/>
              </a:spcBef>
            </a:pPr>
            <a:r>
              <a:rPr lang="en-GB" altLang="en-US" i="1" dirty="0"/>
              <a:t>p</a:t>
            </a:r>
            <a:r>
              <a:rPr lang="en-GB" altLang="en-US" dirty="0"/>
              <a:t>-type</a:t>
            </a:r>
            <a:endParaRPr lang="en-US" altLang="en-US" dirty="0"/>
          </a:p>
        </p:txBody>
      </p:sp>
      <p:graphicFrame>
        <p:nvGraphicFramePr>
          <p:cNvPr id="61443" name="Object 3"/>
          <p:cNvGraphicFramePr>
            <a:graphicFrameLocks noGrp="1" noChangeAspect="1"/>
          </p:cNvGraphicFramePr>
          <p:nvPr>
            <p:ph sz="half" idx="1"/>
          </p:nvPr>
        </p:nvGraphicFramePr>
        <p:xfrm>
          <a:off x="3941858" y="3645024"/>
          <a:ext cx="1676400" cy="650875"/>
        </p:xfrm>
        <a:graphic>
          <a:graphicData uri="http://schemas.openxmlformats.org/presentationml/2006/ole">
            <p:oleObj spid="_x0000_s467991" name="Equation" r:id="rId10" imgW="622030" imgH="241195" progId="Equation.DSMT4">
              <p:embed/>
            </p:oleObj>
          </a:graphicData>
        </a:graphic>
      </p:graphicFrame>
      <p:grpSp>
        <p:nvGrpSpPr>
          <p:cNvPr id="16" name="Group 6"/>
          <p:cNvGrpSpPr>
            <a:grpSpLocks/>
          </p:cNvGrpSpPr>
          <p:nvPr/>
        </p:nvGrpSpPr>
        <p:grpSpPr bwMode="auto">
          <a:xfrm>
            <a:off x="2885314" y="0"/>
            <a:ext cx="3126622" cy="609600"/>
            <a:chOff x="1952" y="96"/>
            <a:chExt cx="3740" cy="384"/>
          </a:xfrm>
        </p:grpSpPr>
        <p:sp>
          <p:nvSpPr>
            <p:cNvPr id="17" name="AutoShape 7"/>
            <p:cNvSpPr>
              <a:spLocks noChangeArrowheads="1"/>
            </p:cNvSpPr>
            <p:nvPr/>
          </p:nvSpPr>
          <p:spPr bwMode="auto">
            <a:xfrm>
              <a:off x="1952" y="96"/>
              <a:ext cx="3740"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l-GR">
                <a:cs typeface="+mn-cs"/>
              </a:endParaRPr>
            </a:p>
          </p:txBody>
        </p:sp>
        <p:sp>
          <p:nvSpPr>
            <p:cNvPr id="18" name="TextBox 2"/>
            <p:cNvSpPr txBox="1">
              <a:spLocks noChangeArrowheads="1"/>
            </p:cNvSpPr>
            <p:nvPr/>
          </p:nvSpPr>
          <p:spPr bwMode="auto">
            <a:xfrm>
              <a:off x="2678" y="153"/>
              <a:ext cx="2359" cy="291"/>
            </a:xfrm>
            <a:prstGeom prst="rect">
              <a:avLst/>
            </a:prstGeom>
            <a:noFill/>
            <a:ln w="9525">
              <a:noFill/>
              <a:miter lim="800000"/>
              <a:headEnd/>
              <a:tailEnd/>
            </a:ln>
          </p:spPr>
          <p:txBody>
            <a:bodyPr wrap="square">
              <a:spAutoFit/>
            </a:bodyPr>
            <a:lstStyle/>
            <a:p>
              <a:pPr algn="ctr"/>
              <a:r>
                <a:rPr lang="el-GR" sz="2400" b="1" dirty="0" smtClean="0"/>
                <a:t>ΠΕΡΙΛΗΨΗ</a:t>
              </a:r>
              <a:endParaRPr lang="en-US" sz="2400" b="1" u="none"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9"/>
          <p:cNvSpPr>
            <a:spLocks noChangeArrowheads="1"/>
          </p:cNvSpPr>
          <p:nvPr/>
        </p:nvSpPr>
        <p:spPr bwMode="auto">
          <a:xfrm>
            <a:off x="143652" y="982216"/>
            <a:ext cx="8839200" cy="568714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3075" name="Rectangle 3"/>
          <p:cNvSpPr>
            <a:spLocks noGrp="1" noChangeArrowheads="1"/>
          </p:cNvSpPr>
          <p:nvPr>
            <p:ph type="body" idx="1"/>
          </p:nvPr>
        </p:nvSpPr>
        <p:spPr>
          <a:xfrm>
            <a:off x="457200" y="1268760"/>
            <a:ext cx="8229600" cy="1350963"/>
          </a:xfrm>
        </p:spPr>
        <p:txBody>
          <a:bodyPr>
            <a:noAutofit/>
          </a:bodyPr>
          <a:lstStyle/>
          <a:p>
            <a:pPr eaLnBrk="1" hangingPunct="1"/>
            <a:r>
              <a:rPr lang="el-GR" altLang="en-US" sz="2000" b="1" dirty="0" smtClean="0">
                <a:solidFill>
                  <a:srgbClr val="002060"/>
                </a:solidFill>
              </a:rPr>
              <a:t>Ένα στερεό σχηματίζεται φέρνοντας κοντά μεμονωμένα άτομα</a:t>
            </a:r>
            <a:r>
              <a:rPr lang="en-IE" altLang="en-US" sz="2000" b="1" dirty="0" smtClean="0">
                <a:solidFill>
                  <a:srgbClr val="002060"/>
                </a:solidFill>
              </a:rPr>
              <a:t>. </a:t>
            </a:r>
          </a:p>
          <a:p>
            <a:pPr eaLnBrk="1" hangingPunct="1"/>
            <a:r>
              <a:rPr lang="el-GR" altLang="en-US" sz="2000" b="1" dirty="0" smtClean="0">
                <a:solidFill>
                  <a:srgbClr val="002060"/>
                </a:solidFill>
              </a:rPr>
              <a:t>Θεωρείστε το συνδυασμό δύο ατόμων</a:t>
            </a:r>
            <a:r>
              <a:rPr lang="en-IE" altLang="en-US" sz="2000" b="1" dirty="0" smtClean="0">
                <a:solidFill>
                  <a:srgbClr val="002060"/>
                </a:solidFill>
              </a:rPr>
              <a:t>.</a:t>
            </a:r>
            <a:r>
              <a:rPr lang="el-GR" altLang="en-US" sz="2000" b="1" dirty="0" smtClean="0">
                <a:solidFill>
                  <a:srgbClr val="002060"/>
                </a:solidFill>
              </a:rPr>
              <a:t> Εάν τα άτομα είναι πολύ μακριά το ένα από το άλλο δεν υπάρχει αλληλεπίδραση μεταξύ τους και οι ενεργειακές στάθμες είναι όμοιες για τα δύο άτομα. Ο αριθμός των ενεργειακών σταθμών σε μια συγκεκριμένη ενέργεια </a:t>
            </a:r>
            <a:r>
              <a:rPr lang="el-GR" altLang="en-US" sz="2000" b="1" dirty="0" smtClean="0">
                <a:solidFill>
                  <a:srgbClr val="FF0000"/>
                </a:solidFill>
              </a:rPr>
              <a:t>ΔΙΠΛΑΣΙΑΖΕΤΑΙ</a:t>
            </a:r>
            <a:r>
              <a:rPr lang="el-GR" altLang="en-US" sz="2000" b="1" dirty="0" smtClean="0">
                <a:solidFill>
                  <a:srgbClr val="002060"/>
                </a:solidFill>
              </a:rPr>
              <a:t>.</a:t>
            </a:r>
          </a:p>
          <a:p>
            <a:pPr eaLnBrk="1" hangingPunct="1"/>
            <a:r>
              <a:rPr lang="en-IE" altLang="en-US" sz="2000" b="1" dirty="0" smtClean="0">
                <a:solidFill>
                  <a:srgbClr val="002060"/>
                </a:solidFill>
              </a:rPr>
              <a:t> </a:t>
            </a:r>
          </a:p>
          <a:p>
            <a:pPr eaLnBrk="1" hangingPunct="1"/>
            <a:endParaRPr lang="en-US" altLang="en-US" dirty="0" smtClean="0"/>
          </a:p>
        </p:txBody>
      </p:sp>
      <p:sp>
        <p:nvSpPr>
          <p:cNvPr id="3078" name="Rectangle 6"/>
          <p:cNvSpPr>
            <a:spLocks noChangeArrowheads="1"/>
          </p:cNvSpPr>
          <p:nvPr/>
        </p:nvSpPr>
        <p:spPr bwMode="auto">
          <a:xfrm>
            <a:off x="512763" y="4365476"/>
            <a:ext cx="8229600" cy="647700"/>
          </a:xfrm>
          <a:prstGeom prst="rect">
            <a:avLst/>
          </a:prstGeom>
          <a:noFill/>
          <a:ln w="9525">
            <a:noFill/>
            <a:miter lim="800000"/>
            <a:headEnd/>
            <a:tailEnd/>
          </a:ln>
          <a:effectLst/>
        </p:spPr>
        <p:txBody>
          <a:bodyPr/>
          <a:lstStyle/>
          <a:p>
            <a:pPr marL="342900" indent="-342900">
              <a:spcBef>
                <a:spcPct val="20000"/>
              </a:spcBef>
              <a:buFontTx/>
              <a:buChar char="•"/>
            </a:pPr>
            <a:r>
              <a:rPr lang="el-GR" altLang="en-US" sz="2000" b="1" dirty="0" smtClean="0">
                <a:solidFill>
                  <a:srgbClr val="002060"/>
                </a:solidFill>
                <a:latin typeface="Comic Sans MS" pitchFamily="66" charset="0"/>
              </a:rPr>
              <a:t>Εάν τα δύο άτομα είναι κοντά τότε οι ενεργειακές στάθμες μετατοπίζονται η μία ως προς την άλλη. </a:t>
            </a:r>
          </a:p>
        </p:txBody>
      </p:sp>
      <p:grpSp>
        <p:nvGrpSpPr>
          <p:cNvPr id="2" name="Group 51"/>
          <p:cNvGrpSpPr>
            <a:grpSpLocks/>
          </p:cNvGrpSpPr>
          <p:nvPr/>
        </p:nvGrpSpPr>
        <p:grpSpPr bwMode="auto">
          <a:xfrm>
            <a:off x="2279650" y="3018781"/>
            <a:ext cx="4321175" cy="1130299"/>
            <a:chOff x="1445" y="1870"/>
            <a:chExt cx="2722" cy="712"/>
          </a:xfrm>
        </p:grpSpPr>
        <p:sp>
          <p:nvSpPr>
            <p:cNvPr id="20512" name="Line 10"/>
            <p:cNvSpPr>
              <a:spLocks noChangeShapeType="1"/>
            </p:cNvSpPr>
            <p:nvPr/>
          </p:nvSpPr>
          <p:spPr bwMode="auto">
            <a:xfrm>
              <a:off x="1717" y="1960"/>
              <a:ext cx="953" cy="0"/>
            </a:xfrm>
            <a:prstGeom prst="line">
              <a:avLst/>
            </a:prstGeom>
            <a:noFill/>
            <a:ln w="38100">
              <a:solidFill>
                <a:schemeClr val="tx1"/>
              </a:solidFill>
              <a:round/>
              <a:headEnd/>
              <a:tailEnd/>
            </a:ln>
            <a:effectLst/>
          </p:spPr>
          <p:txBody>
            <a:bodyPr/>
            <a:lstStyle/>
            <a:p>
              <a:endParaRPr lang="el-GR"/>
            </a:p>
          </p:txBody>
        </p:sp>
        <p:sp>
          <p:nvSpPr>
            <p:cNvPr id="20513" name="Line 11"/>
            <p:cNvSpPr>
              <a:spLocks noChangeShapeType="1"/>
            </p:cNvSpPr>
            <p:nvPr/>
          </p:nvSpPr>
          <p:spPr bwMode="auto">
            <a:xfrm>
              <a:off x="1717" y="2142"/>
              <a:ext cx="953" cy="0"/>
            </a:xfrm>
            <a:prstGeom prst="line">
              <a:avLst/>
            </a:prstGeom>
            <a:noFill/>
            <a:ln w="38100">
              <a:solidFill>
                <a:schemeClr val="tx1"/>
              </a:solidFill>
              <a:round/>
              <a:headEnd/>
              <a:tailEnd/>
            </a:ln>
            <a:effectLst/>
          </p:spPr>
          <p:txBody>
            <a:bodyPr/>
            <a:lstStyle/>
            <a:p>
              <a:endParaRPr lang="el-GR"/>
            </a:p>
          </p:txBody>
        </p:sp>
        <p:sp>
          <p:nvSpPr>
            <p:cNvPr id="20514" name="Line 12"/>
            <p:cNvSpPr>
              <a:spLocks noChangeShapeType="1"/>
            </p:cNvSpPr>
            <p:nvPr/>
          </p:nvSpPr>
          <p:spPr bwMode="auto">
            <a:xfrm>
              <a:off x="1717" y="2323"/>
              <a:ext cx="953" cy="0"/>
            </a:xfrm>
            <a:prstGeom prst="line">
              <a:avLst/>
            </a:prstGeom>
            <a:noFill/>
            <a:ln w="38100">
              <a:solidFill>
                <a:schemeClr val="tx1"/>
              </a:solidFill>
              <a:round/>
              <a:headEnd/>
              <a:tailEnd/>
            </a:ln>
            <a:effectLst/>
          </p:spPr>
          <p:txBody>
            <a:bodyPr/>
            <a:lstStyle/>
            <a:p>
              <a:endParaRPr lang="el-GR"/>
            </a:p>
          </p:txBody>
        </p:sp>
        <p:sp>
          <p:nvSpPr>
            <p:cNvPr id="20515" name="Line 13"/>
            <p:cNvSpPr>
              <a:spLocks noChangeShapeType="1"/>
            </p:cNvSpPr>
            <p:nvPr/>
          </p:nvSpPr>
          <p:spPr bwMode="auto">
            <a:xfrm>
              <a:off x="3214" y="1960"/>
              <a:ext cx="953" cy="0"/>
            </a:xfrm>
            <a:prstGeom prst="line">
              <a:avLst/>
            </a:prstGeom>
            <a:noFill/>
            <a:ln w="38100">
              <a:solidFill>
                <a:schemeClr val="tx1"/>
              </a:solidFill>
              <a:round/>
              <a:headEnd/>
              <a:tailEnd/>
            </a:ln>
            <a:effectLst/>
          </p:spPr>
          <p:txBody>
            <a:bodyPr/>
            <a:lstStyle/>
            <a:p>
              <a:endParaRPr lang="el-GR"/>
            </a:p>
          </p:txBody>
        </p:sp>
        <p:sp>
          <p:nvSpPr>
            <p:cNvPr id="20516" name="Line 14"/>
            <p:cNvSpPr>
              <a:spLocks noChangeShapeType="1"/>
            </p:cNvSpPr>
            <p:nvPr/>
          </p:nvSpPr>
          <p:spPr bwMode="auto">
            <a:xfrm>
              <a:off x="3214" y="2142"/>
              <a:ext cx="953" cy="0"/>
            </a:xfrm>
            <a:prstGeom prst="line">
              <a:avLst/>
            </a:prstGeom>
            <a:noFill/>
            <a:ln w="38100">
              <a:solidFill>
                <a:schemeClr val="tx1"/>
              </a:solidFill>
              <a:round/>
              <a:headEnd/>
              <a:tailEnd/>
            </a:ln>
            <a:effectLst/>
          </p:spPr>
          <p:txBody>
            <a:bodyPr/>
            <a:lstStyle/>
            <a:p>
              <a:endParaRPr lang="el-GR"/>
            </a:p>
          </p:txBody>
        </p:sp>
        <p:sp>
          <p:nvSpPr>
            <p:cNvPr id="20517" name="Line 15"/>
            <p:cNvSpPr>
              <a:spLocks noChangeShapeType="1"/>
            </p:cNvSpPr>
            <p:nvPr/>
          </p:nvSpPr>
          <p:spPr bwMode="auto">
            <a:xfrm>
              <a:off x="3214" y="2323"/>
              <a:ext cx="953" cy="0"/>
            </a:xfrm>
            <a:prstGeom prst="line">
              <a:avLst/>
            </a:prstGeom>
            <a:noFill/>
            <a:ln w="38100">
              <a:solidFill>
                <a:schemeClr val="tx1"/>
              </a:solidFill>
              <a:round/>
              <a:headEnd/>
              <a:tailEnd/>
            </a:ln>
            <a:effectLst/>
          </p:spPr>
          <p:txBody>
            <a:bodyPr/>
            <a:lstStyle/>
            <a:p>
              <a:endParaRPr lang="el-GR"/>
            </a:p>
          </p:txBody>
        </p:sp>
        <p:sp>
          <p:nvSpPr>
            <p:cNvPr id="20518" name="Text Box 16"/>
            <p:cNvSpPr txBox="1">
              <a:spLocks noChangeArrowheads="1"/>
            </p:cNvSpPr>
            <p:nvPr/>
          </p:nvSpPr>
          <p:spPr bwMode="auto">
            <a:xfrm>
              <a:off x="1445" y="2232"/>
              <a:ext cx="290" cy="194"/>
            </a:xfrm>
            <a:prstGeom prst="rect">
              <a:avLst/>
            </a:prstGeom>
            <a:noFill/>
            <a:ln w="9525">
              <a:noFill/>
              <a:miter lim="800000"/>
              <a:headEnd/>
              <a:tailEnd/>
            </a:ln>
            <a:effectLst/>
          </p:spPr>
          <p:txBody>
            <a:bodyPr wrap="none">
              <a:spAutoFit/>
            </a:bodyPr>
            <a:lstStyle/>
            <a:p>
              <a:r>
                <a:rPr lang="en-IE" altLang="en-US" sz="1400" dirty="0"/>
                <a:t>n=1</a:t>
              </a:r>
              <a:endParaRPr lang="en-US" altLang="en-US" sz="1400" dirty="0"/>
            </a:p>
          </p:txBody>
        </p:sp>
        <p:sp>
          <p:nvSpPr>
            <p:cNvPr id="20519" name="Text Box 17"/>
            <p:cNvSpPr txBox="1">
              <a:spLocks noChangeArrowheads="1"/>
            </p:cNvSpPr>
            <p:nvPr/>
          </p:nvSpPr>
          <p:spPr bwMode="auto">
            <a:xfrm>
              <a:off x="2897" y="2232"/>
              <a:ext cx="290" cy="194"/>
            </a:xfrm>
            <a:prstGeom prst="rect">
              <a:avLst/>
            </a:prstGeom>
            <a:noFill/>
            <a:ln w="9525">
              <a:noFill/>
              <a:miter lim="800000"/>
              <a:headEnd/>
              <a:tailEnd/>
            </a:ln>
            <a:effectLst/>
          </p:spPr>
          <p:txBody>
            <a:bodyPr wrap="none">
              <a:spAutoFit/>
            </a:bodyPr>
            <a:lstStyle/>
            <a:p>
              <a:r>
                <a:rPr lang="en-IE" altLang="en-US" sz="1400" dirty="0"/>
                <a:t>n=1</a:t>
              </a:r>
              <a:endParaRPr lang="en-US" altLang="en-US" sz="1400" dirty="0"/>
            </a:p>
          </p:txBody>
        </p:sp>
        <p:sp>
          <p:nvSpPr>
            <p:cNvPr id="20520" name="Text Box 18"/>
            <p:cNvSpPr txBox="1">
              <a:spLocks noChangeArrowheads="1"/>
            </p:cNvSpPr>
            <p:nvPr/>
          </p:nvSpPr>
          <p:spPr bwMode="auto">
            <a:xfrm>
              <a:off x="1445" y="2051"/>
              <a:ext cx="290" cy="194"/>
            </a:xfrm>
            <a:prstGeom prst="rect">
              <a:avLst/>
            </a:prstGeom>
            <a:noFill/>
            <a:ln w="9525">
              <a:noFill/>
              <a:miter lim="800000"/>
              <a:headEnd/>
              <a:tailEnd/>
            </a:ln>
            <a:effectLst/>
          </p:spPr>
          <p:txBody>
            <a:bodyPr wrap="none">
              <a:spAutoFit/>
            </a:bodyPr>
            <a:lstStyle/>
            <a:p>
              <a:r>
                <a:rPr lang="en-IE" altLang="en-US" sz="1400" dirty="0"/>
                <a:t>n=2</a:t>
              </a:r>
              <a:endParaRPr lang="en-US" altLang="en-US" sz="1400" dirty="0"/>
            </a:p>
          </p:txBody>
        </p:sp>
        <p:sp>
          <p:nvSpPr>
            <p:cNvPr id="20521" name="Text Box 19"/>
            <p:cNvSpPr txBox="1">
              <a:spLocks noChangeArrowheads="1"/>
            </p:cNvSpPr>
            <p:nvPr/>
          </p:nvSpPr>
          <p:spPr bwMode="auto">
            <a:xfrm>
              <a:off x="2897" y="2051"/>
              <a:ext cx="290" cy="194"/>
            </a:xfrm>
            <a:prstGeom prst="rect">
              <a:avLst/>
            </a:prstGeom>
            <a:noFill/>
            <a:ln w="9525">
              <a:noFill/>
              <a:miter lim="800000"/>
              <a:headEnd/>
              <a:tailEnd/>
            </a:ln>
            <a:effectLst/>
          </p:spPr>
          <p:txBody>
            <a:bodyPr wrap="none">
              <a:spAutoFit/>
            </a:bodyPr>
            <a:lstStyle/>
            <a:p>
              <a:r>
                <a:rPr lang="en-IE" altLang="en-US" sz="1400" dirty="0"/>
                <a:t>n=2</a:t>
              </a:r>
              <a:endParaRPr lang="en-US" altLang="en-US" sz="1400" dirty="0"/>
            </a:p>
          </p:txBody>
        </p:sp>
        <p:sp>
          <p:nvSpPr>
            <p:cNvPr id="20522" name="Text Box 20"/>
            <p:cNvSpPr txBox="1">
              <a:spLocks noChangeArrowheads="1"/>
            </p:cNvSpPr>
            <p:nvPr/>
          </p:nvSpPr>
          <p:spPr bwMode="auto">
            <a:xfrm>
              <a:off x="1445" y="1870"/>
              <a:ext cx="290" cy="194"/>
            </a:xfrm>
            <a:prstGeom prst="rect">
              <a:avLst/>
            </a:prstGeom>
            <a:noFill/>
            <a:ln w="9525">
              <a:noFill/>
              <a:miter lim="800000"/>
              <a:headEnd/>
              <a:tailEnd/>
            </a:ln>
            <a:effectLst/>
          </p:spPr>
          <p:txBody>
            <a:bodyPr wrap="none">
              <a:spAutoFit/>
            </a:bodyPr>
            <a:lstStyle/>
            <a:p>
              <a:r>
                <a:rPr lang="en-IE" altLang="en-US" sz="1400" dirty="0"/>
                <a:t>n=3</a:t>
              </a:r>
              <a:endParaRPr lang="en-US" altLang="en-US" sz="1400" dirty="0"/>
            </a:p>
          </p:txBody>
        </p:sp>
        <p:sp>
          <p:nvSpPr>
            <p:cNvPr id="20523" name="Text Box 21"/>
            <p:cNvSpPr txBox="1">
              <a:spLocks noChangeArrowheads="1"/>
            </p:cNvSpPr>
            <p:nvPr/>
          </p:nvSpPr>
          <p:spPr bwMode="auto">
            <a:xfrm>
              <a:off x="2897" y="1870"/>
              <a:ext cx="290" cy="194"/>
            </a:xfrm>
            <a:prstGeom prst="rect">
              <a:avLst/>
            </a:prstGeom>
            <a:noFill/>
            <a:ln w="9525">
              <a:noFill/>
              <a:miter lim="800000"/>
              <a:headEnd/>
              <a:tailEnd/>
            </a:ln>
            <a:effectLst/>
          </p:spPr>
          <p:txBody>
            <a:bodyPr wrap="none">
              <a:spAutoFit/>
            </a:bodyPr>
            <a:lstStyle/>
            <a:p>
              <a:r>
                <a:rPr lang="en-IE" altLang="en-US" sz="1400" dirty="0"/>
                <a:t>n=3</a:t>
              </a:r>
              <a:endParaRPr lang="en-US" altLang="en-US" sz="1400" dirty="0"/>
            </a:p>
          </p:txBody>
        </p:sp>
        <p:sp>
          <p:nvSpPr>
            <p:cNvPr id="20524" name="Text Box 22"/>
            <p:cNvSpPr txBox="1">
              <a:spLocks noChangeArrowheads="1"/>
            </p:cNvSpPr>
            <p:nvPr/>
          </p:nvSpPr>
          <p:spPr bwMode="auto">
            <a:xfrm>
              <a:off x="1853" y="2369"/>
              <a:ext cx="504" cy="213"/>
            </a:xfrm>
            <a:prstGeom prst="rect">
              <a:avLst/>
            </a:prstGeom>
            <a:noFill/>
            <a:ln w="9525">
              <a:noFill/>
              <a:miter lim="800000"/>
              <a:headEnd/>
              <a:tailEnd/>
            </a:ln>
            <a:effectLst/>
          </p:spPr>
          <p:txBody>
            <a:bodyPr wrap="none">
              <a:spAutoFit/>
            </a:bodyPr>
            <a:lstStyle/>
            <a:p>
              <a:r>
                <a:rPr lang="en-IE" altLang="en-US" sz="1600" b="1" dirty="0">
                  <a:solidFill>
                    <a:srgbClr val="002060"/>
                  </a:solidFill>
                </a:rPr>
                <a:t>Atom 1</a:t>
              </a:r>
              <a:endParaRPr lang="en-US" altLang="en-US" sz="1600" b="1" dirty="0">
                <a:solidFill>
                  <a:srgbClr val="002060"/>
                </a:solidFill>
              </a:endParaRPr>
            </a:p>
          </p:txBody>
        </p:sp>
        <p:sp>
          <p:nvSpPr>
            <p:cNvPr id="20525" name="Text Box 23"/>
            <p:cNvSpPr txBox="1">
              <a:spLocks noChangeArrowheads="1"/>
            </p:cNvSpPr>
            <p:nvPr/>
          </p:nvSpPr>
          <p:spPr bwMode="auto">
            <a:xfrm>
              <a:off x="3486" y="2369"/>
              <a:ext cx="504" cy="213"/>
            </a:xfrm>
            <a:prstGeom prst="rect">
              <a:avLst/>
            </a:prstGeom>
            <a:noFill/>
            <a:ln w="9525">
              <a:noFill/>
              <a:miter lim="800000"/>
              <a:headEnd/>
              <a:tailEnd/>
            </a:ln>
            <a:effectLst/>
          </p:spPr>
          <p:txBody>
            <a:bodyPr wrap="none">
              <a:spAutoFit/>
            </a:bodyPr>
            <a:lstStyle/>
            <a:p>
              <a:r>
                <a:rPr lang="en-IE" altLang="en-US" sz="1600" b="1">
                  <a:solidFill>
                    <a:srgbClr val="002060"/>
                  </a:solidFill>
                </a:rPr>
                <a:t>Atom 2</a:t>
              </a:r>
              <a:endParaRPr lang="en-US" altLang="en-US" sz="1600" b="1">
                <a:solidFill>
                  <a:srgbClr val="002060"/>
                </a:solidFill>
              </a:endParaRPr>
            </a:p>
          </p:txBody>
        </p:sp>
      </p:grpSp>
      <p:grpSp>
        <p:nvGrpSpPr>
          <p:cNvPr id="3" name="Group 50"/>
          <p:cNvGrpSpPr>
            <a:grpSpLocks/>
          </p:cNvGrpSpPr>
          <p:nvPr/>
        </p:nvGrpSpPr>
        <p:grpSpPr bwMode="auto">
          <a:xfrm>
            <a:off x="557213" y="5137153"/>
            <a:ext cx="7634287" cy="1174751"/>
            <a:chOff x="249" y="2948"/>
            <a:chExt cx="4809" cy="740"/>
          </a:xfrm>
        </p:grpSpPr>
        <p:sp>
          <p:nvSpPr>
            <p:cNvPr id="20487" name="Line 24"/>
            <p:cNvSpPr>
              <a:spLocks noChangeShapeType="1"/>
            </p:cNvSpPr>
            <p:nvPr/>
          </p:nvSpPr>
          <p:spPr bwMode="auto">
            <a:xfrm>
              <a:off x="521" y="3066"/>
              <a:ext cx="953" cy="0"/>
            </a:xfrm>
            <a:prstGeom prst="line">
              <a:avLst/>
            </a:prstGeom>
            <a:noFill/>
            <a:ln w="38100">
              <a:solidFill>
                <a:schemeClr val="tx1"/>
              </a:solidFill>
              <a:round/>
              <a:headEnd/>
              <a:tailEnd/>
            </a:ln>
            <a:effectLst/>
          </p:spPr>
          <p:txBody>
            <a:bodyPr/>
            <a:lstStyle/>
            <a:p>
              <a:endParaRPr lang="el-GR"/>
            </a:p>
          </p:txBody>
        </p:sp>
        <p:sp>
          <p:nvSpPr>
            <p:cNvPr id="20488" name="Line 25"/>
            <p:cNvSpPr>
              <a:spLocks noChangeShapeType="1"/>
            </p:cNvSpPr>
            <p:nvPr/>
          </p:nvSpPr>
          <p:spPr bwMode="auto">
            <a:xfrm>
              <a:off x="521" y="3248"/>
              <a:ext cx="953" cy="0"/>
            </a:xfrm>
            <a:prstGeom prst="line">
              <a:avLst/>
            </a:prstGeom>
            <a:noFill/>
            <a:ln w="38100">
              <a:solidFill>
                <a:schemeClr val="tx1"/>
              </a:solidFill>
              <a:round/>
              <a:headEnd/>
              <a:tailEnd/>
            </a:ln>
            <a:effectLst/>
          </p:spPr>
          <p:txBody>
            <a:bodyPr/>
            <a:lstStyle/>
            <a:p>
              <a:endParaRPr lang="el-GR"/>
            </a:p>
          </p:txBody>
        </p:sp>
        <p:sp>
          <p:nvSpPr>
            <p:cNvPr id="20489" name="Line 26"/>
            <p:cNvSpPr>
              <a:spLocks noChangeShapeType="1"/>
            </p:cNvSpPr>
            <p:nvPr/>
          </p:nvSpPr>
          <p:spPr bwMode="auto">
            <a:xfrm>
              <a:off x="521" y="3429"/>
              <a:ext cx="953" cy="0"/>
            </a:xfrm>
            <a:prstGeom prst="line">
              <a:avLst/>
            </a:prstGeom>
            <a:noFill/>
            <a:ln w="38100">
              <a:solidFill>
                <a:schemeClr val="tx1"/>
              </a:solidFill>
              <a:round/>
              <a:headEnd/>
              <a:tailEnd/>
            </a:ln>
            <a:effectLst/>
          </p:spPr>
          <p:txBody>
            <a:bodyPr/>
            <a:lstStyle/>
            <a:p>
              <a:endParaRPr lang="el-GR"/>
            </a:p>
          </p:txBody>
        </p:sp>
        <p:sp>
          <p:nvSpPr>
            <p:cNvPr id="20490" name="Line 27"/>
            <p:cNvSpPr>
              <a:spLocks noChangeShapeType="1"/>
            </p:cNvSpPr>
            <p:nvPr/>
          </p:nvSpPr>
          <p:spPr bwMode="auto">
            <a:xfrm>
              <a:off x="2018" y="3066"/>
              <a:ext cx="953" cy="0"/>
            </a:xfrm>
            <a:prstGeom prst="line">
              <a:avLst/>
            </a:prstGeom>
            <a:noFill/>
            <a:ln w="38100">
              <a:solidFill>
                <a:schemeClr val="tx1"/>
              </a:solidFill>
              <a:round/>
              <a:headEnd/>
              <a:tailEnd/>
            </a:ln>
            <a:effectLst/>
          </p:spPr>
          <p:txBody>
            <a:bodyPr/>
            <a:lstStyle/>
            <a:p>
              <a:endParaRPr lang="el-GR"/>
            </a:p>
          </p:txBody>
        </p:sp>
        <p:sp>
          <p:nvSpPr>
            <p:cNvPr id="20491" name="Line 28"/>
            <p:cNvSpPr>
              <a:spLocks noChangeShapeType="1"/>
            </p:cNvSpPr>
            <p:nvPr/>
          </p:nvSpPr>
          <p:spPr bwMode="auto">
            <a:xfrm>
              <a:off x="2018" y="3248"/>
              <a:ext cx="953" cy="0"/>
            </a:xfrm>
            <a:prstGeom prst="line">
              <a:avLst/>
            </a:prstGeom>
            <a:noFill/>
            <a:ln w="38100">
              <a:solidFill>
                <a:schemeClr val="tx1"/>
              </a:solidFill>
              <a:round/>
              <a:headEnd/>
              <a:tailEnd/>
            </a:ln>
            <a:effectLst/>
          </p:spPr>
          <p:txBody>
            <a:bodyPr/>
            <a:lstStyle/>
            <a:p>
              <a:endParaRPr lang="el-GR"/>
            </a:p>
          </p:txBody>
        </p:sp>
        <p:sp>
          <p:nvSpPr>
            <p:cNvPr id="20492" name="Line 29"/>
            <p:cNvSpPr>
              <a:spLocks noChangeShapeType="1"/>
            </p:cNvSpPr>
            <p:nvPr/>
          </p:nvSpPr>
          <p:spPr bwMode="auto">
            <a:xfrm>
              <a:off x="2018" y="3429"/>
              <a:ext cx="953" cy="0"/>
            </a:xfrm>
            <a:prstGeom prst="line">
              <a:avLst/>
            </a:prstGeom>
            <a:noFill/>
            <a:ln w="38100">
              <a:solidFill>
                <a:schemeClr val="tx1"/>
              </a:solidFill>
              <a:round/>
              <a:headEnd/>
              <a:tailEnd/>
            </a:ln>
            <a:effectLst/>
          </p:spPr>
          <p:txBody>
            <a:bodyPr/>
            <a:lstStyle/>
            <a:p>
              <a:endParaRPr lang="el-GR"/>
            </a:p>
          </p:txBody>
        </p:sp>
        <p:sp>
          <p:nvSpPr>
            <p:cNvPr id="20493" name="Text Box 30"/>
            <p:cNvSpPr txBox="1">
              <a:spLocks noChangeArrowheads="1"/>
            </p:cNvSpPr>
            <p:nvPr/>
          </p:nvSpPr>
          <p:spPr bwMode="auto">
            <a:xfrm>
              <a:off x="249" y="3338"/>
              <a:ext cx="290" cy="194"/>
            </a:xfrm>
            <a:prstGeom prst="rect">
              <a:avLst/>
            </a:prstGeom>
            <a:noFill/>
            <a:ln w="9525">
              <a:noFill/>
              <a:miter lim="800000"/>
              <a:headEnd/>
              <a:tailEnd/>
            </a:ln>
            <a:effectLst/>
          </p:spPr>
          <p:txBody>
            <a:bodyPr wrap="none">
              <a:spAutoFit/>
            </a:bodyPr>
            <a:lstStyle/>
            <a:p>
              <a:r>
                <a:rPr lang="en-IE" altLang="en-US" sz="1400" b="1"/>
                <a:t>n=1</a:t>
              </a:r>
              <a:endParaRPr lang="en-US" altLang="en-US" sz="1400" b="1"/>
            </a:p>
          </p:txBody>
        </p:sp>
        <p:sp>
          <p:nvSpPr>
            <p:cNvPr id="20494" name="Text Box 31"/>
            <p:cNvSpPr txBox="1">
              <a:spLocks noChangeArrowheads="1"/>
            </p:cNvSpPr>
            <p:nvPr/>
          </p:nvSpPr>
          <p:spPr bwMode="auto">
            <a:xfrm>
              <a:off x="1701" y="3338"/>
              <a:ext cx="290" cy="194"/>
            </a:xfrm>
            <a:prstGeom prst="rect">
              <a:avLst/>
            </a:prstGeom>
            <a:noFill/>
            <a:ln w="9525">
              <a:noFill/>
              <a:miter lim="800000"/>
              <a:headEnd/>
              <a:tailEnd/>
            </a:ln>
            <a:effectLst/>
          </p:spPr>
          <p:txBody>
            <a:bodyPr wrap="none">
              <a:spAutoFit/>
            </a:bodyPr>
            <a:lstStyle/>
            <a:p>
              <a:r>
                <a:rPr lang="en-IE" altLang="en-US" sz="1400" b="1"/>
                <a:t>n=1</a:t>
              </a:r>
              <a:endParaRPr lang="en-US" altLang="en-US" sz="1400" b="1"/>
            </a:p>
          </p:txBody>
        </p:sp>
        <p:sp>
          <p:nvSpPr>
            <p:cNvPr id="20495" name="Text Box 32"/>
            <p:cNvSpPr txBox="1">
              <a:spLocks noChangeArrowheads="1"/>
            </p:cNvSpPr>
            <p:nvPr/>
          </p:nvSpPr>
          <p:spPr bwMode="auto">
            <a:xfrm>
              <a:off x="249" y="3157"/>
              <a:ext cx="290" cy="194"/>
            </a:xfrm>
            <a:prstGeom prst="rect">
              <a:avLst/>
            </a:prstGeom>
            <a:noFill/>
            <a:ln w="9525">
              <a:noFill/>
              <a:miter lim="800000"/>
              <a:headEnd/>
              <a:tailEnd/>
            </a:ln>
            <a:effectLst/>
          </p:spPr>
          <p:txBody>
            <a:bodyPr wrap="none">
              <a:spAutoFit/>
            </a:bodyPr>
            <a:lstStyle/>
            <a:p>
              <a:r>
                <a:rPr lang="en-IE" altLang="en-US" sz="1400" b="1"/>
                <a:t>n=2</a:t>
              </a:r>
              <a:endParaRPr lang="en-US" altLang="en-US" sz="1400" b="1"/>
            </a:p>
          </p:txBody>
        </p:sp>
        <p:sp>
          <p:nvSpPr>
            <p:cNvPr id="20496" name="Text Box 33"/>
            <p:cNvSpPr txBox="1">
              <a:spLocks noChangeArrowheads="1"/>
            </p:cNvSpPr>
            <p:nvPr/>
          </p:nvSpPr>
          <p:spPr bwMode="auto">
            <a:xfrm>
              <a:off x="1701" y="3157"/>
              <a:ext cx="290" cy="194"/>
            </a:xfrm>
            <a:prstGeom prst="rect">
              <a:avLst/>
            </a:prstGeom>
            <a:noFill/>
            <a:ln w="9525">
              <a:noFill/>
              <a:miter lim="800000"/>
              <a:headEnd/>
              <a:tailEnd/>
            </a:ln>
            <a:effectLst/>
          </p:spPr>
          <p:txBody>
            <a:bodyPr wrap="none">
              <a:spAutoFit/>
            </a:bodyPr>
            <a:lstStyle/>
            <a:p>
              <a:r>
                <a:rPr lang="en-IE" altLang="en-US" sz="1400" b="1"/>
                <a:t>n=2</a:t>
              </a:r>
              <a:endParaRPr lang="en-US" altLang="en-US" sz="1400" b="1"/>
            </a:p>
          </p:txBody>
        </p:sp>
        <p:sp>
          <p:nvSpPr>
            <p:cNvPr id="20497" name="Text Box 34"/>
            <p:cNvSpPr txBox="1">
              <a:spLocks noChangeArrowheads="1"/>
            </p:cNvSpPr>
            <p:nvPr/>
          </p:nvSpPr>
          <p:spPr bwMode="auto">
            <a:xfrm>
              <a:off x="249" y="2976"/>
              <a:ext cx="290" cy="194"/>
            </a:xfrm>
            <a:prstGeom prst="rect">
              <a:avLst/>
            </a:prstGeom>
            <a:noFill/>
            <a:ln w="9525">
              <a:noFill/>
              <a:miter lim="800000"/>
              <a:headEnd/>
              <a:tailEnd/>
            </a:ln>
            <a:effectLst/>
          </p:spPr>
          <p:txBody>
            <a:bodyPr wrap="none">
              <a:spAutoFit/>
            </a:bodyPr>
            <a:lstStyle/>
            <a:p>
              <a:r>
                <a:rPr lang="en-IE" altLang="en-US" sz="1400" b="1" dirty="0"/>
                <a:t>n=3</a:t>
              </a:r>
              <a:endParaRPr lang="en-US" altLang="en-US" sz="1400" b="1" dirty="0"/>
            </a:p>
          </p:txBody>
        </p:sp>
        <p:sp>
          <p:nvSpPr>
            <p:cNvPr id="20498" name="Text Box 35"/>
            <p:cNvSpPr txBox="1">
              <a:spLocks noChangeArrowheads="1"/>
            </p:cNvSpPr>
            <p:nvPr/>
          </p:nvSpPr>
          <p:spPr bwMode="auto">
            <a:xfrm>
              <a:off x="1701" y="2976"/>
              <a:ext cx="290" cy="194"/>
            </a:xfrm>
            <a:prstGeom prst="rect">
              <a:avLst/>
            </a:prstGeom>
            <a:noFill/>
            <a:ln w="9525">
              <a:noFill/>
              <a:miter lim="800000"/>
              <a:headEnd/>
              <a:tailEnd/>
            </a:ln>
            <a:effectLst/>
          </p:spPr>
          <p:txBody>
            <a:bodyPr wrap="none">
              <a:spAutoFit/>
            </a:bodyPr>
            <a:lstStyle/>
            <a:p>
              <a:r>
                <a:rPr lang="en-IE" altLang="en-US" sz="1400" b="1"/>
                <a:t>n=3</a:t>
              </a:r>
              <a:endParaRPr lang="en-US" altLang="en-US" sz="1400" b="1"/>
            </a:p>
          </p:txBody>
        </p:sp>
        <p:sp>
          <p:nvSpPr>
            <p:cNvPr id="20499" name="Text Box 36"/>
            <p:cNvSpPr txBox="1">
              <a:spLocks noChangeArrowheads="1"/>
            </p:cNvSpPr>
            <p:nvPr/>
          </p:nvSpPr>
          <p:spPr bwMode="auto">
            <a:xfrm>
              <a:off x="657" y="3475"/>
              <a:ext cx="504" cy="213"/>
            </a:xfrm>
            <a:prstGeom prst="rect">
              <a:avLst/>
            </a:prstGeom>
            <a:noFill/>
            <a:ln w="9525">
              <a:noFill/>
              <a:miter lim="800000"/>
              <a:headEnd/>
              <a:tailEnd/>
            </a:ln>
            <a:effectLst/>
          </p:spPr>
          <p:txBody>
            <a:bodyPr wrap="none">
              <a:spAutoFit/>
            </a:bodyPr>
            <a:lstStyle/>
            <a:p>
              <a:r>
                <a:rPr lang="en-IE" altLang="en-US" sz="1600" b="1" dirty="0">
                  <a:solidFill>
                    <a:srgbClr val="002060"/>
                  </a:solidFill>
                </a:rPr>
                <a:t>Atom 1</a:t>
              </a:r>
              <a:endParaRPr lang="en-US" altLang="en-US" sz="1600" b="1" dirty="0">
                <a:solidFill>
                  <a:srgbClr val="002060"/>
                </a:solidFill>
              </a:endParaRPr>
            </a:p>
          </p:txBody>
        </p:sp>
        <p:sp>
          <p:nvSpPr>
            <p:cNvPr id="20500" name="Text Box 37"/>
            <p:cNvSpPr txBox="1">
              <a:spLocks noChangeArrowheads="1"/>
            </p:cNvSpPr>
            <p:nvPr/>
          </p:nvSpPr>
          <p:spPr bwMode="auto">
            <a:xfrm>
              <a:off x="2290" y="3475"/>
              <a:ext cx="504" cy="213"/>
            </a:xfrm>
            <a:prstGeom prst="rect">
              <a:avLst/>
            </a:prstGeom>
            <a:noFill/>
            <a:ln w="9525">
              <a:noFill/>
              <a:miter lim="800000"/>
              <a:headEnd/>
              <a:tailEnd/>
            </a:ln>
            <a:effectLst/>
          </p:spPr>
          <p:txBody>
            <a:bodyPr wrap="none">
              <a:spAutoFit/>
            </a:bodyPr>
            <a:lstStyle/>
            <a:p>
              <a:r>
                <a:rPr lang="en-IE" altLang="en-US" sz="1600" b="1" dirty="0">
                  <a:solidFill>
                    <a:srgbClr val="002060"/>
                  </a:solidFill>
                </a:rPr>
                <a:t>Atom 2</a:t>
              </a:r>
              <a:endParaRPr lang="en-US" altLang="en-US" sz="1600" b="1" dirty="0">
                <a:solidFill>
                  <a:srgbClr val="002060"/>
                </a:solidFill>
              </a:endParaRPr>
            </a:p>
          </p:txBody>
        </p:sp>
        <p:sp>
          <p:nvSpPr>
            <p:cNvPr id="20501" name="Line 38"/>
            <p:cNvSpPr>
              <a:spLocks noChangeShapeType="1"/>
            </p:cNvSpPr>
            <p:nvPr/>
          </p:nvSpPr>
          <p:spPr bwMode="auto">
            <a:xfrm>
              <a:off x="4105" y="3066"/>
              <a:ext cx="953" cy="0"/>
            </a:xfrm>
            <a:prstGeom prst="line">
              <a:avLst/>
            </a:prstGeom>
            <a:noFill/>
            <a:ln w="38100">
              <a:solidFill>
                <a:schemeClr val="tx1"/>
              </a:solidFill>
              <a:round/>
              <a:headEnd/>
              <a:tailEnd/>
            </a:ln>
            <a:effectLst/>
          </p:spPr>
          <p:txBody>
            <a:bodyPr/>
            <a:lstStyle/>
            <a:p>
              <a:endParaRPr lang="el-GR"/>
            </a:p>
          </p:txBody>
        </p:sp>
        <p:sp>
          <p:nvSpPr>
            <p:cNvPr id="20502" name="Line 39"/>
            <p:cNvSpPr>
              <a:spLocks noChangeShapeType="1"/>
            </p:cNvSpPr>
            <p:nvPr/>
          </p:nvSpPr>
          <p:spPr bwMode="auto">
            <a:xfrm>
              <a:off x="4105" y="3248"/>
              <a:ext cx="953" cy="0"/>
            </a:xfrm>
            <a:prstGeom prst="line">
              <a:avLst/>
            </a:prstGeom>
            <a:noFill/>
            <a:ln w="38100">
              <a:solidFill>
                <a:schemeClr val="tx1"/>
              </a:solidFill>
              <a:round/>
              <a:headEnd/>
              <a:tailEnd/>
            </a:ln>
            <a:effectLst/>
          </p:spPr>
          <p:txBody>
            <a:bodyPr/>
            <a:lstStyle/>
            <a:p>
              <a:endParaRPr lang="el-GR"/>
            </a:p>
          </p:txBody>
        </p:sp>
        <p:sp>
          <p:nvSpPr>
            <p:cNvPr id="20503" name="Line 40"/>
            <p:cNvSpPr>
              <a:spLocks noChangeShapeType="1"/>
            </p:cNvSpPr>
            <p:nvPr/>
          </p:nvSpPr>
          <p:spPr bwMode="auto">
            <a:xfrm>
              <a:off x="4105" y="3429"/>
              <a:ext cx="953" cy="0"/>
            </a:xfrm>
            <a:prstGeom prst="line">
              <a:avLst/>
            </a:prstGeom>
            <a:noFill/>
            <a:ln w="38100">
              <a:solidFill>
                <a:schemeClr val="tx1"/>
              </a:solidFill>
              <a:round/>
              <a:headEnd/>
              <a:tailEnd/>
            </a:ln>
            <a:effectLst/>
          </p:spPr>
          <p:txBody>
            <a:bodyPr/>
            <a:lstStyle/>
            <a:p>
              <a:endParaRPr lang="el-GR"/>
            </a:p>
          </p:txBody>
        </p:sp>
        <p:sp>
          <p:nvSpPr>
            <p:cNvPr id="20504" name="Text Box 41"/>
            <p:cNvSpPr txBox="1">
              <a:spLocks noChangeArrowheads="1"/>
            </p:cNvSpPr>
            <p:nvPr/>
          </p:nvSpPr>
          <p:spPr bwMode="auto">
            <a:xfrm>
              <a:off x="3833" y="3338"/>
              <a:ext cx="290" cy="194"/>
            </a:xfrm>
            <a:prstGeom prst="rect">
              <a:avLst/>
            </a:prstGeom>
            <a:noFill/>
            <a:ln w="9525">
              <a:noFill/>
              <a:miter lim="800000"/>
              <a:headEnd/>
              <a:tailEnd/>
            </a:ln>
            <a:effectLst/>
          </p:spPr>
          <p:txBody>
            <a:bodyPr wrap="none">
              <a:spAutoFit/>
            </a:bodyPr>
            <a:lstStyle/>
            <a:p>
              <a:r>
                <a:rPr lang="en-IE" altLang="en-US" sz="1400" b="1"/>
                <a:t>n=1</a:t>
              </a:r>
              <a:endParaRPr lang="en-US" altLang="en-US" sz="1400" b="1"/>
            </a:p>
          </p:txBody>
        </p:sp>
        <p:sp>
          <p:nvSpPr>
            <p:cNvPr id="20505" name="Text Box 42"/>
            <p:cNvSpPr txBox="1">
              <a:spLocks noChangeArrowheads="1"/>
            </p:cNvSpPr>
            <p:nvPr/>
          </p:nvSpPr>
          <p:spPr bwMode="auto">
            <a:xfrm>
              <a:off x="3833" y="3157"/>
              <a:ext cx="290" cy="194"/>
            </a:xfrm>
            <a:prstGeom prst="rect">
              <a:avLst/>
            </a:prstGeom>
            <a:noFill/>
            <a:ln w="9525">
              <a:noFill/>
              <a:miter lim="800000"/>
              <a:headEnd/>
              <a:tailEnd/>
            </a:ln>
            <a:effectLst/>
          </p:spPr>
          <p:txBody>
            <a:bodyPr wrap="none">
              <a:spAutoFit/>
            </a:bodyPr>
            <a:lstStyle/>
            <a:p>
              <a:r>
                <a:rPr lang="en-IE" altLang="en-US" sz="1400" b="1"/>
                <a:t>n=2</a:t>
              </a:r>
              <a:endParaRPr lang="en-US" altLang="en-US" sz="1400" b="1"/>
            </a:p>
          </p:txBody>
        </p:sp>
        <p:sp>
          <p:nvSpPr>
            <p:cNvPr id="20506" name="Text Box 43"/>
            <p:cNvSpPr txBox="1">
              <a:spLocks noChangeArrowheads="1"/>
            </p:cNvSpPr>
            <p:nvPr/>
          </p:nvSpPr>
          <p:spPr bwMode="auto">
            <a:xfrm>
              <a:off x="3833" y="2948"/>
              <a:ext cx="290" cy="194"/>
            </a:xfrm>
            <a:prstGeom prst="rect">
              <a:avLst/>
            </a:prstGeom>
            <a:noFill/>
            <a:ln w="9525">
              <a:noFill/>
              <a:miter lim="800000"/>
              <a:headEnd/>
              <a:tailEnd/>
            </a:ln>
            <a:effectLst/>
          </p:spPr>
          <p:txBody>
            <a:bodyPr wrap="none">
              <a:spAutoFit/>
            </a:bodyPr>
            <a:lstStyle/>
            <a:p>
              <a:r>
                <a:rPr lang="en-IE" altLang="en-US" sz="1400" b="1" dirty="0"/>
                <a:t>n=3</a:t>
              </a:r>
              <a:endParaRPr lang="en-US" altLang="en-US" sz="1400" b="1" dirty="0"/>
            </a:p>
          </p:txBody>
        </p:sp>
        <p:sp>
          <p:nvSpPr>
            <p:cNvPr id="20507" name="Text Box 44"/>
            <p:cNvSpPr txBox="1">
              <a:spLocks noChangeArrowheads="1"/>
            </p:cNvSpPr>
            <p:nvPr/>
          </p:nvSpPr>
          <p:spPr bwMode="auto">
            <a:xfrm>
              <a:off x="4241" y="3475"/>
              <a:ext cx="693" cy="213"/>
            </a:xfrm>
            <a:prstGeom prst="rect">
              <a:avLst/>
            </a:prstGeom>
            <a:noFill/>
            <a:ln w="9525">
              <a:noFill/>
              <a:miter lim="800000"/>
              <a:headEnd/>
              <a:tailEnd/>
            </a:ln>
            <a:effectLst/>
          </p:spPr>
          <p:txBody>
            <a:bodyPr wrap="none">
              <a:spAutoFit/>
            </a:bodyPr>
            <a:lstStyle/>
            <a:p>
              <a:r>
                <a:rPr lang="en-IE" altLang="en-US" sz="1600" b="1" dirty="0">
                  <a:solidFill>
                    <a:srgbClr val="002060"/>
                  </a:solidFill>
                </a:rPr>
                <a:t>Atom 1 + 2</a:t>
              </a:r>
              <a:endParaRPr lang="en-US" altLang="en-US" sz="1600" b="1" dirty="0">
                <a:solidFill>
                  <a:srgbClr val="002060"/>
                </a:solidFill>
              </a:endParaRPr>
            </a:p>
          </p:txBody>
        </p:sp>
        <p:sp>
          <p:nvSpPr>
            <p:cNvPr id="20508" name="Line 45"/>
            <p:cNvSpPr>
              <a:spLocks noChangeShapeType="1"/>
            </p:cNvSpPr>
            <p:nvPr/>
          </p:nvSpPr>
          <p:spPr bwMode="auto">
            <a:xfrm>
              <a:off x="4105" y="3021"/>
              <a:ext cx="953" cy="0"/>
            </a:xfrm>
            <a:prstGeom prst="line">
              <a:avLst/>
            </a:prstGeom>
            <a:noFill/>
            <a:ln w="38100">
              <a:solidFill>
                <a:schemeClr val="tx1"/>
              </a:solidFill>
              <a:round/>
              <a:headEnd/>
              <a:tailEnd/>
            </a:ln>
            <a:effectLst/>
          </p:spPr>
          <p:txBody>
            <a:bodyPr/>
            <a:lstStyle/>
            <a:p>
              <a:endParaRPr lang="el-GR"/>
            </a:p>
          </p:txBody>
        </p:sp>
        <p:sp>
          <p:nvSpPr>
            <p:cNvPr id="20509" name="Line 46"/>
            <p:cNvSpPr>
              <a:spLocks noChangeShapeType="1"/>
            </p:cNvSpPr>
            <p:nvPr/>
          </p:nvSpPr>
          <p:spPr bwMode="auto">
            <a:xfrm>
              <a:off x="4105" y="3203"/>
              <a:ext cx="953" cy="0"/>
            </a:xfrm>
            <a:prstGeom prst="line">
              <a:avLst/>
            </a:prstGeom>
            <a:noFill/>
            <a:ln w="38100">
              <a:solidFill>
                <a:schemeClr val="tx1"/>
              </a:solidFill>
              <a:round/>
              <a:headEnd/>
              <a:tailEnd/>
            </a:ln>
            <a:effectLst/>
          </p:spPr>
          <p:txBody>
            <a:bodyPr/>
            <a:lstStyle/>
            <a:p>
              <a:endParaRPr lang="el-GR"/>
            </a:p>
          </p:txBody>
        </p:sp>
        <p:sp>
          <p:nvSpPr>
            <p:cNvPr id="20510" name="Line 47"/>
            <p:cNvSpPr>
              <a:spLocks noChangeShapeType="1"/>
            </p:cNvSpPr>
            <p:nvPr/>
          </p:nvSpPr>
          <p:spPr bwMode="auto">
            <a:xfrm>
              <a:off x="4105" y="3384"/>
              <a:ext cx="953" cy="0"/>
            </a:xfrm>
            <a:prstGeom prst="line">
              <a:avLst/>
            </a:prstGeom>
            <a:noFill/>
            <a:ln w="38100">
              <a:solidFill>
                <a:schemeClr val="tx1"/>
              </a:solidFill>
              <a:round/>
              <a:headEnd/>
              <a:tailEnd/>
            </a:ln>
            <a:effectLst/>
          </p:spPr>
          <p:txBody>
            <a:bodyPr/>
            <a:lstStyle/>
            <a:p>
              <a:endParaRPr lang="el-GR"/>
            </a:p>
          </p:txBody>
        </p:sp>
        <p:sp>
          <p:nvSpPr>
            <p:cNvPr id="20511" name="AutoShape 48"/>
            <p:cNvSpPr>
              <a:spLocks noChangeArrowheads="1"/>
            </p:cNvSpPr>
            <p:nvPr/>
          </p:nvSpPr>
          <p:spPr bwMode="auto">
            <a:xfrm>
              <a:off x="3288" y="3203"/>
              <a:ext cx="318" cy="136"/>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IE" altLang="en-US"/>
            </a:p>
          </p:txBody>
        </p:sp>
      </p:grpSp>
      <p:sp>
        <p:nvSpPr>
          <p:cNvPr id="46" name="AutoShape 7">
            <a:extLst>
              <a:ext uri="{FF2B5EF4-FFF2-40B4-BE49-F238E27FC236}">
                <a16:creationId xmlns="" xmlns:a16="http://schemas.microsoft.com/office/drawing/2014/main" id="{04035E3D-287D-409F-97A4-90954BC2F237}"/>
              </a:ext>
            </a:extLst>
          </p:cNvPr>
          <p:cNvSpPr>
            <a:spLocks noChangeArrowheads="1"/>
          </p:cNvSpPr>
          <p:nvPr/>
        </p:nvSpPr>
        <p:spPr bwMode="auto">
          <a:xfrm>
            <a:off x="304800" y="152400"/>
            <a:ext cx="8458200" cy="609600"/>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algn="ctr"/>
            <a:r>
              <a:rPr lang="el-GR" altLang="en-US" sz="4400" b="1" dirty="0" smtClean="0">
                <a:solidFill>
                  <a:srgbClr val="002060"/>
                </a:solidFill>
              </a:rPr>
              <a:t>Θεωρία Ζωνών σε Στερεά</a:t>
            </a:r>
            <a:endParaRPr lang="el-GR" sz="44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dissolve">
                                      <p:cBhvr>
                                        <p:cTn id="10" dur="500"/>
                                        <p:tgtEl>
                                          <p:spTgt spid="3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dissolve">
                                      <p:cBhvr>
                                        <p:cTn id="13" dur="500"/>
                                        <p:tgtEl>
                                          <p:spTgt spid="307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dissolve">
                                      <p:cBhvr>
                                        <p:cTn id="21" dur="500"/>
                                        <p:tgtEl>
                                          <p:spTgt spid="3078"/>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152400" y="838200"/>
            <a:ext cx="8839200" cy="568714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a:solidFill>
                <a:schemeClr val="tx2"/>
              </a:solidFill>
            </a:endParaRPr>
          </a:p>
          <a:p>
            <a:endParaRPr lang="el-GR"/>
          </a:p>
        </p:txBody>
      </p:sp>
      <p:grpSp>
        <p:nvGrpSpPr>
          <p:cNvPr id="3" name="Group 5"/>
          <p:cNvGrpSpPr>
            <a:grpSpLocks/>
          </p:cNvGrpSpPr>
          <p:nvPr/>
        </p:nvGrpSpPr>
        <p:grpSpPr bwMode="auto">
          <a:xfrm>
            <a:off x="304800" y="152400"/>
            <a:ext cx="8458200" cy="609600"/>
            <a:chOff x="192" y="96"/>
            <a:chExt cx="5328" cy="384"/>
          </a:xfrm>
        </p:grpSpPr>
        <p:sp>
          <p:nvSpPr>
            <p:cNvPr id="4"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5" name="Text Box 8"/>
            <p:cNvSpPr txBox="1">
              <a:spLocks noChangeArrowheads="1"/>
            </p:cNvSpPr>
            <p:nvPr/>
          </p:nvSpPr>
          <p:spPr bwMode="auto">
            <a:xfrm>
              <a:off x="336" y="164"/>
              <a:ext cx="5040" cy="291"/>
            </a:xfrm>
            <a:prstGeom prst="rect">
              <a:avLst/>
            </a:prstGeom>
            <a:noFill/>
            <a:ln w="9525">
              <a:noFill/>
              <a:miter lim="800000"/>
              <a:headEnd/>
              <a:tailEnd/>
            </a:ln>
            <a:effectLst/>
          </p:spPr>
          <p:txBody>
            <a:bodyPr>
              <a:spAutoFit/>
            </a:bodyPr>
            <a:lstStyle/>
            <a:p>
              <a:pPr algn="ctr">
                <a:spcBef>
                  <a:spcPct val="50000"/>
                </a:spcBef>
              </a:pPr>
              <a:r>
                <a:rPr lang="el-GR" sz="2400" b="1" dirty="0">
                  <a:solidFill>
                    <a:srgbClr val="7030A0"/>
                  </a:solidFill>
                </a:rPr>
                <a:t>Από το απομωνομένο άτομο στο κρυσταλλικό στερεό</a:t>
              </a:r>
              <a:endParaRPr lang="en-GB" sz="2800" b="1" u="none" dirty="0">
                <a:solidFill>
                  <a:srgbClr val="7030A0"/>
                </a:solidFill>
                <a:cs typeface="Times New Roman" pitchFamily="18" charset="0"/>
              </a:endParaRPr>
            </a:p>
          </p:txBody>
        </p:sp>
      </p:grpSp>
      <p:sp>
        <p:nvSpPr>
          <p:cNvPr id="8" name="TextBox 7"/>
          <p:cNvSpPr txBox="1"/>
          <p:nvPr/>
        </p:nvSpPr>
        <p:spPr>
          <a:xfrm>
            <a:off x="645468" y="4972107"/>
            <a:ext cx="7776864" cy="923330"/>
          </a:xfrm>
          <a:prstGeom prst="rect">
            <a:avLst/>
          </a:prstGeom>
          <a:noFill/>
        </p:spPr>
        <p:txBody>
          <a:bodyPr wrap="square" rtlCol="0">
            <a:spAutoFit/>
          </a:bodyPr>
          <a:lstStyle/>
          <a:p>
            <a:pPr algn="just"/>
            <a:r>
              <a:rPr lang="el-GR" b="1" i="1" dirty="0"/>
              <a:t>Από το απομονωμένο άτομο στο στερεό: Τα εξωτερικά ηλεκτρόνια αλληλεπιδρούν και οι διακεκριμένες ενεργειακές στάθμες διαχωρίζονται δημιουργώντας ενεργειακές  ζώνες.</a:t>
            </a:r>
            <a:endParaRPr lang="en-US" b="1" i="1" dirty="0"/>
          </a:p>
        </p:txBody>
      </p:sp>
      <p:pic>
        <p:nvPicPr>
          <p:cNvPr id="7" name="Picture 6">
            <a:extLst>
              <a:ext uri="{FF2B5EF4-FFF2-40B4-BE49-F238E27FC236}">
                <a16:creationId xmlns="" xmlns:a16="http://schemas.microsoft.com/office/drawing/2014/main" id="{4A3ABC45-D18B-4837-A730-9EFF792BC93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5616" y="1268760"/>
            <a:ext cx="6807905" cy="3521795"/>
          </a:xfrm>
          <a:prstGeom prst="rect">
            <a:avLst/>
          </a:prstGeom>
          <a:scene3d>
            <a:camera prst="orthographicFront"/>
            <a:lightRig rig="threePt" dir="t"/>
          </a:scene3d>
          <a:sp3d>
            <a:bevelT/>
          </a:sp3d>
        </p:spPr>
      </p:pic>
      <p:sp>
        <p:nvSpPr>
          <p:cNvPr id="6" name="TextBox 5">
            <a:extLst>
              <a:ext uri="{FF2B5EF4-FFF2-40B4-BE49-F238E27FC236}">
                <a16:creationId xmlns="" xmlns:a16="http://schemas.microsoft.com/office/drawing/2014/main" id="{15153DBA-5568-465B-9E55-968D914BF732}"/>
              </a:ext>
            </a:extLst>
          </p:cNvPr>
          <p:cNvSpPr txBox="1"/>
          <p:nvPr/>
        </p:nvSpPr>
        <p:spPr>
          <a:xfrm>
            <a:off x="528638" y="5896104"/>
            <a:ext cx="8390348" cy="523220"/>
          </a:xfrm>
          <a:prstGeom prst="rect">
            <a:avLst/>
          </a:prstGeom>
          <a:noFill/>
        </p:spPr>
        <p:txBody>
          <a:bodyPr wrap="square" rtlCol="0">
            <a:spAutoFit/>
          </a:bodyPr>
          <a:lstStyle/>
          <a:p>
            <a:r>
              <a:rPr lang="el-GR" sz="2800" b="1" i="1" dirty="0"/>
              <a:t>Από τις ενεργειακές στάθμες στις ενεργειακές ζώνες</a:t>
            </a:r>
            <a:endParaRPr lang="en-US" sz="2800" b="1"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a:off x="125722" y="980728"/>
            <a:ext cx="8839200" cy="49685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a:solidFill>
                <a:schemeClr val="tx2"/>
              </a:solidFill>
            </a:endParaRPr>
          </a:p>
          <a:p>
            <a:endParaRPr lang="el-GR"/>
          </a:p>
        </p:txBody>
      </p:sp>
      <p:grpSp>
        <p:nvGrpSpPr>
          <p:cNvPr id="2" name="Group 5"/>
          <p:cNvGrpSpPr>
            <a:grpSpLocks/>
          </p:cNvGrpSpPr>
          <p:nvPr/>
        </p:nvGrpSpPr>
        <p:grpSpPr bwMode="auto">
          <a:xfrm>
            <a:off x="304800" y="152400"/>
            <a:ext cx="8458200" cy="609600"/>
            <a:chOff x="192" y="96"/>
            <a:chExt cx="5328" cy="384"/>
          </a:xfrm>
        </p:grpSpPr>
        <p:sp>
          <p:nvSpPr>
            <p:cNvPr id="5"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6" name="Text Box 8"/>
            <p:cNvSpPr txBox="1">
              <a:spLocks noChangeArrowheads="1"/>
            </p:cNvSpPr>
            <p:nvPr/>
          </p:nvSpPr>
          <p:spPr bwMode="auto">
            <a:xfrm>
              <a:off x="336" y="164"/>
              <a:ext cx="5040" cy="291"/>
            </a:xfrm>
            <a:prstGeom prst="rect">
              <a:avLst/>
            </a:prstGeom>
            <a:noFill/>
            <a:ln w="9525">
              <a:noFill/>
              <a:miter lim="800000"/>
              <a:headEnd/>
              <a:tailEnd/>
            </a:ln>
            <a:effectLst/>
          </p:spPr>
          <p:txBody>
            <a:bodyPr>
              <a:spAutoFit/>
            </a:bodyPr>
            <a:lstStyle/>
            <a:p>
              <a:pPr algn="ctr">
                <a:spcBef>
                  <a:spcPct val="50000"/>
                </a:spcBef>
              </a:pPr>
              <a:r>
                <a:rPr lang="el-GR" sz="2400" b="1" dirty="0">
                  <a:solidFill>
                    <a:srgbClr val="7030A0"/>
                  </a:solidFill>
                </a:rPr>
                <a:t>Ενεργειακές Ζώνες</a:t>
              </a:r>
              <a:endParaRPr lang="en-GB" sz="2800" b="1" u="none" dirty="0">
                <a:solidFill>
                  <a:srgbClr val="7030A0"/>
                </a:solidFill>
                <a:cs typeface="Times New Roman" pitchFamily="18" charset="0"/>
              </a:endParaRPr>
            </a:p>
          </p:txBody>
        </p:sp>
      </p:grpSp>
      <p:sp>
        <p:nvSpPr>
          <p:cNvPr id="7" name="TextBox 6"/>
          <p:cNvSpPr txBox="1"/>
          <p:nvPr/>
        </p:nvSpPr>
        <p:spPr>
          <a:xfrm>
            <a:off x="899592" y="5229200"/>
            <a:ext cx="7344816" cy="369332"/>
          </a:xfrm>
          <a:prstGeom prst="rect">
            <a:avLst/>
          </a:prstGeom>
          <a:noFill/>
        </p:spPr>
        <p:txBody>
          <a:bodyPr wrap="square" rtlCol="0">
            <a:spAutoFit/>
          </a:bodyPr>
          <a:lstStyle/>
          <a:p>
            <a:pPr algn="ctr"/>
            <a:r>
              <a:rPr lang="el-GR" b="1" i="1" dirty="0"/>
              <a:t>Δημιουργία ενεργειακών ζωνών και σχηματική αναπαράσταση αυτών</a:t>
            </a:r>
            <a:endParaRPr lang="en-US" b="1" i="1" dirty="0"/>
          </a:p>
        </p:txBody>
      </p:sp>
      <p:pic>
        <p:nvPicPr>
          <p:cNvPr id="287747" name="Picture 3"/>
          <p:cNvPicPr>
            <a:picLocks noChangeAspect="1" noChangeArrowheads="1"/>
          </p:cNvPicPr>
          <p:nvPr/>
        </p:nvPicPr>
        <p:blipFill>
          <a:blip r:embed="rId2" cstate="print"/>
          <a:srcRect/>
          <a:stretch>
            <a:fillRect/>
          </a:stretch>
        </p:blipFill>
        <p:spPr bwMode="auto">
          <a:xfrm>
            <a:off x="3953996" y="1547500"/>
            <a:ext cx="4780404" cy="3186936"/>
          </a:xfrm>
          <a:prstGeom prst="rect">
            <a:avLst/>
          </a:prstGeom>
          <a:noFill/>
          <a:ln w="9525">
            <a:noFill/>
            <a:miter lim="800000"/>
            <a:headEnd/>
            <a:tailEnd/>
          </a:ln>
          <a:scene3d>
            <a:camera prst="orthographicFront"/>
            <a:lightRig rig="threePt" dir="t"/>
          </a:scene3d>
          <a:sp3d>
            <a:bevelT/>
          </a:sp3d>
        </p:spPr>
      </p:pic>
      <p:sp>
        <p:nvSpPr>
          <p:cNvPr id="8" name="TextBox 7"/>
          <p:cNvSpPr txBox="1"/>
          <p:nvPr/>
        </p:nvSpPr>
        <p:spPr>
          <a:xfrm>
            <a:off x="5869035" y="3975826"/>
            <a:ext cx="1584176" cy="738664"/>
          </a:xfrm>
          <a:prstGeom prst="rect">
            <a:avLst/>
          </a:prstGeom>
          <a:solidFill>
            <a:schemeClr val="bg1"/>
          </a:solidFill>
        </p:spPr>
        <p:txBody>
          <a:bodyPr wrap="square" rtlCol="0">
            <a:spAutoFit/>
          </a:bodyPr>
          <a:lstStyle/>
          <a:p>
            <a:r>
              <a:rPr lang="el-GR" sz="1400" b="1" i="1" dirty="0"/>
              <a:t>Απόσταση ισορροπίας μεταξύ ατόμων</a:t>
            </a:r>
            <a:endParaRPr lang="en-US" sz="1400" b="1" i="1" dirty="0"/>
          </a:p>
        </p:txBody>
      </p:sp>
      <p:sp>
        <p:nvSpPr>
          <p:cNvPr id="10" name="TextBox 9"/>
          <p:cNvSpPr txBox="1"/>
          <p:nvPr/>
        </p:nvSpPr>
        <p:spPr>
          <a:xfrm>
            <a:off x="7453211" y="3975826"/>
            <a:ext cx="1080120" cy="523220"/>
          </a:xfrm>
          <a:prstGeom prst="rect">
            <a:avLst/>
          </a:prstGeom>
          <a:solidFill>
            <a:schemeClr val="bg1"/>
          </a:solidFill>
        </p:spPr>
        <p:txBody>
          <a:bodyPr wrap="square" rtlCol="0">
            <a:spAutoFit/>
          </a:bodyPr>
          <a:lstStyle/>
          <a:p>
            <a:r>
              <a:rPr lang="el-GR" sz="1400" b="1" i="1" dirty="0" err="1"/>
              <a:t>Διατομική</a:t>
            </a:r>
            <a:r>
              <a:rPr lang="el-GR" sz="1400" b="1" i="1" dirty="0"/>
              <a:t> απόσταση</a:t>
            </a:r>
            <a:endParaRPr lang="en-US" sz="1400" b="1" i="1" dirty="0"/>
          </a:p>
        </p:txBody>
      </p:sp>
      <p:pic>
        <p:nvPicPr>
          <p:cNvPr id="11" name="Picture 10">
            <a:extLst>
              <a:ext uri="{FF2B5EF4-FFF2-40B4-BE49-F238E27FC236}">
                <a16:creationId xmlns="" xmlns:a16="http://schemas.microsoft.com/office/drawing/2014/main" id="{076BCA86-89FF-4CB4-8580-E3119EAEE300}"/>
              </a:ext>
            </a:extLst>
          </p:cNvPr>
          <p:cNvPicPr>
            <a:picLocks noChangeAspect="1"/>
          </p:cNvPicPr>
          <p:nvPr/>
        </p:nvPicPr>
        <p:blipFill>
          <a:blip r:embed="rId3" cstate="print">
            <a:lum bright="-40000" contrast="40000"/>
          </a:blip>
          <a:stretch>
            <a:fillRect/>
          </a:stretch>
        </p:blipFill>
        <p:spPr>
          <a:xfrm>
            <a:off x="304800" y="1547500"/>
            <a:ext cx="3470784" cy="2119590"/>
          </a:xfrm>
          <a:prstGeom prst="rect">
            <a:avLst/>
          </a:prstGeom>
          <a:scene3d>
            <a:camera prst="orthographicFront"/>
            <a:lightRig rig="threePt" dir="t"/>
          </a:scene3d>
          <a:sp3d>
            <a:bevelT/>
          </a:sp3d>
        </p:spPr>
      </p:pic>
      <p:sp>
        <p:nvSpPr>
          <p:cNvPr id="9" name="TextBox 8">
            <a:extLst>
              <a:ext uri="{FF2B5EF4-FFF2-40B4-BE49-F238E27FC236}">
                <a16:creationId xmlns="" xmlns:a16="http://schemas.microsoft.com/office/drawing/2014/main" id="{D75B5A0D-F124-45CE-9416-C53C5010A25C}"/>
              </a:ext>
            </a:extLst>
          </p:cNvPr>
          <p:cNvSpPr txBox="1"/>
          <p:nvPr/>
        </p:nvSpPr>
        <p:spPr>
          <a:xfrm>
            <a:off x="304800" y="3668831"/>
            <a:ext cx="3391996" cy="1200329"/>
          </a:xfrm>
          <a:prstGeom prst="rect">
            <a:avLst/>
          </a:prstGeom>
          <a:noFill/>
        </p:spPr>
        <p:txBody>
          <a:bodyPr wrap="square" rtlCol="0">
            <a:spAutoFit/>
          </a:bodyPr>
          <a:lstStyle/>
          <a:p>
            <a:pPr algn="just"/>
            <a:r>
              <a:rPr lang="el-GR" b="1" i="1" dirty="0"/>
              <a:t>Κάθε διακριτή ατομική κατάσταση διαχωρίζεται σε μια σειρά κοντινών ηλεκτρονικών καταστάσεων.</a:t>
            </a:r>
            <a:endParaRPr lang="en-US" b="1" i="1" dirty="0"/>
          </a:p>
        </p:txBody>
      </p:sp>
      <p:sp>
        <p:nvSpPr>
          <p:cNvPr id="12" name="TextBox 11">
            <a:extLst>
              <a:ext uri="{FF2B5EF4-FFF2-40B4-BE49-F238E27FC236}">
                <a16:creationId xmlns="" xmlns:a16="http://schemas.microsoft.com/office/drawing/2014/main" id="{77640238-8874-4D7B-A387-CEA169A1754F}"/>
              </a:ext>
            </a:extLst>
          </p:cNvPr>
          <p:cNvSpPr txBox="1"/>
          <p:nvPr/>
        </p:nvSpPr>
        <p:spPr>
          <a:xfrm>
            <a:off x="2339752" y="1556177"/>
            <a:ext cx="1357044" cy="369332"/>
          </a:xfrm>
          <a:prstGeom prst="rect">
            <a:avLst/>
          </a:prstGeom>
          <a:noFill/>
        </p:spPr>
        <p:txBody>
          <a:bodyPr wrap="square" rtlCol="0">
            <a:spAutoFit/>
          </a:bodyPr>
          <a:lstStyle/>
          <a:p>
            <a:r>
              <a:rPr lang="el-GR" b="1" i="1" dirty="0"/>
              <a:t>Ν=12 άτομα</a:t>
            </a:r>
            <a:endParaRPr lang="en-US" b="1" i="1" dirty="0"/>
          </a:p>
        </p:txBody>
      </p:sp>
      <p:sp>
        <p:nvSpPr>
          <p:cNvPr id="14" name="TextBox 13">
            <a:extLst>
              <a:ext uri="{FF2B5EF4-FFF2-40B4-BE49-F238E27FC236}">
                <a16:creationId xmlns="" xmlns:a16="http://schemas.microsoft.com/office/drawing/2014/main" id="{AE584048-2EF5-425E-8880-8AEA328F6CB9}"/>
              </a:ext>
            </a:extLst>
          </p:cNvPr>
          <p:cNvSpPr txBox="1"/>
          <p:nvPr/>
        </p:nvSpPr>
        <p:spPr>
          <a:xfrm>
            <a:off x="6948264" y="1623853"/>
            <a:ext cx="1736525" cy="369332"/>
          </a:xfrm>
          <a:prstGeom prst="rect">
            <a:avLst/>
          </a:prstGeom>
          <a:noFill/>
        </p:spPr>
        <p:txBody>
          <a:bodyPr wrap="square" rtlCol="0">
            <a:spAutoFit/>
          </a:bodyPr>
          <a:lstStyle/>
          <a:p>
            <a:r>
              <a:rPr lang="el-GR" b="1" i="1" dirty="0"/>
              <a:t>Στερεό Ν άτομα</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125505" y="838200"/>
            <a:ext cx="8839200" cy="431899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a:solidFill>
                <a:schemeClr val="tx2"/>
              </a:solidFill>
            </a:endParaRPr>
          </a:p>
          <a:p>
            <a:endParaRPr lang="el-GR"/>
          </a:p>
        </p:txBody>
      </p:sp>
      <p:sp>
        <p:nvSpPr>
          <p:cNvPr id="22540" name="Rectangle 25"/>
          <p:cNvSpPr>
            <a:spLocks noChangeArrowheads="1"/>
          </p:cNvSpPr>
          <p:nvPr/>
        </p:nvSpPr>
        <p:spPr bwMode="auto">
          <a:xfrm>
            <a:off x="5148263" y="4437063"/>
            <a:ext cx="3779837" cy="1368425"/>
          </a:xfrm>
          <a:prstGeom prst="rect">
            <a:avLst/>
          </a:prstGeom>
          <a:noFill/>
          <a:ln w="9525">
            <a:noFill/>
            <a:miter lim="800000"/>
            <a:headEnd/>
            <a:tailEnd/>
          </a:ln>
          <a:effectLst/>
        </p:spPr>
        <p:txBody>
          <a:bodyPr/>
          <a:lstStyle/>
          <a:p>
            <a:pPr marL="742950" lvl="1" indent="-285750">
              <a:spcBef>
                <a:spcPct val="20000"/>
              </a:spcBef>
              <a:buFontTx/>
              <a:buChar char="–"/>
            </a:pPr>
            <a:endParaRPr lang="en-IE" altLang="en-US" sz="2000">
              <a:solidFill>
                <a:schemeClr val="accent2"/>
              </a:solidFill>
              <a:latin typeface="Comic Sans MS" pitchFamily="66" charset="0"/>
            </a:endParaRPr>
          </a:p>
          <a:p>
            <a:pPr marL="342900" indent="-342900">
              <a:spcBef>
                <a:spcPct val="20000"/>
              </a:spcBef>
              <a:buFontTx/>
              <a:buChar char="•"/>
            </a:pPr>
            <a:endParaRPr lang="en-US" altLang="en-US" sz="2000">
              <a:solidFill>
                <a:schemeClr val="accent2"/>
              </a:solidFill>
              <a:latin typeface="Comic Sans MS" pitchFamily="66" charset="0"/>
            </a:endParaRPr>
          </a:p>
        </p:txBody>
      </p:sp>
      <p:sp>
        <p:nvSpPr>
          <p:cNvPr id="5146" name="Rectangle 26"/>
          <p:cNvSpPr>
            <a:spLocks noChangeArrowheads="1"/>
          </p:cNvSpPr>
          <p:nvPr/>
        </p:nvSpPr>
        <p:spPr bwMode="auto">
          <a:xfrm>
            <a:off x="1187624" y="1700808"/>
            <a:ext cx="6768752" cy="2736304"/>
          </a:xfrm>
          <a:prstGeom prst="rect">
            <a:avLst/>
          </a:prstGeom>
          <a:solidFill>
            <a:srgbClr val="FFCC99"/>
          </a:solidFill>
          <a:ln w="9525">
            <a:solidFill>
              <a:schemeClr val="tx1"/>
            </a:solidFill>
            <a:miter lim="800000"/>
            <a:headEnd/>
            <a:tailEnd/>
          </a:ln>
          <a:effectLst/>
          <a:scene3d>
            <a:camera prst="orthographicFront"/>
            <a:lightRig rig="threePt" dir="t"/>
          </a:scene3d>
          <a:sp3d>
            <a:bevelT/>
          </a:sp3d>
        </p:spPr>
        <p:txBody>
          <a:bodyPr wrap="none" anchor="ctr"/>
          <a:lstStyle/>
          <a:p>
            <a:pPr algn="ctr">
              <a:spcBef>
                <a:spcPct val="20000"/>
              </a:spcBef>
            </a:pPr>
            <a:r>
              <a:rPr lang="el-GR" altLang="en-US" sz="3600" b="1" dirty="0" smtClean="0">
                <a:solidFill>
                  <a:srgbClr val="002060"/>
                </a:solidFill>
              </a:rPr>
              <a:t>Επομένως που θα βρούμε </a:t>
            </a:r>
          </a:p>
          <a:p>
            <a:pPr algn="ctr">
              <a:spcBef>
                <a:spcPct val="20000"/>
              </a:spcBef>
            </a:pPr>
            <a:r>
              <a:rPr lang="el-GR" altLang="en-US" sz="3600" b="1" dirty="0" smtClean="0">
                <a:solidFill>
                  <a:srgbClr val="002060"/>
                </a:solidFill>
              </a:rPr>
              <a:t>τους Ημιαγωγούς</a:t>
            </a:r>
          </a:p>
          <a:p>
            <a:pPr algn="ctr">
              <a:spcBef>
                <a:spcPct val="20000"/>
              </a:spcBef>
            </a:pPr>
            <a:r>
              <a:rPr lang="el-GR" altLang="en-US" sz="3600" b="1" dirty="0" smtClean="0">
                <a:solidFill>
                  <a:srgbClr val="002060"/>
                </a:solidFill>
              </a:rPr>
              <a:t>στον Περιοδικό Πίνακα;</a:t>
            </a:r>
            <a:endParaRPr lang="en-US" alt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146"/>
                                        </p:tgtEl>
                                        <p:attrNameLst>
                                          <p:attrName>style.visibility</p:attrName>
                                        </p:attrNameLst>
                                      </p:cBhvr>
                                      <p:to>
                                        <p:strVal val="visible"/>
                                      </p:to>
                                    </p:set>
                                    <p:animEffect transition="in" filter="fade">
                                      <p:cBhvr>
                                        <p:cTn id="7" dur="1000"/>
                                        <p:tgtEl>
                                          <p:spTgt spid="5146"/>
                                        </p:tgtEl>
                                      </p:cBhvr>
                                    </p:animEffect>
                                    <p:anim calcmode="lin" valueType="num">
                                      <p:cBhvr>
                                        <p:cTn id="8" dur="1000" fill="hold"/>
                                        <p:tgtEl>
                                          <p:spTgt spid="5146"/>
                                        </p:tgtEl>
                                        <p:attrNameLst>
                                          <p:attrName>ppt_x</p:attrName>
                                        </p:attrNameLst>
                                      </p:cBhvr>
                                      <p:tavLst>
                                        <p:tav tm="0">
                                          <p:val>
                                            <p:strVal val="#ppt_x"/>
                                          </p:val>
                                        </p:tav>
                                        <p:tav tm="100000">
                                          <p:val>
                                            <p:strVal val="#ppt_x"/>
                                          </p:val>
                                        </p:tav>
                                      </p:tavLst>
                                    </p:anim>
                                    <p:anim calcmode="lin" valueType="num">
                                      <p:cBhvr>
                                        <p:cTn id="9" dur="900" decel="100000" fill="hold"/>
                                        <p:tgtEl>
                                          <p:spTgt spid="5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9"/>
          <p:cNvSpPr>
            <a:spLocks noChangeArrowheads="1"/>
          </p:cNvSpPr>
          <p:nvPr/>
        </p:nvSpPr>
        <p:spPr bwMode="auto">
          <a:xfrm>
            <a:off x="26895" y="836712"/>
            <a:ext cx="9018712" cy="5832648"/>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4099" name="Rectangle 3"/>
          <p:cNvSpPr>
            <a:spLocks noGrp="1" noChangeArrowheads="1"/>
          </p:cNvSpPr>
          <p:nvPr>
            <p:ph type="body" idx="1"/>
          </p:nvPr>
        </p:nvSpPr>
        <p:spPr>
          <a:xfrm>
            <a:off x="288033" y="980728"/>
            <a:ext cx="5292079" cy="5327873"/>
          </a:xfrm>
        </p:spPr>
        <p:txBody>
          <a:bodyPr>
            <a:normAutofit fontScale="92500" lnSpcReduction="10000"/>
          </a:bodyPr>
          <a:lstStyle/>
          <a:p>
            <a:pPr eaLnBrk="1" hangingPunct="1">
              <a:lnSpc>
                <a:spcPct val="80000"/>
              </a:lnSpc>
            </a:pPr>
            <a:r>
              <a:rPr lang="el-GR" altLang="en-US" sz="2000" b="1" dirty="0" smtClean="0">
                <a:solidFill>
                  <a:srgbClr val="002060"/>
                </a:solidFill>
              </a:rPr>
              <a:t>Ένα στερεό αποτελείται από εκατομμύρια ατόμων πολύ κοντά το ένα με το άλλο στο πλέγμα έτσι αυτές οι ενεργειακές στάθμες σχηματίζουν </a:t>
            </a:r>
            <a:r>
              <a:rPr lang="el-GR" altLang="en-US" sz="2000" b="1" dirty="0" smtClean="0">
                <a:solidFill>
                  <a:srgbClr val="FF0000"/>
                </a:solidFill>
              </a:rPr>
              <a:t>Ενεργειακές Ζώνες </a:t>
            </a:r>
            <a:r>
              <a:rPr lang="el-GR" altLang="en-US" sz="2000" b="1" dirty="0" smtClean="0">
                <a:solidFill>
                  <a:srgbClr val="002060"/>
                </a:solidFill>
              </a:rPr>
              <a:t>οι οποίες διαχωρίζονται από ενεργειακά χάσματα.</a:t>
            </a:r>
          </a:p>
          <a:p>
            <a:pPr eaLnBrk="1" hangingPunct="1">
              <a:lnSpc>
                <a:spcPct val="80000"/>
              </a:lnSpc>
            </a:pPr>
            <a:endParaRPr lang="en-IE" altLang="en-US" sz="1900" dirty="0" smtClean="0"/>
          </a:p>
          <a:p>
            <a:pPr eaLnBrk="1" hangingPunct="1">
              <a:lnSpc>
                <a:spcPct val="80000"/>
              </a:lnSpc>
            </a:pPr>
            <a:r>
              <a:rPr lang="el-GR" altLang="en-US" sz="2400" b="1" dirty="0" smtClean="0">
                <a:solidFill>
                  <a:srgbClr val="FF0000"/>
                </a:solidFill>
              </a:rPr>
              <a:t>Αγωγοί</a:t>
            </a:r>
            <a:r>
              <a:rPr lang="en-IE" altLang="en-US" sz="1900" b="1" dirty="0" smtClean="0">
                <a:solidFill>
                  <a:srgbClr val="FF0000"/>
                </a:solidFill>
              </a:rPr>
              <a:t>:</a:t>
            </a:r>
          </a:p>
          <a:p>
            <a:pPr lvl="1" eaLnBrk="1" hangingPunct="1">
              <a:lnSpc>
                <a:spcPct val="80000"/>
              </a:lnSpc>
            </a:pPr>
            <a:r>
              <a:rPr lang="el-GR" altLang="en-US" sz="2000" b="1" dirty="0" smtClean="0">
                <a:solidFill>
                  <a:srgbClr val="002060"/>
                </a:solidFill>
              </a:rPr>
              <a:t>Εάν έχουμε τοποθετήσει όλα τα ηλεκτρόνια σε μια ενεργειακή ζώνη η οποία παραμένει όμως ασυμπλήρωτη τότε το στερεό έχει μεταλλική συμπεριφορά. Η τελευταία αυτή ασυμπλήρωτη ζώνη ονομάζεται  </a:t>
            </a:r>
            <a:r>
              <a:rPr lang="el-GR" altLang="en-US" sz="2000" b="1" dirty="0" smtClean="0">
                <a:solidFill>
                  <a:srgbClr val="FF0000"/>
                </a:solidFill>
              </a:rPr>
              <a:t>Ζώνη Αγωγιμότητας</a:t>
            </a:r>
            <a:r>
              <a:rPr lang="el-GR" altLang="en-US" sz="1800" b="1" dirty="0" smtClean="0">
                <a:solidFill>
                  <a:srgbClr val="FF0000"/>
                </a:solidFill>
              </a:rPr>
              <a:t>.</a:t>
            </a:r>
          </a:p>
          <a:p>
            <a:pPr lvl="1" eaLnBrk="1" hangingPunct="1">
              <a:lnSpc>
                <a:spcPct val="80000"/>
              </a:lnSpc>
            </a:pPr>
            <a:endParaRPr lang="en-IE" altLang="en-US" sz="1900" dirty="0" smtClean="0"/>
          </a:p>
          <a:p>
            <a:pPr eaLnBrk="1" hangingPunct="1">
              <a:lnSpc>
                <a:spcPct val="80000"/>
              </a:lnSpc>
            </a:pPr>
            <a:r>
              <a:rPr lang="el-GR" altLang="en-US" sz="2400" b="1" dirty="0" smtClean="0">
                <a:solidFill>
                  <a:srgbClr val="FF0000"/>
                </a:solidFill>
              </a:rPr>
              <a:t>Μονωτές</a:t>
            </a:r>
            <a:r>
              <a:rPr lang="en-IE" altLang="en-US" sz="1900" b="1" dirty="0" smtClean="0">
                <a:solidFill>
                  <a:srgbClr val="FF0000"/>
                </a:solidFill>
              </a:rPr>
              <a:t>:</a:t>
            </a:r>
          </a:p>
          <a:p>
            <a:pPr lvl="1" eaLnBrk="1" hangingPunct="1">
              <a:lnSpc>
                <a:spcPct val="80000"/>
              </a:lnSpc>
            </a:pPr>
            <a:r>
              <a:rPr lang="el-GR" altLang="en-US" sz="2000" b="1" dirty="0" smtClean="0">
                <a:solidFill>
                  <a:srgbClr val="002060"/>
                </a:solidFill>
              </a:rPr>
              <a:t>Εάν, η υψηλότερη ενεργειακή στάθμη είναι γεμάτη και η αμέσως επόμενη είναι άδεια και διαχωρίζεται από τη προηγούμενη από ένα μεγάλο ενεργειακό χάσμα τότε το υλικό είναι </a:t>
            </a:r>
            <a:r>
              <a:rPr lang="el-GR" altLang="en-US" sz="2000" b="1" dirty="0" smtClean="0">
                <a:solidFill>
                  <a:srgbClr val="FF0000"/>
                </a:solidFill>
              </a:rPr>
              <a:t>ΜΟΝΩΤΗΣ</a:t>
            </a:r>
            <a:r>
              <a:rPr lang="el-GR" altLang="en-US" sz="2000" b="1" dirty="0" smtClean="0">
                <a:solidFill>
                  <a:srgbClr val="002060"/>
                </a:solidFill>
              </a:rPr>
              <a:t>. Η υψηλότερη κατειλημμένη ζώνη ονομάζεται </a:t>
            </a:r>
            <a:r>
              <a:rPr lang="el-GR" altLang="en-US" sz="2000" b="1" dirty="0" smtClean="0">
                <a:solidFill>
                  <a:srgbClr val="FF0000"/>
                </a:solidFill>
              </a:rPr>
              <a:t>ΖΩΝΗ ΣΘΕΝΟΥΣ </a:t>
            </a:r>
            <a:r>
              <a:rPr lang="el-GR" altLang="en-US" sz="2000" b="1" dirty="0" smtClean="0">
                <a:solidFill>
                  <a:srgbClr val="002060"/>
                </a:solidFill>
              </a:rPr>
              <a:t>και η επόμενη άδεια </a:t>
            </a:r>
            <a:r>
              <a:rPr lang="el-GR" altLang="en-US" sz="2000" b="1" dirty="0" smtClean="0">
                <a:solidFill>
                  <a:srgbClr val="FF0000"/>
                </a:solidFill>
              </a:rPr>
              <a:t>ΖΩΝΗ ΑΓΩΓΙΜΟΤΗΤΑΣ</a:t>
            </a:r>
            <a:r>
              <a:rPr lang="el-GR" altLang="en-US" sz="2000" b="1" dirty="0" smtClean="0">
                <a:solidFill>
                  <a:srgbClr val="002060"/>
                </a:solidFill>
              </a:rPr>
              <a:t>.</a:t>
            </a:r>
          </a:p>
        </p:txBody>
      </p:sp>
      <p:sp>
        <p:nvSpPr>
          <p:cNvPr id="4100" name="Rectangle 4"/>
          <p:cNvSpPr>
            <a:spLocks noChangeArrowheads="1"/>
          </p:cNvSpPr>
          <p:nvPr/>
        </p:nvSpPr>
        <p:spPr bwMode="auto">
          <a:xfrm>
            <a:off x="7020123" y="422799"/>
            <a:ext cx="1511300" cy="287338"/>
          </a:xfrm>
          <a:prstGeom prst="rect">
            <a:avLst/>
          </a:prstGeom>
          <a:solidFill>
            <a:schemeClr val="accent1"/>
          </a:solidFill>
          <a:ln w="9525">
            <a:solidFill>
              <a:schemeClr val="tx1"/>
            </a:solidFill>
            <a:miter lim="800000"/>
            <a:headEnd/>
            <a:tailEnd/>
          </a:ln>
          <a:effectLst/>
        </p:spPr>
        <p:txBody>
          <a:bodyPr wrap="none" anchor="ctr"/>
          <a:lstStyle/>
          <a:p>
            <a:endParaRPr lang="en-IE" altLang="en-US"/>
          </a:p>
        </p:txBody>
      </p:sp>
      <p:sp>
        <p:nvSpPr>
          <p:cNvPr id="4101" name="Rectangle 5"/>
          <p:cNvSpPr>
            <a:spLocks noChangeArrowheads="1"/>
          </p:cNvSpPr>
          <p:nvPr/>
        </p:nvSpPr>
        <p:spPr bwMode="auto">
          <a:xfrm>
            <a:off x="7020123" y="1070499"/>
            <a:ext cx="1511300" cy="287338"/>
          </a:xfrm>
          <a:prstGeom prst="rect">
            <a:avLst/>
          </a:prstGeom>
          <a:solidFill>
            <a:schemeClr val="accent1"/>
          </a:solidFill>
          <a:ln w="9525">
            <a:solidFill>
              <a:schemeClr val="tx1"/>
            </a:solidFill>
            <a:miter lim="800000"/>
            <a:headEnd/>
            <a:tailEnd/>
          </a:ln>
          <a:effectLst/>
        </p:spPr>
        <p:txBody>
          <a:bodyPr wrap="none" anchor="ctr"/>
          <a:lstStyle/>
          <a:p>
            <a:endParaRPr lang="en-IE" altLang="en-US"/>
          </a:p>
        </p:txBody>
      </p:sp>
      <p:sp>
        <p:nvSpPr>
          <p:cNvPr id="4102" name="Rectangle 6"/>
          <p:cNvSpPr>
            <a:spLocks noChangeArrowheads="1"/>
          </p:cNvSpPr>
          <p:nvPr/>
        </p:nvSpPr>
        <p:spPr bwMode="auto">
          <a:xfrm>
            <a:off x="7020123" y="1646762"/>
            <a:ext cx="1511300" cy="287337"/>
          </a:xfrm>
          <a:prstGeom prst="rect">
            <a:avLst/>
          </a:prstGeom>
          <a:solidFill>
            <a:schemeClr val="accent1"/>
          </a:solidFill>
          <a:ln w="9525">
            <a:solidFill>
              <a:schemeClr val="tx1"/>
            </a:solidFill>
            <a:miter lim="800000"/>
            <a:headEnd/>
            <a:tailEnd/>
          </a:ln>
          <a:effectLst/>
        </p:spPr>
        <p:txBody>
          <a:bodyPr wrap="none" anchor="ctr"/>
          <a:lstStyle/>
          <a:p>
            <a:endParaRPr lang="en-IE" altLang="en-US"/>
          </a:p>
        </p:txBody>
      </p:sp>
      <p:sp>
        <p:nvSpPr>
          <p:cNvPr id="4103" name="Text Box 7"/>
          <p:cNvSpPr txBox="1">
            <a:spLocks noChangeArrowheads="1"/>
          </p:cNvSpPr>
          <p:nvPr/>
        </p:nvSpPr>
        <p:spPr bwMode="auto">
          <a:xfrm>
            <a:off x="6372423" y="1646762"/>
            <a:ext cx="502061" cy="338554"/>
          </a:xfrm>
          <a:prstGeom prst="rect">
            <a:avLst/>
          </a:prstGeom>
          <a:noFill/>
          <a:ln w="9525">
            <a:noFill/>
            <a:miter lim="800000"/>
            <a:headEnd/>
            <a:tailEnd/>
          </a:ln>
          <a:effectLst/>
        </p:spPr>
        <p:txBody>
          <a:bodyPr wrap="none">
            <a:spAutoFit/>
          </a:bodyPr>
          <a:lstStyle/>
          <a:p>
            <a:r>
              <a:rPr lang="en-IE" altLang="en-US" sz="1600" b="1"/>
              <a:t>n=1</a:t>
            </a:r>
            <a:endParaRPr lang="en-US" altLang="en-US" sz="1600" b="1"/>
          </a:p>
        </p:txBody>
      </p:sp>
      <p:sp>
        <p:nvSpPr>
          <p:cNvPr id="4104" name="Text Box 8"/>
          <p:cNvSpPr txBox="1">
            <a:spLocks noChangeArrowheads="1"/>
          </p:cNvSpPr>
          <p:nvPr/>
        </p:nvSpPr>
        <p:spPr bwMode="auto">
          <a:xfrm>
            <a:off x="6372423" y="1070499"/>
            <a:ext cx="502061" cy="338554"/>
          </a:xfrm>
          <a:prstGeom prst="rect">
            <a:avLst/>
          </a:prstGeom>
          <a:noFill/>
          <a:ln w="9525">
            <a:noFill/>
            <a:miter lim="800000"/>
            <a:headEnd/>
            <a:tailEnd/>
          </a:ln>
          <a:effectLst/>
        </p:spPr>
        <p:txBody>
          <a:bodyPr wrap="none">
            <a:spAutoFit/>
          </a:bodyPr>
          <a:lstStyle/>
          <a:p>
            <a:r>
              <a:rPr lang="en-IE" altLang="en-US" sz="1600" b="1"/>
              <a:t>n=2</a:t>
            </a:r>
            <a:endParaRPr lang="en-US" altLang="en-US" sz="1600" b="1"/>
          </a:p>
        </p:txBody>
      </p:sp>
      <p:sp>
        <p:nvSpPr>
          <p:cNvPr id="4105" name="Text Box 9"/>
          <p:cNvSpPr txBox="1">
            <a:spLocks noChangeArrowheads="1"/>
          </p:cNvSpPr>
          <p:nvPr/>
        </p:nvSpPr>
        <p:spPr bwMode="auto">
          <a:xfrm>
            <a:off x="6372423" y="404664"/>
            <a:ext cx="502061" cy="338554"/>
          </a:xfrm>
          <a:prstGeom prst="rect">
            <a:avLst/>
          </a:prstGeom>
          <a:noFill/>
          <a:ln w="9525">
            <a:noFill/>
            <a:miter lim="800000"/>
            <a:headEnd/>
            <a:tailEnd/>
          </a:ln>
          <a:effectLst/>
        </p:spPr>
        <p:txBody>
          <a:bodyPr wrap="none">
            <a:spAutoFit/>
          </a:bodyPr>
          <a:lstStyle/>
          <a:p>
            <a:r>
              <a:rPr lang="en-IE" altLang="en-US" sz="1600" b="1" dirty="0"/>
              <a:t>n=3</a:t>
            </a:r>
            <a:endParaRPr lang="en-US" altLang="en-US" sz="1600" b="1" dirty="0"/>
          </a:p>
        </p:txBody>
      </p:sp>
      <p:sp>
        <p:nvSpPr>
          <p:cNvPr id="4108" name="Rectangle 12"/>
          <p:cNvSpPr>
            <a:spLocks noChangeArrowheads="1"/>
          </p:cNvSpPr>
          <p:nvPr/>
        </p:nvSpPr>
        <p:spPr bwMode="auto">
          <a:xfrm>
            <a:off x="7020272" y="3140968"/>
            <a:ext cx="1511300" cy="287337"/>
          </a:xfrm>
          <a:prstGeom prst="rect">
            <a:avLst/>
          </a:prstGeom>
          <a:gradFill rotWithShape="1">
            <a:gsLst>
              <a:gs pos="0">
                <a:schemeClr val="bg1"/>
              </a:gs>
              <a:gs pos="100000">
                <a:schemeClr val="hlink"/>
              </a:gs>
            </a:gsLst>
            <a:lin ang="5400000" scaled="1"/>
          </a:gradFill>
          <a:ln w="9525">
            <a:solidFill>
              <a:schemeClr val="tx1"/>
            </a:solidFill>
            <a:miter lim="800000"/>
            <a:headEnd/>
            <a:tailEnd/>
          </a:ln>
          <a:effectLst/>
        </p:spPr>
        <p:txBody>
          <a:bodyPr wrap="none" anchor="ctr"/>
          <a:lstStyle/>
          <a:p>
            <a:endParaRPr lang="en-IE" altLang="en-US"/>
          </a:p>
        </p:txBody>
      </p:sp>
      <p:sp>
        <p:nvSpPr>
          <p:cNvPr id="4109" name="Rectangle 13"/>
          <p:cNvSpPr>
            <a:spLocks noChangeArrowheads="1"/>
          </p:cNvSpPr>
          <p:nvPr/>
        </p:nvSpPr>
        <p:spPr bwMode="auto">
          <a:xfrm>
            <a:off x="7020123" y="3340407"/>
            <a:ext cx="1511300" cy="287337"/>
          </a:xfrm>
          <a:prstGeom prst="rect">
            <a:avLst/>
          </a:prstGeom>
          <a:solidFill>
            <a:schemeClr val="hlink"/>
          </a:solidFill>
          <a:ln w="9525">
            <a:solidFill>
              <a:schemeClr val="tx1"/>
            </a:solidFill>
            <a:miter lim="800000"/>
            <a:headEnd/>
            <a:tailEnd/>
          </a:ln>
          <a:effectLst/>
        </p:spPr>
        <p:txBody>
          <a:bodyPr wrap="none" anchor="ctr"/>
          <a:lstStyle/>
          <a:p>
            <a:endParaRPr lang="en-IE" altLang="en-US"/>
          </a:p>
        </p:txBody>
      </p:sp>
      <p:sp>
        <p:nvSpPr>
          <p:cNvPr id="4110" name="Rectangle 14"/>
          <p:cNvSpPr>
            <a:spLocks noChangeArrowheads="1"/>
          </p:cNvSpPr>
          <p:nvPr/>
        </p:nvSpPr>
        <p:spPr bwMode="auto">
          <a:xfrm>
            <a:off x="7093148" y="4563923"/>
            <a:ext cx="1511300" cy="287337"/>
          </a:xfrm>
          <a:prstGeom prst="rect">
            <a:avLst/>
          </a:prstGeom>
          <a:solidFill>
            <a:srgbClr val="FFFFFF"/>
          </a:solidFill>
          <a:ln w="9525">
            <a:solidFill>
              <a:schemeClr val="tx1"/>
            </a:solidFill>
            <a:miter lim="800000"/>
            <a:headEnd/>
            <a:tailEnd/>
          </a:ln>
          <a:effectLst/>
        </p:spPr>
        <p:txBody>
          <a:bodyPr wrap="none" anchor="ctr"/>
          <a:lstStyle/>
          <a:p>
            <a:endParaRPr lang="en-IE" altLang="en-US"/>
          </a:p>
        </p:txBody>
      </p:sp>
      <p:sp>
        <p:nvSpPr>
          <p:cNvPr id="4111" name="Rectangle 15"/>
          <p:cNvSpPr>
            <a:spLocks noChangeArrowheads="1"/>
          </p:cNvSpPr>
          <p:nvPr/>
        </p:nvSpPr>
        <p:spPr bwMode="auto">
          <a:xfrm>
            <a:off x="7093148" y="5571985"/>
            <a:ext cx="1511300" cy="287338"/>
          </a:xfrm>
          <a:prstGeom prst="rect">
            <a:avLst/>
          </a:prstGeom>
          <a:solidFill>
            <a:schemeClr val="hlink"/>
          </a:solidFill>
          <a:ln w="9525">
            <a:solidFill>
              <a:schemeClr val="tx1"/>
            </a:solidFill>
            <a:miter lim="800000"/>
            <a:headEnd/>
            <a:tailEnd/>
          </a:ln>
          <a:effectLst/>
        </p:spPr>
        <p:txBody>
          <a:bodyPr wrap="none" anchor="ctr"/>
          <a:lstStyle/>
          <a:p>
            <a:endParaRPr lang="en-IE" altLang="en-US"/>
          </a:p>
        </p:txBody>
      </p:sp>
      <p:sp>
        <p:nvSpPr>
          <p:cNvPr id="4112" name="Text Box 16"/>
          <p:cNvSpPr txBox="1">
            <a:spLocks noChangeArrowheads="1"/>
          </p:cNvSpPr>
          <p:nvPr/>
        </p:nvSpPr>
        <p:spPr bwMode="auto">
          <a:xfrm>
            <a:off x="5580409" y="2610921"/>
            <a:ext cx="1439863" cy="584775"/>
          </a:xfrm>
          <a:prstGeom prst="rect">
            <a:avLst/>
          </a:prstGeom>
          <a:noFill/>
          <a:ln w="9525">
            <a:noFill/>
            <a:miter lim="800000"/>
            <a:headEnd/>
            <a:tailEnd/>
          </a:ln>
          <a:effectLst/>
        </p:spPr>
        <p:txBody>
          <a:bodyPr>
            <a:spAutoFit/>
          </a:bodyPr>
          <a:lstStyle/>
          <a:p>
            <a:r>
              <a:rPr lang="el-GR" altLang="en-US" sz="1600" dirty="0" smtClean="0"/>
              <a:t>Ζώνη αγωγιμότητας</a:t>
            </a:r>
            <a:endParaRPr lang="en-US" altLang="en-US" sz="1600" dirty="0"/>
          </a:p>
        </p:txBody>
      </p:sp>
      <p:sp>
        <p:nvSpPr>
          <p:cNvPr id="4113" name="Text Box 17"/>
          <p:cNvSpPr txBox="1">
            <a:spLocks noChangeArrowheads="1"/>
          </p:cNvSpPr>
          <p:nvPr/>
        </p:nvSpPr>
        <p:spPr bwMode="auto">
          <a:xfrm>
            <a:off x="5589067" y="5334307"/>
            <a:ext cx="1575221" cy="830997"/>
          </a:xfrm>
          <a:prstGeom prst="rect">
            <a:avLst/>
          </a:prstGeom>
          <a:noFill/>
          <a:ln w="9525">
            <a:noFill/>
            <a:miter lim="800000"/>
            <a:headEnd/>
            <a:tailEnd/>
          </a:ln>
          <a:effectLst/>
        </p:spPr>
        <p:txBody>
          <a:bodyPr wrap="square">
            <a:spAutoFit/>
          </a:bodyPr>
          <a:lstStyle/>
          <a:p>
            <a:r>
              <a:rPr lang="el-GR" altLang="en-US" sz="1600" dirty="0" smtClean="0"/>
              <a:t>Ζώνη Σθένους πλήρως κατειλημμένη</a:t>
            </a:r>
            <a:endParaRPr lang="en-US" altLang="en-US" sz="1600" dirty="0"/>
          </a:p>
        </p:txBody>
      </p:sp>
      <p:sp>
        <p:nvSpPr>
          <p:cNvPr id="4114" name="Text Box 18"/>
          <p:cNvSpPr txBox="1">
            <a:spLocks noChangeArrowheads="1"/>
          </p:cNvSpPr>
          <p:nvPr/>
        </p:nvSpPr>
        <p:spPr bwMode="auto">
          <a:xfrm>
            <a:off x="5579839" y="4411121"/>
            <a:ext cx="1368425" cy="584775"/>
          </a:xfrm>
          <a:prstGeom prst="rect">
            <a:avLst/>
          </a:prstGeom>
          <a:noFill/>
          <a:ln w="9525">
            <a:noFill/>
            <a:miter lim="800000"/>
            <a:headEnd/>
            <a:tailEnd/>
          </a:ln>
          <a:effectLst/>
        </p:spPr>
        <p:txBody>
          <a:bodyPr>
            <a:spAutoFit/>
          </a:bodyPr>
          <a:lstStyle/>
          <a:p>
            <a:r>
              <a:rPr lang="el-GR" altLang="en-US" sz="1600" dirty="0" smtClean="0"/>
              <a:t>Άδεια Ζώνη Αγωγιμότητας</a:t>
            </a:r>
            <a:endParaRPr lang="en-US" altLang="en-US" sz="1600" dirty="0"/>
          </a:p>
        </p:txBody>
      </p:sp>
      <p:sp>
        <p:nvSpPr>
          <p:cNvPr id="4115" name="AutoShape 19"/>
          <p:cNvSpPr>
            <a:spLocks noChangeArrowheads="1"/>
          </p:cNvSpPr>
          <p:nvPr/>
        </p:nvSpPr>
        <p:spPr bwMode="auto">
          <a:xfrm>
            <a:off x="7380883" y="4924285"/>
            <a:ext cx="71437" cy="576263"/>
          </a:xfrm>
          <a:prstGeom prst="upDownArrow">
            <a:avLst>
              <a:gd name="adj1" fmla="val 50000"/>
              <a:gd name="adj2" fmla="val 161335"/>
            </a:avLst>
          </a:prstGeom>
          <a:solidFill>
            <a:srgbClr val="800080"/>
          </a:solidFill>
          <a:ln w="9525">
            <a:solidFill>
              <a:schemeClr val="tx1"/>
            </a:solidFill>
            <a:miter lim="800000"/>
            <a:headEnd/>
            <a:tailEnd/>
          </a:ln>
          <a:effectLst/>
        </p:spPr>
        <p:txBody>
          <a:bodyPr wrap="none" anchor="ctr"/>
          <a:lstStyle/>
          <a:p>
            <a:endParaRPr lang="en-IE" altLang="en-US"/>
          </a:p>
        </p:txBody>
      </p:sp>
      <p:sp>
        <p:nvSpPr>
          <p:cNvPr id="4116" name="Text Box 20"/>
          <p:cNvSpPr txBox="1">
            <a:spLocks noChangeArrowheads="1"/>
          </p:cNvSpPr>
          <p:nvPr/>
        </p:nvSpPr>
        <p:spPr bwMode="auto">
          <a:xfrm>
            <a:off x="7596336" y="4793520"/>
            <a:ext cx="1223714" cy="830997"/>
          </a:xfrm>
          <a:prstGeom prst="rect">
            <a:avLst/>
          </a:prstGeom>
          <a:noFill/>
          <a:ln w="9525">
            <a:noFill/>
            <a:miter lim="800000"/>
            <a:headEnd/>
            <a:tailEnd/>
          </a:ln>
          <a:effectLst/>
        </p:spPr>
        <p:txBody>
          <a:bodyPr wrap="square">
            <a:spAutoFit/>
          </a:bodyPr>
          <a:lstStyle/>
          <a:p>
            <a:r>
              <a:rPr lang="el-GR" altLang="en-US" sz="1600" dirty="0" smtClean="0"/>
              <a:t>Μεγάλο </a:t>
            </a:r>
          </a:p>
          <a:p>
            <a:r>
              <a:rPr lang="el-GR" altLang="en-US" sz="1600" dirty="0" smtClean="0"/>
              <a:t>Ενεργειακό Χάσμα</a:t>
            </a:r>
            <a:endParaRPr lang="en-US" altLang="en-US" sz="1600" dirty="0"/>
          </a:p>
        </p:txBody>
      </p:sp>
      <p:sp>
        <p:nvSpPr>
          <p:cNvPr id="4117" name="Text Box 21"/>
          <p:cNvSpPr txBox="1">
            <a:spLocks noChangeArrowheads="1"/>
          </p:cNvSpPr>
          <p:nvPr/>
        </p:nvSpPr>
        <p:spPr bwMode="auto">
          <a:xfrm>
            <a:off x="5580112" y="3276273"/>
            <a:ext cx="2088232" cy="584775"/>
          </a:xfrm>
          <a:prstGeom prst="rect">
            <a:avLst/>
          </a:prstGeom>
          <a:noFill/>
          <a:ln w="9525">
            <a:noFill/>
            <a:miter lim="800000"/>
            <a:headEnd/>
            <a:tailEnd/>
          </a:ln>
          <a:effectLst/>
        </p:spPr>
        <p:txBody>
          <a:bodyPr wrap="square">
            <a:spAutoFit/>
          </a:bodyPr>
          <a:lstStyle/>
          <a:p>
            <a:r>
              <a:rPr lang="el-GR" altLang="en-US" sz="1600" dirty="0" smtClean="0"/>
              <a:t>Ζώνη Σθένους  </a:t>
            </a:r>
          </a:p>
          <a:p>
            <a:r>
              <a:rPr lang="el-GR" altLang="en-US" sz="1600" dirty="0" smtClean="0"/>
              <a:t>πλήρως κατειλημμένη</a:t>
            </a:r>
            <a:endParaRPr lang="en-US" altLang="en-US" sz="1600" dirty="0"/>
          </a:p>
        </p:txBody>
      </p:sp>
      <p:grpSp>
        <p:nvGrpSpPr>
          <p:cNvPr id="2" name="Group 5"/>
          <p:cNvGrpSpPr>
            <a:grpSpLocks/>
          </p:cNvGrpSpPr>
          <p:nvPr/>
        </p:nvGrpSpPr>
        <p:grpSpPr bwMode="auto">
          <a:xfrm>
            <a:off x="304800" y="152400"/>
            <a:ext cx="8458200" cy="609600"/>
            <a:chOff x="192" y="96"/>
            <a:chExt cx="5328" cy="384"/>
          </a:xfrm>
        </p:grpSpPr>
        <p:sp>
          <p:nvSpPr>
            <p:cNvPr id="20"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21" name="Text Box 8"/>
            <p:cNvSpPr txBox="1">
              <a:spLocks noChangeArrowheads="1"/>
            </p:cNvSpPr>
            <p:nvPr/>
          </p:nvSpPr>
          <p:spPr bwMode="auto">
            <a:xfrm>
              <a:off x="336" y="164"/>
              <a:ext cx="5040" cy="291"/>
            </a:xfrm>
            <a:prstGeom prst="rect">
              <a:avLst/>
            </a:prstGeom>
            <a:noFill/>
            <a:ln w="9525">
              <a:noFill/>
              <a:miter lim="800000"/>
              <a:headEnd/>
              <a:tailEnd/>
            </a:ln>
            <a:effectLst/>
          </p:spPr>
          <p:txBody>
            <a:bodyPr>
              <a:spAutoFit/>
            </a:bodyPr>
            <a:lstStyle/>
            <a:p>
              <a:pPr algn="ctr">
                <a:spcBef>
                  <a:spcPct val="50000"/>
                </a:spcBef>
              </a:pPr>
              <a:r>
                <a:rPr lang="el-GR" sz="2400" b="1" dirty="0">
                  <a:solidFill>
                    <a:srgbClr val="7030A0"/>
                  </a:solidFill>
                </a:rPr>
                <a:t>Ενεργειακές Ζώνες</a:t>
              </a:r>
              <a:endParaRPr lang="en-GB" sz="2800" b="1" u="none" dirty="0">
                <a:solidFill>
                  <a:srgbClr val="7030A0"/>
                </a:solidFill>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1000"/>
                                        <p:tgtEl>
                                          <p:spTgt spid="4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fade">
                                      <p:cBhvr>
                                        <p:cTn id="13" dur="1000"/>
                                        <p:tgtEl>
                                          <p:spTgt spid="4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fade">
                                      <p:cBhvr>
                                        <p:cTn id="16" dur="1000"/>
                                        <p:tgtEl>
                                          <p:spTgt spid="4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1000"/>
                                        <p:tgtEl>
                                          <p:spTgt spid="41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1000"/>
                                        <p:tgtEl>
                                          <p:spTgt spid="41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fade">
                                      <p:cBhvr>
                                        <p:cTn id="25" dur="1000"/>
                                        <p:tgtEl>
                                          <p:spTgt spid="410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099">
                                            <p:txEl>
                                              <p:pRg st="2" end="2"/>
                                            </p:txEl>
                                          </p:spTgt>
                                        </p:tgtEl>
                                        <p:attrNameLst>
                                          <p:attrName>style.visibility</p:attrName>
                                        </p:attrNameLst>
                                      </p:cBhvr>
                                      <p:to>
                                        <p:strVal val="visible"/>
                                      </p:to>
                                    </p:set>
                                    <p:animEffect transition="in" filter="fade">
                                      <p:cBhvr>
                                        <p:cTn id="30" dur="1000"/>
                                        <p:tgtEl>
                                          <p:spTgt spid="4099">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099">
                                            <p:txEl>
                                              <p:pRg st="3" end="3"/>
                                            </p:txEl>
                                          </p:spTgt>
                                        </p:tgtEl>
                                        <p:attrNameLst>
                                          <p:attrName>style.visibility</p:attrName>
                                        </p:attrNameLst>
                                      </p:cBhvr>
                                      <p:to>
                                        <p:strVal val="visible"/>
                                      </p:to>
                                    </p:set>
                                    <p:animEffect transition="in" filter="fade">
                                      <p:cBhvr>
                                        <p:cTn id="33" dur="1000"/>
                                        <p:tgtEl>
                                          <p:spTgt spid="409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08"/>
                                        </p:tgtEl>
                                        <p:attrNameLst>
                                          <p:attrName>style.visibility</p:attrName>
                                        </p:attrNameLst>
                                      </p:cBhvr>
                                      <p:to>
                                        <p:strVal val="visible"/>
                                      </p:to>
                                    </p:set>
                                    <p:animEffect transition="in" filter="fade">
                                      <p:cBhvr>
                                        <p:cTn id="36" dur="1000"/>
                                        <p:tgtEl>
                                          <p:spTgt spid="410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09"/>
                                        </p:tgtEl>
                                        <p:attrNameLst>
                                          <p:attrName>style.visibility</p:attrName>
                                        </p:attrNameLst>
                                      </p:cBhvr>
                                      <p:to>
                                        <p:strVal val="visible"/>
                                      </p:to>
                                    </p:set>
                                    <p:animEffect transition="in" filter="fade">
                                      <p:cBhvr>
                                        <p:cTn id="39" dur="1000"/>
                                        <p:tgtEl>
                                          <p:spTgt spid="410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12"/>
                                        </p:tgtEl>
                                        <p:attrNameLst>
                                          <p:attrName>style.visibility</p:attrName>
                                        </p:attrNameLst>
                                      </p:cBhvr>
                                      <p:to>
                                        <p:strVal val="visible"/>
                                      </p:to>
                                    </p:set>
                                    <p:animEffect transition="in" filter="fade">
                                      <p:cBhvr>
                                        <p:cTn id="42" dur="1000"/>
                                        <p:tgtEl>
                                          <p:spTgt spid="41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17"/>
                                        </p:tgtEl>
                                        <p:attrNameLst>
                                          <p:attrName>style.visibility</p:attrName>
                                        </p:attrNameLst>
                                      </p:cBhvr>
                                      <p:to>
                                        <p:strVal val="visible"/>
                                      </p:to>
                                    </p:set>
                                    <p:animEffect transition="in" filter="fade">
                                      <p:cBhvr>
                                        <p:cTn id="45" dur="1000"/>
                                        <p:tgtEl>
                                          <p:spTgt spid="41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99">
                                            <p:txEl>
                                              <p:pRg st="5" end="5"/>
                                            </p:txEl>
                                          </p:spTgt>
                                        </p:tgtEl>
                                        <p:attrNameLst>
                                          <p:attrName>style.visibility</p:attrName>
                                        </p:attrNameLst>
                                      </p:cBhvr>
                                      <p:to>
                                        <p:strVal val="visible"/>
                                      </p:to>
                                    </p:set>
                                    <p:animEffect transition="in" filter="fade">
                                      <p:cBhvr>
                                        <p:cTn id="50" dur="1000"/>
                                        <p:tgtEl>
                                          <p:spTgt spid="4099">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099">
                                            <p:txEl>
                                              <p:pRg st="6" end="6"/>
                                            </p:txEl>
                                          </p:spTgt>
                                        </p:tgtEl>
                                        <p:attrNameLst>
                                          <p:attrName>style.visibility</p:attrName>
                                        </p:attrNameLst>
                                      </p:cBhvr>
                                      <p:to>
                                        <p:strVal val="visible"/>
                                      </p:to>
                                    </p:set>
                                    <p:animEffect transition="in" filter="fade">
                                      <p:cBhvr>
                                        <p:cTn id="53" dur="1000"/>
                                        <p:tgtEl>
                                          <p:spTgt spid="4099">
                                            <p:txEl>
                                              <p:pRg st="6" end="6"/>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10"/>
                                        </p:tgtEl>
                                        <p:attrNameLst>
                                          <p:attrName>style.visibility</p:attrName>
                                        </p:attrNameLst>
                                      </p:cBhvr>
                                      <p:to>
                                        <p:strVal val="visible"/>
                                      </p:to>
                                    </p:set>
                                    <p:animEffect transition="in" filter="fade">
                                      <p:cBhvr>
                                        <p:cTn id="56" dur="1000"/>
                                        <p:tgtEl>
                                          <p:spTgt spid="41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11"/>
                                        </p:tgtEl>
                                        <p:attrNameLst>
                                          <p:attrName>style.visibility</p:attrName>
                                        </p:attrNameLst>
                                      </p:cBhvr>
                                      <p:to>
                                        <p:strVal val="visible"/>
                                      </p:to>
                                    </p:set>
                                    <p:animEffect transition="in" filter="fade">
                                      <p:cBhvr>
                                        <p:cTn id="59" dur="1000"/>
                                        <p:tgtEl>
                                          <p:spTgt spid="41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fade">
                                      <p:cBhvr>
                                        <p:cTn id="62" dur="1000"/>
                                        <p:tgtEl>
                                          <p:spTgt spid="41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14"/>
                                        </p:tgtEl>
                                        <p:attrNameLst>
                                          <p:attrName>style.visibility</p:attrName>
                                        </p:attrNameLst>
                                      </p:cBhvr>
                                      <p:to>
                                        <p:strVal val="visible"/>
                                      </p:to>
                                    </p:set>
                                    <p:animEffect transition="in" filter="fade">
                                      <p:cBhvr>
                                        <p:cTn id="65" dur="1000"/>
                                        <p:tgtEl>
                                          <p:spTgt spid="41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15"/>
                                        </p:tgtEl>
                                        <p:attrNameLst>
                                          <p:attrName>style.visibility</p:attrName>
                                        </p:attrNameLst>
                                      </p:cBhvr>
                                      <p:to>
                                        <p:strVal val="visible"/>
                                      </p:to>
                                    </p:set>
                                    <p:animEffect transition="in" filter="fade">
                                      <p:cBhvr>
                                        <p:cTn id="68" dur="1000"/>
                                        <p:tgtEl>
                                          <p:spTgt spid="41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16"/>
                                        </p:tgtEl>
                                        <p:attrNameLst>
                                          <p:attrName>style.visibility</p:attrName>
                                        </p:attrNameLst>
                                      </p:cBhvr>
                                      <p:to>
                                        <p:strVal val="visible"/>
                                      </p:to>
                                    </p:set>
                                    <p:animEffect transition="in" filter="fade">
                                      <p:cBhvr>
                                        <p:cTn id="71"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p:bldP spid="4104" grpId="0"/>
      <p:bldP spid="4105" grpId="0"/>
      <p:bldP spid="4108" grpId="0" animBg="1"/>
      <p:bldP spid="4109" grpId="0" animBg="1"/>
      <p:bldP spid="4110" grpId="0" animBg="1"/>
      <p:bldP spid="4111" grpId="0" animBg="1"/>
      <p:bldP spid="4112" grpId="0"/>
      <p:bldP spid="4113" grpId="0"/>
      <p:bldP spid="4114" grpId="0"/>
      <p:bldP spid="4115" grpId="0" animBg="1"/>
      <p:bldP spid="4116" grpId="0"/>
      <p:bldP spid="41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9"/>
          <p:cNvSpPr>
            <a:spLocks noChangeArrowheads="1"/>
          </p:cNvSpPr>
          <p:nvPr/>
        </p:nvSpPr>
        <p:spPr bwMode="auto">
          <a:xfrm>
            <a:off x="35132" y="982216"/>
            <a:ext cx="9018712" cy="5687144"/>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5123" name="Rectangle 3"/>
          <p:cNvSpPr>
            <a:spLocks noGrp="1" noChangeArrowheads="1"/>
          </p:cNvSpPr>
          <p:nvPr>
            <p:ph type="body" idx="1"/>
          </p:nvPr>
        </p:nvSpPr>
        <p:spPr>
          <a:xfrm>
            <a:off x="0" y="980728"/>
            <a:ext cx="5070475" cy="2477145"/>
          </a:xfrm>
        </p:spPr>
        <p:txBody>
          <a:bodyPr>
            <a:normAutofit/>
          </a:bodyPr>
          <a:lstStyle/>
          <a:p>
            <a:pPr eaLnBrk="1" hangingPunct="1">
              <a:buFontTx/>
              <a:buNone/>
            </a:pPr>
            <a:r>
              <a:rPr lang="en-US" altLang="en-US" sz="2600" b="1" dirty="0" smtClean="0">
                <a:solidFill>
                  <a:srgbClr val="FF0000"/>
                </a:solidFill>
              </a:rPr>
              <a:t>     </a:t>
            </a:r>
            <a:r>
              <a:rPr lang="el-GR" altLang="en-US" sz="2600" b="1" dirty="0" smtClean="0">
                <a:solidFill>
                  <a:srgbClr val="FF0000"/>
                </a:solidFill>
              </a:rPr>
              <a:t>Ημιαγωγοί</a:t>
            </a:r>
            <a:r>
              <a:rPr lang="en-IE" altLang="en-US" sz="2600" b="1" dirty="0" smtClean="0">
                <a:solidFill>
                  <a:srgbClr val="FF0000"/>
                </a:solidFill>
              </a:rPr>
              <a:t>:</a:t>
            </a:r>
          </a:p>
          <a:p>
            <a:r>
              <a:rPr lang="el-GR" altLang="en-US" sz="2000" b="1" dirty="0" smtClean="0">
                <a:solidFill>
                  <a:srgbClr val="002060"/>
                </a:solidFill>
              </a:rPr>
              <a:t>Μερικά υλικά έχουν πλήρως κατειλημμένη Ζώνη Σθένους, όπως οι μονωτές, αλλά με ένα  μικρό ενεργειακό χάσμα από τη Ζώνη Αγωγιμότητας.</a:t>
            </a:r>
          </a:p>
          <a:p>
            <a:pPr eaLnBrk="1" hangingPunct="1"/>
            <a:r>
              <a:rPr lang="el-GR" altLang="en-US" sz="2000" b="1" dirty="0" smtClean="0">
                <a:solidFill>
                  <a:srgbClr val="002060"/>
                </a:solidFill>
              </a:rPr>
              <a:t>Για Τ=0 Κ το υλικό συμπεριφέρεται ως μονωτής.</a:t>
            </a:r>
            <a:endParaRPr lang="en-US" altLang="en-US" sz="1800" dirty="0" smtClean="0"/>
          </a:p>
        </p:txBody>
      </p:sp>
      <p:sp>
        <p:nvSpPr>
          <p:cNvPr id="5137" name="Text Box 17"/>
          <p:cNvSpPr txBox="1">
            <a:spLocks noChangeArrowheads="1"/>
          </p:cNvSpPr>
          <p:nvPr/>
        </p:nvSpPr>
        <p:spPr bwMode="auto">
          <a:xfrm>
            <a:off x="539552" y="6294438"/>
            <a:ext cx="3930371" cy="369332"/>
          </a:xfrm>
          <a:prstGeom prst="rect">
            <a:avLst/>
          </a:prstGeom>
          <a:noFill/>
          <a:ln w="9525">
            <a:noFill/>
            <a:miter lim="800000"/>
            <a:headEnd/>
            <a:tailEnd/>
          </a:ln>
          <a:effectLst/>
        </p:spPr>
        <p:txBody>
          <a:bodyPr wrap="none">
            <a:spAutoFit/>
          </a:bodyPr>
          <a:lstStyle/>
          <a:p>
            <a:r>
              <a:rPr lang="el-GR" altLang="en-US" b="1" dirty="0" smtClean="0">
                <a:solidFill>
                  <a:srgbClr val="002060"/>
                </a:solidFill>
              </a:rPr>
              <a:t>Σε </a:t>
            </a:r>
            <a:r>
              <a:rPr lang="en-US" altLang="en-US" b="1" dirty="0" smtClean="0">
                <a:solidFill>
                  <a:srgbClr val="002060"/>
                </a:solidFill>
              </a:rPr>
              <a:t>RT  </a:t>
            </a:r>
            <a:r>
              <a:rPr lang="el-GR" altLang="en-US" b="1" dirty="0" smtClean="0">
                <a:solidFill>
                  <a:srgbClr val="002060"/>
                </a:solidFill>
              </a:rPr>
              <a:t>υπάρχει ηλεκτρική αγωγιμότητα</a:t>
            </a:r>
            <a:endParaRPr lang="en-US" altLang="en-US" b="1" dirty="0">
              <a:solidFill>
                <a:srgbClr val="002060"/>
              </a:solidFill>
            </a:endParaRPr>
          </a:p>
        </p:txBody>
      </p:sp>
      <p:grpSp>
        <p:nvGrpSpPr>
          <p:cNvPr id="2" name="Group 24"/>
          <p:cNvGrpSpPr>
            <a:grpSpLocks/>
          </p:cNvGrpSpPr>
          <p:nvPr/>
        </p:nvGrpSpPr>
        <p:grpSpPr bwMode="auto">
          <a:xfrm>
            <a:off x="5932946" y="1158107"/>
            <a:ext cx="2527303" cy="2774949"/>
            <a:chOff x="3846" y="754"/>
            <a:chExt cx="1592" cy="1748"/>
          </a:xfrm>
        </p:grpSpPr>
        <p:sp>
          <p:nvSpPr>
            <p:cNvPr id="22544" name="Rectangle 4"/>
            <p:cNvSpPr>
              <a:spLocks noChangeArrowheads="1"/>
            </p:cNvSpPr>
            <p:nvPr/>
          </p:nvSpPr>
          <p:spPr bwMode="auto">
            <a:xfrm>
              <a:off x="4286" y="754"/>
              <a:ext cx="952" cy="181"/>
            </a:xfrm>
            <a:prstGeom prst="rect">
              <a:avLst/>
            </a:prstGeom>
            <a:solidFill>
              <a:srgbClr val="FFFFFF"/>
            </a:solidFill>
            <a:ln w="9525">
              <a:solidFill>
                <a:schemeClr val="tx1"/>
              </a:solidFill>
              <a:miter lim="800000"/>
              <a:headEnd/>
              <a:tailEnd/>
            </a:ln>
            <a:effectLst/>
          </p:spPr>
          <p:txBody>
            <a:bodyPr wrap="none" anchor="ctr"/>
            <a:lstStyle/>
            <a:p>
              <a:endParaRPr lang="en-IE" altLang="en-US"/>
            </a:p>
          </p:txBody>
        </p:sp>
        <p:sp>
          <p:nvSpPr>
            <p:cNvPr id="22545" name="Rectangle 5"/>
            <p:cNvSpPr>
              <a:spLocks noChangeArrowheads="1"/>
            </p:cNvSpPr>
            <p:nvPr/>
          </p:nvSpPr>
          <p:spPr bwMode="auto">
            <a:xfrm>
              <a:off x="4286" y="1253"/>
              <a:ext cx="952" cy="181"/>
            </a:xfrm>
            <a:prstGeom prst="rect">
              <a:avLst/>
            </a:prstGeom>
            <a:solidFill>
              <a:schemeClr val="hlink"/>
            </a:solidFill>
            <a:ln w="9525">
              <a:solidFill>
                <a:schemeClr val="tx1"/>
              </a:solidFill>
              <a:miter lim="800000"/>
              <a:headEnd/>
              <a:tailEnd/>
            </a:ln>
            <a:effectLst/>
          </p:spPr>
          <p:txBody>
            <a:bodyPr wrap="none" anchor="ctr"/>
            <a:lstStyle/>
            <a:p>
              <a:endParaRPr lang="en-IE" altLang="en-US"/>
            </a:p>
          </p:txBody>
        </p:sp>
        <p:sp>
          <p:nvSpPr>
            <p:cNvPr id="22548" name="AutoShape 8"/>
            <p:cNvSpPr>
              <a:spLocks noChangeArrowheads="1"/>
            </p:cNvSpPr>
            <p:nvPr/>
          </p:nvSpPr>
          <p:spPr bwMode="auto">
            <a:xfrm>
              <a:off x="4440" y="981"/>
              <a:ext cx="46" cy="227"/>
            </a:xfrm>
            <a:prstGeom prst="upDownArrow">
              <a:avLst>
                <a:gd name="adj1" fmla="val 50000"/>
                <a:gd name="adj2" fmla="val 98696"/>
              </a:avLst>
            </a:prstGeom>
            <a:solidFill>
              <a:srgbClr val="800080"/>
            </a:solidFill>
            <a:ln w="9525">
              <a:solidFill>
                <a:schemeClr val="tx1"/>
              </a:solidFill>
              <a:miter lim="800000"/>
              <a:headEnd/>
              <a:tailEnd/>
            </a:ln>
            <a:effectLst/>
          </p:spPr>
          <p:txBody>
            <a:bodyPr wrap="none" anchor="ctr"/>
            <a:lstStyle/>
            <a:p>
              <a:endParaRPr lang="en-IE" altLang="en-US"/>
            </a:p>
          </p:txBody>
        </p:sp>
        <p:sp>
          <p:nvSpPr>
            <p:cNvPr id="22549" name="Rectangle 9"/>
            <p:cNvSpPr>
              <a:spLocks noChangeArrowheads="1"/>
            </p:cNvSpPr>
            <p:nvPr/>
          </p:nvSpPr>
          <p:spPr bwMode="auto">
            <a:xfrm>
              <a:off x="4286" y="1752"/>
              <a:ext cx="952" cy="181"/>
            </a:xfrm>
            <a:prstGeom prst="rect">
              <a:avLst/>
            </a:prstGeom>
            <a:solidFill>
              <a:schemeClr val="hlink"/>
            </a:solidFill>
            <a:ln w="9525">
              <a:solidFill>
                <a:schemeClr val="tx1"/>
              </a:solidFill>
              <a:miter lim="800000"/>
              <a:headEnd/>
              <a:tailEnd/>
            </a:ln>
            <a:effectLst/>
          </p:spPr>
          <p:txBody>
            <a:bodyPr wrap="none" anchor="ctr"/>
            <a:lstStyle/>
            <a:p>
              <a:endParaRPr lang="en-IE" altLang="en-US"/>
            </a:p>
          </p:txBody>
        </p:sp>
        <p:sp>
          <p:nvSpPr>
            <p:cNvPr id="22550" name="Text Box 10"/>
            <p:cNvSpPr txBox="1">
              <a:spLocks noChangeArrowheads="1"/>
            </p:cNvSpPr>
            <p:nvPr/>
          </p:nvSpPr>
          <p:spPr bwMode="auto">
            <a:xfrm>
              <a:off x="3846" y="2095"/>
              <a:ext cx="1592" cy="407"/>
            </a:xfrm>
            <a:prstGeom prst="rect">
              <a:avLst/>
            </a:prstGeom>
            <a:noFill/>
            <a:ln w="9525">
              <a:noFill/>
              <a:miter lim="800000"/>
              <a:headEnd/>
              <a:tailEnd/>
            </a:ln>
            <a:effectLst/>
          </p:spPr>
          <p:txBody>
            <a:bodyPr wrap="none">
              <a:spAutoFit/>
            </a:bodyPr>
            <a:lstStyle/>
            <a:p>
              <a:r>
                <a:rPr lang="el-GR" altLang="en-US" b="1" dirty="0" smtClean="0">
                  <a:solidFill>
                    <a:srgbClr val="002060"/>
                  </a:solidFill>
                </a:rPr>
                <a:t>Για Τ=0 Κ </a:t>
              </a:r>
              <a:r>
                <a:rPr lang="en-IE" altLang="en-US" b="1" dirty="0" smtClean="0">
                  <a:solidFill>
                    <a:srgbClr val="002060"/>
                  </a:solidFill>
                </a:rPr>
                <a:t>– </a:t>
              </a:r>
              <a:r>
                <a:rPr lang="el-GR" altLang="en-US" b="1" dirty="0" smtClean="0">
                  <a:solidFill>
                    <a:srgbClr val="002060"/>
                  </a:solidFill>
                </a:rPr>
                <a:t>Μηδενική</a:t>
              </a:r>
            </a:p>
            <a:p>
              <a:r>
                <a:rPr lang="el-GR" altLang="en-US" b="1" dirty="0" smtClean="0">
                  <a:solidFill>
                    <a:srgbClr val="002060"/>
                  </a:solidFill>
                </a:rPr>
                <a:t> ηλεκτρική αγωγιμότητα</a:t>
              </a:r>
              <a:endParaRPr lang="en-US" altLang="en-US" b="1" dirty="0">
                <a:solidFill>
                  <a:srgbClr val="002060"/>
                </a:solidFill>
              </a:endParaRPr>
            </a:p>
          </p:txBody>
        </p:sp>
      </p:grpSp>
      <p:sp>
        <p:nvSpPr>
          <p:cNvPr id="23" name="Text Box 17"/>
          <p:cNvSpPr txBox="1">
            <a:spLocks noChangeArrowheads="1"/>
          </p:cNvSpPr>
          <p:nvPr/>
        </p:nvSpPr>
        <p:spPr bwMode="auto">
          <a:xfrm>
            <a:off x="5229300" y="2021617"/>
            <a:ext cx="1575221" cy="830997"/>
          </a:xfrm>
          <a:prstGeom prst="rect">
            <a:avLst/>
          </a:prstGeom>
          <a:noFill/>
          <a:ln w="9525">
            <a:noFill/>
            <a:miter lim="800000"/>
            <a:headEnd/>
            <a:tailEnd/>
          </a:ln>
          <a:effectLst/>
        </p:spPr>
        <p:txBody>
          <a:bodyPr wrap="square">
            <a:spAutoFit/>
          </a:bodyPr>
          <a:lstStyle/>
          <a:p>
            <a:r>
              <a:rPr lang="el-GR" altLang="en-US" sz="1600" b="1" dirty="0" smtClean="0"/>
              <a:t>Ζώνη Σθένους πλήρως κατειλημμένη</a:t>
            </a:r>
            <a:endParaRPr lang="en-US" altLang="en-US" sz="1600" b="1" dirty="0"/>
          </a:p>
        </p:txBody>
      </p:sp>
      <p:sp>
        <p:nvSpPr>
          <p:cNvPr id="24" name="Text Box 18"/>
          <p:cNvSpPr txBox="1">
            <a:spLocks noChangeArrowheads="1"/>
          </p:cNvSpPr>
          <p:nvPr/>
        </p:nvSpPr>
        <p:spPr bwMode="auto">
          <a:xfrm>
            <a:off x="5076056" y="980406"/>
            <a:ext cx="1512441" cy="584775"/>
          </a:xfrm>
          <a:prstGeom prst="rect">
            <a:avLst/>
          </a:prstGeom>
          <a:noFill/>
          <a:ln w="9525">
            <a:noFill/>
            <a:miter lim="800000"/>
            <a:headEnd/>
            <a:tailEnd/>
          </a:ln>
          <a:effectLst/>
        </p:spPr>
        <p:txBody>
          <a:bodyPr wrap="square">
            <a:spAutoFit/>
          </a:bodyPr>
          <a:lstStyle/>
          <a:p>
            <a:r>
              <a:rPr lang="el-GR" altLang="en-US" sz="1600" b="1" dirty="0" smtClean="0"/>
              <a:t>Άδεια Ζώνη Αγωγιμότητας</a:t>
            </a:r>
            <a:endParaRPr lang="en-US" altLang="en-US" sz="1600" b="1" dirty="0"/>
          </a:p>
        </p:txBody>
      </p:sp>
      <p:sp>
        <p:nvSpPr>
          <p:cNvPr id="25" name="Text Box 20"/>
          <p:cNvSpPr txBox="1">
            <a:spLocks noChangeArrowheads="1"/>
          </p:cNvSpPr>
          <p:nvPr/>
        </p:nvSpPr>
        <p:spPr bwMode="auto">
          <a:xfrm>
            <a:off x="7020272" y="1404065"/>
            <a:ext cx="1800200" cy="584775"/>
          </a:xfrm>
          <a:prstGeom prst="rect">
            <a:avLst/>
          </a:prstGeom>
          <a:noFill/>
          <a:ln w="9525">
            <a:noFill/>
            <a:miter lim="800000"/>
            <a:headEnd/>
            <a:tailEnd/>
          </a:ln>
          <a:effectLst/>
        </p:spPr>
        <p:txBody>
          <a:bodyPr wrap="square">
            <a:spAutoFit/>
          </a:bodyPr>
          <a:lstStyle/>
          <a:p>
            <a:r>
              <a:rPr lang="el-GR" altLang="en-US" sz="1600" b="1" dirty="0" smtClean="0"/>
              <a:t>Μικρό</a:t>
            </a:r>
          </a:p>
          <a:p>
            <a:r>
              <a:rPr lang="el-GR" altLang="en-US" sz="1600" b="1" dirty="0" smtClean="0"/>
              <a:t>Ενεργειακό Χάσμα</a:t>
            </a:r>
            <a:endParaRPr lang="en-US" altLang="en-US" sz="1600" b="1" dirty="0"/>
          </a:p>
        </p:txBody>
      </p:sp>
      <p:sp>
        <p:nvSpPr>
          <p:cNvPr id="26" name="25 - Ορθογώνιο"/>
          <p:cNvSpPr/>
          <p:nvPr/>
        </p:nvSpPr>
        <p:spPr>
          <a:xfrm>
            <a:off x="4644008" y="3940021"/>
            <a:ext cx="4320480" cy="2585323"/>
          </a:xfrm>
          <a:prstGeom prst="rect">
            <a:avLst/>
          </a:prstGeom>
        </p:spPr>
        <p:txBody>
          <a:bodyPr wrap="square">
            <a:spAutoFit/>
          </a:bodyPr>
          <a:lstStyle/>
          <a:p>
            <a:endParaRPr lang="el-GR" altLang="en-US" b="1" dirty="0" smtClean="0">
              <a:solidFill>
                <a:srgbClr val="002060"/>
              </a:solidFill>
            </a:endParaRPr>
          </a:p>
          <a:p>
            <a:r>
              <a:rPr lang="en-IE" altLang="en-US" b="1" dirty="0" smtClean="0">
                <a:solidFill>
                  <a:srgbClr val="002060"/>
                </a:solidFill>
              </a:rPr>
              <a:t> </a:t>
            </a:r>
            <a:r>
              <a:rPr lang="el-GR" altLang="en-US" b="1" dirty="0" smtClean="0">
                <a:solidFill>
                  <a:srgbClr val="002060"/>
                </a:solidFill>
              </a:rPr>
              <a:t>Σε  θερμοκρασία περιβάλλοντος είναι πιθανόν ορισμένα ηλεκτρόνια από τη ζώνη Σθένους να έχουν αποκτήσει ικανή θερμική ενέργεια ώστε να διεγερθούν στη Ζώνη αγωγιμότητας.  Τα ηλεκτρόνια αυτά μπορούν να κινούνται εύκολα στη Ζώνη αγωγιμότητας παρουσία ηλεκτρικού πεδίου. </a:t>
            </a:r>
            <a:r>
              <a:rPr lang="el-GR" altLang="en-US" b="1" dirty="0" smtClean="0">
                <a:solidFill>
                  <a:srgbClr val="FF0000"/>
                </a:solidFill>
              </a:rPr>
              <a:t>ΕΝΔΟΓΕΝΗΣ ΗΜΙΑΓΩΓΟΣ</a:t>
            </a:r>
            <a:r>
              <a:rPr lang="el-GR" altLang="en-US" b="1" dirty="0" smtClean="0">
                <a:solidFill>
                  <a:srgbClr val="002060"/>
                </a:solidFill>
              </a:rPr>
              <a:t>. </a:t>
            </a:r>
            <a:r>
              <a:rPr lang="en-IE" altLang="en-US" b="1" dirty="0" smtClean="0">
                <a:solidFill>
                  <a:srgbClr val="002060"/>
                </a:solidFill>
              </a:rPr>
              <a:t> </a:t>
            </a:r>
            <a:endParaRPr lang="en-US" altLang="en-US" b="1" dirty="0" smtClean="0">
              <a:solidFill>
                <a:srgbClr val="002060"/>
              </a:solidFill>
            </a:endParaRPr>
          </a:p>
        </p:txBody>
      </p:sp>
      <p:grpSp>
        <p:nvGrpSpPr>
          <p:cNvPr id="3" name="Group 5"/>
          <p:cNvGrpSpPr>
            <a:grpSpLocks/>
          </p:cNvGrpSpPr>
          <p:nvPr/>
        </p:nvGrpSpPr>
        <p:grpSpPr bwMode="auto">
          <a:xfrm>
            <a:off x="304800" y="152400"/>
            <a:ext cx="8458200" cy="609600"/>
            <a:chOff x="192" y="96"/>
            <a:chExt cx="5328" cy="384"/>
          </a:xfrm>
        </p:grpSpPr>
        <p:sp>
          <p:nvSpPr>
            <p:cNvPr id="28" name="AutoShape 7"/>
            <p:cNvSpPr>
              <a:spLocks noChangeArrowheads="1"/>
            </p:cNvSpPr>
            <p:nvPr/>
          </p:nvSpPr>
          <p:spPr bwMode="auto">
            <a:xfrm>
              <a:off x="192" y="96"/>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29" name="Text Box 8"/>
            <p:cNvSpPr txBox="1">
              <a:spLocks noChangeArrowheads="1"/>
            </p:cNvSpPr>
            <p:nvPr/>
          </p:nvSpPr>
          <p:spPr bwMode="auto">
            <a:xfrm>
              <a:off x="336" y="164"/>
              <a:ext cx="5040" cy="291"/>
            </a:xfrm>
            <a:prstGeom prst="rect">
              <a:avLst/>
            </a:prstGeom>
            <a:noFill/>
            <a:ln w="9525">
              <a:noFill/>
              <a:miter lim="800000"/>
              <a:headEnd/>
              <a:tailEnd/>
            </a:ln>
            <a:effectLst/>
          </p:spPr>
          <p:txBody>
            <a:bodyPr>
              <a:spAutoFit/>
            </a:bodyPr>
            <a:lstStyle/>
            <a:p>
              <a:pPr algn="ctr">
                <a:spcBef>
                  <a:spcPct val="50000"/>
                </a:spcBef>
              </a:pPr>
              <a:r>
                <a:rPr lang="el-GR" sz="2400" b="1" dirty="0">
                  <a:solidFill>
                    <a:srgbClr val="7030A0"/>
                  </a:solidFill>
                </a:rPr>
                <a:t>Ενεργειακές Ζώνες</a:t>
              </a:r>
              <a:endParaRPr lang="en-GB" sz="2800" b="1" u="none" dirty="0">
                <a:solidFill>
                  <a:srgbClr val="7030A0"/>
                </a:solidFill>
                <a:cs typeface="Times New Roman" pitchFamily="18" charset="0"/>
              </a:endParaRPr>
            </a:p>
          </p:txBody>
        </p:sp>
      </p:grpSp>
      <p:sp>
        <p:nvSpPr>
          <p:cNvPr id="30" name="Rectangle 11"/>
          <p:cNvSpPr>
            <a:spLocks noChangeArrowheads="1"/>
          </p:cNvSpPr>
          <p:nvPr/>
        </p:nvSpPr>
        <p:spPr bwMode="auto">
          <a:xfrm>
            <a:off x="2196604" y="4127500"/>
            <a:ext cx="1511300" cy="287338"/>
          </a:xfrm>
          <a:prstGeom prst="rect">
            <a:avLst/>
          </a:prstGeom>
          <a:gradFill rotWithShape="1">
            <a:gsLst>
              <a:gs pos="0">
                <a:srgbClr val="FFFFFF"/>
              </a:gs>
              <a:gs pos="100000">
                <a:schemeClr val="hlink"/>
              </a:gs>
            </a:gsLst>
            <a:lin ang="5400000" scaled="1"/>
          </a:gradFill>
          <a:ln w="9525">
            <a:solidFill>
              <a:schemeClr val="tx1"/>
            </a:solidFill>
            <a:miter lim="800000"/>
            <a:headEnd/>
            <a:tailEnd/>
          </a:ln>
          <a:effectLst/>
        </p:spPr>
        <p:txBody>
          <a:bodyPr wrap="none" anchor="ctr"/>
          <a:lstStyle/>
          <a:p>
            <a:endParaRPr lang="en-IE" altLang="en-US"/>
          </a:p>
        </p:txBody>
      </p:sp>
      <p:sp>
        <p:nvSpPr>
          <p:cNvPr id="31" name="Rectangle 12"/>
          <p:cNvSpPr>
            <a:spLocks noChangeArrowheads="1"/>
          </p:cNvSpPr>
          <p:nvPr/>
        </p:nvSpPr>
        <p:spPr bwMode="auto">
          <a:xfrm>
            <a:off x="2196604" y="4919663"/>
            <a:ext cx="1511300" cy="287337"/>
          </a:xfrm>
          <a:prstGeom prst="rect">
            <a:avLst/>
          </a:prstGeom>
          <a:gradFill rotWithShape="1">
            <a:gsLst>
              <a:gs pos="0">
                <a:schemeClr val="bg1"/>
              </a:gs>
              <a:gs pos="100000">
                <a:schemeClr val="hlink"/>
              </a:gs>
            </a:gsLst>
            <a:lin ang="5400000" scaled="1"/>
          </a:gradFill>
          <a:ln w="9525">
            <a:solidFill>
              <a:schemeClr val="tx1"/>
            </a:solidFill>
            <a:miter lim="800000"/>
            <a:headEnd/>
            <a:tailEnd/>
          </a:ln>
          <a:effectLst/>
        </p:spPr>
        <p:txBody>
          <a:bodyPr wrap="none" anchor="ctr"/>
          <a:lstStyle/>
          <a:p>
            <a:endParaRPr lang="en-IE" altLang="en-US"/>
          </a:p>
        </p:txBody>
      </p:sp>
      <p:sp>
        <p:nvSpPr>
          <p:cNvPr id="32" name="Text Box 13"/>
          <p:cNvSpPr txBox="1">
            <a:spLocks noChangeArrowheads="1"/>
          </p:cNvSpPr>
          <p:nvPr/>
        </p:nvSpPr>
        <p:spPr bwMode="auto">
          <a:xfrm>
            <a:off x="196354" y="4653136"/>
            <a:ext cx="2123728" cy="1015663"/>
          </a:xfrm>
          <a:prstGeom prst="rect">
            <a:avLst/>
          </a:prstGeom>
          <a:noFill/>
          <a:ln w="9525">
            <a:noFill/>
            <a:miter lim="800000"/>
            <a:headEnd/>
            <a:tailEnd/>
          </a:ln>
          <a:effectLst/>
        </p:spPr>
        <p:txBody>
          <a:bodyPr wrap="square">
            <a:spAutoFit/>
          </a:bodyPr>
          <a:lstStyle/>
          <a:p>
            <a:r>
              <a:rPr lang="el-GR" altLang="en-US" sz="2000" b="1" dirty="0" smtClean="0">
                <a:solidFill>
                  <a:srgbClr val="002060"/>
                </a:solidFill>
              </a:rPr>
              <a:t>Ζώνη σθένους λιγότερα ηλεκτρόνια (οπές)</a:t>
            </a:r>
            <a:endParaRPr lang="en-US" altLang="en-US" sz="2000" b="1" dirty="0">
              <a:solidFill>
                <a:srgbClr val="002060"/>
              </a:solidFill>
            </a:endParaRPr>
          </a:p>
        </p:txBody>
      </p:sp>
      <p:sp>
        <p:nvSpPr>
          <p:cNvPr id="33" name="Text Box 14"/>
          <p:cNvSpPr txBox="1">
            <a:spLocks noChangeArrowheads="1"/>
          </p:cNvSpPr>
          <p:nvPr/>
        </p:nvSpPr>
        <p:spPr bwMode="auto">
          <a:xfrm>
            <a:off x="144016" y="3945250"/>
            <a:ext cx="2267744" cy="707886"/>
          </a:xfrm>
          <a:prstGeom prst="rect">
            <a:avLst/>
          </a:prstGeom>
          <a:noFill/>
          <a:ln w="9525">
            <a:noFill/>
            <a:miter lim="800000"/>
            <a:headEnd/>
            <a:tailEnd/>
          </a:ln>
          <a:effectLst/>
        </p:spPr>
        <p:txBody>
          <a:bodyPr wrap="square">
            <a:spAutoFit/>
          </a:bodyPr>
          <a:lstStyle/>
          <a:p>
            <a:r>
              <a:rPr lang="el-GR" altLang="en-US" sz="2000" b="1" dirty="0" smtClean="0">
                <a:solidFill>
                  <a:srgbClr val="002060"/>
                </a:solidFill>
              </a:rPr>
              <a:t>Ζώνη  </a:t>
            </a:r>
            <a:r>
              <a:rPr lang="el-GR" altLang="en-US" sz="2000" b="1" dirty="0" err="1" smtClean="0">
                <a:solidFill>
                  <a:srgbClr val="002060"/>
                </a:solidFill>
              </a:rPr>
              <a:t>αγωγ</a:t>
            </a:r>
            <a:r>
              <a:rPr lang="el-GR" altLang="en-US" sz="2000" b="1" dirty="0" smtClean="0">
                <a:solidFill>
                  <a:srgbClr val="002060"/>
                </a:solidFill>
              </a:rPr>
              <a:t>. με μερικά ηλεκτρόνια</a:t>
            </a:r>
            <a:endParaRPr lang="en-US" altLang="en-US" sz="2000" b="1" dirty="0">
              <a:solidFill>
                <a:srgbClr val="002060"/>
              </a:solidFill>
            </a:endParaRPr>
          </a:p>
        </p:txBody>
      </p:sp>
      <p:sp>
        <p:nvSpPr>
          <p:cNvPr id="34" name="Rectangle 16"/>
          <p:cNvSpPr>
            <a:spLocks noChangeArrowheads="1"/>
          </p:cNvSpPr>
          <p:nvPr/>
        </p:nvSpPr>
        <p:spPr bwMode="auto">
          <a:xfrm>
            <a:off x="2196604" y="5711825"/>
            <a:ext cx="1511300" cy="287338"/>
          </a:xfrm>
          <a:prstGeom prst="rect">
            <a:avLst/>
          </a:prstGeom>
          <a:solidFill>
            <a:schemeClr val="hlink"/>
          </a:solidFill>
          <a:ln w="9525">
            <a:solidFill>
              <a:schemeClr val="tx1"/>
            </a:solidFill>
            <a:miter lim="800000"/>
            <a:headEnd/>
            <a:tailEnd/>
          </a:ln>
          <a:effectLst/>
        </p:spPr>
        <p:txBody>
          <a:bodyPr wrap="none" anchor="ctr"/>
          <a:lstStyle/>
          <a:p>
            <a:endParaRPr lang="en-IE" altLang="en-US"/>
          </a:p>
        </p:txBody>
      </p:sp>
      <p:sp>
        <p:nvSpPr>
          <p:cNvPr id="36" name="AutoShape 20"/>
          <p:cNvSpPr>
            <a:spLocks noChangeArrowheads="1"/>
          </p:cNvSpPr>
          <p:nvPr/>
        </p:nvSpPr>
        <p:spPr bwMode="auto">
          <a:xfrm flipV="1">
            <a:off x="2339479" y="4271963"/>
            <a:ext cx="215900" cy="720725"/>
          </a:xfrm>
          <a:prstGeom prst="curvedRightArrow">
            <a:avLst>
              <a:gd name="adj1" fmla="val 66765"/>
              <a:gd name="adj2" fmla="val 133529"/>
              <a:gd name="adj3" fmla="val 33333"/>
            </a:avLst>
          </a:prstGeom>
          <a:solidFill>
            <a:srgbClr val="800080"/>
          </a:solidFill>
          <a:ln w="9525">
            <a:solidFill>
              <a:schemeClr val="tx1"/>
            </a:solidFill>
            <a:miter lim="800000"/>
            <a:headEnd/>
            <a:tailEnd/>
          </a:ln>
          <a:effectLst/>
        </p:spPr>
        <p:txBody>
          <a:bodyPr wrap="none" anchor="ctr"/>
          <a:lstStyle/>
          <a:p>
            <a:endParaRPr lang="en-IE" altLang="en-US"/>
          </a:p>
        </p:txBody>
      </p:sp>
      <p:sp>
        <p:nvSpPr>
          <p:cNvPr id="37" name="AutoShape 21"/>
          <p:cNvSpPr>
            <a:spLocks noChangeArrowheads="1"/>
          </p:cNvSpPr>
          <p:nvPr/>
        </p:nvSpPr>
        <p:spPr bwMode="auto">
          <a:xfrm flipV="1">
            <a:off x="2699842" y="4271963"/>
            <a:ext cx="215900" cy="720725"/>
          </a:xfrm>
          <a:prstGeom prst="curvedRightArrow">
            <a:avLst>
              <a:gd name="adj1" fmla="val 66765"/>
              <a:gd name="adj2" fmla="val 133529"/>
              <a:gd name="adj3" fmla="val 33333"/>
            </a:avLst>
          </a:prstGeom>
          <a:solidFill>
            <a:srgbClr val="800080"/>
          </a:solidFill>
          <a:ln w="9525">
            <a:solidFill>
              <a:schemeClr val="tx1"/>
            </a:solidFill>
            <a:miter lim="800000"/>
            <a:headEnd/>
            <a:tailEnd/>
          </a:ln>
          <a:effectLst/>
        </p:spPr>
        <p:txBody>
          <a:bodyPr wrap="none" anchor="ctr"/>
          <a:lstStyle/>
          <a:p>
            <a:endParaRPr lang="en-IE" altLang="en-US"/>
          </a:p>
        </p:txBody>
      </p:sp>
      <p:sp>
        <p:nvSpPr>
          <p:cNvPr id="38" name="Oval 19"/>
          <p:cNvSpPr>
            <a:spLocks noChangeArrowheads="1"/>
          </p:cNvSpPr>
          <p:nvPr/>
        </p:nvSpPr>
        <p:spPr bwMode="auto">
          <a:xfrm>
            <a:off x="2871274" y="4992688"/>
            <a:ext cx="71437" cy="71437"/>
          </a:xfrm>
          <a:prstGeom prst="ellipse">
            <a:avLst/>
          </a:prstGeom>
          <a:solidFill>
            <a:schemeClr val="accent1"/>
          </a:solidFill>
          <a:ln w="3175">
            <a:solidFill>
              <a:schemeClr val="tx1"/>
            </a:solidFill>
            <a:round/>
            <a:headEnd/>
            <a:tailEnd/>
          </a:ln>
          <a:effectLst/>
        </p:spPr>
        <p:txBody>
          <a:bodyPr wrap="none" anchor="ctr"/>
          <a:lstStyle/>
          <a:p>
            <a:endParaRPr lang="en-IE" altLang="en-US"/>
          </a:p>
        </p:txBody>
      </p:sp>
      <p:sp>
        <p:nvSpPr>
          <p:cNvPr id="39" name="Oval 28"/>
          <p:cNvSpPr>
            <a:spLocks noChangeArrowheads="1"/>
          </p:cNvSpPr>
          <p:nvPr/>
        </p:nvSpPr>
        <p:spPr bwMode="auto">
          <a:xfrm>
            <a:off x="2512499" y="4986338"/>
            <a:ext cx="71437" cy="71437"/>
          </a:xfrm>
          <a:prstGeom prst="ellipse">
            <a:avLst/>
          </a:prstGeom>
          <a:solidFill>
            <a:schemeClr val="accent1"/>
          </a:solidFill>
          <a:ln w="3175">
            <a:solidFill>
              <a:schemeClr val="tx1"/>
            </a:solidFill>
            <a:round/>
            <a:headEnd/>
            <a:tailEnd/>
          </a:ln>
          <a:effectLst/>
        </p:spPr>
        <p:txBody>
          <a:bodyPr wrap="none" anchor="ctr"/>
          <a:lstStyle/>
          <a:p>
            <a:endParaRPr lang="en-I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vertical)">
                                      <p:cBhvr>
                                        <p:cTn id="10" dur="500"/>
                                        <p:tgtEl>
                                          <p:spTgt spid="23"/>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vertical)">
                                      <p:cBhvr>
                                        <p:cTn id="13" dur="500"/>
                                        <p:tgtEl>
                                          <p:spTgt spid="24"/>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vertical)">
                                      <p:cBhvr>
                                        <p:cTn id="16" dur="500"/>
                                        <p:tgtEl>
                                          <p:spTgt spid="25"/>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Effect transition="in" filter="blinds(vertical)">
                                      <p:cBhvr>
                                        <p:cTn id="19" dur="500"/>
                                        <p:tgtEl>
                                          <p:spTgt spid="5123">
                                            <p:txEl>
                                              <p:pRg st="0" end="0"/>
                                            </p:txEl>
                                          </p:spTgt>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blinds(vertical)">
                                      <p:cBhvr>
                                        <p:cTn id="22" dur="500"/>
                                        <p:tgtEl>
                                          <p:spTgt spid="5123">
                                            <p:txEl>
                                              <p:pRg st="1" end="1"/>
                                            </p:txEl>
                                          </p:spTgt>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Effect transition="in" filter="blinds(vertical)">
                                      <p:cBhvr>
                                        <p:cTn id="25" dur="500"/>
                                        <p:tgtEl>
                                          <p:spTgt spid="51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5137"/>
                                        </p:tgtEl>
                                        <p:attrNameLst>
                                          <p:attrName>style.visibility</p:attrName>
                                        </p:attrNameLst>
                                      </p:cBhvr>
                                      <p:to>
                                        <p:strVal val="visible"/>
                                      </p:to>
                                    </p:set>
                                    <p:anim calcmode="lin" valueType="num">
                                      <p:cBhvr>
                                        <p:cTn id="65" dur="500" fill="hold"/>
                                        <p:tgtEl>
                                          <p:spTgt spid="5137"/>
                                        </p:tgtEl>
                                        <p:attrNameLst>
                                          <p:attrName>ppt_w</p:attrName>
                                        </p:attrNameLst>
                                      </p:cBhvr>
                                      <p:tavLst>
                                        <p:tav tm="0">
                                          <p:val>
                                            <p:fltVal val="0"/>
                                          </p:val>
                                        </p:tav>
                                        <p:tav tm="100000">
                                          <p:val>
                                            <p:strVal val="#ppt_w"/>
                                          </p:val>
                                        </p:tav>
                                      </p:tavLst>
                                    </p:anim>
                                    <p:anim calcmode="lin" valueType="num">
                                      <p:cBhvr>
                                        <p:cTn id="66" dur="500" fill="hold"/>
                                        <p:tgtEl>
                                          <p:spTgt spid="5137"/>
                                        </p:tgtEl>
                                        <p:attrNameLst>
                                          <p:attrName>ppt_h</p:attrName>
                                        </p:attrNameLst>
                                      </p:cBhvr>
                                      <p:tavLst>
                                        <p:tav tm="0">
                                          <p:val>
                                            <p:fltVal val="0"/>
                                          </p:val>
                                        </p:tav>
                                        <p:tav tm="100000">
                                          <p:val>
                                            <p:strVal val="#ppt_h"/>
                                          </p:val>
                                        </p:tav>
                                      </p:tavLst>
                                    </p:anim>
                                    <p:animEffect transition="in" filter="fade">
                                      <p:cBhvr>
                                        <p:cTn id="67" dur="500"/>
                                        <p:tgtEl>
                                          <p:spTgt spid="513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i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2.22222E-6 5.20814E-6 C -0.01025 -0.01341 -0.02031 -0.02682 -0.02466 -0.03699 C -0.029 -0.04717 -0.02795 -0.05365 -0.02622 -0.06151 C -0.02448 -0.06937 -0.01858 -0.07793 -0.01389 -0.08417 C -0.0092 -0.09042 -0.00104 -0.0962 0.00156 -0.09851 " pathEditMode="relative" ptsTypes="aaaaA">
                                      <p:cBhvr>
                                        <p:cTn id="74" dur="2000" fill="hold"/>
                                        <p:tgtEl>
                                          <p:spTgt spid="38"/>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2.22222E-6 5.20814E-6 C -0.01025 -0.01341 -0.02031 -0.02682 -0.02466 -0.03699 C -0.029 -0.04717 -0.02795 -0.05365 -0.02622 -0.06151 C -0.02448 -0.06937 -0.01858 -0.07793 -0.01389 -0.08417 C -0.0092 -0.09042 -0.00104 -0.0962 0.00156 -0.09851 " pathEditMode="relative" ptsTypes="aaaaA">
                                      <p:cBhvr>
                                        <p:cTn id="76" dur="2000" fill="hold"/>
                                        <p:tgtEl>
                                          <p:spTgt spid="39"/>
                                        </p:tgtEl>
                                        <p:attrNameLst>
                                          <p:attrName>ppt_x</p:attrName>
                                          <p:attrName>ppt_y</p:attrName>
                                        </p:attrNameLst>
                                      </p:cBhvr>
                                    </p:animMotion>
                                  </p:childTnLst>
                                </p:cTn>
                              </p:par>
                              <p:par>
                                <p:cTn id="77" presetID="53"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2000" fill="hold"/>
                                        <p:tgtEl>
                                          <p:spTgt spid="32"/>
                                        </p:tgtEl>
                                        <p:attrNameLst>
                                          <p:attrName>ppt_w</p:attrName>
                                        </p:attrNameLst>
                                      </p:cBhvr>
                                      <p:tavLst>
                                        <p:tav tm="0">
                                          <p:val>
                                            <p:fltVal val="0"/>
                                          </p:val>
                                        </p:tav>
                                        <p:tav tm="100000">
                                          <p:val>
                                            <p:strVal val="#ppt_w"/>
                                          </p:val>
                                        </p:tav>
                                      </p:tavLst>
                                    </p:anim>
                                    <p:anim calcmode="lin" valueType="num">
                                      <p:cBhvr>
                                        <p:cTn id="80" dur="2000" fill="hold"/>
                                        <p:tgtEl>
                                          <p:spTgt spid="32"/>
                                        </p:tgtEl>
                                        <p:attrNameLst>
                                          <p:attrName>ppt_h</p:attrName>
                                        </p:attrNameLst>
                                      </p:cBhvr>
                                      <p:tavLst>
                                        <p:tav tm="0">
                                          <p:val>
                                            <p:fltVal val="0"/>
                                          </p:val>
                                        </p:tav>
                                        <p:tav tm="100000">
                                          <p:val>
                                            <p:strVal val="#ppt_h"/>
                                          </p:val>
                                        </p:tav>
                                      </p:tavLst>
                                    </p:anim>
                                    <p:animEffect transition="in" filter="fade">
                                      <p:cBhvr>
                                        <p:cTn id="81" dur="2000"/>
                                        <p:tgtEl>
                                          <p:spTgt spid="32"/>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2000" fill="hold"/>
                                        <p:tgtEl>
                                          <p:spTgt spid="33"/>
                                        </p:tgtEl>
                                        <p:attrNameLst>
                                          <p:attrName>ppt_w</p:attrName>
                                        </p:attrNameLst>
                                      </p:cBhvr>
                                      <p:tavLst>
                                        <p:tav tm="0">
                                          <p:val>
                                            <p:fltVal val="0"/>
                                          </p:val>
                                        </p:tav>
                                        <p:tav tm="100000">
                                          <p:val>
                                            <p:strVal val="#ppt_w"/>
                                          </p:val>
                                        </p:tav>
                                      </p:tavLst>
                                    </p:anim>
                                    <p:anim calcmode="lin" valueType="num">
                                      <p:cBhvr>
                                        <p:cTn id="85" dur="2000" fill="hold"/>
                                        <p:tgtEl>
                                          <p:spTgt spid="33"/>
                                        </p:tgtEl>
                                        <p:attrNameLst>
                                          <p:attrName>ppt_h</p:attrName>
                                        </p:attrNameLst>
                                      </p:cBhvr>
                                      <p:tavLst>
                                        <p:tav tm="0">
                                          <p:val>
                                            <p:fltVal val="0"/>
                                          </p:val>
                                        </p:tav>
                                        <p:tav tm="100000">
                                          <p:val>
                                            <p:strVal val="#ppt_h"/>
                                          </p:val>
                                        </p:tav>
                                      </p:tavLst>
                                    </p:anim>
                                    <p:animEffect transition="in" filter="fade">
                                      <p:cBhvr>
                                        <p:cTn id="8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37" grpId="0"/>
      <p:bldP spid="23" grpId="0"/>
      <p:bldP spid="24" grpId="0"/>
      <p:bldP spid="25" grpId="0"/>
      <p:bldP spid="26" grpId="0"/>
      <p:bldP spid="30" grpId="0" animBg="1"/>
      <p:bldP spid="31" grpId="0" animBg="1"/>
      <p:bldP spid="32" grpId="0"/>
      <p:bldP spid="33" grpId="0"/>
      <p:bldP spid="34" grpId="0" animBg="1"/>
      <p:bldP spid="36" grpId="0" animBg="1"/>
      <p:bldP spid="37" grpId="0"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107504" y="829394"/>
            <a:ext cx="8893175" cy="5695950"/>
          </a:xfrm>
          <a:prstGeom prst="rect">
            <a:avLst/>
          </a:prstGeom>
          <a:noFill/>
          <a:ln w="9525">
            <a:noFill/>
            <a:miter lim="800000"/>
            <a:headEnd/>
            <a:tailEnd/>
          </a:ln>
          <a:effectLst/>
          <a:scene3d>
            <a:camera prst="orthographicFront"/>
            <a:lightRig rig="threePt" dir="t"/>
          </a:scene3d>
          <a:sp3d>
            <a:bevelT/>
          </a:sp3d>
        </p:spPr>
      </p:pic>
      <p:sp>
        <p:nvSpPr>
          <p:cNvPr id="104451" name="Oval 3"/>
          <p:cNvSpPr>
            <a:spLocks noChangeArrowheads="1"/>
          </p:cNvSpPr>
          <p:nvPr/>
        </p:nvSpPr>
        <p:spPr bwMode="auto">
          <a:xfrm>
            <a:off x="6026150" y="1120775"/>
            <a:ext cx="941388" cy="2676525"/>
          </a:xfrm>
          <a:prstGeom prst="ellipse">
            <a:avLst/>
          </a:prstGeom>
          <a:noFill/>
          <a:ln w="38100">
            <a:solidFill>
              <a:srgbClr val="FF0000"/>
            </a:solidFill>
            <a:round/>
            <a:headEnd/>
            <a:tailEnd/>
          </a:ln>
          <a:effectLst/>
        </p:spPr>
        <p:txBody>
          <a:bodyPr wrap="none" anchor="ctr"/>
          <a:lstStyle/>
          <a:p>
            <a:endParaRPr lang="en-IE" altLang="en-US" dirty="0">
              <a:solidFill>
                <a:srgbClr val="FF0000"/>
              </a:solidFill>
            </a:endParaRPr>
          </a:p>
        </p:txBody>
      </p:sp>
      <p:sp>
        <p:nvSpPr>
          <p:cNvPr id="104452" name="AutoShape 4"/>
          <p:cNvSpPr>
            <a:spLocks noChangeArrowheads="1"/>
          </p:cNvSpPr>
          <p:nvPr/>
        </p:nvSpPr>
        <p:spPr bwMode="auto">
          <a:xfrm rot="-2165799">
            <a:off x="7142163" y="2589213"/>
            <a:ext cx="160337" cy="1746250"/>
          </a:xfrm>
          <a:prstGeom prst="upArrow">
            <a:avLst>
              <a:gd name="adj1" fmla="val 50000"/>
              <a:gd name="adj2" fmla="val 272278"/>
            </a:avLst>
          </a:prstGeom>
          <a:solidFill>
            <a:srgbClr val="FF0000"/>
          </a:solidFill>
          <a:ln w="9525">
            <a:solidFill>
              <a:schemeClr val="tx1"/>
            </a:solidFill>
            <a:miter lim="800000"/>
            <a:headEnd/>
            <a:tailEnd/>
          </a:ln>
          <a:effectLst/>
        </p:spPr>
        <p:txBody>
          <a:bodyPr wrap="none" anchor="ctr"/>
          <a:lstStyle/>
          <a:p>
            <a:endParaRPr lang="en-IE" altLang="en-US"/>
          </a:p>
        </p:txBody>
      </p:sp>
      <p:sp>
        <p:nvSpPr>
          <p:cNvPr id="104453" name="Text Box 5"/>
          <p:cNvSpPr txBox="1">
            <a:spLocks noChangeArrowheads="1"/>
          </p:cNvSpPr>
          <p:nvPr/>
        </p:nvSpPr>
        <p:spPr bwMode="auto">
          <a:xfrm>
            <a:off x="6732240" y="4077072"/>
            <a:ext cx="2123728" cy="707886"/>
          </a:xfrm>
          <a:prstGeom prst="rect">
            <a:avLst/>
          </a:prstGeom>
          <a:noFill/>
          <a:ln w="9525">
            <a:noFill/>
            <a:miter lim="800000"/>
            <a:headEnd/>
            <a:tailEnd/>
          </a:ln>
          <a:effectLst/>
        </p:spPr>
        <p:txBody>
          <a:bodyPr wrap="square">
            <a:spAutoFit/>
          </a:bodyPr>
          <a:lstStyle/>
          <a:p>
            <a:pPr algn="ctr"/>
            <a:r>
              <a:rPr lang="en-IE" altLang="en-US" sz="2000" b="1" dirty="0">
                <a:solidFill>
                  <a:srgbClr val="002060"/>
                </a:solidFill>
                <a:latin typeface="Comic Sans MS" pitchFamily="66" charset="0"/>
              </a:rPr>
              <a:t>Semiconductor materials</a:t>
            </a:r>
            <a:endParaRPr lang="en-US" altLang="en-US" sz="2000" b="1" dirty="0">
              <a:solidFill>
                <a:srgbClr val="002060"/>
              </a:solidFill>
              <a:latin typeface="Comic Sans MS" pitchFamily="66" charset="0"/>
            </a:endParaRPr>
          </a:p>
        </p:txBody>
      </p:sp>
    </p:spTree>
    <p:extLst>
      <p:ext uri="{BB962C8B-B14F-4D97-AF65-F5344CB8AC3E}">
        <p14:creationId xmlns="" xmlns:p14="http://schemas.microsoft.com/office/powerpoint/2010/main" val="558935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4451"/>
                                        </p:tgtEl>
                                        <p:attrNameLst>
                                          <p:attrName>style.visibility</p:attrName>
                                        </p:attrNameLst>
                                      </p:cBhvr>
                                      <p:to>
                                        <p:strVal val="visible"/>
                                      </p:to>
                                    </p:set>
                                    <p:animEffect transition="in" filter="fade">
                                      <p:cBhvr>
                                        <p:cTn id="13" dur="1000"/>
                                        <p:tgtEl>
                                          <p:spTgt spid="1044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452"/>
                                        </p:tgtEl>
                                        <p:attrNameLst>
                                          <p:attrName>style.visibility</p:attrName>
                                        </p:attrNameLst>
                                      </p:cBhvr>
                                      <p:to>
                                        <p:strVal val="visible"/>
                                      </p:to>
                                    </p:set>
                                    <p:animEffect transition="in" filter="fade">
                                      <p:cBhvr>
                                        <p:cTn id="16" dur="1000"/>
                                        <p:tgtEl>
                                          <p:spTgt spid="1044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453"/>
                                        </p:tgtEl>
                                        <p:attrNameLst>
                                          <p:attrName>style.visibility</p:attrName>
                                        </p:attrNameLst>
                                      </p:cBhvr>
                                      <p:to>
                                        <p:strVal val="visible"/>
                                      </p:to>
                                    </p:set>
                                    <p:animEffect transition="in" filter="fade">
                                      <p:cBhvr>
                                        <p:cTn id="19" dur="1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2" grpId="0" animBg="1"/>
      <p:bldP spid="1044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sp>
        <p:nvSpPr>
          <p:cNvPr id="9219" name="Rectangle 3"/>
          <p:cNvSpPr>
            <a:spLocks noGrp="1" noChangeArrowheads="1"/>
          </p:cNvSpPr>
          <p:nvPr>
            <p:ph type="body" idx="1"/>
          </p:nvPr>
        </p:nvSpPr>
        <p:spPr>
          <a:xfrm>
            <a:off x="457200" y="692696"/>
            <a:ext cx="8229600" cy="5698306"/>
          </a:xfrm>
        </p:spPr>
        <p:txBody>
          <a:bodyPr>
            <a:normAutofit/>
          </a:bodyPr>
          <a:lstStyle/>
          <a:p>
            <a:pPr eaLnBrk="1" hangingPunct="1"/>
            <a:endParaRPr lang="en-US" altLang="en-US" sz="2000" b="1" dirty="0" smtClean="0"/>
          </a:p>
          <a:p>
            <a:pPr eaLnBrk="1" hangingPunct="1"/>
            <a:r>
              <a:rPr lang="el-GR" altLang="en-US" sz="2000" b="1" dirty="0" smtClean="0"/>
              <a:t>Στοιχειακοί Ημιαγωγοί</a:t>
            </a:r>
            <a:r>
              <a:rPr lang="en-GB" altLang="en-US" sz="2000" dirty="0" smtClean="0"/>
              <a:t>– Si </a:t>
            </a:r>
            <a:r>
              <a:rPr lang="el-GR" altLang="en-US" sz="2000" dirty="0" smtClean="0"/>
              <a:t>και </a:t>
            </a:r>
            <a:r>
              <a:rPr lang="en-GB" altLang="en-US" sz="2000" dirty="0" smtClean="0"/>
              <a:t>Ge (</a:t>
            </a:r>
            <a:r>
              <a:rPr lang="el-GR" altLang="en-US" sz="2000" dirty="0" smtClean="0"/>
              <a:t>στήλη </a:t>
            </a:r>
            <a:r>
              <a:rPr lang="en-GB" altLang="en-US" sz="2000" dirty="0" smtClean="0"/>
              <a:t>IV </a:t>
            </a:r>
            <a:r>
              <a:rPr lang="el-GR" altLang="en-US" sz="2000" dirty="0" smtClean="0"/>
              <a:t>του περιοδικού πίνακα</a:t>
            </a:r>
            <a:r>
              <a:rPr lang="en-GB" altLang="en-US" sz="2000" dirty="0" smtClean="0"/>
              <a:t>) –</a:t>
            </a:r>
            <a:r>
              <a:rPr lang="el-GR" altLang="en-US" sz="2000" dirty="0" smtClean="0"/>
              <a:t>στοιχειοθετούνται από άτομα του ιδίου είδους.</a:t>
            </a:r>
            <a:endParaRPr lang="en-GB" altLang="en-US" sz="2000" dirty="0" smtClean="0"/>
          </a:p>
          <a:p>
            <a:r>
              <a:rPr lang="el-GR" altLang="en-US" sz="2000" b="1" dirty="0" smtClean="0"/>
              <a:t>Σύνθετοι ημιαγωγοί</a:t>
            </a:r>
            <a:r>
              <a:rPr lang="en-GB" altLang="en-US" sz="2000" dirty="0" smtClean="0"/>
              <a:t>– </a:t>
            </a:r>
            <a:r>
              <a:rPr lang="el-GR" altLang="en-US" sz="2000" dirty="0" smtClean="0"/>
              <a:t>Συνδυασμός ατόμων της </a:t>
            </a:r>
            <a:r>
              <a:rPr lang="en-GB" altLang="en-US" sz="2000" dirty="0" smtClean="0"/>
              <a:t> </a:t>
            </a:r>
            <a:r>
              <a:rPr lang="el-GR" altLang="en-US" sz="2000" dirty="0" smtClean="0"/>
              <a:t>ΙΙΙ και </a:t>
            </a:r>
            <a:r>
              <a:rPr lang="en-GB" altLang="en-US" sz="2000" dirty="0" smtClean="0"/>
              <a:t>V</a:t>
            </a:r>
            <a:r>
              <a:rPr lang="el-GR" altLang="en-US" sz="2000" dirty="0" smtClean="0"/>
              <a:t> στήλης ή της ΙΙ και </a:t>
            </a:r>
            <a:r>
              <a:rPr lang="en-US" altLang="en-US" sz="2000" dirty="0" smtClean="0"/>
              <a:t>VI </a:t>
            </a:r>
            <a:r>
              <a:rPr lang="el-GR" altLang="en-US" sz="2000" dirty="0" smtClean="0"/>
              <a:t>στήλης του Περιοδικού Πίνακα</a:t>
            </a:r>
            <a:r>
              <a:rPr lang="en-GB" altLang="en-US" sz="2000" dirty="0" smtClean="0"/>
              <a:t>. (</a:t>
            </a:r>
            <a:r>
              <a:rPr lang="en-GB" altLang="en-US" sz="2000" dirty="0" smtClean="0">
                <a:solidFill>
                  <a:srgbClr val="FF0000"/>
                </a:solidFill>
              </a:rPr>
              <a:t>binary </a:t>
            </a:r>
            <a:r>
              <a:rPr lang="el-GR" altLang="en-US" sz="2000" dirty="0" smtClean="0">
                <a:solidFill>
                  <a:srgbClr val="FF0000"/>
                </a:solidFill>
              </a:rPr>
              <a:t>ημιαγωγοί</a:t>
            </a:r>
            <a:r>
              <a:rPr lang="en-GB" altLang="en-US" sz="2000" dirty="0" smtClean="0"/>
              <a:t>)</a:t>
            </a:r>
          </a:p>
          <a:p>
            <a:pPr eaLnBrk="1" hangingPunct="1"/>
            <a:r>
              <a:rPr lang="el-GR" altLang="en-US" sz="2000" dirty="0" smtClean="0"/>
              <a:t>Τριών στοιχείων</a:t>
            </a:r>
            <a:r>
              <a:rPr lang="en-GB" altLang="en-US" sz="2000" dirty="0" smtClean="0"/>
              <a:t> (</a:t>
            </a:r>
            <a:r>
              <a:rPr lang="en-GB" altLang="en-US" sz="2000" dirty="0" smtClean="0">
                <a:solidFill>
                  <a:srgbClr val="FF0000"/>
                </a:solidFill>
              </a:rPr>
              <a:t>ternary</a:t>
            </a:r>
            <a:r>
              <a:rPr lang="en-GB" altLang="en-US" sz="2000" dirty="0" smtClean="0"/>
              <a:t>) </a:t>
            </a:r>
            <a:r>
              <a:rPr lang="el-GR" altLang="en-US" sz="2000" dirty="0" smtClean="0"/>
              <a:t>όπως </a:t>
            </a:r>
            <a:r>
              <a:rPr lang="en-GB" altLang="en-US" sz="2000" dirty="0" err="1" smtClean="0"/>
              <a:t>GaAsP</a:t>
            </a:r>
            <a:r>
              <a:rPr lang="en-GB" altLang="en-US" sz="2000" dirty="0" smtClean="0"/>
              <a:t> and </a:t>
            </a:r>
            <a:r>
              <a:rPr lang="el-GR" altLang="en-US" sz="2000" dirty="0" smtClean="0"/>
              <a:t>τεσσάρων στοιχείων </a:t>
            </a:r>
            <a:r>
              <a:rPr lang="en-GB" altLang="en-US" sz="2000" dirty="0" smtClean="0"/>
              <a:t>(</a:t>
            </a:r>
            <a:r>
              <a:rPr lang="en-GB" altLang="en-US" sz="2000" dirty="0" smtClean="0">
                <a:solidFill>
                  <a:srgbClr val="FF0000"/>
                </a:solidFill>
              </a:rPr>
              <a:t>quaternary</a:t>
            </a:r>
            <a:r>
              <a:rPr lang="en-GB" altLang="en-US" sz="2000" dirty="0" smtClean="0"/>
              <a:t>) </a:t>
            </a:r>
            <a:r>
              <a:rPr lang="el-GR" altLang="en-US" sz="2000" dirty="0" smtClean="0"/>
              <a:t>ημιαγωγοί όπως</a:t>
            </a:r>
            <a:r>
              <a:rPr lang="en-GB" altLang="en-US" sz="2000" dirty="0" smtClean="0"/>
              <a:t> </a:t>
            </a:r>
            <a:r>
              <a:rPr lang="en-GB" altLang="en-US" sz="2000" dirty="0" err="1" smtClean="0"/>
              <a:t>InGaAsP</a:t>
            </a:r>
            <a:r>
              <a:rPr lang="en-GB" altLang="en-US" sz="2000" dirty="0" smtClean="0"/>
              <a:t>. </a:t>
            </a:r>
          </a:p>
          <a:p>
            <a:pPr eaLnBrk="1" hangingPunct="1"/>
            <a:endParaRPr lang="en-US" altLang="en-US" sz="2000" dirty="0" smtClean="0"/>
          </a:p>
        </p:txBody>
      </p:sp>
      <p:pic>
        <p:nvPicPr>
          <p:cNvPr id="9220" name="Picture 4" descr="picSi-Tab"/>
          <p:cNvPicPr>
            <a:picLocks noChangeAspect="1" noChangeArrowheads="1"/>
          </p:cNvPicPr>
          <p:nvPr/>
        </p:nvPicPr>
        <p:blipFill>
          <a:blip r:embed="rId2" cstate="print"/>
          <a:srcRect/>
          <a:stretch>
            <a:fillRect/>
          </a:stretch>
        </p:blipFill>
        <p:spPr bwMode="auto">
          <a:xfrm>
            <a:off x="1486619" y="3140968"/>
            <a:ext cx="6181725" cy="3502025"/>
          </a:xfrm>
          <a:prstGeom prst="rect">
            <a:avLst/>
          </a:prstGeom>
          <a:noFill/>
          <a:ln w="9525">
            <a:noFill/>
            <a:miter lim="800000"/>
            <a:headEnd/>
            <a:tailEnd/>
          </a:ln>
          <a:scene3d>
            <a:camera prst="orthographicFront"/>
            <a:lightRig rig="threePt" dir="t"/>
          </a:scene3d>
          <a:sp3d>
            <a:bevelT/>
          </a:sp3d>
        </p:spPr>
      </p:pic>
      <p:grpSp>
        <p:nvGrpSpPr>
          <p:cNvPr id="5" name="Group 5"/>
          <p:cNvGrpSpPr>
            <a:grpSpLocks/>
          </p:cNvGrpSpPr>
          <p:nvPr/>
        </p:nvGrpSpPr>
        <p:grpSpPr bwMode="auto">
          <a:xfrm>
            <a:off x="179512" y="64737"/>
            <a:ext cx="8458200" cy="609600"/>
            <a:chOff x="192" y="-481"/>
            <a:chExt cx="5328" cy="384"/>
          </a:xfrm>
        </p:grpSpPr>
        <p:sp>
          <p:nvSpPr>
            <p:cNvPr id="6"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7"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endParaRPr lang="en-GB" sz="2800" b="1" u="none" dirty="0">
                <a:solidFill>
                  <a:srgbClr val="002060"/>
                </a:solidFill>
                <a:cs typeface="Times New Roman" pitchFamily="18" charset="0"/>
              </a:endParaRPr>
            </a:p>
          </p:txBody>
        </p:sp>
      </p:grpSp>
    </p:spTree>
    <p:extLst>
      <p:ext uri="{BB962C8B-B14F-4D97-AF65-F5344CB8AC3E}">
        <p14:creationId xmlns="" xmlns:p14="http://schemas.microsoft.com/office/powerpoint/2010/main" val="4123892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9"/>
          <p:cNvSpPr>
            <a:spLocks noChangeArrowheads="1"/>
          </p:cNvSpPr>
          <p:nvPr/>
        </p:nvSpPr>
        <p:spPr bwMode="auto">
          <a:xfrm>
            <a:off x="179512" y="982216"/>
            <a:ext cx="8839200" cy="5759152"/>
          </a:xfrm>
          <a:prstGeom prst="roundRect">
            <a:avLst>
              <a:gd name="adj" fmla="val 12068"/>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pPr eaLnBrk="0" hangingPunct="0"/>
            <a:endParaRPr lang="en-GB" u="none" smtClean="0">
              <a:solidFill>
                <a:schemeClr val="tx2"/>
              </a:solidFill>
            </a:endParaRPr>
          </a:p>
          <a:p>
            <a:endParaRPr lang="el-GR"/>
          </a:p>
        </p:txBody>
      </p:sp>
      <p:graphicFrame>
        <p:nvGraphicFramePr>
          <p:cNvPr id="30774" name="Group 54"/>
          <p:cNvGraphicFramePr>
            <a:graphicFrameLocks noGrp="1"/>
          </p:cNvGraphicFramePr>
          <p:nvPr>
            <p:ph type="body" idx="1"/>
            <p:extLst>
              <p:ext uri="{D42A27DB-BD31-4B8C-83A1-F6EECF244321}">
                <p14:modId xmlns="" xmlns:p14="http://schemas.microsoft.com/office/powerpoint/2010/main" val="3023426838"/>
              </p:ext>
            </p:extLst>
          </p:nvPr>
        </p:nvGraphicFramePr>
        <p:xfrm>
          <a:off x="446856" y="1127968"/>
          <a:ext cx="8229600" cy="5469384"/>
        </p:xfrm>
        <a:graphic>
          <a:graphicData uri="http://schemas.openxmlformats.org/drawingml/2006/table">
            <a:tbl>
              <a:tblPr/>
              <a:tblGrid>
                <a:gridCol w="1441450"/>
                <a:gridCol w="520700"/>
                <a:gridCol w="520700"/>
                <a:gridCol w="5746750"/>
              </a:tblGrid>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Carbon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C</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0" i="0" u="none" strike="noStrike" cap="none" normalizeH="0" baseline="0" dirty="0" smtClean="0">
                          <a:ln>
                            <a:noFill/>
                          </a:ln>
                          <a:solidFill>
                            <a:schemeClr val="accent2">
                              <a:lumMod val="75000"/>
                            </a:schemeClr>
                          </a:solidFill>
                          <a:effectLst/>
                          <a:latin typeface="Comic Sans MS" pitchFamily="66" charset="0"/>
                          <a:cs typeface="Arial" charset="0"/>
                        </a:rPr>
                        <a:t>Υψηλού Κόστους</a:t>
                      </a:r>
                      <a:endParaRPr kumimoji="0" lang="en-US" sz="1800" b="0" i="0" u="none" strike="noStrike" cap="none" normalizeH="0" baseline="0" dirty="0" smtClean="0">
                        <a:ln>
                          <a:noFill/>
                        </a:ln>
                        <a:solidFill>
                          <a:schemeClr val="accent2">
                            <a:lumMod val="75000"/>
                          </a:schemeClr>
                        </a:solidFill>
                        <a:effectLst/>
                        <a:latin typeface="Comic Sans MS" pitchFamily="66" charset="0"/>
                        <a:cs typeface="Arial" charset="0"/>
                      </a:endParaRP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0" i="0" u="none" strike="noStrike" cap="none" normalizeH="0" baseline="0" dirty="0" smtClean="0">
                          <a:ln>
                            <a:noFill/>
                          </a:ln>
                          <a:solidFill>
                            <a:schemeClr val="accent2">
                              <a:lumMod val="75000"/>
                            </a:schemeClr>
                          </a:solidFill>
                          <a:effectLst/>
                          <a:latin typeface="Comic Sans MS" pitchFamily="66" charset="0"/>
                          <a:cs typeface="Arial" charset="0"/>
                        </a:rPr>
                        <a:t>Μεγάλου ενεργειακού Χάσματος</a:t>
                      </a:r>
                      <a:r>
                        <a:rPr kumimoji="0" lang="en-US" sz="1800" b="0" i="0" u="none" strike="noStrike" cap="none" normalizeH="0" baseline="0" dirty="0" smtClean="0">
                          <a:ln>
                            <a:noFill/>
                          </a:ln>
                          <a:solidFill>
                            <a:schemeClr val="accent2">
                              <a:lumMod val="75000"/>
                            </a:schemeClr>
                          </a:solidFill>
                          <a:effectLst/>
                          <a:latin typeface="Comic Sans MS" pitchFamily="66" charset="0"/>
                          <a:cs typeface="Arial" charset="0"/>
                        </a:rPr>
                        <a:t>: 6eV</a:t>
                      </a: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0" i="0" u="none" strike="noStrike" cap="none" normalizeH="0" baseline="0" dirty="0" smtClean="0">
                          <a:ln>
                            <a:noFill/>
                          </a:ln>
                          <a:solidFill>
                            <a:schemeClr val="accent2">
                              <a:lumMod val="75000"/>
                            </a:schemeClr>
                          </a:solidFill>
                          <a:effectLst/>
                          <a:latin typeface="Comic Sans MS" pitchFamily="66" charset="0"/>
                          <a:cs typeface="Arial" charset="0"/>
                        </a:rPr>
                        <a:t>Δύσκολη παραγωγή σε μεγάλη καθαρότητα</a:t>
                      </a:r>
                      <a:endParaRPr kumimoji="0" lang="en-US" sz="1800" b="0" i="0" u="none" strike="noStrike" cap="none" normalizeH="0" baseline="0" dirty="0" smtClean="0">
                        <a:ln>
                          <a:noFill/>
                        </a:ln>
                        <a:solidFill>
                          <a:schemeClr val="accent2">
                            <a:lumMod val="75000"/>
                          </a:schemeClr>
                        </a:solidFill>
                        <a:effectLst/>
                        <a:latin typeface="Comic Sans MS" pitchFamily="66" charset="0"/>
                        <a:cs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r>
              <a:tr h="104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Comic Sans MS" pitchFamily="66" charset="0"/>
                          <a:cs typeface="Arial" charset="0"/>
                        </a:rPr>
                        <a:t>Silicon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Comic Sans MS" pitchFamily="66" charset="0"/>
                          <a:cs typeface="Arial" charset="0"/>
                        </a:rPr>
                        <a:t>Si</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Comic Sans MS" pitchFamily="66" charset="0"/>
                          <a:cs typeface="Arial" charset="0"/>
                        </a:rPr>
                        <a:t>14</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1" i="0" u="none" strike="noStrike" cap="none" normalizeH="0" baseline="0" dirty="0" smtClean="0">
                          <a:ln>
                            <a:noFill/>
                          </a:ln>
                          <a:solidFill>
                            <a:srgbClr val="002060"/>
                          </a:solidFill>
                          <a:effectLst/>
                          <a:latin typeface="Comic Sans MS" pitchFamily="66" charset="0"/>
                          <a:cs typeface="Arial" charset="0"/>
                        </a:rPr>
                        <a:t>Φθηνό</a:t>
                      </a:r>
                      <a:endParaRPr kumimoji="0" lang="en-US" sz="1800" b="1" i="0" u="none" strike="noStrike" cap="none" normalizeH="0" baseline="0" dirty="0" smtClean="0">
                        <a:ln>
                          <a:noFill/>
                        </a:ln>
                        <a:solidFill>
                          <a:srgbClr val="002060"/>
                        </a:solidFill>
                        <a:effectLst/>
                        <a:latin typeface="Comic Sans MS" pitchFamily="66" charset="0"/>
                        <a:cs typeface="Arial" charset="0"/>
                      </a:endParaRP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1" i="0" u="none" strike="noStrike" cap="none" normalizeH="0" baseline="0" dirty="0" smtClean="0">
                          <a:ln>
                            <a:noFill/>
                          </a:ln>
                          <a:solidFill>
                            <a:srgbClr val="002060"/>
                          </a:solidFill>
                          <a:effectLst/>
                          <a:latin typeface="Comic Sans MS" pitchFamily="66" charset="0"/>
                          <a:cs typeface="Arial" charset="0"/>
                        </a:rPr>
                        <a:t>Πολύ υψηλής καθαρότητας</a:t>
                      </a:r>
                      <a:endParaRPr kumimoji="0" lang="en-US" sz="1800" b="1" i="0" u="none" strike="noStrike" cap="none" normalizeH="0" baseline="0" dirty="0" smtClean="0">
                        <a:ln>
                          <a:noFill/>
                        </a:ln>
                        <a:solidFill>
                          <a:srgbClr val="002060"/>
                        </a:solidFill>
                        <a:effectLst/>
                        <a:latin typeface="Comic Sans MS" pitchFamily="66" charset="0"/>
                        <a:cs typeface="Arial" charset="0"/>
                      </a:endParaRP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n-US" sz="1800" b="1" i="0" u="none" strike="noStrike" cap="none" normalizeH="0" baseline="0" dirty="0" smtClean="0">
                          <a:ln>
                            <a:noFill/>
                          </a:ln>
                          <a:solidFill>
                            <a:srgbClr val="002060"/>
                          </a:solidFill>
                          <a:effectLst/>
                          <a:latin typeface="Comic Sans MS" pitchFamily="66" charset="0"/>
                          <a:cs typeface="Arial" charset="0"/>
                        </a:rPr>
                        <a:t>SiO</a:t>
                      </a:r>
                      <a:r>
                        <a:rPr kumimoji="0" lang="en-US" sz="1800" b="1" i="0" u="none" strike="noStrike" cap="none" normalizeH="0" baseline="-25000" dirty="0" smtClean="0">
                          <a:ln>
                            <a:noFill/>
                          </a:ln>
                          <a:solidFill>
                            <a:srgbClr val="002060"/>
                          </a:solidFill>
                          <a:effectLst/>
                          <a:latin typeface="Comic Sans MS" pitchFamily="66" charset="0"/>
                          <a:cs typeface="Arial" charset="0"/>
                        </a:rPr>
                        <a:t>2</a:t>
                      </a: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r>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Comic Sans MS" pitchFamily="66" charset="0"/>
                          <a:cs typeface="Arial" charset="0"/>
                        </a:rPr>
                        <a:t>Germanium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Comic Sans MS" pitchFamily="66" charset="0"/>
                          <a:cs typeface="Arial" charset="0"/>
                        </a:rPr>
                        <a:t>Ge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Comic Sans MS" pitchFamily="66" charset="0"/>
                          <a:cs typeface="Arial" charset="0"/>
                        </a:rPr>
                        <a:t>32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1" i="0" u="none" strike="noStrike" cap="none" normalizeH="0" baseline="0" dirty="0" smtClean="0">
                          <a:ln>
                            <a:noFill/>
                          </a:ln>
                          <a:solidFill>
                            <a:srgbClr val="002060"/>
                          </a:solidFill>
                          <a:effectLst/>
                          <a:latin typeface="Comic Sans MS" pitchFamily="66" charset="0"/>
                          <a:cs typeface="Arial" charset="0"/>
                        </a:rPr>
                        <a:t>Υψηλή ηλεκτρική αγωγιμότητα</a:t>
                      </a:r>
                      <a:endParaRPr kumimoji="0" lang="en-US" sz="1800" b="1" i="0" u="none" strike="noStrike" cap="none" normalizeH="0" baseline="0" dirty="0" smtClean="0">
                        <a:ln>
                          <a:noFill/>
                        </a:ln>
                        <a:solidFill>
                          <a:srgbClr val="002060"/>
                        </a:solidFill>
                        <a:effectLst/>
                        <a:latin typeface="Comic Sans MS" pitchFamily="66" charset="0"/>
                        <a:cs typeface="Arial" charset="0"/>
                      </a:endParaRP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1" i="0" u="none" strike="noStrike" cap="none" normalizeH="0" baseline="0" dirty="0" smtClean="0">
                          <a:ln>
                            <a:noFill/>
                          </a:ln>
                          <a:solidFill>
                            <a:srgbClr val="002060"/>
                          </a:solidFill>
                          <a:effectLst/>
                          <a:latin typeface="Comic Sans MS" pitchFamily="66" charset="0"/>
                          <a:cs typeface="Arial" charset="0"/>
                        </a:rPr>
                        <a:t>Πολύ υψηλής καθαρότητας</a:t>
                      </a:r>
                      <a:endParaRPr kumimoji="0" lang="en-US" sz="1800" b="1" i="0" u="none" strike="noStrike" cap="none" normalizeH="0" baseline="0" dirty="0" smtClean="0">
                        <a:ln>
                          <a:noFill/>
                        </a:ln>
                        <a:solidFill>
                          <a:srgbClr val="002060"/>
                        </a:solidFill>
                        <a:effectLst/>
                        <a:latin typeface="Comic Sans MS" pitchFamily="66" charset="0"/>
                        <a:cs typeface="Arial" charset="0"/>
                      </a:endParaRPr>
                    </a:p>
                    <a:p>
                      <a:pPr marL="266700" marR="0" lvl="0" indent="-266700" algn="l" defTabSz="914400" rtl="0" eaLnBrk="1" fontAlgn="base" latinLnBrk="0" hangingPunct="1">
                        <a:lnSpc>
                          <a:spcPct val="100000"/>
                        </a:lnSpc>
                        <a:spcBef>
                          <a:spcPct val="20000"/>
                        </a:spcBef>
                        <a:spcAft>
                          <a:spcPct val="0"/>
                        </a:spcAft>
                        <a:buClrTx/>
                        <a:buSzTx/>
                        <a:buFontTx/>
                        <a:buAutoNum type="arabicPeriod"/>
                        <a:tabLst/>
                      </a:pPr>
                      <a:r>
                        <a:rPr kumimoji="0" lang="el-GR" sz="1800" b="1" i="0" u="none" strike="noStrike" cap="none" normalizeH="0" baseline="0" dirty="0" smtClean="0">
                          <a:ln>
                            <a:noFill/>
                          </a:ln>
                          <a:solidFill>
                            <a:srgbClr val="002060"/>
                          </a:solidFill>
                          <a:effectLst/>
                          <a:latin typeface="Comic Sans MS" pitchFamily="66" charset="0"/>
                          <a:cs typeface="Arial" charset="0"/>
                        </a:rPr>
                        <a:t>Το </a:t>
                      </a:r>
                      <a:r>
                        <a:rPr kumimoji="0" lang="en-US" sz="1800" b="1" i="0" u="none" strike="noStrike" cap="none" normalizeH="0" baseline="0" dirty="0" smtClean="0">
                          <a:ln>
                            <a:noFill/>
                          </a:ln>
                          <a:solidFill>
                            <a:srgbClr val="002060"/>
                          </a:solidFill>
                          <a:effectLst/>
                          <a:latin typeface="Comic Sans MS" pitchFamily="66" charset="0"/>
                          <a:cs typeface="Arial" charset="0"/>
                        </a:rPr>
                        <a:t>GeO</a:t>
                      </a:r>
                      <a:r>
                        <a:rPr kumimoji="0" lang="en-US" sz="1800" b="1" i="0" u="none" strike="noStrike" cap="none" normalizeH="0" baseline="-25000" dirty="0" smtClean="0">
                          <a:ln>
                            <a:noFill/>
                          </a:ln>
                          <a:solidFill>
                            <a:srgbClr val="002060"/>
                          </a:solidFill>
                          <a:effectLst/>
                          <a:latin typeface="Comic Sans MS" pitchFamily="66" charset="0"/>
                          <a:cs typeface="Arial" charset="0"/>
                        </a:rPr>
                        <a:t>2</a:t>
                      </a:r>
                      <a:r>
                        <a:rPr kumimoji="0" lang="en-US" sz="1800" b="1" i="0" u="none" strike="noStrike" cap="none" normalizeH="0" baseline="0" dirty="0" smtClean="0">
                          <a:ln>
                            <a:noFill/>
                          </a:ln>
                          <a:solidFill>
                            <a:srgbClr val="002060"/>
                          </a:solidFill>
                          <a:effectLst/>
                          <a:latin typeface="Comic Sans MS" pitchFamily="66" charset="0"/>
                          <a:cs typeface="Arial" charset="0"/>
                        </a:rPr>
                        <a:t> </a:t>
                      </a:r>
                      <a:r>
                        <a:rPr kumimoji="0" lang="el-GR" sz="1800" b="1" i="0" u="none" strike="noStrike" cap="none" normalizeH="0" baseline="0" dirty="0" smtClean="0">
                          <a:ln>
                            <a:noFill/>
                          </a:ln>
                          <a:solidFill>
                            <a:srgbClr val="002060"/>
                          </a:solidFill>
                          <a:effectLst/>
                          <a:latin typeface="Comic Sans MS" pitchFamily="66" charset="0"/>
                          <a:cs typeface="Arial" charset="0"/>
                        </a:rPr>
                        <a:t>είναι </a:t>
                      </a:r>
                      <a:r>
                        <a:rPr kumimoji="0" lang="el-GR" sz="1800" b="1" i="0" u="none" strike="noStrike" cap="none" normalizeH="0" baseline="0" dirty="0" err="1" smtClean="0">
                          <a:ln>
                            <a:noFill/>
                          </a:ln>
                          <a:solidFill>
                            <a:srgbClr val="002060"/>
                          </a:solidFill>
                          <a:effectLst/>
                          <a:latin typeface="Comic Sans MS" pitchFamily="66" charset="0"/>
                          <a:cs typeface="Arial" charset="0"/>
                        </a:rPr>
                        <a:t>υδατοδιαλυτό</a:t>
                      </a:r>
                      <a:r>
                        <a:rPr kumimoji="0" lang="el-GR" sz="1800" b="1" i="0" u="none" strike="noStrike" cap="none" normalizeH="0" baseline="0" dirty="0" smtClean="0">
                          <a:ln>
                            <a:noFill/>
                          </a:ln>
                          <a:solidFill>
                            <a:srgbClr val="002060"/>
                          </a:solidFill>
                          <a:effectLst/>
                          <a:latin typeface="Comic Sans MS" pitchFamily="66" charset="0"/>
                          <a:cs typeface="Arial" charset="0"/>
                        </a:rPr>
                        <a:t> (Μειονέκτημα σοβαρό…)</a:t>
                      </a:r>
                      <a:endParaRPr kumimoji="0" lang="en-US" sz="1800" b="1" i="0" u="none" strike="noStrike" cap="none" normalizeH="0" baseline="0" dirty="0" smtClean="0">
                        <a:ln>
                          <a:noFill/>
                        </a:ln>
                        <a:solidFill>
                          <a:srgbClr val="002060"/>
                        </a:solidFill>
                        <a:effectLst/>
                        <a:latin typeface="Comic Sans MS" pitchFamily="66" charset="0"/>
                        <a:cs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r>
              <a:tr h="104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Tin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accent2">
                              <a:lumMod val="75000"/>
                            </a:schemeClr>
                          </a:solidFill>
                          <a:effectLst/>
                          <a:latin typeface="Comic Sans MS" pitchFamily="66" charset="0"/>
                          <a:cs typeface="Arial" charset="0"/>
                        </a:rPr>
                        <a:t>Sn</a:t>
                      </a:r>
                      <a:endPar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50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266700" marR="0" lvl="0" indent="-26670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accent2">
                              <a:lumMod val="75000"/>
                            </a:schemeClr>
                          </a:solidFill>
                          <a:effectLst/>
                          <a:latin typeface="Comic Sans MS" pitchFamily="66" charset="0"/>
                          <a:cs typeface="Arial" charset="0"/>
                        </a:rPr>
                        <a:t>    Μεταπίπτει σε μεταλλική συμπεριφορά με μικρή αύξηση της θερμοκρασίας</a:t>
                      </a:r>
                      <a:endParaRPr kumimoji="0" lang="en-US" sz="1800" b="0" i="0" u="none" strike="noStrike" cap="none" normalizeH="0" baseline="0" dirty="0" smtClean="0">
                        <a:ln>
                          <a:noFill/>
                        </a:ln>
                        <a:solidFill>
                          <a:schemeClr val="accent2">
                            <a:lumMod val="75000"/>
                          </a:schemeClr>
                        </a:solidFill>
                        <a:effectLst/>
                        <a:latin typeface="Comic Sans MS" pitchFamily="66" charset="0"/>
                        <a:cs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r>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Lead</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accent2">
                              <a:lumMod val="75000"/>
                            </a:schemeClr>
                          </a:solidFill>
                          <a:effectLst/>
                          <a:latin typeface="Comic Sans MS" pitchFamily="66" charset="0"/>
                          <a:cs typeface="Arial" charset="0"/>
                        </a:rPr>
                        <a:t>Pb</a:t>
                      </a:r>
                      <a:endPar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lumMod val="75000"/>
                            </a:schemeClr>
                          </a:solidFill>
                          <a:effectLst/>
                          <a:latin typeface="Comic Sans MS" pitchFamily="66" charset="0"/>
                          <a:cs typeface="Arial" charset="0"/>
                        </a:rPr>
                        <a:t>82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c>
                  <a:txBody>
                    <a:bodyPr/>
                    <a:lstStyle/>
                    <a:p>
                      <a:pPr marL="266700" marR="0" lvl="0" indent="-26670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accent2">
                              <a:lumMod val="75000"/>
                            </a:schemeClr>
                          </a:solidFill>
                          <a:effectLst/>
                          <a:latin typeface="Comic Sans MS" pitchFamily="66" charset="0"/>
                          <a:cs typeface="Arial" charset="0"/>
                        </a:rPr>
                        <a:t>    Μεταπίπτει σε μεταλλική συμπεριφορά με μικρή αύξηση της θερμοκρασίας</a:t>
                      </a:r>
                      <a:endParaRPr kumimoji="0" lang="en-US" sz="1800" b="0" i="0" u="none" strike="noStrike" cap="none" normalizeH="0" baseline="0" dirty="0" smtClean="0">
                        <a:ln>
                          <a:noFill/>
                        </a:ln>
                        <a:solidFill>
                          <a:schemeClr val="accent2">
                            <a:lumMod val="75000"/>
                          </a:schemeClr>
                        </a:solidFill>
                        <a:effectLst/>
                        <a:latin typeface="Comic Sans MS" pitchFamily="66" charset="0"/>
                        <a:cs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99">
                        <a:alpha val="44000"/>
                      </a:srgbClr>
                    </a:solidFill>
                  </a:tcPr>
                </a:tc>
              </a:tr>
            </a:tbl>
          </a:graphicData>
        </a:graphic>
      </p:graphicFrame>
      <p:grpSp>
        <p:nvGrpSpPr>
          <p:cNvPr id="8" name="Group 5"/>
          <p:cNvGrpSpPr>
            <a:grpSpLocks/>
          </p:cNvGrpSpPr>
          <p:nvPr/>
        </p:nvGrpSpPr>
        <p:grpSpPr bwMode="auto">
          <a:xfrm>
            <a:off x="179512" y="64737"/>
            <a:ext cx="8458200" cy="609600"/>
            <a:chOff x="192" y="-481"/>
            <a:chExt cx="5328" cy="384"/>
          </a:xfrm>
        </p:grpSpPr>
        <p:sp>
          <p:nvSpPr>
            <p:cNvPr id="9" name="AutoShape 7"/>
            <p:cNvSpPr>
              <a:spLocks noChangeArrowheads="1"/>
            </p:cNvSpPr>
            <p:nvPr/>
          </p:nvSpPr>
          <p:spPr bwMode="auto">
            <a:xfrm>
              <a:off x="192" y="-481"/>
              <a:ext cx="5328" cy="384"/>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0" name="Text Box 8"/>
            <p:cNvSpPr txBox="1">
              <a:spLocks noChangeArrowheads="1"/>
            </p:cNvSpPr>
            <p:nvPr/>
          </p:nvSpPr>
          <p:spPr bwMode="auto">
            <a:xfrm>
              <a:off x="336" y="-422"/>
              <a:ext cx="5040" cy="291"/>
            </a:xfrm>
            <a:prstGeom prst="rect">
              <a:avLst/>
            </a:prstGeom>
            <a:noFill/>
            <a:ln w="9525">
              <a:noFill/>
              <a:miter lim="800000"/>
              <a:headEnd/>
              <a:tailEnd/>
            </a:ln>
            <a:effectLst/>
          </p:spPr>
          <p:txBody>
            <a:bodyPr>
              <a:spAutoFit/>
            </a:bodyPr>
            <a:lstStyle/>
            <a:p>
              <a:pPr algn="ctr">
                <a:spcBef>
                  <a:spcPct val="50000"/>
                </a:spcBef>
              </a:pPr>
              <a:r>
                <a:rPr lang="el-GR" sz="2400" b="1" dirty="0" smtClean="0">
                  <a:solidFill>
                    <a:srgbClr val="002060"/>
                  </a:solidFill>
                  <a:cs typeface="Times New Roman" pitchFamily="18" charset="0"/>
                </a:rPr>
                <a:t>Ημιαγωγοί</a:t>
              </a:r>
              <a:endParaRPr lang="en-GB" sz="2800" b="1" u="none" dirty="0">
                <a:solidFill>
                  <a:srgbClr val="002060"/>
                </a:solidFill>
                <a:cs typeface="Times New Roman" pitchFamily="18" charset="0"/>
              </a:endParaRPr>
            </a:p>
          </p:txBody>
        </p:sp>
      </p:grpSp>
    </p:spTree>
    <p:extLst>
      <p:ext uri="{BB962C8B-B14F-4D97-AF65-F5344CB8AC3E}">
        <p14:creationId xmlns="" xmlns:p14="http://schemas.microsoft.com/office/powerpoint/2010/main" val="1008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30774"/>
                                        </p:tgtEl>
                                        <p:attrNameLst>
                                          <p:attrName>style.visibility</p:attrName>
                                        </p:attrNameLst>
                                      </p:cBhvr>
                                      <p:to>
                                        <p:strVal val="visible"/>
                                      </p:to>
                                    </p:set>
                                    <p:animEffect transition="in" filter="fade">
                                      <p:cBhvr>
                                        <p:cTn id="7" dur="1000"/>
                                        <p:tgtEl>
                                          <p:spTgt spid="30774"/>
                                        </p:tgtEl>
                                      </p:cBhvr>
                                    </p:animEffect>
                                    <p:anim calcmode="lin" valueType="num">
                                      <p:cBhvr>
                                        <p:cTn id="8" dur="1000" fill="hold"/>
                                        <p:tgtEl>
                                          <p:spTgt spid="30774"/>
                                        </p:tgtEl>
                                        <p:attrNameLst>
                                          <p:attrName>style.rotation</p:attrName>
                                        </p:attrNameLst>
                                      </p:cBhvr>
                                      <p:tavLst>
                                        <p:tav tm="0">
                                          <p:val>
                                            <p:fltVal val="720"/>
                                          </p:val>
                                        </p:tav>
                                        <p:tav tm="100000">
                                          <p:val>
                                            <p:fltVal val="0"/>
                                          </p:val>
                                        </p:tav>
                                      </p:tavLst>
                                    </p:anim>
                                    <p:anim calcmode="lin" valueType="num">
                                      <p:cBhvr>
                                        <p:cTn id="9" dur="1000" fill="hold"/>
                                        <p:tgtEl>
                                          <p:spTgt spid="30774"/>
                                        </p:tgtEl>
                                        <p:attrNameLst>
                                          <p:attrName>ppt_h</p:attrName>
                                        </p:attrNameLst>
                                      </p:cBhvr>
                                      <p:tavLst>
                                        <p:tav tm="0">
                                          <p:val>
                                            <p:fltVal val="0"/>
                                          </p:val>
                                        </p:tav>
                                        <p:tav tm="100000">
                                          <p:val>
                                            <p:strVal val="#ppt_h"/>
                                          </p:val>
                                        </p:tav>
                                      </p:tavLst>
                                    </p:anim>
                                    <p:anim calcmode="lin" valueType="num">
                                      <p:cBhvr>
                                        <p:cTn id="10" dur="1000" fill="hold"/>
                                        <p:tgtEl>
                                          <p:spTgt spid="307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12242</TotalTime>
  <Words>2342</Words>
  <Application>Microsoft Office PowerPoint</Application>
  <PresentationFormat>Προβολή στην οθόνη (4:3)</PresentationFormat>
  <Paragraphs>669</Paragraphs>
  <Slides>61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61</vt:i4>
      </vt:variant>
    </vt:vector>
  </HeadingPairs>
  <TitlesOfParts>
    <vt:vector size="63" baseType="lpstr">
      <vt:lpstr>Office Theme</vt:lpstr>
      <vt:lpstr>Equation</vt:lpstr>
      <vt:lpstr>Διαφάνεια 1</vt:lpstr>
      <vt:lpstr>Διαφάνεια 2</vt:lpstr>
      <vt:lpstr>Γιατί Ημιαγωγοί;</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pkara</dc:creator>
  <cp:lastModifiedBy>Krontiras</cp:lastModifiedBy>
  <cp:revision>1213</cp:revision>
  <dcterms:created xsi:type="dcterms:W3CDTF">2014-10-03T10:46:17Z</dcterms:created>
  <dcterms:modified xsi:type="dcterms:W3CDTF">2019-03-07T08:45:13Z</dcterms:modified>
</cp:coreProperties>
</file>