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302" r:id="rId6"/>
    <p:sldId id="282" r:id="rId7"/>
    <p:sldId id="304" r:id="rId8"/>
    <p:sldId id="307" r:id="rId9"/>
    <p:sldId id="305" r:id="rId10"/>
    <p:sldId id="306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308" r:id="rId25"/>
    <p:sldId id="296" r:id="rId26"/>
    <p:sldId id="300" r:id="rId27"/>
    <p:sldId id="301" r:id="rId28"/>
    <p:sldId id="303" r:id="rId29"/>
    <p:sldId id="281" r:id="rId30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/>
    <p:restoredTop sz="94713"/>
  </p:normalViewPr>
  <p:slideViewPr>
    <p:cSldViewPr>
      <p:cViewPr varScale="1">
        <p:scale>
          <a:sx n="145" d="100"/>
          <a:sy n="145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3/3/2014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882AE-3EBE-46AC-855D-5B3EA02E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4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3/3/2014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41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17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76014B-CEF0-4684-B3E1-9E35C232BE00}" type="slidenum">
              <a:rPr lang="en-GB">
                <a:solidFill>
                  <a:srgbClr val="000000"/>
                </a:solidFill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17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FE6878-7DF8-4E63-8A5B-9FCE9A5CD74A}" type="slidenum">
              <a:rPr lang="en-GB">
                <a:solidFill>
                  <a:srgbClr val="000000"/>
                </a:solidFill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397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92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038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46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02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534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05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77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237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6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63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258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6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0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624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9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01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39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03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3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65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                          Διδάσκων: Βασίλης Κόμης</a:t>
            </a: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>
                <a:solidFill>
                  <a:schemeClr val="bg1">
                    <a:lumMod val="50000"/>
                  </a:schemeClr>
                </a:solidFill>
              </a:rPr>
              <a:t>ΤΠΕ στην Εκπαίδευση                          Διδάσκων: Βασίλης Κόμης</a:t>
            </a: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patras-gr.zoom.us/j/98551513478?pwd=M0NPNXV6eHZoQm5yY3ZWV2pMT0YzUT09" TargetMode="External"/><Relationship Id="rId3" Type="http://schemas.openxmlformats.org/officeDocument/2006/relationships/hyperlink" Target="https://upatras-gr.zoom.us/j/99177313893?pwd=YVc0ZEZuR1I3NU9waVlNbHNqRjVSdz09" TargetMode="External"/><Relationship Id="rId7" Type="http://schemas.openxmlformats.org/officeDocument/2006/relationships/hyperlink" Target="https://upatras-gr.zoom.us/j/8300843117?pwd=cklnZXFwN3V6R1dUdm1ZVkNhVFlsQT0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atras-gr.zoom.us/j/95402199273?pwd=ckRhOEcveGc4eHVrQ2V2MzFaSXB4UT09" TargetMode="External"/><Relationship Id="rId5" Type="http://schemas.openxmlformats.org/officeDocument/2006/relationships/hyperlink" Target="https://upatras-gr.zoom.us/j/94177702453?pwd=ZmRqL1kxMVRKTmNzQUhtZUZCWVBEUT09" TargetMode="External"/><Relationship Id="rId4" Type="http://schemas.openxmlformats.org/officeDocument/2006/relationships/hyperlink" Target="https://upatras-gr.zoom.us/j/97232324898?pwd=UEdiUDJSQlR5ais0cHhQMDA4di95Zz09" TargetMode="External"/><Relationship Id="rId9" Type="http://schemas.openxmlformats.org/officeDocument/2006/relationships/hyperlink" Target="https://upatras-gr.zoom.us/j/96219249873?pwd=OGdLbnlvRWtrYm5kVGJ1elNiUXUrUT0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YmE1lODA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omis@upatras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eebot.terrapinlogo.com/" TargetMode="External"/><Relationship Id="rId3" Type="http://schemas.openxmlformats.org/officeDocument/2006/relationships/hyperlink" Target="https://eclass.upatras.gr/" TargetMode="External"/><Relationship Id="rId7" Type="http://schemas.openxmlformats.org/officeDocument/2006/relationships/hyperlink" Target="https://www.youtube.com/watch?v=wcAHpLO0BW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el/simulation/projectile-motion" TargetMode="External"/><Relationship Id="rId5" Type="http://schemas.openxmlformats.org/officeDocument/2006/relationships/hyperlink" Target="http://photodentro.edu.gr/v/item/ds/8521/2816" TargetMode="External"/><Relationship Id="rId4" Type="http://schemas.openxmlformats.org/officeDocument/2006/relationships/hyperlink" Target="https://upatras-gr.zoom.u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608855"/>
            <a:ext cx="7772400" cy="1470025"/>
          </a:xfrm>
        </p:spPr>
        <p:txBody>
          <a:bodyPr/>
          <a:lstStyle/>
          <a:p>
            <a:pPr algn="ctr"/>
            <a:r>
              <a:rPr lang="el-GR" dirty="0"/>
              <a:t>ΤΠΕ στην Εκπαίδευση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5523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1</a:t>
            </a:r>
            <a:r>
              <a:rPr lang="en-US" sz="2800" b="1" dirty="0"/>
              <a:t> </a:t>
            </a:r>
            <a:r>
              <a:rPr lang="el-GR" sz="2800" b="1" dirty="0"/>
              <a:t>:</a:t>
            </a:r>
            <a:r>
              <a:rPr lang="en-US" sz="2800" dirty="0"/>
              <a:t> </a:t>
            </a:r>
            <a:r>
              <a:rPr lang="el-GR" sz="2800" dirty="0"/>
              <a:t> Το μάθημα «ΤΠΕ στην Εκπαίδευση» - Διδακτικό Συμβόλαιο</a:t>
            </a:r>
          </a:p>
          <a:p>
            <a:r>
              <a:rPr lang="el-GR" sz="2800" dirty="0"/>
              <a:t>Βασίλης Κόμης</a:t>
            </a:r>
          </a:p>
          <a:p>
            <a:r>
              <a:rPr lang="el-GR" sz="2800" dirty="0"/>
              <a:t>ΤΕΕΑΠΗ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Σκο</a:t>
            </a:r>
            <a:r>
              <a:rPr lang="en-GB" dirty="0"/>
              <a:t>πός</a:t>
            </a:r>
            <a:r>
              <a:rPr lang="el-GR" dirty="0"/>
              <a:t> του μαθήματος (2)</a:t>
            </a:r>
            <a:endParaRPr lang="en-GB" dirty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115300" cy="4678362"/>
          </a:xfrm>
          <a:noFill/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b="1" dirty="0"/>
              <a:t>Β.  </a:t>
            </a:r>
            <a:r>
              <a:rPr lang="el-GR" sz="3200" dirty="0"/>
              <a:t>να ευαισθητοποιήσει τις φοιτήτριες – φοιτητές στο πεδίο που άπτεται της υπολογιστικής υποστήριξης της διδασκαλίας και της μάθησης 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l-GR" sz="2800" dirty="0"/>
              <a:t>και να τους εισαγάγει στις βασικές έννοιες (εκπαιδευτική τεχνολογία, εκπαιδευτικό λογισμικό, υπολογιστικό περιβάλλον διδασκαλίας και μάθησης). </a:t>
            </a:r>
          </a:p>
        </p:txBody>
      </p:sp>
    </p:spTree>
    <p:extLst>
      <p:ext uri="{BB962C8B-B14F-4D97-AF65-F5344CB8AC3E}">
        <p14:creationId xmlns:p14="http://schemas.microsoft.com/office/powerpoint/2010/main" val="231812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Δομή μαθήματος</a:t>
            </a:r>
            <a:r>
              <a:rPr lang="en-GB" dirty="0"/>
              <a:t> </a:t>
            </a:r>
          </a:p>
        </p:txBody>
      </p:sp>
      <p:sp>
        <p:nvSpPr>
          <p:cNvPr id="1843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047037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dirty="0"/>
              <a:t>Θεωρία</a:t>
            </a:r>
            <a:r>
              <a:rPr lang="el-GR" dirty="0"/>
              <a:t>: «3» ώρες (13 φορές):</a:t>
            </a:r>
          </a:p>
          <a:p>
            <a:pPr lvl="1" eaLnBrk="1" hangingPunct="1"/>
            <a:r>
              <a:rPr lang="el-GR" dirty="0"/>
              <a:t>Κάθε Δευτέρα 1</a:t>
            </a:r>
            <a:r>
              <a:rPr lang="en-US" dirty="0"/>
              <a:t>2</a:t>
            </a:r>
            <a:r>
              <a:rPr lang="el-GR" dirty="0"/>
              <a:t>:00 – 1</a:t>
            </a:r>
            <a:r>
              <a:rPr lang="en-US" dirty="0"/>
              <a:t>5</a:t>
            </a:r>
            <a:r>
              <a:rPr lang="el-GR" dirty="0"/>
              <a:t>:00 </a:t>
            </a:r>
          </a:p>
          <a:p>
            <a:pPr eaLnBrk="1" hangingPunct="1"/>
            <a:r>
              <a:rPr lang="el-GR" b="1" dirty="0"/>
              <a:t>Εργαστήριο</a:t>
            </a:r>
            <a:r>
              <a:rPr lang="el-GR" dirty="0"/>
              <a:t>: 2 ώρες (1</a:t>
            </a:r>
            <a:r>
              <a:rPr lang="en-US" dirty="0"/>
              <a:t>3</a:t>
            </a:r>
            <a:r>
              <a:rPr lang="el-GR" dirty="0"/>
              <a:t> φορές)</a:t>
            </a:r>
          </a:p>
          <a:p>
            <a:pPr lvl="1" eaLnBrk="1" hangingPunct="1"/>
            <a:r>
              <a:rPr lang="el-GR" dirty="0"/>
              <a:t>Σε ομάδες των </a:t>
            </a:r>
            <a:r>
              <a:rPr lang="en-US" dirty="0"/>
              <a:t>30</a:t>
            </a:r>
            <a:r>
              <a:rPr lang="el-GR" dirty="0"/>
              <a:t> ατόμων</a:t>
            </a:r>
          </a:p>
          <a:p>
            <a:pPr lvl="1" eaLnBrk="1" hangingPunct="1"/>
            <a:r>
              <a:rPr lang="el-GR" dirty="0"/>
              <a:t>Έναρξη εργαστηρίων: 1</a:t>
            </a:r>
            <a:r>
              <a:rPr lang="el-GR" baseline="30000" dirty="0"/>
              <a:t>η</a:t>
            </a:r>
            <a:r>
              <a:rPr lang="el-GR" dirty="0"/>
              <a:t> εβδομάδα εξαμήνου</a:t>
            </a:r>
          </a:p>
          <a:p>
            <a:pPr lvl="1" eaLnBrk="1" hangingPunct="1"/>
            <a:r>
              <a:rPr lang="el-GR" dirty="0"/>
              <a:t>Η παρακολούθηση στα εργαστήρια είναι </a:t>
            </a:r>
            <a:r>
              <a:rPr lang="el-GR" b="1" dirty="0"/>
              <a:t>υποχρεωτική</a:t>
            </a:r>
          </a:p>
        </p:txBody>
      </p:sp>
    </p:spTree>
    <p:extLst>
      <p:ext uri="{BB962C8B-B14F-4D97-AF65-F5344CB8AC3E}">
        <p14:creationId xmlns:p14="http://schemas.microsoft.com/office/powerpoint/2010/main" val="658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57212" y="0"/>
            <a:ext cx="676058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defRPr/>
            </a:pPr>
            <a:r>
              <a:rPr lang="el-GR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Διδακτικό Συμβόλαιο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57212" y="1447800"/>
            <a:ext cx="8285163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/>
          <a:lstStyle>
            <a:lvl1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l-GR" b="1" dirty="0">
                <a:solidFill>
                  <a:srgbClr val="320E04"/>
                </a:solidFill>
                <a:latin typeface="+mn-lt"/>
                <a:ea typeface="Microsoft YaHei" panose="020B0503020204020204" pitchFamily="34" charset="-122"/>
              </a:rPr>
              <a:t>Έννοια της Διδακτικής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l-GR" b="1" dirty="0">
              <a:solidFill>
                <a:srgbClr val="320E04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Το «</a:t>
            </a:r>
            <a:r>
              <a:rPr lang="el-GR" sz="2800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διδακτικό συμβόλαιο</a:t>
            </a: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», διέπει τη λειτουργία μιας τάξης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</a:p>
          <a:p>
            <a:pPr marL="484188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κα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θορίζει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τους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ρόλους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τη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θέση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και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τις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λειτουργίες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α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νάμεσ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α στον εκπαιδευτικό, τους μαθητές και τη γνώση</a:t>
            </a:r>
            <a:endParaRPr lang="el-GR" sz="28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484188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+mj-lt"/>
              <a:buAutoNum type="alphaUcPeriod"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περιγράφει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τις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α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λληλε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πιδράσεις</a:t>
            </a: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π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ου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λαμβ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άνουν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χώρ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α ανάμεσα </a:t>
            </a: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σε διδάσκοντες και μαθητές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 </a:t>
            </a:r>
            <a:endParaRPr lang="el-GR" sz="28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  <a:cs typeface="Tahoma" panose="020B0604030504040204" pitchFamily="34" charset="0"/>
            </a:endParaRPr>
          </a:p>
          <a:p>
            <a:pPr marL="484188" indent="-457200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 typeface="+mj-lt"/>
              <a:buAutoNum type="alphaUcPeriod"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Tahoma" panose="020B0604030504040204" pitchFamily="34" charset="0"/>
              </a:rPr>
              <a:t>τέλος, ορίζει τις συμβατικές υποχρεώσεις διδασκόντων και διδασκομένων !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l-GR" b="1" u="sng" dirty="0">
              <a:solidFill>
                <a:srgbClr val="320E04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l-GR" dirty="0">
              <a:solidFill>
                <a:srgbClr val="320E04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l-GR" dirty="0">
              <a:solidFill>
                <a:srgbClr val="320E04"/>
              </a:solidFill>
              <a:latin typeface="+mn-lt"/>
              <a:ea typeface="Microsoft YaHei" panose="020B0503020204020204" pitchFamily="34" charset="-122"/>
            </a:endParaRPr>
          </a:p>
          <a:p>
            <a:pPr lvl="1" algn="ctr" eaLnBrk="1" hangingPunct="1">
              <a:lnSpc>
                <a:spcPct val="90000"/>
              </a:lnSpc>
              <a:buClrTx/>
              <a:buFontTx/>
              <a:buNone/>
            </a:pPr>
            <a:endParaRPr lang="el-GR" sz="3200" dirty="0">
              <a:solidFill>
                <a:srgbClr val="320E04"/>
              </a:solidFill>
              <a:latin typeface="+mn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891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09600" y="22225"/>
            <a:ext cx="77120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defRPr/>
            </a:pPr>
            <a:r>
              <a:rPr lang="el-GR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Αμοιβαίες υποχρεώσεις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785653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/>
          <a:lstStyle>
            <a:lvl1pPr marL="26988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el-GR" sz="2400" b="1" dirty="0">
                <a:solidFill>
                  <a:srgbClr val="320E04"/>
                </a:solidFill>
                <a:latin typeface="+mn-lt"/>
              </a:rPr>
              <a:t>Όλοι: </a:t>
            </a:r>
            <a:r>
              <a:rPr lang="el-GR" sz="2400" dirty="0">
                <a:solidFill>
                  <a:srgbClr val="320E04"/>
                </a:solidFill>
                <a:latin typeface="+mn-lt"/>
              </a:rPr>
              <a:t>συνέπεια στο ωράριο του μαθήματος και των εργαστηρίων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el-GR" sz="2400" b="1" dirty="0">
                <a:solidFill>
                  <a:srgbClr val="320E04"/>
                </a:solidFill>
                <a:latin typeface="+mn-lt"/>
              </a:rPr>
              <a:t>Διδάσκοντες</a:t>
            </a:r>
          </a:p>
          <a:p>
            <a:pPr marL="484188" indent="-457200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320E04"/>
                </a:solidFill>
                <a:latin typeface="+mn-lt"/>
              </a:rPr>
              <a:t>Πιθανές διευκολύνσεις σε εργαζόμενους φοιτητές στο ωράριο των εργαστηρίων </a:t>
            </a:r>
          </a:p>
          <a:p>
            <a:pPr marL="484188" indent="-457200" eaLnBrk="1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320E04"/>
                </a:solidFill>
                <a:latin typeface="+mn-lt"/>
              </a:rPr>
              <a:t>Άμεσες απαντήσεις στα ερωτήματα που τίθενται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el-GR" sz="2400" b="1" dirty="0">
                <a:solidFill>
                  <a:srgbClr val="320E04"/>
                </a:solidFill>
                <a:latin typeface="+mn-lt"/>
              </a:rPr>
              <a:t>Φοιτητές</a:t>
            </a:r>
          </a:p>
          <a:p>
            <a:pPr marL="484188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320E04"/>
                </a:solidFill>
                <a:latin typeface="+mn-lt"/>
              </a:rPr>
              <a:t>Ενεργή συμμετοχή στο μάθημα &amp; στο υποχρεωτικό εργαστήριο</a:t>
            </a:r>
          </a:p>
          <a:p>
            <a:pPr marL="484188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320E04"/>
                </a:solidFill>
                <a:latin typeface="+mn-lt"/>
              </a:rPr>
              <a:t>Παράδοση των εργασιών στις προβλεπόμενες ημερομηνίες</a:t>
            </a:r>
          </a:p>
          <a:p>
            <a:pPr marL="484188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320E04"/>
                </a:solidFill>
                <a:latin typeface="+mn-lt"/>
              </a:rPr>
              <a:t>Συμπλήρωση ερωτηματολογίων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el-GR" sz="2400" dirty="0">
              <a:solidFill>
                <a:srgbClr val="320E04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el-GR" sz="2400" dirty="0">
              <a:solidFill>
                <a:srgbClr val="320E04"/>
              </a:solidFill>
              <a:latin typeface="+mn-lt"/>
            </a:endParaRPr>
          </a:p>
          <a:p>
            <a:pPr lvl="1" algn="ctr" eaLnBrk="1" hangingPunct="1">
              <a:lnSpc>
                <a:spcPct val="90000"/>
              </a:lnSpc>
              <a:spcBef>
                <a:spcPts val="550"/>
              </a:spcBef>
              <a:defRPr/>
            </a:pPr>
            <a:endParaRPr lang="el-GR" sz="2400" dirty="0">
              <a:solidFill>
                <a:srgbClr val="320E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37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28600" y="-69850"/>
            <a:ext cx="88423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el-GR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Διδακτικό συμβόλαιο μαθήματος (1/5) – Εργαστήριο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28600" y="1422400"/>
            <a:ext cx="8382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8175" indent="-2349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Δύο (2) απουσίες στο υποχρεωτικό εργαστήριο</a:t>
            </a:r>
          </a:p>
          <a:p>
            <a:pPr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Συμμετοχή στις δραστηριότητες του εργαστηρίου</a:t>
            </a:r>
          </a:p>
          <a:p>
            <a:pPr lvl="1"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Εργασίες</a:t>
            </a:r>
          </a:p>
          <a:p>
            <a:pPr lvl="1"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Απάντηση σε εβδομαδιαία ερωτήματα</a:t>
            </a:r>
          </a:p>
          <a:p>
            <a:pPr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Αλλαγές ωραρίου εργαστηρίων </a:t>
            </a:r>
          </a:p>
          <a:p>
            <a:pPr lvl="1">
              <a:buClrTx/>
            </a:pPr>
            <a:r>
              <a:rPr lang="el-GR" dirty="0">
                <a:latin typeface="+mn-lt"/>
                <a:ea typeface="Microsoft YaHei" panose="020B0503020204020204" pitchFamily="34" charset="-122"/>
              </a:rPr>
              <a:t>Αν </a:t>
            </a:r>
            <a:r>
              <a:rPr lang="el-GR" b="1" dirty="0">
                <a:latin typeface="+mn-lt"/>
                <a:ea typeface="Microsoft YaHei" panose="020B0503020204020204" pitchFamily="34" charset="-122"/>
              </a:rPr>
              <a:t>επιθυμείτε αλλαγή ώρας ή ημέρας </a:t>
            </a:r>
            <a:r>
              <a:rPr lang="el-GR" dirty="0">
                <a:latin typeface="+mn-lt"/>
                <a:ea typeface="Microsoft YaHei" panose="020B0503020204020204" pitchFamily="34" charset="-122"/>
              </a:rPr>
              <a:t>εργαστηρίου πρέπει να συνεννοηθείτε μεταξύ σας και όχι με τους υπεύθυνους των εργαστηρίων</a:t>
            </a:r>
          </a:p>
          <a:p>
            <a:pPr lvl="1" eaLnBrk="1" hangingPunct="1">
              <a:buClr>
                <a:srgbClr val="3891A7"/>
              </a:buClr>
            </a:pPr>
            <a:endParaRPr lang="el-GR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buClr>
                <a:srgbClr val="3891A7"/>
              </a:buClr>
              <a:buFont typeface="Wingdings 2" panose="05020102010507070707" pitchFamily="18" charset="2"/>
              <a:buNone/>
            </a:pPr>
            <a:endParaRPr lang="el-GR" sz="28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E3A8B73-F0E2-4FAF-BFB2-0BE392DB959D}" type="slidenum">
              <a:rPr lang="en-US" sz="1200">
                <a:solidFill>
                  <a:srgbClr val="B5A788"/>
                </a:solidFill>
                <a:ea typeface="Microsoft YaHei" panose="020B0503020204020204" pitchFamily="34" charset="-122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>
              <a:solidFill>
                <a:srgbClr val="B5A788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80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28600" y="1508125"/>
            <a:ext cx="83820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ClrTx/>
            </a:pPr>
            <a:r>
              <a:rPr lang="el-GR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Παράδοση εργασιών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: Οι εργασίες που απαιτούν παράδοση πρέπει να παραδίδονται τουλάχιστον </a:t>
            </a:r>
            <a:r>
              <a:rPr lang="el-GR" b="1" dirty="0">
                <a:latin typeface="+mn-lt"/>
                <a:ea typeface="Microsoft YaHei" panose="020B0503020204020204" pitchFamily="34" charset="-122"/>
              </a:rPr>
              <a:t>2 μέρες νωρίτερα 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από την ημέρα του επόμενου εργαστηρίου</a:t>
            </a:r>
          </a:p>
          <a:p>
            <a:pPr eaLnBrk="1" hangingPunct="1">
              <a:buClrTx/>
            </a:pPr>
            <a:r>
              <a:rPr lang="el-GR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Η παράδοση είναι υποχρεωτική ! </a:t>
            </a:r>
          </a:p>
          <a:p>
            <a:pPr eaLnBrk="1" hangingPunct="1">
              <a:buClrTx/>
              <a:buFont typeface="Wingdings 2" panose="05020102010507070707" pitchFamily="18" charset="2"/>
              <a:buNone/>
            </a:pPr>
            <a:endParaRPr lang="el-GR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979E86E-DECE-4C9F-A9A0-9A8795902169}" type="slidenum">
              <a:rPr lang="en-US" sz="1200">
                <a:solidFill>
                  <a:srgbClr val="B5A788"/>
                </a:solidFill>
                <a:ea typeface="Microsoft YaHei" panose="020B0503020204020204" pitchFamily="34" charset="-122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>
              <a:solidFill>
                <a:srgbClr val="B5A788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55563"/>
            <a:ext cx="8458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el-GR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Διδακτικό συμβόλαιο μαθήματος (2/5) – Εργασίες </a:t>
            </a:r>
          </a:p>
        </p:txBody>
      </p:sp>
    </p:spTree>
    <p:extLst>
      <p:ext uri="{BB962C8B-B14F-4D97-AF65-F5344CB8AC3E}">
        <p14:creationId xmlns:p14="http://schemas.microsoft.com/office/powerpoint/2010/main" val="849483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28601" y="1508125"/>
            <a:ext cx="8705849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ClrTx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Στο μάθημα συμμετέχουν περίπου </a:t>
            </a:r>
            <a:r>
              <a:rPr lang="el-GR" sz="2800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220 φοιτητές </a:t>
            </a:r>
          </a:p>
          <a:p>
            <a:pPr eaLnBrk="1" hangingPunct="1">
              <a:buClrTx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Μηνύματα ηλεκτρονικού ταχυδρομείου </a:t>
            </a:r>
          </a:p>
          <a:p>
            <a:pPr lvl="1">
              <a:buClrTx/>
            </a:pP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Παρακαλείσθε να </a:t>
            </a:r>
            <a:r>
              <a:rPr lang="el-GR" sz="2400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ΜΗΝ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στέλνετε προσωπικά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e-mail</a:t>
            </a:r>
            <a:r>
              <a:rPr lang="fr-F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s 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στους υπεύθυνους των εργαστηρίων </a:t>
            </a:r>
          </a:p>
          <a:p>
            <a:pPr lvl="1">
              <a:buClrTx/>
            </a:pP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Ο διδάσκων είναι διατεθειμένος να απαντά σε ΠΡΑΓΜΑΤΙΚΑ ερωτήματα μέσω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e-mail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(</a:t>
            </a:r>
            <a:r>
              <a:rPr lang="el-GR" sz="2400" u="sng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όχι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όμως σε ερωτήματα που έχουν ήδη απαντηθεί στις διαφάνειες αυτές, π.χ. για αλλαγές εργαστηρίων ή στο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forum 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του μαθήματος)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endParaRPr lang="fr-FR" sz="24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buClrTx/>
            </a:pP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Επίλυση αποριών, οι οποίες δεν έχουν αναφερθεί στο εργαστήριο θα γίνονται στο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forum</a:t>
            </a:r>
            <a:r>
              <a:rPr lang="el-GR" sz="28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του μαθήματος</a:t>
            </a:r>
          </a:p>
          <a:p>
            <a:pPr lvl="1">
              <a:buClrTx/>
            </a:pPr>
            <a:r>
              <a:rPr lang="el-GR" sz="240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Μπορείτε να απαντάτε οι ίδιοι σε απορίες συμφοιτητών σας</a:t>
            </a:r>
          </a:p>
          <a:p>
            <a:pPr eaLnBrk="1" hangingPunct="1">
              <a:buClr>
                <a:srgbClr val="3891A7"/>
              </a:buClr>
            </a:pPr>
            <a:endParaRPr lang="el-GR" sz="24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anose="05020102010507070707" pitchFamily="18" charset="2"/>
              <a:buChar char=""/>
            </a:pPr>
            <a:endParaRPr lang="el-GR" sz="24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eaLnBrk="1" hangingPunct="1">
              <a:buClr>
                <a:srgbClr val="3891A7"/>
              </a:buClr>
              <a:buFont typeface="Wingdings 2" panose="05020102010507070707" pitchFamily="18" charset="2"/>
              <a:buNone/>
            </a:pPr>
            <a:endParaRPr lang="el-GR" sz="2400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FC680E48-51EE-47BF-8BB1-EFAA26AB54EB}" type="slidenum">
              <a:rPr lang="en-US" sz="1200">
                <a:solidFill>
                  <a:srgbClr val="B5A788"/>
                </a:solidFill>
                <a:ea typeface="Microsoft YaHei" panose="020B0503020204020204" pitchFamily="34" charset="-122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rgbClr val="B5A788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1" y="55563"/>
            <a:ext cx="8842374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el-GR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Διδακτικό συμβόλαιο μαθήματος (3/5) – Επικοινωνία</a:t>
            </a:r>
          </a:p>
        </p:txBody>
      </p:sp>
    </p:spTree>
    <p:extLst>
      <p:ext uri="{BB962C8B-B14F-4D97-AF65-F5344CB8AC3E}">
        <p14:creationId xmlns:p14="http://schemas.microsoft.com/office/powerpoint/2010/main" val="172672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28600" y="1508125"/>
            <a:ext cx="870585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ClrTx/>
            </a:pP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Στο μάθημα συμμετέχουν περίπου </a:t>
            </a:r>
            <a:r>
              <a:rPr lang="el-GR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220 φοιτητές</a:t>
            </a:r>
            <a:r>
              <a:rPr lang="en-US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endParaRPr lang="el-GR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lvl="1">
              <a:buClrTx/>
            </a:pP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Συνεπώς είναι δύσκολη η διαχείριση των κωδικών</a:t>
            </a:r>
          </a:p>
          <a:p>
            <a:pPr eaLnBrk="1" hangingPunct="1">
              <a:buClrTx/>
            </a:pP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Κωδικός ηλεκτρονικού ταχυδρομείου που σας έχει δοθεί από Πανεπιστήμιο </a:t>
            </a:r>
            <a:r>
              <a:rPr lang="en-US" b="1" i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pnxxxx@upnet.gr</a:t>
            </a:r>
            <a:endParaRPr lang="el-GR" b="1" i="1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lvl="1">
              <a:buClrTx/>
            </a:pP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Σε περίπτωση απώλεια 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Κέντρο Δικτύων </a:t>
            </a:r>
          </a:p>
          <a:p>
            <a:pPr eaLnBrk="1" hangingPunct="1">
              <a:buClrTx/>
            </a:pPr>
            <a:r>
              <a:rPr lang="el-GR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Φύλαξη / Απομνημόνευση</a:t>
            </a:r>
            <a:endParaRPr lang="el-GR" dirty="0">
              <a:solidFill>
                <a:srgbClr val="000000"/>
              </a:solidFill>
              <a:latin typeface="+mn-lt"/>
              <a:ea typeface="Microsoft YaHei" panose="020B0503020204020204" pitchFamily="34" charset="-122"/>
            </a:endParaRPr>
          </a:p>
          <a:p>
            <a:pPr lvl="1">
              <a:buClrTx/>
            </a:pP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ονόματος χρήστη και </a:t>
            </a:r>
            <a:r>
              <a:rPr lang="el-GR" b="1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κωδικού εγγραφής 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στο </a:t>
            </a:r>
            <a:r>
              <a:rPr lang="en-US" b="1" dirty="0" err="1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Eclass</a:t>
            </a:r>
            <a:r>
              <a:rPr lang="el-GR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</a:rPr>
              <a:t> </a:t>
            </a:r>
            <a:endParaRPr lang="el-GR" dirty="0">
              <a:solidFill>
                <a:srgbClr val="000000"/>
              </a:solidFill>
              <a:latin typeface="Corbel" panose="020B0503020204020204" pitchFamily="34" charset="0"/>
              <a:ea typeface="Microsoft YaHei" panose="020B0503020204020204" pitchFamily="34" charset="-122"/>
            </a:endParaRPr>
          </a:p>
          <a:p>
            <a:pPr eaLnBrk="1" hangingPunct="1">
              <a:buClrTx/>
              <a:buFont typeface="Wingdings 2" panose="05020102010507070707" pitchFamily="18" charset="2"/>
              <a:buNone/>
            </a:pPr>
            <a:endParaRPr lang="el-GR" sz="2800" dirty="0">
              <a:solidFill>
                <a:srgbClr val="000000"/>
              </a:solidFill>
              <a:latin typeface="Corbel" panose="020B0503020204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4089CF6-0563-4D1E-8038-AB71BB13A43C}" type="slidenum">
              <a:rPr lang="en-US" sz="1200">
                <a:solidFill>
                  <a:srgbClr val="B5A788"/>
                </a:solidFill>
                <a:ea typeface="Microsoft YaHei" panose="020B0503020204020204" pitchFamily="34" charset="-122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200">
              <a:solidFill>
                <a:srgbClr val="B5A788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55563"/>
            <a:ext cx="8458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el-GR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Διδακτικό συμβόλαιο μαθήματος (4/5) – Κωδικοί</a:t>
            </a:r>
          </a:p>
        </p:txBody>
      </p:sp>
    </p:spTree>
    <p:extLst>
      <p:ext uri="{BB962C8B-B14F-4D97-AF65-F5344CB8AC3E}">
        <p14:creationId xmlns:p14="http://schemas.microsoft.com/office/powerpoint/2010/main" val="58902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74638"/>
            <a:ext cx="876617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Διδακτικό συμβόλαιο μαθήματος (5/5) – Α</a:t>
            </a:r>
            <a:r>
              <a:rPr lang="en-GB" sz="4000" dirty="0" err="1"/>
              <a:t>ξιολόγηση</a:t>
            </a:r>
            <a:endParaRPr lang="en-GB" sz="4000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2878"/>
            <a:ext cx="8153400" cy="4872672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1200"/>
              </a:spcBef>
            </a:pPr>
            <a:r>
              <a:rPr lang="el-GR" dirty="0"/>
              <a:t>Ατομικές ε</a:t>
            </a:r>
            <a:r>
              <a:rPr lang="en-GB" dirty="0" err="1"/>
              <a:t>ργ</a:t>
            </a:r>
            <a:r>
              <a:rPr lang="en-GB" dirty="0"/>
              <a:t>ασί</a:t>
            </a:r>
            <a:r>
              <a:rPr lang="el-GR" dirty="0" err="1"/>
              <a:t>ες</a:t>
            </a:r>
            <a:r>
              <a:rPr lang="en-GB" dirty="0"/>
              <a:t> και </a:t>
            </a:r>
            <a:r>
              <a:rPr lang="en-GB" dirty="0" err="1"/>
              <a:t>εξέτ</a:t>
            </a:r>
            <a:r>
              <a:rPr lang="en-GB" dirty="0"/>
              <a:t>αση </a:t>
            </a:r>
            <a:endParaRPr lang="el-GR" dirty="0"/>
          </a:p>
          <a:p>
            <a:pPr lvl="2" eaLnBrk="1" hangingPunct="1">
              <a:spcBef>
                <a:spcPts val="1200"/>
              </a:spcBef>
            </a:pPr>
            <a:r>
              <a:rPr lang="el-GR" b="1" dirty="0"/>
              <a:t>Τελικός βαθμός</a:t>
            </a:r>
            <a:r>
              <a:rPr lang="el-GR" dirty="0"/>
              <a:t>= 50% βαθμός εξέτασης +50% βαθμός εργασιών</a:t>
            </a:r>
          </a:p>
          <a:p>
            <a:pPr lvl="1" eaLnBrk="1" hangingPunct="1">
              <a:spcBef>
                <a:spcPts val="1200"/>
              </a:spcBef>
            </a:pPr>
            <a:r>
              <a:rPr lang="el-GR" dirty="0"/>
              <a:t>Οι εξετάσεις θα γίνουν με ανοικτά βιβλία </a:t>
            </a:r>
          </a:p>
          <a:p>
            <a:pPr lvl="1" eaLnBrk="1" hangingPunct="1">
              <a:spcBef>
                <a:spcPts val="1200"/>
              </a:spcBef>
            </a:pPr>
            <a:r>
              <a:rPr lang="el-GR" dirty="0"/>
              <a:t>Προϋπόθεση </a:t>
            </a:r>
          </a:p>
          <a:p>
            <a:pPr lvl="2" eaLnBrk="1" hangingPunct="1">
              <a:spcBef>
                <a:spcPts val="1200"/>
              </a:spcBef>
            </a:pPr>
            <a:r>
              <a:rPr lang="el-GR" dirty="0"/>
              <a:t>βαθμός εξέτασης&gt;=4,5 </a:t>
            </a:r>
          </a:p>
          <a:p>
            <a:pPr lvl="2" eaLnBrk="1" hangingPunct="1">
              <a:spcBef>
                <a:spcPts val="1200"/>
              </a:spcBef>
            </a:pPr>
            <a:r>
              <a:rPr lang="el-GR" dirty="0"/>
              <a:t>Βαθμός εργασιών&gt;=5 </a:t>
            </a:r>
          </a:p>
          <a:p>
            <a:pPr lvl="2" eaLnBrk="1" hangingPunct="1">
              <a:spcBef>
                <a:spcPts val="1200"/>
              </a:spcBef>
            </a:pPr>
            <a:r>
              <a:rPr lang="el-GR" dirty="0"/>
              <a:t>Οι εργασίες αφορούν ένα σύνολο δραστηριοτήτων σχετικών με τη χρήση των ΤΠΕ στην εκπαίδευση (οδηγίες στο εργαστήριο)</a:t>
            </a:r>
          </a:p>
          <a:p>
            <a:pPr lvl="1" eaLnBrk="1" hangingPunct="1"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1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5413"/>
            <a:ext cx="8521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Πληροφορίες</a:t>
            </a: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2"/>
            <a:ext cx="8453438" cy="50371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200" b="1" dirty="0"/>
              <a:t>Γραφείο, </a:t>
            </a:r>
            <a:r>
              <a:rPr lang="el-GR" sz="2200" dirty="0"/>
              <a:t>Κτίριο Τομέα Θεωρητικής &amp; Εφαρμοσμένης Παιδαγωγικής (ΘΕΠ)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dirty="0"/>
              <a:t>Ώρες Γραφείου - Συνεργασίας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/>
              <a:t>site</a:t>
            </a:r>
            <a:endParaRPr lang="el-GR" sz="22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l-GR" sz="2200" dirty="0"/>
          </a:p>
          <a:p>
            <a:pPr eaLnBrk="1" hangingPunct="1">
              <a:lnSpc>
                <a:spcPct val="90000"/>
              </a:lnSpc>
            </a:pPr>
            <a:r>
              <a:rPr lang="el-GR" sz="2200" b="1" dirty="0"/>
              <a:t>Εργαστήριο Υπολογιστών</a:t>
            </a:r>
            <a:endParaRPr lang="el-GR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r>
              <a:rPr lang="el-GR" sz="2200" b="1" dirty="0"/>
              <a:t>Διδασκαλία εργαστηρίων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Γρηγόρης </a:t>
            </a:r>
            <a:r>
              <a:rPr lang="el-GR" sz="2200" dirty="0" err="1"/>
              <a:t>Δαβράζος</a:t>
            </a:r>
            <a:endParaRPr lang="el-GR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Κωνσταντίνα </a:t>
            </a:r>
            <a:r>
              <a:rPr lang="el-GR" sz="2200" dirty="0" err="1"/>
              <a:t>Σγούρα</a:t>
            </a:r>
            <a:endParaRPr lang="el-GR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Δέσποινα </a:t>
            </a:r>
            <a:r>
              <a:rPr lang="el-GR" sz="2200" dirty="0" err="1"/>
              <a:t>Μουρτά</a:t>
            </a:r>
            <a:endParaRPr lang="el-GR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Σταυρούλα Καραγιαννοπούλου</a:t>
            </a:r>
          </a:p>
          <a:p>
            <a:pPr lvl="1" eaLnBrk="1" hangingPunct="1">
              <a:lnSpc>
                <a:spcPct val="90000"/>
              </a:lnSpc>
            </a:pPr>
            <a:endParaRPr lang="el-GR" sz="2200" dirty="0"/>
          </a:p>
          <a:p>
            <a:pPr lvl="1" eaLnBrk="1" hangingPunct="1">
              <a:lnSpc>
                <a:spcPct val="90000"/>
              </a:lnSpc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97599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Εργαστήριο</a:t>
            </a:r>
            <a:r>
              <a:rPr lang="en-GB" dirty="0"/>
              <a:t> </a:t>
            </a:r>
            <a:r>
              <a:rPr lang="el-GR" dirty="0"/>
              <a:t>υπολογιστών </a:t>
            </a:r>
            <a:endParaRPr lang="en-GB" dirty="0"/>
          </a:p>
        </p:txBody>
      </p:sp>
      <p:pic>
        <p:nvPicPr>
          <p:cNvPr id="34819" name="Picture 2" descr="Μέσω εικόνας δορυφόρου μπορείτε να δείτε την ακριβή γεωγραφική θέση του εργαστηρίου που θα διεξάγονται τα εργαστήρια του μαθήματος." title="Γεωγραφική Τοποθεσία Σχολή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2263775"/>
            <a:ext cx="4384675" cy="3625850"/>
          </a:xfrm>
        </p:spPr>
      </p:pic>
      <p:sp>
        <p:nvSpPr>
          <p:cNvPr id="7" name="Right Arrow 6"/>
          <p:cNvSpPr/>
          <p:nvPr/>
        </p:nvSpPr>
        <p:spPr>
          <a:xfrm>
            <a:off x="1524000" y="3200400"/>
            <a:ext cx="200025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9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Ωράριο</a:t>
            </a: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dirty="0"/>
              <a:t>Εργαστηρίου </a:t>
            </a: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95400"/>
            <a:ext cx="8705850" cy="4800600"/>
          </a:xfrm>
        </p:spPr>
        <p:txBody>
          <a:bodyPr>
            <a:normAutofit fontScale="92500" lnSpcReduction="10000"/>
          </a:bodyPr>
          <a:lstStyle/>
          <a:p>
            <a:r>
              <a:rPr lang="el-GR" sz="1400" b="1" dirty="0"/>
              <a:t>Δευτέρα, 09:00 – 11:00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</a:t>
            </a:r>
            <a:r>
              <a:rPr lang="fr-FR" sz="1400" dirty="0">
                <a:hlinkClick r:id="rId3"/>
              </a:rPr>
              <a:t>https://upatras-gr.zoom.us/j/99177313893?pwd=YVc0ZEZuR1I3NU9waVlNbHNqRjVSdz09</a:t>
            </a:r>
            <a:r>
              <a:rPr lang="fr-FR" sz="1400" dirty="0"/>
              <a:t> </a:t>
            </a:r>
          </a:p>
          <a:p>
            <a:r>
              <a:rPr lang="el-GR" sz="1400" b="1" dirty="0"/>
              <a:t>Δευτέρα, 15:00 – 17:00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 </a:t>
            </a:r>
            <a:r>
              <a:rPr lang="fr-FR" sz="1400" dirty="0">
                <a:hlinkClick r:id="rId4"/>
              </a:rPr>
              <a:t>https://upatras-gr.zoom.us/j/97232324898?pwd=UEdiUDJSQlR5ais0cHhQMDA4di95Zz09</a:t>
            </a:r>
            <a:r>
              <a:rPr lang="fr-FR" sz="1400" dirty="0"/>
              <a:t> </a:t>
            </a:r>
          </a:p>
          <a:p>
            <a:r>
              <a:rPr lang="el-GR" sz="1400" b="1" dirty="0"/>
              <a:t>Τρίτη, 09:00 – 11:00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 </a:t>
            </a:r>
            <a:r>
              <a:rPr lang="fr-FR" sz="1400" dirty="0">
                <a:hlinkClick r:id="rId5"/>
              </a:rPr>
              <a:t>https://upatras-gr.zoom.us/j/94177702453?pwd=ZmRqL1kxMVRKTmNzQUhtZUZCWVBEUT09</a:t>
            </a:r>
            <a:r>
              <a:rPr lang="fr-FR" sz="1400" dirty="0"/>
              <a:t> </a:t>
            </a:r>
          </a:p>
          <a:p>
            <a:r>
              <a:rPr lang="el-GR" sz="1400" b="1" dirty="0"/>
              <a:t>Τρίτη, 11:00 – 13:00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 </a:t>
            </a:r>
            <a:r>
              <a:rPr lang="fr-FR" sz="1400" dirty="0">
                <a:hlinkClick r:id="rId6"/>
              </a:rPr>
              <a:t>https://upatras-gr.zoom.us/j/95402199273?pwd=ckRhOEcveGc4eHVrQ2V2MzFaSXB4UT09</a:t>
            </a:r>
            <a:r>
              <a:rPr lang="fr-FR" sz="1400" dirty="0"/>
              <a:t> </a:t>
            </a:r>
          </a:p>
          <a:p>
            <a:r>
              <a:rPr lang="el-GR" sz="1400" b="1" dirty="0"/>
              <a:t>Τρίτη, 16:00 – 18:00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</a:t>
            </a:r>
          </a:p>
          <a:p>
            <a:r>
              <a:rPr lang="fr-FR" sz="1400" dirty="0">
                <a:hlinkClick r:id="rId7"/>
              </a:rPr>
              <a:t>https://upatras-gr.zoom.us/j/8300843117?pwd=cklnZXFwN3V6R1dUdm1ZVkNhVFlsQT09</a:t>
            </a:r>
            <a:endParaRPr lang="fr-FR" sz="1400" dirty="0"/>
          </a:p>
          <a:p>
            <a:r>
              <a:rPr lang="el-GR" sz="1400" b="1" dirty="0"/>
              <a:t>Πέμπτη, 09:00 – 11:00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 </a:t>
            </a:r>
            <a:r>
              <a:rPr lang="fr-FR" sz="1400" dirty="0">
                <a:hlinkClick r:id="rId8"/>
              </a:rPr>
              <a:t>https://upatras-gr.zoom.us/j/98551513478?pwd=M0NPNXV6eHZoQm5yY3ZWV2pMT0YzUT09</a:t>
            </a:r>
            <a:r>
              <a:rPr lang="fr-FR" sz="1400" dirty="0"/>
              <a:t> </a:t>
            </a:r>
          </a:p>
          <a:p>
            <a:r>
              <a:rPr lang="el-GR" sz="1400" b="1" dirty="0"/>
              <a:t>Πέμπτη, 11:00 – 13:00</a:t>
            </a:r>
            <a:endParaRPr lang="el-GR" sz="1400" dirty="0"/>
          </a:p>
          <a:p>
            <a:r>
              <a:rPr lang="el-GR" sz="1400" dirty="0"/>
              <a:t>Σύνδεσμος </a:t>
            </a:r>
            <a:r>
              <a:rPr lang="fr-FR" sz="1400" dirty="0"/>
              <a:t>Zoom </a:t>
            </a:r>
            <a:r>
              <a:rPr lang="el-GR" sz="1400" dirty="0"/>
              <a:t>για το εργαστήριο:  </a:t>
            </a:r>
            <a:r>
              <a:rPr lang="fr-FR" sz="1400" dirty="0">
                <a:hlinkClick r:id="rId9"/>
              </a:rPr>
              <a:t>https://upatras-gr.zoom.us/j/96219249873?pwd=OGdLbnlvRWtrYm5kVGJ1elNiUXUrUT09</a:t>
            </a:r>
            <a:r>
              <a:rPr lang="fr-FR" sz="1400" dirty="0"/>
              <a:t> </a:t>
            </a:r>
          </a:p>
          <a:p>
            <a:pPr marL="0" indent="0">
              <a:buNone/>
            </a:pPr>
            <a:br>
              <a:rPr lang="fr-FR" sz="1100" dirty="0"/>
            </a:b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16773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Υλικό Μαθήματος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dirty="0" err="1"/>
              <a:t>Βι</a:t>
            </a:r>
            <a:r>
              <a:rPr lang="en-GB" b="1" dirty="0"/>
              <a:t>βλί</a:t>
            </a:r>
            <a:r>
              <a:rPr lang="el-GR" b="1" dirty="0"/>
              <a:t>α</a:t>
            </a:r>
            <a:r>
              <a:rPr lang="en-GB" b="1" dirty="0"/>
              <a:t> Μα</a:t>
            </a:r>
            <a:r>
              <a:rPr lang="en-GB" b="1" dirty="0" err="1"/>
              <a:t>θήμ</a:t>
            </a:r>
            <a:r>
              <a:rPr lang="en-GB" b="1" dirty="0"/>
              <a:t>ατος</a:t>
            </a:r>
            <a:r>
              <a:rPr lang="en-GB" dirty="0"/>
              <a:t>: </a:t>
            </a:r>
            <a:endParaRPr lang="el-GR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GB" dirty="0" err="1"/>
              <a:t>Β</a:t>
            </a:r>
            <a:r>
              <a:rPr lang="en-GB" dirty="0"/>
              <a:t>.</a:t>
            </a:r>
            <a:r>
              <a:rPr lang="el-GR" dirty="0"/>
              <a:t> </a:t>
            </a:r>
            <a:r>
              <a:rPr lang="en-GB" dirty="0" err="1"/>
              <a:t>Κόμης</a:t>
            </a:r>
            <a:r>
              <a:rPr lang="en-GB" dirty="0"/>
              <a:t>, </a:t>
            </a:r>
            <a:r>
              <a:rPr lang="en-GB" dirty="0" err="1"/>
              <a:t>Εισ</a:t>
            </a:r>
            <a:r>
              <a:rPr lang="en-GB" dirty="0"/>
              <a:t>αγωγή στις Εκπαιδευτικές Εφαρμογές των ΤΠΕ στην Εκπαίδευση, Αθήνα, Εκδόσεις Νέων Τεχνολογιών, 2</a:t>
            </a:r>
            <a:r>
              <a:rPr lang="el-GR" dirty="0"/>
              <a:t>019, Β’ έκδοση</a:t>
            </a:r>
            <a:endParaRPr lang="en-GB" dirty="0"/>
          </a:p>
          <a:p>
            <a:pPr eaLnBrk="1" hangingPunct="1">
              <a:lnSpc>
                <a:spcPct val="80000"/>
              </a:lnSpc>
            </a:pPr>
            <a:endParaRPr lang="el-GR" sz="2800" dirty="0"/>
          </a:p>
          <a:p>
            <a:pPr eaLnBrk="1" hangingPunct="1">
              <a:lnSpc>
                <a:spcPct val="80000"/>
              </a:lnSpc>
            </a:pPr>
            <a:r>
              <a:rPr lang="el-GR" b="1" dirty="0"/>
              <a:t>Δικτυακοί τόποι μαθήματος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Περιβάλλον ασύγχρονης εκπαίδευσης </a:t>
            </a:r>
            <a:r>
              <a:rPr lang="en-US" dirty="0" err="1"/>
              <a:t>Eclass</a:t>
            </a:r>
            <a:r>
              <a:rPr lang="en-US" dirty="0"/>
              <a:t>, </a:t>
            </a:r>
            <a:r>
              <a:rPr lang="en-GB" dirty="0"/>
              <a:t>Moodle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Διαφάνειες 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Σημειώσεις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dirty="0"/>
              <a:t>Άλλο διδακτικό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1707567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Το κ</a:t>
            </a:r>
            <a:r>
              <a:rPr lang="en-US" dirty="0" err="1"/>
              <a:t>ό</a:t>
            </a:r>
            <a:r>
              <a:rPr lang="el-GR" dirty="0" err="1"/>
              <a:t>κκινο</a:t>
            </a:r>
            <a:r>
              <a:rPr lang="el-GR" dirty="0"/>
              <a:t> βιβλίο</a:t>
            </a:r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A4942A8-48BE-F246-A24B-F0373DB1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95696"/>
            <a:ext cx="3746500" cy="47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Το κίτρινο βιβλίο</a:t>
            </a:r>
            <a:endParaRPr lang="en-US" dirty="0"/>
          </a:p>
        </p:txBody>
      </p:sp>
      <p:pic>
        <p:nvPicPr>
          <p:cNvPr id="40964" name="Picture 4" descr="Πρόκειται για την εικόνα του εξωφύλλου του βιβλίου μαθήματος με τίτλο &quot;Εισαγωγή στις Εκαπιδετικές Εφαρμογές των Τεχνολογιών της Πληροφορικής και τν Επικοινωνιών&quot;" title="Εξώγυλλο Βιβλίου Μαθήματ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062788" cy="468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3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Πλατφόρμα Μαθήματος</a:t>
            </a:r>
            <a:endParaRPr lang="en-GB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dirty="0"/>
              <a:t>Περιβάλλον ασύγχρονης εκπαίδευσης </a:t>
            </a:r>
            <a:r>
              <a:rPr lang="en-GB" b="1" dirty="0" err="1"/>
              <a:t>Eclass</a:t>
            </a:r>
            <a:endParaRPr lang="el-GR" b="1" dirty="0"/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Διαφάνειες μαθήματος και εργαστηρίου 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Σημειώσεις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Λογισμικά 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Υπολογιστικά περιβάλλοντα 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Άλλο διδακτικό υλικό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Εργασίες 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l-GR" sz="2800" dirty="0"/>
              <a:t>Συζήτηση </a:t>
            </a:r>
          </a:p>
          <a:p>
            <a:pPr eaLnBrk="1" hangingPunct="1">
              <a:lnSpc>
                <a:spcPct val="80000"/>
              </a:lnSpc>
            </a:pPr>
            <a:r>
              <a:rPr lang="el-GR" b="1" dirty="0"/>
              <a:t>Προσοχή</a:t>
            </a:r>
            <a:r>
              <a:rPr lang="el-GR" dirty="0"/>
              <a:t>: είσοδος με Όνομα Χρήστη και κωδικό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3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Περιεχόμενο Εργαστηρίου</a:t>
            </a:r>
            <a:endParaRPr lang="en-GB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557338"/>
            <a:ext cx="8001000" cy="415766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/>
              <a:t>Θα δοθεί στο εργαστήριο</a:t>
            </a:r>
            <a:endParaRPr lang="en-US" dirty="0"/>
          </a:p>
          <a:p>
            <a:pPr eaLnBrk="1" hangingPunct="1"/>
            <a:endParaRPr lang="en-US" dirty="0"/>
          </a:p>
          <a:p>
            <a:r>
              <a:rPr lang="en-US" dirty="0">
                <a:hlinkClick r:id="rId3"/>
              </a:rPr>
              <a:t>https://youtu.be/DeYmE1lODA0</a:t>
            </a:r>
            <a:r>
              <a:rPr lang="en-US" dirty="0"/>
              <a:t> </a:t>
            </a:r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6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</a:t>
            </a:r>
            <a:r>
              <a:rPr lang="en-GB" dirty="0" err="1"/>
              <a:t>ξιολόγηση</a:t>
            </a:r>
            <a:r>
              <a:rPr lang="el-GR" dirty="0"/>
              <a:t> μαθήματος</a:t>
            </a:r>
            <a:endParaRPr lang="en-GB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172450" cy="4114800"/>
          </a:xfrm>
          <a:noFill/>
        </p:spPr>
        <p:txBody>
          <a:bodyPr>
            <a:normAutofit fontScale="77500" lnSpcReduction="20000"/>
          </a:bodyPr>
          <a:lstStyle/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4100" dirty="0"/>
              <a:t>Ατομικές ε</a:t>
            </a:r>
            <a:r>
              <a:rPr lang="en-GB" sz="4100" dirty="0" err="1"/>
              <a:t>ργ</a:t>
            </a:r>
            <a:r>
              <a:rPr lang="en-GB" sz="4100" dirty="0"/>
              <a:t>ασί</a:t>
            </a:r>
            <a:r>
              <a:rPr lang="el-GR" sz="4100" dirty="0" err="1"/>
              <a:t>ες</a:t>
            </a:r>
            <a:r>
              <a:rPr lang="en-GB" sz="4100" dirty="0"/>
              <a:t> και </a:t>
            </a:r>
            <a:r>
              <a:rPr lang="en-GB" sz="4100" dirty="0" err="1"/>
              <a:t>εξέτ</a:t>
            </a:r>
            <a:r>
              <a:rPr lang="en-GB" sz="4100" dirty="0"/>
              <a:t>αση </a:t>
            </a:r>
            <a:endParaRPr lang="el-GR" sz="4100" dirty="0"/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4100" dirty="0"/>
              <a:t>Τελικός βαθμός= 50% βαθμός εξέτασης +50% βαθμός εργασίας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4100" dirty="0"/>
              <a:t>Οι εξετάσεις θα γίνουν με ανοικτά βιβλία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4100" dirty="0"/>
              <a:t>Προϋπόθεση βαθμός εξέτασης&gt;=4,5 </a:t>
            </a:r>
            <a:endParaRPr lang="en-US" sz="4100" dirty="0"/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3600" dirty="0"/>
              <a:t>Οι εργασίες αφορούν ένα σύνολο δραστηριοτήτων σχετικών με τη χρήση των ΤΠΕ στην εκπαίδευση (οδηγίες στο εργαστήριο)</a:t>
            </a:r>
          </a:p>
          <a:p>
            <a:pPr lvl="1" eaLnBrk="1" hangingPunct="1"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τεχνολογίες αποξενώνουν τους ανθρώπους;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67127"/>
            <a:ext cx="3977549" cy="277185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C408F7-D792-410B-9CE9-4C794A3FE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3531"/>
            <a:ext cx="350043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1</a:t>
            </a:r>
            <a:r>
              <a:rPr lang="el-GR" baseline="30000" dirty="0"/>
              <a:t>ης</a:t>
            </a:r>
            <a:r>
              <a:rPr lang="el-GR" dirty="0"/>
              <a:t>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638800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47717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Εισαγωγή στο μάθημα «ΤΠΕ στην Εκπαίδευση»</a:t>
            </a:r>
          </a:p>
          <a:p>
            <a:pPr marL="0"/>
            <a:r>
              <a:rPr lang="el-GR" dirty="0"/>
              <a:t>Αντικείμενο του μαθήματος</a:t>
            </a:r>
          </a:p>
          <a:p>
            <a:pPr marL="0"/>
            <a:r>
              <a:rPr lang="el-GR" dirty="0"/>
              <a:t>Σκοπός του μαθήματος</a:t>
            </a:r>
          </a:p>
          <a:p>
            <a:pPr marL="0"/>
            <a:r>
              <a:rPr lang="el-GR" dirty="0"/>
              <a:t>Διδακτικό Συμβόλαιο</a:t>
            </a:r>
          </a:p>
          <a:p>
            <a:pPr marL="0"/>
            <a:r>
              <a:rPr lang="el-GR" dirty="0"/>
              <a:t>Δομή του Μαθήματος</a:t>
            </a:r>
          </a:p>
          <a:p>
            <a:pPr marL="0"/>
            <a:endParaRPr lang="el-GR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8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dirty="0"/>
              <a:t>Εισαγωγή στο μάθημα «Οι ΤΠΕ στην Εκπαίδευση»</a:t>
            </a:r>
          </a:p>
          <a:p>
            <a:pPr marL="0"/>
            <a:r>
              <a:rPr lang="el-GR" dirty="0"/>
              <a:t>Παρουσίαση της Δομής του Μαθήματος</a:t>
            </a:r>
          </a:p>
          <a:p>
            <a:pPr marL="0"/>
            <a:r>
              <a:rPr lang="el-GR" dirty="0"/>
              <a:t>Διδακτικό Συμβόλαιο</a:t>
            </a:r>
          </a:p>
          <a:p>
            <a:pPr marL="0"/>
            <a:r>
              <a:rPr lang="el-GR" dirty="0"/>
              <a:t>Παρουσίαση του Αντικειμένου του μαθήματος ΤΠΕ στην Εκπαίδευση</a:t>
            </a:r>
          </a:p>
          <a:p>
            <a:pPr marL="0"/>
            <a:r>
              <a:rPr lang="el-GR" dirty="0"/>
              <a:t>Παρουσίαση του Σκοπού του μαθήματος ΤΠΕ στην Εκπαίδευση</a:t>
            </a:r>
          </a:p>
          <a:p>
            <a:pPr marL="0"/>
            <a:r>
              <a:rPr lang="el-GR" dirty="0"/>
              <a:t>Υλικό του μαθήματος ΤΠΕ στην Εκπαίδευση</a:t>
            </a:r>
          </a:p>
          <a:p>
            <a:pPr marL="0"/>
            <a:r>
              <a:rPr lang="el-GR" dirty="0"/>
              <a:t>Χρήσιμες Πληροφορίες</a:t>
            </a:r>
          </a:p>
          <a:p>
            <a:pPr marL="0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1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2438" y="155575"/>
            <a:ext cx="7788275" cy="1139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/>
              <a:t>«ΤΠΕ στην Εκπαίδευση»</a:t>
            </a:r>
            <a:endParaRPr lang="en-GB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 bwMode="blackGray">
          <a:xfrm>
            <a:off x="533400" y="1143000"/>
            <a:ext cx="8458200" cy="4913313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l-GR" sz="2500" b="1" dirty="0">
                <a:solidFill>
                  <a:schemeClr val="tx1"/>
                </a:solidFill>
              </a:rPr>
              <a:t>Υποχρεωτικό μάθημα Β’ έτους (Δ’ εξαμήνου)</a:t>
            </a:r>
            <a:endParaRPr lang="en-GB" sz="2500" b="1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l-GR" sz="2500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l-GR" sz="2500" b="1" dirty="0">
                <a:solidFill>
                  <a:schemeClr val="tx1"/>
                </a:solidFill>
              </a:rPr>
              <a:t>Αντικείμενο Μαθήματος: 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l-GR" sz="2500" dirty="0">
                <a:solidFill>
                  <a:schemeClr val="tx1"/>
                </a:solidFill>
              </a:rPr>
              <a:t>Η </a:t>
            </a:r>
            <a:r>
              <a:rPr lang="el-GR" sz="2500" b="1" dirty="0">
                <a:solidFill>
                  <a:schemeClr val="tx1"/>
                </a:solidFill>
              </a:rPr>
              <a:t>Πληροφορική</a:t>
            </a:r>
            <a:r>
              <a:rPr lang="el-GR" sz="2500" dirty="0">
                <a:solidFill>
                  <a:schemeClr val="tx1"/>
                </a:solidFill>
              </a:rPr>
              <a:t> και οι </a:t>
            </a:r>
            <a:r>
              <a:rPr lang="el-GR" sz="2500" b="1" dirty="0">
                <a:solidFill>
                  <a:schemeClr val="tx1"/>
                </a:solidFill>
              </a:rPr>
              <a:t>Τεχνολογίες της Πληροφορίας και των Επικοινωνιών </a:t>
            </a:r>
            <a:r>
              <a:rPr lang="el-GR" sz="2500" dirty="0">
                <a:solidFill>
                  <a:schemeClr val="tx1"/>
                </a:solidFill>
              </a:rPr>
              <a:t>στο εκπαιδευτικό σύστημα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l-GR" sz="2500" dirty="0">
                <a:solidFill>
                  <a:schemeClr val="tx1"/>
                </a:solidFill>
              </a:rPr>
              <a:t>Οι</a:t>
            </a:r>
            <a:r>
              <a:rPr lang="en-GB" sz="2500" dirty="0">
                <a:solidFill>
                  <a:schemeClr val="tx1"/>
                </a:solidFill>
              </a:rPr>
              <a:t> </a:t>
            </a:r>
            <a:r>
              <a:rPr lang="el-GR" sz="2500" b="1" dirty="0">
                <a:solidFill>
                  <a:schemeClr val="tx1"/>
                </a:solidFill>
              </a:rPr>
              <a:t>Τεχνολογίες της Πληροφορίας και των Επικοινωνιών </a:t>
            </a:r>
            <a:r>
              <a:rPr lang="el-GR" sz="2500" dirty="0">
                <a:solidFill>
                  <a:schemeClr val="tx1"/>
                </a:solidFill>
              </a:rPr>
              <a:t>στη διδασκαλία και τη μάθηση</a:t>
            </a:r>
            <a:endParaRPr lang="en-GB" sz="2500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l-GR" sz="2500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l-GR" sz="2500" dirty="0">
                <a:solidFill>
                  <a:schemeClr val="tx1"/>
                </a:solidFill>
              </a:rPr>
              <a:t>Τμήμα Επιστημών της Εκπαίδευσης και της Αγωγής στην Προσχολική Ηλικία</a:t>
            </a:r>
            <a:r>
              <a:rPr lang="en-GB" sz="2500" dirty="0">
                <a:solidFill>
                  <a:schemeClr val="tx1"/>
                </a:solidFill>
              </a:rPr>
              <a:t>, </a:t>
            </a:r>
            <a:r>
              <a:rPr lang="el-GR" sz="2500" dirty="0">
                <a:solidFill>
                  <a:schemeClr val="tx1"/>
                </a:solidFill>
              </a:rPr>
              <a:t>Πανεπιστήμιο Πατρών</a:t>
            </a:r>
            <a:endParaRPr lang="en-GB" sz="2500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l-GR" sz="2500" dirty="0">
              <a:solidFill>
                <a:schemeClr val="tx1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2500" b="1" dirty="0" err="1">
                <a:solidFill>
                  <a:schemeClr val="tx1"/>
                </a:solidFill>
              </a:rPr>
              <a:t>Διδάσκων</a:t>
            </a:r>
            <a:r>
              <a:rPr lang="en-GB" sz="2500" dirty="0">
                <a:solidFill>
                  <a:schemeClr val="tx1"/>
                </a:solidFill>
              </a:rPr>
              <a:t>: Βα</a:t>
            </a:r>
            <a:r>
              <a:rPr lang="en-GB" sz="2500" dirty="0" err="1">
                <a:solidFill>
                  <a:schemeClr val="tx1"/>
                </a:solidFill>
              </a:rPr>
              <a:t>σίλης</a:t>
            </a:r>
            <a:r>
              <a:rPr lang="en-GB" sz="2500" dirty="0">
                <a:solidFill>
                  <a:schemeClr val="tx1"/>
                </a:solidFill>
              </a:rPr>
              <a:t> Κόμης, </a:t>
            </a:r>
            <a:r>
              <a:rPr lang="el-GR" sz="2500" dirty="0">
                <a:solidFill>
                  <a:schemeClr val="tx1"/>
                </a:solidFill>
              </a:rPr>
              <a:t>Καθηγητής, </a:t>
            </a:r>
            <a:r>
              <a:rPr lang="en-GB" sz="2500" dirty="0">
                <a:solidFill>
                  <a:schemeClr val="tx1"/>
                </a:solidFill>
                <a:hlinkClick r:id="rId3"/>
              </a:rPr>
              <a:t>komis@</a:t>
            </a:r>
            <a:r>
              <a:rPr lang="en-US" sz="2500" dirty="0" err="1">
                <a:solidFill>
                  <a:schemeClr val="tx1"/>
                </a:solidFill>
                <a:hlinkClick r:id="rId3"/>
              </a:rPr>
              <a:t>upatras</a:t>
            </a:r>
            <a:r>
              <a:rPr lang="en-GB" sz="2500" dirty="0">
                <a:solidFill>
                  <a:schemeClr val="tx1"/>
                </a:solidFill>
                <a:hlinkClick r:id="rId3"/>
              </a:rPr>
              <a:t>.gr</a:t>
            </a:r>
            <a:r>
              <a:rPr lang="el-GR" sz="2500" dirty="0">
                <a:solidFill>
                  <a:schemeClr val="tx1"/>
                </a:solidFill>
              </a:rPr>
              <a:t> </a:t>
            </a:r>
            <a:endParaRPr lang="en-US" sz="2500" dirty="0">
              <a:solidFill>
                <a:schemeClr val="tx1"/>
              </a:solidFill>
            </a:endParaRP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6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Αντικείμενο του μαθήματος «ΤΠΕ στην Εκπαίδευση»</a:t>
            </a:r>
            <a:endParaRPr lang="en-GB" dirty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773238"/>
            <a:ext cx="8415338" cy="4114800"/>
          </a:xfrm>
          <a:noFill/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3200" dirty="0"/>
              <a:t>Το μάθημα ασχολείται με την ένταξη και τη χρήση της ψηφιακής τεχνολογίας (Πληροφορική και άλλες σύγχρονες τεχνολογίες) στην εκπαίδευση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3200" dirty="0"/>
              <a:t>Ανήκει στο επιστημονικό πεδίο της Εκπαιδευτικής Τεχνολογίας </a:t>
            </a:r>
          </a:p>
        </p:txBody>
      </p:sp>
    </p:spTree>
    <p:extLst>
      <p:ext uri="{BB962C8B-B14F-4D97-AF65-F5344CB8AC3E}">
        <p14:creationId xmlns:p14="http://schemas.microsoft.com/office/powerpoint/2010/main" val="258459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«ΤΠΕ στην Εκπαίδευση»: παραδείγματα </a:t>
            </a:r>
            <a:endParaRPr lang="en-GB" dirty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773238"/>
            <a:ext cx="8415338" cy="4114800"/>
          </a:xfrm>
          <a:noFill/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3200" dirty="0" err="1">
                <a:hlinkClick r:id="rId3"/>
              </a:rPr>
              <a:t>Eclass</a:t>
            </a:r>
            <a:r>
              <a:rPr lang="en-US" sz="3200" dirty="0"/>
              <a:t> </a:t>
            </a:r>
            <a:r>
              <a:rPr lang="el-GR" sz="3200" dirty="0"/>
              <a:t>(πλατφόρμα ασύγχρονης εξ αποστάσεως εκπαίδευσης)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3200" dirty="0">
                <a:hlinkClick r:id="rId4"/>
              </a:rPr>
              <a:t>Zoom</a:t>
            </a:r>
            <a:r>
              <a:rPr lang="en-US" sz="3200" dirty="0"/>
              <a:t> (</a:t>
            </a:r>
            <a:r>
              <a:rPr lang="el-GR" sz="3200" dirty="0"/>
              <a:t>πλατφόρμα εικονικής τάξης – σύγχρονης εξ αποστάσεως εκπαίδευσης</a:t>
            </a:r>
            <a:r>
              <a:rPr lang="en-US" sz="3200" dirty="0"/>
              <a:t>)</a:t>
            </a:r>
            <a:endParaRPr lang="el-GR" sz="3200" dirty="0">
              <a:hlinkClick r:id="rId3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dirty="0">
                <a:hlinkClick r:id="rId5"/>
              </a:rPr>
              <a:t>Σταυρόλεξο</a:t>
            </a:r>
            <a:r>
              <a:rPr lang="el-GR" sz="3200" dirty="0"/>
              <a:t> (εξάσκηση και πρακτική)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dirty="0">
                <a:hlinkClick r:id="rId6"/>
              </a:rPr>
              <a:t>Βολή</a:t>
            </a:r>
            <a:r>
              <a:rPr lang="el-GR" sz="3200" dirty="0"/>
              <a:t> (λογισμικό προσομοίωσης)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dirty="0">
                <a:hlinkClick r:id="rId7"/>
              </a:rPr>
              <a:t>Ρομπότ εδάφους </a:t>
            </a:r>
            <a:r>
              <a:rPr lang="en-US" sz="3200" dirty="0"/>
              <a:t> (</a:t>
            </a:r>
            <a:r>
              <a:rPr lang="el-GR" sz="3200" dirty="0"/>
              <a:t>τ</a:t>
            </a:r>
            <a:r>
              <a:rPr lang="en-US" sz="3200" dirty="0" err="1"/>
              <a:t>ύ</a:t>
            </a:r>
            <a:r>
              <a:rPr lang="el-GR" sz="3200" dirty="0"/>
              <a:t>που </a:t>
            </a:r>
            <a:r>
              <a:rPr lang="en-US" sz="3200" dirty="0"/>
              <a:t>Logo</a:t>
            </a:r>
            <a:r>
              <a:rPr lang="el-GR" sz="3200" dirty="0"/>
              <a:t>) 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dirty="0">
                <a:hlinkClick r:id="rId8"/>
              </a:rPr>
              <a:t>Ρομπότ</a:t>
            </a:r>
            <a:r>
              <a:rPr lang="el-GR" sz="3200" dirty="0"/>
              <a:t> (προσομοίωση σε οθόνη) </a:t>
            </a:r>
          </a:p>
        </p:txBody>
      </p:sp>
    </p:spTree>
    <p:extLst>
      <p:ext uri="{BB962C8B-B14F-4D97-AF65-F5344CB8AC3E}">
        <p14:creationId xmlns:p14="http://schemas.microsoft.com/office/powerpoint/2010/main" val="279421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Σκο</a:t>
            </a:r>
            <a:r>
              <a:rPr lang="en-GB" dirty="0"/>
              <a:t>πός</a:t>
            </a:r>
            <a:r>
              <a:rPr lang="el-GR" dirty="0"/>
              <a:t> του μαθήματος (1)</a:t>
            </a:r>
            <a:endParaRPr lang="en-GB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153400" cy="4602162"/>
          </a:xfrm>
          <a:noFill/>
        </p:spPr>
        <p:txBody>
          <a:bodyPr>
            <a:noAutofit/>
          </a:bodyPr>
          <a:lstStyle/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l-GR" sz="3200" b="1" dirty="0"/>
              <a:t>Α.  </a:t>
            </a:r>
            <a:r>
              <a:rPr lang="el-GR" sz="3200" dirty="0"/>
              <a:t>να γνωρίσουν οι φοιτήτριες – φοιτητές τις κύριες </a:t>
            </a:r>
            <a:r>
              <a:rPr lang="el-GR" sz="3200" b="1" dirty="0"/>
              <a:t>προσεγγίσεις</a:t>
            </a:r>
            <a:r>
              <a:rPr lang="en-GB" sz="3200" dirty="0"/>
              <a:t> </a:t>
            </a:r>
            <a:endParaRPr lang="el-GR" sz="3200" dirty="0"/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l-GR" sz="2800" dirty="0"/>
              <a:t>που αφορούν στην εισαγωγή, την ένταξη και τη χρήση της </a:t>
            </a:r>
            <a:r>
              <a:rPr lang="el-GR" sz="2800" b="1" dirty="0"/>
              <a:t>Πληροφορικής</a:t>
            </a:r>
            <a:r>
              <a:rPr lang="el-GR" sz="2800" dirty="0"/>
              <a:t> και των </a:t>
            </a:r>
            <a:r>
              <a:rPr lang="el-GR" sz="2800" b="1" dirty="0"/>
              <a:t>Τεχνολογιών της Πληροφορίας και των Επικοινωνιών </a:t>
            </a:r>
            <a:r>
              <a:rPr lang="en-US" sz="2800" dirty="0"/>
              <a:t>(</a:t>
            </a:r>
            <a:r>
              <a:rPr lang="el-GR" sz="2800" dirty="0"/>
              <a:t>ΤΠΕ</a:t>
            </a:r>
            <a:r>
              <a:rPr lang="en-US" sz="2800" dirty="0"/>
              <a:t>) </a:t>
            </a:r>
            <a:r>
              <a:rPr lang="el-GR" sz="2800" dirty="0"/>
              <a:t>στην </a:t>
            </a:r>
            <a:r>
              <a:rPr lang="el-GR" sz="2800" b="1" dirty="0"/>
              <a:t>εκπαιδευτική πράξη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l-GR" sz="2800" dirty="0"/>
              <a:t>καθώς και τις επιπτώσεις των προσεγγίσεων αυτών στις διαδικασίες της διδασκαλίας και τη μάθησης.</a:t>
            </a:r>
          </a:p>
        </p:txBody>
      </p:sp>
    </p:spTree>
    <p:extLst>
      <p:ext uri="{BB962C8B-B14F-4D97-AF65-F5344CB8AC3E}">
        <p14:creationId xmlns:p14="http://schemas.microsoft.com/office/powerpoint/2010/main" val="1145792784"/>
      </p:ext>
    </p:extLst>
  </p:cSld>
  <p:clrMapOvr>
    <a:masterClrMapping/>
  </p:clrMapOvr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1617</TotalTime>
  <Words>1253</Words>
  <Application>Microsoft Macintosh PowerPoint</Application>
  <PresentationFormat>Προβολή στην οθόνη (4:3)</PresentationFormat>
  <Paragraphs>183</Paragraphs>
  <Slides>29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Courier New</vt:lpstr>
      <vt:lpstr>Gill Sans MT</vt:lpstr>
      <vt:lpstr>Verdana</vt:lpstr>
      <vt:lpstr>Wingdings</vt:lpstr>
      <vt:lpstr>Wingdings 2</vt:lpstr>
      <vt:lpstr>IV-ICTEGroup.GR.new</vt:lpstr>
      <vt:lpstr>ΤΠΕ στην Εκπαίδευση</vt:lpstr>
      <vt:lpstr>Άδειες Χρήσης</vt:lpstr>
      <vt:lpstr>Χρηματοδότηση</vt:lpstr>
      <vt:lpstr>Σκοποί  ενότητας</vt:lpstr>
      <vt:lpstr>Περιεχόμενα ενότητας</vt:lpstr>
      <vt:lpstr>«ΤΠΕ στην Εκπαίδευση»</vt:lpstr>
      <vt:lpstr>Αντικείμενο του μαθήματος «ΤΠΕ στην Εκπαίδευση»</vt:lpstr>
      <vt:lpstr>«ΤΠΕ στην Εκπαίδευση»: παραδείγματα </vt:lpstr>
      <vt:lpstr>Σκοπός του μαθήματος (1)</vt:lpstr>
      <vt:lpstr>Σκοπός του μαθήματος (2)</vt:lpstr>
      <vt:lpstr>Δομή μαθήματος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Διδακτικό συμβόλαιο μαθήματος (5/5) – Αξιολόγηση</vt:lpstr>
      <vt:lpstr>Πληροφορίες </vt:lpstr>
      <vt:lpstr>Εργαστήριο υπολογιστών </vt:lpstr>
      <vt:lpstr>Ωράριο Εργαστηρίου </vt:lpstr>
      <vt:lpstr>Υλικό Μαθήματος</vt:lpstr>
      <vt:lpstr>Το κόκκινο βιβλίο</vt:lpstr>
      <vt:lpstr>Το κίτρινο βιβλίο</vt:lpstr>
      <vt:lpstr>Πλατφόρμα Μαθήματος</vt:lpstr>
      <vt:lpstr>Περιεχόμενο Εργαστηρίου</vt:lpstr>
      <vt:lpstr>Αξιολόγηση μαθήματος</vt:lpstr>
      <vt:lpstr>Οι τεχνολογίες αποξενώνουν τους ανθρώπους;</vt:lpstr>
      <vt:lpstr>Τέλος 1ης Ενότητας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Κόμης Βασίλειος</cp:lastModifiedBy>
  <cp:revision>63</cp:revision>
  <dcterms:created xsi:type="dcterms:W3CDTF">2014-12-10T08:52:23Z</dcterms:created>
  <dcterms:modified xsi:type="dcterms:W3CDTF">2021-02-22T09:50:22Z</dcterms:modified>
</cp:coreProperties>
</file>