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258"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D18D91-C967-4940-B858-1DB418E8F888}" type="datetimeFigureOut">
              <a:rPr lang="el-GR" smtClean="0"/>
              <a:pPr/>
              <a:t>7/10/2020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5C12E3-74BE-4B42-B527-3F6876FBF7B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CE5C12E3-74BE-4B42-B527-3F6876FBF7B5}" type="slidenum">
              <a:rPr lang="el-GR" smtClean="0"/>
              <a:pPr/>
              <a:t>29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7DBF546-8D2D-4878-9367-D7E232C573AF}" type="datetimeFigureOut">
              <a:rPr lang="el-GR" smtClean="0"/>
              <a:pPr/>
              <a:t>7/10/2020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7DBF546-8D2D-4878-9367-D7E232C573AF}" type="datetimeFigureOut">
              <a:rPr lang="el-GR" smtClean="0"/>
              <a:pPr/>
              <a:t>7/10/2020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7DBF546-8D2D-4878-9367-D7E232C573AF}" type="datetimeFigureOut">
              <a:rPr lang="el-GR" smtClean="0"/>
              <a:pPr/>
              <a:t>7/10/2020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7DBF546-8D2D-4878-9367-D7E232C573AF}" type="datetimeFigureOut">
              <a:rPr lang="el-GR" smtClean="0"/>
              <a:pPr/>
              <a:t>7/10/2020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BF546-8D2D-4878-9367-D7E232C573AF}" type="datetimeFigureOut">
              <a:rPr lang="el-GR" smtClean="0"/>
              <a:pPr/>
              <a:t>7/10/2020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7DBF546-8D2D-4878-9367-D7E232C573AF}" type="datetimeFigureOut">
              <a:rPr lang="el-GR" smtClean="0"/>
              <a:pPr/>
              <a:t>7/10/2020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7DBF546-8D2D-4878-9367-D7E232C573AF}" type="datetimeFigureOut">
              <a:rPr lang="el-GR" smtClean="0"/>
              <a:pPr/>
              <a:t>7/10/2020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7DBF546-8D2D-4878-9367-D7E232C573AF}" type="datetimeFigureOut">
              <a:rPr lang="el-GR" smtClean="0"/>
              <a:pPr/>
              <a:t>7/10/2020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BF546-8D2D-4878-9367-D7E232C573AF}" type="datetimeFigureOut">
              <a:rPr lang="el-GR" smtClean="0"/>
              <a:pPr/>
              <a:t>7/10/2020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BF546-8D2D-4878-9367-D7E232C573AF}" type="datetimeFigureOut">
              <a:rPr lang="el-GR" smtClean="0"/>
              <a:pPr/>
              <a:t>7/10/2020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BF546-8D2D-4878-9367-D7E232C573AF}" type="datetimeFigureOut">
              <a:rPr lang="el-GR" smtClean="0"/>
              <a:pPr/>
              <a:t>7/10/2020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75D6AC3-82BF-47F9-8E96-EF16684495A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BF546-8D2D-4878-9367-D7E232C573AF}" type="datetimeFigureOut">
              <a:rPr lang="el-GR" smtClean="0"/>
              <a:pPr/>
              <a:t>7/10/2020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D6AC3-82BF-47F9-8E96-EF16684495A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 ΔΙΚΑΙΟ ΕΠΙΧΕΙΡΗΣΕΩΝ ΚΑΙ ΑΞΙΟΓΡΑΦΩΝ </a:t>
            </a:r>
            <a:endParaRPr lang="el-GR" dirty="0"/>
          </a:p>
        </p:txBody>
      </p:sp>
      <p:sp>
        <p:nvSpPr>
          <p:cNvPr id="3" name="Subtitle 2"/>
          <p:cNvSpPr>
            <a:spLocks noGrp="1"/>
          </p:cNvSpPr>
          <p:nvPr>
            <p:ph type="subTitle" idx="1"/>
          </p:nvPr>
        </p:nvSpPr>
        <p:spPr/>
        <p:txBody>
          <a:bodyPr/>
          <a:lstStyle/>
          <a:p>
            <a:r>
              <a:rPr lang="el-GR" dirty="0" smtClean="0"/>
              <a:t> ΜΑΘΗΜΑ ΕΠΙΛΟΓΗΣ  Δ’ ΕΤΟΥΣ </a:t>
            </a:r>
          </a:p>
          <a:p>
            <a:r>
              <a:rPr lang="el-GR" dirty="0" smtClean="0"/>
              <a:t> Χ. </a:t>
            </a:r>
            <a:r>
              <a:rPr lang="el-GR" dirty="0" smtClean="0"/>
              <a:t>ΤΣΕΝΕ </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Έμποροι – απόκτηση  εμπορικής ιδιότητας  </a:t>
            </a:r>
            <a:endParaRPr lang="el-GR" sz="3200" dirty="0"/>
          </a:p>
        </p:txBody>
      </p:sp>
      <p:sp>
        <p:nvSpPr>
          <p:cNvPr id="3" name="Content Placeholder 2"/>
          <p:cNvSpPr>
            <a:spLocks noGrp="1"/>
          </p:cNvSpPr>
          <p:nvPr>
            <p:ph idx="1"/>
          </p:nvPr>
        </p:nvSpPr>
        <p:spPr/>
        <p:txBody>
          <a:bodyPr>
            <a:normAutofit/>
          </a:bodyPr>
          <a:lstStyle/>
          <a:p>
            <a:pPr algn="just"/>
            <a:r>
              <a:rPr lang="el-GR" sz="2400" dirty="0"/>
              <a:t> </a:t>
            </a:r>
            <a:r>
              <a:rPr lang="el-GR" sz="2400" dirty="0" smtClean="0"/>
              <a:t>Έμποροι κατά  το  ουσιαστικό σύστημα  (άρθρο 1 ΕμπΝ): άσκηση  πρωτότυπα εμπορικών πράξεων,  δημιουργία επαγγέλματος, δηλαδή οποιαδήποτε βιοποριστική  δραστηριότητα  η οποία ασκείται  κατά τρόπο  διαρκή / σταθερό, οργανωμένο και υπάρχει πρόθεση  βιοπορισμου  (απαιτείται πραγματική  διενέργεια εμπορικών πράξεων , όχι απλή εξωτερίκευση  της πρόθεσης διενέργειας εμπ. πράξεων)- επίσης  αρκεί η διενέργεια κατά σύνηθες επάγγελμα .</a:t>
            </a:r>
          </a:p>
          <a:p>
            <a:pPr algn="just"/>
            <a:r>
              <a:rPr lang="el-GR" sz="2400" dirty="0"/>
              <a:t> </a:t>
            </a:r>
            <a:r>
              <a:rPr lang="el-GR" sz="2400" dirty="0" smtClean="0"/>
              <a:t>Έμποροι κατά το τυπικό  σύστημα :</a:t>
            </a:r>
          </a:p>
          <a:p>
            <a:pPr algn="just">
              <a:buNone/>
            </a:pPr>
            <a:r>
              <a:rPr lang="el-GR" sz="2400" dirty="0" smtClean="0"/>
              <a:t>-  ΑΕ, ΕΠΕ, ΙΚΕ , ΣΥΝΕΤΑΙΡΙΣΜΟΣ, ΝΑΥΤΙΚΗ ΕΤΑΙΡΙΑ </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t>
            </a:r>
            <a:r>
              <a:rPr lang="el-GR" sz="3200" dirty="0" smtClean="0"/>
              <a:t>Εμπορική ικανότητα – εμπορική ιδιότητα ( έναρξη – λήξη – συνέπειες )</a:t>
            </a:r>
            <a:endParaRPr lang="el-GR" dirty="0"/>
          </a:p>
        </p:txBody>
      </p:sp>
      <p:sp>
        <p:nvSpPr>
          <p:cNvPr id="3" name="Content Placeholder 2"/>
          <p:cNvSpPr>
            <a:spLocks noGrp="1"/>
          </p:cNvSpPr>
          <p:nvPr>
            <p:ph idx="1"/>
          </p:nvPr>
        </p:nvSpPr>
        <p:spPr/>
        <p:txBody>
          <a:bodyPr>
            <a:normAutofit fontScale="92500"/>
          </a:bodyPr>
          <a:lstStyle/>
          <a:p>
            <a:pPr algn="just"/>
            <a:r>
              <a:rPr lang="el-GR" sz="2400" u="sng" dirty="0" smtClean="0"/>
              <a:t>Εμπορική ικανότητα</a:t>
            </a:r>
            <a:r>
              <a:rPr lang="el-GR" sz="2400" dirty="0" smtClean="0"/>
              <a:t> :  φυσικά πρόσωπα που είναι ενήλικοι (άνω των 18 ετών)  και δεν  βρίσκονται σε κατάσταση νόμιμης απαγόρευσης μετά από καταδίκη, ή σε κατάσταση δικαστικής συμπαράστασης / </a:t>
            </a:r>
            <a:r>
              <a:rPr lang="el-GR" sz="2400" u="sng" dirty="0" smtClean="0"/>
              <a:t>Νομικά πρόσωπα  :  οι εμπορικές εταιρίες ( όχι σωματεία , ίδρυμα) και   οι δημόσιοι οργανισμοί που έχουν την μορφή του Ν.Π.Ι.Δ.</a:t>
            </a:r>
          </a:p>
          <a:p>
            <a:pPr algn="just"/>
            <a:r>
              <a:rPr lang="el-GR" sz="2400" u="sng" dirty="0" smtClean="0"/>
              <a:t>Έναρξη – λήξη  εμπορικής ιδιότητας </a:t>
            </a:r>
            <a:r>
              <a:rPr lang="el-GR" sz="2400" dirty="0" smtClean="0"/>
              <a:t> , ανάλογα  με το σύστημα με το οποίο αποκτάται η εμπορική ιδιότητα :  στο ουσιαστικό σύστημα  απαιτείται έμπρακτη εκδήλωση της πρόθεσης  έναρξης ή λήξης διενέργειας εμπορικών πράξεων   κατά σύνηθες επάγγελμα  / στο</a:t>
            </a:r>
            <a:r>
              <a:rPr lang="en-US" sz="2400" dirty="0" smtClean="0"/>
              <a:t> </a:t>
            </a:r>
            <a:r>
              <a:rPr lang="el-GR" sz="2400" dirty="0" smtClean="0"/>
              <a:t>τυπικό σύστημα απαιτείται  η ολοκλήρωση των τυπικών προϋποθέσεων απόκτησης σύστασης της εταιρίας ή  για τη λήξη , η περάτωση της εκκαθάρισης .     </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 </a:t>
            </a:r>
            <a:r>
              <a:rPr lang="el-GR" sz="3200" dirty="0" smtClean="0"/>
              <a:t>Συνέπειες εμπορικής ιδιότητας </a:t>
            </a:r>
            <a:endParaRPr lang="el-GR" sz="3200" dirty="0"/>
          </a:p>
        </p:txBody>
      </p:sp>
      <p:sp>
        <p:nvSpPr>
          <p:cNvPr id="3" name="Content Placeholder 2"/>
          <p:cNvSpPr>
            <a:spLocks noGrp="1"/>
          </p:cNvSpPr>
          <p:nvPr>
            <p:ph idx="1"/>
          </p:nvPr>
        </p:nvSpPr>
        <p:spPr/>
        <p:txBody>
          <a:bodyPr>
            <a:normAutofit lnSpcReduction="10000"/>
          </a:bodyPr>
          <a:lstStyle/>
          <a:p>
            <a:pPr algn="just"/>
            <a:r>
              <a:rPr lang="el-GR" sz="2400" dirty="0" smtClean="0"/>
              <a:t> Κήρυξη των  εμπόρων και  των ενώσεων  προσώπων με  νομική προσωπικότητα  που επιδιώκουν εμπορικό σκοπό  σε κατάσταση πτώχευσης , επί παύσης των πληρωμών τους.</a:t>
            </a:r>
          </a:p>
          <a:p>
            <a:pPr algn="just"/>
            <a:r>
              <a:rPr lang="el-GR" sz="2400" dirty="0"/>
              <a:t> </a:t>
            </a:r>
            <a:r>
              <a:rPr lang="el-GR" sz="2400" dirty="0" smtClean="0"/>
              <a:t>Στοιχεία εξατομίκευσης εμπόρου :  ειδική επαγγελματική κατοικία,  ειδική επωνυμία. </a:t>
            </a:r>
          </a:p>
          <a:p>
            <a:pPr algn="just"/>
            <a:r>
              <a:rPr lang="el-GR" sz="2400" dirty="0" smtClean="0"/>
              <a:t>Τεκμήριο εμπορικότητας : όλες οι πράξεις του θεωρούνται εμπορικές – επιτρέπεται ανταπόδειξη.</a:t>
            </a:r>
          </a:p>
          <a:p>
            <a:pPr algn="just"/>
            <a:r>
              <a:rPr lang="el-GR" sz="2400" dirty="0"/>
              <a:t> </a:t>
            </a:r>
            <a:r>
              <a:rPr lang="el-GR" sz="2400" dirty="0" smtClean="0"/>
              <a:t>Εγγραφή  στο οικείο επιμελητήριο – έναρξη  επαγγέλματος στην εφορία. </a:t>
            </a:r>
          </a:p>
          <a:p>
            <a:pPr algn="just"/>
            <a:r>
              <a:rPr lang="el-GR" sz="2400" dirty="0"/>
              <a:t> </a:t>
            </a:r>
            <a:r>
              <a:rPr lang="el-GR" sz="2400" dirty="0" smtClean="0"/>
              <a:t>Πράξεις εμπόρου : αλληλόχρεος λογ/σμός , τοκοφορία απαιτήσεων  από εμπορική αιτία,  5ετής παραγραφή  αξιώσεων.</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smtClean="0"/>
              <a:t>Αξιόγραφα</a:t>
            </a:r>
            <a:r>
              <a:rPr lang="el-GR" dirty="0" smtClean="0"/>
              <a:t> </a:t>
            </a:r>
            <a:endParaRPr lang="el-GR" dirty="0"/>
          </a:p>
        </p:txBody>
      </p:sp>
      <p:sp>
        <p:nvSpPr>
          <p:cNvPr id="3" name="Content Placeholder 2"/>
          <p:cNvSpPr>
            <a:spLocks noGrp="1"/>
          </p:cNvSpPr>
          <p:nvPr>
            <p:ph idx="1"/>
          </p:nvPr>
        </p:nvSpPr>
        <p:spPr/>
        <p:txBody>
          <a:bodyPr>
            <a:normAutofit fontScale="77500" lnSpcReduction="20000"/>
          </a:bodyPr>
          <a:lstStyle/>
          <a:p>
            <a:pPr algn="just"/>
            <a:r>
              <a:rPr lang="el-GR" sz="2400" u="sng" dirty="0" smtClean="0"/>
              <a:t>Έννοια αξιογράφου</a:t>
            </a:r>
            <a:r>
              <a:rPr lang="el-GR" sz="2400" dirty="0" smtClean="0"/>
              <a:t>:  έγγραφο που ενσωματώνει ιδιωτικό δικαίωμα  κατά τέτοιο τρόπο,  ώστε  για την ενάσκησή του καθώς και   τη μεταβίβαση του ενσωματωμένου  δικαιώματος να είναι απαραίτητη η νόμιμη κατοχή του εγγράφου .</a:t>
            </a:r>
          </a:p>
          <a:p>
            <a:pPr algn="just"/>
            <a:r>
              <a:rPr lang="el-GR" sz="2400" dirty="0"/>
              <a:t> </a:t>
            </a:r>
            <a:r>
              <a:rPr lang="el-GR" sz="2400" u="sng" dirty="0" smtClean="0"/>
              <a:t>Έγγραφο </a:t>
            </a:r>
            <a:r>
              <a:rPr lang="el-GR" sz="2400" dirty="0" smtClean="0"/>
              <a:t>: απαιτείται ιδιόχειρη  υπογραφή και  χρονολογία</a:t>
            </a:r>
          </a:p>
          <a:p>
            <a:pPr algn="just"/>
            <a:r>
              <a:rPr lang="el-GR" sz="2400" dirty="0"/>
              <a:t> </a:t>
            </a:r>
            <a:r>
              <a:rPr lang="el-GR" sz="2400" u="sng" dirty="0" smtClean="0"/>
              <a:t>Ιδιωτικό δικαίωμα</a:t>
            </a:r>
            <a:r>
              <a:rPr lang="el-GR" sz="2400" dirty="0" smtClean="0"/>
              <a:t> :  ενοχικό ή εμπράγματο </a:t>
            </a:r>
          </a:p>
          <a:p>
            <a:pPr algn="just"/>
            <a:r>
              <a:rPr lang="el-GR" sz="2400" dirty="0"/>
              <a:t> </a:t>
            </a:r>
            <a:r>
              <a:rPr lang="el-GR" sz="2400" dirty="0" smtClean="0"/>
              <a:t>Ενσωμάτωση του δικαιώματος στο έγγραφο  :   η κατοχή  του εγγράφου δίνει το δικαίωμα στο  δανειστή να απαιτήσει την εκπλήρωση της παροχής  χωρίς άλλη απόδειξη /ο οφειλέτης αν καταβάλλει στον κομιστή του εγγράφου ελευθερώνεται .</a:t>
            </a:r>
          </a:p>
          <a:p>
            <a:pPr algn="just"/>
            <a:r>
              <a:rPr lang="el-GR" sz="2400" dirty="0"/>
              <a:t> </a:t>
            </a:r>
            <a:r>
              <a:rPr lang="el-GR" sz="2400" u="sng" dirty="0" smtClean="0"/>
              <a:t>Είδη αξιογράφων</a:t>
            </a:r>
            <a:r>
              <a:rPr lang="el-GR" sz="2400" dirty="0" smtClean="0"/>
              <a:t> : </a:t>
            </a:r>
            <a:r>
              <a:rPr lang="el-GR" sz="2400" b="1" dirty="0" smtClean="0"/>
              <a:t>ονομαστικά</a:t>
            </a:r>
            <a:r>
              <a:rPr lang="el-GR" sz="2400" dirty="0" smtClean="0"/>
              <a:t>  (ο αποκλειστικός δικαιούχος είναι το κατονομαζόμενο πρόσωπο- μεταβίβαση με εκχώρηση)/ </a:t>
            </a:r>
            <a:r>
              <a:rPr lang="el-GR" sz="2400" b="1" dirty="0" smtClean="0"/>
              <a:t>ανώνυμα  ή στον κομιστή </a:t>
            </a:r>
            <a:r>
              <a:rPr lang="el-GR" sz="2400" dirty="0" smtClean="0"/>
              <a:t> (δεν κατονομάζεται ο δικαιούχος ,ο εκάστοτε κομιστής μπορεί να ασκήσει το  ενσωματωμένο δικαίωμα),  </a:t>
            </a:r>
            <a:r>
              <a:rPr lang="el-GR" sz="2400" b="1" dirty="0" smtClean="0"/>
              <a:t>αξιόγραφα σε διαταγή</a:t>
            </a:r>
            <a:r>
              <a:rPr lang="el-GR" sz="2400" dirty="0" smtClean="0"/>
              <a:t> (κατονομάζεται ο δικαιούχος , ο οποίος όμως μπορεί να  μεταβιβάσει το αξιόγραφο με  οπισθογράφηση , δηλαδή με ενυπόγραφη  διαταγή του δικαιούχου να πληρώσει σε άλλο  πρόσωπο/η οπισθογράφηση  πραγματοποιείται με υπογραφή  του δικαιούχου στο πίσω μέρος του τίτλου</a:t>
            </a:r>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buNone/>
            </a:pPr>
            <a:r>
              <a:rPr lang="el-GR" sz="2000" dirty="0" smtClean="0"/>
              <a:t> παράδοση  στο νέο δικαιούχο – κομιστή </a:t>
            </a:r>
          </a:p>
          <a:p>
            <a:pPr>
              <a:buFontTx/>
              <a:buChar char="-"/>
            </a:pPr>
            <a:r>
              <a:rPr lang="el-GR" sz="2000" u="sng" dirty="0" smtClean="0"/>
              <a:t>Αξιόγραφα  γεννημένα ή αυτοδικαίως σε διαταγή </a:t>
            </a:r>
            <a:r>
              <a:rPr lang="el-GR" sz="2000" dirty="0" smtClean="0"/>
              <a:t>:  εκ του νόμου είναι σε διαταγή :  συναλλαγματική , επιταγή , γραμάτιο σε διαταγή , αποθετήριο κ.λ.π.</a:t>
            </a:r>
          </a:p>
          <a:p>
            <a:pPr>
              <a:buFontTx/>
              <a:buChar char="-"/>
            </a:pPr>
            <a:r>
              <a:rPr lang="el-GR" sz="2000" dirty="0"/>
              <a:t> </a:t>
            </a:r>
            <a:r>
              <a:rPr lang="el-GR" sz="2000" u="sng" dirty="0" smtClean="0"/>
              <a:t>Αξιόγραφα  δυνητικά σε  διαταγή </a:t>
            </a:r>
            <a:r>
              <a:rPr lang="el-GR" sz="2000" dirty="0" smtClean="0"/>
              <a:t>: απαιτείται να  εγγράφεται η   ρήτρα «σε διαταγή», π.χ  εντολές πληρωμής  εμπόρων , χρωστικό ομόλογο, κ.λ.π.</a:t>
            </a:r>
            <a:endParaRPr lang="el-G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Συναλλαγματική </a:t>
            </a:r>
            <a:endParaRPr lang="el-GR" sz="3200" dirty="0"/>
          </a:p>
        </p:txBody>
      </p:sp>
      <p:sp>
        <p:nvSpPr>
          <p:cNvPr id="3" name="Content Placeholder 2"/>
          <p:cNvSpPr>
            <a:spLocks noGrp="1"/>
          </p:cNvSpPr>
          <p:nvPr>
            <p:ph idx="1"/>
          </p:nvPr>
        </p:nvSpPr>
        <p:spPr/>
        <p:txBody>
          <a:bodyPr>
            <a:normAutofit lnSpcReduction="10000"/>
          </a:bodyPr>
          <a:lstStyle/>
          <a:p>
            <a:pPr algn="just"/>
            <a:r>
              <a:rPr lang="el-GR" dirty="0" smtClean="0"/>
              <a:t> </a:t>
            </a:r>
            <a:r>
              <a:rPr lang="el-GR" sz="2800" dirty="0" smtClean="0"/>
              <a:t> </a:t>
            </a:r>
            <a:r>
              <a:rPr lang="el-GR" sz="2400" dirty="0" smtClean="0"/>
              <a:t>Έννοια : αξιόγραφο , που ενσωματώνει  υποχρέωση προς πληρωμή,  όπου ο εκδότης ( το  πρόσωπο που εκδίδει τη συναλλαγματική   και  δίδει  την  εντολή προς πληρωμή), δίδει εντολή  σε άλλο πρόσωπο , τον πληρωτή ή αποδέκτη (όταν αποδεχτεί την πληρωμή), να πληρώσει ορισμένο ποσό  σε ορισμένο χρόνο και τόπο , σε τρίτο δικαιούχο  ( κομιστής ή λήπτης  της συν/τικής).</a:t>
            </a:r>
          </a:p>
          <a:p>
            <a:pPr algn="just"/>
            <a:r>
              <a:rPr lang="el-GR" sz="2400" dirty="0"/>
              <a:t> </a:t>
            </a:r>
            <a:r>
              <a:rPr lang="el-GR" sz="2400" dirty="0" smtClean="0"/>
              <a:t>Χαρακτηριστικά συν/τικής :  αξιόγραφο υπό στενή έννοια,  ενοχικό –συστατικό και  αναιτιώδες , τυπικό αξιόγραφο (  η ύπαρξη και  έκταση του δικαιώματος καθορίζεται αποκλειστικά από το κείμενο  της συν/τικής), αξιόγραφο σε διαταγή .</a:t>
            </a:r>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 Τυπικά στοιχεία και ρήτρες  της συν/τικής</a:t>
            </a:r>
            <a:endParaRPr lang="el-GR" sz="3200" dirty="0"/>
          </a:p>
        </p:txBody>
      </p:sp>
      <p:sp>
        <p:nvSpPr>
          <p:cNvPr id="3" name="Content Placeholder 2"/>
          <p:cNvSpPr>
            <a:spLocks noGrp="1"/>
          </p:cNvSpPr>
          <p:nvPr>
            <p:ph idx="1"/>
          </p:nvPr>
        </p:nvSpPr>
        <p:spPr/>
        <p:txBody>
          <a:bodyPr>
            <a:normAutofit fontScale="92500" lnSpcReduction="20000"/>
          </a:bodyPr>
          <a:lstStyle/>
          <a:p>
            <a:pPr algn="just"/>
            <a:r>
              <a:rPr lang="el-GR" sz="2400" dirty="0" smtClean="0"/>
              <a:t>Ονομασία  συν/τική  : στο κείμενο του εγγράφου </a:t>
            </a:r>
          </a:p>
          <a:p>
            <a:pPr algn="just"/>
            <a:r>
              <a:rPr lang="el-GR" sz="2400" dirty="0" smtClean="0"/>
              <a:t>Απλή και καθαρή  εντολή για πληρωμή  ορισμένου  χρηματικού ποσού </a:t>
            </a:r>
          </a:p>
          <a:p>
            <a:pPr algn="just"/>
            <a:r>
              <a:rPr lang="el-GR" sz="2400" dirty="0"/>
              <a:t> </a:t>
            </a:r>
            <a:r>
              <a:rPr lang="el-GR" sz="2400" dirty="0" smtClean="0"/>
              <a:t>Χρόνος λήξης  -   4  δυνατότητες  χρόνου λήξης   : εν  όψει, μετά προθεσμία από την  όψει , μετά προθεσμία από χρονολογία, σε ρητή ημέρα. </a:t>
            </a:r>
          </a:p>
          <a:p>
            <a:pPr algn="just"/>
            <a:r>
              <a:rPr lang="el-GR" sz="2400" dirty="0"/>
              <a:t> </a:t>
            </a:r>
            <a:r>
              <a:rPr lang="el-GR" sz="2400" dirty="0" smtClean="0"/>
              <a:t>Τόπος πληρωμής  ( αν δεν αναγράφεται, θεωρείται ο τόπος δίπλα στο όνομα  του πληρωτή).</a:t>
            </a:r>
          </a:p>
          <a:p>
            <a:pPr algn="just"/>
            <a:r>
              <a:rPr lang="el-GR" sz="2400" dirty="0" smtClean="0"/>
              <a:t>Όνομα λήπτη  ( μπορεί να είναι το ίδιο με το όνομα του εκδότη).</a:t>
            </a:r>
          </a:p>
          <a:p>
            <a:pPr algn="just"/>
            <a:r>
              <a:rPr lang="el-GR" sz="2400" dirty="0"/>
              <a:t> </a:t>
            </a:r>
            <a:r>
              <a:rPr lang="el-GR" sz="2400" dirty="0" smtClean="0"/>
              <a:t>Χρονολογία και  τόπος έκδοσης της συν/τικής .</a:t>
            </a:r>
          </a:p>
          <a:p>
            <a:pPr algn="just"/>
            <a:r>
              <a:rPr lang="el-GR" sz="2400" dirty="0" smtClean="0"/>
              <a:t>Υπογραφή του εκδότη .</a:t>
            </a:r>
            <a:endParaRPr lang="en-US" sz="2400" dirty="0" smtClean="0"/>
          </a:p>
          <a:p>
            <a:pPr algn="just"/>
            <a:r>
              <a:rPr lang="en-US" sz="2400" dirty="0"/>
              <a:t> </a:t>
            </a:r>
            <a:r>
              <a:rPr lang="en-US" sz="2400" dirty="0" smtClean="0"/>
              <a:t>O</a:t>
            </a:r>
            <a:r>
              <a:rPr lang="el-GR" sz="2400" dirty="0" smtClean="0"/>
              <a:t>υσιαστικές προϋποθέσεις :  για την ανάληψη υποχρέωσης  ως εκδότης , οπισθογράφος  και  τριτεγγυητής , το πρόσωπο πρέπει  να έχει πλήρη δικαιοπρακτική ικανότητα.  </a:t>
            </a:r>
            <a:endParaRPr lang="el-G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Μεταβίβαση συναλλαγματικής </a:t>
            </a:r>
            <a:endParaRPr lang="el-GR" sz="3200" dirty="0"/>
          </a:p>
        </p:txBody>
      </p:sp>
      <p:sp>
        <p:nvSpPr>
          <p:cNvPr id="3" name="Content Placeholder 2"/>
          <p:cNvSpPr>
            <a:spLocks noGrp="1"/>
          </p:cNvSpPr>
          <p:nvPr>
            <p:ph idx="1"/>
          </p:nvPr>
        </p:nvSpPr>
        <p:spPr/>
        <p:txBody>
          <a:bodyPr>
            <a:normAutofit fontScale="92500" lnSpcReduction="10000"/>
          </a:bodyPr>
          <a:lstStyle/>
          <a:p>
            <a:pPr algn="just"/>
            <a:r>
              <a:rPr lang="el-GR" dirty="0" smtClean="0"/>
              <a:t> </a:t>
            </a:r>
            <a:r>
              <a:rPr lang="el-GR" sz="2400" dirty="0" smtClean="0"/>
              <a:t> </a:t>
            </a:r>
            <a:r>
              <a:rPr lang="el-GR" sz="2400" u="sng" dirty="0" smtClean="0"/>
              <a:t>Οπισθογράφηση </a:t>
            </a:r>
            <a:r>
              <a:rPr lang="el-GR" sz="2400" dirty="0" smtClean="0"/>
              <a:t>:  έγγραφη μονομερής  δήλωση  βούλησης  του νόμιμου εκδότη της συν/κης,  συνήθως στο πίσω μέρος  της συν/κής,  με την οποία δίδεται εντολή  προς τον πληρωτή  να πληρώσει το ποσό της συν/κης  σε άλλο πρόσωπο που υποδεικνύει. </a:t>
            </a:r>
          </a:p>
          <a:p>
            <a:pPr algn="just"/>
            <a:r>
              <a:rPr lang="el-GR" sz="2400" dirty="0"/>
              <a:t> </a:t>
            </a:r>
            <a:r>
              <a:rPr lang="el-GR" sz="2400" u="sng" dirty="0" smtClean="0"/>
              <a:t>Τυπικές  προϋποθέσεις </a:t>
            </a:r>
            <a:r>
              <a:rPr lang="el-GR" sz="2400" dirty="0" smtClean="0"/>
              <a:t>: ιδιόχειρη υπογραφή οπισθογράφου , που απαιτείται οπωσδήποτε να γράφεται  επάνω στο σώμα της συν/κής / η  οπισθογράφηση  πρέπει να είναι απλή και καθαρή , χωρίς όρους .</a:t>
            </a:r>
          </a:p>
          <a:p>
            <a:pPr algn="just"/>
            <a:r>
              <a:rPr lang="el-GR" sz="2400" dirty="0"/>
              <a:t> </a:t>
            </a:r>
            <a:r>
              <a:rPr lang="el-GR" sz="2400" dirty="0" smtClean="0"/>
              <a:t>Ο υπερ ου η  οπισθογράφηση , γίνεται πλέον  ο νέος κομιστής  της συν/κής , μπορεί να οπισθογραφήσει σ τη  συνέχεια τη συν/κή  και έτσι να έχουμε αδιάκοπη  σειρά  οπισθογραφήσεων </a:t>
            </a:r>
          </a:p>
          <a:p>
            <a:pPr algn="just">
              <a:buNone/>
            </a:pPr>
            <a:r>
              <a:rPr lang="el-GR" sz="2400" dirty="0" smtClean="0"/>
              <a:t> </a:t>
            </a:r>
            <a:endParaRPr lang="el-G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Αποτελέσματα οπισθογράφησης</a:t>
            </a:r>
            <a:endParaRPr lang="el-GR" sz="3200" dirty="0"/>
          </a:p>
        </p:txBody>
      </p:sp>
      <p:sp>
        <p:nvSpPr>
          <p:cNvPr id="3" name="Content Placeholder 2"/>
          <p:cNvSpPr>
            <a:spLocks noGrp="1"/>
          </p:cNvSpPr>
          <p:nvPr>
            <p:ph idx="1"/>
          </p:nvPr>
        </p:nvSpPr>
        <p:spPr/>
        <p:txBody>
          <a:bodyPr>
            <a:normAutofit fontScale="92500" lnSpcReduction="20000"/>
          </a:bodyPr>
          <a:lstStyle/>
          <a:p>
            <a:pPr algn="just"/>
            <a:r>
              <a:rPr lang="el-GR" sz="2800" u="sng" dirty="0" smtClean="0"/>
              <a:t> </a:t>
            </a:r>
            <a:r>
              <a:rPr lang="el-GR" sz="2400" u="sng" dirty="0" smtClean="0"/>
              <a:t>Μεταβιβαστικό</a:t>
            </a:r>
            <a:r>
              <a:rPr lang="el-GR" sz="2400" dirty="0" smtClean="0"/>
              <a:t>  :  η οπισθογράφηση  μεταβιβάζει  τόσο την κυριότητα  του εγγράφου  της  συν/κής, όσο  και του ενοχικού δικαιώματος  προς  είσπραξη του ποσού της συν/κής  που ενσωματώνεται στο έγγραφο. </a:t>
            </a:r>
          </a:p>
          <a:p>
            <a:pPr algn="just"/>
            <a:r>
              <a:rPr lang="el-GR" sz="2400" dirty="0"/>
              <a:t> </a:t>
            </a:r>
            <a:r>
              <a:rPr lang="el-GR" sz="2400" u="sng" dirty="0" smtClean="0"/>
              <a:t>Εγγυητικό</a:t>
            </a:r>
            <a:r>
              <a:rPr lang="el-GR" sz="2400" dirty="0" smtClean="0"/>
              <a:t> : ο οπισθογράφος ευθύνεται  έναντι του προσώπου  προς το οποίο έχει  γίνει  η οπισθογράφηση και τους  ενδεχόμενους μεταγενέστερους κομιστές  για την αποδοχή και την πληρωμή .</a:t>
            </a:r>
          </a:p>
          <a:p>
            <a:pPr algn="just"/>
            <a:r>
              <a:rPr lang="el-GR" sz="2400" u="sng" dirty="0" smtClean="0"/>
              <a:t>Νομιμοποιητικό</a:t>
            </a:r>
            <a:r>
              <a:rPr lang="el-GR" sz="2400" dirty="0" smtClean="0"/>
              <a:t> :  ο κάτοχος της συν/κής  θεωρείται  ως νόμιμος κομιστής  (μαχητό  τεκμήριο), εάν  στηρίζει το δικαίωμά του  σε αδιάκοπη </a:t>
            </a:r>
            <a:r>
              <a:rPr lang="en-US" sz="2400" dirty="0" smtClean="0"/>
              <a:t> </a:t>
            </a:r>
            <a:r>
              <a:rPr lang="el-GR" sz="2400" dirty="0" smtClean="0"/>
              <a:t>σειρά οπισθογραφήσεων – η  σειρά αυτή δεν διακόπτεται ακόμη και  στην περίπτωση εν λευκώ  οπισθογράφησης, διότι  θεωρείται ότι αυτός που υπέγραψε την  επόμενη  οπισθογράφηση , απέκτησε νόμιμα την  συν/κή  με την  εν λευκώ  οπισθογράφηση.</a:t>
            </a: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 Αποδοχή συν/κής </a:t>
            </a:r>
            <a:endParaRPr lang="el-GR" sz="3200" dirty="0"/>
          </a:p>
        </p:txBody>
      </p:sp>
      <p:sp>
        <p:nvSpPr>
          <p:cNvPr id="3" name="Content Placeholder 2"/>
          <p:cNvSpPr>
            <a:spLocks noGrp="1"/>
          </p:cNvSpPr>
          <p:nvPr>
            <p:ph idx="1"/>
          </p:nvPr>
        </p:nvSpPr>
        <p:spPr/>
        <p:txBody>
          <a:bodyPr>
            <a:normAutofit fontScale="92500" lnSpcReduction="10000"/>
          </a:bodyPr>
          <a:lstStyle/>
          <a:p>
            <a:pPr algn="just"/>
            <a:r>
              <a:rPr lang="el-GR" sz="2400" u="sng" dirty="0" smtClean="0"/>
              <a:t> Έννοια </a:t>
            </a:r>
            <a:r>
              <a:rPr lang="el-GR" sz="2400" dirty="0" smtClean="0"/>
              <a:t>:  δήλωση του πληρωτή , με την οποία αναλαμβάνει  την  υποχρέωση  να  πληρώσει τη συν/κή /  η αποδοχή γίνεται με γραπτή δήλωση  (λέξη «δεκτή») και υπογράφεται από τον πληρωτή / η απλή υπογραφή στο εμπρόσθιο μέρος  της  συν/κής ισχύει ως  αποδοχή / από την υπογραφή ο πληρωτής γίνεται αποδέκτης  και  υποχρεούται  ευθέως  (χωρίς σύνταξη διαμαρτυρικού)  να πληρώσει  κατά τη λήξη  το αναγραφόμενο ποσό. </a:t>
            </a:r>
          </a:p>
          <a:p>
            <a:pPr algn="just"/>
            <a:r>
              <a:rPr lang="el-GR" sz="2400" dirty="0"/>
              <a:t> </a:t>
            </a:r>
            <a:r>
              <a:rPr lang="el-GR" sz="2400" dirty="0" smtClean="0"/>
              <a:t>Η εμφάνιση προς αποδοχή πρέπει να γίνει πριν από τη λήξη  της , από τον κομιστή , μόνο προς το προσώπο που κατονομάζεται ρητά  ως πληρωτής.</a:t>
            </a:r>
          </a:p>
          <a:p>
            <a:pPr algn="just"/>
            <a:r>
              <a:rPr lang="el-GR" sz="2400" dirty="0"/>
              <a:t> </a:t>
            </a:r>
            <a:r>
              <a:rPr lang="el-GR" sz="2400" dirty="0" smtClean="0"/>
              <a:t>Σε περίπτωση άρνησης αποδοχής , δίδεται η δυνατότητα στο κομιστή να  συντάξει διαμαρτυρικό μη αποδοχής , εκτός αν η  συν/κή είναι μη αποδέξιμη.  </a:t>
            </a: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ΕΜΠΟΡΙΚΕΣ ΠΡΑΞΕΙΣ- ΕΜΠΟΡΟΙ- ΕΜΠΟΡΙΚΕΣ ΣΥΜΒΑΣΕΙΣ </a:t>
            </a:r>
            <a:endParaRPr lang="el-GR" dirty="0"/>
          </a:p>
        </p:txBody>
      </p:sp>
      <p:sp>
        <p:nvSpPr>
          <p:cNvPr id="3" name="Content Placeholder 2"/>
          <p:cNvSpPr>
            <a:spLocks noGrp="1"/>
          </p:cNvSpPr>
          <p:nvPr>
            <p:ph idx="1"/>
          </p:nvPr>
        </p:nvSpPr>
        <p:spPr/>
        <p:txBody>
          <a:bodyPr>
            <a:normAutofit lnSpcReduction="10000"/>
          </a:bodyPr>
          <a:lstStyle/>
          <a:p>
            <a:pPr algn="just"/>
            <a:r>
              <a:rPr lang="el-GR" dirty="0" smtClean="0"/>
              <a:t> </a:t>
            </a:r>
            <a:r>
              <a:rPr lang="el-GR" sz="2800" dirty="0" smtClean="0"/>
              <a:t> Συστήματα  προσδιορισμού εμπορικότητας  : αντικειμενικό σύστημα – υποκειμενικό σύστημα- σύστημα οργανωμένης επιχείρησης</a:t>
            </a:r>
          </a:p>
          <a:p>
            <a:pPr algn="just"/>
            <a:r>
              <a:rPr lang="el-GR" sz="2800" dirty="0"/>
              <a:t> </a:t>
            </a:r>
            <a:r>
              <a:rPr lang="el-GR" sz="2800" dirty="0" smtClean="0"/>
              <a:t>Σύστημα  ελληνικού εμπορικού δικαίου : μικτό  (άρθρα 2 και 3 του Β.Δ. 2/14.5.1835) :  ποιές πράξεις θεωρούνται εμπορικές ανεξάρτητα από   την ιδιότητα  του διενεργούντος τις πράξεις αυτές.</a:t>
            </a:r>
          </a:p>
          <a:p>
            <a:pPr algn="just"/>
            <a:r>
              <a:rPr lang="el-GR" sz="2800" dirty="0"/>
              <a:t>Έ</a:t>
            </a:r>
            <a:r>
              <a:rPr lang="el-GR" sz="2800" dirty="0" smtClean="0"/>
              <a:t>κταση πεδίου εφαρμογής :</a:t>
            </a:r>
          </a:p>
          <a:p>
            <a:pPr marL="514350" indent="-514350" algn="just">
              <a:buNone/>
            </a:pPr>
            <a:r>
              <a:rPr lang="el-GR" sz="2800" dirty="0" smtClean="0"/>
              <a:t>- </a:t>
            </a:r>
            <a:r>
              <a:rPr lang="el-GR" sz="2800" dirty="0"/>
              <a:t>Π</a:t>
            </a:r>
            <a:r>
              <a:rPr lang="el-GR" sz="2800" dirty="0" smtClean="0"/>
              <a:t>ράξεις που χαρακτηρίζονται από το νόμο  ως εμπορικές </a:t>
            </a:r>
          </a:p>
          <a:p>
            <a:pPr algn="just">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 Πληρωμή συν/κής-αναγωγή</a:t>
            </a:r>
            <a:endParaRPr lang="el-GR" sz="3600" dirty="0"/>
          </a:p>
        </p:txBody>
      </p:sp>
      <p:sp>
        <p:nvSpPr>
          <p:cNvPr id="3" name="Content Placeholder 2"/>
          <p:cNvSpPr>
            <a:spLocks noGrp="1"/>
          </p:cNvSpPr>
          <p:nvPr>
            <p:ph idx="1"/>
          </p:nvPr>
        </p:nvSpPr>
        <p:spPr/>
        <p:txBody>
          <a:bodyPr>
            <a:normAutofit fontScale="92500"/>
          </a:bodyPr>
          <a:lstStyle/>
          <a:p>
            <a:pPr algn="just"/>
            <a:r>
              <a:rPr lang="el-GR" sz="2400" dirty="0" smtClean="0"/>
              <a:t> Η πληρωμή της συν/κής γίνεται με  την εμφάνιση  της   από τον κομιστή προς  το πρόσωπο που </a:t>
            </a:r>
            <a:r>
              <a:rPr lang="en-US" sz="2400" dirty="0" smtClean="0"/>
              <a:t> </a:t>
            </a:r>
            <a:r>
              <a:rPr lang="el-GR" sz="2400" dirty="0" smtClean="0"/>
              <a:t>έχει σημειωθεί στη συν/κή  , ως πληρωτής ανεξάρτητα αν έχει αποδεχτεί  ή όχι τη συν/κή.</a:t>
            </a:r>
          </a:p>
          <a:p>
            <a:pPr algn="just"/>
            <a:r>
              <a:rPr lang="el-GR" sz="2400" dirty="0"/>
              <a:t> </a:t>
            </a:r>
            <a:r>
              <a:rPr lang="el-GR" sz="2400" u="sng" dirty="0" smtClean="0"/>
              <a:t>Χρόνος εμφάνισης  γιαπληρωμή</a:t>
            </a:r>
            <a:r>
              <a:rPr lang="el-GR" sz="2400" dirty="0" smtClean="0"/>
              <a:t> : εάν η συν/κή είναι πληρωτέα σε  ρητή ημέρα ή σε προθεσμία  από την έκδοση ή την όψη,  η εμφάνιση γίνεται στο τόπο πληρωμής , είτε την ημέρα  της πληρωμής είτε  εντός των  δύο επόμενων εργάσιμων ημερών. Εαν  η συν/κή είναι όψεως , η εμφάνιση μπορεί να γίνει από την ημ/νία έκδοσης έως  τη συμπλήρωση ενός έτους από την ημ/νία  αυτή. </a:t>
            </a:r>
          </a:p>
          <a:p>
            <a:pPr algn="just"/>
            <a:r>
              <a:rPr lang="el-GR" sz="2400" dirty="0"/>
              <a:t> </a:t>
            </a:r>
            <a:r>
              <a:rPr lang="el-GR" sz="2400" u="sng" dirty="0" smtClean="0"/>
              <a:t>Προϋποθέσεις αναγωγής </a:t>
            </a:r>
            <a:r>
              <a:rPr lang="el-GR" sz="2400" dirty="0" smtClean="0"/>
              <a:t> :  εμπρόθεσμη εμφάνιση για πληρωμή/ μη  πληρωμή / σύνταξη διαμαρτυρικού , εκτός αν υπάρχει η ρήτρα ανέξοδος επιστροφή.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 Επιταγή </a:t>
            </a:r>
            <a:endParaRPr lang="el-GR" sz="3200" dirty="0"/>
          </a:p>
        </p:txBody>
      </p:sp>
      <p:sp>
        <p:nvSpPr>
          <p:cNvPr id="3" name="Content Placeholder 2"/>
          <p:cNvSpPr>
            <a:spLocks noGrp="1"/>
          </p:cNvSpPr>
          <p:nvPr>
            <p:ph idx="1"/>
          </p:nvPr>
        </p:nvSpPr>
        <p:spPr/>
        <p:txBody>
          <a:bodyPr>
            <a:normAutofit lnSpcReduction="10000"/>
          </a:bodyPr>
          <a:lstStyle/>
          <a:p>
            <a:pPr algn="just"/>
            <a:r>
              <a:rPr lang="el-GR" sz="2400" u="sng" dirty="0" smtClean="0"/>
              <a:t> Έννοια </a:t>
            </a:r>
            <a:r>
              <a:rPr lang="el-GR" sz="2400" dirty="0" smtClean="0"/>
              <a:t>: έγγραφο που συντάσσεται με συγκεκριμένο τρόπο , που καθορίζεται από το νόμο , με το οποίο ένα πρόσωπο δίδει απλή και  καθαρή εντολή από το νόμο  προς μια τράπεζα να πληρώσει ορισμένο ποσό  σε  συγκεκριμένο δικαιούχο ή  στον κομιστή .</a:t>
            </a:r>
          </a:p>
          <a:p>
            <a:pPr algn="just"/>
            <a:r>
              <a:rPr lang="el-GR" sz="2400" dirty="0"/>
              <a:t> </a:t>
            </a:r>
            <a:r>
              <a:rPr lang="el-GR" sz="2400" dirty="0" smtClean="0"/>
              <a:t>Απαιτείται ειδική συμφωνία  μεταξύ  τράπεζας  και πελάτη (εκδότη), με   βάση την οποία  η τράπεζα αναλαμβάνει  την υποχρέωση να  εξοφλεί τις  επιταγές του πελάτη  με χρέωση του  λογ/σμου  του.</a:t>
            </a:r>
          </a:p>
          <a:p>
            <a:pPr algn="just"/>
            <a:r>
              <a:rPr lang="el-GR" sz="2400" dirty="0"/>
              <a:t> </a:t>
            </a:r>
            <a:r>
              <a:rPr lang="el-GR" sz="2400" u="sng" dirty="0" smtClean="0"/>
              <a:t>Τυπικά στοιχεία επιταγής </a:t>
            </a:r>
            <a:r>
              <a:rPr lang="el-GR" sz="2400" dirty="0" smtClean="0"/>
              <a:t>:  ονομασία επιταγή /  απλή και καθαρή εντολή  για   πληρωμή ορισμένου ποσού / όνομα  του πληρωτή/  σημείωση τόπου πληρωμής/  σημείωση τόπου και χρονολογίας έκδοσης / ιδιόχειρη υπογραφή  εκδότη</a:t>
            </a:r>
            <a:endParaRPr lang="el-G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 Διαφορές επιταγής – συν/κής </a:t>
            </a:r>
            <a:endParaRPr lang="el-GR" sz="3200" dirty="0"/>
          </a:p>
        </p:txBody>
      </p:sp>
      <p:sp>
        <p:nvSpPr>
          <p:cNvPr id="3" name="Content Placeholder 2"/>
          <p:cNvSpPr>
            <a:spLocks noGrp="1"/>
          </p:cNvSpPr>
          <p:nvPr>
            <p:ph idx="1"/>
          </p:nvPr>
        </p:nvSpPr>
        <p:spPr/>
        <p:txBody>
          <a:bodyPr>
            <a:normAutofit/>
          </a:bodyPr>
          <a:lstStyle/>
          <a:p>
            <a:pPr algn="just"/>
            <a:r>
              <a:rPr lang="el-GR" sz="2400" dirty="0" smtClean="0"/>
              <a:t> Στη συν/κή πληρωτής μπορεί να είναι οποιοσδήποτε , ενώ στην επιταγή μόνο   τράπεζα. </a:t>
            </a:r>
          </a:p>
          <a:p>
            <a:pPr algn="just"/>
            <a:r>
              <a:rPr lang="el-GR" sz="2400" dirty="0"/>
              <a:t> </a:t>
            </a:r>
            <a:r>
              <a:rPr lang="el-GR" sz="2400" dirty="0" smtClean="0"/>
              <a:t>Η συν/κή  απαγορεύεται να εκδοθεί στον κομιστή , ενώ η επιταγή   επιτρέπεται να εκδοθεί στον κομιστή. </a:t>
            </a:r>
          </a:p>
          <a:p>
            <a:pPr algn="just"/>
            <a:r>
              <a:rPr lang="el-GR" sz="2400" dirty="0" smtClean="0"/>
              <a:t>Η επιταγή δεν είναι δεκτική αποδοχής , ενώ η  η συν/κή είναι αποδέξιμη .</a:t>
            </a:r>
          </a:p>
          <a:p>
            <a:pPr algn="just"/>
            <a:r>
              <a:rPr lang="el-GR" sz="2400" dirty="0"/>
              <a:t> </a:t>
            </a:r>
            <a:r>
              <a:rPr lang="el-GR" sz="2400" dirty="0" smtClean="0"/>
              <a:t>Η συν/κή έχει  τέσσερεις τρόπους λήξης, ενώ η επιταγή εκδίδεται μόνο εν όψει .</a:t>
            </a:r>
          </a:p>
          <a:p>
            <a:pPr algn="just"/>
            <a:r>
              <a:rPr lang="el-GR" sz="2400" dirty="0"/>
              <a:t> </a:t>
            </a:r>
            <a:r>
              <a:rPr lang="el-GR" sz="2400" dirty="0" smtClean="0"/>
              <a:t>Η προθεσμία εμφάνισης  της  επιταγής είναι  8 ημέρες από την ημ/νια έκδοσης, ενώ στη  συν/κή η  προθεσμία εξαρτάται από το τρόπο λήξης.  </a:t>
            </a:r>
            <a:endParaRPr lang="el-G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 Μεταβίβαση επιταγής </a:t>
            </a:r>
            <a:endParaRPr lang="el-GR" sz="3200" dirty="0"/>
          </a:p>
        </p:txBody>
      </p:sp>
      <p:sp>
        <p:nvSpPr>
          <p:cNvPr id="3" name="Content Placeholder 2"/>
          <p:cNvSpPr>
            <a:spLocks noGrp="1"/>
          </p:cNvSpPr>
          <p:nvPr>
            <p:ph idx="1"/>
          </p:nvPr>
        </p:nvSpPr>
        <p:spPr/>
        <p:txBody>
          <a:bodyPr>
            <a:normAutofit/>
          </a:bodyPr>
          <a:lstStyle/>
          <a:p>
            <a:pPr algn="just"/>
            <a:r>
              <a:rPr lang="el-GR" sz="2400" dirty="0" smtClean="0"/>
              <a:t> Επιταγή στον κομιστή  ή ανώνυμη επιταγή : μεταβιβάζετα με  απλή συμφωνία και παράδοση , όπως κάθε κινητό πράγμα.</a:t>
            </a:r>
          </a:p>
          <a:p>
            <a:pPr algn="just"/>
            <a:r>
              <a:rPr lang="el-GR" sz="2400" dirty="0"/>
              <a:t> </a:t>
            </a:r>
            <a:r>
              <a:rPr lang="el-GR" sz="2400" dirty="0" smtClean="0"/>
              <a:t>Ονομαστική επιταγή,η οποία εκδόθηκε υπερ κατονομαζόμενου προσώπου και φέρει τη  ρήτρα « όχι σε διαταγή»,  μεταβιβάζεται με εκχώρηση .</a:t>
            </a:r>
          </a:p>
          <a:p>
            <a:pPr algn="just"/>
            <a:r>
              <a:rPr lang="el-GR" sz="2400" dirty="0"/>
              <a:t> </a:t>
            </a:r>
            <a:r>
              <a:rPr lang="el-GR" sz="2400" dirty="0" smtClean="0"/>
              <a:t>Επιταγή σε διαταγή : μεταβιβάζεται με οπισθογράφηση , όπως στη συν/κή, με  τις εξής επισημάνσεις  : η  οπισθογράφηση προς τον πληρωτή  δεν έχει μεταβιβαστικό  ή εγγυητικό αποτέλεσμα και ισχύει ως εξόφληση  / η οπισθογράφηση από τον πληρωτή απαγορεύεται και αν γίνει, είναι άκυρη  .</a:t>
            </a:r>
            <a:endParaRPr lang="el-G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Εμφάνιση – πληρωμή  επιταγής </a:t>
            </a:r>
            <a:endParaRPr lang="el-GR" sz="3200" dirty="0"/>
          </a:p>
        </p:txBody>
      </p:sp>
      <p:sp>
        <p:nvSpPr>
          <p:cNvPr id="3" name="Content Placeholder 2"/>
          <p:cNvSpPr>
            <a:spLocks noGrp="1"/>
          </p:cNvSpPr>
          <p:nvPr>
            <p:ph idx="1"/>
          </p:nvPr>
        </p:nvSpPr>
        <p:spPr/>
        <p:txBody>
          <a:bodyPr>
            <a:normAutofit lnSpcReduction="10000"/>
          </a:bodyPr>
          <a:lstStyle/>
          <a:p>
            <a:pPr algn="just"/>
            <a:r>
              <a:rPr lang="el-GR" sz="2400" dirty="0" smtClean="0"/>
              <a:t>  Η επιταγή είναι πληρωτέα εν όψει  και πρέπει να εμφανισθεί  για πληρωμή στην τράπεζα εντός της προβλεπόμενης προθεσμίας  ( 8 ημέρες  απο την επομένη  της  ημέρας έκδοσης).</a:t>
            </a:r>
          </a:p>
          <a:p>
            <a:pPr algn="just"/>
            <a:r>
              <a:rPr lang="el-GR" sz="2400" dirty="0" smtClean="0"/>
              <a:t>Υποχρεώσεις πληρώτριας τράπεζας : νομιμοποίηση κομιστή  σε ότι  αφορά την αδιάκοπη σειρά οπισθογραφήσεων ,  έλεγχος γνησιότητας υπογραφής εκδότη</a:t>
            </a:r>
            <a:r>
              <a:rPr lang="en-US" sz="2400" dirty="0" smtClean="0"/>
              <a:t>.</a:t>
            </a:r>
          </a:p>
          <a:p>
            <a:pPr algn="just"/>
            <a:r>
              <a:rPr lang="el-GR" sz="2400" dirty="0" smtClean="0"/>
              <a:t>Μεταχρονολογημένη επιταγή  : η επιταγή που έχει αναγραφόμενη  ημ/νία  έκδοσης μεταγενέστερη από  την πραγματική – επιμήκυνση της προθεσμίας  εμφάνισης / πληρωτέα  την ημέρα που  θα την εμφανίσει ο  κομιστής , ακόμη και αν είναι  πριν από την ημ/νία  που αναγράφεται στην επιταγή . </a:t>
            </a:r>
            <a:endParaRPr lang="el-G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 Ακάλυπτη επιταγή – αναγωγή </a:t>
            </a:r>
            <a:endParaRPr lang="el-GR" sz="3200" dirty="0"/>
          </a:p>
        </p:txBody>
      </p:sp>
      <p:sp>
        <p:nvSpPr>
          <p:cNvPr id="3" name="Content Placeholder 2"/>
          <p:cNvSpPr>
            <a:spLocks noGrp="1"/>
          </p:cNvSpPr>
          <p:nvPr>
            <p:ph idx="1"/>
          </p:nvPr>
        </p:nvSpPr>
        <p:spPr/>
        <p:txBody>
          <a:bodyPr>
            <a:normAutofit fontScale="92500"/>
          </a:bodyPr>
          <a:lstStyle/>
          <a:p>
            <a:pPr algn="just"/>
            <a:r>
              <a:rPr lang="el-GR" dirty="0" smtClean="0"/>
              <a:t> </a:t>
            </a:r>
            <a:r>
              <a:rPr lang="el-GR" sz="2400" dirty="0" smtClean="0"/>
              <a:t> Ακάλυπτη επιταγή  :  όταν τα διαθέσιμα κεφάλαια του εκδότη κατά το χρόνο έκδοσης  της επιταγής  ή  κατά το χρόνο πληρωμής δεν  επαρκούν για τη πληρωμή της επιταγής . Στην  περίπτωση αυτή, η  τράπεζα δικαιούται  αζημίως να αρνηθεί την  πληρωμή της επιταγής , οπότε ο εκδότης έχει αστικές και ποινικές κυρώσεις .</a:t>
            </a:r>
          </a:p>
          <a:p>
            <a:pPr algn="just"/>
            <a:r>
              <a:rPr lang="el-GR" sz="2400" dirty="0" smtClean="0"/>
              <a:t> Αναγωγή από τον κομιστή κατά του εκδότη, των οπισθογράφων, κ.λ.π. : </a:t>
            </a:r>
            <a:r>
              <a:rPr lang="el-GR" sz="2400" u="sng" dirty="0" smtClean="0"/>
              <a:t>ουσιαστική προϋπόθεση η εμπρόθεσμη  εμφάνιση  για πληρωμή  και  η μη πληρωμή / τυπική  προϋπόθεση  ,  η βεβαίωση της  άρνησης  πληρωμής  από την πληρώτρια  τράπεζα , συνήθως με έγγραφη  χρονολογημένη  δήλωση   από  τη  τράπεζα στο σώμα της  επιταγής.</a:t>
            </a:r>
            <a:endParaRPr lang="el-GR" u="sn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Εμπορικές εταιρίες</a:t>
            </a:r>
            <a:endParaRPr lang="el-GR" sz="3200" dirty="0"/>
          </a:p>
        </p:txBody>
      </p:sp>
      <p:sp>
        <p:nvSpPr>
          <p:cNvPr id="3" name="Content Placeholder 2"/>
          <p:cNvSpPr>
            <a:spLocks noGrp="1"/>
          </p:cNvSpPr>
          <p:nvPr>
            <p:ph idx="1"/>
          </p:nvPr>
        </p:nvSpPr>
        <p:spPr/>
        <p:txBody>
          <a:bodyPr/>
          <a:lstStyle/>
          <a:p>
            <a:pPr algn="just"/>
            <a:r>
              <a:rPr lang="el-GR" dirty="0" smtClean="0"/>
              <a:t>  </a:t>
            </a:r>
            <a:r>
              <a:rPr lang="el-GR" sz="2400" dirty="0" smtClean="0"/>
              <a:t>Έννοια :</a:t>
            </a:r>
            <a:r>
              <a:rPr lang="en-US" sz="2400" dirty="0" smtClean="0"/>
              <a:t> </a:t>
            </a:r>
            <a:r>
              <a:rPr lang="el-GR" sz="2400" dirty="0" smtClean="0"/>
              <a:t>σύμβαση μεταξύ δύο  τουλάχιστον συμβαλλόμενων, με   την οποία καθένας αναλαμβάνει  την υποχρέωση για καταβολή ορισμένης εισφοράς , η οποία μπορεί να συνίσταται και  στην παροχή  προσωπικής  εργασίας, με πρόθεση  να συνεργαστούν  ως εταίροι,  για επιδίωξη κοινού σκοπού , ιδίως οικονομικού .</a:t>
            </a:r>
          </a:p>
          <a:p>
            <a:pPr algn="just"/>
            <a:r>
              <a:rPr lang="el-GR" sz="2400" dirty="0" smtClean="0"/>
              <a:t> Εξαίρεση   από την υποχρέωση  σύμπραξης 2 προσώπων : μονοπρόσωπη Α.Ε, ΕΠΕ, ΙΚΕ.</a:t>
            </a:r>
          </a:p>
          <a:p>
            <a:pPr algn="just"/>
            <a:r>
              <a:rPr lang="el-GR" sz="2400" dirty="0" smtClean="0"/>
              <a:t>Διάκριση προσωπικών – κεφαλαιουχικών εταιριών , με βάση τη σημασία  που δίδεται στο πρόσωπο των εταίρων ή  στο κεφάλαιο , κατά  τη σύσταση και λειτουργία της εταιρίας.</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smtClean="0"/>
              <a:t>ΠΡΟΣΩΠΙΚΕΣ – ΚΕΦΑΛΑΙΟΥΧΙΚΕΣ</a:t>
            </a:r>
            <a:r>
              <a:rPr lang="el-GR" dirty="0" smtClean="0"/>
              <a:t>  </a:t>
            </a:r>
            <a:endParaRPr lang="el-GR" dirty="0"/>
          </a:p>
        </p:txBody>
      </p:sp>
      <p:sp>
        <p:nvSpPr>
          <p:cNvPr id="3" name="Content Placeholder 2"/>
          <p:cNvSpPr>
            <a:spLocks noGrp="1"/>
          </p:cNvSpPr>
          <p:nvPr>
            <p:ph idx="1"/>
          </p:nvPr>
        </p:nvSpPr>
        <p:spPr/>
        <p:txBody>
          <a:bodyPr/>
          <a:lstStyle/>
          <a:p>
            <a:r>
              <a:rPr lang="el-GR" sz="2400" u="sng" dirty="0" smtClean="0"/>
              <a:t>Προσωπικές εταιρίες :</a:t>
            </a:r>
          </a:p>
          <a:p>
            <a:pPr>
              <a:buFontTx/>
              <a:buChar char="-"/>
            </a:pPr>
            <a:r>
              <a:rPr lang="el-GR" sz="2400" dirty="0" smtClean="0"/>
              <a:t>Ομόρρυθμη εταιρία</a:t>
            </a:r>
          </a:p>
          <a:p>
            <a:pPr>
              <a:buFontTx/>
              <a:buChar char="-"/>
            </a:pPr>
            <a:r>
              <a:rPr lang="el-GR" sz="2400" dirty="0" smtClean="0"/>
              <a:t>Ετερόρρυθμη εταιρία</a:t>
            </a:r>
          </a:p>
          <a:p>
            <a:pPr>
              <a:buFontTx/>
              <a:buChar char="-"/>
            </a:pPr>
            <a:r>
              <a:rPr lang="el-GR" sz="2400" dirty="0" smtClean="0"/>
              <a:t>Αφανής  εταιρά </a:t>
            </a:r>
          </a:p>
          <a:p>
            <a:pPr>
              <a:buFontTx/>
              <a:buChar char="-"/>
            </a:pPr>
            <a:r>
              <a:rPr lang="el-GR" sz="2400" dirty="0" smtClean="0"/>
              <a:t> Συνεταιρισμός </a:t>
            </a:r>
          </a:p>
          <a:p>
            <a:r>
              <a:rPr lang="el-GR" sz="2400" dirty="0" smtClean="0"/>
              <a:t> </a:t>
            </a:r>
            <a:r>
              <a:rPr lang="el-GR" sz="2400" u="sng" dirty="0" smtClean="0"/>
              <a:t>Κεφαλαιουχικές  εταιρίες </a:t>
            </a:r>
          </a:p>
          <a:p>
            <a:pPr>
              <a:buNone/>
            </a:pPr>
            <a:r>
              <a:rPr lang="el-GR" sz="2400" dirty="0" smtClean="0"/>
              <a:t> - Ανώνυμη εταιρία</a:t>
            </a:r>
          </a:p>
          <a:p>
            <a:pPr>
              <a:buFontTx/>
              <a:buChar char="-"/>
            </a:pPr>
            <a:r>
              <a:rPr lang="el-GR" sz="2400" dirty="0" smtClean="0"/>
              <a:t>Εταιρία περιορισμένης ευθύνης </a:t>
            </a:r>
          </a:p>
          <a:p>
            <a:pPr>
              <a:buFontTx/>
              <a:buChar char="-"/>
            </a:pPr>
            <a:r>
              <a:rPr lang="el-GR" sz="2400" dirty="0" smtClean="0"/>
              <a:t> Ιδιωτική κεφαλαιουχική εταιρία</a:t>
            </a:r>
          </a:p>
          <a:p>
            <a:pPr>
              <a:buFontTx/>
              <a:buChar char="-"/>
            </a:pPr>
            <a:r>
              <a:rPr lang="el-GR" sz="2400" dirty="0" smtClean="0"/>
              <a:t>Ετερόρρυθμη κατά μετοχές εταιρία</a:t>
            </a:r>
          </a:p>
          <a:p>
            <a:pPr>
              <a:buFontTx/>
              <a:buChar char="-"/>
            </a:pPr>
            <a:endParaRPr lang="el-GR" dirty="0" smtClean="0"/>
          </a:p>
          <a:p>
            <a:pPr>
              <a:buFontTx/>
              <a:buChar char="-"/>
            </a:pPr>
            <a:endParaRPr lang="el-GR" dirty="0" smtClean="0"/>
          </a:p>
          <a:p>
            <a:pPr>
              <a:buFontTx/>
              <a:buChar char="-"/>
            </a:pPr>
            <a:endParaRPr lang="el-GR" dirty="0" smtClean="0"/>
          </a:p>
          <a:p>
            <a:pPr>
              <a:buFontTx/>
              <a:buChar char="-"/>
            </a:pP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r>
              <a:rPr lang="el-GR" sz="3200" dirty="0" smtClean="0"/>
              <a:t>Ομόρρυθμη εταιρία  (ν. 4072/2012)</a:t>
            </a:r>
            <a:endParaRPr lang="el-GR" dirty="0"/>
          </a:p>
        </p:txBody>
      </p:sp>
      <p:sp>
        <p:nvSpPr>
          <p:cNvPr id="3" name="Content Placeholder 2"/>
          <p:cNvSpPr>
            <a:spLocks noGrp="1"/>
          </p:cNvSpPr>
          <p:nvPr>
            <p:ph idx="1"/>
          </p:nvPr>
        </p:nvSpPr>
        <p:spPr/>
        <p:txBody>
          <a:bodyPr>
            <a:normAutofit lnSpcReduction="10000"/>
          </a:bodyPr>
          <a:lstStyle/>
          <a:p>
            <a:pPr algn="just"/>
            <a:r>
              <a:rPr lang="el-GR" dirty="0" smtClean="0"/>
              <a:t> </a:t>
            </a:r>
            <a:r>
              <a:rPr lang="el-GR" sz="2400" dirty="0" smtClean="0"/>
              <a:t>Έννοια : προσωπική εταιρία που έχει νομική προσωπικότηα και επιδιώκει  εμπορικό σκοπό,    για τα χρέη της δε  ευθύνονται  παράλληλα  όλοι  οι εταίροι  απεριόριστα και εις ολόκληρον. </a:t>
            </a:r>
          </a:p>
          <a:p>
            <a:pPr algn="just"/>
            <a:r>
              <a:rPr lang="el-GR" sz="2400" dirty="0" smtClean="0"/>
              <a:t>Σύσταση  :  α)εταιρική σύμβαση ( έγγραφο)- καταστατικό που θα περιέχει  υποχρεωτικά  τα εξής :  συμφωνία  εταίρων ,  όνομα- κατοικία ,  επωνυμία,  έδρα , εταιρικός σκοπός ,  εταιρικό κεφάλαιο – εισφορές, β) δημοσιότητα  : νόμιμη καταχώρηση στο  Γενικό  Εμπορικό Μητρώο  ( Γ.Ε.ΜΗ),  οπότε η Ο.Ε.  αποκτά  νομική προσωπικότητα / στο ΓΕΜΗ καταχωρούνται όλες οι τροποποιήσεις του καταστατικού της Ο.Ε.   </a:t>
            </a:r>
            <a:endParaRPr lang="el-G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Ομόρρυθμη εταιρία-  οργάνωση- λειτουργία  </a:t>
            </a:r>
            <a:endParaRPr lang="el-GR" sz="3200" dirty="0"/>
          </a:p>
        </p:txBody>
      </p:sp>
      <p:sp>
        <p:nvSpPr>
          <p:cNvPr id="3" name="Content Placeholder 2"/>
          <p:cNvSpPr>
            <a:spLocks noGrp="1"/>
          </p:cNvSpPr>
          <p:nvPr>
            <p:ph idx="1"/>
          </p:nvPr>
        </p:nvSpPr>
        <p:spPr/>
        <p:txBody>
          <a:bodyPr>
            <a:normAutofit fontScale="92500" lnSpcReduction="10000"/>
          </a:bodyPr>
          <a:lstStyle/>
          <a:p>
            <a:pPr algn="just"/>
            <a:r>
              <a:rPr lang="el-GR" dirty="0" smtClean="0"/>
              <a:t>  </a:t>
            </a:r>
            <a:r>
              <a:rPr lang="el-GR" sz="2400" dirty="0" smtClean="0"/>
              <a:t> </a:t>
            </a:r>
            <a:r>
              <a:rPr lang="el-GR" sz="2400" u="sng" dirty="0" smtClean="0"/>
              <a:t>Επωνυμία</a:t>
            </a:r>
            <a:r>
              <a:rPr lang="el-GR" sz="2400" dirty="0" smtClean="0"/>
              <a:t> :   αποτελείται από το όνομα  ενός ή περισσότερων εταίρων ή  από το αντικείμενο της επιχείρησης.</a:t>
            </a:r>
          </a:p>
          <a:p>
            <a:pPr algn="just"/>
            <a:r>
              <a:rPr lang="el-GR" sz="2400" dirty="0" smtClean="0"/>
              <a:t> </a:t>
            </a:r>
            <a:r>
              <a:rPr lang="el-GR" sz="2400" u="sng" dirty="0" smtClean="0"/>
              <a:t>Εταιρικό  κεφάλαιο </a:t>
            </a:r>
            <a:r>
              <a:rPr lang="el-GR" sz="2400" dirty="0" smtClean="0"/>
              <a:t>:  χρηματικό ποσό που αποτελεί σταθερό μέγεθος , αναγράφεται στο καταστατικό  της εταιρίας   και αποτελείται από τις </a:t>
            </a:r>
            <a:r>
              <a:rPr lang="en-US" sz="2400" dirty="0" smtClean="0"/>
              <a:t> </a:t>
            </a:r>
            <a:r>
              <a:rPr lang="el-GR" sz="2400" dirty="0" smtClean="0"/>
              <a:t>εισφορές των  εταίρων , που μπορεί να είναι  χρηματικές , σε είδος  ή σε παροχή υπηρεσίας .</a:t>
            </a:r>
          </a:p>
          <a:p>
            <a:pPr algn="just"/>
            <a:r>
              <a:rPr lang="el-GR" sz="2400" dirty="0" smtClean="0"/>
              <a:t> </a:t>
            </a:r>
            <a:r>
              <a:rPr lang="el-GR" sz="2400" u="sng" dirty="0" smtClean="0"/>
              <a:t>Ευθύνη των εταίρων</a:t>
            </a:r>
            <a:r>
              <a:rPr lang="el-GR" sz="2400" dirty="0" smtClean="0"/>
              <a:t>  για τις υποχρεώσεις της εταιρίας :  αναγκαστικό δίκαιο, όλοι οι εταίροι ευθύνονται  απεριόριστα, δηλαδή με την ατομική τους περιουσία, εις ολόκληρον , δηλαδή  για όλο το εταιρικό χρέος, άμεσα, δηλαδή  ο ομόρρυθμος εταίρος ευθύνεται  έναντι του εταιρικού  δανειστή    ως σαν να επρόκειτο για  δικό του χρέος,  ευθύνη ως πρωτοφειλέτης ,    δηλαδή  πρωτογενής και όχι επικουρική.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pPr marL="514350" indent="-514350" algn="just">
              <a:buNone/>
            </a:pPr>
            <a:r>
              <a:rPr lang="el-GR" dirty="0" smtClean="0"/>
              <a:t>- </a:t>
            </a:r>
            <a:r>
              <a:rPr lang="el-GR" sz="2400" dirty="0" smtClean="0"/>
              <a:t>Πράξεις που υπάγονται ερμηνευτικά  σε</a:t>
            </a:r>
            <a:r>
              <a:rPr lang="en-US" sz="2400" dirty="0" smtClean="0"/>
              <a:t> </a:t>
            </a:r>
            <a:r>
              <a:rPr lang="el-GR" sz="2400" dirty="0" smtClean="0"/>
              <a:t>μία  εκ των προβλεπόμενων στο νόμο κατηγοριών εμπορικών πράξεων .</a:t>
            </a:r>
          </a:p>
          <a:p>
            <a:pPr marL="514350" indent="-514350" algn="just">
              <a:buFontTx/>
              <a:buChar char="-"/>
            </a:pPr>
            <a:r>
              <a:rPr lang="el-GR" sz="2400" dirty="0" smtClean="0"/>
              <a:t>Πράξεις που διενεργούνται από πρόσωπα  τα οποία   φέρουν την ιδιότητα του εμπόρου  για χάρη της εμπορίας τους ( παράγωγα εξ υποκειμένου εμπορικές πράξεις).</a:t>
            </a:r>
          </a:p>
          <a:p>
            <a:pPr marL="514350" indent="-514350" algn="just">
              <a:buFontTx/>
              <a:buChar char="-"/>
            </a:pPr>
            <a:r>
              <a:rPr lang="el-GR" sz="2400" dirty="0" smtClean="0"/>
              <a:t>Πράξεις, που είναι μεν αστικές αλλά συνδέονται  οικονομικά ή νομικά  με άλλες πράξεις  που χαρακτηρίζονται  από το νόμο ως εμπορικές ( παράγωγες εξ αντικειμένου εμπορικές πράξεις).</a:t>
            </a:r>
          </a:p>
          <a:p>
            <a:pPr marL="514350" indent="-514350" algn="just">
              <a:buFontTx/>
              <a:buChar char="-"/>
            </a:pPr>
            <a:endParaRPr lang="el-G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smtClean="0"/>
              <a:t> Διαχείριση – εκπροσώπηση ο.ε.</a:t>
            </a:r>
            <a:r>
              <a:rPr lang="el-GR" dirty="0" smtClean="0"/>
              <a:t> </a:t>
            </a:r>
            <a:endParaRPr lang="el-GR" dirty="0"/>
          </a:p>
        </p:txBody>
      </p:sp>
      <p:sp>
        <p:nvSpPr>
          <p:cNvPr id="3" name="Content Placeholder 2"/>
          <p:cNvSpPr>
            <a:spLocks noGrp="1"/>
          </p:cNvSpPr>
          <p:nvPr>
            <p:ph idx="1"/>
          </p:nvPr>
        </p:nvSpPr>
        <p:spPr/>
        <p:txBody>
          <a:bodyPr>
            <a:normAutofit fontScale="92500" lnSpcReduction="10000"/>
          </a:bodyPr>
          <a:lstStyle/>
          <a:p>
            <a:pPr algn="just"/>
            <a:r>
              <a:rPr lang="el-GR" dirty="0" smtClean="0"/>
              <a:t> </a:t>
            </a:r>
            <a:r>
              <a:rPr lang="el-GR" sz="2400" dirty="0" smtClean="0"/>
              <a:t> Διαχείριση :  διαμόρφωση  και λήψη αποφάσεων για  κάθε υλική και νομική δραστηριότητα της εταιρίας .</a:t>
            </a:r>
          </a:p>
          <a:p>
            <a:pPr algn="just"/>
            <a:r>
              <a:rPr lang="el-GR" sz="2400" dirty="0" smtClean="0"/>
              <a:t>Εκπροσώπηση :  συναλλαγές της εταιρίας  με τους τρίτους  για υλοποίηση των αποφάσεων  που έχουν ληφθεί.  </a:t>
            </a:r>
          </a:p>
          <a:p>
            <a:pPr algn="just"/>
            <a:r>
              <a:rPr lang="el-GR" sz="2400" dirty="0" smtClean="0"/>
              <a:t>Νόμιμη   διαχείριση – εκπροσώπηση :  νομοθετική πρόβλεψη επί έλλειψης καταστατικής ρύθμισης,  οπότε ισχύει η ατομική  διαχείριση , δηλαδή καθένας από τους εταίρους  μπορεί να  ενεργεί ατομικά   χωρίς  τη σύμπραξη των υπολοίπων.</a:t>
            </a:r>
          </a:p>
          <a:p>
            <a:pPr algn="just"/>
            <a:r>
              <a:rPr lang="el-GR" sz="2400" dirty="0" smtClean="0"/>
              <a:t>Καταστατική  διαχείριση – εκπροσώπηση :  ρύθμιση  στο καταστατικό   ότι   ανατίθεται η διαχείριση  - εκπροσώπηση  σε  έναν ή περισσότερους  εταίρους , που μπορεί να ενεργούν είτε  ατομικά είτε  συλλογικά  αποφασίζοντας ομόφωνα ή  κατά πλειοψηφία. </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pPr algn="just"/>
            <a:r>
              <a:rPr lang="el-GR" dirty="0" smtClean="0"/>
              <a:t> </a:t>
            </a:r>
            <a:r>
              <a:rPr lang="el-GR" sz="2400" dirty="0" smtClean="0"/>
              <a:t> Εξουσία  διαχείρισης  : όλες  οι πράξεις  που απαιτούνται   για τη συνηθισμένη διοίκηση της εταιρίας και την εξυπηρέτηση του εταιρικού σκοπού : πρόσληψη προσωπικού, είσπραξη απαιτήσεων , κ.λ.π.</a:t>
            </a:r>
          </a:p>
          <a:p>
            <a:pPr algn="just"/>
            <a:r>
              <a:rPr lang="el-GR" sz="2400" dirty="0" smtClean="0"/>
              <a:t> Για τη διενέργεια πράξεων εκτός του πλαισίουτης  συνηθισμένης  διοίκησης, π.χ.    εκποίηση  των ακινήτων  της  εταιρίας , απαιτείται η συναίνεση όλων των εταίρων. </a:t>
            </a:r>
          </a:p>
          <a:p>
            <a:pPr algn="just"/>
            <a:r>
              <a:rPr lang="el-GR" sz="2400" dirty="0" smtClean="0"/>
              <a:t> Η  εξουσία  εκπροσώπησης είναι  απεριόριστη και οι  πράξεις των  οργάνων της ο.ε. , εκτός εταιρικού σκοπού   ή  που διενεργούνται   παρά την ύπαρξη περιορισμών ,  δεσμεύουν την εταιρία   άσχετα από την  καλή ή κακή πίστη των  τρίτων .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r>
              <a:rPr lang="el-GR" sz="3200" dirty="0" smtClean="0"/>
              <a:t>Λύση   της ο.ε.</a:t>
            </a:r>
            <a:endParaRPr lang="el-GR" sz="3200" dirty="0"/>
          </a:p>
        </p:txBody>
      </p:sp>
      <p:sp>
        <p:nvSpPr>
          <p:cNvPr id="3" name="Content Placeholder 2"/>
          <p:cNvSpPr>
            <a:spLocks noGrp="1"/>
          </p:cNvSpPr>
          <p:nvPr>
            <p:ph idx="1"/>
          </p:nvPr>
        </p:nvSpPr>
        <p:spPr/>
        <p:txBody>
          <a:bodyPr>
            <a:normAutofit/>
          </a:bodyPr>
          <a:lstStyle/>
          <a:p>
            <a:r>
              <a:rPr lang="el-GR" dirty="0" smtClean="0"/>
              <a:t> </a:t>
            </a:r>
            <a:r>
              <a:rPr lang="el-GR" sz="2400" u="sng" dirty="0" smtClean="0"/>
              <a:t>Λόγοι λύσης </a:t>
            </a:r>
          </a:p>
          <a:p>
            <a:pPr>
              <a:buFontTx/>
              <a:buChar char="-"/>
            </a:pPr>
            <a:r>
              <a:rPr lang="el-GR" sz="2400" dirty="0" smtClean="0"/>
              <a:t>Παρέλευση  χρόνου διάρκειας  που προβλέπεται στο  καταστατικό </a:t>
            </a:r>
          </a:p>
          <a:p>
            <a:pPr>
              <a:buFontTx/>
              <a:buChar char="-"/>
            </a:pPr>
            <a:r>
              <a:rPr lang="el-GR" sz="2400" dirty="0" smtClean="0"/>
              <a:t> Ομόφωνη απόφαση   των εταίρων  για λύση της εταιρίας   πριν τη λήξη της </a:t>
            </a:r>
          </a:p>
          <a:p>
            <a:pPr>
              <a:buFontTx/>
              <a:buChar char="-"/>
            </a:pPr>
            <a:r>
              <a:rPr lang="el-GR" sz="2400" dirty="0" smtClean="0"/>
              <a:t> Κήρυξη  της εταιρίας σε πτώχευση </a:t>
            </a:r>
          </a:p>
          <a:p>
            <a:pPr>
              <a:buFontTx/>
              <a:buChar char="-"/>
            </a:pPr>
            <a:r>
              <a:rPr lang="el-GR" sz="2400" dirty="0" smtClean="0"/>
              <a:t> Δικαστική απόφαση  με αίτηση εταίρου  για σπουδαίο λόγο </a:t>
            </a:r>
          </a:p>
          <a:p>
            <a:pPr>
              <a:buFontTx/>
              <a:buChar char="-"/>
            </a:pPr>
            <a:r>
              <a:rPr lang="el-GR" sz="2400" dirty="0" smtClean="0"/>
              <a:t> Στη μονοπρόσωπη ο.ε, αν εντός  2 μηνών από  τη χρονική στιγμή που υπάρχει ένας εταίρος , δεν γίνει είσοδος άλλου  εταίρου </a:t>
            </a:r>
          </a:p>
          <a:p>
            <a:pPr>
              <a:buFontTx/>
              <a:buChar char="-"/>
            </a:pPr>
            <a:endParaRPr lang="el-G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Εκκαθάριση ο.ε.</a:t>
            </a:r>
            <a:endParaRPr lang="el-GR" sz="3600" dirty="0"/>
          </a:p>
        </p:txBody>
      </p:sp>
      <p:sp>
        <p:nvSpPr>
          <p:cNvPr id="3" name="Content Placeholder 2"/>
          <p:cNvSpPr>
            <a:spLocks noGrp="1"/>
          </p:cNvSpPr>
          <p:nvPr>
            <p:ph idx="1"/>
          </p:nvPr>
        </p:nvSpPr>
        <p:spPr/>
        <p:txBody>
          <a:bodyPr>
            <a:normAutofit/>
          </a:bodyPr>
          <a:lstStyle/>
          <a:p>
            <a:pPr algn="just"/>
            <a:r>
              <a:rPr lang="el-GR" sz="2800" dirty="0" smtClean="0"/>
              <a:t>Εκκαθάριση της ο.ε.  μετά τη  λύση  της εταιρίας  :  οι  δραστηριότητες της εταιρίας  περιορίζονται  στις αναγκαίες για την πραγματοποίηση της  εκκαθάρισης.</a:t>
            </a:r>
          </a:p>
          <a:p>
            <a:pPr algn="just"/>
            <a:r>
              <a:rPr lang="el-GR" sz="2800" dirty="0" smtClean="0"/>
              <a:t> Ενέργειες :  Σύνταξη  ισολογισμού /  απόδοση των πραγμάτων που έχουν εισφερθεί  κατά χρήση/  εξόφληση χρεών  σε τρίτους/  απόδοση εισφορών  που έχουν  εισφερθεί  κατά κυριότητα /  ρευστοποίηση  του ενεργητικού  της εταιρικής περιουσίας/   διανομή προϊόντος  εκκαθάρισης.</a:t>
            </a:r>
            <a:endParaRPr lang="el-G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r>
              <a:rPr lang="el-GR" sz="3200" dirty="0" smtClean="0"/>
              <a:t>Ετερόρρυθμη εταιρία </a:t>
            </a:r>
            <a:endParaRPr lang="el-GR" dirty="0"/>
          </a:p>
        </p:txBody>
      </p:sp>
      <p:sp>
        <p:nvSpPr>
          <p:cNvPr id="3" name="Content Placeholder 2"/>
          <p:cNvSpPr>
            <a:spLocks noGrp="1"/>
          </p:cNvSpPr>
          <p:nvPr>
            <p:ph idx="1"/>
          </p:nvPr>
        </p:nvSpPr>
        <p:spPr/>
        <p:txBody>
          <a:bodyPr/>
          <a:lstStyle/>
          <a:p>
            <a:pPr algn="just"/>
            <a:r>
              <a:rPr lang="el-GR" sz="2400" dirty="0" smtClean="0"/>
              <a:t>Έννοια : νομική εταιρία με νομική προσωπικότητα, που επιδιώκει εμπορικό σκοπό και για τα χρέη της ευθύνεται</a:t>
            </a:r>
            <a:r>
              <a:rPr lang="el-GR" dirty="0" smtClean="0"/>
              <a:t>  </a:t>
            </a:r>
            <a:r>
              <a:rPr lang="el-GR" sz="2400" dirty="0" smtClean="0"/>
              <a:t> τουλάχιστον  ένας από τους εταίρους απεριόριστα και εις ολόκληρον (ομόρρυθμος εταίρος) και ένας τουλάχιστον  εταίρος  ευθύνεται περιορισμένα  για ένα συγκεκριμένο ποσό ( ετερόρρυθμος εταίρος).</a:t>
            </a:r>
          </a:p>
          <a:p>
            <a:pPr algn="just"/>
            <a:r>
              <a:rPr lang="el-GR" dirty="0" smtClean="0"/>
              <a:t> </a:t>
            </a:r>
            <a:r>
              <a:rPr lang="el-GR" sz="2400" dirty="0" smtClean="0"/>
              <a:t>  Ιδιόμορφη μορφή ομόρρυθμης εταιρίας ,με δύο κατηγορίες  εταίρων: οι ομόρρυθμοι εταίροι που ευθύνονται όπως ακριβώς στην ο.ε. και οι ετερόρρυθμοι εταίροι που ευθύνονται έναντι τρίτων  για συγκεκριμένο ποσο . </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 Διαχείριση – εκπροσώπηση-  ευθύνη </a:t>
            </a:r>
            <a:endParaRPr lang="el-GR" sz="3200" dirty="0"/>
          </a:p>
        </p:txBody>
      </p:sp>
      <p:sp>
        <p:nvSpPr>
          <p:cNvPr id="3" name="Content Placeholder 2"/>
          <p:cNvSpPr>
            <a:spLocks noGrp="1"/>
          </p:cNvSpPr>
          <p:nvPr>
            <p:ph idx="1"/>
          </p:nvPr>
        </p:nvSpPr>
        <p:spPr/>
        <p:txBody>
          <a:bodyPr>
            <a:normAutofit lnSpcReduction="10000"/>
          </a:bodyPr>
          <a:lstStyle/>
          <a:p>
            <a:pPr algn="just"/>
            <a:r>
              <a:rPr lang="el-GR" sz="2400" dirty="0" smtClean="0"/>
              <a:t> Διαχείριση – εκπροσώπηση της εταιρίας  : αποκλειστικά από τους ομόρρυθμους εταίρους, οι ετερόρρυθμοι εταίροι δεν   έχουν εξουσία εκπροσώπησης ούτε μπορούν να συμμετέχουν   στην προς τα έσω  διαχείριση της εταιρίας.</a:t>
            </a:r>
          </a:p>
          <a:p>
            <a:pPr algn="just"/>
            <a:r>
              <a:rPr lang="el-GR" sz="2400" dirty="0" smtClean="0"/>
              <a:t> Εξαιρετικά ,</a:t>
            </a:r>
            <a:r>
              <a:rPr lang="en-US" sz="2400" dirty="0" smtClean="0"/>
              <a:t> o </a:t>
            </a:r>
            <a:r>
              <a:rPr lang="el-GR" sz="2400" dirty="0" smtClean="0"/>
              <a:t>ετερόρρυθμος εταίρος μπορεί να ευθύνεται  ως ομόρρυθμος , δηλ. απεριόριστα , εις ολόκληρον  κια αλληλέγγυα  στις εξής περιπτώσεις :</a:t>
            </a:r>
          </a:p>
          <a:p>
            <a:pPr algn="just">
              <a:buFontTx/>
              <a:buChar char="-"/>
            </a:pPr>
            <a:r>
              <a:rPr lang="el-GR" sz="2400" dirty="0" smtClean="0"/>
              <a:t>Όταν  το όνομά του  περιλαμβάνεται στην επωνυμία. </a:t>
            </a:r>
          </a:p>
          <a:p>
            <a:pPr algn="just">
              <a:buFontTx/>
              <a:buChar char="-"/>
            </a:pPr>
            <a:r>
              <a:rPr lang="el-GR" sz="2400" dirty="0" smtClean="0"/>
              <a:t>Όταν έχει κάνει πράξεις  εκπροσώπησης της εταιρίας. </a:t>
            </a:r>
          </a:p>
          <a:p>
            <a:pPr algn="just">
              <a:buFontTx/>
              <a:buChar char="-"/>
            </a:pPr>
            <a:r>
              <a:rPr lang="el-GR" sz="2400" dirty="0" smtClean="0"/>
              <a:t> Αν η εταιρία έχει εμπορική δραστηριότητα  πριν την καταχωρησή της  στο ΓΕΜΗ , και  για  τις πράξεις  που έγιναν κατά το διάστημα αυτό .</a:t>
            </a:r>
            <a:endParaRPr lang="el-G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Ανώνυμη εταιρία</a:t>
            </a:r>
            <a:r>
              <a:rPr lang="en-US" sz="3200" dirty="0" smtClean="0"/>
              <a:t> (</a:t>
            </a:r>
            <a:r>
              <a:rPr lang="el-GR" sz="3200" dirty="0" smtClean="0"/>
              <a:t> ν. 4548/2018)</a:t>
            </a:r>
            <a:endParaRPr lang="el-GR" sz="3200" dirty="0"/>
          </a:p>
        </p:txBody>
      </p:sp>
      <p:sp>
        <p:nvSpPr>
          <p:cNvPr id="3" name="Content Placeholder 2"/>
          <p:cNvSpPr>
            <a:spLocks noGrp="1"/>
          </p:cNvSpPr>
          <p:nvPr>
            <p:ph idx="1"/>
          </p:nvPr>
        </p:nvSpPr>
        <p:spPr/>
        <p:txBody>
          <a:bodyPr>
            <a:normAutofit lnSpcReduction="10000"/>
          </a:bodyPr>
          <a:lstStyle/>
          <a:p>
            <a:pPr algn="just"/>
            <a:r>
              <a:rPr lang="el-GR" dirty="0" smtClean="0"/>
              <a:t> </a:t>
            </a:r>
            <a:r>
              <a:rPr lang="el-GR" sz="2400" dirty="0" smtClean="0"/>
              <a:t> Ορισμός :  αμιγώς κεφαλαιουχική  εμπορική εταιρία , με νομική προσωπικότητα , για τα  χρέη της οποίας ευθύνεται μόνο  η ίδια  με την  περιουσία  της,  το δε κεφάλαιο  της  είναι διηρημένο σε ίσα  μερίδια , που ονομάζονται μετοχές .</a:t>
            </a:r>
          </a:p>
          <a:p>
            <a:pPr algn="just"/>
            <a:r>
              <a:rPr lang="el-GR" sz="2400" dirty="0" smtClean="0"/>
              <a:t> Σύσταση : καταστατικό  που συνάπτεται με συμβολαιογραφικό έγγραφο   ή με ιδιωτικό  έγγραφο , αν  υιοθετείται  πρότυπο  καταστατικό.</a:t>
            </a:r>
          </a:p>
          <a:p>
            <a:pPr algn="just"/>
            <a:r>
              <a:rPr lang="el-GR" sz="2400" dirty="0" smtClean="0"/>
              <a:t>Δημοσιότητα – καταχώρηση στο ΓΕ.ΜΗ.</a:t>
            </a:r>
          </a:p>
          <a:p>
            <a:pPr algn="just"/>
            <a:r>
              <a:rPr lang="el-GR" sz="2400" dirty="0" smtClean="0"/>
              <a:t> Καταστατικό  - ελάχιστο περιεχόμενο :  επωνυμία (είτε  από  το   αντικείμενο  της επιχειρηματικής δραστηριότητας  είτε από  το όνομα των ιδρυτών – μετόχων  είτε από άλλες ενδείξεις).</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Ίδρυση  Α.Ε</a:t>
            </a:r>
            <a:endParaRPr lang="el-GR" sz="3200" dirty="0"/>
          </a:p>
        </p:txBody>
      </p:sp>
      <p:sp>
        <p:nvSpPr>
          <p:cNvPr id="3" name="Content Placeholder 2"/>
          <p:cNvSpPr>
            <a:spLocks noGrp="1"/>
          </p:cNvSpPr>
          <p:nvPr>
            <p:ph idx="1"/>
          </p:nvPr>
        </p:nvSpPr>
        <p:spPr/>
        <p:txBody>
          <a:bodyPr>
            <a:normAutofit lnSpcReduction="10000"/>
          </a:bodyPr>
          <a:lstStyle/>
          <a:p>
            <a:pPr algn="just">
              <a:buNone/>
            </a:pPr>
            <a:r>
              <a:rPr lang="el-GR" sz="2400" dirty="0" smtClean="0"/>
              <a:t> και  τις λέξεις «Ανώνυμη Εταιρία» ή «ΑΕ»/ ο  σκοπός, που πρέπει να είναι νόμιμος/ έδρα /  διάρκεια  που μπορεί να  είναι ορισμένου ή αορίστου χρόνου / ύψος και  τρόπος καταβολής κεφαλαίου / αξία , είδος και αριθμός μετοχών/ σύγκληση – συγκρότηση-  αρμοδιότητες – λειτουργία του δ.σ./ δικαιώματα μετόχων / λύση – εκκαθάριση εταιρίας/ στοιχεία ιδρυτών.</a:t>
            </a:r>
          </a:p>
          <a:p>
            <a:pPr algn="just"/>
            <a:r>
              <a:rPr lang="el-GR" sz="2400" dirty="0" smtClean="0"/>
              <a:t> Το καταστατικό μπορεί να τροποποιηθεί με απόφαση της καταστατικής γ.σ.  ή  και απο το δ.σ. και  η ίδρυση συντελείται με καταχώρηση στο ΓΕΜΗ.</a:t>
            </a:r>
          </a:p>
          <a:p>
            <a:pPr algn="just"/>
            <a:r>
              <a:rPr lang="el-GR" sz="2400" dirty="0" smtClean="0"/>
              <a:t> Νομική προσωπικότητα α.ε.: με την ολοκλήρωση της καταχώρησης  του καταστατικού  στο ΓΕ.ΜΗ  και τη δημοσίευση στον ιστότοπο του  ΓΕΜΗ.</a:t>
            </a:r>
            <a:endParaRPr lang="el-G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Μετοχικό κεφάλαιο  α.ε.</a:t>
            </a:r>
            <a:endParaRPr lang="el-GR" sz="3200" dirty="0"/>
          </a:p>
        </p:txBody>
      </p:sp>
      <p:sp>
        <p:nvSpPr>
          <p:cNvPr id="3" name="Content Placeholder 2"/>
          <p:cNvSpPr>
            <a:spLocks noGrp="1"/>
          </p:cNvSpPr>
          <p:nvPr>
            <p:ph idx="1"/>
          </p:nvPr>
        </p:nvSpPr>
        <p:spPr/>
        <p:txBody>
          <a:bodyPr>
            <a:normAutofit fontScale="92500"/>
          </a:bodyPr>
          <a:lstStyle/>
          <a:p>
            <a:pPr algn="just"/>
            <a:r>
              <a:rPr lang="el-GR" sz="2400" dirty="0" smtClean="0"/>
              <a:t> Σταθερή μαθηματική ποσότητα, που αναγράφεται υποχρεωτικά  στο καταστατικό  και σχηματίζεται από τις εισφορές των  εταίρων και  διαιρείται σε ίσα μερίδια , που ονομάζονται μετοχές .</a:t>
            </a:r>
          </a:p>
          <a:p>
            <a:pPr algn="just"/>
            <a:r>
              <a:rPr lang="el-GR" sz="2400" dirty="0" smtClean="0"/>
              <a:t> Ελάχιστο ύψος : 25.000 ευρώ , που πρέπει να έχει καλυφθεί ολοσχερώς κατά τη σύσταση της α.ε και να έχει καταβληθεί ολοσχερώς  εντός δύο μηνών  από τη σύστασή της /   οι εισφορές  μπορεί να είναι μόνο σε χρήμα  ή σε είδος  (κινητά , ακίνητα , άυλα αγαθά) , όχι όμως παροχή εργασίας , διότι δεν είναι δυνατή η  αποτίμησή της .</a:t>
            </a:r>
          </a:p>
          <a:p>
            <a:pPr algn="just"/>
            <a:r>
              <a:rPr lang="el-GR" sz="2400" dirty="0" smtClean="0"/>
              <a:t> Κάλυψη -  καταβολή μτχ. κεφαλαίου/πιστοποίηση εμπρόθεσμης καταβολής κεφαλαίου  εντός του α’ διμήνου  από τη σύσταση   με έκθεση ορκωτού ελεγκτή / μερική καταβολή – προϋποθέσεις. </a:t>
            </a:r>
            <a:endParaRPr lang="el-GR"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Όργανα α.ε.</a:t>
            </a:r>
            <a:endParaRPr lang="el-GR" sz="3200" dirty="0"/>
          </a:p>
        </p:txBody>
      </p:sp>
      <p:sp>
        <p:nvSpPr>
          <p:cNvPr id="3" name="Content Placeholder 2"/>
          <p:cNvSpPr>
            <a:spLocks noGrp="1"/>
          </p:cNvSpPr>
          <p:nvPr>
            <p:ph idx="1"/>
          </p:nvPr>
        </p:nvSpPr>
        <p:spPr/>
        <p:txBody>
          <a:bodyPr>
            <a:normAutofit fontScale="92500" lnSpcReduction="10000"/>
          </a:bodyPr>
          <a:lstStyle/>
          <a:p>
            <a:pPr algn="just"/>
            <a:r>
              <a:rPr lang="el-GR" sz="2400" dirty="0" smtClean="0"/>
              <a:t> </a:t>
            </a:r>
            <a:r>
              <a:rPr lang="el-GR" sz="2400" u="sng" dirty="0" smtClean="0"/>
              <a:t>ΓΕΝΙΚΗ ΣΥΝΕΛΕΥΣΗ </a:t>
            </a:r>
            <a:r>
              <a:rPr lang="el-GR" sz="2400" dirty="0" smtClean="0"/>
              <a:t>:  συλλογικό όργανο , είναι το ανώτατο όργανο της α.ε,  στην οποία έχουν δικαίωμα συμμετοχής όλοι οι μέτοχοι , χωρίς να καθίσταται υποχρεωτική εκ του νόμου η  συμμετοχή τους </a:t>
            </a:r>
          </a:p>
          <a:p>
            <a:pPr algn="just"/>
            <a:r>
              <a:rPr lang="el-GR" sz="2400" dirty="0" smtClean="0"/>
              <a:t> </a:t>
            </a:r>
            <a:r>
              <a:rPr lang="el-GR" sz="2400" u="sng" dirty="0" smtClean="0"/>
              <a:t>Αποκλειστική αρμοδιότητα της Γ.Σ.</a:t>
            </a:r>
            <a:r>
              <a:rPr lang="el-GR" sz="2400" dirty="0" smtClean="0"/>
              <a:t> :  α) τροποποιήσεις καταστατικού, όπου περιλαμβάνονται ενδεικτικά   : αύξηση – μείωση μτχ. κεφαλαίου, μεταβολή εθνικότητας, μεταβολή διάθεσης κερδών ,  συγχώνευση, πρόωρη λύση  της  εταιρίας, κ.λ.π, β)εκλογή μελών δ.σ., γ)έγκριση ετήσιων  χρηματοοικονομικών καταστάσεων , δ)  διάθεση των ετήσιων κερδών ,  ε) έκδοση ομολογιακού  δανείου ,  στ) απαλλαγή των μελών του δ.σ. και των ελεγκτών  από την ευθύνη για αποζημίωση  και έγερση της εταιρικής αγωγής,  ζ) χορήγηση  αμοιβής  ή αποζημίωσης  σε μέλη του δ.σ,  η) παροχή άδειας  για σύναψη από  δσ.  ορισμένων πράξεων  .</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Διακρίσεις εμπορικών πράξεων </a:t>
            </a:r>
            <a:endParaRPr lang="el-GR" dirty="0"/>
          </a:p>
        </p:txBody>
      </p:sp>
      <p:sp>
        <p:nvSpPr>
          <p:cNvPr id="3" name="Content Placeholder 2"/>
          <p:cNvSpPr>
            <a:spLocks noGrp="1"/>
          </p:cNvSpPr>
          <p:nvPr>
            <p:ph idx="1"/>
          </p:nvPr>
        </p:nvSpPr>
        <p:spPr/>
        <p:txBody>
          <a:bodyPr>
            <a:normAutofit fontScale="92500"/>
          </a:bodyPr>
          <a:lstStyle/>
          <a:p>
            <a:r>
              <a:rPr lang="el-GR" dirty="0" smtClean="0"/>
              <a:t> Πρωτότυπα  ή αντικειμενικά  εμπορικές πράξεις   του χερσαίου ή του θαλάσσιου εμπορίου  ( Β.Δ. 2/14.5.1835)</a:t>
            </a:r>
          </a:p>
          <a:p>
            <a:r>
              <a:rPr lang="el-GR" dirty="0" smtClean="0"/>
              <a:t>Παράγωγα εξ υποκειμένου  εμπορικές πράξεις </a:t>
            </a:r>
          </a:p>
          <a:p>
            <a:r>
              <a:rPr lang="el-GR" dirty="0" smtClean="0"/>
              <a:t>Παράγωγα εξ αντικειμένου εμπορικές πράξεις </a:t>
            </a:r>
          </a:p>
          <a:p>
            <a:pPr>
              <a:buNone/>
            </a:pPr>
            <a:r>
              <a:rPr lang="el-GR" dirty="0" smtClean="0"/>
              <a:t>(αρχή παρεπόμενου  ή παρακολουθήματος )</a:t>
            </a:r>
          </a:p>
          <a:p>
            <a:r>
              <a:rPr lang="el-GR" dirty="0"/>
              <a:t> </a:t>
            </a:r>
            <a:r>
              <a:rPr lang="el-GR" dirty="0" smtClean="0"/>
              <a:t>Αμφιμερώς  και μονομερώς εμπορικές πράξεις </a:t>
            </a:r>
          </a:p>
          <a:p>
            <a:pPr>
              <a:buNone/>
            </a:pPr>
            <a:r>
              <a:rPr lang="el-GR"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 ΤΑΚΤΙΚΗ – ΕΚΤΑΚΤΗ Γ.Σ.</a:t>
            </a:r>
            <a:endParaRPr lang="el-GR" sz="3200" dirty="0"/>
          </a:p>
        </p:txBody>
      </p:sp>
      <p:sp>
        <p:nvSpPr>
          <p:cNvPr id="3" name="Content Placeholder 2"/>
          <p:cNvSpPr>
            <a:spLocks noGrp="1"/>
          </p:cNvSpPr>
          <p:nvPr>
            <p:ph idx="1"/>
          </p:nvPr>
        </p:nvSpPr>
        <p:spPr/>
        <p:txBody>
          <a:bodyPr>
            <a:normAutofit/>
          </a:bodyPr>
          <a:lstStyle/>
          <a:p>
            <a:pPr algn="just"/>
            <a:r>
              <a:rPr lang="el-GR" sz="2400" dirty="0" smtClean="0"/>
              <a:t> Τακτική  :  συνέρχεται υποχρεωτικά μία φορά  κάθε εταιρική χρήση , με αποκλειστική αρμοδιότητα  για εξής θέματα  :  έγκριση  ισολογισμού , απαλλαγή μελών  δ.σ. και  ελεγκτών  από κάθε ευθύνη   για αποζημίωση  της εταιρίας , ορισμός ελεγκτών  για την επόμενη εταιρική χρήση </a:t>
            </a:r>
          </a:p>
          <a:p>
            <a:pPr algn="just"/>
            <a:r>
              <a:rPr lang="el-GR" sz="2400" dirty="0" smtClean="0"/>
              <a:t> Έκτακτη  : συγκαλείται από το  δ.σ. όποτε κριθεί αναγκαίο  για   οποιοδήποτε θέμα/ υποχρεωτική η σύγκληση όταν  τα ίδια κεφάλαια της εταιρίας  μειωθούν κάτω από  το ½  του μτχ κεφαλαίου, όταν ζητηθεί από μειοψηφία μετόχων  1/20  μτχ κεφαλαίου  ή όταν  ζητηθεί απο  ελεγκτές .</a:t>
            </a:r>
          </a:p>
          <a:p>
            <a:pPr>
              <a:buNone/>
            </a:pPr>
            <a:endParaRPr lang="el-GR"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r>
              <a:rPr lang="el-GR" sz="3200" dirty="0" smtClean="0"/>
              <a:t>ΣΥΝΗΘΗΣ- ΚΑΤΑΣΤΑΤΙΚΗ Γ.Σ.</a:t>
            </a:r>
            <a:endParaRPr lang="el-GR" dirty="0"/>
          </a:p>
        </p:txBody>
      </p:sp>
      <p:sp>
        <p:nvSpPr>
          <p:cNvPr id="3" name="Content Placeholder 2"/>
          <p:cNvSpPr>
            <a:spLocks noGrp="1"/>
          </p:cNvSpPr>
          <p:nvPr>
            <p:ph idx="1"/>
          </p:nvPr>
        </p:nvSpPr>
        <p:spPr/>
        <p:txBody>
          <a:bodyPr>
            <a:normAutofit/>
          </a:bodyPr>
          <a:lstStyle/>
          <a:p>
            <a:pPr algn="just"/>
            <a:r>
              <a:rPr lang="el-GR" sz="2400" dirty="0" smtClean="0"/>
              <a:t> Συνήθης  Γ.Σ. : λαμβάνει αποφάσεις </a:t>
            </a:r>
            <a:r>
              <a:rPr lang="en-US" sz="2400" dirty="0" smtClean="0"/>
              <a:t> </a:t>
            </a:r>
            <a:r>
              <a:rPr lang="el-GR" sz="2400" dirty="0" smtClean="0"/>
              <a:t> για εταιρικά θέματα  ήσσονος σημασίας – απαρτία 1/5  του καταβεβλημένου μτχ  κεφαλαίου –  λήψη απόφασης με πλειοψηφία  των ψήφων που εκπροσωπούνται </a:t>
            </a:r>
          </a:p>
          <a:p>
            <a:pPr algn="just"/>
            <a:r>
              <a:rPr lang="el-GR" sz="2400" dirty="0" smtClean="0"/>
              <a:t> Καταστατική Γ.Σ.   : αποφασίζει για  τα σπουδαιότερα  εταιρικά θέματα: μεταβολή εθνικότητας εταιρίας/  μεταβολή αντικειμένου επιχείρησης / αύξηση κεφαλαίου / μείωση κεφαλαίου / μεταβολή τρόπου διάθεσης κερδών/  συγχώνευση, διάσπαση , μετατροπή , παράταση διάρκειας / παροχή εξουσίας στο δ.σ  για αύξηση   κεφαλαίου.</a:t>
            </a:r>
            <a:endParaRPr lang="el-G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r>
              <a:rPr lang="el-GR" sz="3200" dirty="0" smtClean="0"/>
              <a:t>Λήψη αποφάσεων στη Γ.Σ</a:t>
            </a:r>
            <a:endParaRPr lang="el-GR" dirty="0"/>
          </a:p>
        </p:txBody>
      </p:sp>
      <p:sp>
        <p:nvSpPr>
          <p:cNvPr id="3" name="Content Placeholder 2"/>
          <p:cNvSpPr>
            <a:spLocks noGrp="1"/>
          </p:cNvSpPr>
          <p:nvPr>
            <p:ph idx="1"/>
          </p:nvPr>
        </p:nvSpPr>
        <p:spPr/>
        <p:txBody>
          <a:bodyPr/>
          <a:lstStyle/>
          <a:p>
            <a:pPr algn="just"/>
            <a:r>
              <a:rPr lang="el-GR" dirty="0" smtClean="0"/>
              <a:t> </a:t>
            </a:r>
            <a:r>
              <a:rPr lang="el-GR" sz="2400" dirty="0" smtClean="0"/>
              <a:t>Απαρτία  : συνήθης απαρτία  κατ’ελάχιστον το  1/5  του καταβεβλημένου μτχ κεφαλαίου/ καταστατική κατ’ελάχιστον    το ½ του καταβεβλημένου μτχ κεφαλαίου . </a:t>
            </a:r>
          </a:p>
          <a:p>
            <a:pPr algn="just"/>
            <a:r>
              <a:rPr lang="el-GR" sz="2400" dirty="0" smtClean="0"/>
              <a:t> Επαναληπτική γ.σ . αν  δεν επιτευχθεί η απαρτία , εντός 20 ημερών : χωρίς  ελάχιστο ποσοστό απαρτίας στη τακτική ,  ενώ στην καταστατική απαιτείται   το 1/3 .</a:t>
            </a:r>
          </a:p>
          <a:p>
            <a:pPr algn="just"/>
            <a:r>
              <a:rPr lang="el-GR" sz="2400" dirty="0" smtClean="0"/>
              <a:t> Πλειοψηφία  :  στη συνήθη γ.σ  οι αποφάσεις λαμβάνονται με απόλυτη πλειοψηφία του εκπροσωπούμενου μτχ κεφαλαίου/ στην καταστατική  γ.σ   είτε τη αρχική είτε την επαναληπτική  απαιτείται 2/3  του εκπροσωπούμενου μτχ  κεφαλαίου.</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r>
              <a:rPr lang="el-GR" sz="3200" dirty="0" smtClean="0"/>
              <a:t>Διοικητικό συμβούλιο</a:t>
            </a:r>
            <a:endParaRPr lang="el-GR" dirty="0"/>
          </a:p>
        </p:txBody>
      </p:sp>
      <p:sp>
        <p:nvSpPr>
          <p:cNvPr id="3" name="Content Placeholder 2"/>
          <p:cNvSpPr>
            <a:spLocks noGrp="1"/>
          </p:cNvSpPr>
          <p:nvPr>
            <p:ph idx="1"/>
          </p:nvPr>
        </p:nvSpPr>
        <p:spPr/>
        <p:txBody>
          <a:bodyPr>
            <a:normAutofit fontScale="77500" lnSpcReduction="20000"/>
          </a:bodyPr>
          <a:lstStyle/>
          <a:p>
            <a:pPr algn="just"/>
            <a:r>
              <a:rPr lang="el-GR" sz="2400" dirty="0" smtClean="0"/>
              <a:t>Όργανο που εκπροσωπεί την εταιρία και διαχειρίζεται  τις υποθέσεις της /  μέλη  μπορεί  να  είναι κάθε φυσικό ή νομικό πρόσωπο / αριθμός  από 3 έως 15 .</a:t>
            </a:r>
          </a:p>
          <a:p>
            <a:pPr algn="just"/>
            <a:r>
              <a:rPr lang="el-GR" sz="2400" dirty="0" smtClean="0"/>
              <a:t> Το δ.σ εκλέγεται από τη γ.σ   με συνήθη απαρτία και πλειοψηφία /εξαίρεση το πρώτο δ.σ  που ορίζεται από το καταστατικό/καταστατικές προβλέψεις :  διορισμός μελών  δ.σ απευθείας από μετόχους έως  2/5 των μελών,  προβλέψεις  για αντικατάσταση μελών  ή αναπλήρωση μελών σε περίπτωση θανάτου ,παραίτησης κ.λ.π.</a:t>
            </a:r>
          </a:p>
          <a:p>
            <a:pPr algn="just"/>
            <a:r>
              <a:rPr lang="el-GR" sz="2400" dirty="0" smtClean="0"/>
              <a:t> Διάρκεια θητείας :  ορίζεται  από κατασταστικό , έως  έξι έτη/ η θητεία των  μελών μπορεί να παραταθεί  κατ’εξαίρεση μέχρι επόμενη  τακτική γ.σ  για εκλογή  μελών. </a:t>
            </a:r>
          </a:p>
          <a:p>
            <a:pPr algn="just"/>
            <a:r>
              <a:rPr lang="el-GR" sz="2400" dirty="0" smtClean="0"/>
              <a:t> Σύγκληση  δσ  : απαρτία  όταν  παρίστανται ή αντιπροσωπεύονται οι μισοί  συν ένας , τουλάχιστον  όμως  3/ πλειοψηφία  απόλυτη των παρόντων .</a:t>
            </a:r>
          </a:p>
          <a:p>
            <a:pPr algn="just"/>
            <a:r>
              <a:rPr lang="el-GR" sz="2400" dirty="0" smtClean="0"/>
              <a:t> </a:t>
            </a:r>
            <a:r>
              <a:rPr lang="el-GR" sz="2400" u="sng" dirty="0" smtClean="0"/>
              <a:t>Αρμοδιότητες και καθήκοντα του δ.σ </a:t>
            </a:r>
            <a:r>
              <a:rPr lang="el-GR" sz="2400" dirty="0" smtClean="0"/>
              <a:t>:  συλλογική  δράση / κατασταστικές προβλέψεις /  ανάθεση εξουσιών σε υποκατάστατα πρόσωπα  , μέλη του δ.σ ή  τρίτους/ Εξουσία εκπροσώπησης απεριόριστη , ακόμη και αν οι πράξεις βρίσκονται εκτός εταιρικού σκοπού , εκτός αν  ο τρίτος  γνώριζε την υπέρβαση </a:t>
            </a:r>
          </a:p>
          <a:p>
            <a:pPr algn="just"/>
            <a:endParaRPr lang="el-GR"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Μέλη  διοικητικού συμβουλίου α.ε. </a:t>
            </a:r>
            <a:endParaRPr lang="el-GR" sz="3200" dirty="0"/>
          </a:p>
        </p:txBody>
      </p:sp>
      <p:sp>
        <p:nvSpPr>
          <p:cNvPr id="3" name="Content Placeholder 2"/>
          <p:cNvSpPr>
            <a:spLocks noGrp="1"/>
          </p:cNvSpPr>
          <p:nvPr>
            <p:ph idx="1"/>
          </p:nvPr>
        </p:nvSpPr>
        <p:spPr/>
        <p:txBody>
          <a:bodyPr>
            <a:normAutofit/>
          </a:bodyPr>
          <a:lstStyle/>
          <a:p>
            <a:pPr algn="just"/>
            <a:r>
              <a:rPr lang="el-GR" sz="2400" dirty="0" smtClean="0"/>
              <a:t> Υποχρέωση πίστεως μελών δ.σ. : προώθηση  των συμφερόντων της εταιρίας  και παράλειψη κάθε ενέργειας   που θα μπορούσε να βλάψει τα συμφέροντα  της  εταιρίας.</a:t>
            </a:r>
          </a:p>
          <a:p>
            <a:pPr algn="just"/>
            <a:r>
              <a:rPr lang="el-GR" sz="2400" dirty="0" smtClean="0"/>
              <a:t> Ευθύνη μελών  δ.σ. : κάθε μέλος  του δ.σ  ευθύνεται έναντι της εταιρίας  (και όχι έναντι των εταίρων)  για ζημία  που υφίσταται  η εταιρία  λόγω πράξεων  ή παραλείψεων  του , που συνιστούν  παράβαση  των καθηκόντων του .</a:t>
            </a:r>
          </a:p>
          <a:p>
            <a:pPr algn="just"/>
            <a:r>
              <a:rPr lang="el-GR" sz="2400" dirty="0" smtClean="0"/>
              <a:t>Αμοιβές μελών  του δ.σ : α) η παροχή αμοιβής  μπορεί να προβλέπεται   στο νόμο ή το κατασταστικό  ή στην πολιτική αποδοχών  της εταιρίας  ή β)να εγκριθεί σε ειδική  απόφαση της γ.σ.</a:t>
            </a:r>
            <a:endParaRPr lang="el-G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Λύση της α.ε</a:t>
            </a:r>
            <a:endParaRPr lang="el-GR" sz="3600" dirty="0"/>
          </a:p>
        </p:txBody>
      </p:sp>
      <p:sp>
        <p:nvSpPr>
          <p:cNvPr id="3" name="Content Placeholder 2"/>
          <p:cNvSpPr>
            <a:spLocks noGrp="1"/>
          </p:cNvSpPr>
          <p:nvPr>
            <p:ph idx="1"/>
          </p:nvPr>
        </p:nvSpPr>
        <p:spPr/>
        <p:txBody>
          <a:bodyPr>
            <a:normAutofit fontScale="85000" lnSpcReduction="20000"/>
          </a:bodyPr>
          <a:lstStyle/>
          <a:p>
            <a:pPr>
              <a:buNone/>
            </a:pPr>
            <a:r>
              <a:rPr lang="el-GR" sz="2800" dirty="0" smtClean="0"/>
              <a:t>    </a:t>
            </a:r>
            <a:r>
              <a:rPr lang="el-GR" sz="2800" u="sng" dirty="0" smtClean="0"/>
              <a:t>Λόγοι λύσης</a:t>
            </a:r>
            <a:r>
              <a:rPr lang="el-GR" sz="2800" dirty="0" smtClean="0"/>
              <a:t>:</a:t>
            </a:r>
          </a:p>
          <a:p>
            <a:pPr algn="just">
              <a:buNone/>
            </a:pPr>
            <a:r>
              <a:rPr lang="el-GR" sz="2800" dirty="0" smtClean="0"/>
              <a:t> - Πάροδος του χρόνου διάρκειας που προβλέπεται στο καταστατικό   (επιτρέπεται μόνο  ρητή παράταση του χρόνου  διάρκειας).</a:t>
            </a:r>
          </a:p>
          <a:p>
            <a:pPr algn="just">
              <a:buFontTx/>
              <a:buChar char="-"/>
            </a:pPr>
            <a:r>
              <a:rPr lang="el-GR" sz="2800" dirty="0" smtClean="0"/>
              <a:t>Απόφαση της  καταστατικής γ.σ.  για πρόωρη λύση της εταιρίας.</a:t>
            </a:r>
          </a:p>
          <a:p>
            <a:pPr algn="just">
              <a:buFontTx/>
              <a:buChar char="-"/>
            </a:pPr>
            <a:r>
              <a:rPr lang="el-GR" sz="2800" dirty="0" smtClean="0"/>
              <a:t>Κήρυξη της εταιρίας σε  κατάσταση πτώχευσης. </a:t>
            </a:r>
          </a:p>
          <a:p>
            <a:pPr algn="just">
              <a:buFontTx/>
              <a:buChar char="-"/>
            </a:pPr>
            <a:r>
              <a:rPr lang="el-GR" sz="2800" dirty="0" smtClean="0"/>
              <a:t> Με δικαστική απόφαση ύστερα από  αίτηση οποιουδήποτε έχει έννομο συμφέρον , για ορισμένους λόγους (μη καταβολή του απαιτούμενου μετοχικού κεφαλαίου, μη υποβολή οικονομικών καταστάσεων για  2 τουλάχιστον χρήσεις , κ.λ.π)</a:t>
            </a:r>
          </a:p>
          <a:p>
            <a:pPr algn="just">
              <a:buFontTx/>
              <a:buChar char="-"/>
            </a:pPr>
            <a:r>
              <a:rPr lang="el-GR" sz="2800" dirty="0" smtClean="0"/>
              <a:t> Με  δικαστική απόφαση ύστερα από αίτηση της μειοψηφίας 1/3 μτχ. κεφαλαίου για σπουδαίο λόγο. </a:t>
            </a:r>
            <a:endParaRPr lang="el-GR"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Πρωτότυπα  εμπορικές πράξεις του χερσαίου  εμπορίου</a:t>
            </a:r>
            <a:endParaRPr lang="el-GR" dirty="0"/>
          </a:p>
        </p:txBody>
      </p:sp>
      <p:sp>
        <p:nvSpPr>
          <p:cNvPr id="3" name="Content Placeholder 2"/>
          <p:cNvSpPr>
            <a:spLocks noGrp="1"/>
          </p:cNvSpPr>
          <p:nvPr>
            <p:ph idx="1"/>
          </p:nvPr>
        </p:nvSpPr>
        <p:spPr/>
        <p:txBody>
          <a:bodyPr>
            <a:normAutofit fontScale="92500" lnSpcReduction="20000"/>
          </a:bodyPr>
          <a:lstStyle/>
          <a:p>
            <a:pPr marL="514350" indent="-514350" algn="just">
              <a:buFont typeface="+mj-lt"/>
              <a:buAutoNum type="arabicPeriod"/>
            </a:pPr>
            <a:r>
              <a:rPr lang="el-GR" sz="2400" dirty="0"/>
              <a:t> </a:t>
            </a:r>
            <a:r>
              <a:rPr lang="el-GR" sz="2400" dirty="0" smtClean="0"/>
              <a:t>Αγορά ( παράγωγη  κτήση κυριότητας ή και χρήσης  από επαχθή αιτία) δηλαδή με αντάλλαγμα , προϊόντων   γής ή τέχνης ( κινητά , χρήματα, αξιόγραφα αλλά και ασώματα αγαθά), οπότε εξαιρούνται τα  ακίνητα, με  πρόθεση  μεταπώλησης ή εκμίσθωσης, η οποία πρέπει να συντρέχει κατά τη στιγμή της αγοράς .</a:t>
            </a:r>
          </a:p>
          <a:p>
            <a:pPr marL="514350" indent="-514350" algn="just">
              <a:buFont typeface="+mj-lt"/>
              <a:buAutoNum type="arabicPeriod"/>
            </a:pPr>
            <a:r>
              <a:rPr lang="el-GR" sz="2400" dirty="0"/>
              <a:t> </a:t>
            </a:r>
            <a:r>
              <a:rPr lang="el-GR" sz="2400" dirty="0" smtClean="0"/>
              <a:t>Επιχείρηση προμήθειας  : ανάληψη υποχρέωσης από τον προμηθευτή να  παράσχει στον προμηθευόμενο  αγαθά , τα οποία  θα τα αποκτήσει εξ επαχθούς αιτίας  ( πχ. διαρκής παροχή νερού  ή ρεύματος , παροχή φαρμάκων σε νοσοκομείο κ.λ.π).</a:t>
            </a:r>
          </a:p>
          <a:p>
            <a:pPr marL="514350" indent="-514350" algn="just">
              <a:buFont typeface="+mj-lt"/>
              <a:buAutoNum type="arabicPeriod"/>
            </a:pPr>
            <a:r>
              <a:rPr lang="el-GR" sz="2400" dirty="0" smtClean="0"/>
              <a:t>  Επιχείρηση χειροτεχνίας :  επεξεργασία  εν ευρεία έννοια, δηλαδή  υλική παρέμβαση στην ουσία ή τη μορφή  της ύλης, όπως συσκευασία, καθαρισμός ,κ.λ.π.   είτε με τα χέρια είτε με  τη  βοήθεια μηχανημάτων,  ξένης πρώτης ύλης  που να είναι κινητό πράγμα.</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47500" lnSpcReduction="20000"/>
          </a:bodyPr>
          <a:lstStyle/>
          <a:p>
            <a:pPr algn="just">
              <a:buNone/>
            </a:pPr>
            <a:r>
              <a:rPr lang="el-GR" sz="2400" dirty="0" smtClean="0"/>
              <a:t>4.</a:t>
            </a:r>
            <a:r>
              <a:rPr lang="el-GR" sz="2000" dirty="0" smtClean="0"/>
              <a:t> </a:t>
            </a:r>
            <a:r>
              <a:rPr lang="el-GR" sz="3800" u="sng" dirty="0" smtClean="0"/>
              <a:t>Επιχείρηση παραγγελίας</a:t>
            </a:r>
            <a:r>
              <a:rPr lang="el-GR" sz="3800" dirty="0" smtClean="0"/>
              <a:t>: συμβατική ανάληψη  υποχρέωσης από τον παραγγελιοδόχο να συνάψει, έναντι ανταλλάγματος , στο όνομά του  κάποια δικαιοπραξία  , για λογαριασμό του παραγγελέα  ( μεσολαβητική  δραστηριότητα) : π.χ.  Σύμβαση παραγγελίας  χρηματιστηριακής  αγοραπωλησίας.</a:t>
            </a:r>
          </a:p>
          <a:p>
            <a:pPr algn="just">
              <a:buNone/>
            </a:pPr>
            <a:r>
              <a:rPr lang="el-GR" sz="3800" dirty="0" smtClean="0"/>
              <a:t>5. </a:t>
            </a:r>
            <a:r>
              <a:rPr lang="el-GR" sz="3800" u="sng" dirty="0" smtClean="0"/>
              <a:t>Επιχείρηση πρακτορίας</a:t>
            </a:r>
            <a:r>
              <a:rPr lang="el-GR" sz="3800" dirty="0" smtClean="0"/>
              <a:t> : ανάληψη υποχρέωσης  παροχής στο κοινό κάθε μορφής ιδιωτικών  υποθέσεων ,ιδίως σε ότι  αφορά στην επιμέλεια και  διεξαγωγή υποθέσεων τρίτων, με αμοιβή (π.χ.  παροχή υπηρεσιών από πρακτορείο ασφάλισης, σύνδεσης στο διαδίκτυο,  διαφήμιση κ.λ.π.)</a:t>
            </a:r>
          </a:p>
          <a:p>
            <a:pPr marL="457200" indent="-457200" algn="just">
              <a:buAutoNum type="arabicPeriod" startAt="6"/>
            </a:pPr>
            <a:r>
              <a:rPr lang="el-GR" sz="3800" dirty="0" smtClean="0"/>
              <a:t>Επιχείρηση  μετακόμισης (μεταφοράς), με οποιοδήποτε μεταφορικό μέσο , προσώπων ή πραγμάτων, έναντι αμοιβής  (μεταφορά εκδρομέων, οικοσκευής,κ.λ.π).</a:t>
            </a:r>
          </a:p>
          <a:p>
            <a:pPr marL="457200" indent="-457200" algn="just">
              <a:buAutoNum type="arabicPeriod" startAt="6"/>
            </a:pPr>
            <a:r>
              <a:rPr lang="el-GR" sz="3800" dirty="0"/>
              <a:t> </a:t>
            </a:r>
            <a:r>
              <a:rPr lang="el-GR" sz="3800" dirty="0" smtClean="0"/>
              <a:t>Επιχείρηση πλειστηριάσεων  : εκποίηση ξένων  κινητών πραγμάτων  από ιδιώτη μέσω  δημοπρασίας , έναντι αμοιβής .</a:t>
            </a:r>
          </a:p>
          <a:p>
            <a:pPr marL="457200" indent="-457200" algn="just">
              <a:buAutoNum type="arabicPeriod" startAt="6"/>
            </a:pPr>
            <a:r>
              <a:rPr lang="el-GR" sz="3800" dirty="0" smtClean="0"/>
              <a:t>Επιχείρησης δημόσιων θεαμάτων  (επιχείρηση θεάτρου, κινηματογράφου , κ.λ.π)</a:t>
            </a:r>
          </a:p>
          <a:p>
            <a:pPr marL="457200" indent="-457200" algn="just">
              <a:buAutoNum type="arabicPeriod" startAt="6"/>
            </a:pPr>
            <a:r>
              <a:rPr lang="el-GR" sz="3800" dirty="0"/>
              <a:t> </a:t>
            </a:r>
            <a:r>
              <a:rPr lang="el-GR" sz="3800" dirty="0" smtClean="0"/>
              <a:t>Κολλυβιστικές (ανταλλαγή αλλοδαπών νομισμάτων με ημεδαπά, έναντι αμοιβής)  και τραπεζικές εργασίες. </a:t>
            </a:r>
            <a:endParaRPr lang="el-GR" sz="3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buAutoNum type="arabicPeriod" startAt="9"/>
            </a:pPr>
            <a:r>
              <a:rPr lang="el-GR" sz="1800" u="sng" dirty="0" smtClean="0"/>
              <a:t>Τραπεζικές εργασίες</a:t>
            </a:r>
            <a:r>
              <a:rPr lang="el-GR" sz="1800" dirty="0" smtClean="0"/>
              <a:t> :  οι εργασίες που διενεργούνται  από πιστωτικά ιδρύματα  που λειτουργούν νόμιμα στην Ελλάδα  και έχουν είτε παθητική μορφή  , όπου παρέχεται πίστη  στην τράπεζα  εκ μέρους  του κοινού , π.χ.   με  καταθέσεις , έκδοση ομολογιακών δανείων, είτε ενεργητική , π.χ.  χορήγηση  δανείων, έκδοση εγγυητικών, κ.λ.π, είτε παροχή  διάφορων υπηρεσιών </a:t>
            </a:r>
          </a:p>
          <a:p>
            <a:pPr algn="just">
              <a:buAutoNum type="arabicPeriod" startAt="9"/>
            </a:pPr>
            <a:r>
              <a:rPr lang="el-GR" sz="1800" dirty="0" smtClean="0"/>
              <a:t> </a:t>
            </a:r>
            <a:r>
              <a:rPr lang="el-GR" sz="1800" u="sng" dirty="0" smtClean="0"/>
              <a:t>Επιχείρηση μεσιτείας  </a:t>
            </a:r>
            <a:r>
              <a:rPr lang="el-GR" sz="1800" dirty="0" smtClean="0"/>
              <a:t>: έναντι  αμοιβής  μεσολάβηση  ή υπόδειξη ευκαιρίας μεταξύ δύο συμβαλλόμενων.</a:t>
            </a:r>
          </a:p>
          <a:p>
            <a:pPr algn="just">
              <a:buAutoNum type="arabicPeriod" startAt="9"/>
            </a:pPr>
            <a:r>
              <a:rPr lang="el-GR" sz="1800" dirty="0" smtClean="0"/>
              <a:t>Πράξεις επί συναλλαγματικών (έκδοση, αποδοχή,  οπισθογράφηση , τριτεγγύηση),  επί επιταγών , γραμματίων σε διαταγή.</a:t>
            </a:r>
          </a:p>
          <a:p>
            <a:pPr algn="just">
              <a:buAutoNum type="arabicPeriod" startAt="9"/>
            </a:pPr>
            <a:r>
              <a:rPr lang="el-GR" sz="1800" dirty="0"/>
              <a:t> </a:t>
            </a:r>
            <a:r>
              <a:rPr lang="el-GR" sz="1800" dirty="0" smtClean="0"/>
              <a:t>Χρηματιστηριακές συναλλαγές  (αντικείμενο  χρηματιστηριακά πράγματα).</a:t>
            </a:r>
          </a:p>
          <a:p>
            <a:pPr algn="just">
              <a:buAutoNum type="arabicPeriod" startAt="9"/>
            </a:pPr>
            <a:r>
              <a:rPr lang="el-GR" sz="1800" dirty="0"/>
              <a:t> </a:t>
            </a:r>
            <a:r>
              <a:rPr lang="el-GR" sz="1800" dirty="0" smtClean="0"/>
              <a:t>Σύμβαση τραπεζικής ενέγγυας πίστωσης .</a:t>
            </a:r>
          </a:p>
          <a:p>
            <a:pPr algn="just">
              <a:buAutoNum type="arabicPeriod" startAt="9"/>
            </a:pPr>
            <a:r>
              <a:rPr lang="el-GR" sz="1800" dirty="0" smtClean="0"/>
              <a:t>Αξιώσεις από αθέμιτο ανταγωνισμό  .</a:t>
            </a:r>
            <a:endParaRPr lang="el-G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Αναλογικά πρωτότυπα εμπορικές πράξεις </a:t>
            </a:r>
            <a:endParaRPr lang="el-GR" sz="3200" dirty="0"/>
          </a:p>
        </p:txBody>
      </p:sp>
      <p:sp>
        <p:nvSpPr>
          <p:cNvPr id="3" name="Content Placeholder 2"/>
          <p:cNvSpPr>
            <a:spLocks noGrp="1"/>
          </p:cNvSpPr>
          <p:nvPr>
            <p:ph idx="1"/>
          </p:nvPr>
        </p:nvSpPr>
        <p:spPr/>
        <p:txBody>
          <a:bodyPr/>
          <a:lstStyle/>
          <a:p>
            <a:r>
              <a:rPr lang="el-GR" dirty="0" smtClean="0"/>
              <a:t> </a:t>
            </a:r>
            <a:r>
              <a:rPr lang="el-GR" sz="2400" dirty="0" smtClean="0"/>
              <a:t>Χερσαία ασφάλιση </a:t>
            </a:r>
          </a:p>
          <a:p>
            <a:r>
              <a:rPr lang="el-GR" sz="2400" dirty="0" smtClean="0"/>
              <a:t>Σύμβαση εμπορικής αντιπροσωπείας</a:t>
            </a:r>
          </a:p>
          <a:p>
            <a:r>
              <a:rPr lang="el-GR" sz="2400" dirty="0"/>
              <a:t> </a:t>
            </a:r>
            <a:r>
              <a:rPr lang="el-GR" sz="2400" dirty="0" smtClean="0"/>
              <a:t>Χρηματοδοτική μίσθωση </a:t>
            </a:r>
          </a:p>
          <a:p>
            <a:r>
              <a:rPr lang="el-GR" sz="2400" dirty="0"/>
              <a:t> </a:t>
            </a:r>
            <a:r>
              <a:rPr lang="el-GR" sz="2400" dirty="0" smtClean="0"/>
              <a:t>Σύμβαση διανομής </a:t>
            </a:r>
          </a:p>
          <a:p>
            <a:r>
              <a:rPr lang="el-GR" sz="2400" dirty="0"/>
              <a:t> </a:t>
            </a:r>
            <a:r>
              <a:rPr lang="el-GR" sz="2400" dirty="0" smtClean="0"/>
              <a:t>Σύμβαση δικαιόχρησης</a:t>
            </a:r>
          </a:p>
          <a:p>
            <a:r>
              <a:rPr lang="el-GR" sz="2400" dirty="0"/>
              <a:t> </a:t>
            </a:r>
            <a:r>
              <a:rPr lang="el-GR" sz="2400" dirty="0" smtClean="0"/>
              <a:t>Σύμβαση παραγωγής  κινηματογραφικών ταινιών</a:t>
            </a:r>
          </a:p>
          <a:p>
            <a:r>
              <a:rPr lang="el-GR" sz="2400" dirty="0"/>
              <a:t> </a:t>
            </a:r>
            <a:r>
              <a:rPr lang="el-GR" sz="2400" dirty="0" smtClean="0"/>
              <a:t>Εκμετάλλευση κλινικής ή εκπαιδευτηρίου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Συνέπειες  εμπορικότητας της  πράξης </a:t>
            </a:r>
            <a:endParaRPr lang="el-GR" sz="3200" dirty="0"/>
          </a:p>
        </p:txBody>
      </p:sp>
      <p:sp>
        <p:nvSpPr>
          <p:cNvPr id="3" name="Content Placeholder 2"/>
          <p:cNvSpPr>
            <a:spLocks noGrp="1"/>
          </p:cNvSpPr>
          <p:nvPr>
            <p:ph idx="1"/>
          </p:nvPr>
        </p:nvSpPr>
        <p:spPr/>
        <p:txBody>
          <a:bodyPr>
            <a:normAutofit lnSpcReduction="10000"/>
          </a:bodyPr>
          <a:lstStyle/>
          <a:p>
            <a:pPr algn="just"/>
            <a:r>
              <a:rPr lang="el-GR" dirty="0" smtClean="0"/>
              <a:t> </a:t>
            </a:r>
            <a:r>
              <a:rPr lang="el-GR" sz="2800" dirty="0" smtClean="0"/>
              <a:t> Ουσιαστικές συνέπειες : εφαρμογή εμπορικής νομοθεσίας/ απόκτηση  εμπορικής ιδιότητας  από εκείνον που κατά σύνηθες επάγγελμα  ασκεί πρωτότυπα εμπορικές πράξεις/συντομότερη παραγραφή/ εις ολόκληρον ενοχή στις περιπτώσεις αξιογράφων .</a:t>
            </a:r>
          </a:p>
          <a:p>
            <a:pPr algn="just"/>
            <a:r>
              <a:rPr lang="el-GR" sz="2800" dirty="0"/>
              <a:t> </a:t>
            </a:r>
            <a:r>
              <a:rPr lang="el-GR" sz="2800" dirty="0" smtClean="0"/>
              <a:t>Δικονομικές συνέπειες : απόδειξη με μάρτυρες ανεξάρτητα ποσού, ταχύτερη διαδικασία  για διαφορές με  πιστωτικούς τίτλους  και αξιόγραφα. </a:t>
            </a:r>
          </a:p>
          <a:p>
            <a:pPr algn="just"/>
            <a:r>
              <a:rPr lang="el-GR" sz="2800" dirty="0"/>
              <a:t> </a:t>
            </a:r>
            <a:r>
              <a:rPr lang="el-GR" sz="2800" dirty="0" smtClean="0"/>
              <a:t>Προσωρινά εκτελεστή η απόφαση δικαστηρίου.</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1576</TotalTime>
  <Words>4377</Words>
  <Application>Microsoft Office PowerPoint</Application>
  <PresentationFormat>On-screen Show (4:3)</PresentationFormat>
  <Paragraphs>213</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 ΔΙΚΑΙΟ ΕΠΙΧΕΙΡΗΣΕΩΝ ΚΑΙ ΑΞΙΟΓΡΑΦΩΝ </vt:lpstr>
      <vt:lpstr> ΕΜΠΟΡΙΚΕΣ ΠΡΑΞΕΙΣ- ΕΜΠΟΡΟΙ- ΕΜΠΟΡΙΚΕΣ ΣΥΜΒΑΣΕΙΣ </vt:lpstr>
      <vt:lpstr>Slide 3</vt:lpstr>
      <vt:lpstr>Διακρίσεις εμπορικών πράξεων </vt:lpstr>
      <vt:lpstr>Πρωτότυπα  εμπορικές πράξεις του χερσαίου  εμπορίου</vt:lpstr>
      <vt:lpstr>Slide 6</vt:lpstr>
      <vt:lpstr>Slide 7</vt:lpstr>
      <vt:lpstr>Αναλογικά πρωτότυπα εμπορικές πράξεις </vt:lpstr>
      <vt:lpstr>Συνέπειες  εμπορικότητας της  πράξης </vt:lpstr>
      <vt:lpstr>Έμποροι – απόκτηση  εμπορικής ιδιότητας  </vt:lpstr>
      <vt:lpstr> Εμπορική ικανότητα – εμπορική ιδιότητα ( έναρξη – λήξη – συνέπειες )</vt:lpstr>
      <vt:lpstr> Συνέπειες εμπορικής ιδιότητας </vt:lpstr>
      <vt:lpstr>Αξιόγραφα </vt:lpstr>
      <vt:lpstr>Slide 14</vt:lpstr>
      <vt:lpstr>Συναλλαγματική </vt:lpstr>
      <vt:lpstr> Τυπικά στοιχεία και ρήτρες  της συν/τικής</vt:lpstr>
      <vt:lpstr>Μεταβίβαση συναλλαγματικής </vt:lpstr>
      <vt:lpstr>Αποτελέσματα οπισθογράφησης</vt:lpstr>
      <vt:lpstr> Αποδοχή συν/κής </vt:lpstr>
      <vt:lpstr> Πληρωμή συν/κής-αναγωγή</vt:lpstr>
      <vt:lpstr> Επιταγή </vt:lpstr>
      <vt:lpstr> Διαφορές επιταγής – συν/κής </vt:lpstr>
      <vt:lpstr> Μεταβίβαση επιταγής </vt:lpstr>
      <vt:lpstr>Εμφάνιση – πληρωμή  επιταγής </vt:lpstr>
      <vt:lpstr> Ακάλυπτη επιταγή – αναγωγή </vt:lpstr>
      <vt:lpstr>Εμπορικές εταιρίες</vt:lpstr>
      <vt:lpstr>ΠΡΟΣΩΠΙΚΕΣ – ΚΕΦΑΛΑΙΟΥΧΙΚΕΣ  </vt:lpstr>
      <vt:lpstr> Ομόρρυθμη εταιρία  (ν. 4072/2012)</vt:lpstr>
      <vt:lpstr>Ομόρρυθμη εταιρία-  οργάνωση- λειτουργία  </vt:lpstr>
      <vt:lpstr> Διαχείριση – εκπροσώπηση ο.ε. </vt:lpstr>
      <vt:lpstr>Slide 31</vt:lpstr>
      <vt:lpstr> Λύση   της ο.ε.</vt:lpstr>
      <vt:lpstr>Εκκαθάριση ο.ε.</vt:lpstr>
      <vt:lpstr> Ετερόρρυθμη εταιρία </vt:lpstr>
      <vt:lpstr> Διαχείριση – εκπροσώπηση-  ευθύνη </vt:lpstr>
      <vt:lpstr>Ανώνυμη εταιρία ( ν. 4548/2018)</vt:lpstr>
      <vt:lpstr>Ίδρυση  Α.Ε</vt:lpstr>
      <vt:lpstr>Μετοχικό κεφάλαιο  α.ε.</vt:lpstr>
      <vt:lpstr>Όργανα α.ε.</vt:lpstr>
      <vt:lpstr> ΤΑΚΤΙΚΗ – ΕΚΤΑΚΤΗ Γ.Σ.</vt:lpstr>
      <vt:lpstr>  ΣΥΝΗΘΗΣ- ΚΑΤΑΣΤΑΤΙΚΗ Γ.Σ.</vt:lpstr>
      <vt:lpstr> Λήψη αποφάσεων στη Γ.Σ</vt:lpstr>
      <vt:lpstr> Διοικητικό συμβούλιο</vt:lpstr>
      <vt:lpstr>Μέλη  διοικητικού συμβουλίου α.ε. </vt:lpstr>
      <vt:lpstr>Λύση της α.ε</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ΕΜΠΟΡΙΚΟ ΔΙΚΑΙΟ   4Η ΟΣΣ- ΔΕΟ 10</dc:title>
  <dc:creator>Windows User</dc:creator>
  <cp:lastModifiedBy>Windows User</cp:lastModifiedBy>
  <cp:revision>128</cp:revision>
  <dcterms:created xsi:type="dcterms:W3CDTF">2020-03-10T10:34:47Z</dcterms:created>
  <dcterms:modified xsi:type="dcterms:W3CDTF">2020-10-07T11:00:05Z</dcterms:modified>
</cp:coreProperties>
</file>