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5"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48"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1" r:id="rId39"/>
    <p:sldId id="342" r:id="rId40"/>
    <p:sldId id="343" r:id="rId41"/>
    <p:sldId id="344" r:id="rId42"/>
    <p:sldId id="345" r:id="rId43"/>
    <p:sldId id="346" r:id="rId44"/>
    <p:sldId id="347" r:id="rId45"/>
    <p:sldId id="349" r:id="rId46"/>
    <p:sldId id="350" r:id="rId47"/>
    <p:sldId id="351" r:id="rId48"/>
    <p:sldId id="352" r:id="rId49"/>
    <p:sldId id="353" r:id="rId50"/>
    <p:sldId id="354" r:id="rId51"/>
    <p:sldId id="355" r:id="rId52"/>
    <p:sldId id="356" r:id="rId53"/>
    <p:sldId id="357" r:id="rId54"/>
    <p:sldId id="358" r:id="rId55"/>
    <p:sldId id="359" r:id="rId56"/>
    <p:sldId id="360" r:id="rId57"/>
    <p:sldId id="361" r:id="rId58"/>
    <p:sldId id="362" r:id="rId59"/>
    <p:sldId id="363" r:id="rId60"/>
    <p:sldId id="364" r:id="rId61"/>
    <p:sldId id="365" r:id="rId62"/>
    <p:sldId id="366" r:id="rId63"/>
    <p:sldId id="367" r:id="rId64"/>
    <p:sldId id="368" r:id="rId65"/>
    <p:sldId id="369" r:id="rId66"/>
    <p:sldId id="370" r:id="rId67"/>
    <p:sldId id="371" r:id="rId68"/>
    <p:sldId id="372" r:id="rId6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5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2B3ACE-F6EB-478D-94CA-FA1AF0D556C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E938891-7A0A-4B55-AE04-DB8A1BCF0E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0A96FF6-888B-45DF-897B-11E347630A52}"/>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6C860C05-0F71-483F-98C2-6FDAD84931A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68FD0D4-C589-4660-B831-FD6003BBB268}"/>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3568328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C66DB4-B84F-4046-AE4A-609A8ED111A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BB82133-8F5E-419F-8252-951DDAC8622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70D3742-5C8E-4AF9-B134-D628D5BF468A}"/>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852739F3-376E-4908-809D-5B6381FA227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204B63F-DCE9-4A2E-AB7D-BC7C0D9EAC9E}"/>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1902110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335447F-33AC-4993-BF52-3F8A8D2C369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5AD33DD-FA04-4B07-BFB2-FAB183080C1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93E15C1-D453-4730-A74F-F54FA62EE68A}"/>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0C3FD85C-174A-4E9A-9A70-76349340C7E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29030C7-74A4-4482-9630-5CD1336AC71F}"/>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90189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FBE128-6BD4-4F06-B463-9455D19643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F3FEFE7-28C4-4C91-974D-D0C6F568D92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7D97A6B-C8DB-432A-AFF0-12F6F5B62519}"/>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1F9AA3F1-E3AE-4989-908C-D07D7F59E2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332C703-55C3-4BE0-B8C6-2D5C2FA02491}"/>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365616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5698E3-F4AB-4847-949C-9DFCB0EBB45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0770EA6-BF86-47D6-A405-0E251F1F3E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21FF7C4-C704-406C-A9D5-63BEB2912ABD}"/>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031503EB-5EAB-4179-9EA6-6D8C759AB79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A60827-FF2D-4240-92B7-02B6DC1DC5BA}"/>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3427315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C9C6E1-DE40-4E8A-9E22-5B863C5601A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C30ABCE-7791-40D7-833C-450314D6256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FAC6498-DF01-485E-951E-8D6FA9E0239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9B32AD2-6F1B-4EDA-9AE6-FBB8DDE9BD8B}"/>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6" name="Θέση υποσέλιδου 5">
            <a:extLst>
              <a:ext uri="{FF2B5EF4-FFF2-40B4-BE49-F238E27FC236}">
                <a16:creationId xmlns:a16="http://schemas.microsoft.com/office/drawing/2014/main" id="{9D973A24-DDBC-4C85-88A4-CECFB456C27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A682E7D-C546-4C85-AA30-86AB87C43273}"/>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18131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EBCD4E-1628-40FF-B9B8-ADF628B48FC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62EF36D-F54C-41BA-A725-5EEE163933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9A1FECC-717F-4CE3-8862-4D04816A104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BD1DBD7-7F43-4B85-8D72-EDFF69C1EC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9D25D5A-4F33-4E37-996C-4314BE88361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4EA1D36-1E12-4F05-B54F-6F114F4B04F6}"/>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8" name="Θέση υποσέλιδου 7">
            <a:extLst>
              <a:ext uri="{FF2B5EF4-FFF2-40B4-BE49-F238E27FC236}">
                <a16:creationId xmlns:a16="http://schemas.microsoft.com/office/drawing/2014/main" id="{F18EB126-707D-4030-B901-93515CCEAEE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4494905-4447-4F31-BECE-02578770FABA}"/>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4250632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327DCA-9EE5-450E-886E-7A14E9230CD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EFE16E4-951D-4F75-93BF-D288D68FE0DF}"/>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4" name="Θέση υποσέλιδου 3">
            <a:extLst>
              <a:ext uri="{FF2B5EF4-FFF2-40B4-BE49-F238E27FC236}">
                <a16:creationId xmlns:a16="http://schemas.microsoft.com/office/drawing/2014/main" id="{C873A69F-54F9-41C6-9A58-44C6A4EF900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E1BDED4-D0FC-4220-AE60-0F29B6E1264C}"/>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2150876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658E537-736B-47DB-8EE0-2AA8953DA9E6}"/>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3" name="Θέση υποσέλιδου 2">
            <a:extLst>
              <a:ext uri="{FF2B5EF4-FFF2-40B4-BE49-F238E27FC236}">
                <a16:creationId xmlns:a16="http://schemas.microsoft.com/office/drawing/2014/main" id="{2E705509-7FFA-4C72-891D-6FB2B622CA5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0ED049D-FB7B-4923-8F3F-920394BD299F}"/>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161616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B9DA8A-DC28-45E9-8E81-CCDC2253121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4B4FD57-CB86-4145-B7D0-5FB968661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A861A58-2EEC-4BE1-BE83-CBE19812A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5C0D140-F270-46DB-BDF1-BE77D9931E14}"/>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6" name="Θέση υποσέλιδου 5">
            <a:extLst>
              <a:ext uri="{FF2B5EF4-FFF2-40B4-BE49-F238E27FC236}">
                <a16:creationId xmlns:a16="http://schemas.microsoft.com/office/drawing/2014/main" id="{14DFF409-F837-42D6-AADE-D72E0408CE1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C89E6CF-C7AB-414B-913A-D613EF55E27E}"/>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3484114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0C8AB5-4025-404C-8595-0583EC42DE7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74FD33C-CF34-4D2F-A360-C2C75BA22E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BAC48A5-5AB4-4CC0-BCA8-F675139324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7C03A34-C687-406C-9CE6-3BC363B3349B}"/>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6" name="Θέση υποσέλιδου 5">
            <a:extLst>
              <a:ext uri="{FF2B5EF4-FFF2-40B4-BE49-F238E27FC236}">
                <a16:creationId xmlns:a16="http://schemas.microsoft.com/office/drawing/2014/main" id="{05D8C43E-5671-4736-8872-211B0403EA0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287C2C9-2F66-4808-9D64-B1A4C6A3FB80}"/>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68069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10309D5-4B1B-4E3F-97B6-8DCAA5F3AD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869FB63-62DD-445F-940B-59B2A85FD9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A226264-94DF-4F4C-9940-2A6643254B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08695C9B-A497-4351-ACC4-A930BF223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4814FF8-5FF7-4A4F-AC39-D13F9EB742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4F94-ADAC-4828-B94B-F8502B2860A1}" type="slidenum">
              <a:rPr lang="el-GR" smtClean="0"/>
              <a:pPr/>
              <a:t>‹#›</a:t>
            </a:fld>
            <a:endParaRPr lang="el-GR"/>
          </a:p>
        </p:txBody>
      </p:sp>
    </p:spTree>
    <p:extLst>
      <p:ext uri="{BB962C8B-B14F-4D97-AF65-F5344CB8AC3E}">
        <p14:creationId xmlns:p14="http://schemas.microsoft.com/office/powerpoint/2010/main" val="283807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0BF7B7-D0E5-449A-AB3D-509886C4989C}"/>
              </a:ext>
            </a:extLst>
          </p:cNvPr>
          <p:cNvSpPr>
            <a:spLocks noGrp="1"/>
          </p:cNvSpPr>
          <p:nvPr>
            <p:ph type="ctrTitle"/>
          </p:nvPr>
        </p:nvSpPr>
        <p:spPr/>
        <p:txBody>
          <a:bodyPr>
            <a:normAutofit fontScale="90000"/>
          </a:bodyPr>
          <a:lstStyle/>
          <a:p>
            <a:r>
              <a:rPr lang="el-GR" sz="4000" dirty="0"/>
              <a:t>ΜΑΘΗΜΑ </a:t>
            </a:r>
            <a:br>
              <a:rPr lang="el-GR" sz="4000" dirty="0"/>
            </a:br>
            <a:r>
              <a:rPr lang="el-GR" sz="4000" dirty="0"/>
              <a:t> ΤΟ ΡΥΘΜΙΣΤΙΚΟ ΠΛΑΙΣΙΟ ΤΗΣ ΚΕΦΑΛΑΙΑΓΟΡΑΣ ΚΑΙ ΤΗΣ ΕΤΑΙΡΙΚΗΣ ΔΙΑΚΥΒΕΡΝΗΣΗΣ </a:t>
            </a:r>
            <a:r>
              <a:rPr lang="el-GR" dirty="0"/>
              <a:t>  </a:t>
            </a:r>
            <a:br>
              <a:rPr lang="el-GR" dirty="0"/>
            </a:br>
            <a:r>
              <a:rPr lang="el-GR" dirty="0"/>
              <a:t> </a:t>
            </a:r>
          </a:p>
        </p:txBody>
      </p:sp>
      <p:sp>
        <p:nvSpPr>
          <p:cNvPr id="3" name="Υπότιτλος 2">
            <a:extLst>
              <a:ext uri="{FF2B5EF4-FFF2-40B4-BE49-F238E27FC236}">
                <a16:creationId xmlns:a16="http://schemas.microsoft.com/office/drawing/2014/main" id="{EE665374-8994-4D1C-999C-E4A402D724FC}"/>
              </a:ext>
            </a:extLst>
          </p:cNvPr>
          <p:cNvSpPr>
            <a:spLocks noGrp="1"/>
          </p:cNvSpPr>
          <p:nvPr>
            <p:ph type="subTitle" idx="1"/>
          </p:nvPr>
        </p:nvSpPr>
        <p:spPr/>
        <p:txBody>
          <a:bodyPr/>
          <a:lstStyle/>
          <a:p>
            <a:r>
              <a:rPr lang="el-GR" dirty="0"/>
              <a:t>ΕΑΡΙΝΟ ΕΞΑΜΗΝΟ 2022</a:t>
            </a:r>
          </a:p>
        </p:txBody>
      </p:sp>
    </p:spTree>
    <p:extLst>
      <p:ext uri="{BB962C8B-B14F-4D97-AF65-F5344CB8AC3E}">
        <p14:creationId xmlns:p14="http://schemas.microsoft.com/office/powerpoint/2010/main" val="1313396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b="1" dirty="0"/>
              <a:t>Η επίδραση  της χρηματωπιστωτικής κρίσης στην αναμόρφωση του κανονιστικού πεδίου εταιρικής διακυβέρνησης τη δεκατεία 2000-2010</a:t>
            </a:r>
          </a:p>
          <a:p>
            <a:pPr algn="just"/>
            <a:r>
              <a:rPr lang="el-GR" sz="2400" dirty="0"/>
              <a:t>Α) Η νομοθετική πρωτοβουλία της </a:t>
            </a:r>
            <a:r>
              <a:rPr lang="en-US" sz="2400" dirty="0" err="1"/>
              <a:t>Sarbannes</a:t>
            </a:r>
            <a:r>
              <a:rPr lang="el-GR" sz="2400" dirty="0"/>
              <a:t> – </a:t>
            </a:r>
            <a:r>
              <a:rPr lang="en-US" sz="2400" dirty="0"/>
              <a:t>Oxley</a:t>
            </a:r>
            <a:r>
              <a:rPr lang="el-GR" sz="2400" dirty="0"/>
              <a:t>  </a:t>
            </a:r>
            <a:r>
              <a:rPr lang="en-US" sz="2400" dirty="0"/>
              <a:t>Act</a:t>
            </a:r>
            <a:endParaRPr lang="el-GR" sz="2400" dirty="0"/>
          </a:p>
          <a:p>
            <a:pPr algn="just">
              <a:buFont typeface="Wingdings" pitchFamily="2" charset="2"/>
              <a:buChar char="ü"/>
            </a:pPr>
            <a:r>
              <a:rPr lang="el-GR" sz="2400" dirty="0"/>
              <a:t> Χρηματοπιστωτική κρίση   2000 – οικονομικά σκάνδαλα της </a:t>
            </a:r>
            <a:r>
              <a:rPr lang="en-US" sz="2400" dirty="0"/>
              <a:t>Enron</a:t>
            </a:r>
            <a:r>
              <a:rPr lang="el-GR" sz="2400" dirty="0"/>
              <a:t>,  </a:t>
            </a:r>
            <a:r>
              <a:rPr lang="en-US" sz="2400" dirty="0"/>
              <a:t>Tyco</a:t>
            </a:r>
            <a:r>
              <a:rPr lang="el-GR" sz="2400" dirty="0"/>
              <a:t> , </a:t>
            </a:r>
            <a:r>
              <a:rPr lang="en-US" sz="2400" dirty="0"/>
              <a:t>Global</a:t>
            </a:r>
            <a:r>
              <a:rPr lang="el-GR" sz="2400" dirty="0"/>
              <a:t>  </a:t>
            </a:r>
            <a:r>
              <a:rPr lang="en-US" sz="2400" dirty="0"/>
              <a:t>Grossing</a:t>
            </a:r>
            <a:r>
              <a:rPr lang="el-GR" sz="2400" dirty="0"/>
              <a:t> και  </a:t>
            </a:r>
            <a:r>
              <a:rPr lang="en-US" sz="2400" dirty="0"/>
              <a:t>World Com</a:t>
            </a:r>
            <a:r>
              <a:rPr lang="el-GR" sz="2400" dirty="0"/>
              <a:t> ,που οφείλονταν κατά κύριο λόγο  σε  μόχλευση της κεφαλαιαγοράς , ύποπτες συναλλαγές των εταιριών αυτών με συνδεδεμένα μέρη καθώς και  φαινόμενα  κακοδιαχείρισης και  λογιστικής απάτης  : π.χ. σκάνδαλο της </a:t>
            </a:r>
            <a:r>
              <a:rPr lang="en-US" sz="2400" dirty="0"/>
              <a:t>Tyco</a:t>
            </a:r>
            <a:r>
              <a:rPr lang="el-GR" sz="2400" dirty="0"/>
              <a:t>, όπου ο διευθύνων σύμβουλος της εταιρίας  Κο</a:t>
            </a:r>
            <a:r>
              <a:rPr lang="en-US" sz="2400" dirty="0" err="1"/>
              <a:t>zlowski</a:t>
            </a:r>
            <a:r>
              <a:rPr lang="el-GR" sz="2400" dirty="0"/>
              <a:t> κατά το χρονικό διάστημα  1992-2002,οπότε και έλαβε χώρα η ανάκλησή του , είχε   υπεξαιρέσει τεράστια χρηματικά ποσά   για    την ικανοποίηση των προσωπικών του συμφερόντων.</a:t>
            </a:r>
          </a:p>
          <a:p>
            <a:pPr algn="just">
              <a:buFont typeface="Wingdings" pitchFamily="2" charset="2"/>
              <a:buChar char="ü"/>
            </a:pPr>
            <a:endParaRPr lang="el-GR" sz="2400" dirty="0"/>
          </a:p>
          <a:p>
            <a:pPr algn="just"/>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    Επίσης ,  η κατάρρευση της  </a:t>
            </a:r>
            <a:r>
              <a:rPr lang="en-US" sz="2400" dirty="0"/>
              <a:t>Enron</a:t>
            </a:r>
            <a:r>
              <a:rPr lang="el-GR" sz="2400" dirty="0"/>
              <a:t>  στις αρχές του έτους  2000,   οφειλόταν σε    μεγάλου μεγέθους λογιστική απάτη  εγγραφής   στις ετήσιες οικονομικές  καταστάσεις  ,   της μείωσης σημαντικού   τμήματος του μετοχικού της  κεφαλαίου, ώστε να υποκρυβούν   ύποπτες συναλλαγές  της   με  οργανισμούς που   βρίσκονταν υπό τον έλεγχο του οικονομικού διευθυντή  της (</a:t>
            </a:r>
            <a:r>
              <a:rPr lang="en-US" sz="2400" dirty="0"/>
              <a:t>CFO</a:t>
            </a:r>
            <a:r>
              <a:rPr lang="el-GR" sz="2400" dirty="0"/>
              <a:t>) - οι αποκαλύψεις  για  το σκάνδαλο της </a:t>
            </a:r>
            <a:r>
              <a:rPr lang="en-US" sz="2400" dirty="0"/>
              <a:t>Enron</a:t>
            </a:r>
            <a:r>
              <a:rPr lang="el-GR" sz="2400" dirty="0"/>
              <a:t>  έγιναν  στις αρχές Δεκεμβρίου 2001,σε μια χρονική συγκυρία  όπου η χρηματιστηριακή αξία της μετοχής της  εταιρίας  ήταν ιδιαίτερα υψηλή  , ενώ  επιπλέον  κατείχε την  7</a:t>
            </a:r>
            <a:r>
              <a:rPr lang="el-GR" sz="2400" baseline="30000" dirty="0"/>
              <a:t>η</a:t>
            </a:r>
            <a:r>
              <a:rPr lang="el-GR" sz="2400" dirty="0"/>
              <a:t> θέση στο δείκτη </a:t>
            </a:r>
            <a:r>
              <a:rPr lang="en-US" sz="2400" dirty="0"/>
              <a:t>Fortune</a:t>
            </a:r>
            <a:r>
              <a:rPr lang="el-GR" sz="2400" dirty="0"/>
              <a:t> 500, καθόσον αποτελούσε το μεγαλύτερο διανομέα ηλεκτρικού ρεύματος και  φυσικού  αερίου σε παγκόσμιο επίπεδο και οι δραστηριότητές της  επεκτείνονταν  στο πεδίο των τηλεπικοινωνιών και της παροχής χρηματοπιστωτικών υπηρεσιών.</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Βασική νομοθετική  πρωτοβουλία : θέσπιση της  </a:t>
            </a:r>
            <a:r>
              <a:rPr lang="en-US" sz="2400" dirty="0" err="1"/>
              <a:t>Sarbannes</a:t>
            </a:r>
            <a:r>
              <a:rPr lang="en-US" sz="2400" dirty="0"/>
              <a:t> Oxley  Act  ( 2002) -  </a:t>
            </a:r>
            <a:r>
              <a:rPr lang="el-GR" sz="2400" dirty="0"/>
              <a:t>στόχος η  αποκατάσταση της  εμπιστοσύνης των μετόχων και των επενδυτών στην  κεφαλαιαγορά,  που είχε διαταραχθεί σημαντικά  λόγω  των  οικονομικών  απωλειών-οι  διατάξεις της </a:t>
            </a:r>
            <a:r>
              <a:rPr lang="en-US" sz="2400" dirty="0"/>
              <a:t>SOX </a:t>
            </a:r>
            <a:r>
              <a:rPr lang="el-GR" sz="2400" dirty="0"/>
              <a:t>δεν αποσκοπούσαν στην πλήρη   αναμόρφωση του  θεσμικού και κανονιστικού πλαισίου εταιρικής διακυβέρνησης, αλλά ιδίως   στην  ενίσχυση  της διαφάνειας στο πεδίο του  εξωτερικού ελέγχου και τη διασφάλιση της ακρίβειας, της πληρότητας  και της αξιοπιστίας των  ετήσιων οικονομικών καταστάσεων των </a:t>
            </a:r>
            <a:r>
              <a:rPr lang="en-US" sz="2400" dirty="0"/>
              <a:t>public companies</a:t>
            </a:r>
            <a:r>
              <a:rPr lang="el-GR" sz="2400"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Βασικές ρυθμίσεις της </a:t>
            </a:r>
            <a:r>
              <a:rPr lang="en-US" sz="2400" dirty="0"/>
              <a:t>SOX </a:t>
            </a:r>
            <a:r>
              <a:rPr lang="el-GR" sz="2400" dirty="0"/>
              <a:t>:</a:t>
            </a:r>
          </a:p>
          <a:p>
            <a:pPr algn="just">
              <a:buFont typeface="Wingdings" pitchFamily="2" charset="2"/>
              <a:buChar char="ü"/>
            </a:pPr>
            <a:r>
              <a:rPr lang="el-GR" sz="2400" dirty="0"/>
              <a:t>Θέσπιση της υποχρέωσης του </a:t>
            </a:r>
            <a:r>
              <a:rPr lang="en-US" sz="2400" dirty="0"/>
              <a:t> CEO </a:t>
            </a:r>
            <a:r>
              <a:rPr lang="el-GR" sz="2400" dirty="0"/>
              <a:t>και  του οικονομικού διευθυντή   να βεβαιώνουν από κοινού με τον  εξωτερικό  ελεγκτή   ότι η εταιρία διαθέτει ισχυρό  σύστημα εσωτερικού ελέγχου</a:t>
            </a:r>
            <a:r>
              <a:rPr lang="en-US" sz="2400" dirty="0"/>
              <a:t>  </a:t>
            </a:r>
            <a:r>
              <a:rPr lang="el-GR" sz="2400" dirty="0"/>
              <a:t>και  να πιστοποιούν  ατομικά  την ακρίβεια και  πληρότητα  των  τετραμηνιαίων  και ετήσιων οικονομικών  καταστάσεων   που υποβάλλονται στη </a:t>
            </a:r>
            <a:r>
              <a:rPr lang="en-US" sz="2400" dirty="0"/>
              <a:t>SEC</a:t>
            </a:r>
            <a:r>
              <a:rPr lang="el-GR" sz="2400" dirty="0"/>
              <a:t>- επιβολή  ποινικών κυρώσεων σε περίπτωση εκ προθέσεως πιστοποίησης λανθασμένων οικονομικών καταστάσεων.</a:t>
            </a:r>
          </a:p>
          <a:p>
            <a:pPr algn="just">
              <a:buFont typeface="Wingdings" pitchFamily="2" charset="2"/>
              <a:buChar char="ü"/>
            </a:pPr>
            <a:r>
              <a:rPr lang="el-GR" sz="2400" dirty="0"/>
              <a:t> Απαγόρευση παροχής πιστώσεων   και δανείων από την εταιρία   στα μέλη του δ.σ.και τα  διευθυντικά στελέχη.</a:t>
            </a:r>
          </a:p>
          <a:p>
            <a:pPr algn="just">
              <a:buFont typeface="Wingdings" pitchFamily="2" charset="2"/>
              <a:buChar char="ü"/>
            </a:pPr>
            <a:endParaRPr lang="el-GR" sz="2400" dirty="0"/>
          </a:p>
          <a:p>
            <a:pPr algn="just">
              <a:buFont typeface="Wingdings" pitchFamily="2" charset="2"/>
              <a:buChar char="ü"/>
            </a:pPr>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sz="2400" dirty="0"/>
              <a:t> Απαγόρευση παροχής πιστώσεων   και δανείων από την εταιρία   στα μέλη του δ.σ.και τα  διευθυντικά στελέχη.</a:t>
            </a:r>
          </a:p>
          <a:p>
            <a:pPr algn="just">
              <a:buFont typeface="Wingdings" pitchFamily="2" charset="2"/>
              <a:buChar char="ü"/>
            </a:pPr>
            <a:r>
              <a:rPr lang="el-GR" sz="2400" dirty="0"/>
              <a:t>Σε  περίπτωση  σοβαρών παραλείψεων  ή λαθών στις οικονομικές καταστάσεις της εταιρίας   λόγω κακοδιαχείρισης,  θεμελίωση της υποχρέωσης  αποζημίωσης  της εταιρίας από τον </a:t>
            </a:r>
            <a:r>
              <a:rPr lang="en-US" sz="2400" dirty="0"/>
              <a:t>CEO</a:t>
            </a:r>
            <a:r>
              <a:rPr lang="el-GR" sz="2400" dirty="0"/>
              <a:t> ή / και  τον οικονομικό διευθυντή ,  από  την  παροχή  σε αυτούς  οποιουδήποτε </a:t>
            </a:r>
            <a:r>
              <a:rPr lang="en-US" sz="2400" dirty="0"/>
              <a:t>bonus</a:t>
            </a:r>
            <a:r>
              <a:rPr lang="el-GR" sz="2400" dirty="0"/>
              <a:t>  ή αποζημίωσης  λόγω παροχής κινήτρων καθώς  και για κέρδη  που προέκυψαν  από πωλήσεις  για χρονικό δι άστημα  12 μηνών  μετά την πρώτη δημοσιοποίηση  των ετήσιων λογαριασμών</a:t>
            </a:r>
            <a:r>
              <a:rPr lang="en-US" sz="2400" dirty="0"/>
              <a:t>.</a:t>
            </a:r>
          </a:p>
          <a:p>
            <a:pPr algn="just">
              <a:buFont typeface="Wingdings" pitchFamily="2" charset="2"/>
              <a:buChar char="ü"/>
            </a:pPr>
            <a:r>
              <a:rPr lang="el-GR" sz="2400" dirty="0"/>
              <a:t>Συγκρότηση  νέου οιονεί δημόσιου   φορέα,    του  </a:t>
            </a:r>
            <a:r>
              <a:rPr lang="en-US" sz="2400" dirty="0"/>
              <a:t>Public Company</a:t>
            </a:r>
            <a:r>
              <a:rPr lang="el-GR" sz="2400" dirty="0"/>
              <a:t>  </a:t>
            </a:r>
            <a:r>
              <a:rPr lang="en-US" sz="2400" dirty="0"/>
              <a:t>Accounting</a:t>
            </a:r>
            <a:r>
              <a:rPr lang="el-GR" sz="2400" dirty="0"/>
              <a:t>  </a:t>
            </a:r>
            <a:r>
              <a:rPr lang="en-US" sz="2400" dirty="0"/>
              <a:t>Oversight</a:t>
            </a:r>
            <a:r>
              <a:rPr lang="el-GR" sz="2400" dirty="0"/>
              <a:t>  </a:t>
            </a:r>
            <a:r>
              <a:rPr lang="en-US" sz="2400" dirty="0"/>
              <a:t>board</a:t>
            </a:r>
            <a:r>
              <a:rPr lang="el-GR" sz="2400" dirty="0"/>
              <a:t>( </a:t>
            </a:r>
            <a:r>
              <a:rPr lang="en-US" sz="2400" dirty="0"/>
              <a:t>PCAOB</a:t>
            </a:r>
            <a:r>
              <a:rPr lang="el-GR" sz="2400" dirty="0"/>
              <a:t>), επιφορτισμένου με  εποπτικές   αρμοδιότητες   των λο γιστών και των ελεγκτών των </a:t>
            </a:r>
            <a:r>
              <a:rPr lang="en-US" sz="2400" dirty="0"/>
              <a:t>public companies .</a:t>
            </a:r>
            <a:endParaRPr lang="el-GR" sz="2400" dirty="0"/>
          </a:p>
          <a:p>
            <a:pPr algn="just"/>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ü"/>
            </a:pPr>
            <a:r>
              <a:rPr lang="el-GR" sz="2400" dirty="0"/>
              <a:t>Σε ότι αφορά το διοικητικό συμβούλο  των  εισηγμένων εταιριών , η </a:t>
            </a:r>
            <a:r>
              <a:rPr lang="en-US" sz="2400" dirty="0"/>
              <a:t>SOX</a:t>
            </a:r>
            <a:r>
              <a:rPr lang="el-GR" sz="2400" dirty="0"/>
              <a:t> εμπεριείχε  διατάξεις  για τους κανόνες εισαγωγής στο Χρηματιστήριο  της Ν. Υόρκης (</a:t>
            </a:r>
            <a:r>
              <a:rPr lang="en-US" sz="2400" dirty="0"/>
              <a:t>NYSE</a:t>
            </a:r>
            <a:r>
              <a:rPr lang="el-GR" sz="2400" dirty="0"/>
              <a:t>), καθώς και για   την υποχρέωση συγκρότησης επιτροπής ελέγχου,  η οποία  θα αποτελείται  εξ ολοκλήρου από ανεξάρτητα μέλη, απο τα  οποία ένα τουλάχιστον θα πρέπει να  κατέχει ειδικές γνώσεις στο πεδίο του  χρηματοπιστωτικού τομέα.</a:t>
            </a:r>
            <a:r>
              <a:rPr lang="el-GR" sz="2400" b="1" dirty="0"/>
              <a:t> </a:t>
            </a:r>
            <a:r>
              <a:rPr lang="el-GR" sz="2400" dirty="0"/>
              <a:t>Σε περίπτωση  μη τήρησης  της  υποχρέωσης αυτής, θεσπίστηκε  η υποχρέωση των εταιριών  να επεξηγούν  τους λόγους της  μη συμμόρφωσης </a:t>
            </a:r>
            <a:r>
              <a:rPr lang="en-US" sz="2400" dirty="0"/>
              <a:t>.</a:t>
            </a:r>
          </a:p>
          <a:p>
            <a:pPr algn="just">
              <a:buFont typeface="Wingdings" pitchFamily="2" charset="2"/>
              <a:buChar char="ü"/>
            </a:pPr>
            <a:r>
              <a:rPr lang="en-US" sz="2400" dirty="0"/>
              <a:t> Y</a:t>
            </a:r>
            <a:r>
              <a:rPr lang="el-GR" sz="2400" dirty="0"/>
              <a:t>λοποίηση  των διατάξεων της </a:t>
            </a:r>
            <a:r>
              <a:rPr lang="en-US" sz="2400" dirty="0"/>
              <a:t>SOX</a:t>
            </a:r>
            <a:r>
              <a:rPr lang="el-GR" sz="2400" dirty="0"/>
              <a:t> από το  Χρηματιστήριο της Ν. Υόρκης: θέσπιση της υποχρέωσης  συγκρότησης  επιτροπής ελέγχου  των εισηγμένων εταιριών–ενίσχυση των  διαδικασιών εσωτερικού ελέγχου, ώστε οι εταιρίες να  υποχρεώνονται  να υμπεριλαμβάνουν  στις ετήσιες καταστάσεις  τους  έκθεση της διοίκησης  για τον εσωτερικό έλεγχο , με τη συνυπογραφή    ανεξάρτητων ελεγκτών.</a:t>
            </a:r>
            <a:endParaRPr lang="en-US" sz="2400" dirty="0"/>
          </a:p>
          <a:p>
            <a:pPr algn="just"/>
            <a:endParaRPr lang="el-G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Επίδραση των διατάξεων   της </a:t>
            </a:r>
            <a:r>
              <a:rPr lang="en-US" sz="2400" dirty="0"/>
              <a:t>SOX</a:t>
            </a:r>
            <a:r>
              <a:rPr lang="el-GR" sz="2400" dirty="0"/>
              <a:t>:εμπειρικές έρευνες  της </a:t>
            </a:r>
            <a:r>
              <a:rPr lang="en-US" sz="2400" dirty="0"/>
              <a:t>PWC</a:t>
            </a:r>
            <a:r>
              <a:rPr lang="el-GR" sz="2400" dirty="0"/>
              <a:t>  σε μεγάλες πολυεθνικές εταιρίες των ΗΠΑ κατέδειξαν ότι  84% των  εταιριών αυτών προέβησαν σε τροποποίηση  των  διαδικασιών εσωτερικού ελέγχου και κανονιστικής συμμόρφωσης.</a:t>
            </a:r>
          </a:p>
          <a:p>
            <a:pPr algn="just"/>
            <a:r>
              <a:rPr lang="el-GR" sz="2400" dirty="0"/>
              <a:t>Αντίθετα , κριτική προσέγγιση  στην αποτελεσματικότητά  τους:  </a:t>
            </a:r>
          </a:p>
          <a:p>
            <a:pPr algn="just">
              <a:buNone/>
            </a:pPr>
            <a:r>
              <a:rPr lang="el-GR" sz="2400" dirty="0"/>
              <a:t>    αα)η εφαρμογή των  κανόνων   για  τον εσωτερικό έλεγχο και  την πιστοποίηση των  ετήσιων οικονομικών καταστάσεων κατ’ενιαίο τρόπο ( </a:t>
            </a:r>
            <a:r>
              <a:rPr lang="en-US" sz="2400" dirty="0"/>
              <a:t>one size fits all</a:t>
            </a:r>
            <a:r>
              <a:rPr lang="el-GR" sz="2400" dirty="0"/>
              <a:t>), σε όλες  τις εισηγμένες εταιρίες  ανεξαρτήτως μεγέθους , συνεπάγεται  δυσανάλογα υψηλό κόστος  συμμόρφωσης ιδίως  στις εταιρίες  χαμηλής κεφαλαιοποίησης .</a:t>
            </a:r>
          </a:p>
          <a:p>
            <a:pPr algn="just"/>
            <a:endParaRPr lang="el-G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 ββ) στην αναμόρφωση της λειτουργίας του διοικητικού συμβουλίου, οι διατάξεις της </a:t>
            </a:r>
            <a:r>
              <a:rPr lang="en-US" sz="2400" dirty="0"/>
              <a:t>SOX</a:t>
            </a:r>
            <a:r>
              <a:rPr lang="el-GR" sz="2400" dirty="0"/>
              <a:t>  δεν επέφεραν  ρηξικέλευθες αλλαγές  από νομοτεχνική  άποψη, π.χ.  το  κρίσιμο ζήτημα  διαχωρισμού των ρόλων  του προέδρου του δ.σ. και του διευθύντοντος  συμβούλου, δεν αποτέλεσε   αντικείμενο των διατάξεων αυτών/ οι   δυσλειτουργίες σε επίπεδο διοικητικού συμβουλίου  είναι αξιοσημείωτες  καθόσον  αποτέλεσαν από τις βασικές  αιτίες  των οικονομικών σκανδάλων  τη δεκαετία  του 2000, π.χ.  το σκάνδαλο της </a:t>
            </a:r>
            <a:r>
              <a:rPr lang="en-US" sz="2400" dirty="0"/>
              <a:t>Enron</a:t>
            </a:r>
            <a:r>
              <a:rPr lang="el-GR" sz="2400" dirty="0"/>
              <a:t>,  όπου τα ανεξάρτητα μέλη του δ.σ,  διέθεταν   υψηλή κατάρτιση και προσόντα   και ήταν  περισσότερα σε σχέση με τα εκτελεστικά μέλη, γεγονός που θα μπορούσε  να  αποτελεί  ένδειξη   ορθής  εταιρικής διακυβέρνησης  από την άποψη της  αποτελεσματικής λειτουργίας του δ.σ.</a:t>
            </a:r>
          </a:p>
          <a:p>
            <a:pPr algn="just">
              <a:buNone/>
            </a:pPr>
            <a:endParaRPr lang="el-G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 Β)</a:t>
            </a:r>
            <a:r>
              <a:rPr lang="en-US" sz="2400" dirty="0"/>
              <a:t> H</a:t>
            </a:r>
            <a:r>
              <a:rPr lang="el-GR" sz="2400" dirty="0"/>
              <a:t> νομοθετική πρωτοβουλία της  </a:t>
            </a:r>
            <a:r>
              <a:rPr lang="en-US" sz="2400" dirty="0"/>
              <a:t>Dodd</a:t>
            </a:r>
            <a:r>
              <a:rPr lang="el-GR" sz="2400" dirty="0"/>
              <a:t>- </a:t>
            </a:r>
            <a:r>
              <a:rPr lang="en-US" sz="2400" dirty="0"/>
              <a:t>Frank Wall Street</a:t>
            </a:r>
            <a:r>
              <a:rPr lang="el-GR" sz="2400" dirty="0"/>
              <a:t>  </a:t>
            </a:r>
            <a:r>
              <a:rPr lang="en-US" sz="2400" dirty="0"/>
              <a:t>Reform and Consumer</a:t>
            </a:r>
            <a:r>
              <a:rPr lang="el-GR" sz="2400" dirty="0"/>
              <a:t>  </a:t>
            </a:r>
            <a:r>
              <a:rPr lang="en-US" sz="2400" dirty="0"/>
              <a:t>Protection Act</a:t>
            </a:r>
            <a:r>
              <a:rPr lang="el-GR" sz="2400" dirty="0"/>
              <a:t> ( 2010): σκοπός  η  διασφάλιση  της ακεραιότητας  και σταθερότητας του χρηματοπιστωτικού συστήματος,   η αντιμετώπιση   των δυσλειτουργιών  λόγω της υπερβολικής ανάληψης κινδύνων  από τα διευθυντικά  στελέχη  των τραπεζών,  καθώς η  προστασία  των επενδυτών και των  καταναλωτών  από φαινόμενα κατάχρησης της αγοράς/ στο πεδίο της εταιρικής διακυβέρνησης  των μη  χρηματοπιστωτικών εταιριών η </a:t>
            </a:r>
            <a:r>
              <a:rPr lang="en-US" sz="2400" dirty="0"/>
              <a:t>Dodd</a:t>
            </a:r>
            <a:r>
              <a:rPr lang="el-GR" sz="2400" dirty="0"/>
              <a:t>- </a:t>
            </a:r>
            <a:r>
              <a:rPr lang="en-US" sz="2400" dirty="0"/>
              <a:t>Frank Act</a:t>
            </a:r>
            <a:r>
              <a:rPr lang="el-GR" sz="2400" dirty="0"/>
              <a:t>  δεν επέφερε  αξιοσημείωτες μεταβολές  ,εκτός από το πεδίο της πολιτικής αποδοχών ,  καθόσον   ήδη  πριν από τη θέσπιση του νομοθετήματος αυτού   διαπιστώνεται  σε εμπειρικό επίπεδο  σημαντική  βελτίωση  σε βασικούς πυλώνες της εταιρικής διακυβέρνησης </a:t>
            </a:r>
          </a:p>
          <a:p>
            <a:pPr algn="just">
              <a:buNone/>
            </a:pPr>
            <a:endParaRPr lang="el-G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sz="2400" dirty="0"/>
              <a:t>Π.χ.  στο κρίσιμο  ζήτημα του διαχωρισμού  της ιδιότητας του  Διευθύνοντος  Συμβούλου και του Προέδρου του δ.σ.,  όπου   η σχετική διάταξη της </a:t>
            </a:r>
            <a:r>
              <a:rPr lang="en-US" sz="2400" dirty="0"/>
              <a:t>Dodd</a:t>
            </a:r>
            <a:r>
              <a:rPr lang="el-GR" sz="2400" dirty="0"/>
              <a:t>- </a:t>
            </a:r>
            <a:r>
              <a:rPr lang="en-US" sz="2400" dirty="0"/>
              <a:t>Frank Act</a:t>
            </a:r>
            <a:r>
              <a:rPr lang="el-GR" sz="2400" dirty="0"/>
              <a:t>   που υποχρέωνε  όλες τις εισηγμένες εταιρίες  να  δημοσιοποιούν την πρακτική τους  στο ζήτημα αυτό , δεν κρίθηκε  ιδιαίτερα σημαντική  ,καθόσον όπως παρατηρείται, είχε ήδη αυξηθεί σημαντικά το ποσοστό των εισηγμένων εταιριών με  διακριτούς αυτούς τους   ρόλους </a:t>
            </a:r>
            <a:r>
              <a:rPr lang="en-US" sz="2400" dirty="0"/>
              <a:t>Dodd- Frank Act </a:t>
            </a:r>
            <a:endParaRPr lang="el-GR" sz="2400" dirty="0"/>
          </a:p>
          <a:p>
            <a:pPr algn="just">
              <a:buNone/>
            </a:pPr>
            <a:r>
              <a:rPr lang="el-GR" sz="2400" dirty="0"/>
              <a:t> Ωστόσο  στο πεδίο του δ.σ. διαπιστώνονται σημαντικές δυσλειτουργίες , ότι,  τα  ανεξάρτητα μέλη   σε ορισμένες  εισηγμένες εταιρίες  δεν αφιέρωναν  ικανοποιητικό  χρόνο   καθώς και ότι  δεν είχαν  επαρκή πρόσβαση  στις αναγκαίες πληροφορίες,  για την αποτελεσματική  άσκηση των  εποπτικών  αρμοδιοτήτων τους έναντι της διοίκησης/αναποτελεσματικότητα  των επιτροπών υποψηφιοτήτων  να προτείνουν  ικανά στελέχη με επαρκείς  γνώσεις ,   δεξιότητες και εμπειρία στο πεδίο των δραστηριοτήτων της εταιρίας.</a:t>
            </a:r>
            <a:r>
              <a:rPr lang="en-US" sz="2400" dirty="0"/>
              <a:t> </a:t>
            </a:r>
            <a:endParaRPr lang="el-GR" sz="2400" dirty="0"/>
          </a:p>
          <a:p>
            <a:pPr algn="just">
              <a:buNone/>
            </a:pPr>
            <a:endParaRPr lang="el-GR" sz="2400" dirty="0"/>
          </a:p>
          <a:p>
            <a:pPr algn="just">
              <a:buNone/>
            </a:pP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ΕΤΑΙΡΙΚΗ  ΔΙΑΚΥΒΕΡΝΗΣΗ </a:t>
            </a:r>
            <a:br>
              <a:rPr lang="el-GR" sz="3600" dirty="0"/>
            </a:br>
            <a:r>
              <a:rPr lang="el-GR" sz="3600" dirty="0"/>
              <a:t>ΙΣΤΟΡΙΚΗ ΑΝΑΔΡΟΜΗ</a:t>
            </a:r>
          </a:p>
        </p:txBody>
      </p:sp>
      <p:sp>
        <p:nvSpPr>
          <p:cNvPr id="3" name="Content Placeholder 2"/>
          <p:cNvSpPr>
            <a:spLocks noGrp="1"/>
          </p:cNvSpPr>
          <p:nvPr>
            <p:ph idx="1"/>
          </p:nvPr>
        </p:nvSpPr>
        <p:spPr/>
        <p:txBody>
          <a:bodyPr>
            <a:normAutofit fontScale="92500" lnSpcReduction="20000"/>
          </a:bodyPr>
          <a:lstStyle/>
          <a:p>
            <a:pPr algn="just"/>
            <a:r>
              <a:rPr lang="el-GR" dirty="0"/>
              <a:t> Έννοια εταιρικής διακυβέρνησης : μη  νομικός όρος που απηχεί την πολυδιάστατη προβληματική  της διοίκησης και του ελέγχου των  ανωνύμων  εταιριών με  κινητές αξίες  που αποτελούν αντικείενο διαπραγάτευσης σε ρυθμιζόμενη αγορά .</a:t>
            </a:r>
          </a:p>
          <a:p>
            <a:pPr algn="just"/>
            <a:r>
              <a:rPr lang="el-GR" dirty="0"/>
              <a:t> Δυσλειτουργίες   οργανισμών που επου είχαν ως αντικείμενο τη μονοπωλιακή  διακίνηση  προΐόντων  από τις μεγάλες αυτοκρατορίες  της Μ. Βρετανίας,  της Ολλανδίας,  κλ.π.και  οφείλονταν  σε φαινόμενα κακοδιαχείρισης και  απάτης  σε  συνδυασμό με   υπερβολικές και  μη ρεαλιστικές προσδοκίες   του επενδυτικού κοινού για επαύξηση των οικονομικών  ωφελειών με αποτέλεσμα  οικονομικές φούσκες  κατάρρευση των εταιριών αυτών.</a:t>
            </a:r>
          </a:p>
          <a:p>
            <a:pPr algn="just"/>
            <a:r>
              <a:rPr lang="en-US" dirty="0"/>
              <a:t>Adam Smith </a:t>
            </a:r>
            <a:r>
              <a:rPr lang="el-GR" dirty="0"/>
              <a:t> «</a:t>
            </a:r>
            <a:r>
              <a:rPr lang="en-US" dirty="0"/>
              <a:t> </a:t>
            </a:r>
            <a:r>
              <a:rPr lang="el-GR" dirty="0"/>
              <a:t>Ο πλούτος των Εθνών»  ( 1776) : «</a:t>
            </a:r>
            <a:r>
              <a:rPr lang="el-GR" sz="2400" dirty="0"/>
              <a:t>Οι  διοικούντες τις εταιρίες αυτές , εφόσον διαχειρίζονται τα χρήματα άλλων και όχι τα  δικά τους, δεν μπορεί να  αναμένεται να   τα φροντίζουν με την ίδια  επιμέλεια»</a:t>
            </a:r>
            <a:r>
              <a:rPr lang="el-GR" dirty="0"/>
              <a:t> </a:t>
            </a:r>
          </a:p>
          <a:p>
            <a:pPr algn="just"/>
            <a:endParaRPr lang="el-GR" dirty="0"/>
          </a:p>
          <a:p>
            <a:pPr algn="just">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b="1" dirty="0"/>
              <a:t>Οι βασικοί  άξονες αναμόρφωσης του κανονιστικού πλαισίου εταιρικής  διακυβέρνησης στο Ηνωμένο Βασίλειο</a:t>
            </a:r>
          </a:p>
          <a:p>
            <a:pPr algn="just">
              <a:buFont typeface="Wingdings" pitchFamily="2" charset="2"/>
              <a:buChar char="ü"/>
            </a:pPr>
            <a:r>
              <a:rPr lang="el-GR" sz="2400" b="1" dirty="0"/>
              <a:t> </a:t>
            </a:r>
            <a:r>
              <a:rPr lang="el-GR" sz="2400" dirty="0"/>
              <a:t> Δικαιοπολιτικά , στο Ην. Βασίλειο προκρίνεται    πρότυπο θέσπισης βασικών  αρχών εταιρικής διακυβέρνησης   (</a:t>
            </a:r>
            <a:r>
              <a:rPr lang="en-US" sz="2400" dirty="0"/>
              <a:t>principles</a:t>
            </a:r>
            <a:r>
              <a:rPr lang="el-GR" sz="2400" dirty="0"/>
              <a:t>  </a:t>
            </a:r>
            <a:r>
              <a:rPr lang="en-US" sz="2400" dirty="0"/>
              <a:t>based approach </a:t>
            </a:r>
            <a:r>
              <a:rPr lang="el-GR" sz="2400" dirty="0"/>
              <a:t>) , ενώ στις ΗΠΑ  υιοθετείται  η προσέγγιση  καθιέρωσης  λεπτομερών  κανόνων (</a:t>
            </a:r>
            <a:r>
              <a:rPr lang="en-US" sz="2400" dirty="0"/>
              <a:t>rules based approach</a:t>
            </a:r>
            <a:r>
              <a:rPr lang="el-GR" sz="2400" dirty="0"/>
              <a:t>).</a:t>
            </a:r>
          </a:p>
          <a:p>
            <a:pPr algn="just">
              <a:buFont typeface="Wingdings" pitchFamily="2" charset="2"/>
              <a:buChar char="ü"/>
            </a:pPr>
            <a:r>
              <a:rPr lang="el-GR" sz="2400" dirty="0"/>
              <a:t> Έκθεση </a:t>
            </a:r>
            <a:r>
              <a:rPr lang="en-US" sz="2400" dirty="0"/>
              <a:t>Cadbury</a:t>
            </a:r>
            <a:r>
              <a:rPr lang="el-GR" sz="2400" dirty="0"/>
              <a:t> ( 1991) από  Επιτροπή  υπό τη προεδρεία του </a:t>
            </a:r>
            <a:r>
              <a:rPr lang="en-US" sz="2400" dirty="0"/>
              <a:t>Sir</a:t>
            </a:r>
            <a:r>
              <a:rPr lang="el-GR" sz="2400" dirty="0"/>
              <a:t>  </a:t>
            </a:r>
            <a:r>
              <a:rPr lang="en-US" sz="2400" dirty="0"/>
              <a:t>Adrian Cadbury</a:t>
            </a:r>
            <a:r>
              <a:rPr lang="el-GR" sz="2400" dirty="0"/>
              <a:t> ,  αποτέλεσε  τον  προπομπό των Κωδίκων Εταιρικής  Διακυβέρνησης στο Ηνωμένο Βασίλειο αλλά και σε παγκόσμια εμβέλεια.</a:t>
            </a:r>
            <a:endParaRPr lang="el-GR"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Σκοπός της έκθεσης </a:t>
            </a:r>
            <a:r>
              <a:rPr lang="en-US" sz="2400" dirty="0"/>
              <a:t>Cadbury </a:t>
            </a:r>
            <a:r>
              <a:rPr lang="el-GR" sz="2400" dirty="0"/>
              <a:t>:  η διερεύνηση του εποπτικού ρόλου και της λογοδοσίας του  δ.σ  στο πλαίσιο του μονιστικού συστήματος  που  κυριαρχεί στο Ηνωμένο Βασίλειο ,και αφετέρου  η  ενίσχυση των συστημάτων ελέγχου μέσω της σύστασης επιτροπής ελέγχου  σε επίπεδο διοικητικού συμβουλίου  καθώς και η αλληλεπίδραση  μεταξύ  του  εξωτερικού ελεγκτή,  των  υπηρεσιών εσωτερικού  ελέγχου και  του διοικητικού συμβουλίου. </a:t>
            </a:r>
          </a:p>
          <a:p>
            <a:pPr algn="just"/>
            <a:r>
              <a:rPr lang="el-GR" sz="2400" dirty="0"/>
              <a:t> Υλοποίηση των προτάσεων  της   Επιτροπής  </a:t>
            </a:r>
            <a:r>
              <a:rPr lang="en-US" sz="2400" dirty="0"/>
              <a:t>Cadbury  </a:t>
            </a:r>
            <a:r>
              <a:rPr lang="el-GR" sz="2400" dirty="0"/>
              <a:t> μέσω της   θέσπισης του    Κώδικα Εταιρικής Διακυβέρνησης (</a:t>
            </a:r>
            <a:r>
              <a:rPr lang="en-US" sz="2400" dirty="0"/>
              <a:t>Combined Code</a:t>
            </a:r>
            <a:r>
              <a:rPr lang="el-GR" sz="2400" dirty="0"/>
              <a:t>),  αρχικά το 1992, όπως έχει αναμορφωθεί  διαδοχικά  μέχρι  την πρόσφατη  τροποποίηση το 2018.</a:t>
            </a:r>
          </a:p>
          <a:p>
            <a:pPr algn="just"/>
            <a:endParaRPr lang="el-G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dirty="0"/>
              <a:t>Ορισμός εταιρικής διακυβέρνησης – ευρεία λειτουργική έννοια : « τρόπος διοίκησης και ελέγχου των εισηγμένων εταιριών».</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Βασικοί άξονες του </a:t>
            </a:r>
            <a:r>
              <a:rPr lang="en-US" sz="2400" dirty="0"/>
              <a:t>Combined Code </a:t>
            </a:r>
            <a:r>
              <a:rPr lang="el-GR" sz="2400" dirty="0"/>
              <a:t> :</a:t>
            </a:r>
          </a:p>
          <a:p>
            <a:pPr algn="just">
              <a:buNone/>
            </a:pPr>
            <a:r>
              <a:rPr lang="el-GR" sz="2400" dirty="0"/>
              <a:t>αα) Σε   επίπεδο  νομοθετικής επιλογής, προκρίθηκε  η υιοθέτηση  ήπιου δικαίου,  υπό τη μορφή   Κώδικα  βέλτιστων πρακτικών εταιρικής διακυβέρνησης  (</a:t>
            </a:r>
            <a:r>
              <a:rPr lang="en-US" sz="2400" dirty="0"/>
              <a:t>Code of  corporate governance)</a:t>
            </a:r>
            <a:r>
              <a:rPr lang="el-GR" sz="2400" dirty="0"/>
              <a:t> έναντι κανόνων  θετικού δικαίου που  είναι  εξοπλισμένοι με το εχέγγυο της  νομικής  δεσμευτικότητας, με στόχο την ενεργοποίηση των  μετόχων  για τη άσκηση πίεσης  προς τις εταιρίες  και την προσαρμογή της  εσωτερικής διακυβέρνησης των  εταιριών στην  εξέλιξη των κεφαλαιαγορών  και  την προΐούσα ανάπτυξη της τεχνολογία.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     Πλεονεκτήματα ήπιου δικαίου (</a:t>
            </a:r>
            <a:r>
              <a:rPr lang="en-US" sz="2400" dirty="0"/>
              <a:t>soft law) </a:t>
            </a:r>
            <a:r>
              <a:rPr lang="el-GR" sz="2400" dirty="0"/>
              <a:t>: ι)λαμβάνονται  υπόψη  οι εγγενείς  ιδιαιτερότητες   κάθε επιμέρους εταιρίας σε δύο επίπεδα , στο εξωτερικό (εξωγενείς) και το εσωτερικό  (ενδογενείς) περιβάλλον , ιι) οι κανόνες αυτορρύθμισης λόγω της έλλειψης  νομικής δεσμευτικότητας,  εξασφαλίζουν τη δυνατότητα προσαρμογής  στους εσωτερικούς παράγοντες που προσιδιάζουν σε κάθε εταιρία και αφορούν  ενδεικτικά στη δομή,  τη μετοχική  σύνθεση, το μέγεθος, την εσωτερική οργάνωση   και τον εταιρικό σκοπό.</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 Β) Ουσιαστικό επίπεδο  :  θέσπιση  πρότυπων  κανόνων   βέλτιστης εταιρικής διακυβέρνησης για  τις εισηγμένες εταιρίες,   υπό το  φως των κατευθυντήριων αρχών  της  διαφάνειας, της  ακεραιότητας και  της  λογοδοσίας.  Ειδικότερα   ο </a:t>
            </a:r>
            <a:r>
              <a:rPr lang="en-US" sz="2400" dirty="0"/>
              <a:t>Combined  Code</a:t>
            </a:r>
            <a:r>
              <a:rPr lang="el-GR" sz="2400" dirty="0"/>
              <a:t> εισήγαγε τις εξής ρυθμίσεις :</a:t>
            </a:r>
          </a:p>
          <a:p>
            <a:pPr algn="just">
              <a:buFont typeface="Wingdings" pitchFamily="2" charset="2"/>
              <a:buChar char="ü"/>
            </a:pPr>
            <a:r>
              <a:rPr lang="el-GR" sz="2400" dirty="0"/>
              <a:t>Ενίσχυση  του εποπτικού  ρόλου των μη εκτελεστικών μελών :προτείνεται η πλειοψηφία  των μη εκτελεστικών μελών  του διοικητικού συμβουλίου να είναι ανεξάρτητα,  όπου η έννοια της ανεξαρτησίας ορίζεται ευρέως  σε σχέση με τη διοίκηση καθώς και  αναφορικά με κάθε επιχειρηματική ή  άλλη σχέση  που θα μπορούσε ουσιαστικά  να παρεμποδίσει  τη διαμόρφωση υπεύθυνης κρίσης.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sz="2400" dirty="0"/>
              <a:t>Διάκριση των αρμοδιοτήτων και του ρόλου του Προέδρου  του διοικητικού συμβουλίου και του  Διευθύνοντος Συμβούλου της εταιρίας,  ώστε οι  ιδιότητες αυτές να μην ταυτίζονται στο ίδιο πρόσωπο, άλλως να διασφαλίζεται ισχυρή παρουσία ανεξάρτητων μελών στο  δ.σ.</a:t>
            </a:r>
          </a:p>
          <a:p>
            <a:pPr algn="just">
              <a:buFont typeface="Wingdings" pitchFamily="2" charset="2"/>
              <a:buChar char="ü"/>
            </a:pPr>
            <a:r>
              <a:rPr lang="el-GR" sz="2400" dirty="0"/>
              <a:t>Συγκρότηση επιτροπής  ελέγχου, με τη συμμετοχή  τουλάχιστον τριών  μη εκτελεστικών μελων, εκ των οποίων η πλειοψηφία  θα πρέπει να είναι ανεξάρτητα,</a:t>
            </a:r>
          </a:p>
          <a:p>
            <a:pPr algn="just">
              <a:buFont typeface="Wingdings" pitchFamily="2" charset="2"/>
              <a:buChar char="ü"/>
            </a:pPr>
            <a:r>
              <a:rPr lang="el-GR" sz="2400" dirty="0"/>
              <a:t>Συγκρότηση  επιτροπής αμοιβών που θα αποτελείται  εξ ολοκλήρου από μη εκτελεστικά  μέλη , που θα λειτουργεί υπό την προεδρεία  μη εκτελεστικού μέλους και θα έχει αρμοδιότητα να απευθύνει  συστάσεις  για τις πάσης φύσεως αμοιβές των εκτελεστικών μελών.</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sz="2400" dirty="0"/>
              <a:t>Συγκρότηση επιτροπής  υποψηφιοτήτων με  τη συμμετοχή πλειοψηφίας  ανεξάρτητων μη εκτελεστικών  μελών,  που θα είναι  επιφορτισμένη με τις προτάσεις  διορισμού νέων μελών του διοικητικού συμβουλίου</a:t>
            </a:r>
          </a:p>
          <a:p>
            <a:pPr algn="just">
              <a:buFont typeface="Wingdings" pitchFamily="2" charset="2"/>
              <a:buChar char="ü"/>
            </a:pPr>
            <a:r>
              <a:rPr lang="el-GR" sz="2400" dirty="0"/>
              <a:t>Δημοσιοποίηση από  την εταιρία στην έκθεση  για  τις οικονομικές καταστάσεις   για το εάν εφαρμόζει  τον  Κώδικα  Εταιρικής  Διακυβέρνησης  ή επεξήγηση  για  τυχόν  αποκλίσεις  από τον Κώδικα  ( “</a:t>
            </a:r>
            <a:r>
              <a:rPr lang="en-US" sz="2400" dirty="0"/>
              <a:t>comply or explain</a:t>
            </a:r>
            <a:r>
              <a:rPr lang="el-GR" sz="2400" dirty="0"/>
              <a:t>”).</a:t>
            </a:r>
          </a:p>
          <a:p>
            <a:pPr algn="just">
              <a:buNone/>
            </a:pPr>
            <a:r>
              <a:rPr lang="el-GR" sz="2400" dirty="0"/>
              <a:t>ο Κώδικας </a:t>
            </a:r>
            <a:r>
              <a:rPr lang="en-US" sz="2400" dirty="0"/>
              <a:t>Cadbury</a:t>
            </a:r>
            <a:r>
              <a:rPr lang="el-GR" sz="2400" dirty="0"/>
              <a:t>  αποτελεί προπομπό  της αναμόρφωσης  του πλαισίου εταιρικής διακυβέρνησης,  ιδίως σε  ότι αφορά το  μηχανισμό “συμμόρφωση  ή  αιτιολόγηση’’  (“</a:t>
            </a:r>
            <a:r>
              <a:rPr lang="en-US" sz="2400" dirty="0"/>
              <a:t>comply or explain</a:t>
            </a:r>
            <a:r>
              <a:rPr lang="el-GR" sz="2400" dirty="0"/>
              <a:t>”),  που  αποτελεί   πλέον  βασικό μοντέλο  κανονιστικών  ρυθμίσεων  εταιρικής διακυβέρνησης  σε  περισσότερες από 50 χώρες στον ευρωπαϊκό και παγκόσμιο οικονομικό περιβάλλον </a:t>
            </a:r>
            <a:r>
              <a:rPr lang="en-US" sz="2400" dirty="0"/>
              <a:t>.</a:t>
            </a:r>
            <a:endParaRPr lang="el-GR" sz="2400" dirty="0"/>
          </a:p>
          <a:p>
            <a:pPr algn="just">
              <a:buNone/>
            </a:pPr>
            <a:endParaRPr lang="el-G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Εκθέσεις  μετά τον </a:t>
            </a:r>
            <a:r>
              <a:rPr lang="en-US" sz="2400" dirty="0"/>
              <a:t>  Combined Code </a:t>
            </a:r>
            <a:r>
              <a:rPr lang="el-GR" sz="2400" dirty="0"/>
              <a:t>:</a:t>
            </a:r>
          </a:p>
          <a:p>
            <a:pPr algn="just">
              <a:buFont typeface="Wingdings" pitchFamily="2" charset="2"/>
              <a:buChar char="ü"/>
            </a:pPr>
            <a:r>
              <a:rPr lang="el-GR" sz="2400" dirty="0"/>
              <a:t> Έκθεση  </a:t>
            </a:r>
            <a:r>
              <a:rPr lang="en-US" sz="2400" dirty="0"/>
              <a:t> </a:t>
            </a:r>
            <a:r>
              <a:rPr lang="en-US" sz="2400" dirty="0" err="1"/>
              <a:t>Greenbury</a:t>
            </a:r>
            <a:r>
              <a:rPr lang="en-US" sz="2400" dirty="0"/>
              <a:t> ( 1994)</a:t>
            </a:r>
            <a:r>
              <a:rPr lang="el-GR" sz="2400" dirty="0"/>
              <a:t>: εξισορρόπησης  των  αμοιβών των  διευθυντικών  στελεχών σε σχέση  με την εταιρική απόδοση  -  ενίσχυση της  λογοδοσίας και  της διαφάνειας των αμοιβών αυτών.</a:t>
            </a:r>
          </a:p>
          <a:p>
            <a:pPr algn="just">
              <a:buFont typeface="Wingdings" pitchFamily="2" charset="2"/>
              <a:buChar char="ü"/>
            </a:pPr>
            <a:r>
              <a:rPr lang="el-GR" sz="2400" dirty="0"/>
              <a:t> Έκθεση  </a:t>
            </a:r>
            <a:r>
              <a:rPr lang="en-US" sz="2400" dirty="0" err="1"/>
              <a:t>Hampel</a:t>
            </a:r>
            <a:r>
              <a:rPr lang="en-US" sz="2400" dirty="0"/>
              <a:t> ( 1998) </a:t>
            </a:r>
            <a:r>
              <a:rPr lang="el-GR" sz="2400" dirty="0"/>
              <a:t>: αξιολόγηση από ποιοτική άποψη των γενικών αρχών βέλτιστης εταιρικής διακυβέρνησης  των προηγούμενων εκθέσεων .</a:t>
            </a:r>
          </a:p>
          <a:p>
            <a:pPr algn="just">
              <a:buFont typeface="Wingdings" pitchFamily="2" charset="2"/>
              <a:buChar char="ü"/>
            </a:pPr>
            <a:r>
              <a:rPr lang="el-GR" sz="2400" dirty="0"/>
              <a:t> Έκθεση </a:t>
            </a:r>
            <a:r>
              <a:rPr lang="en-US" sz="2400" dirty="0" err="1"/>
              <a:t>Myners</a:t>
            </a:r>
            <a:r>
              <a:rPr lang="en-US" sz="2400" dirty="0"/>
              <a:t> ( 2001)</a:t>
            </a:r>
            <a:r>
              <a:rPr lang="el-GR" sz="2400" dirty="0"/>
              <a:t>: ενίσχυση της λογοδοσίας  των  θεσμικών επενδυτών και των  διοικητικών οργάνων των εταιριών στις οποίες επενδύουν -διευκόλυνση  άσκησης των δικαιωμάτων  ψήφου των μετόχων.</a:t>
            </a:r>
          </a:p>
          <a:p>
            <a:pPr algn="just">
              <a:buFont typeface="Wingdings" pitchFamily="2" charset="2"/>
              <a:buChar char="ü"/>
            </a:pPr>
            <a:endParaRPr lang="el-GR"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n-US" sz="2400" dirty="0"/>
              <a:t>Combined  Code ( 1998) -  </a:t>
            </a:r>
            <a:r>
              <a:rPr lang="el-GR" sz="2400" dirty="0"/>
              <a:t>2 κεφάλαια :</a:t>
            </a:r>
          </a:p>
          <a:p>
            <a:pPr algn="just">
              <a:buFont typeface="Wingdings" pitchFamily="2" charset="2"/>
              <a:buChar char="ü"/>
            </a:pPr>
            <a:r>
              <a:rPr lang="el-GR" sz="2400" dirty="0"/>
              <a:t>αα)   Διατάξεις  για τη σύνθεση και  λειτουργία του δ.σ., με βασικούς  άξονες τα μη εκτελεστικά μέλη να  αποτελούν τουλάχιστον το 1/3  του συνολικού αριθμού των μελών του δ.σ., και η πλειοψηφία να είναι ανεξάρτητα,   τη διάκριση  της ιδιότητας του προέδρου του δ.σ και του Διευθύνοντος Συμβούλου και την υποχρέωση  παροχής κατάλληης πληροφόρησης στους μετόχους/ διατάξεις  για την πολιτική αποδοχών  των μελών του δ.σ., όπου το επίπεδο των αμοιβών  να προσελκύει  τα μέλη του δ.σ. -  σύνδεση  μέρους της αμοιβής με την  εταρική απόδοση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fontScale="92500" lnSpcReduction="10000"/>
          </a:bodyPr>
          <a:lstStyle/>
          <a:p>
            <a:pPr algn="just"/>
            <a:r>
              <a:rPr lang="el-GR" dirty="0"/>
              <a:t> </a:t>
            </a:r>
            <a:r>
              <a:rPr lang="el-GR" b="1" dirty="0"/>
              <a:t>Η εξέλιξη του κανονιστικού πλαισίου εταιρικής διακυβέρνησης στις ΗΠΑ</a:t>
            </a:r>
          </a:p>
          <a:p>
            <a:pPr algn="just">
              <a:buFont typeface="Wingdings" pitchFamily="2" charset="2"/>
              <a:buChar char="ü"/>
            </a:pPr>
            <a:r>
              <a:rPr lang="el-GR" dirty="0"/>
              <a:t>Το καθεστώς επικυριαρχίας των διευθυντικών στελεχών  -  </a:t>
            </a:r>
            <a:r>
              <a:rPr lang="en-US" dirty="0"/>
              <a:t>managerial capitalism</a:t>
            </a:r>
            <a:r>
              <a:rPr lang="el-GR" dirty="0"/>
              <a:t>  (1970-1990 ): διάκριση μετοχικής  </a:t>
            </a:r>
            <a:r>
              <a:rPr lang="en-US" dirty="0"/>
              <a:t> </a:t>
            </a:r>
            <a:r>
              <a:rPr lang="el-GR" dirty="0"/>
              <a:t>ιδιοκτησίας , δηλ. των μετόχων από  τους διοικούντες τις δημόσιες εταιρίες ( </a:t>
            </a:r>
            <a:r>
              <a:rPr lang="en-US" dirty="0"/>
              <a:t>public  companies)- </a:t>
            </a:r>
            <a:r>
              <a:rPr lang="el-GR" dirty="0"/>
              <a:t>έργο </a:t>
            </a:r>
            <a:r>
              <a:rPr lang="en-US" dirty="0" err="1"/>
              <a:t>Berle</a:t>
            </a:r>
            <a:r>
              <a:rPr lang="en-US" dirty="0"/>
              <a:t> &amp; Means ( 1932) -</a:t>
            </a:r>
            <a:r>
              <a:rPr lang="el-GR" dirty="0"/>
              <a:t>τα  διοικητικά στελέχη έχουν σχεδόν απεριόριστη εξουσία για τη χάραξη της στρατηγικής  των  εταιριών καθώς και για  τη θέσπιση  και υλοποίηση   των  εταιρικών  στόχων</a:t>
            </a:r>
            <a:endParaRPr lang="en-US" dirty="0"/>
          </a:p>
          <a:p>
            <a:pPr algn="just">
              <a:buFont typeface="Wingdings" pitchFamily="2" charset="2"/>
              <a:buChar char="ü"/>
            </a:pPr>
            <a:r>
              <a:rPr lang="en-US" dirty="0"/>
              <a:t> E</a:t>
            </a:r>
            <a:r>
              <a:rPr lang="el-GR" dirty="0"/>
              <a:t>δραίωση του καθεστώτος  τη δεκαετία  1970-  βασικά  γνωρίσματα :η απουσία νομοθετικών πρωτοβουλιών  για τη θέσπιση  συνεκτικού πλαισίου εταιρικής διακυβέρνησης, η επαύξηση της κερδοφορίας της εταιρίας  ως  βασική προτεραιότητα  του διοικητικού συμβουλίου,  η κυριαρχία των  διευθύνοντων συμβούλων .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sz="2400" dirty="0"/>
              <a:t>ββ) Διατάξεις  για τους  θεσμικούς επενδυτές  σε σχέση με την άσκηση των δικαιωμάτων  ψήφου.</a:t>
            </a:r>
          </a:p>
          <a:p>
            <a:pPr algn="just">
              <a:buNone/>
            </a:pPr>
            <a:r>
              <a:rPr lang="el-GR" sz="2400" dirty="0"/>
              <a:t> Αναμόρφωση </a:t>
            </a:r>
            <a:r>
              <a:rPr lang="en-US" sz="2400" dirty="0"/>
              <a:t>Combined Code   (2003)</a:t>
            </a:r>
            <a:r>
              <a:rPr lang="el-GR" sz="2400" dirty="0"/>
              <a:t>:</a:t>
            </a:r>
          </a:p>
          <a:p>
            <a:pPr algn="just">
              <a:buFont typeface="Wingdings" pitchFamily="2" charset="2"/>
              <a:buChar char="Ø"/>
            </a:pPr>
            <a:r>
              <a:rPr lang="el-GR" sz="2400" dirty="0"/>
              <a:t>Αναμόρφωση της σύνθεσης και του ρόλου του  διοικητικού συμβουλίου , με χαρακτηριστικά γνωρίσματα  την αύξηση του αριθμού των  ανεξάρτητων μελών  ώστε να καταλαμβάνουν ποσοστό τουλάχιστον   50% του συνολικού αριθμού των μελών του δ.σ., τον αυστηρό διαχωρισμό της ιδιότητας του προέδρου του δ.σ και του  διευθύνοντος συμβούλου και τη  θέσπιση αυστηρών διαδικασιών  διορισμού των μελών του δ.σ.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l-GR" sz="2400" dirty="0"/>
              <a:t>Εγκαθίδρυση  συνεργασίας μεταξύ  ενός νεότερου ανεξάρτητου μέλους του δ.σ. και των μετόχων  για ζητήματα που δεν έχουν επιλυθεί με  επικοινωνία μεταξύ του προέδρου του δ.σ.,  του  διευθύνοντος  συμβούλου  ή του οικονομικού  διευθυντή  και  των μετόχων.</a:t>
            </a:r>
          </a:p>
          <a:p>
            <a:pPr algn="just">
              <a:buFont typeface="Wingdings" pitchFamily="2" charset="2"/>
              <a:buChar char="Ø"/>
            </a:pPr>
            <a:r>
              <a:rPr lang="el-GR" sz="2400" dirty="0"/>
              <a:t>Ενίσχυση της συμμετοχής των ανεξάρτητων μη εκτελεστικών μελών στις επιτροπές αποδοχών και ελέγχου, ώστε να απαρτίζονται αποκλειστικά  από ανεξάρτητα μέλη, ενω σε ότι αφορά την  επιτροπή  υποψηφιοτήτων  θα αποτελείται από πλειοψηφία ανεξάρτητων μελών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b="1" dirty="0"/>
              <a:t>Τα χαρακτηριστικά γνωρίσματα  στο ενωσιακό  δίκαιο  εταιρικής διακυβέρνησης</a:t>
            </a:r>
          </a:p>
          <a:p>
            <a:pPr algn="just">
              <a:buFont typeface="Wingdings" pitchFamily="2" charset="2"/>
              <a:buChar char="ü"/>
            </a:pPr>
            <a:r>
              <a:rPr lang="el-GR" sz="2400" dirty="0"/>
              <a:t> Βασικές αρχές  και  αιτήματα:</a:t>
            </a:r>
          </a:p>
          <a:p>
            <a:pPr algn="just"/>
            <a:r>
              <a:rPr lang="el-GR" sz="2400" dirty="0"/>
              <a:t>ι) Ενδυνάμωση    του ρόλου των κωδίκων εταιρικής διακυβέρνησης   που  συνάδει με  την νομοθετική  επιλογή ότι δεν κρίνεται σκόπιμη η   υιοθέτηση ομοιόμορφου Κώδικα Εταιρικής Διακυβέρνησης σε ενωσιακό επίπεδο, αλλά  η   εναρμόνιση των κρατών μελών μέσω της αρχής  «συμμόρφωση ή αιτιολόγηση» ή εναλλακτικά η   εφαρμογή  ειδικών  εξω-νομικών αρχών που προσιδιάζουν στα χαρακτηριστικά της συγκεκριμένης εταιρίας/Ο  στόχος αυτός  υλοποιήθηκε με   τη  ρητή διάταξη του άρθρου  46α  της Οδηγίας 2006/46/ΕΚ, πλέον  του άρθρου  20  παρ. 1  στοιχ. β’ της Οδηγίας  2013/34/ΕΚ,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sz="2400" dirty="0"/>
              <a:t>     βάσει   της οποίας   στη  δήλωση εταιρικής διακυβέρνησης οι εταιρίες  έχουν την υποχρέωση  , εφόσον  αποκλίνουν από τον Κώδικα  εταιρικής διακυβέρνησης στον οποίο υπάγονται  ή έχουν αποφασίσει  οικειοθελώς να εφαρμόσουν , να επεξηγούν  οποιαδήποτε απόκλιση, ενώ  εφόσον η εταιρία  αποφασίσει να μην παραπέμψει σε  Κώδικα Εταιρικής Διακυβέρησης , οφείλει να αιτιολογήσει την επιλογή της αυτή να μην εφαρμόσει συνολικά τον κώδικα  ( “ </a:t>
            </a:r>
            <a:r>
              <a:rPr lang="en-US" sz="2400" dirty="0"/>
              <a:t>comply or explain</a:t>
            </a:r>
            <a:r>
              <a:rPr lang="el-GR" sz="2400" dirty="0"/>
              <a:t>”).</a:t>
            </a:r>
          </a:p>
          <a:p>
            <a:pPr algn="just"/>
            <a:r>
              <a:rPr lang="el-GR" sz="2400" dirty="0"/>
              <a:t>ιι)  Ο  ενωσιακός νομοθέτης προκρίνει  καταρχάς   την υιοθέτηση ήπιου  δικαίου ως νομοθετική επιλογή ρύθμισης κρίσιμων ζητημάτων στο πεδίο της εταιρικής διακυβέρνησης, μέσω της θέσπισης  Συστάσεων της  Ευρωπαΐκής Επιτροπής ( άρθρο 288, 292 ΣΛΕΕ), π.χ. Σύσταση Σύσταση 2005/162/ ΕΚ  της  15-2-2005 σχετικά με το ρόλο των μη εκτελεστικών μελών  και  των  εποπτικών  διοικητικών  στελεχών  των εισηγμένων εταιριών</a:t>
            </a:r>
          </a:p>
          <a:p>
            <a:pPr algn="just"/>
            <a:endParaRPr lang="el-GR" sz="2400" dirty="0"/>
          </a:p>
          <a:p>
            <a:pPr algn="just"/>
            <a:endParaRPr lang="el-GR"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Η σύσταση αυτή  αποσκοπεί  στην  ενδυνάμωση της παρουσίας των μη εκτελεστικών μελών του διοικητικού  συμβουλίου ή των μελών του  εποπτικού οργάνου αντίστοιχα,  που επιτυγχάνεται με τη θέσπιση κανόνων  για τις αρμοδιότητες και το ρόλο τους,  τα κριτήρια  ανεξαρτησίας που πρέπει να πληρούν τα ανεξάρτητα μέλη του διοικητικού οργάνου καθώς και  τη λειτουργία επιτροπών σε επίπεδο διοικητικού  οργάνου .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a:t>
            </a:r>
            <a:r>
              <a:rPr lang="el-GR" sz="2400" b="1" dirty="0"/>
              <a:t>Βασικές νομοθετικές πρωτοβουλίες   τηδεκαετία  2000 στην ΕΕ.</a:t>
            </a:r>
          </a:p>
          <a:p>
            <a:pPr algn="just">
              <a:buFont typeface="Wingdings" pitchFamily="2" charset="2"/>
              <a:buChar char="ü"/>
            </a:pPr>
            <a:r>
              <a:rPr lang="el-GR" sz="2400" dirty="0"/>
              <a:t>Έκθεση </a:t>
            </a:r>
            <a:r>
              <a:rPr lang="en-US" sz="2400" dirty="0"/>
              <a:t>Winter  </a:t>
            </a:r>
            <a:r>
              <a:rPr lang="el-GR" sz="2400" dirty="0"/>
              <a:t>2000 : αναγκαιότητα   εκσυγχρονισμού  του  ενωσιακού  εταιρικού δικαίου  στο πεδίο  των αγορών κεφαλαίου και έθεσε το  θεμέλιο αναμόρφωσης του  ρυθμιστικού πλαισίου  εταιρικής διακυβέρνησης.</a:t>
            </a:r>
          </a:p>
          <a:p>
            <a:pPr algn="just">
              <a:buFont typeface="Wingdings" pitchFamily="2" charset="2"/>
              <a:buChar char="ü"/>
            </a:pPr>
            <a:r>
              <a:rPr lang="el-GR" sz="2400" dirty="0"/>
              <a:t> </a:t>
            </a:r>
            <a:r>
              <a:rPr lang="en-US" sz="2400" dirty="0"/>
              <a:t>Action Plan 2003 </a:t>
            </a:r>
            <a:r>
              <a:rPr lang="el-GR" sz="2400" dirty="0"/>
              <a:t>: η ΕΕ δεν  προέκρινε  ως επιλογή την εναρμόνιση των κρατών μελών  σε επίπεδο  ήπιου δικαίου , υπό  την έννοια της επεξεργασίας  ενιαίου  ευρωπαΐκού  κώδικα  εταιρικής διακυβέρνησης,αλλά έθεσε βασικούς πυλώνες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Υλοποίηση  </a:t>
            </a:r>
            <a:r>
              <a:rPr lang="en-US" sz="2400" dirty="0"/>
              <a:t>Action Plan  </a:t>
            </a:r>
            <a:r>
              <a:rPr lang="el-GR" sz="2400" dirty="0"/>
              <a:t>:</a:t>
            </a:r>
          </a:p>
          <a:p>
            <a:pPr algn="just">
              <a:buFont typeface="Wingdings" pitchFamily="2" charset="2"/>
              <a:buChar char="ü"/>
            </a:pPr>
            <a:r>
              <a:rPr lang="el-GR" sz="2400" dirty="0"/>
              <a:t> Συστάσεις   σε επίπεδο διοικητικού οργάνου : </a:t>
            </a:r>
          </a:p>
          <a:p>
            <a:pPr algn="just">
              <a:buNone/>
            </a:pPr>
            <a:r>
              <a:rPr lang="el-GR" sz="2400" dirty="0"/>
              <a:t>     ι) Σύσταση  2004/192/ΕΚ με σκοπό  τη θέσπιση κατάλληλου κανονιστικού πλαισίου  για τις αποδοχές των διευΘυντικών στελεχών , υπό την έννοια ότι τα συστήματα αποδοχών  πρέπει να υπόκεινται σε  κατάληλους, ενδεδειγμένους και  διαφανείς ελέγους  διακυβέρνησης με βάση επαρκή  δικαιώματα πληροφόρησης, </a:t>
            </a:r>
          </a:p>
          <a:p>
            <a:pPr algn="just">
              <a:buNone/>
            </a:pPr>
            <a:r>
              <a:rPr lang="el-GR" sz="2400" dirty="0"/>
              <a:t>     ιι) Σύσταση  2005/162/ ΕΚ εμπεριέχονται  προτάσεις  για την  υπαγωγή της διοίκησης σε αποτελεσματική και επαρκή ανεξάρτητη εποπτεία , μέσω της ενίσχυσης  της παρουσίας   ικανοποιητικού αριθμού μη  εκτελεστικών  ή  εποπτικών διοικητικών στελεχών</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sz="2400" dirty="0"/>
              <a:t> - επισημαίνεται η σημασία του εποπτικού  ρόλου των ανεξάρτητων  μη εκτελεστικών μελών   σε τομείς  όπου είναι πιθανή η σύγκρουση  συμφερόντων  , όπως  ο διορισμός , οι αποδοχές  των διοικητικών  στελεχών και ο έλεγχος- προτείνεται η σύσταση επιτροπών διορισμού , αποδοχών και ελέγχου.</a:t>
            </a:r>
          </a:p>
          <a:p>
            <a:pPr algn="just">
              <a:buFont typeface="Wingdings" pitchFamily="2" charset="2"/>
              <a:buChar char="ü"/>
            </a:pPr>
            <a:r>
              <a:rPr lang="el-GR" sz="2400" dirty="0"/>
              <a:t> Βασικές Οδηγίες :</a:t>
            </a:r>
          </a:p>
          <a:p>
            <a:pPr algn="just"/>
            <a:r>
              <a:rPr lang="el-GR" sz="2400" dirty="0"/>
              <a:t>ι) Οδηγία 2006/46/ΕΚ του Ευρωπαΐκού Κοινοβουλίου,  που θεσμοθέτησε   την αρχή « συμμόρφωση ή αιτιολόγηση». Ειδικότερα,  θεσπίστηκε  ως κανόνας  θετικού δικαίου  η υποχρέωση υποβολής  ετήσιας δήλωσης εταιρικής διακυβέρνησης  από τις  εισηγμένες εταιρίες Το περιεχόμενο  της  δήλωσης  εταιρικής διακυβέρνησης περιλαμβάνει, μεταξύ άλλων ,  παραπομπή στον κώδικα εταιρικής διακυβέρνησης  στον οποίο  υπόκεινται  ή έχουν  αποφασίσει οικειοθελώς να  εφαρμόσουν οι εταιρίες ,καθώς και κάθε άλλη σχετική πληροφορία</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Με  τις διατάξεις της Οδηγίας αυτής καθιερώθηκε  η αρχή « συμμόρφωση ή ατιολόγηση» ( « </a:t>
            </a:r>
            <a:r>
              <a:rPr lang="en-US" sz="2400" dirty="0"/>
              <a:t>comply or explain</a:t>
            </a:r>
            <a:r>
              <a:rPr lang="el-GR" sz="2400" dirty="0"/>
              <a:t>”) ,  βάσει της οποίας οι εισηγμένες εταιρίες έχουν την υποχρέωση  σε περίπτωση  απόκλισης  από τον Κώδικα  εταιρικής διακυβέρνησης  στον οποίο υπόκεινται ή εφαρμόζουν ,να επεξηγούν οποιαδήποτε απόκλιση .</a:t>
            </a:r>
          </a:p>
          <a:p>
            <a:pPr algn="just">
              <a:buNone/>
            </a:pPr>
            <a:r>
              <a:rPr lang="el-GR" sz="2400" dirty="0"/>
              <a:t>ιι) Οδηγία  2007/36/ ΕΚ  για την ενίσχυση των δικαιωμάτων   των μετόχων :</a:t>
            </a:r>
          </a:p>
          <a:p>
            <a:pPr algn="just">
              <a:buNone/>
            </a:pPr>
            <a:r>
              <a:rPr lang="el-GR" sz="2400" dirty="0"/>
              <a:t>       Παροχή πληροφόρησης στους  μετόχους πριν από τη σύγκληση της γενικής συνέλευσης , διασφάλιση του  δικαιώματος των μετόχων  να ορίσουν ζητήματα στην ημερήσια διάταξη της γενικής συνέλευσης  και να εκπονήσουν  σχέδια αποφάσεων  των   ζητημάτων αυτών  για υποβολή και έγκριση  από  τη γενική συνέλευση,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    θέσπιση προΰποθέσεων  για τη συμμετοχή και άσκηση δικαιωμάτων  ψήφου στη  γ.σ.  εκτός από την απαίτηση  της προηγούμενης  δέσμευση των μετοχών , διασφάλιση της δυνατότητας συμμετοχής στη γ.σ.με ηλεκτρονικά μέσα,  άσκησης των δικαιωμάτων ψήφου δια πληρεξουσίο και αντιμετώπιση τυχόν συγκρούσεων  συμφερόντων,  διασφάλιση του δικαιώματος  ψήφου δι’αλληλογραφίας και   ζητήματα ανακοίνωση των αποτελεσμάτων  της  ψηφοφορίας της γενικής συνέλευσης.</a:t>
            </a:r>
          </a:p>
          <a:p>
            <a:pPr algn="just"/>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Απαρχή  διευρεύνησης εταιρικήςδιακυβέρνησης ( 1970) - προβληματική λογοδοσίας της διοίκησης ,  ενίσχυση του εποπτικού ρόλου του δ.σ.  των εισηγμένων εταιριών, </a:t>
            </a:r>
            <a:r>
              <a:rPr lang="en-US" sz="2400" dirty="0"/>
              <a:t>  </a:t>
            </a:r>
            <a:r>
              <a:rPr lang="el-GR" sz="2400" dirty="0"/>
              <a:t>οικονομικό σκάνδαλο  </a:t>
            </a:r>
            <a:r>
              <a:rPr lang="en-US" sz="2400" dirty="0"/>
              <a:t>Penn Central</a:t>
            </a:r>
            <a:r>
              <a:rPr lang="el-GR" sz="2400" dirty="0"/>
              <a:t> –</a:t>
            </a:r>
            <a:r>
              <a:rPr lang="en-US" sz="2400" dirty="0"/>
              <a:t> </a:t>
            </a:r>
            <a:r>
              <a:rPr lang="el-GR" sz="2400" dirty="0"/>
              <a:t>η έκθεση της  </a:t>
            </a:r>
            <a:r>
              <a:rPr lang="en-US" sz="2400" dirty="0"/>
              <a:t>Securities  Exchange Commission   (1976) </a:t>
            </a:r>
            <a:r>
              <a:rPr lang="el-GR" sz="2400" dirty="0"/>
              <a:t> ανέδειξε ως βασικά αίτια του σκανδάλου  την αδράνεια των μελών του διοικητικού συμβουλίου και ιδίως των ανεξάρτητων  μελών   για τις παράνομες  συναλλαγές που πραγματοποιούσε  η διοίκηση της εταιρίας.</a:t>
            </a:r>
          </a:p>
          <a:p>
            <a:pPr algn="just"/>
            <a:r>
              <a:rPr lang="el-GR" sz="2400" dirty="0"/>
              <a:t> Προτάσεις  έκθεσης </a:t>
            </a:r>
            <a:r>
              <a:rPr lang="en-US" sz="2400" dirty="0"/>
              <a:t>Roundtable 1978 </a:t>
            </a:r>
            <a:r>
              <a:rPr lang="el-GR" sz="2400" dirty="0"/>
              <a:t>: αα) συμμετοχή πλειοψηφίας ανεξάρτητων μελών  στο  δ.σ., ββ)συγκρότηση επιτροπών  ελέγχου ,αμοιβών και  υποψηφιοτήτων , που θα απαρτίζονταν από εξωτερικά ( ανεξάρτητα ) μέλη.</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b="1" dirty="0"/>
              <a:t>Οι νομοθετικές πρωτοβουλίες  στο πεδίο των χρηματοπιστωτικών  εταιριώ ν</a:t>
            </a:r>
          </a:p>
          <a:p>
            <a:pPr algn="just">
              <a:buFont typeface="Wingdings" pitchFamily="2" charset="2"/>
              <a:buChar char="ü"/>
            </a:pPr>
            <a:r>
              <a:rPr lang="el-GR" sz="2400" dirty="0"/>
              <a:t>Η έκθεση  </a:t>
            </a:r>
            <a:r>
              <a:rPr lang="en-US" sz="2400" dirty="0"/>
              <a:t>De </a:t>
            </a:r>
            <a:r>
              <a:rPr lang="en-US" sz="2400" dirty="0" err="1"/>
              <a:t>Larosiere</a:t>
            </a:r>
            <a:r>
              <a:rPr lang="en-US" sz="2400" dirty="0"/>
              <a:t> </a:t>
            </a:r>
            <a:r>
              <a:rPr lang="el-GR" sz="2400" dirty="0"/>
              <a:t> για την αναμόρφωση του κανονιστικού πλαισίου  του χρηματοπιστωτικού συστήματος   ( 2009):  αίτια  της χρηματοπιστωτικής κρίσης  σε επίπεδο μακρο- προληπτικής εποπτείας,   ζητήματα  διαχείρισης κινδύνων και εταιρικής διακυβέρνησης ,   προτάσεις  για  την αντιμετώπιση των δυσλειτουργιών  του χρηματοπιστωτικού συστήματος, με έμφαση  στους μηχανισμούς  αποτελεσματικής εποπτείας  στο ενωσιακό  δίκαιο / στο πεδίο εταιρικής διακυβέρνησης επισημαίνονται οι δυσλειτουργίες  στη διαχείριση των κινδύνων  στο  πεδίο   των  χρηματοπιστωτικών δραστηριοτήτων  σε συνδυασμό με τις αδυναμίες  της άσκησης εποπτείας  απο τα μέλη του διοικητικού οργάνου των χρηματοπιστωτικών   επιχειρήσεων.</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      προβληματική στο τομέα εξισορρόπησης και εξορθολογισμού της πολιτικής  αποδοχών ως ανταμοιβή για την επίτευξη βραχυπρόθεσμων κερδών και την άσκηση αδικαιολόγητα ριψοκίνδυνων  συναλλαγών.</a:t>
            </a:r>
          </a:p>
          <a:p>
            <a:pPr algn="just"/>
            <a:r>
              <a:rPr lang="el-GR" sz="2400" dirty="0"/>
              <a:t> ι)Σύσταση 2009/383/ΕΚ  σχετικά με τις αποδοχές  στο τομέα  παροχής   χρηματοπιστωτικών υπηρεσιών-η πολιτική αποδοχών θα πρέπει : αα) να συνδέεται με  το μέγεθος , τη φύση και την πολυπλοκότητα των  δραστηριοτήτων της επιχείρησης  και  να συνάδει με την αποτελεσματική διαχείριση κινδύνων και ββ) να   ευθυγραμμίζεται  με τους πόρους,  τη στρατηγική,  τις αξίες και τα μακροπρόθεσμα συμφέροντα της επιχείρησης.</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ιι) Οδηγία  2010/76/ΕΚ   ( </a:t>
            </a:r>
            <a:r>
              <a:rPr lang="en-US" sz="2400" dirty="0"/>
              <a:t>CDR III</a:t>
            </a:r>
            <a:r>
              <a:rPr lang="el-GR" sz="2400" dirty="0"/>
              <a:t>), κατόπιν πρότασης Οδηγίας  του Ευρωπαΐκού Κοινοβουλίου και του Συμβουλίου γι ατην τροποποίηση των Οδηγιών  2006/48/ΕΚ και  2006/49/ΕΚ  , που περιείχε διατάξεις  μεταξύ άλλων για τις πολιτικές αποδοχών στα πιστωτικά ιδρύματα και τις  χρηματοπιστωτικές επιχειρήσεις.</a:t>
            </a:r>
          </a:p>
          <a:p>
            <a:pPr algn="just"/>
            <a:r>
              <a:rPr lang="el-GR" sz="2400" dirty="0"/>
              <a:t> Πράσινη Βίβλος  της  Ευρωπαΐκής Επιτροπής « Η εταιρική  διακυβέρνηση στους  χρηματοπιστωτικούς οργανισμούς  και οι πολιτικές αποδοχών» (2010) : διαπιστώνονται ανεπάρκειες του συστήματος εταιρικής διακυβέρνησης , τέθηκαν διάφορες προσεγγίσεις  για  τη βελτίωση της σύνθεσης, της λειτουργίας  και των  δεξιοτητων του διοικητικού συμβουλίου ,  την ενίσχυση των αρμοδιοτήτων  που αναφέρονται στην διαχείριση των κινδύνων καθώς και   σχετικά  με την ενίσχυση   του  ρόλου του εξωτερικού ελεγκτή .</a:t>
            </a:r>
          </a:p>
          <a:p>
            <a:pPr algn="just"/>
            <a:endParaRPr lang="el-GR" sz="2400" dirty="0"/>
          </a:p>
          <a:p>
            <a:pPr algn="just"/>
            <a:endParaRPr lang="el-GR"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Βασική Οδηγία 2013/36/ΕΚ  με αντικείμενο  τη  θέσπιση κανόνων   θετικού δικαίου  στο πεδίο της εταιρικής διακυβέρνησης των χρηματοπιστωτικών οργανισμών   στους εξής τομείς :</a:t>
            </a:r>
          </a:p>
          <a:p>
            <a:pPr algn="just">
              <a:buFont typeface="Wingdings" pitchFamily="2" charset="2"/>
              <a:buChar char="ü"/>
            </a:pPr>
            <a:r>
              <a:rPr lang="el-GR" sz="2400" dirty="0"/>
              <a:t>Τη  λειτουργία και τις  αρμοδιότητες του διοικητικού οργάνου, με έμφαση στα στοιχεία  που διασφαλίζουν την αποτελεσματική λειτουργία του, όπως  ενδεικτικά η κατοχή επαρκών γνώσεων, εμπειρίας και προσόντων των μελών  του  , ο περιορισμός των θέσεων  μέλους του  διοικητικού οργάνου που μπορεί να κατέχει ταυτόχρονα σε διαφορετικές οντότητες, η διάκριση των θέσεων  του Προέδρου του διοικητικού  συμβουλίου και του Διευθύνοντος Συμβούλου , και η  ποικιλομορφία   στη σύνθεση του διοικητικού συμβουλίου που  συμβάλει στη  βελτίωση  και εποπτεία των κινδύνων,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sz="2400" dirty="0"/>
              <a:t> Την ενίσχυση  των υποχρεώσεων εποπτείας  ως προς την πολιτική της διαχείρισης των κινδύνων , </a:t>
            </a:r>
          </a:p>
          <a:p>
            <a:pPr algn="just">
              <a:buFont typeface="Wingdings" pitchFamily="2" charset="2"/>
              <a:buChar char="ü"/>
            </a:pPr>
            <a:r>
              <a:rPr lang="el-GR" sz="2400" dirty="0"/>
              <a:t> Τη θέσπιση  ανοικτών και διαφανών διαδικασιών  διορισμού  των μελών του διοικητικού οργάνου με  τη συμβολή  της λειτουργίας επιτροπής  υποψηφιοτήτων , και </a:t>
            </a:r>
          </a:p>
          <a:p>
            <a:pPr algn="just">
              <a:buFont typeface="Wingdings" pitchFamily="2" charset="2"/>
              <a:buChar char="ü"/>
            </a:pPr>
            <a:r>
              <a:rPr lang="en-US" sz="2400" dirty="0"/>
              <a:t>T</a:t>
            </a:r>
            <a:r>
              <a:rPr lang="el-GR" sz="2400" dirty="0"/>
              <a:t>ις πολιτικές αποδοχών  για τα μέλη του διοικητικού οργάνου και  τα πρόσωπα που αναλαμβάνουν  κινδύνους και ασκούν καθήκοντα ελέγχου.  </a:t>
            </a:r>
          </a:p>
          <a:p>
            <a:pPr algn="just">
              <a:buNone/>
            </a:pPr>
            <a:endParaRPr lang="el-GR" sz="2400" dirty="0"/>
          </a:p>
          <a:p>
            <a:pPr algn="just">
              <a:buFont typeface="Wingdings" pitchFamily="2" charset="2"/>
              <a:buChar char="ü"/>
            </a:pPr>
            <a:endParaRPr lang="el-GR"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 </a:t>
            </a:r>
          </a:p>
        </p:txBody>
      </p:sp>
      <p:sp>
        <p:nvSpPr>
          <p:cNvPr id="3" name="Content Placeholder 2"/>
          <p:cNvSpPr>
            <a:spLocks noGrp="1"/>
          </p:cNvSpPr>
          <p:nvPr>
            <p:ph idx="1"/>
          </p:nvPr>
        </p:nvSpPr>
        <p:spPr/>
        <p:txBody>
          <a:bodyPr>
            <a:normAutofit fontScale="92500" lnSpcReduction="10000"/>
          </a:bodyPr>
          <a:lstStyle/>
          <a:p>
            <a:r>
              <a:rPr lang="el-GR" dirty="0"/>
              <a:t>Οδηγία  2017/828/ ΕΚ  που αποβλέπει :</a:t>
            </a:r>
          </a:p>
          <a:p>
            <a:pPr algn="just">
              <a:buNone/>
            </a:pPr>
            <a:r>
              <a:rPr lang="el-GR" b="1" dirty="0"/>
              <a:t> </a:t>
            </a:r>
            <a:r>
              <a:rPr lang="el-GR" dirty="0"/>
              <a:t>     αα) Στην εξακρίβωση των στοιχείων των μετόχων μέσω της διαβίβασης  πληροφοριών ,  υπό την έννοια της παροχής  εξατομικευμένης πληροφόρησης,  ώστε να  αντιμετωπιστεί η προβληματική της ασυμμετρίας πληροφόρησης,  που  δημιουργείται ιδίως όταν  μεταξύ  των εισηγμένων εταιριών και των  μετόχων  παρεμβάλλονται αλυσίδες  διαμεσολαβητών , </a:t>
            </a:r>
          </a:p>
          <a:p>
            <a:pPr algn="just">
              <a:buNone/>
            </a:pPr>
            <a:r>
              <a:rPr lang="el-GR" dirty="0"/>
              <a:t>        ββ) Την ενίσχυση της διαφάνειας  των θεσμικών  επενδυτών , των  διαχειριστών  περιουσιακών στοιχείων και των πληρεξούσιων  συμβούλων , ιδίως  ως προς την  ενσωμάτωση της ενεργού συμμετοχής των μετόχων στην επενδυτική τους στρατηγική, την παρακολούθηση των εταιριών  στις οποίες επενδύουν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buNone/>
            </a:pPr>
            <a:r>
              <a:rPr lang="el-GR" dirty="0"/>
              <a:t>     σε σχέση με  βασικά  στοιχεία  της  στρατηγικής και της εσωτερικής  εταιρικής διακυβέρνησης,  τη δημοσιοποίηση  μη χρηματο-οικονομικών πληροφοριών  για την επίτευξη  περιβαλλοντικών και  κοινωνικών στόχων, καθώς  και την αντιμετώπιση των  συγκρούσεων συμφερόντων και</a:t>
            </a:r>
          </a:p>
          <a:p>
            <a:pPr algn="just"/>
            <a:endParaRPr lang="el-GR" dirty="0"/>
          </a:p>
          <a:p>
            <a:pPr algn="just">
              <a:buNone/>
            </a:pPr>
            <a:r>
              <a:rPr lang="el-GR"/>
              <a:t>   γγ)Την </a:t>
            </a:r>
            <a:r>
              <a:rPr lang="el-GR" dirty="0"/>
              <a:t>ενίσχυση της διαφάνειας  και της λογοδοσίας στο πεδίο των αποδοχών  των  διευθυντικών στελεχών, μέσω της  δημοσιοποίησης  της έκθεσης   αποδοχών  τους  και της γνωστοποίησης των αποδοχών των επιμέρους διευθυντικών  στελεχών, ώστε να διευκολύνεται η άσκηση εποπτείας και  η αξιολόγηση από τους μετόχους, που κρίνεται αναγκαία για την αντιμετώπιση καταστρατηγήσεων στη διασύνδεση αποδοχών και απόδοσης της εταιρίας</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t>ΘΕΩΡΙΕΣ  ΕΤΑΙΡΙΚΗΣ  ΔΙΑΚΥΒΕΡΝΗΣΗΣ</a:t>
            </a:r>
          </a:p>
        </p:txBody>
      </p:sp>
      <p:sp>
        <p:nvSpPr>
          <p:cNvPr id="3" name="Content Placeholder 2"/>
          <p:cNvSpPr>
            <a:spLocks noGrp="1"/>
          </p:cNvSpPr>
          <p:nvPr>
            <p:ph idx="1"/>
          </p:nvPr>
        </p:nvSpPr>
        <p:spPr/>
        <p:txBody>
          <a:bodyPr>
            <a:normAutofit/>
          </a:bodyPr>
          <a:lstStyle/>
          <a:p>
            <a:pPr algn="just"/>
            <a:r>
              <a:rPr lang="el-GR" dirty="0"/>
              <a:t>Α. Η θεωρία της διαχείρισης αλλότριων  υποθέσεων ( </a:t>
            </a:r>
            <a:r>
              <a:rPr lang="en-US" dirty="0"/>
              <a:t>agency theory)</a:t>
            </a:r>
          </a:p>
          <a:p>
            <a:pPr algn="just">
              <a:buFont typeface="Wingdings" pitchFamily="2" charset="2"/>
              <a:buChar char="ü"/>
            </a:pPr>
            <a:r>
              <a:rPr lang="el-GR" dirty="0"/>
              <a:t>Βασική αντίληψη :η ανάθεση της επιμέλειας των οικονομικής  φύσης συμφερόντων  από τον ιδιοκτήτη ή  φορέα  του οικονομικού συμφέροντος ( </a:t>
            </a:r>
            <a:r>
              <a:rPr lang="en-US" dirty="0"/>
              <a:t>principal) , </a:t>
            </a:r>
            <a:r>
              <a:rPr lang="el-GR" dirty="0"/>
              <a:t>δηλ. του μετόχου προς το πρόσωπο που αναλαμβάνει τη διαχείριση των συμφερόντων αυτών( </a:t>
            </a:r>
            <a:r>
              <a:rPr lang="en-US" dirty="0"/>
              <a:t>agent) , </a:t>
            </a:r>
            <a:r>
              <a:rPr lang="el-GR" dirty="0"/>
              <a:t>συνέχεται με πιθανή ασυμβατότητα και ανισορροπία στόχων. </a:t>
            </a:r>
          </a:p>
          <a:p>
            <a:pPr algn="just">
              <a:buFont typeface="Wingdings" pitchFamily="2" charset="2"/>
              <a:buChar char="ü"/>
            </a:pPr>
            <a:r>
              <a:rPr lang="el-GR" dirty="0"/>
              <a:t> Χρηματοοικονιμική  θεώρηση της κατανομής κινδύνων ( </a:t>
            </a:r>
            <a:r>
              <a:rPr lang="en-US" dirty="0"/>
              <a:t>risk sharing problem)</a:t>
            </a:r>
            <a:r>
              <a:rPr lang="el-GR" dirty="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n-US" dirty="0"/>
              <a:t> </a:t>
            </a:r>
            <a:r>
              <a:rPr lang="en-US" sz="2400" dirty="0"/>
              <a:t> O</a:t>
            </a:r>
            <a:r>
              <a:rPr lang="el-GR" sz="2400" dirty="0"/>
              <a:t>ι  μέτοχοι   ( </a:t>
            </a:r>
            <a:r>
              <a:rPr lang="en-US" sz="2400" dirty="0"/>
              <a:t>principals)  </a:t>
            </a:r>
            <a:r>
              <a:rPr lang="el-GR" sz="2400" dirty="0"/>
              <a:t>επενδύουν τα κεφάλαιά τους  στην επιχείρηση και αναλαμβάνουν τον κίνδυνο  απόληψης των οικονομικών  ωφελειών  / οι διαχειριστές ( </a:t>
            </a:r>
            <a:r>
              <a:rPr lang="en-US" sz="2400" dirty="0"/>
              <a:t>agents )  </a:t>
            </a:r>
            <a:r>
              <a:rPr lang="el-GR" sz="2400" dirty="0"/>
              <a:t>έχουν την ανατεθείσα εξουσία και αρμοδιότητα λήψης των αποφάσεων , αποστρέφονται τον κίνδυνο  και  υποκινούνται από  ιδιοτελή κίνητρα , αποβλέποντας στη μεγιστοποίηση του προσωπικού τους οφέλους </a:t>
            </a:r>
          </a:p>
          <a:p>
            <a:pPr algn="just"/>
            <a:r>
              <a:rPr lang="el-GR" sz="2400" dirty="0"/>
              <a:t>Οι  διοικούντες μπορεί να υιοθετούν αποκλίνουσες συμπεριφορές που επηρεάζουν την κατανομή των επιχειρηματικών κινδύνων.</a:t>
            </a: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a:t>
            </a:r>
            <a:r>
              <a:rPr lang="el-GR" sz="2400" b="1" dirty="0"/>
              <a:t>Επικράτηση της μετοχοκεντρικής ( μονιστικής )  θεώρησης ( </a:t>
            </a:r>
            <a:r>
              <a:rPr lang="en-US" sz="2400" b="1" dirty="0"/>
              <a:t>shareholder value  theory) </a:t>
            </a:r>
            <a:r>
              <a:rPr lang="el-GR" sz="2400" b="1" dirty="0"/>
              <a:t>:</a:t>
            </a:r>
          </a:p>
          <a:p>
            <a:pPr algn="just"/>
            <a:r>
              <a:rPr lang="el-GR" sz="2400" b="1" dirty="0"/>
              <a:t>ι) </a:t>
            </a:r>
            <a:r>
              <a:rPr lang="el-GR" sz="2400" dirty="0"/>
              <a:t> Οι  διαχειριστές έχουν πρώτιστα την υποχρέωση να προάγουν τη μεγιστοποίηση  των οικονομικής φύσης  συμφερόντων των μετόχων , διότι αυτοί ως  </a:t>
            </a:r>
            <a:r>
              <a:rPr lang="en-US" sz="2400" dirty="0"/>
              <a:t>residual  claimants , </a:t>
            </a:r>
            <a:r>
              <a:rPr lang="el-GR" sz="2400" dirty="0"/>
              <a:t>αποτελούν τους βασικούς παράγοντες  που έχουν συμφέρον για την μακροπρόθεσμη  βιωσιμότητα και κερδοφορία   της επιχείρησης – η προαγωγή της  χρηματιστηριακής  αξίας  της μετοχής αποτελεί το κυρίαρχο  κριτήριο  αξιολόγησης   των συμφερόντων της εταιρίας.</a:t>
            </a:r>
          </a:p>
          <a:p>
            <a:pPr algn="just">
              <a:buNone/>
            </a:pPr>
            <a:r>
              <a:rPr lang="el-GR" sz="2400" b="1" dirty="0"/>
              <a:t>ιι) </a:t>
            </a:r>
            <a:r>
              <a:rPr lang="en-US" sz="2400" b="1" dirty="0"/>
              <a:t> </a:t>
            </a:r>
            <a:r>
              <a:rPr lang="el-GR" sz="2400" dirty="0"/>
              <a:t>Η διαμόρφωση κανόνων ελέγχου  των διαχειριστών από  τους  φορείς των  οικονομικών συμφερόντων , συμβάλλει  στη μείωση  των απωλειών ( </a:t>
            </a:r>
            <a:r>
              <a:rPr lang="en-US" sz="2400" dirty="0"/>
              <a:t>agency  costs) </a:t>
            </a:r>
            <a:r>
              <a:rPr lang="el-GR" sz="2400" dirty="0"/>
              <a:t>που συνέχονται </a:t>
            </a:r>
            <a:endParaRPr lang="el-GR"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Νομοθετικές πρωτοβουλίες  :  </a:t>
            </a:r>
          </a:p>
          <a:p>
            <a:pPr algn="just">
              <a:buFont typeface="Wingdings" pitchFamily="2" charset="2"/>
              <a:buChar char="ü"/>
            </a:pPr>
            <a:r>
              <a:rPr lang="el-GR" sz="2400" dirty="0"/>
              <a:t>Θέσπιση υποχρέωσης  από το Χρηματιστήριο Αξιών της Ν. Υόρκης  ( 1977), κατόπιν Σύστασης από τη </a:t>
            </a:r>
            <a:r>
              <a:rPr lang="en-US" sz="2400" dirty="0"/>
              <a:t>SEC ,</a:t>
            </a:r>
            <a:r>
              <a:rPr lang="el-GR" sz="2400" dirty="0"/>
              <a:t>  συγκρότησης επιτροπής ελέγχου</a:t>
            </a:r>
            <a:r>
              <a:rPr lang="en-US" sz="2400" dirty="0"/>
              <a:t> </a:t>
            </a:r>
            <a:r>
              <a:rPr lang="el-GR" sz="2400" dirty="0"/>
              <a:t> των </a:t>
            </a:r>
            <a:r>
              <a:rPr lang="en-US" sz="2400" dirty="0"/>
              <a:t>public companies </a:t>
            </a:r>
            <a:r>
              <a:rPr lang="el-GR" sz="2400" dirty="0"/>
              <a:t>  ως προΰπόθεση  εισαγωγής των εταιριών αυτών  στο  Χρηματιστήριο (</a:t>
            </a:r>
            <a:r>
              <a:rPr lang="en-US" sz="2400" dirty="0"/>
              <a:t>listing rules</a:t>
            </a:r>
            <a:r>
              <a:rPr lang="el-GR" sz="2400" dirty="0"/>
              <a:t>)</a:t>
            </a:r>
            <a:r>
              <a:rPr lang="en-US" sz="2400" dirty="0"/>
              <a:t>.</a:t>
            </a:r>
          </a:p>
          <a:p>
            <a:pPr algn="just">
              <a:buFont typeface="Wingdings" pitchFamily="2" charset="2"/>
              <a:buChar char="ü"/>
            </a:pPr>
            <a:r>
              <a:rPr lang="en-US" sz="2400" dirty="0"/>
              <a:t> </a:t>
            </a:r>
            <a:r>
              <a:rPr lang="el-GR" sz="2400" dirty="0"/>
              <a:t>Θέσπισης  υποχρέωσης   από την  </a:t>
            </a:r>
            <a:r>
              <a:rPr lang="en-US" sz="2400" dirty="0"/>
              <a:t>SEC   ( 1978) </a:t>
            </a:r>
            <a:r>
              <a:rPr lang="el-GR" sz="2400" dirty="0"/>
              <a:t>ων εταιριών που υπάγονται στην εποπτεία της,  να δημοσιοποιούν  εάν υπάρχουν ουσιώδεις προσωπικές και επιχειρηματικές  σχέσεις μεταξύ της εταιρίας και των  μελών του δ.σ. ,με στόχο τη διερεύνηση  των  συγκρούσεων  συμφερόντων  καθώς και  στοιχεία για την   συγκρότηση  των  επιτροπών  ελέγχου, υποψηφιοτήτων και  αμοιβών.</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με τη διάσταση των αντιτιθέμενων συμφερόντων  μεταξύ των  διοικούντων  και  των μετόχων , ιδίως σε ότι αφορά τις εταιρειες με   κατακερματισμό της μετοχικής ιδιοκτησίας.</a:t>
            </a:r>
          </a:p>
          <a:p>
            <a:pPr algn="just"/>
            <a:r>
              <a:rPr lang="el-GR" sz="2400" dirty="0"/>
              <a:t> Στον αντίποδα, σύμφωνα με τη θεωρία αυτή, τα συμφέροντα των άλλων ενδιαφερόμενων μερών ( </a:t>
            </a:r>
            <a:r>
              <a:rPr lang="en-US" sz="2400" dirty="0"/>
              <a:t>stakeholders)</a:t>
            </a:r>
            <a:r>
              <a:rPr lang="el-GR" sz="2400" dirty="0"/>
              <a:t>, όπως οι εργαζόμενοι , οι πιστωτές </a:t>
            </a:r>
            <a:r>
              <a:rPr lang="en-US" sz="2400" dirty="0"/>
              <a:t> </a:t>
            </a:r>
            <a:r>
              <a:rPr lang="el-GR" sz="2400" dirty="0"/>
              <a:t>και  οι προμηθευτές προστατεύονται μέσω  των συμβατικών ρυθμίσεων  και   δεν εμπίπτουν στο πεδίο των  υποχρεώσεων των  μελών του δ.σ.</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a:t>
            </a:r>
            <a:r>
              <a:rPr lang="el-GR" sz="2400" b="1" dirty="0"/>
              <a:t>Η ασυμμετρία πληροφόρησης  ως βασική εκδήλωση της </a:t>
            </a:r>
            <a:r>
              <a:rPr lang="en-US" sz="2400" b="1" dirty="0"/>
              <a:t>agency  theory</a:t>
            </a:r>
            <a:r>
              <a:rPr lang="el-GR" sz="2400" b="1" dirty="0"/>
              <a:t>:</a:t>
            </a:r>
          </a:p>
          <a:p>
            <a:pPr algn="just">
              <a:buFont typeface="Wingdings" pitchFamily="2" charset="2"/>
              <a:buChar char="ü"/>
            </a:pPr>
            <a:r>
              <a:rPr lang="el-GR" sz="2400" dirty="0"/>
              <a:t>αα) Επιζήμια  επιλογή  (  </a:t>
            </a:r>
            <a:r>
              <a:rPr lang="en-US" sz="2400" dirty="0"/>
              <a:t>adverse selection) </a:t>
            </a:r>
            <a:r>
              <a:rPr lang="el-GR" sz="2400" dirty="0"/>
              <a:t>:οι διαχειριστές (</a:t>
            </a:r>
            <a:r>
              <a:rPr lang="en-US" sz="2400" dirty="0"/>
              <a:t>agents</a:t>
            </a:r>
            <a:r>
              <a:rPr lang="el-GR" sz="2400" dirty="0"/>
              <a:t>) έχουν πληρέστερη πληροφόρηση σε σχέση με  τους παράγοντες της αγοράς,  στους  οποίους περιλαμβάνονται και οι φορείς οικονομικού συμφέροντος  (</a:t>
            </a:r>
            <a:r>
              <a:rPr lang="en-US" sz="2400" dirty="0"/>
              <a:t>principals</a:t>
            </a:r>
            <a:r>
              <a:rPr lang="el-GR" sz="2400" dirty="0"/>
              <a:t>)- οι πληροφορίες αναφέρονται σε χρηματο-οικονομικά στοιχεία της επιχείρησης, όπως η κεφαλαιακή δομή  (ίδια και ξένα κεφάλαια).</a:t>
            </a:r>
          </a:p>
          <a:p>
            <a:pPr algn="just">
              <a:buFont typeface="Wingdings" pitchFamily="2" charset="2"/>
              <a:buChar char="ü"/>
            </a:pPr>
            <a:r>
              <a:rPr lang="el-GR" sz="2400" dirty="0"/>
              <a:t>ββ) Ηθικός κίνδυνος ( </a:t>
            </a:r>
            <a:r>
              <a:rPr lang="en-US" sz="2400" dirty="0"/>
              <a:t>moral hazard) </a:t>
            </a:r>
            <a:r>
              <a:rPr lang="el-GR" sz="2400" dirty="0"/>
              <a:t>:συνέχεται με  τις συνέπειες της ασυμμετρίας πληροφόρησης  στο στάδιο μετά  τη λήψη της απόφασης-  π.χ.  ο μέτοχος δεν  θα  διαθέτει   επαρκή ενημέρωση   που να του επιτρέπει να  εκτιμήσει  για παράδειγμα  τις επιπτώσεις μιας επενδυτικής απόφασης συγχώνευσης   της εταιρίας στην οποία είναι  μέτοχος  </a:t>
            </a:r>
            <a:endParaRPr lang="en-US"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Autofit/>
          </a:bodyPr>
          <a:lstStyle/>
          <a:p>
            <a:pPr algn="just"/>
            <a:r>
              <a:rPr lang="el-GR" sz="2400" dirty="0"/>
              <a:t> </a:t>
            </a:r>
            <a:r>
              <a:rPr lang="el-GR" sz="2400" b="1" dirty="0"/>
              <a:t>Οι εγγενείς απώλειες  της διάστασης συμφερόντων και της ασυμμετρίας πληροφόρησης – λήψη μέτρων από το μέτοχο:</a:t>
            </a:r>
          </a:p>
          <a:p>
            <a:pPr algn="just">
              <a:buFont typeface="Wingdings" pitchFamily="2" charset="2"/>
              <a:buChar char="ü"/>
            </a:pPr>
            <a:r>
              <a:rPr lang="el-GR" sz="2400" b="1" dirty="0"/>
              <a:t> </a:t>
            </a:r>
            <a:r>
              <a:rPr lang="el-GR" sz="2400" dirty="0"/>
              <a:t>Κόστος ελέγχου </a:t>
            </a:r>
            <a:r>
              <a:rPr lang="en-US" sz="2400" dirty="0"/>
              <a:t>(monitoring cost) </a:t>
            </a:r>
            <a:r>
              <a:rPr lang="el-GR" sz="2400" dirty="0"/>
              <a:t>των  ενεργειών του διαχειριστή: κανόνες εποπτείας και ελέγχου των  διοικούντων , παροχή κατάλληλων κινήτρων  (</a:t>
            </a:r>
            <a:r>
              <a:rPr lang="en-US" sz="2400" dirty="0"/>
              <a:t>incentives</a:t>
            </a:r>
            <a:r>
              <a:rPr lang="el-GR" sz="2400" dirty="0"/>
              <a:t>)  ώστε να  διοικούν  την εταιρία σε ευθυγράμμιση με την εταιρική απόδοση και  τα συμφέροντα των μετόχων</a:t>
            </a:r>
          </a:p>
          <a:p>
            <a:pPr algn="just">
              <a:buFont typeface="Wingdings" pitchFamily="2" charset="2"/>
              <a:buChar char="ü"/>
            </a:pPr>
            <a:r>
              <a:rPr lang="el-GR" sz="2400" dirty="0"/>
              <a:t> Κόστος εγγύησης  (</a:t>
            </a:r>
            <a:r>
              <a:rPr lang="en-US" sz="2400" dirty="0"/>
              <a:t>bonding cost</a:t>
            </a:r>
            <a:r>
              <a:rPr lang="el-GR" sz="2400" dirty="0"/>
              <a:t>) : περιλαμβάνει  τις δαπάνες ώστε να  εξασφαλιστεί,  είτε  ότι ο διαχειριστής δεν  θα προκαλέσει ζημία  στα   συμφέροντα του φορέα  είτε ότι  θα αποκατασταθεί η ζημία  που  θα  υποστεί ο φορέας  οικονομικών  συμφερόντων  λόγω των ενεργειών του διαχειριστή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sz="2400" dirty="0"/>
              <a:t> Κατάλοιπο ή υπολοιπόμενο  κόστος ( </a:t>
            </a:r>
            <a:r>
              <a:rPr lang="en-US" sz="2400" dirty="0"/>
              <a:t>residual  loss)</a:t>
            </a:r>
            <a:r>
              <a:rPr lang="el-GR" sz="2400" dirty="0"/>
              <a:t>:περιλαμβάνει   οποιοδήποτε άλλο κόστ</a:t>
            </a:r>
            <a:r>
              <a:rPr lang="en-US" sz="2400" dirty="0"/>
              <a:t>o</a:t>
            </a:r>
            <a:r>
              <a:rPr lang="el-GR" sz="2400" dirty="0"/>
              <a:t>ς βαρύνει το φορέα των οικονομικών συμφερόντων και προέρχεται από  την απόκλιση  των   ενεργειών του διαχειριστή σε σχέση με τα συμφέροντά του μετόχου / ο μέτοχος  φέρει τον  κίνδυνο αυτό ,  που συνίσταται  στη διαφορά μεταξύ, αφενός μεν  των  σταθερών ταμειακών  ροών  που η εταιρία  αναλαμβάνει  βάσει σύμβασης  να καταβάλει στο διαχειριστή και αφετέρου  των αβέβαιων ταμειακών εισφορών  προς τους μετόχους  που εξαρτώνται από  το μέγεθος των  καθαρών μετά φόρων  κερδών  της εταιρίας ( αντιθ.   άποψη ότι και άλλοι παράγοντες φέρουν  τέτοιο κατάλοιπο κόστος,π.χ.  οι προμηθευτές ).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b="1" dirty="0"/>
              <a:t> Περιορισμοί της </a:t>
            </a:r>
            <a:r>
              <a:rPr lang="en-US" b="1" dirty="0"/>
              <a:t>agency  theory </a:t>
            </a:r>
            <a:r>
              <a:rPr lang="el-GR" b="1" dirty="0"/>
              <a:t>:</a:t>
            </a:r>
          </a:p>
          <a:p>
            <a:pPr algn="just">
              <a:buFont typeface="Wingdings" pitchFamily="2" charset="2"/>
              <a:buChar char="ü"/>
            </a:pPr>
            <a:r>
              <a:rPr lang="el-GR" sz="2400" dirty="0"/>
              <a:t>αα) Πεδίο οργανωσιακής  συμπεριφοράς : το κριτήριο επιδίωξης του ατομικού συμφέροντος  ως μοναδικό  κίνητρο που υποκινεί  τις ενέργειες των  διαχειριστών  έναντι των μετόχων είναι  απλουστευτικό  και  επικεντρώνεται σε  υποκειμενικά- ψυχολογικά κίνητρα  τ ων  διοικούντων , θέτοντας  ως βασική  υπόθεση την τέλεια ικανότητα  των παραγόντων αυτών. </a:t>
            </a:r>
          </a:p>
          <a:p>
            <a:pPr algn="just">
              <a:buFont typeface="Wingdings" pitchFamily="2" charset="2"/>
              <a:buChar char="ü"/>
            </a:pPr>
            <a:r>
              <a:rPr lang="el-GR" sz="2400" dirty="0"/>
              <a:t>ββ) Η  συναφής θεώρηση της προαγωγής του συμφέρροντος  των μετόχων ως  βασική   υποχρέωση  των διοικούντων ( </a:t>
            </a:r>
            <a:r>
              <a:rPr lang="en-US" sz="2400" dirty="0"/>
              <a:t>shareholder theory) </a:t>
            </a:r>
            <a:r>
              <a:rPr lang="el-GR" sz="2400" dirty="0"/>
              <a:t>δεν επιλύει το κρίσιμο πρόβλημα  προσδιορισμού των συμφερόντων αυτών ,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ανάλογα με την κατηγορία των μετόχων (  π.χ. μικροεπεδυντές , θεσμικοί επενδυτές ,τράπεζες  κλ.π.),  το είδος των μετοχών  που κατέχουν ( π.χ. στην ελληνική έννομη τάξη  διάκριση  των κατόχων  κοινών μετοχών,  προνομιούχων μετοχών ,κ.λ.π), καθώς και το  χρονικό  ορίζοντα   επιδίωξης των  συμφερόντων αυτών  από τους μετόχους (  βραχυπρόθεσμα- μακροπρόθεσμα κέρδη).</a:t>
            </a:r>
          </a:p>
          <a:p>
            <a:pPr algn="just">
              <a:buFont typeface="Wingdings" pitchFamily="2" charset="2"/>
              <a:buChar char="ü"/>
            </a:pPr>
            <a:r>
              <a:rPr lang="el-GR" sz="2400" dirty="0"/>
              <a:t>γγ) Πεδίο εταιρικού δικαίου : ι)θεώρηση της εταιρίας ως  δέσμης συμβάσεων ( </a:t>
            </a:r>
            <a:r>
              <a:rPr lang="en-US" sz="2400" dirty="0"/>
              <a:t>nexus of contracts)(  Jensen- </a:t>
            </a:r>
            <a:r>
              <a:rPr lang="en-US" sz="2400" dirty="0" err="1"/>
              <a:t>Meckling</a:t>
            </a:r>
            <a:r>
              <a:rPr lang="en-US" sz="2400" dirty="0"/>
              <a:t>  1976) </a:t>
            </a:r>
            <a:r>
              <a:rPr lang="el-GR" sz="2400" dirty="0"/>
              <a:t>:η επιχείρηση  λειτουργεί  ως δέσμη συμβολαίων  ανάμεσα στους παράγοντες παραγωγής  με χαρακτηριστικό  γνώρισμα  ότι  οι συμβατικές αυτές σχέσεις  χαρακτηρίζονται από  ιδιοτέλεια (</a:t>
            </a:r>
            <a:r>
              <a:rPr lang="en-US" sz="2400" dirty="0"/>
              <a:t>opportunism</a:t>
            </a:r>
            <a:r>
              <a:rPr lang="el-GR" sz="2400" dirty="0"/>
              <a:t>),  καθόσον  τα μέρη υποκινούνται από την επιδίωξη  ίδιων και εν δυνάμει αντιτιθέμενων συμφερόντων. </a:t>
            </a:r>
          </a:p>
          <a:p>
            <a:pPr algn="just">
              <a:buNone/>
            </a:pPr>
            <a:endParaRPr lang="el-GR"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400" dirty="0"/>
              <a:t>Κριτική προσέγγιση της θεωρίας της δέσμης συμβάσεων  :η έννοια του  όρου «δέσμη συμβάσεων» δεν είναι σαφώς οριοθετημένη-δεν πρόκειται για τη σύναψη  δεσμευτικών  δικαιοπραξιών, υπό την   κλασσική νομική  θεώρηση της  σύμβασης  ως σύμπτωση αντιτιθέμενων δηλώσεων  βουλήσεως, αλλά για δέσμη  αμοιβαίων  συνεννοήσεων   που αποβλέπουν στη διευθέτηση  των εσωτερικών  σχέσεων των μερών  σε συνάρτηση με τους μηχανισμούς της αγοράς – περιγραφικό μοντέλο .</a:t>
            </a:r>
            <a:endParaRPr lang="en-US" sz="2400" dirty="0"/>
          </a:p>
          <a:p>
            <a:pPr algn="just">
              <a:buNone/>
            </a:pPr>
            <a:r>
              <a:rPr lang="en-US" sz="2400" dirty="0"/>
              <a:t>ii) H </a:t>
            </a:r>
            <a:r>
              <a:rPr lang="el-GR" sz="2400" dirty="0"/>
              <a:t>κλασσική  θεώρηση της </a:t>
            </a:r>
            <a:r>
              <a:rPr lang="en-US" sz="2400" dirty="0"/>
              <a:t>agency  theory </a:t>
            </a:r>
            <a:r>
              <a:rPr lang="el-GR" sz="2400" b="1" dirty="0"/>
              <a:t> </a:t>
            </a:r>
            <a:r>
              <a:rPr lang="el-GR" sz="2400" dirty="0"/>
              <a:t>δεν ασκεί  ουσιώδη επιρροή  στο νομικό χαρακτηρισμό της έννομης σχέσης μεταξύ των μετόχων  και των  μελών του διοικητικού οργάνου.</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Σύμφωνα με την κρατούσα άποψη  στην ελληνική έννομη τάξη  , η σχέση των μελών του δ.σ. με  την εταιρία έχει διττό χαρακτήρα : αα)καταρχάς  αναπτύσσεται η οργανική σχέση που  θεμελιώνεται  αφενός μεν στην  αυτοτέλεια του νομικού προσώπου  της α.ε. και αφορά την εξουσία  διενέργειας διαχειριστικών πράξεων  και αφετέρου  στην ύπαρξη αναγκαστικού  χαρακτήρα διατάξεων  σχετικά με  τις αρμοδιότητες  του δ.σ., οπότε δεν τίθεται  ζήτημα  συμβατικού πλαισίου  ρύθμισης της σχέσης αυτής , ββ)   η υποκείμενη σχέση των  μελών του δ.σ.   με  την  εταιρία  που αφορά τον καθορισμό των  εννόμων σχέσεων μεταξύ τους και  χαρακτηρίζεται  ως σύμβαση ανεξαρτήτων  υπηρεσιών αν  έχει συμφωνηθεί αμοιβή , ενώ σε  διαφορετική περίπτωση θα πρόκειται  για σύμβαση εντολής.</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ü"/>
            </a:pPr>
            <a:r>
              <a:rPr lang="el-GR" sz="2400" dirty="0"/>
              <a:t>δδ) Στα συστήματα εταιρικής διακυβέρνησης  με συγκέντρωση  της μτχ ιδιοκτησίας  με κυρίαρχο   ή βασικό μέτοχο , η κλασσική  αυτή θεώρηση  δεν απηχεί  την κεντρική προβληματική , που συνίσταται  στην εν δυνάμει σύγκρουση ή  ασυμμετρία  συμφερόντων  μεταξύ των  διάφορων κατηγοριών μετοχικής ιδιοκτησίας, δηλ.    ιδίως μεταξύ των μετόχων  πλειοψηφίας και των μετόχων μειοψηφίας /βασικός  άξονας της προβληματικής αυτής  αποτελεί   ο τρόπος επίδρασης  του κανονιστικού  πλαισίου εταιρικής διακυβέρνησης   στην ασυμμετρία  συμφερόντων μεταξύ των μετόχων  που κατέχουν την πλειοψηφία του μετοχικού κεφαλαίου ή / και των  δικαιωμάτων  ψήφου  έναντι των  μετόχων της μειοψηφίας- οι κανόνες αυτοί επηρεάζουν  άμεσα τα κίνητρα των κυρίαρχων μετόχων  να αποκομίσουν  προσωπικές ωφέλειες  ,  τόσο  σε υλικό επίπεδο ( μεγιστοποίηση  των μερισμάτων), όσο και σε άυλα αγαθά, όπως η  εκμετάλλευση του ανθρώπινου δυναμικού, η πελατεία , κ.λ.π.</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dirty="0"/>
              <a:t>  </a:t>
            </a:r>
            <a:r>
              <a:rPr lang="el-GR" b="1" dirty="0"/>
              <a:t>Θεωρία των ενδιαφερόμενων μερών ( </a:t>
            </a:r>
            <a:r>
              <a:rPr lang="en-US" b="1" dirty="0"/>
              <a:t>stakeholder value theory)- Freeman  1984 (Strategic  Management : A Stakeholder  approach)</a:t>
            </a:r>
            <a:r>
              <a:rPr lang="el-GR" b="1" dirty="0"/>
              <a:t> </a:t>
            </a:r>
            <a:r>
              <a:rPr lang="el-GR" dirty="0"/>
              <a:t>:</a:t>
            </a:r>
            <a:endParaRPr lang="en-US" dirty="0"/>
          </a:p>
          <a:p>
            <a:pPr algn="just">
              <a:buFont typeface="Wingdings" pitchFamily="2" charset="2"/>
              <a:buChar char="ü"/>
            </a:pPr>
            <a:r>
              <a:rPr lang="en-US" sz="2400" dirty="0"/>
              <a:t> </a:t>
            </a:r>
            <a:r>
              <a:rPr lang="en-US" dirty="0"/>
              <a:t>H </a:t>
            </a:r>
            <a:r>
              <a:rPr lang="el-GR" dirty="0"/>
              <a:t>επιχείρηση αποτελεί  πλέγμα  σχέσεων μεταξύ   διάφορων ομάδων  που έχουν  ενδιαφέρον στις  δραστηριότητές της – βασικό επιχείρημα  της   θεωρίας αυτής   είναι ότι, τα ενδιαφερόμενα μέρη  που ανήκουν σε ομάδες   ή κατηγορίες   στο εξωτερικό ή στο εσωτερικό περιβάλλον της επιχείρησης, όπως  οι εργαζόμενοι, οι πελάτες, οι φορείς  χρηματο-οικονομικών συμφερόντων (μέτοχοι, κάτοχοι  ομολογιών , πιστωτικά ιδρύματα κ.λ.π)  αλληλεπιδρούν  και επηρεάζουν  τη δημιουργία  εταιρικής αξίας. </a:t>
            </a:r>
            <a:r>
              <a:rPr lang="en-US" dirty="0"/>
              <a:t> </a:t>
            </a:r>
            <a:endParaRPr lang="el-GR" dirty="0"/>
          </a:p>
          <a:p>
            <a:pPr algn="just">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n-US" sz="2400" b="1" dirty="0"/>
              <a:t>H </a:t>
            </a:r>
            <a:r>
              <a:rPr lang="el-GR" sz="2400" b="1" dirty="0"/>
              <a:t>επικράτηση της μετοχοκεντρικής αντίληψης (</a:t>
            </a:r>
            <a:r>
              <a:rPr lang="en-US" sz="2400" b="1" dirty="0"/>
              <a:t>shareholder value</a:t>
            </a:r>
            <a:r>
              <a:rPr lang="el-GR" sz="2400" b="1" dirty="0"/>
              <a:t>) τις δεκαετίες 1980 και 1990.</a:t>
            </a:r>
          </a:p>
          <a:p>
            <a:pPr algn="just">
              <a:buFont typeface="Wingdings" pitchFamily="2" charset="2"/>
              <a:buChar char="ü"/>
            </a:pPr>
            <a:r>
              <a:rPr lang="el-GR" sz="2400" b="1" dirty="0"/>
              <a:t> </a:t>
            </a:r>
            <a:r>
              <a:rPr lang="el-GR" sz="2400" dirty="0"/>
              <a:t>Α</a:t>
            </a:r>
            <a:r>
              <a:rPr lang="en-US" sz="2400" dirty="0" err="1"/>
              <a:t>merican</a:t>
            </a:r>
            <a:r>
              <a:rPr lang="en-US" sz="2400" dirty="0"/>
              <a:t>   Law Institute   ( 1982)  </a:t>
            </a:r>
            <a:r>
              <a:rPr lang="el-GR" sz="2400" dirty="0"/>
              <a:t>: προτάσεις αναμόρφωσης  της σύνθεσης  του διοικητικού συμβουλίου με τη συμμετοχή πλειοψηφίας ανεξάρτητων μελών  και ενίσχυσης της  λογοδοσίας των μελών  του.</a:t>
            </a:r>
          </a:p>
          <a:p>
            <a:pPr algn="just">
              <a:buFont typeface="Wingdings" pitchFamily="2" charset="2"/>
              <a:buChar char="ü"/>
            </a:pPr>
            <a:r>
              <a:rPr lang="el-GR" sz="2400" dirty="0"/>
              <a:t>  Στον αντίποδα , αντιδράσεις  από ορισμένους ακαδημαΐκούς που   υποστήριζαν  την επικράτηση των μηχανισμών  της αγοράς στο  κανονιστικό πλαίσιο της εταιρικής διακυβέρνησης- </a:t>
            </a:r>
            <a:r>
              <a:rPr lang="en-US" sz="2400" dirty="0"/>
              <a:t> </a:t>
            </a:r>
            <a:r>
              <a:rPr lang="el-GR" sz="2400" dirty="0"/>
              <a:t>θεωρία της διαχείρισης  αλλότριων   υποθέσεων ( </a:t>
            </a:r>
            <a:r>
              <a:rPr lang="en-US" sz="2400" dirty="0"/>
              <a:t>agency  theory) – Jensen &amp; </a:t>
            </a:r>
            <a:r>
              <a:rPr lang="en-US" sz="2400" dirty="0" err="1"/>
              <a:t>Meckling</a:t>
            </a:r>
            <a:r>
              <a:rPr lang="en-US" sz="2400" dirty="0"/>
              <a:t>    </a:t>
            </a:r>
            <a:r>
              <a:rPr lang="el-GR" sz="2400" dirty="0"/>
              <a:t>:</a:t>
            </a:r>
          </a:p>
          <a:p>
            <a:pPr algn="just">
              <a:buFont typeface="Wingdings" pitchFamily="2" charset="2"/>
              <a:buChar char="ü"/>
            </a:pPr>
            <a:endParaRPr lang="el-GR" sz="2400"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sz="2400" dirty="0"/>
              <a:t> Τα διευθυντικά στελέχη  έχουν </a:t>
            </a:r>
            <a:r>
              <a:rPr lang="en-US" sz="2400" dirty="0"/>
              <a:t> </a:t>
            </a:r>
            <a:r>
              <a:rPr lang="el-GR" sz="2400" dirty="0"/>
              <a:t>διττό ρόλο : αα) καθορίζουν  τις σχέσεις μεταξύ της  εταιρίας και των  ενδιαφερόμενων μερών , αποσκοπώντας να διασφαλίσουν  την επαύξηση της εταιρικής αξίαςκαι ββ)σε περίπτωση  σύγκρουσης  μεταξύ των ενδιαφερόμενων  αυτών ομάδων  και μερών ,  διερευνούν   μηχανισμούς  εξισορρόπησης  και διευθέτησης  των συγκρούσεων  αυτών.</a:t>
            </a:r>
          </a:p>
          <a:p>
            <a:pPr algn="just">
              <a:buNone/>
            </a:pPr>
            <a:r>
              <a:rPr lang="el-GR" sz="2400" dirty="0"/>
              <a:t> Βασικές εκφάνσεις της  </a:t>
            </a:r>
            <a:r>
              <a:rPr lang="en-US" sz="2400" dirty="0"/>
              <a:t>stakeholder value theory </a:t>
            </a:r>
            <a:r>
              <a:rPr lang="el-GR" sz="2400" dirty="0"/>
              <a:t>: </a:t>
            </a:r>
          </a:p>
          <a:p>
            <a:pPr algn="just">
              <a:buFont typeface="Wingdings" pitchFamily="2" charset="2"/>
              <a:buChar char="§"/>
            </a:pPr>
            <a:r>
              <a:rPr lang="el-GR" sz="2400" dirty="0"/>
              <a:t>Περιγραφική</a:t>
            </a:r>
            <a:r>
              <a:rPr lang="en-US" sz="2400" dirty="0"/>
              <a:t> (descriptive)</a:t>
            </a:r>
            <a:r>
              <a:rPr lang="el-GR" sz="2400" dirty="0"/>
              <a:t> ως προς την καταγραφή της  εταιρικής  δραστηριότητας στην  πράξη,</a:t>
            </a:r>
          </a:p>
          <a:p>
            <a:pPr algn="just">
              <a:buFont typeface="Wingdings" pitchFamily="2" charset="2"/>
              <a:buChar char="§"/>
            </a:pPr>
            <a:r>
              <a:rPr lang="el-GR" sz="2400" dirty="0"/>
              <a:t>Λειτουργική</a:t>
            </a:r>
            <a:r>
              <a:rPr lang="en-US" sz="2400" dirty="0"/>
              <a:t> (functional)</a:t>
            </a:r>
            <a:r>
              <a:rPr lang="el-GR" sz="2400" dirty="0"/>
              <a:t>, ως προς το αποτέλεσμα μιας συγκεκριμένης επιχειρηματικής ενέργειας σε σχέση με την εταιρική απόδοση, και </a:t>
            </a:r>
          </a:p>
          <a:p>
            <a:pPr algn="just">
              <a:buNone/>
            </a:pPr>
            <a:endParaRPr lang="en-US" sz="2400" dirty="0"/>
          </a:p>
          <a:p>
            <a:pPr algn="just"/>
            <a:endParaRPr lang="el-GR" sz="24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
            </a:pPr>
            <a:r>
              <a:rPr lang="el-GR" sz="2400" b="1" dirty="0"/>
              <a:t>  </a:t>
            </a:r>
            <a:r>
              <a:rPr lang="el-GR" sz="2400" dirty="0"/>
              <a:t>Κανονιστική ( </a:t>
            </a:r>
            <a:r>
              <a:rPr lang="en-US" sz="2400" dirty="0"/>
              <a:t>normative)</a:t>
            </a:r>
            <a:r>
              <a:rPr lang="el-GR" sz="2400" dirty="0"/>
              <a:t>  , που σχετίζεται </a:t>
            </a:r>
            <a:r>
              <a:rPr lang="en-US" sz="2400" dirty="0"/>
              <a:t>de </a:t>
            </a:r>
            <a:r>
              <a:rPr lang="en-US" sz="2400" dirty="0" err="1"/>
              <a:t>lege</a:t>
            </a:r>
            <a:r>
              <a:rPr lang="en-US" sz="2400" dirty="0"/>
              <a:t> </a:t>
            </a:r>
            <a:r>
              <a:rPr lang="en-US" sz="2400" dirty="0" err="1"/>
              <a:t>ferenda</a:t>
            </a:r>
            <a:r>
              <a:rPr lang="en-US" sz="2400" dirty="0"/>
              <a:t> </a:t>
            </a:r>
            <a:r>
              <a:rPr lang="el-GR" sz="2400" dirty="0"/>
              <a:t>με  τις υποχρεώσεις των διευθυντικών  στελεχών</a:t>
            </a:r>
            <a:r>
              <a:rPr lang="en-US" sz="2400" dirty="0"/>
              <a:t>.</a:t>
            </a:r>
          </a:p>
          <a:p>
            <a:pPr algn="just">
              <a:buNone/>
            </a:pPr>
            <a:r>
              <a:rPr lang="en-US" sz="2400" dirty="0"/>
              <a:t>H </a:t>
            </a:r>
            <a:r>
              <a:rPr lang="el-GR" sz="2400" dirty="0"/>
              <a:t>θεωρία των ενδιαφερόμενων μερών  επιδιώκει να  συσχετίσει την κοινωνική διάσταση της επιχείρησης, στην οποία ανήκουν οι δύο πρώτες  από τις προαναφερόμενες εκφάνσεις (περιγραφική – λειτουργική ) με την κανονιστική  και ηθική διάσταση που αποτελεί κατά μία άποψη  το βασικό πυρήνα της </a:t>
            </a:r>
            <a:r>
              <a:rPr lang="en-US" sz="2400" dirty="0"/>
              <a:t>.</a:t>
            </a:r>
          </a:p>
          <a:p>
            <a:pPr algn="just">
              <a:buNone/>
            </a:pPr>
            <a:r>
              <a:rPr lang="en-US" sz="2400" dirty="0"/>
              <a:t> </a:t>
            </a:r>
            <a:r>
              <a:rPr lang="el-GR" sz="2400" dirty="0"/>
              <a:t>    </a:t>
            </a:r>
            <a:r>
              <a:rPr lang="el-GR" sz="2400" b="1" dirty="0"/>
              <a:t>Διαφοροποιημένες θεωρήσεις- προβληματική προσδιοριμού των ενδιαφερόμενων μερών  :</a:t>
            </a:r>
          </a:p>
          <a:p>
            <a:pPr algn="just">
              <a:buFont typeface="Wingdings" pitchFamily="2" charset="2"/>
              <a:buChar char="ü"/>
            </a:pPr>
            <a:r>
              <a:rPr lang="el-GR" sz="2400" b="1" dirty="0"/>
              <a:t> </a:t>
            </a:r>
            <a:r>
              <a:rPr lang="el-GR" sz="2400" dirty="0"/>
              <a:t>Ευρεία  θεώρηση :στην έννοια των  ενδιαφερόμενων μερών  εμπίπτουν όλες   οι ομάδες που χρειάζεται μια επιχείρηση  προκειμένου  να λειτουργήσει , όπως   οι πελάτες, οι προμηθευτές, οι εργαζόμενοι κ.λ.π.</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sz="2400" dirty="0"/>
              <a:t>Συσταλτική θεώρηση :καταλαμβάνει μόνο τους παράγοντες που επηρεάζουν την κερδοφορία της επιχείρησης και τη μεγιστοποίηση  των  κερδών των μετόχων .</a:t>
            </a:r>
          </a:p>
          <a:p>
            <a:pPr algn="just">
              <a:buFont typeface="Wingdings" pitchFamily="2" charset="2"/>
              <a:buChar char="ü"/>
            </a:pPr>
            <a:r>
              <a:rPr lang="el-GR" sz="2400" dirty="0"/>
              <a:t> Θεωρία </a:t>
            </a:r>
            <a:r>
              <a:rPr lang="en-US" sz="2400" dirty="0"/>
              <a:t>Wheeler</a:t>
            </a:r>
            <a:r>
              <a:rPr lang="el-GR" sz="2400" dirty="0"/>
              <a:t>, που διακρίνει 4  βασικές κατηγορίες παραγόντων :αα)οι βασικοί κοινωνικοί παράγοντες –μέτοχοι επενδυτές, εργοδότες , διευθυντικά στελέχη,  πελάτες , τοπικοί  παράγοντες , κ.λ.π, ββ) οι βασικοί μη κοινωνικοί παράγοντες – φυσικό περιβάλλον,  μη ανθρώπινα στοιχεία-,γγ)  οι δευτερεύοντες  κοινωνικοί παράγοντες – κυβερνητικοί παράγοντες, αστικές οργανώσεις ,  και δδ)  οι δευτερεύοντες  μη κοινωνικοί παράγοντες – π.χ. περιβαλλοντικές οργανώσεις, κ.λ.π.</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n-US" sz="2400" dirty="0"/>
              <a:t> </a:t>
            </a:r>
            <a:r>
              <a:rPr lang="el-GR" sz="2400" dirty="0"/>
              <a:t>Κριτική προσέγγιση  στο πεδίο της  χρηματο-οικονομικής  :</a:t>
            </a:r>
          </a:p>
          <a:p>
            <a:pPr algn="just">
              <a:buFont typeface="Wingdings" pitchFamily="2" charset="2"/>
              <a:buChar char="ü"/>
            </a:pPr>
            <a:r>
              <a:rPr lang="el-GR" sz="2400" dirty="0"/>
              <a:t> Εμπειρικό μοντέλο </a:t>
            </a:r>
            <a:r>
              <a:rPr lang="en-US" sz="2400" dirty="0" err="1"/>
              <a:t>Zignales</a:t>
            </a:r>
            <a:r>
              <a:rPr lang="en-US" sz="2400" dirty="0"/>
              <a:t> (2006) </a:t>
            </a:r>
            <a:r>
              <a:rPr lang="el-GR" sz="2400" dirty="0"/>
              <a:t>: περιγράφει την επιχείρηση ως δίκτυο ή φάσμα επενδύσεων , που  προέρχονται  από ίδιες  πηγές της εταιρίας  αποτιμητέες σε αξία . Η ευρύτητα του μοντέλου αυτού   συνίσταται στο ότι  η  εταιρική αξία μπορεί να προέρχεται απο οποιοδήποτε  ενσώματο ή  άυλο  στοιχείο της εταιρίας, όπως  η φήμη ,  η πελατεία  και το ανθρώπινο κεφάλαιο.</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dirty="0"/>
              <a:t>Δογματικές δυσχέρειες στο πεδίο του εταιρικού δικαίου- θεμελίωση της υποχρέωσης των  μελών του δ.σ.    για την προάσπιση  των συμφερόντων  των  </a:t>
            </a:r>
            <a:r>
              <a:rPr lang="en-US" dirty="0"/>
              <a:t>stakeholders- </a:t>
            </a:r>
            <a:r>
              <a:rPr lang="el-GR" dirty="0"/>
              <a:t>εξισορρόπηση συμφερόντων σε  περίπτωση σύγκρουσης  με  τα συμφέροντα των  μετόχων .</a:t>
            </a:r>
          </a:p>
          <a:p>
            <a:pPr algn="just">
              <a:buFont typeface="Wingdings" pitchFamily="2" charset="2"/>
              <a:buChar char="ü"/>
            </a:pPr>
            <a:r>
              <a:rPr lang="el-GR" dirty="0"/>
              <a:t> </a:t>
            </a:r>
            <a:r>
              <a:rPr lang="en-US" dirty="0"/>
              <a:t>Donaldson- Preston</a:t>
            </a:r>
            <a:r>
              <a:rPr lang="el-GR" dirty="0"/>
              <a:t>:δεν προκρίνεται  οποιαδήποτε αυτοτελής ιεράρχηση των   συμφερόντων των ενδιαφερόμενων μερών, έναντι  της προάσπισης του μετοχικού συμφέροντος,  με αποτέλεσμα να   μην θεμελιώνεται  νομικά  δεσμευτική  υποχρέωση των μελών του δ.σ.  να προάγουν  τα συμφέροντά τους.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n-US" sz="2400" dirty="0"/>
              <a:t>Freeman – Evan </a:t>
            </a:r>
            <a:r>
              <a:rPr lang="el-GR" sz="2400" dirty="0"/>
              <a:t>:</a:t>
            </a:r>
            <a:r>
              <a:rPr lang="el-GR" sz="2400" b="1" dirty="0"/>
              <a:t> </a:t>
            </a:r>
            <a:r>
              <a:rPr lang="el-GR" sz="2400" dirty="0"/>
              <a:t>η διοίκηση της εταιρίας  θα πρέπει να ενεργεί τόσο  προς το συμφέρον των ενδιαφερόμενων μερών  όσο και προς  το συμφέρον της εταιρίας και των μετόχων. και να μεριμνά  για την μακροπρόθεσμη πορεία της κάθε ομάδας.</a:t>
            </a:r>
          </a:p>
          <a:p>
            <a:pPr algn="just"/>
            <a:r>
              <a:rPr lang="el-GR" sz="2400" dirty="0"/>
              <a:t> </a:t>
            </a:r>
            <a:r>
              <a:rPr lang="el-GR" sz="2400" b="1" dirty="0"/>
              <a:t>Νομική  διάσταση -  θεμελίωση αμφοτεροβαρών υποχρεώσεων </a:t>
            </a:r>
            <a:r>
              <a:rPr lang="el-GR" sz="2400" dirty="0"/>
              <a:t>:</a:t>
            </a:r>
            <a:r>
              <a:rPr lang="el-GR" sz="2400" b="1" dirty="0"/>
              <a:t> </a:t>
            </a:r>
            <a:r>
              <a:rPr lang="el-GR" sz="2400" dirty="0"/>
              <a:t>τα μέλη του δ.σ.  υπέχουν νομικά δεσμευτική υποχρέωση να  διασφαλίσουν τα συμφέροντα  των  ενδιαφερόμενων μερών,     ενω από την άλλη πλευρά τα  ενδιαφερόμενα μέρη   οφείλουν να συμμετέχουν  στη λήψη των  αποφάσεων που επηρεάζουν ουσιωδώς τη λειτουργία της επιχείρησης</a:t>
            </a:r>
            <a:r>
              <a:rPr lang="el-GR" sz="2400" b="1" dirty="0"/>
              <a:t>.</a:t>
            </a:r>
          </a:p>
          <a:p>
            <a:pPr algn="just"/>
            <a:endParaRPr lang="el-GR" sz="24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Θεώρηση  δογματικά ατελής  :</a:t>
            </a:r>
          </a:p>
          <a:p>
            <a:pPr algn="just">
              <a:buFont typeface="Wingdings" pitchFamily="2" charset="2"/>
              <a:buChar char="ü"/>
            </a:pPr>
            <a:r>
              <a:rPr lang="el-GR" sz="2400" dirty="0"/>
              <a:t> Δεν  προτείνονται κανόνες  εξισορρόπησης και ιεράρχησης μεταξύ των  διάφορων παραγόντων  καθώς και σε σχέση με  τα μετοχικά συμφέροντα, σε περίπτωση σύγκρουσής τους.</a:t>
            </a:r>
          </a:p>
          <a:p>
            <a:pPr algn="just">
              <a:buFont typeface="Wingdings" pitchFamily="2" charset="2"/>
              <a:buChar char="ü"/>
            </a:pPr>
            <a:r>
              <a:rPr lang="el-GR" sz="2400" dirty="0"/>
              <a:t>Δεν  εισάγονται  ασφαλή κριτήρια διαμόρφωσης   της επιχειρηματικής κρίσης των μελών του δ.σ   έναντι των ενδιαφερόμενων μερών, με βάση τα οποία  θα  ελεγχθεί  </a:t>
            </a:r>
            <a:r>
              <a:rPr lang="en-US" sz="2400" dirty="0"/>
              <a:t>ex post</a:t>
            </a:r>
            <a:r>
              <a:rPr lang="el-GR" sz="2400" dirty="0"/>
              <a:t>,  εαν τα   μέλη του δ.σ.ή και  τα διευθυντικά στελέχη  έχουν  εκπληρώσει την υποχρέωσή τους  προαγωγής των συμφερόντων των  ενδιαφερόμενων μερών.</a:t>
            </a:r>
          </a:p>
          <a:p>
            <a:pPr algn="just">
              <a:buFont typeface="Wingdings" pitchFamily="2" charset="2"/>
              <a:buChar char="ü"/>
            </a:pPr>
            <a:r>
              <a:rPr lang="el-GR" sz="2400" dirty="0"/>
              <a:t> Τα ενδιαφερόμενα  μέρη , επενεργούν με διαφοροποιημένο  τρόπο  και χρονικό ορίζοντα , π.χ.   διάκριση των μετόχων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sz="2400" dirty="0"/>
              <a:t>ανάλογα με το είδος των μετοχών που κατέχουν  ( κοινές , προνομιούχες,κλ.π), και το χρονικό ορίζοντα .</a:t>
            </a:r>
          </a:p>
          <a:p>
            <a:pPr algn="just">
              <a:buNone/>
            </a:pPr>
            <a:r>
              <a:rPr lang="el-GR" sz="2400" dirty="0"/>
              <a:t> </a:t>
            </a:r>
          </a:p>
          <a:p>
            <a:pPr algn="just">
              <a:buNone/>
            </a:pPr>
            <a:r>
              <a:rPr lang="el-GR" sz="2400" b="1" dirty="0"/>
              <a:t>Εξέλιξη της  </a:t>
            </a:r>
            <a:r>
              <a:rPr lang="en-US" sz="2400" b="1" dirty="0"/>
              <a:t>stakeholders value theory </a:t>
            </a:r>
            <a:r>
              <a:rPr lang="el-GR" sz="2400" b="1" dirty="0"/>
              <a:t> στην έννομη τάξη του Ην. Βασιλείου : </a:t>
            </a:r>
            <a:r>
              <a:rPr lang="en-US" sz="2400" b="1" dirty="0"/>
              <a:t> Enlightened  shareholder value  theory -Section 172  Companies Act </a:t>
            </a:r>
            <a:r>
              <a:rPr lang="el-GR" sz="2400" b="1" dirty="0"/>
              <a:t>.</a:t>
            </a:r>
          </a:p>
          <a:p>
            <a:pPr algn="just">
              <a:buNone/>
            </a:pPr>
            <a:r>
              <a:rPr lang="el-GR" sz="2400" dirty="0"/>
              <a:t>   Η  σημασία της διάταξης της </a:t>
            </a:r>
            <a:r>
              <a:rPr lang="en-US" sz="2400" dirty="0"/>
              <a:t>Section</a:t>
            </a:r>
            <a:r>
              <a:rPr lang="el-GR" sz="2400" dirty="0"/>
              <a:t> 172 </a:t>
            </a:r>
            <a:r>
              <a:rPr lang="en-US" sz="2400" dirty="0"/>
              <a:t>Companies Act</a:t>
            </a:r>
            <a:r>
              <a:rPr lang="el-GR" sz="2400" dirty="0"/>
              <a:t> αφορά δύο βασικές  αξιολογήσεις της επιχειρηματικής  κρίσης : αα) αυτοτελή εκτίμηση της επίδρασης  της συγκεκριμένης απόφασης  των μελών του δ.σ  στα συμφέροντα των ενδιαφερόμενων μερών, όπως απαριθμούνται στα  στοιχεία α’-ζ’  της διάταξης  της </a:t>
            </a:r>
            <a:r>
              <a:rPr lang="en-US" sz="2400" dirty="0"/>
              <a:t>Section</a:t>
            </a:r>
            <a:r>
              <a:rPr lang="el-GR" sz="2400" dirty="0"/>
              <a:t> 172  </a:t>
            </a:r>
            <a:r>
              <a:rPr lang="en-US" sz="2400" dirty="0"/>
              <a:t>Companies Act </a:t>
            </a:r>
            <a:r>
              <a:rPr lang="el-GR" sz="2400" dirty="0"/>
              <a:t>και ββ) στάθμιση των συμφερόντων  των ενδιαφερομένων μερών  σε σχέση με το μτχ συμφέρον, προκρίνοντας εν τέλει την προαγωγή του συμφέροντος  της εταιρίας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n-US" sz="2400" dirty="0"/>
              <a:t>Stakeholder value theory  </a:t>
            </a:r>
            <a:r>
              <a:rPr lang="el-GR" sz="2400" dirty="0"/>
              <a:t> και «εταιρικό συμφέρον» στην ελληνική έννομη τάξη - κανόνας της επιχειρηματικής κρίσης ( άρθρο 102 ν. 4548/2018).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n-US" sz="2400" dirty="0"/>
              <a:t> </a:t>
            </a:r>
            <a:r>
              <a:rPr lang="el-GR" sz="2400" dirty="0"/>
              <a:t>     Βασικά επιχειρήματα    της  θεωρίας αυτής:  η  δυναμική της  κεφαλαιαγοράς  ασκεί  σημαντική επιρροή  στη διαμόρφωση των σχέσεων που αναπτύσσονται μεταξύ  των  διευθυντικών  στελεχών,  των μετόχων και των άλλων παραγόντων  που επηρεάζουν τη λειτουργία της εταιρίας  ,με   αποτέλεσμα  να μην καθίσταται αναγκαία  η θέσπιση νομικά εξαναγκαστών κανόνων στο πεδίο της εταιρικής διακυβέρνησης.</a:t>
            </a:r>
          </a:p>
          <a:p>
            <a:pPr algn="just"/>
            <a:r>
              <a:rPr lang="el-GR" sz="2400" dirty="0"/>
              <a:t>Στον αντίποδα η ενίσχυση του  εποπτικού ρόλου του δ.σ. αποτέλεσε  αντικείμενο της υπόθεσης </a:t>
            </a:r>
            <a:r>
              <a:rPr lang="en-US" sz="2400" dirty="0"/>
              <a:t>Smith v</a:t>
            </a:r>
            <a:r>
              <a:rPr lang="el-GR" sz="2400" dirty="0"/>
              <a:t>.  </a:t>
            </a:r>
            <a:r>
              <a:rPr lang="en-US" sz="2400" dirty="0"/>
              <a:t>Van</a:t>
            </a:r>
            <a:r>
              <a:rPr lang="el-GR" sz="2400" dirty="0"/>
              <a:t>  </a:t>
            </a:r>
            <a:r>
              <a:rPr lang="en-US" sz="2400" dirty="0" err="1"/>
              <a:t>Gorkom</a:t>
            </a:r>
            <a:r>
              <a:rPr lang="el-GR" sz="2400" dirty="0"/>
              <a:t> που απασχόλησε το  </a:t>
            </a:r>
            <a:r>
              <a:rPr lang="en-US" sz="2400" dirty="0"/>
              <a:t>A</a:t>
            </a:r>
            <a:r>
              <a:rPr lang="el-GR" sz="2400" dirty="0"/>
              <a:t>νώτατο Δικαστήριο  του </a:t>
            </a:r>
            <a:r>
              <a:rPr lang="en-US" sz="2400" dirty="0"/>
              <a:t>Delaware</a:t>
            </a:r>
            <a:r>
              <a:rPr lang="el-GR" sz="2400" dirty="0"/>
              <a:t>  το έτος 1985 , το οποίο αποφάνθηκε ότι  τα ανεξάρτητα μέλη  του δ.σ. μιας εισηγμένης εταιρίας  θα έπρεπε να υποχρεωθούν να αποζημιώσουν την εταιρία , λόγω του ότι  παρέλειψαν να διερευνήσουν εξονυχιστικά  τους όρους  συγχώνευσης  που  είχε διαπραγματευτεί ο Διευθύνων Σύμβουλος  (</a:t>
            </a:r>
            <a:r>
              <a:rPr lang="en-US" sz="2400" dirty="0"/>
              <a:t>CEO</a:t>
            </a:r>
            <a:r>
              <a:rPr lang="el-GR" sz="2400" dirty="0"/>
              <a:t>)  και απέβησαν  ιδιαίτερα  επαχθείς για την εταιρία.</a:t>
            </a:r>
          </a:p>
          <a:p>
            <a:pPr algn="just">
              <a:buNone/>
            </a:pP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dirty="0"/>
              <a:t>  1980 :  κυρίαρχοι στόχοι  των  εισηγμένων εταιριών    στη  στρατηγική  τους αποτέλεσαν  η  επαύξηση των  κερδών  και η ενίσχυση  της  μετοχικής αξίας,   υπό την  επίδραση  των    θεσμικών επενδυτών, με κυρίαρχο γνώρισμα την ενεργοποίησή τους  έναντι των  διευθυντικών  στελεχών , που αποσκοπούσε στη διασφάλιση των οικονομικών συμφερόντων των   μετόχων –πελατών τους.</a:t>
            </a:r>
          </a:p>
          <a:p>
            <a:pPr algn="just"/>
            <a:r>
              <a:rPr lang="el-GR" sz="2400" dirty="0"/>
              <a:t>1990-1996:η ραγδαία ανάπτυξη στους τομείς  της τεχνολογίας και του διαδικτύου -  αύξηση του αριθμού  των  εισηγμένων εταιριών – εκτόξευση της  κεφαλαιαγοράς του Χρηματιστηρίου της Ν. Υόρκης- ανάκαμψη της «νέας οικονομίας»   και υπεραισιόδοξες  εκτιμήσεις  ότι το σύστημα της κεφαλαιαγοράς  των  ΗΠΑ  που  χαρακτηρίζεται από ρευστότητα, σε συνδυασμό με  την ευελιξία  της αγοράς  εργασίας ,θα οδηγούσε στην κυριαρχία του  συστήματος  αυτού  σε  παγκόσμιο επίπεδο.</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400" b="1" dirty="0"/>
              <a:t> Επικράτηση της μετοχοκεντρικής  -μονιστικής θεώρησης  ( </a:t>
            </a:r>
            <a:r>
              <a:rPr lang="en-US" sz="2400" b="1" dirty="0"/>
              <a:t>shareholder value theory)</a:t>
            </a:r>
            <a:r>
              <a:rPr lang="en-US" sz="2400" dirty="0"/>
              <a:t> </a:t>
            </a:r>
            <a:r>
              <a:rPr lang="el-GR" sz="2400" dirty="0"/>
              <a:t>  :τα διευθυντικά στελέχη οφείλουν να  επικεντρώνονται μόνο   στην   επαύξηση των  κερδών των μετόχων, όπως αποτυπώνονται στις τετραμηνιαίες οικονομικές καταστάσεις των  εισηγμένων εταιριών –παροχή απο τα δ.σ. Δικαιωμάτων προαίρεσης μετοχών (</a:t>
            </a:r>
            <a:r>
              <a:rPr lang="en-US" sz="2400" dirty="0"/>
              <a:t>stock</a:t>
            </a:r>
            <a:r>
              <a:rPr lang="el-GR" sz="2400" dirty="0"/>
              <a:t>  </a:t>
            </a:r>
            <a:r>
              <a:rPr lang="en-US" sz="2400" dirty="0"/>
              <a:t>options</a:t>
            </a:r>
            <a:r>
              <a:rPr lang="el-GR" sz="2400" dirty="0"/>
              <a:t>)   στα  διευθυντικά  στελέχη,  με σκοπό την  ευθυγράμμιση  των  συμφερόντων των μετόχων με τις αμοιβές τ</a:t>
            </a:r>
            <a:r>
              <a:rPr lang="en-US" sz="2400" dirty="0"/>
              <a:t>o</a:t>
            </a:r>
            <a:r>
              <a:rPr lang="el-GR" sz="2400" dirty="0"/>
              <a:t>υς-εκτόξευση των αμοιβών  των διευθυντικών συμβούλων , όπου για παράδειγμα  στο δείκτη </a:t>
            </a:r>
            <a:r>
              <a:rPr lang="en-US" sz="2400" dirty="0"/>
              <a:t>S</a:t>
            </a:r>
            <a:r>
              <a:rPr lang="el-GR" sz="2400" dirty="0"/>
              <a:t>&amp;</a:t>
            </a:r>
            <a:r>
              <a:rPr lang="en-US" sz="2400" dirty="0"/>
              <a:t>P</a:t>
            </a:r>
            <a:r>
              <a:rPr lang="el-GR" sz="2400" dirty="0"/>
              <a:t> 500 της  βιομηχανίας,  ο μέσος όρος της αμοιβής τους   ανερχόταν  σε  6 εκ δολ.το έτος  1999 έναντι 1.2 εκ δολ.το έτος 1990, γεγονός που αποτελούσε  κατά την  άποψη  του επενδυτικού κοινού σημαντική   ένδειξη  των ικανοτήτων, των δεξιοτήτων και της αποτελεσματικότητάς τους.</a:t>
            </a:r>
            <a:endParaRPr lang="el-GR" sz="2400" b="1"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1462</TotalTime>
  <Words>6628</Words>
  <Application>Microsoft Office PowerPoint</Application>
  <PresentationFormat>Ευρεία οθόνη</PresentationFormat>
  <Paragraphs>162</Paragraphs>
  <Slides>68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68</vt:i4>
      </vt:variant>
    </vt:vector>
  </HeadingPairs>
  <TitlesOfParts>
    <vt:vector size="73" baseType="lpstr">
      <vt:lpstr>Arial</vt:lpstr>
      <vt:lpstr>Calibri</vt:lpstr>
      <vt:lpstr>Calibri Light</vt:lpstr>
      <vt:lpstr>Wingdings</vt:lpstr>
      <vt:lpstr>Θέμα του Office</vt:lpstr>
      <vt:lpstr>ΜΑΘΗΜΑ   ΤΟ ΡΥΘΜΙΣΤΙΚΟ ΠΛΑΙΣΙΟ ΤΗΣ ΚΕΦΑΛΑΙΑΓΟΡΑΣ ΚΑΙ ΤΗΣ ΕΤΑΙΡΙΚΗΣ ΔΙΑΚΥΒΕΡΝΗΣΗΣ     </vt:lpstr>
      <vt:lpstr>ΕΤΑΙΡΙΚΗ  ΔΙΑΚΥΒΕΡΝΗΣΗ  ΙΣΤΟΡΙΚΗ ΑΝΑΔΡΟΜΗ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vt:lpstr>
      <vt:lpstr>Παρουσίαση του PowerPoint</vt:lpstr>
      <vt:lpstr>ΘΕΩΡΙΕΣ  ΕΤΑΙΡΙΚΗΣ  ΔΙΑΚΥΒΕΡΝΗΣΗΣ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  ΣΥΓΧΡΟΝΑ ΘΕΜΑΤΑ ΕΜΠΟΡΙΚΟΥ ΔΙΚΑΙΟΥ ΚΑΙ ΕΤΑΙΡΙΚΗΣ  ΔΙΑΚΥΒΕΡΝΗΣΗΣ</dc:title>
  <dc:creator>Dennis Stathopoulos</dc:creator>
  <cp:lastModifiedBy>Dennis Stathopoulos</cp:lastModifiedBy>
  <cp:revision>137</cp:revision>
  <dcterms:created xsi:type="dcterms:W3CDTF">2022-04-17T13:06:13Z</dcterms:created>
  <dcterms:modified xsi:type="dcterms:W3CDTF">2022-05-30T13:06:56Z</dcterms:modified>
</cp:coreProperties>
</file>