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4"/>
  </p:notesMasterIdLst>
  <p:sldIdLst>
    <p:sldId id="256" r:id="rId2"/>
    <p:sldId id="283" r:id="rId3"/>
    <p:sldId id="285" r:id="rId4"/>
    <p:sldId id="287" r:id="rId5"/>
    <p:sldId id="303" r:id="rId6"/>
    <p:sldId id="308" r:id="rId7"/>
    <p:sldId id="289" r:id="rId8"/>
    <p:sldId id="309" r:id="rId9"/>
    <p:sldId id="275" r:id="rId10"/>
    <p:sldId id="273" r:id="rId11"/>
    <p:sldId id="306" r:id="rId12"/>
    <p:sldId id="314" r:id="rId13"/>
    <p:sldId id="304" r:id="rId14"/>
    <p:sldId id="305" r:id="rId15"/>
    <p:sldId id="277" r:id="rId16"/>
    <p:sldId id="292" r:id="rId17"/>
    <p:sldId id="294" r:id="rId18"/>
    <p:sldId id="293" r:id="rId19"/>
    <p:sldId id="307" r:id="rId20"/>
    <p:sldId id="295" r:id="rId21"/>
    <p:sldId id="274" r:id="rId22"/>
    <p:sldId id="263" r:id="rId23"/>
    <p:sldId id="264" r:id="rId24"/>
    <p:sldId id="296" r:id="rId25"/>
    <p:sldId id="297" r:id="rId26"/>
    <p:sldId id="324" r:id="rId27"/>
    <p:sldId id="298" r:id="rId28"/>
    <p:sldId id="313" r:id="rId29"/>
    <p:sldId id="316" r:id="rId30"/>
    <p:sldId id="315" r:id="rId31"/>
    <p:sldId id="322" r:id="rId32"/>
    <p:sldId id="323" r:id="rId33"/>
    <p:sldId id="280" r:id="rId34"/>
    <p:sldId id="312" r:id="rId35"/>
    <p:sldId id="311" r:id="rId36"/>
    <p:sldId id="317" r:id="rId37"/>
    <p:sldId id="318" r:id="rId38"/>
    <p:sldId id="320" r:id="rId39"/>
    <p:sldId id="310" r:id="rId40"/>
    <p:sldId id="321" r:id="rId41"/>
    <p:sldId id="281" r:id="rId42"/>
    <p:sldId id="300" r:id="rId4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356DC-E77B-4643-9679-AE55E7C08FE2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494-33F0-4373-8559-57404F90BE0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C398-8BA2-46ED-B342-57CD4F81E190}" type="datetimeFigureOut">
              <a:rPr lang="el-GR" smtClean="0"/>
              <a:pPr/>
              <a:t>9/5/2024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95D68-590A-42A7-B3A7-88046013469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Κατακράτηση ούρων στη γυναίκα. Αίτια και θεραπευτική αντιμετώπιση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effectLst/>
              </a:rPr>
              <a:t>Αναστάσιος Αθανασόπουλος</a:t>
            </a:r>
          </a:p>
          <a:p>
            <a:endParaRPr lang="el-GR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755576" y="3140968"/>
            <a:ext cx="7772400" cy="866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Συμπτώματα κένωσης στη Γυναίκα</a:t>
            </a:r>
          </a:p>
        </p:txBody>
      </p:sp>
      <p:pic>
        <p:nvPicPr>
          <p:cNvPr id="5" name="Picture 4" descr="UPatras_logo">
            <a:extLst>
              <a:ext uri="{FF2B5EF4-FFF2-40B4-BE49-F238E27FC236}">
                <a16:creationId xmlns:a16="http://schemas.microsoft.com/office/drawing/2014/main" id="{AF190187-22AA-BA70-0E2F-94773BD08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11874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7030A0"/>
                </a:solidFill>
              </a:rPr>
              <a:t>Υποπτευόμαστε την ύπαρξη απόφραξης στην γυναίκα πολύ λιγότερο.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l-GR" dirty="0"/>
          </a:p>
          <a:p>
            <a:r>
              <a:rPr lang="el-GR" dirty="0"/>
              <a:t>Τα ανατομικά αίτια είναι</a:t>
            </a:r>
            <a:r>
              <a:rPr lang="en-US" dirty="0"/>
              <a:t> </a:t>
            </a:r>
            <a:r>
              <a:rPr lang="el-GR" dirty="0"/>
              <a:t>συχνά είναι προφανή, όπως η πρόπτωση και προηγηθέντα χειρουργεία για ακράτεια ούρων .</a:t>
            </a:r>
          </a:p>
          <a:p>
            <a:endParaRPr lang="en-US" dirty="0"/>
          </a:p>
          <a:p>
            <a:r>
              <a:rPr lang="el-GR" dirty="0"/>
              <a:t>Τα λειτουργικά αίτια χρειάζονται πιο εξειδικευμένες γνώσεις.</a:t>
            </a:r>
          </a:p>
          <a:p>
            <a:endParaRPr lang="en-US" dirty="0"/>
          </a:p>
          <a:p>
            <a:r>
              <a:rPr lang="el-GR" dirty="0"/>
              <a:t>Οι γυναίκες διαμαρτύρονται λιγότερο για συμπτώματα κένωσης.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Σημαντικά στοιχεία που παίζουν ρόλο στην απόφραξη </a:t>
            </a:r>
            <a:r>
              <a:rPr lang="el-GR" sz="1600" b="1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Ευαισθησία της κύστης και της ουρήθρας στα οιστρογόνα.</a:t>
            </a:r>
          </a:p>
          <a:p>
            <a:endParaRPr lang="el-GR" dirty="0"/>
          </a:p>
          <a:p>
            <a:r>
              <a:rPr lang="el-GR" dirty="0"/>
              <a:t>Προσαρμοστικότητα του ουρηθρικού τοιχώματος. </a:t>
            </a:r>
          </a:p>
          <a:p>
            <a:endParaRPr lang="el-GR" dirty="0"/>
          </a:p>
          <a:p>
            <a:r>
              <a:rPr lang="el-GR" dirty="0" err="1"/>
              <a:t>Ιατρογενείς</a:t>
            </a:r>
            <a:r>
              <a:rPr lang="el-GR" dirty="0"/>
              <a:t> λόγοι.</a:t>
            </a:r>
          </a:p>
          <a:p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6165304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1.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Bapat S S. Prof. of Urology. Pune, India: Ratna Memorial Hospital; 2011. Personal Communication.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Απόφραξη- πρόπτωση</a:t>
            </a:r>
            <a:r>
              <a:rPr lang="el-GR" sz="14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Έως και 70% η σημαντική πρόπτωση μπορεί να προκαλέσει απόφραξη (ΒΟΟ).</a:t>
            </a:r>
          </a:p>
          <a:p>
            <a:endParaRPr lang="el-GR" dirty="0"/>
          </a:p>
          <a:p>
            <a:r>
              <a:rPr lang="el-GR" dirty="0"/>
              <a:t>Η ήπια πρόπτωση μπορεί να προκαλέσει ΒΟΟ στο 3%.</a:t>
            </a:r>
          </a:p>
          <a:p>
            <a:endParaRPr lang="el-GR" dirty="0"/>
          </a:p>
          <a:p>
            <a:r>
              <a:rPr lang="el-GR" dirty="0"/>
              <a:t>Κυστεοκήλη μετά «</a:t>
            </a:r>
            <a:r>
              <a:rPr lang="el-GR" dirty="0" err="1"/>
              <a:t>ουρηθροπηξία</a:t>
            </a:r>
            <a:r>
              <a:rPr lang="el-GR" dirty="0"/>
              <a:t>» μπορεί να προκαλέσει ΒΟΟ.</a:t>
            </a:r>
          </a:p>
          <a:p>
            <a:pPr>
              <a:buNone/>
            </a:pPr>
            <a:r>
              <a:rPr lang="el-GR" sz="1400" dirty="0"/>
              <a:t>      </a:t>
            </a:r>
          </a:p>
          <a:p>
            <a:pPr>
              <a:buNone/>
            </a:pPr>
            <a:endParaRPr lang="el-GR" sz="1400" dirty="0"/>
          </a:p>
          <a:p>
            <a:pPr>
              <a:buNone/>
            </a:pPr>
            <a:endParaRPr lang="el-GR" sz="1400" dirty="0"/>
          </a:p>
          <a:p>
            <a:pPr>
              <a:buNone/>
            </a:pPr>
            <a:r>
              <a:rPr lang="el-GR" sz="1400" dirty="0"/>
              <a:t> 1.</a:t>
            </a:r>
            <a:r>
              <a:rPr lang="en-US" sz="1400" dirty="0" err="1"/>
              <a:t>Romanzi</a:t>
            </a:r>
            <a:r>
              <a:rPr lang="en-US" sz="1400" dirty="0"/>
              <a:t> LJ, </a:t>
            </a:r>
            <a:r>
              <a:rPr lang="en-US" sz="1400" dirty="0" err="1"/>
              <a:t>Chaikin</a:t>
            </a:r>
            <a:r>
              <a:rPr lang="en-US" sz="1400" dirty="0"/>
              <a:t> DC, </a:t>
            </a:r>
            <a:r>
              <a:rPr lang="en-US" sz="1400" dirty="0" err="1"/>
              <a:t>Blaivas</a:t>
            </a:r>
            <a:r>
              <a:rPr lang="en-US" sz="1400" dirty="0"/>
              <a:t> </a:t>
            </a:r>
            <a:r>
              <a:rPr lang="en-US" sz="1400" dirty="0" err="1"/>
              <a:t>JG.The</a:t>
            </a:r>
            <a:r>
              <a:rPr lang="en-US" sz="1400" dirty="0"/>
              <a:t> effect of genital </a:t>
            </a:r>
            <a:r>
              <a:rPr lang="en-US" sz="1400" dirty="0" err="1"/>
              <a:t>prolapse</a:t>
            </a:r>
            <a:r>
              <a:rPr lang="en-US" sz="1400" dirty="0"/>
              <a:t> on voiding.</a:t>
            </a:r>
            <a:r>
              <a:rPr lang="el-GR" sz="1400" dirty="0"/>
              <a:t> </a:t>
            </a:r>
            <a:r>
              <a:rPr lang="en-US" sz="1400" i="1" dirty="0"/>
              <a:t>J </a:t>
            </a:r>
            <a:r>
              <a:rPr lang="en-US" sz="1400" i="1" dirty="0" err="1"/>
              <a:t>Urol</a:t>
            </a:r>
            <a:r>
              <a:rPr lang="el-GR" sz="1400" i="1" dirty="0"/>
              <a:t> </a:t>
            </a:r>
            <a:r>
              <a:rPr lang="el-GR" sz="1400" dirty="0"/>
              <a:t>1999;161: 581–6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864096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Απόφραξη- Ουρηθρικά Στενώματα </a:t>
            </a:r>
            <a:r>
              <a:rPr lang="el-GR" sz="1600" b="1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el-GR" dirty="0"/>
              <a:t>Ουρηθρικά στενώματα στην άπω ουρήθρα  με την μορφή ινώδους ουρήθρας. Έχει αναφερθεί επίπτωση 3-5%.</a:t>
            </a:r>
          </a:p>
          <a:p>
            <a:endParaRPr lang="el-GR" dirty="0"/>
          </a:p>
          <a:p>
            <a:r>
              <a:rPr lang="el-GR" dirty="0"/>
              <a:t>Η αιτιολογία τους δεν έχει πλήρως εξηγηθεί. Δύο υποθέσεις υπάρχουν:  </a:t>
            </a:r>
          </a:p>
          <a:p>
            <a:pPr>
              <a:buNone/>
            </a:pPr>
            <a:r>
              <a:rPr lang="el-GR" dirty="0"/>
              <a:t>        α) παρατεταμένο 2</a:t>
            </a:r>
            <a:r>
              <a:rPr lang="el-GR" baseline="30000" dirty="0"/>
              <a:t>ο</a:t>
            </a:r>
            <a:r>
              <a:rPr lang="el-GR" dirty="0"/>
              <a:t> στάδιο  του τοκετού και </a:t>
            </a:r>
          </a:p>
          <a:p>
            <a:pPr>
              <a:buNone/>
            </a:pPr>
            <a:r>
              <a:rPr lang="el-GR" dirty="0"/>
              <a:t>        β) </a:t>
            </a:r>
            <a:r>
              <a:rPr lang="el-GR" dirty="0" err="1"/>
              <a:t>μετα</a:t>
            </a:r>
            <a:r>
              <a:rPr lang="el-GR" dirty="0"/>
              <a:t> - </a:t>
            </a:r>
            <a:r>
              <a:rPr lang="el-GR" dirty="0" err="1"/>
              <a:t>εμηνοπαυσιακές</a:t>
            </a:r>
            <a:r>
              <a:rPr lang="el-GR" dirty="0"/>
              <a:t> ορμονικές αλλαγές.</a:t>
            </a:r>
            <a:endParaRPr lang="en-GB" dirty="0"/>
          </a:p>
          <a:p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6469360"/>
            <a:ext cx="8229600" cy="38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1.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Bapat S S. Prof. of Urology. Pune, India: Ratna Memorial Hospital; 2011. Personal Communication.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Πρωτοπαθής απόφραξη του κυστικού αυχένα (</a:t>
            </a:r>
            <a:r>
              <a:rPr lang="en-US" b="1" dirty="0">
                <a:solidFill>
                  <a:srgbClr val="7030A0"/>
                </a:solidFill>
              </a:rPr>
              <a:t>PBNO)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endParaRPr lang="el-GR" sz="1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3744416"/>
          </a:xfrm>
        </p:spPr>
        <p:txBody>
          <a:bodyPr>
            <a:normAutofit/>
          </a:bodyPr>
          <a:lstStyle/>
          <a:p>
            <a:r>
              <a:rPr lang="el-GR" dirty="0"/>
              <a:t>Η Πρωτοπαθής απόφραξη του κυστικού αυχένα δεν είναι συχνή στις γυναίκες μια και δεν υπάρχει ένας δομημένος ανατομικά και λειτουργικά κυστικός αυχένας </a:t>
            </a:r>
            <a:r>
              <a:rPr lang="el-GR" sz="1400" dirty="0"/>
              <a:t>(1,2) 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n-US" dirty="0"/>
              <a:t>H PBNO </a:t>
            </a:r>
            <a:r>
              <a:rPr lang="el-GR" dirty="0"/>
              <a:t>ανευρίσκεται στο</a:t>
            </a:r>
            <a:r>
              <a:rPr lang="en-US" dirty="0"/>
              <a:t> 9–16% </a:t>
            </a:r>
            <a:r>
              <a:rPr lang="el-GR" dirty="0"/>
              <a:t>των γυναικών με</a:t>
            </a:r>
            <a:r>
              <a:rPr lang="en-US" dirty="0"/>
              <a:t> BOO </a:t>
            </a:r>
            <a:r>
              <a:rPr lang="el-GR" sz="1400" dirty="0"/>
              <a:t>(3,4) </a:t>
            </a:r>
            <a:r>
              <a:rPr lang="el-GR" dirty="0"/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1520" y="5589240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l-GR" sz="1400" dirty="0"/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Blaivas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JG,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Flisser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AJ,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JA. Treatment of primary bladder neck obstruction in women with transurethral resection of the bladder neck. J Urol. 2004;171:1172–5. 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l-GR" sz="1400" dirty="0"/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HC. Transurethral incision of bladder neck in treatment of bladder neck obstruction in women. Urology. 2005;65:275–8. </a:t>
            </a:r>
            <a:r>
              <a:rPr lang="el-GR" sz="1400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1400" dirty="0"/>
              <a:t>        3. </a:t>
            </a:r>
            <a:r>
              <a:rPr lang="en-US" sz="1400" dirty="0" err="1"/>
              <a:t>Kuo</a:t>
            </a:r>
            <a:r>
              <a:rPr lang="en-US" sz="1400" dirty="0"/>
              <a:t> HC.</a:t>
            </a:r>
            <a:r>
              <a:rPr lang="el-GR" sz="1400" dirty="0"/>
              <a:t> </a:t>
            </a:r>
            <a:r>
              <a:rPr lang="en-US" sz="1400" dirty="0" err="1"/>
              <a:t>Videourodynamic</a:t>
            </a:r>
            <a:r>
              <a:rPr lang="en-US" sz="1400" dirty="0"/>
              <a:t> characteristics</a:t>
            </a:r>
            <a:r>
              <a:rPr lang="el-GR" sz="1400" dirty="0"/>
              <a:t> </a:t>
            </a:r>
            <a:r>
              <a:rPr lang="en-US" sz="1400" dirty="0"/>
              <a:t>and lower urinary tract symptoms of</a:t>
            </a:r>
            <a:r>
              <a:rPr lang="el-GR" sz="1400" dirty="0"/>
              <a:t> </a:t>
            </a:r>
            <a:r>
              <a:rPr lang="en-US" sz="1400" dirty="0"/>
              <a:t>female bladder outlet </a:t>
            </a:r>
            <a:r>
              <a:rPr lang="en-US" sz="1400" dirty="0" err="1"/>
              <a:t>obstruction.</a:t>
            </a:r>
            <a:r>
              <a:rPr lang="en-US" sz="1400" i="1" dirty="0" err="1"/>
              <a:t>Urology</a:t>
            </a:r>
            <a:r>
              <a:rPr lang="el-GR" sz="1400" dirty="0"/>
              <a:t>2005;66: 1005–9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l-GR" sz="1400" dirty="0"/>
              <a:t>        4. </a:t>
            </a:r>
            <a:r>
              <a:rPr lang="en-US" sz="1400" dirty="0"/>
              <a:t>Nitti VW, </a:t>
            </a:r>
            <a:r>
              <a:rPr lang="en-US" sz="1400" dirty="0" err="1"/>
              <a:t>Tu</a:t>
            </a:r>
            <a:r>
              <a:rPr lang="en-US" sz="1400" dirty="0"/>
              <a:t> LM, </a:t>
            </a:r>
            <a:r>
              <a:rPr lang="en-US" sz="1400" dirty="0" err="1"/>
              <a:t>Gitlin</a:t>
            </a:r>
            <a:r>
              <a:rPr lang="en-US" sz="1400" dirty="0"/>
              <a:t> J.</a:t>
            </a:r>
            <a:r>
              <a:rPr lang="el-GR" sz="1400" dirty="0"/>
              <a:t> </a:t>
            </a:r>
            <a:r>
              <a:rPr lang="en-US" sz="1400" dirty="0"/>
              <a:t>Diagnosing</a:t>
            </a:r>
            <a:r>
              <a:rPr lang="el-GR" sz="1400" dirty="0"/>
              <a:t> </a:t>
            </a:r>
            <a:r>
              <a:rPr lang="en-US" sz="1400" dirty="0"/>
              <a:t>bladder outlet obstruction in </a:t>
            </a:r>
            <a:r>
              <a:rPr lang="en-US" sz="1400" dirty="0" err="1"/>
              <a:t>women</a:t>
            </a:r>
            <a:r>
              <a:rPr lang="en-US" sz="1400" i="1" dirty="0" err="1"/>
              <a:t>J</a:t>
            </a:r>
            <a:r>
              <a:rPr lang="en-US" sz="1400" i="1" dirty="0"/>
              <a:t> </a:t>
            </a:r>
            <a:r>
              <a:rPr lang="en-US" sz="1400" i="1" dirty="0" err="1"/>
              <a:t>Urol</a:t>
            </a:r>
            <a:r>
              <a:rPr lang="el-GR" sz="1400" dirty="0"/>
              <a:t>1999;161: 1535–40</a:t>
            </a:r>
          </a:p>
          <a:p>
            <a:pPr marL="342900" lvl="0" indent="-342900">
              <a:spcBef>
                <a:spcPct val="20000"/>
              </a:spcBef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err="1">
                <a:solidFill>
                  <a:srgbClr val="7030A0"/>
                </a:solidFill>
              </a:rPr>
              <a:t>Επιπολασμός</a:t>
            </a:r>
            <a:r>
              <a:rPr lang="el-GR" b="1" dirty="0">
                <a:solidFill>
                  <a:srgbClr val="7030A0"/>
                </a:solidFill>
              </a:rPr>
              <a:t> απόφραξης στη γυναίκα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Δεν είναι απόλυτα γνωστός.</a:t>
            </a:r>
          </a:p>
          <a:p>
            <a:endParaRPr lang="el-GR" dirty="0"/>
          </a:p>
          <a:p>
            <a:r>
              <a:rPr lang="el-GR" dirty="0"/>
              <a:t>Αναδρομικές κυρίως μελέτες αναφέρουν ποσοστά 2,9% έως 29% </a:t>
            </a:r>
            <a:r>
              <a:rPr lang="el-GR" sz="1500" dirty="0"/>
              <a:t>(1)</a:t>
            </a:r>
            <a:r>
              <a:rPr lang="el-GR" dirty="0"/>
              <a:t> .</a:t>
            </a:r>
          </a:p>
          <a:p>
            <a:endParaRPr lang="el-GR" dirty="0"/>
          </a:p>
          <a:p>
            <a:r>
              <a:rPr lang="el-GR" dirty="0"/>
              <a:t>Θεωρείται ότι μάλλον υποτιμάται το πρόβλημα.</a:t>
            </a:r>
          </a:p>
          <a:p>
            <a:pPr>
              <a:buFont typeface="Wingdings" pitchFamily="2" charset="2"/>
              <a:buChar char="Ø"/>
            </a:pPr>
            <a:endParaRPr lang="el-GR" altLang="ko-KR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altLang="ko-KR" dirty="0">
                <a:cs typeface="Arial" charset="0"/>
              </a:rPr>
              <a:t>Τα συμπτώματα από</a:t>
            </a:r>
            <a:r>
              <a:rPr lang="en-US" altLang="ko-KR" dirty="0">
                <a:cs typeface="Arial" charset="0"/>
              </a:rPr>
              <a:t> BOO </a:t>
            </a:r>
            <a:r>
              <a:rPr lang="el-GR" altLang="ko-KR" dirty="0">
                <a:cs typeface="Arial" charset="0"/>
              </a:rPr>
              <a:t>στις γυναίκες</a:t>
            </a:r>
            <a:r>
              <a:rPr lang="en-US" altLang="ko-KR" dirty="0">
                <a:cs typeface="Arial" charset="0"/>
              </a:rPr>
              <a:t> </a:t>
            </a:r>
            <a:r>
              <a:rPr lang="el-GR" altLang="ko-KR" dirty="0">
                <a:cs typeface="Arial" charset="0"/>
              </a:rPr>
              <a:t>μπορεί να είναι αρκετά διαφορετικά.</a:t>
            </a:r>
            <a:endParaRPr lang="en-US" altLang="ko-KR" dirty="0"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en-US" altLang="ko-KR" dirty="0">
                <a:cs typeface="Arial" charset="0"/>
              </a:rPr>
              <a:t>    </a:t>
            </a:r>
            <a:r>
              <a:rPr lang="el-GR" altLang="ko-KR" dirty="0">
                <a:cs typeface="Arial" charset="0"/>
              </a:rPr>
              <a:t>Η απουσία συμπτωμάτων δεν αποκλείει </a:t>
            </a:r>
            <a:r>
              <a:rPr lang="en-US" altLang="ko-KR" dirty="0">
                <a:cs typeface="Arial" charset="0"/>
              </a:rPr>
              <a:t> BOO</a:t>
            </a:r>
            <a:r>
              <a:rPr lang="el-GR" altLang="ko-KR" dirty="0">
                <a:cs typeface="Arial" charset="0"/>
              </a:rPr>
              <a:t>.</a:t>
            </a:r>
            <a:endParaRPr lang="ko-KR" altLang="en-US" dirty="0">
              <a:cs typeface="Arial" charset="0"/>
            </a:endParaRPr>
          </a:p>
          <a:p>
            <a:endParaRPr lang="el-GR" dirty="0"/>
          </a:p>
        </p:txBody>
      </p:sp>
      <p:sp>
        <p:nvSpPr>
          <p:cNvPr id="5" name="직사각형 3"/>
          <p:cNvSpPr/>
          <p:nvPr/>
        </p:nvSpPr>
        <p:spPr>
          <a:xfrm>
            <a:off x="5940152" y="3356992"/>
            <a:ext cx="2808287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1. 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Irwin DE et al.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Eur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2006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내용 개체 틀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518477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latin typeface="Arial" charset="0"/>
                <a:cs typeface="Arial" charset="0"/>
              </a:rPr>
              <a:t> </a:t>
            </a:r>
            <a:r>
              <a:rPr lang="el-GR" altLang="ko-KR" b="1" dirty="0">
                <a:cs typeface="Arial" charset="0"/>
              </a:rPr>
              <a:t>Φυσική εξέταση και ιστορικό</a:t>
            </a:r>
            <a:endParaRPr lang="en-US" altLang="ko-KR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>
                <a:cs typeface="Arial" charset="0"/>
              </a:rPr>
              <a:t>Αξιολόγηση των</a:t>
            </a:r>
            <a:r>
              <a:rPr lang="en-US" altLang="ko-KR" b="1" dirty="0">
                <a:cs typeface="Arial" charset="0"/>
              </a:rPr>
              <a:t> LUTS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>
                <a:cs typeface="Arial" charset="0"/>
              </a:rPr>
              <a:t>Υπερηχογράφημα</a:t>
            </a:r>
            <a:endParaRPr lang="en-US" altLang="ko-KR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>
                <a:cs typeface="Arial" charset="0"/>
              </a:rPr>
              <a:t>Εξέταση ούρων</a:t>
            </a:r>
            <a:endParaRPr lang="en-US" altLang="ko-KR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>
                <a:cs typeface="Arial" charset="0"/>
              </a:rPr>
              <a:t>Διάγραμμα ούρησης</a:t>
            </a:r>
            <a:endParaRPr lang="en-US" altLang="ko-KR" b="1" dirty="0"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 err="1">
                <a:cs typeface="Arial" charset="0"/>
              </a:rPr>
              <a:t>Ούρηθρο</a:t>
            </a:r>
            <a:r>
              <a:rPr lang="el-GR" altLang="ko-KR" b="1" dirty="0">
                <a:cs typeface="Arial" charset="0"/>
              </a:rPr>
              <a:t>-κυστεοσκόπηση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l-GR" altLang="ko-KR" b="1" dirty="0">
                <a:cs typeface="Arial" charset="0"/>
              </a:rPr>
              <a:t>Ανάταξη κυστεοκήλης;;;;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err="1">
                <a:cs typeface="Arial" pitchFamily="34" charset="0"/>
              </a:rPr>
              <a:t>Ουροδυναμική</a:t>
            </a:r>
            <a:r>
              <a:rPr lang="el-GR" b="1" dirty="0">
                <a:cs typeface="Arial" pitchFamily="34" charset="0"/>
              </a:rPr>
              <a:t> ( </a:t>
            </a:r>
            <a:r>
              <a:rPr lang="el-GR" b="1" dirty="0" err="1">
                <a:cs typeface="Arial" pitchFamily="34" charset="0"/>
              </a:rPr>
              <a:t>Ουροροομέτρηση</a:t>
            </a:r>
            <a:r>
              <a:rPr lang="el-GR" b="1" dirty="0">
                <a:cs typeface="Arial" pitchFamily="34" charset="0"/>
              </a:rPr>
              <a:t> &amp; Σύγχρονη μελέτη ροής πίεσης)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b="1" dirty="0" err="1">
                <a:cs typeface="Arial" pitchFamily="34" charset="0"/>
              </a:rPr>
              <a:t>Άκτινο</a:t>
            </a:r>
            <a:r>
              <a:rPr lang="en-US" b="1" dirty="0">
                <a:cs typeface="Arial" pitchFamily="34" charset="0"/>
              </a:rPr>
              <a:t>-</a:t>
            </a:r>
            <a:r>
              <a:rPr lang="el-GR" b="1" dirty="0" err="1">
                <a:cs typeface="Arial" pitchFamily="34" charset="0"/>
              </a:rPr>
              <a:t>ουροδυναμική</a:t>
            </a:r>
            <a:r>
              <a:rPr lang="el-GR" b="1" dirty="0">
                <a:cs typeface="Arial" pitchFamily="34" charset="0"/>
              </a:rPr>
              <a:t> (</a:t>
            </a:r>
            <a:r>
              <a:rPr lang="en-US" b="1" dirty="0">
                <a:cs typeface="Arial" pitchFamily="34" charset="0"/>
              </a:rPr>
              <a:t>FUDS)</a:t>
            </a:r>
            <a:endParaRPr lang="el-GR" b="1" dirty="0">
              <a:cs typeface="Arial" pitchFamily="34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Ø"/>
            </a:pPr>
            <a:endParaRPr lang="en-US" altLang="ko-KR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 typeface="Arial" charset="0"/>
              <a:buNone/>
            </a:pPr>
            <a:endParaRPr lang="ko-KR" altLang="en-US" b="1" dirty="0">
              <a:latin typeface="Arial" charset="0"/>
              <a:cs typeface="Arial" charset="0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115616" y="188640"/>
            <a:ext cx="662473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6805CB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Διάγνωση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6805CB"/>
              </a:solidFill>
              <a:effectLst/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39604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ko-KR" sz="4900" b="1" dirty="0" err="1">
                <a:solidFill>
                  <a:srgbClr val="6805CB"/>
                </a:solidFill>
                <a:latin typeface="+mn-lt"/>
                <a:cs typeface="Arial" charset="0"/>
              </a:rPr>
              <a:t>Ουροδυναμική</a:t>
            </a:r>
            <a:r>
              <a:rPr lang="el-GR" altLang="ko-KR" sz="4900" b="1" dirty="0">
                <a:solidFill>
                  <a:srgbClr val="6805CB"/>
                </a:solidFill>
                <a:latin typeface="+mn-lt"/>
                <a:cs typeface="Arial" charset="0"/>
              </a:rPr>
              <a:t> μελέτη</a:t>
            </a:r>
            <a:br>
              <a:rPr lang="en-US" altLang="ko-KR" sz="4900" b="1" dirty="0">
                <a:latin typeface="+mn-lt"/>
                <a:cs typeface="Arial" charset="0"/>
              </a:rPr>
            </a:br>
            <a:br>
              <a:rPr lang="en-US" altLang="ko-KR" sz="4900" b="1" dirty="0">
                <a:latin typeface="+mn-lt"/>
                <a:cs typeface="Arial" charset="0"/>
              </a:rPr>
            </a:br>
            <a:r>
              <a:rPr lang="el-GR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  <a:t>Υποτονικότητα του </a:t>
            </a:r>
            <a:r>
              <a:rPr lang="el-GR" altLang="ko-KR" sz="3600" b="1" dirty="0" err="1">
                <a:solidFill>
                  <a:srgbClr val="0070C0"/>
                </a:solidFill>
                <a:latin typeface="+mn-lt"/>
                <a:cs typeface="Arial" charset="0"/>
              </a:rPr>
              <a:t>εξωστήρα</a:t>
            </a:r>
            <a:r>
              <a:rPr lang="el-GR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br>
              <a:rPr lang="el-GR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</a:br>
            <a:br>
              <a:rPr lang="el-GR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l-GR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  <a:t>ή</a:t>
            </a:r>
            <a:br>
              <a:rPr lang="en-US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</a:br>
            <a:br>
              <a:rPr lang="en-US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</a:br>
            <a:r>
              <a:rPr lang="en-US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  <a:t> </a:t>
            </a:r>
            <a:r>
              <a:rPr lang="el-GR" altLang="ko-KR" sz="3600" b="1" dirty="0" err="1">
                <a:solidFill>
                  <a:srgbClr val="0070C0"/>
                </a:solidFill>
                <a:latin typeface="+mn-lt"/>
                <a:cs typeface="Arial" charset="0"/>
              </a:rPr>
              <a:t>Υποκυστικό</a:t>
            </a:r>
            <a:r>
              <a:rPr lang="el-GR" altLang="ko-KR" sz="3600" b="1" dirty="0">
                <a:solidFill>
                  <a:srgbClr val="0070C0"/>
                </a:solidFill>
                <a:latin typeface="+mn-lt"/>
                <a:cs typeface="Arial" charset="0"/>
              </a:rPr>
              <a:t> κώλυμα </a:t>
            </a:r>
            <a:endParaRPr lang="ko-KR" altLang="en-US" sz="3600" b="1" dirty="0">
              <a:solidFill>
                <a:srgbClr val="0070C0"/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4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ko-KR" b="1" dirty="0" err="1">
                <a:solidFill>
                  <a:srgbClr val="6805CB"/>
                </a:solidFill>
                <a:cs typeface="Arial" charset="0"/>
              </a:rPr>
              <a:t>Ουροροομέτρηση</a:t>
            </a:r>
            <a:endParaRPr lang="ko-KR" altLang="en-US" b="1" dirty="0">
              <a:solidFill>
                <a:srgbClr val="6805CB"/>
              </a:solidFill>
              <a:cs typeface="Arial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68538" y="5661025"/>
            <a:ext cx="5184775" cy="57626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400" b="1" dirty="0" err="1">
                <a:latin typeface="Arial" pitchFamily="34" charset="0"/>
                <a:cs typeface="Arial" pitchFamily="34" charset="0"/>
              </a:rPr>
              <a:t>Qmax</a:t>
            </a:r>
            <a:r>
              <a:rPr lang="en-US" altLang="ko-KR" sz="2400" b="1" dirty="0">
                <a:latin typeface="Arial" pitchFamily="34" charset="0"/>
                <a:cs typeface="Arial" pitchFamily="34" charset="0"/>
              </a:rPr>
              <a:t> &lt; 15 ml/s or RU &gt; 150 cc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844675"/>
            <a:ext cx="72771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구름 모양 설명선 7"/>
          <p:cNvSpPr/>
          <p:nvPr/>
        </p:nvSpPr>
        <p:spPr>
          <a:xfrm>
            <a:off x="5292725" y="1196975"/>
            <a:ext cx="3527425" cy="1655763"/>
          </a:xfrm>
          <a:prstGeom prst="cloudCallout">
            <a:avLst>
              <a:gd name="adj1" fmla="val -48160"/>
              <a:gd name="adj2" fmla="val 73902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l-GR" altLang="ko-KR" b="1" dirty="0">
                <a:solidFill>
                  <a:srgbClr val="FFFF00"/>
                </a:solidFill>
                <a:latin typeface="Arial" charset="0"/>
                <a:cs typeface="Arial" charset="0"/>
              </a:rPr>
              <a:t>Κυστικό ή ουρηθρικό</a:t>
            </a:r>
            <a:r>
              <a:rPr lang="en-US" altLang="ko-KR" b="1" dirty="0">
                <a:solidFill>
                  <a:srgbClr val="FFFF00"/>
                </a:solidFill>
                <a:latin typeface="Arial" charset="0"/>
                <a:cs typeface="Arial" charset="0"/>
              </a:rPr>
              <a:t>  </a:t>
            </a:r>
            <a:r>
              <a:rPr lang="el-GR" altLang="ko-KR" b="1" dirty="0">
                <a:solidFill>
                  <a:srgbClr val="FFFF00"/>
                </a:solidFill>
                <a:latin typeface="Arial" charset="0"/>
                <a:cs typeface="Arial" charset="0"/>
              </a:rPr>
              <a:t>αίτιο;</a:t>
            </a:r>
            <a:endParaRPr lang="ko-KR" altLang="en-US" b="1" dirty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1258888" y="2636838"/>
            <a:ext cx="288925" cy="287337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Νομόγραμμα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Liverpool</a:t>
            </a:r>
            <a:r>
              <a:rPr kumimoji="0" lang="el-G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για γυναικεία απόφραξη</a:t>
            </a:r>
          </a:p>
        </p:txBody>
      </p:sp>
      <p:pic>
        <p:nvPicPr>
          <p:cNvPr id="1028" name="Picture 4" descr="Αποτέλεσμα εικόνας για liverpool nomogram w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84887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altLang="ko-KR" b="1" dirty="0">
                <a:solidFill>
                  <a:srgbClr val="6805CB"/>
                </a:solidFill>
                <a:latin typeface="Arial" charset="0"/>
                <a:cs typeface="Arial" charset="0"/>
              </a:rPr>
              <a:t>Δυσλειτουργική Ούρηση στη Γυναίκα</a:t>
            </a:r>
            <a:endParaRPr lang="ko-KR" altLang="en-US" b="1" dirty="0">
              <a:solidFill>
                <a:srgbClr val="6805CB"/>
              </a:solidFill>
              <a:latin typeface="Arial" charset="0"/>
              <a:cs typeface="Arial" charset="0"/>
            </a:endParaRPr>
          </a:p>
        </p:txBody>
      </p:sp>
      <p:sp>
        <p:nvSpPr>
          <p:cNvPr id="3075" name="내용 개체 틀 2"/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59238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l-GR" altLang="ko-KR" b="1" dirty="0">
                <a:cs typeface="Arial" charset="0"/>
              </a:rPr>
              <a:t>Κατάσταση κατά την οποία η ουροδόχος κύστη</a:t>
            </a: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>
                <a:cs typeface="Arial" charset="0"/>
              </a:rPr>
              <a:t>αποτυγχάνει να αδειάσει πλήρως</a:t>
            </a:r>
            <a:r>
              <a:rPr lang="en-US" altLang="ko-KR" b="1" dirty="0">
                <a:cs typeface="Arial" charset="0"/>
              </a:rPr>
              <a:t>  </a:t>
            </a:r>
          </a:p>
          <a:p>
            <a:pPr algn="ctr" eaLnBrk="1" hangingPunct="1">
              <a:lnSpc>
                <a:spcPct val="150000"/>
              </a:lnSpc>
              <a:buFont typeface="Arial" charset="0"/>
              <a:buNone/>
            </a:pPr>
            <a:r>
              <a:rPr lang="el-GR" altLang="ko-KR" b="1" dirty="0">
                <a:cs typeface="Arial" charset="0"/>
              </a:rPr>
              <a:t>και εύκολα μετά την ούρηση.</a:t>
            </a:r>
            <a:endParaRPr lang="en-US" altLang="ko-KR" b="1" dirty="0">
              <a:cs typeface="Arial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19700" y="6165850"/>
            <a:ext cx="3600450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charset="0"/>
                <a:cs typeface="Arial" charset="0"/>
              </a:rPr>
              <a:t>Stanton et al. Obstet Gynecol 1983</a:t>
            </a:r>
            <a:endParaRPr lang="ko-KR" altLang="en-US" sz="12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4034" name="Picture 2" descr="Αποτέλεσμα εικόνας για photos micturition chi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550" y="1268760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08112"/>
          </a:xfrm>
        </p:spPr>
        <p:txBody>
          <a:bodyPr/>
          <a:lstStyle/>
          <a:p>
            <a:pPr eaLnBrk="1" hangingPunct="1"/>
            <a:r>
              <a:rPr lang="el-GR" altLang="ko-KR" b="1" dirty="0">
                <a:solidFill>
                  <a:srgbClr val="6805CB"/>
                </a:solidFill>
                <a:cs typeface="Arial" charset="0"/>
              </a:rPr>
              <a:t>Υποτονικότητα του </a:t>
            </a:r>
            <a:r>
              <a:rPr lang="el-GR" altLang="ko-KR" b="1" dirty="0" err="1">
                <a:solidFill>
                  <a:srgbClr val="6805CB"/>
                </a:solidFill>
                <a:cs typeface="Arial" charset="0"/>
              </a:rPr>
              <a:t>εξωστήρα</a:t>
            </a:r>
            <a:endParaRPr lang="ko-KR" altLang="en-US" b="1" dirty="0">
              <a:solidFill>
                <a:srgbClr val="6805CB"/>
              </a:solidFill>
              <a:cs typeface="Arial" charset="0"/>
            </a:endParaRPr>
          </a:p>
        </p:txBody>
      </p:sp>
      <p:sp>
        <p:nvSpPr>
          <p:cNvPr id="15363" name="내용 개체 틀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5" cy="370596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2800" b="1" dirty="0">
                <a:cs typeface="Arial" charset="0"/>
              </a:rPr>
              <a:t> </a:t>
            </a: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15 ml/s 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2800" b="1" dirty="0">
                <a:cs typeface="Arial" charset="0"/>
              </a:rPr>
              <a:t>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&lt; 20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l-GR" altLang="ko-KR" sz="2800" b="1" dirty="0"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2800" b="1" dirty="0">
                <a:cs typeface="Arial" charset="0"/>
              </a:rPr>
              <a:t>PIP 1</a:t>
            </a:r>
            <a:r>
              <a:rPr lang="el-GR" altLang="ko-KR" sz="2800" b="1" dirty="0">
                <a:cs typeface="Arial" charset="0"/>
              </a:rPr>
              <a:t>=</a:t>
            </a:r>
            <a:r>
              <a:rPr lang="en-US" altLang="ko-KR" sz="2800" b="1" dirty="0">
                <a:cs typeface="Arial" charset="0"/>
              </a:rPr>
              <a:t>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+ </a:t>
            </a:r>
            <a:r>
              <a:rPr lang="en-US" altLang="ko-KR" sz="2800" b="1" dirty="0" err="1">
                <a:cs typeface="Arial" charset="0"/>
              </a:rPr>
              <a:t>Qmax</a:t>
            </a:r>
            <a:endParaRPr lang="en-US" altLang="ko-KR" sz="2800" b="1" dirty="0">
              <a:cs typeface="Arial" charset="0"/>
            </a:endParaRPr>
          </a:p>
          <a:p>
            <a:pPr eaLnBrk="1" hangingPunct="1">
              <a:lnSpc>
                <a:spcPct val="200000"/>
              </a:lnSpc>
              <a:buNone/>
            </a:pPr>
            <a:r>
              <a:rPr lang="el-GR" altLang="ko-KR" sz="2800" b="1" dirty="0">
                <a:cs typeface="Arial" charset="0"/>
              </a:rPr>
              <a:t>                  </a:t>
            </a:r>
            <a:r>
              <a:rPr lang="en-US" altLang="ko-KR" sz="2800" b="1" dirty="0">
                <a:cs typeface="Arial" charset="0"/>
              </a:rPr>
              <a:t>(PIP1 &lt;30 = </a:t>
            </a:r>
            <a:r>
              <a:rPr lang="el-GR" altLang="ko-KR" sz="2800" b="1" dirty="0">
                <a:cs typeface="Arial" charset="0"/>
              </a:rPr>
              <a:t>Υποτονικότητα) </a:t>
            </a:r>
            <a:r>
              <a:rPr lang="el-GR" altLang="ko-KR" sz="1400" b="1" dirty="0">
                <a:cs typeface="Arial" charset="0"/>
              </a:rPr>
              <a:t>(1)</a:t>
            </a:r>
            <a:endParaRPr lang="ko-KR" altLang="en-US" sz="1400" b="1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6093296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1.Tan TL, Bergmann MA, Griffiths D, et al. Stop test or pressure-flow study? Measuring </a:t>
            </a:r>
            <a:r>
              <a:rPr lang="en-US" sz="1400" dirty="0" err="1"/>
              <a:t>detrusor</a:t>
            </a:r>
            <a:r>
              <a:rPr lang="en-US" sz="1400" dirty="0"/>
              <a:t> contractility in older females. </a:t>
            </a:r>
            <a:r>
              <a:rPr lang="en-US" sz="1400" i="1" dirty="0" err="1"/>
              <a:t>Neurourol</a:t>
            </a:r>
            <a:r>
              <a:rPr lang="en-US" sz="1400" i="1" dirty="0"/>
              <a:t> </a:t>
            </a:r>
            <a:r>
              <a:rPr lang="en-US" sz="1400" i="1" dirty="0" err="1"/>
              <a:t>Urodyn</a:t>
            </a:r>
            <a:r>
              <a:rPr lang="en-US" sz="1400" i="1" dirty="0"/>
              <a:t>. 2004;23:184-189.</a:t>
            </a:r>
            <a:endParaRPr lang="el-GR" sz="1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Απόφραξη στην γυναίκα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Δεν υπάρχουν ευρέως αποδεκτά κριτήρια για την διάγνωση της απόφραξης στις γυναίκες όπως στους άνδρες.</a:t>
            </a:r>
          </a:p>
          <a:p>
            <a:endParaRPr lang="el-GR" dirty="0"/>
          </a:p>
          <a:p>
            <a:r>
              <a:rPr lang="el-GR" dirty="0"/>
              <a:t>Τα κριτήρια απόφραξης τα οποία εφαρμόζονται στους άνδρες όπως οι πιέσεις εξώθησης και οι ροές των ούρων  δυστυχώς φαίνεται πως δεν μπορούν να εφαρμοστούν στις γυναίκες.</a:t>
            </a:r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Έχουν προταθεί όμως διάφορα διαγνωστικά κριτήρια τα οποία μπορούν να χρησιμοποιηθούν.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Εξίσωση του </a:t>
            </a:r>
            <a:r>
              <a:rPr lang="en-US" b="1" dirty="0">
                <a:solidFill>
                  <a:srgbClr val="7030A0"/>
                </a:solidFill>
              </a:rPr>
              <a:t>Latimer </a:t>
            </a:r>
            <a:r>
              <a:rPr lang="en-US" sz="1400" b="1" dirty="0">
                <a:solidFill>
                  <a:srgbClr val="7030A0"/>
                </a:solidFill>
              </a:rPr>
              <a:t>1</a:t>
            </a:r>
            <a:endParaRPr lang="el-GR" sz="14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7584" y="2613392"/>
            <a:ext cx="71287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UR=</a:t>
            </a:r>
            <a:r>
              <a:rPr lang="en-US" sz="4400" dirty="0" err="1"/>
              <a:t>Pves</a:t>
            </a:r>
            <a:r>
              <a:rPr lang="en-US" sz="4400" dirty="0"/>
              <a:t>/Qmax2</a:t>
            </a:r>
            <a:br>
              <a:rPr lang="en-US" sz="4400" dirty="0"/>
            </a:br>
            <a:br>
              <a:rPr lang="el-GR" sz="4400" dirty="0"/>
            </a:br>
            <a:r>
              <a:rPr lang="el-GR" sz="3200" dirty="0"/>
              <a:t>Φ.Τ.</a:t>
            </a:r>
            <a:br>
              <a:rPr lang="el-GR" sz="3200" dirty="0"/>
            </a:br>
            <a:r>
              <a:rPr lang="el-GR" sz="3200" dirty="0"/>
              <a:t>Άνδρες:&gt;0,6</a:t>
            </a:r>
            <a:br>
              <a:rPr lang="el-GR" sz="3200" dirty="0"/>
            </a:br>
            <a:r>
              <a:rPr lang="el-GR" sz="3200" dirty="0"/>
              <a:t>Γυναίκες:&gt;0,2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6093296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Gleason DM , Latimer J . The pressure flow study: a method for measuring bladder neck resistance. J. Urol (1962),87:844-852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b="1" dirty="0">
                <a:solidFill>
                  <a:srgbClr val="7030A0"/>
                </a:solidFill>
              </a:rPr>
              <a:t>Νομόγραμμα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Blaivas</a:t>
            </a:r>
            <a:r>
              <a:rPr lang="el-GR" sz="4000" b="1" dirty="0">
                <a:solidFill>
                  <a:srgbClr val="7030A0"/>
                </a:solidFill>
              </a:rPr>
              <a:t> για γυναικεία απόφραξη</a:t>
            </a:r>
            <a:endParaRPr lang="en-US" sz="4000" b="1" dirty="0">
              <a:solidFill>
                <a:srgbClr val="7030A0"/>
              </a:solidFill>
            </a:endParaRPr>
          </a:p>
        </p:txBody>
      </p:sp>
      <p:pic>
        <p:nvPicPr>
          <p:cNvPr id="79878" name="Picture 6" descr="σάρωση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700213"/>
            <a:ext cx="6913563" cy="4608512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내용 개체 틀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45370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ko-KR" sz="2800" b="1" dirty="0">
                <a:latin typeface="Arial" charset="0"/>
                <a:cs typeface="Arial" charset="0"/>
              </a:rPr>
              <a:t> </a:t>
            </a: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15 ml/s and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≥ 20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ko-KR" sz="2800" b="1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ko-KR" sz="2800" b="1" dirty="0">
                <a:cs typeface="Arial" charset="0"/>
              </a:rPr>
              <a:t> </a:t>
            </a: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11 ml/s and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≥ 21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ko-KR" sz="2800" b="1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12 ml/s and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≥ 20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ko-KR" sz="2800" b="1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15 ml/s and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≥ 20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</a:t>
            </a:r>
            <a:endParaRPr lang="el-GR" altLang="ko-KR" sz="2800" b="1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l-GR" altLang="ko-KR" sz="2800" b="1" dirty="0">
              <a:cs typeface="Arial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15 ml/s and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≥ 60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 </a:t>
            </a:r>
            <a:r>
              <a:rPr lang="el-GR" altLang="ko-KR" sz="2800" b="1" dirty="0">
                <a:cs typeface="Arial" charset="0"/>
              </a:rPr>
              <a:t>με την προϋπόθεση ότι υπάρχει </a:t>
            </a:r>
            <a:r>
              <a:rPr lang="el-GR" altLang="ko-KR" sz="2800" b="1" dirty="0" err="1">
                <a:cs typeface="Arial" charset="0"/>
              </a:rPr>
              <a:t>χοανοποίηση</a:t>
            </a:r>
            <a:r>
              <a:rPr lang="el-GR" altLang="ko-KR" sz="2800" b="1" dirty="0">
                <a:cs typeface="Arial" charset="0"/>
              </a:rPr>
              <a:t> του κυστικού αυχένα και </a:t>
            </a:r>
            <a:r>
              <a:rPr lang="el-GR" altLang="ko-KR" sz="2800" b="1" dirty="0" err="1">
                <a:cs typeface="Arial" charset="0"/>
              </a:rPr>
              <a:t>χάλαση</a:t>
            </a:r>
            <a:r>
              <a:rPr lang="el-GR" altLang="ko-KR" sz="2800" b="1" dirty="0">
                <a:cs typeface="Arial" charset="0"/>
              </a:rPr>
              <a:t> της ουρήθρας στη </a:t>
            </a:r>
            <a:r>
              <a:rPr lang="en-US" altLang="ko-KR" sz="2800" b="1" dirty="0">
                <a:cs typeface="Arial" charset="0"/>
              </a:rPr>
              <a:t>FUDS</a:t>
            </a:r>
            <a:endParaRPr lang="ko-KR" altLang="en-US" sz="2800" b="1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ko-KR" altLang="en-US" sz="2800" b="1" dirty="0">
              <a:latin typeface="Arial" charset="0"/>
              <a:cs typeface="Arial" charset="0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300788" y="1628800"/>
            <a:ext cx="28432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Chassagne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et al. Urology 1998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795963" y="2420888"/>
            <a:ext cx="3348037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Lemark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GE and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Zimmern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PE. J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2000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84888" y="3284984"/>
            <a:ext cx="30591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Grouts et al.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Neurourol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Urodyn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2000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l-GR" b="1" dirty="0" err="1">
                <a:solidFill>
                  <a:srgbClr val="6805CB"/>
                </a:solidFill>
                <a:cs typeface="Arial" charset="0"/>
              </a:rPr>
              <a:t>Υποκυστικό</a:t>
            </a:r>
            <a:r>
              <a:rPr lang="el-GR" b="1" dirty="0">
                <a:solidFill>
                  <a:srgbClr val="6805CB"/>
                </a:solidFill>
                <a:cs typeface="Arial" charset="0"/>
              </a:rPr>
              <a:t> κώλυμα - </a:t>
            </a:r>
            <a:r>
              <a:rPr lang="en-US" b="1" dirty="0">
                <a:solidFill>
                  <a:srgbClr val="6805CB"/>
                </a:solidFill>
                <a:cs typeface="Arial" charset="0"/>
              </a:rPr>
              <a:t>BOO</a:t>
            </a:r>
            <a:endParaRPr lang="el-GR" dirty="0"/>
          </a:p>
        </p:txBody>
      </p:sp>
      <p:sp>
        <p:nvSpPr>
          <p:cNvPr id="9" name="직사각형 4"/>
          <p:cNvSpPr/>
          <p:nvPr/>
        </p:nvSpPr>
        <p:spPr>
          <a:xfrm>
            <a:off x="6300788" y="5517232"/>
            <a:ext cx="28432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Dio</a:t>
            </a:r>
            <a:r>
              <a:rPr lang="el-GR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κ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no et al. J. 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1984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직사각형 6"/>
          <p:cNvSpPr/>
          <p:nvPr/>
        </p:nvSpPr>
        <p:spPr>
          <a:xfrm>
            <a:off x="6300788" y="4005064"/>
            <a:ext cx="28432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Lee et al. Korean J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2006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내용 개체 틀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39261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2800" b="1" dirty="0">
                <a:latin typeface="Arial" charset="0"/>
                <a:cs typeface="Arial" charset="0"/>
              </a:rPr>
              <a:t> </a:t>
            </a:r>
            <a:r>
              <a:rPr lang="en-US" altLang="ko-KR" sz="2800" b="1" dirty="0" err="1">
                <a:cs typeface="Arial" charset="0"/>
              </a:rPr>
              <a:t>Qmax</a:t>
            </a:r>
            <a:r>
              <a:rPr lang="en-US" altLang="ko-KR" sz="2800" b="1" dirty="0">
                <a:cs typeface="Arial" charset="0"/>
              </a:rPr>
              <a:t> ≤ 12 ml/s and </a:t>
            </a:r>
            <a:r>
              <a:rPr lang="en-US" altLang="ko-KR" sz="2800" b="1" dirty="0" err="1">
                <a:cs typeface="Arial" charset="0"/>
              </a:rPr>
              <a:t>PdetQmax</a:t>
            </a:r>
            <a:r>
              <a:rPr lang="en-US" altLang="ko-KR" sz="2800" b="1" dirty="0">
                <a:cs typeface="Arial" charset="0"/>
              </a:rPr>
              <a:t> ≥ 30 cmH</a:t>
            </a:r>
            <a:r>
              <a:rPr lang="en-US" altLang="ko-KR" sz="2800" b="1" baseline="-25000" dirty="0">
                <a:cs typeface="Arial" charset="0"/>
              </a:rPr>
              <a:t>2</a:t>
            </a:r>
            <a:r>
              <a:rPr lang="en-US" altLang="ko-KR" sz="2800" b="1" dirty="0">
                <a:cs typeface="Arial" charset="0"/>
              </a:rPr>
              <a:t>O</a:t>
            </a: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altLang="ko-KR" sz="2800" b="1" dirty="0">
              <a:cs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2800" b="1" dirty="0">
                <a:cs typeface="Arial" charset="0"/>
              </a:rPr>
              <a:t> </a:t>
            </a:r>
            <a:r>
              <a:rPr lang="el-GR" sz="2800" b="1" dirty="0">
                <a:cs typeface="Arial" pitchFamily="34" charset="0"/>
              </a:rPr>
              <a:t>Ακτινογραφική ένδειξη ουρηθρικής σύγκλησης ενώ υπάρχει διατηρούμενη σύσπαση του </a:t>
            </a:r>
            <a:r>
              <a:rPr lang="el-GR" sz="2800" b="1" dirty="0" err="1">
                <a:cs typeface="Arial" pitchFamily="34" charset="0"/>
              </a:rPr>
              <a:t>εξωστήρα</a:t>
            </a:r>
            <a:r>
              <a:rPr lang="el-GR" sz="2800" b="1" dirty="0">
                <a:cs typeface="Arial" pitchFamily="34" charset="0"/>
              </a:rPr>
              <a:t> οποιουδήποτε εύρους. Επί πλέον αυτή η σύσπαση συνοδεύεται από ελαττωμένη ή καθυστερημένη στην έναρξη ροή ούρων.</a:t>
            </a:r>
            <a:endParaRPr lang="en-US" altLang="ko-KR" sz="2800" b="1" dirty="0">
              <a:cs typeface="Arial" charset="0"/>
            </a:endParaRPr>
          </a:p>
          <a:p>
            <a:pPr>
              <a:lnSpc>
                <a:spcPct val="200000"/>
              </a:lnSpc>
              <a:buNone/>
            </a:pPr>
            <a:endParaRPr lang="el-GR" altLang="ko-KR" sz="2800" b="1" dirty="0">
              <a:cs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altLang="ko-KR" sz="2800" b="1" dirty="0" err="1">
                <a:solidFill>
                  <a:srgbClr val="C00000"/>
                </a:solidFill>
                <a:cs typeface="Arial" charset="0"/>
              </a:rPr>
              <a:t>Qmax</a:t>
            </a:r>
            <a:r>
              <a:rPr lang="en-US" altLang="ko-KR" sz="2800" b="1" dirty="0">
                <a:solidFill>
                  <a:srgbClr val="C00000"/>
                </a:solidFill>
                <a:cs typeface="Arial" charset="0"/>
              </a:rPr>
              <a:t> ≤ 1</a:t>
            </a:r>
            <a:r>
              <a:rPr lang="el-GR" altLang="ko-KR" sz="2800" b="1" dirty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altLang="ko-KR" sz="2800" b="1" dirty="0">
                <a:solidFill>
                  <a:srgbClr val="C00000"/>
                </a:solidFill>
                <a:cs typeface="Arial" charset="0"/>
              </a:rPr>
              <a:t> ml/s and </a:t>
            </a:r>
            <a:r>
              <a:rPr lang="en-US" altLang="ko-KR" sz="2800" b="1" dirty="0" err="1">
                <a:solidFill>
                  <a:srgbClr val="C00000"/>
                </a:solidFill>
                <a:cs typeface="Arial" charset="0"/>
              </a:rPr>
              <a:t>PdetQmax</a:t>
            </a:r>
            <a:r>
              <a:rPr lang="en-US" altLang="ko-KR" sz="2800" b="1" dirty="0">
                <a:solidFill>
                  <a:srgbClr val="C00000"/>
                </a:solidFill>
                <a:cs typeface="Arial" charset="0"/>
              </a:rPr>
              <a:t> ≥ 25 cmH</a:t>
            </a:r>
            <a:r>
              <a:rPr lang="en-US" altLang="ko-KR" sz="2800" b="1" baseline="-25000" dirty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altLang="ko-KR" sz="2800" b="1" dirty="0">
                <a:solidFill>
                  <a:srgbClr val="C00000"/>
                </a:solidFill>
                <a:cs typeface="Arial" charset="0"/>
              </a:rPr>
              <a:t>O</a:t>
            </a:r>
            <a:endParaRPr lang="el-GR" altLang="ko-KR" sz="2800" b="1" dirty="0">
              <a:solidFill>
                <a:srgbClr val="C00000"/>
              </a:solidFill>
              <a:cs typeface="Arial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endParaRPr lang="en-US" altLang="ko-KR" sz="2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Wingdings" pitchFamily="2" charset="2"/>
              <a:buChar char="Ø"/>
            </a:pPr>
            <a:endParaRPr lang="en-US" altLang="ko-KR" sz="2800" b="1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200000"/>
              </a:lnSpc>
              <a:buFont typeface="Arial" charset="0"/>
              <a:buNone/>
            </a:pPr>
            <a:endParaRPr lang="ko-KR" altLang="en-US" sz="2800" b="1" dirty="0">
              <a:latin typeface="Arial" charset="0"/>
              <a:cs typeface="Arial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300788" y="2132856"/>
            <a:ext cx="2843212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Kim et al. Korean J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2001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6104"/>
          </a:xfrm>
        </p:spPr>
        <p:txBody>
          <a:bodyPr/>
          <a:lstStyle/>
          <a:p>
            <a:r>
              <a:rPr lang="el-GR" b="1" dirty="0" err="1">
                <a:solidFill>
                  <a:srgbClr val="6805CB"/>
                </a:solidFill>
                <a:cs typeface="Arial" charset="0"/>
              </a:rPr>
              <a:t>Υποκυστικό</a:t>
            </a:r>
            <a:r>
              <a:rPr lang="el-GR" b="1" dirty="0">
                <a:solidFill>
                  <a:srgbClr val="6805CB"/>
                </a:solidFill>
                <a:cs typeface="Arial" charset="0"/>
              </a:rPr>
              <a:t> κώλυμα - </a:t>
            </a:r>
            <a:r>
              <a:rPr lang="en-US" b="1" dirty="0">
                <a:solidFill>
                  <a:srgbClr val="6805CB"/>
                </a:solidFill>
                <a:cs typeface="Arial" charset="0"/>
              </a:rPr>
              <a:t>BOO</a:t>
            </a:r>
            <a:endParaRPr lang="el-GR" dirty="0"/>
          </a:p>
        </p:txBody>
      </p:sp>
      <p:sp>
        <p:nvSpPr>
          <p:cNvPr id="9" name="직사각형 4"/>
          <p:cNvSpPr/>
          <p:nvPr/>
        </p:nvSpPr>
        <p:spPr>
          <a:xfrm>
            <a:off x="6300788" y="6381328"/>
            <a:ext cx="28432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altLang="ko-KR" sz="1200" b="1" dirty="0" err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직사각형 7"/>
          <p:cNvSpPr/>
          <p:nvPr/>
        </p:nvSpPr>
        <p:spPr>
          <a:xfrm>
            <a:off x="6659563" y="5661248"/>
            <a:ext cx="2484437" cy="288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Dafreitas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et al. Urology 2004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직사각형 4"/>
          <p:cNvSpPr/>
          <p:nvPr/>
        </p:nvSpPr>
        <p:spPr>
          <a:xfrm>
            <a:off x="6012160" y="4509120"/>
            <a:ext cx="28432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Nitti et al. J.  </a:t>
            </a:r>
            <a:r>
              <a:rPr lang="en-US" altLang="ko-KR" sz="1200" b="1" dirty="0" err="1">
                <a:solidFill>
                  <a:schemeClr val="tx1"/>
                </a:solidFill>
                <a:latin typeface="Arial" charset="0"/>
                <a:cs typeface="Arial" charset="0"/>
              </a:rPr>
              <a:t>Urol</a:t>
            </a:r>
            <a:r>
              <a:rPr lang="en-US" altLang="ko-KR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 1999</a:t>
            </a:r>
            <a:endParaRPr lang="ko-KR" altLang="en-US" sz="1200" b="1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367323"/>
            <a:ext cx="8229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dirty="0"/>
              <a:t>1. </a:t>
            </a:r>
            <a:r>
              <a:rPr lang="de-DE" sz="1400" dirty="0" err="1"/>
              <a:t>Defreitas</a:t>
            </a:r>
            <a:r>
              <a:rPr lang="de-DE" sz="1400" dirty="0"/>
              <a:t> GA, Zimmern PE, </a:t>
            </a:r>
            <a:r>
              <a:rPr lang="de-DE" sz="1400" dirty="0" err="1"/>
              <a:t>Lemack</a:t>
            </a:r>
            <a:r>
              <a:rPr lang="el-GR" sz="1400" dirty="0"/>
              <a:t> </a:t>
            </a:r>
            <a:r>
              <a:rPr lang="en-US" sz="1400" dirty="0"/>
              <a:t>GE, </a:t>
            </a:r>
            <a:r>
              <a:rPr lang="en-US" sz="1400" dirty="0" err="1"/>
              <a:t>Shariat</a:t>
            </a:r>
            <a:r>
              <a:rPr lang="en-US" sz="1400" dirty="0"/>
              <a:t> SF.</a:t>
            </a:r>
            <a:r>
              <a:rPr lang="el-GR" sz="1400" dirty="0"/>
              <a:t> </a:t>
            </a:r>
            <a:r>
              <a:rPr lang="en-US" sz="1400" dirty="0"/>
              <a:t>Refining diagnosis of</a:t>
            </a:r>
            <a:r>
              <a:rPr lang="el-GR" sz="1400" dirty="0"/>
              <a:t> </a:t>
            </a:r>
            <a:r>
              <a:rPr lang="en-US" sz="1400" dirty="0"/>
              <a:t>anatomic female bladder outlet</a:t>
            </a:r>
            <a:r>
              <a:rPr lang="el-GR" sz="1400" dirty="0"/>
              <a:t> </a:t>
            </a:r>
            <a:r>
              <a:rPr lang="en-US" sz="1400" dirty="0"/>
              <a:t>obstruction: comparison of pressure-flow</a:t>
            </a:r>
            <a:r>
              <a:rPr lang="el-GR" sz="1400" dirty="0"/>
              <a:t> </a:t>
            </a:r>
            <a:r>
              <a:rPr lang="en-US" sz="1400" dirty="0"/>
              <a:t>study parameters in clinically obstructed</a:t>
            </a:r>
            <a:r>
              <a:rPr lang="el-GR" sz="1400" dirty="0"/>
              <a:t> </a:t>
            </a:r>
            <a:r>
              <a:rPr lang="en-US" sz="1400" dirty="0"/>
              <a:t>women with those of normal </a:t>
            </a:r>
            <a:r>
              <a:rPr lang="en-US" sz="1400" dirty="0" err="1"/>
              <a:t>controls.</a:t>
            </a:r>
            <a:r>
              <a:rPr lang="en-US" sz="1400" i="1" dirty="0" err="1"/>
              <a:t>Urology</a:t>
            </a:r>
            <a:r>
              <a:rPr lang="el-GR" sz="1400" dirty="0"/>
              <a:t>2004;64: 675–81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2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pPr algn="l"/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  <p:pic>
        <p:nvPicPr>
          <p:cNvPr id="1026" name="Picture 2" descr="C:\Users\Anastasios\Pictures\IMG_0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624736" cy="48140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372200" y="1484784"/>
            <a:ext cx="504056" cy="360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35955"/>
          </a:xfrm>
        </p:spPr>
        <p:txBody>
          <a:bodyPr/>
          <a:lstStyle/>
          <a:p>
            <a:pPr eaLnBrk="1" hangingPunct="1"/>
            <a:r>
              <a:rPr lang="el-GR" altLang="ko-KR" sz="4000" b="1" dirty="0" err="1">
                <a:solidFill>
                  <a:srgbClr val="6805CB"/>
                </a:solidFill>
                <a:cs typeface="Arial" charset="0"/>
              </a:rPr>
              <a:t>Άκτινο</a:t>
            </a:r>
            <a:r>
              <a:rPr lang="el-GR" altLang="ko-KR" sz="4000" b="1" dirty="0">
                <a:solidFill>
                  <a:srgbClr val="6805CB"/>
                </a:solidFill>
                <a:cs typeface="Arial" charset="0"/>
              </a:rPr>
              <a:t>-</a:t>
            </a:r>
            <a:r>
              <a:rPr lang="el-GR" altLang="ko-KR" sz="4000" b="1" dirty="0" err="1">
                <a:solidFill>
                  <a:srgbClr val="6805CB"/>
                </a:solidFill>
                <a:cs typeface="Arial" charset="0"/>
              </a:rPr>
              <a:t>Ουροδυναμική</a:t>
            </a:r>
            <a:r>
              <a:rPr lang="el-GR" altLang="ko-KR" sz="4000" b="1" dirty="0">
                <a:solidFill>
                  <a:srgbClr val="6805CB"/>
                </a:solidFill>
                <a:cs typeface="Arial" charset="0"/>
              </a:rPr>
              <a:t>  Μελέτη</a:t>
            </a:r>
            <a:r>
              <a:rPr lang="en-US" altLang="ko-KR" sz="4000" b="1" dirty="0">
                <a:solidFill>
                  <a:srgbClr val="6805CB"/>
                </a:solidFill>
                <a:cs typeface="Arial" charset="0"/>
              </a:rPr>
              <a:t> </a:t>
            </a:r>
            <a:endParaRPr lang="ko-KR" altLang="en-US" sz="4000" b="1" dirty="0">
              <a:solidFill>
                <a:srgbClr val="6805CB"/>
              </a:solidFill>
              <a:cs typeface="Arial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73238"/>
            <a:ext cx="8526463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6300788" y="6381750"/>
            <a:ext cx="2843212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ko-KR" sz="1200" b="1">
                <a:solidFill>
                  <a:schemeClr val="tx1"/>
                </a:solidFill>
                <a:latin typeface="Arial" charset="0"/>
                <a:cs typeface="Arial" charset="0"/>
              </a:rPr>
              <a:t>Nitti et al. J Urol  1999</a:t>
            </a:r>
            <a:endParaRPr lang="ko-KR" altLang="en-US" sz="1200" b="1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rmAutofit/>
          </a:bodyPr>
          <a:lstStyle/>
          <a:p>
            <a:r>
              <a:rPr lang="el-GR" sz="5400" b="1" dirty="0">
                <a:solidFill>
                  <a:srgbClr val="7030A0"/>
                </a:solidFill>
              </a:rPr>
              <a:t>Θεραπευτική Αντιμετώπιση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Απόφραξη μετά επεμβάσεις αποκατάστασης της ακράτειας ούρων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el-GR" dirty="0"/>
              <a:t>Εξαρτάται από το είδος της επέμβασης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 err="1"/>
              <a:t>Ουρηθρόληση</a:t>
            </a:r>
            <a:r>
              <a:rPr lang="el-GR" dirty="0"/>
              <a:t> για τις επεμβάσεις τύπου </a:t>
            </a:r>
            <a:r>
              <a:rPr lang="en-US" dirty="0"/>
              <a:t>Burch.</a:t>
            </a:r>
          </a:p>
          <a:p>
            <a:r>
              <a:rPr lang="el-GR" dirty="0"/>
              <a:t>Διατομή της σφενδόνης στις επεμβάσεις τύπου «θηλιάς»</a:t>
            </a:r>
            <a:r>
              <a:rPr lang="en-US" dirty="0"/>
              <a:t>.</a:t>
            </a:r>
            <a:endParaRPr lang="el-GR" dirty="0"/>
          </a:p>
          <a:p>
            <a:r>
              <a:rPr lang="en-US" dirty="0"/>
              <a:t> </a:t>
            </a:r>
            <a:r>
              <a:rPr lang="el-GR" dirty="0"/>
              <a:t>Σε </a:t>
            </a:r>
            <a:r>
              <a:rPr lang="en-US" dirty="0"/>
              <a:t>70–90% </a:t>
            </a:r>
            <a:r>
              <a:rPr lang="el-GR" dirty="0"/>
              <a:t>των ασθενών με απλή διατομή της «θηλιάς» θα βελτιωθούν θεαματικά τα συμπτώματά τους</a:t>
            </a:r>
            <a:r>
              <a:rPr lang="en-US" dirty="0"/>
              <a:t>  </a:t>
            </a:r>
            <a:r>
              <a:rPr lang="en-US" sz="1500" dirty="0"/>
              <a:t>(1,2) </a:t>
            </a:r>
            <a:r>
              <a:rPr lang="en-US" dirty="0"/>
              <a:t>. </a:t>
            </a:r>
            <a:r>
              <a:rPr lang="el-GR" dirty="0"/>
              <a:t>Σε </a:t>
            </a:r>
            <a:r>
              <a:rPr lang="en-US" dirty="0"/>
              <a:t>20%</a:t>
            </a:r>
            <a:r>
              <a:rPr lang="el-GR" dirty="0"/>
              <a:t> από αυτούς μπορεί να  υποτροπιάσει η ακράτεια από προσπάθεια </a:t>
            </a:r>
            <a:r>
              <a:rPr lang="el-GR" sz="1500" dirty="0"/>
              <a:t>(3)</a:t>
            </a:r>
            <a:r>
              <a:rPr lang="en-US" dirty="0"/>
              <a:t> .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59024" y="5661248"/>
            <a:ext cx="8784976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1.</a:t>
            </a:r>
            <a:r>
              <a:rPr kumimoji="0" lang="sv-SE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Nitti VW, Carlson KV, Blaivas JG,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Dmochowski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RR.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Early results of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pubovaginal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sling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lysis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midline sling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incision.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Urology</a:t>
            </a:r>
            <a:r>
              <a:rPr kumimoji="0" lang="el-GR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2002; 59 : 47–52</a:t>
            </a:r>
          </a:p>
          <a:p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2.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Goldman HB.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sling incision for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treatment of iatrogenic urethral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obstruction.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Urology</a:t>
            </a:r>
            <a:r>
              <a:rPr kumimoji="0" lang="el-GR" sz="15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2003; 62 : 714–8</a:t>
            </a:r>
            <a:r>
              <a:rPr lang="en-US" sz="1500" dirty="0"/>
              <a:t>1</a:t>
            </a:r>
            <a:r>
              <a:rPr lang="el-GR" sz="1500" dirty="0"/>
              <a:t>. </a:t>
            </a:r>
            <a:endParaRPr lang="en-US" sz="1500" dirty="0"/>
          </a:p>
          <a:p>
            <a:r>
              <a:rPr lang="en-US" sz="1500" dirty="0"/>
              <a:t>         3. H</a:t>
            </a:r>
            <a:r>
              <a:rPr lang="el-GR" sz="1500" dirty="0"/>
              <a:t>.</a:t>
            </a:r>
            <a:r>
              <a:rPr lang="en-US" sz="1500" dirty="0"/>
              <a:t> B. Goldman, P. E. </a:t>
            </a:r>
            <a:r>
              <a:rPr lang="en-US" sz="1500" dirty="0" err="1"/>
              <a:t>Zimmern</a:t>
            </a:r>
            <a:r>
              <a:rPr lang="en-US" sz="1500" dirty="0"/>
              <a:t>. The treatment of female bladder</a:t>
            </a:r>
            <a:r>
              <a:rPr lang="el-GR" sz="1500" dirty="0"/>
              <a:t> </a:t>
            </a:r>
            <a:r>
              <a:rPr lang="en-US" sz="1500" dirty="0"/>
              <a:t>outlet obstruction </a:t>
            </a:r>
            <a:r>
              <a:rPr lang="el-GR" sz="1500" dirty="0"/>
              <a:t> </a:t>
            </a:r>
            <a:r>
              <a:rPr lang="pt-BR" sz="1500" dirty="0"/>
              <a:t>2 0 0 6</a:t>
            </a:r>
            <a:r>
              <a:rPr lang="el-GR" sz="1500" dirty="0"/>
              <a:t>,</a:t>
            </a:r>
            <a:r>
              <a:rPr lang="pt-BR" sz="1500" dirty="0"/>
              <a:t> B J U I</a:t>
            </a:r>
            <a:r>
              <a:rPr lang="en-US" sz="1500" dirty="0" err="1"/>
              <a:t>nternational</a:t>
            </a:r>
            <a:r>
              <a:rPr lang="pt-BR" sz="1500" dirty="0"/>
              <a:t>  9 8 , 3 5 9  </a:t>
            </a:r>
          </a:p>
          <a:p>
            <a:r>
              <a:rPr lang="pt-BR" sz="1500" dirty="0"/>
              <a:t>          – 3 6 6</a:t>
            </a:r>
            <a:endParaRPr lang="el-GR" sz="15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5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pPr eaLnBrk="1" hangingPunct="1"/>
            <a:r>
              <a:rPr lang="el-GR" altLang="ko-KR" b="1" dirty="0">
                <a:solidFill>
                  <a:srgbClr val="6805CB"/>
                </a:solidFill>
                <a:cs typeface="Arial" charset="0"/>
              </a:rPr>
              <a:t>Αίτια;</a:t>
            </a:r>
            <a:r>
              <a:rPr lang="en-US" altLang="ko-KR" b="1" dirty="0">
                <a:solidFill>
                  <a:srgbClr val="6805CB"/>
                </a:solidFill>
                <a:cs typeface="Arial" charset="0"/>
              </a:rPr>
              <a:t> </a:t>
            </a:r>
            <a:endParaRPr lang="ko-KR" altLang="en-US" b="1" dirty="0">
              <a:solidFill>
                <a:srgbClr val="6805CB"/>
              </a:solidFill>
              <a:cs typeface="Arial" charset="0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755576" y="1844824"/>
            <a:ext cx="7834313" cy="3417888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US" altLang="ko-KR" b="1" dirty="0">
                <a:latin typeface="Arial" charset="0"/>
                <a:cs typeface="Arial" charset="0"/>
              </a:rPr>
              <a:t> </a:t>
            </a:r>
            <a:r>
              <a:rPr lang="el-GR" altLang="ko-KR" b="1" dirty="0">
                <a:solidFill>
                  <a:srgbClr val="7030A0"/>
                </a:solidFill>
                <a:cs typeface="Arial" charset="0"/>
              </a:rPr>
              <a:t>Ουροδόχος κύστη</a:t>
            </a:r>
            <a:endParaRPr lang="en-US" altLang="ko-KR" b="1" dirty="0">
              <a:solidFill>
                <a:srgbClr val="7030A0"/>
              </a:solidFill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altLang="ko-KR" b="1" dirty="0">
                <a:cs typeface="Arial" charset="0"/>
              </a:rPr>
              <a:t>    : </a:t>
            </a:r>
            <a:r>
              <a:rPr lang="el-GR" altLang="ko-KR" b="1" dirty="0">
                <a:cs typeface="Arial" charset="0"/>
              </a:rPr>
              <a:t>Ελαττωμένη </a:t>
            </a:r>
            <a:r>
              <a:rPr lang="en-US" altLang="ko-KR" b="1" dirty="0">
                <a:cs typeface="Arial" charset="0"/>
              </a:rPr>
              <a:t> </a:t>
            </a:r>
            <a:r>
              <a:rPr lang="el-GR" altLang="ko-KR" b="1" dirty="0" err="1">
                <a:cs typeface="Arial" charset="0"/>
              </a:rPr>
              <a:t>συσπαστικότητα</a:t>
            </a:r>
            <a:r>
              <a:rPr lang="el-GR" altLang="ko-KR" b="1" dirty="0">
                <a:cs typeface="Arial" charset="0"/>
              </a:rPr>
              <a:t> της    </a:t>
            </a:r>
          </a:p>
          <a:p>
            <a:pPr algn="just" eaLnBrk="1" hangingPunct="1">
              <a:buFont typeface="Arial" charset="0"/>
              <a:buNone/>
            </a:pPr>
            <a:r>
              <a:rPr lang="el-GR" altLang="ko-KR" b="1" dirty="0">
                <a:cs typeface="Arial" charset="0"/>
              </a:rPr>
              <a:t>       κύστης</a:t>
            </a:r>
            <a:endParaRPr lang="en-US" altLang="ko-KR" b="1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ü"/>
            </a:pPr>
            <a:endParaRPr lang="en-US" altLang="ko-KR" b="1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l-GR" altLang="ko-KR" b="1" dirty="0">
                <a:cs typeface="Arial" charset="0"/>
              </a:rPr>
              <a:t> </a:t>
            </a:r>
            <a:r>
              <a:rPr lang="el-GR" altLang="ko-KR" b="1" dirty="0">
                <a:solidFill>
                  <a:srgbClr val="7030A0"/>
                </a:solidFill>
                <a:cs typeface="Arial" charset="0"/>
              </a:rPr>
              <a:t>Ουρήθρα</a:t>
            </a:r>
            <a:endParaRPr lang="en-US" altLang="ko-KR" b="1" dirty="0">
              <a:solidFill>
                <a:srgbClr val="7030A0"/>
              </a:solidFill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en-US" altLang="ko-KR" b="1" dirty="0">
                <a:cs typeface="Arial" charset="0"/>
              </a:rPr>
              <a:t>     : </a:t>
            </a:r>
            <a:r>
              <a:rPr lang="el-GR" altLang="ko-KR" b="1" dirty="0">
                <a:cs typeface="Arial" charset="0"/>
              </a:rPr>
              <a:t>Αυξημένες ουρηθρικές αντιστάσεις</a:t>
            </a:r>
            <a:endParaRPr lang="ko-KR" altLang="en-US" b="1" dirty="0"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452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1400" dirty="0"/>
              <a:t> 1. </a:t>
            </a:r>
            <a:r>
              <a:rPr lang="en-US" sz="1400" dirty="0"/>
              <a:t>H</a:t>
            </a:r>
            <a:r>
              <a:rPr lang="el-GR" sz="1400" dirty="0"/>
              <a:t> .</a:t>
            </a:r>
            <a:r>
              <a:rPr lang="en-US" sz="1400" dirty="0"/>
              <a:t> Goldman HB.</a:t>
            </a:r>
            <a:r>
              <a:rPr lang="el-GR" sz="1400" dirty="0"/>
              <a:t> </a:t>
            </a:r>
            <a:r>
              <a:rPr lang="en-US" sz="1400" dirty="0" err="1"/>
              <a:t>Urethrolysis</a:t>
            </a:r>
            <a:r>
              <a:rPr lang="en-US" sz="1400" dirty="0"/>
              <a:t>.</a:t>
            </a:r>
            <a:r>
              <a:rPr lang="el-GR" sz="1400" dirty="0"/>
              <a:t> </a:t>
            </a:r>
            <a:r>
              <a:rPr lang="en-US" sz="1400" i="1" dirty="0"/>
              <a:t>Atlas </a:t>
            </a:r>
            <a:r>
              <a:rPr lang="en-US" sz="1400" i="1" dirty="0" err="1"/>
              <a:t>Urol</a:t>
            </a:r>
            <a:r>
              <a:rPr lang="el-GR" sz="1400" i="1" dirty="0"/>
              <a:t> </a:t>
            </a:r>
            <a:r>
              <a:rPr lang="en-US" sz="1400" i="1" dirty="0"/>
              <a:t>Clinics</a:t>
            </a:r>
            <a:r>
              <a:rPr lang="el-GR" sz="1400" i="1" dirty="0"/>
              <a:t> </a:t>
            </a:r>
            <a:r>
              <a:rPr lang="el-GR" sz="1400" dirty="0"/>
              <a:t>2004;12: 197–204 </a:t>
            </a:r>
            <a:br>
              <a:rPr lang="el-GR" sz="1400" dirty="0"/>
            </a:br>
            <a:br>
              <a:rPr lang="el-GR" sz="1400" dirty="0"/>
            </a:br>
            <a:r>
              <a:rPr lang="en-US" sz="1400" dirty="0"/>
              <a:t> </a:t>
            </a:r>
            <a:r>
              <a:rPr lang="el-GR" sz="1400" dirty="0"/>
              <a:t>2.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r>
              <a:rPr lang="el-GR" dirty="0"/>
              <a:t>Απόφραξη μετά επέμβαση για αντιμετώπιση της ακράτειας ούρων </a:t>
            </a:r>
            <a:r>
              <a:rPr lang="en-US" dirty="0"/>
              <a:t> </a:t>
            </a:r>
            <a:r>
              <a:rPr lang="el-GR" dirty="0"/>
              <a:t>μπορεί να παρουσιαστεί στο </a:t>
            </a:r>
            <a:r>
              <a:rPr lang="en-US" dirty="0"/>
              <a:t> 5–20% </a:t>
            </a:r>
            <a:r>
              <a:rPr lang="el-GR" dirty="0"/>
              <a:t>των ασθενών που υφίστανται τέτοιο χειρουργείο </a:t>
            </a:r>
            <a:r>
              <a:rPr lang="el-GR" sz="1400" dirty="0"/>
              <a:t>(1,2) </a:t>
            </a:r>
            <a:r>
              <a:rPr lang="el-GR" dirty="0"/>
              <a:t>.</a:t>
            </a:r>
            <a:r>
              <a:rPr lang="en-US" b="1" dirty="0"/>
              <a:t> </a:t>
            </a:r>
            <a:endParaRPr lang="el-GR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7606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048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602128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1682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51520" y="602128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Πρόπτωση και Απόφραξη </a:t>
            </a:r>
            <a:r>
              <a:rPr lang="el-GR" sz="1400" b="1" dirty="0">
                <a:solidFill>
                  <a:srgbClr val="7030A0"/>
                </a:solidFill>
              </a:rPr>
              <a:t>(1)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Ο βαθμός Ι δεν χρειάζεται διόρθωση.</a:t>
            </a:r>
          </a:p>
          <a:p>
            <a:endParaRPr lang="el-GR" dirty="0"/>
          </a:p>
          <a:p>
            <a:r>
              <a:rPr lang="el-GR" dirty="0"/>
              <a:t>Ο βαθμός ΙΙ σπάνια χρειάζεται διόρθωση.</a:t>
            </a:r>
          </a:p>
          <a:p>
            <a:endParaRPr lang="el-GR" dirty="0"/>
          </a:p>
          <a:p>
            <a:r>
              <a:rPr lang="el-GR" dirty="0"/>
              <a:t>Ο βαθμός ΙΙΙ σε σημαντικό ποσοστό μετά από αξιολόγηση χρειάζεται διόρθωση.</a:t>
            </a:r>
          </a:p>
          <a:p>
            <a:endParaRPr lang="el-GR" dirty="0"/>
          </a:p>
          <a:p>
            <a:r>
              <a:rPr lang="el-GR" dirty="0"/>
              <a:t>Ο βαθμός Ι</a:t>
            </a:r>
            <a:r>
              <a:rPr lang="en-US" dirty="0"/>
              <a:t>V</a:t>
            </a:r>
            <a:r>
              <a:rPr lang="el-GR" dirty="0"/>
              <a:t> πάντα χρειάζεται διόρθωση.</a:t>
            </a:r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l-GR" dirty="0"/>
              <a:t>                                                                         </a:t>
            </a:r>
            <a:r>
              <a:rPr lang="el-GR" sz="2600" dirty="0"/>
              <a:t>Ταξινόμηση κατά </a:t>
            </a:r>
            <a:r>
              <a:rPr lang="en-US" sz="2600" dirty="0"/>
              <a:t>Baden &amp; Walker</a:t>
            </a:r>
            <a:endParaRPr lang="el-GR" sz="2600" dirty="0"/>
          </a:p>
          <a:p>
            <a:endParaRPr lang="el-GR" dirty="0"/>
          </a:p>
          <a:p>
            <a:r>
              <a:rPr lang="el-GR" dirty="0"/>
              <a:t>Η αντιμετώπιση όταν χρειασθεί τελικά θα γίνει με την τοποθέτηση κατάλληλου πεσσού ή χειρουργικά</a:t>
            </a:r>
            <a:r>
              <a:rPr lang="en-US" dirty="0"/>
              <a:t>.</a:t>
            </a:r>
            <a:r>
              <a:rPr lang="el-GR" dirty="0"/>
              <a:t> </a:t>
            </a:r>
          </a:p>
          <a:p>
            <a:endParaRPr lang="el-GR" dirty="0"/>
          </a:p>
          <a:p>
            <a:pPr>
              <a:buNone/>
            </a:pPr>
            <a:r>
              <a:rPr lang="en-US" sz="2000" dirty="0"/>
              <a:t>       </a:t>
            </a:r>
            <a:r>
              <a:rPr lang="el-GR" sz="2000" dirty="0"/>
              <a:t>1. </a:t>
            </a:r>
            <a:r>
              <a:rPr lang="en-US" sz="2000" dirty="0"/>
              <a:t>H</a:t>
            </a:r>
            <a:r>
              <a:rPr lang="el-GR" sz="2000" dirty="0"/>
              <a:t>.</a:t>
            </a:r>
            <a:r>
              <a:rPr lang="en-US" sz="2000" dirty="0"/>
              <a:t> B. Goldman, P. E. </a:t>
            </a:r>
            <a:r>
              <a:rPr lang="en-US" sz="2000" dirty="0" err="1"/>
              <a:t>Zimmern</a:t>
            </a:r>
            <a:r>
              <a:rPr lang="en-US" sz="2000" dirty="0"/>
              <a:t>. The treatment of female bladder</a:t>
            </a:r>
            <a:r>
              <a:rPr lang="el-GR" sz="2000" dirty="0"/>
              <a:t> </a:t>
            </a:r>
            <a:r>
              <a:rPr lang="en-US" sz="2000" dirty="0"/>
              <a:t>outlet obstruction</a:t>
            </a:r>
            <a:r>
              <a:rPr lang="el-GR" sz="2000" dirty="0"/>
              <a:t> </a:t>
            </a:r>
            <a:r>
              <a:rPr lang="pt-BR" sz="2000" dirty="0"/>
              <a:t>2 0 0 6</a:t>
            </a:r>
            <a:r>
              <a:rPr lang="el-GR" sz="2000" dirty="0"/>
              <a:t>,</a:t>
            </a:r>
            <a:r>
              <a:rPr lang="pt-BR" sz="2000" dirty="0"/>
              <a:t> B J U Internattional  9 8 , 3 5 9 – 3 6 6</a:t>
            </a:r>
            <a:endParaRPr lang="el-GR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Πρωτοπαθής απόφραξη του κυστικού αυχένα (</a:t>
            </a:r>
            <a:r>
              <a:rPr lang="en-US" b="1" dirty="0">
                <a:solidFill>
                  <a:srgbClr val="7030A0"/>
                </a:solidFill>
              </a:rPr>
              <a:t>PBNO)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el-GR" dirty="0"/>
              <a:t>Θεραπευτικά η σχάση του κυστικού αυχένα έχει καλά αποτελέσματα αν και υπάρχει ένας μικρός κίνδυνος για ακράτεια ούρων. </a:t>
            </a:r>
            <a:r>
              <a:rPr lang="el-GR" sz="1400" dirty="0"/>
              <a:t>1,2</a:t>
            </a:r>
          </a:p>
          <a:p>
            <a:endParaRPr lang="el-GR" dirty="0"/>
          </a:p>
          <a:p>
            <a:r>
              <a:rPr lang="el-GR" dirty="0"/>
              <a:t>Οι  α1 - ανταγωνιστές έχουν αποτέλεσμα περίπου στο 50% των περιπτώσεων.</a:t>
            </a:r>
            <a:r>
              <a:rPr lang="el-GR" sz="1400" dirty="0"/>
              <a:t>3</a:t>
            </a:r>
          </a:p>
          <a:p>
            <a:endParaRPr lang="el-GR" dirty="0"/>
          </a:p>
          <a:p>
            <a:r>
              <a:rPr lang="el-GR" dirty="0"/>
              <a:t>Διαλείποντες </a:t>
            </a:r>
            <a:r>
              <a:rPr lang="el-GR" dirty="0" err="1"/>
              <a:t>αυτοκαθετηριασμοί</a:t>
            </a:r>
            <a:r>
              <a:rPr lang="en-US" dirty="0"/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5661248"/>
            <a:ext cx="8229600" cy="1036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l-GR" sz="1400" dirty="0"/>
              <a:t>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Blaivas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JG,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Flisser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AJ,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Tash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JA. Treatment of primary bladder neck obstruction in women with transurethral resection of the bladder neck. J Urol. 2004;171:1172–5. 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l-GR" sz="1400" dirty="0"/>
              <a:t>2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Kuo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HC. Transurethral incision of bladder neck in treatment of bladder neck obstruction in women. Urology. 2005;65:275–8. 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l-GR" sz="1400" dirty="0"/>
              <a:t>       </a:t>
            </a:r>
            <a:endParaRPr lang="en-US" sz="1400" dirty="0"/>
          </a:p>
          <a:p>
            <a:r>
              <a:rPr lang="el-GR" sz="1400" dirty="0"/>
              <a:t> </a:t>
            </a:r>
            <a:r>
              <a:rPr lang="en-US" sz="1400" dirty="0"/>
              <a:t>      </a:t>
            </a:r>
            <a:r>
              <a:rPr lang="el-GR" sz="1400" dirty="0"/>
              <a:t> 3. </a:t>
            </a:r>
            <a:r>
              <a:rPr lang="en-US" sz="1400" dirty="0" err="1"/>
              <a:t>Athanasopoulos</a:t>
            </a:r>
            <a:r>
              <a:rPr lang="en-US" sz="1400" dirty="0"/>
              <a:t> A, </a:t>
            </a:r>
            <a:r>
              <a:rPr lang="en-US" sz="1400" dirty="0" err="1"/>
              <a:t>Gyftopoulos</a:t>
            </a:r>
            <a:r>
              <a:rPr lang="en-US" sz="1400" dirty="0"/>
              <a:t> K, </a:t>
            </a:r>
            <a:r>
              <a:rPr lang="en-US" sz="1400" dirty="0" err="1"/>
              <a:t>Giannitsas</a:t>
            </a:r>
            <a:r>
              <a:rPr lang="en-US" sz="1400" dirty="0"/>
              <a:t> K, </a:t>
            </a:r>
            <a:r>
              <a:rPr lang="en-US" sz="1400" dirty="0" err="1"/>
              <a:t>Perimenis</a:t>
            </a:r>
            <a:r>
              <a:rPr lang="en-US" sz="1400" dirty="0"/>
              <a:t> P. Effect of </a:t>
            </a:r>
            <a:r>
              <a:rPr lang="en-US" sz="1400" dirty="0" err="1"/>
              <a:t>alfuzosin</a:t>
            </a:r>
            <a:r>
              <a:rPr lang="en-US" sz="1400" dirty="0"/>
              <a:t> on female primary bladder neck obstruction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Int</a:t>
            </a:r>
            <a:r>
              <a:rPr lang="en-US" sz="1400" dirty="0"/>
              <a:t> </a:t>
            </a:r>
            <a:r>
              <a:rPr lang="en-US" sz="1400" dirty="0" err="1"/>
              <a:t>Urogynecol</a:t>
            </a:r>
            <a:r>
              <a:rPr lang="en-US" sz="1400" dirty="0"/>
              <a:t> J Pelvic Floor </a:t>
            </a:r>
            <a:r>
              <a:rPr lang="en-US" sz="1400" dirty="0" err="1"/>
              <a:t>Dysfunct</a:t>
            </a:r>
            <a:r>
              <a:rPr lang="en-US" sz="1400" dirty="0"/>
              <a:t>. 2009 Feb;20(2):217-22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Απόφραξη- Ουρηθρικά Στενώματα </a:t>
            </a:r>
            <a:r>
              <a:rPr lang="el-GR" sz="1600" b="1" dirty="0">
                <a:solidFill>
                  <a:srgbClr val="7030A0"/>
                </a:solidFill>
              </a:rPr>
              <a:t>(1)</a:t>
            </a:r>
            <a:endParaRPr lang="el-GR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Θεραπευτικά αυτά τα στενώματα είναι επιδεκτικά στην </a:t>
            </a:r>
            <a:r>
              <a:rPr lang="el-GR" dirty="0" err="1"/>
              <a:t>ουρηθροτομή</a:t>
            </a:r>
            <a:r>
              <a:rPr lang="el-GR" dirty="0"/>
              <a:t> και τις διαστολές όμως υποτροπιάζουν σε βάθος χρόνου.</a:t>
            </a:r>
          </a:p>
          <a:p>
            <a:endParaRPr lang="el-GR" dirty="0"/>
          </a:p>
          <a:p>
            <a:r>
              <a:rPr lang="en-US" dirty="0"/>
              <a:t>H </a:t>
            </a:r>
            <a:r>
              <a:rPr lang="el-GR" dirty="0"/>
              <a:t>μηχανική διαστολή</a:t>
            </a:r>
            <a:r>
              <a:rPr lang="en-US" dirty="0"/>
              <a:t> </a:t>
            </a:r>
            <a:r>
              <a:rPr lang="el-GR" dirty="0"/>
              <a:t>ανακουφίζει παροδικά αλλά σε βάθος χρόνου μάλλον επιδεινώνει την κατάσταση.</a:t>
            </a:r>
          </a:p>
          <a:p>
            <a:pPr>
              <a:buNone/>
            </a:pPr>
            <a:endParaRPr lang="el-GR" dirty="0"/>
          </a:p>
          <a:p>
            <a:endParaRPr lang="el-GR" dirty="0"/>
          </a:p>
          <a:p>
            <a:r>
              <a:rPr lang="el-GR" dirty="0" err="1"/>
              <a:t>Ουρηθροπλαστική</a:t>
            </a:r>
            <a:r>
              <a:rPr lang="el-GR" dirty="0"/>
              <a:t> και </a:t>
            </a:r>
            <a:r>
              <a:rPr lang="en-US" dirty="0" err="1"/>
              <a:t>Martius</a:t>
            </a:r>
            <a:r>
              <a:rPr lang="en-US" dirty="0"/>
              <a:t> flap.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51520" y="6021288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b="1" dirty="0" err="1">
                <a:solidFill>
                  <a:srgbClr val="7030A0"/>
                </a:solidFill>
              </a:rPr>
              <a:t>Ενδοουρηθρικές</a:t>
            </a:r>
            <a:r>
              <a:rPr lang="el-GR" b="1" dirty="0">
                <a:solidFill>
                  <a:srgbClr val="7030A0"/>
                </a:solidFill>
              </a:rPr>
              <a:t> αποφράξεις </a:t>
            </a:r>
            <a:r>
              <a:rPr lang="el-GR" sz="1400" b="1" dirty="0">
                <a:solidFill>
                  <a:srgbClr val="7030A0"/>
                </a:solidFill>
              </a:rPr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i="1" dirty="0" err="1"/>
              <a:t>Εκκόλπωμα</a:t>
            </a:r>
            <a:r>
              <a:rPr lang="el-GR" i="1" dirty="0"/>
              <a:t> ουρήθρας:</a:t>
            </a:r>
            <a:r>
              <a:rPr lang="en-US" dirty="0"/>
              <a:t> </a:t>
            </a:r>
            <a:r>
              <a:rPr lang="el-GR" dirty="0" err="1"/>
              <a:t>εκτομή</a:t>
            </a:r>
            <a:r>
              <a:rPr lang="el-GR" dirty="0"/>
              <a:t> του </a:t>
            </a:r>
            <a:r>
              <a:rPr lang="el-GR" dirty="0" err="1"/>
              <a:t>εκκολπώματος</a:t>
            </a:r>
            <a:r>
              <a:rPr lang="en-US" dirty="0"/>
              <a:t>.</a:t>
            </a:r>
            <a:endParaRPr lang="el-GR" dirty="0"/>
          </a:p>
          <a:p>
            <a:endParaRPr lang="el-GR" i="1" dirty="0"/>
          </a:p>
          <a:p>
            <a:r>
              <a:rPr lang="el-GR" i="1" dirty="0"/>
              <a:t>Κύστη αδένα του</a:t>
            </a:r>
            <a:r>
              <a:rPr lang="en-US" i="1" dirty="0" err="1"/>
              <a:t>Skene</a:t>
            </a:r>
            <a:r>
              <a:rPr lang="en-US" i="1" dirty="0"/>
              <a:t> </a:t>
            </a:r>
            <a:r>
              <a:rPr lang="el-GR" i="1" dirty="0"/>
              <a:t>ή απόστημα: διατομή και παροχέτευση.</a:t>
            </a:r>
          </a:p>
          <a:p>
            <a:endParaRPr lang="el-GR" i="1" dirty="0"/>
          </a:p>
          <a:p>
            <a:r>
              <a:rPr lang="el-GR" i="1" dirty="0"/>
              <a:t>Υπερβολική ποσότητα </a:t>
            </a:r>
            <a:r>
              <a:rPr lang="el-GR" i="1" dirty="0" err="1"/>
              <a:t>διογκωτικών</a:t>
            </a:r>
            <a:r>
              <a:rPr lang="el-GR" i="1" dirty="0"/>
              <a:t> παραγόντων : </a:t>
            </a:r>
            <a:r>
              <a:rPr lang="el-GR" i="1" dirty="0" err="1"/>
              <a:t>διουρηθρική</a:t>
            </a:r>
            <a:r>
              <a:rPr lang="el-GR" i="1" dirty="0"/>
              <a:t> αφαίρεση. </a:t>
            </a:r>
            <a:endParaRPr lang="en-US" i="1" dirty="0"/>
          </a:p>
        </p:txBody>
      </p:sp>
      <p:sp>
        <p:nvSpPr>
          <p:cNvPr id="5" name="Rectangle 4"/>
          <p:cNvSpPr/>
          <p:nvPr/>
        </p:nvSpPr>
        <p:spPr>
          <a:xfrm>
            <a:off x="251520" y="6084585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l-GR" b="1" dirty="0" err="1">
                <a:solidFill>
                  <a:srgbClr val="7030A0"/>
                </a:solidFill>
              </a:rPr>
              <a:t>Ενδοαυλικές</a:t>
            </a:r>
            <a:r>
              <a:rPr lang="el-GR" b="1" dirty="0">
                <a:solidFill>
                  <a:srgbClr val="7030A0"/>
                </a:solidFill>
              </a:rPr>
              <a:t> αποφράξεις </a:t>
            </a:r>
            <a:r>
              <a:rPr lang="el-GR" sz="1400" b="1" dirty="0">
                <a:solidFill>
                  <a:srgbClr val="7030A0"/>
                </a:solidFill>
              </a:rPr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68552"/>
          </a:xfrm>
        </p:spPr>
        <p:txBody>
          <a:bodyPr>
            <a:normAutofit fontScale="85000" lnSpcReduction="20000"/>
          </a:bodyPr>
          <a:lstStyle/>
          <a:p>
            <a:r>
              <a:rPr lang="el-GR" dirty="0"/>
              <a:t>Μια δομή που αποφράσει τον αυλό της ουρήθρας μπορεί να διαγνωσθεί συνήθως με κυστεοσκόπηση</a:t>
            </a:r>
            <a:r>
              <a:rPr lang="en-US" dirty="0"/>
              <a:t>. </a:t>
            </a:r>
            <a:endParaRPr lang="el-GR" dirty="0"/>
          </a:p>
          <a:p>
            <a:endParaRPr lang="en-US" dirty="0"/>
          </a:p>
          <a:p>
            <a:r>
              <a:rPr lang="el-GR" dirty="0"/>
              <a:t>Αυτές που δεν προέρχονται από την ουρήθρα ( λίθος, ξένο σώμα)</a:t>
            </a:r>
            <a:r>
              <a:rPr lang="en-US" dirty="0"/>
              <a:t> </a:t>
            </a:r>
            <a:r>
              <a:rPr lang="el-GR" dirty="0"/>
              <a:t>μπορούν να αφαιρεθούν  </a:t>
            </a:r>
            <a:r>
              <a:rPr lang="el-GR" dirty="0" err="1"/>
              <a:t>διουρηθρικά</a:t>
            </a:r>
            <a:r>
              <a:rPr lang="el-GR" dirty="0"/>
              <a:t>.</a:t>
            </a:r>
            <a:r>
              <a:rPr lang="en-US" dirty="0"/>
              <a:t> </a:t>
            </a:r>
            <a:endParaRPr lang="el-GR" dirty="0"/>
          </a:p>
          <a:p>
            <a:endParaRPr lang="en-US" dirty="0"/>
          </a:p>
          <a:p>
            <a:r>
              <a:rPr lang="el-GR" dirty="0"/>
              <a:t>Όσες προέρχονται από την ουρήθρα ή την κύστη  (όγκοι πολύποδες)</a:t>
            </a:r>
            <a:r>
              <a:rPr lang="en-US" dirty="0"/>
              <a:t> </a:t>
            </a:r>
            <a:r>
              <a:rPr lang="el-GR" dirty="0"/>
              <a:t>μπορούν συνήθως να </a:t>
            </a:r>
            <a:r>
              <a:rPr lang="el-GR" dirty="0" err="1"/>
              <a:t>εκταμούν</a:t>
            </a:r>
            <a:r>
              <a:rPr lang="el-GR" dirty="0"/>
              <a:t> </a:t>
            </a:r>
            <a:r>
              <a:rPr lang="el-GR" dirty="0" err="1"/>
              <a:t>διουρηθρικά</a:t>
            </a:r>
            <a:r>
              <a:rPr lang="el-GR" dirty="0"/>
              <a:t>.</a:t>
            </a:r>
          </a:p>
          <a:p>
            <a:endParaRPr lang="en-US" dirty="0"/>
          </a:p>
          <a:p>
            <a:r>
              <a:rPr lang="el-GR" dirty="0"/>
              <a:t>Ο καρκίνος της ουρήθρας  μπορεί να παρουσιαστεί με απόφραξη</a:t>
            </a:r>
            <a:r>
              <a:rPr lang="en-US" dirty="0"/>
              <a:t>. </a:t>
            </a:r>
            <a:r>
              <a:rPr lang="el-GR" dirty="0"/>
              <a:t>Η οριστική αντιμετώπιση απαιτεί </a:t>
            </a:r>
            <a:r>
              <a:rPr lang="el-GR" dirty="0" err="1"/>
              <a:t>ουρηθρεκτομή</a:t>
            </a:r>
            <a:r>
              <a:rPr lang="el-GR" dirty="0"/>
              <a:t> ή και </a:t>
            </a:r>
            <a:r>
              <a:rPr lang="el-GR" dirty="0" err="1"/>
              <a:t>κύστεο</a:t>
            </a:r>
            <a:r>
              <a:rPr lang="el-GR" dirty="0"/>
              <a:t>-</a:t>
            </a:r>
            <a:r>
              <a:rPr lang="el-GR" dirty="0" err="1"/>
              <a:t>ουρηθρεκτομή</a:t>
            </a:r>
            <a:r>
              <a:rPr lang="el-GR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51520" y="60932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l-GR" b="1" dirty="0" err="1">
                <a:solidFill>
                  <a:srgbClr val="7030A0"/>
                </a:solidFill>
              </a:rPr>
              <a:t>Ψευδο</a:t>
            </a:r>
            <a:r>
              <a:rPr lang="el-GR" b="1" dirty="0">
                <a:solidFill>
                  <a:srgbClr val="7030A0"/>
                </a:solidFill>
              </a:rPr>
              <a:t>-</a:t>
            </a:r>
            <a:r>
              <a:rPr lang="el-GR" b="1" dirty="0" err="1">
                <a:solidFill>
                  <a:srgbClr val="7030A0"/>
                </a:solidFill>
              </a:rPr>
              <a:t>δυσσυνέργεια</a:t>
            </a:r>
            <a:r>
              <a:rPr lang="el-GR" b="1" dirty="0">
                <a:solidFill>
                  <a:srgbClr val="7030A0"/>
                </a:solidFill>
              </a:rPr>
              <a:t> </a:t>
            </a:r>
            <a:r>
              <a:rPr lang="el-GR" sz="1400" b="1" dirty="0">
                <a:solidFill>
                  <a:srgbClr val="7030A0"/>
                </a:solidFill>
              </a:rPr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l-GR" i="1" dirty="0"/>
              <a:t>Η </a:t>
            </a:r>
            <a:r>
              <a:rPr lang="el-GR" i="1" dirty="0" err="1"/>
              <a:t>ψευδοδυσυνέργεια</a:t>
            </a:r>
            <a:r>
              <a:rPr lang="el-GR" i="1" dirty="0"/>
              <a:t> είναι γνωστή και ως μη </a:t>
            </a:r>
            <a:r>
              <a:rPr lang="el-GR" i="1" dirty="0" err="1"/>
              <a:t>νευρογενής</a:t>
            </a:r>
            <a:r>
              <a:rPr lang="el-GR" i="1" dirty="0"/>
              <a:t> – </a:t>
            </a:r>
            <a:r>
              <a:rPr lang="el-GR" i="1" dirty="0" err="1"/>
              <a:t>νευρογενής</a:t>
            </a:r>
            <a:r>
              <a:rPr lang="el-GR" i="1" dirty="0"/>
              <a:t> κύστη</a:t>
            </a:r>
            <a:r>
              <a:rPr lang="en-US" i="1" dirty="0"/>
              <a:t>,</a:t>
            </a:r>
            <a:r>
              <a:rPr lang="el-GR" i="1" dirty="0"/>
              <a:t> σύνδρομο</a:t>
            </a:r>
            <a:endParaRPr lang="en-US" i="1" dirty="0"/>
          </a:p>
          <a:p>
            <a:pPr>
              <a:buNone/>
            </a:pPr>
            <a:r>
              <a:rPr lang="el-GR" i="1" dirty="0"/>
              <a:t>    </a:t>
            </a:r>
            <a:r>
              <a:rPr lang="en-US" i="1" dirty="0" err="1"/>
              <a:t>Hinman</a:t>
            </a:r>
            <a:r>
              <a:rPr lang="en-US" i="1" dirty="0"/>
              <a:t> , </a:t>
            </a:r>
            <a:r>
              <a:rPr lang="el-GR" i="1" dirty="0" err="1"/>
              <a:t>σπαστικότητα</a:t>
            </a:r>
            <a:r>
              <a:rPr lang="el-GR" i="1" dirty="0"/>
              <a:t> του έξω σφικτήρα, κ.α. </a:t>
            </a:r>
            <a:endParaRPr lang="en-US" i="1" dirty="0"/>
          </a:p>
          <a:p>
            <a:pPr>
              <a:buNone/>
            </a:pPr>
            <a:endParaRPr lang="el-GR" dirty="0"/>
          </a:p>
          <a:p>
            <a:r>
              <a:rPr lang="el-GR" dirty="0"/>
              <a:t>Φυσιοθεραπεία – </a:t>
            </a:r>
            <a:r>
              <a:rPr lang="el-GR" dirty="0" err="1"/>
              <a:t>Βιοανάδραση</a:t>
            </a:r>
            <a:endParaRPr lang="el-GR" dirty="0"/>
          </a:p>
          <a:p>
            <a:r>
              <a:rPr lang="el-GR" dirty="0"/>
              <a:t>Χαλαρωτικά γραμμωτών μυών</a:t>
            </a:r>
          </a:p>
          <a:p>
            <a:r>
              <a:rPr lang="el-GR" dirty="0" err="1"/>
              <a:t>Νευροτροποποιήση</a:t>
            </a:r>
            <a:endParaRPr lang="el-GR" dirty="0"/>
          </a:p>
          <a:p>
            <a:r>
              <a:rPr lang="el-GR" dirty="0">
                <a:solidFill>
                  <a:srgbClr val="C00000"/>
                </a:solidFill>
              </a:rPr>
              <a:t>Πρόληψη</a:t>
            </a:r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51520" y="6093296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1400" dirty="0"/>
              <a:t>1</a:t>
            </a:r>
            <a:r>
              <a:rPr lang="el-GR" sz="1400" dirty="0"/>
              <a:t>. </a:t>
            </a:r>
            <a:r>
              <a:rPr lang="en-US" sz="1400" dirty="0"/>
              <a:t>H</a:t>
            </a:r>
            <a:r>
              <a:rPr lang="el-GR" sz="1400" dirty="0"/>
              <a:t>.</a:t>
            </a:r>
            <a:r>
              <a:rPr lang="en-US" sz="1400" dirty="0"/>
              <a:t> B. Goldman, P. E. </a:t>
            </a:r>
            <a:r>
              <a:rPr lang="en-US" sz="1400" dirty="0" err="1"/>
              <a:t>Zimmern</a:t>
            </a:r>
            <a:r>
              <a:rPr lang="en-US" sz="1400" dirty="0"/>
              <a:t>. The treatment of female bladder</a:t>
            </a:r>
            <a:r>
              <a:rPr lang="el-GR" sz="1400" dirty="0"/>
              <a:t> </a:t>
            </a:r>
            <a:r>
              <a:rPr lang="en-US" sz="1400" dirty="0"/>
              <a:t>outlet obstruction</a:t>
            </a:r>
          </a:p>
          <a:p>
            <a:r>
              <a:rPr lang="el-GR" sz="1400" dirty="0"/>
              <a:t> </a:t>
            </a:r>
            <a:r>
              <a:rPr lang="pt-BR" sz="1400" dirty="0"/>
              <a:t>2 0 0 6</a:t>
            </a:r>
            <a:r>
              <a:rPr lang="el-GR" sz="1400" dirty="0"/>
              <a:t>,</a:t>
            </a:r>
            <a:r>
              <a:rPr lang="pt-BR" sz="1400" dirty="0"/>
              <a:t> B J U I</a:t>
            </a:r>
            <a:r>
              <a:rPr lang="en-US" sz="1400" dirty="0" err="1"/>
              <a:t>nternational</a:t>
            </a:r>
            <a:r>
              <a:rPr lang="pt-BR" sz="1400" dirty="0"/>
              <a:t>  9 8 , 3 5 9 – 3 6 6</a:t>
            </a:r>
            <a:endParaRPr lang="el-GR" sz="1400" dirty="0"/>
          </a:p>
        </p:txBody>
      </p:sp>
      <p:pic>
        <p:nvPicPr>
          <p:cNvPr id="7170" name="Picture 2" descr="Αποτέλεσμα εικόνας για photos micturition chi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5229200"/>
            <a:ext cx="1512168" cy="792088"/>
          </a:xfrm>
          <a:prstGeom prst="rect">
            <a:avLst/>
          </a:prstGeom>
          <a:noFill/>
        </p:spPr>
      </p:pic>
      <p:pic>
        <p:nvPicPr>
          <p:cNvPr id="7172" name="Picture 4" descr="Αποτέλεσμα εικόνας για photos micturition childs"/>
          <p:cNvPicPr>
            <a:picLocks noChangeAspect="1" noChangeArrowheads="1"/>
          </p:cNvPicPr>
          <p:nvPr/>
        </p:nvPicPr>
        <p:blipFill>
          <a:blip r:embed="rId3" cstate="print"/>
          <a:srcRect t="41306"/>
          <a:stretch>
            <a:fillRect/>
          </a:stretch>
        </p:blipFill>
        <p:spPr bwMode="auto">
          <a:xfrm>
            <a:off x="4499992" y="5229200"/>
            <a:ext cx="1584177" cy="79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Υποτονικότητα της κύστης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/>
          </a:bodyPr>
          <a:lstStyle/>
          <a:p>
            <a:r>
              <a:rPr lang="el-GR" dirty="0"/>
              <a:t>Πόνος:    Αντιμετωπίζεται με την εξάλειψη του πόνου και των πηγών του.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υπερδιάταση</a:t>
            </a:r>
            <a:r>
              <a:rPr lang="el-GR" dirty="0"/>
              <a:t> της ουροδόχου κύστης : Αντιμετωπίζεται με τοποθέτηση </a:t>
            </a:r>
            <a:r>
              <a:rPr lang="el-GR" dirty="0" err="1"/>
              <a:t>ουροκαθετήρα</a:t>
            </a:r>
            <a:r>
              <a:rPr lang="el-GR" dirty="0"/>
              <a:t> συνεχούς ροής για μερικές ημέρες.</a:t>
            </a:r>
          </a:p>
          <a:p>
            <a:endParaRPr lang="el-GR" dirty="0"/>
          </a:p>
          <a:p>
            <a:r>
              <a:rPr lang="el-GR" dirty="0"/>
              <a:t>Διαλείποντες </a:t>
            </a:r>
            <a:r>
              <a:rPr lang="el-GR" dirty="0" err="1"/>
              <a:t>αυτοκαθετηριασμοί</a:t>
            </a:r>
            <a:endParaRPr lang="el-GR" dirty="0"/>
          </a:p>
          <a:p>
            <a:endParaRPr lang="el-GR" dirty="0"/>
          </a:p>
          <a:p>
            <a:r>
              <a:rPr lang="el-GR" dirty="0" err="1"/>
              <a:t>Νευροτροποποιήση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내용 개체 틀 2"/>
          <p:cNvSpPr>
            <a:spLocks noGrp="1"/>
          </p:cNvSpPr>
          <p:nvPr>
            <p:ph idx="1"/>
          </p:nvPr>
        </p:nvSpPr>
        <p:spPr>
          <a:xfrm>
            <a:off x="251520" y="1214165"/>
            <a:ext cx="8640960" cy="564383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en-US" altLang="ko-KR" sz="3000" b="1" dirty="0">
                <a:solidFill>
                  <a:srgbClr val="6805CB"/>
                </a:solidFill>
                <a:latin typeface="Arial" charset="0"/>
                <a:cs typeface="Arial" charset="0"/>
              </a:rPr>
              <a:t> </a:t>
            </a:r>
            <a:r>
              <a:rPr lang="el-GR" altLang="ko-KR" sz="3000" b="1" dirty="0">
                <a:solidFill>
                  <a:srgbClr val="6805CB"/>
                </a:solidFill>
                <a:cs typeface="Arial" charset="0"/>
              </a:rPr>
              <a:t>Ηλικία</a:t>
            </a:r>
            <a:endParaRPr lang="en-US" altLang="ko-KR" sz="3000" b="1" dirty="0">
              <a:solidFill>
                <a:srgbClr val="6805CB"/>
              </a:solidFill>
              <a:cs typeface="Arial" charset="0"/>
            </a:endParaRPr>
          </a:p>
          <a:p>
            <a:pPr eaLnBrk="1" hangingPunct="1">
              <a:buNone/>
            </a:pPr>
            <a:r>
              <a:rPr lang="en-US" altLang="ko-KR" b="1" dirty="0">
                <a:cs typeface="Arial" charset="0"/>
              </a:rPr>
              <a:t>    </a:t>
            </a:r>
            <a:r>
              <a:rPr lang="en-US" altLang="ko-KR" sz="2400" b="1" dirty="0">
                <a:cs typeface="Arial" charset="0"/>
              </a:rPr>
              <a:t>▶ </a:t>
            </a:r>
            <a:r>
              <a:rPr lang="el-GR" altLang="ko-KR" sz="2400" b="1" dirty="0">
                <a:cs typeface="Arial" charset="0"/>
              </a:rPr>
              <a:t>Εκφυλισμός του </a:t>
            </a:r>
            <a:r>
              <a:rPr lang="el-GR" altLang="ko-KR" sz="2400" b="1" dirty="0" err="1">
                <a:cs typeface="Arial" charset="0"/>
              </a:rPr>
              <a:t>εξωστήρα</a:t>
            </a:r>
            <a:r>
              <a:rPr lang="en-US" altLang="ko-KR" sz="2400" b="1" dirty="0">
                <a:cs typeface="Arial" charset="0"/>
              </a:rPr>
              <a:t> </a:t>
            </a:r>
            <a:r>
              <a:rPr lang="el-GR" altLang="ko-KR" sz="2400" b="1" dirty="0">
                <a:cs typeface="Arial" charset="0"/>
              </a:rPr>
              <a:t>και αύξηση</a:t>
            </a:r>
            <a:r>
              <a:rPr lang="en-US" altLang="ko-KR" sz="2400" b="1" dirty="0">
                <a:cs typeface="Arial" charset="0"/>
              </a:rPr>
              <a:t> </a:t>
            </a:r>
            <a:r>
              <a:rPr lang="el-GR" altLang="ko-KR" sz="2400" b="1" dirty="0">
                <a:cs typeface="Arial" charset="0"/>
              </a:rPr>
              <a:t>του  </a:t>
            </a: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</a:t>
            </a:r>
            <a:r>
              <a:rPr lang="el-GR" altLang="ko-KR" sz="2400" b="1" dirty="0">
                <a:cs typeface="Arial" charset="0"/>
              </a:rPr>
              <a:t>      κολλαγόνου</a:t>
            </a:r>
            <a:r>
              <a:rPr lang="en-US" altLang="ko-KR" sz="2400" b="1" dirty="0">
                <a:cs typeface="Arial" charset="0"/>
              </a:rPr>
              <a:t>.</a:t>
            </a: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 ▶ </a:t>
            </a:r>
            <a:r>
              <a:rPr lang="el-GR" altLang="ko-KR" sz="2400" b="1" dirty="0">
                <a:cs typeface="Arial" charset="0"/>
              </a:rPr>
              <a:t>Ελάττωση </a:t>
            </a:r>
            <a:r>
              <a:rPr lang="el-GR" altLang="ko-KR" sz="2400" b="1" dirty="0" err="1">
                <a:cs typeface="Arial" charset="0"/>
              </a:rPr>
              <a:t>μουσκαρινικών</a:t>
            </a:r>
            <a:r>
              <a:rPr lang="el-GR" altLang="ko-KR" sz="2400" b="1" dirty="0">
                <a:cs typeface="Arial" charset="0"/>
              </a:rPr>
              <a:t> υποδοχέων</a:t>
            </a:r>
            <a:r>
              <a:rPr lang="en-US" altLang="ko-KR" sz="2400" b="1" dirty="0">
                <a:cs typeface="Arial" charset="0"/>
              </a:rPr>
              <a:t>-          </a:t>
            </a: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      </a:t>
            </a:r>
            <a:r>
              <a:rPr lang="el-GR" altLang="ko-KR" sz="2400" b="1" dirty="0">
                <a:cs typeface="Arial" charset="0"/>
              </a:rPr>
              <a:t>μεσολαβητών για ενεργοποίηση της σύσπασης</a:t>
            </a:r>
            <a:r>
              <a:rPr lang="en-US" altLang="ko-KR" sz="2400" b="1" dirty="0">
                <a:cs typeface="Arial" charset="0"/>
              </a:rPr>
              <a:t>.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ko-KR" sz="2400" b="1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ko-KR" sz="3000" b="1" dirty="0" err="1">
                <a:solidFill>
                  <a:srgbClr val="6805CB"/>
                </a:solidFill>
                <a:cs typeface="Arial" charset="0"/>
              </a:rPr>
              <a:t>Υπερδιάταση</a:t>
            </a:r>
            <a:r>
              <a:rPr lang="el-GR" altLang="ko-KR" sz="3000" b="1" dirty="0">
                <a:solidFill>
                  <a:srgbClr val="6805CB"/>
                </a:solidFill>
                <a:cs typeface="Arial" charset="0"/>
              </a:rPr>
              <a:t> της κύστης</a:t>
            </a:r>
            <a:endParaRPr lang="en-US" altLang="ko-KR" sz="3000" b="1" dirty="0">
              <a:solidFill>
                <a:srgbClr val="6805CB"/>
              </a:solidFill>
              <a:cs typeface="Arial" charset="0"/>
            </a:endParaRP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   ▶</a:t>
            </a:r>
            <a:r>
              <a:rPr lang="el-GR" altLang="ko-KR" sz="2400" b="1" dirty="0" err="1">
                <a:cs typeface="Arial" charset="0"/>
              </a:rPr>
              <a:t>Περιοχική</a:t>
            </a:r>
            <a:r>
              <a:rPr lang="el-GR" altLang="ko-KR" sz="2400" b="1" dirty="0">
                <a:cs typeface="Arial" charset="0"/>
              </a:rPr>
              <a:t> αναισθησία</a:t>
            </a:r>
            <a:endParaRPr lang="en-US" altLang="ko-KR" sz="2400" b="1" dirty="0">
              <a:cs typeface="Arial" charset="0"/>
            </a:endParaRP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   ▶ </a:t>
            </a:r>
            <a:r>
              <a:rPr lang="el-GR" altLang="ko-KR" sz="2400" b="1" dirty="0">
                <a:cs typeface="Arial" charset="0"/>
              </a:rPr>
              <a:t>Πυελική ή κοιλιακή </a:t>
            </a:r>
            <a:r>
              <a:rPr lang="en-US" altLang="ko-KR" sz="2400" b="1" dirty="0">
                <a:cs typeface="Arial" charset="0"/>
              </a:rPr>
              <a:t> </a:t>
            </a:r>
            <a:r>
              <a:rPr lang="el-GR" altLang="ko-KR" sz="2400" b="1" dirty="0">
                <a:cs typeface="Arial" charset="0"/>
              </a:rPr>
              <a:t>χειρουργική</a:t>
            </a:r>
            <a:endParaRPr lang="en-US" altLang="ko-KR" sz="2400" b="1" dirty="0">
              <a:cs typeface="Arial" charset="0"/>
            </a:endParaRP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   ▶ </a:t>
            </a:r>
            <a:r>
              <a:rPr lang="el-GR" altLang="ko-KR" sz="2400" b="1" dirty="0">
                <a:cs typeface="Arial" charset="0"/>
              </a:rPr>
              <a:t>Εργώδης τοκετός</a:t>
            </a:r>
            <a:endParaRPr lang="en-US" altLang="ko-KR" sz="2400" b="1" dirty="0">
              <a:cs typeface="Arial" charset="0"/>
            </a:endParaRPr>
          </a:p>
          <a:p>
            <a:pPr eaLnBrk="1" hangingPunct="1">
              <a:buNone/>
            </a:pPr>
            <a:r>
              <a:rPr lang="en-US" altLang="ko-KR" sz="2400" b="1" dirty="0">
                <a:cs typeface="Arial" charset="0"/>
              </a:rPr>
              <a:t>       ▶ </a:t>
            </a:r>
            <a:r>
              <a:rPr lang="el-GR" altLang="ko-KR" sz="2400" b="1" dirty="0">
                <a:cs typeface="Arial" charset="0"/>
              </a:rPr>
              <a:t>Ιδιοπαθής</a:t>
            </a:r>
            <a:r>
              <a:rPr lang="en-US" altLang="ko-KR" sz="2400" b="1" dirty="0">
                <a:cs typeface="Arial" charset="0"/>
              </a:rPr>
              <a:t>   </a:t>
            </a:r>
            <a:endParaRPr lang="el-GR" altLang="ko-KR" sz="2400" b="1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endParaRPr lang="en-US" altLang="ko-KR" sz="2400" b="1" dirty="0">
              <a:solidFill>
                <a:srgbClr val="7030A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ko-KR" b="1" dirty="0">
                <a:solidFill>
                  <a:srgbClr val="7030A0"/>
                </a:solidFill>
                <a:cs typeface="Arial" charset="0"/>
              </a:rPr>
              <a:t>Νευροπαθής κύστη</a:t>
            </a:r>
          </a:p>
          <a:p>
            <a:pPr eaLnBrk="1" hangingPunct="1">
              <a:buFont typeface="Wingdings" pitchFamily="2" charset="2"/>
              <a:buChar char="Ø"/>
            </a:pPr>
            <a:endParaRPr lang="en-US" altLang="ko-KR" sz="2400" b="1" dirty="0">
              <a:solidFill>
                <a:srgbClr val="7030A0"/>
              </a:solidFill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el-GR" altLang="ko-KR" sz="2200" b="1" dirty="0">
                <a:solidFill>
                  <a:srgbClr val="7030A0"/>
                </a:solidFill>
                <a:cs typeface="Arial" charset="0"/>
              </a:rPr>
              <a:t>Σύνδρομο </a:t>
            </a:r>
            <a:r>
              <a:rPr lang="en-US" altLang="ko-KR" sz="2200" b="1" dirty="0">
                <a:solidFill>
                  <a:srgbClr val="7030A0"/>
                </a:solidFill>
                <a:cs typeface="Arial" charset="0"/>
              </a:rPr>
              <a:t>Fowler </a:t>
            </a:r>
            <a:r>
              <a:rPr lang="el-GR" altLang="ko-KR" sz="2200" b="1" dirty="0">
                <a:solidFill>
                  <a:srgbClr val="7030A0"/>
                </a:solidFill>
                <a:cs typeface="Arial" charset="0"/>
              </a:rPr>
              <a:t>;</a:t>
            </a:r>
            <a:endParaRPr lang="ko-KR" altLang="en-US" sz="2200" b="1" dirty="0">
              <a:solidFill>
                <a:srgbClr val="7030A0"/>
              </a:solidFill>
              <a:cs typeface="Arial" charset="0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251520" y="1"/>
            <a:ext cx="8712968" cy="1052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6805CB"/>
                </a:solidFill>
                <a:uLnTx/>
                <a:uFillTx/>
                <a:latin typeface="+mj-lt"/>
                <a:ea typeface="+mj-ea"/>
                <a:cs typeface="Arial" charset="0"/>
              </a:rPr>
              <a:t>Ελαττωμένη </a:t>
            </a:r>
            <a:r>
              <a:rPr kumimoji="0" lang="el-GR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6805CB"/>
                </a:solidFill>
                <a:uLnTx/>
                <a:uFillTx/>
                <a:latin typeface="+mj-lt"/>
                <a:ea typeface="+mj-ea"/>
                <a:cs typeface="Arial" charset="0"/>
              </a:rPr>
              <a:t>συσπαστικότητα</a:t>
            </a:r>
            <a:r>
              <a:rPr kumimoji="0" lang="el-GR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6805CB"/>
                </a:solidFill>
                <a:uLnTx/>
                <a:uFillTx/>
                <a:latin typeface="+mj-lt"/>
                <a:ea typeface="+mj-ea"/>
                <a:cs typeface="Arial" charset="0"/>
              </a:rPr>
              <a:t>  της ουροδόχου κύστης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805CB"/>
              </a:solidFill>
              <a:uLnTx/>
              <a:uFillTx/>
              <a:latin typeface="+mj-lt"/>
              <a:ea typeface="+mj-ea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Σύνδρομο </a:t>
            </a:r>
            <a:r>
              <a:rPr lang="en-US" b="1" dirty="0">
                <a:solidFill>
                  <a:srgbClr val="7030A0"/>
                </a:solidFill>
              </a:rPr>
              <a:t>Fowler</a:t>
            </a:r>
            <a:endParaRPr lang="el-GR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r>
              <a:rPr lang="el-GR" sz="4000" dirty="0"/>
              <a:t> Χαλαρωτικά γραμμωτών μυών</a:t>
            </a:r>
          </a:p>
          <a:p>
            <a:endParaRPr lang="en-US" sz="4000" dirty="0"/>
          </a:p>
          <a:p>
            <a:r>
              <a:rPr lang="el-GR" sz="4000" dirty="0" err="1"/>
              <a:t>Νευροτροποποιήση</a:t>
            </a:r>
            <a:endParaRPr lang="el-GR" sz="4000" dirty="0"/>
          </a:p>
          <a:p>
            <a:pPr>
              <a:buNone/>
            </a:pPr>
            <a:endParaRPr lang="el-GR" sz="14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Νευροπαθής κύστη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Αντιμετώπιση ανάλογα με τα ευρήματα.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δυσσυνέργεια</a:t>
            </a:r>
            <a:r>
              <a:rPr lang="el-GR" dirty="0"/>
              <a:t> </a:t>
            </a:r>
            <a:r>
              <a:rPr lang="el-GR" dirty="0" err="1"/>
              <a:t>εξωστήρα</a:t>
            </a:r>
            <a:r>
              <a:rPr lang="el-GR" dirty="0"/>
              <a:t> –έξω σφικτήρα αντιμετωπίζεται φαρμακευτικά, με </a:t>
            </a:r>
            <a:r>
              <a:rPr lang="el-GR" dirty="0" err="1"/>
              <a:t>αλλαντική</a:t>
            </a:r>
            <a:r>
              <a:rPr lang="el-GR" dirty="0"/>
              <a:t> τοξίνη ή/και </a:t>
            </a:r>
            <a:r>
              <a:rPr lang="el-GR" dirty="0" err="1"/>
              <a:t>αυτοκαθετηριασμούς</a:t>
            </a:r>
            <a:r>
              <a:rPr lang="en-US" dirty="0"/>
              <a:t>.</a:t>
            </a:r>
            <a:endParaRPr lang="el-GR" dirty="0"/>
          </a:p>
          <a:p>
            <a:pPr>
              <a:buNone/>
            </a:pPr>
            <a:endParaRPr lang="el-GR" dirty="0"/>
          </a:p>
          <a:p>
            <a:r>
              <a:rPr lang="el-GR" dirty="0"/>
              <a:t>Η υποτονικότητα και η ατονία με </a:t>
            </a:r>
            <a:r>
              <a:rPr lang="el-GR" dirty="0" err="1"/>
              <a:t>αυτοκαθετηριασμούς</a:t>
            </a:r>
            <a:r>
              <a:rPr lang="el-GR" dirty="0"/>
              <a:t>.</a:t>
            </a:r>
          </a:p>
          <a:p>
            <a:endParaRPr lang="el-GR" dirty="0"/>
          </a:p>
          <a:p>
            <a:r>
              <a:rPr lang="el-GR" dirty="0"/>
              <a:t>Η  απόφραξη φαρμακευτικά η χειρουργικά.</a:t>
            </a:r>
          </a:p>
          <a:p>
            <a:endParaRPr lang="el-GR" dirty="0"/>
          </a:p>
          <a:p>
            <a:r>
              <a:rPr lang="el-GR" dirty="0"/>
              <a:t>Δεν πρέπει να ξεχνάμε ότι εκτός του νευρολογικού προβλήματος μπορεί να συνυπάρχουν και άλλα μη νευρολογικά προβλήματα που να προκαλούν δυσλειτουργία.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ko-KR" b="1" dirty="0">
                <a:solidFill>
                  <a:srgbClr val="6805CB"/>
                </a:solidFill>
              </a:rPr>
              <a:t>Συμπεράσματα</a:t>
            </a:r>
            <a:endParaRPr lang="ko-KR" altLang="en-US" b="1" dirty="0">
              <a:solidFill>
                <a:srgbClr val="6805CB"/>
              </a:solidFill>
            </a:endParaRPr>
          </a:p>
        </p:txBody>
      </p:sp>
      <p:sp>
        <p:nvSpPr>
          <p:cNvPr id="20483" name="내용 개체 틀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3743325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en-US" altLang="ko-KR" sz="2800" b="1" dirty="0">
                <a:latin typeface="Arial" charset="0"/>
                <a:cs typeface="Arial" charset="0"/>
              </a:rPr>
              <a:t> </a:t>
            </a:r>
            <a:r>
              <a:rPr lang="el-GR" altLang="ko-KR" sz="2800" b="1" dirty="0">
                <a:cs typeface="Arial" charset="0"/>
              </a:rPr>
              <a:t>Προσοχή στο </a:t>
            </a:r>
            <a:r>
              <a:rPr lang="el-GR" altLang="ko-KR" sz="2800" b="1" dirty="0" err="1">
                <a:cs typeface="Arial" charset="0"/>
              </a:rPr>
              <a:t>υποκυστικό</a:t>
            </a:r>
            <a:r>
              <a:rPr lang="el-GR" altLang="ko-KR" sz="2800" b="1" dirty="0">
                <a:cs typeface="Arial" charset="0"/>
              </a:rPr>
              <a:t> κώλυμα στην γυναίκα. Υπάρχει πιο συχνά από ότι νομίζουμε!!!! Και αντιμετωπίζεται πολύ ικανοποιητικά !</a:t>
            </a:r>
            <a:endParaRPr lang="en-US" altLang="ko-KR" sz="2800" b="1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US" altLang="ko-KR" sz="2800" b="1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endParaRPr lang="en-US" altLang="ko-KR" sz="2800" b="1" dirty="0"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Ø"/>
            </a:pPr>
            <a:r>
              <a:rPr lang="en-US" altLang="ko-KR" sz="2800" b="1" dirty="0">
                <a:cs typeface="Arial" charset="0"/>
              </a:rPr>
              <a:t> Screening test </a:t>
            </a:r>
          </a:p>
          <a:p>
            <a:pPr algn="just" eaLnBrk="1" hangingPunct="1">
              <a:buFont typeface="Arial" charset="0"/>
              <a:buNone/>
            </a:pPr>
            <a:r>
              <a:rPr lang="en-US" altLang="ko-KR" sz="2800" b="1" dirty="0">
                <a:cs typeface="Arial" charset="0"/>
              </a:rPr>
              <a:t>     ▶ </a:t>
            </a:r>
            <a:r>
              <a:rPr lang="el-GR" altLang="ko-KR" sz="2800" b="1" dirty="0" err="1">
                <a:cs typeface="Arial" charset="0"/>
              </a:rPr>
              <a:t>Ουρορομέτρηση</a:t>
            </a:r>
            <a:endParaRPr lang="el-GR" altLang="ko-KR" sz="2800" b="1" dirty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l-GR" altLang="ko-KR" sz="2800" b="1" dirty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n-US" altLang="ko-KR" sz="2800" b="1" dirty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n-US" altLang="ko-KR" sz="2800" b="1" dirty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en-US" altLang="ko-KR" sz="2800" b="1" dirty="0">
              <a:cs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ko-KR" altLang="en-US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Υποτονικότητα της κύστης </a:t>
            </a:r>
            <a:r>
              <a:rPr lang="el-GR" sz="1400" b="1" dirty="0"/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Επώδυνα ερεθίσματα που ξεκινούν από τα όργανα της πυέλου μπορεί να προκαλέσουν αντανακλαστικά αναστολή της σύσπασης του </a:t>
            </a:r>
            <a:r>
              <a:rPr lang="el-GR" dirty="0" err="1"/>
              <a:t>εξωστήρα</a:t>
            </a:r>
            <a:r>
              <a:rPr lang="el-GR" dirty="0"/>
              <a:t>  με αποτέλεσμα επίσχεση ούρων. </a:t>
            </a:r>
          </a:p>
          <a:p>
            <a:endParaRPr lang="el-GR" dirty="0"/>
          </a:p>
          <a:p>
            <a:r>
              <a:rPr lang="el-GR" dirty="0"/>
              <a:t>Η </a:t>
            </a:r>
            <a:r>
              <a:rPr lang="el-GR" dirty="0" err="1"/>
              <a:t>υπερδιάταση</a:t>
            </a:r>
            <a:r>
              <a:rPr lang="el-GR" dirty="0"/>
              <a:t> της ουροδόχου κύστης  μετά από  τοκετό ή στη διάρκεια ενός χειρουργείου μπορεί να οδηγήσει σε παράλυση του </a:t>
            </a:r>
            <a:r>
              <a:rPr lang="el-GR" dirty="0" err="1"/>
              <a:t>εξωστήρα</a:t>
            </a:r>
            <a:r>
              <a:rPr lang="el-GR" dirty="0"/>
              <a:t> και επίσχεση.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6181328"/>
            <a:ext cx="8229600" cy="6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1.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Olofsson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Ekblom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AO,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Ekman-Ordeberg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Irestedt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LE. Post–partum urinary retention: A comparison between two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metnods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epidural analgesia. 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Obstet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Gynecol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Reprod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Biol. 1997;71:31–4.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r>
              <a:rPr lang="el-GR" sz="4800" dirty="0"/>
              <a:t>Ανατομική Απόφραξη</a:t>
            </a:r>
          </a:p>
          <a:p>
            <a:pPr>
              <a:buNone/>
            </a:pPr>
            <a:r>
              <a:rPr lang="el-GR" sz="3500" dirty="0"/>
              <a:t>     Έξω-ουρηθρικά</a:t>
            </a:r>
          </a:p>
          <a:p>
            <a:pPr>
              <a:buNone/>
            </a:pPr>
            <a:r>
              <a:rPr lang="el-GR" sz="3500" dirty="0"/>
              <a:t>     </a:t>
            </a:r>
            <a:r>
              <a:rPr lang="el-GR" sz="3500" dirty="0" err="1"/>
              <a:t>Ένδο</a:t>
            </a:r>
            <a:r>
              <a:rPr lang="el-GR" sz="3500" dirty="0"/>
              <a:t>-ουρηθρικά</a:t>
            </a:r>
          </a:p>
          <a:p>
            <a:pPr>
              <a:buNone/>
            </a:pPr>
            <a:r>
              <a:rPr lang="el-GR" sz="3500" dirty="0"/>
              <a:t>     </a:t>
            </a:r>
            <a:r>
              <a:rPr lang="el-GR" sz="3500" dirty="0" err="1"/>
              <a:t>Ένδο</a:t>
            </a:r>
            <a:r>
              <a:rPr lang="el-GR" sz="3500" dirty="0"/>
              <a:t>-αυλικά</a:t>
            </a:r>
          </a:p>
          <a:p>
            <a:endParaRPr lang="el-GR" sz="4800" dirty="0"/>
          </a:p>
          <a:p>
            <a:r>
              <a:rPr lang="el-GR" sz="4800" dirty="0"/>
              <a:t>Λειτουργική Απόφραξη</a:t>
            </a: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ko-KR" b="1" dirty="0">
                <a:solidFill>
                  <a:srgbClr val="6805CB"/>
                </a:solidFill>
                <a:cs typeface="Arial" charset="0"/>
              </a:rPr>
              <a:t>Αυξημένες ουρηθρικές αντιστάσεις</a:t>
            </a:r>
            <a:endParaRPr lang="ko-KR" altLang="en-US" b="1" dirty="0">
              <a:solidFill>
                <a:srgbClr val="6805CB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el-GR" altLang="ko-KR" b="1" dirty="0">
                <a:solidFill>
                  <a:srgbClr val="6805CB"/>
                </a:solidFill>
                <a:cs typeface="Arial" charset="0"/>
              </a:rPr>
              <a:t>Ανατομική απόφραξη</a:t>
            </a:r>
            <a:endParaRPr lang="ko-KR" altLang="en-US" b="1" dirty="0">
              <a:solidFill>
                <a:srgbClr val="6805CB"/>
              </a:solidFill>
              <a:cs typeface="Arial" charset="0"/>
            </a:endParaRP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3240087" cy="366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 cstate="print"/>
          <a:srcRect b="2042"/>
          <a:stretch>
            <a:fillRect/>
          </a:stretch>
        </p:blipFill>
        <p:spPr bwMode="auto">
          <a:xfrm>
            <a:off x="4499992" y="1916832"/>
            <a:ext cx="35528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971600" y="1916832"/>
            <a:ext cx="2087562" cy="2159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71600" y="3645024"/>
            <a:ext cx="2087562" cy="2159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71600" y="4869160"/>
            <a:ext cx="2087562" cy="2159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427984" y="1988840"/>
            <a:ext cx="3313112" cy="215900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99992" y="4221088"/>
            <a:ext cx="2160240" cy="144016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427984" y="3212975"/>
            <a:ext cx="2089150" cy="219541"/>
          </a:xfrm>
          <a:prstGeom prst="rect">
            <a:avLst/>
          </a:prstGeom>
          <a:solidFill>
            <a:srgbClr val="7030A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7" name="자유형 26"/>
          <p:cNvSpPr/>
          <p:nvPr/>
        </p:nvSpPr>
        <p:spPr>
          <a:xfrm>
            <a:off x="683568" y="3501008"/>
            <a:ext cx="265112" cy="490537"/>
          </a:xfrm>
          <a:custGeom>
            <a:avLst/>
            <a:gdLst>
              <a:gd name="connsiteX0" fmla="*/ 6157 w 264775"/>
              <a:gd name="connsiteY0" fmla="*/ 0 h 491067"/>
              <a:gd name="connsiteX1" fmla="*/ 43103 w 264775"/>
              <a:gd name="connsiteY1" fmla="*/ 471055 h 491067"/>
              <a:gd name="connsiteX2" fmla="*/ 264775 w 264775"/>
              <a:gd name="connsiteY2" fmla="*/ 120073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75" h="491067">
                <a:moveTo>
                  <a:pt x="6157" y="0"/>
                </a:moveTo>
                <a:cubicBezTo>
                  <a:pt x="3078" y="225521"/>
                  <a:pt x="0" y="451043"/>
                  <a:pt x="43103" y="471055"/>
                </a:cubicBezTo>
                <a:cubicBezTo>
                  <a:pt x="86206" y="491067"/>
                  <a:pt x="175490" y="305570"/>
                  <a:pt x="264775" y="12007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8" name="자유형 27"/>
          <p:cNvSpPr/>
          <p:nvPr/>
        </p:nvSpPr>
        <p:spPr>
          <a:xfrm>
            <a:off x="4067944" y="3068960"/>
            <a:ext cx="337120" cy="490538"/>
          </a:xfrm>
          <a:custGeom>
            <a:avLst/>
            <a:gdLst>
              <a:gd name="connsiteX0" fmla="*/ 6157 w 264775"/>
              <a:gd name="connsiteY0" fmla="*/ 0 h 491067"/>
              <a:gd name="connsiteX1" fmla="*/ 43103 w 264775"/>
              <a:gd name="connsiteY1" fmla="*/ 471055 h 491067"/>
              <a:gd name="connsiteX2" fmla="*/ 264775 w 264775"/>
              <a:gd name="connsiteY2" fmla="*/ 120073 h 49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4775" h="491067">
                <a:moveTo>
                  <a:pt x="6157" y="0"/>
                </a:moveTo>
                <a:cubicBezTo>
                  <a:pt x="3078" y="225521"/>
                  <a:pt x="0" y="451043"/>
                  <a:pt x="43103" y="471055"/>
                </a:cubicBezTo>
                <a:cubicBezTo>
                  <a:pt x="86206" y="491067"/>
                  <a:pt x="175490" y="305570"/>
                  <a:pt x="264775" y="120073"/>
                </a:cubicBez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283968" y="5301208"/>
            <a:ext cx="1872208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Copreposition</a:t>
            </a:r>
            <a:endParaRPr kumimoji="0" lang="el-GR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l-GR" altLang="ko-KR" b="1" dirty="0">
                <a:solidFill>
                  <a:srgbClr val="6805CB"/>
                </a:solidFill>
                <a:cs typeface="Arial" charset="0"/>
              </a:rPr>
              <a:t>Λειτουργική απόφραξη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l-GR" altLang="ko-KR" dirty="0">
                <a:cs typeface="Arial" charset="0"/>
              </a:rPr>
              <a:t>Πρωτοπαθής απόφραξη κυστικού αυχένα</a:t>
            </a:r>
          </a:p>
          <a:p>
            <a:endParaRPr lang="el-GR" dirty="0">
              <a:cs typeface="Arial" charset="0"/>
            </a:endParaRPr>
          </a:p>
          <a:p>
            <a:r>
              <a:rPr lang="el-GR" altLang="ko-KR" dirty="0">
                <a:cs typeface="Arial" charset="0"/>
              </a:rPr>
              <a:t>Δυσλειτουργική ούρηση</a:t>
            </a:r>
            <a:endParaRPr lang="en-US" altLang="ko-KR" dirty="0">
              <a:cs typeface="Arial" charset="0"/>
            </a:endParaRPr>
          </a:p>
          <a:p>
            <a:endParaRPr lang="en-US" altLang="ko-KR" dirty="0">
              <a:cs typeface="Arial" charset="0"/>
            </a:endParaRPr>
          </a:p>
          <a:p>
            <a:r>
              <a:rPr lang="el-GR" altLang="ko-KR" dirty="0" err="1">
                <a:cs typeface="Arial" charset="0"/>
              </a:rPr>
              <a:t>Ψευδο</a:t>
            </a:r>
            <a:r>
              <a:rPr lang="el-GR" altLang="ko-KR" dirty="0">
                <a:cs typeface="Arial" charset="0"/>
              </a:rPr>
              <a:t>-</a:t>
            </a:r>
            <a:r>
              <a:rPr lang="el-GR" altLang="ko-KR" dirty="0" err="1">
                <a:cs typeface="Arial" charset="0"/>
              </a:rPr>
              <a:t>δυσσυνέργεια</a:t>
            </a:r>
            <a:endParaRPr lang="en-US" altLang="ko-KR" dirty="0">
              <a:cs typeface="Arial" charset="0"/>
            </a:endParaRPr>
          </a:p>
          <a:p>
            <a:endParaRPr lang="el-GR" altLang="ko-KR" dirty="0">
              <a:cs typeface="Arial" charset="0"/>
            </a:endParaRPr>
          </a:p>
          <a:p>
            <a:r>
              <a:rPr lang="el-GR" altLang="ko-KR" dirty="0">
                <a:cs typeface="Arial" charset="0"/>
              </a:rPr>
              <a:t>Νευροπαθής κύστη</a:t>
            </a:r>
          </a:p>
          <a:p>
            <a:endParaRPr lang="el-GR" dirty="0">
              <a:cs typeface="Arial" charset="0"/>
            </a:endParaRPr>
          </a:p>
          <a:p>
            <a:pPr>
              <a:buNone/>
            </a:pPr>
            <a:r>
              <a:rPr lang="el-GR" altLang="ko-KR" dirty="0">
                <a:cs typeface="Arial" charset="0"/>
              </a:rPr>
              <a:t>         - </a:t>
            </a:r>
            <a:r>
              <a:rPr lang="el-GR" altLang="ko-KR" dirty="0" err="1">
                <a:cs typeface="Arial" charset="0"/>
              </a:rPr>
              <a:t>Δυσσυνέργεια</a:t>
            </a:r>
            <a:r>
              <a:rPr lang="el-GR" altLang="ko-KR" dirty="0">
                <a:cs typeface="Arial" charset="0"/>
              </a:rPr>
              <a:t> </a:t>
            </a:r>
            <a:r>
              <a:rPr lang="el-GR" altLang="ko-KR" dirty="0" err="1">
                <a:cs typeface="Arial" charset="0"/>
              </a:rPr>
              <a:t>εξωστήρα</a:t>
            </a:r>
            <a:r>
              <a:rPr lang="el-GR" altLang="ko-KR" dirty="0">
                <a:cs typeface="Arial" charset="0"/>
              </a:rPr>
              <a:t> –σφιγκτήρα</a:t>
            </a:r>
          </a:p>
          <a:p>
            <a:endParaRPr lang="el-GR" dirty="0">
              <a:cs typeface="Arial" charset="0"/>
            </a:endParaRPr>
          </a:p>
          <a:p>
            <a:pPr>
              <a:buNone/>
            </a:pPr>
            <a:r>
              <a:rPr lang="el-GR" dirty="0">
                <a:cs typeface="Arial" charset="0"/>
              </a:rPr>
              <a:t>         - Σύνδρομο </a:t>
            </a:r>
            <a:r>
              <a:rPr lang="en-US" dirty="0">
                <a:cs typeface="Arial" charset="0"/>
              </a:rPr>
              <a:t>Fowler</a:t>
            </a:r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Απόφραξη στη γυναίκα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r>
              <a:rPr lang="el-GR" dirty="0"/>
              <a:t>Διαγιγνώσκετε πολύ λιγότερο συχνά από ότι στους άνδρες.</a:t>
            </a:r>
          </a:p>
          <a:p>
            <a:endParaRPr lang="en-US" dirty="0"/>
          </a:p>
          <a:p>
            <a:r>
              <a:rPr lang="el-GR" dirty="0"/>
              <a:t>Πιθανώς ο </a:t>
            </a:r>
            <a:r>
              <a:rPr lang="el-GR" dirty="0" err="1"/>
              <a:t>επιπολασμός</a:t>
            </a:r>
            <a:r>
              <a:rPr lang="el-GR" dirty="0"/>
              <a:t> της απόφραξης στις γυναίκες είναι μικρότερος.</a:t>
            </a:r>
          </a:p>
          <a:p>
            <a:endParaRPr lang="en-US" dirty="0"/>
          </a:p>
          <a:p>
            <a:r>
              <a:rPr lang="el-GR" dirty="0"/>
              <a:t>Σίγουρα είναι </a:t>
            </a:r>
            <a:r>
              <a:rPr lang="el-GR" dirty="0" err="1"/>
              <a:t>υποδιαγνωσμένη</a:t>
            </a:r>
            <a:r>
              <a:rPr lang="el-GR" dirty="0"/>
              <a:t> παθολογική κατάσταση στις γυναίκες για διάφορους λόγους.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900</TotalTime>
  <Words>2338</Words>
  <Application>Microsoft Office PowerPoint</Application>
  <PresentationFormat>Προβολή στην οθόνη (4:3)</PresentationFormat>
  <Paragraphs>284</Paragraphs>
  <Slides>42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Office Theme</vt:lpstr>
      <vt:lpstr>Κατακράτηση ούρων στη γυναίκα. Αίτια και θεραπευτική αντιμετώπιση</vt:lpstr>
      <vt:lpstr>Δυσλειτουργική Ούρηση στη Γυναίκα</vt:lpstr>
      <vt:lpstr>Αίτια; </vt:lpstr>
      <vt:lpstr>Παρουσίαση του PowerPoint</vt:lpstr>
      <vt:lpstr>Υποτονικότητα της κύστης 1</vt:lpstr>
      <vt:lpstr>Αυξημένες ουρηθρικές αντιστάσεις</vt:lpstr>
      <vt:lpstr>Ανατομική απόφραξη</vt:lpstr>
      <vt:lpstr>Λειτουργική απόφραξη</vt:lpstr>
      <vt:lpstr>Απόφραξη στη γυναίκα</vt:lpstr>
      <vt:lpstr>Υποπτευόμαστε την ύπαρξη απόφραξης στην γυναίκα πολύ λιγότερο.</vt:lpstr>
      <vt:lpstr>Σημαντικά στοιχεία που παίζουν ρόλο στην απόφραξη 1</vt:lpstr>
      <vt:lpstr>Απόφραξη- πρόπτωση1</vt:lpstr>
      <vt:lpstr>Απόφραξη- Ουρηθρικά Στενώματα 1</vt:lpstr>
      <vt:lpstr>Πρωτοπαθής απόφραξη του κυστικού αυχένα (PBNO) </vt:lpstr>
      <vt:lpstr>Επιπολασμός απόφραξης στη γυναίκα</vt:lpstr>
      <vt:lpstr>Παρουσίαση του PowerPoint</vt:lpstr>
      <vt:lpstr>Ουροδυναμική μελέτη  Υποτονικότητα του εξωστήρα   ή   Υποκυστικό κώλυμα </vt:lpstr>
      <vt:lpstr>Ουροροομέτρηση</vt:lpstr>
      <vt:lpstr>Παρουσίαση του PowerPoint</vt:lpstr>
      <vt:lpstr>Υποτονικότητα του εξωστήρα</vt:lpstr>
      <vt:lpstr>Απόφραξη στην γυναίκα</vt:lpstr>
      <vt:lpstr>Εξίσωση του Latimer 1</vt:lpstr>
      <vt:lpstr>Νομόγραμμα Blaivas για γυναικεία απόφραξη</vt:lpstr>
      <vt:lpstr>Υποκυστικό κώλυμα - BOO</vt:lpstr>
      <vt:lpstr>Υποκυστικό κώλυμα - BOO</vt:lpstr>
      <vt:lpstr>1. Defreitas GA, Zimmern PE, Lemack GE, Shariat SF. Refining diagnosis of anatomic female bladder outlet obstruction: comparison of pressure-flow study parameters in clinically obstructed women with those of normal controls.Urology2004;64: 675–81  2. H. B. Goldman, P. E. Zimmern. The treatment of female bladder outlet obstruction  2 0 0 6, B J U International  9 8 , 3 5 9 – 3 6 6</vt:lpstr>
      <vt:lpstr>Άκτινο-Ουροδυναμική  Μελέτη </vt:lpstr>
      <vt:lpstr>Θεραπευτική Αντιμετώπιση</vt:lpstr>
      <vt:lpstr>Απόφραξη μετά επεμβάσεις αποκατάστασης της ακράτειας ούρων</vt:lpstr>
      <vt:lpstr> 1. H . Goldman HB. Urethrolysis. Atlas Urol Clinics 2004;12: 197–204    2. H. B. Goldman, P. E. Zimmern. The treatment of female bladder outlet obstruction 2 0 0 6, B J U International  9 8 , 3 5 9 – 3 6 6</vt:lpstr>
      <vt:lpstr>Παρουσίαση του PowerPoint</vt:lpstr>
      <vt:lpstr>Παρουσίαση του PowerPoint</vt:lpstr>
      <vt:lpstr>Πρόπτωση και Απόφραξη (1)</vt:lpstr>
      <vt:lpstr>Πρωτοπαθής απόφραξη του κυστικού αυχένα (PBNO)</vt:lpstr>
      <vt:lpstr>Απόφραξη- Ουρηθρικά Στενώματα (1)</vt:lpstr>
      <vt:lpstr>Ενδοουρηθρικές αποφράξεις (1)</vt:lpstr>
      <vt:lpstr>Ενδοαυλικές αποφράξεις (1)</vt:lpstr>
      <vt:lpstr>Ψευδο-δυσσυνέργεια (1)</vt:lpstr>
      <vt:lpstr>Υποτονικότητα της κύστης</vt:lpstr>
      <vt:lpstr>Σύνδρομο Fowler</vt:lpstr>
      <vt:lpstr>Νευροπαθής κύστη</vt:lpstr>
      <vt:lpstr>Συμπεράσματα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Κατακράτηση ούρων στη γυναίκα. Αίτια και θεραπευτική αντιμετώπιση</dc:title>
  <dc:creator>Anastasios Athanasopoulos</dc:creator>
  <cp:lastModifiedBy>Anastasios Athanasopoulos</cp:lastModifiedBy>
  <cp:revision>101</cp:revision>
  <dcterms:created xsi:type="dcterms:W3CDTF">2017-09-30T16:47:43Z</dcterms:created>
  <dcterms:modified xsi:type="dcterms:W3CDTF">2024-05-09T12:44:14Z</dcterms:modified>
</cp:coreProperties>
</file>