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9" r:id="rId3"/>
    <p:sldId id="339" r:id="rId4"/>
    <p:sldId id="340" r:id="rId5"/>
    <p:sldId id="337" r:id="rId6"/>
    <p:sldId id="338" r:id="rId7"/>
    <p:sldId id="331" r:id="rId8"/>
    <p:sldId id="332" r:id="rId9"/>
    <p:sldId id="333" r:id="rId10"/>
    <p:sldId id="334" r:id="rId11"/>
    <p:sldId id="280" r:id="rId12"/>
    <p:sldId id="290" r:id="rId13"/>
    <p:sldId id="295" r:id="rId14"/>
    <p:sldId id="299" r:id="rId15"/>
    <p:sldId id="292" r:id="rId16"/>
    <p:sldId id="291" r:id="rId17"/>
    <p:sldId id="294" r:id="rId18"/>
    <p:sldId id="293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4" autoAdjust="0"/>
    <p:restoredTop sz="96536" autoAdjust="0"/>
  </p:normalViewPr>
  <p:slideViewPr>
    <p:cSldViewPr>
      <p:cViewPr>
        <p:scale>
          <a:sx n="90" d="100"/>
          <a:sy n="90" d="100"/>
        </p:scale>
        <p:origin x="-2322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6A9B4-837A-4979-88B8-BBBA1F98A5CA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6171C-4A52-4DFE-BB62-09910DCCC51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18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8596" y="2024078"/>
            <a:ext cx="8358246" cy="169067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ΠΕΤΡΟΛΟΓΙΑ ΜΑΓΜΑΤΙΚΩΝ &amp; ΜΕΤΑΜΟΡΦΩΜΕΝΩΝ ΠΕΤΡΩΜΑΤΩΝ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639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1: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dirty="0" smtClean="0"/>
              <a:t>Πετρολογία Μαγματικών Πετρωμάτων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l-GR" sz="2400" dirty="0" smtClean="0"/>
              <a:t>Βασίλειος </a:t>
            </a:r>
            <a:r>
              <a:rPr lang="el-GR" sz="2400" dirty="0" err="1" smtClean="0"/>
              <a:t>Τσικούρας</a:t>
            </a:r>
            <a:r>
              <a:rPr lang="en-US" sz="2400" dirty="0" smtClean="0"/>
              <a:t> </a:t>
            </a:r>
            <a:r>
              <a:rPr lang="el-GR" sz="2400" dirty="0" smtClean="0"/>
              <a:t>&amp;</a:t>
            </a:r>
            <a:r>
              <a:rPr lang="en-US" sz="2400" dirty="0" smtClean="0"/>
              <a:t> </a:t>
            </a:r>
            <a:r>
              <a:rPr lang="el-GR" sz="2400" dirty="0" smtClean="0"/>
              <a:t>Ιωάννης Ηλιόπουλος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Σχολή Θετικών Επιστημών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Γεωλογίας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Διάγραμμα με πλήρες </a:t>
            </a:r>
            <a:br>
              <a:rPr lang="el-GR" dirty="0" smtClean="0"/>
            </a:br>
            <a:r>
              <a:rPr lang="el-GR" dirty="0" smtClean="0"/>
              <a:t>Στερεό Διάλυμα</a:t>
            </a:r>
            <a:endParaRPr lang="el-GR" dirty="0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6012160" y="1988840"/>
            <a:ext cx="3131840" cy="1800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1" i="1" u="none" strike="noStrike" kern="0" cap="none" spc="0" normalizeH="0" baseline="0" noProof="0" dirty="0" smtClean="0">
                <a:ln>
                  <a:noFill/>
                </a:ln>
                <a:uLnTx/>
                <a:uFillTx/>
              </a:rPr>
              <a:t>Κλασματική Κρυστάλλωση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400" b="1" i="1" kern="0" dirty="0" smtClean="0"/>
              <a:t>Τήξη Ισορροπίας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1" i="1" u="none" strike="noStrike" kern="0" cap="none" spc="0" normalizeH="0" baseline="0" noProof="0" dirty="0" smtClean="0">
                <a:ln>
                  <a:noFill/>
                </a:ln>
                <a:uLnTx/>
                <a:uFillTx/>
              </a:rPr>
              <a:t>Μερική Τήξη</a:t>
            </a:r>
            <a:endParaRPr kumimoji="0" lang="el-GR" sz="2400" b="1" i="1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42" name="Text Box 65"/>
          <p:cNvSpPr txBox="1">
            <a:spLocks noChangeArrowheads="1"/>
          </p:cNvSpPr>
          <p:nvPr/>
        </p:nvSpPr>
        <p:spPr bwMode="auto">
          <a:xfrm>
            <a:off x="6796608" y="5200749"/>
            <a:ext cx="1447800" cy="73866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στερεού</a:t>
            </a:r>
          </a:p>
        </p:txBody>
      </p:sp>
      <p:sp>
        <p:nvSpPr>
          <p:cNvPr id="43" name="Line 62"/>
          <p:cNvSpPr>
            <a:spLocks noChangeShapeType="1"/>
          </p:cNvSpPr>
          <p:nvPr/>
        </p:nvSpPr>
        <p:spPr bwMode="auto">
          <a:xfrm rot="16200000" flipH="1">
            <a:off x="6511553" y="5202560"/>
            <a:ext cx="0" cy="341313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44" name="Text Box 64"/>
          <p:cNvSpPr txBox="1">
            <a:spLocks noChangeArrowheads="1"/>
          </p:cNvSpPr>
          <p:nvPr/>
        </p:nvSpPr>
        <p:spPr bwMode="auto">
          <a:xfrm>
            <a:off x="6796608" y="4365104"/>
            <a:ext cx="1295400" cy="73866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υγρού</a:t>
            </a:r>
          </a:p>
        </p:txBody>
      </p:sp>
      <p:sp>
        <p:nvSpPr>
          <p:cNvPr id="45" name="Line 63"/>
          <p:cNvSpPr>
            <a:spLocks noChangeShapeType="1"/>
          </p:cNvSpPr>
          <p:nvPr/>
        </p:nvSpPr>
        <p:spPr bwMode="auto">
          <a:xfrm rot="16200000" flipH="1">
            <a:off x="6530279" y="4410471"/>
            <a:ext cx="0" cy="3413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i="0" u="none" strike="noStrike" kern="0" cap="none" spc="0" normalizeH="0" baseline="0" noProof="0">
              <a:ln>
                <a:noFill/>
              </a:ln>
              <a:uLnTx/>
              <a:uFillTx/>
            </a:endParaRPr>
          </a:p>
        </p:txBody>
      </p:sp>
      <p:grpSp>
        <p:nvGrpSpPr>
          <p:cNvPr id="3" name="Group 76" descr="Εικόνα 20: Διάγραμμα με πλήρες Στερεό Διάλυμα - Κλασματική Κρυστάλλωση - Τήξη Ισορροπίας - Μερική Τήξη"/>
          <p:cNvGrpSpPr>
            <a:grpSpLocks/>
          </p:cNvGrpSpPr>
          <p:nvPr/>
        </p:nvGrpSpPr>
        <p:grpSpPr bwMode="auto">
          <a:xfrm>
            <a:off x="179512" y="1988840"/>
            <a:ext cx="6011862" cy="4495800"/>
            <a:chOff x="149" y="1440"/>
            <a:chExt cx="3787" cy="2832"/>
          </a:xfrm>
        </p:grpSpPr>
        <p:grpSp>
          <p:nvGrpSpPr>
            <p:cNvPr id="4" name="Group 75"/>
            <p:cNvGrpSpPr>
              <a:grpSpLocks/>
            </p:cNvGrpSpPr>
            <p:nvPr/>
          </p:nvGrpSpPr>
          <p:grpSpPr bwMode="auto">
            <a:xfrm>
              <a:off x="149" y="1440"/>
              <a:ext cx="3787" cy="2832"/>
              <a:chOff x="149" y="1440"/>
              <a:chExt cx="3787" cy="2832"/>
            </a:xfrm>
          </p:grpSpPr>
          <p:grpSp>
            <p:nvGrpSpPr>
              <p:cNvPr id="5" name="Group 74"/>
              <p:cNvGrpSpPr>
                <a:grpSpLocks/>
              </p:cNvGrpSpPr>
              <p:nvPr/>
            </p:nvGrpSpPr>
            <p:grpSpPr bwMode="auto">
              <a:xfrm>
                <a:off x="149" y="1440"/>
                <a:ext cx="3429" cy="2511"/>
                <a:chOff x="149" y="1440"/>
                <a:chExt cx="3429" cy="2511"/>
              </a:xfrm>
            </p:grpSpPr>
            <p:grpSp>
              <p:nvGrpSpPr>
                <p:cNvPr id="6" name="Group 72"/>
                <p:cNvGrpSpPr>
                  <a:grpSpLocks/>
                </p:cNvGrpSpPr>
                <p:nvPr/>
              </p:nvGrpSpPr>
              <p:grpSpPr bwMode="auto">
                <a:xfrm>
                  <a:off x="149" y="1440"/>
                  <a:ext cx="3429" cy="2511"/>
                  <a:chOff x="149" y="1440"/>
                  <a:chExt cx="3429" cy="2511"/>
                </a:xfrm>
              </p:grpSpPr>
              <p:sp>
                <p:nvSpPr>
                  <p:cNvPr id="136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36"/>
                    <a:ext cx="2871" cy="2415"/>
                  </a:xfrm>
                  <a:prstGeom prst="rect">
                    <a:avLst/>
                  </a:prstGeom>
                  <a:solidFill>
                    <a:srgbClr val="009900"/>
                  </a:solidFill>
                  <a:ln w="38100" cap="sq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  <p:sp>
                <p:nvSpPr>
                  <p:cNvPr id="137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997" y="3854"/>
                    <a:ext cx="1" cy="89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  <p:sp>
                <p:nvSpPr>
                  <p:cNvPr id="138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9" y="1440"/>
                    <a:ext cx="619" cy="288"/>
                  </a:xfrm>
                  <a:prstGeom prst="rect">
                    <a:avLst/>
                  </a:prstGeom>
                  <a:noFill/>
                  <a:ln w="12700" cap="sq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uLnTx/>
                        <a:uFillTx/>
                      </a:rPr>
                      <a:t>Τ</a:t>
                    </a:r>
                    <a:r>
                      <a:rPr kumimoji="0" lang="en-GB" sz="2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uLnTx/>
                        <a:uFillTx/>
                      </a:rPr>
                      <a:t> </a:t>
                    </a:r>
                    <a:r>
                      <a:rPr kumimoji="0" lang="en-GB" sz="2400" b="1" i="0" u="none" strike="noStrike" kern="0" cap="none" spc="0" normalizeH="0" baseline="3000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uLnTx/>
                        <a:uFillTx/>
                      </a:rPr>
                      <a:t>o</a:t>
                    </a:r>
                    <a:r>
                      <a:rPr kumimoji="0" lang="en-GB" sz="2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uLnTx/>
                        <a:uFillTx/>
                      </a:rPr>
                      <a:t>C</a:t>
                    </a:r>
                    <a:endParaRPr kumimoji="0" lang="el-GR" sz="24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  <p:sp>
                <p:nvSpPr>
                  <p:cNvPr id="139" name="Arc 25"/>
                  <p:cNvSpPr>
                    <a:spLocks/>
                  </p:cNvSpPr>
                  <p:nvPr/>
                </p:nvSpPr>
                <p:spPr bwMode="auto">
                  <a:xfrm>
                    <a:off x="720" y="1776"/>
                    <a:ext cx="2856" cy="170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32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  <p:sp>
                <p:nvSpPr>
                  <p:cNvPr id="140" name="Arc 26"/>
                  <p:cNvSpPr>
                    <a:spLocks/>
                  </p:cNvSpPr>
                  <p:nvPr/>
                </p:nvSpPr>
                <p:spPr bwMode="auto">
                  <a:xfrm flipH="1" flipV="1">
                    <a:off x="704" y="1781"/>
                    <a:ext cx="2872" cy="162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</p:grpSp>
            <p:sp>
              <p:nvSpPr>
                <p:cNvPr id="128" name="Line 10"/>
                <p:cNvSpPr>
                  <a:spLocks noChangeShapeType="1"/>
                </p:cNvSpPr>
                <p:nvPr/>
              </p:nvSpPr>
              <p:spPr bwMode="auto">
                <a:xfrm>
                  <a:off x="1284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29" name="Line 11"/>
                <p:cNvSpPr>
                  <a:spLocks noChangeShapeType="1"/>
                </p:cNvSpPr>
                <p:nvPr/>
              </p:nvSpPr>
              <p:spPr bwMode="auto">
                <a:xfrm>
                  <a:off x="1570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0" name="Line 12"/>
                <p:cNvSpPr>
                  <a:spLocks noChangeShapeType="1"/>
                </p:cNvSpPr>
                <p:nvPr/>
              </p:nvSpPr>
              <p:spPr bwMode="auto">
                <a:xfrm>
                  <a:off x="1858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1" name="Line 13"/>
                <p:cNvSpPr>
                  <a:spLocks noChangeShapeType="1"/>
                </p:cNvSpPr>
                <p:nvPr/>
              </p:nvSpPr>
              <p:spPr bwMode="auto">
                <a:xfrm>
                  <a:off x="2144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2" name="Line 14"/>
                <p:cNvSpPr>
                  <a:spLocks noChangeShapeType="1"/>
                </p:cNvSpPr>
                <p:nvPr/>
              </p:nvSpPr>
              <p:spPr bwMode="auto">
                <a:xfrm>
                  <a:off x="2431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3" name="Line 15"/>
                <p:cNvSpPr>
                  <a:spLocks noChangeShapeType="1"/>
                </p:cNvSpPr>
                <p:nvPr/>
              </p:nvSpPr>
              <p:spPr bwMode="auto">
                <a:xfrm>
                  <a:off x="2717" y="3854"/>
                  <a:ext cx="2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4" name="Line 16"/>
                <p:cNvSpPr>
                  <a:spLocks noChangeShapeType="1"/>
                </p:cNvSpPr>
                <p:nvPr/>
              </p:nvSpPr>
              <p:spPr bwMode="auto">
                <a:xfrm>
                  <a:off x="3005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5" name="Line 17"/>
                <p:cNvSpPr>
                  <a:spLocks noChangeShapeType="1"/>
                </p:cNvSpPr>
                <p:nvPr/>
              </p:nvSpPr>
              <p:spPr bwMode="auto">
                <a:xfrm>
                  <a:off x="3291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</p:grpSp>
          <p:sp>
            <p:nvSpPr>
              <p:cNvPr id="118" name="Text Box 3"/>
              <p:cNvSpPr txBox="1">
                <a:spLocks noChangeArrowheads="1"/>
              </p:cNvSpPr>
              <p:nvPr/>
            </p:nvSpPr>
            <p:spPr bwMode="auto">
              <a:xfrm>
                <a:off x="528" y="3973"/>
                <a:ext cx="450" cy="28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Α</a:t>
                </a:r>
              </a:p>
            </p:txBody>
          </p:sp>
          <p:sp>
            <p:nvSpPr>
              <p:cNvPr id="119" name="Text Box 4"/>
              <p:cNvSpPr txBox="1">
                <a:spLocks noChangeArrowheads="1"/>
              </p:cNvSpPr>
              <p:nvPr/>
            </p:nvSpPr>
            <p:spPr bwMode="auto">
              <a:xfrm>
                <a:off x="3486" y="3984"/>
                <a:ext cx="450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Β</a:t>
                </a:r>
              </a:p>
            </p:txBody>
          </p:sp>
          <p:sp>
            <p:nvSpPr>
              <p:cNvPr id="120" name="Text Box 6"/>
              <p:cNvSpPr txBox="1">
                <a:spLocks noChangeArrowheads="1"/>
              </p:cNvSpPr>
              <p:nvPr/>
            </p:nvSpPr>
            <p:spPr bwMode="auto">
              <a:xfrm>
                <a:off x="890" y="2802"/>
                <a:ext cx="788" cy="28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endParaRPr>
              </a:p>
            </p:txBody>
          </p:sp>
          <p:sp>
            <p:nvSpPr>
              <p:cNvPr id="121" name="Text Box 18"/>
              <p:cNvSpPr txBox="1">
                <a:spLocks noChangeArrowheads="1"/>
              </p:cNvSpPr>
              <p:nvPr/>
            </p:nvSpPr>
            <p:spPr bwMode="auto">
              <a:xfrm>
                <a:off x="1140" y="3963"/>
                <a:ext cx="338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20</a:t>
                </a:r>
              </a:p>
            </p:txBody>
          </p:sp>
          <p:sp>
            <p:nvSpPr>
              <p:cNvPr id="122" name="Text Box 19"/>
              <p:cNvSpPr txBox="1">
                <a:spLocks noChangeArrowheads="1"/>
              </p:cNvSpPr>
              <p:nvPr/>
            </p:nvSpPr>
            <p:spPr bwMode="auto">
              <a:xfrm>
                <a:off x="1711" y="3963"/>
                <a:ext cx="338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40</a:t>
                </a:r>
              </a:p>
            </p:txBody>
          </p:sp>
          <p:sp>
            <p:nvSpPr>
              <p:cNvPr id="123" name="Text Box 20"/>
              <p:cNvSpPr txBox="1">
                <a:spLocks noChangeArrowheads="1"/>
              </p:cNvSpPr>
              <p:nvPr/>
            </p:nvSpPr>
            <p:spPr bwMode="auto">
              <a:xfrm>
                <a:off x="2282" y="3963"/>
                <a:ext cx="338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60</a:t>
                </a:r>
              </a:p>
            </p:txBody>
          </p:sp>
          <p:sp>
            <p:nvSpPr>
              <p:cNvPr id="124" name="Text Box 21"/>
              <p:cNvSpPr txBox="1">
                <a:spLocks noChangeArrowheads="1"/>
              </p:cNvSpPr>
              <p:nvPr/>
            </p:nvSpPr>
            <p:spPr bwMode="auto">
              <a:xfrm>
                <a:off x="2853" y="3963"/>
                <a:ext cx="338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80</a:t>
                </a:r>
              </a:p>
            </p:txBody>
          </p:sp>
          <p:sp>
            <p:nvSpPr>
              <p:cNvPr id="125" name="Text Box 23"/>
              <p:cNvSpPr txBox="1">
                <a:spLocks noChangeArrowheads="1"/>
              </p:cNvSpPr>
              <p:nvPr/>
            </p:nvSpPr>
            <p:spPr bwMode="auto">
              <a:xfrm>
                <a:off x="333" y="1703"/>
                <a:ext cx="337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Χ</a:t>
                </a:r>
              </a:p>
            </p:txBody>
          </p:sp>
          <p:sp>
            <p:nvSpPr>
              <p:cNvPr id="126" name="Text Box 24"/>
              <p:cNvSpPr txBox="1">
                <a:spLocks noChangeArrowheads="1"/>
              </p:cNvSpPr>
              <p:nvPr/>
            </p:nvSpPr>
            <p:spPr bwMode="auto">
              <a:xfrm>
                <a:off x="3598" y="3273"/>
                <a:ext cx="33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Ζ</a:t>
                </a:r>
              </a:p>
            </p:txBody>
          </p:sp>
        </p:grpSp>
        <p:sp>
          <p:nvSpPr>
            <p:cNvPr id="95" name="Text Box 5"/>
            <p:cNvSpPr txBox="1">
              <a:spLocks noChangeArrowheads="1"/>
            </p:cNvSpPr>
            <p:nvPr/>
          </p:nvSpPr>
          <p:spPr bwMode="auto">
            <a:xfrm>
              <a:off x="1225" y="1535"/>
              <a:ext cx="1014" cy="26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Υγρό (Υ)</a:t>
              </a:r>
            </a:p>
          </p:txBody>
        </p: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712" y="3427"/>
              <a:ext cx="1872" cy="26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ΑΒ Στερεό Διάλυμα</a:t>
              </a:r>
            </a:p>
          </p:txBody>
        </p:sp>
      </p:grpSp>
      <p:sp>
        <p:nvSpPr>
          <p:cNvPr id="141" name="Line 56"/>
          <p:cNvSpPr>
            <a:spLocks noChangeShapeType="1"/>
          </p:cNvSpPr>
          <p:nvPr/>
        </p:nvSpPr>
        <p:spPr bwMode="auto">
          <a:xfrm flipV="1">
            <a:off x="3813299" y="2614315"/>
            <a:ext cx="1808163" cy="12700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2" name="Text Box 47"/>
          <p:cNvSpPr txBox="1">
            <a:spLocks noChangeArrowheads="1"/>
          </p:cNvSpPr>
          <p:nvPr/>
        </p:nvSpPr>
        <p:spPr bwMode="auto">
          <a:xfrm>
            <a:off x="5499224" y="2428578"/>
            <a:ext cx="463550" cy="3667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θ</a:t>
            </a:r>
          </a:p>
        </p:txBody>
      </p:sp>
      <p:sp>
        <p:nvSpPr>
          <p:cNvPr id="143" name="Freeform 48"/>
          <p:cNvSpPr>
            <a:spLocks/>
          </p:cNvSpPr>
          <p:nvPr/>
        </p:nvSpPr>
        <p:spPr bwMode="auto">
          <a:xfrm>
            <a:off x="1154237" y="3047703"/>
            <a:ext cx="26638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78" y="1"/>
              </a:cxn>
            </a:cxnLst>
            <a:rect l="0" t="0" r="r" b="b"/>
            <a:pathLst>
              <a:path w="1678" h="1">
                <a:moveTo>
                  <a:pt x="0" y="0"/>
                </a:moveTo>
                <a:lnTo>
                  <a:pt x="1678" y="1"/>
                </a:lnTo>
              </a:path>
            </a:pathLst>
          </a:custGeom>
          <a:noFill/>
          <a:ln w="25400" cap="flat" cmpd="sng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4" name="Line 52"/>
          <p:cNvSpPr>
            <a:spLocks noChangeShapeType="1"/>
          </p:cNvSpPr>
          <p:nvPr/>
        </p:nvSpPr>
        <p:spPr bwMode="auto">
          <a:xfrm>
            <a:off x="3762499" y="2661940"/>
            <a:ext cx="0" cy="3921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5" name="Oval 49"/>
          <p:cNvSpPr>
            <a:spLocks noChangeAspect="1" noChangeArrowheads="1"/>
          </p:cNvSpPr>
          <p:nvPr/>
        </p:nvSpPr>
        <p:spPr bwMode="auto">
          <a:xfrm>
            <a:off x="3649787" y="2522240"/>
            <a:ext cx="215900" cy="2159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6" name="Freeform 57"/>
          <p:cNvSpPr>
            <a:spLocks/>
          </p:cNvSpPr>
          <p:nvPr/>
        </p:nvSpPr>
        <p:spPr bwMode="auto">
          <a:xfrm>
            <a:off x="4389562" y="3379490"/>
            <a:ext cx="433387" cy="309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2" y="84"/>
              </a:cxn>
              <a:cxn ang="0">
                <a:pos x="273" y="195"/>
              </a:cxn>
            </a:cxnLst>
            <a:rect l="0" t="0" r="r" b="b"/>
            <a:pathLst>
              <a:path w="273" h="195">
                <a:moveTo>
                  <a:pt x="0" y="0"/>
                </a:moveTo>
                <a:cubicBezTo>
                  <a:pt x="22" y="14"/>
                  <a:pt x="86" y="52"/>
                  <a:pt x="132" y="84"/>
                </a:cubicBezTo>
                <a:cubicBezTo>
                  <a:pt x="178" y="116"/>
                  <a:pt x="244" y="172"/>
                  <a:pt x="273" y="195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7" name="Freeform 58"/>
          <p:cNvSpPr>
            <a:spLocks/>
          </p:cNvSpPr>
          <p:nvPr/>
        </p:nvSpPr>
        <p:spPr bwMode="auto">
          <a:xfrm>
            <a:off x="4803899" y="3679528"/>
            <a:ext cx="361950" cy="357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" y="51"/>
              </a:cxn>
              <a:cxn ang="0">
                <a:pos x="228" y="225"/>
              </a:cxn>
            </a:cxnLst>
            <a:rect l="0" t="0" r="r" b="b"/>
            <a:pathLst>
              <a:path w="228" h="225">
                <a:moveTo>
                  <a:pt x="0" y="0"/>
                </a:moveTo>
                <a:cubicBezTo>
                  <a:pt x="9" y="8"/>
                  <a:pt x="19" y="14"/>
                  <a:pt x="57" y="51"/>
                </a:cubicBezTo>
                <a:cubicBezTo>
                  <a:pt x="95" y="88"/>
                  <a:pt x="193" y="189"/>
                  <a:pt x="228" y="225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8" name="Freeform 59"/>
          <p:cNvSpPr>
            <a:spLocks/>
          </p:cNvSpPr>
          <p:nvPr/>
        </p:nvSpPr>
        <p:spPr bwMode="auto">
          <a:xfrm>
            <a:off x="5142037" y="4027190"/>
            <a:ext cx="304800" cy="452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" y="66"/>
              </a:cxn>
              <a:cxn ang="0">
                <a:pos x="111" y="141"/>
              </a:cxn>
              <a:cxn ang="0">
                <a:pos x="192" y="285"/>
              </a:cxn>
            </a:cxnLst>
            <a:rect l="0" t="0" r="r" b="b"/>
            <a:pathLst>
              <a:path w="192" h="285">
                <a:moveTo>
                  <a:pt x="0" y="0"/>
                </a:moveTo>
                <a:cubicBezTo>
                  <a:pt x="10" y="11"/>
                  <a:pt x="42" y="43"/>
                  <a:pt x="60" y="66"/>
                </a:cubicBezTo>
                <a:cubicBezTo>
                  <a:pt x="78" y="89"/>
                  <a:pt x="89" y="104"/>
                  <a:pt x="111" y="141"/>
                </a:cubicBezTo>
                <a:cubicBezTo>
                  <a:pt x="133" y="178"/>
                  <a:pt x="175" y="255"/>
                  <a:pt x="192" y="285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9" name="Line 60"/>
          <p:cNvSpPr>
            <a:spLocks noChangeShapeType="1"/>
          </p:cNvSpPr>
          <p:nvPr/>
        </p:nvSpPr>
        <p:spPr bwMode="auto">
          <a:xfrm rot="5400000" flipV="1">
            <a:off x="2854449" y="3970040"/>
            <a:ext cx="1847850" cy="12700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0" name="Freeform 61"/>
          <p:cNvSpPr>
            <a:spLocks/>
          </p:cNvSpPr>
          <p:nvPr/>
        </p:nvSpPr>
        <p:spPr bwMode="auto">
          <a:xfrm>
            <a:off x="1174874" y="3069928"/>
            <a:ext cx="504825" cy="752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" y="123"/>
              </a:cxn>
              <a:cxn ang="0">
                <a:pos x="231" y="381"/>
              </a:cxn>
              <a:cxn ang="0">
                <a:pos x="318" y="474"/>
              </a:cxn>
            </a:cxnLst>
            <a:rect l="0" t="0" r="r" b="b"/>
            <a:pathLst>
              <a:path w="318" h="474">
                <a:moveTo>
                  <a:pt x="0" y="0"/>
                </a:moveTo>
                <a:cubicBezTo>
                  <a:pt x="9" y="21"/>
                  <a:pt x="16" y="60"/>
                  <a:pt x="54" y="123"/>
                </a:cubicBezTo>
                <a:cubicBezTo>
                  <a:pt x="92" y="186"/>
                  <a:pt x="187" y="323"/>
                  <a:pt x="231" y="381"/>
                </a:cubicBezTo>
                <a:cubicBezTo>
                  <a:pt x="275" y="439"/>
                  <a:pt x="300" y="455"/>
                  <a:pt x="318" y="474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1" name="Freeform 62"/>
          <p:cNvSpPr>
            <a:spLocks/>
          </p:cNvSpPr>
          <p:nvPr/>
        </p:nvSpPr>
        <p:spPr bwMode="auto">
          <a:xfrm>
            <a:off x="1660649" y="3808115"/>
            <a:ext cx="547688" cy="438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7" y="132"/>
              </a:cxn>
              <a:cxn ang="0">
                <a:pos x="345" y="276"/>
              </a:cxn>
            </a:cxnLst>
            <a:rect l="0" t="0" r="r" b="b"/>
            <a:pathLst>
              <a:path w="345" h="276">
                <a:moveTo>
                  <a:pt x="0" y="0"/>
                </a:moveTo>
                <a:cubicBezTo>
                  <a:pt x="24" y="22"/>
                  <a:pt x="89" y="86"/>
                  <a:pt x="147" y="132"/>
                </a:cubicBezTo>
                <a:cubicBezTo>
                  <a:pt x="205" y="178"/>
                  <a:pt x="304" y="246"/>
                  <a:pt x="345" y="276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2" name="Freeform 63"/>
          <p:cNvSpPr>
            <a:spLocks/>
          </p:cNvSpPr>
          <p:nvPr/>
        </p:nvSpPr>
        <p:spPr bwMode="auto">
          <a:xfrm>
            <a:off x="2205162" y="4235153"/>
            <a:ext cx="647700" cy="338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" y="70"/>
              </a:cxn>
              <a:cxn ang="0">
                <a:pos x="279" y="156"/>
              </a:cxn>
              <a:cxn ang="0">
                <a:pos x="408" y="213"/>
              </a:cxn>
            </a:cxnLst>
            <a:rect l="0" t="0" r="r" b="b"/>
            <a:pathLst>
              <a:path w="408" h="213">
                <a:moveTo>
                  <a:pt x="0" y="0"/>
                </a:moveTo>
                <a:cubicBezTo>
                  <a:pt x="18" y="12"/>
                  <a:pt x="64" y="44"/>
                  <a:pt x="110" y="70"/>
                </a:cubicBezTo>
                <a:cubicBezTo>
                  <a:pt x="156" y="96"/>
                  <a:pt x="229" y="132"/>
                  <a:pt x="279" y="156"/>
                </a:cubicBezTo>
                <a:cubicBezTo>
                  <a:pt x="329" y="180"/>
                  <a:pt x="381" y="201"/>
                  <a:pt x="408" y="213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3" name="Freeform 64"/>
          <p:cNvSpPr>
            <a:spLocks/>
          </p:cNvSpPr>
          <p:nvPr/>
        </p:nvSpPr>
        <p:spPr bwMode="auto">
          <a:xfrm>
            <a:off x="2835399" y="4573290"/>
            <a:ext cx="671513" cy="238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60"/>
              </a:cxn>
              <a:cxn ang="0">
                <a:pos x="285" y="111"/>
              </a:cxn>
              <a:cxn ang="0">
                <a:pos x="423" y="150"/>
              </a:cxn>
            </a:cxnLst>
            <a:rect l="0" t="0" r="r" b="b"/>
            <a:pathLst>
              <a:path w="423" h="150">
                <a:moveTo>
                  <a:pt x="0" y="0"/>
                </a:moveTo>
                <a:cubicBezTo>
                  <a:pt x="24" y="10"/>
                  <a:pt x="97" y="42"/>
                  <a:pt x="144" y="60"/>
                </a:cubicBezTo>
                <a:cubicBezTo>
                  <a:pt x="191" y="78"/>
                  <a:pt x="238" y="96"/>
                  <a:pt x="285" y="111"/>
                </a:cubicBezTo>
                <a:cubicBezTo>
                  <a:pt x="332" y="126"/>
                  <a:pt x="394" y="142"/>
                  <a:pt x="423" y="150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4" name="Freeform 66"/>
          <p:cNvSpPr>
            <a:spLocks/>
          </p:cNvSpPr>
          <p:nvPr/>
        </p:nvSpPr>
        <p:spPr bwMode="auto">
          <a:xfrm>
            <a:off x="3422774" y="4803478"/>
            <a:ext cx="366713" cy="90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" y="6"/>
              </a:cxn>
              <a:cxn ang="0">
                <a:pos x="138" y="33"/>
              </a:cxn>
              <a:cxn ang="0">
                <a:pos x="231" y="57"/>
              </a:cxn>
            </a:cxnLst>
            <a:rect l="0" t="0" r="r" b="b"/>
            <a:pathLst>
              <a:path w="231" h="57">
                <a:moveTo>
                  <a:pt x="0" y="0"/>
                </a:moveTo>
                <a:cubicBezTo>
                  <a:pt x="6" y="1"/>
                  <a:pt x="16" y="0"/>
                  <a:pt x="39" y="6"/>
                </a:cubicBezTo>
                <a:cubicBezTo>
                  <a:pt x="62" y="12"/>
                  <a:pt x="106" y="25"/>
                  <a:pt x="138" y="33"/>
                </a:cubicBezTo>
                <a:cubicBezTo>
                  <a:pt x="170" y="41"/>
                  <a:pt x="212" y="52"/>
                  <a:pt x="231" y="57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5" name="Freeform 67"/>
          <p:cNvSpPr>
            <a:spLocks/>
          </p:cNvSpPr>
          <p:nvPr/>
        </p:nvSpPr>
        <p:spPr bwMode="auto">
          <a:xfrm flipH="1">
            <a:off x="3719637" y="4900315"/>
            <a:ext cx="74612" cy="785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9"/>
              </a:cxn>
            </a:cxnLst>
            <a:rect l="0" t="0" r="r" b="b"/>
            <a:pathLst>
              <a:path w="1" h="309">
                <a:moveTo>
                  <a:pt x="0" y="0"/>
                </a:moveTo>
                <a:cubicBezTo>
                  <a:pt x="0" y="51"/>
                  <a:pt x="0" y="245"/>
                  <a:pt x="0" y="309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6" name="Freeform 68"/>
          <p:cNvSpPr>
            <a:spLocks/>
          </p:cNvSpPr>
          <p:nvPr/>
        </p:nvSpPr>
        <p:spPr bwMode="auto">
          <a:xfrm>
            <a:off x="5427787" y="4465340"/>
            <a:ext cx="139700" cy="357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" y="96"/>
              </a:cxn>
              <a:cxn ang="0">
                <a:pos x="88" y="225"/>
              </a:cxn>
            </a:cxnLst>
            <a:rect l="0" t="0" r="r" b="b"/>
            <a:pathLst>
              <a:path w="88" h="225">
                <a:moveTo>
                  <a:pt x="0" y="0"/>
                </a:moveTo>
                <a:cubicBezTo>
                  <a:pt x="9" y="16"/>
                  <a:pt x="37" y="59"/>
                  <a:pt x="52" y="96"/>
                </a:cubicBezTo>
                <a:cubicBezTo>
                  <a:pt x="67" y="133"/>
                  <a:pt x="81" y="198"/>
                  <a:pt x="88" y="225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7" name="Line 69"/>
          <p:cNvSpPr>
            <a:spLocks noChangeShapeType="1"/>
          </p:cNvSpPr>
          <p:nvPr/>
        </p:nvSpPr>
        <p:spPr bwMode="auto">
          <a:xfrm flipV="1">
            <a:off x="3800599" y="4854278"/>
            <a:ext cx="1735138" cy="7937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8" name="Freeform 70"/>
          <p:cNvSpPr>
            <a:spLocks/>
          </p:cNvSpPr>
          <p:nvPr/>
        </p:nvSpPr>
        <p:spPr bwMode="auto">
          <a:xfrm>
            <a:off x="3775199" y="3046115"/>
            <a:ext cx="623888" cy="338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9" y="78"/>
              </a:cxn>
              <a:cxn ang="0">
                <a:pos x="393" y="213"/>
              </a:cxn>
            </a:cxnLst>
            <a:rect l="0" t="0" r="r" b="b"/>
            <a:pathLst>
              <a:path w="393" h="213">
                <a:moveTo>
                  <a:pt x="0" y="0"/>
                </a:moveTo>
                <a:cubicBezTo>
                  <a:pt x="26" y="13"/>
                  <a:pt x="94" y="43"/>
                  <a:pt x="159" y="78"/>
                </a:cubicBezTo>
                <a:cubicBezTo>
                  <a:pt x="224" y="113"/>
                  <a:pt x="344" y="185"/>
                  <a:pt x="393" y="213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pic>
        <p:nvPicPr>
          <p:cNvPr id="5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  <p:bldP spid="141" grpId="0" animBg="1"/>
      <p:bldP spid="142" grpId="0" autoUpdateAnimBg="0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</a:t>
            </a:r>
            <a:r>
              <a:rPr lang="el-GR" sz="2000" b="1" dirty="0" smtClean="0"/>
              <a:t>Πατρ</a:t>
            </a:r>
            <a:r>
              <a:rPr lang="el-GR" sz="2000" b="1" dirty="0" smtClean="0"/>
              <a:t>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1.0 2015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Ιωάννης Ηλιόπουλος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smtClean="0">
                <a:solidFill>
                  <a:srgbClr val="FF0000"/>
                </a:solidFill>
              </a:rPr>
              <a:t>Επίκουρος Καθηγητής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Πετρολογία Μαγματικών και Μεταμορφωμένων Πετρωμάτων. Πετρολογία Μαγματικών Πετρωμάτων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it-IT" sz="2000" dirty="0" smtClean="0">
                <a:solidFill>
                  <a:srgbClr val="FF0000"/>
                </a:solidFill>
              </a:rPr>
              <a:t>https://eclass.upatras.gr/courses/GEO308/</a:t>
            </a:r>
            <a:r>
              <a:rPr lang="el-GR" sz="2000" dirty="0" smtClean="0"/>
              <a:t>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l-GR" sz="2000" dirty="0" smtClean="0"/>
              <a:t>[Η άδεια αυτή ανήκει στις άδειες που ακολουθούν τις προδιαγραφές του </a:t>
            </a:r>
            <a:r>
              <a:rPr lang="el-GR" sz="2000" dirty="0" err="1" smtClean="0"/>
              <a:t>Oρισμού</a:t>
            </a:r>
            <a:r>
              <a:rPr lang="el-GR" sz="2000" dirty="0" smtClean="0"/>
              <a:t> Ανοικτής Γνώσης [2], είναι ανοικτό πολιτιστικό έργο [3] και για το λόγο αυτό αποτελεί ανοικτό περιεχόμενο [4]. 	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[1] </a:t>
            </a:r>
            <a:r>
              <a:rPr lang="en-US" sz="2000" dirty="0" smtClean="0">
                <a:hlinkClick r:id="rId3"/>
              </a:rPr>
              <a:t>http://creativecommons.org/licenses/by-sa/4.0/</a:t>
            </a:r>
            <a:endParaRPr lang="en-US" sz="2000" dirty="0" smtClean="0"/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[2] http://opendefinition.org/okd/ellinika/ </a:t>
            </a:r>
          </a:p>
          <a:p>
            <a:endParaRPr lang="en-US" sz="2000" dirty="0" smtClean="0"/>
          </a:p>
          <a:p>
            <a:r>
              <a:rPr lang="en-US" sz="2000" dirty="0" smtClean="0"/>
              <a:t>[3] http://freedomdefined.org/Definition/El </a:t>
            </a:r>
          </a:p>
          <a:p>
            <a:endParaRPr lang="en-US" sz="2000" dirty="0" smtClean="0"/>
          </a:p>
          <a:p>
            <a:r>
              <a:rPr lang="en-US" sz="2000" dirty="0" smtClean="0"/>
              <a:t>[4] http://opendefinition.org/buttons/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1" descr="C:\Users\eorfanou\Downloads\by_sa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637580" y="2424372"/>
            <a:ext cx="16488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 smtClean="0"/>
              <a:t>1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1: </a:t>
            </a:r>
            <a:r>
              <a:rPr lang="el-GR" sz="2000" dirty="0" smtClean="0"/>
              <a:t>&lt;</a:t>
            </a:r>
            <a:r>
              <a:rPr lang="en-US" sz="2000" dirty="0" smtClean="0"/>
              <a:t> http://commons.wikimedia.org/wiki/File:Metastable_equilibrium.svg </a:t>
            </a:r>
            <a:r>
              <a:rPr lang="el-GR" sz="2000" dirty="0" smtClean="0"/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7: </a:t>
            </a:r>
            <a:r>
              <a:rPr lang="el-GR" sz="2000" dirty="0" smtClean="0"/>
              <a:t>&lt;</a:t>
            </a:r>
            <a:r>
              <a:rPr lang="it-IT" sz="2000" dirty="0" smtClean="0"/>
              <a:t>http://scienzaduepuntozero.pbworks.com/f/1195142358/diagramma%20stato.gif</a:t>
            </a:r>
            <a:r>
              <a:rPr lang="el-GR" sz="2000" dirty="0" smtClean="0"/>
              <a:t>&gt;</a:t>
            </a:r>
            <a:endParaRPr lang="el-GR" sz="2000" dirty="0"/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8: </a:t>
            </a:r>
            <a:r>
              <a:rPr lang="el-GR" sz="2000" dirty="0" smtClean="0"/>
              <a:t>&lt;</a:t>
            </a:r>
            <a:r>
              <a:rPr lang="en-US" sz="2000" dirty="0" smtClean="0"/>
              <a:t>http://www.brocku.ca/earthsciences/people/gfinn/petrology/silica.gif </a:t>
            </a:r>
            <a:r>
              <a:rPr lang="el-GR" sz="2000" dirty="0" smtClean="0"/>
              <a:t>&gt;</a:t>
            </a:r>
          </a:p>
          <a:p>
            <a:pPr marL="0" indent="0">
              <a:buNone/>
            </a:pPr>
            <a:r>
              <a:rPr lang="el-GR" sz="2000" dirty="0" smtClean="0"/>
              <a:t>Όλες οι εικόνες που δεν έχουν αναφορά προέρχονται από το προσωπικό αρχείο του διδάσκοντα.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/>
          <a:lstStyle/>
          <a:p>
            <a:r>
              <a:rPr lang="el-GR" dirty="0"/>
              <a:t>ΔΙΑΓΡΑΜΜΑΤΑ ΦΑΣΕΩΝ</a:t>
            </a:r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Απλό </a:t>
            </a:r>
            <a:r>
              <a:rPr lang="el-GR" dirty="0" err="1" smtClean="0"/>
              <a:t>Ευτηκτικό</a:t>
            </a:r>
            <a:r>
              <a:rPr lang="el-GR" dirty="0" smtClean="0"/>
              <a:t> Διάγραμμα</a:t>
            </a:r>
            <a:endParaRPr lang="el-GR" dirty="0"/>
          </a:p>
        </p:txBody>
      </p:sp>
      <p:sp>
        <p:nvSpPr>
          <p:cNvPr id="172" name="Rectangle 38"/>
          <p:cNvSpPr>
            <a:spLocks noChangeArrowheads="1"/>
          </p:cNvSpPr>
          <p:nvPr/>
        </p:nvSpPr>
        <p:spPr bwMode="auto">
          <a:xfrm>
            <a:off x="4230688" y="1523256"/>
            <a:ext cx="3581672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Κρυστάλλωση ισορροπίας</a:t>
            </a:r>
          </a:p>
        </p:txBody>
      </p:sp>
      <p:sp>
        <p:nvSpPr>
          <p:cNvPr id="222" name="Text Box 65"/>
          <p:cNvSpPr txBox="1">
            <a:spLocks noChangeArrowheads="1"/>
          </p:cNvSpPr>
          <p:nvPr/>
        </p:nvSpPr>
        <p:spPr bwMode="auto">
          <a:xfrm>
            <a:off x="851246" y="1922348"/>
            <a:ext cx="2640633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στερεού</a:t>
            </a:r>
          </a:p>
        </p:txBody>
      </p:sp>
      <p:sp>
        <p:nvSpPr>
          <p:cNvPr id="223" name="Line 62"/>
          <p:cNvSpPr>
            <a:spLocks noChangeShapeType="1"/>
          </p:cNvSpPr>
          <p:nvPr/>
        </p:nvSpPr>
        <p:spPr bwMode="auto">
          <a:xfrm rot="16200000" flipH="1">
            <a:off x="595841" y="1860543"/>
            <a:ext cx="0" cy="40061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225" name="Text Box 64"/>
          <p:cNvSpPr txBox="1">
            <a:spLocks noChangeArrowheads="1"/>
          </p:cNvSpPr>
          <p:nvPr/>
        </p:nvSpPr>
        <p:spPr bwMode="auto">
          <a:xfrm>
            <a:off x="851246" y="1623283"/>
            <a:ext cx="2352601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υγρού</a:t>
            </a:r>
          </a:p>
        </p:txBody>
      </p:sp>
      <p:sp>
        <p:nvSpPr>
          <p:cNvPr id="226" name="Line 63"/>
          <p:cNvSpPr>
            <a:spLocks noChangeShapeType="1"/>
          </p:cNvSpPr>
          <p:nvPr/>
        </p:nvSpPr>
        <p:spPr bwMode="auto">
          <a:xfrm rot="16200000" flipH="1">
            <a:off x="584918" y="1591126"/>
            <a:ext cx="0" cy="3413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>
              <a:ln>
                <a:noFill/>
              </a:ln>
              <a:uLnTx/>
              <a:uFillTx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940152" y="2354104"/>
            <a:ext cx="3096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Ποιες οι αντιδράσεις που συμβαίνουν;</a:t>
            </a:r>
          </a:p>
          <a:p>
            <a:pPr marL="265113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Αρχικά η </a:t>
            </a:r>
            <a:r>
              <a:rPr lang="el-GR" sz="2200" b="1" dirty="0" smtClean="0">
                <a:solidFill>
                  <a:prstClr val="black"/>
                </a:solidFill>
              </a:rPr>
              <a:t>συνεχής </a:t>
            </a:r>
            <a:r>
              <a:rPr lang="el-GR" sz="2200" dirty="0" smtClean="0">
                <a:solidFill>
                  <a:prstClr val="black"/>
                </a:solidFill>
              </a:rPr>
              <a:t>αντίδραση:</a:t>
            </a:r>
            <a:endParaRPr lang="en-US" sz="2200" dirty="0" smtClean="0">
              <a:solidFill>
                <a:prstClr val="black"/>
              </a:solidFill>
            </a:endParaRPr>
          </a:p>
          <a:p>
            <a:pPr marL="265113" lvl="0" indent="-265113">
              <a:spcAft>
                <a:spcPts val="600"/>
              </a:spcAft>
              <a:buFont typeface="Arial" pitchFamily="34" charset="0"/>
              <a:buChar char="•"/>
            </a:pPr>
            <a:endParaRPr lang="el-GR" sz="2200" dirty="0" smtClean="0">
              <a:solidFill>
                <a:prstClr val="black"/>
              </a:solidFill>
            </a:endParaRPr>
          </a:p>
        </p:txBody>
      </p:sp>
      <p:grpSp>
        <p:nvGrpSpPr>
          <p:cNvPr id="3" name="Group 72" descr="Εικόνα 13: Απλό Ευτηκτικό Διάγραμμα - Κρυστάλλωση Ισορροπίας - Αντιδράσεις"/>
          <p:cNvGrpSpPr>
            <a:grpSpLocks/>
          </p:cNvGrpSpPr>
          <p:nvPr/>
        </p:nvGrpSpPr>
        <p:grpSpPr bwMode="auto">
          <a:xfrm>
            <a:off x="136376" y="2393950"/>
            <a:ext cx="6019800" cy="4006850"/>
            <a:chOff x="0" y="1508"/>
            <a:chExt cx="3792" cy="2524"/>
          </a:xfrm>
        </p:grpSpPr>
        <p:sp>
          <p:nvSpPr>
            <p:cNvPr id="118" name="Rectangle 14" descr="Εικόνα 13: Απλό Ευτηκτικό Διάγραμμα - Κρυστάλλωση Ισορροπίας - Αντιδράσεις"/>
            <p:cNvSpPr>
              <a:spLocks noChangeArrowheads="1"/>
            </p:cNvSpPr>
            <p:nvPr/>
          </p:nvSpPr>
          <p:spPr bwMode="auto">
            <a:xfrm>
              <a:off x="563" y="1571"/>
              <a:ext cx="2871" cy="2140"/>
            </a:xfrm>
            <a:prstGeom prst="rect">
              <a:avLst/>
            </a:prstGeom>
            <a:solidFill>
              <a:srgbClr val="009900"/>
            </a:solidFill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19" name="Rectangle 4"/>
            <p:cNvSpPr>
              <a:spLocks noChangeArrowheads="1"/>
            </p:cNvSpPr>
            <p:nvPr/>
          </p:nvSpPr>
          <p:spPr bwMode="auto">
            <a:xfrm>
              <a:off x="564" y="3099"/>
              <a:ext cx="2870" cy="611"/>
            </a:xfrm>
            <a:prstGeom prst="rect">
              <a:avLst/>
            </a:prstGeom>
            <a:noFill/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0" name="Arc 5"/>
            <p:cNvSpPr>
              <a:spLocks/>
            </p:cNvSpPr>
            <p:nvPr/>
          </p:nvSpPr>
          <p:spPr bwMode="auto">
            <a:xfrm>
              <a:off x="563" y="2263"/>
              <a:ext cx="1407" cy="8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1" name="Arc 6"/>
            <p:cNvSpPr>
              <a:spLocks/>
            </p:cNvSpPr>
            <p:nvPr/>
          </p:nvSpPr>
          <p:spPr bwMode="auto">
            <a:xfrm flipH="1">
              <a:off x="1970" y="1786"/>
              <a:ext cx="1461" cy="1323"/>
            </a:xfrm>
            <a:custGeom>
              <a:avLst/>
              <a:gdLst>
                <a:gd name="G0" fmla="+- 163 0 0"/>
                <a:gd name="G1" fmla="+- 21600 0 0"/>
                <a:gd name="G2" fmla="+- 21600 0 0"/>
                <a:gd name="T0" fmla="*/ 0 w 21762"/>
                <a:gd name="T1" fmla="*/ 1 h 21600"/>
                <a:gd name="T2" fmla="*/ 21762 w 21762"/>
                <a:gd name="T3" fmla="*/ 21450 h 21600"/>
                <a:gd name="T4" fmla="*/ 163 w 2176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62" h="21600" fill="none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</a:path>
                <a:path w="21762" h="21600" stroke="0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  <a:lnTo>
                    <a:pt x="163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2" name="Text Box 7"/>
            <p:cNvSpPr txBox="1">
              <a:spLocks noChangeArrowheads="1"/>
            </p:cNvSpPr>
            <p:nvPr/>
          </p:nvSpPr>
          <p:spPr bwMode="auto">
            <a:xfrm>
              <a:off x="384" y="3733"/>
              <a:ext cx="450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</a:t>
              </a:r>
            </a:p>
          </p:txBody>
        </p:sp>
        <p:sp>
          <p:nvSpPr>
            <p:cNvPr id="123" name="Text Box 8"/>
            <p:cNvSpPr txBox="1">
              <a:spLocks noChangeArrowheads="1"/>
            </p:cNvSpPr>
            <p:nvPr/>
          </p:nvSpPr>
          <p:spPr bwMode="auto">
            <a:xfrm>
              <a:off x="3322" y="3744"/>
              <a:ext cx="450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Β</a:t>
              </a:r>
            </a:p>
          </p:txBody>
        </p:sp>
        <p:sp>
          <p:nvSpPr>
            <p:cNvPr id="124" name="Text Box 9"/>
            <p:cNvSpPr txBox="1">
              <a:spLocks noChangeArrowheads="1"/>
            </p:cNvSpPr>
            <p:nvPr/>
          </p:nvSpPr>
          <p:spPr bwMode="auto">
            <a:xfrm>
              <a:off x="1866" y="3075"/>
              <a:ext cx="23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Ε</a:t>
              </a:r>
            </a:p>
          </p:txBody>
        </p:sp>
        <p:sp>
          <p:nvSpPr>
            <p:cNvPr id="125" name="Text Box 10"/>
            <p:cNvSpPr txBox="1">
              <a:spLocks noChangeArrowheads="1"/>
            </p:cNvSpPr>
            <p:nvPr/>
          </p:nvSpPr>
          <p:spPr bwMode="auto">
            <a:xfrm>
              <a:off x="1673" y="3270"/>
              <a:ext cx="1801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Α+Β Στερεά</a:t>
              </a:r>
            </a:p>
          </p:txBody>
        </p:sp>
        <p:sp>
          <p:nvSpPr>
            <p:cNvPr id="126" name="Text Box 11"/>
            <p:cNvSpPr txBox="1">
              <a:spLocks noChangeArrowheads="1"/>
            </p:cNvSpPr>
            <p:nvPr/>
          </p:nvSpPr>
          <p:spPr bwMode="auto">
            <a:xfrm>
              <a:off x="1433" y="1649"/>
              <a:ext cx="1539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Υγρό (Υ)</a:t>
              </a:r>
            </a:p>
          </p:txBody>
        </p:sp>
        <p:sp>
          <p:nvSpPr>
            <p:cNvPr id="127" name="Text Box 12"/>
            <p:cNvSpPr txBox="1">
              <a:spLocks noChangeArrowheads="1"/>
            </p:cNvSpPr>
            <p:nvPr/>
          </p:nvSpPr>
          <p:spPr bwMode="auto">
            <a:xfrm>
              <a:off x="746" y="2562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8" name="Text Box 13"/>
            <p:cNvSpPr txBox="1">
              <a:spLocks noChangeArrowheads="1"/>
            </p:cNvSpPr>
            <p:nvPr/>
          </p:nvSpPr>
          <p:spPr bwMode="auto">
            <a:xfrm>
              <a:off x="2421" y="2389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B</a:t>
              </a: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+Υ</a:t>
              </a:r>
            </a:p>
          </p:txBody>
        </p:sp>
        <p:sp>
          <p:nvSpPr>
            <p:cNvPr id="129" name="Line 15"/>
            <p:cNvSpPr>
              <a:spLocks noChangeShapeType="1"/>
            </p:cNvSpPr>
            <p:nvPr/>
          </p:nvSpPr>
          <p:spPr bwMode="auto">
            <a:xfrm>
              <a:off x="853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0" name="Line 16"/>
            <p:cNvSpPr>
              <a:spLocks noChangeShapeType="1"/>
            </p:cNvSpPr>
            <p:nvPr/>
          </p:nvSpPr>
          <p:spPr bwMode="auto">
            <a:xfrm>
              <a:off x="114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1" name="Line 17"/>
            <p:cNvSpPr>
              <a:spLocks noChangeShapeType="1"/>
            </p:cNvSpPr>
            <p:nvPr/>
          </p:nvSpPr>
          <p:spPr bwMode="auto">
            <a:xfrm>
              <a:off x="1426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2" name="Line 18"/>
            <p:cNvSpPr>
              <a:spLocks noChangeShapeType="1"/>
            </p:cNvSpPr>
            <p:nvPr/>
          </p:nvSpPr>
          <p:spPr bwMode="auto">
            <a:xfrm>
              <a:off x="1714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3" name="Line 19"/>
            <p:cNvSpPr>
              <a:spLocks noChangeShapeType="1"/>
            </p:cNvSpPr>
            <p:nvPr/>
          </p:nvSpPr>
          <p:spPr bwMode="auto">
            <a:xfrm>
              <a:off x="200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4" name="Line 20"/>
            <p:cNvSpPr>
              <a:spLocks noChangeShapeType="1"/>
            </p:cNvSpPr>
            <p:nvPr/>
          </p:nvSpPr>
          <p:spPr bwMode="auto">
            <a:xfrm>
              <a:off x="228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5" name="Line 21"/>
            <p:cNvSpPr>
              <a:spLocks noChangeShapeType="1"/>
            </p:cNvSpPr>
            <p:nvPr/>
          </p:nvSpPr>
          <p:spPr bwMode="auto">
            <a:xfrm>
              <a:off x="2573" y="3614"/>
              <a:ext cx="2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6" name="Line 22"/>
            <p:cNvSpPr>
              <a:spLocks noChangeShapeType="1"/>
            </p:cNvSpPr>
            <p:nvPr/>
          </p:nvSpPr>
          <p:spPr bwMode="auto">
            <a:xfrm>
              <a:off x="2861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7" name="Line 23"/>
            <p:cNvSpPr>
              <a:spLocks noChangeShapeType="1"/>
            </p:cNvSpPr>
            <p:nvPr/>
          </p:nvSpPr>
          <p:spPr bwMode="auto">
            <a:xfrm>
              <a:off x="314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8" name="Text Box 24"/>
            <p:cNvSpPr txBox="1">
              <a:spLocks noChangeArrowheads="1"/>
            </p:cNvSpPr>
            <p:nvPr/>
          </p:nvSpPr>
          <p:spPr bwMode="auto">
            <a:xfrm>
              <a:off x="996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20</a:t>
              </a:r>
            </a:p>
          </p:txBody>
        </p:sp>
        <p:sp>
          <p:nvSpPr>
            <p:cNvPr id="139" name="Text Box 25"/>
            <p:cNvSpPr txBox="1">
              <a:spLocks noChangeArrowheads="1"/>
            </p:cNvSpPr>
            <p:nvPr/>
          </p:nvSpPr>
          <p:spPr bwMode="auto">
            <a:xfrm>
              <a:off x="1567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40</a:t>
              </a:r>
            </a:p>
          </p:txBody>
        </p:sp>
        <p:sp>
          <p:nvSpPr>
            <p:cNvPr id="140" name="Text Box 26"/>
            <p:cNvSpPr txBox="1">
              <a:spLocks noChangeArrowheads="1"/>
            </p:cNvSpPr>
            <p:nvPr/>
          </p:nvSpPr>
          <p:spPr bwMode="auto">
            <a:xfrm>
              <a:off x="2138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60</a:t>
              </a:r>
            </a:p>
          </p:txBody>
        </p:sp>
        <p:sp>
          <p:nvSpPr>
            <p:cNvPr id="141" name="Text Box 27"/>
            <p:cNvSpPr txBox="1">
              <a:spLocks noChangeArrowheads="1"/>
            </p:cNvSpPr>
            <p:nvPr/>
          </p:nvSpPr>
          <p:spPr bwMode="auto">
            <a:xfrm>
              <a:off x="2709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80</a:t>
              </a:r>
            </a:p>
          </p:txBody>
        </p:sp>
        <p:sp>
          <p:nvSpPr>
            <p:cNvPr id="142" name="Text Box 28"/>
            <p:cNvSpPr txBox="1">
              <a:spLocks noChangeArrowheads="1"/>
            </p:cNvSpPr>
            <p:nvPr/>
          </p:nvSpPr>
          <p:spPr bwMode="auto">
            <a:xfrm>
              <a:off x="0" y="1508"/>
              <a:ext cx="619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Τ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 </a:t>
              </a:r>
              <a:r>
                <a:rPr kumimoji="0" lang="en-GB" sz="2400" b="1" i="0" u="none" strike="noStrike" kern="0" cap="none" spc="0" normalizeH="0" baseline="3000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o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C</a:t>
              </a: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3" name="Text Box 29"/>
            <p:cNvSpPr txBox="1">
              <a:spLocks noChangeArrowheads="1"/>
            </p:cNvSpPr>
            <p:nvPr/>
          </p:nvSpPr>
          <p:spPr bwMode="auto">
            <a:xfrm>
              <a:off x="222" y="2139"/>
              <a:ext cx="337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Χ</a:t>
              </a:r>
            </a:p>
          </p:txBody>
        </p:sp>
        <p:sp>
          <p:nvSpPr>
            <p:cNvPr id="144" name="Text Box 30"/>
            <p:cNvSpPr txBox="1">
              <a:spLocks noChangeArrowheads="1"/>
            </p:cNvSpPr>
            <p:nvPr/>
          </p:nvSpPr>
          <p:spPr bwMode="auto">
            <a:xfrm>
              <a:off x="3454" y="1648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</a:t>
              </a:r>
            </a:p>
          </p:txBody>
        </p:sp>
        <p:sp>
          <p:nvSpPr>
            <p:cNvPr id="145" name="Text Box 31"/>
            <p:cNvSpPr txBox="1">
              <a:spLocks noChangeArrowheads="1"/>
            </p:cNvSpPr>
            <p:nvPr/>
          </p:nvSpPr>
          <p:spPr bwMode="auto">
            <a:xfrm>
              <a:off x="3445" y="2966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6" name="Line 33"/>
            <p:cNvSpPr>
              <a:spLocks noChangeShapeType="1"/>
            </p:cNvSpPr>
            <p:nvPr/>
          </p:nvSpPr>
          <p:spPr bwMode="auto">
            <a:xfrm>
              <a:off x="1128" y="1883"/>
              <a:ext cx="9" cy="469"/>
            </a:xfrm>
            <a:prstGeom prst="line">
              <a:avLst/>
            </a:prstGeom>
            <a:noFill/>
            <a:ln w="50800">
              <a:solidFill>
                <a:srgbClr val="000099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7" name="Text Box 34"/>
            <p:cNvSpPr txBox="1">
              <a:spLocks noChangeArrowheads="1"/>
            </p:cNvSpPr>
            <p:nvPr/>
          </p:nvSpPr>
          <p:spPr bwMode="auto">
            <a:xfrm>
              <a:off x="242" y="1741"/>
              <a:ext cx="29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θ</a:t>
              </a:r>
            </a:p>
          </p:txBody>
        </p:sp>
        <p:sp>
          <p:nvSpPr>
            <p:cNvPr id="148" name="Line 35"/>
            <p:cNvSpPr>
              <a:spLocks noChangeShapeType="1"/>
            </p:cNvSpPr>
            <p:nvPr/>
          </p:nvSpPr>
          <p:spPr bwMode="auto">
            <a:xfrm>
              <a:off x="562" y="1866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9" name="Oval 36"/>
            <p:cNvSpPr>
              <a:spLocks noChangeAspect="1" noChangeArrowheads="1"/>
            </p:cNvSpPr>
            <p:nvPr/>
          </p:nvSpPr>
          <p:spPr bwMode="auto">
            <a:xfrm>
              <a:off x="1063" y="1816"/>
              <a:ext cx="136" cy="136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0" name="Line 37"/>
            <p:cNvSpPr>
              <a:spLocks noChangeShapeType="1"/>
            </p:cNvSpPr>
            <p:nvPr/>
          </p:nvSpPr>
          <p:spPr bwMode="auto">
            <a:xfrm>
              <a:off x="1128" y="3083"/>
              <a:ext cx="9" cy="299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1" name="Line 38"/>
            <p:cNvSpPr>
              <a:spLocks noChangeShapeType="1"/>
            </p:cNvSpPr>
            <p:nvPr/>
          </p:nvSpPr>
          <p:spPr bwMode="auto">
            <a:xfrm>
              <a:off x="576" y="2352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2" name="Line 39"/>
            <p:cNvSpPr>
              <a:spLocks noChangeShapeType="1"/>
            </p:cNvSpPr>
            <p:nvPr/>
          </p:nvSpPr>
          <p:spPr bwMode="auto">
            <a:xfrm flipH="1">
              <a:off x="567" y="2355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3" name="Line 40"/>
            <p:cNvSpPr>
              <a:spLocks noChangeShapeType="1"/>
            </p:cNvSpPr>
            <p:nvPr/>
          </p:nvSpPr>
          <p:spPr bwMode="auto">
            <a:xfrm flipH="1">
              <a:off x="567" y="2634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4" name="Line 41"/>
            <p:cNvSpPr>
              <a:spLocks noChangeShapeType="1"/>
            </p:cNvSpPr>
            <p:nvPr/>
          </p:nvSpPr>
          <p:spPr bwMode="auto">
            <a:xfrm flipH="1">
              <a:off x="567" y="2880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5" name="Line 42"/>
            <p:cNvSpPr>
              <a:spLocks noChangeShapeType="1"/>
            </p:cNvSpPr>
            <p:nvPr/>
          </p:nvSpPr>
          <p:spPr bwMode="auto">
            <a:xfrm rot="16200000" flipH="1">
              <a:off x="678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6" name="Line 43"/>
            <p:cNvSpPr>
              <a:spLocks noChangeShapeType="1"/>
            </p:cNvSpPr>
            <p:nvPr/>
          </p:nvSpPr>
          <p:spPr bwMode="auto">
            <a:xfrm rot="16200000" flipH="1">
              <a:off x="861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7" name="Line 44"/>
            <p:cNvSpPr>
              <a:spLocks noChangeShapeType="1"/>
            </p:cNvSpPr>
            <p:nvPr/>
          </p:nvSpPr>
          <p:spPr bwMode="auto">
            <a:xfrm rot="16200000" flipH="1">
              <a:off x="1023" y="2985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8" name="Freeform 45"/>
            <p:cNvSpPr>
              <a:spLocks/>
            </p:cNvSpPr>
            <p:nvPr/>
          </p:nvSpPr>
          <p:spPr bwMode="auto">
            <a:xfrm>
              <a:off x="1140" y="2337"/>
              <a:ext cx="222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21"/>
                </a:cxn>
                <a:cxn ang="0">
                  <a:pos x="162" y="48"/>
                </a:cxn>
                <a:cxn ang="0">
                  <a:pos x="195" y="63"/>
                </a:cxn>
                <a:cxn ang="0">
                  <a:pos x="213" y="72"/>
                </a:cxn>
                <a:cxn ang="0">
                  <a:pos x="222" y="78"/>
                </a:cxn>
                <a:cxn ang="0">
                  <a:pos x="204" y="63"/>
                </a:cxn>
              </a:cxnLst>
              <a:rect l="0" t="0" r="r" b="b"/>
              <a:pathLst>
                <a:path w="222" h="80">
                  <a:moveTo>
                    <a:pt x="0" y="0"/>
                  </a:moveTo>
                  <a:cubicBezTo>
                    <a:pt x="11" y="4"/>
                    <a:pt x="50" y="13"/>
                    <a:pt x="75" y="21"/>
                  </a:cubicBezTo>
                  <a:cubicBezTo>
                    <a:pt x="102" y="29"/>
                    <a:pt x="142" y="41"/>
                    <a:pt x="162" y="48"/>
                  </a:cubicBezTo>
                  <a:cubicBezTo>
                    <a:pt x="175" y="52"/>
                    <a:pt x="183" y="55"/>
                    <a:pt x="195" y="63"/>
                  </a:cubicBezTo>
                  <a:cubicBezTo>
                    <a:pt x="221" y="80"/>
                    <a:pt x="188" y="60"/>
                    <a:pt x="213" y="72"/>
                  </a:cubicBezTo>
                  <a:cubicBezTo>
                    <a:pt x="216" y="74"/>
                    <a:pt x="222" y="78"/>
                    <a:pt x="222" y="78"/>
                  </a:cubicBezTo>
                  <a:lnTo>
                    <a:pt x="204" y="63"/>
                  </a:ln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9" name="Freeform 46"/>
            <p:cNvSpPr>
              <a:spLocks/>
            </p:cNvSpPr>
            <p:nvPr/>
          </p:nvSpPr>
          <p:spPr bwMode="auto">
            <a:xfrm>
              <a:off x="1344" y="2400"/>
              <a:ext cx="210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27"/>
                </a:cxn>
                <a:cxn ang="0">
                  <a:pos x="144" y="66"/>
                </a:cxn>
                <a:cxn ang="0">
                  <a:pos x="210" y="108"/>
                </a:cxn>
              </a:cxnLst>
              <a:rect l="0" t="0" r="r" b="b"/>
              <a:pathLst>
                <a:path w="210" h="108">
                  <a:moveTo>
                    <a:pt x="0" y="0"/>
                  </a:moveTo>
                  <a:cubicBezTo>
                    <a:pt x="11" y="4"/>
                    <a:pt x="51" y="17"/>
                    <a:pt x="78" y="27"/>
                  </a:cubicBezTo>
                  <a:cubicBezTo>
                    <a:pt x="102" y="38"/>
                    <a:pt x="125" y="60"/>
                    <a:pt x="144" y="66"/>
                  </a:cubicBezTo>
                  <a:cubicBezTo>
                    <a:pt x="166" y="79"/>
                    <a:pt x="199" y="101"/>
                    <a:pt x="210" y="108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0" name="Freeform 47"/>
            <p:cNvSpPr>
              <a:spLocks/>
            </p:cNvSpPr>
            <p:nvPr/>
          </p:nvSpPr>
          <p:spPr bwMode="auto">
            <a:xfrm>
              <a:off x="1536" y="2496"/>
              <a:ext cx="201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39"/>
                </a:cxn>
                <a:cxn ang="0">
                  <a:pos x="132" y="84"/>
                </a:cxn>
                <a:cxn ang="0">
                  <a:pos x="201" y="132"/>
                </a:cxn>
              </a:cxnLst>
              <a:rect l="0" t="0" r="r" b="b"/>
              <a:pathLst>
                <a:path w="201" h="132">
                  <a:moveTo>
                    <a:pt x="0" y="0"/>
                  </a:moveTo>
                  <a:cubicBezTo>
                    <a:pt x="11" y="4"/>
                    <a:pt x="47" y="25"/>
                    <a:pt x="69" y="39"/>
                  </a:cubicBezTo>
                  <a:cubicBezTo>
                    <a:pt x="91" y="53"/>
                    <a:pt x="110" y="68"/>
                    <a:pt x="132" y="84"/>
                  </a:cubicBezTo>
                  <a:cubicBezTo>
                    <a:pt x="154" y="97"/>
                    <a:pt x="190" y="125"/>
                    <a:pt x="201" y="132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1" name="Freeform 48"/>
            <p:cNvSpPr>
              <a:spLocks/>
            </p:cNvSpPr>
            <p:nvPr/>
          </p:nvSpPr>
          <p:spPr bwMode="auto">
            <a:xfrm>
              <a:off x="1713" y="2607"/>
              <a:ext cx="159" cy="1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54"/>
                </a:cxn>
                <a:cxn ang="0">
                  <a:pos x="120" y="129"/>
                </a:cxn>
                <a:cxn ang="0">
                  <a:pos x="159" y="183"/>
                </a:cxn>
              </a:cxnLst>
              <a:rect l="0" t="0" r="r" b="b"/>
              <a:pathLst>
                <a:path w="159" h="183">
                  <a:moveTo>
                    <a:pt x="0" y="0"/>
                  </a:moveTo>
                  <a:cubicBezTo>
                    <a:pt x="11" y="4"/>
                    <a:pt x="39" y="43"/>
                    <a:pt x="63" y="54"/>
                  </a:cubicBezTo>
                  <a:cubicBezTo>
                    <a:pt x="83" y="75"/>
                    <a:pt x="104" y="108"/>
                    <a:pt x="120" y="129"/>
                  </a:cubicBezTo>
                  <a:cubicBezTo>
                    <a:pt x="142" y="142"/>
                    <a:pt x="148" y="176"/>
                    <a:pt x="159" y="183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2" name="Freeform 49"/>
            <p:cNvSpPr>
              <a:spLocks/>
            </p:cNvSpPr>
            <p:nvPr/>
          </p:nvSpPr>
          <p:spPr bwMode="auto">
            <a:xfrm>
              <a:off x="1851" y="2760"/>
              <a:ext cx="123" cy="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69"/>
                </a:cxn>
                <a:cxn ang="0">
                  <a:pos x="84" y="150"/>
                </a:cxn>
                <a:cxn ang="0">
                  <a:pos x="123" y="327"/>
                </a:cxn>
              </a:cxnLst>
              <a:rect l="0" t="0" r="r" b="b"/>
              <a:pathLst>
                <a:path w="123" h="327">
                  <a:moveTo>
                    <a:pt x="0" y="0"/>
                  </a:moveTo>
                  <a:cubicBezTo>
                    <a:pt x="11" y="4"/>
                    <a:pt x="34" y="48"/>
                    <a:pt x="54" y="69"/>
                  </a:cubicBezTo>
                  <a:cubicBezTo>
                    <a:pt x="68" y="94"/>
                    <a:pt x="73" y="107"/>
                    <a:pt x="84" y="150"/>
                  </a:cubicBezTo>
                  <a:cubicBezTo>
                    <a:pt x="106" y="163"/>
                    <a:pt x="112" y="320"/>
                    <a:pt x="123" y="327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</p:grpSp>
      <p:sp>
        <p:nvSpPr>
          <p:cNvPr id="163" name="Text Box 73"/>
          <p:cNvSpPr txBox="1">
            <a:spLocks noChangeArrowheads="1"/>
          </p:cNvSpPr>
          <p:nvPr/>
        </p:nvSpPr>
        <p:spPr bwMode="auto">
          <a:xfrm>
            <a:off x="517376" y="4191000"/>
            <a:ext cx="463550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ω</a:t>
            </a:r>
          </a:p>
        </p:txBody>
      </p:sp>
      <p:sp>
        <p:nvSpPr>
          <p:cNvPr id="164" name="Line 74"/>
          <p:cNvSpPr>
            <a:spLocks noChangeShapeType="1"/>
          </p:cNvSpPr>
          <p:nvPr/>
        </p:nvSpPr>
        <p:spPr bwMode="auto">
          <a:xfrm flipV="1">
            <a:off x="1034901" y="4419600"/>
            <a:ext cx="889000" cy="0"/>
          </a:xfrm>
          <a:prstGeom prst="line">
            <a:avLst/>
          </a:prstGeom>
          <a:noFill/>
          <a:ln w="44450">
            <a:solidFill>
              <a:srgbClr val="00009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65" name="Line 75"/>
          <p:cNvSpPr>
            <a:spLocks noChangeShapeType="1"/>
          </p:cNvSpPr>
          <p:nvPr/>
        </p:nvSpPr>
        <p:spPr bwMode="auto">
          <a:xfrm flipV="1">
            <a:off x="1888976" y="4411663"/>
            <a:ext cx="1230313" cy="7937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66" name="Line 79"/>
          <p:cNvSpPr>
            <a:spLocks noChangeShapeType="1"/>
          </p:cNvSpPr>
          <p:nvPr/>
        </p:nvSpPr>
        <p:spPr bwMode="auto">
          <a:xfrm>
            <a:off x="1933426" y="3744913"/>
            <a:ext cx="0" cy="1176337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pic>
        <p:nvPicPr>
          <p:cNvPr id="60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2133" y="4293096"/>
            <a:ext cx="3048339" cy="432048"/>
          </a:xfrm>
          <a:prstGeom prst="rect">
            <a:avLst/>
          </a:prstGeom>
          <a:noFill/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Απλό </a:t>
            </a:r>
            <a:r>
              <a:rPr lang="el-GR" dirty="0" err="1" smtClean="0"/>
              <a:t>Ευτηκτικό</a:t>
            </a:r>
            <a:r>
              <a:rPr lang="el-GR" dirty="0" smtClean="0"/>
              <a:t> Διάγραμμα</a:t>
            </a:r>
            <a:endParaRPr lang="el-GR" dirty="0"/>
          </a:p>
        </p:txBody>
      </p:sp>
      <p:sp>
        <p:nvSpPr>
          <p:cNvPr id="172" name="Rectangle 38"/>
          <p:cNvSpPr>
            <a:spLocks noChangeArrowheads="1"/>
          </p:cNvSpPr>
          <p:nvPr/>
        </p:nvSpPr>
        <p:spPr bwMode="auto">
          <a:xfrm>
            <a:off x="4230688" y="1523256"/>
            <a:ext cx="3581672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Κρυστάλλωση ισορροπίας</a:t>
            </a:r>
          </a:p>
        </p:txBody>
      </p:sp>
      <p:sp>
        <p:nvSpPr>
          <p:cNvPr id="222" name="Text Box 65"/>
          <p:cNvSpPr txBox="1">
            <a:spLocks noChangeArrowheads="1"/>
          </p:cNvSpPr>
          <p:nvPr/>
        </p:nvSpPr>
        <p:spPr bwMode="auto">
          <a:xfrm>
            <a:off x="851246" y="1922348"/>
            <a:ext cx="2640633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στερεού</a:t>
            </a:r>
          </a:p>
        </p:txBody>
      </p:sp>
      <p:sp>
        <p:nvSpPr>
          <p:cNvPr id="223" name="Line 62"/>
          <p:cNvSpPr>
            <a:spLocks noChangeShapeType="1"/>
          </p:cNvSpPr>
          <p:nvPr/>
        </p:nvSpPr>
        <p:spPr bwMode="auto">
          <a:xfrm rot="16200000" flipH="1">
            <a:off x="595841" y="1860543"/>
            <a:ext cx="0" cy="40061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225" name="Text Box 64"/>
          <p:cNvSpPr txBox="1">
            <a:spLocks noChangeArrowheads="1"/>
          </p:cNvSpPr>
          <p:nvPr/>
        </p:nvSpPr>
        <p:spPr bwMode="auto">
          <a:xfrm>
            <a:off x="851246" y="1623283"/>
            <a:ext cx="2352601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υγρού</a:t>
            </a:r>
          </a:p>
        </p:txBody>
      </p:sp>
      <p:sp>
        <p:nvSpPr>
          <p:cNvPr id="226" name="Line 63"/>
          <p:cNvSpPr>
            <a:spLocks noChangeShapeType="1"/>
          </p:cNvSpPr>
          <p:nvPr/>
        </p:nvSpPr>
        <p:spPr bwMode="auto">
          <a:xfrm rot="16200000" flipH="1">
            <a:off x="584918" y="1591126"/>
            <a:ext cx="0" cy="3413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>
              <a:ln>
                <a:noFill/>
              </a:ln>
              <a:uLnTx/>
              <a:uFillTx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940152" y="2132856"/>
            <a:ext cx="309634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>
              <a:spcAft>
                <a:spcPts val="600"/>
              </a:spcAft>
            </a:pPr>
            <a:endParaRPr lang="el-GR" sz="2200" dirty="0" smtClean="0">
              <a:solidFill>
                <a:prstClr val="black"/>
              </a:solidFill>
            </a:endParaRPr>
          </a:p>
          <a:p>
            <a:pPr marL="265113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Ακολουθεί η </a:t>
            </a:r>
            <a:r>
              <a:rPr lang="el-GR" sz="2200" b="1" dirty="0" smtClean="0">
                <a:solidFill>
                  <a:prstClr val="black"/>
                </a:solidFill>
              </a:rPr>
              <a:t>ασυνεχής</a:t>
            </a:r>
            <a:r>
              <a:rPr lang="el-GR" sz="2200" dirty="0" smtClean="0">
                <a:solidFill>
                  <a:prstClr val="black"/>
                </a:solidFill>
              </a:rPr>
              <a:t> αντίδραση:</a:t>
            </a:r>
          </a:p>
          <a:p>
            <a:pPr marL="342900" lvl="0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200" dirty="0" smtClean="0">
              <a:solidFill>
                <a:prstClr val="black"/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200" dirty="0" smtClean="0">
              <a:solidFill>
                <a:prstClr val="black"/>
              </a:solidFill>
            </a:endParaRPr>
          </a:p>
          <a:p>
            <a:pPr marL="342900" lvl="0" indent="-342900">
              <a:spcAft>
                <a:spcPts val="600"/>
              </a:spcAft>
            </a:pPr>
            <a:r>
              <a:rPr lang="en-US" sz="2200" dirty="0" smtClean="0">
                <a:solidFill>
                  <a:prstClr val="black"/>
                </a:solidFill>
              </a:rPr>
              <a:t>(</a:t>
            </a:r>
            <a:r>
              <a:rPr lang="el-GR" sz="2200" dirty="0" smtClean="0">
                <a:solidFill>
                  <a:prstClr val="black"/>
                </a:solidFill>
              </a:rPr>
              <a:t>ολοκληρώνεται σε μια μοναδική Τ</a:t>
            </a:r>
            <a:r>
              <a:rPr lang="en-US" sz="2200" dirty="0" smtClean="0">
                <a:solidFill>
                  <a:prstClr val="black"/>
                </a:solidFill>
              </a:rPr>
              <a:t>)</a:t>
            </a:r>
            <a:endParaRPr lang="el-GR" sz="2200" dirty="0" smtClean="0">
              <a:solidFill>
                <a:prstClr val="black"/>
              </a:solidFill>
            </a:endParaRPr>
          </a:p>
        </p:txBody>
      </p:sp>
      <p:grpSp>
        <p:nvGrpSpPr>
          <p:cNvPr id="3" name="Group 72" descr="Εικόνα 14: Απλό Ευτηκτικό Διάγραμμα - Κρυστάλλωση Ισορροπίας - Αντιδράσεις"/>
          <p:cNvGrpSpPr>
            <a:grpSpLocks/>
          </p:cNvGrpSpPr>
          <p:nvPr/>
        </p:nvGrpSpPr>
        <p:grpSpPr bwMode="auto">
          <a:xfrm>
            <a:off x="136376" y="2393950"/>
            <a:ext cx="6019800" cy="4006850"/>
            <a:chOff x="0" y="1508"/>
            <a:chExt cx="3792" cy="2524"/>
          </a:xfrm>
        </p:grpSpPr>
        <p:sp>
          <p:nvSpPr>
            <p:cNvPr id="118" name="Rectangle 14"/>
            <p:cNvSpPr>
              <a:spLocks noChangeArrowheads="1"/>
            </p:cNvSpPr>
            <p:nvPr/>
          </p:nvSpPr>
          <p:spPr bwMode="auto">
            <a:xfrm>
              <a:off x="563" y="1571"/>
              <a:ext cx="2871" cy="2140"/>
            </a:xfrm>
            <a:prstGeom prst="rect">
              <a:avLst/>
            </a:prstGeom>
            <a:solidFill>
              <a:srgbClr val="009900"/>
            </a:solidFill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19" name="Rectangle 4"/>
            <p:cNvSpPr>
              <a:spLocks noChangeArrowheads="1"/>
            </p:cNvSpPr>
            <p:nvPr/>
          </p:nvSpPr>
          <p:spPr bwMode="auto">
            <a:xfrm>
              <a:off x="564" y="3099"/>
              <a:ext cx="2870" cy="611"/>
            </a:xfrm>
            <a:prstGeom prst="rect">
              <a:avLst/>
            </a:prstGeom>
            <a:noFill/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0" name="Arc 5"/>
            <p:cNvSpPr>
              <a:spLocks/>
            </p:cNvSpPr>
            <p:nvPr/>
          </p:nvSpPr>
          <p:spPr bwMode="auto">
            <a:xfrm>
              <a:off x="563" y="2263"/>
              <a:ext cx="1407" cy="8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1" name="Arc 6"/>
            <p:cNvSpPr>
              <a:spLocks/>
            </p:cNvSpPr>
            <p:nvPr/>
          </p:nvSpPr>
          <p:spPr bwMode="auto">
            <a:xfrm flipH="1">
              <a:off x="1970" y="1786"/>
              <a:ext cx="1461" cy="1323"/>
            </a:xfrm>
            <a:custGeom>
              <a:avLst/>
              <a:gdLst>
                <a:gd name="G0" fmla="+- 163 0 0"/>
                <a:gd name="G1" fmla="+- 21600 0 0"/>
                <a:gd name="G2" fmla="+- 21600 0 0"/>
                <a:gd name="T0" fmla="*/ 0 w 21762"/>
                <a:gd name="T1" fmla="*/ 1 h 21600"/>
                <a:gd name="T2" fmla="*/ 21762 w 21762"/>
                <a:gd name="T3" fmla="*/ 21450 h 21600"/>
                <a:gd name="T4" fmla="*/ 163 w 2176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62" h="21600" fill="none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</a:path>
                <a:path w="21762" h="21600" stroke="0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  <a:lnTo>
                    <a:pt x="163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2" name="Text Box 7"/>
            <p:cNvSpPr txBox="1">
              <a:spLocks noChangeArrowheads="1"/>
            </p:cNvSpPr>
            <p:nvPr/>
          </p:nvSpPr>
          <p:spPr bwMode="auto">
            <a:xfrm>
              <a:off x="384" y="3733"/>
              <a:ext cx="450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</a:t>
              </a:r>
            </a:p>
          </p:txBody>
        </p:sp>
        <p:sp>
          <p:nvSpPr>
            <p:cNvPr id="123" name="Text Box 8"/>
            <p:cNvSpPr txBox="1">
              <a:spLocks noChangeArrowheads="1"/>
            </p:cNvSpPr>
            <p:nvPr/>
          </p:nvSpPr>
          <p:spPr bwMode="auto">
            <a:xfrm>
              <a:off x="3322" y="3744"/>
              <a:ext cx="450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Β</a:t>
              </a:r>
            </a:p>
          </p:txBody>
        </p:sp>
        <p:sp>
          <p:nvSpPr>
            <p:cNvPr id="124" name="Text Box 9"/>
            <p:cNvSpPr txBox="1">
              <a:spLocks noChangeArrowheads="1"/>
            </p:cNvSpPr>
            <p:nvPr/>
          </p:nvSpPr>
          <p:spPr bwMode="auto">
            <a:xfrm>
              <a:off x="1866" y="3075"/>
              <a:ext cx="23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Ε</a:t>
              </a:r>
            </a:p>
          </p:txBody>
        </p:sp>
        <p:sp>
          <p:nvSpPr>
            <p:cNvPr id="125" name="Text Box 10"/>
            <p:cNvSpPr txBox="1">
              <a:spLocks noChangeArrowheads="1"/>
            </p:cNvSpPr>
            <p:nvPr/>
          </p:nvSpPr>
          <p:spPr bwMode="auto">
            <a:xfrm>
              <a:off x="1673" y="3270"/>
              <a:ext cx="1801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Α+Β Στερεά</a:t>
              </a:r>
            </a:p>
          </p:txBody>
        </p:sp>
        <p:sp>
          <p:nvSpPr>
            <p:cNvPr id="126" name="Text Box 11"/>
            <p:cNvSpPr txBox="1">
              <a:spLocks noChangeArrowheads="1"/>
            </p:cNvSpPr>
            <p:nvPr/>
          </p:nvSpPr>
          <p:spPr bwMode="auto">
            <a:xfrm>
              <a:off x="1433" y="1649"/>
              <a:ext cx="1539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Υγρό (Υ)</a:t>
              </a:r>
            </a:p>
          </p:txBody>
        </p:sp>
        <p:sp>
          <p:nvSpPr>
            <p:cNvPr id="127" name="Text Box 12"/>
            <p:cNvSpPr txBox="1">
              <a:spLocks noChangeArrowheads="1"/>
            </p:cNvSpPr>
            <p:nvPr/>
          </p:nvSpPr>
          <p:spPr bwMode="auto">
            <a:xfrm>
              <a:off x="746" y="2562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8" name="Text Box 13"/>
            <p:cNvSpPr txBox="1">
              <a:spLocks noChangeArrowheads="1"/>
            </p:cNvSpPr>
            <p:nvPr/>
          </p:nvSpPr>
          <p:spPr bwMode="auto">
            <a:xfrm>
              <a:off x="2421" y="2389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B</a:t>
              </a: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+Υ</a:t>
              </a:r>
            </a:p>
          </p:txBody>
        </p:sp>
        <p:sp>
          <p:nvSpPr>
            <p:cNvPr id="129" name="Line 15"/>
            <p:cNvSpPr>
              <a:spLocks noChangeShapeType="1"/>
            </p:cNvSpPr>
            <p:nvPr/>
          </p:nvSpPr>
          <p:spPr bwMode="auto">
            <a:xfrm>
              <a:off x="853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0" name="Line 16"/>
            <p:cNvSpPr>
              <a:spLocks noChangeShapeType="1"/>
            </p:cNvSpPr>
            <p:nvPr/>
          </p:nvSpPr>
          <p:spPr bwMode="auto">
            <a:xfrm>
              <a:off x="114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1" name="Line 17"/>
            <p:cNvSpPr>
              <a:spLocks noChangeShapeType="1"/>
            </p:cNvSpPr>
            <p:nvPr/>
          </p:nvSpPr>
          <p:spPr bwMode="auto">
            <a:xfrm>
              <a:off x="1426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2" name="Line 18"/>
            <p:cNvSpPr>
              <a:spLocks noChangeShapeType="1"/>
            </p:cNvSpPr>
            <p:nvPr/>
          </p:nvSpPr>
          <p:spPr bwMode="auto">
            <a:xfrm>
              <a:off x="1714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3" name="Line 19"/>
            <p:cNvSpPr>
              <a:spLocks noChangeShapeType="1"/>
            </p:cNvSpPr>
            <p:nvPr/>
          </p:nvSpPr>
          <p:spPr bwMode="auto">
            <a:xfrm>
              <a:off x="200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4" name="Line 20"/>
            <p:cNvSpPr>
              <a:spLocks noChangeShapeType="1"/>
            </p:cNvSpPr>
            <p:nvPr/>
          </p:nvSpPr>
          <p:spPr bwMode="auto">
            <a:xfrm>
              <a:off x="228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5" name="Line 21"/>
            <p:cNvSpPr>
              <a:spLocks noChangeShapeType="1"/>
            </p:cNvSpPr>
            <p:nvPr/>
          </p:nvSpPr>
          <p:spPr bwMode="auto">
            <a:xfrm>
              <a:off x="2573" y="3614"/>
              <a:ext cx="2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6" name="Line 22"/>
            <p:cNvSpPr>
              <a:spLocks noChangeShapeType="1"/>
            </p:cNvSpPr>
            <p:nvPr/>
          </p:nvSpPr>
          <p:spPr bwMode="auto">
            <a:xfrm>
              <a:off x="2861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7" name="Line 23"/>
            <p:cNvSpPr>
              <a:spLocks noChangeShapeType="1"/>
            </p:cNvSpPr>
            <p:nvPr/>
          </p:nvSpPr>
          <p:spPr bwMode="auto">
            <a:xfrm>
              <a:off x="314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8" name="Text Box 24"/>
            <p:cNvSpPr txBox="1">
              <a:spLocks noChangeArrowheads="1"/>
            </p:cNvSpPr>
            <p:nvPr/>
          </p:nvSpPr>
          <p:spPr bwMode="auto">
            <a:xfrm>
              <a:off x="996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20</a:t>
              </a:r>
            </a:p>
          </p:txBody>
        </p:sp>
        <p:sp>
          <p:nvSpPr>
            <p:cNvPr id="139" name="Text Box 25"/>
            <p:cNvSpPr txBox="1">
              <a:spLocks noChangeArrowheads="1"/>
            </p:cNvSpPr>
            <p:nvPr/>
          </p:nvSpPr>
          <p:spPr bwMode="auto">
            <a:xfrm>
              <a:off x="1567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40</a:t>
              </a:r>
            </a:p>
          </p:txBody>
        </p:sp>
        <p:sp>
          <p:nvSpPr>
            <p:cNvPr id="140" name="Text Box 26"/>
            <p:cNvSpPr txBox="1">
              <a:spLocks noChangeArrowheads="1"/>
            </p:cNvSpPr>
            <p:nvPr/>
          </p:nvSpPr>
          <p:spPr bwMode="auto">
            <a:xfrm>
              <a:off x="2138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60</a:t>
              </a:r>
            </a:p>
          </p:txBody>
        </p:sp>
        <p:sp>
          <p:nvSpPr>
            <p:cNvPr id="141" name="Text Box 27"/>
            <p:cNvSpPr txBox="1">
              <a:spLocks noChangeArrowheads="1"/>
            </p:cNvSpPr>
            <p:nvPr/>
          </p:nvSpPr>
          <p:spPr bwMode="auto">
            <a:xfrm>
              <a:off x="2709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80</a:t>
              </a:r>
            </a:p>
          </p:txBody>
        </p:sp>
        <p:sp>
          <p:nvSpPr>
            <p:cNvPr id="142" name="Text Box 28"/>
            <p:cNvSpPr txBox="1">
              <a:spLocks noChangeArrowheads="1"/>
            </p:cNvSpPr>
            <p:nvPr/>
          </p:nvSpPr>
          <p:spPr bwMode="auto">
            <a:xfrm>
              <a:off x="0" y="1508"/>
              <a:ext cx="619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Τ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 </a:t>
              </a:r>
              <a:r>
                <a:rPr kumimoji="0" lang="en-GB" sz="2400" b="1" i="0" u="none" strike="noStrike" kern="0" cap="none" spc="0" normalizeH="0" baseline="3000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o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C</a:t>
              </a: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3" name="Text Box 29"/>
            <p:cNvSpPr txBox="1">
              <a:spLocks noChangeArrowheads="1"/>
            </p:cNvSpPr>
            <p:nvPr/>
          </p:nvSpPr>
          <p:spPr bwMode="auto">
            <a:xfrm>
              <a:off x="222" y="2139"/>
              <a:ext cx="337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Χ</a:t>
              </a:r>
            </a:p>
          </p:txBody>
        </p:sp>
        <p:sp>
          <p:nvSpPr>
            <p:cNvPr id="144" name="Text Box 30"/>
            <p:cNvSpPr txBox="1">
              <a:spLocks noChangeArrowheads="1"/>
            </p:cNvSpPr>
            <p:nvPr/>
          </p:nvSpPr>
          <p:spPr bwMode="auto">
            <a:xfrm>
              <a:off x="3454" y="1648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</a:t>
              </a:r>
            </a:p>
          </p:txBody>
        </p:sp>
        <p:sp>
          <p:nvSpPr>
            <p:cNvPr id="145" name="Text Box 31"/>
            <p:cNvSpPr txBox="1">
              <a:spLocks noChangeArrowheads="1"/>
            </p:cNvSpPr>
            <p:nvPr/>
          </p:nvSpPr>
          <p:spPr bwMode="auto">
            <a:xfrm>
              <a:off x="3445" y="2966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6" name="Line 33"/>
            <p:cNvSpPr>
              <a:spLocks noChangeShapeType="1"/>
            </p:cNvSpPr>
            <p:nvPr/>
          </p:nvSpPr>
          <p:spPr bwMode="auto">
            <a:xfrm>
              <a:off x="1128" y="1883"/>
              <a:ext cx="9" cy="469"/>
            </a:xfrm>
            <a:prstGeom prst="line">
              <a:avLst/>
            </a:prstGeom>
            <a:noFill/>
            <a:ln w="50800">
              <a:solidFill>
                <a:srgbClr val="000099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7" name="Text Box 34"/>
            <p:cNvSpPr txBox="1">
              <a:spLocks noChangeArrowheads="1"/>
            </p:cNvSpPr>
            <p:nvPr/>
          </p:nvSpPr>
          <p:spPr bwMode="auto">
            <a:xfrm>
              <a:off x="242" y="1741"/>
              <a:ext cx="29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θ</a:t>
              </a:r>
            </a:p>
          </p:txBody>
        </p:sp>
        <p:sp>
          <p:nvSpPr>
            <p:cNvPr id="148" name="Line 35"/>
            <p:cNvSpPr>
              <a:spLocks noChangeShapeType="1"/>
            </p:cNvSpPr>
            <p:nvPr/>
          </p:nvSpPr>
          <p:spPr bwMode="auto">
            <a:xfrm>
              <a:off x="562" y="1866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9" name="Oval 36"/>
            <p:cNvSpPr>
              <a:spLocks noChangeAspect="1" noChangeArrowheads="1"/>
            </p:cNvSpPr>
            <p:nvPr/>
          </p:nvSpPr>
          <p:spPr bwMode="auto">
            <a:xfrm>
              <a:off x="1063" y="1816"/>
              <a:ext cx="136" cy="136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0" name="Line 37"/>
            <p:cNvSpPr>
              <a:spLocks noChangeShapeType="1"/>
            </p:cNvSpPr>
            <p:nvPr/>
          </p:nvSpPr>
          <p:spPr bwMode="auto">
            <a:xfrm>
              <a:off x="1128" y="3083"/>
              <a:ext cx="9" cy="299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1" name="Line 38"/>
            <p:cNvSpPr>
              <a:spLocks noChangeShapeType="1"/>
            </p:cNvSpPr>
            <p:nvPr/>
          </p:nvSpPr>
          <p:spPr bwMode="auto">
            <a:xfrm>
              <a:off x="576" y="2352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2" name="Line 39"/>
            <p:cNvSpPr>
              <a:spLocks noChangeShapeType="1"/>
            </p:cNvSpPr>
            <p:nvPr/>
          </p:nvSpPr>
          <p:spPr bwMode="auto">
            <a:xfrm flipH="1">
              <a:off x="567" y="2355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3" name="Line 40"/>
            <p:cNvSpPr>
              <a:spLocks noChangeShapeType="1"/>
            </p:cNvSpPr>
            <p:nvPr/>
          </p:nvSpPr>
          <p:spPr bwMode="auto">
            <a:xfrm flipH="1">
              <a:off x="567" y="2634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4" name="Line 41"/>
            <p:cNvSpPr>
              <a:spLocks noChangeShapeType="1"/>
            </p:cNvSpPr>
            <p:nvPr/>
          </p:nvSpPr>
          <p:spPr bwMode="auto">
            <a:xfrm flipH="1">
              <a:off x="567" y="2880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5" name="Line 42"/>
            <p:cNvSpPr>
              <a:spLocks noChangeShapeType="1"/>
            </p:cNvSpPr>
            <p:nvPr/>
          </p:nvSpPr>
          <p:spPr bwMode="auto">
            <a:xfrm rot="16200000" flipH="1">
              <a:off x="678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6" name="Line 43"/>
            <p:cNvSpPr>
              <a:spLocks noChangeShapeType="1"/>
            </p:cNvSpPr>
            <p:nvPr/>
          </p:nvSpPr>
          <p:spPr bwMode="auto">
            <a:xfrm rot="16200000" flipH="1">
              <a:off x="861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7" name="Line 44"/>
            <p:cNvSpPr>
              <a:spLocks noChangeShapeType="1"/>
            </p:cNvSpPr>
            <p:nvPr/>
          </p:nvSpPr>
          <p:spPr bwMode="auto">
            <a:xfrm rot="16200000" flipH="1">
              <a:off x="1023" y="2985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8" name="Freeform 45"/>
            <p:cNvSpPr>
              <a:spLocks/>
            </p:cNvSpPr>
            <p:nvPr/>
          </p:nvSpPr>
          <p:spPr bwMode="auto">
            <a:xfrm>
              <a:off x="1140" y="2337"/>
              <a:ext cx="222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21"/>
                </a:cxn>
                <a:cxn ang="0">
                  <a:pos x="162" y="48"/>
                </a:cxn>
                <a:cxn ang="0">
                  <a:pos x="195" y="63"/>
                </a:cxn>
                <a:cxn ang="0">
                  <a:pos x="213" y="72"/>
                </a:cxn>
                <a:cxn ang="0">
                  <a:pos x="222" y="78"/>
                </a:cxn>
                <a:cxn ang="0">
                  <a:pos x="204" y="63"/>
                </a:cxn>
              </a:cxnLst>
              <a:rect l="0" t="0" r="r" b="b"/>
              <a:pathLst>
                <a:path w="222" h="80">
                  <a:moveTo>
                    <a:pt x="0" y="0"/>
                  </a:moveTo>
                  <a:cubicBezTo>
                    <a:pt x="11" y="4"/>
                    <a:pt x="50" y="13"/>
                    <a:pt x="75" y="21"/>
                  </a:cubicBezTo>
                  <a:cubicBezTo>
                    <a:pt x="102" y="29"/>
                    <a:pt x="142" y="41"/>
                    <a:pt x="162" y="48"/>
                  </a:cubicBezTo>
                  <a:cubicBezTo>
                    <a:pt x="175" y="52"/>
                    <a:pt x="183" y="55"/>
                    <a:pt x="195" y="63"/>
                  </a:cubicBezTo>
                  <a:cubicBezTo>
                    <a:pt x="221" y="80"/>
                    <a:pt x="188" y="60"/>
                    <a:pt x="213" y="72"/>
                  </a:cubicBezTo>
                  <a:cubicBezTo>
                    <a:pt x="216" y="74"/>
                    <a:pt x="222" y="78"/>
                    <a:pt x="222" y="78"/>
                  </a:cubicBezTo>
                  <a:lnTo>
                    <a:pt x="204" y="63"/>
                  </a:ln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9" name="Freeform 46"/>
            <p:cNvSpPr>
              <a:spLocks/>
            </p:cNvSpPr>
            <p:nvPr/>
          </p:nvSpPr>
          <p:spPr bwMode="auto">
            <a:xfrm>
              <a:off x="1344" y="2400"/>
              <a:ext cx="210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27"/>
                </a:cxn>
                <a:cxn ang="0">
                  <a:pos x="144" y="66"/>
                </a:cxn>
                <a:cxn ang="0">
                  <a:pos x="210" y="108"/>
                </a:cxn>
              </a:cxnLst>
              <a:rect l="0" t="0" r="r" b="b"/>
              <a:pathLst>
                <a:path w="210" h="108">
                  <a:moveTo>
                    <a:pt x="0" y="0"/>
                  </a:moveTo>
                  <a:cubicBezTo>
                    <a:pt x="11" y="4"/>
                    <a:pt x="51" y="17"/>
                    <a:pt x="78" y="27"/>
                  </a:cubicBezTo>
                  <a:cubicBezTo>
                    <a:pt x="102" y="38"/>
                    <a:pt x="125" y="60"/>
                    <a:pt x="144" y="66"/>
                  </a:cubicBezTo>
                  <a:cubicBezTo>
                    <a:pt x="166" y="79"/>
                    <a:pt x="199" y="101"/>
                    <a:pt x="210" y="108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0" name="Freeform 47"/>
            <p:cNvSpPr>
              <a:spLocks/>
            </p:cNvSpPr>
            <p:nvPr/>
          </p:nvSpPr>
          <p:spPr bwMode="auto">
            <a:xfrm>
              <a:off x="1536" y="2496"/>
              <a:ext cx="201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39"/>
                </a:cxn>
                <a:cxn ang="0">
                  <a:pos x="132" y="84"/>
                </a:cxn>
                <a:cxn ang="0">
                  <a:pos x="201" y="132"/>
                </a:cxn>
              </a:cxnLst>
              <a:rect l="0" t="0" r="r" b="b"/>
              <a:pathLst>
                <a:path w="201" h="132">
                  <a:moveTo>
                    <a:pt x="0" y="0"/>
                  </a:moveTo>
                  <a:cubicBezTo>
                    <a:pt x="11" y="4"/>
                    <a:pt x="47" y="25"/>
                    <a:pt x="69" y="39"/>
                  </a:cubicBezTo>
                  <a:cubicBezTo>
                    <a:pt x="91" y="53"/>
                    <a:pt x="110" y="68"/>
                    <a:pt x="132" y="84"/>
                  </a:cubicBezTo>
                  <a:cubicBezTo>
                    <a:pt x="154" y="97"/>
                    <a:pt x="190" y="125"/>
                    <a:pt x="201" y="132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1" name="Freeform 48"/>
            <p:cNvSpPr>
              <a:spLocks/>
            </p:cNvSpPr>
            <p:nvPr/>
          </p:nvSpPr>
          <p:spPr bwMode="auto">
            <a:xfrm>
              <a:off x="1713" y="2607"/>
              <a:ext cx="159" cy="1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54"/>
                </a:cxn>
                <a:cxn ang="0">
                  <a:pos x="120" y="129"/>
                </a:cxn>
                <a:cxn ang="0">
                  <a:pos x="159" y="183"/>
                </a:cxn>
              </a:cxnLst>
              <a:rect l="0" t="0" r="r" b="b"/>
              <a:pathLst>
                <a:path w="159" h="183">
                  <a:moveTo>
                    <a:pt x="0" y="0"/>
                  </a:moveTo>
                  <a:cubicBezTo>
                    <a:pt x="11" y="4"/>
                    <a:pt x="39" y="43"/>
                    <a:pt x="63" y="54"/>
                  </a:cubicBezTo>
                  <a:cubicBezTo>
                    <a:pt x="83" y="75"/>
                    <a:pt x="104" y="108"/>
                    <a:pt x="120" y="129"/>
                  </a:cubicBezTo>
                  <a:cubicBezTo>
                    <a:pt x="142" y="142"/>
                    <a:pt x="148" y="176"/>
                    <a:pt x="159" y="183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2" name="Freeform 49"/>
            <p:cNvSpPr>
              <a:spLocks/>
            </p:cNvSpPr>
            <p:nvPr/>
          </p:nvSpPr>
          <p:spPr bwMode="auto">
            <a:xfrm>
              <a:off x="1851" y="2760"/>
              <a:ext cx="123" cy="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69"/>
                </a:cxn>
                <a:cxn ang="0">
                  <a:pos x="84" y="150"/>
                </a:cxn>
                <a:cxn ang="0">
                  <a:pos x="123" y="327"/>
                </a:cxn>
              </a:cxnLst>
              <a:rect l="0" t="0" r="r" b="b"/>
              <a:pathLst>
                <a:path w="123" h="327">
                  <a:moveTo>
                    <a:pt x="0" y="0"/>
                  </a:moveTo>
                  <a:cubicBezTo>
                    <a:pt x="11" y="4"/>
                    <a:pt x="34" y="48"/>
                    <a:pt x="54" y="69"/>
                  </a:cubicBezTo>
                  <a:cubicBezTo>
                    <a:pt x="68" y="94"/>
                    <a:pt x="73" y="107"/>
                    <a:pt x="84" y="150"/>
                  </a:cubicBezTo>
                  <a:cubicBezTo>
                    <a:pt x="106" y="163"/>
                    <a:pt x="112" y="320"/>
                    <a:pt x="123" y="327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</p:grpSp>
      <p:sp>
        <p:nvSpPr>
          <p:cNvPr id="163" name="Text Box 73"/>
          <p:cNvSpPr txBox="1">
            <a:spLocks noChangeArrowheads="1"/>
          </p:cNvSpPr>
          <p:nvPr/>
        </p:nvSpPr>
        <p:spPr bwMode="auto">
          <a:xfrm>
            <a:off x="517376" y="4191000"/>
            <a:ext cx="463550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ω</a:t>
            </a:r>
          </a:p>
        </p:txBody>
      </p:sp>
      <p:sp>
        <p:nvSpPr>
          <p:cNvPr id="164" name="Line 74"/>
          <p:cNvSpPr>
            <a:spLocks noChangeShapeType="1"/>
          </p:cNvSpPr>
          <p:nvPr/>
        </p:nvSpPr>
        <p:spPr bwMode="auto">
          <a:xfrm flipV="1">
            <a:off x="1034901" y="4419600"/>
            <a:ext cx="889000" cy="0"/>
          </a:xfrm>
          <a:prstGeom prst="line">
            <a:avLst/>
          </a:prstGeom>
          <a:noFill/>
          <a:ln w="44450">
            <a:solidFill>
              <a:srgbClr val="00009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65" name="Line 75"/>
          <p:cNvSpPr>
            <a:spLocks noChangeShapeType="1"/>
          </p:cNvSpPr>
          <p:nvPr/>
        </p:nvSpPr>
        <p:spPr bwMode="auto">
          <a:xfrm flipV="1">
            <a:off x="1888976" y="4411663"/>
            <a:ext cx="1230313" cy="7937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66" name="Line 79"/>
          <p:cNvSpPr>
            <a:spLocks noChangeShapeType="1"/>
          </p:cNvSpPr>
          <p:nvPr/>
        </p:nvSpPr>
        <p:spPr bwMode="auto">
          <a:xfrm>
            <a:off x="1933426" y="3744913"/>
            <a:ext cx="0" cy="1176337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pic>
        <p:nvPicPr>
          <p:cNvPr id="60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6172" y="3645024"/>
            <a:ext cx="2326376" cy="486916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Απλό </a:t>
            </a:r>
            <a:r>
              <a:rPr lang="el-GR" dirty="0" err="1" smtClean="0"/>
              <a:t>Ευτηκτικό</a:t>
            </a:r>
            <a:r>
              <a:rPr lang="el-GR" dirty="0" smtClean="0"/>
              <a:t> Διάγραμμα</a:t>
            </a:r>
            <a:endParaRPr lang="el-GR" dirty="0"/>
          </a:p>
        </p:txBody>
      </p:sp>
      <p:sp>
        <p:nvSpPr>
          <p:cNvPr id="172" name="Rectangle 38"/>
          <p:cNvSpPr>
            <a:spLocks noChangeArrowheads="1"/>
          </p:cNvSpPr>
          <p:nvPr/>
        </p:nvSpPr>
        <p:spPr bwMode="auto">
          <a:xfrm>
            <a:off x="4230688" y="1422400"/>
            <a:ext cx="449580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1" u="sng" strike="noStrike" kern="0" cap="none" spc="0" normalizeH="0" baseline="0" noProof="0" dirty="0" smtClean="0">
                <a:ln>
                  <a:noFill/>
                </a:ln>
                <a:uLnTx/>
                <a:uFillTx/>
              </a:rPr>
              <a:t>Κλασματική Κρυστάλλωση</a:t>
            </a:r>
            <a:endParaRPr kumimoji="0" lang="el-GR" sz="2200" b="1" i="1" u="sng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222" name="Text Box 65"/>
          <p:cNvSpPr txBox="1">
            <a:spLocks noChangeArrowheads="1"/>
          </p:cNvSpPr>
          <p:nvPr/>
        </p:nvSpPr>
        <p:spPr bwMode="auto">
          <a:xfrm>
            <a:off x="6611886" y="2287905"/>
            <a:ext cx="2147399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στερεού</a:t>
            </a:r>
          </a:p>
        </p:txBody>
      </p:sp>
      <p:sp>
        <p:nvSpPr>
          <p:cNvPr id="223" name="Line 62"/>
          <p:cNvSpPr>
            <a:spLocks noChangeShapeType="1"/>
          </p:cNvSpPr>
          <p:nvPr/>
        </p:nvSpPr>
        <p:spPr bwMode="auto">
          <a:xfrm rot="16200000" flipH="1">
            <a:off x="6356481" y="2226100"/>
            <a:ext cx="0" cy="40061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225" name="Text Box 64"/>
          <p:cNvSpPr txBox="1">
            <a:spLocks noChangeArrowheads="1"/>
          </p:cNvSpPr>
          <p:nvPr/>
        </p:nvSpPr>
        <p:spPr bwMode="auto">
          <a:xfrm>
            <a:off x="6611886" y="1988840"/>
            <a:ext cx="1920553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υγρού</a:t>
            </a:r>
          </a:p>
        </p:txBody>
      </p:sp>
      <p:sp>
        <p:nvSpPr>
          <p:cNvPr id="226" name="Line 63"/>
          <p:cNvSpPr>
            <a:spLocks noChangeShapeType="1"/>
          </p:cNvSpPr>
          <p:nvPr/>
        </p:nvSpPr>
        <p:spPr bwMode="auto">
          <a:xfrm rot="16200000" flipH="1">
            <a:off x="6345558" y="1956683"/>
            <a:ext cx="0" cy="3413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>
              <a:ln>
                <a:noFill/>
              </a:ln>
              <a:uLnTx/>
              <a:uFillTx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796136" y="2636912"/>
            <a:ext cx="3347864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Οι κρύσταλλοι απομακρύνονται άρα δεν αντιδρούν για να αλλάξουν σύσταση</a:t>
            </a:r>
          </a:p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Δεν επηρεάζεται ούτε η σύσταση των κρυστάλλων, ούτε εκείνη του τελευταίου υγρού</a:t>
            </a:r>
          </a:p>
        </p:txBody>
      </p:sp>
      <p:grpSp>
        <p:nvGrpSpPr>
          <p:cNvPr id="3" name="Group 72" descr="Εικόνα 15: Απλό Ευτηκτικό Διάγραμμα - Κλασματική Κρυστάλλωση"/>
          <p:cNvGrpSpPr>
            <a:grpSpLocks/>
          </p:cNvGrpSpPr>
          <p:nvPr/>
        </p:nvGrpSpPr>
        <p:grpSpPr bwMode="auto">
          <a:xfrm>
            <a:off x="0" y="2132856"/>
            <a:ext cx="6019800" cy="4006850"/>
            <a:chOff x="0" y="1508"/>
            <a:chExt cx="3792" cy="2524"/>
          </a:xfrm>
        </p:grpSpPr>
        <p:sp>
          <p:nvSpPr>
            <p:cNvPr id="118" name="Rectangle 14"/>
            <p:cNvSpPr>
              <a:spLocks noChangeArrowheads="1"/>
            </p:cNvSpPr>
            <p:nvPr/>
          </p:nvSpPr>
          <p:spPr bwMode="auto">
            <a:xfrm>
              <a:off x="563" y="1571"/>
              <a:ext cx="2871" cy="2140"/>
            </a:xfrm>
            <a:prstGeom prst="rect">
              <a:avLst/>
            </a:prstGeom>
            <a:solidFill>
              <a:srgbClr val="009900"/>
            </a:solidFill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19" name="Rectangle 4"/>
            <p:cNvSpPr>
              <a:spLocks noChangeArrowheads="1"/>
            </p:cNvSpPr>
            <p:nvPr/>
          </p:nvSpPr>
          <p:spPr bwMode="auto">
            <a:xfrm>
              <a:off x="564" y="3099"/>
              <a:ext cx="2870" cy="611"/>
            </a:xfrm>
            <a:prstGeom prst="rect">
              <a:avLst/>
            </a:prstGeom>
            <a:noFill/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0" name="Arc 5"/>
            <p:cNvSpPr>
              <a:spLocks/>
            </p:cNvSpPr>
            <p:nvPr/>
          </p:nvSpPr>
          <p:spPr bwMode="auto">
            <a:xfrm>
              <a:off x="563" y="2263"/>
              <a:ext cx="1407" cy="8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1" name="Arc 6"/>
            <p:cNvSpPr>
              <a:spLocks/>
            </p:cNvSpPr>
            <p:nvPr/>
          </p:nvSpPr>
          <p:spPr bwMode="auto">
            <a:xfrm flipH="1">
              <a:off x="1970" y="1786"/>
              <a:ext cx="1461" cy="1323"/>
            </a:xfrm>
            <a:custGeom>
              <a:avLst/>
              <a:gdLst>
                <a:gd name="G0" fmla="+- 163 0 0"/>
                <a:gd name="G1" fmla="+- 21600 0 0"/>
                <a:gd name="G2" fmla="+- 21600 0 0"/>
                <a:gd name="T0" fmla="*/ 0 w 21762"/>
                <a:gd name="T1" fmla="*/ 1 h 21600"/>
                <a:gd name="T2" fmla="*/ 21762 w 21762"/>
                <a:gd name="T3" fmla="*/ 21450 h 21600"/>
                <a:gd name="T4" fmla="*/ 163 w 2176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62" h="21600" fill="none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</a:path>
                <a:path w="21762" h="21600" stroke="0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  <a:lnTo>
                    <a:pt x="163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2" name="Text Box 7"/>
            <p:cNvSpPr txBox="1">
              <a:spLocks noChangeArrowheads="1"/>
            </p:cNvSpPr>
            <p:nvPr/>
          </p:nvSpPr>
          <p:spPr bwMode="auto">
            <a:xfrm>
              <a:off x="384" y="3733"/>
              <a:ext cx="450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</a:t>
              </a:r>
            </a:p>
          </p:txBody>
        </p:sp>
        <p:sp>
          <p:nvSpPr>
            <p:cNvPr id="123" name="Text Box 8"/>
            <p:cNvSpPr txBox="1">
              <a:spLocks noChangeArrowheads="1"/>
            </p:cNvSpPr>
            <p:nvPr/>
          </p:nvSpPr>
          <p:spPr bwMode="auto">
            <a:xfrm>
              <a:off x="3322" y="3744"/>
              <a:ext cx="450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Β</a:t>
              </a:r>
            </a:p>
          </p:txBody>
        </p:sp>
        <p:sp>
          <p:nvSpPr>
            <p:cNvPr id="124" name="Text Box 9"/>
            <p:cNvSpPr txBox="1">
              <a:spLocks noChangeArrowheads="1"/>
            </p:cNvSpPr>
            <p:nvPr/>
          </p:nvSpPr>
          <p:spPr bwMode="auto">
            <a:xfrm>
              <a:off x="1866" y="3075"/>
              <a:ext cx="23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Ε</a:t>
              </a:r>
            </a:p>
          </p:txBody>
        </p:sp>
        <p:sp>
          <p:nvSpPr>
            <p:cNvPr id="125" name="Text Box 10"/>
            <p:cNvSpPr txBox="1">
              <a:spLocks noChangeArrowheads="1"/>
            </p:cNvSpPr>
            <p:nvPr/>
          </p:nvSpPr>
          <p:spPr bwMode="auto">
            <a:xfrm>
              <a:off x="1673" y="3270"/>
              <a:ext cx="1615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Α+Β Στερεά</a:t>
              </a:r>
            </a:p>
          </p:txBody>
        </p:sp>
        <p:sp>
          <p:nvSpPr>
            <p:cNvPr id="126" name="Text Box 11"/>
            <p:cNvSpPr txBox="1">
              <a:spLocks noChangeArrowheads="1"/>
            </p:cNvSpPr>
            <p:nvPr/>
          </p:nvSpPr>
          <p:spPr bwMode="auto">
            <a:xfrm>
              <a:off x="1519" y="1649"/>
              <a:ext cx="1453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Υγρό (Υ)</a:t>
              </a:r>
            </a:p>
          </p:txBody>
        </p:sp>
        <p:sp>
          <p:nvSpPr>
            <p:cNvPr id="127" name="Text Box 12"/>
            <p:cNvSpPr txBox="1">
              <a:spLocks noChangeArrowheads="1"/>
            </p:cNvSpPr>
            <p:nvPr/>
          </p:nvSpPr>
          <p:spPr bwMode="auto">
            <a:xfrm>
              <a:off x="746" y="2562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8" name="Text Box 13"/>
            <p:cNvSpPr txBox="1">
              <a:spLocks noChangeArrowheads="1"/>
            </p:cNvSpPr>
            <p:nvPr/>
          </p:nvSpPr>
          <p:spPr bwMode="auto">
            <a:xfrm>
              <a:off x="2421" y="2389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B</a:t>
              </a: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+Υ</a:t>
              </a:r>
            </a:p>
          </p:txBody>
        </p:sp>
        <p:sp>
          <p:nvSpPr>
            <p:cNvPr id="129" name="Line 15"/>
            <p:cNvSpPr>
              <a:spLocks noChangeShapeType="1"/>
            </p:cNvSpPr>
            <p:nvPr/>
          </p:nvSpPr>
          <p:spPr bwMode="auto">
            <a:xfrm>
              <a:off x="853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0" name="Line 16"/>
            <p:cNvSpPr>
              <a:spLocks noChangeShapeType="1"/>
            </p:cNvSpPr>
            <p:nvPr/>
          </p:nvSpPr>
          <p:spPr bwMode="auto">
            <a:xfrm>
              <a:off x="114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1" name="Line 17"/>
            <p:cNvSpPr>
              <a:spLocks noChangeShapeType="1"/>
            </p:cNvSpPr>
            <p:nvPr/>
          </p:nvSpPr>
          <p:spPr bwMode="auto">
            <a:xfrm>
              <a:off x="1426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2" name="Line 18"/>
            <p:cNvSpPr>
              <a:spLocks noChangeShapeType="1"/>
            </p:cNvSpPr>
            <p:nvPr/>
          </p:nvSpPr>
          <p:spPr bwMode="auto">
            <a:xfrm>
              <a:off x="1714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3" name="Line 19"/>
            <p:cNvSpPr>
              <a:spLocks noChangeShapeType="1"/>
            </p:cNvSpPr>
            <p:nvPr/>
          </p:nvSpPr>
          <p:spPr bwMode="auto">
            <a:xfrm>
              <a:off x="200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4" name="Line 20"/>
            <p:cNvSpPr>
              <a:spLocks noChangeShapeType="1"/>
            </p:cNvSpPr>
            <p:nvPr/>
          </p:nvSpPr>
          <p:spPr bwMode="auto">
            <a:xfrm>
              <a:off x="228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5" name="Line 21"/>
            <p:cNvSpPr>
              <a:spLocks noChangeShapeType="1"/>
            </p:cNvSpPr>
            <p:nvPr/>
          </p:nvSpPr>
          <p:spPr bwMode="auto">
            <a:xfrm>
              <a:off x="2573" y="3614"/>
              <a:ext cx="2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6" name="Line 22"/>
            <p:cNvSpPr>
              <a:spLocks noChangeShapeType="1"/>
            </p:cNvSpPr>
            <p:nvPr/>
          </p:nvSpPr>
          <p:spPr bwMode="auto">
            <a:xfrm>
              <a:off x="2861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7" name="Line 23"/>
            <p:cNvSpPr>
              <a:spLocks noChangeShapeType="1"/>
            </p:cNvSpPr>
            <p:nvPr/>
          </p:nvSpPr>
          <p:spPr bwMode="auto">
            <a:xfrm>
              <a:off x="314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8" name="Text Box 24"/>
            <p:cNvSpPr txBox="1">
              <a:spLocks noChangeArrowheads="1"/>
            </p:cNvSpPr>
            <p:nvPr/>
          </p:nvSpPr>
          <p:spPr bwMode="auto">
            <a:xfrm>
              <a:off x="996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20</a:t>
              </a:r>
            </a:p>
          </p:txBody>
        </p:sp>
        <p:sp>
          <p:nvSpPr>
            <p:cNvPr id="139" name="Text Box 25"/>
            <p:cNvSpPr txBox="1">
              <a:spLocks noChangeArrowheads="1"/>
            </p:cNvSpPr>
            <p:nvPr/>
          </p:nvSpPr>
          <p:spPr bwMode="auto">
            <a:xfrm>
              <a:off x="1567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40</a:t>
              </a:r>
            </a:p>
          </p:txBody>
        </p:sp>
        <p:sp>
          <p:nvSpPr>
            <p:cNvPr id="140" name="Text Box 26"/>
            <p:cNvSpPr txBox="1">
              <a:spLocks noChangeArrowheads="1"/>
            </p:cNvSpPr>
            <p:nvPr/>
          </p:nvSpPr>
          <p:spPr bwMode="auto">
            <a:xfrm>
              <a:off x="2138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60</a:t>
              </a:r>
            </a:p>
          </p:txBody>
        </p:sp>
        <p:sp>
          <p:nvSpPr>
            <p:cNvPr id="141" name="Text Box 27"/>
            <p:cNvSpPr txBox="1">
              <a:spLocks noChangeArrowheads="1"/>
            </p:cNvSpPr>
            <p:nvPr/>
          </p:nvSpPr>
          <p:spPr bwMode="auto">
            <a:xfrm>
              <a:off x="2709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80</a:t>
              </a:r>
            </a:p>
          </p:txBody>
        </p:sp>
        <p:sp>
          <p:nvSpPr>
            <p:cNvPr id="142" name="Text Box 28"/>
            <p:cNvSpPr txBox="1">
              <a:spLocks noChangeArrowheads="1"/>
            </p:cNvSpPr>
            <p:nvPr/>
          </p:nvSpPr>
          <p:spPr bwMode="auto">
            <a:xfrm>
              <a:off x="0" y="1508"/>
              <a:ext cx="619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Τ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 </a:t>
              </a:r>
              <a:r>
                <a:rPr kumimoji="0" lang="en-GB" sz="2400" b="1" i="0" u="none" strike="noStrike" kern="0" cap="none" spc="0" normalizeH="0" baseline="30000" noProof="0" dirty="0" err="1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o</a:t>
              </a:r>
              <a:r>
                <a:rPr kumimoji="0" lang="en-GB" sz="2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C</a:t>
              </a:r>
              <a:endPara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3" name="Text Box 29"/>
            <p:cNvSpPr txBox="1">
              <a:spLocks noChangeArrowheads="1"/>
            </p:cNvSpPr>
            <p:nvPr/>
          </p:nvSpPr>
          <p:spPr bwMode="auto">
            <a:xfrm>
              <a:off x="222" y="2139"/>
              <a:ext cx="337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Χ</a:t>
              </a:r>
            </a:p>
          </p:txBody>
        </p:sp>
        <p:sp>
          <p:nvSpPr>
            <p:cNvPr id="144" name="Text Box 30"/>
            <p:cNvSpPr txBox="1">
              <a:spLocks noChangeArrowheads="1"/>
            </p:cNvSpPr>
            <p:nvPr/>
          </p:nvSpPr>
          <p:spPr bwMode="auto">
            <a:xfrm>
              <a:off x="3454" y="1648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</a:t>
              </a:r>
            </a:p>
          </p:txBody>
        </p:sp>
        <p:sp>
          <p:nvSpPr>
            <p:cNvPr id="145" name="Text Box 31"/>
            <p:cNvSpPr txBox="1">
              <a:spLocks noChangeArrowheads="1"/>
            </p:cNvSpPr>
            <p:nvPr/>
          </p:nvSpPr>
          <p:spPr bwMode="auto">
            <a:xfrm>
              <a:off x="3445" y="2966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6" name="Line 33"/>
            <p:cNvSpPr>
              <a:spLocks noChangeShapeType="1"/>
            </p:cNvSpPr>
            <p:nvPr/>
          </p:nvSpPr>
          <p:spPr bwMode="auto">
            <a:xfrm>
              <a:off x="1128" y="1883"/>
              <a:ext cx="9" cy="469"/>
            </a:xfrm>
            <a:prstGeom prst="line">
              <a:avLst/>
            </a:prstGeom>
            <a:noFill/>
            <a:ln w="50800">
              <a:solidFill>
                <a:srgbClr val="000099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7" name="Text Box 34"/>
            <p:cNvSpPr txBox="1">
              <a:spLocks noChangeArrowheads="1"/>
            </p:cNvSpPr>
            <p:nvPr/>
          </p:nvSpPr>
          <p:spPr bwMode="auto">
            <a:xfrm>
              <a:off x="242" y="1741"/>
              <a:ext cx="29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θ</a:t>
              </a:r>
            </a:p>
          </p:txBody>
        </p:sp>
        <p:sp>
          <p:nvSpPr>
            <p:cNvPr id="148" name="Line 35"/>
            <p:cNvSpPr>
              <a:spLocks noChangeShapeType="1"/>
            </p:cNvSpPr>
            <p:nvPr/>
          </p:nvSpPr>
          <p:spPr bwMode="auto">
            <a:xfrm>
              <a:off x="562" y="1866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9" name="Oval 36"/>
            <p:cNvSpPr>
              <a:spLocks noChangeAspect="1" noChangeArrowheads="1"/>
            </p:cNvSpPr>
            <p:nvPr/>
          </p:nvSpPr>
          <p:spPr bwMode="auto">
            <a:xfrm>
              <a:off x="1063" y="1816"/>
              <a:ext cx="136" cy="136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0" name="Line 37"/>
            <p:cNvSpPr>
              <a:spLocks noChangeShapeType="1"/>
            </p:cNvSpPr>
            <p:nvPr/>
          </p:nvSpPr>
          <p:spPr bwMode="auto">
            <a:xfrm>
              <a:off x="1128" y="3083"/>
              <a:ext cx="9" cy="299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1" name="Line 38"/>
            <p:cNvSpPr>
              <a:spLocks noChangeShapeType="1"/>
            </p:cNvSpPr>
            <p:nvPr/>
          </p:nvSpPr>
          <p:spPr bwMode="auto">
            <a:xfrm>
              <a:off x="576" y="2352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2" name="Line 39"/>
            <p:cNvSpPr>
              <a:spLocks noChangeShapeType="1"/>
            </p:cNvSpPr>
            <p:nvPr/>
          </p:nvSpPr>
          <p:spPr bwMode="auto">
            <a:xfrm flipH="1">
              <a:off x="567" y="2355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3" name="Line 40"/>
            <p:cNvSpPr>
              <a:spLocks noChangeShapeType="1"/>
            </p:cNvSpPr>
            <p:nvPr/>
          </p:nvSpPr>
          <p:spPr bwMode="auto">
            <a:xfrm flipH="1">
              <a:off x="567" y="2634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4" name="Line 41"/>
            <p:cNvSpPr>
              <a:spLocks noChangeShapeType="1"/>
            </p:cNvSpPr>
            <p:nvPr/>
          </p:nvSpPr>
          <p:spPr bwMode="auto">
            <a:xfrm flipH="1">
              <a:off x="567" y="2880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5" name="Line 42"/>
            <p:cNvSpPr>
              <a:spLocks noChangeShapeType="1"/>
            </p:cNvSpPr>
            <p:nvPr/>
          </p:nvSpPr>
          <p:spPr bwMode="auto">
            <a:xfrm rot="16200000" flipH="1">
              <a:off x="678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6" name="Line 43"/>
            <p:cNvSpPr>
              <a:spLocks noChangeShapeType="1"/>
            </p:cNvSpPr>
            <p:nvPr/>
          </p:nvSpPr>
          <p:spPr bwMode="auto">
            <a:xfrm rot="16200000" flipH="1">
              <a:off x="861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7" name="Line 44"/>
            <p:cNvSpPr>
              <a:spLocks noChangeShapeType="1"/>
            </p:cNvSpPr>
            <p:nvPr/>
          </p:nvSpPr>
          <p:spPr bwMode="auto">
            <a:xfrm rot="16200000" flipH="1">
              <a:off x="1023" y="2985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8" name="Freeform 45"/>
            <p:cNvSpPr>
              <a:spLocks/>
            </p:cNvSpPr>
            <p:nvPr/>
          </p:nvSpPr>
          <p:spPr bwMode="auto">
            <a:xfrm>
              <a:off x="1140" y="2337"/>
              <a:ext cx="222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21"/>
                </a:cxn>
                <a:cxn ang="0">
                  <a:pos x="162" y="48"/>
                </a:cxn>
                <a:cxn ang="0">
                  <a:pos x="195" y="63"/>
                </a:cxn>
                <a:cxn ang="0">
                  <a:pos x="213" y="72"/>
                </a:cxn>
                <a:cxn ang="0">
                  <a:pos x="222" y="78"/>
                </a:cxn>
                <a:cxn ang="0">
                  <a:pos x="204" y="63"/>
                </a:cxn>
              </a:cxnLst>
              <a:rect l="0" t="0" r="r" b="b"/>
              <a:pathLst>
                <a:path w="222" h="80">
                  <a:moveTo>
                    <a:pt x="0" y="0"/>
                  </a:moveTo>
                  <a:cubicBezTo>
                    <a:pt x="11" y="4"/>
                    <a:pt x="50" y="13"/>
                    <a:pt x="75" y="21"/>
                  </a:cubicBezTo>
                  <a:cubicBezTo>
                    <a:pt x="102" y="29"/>
                    <a:pt x="142" y="41"/>
                    <a:pt x="162" y="48"/>
                  </a:cubicBezTo>
                  <a:cubicBezTo>
                    <a:pt x="175" y="52"/>
                    <a:pt x="183" y="55"/>
                    <a:pt x="195" y="63"/>
                  </a:cubicBezTo>
                  <a:cubicBezTo>
                    <a:pt x="221" y="80"/>
                    <a:pt x="188" y="60"/>
                    <a:pt x="213" y="72"/>
                  </a:cubicBezTo>
                  <a:cubicBezTo>
                    <a:pt x="216" y="74"/>
                    <a:pt x="222" y="78"/>
                    <a:pt x="222" y="78"/>
                  </a:cubicBezTo>
                  <a:lnTo>
                    <a:pt x="204" y="63"/>
                  </a:ln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9" name="Freeform 46"/>
            <p:cNvSpPr>
              <a:spLocks/>
            </p:cNvSpPr>
            <p:nvPr/>
          </p:nvSpPr>
          <p:spPr bwMode="auto">
            <a:xfrm>
              <a:off x="1344" y="2400"/>
              <a:ext cx="210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27"/>
                </a:cxn>
                <a:cxn ang="0">
                  <a:pos x="144" y="66"/>
                </a:cxn>
                <a:cxn ang="0">
                  <a:pos x="210" y="108"/>
                </a:cxn>
              </a:cxnLst>
              <a:rect l="0" t="0" r="r" b="b"/>
              <a:pathLst>
                <a:path w="210" h="108">
                  <a:moveTo>
                    <a:pt x="0" y="0"/>
                  </a:moveTo>
                  <a:cubicBezTo>
                    <a:pt x="11" y="4"/>
                    <a:pt x="51" y="17"/>
                    <a:pt x="78" y="27"/>
                  </a:cubicBezTo>
                  <a:cubicBezTo>
                    <a:pt x="102" y="38"/>
                    <a:pt x="125" y="60"/>
                    <a:pt x="144" y="66"/>
                  </a:cubicBezTo>
                  <a:cubicBezTo>
                    <a:pt x="166" y="79"/>
                    <a:pt x="199" y="101"/>
                    <a:pt x="210" y="108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0" name="Freeform 47"/>
            <p:cNvSpPr>
              <a:spLocks/>
            </p:cNvSpPr>
            <p:nvPr/>
          </p:nvSpPr>
          <p:spPr bwMode="auto">
            <a:xfrm>
              <a:off x="1536" y="2496"/>
              <a:ext cx="201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39"/>
                </a:cxn>
                <a:cxn ang="0">
                  <a:pos x="132" y="84"/>
                </a:cxn>
                <a:cxn ang="0">
                  <a:pos x="201" y="132"/>
                </a:cxn>
              </a:cxnLst>
              <a:rect l="0" t="0" r="r" b="b"/>
              <a:pathLst>
                <a:path w="201" h="132">
                  <a:moveTo>
                    <a:pt x="0" y="0"/>
                  </a:moveTo>
                  <a:cubicBezTo>
                    <a:pt x="11" y="4"/>
                    <a:pt x="47" y="25"/>
                    <a:pt x="69" y="39"/>
                  </a:cubicBezTo>
                  <a:cubicBezTo>
                    <a:pt x="91" y="53"/>
                    <a:pt x="110" y="68"/>
                    <a:pt x="132" y="84"/>
                  </a:cubicBezTo>
                  <a:cubicBezTo>
                    <a:pt x="154" y="97"/>
                    <a:pt x="190" y="125"/>
                    <a:pt x="201" y="132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1" name="Freeform 48"/>
            <p:cNvSpPr>
              <a:spLocks/>
            </p:cNvSpPr>
            <p:nvPr/>
          </p:nvSpPr>
          <p:spPr bwMode="auto">
            <a:xfrm>
              <a:off x="1713" y="2607"/>
              <a:ext cx="159" cy="1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54"/>
                </a:cxn>
                <a:cxn ang="0">
                  <a:pos x="120" y="129"/>
                </a:cxn>
                <a:cxn ang="0">
                  <a:pos x="159" y="183"/>
                </a:cxn>
              </a:cxnLst>
              <a:rect l="0" t="0" r="r" b="b"/>
              <a:pathLst>
                <a:path w="159" h="183">
                  <a:moveTo>
                    <a:pt x="0" y="0"/>
                  </a:moveTo>
                  <a:cubicBezTo>
                    <a:pt x="11" y="4"/>
                    <a:pt x="39" y="43"/>
                    <a:pt x="63" y="54"/>
                  </a:cubicBezTo>
                  <a:cubicBezTo>
                    <a:pt x="83" y="75"/>
                    <a:pt x="104" y="108"/>
                    <a:pt x="120" y="129"/>
                  </a:cubicBezTo>
                  <a:cubicBezTo>
                    <a:pt x="142" y="142"/>
                    <a:pt x="148" y="176"/>
                    <a:pt x="159" y="183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2" name="Freeform 49"/>
            <p:cNvSpPr>
              <a:spLocks/>
            </p:cNvSpPr>
            <p:nvPr/>
          </p:nvSpPr>
          <p:spPr bwMode="auto">
            <a:xfrm>
              <a:off x="1851" y="2760"/>
              <a:ext cx="123" cy="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69"/>
                </a:cxn>
                <a:cxn ang="0">
                  <a:pos x="84" y="150"/>
                </a:cxn>
                <a:cxn ang="0">
                  <a:pos x="123" y="327"/>
                </a:cxn>
              </a:cxnLst>
              <a:rect l="0" t="0" r="r" b="b"/>
              <a:pathLst>
                <a:path w="123" h="327">
                  <a:moveTo>
                    <a:pt x="0" y="0"/>
                  </a:moveTo>
                  <a:cubicBezTo>
                    <a:pt x="11" y="4"/>
                    <a:pt x="34" y="48"/>
                    <a:pt x="54" y="69"/>
                  </a:cubicBezTo>
                  <a:cubicBezTo>
                    <a:pt x="68" y="94"/>
                    <a:pt x="73" y="107"/>
                    <a:pt x="84" y="150"/>
                  </a:cubicBezTo>
                  <a:cubicBezTo>
                    <a:pt x="106" y="163"/>
                    <a:pt x="112" y="320"/>
                    <a:pt x="123" y="327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</p:grpSp>
      <p:sp>
        <p:nvSpPr>
          <p:cNvPr id="163" name="Text Box 73"/>
          <p:cNvSpPr txBox="1">
            <a:spLocks noChangeArrowheads="1"/>
          </p:cNvSpPr>
          <p:nvPr/>
        </p:nvSpPr>
        <p:spPr bwMode="auto">
          <a:xfrm>
            <a:off x="381000" y="3929906"/>
            <a:ext cx="463550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ω</a:t>
            </a:r>
          </a:p>
        </p:txBody>
      </p:sp>
      <p:sp>
        <p:nvSpPr>
          <p:cNvPr id="164" name="Line 74"/>
          <p:cNvSpPr>
            <a:spLocks noChangeShapeType="1"/>
          </p:cNvSpPr>
          <p:nvPr/>
        </p:nvSpPr>
        <p:spPr bwMode="auto">
          <a:xfrm flipV="1">
            <a:off x="898525" y="4158506"/>
            <a:ext cx="889000" cy="0"/>
          </a:xfrm>
          <a:prstGeom prst="line">
            <a:avLst/>
          </a:prstGeom>
          <a:noFill/>
          <a:ln w="44450">
            <a:solidFill>
              <a:srgbClr val="00009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65" name="Line 75"/>
          <p:cNvSpPr>
            <a:spLocks noChangeShapeType="1"/>
          </p:cNvSpPr>
          <p:nvPr/>
        </p:nvSpPr>
        <p:spPr bwMode="auto">
          <a:xfrm flipV="1">
            <a:off x="1752600" y="4150569"/>
            <a:ext cx="1230313" cy="7937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66" name="Line 79"/>
          <p:cNvSpPr>
            <a:spLocks noChangeShapeType="1"/>
          </p:cNvSpPr>
          <p:nvPr/>
        </p:nvSpPr>
        <p:spPr bwMode="auto">
          <a:xfrm>
            <a:off x="1797050" y="3483819"/>
            <a:ext cx="0" cy="1176337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pic>
        <p:nvPicPr>
          <p:cNvPr id="60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Απλό </a:t>
            </a:r>
            <a:r>
              <a:rPr lang="el-GR" dirty="0" err="1" smtClean="0"/>
              <a:t>Ευτηκτικό</a:t>
            </a:r>
            <a:r>
              <a:rPr lang="el-GR" dirty="0" smtClean="0"/>
              <a:t> Διάγραμμα</a:t>
            </a:r>
            <a:endParaRPr lang="el-GR" dirty="0"/>
          </a:p>
        </p:txBody>
      </p:sp>
      <p:sp>
        <p:nvSpPr>
          <p:cNvPr id="172" name="Rectangle 38"/>
          <p:cNvSpPr>
            <a:spLocks noChangeArrowheads="1"/>
          </p:cNvSpPr>
          <p:nvPr/>
        </p:nvSpPr>
        <p:spPr bwMode="auto">
          <a:xfrm>
            <a:off x="4230688" y="1422400"/>
            <a:ext cx="449580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1" u="sng" strike="noStrike" kern="0" cap="none" spc="0" normalizeH="0" baseline="0" noProof="0" dirty="0" smtClean="0">
                <a:ln>
                  <a:noFill/>
                </a:ln>
                <a:uLnTx/>
                <a:uFillTx/>
              </a:rPr>
              <a:t>Κλασματική Κρυστάλλωση</a:t>
            </a:r>
            <a:endParaRPr kumimoji="0" lang="el-GR" sz="2200" b="1" i="1" u="sng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222" name="Text Box 65"/>
          <p:cNvSpPr txBox="1">
            <a:spLocks noChangeArrowheads="1"/>
          </p:cNvSpPr>
          <p:nvPr/>
        </p:nvSpPr>
        <p:spPr bwMode="auto">
          <a:xfrm>
            <a:off x="6611886" y="2287905"/>
            <a:ext cx="2147399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στερεού</a:t>
            </a:r>
          </a:p>
        </p:txBody>
      </p:sp>
      <p:sp>
        <p:nvSpPr>
          <p:cNvPr id="223" name="Line 62"/>
          <p:cNvSpPr>
            <a:spLocks noChangeShapeType="1"/>
          </p:cNvSpPr>
          <p:nvPr/>
        </p:nvSpPr>
        <p:spPr bwMode="auto">
          <a:xfrm rot="16200000" flipH="1">
            <a:off x="6356481" y="2226100"/>
            <a:ext cx="0" cy="40061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225" name="Text Box 64"/>
          <p:cNvSpPr txBox="1">
            <a:spLocks noChangeArrowheads="1"/>
          </p:cNvSpPr>
          <p:nvPr/>
        </p:nvSpPr>
        <p:spPr bwMode="auto">
          <a:xfrm>
            <a:off x="6611886" y="1988840"/>
            <a:ext cx="1920553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υγρού</a:t>
            </a:r>
          </a:p>
        </p:txBody>
      </p:sp>
      <p:sp>
        <p:nvSpPr>
          <p:cNvPr id="226" name="Line 63"/>
          <p:cNvSpPr>
            <a:spLocks noChangeShapeType="1"/>
          </p:cNvSpPr>
          <p:nvPr/>
        </p:nvSpPr>
        <p:spPr bwMode="auto">
          <a:xfrm rot="16200000" flipH="1">
            <a:off x="6345558" y="1956683"/>
            <a:ext cx="0" cy="3413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>
              <a:ln>
                <a:noFill/>
              </a:ln>
              <a:uLnTx/>
              <a:uFillTx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868144" y="2897068"/>
            <a:ext cx="32758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Το μόνο που θα αλλάξει είναι η σύσταση του τελικού πετρώματος</a:t>
            </a:r>
          </a:p>
        </p:txBody>
      </p:sp>
      <p:grpSp>
        <p:nvGrpSpPr>
          <p:cNvPr id="3" name="Group 72" descr="Εικόνα 16: Απλό Ευτηκτικό Διάγραμμα - Κλασματική Κρυστάλλωση"/>
          <p:cNvGrpSpPr>
            <a:grpSpLocks/>
          </p:cNvGrpSpPr>
          <p:nvPr/>
        </p:nvGrpSpPr>
        <p:grpSpPr bwMode="auto">
          <a:xfrm>
            <a:off x="0" y="2132856"/>
            <a:ext cx="6019800" cy="4006850"/>
            <a:chOff x="0" y="1508"/>
            <a:chExt cx="3792" cy="2524"/>
          </a:xfrm>
        </p:grpSpPr>
        <p:sp>
          <p:nvSpPr>
            <p:cNvPr id="118" name="Rectangle 14"/>
            <p:cNvSpPr>
              <a:spLocks noChangeArrowheads="1"/>
            </p:cNvSpPr>
            <p:nvPr/>
          </p:nvSpPr>
          <p:spPr bwMode="auto">
            <a:xfrm>
              <a:off x="563" y="1571"/>
              <a:ext cx="2871" cy="2140"/>
            </a:xfrm>
            <a:prstGeom prst="rect">
              <a:avLst/>
            </a:prstGeom>
            <a:solidFill>
              <a:srgbClr val="009900"/>
            </a:solidFill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19" name="Rectangle 4"/>
            <p:cNvSpPr>
              <a:spLocks noChangeArrowheads="1"/>
            </p:cNvSpPr>
            <p:nvPr/>
          </p:nvSpPr>
          <p:spPr bwMode="auto">
            <a:xfrm>
              <a:off x="564" y="3099"/>
              <a:ext cx="2870" cy="611"/>
            </a:xfrm>
            <a:prstGeom prst="rect">
              <a:avLst/>
            </a:prstGeom>
            <a:noFill/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0" name="Arc 5"/>
            <p:cNvSpPr>
              <a:spLocks/>
            </p:cNvSpPr>
            <p:nvPr/>
          </p:nvSpPr>
          <p:spPr bwMode="auto">
            <a:xfrm>
              <a:off x="563" y="2263"/>
              <a:ext cx="1407" cy="8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1" name="Arc 6"/>
            <p:cNvSpPr>
              <a:spLocks/>
            </p:cNvSpPr>
            <p:nvPr/>
          </p:nvSpPr>
          <p:spPr bwMode="auto">
            <a:xfrm flipH="1">
              <a:off x="1970" y="1786"/>
              <a:ext cx="1461" cy="1323"/>
            </a:xfrm>
            <a:custGeom>
              <a:avLst/>
              <a:gdLst>
                <a:gd name="G0" fmla="+- 163 0 0"/>
                <a:gd name="G1" fmla="+- 21600 0 0"/>
                <a:gd name="G2" fmla="+- 21600 0 0"/>
                <a:gd name="T0" fmla="*/ 0 w 21762"/>
                <a:gd name="T1" fmla="*/ 1 h 21600"/>
                <a:gd name="T2" fmla="*/ 21762 w 21762"/>
                <a:gd name="T3" fmla="*/ 21450 h 21600"/>
                <a:gd name="T4" fmla="*/ 163 w 2176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62" h="21600" fill="none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</a:path>
                <a:path w="21762" h="21600" stroke="0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  <a:lnTo>
                    <a:pt x="163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2" name="Text Box 7"/>
            <p:cNvSpPr txBox="1">
              <a:spLocks noChangeArrowheads="1"/>
            </p:cNvSpPr>
            <p:nvPr/>
          </p:nvSpPr>
          <p:spPr bwMode="auto">
            <a:xfrm>
              <a:off x="384" y="3733"/>
              <a:ext cx="450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</a:t>
              </a:r>
            </a:p>
          </p:txBody>
        </p:sp>
        <p:sp>
          <p:nvSpPr>
            <p:cNvPr id="123" name="Text Box 8"/>
            <p:cNvSpPr txBox="1">
              <a:spLocks noChangeArrowheads="1"/>
            </p:cNvSpPr>
            <p:nvPr/>
          </p:nvSpPr>
          <p:spPr bwMode="auto">
            <a:xfrm>
              <a:off x="3322" y="3744"/>
              <a:ext cx="450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Β</a:t>
              </a:r>
            </a:p>
          </p:txBody>
        </p:sp>
        <p:sp>
          <p:nvSpPr>
            <p:cNvPr id="124" name="Text Box 9"/>
            <p:cNvSpPr txBox="1">
              <a:spLocks noChangeArrowheads="1"/>
            </p:cNvSpPr>
            <p:nvPr/>
          </p:nvSpPr>
          <p:spPr bwMode="auto">
            <a:xfrm>
              <a:off x="1866" y="3075"/>
              <a:ext cx="23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Ε</a:t>
              </a:r>
            </a:p>
          </p:txBody>
        </p:sp>
        <p:sp>
          <p:nvSpPr>
            <p:cNvPr id="125" name="Text Box 10"/>
            <p:cNvSpPr txBox="1">
              <a:spLocks noChangeArrowheads="1"/>
            </p:cNvSpPr>
            <p:nvPr/>
          </p:nvSpPr>
          <p:spPr bwMode="auto">
            <a:xfrm>
              <a:off x="1673" y="3270"/>
              <a:ext cx="1615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Α+Β Στερεά</a:t>
              </a:r>
            </a:p>
          </p:txBody>
        </p:sp>
        <p:sp>
          <p:nvSpPr>
            <p:cNvPr id="126" name="Text Box 11"/>
            <p:cNvSpPr txBox="1">
              <a:spLocks noChangeArrowheads="1"/>
            </p:cNvSpPr>
            <p:nvPr/>
          </p:nvSpPr>
          <p:spPr bwMode="auto">
            <a:xfrm>
              <a:off x="1474" y="1649"/>
              <a:ext cx="1498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Υγρό (Υ)</a:t>
              </a:r>
            </a:p>
          </p:txBody>
        </p:sp>
        <p:sp>
          <p:nvSpPr>
            <p:cNvPr id="127" name="Text Box 12"/>
            <p:cNvSpPr txBox="1">
              <a:spLocks noChangeArrowheads="1"/>
            </p:cNvSpPr>
            <p:nvPr/>
          </p:nvSpPr>
          <p:spPr bwMode="auto">
            <a:xfrm>
              <a:off x="746" y="2562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8" name="Text Box 13"/>
            <p:cNvSpPr txBox="1">
              <a:spLocks noChangeArrowheads="1"/>
            </p:cNvSpPr>
            <p:nvPr/>
          </p:nvSpPr>
          <p:spPr bwMode="auto">
            <a:xfrm>
              <a:off x="2421" y="2389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B</a:t>
              </a: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+Υ</a:t>
              </a:r>
            </a:p>
          </p:txBody>
        </p:sp>
        <p:sp>
          <p:nvSpPr>
            <p:cNvPr id="129" name="Line 15"/>
            <p:cNvSpPr>
              <a:spLocks noChangeShapeType="1"/>
            </p:cNvSpPr>
            <p:nvPr/>
          </p:nvSpPr>
          <p:spPr bwMode="auto">
            <a:xfrm>
              <a:off x="853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0" name="Line 16"/>
            <p:cNvSpPr>
              <a:spLocks noChangeShapeType="1"/>
            </p:cNvSpPr>
            <p:nvPr/>
          </p:nvSpPr>
          <p:spPr bwMode="auto">
            <a:xfrm>
              <a:off x="114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1" name="Line 17"/>
            <p:cNvSpPr>
              <a:spLocks noChangeShapeType="1"/>
            </p:cNvSpPr>
            <p:nvPr/>
          </p:nvSpPr>
          <p:spPr bwMode="auto">
            <a:xfrm>
              <a:off x="1426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2" name="Line 18"/>
            <p:cNvSpPr>
              <a:spLocks noChangeShapeType="1"/>
            </p:cNvSpPr>
            <p:nvPr/>
          </p:nvSpPr>
          <p:spPr bwMode="auto">
            <a:xfrm>
              <a:off x="1714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3" name="Line 19"/>
            <p:cNvSpPr>
              <a:spLocks noChangeShapeType="1"/>
            </p:cNvSpPr>
            <p:nvPr/>
          </p:nvSpPr>
          <p:spPr bwMode="auto">
            <a:xfrm>
              <a:off x="200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4" name="Line 20"/>
            <p:cNvSpPr>
              <a:spLocks noChangeShapeType="1"/>
            </p:cNvSpPr>
            <p:nvPr/>
          </p:nvSpPr>
          <p:spPr bwMode="auto">
            <a:xfrm>
              <a:off x="228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5" name="Line 21"/>
            <p:cNvSpPr>
              <a:spLocks noChangeShapeType="1"/>
            </p:cNvSpPr>
            <p:nvPr/>
          </p:nvSpPr>
          <p:spPr bwMode="auto">
            <a:xfrm>
              <a:off x="2573" y="3614"/>
              <a:ext cx="2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6" name="Line 22"/>
            <p:cNvSpPr>
              <a:spLocks noChangeShapeType="1"/>
            </p:cNvSpPr>
            <p:nvPr/>
          </p:nvSpPr>
          <p:spPr bwMode="auto">
            <a:xfrm>
              <a:off x="2861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7" name="Line 23"/>
            <p:cNvSpPr>
              <a:spLocks noChangeShapeType="1"/>
            </p:cNvSpPr>
            <p:nvPr/>
          </p:nvSpPr>
          <p:spPr bwMode="auto">
            <a:xfrm>
              <a:off x="314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8" name="Text Box 24"/>
            <p:cNvSpPr txBox="1">
              <a:spLocks noChangeArrowheads="1"/>
            </p:cNvSpPr>
            <p:nvPr/>
          </p:nvSpPr>
          <p:spPr bwMode="auto">
            <a:xfrm>
              <a:off x="996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20</a:t>
              </a:r>
            </a:p>
          </p:txBody>
        </p:sp>
        <p:sp>
          <p:nvSpPr>
            <p:cNvPr id="139" name="Text Box 25"/>
            <p:cNvSpPr txBox="1">
              <a:spLocks noChangeArrowheads="1"/>
            </p:cNvSpPr>
            <p:nvPr/>
          </p:nvSpPr>
          <p:spPr bwMode="auto">
            <a:xfrm>
              <a:off x="1567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40</a:t>
              </a:r>
            </a:p>
          </p:txBody>
        </p:sp>
        <p:sp>
          <p:nvSpPr>
            <p:cNvPr id="140" name="Text Box 26"/>
            <p:cNvSpPr txBox="1">
              <a:spLocks noChangeArrowheads="1"/>
            </p:cNvSpPr>
            <p:nvPr/>
          </p:nvSpPr>
          <p:spPr bwMode="auto">
            <a:xfrm>
              <a:off x="2138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60</a:t>
              </a:r>
            </a:p>
          </p:txBody>
        </p:sp>
        <p:sp>
          <p:nvSpPr>
            <p:cNvPr id="141" name="Text Box 27"/>
            <p:cNvSpPr txBox="1">
              <a:spLocks noChangeArrowheads="1"/>
            </p:cNvSpPr>
            <p:nvPr/>
          </p:nvSpPr>
          <p:spPr bwMode="auto">
            <a:xfrm>
              <a:off x="2709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80</a:t>
              </a:r>
            </a:p>
          </p:txBody>
        </p:sp>
        <p:sp>
          <p:nvSpPr>
            <p:cNvPr id="142" name="Text Box 28"/>
            <p:cNvSpPr txBox="1">
              <a:spLocks noChangeArrowheads="1"/>
            </p:cNvSpPr>
            <p:nvPr/>
          </p:nvSpPr>
          <p:spPr bwMode="auto">
            <a:xfrm>
              <a:off x="0" y="1508"/>
              <a:ext cx="619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Τ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 </a:t>
              </a:r>
              <a:r>
                <a:rPr kumimoji="0" lang="en-GB" sz="2400" b="1" i="0" u="none" strike="noStrike" kern="0" cap="none" spc="0" normalizeH="0" baseline="30000" noProof="0" dirty="0" err="1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o</a:t>
              </a:r>
              <a:r>
                <a:rPr kumimoji="0" lang="en-GB" sz="2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C</a:t>
              </a:r>
              <a:endPara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3" name="Text Box 29"/>
            <p:cNvSpPr txBox="1">
              <a:spLocks noChangeArrowheads="1"/>
            </p:cNvSpPr>
            <p:nvPr/>
          </p:nvSpPr>
          <p:spPr bwMode="auto">
            <a:xfrm>
              <a:off x="222" y="2139"/>
              <a:ext cx="337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Χ</a:t>
              </a:r>
            </a:p>
          </p:txBody>
        </p:sp>
        <p:sp>
          <p:nvSpPr>
            <p:cNvPr id="144" name="Text Box 30"/>
            <p:cNvSpPr txBox="1">
              <a:spLocks noChangeArrowheads="1"/>
            </p:cNvSpPr>
            <p:nvPr/>
          </p:nvSpPr>
          <p:spPr bwMode="auto">
            <a:xfrm>
              <a:off x="3454" y="1648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</a:t>
              </a:r>
            </a:p>
          </p:txBody>
        </p:sp>
        <p:sp>
          <p:nvSpPr>
            <p:cNvPr id="145" name="Text Box 31"/>
            <p:cNvSpPr txBox="1">
              <a:spLocks noChangeArrowheads="1"/>
            </p:cNvSpPr>
            <p:nvPr/>
          </p:nvSpPr>
          <p:spPr bwMode="auto">
            <a:xfrm>
              <a:off x="3445" y="2966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6" name="Line 33"/>
            <p:cNvSpPr>
              <a:spLocks noChangeShapeType="1"/>
            </p:cNvSpPr>
            <p:nvPr/>
          </p:nvSpPr>
          <p:spPr bwMode="auto">
            <a:xfrm>
              <a:off x="1128" y="1883"/>
              <a:ext cx="9" cy="469"/>
            </a:xfrm>
            <a:prstGeom prst="line">
              <a:avLst/>
            </a:prstGeom>
            <a:noFill/>
            <a:ln w="50800">
              <a:solidFill>
                <a:srgbClr val="000099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7" name="Text Box 34"/>
            <p:cNvSpPr txBox="1">
              <a:spLocks noChangeArrowheads="1"/>
            </p:cNvSpPr>
            <p:nvPr/>
          </p:nvSpPr>
          <p:spPr bwMode="auto">
            <a:xfrm>
              <a:off x="242" y="1741"/>
              <a:ext cx="29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θ</a:t>
              </a:r>
            </a:p>
          </p:txBody>
        </p:sp>
        <p:sp>
          <p:nvSpPr>
            <p:cNvPr id="148" name="Line 35"/>
            <p:cNvSpPr>
              <a:spLocks noChangeShapeType="1"/>
            </p:cNvSpPr>
            <p:nvPr/>
          </p:nvSpPr>
          <p:spPr bwMode="auto">
            <a:xfrm>
              <a:off x="562" y="1866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9" name="Oval 36"/>
            <p:cNvSpPr>
              <a:spLocks noChangeAspect="1" noChangeArrowheads="1"/>
            </p:cNvSpPr>
            <p:nvPr/>
          </p:nvSpPr>
          <p:spPr bwMode="auto">
            <a:xfrm>
              <a:off x="1063" y="1816"/>
              <a:ext cx="136" cy="136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0" name="Line 37"/>
            <p:cNvSpPr>
              <a:spLocks noChangeShapeType="1"/>
            </p:cNvSpPr>
            <p:nvPr/>
          </p:nvSpPr>
          <p:spPr bwMode="auto">
            <a:xfrm>
              <a:off x="1128" y="3083"/>
              <a:ext cx="9" cy="299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1" name="Line 38"/>
            <p:cNvSpPr>
              <a:spLocks noChangeShapeType="1"/>
            </p:cNvSpPr>
            <p:nvPr/>
          </p:nvSpPr>
          <p:spPr bwMode="auto">
            <a:xfrm>
              <a:off x="576" y="2352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2" name="Line 39"/>
            <p:cNvSpPr>
              <a:spLocks noChangeShapeType="1"/>
            </p:cNvSpPr>
            <p:nvPr/>
          </p:nvSpPr>
          <p:spPr bwMode="auto">
            <a:xfrm flipH="1">
              <a:off x="567" y="2355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3" name="Line 40"/>
            <p:cNvSpPr>
              <a:spLocks noChangeShapeType="1"/>
            </p:cNvSpPr>
            <p:nvPr/>
          </p:nvSpPr>
          <p:spPr bwMode="auto">
            <a:xfrm flipH="1">
              <a:off x="567" y="2634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4" name="Line 41"/>
            <p:cNvSpPr>
              <a:spLocks noChangeShapeType="1"/>
            </p:cNvSpPr>
            <p:nvPr/>
          </p:nvSpPr>
          <p:spPr bwMode="auto">
            <a:xfrm flipH="1">
              <a:off x="567" y="2880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5" name="Line 42"/>
            <p:cNvSpPr>
              <a:spLocks noChangeShapeType="1"/>
            </p:cNvSpPr>
            <p:nvPr/>
          </p:nvSpPr>
          <p:spPr bwMode="auto">
            <a:xfrm rot="16200000" flipH="1">
              <a:off x="678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6" name="Line 43"/>
            <p:cNvSpPr>
              <a:spLocks noChangeShapeType="1"/>
            </p:cNvSpPr>
            <p:nvPr/>
          </p:nvSpPr>
          <p:spPr bwMode="auto">
            <a:xfrm rot="16200000" flipH="1">
              <a:off x="861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7" name="Line 44"/>
            <p:cNvSpPr>
              <a:spLocks noChangeShapeType="1"/>
            </p:cNvSpPr>
            <p:nvPr/>
          </p:nvSpPr>
          <p:spPr bwMode="auto">
            <a:xfrm rot="16200000" flipH="1">
              <a:off x="1023" y="2985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8" name="Freeform 45"/>
            <p:cNvSpPr>
              <a:spLocks/>
            </p:cNvSpPr>
            <p:nvPr/>
          </p:nvSpPr>
          <p:spPr bwMode="auto">
            <a:xfrm>
              <a:off x="1140" y="2337"/>
              <a:ext cx="222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21"/>
                </a:cxn>
                <a:cxn ang="0">
                  <a:pos x="162" y="48"/>
                </a:cxn>
                <a:cxn ang="0">
                  <a:pos x="195" y="63"/>
                </a:cxn>
                <a:cxn ang="0">
                  <a:pos x="213" y="72"/>
                </a:cxn>
                <a:cxn ang="0">
                  <a:pos x="222" y="78"/>
                </a:cxn>
                <a:cxn ang="0">
                  <a:pos x="204" y="63"/>
                </a:cxn>
              </a:cxnLst>
              <a:rect l="0" t="0" r="r" b="b"/>
              <a:pathLst>
                <a:path w="222" h="80">
                  <a:moveTo>
                    <a:pt x="0" y="0"/>
                  </a:moveTo>
                  <a:cubicBezTo>
                    <a:pt x="11" y="4"/>
                    <a:pt x="50" y="13"/>
                    <a:pt x="75" y="21"/>
                  </a:cubicBezTo>
                  <a:cubicBezTo>
                    <a:pt x="102" y="29"/>
                    <a:pt x="142" y="41"/>
                    <a:pt x="162" y="48"/>
                  </a:cubicBezTo>
                  <a:cubicBezTo>
                    <a:pt x="175" y="52"/>
                    <a:pt x="183" y="55"/>
                    <a:pt x="195" y="63"/>
                  </a:cubicBezTo>
                  <a:cubicBezTo>
                    <a:pt x="221" y="80"/>
                    <a:pt x="188" y="60"/>
                    <a:pt x="213" y="72"/>
                  </a:cubicBezTo>
                  <a:cubicBezTo>
                    <a:pt x="216" y="74"/>
                    <a:pt x="222" y="78"/>
                    <a:pt x="222" y="78"/>
                  </a:cubicBezTo>
                  <a:lnTo>
                    <a:pt x="204" y="63"/>
                  </a:ln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9" name="Freeform 46"/>
            <p:cNvSpPr>
              <a:spLocks/>
            </p:cNvSpPr>
            <p:nvPr/>
          </p:nvSpPr>
          <p:spPr bwMode="auto">
            <a:xfrm>
              <a:off x="1344" y="2400"/>
              <a:ext cx="210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27"/>
                </a:cxn>
                <a:cxn ang="0">
                  <a:pos x="144" y="66"/>
                </a:cxn>
                <a:cxn ang="0">
                  <a:pos x="210" y="108"/>
                </a:cxn>
              </a:cxnLst>
              <a:rect l="0" t="0" r="r" b="b"/>
              <a:pathLst>
                <a:path w="210" h="108">
                  <a:moveTo>
                    <a:pt x="0" y="0"/>
                  </a:moveTo>
                  <a:cubicBezTo>
                    <a:pt x="11" y="4"/>
                    <a:pt x="51" y="17"/>
                    <a:pt x="78" y="27"/>
                  </a:cubicBezTo>
                  <a:cubicBezTo>
                    <a:pt x="102" y="38"/>
                    <a:pt x="125" y="60"/>
                    <a:pt x="144" y="66"/>
                  </a:cubicBezTo>
                  <a:cubicBezTo>
                    <a:pt x="166" y="79"/>
                    <a:pt x="199" y="101"/>
                    <a:pt x="210" y="108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0" name="Freeform 47"/>
            <p:cNvSpPr>
              <a:spLocks/>
            </p:cNvSpPr>
            <p:nvPr/>
          </p:nvSpPr>
          <p:spPr bwMode="auto">
            <a:xfrm>
              <a:off x="1536" y="2496"/>
              <a:ext cx="201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39"/>
                </a:cxn>
                <a:cxn ang="0">
                  <a:pos x="132" y="84"/>
                </a:cxn>
                <a:cxn ang="0">
                  <a:pos x="201" y="132"/>
                </a:cxn>
              </a:cxnLst>
              <a:rect l="0" t="0" r="r" b="b"/>
              <a:pathLst>
                <a:path w="201" h="132">
                  <a:moveTo>
                    <a:pt x="0" y="0"/>
                  </a:moveTo>
                  <a:cubicBezTo>
                    <a:pt x="11" y="4"/>
                    <a:pt x="47" y="25"/>
                    <a:pt x="69" y="39"/>
                  </a:cubicBezTo>
                  <a:cubicBezTo>
                    <a:pt x="91" y="53"/>
                    <a:pt x="110" y="68"/>
                    <a:pt x="132" y="84"/>
                  </a:cubicBezTo>
                  <a:cubicBezTo>
                    <a:pt x="154" y="97"/>
                    <a:pt x="190" y="125"/>
                    <a:pt x="201" y="132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1" name="Freeform 48"/>
            <p:cNvSpPr>
              <a:spLocks/>
            </p:cNvSpPr>
            <p:nvPr/>
          </p:nvSpPr>
          <p:spPr bwMode="auto">
            <a:xfrm>
              <a:off x="1713" y="2607"/>
              <a:ext cx="159" cy="1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54"/>
                </a:cxn>
                <a:cxn ang="0">
                  <a:pos x="120" y="129"/>
                </a:cxn>
                <a:cxn ang="0">
                  <a:pos x="159" y="183"/>
                </a:cxn>
              </a:cxnLst>
              <a:rect l="0" t="0" r="r" b="b"/>
              <a:pathLst>
                <a:path w="159" h="183">
                  <a:moveTo>
                    <a:pt x="0" y="0"/>
                  </a:moveTo>
                  <a:cubicBezTo>
                    <a:pt x="11" y="4"/>
                    <a:pt x="39" y="43"/>
                    <a:pt x="63" y="54"/>
                  </a:cubicBezTo>
                  <a:cubicBezTo>
                    <a:pt x="83" y="75"/>
                    <a:pt x="104" y="108"/>
                    <a:pt x="120" y="129"/>
                  </a:cubicBezTo>
                  <a:cubicBezTo>
                    <a:pt x="142" y="142"/>
                    <a:pt x="148" y="176"/>
                    <a:pt x="159" y="183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2" name="Freeform 49"/>
            <p:cNvSpPr>
              <a:spLocks/>
            </p:cNvSpPr>
            <p:nvPr/>
          </p:nvSpPr>
          <p:spPr bwMode="auto">
            <a:xfrm>
              <a:off x="1851" y="2760"/>
              <a:ext cx="123" cy="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69"/>
                </a:cxn>
                <a:cxn ang="0">
                  <a:pos x="84" y="150"/>
                </a:cxn>
                <a:cxn ang="0">
                  <a:pos x="123" y="327"/>
                </a:cxn>
              </a:cxnLst>
              <a:rect l="0" t="0" r="r" b="b"/>
              <a:pathLst>
                <a:path w="123" h="327">
                  <a:moveTo>
                    <a:pt x="0" y="0"/>
                  </a:moveTo>
                  <a:cubicBezTo>
                    <a:pt x="11" y="4"/>
                    <a:pt x="34" y="48"/>
                    <a:pt x="54" y="69"/>
                  </a:cubicBezTo>
                  <a:cubicBezTo>
                    <a:pt x="68" y="94"/>
                    <a:pt x="73" y="107"/>
                    <a:pt x="84" y="150"/>
                  </a:cubicBezTo>
                  <a:cubicBezTo>
                    <a:pt x="106" y="163"/>
                    <a:pt x="112" y="320"/>
                    <a:pt x="123" y="327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</p:grpSp>
      <p:sp>
        <p:nvSpPr>
          <p:cNvPr id="163" name="Text Box 73"/>
          <p:cNvSpPr txBox="1">
            <a:spLocks noChangeArrowheads="1"/>
          </p:cNvSpPr>
          <p:nvPr/>
        </p:nvSpPr>
        <p:spPr bwMode="auto">
          <a:xfrm>
            <a:off x="381000" y="3929906"/>
            <a:ext cx="463550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ω</a:t>
            </a:r>
          </a:p>
        </p:txBody>
      </p:sp>
      <p:sp>
        <p:nvSpPr>
          <p:cNvPr id="164" name="Line 74"/>
          <p:cNvSpPr>
            <a:spLocks noChangeShapeType="1"/>
          </p:cNvSpPr>
          <p:nvPr/>
        </p:nvSpPr>
        <p:spPr bwMode="auto">
          <a:xfrm flipV="1">
            <a:off x="898525" y="4158506"/>
            <a:ext cx="889000" cy="0"/>
          </a:xfrm>
          <a:prstGeom prst="line">
            <a:avLst/>
          </a:prstGeom>
          <a:noFill/>
          <a:ln w="44450">
            <a:solidFill>
              <a:srgbClr val="00009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65" name="Line 75"/>
          <p:cNvSpPr>
            <a:spLocks noChangeShapeType="1"/>
          </p:cNvSpPr>
          <p:nvPr/>
        </p:nvSpPr>
        <p:spPr bwMode="auto">
          <a:xfrm flipV="1">
            <a:off x="1752600" y="4150569"/>
            <a:ext cx="1230313" cy="7937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66" name="Line 79"/>
          <p:cNvSpPr>
            <a:spLocks noChangeShapeType="1"/>
          </p:cNvSpPr>
          <p:nvPr/>
        </p:nvSpPr>
        <p:spPr bwMode="auto">
          <a:xfrm>
            <a:off x="1797050" y="3483819"/>
            <a:ext cx="0" cy="1176337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pic>
        <p:nvPicPr>
          <p:cNvPr id="60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Διάγραμμα με πλήρες </a:t>
            </a:r>
            <a:br>
              <a:rPr lang="el-GR" dirty="0" smtClean="0"/>
            </a:br>
            <a:r>
              <a:rPr lang="el-GR" dirty="0" smtClean="0"/>
              <a:t>Στερεό Διάλυμα</a:t>
            </a:r>
            <a:endParaRPr lang="el-GR" dirty="0"/>
          </a:p>
        </p:txBody>
      </p:sp>
      <p:sp>
        <p:nvSpPr>
          <p:cNvPr id="56" name="Rectangle 55"/>
          <p:cNvSpPr/>
          <p:nvPr/>
        </p:nvSpPr>
        <p:spPr>
          <a:xfrm>
            <a:off x="5940152" y="1772816"/>
            <a:ext cx="302433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Σημεία τήξης των Α και Β;</a:t>
            </a:r>
          </a:p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Πόσες και ποιες φάσεις στα σημεία Κ, Ν και Ε;</a:t>
            </a:r>
          </a:p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b="1" dirty="0" smtClean="0">
                <a:solidFill>
                  <a:prstClr val="black"/>
                </a:solidFill>
              </a:rPr>
              <a:t>P + F = C + 1</a:t>
            </a:r>
            <a:r>
              <a:rPr lang="el-GR" sz="2200" dirty="0" smtClean="0">
                <a:solidFill>
                  <a:prstClr val="black"/>
                </a:solidFill>
              </a:rPr>
              <a:t/>
            </a:r>
            <a:br>
              <a:rPr lang="el-GR" sz="2200" dirty="0" smtClean="0">
                <a:solidFill>
                  <a:prstClr val="black"/>
                </a:solidFill>
              </a:rPr>
            </a:br>
            <a:r>
              <a:rPr lang="el-GR" sz="2200" dirty="0" smtClean="0">
                <a:solidFill>
                  <a:prstClr val="black"/>
                </a:solidFill>
              </a:rPr>
              <a:t>(πίεση σταθερή) </a:t>
            </a:r>
          </a:p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Συστατικά;</a:t>
            </a:r>
          </a:p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Φάσεις;</a:t>
            </a:r>
          </a:p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Βαθμοί ελευθερίας, στα Κ, Ν και Ε;</a:t>
            </a:r>
          </a:p>
        </p:txBody>
      </p:sp>
      <p:grpSp>
        <p:nvGrpSpPr>
          <p:cNvPr id="95" name="Group 67" descr="Εικόνα 17: Διάγραμμα με πλήρες Στερεό Διάλυμα"/>
          <p:cNvGrpSpPr>
            <a:grpSpLocks/>
          </p:cNvGrpSpPr>
          <p:nvPr/>
        </p:nvGrpSpPr>
        <p:grpSpPr bwMode="auto">
          <a:xfrm>
            <a:off x="7938" y="1676400"/>
            <a:ext cx="5918200" cy="4495800"/>
            <a:chOff x="5" y="1056"/>
            <a:chExt cx="3728" cy="2832"/>
          </a:xfrm>
        </p:grpSpPr>
        <p:sp>
          <p:nvSpPr>
            <p:cNvPr id="96" name="Text Box 32"/>
            <p:cNvSpPr txBox="1">
              <a:spLocks noChangeArrowheads="1"/>
            </p:cNvSpPr>
            <p:nvPr/>
          </p:nvSpPr>
          <p:spPr bwMode="auto">
            <a:xfrm>
              <a:off x="3395" y="2950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Ζ</a:t>
              </a:r>
            </a:p>
          </p:txBody>
        </p:sp>
        <p:grpSp>
          <p:nvGrpSpPr>
            <p:cNvPr id="97" name="Group 66"/>
            <p:cNvGrpSpPr>
              <a:grpSpLocks/>
            </p:cNvGrpSpPr>
            <p:nvPr/>
          </p:nvGrpSpPr>
          <p:grpSpPr bwMode="auto">
            <a:xfrm>
              <a:off x="5" y="1056"/>
              <a:ext cx="3709" cy="2832"/>
              <a:chOff x="5" y="1056"/>
              <a:chExt cx="3709" cy="2832"/>
            </a:xfrm>
          </p:grpSpPr>
          <p:sp>
            <p:nvSpPr>
              <p:cNvPr id="98" name="Text Box 9"/>
              <p:cNvSpPr txBox="1">
                <a:spLocks noChangeArrowheads="1"/>
              </p:cNvSpPr>
              <p:nvPr/>
            </p:nvSpPr>
            <p:spPr bwMode="auto">
              <a:xfrm>
                <a:off x="3264" y="3600"/>
                <a:ext cx="450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Β</a:t>
                </a:r>
              </a:p>
            </p:txBody>
          </p:sp>
          <p:grpSp>
            <p:nvGrpSpPr>
              <p:cNvPr id="99" name="Group 54"/>
              <p:cNvGrpSpPr>
                <a:grpSpLocks/>
              </p:cNvGrpSpPr>
              <p:nvPr/>
            </p:nvGrpSpPr>
            <p:grpSpPr bwMode="auto">
              <a:xfrm>
                <a:off x="5" y="1056"/>
                <a:ext cx="3351" cy="2822"/>
                <a:chOff x="5" y="1056"/>
                <a:chExt cx="3351" cy="2822"/>
              </a:xfrm>
            </p:grpSpPr>
            <p:sp>
              <p:nvSpPr>
                <p:cNvPr id="100" name="Rectangle 15"/>
                <p:cNvSpPr>
                  <a:spLocks noChangeArrowheads="1"/>
                </p:cNvSpPr>
                <p:nvPr/>
              </p:nvSpPr>
              <p:spPr bwMode="auto">
                <a:xfrm>
                  <a:off x="485" y="1152"/>
                  <a:ext cx="2871" cy="2415"/>
                </a:xfrm>
                <a:prstGeom prst="rect">
                  <a:avLst/>
                </a:prstGeom>
                <a:solidFill>
                  <a:srgbClr val="009900"/>
                </a:solidFill>
                <a:ln w="38100" cap="sq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0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06" y="3589"/>
                  <a:ext cx="450" cy="289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r>
                    <a:rPr kumimoji="0" lang="el-GR" sz="24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Α</a:t>
                  </a:r>
                </a:p>
              </p:txBody>
            </p:sp>
            <p:sp>
              <p:nvSpPr>
                <p:cNvPr id="10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68" y="2418"/>
                  <a:ext cx="788" cy="289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0" lang="el-GR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03" name="Line 16"/>
                <p:cNvSpPr>
                  <a:spLocks noChangeShapeType="1"/>
                </p:cNvSpPr>
                <p:nvPr/>
              </p:nvSpPr>
              <p:spPr bwMode="auto">
                <a:xfrm>
                  <a:off x="775" y="3470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04" name="Line 17"/>
                <p:cNvSpPr>
                  <a:spLocks noChangeShapeType="1"/>
                </p:cNvSpPr>
                <p:nvPr/>
              </p:nvSpPr>
              <p:spPr bwMode="auto">
                <a:xfrm>
                  <a:off x="1062" y="3470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05" name="Line 18"/>
                <p:cNvSpPr>
                  <a:spLocks noChangeShapeType="1"/>
                </p:cNvSpPr>
                <p:nvPr/>
              </p:nvSpPr>
              <p:spPr bwMode="auto">
                <a:xfrm>
                  <a:off x="1348" y="3470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06" name="Line 19"/>
                <p:cNvSpPr>
                  <a:spLocks noChangeShapeType="1"/>
                </p:cNvSpPr>
                <p:nvPr/>
              </p:nvSpPr>
              <p:spPr bwMode="auto">
                <a:xfrm>
                  <a:off x="1636" y="3470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07" name="Line 20"/>
                <p:cNvSpPr>
                  <a:spLocks noChangeShapeType="1"/>
                </p:cNvSpPr>
                <p:nvPr/>
              </p:nvSpPr>
              <p:spPr bwMode="auto">
                <a:xfrm>
                  <a:off x="1922" y="3470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08" name="Line 21"/>
                <p:cNvSpPr>
                  <a:spLocks noChangeShapeType="1"/>
                </p:cNvSpPr>
                <p:nvPr/>
              </p:nvSpPr>
              <p:spPr bwMode="auto">
                <a:xfrm>
                  <a:off x="2209" y="3470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09" name="Line 22"/>
                <p:cNvSpPr>
                  <a:spLocks noChangeShapeType="1"/>
                </p:cNvSpPr>
                <p:nvPr/>
              </p:nvSpPr>
              <p:spPr bwMode="auto">
                <a:xfrm>
                  <a:off x="2495" y="3470"/>
                  <a:ext cx="2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10" name="Line 23"/>
                <p:cNvSpPr>
                  <a:spLocks noChangeShapeType="1"/>
                </p:cNvSpPr>
                <p:nvPr/>
              </p:nvSpPr>
              <p:spPr bwMode="auto">
                <a:xfrm>
                  <a:off x="2783" y="3470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11" name="Line 24"/>
                <p:cNvSpPr>
                  <a:spLocks noChangeShapeType="1"/>
                </p:cNvSpPr>
                <p:nvPr/>
              </p:nvSpPr>
              <p:spPr bwMode="auto">
                <a:xfrm>
                  <a:off x="3069" y="3470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1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918" y="3579"/>
                  <a:ext cx="338" cy="23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r>
                    <a: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20</a:t>
                  </a:r>
                </a:p>
              </p:txBody>
            </p:sp>
            <p:sp>
              <p:nvSpPr>
                <p:cNvPr id="11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489" y="3579"/>
                  <a:ext cx="338" cy="23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r>
                    <a: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40</a:t>
                  </a:r>
                </a:p>
              </p:txBody>
            </p:sp>
            <p:sp>
              <p:nvSpPr>
                <p:cNvPr id="114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060" y="3579"/>
                  <a:ext cx="338" cy="23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r>
                    <a: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60</a:t>
                  </a:r>
                </a:p>
              </p:txBody>
            </p:sp>
            <p:sp>
              <p:nvSpPr>
                <p:cNvPr id="11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631" y="3579"/>
                  <a:ext cx="338" cy="23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r>
                    <a: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80</a:t>
                  </a:r>
                </a:p>
              </p:txBody>
            </p:sp>
            <p:sp>
              <p:nvSpPr>
                <p:cNvPr id="116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5" y="1056"/>
                  <a:ext cx="619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r>
                    <a:rPr kumimoji="0" lang="el-GR" sz="24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Τ</a:t>
                  </a:r>
                  <a:r>
                    <a:rPr kumimoji="0" lang="en-GB" sz="24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 </a:t>
                  </a:r>
                  <a:r>
                    <a:rPr kumimoji="0" lang="en-GB" sz="2400" b="1" i="0" u="none" strike="noStrike" kern="0" cap="none" spc="0" normalizeH="0" baseline="3000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o</a:t>
                  </a:r>
                  <a:r>
                    <a:rPr kumimoji="0" lang="en-GB" sz="24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C</a:t>
                  </a:r>
                  <a:endParaRPr kumimoji="0" lang="el-GR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17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11" y="1319"/>
                  <a:ext cx="337" cy="23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r>
                    <a: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Χ</a:t>
                  </a:r>
                </a:p>
              </p:txBody>
            </p:sp>
            <p:sp>
              <p:nvSpPr>
                <p:cNvPr id="167" name="Arc 38"/>
                <p:cNvSpPr>
                  <a:spLocks/>
                </p:cNvSpPr>
                <p:nvPr/>
              </p:nvSpPr>
              <p:spPr bwMode="auto">
                <a:xfrm flipH="1" flipV="1">
                  <a:off x="482" y="1397"/>
                  <a:ext cx="2872" cy="162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68" name="Arc 35"/>
                <p:cNvSpPr>
                  <a:spLocks/>
                </p:cNvSpPr>
                <p:nvPr/>
              </p:nvSpPr>
              <p:spPr bwMode="auto">
                <a:xfrm>
                  <a:off x="498" y="1392"/>
                  <a:ext cx="2856" cy="170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32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69" name="Text Box 57"/>
          <p:cNvSpPr txBox="1">
            <a:spLocks noChangeArrowheads="1"/>
          </p:cNvSpPr>
          <p:nvPr/>
        </p:nvSpPr>
        <p:spPr bwMode="auto">
          <a:xfrm>
            <a:off x="1247775" y="2708920"/>
            <a:ext cx="2971800" cy="83099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ΑΒ Στερεό </a:t>
            </a:r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Διάλυμα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 </a:t>
            </a:r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+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Υγρό</a:t>
            </a:r>
          </a:p>
        </p:txBody>
      </p:sp>
      <p:sp>
        <p:nvSpPr>
          <p:cNvPr id="170" name="Text Box 55"/>
          <p:cNvSpPr txBox="1">
            <a:spLocks noChangeArrowheads="1"/>
          </p:cNvSpPr>
          <p:nvPr/>
        </p:nvSpPr>
        <p:spPr bwMode="auto">
          <a:xfrm>
            <a:off x="3457575" y="2057400"/>
            <a:ext cx="2050529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Υγρό (Υ)</a:t>
            </a:r>
          </a:p>
        </p:txBody>
      </p:sp>
      <p:sp>
        <p:nvSpPr>
          <p:cNvPr id="171" name="Text Box 56"/>
          <p:cNvSpPr txBox="1">
            <a:spLocks noChangeArrowheads="1"/>
          </p:cNvSpPr>
          <p:nvPr/>
        </p:nvSpPr>
        <p:spPr bwMode="auto">
          <a:xfrm>
            <a:off x="1247774" y="4800600"/>
            <a:ext cx="3900289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ΑΒ Στερεό Διάλυμα</a:t>
            </a:r>
          </a:p>
        </p:txBody>
      </p:sp>
      <p:sp>
        <p:nvSpPr>
          <p:cNvPr id="173" name="Text Box 58"/>
          <p:cNvSpPr txBox="1">
            <a:spLocks noChangeArrowheads="1"/>
          </p:cNvSpPr>
          <p:nvPr/>
        </p:nvSpPr>
        <p:spPr bwMode="auto">
          <a:xfrm>
            <a:off x="3563888" y="3486150"/>
            <a:ext cx="1317675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liquidus</a:t>
            </a:r>
            <a:endParaRPr kumimoji="0" lang="el-GR" sz="1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74" name="Text Box 59"/>
          <p:cNvSpPr txBox="1">
            <a:spLocks noChangeArrowheads="1"/>
          </p:cNvSpPr>
          <p:nvPr/>
        </p:nvSpPr>
        <p:spPr bwMode="auto">
          <a:xfrm>
            <a:off x="3233738" y="4187825"/>
            <a:ext cx="1410270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solidus</a:t>
            </a:r>
            <a:endParaRPr kumimoji="0" lang="el-GR" sz="1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75" name="Text Box 60"/>
          <p:cNvSpPr txBox="1">
            <a:spLocks noChangeArrowheads="1"/>
          </p:cNvSpPr>
          <p:nvPr/>
        </p:nvSpPr>
        <p:spPr bwMode="auto">
          <a:xfrm>
            <a:off x="4267200" y="2667000"/>
            <a:ext cx="339725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uLnTx/>
                <a:uFillTx/>
              </a:rPr>
              <a:t>Κ</a:t>
            </a:r>
          </a:p>
        </p:txBody>
      </p:sp>
      <p:sp>
        <p:nvSpPr>
          <p:cNvPr id="176" name="Text Box 61"/>
          <p:cNvSpPr txBox="1">
            <a:spLocks noChangeArrowheads="1"/>
          </p:cNvSpPr>
          <p:nvPr/>
        </p:nvSpPr>
        <p:spPr bwMode="auto">
          <a:xfrm>
            <a:off x="3352800" y="3748088"/>
            <a:ext cx="339725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uLnTx/>
                <a:uFillTx/>
              </a:rPr>
              <a:t>Ν</a:t>
            </a:r>
          </a:p>
        </p:txBody>
      </p:sp>
      <p:sp>
        <p:nvSpPr>
          <p:cNvPr id="177" name="Text Box 62"/>
          <p:cNvSpPr txBox="1">
            <a:spLocks noChangeArrowheads="1"/>
          </p:cNvSpPr>
          <p:nvPr/>
        </p:nvSpPr>
        <p:spPr bwMode="auto">
          <a:xfrm>
            <a:off x="1143000" y="4281488"/>
            <a:ext cx="339725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uLnTx/>
                <a:uFillTx/>
              </a:rPr>
              <a:t>Ε</a:t>
            </a:r>
          </a:p>
        </p:txBody>
      </p:sp>
      <p:sp>
        <p:nvSpPr>
          <p:cNvPr id="178" name="Oval 63"/>
          <p:cNvSpPr>
            <a:spLocks noChangeAspect="1" noChangeArrowheads="1"/>
          </p:cNvSpPr>
          <p:nvPr/>
        </p:nvSpPr>
        <p:spPr bwMode="auto">
          <a:xfrm>
            <a:off x="4573588" y="2774950"/>
            <a:ext cx="144462" cy="144463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79" name="Oval 64"/>
          <p:cNvSpPr>
            <a:spLocks noChangeAspect="1" noChangeArrowheads="1"/>
          </p:cNvSpPr>
          <p:nvPr/>
        </p:nvSpPr>
        <p:spPr bwMode="auto">
          <a:xfrm>
            <a:off x="3659188" y="3856038"/>
            <a:ext cx="144462" cy="144462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80" name="Oval 65"/>
          <p:cNvSpPr>
            <a:spLocks noChangeAspect="1" noChangeArrowheads="1"/>
          </p:cNvSpPr>
          <p:nvPr/>
        </p:nvSpPr>
        <p:spPr bwMode="auto">
          <a:xfrm>
            <a:off x="1449388" y="4389438"/>
            <a:ext cx="144462" cy="144462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pic>
        <p:nvPicPr>
          <p:cNvPr id="41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utoUpdateAnimBg="0"/>
      <p:bldP spid="170" grpId="0" autoUpdateAnimBg="0"/>
      <p:bldP spid="171" grpId="0" autoUpdateAnimBg="0"/>
      <p:bldP spid="173" grpId="0" autoUpdateAnimBg="0"/>
      <p:bldP spid="174" grpId="0" autoUpdateAnimBg="0"/>
      <p:bldP spid="175" grpId="0" autoUpdateAnimBg="0"/>
      <p:bldP spid="176" grpId="0" autoUpdateAnimBg="0"/>
      <p:bldP spid="177" grpId="0" autoUpdateAnimBg="0"/>
      <p:bldP spid="178" grpId="0" animBg="1"/>
      <p:bldP spid="179" grpId="0" animBg="1"/>
      <p:bldP spid="1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Διάγραμμα με πλήρες </a:t>
            </a:r>
            <a:br>
              <a:rPr lang="el-GR" dirty="0" smtClean="0"/>
            </a:br>
            <a:r>
              <a:rPr lang="el-GR" dirty="0" smtClean="0"/>
              <a:t>Στερεό Διάλυμα</a:t>
            </a:r>
            <a:endParaRPr lang="el-GR" dirty="0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230688" y="1422400"/>
            <a:ext cx="449580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Κρυστάλλωση ισορροπίας</a:t>
            </a:r>
          </a:p>
        </p:txBody>
      </p:sp>
      <p:sp>
        <p:nvSpPr>
          <p:cNvPr id="41" name="Text Box 66"/>
          <p:cNvSpPr txBox="1">
            <a:spLocks noChangeArrowheads="1"/>
          </p:cNvSpPr>
          <p:nvPr/>
        </p:nvSpPr>
        <p:spPr bwMode="auto">
          <a:xfrm>
            <a:off x="6109320" y="2204864"/>
            <a:ext cx="2783160" cy="67710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200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Αρχική σύσταση </a:t>
            </a:r>
            <a:r>
              <a:rPr kumimoji="0" lang="el-GR" sz="2200" i="1" u="none" strike="noStrike" kern="0" cap="none" spc="0" normalizeH="0" baseline="0" noProof="0" dirty="0" smtClean="0">
                <a:ln>
                  <a:noFill/>
                </a:ln>
                <a:uLnTx/>
                <a:uFillTx/>
              </a:rPr>
              <a:t>υγρού:</a:t>
            </a:r>
            <a:endParaRPr kumimoji="0" lang="en-US" sz="2200" i="1" u="none" strike="noStrike" kern="0" cap="none" spc="0" normalizeH="0" baseline="0" noProof="0" dirty="0" smtClean="0">
              <a:ln>
                <a:noFill/>
              </a:ln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200" i="1" u="none" strike="noStrike" kern="0" cap="none" spc="0" normalizeH="0" baseline="0" noProof="0" dirty="0" smtClean="0">
                <a:ln>
                  <a:noFill/>
                </a:ln>
                <a:uLnTx/>
                <a:uFillTx/>
              </a:rPr>
              <a:t>60</a:t>
            </a:r>
            <a:r>
              <a:rPr kumimoji="0" lang="el-GR" sz="2200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% Β - </a:t>
            </a:r>
            <a:r>
              <a:rPr kumimoji="0" lang="el-GR" sz="2200" i="1" u="none" strike="noStrike" kern="0" cap="none" spc="0" normalizeH="0" baseline="0" noProof="0" dirty="0" smtClean="0">
                <a:ln>
                  <a:noFill/>
                </a:ln>
                <a:uLnTx/>
                <a:uFillTx/>
              </a:rPr>
              <a:t>40</a:t>
            </a:r>
            <a:r>
              <a:rPr kumimoji="0" lang="el-GR" sz="2200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% Α</a:t>
            </a:r>
          </a:p>
        </p:txBody>
      </p:sp>
      <p:sp>
        <p:nvSpPr>
          <p:cNvPr id="42" name="Text Box 65"/>
          <p:cNvSpPr txBox="1">
            <a:spLocks noChangeArrowheads="1"/>
          </p:cNvSpPr>
          <p:nvPr/>
        </p:nvSpPr>
        <p:spPr bwMode="auto">
          <a:xfrm>
            <a:off x="7043936" y="4346520"/>
            <a:ext cx="1447800" cy="73866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στερεού</a:t>
            </a:r>
          </a:p>
        </p:txBody>
      </p:sp>
      <p:sp>
        <p:nvSpPr>
          <p:cNvPr id="43" name="Line 62"/>
          <p:cNvSpPr>
            <a:spLocks noChangeShapeType="1"/>
          </p:cNvSpPr>
          <p:nvPr/>
        </p:nvSpPr>
        <p:spPr bwMode="auto">
          <a:xfrm rot="16200000" flipH="1">
            <a:off x="6758881" y="4348331"/>
            <a:ext cx="0" cy="341313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44" name="Text Box 64"/>
          <p:cNvSpPr txBox="1">
            <a:spLocks noChangeArrowheads="1"/>
          </p:cNvSpPr>
          <p:nvPr/>
        </p:nvSpPr>
        <p:spPr bwMode="auto">
          <a:xfrm>
            <a:off x="7043936" y="3510875"/>
            <a:ext cx="1295400" cy="73866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υγρού</a:t>
            </a:r>
          </a:p>
        </p:txBody>
      </p:sp>
      <p:sp>
        <p:nvSpPr>
          <p:cNvPr id="45" name="Line 63"/>
          <p:cNvSpPr>
            <a:spLocks noChangeShapeType="1"/>
          </p:cNvSpPr>
          <p:nvPr/>
        </p:nvSpPr>
        <p:spPr bwMode="auto">
          <a:xfrm rot="16200000" flipH="1">
            <a:off x="6777607" y="3556242"/>
            <a:ext cx="0" cy="3413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i="0" u="none" strike="noStrike" kern="0" cap="none" spc="0" normalizeH="0" baseline="0" noProof="0">
              <a:ln>
                <a:noFill/>
              </a:ln>
              <a:uLnTx/>
              <a:uFillTx/>
            </a:endParaRPr>
          </a:p>
        </p:txBody>
      </p:sp>
      <p:grpSp>
        <p:nvGrpSpPr>
          <p:cNvPr id="93" name="Group 76" descr="Εικόνα 18: Διάγραμμα με πλήρες Στερεό Διάλυμα - Κρυστάλλωση Ισορροπίας"/>
          <p:cNvGrpSpPr>
            <a:grpSpLocks/>
          </p:cNvGrpSpPr>
          <p:nvPr/>
        </p:nvGrpSpPr>
        <p:grpSpPr bwMode="auto">
          <a:xfrm>
            <a:off x="179512" y="1988840"/>
            <a:ext cx="6011862" cy="4495800"/>
            <a:chOff x="149" y="1440"/>
            <a:chExt cx="3787" cy="2832"/>
          </a:xfrm>
        </p:grpSpPr>
        <p:grpSp>
          <p:nvGrpSpPr>
            <p:cNvPr id="94" name="Group 75"/>
            <p:cNvGrpSpPr>
              <a:grpSpLocks/>
            </p:cNvGrpSpPr>
            <p:nvPr/>
          </p:nvGrpSpPr>
          <p:grpSpPr bwMode="auto">
            <a:xfrm>
              <a:off x="149" y="1440"/>
              <a:ext cx="3787" cy="2832"/>
              <a:chOff x="149" y="1440"/>
              <a:chExt cx="3787" cy="2832"/>
            </a:xfrm>
          </p:grpSpPr>
          <p:grpSp>
            <p:nvGrpSpPr>
              <p:cNvPr id="99" name="Group 74"/>
              <p:cNvGrpSpPr>
                <a:grpSpLocks/>
              </p:cNvGrpSpPr>
              <p:nvPr/>
            </p:nvGrpSpPr>
            <p:grpSpPr bwMode="auto">
              <a:xfrm>
                <a:off x="149" y="1440"/>
                <a:ext cx="3429" cy="2511"/>
                <a:chOff x="149" y="1440"/>
                <a:chExt cx="3429" cy="2511"/>
              </a:xfrm>
            </p:grpSpPr>
            <p:grpSp>
              <p:nvGrpSpPr>
                <p:cNvPr id="127" name="Group 72"/>
                <p:cNvGrpSpPr>
                  <a:grpSpLocks/>
                </p:cNvGrpSpPr>
                <p:nvPr/>
              </p:nvGrpSpPr>
              <p:grpSpPr bwMode="auto">
                <a:xfrm>
                  <a:off x="149" y="1440"/>
                  <a:ext cx="3429" cy="2511"/>
                  <a:chOff x="149" y="1440"/>
                  <a:chExt cx="3429" cy="2511"/>
                </a:xfrm>
              </p:grpSpPr>
              <p:sp>
                <p:nvSpPr>
                  <p:cNvPr id="136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36"/>
                    <a:ext cx="2871" cy="2415"/>
                  </a:xfrm>
                  <a:prstGeom prst="rect">
                    <a:avLst/>
                  </a:prstGeom>
                  <a:solidFill>
                    <a:srgbClr val="009900"/>
                  </a:solidFill>
                  <a:ln w="38100" cap="sq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  <p:sp>
                <p:nvSpPr>
                  <p:cNvPr id="137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997" y="3854"/>
                    <a:ext cx="1" cy="89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  <p:sp>
                <p:nvSpPr>
                  <p:cNvPr id="138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9" y="1440"/>
                    <a:ext cx="619" cy="288"/>
                  </a:xfrm>
                  <a:prstGeom prst="rect">
                    <a:avLst/>
                  </a:prstGeom>
                  <a:noFill/>
                  <a:ln w="12700" cap="sq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uLnTx/>
                        <a:uFillTx/>
                      </a:rPr>
                      <a:t>Τ</a:t>
                    </a:r>
                    <a:r>
                      <a:rPr kumimoji="0" lang="en-GB" sz="2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uLnTx/>
                        <a:uFillTx/>
                      </a:rPr>
                      <a:t> </a:t>
                    </a:r>
                    <a:r>
                      <a:rPr kumimoji="0" lang="en-GB" sz="2400" b="1" i="0" u="none" strike="noStrike" kern="0" cap="none" spc="0" normalizeH="0" baseline="3000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uLnTx/>
                        <a:uFillTx/>
                      </a:rPr>
                      <a:t>o</a:t>
                    </a:r>
                    <a:r>
                      <a:rPr kumimoji="0" lang="en-GB" sz="2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uLnTx/>
                        <a:uFillTx/>
                      </a:rPr>
                      <a:t>C</a:t>
                    </a:r>
                    <a:endParaRPr kumimoji="0" lang="el-GR" sz="24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  <p:sp>
                <p:nvSpPr>
                  <p:cNvPr id="139" name="Arc 25"/>
                  <p:cNvSpPr>
                    <a:spLocks/>
                  </p:cNvSpPr>
                  <p:nvPr/>
                </p:nvSpPr>
                <p:spPr bwMode="auto">
                  <a:xfrm>
                    <a:off x="720" y="1776"/>
                    <a:ext cx="2856" cy="170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32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  <p:sp>
                <p:nvSpPr>
                  <p:cNvPr id="140" name="Arc 26"/>
                  <p:cNvSpPr>
                    <a:spLocks/>
                  </p:cNvSpPr>
                  <p:nvPr/>
                </p:nvSpPr>
                <p:spPr bwMode="auto">
                  <a:xfrm flipH="1" flipV="1">
                    <a:off x="704" y="1781"/>
                    <a:ext cx="2872" cy="162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</p:grpSp>
            <p:sp>
              <p:nvSpPr>
                <p:cNvPr id="128" name="Line 10"/>
                <p:cNvSpPr>
                  <a:spLocks noChangeShapeType="1"/>
                </p:cNvSpPr>
                <p:nvPr/>
              </p:nvSpPr>
              <p:spPr bwMode="auto">
                <a:xfrm>
                  <a:off x="1284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29" name="Line 11"/>
                <p:cNvSpPr>
                  <a:spLocks noChangeShapeType="1"/>
                </p:cNvSpPr>
                <p:nvPr/>
              </p:nvSpPr>
              <p:spPr bwMode="auto">
                <a:xfrm>
                  <a:off x="1570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0" name="Line 12"/>
                <p:cNvSpPr>
                  <a:spLocks noChangeShapeType="1"/>
                </p:cNvSpPr>
                <p:nvPr/>
              </p:nvSpPr>
              <p:spPr bwMode="auto">
                <a:xfrm>
                  <a:off x="1858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1" name="Line 13"/>
                <p:cNvSpPr>
                  <a:spLocks noChangeShapeType="1"/>
                </p:cNvSpPr>
                <p:nvPr/>
              </p:nvSpPr>
              <p:spPr bwMode="auto">
                <a:xfrm>
                  <a:off x="2144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2" name="Line 14"/>
                <p:cNvSpPr>
                  <a:spLocks noChangeShapeType="1"/>
                </p:cNvSpPr>
                <p:nvPr/>
              </p:nvSpPr>
              <p:spPr bwMode="auto">
                <a:xfrm>
                  <a:off x="2431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3" name="Line 15"/>
                <p:cNvSpPr>
                  <a:spLocks noChangeShapeType="1"/>
                </p:cNvSpPr>
                <p:nvPr/>
              </p:nvSpPr>
              <p:spPr bwMode="auto">
                <a:xfrm>
                  <a:off x="2717" y="3854"/>
                  <a:ext cx="2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4" name="Line 16"/>
                <p:cNvSpPr>
                  <a:spLocks noChangeShapeType="1"/>
                </p:cNvSpPr>
                <p:nvPr/>
              </p:nvSpPr>
              <p:spPr bwMode="auto">
                <a:xfrm>
                  <a:off x="3005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5" name="Line 17"/>
                <p:cNvSpPr>
                  <a:spLocks noChangeShapeType="1"/>
                </p:cNvSpPr>
                <p:nvPr/>
              </p:nvSpPr>
              <p:spPr bwMode="auto">
                <a:xfrm>
                  <a:off x="3291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</p:grpSp>
          <p:sp>
            <p:nvSpPr>
              <p:cNvPr id="118" name="Text Box 3"/>
              <p:cNvSpPr txBox="1">
                <a:spLocks noChangeArrowheads="1"/>
              </p:cNvSpPr>
              <p:nvPr/>
            </p:nvSpPr>
            <p:spPr bwMode="auto">
              <a:xfrm>
                <a:off x="528" y="3973"/>
                <a:ext cx="450" cy="28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Α</a:t>
                </a:r>
              </a:p>
            </p:txBody>
          </p:sp>
          <p:sp>
            <p:nvSpPr>
              <p:cNvPr id="119" name="Text Box 4"/>
              <p:cNvSpPr txBox="1">
                <a:spLocks noChangeArrowheads="1"/>
              </p:cNvSpPr>
              <p:nvPr/>
            </p:nvSpPr>
            <p:spPr bwMode="auto">
              <a:xfrm>
                <a:off x="3486" y="3984"/>
                <a:ext cx="450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Β</a:t>
                </a:r>
              </a:p>
            </p:txBody>
          </p:sp>
          <p:sp>
            <p:nvSpPr>
              <p:cNvPr id="120" name="Text Box 6"/>
              <p:cNvSpPr txBox="1">
                <a:spLocks noChangeArrowheads="1"/>
              </p:cNvSpPr>
              <p:nvPr/>
            </p:nvSpPr>
            <p:spPr bwMode="auto">
              <a:xfrm>
                <a:off x="890" y="2802"/>
                <a:ext cx="788" cy="28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endParaRPr>
              </a:p>
            </p:txBody>
          </p:sp>
          <p:sp>
            <p:nvSpPr>
              <p:cNvPr id="121" name="Text Box 18"/>
              <p:cNvSpPr txBox="1">
                <a:spLocks noChangeArrowheads="1"/>
              </p:cNvSpPr>
              <p:nvPr/>
            </p:nvSpPr>
            <p:spPr bwMode="auto">
              <a:xfrm>
                <a:off x="1140" y="3963"/>
                <a:ext cx="338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20</a:t>
                </a:r>
              </a:p>
            </p:txBody>
          </p:sp>
          <p:sp>
            <p:nvSpPr>
              <p:cNvPr id="122" name="Text Box 19"/>
              <p:cNvSpPr txBox="1">
                <a:spLocks noChangeArrowheads="1"/>
              </p:cNvSpPr>
              <p:nvPr/>
            </p:nvSpPr>
            <p:spPr bwMode="auto">
              <a:xfrm>
                <a:off x="1711" y="3963"/>
                <a:ext cx="338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40</a:t>
                </a:r>
              </a:p>
            </p:txBody>
          </p:sp>
          <p:sp>
            <p:nvSpPr>
              <p:cNvPr id="123" name="Text Box 20"/>
              <p:cNvSpPr txBox="1">
                <a:spLocks noChangeArrowheads="1"/>
              </p:cNvSpPr>
              <p:nvPr/>
            </p:nvSpPr>
            <p:spPr bwMode="auto">
              <a:xfrm>
                <a:off x="2282" y="3963"/>
                <a:ext cx="338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60</a:t>
                </a:r>
              </a:p>
            </p:txBody>
          </p:sp>
          <p:sp>
            <p:nvSpPr>
              <p:cNvPr id="124" name="Text Box 21"/>
              <p:cNvSpPr txBox="1">
                <a:spLocks noChangeArrowheads="1"/>
              </p:cNvSpPr>
              <p:nvPr/>
            </p:nvSpPr>
            <p:spPr bwMode="auto">
              <a:xfrm>
                <a:off x="2853" y="3963"/>
                <a:ext cx="338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80</a:t>
                </a:r>
              </a:p>
            </p:txBody>
          </p:sp>
          <p:sp>
            <p:nvSpPr>
              <p:cNvPr id="125" name="Text Box 23"/>
              <p:cNvSpPr txBox="1">
                <a:spLocks noChangeArrowheads="1"/>
              </p:cNvSpPr>
              <p:nvPr/>
            </p:nvSpPr>
            <p:spPr bwMode="auto">
              <a:xfrm>
                <a:off x="333" y="1703"/>
                <a:ext cx="337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Χ</a:t>
                </a:r>
              </a:p>
            </p:txBody>
          </p:sp>
          <p:sp>
            <p:nvSpPr>
              <p:cNvPr id="126" name="Text Box 24"/>
              <p:cNvSpPr txBox="1">
                <a:spLocks noChangeArrowheads="1"/>
              </p:cNvSpPr>
              <p:nvPr/>
            </p:nvSpPr>
            <p:spPr bwMode="auto">
              <a:xfrm>
                <a:off x="3598" y="3273"/>
                <a:ext cx="33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Ζ</a:t>
                </a:r>
              </a:p>
            </p:txBody>
          </p:sp>
        </p:grpSp>
        <p:sp>
          <p:nvSpPr>
            <p:cNvPr id="95" name="Text Box 5"/>
            <p:cNvSpPr txBox="1">
              <a:spLocks noChangeArrowheads="1"/>
            </p:cNvSpPr>
            <p:nvPr/>
          </p:nvSpPr>
          <p:spPr bwMode="auto">
            <a:xfrm>
              <a:off x="1225" y="1535"/>
              <a:ext cx="1328" cy="26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Υγρό (Υ)</a:t>
              </a:r>
            </a:p>
          </p:txBody>
        </p: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712" y="3427"/>
              <a:ext cx="2022" cy="26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ΑΒ Στερεό Διάλυμα</a:t>
              </a:r>
            </a:p>
          </p:txBody>
        </p:sp>
      </p:grpSp>
      <p:sp>
        <p:nvSpPr>
          <p:cNvPr id="141" name="Line 56"/>
          <p:cNvSpPr>
            <a:spLocks noChangeShapeType="1"/>
          </p:cNvSpPr>
          <p:nvPr/>
        </p:nvSpPr>
        <p:spPr bwMode="auto">
          <a:xfrm flipV="1">
            <a:off x="3813299" y="2614315"/>
            <a:ext cx="1808163" cy="12700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2" name="Text Box 47"/>
          <p:cNvSpPr txBox="1">
            <a:spLocks noChangeArrowheads="1"/>
          </p:cNvSpPr>
          <p:nvPr/>
        </p:nvSpPr>
        <p:spPr bwMode="auto">
          <a:xfrm>
            <a:off x="5499224" y="2428578"/>
            <a:ext cx="463550" cy="3667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θ</a:t>
            </a:r>
          </a:p>
        </p:txBody>
      </p:sp>
      <p:sp>
        <p:nvSpPr>
          <p:cNvPr id="143" name="Freeform 48"/>
          <p:cNvSpPr>
            <a:spLocks/>
          </p:cNvSpPr>
          <p:nvPr/>
        </p:nvSpPr>
        <p:spPr bwMode="auto">
          <a:xfrm>
            <a:off x="1154237" y="3047703"/>
            <a:ext cx="26638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78" y="1"/>
              </a:cxn>
            </a:cxnLst>
            <a:rect l="0" t="0" r="r" b="b"/>
            <a:pathLst>
              <a:path w="1678" h="1">
                <a:moveTo>
                  <a:pt x="0" y="0"/>
                </a:moveTo>
                <a:lnTo>
                  <a:pt x="1678" y="1"/>
                </a:lnTo>
              </a:path>
            </a:pathLst>
          </a:custGeom>
          <a:noFill/>
          <a:ln w="25400" cap="flat" cmpd="sng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4" name="Line 52"/>
          <p:cNvSpPr>
            <a:spLocks noChangeShapeType="1"/>
          </p:cNvSpPr>
          <p:nvPr/>
        </p:nvSpPr>
        <p:spPr bwMode="auto">
          <a:xfrm>
            <a:off x="3762499" y="2661940"/>
            <a:ext cx="0" cy="3921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5" name="Oval 49"/>
          <p:cNvSpPr>
            <a:spLocks noChangeAspect="1" noChangeArrowheads="1"/>
          </p:cNvSpPr>
          <p:nvPr/>
        </p:nvSpPr>
        <p:spPr bwMode="auto">
          <a:xfrm>
            <a:off x="3649787" y="2522240"/>
            <a:ext cx="215900" cy="2159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6" name="Freeform 57"/>
          <p:cNvSpPr>
            <a:spLocks/>
          </p:cNvSpPr>
          <p:nvPr/>
        </p:nvSpPr>
        <p:spPr bwMode="auto">
          <a:xfrm>
            <a:off x="4389562" y="3379490"/>
            <a:ext cx="433387" cy="309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2" y="84"/>
              </a:cxn>
              <a:cxn ang="0">
                <a:pos x="273" y="195"/>
              </a:cxn>
            </a:cxnLst>
            <a:rect l="0" t="0" r="r" b="b"/>
            <a:pathLst>
              <a:path w="273" h="195">
                <a:moveTo>
                  <a:pt x="0" y="0"/>
                </a:moveTo>
                <a:cubicBezTo>
                  <a:pt x="22" y="14"/>
                  <a:pt x="86" y="52"/>
                  <a:pt x="132" y="84"/>
                </a:cubicBezTo>
                <a:cubicBezTo>
                  <a:pt x="178" y="116"/>
                  <a:pt x="244" y="172"/>
                  <a:pt x="273" y="195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7" name="Freeform 58"/>
          <p:cNvSpPr>
            <a:spLocks/>
          </p:cNvSpPr>
          <p:nvPr/>
        </p:nvSpPr>
        <p:spPr bwMode="auto">
          <a:xfrm>
            <a:off x="4803899" y="3679528"/>
            <a:ext cx="361950" cy="357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" y="51"/>
              </a:cxn>
              <a:cxn ang="0">
                <a:pos x="228" y="225"/>
              </a:cxn>
            </a:cxnLst>
            <a:rect l="0" t="0" r="r" b="b"/>
            <a:pathLst>
              <a:path w="228" h="225">
                <a:moveTo>
                  <a:pt x="0" y="0"/>
                </a:moveTo>
                <a:cubicBezTo>
                  <a:pt x="9" y="8"/>
                  <a:pt x="19" y="14"/>
                  <a:pt x="57" y="51"/>
                </a:cubicBezTo>
                <a:cubicBezTo>
                  <a:pt x="95" y="88"/>
                  <a:pt x="193" y="189"/>
                  <a:pt x="228" y="225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8" name="Freeform 59"/>
          <p:cNvSpPr>
            <a:spLocks/>
          </p:cNvSpPr>
          <p:nvPr/>
        </p:nvSpPr>
        <p:spPr bwMode="auto">
          <a:xfrm>
            <a:off x="5142037" y="4027190"/>
            <a:ext cx="304800" cy="452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" y="66"/>
              </a:cxn>
              <a:cxn ang="0">
                <a:pos x="111" y="141"/>
              </a:cxn>
              <a:cxn ang="0">
                <a:pos x="192" y="285"/>
              </a:cxn>
            </a:cxnLst>
            <a:rect l="0" t="0" r="r" b="b"/>
            <a:pathLst>
              <a:path w="192" h="285">
                <a:moveTo>
                  <a:pt x="0" y="0"/>
                </a:moveTo>
                <a:cubicBezTo>
                  <a:pt x="10" y="11"/>
                  <a:pt x="42" y="43"/>
                  <a:pt x="60" y="66"/>
                </a:cubicBezTo>
                <a:cubicBezTo>
                  <a:pt x="78" y="89"/>
                  <a:pt x="89" y="104"/>
                  <a:pt x="111" y="141"/>
                </a:cubicBezTo>
                <a:cubicBezTo>
                  <a:pt x="133" y="178"/>
                  <a:pt x="175" y="255"/>
                  <a:pt x="192" y="285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9" name="Line 60"/>
          <p:cNvSpPr>
            <a:spLocks noChangeShapeType="1"/>
          </p:cNvSpPr>
          <p:nvPr/>
        </p:nvSpPr>
        <p:spPr bwMode="auto">
          <a:xfrm rot="5400000" flipV="1">
            <a:off x="2854449" y="3970040"/>
            <a:ext cx="1847850" cy="12700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0" name="Freeform 61"/>
          <p:cNvSpPr>
            <a:spLocks/>
          </p:cNvSpPr>
          <p:nvPr/>
        </p:nvSpPr>
        <p:spPr bwMode="auto">
          <a:xfrm>
            <a:off x="1174874" y="3069928"/>
            <a:ext cx="504825" cy="752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" y="123"/>
              </a:cxn>
              <a:cxn ang="0">
                <a:pos x="231" y="381"/>
              </a:cxn>
              <a:cxn ang="0">
                <a:pos x="318" y="474"/>
              </a:cxn>
            </a:cxnLst>
            <a:rect l="0" t="0" r="r" b="b"/>
            <a:pathLst>
              <a:path w="318" h="474">
                <a:moveTo>
                  <a:pt x="0" y="0"/>
                </a:moveTo>
                <a:cubicBezTo>
                  <a:pt x="9" y="21"/>
                  <a:pt x="16" y="60"/>
                  <a:pt x="54" y="123"/>
                </a:cubicBezTo>
                <a:cubicBezTo>
                  <a:pt x="92" y="186"/>
                  <a:pt x="187" y="323"/>
                  <a:pt x="231" y="381"/>
                </a:cubicBezTo>
                <a:cubicBezTo>
                  <a:pt x="275" y="439"/>
                  <a:pt x="300" y="455"/>
                  <a:pt x="318" y="474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1" name="Freeform 62"/>
          <p:cNvSpPr>
            <a:spLocks/>
          </p:cNvSpPr>
          <p:nvPr/>
        </p:nvSpPr>
        <p:spPr bwMode="auto">
          <a:xfrm>
            <a:off x="1660649" y="3808115"/>
            <a:ext cx="547688" cy="438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7" y="132"/>
              </a:cxn>
              <a:cxn ang="0">
                <a:pos x="345" y="276"/>
              </a:cxn>
            </a:cxnLst>
            <a:rect l="0" t="0" r="r" b="b"/>
            <a:pathLst>
              <a:path w="345" h="276">
                <a:moveTo>
                  <a:pt x="0" y="0"/>
                </a:moveTo>
                <a:cubicBezTo>
                  <a:pt x="24" y="22"/>
                  <a:pt x="89" y="86"/>
                  <a:pt x="147" y="132"/>
                </a:cubicBezTo>
                <a:cubicBezTo>
                  <a:pt x="205" y="178"/>
                  <a:pt x="304" y="246"/>
                  <a:pt x="345" y="276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2" name="Freeform 63"/>
          <p:cNvSpPr>
            <a:spLocks/>
          </p:cNvSpPr>
          <p:nvPr/>
        </p:nvSpPr>
        <p:spPr bwMode="auto">
          <a:xfrm>
            <a:off x="2205162" y="4235153"/>
            <a:ext cx="647700" cy="338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" y="70"/>
              </a:cxn>
              <a:cxn ang="0">
                <a:pos x="279" y="156"/>
              </a:cxn>
              <a:cxn ang="0">
                <a:pos x="408" y="213"/>
              </a:cxn>
            </a:cxnLst>
            <a:rect l="0" t="0" r="r" b="b"/>
            <a:pathLst>
              <a:path w="408" h="213">
                <a:moveTo>
                  <a:pt x="0" y="0"/>
                </a:moveTo>
                <a:cubicBezTo>
                  <a:pt x="18" y="12"/>
                  <a:pt x="64" y="44"/>
                  <a:pt x="110" y="70"/>
                </a:cubicBezTo>
                <a:cubicBezTo>
                  <a:pt x="156" y="96"/>
                  <a:pt x="229" y="132"/>
                  <a:pt x="279" y="156"/>
                </a:cubicBezTo>
                <a:cubicBezTo>
                  <a:pt x="329" y="180"/>
                  <a:pt x="381" y="201"/>
                  <a:pt x="408" y="213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3" name="Freeform 64"/>
          <p:cNvSpPr>
            <a:spLocks/>
          </p:cNvSpPr>
          <p:nvPr/>
        </p:nvSpPr>
        <p:spPr bwMode="auto">
          <a:xfrm>
            <a:off x="2835399" y="4573290"/>
            <a:ext cx="671513" cy="238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60"/>
              </a:cxn>
              <a:cxn ang="0">
                <a:pos x="285" y="111"/>
              </a:cxn>
              <a:cxn ang="0">
                <a:pos x="423" y="150"/>
              </a:cxn>
            </a:cxnLst>
            <a:rect l="0" t="0" r="r" b="b"/>
            <a:pathLst>
              <a:path w="423" h="150">
                <a:moveTo>
                  <a:pt x="0" y="0"/>
                </a:moveTo>
                <a:cubicBezTo>
                  <a:pt x="24" y="10"/>
                  <a:pt x="97" y="42"/>
                  <a:pt x="144" y="60"/>
                </a:cubicBezTo>
                <a:cubicBezTo>
                  <a:pt x="191" y="78"/>
                  <a:pt x="238" y="96"/>
                  <a:pt x="285" y="111"/>
                </a:cubicBezTo>
                <a:cubicBezTo>
                  <a:pt x="332" y="126"/>
                  <a:pt x="394" y="142"/>
                  <a:pt x="423" y="150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4" name="Freeform 66"/>
          <p:cNvSpPr>
            <a:spLocks/>
          </p:cNvSpPr>
          <p:nvPr/>
        </p:nvSpPr>
        <p:spPr bwMode="auto">
          <a:xfrm>
            <a:off x="3422774" y="4803478"/>
            <a:ext cx="366713" cy="90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" y="6"/>
              </a:cxn>
              <a:cxn ang="0">
                <a:pos x="138" y="33"/>
              </a:cxn>
              <a:cxn ang="0">
                <a:pos x="231" y="57"/>
              </a:cxn>
            </a:cxnLst>
            <a:rect l="0" t="0" r="r" b="b"/>
            <a:pathLst>
              <a:path w="231" h="57">
                <a:moveTo>
                  <a:pt x="0" y="0"/>
                </a:moveTo>
                <a:cubicBezTo>
                  <a:pt x="6" y="1"/>
                  <a:pt x="16" y="0"/>
                  <a:pt x="39" y="6"/>
                </a:cubicBezTo>
                <a:cubicBezTo>
                  <a:pt x="62" y="12"/>
                  <a:pt x="106" y="25"/>
                  <a:pt x="138" y="33"/>
                </a:cubicBezTo>
                <a:cubicBezTo>
                  <a:pt x="170" y="41"/>
                  <a:pt x="212" y="52"/>
                  <a:pt x="231" y="57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5" name="Freeform 67"/>
          <p:cNvSpPr>
            <a:spLocks/>
          </p:cNvSpPr>
          <p:nvPr/>
        </p:nvSpPr>
        <p:spPr bwMode="auto">
          <a:xfrm flipH="1">
            <a:off x="3719637" y="4900315"/>
            <a:ext cx="74612" cy="785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9"/>
              </a:cxn>
            </a:cxnLst>
            <a:rect l="0" t="0" r="r" b="b"/>
            <a:pathLst>
              <a:path w="1" h="309">
                <a:moveTo>
                  <a:pt x="0" y="0"/>
                </a:moveTo>
                <a:cubicBezTo>
                  <a:pt x="0" y="51"/>
                  <a:pt x="0" y="245"/>
                  <a:pt x="0" y="309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6" name="Freeform 68"/>
          <p:cNvSpPr>
            <a:spLocks/>
          </p:cNvSpPr>
          <p:nvPr/>
        </p:nvSpPr>
        <p:spPr bwMode="auto">
          <a:xfrm>
            <a:off x="5427787" y="4465340"/>
            <a:ext cx="139700" cy="357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" y="96"/>
              </a:cxn>
              <a:cxn ang="0">
                <a:pos x="88" y="225"/>
              </a:cxn>
            </a:cxnLst>
            <a:rect l="0" t="0" r="r" b="b"/>
            <a:pathLst>
              <a:path w="88" h="225">
                <a:moveTo>
                  <a:pt x="0" y="0"/>
                </a:moveTo>
                <a:cubicBezTo>
                  <a:pt x="9" y="16"/>
                  <a:pt x="37" y="59"/>
                  <a:pt x="52" y="96"/>
                </a:cubicBezTo>
                <a:cubicBezTo>
                  <a:pt x="67" y="133"/>
                  <a:pt x="81" y="198"/>
                  <a:pt x="88" y="225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7" name="Line 69"/>
          <p:cNvSpPr>
            <a:spLocks noChangeShapeType="1"/>
          </p:cNvSpPr>
          <p:nvPr/>
        </p:nvSpPr>
        <p:spPr bwMode="auto">
          <a:xfrm flipV="1">
            <a:off x="3800599" y="4854278"/>
            <a:ext cx="1735138" cy="7937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8" name="Freeform 70"/>
          <p:cNvSpPr>
            <a:spLocks/>
          </p:cNvSpPr>
          <p:nvPr/>
        </p:nvSpPr>
        <p:spPr bwMode="auto">
          <a:xfrm>
            <a:off x="3775199" y="3046115"/>
            <a:ext cx="623888" cy="338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9" y="78"/>
              </a:cxn>
              <a:cxn ang="0">
                <a:pos x="393" y="213"/>
              </a:cxn>
            </a:cxnLst>
            <a:rect l="0" t="0" r="r" b="b"/>
            <a:pathLst>
              <a:path w="393" h="213">
                <a:moveTo>
                  <a:pt x="0" y="0"/>
                </a:moveTo>
                <a:cubicBezTo>
                  <a:pt x="26" y="13"/>
                  <a:pt x="94" y="43"/>
                  <a:pt x="159" y="78"/>
                </a:cubicBezTo>
                <a:cubicBezTo>
                  <a:pt x="224" y="113"/>
                  <a:pt x="344" y="185"/>
                  <a:pt x="393" y="213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pic>
        <p:nvPicPr>
          <p:cNvPr id="5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  <p:bldP spid="41" grpId="0" autoUpdateAnimBg="0"/>
      <p:bldP spid="141" grpId="0" animBg="1"/>
      <p:bldP spid="142" grpId="0" autoUpdateAnimBg="0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Διάγραμμα με πλήρες </a:t>
            </a:r>
            <a:br>
              <a:rPr lang="el-GR" dirty="0" smtClean="0"/>
            </a:br>
            <a:r>
              <a:rPr lang="el-GR" dirty="0" smtClean="0"/>
              <a:t>Στερεό Διάλυμα</a:t>
            </a:r>
            <a:endParaRPr lang="el-GR" dirty="0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6300192" y="1422400"/>
            <a:ext cx="2592288" cy="85447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Κρυστάλλωση ισορροπίας</a:t>
            </a:r>
          </a:p>
        </p:txBody>
      </p:sp>
      <p:sp>
        <p:nvSpPr>
          <p:cNvPr id="55" name="Text Box 65"/>
          <p:cNvSpPr txBox="1">
            <a:spLocks noChangeArrowheads="1"/>
          </p:cNvSpPr>
          <p:nvPr/>
        </p:nvSpPr>
        <p:spPr bwMode="auto">
          <a:xfrm>
            <a:off x="6395862" y="2647945"/>
            <a:ext cx="2748137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στερεού</a:t>
            </a:r>
          </a:p>
        </p:txBody>
      </p:sp>
      <p:sp>
        <p:nvSpPr>
          <p:cNvPr id="56" name="Line 62"/>
          <p:cNvSpPr>
            <a:spLocks noChangeShapeType="1"/>
          </p:cNvSpPr>
          <p:nvPr/>
        </p:nvSpPr>
        <p:spPr bwMode="auto">
          <a:xfrm rot="16200000" flipH="1">
            <a:off x="6140457" y="2586140"/>
            <a:ext cx="0" cy="40061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57" name="Text Box 64"/>
          <p:cNvSpPr txBox="1">
            <a:spLocks noChangeArrowheads="1"/>
          </p:cNvSpPr>
          <p:nvPr/>
        </p:nvSpPr>
        <p:spPr bwMode="auto">
          <a:xfrm>
            <a:off x="6395862" y="2348880"/>
            <a:ext cx="2568625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υγρού</a:t>
            </a:r>
          </a:p>
        </p:txBody>
      </p:sp>
      <p:sp>
        <p:nvSpPr>
          <p:cNvPr id="58" name="Line 63"/>
          <p:cNvSpPr>
            <a:spLocks noChangeShapeType="1"/>
          </p:cNvSpPr>
          <p:nvPr/>
        </p:nvSpPr>
        <p:spPr bwMode="auto">
          <a:xfrm rot="16200000" flipH="1">
            <a:off x="6129534" y="2316723"/>
            <a:ext cx="0" cy="3413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>
              <a:ln>
                <a:noFill/>
              </a:ln>
              <a:uLnTx/>
              <a:uFillTx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12160" y="2996952"/>
            <a:ext cx="313184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Ποια η σύσταση του Υ και ποια του Σ στους </a:t>
            </a:r>
            <a:r>
              <a:rPr lang="el-GR" sz="2200" dirty="0" err="1" smtClean="0">
                <a:solidFill>
                  <a:prstClr val="black"/>
                </a:solidFill>
              </a:rPr>
              <a:t>ω</a:t>
            </a:r>
            <a:r>
              <a:rPr lang="el-GR" sz="2200" baseline="30000" dirty="0" err="1" smtClean="0">
                <a:solidFill>
                  <a:prstClr val="black"/>
                </a:solidFill>
              </a:rPr>
              <a:t>o</a:t>
            </a:r>
            <a:r>
              <a:rPr lang="el-GR" sz="2200" dirty="0" smtClean="0">
                <a:solidFill>
                  <a:prstClr val="black"/>
                </a:solidFill>
              </a:rPr>
              <a:t> C;</a:t>
            </a:r>
          </a:p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Υ: Α/Β = </a:t>
            </a:r>
            <a:r>
              <a:rPr lang="it-IT" sz="2200" dirty="0" smtClean="0">
                <a:solidFill>
                  <a:prstClr val="black"/>
                </a:solidFill>
              </a:rPr>
              <a:t>l</a:t>
            </a:r>
            <a:r>
              <a:rPr lang="el-GR" sz="2200" baseline="-25000" dirty="0" smtClean="0">
                <a:solidFill>
                  <a:prstClr val="black"/>
                </a:solidFill>
              </a:rPr>
              <a:t>Α</a:t>
            </a:r>
            <a:r>
              <a:rPr lang="el-GR" sz="2200" dirty="0" smtClean="0">
                <a:solidFill>
                  <a:prstClr val="black"/>
                </a:solidFill>
              </a:rPr>
              <a:t>/</a:t>
            </a:r>
            <a:r>
              <a:rPr lang="it-IT" sz="2200" dirty="0" smtClean="0">
                <a:solidFill>
                  <a:prstClr val="black"/>
                </a:solidFill>
              </a:rPr>
              <a:t>l</a:t>
            </a:r>
            <a:r>
              <a:rPr lang="it-IT" sz="2200" baseline="-25000" dirty="0" smtClean="0">
                <a:solidFill>
                  <a:prstClr val="black"/>
                </a:solidFill>
              </a:rPr>
              <a:t>B</a:t>
            </a:r>
          </a:p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Σ: Α/Β = </a:t>
            </a:r>
            <a:r>
              <a:rPr lang="it-IT" sz="2200" dirty="0" smtClean="0">
                <a:solidFill>
                  <a:prstClr val="black"/>
                </a:solidFill>
              </a:rPr>
              <a:t>l</a:t>
            </a:r>
            <a:r>
              <a:rPr lang="el-GR" sz="2200" dirty="0" err="1" smtClean="0">
                <a:solidFill>
                  <a:prstClr val="black"/>
                </a:solidFill>
              </a:rPr>
              <a:t>΄</a:t>
            </a:r>
            <a:r>
              <a:rPr lang="el-GR" sz="2200" baseline="-25000" dirty="0" err="1" smtClean="0">
                <a:solidFill>
                  <a:prstClr val="black"/>
                </a:solidFill>
              </a:rPr>
              <a:t>Α</a:t>
            </a:r>
            <a:r>
              <a:rPr lang="el-GR" sz="2200" dirty="0" smtClean="0">
                <a:solidFill>
                  <a:prstClr val="black"/>
                </a:solidFill>
              </a:rPr>
              <a:t>/</a:t>
            </a:r>
            <a:r>
              <a:rPr lang="it-IT" sz="2200" dirty="0" smtClean="0">
                <a:solidFill>
                  <a:prstClr val="black"/>
                </a:solidFill>
              </a:rPr>
              <a:t>l</a:t>
            </a:r>
            <a:r>
              <a:rPr lang="el-GR" sz="2200" dirty="0" smtClean="0">
                <a:solidFill>
                  <a:prstClr val="black"/>
                </a:solidFill>
              </a:rPr>
              <a:t>΄</a:t>
            </a:r>
            <a:r>
              <a:rPr lang="it-IT" sz="2200" baseline="-25000" dirty="0" smtClean="0">
                <a:solidFill>
                  <a:prstClr val="black"/>
                </a:solidFill>
              </a:rPr>
              <a:t>B</a:t>
            </a:r>
          </a:p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Ποια η αναλογία Σ/Υ και ποια η σύσταση του καθενός στο Ν;</a:t>
            </a:r>
          </a:p>
          <a:p>
            <a:pPr marL="342900" lvl="0" indent="-342900">
              <a:spcAft>
                <a:spcPts val="600"/>
              </a:spcAft>
              <a:buFont typeface="Arial" pitchFamily="34" charset="0"/>
              <a:buChar char="•"/>
            </a:pPr>
            <a:endParaRPr lang="el-GR" sz="2200" dirty="0" smtClean="0">
              <a:solidFill>
                <a:prstClr val="black"/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 pitchFamily="34" charset="0"/>
              <a:buChar char="•"/>
            </a:pPr>
            <a:endParaRPr lang="el-GR" sz="2200" dirty="0" smtClean="0">
              <a:solidFill>
                <a:prstClr val="black"/>
              </a:solidFill>
            </a:endParaRPr>
          </a:p>
        </p:txBody>
      </p:sp>
      <p:grpSp>
        <p:nvGrpSpPr>
          <p:cNvPr id="322" name="Group 157" descr="Εικόνα 19: Διάγραμμα με πλήρες Στερεό Διάλυμα - Κρυστάλλωση Ισορροπίας"/>
          <p:cNvGrpSpPr>
            <a:grpSpLocks/>
          </p:cNvGrpSpPr>
          <p:nvPr/>
        </p:nvGrpSpPr>
        <p:grpSpPr bwMode="auto">
          <a:xfrm>
            <a:off x="76200" y="1628800"/>
            <a:ext cx="5918200" cy="4495800"/>
            <a:chOff x="48" y="1296"/>
            <a:chExt cx="3728" cy="2832"/>
          </a:xfrm>
        </p:grpSpPr>
        <p:sp>
          <p:nvSpPr>
            <p:cNvPr id="323" name="Rectangle 158"/>
            <p:cNvSpPr>
              <a:spLocks noChangeArrowheads="1"/>
            </p:cNvSpPr>
            <p:nvPr/>
          </p:nvSpPr>
          <p:spPr bwMode="auto">
            <a:xfrm>
              <a:off x="528" y="1392"/>
              <a:ext cx="2871" cy="2415"/>
            </a:xfrm>
            <a:prstGeom prst="rect">
              <a:avLst/>
            </a:prstGeom>
            <a:solidFill>
              <a:srgbClr val="009900"/>
            </a:solidFill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24" name="Line 159"/>
            <p:cNvSpPr>
              <a:spLocks noChangeShapeType="1"/>
            </p:cNvSpPr>
            <p:nvPr/>
          </p:nvSpPr>
          <p:spPr bwMode="auto">
            <a:xfrm flipV="1">
              <a:off x="2256" y="1680"/>
              <a:ext cx="1139" cy="8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25" name="Text Box 160"/>
            <p:cNvSpPr txBox="1">
              <a:spLocks noChangeArrowheads="1"/>
            </p:cNvSpPr>
            <p:nvPr/>
          </p:nvSpPr>
          <p:spPr bwMode="auto">
            <a:xfrm>
              <a:off x="349" y="3829"/>
              <a:ext cx="450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</a:t>
              </a:r>
            </a:p>
          </p:txBody>
        </p:sp>
        <p:sp>
          <p:nvSpPr>
            <p:cNvPr id="326" name="Text Box 161"/>
            <p:cNvSpPr txBox="1">
              <a:spLocks noChangeArrowheads="1"/>
            </p:cNvSpPr>
            <p:nvPr/>
          </p:nvSpPr>
          <p:spPr bwMode="auto">
            <a:xfrm>
              <a:off x="3307" y="3840"/>
              <a:ext cx="450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Β</a:t>
              </a:r>
            </a:p>
          </p:txBody>
        </p:sp>
        <p:sp>
          <p:nvSpPr>
            <p:cNvPr id="327" name="Text Box 162"/>
            <p:cNvSpPr txBox="1">
              <a:spLocks noChangeArrowheads="1"/>
            </p:cNvSpPr>
            <p:nvPr/>
          </p:nvSpPr>
          <p:spPr bwMode="auto">
            <a:xfrm>
              <a:off x="1046" y="1391"/>
              <a:ext cx="1014" cy="26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Υγρό (Υ)</a:t>
              </a:r>
            </a:p>
          </p:txBody>
        </p:sp>
        <p:sp>
          <p:nvSpPr>
            <p:cNvPr id="328" name="Text Box 163"/>
            <p:cNvSpPr txBox="1">
              <a:spLocks noChangeArrowheads="1"/>
            </p:cNvSpPr>
            <p:nvPr/>
          </p:nvSpPr>
          <p:spPr bwMode="auto">
            <a:xfrm>
              <a:off x="711" y="2658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29" name="Text Box 164"/>
            <p:cNvSpPr txBox="1">
              <a:spLocks noChangeArrowheads="1"/>
            </p:cNvSpPr>
            <p:nvPr/>
          </p:nvSpPr>
          <p:spPr bwMode="auto">
            <a:xfrm>
              <a:off x="533" y="3283"/>
              <a:ext cx="1872" cy="26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ΑΒ Στερεό Διάλυμα</a:t>
              </a:r>
            </a:p>
          </p:txBody>
        </p:sp>
        <p:sp>
          <p:nvSpPr>
            <p:cNvPr id="330" name="Line 165"/>
            <p:cNvSpPr>
              <a:spLocks noChangeShapeType="1"/>
            </p:cNvSpPr>
            <p:nvPr/>
          </p:nvSpPr>
          <p:spPr bwMode="auto">
            <a:xfrm>
              <a:off x="818" y="3710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31" name="Line 166"/>
            <p:cNvSpPr>
              <a:spLocks noChangeShapeType="1"/>
            </p:cNvSpPr>
            <p:nvPr/>
          </p:nvSpPr>
          <p:spPr bwMode="auto">
            <a:xfrm>
              <a:off x="1105" y="3710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32" name="Line 167"/>
            <p:cNvSpPr>
              <a:spLocks noChangeShapeType="1"/>
            </p:cNvSpPr>
            <p:nvPr/>
          </p:nvSpPr>
          <p:spPr bwMode="auto">
            <a:xfrm>
              <a:off x="1391" y="3710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33" name="Line 168"/>
            <p:cNvSpPr>
              <a:spLocks noChangeShapeType="1"/>
            </p:cNvSpPr>
            <p:nvPr/>
          </p:nvSpPr>
          <p:spPr bwMode="auto">
            <a:xfrm>
              <a:off x="1679" y="3710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34" name="Line 169"/>
            <p:cNvSpPr>
              <a:spLocks noChangeShapeType="1"/>
            </p:cNvSpPr>
            <p:nvPr/>
          </p:nvSpPr>
          <p:spPr bwMode="auto">
            <a:xfrm>
              <a:off x="1965" y="3710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35" name="Line 170"/>
            <p:cNvSpPr>
              <a:spLocks noChangeShapeType="1"/>
            </p:cNvSpPr>
            <p:nvPr/>
          </p:nvSpPr>
          <p:spPr bwMode="auto">
            <a:xfrm>
              <a:off x="2252" y="3710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36" name="Line 171"/>
            <p:cNvSpPr>
              <a:spLocks noChangeShapeType="1"/>
            </p:cNvSpPr>
            <p:nvPr/>
          </p:nvSpPr>
          <p:spPr bwMode="auto">
            <a:xfrm>
              <a:off x="2538" y="3710"/>
              <a:ext cx="2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37" name="Line 172"/>
            <p:cNvSpPr>
              <a:spLocks noChangeShapeType="1"/>
            </p:cNvSpPr>
            <p:nvPr/>
          </p:nvSpPr>
          <p:spPr bwMode="auto">
            <a:xfrm>
              <a:off x="2826" y="3710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38" name="Line 173"/>
            <p:cNvSpPr>
              <a:spLocks noChangeShapeType="1"/>
            </p:cNvSpPr>
            <p:nvPr/>
          </p:nvSpPr>
          <p:spPr bwMode="auto">
            <a:xfrm>
              <a:off x="3112" y="3710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39" name="Text Box 174"/>
            <p:cNvSpPr txBox="1">
              <a:spLocks noChangeArrowheads="1"/>
            </p:cNvSpPr>
            <p:nvPr/>
          </p:nvSpPr>
          <p:spPr bwMode="auto">
            <a:xfrm>
              <a:off x="961" y="3819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20</a:t>
              </a:r>
            </a:p>
          </p:txBody>
        </p:sp>
        <p:sp>
          <p:nvSpPr>
            <p:cNvPr id="340" name="Text Box 175"/>
            <p:cNvSpPr txBox="1">
              <a:spLocks noChangeArrowheads="1"/>
            </p:cNvSpPr>
            <p:nvPr/>
          </p:nvSpPr>
          <p:spPr bwMode="auto">
            <a:xfrm>
              <a:off x="1532" y="3819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40</a:t>
              </a:r>
            </a:p>
          </p:txBody>
        </p:sp>
        <p:sp>
          <p:nvSpPr>
            <p:cNvPr id="341" name="Text Box 176"/>
            <p:cNvSpPr txBox="1">
              <a:spLocks noChangeArrowheads="1"/>
            </p:cNvSpPr>
            <p:nvPr/>
          </p:nvSpPr>
          <p:spPr bwMode="auto">
            <a:xfrm>
              <a:off x="2103" y="3819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60</a:t>
              </a:r>
            </a:p>
          </p:txBody>
        </p:sp>
        <p:sp>
          <p:nvSpPr>
            <p:cNvPr id="342" name="Text Box 177"/>
            <p:cNvSpPr txBox="1">
              <a:spLocks noChangeArrowheads="1"/>
            </p:cNvSpPr>
            <p:nvPr/>
          </p:nvSpPr>
          <p:spPr bwMode="auto">
            <a:xfrm>
              <a:off x="2674" y="3819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80</a:t>
              </a:r>
            </a:p>
          </p:txBody>
        </p:sp>
        <p:sp>
          <p:nvSpPr>
            <p:cNvPr id="343" name="Text Box 178"/>
            <p:cNvSpPr txBox="1">
              <a:spLocks noChangeArrowheads="1"/>
            </p:cNvSpPr>
            <p:nvPr/>
          </p:nvSpPr>
          <p:spPr bwMode="auto">
            <a:xfrm>
              <a:off x="48" y="1296"/>
              <a:ext cx="619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Τ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 </a:t>
              </a:r>
              <a:r>
                <a:rPr kumimoji="0" lang="en-GB" sz="2400" b="1" i="0" u="none" strike="noStrike" kern="0" cap="none" spc="0" normalizeH="0" baseline="3000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o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C</a:t>
              </a: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44" name="Text Box 179"/>
            <p:cNvSpPr txBox="1">
              <a:spLocks noChangeArrowheads="1"/>
            </p:cNvSpPr>
            <p:nvPr/>
          </p:nvSpPr>
          <p:spPr bwMode="auto">
            <a:xfrm>
              <a:off x="154" y="1559"/>
              <a:ext cx="337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Χ</a:t>
              </a:r>
            </a:p>
          </p:txBody>
        </p:sp>
        <p:sp>
          <p:nvSpPr>
            <p:cNvPr id="345" name="Text Box 180"/>
            <p:cNvSpPr txBox="1">
              <a:spLocks noChangeArrowheads="1"/>
            </p:cNvSpPr>
            <p:nvPr/>
          </p:nvSpPr>
          <p:spPr bwMode="auto">
            <a:xfrm>
              <a:off x="3438" y="3190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Ζ</a:t>
              </a:r>
            </a:p>
          </p:txBody>
        </p:sp>
        <p:sp>
          <p:nvSpPr>
            <p:cNvPr id="346" name="Arc 181"/>
            <p:cNvSpPr>
              <a:spLocks/>
            </p:cNvSpPr>
            <p:nvPr/>
          </p:nvSpPr>
          <p:spPr bwMode="auto">
            <a:xfrm>
              <a:off x="541" y="1632"/>
              <a:ext cx="2856" cy="170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3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47" name="Arc 182"/>
            <p:cNvSpPr>
              <a:spLocks/>
            </p:cNvSpPr>
            <p:nvPr/>
          </p:nvSpPr>
          <p:spPr bwMode="auto">
            <a:xfrm flipH="1" flipV="1">
              <a:off x="525" y="1637"/>
              <a:ext cx="2872" cy="162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48" name="Text Box 183"/>
            <p:cNvSpPr txBox="1">
              <a:spLocks noChangeArrowheads="1"/>
            </p:cNvSpPr>
            <p:nvPr/>
          </p:nvSpPr>
          <p:spPr bwMode="auto">
            <a:xfrm>
              <a:off x="3321" y="1573"/>
              <a:ext cx="29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θ</a:t>
              </a:r>
            </a:p>
          </p:txBody>
        </p:sp>
        <p:sp>
          <p:nvSpPr>
            <p:cNvPr id="349" name="Freeform 184"/>
            <p:cNvSpPr>
              <a:spLocks/>
            </p:cNvSpPr>
            <p:nvPr/>
          </p:nvSpPr>
          <p:spPr bwMode="auto">
            <a:xfrm>
              <a:off x="584" y="1963"/>
              <a:ext cx="167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78" y="1"/>
                </a:cxn>
              </a:cxnLst>
              <a:rect l="0" t="0" r="r" b="b"/>
              <a:pathLst>
                <a:path w="1678" h="1">
                  <a:moveTo>
                    <a:pt x="0" y="0"/>
                  </a:moveTo>
                  <a:lnTo>
                    <a:pt x="1678" y="1"/>
                  </a:lnTo>
                </a:path>
              </a:pathLst>
            </a:custGeom>
            <a:noFill/>
            <a:ln w="25400" cap="flat" cmpd="sng">
              <a:solidFill>
                <a:srgbClr val="FFFF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50" name="Text Box 185"/>
            <p:cNvSpPr txBox="1">
              <a:spLocks noChangeArrowheads="1"/>
            </p:cNvSpPr>
            <p:nvPr/>
          </p:nvSpPr>
          <p:spPr bwMode="auto">
            <a:xfrm>
              <a:off x="3408" y="2448"/>
              <a:ext cx="29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ω</a:t>
              </a:r>
            </a:p>
          </p:txBody>
        </p:sp>
        <p:sp>
          <p:nvSpPr>
            <p:cNvPr id="351" name="Line 186"/>
            <p:cNvSpPr>
              <a:spLocks noChangeShapeType="1"/>
            </p:cNvSpPr>
            <p:nvPr/>
          </p:nvSpPr>
          <p:spPr bwMode="auto">
            <a:xfrm>
              <a:off x="2227" y="1720"/>
              <a:ext cx="0" cy="247"/>
            </a:xfrm>
            <a:prstGeom prst="line">
              <a:avLst/>
            </a:prstGeom>
            <a:noFill/>
            <a:ln w="50800">
              <a:solidFill>
                <a:srgbClr val="000099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52" name="Oval 187"/>
            <p:cNvSpPr>
              <a:spLocks noChangeAspect="1" noChangeArrowheads="1"/>
            </p:cNvSpPr>
            <p:nvPr/>
          </p:nvSpPr>
          <p:spPr bwMode="auto">
            <a:xfrm>
              <a:off x="2156" y="1632"/>
              <a:ext cx="136" cy="136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53" name="Freeform 188"/>
            <p:cNvSpPr>
              <a:spLocks/>
            </p:cNvSpPr>
            <p:nvPr/>
          </p:nvSpPr>
          <p:spPr bwMode="auto">
            <a:xfrm>
              <a:off x="2622" y="2172"/>
              <a:ext cx="273" cy="1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2" y="84"/>
                </a:cxn>
                <a:cxn ang="0">
                  <a:pos x="273" y="195"/>
                </a:cxn>
              </a:cxnLst>
              <a:rect l="0" t="0" r="r" b="b"/>
              <a:pathLst>
                <a:path w="273" h="195">
                  <a:moveTo>
                    <a:pt x="0" y="0"/>
                  </a:moveTo>
                  <a:cubicBezTo>
                    <a:pt x="22" y="14"/>
                    <a:pt x="86" y="52"/>
                    <a:pt x="132" y="84"/>
                  </a:cubicBezTo>
                  <a:cubicBezTo>
                    <a:pt x="178" y="116"/>
                    <a:pt x="244" y="172"/>
                    <a:pt x="273" y="195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54" name="Freeform 189"/>
            <p:cNvSpPr>
              <a:spLocks/>
            </p:cNvSpPr>
            <p:nvPr/>
          </p:nvSpPr>
          <p:spPr bwMode="auto">
            <a:xfrm>
              <a:off x="2883" y="2361"/>
              <a:ext cx="228" cy="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51"/>
                </a:cxn>
                <a:cxn ang="0">
                  <a:pos x="228" y="225"/>
                </a:cxn>
              </a:cxnLst>
              <a:rect l="0" t="0" r="r" b="b"/>
              <a:pathLst>
                <a:path w="228" h="225">
                  <a:moveTo>
                    <a:pt x="0" y="0"/>
                  </a:moveTo>
                  <a:cubicBezTo>
                    <a:pt x="9" y="8"/>
                    <a:pt x="19" y="14"/>
                    <a:pt x="57" y="51"/>
                  </a:cubicBezTo>
                  <a:cubicBezTo>
                    <a:pt x="95" y="88"/>
                    <a:pt x="193" y="189"/>
                    <a:pt x="228" y="225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55" name="Freeform 190"/>
            <p:cNvSpPr>
              <a:spLocks/>
            </p:cNvSpPr>
            <p:nvPr/>
          </p:nvSpPr>
          <p:spPr bwMode="auto">
            <a:xfrm>
              <a:off x="3096" y="2580"/>
              <a:ext cx="192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66"/>
                </a:cxn>
                <a:cxn ang="0">
                  <a:pos x="111" y="141"/>
                </a:cxn>
                <a:cxn ang="0">
                  <a:pos x="192" y="285"/>
                </a:cxn>
              </a:cxnLst>
              <a:rect l="0" t="0" r="r" b="b"/>
              <a:pathLst>
                <a:path w="192" h="285">
                  <a:moveTo>
                    <a:pt x="0" y="0"/>
                  </a:moveTo>
                  <a:cubicBezTo>
                    <a:pt x="10" y="11"/>
                    <a:pt x="42" y="43"/>
                    <a:pt x="60" y="66"/>
                  </a:cubicBezTo>
                  <a:cubicBezTo>
                    <a:pt x="78" y="89"/>
                    <a:pt x="89" y="104"/>
                    <a:pt x="111" y="141"/>
                  </a:cubicBezTo>
                  <a:cubicBezTo>
                    <a:pt x="133" y="178"/>
                    <a:pt x="175" y="255"/>
                    <a:pt x="192" y="285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56" name="Line 191"/>
            <p:cNvSpPr>
              <a:spLocks noChangeShapeType="1"/>
            </p:cNvSpPr>
            <p:nvPr/>
          </p:nvSpPr>
          <p:spPr bwMode="auto">
            <a:xfrm rot="5400000" flipV="1">
              <a:off x="1655" y="2544"/>
              <a:ext cx="1164" cy="8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57" name="Freeform 192"/>
            <p:cNvSpPr>
              <a:spLocks/>
            </p:cNvSpPr>
            <p:nvPr/>
          </p:nvSpPr>
          <p:spPr bwMode="auto">
            <a:xfrm>
              <a:off x="597" y="1977"/>
              <a:ext cx="318" cy="4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123"/>
                </a:cxn>
                <a:cxn ang="0">
                  <a:pos x="231" y="381"/>
                </a:cxn>
                <a:cxn ang="0">
                  <a:pos x="318" y="474"/>
                </a:cxn>
              </a:cxnLst>
              <a:rect l="0" t="0" r="r" b="b"/>
              <a:pathLst>
                <a:path w="318" h="474">
                  <a:moveTo>
                    <a:pt x="0" y="0"/>
                  </a:moveTo>
                  <a:cubicBezTo>
                    <a:pt x="9" y="21"/>
                    <a:pt x="16" y="60"/>
                    <a:pt x="54" y="123"/>
                  </a:cubicBezTo>
                  <a:cubicBezTo>
                    <a:pt x="92" y="186"/>
                    <a:pt x="187" y="323"/>
                    <a:pt x="231" y="381"/>
                  </a:cubicBezTo>
                  <a:cubicBezTo>
                    <a:pt x="275" y="439"/>
                    <a:pt x="300" y="455"/>
                    <a:pt x="318" y="474"/>
                  </a:cubicBezTo>
                </a:path>
              </a:pathLst>
            </a:custGeom>
            <a:noFill/>
            <a:ln w="50800" cap="sq" cmpd="sng">
              <a:solidFill>
                <a:srgbClr val="000000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58" name="Freeform 193"/>
            <p:cNvSpPr>
              <a:spLocks/>
            </p:cNvSpPr>
            <p:nvPr/>
          </p:nvSpPr>
          <p:spPr bwMode="auto">
            <a:xfrm>
              <a:off x="903" y="2442"/>
              <a:ext cx="345" cy="2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132"/>
                </a:cxn>
                <a:cxn ang="0">
                  <a:pos x="345" y="276"/>
                </a:cxn>
              </a:cxnLst>
              <a:rect l="0" t="0" r="r" b="b"/>
              <a:pathLst>
                <a:path w="345" h="276">
                  <a:moveTo>
                    <a:pt x="0" y="0"/>
                  </a:moveTo>
                  <a:cubicBezTo>
                    <a:pt x="24" y="22"/>
                    <a:pt x="89" y="86"/>
                    <a:pt x="147" y="132"/>
                  </a:cubicBezTo>
                  <a:cubicBezTo>
                    <a:pt x="205" y="178"/>
                    <a:pt x="304" y="246"/>
                    <a:pt x="345" y="276"/>
                  </a:cubicBezTo>
                </a:path>
              </a:pathLst>
            </a:custGeom>
            <a:noFill/>
            <a:ln w="50800" cap="sq" cmpd="sng">
              <a:solidFill>
                <a:srgbClr val="000000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59" name="Freeform 194"/>
            <p:cNvSpPr>
              <a:spLocks/>
            </p:cNvSpPr>
            <p:nvPr/>
          </p:nvSpPr>
          <p:spPr bwMode="auto">
            <a:xfrm>
              <a:off x="1246" y="2711"/>
              <a:ext cx="408" cy="2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" y="70"/>
                </a:cxn>
                <a:cxn ang="0">
                  <a:pos x="279" y="156"/>
                </a:cxn>
                <a:cxn ang="0">
                  <a:pos x="408" y="213"/>
                </a:cxn>
              </a:cxnLst>
              <a:rect l="0" t="0" r="r" b="b"/>
              <a:pathLst>
                <a:path w="408" h="213">
                  <a:moveTo>
                    <a:pt x="0" y="0"/>
                  </a:moveTo>
                  <a:cubicBezTo>
                    <a:pt x="18" y="12"/>
                    <a:pt x="64" y="44"/>
                    <a:pt x="110" y="70"/>
                  </a:cubicBezTo>
                  <a:cubicBezTo>
                    <a:pt x="156" y="96"/>
                    <a:pt x="229" y="132"/>
                    <a:pt x="279" y="156"/>
                  </a:cubicBezTo>
                  <a:cubicBezTo>
                    <a:pt x="329" y="180"/>
                    <a:pt x="381" y="201"/>
                    <a:pt x="408" y="213"/>
                  </a:cubicBezTo>
                </a:path>
              </a:pathLst>
            </a:custGeom>
            <a:noFill/>
            <a:ln w="50800" cap="sq" cmpd="sng">
              <a:solidFill>
                <a:srgbClr val="000000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60" name="Freeform 195"/>
            <p:cNvSpPr>
              <a:spLocks/>
            </p:cNvSpPr>
            <p:nvPr/>
          </p:nvSpPr>
          <p:spPr bwMode="auto">
            <a:xfrm>
              <a:off x="1643" y="2924"/>
              <a:ext cx="423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60"/>
                </a:cxn>
                <a:cxn ang="0">
                  <a:pos x="285" y="111"/>
                </a:cxn>
                <a:cxn ang="0">
                  <a:pos x="423" y="150"/>
                </a:cxn>
              </a:cxnLst>
              <a:rect l="0" t="0" r="r" b="b"/>
              <a:pathLst>
                <a:path w="423" h="150">
                  <a:moveTo>
                    <a:pt x="0" y="0"/>
                  </a:moveTo>
                  <a:cubicBezTo>
                    <a:pt x="24" y="10"/>
                    <a:pt x="97" y="42"/>
                    <a:pt x="144" y="60"/>
                  </a:cubicBezTo>
                  <a:cubicBezTo>
                    <a:pt x="191" y="78"/>
                    <a:pt x="238" y="96"/>
                    <a:pt x="285" y="111"/>
                  </a:cubicBezTo>
                  <a:cubicBezTo>
                    <a:pt x="332" y="126"/>
                    <a:pt x="394" y="142"/>
                    <a:pt x="423" y="150"/>
                  </a:cubicBezTo>
                </a:path>
              </a:pathLst>
            </a:custGeom>
            <a:noFill/>
            <a:ln w="50800" cap="sq" cmpd="sng">
              <a:solidFill>
                <a:srgbClr val="000000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61" name="Freeform 196"/>
            <p:cNvSpPr>
              <a:spLocks/>
            </p:cNvSpPr>
            <p:nvPr/>
          </p:nvSpPr>
          <p:spPr bwMode="auto">
            <a:xfrm>
              <a:off x="2013" y="3069"/>
              <a:ext cx="231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6"/>
                </a:cxn>
                <a:cxn ang="0">
                  <a:pos x="138" y="33"/>
                </a:cxn>
                <a:cxn ang="0">
                  <a:pos x="231" y="57"/>
                </a:cxn>
              </a:cxnLst>
              <a:rect l="0" t="0" r="r" b="b"/>
              <a:pathLst>
                <a:path w="231" h="57">
                  <a:moveTo>
                    <a:pt x="0" y="0"/>
                  </a:moveTo>
                  <a:cubicBezTo>
                    <a:pt x="6" y="1"/>
                    <a:pt x="16" y="0"/>
                    <a:pt x="39" y="6"/>
                  </a:cubicBezTo>
                  <a:cubicBezTo>
                    <a:pt x="62" y="12"/>
                    <a:pt x="106" y="25"/>
                    <a:pt x="138" y="33"/>
                  </a:cubicBezTo>
                  <a:cubicBezTo>
                    <a:pt x="170" y="41"/>
                    <a:pt x="212" y="52"/>
                    <a:pt x="231" y="57"/>
                  </a:cubicBezTo>
                </a:path>
              </a:pathLst>
            </a:custGeom>
            <a:noFill/>
            <a:ln w="50800" cap="sq" cmpd="sng">
              <a:solidFill>
                <a:srgbClr val="000000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62" name="Freeform 197"/>
            <p:cNvSpPr>
              <a:spLocks/>
            </p:cNvSpPr>
            <p:nvPr/>
          </p:nvSpPr>
          <p:spPr bwMode="auto">
            <a:xfrm flipH="1">
              <a:off x="2200" y="3130"/>
              <a:ext cx="47" cy="4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9"/>
                </a:cxn>
              </a:cxnLst>
              <a:rect l="0" t="0" r="r" b="b"/>
              <a:pathLst>
                <a:path w="1" h="309">
                  <a:moveTo>
                    <a:pt x="0" y="0"/>
                  </a:moveTo>
                  <a:cubicBezTo>
                    <a:pt x="0" y="51"/>
                    <a:pt x="0" y="245"/>
                    <a:pt x="0" y="309"/>
                  </a:cubicBezTo>
                </a:path>
              </a:pathLst>
            </a:custGeom>
            <a:noFill/>
            <a:ln w="50800" cap="sq" cmpd="sng">
              <a:solidFill>
                <a:srgbClr val="000000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63" name="Freeform 198"/>
            <p:cNvSpPr>
              <a:spLocks/>
            </p:cNvSpPr>
            <p:nvPr/>
          </p:nvSpPr>
          <p:spPr bwMode="auto">
            <a:xfrm>
              <a:off x="3276" y="2856"/>
              <a:ext cx="90" cy="2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87"/>
                </a:cxn>
                <a:cxn ang="0">
                  <a:pos x="90" y="231"/>
                </a:cxn>
              </a:cxnLst>
              <a:rect l="0" t="0" r="r" b="b"/>
              <a:pathLst>
                <a:path w="90" h="231">
                  <a:moveTo>
                    <a:pt x="0" y="0"/>
                  </a:moveTo>
                  <a:cubicBezTo>
                    <a:pt x="7" y="14"/>
                    <a:pt x="30" y="48"/>
                    <a:pt x="45" y="87"/>
                  </a:cubicBezTo>
                  <a:cubicBezTo>
                    <a:pt x="60" y="126"/>
                    <a:pt x="81" y="201"/>
                    <a:pt x="90" y="231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64" name="Line 199"/>
            <p:cNvSpPr>
              <a:spLocks noChangeShapeType="1"/>
            </p:cNvSpPr>
            <p:nvPr/>
          </p:nvSpPr>
          <p:spPr bwMode="auto">
            <a:xfrm flipV="1">
              <a:off x="2251" y="3101"/>
              <a:ext cx="1093" cy="5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65" name="Freeform 200"/>
            <p:cNvSpPr>
              <a:spLocks/>
            </p:cNvSpPr>
            <p:nvPr/>
          </p:nvSpPr>
          <p:spPr bwMode="auto">
            <a:xfrm>
              <a:off x="2235" y="1962"/>
              <a:ext cx="393" cy="2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78"/>
                </a:cxn>
                <a:cxn ang="0">
                  <a:pos x="393" y="213"/>
                </a:cxn>
              </a:cxnLst>
              <a:rect l="0" t="0" r="r" b="b"/>
              <a:pathLst>
                <a:path w="393" h="213">
                  <a:moveTo>
                    <a:pt x="0" y="0"/>
                  </a:moveTo>
                  <a:cubicBezTo>
                    <a:pt x="26" y="13"/>
                    <a:pt x="94" y="43"/>
                    <a:pt x="159" y="78"/>
                  </a:cubicBezTo>
                  <a:cubicBezTo>
                    <a:pt x="224" y="113"/>
                    <a:pt x="344" y="185"/>
                    <a:pt x="393" y="213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</p:grpSp>
      <p:grpSp>
        <p:nvGrpSpPr>
          <p:cNvPr id="366" name="Group 214"/>
          <p:cNvGrpSpPr>
            <a:grpSpLocks/>
          </p:cNvGrpSpPr>
          <p:nvPr/>
        </p:nvGrpSpPr>
        <p:grpSpPr bwMode="auto">
          <a:xfrm>
            <a:off x="838200" y="5896000"/>
            <a:ext cx="4114800" cy="244475"/>
            <a:chOff x="528" y="3984"/>
            <a:chExt cx="2592" cy="154"/>
          </a:xfrm>
          <a:solidFill>
            <a:schemeClr val="bg1"/>
          </a:solidFill>
        </p:grpSpPr>
        <p:sp>
          <p:nvSpPr>
            <p:cNvPr id="367" name="Line 202"/>
            <p:cNvSpPr>
              <a:spLocks noChangeShapeType="1"/>
            </p:cNvSpPr>
            <p:nvPr/>
          </p:nvSpPr>
          <p:spPr bwMode="auto">
            <a:xfrm flipV="1">
              <a:off x="528" y="4080"/>
              <a:ext cx="2592" cy="19"/>
            </a:xfrm>
            <a:prstGeom prst="line">
              <a:avLst/>
            </a:prstGeom>
            <a:grpFill/>
            <a:ln w="38100" cap="sq">
              <a:solidFill>
                <a:srgbClr val="FF00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68" name="Text Box 204"/>
            <p:cNvSpPr txBox="1">
              <a:spLocks noChangeArrowheads="1"/>
            </p:cNvSpPr>
            <p:nvPr/>
          </p:nvSpPr>
          <p:spPr bwMode="auto">
            <a:xfrm>
              <a:off x="1728" y="3984"/>
              <a:ext cx="144" cy="154"/>
            </a:xfrm>
            <a:prstGeom prst="rect">
              <a:avLst/>
            </a:prstGeom>
            <a:grpFill/>
            <a:ln w="28575" cap="sq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l</a:t>
              </a:r>
              <a:r>
                <a:rPr kumimoji="0" lang="el-GR" sz="1600" b="1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Β</a:t>
              </a:r>
            </a:p>
          </p:txBody>
        </p:sp>
      </p:grpSp>
      <p:grpSp>
        <p:nvGrpSpPr>
          <p:cNvPr id="369" name="Group 216"/>
          <p:cNvGrpSpPr>
            <a:grpSpLocks/>
          </p:cNvGrpSpPr>
          <p:nvPr/>
        </p:nvGrpSpPr>
        <p:grpSpPr bwMode="auto">
          <a:xfrm>
            <a:off x="4953000" y="6062688"/>
            <a:ext cx="457200" cy="244475"/>
            <a:chOff x="3120" y="4089"/>
            <a:chExt cx="288" cy="154"/>
          </a:xfrm>
        </p:grpSpPr>
        <p:sp>
          <p:nvSpPr>
            <p:cNvPr id="370" name="Line 203"/>
            <p:cNvSpPr>
              <a:spLocks noChangeShapeType="1"/>
            </p:cNvSpPr>
            <p:nvPr/>
          </p:nvSpPr>
          <p:spPr bwMode="auto">
            <a:xfrm>
              <a:off x="3120" y="4176"/>
              <a:ext cx="288" cy="0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71" name="Text Box 205"/>
            <p:cNvSpPr txBox="1">
              <a:spLocks noChangeArrowheads="1"/>
            </p:cNvSpPr>
            <p:nvPr/>
          </p:nvSpPr>
          <p:spPr bwMode="auto">
            <a:xfrm>
              <a:off x="3189" y="4089"/>
              <a:ext cx="144" cy="154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l</a:t>
              </a:r>
              <a:r>
                <a:rPr kumimoji="0" lang="el-GR" sz="1600" b="1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</a:t>
              </a:r>
            </a:p>
          </p:txBody>
        </p:sp>
      </p:grpSp>
      <p:sp>
        <p:nvSpPr>
          <p:cNvPr id="372" name="Freeform 206"/>
          <p:cNvSpPr>
            <a:spLocks/>
          </p:cNvSpPr>
          <p:nvPr/>
        </p:nvSpPr>
        <p:spPr bwMode="auto">
          <a:xfrm>
            <a:off x="1752600" y="3686200"/>
            <a:ext cx="3598863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78" y="1"/>
              </a:cxn>
            </a:cxnLst>
            <a:rect l="0" t="0" r="r" b="b"/>
            <a:pathLst>
              <a:path w="1678" h="1">
                <a:moveTo>
                  <a:pt x="0" y="0"/>
                </a:moveTo>
                <a:lnTo>
                  <a:pt x="1678" y="1"/>
                </a:lnTo>
              </a:path>
            </a:pathLst>
          </a:custGeom>
          <a:noFill/>
          <a:ln w="25400" cap="flat" cmpd="sng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373" name="Line 207"/>
          <p:cNvSpPr>
            <a:spLocks noChangeShapeType="1"/>
          </p:cNvSpPr>
          <p:nvPr/>
        </p:nvSpPr>
        <p:spPr bwMode="auto">
          <a:xfrm rot="5400000" flipV="1">
            <a:off x="835025" y="4679975"/>
            <a:ext cx="1847850" cy="12700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374" name="Line 208"/>
          <p:cNvSpPr>
            <a:spLocks noChangeShapeType="1"/>
          </p:cNvSpPr>
          <p:nvPr/>
        </p:nvSpPr>
        <p:spPr bwMode="auto">
          <a:xfrm rot="5400000" flipV="1">
            <a:off x="4035425" y="4603775"/>
            <a:ext cx="1847850" cy="12700"/>
          </a:xfrm>
          <a:prstGeom prst="line">
            <a:avLst/>
          </a:prstGeom>
          <a:noFill/>
          <a:ln w="25400">
            <a:solidFill>
              <a:srgbClr val="00009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375" name="Text Box 209"/>
          <p:cNvSpPr txBox="1">
            <a:spLocks noChangeArrowheads="1"/>
          </p:cNvSpPr>
          <p:nvPr/>
        </p:nvSpPr>
        <p:spPr bwMode="auto">
          <a:xfrm>
            <a:off x="3657600" y="4753000"/>
            <a:ext cx="339725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Ν</a:t>
            </a:r>
          </a:p>
        </p:txBody>
      </p:sp>
      <p:sp>
        <p:nvSpPr>
          <p:cNvPr id="376" name="Oval 210"/>
          <p:cNvSpPr>
            <a:spLocks noChangeAspect="1" noChangeArrowheads="1"/>
          </p:cNvSpPr>
          <p:nvPr/>
        </p:nvSpPr>
        <p:spPr bwMode="auto">
          <a:xfrm>
            <a:off x="3486150" y="4856188"/>
            <a:ext cx="144463" cy="144462"/>
          </a:xfrm>
          <a:prstGeom prst="ellipse">
            <a:avLst/>
          </a:prstGeom>
          <a:solidFill>
            <a:srgbClr val="FF0000"/>
          </a:solidFill>
          <a:ln w="12700" cap="sq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grpSp>
        <p:nvGrpSpPr>
          <p:cNvPr id="377" name="Group 215"/>
          <p:cNvGrpSpPr>
            <a:grpSpLocks/>
          </p:cNvGrpSpPr>
          <p:nvPr/>
        </p:nvGrpSpPr>
        <p:grpSpPr bwMode="auto">
          <a:xfrm>
            <a:off x="838200" y="6099200"/>
            <a:ext cx="914400" cy="244475"/>
            <a:chOff x="528" y="4112"/>
            <a:chExt cx="576" cy="154"/>
          </a:xfrm>
          <a:solidFill>
            <a:schemeClr val="bg1"/>
          </a:solidFill>
        </p:grpSpPr>
        <p:sp>
          <p:nvSpPr>
            <p:cNvPr id="378" name="Line 201"/>
            <p:cNvSpPr>
              <a:spLocks noChangeShapeType="1"/>
            </p:cNvSpPr>
            <p:nvPr/>
          </p:nvSpPr>
          <p:spPr bwMode="auto">
            <a:xfrm>
              <a:off x="528" y="4176"/>
              <a:ext cx="576" cy="0"/>
            </a:xfrm>
            <a:prstGeom prst="line">
              <a:avLst/>
            </a:prstGeom>
            <a:grpFill/>
            <a:ln w="38100" cap="sq">
              <a:solidFill>
                <a:srgbClr val="00CC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79" name="Text Box 212"/>
            <p:cNvSpPr txBox="1">
              <a:spLocks noChangeArrowheads="1"/>
            </p:cNvSpPr>
            <p:nvPr/>
          </p:nvSpPr>
          <p:spPr bwMode="auto">
            <a:xfrm>
              <a:off x="736" y="4112"/>
              <a:ext cx="184" cy="154"/>
            </a:xfrm>
            <a:prstGeom prst="rect">
              <a:avLst/>
            </a:prstGeom>
            <a:grpFill/>
            <a:ln w="12700" cap="sq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l</a:t>
              </a:r>
              <a:r>
                <a:rPr kumimoji="0" lang="el-GR" sz="1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΄</a:t>
              </a:r>
              <a:r>
                <a:rPr kumimoji="0" lang="el-GR" sz="1600" b="1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Β</a:t>
              </a:r>
            </a:p>
          </p:txBody>
        </p:sp>
      </p:grpSp>
      <p:grpSp>
        <p:nvGrpSpPr>
          <p:cNvPr id="380" name="Group 217"/>
          <p:cNvGrpSpPr>
            <a:grpSpLocks/>
          </p:cNvGrpSpPr>
          <p:nvPr/>
        </p:nvGrpSpPr>
        <p:grpSpPr bwMode="auto">
          <a:xfrm>
            <a:off x="1752600" y="6184925"/>
            <a:ext cx="3657600" cy="244475"/>
            <a:chOff x="1104" y="4166"/>
            <a:chExt cx="2304" cy="154"/>
          </a:xfrm>
          <a:solidFill>
            <a:schemeClr val="bg1"/>
          </a:solidFill>
        </p:grpSpPr>
        <p:sp>
          <p:nvSpPr>
            <p:cNvPr id="381" name="Line 211"/>
            <p:cNvSpPr>
              <a:spLocks noChangeShapeType="1"/>
            </p:cNvSpPr>
            <p:nvPr/>
          </p:nvSpPr>
          <p:spPr bwMode="auto">
            <a:xfrm>
              <a:off x="1104" y="4256"/>
              <a:ext cx="2304" cy="0"/>
            </a:xfrm>
            <a:prstGeom prst="line">
              <a:avLst/>
            </a:prstGeom>
            <a:grpFill/>
            <a:ln w="38100" cap="sq">
              <a:solidFill>
                <a:srgbClr val="00FF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82" name="Text Box 213"/>
            <p:cNvSpPr txBox="1">
              <a:spLocks noChangeArrowheads="1"/>
            </p:cNvSpPr>
            <p:nvPr/>
          </p:nvSpPr>
          <p:spPr bwMode="auto">
            <a:xfrm>
              <a:off x="2064" y="4166"/>
              <a:ext cx="184" cy="154"/>
            </a:xfrm>
            <a:prstGeom prst="rect">
              <a:avLst/>
            </a:prstGeom>
            <a:grpFill/>
            <a:ln w="12700" cap="sq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l</a:t>
              </a:r>
              <a:r>
                <a:rPr kumimoji="0" lang="el-GR" sz="1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΄</a:t>
              </a:r>
              <a:r>
                <a:rPr kumimoji="0" lang="el-GR" sz="1600" b="1" i="0" u="none" strike="noStrike" kern="0" cap="none" spc="0" normalizeH="0" baseline="-25000" noProof="0" dirty="0" err="1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</a:t>
              </a:r>
              <a:endParaRPr kumimoji="0" lang="el-GR" sz="1600" b="1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</p:grpSp>
      <p:pic>
        <p:nvPicPr>
          <p:cNvPr id="73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  <p:bldP spid="372" grpId="0" animBg="1"/>
      <p:bldP spid="373" grpId="0" animBg="1"/>
      <p:bldP spid="374" grpId="0" animBg="1"/>
      <p:bldP spid="375" grpId="0" autoUpdateAnimBg="0"/>
      <p:bldP spid="376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4555</TotalTime>
  <Words>742</Words>
  <Application>Microsoft Office PowerPoint</Application>
  <PresentationFormat>On-screen Show (4:3)</PresentationFormat>
  <Paragraphs>226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Θέμα του Office</vt:lpstr>
      <vt:lpstr>ΠΕΤΡΟΛΟΓΙΑ ΜΑΓΜΑΤΙΚΩΝ &amp; ΜΕΤΑΜΟΡΦΩΜΕΝΩΝ ΠΕΤΡΩΜΑΤΩΝ </vt:lpstr>
      <vt:lpstr>ΔΙΑΓΡΑΜΜΑΤΑ ΦΑΣΕΩΝ</vt:lpstr>
      <vt:lpstr>Απλό Ευτηκτικό Διάγραμμα</vt:lpstr>
      <vt:lpstr>Απλό Ευτηκτικό Διάγραμμα</vt:lpstr>
      <vt:lpstr>Απλό Ευτηκτικό Διάγραμμα</vt:lpstr>
      <vt:lpstr>Απλό Ευτηκτικό Διάγραμμα</vt:lpstr>
      <vt:lpstr>Διάγραμμα με πλήρες  Στερεό Διάλυμα</vt:lpstr>
      <vt:lpstr>Διάγραμμα με πλήρες  Στερεό Διάλυμα</vt:lpstr>
      <vt:lpstr>Διάγραμμα με πλήρες  Στερεό Διάλυμα</vt:lpstr>
      <vt:lpstr>Διάγραμμα με πλήρες  Στερεό Διάλυμα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Ioannis Iliopoulos</cp:lastModifiedBy>
  <cp:revision>386</cp:revision>
  <dcterms:created xsi:type="dcterms:W3CDTF">2012-09-06T09:03:05Z</dcterms:created>
  <dcterms:modified xsi:type="dcterms:W3CDTF">2015-09-09T08:47:48Z</dcterms:modified>
</cp:coreProperties>
</file>