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99300" cy="10234613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ple Boy BTN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11" autoAdjust="0"/>
    <p:restoredTop sz="94660"/>
  </p:normalViewPr>
  <p:slideViewPr>
    <p:cSldViewPr>
      <p:cViewPr varScale="1">
        <p:scale>
          <a:sx n="108" d="100"/>
          <a:sy n="108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856" y="-8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11" tIns="47956" rIns="95911" bIns="47956" numCol="1" anchor="t" anchorCtr="0" compatLnSpc="1">
            <a:prstTxWarp prst="textNoShape">
              <a:avLst/>
            </a:prstTxWarp>
          </a:bodyPr>
          <a:lstStyle>
            <a:lvl1pPr defTabSz="958850" eaLnBrk="1" hangingPunct="1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11" tIns="47956" rIns="95911" bIns="47956" numCol="1" anchor="t" anchorCtr="0" compatLnSpc="1">
            <a:prstTxWarp prst="textNoShape">
              <a:avLst/>
            </a:prstTxWarp>
          </a:bodyPr>
          <a:lstStyle>
            <a:lvl1pPr algn="r" defTabSz="958850" eaLnBrk="1" hangingPunct="1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11" tIns="47956" rIns="95911" bIns="47956" numCol="1" anchor="b" anchorCtr="0" compatLnSpc="1">
            <a:prstTxWarp prst="textNoShape">
              <a:avLst/>
            </a:prstTxWarp>
          </a:bodyPr>
          <a:lstStyle>
            <a:lvl1pPr defTabSz="958850" eaLnBrk="1" hangingPunct="1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11" tIns="47956" rIns="95911" bIns="47956" numCol="1" anchor="b" anchorCtr="0" compatLnSpc="1">
            <a:prstTxWarp prst="textNoShape">
              <a:avLst/>
            </a:prstTxWarp>
          </a:bodyPr>
          <a:lstStyle>
            <a:lvl1pPr algn="r" defTabSz="958850" eaLnBrk="1" hangingPunct="1">
              <a:defRPr sz="1300">
                <a:latin typeface="Arial" charset="0"/>
              </a:defRPr>
            </a:lvl1pPr>
          </a:lstStyle>
          <a:p>
            <a:fld id="{D503F1B5-71E4-4592-83A3-442F858B16A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0" tIns="49514" rIns="99030" bIns="4951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0" tIns="49514" rIns="99030" bIns="4951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9938"/>
            <a:ext cx="5114925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0" tIns="49514" rIns="99030" bIns="49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noProof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noProof="0"/>
              <a:t>Δεύτερου επιπέδου</a:t>
            </a:r>
          </a:p>
          <a:p>
            <a:pPr lvl="2"/>
            <a:r>
              <a:rPr lang="el-GR" altLang="el-GR" noProof="0"/>
              <a:t>Τρίτου επιπέδου</a:t>
            </a:r>
          </a:p>
          <a:p>
            <a:pPr lvl="3"/>
            <a:r>
              <a:rPr lang="el-GR" altLang="el-GR" noProof="0"/>
              <a:t>Τέταρτου επιπέδου</a:t>
            </a:r>
          </a:p>
          <a:p>
            <a:pPr lvl="4"/>
            <a:r>
              <a:rPr lang="el-GR" altLang="el-GR" noProof="0"/>
              <a:t>Πέμπτου επιπέδου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0" tIns="49514" rIns="99030" bIns="4951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0" tIns="49514" rIns="99030" bIns="4951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</a:defRPr>
            </a:lvl1pPr>
          </a:lstStyle>
          <a:p>
            <a:fld id="{7CD17B7C-A740-41C6-A8DA-495EE5D69FC4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C9B3FCF-488B-45DB-9EB9-1A90C17EDDC6}" type="slidenum">
              <a:rPr lang="el-GR" altLang="el-GR"/>
              <a:pPr/>
              <a:t>1</a:t>
            </a:fld>
            <a:endParaRPr lang="el-GR" altLang="el-GR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9938"/>
            <a:ext cx="5113338" cy="38354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el-GR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5B75DA-95FA-4D7D-8A49-B02F4C9659B6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207A-3639-4B7F-88BE-69361587D22A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65E31A8-90F3-4FAF-817A-61F3BBE1766D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730D535-D1E0-4FDC-8C44-B3CD59E68C68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0CA5EB-A272-4893-B8DC-40A2D30EA276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F3C58-2553-4BAD-A678-0FEC5B8B3C8E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2DF8C13-3CFF-4507-B281-AABBF87DBF45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66C2DC1-A62A-429B-B6EB-58FA1BA8828B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30D535-D1E0-4FDC-8C44-B3CD59E68C68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52208F-4B84-4ECD-A94C-254BF9532E27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B980CAB-E35D-4EAE-BF00-1EF02D9AB7F3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r>
              <a:rPr lang="el-GR" altLang="el-GR"/>
              <a:t>Exteme Value Analysis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l-GR" altLang="el-GR"/>
              <a:t>Exteme Value Analysis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30D535-D1E0-4FDC-8C44-B3CD59E68C68}" type="slidenum">
              <a:rPr lang="el-GR" altLang="el-GR" smtClean="0"/>
              <a:pPr/>
              <a:t>‹#›</a:t>
            </a:fld>
            <a:endParaRPr lang="el-GR" alt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708275"/>
            <a:ext cx="6400800" cy="39608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l-GR" sz="1800" b="1" dirty="0"/>
          </a:p>
          <a:p>
            <a:pPr eaLnBrk="1" hangingPunct="1">
              <a:lnSpc>
                <a:spcPct val="80000"/>
              </a:lnSpc>
            </a:pPr>
            <a:endParaRPr lang="en-US" altLang="el-GR" sz="1800" b="1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765175"/>
            <a:ext cx="7772400" cy="1470025"/>
          </a:xfrm>
        </p:spPr>
        <p:txBody>
          <a:bodyPr anchor="ctr">
            <a:normAutofit/>
          </a:bodyPr>
          <a:lstStyle/>
          <a:p>
            <a:r>
              <a:rPr lang="el-GR" altLang="el-GR" sz="2100" b="1" dirty="0"/>
              <a:t>ΒΑΣΙΚΕΣ ΑΡΧΕΣ ΧΡΗΜΑΤΟΟΙΚΟΝΟΜΙΚΗΣ ΔΙΟΙΚΗΣΗΣ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D2DD3-E9DD-4448-BA4A-9467B1FB2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Αξία χρήματος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EAECD6-8420-42A6-A3F9-822C8FF7C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2</a:t>
            </a:fld>
            <a:endParaRPr lang="el-GR" alt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06F8E8-1BAF-4F07-B2A9-C82D60280E0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Έστω ότι επενδύετε 100$ σε τραπεζικό λογαριασμό με </a:t>
            </a:r>
            <a:r>
              <a:rPr lang="en-US" dirty="0"/>
              <a:t>r=7%</a:t>
            </a:r>
            <a:r>
              <a:rPr lang="el-GR" dirty="0"/>
              <a:t>.</a:t>
            </a:r>
          </a:p>
          <a:p>
            <a:r>
              <a:rPr lang="el-GR" b="1" dirty="0"/>
              <a:t>1 έτος</a:t>
            </a:r>
          </a:p>
          <a:p>
            <a:r>
              <a:rPr lang="el-GR" dirty="0"/>
              <a:t>Αξία επένδυσης 107$ δηλαδή 100$ κεφάλαιο και ο τόκος 100$</a:t>
            </a:r>
            <a:r>
              <a:rPr lang="en-US" dirty="0"/>
              <a:t>x0.07=7$</a:t>
            </a:r>
            <a:endParaRPr lang="el-GR" dirty="0"/>
          </a:p>
          <a:p>
            <a:r>
              <a:rPr lang="el-GR" dirty="0"/>
              <a:t>Αξία επένδυσης=100$</a:t>
            </a:r>
            <a:r>
              <a:rPr lang="en-US" dirty="0"/>
              <a:t>x</a:t>
            </a:r>
            <a:r>
              <a:rPr lang="el-GR" dirty="0"/>
              <a:t>(1+</a:t>
            </a:r>
            <a:r>
              <a:rPr lang="en-US" dirty="0"/>
              <a:t>r)</a:t>
            </a:r>
            <a:r>
              <a:rPr lang="el-GR" dirty="0"/>
              <a:t>=100</a:t>
            </a:r>
            <a:r>
              <a:rPr lang="en-US" dirty="0"/>
              <a:t>x</a:t>
            </a:r>
            <a:r>
              <a:rPr lang="el-GR" dirty="0"/>
              <a:t>1.07=107$</a:t>
            </a:r>
          </a:p>
          <a:p>
            <a:r>
              <a:rPr lang="el-GR" b="1" dirty="0"/>
              <a:t>2 έτος</a:t>
            </a:r>
          </a:p>
          <a:p>
            <a:r>
              <a:rPr lang="el-GR" dirty="0"/>
              <a:t>Ο τόκος της 2</a:t>
            </a:r>
            <a:r>
              <a:rPr lang="el-GR" baseline="30000" dirty="0"/>
              <a:t>ης</a:t>
            </a:r>
            <a:r>
              <a:rPr lang="el-GR" dirty="0"/>
              <a:t> χρονιάς θα είναι 107$</a:t>
            </a:r>
            <a:r>
              <a:rPr lang="en-US" dirty="0"/>
              <a:t>x0.07=7</a:t>
            </a:r>
            <a:r>
              <a:rPr lang="el-GR" dirty="0"/>
              <a:t>.49</a:t>
            </a:r>
            <a:r>
              <a:rPr lang="en-US" dirty="0"/>
              <a:t>$</a:t>
            </a:r>
            <a:endParaRPr lang="el-GR" dirty="0"/>
          </a:p>
          <a:p>
            <a:r>
              <a:rPr lang="el-GR" dirty="0"/>
              <a:t>Αξία επένδυσης=100$</a:t>
            </a:r>
            <a:r>
              <a:rPr lang="en-US" dirty="0"/>
              <a:t>x</a:t>
            </a:r>
            <a:r>
              <a:rPr lang="el-GR" dirty="0"/>
              <a:t>(1+</a:t>
            </a:r>
            <a:r>
              <a:rPr lang="en-US" dirty="0"/>
              <a:t>r)</a:t>
            </a:r>
            <a:r>
              <a:rPr lang="el-GR" baseline="30000" dirty="0"/>
              <a:t>2</a:t>
            </a:r>
            <a:r>
              <a:rPr lang="el-GR" dirty="0"/>
              <a:t>=100</a:t>
            </a:r>
            <a:r>
              <a:rPr lang="en-US" dirty="0"/>
              <a:t>x</a:t>
            </a:r>
            <a:r>
              <a:rPr lang="el-GR" dirty="0"/>
              <a:t>1.07</a:t>
            </a:r>
            <a:r>
              <a:rPr lang="el-GR" baseline="30000" dirty="0"/>
              <a:t>2</a:t>
            </a:r>
            <a:r>
              <a:rPr lang="el-GR" dirty="0"/>
              <a:t>=114.49$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44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7BD0D-C984-40CE-A5DB-025B00E3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Μελλοντική Αξία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FD0BFB-2D49-4473-8AF0-ADD3292D7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3</a:t>
            </a:fld>
            <a:endParaRPr lang="el-GR" alt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B529FE-5E6A-4BD5-A129-36D6AF875D0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Μελλοντική Αξία</a:t>
            </a:r>
            <a:r>
              <a:rPr lang="en-US" dirty="0"/>
              <a:t>=FV</a:t>
            </a:r>
            <a:r>
              <a:rPr lang="el-GR" dirty="0"/>
              <a:t>=Κεφάλαιο</a:t>
            </a:r>
            <a:r>
              <a:rPr lang="en-US" dirty="0"/>
              <a:t>x(1+r</a:t>
            </a:r>
            <a:r>
              <a:rPr lang="el-GR" dirty="0"/>
              <a:t>)</a:t>
            </a:r>
            <a:r>
              <a:rPr lang="en-US" baseline="30000" dirty="0"/>
              <a:t>t</a:t>
            </a:r>
            <a:endParaRPr lang="el-GR" baseline="30000" dirty="0"/>
          </a:p>
          <a:p>
            <a:endParaRPr lang="el-GR" dirty="0"/>
          </a:p>
          <a:p>
            <a:r>
              <a:rPr lang="el-GR" dirty="0"/>
              <a:t>όπου</a:t>
            </a:r>
            <a:r>
              <a:rPr lang="en-US" dirty="0"/>
              <a:t> r </a:t>
            </a:r>
            <a:r>
              <a:rPr lang="el-GR" dirty="0"/>
              <a:t>το επιτόκιο και </a:t>
            </a:r>
            <a:r>
              <a:rPr lang="en-US" dirty="0"/>
              <a:t>t </a:t>
            </a:r>
            <a:r>
              <a:rPr lang="el-GR" dirty="0"/>
              <a:t>ο χρόνος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662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72061-A2F5-4A4F-9656-03F70D9B9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Παρούσα Αξία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2887EA-7A43-47C0-BC24-DD044657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4</a:t>
            </a:fld>
            <a:endParaRPr lang="el-GR" alt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392677-D346-485A-A8D0-943C4890EBD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Παρούσα Αξία=</a:t>
            </a:r>
            <a:r>
              <a:rPr lang="en-US" dirty="0"/>
              <a:t>PV=114.49$/</a:t>
            </a:r>
            <a:r>
              <a:rPr lang="el-GR" dirty="0"/>
              <a:t>(1+</a:t>
            </a:r>
            <a:r>
              <a:rPr lang="en-US" dirty="0"/>
              <a:t>r)</a:t>
            </a:r>
            <a:r>
              <a:rPr lang="el-GR" baseline="30000" dirty="0"/>
              <a:t>2</a:t>
            </a:r>
            <a:r>
              <a:rPr lang="en-US" dirty="0"/>
              <a:t>=100$</a:t>
            </a:r>
            <a:endParaRPr lang="el-GR" dirty="0"/>
          </a:p>
          <a:p>
            <a:endParaRPr lang="el-GR" dirty="0"/>
          </a:p>
          <a:p>
            <a:r>
              <a:rPr lang="el-GR" dirty="0"/>
              <a:t>Παρούσα Αξία=Κεφάλαιο/</a:t>
            </a:r>
            <a:r>
              <a:rPr lang="en-US" dirty="0"/>
              <a:t>(1+r</a:t>
            </a:r>
            <a:r>
              <a:rPr lang="el-GR" dirty="0"/>
              <a:t>)</a:t>
            </a:r>
            <a:r>
              <a:rPr lang="en-US" baseline="30000" dirty="0"/>
              <a:t>t</a:t>
            </a:r>
            <a:endParaRPr lang="el-GR" baseline="30000" dirty="0"/>
          </a:p>
          <a:p>
            <a:endParaRPr lang="el-GR" dirty="0"/>
          </a:p>
          <a:p>
            <a:r>
              <a:rPr lang="el-GR" dirty="0"/>
              <a:t>όπου</a:t>
            </a:r>
            <a:r>
              <a:rPr lang="en-US" dirty="0"/>
              <a:t> r </a:t>
            </a:r>
            <a:r>
              <a:rPr lang="el-GR" dirty="0"/>
              <a:t>το επιτόκιο και </a:t>
            </a:r>
            <a:r>
              <a:rPr lang="en-US" dirty="0"/>
              <a:t>t </a:t>
            </a:r>
            <a:r>
              <a:rPr lang="el-GR" dirty="0"/>
              <a:t>ο χρόνος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19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E6F47-E66E-4EBD-ACC3-F491A22C9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Αποτίμηση επενδυτικής ευκαιρίας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974F03D-93FC-4C6E-9B02-11784ECCE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5</a:t>
            </a:fld>
            <a:endParaRPr lang="el-GR" alt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114DB-AC43-469C-8F56-8E6C7433811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Επένδυση 700,000$ για την κατασκευή κτηριακών εγκαταστάσεων για την στέγαση γραφείων. Εκτιμούμε ότι μετά από ένα έτος θα το πουλήσουμε 800,000$. Έστω ότι το κόστος ευκαιρίας (επιτόκιο) είναι 7%. Ποια η παρούσα αξία του έργου; </a:t>
            </a:r>
          </a:p>
          <a:p>
            <a:endParaRPr lang="el-GR" dirty="0"/>
          </a:p>
          <a:p>
            <a:r>
              <a:rPr lang="en-US" dirty="0"/>
              <a:t>PV=800,000$/1.07=747,664$</a:t>
            </a:r>
          </a:p>
        </p:txBody>
      </p:sp>
    </p:spTree>
    <p:extLst>
      <p:ext uri="{BB962C8B-B14F-4D97-AF65-F5344CB8AC3E}">
        <p14:creationId xmlns:p14="http://schemas.microsoft.com/office/powerpoint/2010/main" val="3912081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28BE8-0442-451B-9FC9-6B23EDA9F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Αποτίμηση επενδυτικής ευκαιρίας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BDB42E-D659-4766-9685-EC7C05DC0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6</a:t>
            </a:fld>
            <a:endParaRPr lang="el-GR" alt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AFC69-62EC-4704-8BE5-20D9E53316C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Ποια η καθαρή παρούσα αξία σήμερα; </a:t>
            </a:r>
          </a:p>
          <a:p>
            <a:r>
              <a:rPr lang="en-US" dirty="0"/>
              <a:t>NPV=PV-</a:t>
            </a:r>
            <a:r>
              <a:rPr lang="el-GR" dirty="0"/>
              <a:t>επένδυση = </a:t>
            </a:r>
            <a:r>
              <a:rPr lang="en-US" dirty="0"/>
              <a:t>747,664</a:t>
            </a:r>
            <a:r>
              <a:rPr lang="el-GR" dirty="0"/>
              <a:t>$-700,000$=</a:t>
            </a:r>
            <a:r>
              <a:rPr lang="en-US" dirty="0"/>
              <a:t>47,664</a:t>
            </a:r>
            <a:r>
              <a:rPr lang="el-GR" dirty="0"/>
              <a:t> (σωστό)</a:t>
            </a:r>
          </a:p>
          <a:p>
            <a:endParaRPr lang="el-GR" dirty="0"/>
          </a:p>
          <a:p>
            <a:r>
              <a:rPr lang="el-GR" dirty="0"/>
              <a:t>Γενικά </a:t>
            </a:r>
            <a:r>
              <a:rPr lang="en-US" dirty="0"/>
              <a:t>NPV</a:t>
            </a:r>
            <a:r>
              <a:rPr lang="el-GR" dirty="0"/>
              <a:t>= </a:t>
            </a:r>
            <a:r>
              <a:rPr lang="en-US" dirty="0"/>
              <a:t>C</a:t>
            </a:r>
            <a:r>
              <a:rPr lang="en-US" baseline="-25000" dirty="0"/>
              <a:t>0</a:t>
            </a:r>
            <a:r>
              <a:rPr lang="en-US" dirty="0"/>
              <a:t>+C</a:t>
            </a:r>
            <a:r>
              <a:rPr lang="en-US" baseline="-25000" dirty="0"/>
              <a:t>1</a:t>
            </a:r>
            <a:r>
              <a:rPr lang="en-US" dirty="0"/>
              <a:t>/(1+r)</a:t>
            </a:r>
            <a:r>
              <a:rPr lang="el-GR" dirty="0"/>
              <a:t> </a:t>
            </a:r>
          </a:p>
          <a:p>
            <a:r>
              <a:rPr lang="el-GR" dirty="0"/>
              <a:t>όπου η</a:t>
            </a:r>
            <a:r>
              <a:rPr lang="en-US" dirty="0"/>
              <a:t> C</a:t>
            </a:r>
            <a:r>
              <a:rPr lang="en-US" baseline="-25000" dirty="0"/>
              <a:t>0</a:t>
            </a:r>
            <a:r>
              <a:rPr lang="el-GR" dirty="0"/>
              <a:t> επένδυση και </a:t>
            </a:r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l-GR" dirty="0"/>
              <a:t>η </a:t>
            </a:r>
            <a:r>
              <a:rPr lang="el-GR" dirty="0" err="1"/>
              <a:t>χρηματοροή</a:t>
            </a:r>
            <a:r>
              <a:rPr lang="el-GR" dirty="0"/>
              <a:t> το έτος 1</a:t>
            </a:r>
          </a:p>
          <a:p>
            <a:r>
              <a:rPr lang="en-US" dirty="0"/>
              <a:t>C</a:t>
            </a:r>
            <a:r>
              <a:rPr lang="en-US" baseline="-25000" dirty="0"/>
              <a:t>0 </a:t>
            </a:r>
            <a:r>
              <a:rPr lang="el-GR" dirty="0"/>
              <a:t>= -700,000$</a:t>
            </a:r>
          </a:p>
          <a:p>
            <a:r>
              <a:rPr lang="en-US" dirty="0"/>
              <a:t>C</a:t>
            </a:r>
            <a:r>
              <a:rPr lang="en-US" baseline="-25000" dirty="0"/>
              <a:t>1 </a:t>
            </a:r>
            <a:r>
              <a:rPr lang="el-GR" dirty="0"/>
              <a:t>= 800,000$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942944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C81A8-F963-48D1-BADE-BAD17BFD7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Παρόυσα</a:t>
            </a:r>
            <a:r>
              <a:rPr lang="el-GR" dirty="0"/>
              <a:t> αξία με πολλαπλές </a:t>
            </a:r>
            <a:r>
              <a:rPr lang="el-GR" dirty="0" err="1"/>
              <a:t>χρηματοροές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01D7-7661-4E79-B1A5-90FB691CF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7</a:t>
            </a:fld>
            <a:endParaRPr lang="el-GR" alt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7B830-C2F4-49E3-908E-C4FD112912F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Επένδυση πάλι 700,000$ όπου το έτος 1 ενοικιάζουμε τα γραφεία και κερδίζουμε 30,000$, το έτος 2 πωλούνται τα γραφεία</a:t>
            </a:r>
            <a:r>
              <a:rPr lang="en-US" dirty="0"/>
              <a:t> </a:t>
            </a:r>
            <a:r>
              <a:rPr lang="el-GR" dirty="0"/>
              <a:t>προς 870,000$. Επιτόκιο 12%.</a:t>
            </a:r>
          </a:p>
          <a:p>
            <a:r>
              <a:rPr lang="el-GR" dirty="0"/>
              <a:t>Παρούσα αξία:</a:t>
            </a:r>
          </a:p>
          <a:p>
            <a:r>
              <a:rPr lang="en-US" dirty="0"/>
              <a:t>PV</a:t>
            </a:r>
            <a:r>
              <a:rPr lang="el-GR" dirty="0"/>
              <a:t>= </a:t>
            </a:r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/>
              <a:t>/(1+r)</a:t>
            </a:r>
            <a:r>
              <a:rPr lang="el-GR" dirty="0"/>
              <a:t>+</a:t>
            </a:r>
            <a:r>
              <a:rPr lang="en-US" dirty="0"/>
              <a:t> C</a:t>
            </a:r>
            <a:r>
              <a:rPr lang="el-GR" baseline="-25000" dirty="0"/>
              <a:t>2</a:t>
            </a:r>
            <a:r>
              <a:rPr lang="en-US" dirty="0"/>
              <a:t>/(1+r)</a:t>
            </a:r>
            <a:r>
              <a:rPr lang="el-GR" baseline="30000" dirty="0"/>
              <a:t>2</a:t>
            </a:r>
          </a:p>
          <a:p>
            <a:r>
              <a:rPr lang="en-US" dirty="0"/>
              <a:t>PV=30,000/(1,12)+</a:t>
            </a:r>
            <a:r>
              <a:rPr lang="el-GR" dirty="0"/>
              <a:t>870,000/</a:t>
            </a:r>
            <a:r>
              <a:rPr lang="en-US" dirty="0"/>
              <a:t>(1,12)</a:t>
            </a:r>
            <a:r>
              <a:rPr lang="el-GR" baseline="30000" dirty="0"/>
              <a:t>2</a:t>
            </a:r>
            <a:r>
              <a:rPr lang="el-GR" dirty="0"/>
              <a:t>=26,786+693.559=720,344$</a:t>
            </a:r>
          </a:p>
          <a:p>
            <a:r>
              <a:rPr lang="el-GR" dirty="0"/>
              <a:t>Άρα </a:t>
            </a:r>
            <a:r>
              <a:rPr lang="en-US" dirty="0"/>
              <a:t>NPV=</a:t>
            </a:r>
            <a:r>
              <a:rPr lang="el-GR" dirty="0"/>
              <a:t>720,344</a:t>
            </a:r>
            <a:r>
              <a:rPr lang="en-US" dirty="0"/>
              <a:t>$-</a:t>
            </a:r>
            <a:r>
              <a:rPr lang="el-GR" dirty="0"/>
              <a:t>700,000</a:t>
            </a:r>
            <a:r>
              <a:rPr lang="en-US" dirty="0"/>
              <a:t>$=</a:t>
            </a:r>
            <a:r>
              <a:rPr lang="el-GR" dirty="0"/>
              <a:t>20,344</a:t>
            </a:r>
            <a:r>
              <a:rPr lang="en-US" dirty="0"/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1789764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459D9-71B7-46A0-B471-89A624F7D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Ράντες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ADA92E-5DBE-4D5B-AD50-3B9C77089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8</a:t>
            </a:fld>
            <a:endParaRPr lang="el-GR" alt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97E95-786A-456F-A927-E6474BB945A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Διηνεκείς ράντες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AC9DCE-4D47-4F79-8BFE-2976EF6D34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525" y="2700337"/>
            <a:ext cx="6076950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332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4424F-FBF7-4C16-BC72-B396868A3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91B23F-8D07-42D2-B25D-46EA03156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D535-D1E0-4FDC-8C44-B3CD59E68C68}" type="slidenum">
              <a:rPr lang="el-GR" altLang="el-GR" smtClean="0"/>
              <a:pPr/>
              <a:t>9</a:t>
            </a:fld>
            <a:endParaRPr lang="el-GR" alt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7869A-1517-4318-81FB-EB2310DBC35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Αγορά αυτοκινήτου με καταβολή 5 δόσεων των 5,000$ εκάστη δόση. Επιτόκιο 7%.</a:t>
            </a:r>
          </a:p>
          <a:p>
            <a:r>
              <a:rPr lang="en-US" dirty="0"/>
              <a:t>PV= 5,000x[(1/0.07)-(1/(0.07)(1.07)</a:t>
            </a:r>
            <a:r>
              <a:rPr lang="en-US" baseline="30000" dirty="0"/>
              <a:t>5</a:t>
            </a:r>
            <a:r>
              <a:rPr lang="en-US" dirty="0"/>
              <a:t>]= =5,000x4.1=20,501$</a:t>
            </a:r>
          </a:p>
          <a:p>
            <a:r>
              <a:rPr lang="el-GR" dirty="0"/>
              <a:t>ή </a:t>
            </a:r>
          </a:p>
          <a:p>
            <a:r>
              <a:rPr lang="en-US" dirty="0"/>
              <a:t>PV=(5,000/1.07)+ (5,000/1.07</a:t>
            </a:r>
            <a:r>
              <a:rPr lang="en-US" baseline="30000" dirty="0"/>
              <a:t>2</a:t>
            </a:r>
            <a:r>
              <a:rPr lang="en-US" dirty="0"/>
              <a:t>)+ (5,000/1.07</a:t>
            </a:r>
            <a:r>
              <a:rPr lang="en-US" baseline="30000" dirty="0"/>
              <a:t>3</a:t>
            </a:r>
            <a:r>
              <a:rPr lang="en-US" dirty="0"/>
              <a:t>)+ (5,000/1.07</a:t>
            </a:r>
            <a:r>
              <a:rPr lang="en-US" baseline="30000" dirty="0"/>
              <a:t>4</a:t>
            </a:r>
            <a:r>
              <a:rPr lang="en-US" dirty="0"/>
              <a:t>)+ (5,000/1.07</a:t>
            </a:r>
            <a:r>
              <a:rPr lang="en-US" baseline="30000" dirty="0"/>
              <a:t>5</a:t>
            </a:r>
            <a:r>
              <a:rPr lang="en-US" dirty="0"/>
              <a:t>)=20,501</a:t>
            </a:r>
          </a:p>
        </p:txBody>
      </p:sp>
    </p:spTree>
    <p:extLst>
      <p:ext uri="{BB962C8B-B14F-4D97-AF65-F5344CB8AC3E}">
        <p14:creationId xmlns:p14="http://schemas.microsoft.com/office/powerpoint/2010/main" val="22540125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380</Words>
  <Application>Microsoft Office PowerPoint</Application>
  <PresentationFormat>On-screen Show (4:3)</PresentationFormat>
  <Paragraphs>57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Apple Boy BTN</vt:lpstr>
      <vt:lpstr>Arial</vt:lpstr>
      <vt:lpstr>Georgia</vt:lpstr>
      <vt:lpstr>Wingdings</vt:lpstr>
      <vt:lpstr>Wingdings 2</vt:lpstr>
      <vt:lpstr>Δημοτικός</vt:lpstr>
      <vt:lpstr>ΒΑΣΙΚΕΣ ΑΡΧΕΣ ΧΡΗΜΑΤΟΟΙΚΟΝΟΜΙΚΗΣ ΔΙΟΙΚΗΣΗΣ</vt:lpstr>
      <vt:lpstr>Αξία χρήματος</vt:lpstr>
      <vt:lpstr>Μελλοντική Αξία</vt:lpstr>
      <vt:lpstr>Παρούσα Αξία</vt:lpstr>
      <vt:lpstr>Αποτίμηση επενδυτικής ευκαιρίας</vt:lpstr>
      <vt:lpstr>Αποτίμηση επενδυτικής ευκαιρίας</vt:lpstr>
      <vt:lpstr>Παρόυσα αξία με πολλαπλές χρηματοροές</vt:lpstr>
      <vt:lpstr>Ράντες</vt:lpstr>
      <vt:lpstr>Παράδειγμα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ΑΡΧΕΣ ΧΡΗΜΑΤΟΟΙΚΟΝΟΜΙΚΗΣ ΔΙΟΙΚΗΣΗΣ</dc:title>
  <dc:creator>ΚΩΝΣΤΑΝΤΑΤΟΣ ΧΡΙΣΤΟΦΟΡΟΣ</dc:creator>
  <cp:lastModifiedBy>ΚΩΝΣΤΑΝΤΑΤΟΣ ΧΡΙΣΤΟΦΟΡΟΣ</cp:lastModifiedBy>
  <cp:revision>20</cp:revision>
  <dcterms:created xsi:type="dcterms:W3CDTF">2021-03-02T13:35:13Z</dcterms:created>
  <dcterms:modified xsi:type="dcterms:W3CDTF">2021-03-09T17:48:56Z</dcterms:modified>
</cp:coreProperties>
</file>