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99300" cy="10234613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 autoAdjust="0"/>
    <p:restoredTop sz="94660"/>
  </p:normalViewPr>
  <p:slideViewPr>
    <p:cSldViewPr>
      <p:cViewPr varScale="1">
        <p:scale>
          <a:sx n="108" d="100"/>
          <a:sy n="108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56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t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t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b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latin typeface="Arial" charset="0"/>
              </a:defRPr>
            </a:lvl1pPr>
          </a:lstStyle>
          <a:p>
            <a:fld id="{D503F1B5-71E4-4592-83A3-442F858B16A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noProof="0"/>
              <a:t>Δεύτερου επιπέδου</a:t>
            </a:r>
          </a:p>
          <a:p>
            <a:pPr lvl="2"/>
            <a:r>
              <a:rPr lang="el-GR" altLang="el-GR" noProof="0"/>
              <a:t>Τρίτου επιπέδου</a:t>
            </a:r>
          </a:p>
          <a:p>
            <a:pPr lvl="3"/>
            <a:r>
              <a:rPr lang="el-GR" altLang="el-GR" noProof="0"/>
              <a:t>Τέταρτου επιπέδου</a:t>
            </a:r>
          </a:p>
          <a:p>
            <a:pPr lvl="4"/>
            <a:r>
              <a:rPr lang="el-GR" altLang="el-GR" noProof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fld id="{7CD17B7C-A740-41C6-A8DA-495EE5D69FC4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9B3FCF-488B-45DB-9EB9-1A90C17EDDC6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B75DA-95FA-4D7D-8A49-B02F4C9659B6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07A-3639-4B7F-88BE-69361587D22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5E31A8-90F3-4FAF-817A-61F3BBE1766D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CA5EB-A272-4893-B8DC-40A2D30EA276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58-2553-4BAD-A678-0FEC5B8B3C8E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DF8C13-3CFF-4507-B281-AABBF87DBF45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6C2DC1-A62A-429B-B6EB-58FA1BA8828B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208F-4B84-4ECD-A94C-254BF9532E27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980CAB-E35D-4EAE-BF00-1EF02D9AB7F3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08275"/>
            <a:ext cx="6400800" cy="3960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l-GR" sz="1800" b="1" dirty="0"/>
          </a:p>
          <a:p>
            <a:pPr eaLnBrk="1" hangingPunct="1">
              <a:lnSpc>
                <a:spcPct val="80000"/>
              </a:lnSpc>
            </a:pPr>
            <a:endParaRPr lang="en-US" altLang="el-GR" sz="1800" b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470025"/>
          </a:xfrm>
        </p:spPr>
        <p:txBody>
          <a:bodyPr anchor="ctr">
            <a:normAutofit/>
          </a:bodyPr>
          <a:lstStyle/>
          <a:p>
            <a:r>
              <a:rPr lang="el-GR" altLang="el-GR" sz="2100" b="1" dirty="0"/>
              <a:t>ΒΑΣΙΚΕΣ ΑΡΧΕΣ ΧΡΗΜΑΤΟΟΙΚΟΝΟΜΙΚΗΣ ΔΙΟΙΚΗΣΗΣ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2DD3-E9DD-4448-BA4A-9467B1FB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Αξία χρήματος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EAECD6-8420-42A6-A3F9-822C8FF7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2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6F8E8-1BAF-4F07-B2A9-C82D60280E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Έστω ότι επενδύετε 100$ σε τραπεζικό λογαριασμό με </a:t>
            </a:r>
            <a:r>
              <a:rPr lang="en-US" dirty="0"/>
              <a:t>r=7%</a:t>
            </a:r>
            <a:r>
              <a:rPr lang="el-GR" dirty="0"/>
              <a:t>.</a:t>
            </a:r>
          </a:p>
          <a:p>
            <a:r>
              <a:rPr lang="el-GR" b="1" dirty="0"/>
              <a:t>1 έτος</a:t>
            </a:r>
          </a:p>
          <a:p>
            <a:r>
              <a:rPr lang="el-GR" dirty="0"/>
              <a:t>Αξία επένδυσης 107$ δηλαδή 100$ κεφάλαιο και ο τόκος 100$</a:t>
            </a:r>
            <a:r>
              <a:rPr lang="en-US" dirty="0"/>
              <a:t>x0.07=7$</a:t>
            </a:r>
            <a:endParaRPr lang="el-GR" dirty="0"/>
          </a:p>
          <a:p>
            <a:r>
              <a:rPr lang="el-GR" dirty="0"/>
              <a:t>Αξία επένδυσης=100$</a:t>
            </a:r>
            <a:r>
              <a:rPr lang="en-US" dirty="0"/>
              <a:t>x</a:t>
            </a:r>
            <a:r>
              <a:rPr lang="el-GR" dirty="0"/>
              <a:t>(1+</a:t>
            </a:r>
            <a:r>
              <a:rPr lang="en-US" dirty="0"/>
              <a:t>r)</a:t>
            </a:r>
            <a:r>
              <a:rPr lang="el-GR" dirty="0"/>
              <a:t>=100</a:t>
            </a:r>
            <a:r>
              <a:rPr lang="en-US" dirty="0"/>
              <a:t>x</a:t>
            </a:r>
            <a:r>
              <a:rPr lang="el-GR" dirty="0"/>
              <a:t>1.07=107$</a:t>
            </a:r>
          </a:p>
          <a:p>
            <a:r>
              <a:rPr lang="el-GR" b="1" dirty="0"/>
              <a:t>2 έτος</a:t>
            </a:r>
          </a:p>
          <a:p>
            <a:r>
              <a:rPr lang="el-GR" dirty="0"/>
              <a:t>Ο τόκος της 2</a:t>
            </a:r>
            <a:r>
              <a:rPr lang="el-GR" baseline="30000" dirty="0"/>
              <a:t>ης</a:t>
            </a:r>
            <a:r>
              <a:rPr lang="el-GR" dirty="0"/>
              <a:t> χρονιάς θα είναι 107$</a:t>
            </a:r>
            <a:r>
              <a:rPr lang="en-US" dirty="0"/>
              <a:t>x0.07=7</a:t>
            </a:r>
            <a:r>
              <a:rPr lang="el-GR" dirty="0"/>
              <a:t>.49</a:t>
            </a:r>
            <a:r>
              <a:rPr lang="en-US" dirty="0"/>
              <a:t>$</a:t>
            </a:r>
            <a:endParaRPr lang="el-GR" dirty="0"/>
          </a:p>
          <a:p>
            <a:r>
              <a:rPr lang="el-GR" dirty="0"/>
              <a:t>Αξία επένδυσης=100$</a:t>
            </a:r>
            <a:r>
              <a:rPr lang="en-US" dirty="0"/>
              <a:t>x</a:t>
            </a:r>
            <a:r>
              <a:rPr lang="el-GR" dirty="0"/>
              <a:t>(1+</a:t>
            </a:r>
            <a:r>
              <a:rPr lang="en-US" dirty="0"/>
              <a:t>r)</a:t>
            </a:r>
            <a:r>
              <a:rPr lang="el-GR" baseline="30000" dirty="0"/>
              <a:t>2</a:t>
            </a:r>
            <a:r>
              <a:rPr lang="el-GR" dirty="0"/>
              <a:t>=100</a:t>
            </a:r>
            <a:r>
              <a:rPr lang="en-US" dirty="0"/>
              <a:t>x</a:t>
            </a:r>
            <a:r>
              <a:rPr lang="el-GR" dirty="0"/>
              <a:t>1.07</a:t>
            </a:r>
            <a:r>
              <a:rPr lang="el-GR" baseline="30000" dirty="0"/>
              <a:t>2</a:t>
            </a:r>
            <a:r>
              <a:rPr lang="el-GR" dirty="0"/>
              <a:t>=114.49$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BD0D-C984-40CE-A5DB-025B00E3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Μελλοντική Αξία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FD0BFB-2D49-4473-8AF0-ADD3292D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3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529FE-5E6A-4BD5-A129-36D6AF875D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Μελλοντική Αξία</a:t>
            </a:r>
            <a:r>
              <a:rPr lang="en-US" dirty="0"/>
              <a:t>=FV</a:t>
            </a:r>
            <a:r>
              <a:rPr lang="el-GR" dirty="0"/>
              <a:t>=Κεφάλαιο</a:t>
            </a:r>
            <a:r>
              <a:rPr lang="en-US" dirty="0"/>
              <a:t>x(1+r</a:t>
            </a:r>
            <a:r>
              <a:rPr lang="el-GR" dirty="0"/>
              <a:t>)</a:t>
            </a:r>
            <a:r>
              <a:rPr lang="en-US" baseline="30000" dirty="0"/>
              <a:t>t</a:t>
            </a:r>
            <a:endParaRPr lang="el-GR" baseline="30000" dirty="0"/>
          </a:p>
          <a:p>
            <a:endParaRPr lang="el-GR" dirty="0"/>
          </a:p>
          <a:p>
            <a:r>
              <a:rPr lang="el-GR" dirty="0"/>
              <a:t>όπου</a:t>
            </a:r>
            <a:r>
              <a:rPr lang="en-US" dirty="0"/>
              <a:t> r </a:t>
            </a:r>
            <a:r>
              <a:rPr lang="el-GR" dirty="0"/>
              <a:t>το επιτόκιο και </a:t>
            </a:r>
            <a:r>
              <a:rPr lang="en-US" dirty="0"/>
              <a:t>t </a:t>
            </a:r>
            <a:r>
              <a:rPr lang="el-GR" dirty="0"/>
              <a:t>ο χρόνος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6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2061-A2F5-4A4F-9656-03F70D9B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Παρούσα Αξία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2887EA-7A43-47C0-BC24-DD044657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4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92677-D346-485A-A8D0-943C4890EB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Παρούσα Αξία=</a:t>
            </a:r>
            <a:r>
              <a:rPr lang="en-US" dirty="0"/>
              <a:t>PV=114.49$/</a:t>
            </a:r>
            <a:r>
              <a:rPr lang="el-GR" dirty="0"/>
              <a:t>(1+</a:t>
            </a:r>
            <a:r>
              <a:rPr lang="en-US" dirty="0"/>
              <a:t>r)</a:t>
            </a:r>
            <a:r>
              <a:rPr lang="el-GR" baseline="30000" dirty="0"/>
              <a:t>2</a:t>
            </a:r>
            <a:r>
              <a:rPr lang="en-US" dirty="0"/>
              <a:t>=100$</a:t>
            </a:r>
            <a:endParaRPr lang="el-GR" dirty="0"/>
          </a:p>
          <a:p>
            <a:endParaRPr lang="el-GR" dirty="0"/>
          </a:p>
          <a:p>
            <a:r>
              <a:rPr lang="el-GR" dirty="0"/>
              <a:t>Παρούσα Αξία=Κεφάλαιο/</a:t>
            </a:r>
            <a:r>
              <a:rPr lang="en-US" dirty="0"/>
              <a:t>(1+r</a:t>
            </a:r>
            <a:r>
              <a:rPr lang="el-GR" dirty="0"/>
              <a:t>)</a:t>
            </a:r>
            <a:r>
              <a:rPr lang="en-US" baseline="30000" dirty="0"/>
              <a:t>t</a:t>
            </a:r>
            <a:endParaRPr lang="el-GR" baseline="30000" dirty="0"/>
          </a:p>
          <a:p>
            <a:endParaRPr lang="el-GR" dirty="0"/>
          </a:p>
          <a:p>
            <a:r>
              <a:rPr lang="el-GR" dirty="0"/>
              <a:t>όπου</a:t>
            </a:r>
            <a:r>
              <a:rPr lang="en-US" dirty="0"/>
              <a:t> r </a:t>
            </a:r>
            <a:r>
              <a:rPr lang="el-GR" dirty="0"/>
              <a:t>το επιτόκιο και </a:t>
            </a:r>
            <a:r>
              <a:rPr lang="en-US" dirty="0"/>
              <a:t>t </a:t>
            </a:r>
            <a:r>
              <a:rPr lang="el-GR" dirty="0"/>
              <a:t>ο χρόνος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1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6F47-E66E-4EBD-ACC3-F491A22C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Αποτίμηση επενδυτικής ευκαιρίας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74F03D-93FC-4C6E-9B02-11784ECC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5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114DB-AC43-469C-8F56-8E6C743381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Επένδυση 700,000$ για την κατασκευή κτηριακών εγκαταστάσεων για την στέγαση γραφείων. Εκτιμούμε ότι μετά από ένα έτος θα το πουλήσουμε 800,000$. Έστω ότι το κόστος ευκαιρίας (επιτόκιο) είναι 7%. Ποια η παρούσα αξία του έργου; </a:t>
            </a:r>
          </a:p>
          <a:p>
            <a:endParaRPr lang="el-GR" dirty="0"/>
          </a:p>
          <a:p>
            <a:r>
              <a:rPr lang="en-US" dirty="0"/>
              <a:t>PV=800,000$/1.07=747,664$</a:t>
            </a:r>
          </a:p>
        </p:txBody>
      </p:sp>
    </p:spTree>
    <p:extLst>
      <p:ext uri="{BB962C8B-B14F-4D97-AF65-F5344CB8AC3E}">
        <p14:creationId xmlns:p14="http://schemas.microsoft.com/office/powerpoint/2010/main" val="391208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28BE8-0442-451B-9FC9-6B23EDA9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Αποτίμηση επενδυτικής ευκαιρίας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BDB42E-D659-4766-9685-EC7C05DC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6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AFC69-62EC-4704-8BE5-20D9E53316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Ποια η καθαρή παρούσα αξία σήμερα; </a:t>
            </a:r>
          </a:p>
          <a:p>
            <a:r>
              <a:rPr lang="en-US" dirty="0"/>
              <a:t>NPV=PV-</a:t>
            </a:r>
            <a:r>
              <a:rPr lang="el-GR" dirty="0"/>
              <a:t>επένδυση = </a:t>
            </a:r>
            <a:r>
              <a:rPr lang="en-US" dirty="0"/>
              <a:t>747,664</a:t>
            </a:r>
            <a:r>
              <a:rPr lang="el-GR" dirty="0"/>
              <a:t>$-700,000$=</a:t>
            </a:r>
            <a:r>
              <a:rPr lang="en-US" dirty="0"/>
              <a:t>47,664</a:t>
            </a:r>
            <a:r>
              <a:rPr lang="el-GR" dirty="0"/>
              <a:t> (σωστό)</a:t>
            </a:r>
          </a:p>
          <a:p>
            <a:endParaRPr lang="el-GR" dirty="0"/>
          </a:p>
          <a:p>
            <a:r>
              <a:rPr lang="el-GR" dirty="0"/>
              <a:t>Γενικά </a:t>
            </a:r>
            <a:r>
              <a:rPr lang="en-US" dirty="0"/>
              <a:t>NPV</a:t>
            </a:r>
            <a:r>
              <a:rPr lang="el-GR" dirty="0"/>
              <a:t>= </a:t>
            </a:r>
            <a:r>
              <a:rPr lang="en-US" dirty="0"/>
              <a:t>C</a:t>
            </a:r>
            <a:r>
              <a:rPr lang="en-US" baseline="-25000" dirty="0"/>
              <a:t>0</a:t>
            </a:r>
            <a:r>
              <a:rPr lang="en-US" dirty="0"/>
              <a:t>+C</a:t>
            </a:r>
            <a:r>
              <a:rPr lang="en-US" baseline="-25000" dirty="0"/>
              <a:t>1</a:t>
            </a:r>
            <a:r>
              <a:rPr lang="en-US" dirty="0"/>
              <a:t>/(1+r)</a:t>
            </a:r>
            <a:r>
              <a:rPr lang="el-GR" dirty="0"/>
              <a:t> </a:t>
            </a:r>
          </a:p>
          <a:p>
            <a:r>
              <a:rPr lang="el-GR" dirty="0"/>
              <a:t>όπου η</a:t>
            </a:r>
            <a:r>
              <a:rPr lang="en-US" dirty="0"/>
              <a:t> C</a:t>
            </a:r>
            <a:r>
              <a:rPr lang="en-US" baseline="-25000" dirty="0"/>
              <a:t>0</a:t>
            </a:r>
            <a:r>
              <a:rPr lang="el-GR" dirty="0"/>
              <a:t> επένδυση και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/>
              <a:t>η </a:t>
            </a:r>
            <a:r>
              <a:rPr lang="el-GR" dirty="0" err="1"/>
              <a:t>χρηματοροή</a:t>
            </a:r>
            <a:r>
              <a:rPr lang="el-GR" dirty="0"/>
              <a:t> το έτος 1</a:t>
            </a:r>
          </a:p>
          <a:p>
            <a:r>
              <a:rPr lang="en-US" dirty="0"/>
              <a:t>C</a:t>
            </a:r>
            <a:r>
              <a:rPr lang="en-US" baseline="-25000" dirty="0"/>
              <a:t>0 </a:t>
            </a:r>
            <a:r>
              <a:rPr lang="el-GR" dirty="0"/>
              <a:t>= -700,000$</a:t>
            </a:r>
          </a:p>
          <a:p>
            <a:r>
              <a:rPr lang="en-US" dirty="0"/>
              <a:t>C</a:t>
            </a:r>
            <a:r>
              <a:rPr lang="en-US" baseline="-25000" dirty="0"/>
              <a:t>1 </a:t>
            </a:r>
            <a:r>
              <a:rPr lang="el-GR" dirty="0"/>
              <a:t>= 800,000$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294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81A8-F963-48D1-BADE-BAD17BFD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Παρόυσα</a:t>
            </a:r>
            <a:r>
              <a:rPr lang="el-GR" dirty="0"/>
              <a:t> αξία με πολλαπλές </a:t>
            </a:r>
            <a:r>
              <a:rPr lang="el-GR" dirty="0" err="1"/>
              <a:t>χρηματοροές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01D7-7661-4E79-B1A5-90FB691C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7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7B830-C2F4-49E3-908E-C4FD112912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Επένδυση πάλι 700,000$ όπου το έτος 1 ενοικιάζουμε τα γραφεία και κερδίζουμε 30,000$, το έτος 2 πωλούνται τα γραφεία</a:t>
            </a:r>
            <a:r>
              <a:rPr lang="en-US" dirty="0"/>
              <a:t> </a:t>
            </a:r>
            <a:r>
              <a:rPr lang="el-GR" dirty="0"/>
              <a:t>προς 870,000$. Επιτόκιο 12%.</a:t>
            </a:r>
          </a:p>
          <a:p>
            <a:r>
              <a:rPr lang="el-GR" dirty="0"/>
              <a:t>Παρούσα αξία:</a:t>
            </a:r>
          </a:p>
          <a:p>
            <a:r>
              <a:rPr lang="en-US" dirty="0"/>
              <a:t>PV</a:t>
            </a:r>
            <a:r>
              <a:rPr lang="el-GR" dirty="0"/>
              <a:t>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/(1+r)</a:t>
            </a:r>
            <a:r>
              <a:rPr lang="el-GR" dirty="0"/>
              <a:t>+</a:t>
            </a:r>
            <a:r>
              <a:rPr lang="en-US" dirty="0"/>
              <a:t> C</a:t>
            </a:r>
            <a:r>
              <a:rPr lang="el-GR" baseline="-25000" dirty="0"/>
              <a:t>2</a:t>
            </a:r>
            <a:r>
              <a:rPr lang="en-US" dirty="0"/>
              <a:t>/(1+r)</a:t>
            </a:r>
            <a:r>
              <a:rPr lang="el-GR" baseline="30000" dirty="0"/>
              <a:t>2</a:t>
            </a:r>
          </a:p>
          <a:p>
            <a:r>
              <a:rPr lang="en-US" dirty="0"/>
              <a:t>PV=30,000/(1,12)+</a:t>
            </a:r>
            <a:r>
              <a:rPr lang="el-GR" dirty="0"/>
              <a:t>870,000/</a:t>
            </a:r>
            <a:r>
              <a:rPr lang="en-US" dirty="0"/>
              <a:t>(1,12)</a:t>
            </a:r>
            <a:r>
              <a:rPr lang="el-GR" baseline="30000" dirty="0"/>
              <a:t>2</a:t>
            </a:r>
            <a:r>
              <a:rPr lang="el-GR" dirty="0"/>
              <a:t>=26,786+693.559=720,344$</a:t>
            </a:r>
          </a:p>
          <a:p>
            <a:r>
              <a:rPr lang="el-GR" dirty="0"/>
              <a:t>Άρα </a:t>
            </a:r>
            <a:r>
              <a:rPr lang="en-US" dirty="0"/>
              <a:t>NPV=</a:t>
            </a:r>
            <a:r>
              <a:rPr lang="el-GR" dirty="0"/>
              <a:t>720,344</a:t>
            </a:r>
            <a:r>
              <a:rPr lang="en-US" dirty="0"/>
              <a:t>$-</a:t>
            </a:r>
            <a:r>
              <a:rPr lang="el-GR" dirty="0"/>
              <a:t>700,000</a:t>
            </a:r>
            <a:r>
              <a:rPr lang="en-US" dirty="0"/>
              <a:t>$=</a:t>
            </a:r>
            <a:r>
              <a:rPr lang="el-GR" dirty="0"/>
              <a:t>20,344</a:t>
            </a:r>
            <a:r>
              <a:rPr lang="en-US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78976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59D9-71B7-46A0-B471-89A624F7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Ράντες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DA92E-5DBE-4D5B-AD50-3B9C7708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8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97E95-786A-456F-A927-E6474BB945A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Διηνεκείς ράντες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AC9DCE-4D47-4F79-8BFE-2976EF6D3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2700337"/>
            <a:ext cx="60769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3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4424F-FBF7-4C16-BC72-B396868A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91B23F-8D07-42D2-B25D-46EA0315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9</a:t>
            </a:fld>
            <a:endParaRPr lang="el-GR" alt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7869A-1517-4318-81FB-EB2310DBC3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Αγορά αυτοκινήτου με καταβολή 5 δόσεων των 5,000$ εκάστη δόση. Επιτόκιο 7%.</a:t>
            </a:r>
          </a:p>
          <a:p>
            <a:r>
              <a:rPr lang="en-US" dirty="0"/>
              <a:t>PV= 5,000x[(1/0.07)-(1/(0.07)(1.07)</a:t>
            </a:r>
            <a:r>
              <a:rPr lang="en-US" baseline="30000" dirty="0"/>
              <a:t>5</a:t>
            </a:r>
            <a:r>
              <a:rPr lang="en-US" dirty="0"/>
              <a:t>]= =5,000x4.1=20,501$</a:t>
            </a:r>
          </a:p>
          <a:p>
            <a:r>
              <a:rPr lang="el-GR" dirty="0"/>
              <a:t>ή </a:t>
            </a:r>
          </a:p>
          <a:p>
            <a:r>
              <a:rPr lang="en-US" dirty="0"/>
              <a:t>PV=(5,000/1.07)+ (5,000/1.07</a:t>
            </a:r>
            <a:r>
              <a:rPr lang="en-US" baseline="30000" dirty="0"/>
              <a:t>2</a:t>
            </a:r>
            <a:r>
              <a:rPr lang="en-US" dirty="0"/>
              <a:t>)+ (5,000/1.07</a:t>
            </a:r>
            <a:r>
              <a:rPr lang="en-US" baseline="30000" dirty="0"/>
              <a:t>3</a:t>
            </a:r>
            <a:r>
              <a:rPr lang="en-US" dirty="0"/>
              <a:t>)+ (5,000/1.07</a:t>
            </a:r>
            <a:r>
              <a:rPr lang="en-US" baseline="30000" dirty="0"/>
              <a:t>4</a:t>
            </a:r>
            <a:r>
              <a:rPr lang="en-US" dirty="0"/>
              <a:t>)+ (5,000/1.07</a:t>
            </a:r>
            <a:r>
              <a:rPr lang="en-US" baseline="30000" dirty="0"/>
              <a:t>5</a:t>
            </a:r>
            <a:r>
              <a:rPr lang="en-US" dirty="0"/>
              <a:t>)=20,501</a:t>
            </a:r>
          </a:p>
        </p:txBody>
      </p:sp>
    </p:spTree>
    <p:extLst>
      <p:ext uri="{BB962C8B-B14F-4D97-AF65-F5344CB8AC3E}">
        <p14:creationId xmlns:p14="http://schemas.microsoft.com/office/powerpoint/2010/main" val="2254012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380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Apple Boy BTN</vt:lpstr>
      <vt:lpstr>Arial</vt:lpstr>
      <vt:lpstr>Georgia</vt:lpstr>
      <vt:lpstr>Wingdings</vt:lpstr>
      <vt:lpstr>Wingdings 2</vt:lpstr>
      <vt:lpstr>Δημοτικός</vt:lpstr>
      <vt:lpstr>ΒΑΣΙΚΕΣ ΑΡΧΕΣ ΧΡΗΜΑΤΟΟΙΚΟΝΟΜΙΚΗΣ ΔΙΟΙΚΗΣΗΣ</vt:lpstr>
      <vt:lpstr>Αξία χρήματος</vt:lpstr>
      <vt:lpstr>Μελλοντική Αξία</vt:lpstr>
      <vt:lpstr>Παρούσα Αξία</vt:lpstr>
      <vt:lpstr>Αποτίμηση επενδυτικής ευκαιρίας</vt:lpstr>
      <vt:lpstr>Αποτίμηση επενδυτικής ευκαιρίας</vt:lpstr>
      <vt:lpstr>Παρόυσα αξία με πολλαπλές χρηματοροές</vt:lpstr>
      <vt:lpstr>Ράντες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ΑΡΧΕΣ ΧΡΗΜΑΤΟΟΙΚΟΝΟΜΙΚΗΣ ΔΙΟΙΚΗΣΗΣ</dc:title>
  <dc:creator>ΚΩΝΣΤΑΝΤΑΤΟΣ ΧΡΙΣΤΟΦΟΡΟΣ</dc:creator>
  <cp:lastModifiedBy>ΚΩΝΣΤΑΝΤΑΤΟΣ ΧΡΙΣΤΟΦΟΡΟΣ</cp:lastModifiedBy>
  <cp:revision>20</cp:revision>
  <dcterms:created xsi:type="dcterms:W3CDTF">2021-03-02T13:35:13Z</dcterms:created>
  <dcterms:modified xsi:type="dcterms:W3CDTF">2021-03-09T17:48:56Z</dcterms:modified>
</cp:coreProperties>
</file>