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8" r:id="rId6"/>
    <p:sldId id="257" r:id="rId7"/>
    <p:sldId id="259" r:id="rId8"/>
    <p:sldId id="260" r:id="rId9"/>
    <p:sldId id="261" r:id="rId10"/>
    <p:sldId id="262"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32E752-4C70-4C26-9E84-EF078D2416B5}" v="8" dt="2023-03-13T06:46:08.7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225"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7A5A669-848E-4AFC-993E-BDF8A436A7CF}" type="datetimeFigureOut">
              <a:rPr lang="el-GR" smtClean="0"/>
              <a:t>19/3/2023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D1BEECD-FD03-4BDA-9441-7E3D82241538}" type="slidenum">
              <a:rPr lang="el-GR" smtClean="0"/>
              <a:t>‹#›</a:t>
            </a:fld>
            <a:endParaRPr lang="el-GR"/>
          </a:p>
        </p:txBody>
      </p:sp>
    </p:spTree>
    <p:extLst>
      <p:ext uri="{BB962C8B-B14F-4D97-AF65-F5344CB8AC3E}">
        <p14:creationId xmlns:p14="http://schemas.microsoft.com/office/powerpoint/2010/main" val="78439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7A5A669-848E-4AFC-993E-BDF8A436A7CF}" type="datetimeFigureOut">
              <a:rPr lang="el-GR" smtClean="0"/>
              <a:t>19/3/2023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D1BEECD-FD03-4BDA-9441-7E3D82241538}" type="slidenum">
              <a:rPr lang="el-GR" smtClean="0"/>
              <a:t>‹#›</a:t>
            </a:fld>
            <a:endParaRPr lang="el-GR"/>
          </a:p>
        </p:txBody>
      </p:sp>
    </p:spTree>
    <p:extLst>
      <p:ext uri="{BB962C8B-B14F-4D97-AF65-F5344CB8AC3E}">
        <p14:creationId xmlns:p14="http://schemas.microsoft.com/office/powerpoint/2010/main" val="309527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7A5A669-848E-4AFC-993E-BDF8A436A7CF}" type="datetimeFigureOut">
              <a:rPr lang="el-GR" smtClean="0"/>
              <a:t>19/3/2023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D1BEECD-FD03-4BDA-9441-7E3D82241538}" type="slidenum">
              <a:rPr lang="el-GR" smtClean="0"/>
              <a:t>‹#›</a:t>
            </a:fld>
            <a:endParaRPr lang="el-GR"/>
          </a:p>
        </p:txBody>
      </p:sp>
    </p:spTree>
    <p:extLst>
      <p:ext uri="{BB962C8B-B14F-4D97-AF65-F5344CB8AC3E}">
        <p14:creationId xmlns:p14="http://schemas.microsoft.com/office/powerpoint/2010/main" val="1413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7A5A669-848E-4AFC-993E-BDF8A436A7CF}" type="datetimeFigureOut">
              <a:rPr lang="el-GR" smtClean="0"/>
              <a:t>19/3/2023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D1BEECD-FD03-4BDA-9441-7E3D82241538}" type="slidenum">
              <a:rPr lang="el-GR" smtClean="0"/>
              <a:t>‹#›</a:t>
            </a:fld>
            <a:endParaRPr lang="el-GR"/>
          </a:p>
        </p:txBody>
      </p:sp>
    </p:spTree>
    <p:extLst>
      <p:ext uri="{BB962C8B-B14F-4D97-AF65-F5344CB8AC3E}">
        <p14:creationId xmlns:p14="http://schemas.microsoft.com/office/powerpoint/2010/main" val="4107011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7A5A669-848E-4AFC-993E-BDF8A436A7CF}" type="datetimeFigureOut">
              <a:rPr lang="el-GR" smtClean="0"/>
              <a:t>19/3/2023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D1BEECD-FD03-4BDA-9441-7E3D82241538}" type="slidenum">
              <a:rPr lang="el-GR" smtClean="0"/>
              <a:t>‹#›</a:t>
            </a:fld>
            <a:endParaRPr lang="el-GR"/>
          </a:p>
        </p:txBody>
      </p:sp>
    </p:spTree>
    <p:extLst>
      <p:ext uri="{BB962C8B-B14F-4D97-AF65-F5344CB8AC3E}">
        <p14:creationId xmlns:p14="http://schemas.microsoft.com/office/powerpoint/2010/main" val="888759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7A5A669-848E-4AFC-993E-BDF8A436A7CF}" type="datetimeFigureOut">
              <a:rPr lang="el-GR" smtClean="0"/>
              <a:t>19/3/2023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D1BEECD-FD03-4BDA-9441-7E3D82241538}" type="slidenum">
              <a:rPr lang="el-GR" smtClean="0"/>
              <a:t>‹#›</a:t>
            </a:fld>
            <a:endParaRPr lang="el-GR"/>
          </a:p>
        </p:txBody>
      </p:sp>
    </p:spTree>
    <p:extLst>
      <p:ext uri="{BB962C8B-B14F-4D97-AF65-F5344CB8AC3E}">
        <p14:creationId xmlns:p14="http://schemas.microsoft.com/office/powerpoint/2010/main" val="4240268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7A5A669-848E-4AFC-993E-BDF8A436A7CF}" type="datetimeFigureOut">
              <a:rPr lang="el-GR" smtClean="0"/>
              <a:t>19/3/2023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D1BEECD-FD03-4BDA-9441-7E3D82241538}" type="slidenum">
              <a:rPr lang="el-GR" smtClean="0"/>
              <a:t>‹#›</a:t>
            </a:fld>
            <a:endParaRPr lang="el-GR"/>
          </a:p>
        </p:txBody>
      </p:sp>
    </p:spTree>
    <p:extLst>
      <p:ext uri="{BB962C8B-B14F-4D97-AF65-F5344CB8AC3E}">
        <p14:creationId xmlns:p14="http://schemas.microsoft.com/office/powerpoint/2010/main" val="3692090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7A5A669-848E-4AFC-993E-BDF8A436A7CF}" type="datetimeFigureOut">
              <a:rPr lang="el-GR" smtClean="0"/>
              <a:t>19/3/2023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D1BEECD-FD03-4BDA-9441-7E3D82241538}" type="slidenum">
              <a:rPr lang="el-GR" smtClean="0"/>
              <a:t>‹#›</a:t>
            </a:fld>
            <a:endParaRPr lang="el-GR"/>
          </a:p>
        </p:txBody>
      </p:sp>
    </p:spTree>
    <p:extLst>
      <p:ext uri="{BB962C8B-B14F-4D97-AF65-F5344CB8AC3E}">
        <p14:creationId xmlns:p14="http://schemas.microsoft.com/office/powerpoint/2010/main" val="3886915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A5A669-848E-4AFC-993E-BDF8A436A7CF}" type="datetimeFigureOut">
              <a:rPr lang="el-GR" smtClean="0"/>
              <a:t>19/3/2023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D1BEECD-FD03-4BDA-9441-7E3D82241538}" type="slidenum">
              <a:rPr lang="el-GR" smtClean="0"/>
              <a:t>‹#›</a:t>
            </a:fld>
            <a:endParaRPr lang="el-GR"/>
          </a:p>
        </p:txBody>
      </p:sp>
    </p:spTree>
    <p:extLst>
      <p:ext uri="{BB962C8B-B14F-4D97-AF65-F5344CB8AC3E}">
        <p14:creationId xmlns:p14="http://schemas.microsoft.com/office/powerpoint/2010/main" val="4171115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7A5A669-848E-4AFC-993E-BDF8A436A7CF}" type="datetimeFigureOut">
              <a:rPr lang="el-GR" smtClean="0"/>
              <a:t>19/3/2023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D1BEECD-FD03-4BDA-9441-7E3D82241538}" type="slidenum">
              <a:rPr lang="el-GR" smtClean="0"/>
              <a:t>‹#›</a:t>
            </a:fld>
            <a:endParaRPr lang="el-GR"/>
          </a:p>
        </p:txBody>
      </p:sp>
    </p:spTree>
    <p:extLst>
      <p:ext uri="{BB962C8B-B14F-4D97-AF65-F5344CB8AC3E}">
        <p14:creationId xmlns:p14="http://schemas.microsoft.com/office/powerpoint/2010/main" val="2839892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7A5A669-848E-4AFC-993E-BDF8A436A7CF}" type="datetimeFigureOut">
              <a:rPr lang="el-GR" smtClean="0"/>
              <a:t>19/3/2023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D1BEECD-FD03-4BDA-9441-7E3D82241538}" type="slidenum">
              <a:rPr lang="el-GR" smtClean="0"/>
              <a:t>‹#›</a:t>
            </a:fld>
            <a:endParaRPr lang="el-GR"/>
          </a:p>
        </p:txBody>
      </p:sp>
    </p:spTree>
    <p:extLst>
      <p:ext uri="{BB962C8B-B14F-4D97-AF65-F5344CB8AC3E}">
        <p14:creationId xmlns:p14="http://schemas.microsoft.com/office/powerpoint/2010/main" val="1980459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A5A669-848E-4AFC-993E-BDF8A436A7CF}" type="datetimeFigureOut">
              <a:rPr lang="el-GR" smtClean="0"/>
              <a:t>19/3/2023</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1BEECD-FD03-4BDA-9441-7E3D82241538}" type="slidenum">
              <a:rPr lang="el-GR" smtClean="0"/>
              <a:t>‹#›</a:t>
            </a:fld>
            <a:endParaRPr lang="el-GR"/>
          </a:p>
        </p:txBody>
      </p:sp>
    </p:spTree>
    <p:extLst>
      <p:ext uri="{BB962C8B-B14F-4D97-AF65-F5344CB8AC3E}">
        <p14:creationId xmlns:p14="http://schemas.microsoft.com/office/powerpoint/2010/main" val="8824962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6CE720-DEEC-EABA-08DE-1362A2A57164}"/>
              </a:ext>
            </a:extLst>
          </p:cNvPr>
          <p:cNvSpPr>
            <a:spLocks noGrp="1"/>
          </p:cNvSpPr>
          <p:nvPr>
            <p:ph type="ctrTitle"/>
          </p:nvPr>
        </p:nvSpPr>
        <p:spPr>
          <a:xfrm>
            <a:off x="1524000" y="777875"/>
            <a:ext cx="9144000" cy="736600"/>
          </a:xfrm>
        </p:spPr>
        <p:txBody>
          <a:bodyPr>
            <a:normAutofit fontScale="90000"/>
          </a:bodyPr>
          <a:lstStyle/>
          <a:p>
            <a:r>
              <a:rPr lang="el-GR" sz="4000" dirty="0"/>
              <a:t>Η διάδοση της θερμότητας στα στερεά: οι καλοί και κακοί αγωγοί.</a:t>
            </a:r>
            <a:endParaRPr lang="el-GR" sz="1800" dirty="0"/>
          </a:p>
        </p:txBody>
      </p:sp>
      <p:sp>
        <p:nvSpPr>
          <p:cNvPr id="3" name="Υπότιτλος 2">
            <a:extLst>
              <a:ext uri="{FF2B5EF4-FFF2-40B4-BE49-F238E27FC236}">
                <a16:creationId xmlns:a16="http://schemas.microsoft.com/office/drawing/2014/main" id="{F70970D3-5CDE-9864-81CB-596434B9AE70}"/>
              </a:ext>
            </a:extLst>
          </p:cNvPr>
          <p:cNvSpPr>
            <a:spLocks noGrp="1"/>
          </p:cNvSpPr>
          <p:nvPr>
            <p:ph type="subTitle" idx="1"/>
          </p:nvPr>
        </p:nvSpPr>
        <p:spPr>
          <a:xfrm>
            <a:off x="1524000" y="4738380"/>
            <a:ext cx="9144000" cy="1591399"/>
          </a:xfrm>
        </p:spPr>
        <p:txBody>
          <a:bodyPr/>
          <a:lstStyle/>
          <a:p>
            <a:pPr algn="l"/>
            <a:r>
              <a:rPr lang="el-GR" dirty="0">
                <a:solidFill>
                  <a:schemeClr val="accent1">
                    <a:lumMod val="50000"/>
                  </a:schemeClr>
                </a:solidFill>
              </a:rPr>
              <a:t>Δραστηριότητες από τον κόσμο της Φυσικής για το νηπιαγωγείο </a:t>
            </a:r>
          </a:p>
          <a:p>
            <a:pPr algn="l"/>
            <a:r>
              <a:rPr lang="el-GR" sz="1800" dirty="0"/>
              <a:t>Ονοματεπώνυμο: Αρώνη Παναγιώτα </a:t>
            </a:r>
          </a:p>
          <a:p>
            <a:pPr algn="l"/>
            <a:r>
              <a:rPr lang="el-GR" sz="1800" dirty="0"/>
              <a:t>Υπεύθυνος καθηγητής: κ. Ραβάνης Κωνσταντίνος </a:t>
            </a:r>
          </a:p>
        </p:txBody>
      </p:sp>
      <p:pic>
        <p:nvPicPr>
          <p:cNvPr id="5" name="Εικόνα 4" descr="Εικόνα που περιέχει κούκλα, clipart, παιχνίδι">
            <a:extLst>
              <a:ext uri="{FF2B5EF4-FFF2-40B4-BE49-F238E27FC236}">
                <a16:creationId xmlns:a16="http://schemas.microsoft.com/office/drawing/2014/main" id="{446E362A-479F-20A4-101C-BA90237ED0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6452" y="1750710"/>
            <a:ext cx="5535302" cy="2751434"/>
          </a:xfrm>
          <a:prstGeom prst="rect">
            <a:avLst/>
          </a:prstGeom>
        </p:spPr>
      </p:pic>
    </p:spTree>
    <p:extLst>
      <p:ext uri="{BB962C8B-B14F-4D97-AF65-F5344CB8AC3E}">
        <p14:creationId xmlns:p14="http://schemas.microsoft.com/office/powerpoint/2010/main" val="3708701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01D599-B25C-52CC-D5AE-7134732737B8}"/>
              </a:ext>
            </a:extLst>
          </p:cNvPr>
          <p:cNvSpPr>
            <a:spLocks noGrp="1"/>
          </p:cNvSpPr>
          <p:nvPr>
            <p:ph type="title"/>
          </p:nvPr>
        </p:nvSpPr>
        <p:spPr>
          <a:xfrm>
            <a:off x="838200" y="365126"/>
            <a:ext cx="10515600" cy="815604"/>
          </a:xfrm>
        </p:spPr>
        <p:txBody>
          <a:bodyPr>
            <a:normAutofit/>
          </a:bodyPr>
          <a:lstStyle/>
          <a:p>
            <a:r>
              <a:rPr lang="el-GR" sz="3600" b="1" dirty="0"/>
              <a:t>Θεωρητικό πλαίσιο </a:t>
            </a:r>
          </a:p>
        </p:txBody>
      </p:sp>
      <p:sp>
        <p:nvSpPr>
          <p:cNvPr id="3" name="Θέση περιεχομένου 2">
            <a:extLst>
              <a:ext uri="{FF2B5EF4-FFF2-40B4-BE49-F238E27FC236}">
                <a16:creationId xmlns:a16="http://schemas.microsoft.com/office/drawing/2014/main" id="{BB0D4385-DA25-9D7B-C639-3EA94D4B0727}"/>
              </a:ext>
            </a:extLst>
          </p:cNvPr>
          <p:cNvSpPr>
            <a:spLocks noGrp="1"/>
          </p:cNvSpPr>
          <p:nvPr>
            <p:ph idx="1"/>
          </p:nvPr>
        </p:nvSpPr>
        <p:spPr>
          <a:xfrm>
            <a:off x="838200" y="1367161"/>
            <a:ext cx="10515600" cy="4809802"/>
          </a:xfrm>
        </p:spPr>
        <p:txBody>
          <a:bodyPr/>
          <a:lstStyle/>
          <a:p>
            <a:pPr marL="0" indent="0" algn="ctr">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Η </a:t>
            </a:r>
            <a:r>
              <a:rPr lang="el-GR"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θερμότητα</a:t>
            </a:r>
            <a:r>
              <a:rPr lang="el-GR" sz="1800" dirty="0">
                <a:effectLst/>
                <a:latin typeface="Calibri" panose="020F0502020204030204" pitchFamily="34" charset="0"/>
                <a:ea typeface="Calibri" panose="020F0502020204030204" pitchFamily="34" charset="0"/>
                <a:cs typeface="Times New Roman" panose="02020603050405020304" pitchFamily="18" charset="0"/>
              </a:rPr>
              <a:t> αποτελεί μία βασική μορφή ενέργειας η οποία μεταφέρεται από το ένα σώμα στο άλλο με τρεις κύριους τρόπους, αγωγή, μεταφορά και ακτινοβολία. Κατά την αγωγή, η θερμότητα μεταφέρεται από σημείο σε σημείο (συγκεκριμένα από μόριο σε μόριο) του σώματος και η μετακίνηση αυτή, οφείλεται στην αλληλεπίδραση μεταξύ των μορίων του. Στα στερεά σώματα η θερμότητα διαδίδεται με αγωγή.</a:t>
            </a:r>
            <a:endParaRPr lang="el-GR" sz="1800" dirty="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Η αποτελεσματικότητα της διάδοσης της θερμότητας εξαρτάται από την αγωγιμότητα των υλικών. Υπάρχουν οι </a:t>
            </a:r>
            <a:r>
              <a:rPr lang="el-GR"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καλοί αγωγοί </a:t>
            </a:r>
            <a:r>
              <a:rPr lang="el-GR" sz="1800" dirty="0">
                <a:effectLst/>
                <a:latin typeface="Calibri" panose="020F0502020204030204" pitchFamily="34" charset="0"/>
                <a:ea typeface="Calibri" panose="020F0502020204030204" pitchFamily="34" charset="0"/>
                <a:cs typeface="Times New Roman" panose="02020603050405020304" pitchFamily="18" charset="0"/>
              </a:rPr>
              <a:t>(μέταλλα), δηλαδή σώματα που επιτρέπουν τη μεταφορά θερμότητας και οι </a:t>
            </a:r>
            <a:r>
              <a:rPr lang="el-GR"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κακοί αγωγοί </a:t>
            </a:r>
            <a:r>
              <a:rPr lang="el-GR" sz="1800" dirty="0">
                <a:effectLst/>
                <a:latin typeface="Calibri" panose="020F0502020204030204" pitchFamily="34" charset="0"/>
                <a:ea typeface="Calibri" panose="020F0502020204030204" pitchFamily="34" charset="0"/>
                <a:cs typeface="Times New Roman" panose="02020603050405020304" pitchFamily="18" charset="0"/>
              </a:rPr>
              <a:t>(ξύλο, πλαστικό, αέρας κ.α.) που δεν επιτρέπουν ή περιορίζουν τη μεταφορά της θερμότητας. Οι τελευταίοι λέγονται και μονωτές. </a:t>
            </a:r>
          </a:p>
          <a:p>
            <a:pPr marL="0" indent="0" algn="ctr">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l-GR" sz="1800" dirty="0">
                <a:latin typeface="Calibri" panose="020F0502020204030204" pitchFamily="34" charset="0"/>
                <a:ea typeface="Calibri" panose="020F0502020204030204" pitchFamily="34" charset="0"/>
                <a:cs typeface="Times New Roman" panose="02020603050405020304" pitchFamily="18" charset="0"/>
              </a:rPr>
              <a:t>Η διάδοση της θερμότητας προκαλεί το φαινόμενο της</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θερμικής διαστολής ή συστολής </a:t>
            </a:r>
            <a:r>
              <a:rPr lang="el-GR" sz="1800" dirty="0">
                <a:effectLst/>
                <a:latin typeface="Calibri" panose="020F0502020204030204" pitchFamily="34" charset="0"/>
                <a:ea typeface="Calibri" panose="020F0502020204030204" pitchFamily="34" charset="0"/>
                <a:cs typeface="Times New Roman" panose="02020603050405020304" pitchFamily="18" charset="0"/>
              </a:rPr>
              <a:t>στα στερεά σώματα δηλαδή, την κατ’ όγκο μεταβολή των σωμάτων(μεταβάλλεται αντίστοιχα και η θερμοκρασία τους).</a:t>
            </a:r>
          </a:p>
          <a:p>
            <a:pPr marL="0" indent="0" algn="ctr">
              <a:buNone/>
            </a:pPr>
            <a:endParaRPr lang="el-GR" sz="18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9575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B2B5C9-B41D-22DB-941C-BFB03CBDB019}"/>
              </a:ext>
            </a:extLst>
          </p:cNvPr>
          <p:cNvSpPr>
            <a:spLocks noGrp="1"/>
          </p:cNvSpPr>
          <p:nvPr>
            <p:ph type="title"/>
          </p:nvPr>
        </p:nvSpPr>
        <p:spPr>
          <a:xfrm>
            <a:off x="740546" y="320737"/>
            <a:ext cx="10515600" cy="709073"/>
          </a:xfrm>
        </p:spPr>
        <p:txBody>
          <a:bodyPr>
            <a:normAutofit/>
          </a:bodyPr>
          <a:lstStyle/>
          <a:p>
            <a:r>
              <a:rPr lang="el-GR" sz="3600" b="1" dirty="0"/>
              <a:t>Γνωστικές δυσκολίες</a:t>
            </a:r>
          </a:p>
        </p:txBody>
      </p:sp>
      <p:sp>
        <p:nvSpPr>
          <p:cNvPr id="3" name="Θέση περιεχομένου 2">
            <a:extLst>
              <a:ext uri="{FF2B5EF4-FFF2-40B4-BE49-F238E27FC236}">
                <a16:creationId xmlns:a16="http://schemas.microsoft.com/office/drawing/2014/main" id="{8C41B438-F228-038A-6A83-2672F5DE6B4B}"/>
              </a:ext>
            </a:extLst>
          </p:cNvPr>
          <p:cNvSpPr>
            <a:spLocks noGrp="1"/>
          </p:cNvSpPr>
          <p:nvPr>
            <p:ph idx="1"/>
          </p:nvPr>
        </p:nvSpPr>
        <p:spPr/>
        <p:txBody>
          <a:bodyPr/>
          <a:lstStyle/>
          <a:p>
            <a:pPr marL="0" indent="0">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Οι μαθητές προσχολικής ηλικίας αντιμετωπίζουν </a:t>
            </a:r>
            <a:r>
              <a:rPr lang="el-GR"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δυσκολία</a:t>
            </a:r>
            <a:r>
              <a:rPr lang="el-GR" sz="1800" dirty="0">
                <a:effectLst/>
                <a:latin typeface="Calibri" panose="020F0502020204030204" pitchFamily="34" charset="0"/>
                <a:ea typeface="Calibri" panose="020F0502020204030204" pitchFamily="34" charset="0"/>
                <a:cs typeface="Times New Roman" panose="02020603050405020304" pitchFamily="18" charset="0"/>
              </a:rPr>
              <a:t>:</a:t>
            </a:r>
          </a:p>
          <a:p>
            <a:r>
              <a:rPr lang="el-GR" sz="1800" dirty="0">
                <a:effectLst/>
                <a:latin typeface="Calibri" panose="020F0502020204030204" pitchFamily="34" charset="0"/>
                <a:ea typeface="Calibri" panose="020F0502020204030204" pitchFamily="34" charset="0"/>
                <a:cs typeface="Times New Roman" panose="02020603050405020304" pitchFamily="18" charset="0"/>
              </a:rPr>
              <a:t> στην κατανόηση της θερμότητας γενικότερα </a:t>
            </a:r>
          </a:p>
          <a:p>
            <a:r>
              <a:rPr lang="el-GR" sz="1800" dirty="0">
                <a:effectLst/>
                <a:latin typeface="Calibri" panose="020F0502020204030204" pitchFamily="34" charset="0"/>
                <a:ea typeface="Calibri" panose="020F0502020204030204" pitchFamily="34" charset="0"/>
                <a:cs typeface="Times New Roman" panose="02020603050405020304" pitchFamily="18" charset="0"/>
              </a:rPr>
              <a:t>στη διάκριση θερμότητας-θερμοκρασίας και</a:t>
            </a:r>
          </a:p>
          <a:p>
            <a:r>
              <a:rPr lang="el-GR" sz="1800" dirty="0">
                <a:effectLst/>
                <a:latin typeface="Calibri" panose="020F0502020204030204" pitchFamily="34" charset="0"/>
                <a:ea typeface="Calibri" panose="020F0502020204030204" pitchFamily="34" charset="0"/>
                <a:cs typeface="Times New Roman" panose="02020603050405020304" pitchFamily="18" charset="0"/>
              </a:rPr>
              <a:t> στην μεταβολή του όγκου ενός στερεού υλικού όταν αυτό θερμανθεί, δηλαδή την κατανόηση του φαινομένου θερμικής διαστολής- συστολής. </a:t>
            </a:r>
          </a:p>
          <a:p>
            <a:endParaRPr lang="el-GR"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Η θερμότητα στην σκέψη των παιδιών είναι συνυφασμένη με τη ζέστη και η διάδοσή της γίνεται μέσω του αέρα. </a:t>
            </a:r>
            <a:endParaRPr lang="el-GR" dirty="0"/>
          </a:p>
        </p:txBody>
      </p:sp>
    </p:spTree>
    <p:extLst>
      <p:ext uri="{BB962C8B-B14F-4D97-AF65-F5344CB8AC3E}">
        <p14:creationId xmlns:p14="http://schemas.microsoft.com/office/powerpoint/2010/main" val="2568656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FA9934-07E5-7F2D-8068-145CEA2E7ACD}"/>
              </a:ext>
            </a:extLst>
          </p:cNvPr>
          <p:cNvSpPr>
            <a:spLocks noGrp="1"/>
          </p:cNvSpPr>
          <p:nvPr>
            <p:ph type="title"/>
          </p:nvPr>
        </p:nvSpPr>
        <p:spPr>
          <a:xfrm>
            <a:off x="838200" y="365126"/>
            <a:ext cx="10515600" cy="895504"/>
          </a:xfrm>
        </p:spPr>
        <p:txBody>
          <a:bodyPr>
            <a:normAutofit/>
          </a:bodyPr>
          <a:lstStyle/>
          <a:p>
            <a:pPr algn="ctr"/>
            <a:r>
              <a:rPr lang="el-GR" sz="3600" b="1" dirty="0"/>
              <a:t>Δραστηριότητα ανίχνευσης</a:t>
            </a:r>
          </a:p>
        </p:txBody>
      </p:sp>
      <p:sp>
        <p:nvSpPr>
          <p:cNvPr id="3" name="Θέση περιεχομένου 2">
            <a:extLst>
              <a:ext uri="{FF2B5EF4-FFF2-40B4-BE49-F238E27FC236}">
                <a16:creationId xmlns:a16="http://schemas.microsoft.com/office/drawing/2014/main" id="{016FEEA8-81CF-EC57-F4DF-9AD11AE691E2}"/>
              </a:ext>
            </a:extLst>
          </p:cNvPr>
          <p:cNvSpPr>
            <a:spLocks noGrp="1"/>
          </p:cNvSpPr>
          <p:nvPr>
            <p:ph idx="1"/>
          </p:nvPr>
        </p:nvSpPr>
        <p:spPr>
          <a:xfrm>
            <a:off x="838200" y="1464816"/>
            <a:ext cx="10515600" cy="4712147"/>
          </a:xfrm>
        </p:spPr>
        <p:txBody>
          <a:bodyPr/>
          <a:lstStyle/>
          <a:p>
            <a:pPr marL="0" indent="0">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Πραγματοποιούμε μία δραστηριότητα μέσα από την οποία επιδιώκουμε να συλλέξουμε πληροφορίες σχετικά με τις πρότερες γνώσεις των νηπίων σχετικά με το διδακτικό αντικείμενο. </a:t>
            </a:r>
          </a:p>
          <a:p>
            <a:pPr marL="0" indent="0">
              <a:buNone/>
            </a:pPr>
            <a:endParaRPr lang="el-GR"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dirty="0">
                <a:latin typeface="Calibri" panose="020F0502020204030204" pitchFamily="34" charset="0"/>
                <a:ea typeface="Calibri" panose="020F0502020204030204" pitchFamily="34" charset="0"/>
                <a:cs typeface="Times New Roman" panose="02020603050405020304" pitchFamily="18" charset="0"/>
              </a:rPr>
              <a:t>Τα υλικά: μ</a:t>
            </a:r>
            <a:r>
              <a:rPr lang="el-GR" sz="1800" dirty="0">
                <a:effectLst/>
                <a:latin typeface="Calibri" panose="020F0502020204030204" pitchFamily="34" charset="0"/>
                <a:ea typeface="Calibri" panose="020F0502020204030204" pitchFamily="34" charset="0"/>
                <a:cs typeface="Times New Roman" panose="02020603050405020304" pitchFamily="18" charset="0"/>
              </a:rPr>
              <a:t>εταλλική σφαίρα κρεμασμένη σε αλυσίδα ,βάση-πλακέτα με οπή ,γκαζάκι </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Χρησιμοποιούμε μία συσκευή κατ’ όγκο διαστολής και μία μεταλλική σφαίρα που κρέμεται σε αλυσίδα. Έχοντας τη σφαίρα σε κανονικές συνθήκες θερμοκρασίας τη διαπερνάμε από την οπή της πλακέτας και επαναλαμβάνουμε 2-3 φορές την ίδια κίνηση. Θερμαίνουμε τη σφαίρα και ταυτόχρονα θέτουμε ερωτήσεις και ζητούμε από τους μαθητές να κάνουν προβλέψεις. </a:t>
            </a:r>
          </a:p>
          <a:p>
            <a:pPr marL="0" indent="0">
              <a:lnSpc>
                <a:spcPct val="107000"/>
              </a:lnSpc>
              <a:spcAft>
                <a:spcPts val="800"/>
              </a:spcAft>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pic>
        <p:nvPicPr>
          <p:cNvPr id="4" name="Εικόνα 3" descr="Εικόνα που περιέχει κείμενο&#10;&#10;Περιγραφή που δημιουργήθηκε αυτόματα">
            <a:extLst>
              <a:ext uri="{FF2B5EF4-FFF2-40B4-BE49-F238E27FC236}">
                <a16:creationId xmlns:a16="http://schemas.microsoft.com/office/drawing/2014/main" id="{CA3EC3AB-258E-2207-81E9-3FD4F8E68A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1794" y="4458961"/>
            <a:ext cx="2207507" cy="1868445"/>
          </a:xfrm>
          <a:prstGeom prst="rect">
            <a:avLst/>
          </a:prstGeom>
        </p:spPr>
      </p:pic>
      <p:pic>
        <p:nvPicPr>
          <p:cNvPr id="5" name="Εικόνα 4">
            <a:extLst>
              <a:ext uri="{FF2B5EF4-FFF2-40B4-BE49-F238E27FC236}">
                <a16:creationId xmlns:a16="http://schemas.microsoft.com/office/drawing/2014/main" id="{5D2CCD05-B8D9-FB93-EBBC-EBD5BA7E45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2701" y="4458961"/>
            <a:ext cx="3019424" cy="1887140"/>
          </a:xfrm>
          <a:prstGeom prst="rect">
            <a:avLst/>
          </a:prstGeom>
        </p:spPr>
      </p:pic>
    </p:spTree>
    <p:extLst>
      <p:ext uri="{BB962C8B-B14F-4D97-AF65-F5344CB8AC3E}">
        <p14:creationId xmlns:p14="http://schemas.microsoft.com/office/powerpoint/2010/main" val="334499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73B602-2D84-E786-E19D-A883D40447FD}"/>
              </a:ext>
            </a:extLst>
          </p:cNvPr>
          <p:cNvSpPr>
            <a:spLocks noGrp="1"/>
          </p:cNvSpPr>
          <p:nvPr>
            <p:ph type="title"/>
          </p:nvPr>
        </p:nvSpPr>
        <p:spPr>
          <a:xfrm>
            <a:off x="838200" y="365126"/>
            <a:ext cx="10515600" cy="744584"/>
          </a:xfrm>
        </p:spPr>
        <p:txBody>
          <a:bodyPr/>
          <a:lstStyle/>
          <a:p>
            <a:pPr algn="ctr"/>
            <a:r>
              <a:rPr lang="el-GR" b="1" dirty="0"/>
              <a:t>Δραστηριότητες</a:t>
            </a:r>
          </a:p>
        </p:txBody>
      </p:sp>
      <p:sp>
        <p:nvSpPr>
          <p:cNvPr id="3" name="Θέση περιεχομένου 2">
            <a:extLst>
              <a:ext uri="{FF2B5EF4-FFF2-40B4-BE49-F238E27FC236}">
                <a16:creationId xmlns:a16="http://schemas.microsoft.com/office/drawing/2014/main" id="{2C2434D1-22D4-38CC-43CF-0EC36E344056}"/>
              </a:ext>
            </a:extLst>
          </p:cNvPr>
          <p:cNvSpPr>
            <a:spLocks noGrp="1"/>
          </p:cNvSpPr>
          <p:nvPr>
            <p:ph idx="1"/>
          </p:nvPr>
        </p:nvSpPr>
        <p:spPr>
          <a:xfrm>
            <a:off x="838199" y="1551695"/>
            <a:ext cx="4248705" cy="5079924"/>
          </a:xfrm>
        </p:spPr>
        <p:txBody>
          <a:bodyPr>
            <a:normAutofit fontScale="77500" lnSpcReduction="20000"/>
          </a:bodyPr>
          <a:lstStyle/>
          <a:p>
            <a:pPr marL="0" indent="0" algn="ctr">
              <a:buNone/>
            </a:pPr>
            <a:r>
              <a:rPr lang="el-GR" sz="2400" dirty="0">
                <a:solidFill>
                  <a:schemeClr val="accent6">
                    <a:lumMod val="50000"/>
                  </a:schemeClr>
                </a:solidFill>
              </a:rPr>
              <a:t>Διαστολή-συστολή</a:t>
            </a:r>
          </a:p>
          <a:p>
            <a:pPr marL="0" indent="0" algn="ctr">
              <a:buNone/>
            </a:pPr>
            <a:r>
              <a:rPr lang="el-GR" sz="1800"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Υλικά:</a:t>
            </a:r>
            <a:r>
              <a:rPr lang="el-GR" sz="1800" dirty="0">
                <a:effectLst/>
                <a:latin typeface="Calibri" panose="020F0502020204030204" pitchFamily="34" charset="0"/>
                <a:ea typeface="Calibri" panose="020F0502020204030204" pitchFamily="34" charset="0"/>
                <a:cs typeface="Times New Roman" panose="02020603050405020304" pitchFamily="18" charset="0"/>
              </a:rPr>
              <a:t> Μεταλλική σφαίρα, πλακέτα με οπή, γκαζάκι </a:t>
            </a:r>
          </a:p>
          <a:p>
            <a:pPr marL="0" indent="0">
              <a:lnSpc>
                <a:spcPct val="107000"/>
              </a:lnSpc>
              <a:spcAft>
                <a:spcPts val="800"/>
              </a:spcAft>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	Πραγματοποιούμε μία δραστηριότητα αναλογικών συλλογισμών. Συγκεντρώνουμε όλους τους μαθητές, πιάνονται χέρι-χέρι και δημιουργούν έναν κύκλο. Ακολουθούμε την στρατηγική σωματοποίησης των εμπειριών μας. Η διαδικασία γίνεται σε 3 βήματα. </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1</a:t>
            </a:r>
            <a:r>
              <a:rPr lang="el-GR" sz="1800" baseline="30000" dirty="0">
                <a:effectLst/>
                <a:latin typeface="Calibri" panose="020F0502020204030204" pitchFamily="34" charset="0"/>
                <a:ea typeface="Calibri" panose="020F0502020204030204" pitchFamily="34" charset="0"/>
                <a:cs typeface="Times New Roman" panose="02020603050405020304" pitchFamily="18" charset="0"/>
              </a:rPr>
              <a:t>ο</a:t>
            </a:r>
            <a:r>
              <a:rPr lang="el-GR" sz="1800" dirty="0">
                <a:effectLst/>
                <a:latin typeface="Calibri" panose="020F0502020204030204" pitchFamily="34" charset="0"/>
                <a:ea typeface="Calibri" panose="020F0502020204030204" pitchFamily="34" charset="0"/>
                <a:cs typeface="Times New Roman" panose="02020603050405020304" pitchFamily="18" charset="0"/>
              </a:rPr>
              <a:t> βήμα: Η σφαίρα βρίσκεται σε θερμοκρασία περιβάλλοντος και περνά αβίαστα μέσα από την οπή της πλακέτας. Αντίστοιχα οι μαθητές έχουν χαλαρά τα χέρια τους και διατηρούν τον κύκλο.  </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2</a:t>
            </a:r>
            <a:r>
              <a:rPr lang="el-GR" sz="1800" baseline="30000" dirty="0">
                <a:effectLst/>
                <a:latin typeface="Calibri" panose="020F0502020204030204" pitchFamily="34" charset="0"/>
                <a:ea typeface="Calibri" panose="020F0502020204030204" pitchFamily="34" charset="0"/>
                <a:cs typeface="Times New Roman" panose="02020603050405020304" pitchFamily="18" charset="0"/>
              </a:rPr>
              <a:t>ο</a:t>
            </a:r>
            <a:r>
              <a:rPr lang="el-GR" sz="1800" dirty="0">
                <a:effectLst/>
                <a:latin typeface="Calibri" panose="020F0502020204030204" pitchFamily="34" charset="0"/>
                <a:ea typeface="Calibri" panose="020F0502020204030204" pitchFamily="34" charset="0"/>
                <a:cs typeface="Times New Roman" panose="02020603050405020304" pitchFamily="18" charset="0"/>
              </a:rPr>
              <a:t> βήμα: Αρχίζουμε και θερμαίνουμε την σφαίρα. Οι μαθητές αρχίζουν και απλώνονται, ανοίγουν τα χέρια τους και αποκτούν μικρές αποστάσεις μεταξύ τους. Ο κύκλος μεγαλώνει πολύ! Διαστέλλεται δηλαδή και αποκτά μεγαλύτερο όγκο. </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3</a:t>
            </a:r>
            <a:r>
              <a:rPr lang="el-GR" sz="1800" baseline="30000" dirty="0">
                <a:effectLst/>
                <a:latin typeface="Calibri" panose="020F0502020204030204" pitchFamily="34" charset="0"/>
                <a:ea typeface="Calibri" panose="020F0502020204030204" pitchFamily="34" charset="0"/>
                <a:cs typeface="Times New Roman" panose="02020603050405020304" pitchFamily="18" charset="0"/>
              </a:rPr>
              <a:t>ο</a:t>
            </a:r>
            <a:r>
              <a:rPr lang="el-GR" sz="1800" dirty="0">
                <a:effectLst/>
                <a:latin typeface="Calibri" panose="020F0502020204030204" pitchFamily="34" charset="0"/>
                <a:ea typeface="Calibri" panose="020F0502020204030204" pitchFamily="34" charset="0"/>
                <a:cs typeface="Times New Roman" panose="02020603050405020304" pitchFamily="18" charset="0"/>
              </a:rPr>
              <a:t> βήμα: Επιχειρούμε να διαπεράσουμε τη σφαίρα από την οπή, όμως δεν χωράει. Έχει διασταλεί αρκετά. Περνούν λίγα λεπτά και κρυώνει, περνάει την οπή. Ταυτόχρονα οι μαθητές μαζεύουν τα χέρια τους, συστέλλονται και ο κύκλος μικραίνει. </a:t>
            </a:r>
          </a:p>
          <a:p>
            <a:pPr marL="0" indent="0" algn="ctr">
              <a:buNone/>
            </a:pPr>
            <a:endParaRPr lang="el-GR" sz="2400" dirty="0"/>
          </a:p>
        </p:txBody>
      </p:sp>
      <p:sp>
        <p:nvSpPr>
          <p:cNvPr id="8" name="TextBox 7">
            <a:extLst>
              <a:ext uri="{FF2B5EF4-FFF2-40B4-BE49-F238E27FC236}">
                <a16:creationId xmlns:a16="http://schemas.microsoft.com/office/drawing/2014/main" id="{D71BDA51-D901-0F4C-2E16-6F92D182DD27}"/>
              </a:ext>
            </a:extLst>
          </p:cNvPr>
          <p:cNvSpPr txBox="1"/>
          <p:nvPr/>
        </p:nvSpPr>
        <p:spPr>
          <a:xfrm>
            <a:off x="6874279" y="1594186"/>
            <a:ext cx="4154010" cy="5396670"/>
          </a:xfrm>
          <a:prstGeom prst="rect">
            <a:avLst/>
          </a:prstGeom>
          <a:noFill/>
        </p:spPr>
        <p:txBody>
          <a:bodyPr wrap="square" rtlCol="0">
            <a:spAutoFit/>
          </a:bodyPr>
          <a:lstStyle/>
          <a:p>
            <a:pPr algn="ctr"/>
            <a:r>
              <a:rPr lang="el-GR" dirty="0">
                <a:solidFill>
                  <a:schemeClr val="accent6">
                    <a:lumMod val="50000"/>
                  </a:schemeClr>
                </a:solidFill>
              </a:rPr>
              <a:t>Μεταφορά θερμότητας με αγωγή </a:t>
            </a:r>
          </a:p>
          <a:p>
            <a:pPr algn="ctr"/>
            <a:r>
              <a:rPr lang="el-GR" sz="1400"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Υλικά</a:t>
            </a:r>
            <a:r>
              <a:rPr lang="el-GR" sz="1400" dirty="0">
                <a:effectLst/>
                <a:latin typeface="Calibri" panose="020F0502020204030204" pitchFamily="34" charset="0"/>
                <a:ea typeface="Calibri" panose="020F0502020204030204" pitchFamily="34" charset="0"/>
                <a:cs typeface="Times New Roman" panose="02020603050405020304" pitchFamily="18" charset="0"/>
              </a:rPr>
              <a:t>: Κερί, μεταλλική ράβδο, βάζο </a:t>
            </a:r>
          </a:p>
          <a:p>
            <a:pPr algn="ct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Ανάβουμε το κερί και περιμένουμε λίγα λεπτά ώσπου να λιώσει. Περιχύνουμε το λιωμένο κερί, λίγο πιο μέσα από το αριστερό άκρο της ράβδου. Τοποθετούμε την ράβδο πάνω στο βάζο με το αριστερό της άκρο να βρίσκεται πάνω από το αναμμένο κερί με σκοπό η φλόγα του κεριού να θερμαίνει το αριστερό άκρο της μεταλλικής ράβδου. Το πείραμα ξεκινάει. </a:t>
            </a:r>
          </a:p>
          <a:p>
            <a:pPr>
              <a:lnSpc>
                <a:spcPct val="107000"/>
              </a:lnSpc>
              <a:spcAft>
                <a:spcPts val="80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Παρατηρείται με το πέρασμα του χρόνου ότι το κερί που βρίσκεται πάνω στη ράβδο λιώνει από αριστερά προς τα δεξιά με μικρή χρονική διαφορά καθώς η θερμότητα μεταφέρεται από σημείο σε σημείο στο εσωτερικό της ράβδου. </a:t>
            </a:r>
          </a:p>
          <a:p>
            <a:pPr>
              <a:lnSpc>
                <a:spcPct val="107000"/>
              </a:lnSpc>
              <a:spcAft>
                <a:spcPts val="80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Μετά το τέλος της πειραματικής διαδικασίας ζητούμε από τα παιδιά να μας δώσουν εξηγήσεις και συζητάμε πάνω στους συλλογισμούς και τις σκέψεις τους. </a:t>
            </a:r>
          </a:p>
          <a:p>
            <a:pPr algn="ct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solidFill>
                <a:schemeClr val="accent6">
                  <a:lumMod val="50000"/>
                </a:schemeClr>
              </a:solidFill>
            </a:endParaRPr>
          </a:p>
        </p:txBody>
      </p:sp>
    </p:spTree>
    <p:extLst>
      <p:ext uri="{BB962C8B-B14F-4D97-AF65-F5344CB8AC3E}">
        <p14:creationId xmlns:p14="http://schemas.microsoft.com/office/powerpoint/2010/main" val="22287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6CF62B-2961-9E06-03C9-57D6501969CC}"/>
              </a:ext>
            </a:extLst>
          </p:cNvPr>
          <p:cNvSpPr>
            <a:spLocks noGrp="1"/>
          </p:cNvSpPr>
          <p:nvPr>
            <p:ph type="title"/>
          </p:nvPr>
        </p:nvSpPr>
        <p:spPr>
          <a:xfrm>
            <a:off x="838200" y="365126"/>
            <a:ext cx="10515600" cy="691318"/>
          </a:xfrm>
        </p:spPr>
        <p:txBody>
          <a:bodyPr>
            <a:normAutofit fontScale="90000"/>
          </a:bodyPr>
          <a:lstStyle/>
          <a:p>
            <a:r>
              <a:rPr lang="el-GR" b="1" dirty="0"/>
              <a:t>Στόχοι δραστηριοτήτων</a:t>
            </a:r>
          </a:p>
        </p:txBody>
      </p:sp>
      <p:sp>
        <p:nvSpPr>
          <p:cNvPr id="3" name="Θέση περιεχομένου 2">
            <a:extLst>
              <a:ext uri="{FF2B5EF4-FFF2-40B4-BE49-F238E27FC236}">
                <a16:creationId xmlns:a16="http://schemas.microsoft.com/office/drawing/2014/main" id="{C13D286D-5EC4-559D-6923-2127954F78C1}"/>
              </a:ext>
            </a:extLst>
          </p:cNvPr>
          <p:cNvSpPr>
            <a:spLocks noGrp="1"/>
          </p:cNvSpPr>
          <p:nvPr>
            <p:ph idx="1"/>
          </p:nvPr>
        </p:nvSpPr>
        <p:spPr>
          <a:xfrm>
            <a:off x="838200" y="1624614"/>
            <a:ext cx="10515600" cy="4552349"/>
          </a:xfrm>
        </p:spPr>
        <p:txBody>
          <a:bodyPr/>
          <a:lstStyle/>
          <a:p>
            <a:r>
              <a:rPr lang="el-GR" dirty="0"/>
              <a:t>Στόχος 1</a:t>
            </a:r>
            <a:r>
              <a:rPr lang="el-GR" baseline="30000" dirty="0"/>
              <a:t>η</a:t>
            </a:r>
            <a:r>
              <a:rPr lang="el-GR" dirty="0"/>
              <a:t> δραστηριότητας (Διαστολής-Συστολής)</a:t>
            </a:r>
          </a:p>
          <a:p>
            <a:pPr marL="0" indent="0">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ο στόχος της συγκεκριμένης δραστηριότητας είναι μέσα από τη σωματοποίηση της εμπειρίας των νηπίων να κατανοήσουν τη θερμική διαστολή-συστολή ενός στερεού μεταλλικού σώματος. </a:t>
            </a:r>
          </a:p>
          <a:p>
            <a:pPr marL="0" indent="0">
              <a:buNone/>
            </a:pPr>
            <a:endParaRPr lang="el-GR" sz="1800" dirty="0">
              <a:latin typeface="Calibri" panose="020F0502020204030204" pitchFamily="34" charset="0"/>
              <a:cs typeface="Times New Roman" panose="02020603050405020304" pitchFamily="18" charset="0"/>
            </a:endParaRPr>
          </a:p>
          <a:p>
            <a:r>
              <a:rPr lang="el-GR" dirty="0">
                <a:latin typeface="Calibri" panose="020F0502020204030204" pitchFamily="34" charset="0"/>
                <a:cs typeface="Times New Roman" panose="02020603050405020304" pitchFamily="18" charset="0"/>
              </a:rPr>
              <a:t>Στόχος 2</a:t>
            </a:r>
            <a:r>
              <a:rPr lang="el-GR" baseline="30000" dirty="0">
                <a:latin typeface="Calibri" panose="020F0502020204030204" pitchFamily="34" charset="0"/>
                <a:cs typeface="Times New Roman" panose="02020603050405020304" pitchFamily="18" charset="0"/>
              </a:rPr>
              <a:t>η</a:t>
            </a:r>
            <a:r>
              <a:rPr lang="el-GR" dirty="0">
                <a:latin typeface="Calibri" panose="020F0502020204030204" pitchFamily="34" charset="0"/>
                <a:cs typeface="Times New Roman" panose="02020603050405020304" pitchFamily="18" charset="0"/>
              </a:rPr>
              <a:t> δραστηριότητας (μεταφορά θερμότητας με αγωγή)</a:t>
            </a:r>
          </a:p>
          <a:p>
            <a:pPr marL="0" indent="0">
              <a:lnSpc>
                <a:spcPct val="107000"/>
              </a:lnSpc>
              <a:spcAft>
                <a:spcPts val="800"/>
              </a:spcAft>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Οι μαθητές να αντιληφθούν ότι στο υλικό (μέταλλο) αποδίδεται η μεταφορά θερμότητας –διάκριση υλικών.</a:t>
            </a:r>
          </a:p>
          <a:p>
            <a:pPr marL="0" indent="0">
              <a:lnSpc>
                <a:spcPct val="107000"/>
              </a:lnSpc>
              <a:spcAft>
                <a:spcPts val="800"/>
              </a:spcAft>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l-GR" dirty="0"/>
          </a:p>
        </p:txBody>
      </p:sp>
    </p:spTree>
    <p:extLst>
      <p:ext uri="{BB962C8B-B14F-4D97-AF65-F5344CB8AC3E}">
        <p14:creationId xmlns:p14="http://schemas.microsoft.com/office/powerpoint/2010/main" val="3747069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64B608-240C-5F15-1CB5-1A1DA78242D0}"/>
              </a:ext>
            </a:extLst>
          </p:cNvPr>
          <p:cNvSpPr>
            <a:spLocks noGrp="1"/>
          </p:cNvSpPr>
          <p:nvPr>
            <p:ph type="title"/>
          </p:nvPr>
        </p:nvSpPr>
        <p:spPr>
          <a:xfrm>
            <a:off x="838200" y="365126"/>
            <a:ext cx="10515600" cy="726828"/>
          </a:xfrm>
        </p:spPr>
        <p:txBody>
          <a:bodyPr>
            <a:normAutofit/>
          </a:bodyPr>
          <a:lstStyle/>
          <a:p>
            <a:pPr algn="ctr"/>
            <a:r>
              <a:rPr lang="el-GR" sz="3600" b="1" dirty="0"/>
              <a:t>Δραστηριότητες αξιολόγησης </a:t>
            </a:r>
          </a:p>
        </p:txBody>
      </p:sp>
      <p:sp>
        <p:nvSpPr>
          <p:cNvPr id="3" name="Θέση περιεχομένου 2">
            <a:extLst>
              <a:ext uri="{FF2B5EF4-FFF2-40B4-BE49-F238E27FC236}">
                <a16:creationId xmlns:a16="http://schemas.microsoft.com/office/drawing/2014/main" id="{44771AC0-727B-CFF6-8CE3-02EBCC50D6AF}"/>
              </a:ext>
            </a:extLst>
          </p:cNvPr>
          <p:cNvSpPr>
            <a:spLocks noGrp="1"/>
          </p:cNvSpPr>
          <p:nvPr>
            <p:ph idx="1"/>
          </p:nvPr>
        </p:nvSpPr>
        <p:spPr>
          <a:xfrm>
            <a:off x="838200" y="1091954"/>
            <a:ext cx="10515600" cy="5592931"/>
          </a:xfrm>
        </p:spPr>
        <p:txBody>
          <a:bodyPr>
            <a:normAutofit fontScale="85000" lnSpcReduction="10000"/>
          </a:bodyPr>
          <a:lstStyle/>
          <a:p>
            <a:pPr algn="ctr">
              <a:lnSpc>
                <a:spcPct val="107000"/>
              </a:lnSpc>
              <a:spcAft>
                <a:spcPts val="800"/>
              </a:spcAft>
            </a:pPr>
            <a:r>
              <a:rPr lang="el-GR" sz="19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Δραστηριότητα διαστολής-συστολής</a:t>
            </a:r>
          </a:p>
          <a:p>
            <a:pPr>
              <a:lnSpc>
                <a:spcPct val="107000"/>
              </a:lnSpc>
              <a:spcAft>
                <a:spcPts val="800"/>
              </a:spcAft>
            </a:pPr>
            <a:r>
              <a:rPr lang="el-GR" sz="1900"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Υλικά</a:t>
            </a:r>
            <a:r>
              <a:rPr lang="el-GR" sz="1900" dirty="0">
                <a:effectLst/>
                <a:latin typeface="Calibri" panose="020F0502020204030204" pitchFamily="34" charset="0"/>
                <a:ea typeface="Calibri" panose="020F0502020204030204" pitchFamily="34" charset="0"/>
                <a:cs typeface="Times New Roman" panose="02020603050405020304" pitchFamily="18" charset="0"/>
              </a:rPr>
              <a:t>: κέρμα, πλακέτα με οπή, γκαζάκι </a:t>
            </a:r>
          </a:p>
          <a:p>
            <a:pPr marL="0" indent="0">
              <a:lnSpc>
                <a:spcPct val="107000"/>
              </a:lnSpc>
              <a:spcAft>
                <a:spcPts val="800"/>
              </a:spcAft>
              <a:buNone/>
            </a:pPr>
            <a:r>
              <a:rPr lang="el-GR" sz="1900" dirty="0">
                <a:effectLst/>
                <a:latin typeface="Calibri" panose="020F0502020204030204" pitchFamily="34" charset="0"/>
                <a:ea typeface="Calibri" panose="020F0502020204030204" pitchFamily="34" charset="0"/>
                <a:cs typeface="Times New Roman" panose="02020603050405020304" pitchFamily="18" charset="0"/>
              </a:rPr>
              <a:t>Χρησιμοποιούμε μία συσκευή κατ’ όγκο διαστολής και ένα κέρμα που κρέμεται σε αλυσίδα το οποίο σε θερμοκρασία περιβάλλοντος διαπερνά την οπή της βάσης ενώ όταν θερμανθεί είναι αδύνατον να την διαπεράσει. Αρχικά, έχοντας το κέρμα σε κανονικές συνθήκες θερμοκρασίας τη διαπερνάμε από την οπή της πλακέτας και επαναλαμβάνουμε 2-3 φορές την ίδια κίνηση. Στην συνέχεια, θερμαίνουμε το κέρμα και παρατηρείται ότι το κέρμα δεν μπορεί να περάσει μέσα από την οπή. </a:t>
            </a:r>
          </a:p>
          <a:p>
            <a:pPr marL="0" indent="0">
              <a:lnSpc>
                <a:spcPct val="107000"/>
              </a:lnSpc>
              <a:spcAft>
                <a:spcPts val="800"/>
              </a:spcAft>
              <a:buNone/>
            </a:pPr>
            <a:r>
              <a:rPr lang="el-GR" sz="1900" dirty="0">
                <a:effectLst/>
                <a:latin typeface="Calibri" panose="020F0502020204030204" pitchFamily="34" charset="0"/>
                <a:ea typeface="Calibri" panose="020F0502020204030204" pitchFamily="34" charset="0"/>
                <a:cs typeface="Times New Roman" panose="02020603050405020304" pitchFamily="18" charset="0"/>
              </a:rPr>
              <a:t>Συζητάμε με τους μαθητές και αναμένουμε στοχευμένους συλλογισμούς για τα αίτια διαστολής του όγκου του κέρματος. </a:t>
            </a:r>
          </a:p>
          <a:p>
            <a:pPr marL="0" indent="0">
              <a:lnSpc>
                <a:spcPct val="107000"/>
              </a:lnSpc>
              <a:spcAft>
                <a:spcPts val="800"/>
              </a:spcAft>
              <a:buNone/>
            </a:pPr>
            <a:r>
              <a:rPr lang="el-GR" sz="19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el-GR" sz="19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Δραστηριότητα μεταφοράς θερμότητας με αγωγή- Διάκριση υλικών</a:t>
            </a:r>
          </a:p>
          <a:p>
            <a:pPr>
              <a:lnSpc>
                <a:spcPct val="107000"/>
              </a:lnSpc>
              <a:spcAft>
                <a:spcPts val="800"/>
              </a:spcAft>
            </a:pPr>
            <a:r>
              <a:rPr lang="el-GR" sz="1900" dirty="0">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Υλικά</a:t>
            </a:r>
            <a:r>
              <a:rPr lang="el-GR" sz="1900" dirty="0">
                <a:effectLst/>
                <a:latin typeface="Calibri" panose="020F0502020204030204" pitchFamily="34" charset="0"/>
                <a:ea typeface="Calibri" panose="020F0502020204030204" pitchFamily="34" charset="0"/>
                <a:cs typeface="Times New Roman" panose="02020603050405020304" pitchFamily="18" charset="0"/>
              </a:rPr>
              <a:t>: λαμαρίνα, γκαζάκι, 2 κομμάτια φελλού, αναπτήρα </a:t>
            </a:r>
          </a:p>
          <a:p>
            <a:pPr marL="0" indent="0">
              <a:lnSpc>
                <a:spcPct val="107000"/>
              </a:lnSpc>
              <a:spcAft>
                <a:spcPts val="800"/>
              </a:spcAft>
              <a:buNone/>
            </a:pPr>
            <a:r>
              <a:rPr lang="el-GR" sz="1900" dirty="0">
                <a:effectLst/>
                <a:latin typeface="Calibri" panose="020F0502020204030204" pitchFamily="34" charset="0"/>
                <a:ea typeface="Calibri" panose="020F0502020204030204" pitchFamily="34" charset="0"/>
                <a:cs typeface="Times New Roman" panose="02020603050405020304" pitchFamily="18" charset="0"/>
              </a:rPr>
              <a:t> Ρίχνουμε σταγόνες κεριού, πάνω στα 2 κομμάτια φελλού και στη συνέχεια τα κολλάμε πάνω στην λαμαρίνα. Αυτά προσκολλιούνται πάνω στη λαμαρίνα και ξεκινάει η διαδικασία. Κρατάμε τη λαμαρίνα πάνω από το γκαζάκι ώστε το ελεύθερο άκρο της λαμαρίνας να θερμαίνεται. Μετά από λίγο απομακρύνεται το πρώτο κομμάτι φελλού, αυτό που βρισκόταν πιο κοντά στη φλόγα. Έπειτα από λίγο πέφτει και το δεύτερο κομμάτι φελλού.</a:t>
            </a:r>
          </a:p>
          <a:p>
            <a:pPr marL="0" indent="0">
              <a:lnSpc>
                <a:spcPct val="107000"/>
              </a:lnSpc>
              <a:spcAft>
                <a:spcPts val="800"/>
              </a:spcAft>
              <a:buNone/>
            </a:pPr>
            <a:r>
              <a:rPr lang="el-GR" sz="1900" dirty="0">
                <a:effectLst/>
                <a:latin typeface="Calibri" panose="020F0502020204030204" pitchFamily="34" charset="0"/>
                <a:ea typeface="Calibri" panose="020F0502020204030204" pitchFamily="34" charset="0"/>
                <a:cs typeface="Times New Roman" panose="02020603050405020304" pitchFamily="18" charset="0"/>
              </a:rPr>
              <a:t> Ακολουθεί συζήτηση και εξήγηση του φαινομένου. </a:t>
            </a:r>
          </a:p>
          <a:p>
            <a:endParaRPr lang="el-GR" dirty="0"/>
          </a:p>
        </p:txBody>
      </p:sp>
    </p:spTree>
    <p:extLst>
      <p:ext uri="{BB962C8B-B14F-4D97-AF65-F5344CB8AC3E}">
        <p14:creationId xmlns:p14="http://schemas.microsoft.com/office/powerpoint/2010/main" val="1147895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79EA4D-D30A-6E84-66FF-5C4FBA4025B1}"/>
              </a:ext>
            </a:extLst>
          </p:cNvPr>
          <p:cNvSpPr>
            <a:spLocks noGrp="1"/>
          </p:cNvSpPr>
          <p:nvPr>
            <p:ph type="title"/>
          </p:nvPr>
        </p:nvSpPr>
        <p:spPr>
          <a:xfrm>
            <a:off x="838200" y="346272"/>
            <a:ext cx="10515600" cy="620296"/>
          </a:xfrm>
        </p:spPr>
        <p:txBody>
          <a:bodyPr>
            <a:noAutofit/>
          </a:bodyPr>
          <a:lstStyle/>
          <a:p>
            <a:pPr algn="ctr"/>
            <a:r>
              <a:rPr lang="el-GR" sz="2800" b="1" dirty="0"/>
              <a:t>Τέλος παρουσίασης </a:t>
            </a:r>
          </a:p>
        </p:txBody>
      </p:sp>
      <p:sp>
        <p:nvSpPr>
          <p:cNvPr id="3" name="Θέση περιεχομένου 2">
            <a:extLst>
              <a:ext uri="{FF2B5EF4-FFF2-40B4-BE49-F238E27FC236}">
                <a16:creationId xmlns:a16="http://schemas.microsoft.com/office/drawing/2014/main" id="{EE46BB64-507F-3845-A2B6-22FAF333CA6C}"/>
              </a:ext>
            </a:extLst>
          </p:cNvPr>
          <p:cNvSpPr>
            <a:spLocks noGrp="1"/>
          </p:cNvSpPr>
          <p:nvPr>
            <p:ph idx="1"/>
          </p:nvPr>
        </p:nvSpPr>
        <p:spPr>
          <a:xfrm>
            <a:off x="1224699" y="4650488"/>
            <a:ext cx="10515600" cy="349404"/>
          </a:xfrm>
        </p:spPr>
        <p:txBody>
          <a:bodyPr>
            <a:normAutofit/>
          </a:bodyPr>
          <a:lstStyle/>
          <a:p>
            <a:pPr marL="0" indent="0" algn="ctr">
              <a:buNone/>
            </a:pPr>
            <a:r>
              <a:rPr lang="el-GR" sz="1800" dirty="0"/>
              <a:t>Σας ευχαριστώ για το χρόνο και την προσοχή σας! </a:t>
            </a:r>
          </a:p>
        </p:txBody>
      </p:sp>
      <p:pic>
        <p:nvPicPr>
          <p:cNvPr id="9" name="Εικόνα 8" descr="Εικόνα που περιέχει κούκλα, clipart, παιχνίδι&#10;&#10;Περιγραφή που δημιουργήθηκε αυτόματα">
            <a:extLst>
              <a:ext uri="{FF2B5EF4-FFF2-40B4-BE49-F238E27FC236}">
                <a16:creationId xmlns:a16="http://schemas.microsoft.com/office/drawing/2014/main" id="{FB20C88E-FE0F-92B6-C87F-B35F4C0351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5852" y="1245989"/>
            <a:ext cx="8660296" cy="3318634"/>
          </a:xfrm>
          <a:prstGeom prst="rect">
            <a:avLst/>
          </a:prstGeom>
        </p:spPr>
      </p:pic>
    </p:spTree>
    <p:extLst>
      <p:ext uri="{BB962C8B-B14F-4D97-AF65-F5344CB8AC3E}">
        <p14:creationId xmlns:p14="http://schemas.microsoft.com/office/powerpoint/2010/main" val="4100741738"/>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Θέμα του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Έγγραφο" ma:contentTypeID="0x01010026D0ACD197F1F04EB58124AAC9F70ED3" ma:contentTypeVersion="4" ma:contentTypeDescription="Δημιουργία νέου εγγράφου" ma:contentTypeScope="" ma:versionID="256985ee40ee352bc1915e73bf0172e7">
  <xsd:schema xmlns:xsd="http://www.w3.org/2001/XMLSchema" xmlns:xs="http://www.w3.org/2001/XMLSchema" xmlns:p="http://schemas.microsoft.com/office/2006/metadata/properties" xmlns:ns3="4b32effe-3d61-41ce-a597-9ff05858ab3a" targetNamespace="http://schemas.microsoft.com/office/2006/metadata/properties" ma:root="true" ma:fieldsID="3ebe425a14e3253e3ae0c992a3d90159" ns3:_="">
    <xsd:import namespace="4b32effe-3d61-41ce-a597-9ff05858ab3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32effe-3d61-41ce-a597-9ff05858ab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414A186-64C9-4D3A-A104-D03E4BDDD6CF}">
  <ds:schemaRefs>
    <ds:schemaRef ds:uri="http://purl.org/dc/terms/"/>
    <ds:schemaRef ds:uri="http://schemas.microsoft.com/office/infopath/2007/PartnerControls"/>
    <ds:schemaRef ds:uri="http://www.w3.org/XML/1998/namespace"/>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4b32effe-3d61-41ce-a597-9ff05858ab3a"/>
    <ds:schemaRef ds:uri="http://purl.org/dc/dcmitype/"/>
  </ds:schemaRefs>
</ds:datastoreItem>
</file>

<file path=customXml/itemProps2.xml><?xml version="1.0" encoding="utf-8"?>
<ds:datastoreItem xmlns:ds="http://schemas.openxmlformats.org/officeDocument/2006/customXml" ds:itemID="{BB8FCEDF-74B6-474E-8313-1A9925A2A6FA}">
  <ds:schemaRefs>
    <ds:schemaRef ds:uri="http://schemas.microsoft.com/sharepoint/v3/contenttype/forms"/>
  </ds:schemaRefs>
</ds:datastoreItem>
</file>

<file path=customXml/itemProps3.xml><?xml version="1.0" encoding="utf-8"?>
<ds:datastoreItem xmlns:ds="http://schemas.openxmlformats.org/officeDocument/2006/customXml" ds:itemID="{AC10BE32-80F5-48D2-982B-22B61DA747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32effe-3d61-41ce-a597-9ff05858ab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34</TotalTime>
  <Words>921</Words>
  <Application>Microsoft Office PowerPoint</Application>
  <PresentationFormat>Ευρεία οθόνη</PresentationFormat>
  <Paragraphs>57</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Calibri</vt:lpstr>
      <vt:lpstr>Calibri Light</vt:lpstr>
      <vt:lpstr>Θέμα του Office</vt:lpstr>
      <vt:lpstr>Η διάδοση της θερμότητας στα στερεά: οι καλοί και κακοί αγωγοί.</vt:lpstr>
      <vt:lpstr>Θεωρητικό πλαίσιο </vt:lpstr>
      <vt:lpstr>Γνωστικές δυσκολίες</vt:lpstr>
      <vt:lpstr>Δραστηριότητα ανίχνευσης</vt:lpstr>
      <vt:lpstr>Δραστηριότητες</vt:lpstr>
      <vt:lpstr>Στόχοι δραστηριοτήτων</vt:lpstr>
      <vt:lpstr>Δραστηριότητες αξιολόγησης </vt:lpstr>
      <vt:lpstr>Τέλος παρουσίασης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διάδοση της θερμότητας στα στερεά: οι καλοί και κακοί αγωγοί.</dc:title>
  <dc:creator>ΑΡΩΝΗ ΠΑΝΑΓΙΩΤΑ</dc:creator>
  <cp:lastModifiedBy>Ραβάνης Κωνσταντίνος</cp:lastModifiedBy>
  <cp:revision>2</cp:revision>
  <dcterms:created xsi:type="dcterms:W3CDTF">2023-03-13T06:13:11Z</dcterms:created>
  <dcterms:modified xsi:type="dcterms:W3CDTF">2023-03-19T18:00:48Z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0x01010026D0ACD197F1F04EB58124AAC9F70ED3</vt:lpwstr>
  </property>
</Properties>
</file>