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AF9"/>
    <a:srgbClr val="96BBC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68" d="100"/>
          <a:sy n="68" d="100"/>
        </p:scale>
        <p:origin x="144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DFE-0FB8-474E-9783-CA83267CF8C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52CC-D667-4BD2-AA21-65E447F9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DFE-0FB8-474E-9783-CA83267CF8C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52CC-D667-4BD2-AA21-65E447F9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DFE-0FB8-474E-9783-CA83267CF8C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52CC-D667-4BD2-AA21-65E447F9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B9CAB-1832-4C6E-8B1D-30224D210C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DFE-0FB8-474E-9783-CA83267CF8C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52CC-D667-4BD2-AA21-65E447F9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DFE-0FB8-474E-9783-CA83267CF8C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52CC-D667-4BD2-AA21-65E447F9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DFE-0FB8-474E-9783-CA83267CF8C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52CC-D667-4BD2-AA21-65E447F9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DFE-0FB8-474E-9783-CA83267CF8C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52CC-D667-4BD2-AA21-65E447F9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DFE-0FB8-474E-9783-CA83267CF8C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52CC-D667-4BD2-AA21-65E447F9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DFE-0FB8-474E-9783-CA83267CF8C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52CC-D667-4BD2-AA21-65E447F9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DFE-0FB8-474E-9783-CA83267CF8C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52CC-D667-4BD2-AA21-65E447F9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EDFE-0FB8-474E-9783-CA83267CF8C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52CC-D667-4BD2-AA21-65E447F9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BAF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8EDFE-0FB8-474E-9783-CA83267CF8C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52CC-D667-4BD2-AA21-65E447F9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d/dd/Primary_mediastinal_large_B-cell_lymphoma_-_very_high_mag.jpg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l-GR" sz="2000" b="1" dirty="0"/>
              <a:t>Συγγενείς ανωμαλίες θώρακα</a:t>
            </a:r>
            <a:br>
              <a:rPr lang="en-US" sz="2000" b="1" dirty="0"/>
            </a:br>
            <a:br>
              <a:rPr lang="en-US" sz="2000" b="1" dirty="0"/>
            </a:br>
            <a:r>
              <a:rPr lang="el-GR" sz="2000" b="1" dirty="0"/>
              <a:t>Ξενοφών Σινωπίδης</a:t>
            </a:r>
            <a:br>
              <a:rPr lang="el-GR" sz="2000" b="1" dirty="0"/>
            </a:br>
            <a:r>
              <a:rPr lang="el-GR" sz="2000" b="1" dirty="0"/>
              <a:t>Επίκουρος Καθηγητής Παιδοχειρουργικής</a:t>
            </a:r>
            <a:endParaRPr lang="en-US" sz="2000" b="1" dirty="0"/>
          </a:p>
        </p:txBody>
      </p:sp>
      <p:pic>
        <p:nvPicPr>
          <p:cNvPr id="12290" name="Picture 2" descr="http://www.leveilleillustration.com/thorax_t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2362200" cy="23622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http://www.embryology.ch/images/rrespiratory/01phasen/r1k_Wandbau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5174488" cy="3352800"/>
          </a:xfrm>
          <a:prstGeom prst="rect">
            <a:avLst/>
          </a:prstGeom>
          <a:noFill/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Ανατομία του πνεύμονα</a:t>
            </a:r>
            <a:endParaRPr lang="en-US" sz="2000" b="1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5867400" y="1828800"/>
            <a:ext cx="3276600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l-GR" sz="1600" dirty="0"/>
              <a:t>Κροσσωτό επιθήλιο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Κυπελοειδές κύτταρο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Αδένας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Χόνδρος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Λείο μυϊκό κύτταρο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Κύτταρο </a:t>
            </a:r>
            <a:r>
              <a:rPr lang="en-US" sz="1600" dirty="0"/>
              <a:t>Clara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Τριχοειδές αγγείο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Βασική μεμβράνη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Επιφανειοδραστικός παράγων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Πνευμονοκύτταρο τύπου Ι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Κυψελιδικό διάφραγμα</a:t>
            </a:r>
          </a:p>
          <a:p>
            <a:pPr>
              <a:buFont typeface="+mj-lt"/>
              <a:buAutoNum type="arabicPeriod"/>
            </a:pPr>
            <a:r>
              <a:rPr lang="el-GR" sz="1600" dirty="0"/>
              <a:t>Πνευμονοκύτταρο τύπου ΙΙ</a:t>
            </a:r>
          </a:p>
          <a:p>
            <a:pPr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5" name="4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Συγγενής κυστική αδενωματώδης δυσπλασία (</a:t>
            </a:r>
            <a:r>
              <a:rPr lang="en-US" sz="2000" b="1" dirty="0"/>
              <a:t>congenital cystic adenomatoid malformation)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Προέλευση από τα τελικά αναπνευστικά βρογχιόλια</a:t>
            </a:r>
          </a:p>
          <a:p>
            <a:r>
              <a:rPr lang="el-GR" sz="2000" dirty="0"/>
              <a:t>Ενδοπνευμονική μάζα διαμέτρου 1</a:t>
            </a:r>
            <a:r>
              <a:rPr lang="en-US" sz="2000" dirty="0"/>
              <a:t>mm-10cm</a:t>
            </a:r>
            <a:endParaRPr lang="el-GR" sz="2000" dirty="0"/>
          </a:p>
          <a:p>
            <a:r>
              <a:rPr lang="el-GR" sz="2000" dirty="0"/>
              <a:t>Συνήθης εντόπιση τα κατώτερα πνευμονικά πεδία</a:t>
            </a:r>
          </a:p>
          <a:p>
            <a:r>
              <a:rPr lang="el-GR" sz="2000" dirty="0"/>
              <a:t>Τύποι: Μακροκυστικός (70%), μικροκυστικός</a:t>
            </a:r>
          </a:p>
          <a:p>
            <a:endParaRPr lang="el-GR" sz="2000" dirty="0"/>
          </a:p>
          <a:p>
            <a:endParaRPr lang="en-US" sz="2400" dirty="0"/>
          </a:p>
        </p:txBody>
      </p:sp>
      <p:pic>
        <p:nvPicPr>
          <p:cNvPr id="23554" name="Picture 2" descr="http://upload.wikimedia.org/wikipedia/commons/4/4b/CC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52800"/>
            <a:ext cx="2743200" cy="2743200"/>
          </a:xfrm>
          <a:prstGeom prst="rect">
            <a:avLst/>
          </a:prstGeom>
          <a:noFill/>
        </p:spPr>
      </p:pic>
      <p:pic>
        <p:nvPicPr>
          <p:cNvPr id="23556" name="Picture 4" descr="http://www.med.umich.edu/fdtc/images/art_cc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81400"/>
            <a:ext cx="2052544" cy="249237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Συγγενής κυστική αδενωματώδης δυσπλασία (</a:t>
            </a:r>
            <a:r>
              <a:rPr lang="en-US" sz="2000" b="1" dirty="0"/>
              <a:t>congenital cystic adenomatoid malformation)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Διάγνωση πριν τον τοκετό: Προγεννητικό υπερηχογράφημα</a:t>
            </a:r>
          </a:p>
          <a:p>
            <a:r>
              <a:rPr lang="el-GR" sz="2000" dirty="0"/>
              <a:t>Διάγνωση μετά τον τοκετό: Λοίμωξη του αναπνευστικού εντοπισμένη στην περιοχή της βλάβης, πνευμοθώρακας, αντιδραστική αναπνευστική νόσος, καθυστέρηση της ανάπτυξης</a:t>
            </a:r>
            <a:endParaRPr lang="en-US" sz="2000" dirty="0"/>
          </a:p>
        </p:txBody>
      </p:sp>
      <p:pic>
        <p:nvPicPr>
          <p:cNvPr id="24578" name="Picture 2" descr="http://radiopaedia.org/uploads/radio/0000/0436/Ccam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581400"/>
            <a:ext cx="4210050" cy="2771775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Βρογχοπνευμονικό απόλυμα (</a:t>
            </a:r>
            <a:r>
              <a:rPr lang="en-US" sz="2000" b="1" dirty="0"/>
              <a:t>Bronchopulmonary sequestration)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Μη λειτουργικός ιστός πνεύμονα, που αιματώνεται από ανώμαλη συστηματική αρτηρία, χωρίς βρογχική σύνδεση με το μητρικό τραχειοβρογχικό δένδρο</a:t>
            </a:r>
          </a:p>
          <a:p>
            <a:r>
              <a:rPr lang="el-GR" sz="2000" dirty="0"/>
              <a:t> Εξωλοβώδης τύπος (90%): Πλήρης διαχωρισμός από τον πνεύμονα</a:t>
            </a:r>
          </a:p>
          <a:p>
            <a:r>
              <a:rPr lang="el-GR" sz="2000" dirty="0"/>
              <a:t>Ενδολοβώδης τύπος (10%)</a:t>
            </a:r>
          </a:p>
          <a:p>
            <a:r>
              <a:rPr lang="el-GR" sz="2000" dirty="0"/>
              <a:t>Εντόπιση: Μέσος και κατώτερος λοβός του πνεύμονα</a:t>
            </a:r>
          </a:p>
          <a:p>
            <a:r>
              <a:rPr lang="el-GR" sz="2000" dirty="0"/>
              <a:t>Παρουσία ΒΠΑ στο 5% των νεογνών με συγγενή διαφραγματοκήλη</a:t>
            </a:r>
          </a:p>
          <a:p>
            <a:r>
              <a:rPr lang="el-GR" sz="2000" dirty="0"/>
              <a:t>Διάγνωση με προγεννητικό υπερηχογράφημα. Μετά τον τοκετό υποτροπιάζουσες λοιμώξεις αναπνευστικού, αποστηματοποίηση, </a:t>
            </a:r>
          </a:p>
          <a:p>
            <a:r>
              <a:rPr lang="el-GR" sz="2000" dirty="0"/>
              <a:t>Η αρτηριοφλεβική επικοινωνία μπορεί να προκαλέσει υψηλού μεταφορτίου καρδιακή ανεπάρκεια </a:t>
            </a:r>
            <a:endParaRPr lang="en-US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orax.bmj.com/content/vol54/issue8/images/large/99272.f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819900" cy="535305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g.medscape.com/fullsize/migrated/452/617/smj452617.fig2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810000" cy="2933701"/>
          </a:xfrm>
          <a:prstGeom prst="rect">
            <a:avLst/>
          </a:prstGeom>
          <a:noFill/>
        </p:spPr>
      </p:pic>
      <p:pic>
        <p:nvPicPr>
          <p:cNvPr id="26630" name="Picture 6" descr="http://img.medscape.com/fullsize/migrated/452/617/smj452617.fig2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3810000" cy="2943225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Βρογχοπνευμονικό απόλυμα: Αρτηριακή και φλεβική φάση</a:t>
            </a:r>
            <a:endParaRPr lang="en-US" sz="20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Παρουσίαση περιστατικού-1</a:t>
            </a:r>
            <a:endParaRPr lang="en-US" sz="2000" b="1" dirty="0"/>
          </a:p>
        </p:txBody>
      </p:sp>
      <p:pic>
        <p:nvPicPr>
          <p:cNvPr id="28674" name="Picture 2" descr="http://www.ctsnet.org/graphics/clincalcases/wong_parenchymal_sparing/cc2008_wo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4743450" cy="413385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Παρουσίαση περιστατικού-2</a:t>
            </a:r>
            <a:endParaRPr lang="en-US" sz="2000" b="1" dirty="0"/>
          </a:p>
        </p:txBody>
      </p:sp>
      <p:pic>
        <p:nvPicPr>
          <p:cNvPr id="29698" name="Picture 2" descr="http://www.ctsnet.org/graphics/clincalcases/wong_parenchymal_sparing/cc2008_wo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534025" cy="413385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Παρουσίαση περιστατικού-3</a:t>
            </a:r>
            <a:endParaRPr lang="en-US" sz="2000" b="1" dirty="0"/>
          </a:p>
        </p:txBody>
      </p:sp>
      <p:pic>
        <p:nvPicPr>
          <p:cNvPr id="30722" name="Picture 2" descr="http://www.ctsnet.org/graphics/clincalcases/wong_parenchymal_sparing/cc2008_won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048250" cy="47625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Παρουσίαση περιστατικού-4</a:t>
            </a:r>
            <a:br>
              <a:rPr lang="el-GR" sz="2000" b="1" dirty="0"/>
            </a:br>
            <a:r>
              <a:rPr lang="el-GR" sz="2000" b="1" dirty="0"/>
              <a:t>Ενδολοβώδες βρογχοπνευμονικό απόλυμα δεξιού κατώτερου λοβού </a:t>
            </a:r>
            <a:endParaRPr lang="en-US" sz="2000" b="1" dirty="0"/>
          </a:p>
        </p:txBody>
      </p:sp>
      <p:pic>
        <p:nvPicPr>
          <p:cNvPr id="3" name="Picture 4" descr="http://www.ctsnet.org/graphics/clincalcases/wong_parenchymal_sparing/cc2008_won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76400" y="1828800"/>
            <a:ext cx="5715000" cy="407275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Αναπνευστική δυσχέρεια-φυσιολογικοί αναπνευστικοί ρυθμοί</a:t>
            </a:r>
            <a:endParaRPr lang="en-US" sz="2000" b="1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Ηλικία (έτη)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Αναπνευστικός ρυθμός (αναπνοές ανά</a:t>
                      </a:r>
                      <a:r>
                        <a:rPr lang="el-GR" baseline="0" dirty="0"/>
                        <a:t> λεπτό)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&lt;1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30-40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25-35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25-30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20-25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&gt;12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15-20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Συγγενές λοβώδες εμφύσημα (</a:t>
            </a:r>
            <a:r>
              <a:rPr lang="en-US" sz="2000" b="1" dirty="0"/>
              <a:t>Congenital lobar emphysema)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Μηχανισμός: Η παγίδευση εισπνεόμενου αέρα στον πάσχοντα βρόγχο και η δημιουργία βαλβιδικού μηχανισμού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Δυσπλαστικός χόνδρος του βρόγχου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Ενδοαυλική απόφραξη βρόγχου από βύσμα βλέννης, υπερτροφία του βλεννογόνου ή πτύχωσή του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Εξωαυλική πίεση βρόγχου από έκτοπο αγγείο ή αυξημένη καρδιακή κοιλότητα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Διάχυτες ανωμαλίες του βρόγχου</a:t>
            </a:r>
          </a:p>
        </p:txBody>
      </p:sp>
      <p:pic>
        <p:nvPicPr>
          <p:cNvPr id="4" name="Picture 2" descr="http://www.ajronline.org/content/vol183/issue5/images/large/11_04_0190_08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33800"/>
            <a:ext cx="2993535" cy="274671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indyrad.iupui.edu/rtf/teaching/medstudents/stf/pediatri/b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3895725" cy="4133850"/>
          </a:xfrm>
          <a:prstGeom prst="rect">
            <a:avLst/>
          </a:prstGeom>
          <a:noFill/>
        </p:spPr>
      </p:pic>
      <p:pic>
        <p:nvPicPr>
          <p:cNvPr id="36868" name="Picture 4" descr="http://www.netterimages.com/images/vtn/000/000/000/55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2971800" cy="29718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Συγγενές λοβώδες εμφύσημα</a:t>
            </a:r>
            <a:endParaRPr lang="en-US" sz="2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Αριστερός άνω πνευμονικός λοβός (40-50%)</a:t>
            </a:r>
          </a:p>
          <a:p>
            <a:r>
              <a:rPr lang="el-GR" sz="2000" dirty="0"/>
              <a:t>Δεξιός μέσος πνευμονικός λοβός (30-40%)</a:t>
            </a:r>
          </a:p>
          <a:p>
            <a:r>
              <a:rPr lang="el-GR" sz="2000" dirty="0"/>
              <a:t>Δεξιός άνω πνευμονικός λοβός (20%)</a:t>
            </a:r>
          </a:p>
          <a:p>
            <a:r>
              <a:rPr lang="el-GR" sz="2000" dirty="0"/>
              <a:t>Κατώτεροι πνευμονικοί λοβοί (1%)</a:t>
            </a:r>
          </a:p>
          <a:p>
            <a:r>
              <a:rPr lang="el-GR" sz="2000" dirty="0"/>
              <a:t>Διάγνωση 25% κατά τη γέννηση και 50% τον πρώτο μήνα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n-US" sz="2000" dirty="0"/>
          </a:p>
        </p:txBody>
      </p:sp>
      <p:pic>
        <p:nvPicPr>
          <p:cNvPr id="37890" name="Picture 2" descr="http://img.medscape.com/pi/emed/ckb/radiology/336139-407635-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0"/>
            <a:ext cx="2438400" cy="2663952"/>
          </a:xfrm>
          <a:prstGeom prst="rect">
            <a:avLst/>
          </a:prstGeom>
          <a:noFill/>
        </p:spPr>
      </p:pic>
      <p:pic>
        <p:nvPicPr>
          <p:cNvPr id="37892" name="Picture 4" descr="http://www.sgrh.com/dept/paedsurg/image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51982"/>
            <a:ext cx="3276600" cy="245356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Κυστικές βλάβες του μεσοπνευμονίου</a:t>
            </a:r>
            <a:endParaRPr lang="en-US" sz="2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Νευρογενείς όγκοι </a:t>
            </a:r>
          </a:p>
          <a:p>
            <a:r>
              <a:rPr lang="el-GR" sz="2000" dirty="0"/>
              <a:t>Λεμφώματα</a:t>
            </a:r>
          </a:p>
          <a:p>
            <a:r>
              <a:rPr lang="el-GR" sz="2000" dirty="0"/>
              <a:t>Όγκοι της γεννητικής ακρολοφίας</a:t>
            </a:r>
          </a:p>
          <a:p>
            <a:r>
              <a:rPr lang="el-GR" sz="2000" dirty="0"/>
              <a:t>Μεσεγχυματικοί όγκοι</a:t>
            </a:r>
          </a:p>
          <a:p>
            <a:r>
              <a:rPr lang="el-GR" sz="2000" dirty="0"/>
              <a:t>Κύστεις</a:t>
            </a:r>
          </a:p>
          <a:p>
            <a:r>
              <a:rPr lang="el-GR" sz="2000" dirty="0"/>
              <a:t>Βλάβες του θύμου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Θύμος αδένας: μια ιδιαιτερότητα της ηλικίας</a:t>
            </a:r>
          </a:p>
        </p:txBody>
      </p:sp>
      <p:pic>
        <p:nvPicPr>
          <p:cNvPr id="17411" name="Picture 2" descr="C:\Users\Xenophon\Desktop\thy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71588"/>
            <a:ext cx="67691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lymph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44675"/>
            <a:ext cx="7704137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Λέμφωμα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533400" y="277813"/>
            <a:ext cx="8610600" cy="11398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l-GR" sz="2000" b="1" dirty="0"/>
              <a:t>Λέμφωμα</a:t>
            </a:r>
          </a:p>
        </p:txBody>
      </p:sp>
      <p:pic>
        <p:nvPicPr>
          <p:cNvPr id="19459" name="Picture 4" descr="File:Primary mediastinal large B-cell lymphoma - very high mag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057400"/>
            <a:ext cx="4038600" cy="2690813"/>
          </a:xfrm>
        </p:spPr>
      </p:pic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l-GR" sz="2000" dirty="0">
                <a:solidFill>
                  <a:srgbClr val="002060"/>
                </a:solidFill>
              </a:rPr>
              <a:t>Μικρά κυανά κύτταρα: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	</a:t>
            </a:r>
            <a:r>
              <a:rPr lang="el-GR" sz="2000" dirty="0"/>
              <a:t>Νευροβλάστωμα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	</a:t>
            </a:r>
            <a:r>
              <a:rPr lang="el-GR" sz="2000" dirty="0"/>
              <a:t>Ραβδομυοσάρκωμα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	</a:t>
            </a:r>
            <a:r>
              <a:rPr lang="el-GR" sz="2000" dirty="0"/>
              <a:t>Σάρκωμα </a:t>
            </a:r>
            <a:r>
              <a:rPr lang="en-US" sz="2000" dirty="0"/>
              <a:t>Ewing</a:t>
            </a:r>
            <a:endParaRPr lang="el-GR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	</a:t>
            </a:r>
            <a:r>
              <a:rPr lang="el-GR" sz="2000" dirty="0">
                <a:solidFill>
                  <a:srgbClr val="FF0000"/>
                </a:solidFill>
              </a:rPr>
              <a:t>Λέμφωμα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	</a:t>
            </a:r>
            <a:r>
              <a:rPr lang="el-GR" sz="2000" dirty="0"/>
              <a:t>Όγκος </a:t>
            </a:r>
            <a:r>
              <a:rPr lang="en-US" sz="2000" dirty="0"/>
              <a:t>Wilms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	PNET (peripheral primitive neuroectodermal tumor</a:t>
            </a: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Νευροβλάστωμα</a:t>
            </a:r>
          </a:p>
        </p:txBody>
      </p:sp>
      <p:pic>
        <p:nvPicPr>
          <p:cNvPr id="20483" name="Picture 2" descr="C:\Users\Xenophon\Desktop\neuroblastom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295400"/>
            <a:ext cx="4900613" cy="4900612"/>
          </a:xfrm>
          <a:noFill/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Νευροβλάστωμα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/>
              <a:t>	</a:t>
            </a:r>
            <a:r>
              <a:rPr lang="el-GR" sz="2000" dirty="0">
                <a:solidFill>
                  <a:srgbClr val="FF0000"/>
                </a:solidFill>
              </a:rPr>
              <a:t>Ο συχνότερος κακοήθης εξωκρανιακός συμπαγής όγκος στα παιδιά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dirty="0"/>
              <a:t>	Εμφάνιση σε ηλικία κάτω των 2 ετών 50%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dirty="0"/>
              <a:t>	Προέλευση από τη νευρική ακρολοφία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dirty="0"/>
              <a:t>	Νευροεκκριτικός όγκος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dirty="0"/>
              <a:t>	Εντόπιση στο θώρακα 20%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400" dirty="0"/>
              <a:t>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dirty="0"/>
          </a:p>
        </p:txBody>
      </p:sp>
      <p:pic>
        <p:nvPicPr>
          <p:cNvPr id="21508" name="Picture 5" descr="differentiating_neuroblastoma_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52588"/>
            <a:ext cx="4103688" cy="3840162"/>
          </a:xfrm>
          <a:noFill/>
        </p:spPr>
      </p:pic>
      <p:sp>
        <p:nvSpPr>
          <p:cNvPr id="5" name="4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84313"/>
            <a:ext cx="532765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000" b="1" dirty="0"/>
              <a:t>Νευροβλάστωμα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Αναπνευστική δυσχέρεια-ιδιαιτερότητες</a:t>
            </a:r>
            <a:endParaRPr lang="en-US" sz="2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Οι πνεύμονες είναι ανώριμοι κατά τη γέννηση</a:t>
            </a:r>
          </a:p>
          <a:p>
            <a:r>
              <a:rPr lang="el-GR" sz="2000" dirty="0"/>
              <a:t>Οι αεροφόροι οδοί έχουν αναλογική μικρότερη επιφάνεια στα νεογνά (&lt;3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endParaRPr lang="el-GR" sz="2000" dirty="0"/>
          </a:p>
          <a:p>
            <a:r>
              <a:rPr lang="el-GR" sz="2000" dirty="0"/>
              <a:t>Ο αριθμός των μικρών αεραγωγών δεκαπλασιάζεται από τη γέννηση έως την ενηλικίωση</a:t>
            </a:r>
          </a:p>
          <a:p>
            <a:r>
              <a:rPr lang="el-GR" sz="2000" dirty="0"/>
              <a:t>Η διάμετρος των αεροφόρων οδών είναι μικρή, με συνέπεια την εύκολη απόφραξή τους</a:t>
            </a:r>
          </a:p>
          <a:p>
            <a:r>
              <a:rPr lang="el-GR" sz="2000" dirty="0"/>
              <a:t>Μικρές αποφράξεις προκαλούν μεγάλες αντιστάσεις στη ροή</a:t>
            </a:r>
          </a:p>
          <a:p>
            <a:r>
              <a:rPr lang="el-GR" sz="2000" dirty="0"/>
              <a:t>Οι μυς είναι επιρρεπείς στον κάματο</a:t>
            </a:r>
          </a:p>
          <a:p>
            <a:r>
              <a:rPr lang="el-GR" sz="2000" dirty="0"/>
              <a:t>Οι πλευρές είναι πιο οριζόντιες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n-US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Νευροβλάστωμα</a:t>
            </a:r>
          </a:p>
        </p:txBody>
      </p:sp>
      <p:pic>
        <p:nvPicPr>
          <p:cNvPr id="23555" name="Picture 5" descr="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412875"/>
            <a:ext cx="6540500" cy="4757738"/>
          </a:xfrm>
          <a:noFill/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Νευροβλάστωμα</a:t>
            </a:r>
          </a:p>
        </p:txBody>
      </p:sp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16113"/>
            <a:ext cx="83947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Τεράτωμα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800" dirty="0"/>
              <a:t>	</a:t>
            </a:r>
            <a:r>
              <a:rPr lang="el-GR" sz="2000" dirty="0"/>
              <a:t>Προέλευση τα αρχέγονα γεννητικά κύτταρα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/>
              <a:t>	Ποσοστό 15% των όγκων της περιοχής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/>
              <a:t>	Ετερογενή ιστολογικά χαρακτηριστικά</a:t>
            </a: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/>
              <a:t>	</a:t>
            </a:r>
            <a:r>
              <a:rPr lang="el-GR" sz="2000" dirty="0"/>
              <a:t>Συμμετοχή όλων των βλαστικών δερμάτων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dirty="0"/>
              <a:t>	Τοπογραφική προέλευση: Θύμος και περικάρδιο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400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400" dirty="0"/>
          </a:p>
        </p:txBody>
      </p:sp>
      <p:pic>
        <p:nvPicPr>
          <p:cNvPr id="25604" name="Picture 5" descr="teratoma_ba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73238"/>
            <a:ext cx="4038600" cy="3479800"/>
          </a:xfrm>
          <a:noFill/>
        </p:spPr>
      </p:pic>
      <p:sp>
        <p:nvSpPr>
          <p:cNvPr id="5" name="4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Τεράτωμα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76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dirty="0"/>
              <a:t>	</a:t>
            </a:r>
            <a:r>
              <a:rPr lang="el-GR" sz="2000" dirty="0"/>
              <a:t>Προγεννητική διάγνωση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dirty="0"/>
              <a:t>	Αναπνευστική δυσχέρεια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dirty="0"/>
              <a:t>	Πρόωρη ήβη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2000" dirty="0"/>
              <a:t>	Δείκτης κακοήθειας: α - </a:t>
            </a:r>
            <a:r>
              <a:rPr lang="el-GR" sz="2000" dirty="0" err="1"/>
              <a:t>φετοπρωτεΐνη</a:t>
            </a:r>
            <a:endParaRPr lang="el-GR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a4f6db86518cbf86b42ea6732a9b3c_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5002213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Τεράτωμα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d1caf6fb761c0ddd658e88549353a9_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42100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eabc0fb2f5f0e66823554adfe2446b_gall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557338"/>
            <a:ext cx="42100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Τεράτωμα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000" b="1" dirty="0"/>
              <a:t>Βρογχογενής κύστη</a:t>
            </a:r>
          </a:p>
        </p:txBody>
      </p:sp>
      <p:sp>
        <p:nvSpPr>
          <p:cNvPr id="29699" name="AutoShape 2" descr="http://www.expertconsultbook.com/expertconsult/b/bbmapAsset?appID=NGE&amp;isbn=978-1-4160-6206-6&amp;eid=4-u1.0-B978-1-4160-6206-6..10020-3..f20-01-9781416062066&amp;assetType=full"/>
          <p:cNvSpPr>
            <a:spLocks noChangeAspect="1" noChangeArrowheads="1"/>
          </p:cNvSpPr>
          <p:nvPr/>
        </p:nvSpPr>
        <p:spPr bwMode="auto">
          <a:xfrm>
            <a:off x="317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29700" name="Picture 3" descr="C:\Users\Xenophon\Desktop\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133600"/>
            <a:ext cx="40767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C:\Users\Xenophon\Desktop\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33600"/>
            <a:ext cx="43656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Βρογχογενής κύστη</a:t>
            </a:r>
          </a:p>
        </p:txBody>
      </p:sp>
      <p:pic>
        <p:nvPicPr>
          <p:cNvPr id="30723" name="Picture 2" descr="C:\Users\Xenophon\Desktop\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84313"/>
            <a:ext cx="3502025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Γαγγλιονεύρωμα</a:t>
            </a:r>
          </a:p>
        </p:txBody>
      </p:sp>
      <p:pic>
        <p:nvPicPr>
          <p:cNvPr id="31747" name="Picture 2" descr="C:\Users\Xenophon\Desktop\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43084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b="1" dirty="0"/>
              <a:t>Γαγγλιονεύρωμα</a:t>
            </a:r>
          </a:p>
        </p:txBody>
      </p:sp>
      <p:pic>
        <p:nvPicPr>
          <p:cNvPr id="32771" name="Picture 2" descr="C:\Users\Xenophon\Desktop\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412875"/>
            <a:ext cx="439261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Αναπνευστική δυσχέρεια-ιδιαιτερότητες</a:t>
            </a:r>
            <a:endParaRPr lang="en-US" sz="2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3962400" cy="5211763"/>
          </a:xfrm>
        </p:spPr>
        <p:txBody>
          <a:bodyPr>
            <a:normAutofit/>
          </a:bodyPr>
          <a:lstStyle/>
          <a:p>
            <a:r>
              <a:rPr lang="el-GR" sz="2000" dirty="0"/>
              <a:t>Στα νεογνά το μέγεθος της αντίστασης στην έκπτυξη οφείλεται αποκλειστικά στον πνεύμονα και εξαρτάται άμεσα από τον επιφανειοδραστικό παράγοντα</a:t>
            </a:r>
          </a:p>
          <a:p>
            <a:r>
              <a:rPr lang="el-GR" sz="2000" dirty="0"/>
              <a:t>Κατά τη γέννηση η καμπύλη αποδέσμευσης του οξυγόνου μετακινείται προς τα αριστερά</a:t>
            </a:r>
          </a:p>
          <a:p>
            <a:r>
              <a:rPr lang="el-GR" sz="2000" dirty="0"/>
              <a:t>70% της αιμοσφαιρίνης είναι </a:t>
            </a:r>
            <a:r>
              <a:rPr lang="en-US" sz="2000" dirty="0"/>
              <a:t>HbF</a:t>
            </a:r>
            <a:endParaRPr lang="el-GR" sz="2000" dirty="0"/>
          </a:p>
          <a:p>
            <a:endParaRPr lang="el-GR" sz="2000" dirty="0"/>
          </a:p>
          <a:p>
            <a:endParaRPr lang="en-US" sz="2000" dirty="0"/>
          </a:p>
        </p:txBody>
      </p:sp>
      <p:pic>
        <p:nvPicPr>
          <p:cNvPr id="31746" name="Picture 2" descr="surfactant respiratory distress syndr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973806" cy="499110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Παθήσεις θωρακικού τοιχώματος</a:t>
            </a:r>
            <a:endParaRPr lang="en-US" sz="20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FF0000"/>
                </a:solidFill>
              </a:rPr>
              <a:t>Σκαφοειδές στέρνο (</a:t>
            </a:r>
            <a:r>
              <a:rPr lang="en-US" sz="2000" dirty="0">
                <a:solidFill>
                  <a:srgbClr val="FF0000"/>
                </a:solidFill>
              </a:rPr>
              <a:t>Pectus Excavatum)</a:t>
            </a:r>
            <a:endParaRPr lang="el-GR" sz="2000" dirty="0">
              <a:solidFill>
                <a:srgbClr val="FF0000"/>
              </a:solidFill>
            </a:endParaRPr>
          </a:p>
          <a:p>
            <a:r>
              <a:rPr lang="el-GR" sz="2000" dirty="0"/>
              <a:t>Τροπιδοειδές στέρνο</a:t>
            </a:r>
            <a:r>
              <a:rPr lang="en-US" sz="2000" dirty="0"/>
              <a:t> (Pectus Carinatum)</a:t>
            </a:r>
          </a:p>
          <a:p>
            <a:r>
              <a:rPr lang="el-GR" sz="2000" dirty="0"/>
              <a:t>Ελλείματα του στέρνου</a:t>
            </a:r>
          </a:p>
          <a:p>
            <a:r>
              <a:rPr lang="el-GR" sz="2000" dirty="0"/>
              <a:t>Σύνδρομο </a:t>
            </a:r>
            <a:r>
              <a:rPr lang="en-US" sz="2000" dirty="0"/>
              <a:t>Poland</a:t>
            </a:r>
          </a:p>
          <a:p>
            <a:r>
              <a:rPr lang="en-US" sz="2000" dirty="0"/>
              <a:t>Ectopia Cordis</a:t>
            </a:r>
          </a:p>
          <a:p>
            <a:r>
              <a:rPr lang="el-GR" sz="2000" dirty="0"/>
              <a:t>Σύνδρομο </a:t>
            </a:r>
            <a:r>
              <a:rPr lang="en-US" sz="2000" dirty="0"/>
              <a:t>Jeune</a:t>
            </a:r>
            <a:endParaRPr lang="el-GR" sz="2000" dirty="0"/>
          </a:p>
          <a:p>
            <a:endParaRPr lang="en-US" sz="2000" dirty="0"/>
          </a:p>
        </p:txBody>
      </p:sp>
      <p:sp>
        <p:nvSpPr>
          <p:cNvPr id="6" name="5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Σκαφοειδές στέρνο</a:t>
            </a:r>
            <a:endParaRPr lang="en-US" sz="2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Συγγενής δυσμορφία του πρόσθιου θωρακικού τοιχώματος που χαρακτηρίζεται από εισολκή του στέρνου και των χόνδρινων τμημάτων των παρακείμενων πλευρών</a:t>
            </a:r>
          </a:p>
          <a:p>
            <a:r>
              <a:rPr lang="el-GR" sz="2000" dirty="0"/>
              <a:t>Ορατό στον πρώτο χρόνο της ζωής: 90%</a:t>
            </a:r>
          </a:p>
          <a:p>
            <a:r>
              <a:rPr lang="el-GR" sz="2000" dirty="0"/>
              <a:t>Συχνότητα: 1/400 γεννήσεις</a:t>
            </a:r>
          </a:p>
          <a:p>
            <a:r>
              <a:rPr lang="el-GR" sz="2000" dirty="0"/>
              <a:t>Άρρενα/Θήλεα: 3/1</a:t>
            </a:r>
          </a:p>
          <a:p>
            <a:r>
              <a:rPr lang="el-GR" sz="2000" dirty="0"/>
              <a:t>Οικογενές ποσοστό: 37%</a:t>
            </a:r>
          </a:p>
          <a:p>
            <a:r>
              <a:rPr lang="el-GR" sz="2000" dirty="0"/>
              <a:t>Συνοδά συμπτώματα: Αναπνευστικό σύστημα, καρδιά</a:t>
            </a:r>
          </a:p>
          <a:p>
            <a:r>
              <a:rPr lang="el-GR" sz="2000" dirty="0"/>
              <a:t>Συνοδές ανωμαλίες: Σκολίωση (15%), Σύνδρομο </a:t>
            </a:r>
            <a:r>
              <a:rPr lang="en-US" sz="2000" dirty="0"/>
              <a:t>Marfan</a:t>
            </a:r>
            <a:endParaRPr lang="el-GR" sz="2000" dirty="0"/>
          </a:p>
          <a:p>
            <a:r>
              <a:rPr lang="el-GR" sz="2000" dirty="0"/>
              <a:t>Θεραπεία: Εγχείρηση </a:t>
            </a:r>
            <a:r>
              <a:rPr lang="en-US" sz="2000" dirty="0"/>
              <a:t>Nuss </a:t>
            </a:r>
            <a:r>
              <a:rPr lang="el-GR" sz="2000" dirty="0"/>
              <a:t>στην ηλικία των 8 ετών</a:t>
            </a:r>
            <a:endParaRPr lang="en-US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wikidoc.org/images/thumb/8/83/Pectus1.jpg/190px-Pect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2286000" cy="2911642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4/43/Pectus_excavatum_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3242756" cy="2438400"/>
          </a:xfrm>
          <a:prstGeom prst="rect">
            <a:avLst/>
          </a:prstGeom>
          <a:noFill/>
        </p:spPr>
      </p:pic>
      <p:pic>
        <p:nvPicPr>
          <p:cNvPr id="18438" name="Picture 6" descr="http://biometmicrofixation.com/images/product_photo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038600"/>
            <a:ext cx="3124200" cy="2348463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Συγγενείς παθήσεις των πνευμόνων</a:t>
            </a:r>
            <a:endParaRPr lang="en-US" sz="2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Συγγενής κυστική αδενωματώδης δυσπλασία (</a:t>
            </a:r>
            <a:r>
              <a:rPr lang="en-US" sz="2000" dirty="0"/>
              <a:t>congenital cystic adenomatoid malformation)</a:t>
            </a:r>
            <a:r>
              <a:rPr lang="el-GR" sz="2000" dirty="0"/>
              <a:t> </a:t>
            </a:r>
          </a:p>
          <a:p>
            <a:r>
              <a:rPr lang="el-GR" sz="2000" dirty="0"/>
              <a:t>Βρογχοπνευμονικό απόλυμα (</a:t>
            </a:r>
            <a:r>
              <a:rPr lang="en-US" sz="2000" dirty="0"/>
              <a:t>Bronchopulmonary sequestration)</a:t>
            </a:r>
          </a:p>
          <a:p>
            <a:r>
              <a:rPr lang="el-GR" sz="2000" dirty="0"/>
              <a:t>Συγγενές λοβώδες εμφύσημα (</a:t>
            </a:r>
            <a:r>
              <a:rPr lang="en-US" sz="2000" dirty="0"/>
              <a:t>Congenital lobar emphysema)</a:t>
            </a:r>
          </a:p>
          <a:p>
            <a:endParaRPr lang="el-GR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mbryology.ch/images/rrespiratory/01phasen/r1l_ueberblick_airw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392849" cy="4876800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/>
              <a:t>Εμβρυολογία του πνεύμονα</a:t>
            </a:r>
            <a:endParaRPr lang="en-US" sz="20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1828800" y="648866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Facebook Page</a:t>
            </a:r>
            <a:r>
              <a:rPr lang="el-GR" b="1" i="1" dirty="0">
                <a:solidFill>
                  <a:srgbClr val="FF0000"/>
                </a:solidFill>
              </a:rPr>
              <a:t>: Παιδοχειρουργική Πανεπιστημίου Πατρών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954</Words>
  <Application>Microsoft Office PowerPoint</Application>
  <PresentationFormat>On-screen Show (4:3)</PresentationFormat>
  <Paragraphs>183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Θέμα του Office</vt:lpstr>
      <vt:lpstr>Συγγενείς ανωμαλίες θώρακα  Ξενοφών Σινωπίδης Επίκουρος Καθηγητής Παιδοχειρουργικής</vt:lpstr>
      <vt:lpstr>Αναπνευστική δυσχέρεια-φυσιολογικοί αναπνευστικοί ρυθμοί</vt:lpstr>
      <vt:lpstr>Αναπνευστική δυσχέρεια-ιδιαιτερότητες</vt:lpstr>
      <vt:lpstr>Αναπνευστική δυσχέρεια-ιδιαιτερότητες</vt:lpstr>
      <vt:lpstr>Παθήσεις θωρακικού τοιχώματος</vt:lpstr>
      <vt:lpstr>Σκαφοειδές στέρνο</vt:lpstr>
      <vt:lpstr>PowerPoint Presentation</vt:lpstr>
      <vt:lpstr>Συγγενείς παθήσεις των πνευμόνων</vt:lpstr>
      <vt:lpstr>Εμβρυολογία του πνεύμονα</vt:lpstr>
      <vt:lpstr>Ανατομία του πνεύμονα</vt:lpstr>
      <vt:lpstr>Συγγενής κυστική αδενωματώδης δυσπλασία (congenital cystic adenomatoid malformation) </vt:lpstr>
      <vt:lpstr>Συγγενής κυστική αδενωματώδης δυσπλασία (congenital cystic adenomatoid malformation)</vt:lpstr>
      <vt:lpstr>Βρογχοπνευμονικό απόλυμα (Bronchopulmonary sequestration)</vt:lpstr>
      <vt:lpstr>PowerPoint Presentation</vt:lpstr>
      <vt:lpstr>Βρογχοπνευμονικό απόλυμα: Αρτηριακή και φλεβική φάση</vt:lpstr>
      <vt:lpstr>Παρουσίαση περιστατικού-1</vt:lpstr>
      <vt:lpstr>Παρουσίαση περιστατικού-2</vt:lpstr>
      <vt:lpstr>Παρουσίαση περιστατικού-3</vt:lpstr>
      <vt:lpstr>Παρουσίαση περιστατικού-4 Ενδολοβώδες βρογχοπνευμονικό απόλυμα δεξιού κατώτερου λοβού </vt:lpstr>
      <vt:lpstr>Συγγενές λοβώδες εμφύσημα (Congenital lobar emphysema)</vt:lpstr>
      <vt:lpstr>PowerPoint Presentation</vt:lpstr>
      <vt:lpstr>Συγγενές λοβώδες εμφύσημα</vt:lpstr>
      <vt:lpstr>Κυστικές βλάβες του μεσοπνευμονίου</vt:lpstr>
      <vt:lpstr>Θύμος αδένας: μια ιδιαιτερότητα της ηλικίας</vt:lpstr>
      <vt:lpstr>Λέμφωμα</vt:lpstr>
      <vt:lpstr>Λέμφωμα</vt:lpstr>
      <vt:lpstr>Νευροβλάστωμα</vt:lpstr>
      <vt:lpstr>Νευροβλάστωμα</vt:lpstr>
      <vt:lpstr>Νευροβλάστωμα</vt:lpstr>
      <vt:lpstr>Νευροβλάστωμα</vt:lpstr>
      <vt:lpstr>Νευροβλάστωμα</vt:lpstr>
      <vt:lpstr>Τεράτωμα</vt:lpstr>
      <vt:lpstr>Τεράτωμα</vt:lpstr>
      <vt:lpstr>Τεράτωμα</vt:lpstr>
      <vt:lpstr>Τεράτωμα</vt:lpstr>
      <vt:lpstr>Βρογχογενής κύστη</vt:lpstr>
      <vt:lpstr>Βρογχογενής κύστη</vt:lpstr>
      <vt:lpstr>Γαγγλιονεύρωμα</vt:lpstr>
      <vt:lpstr>Γαγγλιονεύρωμα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Συγγενείς ανωμαλίες θώρακα</dc:title>
  <dc:creator>user</dc:creator>
  <cp:lastModifiedBy>Xenophon Sinopidis</cp:lastModifiedBy>
  <cp:revision>54</cp:revision>
  <dcterms:created xsi:type="dcterms:W3CDTF">2009-11-04T15:56:55Z</dcterms:created>
  <dcterms:modified xsi:type="dcterms:W3CDTF">2021-12-08T09:15:36Z</dcterms:modified>
</cp:coreProperties>
</file>